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3"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364"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6" r:id="rId51"/>
    <p:sldId id="307" r:id="rId52"/>
    <p:sldId id="308" r:id="rId53"/>
    <p:sldId id="309" r:id="rId54"/>
    <p:sldId id="310" r:id="rId55"/>
    <p:sldId id="311" r:id="rId56"/>
    <p:sldId id="312" r:id="rId57"/>
    <p:sldId id="313" r:id="rId58"/>
    <p:sldId id="314" r:id="rId59"/>
    <p:sldId id="305"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41" r:id="rId78"/>
    <p:sldId id="342" r:id="rId79"/>
    <p:sldId id="332" r:id="rId80"/>
    <p:sldId id="333" r:id="rId81"/>
    <p:sldId id="334" r:id="rId82"/>
    <p:sldId id="335" r:id="rId83"/>
    <p:sldId id="336" r:id="rId84"/>
    <p:sldId id="337" r:id="rId85"/>
    <p:sldId id="338" r:id="rId86"/>
    <p:sldId id="339" r:id="rId87"/>
    <p:sldId id="343" r:id="rId88"/>
    <p:sldId id="340"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21DD48-8FE6-C94F-E36B-2D0E1EDD20FB}"/>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4C76C297-C5FD-A266-7070-BE34556FE3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BEEC1D98-AE59-2C8D-8F48-63744D2B7C79}"/>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5" name="Θέση υποσέλιδου 4">
            <a:extLst>
              <a:ext uri="{FF2B5EF4-FFF2-40B4-BE49-F238E27FC236}">
                <a16:creationId xmlns:a16="http://schemas.microsoft.com/office/drawing/2014/main" id="{0EEC51EE-9FDE-F6D5-282F-35104033B5C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0A8ACE4-D10E-EA61-7B9B-1BBBA291C62F}"/>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2833442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3E1BC3-1D30-17C0-ED88-27AF470D8F8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F54FFCC-B4BE-1942-686D-C9D6A039B8DC}"/>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65E97B3-CE59-412D-44F8-C5F61D437AC7}"/>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5" name="Θέση υποσέλιδου 4">
            <a:extLst>
              <a:ext uri="{FF2B5EF4-FFF2-40B4-BE49-F238E27FC236}">
                <a16:creationId xmlns:a16="http://schemas.microsoft.com/office/drawing/2014/main" id="{824C3211-0310-E1FD-FC42-DB8BCCBAE61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7F54CC5-F4B7-C41C-916D-8D553A902393}"/>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2117808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E33768-1688-95E5-B3CD-98C051024F4E}"/>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38A9C78-A65B-92E1-DC90-D37A2F0B91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B41EF9D1-61C0-D32E-CB40-50AE2D94BDE3}"/>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5" name="Θέση υποσέλιδου 4">
            <a:extLst>
              <a:ext uri="{FF2B5EF4-FFF2-40B4-BE49-F238E27FC236}">
                <a16:creationId xmlns:a16="http://schemas.microsoft.com/office/drawing/2014/main" id="{4971728A-B231-9E60-7F2C-757EAC1D798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3446E02-586F-254C-16B5-D438875993D9}"/>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44626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1F48A3-DD50-2236-90D7-0B04318093A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F477089-BC08-B469-3616-83AB3AA94A26}"/>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07D39F9F-8978-852D-E751-6616BAE49888}"/>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DAB2F267-F6C6-CF34-B971-9DD7F6CD5822}"/>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6" name="Θέση υποσέλιδου 5">
            <a:extLst>
              <a:ext uri="{FF2B5EF4-FFF2-40B4-BE49-F238E27FC236}">
                <a16:creationId xmlns:a16="http://schemas.microsoft.com/office/drawing/2014/main" id="{B393D6AB-4470-6F27-D5E2-FD00C33B1BA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6ADB4D1-B2F1-BCFB-9D78-33B33E7D3E7B}"/>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92687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A39E25-BDE8-AE36-57C8-AF87B656AD96}"/>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A9F06E9-54FF-9058-1727-F54DEEF9FD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ED6DF6AB-2427-0D52-D48D-81EF8CECC4B0}"/>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0BD8015E-AA16-D842-E343-0F58B61733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2BC4B176-CDF0-D4ED-15B3-16C24445A338}"/>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BBCD4703-C9A7-1AF9-A539-5732C0FDE40E}"/>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8" name="Θέση υποσέλιδου 7">
            <a:extLst>
              <a:ext uri="{FF2B5EF4-FFF2-40B4-BE49-F238E27FC236}">
                <a16:creationId xmlns:a16="http://schemas.microsoft.com/office/drawing/2014/main" id="{027BCB40-AFCA-5EDD-29DD-0311E8C22D51}"/>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3A130216-0C92-2E40-1ECF-69DF2AECFF05}"/>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4290005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ADE177-3660-ABC1-B2C2-E356EE96CDD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259B637-F22F-F921-934E-9DA75DD5D682}"/>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4" name="Θέση υποσέλιδου 3">
            <a:extLst>
              <a:ext uri="{FF2B5EF4-FFF2-40B4-BE49-F238E27FC236}">
                <a16:creationId xmlns:a16="http://schemas.microsoft.com/office/drawing/2014/main" id="{5F7A75EC-2A01-DBFB-6886-D4130D9A9FED}"/>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8897994-CB63-E3EB-2571-E8259C87F64F}"/>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281036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BEC1CD2-6B1E-741D-1403-A60C4D0545D6}"/>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3" name="Θέση υποσέλιδου 2">
            <a:extLst>
              <a:ext uri="{FF2B5EF4-FFF2-40B4-BE49-F238E27FC236}">
                <a16:creationId xmlns:a16="http://schemas.microsoft.com/office/drawing/2014/main" id="{B322E4CF-D419-F061-7D3E-06EE6E43E62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F8D2793C-2BFE-CDC0-4BF9-984A8C27B645}"/>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4214587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07C37D-AEFF-D960-7F81-70F236267C69}"/>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9E920D0-CDC8-A978-3767-F8C6276A6D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C2EC3B8-230C-1B7E-6E92-63014F9A7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C24CBDA3-A2C3-A6B8-8290-541DA155FAFB}"/>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6" name="Θέση υποσέλιδου 5">
            <a:extLst>
              <a:ext uri="{FF2B5EF4-FFF2-40B4-BE49-F238E27FC236}">
                <a16:creationId xmlns:a16="http://schemas.microsoft.com/office/drawing/2014/main" id="{DED62FDF-C1ED-4665-AFDD-CBB942BEC23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46891E9-D7CF-78FF-9D5D-701D8B98EBF0}"/>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3636189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9CF52C-035C-A239-25E3-77F5A3C9D0E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82D7557E-C7CE-3C5B-4411-4A1D5E47CD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17A885F1-5DB2-A4C0-5DFB-1142A025D0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94B9256-D19B-1369-B7E2-B3BA2D1D48E9}"/>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6" name="Θέση υποσέλιδου 5">
            <a:extLst>
              <a:ext uri="{FF2B5EF4-FFF2-40B4-BE49-F238E27FC236}">
                <a16:creationId xmlns:a16="http://schemas.microsoft.com/office/drawing/2014/main" id="{27BD721D-2F1E-CABD-4BC4-36FDBA1259B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87DEF31-3342-A45F-AF6A-65EE2BA88EDB}"/>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341803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24DE65-712A-E111-E74F-2E0D0FF4823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613499C7-1DDF-4CF3-D2AB-928D469744C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26E4336-C4D7-D32A-C3DF-5181AB02F9D5}"/>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5" name="Θέση υποσέλιδου 4">
            <a:extLst>
              <a:ext uri="{FF2B5EF4-FFF2-40B4-BE49-F238E27FC236}">
                <a16:creationId xmlns:a16="http://schemas.microsoft.com/office/drawing/2014/main" id="{0E3795A1-652A-E784-DF01-8300C2E6A2D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ECB658D-7CF9-88BC-E62F-17AFC2EEB817}"/>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1339696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20D1309B-DE10-BA61-74DF-10A61897989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6E1DF8A3-3995-271D-D9AB-39333E3BE2E3}"/>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5A26E99-F064-2B9B-CFBC-6C36B58BCA8D}"/>
              </a:ext>
            </a:extLst>
          </p:cNvPr>
          <p:cNvSpPr>
            <a:spLocks noGrp="1"/>
          </p:cNvSpPr>
          <p:nvPr>
            <p:ph type="dt" sz="half" idx="10"/>
          </p:nvPr>
        </p:nvSpPr>
        <p:spPr/>
        <p:txBody>
          <a:bodyPr/>
          <a:lstStyle/>
          <a:p>
            <a:fld id="{29B8A1E2-09FB-496A-A346-DCFADD7030E7}" type="datetimeFigureOut">
              <a:rPr lang="el-GR" smtClean="0"/>
              <a:t>13/12/2023</a:t>
            </a:fld>
            <a:endParaRPr lang="el-GR"/>
          </a:p>
        </p:txBody>
      </p:sp>
      <p:sp>
        <p:nvSpPr>
          <p:cNvPr id="5" name="Θέση υποσέλιδου 4">
            <a:extLst>
              <a:ext uri="{FF2B5EF4-FFF2-40B4-BE49-F238E27FC236}">
                <a16:creationId xmlns:a16="http://schemas.microsoft.com/office/drawing/2014/main" id="{B7170002-0012-1675-5F9D-FB68D59A4F7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5310E4B-CAAE-0C38-2059-73DA74ABEF4D}"/>
              </a:ext>
            </a:extLst>
          </p:cNvPr>
          <p:cNvSpPr>
            <a:spLocks noGrp="1"/>
          </p:cNvSpPr>
          <p:nvPr>
            <p:ph type="sldNum" sz="quarter" idx="12"/>
          </p:nvPr>
        </p:nvSpPr>
        <p:spPr/>
        <p:txBody>
          <a:bodyPr/>
          <a:lstStyle/>
          <a:p>
            <a:fld id="{E082A5A1-A8F9-4440-AC54-F211B804F985}" type="slidenum">
              <a:rPr lang="el-GR" smtClean="0"/>
              <a:t>‹#›</a:t>
            </a:fld>
            <a:endParaRPr lang="el-GR"/>
          </a:p>
        </p:txBody>
      </p:sp>
    </p:spTree>
    <p:extLst>
      <p:ext uri="{BB962C8B-B14F-4D97-AF65-F5344CB8AC3E}">
        <p14:creationId xmlns:p14="http://schemas.microsoft.com/office/powerpoint/2010/main" val="3454746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9606F80-712C-1657-0DC6-704B053BC0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0EFA825-8F4A-8DF3-3C94-93421F2E5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0598487-8343-DA31-119F-32BE52D34C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B8A1E2-09FB-496A-A346-DCFADD7030E7}" type="datetimeFigureOut">
              <a:rPr lang="el-GR" smtClean="0"/>
              <a:t>13/12/2023</a:t>
            </a:fld>
            <a:endParaRPr lang="el-GR"/>
          </a:p>
        </p:txBody>
      </p:sp>
      <p:sp>
        <p:nvSpPr>
          <p:cNvPr id="5" name="Θέση υποσέλιδου 4">
            <a:extLst>
              <a:ext uri="{FF2B5EF4-FFF2-40B4-BE49-F238E27FC236}">
                <a16:creationId xmlns:a16="http://schemas.microsoft.com/office/drawing/2014/main" id="{61C8158E-8D1F-21BE-24A3-77E731B3D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90B57825-CB16-8FD5-12F8-DD48E58437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2A5A1-A8F9-4440-AC54-F211B804F985}" type="slidenum">
              <a:rPr lang="el-GR" smtClean="0"/>
              <a:t>‹#›</a:t>
            </a:fld>
            <a:endParaRPr lang="el-GR"/>
          </a:p>
        </p:txBody>
      </p:sp>
    </p:spTree>
    <p:extLst>
      <p:ext uri="{BB962C8B-B14F-4D97-AF65-F5344CB8AC3E}">
        <p14:creationId xmlns:p14="http://schemas.microsoft.com/office/powerpoint/2010/main" val="2803974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Ροζ και μπλε ακρυλικού ζωγραφική">
            <a:extLst>
              <a:ext uri="{FF2B5EF4-FFF2-40B4-BE49-F238E27FC236}">
                <a16:creationId xmlns:a16="http://schemas.microsoft.com/office/drawing/2014/main" id="{7BA32DCD-3825-63B9-4096-4A175BFE810E}"/>
              </a:ext>
            </a:extLst>
          </p:cNvPr>
          <p:cNvPicPr>
            <a:picLocks noChangeAspect="1"/>
          </p:cNvPicPr>
          <p:nvPr/>
        </p:nvPicPr>
        <p:blipFill rotWithShape="1">
          <a:blip r:embed="rId2">
            <a:alphaModFix amt="60000"/>
          </a:blip>
          <a:srcRect t="4259" r="-1" b="14509"/>
          <a:stretch/>
        </p:blipFill>
        <p:spPr>
          <a:xfrm>
            <a:off x="0" y="139959"/>
            <a:ext cx="12188952" cy="6856614"/>
          </a:xfrm>
          <a:prstGeom prst="rect">
            <a:avLst/>
          </a:prstGeom>
        </p:spPr>
      </p:pic>
      <p:sp>
        <p:nvSpPr>
          <p:cNvPr id="2" name="Τίτλος 1">
            <a:extLst>
              <a:ext uri="{FF2B5EF4-FFF2-40B4-BE49-F238E27FC236}">
                <a16:creationId xmlns:a16="http://schemas.microsoft.com/office/drawing/2014/main" id="{D658A893-7DA6-B7DE-412D-335FA82ADC06}"/>
              </a:ext>
            </a:extLst>
          </p:cNvPr>
          <p:cNvSpPr>
            <a:spLocks noGrp="1"/>
          </p:cNvSpPr>
          <p:nvPr>
            <p:ph type="ctrTitle"/>
          </p:nvPr>
        </p:nvSpPr>
        <p:spPr>
          <a:xfrm>
            <a:off x="0" y="251926"/>
            <a:ext cx="5635690" cy="3387012"/>
          </a:xfrm>
        </p:spPr>
        <p:txBody>
          <a:bodyPr anchor="b">
            <a:normAutofit/>
          </a:bodyPr>
          <a:lstStyle/>
          <a:p>
            <a:r>
              <a:rPr lang="el-GR" dirty="0">
                <a:effectLst/>
                <a:ea typeface="Calibri" panose="020F0502020204030204" pitchFamily="34" charset="0"/>
                <a:cs typeface="Times New Roman" panose="02020603050405020304" pitchFamily="18" charset="0"/>
              </a:rPr>
              <a:t>Μάθημα</a:t>
            </a:r>
            <a:r>
              <a:rPr lang="el-GR" dirty="0">
                <a:effectLst/>
                <a:latin typeface="Book Antiqua" panose="02040602050305030304" pitchFamily="18" charset="0"/>
                <a:ea typeface="Calibri" panose="020F0502020204030204" pitchFamily="34" charset="0"/>
                <a:cs typeface="Times New Roman" panose="02020603050405020304" pitchFamily="18" charset="0"/>
              </a:rPr>
              <a:t> </a:t>
            </a:r>
            <a:r>
              <a:rPr lang="el-GR" sz="5400" dirty="0">
                <a:effectLst/>
                <a:latin typeface="Book Antiqua" panose="02040602050305030304" pitchFamily="18" charset="0"/>
                <a:ea typeface="Calibri" panose="020F0502020204030204" pitchFamily="34" charset="0"/>
                <a:cs typeface="Times New Roman" panose="02020603050405020304" pitchFamily="18" charset="0"/>
              </a:rPr>
              <a:t>7</a:t>
            </a:r>
            <a:r>
              <a:rPr lang="el-GR" sz="5400" baseline="30000" dirty="0">
                <a:effectLst/>
                <a:latin typeface="Book Antiqua" panose="02040602050305030304" pitchFamily="18" charset="0"/>
                <a:ea typeface="Calibri" panose="020F0502020204030204" pitchFamily="34" charset="0"/>
                <a:cs typeface="Times New Roman" panose="02020603050405020304" pitchFamily="18" charset="0"/>
              </a:rPr>
              <a:t>ο</a:t>
            </a:r>
            <a:br>
              <a:rPr lang="el-GR" sz="5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5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2321332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49CC96-25C3-A7F1-EEC5-E7989636DC31}"/>
              </a:ext>
            </a:extLst>
          </p:cNvPr>
          <p:cNvSpPr>
            <a:spLocks noGrp="1"/>
          </p:cNvSpPr>
          <p:nvPr>
            <p:ph type="title"/>
          </p:nvPr>
        </p:nvSpPr>
        <p:spPr>
          <a:xfrm>
            <a:off x="838200" y="744909"/>
            <a:ext cx="5562600" cy="2607891"/>
          </a:xfrm>
        </p:spPr>
        <p:txBody>
          <a:bodyPr vert="horz" lIns="91440" tIns="45720" rIns="91440" bIns="45720" rtlCol="0" anchor="b">
            <a:normAutofit/>
          </a:bodyPr>
          <a:lstStyle/>
          <a:p>
            <a:r>
              <a:rPr lang="en-US" dirty="0" err="1">
                <a:effectLst/>
              </a:rPr>
              <a:t>Το</a:t>
            </a:r>
            <a:r>
              <a:rPr lang="en-US" dirty="0">
                <a:effectLst/>
              </a:rPr>
              <a:t> </a:t>
            </a:r>
            <a:r>
              <a:rPr lang="en-US" dirty="0" err="1">
                <a:effectLst/>
              </a:rPr>
              <a:t>Μεσ</a:t>
            </a:r>
            <a:r>
              <a:rPr lang="en-US" dirty="0">
                <a:effectLst/>
              </a:rPr>
              <a:t>αιωνικό θέατρο</a:t>
            </a:r>
            <a:br>
              <a:rPr lang="en-US" dirty="0">
                <a:effectLst/>
              </a:rPr>
            </a:br>
            <a:endParaRPr lang="en-US" dirty="0"/>
          </a:p>
        </p:txBody>
      </p:sp>
      <p:pic>
        <p:nvPicPr>
          <p:cNvPr id="4" name="Εικόνα 3" descr="Εικόνα που περιέχει κείμενο, ύφασμα&#10;&#10;Περιγραφή που δημιουργήθηκε αυτόματα">
            <a:extLst>
              <a:ext uri="{FF2B5EF4-FFF2-40B4-BE49-F238E27FC236}">
                <a16:creationId xmlns:a16="http://schemas.microsoft.com/office/drawing/2014/main" id="{361A0512-A991-7E46-2287-E6A8B07E30AD}"/>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16221" b="6029"/>
          <a:stretch/>
        </p:blipFill>
        <p:spPr>
          <a:xfrm>
            <a:off x="6671775" y="891938"/>
            <a:ext cx="5046291" cy="5046291"/>
          </a:xfrm>
          <a:custGeom>
            <a:avLst/>
            <a:gdLst/>
            <a:ahLst/>
            <a:cxnLst/>
            <a:rect l="l" t="t" r="r" b="b"/>
            <a:pathLst>
              <a:path w="4800600" h="4800600">
                <a:moveTo>
                  <a:pt x="2400300" y="0"/>
                </a:moveTo>
                <a:cubicBezTo>
                  <a:pt x="3725949" y="0"/>
                  <a:pt x="4800600" y="1074651"/>
                  <a:pt x="4800600" y="2400300"/>
                </a:cubicBezTo>
                <a:cubicBezTo>
                  <a:pt x="4800600" y="3725949"/>
                  <a:pt x="3725949" y="4800600"/>
                  <a:pt x="2400300" y="4800600"/>
                </a:cubicBezTo>
                <a:cubicBezTo>
                  <a:pt x="1074651" y="4800600"/>
                  <a:pt x="0" y="3725949"/>
                  <a:pt x="0" y="2400300"/>
                </a:cubicBezTo>
                <a:cubicBezTo>
                  <a:pt x="0" y="1074651"/>
                  <a:pt x="1074651" y="0"/>
                  <a:pt x="2400300" y="0"/>
                </a:cubicBezTo>
                <a:close/>
              </a:path>
            </a:pathLst>
          </a:custGeom>
        </p:spPr>
      </p:pic>
    </p:spTree>
    <p:extLst>
      <p:ext uri="{BB962C8B-B14F-4D97-AF65-F5344CB8AC3E}">
        <p14:creationId xmlns:p14="http://schemas.microsoft.com/office/powerpoint/2010/main" val="315521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3" descr="Αναστροφής ημερολογίου">
            <a:extLst>
              <a:ext uri="{FF2B5EF4-FFF2-40B4-BE49-F238E27FC236}">
                <a16:creationId xmlns:a16="http://schemas.microsoft.com/office/drawing/2014/main" id="{CF1DC3C4-D43B-44AD-E03B-AE6DE96B7BF1}"/>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10"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41A05445-B7EA-C24B-07E2-01C1634BC5B1}"/>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i="1" dirty="0" err="1">
                <a:effectLst/>
              </a:rPr>
              <a:t>Το</a:t>
            </a:r>
            <a:r>
              <a:rPr lang="en-US" sz="4800" i="1" dirty="0">
                <a:effectLst/>
              </a:rPr>
              <a:t> </a:t>
            </a:r>
            <a:r>
              <a:rPr lang="en-US" sz="4800" i="1" dirty="0" err="1">
                <a:effectLst/>
              </a:rPr>
              <a:t>θέ</a:t>
            </a:r>
            <a:r>
              <a:rPr lang="en-US" sz="4800" i="1" dirty="0">
                <a:effectLst/>
              </a:rPr>
              <a:t>ατρο από το 500 μέχρι το 900 μ. Χ.</a:t>
            </a:r>
            <a:br>
              <a:rPr lang="en-US" sz="4800" dirty="0">
                <a:effectLst/>
              </a:rPr>
            </a:br>
            <a:endParaRPr lang="en-US" sz="4800" dirty="0"/>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01777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761CD63B-9914-6AF7-9B9B-7910A1F5982F}"/>
              </a:ext>
            </a:extLst>
          </p:cNvPr>
          <p:cNvSpPr>
            <a:spLocks noGrp="1"/>
          </p:cNvSpPr>
          <p:nvPr>
            <p:ph type="title"/>
          </p:nvPr>
        </p:nvSpPr>
        <p:spPr>
          <a:xfrm>
            <a:off x="908454" y="1360481"/>
            <a:ext cx="4605340" cy="4299750"/>
          </a:xfrm>
        </p:spPr>
        <p:txBody>
          <a:bodyPr vert="horz" lIns="91440" tIns="45720" rIns="91440" bIns="45720" rtlCol="0" anchor="b">
            <a:normAutofit fontScale="90000"/>
          </a:bodyPr>
          <a:lstStyle/>
          <a:p>
            <a:r>
              <a:rPr lang="en-US" sz="2400" dirty="0" err="1">
                <a:solidFill>
                  <a:schemeClr val="bg1"/>
                </a:solidFill>
                <a:latin typeface="Sabon Next LT" panose="02000500000000000000" pitchFamily="2" charset="0"/>
                <a:cs typeface="Sabon Next LT" panose="02000500000000000000" pitchFamily="2" charset="0"/>
              </a:rPr>
              <a:t>Θ</a:t>
            </a:r>
            <a:r>
              <a:rPr lang="en-US" sz="2400" dirty="0" err="1">
                <a:solidFill>
                  <a:schemeClr val="bg1"/>
                </a:solidFill>
                <a:effectLst/>
                <a:latin typeface="Sabon Next LT" panose="02000500000000000000" pitchFamily="2" charset="0"/>
                <a:cs typeface="Sabon Next LT" panose="02000500000000000000" pitchFamily="2" charset="0"/>
              </a:rPr>
              <a:t>ε</a:t>
            </a:r>
            <a:r>
              <a:rPr lang="en-US" sz="2400" dirty="0">
                <a:solidFill>
                  <a:schemeClr val="bg1"/>
                </a:solidFill>
                <a:effectLst/>
                <a:latin typeface="Sabon Next LT" panose="02000500000000000000" pitchFamily="2" charset="0"/>
                <a:cs typeface="Sabon Next LT" panose="02000500000000000000" pitchFamily="2" charset="0"/>
              </a:rPr>
              <a:t>ατρικά στοιχεία διασώθηκαν μέσα σε δραστηριότητες τουλάχιστον τεσσάρων ειδών: στα απομεινάρια των ρωμαϊκών μίμων, στις παραστάσεις των Τευτόνων μενεστρέλων</a:t>
            </a:r>
            <a:r>
              <a:rPr lang="el-GR" sz="2400" dirty="0">
                <a:solidFill>
                  <a:schemeClr val="bg1"/>
                </a:solidFill>
                <a:effectLst/>
                <a:latin typeface="Sabon Next LT" panose="02000500000000000000" pitchFamily="2" charset="0"/>
                <a:cs typeface="Sabon Next LT" panose="02000500000000000000" pitchFamily="2" charset="0"/>
              </a:rPr>
              <a:t>, </a:t>
            </a:r>
            <a:r>
              <a:rPr lang="en-US" sz="2400" dirty="0" err="1">
                <a:solidFill>
                  <a:schemeClr val="bg1"/>
                </a:solidFill>
                <a:effectLst/>
                <a:latin typeface="Sabon Next LT" panose="02000500000000000000" pitchFamily="2" charset="0"/>
                <a:cs typeface="Sabon Next LT" panose="02000500000000000000" pitchFamily="2" charset="0"/>
              </a:rPr>
              <a:t>στις</a:t>
            </a:r>
            <a:r>
              <a:rPr lang="en-US" sz="2400" dirty="0">
                <a:solidFill>
                  <a:schemeClr val="bg1"/>
                </a:solidFill>
                <a:effectLst/>
                <a:latin typeface="Sabon Next LT" panose="02000500000000000000" pitchFamily="2" charset="0"/>
                <a:cs typeface="Sabon Next LT" panose="02000500000000000000" pitchFamily="2" charset="0"/>
              </a:rPr>
              <a:t> λαϊκές γιορτές και τις παγανιστικές τελετουργίες, και στις χριστιανικές τελετές.</a:t>
            </a:r>
            <a:br>
              <a:rPr lang="el-GR" sz="2400" dirty="0">
                <a:solidFill>
                  <a:schemeClr val="bg1"/>
                </a:solidFill>
                <a:effectLst/>
                <a:latin typeface="Sabon Next LT" panose="02000500000000000000" pitchFamily="2" charset="0"/>
                <a:cs typeface="Sabon Next LT" panose="02000500000000000000" pitchFamily="2" charset="0"/>
              </a:rPr>
            </a:br>
            <a:br>
              <a:rPr lang="el-GR" sz="2400" dirty="0">
                <a:solidFill>
                  <a:schemeClr val="bg1"/>
                </a:solidFill>
                <a:effectLst/>
                <a:latin typeface="Sabon Next LT" panose="02000500000000000000" pitchFamily="2" charset="0"/>
                <a:cs typeface="Sabon Next LT" panose="02000500000000000000" pitchFamily="2" charset="0"/>
              </a:rPr>
            </a:br>
            <a:r>
              <a:rPr lang="el-GR" sz="2400" dirty="0">
                <a:solidFill>
                  <a:schemeClr val="bg1"/>
                </a:solidFill>
                <a:effectLst/>
                <a:latin typeface="Sabon Next LT" panose="02000500000000000000" pitchFamily="2" charset="0"/>
                <a:cs typeface="Sabon Next LT" panose="02000500000000000000" pitchFamily="2" charset="0"/>
              </a:rPr>
              <a:t>Η Εκκλησία αποκήρυξε όλες αυτές τις δραστηριότητες και τους καλλιτέχνες που τις υπηρετούσαν </a:t>
            </a:r>
            <a:br>
              <a:rPr lang="en-US" sz="2400" dirty="0">
                <a:solidFill>
                  <a:schemeClr val="bg1"/>
                </a:solidFill>
                <a:effectLst/>
                <a:latin typeface="Sabon Next LT" panose="02000500000000000000" pitchFamily="2" charset="0"/>
                <a:cs typeface="Sabon Next LT" panose="02000500000000000000" pitchFamily="2" charset="0"/>
              </a:rPr>
            </a:br>
            <a:endParaRPr lang="en-US" sz="2400" dirty="0">
              <a:solidFill>
                <a:schemeClr val="bg1"/>
              </a:solidFill>
              <a:latin typeface="Sabon Next LT" panose="02000500000000000000" pitchFamily="2" charset="0"/>
              <a:cs typeface="Sabon Next LT" panose="02000500000000000000" pitchFamily="2" charset="0"/>
            </a:endParaRPr>
          </a:p>
        </p:txBody>
      </p:sp>
      <p:pic>
        <p:nvPicPr>
          <p:cNvPr id="4" name="Εικόνα 3" descr="Εικόνα που περιέχει κείμενο, ύφασμα&#10;&#10;Περιγραφή που δημιουργήθηκε αυτόματα">
            <a:extLst>
              <a:ext uri="{FF2B5EF4-FFF2-40B4-BE49-F238E27FC236}">
                <a16:creationId xmlns:a16="http://schemas.microsoft.com/office/drawing/2014/main" id="{A3D2711D-6E26-AA20-2C87-8E3D4BC4A0BB}"/>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6309" r="10675" b="-2"/>
          <a:stretch/>
        </p:blipFill>
        <p:spPr>
          <a:xfrm>
            <a:off x="5800734" y="1057275"/>
            <a:ext cx="5917401" cy="4743450"/>
          </a:xfrm>
          <a:prstGeom prst="rect">
            <a:avLst/>
          </a:prstGeom>
        </p:spPr>
      </p:pic>
      <p:sp>
        <p:nvSpPr>
          <p:cNvPr id="11"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9047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2EA7B2-CED7-1148-4299-DE30F321E2F1}"/>
              </a:ext>
            </a:extLst>
          </p:cNvPr>
          <p:cNvSpPr>
            <a:spLocks noGrp="1"/>
          </p:cNvSpPr>
          <p:nvPr>
            <p:ph type="title"/>
          </p:nvPr>
        </p:nvSpPr>
        <p:spPr>
          <a:xfrm>
            <a:off x="838200" y="365125"/>
            <a:ext cx="10515600" cy="5541153"/>
          </a:xfrm>
        </p:spPr>
        <p:txBody>
          <a:bodyPr/>
          <a:lstStyle/>
          <a:p>
            <a:pPr algn="ctr"/>
            <a:r>
              <a:rPr lang="el-GR" dirty="0">
                <a:latin typeface="Sabon Next LT" panose="02000500000000000000" pitchFamily="2" charset="0"/>
                <a:cs typeface="Sabon Next LT" panose="02000500000000000000" pitchFamily="2" charset="0"/>
              </a:rPr>
              <a:t>Λειτουργικό δράμα</a:t>
            </a:r>
            <a:br>
              <a:rPr lang="el-GR" dirty="0">
                <a:latin typeface="Sabon Next LT" panose="02000500000000000000" pitchFamily="2" charset="0"/>
                <a:cs typeface="Sabon Next LT" panose="02000500000000000000" pitchFamily="2" charset="0"/>
              </a:rPr>
            </a:br>
            <a:r>
              <a:rPr lang="el-GR" dirty="0">
                <a:latin typeface="Sabon Next LT" panose="02000500000000000000" pitchFamily="2" charset="0"/>
                <a:cs typeface="Sabon Next LT" panose="02000500000000000000" pitchFamily="2" charset="0"/>
              </a:rPr>
              <a:t>Μυστήρια ή θαύματα</a:t>
            </a:r>
            <a:br>
              <a:rPr lang="el-GR" dirty="0">
                <a:latin typeface="Sabon Next LT" panose="02000500000000000000" pitchFamily="2" charset="0"/>
                <a:cs typeface="Sabon Next LT" panose="02000500000000000000" pitchFamily="2" charset="0"/>
              </a:rPr>
            </a:br>
            <a:r>
              <a:rPr lang="el-GR" dirty="0">
                <a:latin typeface="Sabon Next LT" panose="02000500000000000000" pitchFamily="2" charset="0"/>
                <a:cs typeface="Sabon Next LT" panose="02000500000000000000" pitchFamily="2" charset="0"/>
              </a:rPr>
              <a:t>Ηθολογίες</a:t>
            </a:r>
          </a:p>
        </p:txBody>
      </p:sp>
    </p:spTree>
    <p:extLst>
      <p:ext uri="{BB962C8B-B14F-4D97-AF65-F5344CB8AC3E}">
        <p14:creationId xmlns:p14="http://schemas.microsoft.com/office/powerpoint/2010/main" val="2253170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E813CCD-5C7D-3A44-02F0-F1E7B72A86C8}"/>
              </a:ext>
            </a:extLst>
          </p:cNvPr>
          <p:cNvPicPr>
            <a:picLocks noChangeAspect="1"/>
          </p:cNvPicPr>
          <p:nvPr/>
        </p:nvPicPr>
        <p:blipFill rotWithShape="1">
          <a:blip r:embed="rId2">
            <a:alphaModFix amt="50000"/>
          </a:blip>
          <a:srcRect r="1779" b="1"/>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548744E1-038E-85EA-2F42-FD6EC5B65921}"/>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i="1" dirty="0" err="1">
                <a:solidFill>
                  <a:srgbClr val="FFFFFF"/>
                </a:solidFill>
                <a:effectLst/>
              </a:rPr>
              <a:t>Το</a:t>
            </a:r>
            <a:r>
              <a:rPr lang="en-US" sz="6000" i="1" dirty="0">
                <a:solidFill>
                  <a:srgbClr val="FFFFFF"/>
                </a:solidFill>
                <a:effectLst/>
              </a:rPr>
              <a:t> </a:t>
            </a:r>
            <a:r>
              <a:rPr lang="en-US" sz="6000" i="1" dirty="0" err="1">
                <a:solidFill>
                  <a:srgbClr val="FFFFFF"/>
                </a:solidFill>
                <a:effectLst/>
              </a:rPr>
              <a:t>Λειτουργικό</a:t>
            </a:r>
            <a:r>
              <a:rPr lang="en-US" sz="6000" i="1" dirty="0">
                <a:solidFill>
                  <a:srgbClr val="FFFFFF"/>
                </a:solidFill>
                <a:effectLst/>
              </a:rPr>
              <a:t> </a:t>
            </a:r>
            <a:r>
              <a:rPr lang="en-US" sz="6000" i="1" dirty="0" err="1">
                <a:solidFill>
                  <a:srgbClr val="FFFFFF"/>
                </a:solidFill>
                <a:effectLst/>
              </a:rPr>
              <a:t>δράμ</a:t>
            </a:r>
            <a:r>
              <a:rPr lang="en-US" sz="6000" i="1" dirty="0">
                <a:solidFill>
                  <a:srgbClr val="FFFFFF"/>
                </a:solidFill>
                <a:effectLst/>
              </a:rPr>
              <a:t>α</a:t>
            </a:r>
            <a:br>
              <a:rPr lang="en-US" sz="6000" dirty="0">
                <a:solidFill>
                  <a:srgbClr val="FFFFFF"/>
                </a:solidFill>
                <a:effectLst/>
              </a:rPr>
            </a:br>
            <a:endParaRPr lang="en-US" sz="6000" dirty="0">
              <a:solidFill>
                <a:srgbClr val="FFFFFF"/>
              </a:solidFill>
            </a:endParaRPr>
          </a:p>
        </p:txBody>
      </p:sp>
    </p:spTree>
    <p:extLst>
      <p:ext uri="{BB962C8B-B14F-4D97-AF65-F5344CB8AC3E}">
        <p14:creationId xmlns:p14="http://schemas.microsoft.com/office/powerpoint/2010/main" val="264373161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D951B1-D9D3-34C6-E78E-CA25A8C02A55}"/>
              </a:ext>
            </a:extLst>
          </p:cNvPr>
          <p:cNvSpPr>
            <a:spLocks noGrp="1"/>
          </p:cNvSpPr>
          <p:nvPr>
            <p:ph type="title"/>
          </p:nvPr>
        </p:nvSpPr>
        <p:spPr>
          <a:xfrm>
            <a:off x="838200" y="598391"/>
            <a:ext cx="10515600" cy="5690442"/>
          </a:xfrm>
        </p:spPr>
        <p:txBody>
          <a:bodyPr>
            <a:normAutofit/>
          </a:bodyPr>
          <a:lstStyle/>
          <a:p>
            <a:r>
              <a:rPr lang="el-GR" sz="2800" dirty="0">
                <a:effectLst/>
                <a:latin typeface="Sabon Next LT" panose="02000500000000000000" pitchFamily="2" charset="0"/>
                <a:ea typeface="Calibri" panose="020F0502020204030204" pitchFamily="34" charset="0"/>
                <a:cs typeface="Sabon Next LT" panose="02000500000000000000" pitchFamily="2" charset="0"/>
              </a:rPr>
              <a:t>Παρά την αποκήρυξη των μίμων και των βάρδων και γενικά των κοσμικών ηθοποιών και του θεάτρου, η ίδια η εκκλησία αναγκάστηκε να αναπτύξει το δικό της δράμα προσπαθώντας από τη μια μεριά να ανταγωνιστεί τις παγανιστικές γιορτές που είχαν επιβιώσει στην Ευρώπη και από την άλλη να αντιμετωπίσει τον ολοένα αυξανόμενο αναλφαβητισμό και την ανάπτυξη των τοπικών διάλεκτών που απομάκρυναν τους πιστούς από την κατανόηση της θείας λειτουργίας.</a:t>
            </a:r>
            <a:endParaRPr lang="el-GR" sz="28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2202386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εικόνας 5">
            <a:extLst>
              <a:ext uri="{FF2B5EF4-FFF2-40B4-BE49-F238E27FC236}">
                <a16:creationId xmlns:a16="http://schemas.microsoft.com/office/drawing/2014/main" id="{3D7DF228-A048-678A-DFFD-91B1308C15A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9938" r="19938"/>
          <a:stretch>
            <a:fillRect/>
          </a:stretch>
        </p:blipFill>
        <p:spPr>
          <a:xfrm>
            <a:off x="6680200" y="987425"/>
            <a:ext cx="4675188" cy="4873625"/>
          </a:xfrm>
        </p:spPr>
      </p:pic>
      <p:sp>
        <p:nvSpPr>
          <p:cNvPr id="4" name="Θέση κειμένου 3">
            <a:extLst>
              <a:ext uri="{FF2B5EF4-FFF2-40B4-BE49-F238E27FC236}">
                <a16:creationId xmlns:a16="http://schemas.microsoft.com/office/drawing/2014/main" id="{EA1182D9-18E8-5AC1-DDB8-199B56F33104}"/>
              </a:ext>
            </a:extLst>
          </p:cNvPr>
          <p:cNvSpPr>
            <a:spLocks noGrp="1"/>
          </p:cNvSpPr>
          <p:nvPr>
            <p:ph type="body" sz="half" idx="2"/>
          </p:nvPr>
        </p:nvSpPr>
        <p:spPr>
          <a:xfrm>
            <a:off x="839788" y="233265"/>
            <a:ext cx="5514359" cy="6624735"/>
          </a:xfrm>
        </p:spPr>
        <p:txBody>
          <a:bodyPr/>
          <a:lstStyle/>
          <a:p>
            <a:r>
              <a:rPr lang="el-GR" sz="2800" dirty="0">
                <a:solidFill>
                  <a:srgbClr val="1A1A1A"/>
                </a:solidFill>
                <a:effectLst/>
                <a:latin typeface="Sabon Next LT" panose="02000500000000000000" pitchFamily="2" charset="0"/>
                <a:ea typeface="Calibri" panose="020F0502020204030204" pitchFamily="34" charset="0"/>
                <a:cs typeface="Sabon Next LT" panose="02000500000000000000" pitchFamily="2" charset="0"/>
              </a:rPr>
              <a:t>Το λειτουργικό δράμα ήταν είδος έργου που παιζόταν μέσα ή κοντά στην εκκλησία και συσχετιζόταν με ιστορίες από την Αγία Γραφή και τους </a:t>
            </a:r>
            <a:r>
              <a:rPr lang="el-GR" sz="2800" dirty="0">
                <a:solidFill>
                  <a:srgbClr val="1A1A1A"/>
                </a:solidFill>
                <a:latin typeface="Sabon Next LT" panose="02000500000000000000" pitchFamily="2" charset="0"/>
                <a:ea typeface="Calibri" panose="020F0502020204030204" pitchFamily="34" charset="0"/>
                <a:cs typeface="Sabon Next LT" panose="02000500000000000000" pitchFamily="2" charset="0"/>
              </a:rPr>
              <a:t>Α</a:t>
            </a:r>
            <a:r>
              <a:rPr lang="el-GR" sz="2800" dirty="0">
                <a:solidFill>
                  <a:srgbClr val="1A1A1A"/>
                </a:solidFill>
                <a:effectLst/>
                <a:latin typeface="Sabon Next LT" panose="02000500000000000000" pitchFamily="2" charset="0"/>
                <a:ea typeface="Calibri" panose="020F0502020204030204" pitchFamily="34" charset="0"/>
                <a:cs typeface="Sabon Next LT" panose="02000500000000000000" pitchFamily="2" charset="0"/>
              </a:rPr>
              <a:t>γίους. Αυτά τα έργα, αν και είχαν τις ρίζες τους στη χριστιανική λειτουργία, δεν εκτελούνταν ως βασικά μέρη μιας τυπικής εκκλησιαστικής λειτουργίας. Η γλώσσα του λειτουργικού δράματος ήταν η λατινική και ο διάλογος συχνά εψάλλετο σε απλές μονοφωνικές μελωδίες. Χρησιμοποιούσαν επίσης μουσική με τη μορφή περιστασιακών χορών και πομπικών μελωδιών.</a:t>
            </a:r>
            <a:endParaRPr lang="el-GR" sz="2800" dirty="0">
              <a:effectLst/>
              <a:latin typeface="Sabon Next LT" panose="02000500000000000000" pitchFamily="2" charset="0"/>
              <a:ea typeface="Calibri" panose="020F0502020204030204" pitchFamily="34" charset="0"/>
              <a:cs typeface="Sabon Next LT" panose="02000500000000000000" pitchFamily="2" charset="0"/>
            </a:endParaRPr>
          </a:p>
          <a:p>
            <a:endParaRPr lang="el-GR" dirty="0"/>
          </a:p>
        </p:txBody>
      </p:sp>
    </p:spTree>
    <p:extLst>
      <p:ext uri="{BB962C8B-B14F-4D97-AF65-F5344CB8AC3E}">
        <p14:creationId xmlns:p14="http://schemas.microsoft.com/office/powerpoint/2010/main" val="1532525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E026A09-42D7-79A0-940B-246E0746C0B0}"/>
              </a:ext>
            </a:extLst>
          </p:cNvPr>
          <p:cNvSpPr>
            <a:spLocks noGrp="1"/>
          </p:cNvSpPr>
          <p:nvPr>
            <p:ph type="title"/>
          </p:nvPr>
        </p:nvSpPr>
        <p:spPr>
          <a:xfrm>
            <a:off x="838200" y="365125"/>
            <a:ext cx="10515600" cy="6035675"/>
          </a:xfrm>
        </p:spPr>
        <p:txBody>
          <a:bodyPr>
            <a:normAutofit/>
          </a:bodyPr>
          <a:lstStyle/>
          <a:p>
            <a:r>
              <a:rPr lang="el-GR" sz="2800" dirty="0">
                <a:solidFill>
                  <a:srgbClr val="1A1A1A"/>
                </a:solidFill>
                <a:effectLst/>
                <a:latin typeface="Sabon Next LT" panose="02000500000000000000" pitchFamily="2" charset="0"/>
                <a:ea typeface="Calibri" panose="020F0502020204030204" pitchFamily="34" charset="0"/>
                <a:cs typeface="Sabon Next LT" panose="02000500000000000000" pitchFamily="2" charset="0"/>
              </a:rPr>
              <a:t>Το λειτουργικό δράμα σταδιακά αυξήθηκε τόσο σε έκταση όσο και σε πολυπλοκότητα και άνθισε ιδιαίτερα κατά τον 12ο και 13ο αιώνα. Τα πιο δημοφιλή θέματα προέρχονταν από βιβλικές ιστορίες όπως ο Δανιήλ στο Λάκκο των Λεόντων, οι </a:t>
            </a:r>
            <a:r>
              <a:rPr lang="el-GR" sz="2800" dirty="0">
                <a:solidFill>
                  <a:srgbClr val="1A1A1A"/>
                </a:solidFill>
                <a:latin typeface="Sabon Next LT" panose="02000500000000000000" pitchFamily="2" charset="0"/>
                <a:ea typeface="Calibri" panose="020F0502020204030204" pitchFamily="34" charset="0"/>
                <a:cs typeface="Sabon Next LT" panose="02000500000000000000" pitchFamily="2" charset="0"/>
              </a:rPr>
              <a:t>Μωρές Π</a:t>
            </a:r>
            <a:r>
              <a:rPr lang="el-GR" sz="2800" dirty="0">
                <a:solidFill>
                  <a:srgbClr val="1A1A1A"/>
                </a:solidFill>
                <a:effectLst/>
                <a:latin typeface="Sabon Next LT" panose="02000500000000000000" pitchFamily="2" charset="0"/>
                <a:ea typeface="Calibri" panose="020F0502020204030204" pitchFamily="34" charset="0"/>
                <a:cs typeface="Sabon Next LT" panose="02000500000000000000" pitchFamily="2" charset="0"/>
              </a:rPr>
              <a:t>αρθένες, η Ιστορία των Παθών και του Θανάτου του Ιησού, καθώς και από τις ιστορίες των Αγίων (όπως η Παναγία και ο Άγιος Νικόλαος). </a:t>
            </a:r>
            <a:br>
              <a:rPr lang="el-GR" sz="2800" dirty="0">
                <a:effectLst/>
                <a:latin typeface="Sabon Next LT" panose="02000500000000000000" pitchFamily="2" charset="0"/>
                <a:ea typeface="Calibri" panose="020F0502020204030204" pitchFamily="34" charset="0"/>
                <a:cs typeface="Sabon Next LT" panose="02000500000000000000" pitchFamily="2" charset="0"/>
              </a:rPr>
            </a:br>
            <a:endParaRPr lang="el-GR" sz="28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186572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30">
            <a:extLst>
              <a:ext uri="{FF2B5EF4-FFF2-40B4-BE49-F238E27FC236}">
                <a16:creationId xmlns:a16="http://schemas.microsoft.com/office/drawing/2014/main" id="{5341D4B7-8A53-4C37-8E33-372EAB5776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2434" y="253548"/>
            <a:ext cx="5608934" cy="6102802"/>
          </a:xfrm>
          <a:prstGeom prst="rect">
            <a:avLst/>
          </a:prstGeom>
          <a:solidFill>
            <a:srgbClr val="AFABA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8F1C7BA-EF7A-ABA6-BAEB-8736CFE4045E}"/>
              </a:ext>
            </a:extLst>
          </p:cNvPr>
          <p:cNvSpPr>
            <a:spLocks noGrp="1"/>
          </p:cNvSpPr>
          <p:nvPr>
            <p:ph type="title"/>
          </p:nvPr>
        </p:nvSpPr>
        <p:spPr>
          <a:xfrm>
            <a:off x="6254643" y="420016"/>
            <a:ext cx="5694333" cy="6184436"/>
          </a:xfrm>
        </p:spPr>
        <p:txBody>
          <a:bodyPr>
            <a:noAutofit/>
          </a:bodyPr>
          <a:lstStyle/>
          <a:p>
            <a:r>
              <a:rPr lang="el-GR" sz="2400" dirty="0">
                <a:effectLst/>
                <a:latin typeface="Sabon Next LT" panose="02000500000000000000" pitchFamily="2" charset="0"/>
                <a:ea typeface="Calibri" panose="020F0502020204030204" pitchFamily="34" charset="0"/>
                <a:cs typeface="Sabon Next LT" panose="02000500000000000000" pitchFamily="2" charset="0"/>
              </a:rPr>
              <a:t>Περίπου στο διάστημα της γέννησης του λειτουργικού δράματος, η </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Ροσβίτα</a:t>
            </a:r>
            <a:r>
              <a:rPr lang="el-GR" sz="2400" dirty="0">
                <a:effectLst/>
                <a:latin typeface="Sabon Next LT" panose="02000500000000000000" pitchFamily="2" charset="0"/>
                <a:ea typeface="Calibri" panose="020F0502020204030204" pitchFamily="34" charset="0"/>
                <a:cs typeface="Sabon Next LT" panose="02000500000000000000" pitchFamily="2" charset="0"/>
              </a:rPr>
              <a:t> (περ. 935-973), μοναχή στο μοναστήρι του </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Γκανερσχάιμ</a:t>
            </a:r>
            <a:r>
              <a:rPr lang="el-GR" sz="2400" dirty="0">
                <a:effectLst/>
                <a:latin typeface="Sabon Next LT" panose="02000500000000000000" pitchFamily="2" charset="0"/>
                <a:ea typeface="Calibri" panose="020F0502020204030204" pitchFamily="34" charset="0"/>
                <a:cs typeface="Sabon Next LT" panose="02000500000000000000" pitchFamily="2" charset="0"/>
              </a:rPr>
              <a:t> στη βόρεια Γερμανία, έγραψε 6 έργα στα πρότυπα των κωμωδιών του </a:t>
            </a:r>
            <a:r>
              <a:rPr lang="en-US" sz="2400" dirty="0">
                <a:effectLst/>
                <a:latin typeface="Sabon Next LT" panose="02000500000000000000" pitchFamily="2" charset="0"/>
                <a:ea typeface="Calibri" panose="020F0502020204030204" pitchFamily="34" charset="0"/>
                <a:cs typeface="Sabon Next LT" panose="02000500000000000000" pitchFamily="2" charset="0"/>
              </a:rPr>
              <a:t>T</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ερέντιου</a:t>
            </a:r>
            <a:r>
              <a:rPr lang="el-GR" sz="2400" dirty="0">
                <a:effectLst/>
                <a:latin typeface="Sabon Next LT" panose="02000500000000000000" pitchFamily="2" charset="0"/>
                <a:ea typeface="Calibri" panose="020F0502020204030204" pitchFamily="34" charset="0"/>
                <a:cs typeface="Sabon Next LT" panose="02000500000000000000" pitchFamily="2" charset="0"/>
              </a:rPr>
              <a:t>, χρησιμοποιώντας όμως θρησκευτικά θέματα. Η </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Ροσβίτα</a:t>
            </a:r>
            <a:r>
              <a:rPr lang="el-GR" sz="2400" dirty="0">
                <a:effectLst/>
                <a:latin typeface="Sabon Next LT" panose="02000500000000000000" pitchFamily="2" charset="0"/>
                <a:ea typeface="Calibri" panose="020F0502020204030204" pitchFamily="34" charset="0"/>
                <a:cs typeface="Sabon Next LT" panose="02000500000000000000" pitchFamily="2" charset="0"/>
              </a:rPr>
              <a:t> είναι η πρώτη γνωστή γυναίκα δραματουργός. Θεωρείται ως η πρώτη δυτική δραματουργός της μετακλασικής περιόδου που μπορεί να ταυτοποιηθεί και μας δίνει την παλαιότερη σωζόμενη γυναικεία οπτική του δράματος. Την ακολούθησε η </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Χίλντεγκαρντ</a:t>
            </a:r>
            <a:r>
              <a:rPr lang="el-GR" sz="2400" dirty="0">
                <a:effectLst/>
                <a:latin typeface="Sabon Next LT" panose="02000500000000000000" pitchFamily="2" charset="0"/>
                <a:ea typeface="Calibri" panose="020F0502020204030204" pitchFamily="34" charset="0"/>
                <a:cs typeface="Sabon Next LT" panose="02000500000000000000" pitchFamily="2" charset="0"/>
              </a:rPr>
              <a:t> του </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Μπίγκεν</a:t>
            </a:r>
            <a:r>
              <a:rPr lang="el-GR" sz="2400" dirty="0">
                <a:effectLst/>
                <a:latin typeface="Sabon Next LT" panose="02000500000000000000" pitchFamily="2" charset="0"/>
                <a:ea typeface="Calibri" panose="020F0502020204030204" pitchFamily="34" charset="0"/>
                <a:cs typeface="Sabon Next LT" panose="02000500000000000000" pitchFamily="2" charset="0"/>
              </a:rPr>
              <a:t> (†1155). Οι μοναχές συνέχισαν να συνεισφέρουν στο θέατρο καθόλη τη διάρκεια της περιόδου αλλά περιορίζονταν ως επί το πλείστον σε πιο παραδοσιακά θεατρικά έργα.</a:t>
            </a:r>
            <a:br>
              <a:rPr lang="el-GR" sz="2400" dirty="0">
                <a:effectLst/>
                <a:latin typeface="Sabon Next LT" panose="02000500000000000000" pitchFamily="2" charset="0"/>
                <a:ea typeface="Calibri" panose="020F0502020204030204" pitchFamily="34" charset="0"/>
                <a:cs typeface="Sabon Next LT" panose="02000500000000000000" pitchFamily="2" charset="0"/>
              </a:rPr>
            </a:br>
            <a:endParaRPr lang="el-GR" sz="2400" dirty="0">
              <a:latin typeface="Sabon Next LT" panose="02000500000000000000" pitchFamily="2" charset="0"/>
              <a:cs typeface="Sabon Next LT" panose="02000500000000000000" pitchFamily="2" charset="0"/>
            </a:endParaRPr>
          </a:p>
        </p:txBody>
      </p:sp>
      <p:sp>
        <p:nvSpPr>
          <p:cNvPr id="1033" name="Rectangle 1032">
            <a:extLst>
              <a:ext uri="{FF2B5EF4-FFF2-40B4-BE49-F238E27FC236}">
                <a16:creationId xmlns:a16="http://schemas.microsoft.com/office/drawing/2014/main" id="{B630B15B-CFE8-4FE5-8F6E-666207C945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024" y="253548"/>
            <a:ext cx="5851795" cy="6102802"/>
          </a:xfrm>
          <a:prstGeom prst="rect">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1035" name="Rectangle 1034">
            <a:extLst>
              <a:ext uri="{FF2B5EF4-FFF2-40B4-BE49-F238E27FC236}">
                <a16:creationId xmlns:a16="http://schemas.microsoft.com/office/drawing/2014/main" id="{2B51AAA3-DDFE-48DE-AF38-BE32846EC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848" y="420017"/>
            <a:ext cx="5532146" cy="5769864"/>
          </a:xfrm>
          <a:prstGeom prst="rect">
            <a:avLst/>
          </a:prstGeom>
          <a:noFill/>
          <a:ln w="6350" cap="sq" cmpd="sng" algn="ctr">
            <a:solidFill>
              <a:srgbClr val="404040"/>
            </a:solidFill>
            <a:prstDash val="solid"/>
            <a:miter lim="800000"/>
          </a:ln>
          <a:effectLst/>
        </p:spPr>
        <p:txBody>
          <a:bodyPr/>
          <a:lstStyle/>
          <a:p>
            <a:endParaRPr lang="el-GR"/>
          </a:p>
        </p:txBody>
      </p:sp>
      <p:pic>
        <p:nvPicPr>
          <p:cNvPr id="1026" name="Picture 2">
            <a:extLst>
              <a:ext uri="{FF2B5EF4-FFF2-40B4-BE49-F238E27FC236}">
                <a16:creationId xmlns:a16="http://schemas.microsoft.com/office/drawing/2014/main" id="{A27A094D-A2CB-562B-CD7C-B11818CA32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6269"/>
          <a:stretch/>
        </p:blipFill>
        <p:spPr bwMode="auto">
          <a:xfrm>
            <a:off x="725708" y="740057"/>
            <a:ext cx="4770218" cy="5129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27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52E88790-6F16-694D-33ED-2E10A4527152}"/>
              </a:ext>
            </a:extLst>
          </p:cNvPr>
          <p:cNvSpPr>
            <a:spLocks noGrp="1"/>
          </p:cNvSpPr>
          <p:nvPr>
            <p:ph type="title"/>
          </p:nvPr>
        </p:nvSpPr>
        <p:spPr>
          <a:xfrm>
            <a:off x="1524003" y="856107"/>
            <a:ext cx="9144000" cy="5230368"/>
          </a:xfrm>
        </p:spPr>
        <p:txBody>
          <a:bodyPr vert="horz" lIns="91440" tIns="45720" rIns="91440" bIns="45720" rtlCol="0" anchor="ctr">
            <a:noAutofit/>
          </a:bodyPr>
          <a:lstStyle/>
          <a:p>
            <a:pPr algn="ctr"/>
            <a:r>
              <a:rPr lang="en-US" sz="2400" kern="1200" dirty="0">
                <a:solidFill>
                  <a:schemeClr val="tx1"/>
                </a:solidFill>
                <a:effectLst/>
                <a:latin typeface="Sabon Next LT" panose="02000500000000000000" pitchFamily="2" charset="0"/>
                <a:cs typeface="Sabon Next LT" panose="02000500000000000000" pitchFamily="2" charset="0"/>
              </a:rPr>
              <a:t>Η π</a:t>
            </a:r>
            <a:r>
              <a:rPr lang="en-US" sz="2400" kern="1200" dirty="0" err="1">
                <a:solidFill>
                  <a:schemeClr val="tx1"/>
                </a:solidFill>
                <a:effectLst/>
                <a:latin typeface="Sabon Next LT" panose="02000500000000000000" pitchFamily="2" charset="0"/>
                <a:cs typeface="Sabon Next LT" panose="02000500000000000000" pitchFamily="2" charset="0"/>
              </a:rPr>
              <a:t>λήρης</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νά</a:t>
            </a:r>
            <a:r>
              <a:rPr lang="en-US" sz="2400" kern="1200" dirty="0">
                <a:solidFill>
                  <a:schemeClr val="tx1"/>
                </a:solidFill>
                <a:effectLst/>
                <a:latin typeface="Sabon Next LT" panose="02000500000000000000" pitchFamily="2" charset="0"/>
                <a:cs typeface="Sabon Next LT" panose="02000500000000000000" pitchFamily="2" charset="0"/>
              </a:rPr>
              <a:t>πτυξη του λειτουργικού δράματος συντελέστηκε στη δεύτερη φάση του </a:t>
            </a:r>
            <a:r>
              <a:rPr lang="el-GR" sz="2400" kern="1200" dirty="0">
                <a:solidFill>
                  <a:schemeClr val="tx1"/>
                </a:solidFill>
                <a:effectLst/>
                <a:latin typeface="Sabon Next LT" panose="02000500000000000000" pitchFamily="2" charset="0"/>
                <a:cs typeface="Sabon Next LT" panose="02000500000000000000" pitchFamily="2" charset="0"/>
              </a:rPr>
              <a:t>Μ</a:t>
            </a:r>
            <a:r>
              <a:rPr lang="en-US" sz="2400" kern="1200" dirty="0" err="1">
                <a:solidFill>
                  <a:schemeClr val="tx1"/>
                </a:solidFill>
                <a:effectLst/>
                <a:latin typeface="Sabon Next LT" panose="02000500000000000000" pitchFamily="2" charset="0"/>
                <a:cs typeface="Sabon Next LT" panose="02000500000000000000" pitchFamily="2" charset="0"/>
              </a:rPr>
              <a:t>εσ</a:t>
            </a:r>
            <a:r>
              <a:rPr lang="en-US" sz="2400" kern="1200" dirty="0">
                <a:solidFill>
                  <a:schemeClr val="tx1"/>
                </a:solidFill>
                <a:effectLst/>
                <a:latin typeface="Sabon Next LT" panose="02000500000000000000" pitchFamily="2" charset="0"/>
                <a:cs typeface="Sabon Next LT" panose="02000500000000000000" pitchFamily="2" charset="0"/>
              </a:rPr>
              <a:t>αιωνικού πολιτισμού από το 1050 περίπου έως το 1300. </a:t>
            </a:r>
            <a:r>
              <a:rPr lang="en-US" sz="2400" kern="1200" dirty="0" err="1">
                <a:solidFill>
                  <a:schemeClr val="tx1"/>
                </a:solidFill>
                <a:effectLst/>
                <a:latin typeface="Sabon Next LT" panose="02000500000000000000" pitchFamily="2" charset="0"/>
                <a:cs typeface="Sabon Next LT" panose="02000500000000000000" pitchFamily="2" charset="0"/>
              </a:rPr>
              <a:t>Μέχρι</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υτή</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την</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ερίοδο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είχ</a:t>
            </a:r>
            <a:r>
              <a:rPr lang="en-US" sz="2400" kern="1200" dirty="0">
                <a:solidFill>
                  <a:schemeClr val="tx1"/>
                </a:solidFill>
                <a:effectLst/>
                <a:latin typeface="Sabon Next LT" panose="02000500000000000000" pitchFamily="2" charset="0"/>
                <a:cs typeface="Sabon Next LT" panose="02000500000000000000" pitchFamily="2" charset="0"/>
              </a:rPr>
              <a:t>αν χτιστεί σε όλη τη δυτική Ευρώπη μνημειώδεις εκκλησίες πλούσια διακοσμημένες με γλυπτά, ανάγλυφα, και υαλογραφίες</a:t>
            </a:r>
            <a:r>
              <a:rPr lang="el-GR" sz="2400" kern="1200" dirty="0">
                <a:solidFill>
                  <a:schemeClr val="tx1"/>
                </a:solidFill>
                <a:effectLst/>
                <a:latin typeface="Sabon Next LT" panose="02000500000000000000" pitchFamily="2" charset="0"/>
                <a:cs typeface="Sabon Next LT" panose="02000500000000000000" pitchFamily="2" charset="0"/>
              </a:rPr>
              <a:t> (βιτρό)</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Μετά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οικοδόμηση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των</a:t>
            </a:r>
            <a:r>
              <a:rPr lang="en-US" sz="2400" kern="1200" dirty="0">
                <a:solidFill>
                  <a:schemeClr val="tx1"/>
                </a:solidFill>
                <a:effectLst/>
                <a:latin typeface="Sabon Next LT" panose="02000500000000000000" pitchFamily="2" charset="0"/>
                <a:cs typeface="Sabon Next LT" panose="02000500000000000000" pitchFamily="2" charset="0"/>
              </a:rPr>
              <a:t> κα</a:t>
            </a:r>
            <a:r>
              <a:rPr lang="en-US" sz="2400" kern="1200" dirty="0" err="1">
                <a:solidFill>
                  <a:schemeClr val="tx1"/>
                </a:solidFill>
                <a:effectLst/>
                <a:latin typeface="Sabon Next LT" panose="02000500000000000000" pitchFamily="2" charset="0"/>
                <a:cs typeface="Sabon Next LT" panose="02000500000000000000" pitchFamily="2" charset="0"/>
              </a:rPr>
              <a:t>θεδρικών</a:t>
            </a:r>
            <a:r>
              <a:rPr lang="en-US" sz="2400" kern="1200" dirty="0">
                <a:solidFill>
                  <a:schemeClr val="tx1"/>
                </a:solidFill>
                <a:effectLst/>
                <a:latin typeface="Sabon Next LT" panose="02000500000000000000" pitchFamily="2" charset="0"/>
                <a:cs typeface="Sabon Next LT" panose="02000500000000000000" pitchFamily="2" charset="0"/>
              </a:rPr>
              <a:t> να</a:t>
            </a:r>
            <a:r>
              <a:rPr lang="en-US" sz="2400" kern="1200" dirty="0" err="1">
                <a:solidFill>
                  <a:schemeClr val="tx1"/>
                </a:solidFill>
                <a:effectLst/>
                <a:latin typeface="Sabon Next LT" panose="02000500000000000000" pitchFamily="2" charset="0"/>
                <a:cs typeface="Sabon Next LT" panose="02000500000000000000" pitchFamily="2" charset="0"/>
              </a:rPr>
              <a:t>ών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λειτουργικά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δράμ</a:t>
            </a:r>
            <a:r>
              <a:rPr lang="en-US" sz="2400" kern="1200" dirty="0">
                <a:solidFill>
                  <a:schemeClr val="tx1"/>
                </a:solidFill>
                <a:effectLst/>
                <a:latin typeface="Sabon Next LT" panose="02000500000000000000" pitchFamily="2" charset="0"/>
                <a:cs typeface="Sabon Next LT" panose="02000500000000000000" pitchFamily="2" charset="0"/>
              </a:rPr>
              <a:t>ατα άρχισαν να παρουσιάζονται και μέσα σε αυτούς, έτσι έγιναν γρήγορα πιο προσιτά στον απλό κόσμο από ό</a:t>
            </a:r>
            <a:r>
              <a:rPr lang="el-GR" sz="2400" kern="1200" dirty="0">
                <a:solidFill>
                  <a:schemeClr val="tx1"/>
                </a:solidFill>
                <a:effectLst/>
                <a:latin typeface="Sabon Next LT" panose="02000500000000000000" pitchFamily="2" charset="0"/>
                <a:cs typeface="Sabon Next LT" panose="02000500000000000000" pitchFamily="2" charset="0"/>
              </a:rPr>
              <a:t>,</a:t>
            </a:r>
            <a:r>
              <a:rPr lang="en-US" sz="2400" kern="1200" dirty="0" err="1">
                <a:solidFill>
                  <a:schemeClr val="tx1"/>
                </a:solidFill>
                <a:effectLst/>
                <a:latin typeface="Sabon Next LT" panose="02000500000000000000" pitchFamily="2" charset="0"/>
                <a:cs typeface="Sabon Next LT" panose="02000500000000000000" pitchFamily="2" charset="0"/>
              </a:rPr>
              <a:t>τι</a:t>
            </a:r>
            <a:r>
              <a:rPr lang="en-US" sz="2400" kern="1200" dirty="0">
                <a:solidFill>
                  <a:schemeClr val="tx1"/>
                </a:solidFill>
                <a:effectLst/>
                <a:latin typeface="Sabon Next LT" panose="02000500000000000000" pitchFamily="2" charset="0"/>
                <a:cs typeface="Sabon Next LT" panose="02000500000000000000" pitchFamily="2" charset="0"/>
              </a:rPr>
              <a:t> ήταν την εποχή που παρουσιάζονταν στα μοναστήρια. </a:t>
            </a:r>
            <a:r>
              <a:rPr lang="en-US" sz="2400" kern="1200" dirty="0" err="1">
                <a:solidFill>
                  <a:schemeClr val="tx1"/>
                </a:solidFill>
                <a:effectLst/>
                <a:latin typeface="Sabon Next LT" panose="02000500000000000000" pitchFamily="2" charset="0"/>
                <a:cs typeface="Sabon Next LT" panose="02000500000000000000" pitchFamily="2" charset="0"/>
              </a:rPr>
              <a:t>Tο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θρησκευτικό</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δράμ</a:t>
            </a:r>
            <a:r>
              <a:rPr lang="en-US" sz="2400" kern="1200" dirty="0">
                <a:solidFill>
                  <a:schemeClr val="tx1"/>
                </a:solidFill>
                <a:effectLst/>
                <a:latin typeface="Sabon Next LT" panose="02000500000000000000" pitchFamily="2" charset="0"/>
                <a:cs typeface="Sabon Next LT" panose="02000500000000000000" pitchFamily="2" charset="0"/>
              </a:rPr>
              <a:t>α συνέχιζε να παρουσιάζεται κυρίως μέσα στις εκκλησίες μέχρι περίπου το 1200 οπότε περιστασιακά άρχισε να παρουσιάζεται έξω από αυτές.</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237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F54D928-221A-4FCA-067E-5A1A10CC456C}"/>
              </a:ext>
            </a:extLst>
          </p:cNvPr>
          <p:cNvSpPr>
            <a:spLocks noGrp="1"/>
          </p:cNvSpPr>
          <p:nvPr>
            <p:ph type="title"/>
          </p:nvPr>
        </p:nvSpPr>
        <p:spPr>
          <a:xfrm>
            <a:off x="838199" y="1093788"/>
            <a:ext cx="10506455" cy="4878176"/>
          </a:xfrm>
        </p:spPr>
        <p:txBody>
          <a:bodyPr vert="horz" lIns="91440" tIns="45720" rIns="91440" bIns="45720" rtlCol="0" anchor="b">
            <a:normAutofit/>
          </a:bodyPr>
          <a:lstStyle/>
          <a:p>
            <a:r>
              <a:rPr lang="en-US" sz="2700" kern="1200" dirty="0" err="1">
                <a:solidFill>
                  <a:schemeClr val="tx1"/>
                </a:solidFill>
                <a:effectLst/>
                <a:latin typeface="Sabon Next LT" panose="02000500000000000000" pitchFamily="2" charset="0"/>
                <a:cs typeface="Sabon Next LT" panose="02000500000000000000" pitchFamily="2" charset="0"/>
              </a:rPr>
              <a:t>Μι</a:t>
            </a:r>
            <a:r>
              <a:rPr lang="en-US" sz="2700" kern="1200" dirty="0">
                <a:solidFill>
                  <a:schemeClr val="tx1"/>
                </a:solidFill>
                <a:effectLst/>
                <a:latin typeface="Sabon Next LT" panose="02000500000000000000" pitchFamily="2" charset="0"/>
                <a:cs typeface="Sabon Next LT" panose="02000500000000000000" pitchFamily="2" charset="0"/>
              </a:rPr>
              <a:t>α εκκλησία πιθανώς να μην παρουσίαζε περισσότερα από ένα ή δυο έργα το χρόνο ενώ πολλές δεν παρουσίασαν ποτέ έργα. Η </a:t>
            </a:r>
            <a:r>
              <a:rPr lang="en-US" sz="2700" kern="1200" dirty="0" err="1">
                <a:solidFill>
                  <a:schemeClr val="tx1"/>
                </a:solidFill>
                <a:effectLst/>
                <a:latin typeface="Sabon Next LT" panose="02000500000000000000" pitchFamily="2" charset="0"/>
                <a:cs typeface="Sabon Next LT" panose="02000500000000000000" pitchFamily="2" charset="0"/>
              </a:rPr>
              <a:t>διάρκει</a:t>
            </a:r>
            <a:r>
              <a:rPr lang="en-US" sz="2700" kern="1200" dirty="0">
                <a:solidFill>
                  <a:schemeClr val="tx1"/>
                </a:solidFill>
                <a:effectLst/>
                <a:latin typeface="Sabon Next LT" panose="02000500000000000000" pitchFamily="2" charset="0"/>
                <a:cs typeface="Sabon Next LT" panose="02000500000000000000" pitchFamily="2" charset="0"/>
              </a:rPr>
              <a:t>α και η σύνθεση των λειτουργικών δραμάτων διέφερε σημαντικά από τη μια περιοχή στην άλλη. </a:t>
            </a:r>
            <a:r>
              <a:rPr lang="en-US" sz="2700" kern="1200" dirty="0" err="1">
                <a:solidFill>
                  <a:schemeClr val="tx1"/>
                </a:solidFill>
                <a:effectLst/>
                <a:latin typeface="Sabon Next LT" panose="02000500000000000000" pitchFamily="2" charset="0"/>
                <a:cs typeface="Sabon Next LT" panose="02000500000000000000" pitchFamily="2" charset="0"/>
              </a:rPr>
              <a:t>Μερικά</a:t>
            </a:r>
            <a:r>
              <a:rPr lang="en-US" sz="2700" kern="1200" dirty="0">
                <a:solidFill>
                  <a:schemeClr val="tx1"/>
                </a:solidFill>
                <a:effectLst/>
                <a:latin typeface="Sabon Next LT" panose="02000500000000000000" pitchFamily="2" charset="0"/>
                <a:cs typeface="Sabon Next LT" panose="02000500000000000000" pitchFamily="2" charset="0"/>
              </a:rPr>
              <a:t> από τα απ</a:t>
            </a:r>
            <a:r>
              <a:rPr lang="en-US" sz="2700" kern="1200" dirty="0" err="1">
                <a:solidFill>
                  <a:schemeClr val="tx1"/>
                </a:solidFill>
                <a:effectLst/>
                <a:latin typeface="Sabon Next LT" panose="02000500000000000000" pitchFamily="2" charset="0"/>
                <a:cs typeface="Sabon Next LT" panose="02000500000000000000" pitchFamily="2" charset="0"/>
              </a:rPr>
              <a:t>λούστερ</a:t>
            </a:r>
            <a:r>
              <a:rPr lang="en-US" sz="2700" kern="1200" dirty="0">
                <a:solidFill>
                  <a:schemeClr val="tx1"/>
                </a:solidFill>
                <a:effectLst/>
                <a:latin typeface="Sabon Next LT" panose="02000500000000000000" pitchFamily="2" charset="0"/>
                <a:cs typeface="Sabon Next LT" panose="02000500000000000000" pitchFamily="2" charset="0"/>
              </a:rPr>
              <a:t>α σωζόμενα έργα χρονολογούνται τον δέκατο πέμπτο αιώνα</a:t>
            </a:r>
            <a:r>
              <a:rPr lang="el-GR" sz="2700" kern="1200" dirty="0">
                <a:solidFill>
                  <a:schemeClr val="tx1"/>
                </a:solidFill>
                <a:effectLst/>
                <a:latin typeface="Sabon Next LT" panose="02000500000000000000" pitchFamily="2" charset="0"/>
                <a:cs typeface="Sabon Next LT" panose="02000500000000000000" pitchFamily="2" charset="0"/>
              </a:rPr>
              <a:t>,</a:t>
            </a:r>
            <a:r>
              <a:rPr lang="en-US" sz="2700" kern="1200" dirty="0">
                <a:solidFill>
                  <a:schemeClr val="tx1"/>
                </a:solidFill>
                <a:effectLst/>
                <a:latin typeface="Sabon Next LT" panose="02000500000000000000" pitchFamily="2" charset="0"/>
                <a:cs typeface="Sabon Next LT" panose="02000500000000000000" pitchFamily="2" charset="0"/>
              </a:rPr>
              <a:t> ενώ μερικά από τα πιο περίτεχνα είχαν γραφτεί τον ενδέκατο αιώνα. Κα</a:t>
            </a:r>
            <a:r>
              <a:rPr lang="en-US" sz="2700" kern="1200" dirty="0" err="1">
                <a:solidFill>
                  <a:schemeClr val="tx1"/>
                </a:solidFill>
                <a:effectLst/>
                <a:latin typeface="Sabon Next LT" panose="02000500000000000000" pitchFamily="2" charset="0"/>
                <a:cs typeface="Sabon Next LT" panose="02000500000000000000" pitchFamily="2" charset="0"/>
              </a:rPr>
              <a:t>τά</a:t>
            </a:r>
            <a:r>
              <a:rPr lang="en-US" sz="2700" kern="1200" dirty="0">
                <a:solidFill>
                  <a:schemeClr val="tx1"/>
                </a:solidFill>
                <a:effectLst/>
                <a:latin typeface="Sabon Next LT" panose="02000500000000000000" pitchFamily="2" charset="0"/>
                <a:cs typeface="Sabon Next LT" panose="02000500000000000000" pitchFamily="2" charset="0"/>
              </a:rPr>
              <a:t> </a:t>
            </a:r>
            <a:r>
              <a:rPr lang="en-US" sz="2700" kern="1200" dirty="0" err="1">
                <a:solidFill>
                  <a:schemeClr val="tx1"/>
                </a:solidFill>
                <a:effectLst/>
                <a:latin typeface="Sabon Next LT" panose="02000500000000000000" pitchFamily="2" charset="0"/>
                <a:cs typeface="Sabon Next LT" panose="02000500000000000000" pitchFamily="2" charset="0"/>
              </a:rPr>
              <a:t>συνέ</a:t>
            </a:r>
            <a:r>
              <a:rPr lang="en-US" sz="2700" kern="1200" dirty="0">
                <a:solidFill>
                  <a:schemeClr val="tx1"/>
                </a:solidFill>
                <a:effectLst/>
                <a:latin typeface="Sabon Next LT" panose="02000500000000000000" pitchFamily="2" charset="0"/>
                <a:cs typeface="Sabon Next LT" panose="02000500000000000000" pitchFamily="2" charset="0"/>
              </a:rPr>
              <a:t>πεια δεν μπορούμε να εντοπίσουμε κανένα σαφές πρότυπο εξέλιξης.</a:t>
            </a:r>
            <a:r>
              <a:rPr lang="el-GR" sz="2700" dirty="0">
                <a:effectLst/>
                <a:latin typeface="Sabon Next LT" panose="02000500000000000000" pitchFamily="2" charset="0"/>
                <a:ea typeface="Calibri" panose="020F0502020204030204" pitchFamily="34" charset="0"/>
                <a:cs typeface="Sabon Next LT" panose="02000500000000000000" pitchFamily="2" charset="0"/>
              </a:rPr>
              <a:t> </a:t>
            </a:r>
            <a:br>
              <a:rPr lang="en-US" sz="2700" dirty="0">
                <a:effectLst/>
                <a:latin typeface="Sabon Next LT" panose="02000500000000000000" pitchFamily="2" charset="0"/>
                <a:ea typeface="Calibri" panose="020F0502020204030204" pitchFamily="34" charset="0"/>
                <a:cs typeface="Sabon Next LT" panose="02000500000000000000" pitchFamily="2" charset="0"/>
              </a:rPr>
            </a:br>
            <a:br>
              <a:rPr lang="en-US" sz="2700" dirty="0">
                <a:effectLst/>
                <a:latin typeface="Sabon Next LT" panose="02000500000000000000" pitchFamily="2" charset="0"/>
                <a:ea typeface="Calibri" panose="020F0502020204030204" pitchFamily="34" charset="0"/>
                <a:cs typeface="Sabon Next LT" panose="02000500000000000000" pitchFamily="2" charset="0"/>
              </a:rPr>
            </a:br>
            <a:r>
              <a:rPr lang="el-GR" sz="2700" dirty="0">
                <a:effectLst/>
                <a:latin typeface="Sabon Next LT" panose="02000500000000000000" pitchFamily="2" charset="0"/>
                <a:ea typeface="Calibri" panose="020F0502020204030204" pitchFamily="34" charset="0"/>
                <a:cs typeface="Sabon Next LT" panose="02000500000000000000" pitchFamily="2" charset="0"/>
              </a:rPr>
              <a:t>Τα παλαιότερα και περισσότερα από τα υπάρχοντα έργα, πάνω από 400 τον αριθμό, πραγματεύονται την επίσκεψη που πραγματοποίησαν οι τρεις Μαρίες στον τάφο του Χριστού. </a:t>
            </a:r>
            <a:br>
              <a:rPr lang="en-US" sz="2700" kern="1200" dirty="0">
                <a:solidFill>
                  <a:schemeClr val="tx1"/>
                </a:solidFill>
                <a:effectLst/>
                <a:latin typeface="Sabon Next LT" panose="02000500000000000000" pitchFamily="2" charset="0"/>
                <a:cs typeface="Sabon Next LT" panose="02000500000000000000" pitchFamily="2" charset="0"/>
              </a:rPr>
            </a:br>
            <a:endParaRPr lang="en-US" sz="27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5831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C6C442B-F62F-4049-A7F0-9269CB4D4232}"/>
              </a:ext>
            </a:extLst>
          </p:cNvPr>
          <p:cNvSpPr>
            <a:spLocks noGrp="1"/>
          </p:cNvSpPr>
          <p:nvPr>
            <p:ph type="title"/>
          </p:nvPr>
        </p:nvSpPr>
        <p:spPr>
          <a:xfrm>
            <a:off x="1090422" y="4883875"/>
            <a:ext cx="10592174" cy="1000655"/>
          </a:xfrm>
        </p:spPr>
        <p:txBody>
          <a:bodyPr vert="horz" lIns="91440" tIns="45720" rIns="91440" bIns="45720" rtlCol="0" anchor="t">
            <a:normAutofit/>
          </a:bodyPr>
          <a:lstStyle/>
          <a:p>
            <a:r>
              <a:rPr lang="en-US" sz="3100" i="1" dirty="0">
                <a:solidFill>
                  <a:schemeClr val="tx2"/>
                </a:solidFill>
                <a:effectLst/>
                <a:latin typeface="Sabon Next LT" panose="02000500000000000000" pitchFamily="2" charset="0"/>
                <a:cs typeface="Sabon Next LT" panose="02000500000000000000" pitchFamily="2" charset="0"/>
              </a:rPr>
              <a:t>Η </a:t>
            </a:r>
            <a:r>
              <a:rPr lang="en-US" sz="3100" i="1" dirty="0" err="1">
                <a:solidFill>
                  <a:schemeClr val="tx2"/>
                </a:solidFill>
                <a:effectLst/>
                <a:latin typeface="Sabon Next LT" panose="02000500000000000000" pitchFamily="2" charset="0"/>
                <a:cs typeface="Sabon Next LT" panose="02000500000000000000" pitchFamily="2" charset="0"/>
              </a:rPr>
              <a:t>σκηνική</a:t>
            </a:r>
            <a:r>
              <a:rPr lang="en-US" sz="3100" i="1" dirty="0">
                <a:solidFill>
                  <a:schemeClr val="tx2"/>
                </a:solidFill>
                <a:effectLst/>
                <a:latin typeface="Sabon Next LT" panose="02000500000000000000" pitchFamily="2" charset="0"/>
                <a:cs typeface="Sabon Next LT" panose="02000500000000000000" pitchFamily="2" charset="0"/>
              </a:rPr>
              <a:t> πα</a:t>
            </a:r>
            <a:r>
              <a:rPr lang="en-US" sz="3100" i="1" dirty="0" err="1">
                <a:solidFill>
                  <a:schemeClr val="tx2"/>
                </a:solidFill>
                <a:effectLst/>
                <a:latin typeface="Sabon Next LT" panose="02000500000000000000" pitchFamily="2" charset="0"/>
                <a:cs typeface="Sabon Next LT" panose="02000500000000000000" pitchFamily="2" charset="0"/>
              </a:rPr>
              <a:t>ρουσί</a:t>
            </a:r>
            <a:r>
              <a:rPr lang="en-US" sz="3100" i="1" dirty="0">
                <a:solidFill>
                  <a:schemeClr val="tx2"/>
                </a:solidFill>
                <a:effectLst/>
                <a:latin typeface="Sabon Next LT" panose="02000500000000000000" pitchFamily="2" charset="0"/>
                <a:cs typeface="Sabon Next LT" panose="02000500000000000000" pitchFamily="2" charset="0"/>
              </a:rPr>
              <a:t>αση του λειτουργικού δράματος</a:t>
            </a:r>
            <a:br>
              <a:rPr lang="en-US" sz="3100" dirty="0">
                <a:solidFill>
                  <a:schemeClr val="tx2"/>
                </a:solidFill>
                <a:effectLst/>
              </a:rPr>
            </a:br>
            <a:endParaRPr lang="en-US" sz="3100" dirty="0">
              <a:solidFill>
                <a:schemeClr val="tx2"/>
              </a:solidFill>
            </a:endParaRPr>
          </a:p>
        </p:txBody>
      </p:sp>
      <p:pic>
        <p:nvPicPr>
          <p:cNvPr id="4" name="Εικόνα 3" descr="Εικόνα που περιέχει κείμενο, κτίριο, παλιός, τραπέζι τραπεζαρίας&#10;&#10;Περιγραφή που δημιουργήθηκε αυτόματα">
            <a:extLst>
              <a:ext uri="{FF2B5EF4-FFF2-40B4-BE49-F238E27FC236}">
                <a16:creationId xmlns:a16="http://schemas.microsoft.com/office/drawing/2014/main" id="{2AE4D490-2C22-30AC-6466-F43657018451}"/>
              </a:ext>
            </a:extLst>
          </p:cNvPr>
          <p:cNvPicPr>
            <a:picLocks noChangeAspect="1"/>
          </p:cNvPicPr>
          <p:nvPr/>
        </p:nvPicPr>
        <p:blipFill rotWithShape="1">
          <a:blip r:embed="rId2">
            <a:extLst>
              <a:ext uri="{28A0092B-C50C-407E-A947-70E740481C1C}">
                <a14:useLocalDpi xmlns:a14="http://schemas.microsoft.com/office/drawing/2010/main" val="0"/>
              </a:ext>
            </a:extLst>
          </a:blip>
          <a:srcRect l="10768"/>
          <a:stretch/>
        </p:blipFill>
        <p:spPr>
          <a:xfrm>
            <a:off x="-1" y="10"/>
            <a:ext cx="12192001" cy="4201449"/>
          </a:xfrm>
          <a:prstGeom prst="rect">
            <a:avLst/>
          </a:prstGeom>
        </p:spPr>
      </p:pic>
      <p:grpSp>
        <p:nvGrpSpPr>
          <p:cNvPr id="11" name="Group 10">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2" name="Freeform: Shape 11">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25612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B37BA6-24AF-CA9C-6419-BDE25D99671A}"/>
              </a:ext>
            </a:extLst>
          </p:cNvPr>
          <p:cNvSpPr>
            <a:spLocks noGrp="1"/>
          </p:cNvSpPr>
          <p:nvPr>
            <p:ph type="title"/>
          </p:nvPr>
        </p:nvSpPr>
        <p:spPr>
          <a:xfrm>
            <a:off x="838200" y="365125"/>
            <a:ext cx="10515600" cy="5877055"/>
          </a:xfrm>
        </p:spPr>
        <p:txBody>
          <a:bodyPr>
            <a:normAutofit/>
          </a:bodyPr>
          <a:lstStyle/>
          <a:p>
            <a:r>
              <a:rPr lang="el-GR" sz="2700" dirty="0">
                <a:effectLst/>
                <a:latin typeface="Sabon Next LT" panose="02000500000000000000" pitchFamily="2" charset="0"/>
                <a:ea typeface="Calibri" panose="020F0502020204030204" pitchFamily="34" charset="0"/>
                <a:cs typeface="Sabon Next LT" panose="02000500000000000000" pitchFamily="2" charset="0"/>
              </a:rPr>
              <a:t>Η περιοχή της σκηνικής δράσης είχε δυο βασικά στοιχεία: μικρές σκηνικές κατασκευές που ονομάζονταν </a:t>
            </a:r>
            <a:r>
              <a:rPr lang="el-GR" sz="2700" i="1" dirty="0">
                <a:effectLst/>
                <a:latin typeface="Sabon Next LT" panose="02000500000000000000" pitchFamily="2" charset="0"/>
                <a:ea typeface="Calibri" panose="020F0502020204030204" pitchFamily="34" charset="0"/>
                <a:cs typeface="Sabon Next LT" panose="02000500000000000000" pitchFamily="2" charset="0"/>
              </a:rPr>
              <a:t>οίκοι</a:t>
            </a:r>
            <a:r>
              <a:rPr lang="el-GR" sz="2700" dirty="0">
                <a:effectLst/>
                <a:latin typeface="Sabon Next LT" panose="02000500000000000000" pitchFamily="2" charset="0"/>
                <a:ea typeface="Calibri" panose="020F0502020204030204" pitchFamily="34" charset="0"/>
                <a:cs typeface="Sabon Next LT" panose="02000500000000000000" pitchFamily="2" charset="0"/>
              </a:rPr>
              <a:t>, </a:t>
            </a:r>
            <a:r>
              <a:rPr lang="en-US" sz="2700" i="1" dirty="0" err="1">
                <a:effectLst/>
                <a:latin typeface="Sabon Next LT" panose="02000500000000000000" pitchFamily="2" charset="0"/>
                <a:ea typeface="Calibri" panose="020F0502020204030204" pitchFamily="34" charset="0"/>
                <a:cs typeface="Sabon Next LT" panose="02000500000000000000" pitchFamily="2" charset="0"/>
              </a:rPr>
              <a:t>sedes</a:t>
            </a:r>
            <a:r>
              <a:rPr lang="el-GR" sz="2700" dirty="0">
                <a:effectLst/>
                <a:latin typeface="Sabon Next LT" panose="02000500000000000000" pitchFamily="2" charset="0"/>
                <a:ea typeface="Calibri" panose="020F0502020204030204" pitchFamily="34" charset="0"/>
                <a:cs typeface="Sabon Next LT" panose="02000500000000000000" pitchFamily="2" charset="0"/>
              </a:rPr>
              <a:t>, </a:t>
            </a:r>
            <a:r>
              <a:rPr lang="en-US" sz="2700" i="1" dirty="0">
                <a:effectLst/>
                <a:latin typeface="Sabon Next LT" panose="02000500000000000000" pitchFamily="2" charset="0"/>
                <a:ea typeface="Calibri" panose="020F0502020204030204" pitchFamily="34" charset="0"/>
                <a:cs typeface="Sabon Next LT" panose="02000500000000000000" pitchFamily="2" charset="0"/>
              </a:rPr>
              <a:t>loci</a:t>
            </a:r>
            <a:r>
              <a:rPr lang="el-GR" sz="2700" dirty="0">
                <a:effectLst/>
                <a:latin typeface="Sabon Next LT" panose="02000500000000000000" pitchFamily="2" charset="0"/>
                <a:ea typeface="Calibri" panose="020F0502020204030204" pitchFamily="34" charset="0"/>
                <a:cs typeface="Sabon Next LT" panose="02000500000000000000" pitchFamily="2" charset="0"/>
              </a:rPr>
              <a:t>, </a:t>
            </a:r>
            <a:r>
              <a:rPr lang="en-US" sz="2700" i="1" dirty="0" err="1">
                <a:effectLst/>
                <a:latin typeface="Sabon Next LT" panose="02000500000000000000" pitchFamily="2" charset="0"/>
                <a:ea typeface="Calibri" panose="020F0502020204030204" pitchFamily="34" charset="0"/>
                <a:cs typeface="Sabon Next LT" panose="02000500000000000000" pitchFamily="2" charset="0"/>
              </a:rPr>
              <a:t>domi</a:t>
            </a:r>
            <a:r>
              <a:rPr lang="el-GR" sz="2700" dirty="0">
                <a:effectLst/>
                <a:latin typeface="Sabon Next LT" panose="02000500000000000000" pitchFamily="2" charset="0"/>
                <a:ea typeface="Calibri" panose="020F0502020204030204" pitchFamily="34" charset="0"/>
                <a:cs typeface="Sabon Next LT" panose="02000500000000000000" pitchFamily="2" charset="0"/>
              </a:rPr>
              <a:t> και μια βασική περιοχή σκηνικής δράσης που ονομαζόταν </a:t>
            </a:r>
            <a:r>
              <a:rPr lang="el-GR" sz="2700" i="1" dirty="0">
                <a:effectLst/>
                <a:latin typeface="Sabon Next LT" panose="02000500000000000000" pitchFamily="2" charset="0"/>
                <a:ea typeface="Calibri" panose="020F0502020204030204" pitchFamily="34" charset="0"/>
                <a:cs typeface="Sabon Next LT" panose="02000500000000000000" pitchFamily="2" charset="0"/>
              </a:rPr>
              <a:t>τόπος</a:t>
            </a:r>
            <a:r>
              <a:rPr lang="el-GR" sz="2700" dirty="0">
                <a:effectLst/>
                <a:latin typeface="Sabon Next LT" panose="02000500000000000000" pitchFamily="2" charset="0"/>
                <a:ea typeface="Calibri" panose="020F0502020204030204" pitchFamily="34" charset="0"/>
                <a:cs typeface="Sabon Next LT" panose="02000500000000000000" pitchFamily="2" charset="0"/>
              </a:rPr>
              <a:t>, </a:t>
            </a:r>
            <a:r>
              <a:rPr lang="en-US" sz="2700" i="1" dirty="0" err="1">
                <a:effectLst/>
                <a:latin typeface="Sabon Next LT" panose="02000500000000000000" pitchFamily="2" charset="0"/>
                <a:ea typeface="Calibri" panose="020F0502020204030204" pitchFamily="34" charset="0"/>
                <a:cs typeface="Sabon Next LT" panose="02000500000000000000" pitchFamily="2" charset="0"/>
              </a:rPr>
              <a:t>platea</a:t>
            </a:r>
            <a:r>
              <a:rPr lang="el-GR" sz="2700" dirty="0">
                <a:effectLst/>
                <a:latin typeface="Sabon Next LT" panose="02000500000000000000" pitchFamily="2" charset="0"/>
                <a:ea typeface="Calibri" panose="020F0502020204030204" pitchFamily="34" charset="0"/>
                <a:cs typeface="Sabon Next LT" panose="02000500000000000000" pitchFamily="2" charset="0"/>
              </a:rPr>
              <a:t>, </a:t>
            </a:r>
            <a:r>
              <a:rPr lang="en-US" sz="2700" i="1" dirty="0" err="1">
                <a:effectLst/>
                <a:latin typeface="Sabon Next LT" panose="02000500000000000000" pitchFamily="2" charset="0"/>
                <a:ea typeface="Calibri" panose="020F0502020204030204" pitchFamily="34" charset="0"/>
                <a:cs typeface="Sabon Next LT" panose="02000500000000000000" pitchFamily="2" charset="0"/>
              </a:rPr>
              <a:t>playne</a:t>
            </a:r>
            <a:r>
              <a:rPr lang="el-GR" sz="2700" dirty="0">
                <a:effectLst/>
                <a:latin typeface="Sabon Next LT" panose="02000500000000000000" pitchFamily="2" charset="0"/>
                <a:ea typeface="Calibri" panose="020F0502020204030204" pitchFamily="34" charset="0"/>
                <a:cs typeface="Sabon Next LT" panose="02000500000000000000" pitchFamily="2" charset="0"/>
              </a:rPr>
              <a:t>. Οι </a:t>
            </a:r>
            <a:r>
              <a:rPr lang="el-GR" sz="2700" i="1" dirty="0">
                <a:effectLst/>
                <a:latin typeface="Sabon Next LT" panose="02000500000000000000" pitchFamily="2" charset="0"/>
                <a:ea typeface="Calibri" panose="020F0502020204030204" pitchFamily="34" charset="0"/>
                <a:cs typeface="Sabon Next LT" panose="02000500000000000000" pitchFamily="2" charset="0"/>
              </a:rPr>
              <a:t>οίκοι</a:t>
            </a:r>
            <a:r>
              <a:rPr lang="el-GR" sz="2700" dirty="0">
                <a:effectLst/>
                <a:latin typeface="Sabon Next LT" panose="02000500000000000000" pitchFamily="2" charset="0"/>
                <a:ea typeface="Calibri" panose="020F0502020204030204" pitchFamily="34" charset="0"/>
                <a:cs typeface="Sabon Next LT" panose="02000500000000000000" pitchFamily="2" charset="0"/>
              </a:rPr>
              <a:t> εξυπηρετούσαν τον προσδιορισμό των τόπων στους οποίους υποτίθεται πως εκτυλισσόταν η δράση και φιλοξενούσαν όλα τα απαραίτητα σκηνικά αντικείμενα. Ωστόσο ο χώρος ήταν περιορισμένος και η δράση δεν μπορούσε να παρουσιαστεί μέσα στους οίκους οπότε οι ηθοποιοί εκμεταλλεύονταν όσο χώρο χρειαζόταν από την παρακείμενη περιοχή τον </a:t>
            </a:r>
            <a:r>
              <a:rPr lang="el-GR" sz="2700" i="1" dirty="0">
                <a:effectLst/>
                <a:latin typeface="Sabon Next LT" panose="02000500000000000000" pitchFamily="2" charset="0"/>
                <a:ea typeface="Calibri" panose="020F0502020204030204" pitchFamily="34" charset="0"/>
                <a:cs typeface="Sabon Next LT" panose="02000500000000000000" pitchFamily="2" charset="0"/>
              </a:rPr>
              <a:t>τόπο</a:t>
            </a:r>
            <a:r>
              <a:rPr lang="el-GR" sz="2700" dirty="0">
                <a:effectLst/>
                <a:latin typeface="Sabon Next LT" panose="02000500000000000000" pitchFamily="2" charset="0"/>
                <a:ea typeface="Calibri" panose="020F0502020204030204" pitchFamily="34" charset="0"/>
                <a:cs typeface="Sabon Next LT" panose="02000500000000000000" pitchFamily="2" charset="0"/>
              </a:rPr>
              <a:t> ή την </a:t>
            </a:r>
            <a:r>
              <a:rPr lang="en-US" sz="2700" i="1" dirty="0" err="1">
                <a:effectLst/>
                <a:latin typeface="Sabon Next LT" panose="02000500000000000000" pitchFamily="2" charset="0"/>
                <a:ea typeface="Calibri" panose="020F0502020204030204" pitchFamily="34" charset="0"/>
                <a:cs typeface="Sabon Next LT" panose="02000500000000000000" pitchFamily="2" charset="0"/>
              </a:rPr>
              <a:t>platea</a:t>
            </a:r>
            <a:r>
              <a:rPr lang="el-GR" sz="2700" dirty="0">
                <a:effectLst/>
                <a:latin typeface="Sabon Next LT" panose="02000500000000000000" pitchFamily="2" charset="0"/>
                <a:ea typeface="Calibri" panose="020F0502020204030204" pitchFamily="34" charset="0"/>
                <a:cs typeface="Sabon Next LT" panose="02000500000000000000" pitchFamily="2" charset="0"/>
              </a:rPr>
              <a:t>. </a:t>
            </a:r>
            <a:endParaRPr lang="el-GR" sz="27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553109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1A543115-B99B-AA7F-9124-70CFFAB478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1257300"/>
            <a:ext cx="8128000" cy="4343400"/>
          </a:xfrm>
          <a:prstGeom prst="rect">
            <a:avLst/>
          </a:prstGeom>
        </p:spPr>
      </p:pic>
    </p:spTree>
    <p:extLst>
      <p:ext uri="{BB962C8B-B14F-4D97-AF65-F5344CB8AC3E}">
        <p14:creationId xmlns:p14="http://schemas.microsoft.com/office/powerpoint/2010/main" val="3990886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ED49D57C-67AD-1065-06AC-2FA9821AF1CE}"/>
              </a:ext>
            </a:extLst>
          </p:cNvPr>
          <p:cNvSpPr>
            <a:spLocks noGrp="1"/>
          </p:cNvSpPr>
          <p:nvPr>
            <p:ph type="title"/>
          </p:nvPr>
        </p:nvSpPr>
        <p:spPr>
          <a:xfrm>
            <a:off x="2555631" y="381000"/>
            <a:ext cx="7080738" cy="6324599"/>
          </a:xfrm>
        </p:spPr>
        <p:txBody>
          <a:bodyPr>
            <a:normAutofit/>
          </a:bodyPr>
          <a:lstStyle/>
          <a:p>
            <a:pPr marR="53975" algn="ctr">
              <a:spcAft>
                <a:spcPts val="3750"/>
              </a:spcAft>
            </a:pPr>
            <a: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Τα πρώιμα λειτουργικά έργα απαιτούσαν μόνο έναν </a:t>
            </a:r>
            <a:r>
              <a:rPr lang="el-GR" sz="2400" i="1"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οίκο</a:t>
            </a:r>
            <a: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 τα πιο σύνθετα όμως χρησιμοποιούσαν πολλούς </a:t>
            </a:r>
            <a:r>
              <a:rPr lang="el-GR" sz="2400" i="1"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οίκους</a:t>
            </a:r>
            <a: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 διασκορπισμένους εντός του ναού.</a:t>
            </a:r>
            <a:b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br>
            <a:b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br>
            <a: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Ο εξώστης της χορωδίας χρησιμοποιείτο πολλές φορές για να αναπαραστήσει χώρους που βρίσκονταν ψηλά ή τον ουρανό ενώ η κρύπτη συχνά παρίστανε τους χώρους που βρίσκονταν χαμηλά ή την κόλαση.  </a:t>
            </a:r>
            <a:b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br>
            <a:b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br>
            <a: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Χρησιμοποιούσαν επίσης κατά καιρούς πτητικούς μηχανισμούς για να φέρουν το άστρο μπροστά από τους τρεις Μάγους να κατεβάσουν το περιστέρι του ευαγγελισμού της Θεοτόκου ή να δημιουργήσουν φλόγες για την Πεντηκοστή.</a:t>
            </a:r>
            <a:b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br>
            <a: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 </a:t>
            </a:r>
            <a:b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br>
            <a:endParaRPr lang="el-GR" sz="2400" dirty="0">
              <a:solidFill>
                <a:schemeClr val="bg1">
                  <a:lumMod val="95000"/>
                  <a:lumOff val="5000"/>
                </a:schemeClr>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86379303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5DB7B7F-8B3A-7ABB-7FA0-EEDA513F5A71}"/>
              </a:ext>
            </a:extLst>
          </p:cNvPr>
          <p:cNvSpPr>
            <a:spLocks noGrp="1"/>
          </p:cNvSpPr>
          <p:nvPr>
            <p:ph type="title"/>
          </p:nvPr>
        </p:nvSpPr>
        <p:spPr>
          <a:xfrm>
            <a:off x="578651" y="1122363"/>
            <a:ext cx="11034695" cy="3174690"/>
          </a:xfrm>
        </p:spPr>
        <p:txBody>
          <a:bodyPr vert="horz" lIns="91440" tIns="45720" rIns="91440" bIns="45720" rtlCol="0" anchor="b">
            <a:normAutofit/>
          </a:bodyPr>
          <a:lstStyle/>
          <a:p>
            <a:pPr marR="53975">
              <a:spcAft>
                <a:spcPts val="3750"/>
              </a:spcAft>
            </a:pPr>
            <a:r>
              <a:rPr lang="en-US" sz="2600" kern="1200" dirty="0">
                <a:solidFill>
                  <a:schemeClr val="tx1"/>
                </a:solidFill>
                <a:effectLst/>
                <a:latin typeface="Sabon Next LT" panose="02000500000000000000" pitchFamily="2" charset="0"/>
                <a:cs typeface="Sabon Next LT" panose="02000500000000000000" pitchFamily="2" charset="0"/>
              </a:rPr>
              <a:t>Τα </a:t>
            </a:r>
            <a:r>
              <a:rPr lang="en-US" sz="2600" kern="1200" dirty="0" err="1">
                <a:solidFill>
                  <a:schemeClr val="tx1"/>
                </a:solidFill>
                <a:effectLst/>
                <a:latin typeface="Sabon Next LT" panose="02000500000000000000" pitchFamily="2" charset="0"/>
                <a:cs typeface="Sabon Next LT" panose="02000500000000000000" pitchFamily="2" charset="0"/>
              </a:rPr>
              <a:t>κοστούμι</a:t>
            </a:r>
            <a:r>
              <a:rPr lang="en-US" sz="2600" kern="1200" dirty="0">
                <a:solidFill>
                  <a:schemeClr val="tx1"/>
                </a:solidFill>
                <a:effectLst/>
                <a:latin typeface="Sabon Next LT" panose="02000500000000000000" pitchFamily="2" charset="0"/>
                <a:cs typeface="Sabon Next LT" panose="02000500000000000000" pitchFamily="2" charset="0"/>
              </a:rPr>
              <a:t>α για τα δράματα ήταν συνήθως εκκλησιαστικά ιερατικά άμφια στα οποία προσέθεταν ρεαλιστικά ή συμβολικά αντικείμενα. </a:t>
            </a:r>
            <a:r>
              <a:rPr lang="en-US" sz="2600" kern="1200" dirty="0" err="1">
                <a:solidFill>
                  <a:schemeClr val="tx1"/>
                </a:solidFill>
                <a:effectLst/>
                <a:latin typeface="Sabon Next LT" panose="02000500000000000000" pitchFamily="2" charset="0"/>
                <a:cs typeface="Sabon Next LT" panose="02000500000000000000" pitchFamily="2" charset="0"/>
              </a:rPr>
              <a:t>Στις</a:t>
            </a:r>
            <a:r>
              <a:rPr lang="en-US" sz="2600" kern="1200" dirty="0">
                <a:solidFill>
                  <a:schemeClr val="tx1"/>
                </a:solidFill>
                <a:effectLst/>
                <a:latin typeface="Sabon Next LT" panose="02000500000000000000" pitchFamily="2" charset="0"/>
                <a:cs typeface="Sabon Next LT" panose="02000500000000000000" pitchFamily="2" charset="0"/>
              </a:rPr>
              <a:t> π</a:t>
            </a:r>
            <a:r>
              <a:rPr lang="en-US" sz="2600" kern="1200" dirty="0" err="1">
                <a:solidFill>
                  <a:schemeClr val="tx1"/>
                </a:solidFill>
                <a:effectLst/>
                <a:latin typeface="Sabon Next LT" panose="02000500000000000000" pitchFamily="2" charset="0"/>
                <a:cs typeface="Sabon Next LT" panose="02000500000000000000" pitchFamily="2" charset="0"/>
              </a:rPr>
              <a:t>ερισσότερες</a:t>
            </a:r>
            <a:r>
              <a:rPr lang="en-US" sz="2600" kern="1200" dirty="0">
                <a:solidFill>
                  <a:schemeClr val="tx1"/>
                </a:solidFill>
                <a:effectLst/>
                <a:latin typeface="Sabon Next LT" panose="02000500000000000000" pitchFamily="2" charset="0"/>
                <a:cs typeface="Sabon Next LT" panose="02000500000000000000" pitchFamily="2" charset="0"/>
              </a:rPr>
              <a:t> π</a:t>
            </a:r>
            <a:r>
              <a:rPr lang="en-US" sz="2600" kern="1200" dirty="0" err="1">
                <a:solidFill>
                  <a:schemeClr val="tx1"/>
                </a:solidFill>
                <a:effectLst/>
                <a:latin typeface="Sabon Next LT" panose="02000500000000000000" pitchFamily="2" charset="0"/>
                <a:cs typeface="Sabon Next LT" panose="02000500000000000000" pitchFamily="2" charset="0"/>
              </a:rPr>
              <a:t>ερι</a:t>
            </a:r>
            <a:r>
              <a:rPr lang="en-US" sz="2600" kern="1200" dirty="0">
                <a:solidFill>
                  <a:schemeClr val="tx1"/>
                </a:solidFill>
                <a:effectLst/>
                <a:latin typeface="Sabon Next LT" panose="02000500000000000000" pitchFamily="2" charset="0"/>
                <a:cs typeface="Sabon Next LT" panose="02000500000000000000" pitchFamily="2" charset="0"/>
              </a:rPr>
              <a:t>πτώσεις οι ηθοποιοί ήταν μέλη του κλήρου ή αγόρια της χορωδίας αν και τον 13ο μερικούς από τους ρόλους μπορεί και να τους έπαιζαν περιπλανώμενοι σπουδαστές ή μαθητές σχολείων.</a:t>
            </a:r>
            <a:br>
              <a:rPr lang="en-US" sz="2600" kern="1200" dirty="0">
                <a:solidFill>
                  <a:schemeClr val="tx1"/>
                </a:solidFill>
                <a:effectLst/>
                <a:latin typeface="Sabon Next LT" panose="02000500000000000000" pitchFamily="2" charset="0"/>
                <a:cs typeface="Sabon Next LT" panose="02000500000000000000" pitchFamily="2" charset="0"/>
              </a:rPr>
            </a:br>
            <a:r>
              <a:rPr lang="en-US" sz="2600" kern="1200" dirty="0">
                <a:solidFill>
                  <a:schemeClr val="tx1"/>
                </a:solidFill>
                <a:effectLst/>
                <a:latin typeface="Sabon Next LT" panose="02000500000000000000" pitchFamily="2" charset="0"/>
                <a:cs typeface="Sabon Next LT" panose="02000500000000000000" pitchFamily="2" charset="0"/>
              </a:rPr>
              <a:t> </a:t>
            </a:r>
            <a:br>
              <a:rPr lang="en-US" sz="2600" kern="1200" dirty="0">
                <a:solidFill>
                  <a:schemeClr val="tx1"/>
                </a:solidFill>
                <a:effectLst/>
                <a:latin typeface="Sabon Next LT" panose="02000500000000000000" pitchFamily="2" charset="0"/>
                <a:cs typeface="Sabon Next LT" panose="02000500000000000000" pitchFamily="2" charset="0"/>
              </a:rPr>
            </a:br>
            <a:endParaRPr lang="en-US" sz="26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768880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31FE77B-9A81-4DDB-7C91-8794181E3BB8}"/>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err="1">
                <a:solidFill>
                  <a:schemeClr val="tx1"/>
                </a:solidFill>
                <a:effectLst/>
                <a:latin typeface="Sabon Next LT" panose="02000500000000000000" pitchFamily="2" charset="0"/>
                <a:cs typeface="Sabon Next LT" panose="02000500000000000000" pitchFamily="2" charset="0"/>
              </a:rPr>
              <a:t>Tο</a:t>
            </a:r>
            <a:r>
              <a:rPr lang="en-US" sz="4800" kern="1200" dirty="0">
                <a:solidFill>
                  <a:schemeClr val="tx1"/>
                </a:solidFill>
                <a:effectLst/>
                <a:latin typeface="Sabon Next LT" panose="02000500000000000000" pitchFamily="2" charset="0"/>
                <a:cs typeface="Sabon Next LT" panose="02000500000000000000" pitchFamily="2" charset="0"/>
              </a:rPr>
              <a:t> πα</a:t>
            </a:r>
            <a:r>
              <a:rPr lang="en-US" sz="4800" kern="1200" dirty="0" err="1">
                <a:solidFill>
                  <a:schemeClr val="tx1"/>
                </a:solidFill>
                <a:effectLst/>
                <a:latin typeface="Sabon Next LT" panose="02000500000000000000" pitchFamily="2" charset="0"/>
                <a:cs typeface="Sabon Next LT" panose="02000500000000000000" pitchFamily="2" charset="0"/>
              </a:rPr>
              <a:t>νηγύρι</a:t>
            </a:r>
            <a:r>
              <a:rPr lang="en-US" sz="4800" kern="1200" dirty="0">
                <a:solidFill>
                  <a:schemeClr val="tx1"/>
                </a:solidFill>
                <a:effectLst/>
                <a:latin typeface="Sabon Next LT" panose="02000500000000000000" pitchFamily="2" charset="0"/>
                <a:cs typeface="Sabon Next LT" panose="02000500000000000000" pitchFamily="2" charset="0"/>
              </a:rPr>
              <a:t> </a:t>
            </a:r>
            <a:r>
              <a:rPr lang="en-US" sz="4800" kern="1200" dirty="0" err="1">
                <a:solidFill>
                  <a:schemeClr val="tx1"/>
                </a:solidFill>
                <a:effectLst/>
                <a:latin typeface="Sabon Next LT" panose="02000500000000000000" pitchFamily="2" charset="0"/>
                <a:cs typeface="Sabon Next LT" panose="02000500000000000000" pitchFamily="2" charset="0"/>
              </a:rPr>
              <a:t>των</a:t>
            </a:r>
            <a:r>
              <a:rPr lang="en-US" sz="4800" kern="1200" dirty="0">
                <a:solidFill>
                  <a:schemeClr val="tx1"/>
                </a:solidFill>
                <a:effectLst/>
                <a:latin typeface="Sabon Next LT" panose="02000500000000000000" pitchFamily="2" charset="0"/>
                <a:cs typeface="Sabon Next LT" panose="02000500000000000000" pitchFamily="2" charset="0"/>
              </a:rPr>
              <a:t> </a:t>
            </a:r>
            <a:r>
              <a:rPr lang="en-US" sz="4800" kern="1200" dirty="0" err="1">
                <a:solidFill>
                  <a:schemeClr val="tx1"/>
                </a:solidFill>
                <a:effectLst/>
                <a:latin typeface="Sabon Next LT" panose="02000500000000000000" pitchFamily="2" charset="0"/>
                <a:cs typeface="Sabon Next LT" panose="02000500000000000000" pitchFamily="2" charset="0"/>
              </a:rPr>
              <a:t>τρελών</a:t>
            </a:r>
            <a:br>
              <a:rPr lang="en-US" sz="4800" kern="1200" dirty="0">
                <a:solidFill>
                  <a:schemeClr val="tx1"/>
                </a:solidFill>
                <a:effectLst/>
                <a:latin typeface="Sabon Next LT" panose="02000500000000000000" pitchFamily="2" charset="0"/>
                <a:cs typeface="Sabon Next LT" panose="02000500000000000000" pitchFamily="2" charset="0"/>
              </a:rPr>
            </a:br>
            <a:endParaRPr lang="en-US" sz="4800" kern="1200" dirty="0">
              <a:solidFill>
                <a:schemeClr val="tx1"/>
              </a:solidFill>
              <a:latin typeface="Sabon Next LT" panose="02000500000000000000" pitchFamily="2" charset="0"/>
              <a:cs typeface="Sabon Next LT" panose="02000500000000000000" pitchFamily="2" charset="0"/>
            </a:endParaRPr>
          </a:p>
        </p:txBody>
      </p:sp>
      <p:sp>
        <p:nvSpPr>
          <p:cNvPr id="11" name="Rectangle 1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Εικόνα 3" descr="Εικόνα που περιέχει κείμενο, ύφασμα&#10;&#10;Περιγραφή που δημιουργήθηκε αυτόματα">
            <a:extLst>
              <a:ext uri="{FF2B5EF4-FFF2-40B4-BE49-F238E27FC236}">
                <a16:creationId xmlns:a16="http://schemas.microsoft.com/office/drawing/2014/main" id="{9628E8CA-D9BE-821A-17E6-EEAB02CACF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5439" y="625683"/>
            <a:ext cx="6724701" cy="5455380"/>
          </a:xfrm>
          <a:prstGeom prst="rect">
            <a:avLst/>
          </a:prstGeom>
        </p:spPr>
      </p:pic>
    </p:spTree>
    <p:extLst>
      <p:ext uri="{BB962C8B-B14F-4D97-AF65-F5344CB8AC3E}">
        <p14:creationId xmlns:p14="http://schemas.microsoft.com/office/powerpoint/2010/main" val="544060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EDDB1B-D317-DAF5-AEB9-FC497084F2A7}"/>
              </a:ext>
            </a:extLst>
          </p:cNvPr>
          <p:cNvSpPr>
            <a:spLocks noGrp="1"/>
          </p:cNvSpPr>
          <p:nvPr>
            <p:ph type="title"/>
          </p:nvPr>
        </p:nvSpPr>
        <p:spPr>
          <a:xfrm>
            <a:off x="838200" y="365125"/>
            <a:ext cx="10515600" cy="5826125"/>
          </a:xfrm>
        </p:spPr>
        <p:txBody>
          <a:bodyPr>
            <a:normAutofit/>
          </a:bodyPr>
          <a:lstStyle/>
          <a:p>
            <a:r>
              <a:rPr lang="el-GR" sz="2700" dirty="0">
                <a:effectLst/>
                <a:latin typeface="Sabon Next LT" panose="02000500000000000000" pitchFamily="2" charset="0"/>
                <a:ea typeface="Calibri" panose="020F0502020204030204" pitchFamily="34" charset="0"/>
                <a:cs typeface="Sabon Next LT" panose="02000500000000000000" pitchFamily="2" charset="0"/>
              </a:rPr>
              <a:t>Μία από τις γιορτές</a:t>
            </a:r>
            <a:r>
              <a:rPr lang="en-US" sz="2700" dirty="0">
                <a:latin typeface="Sabon Next LT" panose="02000500000000000000" pitchFamily="2" charset="0"/>
                <a:ea typeface="Calibri" panose="020F0502020204030204" pitchFamily="34" charset="0"/>
                <a:cs typeface="Sabon Next LT" panose="02000500000000000000" pitchFamily="2" charset="0"/>
              </a:rPr>
              <a:t> </a:t>
            </a:r>
            <a:r>
              <a:rPr lang="el-GR" sz="2700" dirty="0">
                <a:latin typeface="Sabon Next LT" panose="02000500000000000000" pitchFamily="2" charset="0"/>
                <a:ea typeface="Calibri" panose="020F0502020204030204" pitchFamily="34" charset="0"/>
                <a:cs typeface="Sabon Next LT" panose="02000500000000000000" pitchFamily="2" charset="0"/>
              </a:rPr>
              <a:t>που διοργανώνονταν τα Χριστούγεννα </a:t>
            </a:r>
            <a:r>
              <a:rPr lang="el-GR" sz="2700" dirty="0">
                <a:effectLst/>
                <a:latin typeface="Sabon Next LT" panose="02000500000000000000" pitchFamily="2" charset="0"/>
                <a:ea typeface="Calibri" panose="020F0502020204030204" pitchFamily="34" charset="0"/>
                <a:cs typeface="Sabon Next LT" panose="02000500000000000000" pitchFamily="2" charset="0"/>
              </a:rPr>
              <a:t>-το γλέντι των υπό διακόνων-που συνήθως ονομαζόταν πανηγύρι των τρελών-υπήρξε ιδιαίτερα σημαντική για την εξέλιξη της κωμωδίας. Η γοητεία της γιορτής βρισκόταν στην αντιστροφή της καθεστηκυίας τάξης που επέτρεπε στους κατώτερους κληρικούς να διακωμωδούν τους ανωτέρους τους και τη ρουτίνα της εκκλησιαστικής ζωής.</a:t>
            </a:r>
            <a:endParaRPr lang="el-GR" sz="27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440051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3">
            <a:extLst>
              <a:ext uri="{FF2B5EF4-FFF2-40B4-BE49-F238E27FC236}">
                <a16:creationId xmlns:a16="http://schemas.microsoft.com/office/drawing/2014/main" id="{B1BD9344-1901-DDF4-4D1C-A8CD0ABC6DC6}"/>
              </a:ext>
            </a:extLst>
          </p:cNvPr>
          <p:cNvPicPr>
            <a:picLocks noChangeAspect="1"/>
          </p:cNvPicPr>
          <p:nvPr/>
        </p:nvPicPr>
        <p:blipFill rotWithShape="1">
          <a:blip r:embed="rId2"/>
          <a:srcRect l="1488" r="9400"/>
          <a:stretch/>
        </p:blipFill>
        <p:spPr>
          <a:xfrm>
            <a:off x="3523488" y="10"/>
            <a:ext cx="8668512" cy="6857990"/>
          </a:xfrm>
          <a:prstGeom prst="rect">
            <a:avLst/>
          </a:prstGeom>
        </p:spPr>
      </p:pic>
      <p:sp>
        <p:nvSpPr>
          <p:cNvPr id="18" name="Rectangle 9">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FC59510B-2127-B592-7061-A065B4531B26}"/>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err="1">
                <a:latin typeface="Sabon Next LT" panose="02000500000000000000" pitchFamily="2" charset="0"/>
                <a:cs typeface="Sabon Next LT" panose="02000500000000000000" pitchFamily="2" charset="0"/>
              </a:rPr>
              <a:t>Το</a:t>
            </a:r>
            <a:r>
              <a:rPr lang="en-US" sz="4800" dirty="0">
                <a:latin typeface="Sabon Next LT" panose="02000500000000000000" pitchFamily="2" charset="0"/>
                <a:cs typeface="Sabon Next LT" panose="02000500000000000000" pitchFamily="2" charset="0"/>
              </a:rPr>
              <a:t> </a:t>
            </a:r>
            <a:r>
              <a:rPr lang="en-US" sz="4800" dirty="0" err="1">
                <a:latin typeface="Sabon Next LT" panose="02000500000000000000" pitchFamily="2" charset="0"/>
                <a:cs typeface="Sabon Next LT" panose="02000500000000000000" pitchFamily="2" charset="0"/>
              </a:rPr>
              <a:t>δράμ</a:t>
            </a:r>
            <a:r>
              <a:rPr lang="en-US" sz="4800" dirty="0">
                <a:latin typeface="Sabon Next LT" panose="02000500000000000000" pitchFamily="2" charset="0"/>
                <a:cs typeface="Sabon Next LT" panose="02000500000000000000" pitchFamily="2" charset="0"/>
              </a:rPr>
              <a:t>α την εποχή του Όψιμου Μεσαίωνα</a:t>
            </a:r>
          </a:p>
        </p:txBody>
      </p:sp>
      <p:sp>
        <p:nvSpPr>
          <p:cNvPr id="19"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2206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D4E8043-5781-EB5D-3664-40AE26D22651}"/>
              </a:ext>
            </a:extLst>
          </p:cNvPr>
          <p:cNvSpPr>
            <a:spLocks noGrp="1"/>
          </p:cNvSpPr>
          <p:nvPr>
            <p:ph type="title"/>
          </p:nvPr>
        </p:nvSpPr>
        <p:spPr>
          <a:xfrm>
            <a:off x="1366160" y="1660121"/>
            <a:ext cx="9623404" cy="3969154"/>
          </a:xfrm>
        </p:spPr>
        <p:txBody>
          <a:bodyPr vert="horz" lIns="91440" tIns="45720" rIns="91440" bIns="45720" rtlCol="0" anchor="b">
            <a:noAutofit/>
          </a:bodyPr>
          <a:lstStyle/>
          <a:p>
            <a:pPr marR="53975">
              <a:spcAft>
                <a:spcPts val="3750"/>
              </a:spcAft>
            </a:pPr>
            <a:r>
              <a:rPr lang="en-US" sz="2400" kern="1200" dirty="0" err="1">
                <a:solidFill>
                  <a:schemeClr val="tx1"/>
                </a:solidFill>
                <a:effectLst/>
                <a:latin typeface="Sabon Next LT" panose="02000500000000000000" pitchFamily="2" charset="0"/>
                <a:cs typeface="Sabon Next LT" panose="02000500000000000000" pitchFamily="2" charset="0"/>
              </a:rPr>
              <a:t>Δυο</a:t>
            </a:r>
            <a:r>
              <a:rPr lang="en-US" sz="2400" kern="1200" dirty="0">
                <a:solidFill>
                  <a:schemeClr val="tx1"/>
                </a:solidFill>
                <a:effectLst/>
                <a:latin typeface="Sabon Next LT" panose="02000500000000000000" pitchFamily="2" charset="0"/>
                <a:cs typeface="Sabon Next LT" panose="02000500000000000000" pitchFamily="2" charset="0"/>
              </a:rPr>
              <a:t> από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βα</a:t>
            </a:r>
            <a:r>
              <a:rPr lang="en-US" sz="2400" kern="1200" dirty="0" err="1">
                <a:solidFill>
                  <a:schemeClr val="tx1"/>
                </a:solidFill>
                <a:effectLst/>
                <a:latin typeface="Sabon Next LT" panose="02000500000000000000" pitchFamily="2" charset="0"/>
                <a:cs typeface="Sabon Next LT" panose="02000500000000000000" pitchFamily="2" charset="0"/>
              </a:rPr>
              <a:t>σικότερες</a:t>
            </a:r>
            <a:r>
              <a:rPr lang="en-US" sz="2400" kern="1200" dirty="0">
                <a:solidFill>
                  <a:schemeClr val="tx1"/>
                </a:solidFill>
                <a:effectLst/>
                <a:latin typeface="Sabon Next LT" panose="02000500000000000000" pitchFamily="2" charset="0"/>
                <a:cs typeface="Sabon Next LT" panose="02000500000000000000" pitchFamily="2" charset="0"/>
              </a:rPr>
              <a:t> κα</a:t>
            </a:r>
            <a:r>
              <a:rPr lang="en-US" sz="2400" kern="1200" dirty="0" err="1">
                <a:solidFill>
                  <a:schemeClr val="tx1"/>
                </a:solidFill>
                <a:effectLst/>
                <a:latin typeface="Sabon Next LT" panose="02000500000000000000" pitchFamily="2" charset="0"/>
                <a:cs typeface="Sabon Next LT" panose="02000500000000000000" pitchFamily="2" charset="0"/>
              </a:rPr>
              <a:t>ινοτομίες</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υτής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εριόδου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σχέση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θέ</a:t>
            </a:r>
            <a:r>
              <a:rPr lang="en-US" sz="2400" kern="1200" dirty="0">
                <a:solidFill>
                  <a:schemeClr val="tx1"/>
                </a:solidFill>
                <a:effectLst/>
                <a:latin typeface="Sabon Next LT" panose="02000500000000000000" pitchFamily="2" charset="0"/>
                <a:cs typeface="Sabon Next LT" panose="02000500000000000000" pitchFamily="2" charset="0"/>
              </a:rPr>
              <a:t>ατρο είναι οι εξής:</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Πρώτον, οι παραστάσεις αρχίζουν πλέον να παίζονται στην ύπαιθρο έξω από τις εκκλησίες. </a:t>
            </a:r>
            <a:r>
              <a:rPr lang="en-US" sz="2400" kern="1200" dirty="0" err="1">
                <a:solidFill>
                  <a:schemeClr val="tx1"/>
                </a:solidFill>
                <a:effectLst/>
                <a:latin typeface="Sabon Next LT" panose="02000500000000000000" pitchFamily="2" charset="0"/>
                <a:cs typeface="Sabon Next LT" panose="02000500000000000000" pitchFamily="2" charset="0"/>
              </a:rPr>
              <a:t>Αυτή</a:t>
            </a:r>
            <a:r>
              <a:rPr lang="en-US" sz="2400" kern="1200" dirty="0">
                <a:solidFill>
                  <a:schemeClr val="tx1"/>
                </a:solidFill>
                <a:effectLst/>
                <a:latin typeface="Sabon Next LT" panose="02000500000000000000" pitchFamily="2" charset="0"/>
                <a:cs typeface="Sabon Next LT" panose="02000500000000000000" pitchFamily="2" charset="0"/>
              </a:rPr>
              <a:t> η πρα</a:t>
            </a:r>
            <a:r>
              <a:rPr lang="en-US" sz="2400" kern="1200" dirty="0" err="1">
                <a:solidFill>
                  <a:schemeClr val="tx1"/>
                </a:solidFill>
                <a:effectLst/>
                <a:latin typeface="Sabon Next LT" panose="02000500000000000000" pitchFamily="2" charset="0"/>
                <a:cs typeface="Sabon Next LT" panose="02000500000000000000" pitchFamily="2" charset="0"/>
              </a:rPr>
              <a:t>κτική</a:t>
            </a:r>
            <a:r>
              <a:rPr lang="en-US" sz="2400" kern="1200" dirty="0">
                <a:solidFill>
                  <a:schemeClr val="tx1"/>
                </a:solidFill>
                <a:effectLst/>
                <a:latin typeface="Sabon Next LT" panose="02000500000000000000" pitchFamily="2" charset="0"/>
                <a:cs typeface="Sabon Next LT" panose="02000500000000000000" pitchFamily="2" charset="0"/>
              </a:rPr>
              <a:t> φα</a:t>
            </a:r>
            <a:r>
              <a:rPr lang="en-US" sz="2400" kern="1200" dirty="0" err="1">
                <a:solidFill>
                  <a:schemeClr val="tx1"/>
                </a:solidFill>
                <a:effectLst/>
                <a:latin typeface="Sabon Next LT" panose="02000500000000000000" pitchFamily="2" charset="0"/>
                <a:cs typeface="Sabon Next LT" panose="02000500000000000000" pitchFamily="2" charset="0"/>
              </a:rPr>
              <a:t>ίνετ</a:t>
            </a:r>
            <a:r>
              <a:rPr lang="en-US" sz="2400" kern="1200" dirty="0">
                <a:solidFill>
                  <a:schemeClr val="tx1"/>
                </a:solidFill>
                <a:effectLst/>
                <a:latin typeface="Sabon Next LT" panose="02000500000000000000" pitchFamily="2" charset="0"/>
                <a:cs typeface="Sabon Next LT" panose="02000500000000000000" pitchFamily="2" charset="0"/>
              </a:rPr>
              <a:t>αι να έχει αρχίσει κατά τη διάρκεια του </a:t>
            </a:r>
            <a:r>
              <a:rPr lang="el-GR" sz="2400" kern="1200" dirty="0">
                <a:solidFill>
                  <a:schemeClr val="tx1"/>
                </a:solidFill>
                <a:effectLst/>
                <a:latin typeface="Sabon Next LT" panose="02000500000000000000" pitchFamily="2" charset="0"/>
                <a:cs typeface="Sabon Next LT" panose="02000500000000000000" pitchFamily="2" charset="0"/>
              </a:rPr>
              <a:t>12ου</a:t>
            </a:r>
            <a:r>
              <a:rPr lang="en-US" sz="2400" kern="1200" dirty="0">
                <a:solidFill>
                  <a:schemeClr val="tx1"/>
                </a:solidFill>
                <a:effectLst/>
                <a:latin typeface="Sabon Next LT" panose="02000500000000000000" pitchFamily="2" charset="0"/>
                <a:cs typeface="Sabon Next LT" panose="02000500000000000000" pitchFamily="2" charset="0"/>
              </a:rPr>
              <a:t> αιώνα, και κυριαρχεί τον όψιμο </a:t>
            </a:r>
            <a:r>
              <a:rPr lang="el-GR" sz="2400" kern="1200" dirty="0">
                <a:solidFill>
                  <a:schemeClr val="tx1"/>
                </a:solidFill>
                <a:effectLst/>
                <a:latin typeface="Sabon Next LT" panose="02000500000000000000" pitchFamily="2" charset="0"/>
                <a:cs typeface="Sabon Next LT" panose="02000500000000000000" pitchFamily="2" charset="0"/>
              </a:rPr>
              <a:t>Μ</a:t>
            </a:r>
            <a:r>
              <a:rPr lang="en-US" sz="2400" kern="1200" dirty="0" err="1">
                <a:solidFill>
                  <a:schemeClr val="tx1"/>
                </a:solidFill>
                <a:effectLst/>
                <a:latin typeface="Sabon Next LT" panose="02000500000000000000" pitchFamily="2" charset="0"/>
                <a:cs typeface="Sabon Next LT" panose="02000500000000000000" pitchFamily="2" charset="0"/>
              </a:rPr>
              <a:t>εσ</a:t>
            </a:r>
            <a:r>
              <a:rPr lang="en-US" sz="2400" kern="1200" dirty="0">
                <a:solidFill>
                  <a:schemeClr val="tx1"/>
                </a:solidFill>
                <a:effectLst/>
                <a:latin typeface="Sabon Next LT" panose="02000500000000000000" pitchFamily="2" charset="0"/>
                <a:cs typeface="Sabon Next LT" panose="02000500000000000000" pitchFamily="2" charset="0"/>
              </a:rPr>
              <a:t>αίωνα. </a:t>
            </a:r>
            <a:r>
              <a:rPr lang="en-US" sz="2400" kern="1200" dirty="0" err="1">
                <a:solidFill>
                  <a:schemeClr val="tx1"/>
                </a:solidFill>
                <a:effectLst/>
                <a:latin typeface="Sabon Next LT" panose="02000500000000000000" pitchFamily="2" charset="0"/>
                <a:cs typeface="Sabon Next LT" panose="02000500000000000000" pitchFamily="2" charset="0"/>
              </a:rPr>
              <a:t>Με</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υτό</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τρό</a:t>
            </a:r>
            <a:r>
              <a:rPr lang="en-US" sz="2400" kern="1200" dirty="0">
                <a:solidFill>
                  <a:schemeClr val="tx1"/>
                </a:solidFill>
                <a:effectLst/>
                <a:latin typeface="Sabon Next LT" panose="02000500000000000000" pitchFamily="2" charset="0"/>
                <a:cs typeface="Sabon Next LT" panose="02000500000000000000" pitchFamily="2" charset="0"/>
              </a:rPr>
              <a:t>πο οι παραστάσεις αρχίζουν να απομακρύνονται σιγά σιγά από την κυριαρχία της εκκλησίας.</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1079632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6FB095A-FB1C-66C8-0D0A-F2794644F219}"/>
              </a:ext>
            </a:extLst>
          </p:cNvPr>
          <p:cNvSpPr>
            <a:spLocks noGrp="1"/>
          </p:cNvSpPr>
          <p:nvPr>
            <p:ph type="title"/>
          </p:nvPr>
        </p:nvSpPr>
        <p:spPr>
          <a:xfrm>
            <a:off x="838199" y="1093788"/>
            <a:ext cx="10506455" cy="5268912"/>
          </a:xfrm>
        </p:spPr>
        <p:txBody>
          <a:bodyPr vert="horz" lIns="91440" tIns="45720" rIns="91440" bIns="45720" rtlCol="0" anchor="b">
            <a:noAutofit/>
          </a:bodyPr>
          <a:lstStyle/>
          <a:p>
            <a:pPr marR="53975">
              <a:spcAft>
                <a:spcPts val="3750"/>
              </a:spcAft>
            </a:pPr>
            <a:r>
              <a:rPr lang="en-US" sz="2400" kern="1200" dirty="0" err="1">
                <a:solidFill>
                  <a:schemeClr val="tx1"/>
                </a:solidFill>
                <a:effectLst/>
                <a:latin typeface="Sabon Next LT" panose="02000500000000000000" pitchFamily="2" charset="0"/>
                <a:cs typeface="Sabon Next LT" panose="02000500000000000000" pitchFamily="2" charset="0"/>
              </a:rPr>
              <a:t>Δεύτερον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παρα</a:t>
            </a:r>
            <a:r>
              <a:rPr lang="en-US" sz="2400" kern="1200" dirty="0" err="1">
                <a:solidFill>
                  <a:schemeClr val="tx1"/>
                </a:solidFill>
                <a:effectLst/>
                <a:latin typeface="Sabon Next LT" panose="02000500000000000000" pitchFamily="2" charset="0"/>
                <a:cs typeface="Sabon Next LT" panose="02000500000000000000" pitchFamily="2" charset="0"/>
              </a:rPr>
              <a:t>στάσεις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λέον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γίνοντ</a:t>
            </a:r>
            <a:r>
              <a:rPr lang="en-US" sz="2400" kern="1200" dirty="0">
                <a:solidFill>
                  <a:schemeClr val="tx1"/>
                </a:solidFill>
                <a:effectLst/>
                <a:latin typeface="Sabon Next LT" panose="02000500000000000000" pitchFamily="2" charset="0"/>
                <a:cs typeface="Sabon Next LT" panose="02000500000000000000" pitchFamily="2" charset="0"/>
              </a:rPr>
              <a:t>αι στην καθομιλουμένη γλώσσα της κάθε περιοχής. </a:t>
            </a:r>
            <a:r>
              <a:rPr lang="en-US" sz="2400" kern="1200" dirty="0" err="1">
                <a:solidFill>
                  <a:schemeClr val="tx1"/>
                </a:solidFill>
                <a:effectLst/>
                <a:latin typeface="Sabon Next LT" panose="02000500000000000000" pitchFamily="2" charset="0"/>
                <a:cs typeface="Sabon Next LT" panose="02000500000000000000" pitchFamily="2" charset="0"/>
              </a:rPr>
              <a:t>Γνωρίζουμε</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ολύ</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λίγ</a:t>
            </a:r>
            <a:r>
              <a:rPr lang="en-US" sz="2400" kern="1200" dirty="0">
                <a:solidFill>
                  <a:schemeClr val="tx1"/>
                </a:solidFill>
                <a:effectLst/>
                <a:latin typeface="Sabon Next LT" panose="02000500000000000000" pitchFamily="2" charset="0"/>
                <a:cs typeface="Sabon Next LT" panose="02000500000000000000" pitchFamily="2" charset="0"/>
              </a:rPr>
              <a:t>α για αυτή τη μετάβαση γιατί έχουν σωθεί πολύ λίγες αποδείξεις.</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Η κα</a:t>
            </a:r>
            <a:r>
              <a:rPr lang="en-US" sz="2400" kern="1200" dirty="0" err="1">
                <a:solidFill>
                  <a:schemeClr val="tx1"/>
                </a:solidFill>
                <a:effectLst/>
                <a:latin typeface="Sabon Next LT" panose="02000500000000000000" pitchFamily="2" charset="0"/>
                <a:cs typeface="Sabon Next LT" panose="02000500000000000000" pitchFamily="2" charset="0"/>
              </a:rPr>
              <a:t>τάργηση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της</a:t>
            </a:r>
            <a:r>
              <a:rPr lang="en-US" sz="2400" kern="1200" dirty="0">
                <a:solidFill>
                  <a:schemeClr val="tx1"/>
                </a:solidFill>
                <a:effectLst/>
                <a:latin typeface="Sabon Next LT" panose="02000500000000000000" pitchFamily="2" charset="0"/>
                <a:cs typeface="Sabon Next LT" panose="02000500000000000000" pitchFamily="2" charset="0"/>
              </a:rPr>
              <a:t> λα</a:t>
            </a:r>
            <a:r>
              <a:rPr lang="en-US" sz="2400" kern="1200" dirty="0" err="1">
                <a:solidFill>
                  <a:schemeClr val="tx1"/>
                </a:solidFill>
                <a:effectLst/>
                <a:latin typeface="Sabon Next LT" panose="02000500000000000000" pitchFamily="2" charset="0"/>
                <a:cs typeface="Sabon Next LT" panose="02000500000000000000" pitchFamily="2" charset="0"/>
              </a:rPr>
              <a:t>τινικής</a:t>
            </a:r>
            <a:r>
              <a:rPr lang="en-US" sz="2400" kern="1200" dirty="0">
                <a:solidFill>
                  <a:schemeClr val="tx1"/>
                </a:solidFill>
                <a:effectLst/>
                <a:latin typeface="Sabon Next LT" panose="02000500000000000000" pitchFamily="2" charset="0"/>
                <a:cs typeface="Sabon Next LT" panose="02000500000000000000" pitchFamily="2" charset="0"/>
              </a:rPr>
              <a:t> και η α</a:t>
            </a:r>
            <a:r>
              <a:rPr lang="en-US" sz="2400" kern="1200" dirty="0" err="1">
                <a:solidFill>
                  <a:schemeClr val="tx1"/>
                </a:solidFill>
                <a:effectLst/>
                <a:latin typeface="Sabon Next LT" panose="02000500000000000000" pitchFamily="2" charset="0"/>
                <a:cs typeface="Sabon Next LT" panose="02000500000000000000" pitchFamily="2" charset="0"/>
              </a:rPr>
              <a:t>ντικ</a:t>
            </a:r>
            <a:r>
              <a:rPr lang="en-US" sz="2400" kern="1200" dirty="0">
                <a:solidFill>
                  <a:schemeClr val="tx1"/>
                </a:solidFill>
                <a:effectLst/>
                <a:latin typeface="Sabon Next LT" panose="02000500000000000000" pitchFamily="2" charset="0"/>
                <a:cs typeface="Sabon Next LT" panose="02000500000000000000" pitchFamily="2" charset="0"/>
              </a:rPr>
              <a:t>ατάστασή της με τις τοπικές γλώσσες ήταν μία από τις σημαντικότερες καινοτομίες στο θέατρο αυτή την περίοδο. Η α</a:t>
            </a:r>
            <a:r>
              <a:rPr lang="en-US" sz="2400" kern="1200" dirty="0" err="1">
                <a:solidFill>
                  <a:schemeClr val="tx1"/>
                </a:solidFill>
                <a:effectLst/>
                <a:latin typeface="Sabon Next LT" panose="02000500000000000000" pitchFamily="2" charset="0"/>
                <a:cs typeface="Sabon Next LT" panose="02000500000000000000" pitchFamily="2" charset="0"/>
              </a:rPr>
              <a:t>λλ</a:t>
            </a:r>
            <a:r>
              <a:rPr lang="en-US" sz="2400" kern="1200" dirty="0">
                <a:solidFill>
                  <a:schemeClr val="tx1"/>
                </a:solidFill>
                <a:effectLst/>
                <a:latin typeface="Sabon Next LT" panose="02000500000000000000" pitchFamily="2" charset="0"/>
                <a:cs typeface="Sabon Next LT" panose="02000500000000000000" pitchFamily="2" charset="0"/>
              </a:rPr>
              <a:t>αγή αυτή, οδήγησε με τη σειρά της στην αντικατάσταση του αδόμενου διαλόγου από τον διάλογο σε πρόζα και διευκόλυνε την αντικατάσταση των ερμηνευτών- κληρικών από λαϊκούς. Η </a:t>
            </a:r>
            <a:r>
              <a:rPr lang="en-US" sz="2400" kern="1200" dirty="0" err="1">
                <a:solidFill>
                  <a:schemeClr val="tx1"/>
                </a:solidFill>
                <a:effectLst/>
                <a:latin typeface="Sabon Next LT" panose="02000500000000000000" pitchFamily="2" charset="0"/>
                <a:cs typeface="Sabon Next LT" panose="02000500000000000000" pitchFamily="2" charset="0"/>
              </a:rPr>
              <a:t>υιοθέτηση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των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πικών γλωσσών επίσης, αποτέλεσε ένα μεγάλο βήμα προσέγγισης στ</a:t>
            </a:r>
            <a:r>
              <a:rPr lang="el-GR" sz="2400" kern="1200" dirty="0">
                <a:solidFill>
                  <a:schemeClr val="tx1"/>
                </a:solidFill>
                <a:effectLst/>
                <a:latin typeface="Sabon Next LT" panose="02000500000000000000" pitchFamily="2" charset="0"/>
                <a:cs typeface="Sabon Next LT" panose="02000500000000000000" pitchFamily="2" charset="0"/>
              </a:rPr>
              <a:t>η δημιουργία ενός εθνικού δράματος </a:t>
            </a:r>
            <a:r>
              <a:rPr lang="en-US" sz="2400" kern="1200" dirty="0">
                <a:solidFill>
                  <a:schemeClr val="tx1"/>
                </a:solidFill>
                <a:effectLst/>
                <a:latin typeface="Sabon Next LT" panose="02000500000000000000" pitchFamily="2" charset="0"/>
                <a:cs typeface="Sabon Next LT" panose="02000500000000000000" pitchFamily="2" charset="0"/>
              </a:rPr>
              <a:t>και απομάκρυνσης από το διεθνές δράμα που είχε ενθαρρύνει η λατινική γλώσσα.</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514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εικόνας 5" descr="Εικόνα που περιέχει τόπος λατρείας, εκκλησία&#10;&#10;Περιγραφή που δημιουργήθηκε αυτόματα">
            <a:extLst>
              <a:ext uri="{FF2B5EF4-FFF2-40B4-BE49-F238E27FC236}">
                <a16:creationId xmlns:a16="http://schemas.microsoft.com/office/drawing/2014/main" id="{6E34EFBC-AB6A-388C-849C-24B3F6DA3A9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5762" b="15762"/>
          <a:stretch>
            <a:fillRect/>
          </a:stretch>
        </p:blipFill>
        <p:spPr/>
      </p:pic>
      <p:sp>
        <p:nvSpPr>
          <p:cNvPr id="4" name="Θέση κειμένου 3">
            <a:extLst>
              <a:ext uri="{FF2B5EF4-FFF2-40B4-BE49-F238E27FC236}">
                <a16:creationId xmlns:a16="http://schemas.microsoft.com/office/drawing/2014/main" id="{E6DA8C97-38A5-EC7B-A788-DE43620319E1}"/>
              </a:ext>
            </a:extLst>
          </p:cNvPr>
          <p:cNvSpPr>
            <a:spLocks noGrp="1"/>
          </p:cNvSpPr>
          <p:nvPr>
            <p:ph type="body" sz="half" idx="2"/>
          </p:nvPr>
        </p:nvSpPr>
        <p:spPr>
          <a:xfrm>
            <a:off x="839788" y="1287624"/>
            <a:ext cx="4086775" cy="5225142"/>
          </a:xfrm>
        </p:spPr>
        <p:txBody>
          <a:bodyPr>
            <a:normAutofit/>
          </a:bodyPr>
          <a:lstStyle/>
          <a:p>
            <a:r>
              <a:rPr lang="el-GR" sz="2400" dirty="0">
                <a:effectLst/>
                <a:latin typeface="Sabon Next LT" panose="02000500000000000000" pitchFamily="2" charset="0"/>
                <a:ea typeface="Calibri" panose="020F0502020204030204" pitchFamily="34" charset="0"/>
                <a:cs typeface="Sabon Next LT" panose="02000500000000000000" pitchFamily="2" charset="0"/>
              </a:rPr>
              <a:t>Η διάρκεια και το περιεχόμενο των δραμάτων παρουσίαζαν μεγάλη ποικιλία, όλα όμως ασχολήθηκαν με το ίδιο βασικό θέμα: τη ζωή σύμφωνα με τη βούληση του Θεού, όπως αυτή αποκαλύπτεται στη βίβλο, τα απόκρυφα ευαγγέλια,  τους θρύλους για τις βιβλικές μορφές και τους αγίους, τα κείμενα των πατέρων της εκκλησίας και τις συλλογές </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κήρυγμάτων</a:t>
            </a:r>
            <a:r>
              <a:rPr lang="el-GR" sz="2400" dirty="0">
                <a:effectLst/>
                <a:latin typeface="Sabon Next LT" panose="02000500000000000000" pitchFamily="2" charset="0"/>
                <a:ea typeface="Calibri" panose="020F0502020204030204" pitchFamily="34" charset="0"/>
                <a:cs typeface="Sabon Next LT" panose="02000500000000000000" pitchFamily="2" charset="0"/>
              </a:rPr>
              <a:t>.</a:t>
            </a:r>
          </a:p>
          <a:p>
            <a:endParaRPr lang="el-GR" dirty="0"/>
          </a:p>
        </p:txBody>
      </p:sp>
    </p:spTree>
    <p:extLst>
      <p:ext uri="{BB962C8B-B14F-4D97-AF65-F5344CB8AC3E}">
        <p14:creationId xmlns:p14="http://schemas.microsoft.com/office/powerpoint/2010/main" val="3168374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A5290FB-FDF2-65F7-29C6-684D9DA9AB01}"/>
              </a:ext>
            </a:extLst>
          </p:cNvPr>
          <p:cNvSpPr txBox="1"/>
          <p:nvPr/>
        </p:nvSpPr>
        <p:spPr>
          <a:xfrm>
            <a:off x="1045028" y="2428875"/>
            <a:ext cx="9941319" cy="4056435"/>
          </a:xfrm>
          <a:prstGeom prst="rect">
            <a:avLst/>
          </a:prstGeom>
        </p:spPr>
        <p:txBody>
          <a:bodyPr vert="horz" lIns="91440" tIns="45720" rIns="91440" bIns="45720" rtlCol="0" anchor="ctr">
            <a:normAutofit/>
          </a:bodyPr>
          <a:lstStyle/>
          <a:p>
            <a:pPr marR="53975">
              <a:lnSpc>
                <a:spcPct val="90000"/>
              </a:lnSpc>
              <a:spcAft>
                <a:spcPts val="3750"/>
              </a:spcAft>
            </a:pPr>
            <a:r>
              <a:rPr lang="en-US" sz="2400" dirty="0">
                <a:effectLst/>
                <a:latin typeface="Sabon Next LT" panose="02000500000000000000" pitchFamily="2" charset="0"/>
                <a:cs typeface="Sabon Next LT" panose="02000500000000000000" pitchFamily="2" charset="0"/>
              </a:rPr>
              <a:t>Τα </a:t>
            </a:r>
            <a:r>
              <a:rPr lang="en-US" sz="2400" dirty="0" err="1">
                <a:effectLst/>
                <a:latin typeface="Sabon Next LT" panose="02000500000000000000" pitchFamily="2" charset="0"/>
                <a:cs typeface="Sabon Next LT" panose="02000500000000000000" pitchFamily="2" charset="0"/>
              </a:rPr>
              <a:t>δράμ</a:t>
            </a:r>
            <a:r>
              <a:rPr lang="en-US" sz="2400" dirty="0">
                <a:effectLst/>
                <a:latin typeface="Sabon Next LT" panose="02000500000000000000" pitchFamily="2" charset="0"/>
                <a:cs typeface="Sabon Next LT" panose="02000500000000000000" pitchFamily="2" charset="0"/>
              </a:rPr>
              <a:t>ατα αυτά σπάνια διαθέτουν μια ευδιάκριτη, αιτιοκρατική σχέση ανάμεσα στα γεγονότα. Απ</a:t>
            </a:r>
            <a:r>
              <a:rPr lang="en-US" sz="2400" dirty="0" err="1">
                <a:effectLst/>
                <a:latin typeface="Sabon Next LT" panose="02000500000000000000" pitchFamily="2" charset="0"/>
                <a:cs typeface="Sabon Next LT" panose="02000500000000000000" pitchFamily="2" charset="0"/>
              </a:rPr>
              <a:t>οτελούντ</a:t>
            </a:r>
            <a:r>
              <a:rPr lang="en-US" sz="2400" dirty="0">
                <a:effectLst/>
                <a:latin typeface="Sabon Next LT" panose="02000500000000000000" pitchFamily="2" charset="0"/>
                <a:cs typeface="Sabon Next LT" panose="02000500000000000000" pitchFamily="2" charset="0"/>
              </a:rPr>
              <a:t>αι από ξεχωριστά επεισόδια και ελάχιστη προσπάθεια καταβάλλεται για τη γεφύρωση των χασμάτων ανάμεσα στα σύντομα έργα που συγκροτούν τους μεγάλους κύκλους στους οποίους οργανωνόταν κάθε δράμα. </a:t>
            </a:r>
            <a:r>
              <a:rPr lang="en-US" sz="2400" dirty="0" err="1">
                <a:effectLst/>
                <a:latin typeface="Sabon Next LT" panose="02000500000000000000" pitchFamily="2" charset="0"/>
                <a:cs typeface="Sabon Next LT" panose="02000500000000000000" pitchFamily="2" charset="0"/>
              </a:rPr>
              <a:t>Δίνουν</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ελάχιστη</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σημ</a:t>
            </a:r>
            <a:r>
              <a:rPr lang="en-US" sz="2400" dirty="0">
                <a:effectLst/>
                <a:latin typeface="Sabon Next LT" panose="02000500000000000000" pitchFamily="2" charset="0"/>
                <a:cs typeface="Sabon Next LT" panose="02000500000000000000" pitchFamily="2" charset="0"/>
              </a:rPr>
              <a:t>ασία στις ακριβείς χρονολογίες αφού για το μεσαιωνικό κοινό η προσωρινή ύπαρξη ήταν απλά μια σύντομη εισαγωγή στην αιωνιότητα και η σύμπτυξη των γεγονότων του παρελθόντος εξυπηρετούσε απλώς τον εκσυγχρονισμό των δραματικών χαρακτήρων και την ενίσχυση των μηνυμάτων των έργων.</a:t>
            </a:r>
          </a:p>
          <a:p>
            <a:pPr marR="53975">
              <a:lnSpc>
                <a:spcPct val="90000"/>
              </a:lnSpc>
              <a:spcAft>
                <a:spcPts val="800"/>
              </a:spcAft>
            </a:pPr>
            <a:r>
              <a:rPr lang="en-US" sz="2000" dirty="0">
                <a:effectLst/>
              </a:rPr>
              <a:t> </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4778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6EE28B0-6A3A-F14F-638A-D474B6D85D71}"/>
              </a:ext>
            </a:extLst>
          </p:cNvPr>
          <p:cNvSpPr txBox="1"/>
          <p:nvPr/>
        </p:nvSpPr>
        <p:spPr>
          <a:xfrm>
            <a:off x="1210516" y="1540838"/>
            <a:ext cx="9849751" cy="3032168"/>
          </a:xfrm>
          <a:prstGeom prst="rect">
            <a:avLst/>
          </a:prstGeom>
        </p:spPr>
        <p:txBody>
          <a:bodyPr vert="horz" lIns="91440" tIns="45720" rIns="91440" bIns="45720" rtlCol="0" anchor="ctr">
            <a:normAutofit/>
          </a:bodyPr>
          <a:lstStyle/>
          <a:p>
            <a:pPr marR="53975">
              <a:lnSpc>
                <a:spcPct val="90000"/>
              </a:lnSpc>
              <a:spcAft>
                <a:spcPts val="3750"/>
              </a:spcAft>
            </a:pPr>
            <a:r>
              <a:rPr lang="en-US" sz="2400" dirty="0">
                <a:effectLst/>
                <a:latin typeface="Sabon Next LT" panose="02000500000000000000" pitchFamily="2" charset="0"/>
                <a:cs typeface="Sabon Next LT" panose="02000500000000000000" pitchFamily="2" charset="0"/>
              </a:rPr>
              <a:t>Τα </a:t>
            </a:r>
            <a:r>
              <a:rPr lang="en-US" sz="2400" dirty="0" err="1">
                <a:effectLst/>
                <a:latin typeface="Sabon Next LT" panose="02000500000000000000" pitchFamily="2" charset="0"/>
                <a:cs typeface="Sabon Next LT" panose="02000500000000000000" pitchFamily="2" charset="0"/>
              </a:rPr>
              <a:t>θρησκευτικά</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δράμ</a:t>
            </a:r>
            <a:r>
              <a:rPr lang="en-US" sz="2400" dirty="0">
                <a:effectLst/>
                <a:latin typeface="Sabon Next LT" panose="02000500000000000000" pitchFamily="2" charset="0"/>
                <a:cs typeface="Sabon Next LT" panose="02000500000000000000" pitchFamily="2" charset="0"/>
              </a:rPr>
              <a:t>ατα συνδυάζουν το στιλιζάρισμα με τον ρεαλισμό. </a:t>
            </a:r>
            <a:r>
              <a:rPr lang="en-US" sz="2400" dirty="0" err="1">
                <a:effectLst/>
                <a:latin typeface="Sabon Next LT" panose="02000500000000000000" pitchFamily="2" charset="0"/>
                <a:cs typeface="Sabon Next LT" panose="02000500000000000000" pitchFamily="2" charset="0"/>
              </a:rPr>
              <a:t>Το</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στυλιζάρισμ</a:t>
            </a:r>
            <a:r>
              <a:rPr lang="en-US" sz="2400" dirty="0">
                <a:effectLst/>
                <a:latin typeface="Sabon Next LT" panose="02000500000000000000" pitchFamily="2" charset="0"/>
                <a:cs typeface="Sabon Next LT" panose="02000500000000000000" pitchFamily="2" charset="0"/>
              </a:rPr>
              <a:t>α εμφανίζεται στο διάλογο με ομοιοκατάληκτο στίχο, τη σχηματική δράση, τη μινιμαλιστική απόδοση των χαρακτήρων και τα σκηνικά- οίκους. </a:t>
            </a:r>
            <a:r>
              <a:rPr lang="en-US" sz="2400" dirty="0" err="1">
                <a:effectLst/>
                <a:latin typeface="Sabon Next LT" panose="02000500000000000000" pitchFamily="2" charset="0"/>
                <a:cs typeface="Sabon Next LT" panose="02000500000000000000" pitchFamily="2" charset="0"/>
              </a:rPr>
              <a:t>Αυτό</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το</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στιλιζάρισμ</a:t>
            </a:r>
            <a:r>
              <a:rPr lang="en-US" sz="2400" dirty="0">
                <a:effectLst/>
                <a:latin typeface="Sabon Next LT" panose="02000500000000000000" pitchFamily="2" charset="0"/>
                <a:cs typeface="Sabon Next LT" panose="02000500000000000000" pitchFamily="2" charset="0"/>
              </a:rPr>
              <a:t>α δίνει τη θέση του στον ρεαλισμό στα περισσότερα επεισόδια που έχουν σχέση με θαυματουργές πράξεις οι οποίες συνήθως βασίζονται στις πειστικές ψευδαισθητικές λεπτομέρειες.</a:t>
            </a:r>
          </a:p>
          <a:p>
            <a:pPr marR="53975">
              <a:lnSpc>
                <a:spcPct val="90000"/>
              </a:lnSpc>
              <a:spcAft>
                <a:spcPts val="800"/>
              </a:spcAft>
            </a:pPr>
            <a:r>
              <a:rPr lang="en-US" sz="2000" dirty="0">
                <a:effectLst/>
              </a:rPr>
              <a:t> </a:t>
            </a:r>
          </a:p>
        </p:txBody>
      </p:sp>
    </p:spTree>
    <p:extLst>
      <p:ext uri="{BB962C8B-B14F-4D97-AF65-F5344CB8AC3E}">
        <p14:creationId xmlns:p14="http://schemas.microsoft.com/office/powerpoint/2010/main" val="3268466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295063C-AA55-7949-9A72-716C42CAC0B4}"/>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marR="53975">
              <a:lnSpc>
                <a:spcPct val="90000"/>
              </a:lnSpc>
              <a:spcAft>
                <a:spcPts val="3750"/>
              </a:spcAft>
            </a:pPr>
            <a:r>
              <a:rPr lang="en-US" sz="2400" dirty="0">
                <a:effectLst/>
                <a:latin typeface="Sabon Next LT" panose="02000500000000000000" pitchFamily="2" charset="0"/>
                <a:cs typeface="Sabon Next LT" panose="02000500000000000000" pitchFamily="2" charset="0"/>
              </a:rPr>
              <a:t>Πα</a:t>
            </a:r>
            <a:r>
              <a:rPr lang="en-US" sz="2400" dirty="0" err="1">
                <a:effectLst/>
                <a:latin typeface="Sabon Next LT" panose="02000500000000000000" pitchFamily="2" charset="0"/>
                <a:cs typeface="Sabon Next LT" panose="02000500000000000000" pitchFamily="2" charset="0"/>
              </a:rPr>
              <a:t>ρά</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τον</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ουσι</a:t>
            </a:r>
            <a:r>
              <a:rPr lang="en-US" sz="2400" dirty="0">
                <a:effectLst/>
                <a:latin typeface="Sabon Next LT" panose="02000500000000000000" pitchFamily="2" charset="0"/>
                <a:cs typeface="Sabon Next LT" panose="02000500000000000000" pitchFamily="2" charset="0"/>
              </a:rPr>
              <a:t>αστικό θρησκευτικό τους στόχο, πολλά έργα περιέχουν εκτεταμένες κωμικές σκηνές, που συνήθως περιλαμβάνουν διαβόλους, κακούργους ή γελωτοποιούς. Τα π</a:t>
            </a:r>
            <a:r>
              <a:rPr lang="en-US" sz="2400" dirty="0" err="1">
                <a:effectLst/>
                <a:latin typeface="Sabon Next LT" panose="02000500000000000000" pitchFamily="2" charset="0"/>
                <a:cs typeface="Sabon Next LT" panose="02000500000000000000" pitchFamily="2" charset="0"/>
              </a:rPr>
              <a:t>ερισσότερ</a:t>
            </a:r>
            <a:r>
              <a:rPr lang="en-US" sz="2400" dirty="0">
                <a:effectLst/>
                <a:latin typeface="Sabon Next LT" panose="02000500000000000000" pitchFamily="2" charset="0"/>
                <a:cs typeface="Sabon Next LT" panose="02000500000000000000" pitchFamily="2" charset="0"/>
              </a:rPr>
              <a:t>α από τα κωμικά επεισόδια καταδεικνύουν τα ανθρώπινα ελαττώματα που αντιπαραβάλλονται με το ευρύτερο πλαίσιο των εντολών του Θεού, και έτσι ενδυναμώνουν μάλλον παρά αποσπούν την προσοχή από τους διδακτικούς στόχους των έργων.</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765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55FA1F3-8EEE-73C9-4CB1-273BB08E1552}"/>
              </a:ext>
            </a:extLst>
          </p:cNvPr>
          <p:cNvPicPr>
            <a:picLocks noChangeAspect="1"/>
          </p:cNvPicPr>
          <p:nvPr/>
        </p:nvPicPr>
        <p:blipFill rotWithShape="1">
          <a:blip r:embed="rId2"/>
          <a:srcRect r="15313" b="2"/>
          <a:stretch/>
        </p:blipFill>
        <p:spPr>
          <a:xfrm>
            <a:off x="3523488" y="10"/>
            <a:ext cx="8668512" cy="6857990"/>
          </a:xfrm>
          <a:prstGeom prst="rect">
            <a:avLst/>
          </a:prstGeom>
        </p:spPr>
      </p:pic>
      <p:sp>
        <p:nvSpPr>
          <p:cNvPr id="10"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24313D8A-8E6F-A2FC-AF4D-ED9F3FEE0ED9}"/>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i="1" dirty="0">
                <a:effectLst/>
                <a:latin typeface="Sabon Next LT" panose="02000500000000000000" pitchFamily="2" charset="0"/>
                <a:cs typeface="Sabon Next LT" panose="02000500000000000000" pitchFamily="2" charset="0"/>
              </a:rPr>
              <a:t>Η </a:t>
            </a:r>
            <a:r>
              <a:rPr lang="en-US" sz="4800" i="1" dirty="0" err="1">
                <a:effectLst/>
                <a:latin typeface="Sabon Next LT" panose="02000500000000000000" pitchFamily="2" charset="0"/>
                <a:cs typeface="Sabon Next LT" panose="02000500000000000000" pitchFamily="2" charset="0"/>
              </a:rPr>
              <a:t>οργάνωση</a:t>
            </a:r>
            <a:r>
              <a:rPr lang="en-US" sz="4800" i="1" dirty="0">
                <a:effectLst/>
                <a:latin typeface="Sabon Next LT" panose="02000500000000000000" pitchFamily="2" charset="0"/>
                <a:cs typeface="Sabon Next LT" panose="02000500000000000000" pitchFamily="2" charset="0"/>
              </a:rPr>
              <a:t> </a:t>
            </a:r>
            <a:r>
              <a:rPr lang="en-US" sz="4800" i="1" dirty="0" err="1">
                <a:effectLst/>
                <a:latin typeface="Sabon Next LT" panose="02000500000000000000" pitchFamily="2" charset="0"/>
                <a:cs typeface="Sabon Next LT" panose="02000500000000000000" pitchFamily="2" charset="0"/>
              </a:rPr>
              <a:t>των</a:t>
            </a:r>
            <a:r>
              <a:rPr lang="en-US" sz="4800" i="1" dirty="0">
                <a:effectLst/>
                <a:latin typeface="Sabon Next LT" panose="02000500000000000000" pitchFamily="2" charset="0"/>
                <a:cs typeface="Sabon Next LT" panose="02000500000000000000" pitchFamily="2" charset="0"/>
              </a:rPr>
              <a:t> παρα</a:t>
            </a:r>
            <a:r>
              <a:rPr lang="en-US" sz="4800" i="1" dirty="0" err="1">
                <a:effectLst/>
                <a:latin typeface="Sabon Next LT" panose="02000500000000000000" pitchFamily="2" charset="0"/>
                <a:cs typeface="Sabon Next LT" panose="02000500000000000000" pitchFamily="2" charset="0"/>
              </a:rPr>
              <a:t>στάσεων</a:t>
            </a:r>
            <a:br>
              <a:rPr lang="en-US" sz="4800" dirty="0">
                <a:effectLst/>
              </a:rPr>
            </a:br>
            <a:endParaRPr lang="en-US" sz="4800" dirty="0"/>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0317888"/>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5F08AAEA-9806-143B-8715-2F7A5B5E5476}"/>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2800" kern="1200" dirty="0">
                <a:solidFill>
                  <a:schemeClr val="tx1"/>
                </a:solidFill>
                <a:latin typeface="Sabon Next LT" panose="02000500000000000000" pitchFamily="2" charset="0"/>
                <a:cs typeface="Sabon Next LT" panose="02000500000000000000" pitchFamily="2" charset="0"/>
              </a:rPr>
              <a:t>Τα π</a:t>
            </a:r>
            <a:r>
              <a:rPr lang="en-US" sz="2800" kern="1200" dirty="0" err="1">
                <a:solidFill>
                  <a:schemeClr val="tx1"/>
                </a:solidFill>
                <a:latin typeface="Sabon Next LT" panose="02000500000000000000" pitchFamily="2" charset="0"/>
                <a:cs typeface="Sabon Next LT" panose="02000500000000000000" pitchFamily="2" charset="0"/>
              </a:rPr>
              <a:t>ερισσότερ</a:t>
            </a:r>
            <a:r>
              <a:rPr lang="en-US" sz="2800" kern="1200" dirty="0">
                <a:solidFill>
                  <a:schemeClr val="tx1"/>
                </a:solidFill>
                <a:latin typeface="Sabon Next LT" panose="02000500000000000000" pitchFamily="2" charset="0"/>
                <a:cs typeface="Sabon Next LT" panose="02000500000000000000" pitchFamily="2" charset="0"/>
              </a:rPr>
              <a:t>α από τα στοιχεία που έχουμε για τη διοργάνωση των παραστάσεων προέρχονται από αρχεία κάποιων από τις πόλεις που διοργάνωναν αυτές τις εκδηλώσεις. </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440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402CD6E-81A6-4BEB-CFA2-1B3FD653F626}"/>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2400" kern="1200" dirty="0" err="1">
                <a:solidFill>
                  <a:schemeClr val="tx1"/>
                </a:solidFill>
                <a:effectLst/>
                <a:latin typeface="Sabon Next LT" panose="02000500000000000000" pitchFamily="2" charset="0"/>
                <a:cs typeface="Sabon Next LT" panose="02000500000000000000" pitchFamily="2" charset="0"/>
              </a:rPr>
              <a:t>Πριν</a:t>
            </a:r>
            <a:r>
              <a:rPr lang="en-US" sz="2400" kern="1200" dirty="0">
                <a:solidFill>
                  <a:schemeClr val="tx1"/>
                </a:solidFill>
                <a:effectLst/>
                <a:latin typeface="Sabon Next LT" panose="02000500000000000000" pitchFamily="2" charset="0"/>
                <a:cs typeface="Sabon Next LT" panose="02000500000000000000" pitchFamily="2" charset="0"/>
              </a:rPr>
              <a:t> από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τέλος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δέκ</a:t>
            </a:r>
            <a:r>
              <a:rPr lang="en-US" sz="2400" kern="1200" dirty="0">
                <a:solidFill>
                  <a:schemeClr val="tx1"/>
                </a:solidFill>
                <a:effectLst/>
                <a:latin typeface="Sabon Next LT" panose="02000500000000000000" pitchFamily="2" charset="0"/>
                <a:cs typeface="Sabon Next LT" panose="02000500000000000000" pitchFamily="2" charset="0"/>
              </a:rPr>
              <a:t>ατου τέταρτου αιώνα</a:t>
            </a:r>
            <a:r>
              <a:rPr lang="el-GR"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παραστάσεις των έργων στα περισσότερα μέρη είχαν φύγει από τον έλεγχο της εκκλησίας.</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Υπ</a:t>
            </a:r>
            <a:r>
              <a:rPr lang="en-US" sz="2400" kern="1200" dirty="0" err="1">
                <a:solidFill>
                  <a:schemeClr val="tx1"/>
                </a:solidFill>
                <a:effectLst/>
                <a:latin typeface="Sabon Next LT" panose="02000500000000000000" pitchFamily="2" charset="0"/>
                <a:cs typeface="Sabon Next LT" panose="02000500000000000000" pitchFamily="2" charset="0"/>
              </a:rPr>
              <a:t>ήρχ</a:t>
            </a:r>
            <a:r>
              <a:rPr lang="en-US" sz="2400" kern="1200" dirty="0">
                <a:solidFill>
                  <a:schemeClr val="tx1"/>
                </a:solidFill>
                <a:effectLst/>
                <a:latin typeface="Sabon Next LT" panose="02000500000000000000" pitchFamily="2" charset="0"/>
                <a:cs typeface="Sabon Next LT" panose="02000500000000000000" pitchFamily="2" charset="0"/>
              </a:rPr>
              <a:t>αν πολλών ειδών οργανισμοί που παρουσίαζαν τα έργα κατά τον μεσαίωνα στη μεσαιωνική Ευρώπη, οι θρησκευτικές συντεχνίες ή αδελφότητες, ήταν οι τυπικοί παραγωγοί των έργων. </a:t>
            </a:r>
            <a:endParaRPr lang="en-US" sz="2400" kern="1200" dirty="0">
              <a:solidFill>
                <a:schemeClr val="tx1"/>
              </a:solidFill>
              <a:latin typeface="Sabon Next LT" panose="02000500000000000000" pitchFamily="2" charset="0"/>
              <a:cs typeface="Sabon Next LT" panose="02000500000000000000" pitchFamily="2"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747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E9328392-A5D6-15E5-E7BF-5B38EC823465}"/>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άλλες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a:t>
            </a:r>
            <a:r>
              <a:rPr lang="en-US" sz="2400" kern="1200" dirty="0">
                <a:solidFill>
                  <a:schemeClr val="tx1"/>
                </a:solidFill>
                <a:effectLst/>
                <a:latin typeface="Sabon Next LT" panose="02000500000000000000" pitchFamily="2" charset="0"/>
                <a:cs typeface="Sabon Next LT" panose="02000500000000000000" pitchFamily="2" charset="0"/>
              </a:rPr>
              <a:t>πτώσεις την ευθύνη για τις θεατρικές παραστάσεις αναλάμβανε μια πόλη, μια ομάδα γειτονικών πόλεων, ο κλήρος, ένα μεμονωμένο άτομο από κοινού με την πόλη και τον κλήρο ή ένας προσωρινός σύλλογος που σχηματιζόταν με άμεσο στόχο την παρουσίαση ενός έργου. </a:t>
            </a:r>
            <a:r>
              <a:rPr lang="en-US" sz="2400" kern="1200" dirty="0" err="1">
                <a:solidFill>
                  <a:schemeClr val="tx1"/>
                </a:solidFill>
                <a:effectLst/>
                <a:latin typeface="Sabon Next LT" panose="02000500000000000000" pitchFamily="2" charset="0"/>
                <a:cs typeface="Sabon Next LT" panose="02000500000000000000" pitchFamily="2" charset="0"/>
              </a:rPr>
              <a:t>Έτσι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τρό</a:t>
            </a:r>
            <a:r>
              <a:rPr lang="en-US" sz="2400" kern="1200" dirty="0">
                <a:solidFill>
                  <a:schemeClr val="tx1"/>
                </a:solidFill>
                <a:effectLst/>
                <a:latin typeface="Sabon Next LT" panose="02000500000000000000" pitchFamily="2" charset="0"/>
                <a:cs typeface="Sabon Next LT" panose="02000500000000000000" pitchFamily="2" charset="0"/>
              </a:rPr>
              <a:t>ποι διοργάνωσης διέφεραν σε μεγάλο βαθμό</a:t>
            </a:r>
            <a:r>
              <a:rPr lang="el-GR" sz="2400" kern="1200" dirty="0">
                <a:solidFill>
                  <a:schemeClr val="tx1"/>
                </a:solidFill>
                <a:effectLst/>
                <a:latin typeface="Sabon Next LT" panose="02000500000000000000" pitchFamily="2" charset="0"/>
                <a:cs typeface="Sabon Next LT" panose="02000500000000000000" pitchFamily="2" charset="0"/>
              </a:rPr>
              <a:t>. Σ</a:t>
            </a:r>
            <a:r>
              <a:rPr lang="en-US" sz="2400" kern="1200" dirty="0">
                <a:solidFill>
                  <a:schemeClr val="tx1"/>
                </a:solidFill>
                <a:effectLst/>
                <a:latin typeface="Sabon Next LT" panose="02000500000000000000" pitchFamily="2" charset="0"/>
                <a:cs typeface="Sabon Next LT" panose="02000500000000000000" pitchFamily="2" charset="0"/>
              </a:rPr>
              <a:t>ε όλους όμως συμμετείχαν πολλά πρόσωπα που εργάζονταν ομαδικά.</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3492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A11C873-612F-84A3-7A26-29FE0BE2D687}"/>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ολύ</a:t>
            </a:r>
            <a:r>
              <a:rPr lang="en-US" sz="2400" kern="1200" dirty="0">
                <a:solidFill>
                  <a:schemeClr val="tx1"/>
                </a:solidFill>
                <a:effectLst/>
                <a:latin typeface="Sabon Next LT" panose="02000500000000000000" pitchFamily="2" charset="0"/>
                <a:cs typeface="Sabon Next LT" panose="02000500000000000000" pitchFamily="2" charset="0"/>
              </a:rPr>
              <a:t>πλοκες αυτές παραστάσεις απαιτούσαν προσεκτική οργάνωση, αφού ο συντονισμός των ηθοποιών, που μερικές φορές μπορούσαν να είναι περισσότεροι από 300, τα πολύπλοκα ειδικά εφέ και τα τεράστια χρηματικά ποσά</a:t>
            </a:r>
            <a:r>
              <a:rPr lang="el-GR"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a:solidFill>
                  <a:schemeClr val="tx1"/>
                </a:solidFill>
                <a:effectLst/>
                <a:latin typeface="Sabon Next LT" panose="02000500000000000000" pitchFamily="2" charset="0"/>
                <a:cs typeface="Sabon Next LT" panose="02000500000000000000" pitchFamily="2" charset="0"/>
              </a:rPr>
              <a:t> δεν μπορούσαν να αφεθούν στην τύχη. Κα</a:t>
            </a:r>
            <a:r>
              <a:rPr lang="en-US" sz="2400" kern="1200" dirty="0" err="1">
                <a:solidFill>
                  <a:schemeClr val="tx1"/>
                </a:solidFill>
                <a:effectLst/>
                <a:latin typeface="Sabon Next LT" panose="02000500000000000000" pitchFamily="2" charset="0"/>
                <a:cs typeface="Sabon Next LT" panose="02000500000000000000" pitchFamily="2" charset="0"/>
              </a:rPr>
              <a:t>τά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συνέ</a:t>
            </a:r>
            <a:r>
              <a:rPr lang="en-US" sz="2400" kern="1200" dirty="0">
                <a:solidFill>
                  <a:schemeClr val="tx1"/>
                </a:solidFill>
                <a:effectLst/>
                <a:latin typeface="Sabon Next LT" panose="02000500000000000000" pitchFamily="2" charset="0"/>
                <a:cs typeface="Sabon Next LT" panose="02000500000000000000" pitchFamily="2" charset="0"/>
              </a:rPr>
              <a:t>πεια, ο «υπεύθυνος» (διευθυντής σκηνής ή αρχηγός του θεάματος) έπαιζε σπουδαίο ρόλο.</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6986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Θέση εικόνας 7" descr="Εικόνα που περιέχει βωμός&#10;&#10;Περιγραφή που δημιουργήθηκε αυτόματα">
            <a:extLst>
              <a:ext uri="{FF2B5EF4-FFF2-40B4-BE49-F238E27FC236}">
                <a16:creationId xmlns:a16="http://schemas.microsoft.com/office/drawing/2014/main" id="{C71D57D9-1BA5-D410-FF81-397B5AACD31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520" b="10520"/>
          <a:stretch>
            <a:fillRect/>
          </a:stretch>
        </p:blipFill>
        <p:spPr/>
      </p:pic>
      <p:sp>
        <p:nvSpPr>
          <p:cNvPr id="4" name="Θέση κειμένου 3">
            <a:extLst>
              <a:ext uri="{FF2B5EF4-FFF2-40B4-BE49-F238E27FC236}">
                <a16:creationId xmlns:a16="http://schemas.microsoft.com/office/drawing/2014/main" id="{DE66E921-6851-7951-5162-BD37B94B59CC}"/>
              </a:ext>
            </a:extLst>
          </p:cNvPr>
          <p:cNvSpPr>
            <a:spLocks noGrp="1"/>
          </p:cNvSpPr>
          <p:nvPr>
            <p:ph type="body" sz="half" idx="2"/>
          </p:nvPr>
        </p:nvSpPr>
        <p:spPr>
          <a:xfrm>
            <a:off x="839788" y="475861"/>
            <a:ext cx="3932237" cy="5393127"/>
          </a:xfrm>
        </p:spPr>
        <p:txBody>
          <a:bodyPr>
            <a:normAutofit/>
          </a:bodyPr>
          <a:lstStyle/>
          <a:p>
            <a:r>
              <a:rPr lang="el-GR" sz="2400" dirty="0">
                <a:effectLst/>
                <a:latin typeface="Sabon Next LT" panose="02000500000000000000" pitchFamily="2" charset="0"/>
                <a:ea typeface="Calibri" panose="020F0502020204030204" pitchFamily="34" charset="0"/>
                <a:cs typeface="Sabon Next LT" panose="02000500000000000000" pitchFamily="2" charset="0"/>
              </a:rPr>
              <a:t>«Ο αρχηγός του θεάματος» έβρισκε τους ηθοποιούς, κανόνιζε τις πρόβες και είχε την ευθύνη όλων των φάσεων της παραγωγής. Επιπλέον όταν γίνονταν παραστάσεις εν πομπή εξασφάλιζε τους άνδρες που θα μετακινούσαν τις άμαξες της πομπής από τη μια περιοχή στην άλλη και θα είχαν τον έλεγχο του πλήθους κατά τη διάρκεια της πομπής και των παραστάσεων. </a:t>
            </a:r>
            <a:endParaRPr lang="el-GR" sz="24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1107424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145B29-6253-F917-5F6C-D5552C2FE26F}"/>
              </a:ext>
            </a:extLst>
          </p:cNvPr>
          <p:cNvSpPr>
            <a:spLocks noGrp="1"/>
          </p:cNvSpPr>
          <p:nvPr>
            <p:ph type="title"/>
          </p:nvPr>
        </p:nvSpPr>
        <p:spPr>
          <a:xfrm>
            <a:off x="2077622" y="321732"/>
            <a:ext cx="9276178" cy="5926668"/>
          </a:xfrm>
        </p:spPr>
        <p:txBody>
          <a:bodyPr vert="horz" lIns="91440" tIns="45720" rIns="91440" bIns="45720" rtlCol="0" anchor="b">
            <a:normAutofit/>
          </a:bodyPr>
          <a:lstStyle/>
          <a:p>
            <a:pPr marR="53975">
              <a:spcAft>
                <a:spcPts val="3750"/>
              </a:spcAft>
            </a:pPr>
            <a:r>
              <a:rPr lang="en-US" sz="2400" kern="1200" dirty="0">
                <a:solidFill>
                  <a:schemeClr val="tx1"/>
                </a:solidFill>
                <a:latin typeface="Sabon Next LT" panose="02000500000000000000" pitchFamily="2" charset="0"/>
                <a:cs typeface="Sabon Next LT" panose="02000500000000000000" pitchFamily="2" charset="0"/>
              </a:rPr>
              <a:t>Ο «α</a:t>
            </a:r>
            <a:r>
              <a:rPr lang="en-US" sz="2400" kern="1200" dirty="0" err="1">
                <a:solidFill>
                  <a:schemeClr val="tx1"/>
                </a:solidFill>
                <a:latin typeface="Sabon Next LT" panose="02000500000000000000" pitchFamily="2" charset="0"/>
                <a:cs typeface="Sabon Next LT" panose="02000500000000000000" pitchFamily="2" charset="0"/>
              </a:rPr>
              <a:t>ρχηγός</a:t>
            </a:r>
            <a:r>
              <a:rPr lang="en-US" sz="2400" kern="1200" dirty="0">
                <a:solidFill>
                  <a:schemeClr val="tx1"/>
                </a:solidFill>
                <a:latin typeface="Sabon Next LT" panose="02000500000000000000" pitchFamily="2" charset="0"/>
                <a:cs typeface="Sabon Next LT" panose="02000500000000000000" pitchFamily="2" charset="0"/>
              </a:rPr>
              <a:t> </a:t>
            </a:r>
            <a:r>
              <a:rPr lang="en-US" sz="2400" kern="1200" dirty="0" err="1">
                <a:solidFill>
                  <a:schemeClr val="tx1"/>
                </a:solidFill>
                <a:latin typeface="Sabon Next LT" panose="02000500000000000000" pitchFamily="2" charset="0"/>
                <a:cs typeface="Sabon Next LT" panose="02000500000000000000" pitchFamily="2" charset="0"/>
              </a:rPr>
              <a:t>του</a:t>
            </a:r>
            <a:r>
              <a:rPr lang="en-US" sz="2400" kern="1200" dirty="0">
                <a:solidFill>
                  <a:schemeClr val="tx1"/>
                </a:solidFill>
                <a:latin typeface="Sabon Next LT" panose="02000500000000000000" pitchFamily="2" charset="0"/>
                <a:cs typeface="Sabon Next LT" panose="02000500000000000000" pitchFamily="2" charset="0"/>
              </a:rPr>
              <a:t> </a:t>
            </a:r>
            <a:r>
              <a:rPr lang="en-US" sz="2400" kern="1200" dirty="0" err="1">
                <a:solidFill>
                  <a:schemeClr val="tx1"/>
                </a:solidFill>
                <a:latin typeface="Sabon Next LT" panose="02000500000000000000" pitchFamily="2" charset="0"/>
                <a:cs typeface="Sabon Next LT" panose="02000500000000000000" pitchFamily="2" charset="0"/>
              </a:rPr>
              <a:t>θεάμ</a:t>
            </a:r>
            <a:r>
              <a:rPr lang="en-US" sz="2400" kern="1200" dirty="0">
                <a:solidFill>
                  <a:schemeClr val="tx1"/>
                </a:solidFill>
                <a:latin typeface="Sabon Next LT" panose="02000500000000000000" pitchFamily="2" charset="0"/>
                <a:cs typeface="Sabon Next LT" panose="02000500000000000000" pitchFamily="2" charset="0"/>
              </a:rPr>
              <a:t>ατος»</a:t>
            </a:r>
            <a:r>
              <a:rPr lang="en-US" sz="2400" kern="1200" dirty="0">
                <a:solidFill>
                  <a:schemeClr val="tx1"/>
                </a:solidFill>
                <a:effectLst/>
                <a:latin typeface="Sabon Next LT" panose="02000500000000000000" pitchFamily="2" charset="0"/>
                <a:cs typeface="Sabon Next LT" panose="02000500000000000000" pitchFamily="2" charset="0"/>
              </a:rPr>
              <a:t> έπρεπε να επιβλέπει το στήσιμο της σκηνής και την τοποθέτηση των σκηνικών και των μηχανισμών, έπρεπε να βρει τα άτομα που θα κατασκευάσουν και θα βάψουν τα σκηνικά για τις θέσεις των θεατών, έπρεπε να εξασφαλίσει την κατάλληλη ποσότητα και ποιότητα όλων των αγαθών που προμηθεύονταν</a:t>
            </a:r>
            <a:r>
              <a:rPr lang="el-GR"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a:solidFill>
                  <a:schemeClr val="tx1"/>
                </a:solidFill>
                <a:effectLst/>
                <a:latin typeface="Sabon Next LT" panose="02000500000000000000" pitchFamily="2" charset="0"/>
                <a:cs typeface="Sabon Next LT" panose="02000500000000000000" pitchFamily="2" charset="0"/>
              </a:rPr>
              <a:t> έπρεπε να επιλέξει τους ηθοποιούς και να διευθύν</a:t>
            </a:r>
            <a:r>
              <a:rPr lang="el-GR" sz="2400" kern="1200" dirty="0">
                <a:solidFill>
                  <a:schemeClr val="tx1"/>
                </a:solidFill>
                <a:effectLst/>
                <a:latin typeface="Sabon Next LT" panose="02000500000000000000" pitchFamily="2" charset="0"/>
                <a:cs typeface="Sabon Next LT" panose="02000500000000000000" pitchFamily="2" charset="0"/>
              </a:rPr>
              <a:t>ει</a:t>
            </a:r>
            <a:r>
              <a:rPr lang="en-US" sz="2400" kern="1200" dirty="0">
                <a:solidFill>
                  <a:schemeClr val="tx1"/>
                </a:solidFill>
                <a:effectLst/>
                <a:latin typeface="Sabon Next LT" panose="02000500000000000000" pitchFamily="2" charset="0"/>
                <a:cs typeface="Sabon Next LT" panose="02000500000000000000" pitchFamily="2" charset="0"/>
              </a:rPr>
              <a:t> τις πρόβες τους, έπρεπε να επιβάλει πειθαρχία στους ηθοποιούς </a:t>
            </a:r>
            <a:r>
              <a:rPr lang="el-GR" sz="2400" dirty="0">
                <a:latin typeface="Sabon Next LT" panose="02000500000000000000" pitchFamily="2" charset="0"/>
                <a:cs typeface="Sabon Next LT" panose="02000500000000000000" pitchFamily="2" charset="0"/>
              </a:rPr>
              <a:t>και</a:t>
            </a:r>
            <a:r>
              <a:rPr lang="en-US" sz="2400" kern="1200" dirty="0">
                <a:solidFill>
                  <a:schemeClr val="tx1"/>
                </a:solidFill>
                <a:effectLst/>
                <a:latin typeface="Sabon Next LT" panose="02000500000000000000" pitchFamily="2" charset="0"/>
                <a:cs typeface="Sabon Next LT" panose="02000500000000000000" pitchFamily="2" charset="0"/>
              </a:rPr>
              <a:t> να ορίσει έναν κατάλογο ποινών για εκείνους που παραβίαζαν τους κανόνες, έπρεπε να ορίζει τους ανθρώπους που εισέπρατταν τα χρήματα στις εισόδους</a:t>
            </a:r>
            <a:r>
              <a:rPr lang="el-GR"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a:solidFill>
                  <a:schemeClr val="tx1"/>
                </a:solidFill>
                <a:effectLst/>
                <a:latin typeface="Sabon Next LT" panose="02000500000000000000" pitchFamily="2" charset="0"/>
                <a:cs typeface="Sabon Next LT" panose="02000500000000000000" pitchFamily="2" charset="0"/>
              </a:rPr>
              <a:t>έπ</a:t>
            </a:r>
            <a:r>
              <a:rPr lang="en-US" sz="2400" kern="1200" dirty="0" err="1">
                <a:solidFill>
                  <a:schemeClr val="tx1"/>
                </a:solidFill>
                <a:effectLst/>
                <a:latin typeface="Sabon Next LT" panose="02000500000000000000" pitchFamily="2" charset="0"/>
                <a:cs typeface="Sabon Next LT" panose="02000500000000000000" pitchFamily="2" charset="0"/>
              </a:rPr>
              <a:t>ρε</a:t>
            </a:r>
            <a:r>
              <a:rPr lang="en-US" sz="2400" kern="1200" dirty="0">
                <a:solidFill>
                  <a:schemeClr val="tx1"/>
                </a:solidFill>
                <a:effectLst/>
                <a:latin typeface="Sabon Next LT" panose="02000500000000000000" pitchFamily="2" charset="0"/>
                <a:cs typeface="Sabon Next LT" panose="02000500000000000000" pitchFamily="2" charset="0"/>
              </a:rPr>
              <a:t>πε να καθοδηγεί τους θεατές στην αρχή του έργου και μετά από κάθε διάλειμμα να τους λέει την περίληψη των γεγονότων που προηγήθηκαν και να τους υπόσχεται μεγαλύτερες εκπλήξεις στα επεισόδια που ακολουθούν.</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35FED45D-D144-4B05-BBCF-B68683958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6" name="Graphic 5" descr="Σημάδι ελέγχου">
            <a:extLst>
              <a:ext uri="{FF2B5EF4-FFF2-40B4-BE49-F238E27FC236}">
                <a16:creationId xmlns:a16="http://schemas.microsoft.com/office/drawing/2014/main" id="{84A4FC16-3AA9-4B53-2472-A5A121F2B17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3465195"/>
            <a:ext cx="1097280" cy="1097280"/>
          </a:xfrm>
          <a:prstGeom prst="rect">
            <a:avLst/>
          </a:prstGeom>
        </p:spPr>
      </p:pic>
    </p:spTree>
    <p:extLst>
      <p:ext uri="{BB962C8B-B14F-4D97-AF65-F5344CB8AC3E}">
        <p14:creationId xmlns:p14="http://schemas.microsoft.com/office/powerpoint/2010/main" val="2598318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F3E87BF-1F17-1D08-FEB5-A9BB1AE98175}"/>
              </a:ext>
            </a:extLst>
          </p:cNvPr>
          <p:cNvPicPr>
            <a:picLocks noChangeAspect="1"/>
          </p:cNvPicPr>
          <p:nvPr/>
        </p:nvPicPr>
        <p:blipFill rotWithShape="1">
          <a:blip r:embed="rId2"/>
          <a:srcRect t="10000"/>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8FCABF8-1246-59C8-5677-CF62D93B1C97}"/>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err="1">
                <a:solidFill>
                  <a:srgbClr val="FFFFFF"/>
                </a:solidFill>
                <a:effectLst/>
                <a:latin typeface="Sabon Next LT" panose="02000500000000000000" pitchFamily="2" charset="0"/>
                <a:cs typeface="Sabon Next LT" panose="02000500000000000000" pitchFamily="2" charset="0"/>
              </a:rPr>
              <a:t>Ηθο</a:t>
            </a:r>
            <a:r>
              <a:rPr lang="en-US" sz="5200" dirty="0">
                <a:solidFill>
                  <a:srgbClr val="FFFFFF"/>
                </a:solidFill>
                <a:effectLst/>
                <a:latin typeface="Sabon Next LT" panose="02000500000000000000" pitchFamily="2" charset="0"/>
                <a:cs typeface="Sabon Next LT" panose="02000500000000000000" pitchFamily="2" charset="0"/>
              </a:rPr>
              <a:t>ποιοί και υποκριτική</a:t>
            </a:r>
            <a:br>
              <a:rPr lang="en-US" sz="5200" dirty="0">
                <a:solidFill>
                  <a:srgbClr val="FFFFFF"/>
                </a:solidFill>
                <a:effectLst/>
              </a:rPr>
            </a:br>
            <a:endParaRPr lang="en-US" sz="5200" dirty="0">
              <a:solidFill>
                <a:srgbClr val="FFFFFF"/>
              </a:solidFill>
            </a:endParaRPr>
          </a:p>
        </p:txBody>
      </p:sp>
    </p:spTree>
    <p:extLst>
      <p:ext uri="{BB962C8B-B14F-4D97-AF65-F5344CB8AC3E}">
        <p14:creationId xmlns:p14="http://schemas.microsoft.com/office/powerpoint/2010/main" val="1902341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FB1EE26-2274-6FC3-81C5-4E083F63EE56}"/>
              </a:ext>
            </a:extLst>
          </p:cNvPr>
          <p:cNvSpPr>
            <a:spLocks noGrp="1"/>
          </p:cNvSpPr>
          <p:nvPr>
            <p:ph type="title"/>
          </p:nvPr>
        </p:nvSpPr>
        <p:spPr>
          <a:xfrm>
            <a:off x="647700" y="965199"/>
            <a:ext cx="7381874" cy="5435601"/>
          </a:xfrm>
        </p:spPr>
        <p:txBody>
          <a:bodyPr vert="horz" lIns="91440" tIns="45720" rIns="91440" bIns="45720" rtlCol="0" anchor="ctr">
            <a:normAutofit fontScale="90000"/>
          </a:bodyPr>
          <a:lstStyle/>
          <a:p>
            <a:pPr marR="53975" algn="r">
              <a:spcAft>
                <a:spcPts val="3750"/>
              </a:spcAft>
            </a:pPr>
            <a:r>
              <a:rPr lang="en-US" sz="2400" kern="1200" dirty="0">
                <a:solidFill>
                  <a:schemeClr val="bg1"/>
                </a:solidFill>
                <a:effectLst/>
                <a:latin typeface="Sabon Next LT" panose="02000500000000000000" pitchFamily="2" charset="0"/>
                <a:cs typeface="Sabon Next LT" panose="02000500000000000000" pitchFamily="2" charset="0"/>
              </a:rPr>
              <a:t>Η π</a:t>
            </a:r>
            <a:r>
              <a:rPr lang="en-US" sz="2400" kern="1200" dirty="0" err="1">
                <a:solidFill>
                  <a:schemeClr val="bg1"/>
                </a:solidFill>
                <a:effectLst/>
                <a:latin typeface="Sabon Next LT" panose="02000500000000000000" pitchFamily="2" charset="0"/>
                <a:cs typeface="Sabon Next LT" panose="02000500000000000000" pitchFamily="2" charset="0"/>
              </a:rPr>
              <a:t>λειοψηφί</a:t>
            </a:r>
            <a:r>
              <a:rPr lang="en-US" sz="2400" kern="1200" dirty="0">
                <a:solidFill>
                  <a:schemeClr val="bg1"/>
                </a:solidFill>
                <a:effectLst/>
                <a:latin typeface="Sabon Next LT" panose="02000500000000000000" pitchFamily="2" charset="0"/>
                <a:cs typeface="Sabon Next LT" panose="02000500000000000000" pitchFamily="2" charset="0"/>
              </a:rPr>
              <a:t>α των ηθοποιών προερχόταν από τον τοπικό πληθυσμό. </a:t>
            </a:r>
            <a:br>
              <a:rPr lang="en-US" sz="2400" kern="1200" dirty="0">
                <a:solidFill>
                  <a:schemeClr val="bg1"/>
                </a:solidFill>
                <a:effectLst/>
                <a:latin typeface="Sabon Next LT" panose="02000500000000000000" pitchFamily="2" charset="0"/>
                <a:cs typeface="Sabon Next LT" panose="02000500000000000000" pitchFamily="2" charset="0"/>
              </a:rPr>
            </a:br>
            <a:br>
              <a:rPr lang="en-US" sz="2400" kern="1200" dirty="0">
                <a:solidFill>
                  <a:schemeClr val="bg1"/>
                </a:solidFill>
                <a:effectLst/>
                <a:latin typeface="Sabon Next LT" panose="02000500000000000000" pitchFamily="2" charset="0"/>
                <a:cs typeface="Sabon Next LT" panose="02000500000000000000" pitchFamily="2" charset="0"/>
              </a:rPr>
            </a:br>
            <a:r>
              <a:rPr lang="en-US" sz="2400" kern="1200" dirty="0">
                <a:solidFill>
                  <a:schemeClr val="bg1"/>
                </a:solidFill>
                <a:effectLst/>
                <a:latin typeface="Sabon Next LT" panose="02000500000000000000" pitchFamily="2" charset="0"/>
                <a:cs typeface="Sabon Next LT" panose="02000500000000000000" pitchFamily="2" charset="0"/>
              </a:rPr>
              <a:t>Ο α</a:t>
            </a:r>
            <a:r>
              <a:rPr lang="en-US" sz="2400" kern="1200" dirty="0" err="1">
                <a:solidFill>
                  <a:schemeClr val="bg1"/>
                </a:solidFill>
                <a:effectLst/>
                <a:latin typeface="Sabon Next LT" panose="02000500000000000000" pitchFamily="2" charset="0"/>
                <a:cs typeface="Sabon Next LT" panose="02000500000000000000" pitchFamily="2" charset="0"/>
              </a:rPr>
              <a:t>ριθμός</a:t>
            </a:r>
            <a:r>
              <a:rPr lang="en-US" sz="2400" kern="1200" dirty="0">
                <a:solidFill>
                  <a:schemeClr val="bg1"/>
                </a:solidFill>
                <a:effectLst/>
                <a:latin typeface="Sabon Next LT" panose="02000500000000000000" pitchFamily="2" charset="0"/>
                <a:cs typeface="Sabon Next LT" panose="02000500000000000000" pitchFamily="2" charset="0"/>
              </a:rPr>
              <a:t> </a:t>
            </a:r>
            <a:r>
              <a:rPr lang="en-US" sz="2400" kern="1200" dirty="0" err="1">
                <a:solidFill>
                  <a:schemeClr val="bg1"/>
                </a:solidFill>
                <a:effectLst/>
                <a:latin typeface="Sabon Next LT" panose="02000500000000000000" pitchFamily="2" charset="0"/>
                <a:cs typeface="Sabon Next LT" panose="02000500000000000000" pitchFamily="2" charset="0"/>
              </a:rPr>
              <a:t>των</a:t>
            </a:r>
            <a:r>
              <a:rPr lang="en-US" sz="2400" kern="1200" dirty="0">
                <a:solidFill>
                  <a:schemeClr val="bg1"/>
                </a:solidFill>
                <a:effectLst/>
                <a:latin typeface="Sabon Next LT" panose="02000500000000000000" pitchFamily="2" charset="0"/>
                <a:cs typeface="Sabon Next LT" panose="02000500000000000000" pitchFamily="2" charset="0"/>
              </a:rPr>
              <a:t> </a:t>
            </a:r>
            <a:r>
              <a:rPr lang="en-US" sz="2400" kern="1200" dirty="0" err="1">
                <a:solidFill>
                  <a:schemeClr val="bg1"/>
                </a:solidFill>
                <a:effectLst/>
                <a:latin typeface="Sabon Next LT" panose="02000500000000000000" pitchFamily="2" charset="0"/>
                <a:cs typeface="Sabon Next LT" panose="02000500000000000000" pitchFamily="2" charset="0"/>
              </a:rPr>
              <a:t>ηθο</a:t>
            </a:r>
            <a:r>
              <a:rPr lang="en-US" sz="2400" kern="1200" dirty="0">
                <a:solidFill>
                  <a:schemeClr val="bg1"/>
                </a:solidFill>
                <a:effectLst/>
                <a:latin typeface="Sabon Next LT" panose="02000500000000000000" pitchFamily="2" charset="0"/>
                <a:cs typeface="Sabon Next LT" panose="02000500000000000000" pitchFamily="2" charset="0"/>
              </a:rPr>
              <a:t>ποιών που χρειαζόταν για τις παραστάσεις ποικίλε σημαντικά. </a:t>
            </a:r>
            <a:br>
              <a:rPr lang="en-US" sz="2400" kern="1200" dirty="0">
                <a:solidFill>
                  <a:schemeClr val="bg1"/>
                </a:solidFill>
                <a:effectLst/>
                <a:latin typeface="Sabon Next LT" panose="02000500000000000000" pitchFamily="2" charset="0"/>
                <a:cs typeface="Sabon Next LT" panose="02000500000000000000" pitchFamily="2" charset="0"/>
              </a:rPr>
            </a:br>
            <a:br>
              <a:rPr lang="en-US" sz="2400" kern="1200" dirty="0">
                <a:solidFill>
                  <a:schemeClr val="bg1"/>
                </a:solidFill>
                <a:effectLst/>
                <a:latin typeface="Sabon Next LT" panose="02000500000000000000" pitchFamily="2" charset="0"/>
                <a:cs typeface="Sabon Next LT" panose="02000500000000000000" pitchFamily="2" charset="0"/>
              </a:rPr>
            </a:br>
            <a:r>
              <a:rPr lang="en-US" sz="2400" kern="1200" dirty="0">
                <a:solidFill>
                  <a:schemeClr val="bg1"/>
                </a:solidFill>
                <a:effectLst/>
                <a:latin typeface="Sabon Next LT" panose="02000500000000000000" pitchFamily="2" charset="0"/>
                <a:cs typeface="Sabon Next LT" panose="02000500000000000000" pitchFamily="2" charset="0"/>
              </a:rPr>
              <a:t>Κα</a:t>
            </a:r>
            <a:r>
              <a:rPr lang="en-US" sz="2400" kern="1200" dirty="0" err="1">
                <a:solidFill>
                  <a:schemeClr val="bg1"/>
                </a:solidFill>
                <a:effectLst/>
                <a:latin typeface="Sabon Next LT" panose="02000500000000000000" pitchFamily="2" charset="0"/>
                <a:cs typeface="Sabon Next LT" panose="02000500000000000000" pitchFamily="2" charset="0"/>
              </a:rPr>
              <a:t>νέν</a:t>
            </a:r>
            <a:r>
              <a:rPr lang="en-US" sz="2400" kern="1200" dirty="0">
                <a:solidFill>
                  <a:schemeClr val="bg1"/>
                </a:solidFill>
                <a:effectLst/>
                <a:latin typeface="Sabon Next LT" panose="02000500000000000000" pitchFamily="2" charset="0"/>
                <a:cs typeface="Sabon Next LT" panose="02000500000000000000" pitchFamily="2" charset="0"/>
              </a:rPr>
              <a:t>ας δεν μπορούσε να εμφανιστεί σε περισσότερα από 2 έργα. </a:t>
            </a:r>
            <a:r>
              <a:rPr lang="en-US" sz="2400" kern="1200" dirty="0" err="1">
                <a:solidFill>
                  <a:schemeClr val="bg1"/>
                </a:solidFill>
                <a:effectLst/>
                <a:latin typeface="Sabon Next LT" panose="02000500000000000000" pitchFamily="2" charset="0"/>
                <a:cs typeface="Sabon Next LT" panose="02000500000000000000" pitchFamily="2" charset="0"/>
              </a:rPr>
              <a:t>Αυτοί</a:t>
            </a:r>
            <a:r>
              <a:rPr lang="en-US" sz="2400" kern="1200" dirty="0">
                <a:solidFill>
                  <a:schemeClr val="bg1"/>
                </a:solidFill>
                <a:effectLst/>
                <a:latin typeface="Sabon Next LT" panose="02000500000000000000" pitchFamily="2" charset="0"/>
                <a:cs typeface="Sabon Next LT" panose="02000500000000000000" pitchFamily="2" charset="0"/>
              </a:rPr>
              <a:t> </a:t>
            </a:r>
            <a:r>
              <a:rPr lang="en-US" sz="2400" kern="1200" dirty="0" err="1">
                <a:solidFill>
                  <a:schemeClr val="bg1"/>
                </a:solidFill>
                <a:effectLst/>
                <a:latin typeface="Sabon Next LT" panose="02000500000000000000" pitchFamily="2" charset="0"/>
                <a:cs typeface="Sabon Next LT" panose="02000500000000000000" pitchFamily="2" charset="0"/>
              </a:rPr>
              <a:t>οι</a:t>
            </a:r>
            <a:r>
              <a:rPr lang="en-US" sz="2400" kern="1200" dirty="0">
                <a:solidFill>
                  <a:schemeClr val="bg1"/>
                </a:solidFill>
                <a:effectLst/>
                <a:latin typeface="Sabon Next LT" panose="02000500000000000000" pitchFamily="2" charset="0"/>
                <a:cs typeface="Sabon Next LT" panose="02000500000000000000" pitchFamily="2" charset="0"/>
              </a:rPr>
              <a:t> </a:t>
            </a:r>
            <a:r>
              <a:rPr lang="en-US" sz="2400" kern="1200" dirty="0" err="1">
                <a:solidFill>
                  <a:schemeClr val="bg1"/>
                </a:solidFill>
                <a:effectLst/>
                <a:latin typeface="Sabon Next LT" panose="02000500000000000000" pitchFamily="2" charset="0"/>
                <a:cs typeface="Sabon Next LT" panose="02000500000000000000" pitchFamily="2" charset="0"/>
              </a:rPr>
              <a:t>όροι</a:t>
            </a:r>
            <a:r>
              <a:rPr lang="en-US" sz="2400" kern="1200" dirty="0">
                <a:solidFill>
                  <a:schemeClr val="bg1"/>
                </a:solidFill>
                <a:effectLst/>
                <a:latin typeface="Sabon Next LT" panose="02000500000000000000" pitchFamily="2" charset="0"/>
                <a:cs typeface="Sabon Next LT" panose="02000500000000000000" pitchFamily="2" charset="0"/>
              </a:rPr>
              <a:t> φα</a:t>
            </a:r>
            <a:r>
              <a:rPr lang="en-US" sz="2400" kern="1200" dirty="0" err="1">
                <a:solidFill>
                  <a:schemeClr val="bg1"/>
                </a:solidFill>
                <a:effectLst/>
                <a:latin typeface="Sabon Next LT" panose="02000500000000000000" pitchFamily="2" charset="0"/>
                <a:cs typeface="Sabon Next LT" panose="02000500000000000000" pitchFamily="2" charset="0"/>
              </a:rPr>
              <a:t>ίνετ</a:t>
            </a:r>
            <a:r>
              <a:rPr lang="en-US" sz="2400" kern="1200" dirty="0">
                <a:solidFill>
                  <a:schemeClr val="bg1"/>
                </a:solidFill>
                <a:effectLst/>
                <a:latin typeface="Sabon Next LT" panose="02000500000000000000" pitchFamily="2" charset="0"/>
                <a:cs typeface="Sabon Next LT" panose="02000500000000000000" pitchFamily="2" charset="0"/>
              </a:rPr>
              <a:t>αι να αποδεικνύουν ότι οι συντεχνίες δεν περιόριζαν τη διανομή στα μέλη τους, και ότι οι ηθοποιοί μπορούσαν να παίξουν για 2 διαφορετικές συντεχνίες.</a:t>
            </a:r>
            <a:br>
              <a:rPr lang="en-US" sz="2400" kern="1200" dirty="0">
                <a:solidFill>
                  <a:schemeClr val="bg1"/>
                </a:solidFill>
                <a:effectLst/>
                <a:latin typeface="Sabon Next LT" panose="02000500000000000000" pitchFamily="2" charset="0"/>
                <a:cs typeface="Sabon Next LT" panose="02000500000000000000" pitchFamily="2" charset="0"/>
              </a:rPr>
            </a:br>
            <a:r>
              <a:rPr lang="en-US" sz="2400" kern="1200" dirty="0">
                <a:solidFill>
                  <a:schemeClr val="bg1"/>
                </a:solidFill>
                <a:effectLst/>
                <a:latin typeface="Sabon Next LT" panose="02000500000000000000" pitchFamily="2" charset="0"/>
                <a:cs typeface="Sabon Next LT" panose="02000500000000000000" pitchFamily="2" charset="0"/>
              </a:rPr>
              <a:t> </a:t>
            </a:r>
            <a:br>
              <a:rPr lang="en-US" sz="2400" kern="1200" dirty="0">
                <a:solidFill>
                  <a:schemeClr val="bg1"/>
                </a:solidFill>
                <a:effectLst/>
                <a:latin typeface="Sabon Next LT" panose="02000500000000000000" pitchFamily="2" charset="0"/>
                <a:cs typeface="Sabon Next LT" panose="02000500000000000000" pitchFamily="2" charset="0"/>
              </a:rPr>
            </a:br>
            <a:r>
              <a:rPr lang="en-US" sz="2400" kern="1200" dirty="0" err="1">
                <a:solidFill>
                  <a:schemeClr val="bg1"/>
                </a:solidFill>
                <a:effectLst/>
                <a:latin typeface="Sabon Next LT" panose="02000500000000000000" pitchFamily="2" charset="0"/>
                <a:cs typeface="Sabon Next LT" panose="02000500000000000000" pitchFamily="2" charset="0"/>
              </a:rPr>
              <a:t>Οι</a:t>
            </a:r>
            <a:r>
              <a:rPr lang="en-US" sz="2400" kern="1200" dirty="0">
                <a:solidFill>
                  <a:schemeClr val="bg1"/>
                </a:solidFill>
                <a:effectLst/>
                <a:latin typeface="Sabon Next LT" panose="02000500000000000000" pitchFamily="2" charset="0"/>
                <a:cs typeface="Sabon Next LT" panose="02000500000000000000" pitchFamily="2" charset="0"/>
              </a:rPr>
              <a:t> π</a:t>
            </a:r>
            <a:r>
              <a:rPr lang="en-US" sz="2400" kern="1200" dirty="0" err="1">
                <a:solidFill>
                  <a:schemeClr val="bg1"/>
                </a:solidFill>
                <a:effectLst/>
                <a:latin typeface="Sabon Next LT" panose="02000500000000000000" pitchFamily="2" charset="0"/>
                <a:cs typeface="Sabon Next LT" panose="02000500000000000000" pitchFamily="2" charset="0"/>
              </a:rPr>
              <a:t>ερισσότεροι</a:t>
            </a:r>
            <a:r>
              <a:rPr lang="en-US" sz="2400" kern="1200" dirty="0">
                <a:solidFill>
                  <a:schemeClr val="bg1"/>
                </a:solidFill>
                <a:effectLst/>
                <a:latin typeface="Sabon Next LT" panose="02000500000000000000" pitchFamily="2" charset="0"/>
                <a:cs typeface="Sabon Next LT" panose="02000500000000000000" pitchFamily="2" charset="0"/>
              </a:rPr>
              <a:t> </a:t>
            </a:r>
            <a:r>
              <a:rPr lang="en-US" sz="2400" kern="1200" dirty="0" err="1">
                <a:solidFill>
                  <a:schemeClr val="bg1"/>
                </a:solidFill>
                <a:effectLst/>
                <a:latin typeface="Sabon Next LT" panose="02000500000000000000" pitchFamily="2" charset="0"/>
                <a:cs typeface="Sabon Next LT" panose="02000500000000000000" pitchFamily="2" charset="0"/>
              </a:rPr>
              <a:t>ηθο</a:t>
            </a:r>
            <a:r>
              <a:rPr lang="en-US" sz="2400" kern="1200" dirty="0">
                <a:solidFill>
                  <a:schemeClr val="bg1"/>
                </a:solidFill>
                <a:effectLst/>
                <a:latin typeface="Sabon Next LT" panose="02000500000000000000" pitchFamily="2" charset="0"/>
                <a:cs typeface="Sabon Next LT" panose="02000500000000000000" pitchFamily="2" charset="0"/>
              </a:rPr>
              <a:t>ποιοί επιλέγονταν από τις τάξεις των εμπόρων ή των εργατών, αν και μερικές φορές συμμετείχαν μέλη του κλήρου και της αριστοκρατίας. </a:t>
            </a:r>
            <a:r>
              <a:rPr lang="en-US" sz="2400" kern="1200" dirty="0" err="1">
                <a:solidFill>
                  <a:schemeClr val="bg1"/>
                </a:solidFill>
                <a:effectLst/>
                <a:latin typeface="Sabon Next LT" panose="02000500000000000000" pitchFamily="2" charset="0"/>
                <a:cs typeface="Sabon Next LT" panose="02000500000000000000" pitchFamily="2" charset="0"/>
              </a:rPr>
              <a:t>Οι</a:t>
            </a:r>
            <a:r>
              <a:rPr lang="en-US" sz="2400" kern="1200" dirty="0">
                <a:solidFill>
                  <a:schemeClr val="bg1"/>
                </a:solidFill>
                <a:effectLst/>
                <a:latin typeface="Sabon Next LT" panose="02000500000000000000" pitchFamily="2" charset="0"/>
                <a:cs typeface="Sabon Next LT" panose="02000500000000000000" pitchFamily="2" charset="0"/>
              </a:rPr>
              <a:t> π</a:t>
            </a:r>
            <a:r>
              <a:rPr lang="en-US" sz="2400" kern="1200" dirty="0" err="1">
                <a:solidFill>
                  <a:schemeClr val="bg1"/>
                </a:solidFill>
                <a:effectLst/>
                <a:latin typeface="Sabon Next LT" panose="02000500000000000000" pitchFamily="2" charset="0"/>
                <a:cs typeface="Sabon Next LT" panose="02000500000000000000" pitchFamily="2" charset="0"/>
              </a:rPr>
              <a:t>ερισσότεροι</a:t>
            </a:r>
            <a:r>
              <a:rPr lang="en-US" sz="2400" kern="1200" dirty="0">
                <a:solidFill>
                  <a:schemeClr val="bg1"/>
                </a:solidFill>
                <a:effectLst/>
                <a:latin typeface="Sabon Next LT" panose="02000500000000000000" pitchFamily="2" charset="0"/>
                <a:cs typeface="Sabon Next LT" panose="02000500000000000000" pitchFamily="2" charset="0"/>
              </a:rPr>
              <a:t> </a:t>
            </a:r>
            <a:r>
              <a:rPr lang="en-US" sz="2400" kern="1200" dirty="0" err="1">
                <a:solidFill>
                  <a:schemeClr val="bg1"/>
                </a:solidFill>
                <a:effectLst/>
                <a:latin typeface="Sabon Next LT" panose="02000500000000000000" pitchFamily="2" charset="0"/>
                <a:cs typeface="Sabon Next LT" panose="02000500000000000000" pitchFamily="2" charset="0"/>
              </a:rPr>
              <a:t>ήτ</a:t>
            </a:r>
            <a:r>
              <a:rPr lang="en-US" sz="2400" kern="1200" dirty="0">
                <a:solidFill>
                  <a:schemeClr val="bg1"/>
                </a:solidFill>
                <a:effectLst/>
                <a:latin typeface="Sabon Next LT" panose="02000500000000000000" pitchFamily="2" charset="0"/>
                <a:cs typeface="Sabon Next LT" panose="02000500000000000000" pitchFamily="2" charset="0"/>
              </a:rPr>
              <a:t>αν άνδρες ή αγόρια, ωστόσο εμφανίζονταν περιστασιακά και οι γυναίκες ή κορίτσι</a:t>
            </a:r>
            <a:r>
              <a:rPr lang="en-US" sz="1900" kern="1200" dirty="0">
                <a:solidFill>
                  <a:schemeClr val="bg1"/>
                </a:solidFill>
                <a:effectLst/>
                <a:latin typeface="+mj-lt"/>
                <a:ea typeface="+mj-ea"/>
                <a:cs typeface="+mj-cs"/>
              </a:rPr>
              <a:t>α. </a:t>
            </a:r>
            <a:endParaRPr lang="en-US" sz="1900" kern="1200" dirty="0">
              <a:solidFill>
                <a:schemeClr val="bg1"/>
              </a:solidFill>
              <a:latin typeface="+mj-lt"/>
              <a:ea typeface="+mj-ea"/>
              <a:cs typeface="+mj-cs"/>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8160"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554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263FCC-695F-4994-AFE7-65D70BD0E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5AC107B-4BFC-5D9E-3B0A-72D53F3A7EA5}"/>
              </a:ext>
            </a:extLst>
          </p:cNvPr>
          <p:cNvSpPr>
            <a:spLocks noGrp="1"/>
          </p:cNvSpPr>
          <p:nvPr>
            <p:ph type="title"/>
          </p:nvPr>
        </p:nvSpPr>
        <p:spPr>
          <a:xfrm>
            <a:off x="637595" y="640081"/>
            <a:ext cx="6274591" cy="3943391"/>
          </a:xfrm>
        </p:spPr>
        <p:txBody>
          <a:bodyPr vert="horz" lIns="91440" tIns="45720" rIns="91440" bIns="45720" rtlCol="0" anchor="b">
            <a:normAutofit/>
          </a:bodyPr>
          <a:lstStyle/>
          <a:p>
            <a:r>
              <a:rPr lang="en-US" sz="2400" dirty="0" err="1">
                <a:solidFill>
                  <a:schemeClr val="bg1"/>
                </a:solidFill>
                <a:effectLst/>
                <a:latin typeface="Sabon Next LT" panose="02000500000000000000" pitchFamily="2" charset="0"/>
                <a:cs typeface="Sabon Next LT" panose="02000500000000000000" pitchFamily="2" charset="0"/>
              </a:rPr>
              <a:t>Οι</a:t>
            </a:r>
            <a:r>
              <a:rPr lang="en-US" sz="2400" dirty="0">
                <a:solidFill>
                  <a:schemeClr val="bg1"/>
                </a:solidFill>
                <a:effectLst/>
                <a:latin typeface="Sabon Next LT" panose="02000500000000000000" pitchFamily="2" charset="0"/>
                <a:cs typeface="Sabon Next LT" panose="02000500000000000000" pitchFamily="2" charset="0"/>
              </a:rPr>
              <a:t> </a:t>
            </a:r>
            <a:r>
              <a:rPr lang="en-US" sz="2400" dirty="0" err="1">
                <a:solidFill>
                  <a:schemeClr val="bg1"/>
                </a:solidFill>
                <a:effectLst/>
                <a:latin typeface="Sabon Next LT" panose="02000500000000000000" pitchFamily="2" charset="0"/>
                <a:cs typeface="Sabon Next LT" panose="02000500000000000000" pitchFamily="2" charset="0"/>
              </a:rPr>
              <a:t>δι</a:t>
            </a:r>
            <a:r>
              <a:rPr lang="en-US" sz="2400" dirty="0">
                <a:solidFill>
                  <a:schemeClr val="bg1"/>
                </a:solidFill>
                <a:effectLst/>
                <a:latin typeface="Sabon Next LT" panose="02000500000000000000" pitchFamily="2" charset="0"/>
                <a:cs typeface="Sabon Next LT" panose="02000500000000000000" pitchFamily="2" charset="0"/>
              </a:rPr>
              <a:t>πλές διανομές συνηθισμένη πρακτική. </a:t>
            </a:r>
            <a:br>
              <a:rPr lang="en-US" sz="2400" dirty="0">
                <a:solidFill>
                  <a:schemeClr val="bg1"/>
                </a:solidFill>
                <a:effectLst/>
                <a:latin typeface="Sabon Next LT" panose="02000500000000000000" pitchFamily="2" charset="0"/>
                <a:cs typeface="Sabon Next LT" panose="02000500000000000000" pitchFamily="2" charset="0"/>
              </a:rPr>
            </a:br>
            <a:br>
              <a:rPr lang="en-US" sz="2400" dirty="0">
                <a:solidFill>
                  <a:schemeClr val="bg1"/>
                </a:solidFill>
                <a:effectLst/>
                <a:latin typeface="Sabon Next LT" panose="02000500000000000000" pitchFamily="2" charset="0"/>
                <a:cs typeface="Sabon Next LT" panose="02000500000000000000" pitchFamily="2" charset="0"/>
              </a:rPr>
            </a:br>
            <a:r>
              <a:rPr lang="en-US" sz="2400" dirty="0" err="1">
                <a:solidFill>
                  <a:schemeClr val="bg1"/>
                </a:solidFill>
                <a:effectLst/>
                <a:latin typeface="Sabon Next LT" panose="02000500000000000000" pitchFamily="2" charset="0"/>
                <a:cs typeface="Sabon Next LT" panose="02000500000000000000" pitchFamily="2" charset="0"/>
              </a:rPr>
              <a:t>Μερικές</a:t>
            </a:r>
            <a:r>
              <a:rPr lang="en-US" sz="2400" dirty="0">
                <a:solidFill>
                  <a:schemeClr val="bg1"/>
                </a:solidFill>
                <a:effectLst/>
                <a:latin typeface="Sabon Next LT" panose="02000500000000000000" pitchFamily="2" charset="0"/>
                <a:cs typeface="Sabon Next LT" panose="02000500000000000000" pitchFamily="2" charset="0"/>
              </a:rPr>
              <a:t> </a:t>
            </a:r>
            <a:r>
              <a:rPr lang="en-US" sz="2400" dirty="0" err="1">
                <a:solidFill>
                  <a:schemeClr val="bg1"/>
                </a:solidFill>
                <a:effectLst/>
                <a:latin typeface="Sabon Next LT" panose="02000500000000000000" pitchFamily="2" charset="0"/>
                <a:cs typeface="Sabon Next LT" panose="02000500000000000000" pitchFamily="2" charset="0"/>
              </a:rPr>
              <a:t>φορές</a:t>
            </a:r>
            <a:r>
              <a:rPr lang="en-US" sz="2400" dirty="0">
                <a:solidFill>
                  <a:schemeClr val="bg1"/>
                </a:solidFill>
                <a:effectLst/>
                <a:latin typeface="Sabon Next LT" panose="02000500000000000000" pitchFamily="2" charset="0"/>
                <a:cs typeface="Sabon Next LT" panose="02000500000000000000" pitchFamily="2" charset="0"/>
              </a:rPr>
              <a:t> </a:t>
            </a:r>
            <a:r>
              <a:rPr lang="en-US" sz="2400" dirty="0" err="1">
                <a:solidFill>
                  <a:schemeClr val="bg1"/>
                </a:solidFill>
                <a:effectLst/>
                <a:latin typeface="Sabon Next LT" panose="02000500000000000000" pitchFamily="2" charset="0"/>
                <a:cs typeface="Sabon Next LT" panose="02000500000000000000" pitchFamily="2" charset="0"/>
              </a:rPr>
              <a:t>όμως</a:t>
            </a:r>
            <a:r>
              <a:rPr lang="en-US" sz="2400" dirty="0">
                <a:solidFill>
                  <a:schemeClr val="bg1"/>
                </a:solidFill>
                <a:effectLst/>
                <a:latin typeface="Sabon Next LT" panose="02000500000000000000" pitchFamily="2" charset="0"/>
                <a:cs typeface="Sabon Next LT" panose="02000500000000000000" pitchFamily="2" charset="0"/>
              </a:rPr>
              <a:t>, </a:t>
            </a:r>
            <a:r>
              <a:rPr lang="en-US" sz="2400" dirty="0" err="1">
                <a:solidFill>
                  <a:schemeClr val="bg1"/>
                </a:solidFill>
                <a:effectLst/>
                <a:latin typeface="Sabon Next LT" panose="02000500000000000000" pitchFamily="2" charset="0"/>
                <a:cs typeface="Sabon Next LT" panose="02000500000000000000" pitchFamily="2" charset="0"/>
              </a:rPr>
              <a:t>έν</a:t>
            </a:r>
            <a:r>
              <a:rPr lang="en-US" sz="2400" dirty="0">
                <a:solidFill>
                  <a:schemeClr val="bg1"/>
                </a:solidFill>
                <a:effectLst/>
                <a:latin typeface="Sabon Next LT" panose="02000500000000000000" pitchFamily="2" charset="0"/>
                <a:cs typeface="Sabon Next LT" panose="02000500000000000000" pitchFamily="2" charset="0"/>
              </a:rPr>
              <a:t>ας μόνο ρόλος απαιτούσε περισσότερους από έναν ηθοποιούς, όπως στην περίπτωση που ένας χαρακτήρας περνούσε από την παιδική ηλικία στην ώριμη. </a:t>
            </a:r>
            <a:r>
              <a:rPr lang="en-US" sz="2400" dirty="0" err="1">
                <a:solidFill>
                  <a:schemeClr val="bg1"/>
                </a:solidFill>
                <a:effectLst/>
                <a:latin typeface="Sabon Next LT" panose="02000500000000000000" pitchFamily="2" charset="0"/>
                <a:cs typeface="Sabon Next LT" panose="02000500000000000000" pitchFamily="2" charset="0"/>
              </a:rPr>
              <a:t>Γι</a:t>
            </a:r>
            <a:r>
              <a:rPr lang="en-US" sz="2400" dirty="0">
                <a:solidFill>
                  <a:schemeClr val="bg1"/>
                </a:solidFill>
                <a:effectLst/>
                <a:latin typeface="Sabon Next LT" panose="02000500000000000000" pitchFamily="2" charset="0"/>
                <a:cs typeface="Sabon Next LT" panose="02000500000000000000" pitchFamily="2" charset="0"/>
              </a:rPr>
              <a:t>α τις σκηνές βίας, όπως οι αποκεφαλισμοί και οι θάνατοι στην πυρά, </a:t>
            </a:r>
            <a:r>
              <a:rPr lang="el-GR" sz="2400" dirty="0">
                <a:solidFill>
                  <a:schemeClr val="bg1"/>
                </a:solidFill>
                <a:effectLst/>
                <a:latin typeface="Sabon Next LT" panose="02000500000000000000" pitchFamily="2" charset="0"/>
                <a:cs typeface="Sabon Next LT" panose="02000500000000000000" pitchFamily="2" charset="0"/>
              </a:rPr>
              <a:t>χρησιμοποιούσαν </a:t>
            </a:r>
            <a:r>
              <a:rPr lang="en-US" sz="2400" dirty="0" err="1">
                <a:solidFill>
                  <a:schemeClr val="bg1"/>
                </a:solidFill>
                <a:effectLst/>
                <a:latin typeface="Sabon Next LT" panose="02000500000000000000" pitchFamily="2" charset="0"/>
                <a:cs typeface="Sabon Next LT" panose="02000500000000000000" pitchFamily="2" charset="0"/>
              </a:rPr>
              <a:t>ρε</a:t>
            </a:r>
            <a:r>
              <a:rPr lang="en-US" sz="2400" dirty="0">
                <a:solidFill>
                  <a:schemeClr val="bg1"/>
                </a:solidFill>
                <a:effectLst/>
                <a:latin typeface="Sabon Next LT" panose="02000500000000000000" pitchFamily="2" charset="0"/>
                <a:cs typeface="Sabon Next LT" panose="02000500000000000000" pitchFamily="2" charset="0"/>
              </a:rPr>
              <a:t>αλιστικά ομοιώματα.</a:t>
            </a:r>
            <a:br>
              <a:rPr lang="en-US" sz="2400" dirty="0">
                <a:solidFill>
                  <a:schemeClr val="bg1"/>
                </a:solidFill>
                <a:effectLst/>
                <a:latin typeface="Sabon Next LT" panose="02000500000000000000" pitchFamily="2" charset="0"/>
                <a:cs typeface="Sabon Next LT" panose="02000500000000000000" pitchFamily="2" charset="0"/>
              </a:rPr>
            </a:br>
            <a:endParaRPr lang="en-US" sz="2400" dirty="0">
              <a:solidFill>
                <a:schemeClr val="bg1"/>
              </a:solidFill>
              <a:latin typeface="Sabon Next LT" panose="02000500000000000000" pitchFamily="2" charset="0"/>
              <a:cs typeface="Sabon Next LT" panose="02000500000000000000" pitchFamily="2" charset="0"/>
            </a:endParaRPr>
          </a:p>
        </p:txBody>
      </p:sp>
      <p:pic>
        <p:nvPicPr>
          <p:cNvPr id="4" name="Picture 3">
            <a:extLst>
              <a:ext uri="{FF2B5EF4-FFF2-40B4-BE49-F238E27FC236}">
                <a16:creationId xmlns:a16="http://schemas.microsoft.com/office/drawing/2014/main" id="{847CB57D-4FEC-F44C-F547-B67FFC4DF49A}"/>
              </a:ext>
            </a:extLst>
          </p:cNvPr>
          <p:cNvPicPr>
            <a:picLocks noChangeAspect="1"/>
          </p:cNvPicPr>
          <p:nvPr/>
        </p:nvPicPr>
        <p:blipFill rotWithShape="1">
          <a:blip r:embed="rId2"/>
          <a:srcRect l="32309"/>
          <a:stretch/>
        </p:blipFill>
        <p:spPr>
          <a:xfrm>
            <a:off x="7549780" y="10"/>
            <a:ext cx="4642220" cy="6857990"/>
          </a:xfrm>
          <a:prstGeom prst="rect">
            <a:avLst/>
          </a:prstGeom>
        </p:spPr>
      </p:pic>
    </p:spTree>
    <p:extLst>
      <p:ext uri="{BB962C8B-B14F-4D97-AF65-F5344CB8AC3E}">
        <p14:creationId xmlns:p14="http://schemas.microsoft.com/office/powerpoint/2010/main" val="2145909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7C6B69B-947A-FD70-3CDA-E699243E887F}"/>
              </a:ext>
            </a:extLst>
          </p:cNvPr>
          <p:cNvPicPr>
            <a:picLocks noChangeAspect="1"/>
          </p:cNvPicPr>
          <p:nvPr/>
        </p:nvPicPr>
        <p:blipFill rotWithShape="1">
          <a:blip r:embed="rId2">
            <a:alphaModFix amt="50000"/>
          </a:blip>
          <a:srcRect t="1747"/>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197FE8B6-8C15-807D-5649-810E6EEAEFF0}"/>
              </a:ext>
            </a:extLst>
          </p:cNvPr>
          <p:cNvSpPr>
            <a:spLocks noGrp="1"/>
          </p:cNvSpPr>
          <p:nvPr>
            <p:ph type="title"/>
          </p:nvPr>
        </p:nvSpPr>
        <p:spPr>
          <a:xfrm>
            <a:off x="1524000" y="1122362"/>
            <a:ext cx="9144000" cy="4249738"/>
          </a:xfrm>
        </p:spPr>
        <p:txBody>
          <a:bodyPr vert="horz" lIns="91440" tIns="45720" rIns="91440" bIns="45720" rtlCol="0" anchor="b">
            <a:noAutofit/>
          </a:bodyPr>
          <a:lstStyle/>
          <a:p>
            <a:pPr algn="ctr"/>
            <a:r>
              <a:rPr lang="en-US" sz="2400" dirty="0">
                <a:solidFill>
                  <a:srgbClr val="FFFFFF"/>
                </a:solidFill>
                <a:effectLst/>
                <a:latin typeface="Sabon Next LT" panose="02000500000000000000" pitchFamily="2" charset="0"/>
                <a:cs typeface="Sabon Next LT" panose="02000500000000000000" pitchFamily="2" charset="0"/>
              </a:rPr>
              <a:t>Η κα</a:t>
            </a:r>
            <a:r>
              <a:rPr lang="en-US" sz="2400" dirty="0" err="1">
                <a:solidFill>
                  <a:srgbClr val="FFFFFF"/>
                </a:solidFill>
                <a:effectLst/>
                <a:latin typeface="Sabon Next LT" panose="02000500000000000000" pitchFamily="2" charset="0"/>
                <a:cs typeface="Sabon Next LT" panose="02000500000000000000" pitchFamily="2" charset="0"/>
              </a:rPr>
              <a:t>λή</a:t>
            </a:r>
            <a:r>
              <a:rPr lang="en-US" sz="2400" dirty="0">
                <a:solidFill>
                  <a:srgbClr val="FFFFFF"/>
                </a:solidFill>
                <a:effectLst/>
                <a:latin typeface="Sabon Next LT" panose="02000500000000000000" pitchFamily="2" charset="0"/>
                <a:cs typeface="Sabon Next LT" panose="02000500000000000000" pitchFamily="2" charset="0"/>
              </a:rPr>
              <a:t> π</a:t>
            </a:r>
            <a:r>
              <a:rPr lang="en-US" sz="2400" dirty="0" err="1">
                <a:solidFill>
                  <a:srgbClr val="FFFFFF"/>
                </a:solidFill>
                <a:effectLst/>
                <a:latin typeface="Sabon Next LT" panose="02000500000000000000" pitchFamily="2" charset="0"/>
                <a:cs typeface="Sabon Next LT" panose="02000500000000000000" pitchFamily="2" charset="0"/>
              </a:rPr>
              <a:t>ίστη</a:t>
            </a:r>
            <a:r>
              <a:rPr lang="en-US" sz="2400" dirty="0">
                <a:solidFill>
                  <a:srgbClr val="FFFFFF"/>
                </a:solidFill>
                <a:effectLst/>
                <a:latin typeface="Sabon Next LT" panose="02000500000000000000" pitchFamily="2" charset="0"/>
                <a:cs typeface="Sabon Next LT" panose="02000500000000000000" pitchFamily="2" charset="0"/>
              </a:rPr>
              <a:t> και η π</a:t>
            </a:r>
            <a:r>
              <a:rPr lang="en-US" sz="2400" dirty="0" err="1">
                <a:solidFill>
                  <a:srgbClr val="FFFFFF"/>
                </a:solidFill>
                <a:effectLst/>
                <a:latin typeface="Sabon Next LT" panose="02000500000000000000" pitchFamily="2" charset="0"/>
                <a:cs typeface="Sabon Next LT" panose="02000500000000000000" pitchFamily="2" charset="0"/>
              </a:rPr>
              <a:t>ειθ</a:t>
            </a:r>
            <a:r>
              <a:rPr lang="en-US" sz="2400" dirty="0">
                <a:solidFill>
                  <a:srgbClr val="FFFFFF"/>
                </a:solidFill>
                <a:effectLst/>
                <a:latin typeface="Sabon Next LT" panose="02000500000000000000" pitchFamily="2" charset="0"/>
                <a:cs typeface="Sabon Next LT" panose="02000500000000000000" pitchFamily="2" charset="0"/>
              </a:rPr>
              <a:t>αρχία των ηθοποιών διασφαλίζονταν με πολυάριθμους κανόνες. </a:t>
            </a:r>
            <a:br>
              <a:rPr lang="en-US" sz="2400" dirty="0">
                <a:solidFill>
                  <a:srgbClr val="FFFFFF"/>
                </a:solidFill>
                <a:effectLst/>
                <a:latin typeface="Sabon Next LT" panose="02000500000000000000" pitchFamily="2" charset="0"/>
                <a:cs typeface="Sabon Next LT" panose="02000500000000000000" pitchFamily="2" charset="0"/>
              </a:rPr>
            </a:br>
            <a:br>
              <a:rPr lang="en-US" sz="2400" dirty="0">
                <a:solidFill>
                  <a:srgbClr val="FFFFFF"/>
                </a:solidFill>
                <a:effectLst/>
                <a:latin typeface="Sabon Next LT" panose="02000500000000000000" pitchFamily="2" charset="0"/>
                <a:cs typeface="Sabon Next LT" panose="02000500000000000000" pitchFamily="2" charset="0"/>
              </a:rPr>
            </a:br>
            <a:r>
              <a:rPr lang="en-US" sz="2400" dirty="0">
                <a:solidFill>
                  <a:srgbClr val="FFFFFF"/>
                </a:solidFill>
                <a:effectLst/>
                <a:latin typeface="Sabon Next LT" panose="02000500000000000000" pitchFamily="2" charset="0"/>
                <a:cs typeface="Sabon Next LT" panose="02000500000000000000" pitchFamily="2" charset="0"/>
              </a:rPr>
              <a:t>Απα</a:t>
            </a:r>
            <a:r>
              <a:rPr lang="en-US" sz="2400" dirty="0" err="1">
                <a:solidFill>
                  <a:srgbClr val="FFFFFF"/>
                </a:solidFill>
                <a:effectLst/>
                <a:latin typeface="Sabon Next LT" panose="02000500000000000000" pitchFamily="2" charset="0"/>
                <a:cs typeface="Sabon Next LT" panose="02000500000000000000" pitchFamily="2" charset="0"/>
              </a:rPr>
              <a:t>ιτούσ</a:t>
            </a:r>
            <a:r>
              <a:rPr lang="en-US" sz="2400" dirty="0">
                <a:solidFill>
                  <a:srgbClr val="FFFFFF"/>
                </a:solidFill>
                <a:effectLst/>
                <a:latin typeface="Sabon Next LT" panose="02000500000000000000" pitchFamily="2" charset="0"/>
                <a:cs typeface="Sabon Next LT" panose="02000500000000000000" pitchFamily="2" charset="0"/>
              </a:rPr>
              <a:t>αν από όλους τους ηθοποιούς να δέχονται τους ρόλους που τους αναθέτονταν και να παρακολουθούν τις πρόβες στις καθορισμένες ημερομηνίες. Ο κα</a:t>
            </a:r>
            <a:r>
              <a:rPr lang="en-US" sz="2400" dirty="0" err="1">
                <a:solidFill>
                  <a:srgbClr val="FFFFFF"/>
                </a:solidFill>
                <a:effectLst/>
                <a:latin typeface="Sabon Next LT" panose="02000500000000000000" pitchFamily="2" charset="0"/>
                <a:cs typeface="Sabon Next LT" panose="02000500000000000000" pitchFamily="2" charset="0"/>
              </a:rPr>
              <a:t>θέν</a:t>
            </a:r>
            <a:r>
              <a:rPr lang="en-US" sz="2400" dirty="0">
                <a:solidFill>
                  <a:srgbClr val="FFFFFF"/>
                </a:solidFill>
                <a:effectLst/>
                <a:latin typeface="Sabon Next LT" panose="02000500000000000000" pitchFamily="2" charset="0"/>
                <a:cs typeface="Sabon Next LT" panose="02000500000000000000" pitchFamily="2" charset="0"/>
              </a:rPr>
              <a:t>ας τους συμφωνούσε να μην αναμιγνύεται στα ζητήματα της εποπτεύουσας επιτροπής και να μην διαμαρτύρεται ενάντια στις αποφάσεις της. Υπ</a:t>
            </a:r>
            <a:r>
              <a:rPr lang="en-US" sz="2400" dirty="0" err="1">
                <a:solidFill>
                  <a:srgbClr val="FFFFFF"/>
                </a:solidFill>
                <a:effectLst/>
                <a:latin typeface="Sabon Next LT" panose="02000500000000000000" pitchFamily="2" charset="0"/>
                <a:cs typeface="Sabon Next LT" panose="02000500000000000000" pitchFamily="2" charset="0"/>
              </a:rPr>
              <a:t>ήρχε</a:t>
            </a:r>
            <a:r>
              <a:rPr lang="en-US" sz="2400" dirty="0">
                <a:solidFill>
                  <a:srgbClr val="FFFFFF"/>
                </a:solidFill>
                <a:effectLst/>
                <a:latin typeface="Sabon Next LT" panose="02000500000000000000" pitchFamily="2" charset="0"/>
                <a:cs typeface="Sabon Next LT" panose="02000500000000000000" pitchFamily="2" charset="0"/>
              </a:rPr>
              <a:t> επ</a:t>
            </a:r>
            <a:r>
              <a:rPr lang="en-US" sz="2400" dirty="0" err="1">
                <a:solidFill>
                  <a:srgbClr val="FFFFFF"/>
                </a:solidFill>
                <a:effectLst/>
                <a:latin typeface="Sabon Next LT" panose="02000500000000000000" pitchFamily="2" charset="0"/>
                <a:cs typeface="Sabon Next LT" panose="02000500000000000000" pitchFamily="2" charset="0"/>
              </a:rPr>
              <a:t>ίσης</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έν</a:t>
            </a:r>
            <a:r>
              <a:rPr lang="en-US" sz="2400" dirty="0">
                <a:solidFill>
                  <a:srgbClr val="FFFFFF"/>
                </a:solidFill>
                <a:effectLst/>
                <a:latin typeface="Sabon Next LT" panose="02000500000000000000" pitchFamily="2" charset="0"/>
                <a:cs typeface="Sabon Next LT" panose="02000500000000000000" pitchFamily="2" charset="0"/>
              </a:rPr>
              <a:t>ας κατάλογος προστίμων για την περίπτωση που έχαναν πρόβες ή για άλλες παραβάσεις κανόνων. </a:t>
            </a:r>
            <a:endParaRPr lang="en-US" sz="2400" dirty="0">
              <a:solidFill>
                <a:srgbClr val="FFFFFF"/>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618215698"/>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BGRectangle">
            <a:extLst>
              <a:ext uri="{FF2B5EF4-FFF2-40B4-BE49-F238E27FC236}">
                <a16:creationId xmlns:a16="http://schemas.microsoft.com/office/drawing/2014/main" id="{89C1B8B3-9FDD-4D8C-9C4D-2FD7CFA2F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20EB187-900F-4AF5-813B-101456D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E7E3535B-011A-7968-9BA9-B45BC858A63D}"/>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1765"/>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00A1A52F-D5F7-94A7-DA04-23B84997CBA2}"/>
              </a:ext>
            </a:extLst>
          </p:cNvPr>
          <p:cNvSpPr>
            <a:spLocks noGrp="1"/>
          </p:cNvSpPr>
          <p:nvPr>
            <p:ph type="title"/>
          </p:nvPr>
        </p:nvSpPr>
        <p:spPr>
          <a:xfrm>
            <a:off x="907480" y="1200152"/>
            <a:ext cx="6897171" cy="4457696"/>
          </a:xfrm>
        </p:spPr>
        <p:txBody>
          <a:bodyPr vert="horz" lIns="91440" tIns="45720" rIns="91440" bIns="45720" rtlCol="0" anchor="ctr">
            <a:normAutofit/>
          </a:bodyPr>
          <a:lstStyle/>
          <a:p>
            <a:pPr algn="r"/>
            <a:r>
              <a:rPr lang="en-US" sz="2400" dirty="0">
                <a:solidFill>
                  <a:srgbClr val="FFFFFF"/>
                </a:solidFill>
                <a:effectLst/>
                <a:latin typeface="Sabon Next LT" panose="02000500000000000000" pitchFamily="2" charset="0"/>
                <a:cs typeface="Sabon Next LT" panose="02000500000000000000" pitchFamily="2" charset="0"/>
              </a:rPr>
              <a:t>Ο </a:t>
            </a:r>
            <a:r>
              <a:rPr lang="en-US" sz="2400" dirty="0" err="1">
                <a:solidFill>
                  <a:srgbClr val="FFFFFF"/>
                </a:solidFill>
                <a:effectLst/>
                <a:latin typeface="Sabon Next LT" panose="02000500000000000000" pitchFamily="2" charset="0"/>
                <a:cs typeface="Sabon Next LT" panose="02000500000000000000" pitchFamily="2" charset="0"/>
              </a:rPr>
              <a:t>χρόνος</a:t>
            </a:r>
            <a:r>
              <a:rPr lang="en-US" sz="2400" dirty="0">
                <a:solidFill>
                  <a:srgbClr val="FFFFFF"/>
                </a:solidFill>
                <a:effectLst/>
                <a:latin typeface="Sabon Next LT" panose="02000500000000000000" pitchFamily="2" charset="0"/>
                <a:cs typeface="Sabon Next LT" panose="02000500000000000000" pitchFamily="2" charset="0"/>
              </a:rPr>
              <a:t> π</a:t>
            </a:r>
            <a:r>
              <a:rPr lang="en-US" sz="2400" dirty="0" err="1">
                <a:solidFill>
                  <a:srgbClr val="FFFFFF"/>
                </a:solidFill>
                <a:effectLst/>
                <a:latin typeface="Sabon Next LT" panose="02000500000000000000" pitchFamily="2" charset="0"/>
                <a:cs typeface="Sabon Next LT" panose="02000500000000000000" pitchFamily="2" charset="0"/>
              </a:rPr>
              <a:t>ου</a:t>
            </a:r>
            <a:r>
              <a:rPr lang="en-US" sz="2400" dirty="0">
                <a:solidFill>
                  <a:srgbClr val="FFFFFF"/>
                </a:solidFill>
                <a:effectLst/>
                <a:latin typeface="Sabon Next LT" panose="02000500000000000000" pitchFamily="2" charset="0"/>
                <a:cs typeface="Sabon Next LT" panose="02000500000000000000" pitchFamily="2" charset="0"/>
              </a:rPr>
              <a:t> α</a:t>
            </a:r>
            <a:r>
              <a:rPr lang="en-US" sz="2400" dirty="0" err="1">
                <a:solidFill>
                  <a:srgbClr val="FFFFFF"/>
                </a:solidFill>
                <a:effectLst/>
                <a:latin typeface="Sabon Next LT" panose="02000500000000000000" pitchFamily="2" charset="0"/>
                <a:cs typeface="Sabon Next LT" panose="02000500000000000000" pitchFamily="2" charset="0"/>
              </a:rPr>
              <a:t>φιερωνότ</a:t>
            </a:r>
            <a:r>
              <a:rPr lang="en-US" sz="2400" dirty="0">
                <a:solidFill>
                  <a:srgbClr val="FFFFFF"/>
                </a:solidFill>
                <a:effectLst/>
                <a:latin typeface="Sabon Next LT" panose="02000500000000000000" pitchFamily="2" charset="0"/>
                <a:cs typeface="Sabon Next LT" panose="02000500000000000000" pitchFamily="2" charset="0"/>
              </a:rPr>
              <a:t>αν στις πρόβες δεν ήταν πολύς σύμφωνα με τα σημερινά δεδομένα. </a:t>
            </a:r>
            <a:r>
              <a:rPr lang="en-US" sz="2400" dirty="0" err="1">
                <a:solidFill>
                  <a:srgbClr val="FFFFFF"/>
                </a:solidFill>
                <a:effectLst/>
                <a:latin typeface="Sabon Next LT" panose="02000500000000000000" pitchFamily="2" charset="0"/>
                <a:cs typeface="Sabon Next LT" panose="02000500000000000000" pitchFamily="2" charset="0"/>
              </a:rPr>
              <a:t>Γι</a:t>
            </a:r>
            <a:r>
              <a:rPr lang="en-US" sz="2400" dirty="0">
                <a:solidFill>
                  <a:srgbClr val="FFFFFF"/>
                </a:solidFill>
                <a:effectLst/>
                <a:latin typeface="Sabon Next LT" panose="02000500000000000000" pitchFamily="2" charset="0"/>
                <a:cs typeface="Sabon Next LT" panose="02000500000000000000" pitchFamily="2" charset="0"/>
              </a:rPr>
              <a:t>α παράδειγμα, αν και το έργο που παρουσιάστηκε στη Μονς το 1501 απαιτούσε 4 ολόκληρες μέρες για να παρουσιαστεί, είχαν γίνει μόνο 48 πρόβες. </a:t>
            </a:r>
            <a:r>
              <a:rPr lang="en-US" sz="2400" dirty="0" err="1">
                <a:solidFill>
                  <a:srgbClr val="FFFFFF"/>
                </a:solidFill>
                <a:effectLst/>
                <a:latin typeface="Sabon Next LT" panose="02000500000000000000" pitchFamily="2" charset="0"/>
                <a:cs typeface="Sabon Next LT" panose="02000500000000000000" pitchFamily="2" charset="0"/>
              </a:rPr>
              <a:t>Δυο</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με</a:t>
            </a:r>
            <a:r>
              <a:rPr lang="en-US" sz="2400" dirty="0">
                <a:solidFill>
                  <a:srgbClr val="FFFFFF"/>
                </a:solidFill>
                <a:effectLst/>
                <a:latin typeface="Sabon Next LT" panose="02000500000000000000" pitchFamily="2" charset="0"/>
                <a:cs typeface="Sabon Next LT" panose="02000500000000000000" pitchFamily="2" charset="0"/>
              </a:rPr>
              <a:t> π</a:t>
            </a:r>
            <a:r>
              <a:rPr lang="en-US" sz="2400" dirty="0" err="1">
                <a:solidFill>
                  <a:srgbClr val="FFFFFF"/>
                </a:solidFill>
                <a:effectLst/>
                <a:latin typeface="Sabon Next LT" panose="02000500000000000000" pitchFamily="2" charset="0"/>
                <a:cs typeface="Sabon Next LT" panose="02000500000000000000" pitchFamily="2" charset="0"/>
              </a:rPr>
              <a:t>έντε</a:t>
            </a:r>
            <a:r>
              <a:rPr lang="en-US" sz="2400" dirty="0">
                <a:solidFill>
                  <a:srgbClr val="FFFFFF"/>
                </a:solidFill>
                <a:effectLst/>
                <a:latin typeface="Sabon Next LT" panose="02000500000000000000" pitchFamily="2" charset="0"/>
                <a:cs typeface="Sabon Next LT" panose="02000500000000000000" pitchFamily="2" charset="0"/>
              </a:rPr>
              <a:t> π</a:t>
            </a:r>
            <a:r>
              <a:rPr lang="en-US" sz="2400" dirty="0" err="1">
                <a:solidFill>
                  <a:srgbClr val="FFFFFF"/>
                </a:solidFill>
                <a:effectLst/>
                <a:latin typeface="Sabon Next LT" panose="02000500000000000000" pitchFamily="2" charset="0"/>
                <a:cs typeface="Sabon Next LT" panose="02000500000000000000" pitchFamily="2" charset="0"/>
              </a:rPr>
              <a:t>ρό</a:t>
            </a:r>
            <a:r>
              <a:rPr lang="en-US" sz="2400" dirty="0">
                <a:solidFill>
                  <a:srgbClr val="FFFFFF"/>
                </a:solidFill>
                <a:effectLst/>
                <a:latin typeface="Sabon Next LT" panose="02000500000000000000" pitchFamily="2" charset="0"/>
                <a:cs typeface="Sabon Next LT" panose="02000500000000000000" pitchFamily="2" charset="0"/>
              </a:rPr>
              <a:t>βες θεωρούνταν αρκετές για κάθε μεμονωμένο έργο των αγγλικών κύκλων.</a:t>
            </a:r>
            <a:br>
              <a:rPr lang="en-US" sz="2400" dirty="0">
                <a:solidFill>
                  <a:srgbClr val="FFFFFF"/>
                </a:solidFill>
                <a:effectLst/>
                <a:latin typeface="Sabon Next LT" panose="02000500000000000000" pitchFamily="2" charset="0"/>
                <a:cs typeface="Sabon Next LT" panose="02000500000000000000" pitchFamily="2" charset="0"/>
              </a:rPr>
            </a:br>
            <a:endParaRPr lang="en-US" sz="2400" dirty="0">
              <a:solidFill>
                <a:srgbClr val="FFFFFF"/>
              </a:solidFill>
              <a:latin typeface="Sabon Next LT" panose="02000500000000000000" pitchFamily="2" charset="0"/>
              <a:cs typeface="Sabon Next LT" panose="02000500000000000000" pitchFamily="2" charset="0"/>
            </a:endParaRPr>
          </a:p>
        </p:txBody>
      </p:sp>
      <p:sp>
        <p:nvSpPr>
          <p:cNvPr id="13" name="!!Line">
            <a:extLst>
              <a:ext uri="{FF2B5EF4-FFF2-40B4-BE49-F238E27FC236}">
                <a16:creationId xmlns:a16="http://schemas.microsoft.com/office/drawing/2014/main" id="{93A9CEA1-EFF3-40F6-AB36-E232925E7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4632" y="2286000"/>
            <a:ext cx="27432" cy="228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657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05495C6-9269-9FB8-D4DC-1538EE54DFB1}"/>
              </a:ext>
            </a:extLst>
          </p:cNvPr>
          <p:cNvSpPr>
            <a:spLocks noGrp="1"/>
          </p:cNvSpPr>
          <p:nvPr>
            <p:ph type="title"/>
          </p:nvPr>
        </p:nvSpPr>
        <p:spPr>
          <a:xfrm>
            <a:off x="578651" y="342138"/>
            <a:ext cx="11034695" cy="5871891"/>
          </a:xfrm>
        </p:spPr>
        <p:txBody>
          <a:bodyPr vert="horz" lIns="91440" tIns="45720" rIns="91440" bIns="45720" rtlCol="0" anchor="b">
            <a:normAutofit/>
          </a:bodyPr>
          <a:lstStyle/>
          <a:p>
            <a:r>
              <a:rPr lang="en-US" sz="2400" kern="1200" dirty="0">
                <a:solidFill>
                  <a:schemeClr val="tx1"/>
                </a:solidFill>
                <a:effectLst/>
                <a:latin typeface="Sabon Next LT" panose="02000500000000000000" pitchFamily="2" charset="0"/>
                <a:cs typeface="Sabon Next LT" panose="02000500000000000000" pitchFamily="2" charset="0"/>
              </a:rPr>
              <a:t>Μπ</a:t>
            </a:r>
            <a:r>
              <a:rPr lang="en-US" sz="2400" kern="1200" dirty="0" err="1">
                <a:solidFill>
                  <a:schemeClr val="tx1"/>
                </a:solidFill>
                <a:effectLst/>
                <a:latin typeface="Sabon Next LT" panose="02000500000000000000" pitchFamily="2" charset="0"/>
                <a:cs typeface="Sabon Next LT" panose="02000500000000000000" pitchFamily="2" charset="0"/>
              </a:rPr>
              <a:t>ορούμε</a:t>
            </a:r>
            <a:r>
              <a:rPr lang="en-US" sz="2400" kern="1200" dirty="0">
                <a:solidFill>
                  <a:schemeClr val="tx1"/>
                </a:solidFill>
                <a:effectLst/>
                <a:latin typeface="Sabon Next LT" panose="02000500000000000000" pitchFamily="2" charset="0"/>
                <a:cs typeface="Sabon Next LT" panose="02000500000000000000" pitchFamily="2" charset="0"/>
              </a:rPr>
              <a:t> να </a:t>
            </a:r>
            <a:r>
              <a:rPr lang="en-US" sz="2400" kern="1200" dirty="0" err="1">
                <a:solidFill>
                  <a:schemeClr val="tx1"/>
                </a:solidFill>
                <a:effectLst/>
                <a:latin typeface="Sabon Next LT" panose="02000500000000000000" pitchFamily="2" charset="0"/>
                <a:cs typeface="Sabon Next LT" panose="02000500000000000000" pitchFamily="2" charset="0"/>
              </a:rPr>
              <a:t>εξάγουμε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κά</a:t>
            </a:r>
            <a:r>
              <a:rPr lang="en-US" sz="2400" kern="1200" dirty="0">
                <a:solidFill>
                  <a:schemeClr val="tx1"/>
                </a:solidFill>
                <a:effectLst/>
                <a:latin typeface="Sabon Next LT" panose="02000500000000000000" pitchFamily="2" charset="0"/>
                <a:cs typeface="Sabon Next LT" panose="02000500000000000000" pitchFamily="2" charset="0"/>
              </a:rPr>
              <a:t>ποια συμπεράσματα για την όλη διαδικασία από τα λεπτομερή στοιχεία που διατηρήθηκαν στη Λουκέρνη το 1583 για ένα έργο που απαιτούσε εικοσιτέσσερις ώρες για να παρουσιαστεί ολόκληρο. </a:t>
            </a:r>
            <a:r>
              <a:rPr lang="en-US" sz="2400" kern="1200" dirty="0" err="1">
                <a:solidFill>
                  <a:schemeClr val="tx1"/>
                </a:solidFill>
                <a:effectLst/>
                <a:latin typeface="Sabon Next LT" panose="02000500000000000000" pitchFamily="2" charset="0"/>
                <a:cs typeface="Sabon Next LT" panose="02000500000000000000" pitchFamily="2" charset="0"/>
              </a:rPr>
              <a:t>Πριν</a:t>
            </a:r>
            <a:r>
              <a:rPr lang="en-US" sz="2400" kern="1200" dirty="0">
                <a:solidFill>
                  <a:schemeClr val="tx1"/>
                </a:solidFill>
                <a:effectLst/>
                <a:latin typeface="Sabon Next LT" panose="02000500000000000000" pitchFamily="2" charset="0"/>
                <a:cs typeface="Sabon Next LT" panose="02000500000000000000" pitchFamily="2" charset="0"/>
              </a:rPr>
              <a:t> από </a:t>
            </a:r>
            <a:r>
              <a:rPr lang="en-US" sz="2400" kern="1200" dirty="0" err="1">
                <a:solidFill>
                  <a:schemeClr val="tx1"/>
                </a:solidFill>
                <a:effectLst/>
                <a:latin typeface="Sabon Next LT" panose="02000500000000000000" pitchFamily="2" charset="0"/>
                <a:cs typeface="Sabon Next LT" panose="02000500000000000000" pitchFamily="2" charset="0"/>
              </a:rPr>
              <a:t>την</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ρώτη</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ρό</a:t>
            </a:r>
            <a:r>
              <a:rPr lang="en-US" sz="2400" kern="1200" dirty="0">
                <a:solidFill>
                  <a:schemeClr val="tx1"/>
                </a:solidFill>
                <a:effectLst/>
                <a:latin typeface="Sabon Next LT" panose="02000500000000000000" pitchFamily="2" charset="0"/>
                <a:cs typeface="Sabon Next LT" panose="02000500000000000000" pitchFamily="2" charset="0"/>
              </a:rPr>
              <a:t>βα, γινόταν μια γενική συνάντηση των ηθοποιών. </a:t>
            </a:r>
            <a:br>
              <a:rPr lang="el-GR" sz="2400" kern="1200" dirty="0">
                <a:solidFill>
                  <a:schemeClr val="tx1"/>
                </a:solidFill>
                <a:effectLst/>
                <a:latin typeface="Sabon Next LT" panose="02000500000000000000" pitchFamily="2" charset="0"/>
                <a:cs typeface="Sabon Next LT" panose="02000500000000000000" pitchFamily="2" charset="0"/>
              </a:rPr>
            </a:br>
            <a:br>
              <a:rPr lang="el-GR" sz="2400" kern="1200" dirty="0">
                <a:solidFill>
                  <a:schemeClr val="tx1"/>
                </a:solidFill>
                <a:effectLst/>
                <a:latin typeface="Sabon Next LT" panose="02000500000000000000" pitchFamily="2" charset="0"/>
                <a:cs typeface="Sabon Next LT" panose="02000500000000000000" pitchFamily="2" charset="0"/>
              </a:rPr>
            </a:b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κείμενο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χωριζότ</a:t>
            </a:r>
            <a:r>
              <a:rPr lang="en-US" sz="2400" kern="1200" dirty="0">
                <a:solidFill>
                  <a:schemeClr val="tx1"/>
                </a:solidFill>
                <a:effectLst/>
                <a:latin typeface="Sabon Next LT" panose="02000500000000000000" pitchFamily="2" charset="0"/>
                <a:cs typeface="Sabon Next LT" panose="02000500000000000000" pitchFamily="2" charset="0"/>
              </a:rPr>
              <a:t>αν σε 12 μέρη για τις πρόβες. </a:t>
            </a:r>
            <a:r>
              <a:rPr lang="en-US" sz="2400" kern="1200" dirty="0" err="1">
                <a:solidFill>
                  <a:schemeClr val="tx1"/>
                </a:solidFill>
                <a:effectLst/>
                <a:latin typeface="Sabon Next LT" panose="02000500000000000000" pitchFamily="2" charset="0"/>
                <a:cs typeface="Sabon Next LT" panose="02000500000000000000" pitchFamily="2" charset="0"/>
              </a:rPr>
              <a:t>Εκτός</a:t>
            </a:r>
            <a:r>
              <a:rPr lang="en-US" sz="2400" kern="1200" dirty="0">
                <a:solidFill>
                  <a:schemeClr val="tx1"/>
                </a:solidFill>
                <a:effectLst/>
                <a:latin typeface="Sabon Next LT" panose="02000500000000000000" pitchFamily="2" charset="0"/>
                <a:cs typeface="Sabon Next LT" panose="02000500000000000000" pitchFamily="2" charset="0"/>
              </a:rPr>
              <a:t> από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τα</a:t>
            </a:r>
            <a:r>
              <a:rPr lang="en-US" sz="2400" kern="1200" dirty="0" err="1">
                <a:solidFill>
                  <a:schemeClr val="tx1"/>
                </a:solidFill>
                <a:effectLst/>
                <a:latin typeface="Sabon Next LT" panose="02000500000000000000" pitchFamily="2" charset="0"/>
                <a:cs typeface="Sabon Next LT" panose="02000500000000000000" pitchFamily="2" charset="0"/>
              </a:rPr>
              <a:t>κτικές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ρογρ</a:t>
            </a:r>
            <a:r>
              <a:rPr lang="en-US" sz="2400" kern="1200" dirty="0">
                <a:solidFill>
                  <a:schemeClr val="tx1"/>
                </a:solidFill>
                <a:effectLst/>
                <a:latin typeface="Sabon Next LT" panose="02000500000000000000" pitchFamily="2" charset="0"/>
                <a:cs typeface="Sabon Next LT" panose="02000500000000000000" pitchFamily="2" charset="0"/>
              </a:rPr>
              <a:t>αμματισμένες συναντήσεις, ηθοποιοί παροτρύνονταν να βρίσκουν και άλλες ευκαιρίες να δουλεύουν μαζί ιδιωτικά. </a:t>
            </a:r>
            <a:r>
              <a:rPr lang="en-US" sz="2400" kern="1200" dirty="0" err="1">
                <a:solidFill>
                  <a:schemeClr val="tx1"/>
                </a:solidFill>
                <a:effectLst/>
                <a:latin typeface="Sabon Next LT" panose="02000500000000000000" pitchFamily="2" charset="0"/>
                <a:cs typeface="Sabon Next LT" panose="02000500000000000000" pitchFamily="2" charset="0"/>
              </a:rPr>
              <a:t>Ότ</a:t>
            </a:r>
            <a:r>
              <a:rPr lang="en-US" sz="2400" kern="1200" dirty="0">
                <a:solidFill>
                  <a:schemeClr val="tx1"/>
                </a:solidFill>
                <a:effectLst/>
                <a:latin typeface="Sabon Next LT" panose="02000500000000000000" pitchFamily="2" charset="0"/>
                <a:cs typeface="Sabon Next LT" panose="02000500000000000000" pitchFamily="2" charset="0"/>
              </a:rPr>
              <a:t>αν η δράση παρουσίαζε ασυνήθιστα προβλήματα, επιβάλλονταν πρόσθετες πρόβες. </a:t>
            </a:r>
            <a:br>
              <a:rPr lang="el-GR" sz="2400" kern="1200" dirty="0">
                <a:solidFill>
                  <a:schemeClr val="tx1"/>
                </a:solidFill>
                <a:effectLst/>
                <a:latin typeface="Sabon Next LT" panose="02000500000000000000" pitchFamily="2" charset="0"/>
                <a:cs typeface="Sabon Next LT" panose="02000500000000000000" pitchFamily="2" charset="0"/>
              </a:rPr>
            </a:br>
            <a:br>
              <a:rPr lang="el-GR" sz="2400" kern="1200" dirty="0">
                <a:solidFill>
                  <a:schemeClr val="tx1"/>
                </a:solidFill>
                <a:effectLst/>
                <a:latin typeface="Sabon Next LT" panose="02000500000000000000" pitchFamily="2" charset="0"/>
                <a:cs typeface="Sabon Next LT" panose="02000500000000000000" pitchFamily="2" charset="0"/>
              </a:rPr>
            </a:br>
            <a:r>
              <a:rPr lang="en-US" sz="2400" kern="1200" dirty="0" err="1">
                <a:solidFill>
                  <a:schemeClr val="tx1"/>
                </a:solidFill>
                <a:effectLst/>
                <a:latin typeface="Sabon Next LT" panose="02000500000000000000" pitchFamily="2" charset="0"/>
                <a:cs typeface="Sabon Next LT" panose="02000500000000000000" pitchFamily="2" charset="0"/>
              </a:rPr>
              <a:t>Αλλ</a:t>
            </a:r>
            <a:r>
              <a:rPr lang="en-US" sz="2400" kern="1200" dirty="0">
                <a:solidFill>
                  <a:schemeClr val="tx1"/>
                </a:solidFill>
                <a:effectLst/>
                <a:latin typeface="Sabon Next LT" panose="02000500000000000000" pitchFamily="2" charset="0"/>
                <a:cs typeface="Sabon Next LT" panose="02000500000000000000" pitchFamily="2" charset="0"/>
              </a:rPr>
              <a:t>αγές στο διάλογο, στη δράση και στα φροντιστηριακά αντικείμενα γίνονταν συχνά κατά τη διάρκεια της προετοιμασίας.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παρα</a:t>
            </a:r>
            <a:r>
              <a:rPr lang="en-US" sz="2400" kern="1200" dirty="0" err="1">
                <a:solidFill>
                  <a:schemeClr val="tx1"/>
                </a:solidFill>
                <a:effectLst/>
                <a:latin typeface="Sabon Next LT" panose="02000500000000000000" pitchFamily="2" charset="0"/>
                <a:cs typeface="Sabon Next LT" panose="02000500000000000000" pitchFamily="2" charset="0"/>
              </a:rPr>
              <a:t>στάσεις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υπαίθριες, αλλά οι δοκιμές γίνονταν σε μεγάλες αίθουσες. </a:t>
            </a:r>
            <a:r>
              <a:rPr lang="en-US" sz="2400" kern="1200" dirty="0" err="1">
                <a:solidFill>
                  <a:schemeClr val="tx1"/>
                </a:solidFill>
                <a:effectLst/>
                <a:latin typeface="Sabon Next LT" panose="02000500000000000000" pitchFamily="2" charset="0"/>
                <a:cs typeface="Sabon Next LT" panose="02000500000000000000" pitchFamily="2" charset="0"/>
              </a:rPr>
              <a:t>Ογδόντ</a:t>
            </a:r>
            <a:r>
              <a:rPr lang="en-US" sz="2400" kern="1200" dirty="0">
                <a:solidFill>
                  <a:schemeClr val="tx1"/>
                </a:solidFill>
                <a:effectLst/>
                <a:latin typeface="Sabon Next LT" panose="02000500000000000000" pitchFamily="2" charset="0"/>
                <a:cs typeface="Sabon Next LT" panose="02000500000000000000" pitchFamily="2" charset="0"/>
              </a:rPr>
              <a:t>α ημέρες περίπου περνούσαν από την πρώτη δοκιμή μέχρι την παράσταση του έργου, όμως ο συνολικός αριθμός των δοκιμών είναι αδιευκρίνιστος.</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63448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A90AD91-DEFE-C6FA-2161-C755B0CA61D6}"/>
              </a:ext>
            </a:extLst>
          </p:cNvPr>
          <p:cNvSpPr>
            <a:spLocks noGrp="1"/>
          </p:cNvSpPr>
          <p:nvPr>
            <p:ph type="title"/>
          </p:nvPr>
        </p:nvSpPr>
        <p:spPr>
          <a:xfrm>
            <a:off x="841248" y="1722438"/>
            <a:ext cx="10506455" cy="2967208"/>
          </a:xfrm>
        </p:spPr>
        <p:txBody>
          <a:bodyPr vert="horz" lIns="91440" tIns="45720" rIns="91440" bIns="45720" rtlCol="0" anchor="b">
            <a:normAutofit/>
          </a:bodyPr>
          <a:lstStyle/>
          <a:p>
            <a:r>
              <a:rPr lang="en-US" sz="2400" kern="1200" dirty="0">
                <a:solidFill>
                  <a:schemeClr val="tx1"/>
                </a:solidFill>
                <a:effectLst/>
                <a:latin typeface="Sabon Next LT" panose="02000500000000000000" pitchFamily="2" charset="0"/>
                <a:cs typeface="Sabon Next LT" panose="02000500000000000000" pitchFamily="2" charset="0"/>
              </a:rPr>
              <a:t>Ο </a:t>
            </a:r>
            <a:r>
              <a:rPr lang="en-US" sz="2400" kern="1200" dirty="0" err="1">
                <a:solidFill>
                  <a:schemeClr val="tx1"/>
                </a:solidFill>
                <a:effectLst/>
                <a:latin typeface="Sabon Next LT" panose="02000500000000000000" pitchFamily="2" charset="0"/>
                <a:cs typeface="Sabon Next LT" panose="02000500000000000000" pitchFamily="2" charset="0"/>
              </a:rPr>
              <a:t>Οργ</a:t>
            </a:r>
            <a:r>
              <a:rPr lang="en-US" sz="2400" kern="1200" dirty="0">
                <a:solidFill>
                  <a:schemeClr val="tx1"/>
                </a:solidFill>
                <a:effectLst/>
                <a:latin typeface="Sabon Next LT" panose="02000500000000000000" pitchFamily="2" charset="0"/>
                <a:cs typeface="Sabon Next LT" panose="02000500000000000000" pitchFamily="2" charset="0"/>
              </a:rPr>
              <a:t>ανισμός - χορηγός, παρείχε στους ηθοποιούς τρόφιμα και ποτά κατά τ</a:t>
            </a:r>
            <a:r>
              <a:rPr lang="el-GR" sz="2400" kern="1200" dirty="0">
                <a:solidFill>
                  <a:schemeClr val="tx1"/>
                </a:solidFill>
                <a:effectLst/>
                <a:latin typeface="Sabon Next LT" panose="02000500000000000000" pitchFamily="2" charset="0"/>
                <a:cs typeface="Sabon Next LT" panose="02000500000000000000" pitchFamily="2" charset="0"/>
              </a:rPr>
              <a:t>η διάρκεια των προβών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Εάν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συμμετέχοντες</a:t>
            </a:r>
            <a:r>
              <a:rPr lang="en-US" sz="2400" kern="1200" dirty="0">
                <a:solidFill>
                  <a:schemeClr val="tx1"/>
                </a:solidFill>
                <a:effectLst/>
                <a:latin typeface="Sabon Next LT" panose="02000500000000000000" pitchFamily="2" charset="0"/>
                <a:cs typeface="Sabon Next LT" panose="02000500000000000000" pitchFamily="2" charset="0"/>
              </a:rPr>
              <a:t> έπ</a:t>
            </a:r>
            <a:r>
              <a:rPr lang="en-US" sz="2400" kern="1200" dirty="0" err="1">
                <a:solidFill>
                  <a:schemeClr val="tx1"/>
                </a:solidFill>
                <a:effectLst/>
                <a:latin typeface="Sabon Next LT" panose="02000500000000000000" pitchFamily="2" charset="0"/>
                <a:cs typeface="Sabon Next LT" panose="02000500000000000000" pitchFamily="2" charset="0"/>
              </a:rPr>
              <a:t>ρε</a:t>
            </a:r>
            <a:r>
              <a:rPr lang="en-US" sz="2400" kern="1200" dirty="0">
                <a:solidFill>
                  <a:schemeClr val="tx1"/>
                </a:solidFill>
                <a:effectLst/>
                <a:latin typeface="Sabon Next LT" panose="02000500000000000000" pitchFamily="2" charset="0"/>
                <a:cs typeface="Sabon Next LT" panose="02000500000000000000" pitchFamily="2" charset="0"/>
              </a:rPr>
              <a:t>πε να απουσιάσουν από την εργασία τους, πληρωνόταν κάποιος για να τους αντικαταστήσει. </a:t>
            </a:r>
            <a:r>
              <a:rPr lang="en-US" sz="2400" kern="1200" dirty="0" err="1">
                <a:solidFill>
                  <a:schemeClr val="tx1"/>
                </a:solidFill>
                <a:effectLst/>
                <a:latin typeface="Sabon Next LT" panose="02000500000000000000" pitchFamily="2" charset="0"/>
                <a:cs typeface="Sabon Next LT" panose="02000500000000000000" pitchFamily="2" charset="0"/>
              </a:rPr>
              <a:t>Αυτά</a:t>
            </a:r>
            <a:r>
              <a:rPr lang="en-US" sz="2400" kern="1200" dirty="0">
                <a:solidFill>
                  <a:schemeClr val="tx1"/>
                </a:solidFill>
                <a:effectLst/>
                <a:latin typeface="Sabon Next LT" panose="02000500000000000000" pitchFamily="2" charset="0"/>
                <a:cs typeface="Sabon Next LT" panose="02000500000000000000" pitchFamily="2" charset="0"/>
              </a:rPr>
              <a:t> τα </a:t>
            </a:r>
            <a:r>
              <a:rPr lang="en-US" sz="2400" kern="1200" dirty="0" err="1">
                <a:solidFill>
                  <a:schemeClr val="tx1"/>
                </a:solidFill>
                <a:effectLst/>
                <a:latin typeface="Sabon Next LT" panose="02000500000000000000" pitchFamily="2" charset="0"/>
                <a:cs typeface="Sabon Next LT" panose="02000500000000000000" pitchFamily="2" charset="0"/>
              </a:rPr>
              <a:t>έξοδ</a:t>
            </a:r>
            <a:r>
              <a:rPr lang="en-US" sz="2400" kern="1200" dirty="0">
                <a:solidFill>
                  <a:schemeClr val="tx1"/>
                </a:solidFill>
                <a:effectLst/>
                <a:latin typeface="Sabon Next LT" panose="02000500000000000000" pitchFamily="2" charset="0"/>
                <a:cs typeface="Sabon Next LT" panose="02000500000000000000" pitchFamily="2" charset="0"/>
              </a:rPr>
              <a:t>α επιβάρυναν τους ηθοποιούς, αν όμως ήταν πολύ φτωχοί, η ομάδα παραγωγής πλήρωνε τα έξοδα.</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0378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Τίτλος 1">
            <a:extLst>
              <a:ext uri="{FF2B5EF4-FFF2-40B4-BE49-F238E27FC236}">
                <a16:creationId xmlns:a16="http://schemas.microsoft.com/office/drawing/2014/main" id="{73D11789-C3C7-99A5-3053-2B2AA8D6A311}"/>
              </a:ext>
            </a:extLst>
          </p:cNvPr>
          <p:cNvSpPr>
            <a:spLocks noGrp="1"/>
          </p:cNvSpPr>
          <p:nvPr>
            <p:ph type="title"/>
          </p:nvPr>
        </p:nvSpPr>
        <p:spPr>
          <a:xfrm>
            <a:off x="352425" y="612053"/>
            <a:ext cx="10868025" cy="4560022"/>
          </a:xfrm>
        </p:spPr>
        <p:txBody>
          <a:bodyPr vert="horz" lIns="91440" tIns="45720" rIns="91440" bIns="45720" rtlCol="0" anchor="ctr">
            <a:noAutofit/>
          </a:bodyPr>
          <a:lstStyle/>
          <a:p>
            <a:pPr marR="53975" algn="ctr">
              <a:spcAft>
                <a:spcPts val="3750"/>
              </a:spcAft>
            </a:pPr>
            <a:r>
              <a:rPr lang="en-US" sz="2400" kern="1200" dirty="0" err="1">
                <a:solidFill>
                  <a:schemeClr val="tx1"/>
                </a:solidFill>
                <a:effectLst/>
                <a:latin typeface="Sabon Next LT" panose="02000500000000000000" pitchFamily="2" charset="0"/>
                <a:cs typeface="Sabon Next LT" panose="02000500000000000000" pitchFamily="2" charset="0"/>
              </a:rPr>
              <a:t>Γι</a:t>
            </a:r>
            <a:r>
              <a:rPr lang="en-US" sz="2400" kern="1200" dirty="0">
                <a:solidFill>
                  <a:schemeClr val="tx1"/>
                </a:solidFill>
                <a:effectLst/>
                <a:latin typeface="Sabon Next LT" panose="02000500000000000000" pitchFamily="2" charset="0"/>
                <a:cs typeface="Sabon Next LT" panose="02000500000000000000" pitchFamily="2" charset="0"/>
              </a:rPr>
              <a:t>α τα μεγάλα έργα που παρουσιάζονταν στις σταθερές σκηνές, </a:t>
            </a:r>
            <a:r>
              <a:rPr lang="el-GR" sz="2400" kern="1200" dirty="0">
                <a:solidFill>
                  <a:schemeClr val="tx1"/>
                </a:solidFill>
                <a:effectLst/>
                <a:latin typeface="Sabon Next LT" panose="02000500000000000000" pitchFamily="2" charset="0"/>
                <a:cs typeface="Sabon Next LT" panose="02000500000000000000" pitchFamily="2" charset="0"/>
              </a:rPr>
              <a:t>οι </a:t>
            </a:r>
            <a:r>
              <a:rPr lang="en-US" sz="2400" kern="1200" dirty="0" err="1">
                <a:solidFill>
                  <a:schemeClr val="tx1"/>
                </a:solidFill>
                <a:effectLst/>
                <a:latin typeface="Sabon Next LT" panose="02000500000000000000" pitchFamily="2" charset="0"/>
                <a:cs typeface="Sabon Next LT" panose="02000500000000000000" pitchFamily="2" charset="0"/>
              </a:rPr>
              <a:t>ηθο</a:t>
            </a:r>
            <a:r>
              <a:rPr lang="en-US" sz="2400" kern="1200" dirty="0">
                <a:solidFill>
                  <a:schemeClr val="tx1"/>
                </a:solidFill>
                <a:effectLst/>
                <a:latin typeface="Sabon Next LT" panose="02000500000000000000" pitchFamily="2" charset="0"/>
                <a:cs typeface="Sabon Next LT" panose="02000500000000000000" pitchFamily="2" charset="0"/>
              </a:rPr>
              <a:t>ποιοί συγκεντρώνονταν σε ομάδα και έπειτα πήγαιναν παρατεταγμένοι στον τόπο της παράστασης. Κα</a:t>
            </a:r>
            <a:r>
              <a:rPr lang="en-US" sz="2400" kern="1200" dirty="0" err="1">
                <a:solidFill>
                  <a:schemeClr val="tx1"/>
                </a:solidFill>
                <a:effectLst/>
                <a:latin typeface="Sabon Next LT" panose="02000500000000000000" pitchFamily="2" charset="0"/>
                <a:cs typeface="Sabon Next LT" panose="02000500000000000000" pitchFamily="2" charset="0"/>
              </a:rPr>
              <a:t>τά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άφιξή</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τους</a:t>
            </a:r>
            <a:r>
              <a:rPr lang="en-US" sz="2400" kern="1200" dirty="0">
                <a:solidFill>
                  <a:schemeClr val="tx1"/>
                </a:solidFill>
                <a:effectLst/>
                <a:latin typeface="Sabon Next LT" panose="02000500000000000000" pitchFamily="2" charset="0"/>
                <a:cs typeface="Sabon Next LT" panose="02000500000000000000" pitchFamily="2" charset="0"/>
              </a:rPr>
              <a:t> β</a:t>
            </a:r>
            <a:r>
              <a:rPr lang="en-US" sz="2400" kern="1200" dirty="0" err="1">
                <a:solidFill>
                  <a:schemeClr val="tx1"/>
                </a:solidFill>
                <a:effectLst/>
                <a:latin typeface="Sabon Next LT" panose="02000500000000000000" pitchFamily="2" charset="0"/>
                <a:cs typeface="Sabon Next LT" panose="02000500000000000000" pitchFamily="2" charset="0"/>
              </a:rPr>
              <a:t>άδιζ</a:t>
            </a:r>
            <a:r>
              <a:rPr lang="en-US" sz="2400" kern="1200" dirty="0">
                <a:solidFill>
                  <a:schemeClr val="tx1"/>
                </a:solidFill>
                <a:effectLst/>
                <a:latin typeface="Sabon Next LT" panose="02000500000000000000" pitchFamily="2" charset="0"/>
                <a:cs typeface="Sabon Next LT" panose="02000500000000000000" pitchFamily="2" charset="0"/>
              </a:rPr>
              <a:t>αν γύρω από την περιοχή της υποκριτικής δράσης πριν πάρουν τις θέσεις τους μέσα ή κοντά στους κατάλληλους οίκους.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ολλές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a:t>
            </a:r>
            <a:r>
              <a:rPr lang="en-US" sz="2400" kern="1200" dirty="0">
                <a:solidFill>
                  <a:schemeClr val="tx1"/>
                </a:solidFill>
                <a:effectLst/>
                <a:latin typeface="Sabon Next LT" panose="02000500000000000000" pitchFamily="2" charset="0"/>
                <a:cs typeface="Sabon Next LT" panose="02000500000000000000" pitchFamily="2" charset="0"/>
              </a:rPr>
              <a:t>πτώσεις οι ηθοποιοί παρέμεναν ορατοί καθόλη τη διάρκεια </a:t>
            </a:r>
            <a:r>
              <a:rPr lang="el-GR" sz="2400" kern="1200" dirty="0">
                <a:solidFill>
                  <a:schemeClr val="tx1"/>
                </a:solidFill>
                <a:effectLst/>
                <a:latin typeface="Sabon Next LT" panose="02000500000000000000" pitchFamily="2" charset="0"/>
                <a:cs typeface="Sabon Next LT" panose="02000500000000000000" pitchFamily="2" charset="0"/>
              </a:rPr>
              <a:t>της παράστασης </a:t>
            </a:r>
            <a:r>
              <a:rPr lang="en-US" sz="2400" kern="1200" dirty="0">
                <a:solidFill>
                  <a:schemeClr val="tx1"/>
                </a:solidFill>
                <a:effectLst/>
                <a:latin typeface="Sabon Next LT" panose="02000500000000000000" pitchFamily="2" charset="0"/>
                <a:cs typeface="Sabon Next LT" panose="02000500000000000000" pitchFamily="2" charset="0"/>
              </a:rPr>
              <a:t>και έρχονταν μπροστά όταν ήταν απαραίτητο, ενώ πήγαινα</a:t>
            </a:r>
            <a:r>
              <a:rPr lang="el-GR" sz="2400" kern="1200" dirty="0">
                <a:solidFill>
                  <a:schemeClr val="tx1"/>
                </a:solidFill>
                <a:effectLst/>
                <a:latin typeface="Sabon Next LT" panose="02000500000000000000" pitchFamily="2" charset="0"/>
                <a:cs typeface="Sabon Next LT" panose="02000500000000000000" pitchFamily="2" charset="0"/>
              </a:rPr>
              <a:t>ν</a:t>
            </a:r>
            <a:r>
              <a:rPr lang="en-US" sz="2400" kern="1200" dirty="0">
                <a:solidFill>
                  <a:schemeClr val="tx1"/>
                </a:solidFill>
                <a:effectLst/>
                <a:latin typeface="Sabon Next LT" panose="02000500000000000000" pitchFamily="2" charset="0"/>
                <a:cs typeface="Sabon Next LT" panose="02000500000000000000" pitchFamily="2" charset="0"/>
              </a:rPr>
              <a:t> πίσω στις θέσεις τους όταν πλέον δεν χρειάζονταν.</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11" name="Rectangle: Rounded Corners 10">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70026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6">
            <a:extLst>
              <a:ext uri="{FF2B5EF4-FFF2-40B4-BE49-F238E27FC236}">
                <a16:creationId xmlns:a16="http://schemas.microsoft.com/office/drawing/2014/main" id="{ED894347-C9A9-4BFD-8A6D-05A2B0CDD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8">
            <a:extLst>
              <a:ext uri="{FF2B5EF4-FFF2-40B4-BE49-F238E27FC236}">
                <a16:creationId xmlns:a16="http://schemas.microsoft.com/office/drawing/2014/main" id="{284ED281-4082-46F9-86EE-D78901367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
            <a:ext cx="9379192" cy="4251280"/>
          </a:xfrm>
          <a:custGeom>
            <a:avLst/>
            <a:gdLst>
              <a:gd name="connsiteX0" fmla="*/ 9379192 w 9379192"/>
              <a:gd name="connsiteY0" fmla="*/ 3752527 h 3752527"/>
              <a:gd name="connsiteX1" fmla="*/ 3293459 w 9379192"/>
              <a:gd name="connsiteY1" fmla="*/ 3752527 h 3752527"/>
              <a:gd name="connsiteX2" fmla="*/ 3297156 w 9379192"/>
              <a:gd name="connsiteY2" fmla="*/ 3752055 h 3752527"/>
              <a:gd name="connsiteX3" fmla="*/ 3642095 w 9379192"/>
              <a:gd name="connsiteY3" fmla="*/ 3690141 h 3752527"/>
              <a:gd name="connsiteX4" fmla="*/ 2307659 w 9379192"/>
              <a:gd name="connsiteY4" fmla="*/ 3500267 h 3752527"/>
              <a:gd name="connsiteX5" fmla="*/ 2383194 w 9379192"/>
              <a:gd name="connsiteY5" fmla="*/ 3475501 h 3752527"/>
              <a:gd name="connsiteX6" fmla="*/ 2237161 w 9379192"/>
              <a:gd name="connsiteY6" fmla="*/ 3376437 h 3752527"/>
              <a:gd name="connsiteX7" fmla="*/ 1637924 w 9379192"/>
              <a:gd name="connsiteY7" fmla="*/ 3219585 h 3752527"/>
              <a:gd name="connsiteX8" fmla="*/ 2383194 w 9379192"/>
              <a:gd name="connsiteY8" fmla="*/ 2955415 h 3752527"/>
              <a:gd name="connsiteX9" fmla="*/ 1542249 w 9379192"/>
              <a:gd name="connsiteY9" fmla="*/ 2596307 h 3752527"/>
              <a:gd name="connsiteX10" fmla="*/ 1114221 w 9379192"/>
              <a:gd name="connsiteY10" fmla="*/ 2509625 h 3752527"/>
              <a:gd name="connsiteX11" fmla="*/ 2524191 w 9379192"/>
              <a:gd name="connsiteY11" fmla="*/ 2059708 h 3752527"/>
              <a:gd name="connsiteX12" fmla="*/ 238027 w 9379192"/>
              <a:gd name="connsiteY12" fmla="*/ 1836815 h 3752527"/>
              <a:gd name="connsiteX13" fmla="*/ 424343 w 9379192"/>
              <a:gd name="connsiteY13" fmla="*/ 1746006 h 3752527"/>
              <a:gd name="connsiteX14" fmla="*/ 1844384 w 9379192"/>
              <a:gd name="connsiteY14" fmla="*/ 1770772 h 3752527"/>
              <a:gd name="connsiteX15" fmla="*/ 2081058 w 9379192"/>
              <a:gd name="connsiteY15" fmla="*/ 1700602 h 3752527"/>
              <a:gd name="connsiteX16" fmla="*/ 1844384 w 9379192"/>
              <a:gd name="connsiteY16" fmla="*/ 1589154 h 3752527"/>
              <a:gd name="connsiteX17" fmla="*/ 922869 w 9379192"/>
              <a:gd name="connsiteY17" fmla="*/ 1506601 h 3752527"/>
              <a:gd name="connsiteX18" fmla="*/ 681160 w 9379192"/>
              <a:gd name="connsiteY18" fmla="*/ 1320855 h 3752527"/>
              <a:gd name="connsiteX19" fmla="*/ 273276 w 9379192"/>
              <a:gd name="connsiteY19" fmla="*/ 1106216 h 3752527"/>
              <a:gd name="connsiteX20" fmla="*/ 555269 w 9379192"/>
              <a:gd name="connsiteY20" fmla="*/ 928727 h 3752527"/>
              <a:gd name="connsiteX21" fmla="*/ 97029 w 9379192"/>
              <a:gd name="connsiteY21" fmla="*/ 664555 h 3752527"/>
              <a:gd name="connsiteX22" fmla="*/ 227955 w 9379192"/>
              <a:gd name="connsiteY22" fmla="*/ 317831 h 3752527"/>
              <a:gd name="connsiteX23" fmla="*/ 998402 w 9379192"/>
              <a:gd name="connsiteY23" fmla="*/ 235277 h 3752527"/>
              <a:gd name="connsiteX24" fmla="*/ 2030701 w 9379192"/>
              <a:gd name="connsiteY24" fmla="*/ 115575 h 3752527"/>
              <a:gd name="connsiteX25" fmla="*/ 3068036 w 9379192"/>
              <a:gd name="connsiteY25" fmla="*/ 12383 h 3752527"/>
              <a:gd name="connsiteX26" fmla="*/ 4105370 w 9379192"/>
              <a:gd name="connsiteY26" fmla="*/ 12383 h 3752527"/>
              <a:gd name="connsiteX27" fmla="*/ 4402472 w 9379192"/>
              <a:gd name="connsiteY27" fmla="*/ 20638 h 3752527"/>
              <a:gd name="connsiteX28" fmla="*/ 4407507 w 9379192"/>
              <a:gd name="connsiteY28" fmla="*/ 20638 h 3752527"/>
              <a:gd name="connsiteX29" fmla="*/ 5696622 w 9379192"/>
              <a:gd name="connsiteY29" fmla="*/ 57788 h 3752527"/>
              <a:gd name="connsiteX30" fmla="*/ 6175004 w 9379192"/>
              <a:gd name="connsiteY30" fmla="*/ 61915 h 3752527"/>
              <a:gd name="connsiteX31" fmla="*/ 7212339 w 9379192"/>
              <a:gd name="connsiteY31" fmla="*/ 66042 h 3752527"/>
              <a:gd name="connsiteX32" fmla="*/ 8244638 w 9379192"/>
              <a:gd name="connsiteY32" fmla="*/ 49532 h 3752527"/>
              <a:gd name="connsiteX33" fmla="*/ 9292044 w 9379192"/>
              <a:gd name="connsiteY33" fmla="*/ 0 h 3752527"/>
              <a:gd name="connsiteX34" fmla="*/ 9379192 w 9379192"/>
              <a:gd name="connsiteY34" fmla="*/ 2762 h 375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9192" h="3752527">
                <a:moveTo>
                  <a:pt x="9379192" y="3752527"/>
                </a:moveTo>
                <a:lnTo>
                  <a:pt x="3293459" y="3752527"/>
                </a:lnTo>
                <a:lnTo>
                  <a:pt x="3297156" y="3752055"/>
                </a:lnTo>
                <a:cubicBezTo>
                  <a:pt x="3412975" y="3736577"/>
                  <a:pt x="3551454" y="3714906"/>
                  <a:pt x="3642095" y="3690141"/>
                </a:cubicBezTo>
                <a:cubicBezTo>
                  <a:pt x="3380244" y="3686012"/>
                  <a:pt x="2347945" y="3529162"/>
                  <a:pt x="2307659" y="3500267"/>
                </a:cubicBezTo>
                <a:cubicBezTo>
                  <a:pt x="2327803" y="3492012"/>
                  <a:pt x="2358017" y="3483757"/>
                  <a:pt x="2383194" y="3475501"/>
                </a:cubicBezTo>
                <a:cubicBezTo>
                  <a:pt x="2327803" y="3450736"/>
                  <a:pt x="2282482" y="3421842"/>
                  <a:pt x="2237161" y="3376437"/>
                </a:cubicBezTo>
                <a:cubicBezTo>
                  <a:pt x="2091129" y="3223714"/>
                  <a:pt x="1844384" y="3277374"/>
                  <a:pt x="1637924" y="3219585"/>
                </a:cubicBezTo>
                <a:cubicBezTo>
                  <a:pt x="1768850" y="2897627"/>
                  <a:pt x="2116307" y="3017329"/>
                  <a:pt x="2383194" y="2955415"/>
                </a:cubicBezTo>
                <a:cubicBezTo>
                  <a:pt x="1683245" y="2765541"/>
                  <a:pt x="1819207" y="2666477"/>
                  <a:pt x="1542249" y="2596307"/>
                </a:cubicBezTo>
                <a:cubicBezTo>
                  <a:pt x="1194791" y="2509625"/>
                  <a:pt x="1114221" y="2509625"/>
                  <a:pt x="1114221" y="2509625"/>
                </a:cubicBezTo>
                <a:cubicBezTo>
                  <a:pt x="1522105" y="2245455"/>
                  <a:pt x="2010559" y="2530264"/>
                  <a:pt x="2524191" y="2059708"/>
                </a:cubicBezTo>
                <a:cubicBezTo>
                  <a:pt x="2030701" y="1993667"/>
                  <a:pt x="555269" y="1960645"/>
                  <a:pt x="238027" y="1836815"/>
                </a:cubicBezTo>
                <a:cubicBezTo>
                  <a:pt x="358880" y="1882219"/>
                  <a:pt x="368952" y="1746006"/>
                  <a:pt x="424343" y="1746006"/>
                </a:cubicBezTo>
                <a:cubicBezTo>
                  <a:pt x="892655" y="1741879"/>
                  <a:pt x="1371037" y="1820305"/>
                  <a:pt x="1844384" y="1770772"/>
                </a:cubicBezTo>
                <a:cubicBezTo>
                  <a:pt x="1929989" y="1766645"/>
                  <a:pt x="2065951" y="1803793"/>
                  <a:pt x="2081058" y="1700602"/>
                </a:cubicBezTo>
                <a:cubicBezTo>
                  <a:pt x="2096164" y="1572644"/>
                  <a:pt x="1919919" y="1601537"/>
                  <a:pt x="1844384" y="1589154"/>
                </a:cubicBezTo>
                <a:cubicBezTo>
                  <a:pt x="1537212" y="1547877"/>
                  <a:pt x="1235076" y="1531367"/>
                  <a:pt x="922869" y="1506601"/>
                </a:cubicBezTo>
                <a:cubicBezTo>
                  <a:pt x="791943" y="1494218"/>
                  <a:pt x="630804" y="1518984"/>
                  <a:pt x="681160" y="1320855"/>
                </a:cubicBezTo>
                <a:cubicBezTo>
                  <a:pt x="640874" y="1130983"/>
                  <a:pt x="399166" y="1197025"/>
                  <a:pt x="273276" y="1106216"/>
                </a:cubicBezTo>
                <a:cubicBezTo>
                  <a:pt x="333703" y="998897"/>
                  <a:pt x="504913" y="1073196"/>
                  <a:pt x="555269" y="928727"/>
                </a:cubicBezTo>
                <a:cubicBezTo>
                  <a:pt x="313560" y="974131"/>
                  <a:pt x="338738" y="660428"/>
                  <a:pt x="97029" y="664555"/>
                </a:cubicBezTo>
                <a:cubicBezTo>
                  <a:pt x="-104395" y="478810"/>
                  <a:pt x="41638" y="388001"/>
                  <a:pt x="227955" y="317831"/>
                </a:cubicBezTo>
                <a:cubicBezTo>
                  <a:pt x="469664" y="231150"/>
                  <a:pt x="736551" y="251788"/>
                  <a:pt x="998402" y="235277"/>
                </a:cubicBezTo>
                <a:cubicBezTo>
                  <a:pt x="1345860" y="198128"/>
                  <a:pt x="1678209" y="111447"/>
                  <a:pt x="2030701" y="115575"/>
                </a:cubicBezTo>
                <a:cubicBezTo>
                  <a:pt x="2363052" y="28893"/>
                  <a:pt x="2730650" y="123829"/>
                  <a:pt x="3068036" y="12383"/>
                </a:cubicBezTo>
                <a:cubicBezTo>
                  <a:pt x="3410457" y="12383"/>
                  <a:pt x="3757914" y="12383"/>
                  <a:pt x="4105370" y="12383"/>
                </a:cubicBezTo>
                <a:cubicBezTo>
                  <a:pt x="4206084" y="16510"/>
                  <a:pt x="4301759" y="16510"/>
                  <a:pt x="4402472" y="20638"/>
                </a:cubicBezTo>
                <a:cubicBezTo>
                  <a:pt x="4402472" y="20638"/>
                  <a:pt x="4407507" y="20638"/>
                  <a:pt x="4407507" y="20638"/>
                </a:cubicBezTo>
                <a:cubicBezTo>
                  <a:pt x="4840570" y="33022"/>
                  <a:pt x="5268596" y="41276"/>
                  <a:pt x="5696622" y="57788"/>
                </a:cubicBezTo>
                <a:cubicBezTo>
                  <a:pt x="5857761" y="57788"/>
                  <a:pt x="6013864" y="61915"/>
                  <a:pt x="6175004" y="61915"/>
                </a:cubicBezTo>
                <a:cubicBezTo>
                  <a:pt x="6517425" y="82553"/>
                  <a:pt x="6864883" y="94936"/>
                  <a:pt x="7212339" y="66042"/>
                </a:cubicBezTo>
                <a:cubicBezTo>
                  <a:pt x="7559796" y="90809"/>
                  <a:pt x="7897182" y="74298"/>
                  <a:pt x="8244638" y="49532"/>
                </a:cubicBezTo>
                <a:cubicBezTo>
                  <a:pt x="8597130" y="78426"/>
                  <a:pt x="8944587" y="37149"/>
                  <a:pt x="9292044" y="0"/>
                </a:cubicBezTo>
                <a:lnTo>
                  <a:pt x="9379192" y="2762"/>
                </a:lnTo>
                <a:close/>
              </a:path>
            </a:pathLst>
          </a:custGeom>
          <a:solidFill>
            <a:schemeClr val="bg2">
              <a:alpha val="50000"/>
            </a:schemeClr>
          </a:solidFill>
          <a:ln w="32707" cap="flat">
            <a:noFill/>
            <a:prstDash val="solid"/>
            <a:miter/>
          </a:ln>
        </p:spPr>
        <p:txBody>
          <a:bodyPr rtlCol="0" anchor="ctr"/>
          <a:lstStyle/>
          <a:p>
            <a:endParaRPr lang="en-US"/>
          </a:p>
        </p:txBody>
      </p:sp>
      <p:sp>
        <p:nvSpPr>
          <p:cNvPr id="15" name="Freeform: Shape 10">
            <a:extLst>
              <a:ext uri="{FF2B5EF4-FFF2-40B4-BE49-F238E27FC236}">
                <a16:creationId xmlns:a16="http://schemas.microsoft.com/office/drawing/2014/main" id="{5531D9B7-48AB-4407-A9E8-13391FCB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9902" flipV="1">
            <a:off x="5210629" y="4242714"/>
            <a:ext cx="7104297" cy="3137347"/>
          </a:xfrm>
          <a:custGeom>
            <a:avLst/>
            <a:gdLst>
              <a:gd name="connsiteX0" fmla="*/ 6772629 w 7104297"/>
              <a:gd name="connsiteY0" fmla="*/ 3137347 h 3137347"/>
              <a:gd name="connsiteX1" fmla="*/ 7104297 w 7104297"/>
              <a:gd name="connsiteY1" fmla="*/ 1081624 h 3137347"/>
              <a:gd name="connsiteX2" fmla="*/ 400225 w 7104297"/>
              <a:gd name="connsiteY2" fmla="*/ 0 h 3137347"/>
              <a:gd name="connsiteX3" fmla="*/ 277738 w 7104297"/>
              <a:gd name="connsiteY3" fmla="*/ 5048 h 3137347"/>
              <a:gd name="connsiteX4" fmla="*/ 0 w 7104297"/>
              <a:gd name="connsiteY4" fmla="*/ 23585 h 3137347"/>
              <a:gd name="connsiteX5" fmla="*/ 296410 w 7104297"/>
              <a:gd name="connsiteY5" fmla="*/ 136472 h 3137347"/>
              <a:gd name="connsiteX6" fmla="*/ 396403 w 7104297"/>
              <a:gd name="connsiteY6" fmla="*/ 445861 h 3137347"/>
              <a:gd name="connsiteX7" fmla="*/ 760665 w 7104297"/>
              <a:gd name="connsiteY7" fmla="*/ 621461 h 3137347"/>
              <a:gd name="connsiteX8" fmla="*/ 996368 w 7104297"/>
              <a:gd name="connsiteY8" fmla="*/ 684176 h 3137347"/>
              <a:gd name="connsiteX9" fmla="*/ 1535617 w 7104297"/>
              <a:gd name="connsiteY9" fmla="*/ 776157 h 3137347"/>
              <a:gd name="connsiteX10" fmla="*/ 1614185 w 7104297"/>
              <a:gd name="connsiteY10" fmla="*/ 926671 h 3137347"/>
              <a:gd name="connsiteX11" fmla="*/ 1682037 w 7104297"/>
              <a:gd name="connsiteY11" fmla="*/ 1093909 h 3137347"/>
              <a:gd name="connsiteX12" fmla="*/ 1824886 w 7104297"/>
              <a:gd name="connsiteY12" fmla="*/ 1202614 h 3137347"/>
              <a:gd name="connsiteX13" fmla="*/ 714243 w 7104297"/>
              <a:gd name="connsiteY13" fmla="*/ 1185890 h 3137347"/>
              <a:gd name="connsiteX14" fmla="*/ 1967733 w 7104297"/>
              <a:gd name="connsiteY14" fmla="*/ 1537090 h 3137347"/>
              <a:gd name="connsiteX15" fmla="*/ 1857026 w 7104297"/>
              <a:gd name="connsiteY15" fmla="*/ 1675062 h 3137347"/>
              <a:gd name="connsiteX16" fmla="*/ 2542697 w 7104297"/>
              <a:gd name="connsiteY16" fmla="*/ 1863205 h 3137347"/>
              <a:gd name="connsiteX17" fmla="*/ 2174863 w 7104297"/>
              <a:gd name="connsiteY17" fmla="*/ 1884109 h 3137347"/>
              <a:gd name="connsiteX18" fmla="*/ 4314015 w 7104297"/>
              <a:gd name="connsiteY18" fmla="*/ 2670128 h 3137347"/>
              <a:gd name="connsiteX19" fmla="*/ 5430784 w 7104297"/>
              <a:gd name="connsiteY19" fmla="*/ 2889725 h 3137347"/>
              <a:gd name="connsiteX20" fmla="*/ 6613344 w 7104297"/>
              <a:gd name="connsiteY20" fmla="*/ 3108822 h 3137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04297" h="3137347">
                <a:moveTo>
                  <a:pt x="6772629" y="3137347"/>
                </a:moveTo>
                <a:lnTo>
                  <a:pt x="7104297" y="1081624"/>
                </a:lnTo>
                <a:lnTo>
                  <a:pt x="400225" y="0"/>
                </a:lnTo>
                <a:lnTo>
                  <a:pt x="277738" y="5048"/>
                </a:lnTo>
                <a:cubicBezTo>
                  <a:pt x="185423" y="9801"/>
                  <a:pt x="92851" y="15745"/>
                  <a:pt x="0" y="23585"/>
                </a:cubicBezTo>
                <a:cubicBezTo>
                  <a:pt x="96424" y="149013"/>
                  <a:pt x="221416" y="44490"/>
                  <a:pt x="296410" y="136472"/>
                </a:cubicBezTo>
                <a:cubicBezTo>
                  <a:pt x="224986" y="328795"/>
                  <a:pt x="253557" y="433318"/>
                  <a:pt x="396403" y="445861"/>
                </a:cubicBezTo>
                <a:cubicBezTo>
                  <a:pt x="535682" y="458403"/>
                  <a:pt x="685672" y="391507"/>
                  <a:pt x="760665" y="621461"/>
                </a:cubicBezTo>
                <a:cubicBezTo>
                  <a:pt x="782093" y="692537"/>
                  <a:pt x="914229" y="671633"/>
                  <a:pt x="996368" y="684176"/>
                </a:cubicBezTo>
                <a:cubicBezTo>
                  <a:pt x="1174926" y="713442"/>
                  <a:pt x="1364202" y="684176"/>
                  <a:pt x="1535617" y="776157"/>
                </a:cubicBezTo>
                <a:cubicBezTo>
                  <a:pt x="1603471" y="809604"/>
                  <a:pt x="1649896" y="834690"/>
                  <a:pt x="1614185" y="926671"/>
                </a:cubicBezTo>
                <a:cubicBezTo>
                  <a:pt x="1578472" y="1022833"/>
                  <a:pt x="1624898" y="1056279"/>
                  <a:pt x="1682037" y="1093909"/>
                </a:cubicBezTo>
                <a:cubicBezTo>
                  <a:pt x="1724892" y="1123175"/>
                  <a:pt x="1789173" y="1114814"/>
                  <a:pt x="1824886" y="1202614"/>
                </a:cubicBezTo>
                <a:cubicBezTo>
                  <a:pt x="1449909" y="1190070"/>
                  <a:pt x="1085647" y="1118994"/>
                  <a:pt x="714243" y="1185890"/>
                </a:cubicBezTo>
                <a:cubicBezTo>
                  <a:pt x="1121358" y="1353128"/>
                  <a:pt x="1567759" y="1344765"/>
                  <a:pt x="1967733" y="1537090"/>
                </a:cubicBezTo>
                <a:cubicBezTo>
                  <a:pt x="1953448" y="1603986"/>
                  <a:pt x="1860597" y="1574718"/>
                  <a:pt x="1857026" y="1675062"/>
                </a:cubicBezTo>
                <a:cubicBezTo>
                  <a:pt x="2067727" y="1779586"/>
                  <a:pt x="2321284" y="1708508"/>
                  <a:pt x="2542697" y="1863205"/>
                </a:cubicBezTo>
                <a:cubicBezTo>
                  <a:pt x="2414134" y="1934281"/>
                  <a:pt x="2296285" y="1817213"/>
                  <a:pt x="2174863" y="1884109"/>
                </a:cubicBezTo>
                <a:cubicBezTo>
                  <a:pt x="2214147" y="1984452"/>
                  <a:pt x="3992607" y="2603233"/>
                  <a:pt x="4314015" y="2670128"/>
                </a:cubicBezTo>
                <a:cubicBezTo>
                  <a:pt x="4559090" y="2721868"/>
                  <a:pt x="4976921" y="2803592"/>
                  <a:pt x="5430784" y="2889725"/>
                </a:cubicBezTo>
                <a:cubicBezTo>
                  <a:pt x="5827914" y="2965093"/>
                  <a:pt x="6252633" y="3043836"/>
                  <a:pt x="6613344" y="3108822"/>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Τίτλος 1">
            <a:extLst>
              <a:ext uri="{FF2B5EF4-FFF2-40B4-BE49-F238E27FC236}">
                <a16:creationId xmlns:a16="http://schemas.microsoft.com/office/drawing/2014/main" id="{FB46E7D1-7374-163E-1C55-C9A59CBD4E38}"/>
              </a:ext>
            </a:extLst>
          </p:cNvPr>
          <p:cNvSpPr>
            <a:spLocks noGrp="1"/>
          </p:cNvSpPr>
          <p:nvPr>
            <p:ph type="title"/>
          </p:nvPr>
        </p:nvSpPr>
        <p:spPr>
          <a:xfrm>
            <a:off x="838200" y="937845"/>
            <a:ext cx="10753725" cy="4929555"/>
          </a:xfrm>
        </p:spPr>
        <p:txBody>
          <a:bodyPr vert="horz" lIns="91440" tIns="45720" rIns="91440" bIns="45720" rtlCol="0" anchor="b">
            <a:no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Αν</a:t>
            </a:r>
            <a:r>
              <a:rPr lang="en-US" sz="2400" kern="1200" dirty="0">
                <a:solidFill>
                  <a:schemeClr val="tx1"/>
                </a:solidFill>
                <a:effectLst/>
                <a:latin typeface="Sabon Next LT" panose="02000500000000000000" pitchFamily="2" charset="0"/>
                <a:cs typeface="Sabon Next LT" panose="02000500000000000000" pitchFamily="2" charset="0"/>
              </a:rPr>
              <a:t>αμφισβήτητα, η ποιότητα της υποκριτικής ποίκιλε σημαντικά. </a:t>
            </a:r>
            <a:r>
              <a:rPr lang="en-US" sz="2400" kern="1200" dirty="0" err="1">
                <a:solidFill>
                  <a:schemeClr val="tx1"/>
                </a:solidFill>
                <a:effectLst/>
                <a:latin typeface="Sabon Next LT" panose="02000500000000000000" pitchFamily="2" charset="0"/>
                <a:cs typeface="Sabon Next LT" panose="02000500000000000000" pitchFamily="2" charset="0"/>
              </a:rPr>
              <a:t>Στην</a:t>
            </a:r>
            <a:r>
              <a:rPr lang="en-US" sz="2400" kern="1200" dirty="0">
                <a:solidFill>
                  <a:schemeClr val="tx1"/>
                </a:solidFill>
                <a:effectLst/>
                <a:latin typeface="Sabon Next LT" panose="02000500000000000000" pitchFamily="2" charset="0"/>
                <a:cs typeface="Sabon Next LT" panose="02000500000000000000" pitchFamily="2" charset="0"/>
              </a:rPr>
              <a:t> υπ</a:t>
            </a:r>
            <a:r>
              <a:rPr lang="en-US" sz="2400" kern="1200" dirty="0" err="1">
                <a:solidFill>
                  <a:schemeClr val="tx1"/>
                </a:solidFill>
                <a:effectLst/>
                <a:latin typeface="Sabon Next LT" panose="02000500000000000000" pitchFamily="2" charset="0"/>
                <a:cs typeface="Sabon Next LT" panose="02000500000000000000" pitchFamily="2" charset="0"/>
              </a:rPr>
              <a:t>οκριτική</a:t>
            </a:r>
            <a:r>
              <a:rPr lang="en-US" sz="2400" kern="1200" dirty="0">
                <a:solidFill>
                  <a:schemeClr val="tx1"/>
                </a:solidFill>
                <a:effectLst/>
                <a:latin typeface="Sabon Next LT" panose="02000500000000000000" pitchFamily="2" charset="0"/>
                <a:cs typeface="Sabon Next LT" panose="02000500000000000000" pitchFamily="2" charset="0"/>
              </a:rPr>
              <a:t>, φα</a:t>
            </a:r>
            <a:r>
              <a:rPr lang="en-US" sz="2400" kern="1200" dirty="0" err="1">
                <a:solidFill>
                  <a:schemeClr val="tx1"/>
                </a:solidFill>
                <a:effectLst/>
                <a:latin typeface="Sabon Next LT" panose="02000500000000000000" pitchFamily="2" charset="0"/>
                <a:cs typeface="Sabon Next LT" panose="02000500000000000000" pitchFamily="2" charset="0"/>
              </a:rPr>
              <a:t>ίνετ</a:t>
            </a:r>
            <a:r>
              <a:rPr lang="en-US" sz="2400" kern="1200" dirty="0">
                <a:solidFill>
                  <a:schemeClr val="tx1"/>
                </a:solidFill>
                <a:effectLst/>
                <a:latin typeface="Sabon Next LT" panose="02000500000000000000" pitchFamily="2" charset="0"/>
                <a:cs typeface="Sabon Next LT" panose="02000500000000000000" pitchFamily="2" charset="0"/>
              </a:rPr>
              <a:t>αι πως δινόταν μεγάλη σημασία στη φωνή, περισσότερο από οτιδήποτε άλλο. Η ψα</a:t>
            </a:r>
            <a:r>
              <a:rPr lang="en-US" sz="2400" kern="1200" dirty="0" err="1">
                <a:solidFill>
                  <a:schemeClr val="tx1"/>
                </a:solidFill>
                <a:effectLst/>
                <a:latin typeface="Sabon Next LT" panose="02000500000000000000" pitchFamily="2" charset="0"/>
                <a:cs typeface="Sabon Next LT" panose="02000500000000000000" pitchFamily="2" charset="0"/>
              </a:rPr>
              <a:t>λμωδί</a:t>
            </a:r>
            <a:r>
              <a:rPr lang="en-US" sz="2400" kern="1200" dirty="0">
                <a:solidFill>
                  <a:schemeClr val="tx1"/>
                </a:solidFill>
                <a:effectLst/>
                <a:latin typeface="Sabon Next LT" panose="02000500000000000000" pitchFamily="2" charset="0"/>
                <a:cs typeface="Sabon Next LT" panose="02000500000000000000" pitchFamily="2" charset="0"/>
              </a:rPr>
              <a:t>α που ήταν τυπική στο λειτουργικό δράμα εγκαταλείφθηκε στα έργα της καθομιλουμένης, για χάρη μιας εκφοράς λόγου που έμοιαζε με την καθημερινή ομιλία, η οποία όμως είχε τη μορφή ομοιοκατάληκτων στίχων. </a:t>
            </a:r>
            <a:br>
              <a:rPr lang="el-GR" sz="2400" kern="1200" dirty="0">
                <a:solidFill>
                  <a:schemeClr val="tx1"/>
                </a:solidFill>
                <a:effectLst/>
                <a:latin typeface="Sabon Next LT" panose="02000500000000000000" pitchFamily="2" charset="0"/>
                <a:cs typeface="Sabon Next LT" panose="02000500000000000000" pitchFamily="2" charset="0"/>
              </a:rPr>
            </a:br>
            <a:br>
              <a:rPr lang="el-GR" sz="2400" dirty="0">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Από </a:t>
            </a:r>
            <a:r>
              <a:rPr lang="en-US" sz="2400" kern="1200" dirty="0" err="1">
                <a:solidFill>
                  <a:schemeClr val="tx1"/>
                </a:solidFill>
                <a:effectLst/>
                <a:latin typeface="Sabon Next LT" panose="02000500000000000000" pitchFamily="2" charset="0"/>
                <a:cs typeface="Sabon Next LT" panose="02000500000000000000" pitchFamily="2" charset="0"/>
              </a:rPr>
              <a:t>τη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στιγμή</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χαρα</a:t>
            </a:r>
            <a:r>
              <a:rPr lang="en-US" sz="2400" kern="1200" dirty="0" err="1">
                <a:solidFill>
                  <a:schemeClr val="tx1"/>
                </a:solidFill>
                <a:effectLst/>
                <a:latin typeface="Sabon Next LT" panose="02000500000000000000" pitchFamily="2" charset="0"/>
                <a:cs typeface="Sabon Next LT" panose="02000500000000000000" pitchFamily="2" charset="0"/>
              </a:rPr>
              <a:t>κτήρες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a:t>
            </a:r>
            <a:r>
              <a:rPr lang="en-US" sz="2400" kern="1200" dirty="0">
                <a:solidFill>
                  <a:schemeClr val="tx1"/>
                </a:solidFill>
                <a:effectLst/>
                <a:latin typeface="Sabon Next LT" panose="02000500000000000000" pitchFamily="2" charset="0"/>
                <a:cs typeface="Sabon Next LT" panose="02000500000000000000" pitchFamily="2" charset="0"/>
              </a:rPr>
              <a:t>α σωζόμενα έργα δεν ήταν λεπτομερώς επεξεργασμένοι δεν απαιτούσαν πολυτάλαντους ηθοποιούς.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ερισσότεροι</a:t>
            </a:r>
            <a:r>
              <a:rPr lang="en-US" sz="2400" kern="1200" dirty="0">
                <a:solidFill>
                  <a:schemeClr val="tx1"/>
                </a:solidFill>
                <a:effectLst/>
                <a:latin typeface="Sabon Next LT" panose="02000500000000000000" pitchFamily="2" charset="0"/>
                <a:cs typeface="Sabon Next LT" panose="02000500000000000000" pitchFamily="2" charset="0"/>
              </a:rPr>
              <a:t> χαρα</a:t>
            </a:r>
            <a:r>
              <a:rPr lang="en-US" sz="2400" kern="1200" dirty="0" err="1">
                <a:solidFill>
                  <a:schemeClr val="tx1"/>
                </a:solidFill>
                <a:effectLst/>
                <a:latin typeface="Sabon Next LT" panose="02000500000000000000" pitchFamily="2" charset="0"/>
                <a:cs typeface="Sabon Next LT" panose="02000500000000000000" pitchFamily="2" charset="0"/>
              </a:rPr>
              <a:t>κτήρες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στερεότυποι με λίγες ξεκάθαρες ενέργειες και συναισθήματα, όπως λατρεία, χαρά, θυμός ή θλίψη.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σο</a:t>
            </a:r>
            <a:r>
              <a:rPr lang="en-US" sz="2400" kern="1200" dirty="0">
                <a:solidFill>
                  <a:schemeClr val="tx1"/>
                </a:solidFill>
                <a:effectLst/>
                <a:latin typeface="Sabon Next LT" panose="02000500000000000000" pitchFamily="2" charset="0"/>
                <a:cs typeface="Sabon Next LT" panose="02000500000000000000" pitchFamily="2" charset="0"/>
              </a:rPr>
              <a:t>βαροί χαρακτήρες ήταν συγκροτημένοι, αλλά οι κωμικοί ρόλοι άφηναν μεγαλύτερα περιθώρια για αυτοσχεδιασμό και παντομίμα.</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549829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09995E9-B216-0548-83AB-30BFEB0EE64E}"/>
              </a:ext>
            </a:extLst>
          </p:cNvPr>
          <p:cNvPicPr>
            <a:picLocks noChangeAspect="1"/>
          </p:cNvPicPr>
          <p:nvPr/>
        </p:nvPicPr>
        <p:blipFill rotWithShape="1">
          <a:blip r:embed="rId2"/>
          <a:srcRect t="1747"/>
          <a:stretch/>
        </p:blipFill>
        <p:spPr>
          <a:xfrm>
            <a:off x="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BE5D8BE7-433A-9DAD-9C06-2F94E5AD1D9C}"/>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i="1" dirty="0">
                <a:effectLst/>
                <a:latin typeface="Sabon Next LT" panose="02000500000000000000" pitchFamily="2" charset="0"/>
                <a:cs typeface="Sabon Next LT" panose="02000500000000000000" pitchFamily="2" charset="0"/>
              </a:rPr>
              <a:t>Τα </a:t>
            </a:r>
            <a:r>
              <a:rPr lang="en-US" sz="6600" i="1" dirty="0" err="1">
                <a:effectLst/>
                <a:latin typeface="Sabon Next LT" panose="02000500000000000000" pitchFamily="2" charset="0"/>
                <a:cs typeface="Sabon Next LT" panose="02000500000000000000" pitchFamily="2" charset="0"/>
              </a:rPr>
              <a:t>κοστούμι</a:t>
            </a:r>
            <a:r>
              <a:rPr lang="en-US" sz="6600" i="1" dirty="0">
                <a:effectLst/>
                <a:latin typeface="Sabon Next LT" panose="02000500000000000000" pitchFamily="2" charset="0"/>
                <a:cs typeface="Sabon Next LT" panose="02000500000000000000" pitchFamily="2" charset="0"/>
              </a:rPr>
              <a:t>α</a:t>
            </a:r>
            <a:br>
              <a:rPr lang="en-US" sz="6600" dirty="0">
                <a:effectLst/>
              </a:rPr>
            </a:br>
            <a:endParaRPr lang="en-US" sz="6600" dirty="0"/>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5452914"/>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44E2FAA7-860D-BD3C-DBEA-AA58AABAEDC7}"/>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ερισσότεροι</a:t>
            </a:r>
            <a:r>
              <a:rPr lang="en-US" sz="2400" kern="1200" dirty="0">
                <a:solidFill>
                  <a:schemeClr val="tx1"/>
                </a:solidFill>
                <a:effectLst/>
                <a:latin typeface="Sabon Next LT" panose="02000500000000000000" pitchFamily="2" charset="0"/>
                <a:cs typeface="Sabon Next LT" panose="02000500000000000000" pitchFamily="2" charset="0"/>
              </a:rPr>
              <a:t> χαρα</a:t>
            </a:r>
            <a:r>
              <a:rPr lang="en-US" sz="2400" kern="1200" dirty="0" err="1">
                <a:solidFill>
                  <a:schemeClr val="tx1"/>
                </a:solidFill>
                <a:effectLst/>
                <a:latin typeface="Sabon Next LT" panose="02000500000000000000" pitchFamily="2" charset="0"/>
                <a:cs typeface="Sabon Next LT" panose="02000500000000000000" pitchFamily="2" charset="0"/>
              </a:rPr>
              <a:t>κτήρες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φορούσ</a:t>
            </a:r>
            <a:r>
              <a:rPr lang="en-US" sz="2400" kern="1200" dirty="0">
                <a:solidFill>
                  <a:schemeClr val="tx1"/>
                </a:solidFill>
                <a:effectLst/>
                <a:latin typeface="Sabon Next LT" panose="02000500000000000000" pitchFamily="2" charset="0"/>
                <a:cs typeface="Sabon Next LT" panose="02000500000000000000" pitchFamily="2" charset="0"/>
              </a:rPr>
              <a:t>αν ενδύματα που έμοιαζαν με εκείνα της καθημερινής ζωής του μεσαίωνα. </a:t>
            </a:r>
            <a:r>
              <a:rPr lang="en-US" sz="2400" kern="1200" dirty="0" err="1">
                <a:solidFill>
                  <a:schemeClr val="tx1"/>
                </a:solidFill>
                <a:effectLst/>
                <a:latin typeface="Sabon Next LT" panose="02000500000000000000" pitchFamily="2" charset="0"/>
                <a:cs typeface="Sabon Next LT" panose="02000500000000000000" pitchFamily="2" charset="0"/>
              </a:rPr>
              <a:t>Γι</a:t>
            </a:r>
            <a:r>
              <a:rPr lang="en-US" sz="2400" kern="1200" dirty="0">
                <a:solidFill>
                  <a:schemeClr val="tx1"/>
                </a:solidFill>
                <a:effectLst/>
                <a:latin typeface="Sabon Next LT" panose="02000500000000000000" pitchFamily="2" charset="0"/>
                <a:cs typeface="Sabon Next LT" panose="02000500000000000000" pitchFamily="2" charset="0"/>
              </a:rPr>
              <a:t>α παράδειγμα, οι Ρωμαίοι στρατιώτες φορούσαν μεσαιωνικές πανοπλίες και οι ιουδαίοι αρχιερείς φορούσαν χιτώνες που θύμιζαν εκείνους των καθολικών αρχιερέων. </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err="1">
                <a:solidFill>
                  <a:schemeClr val="tx1"/>
                </a:solidFill>
                <a:effectLst/>
                <a:latin typeface="Sabon Next LT" panose="02000500000000000000" pitchFamily="2" charset="0"/>
                <a:cs typeface="Sabon Next LT" panose="02000500000000000000" pitchFamily="2" charset="0"/>
              </a:rPr>
              <a:t>Συχνά</a:t>
            </a:r>
            <a:r>
              <a:rPr lang="el-GR"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ωστόσο</a:t>
            </a:r>
            <a:r>
              <a:rPr lang="en-US" sz="2400" kern="1200" dirty="0">
                <a:solidFill>
                  <a:schemeClr val="tx1"/>
                </a:solidFill>
                <a:effectLst/>
                <a:latin typeface="Sabon Next LT" panose="02000500000000000000" pitchFamily="2" charset="0"/>
                <a:cs typeface="Sabon Next LT" panose="02000500000000000000" pitchFamily="2" charset="0"/>
              </a:rPr>
              <a:t>, προσέθεταν στα κουστούμια αυτών των ιστορικών χαρακτήρων εξωτικές λεπτομέρειες για να ξεχωρίσουν από τα πρόσωπα της σύγχρονης πραγματικότητας. </a:t>
            </a: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55342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4DE5C07-689C-D3C1-59B4-11AF8A22CE84}"/>
              </a:ext>
            </a:extLst>
          </p:cNvPr>
          <p:cNvSpPr>
            <a:spLocks noGrp="1"/>
          </p:cNvSpPr>
          <p:nvPr>
            <p:ph type="title"/>
          </p:nvPr>
        </p:nvSpPr>
        <p:spPr>
          <a:xfrm>
            <a:off x="221033" y="-238124"/>
            <a:ext cx="5165565" cy="7096124"/>
          </a:xfrm>
        </p:spPr>
        <p:txBody>
          <a:bodyPr vert="horz" lIns="91440" tIns="45720" rIns="91440" bIns="45720" rtlCol="0" anchor="b">
            <a:noAutofit/>
          </a:bodyPr>
          <a:lstStyle/>
          <a:p>
            <a:pPr marR="53975">
              <a:spcAft>
                <a:spcPts val="3750"/>
              </a:spcAft>
            </a:pPr>
            <a:r>
              <a:rPr lang="en-US" sz="2300" kern="1200" dirty="0">
                <a:solidFill>
                  <a:schemeClr val="tx1"/>
                </a:solidFill>
                <a:effectLst/>
                <a:latin typeface="Sabon Next LT" panose="02000500000000000000" pitchFamily="2" charset="0"/>
                <a:cs typeface="Sabon Next LT" panose="02000500000000000000" pitchFamily="2" charset="0"/>
              </a:rPr>
              <a:t>Ο </a:t>
            </a:r>
            <a:r>
              <a:rPr lang="en-US" sz="2300" kern="1200" dirty="0" err="1">
                <a:solidFill>
                  <a:schemeClr val="tx1"/>
                </a:solidFill>
                <a:effectLst/>
                <a:latin typeface="Sabon Next LT" panose="02000500000000000000" pitchFamily="2" charset="0"/>
                <a:cs typeface="Sabon Next LT" panose="02000500000000000000" pitchFamily="2" charset="0"/>
              </a:rPr>
              <a:t>Θεός</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ήτ</a:t>
            </a:r>
            <a:r>
              <a:rPr lang="en-US" sz="2300" kern="1200" dirty="0">
                <a:solidFill>
                  <a:schemeClr val="tx1"/>
                </a:solidFill>
                <a:effectLst/>
                <a:latin typeface="Sabon Next LT" panose="02000500000000000000" pitchFamily="2" charset="0"/>
                <a:cs typeface="Sabon Next LT" panose="02000500000000000000" pitchFamily="2" charset="0"/>
              </a:rPr>
              <a:t>αν ντυμένος όπως ο </a:t>
            </a:r>
            <a:r>
              <a:rPr lang="el-GR" sz="2300" kern="1200" dirty="0">
                <a:solidFill>
                  <a:schemeClr val="tx1"/>
                </a:solidFill>
                <a:effectLst/>
                <a:latin typeface="Sabon Next LT" panose="02000500000000000000" pitchFamily="2" charset="0"/>
                <a:cs typeface="Sabon Next LT" panose="02000500000000000000" pitchFamily="2" charset="0"/>
              </a:rPr>
              <a:t>Π</a:t>
            </a:r>
            <a:r>
              <a:rPr lang="en-US" sz="2300" kern="1200" dirty="0">
                <a:solidFill>
                  <a:schemeClr val="tx1"/>
                </a:solidFill>
                <a:effectLst/>
                <a:latin typeface="Sabon Next LT" panose="02000500000000000000" pitchFamily="2" charset="0"/>
                <a:cs typeface="Sabon Next LT" panose="02000500000000000000" pitchFamily="2" charset="0"/>
              </a:rPr>
              <a:t>άπας ή ο αυτοκράτορας και οι άγγελοι φορούσαν εκκλησιαστικούς χιτώνες στους οποίους είχαν προστεθεί φτερά. Υπ</a:t>
            </a:r>
            <a:r>
              <a:rPr lang="en-US" sz="2300" kern="1200" dirty="0" err="1">
                <a:solidFill>
                  <a:schemeClr val="tx1"/>
                </a:solidFill>
                <a:effectLst/>
                <a:latin typeface="Sabon Next LT" panose="02000500000000000000" pitchFamily="2" charset="0"/>
                <a:cs typeface="Sabon Next LT" panose="02000500000000000000" pitchFamily="2" charset="0"/>
              </a:rPr>
              <a:t>ερφυσικοί</a:t>
            </a:r>
            <a:r>
              <a:rPr lang="en-US" sz="2300" kern="1200" dirty="0">
                <a:solidFill>
                  <a:schemeClr val="tx1"/>
                </a:solidFill>
                <a:effectLst/>
                <a:latin typeface="Sabon Next LT" panose="02000500000000000000" pitchFamily="2" charset="0"/>
                <a:cs typeface="Sabon Next LT" panose="02000500000000000000" pitchFamily="2" charset="0"/>
              </a:rPr>
              <a:t> χαρα</a:t>
            </a:r>
            <a:r>
              <a:rPr lang="en-US" sz="2300" kern="1200" dirty="0" err="1">
                <a:solidFill>
                  <a:schemeClr val="tx1"/>
                </a:solidFill>
                <a:effectLst/>
                <a:latin typeface="Sabon Next LT" panose="02000500000000000000" pitchFamily="2" charset="0"/>
                <a:cs typeface="Sabon Next LT" panose="02000500000000000000" pitchFamily="2" charset="0"/>
              </a:rPr>
              <a:t>κτήρες</a:t>
            </a:r>
            <a:r>
              <a:rPr lang="en-US" sz="2300" kern="1200" dirty="0">
                <a:solidFill>
                  <a:schemeClr val="tx1"/>
                </a:solidFill>
                <a:effectLst/>
                <a:latin typeface="Sabon Next LT" panose="02000500000000000000" pitchFamily="2" charset="0"/>
                <a:cs typeface="Sabon Next LT" panose="02000500000000000000" pitchFamily="2" charset="0"/>
              </a:rPr>
              <a:t>, επ</a:t>
            </a:r>
            <a:r>
              <a:rPr lang="en-US" sz="2300" kern="1200" dirty="0" err="1">
                <a:solidFill>
                  <a:schemeClr val="tx1"/>
                </a:solidFill>
                <a:effectLst/>
                <a:latin typeface="Sabon Next LT" panose="02000500000000000000" pitchFamily="2" charset="0"/>
                <a:cs typeface="Sabon Next LT" panose="02000500000000000000" pitchFamily="2" charset="0"/>
              </a:rPr>
              <a:t>ίσης</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φορούσ</a:t>
            </a:r>
            <a:r>
              <a:rPr lang="en-US" sz="2300" kern="1200" dirty="0">
                <a:solidFill>
                  <a:schemeClr val="tx1"/>
                </a:solidFill>
                <a:effectLst/>
                <a:latin typeface="Sabon Next LT" panose="02000500000000000000" pitchFamily="2" charset="0"/>
                <a:cs typeface="Sabon Next LT" panose="02000500000000000000" pitchFamily="2" charset="0"/>
              </a:rPr>
              <a:t>αν μάσκες. </a:t>
            </a:r>
            <a:r>
              <a:rPr lang="en-US" sz="2300" kern="1200" dirty="0" err="1">
                <a:solidFill>
                  <a:schemeClr val="tx1"/>
                </a:solidFill>
                <a:effectLst/>
                <a:latin typeface="Sabon Next LT" panose="02000500000000000000" pitchFamily="2" charset="0"/>
                <a:cs typeface="Sabon Next LT" panose="02000500000000000000" pitchFamily="2" charset="0"/>
              </a:rPr>
              <a:t>Αν</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είχ</a:t>
            </a:r>
            <a:r>
              <a:rPr lang="en-US" sz="2300" kern="1200" dirty="0">
                <a:solidFill>
                  <a:schemeClr val="tx1"/>
                </a:solidFill>
                <a:effectLst/>
                <a:latin typeface="Sabon Next LT" panose="02000500000000000000" pitchFamily="2" charset="0"/>
                <a:cs typeface="Sabon Next LT" panose="02000500000000000000" pitchFamily="2" charset="0"/>
              </a:rPr>
              <a:t>αν σχέση με τον παράδεισο, οι μάσκες ήταν συνήθως επιχρυσωμένες. Η κα</a:t>
            </a:r>
            <a:r>
              <a:rPr lang="en-US" sz="2300" kern="1200" dirty="0" err="1">
                <a:solidFill>
                  <a:schemeClr val="tx1"/>
                </a:solidFill>
                <a:effectLst/>
                <a:latin typeface="Sabon Next LT" panose="02000500000000000000" pitchFamily="2" charset="0"/>
                <a:cs typeface="Sabon Next LT" panose="02000500000000000000" pitchFamily="2" charset="0"/>
              </a:rPr>
              <a:t>λλιτεχνική</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σύλληψη</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των</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δι</a:t>
            </a:r>
            <a:r>
              <a:rPr lang="en-US" sz="2300" kern="1200" dirty="0">
                <a:solidFill>
                  <a:schemeClr val="tx1"/>
                </a:solidFill>
                <a:effectLst/>
                <a:latin typeface="Sabon Next LT" panose="02000500000000000000" pitchFamily="2" charset="0"/>
                <a:cs typeface="Sabon Next LT" panose="02000500000000000000" pitchFamily="2" charset="0"/>
              </a:rPr>
              <a:t>αβόλων ήταν περισσότερο ευφάνταστη</a:t>
            </a:r>
            <a:r>
              <a:rPr lang="el-GR"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γι</a:t>
            </a:r>
            <a:r>
              <a:rPr lang="en-US" sz="2300" kern="1200" dirty="0">
                <a:solidFill>
                  <a:schemeClr val="tx1"/>
                </a:solidFill>
                <a:effectLst/>
                <a:latin typeface="Sabon Next LT" panose="02000500000000000000" pitchFamily="2" charset="0"/>
                <a:cs typeface="Sabon Next LT" panose="02000500000000000000" pitchFamily="2" charset="0"/>
              </a:rPr>
              <a:t>ατί τους έκαναν να μοιάζουν με μεγάλα αρπακτικά, τέρατα με ζωόμορφες κεφαλές ή πλάσματα με λέπια, ουρές, κέρατα ή δαγκάνες. </a:t>
            </a:r>
            <a:r>
              <a:rPr lang="en-US" sz="2300" kern="1200" dirty="0" err="1">
                <a:solidFill>
                  <a:schemeClr val="tx1"/>
                </a:solidFill>
                <a:effectLst/>
                <a:latin typeface="Sabon Next LT" panose="02000500000000000000" pitchFamily="2" charset="0"/>
                <a:cs typeface="Sabon Next LT" panose="02000500000000000000" pitchFamily="2" charset="0"/>
              </a:rPr>
              <a:t>Κάθε</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σημ</a:t>
            </a:r>
            <a:r>
              <a:rPr lang="en-US" sz="2300" kern="1200" dirty="0">
                <a:solidFill>
                  <a:schemeClr val="tx1"/>
                </a:solidFill>
                <a:effectLst/>
                <a:latin typeface="Sabon Next LT" panose="02000500000000000000" pitchFamily="2" charset="0"/>
                <a:cs typeface="Sabon Next LT" panose="02000500000000000000" pitchFamily="2" charset="0"/>
              </a:rPr>
              <a:t>αντικός χαρακτήρας, ανθρώπινος ή θείος, έπρεπε να φέρει ένα αναγνωριστικό έμβλημα, ο αρχάγγελος Μιχαήλ, για παράδειγμα, κρατούσε πάντα φλεγόμενο ξίφος.</a:t>
            </a:r>
            <a:br>
              <a:rPr lang="en-US" sz="2300" kern="1200" dirty="0">
                <a:solidFill>
                  <a:schemeClr val="tx1"/>
                </a:solidFill>
                <a:effectLst/>
              </a:rPr>
            </a:br>
            <a:r>
              <a:rPr lang="en-US" sz="2300" kern="1200" dirty="0">
                <a:solidFill>
                  <a:schemeClr val="tx1"/>
                </a:solidFill>
                <a:effectLst/>
              </a:rPr>
              <a:t> </a:t>
            </a:r>
            <a:br>
              <a:rPr lang="en-US" sz="2300" kern="1200" dirty="0">
                <a:solidFill>
                  <a:schemeClr val="tx1"/>
                </a:solidFill>
                <a:effectLst/>
              </a:rPr>
            </a:br>
            <a:endParaRPr lang="en-US" sz="2300" kern="1200" dirty="0">
              <a:solidFill>
                <a:schemeClr val="tx1"/>
              </a:solidFill>
            </a:endParaRPr>
          </a:p>
        </p:txBody>
      </p:sp>
      <p:grpSp>
        <p:nvGrpSpPr>
          <p:cNvPr id="14" name="Group 1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6" name="Straight Connector 1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κείμενο, πολύχρωμος, στολισμένος, ζωγραφική&#10;&#10;Περιγραφή που δημιουργήθηκε αυτόματα">
            <a:extLst>
              <a:ext uri="{FF2B5EF4-FFF2-40B4-BE49-F238E27FC236}">
                <a16:creationId xmlns:a16="http://schemas.microsoft.com/office/drawing/2014/main" id="{61DD6D69-C87E-D063-5929-31D6A631E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4124" y="569297"/>
            <a:ext cx="4915277" cy="5608830"/>
          </a:xfrm>
          <a:prstGeom prst="rect">
            <a:avLst/>
          </a:prstGeom>
        </p:spPr>
      </p:pic>
    </p:spTree>
    <p:extLst>
      <p:ext uri="{BB962C8B-B14F-4D97-AF65-F5344CB8AC3E}">
        <p14:creationId xmlns:p14="http://schemas.microsoft.com/office/powerpoint/2010/main" val="2816201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D894347-C9A9-4BFD-8A6D-05A2B0CDD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284ED281-4082-46F9-86EE-D78901367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
            <a:ext cx="9379192" cy="4251280"/>
          </a:xfrm>
          <a:custGeom>
            <a:avLst/>
            <a:gdLst>
              <a:gd name="connsiteX0" fmla="*/ 9379192 w 9379192"/>
              <a:gd name="connsiteY0" fmla="*/ 3752527 h 3752527"/>
              <a:gd name="connsiteX1" fmla="*/ 3293459 w 9379192"/>
              <a:gd name="connsiteY1" fmla="*/ 3752527 h 3752527"/>
              <a:gd name="connsiteX2" fmla="*/ 3297156 w 9379192"/>
              <a:gd name="connsiteY2" fmla="*/ 3752055 h 3752527"/>
              <a:gd name="connsiteX3" fmla="*/ 3642095 w 9379192"/>
              <a:gd name="connsiteY3" fmla="*/ 3690141 h 3752527"/>
              <a:gd name="connsiteX4" fmla="*/ 2307659 w 9379192"/>
              <a:gd name="connsiteY4" fmla="*/ 3500267 h 3752527"/>
              <a:gd name="connsiteX5" fmla="*/ 2383194 w 9379192"/>
              <a:gd name="connsiteY5" fmla="*/ 3475501 h 3752527"/>
              <a:gd name="connsiteX6" fmla="*/ 2237161 w 9379192"/>
              <a:gd name="connsiteY6" fmla="*/ 3376437 h 3752527"/>
              <a:gd name="connsiteX7" fmla="*/ 1637924 w 9379192"/>
              <a:gd name="connsiteY7" fmla="*/ 3219585 h 3752527"/>
              <a:gd name="connsiteX8" fmla="*/ 2383194 w 9379192"/>
              <a:gd name="connsiteY8" fmla="*/ 2955415 h 3752527"/>
              <a:gd name="connsiteX9" fmla="*/ 1542249 w 9379192"/>
              <a:gd name="connsiteY9" fmla="*/ 2596307 h 3752527"/>
              <a:gd name="connsiteX10" fmla="*/ 1114221 w 9379192"/>
              <a:gd name="connsiteY10" fmla="*/ 2509625 h 3752527"/>
              <a:gd name="connsiteX11" fmla="*/ 2524191 w 9379192"/>
              <a:gd name="connsiteY11" fmla="*/ 2059708 h 3752527"/>
              <a:gd name="connsiteX12" fmla="*/ 238027 w 9379192"/>
              <a:gd name="connsiteY12" fmla="*/ 1836815 h 3752527"/>
              <a:gd name="connsiteX13" fmla="*/ 424343 w 9379192"/>
              <a:gd name="connsiteY13" fmla="*/ 1746006 h 3752527"/>
              <a:gd name="connsiteX14" fmla="*/ 1844384 w 9379192"/>
              <a:gd name="connsiteY14" fmla="*/ 1770772 h 3752527"/>
              <a:gd name="connsiteX15" fmla="*/ 2081058 w 9379192"/>
              <a:gd name="connsiteY15" fmla="*/ 1700602 h 3752527"/>
              <a:gd name="connsiteX16" fmla="*/ 1844384 w 9379192"/>
              <a:gd name="connsiteY16" fmla="*/ 1589154 h 3752527"/>
              <a:gd name="connsiteX17" fmla="*/ 922869 w 9379192"/>
              <a:gd name="connsiteY17" fmla="*/ 1506601 h 3752527"/>
              <a:gd name="connsiteX18" fmla="*/ 681160 w 9379192"/>
              <a:gd name="connsiteY18" fmla="*/ 1320855 h 3752527"/>
              <a:gd name="connsiteX19" fmla="*/ 273276 w 9379192"/>
              <a:gd name="connsiteY19" fmla="*/ 1106216 h 3752527"/>
              <a:gd name="connsiteX20" fmla="*/ 555269 w 9379192"/>
              <a:gd name="connsiteY20" fmla="*/ 928727 h 3752527"/>
              <a:gd name="connsiteX21" fmla="*/ 97029 w 9379192"/>
              <a:gd name="connsiteY21" fmla="*/ 664555 h 3752527"/>
              <a:gd name="connsiteX22" fmla="*/ 227955 w 9379192"/>
              <a:gd name="connsiteY22" fmla="*/ 317831 h 3752527"/>
              <a:gd name="connsiteX23" fmla="*/ 998402 w 9379192"/>
              <a:gd name="connsiteY23" fmla="*/ 235277 h 3752527"/>
              <a:gd name="connsiteX24" fmla="*/ 2030701 w 9379192"/>
              <a:gd name="connsiteY24" fmla="*/ 115575 h 3752527"/>
              <a:gd name="connsiteX25" fmla="*/ 3068036 w 9379192"/>
              <a:gd name="connsiteY25" fmla="*/ 12383 h 3752527"/>
              <a:gd name="connsiteX26" fmla="*/ 4105370 w 9379192"/>
              <a:gd name="connsiteY26" fmla="*/ 12383 h 3752527"/>
              <a:gd name="connsiteX27" fmla="*/ 4402472 w 9379192"/>
              <a:gd name="connsiteY27" fmla="*/ 20638 h 3752527"/>
              <a:gd name="connsiteX28" fmla="*/ 4407507 w 9379192"/>
              <a:gd name="connsiteY28" fmla="*/ 20638 h 3752527"/>
              <a:gd name="connsiteX29" fmla="*/ 5696622 w 9379192"/>
              <a:gd name="connsiteY29" fmla="*/ 57788 h 3752527"/>
              <a:gd name="connsiteX30" fmla="*/ 6175004 w 9379192"/>
              <a:gd name="connsiteY30" fmla="*/ 61915 h 3752527"/>
              <a:gd name="connsiteX31" fmla="*/ 7212339 w 9379192"/>
              <a:gd name="connsiteY31" fmla="*/ 66042 h 3752527"/>
              <a:gd name="connsiteX32" fmla="*/ 8244638 w 9379192"/>
              <a:gd name="connsiteY32" fmla="*/ 49532 h 3752527"/>
              <a:gd name="connsiteX33" fmla="*/ 9292044 w 9379192"/>
              <a:gd name="connsiteY33" fmla="*/ 0 h 3752527"/>
              <a:gd name="connsiteX34" fmla="*/ 9379192 w 9379192"/>
              <a:gd name="connsiteY34" fmla="*/ 2762 h 375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9192" h="3752527">
                <a:moveTo>
                  <a:pt x="9379192" y="3752527"/>
                </a:moveTo>
                <a:lnTo>
                  <a:pt x="3293459" y="3752527"/>
                </a:lnTo>
                <a:lnTo>
                  <a:pt x="3297156" y="3752055"/>
                </a:lnTo>
                <a:cubicBezTo>
                  <a:pt x="3412975" y="3736577"/>
                  <a:pt x="3551454" y="3714906"/>
                  <a:pt x="3642095" y="3690141"/>
                </a:cubicBezTo>
                <a:cubicBezTo>
                  <a:pt x="3380244" y="3686012"/>
                  <a:pt x="2347945" y="3529162"/>
                  <a:pt x="2307659" y="3500267"/>
                </a:cubicBezTo>
                <a:cubicBezTo>
                  <a:pt x="2327803" y="3492012"/>
                  <a:pt x="2358017" y="3483757"/>
                  <a:pt x="2383194" y="3475501"/>
                </a:cubicBezTo>
                <a:cubicBezTo>
                  <a:pt x="2327803" y="3450736"/>
                  <a:pt x="2282482" y="3421842"/>
                  <a:pt x="2237161" y="3376437"/>
                </a:cubicBezTo>
                <a:cubicBezTo>
                  <a:pt x="2091129" y="3223714"/>
                  <a:pt x="1844384" y="3277374"/>
                  <a:pt x="1637924" y="3219585"/>
                </a:cubicBezTo>
                <a:cubicBezTo>
                  <a:pt x="1768850" y="2897627"/>
                  <a:pt x="2116307" y="3017329"/>
                  <a:pt x="2383194" y="2955415"/>
                </a:cubicBezTo>
                <a:cubicBezTo>
                  <a:pt x="1683245" y="2765541"/>
                  <a:pt x="1819207" y="2666477"/>
                  <a:pt x="1542249" y="2596307"/>
                </a:cubicBezTo>
                <a:cubicBezTo>
                  <a:pt x="1194791" y="2509625"/>
                  <a:pt x="1114221" y="2509625"/>
                  <a:pt x="1114221" y="2509625"/>
                </a:cubicBezTo>
                <a:cubicBezTo>
                  <a:pt x="1522105" y="2245455"/>
                  <a:pt x="2010559" y="2530264"/>
                  <a:pt x="2524191" y="2059708"/>
                </a:cubicBezTo>
                <a:cubicBezTo>
                  <a:pt x="2030701" y="1993667"/>
                  <a:pt x="555269" y="1960645"/>
                  <a:pt x="238027" y="1836815"/>
                </a:cubicBezTo>
                <a:cubicBezTo>
                  <a:pt x="358880" y="1882219"/>
                  <a:pt x="368952" y="1746006"/>
                  <a:pt x="424343" y="1746006"/>
                </a:cubicBezTo>
                <a:cubicBezTo>
                  <a:pt x="892655" y="1741879"/>
                  <a:pt x="1371037" y="1820305"/>
                  <a:pt x="1844384" y="1770772"/>
                </a:cubicBezTo>
                <a:cubicBezTo>
                  <a:pt x="1929989" y="1766645"/>
                  <a:pt x="2065951" y="1803793"/>
                  <a:pt x="2081058" y="1700602"/>
                </a:cubicBezTo>
                <a:cubicBezTo>
                  <a:pt x="2096164" y="1572644"/>
                  <a:pt x="1919919" y="1601537"/>
                  <a:pt x="1844384" y="1589154"/>
                </a:cubicBezTo>
                <a:cubicBezTo>
                  <a:pt x="1537212" y="1547877"/>
                  <a:pt x="1235076" y="1531367"/>
                  <a:pt x="922869" y="1506601"/>
                </a:cubicBezTo>
                <a:cubicBezTo>
                  <a:pt x="791943" y="1494218"/>
                  <a:pt x="630804" y="1518984"/>
                  <a:pt x="681160" y="1320855"/>
                </a:cubicBezTo>
                <a:cubicBezTo>
                  <a:pt x="640874" y="1130983"/>
                  <a:pt x="399166" y="1197025"/>
                  <a:pt x="273276" y="1106216"/>
                </a:cubicBezTo>
                <a:cubicBezTo>
                  <a:pt x="333703" y="998897"/>
                  <a:pt x="504913" y="1073196"/>
                  <a:pt x="555269" y="928727"/>
                </a:cubicBezTo>
                <a:cubicBezTo>
                  <a:pt x="313560" y="974131"/>
                  <a:pt x="338738" y="660428"/>
                  <a:pt x="97029" y="664555"/>
                </a:cubicBezTo>
                <a:cubicBezTo>
                  <a:pt x="-104395" y="478810"/>
                  <a:pt x="41638" y="388001"/>
                  <a:pt x="227955" y="317831"/>
                </a:cubicBezTo>
                <a:cubicBezTo>
                  <a:pt x="469664" y="231150"/>
                  <a:pt x="736551" y="251788"/>
                  <a:pt x="998402" y="235277"/>
                </a:cubicBezTo>
                <a:cubicBezTo>
                  <a:pt x="1345860" y="198128"/>
                  <a:pt x="1678209" y="111447"/>
                  <a:pt x="2030701" y="115575"/>
                </a:cubicBezTo>
                <a:cubicBezTo>
                  <a:pt x="2363052" y="28893"/>
                  <a:pt x="2730650" y="123829"/>
                  <a:pt x="3068036" y="12383"/>
                </a:cubicBezTo>
                <a:cubicBezTo>
                  <a:pt x="3410457" y="12383"/>
                  <a:pt x="3757914" y="12383"/>
                  <a:pt x="4105370" y="12383"/>
                </a:cubicBezTo>
                <a:cubicBezTo>
                  <a:pt x="4206084" y="16510"/>
                  <a:pt x="4301759" y="16510"/>
                  <a:pt x="4402472" y="20638"/>
                </a:cubicBezTo>
                <a:cubicBezTo>
                  <a:pt x="4402472" y="20638"/>
                  <a:pt x="4407507" y="20638"/>
                  <a:pt x="4407507" y="20638"/>
                </a:cubicBezTo>
                <a:cubicBezTo>
                  <a:pt x="4840570" y="33022"/>
                  <a:pt x="5268596" y="41276"/>
                  <a:pt x="5696622" y="57788"/>
                </a:cubicBezTo>
                <a:cubicBezTo>
                  <a:pt x="5857761" y="57788"/>
                  <a:pt x="6013864" y="61915"/>
                  <a:pt x="6175004" y="61915"/>
                </a:cubicBezTo>
                <a:cubicBezTo>
                  <a:pt x="6517425" y="82553"/>
                  <a:pt x="6864883" y="94936"/>
                  <a:pt x="7212339" y="66042"/>
                </a:cubicBezTo>
                <a:cubicBezTo>
                  <a:pt x="7559796" y="90809"/>
                  <a:pt x="7897182" y="74298"/>
                  <a:pt x="8244638" y="49532"/>
                </a:cubicBezTo>
                <a:cubicBezTo>
                  <a:pt x="8597130" y="78426"/>
                  <a:pt x="8944587" y="37149"/>
                  <a:pt x="9292044" y="0"/>
                </a:cubicBezTo>
                <a:lnTo>
                  <a:pt x="9379192" y="2762"/>
                </a:lnTo>
                <a:close/>
              </a:path>
            </a:pathLst>
          </a:custGeom>
          <a:solidFill>
            <a:schemeClr val="bg2">
              <a:alpha val="50000"/>
            </a:schemeClr>
          </a:solidFill>
          <a:ln w="3270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531D9B7-48AB-4407-A9E8-13391FCB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9902" flipV="1">
            <a:off x="5210629" y="4242714"/>
            <a:ext cx="7104297" cy="3137347"/>
          </a:xfrm>
          <a:custGeom>
            <a:avLst/>
            <a:gdLst>
              <a:gd name="connsiteX0" fmla="*/ 6772629 w 7104297"/>
              <a:gd name="connsiteY0" fmla="*/ 3137347 h 3137347"/>
              <a:gd name="connsiteX1" fmla="*/ 7104297 w 7104297"/>
              <a:gd name="connsiteY1" fmla="*/ 1081624 h 3137347"/>
              <a:gd name="connsiteX2" fmla="*/ 400225 w 7104297"/>
              <a:gd name="connsiteY2" fmla="*/ 0 h 3137347"/>
              <a:gd name="connsiteX3" fmla="*/ 277738 w 7104297"/>
              <a:gd name="connsiteY3" fmla="*/ 5048 h 3137347"/>
              <a:gd name="connsiteX4" fmla="*/ 0 w 7104297"/>
              <a:gd name="connsiteY4" fmla="*/ 23585 h 3137347"/>
              <a:gd name="connsiteX5" fmla="*/ 296410 w 7104297"/>
              <a:gd name="connsiteY5" fmla="*/ 136472 h 3137347"/>
              <a:gd name="connsiteX6" fmla="*/ 396403 w 7104297"/>
              <a:gd name="connsiteY6" fmla="*/ 445861 h 3137347"/>
              <a:gd name="connsiteX7" fmla="*/ 760665 w 7104297"/>
              <a:gd name="connsiteY7" fmla="*/ 621461 h 3137347"/>
              <a:gd name="connsiteX8" fmla="*/ 996368 w 7104297"/>
              <a:gd name="connsiteY8" fmla="*/ 684176 h 3137347"/>
              <a:gd name="connsiteX9" fmla="*/ 1535617 w 7104297"/>
              <a:gd name="connsiteY9" fmla="*/ 776157 h 3137347"/>
              <a:gd name="connsiteX10" fmla="*/ 1614185 w 7104297"/>
              <a:gd name="connsiteY10" fmla="*/ 926671 h 3137347"/>
              <a:gd name="connsiteX11" fmla="*/ 1682037 w 7104297"/>
              <a:gd name="connsiteY11" fmla="*/ 1093909 h 3137347"/>
              <a:gd name="connsiteX12" fmla="*/ 1824886 w 7104297"/>
              <a:gd name="connsiteY12" fmla="*/ 1202614 h 3137347"/>
              <a:gd name="connsiteX13" fmla="*/ 714243 w 7104297"/>
              <a:gd name="connsiteY13" fmla="*/ 1185890 h 3137347"/>
              <a:gd name="connsiteX14" fmla="*/ 1967733 w 7104297"/>
              <a:gd name="connsiteY14" fmla="*/ 1537090 h 3137347"/>
              <a:gd name="connsiteX15" fmla="*/ 1857026 w 7104297"/>
              <a:gd name="connsiteY15" fmla="*/ 1675062 h 3137347"/>
              <a:gd name="connsiteX16" fmla="*/ 2542697 w 7104297"/>
              <a:gd name="connsiteY16" fmla="*/ 1863205 h 3137347"/>
              <a:gd name="connsiteX17" fmla="*/ 2174863 w 7104297"/>
              <a:gd name="connsiteY17" fmla="*/ 1884109 h 3137347"/>
              <a:gd name="connsiteX18" fmla="*/ 4314015 w 7104297"/>
              <a:gd name="connsiteY18" fmla="*/ 2670128 h 3137347"/>
              <a:gd name="connsiteX19" fmla="*/ 5430784 w 7104297"/>
              <a:gd name="connsiteY19" fmla="*/ 2889725 h 3137347"/>
              <a:gd name="connsiteX20" fmla="*/ 6613344 w 7104297"/>
              <a:gd name="connsiteY20" fmla="*/ 3108822 h 3137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04297" h="3137347">
                <a:moveTo>
                  <a:pt x="6772629" y="3137347"/>
                </a:moveTo>
                <a:lnTo>
                  <a:pt x="7104297" y="1081624"/>
                </a:lnTo>
                <a:lnTo>
                  <a:pt x="400225" y="0"/>
                </a:lnTo>
                <a:lnTo>
                  <a:pt x="277738" y="5048"/>
                </a:lnTo>
                <a:cubicBezTo>
                  <a:pt x="185423" y="9801"/>
                  <a:pt x="92851" y="15745"/>
                  <a:pt x="0" y="23585"/>
                </a:cubicBezTo>
                <a:cubicBezTo>
                  <a:pt x="96424" y="149013"/>
                  <a:pt x="221416" y="44490"/>
                  <a:pt x="296410" y="136472"/>
                </a:cubicBezTo>
                <a:cubicBezTo>
                  <a:pt x="224986" y="328795"/>
                  <a:pt x="253557" y="433318"/>
                  <a:pt x="396403" y="445861"/>
                </a:cubicBezTo>
                <a:cubicBezTo>
                  <a:pt x="535682" y="458403"/>
                  <a:pt x="685672" y="391507"/>
                  <a:pt x="760665" y="621461"/>
                </a:cubicBezTo>
                <a:cubicBezTo>
                  <a:pt x="782093" y="692537"/>
                  <a:pt x="914229" y="671633"/>
                  <a:pt x="996368" y="684176"/>
                </a:cubicBezTo>
                <a:cubicBezTo>
                  <a:pt x="1174926" y="713442"/>
                  <a:pt x="1364202" y="684176"/>
                  <a:pt x="1535617" y="776157"/>
                </a:cubicBezTo>
                <a:cubicBezTo>
                  <a:pt x="1603471" y="809604"/>
                  <a:pt x="1649896" y="834690"/>
                  <a:pt x="1614185" y="926671"/>
                </a:cubicBezTo>
                <a:cubicBezTo>
                  <a:pt x="1578472" y="1022833"/>
                  <a:pt x="1624898" y="1056279"/>
                  <a:pt x="1682037" y="1093909"/>
                </a:cubicBezTo>
                <a:cubicBezTo>
                  <a:pt x="1724892" y="1123175"/>
                  <a:pt x="1789173" y="1114814"/>
                  <a:pt x="1824886" y="1202614"/>
                </a:cubicBezTo>
                <a:cubicBezTo>
                  <a:pt x="1449909" y="1190070"/>
                  <a:pt x="1085647" y="1118994"/>
                  <a:pt x="714243" y="1185890"/>
                </a:cubicBezTo>
                <a:cubicBezTo>
                  <a:pt x="1121358" y="1353128"/>
                  <a:pt x="1567759" y="1344765"/>
                  <a:pt x="1967733" y="1537090"/>
                </a:cubicBezTo>
                <a:cubicBezTo>
                  <a:pt x="1953448" y="1603986"/>
                  <a:pt x="1860597" y="1574718"/>
                  <a:pt x="1857026" y="1675062"/>
                </a:cubicBezTo>
                <a:cubicBezTo>
                  <a:pt x="2067727" y="1779586"/>
                  <a:pt x="2321284" y="1708508"/>
                  <a:pt x="2542697" y="1863205"/>
                </a:cubicBezTo>
                <a:cubicBezTo>
                  <a:pt x="2414134" y="1934281"/>
                  <a:pt x="2296285" y="1817213"/>
                  <a:pt x="2174863" y="1884109"/>
                </a:cubicBezTo>
                <a:cubicBezTo>
                  <a:pt x="2214147" y="1984452"/>
                  <a:pt x="3992607" y="2603233"/>
                  <a:pt x="4314015" y="2670128"/>
                </a:cubicBezTo>
                <a:cubicBezTo>
                  <a:pt x="4559090" y="2721868"/>
                  <a:pt x="4976921" y="2803592"/>
                  <a:pt x="5430784" y="2889725"/>
                </a:cubicBezTo>
                <a:cubicBezTo>
                  <a:pt x="5827914" y="2965093"/>
                  <a:pt x="6252633" y="3043836"/>
                  <a:pt x="6613344" y="3108822"/>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Τίτλος 1">
            <a:extLst>
              <a:ext uri="{FF2B5EF4-FFF2-40B4-BE49-F238E27FC236}">
                <a16:creationId xmlns:a16="http://schemas.microsoft.com/office/drawing/2014/main" id="{280DA605-8CDB-E092-761A-25254000202F}"/>
              </a:ext>
            </a:extLst>
          </p:cNvPr>
          <p:cNvSpPr>
            <a:spLocks noGrp="1"/>
          </p:cNvSpPr>
          <p:nvPr>
            <p:ph type="title"/>
          </p:nvPr>
        </p:nvSpPr>
        <p:spPr>
          <a:xfrm>
            <a:off x="838200" y="937845"/>
            <a:ext cx="9906000" cy="5339130"/>
          </a:xfrm>
        </p:spPr>
        <p:txBody>
          <a:bodyPr vert="horz" lIns="91440" tIns="45720" rIns="91440" bIns="45720" rtlCol="0" anchor="b">
            <a:no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Στις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ερισσότερες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a:t>
            </a:r>
            <a:r>
              <a:rPr lang="en-US" sz="2400" kern="1200" dirty="0">
                <a:solidFill>
                  <a:schemeClr val="tx1"/>
                </a:solidFill>
                <a:effectLst/>
                <a:latin typeface="Sabon Next LT" panose="02000500000000000000" pitchFamily="2" charset="0"/>
                <a:cs typeface="Sabon Next LT" panose="02000500000000000000" pitchFamily="2" charset="0"/>
              </a:rPr>
              <a:t>πτώσεις οι ηθοποιοί έπρεπε να προμηθεύονται τα δικά τους κοστούμια, εκτός και αν διέφεραν σημαντικά από εκείνα της καθημερινής ζωής.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ηθο</a:t>
            </a:r>
            <a:r>
              <a:rPr lang="en-US" sz="2400" kern="1200" dirty="0">
                <a:solidFill>
                  <a:schemeClr val="tx1"/>
                </a:solidFill>
                <a:effectLst/>
                <a:latin typeface="Sabon Next LT" panose="02000500000000000000" pitchFamily="2" charset="0"/>
                <a:cs typeface="Sabon Next LT" panose="02000500000000000000" pitchFamily="2" charset="0"/>
              </a:rPr>
              <a:t>ποιοί συχνά επιβαρύνονταν με σοβαρά έξοδα, ιδιαίτερα όταν έπαιζαν τους πλούσιους.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δι</a:t>
            </a:r>
            <a:r>
              <a:rPr lang="en-US" sz="2400" kern="1200" dirty="0">
                <a:solidFill>
                  <a:schemeClr val="tx1"/>
                </a:solidFill>
                <a:effectLst/>
                <a:latin typeface="Sabon Next LT" panose="02000500000000000000" pitchFamily="2" charset="0"/>
                <a:cs typeface="Sabon Next LT" panose="02000500000000000000" pitchFamily="2" charset="0"/>
              </a:rPr>
              <a:t>πλές διανομές αύξαναν τις δαπάνες, ιδιαίτερα κατά τον δέκατο έκτο αιώνα, που τα θεατρικά κοστούμια, ακόμα και για τους χαρακτήρες οι οποίοι ανήκαν στην κατώτερη τάξη, συχνά ήταν φτιαγμένα από ακριβά υφάσματα. </a:t>
            </a:r>
            <a:r>
              <a:rPr lang="en-US" sz="2400" kern="1200" dirty="0" err="1">
                <a:solidFill>
                  <a:schemeClr val="tx1"/>
                </a:solidFill>
                <a:effectLst/>
                <a:latin typeface="Sabon Next LT" panose="02000500000000000000" pitchFamily="2" charset="0"/>
                <a:cs typeface="Sabon Next LT" panose="02000500000000000000" pitchFamily="2" charset="0"/>
              </a:rPr>
              <a:t>Περιστ</a:t>
            </a:r>
            <a:r>
              <a:rPr lang="en-US" sz="2400" kern="1200" dirty="0">
                <a:solidFill>
                  <a:schemeClr val="tx1"/>
                </a:solidFill>
                <a:effectLst/>
                <a:latin typeface="Sabon Next LT" panose="02000500000000000000" pitchFamily="2" charset="0"/>
                <a:cs typeface="Sabon Next LT" panose="02000500000000000000" pitchFamily="2" charset="0"/>
              </a:rPr>
              <a:t>ασιακά ζητιόταν από εύπορους πολίτες, που δεν συμμετείχαν στις παραστάσεις να αγοράσουν κοστούμια για τους ηθοποιούς που αδυνατούσαν να τα προμηθευτούν από μόνοι τους. </a:t>
            </a:r>
            <a:r>
              <a:rPr lang="en-US" sz="2400" kern="1200" dirty="0" err="1">
                <a:solidFill>
                  <a:schemeClr val="tx1"/>
                </a:solidFill>
                <a:effectLst/>
                <a:latin typeface="Sabon Next LT" panose="02000500000000000000" pitchFamily="2" charset="0"/>
                <a:cs typeface="Sabon Next LT" panose="02000500000000000000" pitchFamily="2" charset="0"/>
              </a:rPr>
              <a:t>Άλλες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ηγές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ου</a:t>
            </a:r>
            <a:r>
              <a:rPr lang="en-US" sz="2400" kern="1200" dirty="0">
                <a:solidFill>
                  <a:schemeClr val="tx1"/>
                </a:solidFill>
                <a:effectLst/>
                <a:latin typeface="Sabon Next LT" panose="02000500000000000000" pitchFamily="2" charset="0"/>
                <a:cs typeface="Sabon Next LT" panose="02000500000000000000" pitchFamily="2" charset="0"/>
              </a:rPr>
              <a:t> μπ</a:t>
            </a:r>
            <a:r>
              <a:rPr lang="en-US" sz="2400" kern="1200" dirty="0" err="1">
                <a:solidFill>
                  <a:schemeClr val="tx1"/>
                </a:solidFill>
                <a:effectLst/>
                <a:latin typeface="Sabon Next LT" panose="02000500000000000000" pitchFamily="2" charset="0"/>
                <a:cs typeface="Sabon Next LT" panose="02000500000000000000" pitchFamily="2" charset="0"/>
              </a:rPr>
              <a:t>ορούσ</a:t>
            </a:r>
            <a:r>
              <a:rPr lang="en-US" sz="2400" kern="1200" dirty="0">
                <a:solidFill>
                  <a:schemeClr val="tx1"/>
                </a:solidFill>
                <a:effectLst/>
                <a:latin typeface="Sabon Next LT" panose="02000500000000000000" pitchFamily="2" charset="0"/>
                <a:cs typeface="Sabon Next LT" panose="02000500000000000000" pitchFamily="2" charset="0"/>
              </a:rPr>
              <a:t>αν να προμηθεύσουν κοστούμια ήταν ιερωμένοι</a:t>
            </a:r>
            <a:r>
              <a:rPr lang="el-GR" sz="2400" dirty="0">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άλλες</a:t>
            </a:r>
            <a:r>
              <a:rPr lang="en-US" sz="2400" kern="1200" dirty="0">
                <a:solidFill>
                  <a:schemeClr val="tx1"/>
                </a:solidFill>
                <a:effectLst/>
                <a:latin typeface="Sabon Next LT" panose="02000500000000000000" pitchFamily="2" charset="0"/>
                <a:cs typeface="Sabon Next LT" panose="02000500000000000000" pitchFamily="2" charset="0"/>
              </a:rPr>
              <a:t> ομάδες που ανέβαζαν έργα τακτικά</a:t>
            </a:r>
            <a:r>
              <a:rPr lang="el-GR" sz="2400" kern="1200" dirty="0">
                <a:solidFill>
                  <a:schemeClr val="tx1"/>
                </a:solidFill>
                <a:effectLst/>
                <a:latin typeface="Sabon Next LT" panose="02000500000000000000" pitchFamily="2" charset="0"/>
                <a:cs typeface="Sabon Next LT" panose="02000500000000000000" pitchFamily="2" charset="0"/>
              </a:rPr>
              <a:t> αλλά </a:t>
            </a:r>
            <a:r>
              <a:rPr lang="en-US" sz="2400" kern="1200" dirty="0">
                <a:solidFill>
                  <a:schemeClr val="tx1"/>
                </a:solidFill>
                <a:effectLst/>
                <a:latin typeface="Sabon Next LT" panose="02000500000000000000" pitchFamily="2" charset="0"/>
                <a:cs typeface="Sabon Next LT" panose="02000500000000000000" pitchFamily="2" charset="0"/>
              </a:rPr>
              <a:t>και μεμονωμένα άτομα.</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1358429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DD58359-505B-FC3D-5F86-F056B8967251}"/>
              </a:ext>
            </a:extLst>
          </p:cNvPr>
          <p:cNvSpPr>
            <a:spLocks noGrp="1"/>
          </p:cNvSpPr>
          <p:nvPr>
            <p:ph type="title"/>
          </p:nvPr>
        </p:nvSpPr>
        <p:spPr>
          <a:xfrm>
            <a:off x="1524000" y="1293337"/>
            <a:ext cx="9144000" cy="4429133"/>
          </a:xfrm>
        </p:spPr>
        <p:txBody>
          <a:bodyPr vert="horz" lIns="91440" tIns="45720" rIns="91440" bIns="45720" rtlCol="0" anchor="ctr">
            <a:noAutofit/>
          </a:bodyPr>
          <a:lstStyle/>
          <a:p>
            <a:pPr marR="53975" algn="ctr">
              <a:spcAft>
                <a:spcPts val="3750"/>
              </a:spcAft>
            </a:pPr>
            <a:r>
              <a:rPr lang="en-US" sz="2400" kern="1200" dirty="0">
                <a:solidFill>
                  <a:schemeClr val="tx1"/>
                </a:solidFill>
                <a:effectLst/>
                <a:latin typeface="Sabon Next LT" panose="02000500000000000000" pitchFamily="2" charset="0"/>
                <a:cs typeface="Sabon Next LT" panose="02000500000000000000" pitchFamily="2" charset="0"/>
              </a:rPr>
              <a:t>Επ</a:t>
            </a:r>
            <a:r>
              <a:rPr lang="en-US" sz="2400" kern="1200" dirty="0" err="1">
                <a:solidFill>
                  <a:schemeClr val="tx1"/>
                </a:solidFill>
                <a:effectLst/>
                <a:latin typeface="Sabon Next LT" panose="02000500000000000000" pitchFamily="2" charset="0"/>
                <a:cs typeface="Sabon Next LT" panose="02000500000000000000" pitchFamily="2" charset="0"/>
              </a:rPr>
              <a:t>ειδή</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συνήθως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ηθο</a:t>
            </a:r>
            <a:r>
              <a:rPr lang="en-US" sz="2400" kern="1200" dirty="0">
                <a:solidFill>
                  <a:schemeClr val="tx1"/>
                </a:solidFill>
                <a:effectLst/>
                <a:latin typeface="Sabon Next LT" panose="02000500000000000000" pitchFamily="2" charset="0"/>
                <a:cs typeface="Sabon Next LT" panose="02000500000000000000" pitchFamily="2" charset="0"/>
              </a:rPr>
              <a:t>ποιοί προμηθεύονταν τα δικά τους κοστούμια, χρειαζόταν να υπάρχει επίβλεψη και συντονισμός. </a:t>
            </a:r>
            <a:r>
              <a:rPr lang="en-US" sz="2400" kern="1200" dirty="0" err="1">
                <a:solidFill>
                  <a:schemeClr val="tx1"/>
                </a:solidFill>
                <a:effectLst/>
                <a:latin typeface="Sabon Next LT" panose="02000500000000000000" pitchFamily="2" charset="0"/>
                <a:cs typeface="Sabon Next LT" panose="02000500000000000000" pitchFamily="2" charset="0"/>
              </a:rPr>
              <a:t>Στη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Λουκέρνη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γι</a:t>
            </a:r>
            <a:r>
              <a:rPr lang="en-US" sz="2400" kern="1200" dirty="0">
                <a:solidFill>
                  <a:schemeClr val="tx1"/>
                </a:solidFill>
                <a:effectLst/>
                <a:latin typeface="Sabon Next LT" panose="02000500000000000000" pitchFamily="2" charset="0"/>
                <a:cs typeface="Sabon Next LT" panose="02000500000000000000" pitchFamily="2" charset="0"/>
              </a:rPr>
              <a:t>α παράδειγμα, ο υπεύθυνος για το ανέβασμα της παράστασης έδινε στους ηθοποιούς λεπτομερείς περιγραφές των κατάλληλων κοστουμιών για τους ρόλους τους. Και φα</a:t>
            </a:r>
            <a:r>
              <a:rPr lang="en-US" sz="2400" kern="1200" dirty="0" err="1">
                <a:solidFill>
                  <a:schemeClr val="tx1"/>
                </a:solidFill>
                <a:effectLst/>
                <a:latin typeface="Sabon Next LT" panose="02000500000000000000" pitchFamily="2" charset="0"/>
                <a:cs typeface="Sabon Next LT" panose="02000500000000000000" pitchFamily="2" charset="0"/>
              </a:rPr>
              <a:t>ίνετ</a:t>
            </a:r>
            <a:r>
              <a:rPr lang="en-US" sz="2400" kern="1200" dirty="0">
                <a:solidFill>
                  <a:schemeClr val="tx1"/>
                </a:solidFill>
                <a:effectLst/>
                <a:latin typeface="Sabon Next LT" panose="02000500000000000000" pitchFamily="2" charset="0"/>
                <a:cs typeface="Sabon Next LT" panose="02000500000000000000" pitchFamily="2" charset="0"/>
              </a:rPr>
              <a:t>αι πιθανό πως παρόμοιες διαδικασίες εφαρμόζονταν και αλλού. </a:t>
            </a:r>
            <a:r>
              <a:rPr lang="en-US" sz="2400" kern="1200" dirty="0" err="1">
                <a:solidFill>
                  <a:schemeClr val="tx1"/>
                </a:solidFill>
                <a:effectLst/>
                <a:latin typeface="Sabon Next LT" panose="02000500000000000000" pitchFamily="2" charset="0"/>
                <a:cs typeface="Sabon Next LT" panose="02000500000000000000" pitchFamily="2" charset="0"/>
              </a:rPr>
              <a:t>Πολλές</a:t>
            </a:r>
            <a:r>
              <a:rPr lang="en-US" sz="2400" kern="1200" dirty="0">
                <a:solidFill>
                  <a:schemeClr val="tx1"/>
                </a:solidFill>
                <a:effectLst/>
                <a:latin typeface="Sabon Next LT" panose="02000500000000000000" pitchFamily="2" charset="0"/>
                <a:cs typeface="Sabon Next LT" panose="02000500000000000000" pitchFamily="2" charset="0"/>
              </a:rPr>
              <a:t> από α</a:t>
            </a:r>
            <a:r>
              <a:rPr lang="en-US" sz="2400" kern="1200" dirty="0" err="1">
                <a:solidFill>
                  <a:schemeClr val="tx1"/>
                </a:solidFill>
                <a:effectLst/>
                <a:latin typeface="Sabon Next LT" panose="02000500000000000000" pitchFamily="2" charset="0"/>
                <a:cs typeface="Sabon Next LT" panose="02000500000000000000" pitchFamily="2" charset="0"/>
              </a:rPr>
              <a:t>υτές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πρα</a:t>
            </a:r>
            <a:r>
              <a:rPr lang="en-US" sz="2400" kern="1200" dirty="0" err="1">
                <a:solidFill>
                  <a:schemeClr val="tx1"/>
                </a:solidFill>
                <a:effectLst/>
                <a:latin typeface="Sabon Next LT" panose="02000500000000000000" pitchFamily="2" charset="0"/>
                <a:cs typeface="Sabon Next LT" panose="02000500000000000000" pitchFamily="2" charset="0"/>
              </a:rPr>
              <a:t>κτικές</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κολουθούντ</a:t>
            </a:r>
            <a:r>
              <a:rPr lang="en-US" sz="2400" kern="1200" dirty="0">
                <a:solidFill>
                  <a:schemeClr val="tx1"/>
                </a:solidFill>
                <a:effectLst/>
                <a:latin typeface="Sabon Next LT" panose="02000500000000000000" pitchFamily="2" charset="0"/>
                <a:cs typeface="Sabon Next LT" panose="02000500000000000000" pitchFamily="2" charset="0"/>
              </a:rPr>
              <a:t>αν επίσης και στα φορητά φροντιστηριακά αντικείμενα. </a:t>
            </a:r>
            <a:r>
              <a:rPr lang="en-US" sz="2400" kern="1200" dirty="0" err="1">
                <a:solidFill>
                  <a:schemeClr val="tx1"/>
                </a:solidFill>
                <a:effectLst/>
                <a:latin typeface="Sabon Next LT" panose="02000500000000000000" pitchFamily="2" charset="0"/>
                <a:cs typeface="Sabon Next LT" panose="02000500000000000000" pitchFamily="2" charset="0"/>
              </a:rPr>
              <a:t>Στην</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ερί</a:t>
            </a:r>
            <a:r>
              <a:rPr lang="en-US" sz="2400" kern="1200" dirty="0">
                <a:solidFill>
                  <a:schemeClr val="tx1"/>
                </a:solidFill>
                <a:effectLst/>
                <a:latin typeface="Sabon Next LT" panose="02000500000000000000" pitchFamily="2" charset="0"/>
                <a:cs typeface="Sabon Next LT" panose="02000500000000000000" pitchFamily="2" charset="0"/>
              </a:rPr>
              <a:t>πτωση που ένα αντικείμενο δεν ήταν εύκολα διαθέσιμο, το παρείχε ο ηθοποιός που το χρησιμοποιούσε. </a:t>
            </a:r>
            <a:r>
              <a:rPr lang="en-US" sz="2400" kern="1200" dirty="0" err="1">
                <a:solidFill>
                  <a:schemeClr val="tx1"/>
                </a:solidFill>
                <a:effectLst/>
                <a:latin typeface="Sabon Next LT" panose="02000500000000000000" pitchFamily="2" charset="0"/>
                <a:cs typeface="Sabon Next LT" panose="02000500000000000000" pitchFamily="2" charset="0"/>
              </a:rPr>
              <a:t>Ασυνήθιστ</a:t>
            </a:r>
            <a:r>
              <a:rPr lang="en-US" sz="2400" kern="1200" dirty="0">
                <a:solidFill>
                  <a:schemeClr val="tx1"/>
                </a:solidFill>
                <a:effectLst/>
                <a:latin typeface="Sabon Next LT" panose="02000500000000000000" pitchFamily="2" charset="0"/>
                <a:cs typeface="Sabon Next LT" panose="02000500000000000000" pitchFamily="2" charset="0"/>
              </a:rPr>
              <a:t>α αντικείμενα κατασκευάζονταν με έξοδα των παραγωγών.</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20287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C3C9141-A013-98EF-379A-749DB26278C3}"/>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err="1">
                <a:effectLst/>
                <a:latin typeface="Sabon Next LT" panose="02000500000000000000" pitchFamily="2" charset="0"/>
                <a:cs typeface="Sabon Next LT" panose="02000500000000000000" pitchFamily="2" charset="0"/>
              </a:rPr>
              <a:t>Οι</a:t>
            </a:r>
            <a:r>
              <a:rPr lang="en-US" sz="5400" dirty="0">
                <a:effectLst/>
                <a:latin typeface="Sabon Next LT" panose="02000500000000000000" pitchFamily="2" charset="0"/>
                <a:cs typeface="Sabon Next LT" panose="02000500000000000000" pitchFamily="2" charset="0"/>
              </a:rPr>
              <a:t> </a:t>
            </a:r>
            <a:r>
              <a:rPr lang="en-US" sz="5400" dirty="0" err="1">
                <a:effectLst/>
                <a:latin typeface="Sabon Next LT" panose="02000500000000000000" pitchFamily="2" charset="0"/>
                <a:cs typeface="Sabon Next LT" panose="02000500000000000000" pitchFamily="2" charset="0"/>
              </a:rPr>
              <a:t>σκηνές</a:t>
            </a:r>
            <a:br>
              <a:rPr lang="en-US" sz="5400" dirty="0">
                <a:effectLst/>
              </a:rPr>
            </a:br>
            <a:endParaRPr lang="en-US" sz="5400" dirty="0"/>
          </a:p>
        </p:txBody>
      </p:sp>
      <p:sp>
        <p:nvSpPr>
          <p:cNvPr id="206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he Medieval Plays | saednews">
            <a:extLst>
              <a:ext uri="{FF2B5EF4-FFF2-40B4-BE49-F238E27FC236}">
                <a16:creationId xmlns:a16="http://schemas.microsoft.com/office/drawing/2014/main" id="{CEA4F337-E663-CD56-EC8A-DAC60D850D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93" r="16470"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08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180DE06-7362-4888-AADA-7AADD57AC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CABB3FB-D81F-96D2-7006-76242853FEAE}"/>
              </a:ext>
            </a:extLst>
          </p:cNvPr>
          <p:cNvSpPr>
            <a:spLocks noGrp="1"/>
          </p:cNvSpPr>
          <p:nvPr>
            <p:ph type="title"/>
          </p:nvPr>
        </p:nvSpPr>
        <p:spPr>
          <a:xfrm>
            <a:off x="7331384" y="679730"/>
            <a:ext cx="4171994" cy="5168620"/>
          </a:xfrm>
        </p:spPr>
        <p:txBody>
          <a:bodyPr vert="horz" lIns="91440" tIns="45720" rIns="91440" bIns="45720" rtlCol="0" anchor="b">
            <a:no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σκηνές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άνω</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στις</a:t>
            </a:r>
            <a:r>
              <a:rPr lang="en-US" sz="2400" kern="1200" dirty="0">
                <a:solidFill>
                  <a:schemeClr val="tx1"/>
                </a:solidFill>
                <a:effectLst/>
                <a:latin typeface="Sabon Next LT" panose="02000500000000000000" pitchFamily="2" charset="0"/>
                <a:cs typeface="Sabon Next LT" panose="02000500000000000000" pitchFamily="2" charset="0"/>
              </a:rPr>
              <a:t> οπ</a:t>
            </a:r>
            <a:r>
              <a:rPr lang="en-US" sz="2400" kern="1200" dirty="0" err="1">
                <a:solidFill>
                  <a:schemeClr val="tx1"/>
                </a:solidFill>
                <a:effectLst/>
                <a:latin typeface="Sabon Next LT" panose="02000500000000000000" pitchFamily="2" charset="0"/>
                <a:cs typeface="Sabon Next LT" panose="02000500000000000000" pitchFamily="2" charset="0"/>
              </a:rPr>
              <a:t>οίες</a:t>
            </a:r>
            <a:r>
              <a:rPr lang="en-US" sz="2400" kern="1200" dirty="0">
                <a:solidFill>
                  <a:schemeClr val="tx1"/>
                </a:solidFill>
                <a:effectLst/>
                <a:latin typeface="Sabon Next LT" panose="02000500000000000000" pitchFamily="2" charset="0"/>
                <a:cs typeface="Sabon Next LT" panose="02000500000000000000" pitchFamily="2" charset="0"/>
              </a:rPr>
              <a:t> πα</a:t>
            </a:r>
            <a:r>
              <a:rPr lang="en-US" sz="2400" kern="1200" dirty="0" err="1">
                <a:solidFill>
                  <a:schemeClr val="tx1"/>
                </a:solidFill>
                <a:effectLst/>
                <a:latin typeface="Sabon Next LT" panose="02000500000000000000" pitchFamily="2" charset="0"/>
                <a:cs typeface="Sabon Next LT" panose="02000500000000000000" pitchFamily="2" charset="0"/>
              </a:rPr>
              <a:t>ρουσιάζοντ</a:t>
            </a:r>
            <a:r>
              <a:rPr lang="en-US" sz="2400" kern="1200" dirty="0">
                <a:solidFill>
                  <a:schemeClr val="tx1"/>
                </a:solidFill>
                <a:effectLst/>
                <a:latin typeface="Sabon Next LT" panose="02000500000000000000" pitchFamily="2" charset="0"/>
                <a:cs typeface="Sabon Next LT" panose="02000500000000000000" pitchFamily="2" charset="0"/>
              </a:rPr>
              <a:t>αν τα έργα στην καθομιλουμένη, μπορούσαν να είναι σταθερές ή κινητές.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a:t>
            </a:r>
            <a:r>
              <a:rPr lang="en-US" sz="2400" kern="1200" dirty="0">
                <a:solidFill>
                  <a:schemeClr val="tx1"/>
                </a:solidFill>
                <a:effectLst/>
                <a:latin typeface="Sabon Next LT" panose="02000500000000000000" pitchFamily="2" charset="0"/>
                <a:cs typeface="Sabon Next LT" panose="02000500000000000000" pitchFamily="2" charset="0"/>
              </a:rPr>
              <a:t>αθερές σκηνές ήταν οι πιο συνηθισμένες, αλλά σε μερικές περιοχές της Αγγλίας, της Ισπανίας, της Ιταλίας, του Βελγίου, της Ολλανδίας και σε μερικά άλλα μέρη, χρησιμοποιούνταν κινητές σκηνές. </a:t>
            </a:r>
            <a:endParaRPr lang="en-US" sz="2400" kern="1200" dirty="0">
              <a:solidFill>
                <a:schemeClr val="tx1"/>
              </a:solidFill>
              <a:latin typeface="Sabon Next LT" panose="02000500000000000000" pitchFamily="2" charset="0"/>
              <a:cs typeface="Sabon Next LT" panose="02000500000000000000" pitchFamily="2" charset="0"/>
            </a:endParaRPr>
          </a:p>
        </p:txBody>
      </p:sp>
      <p:grpSp>
        <p:nvGrpSpPr>
          <p:cNvPr id="33" name="Group 3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34" name="Straight Connector 3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7" name="Rectangle 3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βωμός&#10;&#10;Περιγραφή που δημιουργήθηκε αυτόματα">
            <a:extLst>
              <a:ext uri="{FF2B5EF4-FFF2-40B4-BE49-F238E27FC236}">
                <a16:creationId xmlns:a16="http://schemas.microsoft.com/office/drawing/2014/main" id="{7A56B48C-E991-7147-8095-6FE53596AB56}"/>
              </a:ext>
            </a:extLst>
          </p:cNvPr>
          <p:cNvPicPr>
            <a:picLocks noChangeAspect="1"/>
          </p:cNvPicPr>
          <p:nvPr/>
        </p:nvPicPr>
        <p:blipFill rotWithShape="1">
          <a:blip r:embed="rId2">
            <a:extLst>
              <a:ext uri="{28A0092B-C50C-407E-A947-70E740481C1C}">
                <a14:useLocalDpi xmlns:a14="http://schemas.microsoft.com/office/drawing/2010/main" val="0"/>
              </a:ext>
            </a:extLst>
          </a:blip>
          <a:srcRect r="-2" b="-2"/>
          <a:stretch/>
        </p:blipFill>
        <p:spPr>
          <a:xfrm>
            <a:off x="942597" y="624585"/>
            <a:ext cx="5608830" cy="5608830"/>
          </a:xfrm>
          <a:prstGeom prst="rect">
            <a:avLst/>
          </a:prstGeom>
        </p:spPr>
      </p:pic>
    </p:spTree>
    <p:extLst>
      <p:ext uri="{BB962C8B-B14F-4D97-AF65-F5344CB8AC3E}">
        <p14:creationId xmlns:p14="http://schemas.microsoft.com/office/powerpoint/2010/main" val="2623178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CCBE6D6-DD9D-3A51-619D-626FD41F9DAE}"/>
              </a:ext>
            </a:extLst>
          </p:cNvPr>
          <p:cNvSpPr>
            <a:spLocks noGrp="1"/>
          </p:cNvSpPr>
          <p:nvPr>
            <p:ph type="title"/>
          </p:nvPr>
        </p:nvSpPr>
        <p:spPr>
          <a:xfrm>
            <a:off x="1123316" y="771526"/>
            <a:ext cx="9231410" cy="5351138"/>
          </a:xfrm>
        </p:spPr>
        <p:txBody>
          <a:bodyPr vert="horz" lIns="91440" tIns="45720" rIns="91440" bIns="45720" rtlCol="0" anchor="b">
            <a:normAutofit/>
          </a:bodyPr>
          <a:lstStyle/>
          <a:p>
            <a:pPr marR="53975">
              <a:spcAft>
                <a:spcPts val="3750"/>
              </a:spcAft>
            </a:pPr>
            <a:r>
              <a:rPr lang="en-US" sz="2400" kern="1200" dirty="0">
                <a:solidFill>
                  <a:schemeClr val="tx1"/>
                </a:solidFill>
                <a:effectLst/>
                <a:latin typeface="Sabon Next LT" panose="02000500000000000000" pitchFamily="2" charset="0"/>
                <a:cs typeface="Sabon Next LT" panose="02000500000000000000" pitchFamily="2" charset="0"/>
              </a:rPr>
              <a:t>Η παρα</a:t>
            </a:r>
            <a:r>
              <a:rPr lang="en-US" sz="2400" kern="1200" dirty="0" err="1">
                <a:solidFill>
                  <a:schemeClr val="tx1"/>
                </a:solidFill>
                <a:effectLst/>
                <a:latin typeface="Sabon Next LT" panose="02000500000000000000" pitchFamily="2" charset="0"/>
                <a:cs typeface="Sabon Next LT" panose="02000500000000000000" pitchFamily="2" charset="0"/>
              </a:rPr>
              <a:t>δοσι</a:t>
            </a:r>
            <a:r>
              <a:rPr lang="en-US" sz="2400" kern="1200" dirty="0">
                <a:solidFill>
                  <a:schemeClr val="tx1"/>
                </a:solidFill>
                <a:effectLst/>
                <a:latin typeface="Sabon Next LT" panose="02000500000000000000" pitchFamily="2" charset="0"/>
                <a:cs typeface="Sabon Next LT" panose="02000500000000000000" pitchFamily="2" charset="0"/>
              </a:rPr>
              <a:t>ακή άποψη ήταν ότι κάθε έργο ενός κύκλου παρουσιαζόταν σε μια άμαξα και τις μέρες της παράστασης, παρουσιάζονταν όλα διαδοχικά σε διάφορα μέρη της πόλης.</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err="1">
                <a:solidFill>
                  <a:schemeClr val="tx1"/>
                </a:solidFill>
                <a:effectLst/>
                <a:latin typeface="Sabon Next LT" panose="02000500000000000000" pitchFamily="2" charset="0"/>
                <a:cs typeface="Sabon Next LT" panose="02000500000000000000" pitchFamily="2" charset="0"/>
              </a:rPr>
              <a:t>Aυτή</a:t>
            </a:r>
            <a:r>
              <a:rPr lang="en-US" sz="2400" kern="1200" dirty="0">
                <a:solidFill>
                  <a:schemeClr val="tx1"/>
                </a:solidFill>
                <a:effectLst/>
                <a:latin typeface="Sabon Next LT" panose="02000500000000000000" pitchFamily="2" charset="0"/>
                <a:cs typeface="Sabon Next LT" panose="02000500000000000000" pitchFamily="2" charset="0"/>
              </a:rPr>
              <a:t> η άπ</a:t>
            </a:r>
            <a:r>
              <a:rPr lang="en-US" sz="2400" kern="1200" dirty="0" err="1">
                <a:solidFill>
                  <a:schemeClr val="tx1"/>
                </a:solidFill>
                <a:effectLst/>
                <a:latin typeface="Sabon Next LT" panose="02000500000000000000" pitchFamily="2" charset="0"/>
                <a:cs typeface="Sabon Next LT" panose="02000500000000000000" pitchFamily="2" charset="0"/>
              </a:rPr>
              <a:t>οψη</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μφισ</a:t>
            </a:r>
            <a:r>
              <a:rPr lang="en-US" sz="2400" kern="1200" dirty="0">
                <a:solidFill>
                  <a:schemeClr val="tx1"/>
                </a:solidFill>
                <a:effectLst/>
                <a:latin typeface="Sabon Next LT" panose="02000500000000000000" pitchFamily="2" charset="0"/>
                <a:cs typeface="Sabon Next LT" panose="02000500000000000000" pitchFamily="2" charset="0"/>
              </a:rPr>
              <a:t>βητήθηκε από μελετητές, που υποστήριξαν ότι τα ίδια τα έργα δεν παρουσιάζονταν σε διάφορα μέρη, αλλά ότι οι άμαξες στην πομπή είχαν παρόμοια λειτουργία με εκείνη των αποκριάτικων αρμάτων και ότι οι χαρακτήρες με τα κοστούμια μετακινούνταν πάνω στις αμάξες και προσπαθούσαν με σύντομη παντομίμα να αποδώσουν την ουσία του κάθε έργου στους διαφορετικούς σταθμούς που στήνονταν για τους θεατές. Υπ</a:t>
            </a:r>
            <a:r>
              <a:rPr lang="en-US" sz="2400" kern="1200" dirty="0" err="1">
                <a:solidFill>
                  <a:schemeClr val="tx1"/>
                </a:solidFill>
                <a:effectLst/>
                <a:latin typeface="Sabon Next LT" panose="02000500000000000000" pitchFamily="2" charset="0"/>
                <a:cs typeface="Sabon Next LT" panose="02000500000000000000" pitchFamily="2" charset="0"/>
              </a:rPr>
              <a:t>οστηρίζουν</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ως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στην</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ορεί</a:t>
            </a:r>
            <a:r>
              <a:rPr lang="en-US" sz="2400" kern="1200" dirty="0">
                <a:solidFill>
                  <a:schemeClr val="tx1"/>
                </a:solidFill>
                <a:effectLst/>
                <a:latin typeface="Sabon Next LT" panose="02000500000000000000" pitchFamily="2" charset="0"/>
                <a:cs typeface="Sabon Next LT" panose="02000500000000000000" pitchFamily="2" charset="0"/>
              </a:rPr>
              <a:t>α της πομπής, τα έργα παρουσιάζονταν ολοκληρωμένα σε μία μόνο τοποθεσία, όπου οι άμαξες λειτουργούσαν ως οίκοι για τα έργα. </a:t>
            </a: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754142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113E6F3-83C1-D339-A34D-36170EC55167}"/>
              </a:ext>
            </a:extLst>
          </p:cNvPr>
          <p:cNvSpPr>
            <a:spLocks noGrp="1"/>
          </p:cNvSpPr>
          <p:nvPr>
            <p:ph type="title"/>
          </p:nvPr>
        </p:nvSpPr>
        <p:spPr>
          <a:xfrm>
            <a:off x="1366161" y="1660121"/>
            <a:ext cx="9623404" cy="4302529"/>
          </a:xfrm>
        </p:spPr>
        <p:txBody>
          <a:bodyPr vert="horz" lIns="91440" tIns="45720" rIns="91440" bIns="45720" rtlCol="0" anchor="b">
            <a:noAutofit/>
          </a:bodyPr>
          <a:lstStyle/>
          <a:p>
            <a:pPr marR="53975">
              <a:spcAft>
                <a:spcPts val="3750"/>
              </a:spcAft>
            </a:pPr>
            <a:r>
              <a:rPr lang="en-US" sz="2400" kern="1200" dirty="0" err="1">
                <a:solidFill>
                  <a:schemeClr val="tx1"/>
                </a:solidFill>
                <a:effectLst/>
                <a:latin typeface="Sabon Next LT" panose="02000500000000000000" pitchFamily="2" charset="0"/>
                <a:cs typeface="Sabon Next LT" panose="02000500000000000000" pitchFamily="2" charset="0"/>
              </a:rPr>
              <a:t>Στην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Ευρώ</a:t>
            </a:r>
            <a:r>
              <a:rPr lang="en-US" sz="2400" kern="1200" dirty="0">
                <a:solidFill>
                  <a:schemeClr val="tx1"/>
                </a:solidFill>
                <a:effectLst/>
                <a:latin typeface="Sabon Next LT" panose="02000500000000000000" pitchFamily="2" charset="0"/>
                <a:cs typeface="Sabon Next LT" panose="02000500000000000000" pitchFamily="2" charset="0"/>
              </a:rPr>
              <a:t>πη, ωστόσο συνολικά, οι σταθερές σκηνές ήταν σίγουρα περισσότερο συνηθισμένες από τις άμαξες.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ποθεσίες των σταθερών σκηνών δεν διέφεραν σημαντικά. </a:t>
            </a:r>
            <a:r>
              <a:rPr lang="en-US" sz="2400" kern="1200" dirty="0" err="1">
                <a:solidFill>
                  <a:schemeClr val="tx1"/>
                </a:solidFill>
                <a:effectLst/>
                <a:latin typeface="Sabon Next LT" panose="02000500000000000000" pitchFamily="2" charset="0"/>
                <a:cs typeface="Sabon Next LT" panose="02000500000000000000" pitchFamily="2" charset="0"/>
              </a:rPr>
              <a:t>Χρησιμο</a:t>
            </a:r>
            <a:r>
              <a:rPr lang="en-US" sz="2400" kern="1200" dirty="0">
                <a:solidFill>
                  <a:schemeClr val="tx1"/>
                </a:solidFill>
                <a:effectLst/>
                <a:latin typeface="Sabon Next LT" panose="02000500000000000000" pitchFamily="2" charset="0"/>
                <a:cs typeface="Sabon Next LT" panose="02000500000000000000" pitchFamily="2" charset="0"/>
              </a:rPr>
              <a:t>ποιούνταν αρχαία ρωμαϊκά αμφιθέατρα ή ακόμα και νεκροταφεία που γειτνίαζαν με εκκλησίες, αυλές ιδιωτικών κατοικιών ή μοναστηριών. </a:t>
            </a:r>
            <a:r>
              <a:rPr lang="en-US" sz="2400" kern="1200" dirty="0" err="1">
                <a:solidFill>
                  <a:schemeClr val="tx1"/>
                </a:solidFill>
                <a:effectLst/>
                <a:latin typeface="Sabon Next LT" panose="02000500000000000000" pitchFamily="2" charset="0"/>
                <a:cs typeface="Sabon Next LT" panose="02000500000000000000" pitchFamily="2" charset="0"/>
              </a:rPr>
              <a:t>Περισσότερο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τυ</a:t>
            </a:r>
            <a:r>
              <a:rPr lang="en-US" sz="2400" kern="1200" dirty="0">
                <a:solidFill>
                  <a:schemeClr val="tx1"/>
                </a:solidFill>
                <a:effectLst/>
                <a:latin typeface="Sabon Next LT" panose="02000500000000000000" pitchFamily="2" charset="0"/>
                <a:cs typeface="Sabon Next LT" panose="02000500000000000000" pitchFamily="2" charset="0"/>
              </a:rPr>
              <a:t>πικές σκηνές, ωστόσο στήνονταν σε μεγάλες τετράγωνες πλατείες. Όπ</a:t>
            </a:r>
            <a:r>
              <a:rPr lang="en-US" sz="2400" kern="1200" dirty="0" err="1">
                <a:solidFill>
                  <a:schemeClr val="tx1"/>
                </a:solidFill>
                <a:effectLst/>
                <a:latin typeface="Sabon Next LT" panose="02000500000000000000" pitchFamily="2" charset="0"/>
                <a:cs typeface="Sabon Next LT" panose="02000500000000000000" pitchFamily="2" charset="0"/>
              </a:rPr>
              <a:t>ως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δείχνουν</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υτές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παρα</a:t>
            </a:r>
            <a:r>
              <a:rPr lang="en-US" sz="2400" kern="1200" dirty="0" err="1">
                <a:solidFill>
                  <a:schemeClr val="tx1"/>
                </a:solidFill>
                <a:effectLst/>
                <a:latin typeface="Sabon Next LT" panose="02000500000000000000" pitchFamily="2" charset="0"/>
                <a:cs typeface="Sabon Next LT" panose="02000500000000000000" pitchFamily="2" charset="0"/>
              </a:rPr>
              <a:t>λλ</a:t>
            </a:r>
            <a:r>
              <a:rPr lang="en-US" sz="2400" kern="1200" dirty="0">
                <a:solidFill>
                  <a:schemeClr val="tx1"/>
                </a:solidFill>
                <a:effectLst/>
                <a:latin typeface="Sabon Next LT" panose="02000500000000000000" pitchFamily="2" charset="0"/>
                <a:cs typeface="Sabon Next LT" panose="02000500000000000000" pitchFamily="2" charset="0"/>
              </a:rPr>
              <a:t>αγές, το κοινό μπορούσε να παρακολουθεί από όλες τις πλευρές, από δυο ή τρεις πλευρές ή μονάχα από μια.</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err="1">
                <a:solidFill>
                  <a:schemeClr val="tx1"/>
                </a:solidFill>
                <a:effectLst/>
                <a:latin typeface="Sabon Next LT" panose="02000500000000000000" pitchFamily="2" charset="0"/>
                <a:cs typeface="Sabon Next LT" panose="02000500000000000000" pitchFamily="2" charset="0"/>
              </a:rPr>
              <a:t>Εκτός</a:t>
            </a:r>
            <a:r>
              <a:rPr lang="en-US" sz="2400" kern="1200" dirty="0">
                <a:solidFill>
                  <a:schemeClr val="tx1"/>
                </a:solidFill>
                <a:effectLst/>
                <a:latin typeface="Sabon Next LT" panose="02000500000000000000" pitchFamily="2" charset="0"/>
                <a:cs typeface="Sabon Next LT" panose="02000500000000000000" pitchFamily="2" charset="0"/>
              </a:rPr>
              <a:t> από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υπα</a:t>
            </a:r>
            <a:r>
              <a:rPr lang="en-US" sz="2400" kern="1200" dirty="0" err="1">
                <a:solidFill>
                  <a:schemeClr val="tx1"/>
                </a:solidFill>
                <a:effectLst/>
                <a:latin typeface="Sabon Next LT" panose="02000500000000000000" pitchFamily="2" charset="0"/>
                <a:cs typeface="Sabon Next LT" panose="02000500000000000000" pitchFamily="2" charset="0"/>
              </a:rPr>
              <a:t>ίθριες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σκηνές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χρησιμο</a:t>
            </a:r>
            <a:r>
              <a:rPr lang="en-US" sz="2400" kern="1200" dirty="0">
                <a:solidFill>
                  <a:schemeClr val="tx1"/>
                </a:solidFill>
                <a:effectLst/>
                <a:latin typeface="Sabon Next LT" panose="02000500000000000000" pitchFamily="2" charset="0"/>
                <a:cs typeface="Sabon Next LT" panose="02000500000000000000" pitchFamily="2" charset="0"/>
              </a:rPr>
              <a:t>ποιούνταν συχνά κατά καιρούς πλατφόρμες σε κλειστούς χώρους.</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753873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BEB8869-2F63-A9AC-AC93-48A2A2C0CBF0}"/>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dirty="0" err="1">
                <a:solidFill>
                  <a:schemeClr val="tx1"/>
                </a:solidFill>
                <a:effectLst/>
                <a:latin typeface="Sabon Next LT" panose="02000500000000000000" pitchFamily="2" charset="0"/>
                <a:cs typeface="Sabon Next LT" panose="02000500000000000000" pitchFamily="2" charset="0"/>
              </a:rPr>
              <a:t>Σκηνικά</a:t>
            </a:r>
            <a:br>
              <a:rPr lang="en-US" sz="6600" kern="1200" dirty="0">
                <a:solidFill>
                  <a:schemeClr val="tx1"/>
                </a:solidFill>
                <a:effectLst/>
                <a:latin typeface="+mj-lt"/>
                <a:ea typeface="+mj-ea"/>
                <a:cs typeface="+mj-cs"/>
              </a:rPr>
            </a:br>
            <a:endParaRPr lang="en-US" sz="6600" kern="1200" dirty="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κείμενο, βιβλίο, παλιός&#10;&#10;Περιγραφή που δημιουργήθηκε αυτόματα">
            <a:extLst>
              <a:ext uri="{FF2B5EF4-FFF2-40B4-BE49-F238E27FC236}">
                <a16:creationId xmlns:a16="http://schemas.microsoft.com/office/drawing/2014/main" id="{50380A4A-B1D1-47EF-8479-827CE41F7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709803"/>
            <a:ext cx="7214616" cy="5410962"/>
          </a:xfrm>
          <a:prstGeom prst="rect">
            <a:avLst/>
          </a:prstGeom>
        </p:spPr>
      </p:pic>
    </p:spTree>
    <p:extLst>
      <p:ext uri="{BB962C8B-B14F-4D97-AF65-F5344CB8AC3E}">
        <p14:creationId xmlns:p14="http://schemas.microsoft.com/office/powerpoint/2010/main" val="15124359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6355CF0-422E-4E6A-95EA-261971F67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E02A476-9D10-EED5-6B9B-4454DF337C07}"/>
              </a:ext>
            </a:extLst>
          </p:cNvPr>
          <p:cNvSpPr>
            <a:spLocks noGrp="1"/>
          </p:cNvSpPr>
          <p:nvPr>
            <p:ph type="title"/>
          </p:nvPr>
        </p:nvSpPr>
        <p:spPr>
          <a:xfrm>
            <a:off x="1106556" y="637953"/>
            <a:ext cx="9751943" cy="3189507"/>
          </a:xfrm>
        </p:spPr>
        <p:txBody>
          <a:bodyPr vert="horz" lIns="91440" tIns="45720" rIns="91440" bIns="45720" rtlCol="0" anchor="b">
            <a:normAutofit/>
          </a:bodyPr>
          <a:lstStyle/>
          <a:p>
            <a:r>
              <a:rPr lang="en-US" sz="2400" kern="1200" dirty="0" err="1">
                <a:solidFill>
                  <a:schemeClr val="tx1">
                    <a:lumMod val="75000"/>
                    <a:lumOff val="25000"/>
                  </a:schemeClr>
                </a:solidFill>
                <a:effectLst/>
                <a:latin typeface="Sabon Next LT" panose="02000500000000000000" pitchFamily="2" charset="0"/>
                <a:cs typeface="Sabon Next LT" panose="02000500000000000000" pitchFamily="2" charset="0"/>
              </a:rPr>
              <a:t>Στην</a:t>
            </a:r>
            <a:r>
              <a:rPr lang="en-US" sz="2400" kern="1200" dirty="0">
                <a:solidFill>
                  <a:schemeClr val="tx1">
                    <a:lumMod val="75000"/>
                    <a:lumOff val="25000"/>
                  </a:schemeClr>
                </a:solidFill>
                <a:effectLst/>
                <a:latin typeface="Sabon Next LT" panose="02000500000000000000" pitchFamily="2" charset="0"/>
                <a:cs typeface="Sabon Next LT" panose="02000500000000000000" pitchFamily="2" charset="0"/>
              </a:rPr>
              <a:t> </a:t>
            </a:r>
            <a:r>
              <a:rPr lang="en-US" sz="2400" kern="1200" dirty="0" err="1">
                <a:solidFill>
                  <a:schemeClr val="tx1">
                    <a:lumMod val="75000"/>
                    <a:lumOff val="25000"/>
                  </a:schemeClr>
                </a:solidFill>
                <a:effectLst/>
                <a:latin typeface="Sabon Next LT" panose="02000500000000000000" pitchFamily="2" charset="0"/>
                <a:cs typeface="Sabon Next LT" panose="02000500000000000000" pitchFamily="2" charset="0"/>
              </a:rPr>
              <a:t>εκκλησί</a:t>
            </a:r>
            <a:r>
              <a:rPr lang="en-US" sz="2400" kern="1200" dirty="0">
                <a:solidFill>
                  <a:schemeClr val="tx1">
                    <a:lumMod val="75000"/>
                    <a:lumOff val="25000"/>
                  </a:schemeClr>
                </a:solidFill>
                <a:effectLst/>
                <a:latin typeface="Sabon Next LT" panose="02000500000000000000" pitchFamily="2" charset="0"/>
                <a:cs typeface="Sabon Next LT" panose="02000500000000000000" pitchFamily="2" charset="0"/>
              </a:rPr>
              <a:t>α, ο χώρος της υποκριτικής δράσης απαρτιζόταν από δυο βασικά στοιχεία, τους </a:t>
            </a:r>
            <a:r>
              <a:rPr lang="en-US" sz="2400" i="1" kern="1200" dirty="0">
                <a:solidFill>
                  <a:schemeClr val="tx1">
                    <a:lumMod val="75000"/>
                    <a:lumOff val="25000"/>
                  </a:schemeClr>
                </a:solidFill>
                <a:effectLst/>
                <a:latin typeface="Sabon Next LT" panose="02000500000000000000" pitchFamily="2" charset="0"/>
                <a:cs typeface="Sabon Next LT" panose="02000500000000000000" pitchFamily="2" charset="0"/>
              </a:rPr>
              <a:t>οίκους</a:t>
            </a:r>
            <a:r>
              <a:rPr lang="en-US" sz="2400" kern="1200" dirty="0">
                <a:solidFill>
                  <a:schemeClr val="tx1">
                    <a:lumMod val="75000"/>
                    <a:lumOff val="25000"/>
                  </a:schemeClr>
                </a:solidFill>
                <a:effectLst/>
                <a:latin typeface="Sabon Next LT" panose="02000500000000000000" pitchFamily="2" charset="0"/>
                <a:cs typeface="Sabon Next LT" panose="02000500000000000000" pitchFamily="2" charset="0"/>
              </a:rPr>
              <a:t> και την </a:t>
            </a:r>
            <a:r>
              <a:rPr lang="en-US" sz="2400" i="1" kern="1200" dirty="0">
                <a:solidFill>
                  <a:schemeClr val="tx1">
                    <a:lumMod val="75000"/>
                    <a:lumOff val="25000"/>
                  </a:schemeClr>
                </a:solidFill>
                <a:effectLst/>
                <a:latin typeface="Sabon Next LT" panose="02000500000000000000" pitchFamily="2" charset="0"/>
                <a:cs typeface="Sabon Next LT" panose="02000500000000000000" pitchFamily="2" charset="0"/>
              </a:rPr>
              <a:t>platea</a:t>
            </a:r>
            <a:r>
              <a:rPr lang="en-US" sz="2400" kern="1200" dirty="0">
                <a:solidFill>
                  <a:schemeClr val="tx1">
                    <a:lumMod val="75000"/>
                    <a:lumOff val="25000"/>
                  </a:schemeClr>
                </a:solidFill>
                <a:effectLst/>
                <a:latin typeface="Sabon Next LT" panose="02000500000000000000" pitchFamily="2" charset="0"/>
                <a:cs typeface="Sabon Next LT" panose="02000500000000000000" pitchFamily="2" charset="0"/>
              </a:rPr>
              <a:t>, και στο λειτουργικό δράμα, η τοποθεσία στην οποία διαδραματιζόταν μια σκηνή επιλεγόταν αρχικά σε άμεση συνάρτηση με έναν </a:t>
            </a:r>
            <a:r>
              <a:rPr lang="en-US" sz="2400" i="1" kern="1200" dirty="0">
                <a:solidFill>
                  <a:schemeClr val="tx1">
                    <a:lumMod val="75000"/>
                    <a:lumOff val="25000"/>
                  </a:schemeClr>
                </a:solidFill>
                <a:effectLst/>
                <a:latin typeface="Sabon Next LT" panose="02000500000000000000" pitchFamily="2" charset="0"/>
                <a:cs typeface="Sabon Next LT" panose="02000500000000000000" pitchFamily="2" charset="0"/>
              </a:rPr>
              <a:t>οίκο</a:t>
            </a:r>
            <a:r>
              <a:rPr lang="en-US" sz="2400" kern="1200" dirty="0">
                <a:solidFill>
                  <a:schemeClr val="tx1">
                    <a:lumMod val="75000"/>
                    <a:lumOff val="25000"/>
                  </a:schemeClr>
                </a:solidFill>
                <a:effectLst/>
                <a:latin typeface="Sabon Next LT" panose="02000500000000000000" pitchFamily="2" charset="0"/>
                <a:cs typeface="Sabon Next LT" panose="02000500000000000000" pitchFamily="2" charset="0"/>
              </a:rPr>
              <a:t>, ενώ κατόπιν επεκτεινόταν ώστε να περιλαμβάνει το γειτονικό σκηνικό χώρο που ήταν απαραίτητος για τη δράση. </a:t>
            </a:r>
            <a:r>
              <a:rPr lang="en-US" sz="2400" kern="1200" dirty="0" err="1">
                <a:solidFill>
                  <a:schemeClr val="tx1">
                    <a:lumMod val="75000"/>
                    <a:lumOff val="25000"/>
                  </a:schemeClr>
                </a:solidFill>
                <a:effectLst/>
                <a:latin typeface="Sabon Next LT" panose="02000500000000000000" pitchFamily="2" charset="0"/>
                <a:cs typeface="Sabon Next LT" panose="02000500000000000000" pitchFamily="2" charset="0"/>
              </a:rPr>
              <a:t>Αυτή</a:t>
            </a:r>
            <a:r>
              <a:rPr lang="en-US" sz="2400" kern="1200" dirty="0">
                <a:solidFill>
                  <a:schemeClr val="tx1">
                    <a:lumMod val="75000"/>
                    <a:lumOff val="25000"/>
                  </a:schemeClr>
                </a:solidFill>
                <a:effectLst/>
                <a:latin typeface="Sabon Next LT" panose="02000500000000000000" pitchFamily="2" charset="0"/>
                <a:cs typeface="Sabon Next LT" panose="02000500000000000000" pitchFamily="2" charset="0"/>
              </a:rPr>
              <a:t> η </a:t>
            </a:r>
            <a:r>
              <a:rPr lang="en-US" sz="2400" kern="1200" dirty="0" err="1">
                <a:solidFill>
                  <a:schemeClr val="tx1">
                    <a:lumMod val="75000"/>
                    <a:lumOff val="25000"/>
                  </a:schemeClr>
                </a:solidFill>
                <a:effectLst/>
                <a:latin typeface="Sabon Next LT" panose="02000500000000000000" pitchFamily="2" charset="0"/>
                <a:cs typeface="Sabon Next LT" panose="02000500000000000000" pitchFamily="2" charset="0"/>
              </a:rPr>
              <a:t>σύμ</a:t>
            </a:r>
            <a:r>
              <a:rPr lang="en-US" sz="2400" kern="1200" dirty="0">
                <a:solidFill>
                  <a:schemeClr val="tx1">
                    <a:lumMod val="75000"/>
                    <a:lumOff val="25000"/>
                  </a:schemeClr>
                </a:solidFill>
                <a:effectLst/>
                <a:latin typeface="Sabon Next LT" panose="02000500000000000000" pitchFamily="2" charset="0"/>
                <a:cs typeface="Sabon Next LT" panose="02000500000000000000" pitchFamily="2" charset="0"/>
              </a:rPr>
              <a:t>βαση ακολουθήθηκε ανεξάρτητα από τον τύπο της σκηνής.</a:t>
            </a:r>
            <a:br>
              <a:rPr lang="en-US" sz="2400" kern="1200" dirty="0">
                <a:solidFill>
                  <a:schemeClr val="tx1">
                    <a:lumMod val="75000"/>
                    <a:lumOff val="25000"/>
                  </a:schemeClr>
                </a:solidFill>
                <a:effectLst/>
                <a:latin typeface="Sabon Next LT" panose="02000500000000000000" pitchFamily="2" charset="0"/>
                <a:cs typeface="Sabon Next LT" panose="02000500000000000000" pitchFamily="2" charset="0"/>
              </a:rPr>
            </a:br>
            <a:endParaRPr lang="en-US" sz="2400" kern="1200" dirty="0">
              <a:solidFill>
                <a:schemeClr val="tx1">
                  <a:lumMod val="75000"/>
                  <a:lumOff val="25000"/>
                </a:schemeClr>
              </a:solidFill>
              <a:latin typeface="Sabon Next LT" panose="02000500000000000000" pitchFamily="2" charset="0"/>
              <a:cs typeface="Sabon Next LT" panose="02000500000000000000" pitchFamily="2" charset="0"/>
            </a:endParaRPr>
          </a:p>
        </p:txBody>
      </p:sp>
      <p:sp>
        <p:nvSpPr>
          <p:cNvPr id="9" name="Freeform 5">
            <a:extLst>
              <a:ext uri="{FF2B5EF4-FFF2-40B4-BE49-F238E27FC236}">
                <a16:creationId xmlns:a16="http://schemas.microsoft.com/office/drawing/2014/main" id="{8AA5B50B-519E-4763-9EFB-2C80373D1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789091" y="4356608"/>
            <a:ext cx="542047" cy="1997227"/>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6">
            <a:extLst>
              <a:ext uri="{FF2B5EF4-FFF2-40B4-BE49-F238E27FC236}">
                <a16:creationId xmlns:a16="http://schemas.microsoft.com/office/drawing/2014/main" id="{298FD7FF-CB14-4A07-B879-0731A1847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783841" y="4214476"/>
            <a:ext cx="369761" cy="1783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CA0D5741-1590-4555-A7A7-DC9B4E2E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951746" y="4122185"/>
            <a:ext cx="201857" cy="1727743"/>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3E9C0339-B0D3-40BA-96EF-3C1DB738A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6820" y="4214476"/>
            <a:ext cx="339126" cy="1783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A4B9A42A-C5B8-4470-8743-670E34420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122186"/>
            <a:ext cx="201857" cy="1727743"/>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8">
            <a:extLst>
              <a:ext uri="{FF2B5EF4-FFF2-40B4-BE49-F238E27FC236}">
                <a16:creationId xmlns:a16="http://schemas.microsoft.com/office/drawing/2014/main" id="{EDB12AFC-55F8-4AE8-9351-0F38D0C5D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51447" y="4122187"/>
            <a:ext cx="7978524" cy="164787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8">
            <a:extLst>
              <a:ext uri="{FF2B5EF4-FFF2-40B4-BE49-F238E27FC236}">
                <a16:creationId xmlns:a16="http://schemas.microsoft.com/office/drawing/2014/main" id="{C58506DD-7B3D-4594-846B-F78590BE9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5946" y="4356608"/>
            <a:ext cx="3122079" cy="1641104"/>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106268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5">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7">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9D923EB-CA9A-DCA3-9C69-420FBC3ECD5C}"/>
              </a:ext>
            </a:extLst>
          </p:cNvPr>
          <p:cNvSpPr>
            <a:spLocks noGrp="1"/>
          </p:cNvSpPr>
          <p:nvPr>
            <p:ph type="title"/>
          </p:nvPr>
        </p:nvSpPr>
        <p:spPr>
          <a:xfrm>
            <a:off x="755903" y="3399769"/>
            <a:ext cx="10640754" cy="3273905"/>
          </a:xfrm>
        </p:spPr>
        <p:txBody>
          <a:bodyPr vert="horz" lIns="91440" tIns="45720" rIns="91440" bIns="45720" rtlCol="0" anchor="b">
            <a:normAutofit/>
          </a:bodyPr>
          <a:lstStyle/>
          <a:p>
            <a:pPr marR="53975" algn="ctr">
              <a:spcAft>
                <a:spcPts val="3750"/>
              </a:spcAft>
            </a:pPr>
            <a:r>
              <a:rPr lang="en-US" sz="2400" kern="1200" dirty="0" err="1">
                <a:solidFill>
                  <a:schemeClr val="tx2"/>
                </a:solidFill>
                <a:effectLst/>
                <a:latin typeface="Sabon Next LT" panose="02000500000000000000" pitchFamily="2" charset="0"/>
                <a:cs typeface="Sabon Next LT" panose="02000500000000000000" pitchFamily="2" charset="0"/>
              </a:rPr>
              <a:t>Οι</a:t>
            </a:r>
            <a:r>
              <a:rPr lang="en-US" sz="2400" kern="1200" dirty="0">
                <a:solidFill>
                  <a:schemeClr val="tx2"/>
                </a:solidFill>
                <a:effectLst/>
                <a:latin typeface="Sabon Next LT" panose="02000500000000000000" pitchFamily="2" charset="0"/>
                <a:cs typeface="Sabon Next LT" panose="02000500000000000000" pitchFamily="2" charset="0"/>
              </a:rPr>
              <a:t> π</a:t>
            </a:r>
            <a:r>
              <a:rPr lang="en-US" sz="2400" kern="1200" dirty="0" err="1">
                <a:solidFill>
                  <a:schemeClr val="tx2"/>
                </a:solidFill>
                <a:effectLst/>
                <a:latin typeface="Sabon Next LT" panose="02000500000000000000" pitchFamily="2" charset="0"/>
                <a:cs typeface="Sabon Next LT" panose="02000500000000000000" pitchFamily="2" charset="0"/>
              </a:rPr>
              <a:t>ερισσότερες</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άμ</a:t>
            </a:r>
            <a:r>
              <a:rPr lang="en-US" sz="2400" kern="1200" dirty="0">
                <a:solidFill>
                  <a:schemeClr val="tx2"/>
                </a:solidFill>
                <a:effectLst/>
                <a:latin typeface="Sabon Next LT" panose="02000500000000000000" pitchFamily="2" charset="0"/>
                <a:cs typeface="Sabon Next LT" panose="02000500000000000000" pitchFamily="2" charset="0"/>
              </a:rPr>
              <a:t>αξες πομπής μετέφεραν μόνο έναν οίκο, αν και περιστασιακά οι οίκοι μπορούσαν να είναι μέχρι τρεις. </a:t>
            </a:r>
            <a:r>
              <a:rPr lang="en-US" sz="2400" kern="1200" dirty="0" err="1">
                <a:solidFill>
                  <a:schemeClr val="tx2"/>
                </a:solidFill>
                <a:effectLst/>
                <a:latin typeface="Sabon Next LT" panose="02000500000000000000" pitchFamily="2" charset="0"/>
                <a:cs typeface="Sabon Next LT" panose="02000500000000000000" pitchFamily="2" charset="0"/>
              </a:rPr>
              <a:t>Ωστόσο</a:t>
            </a:r>
            <a:r>
              <a:rPr lang="en-US" sz="2400" kern="1200" dirty="0">
                <a:solidFill>
                  <a:schemeClr val="tx2"/>
                </a:solidFill>
                <a:effectLst/>
                <a:latin typeface="Sabon Next LT" panose="02000500000000000000" pitchFamily="2" charset="0"/>
                <a:cs typeface="Sabon Next LT" panose="02000500000000000000" pitchFamily="2" charset="0"/>
              </a:rPr>
              <a:t>, αν και ο </a:t>
            </a:r>
            <a:r>
              <a:rPr lang="en-US" sz="2400" kern="1200" dirty="0" err="1">
                <a:solidFill>
                  <a:schemeClr val="tx2"/>
                </a:solidFill>
                <a:effectLst/>
                <a:latin typeface="Sabon Next LT" panose="02000500000000000000" pitchFamily="2" charset="0"/>
                <a:cs typeface="Sabon Next LT" panose="02000500000000000000" pitchFamily="2" charset="0"/>
              </a:rPr>
              <a:t>σκηνικός</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εξο</a:t>
            </a:r>
            <a:r>
              <a:rPr lang="en-US" sz="2400" kern="1200" dirty="0">
                <a:solidFill>
                  <a:schemeClr val="tx2"/>
                </a:solidFill>
                <a:effectLst/>
                <a:latin typeface="Sabon Next LT" panose="02000500000000000000" pitchFamily="2" charset="0"/>
                <a:cs typeface="Sabon Next LT" panose="02000500000000000000" pitchFamily="2" charset="0"/>
              </a:rPr>
              <a:t>πλισμός μιας μεμονωμένης άμαξας ήταν περιορισμένος, ένας ολόκληρος κύκλος απαιτούσε αρκετή ποικιλία, επειδή όλες οι άμαξες μαζί συγκέντρωναν μερικές φορές περισσότερους από 100 οίκους.</a:t>
            </a:r>
            <a:br>
              <a:rPr lang="en-US" sz="2400" kern="1200" dirty="0">
                <a:solidFill>
                  <a:schemeClr val="tx2"/>
                </a:solidFill>
                <a:effectLst/>
                <a:latin typeface="Sabon Next LT" panose="02000500000000000000" pitchFamily="2" charset="0"/>
                <a:cs typeface="Sabon Next LT" panose="02000500000000000000" pitchFamily="2" charset="0"/>
              </a:rPr>
            </a:br>
            <a:r>
              <a:rPr lang="en-US" sz="2400" kern="1200" dirty="0">
                <a:solidFill>
                  <a:schemeClr val="tx2"/>
                </a:solidFill>
                <a:effectLst/>
                <a:latin typeface="Sabon Next LT" panose="02000500000000000000" pitchFamily="2" charset="0"/>
                <a:cs typeface="Sabon Next LT" panose="02000500000000000000" pitchFamily="2" charset="0"/>
              </a:rPr>
              <a:t> </a:t>
            </a:r>
            <a:br>
              <a:rPr lang="en-US" sz="2400" kern="1200" dirty="0">
                <a:solidFill>
                  <a:schemeClr val="tx2"/>
                </a:solidFill>
                <a:effectLst/>
                <a:latin typeface="Sabon Next LT" panose="02000500000000000000" pitchFamily="2" charset="0"/>
                <a:cs typeface="Sabon Next LT" panose="02000500000000000000" pitchFamily="2" charset="0"/>
              </a:rPr>
            </a:br>
            <a:endParaRPr lang="en-US" sz="2400" kern="1200" dirty="0">
              <a:solidFill>
                <a:schemeClr val="tx2"/>
              </a:solidFill>
              <a:latin typeface="Sabon Next LT" panose="02000500000000000000" pitchFamily="2" charset="0"/>
              <a:cs typeface="Sabon Next LT" panose="02000500000000000000" pitchFamily="2" charset="0"/>
            </a:endParaRPr>
          </a:p>
        </p:txBody>
      </p:sp>
      <p:grpSp>
        <p:nvGrpSpPr>
          <p:cNvPr id="32" name="Group 19">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21" name="Freeform: Shape 20">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4" name="Freeform: Shape 23">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Εικόνα 4" descr="Εικόνα που περιέχει κείμενο, κτίριο, παλιός, τραπέζι τραπεζαρίας&#10;&#10;Περιγραφή που δημιουργήθηκε αυτόματα">
            <a:extLst>
              <a:ext uri="{FF2B5EF4-FFF2-40B4-BE49-F238E27FC236}">
                <a16:creationId xmlns:a16="http://schemas.microsoft.com/office/drawing/2014/main" id="{B4FB0A28-BD63-F585-AD86-587D3DA35D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2970" y="320231"/>
            <a:ext cx="9224608" cy="2836567"/>
          </a:xfrm>
          <a:prstGeom prst="rect">
            <a:avLst/>
          </a:prstGeom>
        </p:spPr>
      </p:pic>
      <p:grpSp>
        <p:nvGrpSpPr>
          <p:cNvPr id="26" name="Group 25">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7" name="Freeform: Shape 26">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81877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6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cxnSp>
        <p:nvCxnSpPr>
          <p:cNvPr id="15" name="Straight Connector 14">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506931"/>
            </a:solidFill>
          </a:ln>
        </p:spPr>
        <p:style>
          <a:lnRef idx="1">
            <a:schemeClr val="accent1"/>
          </a:lnRef>
          <a:fillRef idx="0">
            <a:schemeClr val="accent1"/>
          </a:fillRef>
          <a:effectRef idx="0">
            <a:schemeClr val="accent1"/>
          </a:effectRef>
          <a:fontRef idx="minor">
            <a:schemeClr val="tx1"/>
          </a:fontRef>
        </p:style>
      </p:cxnSp>
      <p:sp>
        <p:nvSpPr>
          <p:cNvPr id="2" name="Τίτλος 1">
            <a:extLst>
              <a:ext uri="{FF2B5EF4-FFF2-40B4-BE49-F238E27FC236}">
                <a16:creationId xmlns:a16="http://schemas.microsoft.com/office/drawing/2014/main" id="{D8A30211-978E-D0B4-FCDC-982305055B4C}"/>
              </a:ext>
            </a:extLst>
          </p:cNvPr>
          <p:cNvSpPr>
            <a:spLocks noGrp="1"/>
          </p:cNvSpPr>
          <p:nvPr>
            <p:ph type="title"/>
          </p:nvPr>
        </p:nvSpPr>
        <p:spPr>
          <a:xfrm>
            <a:off x="1109980" y="4277356"/>
            <a:ext cx="9966960" cy="1560320"/>
          </a:xfrm>
        </p:spPr>
        <p:txBody>
          <a:bodyPr vert="horz" lIns="91440" tIns="45720" rIns="91440" bIns="45720" rtlCol="0" anchor="b">
            <a:normAutofit/>
          </a:bodyPr>
          <a:lstStyle/>
          <a:p>
            <a:pPr algn="ctr"/>
            <a:r>
              <a:rPr lang="en-US" sz="2400" dirty="0" err="1">
                <a:solidFill>
                  <a:srgbClr val="506931"/>
                </a:solidFill>
                <a:effectLst/>
                <a:latin typeface="Sabon Next LT" panose="02000500000000000000" pitchFamily="2" charset="0"/>
                <a:cs typeface="Sabon Next LT" panose="02000500000000000000" pitchFamily="2" charset="0"/>
              </a:rPr>
              <a:t>Γι</a:t>
            </a:r>
            <a:r>
              <a:rPr lang="en-US" sz="2400" dirty="0">
                <a:solidFill>
                  <a:srgbClr val="506931"/>
                </a:solidFill>
                <a:effectLst/>
                <a:latin typeface="Sabon Next LT" panose="02000500000000000000" pitchFamily="2" charset="0"/>
                <a:cs typeface="Sabon Next LT" panose="02000500000000000000" pitchFamily="2" charset="0"/>
              </a:rPr>
              <a:t>α τους θεατές, οι σταθερές σκηνές ήταν αναμφισβήτητα πιο εντυπωσιακές από οπτική άποψη, σε σύγκριση με τις κινητές επειδή στις πρώτες ολόκληρη σκηνογραφία ήταν ορατή ταυτόχρονα. </a:t>
            </a:r>
            <a:r>
              <a:rPr lang="en-US" sz="2400" dirty="0" err="1">
                <a:solidFill>
                  <a:srgbClr val="506931"/>
                </a:solidFill>
                <a:effectLst/>
                <a:latin typeface="Sabon Next LT" panose="02000500000000000000" pitchFamily="2" charset="0"/>
                <a:cs typeface="Sabon Next LT" panose="02000500000000000000" pitchFamily="2" charset="0"/>
              </a:rPr>
              <a:t>Αυτή</a:t>
            </a:r>
            <a:r>
              <a:rPr lang="en-US" sz="2400" dirty="0">
                <a:solidFill>
                  <a:srgbClr val="506931"/>
                </a:solidFill>
                <a:effectLst/>
                <a:latin typeface="Sabon Next LT" panose="02000500000000000000" pitchFamily="2" charset="0"/>
                <a:cs typeface="Sabon Next LT" panose="02000500000000000000" pitchFamily="2" charset="0"/>
              </a:rPr>
              <a:t> η </a:t>
            </a:r>
            <a:r>
              <a:rPr lang="en-US" sz="2400" dirty="0" err="1">
                <a:solidFill>
                  <a:srgbClr val="506931"/>
                </a:solidFill>
                <a:effectLst/>
                <a:latin typeface="Sabon Next LT" panose="02000500000000000000" pitchFamily="2" charset="0"/>
                <a:cs typeface="Sabon Next LT" panose="02000500000000000000" pitchFamily="2" charset="0"/>
              </a:rPr>
              <a:t>σύμ</a:t>
            </a:r>
            <a:r>
              <a:rPr lang="en-US" sz="2400" dirty="0">
                <a:solidFill>
                  <a:srgbClr val="506931"/>
                </a:solidFill>
                <a:effectLst/>
                <a:latin typeface="Sabon Next LT" panose="02000500000000000000" pitchFamily="2" charset="0"/>
                <a:cs typeface="Sabon Next LT" panose="02000500000000000000" pitchFamily="2" charset="0"/>
              </a:rPr>
              <a:t>βαση, ωστόσο, τροποποιήθηκε σε κάποιο βαθμό από άλλες πρακτικές. </a:t>
            </a:r>
            <a:endParaRPr lang="en-US" sz="2400" dirty="0">
              <a:solidFill>
                <a:srgbClr val="506931"/>
              </a:solidFill>
              <a:latin typeface="Sabon Next LT" panose="02000500000000000000" pitchFamily="2" charset="0"/>
              <a:cs typeface="Sabon Next LT" panose="02000500000000000000" pitchFamily="2" charset="0"/>
            </a:endParaRPr>
          </a:p>
        </p:txBody>
      </p:sp>
      <p:pic>
        <p:nvPicPr>
          <p:cNvPr id="6" name="Εικόνα 5">
            <a:extLst>
              <a:ext uri="{FF2B5EF4-FFF2-40B4-BE49-F238E27FC236}">
                <a16:creationId xmlns:a16="http://schemas.microsoft.com/office/drawing/2014/main" id="{E14B440C-B017-B076-6E32-B61955056465}"/>
              </a:ext>
            </a:extLst>
          </p:cNvPr>
          <p:cNvPicPr>
            <a:picLocks noChangeAspect="1"/>
          </p:cNvPicPr>
          <p:nvPr/>
        </p:nvPicPr>
        <p:blipFill rotWithShape="1">
          <a:blip r:embed="rId2">
            <a:extLst>
              <a:ext uri="{28A0092B-C50C-407E-A947-70E740481C1C}">
                <a14:useLocalDpi xmlns:a14="http://schemas.microsoft.com/office/drawing/2010/main" val="0"/>
              </a:ext>
            </a:extLst>
          </a:blip>
          <a:srcRect t="8617" r="1" b="31268"/>
          <a:stretch/>
        </p:blipFill>
        <p:spPr>
          <a:xfrm>
            <a:off x="243840" y="256540"/>
            <a:ext cx="11704320" cy="3764276"/>
          </a:xfrm>
          <a:prstGeom prst="rect">
            <a:avLst/>
          </a:prstGeom>
        </p:spPr>
      </p:pic>
    </p:spTree>
    <p:extLst>
      <p:ext uri="{BB962C8B-B14F-4D97-AF65-F5344CB8AC3E}">
        <p14:creationId xmlns:p14="http://schemas.microsoft.com/office/powerpoint/2010/main" val="29668082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32375B0-006A-AA60-439B-616E7B9FD7E8}"/>
              </a:ext>
            </a:extLst>
          </p:cNvPr>
          <p:cNvSpPr>
            <a:spLocks noGrp="1"/>
          </p:cNvSpPr>
          <p:nvPr>
            <p:ph type="title"/>
          </p:nvPr>
        </p:nvSpPr>
        <p:spPr>
          <a:xfrm>
            <a:off x="578651" y="1122363"/>
            <a:ext cx="11034695" cy="3174690"/>
          </a:xfrm>
        </p:spPr>
        <p:txBody>
          <a:bodyPr vert="horz" lIns="91440" tIns="45720" rIns="91440" bIns="45720" rtlCol="0" anchor="b">
            <a:norm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Εξ</a:t>
            </a:r>
            <a:r>
              <a:rPr lang="en-US" sz="2400" kern="1200" dirty="0">
                <a:solidFill>
                  <a:schemeClr val="tx1"/>
                </a:solidFill>
                <a:effectLst/>
                <a:latin typeface="Sabon Next LT" panose="02000500000000000000" pitchFamily="2" charset="0"/>
                <a:cs typeface="Sabon Next LT" panose="02000500000000000000" pitchFamily="2" charset="0"/>
              </a:rPr>
              <a:t>αιτίας του μεγέθους τους,  πολλά από τα έργα χωρίζονταν σε μέρη (</a:t>
            </a:r>
            <a:r>
              <a:rPr lang="en-US" sz="2400" i="1" kern="1200" dirty="0">
                <a:solidFill>
                  <a:schemeClr val="tx1"/>
                </a:solidFill>
                <a:effectLst/>
                <a:latin typeface="Sabon Next LT" panose="02000500000000000000" pitchFamily="2" charset="0"/>
                <a:cs typeface="Sabon Next LT" panose="02000500000000000000" pitchFamily="2" charset="0"/>
              </a:rPr>
              <a:t>Journées</a:t>
            </a:r>
            <a:r>
              <a:rPr lang="en-US" sz="2400" kern="1200" dirty="0">
                <a:solidFill>
                  <a:schemeClr val="tx1"/>
                </a:solidFill>
                <a:effectLst/>
                <a:latin typeface="Sabon Next LT" panose="02000500000000000000" pitchFamily="2" charset="0"/>
                <a:cs typeface="Sabon Next LT" panose="02000500000000000000" pitchFamily="2" charset="0"/>
              </a:rPr>
              <a:t>), με διαλείμματα ανάμεσα τους, που κυμαίνονταν σε διάρκεια,  από μία μέχρι 24 ώρες. Κα</a:t>
            </a:r>
            <a:r>
              <a:rPr lang="en-US" sz="2400" kern="1200" dirty="0" err="1">
                <a:solidFill>
                  <a:schemeClr val="tx1"/>
                </a:solidFill>
                <a:effectLst/>
                <a:latin typeface="Sabon Next LT" panose="02000500000000000000" pitchFamily="2" charset="0"/>
                <a:cs typeface="Sabon Next LT" panose="02000500000000000000" pitchFamily="2" charset="0"/>
              </a:rPr>
              <a:t>τά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διάρκει</a:t>
            </a:r>
            <a:r>
              <a:rPr lang="en-US" sz="2400" kern="1200" dirty="0">
                <a:solidFill>
                  <a:schemeClr val="tx1"/>
                </a:solidFill>
                <a:effectLst/>
                <a:latin typeface="Sabon Next LT" panose="02000500000000000000" pitchFamily="2" charset="0"/>
                <a:cs typeface="Sabon Next LT" panose="02000500000000000000" pitchFamily="2" charset="0"/>
              </a:rPr>
              <a:t>α αυτών των διαλειμμάτων γίνονταν οι απαιτούμενες αλλαγές στους οίκους και επιπλέον, η ταυτότητα ενός οίκου μπορούσε να αλλάξει έτσι ώστε κατά τη διάρκεια της παράστασης να αναπαριστάνει περισσότερες από μία τοποθεσίες. </a:t>
            </a: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393073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6">
            <a:extLst>
              <a:ext uri="{FF2B5EF4-FFF2-40B4-BE49-F238E27FC236}">
                <a16:creationId xmlns:a16="http://schemas.microsoft.com/office/drawing/2014/main" id="{53BB2CF9-D724-4031-A3C8-46C9654DD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8">
            <a:extLst>
              <a:ext uri="{FF2B5EF4-FFF2-40B4-BE49-F238E27FC236}">
                <a16:creationId xmlns:a16="http://schemas.microsoft.com/office/drawing/2014/main" id="{89DAEB07-A1FC-48B8-9B97-85A3EAFEF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8712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D7CCF25-D675-2A1B-F7B9-C3054096BDA5}"/>
              </a:ext>
            </a:extLst>
          </p:cNvPr>
          <p:cNvSpPr>
            <a:spLocks noGrp="1"/>
          </p:cNvSpPr>
          <p:nvPr>
            <p:ph type="title"/>
          </p:nvPr>
        </p:nvSpPr>
        <p:spPr>
          <a:xfrm>
            <a:off x="813435" y="766592"/>
            <a:ext cx="11043458" cy="4457948"/>
          </a:xfrm>
        </p:spPr>
        <p:txBody>
          <a:bodyPr vert="horz" lIns="91440" tIns="45720" rIns="91440" bIns="45720" rtlCol="0" anchor="ctr">
            <a:noAutofit/>
          </a:bodyPr>
          <a:lstStyle/>
          <a:p>
            <a:pPr marR="53975">
              <a:spcAft>
                <a:spcPts val="3750"/>
              </a:spcAft>
            </a:pPr>
            <a:r>
              <a:rPr lang="en-US" sz="2400" kern="1200" dirty="0">
                <a:solidFill>
                  <a:schemeClr val="tx1"/>
                </a:solidFill>
                <a:effectLst/>
                <a:latin typeface="Sabon Next LT" panose="02000500000000000000" pitchFamily="2" charset="0"/>
                <a:cs typeface="Sabon Next LT" panose="02000500000000000000" pitchFamily="2" charset="0"/>
              </a:rPr>
              <a:t>Η </a:t>
            </a:r>
            <a:r>
              <a:rPr lang="en-US" sz="2400" kern="1200" dirty="0" err="1">
                <a:solidFill>
                  <a:schemeClr val="tx1"/>
                </a:solidFill>
                <a:effectLst/>
                <a:latin typeface="Sabon Next LT" panose="02000500000000000000" pitchFamily="2" charset="0"/>
                <a:cs typeface="Sabon Next LT" panose="02000500000000000000" pitchFamily="2" charset="0"/>
              </a:rPr>
              <a:t>σκηνική</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σύνθεση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μι</a:t>
            </a:r>
            <a:r>
              <a:rPr lang="en-US" sz="2400" kern="1200" dirty="0">
                <a:solidFill>
                  <a:schemeClr val="tx1"/>
                </a:solidFill>
                <a:effectLst/>
                <a:latin typeface="Sabon Next LT" panose="02000500000000000000" pitchFamily="2" charset="0"/>
                <a:cs typeface="Sabon Next LT" panose="02000500000000000000" pitchFamily="2" charset="0"/>
              </a:rPr>
              <a:t>ας παράστασης μπορούσε να διαφέρει κάθε μέρα. </a:t>
            </a:r>
            <a:r>
              <a:rPr lang="en-US" sz="2400" kern="1200" dirty="0" err="1">
                <a:solidFill>
                  <a:schemeClr val="tx1"/>
                </a:solidFill>
                <a:effectLst/>
                <a:latin typeface="Sabon Next LT" panose="02000500000000000000" pitchFamily="2" charset="0"/>
                <a:cs typeface="Sabon Next LT" panose="02000500000000000000" pitchFamily="2" charset="0"/>
              </a:rPr>
              <a:t>Γι</a:t>
            </a:r>
            <a:r>
              <a:rPr lang="en-US" sz="2400" kern="1200" dirty="0">
                <a:solidFill>
                  <a:schemeClr val="tx1"/>
                </a:solidFill>
                <a:effectLst/>
                <a:latin typeface="Sabon Next LT" panose="02000500000000000000" pitchFamily="2" charset="0"/>
                <a:cs typeface="Sabon Next LT" panose="02000500000000000000" pitchFamily="2" charset="0"/>
              </a:rPr>
              <a:t>α ένα έργο των παθών στην Aράς στις αρχές του </a:t>
            </a:r>
            <a:r>
              <a:rPr lang="el-GR" sz="2400" kern="1200" dirty="0">
                <a:solidFill>
                  <a:schemeClr val="tx1"/>
                </a:solidFill>
                <a:effectLst/>
                <a:latin typeface="Sabon Next LT" panose="02000500000000000000" pitchFamily="2" charset="0"/>
                <a:cs typeface="Sabon Next LT" panose="02000500000000000000" pitchFamily="2" charset="0"/>
              </a:rPr>
              <a:t>15ου</a:t>
            </a:r>
            <a:r>
              <a:rPr lang="en-US" sz="2400" kern="1200" dirty="0">
                <a:solidFill>
                  <a:schemeClr val="tx1"/>
                </a:solidFill>
                <a:effectLst/>
                <a:latin typeface="Sabon Next LT" panose="02000500000000000000" pitchFamily="2" charset="0"/>
                <a:cs typeface="Sabon Next LT" panose="02000500000000000000" pitchFamily="2" charset="0"/>
              </a:rPr>
              <a:t> αιώνα, ο αριθμός των </a:t>
            </a:r>
            <a:r>
              <a:rPr lang="en-US" sz="2400" i="1" kern="1200" dirty="0">
                <a:solidFill>
                  <a:schemeClr val="tx1"/>
                </a:solidFill>
                <a:effectLst/>
                <a:latin typeface="Sabon Next LT" panose="02000500000000000000" pitchFamily="2" charset="0"/>
                <a:cs typeface="Sabon Next LT" panose="02000500000000000000" pitchFamily="2" charset="0"/>
              </a:rPr>
              <a:t>οίκων</a:t>
            </a:r>
            <a:r>
              <a:rPr lang="en-US" sz="2400" kern="1200" dirty="0">
                <a:solidFill>
                  <a:schemeClr val="tx1"/>
                </a:solidFill>
                <a:effectLst/>
                <a:latin typeface="Sabon Next LT" panose="02000500000000000000" pitchFamily="2" charset="0"/>
                <a:cs typeface="Sabon Next LT" panose="02000500000000000000" pitchFamily="2" charset="0"/>
              </a:rPr>
              <a:t> που απαιτούνταν για κάθε μία από τις τέσσερεις </a:t>
            </a:r>
            <a:r>
              <a:rPr lang="en-US" sz="2400" i="1" kern="1200" dirty="0">
                <a:solidFill>
                  <a:schemeClr val="tx1"/>
                </a:solidFill>
                <a:effectLst/>
                <a:latin typeface="Sabon Next LT" panose="02000500000000000000" pitchFamily="2" charset="0"/>
                <a:cs typeface="Sabon Next LT" panose="02000500000000000000" pitchFamily="2" charset="0"/>
              </a:rPr>
              <a:t>Journées</a:t>
            </a:r>
            <a:r>
              <a:rPr lang="en-US" sz="2400" kern="1200" dirty="0">
                <a:solidFill>
                  <a:schemeClr val="tx1"/>
                </a:solidFill>
                <a:effectLst/>
                <a:latin typeface="Sabon Next LT" panose="02000500000000000000" pitchFamily="2" charset="0"/>
                <a:cs typeface="Sabon Next LT" panose="02000500000000000000" pitchFamily="2" charset="0"/>
              </a:rPr>
              <a:t> κυμαίνονταν από 8 μέχρι 15. </a:t>
            </a:r>
            <a:r>
              <a:rPr lang="en-US" sz="2400" kern="1200" dirty="0" err="1">
                <a:solidFill>
                  <a:schemeClr val="tx1"/>
                </a:solidFill>
                <a:effectLst/>
                <a:latin typeface="Sabon Next LT" panose="02000500000000000000" pitchFamily="2" charset="0"/>
                <a:cs typeface="Sabon Next LT" panose="02000500000000000000" pitchFamily="2" charset="0"/>
              </a:rPr>
              <a:t>Άλλ</a:t>
            </a:r>
            <a:r>
              <a:rPr lang="en-US" sz="2400" kern="1200" dirty="0">
                <a:solidFill>
                  <a:schemeClr val="tx1"/>
                </a:solidFill>
                <a:effectLst/>
                <a:latin typeface="Sabon Next LT" panose="02000500000000000000" pitchFamily="2" charset="0"/>
                <a:cs typeface="Sabon Next LT" panose="02000500000000000000" pitchFamily="2" charset="0"/>
              </a:rPr>
              <a:t>α έργα μπορεί να απαιτούσαν 20 ή και περισσότερους οίκους για μία μόνο </a:t>
            </a:r>
            <a:r>
              <a:rPr lang="en-US" sz="2400" i="1" kern="1200" dirty="0">
                <a:solidFill>
                  <a:schemeClr val="tx1"/>
                </a:solidFill>
                <a:effectLst/>
                <a:latin typeface="Sabon Next LT" panose="02000500000000000000" pitchFamily="2" charset="0"/>
                <a:cs typeface="Sabon Next LT" panose="02000500000000000000" pitchFamily="2" charset="0"/>
              </a:rPr>
              <a:t>Journée</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Γι</a:t>
            </a:r>
            <a:r>
              <a:rPr lang="en-US" sz="2400" kern="1200" dirty="0">
                <a:solidFill>
                  <a:schemeClr val="tx1"/>
                </a:solidFill>
                <a:effectLst/>
                <a:latin typeface="Sabon Next LT" panose="02000500000000000000" pitchFamily="2" charset="0"/>
                <a:cs typeface="Sabon Next LT" panose="02000500000000000000" pitchFamily="2" charset="0"/>
              </a:rPr>
              <a:t>α αυτόν τον λόγο, ο υπεύθυνος της παράστασης συνήθως εμφανιζόταν στην αρχή της κάθε </a:t>
            </a:r>
            <a:r>
              <a:rPr lang="en-US" sz="2400" i="1" kern="1200" dirty="0">
                <a:solidFill>
                  <a:schemeClr val="tx1"/>
                </a:solidFill>
                <a:effectLst/>
                <a:latin typeface="Sabon Next LT" panose="02000500000000000000" pitchFamily="2" charset="0"/>
                <a:cs typeface="Sabon Next LT" panose="02000500000000000000" pitchFamily="2" charset="0"/>
              </a:rPr>
              <a:t>Journée</a:t>
            </a:r>
            <a:r>
              <a:rPr lang="en-US" sz="2400" kern="1200" dirty="0">
                <a:solidFill>
                  <a:schemeClr val="tx1"/>
                </a:solidFill>
                <a:effectLst/>
                <a:latin typeface="Sabon Next LT" panose="02000500000000000000" pitchFamily="2" charset="0"/>
                <a:cs typeface="Sabon Next LT" panose="02000500000000000000" pitchFamily="2" charset="0"/>
              </a:rPr>
              <a:t> και εξηγούσε τι αναπαριστούσε η κάθε κατασκευή. Κα</a:t>
            </a:r>
            <a:r>
              <a:rPr lang="en-US" sz="2400" kern="1200" dirty="0" err="1">
                <a:solidFill>
                  <a:schemeClr val="tx1"/>
                </a:solidFill>
                <a:effectLst/>
                <a:latin typeface="Sabon Next LT" panose="02000500000000000000" pitchFamily="2" charset="0"/>
                <a:cs typeface="Sabon Next LT" panose="02000500000000000000" pitchFamily="2" charset="0"/>
              </a:rPr>
              <a:t>τά</a:t>
            </a:r>
            <a:r>
              <a:rPr lang="en-US" sz="2400" kern="1200" dirty="0">
                <a:solidFill>
                  <a:schemeClr val="tx1"/>
                </a:solidFill>
                <a:effectLst/>
                <a:latin typeface="Sabon Next LT" panose="02000500000000000000" pitchFamily="2" charset="0"/>
                <a:cs typeface="Sabon Next LT" panose="02000500000000000000" pitchFamily="2" charset="0"/>
              </a:rPr>
              <a:t> κα</a:t>
            </a:r>
            <a:r>
              <a:rPr lang="en-US" sz="2400" kern="1200" dirty="0" err="1">
                <a:solidFill>
                  <a:schemeClr val="tx1"/>
                </a:solidFill>
                <a:effectLst/>
                <a:latin typeface="Sabon Next LT" panose="02000500000000000000" pitchFamily="2" charset="0"/>
                <a:cs typeface="Sabon Next LT" panose="02000500000000000000" pitchFamily="2" charset="0"/>
              </a:rPr>
              <a:t>ιρούς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ποθετούνταν πάνω στους οίκους διευκρινιστικές πινακίδες. Η </a:t>
            </a:r>
            <a:r>
              <a:rPr lang="en-US" sz="2400" kern="1200" dirty="0" err="1">
                <a:solidFill>
                  <a:schemeClr val="tx1"/>
                </a:solidFill>
                <a:effectLst/>
                <a:latin typeface="Sabon Next LT" panose="02000500000000000000" pitchFamily="2" charset="0"/>
                <a:cs typeface="Sabon Next LT" panose="02000500000000000000" pitchFamily="2" charset="0"/>
              </a:rPr>
              <a:t>σκηνή</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χωρίς πλαίσιο και ο ένας χώρος κυλούσε μέσα στον άλλον. </a:t>
            </a:r>
            <a:r>
              <a:rPr lang="en-US" sz="2400" kern="1200" dirty="0" err="1">
                <a:solidFill>
                  <a:schemeClr val="tx1"/>
                </a:solidFill>
                <a:effectLst/>
                <a:latin typeface="Sabon Next LT" panose="02000500000000000000" pitchFamily="2" charset="0"/>
                <a:cs typeface="Sabon Next LT" panose="02000500000000000000" pitchFamily="2" charset="0"/>
              </a:rPr>
              <a:t>Αφού</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εριλάμ</a:t>
            </a:r>
            <a:r>
              <a:rPr lang="en-US" sz="2400" kern="1200" dirty="0">
                <a:solidFill>
                  <a:schemeClr val="tx1"/>
                </a:solidFill>
                <a:effectLst/>
                <a:latin typeface="Sabon Next LT" panose="02000500000000000000" pitchFamily="2" charset="0"/>
                <a:cs typeface="Sabon Next LT" panose="02000500000000000000" pitchFamily="2" charset="0"/>
              </a:rPr>
              <a:t>βανε τον ουρανό, τη γη και την κόλαση, η Μεσαιωνική σκηνή συμβόλιζε ολόκληρο το σύμπαν.</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grpSp>
        <p:nvGrpSpPr>
          <p:cNvPr id="35" name="Group 10">
            <a:extLst>
              <a:ext uri="{FF2B5EF4-FFF2-40B4-BE49-F238E27FC236}">
                <a16:creationId xmlns:a16="http://schemas.microsoft.com/office/drawing/2014/main" id="{FFC558B0-E15A-4439-964A-E116796B9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677" y="2081322"/>
            <a:ext cx="239982" cy="1340860"/>
            <a:chOff x="51677" y="2081322"/>
            <a:chExt cx="239982" cy="1340860"/>
          </a:xfrm>
        </p:grpSpPr>
        <p:sp>
          <p:nvSpPr>
            <p:cNvPr id="12" name="Rectangle 2">
              <a:extLst>
                <a:ext uri="{FF2B5EF4-FFF2-40B4-BE49-F238E27FC236}">
                  <a16:creationId xmlns:a16="http://schemas.microsoft.com/office/drawing/2014/main" id="{6ED30F7C-0B80-4AF3-ABE5-6AB701D38A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1129" y="265108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59">
              <a:extLst>
                <a:ext uri="{FF2B5EF4-FFF2-40B4-BE49-F238E27FC236}">
                  <a16:creationId xmlns:a16="http://schemas.microsoft.com/office/drawing/2014/main" id="{F22687A1-9733-486E-BD02-80578A0CE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624" y="265108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2">
              <a:extLst>
                <a:ext uri="{FF2B5EF4-FFF2-40B4-BE49-F238E27FC236}">
                  <a16:creationId xmlns:a16="http://schemas.microsoft.com/office/drawing/2014/main" id="{B01704A8-E938-423E-9FDB-9519D24E31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1129" y="250896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9">
              <a:extLst>
                <a:ext uri="{FF2B5EF4-FFF2-40B4-BE49-F238E27FC236}">
                  <a16:creationId xmlns:a16="http://schemas.microsoft.com/office/drawing/2014/main" id="{191149B4-3CAD-451F-AB8D-1ED6D7D02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624" y="250896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
              <a:extLst>
                <a:ext uri="{FF2B5EF4-FFF2-40B4-BE49-F238E27FC236}">
                  <a16:creationId xmlns:a16="http://schemas.microsoft.com/office/drawing/2014/main" id="{313271C8-C4C3-4B25-8E1F-11C0693A42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1129" y="236685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59">
              <a:extLst>
                <a:ext uri="{FF2B5EF4-FFF2-40B4-BE49-F238E27FC236}">
                  <a16:creationId xmlns:a16="http://schemas.microsoft.com/office/drawing/2014/main" id="{3228CA6D-E75C-45B5-A1B7-5E02CAE02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624" y="236685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
              <a:extLst>
                <a:ext uri="{FF2B5EF4-FFF2-40B4-BE49-F238E27FC236}">
                  <a16:creationId xmlns:a16="http://schemas.microsoft.com/office/drawing/2014/main" id="{E3FDE651-896B-49A5-B70C-19B54EC13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1129" y="222473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59">
              <a:extLst>
                <a:ext uri="{FF2B5EF4-FFF2-40B4-BE49-F238E27FC236}">
                  <a16:creationId xmlns:a16="http://schemas.microsoft.com/office/drawing/2014/main" id="{C409F776-BA43-44E6-A22A-151A5136F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624" y="222473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
              <a:extLst>
                <a:ext uri="{FF2B5EF4-FFF2-40B4-BE49-F238E27FC236}">
                  <a16:creationId xmlns:a16="http://schemas.microsoft.com/office/drawing/2014/main" id="{C846CA88-493D-4BC4-BD12-834B9CEFB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1129" y="208262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59">
              <a:extLst>
                <a:ext uri="{FF2B5EF4-FFF2-40B4-BE49-F238E27FC236}">
                  <a16:creationId xmlns:a16="http://schemas.microsoft.com/office/drawing/2014/main" id="{D61E728B-8EC3-4C84-9150-06F5E7222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624" y="208262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
              <a:extLst>
                <a:ext uri="{FF2B5EF4-FFF2-40B4-BE49-F238E27FC236}">
                  <a16:creationId xmlns:a16="http://schemas.microsoft.com/office/drawing/2014/main" id="{4AAABEAB-E36B-4A29-9602-8F1AF3020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6879" y="33616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59">
              <a:extLst>
                <a:ext uri="{FF2B5EF4-FFF2-40B4-BE49-F238E27FC236}">
                  <a16:creationId xmlns:a16="http://schemas.microsoft.com/office/drawing/2014/main" id="{24F9C51E-864B-4E60-AF1D-E6A3098CA6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374" y="33616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
              <a:extLst>
                <a:ext uri="{FF2B5EF4-FFF2-40B4-BE49-F238E27FC236}">
                  <a16:creationId xmlns:a16="http://schemas.microsoft.com/office/drawing/2014/main" id="{0665AB40-0B54-4F21-B422-1F5C0EC0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6879" y="321953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59">
              <a:extLst>
                <a:ext uri="{FF2B5EF4-FFF2-40B4-BE49-F238E27FC236}">
                  <a16:creationId xmlns:a16="http://schemas.microsoft.com/office/drawing/2014/main" id="{D1B8FEAC-124D-4A04-8DC2-CD077ACE6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374" y="321953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
              <a:extLst>
                <a:ext uri="{FF2B5EF4-FFF2-40B4-BE49-F238E27FC236}">
                  <a16:creationId xmlns:a16="http://schemas.microsoft.com/office/drawing/2014/main" id="{87566BE2-5047-4786-BE92-E80643CF6C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6879" y="307742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59">
              <a:extLst>
                <a:ext uri="{FF2B5EF4-FFF2-40B4-BE49-F238E27FC236}">
                  <a16:creationId xmlns:a16="http://schemas.microsoft.com/office/drawing/2014/main" id="{143C62C9-F75F-44C3-BFBE-1A3334146B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374" y="307742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
              <a:extLst>
                <a:ext uri="{FF2B5EF4-FFF2-40B4-BE49-F238E27FC236}">
                  <a16:creationId xmlns:a16="http://schemas.microsoft.com/office/drawing/2014/main" id="{E4E1C4B8-2FA9-4AED-B66D-595405B15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6879" y="293530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59">
              <a:extLst>
                <a:ext uri="{FF2B5EF4-FFF2-40B4-BE49-F238E27FC236}">
                  <a16:creationId xmlns:a16="http://schemas.microsoft.com/office/drawing/2014/main" id="{A494CA6A-0021-4D21-A5BF-05BE30B8A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374" y="293530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AD5C6811-4EBA-49BA-AEA9-9A90CDC14E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6879" y="279319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E9539E65-19A5-48E9-BCEA-DFA45E90FA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374" y="279319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extLst>
              <a:ext uri="{FF2B5EF4-FFF2-40B4-BE49-F238E27FC236}">
                <a16:creationId xmlns:a16="http://schemas.microsoft.com/office/drawing/2014/main" id="{CF2C2511-1962-4C4B-BB77-3E0B893A85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00699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0217E7C-40BC-10FF-4CC8-28D44C9287F6}"/>
              </a:ext>
            </a:extLst>
          </p:cNvPr>
          <p:cNvSpPr>
            <a:spLocks noGrp="1"/>
          </p:cNvSpPr>
          <p:nvPr>
            <p:ph type="title"/>
          </p:nvPr>
        </p:nvSpPr>
        <p:spPr>
          <a:xfrm>
            <a:off x="599609" y="679730"/>
            <a:ext cx="4171994" cy="5892519"/>
          </a:xfrm>
        </p:spPr>
        <p:txBody>
          <a:bodyPr vert="horz" lIns="91440" tIns="45720" rIns="91440" bIns="45720" rtlCol="0" anchor="b">
            <a:no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δυο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ποθεσίες που αναπαριστάνονταν συχνότερα στις σταθερές σκηνές ήταν ο </a:t>
            </a:r>
            <a:r>
              <a:rPr lang="el-GR" sz="2400" kern="1200" dirty="0">
                <a:solidFill>
                  <a:schemeClr val="tx1"/>
                </a:solidFill>
                <a:effectLst/>
                <a:latin typeface="Sabon Next LT" panose="02000500000000000000" pitchFamily="2" charset="0"/>
                <a:cs typeface="Sabon Next LT" panose="02000500000000000000" pitchFamily="2" charset="0"/>
              </a:rPr>
              <a:t>Π</a:t>
            </a:r>
            <a:r>
              <a:rPr lang="en-US" sz="2400" kern="1200" dirty="0">
                <a:solidFill>
                  <a:schemeClr val="tx1"/>
                </a:solidFill>
                <a:effectLst/>
                <a:latin typeface="Sabon Next LT" panose="02000500000000000000" pitchFamily="2" charset="0"/>
                <a:cs typeface="Sabon Next LT" panose="02000500000000000000" pitchFamily="2" charset="0"/>
              </a:rPr>
              <a:t>α</a:t>
            </a:r>
            <a:r>
              <a:rPr lang="en-US" sz="2400" kern="1200" dirty="0" err="1">
                <a:solidFill>
                  <a:schemeClr val="tx1"/>
                </a:solidFill>
                <a:effectLst/>
                <a:latin typeface="Sabon Next LT" panose="02000500000000000000" pitchFamily="2" charset="0"/>
                <a:cs typeface="Sabon Next LT" panose="02000500000000000000" pitchFamily="2" charset="0"/>
              </a:rPr>
              <a:t>ράδεισος</a:t>
            </a:r>
            <a:r>
              <a:rPr lang="en-US" sz="2400" kern="1200" dirty="0">
                <a:solidFill>
                  <a:schemeClr val="tx1"/>
                </a:solidFill>
                <a:effectLst/>
                <a:latin typeface="Sabon Next LT" panose="02000500000000000000" pitchFamily="2" charset="0"/>
                <a:cs typeface="Sabon Next LT" panose="02000500000000000000" pitchFamily="2" charset="0"/>
              </a:rPr>
              <a:t> και η </a:t>
            </a:r>
            <a:r>
              <a:rPr lang="el-GR" sz="2400" kern="1200" dirty="0">
                <a:solidFill>
                  <a:schemeClr val="tx1"/>
                </a:solidFill>
                <a:effectLst/>
                <a:latin typeface="Sabon Next LT" panose="02000500000000000000" pitchFamily="2" charset="0"/>
                <a:cs typeface="Sabon Next LT" panose="02000500000000000000" pitchFamily="2" charset="0"/>
              </a:rPr>
              <a:t>Κ</a:t>
            </a:r>
            <a:r>
              <a:rPr lang="en-US" sz="2400" kern="1200" dirty="0" err="1">
                <a:solidFill>
                  <a:schemeClr val="tx1"/>
                </a:solidFill>
                <a:effectLst/>
                <a:latin typeface="Sabon Next LT" panose="02000500000000000000" pitchFamily="2" charset="0"/>
                <a:cs typeface="Sabon Next LT" panose="02000500000000000000" pitchFamily="2" charset="0"/>
              </a:rPr>
              <a:t>όλ</a:t>
            </a:r>
            <a:r>
              <a:rPr lang="en-US" sz="2400" kern="1200" dirty="0">
                <a:solidFill>
                  <a:schemeClr val="tx1"/>
                </a:solidFill>
                <a:effectLst/>
                <a:latin typeface="Sabon Next LT" panose="02000500000000000000" pitchFamily="2" charset="0"/>
                <a:cs typeface="Sabon Next LT" panose="02000500000000000000" pitchFamily="2" charset="0"/>
              </a:rPr>
              <a:t>αση. Κα</a:t>
            </a:r>
            <a:r>
              <a:rPr lang="en-US" sz="2400" kern="1200" dirty="0" err="1">
                <a:solidFill>
                  <a:schemeClr val="tx1"/>
                </a:solidFill>
                <a:effectLst/>
                <a:latin typeface="Sabon Next LT" panose="02000500000000000000" pitchFamily="2" charset="0"/>
                <a:cs typeface="Sabon Next LT" panose="02000500000000000000" pitchFamily="2" charset="0"/>
              </a:rPr>
              <a:t>τά</a:t>
            </a:r>
            <a:r>
              <a:rPr lang="en-US" sz="2400" kern="1200" dirty="0">
                <a:solidFill>
                  <a:schemeClr val="tx1"/>
                </a:solidFill>
                <a:effectLst/>
                <a:latin typeface="Sabon Next LT" panose="02000500000000000000" pitchFamily="2" charset="0"/>
                <a:cs typeface="Sabon Next LT" panose="02000500000000000000" pitchFamily="2" charset="0"/>
              </a:rPr>
              <a:t> κα</a:t>
            </a:r>
            <a:r>
              <a:rPr lang="en-US" sz="2400" kern="1200" dirty="0" err="1">
                <a:solidFill>
                  <a:schemeClr val="tx1"/>
                </a:solidFill>
                <a:effectLst/>
                <a:latin typeface="Sabon Next LT" panose="02000500000000000000" pitchFamily="2" charset="0"/>
                <a:cs typeface="Sabon Next LT" panose="02000500000000000000" pitchFamily="2" charset="0"/>
              </a:rPr>
              <a:t>νόν</a:t>
            </a:r>
            <a:r>
              <a:rPr lang="en-US" sz="2400" kern="1200" dirty="0">
                <a:solidFill>
                  <a:schemeClr val="tx1"/>
                </a:solidFill>
                <a:effectLst/>
                <a:latin typeface="Sabon Next LT" panose="02000500000000000000" pitchFamily="2" charset="0"/>
                <a:cs typeface="Sabon Next LT" panose="02000500000000000000" pitchFamily="2" charset="0"/>
              </a:rPr>
              <a:t>α,  ο </a:t>
            </a:r>
            <a:r>
              <a:rPr lang="el-GR" sz="2400" kern="1200" dirty="0">
                <a:solidFill>
                  <a:schemeClr val="tx1"/>
                </a:solidFill>
                <a:effectLst/>
                <a:latin typeface="Sabon Next LT" panose="02000500000000000000" pitchFamily="2" charset="0"/>
                <a:cs typeface="Sabon Next LT" panose="02000500000000000000" pitchFamily="2" charset="0"/>
              </a:rPr>
              <a:t>Π</a:t>
            </a:r>
            <a:r>
              <a:rPr lang="en-US" sz="2400" kern="1200" dirty="0">
                <a:solidFill>
                  <a:schemeClr val="tx1"/>
                </a:solidFill>
                <a:effectLst/>
                <a:latin typeface="Sabon Next LT" panose="02000500000000000000" pitchFamily="2" charset="0"/>
                <a:cs typeface="Sabon Next LT" panose="02000500000000000000" pitchFamily="2" charset="0"/>
              </a:rPr>
              <a:t>α</a:t>
            </a:r>
            <a:r>
              <a:rPr lang="en-US" sz="2400" kern="1200" dirty="0" err="1">
                <a:solidFill>
                  <a:schemeClr val="tx1"/>
                </a:solidFill>
                <a:effectLst/>
                <a:latin typeface="Sabon Next LT" panose="02000500000000000000" pitchFamily="2" charset="0"/>
                <a:cs typeface="Sabon Next LT" panose="02000500000000000000" pitchFamily="2" charset="0"/>
              </a:rPr>
              <a:t>ράδεισος</a:t>
            </a:r>
            <a:r>
              <a:rPr lang="en-US" sz="2400" kern="1200" dirty="0">
                <a:solidFill>
                  <a:schemeClr val="tx1"/>
                </a:solidFill>
                <a:effectLst/>
                <a:latin typeface="Sabon Next LT" panose="02000500000000000000" pitchFamily="2" charset="0"/>
                <a:cs typeface="Sabon Next LT" panose="02000500000000000000" pitchFamily="2" charset="0"/>
              </a:rPr>
              <a:t> τοποθετείτο στη μία άκρη της πλατφόρμας και η </a:t>
            </a:r>
            <a:r>
              <a:rPr lang="el-GR" sz="2400" kern="1200" dirty="0">
                <a:solidFill>
                  <a:schemeClr val="tx1"/>
                </a:solidFill>
                <a:effectLst/>
                <a:latin typeface="Sabon Next LT" panose="02000500000000000000" pitchFamily="2" charset="0"/>
                <a:cs typeface="Sabon Next LT" panose="02000500000000000000" pitchFamily="2" charset="0"/>
              </a:rPr>
              <a:t>Κ</a:t>
            </a:r>
            <a:r>
              <a:rPr lang="en-US" sz="2400" kern="1200" dirty="0" err="1">
                <a:solidFill>
                  <a:schemeClr val="tx1"/>
                </a:solidFill>
                <a:effectLst/>
                <a:latin typeface="Sabon Next LT" panose="02000500000000000000" pitchFamily="2" charset="0"/>
                <a:cs typeface="Sabon Next LT" panose="02000500000000000000" pitchFamily="2" charset="0"/>
              </a:rPr>
              <a:t>όλ</a:t>
            </a:r>
            <a:r>
              <a:rPr lang="en-US" sz="2400" kern="1200" dirty="0">
                <a:solidFill>
                  <a:schemeClr val="tx1"/>
                </a:solidFill>
                <a:effectLst/>
                <a:latin typeface="Sabon Next LT" panose="02000500000000000000" pitchFamily="2" charset="0"/>
                <a:cs typeface="Sabon Next LT" panose="02000500000000000000" pitchFamily="2" charset="0"/>
              </a:rPr>
              <a:t>αση στην άλλη. </a:t>
            </a:r>
            <a:br>
              <a:rPr lang="en-US" sz="2400" kern="1200" dirty="0">
                <a:solidFill>
                  <a:schemeClr val="tx1"/>
                </a:solidFill>
                <a:effectLst/>
                <a:latin typeface="Sabon Next LT" panose="02000500000000000000" pitchFamily="2" charset="0"/>
                <a:cs typeface="Sabon Next LT" panose="02000500000000000000" pitchFamily="2" charset="0"/>
              </a:rPr>
            </a:b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σκηνές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γης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ποθετούνταν ανάμεσα στον παράδεισο και την κόλαση, πράγμα που συμβόλιζε τη διττή φύση των ανθρώπων και τις επιλογές που έπρεπε να κάνουν.</a:t>
            </a:r>
            <a:endParaRPr lang="en-US" sz="2400" kern="1200" dirty="0">
              <a:solidFill>
                <a:schemeClr val="tx1"/>
              </a:solidFill>
              <a:latin typeface="Sabon Next LT" panose="02000500000000000000" pitchFamily="2" charset="0"/>
              <a:cs typeface="Sabon Next LT" panose="02000500000000000000" pitchFamily="2" charset="0"/>
            </a:endParaRPr>
          </a:p>
        </p:txBody>
      </p:sp>
      <p:grpSp>
        <p:nvGrpSpPr>
          <p:cNvPr id="42" name="Group 41">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43" name="Straight Connector 4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06C7CF1B-179F-07F4-A50F-5C6ED07E8F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0572" y="1010992"/>
            <a:ext cx="5608830" cy="4725439"/>
          </a:xfrm>
          <a:prstGeom prst="rect">
            <a:avLst/>
          </a:prstGeom>
        </p:spPr>
      </p:pic>
    </p:spTree>
    <p:extLst>
      <p:ext uri="{BB962C8B-B14F-4D97-AF65-F5344CB8AC3E}">
        <p14:creationId xmlns:p14="http://schemas.microsoft.com/office/powerpoint/2010/main" val="15458536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1D0A02D-175E-AA65-A682-A610F16301EF}"/>
              </a:ext>
            </a:extLst>
          </p:cNvPr>
          <p:cNvSpPr>
            <a:spLocks noGrp="1"/>
          </p:cNvSpPr>
          <p:nvPr>
            <p:ph type="title"/>
          </p:nvPr>
        </p:nvSpPr>
        <p:spPr>
          <a:xfrm>
            <a:off x="266700" y="971550"/>
            <a:ext cx="11782425" cy="5657849"/>
          </a:xfrm>
        </p:spPr>
        <p:txBody>
          <a:bodyPr vert="horz" lIns="91440" tIns="45720" rIns="91440" bIns="45720" rtlCol="0" anchor="ctr">
            <a:noAutofit/>
          </a:bodyPr>
          <a:lstStyle/>
          <a:p>
            <a:pPr marR="53975" algn="ctr">
              <a:spcAft>
                <a:spcPts val="3750"/>
              </a:spcAft>
            </a:pPr>
            <a:r>
              <a:rPr lang="en-US" sz="2400" kern="1200" dirty="0">
                <a:solidFill>
                  <a:schemeClr val="tx1"/>
                </a:solidFill>
                <a:effectLst/>
                <a:latin typeface="Sabon Next LT" panose="02000500000000000000" pitchFamily="2" charset="0"/>
                <a:cs typeface="Sabon Next LT" panose="02000500000000000000" pitchFamily="2" charset="0"/>
              </a:rPr>
              <a:t>Από </a:t>
            </a:r>
            <a:r>
              <a:rPr lang="en-US" sz="2400" kern="1200" dirty="0" err="1">
                <a:solidFill>
                  <a:schemeClr val="tx1"/>
                </a:solidFill>
                <a:effectLst/>
                <a:latin typeface="Sabon Next LT" panose="02000500000000000000" pitchFamily="2" charset="0"/>
                <a:cs typeface="Sabon Next LT" panose="02000500000000000000" pitchFamily="2" charset="0"/>
              </a:rPr>
              <a:t>όλους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τους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i="1" kern="1200" dirty="0" err="1">
                <a:solidFill>
                  <a:schemeClr val="tx1"/>
                </a:solidFill>
                <a:effectLst/>
                <a:latin typeface="Sabon Next LT" panose="02000500000000000000" pitchFamily="2" charset="0"/>
                <a:cs typeface="Sabon Next LT" panose="02000500000000000000" pitchFamily="2" charset="0"/>
              </a:rPr>
              <a:t>οίκους</a:t>
            </a:r>
            <a:r>
              <a:rPr lang="en-US" sz="2400" kern="1200" dirty="0">
                <a:solidFill>
                  <a:schemeClr val="tx1"/>
                </a:solidFill>
                <a:effectLst/>
                <a:latin typeface="Sabon Next LT" panose="02000500000000000000" pitchFamily="2" charset="0"/>
                <a:cs typeface="Sabon Next LT" panose="02000500000000000000" pitchFamily="2" charset="0"/>
              </a:rPr>
              <a:t>, ο </a:t>
            </a:r>
            <a:r>
              <a:rPr lang="el-GR" sz="2400" kern="1200" dirty="0">
                <a:solidFill>
                  <a:schemeClr val="tx1"/>
                </a:solidFill>
                <a:effectLst/>
                <a:latin typeface="Sabon Next LT" panose="02000500000000000000" pitchFamily="2" charset="0"/>
                <a:cs typeface="Sabon Next LT" panose="02000500000000000000" pitchFamily="2" charset="0"/>
              </a:rPr>
              <a:t>Π</a:t>
            </a:r>
            <a:r>
              <a:rPr lang="en-US" sz="2400" kern="1200" dirty="0">
                <a:solidFill>
                  <a:schemeClr val="tx1"/>
                </a:solidFill>
                <a:effectLst/>
                <a:latin typeface="Sabon Next LT" panose="02000500000000000000" pitchFamily="2" charset="0"/>
                <a:cs typeface="Sabon Next LT" panose="02000500000000000000" pitchFamily="2" charset="0"/>
              </a:rPr>
              <a:t>α</a:t>
            </a:r>
            <a:r>
              <a:rPr lang="en-US" sz="2400" kern="1200" dirty="0" err="1">
                <a:solidFill>
                  <a:schemeClr val="tx1"/>
                </a:solidFill>
                <a:effectLst/>
                <a:latin typeface="Sabon Next LT" panose="02000500000000000000" pitchFamily="2" charset="0"/>
                <a:cs typeface="Sabon Next LT" panose="02000500000000000000" pitchFamily="2" charset="0"/>
              </a:rPr>
              <a:t>ράδεισος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ο πιο δύσκολος στην αναπαράσταση του επειδή φαίνεται </a:t>
            </a:r>
            <a:r>
              <a:rPr lang="el-GR" sz="2400" kern="1200" dirty="0">
                <a:solidFill>
                  <a:schemeClr val="tx1"/>
                </a:solidFill>
                <a:effectLst/>
                <a:latin typeface="Sabon Next LT" panose="02000500000000000000" pitchFamily="2" charset="0"/>
                <a:cs typeface="Sabon Next LT" panose="02000500000000000000" pitchFamily="2" charset="0"/>
              </a:rPr>
              <a:t>ότι έπρεπε να εντυπωσιάζει </a:t>
            </a:r>
            <a:r>
              <a:rPr lang="en-US" sz="2400" kern="1200" dirty="0" err="1">
                <a:solidFill>
                  <a:schemeClr val="tx1"/>
                </a:solidFill>
                <a:effectLst/>
                <a:latin typeface="Sabon Next LT" panose="02000500000000000000" pitchFamily="2" charset="0"/>
                <a:cs typeface="Sabon Next LT" panose="02000500000000000000" pitchFamily="2" charset="0"/>
              </a:rPr>
              <a:t>τους</a:t>
            </a:r>
            <a:r>
              <a:rPr lang="en-US" sz="2400" kern="1200" dirty="0">
                <a:solidFill>
                  <a:schemeClr val="tx1"/>
                </a:solidFill>
                <a:effectLst/>
                <a:latin typeface="Sabon Next LT" panose="02000500000000000000" pitchFamily="2" charset="0"/>
                <a:cs typeface="Sabon Next LT" panose="02000500000000000000" pitchFamily="2" charset="0"/>
              </a:rPr>
              <a:t> θεατές με τη λαμπρότητα και τη μεγαλοπρέπεια του, ιδιότητες που δεν είναι πάντοτε προφανείς στις σωζόμενες εικονογραφήσεις. </a:t>
            </a:r>
            <a:r>
              <a:rPr lang="en-US" sz="2400" kern="1200" dirty="0" err="1">
                <a:solidFill>
                  <a:schemeClr val="tx1"/>
                </a:solidFill>
                <a:effectLst/>
                <a:latin typeface="Sabon Next LT" panose="02000500000000000000" pitchFamily="2" charset="0"/>
                <a:cs typeface="Sabon Next LT" panose="02000500000000000000" pitchFamily="2" charset="0"/>
              </a:rPr>
              <a:t>Τον</a:t>
            </a:r>
            <a:r>
              <a:rPr lang="en-US" sz="2400" kern="1200" dirty="0">
                <a:solidFill>
                  <a:schemeClr val="tx1"/>
                </a:solidFill>
                <a:effectLst/>
                <a:latin typeface="Sabon Next LT" panose="02000500000000000000" pitchFamily="2" charset="0"/>
                <a:cs typeface="Sabon Next LT" panose="02000500000000000000" pitchFamily="2" charset="0"/>
              </a:rPr>
              <a:t> </a:t>
            </a:r>
            <a:r>
              <a:rPr lang="el-GR" sz="2400" kern="1200" dirty="0">
                <a:solidFill>
                  <a:schemeClr val="tx1"/>
                </a:solidFill>
                <a:effectLst/>
                <a:latin typeface="Sabon Next LT" panose="02000500000000000000" pitchFamily="2" charset="0"/>
                <a:cs typeface="Sabon Next LT" panose="02000500000000000000" pitchFamily="2" charset="0"/>
              </a:rPr>
              <a:t>15</a:t>
            </a:r>
            <a:r>
              <a:rPr lang="el-GR" sz="2400" kern="1200" baseline="30000" dirty="0">
                <a:solidFill>
                  <a:schemeClr val="tx1"/>
                </a:solidFill>
                <a:effectLst/>
                <a:latin typeface="Sabon Next LT" panose="02000500000000000000" pitchFamily="2" charset="0"/>
                <a:cs typeface="Sabon Next LT" panose="02000500000000000000" pitchFamily="2" charset="0"/>
              </a:rPr>
              <a:t>ο</a:t>
            </a:r>
            <a:r>
              <a:rPr lang="el-GR"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a:solidFill>
                  <a:schemeClr val="tx1"/>
                </a:solidFill>
                <a:effectLst/>
                <a:latin typeface="Sabon Next LT" panose="02000500000000000000" pitchFamily="2" charset="0"/>
                <a:cs typeface="Sabon Next LT" panose="02000500000000000000" pitchFamily="2" charset="0"/>
              </a:rPr>
              <a:t> και </a:t>
            </a:r>
            <a:r>
              <a:rPr lang="en-US" sz="2400" kern="1200" dirty="0" err="1">
                <a:solidFill>
                  <a:schemeClr val="tx1"/>
                </a:solidFill>
                <a:effectLst/>
                <a:latin typeface="Sabon Next LT" panose="02000500000000000000" pitchFamily="2" charset="0"/>
                <a:cs typeface="Sabon Next LT" panose="02000500000000000000" pitchFamily="2" charset="0"/>
              </a:rPr>
              <a:t>τον</a:t>
            </a:r>
            <a:r>
              <a:rPr lang="en-US" sz="2400" kern="1200" dirty="0">
                <a:solidFill>
                  <a:schemeClr val="tx1"/>
                </a:solidFill>
                <a:effectLst/>
                <a:latin typeface="Sabon Next LT" panose="02000500000000000000" pitchFamily="2" charset="0"/>
                <a:cs typeface="Sabon Next LT" panose="02000500000000000000" pitchFamily="2" charset="0"/>
              </a:rPr>
              <a:t> </a:t>
            </a:r>
            <a:r>
              <a:rPr lang="el-GR" sz="2400" kern="1200" dirty="0">
                <a:solidFill>
                  <a:schemeClr val="tx1"/>
                </a:solidFill>
                <a:effectLst/>
                <a:latin typeface="Sabon Next LT" panose="02000500000000000000" pitchFamily="2" charset="0"/>
                <a:cs typeface="Sabon Next LT" panose="02000500000000000000" pitchFamily="2" charset="0"/>
              </a:rPr>
              <a:t>16ο</a:t>
            </a:r>
            <a:r>
              <a:rPr lang="en-US" sz="2400" kern="1200" dirty="0">
                <a:solidFill>
                  <a:schemeClr val="tx1"/>
                </a:solidFill>
                <a:effectLst/>
                <a:latin typeface="Sabon Next LT" panose="02000500000000000000" pitchFamily="2" charset="0"/>
                <a:cs typeface="Sabon Next LT" panose="02000500000000000000" pitchFamily="2" charset="0"/>
              </a:rPr>
              <a:t> αιώνα ο παράδεισος ήταν συνήθως ανυψωμένος πάνω από το επίπεδο των άλλων </a:t>
            </a:r>
            <a:r>
              <a:rPr lang="en-US" sz="2400" i="1" kern="1200" dirty="0">
                <a:solidFill>
                  <a:schemeClr val="tx1"/>
                </a:solidFill>
                <a:effectLst/>
                <a:latin typeface="Sabon Next LT" panose="02000500000000000000" pitchFamily="2" charset="0"/>
                <a:cs typeface="Sabon Next LT" panose="02000500000000000000" pitchFamily="2" charset="0"/>
              </a:rPr>
              <a:t>οίκων</a:t>
            </a:r>
            <a:r>
              <a:rPr lang="en-US" sz="2400" kern="1200" dirty="0">
                <a:solidFill>
                  <a:schemeClr val="tx1"/>
                </a:solidFill>
                <a:effectLst/>
                <a:latin typeface="Sabon Next LT" panose="02000500000000000000" pitchFamily="2" charset="0"/>
                <a:cs typeface="Sabon Next LT" panose="02000500000000000000" pitchFamily="2" charset="0"/>
              </a:rPr>
              <a:t>. Κα</a:t>
            </a:r>
            <a:r>
              <a:rPr lang="en-US" sz="2400" kern="1200" dirty="0" err="1">
                <a:solidFill>
                  <a:schemeClr val="tx1"/>
                </a:solidFill>
                <a:effectLst/>
                <a:latin typeface="Sabon Next LT" panose="02000500000000000000" pitchFamily="2" charset="0"/>
                <a:cs typeface="Sabon Next LT" panose="02000500000000000000" pitchFamily="2" charset="0"/>
              </a:rPr>
              <a:t>τά</a:t>
            </a:r>
            <a:r>
              <a:rPr lang="en-US" sz="2400" kern="1200" dirty="0">
                <a:solidFill>
                  <a:schemeClr val="tx1"/>
                </a:solidFill>
                <a:effectLst/>
                <a:latin typeface="Sabon Next LT" panose="02000500000000000000" pitchFamily="2" charset="0"/>
                <a:cs typeface="Sabon Next LT" panose="02000500000000000000" pitchFamily="2" charset="0"/>
              </a:rPr>
              <a:t> κα</a:t>
            </a:r>
            <a:r>
              <a:rPr lang="en-US" sz="2400" kern="1200" dirty="0" err="1">
                <a:solidFill>
                  <a:schemeClr val="tx1"/>
                </a:solidFill>
                <a:effectLst/>
                <a:latin typeface="Sabon Next LT" panose="02000500000000000000" pitchFamily="2" charset="0"/>
                <a:cs typeface="Sabon Next LT" panose="02000500000000000000" pitchFamily="2" charset="0"/>
              </a:rPr>
              <a:t>νόν</a:t>
            </a:r>
            <a:r>
              <a:rPr lang="en-US" sz="2400" kern="1200" dirty="0">
                <a:solidFill>
                  <a:schemeClr val="tx1"/>
                </a:solidFill>
                <a:effectLst/>
                <a:latin typeface="Sabon Next LT" panose="02000500000000000000" pitchFamily="2" charset="0"/>
                <a:cs typeface="Sabon Next LT" panose="02000500000000000000" pitchFamily="2" charset="0"/>
              </a:rPr>
              <a:t>α στηριζόταν δομικά σε ένα επίγειο </a:t>
            </a:r>
            <a:r>
              <a:rPr lang="el-GR" sz="2400" kern="1200" dirty="0">
                <a:solidFill>
                  <a:schemeClr val="tx1"/>
                </a:solidFill>
                <a:effectLst/>
                <a:latin typeface="Sabon Next LT" panose="02000500000000000000" pitchFamily="2" charset="0"/>
                <a:cs typeface="Sabon Next LT" panose="02000500000000000000" pitchFamily="2" charset="0"/>
              </a:rPr>
              <a:t>Π</a:t>
            </a:r>
            <a:r>
              <a:rPr lang="en-US" sz="2400" kern="1200" dirty="0">
                <a:solidFill>
                  <a:schemeClr val="tx1"/>
                </a:solidFill>
                <a:effectLst/>
                <a:latin typeface="Sabon Next LT" panose="02000500000000000000" pitchFamily="2" charset="0"/>
                <a:cs typeface="Sabon Next LT" panose="02000500000000000000" pitchFamily="2" charset="0"/>
              </a:rPr>
              <a:t>α</a:t>
            </a:r>
            <a:r>
              <a:rPr lang="en-US" sz="2400" kern="1200" dirty="0" err="1">
                <a:solidFill>
                  <a:schemeClr val="tx1"/>
                </a:solidFill>
                <a:effectLst/>
                <a:latin typeface="Sabon Next LT" panose="02000500000000000000" pitchFamily="2" charset="0"/>
                <a:cs typeface="Sabon Next LT" panose="02000500000000000000" pitchFamily="2" charset="0"/>
              </a:rPr>
              <a:t>ράδεισο</a:t>
            </a:r>
            <a:r>
              <a:rPr lang="en-US" sz="2400" kern="1200" dirty="0">
                <a:solidFill>
                  <a:schemeClr val="tx1"/>
                </a:solidFill>
                <a:effectLst/>
                <a:latin typeface="Sabon Next LT" panose="02000500000000000000" pitchFamily="2" charset="0"/>
                <a:cs typeface="Sabon Next LT" panose="02000500000000000000" pitchFamily="2" charset="0"/>
              </a:rPr>
              <a:t> («ο κήπος της Εδέμ») ή σε ένα δωμάτιο κάτω από αυτόν, στο επίπεδο της σκηνής.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μέγεθος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l-GR" sz="2400" kern="1200" dirty="0">
                <a:solidFill>
                  <a:schemeClr val="tx1"/>
                </a:solidFill>
                <a:effectLst/>
                <a:latin typeface="Sabon Next LT" panose="02000500000000000000" pitchFamily="2" charset="0"/>
                <a:cs typeface="Sabon Next LT" panose="02000500000000000000" pitchFamily="2" charset="0"/>
              </a:rPr>
              <a:t>Π</a:t>
            </a:r>
            <a:r>
              <a:rPr lang="en-US" sz="2400" kern="1200" dirty="0">
                <a:solidFill>
                  <a:schemeClr val="tx1"/>
                </a:solidFill>
                <a:effectLst/>
                <a:latin typeface="Sabon Next LT" panose="02000500000000000000" pitchFamily="2" charset="0"/>
                <a:cs typeface="Sabon Next LT" panose="02000500000000000000" pitchFamily="2" charset="0"/>
              </a:rPr>
              <a:t>αρα</a:t>
            </a:r>
            <a:r>
              <a:rPr lang="en-US" sz="2400" kern="1200" dirty="0" err="1">
                <a:solidFill>
                  <a:schemeClr val="tx1"/>
                </a:solidFill>
                <a:effectLst/>
                <a:latin typeface="Sabon Next LT" panose="02000500000000000000" pitchFamily="2" charset="0"/>
                <a:cs typeface="Sabon Next LT" panose="02000500000000000000" pitchFamily="2" charset="0"/>
              </a:rPr>
              <a:t>δείσου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πιθανώς μεγάλο, επειδή συχνά φιλοξενούσε πολλούς χαρακτήρες. </a:t>
            </a:r>
            <a:r>
              <a:rPr lang="en-US" sz="2400" kern="1200" dirty="0" err="1">
                <a:solidFill>
                  <a:schemeClr val="tx1"/>
                </a:solidFill>
                <a:effectLst/>
                <a:latin typeface="Sabon Next LT" panose="02000500000000000000" pitchFamily="2" charset="0"/>
                <a:cs typeface="Sabon Next LT" panose="02000500000000000000" pitchFamily="2" charset="0"/>
              </a:rPr>
              <a:t>Μερικές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φορές</a:t>
            </a:r>
            <a:r>
              <a:rPr lang="en-US" sz="2400" kern="1200" dirty="0">
                <a:solidFill>
                  <a:schemeClr val="tx1"/>
                </a:solidFill>
                <a:effectLst/>
                <a:latin typeface="Sabon Next LT" panose="02000500000000000000" pitchFamily="2" charset="0"/>
                <a:cs typeface="Sabon Next LT" panose="02000500000000000000" pitchFamily="2" charset="0"/>
              </a:rPr>
              <a:t> ο </a:t>
            </a:r>
            <a:r>
              <a:rPr lang="el-GR" sz="2400" kern="1200" dirty="0">
                <a:solidFill>
                  <a:schemeClr val="tx1"/>
                </a:solidFill>
                <a:effectLst/>
                <a:latin typeface="Sabon Next LT" panose="02000500000000000000" pitchFamily="2" charset="0"/>
                <a:cs typeface="Sabon Next LT" panose="02000500000000000000" pitchFamily="2" charset="0"/>
              </a:rPr>
              <a:t>Π</a:t>
            </a:r>
            <a:r>
              <a:rPr lang="en-US" sz="2400" kern="1200" dirty="0">
                <a:solidFill>
                  <a:schemeClr val="tx1"/>
                </a:solidFill>
                <a:effectLst/>
                <a:latin typeface="Sabon Next LT" panose="02000500000000000000" pitchFamily="2" charset="0"/>
                <a:cs typeface="Sabon Next LT" panose="02000500000000000000" pitchFamily="2" charset="0"/>
              </a:rPr>
              <a:t>α</a:t>
            </a:r>
            <a:r>
              <a:rPr lang="en-US" sz="2400" kern="1200" dirty="0" err="1">
                <a:solidFill>
                  <a:schemeClr val="tx1"/>
                </a:solidFill>
                <a:effectLst/>
                <a:latin typeface="Sabon Next LT" panose="02000500000000000000" pitchFamily="2" charset="0"/>
                <a:cs typeface="Sabon Next LT" panose="02000500000000000000" pitchFamily="2" charset="0"/>
              </a:rPr>
              <a:t>ράδεισος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εριλάμ</a:t>
            </a:r>
            <a:r>
              <a:rPr lang="en-US" sz="2400" kern="1200" dirty="0">
                <a:solidFill>
                  <a:schemeClr val="tx1"/>
                </a:solidFill>
                <a:effectLst/>
                <a:latin typeface="Sabon Next LT" panose="02000500000000000000" pitchFamily="2" charset="0"/>
                <a:cs typeface="Sabon Next LT" panose="02000500000000000000" pitchFamily="2" charset="0"/>
              </a:rPr>
              <a:t>βανε μια σειρά από περιστρεφόμενους πλανήτες, κατασκευασμένους με πολύπλοκους μηχανισμούς, που ήταν συχνά επιχρυσωμένοι και λαμπρά φωτισμένοι από κρυφούς δαυλούς έτσι ώστε να δίνουν την εντύπωση ότι χρυσό φως πήγαζε από αυτόν.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μερικές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a:t>
            </a:r>
            <a:r>
              <a:rPr lang="en-US" sz="2400" kern="1200" dirty="0">
                <a:solidFill>
                  <a:schemeClr val="tx1"/>
                </a:solidFill>
                <a:effectLst/>
                <a:latin typeface="Sabon Next LT" panose="02000500000000000000" pitchFamily="2" charset="0"/>
                <a:cs typeface="Sabon Next LT" panose="02000500000000000000" pitchFamily="2" charset="0"/>
              </a:rPr>
              <a:t>πτώσεις ο ουρανός άνοιγε και έκλεινε, και συχνά μηχανισμοί επέτρεπαν σε αγγέλους να πετούν ανάμεσα στον ουρανό και τη γη, αν και σε λιγότερο περίτεχνες παραστάσεις χρησιμοποιούνταν σκάλες φανερές ή κρυφές. </a:t>
            </a:r>
            <a:r>
              <a:rPr lang="en-US" sz="2400" kern="1200" dirty="0" err="1">
                <a:solidFill>
                  <a:schemeClr val="tx1"/>
                </a:solidFill>
                <a:effectLst/>
                <a:latin typeface="Sabon Next LT" panose="02000500000000000000" pitchFamily="2" charset="0"/>
                <a:cs typeface="Sabon Next LT" panose="02000500000000000000" pitchFamily="2" charset="0"/>
              </a:rPr>
              <a:t>Πάνω</a:t>
            </a:r>
            <a:r>
              <a:rPr lang="en-US" sz="2400" kern="1200" dirty="0">
                <a:solidFill>
                  <a:schemeClr val="tx1"/>
                </a:solidFill>
                <a:effectLst/>
                <a:latin typeface="Sabon Next LT" panose="02000500000000000000" pitchFamily="2" charset="0"/>
                <a:cs typeface="Sabon Next LT" panose="02000500000000000000" pitchFamily="2" charset="0"/>
              </a:rPr>
              <a:t> από </a:t>
            </a:r>
            <a:r>
              <a:rPr lang="en-US" sz="2400" kern="1200" dirty="0" err="1">
                <a:solidFill>
                  <a:schemeClr val="tx1"/>
                </a:solidFill>
                <a:effectLst/>
                <a:latin typeface="Sabon Next LT" panose="02000500000000000000" pitchFamily="2" charset="0"/>
                <a:cs typeface="Sabon Next LT" panose="02000500000000000000" pitchFamily="2" charset="0"/>
              </a:rPr>
              <a:t>όλ</a:t>
            </a:r>
            <a:r>
              <a:rPr lang="en-US" sz="2400" kern="1200" dirty="0">
                <a:solidFill>
                  <a:schemeClr val="tx1"/>
                </a:solidFill>
                <a:effectLst/>
                <a:latin typeface="Sabon Next LT" panose="02000500000000000000" pitchFamily="2" charset="0"/>
                <a:cs typeface="Sabon Next LT" panose="02000500000000000000" pitchFamily="2" charset="0"/>
              </a:rPr>
              <a:t>α, ο </a:t>
            </a:r>
            <a:r>
              <a:rPr lang="el-GR" sz="2400" kern="1200" dirty="0">
                <a:solidFill>
                  <a:schemeClr val="tx1"/>
                </a:solidFill>
                <a:effectLst/>
                <a:latin typeface="Sabon Next LT" panose="02000500000000000000" pitchFamily="2" charset="0"/>
                <a:cs typeface="Sabon Next LT" panose="02000500000000000000" pitchFamily="2" charset="0"/>
              </a:rPr>
              <a:t>Π</a:t>
            </a:r>
            <a:r>
              <a:rPr lang="en-US" sz="2400" kern="1200" dirty="0">
                <a:solidFill>
                  <a:schemeClr val="tx1"/>
                </a:solidFill>
                <a:effectLst/>
                <a:latin typeface="Sabon Next LT" panose="02000500000000000000" pitchFamily="2" charset="0"/>
                <a:cs typeface="Sabon Next LT" panose="02000500000000000000" pitchFamily="2" charset="0"/>
              </a:rPr>
              <a:t>α</a:t>
            </a:r>
            <a:r>
              <a:rPr lang="en-US" sz="2400" kern="1200" dirty="0" err="1">
                <a:solidFill>
                  <a:schemeClr val="tx1"/>
                </a:solidFill>
                <a:effectLst/>
                <a:latin typeface="Sabon Next LT" panose="02000500000000000000" pitchFamily="2" charset="0"/>
                <a:cs typeface="Sabon Next LT" panose="02000500000000000000" pitchFamily="2" charset="0"/>
              </a:rPr>
              <a:t>ράδεισος</a:t>
            </a:r>
            <a:r>
              <a:rPr lang="en-US" sz="2400" kern="1200" dirty="0">
                <a:solidFill>
                  <a:schemeClr val="tx1"/>
                </a:solidFill>
                <a:effectLst/>
                <a:latin typeface="Sabon Next LT" panose="02000500000000000000" pitchFamily="2" charset="0"/>
                <a:cs typeface="Sabon Next LT" panose="02000500000000000000" pitchFamily="2" charset="0"/>
              </a:rPr>
              <a:t> κατασκευαζόταν όσο πιο ελκυστικός γινόταν και με τρόπο που να εμπνέει δέος.</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43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38410E7-D4B4-41AD-88B3-EB385D8A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88E47CD-87B1-B3C6-8936-3F7CDDD90DD3}"/>
              </a:ext>
            </a:extLst>
          </p:cNvPr>
          <p:cNvSpPr>
            <a:spLocks noGrp="1"/>
          </p:cNvSpPr>
          <p:nvPr>
            <p:ph type="title"/>
          </p:nvPr>
        </p:nvSpPr>
        <p:spPr>
          <a:xfrm>
            <a:off x="802326" y="142875"/>
            <a:ext cx="10890840" cy="5200650"/>
          </a:xfrm>
        </p:spPr>
        <p:txBody>
          <a:bodyPr vert="horz" lIns="91440" tIns="45720" rIns="91440" bIns="45720" rtlCol="0" anchor="b">
            <a:noAutofit/>
          </a:bodyPr>
          <a:lstStyle/>
          <a:p>
            <a:r>
              <a:rPr lang="en-US" sz="2300" kern="1200" dirty="0">
                <a:solidFill>
                  <a:schemeClr val="tx1"/>
                </a:solidFill>
                <a:effectLst/>
                <a:latin typeface="Sabon Next LT" panose="02000500000000000000" pitchFamily="2" charset="0"/>
                <a:cs typeface="Sabon Next LT" panose="02000500000000000000" pitchFamily="2" charset="0"/>
              </a:rPr>
              <a:t>Από </a:t>
            </a:r>
            <a:r>
              <a:rPr lang="en-US" sz="2300" kern="1200" dirty="0" err="1">
                <a:solidFill>
                  <a:schemeClr val="tx1"/>
                </a:solidFill>
                <a:effectLst/>
                <a:latin typeface="Sabon Next LT" panose="02000500000000000000" pitchFamily="2" charset="0"/>
                <a:cs typeface="Sabon Next LT" panose="02000500000000000000" pitchFamily="2" charset="0"/>
              </a:rPr>
              <a:t>την</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άλλη</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μεριά</a:t>
            </a:r>
            <a:r>
              <a:rPr lang="en-US" sz="2300" kern="1200" dirty="0">
                <a:solidFill>
                  <a:schemeClr val="tx1"/>
                </a:solidFill>
                <a:effectLst/>
                <a:latin typeface="Sabon Next LT" panose="02000500000000000000" pitchFamily="2" charset="0"/>
                <a:cs typeface="Sabon Next LT" panose="02000500000000000000" pitchFamily="2" charset="0"/>
              </a:rPr>
              <a:t>, η </a:t>
            </a:r>
            <a:r>
              <a:rPr lang="el-GR" sz="2300" kern="1200" dirty="0">
                <a:solidFill>
                  <a:schemeClr val="tx1"/>
                </a:solidFill>
                <a:effectLst/>
                <a:latin typeface="Sabon Next LT" panose="02000500000000000000" pitchFamily="2" charset="0"/>
                <a:cs typeface="Sabon Next LT" panose="02000500000000000000" pitchFamily="2" charset="0"/>
              </a:rPr>
              <a:t>Κ</a:t>
            </a:r>
            <a:r>
              <a:rPr lang="en-US" sz="2300" kern="1200" dirty="0" err="1">
                <a:solidFill>
                  <a:schemeClr val="tx1"/>
                </a:solidFill>
                <a:effectLst/>
                <a:latin typeface="Sabon Next LT" panose="02000500000000000000" pitchFamily="2" charset="0"/>
                <a:cs typeface="Sabon Next LT" panose="02000500000000000000" pitchFamily="2" charset="0"/>
              </a:rPr>
              <a:t>όλ</a:t>
            </a:r>
            <a:r>
              <a:rPr lang="en-US" sz="2300" kern="1200" dirty="0">
                <a:solidFill>
                  <a:schemeClr val="tx1"/>
                </a:solidFill>
                <a:effectLst/>
                <a:latin typeface="Sabon Next LT" panose="02000500000000000000" pitchFamily="2" charset="0"/>
                <a:cs typeface="Sabon Next LT" panose="02000500000000000000" pitchFamily="2" charset="0"/>
              </a:rPr>
              <a:t>αση κατασκευαζόταν όσο ήταν δυνατόν πιο τρομακτική. </a:t>
            </a:r>
            <a:r>
              <a:rPr lang="en-US" sz="2300" kern="1200" dirty="0" err="1">
                <a:solidFill>
                  <a:schemeClr val="tx1"/>
                </a:solidFill>
                <a:effectLst/>
                <a:latin typeface="Sabon Next LT" panose="02000500000000000000" pitchFamily="2" charset="0"/>
                <a:cs typeface="Sabon Next LT" panose="02000500000000000000" pitchFamily="2" charset="0"/>
              </a:rPr>
              <a:t>Ενώ</a:t>
            </a:r>
            <a:r>
              <a:rPr lang="en-US" sz="2300" kern="1200" dirty="0">
                <a:solidFill>
                  <a:schemeClr val="tx1"/>
                </a:solidFill>
                <a:effectLst/>
                <a:latin typeface="Sabon Next LT" panose="02000500000000000000" pitchFamily="2" charset="0"/>
                <a:cs typeface="Sabon Next LT" panose="02000500000000000000" pitchFamily="2" charset="0"/>
              </a:rPr>
              <a:t> ο πα</a:t>
            </a:r>
            <a:r>
              <a:rPr lang="en-US" sz="2300" kern="1200" dirty="0" err="1">
                <a:solidFill>
                  <a:schemeClr val="tx1"/>
                </a:solidFill>
                <a:effectLst/>
                <a:latin typeface="Sabon Next LT" panose="02000500000000000000" pitchFamily="2" charset="0"/>
                <a:cs typeface="Sabon Next LT" panose="02000500000000000000" pitchFamily="2" charset="0"/>
              </a:rPr>
              <a:t>ράδεισος</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ήτ</a:t>
            </a:r>
            <a:r>
              <a:rPr lang="en-US" sz="2300" kern="1200" dirty="0">
                <a:solidFill>
                  <a:schemeClr val="tx1"/>
                </a:solidFill>
                <a:effectLst/>
                <a:latin typeface="Sabon Next LT" panose="02000500000000000000" pitchFamily="2" charset="0"/>
                <a:cs typeface="Sabon Next LT" panose="02000500000000000000" pitchFamily="2" charset="0"/>
              </a:rPr>
              <a:t>αν ανυψωμένος πάνω από το επίπεδο της σκηνής, μερικά τμήματα της </a:t>
            </a:r>
            <a:r>
              <a:rPr lang="el-GR" sz="2300" kern="1200" dirty="0">
                <a:solidFill>
                  <a:schemeClr val="tx1"/>
                </a:solidFill>
                <a:effectLst/>
                <a:latin typeface="Sabon Next LT" panose="02000500000000000000" pitchFamily="2" charset="0"/>
                <a:cs typeface="Sabon Next LT" panose="02000500000000000000" pitchFamily="2" charset="0"/>
              </a:rPr>
              <a:t>Κ</a:t>
            </a:r>
            <a:r>
              <a:rPr lang="en-US" sz="2300" kern="1200" dirty="0" err="1">
                <a:solidFill>
                  <a:schemeClr val="tx1"/>
                </a:solidFill>
                <a:effectLst/>
                <a:latin typeface="Sabon Next LT" panose="02000500000000000000" pitchFamily="2" charset="0"/>
                <a:cs typeface="Sabon Next LT" panose="02000500000000000000" pitchFamily="2" charset="0"/>
              </a:rPr>
              <a:t>όλ</a:t>
            </a:r>
            <a:r>
              <a:rPr lang="en-US" sz="2300" kern="1200" dirty="0">
                <a:solidFill>
                  <a:schemeClr val="tx1"/>
                </a:solidFill>
                <a:effectLst/>
                <a:latin typeface="Sabon Next LT" panose="02000500000000000000" pitchFamily="2" charset="0"/>
                <a:cs typeface="Sabon Next LT" panose="02000500000000000000" pitchFamily="2" charset="0"/>
              </a:rPr>
              <a:t>ασης ήταν χαμηλότερα. Κα</a:t>
            </a:r>
            <a:r>
              <a:rPr lang="en-US" sz="2300" kern="1200" dirty="0" err="1">
                <a:solidFill>
                  <a:schemeClr val="tx1"/>
                </a:solidFill>
                <a:effectLst/>
                <a:latin typeface="Sabon Next LT" panose="02000500000000000000" pitchFamily="2" charset="0"/>
                <a:cs typeface="Sabon Next LT" panose="02000500000000000000" pitchFamily="2" charset="0"/>
              </a:rPr>
              <a:t>τά</a:t>
            </a:r>
            <a:r>
              <a:rPr lang="en-US" sz="2300" kern="1200" dirty="0">
                <a:solidFill>
                  <a:schemeClr val="tx1"/>
                </a:solidFill>
                <a:effectLst/>
                <a:latin typeface="Sabon Next LT" panose="02000500000000000000" pitchFamily="2" charset="0"/>
                <a:cs typeface="Sabon Next LT" panose="02000500000000000000" pitchFamily="2" charset="0"/>
              </a:rPr>
              <a:t> κα</a:t>
            </a:r>
            <a:r>
              <a:rPr lang="en-US" sz="2300" kern="1200" dirty="0" err="1">
                <a:solidFill>
                  <a:schemeClr val="tx1"/>
                </a:solidFill>
                <a:effectLst/>
                <a:latin typeface="Sabon Next LT" panose="02000500000000000000" pitchFamily="2" charset="0"/>
                <a:cs typeface="Sabon Next LT" panose="02000500000000000000" pitchFamily="2" charset="0"/>
              </a:rPr>
              <a:t>ιρούς</a:t>
            </a:r>
            <a:r>
              <a:rPr lang="en-US" sz="2300" kern="1200" dirty="0">
                <a:solidFill>
                  <a:schemeClr val="tx1"/>
                </a:solidFill>
                <a:effectLst/>
                <a:latin typeface="Sabon Next LT" panose="02000500000000000000" pitchFamily="2" charset="0"/>
                <a:cs typeface="Sabon Next LT" panose="02000500000000000000" pitchFamily="2" charset="0"/>
              </a:rPr>
              <a:t>, η </a:t>
            </a:r>
            <a:r>
              <a:rPr lang="el-GR" sz="2300" dirty="0">
                <a:latin typeface="Sabon Next LT" panose="02000500000000000000" pitchFamily="2" charset="0"/>
                <a:cs typeface="Sabon Next LT" panose="02000500000000000000" pitchFamily="2" charset="0"/>
              </a:rPr>
              <a:t>Κ</a:t>
            </a:r>
            <a:r>
              <a:rPr lang="en-US" sz="2300" kern="1200" dirty="0" err="1">
                <a:solidFill>
                  <a:schemeClr val="tx1"/>
                </a:solidFill>
                <a:effectLst/>
                <a:latin typeface="Sabon Next LT" panose="02000500000000000000" pitchFamily="2" charset="0"/>
                <a:cs typeface="Sabon Next LT" panose="02000500000000000000" pitchFamily="2" charset="0"/>
              </a:rPr>
              <a:t>όλ</a:t>
            </a:r>
            <a:r>
              <a:rPr lang="en-US" sz="2300" kern="1200" dirty="0">
                <a:solidFill>
                  <a:schemeClr val="tx1"/>
                </a:solidFill>
                <a:effectLst/>
                <a:latin typeface="Sabon Next LT" panose="02000500000000000000" pitchFamily="2" charset="0"/>
                <a:cs typeface="Sabon Next LT" panose="02000500000000000000" pitchFamily="2" charset="0"/>
              </a:rPr>
              <a:t>αση παρουσιαζόταν ως οχυρωμένη πόλη, επινόηση που αποδείχθηκε ιδιαίτερα αποτελεσματική για εκείνες τις παραστάσεις στις οποίες ο Χριστός παραβίαζε τις πύλες της </a:t>
            </a:r>
            <a:r>
              <a:rPr lang="el-GR" sz="2300" kern="1200" dirty="0">
                <a:solidFill>
                  <a:schemeClr val="tx1"/>
                </a:solidFill>
                <a:effectLst/>
                <a:latin typeface="Sabon Next LT" panose="02000500000000000000" pitchFamily="2" charset="0"/>
                <a:cs typeface="Sabon Next LT" panose="02000500000000000000" pitchFamily="2" charset="0"/>
              </a:rPr>
              <a:t>Κ</a:t>
            </a:r>
            <a:r>
              <a:rPr lang="en-US" sz="2300" kern="1200" dirty="0" err="1">
                <a:solidFill>
                  <a:schemeClr val="tx1"/>
                </a:solidFill>
                <a:effectLst/>
                <a:latin typeface="Sabon Next LT" panose="02000500000000000000" pitchFamily="2" charset="0"/>
                <a:cs typeface="Sabon Next LT" panose="02000500000000000000" pitchFamily="2" charset="0"/>
              </a:rPr>
              <a:t>όλ</a:t>
            </a:r>
            <a:r>
              <a:rPr lang="en-US" sz="2300" kern="1200" dirty="0">
                <a:solidFill>
                  <a:schemeClr val="tx1"/>
                </a:solidFill>
                <a:effectLst/>
                <a:latin typeface="Sabon Next LT" panose="02000500000000000000" pitchFamily="2" charset="0"/>
                <a:cs typeface="Sabon Next LT" panose="02000500000000000000" pitchFamily="2" charset="0"/>
              </a:rPr>
              <a:t>ασης και ελευθέρωνε τις φυλακισμένες ψυχές που βρίσκονταν μέσα. Η </a:t>
            </a:r>
            <a:r>
              <a:rPr lang="el-GR" sz="2300" dirty="0">
                <a:latin typeface="Sabon Next LT" panose="02000500000000000000" pitchFamily="2" charset="0"/>
                <a:cs typeface="Sabon Next LT" panose="02000500000000000000" pitchFamily="2" charset="0"/>
              </a:rPr>
              <a:t>Κ</a:t>
            </a:r>
            <a:r>
              <a:rPr lang="en-US" sz="2300" kern="1200" dirty="0" err="1">
                <a:solidFill>
                  <a:schemeClr val="tx1"/>
                </a:solidFill>
                <a:effectLst/>
                <a:latin typeface="Sabon Next LT" panose="02000500000000000000" pitchFamily="2" charset="0"/>
                <a:cs typeface="Sabon Next LT" panose="02000500000000000000" pitchFamily="2" charset="0"/>
              </a:rPr>
              <a:t>όλ</a:t>
            </a:r>
            <a:r>
              <a:rPr lang="en-US" sz="2300" kern="1200" dirty="0">
                <a:solidFill>
                  <a:schemeClr val="tx1"/>
                </a:solidFill>
                <a:effectLst/>
                <a:latin typeface="Sabon Next LT" panose="02000500000000000000" pitchFamily="2" charset="0"/>
                <a:cs typeface="Sabon Next LT" panose="02000500000000000000" pitchFamily="2" charset="0"/>
              </a:rPr>
              <a:t>αση συχνά</a:t>
            </a:r>
            <a:r>
              <a:rPr lang="el-GR"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ήτ</a:t>
            </a:r>
            <a:r>
              <a:rPr lang="en-US" sz="2300" kern="1200" dirty="0">
                <a:solidFill>
                  <a:schemeClr val="tx1"/>
                </a:solidFill>
                <a:effectLst/>
                <a:latin typeface="Sabon Next LT" panose="02000500000000000000" pitchFamily="2" charset="0"/>
                <a:cs typeface="Sabon Next LT" panose="02000500000000000000" pitchFamily="2" charset="0"/>
              </a:rPr>
              <a:t>αν χωρισμένη σε 4 μέρη: τον προθάλαμο (</a:t>
            </a:r>
            <a:r>
              <a:rPr lang="en-US" sz="2300" i="1" kern="1200" dirty="0">
                <a:solidFill>
                  <a:schemeClr val="tx1"/>
                </a:solidFill>
                <a:effectLst/>
                <a:latin typeface="Sabon Next LT" panose="02000500000000000000" pitchFamily="2" charset="0"/>
                <a:cs typeface="Sabon Next LT" panose="02000500000000000000" pitchFamily="2" charset="0"/>
              </a:rPr>
              <a:t>Limbo</a:t>
            </a:r>
            <a:r>
              <a:rPr lang="en-US" sz="2300" kern="1200" dirty="0">
                <a:solidFill>
                  <a:schemeClr val="tx1"/>
                </a:solidFill>
                <a:effectLst/>
                <a:latin typeface="Sabon Next LT" panose="02000500000000000000" pitchFamily="2" charset="0"/>
                <a:cs typeface="Sabon Next LT" panose="02000500000000000000" pitchFamily="2" charset="0"/>
              </a:rPr>
              <a:t>) των βιβλικών προφητών και άλλων-οι οποίοι, σύμφωνα με το μεσαιωνικό δόγμα, ήταν αναγκασμένοι να υποστούν δοκιμασίες εκεί, μέχρι να τους απελευθερώσει η λυτρωτική δύναμη του Χριστού-, τον προθάλαμο της κόλασης για τα νήπια, το καθαρτήριο και την τάφρο της κόλασης, που συνήθως τοποθετούνταν κάτω από το επίπεδο της σκηνής. </a:t>
            </a:r>
            <a:r>
              <a:rPr lang="en-US" sz="2300" kern="1200" dirty="0" err="1">
                <a:solidFill>
                  <a:schemeClr val="tx1"/>
                </a:solidFill>
                <a:effectLst/>
                <a:latin typeface="Sabon Next LT" panose="02000500000000000000" pitchFamily="2" charset="0"/>
                <a:cs typeface="Sabon Next LT" panose="02000500000000000000" pitchFamily="2" charset="0"/>
              </a:rPr>
              <a:t>Το</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κεφάλι</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ενός</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τέρ</a:t>
            </a:r>
            <a:r>
              <a:rPr lang="en-US" sz="2300" kern="1200" dirty="0">
                <a:solidFill>
                  <a:schemeClr val="tx1"/>
                </a:solidFill>
                <a:effectLst/>
                <a:latin typeface="Sabon Next LT" panose="02000500000000000000" pitchFamily="2" charset="0"/>
                <a:cs typeface="Sabon Next LT" panose="02000500000000000000" pitchFamily="2" charset="0"/>
              </a:rPr>
              <a:t>ατος αναπαριστούσε μερικές φορές την πύλη της </a:t>
            </a:r>
            <a:r>
              <a:rPr lang="el-GR" sz="2300" kern="1200" dirty="0">
                <a:solidFill>
                  <a:schemeClr val="tx1"/>
                </a:solidFill>
                <a:effectLst/>
                <a:latin typeface="Sabon Next LT" panose="02000500000000000000" pitchFamily="2" charset="0"/>
                <a:cs typeface="Sabon Next LT" panose="02000500000000000000" pitchFamily="2" charset="0"/>
              </a:rPr>
              <a:t>Κ</a:t>
            </a:r>
            <a:r>
              <a:rPr lang="en-US" sz="2300" kern="1200" dirty="0" err="1">
                <a:solidFill>
                  <a:schemeClr val="tx1"/>
                </a:solidFill>
                <a:effectLst/>
                <a:latin typeface="Sabon Next LT" panose="02000500000000000000" pitchFamily="2" charset="0"/>
                <a:cs typeface="Sabon Next LT" panose="02000500000000000000" pitchFamily="2" charset="0"/>
              </a:rPr>
              <a:t>όλ</a:t>
            </a:r>
            <a:r>
              <a:rPr lang="en-US" sz="2300" kern="1200" dirty="0">
                <a:solidFill>
                  <a:schemeClr val="tx1"/>
                </a:solidFill>
                <a:effectLst/>
                <a:latin typeface="Sabon Next LT" panose="02000500000000000000" pitchFamily="2" charset="0"/>
                <a:cs typeface="Sabon Next LT" panose="02000500000000000000" pitchFamily="2" charset="0"/>
              </a:rPr>
              <a:t>ασης, «το στόμα της </a:t>
            </a:r>
            <a:r>
              <a:rPr lang="el-GR" sz="2300" kern="1200" dirty="0">
                <a:solidFill>
                  <a:schemeClr val="tx1"/>
                </a:solidFill>
                <a:effectLst/>
                <a:latin typeface="Sabon Next LT" panose="02000500000000000000" pitchFamily="2" charset="0"/>
                <a:cs typeface="Sabon Next LT" panose="02000500000000000000" pitchFamily="2" charset="0"/>
              </a:rPr>
              <a:t>Κ</a:t>
            </a:r>
            <a:r>
              <a:rPr lang="en-US" sz="2300" kern="1200" dirty="0" err="1">
                <a:solidFill>
                  <a:schemeClr val="tx1"/>
                </a:solidFill>
                <a:effectLst/>
                <a:latin typeface="Sabon Next LT" panose="02000500000000000000" pitchFamily="2" charset="0"/>
                <a:cs typeface="Sabon Next LT" panose="02000500000000000000" pitchFamily="2" charset="0"/>
              </a:rPr>
              <a:t>όλ</a:t>
            </a:r>
            <a:r>
              <a:rPr lang="en-US" sz="2300" kern="1200" dirty="0">
                <a:solidFill>
                  <a:schemeClr val="tx1"/>
                </a:solidFill>
                <a:effectLst/>
                <a:latin typeface="Sabon Next LT" panose="02000500000000000000" pitchFamily="2" charset="0"/>
                <a:cs typeface="Sabon Next LT" panose="02000500000000000000" pitchFamily="2" charset="0"/>
              </a:rPr>
              <a:t>ασης», που έδινε την εντύπωση ότι καταβρόχθιζε εκείνους που έμπαιναν εκεί. </a:t>
            </a:r>
            <a:r>
              <a:rPr lang="en-US" sz="2300" kern="1200" dirty="0" err="1">
                <a:solidFill>
                  <a:schemeClr val="tx1"/>
                </a:solidFill>
                <a:effectLst/>
                <a:latin typeface="Sabon Next LT" panose="02000500000000000000" pitchFamily="2" charset="0"/>
                <a:cs typeface="Sabon Next LT" panose="02000500000000000000" pitchFamily="2" charset="0"/>
              </a:rPr>
              <a:t>Φωτιά</a:t>
            </a:r>
            <a:r>
              <a:rPr lang="en-US" sz="2300" kern="1200" dirty="0">
                <a:solidFill>
                  <a:schemeClr val="tx1"/>
                </a:solidFill>
                <a:effectLst/>
                <a:latin typeface="Sabon Next LT" panose="02000500000000000000" pitchFamily="2" charset="0"/>
                <a:cs typeface="Sabon Next LT" panose="02000500000000000000" pitchFamily="2" charset="0"/>
              </a:rPr>
              <a:t>, καπ</a:t>
            </a:r>
            <a:r>
              <a:rPr lang="en-US" sz="2300" kern="1200" dirty="0" err="1">
                <a:solidFill>
                  <a:schemeClr val="tx1"/>
                </a:solidFill>
                <a:effectLst/>
                <a:latin typeface="Sabon Next LT" panose="02000500000000000000" pitchFamily="2" charset="0"/>
                <a:cs typeface="Sabon Next LT" panose="02000500000000000000" pitchFamily="2" charset="0"/>
              </a:rPr>
              <a:t>νός</a:t>
            </a:r>
            <a:r>
              <a:rPr lang="en-US" sz="2300" kern="1200" dirty="0">
                <a:solidFill>
                  <a:schemeClr val="tx1"/>
                </a:solidFill>
                <a:effectLst/>
                <a:latin typeface="Sabon Next LT" panose="02000500000000000000" pitchFamily="2" charset="0"/>
                <a:cs typeface="Sabon Next LT" panose="02000500000000000000" pitchFamily="2" charset="0"/>
              </a:rPr>
              <a:t>, </a:t>
            </a:r>
            <a:r>
              <a:rPr lang="en-US" sz="2300" kern="1200" dirty="0" err="1">
                <a:solidFill>
                  <a:schemeClr val="tx1"/>
                </a:solidFill>
                <a:effectLst/>
                <a:latin typeface="Sabon Next LT" panose="02000500000000000000" pitchFamily="2" charset="0"/>
                <a:cs typeface="Sabon Next LT" panose="02000500000000000000" pitchFamily="2" charset="0"/>
              </a:rPr>
              <a:t>θόρυ</a:t>
            </a:r>
            <a:r>
              <a:rPr lang="en-US" sz="2300" kern="1200" dirty="0">
                <a:solidFill>
                  <a:schemeClr val="tx1"/>
                </a:solidFill>
                <a:effectLst/>
                <a:latin typeface="Sabon Next LT" panose="02000500000000000000" pitchFamily="2" charset="0"/>
                <a:cs typeface="Sabon Next LT" panose="02000500000000000000" pitchFamily="2" charset="0"/>
              </a:rPr>
              <a:t>βος</a:t>
            </a:r>
            <a:r>
              <a:rPr lang="el-GR" sz="2300" dirty="0">
                <a:latin typeface="Sabon Next LT" panose="02000500000000000000" pitchFamily="2" charset="0"/>
                <a:cs typeface="Sabon Next LT" panose="02000500000000000000" pitchFamily="2" charset="0"/>
              </a:rPr>
              <a:t> </a:t>
            </a:r>
            <a:r>
              <a:rPr lang="en-US" sz="2300" kern="1200" dirty="0">
                <a:solidFill>
                  <a:schemeClr val="tx1"/>
                </a:solidFill>
                <a:effectLst/>
                <a:latin typeface="Sabon Next LT" panose="02000500000000000000" pitchFamily="2" charset="0"/>
                <a:cs typeface="Sabon Next LT" panose="02000500000000000000" pitchFamily="2" charset="0"/>
              </a:rPr>
              <a:t>και κραυγές των καταδικασμένων έβγαιναν από την </a:t>
            </a:r>
            <a:r>
              <a:rPr lang="el-GR" sz="2300" kern="1200" dirty="0">
                <a:solidFill>
                  <a:schemeClr val="tx1"/>
                </a:solidFill>
                <a:effectLst/>
                <a:latin typeface="Sabon Next LT" panose="02000500000000000000" pitchFamily="2" charset="0"/>
                <a:cs typeface="Sabon Next LT" panose="02000500000000000000" pitchFamily="2" charset="0"/>
              </a:rPr>
              <a:t>Κ</a:t>
            </a:r>
            <a:r>
              <a:rPr lang="en-US" sz="2300" kern="1200" dirty="0" err="1">
                <a:solidFill>
                  <a:schemeClr val="tx1"/>
                </a:solidFill>
                <a:effectLst/>
                <a:latin typeface="Sabon Next LT" panose="02000500000000000000" pitchFamily="2" charset="0"/>
                <a:cs typeface="Sabon Next LT" panose="02000500000000000000" pitchFamily="2" charset="0"/>
              </a:rPr>
              <a:t>όλ</a:t>
            </a:r>
            <a:r>
              <a:rPr lang="en-US" sz="2300" kern="1200" dirty="0">
                <a:solidFill>
                  <a:schemeClr val="tx1"/>
                </a:solidFill>
                <a:effectLst/>
                <a:latin typeface="Sabon Next LT" panose="02000500000000000000" pitchFamily="2" charset="0"/>
                <a:cs typeface="Sabon Next LT" panose="02000500000000000000" pitchFamily="2" charset="0"/>
              </a:rPr>
              <a:t>αση, διάβολοι ξεχύνονταν από αυτή για να αρπάξουν τους αμαρτωλούς και να τους δείξουν στην αιώνια καταδίκη.</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useBgFill="1">
        <p:nvSpPr>
          <p:cNvPr id="9" name="Rectangle 8">
            <a:extLst>
              <a:ext uri="{FF2B5EF4-FFF2-40B4-BE49-F238E27FC236}">
                <a16:creationId xmlns:a16="http://schemas.microsoft.com/office/drawing/2014/main" id="{284A8429-F65A-490D-96E4-1158D3E8A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4981421"/>
            <a:ext cx="11134956" cy="822960"/>
          </a:xfrm>
          <a:prstGeom prst="rect">
            <a:avLst/>
          </a:prstGeom>
          <a:ln w="12700">
            <a:solidFill>
              <a:srgbClr val="E1E1E1"/>
            </a:solidFill>
          </a:ln>
          <a:effectLst>
            <a:outerShdw blurRad="50800" dist="38100" dir="2700000" algn="tl" rotWithShape="0">
              <a:schemeClr val="bg1">
                <a:lumMod val="85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F022291-A82B-4D23-A1E0-5F9BD6846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5118581"/>
            <a:ext cx="146304"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1976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D6CBC99-F5D8-A8D7-AC3F-FBE283D65176}"/>
              </a:ext>
            </a:extLst>
          </p:cNvPr>
          <p:cNvSpPr>
            <a:spLocks noGrp="1"/>
          </p:cNvSpPr>
          <p:nvPr>
            <p:ph type="title"/>
          </p:nvPr>
        </p:nvSpPr>
        <p:spPr>
          <a:xfrm>
            <a:off x="1366159" y="891541"/>
            <a:ext cx="10702015" cy="5071110"/>
          </a:xfrm>
        </p:spPr>
        <p:txBody>
          <a:bodyPr vert="horz" lIns="91440" tIns="45720" rIns="91440" bIns="45720" rtlCol="0" anchor="b">
            <a:no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i="1" kern="1200" dirty="0" err="1">
                <a:solidFill>
                  <a:schemeClr val="tx1"/>
                </a:solidFill>
                <a:effectLst/>
                <a:latin typeface="Sabon Next LT" panose="02000500000000000000" pitchFamily="2" charset="0"/>
                <a:cs typeface="Sabon Next LT" panose="02000500000000000000" pitchFamily="2" charset="0"/>
              </a:rPr>
              <a:t>οίκοι</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ου</a:t>
            </a:r>
            <a:r>
              <a:rPr lang="en-US" sz="2400" kern="1200" dirty="0">
                <a:solidFill>
                  <a:schemeClr val="tx1"/>
                </a:solidFill>
                <a:effectLst/>
                <a:latin typeface="Sabon Next LT" panose="02000500000000000000" pitchFamily="2" charset="0"/>
                <a:cs typeface="Sabon Next LT" panose="02000500000000000000" pitchFamily="2" charset="0"/>
              </a:rPr>
              <a:t> αναπα</a:t>
            </a:r>
            <a:r>
              <a:rPr lang="en-US" sz="2400" kern="1200" dirty="0" err="1">
                <a:solidFill>
                  <a:schemeClr val="tx1"/>
                </a:solidFill>
                <a:effectLst/>
                <a:latin typeface="Sabon Next LT" panose="02000500000000000000" pitchFamily="2" charset="0"/>
                <a:cs typeface="Sabon Next LT" panose="02000500000000000000" pitchFamily="2" charset="0"/>
              </a:rPr>
              <a:t>ριστούσ</a:t>
            </a:r>
            <a:r>
              <a:rPr lang="en-US" sz="2400" kern="1200" dirty="0">
                <a:solidFill>
                  <a:schemeClr val="tx1"/>
                </a:solidFill>
                <a:effectLst/>
                <a:latin typeface="Sabon Next LT" panose="02000500000000000000" pitchFamily="2" charset="0"/>
                <a:cs typeface="Sabon Next LT" panose="02000500000000000000" pitchFamily="2" charset="0"/>
              </a:rPr>
              <a:t>αν τους γήινους τόπους παρουσιάζοντα</a:t>
            </a:r>
            <a:r>
              <a:rPr lang="el-GR" sz="2400" kern="1200" dirty="0">
                <a:solidFill>
                  <a:schemeClr val="tx1"/>
                </a:solidFill>
                <a:effectLst/>
                <a:latin typeface="Sabon Next LT" panose="02000500000000000000" pitchFamily="2" charset="0"/>
                <a:cs typeface="Sabon Next LT" panose="02000500000000000000" pitchFamily="2" charset="0"/>
              </a:rPr>
              <a:t>ν</a:t>
            </a:r>
            <a:r>
              <a:rPr lang="en-US" sz="2400" kern="1200" dirty="0">
                <a:solidFill>
                  <a:schemeClr val="tx1"/>
                </a:solidFill>
                <a:effectLst/>
                <a:latin typeface="Sabon Next LT" panose="02000500000000000000" pitchFamily="2" charset="0"/>
                <a:cs typeface="Sabon Next LT" panose="02000500000000000000" pitchFamily="2" charset="0"/>
              </a:rPr>
              <a:t> λιγότερο περίτεχνα, αν και η σύνθεσή τους διέφερε ανάλογα με τις δραματικές απαιτήσεις. </a:t>
            </a:r>
            <a:r>
              <a:rPr lang="en-US" sz="2400" kern="1200" dirty="0" err="1">
                <a:solidFill>
                  <a:schemeClr val="tx1"/>
                </a:solidFill>
                <a:effectLst/>
                <a:latin typeface="Sabon Next LT" panose="02000500000000000000" pitchFamily="2" charset="0"/>
                <a:cs typeface="Sabon Next LT" panose="02000500000000000000" pitchFamily="2" charset="0"/>
              </a:rPr>
              <a:t>Πολλοί</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διέθετ</a:t>
            </a:r>
            <a:r>
              <a:rPr lang="en-US" sz="2400" kern="1200" dirty="0">
                <a:solidFill>
                  <a:schemeClr val="tx1"/>
                </a:solidFill>
                <a:effectLst/>
                <a:latin typeface="Sabon Next LT" panose="02000500000000000000" pitchFamily="2" charset="0"/>
                <a:cs typeface="Sabon Next LT" panose="02000500000000000000" pitchFamily="2" charset="0"/>
              </a:rPr>
              <a:t>αν κουρτίνες οι οποίες μπορούσαν να τραβηχτούν για να κρύψουν ή να αποκαλύψουν εσωτερικές σκηνές.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κατα</a:t>
            </a:r>
            <a:r>
              <a:rPr lang="en-US" sz="2400" kern="1200" dirty="0" err="1">
                <a:solidFill>
                  <a:schemeClr val="tx1"/>
                </a:solidFill>
                <a:effectLst/>
                <a:latin typeface="Sabon Next LT" panose="02000500000000000000" pitchFamily="2" charset="0"/>
                <a:cs typeface="Sabon Next LT" panose="02000500000000000000" pitchFamily="2" charset="0"/>
              </a:rPr>
              <a:t>σκευές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διαφόρων μεγεθών και σχημάτων. </a:t>
            </a:r>
            <a:r>
              <a:rPr lang="en-US" sz="2400" kern="1200" dirty="0" err="1">
                <a:solidFill>
                  <a:schemeClr val="tx1"/>
                </a:solidFill>
                <a:effectLst/>
                <a:latin typeface="Sabon Next LT" panose="02000500000000000000" pitchFamily="2" charset="0"/>
                <a:cs typeface="Sabon Next LT" panose="02000500000000000000" pitchFamily="2" charset="0"/>
              </a:rPr>
              <a:t>Μερικές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εξάγωνες, τετράγωνες ή ορθογώνιες. </a:t>
            </a:r>
            <a:r>
              <a:rPr lang="en-US" sz="2400" kern="1200" dirty="0" err="1">
                <a:solidFill>
                  <a:schemeClr val="tx1"/>
                </a:solidFill>
                <a:effectLst/>
                <a:latin typeface="Sabon Next LT" panose="02000500000000000000" pitchFamily="2" charset="0"/>
                <a:cs typeface="Sabon Next LT" panose="02000500000000000000" pitchFamily="2" charset="0"/>
              </a:rPr>
              <a:t>Κά</a:t>
            </a:r>
            <a:r>
              <a:rPr lang="en-US" sz="2400" kern="1200" dirty="0">
                <a:solidFill>
                  <a:schemeClr val="tx1"/>
                </a:solidFill>
                <a:effectLst/>
                <a:latin typeface="Sabon Next LT" panose="02000500000000000000" pitchFamily="2" charset="0"/>
                <a:cs typeface="Sabon Next LT" panose="02000500000000000000" pitchFamily="2" charset="0"/>
              </a:rPr>
              <a:t>ποιες ήταν ανυψωμένες μερικά σκαλοπάτια πάνω από το δάπεδο της σκηνής. </a:t>
            </a:r>
            <a:r>
              <a:rPr lang="en-US" sz="2400" kern="1200" dirty="0" err="1">
                <a:solidFill>
                  <a:schemeClr val="tx1"/>
                </a:solidFill>
                <a:effectLst/>
                <a:latin typeface="Sabon Next LT" panose="02000500000000000000" pitchFamily="2" charset="0"/>
                <a:cs typeface="Sabon Next LT" panose="02000500000000000000" pitchFamily="2" charset="0"/>
              </a:rPr>
              <a:t>Συχνά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επιπλωμένες με κρεβάτια, τραπέζια, πάγκους, βωμούς ή θρόνους. </a:t>
            </a:r>
            <a:r>
              <a:rPr lang="en-US" sz="2400" kern="1200" dirty="0" err="1">
                <a:solidFill>
                  <a:schemeClr val="tx1"/>
                </a:solidFill>
                <a:effectLst/>
                <a:latin typeface="Sabon Next LT" panose="02000500000000000000" pitchFamily="2" charset="0"/>
                <a:cs typeface="Sabon Next LT" panose="02000500000000000000" pitchFamily="2" charset="0"/>
              </a:rPr>
              <a:t>Μερικές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φορές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πλουσιοπάροχα εξοπλισμένες με ταπισερί δανεισμένες από πλούσιες οικογένειες και εκκλησίες. </a:t>
            </a:r>
            <a:r>
              <a:rPr lang="en-US" sz="2400" kern="1200" dirty="0" err="1">
                <a:solidFill>
                  <a:schemeClr val="tx1"/>
                </a:solidFill>
                <a:effectLst/>
                <a:latin typeface="Sabon Next LT" panose="02000500000000000000" pitchFamily="2" charset="0"/>
                <a:cs typeface="Sabon Next LT" panose="02000500000000000000" pitchFamily="2" charset="0"/>
              </a:rPr>
              <a:t>Μι</a:t>
            </a:r>
            <a:r>
              <a:rPr lang="en-US" sz="2400" kern="1200" dirty="0">
                <a:solidFill>
                  <a:schemeClr val="tx1"/>
                </a:solidFill>
                <a:effectLst/>
                <a:latin typeface="Sabon Next LT" panose="02000500000000000000" pitchFamily="2" charset="0"/>
                <a:cs typeface="Sabon Next LT" panose="02000500000000000000" pitchFamily="2" charset="0"/>
              </a:rPr>
              <a:t>α κουρτίνα που αναπαρίστανε τον ουρανό (μερικές φορές ολόκληρο με τον ήλιο και το φεγγάρι και τα αστέρια) ήταν συχνά κρεμασμένη στο βάθος της σκηνής. </a:t>
            </a:r>
            <a:r>
              <a:rPr lang="en-US" sz="2400" kern="1200" dirty="0" err="1">
                <a:solidFill>
                  <a:schemeClr val="tx1"/>
                </a:solidFill>
                <a:effectLst/>
                <a:latin typeface="Sabon Next LT" panose="02000500000000000000" pitchFamily="2" charset="0"/>
                <a:cs typeface="Sabon Next LT" panose="02000500000000000000" pitchFamily="2" charset="0"/>
              </a:rPr>
              <a:t>Ζωγρ</a:t>
            </a:r>
            <a:r>
              <a:rPr lang="en-US" sz="2400" kern="1200" dirty="0">
                <a:solidFill>
                  <a:schemeClr val="tx1"/>
                </a:solidFill>
                <a:effectLst/>
                <a:latin typeface="Sabon Next LT" panose="02000500000000000000" pitchFamily="2" charset="0"/>
                <a:cs typeface="Sabon Next LT" panose="02000500000000000000" pitchFamily="2" charset="0"/>
              </a:rPr>
              <a:t>αφισμένα υφάσματα που αναπαριστάναν  σύννεφα έκρυβαν πολλές φορές τους εναέριους πτητικούς μηχανισμούς για τα ειδικά εφέ.</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1274763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κείμενο, χλόη, παλιός&#10;&#10;Περιγραφή που δημιουργήθηκε αυτόματα">
            <a:extLst>
              <a:ext uri="{FF2B5EF4-FFF2-40B4-BE49-F238E27FC236}">
                <a16:creationId xmlns:a16="http://schemas.microsoft.com/office/drawing/2014/main" id="{7754C9CD-1600-F965-C1D8-0EA194395FE4}"/>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8182"/>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859AC843-6677-416F-DD24-F80E4A45F6D6}"/>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i="1" dirty="0" err="1">
                <a:solidFill>
                  <a:srgbClr val="FFFFFF"/>
                </a:solidFill>
                <a:effectLst/>
                <a:latin typeface="Sabon Next LT" panose="02000500000000000000" pitchFamily="2" charset="0"/>
                <a:cs typeface="Sabon Next LT" panose="02000500000000000000" pitchFamily="2" charset="0"/>
              </a:rPr>
              <a:t>Ειδικά</a:t>
            </a:r>
            <a:r>
              <a:rPr lang="en-US" sz="6000" i="1" dirty="0">
                <a:solidFill>
                  <a:srgbClr val="FFFFFF"/>
                </a:solidFill>
                <a:effectLst/>
                <a:latin typeface="Sabon Next LT" panose="02000500000000000000" pitchFamily="2" charset="0"/>
                <a:cs typeface="Sabon Next LT" panose="02000500000000000000" pitchFamily="2" charset="0"/>
              </a:rPr>
              <a:t> </a:t>
            </a:r>
            <a:r>
              <a:rPr lang="en-US" sz="6000" i="1" dirty="0" err="1">
                <a:solidFill>
                  <a:srgbClr val="FFFFFF"/>
                </a:solidFill>
                <a:effectLst/>
                <a:latin typeface="Sabon Next LT" panose="02000500000000000000" pitchFamily="2" charset="0"/>
                <a:cs typeface="Sabon Next LT" panose="02000500000000000000" pitchFamily="2" charset="0"/>
              </a:rPr>
              <a:t>εφέ</a:t>
            </a:r>
            <a:r>
              <a:rPr lang="en-US" sz="6000" i="1" dirty="0">
                <a:solidFill>
                  <a:srgbClr val="FFFFFF"/>
                </a:solidFill>
                <a:effectLst/>
                <a:latin typeface="Sabon Next LT" panose="02000500000000000000" pitchFamily="2" charset="0"/>
                <a:cs typeface="Sabon Next LT" panose="02000500000000000000" pitchFamily="2" charset="0"/>
              </a:rPr>
              <a:t> και </a:t>
            </a:r>
            <a:r>
              <a:rPr lang="en-US" sz="6000" i="1" dirty="0" err="1">
                <a:solidFill>
                  <a:srgbClr val="FFFFFF"/>
                </a:solidFill>
                <a:effectLst/>
                <a:latin typeface="Sabon Next LT" panose="02000500000000000000" pitchFamily="2" charset="0"/>
                <a:cs typeface="Sabon Next LT" panose="02000500000000000000" pitchFamily="2" charset="0"/>
              </a:rPr>
              <a:t>μηχ</a:t>
            </a:r>
            <a:r>
              <a:rPr lang="en-US" sz="6000" i="1" dirty="0">
                <a:solidFill>
                  <a:srgbClr val="FFFFFF"/>
                </a:solidFill>
                <a:effectLst/>
                <a:latin typeface="Sabon Next LT" panose="02000500000000000000" pitchFamily="2" charset="0"/>
                <a:cs typeface="Sabon Next LT" panose="02000500000000000000" pitchFamily="2" charset="0"/>
              </a:rPr>
              <a:t>ανικός εξοπλισμός</a:t>
            </a:r>
            <a:br>
              <a:rPr lang="en-US" sz="6000" dirty="0">
                <a:solidFill>
                  <a:srgbClr val="FFFFFF"/>
                </a:solidFill>
                <a:effectLst/>
                <a:latin typeface="Sabon Next LT" panose="02000500000000000000" pitchFamily="2" charset="0"/>
                <a:cs typeface="Sabon Next LT" panose="02000500000000000000" pitchFamily="2" charset="0"/>
              </a:rPr>
            </a:br>
            <a:endParaRPr lang="en-US" sz="6000" dirty="0">
              <a:solidFill>
                <a:srgbClr val="FFFFFF"/>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4230319759"/>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45B6E1A-D3B7-2838-D8A5-F14B21452FB8}"/>
              </a:ext>
            </a:extLst>
          </p:cNvPr>
          <p:cNvSpPr>
            <a:spLocks noGrp="1"/>
          </p:cNvSpPr>
          <p:nvPr>
            <p:ph type="title"/>
          </p:nvPr>
        </p:nvSpPr>
        <p:spPr>
          <a:xfrm>
            <a:off x="1285241" y="1008993"/>
            <a:ext cx="9231410" cy="3542045"/>
          </a:xfrm>
        </p:spPr>
        <p:txBody>
          <a:bodyPr vert="horz" lIns="91440" tIns="45720" rIns="91440" bIns="45720" rtlCol="0" anchor="b">
            <a:norm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ερισσότερες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ρε</a:t>
            </a:r>
            <a:r>
              <a:rPr lang="en-US" sz="2400" kern="1200" dirty="0">
                <a:solidFill>
                  <a:schemeClr val="tx1"/>
                </a:solidFill>
                <a:effectLst/>
                <a:latin typeface="Sabon Next LT" panose="02000500000000000000" pitchFamily="2" charset="0"/>
                <a:cs typeface="Sabon Next LT" panose="02000500000000000000" pitchFamily="2" charset="0"/>
              </a:rPr>
              <a:t>αλιστικές λεπτομέρειες των μεσαιωνικών παραστάσεων προϋπέθεταν τη χρήση ειδικών εφέ. </a:t>
            </a:r>
            <a:r>
              <a:rPr lang="en-US" sz="2400" kern="1200" dirty="0" err="1">
                <a:solidFill>
                  <a:schemeClr val="tx1"/>
                </a:solidFill>
                <a:effectLst/>
                <a:latin typeface="Sabon Next LT" panose="02000500000000000000" pitchFamily="2" charset="0"/>
                <a:cs typeface="Sabon Next LT" panose="02000500000000000000" pitchFamily="2" charset="0"/>
              </a:rPr>
              <a:t>Αυτά</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υξήθηκ</a:t>
            </a:r>
            <a:r>
              <a:rPr lang="en-US" sz="2400" kern="1200" dirty="0">
                <a:solidFill>
                  <a:schemeClr val="tx1"/>
                </a:solidFill>
                <a:effectLst/>
                <a:latin typeface="Sabon Next LT" panose="02000500000000000000" pitchFamily="2" charset="0"/>
                <a:cs typeface="Sabon Next LT" panose="02000500000000000000" pitchFamily="2" charset="0"/>
              </a:rPr>
              <a:t>αν σε αριθμό και πολυπλοκότητα κατά τη διάρκεια του δέκατου πέμπτου και του δέκατου έκτου αιώνα, καθώς μεγάλωνε η ικανότητα των μηχανουργών να δημιουργούν αποτελέσματα που έμοιαζαν υπερφυσικά.</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7641009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0767488-10A7-3D07-B118-68086036C2AD}"/>
              </a:ext>
            </a:extLst>
          </p:cNvPr>
          <p:cNvSpPr>
            <a:spLocks noGrp="1"/>
          </p:cNvSpPr>
          <p:nvPr>
            <p:ph type="title"/>
          </p:nvPr>
        </p:nvSpPr>
        <p:spPr>
          <a:xfrm>
            <a:off x="0" y="76200"/>
            <a:ext cx="5311389" cy="6781165"/>
          </a:xfrm>
        </p:spPr>
        <p:txBody>
          <a:bodyPr vert="horz" lIns="91440" tIns="45720" rIns="91440" bIns="45720" rtlCol="0" anchor="b">
            <a:normAutofit/>
          </a:bodyPr>
          <a:lstStyle/>
          <a:p>
            <a:r>
              <a:rPr lang="en-US" sz="2200" kern="1200" dirty="0" err="1">
                <a:solidFill>
                  <a:schemeClr val="tx1"/>
                </a:solidFill>
                <a:effectLst/>
                <a:latin typeface="Sabon Next LT" panose="02000500000000000000" pitchFamily="2" charset="0"/>
                <a:cs typeface="Sabon Next LT" panose="02000500000000000000" pitchFamily="2" charset="0"/>
              </a:rPr>
              <a:t>Πολλά</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ειδικά</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εφέ</a:t>
            </a:r>
            <a:r>
              <a:rPr lang="en-US" sz="2200" kern="1200" dirty="0">
                <a:solidFill>
                  <a:schemeClr val="tx1"/>
                </a:solidFill>
                <a:effectLst/>
                <a:latin typeface="Sabon Next LT" panose="02000500000000000000" pitchFamily="2" charset="0"/>
                <a:cs typeface="Sabon Next LT" panose="02000500000000000000" pitchFamily="2" charset="0"/>
              </a:rPr>
              <a:t> π</a:t>
            </a:r>
            <a:r>
              <a:rPr lang="en-US" sz="2200" kern="1200" dirty="0" err="1">
                <a:solidFill>
                  <a:schemeClr val="tx1"/>
                </a:solidFill>
                <a:effectLst/>
                <a:latin typeface="Sabon Next LT" panose="02000500000000000000" pitchFamily="2" charset="0"/>
                <a:cs typeface="Sabon Next LT" panose="02000500000000000000" pitchFamily="2" charset="0"/>
              </a:rPr>
              <a:t>εριλάμ</a:t>
            </a:r>
            <a:r>
              <a:rPr lang="en-US" sz="2200" kern="1200" dirty="0">
                <a:solidFill>
                  <a:schemeClr val="tx1"/>
                </a:solidFill>
                <a:effectLst/>
                <a:latin typeface="Sabon Next LT" panose="02000500000000000000" pitchFamily="2" charset="0"/>
                <a:cs typeface="Sabon Next LT" panose="02000500000000000000" pitchFamily="2" charset="0"/>
              </a:rPr>
              <a:t>βαναν «πτήση». </a:t>
            </a:r>
            <a:r>
              <a:rPr lang="en-US" sz="2200" kern="1200" dirty="0" err="1">
                <a:solidFill>
                  <a:schemeClr val="tx1"/>
                </a:solidFill>
                <a:effectLst/>
                <a:latin typeface="Sabon Next LT" panose="02000500000000000000" pitchFamily="2" charset="0"/>
                <a:cs typeface="Sabon Next LT" panose="02000500000000000000" pitchFamily="2" charset="0"/>
              </a:rPr>
              <a:t>Οι</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στ</a:t>
            </a:r>
            <a:r>
              <a:rPr lang="en-US" sz="2200" kern="1200" dirty="0">
                <a:solidFill>
                  <a:schemeClr val="tx1"/>
                </a:solidFill>
                <a:effectLst/>
                <a:latin typeface="Sabon Next LT" panose="02000500000000000000" pitchFamily="2" charset="0"/>
                <a:cs typeface="Sabon Next LT" panose="02000500000000000000" pitchFamily="2" charset="0"/>
              </a:rPr>
              <a:t>αθερές σκηνές, συχνά, ακουμπούσαν πάνω σε κτίρια για να μπορούν να στερεώνονται στις στέγες τροχαλίες και βαρούλκα που κρύβονταν πίσω από ζωγραφιστά σύννεφα ή παραπετάσματα. </a:t>
            </a:r>
            <a:r>
              <a:rPr lang="en-US" sz="2200" kern="1200" dirty="0" err="1">
                <a:solidFill>
                  <a:schemeClr val="tx1"/>
                </a:solidFill>
                <a:effectLst/>
                <a:latin typeface="Sabon Next LT" panose="02000500000000000000" pitchFamily="2" charset="0"/>
                <a:cs typeface="Sabon Next LT" panose="02000500000000000000" pitchFamily="2" charset="0"/>
              </a:rPr>
              <a:t>Προσθετοί</a:t>
            </a:r>
            <a:r>
              <a:rPr lang="en-US" sz="2200" kern="1200" dirty="0">
                <a:solidFill>
                  <a:schemeClr val="tx1"/>
                </a:solidFill>
                <a:effectLst/>
                <a:latin typeface="Sabon Next LT" panose="02000500000000000000" pitchFamily="2" charset="0"/>
                <a:cs typeface="Sabon Next LT" panose="02000500000000000000" pitchFamily="2" charset="0"/>
              </a:rPr>
              <a:t> π</a:t>
            </a:r>
            <a:r>
              <a:rPr lang="en-US" sz="2200" kern="1200" dirty="0" err="1">
                <a:solidFill>
                  <a:schemeClr val="tx1"/>
                </a:solidFill>
                <a:effectLst/>
                <a:latin typeface="Sabon Next LT" panose="02000500000000000000" pitchFamily="2" charset="0"/>
                <a:cs typeface="Sabon Next LT" panose="02000500000000000000" pitchFamily="2" charset="0"/>
              </a:rPr>
              <a:t>τητικοί</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μηχ</a:t>
            </a:r>
            <a:r>
              <a:rPr lang="en-US" sz="2200" kern="1200" dirty="0">
                <a:solidFill>
                  <a:schemeClr val="tx1"/>
                </a:solidFill>
                <a:effectLst/>
                <a:latin typeface="Sabon Next LT" panose="02000500000000000000" pitchFamily="2" charset="0"/>
                <a:cs typeface="Sabon Next LT" panose="02000500000000000000" pitchFamily="2" charset="0"/>
              </a:rPr>
              <a:t>ανισμοί ήταν κρυμμένοι μέσα στον οίκο που αναπαρίστανε τον </a:t>
            </a:r>
            <a:r>
              <a:rPr lang="el-GR" sz="2200" kern="1200" dirty="0">
                <a:solidFill>
                  <a:schemeClr val="tx1"/>
                </a:solidFill>
                <a:effectLst/>
                <a:latin typeface="Sabon Next LT" panose="02000500000000000000" pitchFamily="2" charset="0"/>
                <a:cs typeface="Sabon Next LT" panose="02000500000000000000" pitchFamily="2" charset="0"/>
              </a:rPr>
              <a:t>Π</a:t>
            </a:r>
            <a:r>
              <a:rPr lang="en-US" sz="2200" kern="1200" dirty="0">
                <a:solidFill>
                  <a:schemeClr val="tx1"/>
                </a:solidFill>
                <a:effectLst/>
                <a:latin typeface="Sabon Next LT" panose="02000500000000000000" pitchFamily="2" charset="0"/>
                <a:cs typeface="Sabon Next LT" panose="02000500000000000000" pitchFamily="2" charset="0"/>
              </a:rPr>
              <a:t>α</a:t>
            </a:r>
            <a:r>
              <a:rPr lang="en-US" sz="2200" kern="1200" dirty="0" err="1">
                <a:solidFill>
                  <a:schemeClr val="tx1"/>
                </a:solidFill>
                <a:effectLst/>
                <a:latin typeface="Sabon Next LT" panose="02000500000000000000" pitchFamily="2" charset="0"/>
                <a:cs typeface="Sabon Next LT" panose="02000500000000000000" pitchFamily="2" charset="0"/>
              </a:rPr>
              <a:t>ράδεισο</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Με</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τη</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χρήση</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τέτοιων</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μηχ</a:t>
            </a:r>
            <a:r>
              <a:rPr lang="en-US" sz="2200" kern="1200" dirty="0">
                <a:solidFill>
                  <a:schemeClr val="tx1"/>
                </a:solidFill>
                <a:effectLst/>
                <a:latin typeface="Sabon Next LT" panose="02000500000000000000" pitchFamily="2" charset="0"/>
                <a:cs typeface="Sabon Next LT" panose="02000500000000000000" pitchFamily="2" charset="0"/>
              </a:rPr>
              <a:t>ανισμών, οι άγγελοι πετούσαν μεταξύ ουρανού και γης, ο Εωσφόρος σήκωνε το Χριστό στην κορυφή του ναού (μια απόσταση πάνω από 12 </a:t>
            </a:r>
            <a:r>
              <a:rPr lang="el-GR" sz="2200" kern="1200" dirty="0">
                <a:solidFill>
                  <a:schemeClr val="tx1"/>
                </a:solidFill>
                <a:effectLst/>
                <a:latin typeface="Sabon Next LT" panose="02000500000000000000" pitchFamily="2" charset="0"/>
                <a:cs typeface="Sabon Next LT" panose="02000500000000000000" pitchFamily="2" charset="0"/>
              </a:rPr>
              <a:t>μέτρα</a:t>
            </a:r>
            <a:r>
              <a:rPr lang="en-US" sz="2200" kern="1200" dirty="0">
                <a:solidFill>
                  <a:schemeClr val="tx1"/>
                </a:solidFill>
                <a:effectLst/>
                <a:latin typeface="Sabon Next LT" panose="02000500000000000000" pitchFamily="2" charset="0"/>
                <a:cs typeface="Sabon Next LT" panose="02000500000000000000" pitchFamily="2" charset="0"/>
              </a:rPr>
              <a:t>), οι ψυχές που απελευθερώνονταν από τον προθάλαμο της κόλασης (Limbo) πετούσαν προς τον ουρανό και διάβολοι μαζί με τέρατα που έβγαζαν από το στόμα τους φωτιά πετούσαν ολόγυρα στη σκηνή. </a:t>
            </a:r>
            <a:r>
              <a:rPr lang="en-US" sz="2200" kern="1200" dirty="0" err="1">
                <a:solidFill>
                  <a:schemeClr val="tx1"/>
                </a:solidFill>
                <a:effectLst/>
                <a:latin typeface="Sabon Next LT" panose="02000500000000000000" pitchFamily="2" charset="0"/>
                <a:cs typeface="Sabon Next LT" panose="02000500000000000000" pitchFamily="2" charset="0"/>
              </a:rPr>
              <a:t>Σε</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μερικές</a:t>
            </a:r>
            <a:r>
              <a:rPr lang="en-US" sz="2200" kern="1200" dirty="0">
                <a:solidFill>
                  <a:schemeClr val="tx1"/>
                </a:solidFill>
                <a:effectLst/>
                <a:latin typeface="Sabon Next LT" panose="02000500000000000000" pitchFamily="2" charset="0"/>
                <a:cs typeface="Sabon Next LT" panose="02000500000000000000" pitchFamily="2" charset="0"/>
              </a:rPr>
              <a:t> π</a:t>
            </a:r>
            <a:r>
              <a:rPr lang="en-US" sz="2200" kern="1200" dirty="0" err="1">
                <a:solidFill>
                  <a:schemeClr val="tx1"/>
                </a:solidFill>
                <a:effectLst/>
                <a:latin typeface="Sabon Next LT" panose="02000500000000000000" pitchFamily="2" charset="0"/>
                <a:cs typeface="Sabon Next LT" panose="02000500000000000000" pitchFamily="2" charset="0"/>
              </a:rPr>
              <a:t>ερι</a:t>
            </a:r>
            <a:r>
              <a:rPr lang="en-US" sz="2200" kern="1200" dirty="0">
                <a:solidFill>
                  <a:schemeClr val="tx1"/>
                </a:solidFill>
                <a:effectLst/>
                <a:latin typeface="Sabon Next LT" panose="02000500000000000000" pitchFamily="2" charset="0"/>
                <a:cs typeface="Sabon Next LT" panose="02000500000000000000" pitchFamily="2" charset="0"/>
              </a:rPr>
              <a:t>πτώσεις χαρακτήρες ανέβαιναν ή κατέβαιναν από τον ουρανό πάνω σε πλατφόρμες μεταμορφωμένες σε σύννεφα.</a:t>
            </a:r>
            <a:br>
              <a:rPr lang="en-US" sz="1500" kern="1200" dirty="0">
                <a:solidFill>
                  <a:schemeClr val="tx1"/>
                </a:solidFill>
                <a:effectLst/>
                <a:latin typeface="+mj-lt"/>
                <a:ea typeface="+mj-ea"/>
                <a:cs typeface="+mj-cs"/>
              </a:rPr>
            </a:br>
            <a:endParaRPr lang="en-US" sz="1500" kern="1200" dirty="0">
              <a:solidFill>
                <a:schemeClr val="tx1"/>
              </a:solidFill>
              <a:latin typeface="+mj-lt"/>
              <a:ea typeface="+mj-ea"/>
              <a:cs typeface="+mj-cs"/>
            </a:endParaRPr>
          </a:p>
        </p:txBody>
      </p:sp>
      <p:grpSp>
        <p:nvGrpSpPr>
          <p:cNvPr id="33" name="Group 3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34" name="Straight Connector 3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κείμενο, παλιός, σχεδιασμένος&#10;&#10;Περιγραφή που δημιουργήθηκε αυτόματα">
            <a:extLst>
              <a:ext uri="{FF2B5EF4-FFF2-40B4-BE49-F238E27FC236}">
                <a16:creationId xmlns:a16="http://schemas.microsoft.com/office/drawing/2014/main" id="{9D8DD123-0EB2-3F5C-BFC1-2C770B73A9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0572" y="1768184"/>
            <a:ext cx="5608830" cy="3211055"/>
          </a:xfrm>
          <a:prstGeom prst="rect">
            <a:avLst/>
          </a:prstGeom>
        </p:spPr>
      </p:pic>
    </p:spTree>
    <p:extLst>
      <p:ext uri="{BB962C8B-B14F-4D97-AF65-F5344CB8AC3E}">
        <p14:creationId xmlns:p14="http://schemas.microsoft.com/office/powerpoint/2010/main" val="28849162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C3B75AB-B5A5-2571-D473-4C08F4B55B05}"/>
              </a:ext>
            </a:extLst>
          </p:cNvPr>
          <p:cNvSpPr>
            <a:spLocks noGrp="1"/>
          </p:cNvSpPr>
          <p:nvPr>
            <p:ph type="title"/>
          </p:nvPr>
        </p:nvSpPr>
        <p:spPr>
          <a:xfrm>
            <a:off x="1524000" y="1293338"/>
            <a:ext cx="9144000" cy="3274592"/>
          </a:xfrm>
        </p:spPr>
        <p:txBody>
          <a:bodyPr vert="horz" lIns="91440" tIns="45720" rIns="91440" bIns="45720" rtlCol="0" anchor="ctr">
            <a:noAutofit/>
          </a:bodyPr>
          <a:lstStyle/>
          <a:p>
            <a:pPr algn="ctr"/>
            <a:r>
              <a:rPr lang="en-US" sz="2400" kern="1200" dirty="0" err="1">
                <a:solidFill>
                  <a:schemeClr val="tx1"/>
                </a:solidFill>
                <a:effectLst/>
                <a:latin typeface="Sabon Next LT" panose="02000500000000000000" pitchFamily="2" charset="0"/>
                <a:cs typeface="Sabon Next LT" panose="02000500000000000000" pitchFamily="2" charset="0"/>
              </a:rPr>
              <a:t>Άλλ</a:t>
            </a:r>
            <a:r>
              <a:rPr lang="en-US" sz="2400" kern="1200" dirty="0">
                <a:solidFill>
                  <a:schemeClr val="tx1"/>
                </a:solidFill>
                <a:effectLst/>
                <a:latin typeface="Sabon Next LT" panose="02000500000000000000" pitchFamily="2" charset="0"/>
                <a:cs typeface="Sabon Next LT" panose="02000500000000000000" pitchFamily="2" charset="0"/>
              </a:rPr>
              <a:t>α εφέ δημιουργούνταν από μηχανισμούς που λειτουργούσαν κάτω από τη σκηνή. Καταπα</a:t>
            </a:r>
            <a:r>
              <a:rPr lang="en-US" sz="2400" kern="1200" dirty="0" err="1">
                <a:solidFill>
                  <a:schemeClr val="tx1"/>
                </a:solidFill>
                <a:effectLst/>
                <a:latin typeface="Sabon Next LT" panose="02000500000000000000" pitchFamily="2" charset="0"/>
                <a:cs typeface="Sabon Next LT" panose="02000500000000000000" pitchFamily="2" charset="0"/>
              </a:rPr>
              <a:t>κτές</a:t>
            </a:r>
            <a:r>
              <a:rPr lang="en-US" sz="2400" kern="1200" dirty="0">
                <a:solidFill>
                  <a:schemeClr val="tx1"/>
                </a:solidFill>
                <a:effectLst/>
                <a:latin typeface="Sabon Next LT" panose="02000500000000000000" pitchFamily="2" charset="0"/>
                <a:cs typeface="Sabon Next LT" panose="02000500000000000000" pitchFamily="2" charset="0"/>
              </a:rPr>
              <a:t> επ</a:t>
            </a:r>
            <a:r>
              <a:rPr lang="en-US" sz="2400" kern="1200" dirty="0" err="1">
                <a:solidFill>
                  <a:schemeClr val="tx1"/>
                </a:solidFill>
                <a:effectLst/>
                <a:latin typeface="Sabon Next LT" panose="02000500000000000000" pitchFamily="2" charset="0"/>
                <a:cs typeface="Sabon Next LT" panose="02000500000000000000" pitchFamily="2" charset="0"/>
              </a:rPr>
              <a:t>έτρε</a:t>
            </a:r>
            <a:r>
              <a:rPr lang="en-US" sz="2400" kern="1200" dirty="0">
                <a:solidFill>
                  <a:schemeClr val="tx1"/>
                </a:solidFill>
                <a:effectLst/>
                <a:latin typeface="Sabon Next LT" panose="02000500000000000000" pitchFamily="2" charset="0"/>
                <a:cs typeface="Sabon Next LT" panose="02000500000000000000" pitchFamily="2" charset="0"/>
              </a:rPr>
              <a:t>παν ξαφνικές εμφανίσεις και εξαφανίσεις αλλά και επιδείξεις αντικατάστασης των ζωντανών ηθοποιών από ομοιώματα στις βίαιες σκηνές.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επ</a:t>
            </a:r>
            <a:r>
              <a:rPr lang="en-US" sz="2400" kern="1200" dirty="0" err="1">
                <a:solidFill>
                  <a:schemeClr val="tx1"/>
                </a:solidFill>
                <a:effectLst/>
                <a:latin typeface="Sabon Next LT" panose="02000500000000000000" pitchFamily="2" charset="0"/>
                <a:cs typeface="Sabon Next LT" panose="02000500000000000000" pitchFamily="2" charset="0"/>
              </a:rPr>
              <a:t>εισόδι</a:t>
            </a:r>
            <a:r>
              <a:rPr lang="en-US" sz="2400" kern="1200" dirty="0">
                <a:solidFill>
                  <a:schemeClr val="tx1"/>
                </a:solidFill>
                <a:effectLst/>
                <a:latin typeface="Sabon Next LT" panose="02000500000000000000" pitchFamily="2" charset="0"/>
                <a:cs typeface="Sabon Next LT" panose="02000500000000000000" pitchFamily="2" charset="0"/>
              </a:rPr>
              <a:t>α όπως ο χορτασμός του πλήθους, το θαύμα του πολλαπλασιασμού των άρτων και των ιχθύων, τα καλάθια μπορούσαν να ανεφοδιάζονται κάτω από τη σκηνή. </a:t>
            </a:r>
            <a:r>
              <a:rPr lang="en-US" sz="2400" kern="1200" dirty="0" err="1">
                <a:solidFill>
                  <a:schemeClr val="tx1"/>
                </a:solidFill>
                <a:effectLst/>
                <a:latin typeface="Sabon Next LT" panose="02000500000000000000" pitchFamily="2" charset="0"/>
                <a:cs typeface="Sabon Next LT" panose="02000500000000000000" pitchFamily="2" charset="0"/>
              </a:rPr>
              <a:t>Κρυμμένοι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μηχ</a:t>
            </a:r>
            <a:r>
              <a:rPr lang="en-US" sz="2400" kern="1200" dirty="0">
                <a:solidFill>
                  <a:schemeClr val="tx1"/>
                </a:solidFill>
                <a:effectLst/>
                <a:latin typeface="Sabon Next LT" panose="02000500000000000000" pitchFamily="2" charset="0"/>
                <a:cs typeface="Sabon Next LT" panose="02000500000000000000" pitchFamily="2" charset="0"/>
              </a:rPr>
              <a:t>ανισμοί έκαναν τη συκιά που καταριέται ο Χριστός να ξεραθεί και πίδακες νερού να αναβλύζουν με ένα μαγικό άγγιγμα.</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26914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F5CC987-CAB6-7564-D8C9-01F1A1B701F1}"/>
              </a:ext>
            </a:extLst>
          </p:cNvPr>
          <p:cNvSpPr>
            <a:spLocks noGrp="1"/>
          </p:cNvSpPr>
          <p:nvPr>
            <p:ph type="title"/>
          </p:nvPr>
        </p:nvSpPr>
        <p:spPr>
          <a:xfrm>
            <a:off x="643468" y="643467"/>
            <a:ext cx="5452532" cy="5947833"/>
          </a:xfrm>
        </p:spPr>
        <p:txBody>
          <a:bodyPr vert="horz" lIns="91440" tIns="45720" rIns="91440" bIns="45720" rtlCol="0" anchor="b">
            <a:noAutofit/>
          </a:bodyPr>
          <a:lstStyle/>
          <a:p>
            <a:r>
              <a:rPr lang="en-US" sz="2400" dirty="0" err="1">
                <a:effectLst/>
                <a:latin typeface="Sabon Next LT" panose="02000500000000000000" pitchFamily="2" charset="0"/>
                <a:cs typeface="Sabon Next LT" panose="02000500000000000000" pitchFamily="2" charset="0"/>
              </a:rPr>
              <a:t>Το</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νερό</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ήτ</a:t>
            </a:r>
            <a:r>
              <a:rPr lang="en-US" sz="2400" dirty="0">
                <a:effectLst/>
                <a:latin typeface="Sabon Next LT" panose="02000500000000000000" pitchFamily="2" charset="0"/>
                <a:cs typeface="Sabon Next LT" panose="02000500000000000000" pitchFamily="2" charset="0"/>
              </a:rPr>
              <a:t>αν απαραίτητο για πολλά έργα. </a:t>
            </a:r>
            <a:r>
              <a:rPr lang="en-US" sz="2400" dirty="0" err="1">
                <a:effectLst/>
                <a:latin typeface="Sabon Next LT" panose="02000500000000000000" pitchFamily="2" charset="0"/>
                <a:cs typeface="Sabon Next LT" panose="02000500000000000000" pitchFamily="2" charset="0"/>
              </a:rPr>
              <a:t>Έν</a:t>
            </a:r>
            <a:r>
              <a:rPr lang="en-US" sz="2400" dirty="0">
                <a:effectLst/>
                <a:latin typeface="Sabon Next LT" panose="02000500000000000000" pitchFamily="2" charset="0"/>
                <a:cs typeface="Sabon Next LT" panose="02000500000000000000" pitchFamily="2" charset="0"/>
              </a:rPr>
              <a:t>α από τα πιο αξιοσημείωτα παραδείγματα ήταν η σκηνική παρουσίαση του κατακλυσμού του Νώε. </a:t>
            </a:r>
            <a:r>
              <a:rPr lang="en-US" sz="2400" dirty="0" err="1">
                <a:effectLst/>
                <a:latin typeface="Sabon Next LT" panose="02000500000000000000" pitchFamily="2" charset="0"/>
                <a:cs typeface="Sabon Next LT" panose="02000500000000000000" pitchFamily="2" charset="0"/>
              </a:rPr>
              <a:t>Στις</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συχνές</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σκηνές</a:t>
            </a:r>
            <a:r>
              <a:rPr lang="en-US" sz="2400" dirty="0">
                <a:effectLst/>
                <a:latin typeface="Sabon Next LT" panose="02000500000000000000" pitchFamily="2" charset="0"/>
                <a:cs typeface="Sabon Next LT" panose="02000500000000000000" pitchFamily="2" charset="0"/>
              </a:rPr>
              <a:t> βασα</a:t>
            </a:r>
            <a:r>
              <a:rPr lang="en-US" sz="2400" dirty="0" err="1">
                <a:effectLst/>
                <a:latin typeface="Sabon Next LT" panose="02000500000000000000" pitchFamily="2" charset="0"/>
                <a:cs typeface="Sabon Next LT" panose="02000500000000000000" pitchFamily="2" charset="0"/>
              </a:rPr>
              <a:t>νισμών</a:t>
            </a:r>
            <a:r>
              <a:rPr lang="en-US" sz="2400" dirty="0">
                <a:effectLst/>
                <a:latin typeface="Sabon Next LT" panose="02000500000000000000" pitchFamily="2" charset="0"/>
                <a:cs typeface="Sabon Next LT" panose="02000500000000000000" pitchFamily="2" charset="0"/>
              </a:rPr>
              <a:t> και </a:t>
            </a:r>
            <a:r>
              <a:rPr lang="en-US" sz="2400" dirty="0" err="1">
                <a:effectLst/>
                <a:latin typeface="Sabon Next LT" panose="02000500000000000000" pitchFamily="2" charset="0"/>
                <a:cs typeface="Sabon Next LT" panose="02000500000000000000" pitchFamily="2" charset="0"/>
              </a:rPr>
              <a:t>εκτελέσεων</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ομοιώμ</a:t>
            </a:r>
            <a:r>
              <a:rPr lang="en-US" sz="2400" dirty="0">
                <a:effectLst/>
                <a:latin typeface="Sabon Next LT" panose="02000500000000000000" pitchFamily="2" charset="0"/>
                <a:cs typeface="Sabon Next LT" panose="02000500000000000000" pitchFamily="2" charset="0"/>
              </a:rPr>
              <a:t>ατα αντικαθιστούσαν συνήθως τους ζωντανούς ηθοποιούς. </a:t>
            </a:r>
            <a:r>
              <a:rPr lang="en-US" sz="2400" dirty="0" err="1">
                <a:effectLst/>
                <a:latin typeface="Sabon Next LT" panose="02000500000000000000" pitchFamily="2" charset="0"/>
                <a:cs typeface="Sabon Next LT" panose="02000500000000000000" pitchFamily="2" charset="0"/>
              </a:rPr>
              <a:t>Σε</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μι</a:t>
            </a:r>
            <a:r>
              <a:rPr lang="en-US" sz="2400" dirty="0">
                <a:effectLst/>
                <a:latin typeface="Sabon Next LT" panose="02000500000000000000" pitchFamily="2" charset="0"/>
                <a:cs typeface="Sabon Next LT" panose="02000500000000000000" pitchFamily="2" charset="0"/>
              </a:rPr>
              <a:t>α παράσταση που παρουσίαζε τον Βαρνάβα να φλέγεται στην πυρά,  γέμισαν ένα ομοίωμα με κόκκαλα και σπλάχνα ζώων για να δίνει την κατάλληλη ρεαλιστική μυρωδιά. </a:t>
            </a:r>
            <a:r>
              <a:rPr lang="en-US" sz="2400" dirty="0" err="1">
                <a:effectLst/>
                <a:latin typeface="Sabon Next LT" panose="02000500000000000000" pitchFamily="2" charset="0"/>
                <a:cs typeface="Sabon Next LT" panose="02000500000000000000" pitchFamily="2" charset="0"/>
              </a:rPr>
              <a:t>Σε</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μι</a:t>
            </a:r>
            <a:r>
              <a:rPr lang="en-US" sz="2400" dirty="0">
                <a:effectLst/>
                <a:latin typeface="Sabon Next LT" panose="02000500000000000000" pitchFamily="2" charset="0"/>
                <a:cs typeface="Sabon Next LT" panose="02000500000000000000" pitchFamily="2" charset="0"/>
              </a:rPr>
              <a:t>α άλλη που παρουσίαζε τον αποκεφαλισμό του αγίου Παύλου, το κομμένο κεφάλι αναπήδησε 3 φορές και σε κάθε σημείο ανάβλυσε μια πηγή, η πρώτη έβγαζε γάλα, η δεύτερη αίμα, και η τρίτη νερό.</a:t>
            </a:r>
            <a:br>
              <a:rPr lang="en-US" sz="2400" dirty="0">
                <a:effectLst/>
                <a:latin typeface="Sabon Next LT" panose="02000500000000000000" pitchFamily="2" charset="0"/>
                <a:cs typeface="Sabon Next LT" panose="02000500000000000000" pitchFamily="2" charset="0"/>
              </a:rPr>
            </a:br>
            <a:endParaRPr lang="en-US" sz="2400" dirty="0">
              <a:latin typeface="Sabon Next LT" panose="02000500000000000000" pitchFamily="2" charset="0"/>
              <a:cs typeface="Sabon Next LT" panose="02000500000000000000" pitchFamily="2" charset="0"/>
            </a:endParaRPr>
          </a:p>
        </p:txBody>
      </p:sp>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5FBAFA59-71CC-17BF-DD41-2C640BE7F115}"/>
              </a:ext>
            </a:extLst>
          </p:cNvPr>
          <p:cNvPicPr>
            <a:picLocks noChangeAspect="1"/>
          </p:cNvPicPr>
          <p:nvPr/>
        </p:nvPicPr>
        <p:blipFill rotWithShape="1">
          <a:blip r:embed="rId2">
            <a:extLst>
              <a:ext uri="{28A0092B-C50C-407E-A947-70E740481C1C}">
                <a14:useLocalDpi xmlns:a14="http://schemas.microsoft.com/office/drawing/2010/main" val="0"/>
              </a:ext>
            </a:extLst>
          </a:blip>
          <a:srcRect l="27440" r="23653"/>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41803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6B0F8B4-58FF-A9D3-8CB4-24F461CCBBC5}"/>
              </a:ext>
            </a:extLst>
          </p:cNvPr>
          <p:cNvSpPr>
            <a:spLocks noGrp="1"/>
          </p:cNvSpPr>
          <p:nvPr>
            <p:ph type="title"/>
          </p:nvPr>
        </p:nvSpPr>
        <p:spPr>
          <a:xfrm>
            <a:off x="1366160" y="1660121"/>
            <a:ext cx="9623404" cy="3305493"/>
          </a:xfrm>
        </p:spPr>
        <p:txBody>
          <a:bodyPr vert="horz" lIns="91440" tIns="45720" rIns="91440" bIns="45720" rtlCol="0" anchor="b">
            <a:norm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Πολλά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ζώ</a:t>
            </a:r>
            <a:r>
              <a:rPr lang="en-US" sz="2400" kern="1200" dirty="0">
                <a:solidFill>
                  <a:schemeClr val="tx1"/>
                </a:solidFill>
                <a:effectLst/>
                <a:latin typeface="Sabon Next LT" panose="02000500000000000000" pitchFamily="2" charset="0"/>
                <a:cs typeface="Sabon Next LT" panose="02000500000000000000" pitchFamily="2" charset="0"/>
              </a:rPr>
              <a:t>α ήταν απαραίτητα. </a:t>
            </a:r>
            <a:r>
              <a:rPr lang="en-US" sz="2400" kern="1200" dirty="0" err="1">
                <a:solidFill>
                  <a:schemeClr val="tx1"/>
                </a:solidFill>
                <a:effectLst/>
                <a:latin typeface="Sabon Next LT" panose="02000500000000000000" pitchFamily="2" charset="0"/>
                <a:cs typeface="Sabon Next LT" panose="02000500000000000000" pitchFamily="2" charset="0"/>
              </a:rPr>
              <a:t>Μερικά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ήτ</a:t>
            </a:r>
            <a:r>
              <a:rPr lang="en-US" sz="2400" kern="1200" dirty="0">
                <a:solidFill>
                  <a:schemeClr val="tx1"/>
                </a:solidFill>
                <a:effectLst/>
                <a:latin typeface="Sabon Next LT" panose="02000500000000000000" pitchFamily="2" charset="0"/>
                <a:cs typeface="Sabon Next LT" panose="02000500000000000000" pitchFamily="2" charset="0"/>
              </a:rPr>
              <a:t>αν ζωντανά και άλλα αναπαριστάνονταν από ηθοποιούς ή από ομοιώματα.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σκηνές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μετ</a:t>
            </a:r>
            <a:r>
              <a:rPr lang="en-US" sz="2400" kern="1200" dirty="0">
                <a:solidFill>
                  <a:schemeClr val="tx1"/>
                </a:solidFill>
                <a:effectLst/>
                <a:latin typeface="Sabon Next LT" panose="02000500000000000000" pitchFamily="2" charset="0"/>
                <a:cs typeface="Sabon Next LT" panose="02000500000000000000" pitchFamily="2" charset="0"/>
              </a:rPr>
              <a:t>αμορφώσεων ήταν πολύ δημοφιλ</a:t>
            </a:r>
            <a:r>
              <a:rPr lang="el-GR" sz="2400" kern="1200" dirty="0" err="1">
                <a:solidFill>
                  <a:schemeClr val="tx1"/>
                </a:solidFill>
                <a:effectLst/>
                <a:latin typeface="Sabon Next LT" panose="02000500000000000000" pitchFamily="2" charset="0"/>
                <a:cs typeface="Sabon Next LT" panose="02000500000000000000" pitchFamily="2" charset="0"/>
              </a:rPr>
              <a:t>είς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ραβ</a:t>
            </a:r>
            <a:r>
              <a:rPr lang="en-US" sz="2400" kern="1200" dirty="0" err="1">
                <a:solidFill>
                  <a:schemeClr val="tx1"/>
                </a:solidFill>
                <a:effectLst/>
                <a:latin typeface="Sabon Next LT" panose="02000500000000000000" pitchFamily="2" charset="0"/>
                <a:cs typeface="Sabon Next LT" panose="02000500000000000000" pitchFamily="2" charset="0"/>
              </a:rPr>
              <a:t>δί</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Μωυσή</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μετ</a:t>
            </a:r>
            <a:r>
              <a:rPr lang="en-US" sz="2400" kern="1200" dirty="0">
                <a:solidFill>
                  <a:schemeClr val="tx1"/>
                </a:solidFill>
                <a:effectLst/>
                <a:latin typeface="Sabon Next LT" panose="02000500000000000000" pitchFamily="2" charset="0"/>
                <a:cs typeface="Sabon Next LT" panose="02000500000000000000" pitchFamily="2" charset="0"/>
              </a:rPr>
              <a:t>αμορφωνόταν σε φίδι. Η </a:t>
            </a:r>
            <a:r>
              <a:rPr lang="en-US" sz="2400" kern="1200" dirty="0" err="1">
                <a:solidFill>
                  <a:schemeClr val="tx1"/>
                </a:solidFill>
                <a:effectLst/>
                <a:latin typeface="Sabon Next LT" panose="02000500000000000000" pitchFamily="2" charset="0"/>
                <a:cs typeface="Sabon Next LT" panose="02000500000000000000" pitchFamily="2" charset="0"/>
              </a:rPr>
              <a:t>γυν</a:t>
            </a:r>
            <a:r>
              <a:rPr lang="en-US" sz="2400" kern="1200" dirty="0">
                <a:solidFill>
                  <a:schemeClr val="tx1"/>
                </a:solidFill>
                <a:effectLst/>
                <a:latin typeface="Sabon Next LT" panose="02000500000000000000" pitchFamily="2" charset="0"/>
                <a:cs typeface="Sabon Next LT" panose="02000500000000000000" pitchFamily="2" charset="0"/>
              </a:rPr>
              <a:t>αίκα του Λωτ σε στήλη άλατος, το νερό σε κρασί. </a:t>
            </a: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29676397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D894347-C9A9-4BFD-8A6D-05A2B0CDD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284ED281-4082-46F9-86EE-D78901367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
            <a:ext cx="9379192" cy="4251280"/>
          </a:xfrm>
          <a:custGeom>
            <a:avLst/>
            <a:gdLst>
              <a:gd name="connsiteX0" fmla="*/ 9379192 w 9379192"/>
              <a:gd name="connsiteY0" fmla="*/ 3752527 h 3752527"/>
              <a:gd name="connsiteX1" fmla="*/ 3293459 w 9379192"/>
              <a:gd name="connsiteY1" fmla="*/ 3752527 h 3752527"/>
              <a:gd name="connsiteX2" fmla="*/ 3297156 w 9379192"/>
              <a:gd name="connsiteY2" fmla="*/ 3752055 h 3752527"/>
              <a:gd name="connsiteX3" fmla="*/ 3642095 w 9379192"/>
              <a:gd name="connsiteY3" fmla="*/ 3690141 h 3752527"/>
              <a:gd name="connsiteX4" fmla="*/ 2307659 w 9379192"/>
              <a:gd name="connsiteY4" fmla="*/ 3500267 h 3752527"/>
              <a:gd name="connsiteX5" fmla="*/ 2383194 w 9379192"/>
              <a:gd name="connsiteY5" fmla="*/ 3475501 h 3752527"/>
              <a:gd name="connsiteX6" fmla="*/ 2237161 w 9379192"/>
              <a:gd name="connsiteY6" fmla="*/ 3376437 h 3752527"/>
              <a:gd name="connsiteX7" fmla="*/ 1637924 w 9379192"/>
              <a:gd name="connsiteY7" fmla="*/ 3219585 h 3752527"/>
              <a:gd name="connsiteX8" fmla="*/ 2383194 w 9379192"/>
              <a:gd name="connsiteY8" fmla="*/ 2955415 h 3752527"/>
              <a:gd name="connsiteX9" fmla="*/ 1542249 w 9379192"/>
              <a:gd name="connsiteY9" fmla="*/ 2596307 h 3752527"/>
              <a:gd name="connsiteX10" fmla="*/ 1114221 w 9379192"/>
              <a:gd name="connsiteY10" fmla="*/ 2509625 h 3752527"/>
              <a:gd name="connsiteX11" fmla="*/ 2524191 w 9379192"/>
              <a:gd name="connsiteY11" fmla="*/ 2059708 h 3752527"/>
              <a:gd name="connsiteX12" fmla="*/ 238027 w 9379192"/>
              <a:gd name="connsiteY12" fmla="*/ 1836815 h 3752527"/>
              <a:gd name="connsiteX13" fmla="*/ 424343 w 9379192"/>
              <a:gd name="connsiteY13" fmla="*/ 1746006 h 3752527"/>
              <a:gd name="connsiteX14" fmla="*/ 1844384 w 9379192"/>
              <a:gd name="connsiteY14" fmla="*/ 1770772 h 3752527"/>
              <a:gd name="connsiteX15" fmla="*/ 2081058 w 9379192"/>
              <a:gd name="connsiteY15" fmla="*/ 1700602 h 3752527"/>
              <a:gd name="connsiteX16" fmla="*/ 1844384 w 9379192"/>
              <a:gd name="connsiteY16" fmla="*/ 1589154 h 3752527"/>
              <a:gd name="connsiteX17" fmla="*/ 922869 w 9379192"/>
              <a:gd name="connsiteY17" fmla="*/ 1506601 h 3752527"/>
              <a:gd name="connsiteX18" fmla="*/ 681160 w 9379192"/>
              <a:gd name="connsiteY18" fmla="*/ 1320855 h 3752527"/>
              <a:gd name="connsiteX19" fmla="*/ 273276 w 9379192"/>
              <a:gd name="connsiteY19" fmla="*/ 1106216 h 3752527"/>
              <a:gd name="connsiteX20" fmla="*/ 555269 w 9379192"/>
              <a:gd name="connsiteY20" fmla="*/ 928727 h 3752527"/>
              <a:gd name="connsiteX21" fmla="*/ 97029 w 9379192"/>
              <a:gd name="connsiteY21" fmla="*/ 664555 h 3752527"/>
              <a:gd name="connsiteX22" fmla="*/ 227955 w 9379192"/>
              <a:gd name="connsiteY22" fmla="*/ 317831 h 3752527"/>
              <a:gd name="connsiteX23" fmla="*/ 998402 w 9379192"/>
              <a:gd name="connsiteY23" fmla="*/ 235277 h 3752527"/>
              <a:gd name="connsiteX24" fmla="*/ 2030701 w 9379192"/>
              <a:gd name="connsiteY24" fmla="*/ 115575 h 3752527"/>
              <a:gd name="connsiteX25" fmla="*/ 3068036 w 9379192"/>
              <a:gd name="connsiteY25" fmla="*/ 12383 h 3752527"/>
              <a:gd name="connsiteX26" fmla="*/ 4105370 w 9379192"/>
              <a:gd name="connsiteY26" fmla="*/ 12383 h 3752527"/>
              <a:gd name="connsiteX27" fmla="*/ 4402472 w 9379192"/>
              <a:gd name="connsiteY27" fmla="*/ 20638 h 3752527"/>
              <a:gd name="connsiteX28" fmla="*/ 4407507 w 9379192"/>
              <a:gd name="connsiteY28" fmla="*/ 20638 h 3752527"/>
              <a:gd name="connsiteX29" fmla="*/ 5696622 w 9379192"/>
              <a:gd name="connsiteY29" fmla="*/ 57788 h 3752527"/>
              <a:gd name="connsiteX30" fmla="*/ 6175004 w 9379192"/>
              <a:gd name="connsiteY30" fmla="*/ 61915 h 3752527"/>
              <a:gd name="connsiteX31" fmla="*/ 7212339 w 9379192"/>
              <a:gd name="connsiteY31" fmla="*/ 66042 h 3752527"/>
              <a:gd name="connsiteX32" fmla="*/ 8244638 w 9379192"/>
              <a:gd name="connsiteY32" fmla="*/ 49532 h 3752527"/>
              <a:gd name="connsiteX33" fmla="*/ 9292044 w 9379192"/>
              <a:gd name="connsiteY33" fmla="*/ 0 h 3752527"/>
              <a:gd name="connsiteX34" fmla="*/ 9379192 w 9379192"/>
              <a:gd name="connsiteY34" fmla="*/ 2762 h 375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9192" h="3752527">
                <a:moveTo>
                  <a:pt x="9379192" y="3752527"/>
                </a:moveTo>
                <a:lnTo>
                  <a:pt x="3293459" y="3752527"/>
                </a:lnTo>
                <a:lnTo>
                  <a:pt x="3297156" y="3752055"/>
                </a:lnTo>
                <a:cubicBezTo>
                  <a:pt x="3412975" y="3736577"/>
                  <a:pt x="3551454" y="3714906"/>
                  <a:pt x="3642095" y="3690141"/>
                </a:cubicBezTo>
                <a:cubicBezTo>
                  <a:pt x="3380244" y="3686012"/>
                  <a:pt x="2347945" y="3529162"/>
                  <a:pt x="2307659" y="3500267"/>
                </a:cubicBezTo>
                <a:cubicBezTo>
                  <a:pt x="2327803" y="3492012"/>
                  <a:pt x="2358017" y="3483757"/>
                  <a:pt x="2383194" y="3475501"/>
                </a:cubicBezTo>
                <a:cubicBezTo>
                  <a:pt x="2327803" y="3450736"/>
                  <a:pt x="2282482" y="3421842"/>
                  <a:pt x="2237161" y="3376437"/>
                </a:cubicBezTo>
                <a:cubicBezTo>
                  <a:pt x="2091129" y="3223714"/>
                  <a:pt x="1844384" y="3277374"/>
                  <a:pt x="1637924" y="3219585"/>
                </a:cubicBezTo>
                <a:cubicBezTo>
                  <a:pt x="1768850" y="2897627"/>
                  <a:pt x="2116307" y="3017329"/>
                  <a:pt x="2383194" y="2955415"/>
                </a:cubicBezTo>
                <a:cubicBezTo>
                  <a:pt x="1683245" y="2765541"/>
                  <a:pt x="1819207" y="2666477"/>
                  <a:pt x="1542249" y="2596307"/>
                </a:cubicBezTo>
                <a:cubicBezTo>
                  <a:pt x="1194791" y="2509625"/>
                  <a:pt x="1114221" y="2509625"/>
                  <a:pt x="1114221" y="2509625"/>
                </a:cubicBezTo>
                <a:cubicBezTo>
                  <a:pt x="1522105" y="2245455"/>
                  <a:pt x="2010559" y="2530264"/>
                  <a:pt x="2524191" y="2059708"/>
                </a:cubicBezTo>
                <a:cubicBezTo>
                  <a:pt x="2030701" y="1993667"/>
                  <a:pt x="555269" y="1960645"/>
                  <a:pt x="238027" y="1836815"/>
                </a:cubicBezTo>
                <a:cubicBezTo>
                  <a:pt x="358880" y="1882219"/>
                  <a:pt x="368952" y="1746006"/>
                  <a:pt x="424343" y="1746006"/>
                </a:cubicBezTo>
                <a:cubicBezTo>
                  <a:pt x="892655" y="1741879"/>
                  <a:pt x="1371037" y="1820305"/>
                  <a:pt x="1844384" y="1770772"/>
                </a:cubicBezTo>
                <a:cubicBezTo>
                  <a:pt x="1929989" y="1766645"/>
                  <a:pt x="2065951" y="1803793"/>
                  <a:pt x="2081058" y="1700602"/>
                </a:cubicBezTo>
                <a:cubicBezTo>
                  <a:pt x="2096164" y="1572644"/>
                  <a:pt x="1919919" y="1601537"/>
                  <a:pt x="1844384" y="1589154"/>
                </a:cubicBezTo>
                <a:cubicBezTo>
                  <a:pt x="1537212" y="1547877"/>
                  <a:pt x="1235076" y="1531367"/>
                  <a:pt x="922869" y="1506601"/>
                </a:cubicBezTo>
                <a:cubicBezTo>
                  <a:pt x="791943" y="1494218"/>
                  <a:pt x="630804" y="1518984"/>
                  <a:pt x="681160" y="1320855"/>
                </a:cubicBezTo>
                <a:cubicBezTo>
                  <a:pt x="640874" y="1130983"/>
                  <a:pt x="399166" y="1197025"/>
                  <a:pt x="273276" y="1106216"/>
                </a:cubicBezTo>
                <a:cubicBezTo>
                  <a:pt x="333703" y="998897"/>
                  <a:pt x="504913" y="1073196"/>
                  <a:pt x="555269" y="928727"/>
                </a:cubicBezTo>
                <a:cubicBezTo>
                  <a:pt x="313560" y="974131"/>
                  <a:pt x="338738" y="660428"/>
                  <a:pt x="97029" y="664555"/>
                </a:cubicBezTo>
                <a:cubicBezTo>
                  <a:pt x="-104395" y="478810"/>
                  <a:pt x="41638" y="388001"/>
                  <a:pt x="227955" y="317831"/>
                </a:cubicBezTo>
                <a:cubicBezTo>
                  <a:pt x="469664" y="231150"/>
                  <a:pt x="736551" y="251788"/>
                  <a:pt x="998402" y="235277"/>
                </a:cubicBezTo>
                <a:cubicBezTo>
                  <a:pt x="1345860" y="198128"/>
                  <a:pt x="1678209" y="111447"/>
                  <a:pt x="2030701" y="115575"/>
                </a:cubicBezTo>
                <a:cubicBezTo>
                  <a:pt x="2363052" y="28893"/>
                  <a:pt x="2730650" y="123829"/>
                  <a:pt x="3068036" y="12383"/>
                </a:cubicBezTo>
                <a:cubicBezTo>
                  <a:pt x="3410457" y="12383"/>
                  <a:pt x="3757914" y="12383"/>
                  <a:pt x="4105370" y="12383"/>
                </a:cubicBezTo>
                <a:cubicBezTo>
                  <a:pt x="4206084" y="16510"/>
                  <a:pt x="4301759" y="16510"/>
                  <a:pt x="4402472" y="20638"/>
                </a:cubicBezTo>
                <a:cubicBezTo>
                  <a:pt x="4402472" y="20638"/>
                  <a:pt x="4407507" y="20638"/>
                  <a:pt x="4407507" y="20638"/>
                </a:cubicBezTo>
                <a:cubicBezTo>
                  <a:pt x="4840570" y="33022"/>
                  <a:pt x="5268596" y="41276"/>
                  <a:pt x="5696622" y="57788"/>
                </a:cubicBezTo>
                <a:cubicBezTo>
                  <a:pt x="5857761" y="57788"/>
                  <a:pt x="6013864" y="61915"/>
                  <a:pt x="6175004" y="61915"/>
                </a:cubicBezTo>
                <a:cubicBezTo>
                  <a:pt x="6517425" y="82553"/>
                  <a:pt x="6864883" y="94936"/>
                  <a:pt x="7212339" y="66042"/>
                </a:cubicBezTo>
                <a:cubicBezTo>
                  <a:pt x="7559796" y="90809"/>
                  <a:pt x="7897182" y="74298"/>
                  <a:pt x="8244638" y="49532"/>
                </a:cubicBezTo>
                <a:cubicBezTo>
                  <a:pt x="8597130" y="78426"/>
                  <a:pt x="8944587" y="37149"/>
                  <a:pt x="9292044" y="0"/>
                </a:cubicBezTo>
                <a:lnTo>
                  <a:pt x="9379192" y="2762"/>
                </a:lnTo>
                <a:close/>
              </a:path>
            </a:pathLst>
          </a:custGeom>
          <a:solidFill>
            <a:schemeClr val="bg2">
              <a:alpha val="50000"/>
            </a:schemeClr>
          </a:solidFill>
          <a:ln w="3270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531D9B7-48AB-4407-A9E8-13391FCB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9902" flipV="1">
            <a:off x="5210629" y="4242714"/>
            <a:ext cx="7104297" cy="3137347"/>
          </a:xfrm>
          <a:custGeom>
            <a:avLst/>
            <a:gdLst>
              <a:gd name="connsiteX0" fmla="*/ 6772629 w 7104297"/>
              <a:gd name="connsiteY0" fmla="*/ 3137347 h 3137347"/>
              <a:gd name="connsiteX1" fmla="*/ 7104297 w 7104297"/>
              <a:gd name="connsiteY1" fmla="*/ 1081624 h 3137347"/>
              <a:gd name="connsiteX2" fmla="*/ 400225 w 7104297"/>
              <a:gd name="connsiteY2" fmla="*/ 0 h 3137347"/>
              <a:gd name="connsiteX3" fmla="*/ 277738 w 7104297"/>
              <a:gd name="connsiteY3" fmla="*/ 5048 h 3137347"/>
              <a:gd name="connsiteX4" fmla="*/ 0 w 7104297"/>
              <a:gd name="connsiteY4" fmla="*/ 23585 h 3137347"/>
              <a:gd name="connsiteX5" fmla="*/ 296410 w 7104297"/>
              <a:gd name="connsiteY5" fmla="*/ 136472 h 3137347"/>
              <a:gd name="connsiteX6" fmla="*/ 396403 w 7104297"/>
              <a:gd name="connsiteY6" fmla="*/ 445861 h 3137347"/>
              <a:gd name="connsiteX7" fmla="*/ 760665 w 7104297"/>
              <a:gd name="connsiteY7" fmla="*/ 621461 h 3137347"/>
              <a:gd name="connsiteX8" fmla="*/ 996368 w 7104297"/>
              <a:gd name="connsiteY8" fmla="*/ 684176 h 3137347"/>
              <a:gd name="connsiteX9" fmla="*/ 1535617 w 7104297"/>
              <a:gd name="connsiteY9" fmla="*/ 776157 h 3137347"/>
              <a:gd name="connsiteX10" fmla="*/ 1614185 w 7104297"/>
              <a:gd name="connsiteY10" fmla="*/ 926671 h 3137347"/>
              <a:gd name="connsiteX11" fmla="*/ 1682037 w 7104297"/>
              <a:gd name="connsiteY11" fmla="*/ 1093909 h 3137347"/>
              <a:gd name="connsiteX12" fmla="*/ 1824886 w 7104297"/>
              <a:gd name="connsiteY12" fmla="*/ 1202614 h 3137347"/>
              <a:gd name="connsiteX13" fmla="*/ 714243 w 7104297"/>
              <a:gd name="connsiteY13" fmla="*/ 1185890 h 3137347"/>
              <a:gd name="connsiteX14" fmla="*/ 1967733 w 7104297"/>
              <a:gd name="connsiteY14" fmla="*/ 1537090 h 3137347"/>
              <a:gd name="connsiteX15" fmla="*/ 1857026 w 7104297"/>
              <a:gd name="connsiteY15" fmla="*/ 1675062 h 3137347"/>
              <a:gd name="connsiteX16" fmla="*/ 2542697 w 7104297"/>
              <a:gd name="connsiteY16" fmla="*/ 1863205 h 3137347"/>
              <a:gd name="connsiteX17" fmla="*/ 2174863 w 7104297"/>
              <a:gd name="connsiteY17" fmla="*/ 1884109 h 3137347"/>
              <a:gd name="connsiteX18" fmla="*/ 4314015 w 7104297"/>
              <a:gd name="connsiteY18" fmla="*/ 2670128 h 3137347"/>
              <a:gd name="connsiteX19" fmla="*/ 5430784 w 7104297"/>
              <a:gd name="connsiteY19" fmla="*/ 2889725 h 3137347"/>
              <a:gd name="connsiteX20" fmla="*/ 6613344 w 7104297"/>
              <a:gd name="connsiteY20" fmla="*/ 3108822 h 3137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04297" h="3137347">
                <a:moveTo>
                  <a:pt x="6772629" y="3137347"/>
                </a:moveTo>
                <a:lnTo>
                  <a:pt x="7104297" y="1081624"/>
                </a:lnTo>
                <a:lnTo>
                  <a:pt x="400225" y="0"/>
                </a:lnTo>
                <a:lnTo>
                  <a:pt x="277738" y="5048"/>
                </a:lnTo>
                <a:cubicBezTo>
                  <a:pt x="185423" y="9801"/>
                  <a:pt x="92851" y="15745"/>
                  <a:pt x="0" y="23585"/>
                </a:cubicBezTo>
                <a:cubicBezTo>
                  <a:pt x="96424" y="149013"/>
                  <a:pt x="221416" y="44490"/>
                  <a:pt x="296410" y="136472"/>
                </a:cubicBezTo>
                <a:cubicBezTo>
                  <a:pt x="224986" y="328795"/>
                  <a:pt x="253557" y="433318"/>
                  <a:pt x="396403" y="445861"/>
                </a:cubicBezTo>
                <a:cubicBezTo>
                  <a:pt x="535682" y="458403"/>
                  <a:pt x="685672" y="391507"/>
                  <a:pt x="760665" y="621461"/>
                </a:cubicBezTo>
                <a:cubicBezTo>
                  <a:pt x="782093" y="692537"/>
                  <a:pt x="914229" y="671633"/>
                  <a:pt x="996368" y="684176"/>
                </a:cubicBezTo>
                <a:cubicBezTo>
                  <a:pt x="1174926" y="713442"/>
                  <a:pt x="1364202" y="684176"/>
                  <a:pt x="1535617" y="776157"/>
                </a:cubicBezTo>
                <a:cubicBezTo>
                  <a:pt x="1603471" y="809604"/>
                  <a:pt x="1649896" y="834690"/>
                  <a:pt x="1614185" y="926671"/>
                </a:cubicBezTo>
                <a:cubicBezTo>
                  <a:pt x="1578472" y="1022833"/>
                  <a:pt x="1624898" y="1056279"/>
                  <a:pt x="1682037" y="1093909"/>
                </a:cubicBezTo>
                <a:cubicBezTo>
                  <a:pt x="1724892" y="1123175"/>
                  <a:pt x="1789173" y="1114814"/>
                  <a:pt x="1824886" y="1202614"/>
                </a:cubicBezTo>
                <a:cubicBezTo>
                  <a:pt x="1449909" y="1190070"/>
                  <a:pt x="1085647" y="1118994"/>
                  <a:pt x="714243" y="1185890"/>
                </a:cubicBezTo>
                <a:cubicBezTo>
                  <a:pt x="1121358" y="1353128"/>
                  <a:pt x="1567759" y="1344765"/>
                  <a:pt x="1967733" y="1537090"/>
                </a:cubicBezTo>
                <a:cubicBezTo>
                  <a:pt x="1953448" y="1603986"/>
                  <a:pt x="1860597" y="1574718"/>
                  <a:pt x="1857026" y="1675062"/>
                </a:cubicBezTo>
                <a:cubicBezTo>
                  <a:pt x="2067727" y="1779586"/>
                  <a:pt x="2321284" y="1708508"/>
                  <a:pt x="2542697" y="1863205"/>
                </a:cubicBezTo>
                <a:cubicBezTo>
                  <a:pt x="2414134" y="1934281"/>
                  <a:pt x="2296285" y="1817213"/>
                  <a:pt x="2174863" y="1884109"/>
                </a:cubicBezTo>
                <a:cubicBezTo>
                  <a:pt x="2214147" y="1984452"/>
                  <a:pt x="3992607" y="2603233"/>
                  <a:pt x="4314015" y="2670128"/>
                </a:cubicBezTo>
                <a:cubicBezTo>
                  <a:pt x="4559090" y="2721868"/>
                  <a:pt x="4976921" y="2803592"/>
                  <a:pt x="5430784" y="2889725"/>
                </a:cubicBezTo>
                <a:cubicBezTo>
                  <a:pt x="5827914" y="2965093"/>
                  <a:pt x="6252633" y="3043836"/>
                  <a:pt x="6613344" y="3108822"/>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Τίτλος 1">
            <a:extLst>
              <a:ext uri="{FF2B5EF4-FFF2-40B4-BE49-F238E27FC236}">
                <a16:creationId xmlns:a16="http://schemas.microsoft.com/office/drawing/2014/main" id="{63B34B3A-A403-9063-DB36-3ED703EE46B2}"/>
              </a:ext>
            </a:extLst>
          </p:cNvPr>
          <p:cNvSpPr>
            <a:spLocks noGrp="1"/>
          </p:cNvSpPr>
          <p:nvPr>
            <p:ph type="title"/>
          </p:nvPr>
        </p:nvSpPr>
        <p:spPr>
          <a:xfrm>
            <a:off x="838200" y="937845"/>
            <a:ext cx="10934700" cy="3643679"/>
          </a:xfrm>
        </p:spPr>
        <p:txBody>
          <a:bodyPr vert="horz" lIns="91440" tIns="45720" rIns="91440" bIns="45720" rtlCol="0" anchor="b">
            <a:normAutofit/>
          </a:bodyPr>
          <a:lstStyle/>
          <a:p>
            <a:pPr>
              <a:spcAft>
                <a:spcPts val="800"/>
              </a:spcAft>
            </a:pPr>
            <a:r>
              <a:rPr lang="en-US" sz="2400" kern="1200" dirty="0" err="1">
                <a:solidFill>
                  <a:schemeClr val="tx1"/>
                </a:solidFill>
                <a:effectLst/>
                <a:latin typeface="Sabon Next LT" panose="02000500000000000000" pitchFamily="2" charset="0"/>
                <a:cs typeface="Sabon Next LT" panose="02000500000000000000" pitchFamily="2" charset="0"/>
              </a:rPr>
              <a:t>Χρησιμο</a:t>
            </a:r>
            <a:r>
              <a:rPr lang="en-US" sz="2400" kern="1200" dirty="0">
                <a:solidFill>
                  <a:schemeClr val="tx1"/>
                </a:solidFill>
                <a:effectLst/>
                <a:latin typeface="Sabon Next LT" panose="02000500000000000000" pitchFamily="2" charset="0"/>
                <a:cs typeface="Sabon Next LT" panose="02000500000000000000" pitchFamily="2" charset="0"/>
              </a:rPr>
              <a:t>ποιούσαν επίσης το φως ως ειδικό εφέ. </a:t>
            </a:r>
            <a:r>
              <a:rPr lang="en-US" sz="2400" kern="1200" dirty="0" err="1">
                <a:solidFill>
                  <a:schemeClr val="tx1"/>
                </a:solidFill>
                <a:effectLst/>
                <a:latin typeface="Sabon Next LT" panose="02000500000000000000" pitchFamily="2" charset="0"/>
                <a:cs typeface="Sabon Next LT" panose="02000500000000000000" pitchFamily="2" charset="0"/>
              </a:rPr>
              <a:t>Ως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άλως</a:t>
            </a:r>
            <a:r>
              <a:rPr lang="en-US" sz="2400" kern="1200" dirty="0">
                <a:solidFill>
                  <a:schemeClr val="tx1"/>
                </a:solidFill>
                <a:effectLst/>
                <a:latin typeface="Sabon Next LT" panose="02000500000000000000" pitchFamily="2" charset="0"/>
                <a:cs typeface="Sabon Next LT" panose="02000500000000000000" pitchFamily="2" charset="0"/>
              </a:rPr>
              <a:t> ή </a:t>
            </a:r>
            <a:r>
              <a:rPr lang="en-US" sz="2400" kern="1200" dirty="0" err="1">
                <a:solidFill>
                  <a:schemeClr val="tx1"/>
                </a:solidFill>
                <a:effectLst/>
                <a:latin typeface="Sabon Next LT" panose="02000500000000000000" pitchFamily="2" charset="0"/>
                <a:cs typeface="Sabon Next LT" panose="02000500000000000000" pitchFamily="2" charset="0"/>
              </a:rPr>
              <a:t>φωτοστέφ</a:t>
            </a:r>
            <a:r>
              <a:rPr lang="en-US" sz="2400" kern="1200" dirty="0">
                <a:solidFill>
                  <a:schemeClr val="tx1"/>
                </a:solidFill>
                <a:effectLst/>
                <a:latin typeface="Sabon Next LT" panose="02000500000000000000" pitchFamily="2" charset="0"/>
                <a:cs typeface="Sabon Next LT" panose="02000500000000000000" pitchFamily="2" charset="0"/>
              </a:rPr>
              <a:t>ανο μερικές φορές περιέβαλε τον Θεό τον Χριστό και τους αγίους.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εφέ</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υτό</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ετύχ</a:t>
            </a:r>
            <a:r>
              <a:rPr lang="en-US" sz="2400" kern="1200" dirty="0">
                <a:solidFill>
                  <a:schemeClr val="tx1"/>
                </a:solidFill>
                <a:effectLst/>
                <a:latin typeface="Sabon Next LT" panose="02000500000000000000" pitchFamily="2" charset="0"/>
                <a:cs typeface="Sabon Next LT" panose="02000500000000000000" pitchFamily="2" charset="0"/>
              </a:rPr>
              <a:t>αιναν κατά κανόνα με την αντανάκλαση των ακτίνων από κρυμμένους δαυλούς πάνω σε επιχρυσωμένες ή καλά στιλβωμένες επιφάνειες. </a:t>
            </a:r>
            <a:r>
              <a:rPr lang="en-US" sz="2400" kern="1200" dirty="0" err="1">
                <a:solidFill>
                  <a:schemeClr val="tx1"/>
                </a:solidFill>
                <a:effectLst/>
                <a:latin typeface="Sabon Next LT" panose="02000500000000000000" pitchFamily="2" charset="0"/>
                <a:cs typeface="Sabon Next LT" panose="02000500000000000000" pitchFamily="2" charset="0"/>
              </a:rPr>
              <a:t>Μερικές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φορές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μι</a:t>
            </a:r>
            <a:r>
              <a:rPr lang="en-US" sz="2400" kern="1200" dirty="0">
                <a:solidFill>
                  <a:schemeClr val="tx1"/>
                </a:solidFill>
                <a:effectLst/>
                <a:latin typeface="Sabon Next LT" panose="02000500000000000000" pitchFamily="2" charset="0"/>
                <a:cs typeface="Sabon Next LT" panose="02000500000000000000" pitchFamily="2" charset="0"/>
              </a:rPr>
              <a:t>α μετάβαση από το φως στο σκοτάδι υποδηλωνόταν με αντικατάσταση ενός ζωγραφισμένου υφάσματος, που απεικόνιζε τον ήλιο από ένα άλλο που έδειχνε το φεγγάρι και τα αστέρια.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μερικά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έργ</a:t>
            </a:r>
            <a:r>
              <a:rPr lang="en-US" sz="2400" kern="1200" dirty="0">
                <a:solidFill>
                  <a:schemeClr val="tx1"/>
                </a:solidFill>
                <a:effectLst/>
                <a:latin typeface="Sabon Next LT" panose="02000500000000000000" pitchFamily="2" charset="0"/>
                <a:cs typeface="Sabon Next LT" panose="02000500000000000000" pitchFamily="2" charset="0"/>
              </a:rPr>
              <a:t>α καίγονταν κτίρια. </a:t>
            </a:r>
            <a:r>
              <a:rPr lang="en-US" sz="2400" kern="1200" dirty="0" err="1">
                <a:solidFill>
                  <a:schemeClr val="tx1"/>
                </a:solidFill>
                <a:effectLst/>
                <a:latin typeface="Sabon Next LT" panose="02000500000000000000" pitchFamily="2" charset="0"/>
                <a:cs typeface="Sabon Next LT" panose="02000500000000000000" pitchFamily="2" charset="0"/>
              </a:rPr>
              <a:t>Γι</a:t>
            </a:r>
            <a:r>
              <a:rPr lang="en-US" sz="2400" kern="1200" dirty="0">
                <a:solidFill>
                  <a:schemeClr val="tx1"/>
                </a:solidFill>
                <a:effectLst/>
                <a:latin typeface="Sabon Next LT" panose="02000500000000000000" pitchFamily="2" charset="0"/>
                <a:cs typeface="Sabon Next LT" panose="02000500000000000000" pitchFamily="2" charset="0"/>
              </a:rPr>
              <a:t>α αυτό το λόγο έβαζαν φωτιά σε ψάθινες κατασκευές καλυμμένες από ύφασμα. </a:t>
            </a: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a:solidFill>
                  <a:schemeClr val="tx1"/>
                </a:solidFill>
                <a:effectLst/>
                <a:latin typeface="Sabon Next LT" panose="02000500000000000000" pitchFamily="2" charset="0"/>
                <a:cs typeface="Sabon Next LT" panose="02000500000000000000" pitchFamily="2" charset="0"/>
              </a:rPr>
              <a:t>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5318560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C07CF7E-9003-CA14-E386-1D711F847D65}"/>
              </a:ext>
            </a:extLst>
          </p:cNvPr>
          <p:cNvSpPr>
            <a:spLocks noGrp="1"/>
          </p:cNvSpPr>
          <p:nvPr>
            <p:ph type="title"/>
          </p:nvPr>
        </p:nvSpPr>
        <p:spPr>
          <a:xfrm>
            <a:off x="640080" y="320040"/>
            <a:ext cx="6692827" cy="3892669"/>
          </a:xfrm>
        </p:spPr>
        <p:txBody>
          <a:bodyPr vert="horz" lIns="91440" tIns="45720" rIns="91440" bIns="45720" rtlCol="0" anchor="b">
            <a:normAutofit/>
          </a:bodyPr>
          <a:lstStyle/>
          <a:p>
            <a:r>
              <a:rPr lang="en-US" sz="6600" kern="1200" dirty="0" err="1">
                <a:solidFill>
                  <a:schemeClr val="tx1"/>
                </a:solidFill>
                <a:effectLst/>
                <a:latin typeface="Sabon Next LT" panose="02000500000000000000" pitchFamily="2" charset="0"/>
                <a:cs typeface="Sabon Next LT" panose="02000500000000000000" pitchFamily="2" charset="0"/>
              </a:rPr>
              <a:t>Μουσική</a:t>
            </a:r>
            <a:br>
              <a:rPr lang="en-US" sz="6600" kern="1200" dirty="0">
                <a:solidFill>
                  <a:schemeClr val="tx1"/>
                </a:solidFill>
                <a:effectLst/>
                <a:latin typeface="+mj-lt"/>
                <a:ea typeface="+mj-ea"/>
                <a:cs typeface="+mj-cs"/>
              </a:rPr>
            </a:br>
            <a:endParaRPr lang="en-US" sz="6600" kern="1200" dirty="0">
              <a:solidFill>
                <a:schemeClr val="tx1"/>
              </a:solidFill>
              <a:latin typeface="+mj-lt"/>
              <a:ea typeface="+mj-ea"/>
              <a:cs typeface="+mj-cs"/>
            </a:endParaRPr>
          </a:p>
        </p:txBody>
      </p:sp>
      <p:sp>
        <p:nvSpPr>
          <p:cNvPr id="308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Bard (Writer/Storyteller) | Medieval Era | Stronghold Nation">
            <a:extLst>
              <a:ext uri="{FF2B5EF4-FFF2-40B4-BE49-F238E27FC236}">
                <a16:creationId xmlns:a16="http://schemas.microsoft.com/office/drawing/2014/main" id="{97D66EE6-2FAB-EAFE-DF3B-27C4C21DEF5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81544" y="432335"/>
            <a:ext cx="4087368" cy="5756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3888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135DAE1-1831-5029-3C47-F8FD960B1DE3}"/>
              </a:ext>
            </a:extLst>
          </p:cNvPr>
          <p:cNvSpPr>
            <a:spLocks noGrp="1"/>
          </p:cNvSpPr>
          <p:nvPr>
            <p:ph type="title"/>
          </p:nvPr>
        </p:nvSpPr>
        <p:spPr>
          <a:xfrm>
            <a:off x="1285241" y="1008993"/>
            <a:ext cx="9231410" cy="5115582"/>
          </a:xfrm>
        </p:spPr>
        <p:txBody>
          <a:bodyPr vert="horz" lIns="91440" tIns="45720" rIns="91440" bIns="45720" rtlCol="0" anchor="b">
            <a:normAutofit/>
          </a:bodyPr>
          <a:lstStyle/>
          <a:p>
            <a:r>
              <a:rPr lang="en-US" sz="2400" kern="1200" dirty="0">
                <a:solidFill>
                  <a:schemeClr val="tx1"/>
                </a:solidFill>
                <a:effectLst/>
                <a:latin typeface="Sabon Next LT" panose="02000500000000000000" pitchFamily="2" charset="0"/>
                <a:cs typeface="Sabon Next LT" panose="02000500000000000000" pitchFamily="2" charset="0"/>
              </a:rPr>
              <a:t>H </a:t>
            </a:r>
            <a:r>
              <a:rPr lang="en-US" sz="2400" kern="1200" dirty="0" err="1">
                <a:solidFill>
                  <a:schemeClr val="tx1"/>
                </a:solidFill>
                <a:effectLst/>
                <a:latin typeface="Sabon Next LT" panose="02000500000000000000" pitchFamily="2" charset="0"/>
                <a:cs typeface="Sabon Next LT" panose="02000500000000000000" pitchFamily="2" charset="0"/>
              </a:rPr>
              <a:t>μουσική</a:t>
            </a:r>
            <a:r>
              <a:rPr lang="en-US" sz="2400" kern="1200" dirty="0">
                <a:solidFill>
                  <a:schemeClr val="tx1"/>
                </a:solidFill>
                <a:effectLst/>
                <a:latin typeface="Sabon Next LT" panose="02000500000000000000" pitchFamily="2" charset="0"/>
                <a:cs typeface="Sabon Next LT" panose="02000500000000000000" pitchFamily="2" charset="0"/>
              </a:rPr>
              <a:t> έπα</a:t>
            </a:r>
            <a:r>
              <a:rPr lang="en-US" sz="2400" kern="1200" dirty="0" err="1">
                <a:solidFill>
                  <a:schemeClr val="tx1"/>
                </a:solidFill>
                <a:effectLst/>
                <a:latin typeface="Sabon Next LT" panose="02000500000000000000" pitchFamily="2" charset="0"/>
                <a:cs typeface="Sabon Next LT" panose="02000500000000000000" pitchFamily="2" charset="0"/>
              </a:rPr>
              <a:t>ιζε</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ολύ</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μεγάλο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ρόλο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στις</a:t>
            </a:r>
            <a:r>
              <a:rPr lang="en-US" sz="2400" kern="1200" dirty="0">
                <a:solidFill>
                  <a:schemeClr val="tx1"/>
                </a:solidFill>
                <a:effectLst/>
                <a:latin typeface="Sabon Next LT" panose="02000500000000000000" pitchFamily="2" charset="0"/>
                <a:cs typeface="Sabon Next LT" panose="02000500000000000000" pitchFamily="2" charset="0"/>
              </a:rPr>
              <a:t> παρα</a:t>
            </a:r>
            <a:r>
              <a:rPr lang="en-US" sz="2400" kern="1200" dirty="0" err="1">
                <a:solidFill>
                  <a:schemeClr val="tx1"/>
                </a:solidFill>
                <a:effectLst/>
                <a:latin typeface="Sabon Next LT" panose="02000500000000000000" pitchFamily="2" charset="0"/>
                <a:cs typeface="Sabon Next LT" panose="02000500000000000000" pitchFamily="2" charset="0"/>
              </a:rPr>
              <a:t>στάσεις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μεσ</a:t>
            </a:r>
            <a:r>
              <a:rPr lang="en-US" sz="2400" kern="1200" dirty="0">
                <a:solidFill>
                  <a:schemeClr val="tx1"/>
                </a:solidFill>
                <a:effectLst/>
                <a:latin typeface="Sabon Next LT" panose="02000500000000000000" pitchFamily="2" charset="0"/>
                <a:cs typeface="Sabon Next LT" panose="02000500000000000000" pitchFamily="2" charset="0"/>
              </a:rPr>
              <a:t>αίωνα. </a:t>
            </a:r>
            <a:r>
              <a:rPr lang="en-US" sz="2400" kern="1200" dirty="0" err="1">
                <a:solidFill>
                  <a:schemeClr val="tx1"/>
                </a:solidFill>
                <a:effectLst/>
                <a:latin typeface="Sabon Next LT" panose="02000500000000000000" pitchFamily="2" charset="0"/>
                <a:cs typeface="Sabon Next LT" panose="02000500000000000000" pitchFamily="2" charset="0"/>
              </a:rPr>
              <a:t>Μουσική</a:t>
            </a:r>
            <a:r>
              <a:rPr lang="en-US" sz="2400" kern="1200" dirty="0">
                <a:solidFill>
                  <a:schemeClr val="tx1"/>
                </a:solidFill>
                <a:effectLst/>
                <a:latin typeface="Sabon Next LT" panose="02000500000000000000" pitchFamily="2" charset="0"/>
                <a:cs typeface="Sabon Next LT" panose="02000500000000000000" pitchFamily="2" charset="0"/>
              </a:rPr>
              <a:t> πα</a:t>
            </a:r>
            <a:r>
              <a:rPr lang="en-US" sz="2400" kern="1200" dirty="0" err="1">
                <a:solidFill>
                  <a:schemeClr val="tx1"/>
                </a:solidFill>
                <a:effectLst/>
                <a:latin typeface="Sabon Next LT" panose="02000500000000000000" pitchFamily="2" charset="0"/>
                <a:cs typeface="Sabon Next LT" panose="02000500000000000000" pitchFamily="2" charset="0"/>
              </a:rPr>
              <a:t>ίζοντ</a:t>
            </a:r>
            <a:r>
              <a:rPr lang="en-US" sz="2400" kern="1200" dirty="0">
                <a:solidFill>
                  <a:schemeClr val="tx1"/>
                </a:solidFill>
                <a:effectLst/>
                <a:latin typeface="Sabon Next LT" panose="02000500000000000000" pitchFamily="2" charset="0"/>
                <a:cs typeface="Sabon Next LT" panose="02000500000000000000" pitchFamily="2" charset="0"/>
              </a:rPr>
              <a:t>αν μέχρι να ετοιμαστούν οι ηθοποιοί, κατά τη διάρκεια των παραστάσεων έψαλλε ύμνους ένας χορός των αγγέλων που συνήθως θα απαρτιζόταν από τα αγόρια της χορωδίας και εμφανιζόταν στον </a:t>
            </a:r>
            <a:r>
              <a:rPr lang="en-US" sz="2400" i="1" kern="1200" dirty="0">
                <a:solidFill>
                  <a:schemeClr val="tx1"/>
                </a:solidFill>
                <a:effectLst/>
                <a:latin typeface="Sabon Next LT" panose="02000500000000000000" pitchFamily="2" charset="0"/>
                <a:cs typeface="Sabon Next LT" panose="02000500000000000000" pitchFamily="2" charset="0"/>
              </a:rPr>
              <a:t>οίκο</a:t>
            </a:r>
            <a:r>
              <a:rPr lang="en-US" sz="2400" kern="1200" dirty="0">
                <a:solidFill>
                  <a:schemeClr val="tx1"/>
                </a:solidFill>
                <a:effectLst/>
                <a:latin typeface="Sabon Next LT" panose="02000500000000000000" pitchFamily="2" charset="0"/>
                <a:cs typeface="Sabon Next LT" panose="02000500000000000000" pitchFamily="2" charset="0"/>
              </a:rPr>
              <a:t> του </a:t>
            </a:r>
            <a:r>
              <a:rPr lang="el-GR" sz="2400" kern="1200" dirty="0">
                <a:solidFill>
                  <a:schemeClr val="tx1"/>
                </a:solidFill>
                <a:effectLst/>
                <a:latin typeface="Sabon Next LT" panose="02000500000000000000" pitchFamily="2" charset="0"/>
                <a:cs typeface="Sabon Next LT" panose="02000500000000000000" pitchFamily="2" charset="0"/>
              </a:rPr>
              <a:t>Π</a:t>
            </a:r>
            <a:r>
              <a:rPr lang="en-US" sz="2400" kern="1200" dirty="0">
                <a:solidFill>
                  <a:schemeClr val="tx1"/>
                </a:solidFill>
                <a:effectLst/>
                <a:latin typeface="Sabon Next LT" panose="02000500000000000000" pitchFamily="2" charset="0"/>
                <a:cs typeface="Sabon Next LT" panose="02000500000000000000" pitchFamily="2" charset="0"/>
              </a:rPr>
              <a:t>αρα</a:t>
            </a:r>
            <a:r>
              <a:rPr lang="en-US" sz="2400" kern="1200" dirty="0" err="1">
                <a:solidFill>
                  <a:schemeClr val="tx1"/>
                </a:solidFill>
                <a:effectLst/>
                <a:latin typeface="Sabon Next LT" panose="02000500000000000000" pitchFamily="2" charset="0"/>
                <a:cs typeface="Sabon Next LT" panose="02000500000000000000" pitchFamily="2" charset="0"/>
              </a:rPr>
              <a:t>δείσου</a:t>
            </a:r>
            <a:r>
              <a:rPr lang="en-US" sz="2400" kern="1200" dirty="0">
                <a:solidFill>
                  <a:schemeClr val="tx1"/>
                </a:solidFill>
                <a:effectLst/>
                <a:latin typeface="Sabon Next LT" panose="02000500000000000000" pitchFamily="2" charset="0"/>
                <a:cs typeface="Sabon Next LT" panose="02000500000000000000" pitchFamily="2" charset="0"/>
              </a:rPr>
              <a:t>, άγγελοι έπαιζαν φανφάρες με τρομπέτες </a:t>
            </a:r>
            <a:r>
              <a:rPr lang="el-GR" sz="2400" dirty="0">
                <a:latin typeface="Sabon Next LT" panose="02000500000000000000" pitchFamily="2" charset="0"/>
                <a:cs typeface="Sabon Next LT" panose="02000500000000000000" pitchFamily="2" charset="0"/>
              </a:rPr>
              <a:t>γ</a:t>
            </a:r>
            <a:r>
              <a:rPr lang="en-US" sz="2400" kern="1200" dirty="0">
                <a:solidFill>
                  <a:schemeClr val="tx1"/>
                </a:solidFill>
                <a:effectLst/>
                <a:latin typeface="Sabon Next LT" panose="02000500000000000000" pitchFamily="2" charset="0"/>
                <a:cs typeface="Sabon Next LT" panose="02000500000000000000" pitchFamily="2" charset="0"/>
              </a:rPr>
              <a:t>ια να εξαγγελθούν οι βουλές του </a:t>
            </a:r>
            <a:r>
              <a:rPr lang="el-GR" sz="2400" kern="1200" dirty="0">
                <a:solidFill>
                  <a:schemeClr val="tx1"/>
                </a:solidFill>
                <a:effectLst/>
                <a:latin typeface="Sabon Next LT" panose="02000500000000000000" pitchFamily="2" charset="0"/>
                <a:cs typeface="Sabon Next LT" panose="02000500000000000000" pitchFamily="2" charset="0"/>
              </a:rPr>
              <a:t>Θ</a:t>
            </a:r>
            <a:r>
              <a:rPr lang="en-US" sz="2400" kern="1200" dirty="0" err="1">
                <a:solidFill>
                  <a:schemeClr val="tx1"/>
                </a:solidFill>
                <a:effectLst/>
                <a:latin typeface="Sabon Next LT" panose="02000500000000000000" pitchFamily="2" charset="0"/>
                <a:cs typeface="Sabon Next LT" panose="02000500000000000000" pitchFamily="2" charset="0"/>
              </a:rPr>
              <a:t>εού</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Αλλά</a:t>
            </a:r>
            <a:r>
              <a:rPr lang="en-US" sz="2400" kern="1200" dirty="0">
                <a:solidFill>
                  <a:schemeClr val="tx1"/>
                </a:solidFill>
                <a:effectLst/>
                <a:latin typeface="Sabon Next LT" panose="02000500000000000000" pitchFamily="2" charset="0"/>
                <a:cs typeface="Sabon Next LT" panose="02000500000000000000" pitchFamily="2" charset="0"/>
              </a:rPr>
              <a:t> και η α</a:t>
            </a:r>
            <a:r>
              <a:rPr lang="en-US" sz="2400" kern="1200" dirty="0" err="1">
                <a:solidFill>
                  <a:schemeClr val="tx1"/>
                </a:solidFill>
                <a:effectLst/>
                <a:latin typeface="Sabon Next LT" panose="02000500000000000000" pitchFamily="2" charset="0"/>
                <a:cs typeface="Sabon Next LT" panose="02000500000000000000" pitchFamily="2" charset="0"/>
              </a:rPr>
              <a:t>λλ</a:t>
            </a:r>
            <a:r>
              <a:rPr lang="en-US" sz="2400" kern="1200" dirty="0">
                <a:solidFill>
                  <a:schemeClr val="tx1"/>
                </a:solidFill>
                <a:effectLst/>
                <a:latin typeface="Sabon Next LT" panose="02000500000000000000" pitchFamily="2" charset="0"/>
                <a:cs typeface="Sabon Next LT" panose="02000500000000000000" pitchFamily="2" charset="0"/>
              </a:rPr>
              <a:t>αγή των σκηνών γινόταν με μουσικές γέφυρες είτε από μουσικά όργανα είτε από χορωδίες. Τα π</a:t>
            </a:r>
            <a:r>
              <a:rPr lang="en-US" sz="2400" kern="1200" dirty="0" err="1">
                <a:solidFill>
                  <a:schemeClr val="tx1"/>
                </a:solidFill>
                <a:effectLst/>
                <a:latin typeface="Sabon Next LT" panose="02000500000000000000" pitchFamily="2" charset="0"/>
                <a:cs typeface="Sabon Next LT" panose="02000500000000000000" pitchFamily="2" charset="0"/>
              </a:rPr>
              <a:t>ερισσότερ</a:t>
            </a:r>
            <a:r>
              <a:rPr lang="en-US" sz="2400" kern="1200" dirty="0">
                <a:solidFill>
                  <a:schemeClr val="tx1"/>
                </a:solidFill>
                <a:effectLst/>
                <a:latin typeface="Sabon Next LT" panose="02000500000000000000" pitchFamily="2" charset="0"/>
                <a:cs typeface="Sabon Next LT" panose="02000500000000000000" pitchFamily="2" charset="0"/>
              </a:rPr>
              <a:t>α έργα περιλάμβαναν ποικιλία ασμάτων από λαϊκές κοσμικές μελωδίες που τραγουδούσαν μεμονωμένοι ηθοποιοί Αλλά και θρησκευτικά άσματα και ύμνους που τραγουδούσαν χορωδίες.</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30162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Mystery play - Wikipedia">
            <a:extLst>
              <a:ext uri="{FF2B5EF4-FFF2-40B4-BE49-F238E27FC236}">
                <a16:creationId xmlns:a16="http://schemas.microsoft.com/office/drawing/2014/main" id="{B9C65B34-D377-0B12-190C-13FA1A3806DB}"/>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5"/>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6896F7AB-8F60-5DAD-900C-5377F707C18B}"/>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spcAft>
                <a:spcPts val="800"/>
              </a:spcAft>
            </a:pPr>
            <a:r>
              <a:rPr lang="en-US" sz="5100" i="1">
                <a:solidFill>
                  <a:srgbClr val="FFFFFF"/>
                </a:solidFill>
                <a:effectLst/>
              </a:rPr>
              <a:t>Οι θεατές και ο χώρος των παραστάσεων</a:t>
            </a:r>
            <a:br>
              <a:rPr lang="en-US" sz="5100">
                <a:solidFill>
                  <a:srgbClr val="FFFFFF"/>
                </a:solidFill>
                <a:effectLst/>
              </a:rPr>
            </a:br>
            <a:r>
              <a:rPr lang="en-US" sz="5100" i="1">
                <a:solidFill>
                  <a:srgbClr val="FFFFFF"/>
                </a:solidFill>
                <a:effectLst/>
              </a:rPr>
              <a:t> </a:t>
            </a:r>
            <a:br>
              <a:rPr lang="en-US" sz="5100">
                <a:solidFill>
                  <a:srgbClr val="FFFFFF"/>
                </a:solidFill>
                <a:effectLst/>
              </a:rPr>
            </a:br>
            <a:endParaRPr lang="en-US" sz="5100">
              <a:solidFill>
                <a:srgbClr val="FFFFFF"/>
              </a:solidFill>
            </a:endParaRPr>
          </a:p>
        </p:txBody>
      </p:sp>
      <p:sp>
        <p:nvSpPr>
          <p:cNvPr id="410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62740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839A9B9-F246-4779-A2BA-7AD3DAB54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689FF3C7-B796-4C63-BF20-B2EE568883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96" y="1"/>
            <a:ext cx="11282409" cy="2930115"/>
          </a:xfrm>
          <a:custGeom>
            <a:avLst/>
            <a:gdLst>
              <a:gd name="connsiteX0" fmla="*/ 1277174 w 11282409"/>
              <a:gd name="connsiteY0" fmla="*/ 0 h 2930115"/>
              <a:gd name="connsiteX1" fmla="*/ 11077320 w 11282409"/>
              <a:gd name="connsiteY1" fmla="*/ 0 h 2930115"/>
              <a:gd name="connsiteX2" fmla="*/ 10933044 w 11282409"/>
              <a:gd name="connsiteY2" fmla="*/ 93916 h 2930115"/>
              <a:gd name="connsiteX3" fmla="*/ 11087630 w 11282409"/>
              <a:gd name="connsiteY3" fmla="*/ 165214 h 2930115"/>
              <a:gd name="connsiteX4" fmla="*/ 10401271 w 11282409"/>
              <a:gd name="connsiteY4" fmla="*/ 582307 h 2930115"/>
              <a:gd name="connsiteX5" fmla="*/ 11038163 w 11282409"/>
              <a:gd name="connsiteY5" fmla="*/ 511009 h 2930115"/>
              <a:gd name="connsiteX6" fmla="*/ 11004154 w 11282409"/>
              <a:gd name="connsiteY6" fmla="*/ 568047 h 2930115"/>
              <a:gd name="connsiteX7" fmla="*/ 10970146 w 11282409"/>
              <a:gd name="connsiteY7" fmla="*/ 625085 h 2930115"/>
              <a:gd name="connsiteX8" fmla="*/ 11270042 w 11282409"/>
              <a:gd name="connsiteY8" fmla="*/ 589437 h 2930115"/>
              <a:gd name="connsiteX9" fmla="*/ 11270042 w 11282409"/>
              <a:gd name="connsiteY9" fmla="*/ 650039 h 2930115"/>
              <a:gd name="connsiteX10" fmla="*/ 11177291 w 11282409"/>
              <a:gd name="connsiteY10" fmla="*/ 721337 h 2930115"/>
              <a:gd name="connsiteX11" fmla="*/ 11270042 w 11282409"/>
              <a:gd name="connsiteY11" fmla="*/ 703512 h 2930115"/>
              <a:gd name="connsiteX12" fmla="*/ 11282409 w 11282409"/>
              <a:gd name="connsiteY12" fmla="*/ 703512 h 2930115"/>
              <a:gd name="connsiteX13" fmla="*/ 11282409 w 11282409"/>
              <a:gd name="connsiteY13" fmla="*/ 981574 h 2930115"/>
              <a:gd name="connsiteX14" fmla="*/ 4053985 w 11282409"/>
              <a:gd name="connsiteY14" fmla="*/ 2928005 h 2930115"/>
              <a:gd name="connsiteX15" fmla="*/ 3386175 w 11282409"/>
              <a:gd name="connsiteY15" fmla="*/ 2892355 h 2930115"/>
              <a:gd name="connsiteX16" fmla="*/ 3228499 w 11282409"/>
              <a:gd name="connsiteY16" fmla="*/ 2774714 h 2930115"/>
              <a:gd name="connsiteX17" fmla="*/ 3389267 w 11282409"/>
              <a:gd name="connsiteY17" fmla="*/ 2717676 h 2930115"/>
              <a:gd name="connsiteX18" fmla="*/ 3883942 w 11282409"/>
              <a:gd name="connsiteY18" fmla="*/ 2535866 h 2930115"/>
              <a:gd name="connsiteX19" fmla="*/ 3401634 w 11282409"/>
              <a:gd name="connsiteY19" fmla="*/ 2564386 h 2930115"/>
              <a:gd name="connsiteX20" fmla="*/ 4087994 w 11282409"/>
              <a:gd name="connsiteY20" fmla="*/ 2414660 h 2930115"/>
              <a:gd name="connsiteX21" fmla="*/ 4285864 w 11282409"/>
              <a:gd name="connsiteY21" fmla="*/ 2336233 h 2930115"/>
              <a:gd name="connsiteX22" fmla="*/ 4091088 w 11282409"/>
              <a:gd name="connsiteY22" fmla="*/ 2304149 h 2930115"/>
              <a:gd name="connsiteX23" fmla="*/ 3148114 w 11282409"/>
              <a:gd name="connsiteY23" fmla="*/ 2400401 h 2930115"/>
              <a:gd name="connsiteX24" fmla="*/ 3058455 w 11282409"/>
              <a:gd name="connsiteY24" fmla="*/ 2411095 h 2930115"/>
              <a:gd name="connsiteX25" fmla="*/ 2443203 w 11282409"/>
              <a:gd name="connsiteY25" fmla="*/ 2336233 h 2930115"/>
              <a:gd name="connsiteX26" fmla="*/ 2786383 w 11282409"/>
              <a:gd name="connsiteY26" fmla="*/ 2257805 h 2930115"/>
              <a:gd name="connsiteX27" fmla="*/ 2390644 w 11282409"/>
              <a:gd name="connsiteY27" fmla="*/ 2211461 h 2930115"/>
              <a:gd name="connsiteX28" fmla="*/ 1911429 w 11282409"/>
              <a:gd name="connsiteY28" fmla="*/ 2168683 h 2930115"/>
              <a:gd name="connsiteX29" fmla="*/ 1416755 w 11282409"/>
              <a:gd name="connsiteY29" fmla="*/ 2026087 h 2930115"/>
              <a:gd name="connsiteX30" fmla="*/ 1070483 w 11282409"/>
              <a:gd name="connsiteY30" fmla="*/ 1979743 h 2930115"/>
              <a:gd name="connsiteX31" fmla="*/ 1104491 w 11282409"/>
              <a:gd name="connsiteY31" fmla="*/ 1854972 h 2930115"/>
              <a:gd name="connsiteX32" fmla="*/ 1039566 w 11282409"/>
              <a:gd name="connsiteY32" fmla="*/ 1748026 h 2930115"/>
              <a:gd name="connsiteX33" fmla="*/ 1623900 w 11282409"/>
              <a:gd name="connsiteY33" fmla="*/ 1694553 h 2930115"/>
              <a:gd name="connsiteX34" fmla="*/ 1401296 w 11282409"/>
              <a:gd name="connsiteY34" fmla="*/ 1676728 h 2930115"/>
              <a:gd name="connsiteX35" fmla="*/ 1302362 w 11282409"/>
              <a:gd name="connsiteY35" fmla="*/ 1623255 h 2930115"/>
              <a:gd name="connsiteX36" fmla="*/ 1385838 w 11282409"/>
              <a:gd name="connsiteY36" fmla="*/ 1566216 h 2930115"/>
              <a:gd name="connsiteX37" fmla="*/ 1756843 w 11282409"/>
              <a:gd name="connsiteY37" fmla="*/ 1377277 h 2930115"/>
              <a:gd name="connsiteX38" fmla="*/ 721120 w 11282409"/>
              <a:gd name="connsiteY38" fmla="*/ 1387972 h 2930115"/>
              <a:gd name="connsiteX39" fmla="*/ 857154 w 11282409"/>
              <a:gd name="connsiteY39" fmla="*/ 1323803 h 2930115"/>
              <a:gd name="connsiteX40" fmla="*/ 2285525 w 11282409"/>
              <a:gd name="connsiteY40" fmla="*/ 924536 h 2930115"/>
              <a:gd name="connsiteX41" fmla="*/ 2569963 w 11282409"/>
              <a:gd name="connsiteY41" fmla="*/ 874628 h 2930115"/>
              <a:gd name="connsiteX42" fmla="*/ 1803218 w 11282409"/>
              <a:gd name="connsiteY42" fmla="*/ 856803 h 2930115"/>
              <a:gd name="connsiteX43" fmla="*/ 625276 w 11282409"/>
              <a:gd name="connsiteY43" fmla="*/ 682124 h 2930115"/>
              <a:gd name="connsiteX44" fmla="*/ 736578 w 11282409"/>
              <a:gd name="connsiteY44" fmla="*/ 521703 h 2930115"/>
              <a:gd name="connsiteX45" fmla="*/ 155336 w 11282409"/>
              <a:gd name="connsiteY45" fmla="*/ 550222 h 2930115"/>
              <a:gd name="connsiteX46" fmla="*/ 421223 w 11282409"/>
              <a:gd name="connsiteY46" fmla="*/ 425451 h 2930115"/>
              <a:gd name="connsiteX47" fmla="*/ 201712 w 11282409"/>
              <a:gd name="connsiteY47" fmla="*/ 404062 h 2930115"/>
              <a:gd name="connsiteX48" fmla="*/ 3843 w 11282409"/>
              <a:gd name="connsiteY48" fmla="*/ 314939 h 2930115"/>
              <a:gd name="connsiteX49" fmla="*/ 829329 w 11282409"/>
              <a:gd name="connsiteY49" fmla="*/ 175909 h 2930115"/>
              <a:gd name="connsiteX50" fmla="*/ 1045749 w 11282409"/>
              <a:gd name="connsiteY50" fmla="*/ 47572 h 2930115"/>
              <a:gd name="connsiteX51" fmla="*/ 1172509 w 11282409"/>
              <a:gd name="connsiteY51" fmla="*/ 11924 h 2930115"/>
              <a:gd name="connsiteX52" fmla="*/ 1257531 w 11282409"/>
              <a:gd name="connsiteY52" fmla="*/ 7914 h 293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82409" h="2930115">
                <a:moveTo>
                  <a:pt x="1277174" y="0"/>
                </a:moveTo>
                <a:lnTo>
                  <a:pt x="11077320" y="0"/>
                </a:lnTo>
                <a:lnTo>
                  <a:pt x="10933044" y="93916"/>
                </a:lnTo>
                <a:cubicBezTo>
                  <a:pt x="10973237" y="147389"/>
                  <a:pt x="11059805" y="83222"/>
                  <a:pt x="11087630" y="165214"/>
                </a:cubicBezTo>
                <a:cubicBezTo>
                  <a:pt x="10865028" y="304245"/>
                  <a:pt x="10660974" y="478924"/>
                  <a:pt x="10401271" y="582307"/>
                </a:cubicBezTo>
                <a:cubicBezTo>
                  <a:pt x="10614599" y="507443"/>
                  <a:pt x="10827927" y="543093"/>
                  <a:pt x="11038163" y="511009"/>
                </a:cubicBezTo>
                <a:cubicBezTo>
                  <a:pt x="11065988" y="553787"/>
                  <a:pt x="11019613" y="553787"/>
                  <a:pt x="11004154" y="568047"/>
                </a:cubicBezTo>
                <a:cubicBezTo>
                  <a:pt x="10988696" y="582307"/>
                  <a:pt x="10967053" y="593001"/>
                  <a:pt x="10970146" y="625085"/>
                </a:cubicBezTo>
                <a:cubicBezTo>
                  <a:pt x="11065988" y="639345"/>
                  <a:pt x="11171107" y="589437"/>
                  <a:pt x="11270042" y="589437"/>
                </a:cubicBezTo>
                <a:lnTo>
                  <a:pt x="11270042" y="650039"/>
                </a:lnTo>
                <a:cubicBezTo>
                  <a:pt x="11236032" y="671428"/>
                  <a:pt x="11192750" y="678558"/>
                  <a:pt x="11177291" y="721337"/>
                </a:cubicBezTo>
                <a:cubicBezTo>
                  <a:pt x="11208207" y="714208"/>
                  <a:pt x="11239125" y="710643"/>
                  <a:pt x="11270042" y="703512"/>
                </a:cubicBezTo>
                <a:lnTo>
                  <a:pt x="11282409" y="703512"/>
                </a:lnTo>
                <a:lnTo>
                  <a:pt x="11282409" y="981574"/>
                </a:lnTo>
                <a:cubicBezTo>
                  <a:pt x="9254245" y="2952959"/>
                  <a:pt x="4397165" y="2906615"/>
                  <a:pt x="4053985" y="2928005"/>
                </a:cubicBezTo>
                <a:cubicBezTo>
                  <a:pt x="3945776" y="2935134"/>
                  <a:pt x="3491294" y="2924439"/>
                  <a:pt x="3386175" y="2892355"/>
                </a:cubicBezTo>
                <a:cubicBezTo>
                  <a:pt x="3243956" y="2853141"/>
                  <a:pt x="3228499" y="2774714"/>
                  <a:pt x="3228499" y="2774714"/>
                </a:cubicBezTo>
                <a:cubicBezTo>
                  <a:pt x="3228499" y="2774714"/>
                  <a:pt x="3299608" y="2742630"/>
                  <a:pt x="3389267" y="2717676"/>
                </a:cubicBezTo>
                <a:cubicBezTo>
                  <a:pt x="3562404" y="2667768"/>
                  <a:pt x="3704623" y="2575080"/>
                  <a:pt x="3883942" y="2535866"/>
                </a:cubicBezTo>
                <a:cubicBezTo>
                  <a:pt x="3723173" y="2546561"/>
                  <a:pt x="3562404" y="2553691"/>
                  <a:pt x="3401634" y="2564386"/>
                </a:cubicBezTo>
                <a:cubicBezTo>
                  <a:pt x="3624237" y="2468133"/>
                  <a:pt x="3859208" y="2453874"/>
                  <a:pt x="4087994" y="2414660"/>
                </a:cubicBezTo>
                <a:cubicBezTo>
                  <a:pt x="4162197" y="2403966"/>
                  <a:pt x="4285864" y="2436049"/>
                  <a:pt x="4285864" y="2336233"/>
                </a:cubicBezTo>
                <a:cubicBezTo>
                  <a:pt x="4282774" y="2272064"/>
                  <a:pt x="4162197" y="2300584"/>
                  <a:pt x="4091088" y="2304149"/>
                </a:cubicBezTo>
                <a:cubicBezTo>
                  <a:pt x="3775732" y="2314843"/>
                  <a:pt x="3463469" y="2361187"/>
                  <a:pt x="3148114" y="2400401"/>
                </a:cubicBezTo>
                <a:cubicBezTo>
                  <a:pt x="3117196" y="2403966"/>
                  <a:pt x="3080097" y="2421790"/>
                  <a:pt x="3058455" y="2411095"/>
                </a:cubicBezTo>
                <a:cubicBezTo>
                  <a:pt x="2879135" y="2339797"/>
                  <a:pt x="2675082" y="2357622"/>
                  <a:pt x="2443203" y="2336233"/>
                </a:cubicBezTo>
                <a:cubicBezTo>
                  <a:pt x="2569963" y="2254241"/>
                  <a:pt x="2678173" y="2311278"/>
                  <a:pt x="2786383" y="2257805"/>
                </a:cubicBezTo>
                <a:cubicBezTo>
                  <a:pt x="2653440" y="2200766"/>
                  <a:pt x="2517405" y="2225722"/>
                  <a:pt x="2390644" y="2211461"/>
                </a:cubicBezTo>
                <a:cubicBezTo>
                  <a:pt x="2297893" y="2200766"/>
                  <a:pt x="1963988" y="2186507"/>
                  <a:pt x="1911429" y="2168683"/>
                </a:cubicBezTo>
                <a:cubicBezTo>
                  <a:pt x="1750660" y="2115209"/>
                  <a:pt x="1558974" y="2122339"/>
                  <a:pt x="1416755" y="2026087"/>
                </a:cubicBezTo>
                <a:cubicBezTo>
                  <a:pt x="1314728" y="1958354"/>
                  <a:pt x="1178693" y="2015393"/>
                  <a:pt x="1070483" y="1979743"/>
                </a:cubicBezTo>
                <a:cubicBezTo>
                  <a:pt x="1024107" y="1929835"/>
                  <a:pt x="1089033" y="1894186"/>
                  <a:pt x="1104491" y="1854972"/>
                </a:cubicBezTo>
                <a:cubicBezTo>
                  <a:pt x="1126133" y="1805064"/>
                  <a:pt x="1067391" y="1794370"/>
                  <a:pt x="1039566" y="1748026"/>
                </a:cubicBezTo>
                <a:cubicBezTo>
                  <a:pt x="1231252" y="1751591"/>
                  <a:pt x="1413663" y="1737331"/>
                  <a:pt x="1623900" y="1694553"/>
                </a:cubicBezTo>
                <a:cubicBezTo>
                  <a:pt x="1537332" y="1630384"/>
                  <a:pt x="1463130" y="1690987"/>
                  <a:pt x="1401296" y="1676728"/>
                </a:cubicBezTo>
                <a:cubicBezTo>
                  <a:pt x="1358012" y="1666033"/>
                  <a:pt x="1302362" y="1676728"/>
                  <a:pt x="1302362" y="1623255"/>
                </a:cubicBezTo>
                <a:cubicBezTo>
                  <a:pt x="1302362" y="1580476"/>
                  <a:pt x="1351829" y="1573345"/>
                  <a:pt x="1385838" y="1566216"/>
                </a:cubicBezTo>
                <a:cubicBezTo>
                  <a:pt x="1518781" y="1541262"/>
                  <a:pt x="1648633" y="1509178"/>
                  <a:pt x="1756843" y="1377277"/>
                </a:cubicBezTo>
                <a:cubicBezTo>
                  <a:pt x="1407480" y="1334499"/>
                  <a:pt x="1048840" y="1502049"/>
                  <a:pt x="721120" y="1387972"/>
                </a:cubicBezTo>
                <a:cubicBezTo>
                  <a:pt x="748945" y="1313109"/>
                  <a:pt x="813871" y="1327368"/>
                  <a:pt x="857154" y="1323803"/>
                </a:cubicBezTo>
                <a:cubicBezTo>
                  <a:pt x="1147775" y="1291720"/>
                  <a:pt x="2127849" y="903147"/>
                  <a:pt x="2285525" y="924536"/>
                </a:cubicBezTo>
                <a:cubicBezTo>
                  <a:pt x="2381369" y="935231"/>
                  <a:pt x="2480304" y="928101"/>
                  <a:pt x="2569963" y="874628"/>
                </a:cubicBezTo>
                <a:cubicBezTo>
                  <a:pt x="2678173" y="810460"/>
                  <a:pt x="1988721" y="945926"/>
                  <a:pt x="1803218" y="856803"/>
                </a:cubicBezTo>
                <a:cubicBezTo>
                  <a:pt x="1713559" y="814024"/>
                  <a:pt x="956090" y="689253"/>
                  <a:pt x="625276" y="682124"/>
                </a:cubicBezTo>
                <a:cubicBezTo>
                  <a:pt x="656194" y="614390"/>
                  <a:pt x="770587" y="617955"/>
                  <a:pt x="736578" y="521703"/>
                </a:cubicBezTo>
                <a:cubicBezTo>
                  <a:pt x="557259" y="514574"/>
                  <a:pt x="365573" y="575176"/>
                  <a:pt x="155336" y="550222"/>
                </a:cubicBezTo>
                <a:cubicBezTo>
                  <a:pt x="229537" y="464666"/>
                  <a:pt x="337746" y="471795"/>
                  <a:pt x="421223" y="425451"/>
                </a:cubicBezTo>
                <a:cubicBezTo>
                  <a:pt x="356297" y="361283"/>
                  <a:pt x="275913" y="400497"/>
                  <a:pt x="201712" y="404062"/>
                </a:cubicBezTo>
                <a:cubicBezTo>
                  <a:pt x="136786" y="407627"/>
                  <a:pt x="-27075" y="318505"/>
                  <a:pt x="3843" y="314939"/>
                </a:cubicBezTo>
                <a:cubicBezTo>
                  <a:pt x="282096" y="293551"/>
                  <a:pt x="551076" y="197299"/>
                  <a:pt x="829329" y="175909"/>
                </a:cubicBezTo>
                <a:cubicBezTo>
                  <a:pt x="922080" y="168779"/>
                  <a:pt x="1027200" y="175909"/>
                  <a:pt x="1045749" y="47572"/>
                </a:cubicBezTo>
                <a:cubicBezTo>
                  <a:pt x="1048840" y="11924"/>
                  <a:pt x="1039566" y="4795"/>
                  <a:pt x="1172509" y="11924"/>
                </a:cubicBezTo>
                <a:cubicBezTo>
                  <a:pt x="1198789" y="13707"/>
                  <a:pt x="1228933" y="14598"/>
                  <a:pt x="1257531" y="7914"/>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Τίτλος 1">
            <a:extLst>
              <a:ext uri="{FF2B5EF4-FFF2-40B4-BE49-F238E27FC236}">
                <a16:creationId xmlns:a16="http://schemas.microsoft.com/office/drawing/2014/main" id="{8A5E5C0B-644F-AB45-7C65-857827DF7AE4}"/>
              </a:ext>
            </a:extLst>
          </p:cNvPr>
          <p:cNvSpPr>
            <a:spLocks noGrp="1"/>
          </p:cNvSpPr>
          <p:nvPr>
            <p:ph type="title"/>
          </p:nvPr>
        </p:nvSpPr>
        <p:spPr>
          <a:xfrm>
            <a:off x="1524000" y="1834964"/>
            <a:ext cx="9144000" cy="4108636"/>
          </a:xfrm>
        </p:spPr>
        <p:txBody>
          <a:bodyPr vert="horz" lIns="91440" tIns="45720" rIns="91440" bIns="45720" rtlCol="0" anchor="b">
            <a:noAutofit/>
          </a:bodyPr>
          <a:lstStyle/>
          <a:p>
            <a:pPr algn="ctr"/>
            <a:r>
              <a:rPr lang="en-US" sz="2400" kern="1200" dirty="0" err="1">
                <a:solidFill>
                  <a:schemeClr val="tx1"/>
                </a:solidFill>
                <a:effectLst/>
                <a:latin typeface="Sabon Next LT" panose="02000500000000000000" pitchFamily="2" charset="0"/>
                <a:cs typeface="Sabon Next LT" panose="02000500000000000000" pitchFamily="2" charset="0"/>
              </a:rPr>
              <a:t>Στις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ερισσότερες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εριοχές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δεν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γίνοντ</a:t>
            </a:r>
            <a:r>
              <a:rPr lang="en-US" sz="2400" kern="1200" dirty="0">
                <a:solidFill>
                  <a:schemeClr val="tx1"/>
                </a:solidFill>
                <a:effectLst/>
                <a:latin typeface="Sabon Next LT" panose="02000500000000000000" pitchFamily="2" charset="0"/>
                <a:cs typeface="Sabon Next LT" panose="02000500000000000000" pitchFamily="2" charset="0"/>
              </a:rPr>
              <a:t>αν παραστάσεις κάθε χρόνο. </a:t>
            </a:r>
            <a:r>
              <a:rPr lang="en-US" sz="2400" kern="1200" dirty="0" err="1">
                <a:solidFill>
                  <a:schemeClr val="tx1"/>
                </a:solidFill>
                <a:effectLst/>
                <a:latin typeface="Sabon Next LT" panose="02000500000000000000" pitchFamily="2" charset="0"/>
                <a:cs typeface="Sabon Next LT" panose="02000500000000000000" pitchFamily="2" charset="0"/>
              </a:rPr>
              <a:t>Ακόμ</a:t>
            </a:r>
            <a:r>
              <a:rPr lang="en-US" sz="2400" kern="1200" dirty="0">
                <a:solidFill>
                  <a:schemeClr val="tx1"/>
                </a:solidFill>
                <a:effectLst/>
                <a:latin typeface="Sabon Next LT" panose="02000500000000000000" pitchFamily="2" charset="0"/>
                <a:cs typeface="Sabon Next LT" panose="02000500000000000000" pitchFamily="2" charset="0"/>
              </a:rPr>
              <a:t>α και σε εκείνες που τα έργα αποτελούσαν καθιερωμένο θεσμό</a:t>
            </a:r>
            <a:r>
              <a:rPr lang="el-GR" sz="2400" kern="1200" dirty="0">
                <a:solidFill>
                  <a:schemeClr val="tx1"/>
                </a:solidFill>
                <a:effectLst/>
                <a:latin typeface="Sabon Next LT" panose="02000500000000000000" pitchFamily="2" charset="0"/>
                <a:cs typeface="Sabon Next LT" panose="02000500000000000000" pitchFamily="2" charset="0"/>
              </a:rPr>
              <a:t>,</a:t>
            </a:r>
            <a:r>
              <a:rPr lang="en-US" sz="2400" kern="1200" dirty="0">
                <a:solidFill>
                  <a:schemeClr val="tx1"/>
                </a:solidFill>
                <a:effectLst/>
                <a:latin typeface="Sabon Next LT" panose="02000500000000000000" pitchFamily="2" charset="0"/>
                <a:cs typeface="Sabon Next LT" panose="02000500000000000000" pitchFamily="2" charset="0"/>
              </a:rPr>
              <a:t> το χρονικό διάστημα μεταξύ των παραστάσεων κυμαινόταν από ένα μέχρι 10 χρόνια.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χρονιές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εκείνες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ου</a:t>
            </a:r>
            <a:r>
              <a:rPr lang="en-US" sz="2400" kern="1200" dirty="0">
                <a:solidFill>
                  <a:schemeClr val="tx1"/>
                </a:solidFill>
                <a:effectLst/>
                <a:latin typeface="Sabon Next LT" panose="02000500000000000000" pitchFamily="2" charset="0"/>
                <a:cs typeface="Sabon Next LT" panose="02000500000000000000" pitchFamily="2" charset="0"/>
              </a:rPr>
              <a:t> επ</a:t>
            </a:r>
            <a:r>
              <a:rPr lang="en-US" sz="2400" kern="1200" dirty="0" err="1">
                <a:solidFill>
                  <a:schemeClr val="tx1"/>
                </a:solidFill>
                <a:effectLst/>
                <a:latin typeface="Sabon Next LT" panose="02000500000000000000" pitchFamily="2" charset="0"/>
                <a:cs typeface="Sabon Next LT" panose="02000500000000000000" pitchFamily="2" charset="0"/>
              </a:rPr>
              <a:t>ρόκειτο</a:t>
            </a:r>
            <a:r>
              <a:rPr lang="en-US" sz="2400" kern="1200" dirty="0">
                <a:solidFill>
                  <a:schemeClr val="tx1"/>
                </a:solidFill>
                <a:effectLst/>
                <a:latin typeface="Sabon Next LT" panose="02000500000000000000" pitchFamily="2" charset="0"/>
                <a:cs typeface="Sabon Next LT" panose="02000500000000000000" pitchFamily="2" charset="0"/>
              </a:rPr>
              <a:t> να </a:t>
            </a:r>
            <a:r>
              <a:rPr lang="en-US" sz="2400" kern="1200" dirty="0" err="1">
                <a:solidFill>
                  <a:schemeClr val="tx1"/>
                </a:solidFill>
                <a:effectLst/>
                <a:latin typeface="Sabon Next LT" panose="02000500000000000000" pitchFamily="2" charset="0"/>
                <a:cs typeface="Sabon Next LT" panose="02000500000000000000" pitchFamily="2" charset="0"/>
              </a:rPr>
              <a:t>γίνουν</a:t>
            </a:r>
            <a:r>
              <a:rPr lang="en-US" sz="2400" kern="1200" dirty="0">
                <a:solidFill>
                  <a:schemeClr val="tx1"/>
                </a:solidFill>
                <a:effectLst/>
                <a:latin typeface="Sabon Next LT" panose="02000500000000000000" pitchFamily="2" charset="0"/>
                <a:cs typeface="Sabon Next LT" panose="02000500000000000000" pitchFamily="2" charset="0"/>
              </a:rPr>
              <a:t> παρα</a:t>
            </a:r>
            <a:r>
              <a:rPr lang="en-US" sz="2400" kern="1200" dirty="0" err="1">
                <a:solidFill>
                  <a:schemeClr val="tx1"/>
                </a:solidFill>
                <a:effectLst/>
                <a:latin typeface="Sabon Next LT" panose="02000500000000000000" pitchFamily="2" charset="0"/>
                <a:cs typeface="Sabon Next LT" panose="02000500000000000000" pitchFamily="2" charset="0"/>
              </a:rPr>
              <a:t>στάσεις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ροετοιμ</a:t>
            </a:r>
            <a:r>
              <a:rPr lang="en-US" sz="2400" kern="1200" dirty="0">
                <a:solidFill>
                  <a:schemeClr val="tx1"/>
                </a:solidFill>
                <a:effectLst/>
                <a:latin typeface="Sabon Next LT" panose="02000500000000000000" pitchFamily="2" charset="0"/>
                <a:cs typeface="Sabon Next LT" panose="02000500000000000000" pitchFamily="2" charset="0"/>
              </a:rPr>
              <a:t>ασίες διαρκούσαν μήνες και οι παραστάσεις γίνονταν στις γιορτές.</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10506753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D894347-C9A9-4BFD-8A6D-05A2B0CDD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284ED281-4082-46F9-86EE-D78901367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
            <a:ext cx="9379192" cy="4251280"/>
          </a:xfrm>
          <a:custGeom>
            <a:avLst/>
            <a:gdLst>
              <a:gd name="connsiteX0" fmla="*/ 9379192 w 9379192"/>
              <a:gd name="connsiteY0" fmla="*/ 3752527 h 3752527"/>
              <a:gd name="connsiteX1" fmla="*/ 3293459 w 9379192"/>
              <a:gd name="connsiteY1" fmla="*/ 3752527 h 3752527"/>
              <a:gd name="connsiteX2" fmla="*/ 3297156 w 9379192"/>
              <a:gd name="connsiteY2" fmla="*/ 3752055 h 3752527"/>
              <a:gd name="connsiteX3" fmla="*/ 3642095 w 9379192"/>
              <a:gd name="connsiteY3" fmla="*/ 3690141 h 3752527"/>
              <a:gd name="connsiteX4" fmla="*/ 2307659 w 9379192"/>
              <a:gd name="connsiteY4" fmla="*/ 3500267 h 3752527"/>
              <a:gd name="connsiteX5" fmla="*/ 2383194 w 9379192"/>
              <a:gd name="connsiteY5" fmla="*/ 3475501 h 3752527"/>
              <a:gd name="connsiteX6" fmla="*/ 2237161 w 9379192"/>
              <a:gd name="connsiteY6" fmla="*/ 3376437 h 3752527"/>
              <a:gd name="connsiteX7" fmla="*/ 1637924 w 9379192"/>
              <a:gd name="connsiteY7" fmla="*/ 3219585 h 3752527"/>
              <a:gd name="connsiteX8" fmla="*/ 2383194 w 9379192"/>
              <a:gd name="connsiteY8" fmla="*/ 2955415 h 3752527"/>
              <a:gd name="connsiteX9" fmla="*/ 1542249 w 9379192"/>
              <a:gd name="connsiteY9" fmla="*/ 2596307 h 3752527"/>
              <a:gd name="connsiteX10" fmla="*/ 1114221 w 9379192"/>
              <a:gd name="connsiteY10" fmla="*/ 2509625 h 3752527"/>
              <a:gd name="connsiteX11" fmla="*/ 2524191 w 9379192"/>
              <a:gd name="connsiteY11" fmla="*/ 2059708 h 3752527"/>
              <a:gd name="connsiteX12" fmla="*/ 238027 w 9379192"/>
              <a:gd name="connsiteY12" fmla="*/ 1836815 h 3752527"/>
              <a:gd name="connsiteX13" fmla="*/ 424343 w 9379192"/>
              <a:gd name="connsiteY13" fmla="*/ 1746006 h 3752527"/>
              <a:gd name="connsiteX14" fmla="*/ 1844384 w 9379192"/>
              <a:gd name="connsiteY14" fmla="*/ 1770772 h 3752527"/>
              <a:gd name="connsiteX15" fmla="*/ 2081058 w 9379192"/>
              <a:gd name="connsiteY15" fmla="*/ 1700602 h 3752527"/>
              <a:gd name="connsiteX16" fmla="*/ 1844384 w 9379192"/>
              <a:gd name="connsiteY16" fmla="*/ 1589154 h 3752527"/>
              <a:gd name="connsiteX17" fmla="*/ 922869 w 9379192"/>
              <a:gd name="connsiteY17" fmla="*/ 1506601 h 3752527"/>
              <a:gd name="connsiteX18" fmla="*/ 681160 w 9379192"/>
              <a:gd name="connsiteY18" fmla="*/ 1320855 h 3752527"/>
              <a:gd name="connsiteX19" fmla="*/ 273276 w 9379192"/>
              <a:gd name="connsiteY19" fmla="*/ 1106216 h 3752527"/>
              <a:gd name="connsiteX20" fmla="*/ 555269 w 9379192"/>
              <a:gd name="connsiteY20" fmla="*/ 928727 h 3752527"/>
              <a:gd name="connsiteX21" fmla="*/ 97029 w 9379192"/>
              <a:gd name="connsiteY21" fmla="*/ 664555 h 3752527"/>
              <a:gd name="connsiteX22" fmla="*/ 227955 w 9379192"/>
              <a:gd name="connsiteY22" fmla="*/ 317831 h 3752527"/>
              <a:gd name="connsiteX23" fmla="*/ 998402 w 9379192"/>
              <a:gd name="connsiteY23" fmla="*/ 235277 h 3752527"/>
              <a:gd name="connsiteX24" fmla="*/ 2030701 w 9379192"/>
              <a:gd name="connsiteY24" fmla="*/ 115575 h 3752527"/>
              <a:gd name="connsiteX25" fmla="*/ 3068036 w 9379192"/>
              <a:gd name="connsiteY25" fmla="*/ 12383 h 3752527"/>
              <a:gd name="connsiteX26" fmla="*/ 4105370 w 9379192"/>
              <a:gd name="connsiteY26" fmla="*/ 12383 h 3752527"/>
              <a:gd name="connsiteX27" fmla="*/ 4402472 w 9379192"/>
              <a:gd name="connsiteY27" fmla="*/ 20638 h 3752527"/>
              <a:gd name="connsiteX28" fmla="*/ 4407507 w 9379192"/>
              <a:gd name="connsiteY28" fmla="*/ 20638 h 3752527"/>
              <a:gd name="connsiteX29" fmla="*/ 5696622 w 9379192"/>
              <a:gd name="connsiteY29" fmla="*/ 57788 h 3752527"/>
              <a:gd name="connsiteX30" fmla="*/ 6175004 w 9379192"/>
              <a:gd name="connsiteY30" fmla="*/ 61915 h 3752527"/>
              <a:gd name="connsiteX31" fmla="*/ 7212339 w 9379192"/>
              <a:gd name="connsiteY31" fmla="*/ 66042 h 3752527"/>
              <a:gd name="connsiteX32" fmla="*/ 8244638 w 9379192"/>
              <a:gd name="connsiteY32" fmla="*/ 49532 h 3752527"/>
              <a:gd name="connsiteX33" fmla="*/ 9292044 w 9379192"/>
              <a:gd name="connsiteY33" fmla="*/ 0 h 3752527"/>
              <a:gd name="connsiteX34" fmla="*/ 9379192 w 9379192"/>
              <a:gd name="connsiteY34" fmla="*/ 2762 h 375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9192" h="3752527">
                <a:moveTo>
                  <a:pt x="9379192" y="3752527"/>
                </a:moveTo>
                <a:lnTo>
                  <a:pt x="3293459" y="3752527"/>
                </a:lnTo>
                <a:lnTo>
                  <a:pt x="3297156" y="3752055"/>
                </a:lnTo>
                <a:cubicBezTo>
                  <a:pt x="3412975" y="3736577"/>
                  <a:pt x="3551454" y="3714906"/>
                  <a:pt x="3642095" y="3690141"/>
                </a:cubicBezTo>
                <a:cubicBezTo>
                  <a:pt x="3380244" y="3686012"/>
                  <a:pt x="2347945" y="3529162"/>
                  <a:pt x="2307659" y="3500267"/>
                </a:cubicBezTo>
                <a:cubicBezTo>
                  <a:pt x="2327803" y="3492012"/>
                  <a:pt x="2358017" y="3483757"/>
                  <a:pt x="2383194" y="3475501"/>
                </a:cubicBezTo>
                <a:cubicBezTo>
                  <a:pt x="2327803" y="3450736"/>
                  <a:pt x="2282482" y="3421842"/>
                  <a:pt x="2237161" y="3376437"/>
                </a:cubicBezTo>
                <a:cubicBezTo>
                  <a:pt x="2091129" y="3223714"/>
                  <a:pt x="1844384" y="3277374"/>
                  <a:pt x="1637924" y="3219585"/>
                </a:cubicBezTo>
                <a:cubicBezTo>
                  <a:pt x="1768850" y="2897627"/>
                  <a:pt x="2116307" y="3017329"/>
                  <a:pt x="2383194" y="2955415"/>
                </a:cubicBezTo>
                <a:cubicBezTo>
                  <a:pt x="1683245" y="2765541"/>
                  <a:pt x="1819207" y="2666477"/>
                  <a:pt x="1542249" y="2596307"/>
                </a:cubicBezTo>
                <a:cubicBezTo>
                  <a:pt x="1194791" y="2509625"/>
                  <a:pt x="1114221" y="2509625"/>
                  <a:pt x="1114221" y="2509625"/>
                </a:cubicBezTo>
                <a:cubicBezTo>
                  <a:pt x="1522105" y="2245455"/>
                  <a:pt x="2010559" y="2530264"/>
                  <a:pt x="2524191" y="2059708"/>
                </a:cubicBezTo>
                <a:cubicBezTo>
                  <a:pt x="2030701" y="1993667"/>
                  <a:pt x="555269" y="1960645"/>
                  <a:pt x="238027" y="1836815"/>
                </a:cubicBezTo>
                <a:cubicBezTo>
                  <a:pt x="358880" y="1882219"/>
                  <a:pt x="368952" y="1746006"/>
                  <a:pt x="424343" y="1746006"/>
                </a:cubicBezTo>
                <a:cubicBezTo>
                  <a:pt x="892655" y="1741879"/>
                  <a:pt x="1371037" y="1820305"/>
                  <a:pt x="1844384" y="1770772"/>
                </a:cubicBezTo>
                <a:cubicBezTo>
                  <a:pt x="1929989" y="1766645"/>
                  <a:pt x="2065951" y="1803793"/>
                  <a:pt x="2081058" y="1700602"/>
                </a:cubicBezTo>
                <a:cubicBezTo>
                  <a:pt x="2096164" y="1572644"/>
                  <a:pt x="1919919" y="1601537"/>
                  <a:pt x="1844384" y="1589154"/>
                </a:cubicBezTo>
                <a:cubicBezTo>
                  <a:pt x="1537212" y="1547877"/>
                  <a:pt x="1235076" y="1531367"/>
                  <a:pt x="922869" y="1506601"/>
                </a:cubicBezTo>
                <a:cubicBezTo>
                  <a:pt x="791943" y="1494218"/>
                  <a:pt x="630804" y="1518984"/>
                  <a:pt x="681160" y="1320855"/>
                </a:cubicBezTo>
                <a:cubicBezTo>
                  <a:pt x="640874" y="1130983"/>
                  <a:pt x="399166" y="1197025"/>
                  <a:pt x="273276" y="1106216"/>
                </a:cubicBezTo>
                <a:cubicBezTo>
                  <a:pt x="333703" y="998897"/>
                  <a:pt x="504913" y="1073196"/>
                  <a:pt x="555269" y="928727"/>
                </a:cubicBezTo>
                <a:cubicBezTo>
                  <a:pt x="313560" y="974131"/>
                  <a:pt x="338738" y="660428"/>
                  <a:pt x="97029" y="664555"/>
                </a:cubicBezTo>
                <a:cubicBezTo>
                  <a:pt x="-104395" y="478810"/>
                  <a:pt x="41638" y="388001"/>
                  <a:pt x="227955" y="317831"/>
                </a:cubicBezTo>
                <a:cubicBezTo>
                  <a:pt x="469664" y="231150"/>
                  <a:pt x="736551" y="251788"/>
                  <a:pt x="998402" y="235277"/>
                </a:cubicBezTo>
                <a:cubicBezTo>
                  <a:pt x="1345860" y="198128"/>
                  <a:pt x="1678209" y="111447"/>
                  <a:pt x="2030701" y="115575"/>
                </a:cubicBezTo>
                <a:cubicBezTo>
                  <a:pt x="2363052" y="28893"/>
                  <a:pt x="2730650" y="123829"/>
                  <a:pt x="3068036" y="12383"/>
                </a:cubicBezTo>
                <a:cubicBezTo>
                  <a:pt x="3410457" y="12383"/>
                  <a:pt x="3757914" y="12383"/>
                  <a:pt x="4105370" y="12383"/>
                </a:cubicBezTo>
                <a:cubicBezTo>
                  <a:pt x="4206084" y="16510"/>
                  <a:pt x="4301759" y="16510"/>
                  <a:pt x="4402472" y="20638"/>
                </a:cubicBezTo>
                <a:cubicBezTo>
                  <a:pt x="4402472" y="20638"/>
                  <a:pt x="4407507" y="20638"/>
                  <a:pt x="4407507" y="20638"/>
                </a:cubicBezTo>
                <a:cubicBezTo>
                  <a:pt x="4840570" y="33022"/>
                  <a:pt x="5268596" y="41276"/>
                  <a:pt x="5696622" y="57788"/>
                </a:cubicBezTo>
                <a:cubicBezTo>
                  <a:pt x="5857761" y="57788"/>
                  <a:pt x="6013864" y="61915"/>
                  <a:pt x="6175004" y="61915"/>
                </a:cubicBezTo>
                <a:cubicBezTo>
                  <a:pt x="6517425" y="82553"/>
                  <a:pt x="6864883" y="94936"/>
                  <a:pt x="7212339" y="66042"/>
                </a:cubicBezTo>
                <a:cubicBezTo>
                  <a:pt x="7559796" y="90809"/>
                  <a:pt x="7897182" y="74298"/>
                  <a:pt x="8244638" y="49532"/>
                </a:cubicBezTo>
                <a:cubicBezTo>
                  <a:pt x="8597130" y="78426"/>
                  <a:pt x="8944587" y="37149"/>
                  <a:pt x="9292044" y="0"/>
                </a:cubicBezTo>
                <a:lnTo>
                  <a:pt x="9379192" y="2762"/>
                </a:lnTo>
                <a:close/>
              </a:path>
            </a:pathLst>
          </a:custGeom>
          <a:solidFill>
            <a:schemeClr val="bg2">
              <a:alpha val="50000"/>
            </a:schemeClr>
          </a:solidFill>
          <a:ln w="3270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531D9B7-48AB-4407-A9E8-13391FCB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9902" flipV="1">
            <a:off x="5210629" y="4242714"/>
            <a:ext cx="7104297" cy="3137347"/>
          </a:xfrm>
          <a:custGeom>
            <a:avLst/>
            <a:gdLst>
              <a:gd name="connsiteX0" fmla="*/ 6772629 w 7104297"/>
              <a:gd name="connsiteY0" fmla="*/ 3137347 h 3137347"/>
              <a:gd name="connsiteX1" fmla="*/ 7104297 w 7104297"/>
              <a:gd name="connsiteY1" fmla="*/ 1081624 h 3137347"/>
              <a:gd name="connsiteX2" fmla="*/ 400225 w 7104297"/>
              <a:gd name="connsiteY2" fmla="*/ 0 h 3137347"/>
              <a:gd name="connsiteX3" fmla="*/ 277738 w 7104297"/>
              <a:gd name="connsiteY3" fmla="*/ 5048 h 3137347"/>
              <a:gd name="connsiteX4" fmla="*/ 0 w 7104297"/>
              <a:gd name="connsiteY4" fmla="*/ 23585 h 3137347"/>
              <a:gd name="connsiteX5" fmla="*/ 296410 w 7104297"/>
              <a:gd name="connsiteY5" fmla="*/ 136472 h 3137347"/>
              <a:gd name="connsiteX6" fmla="*/ 396403 w 7104297"/>
              <a:gd name="connsiteY6" fmla="*/ 445861 h 3137347"/>
              <a:gd name="connsiteX7" fmla="*/ 760665 w 7104297"/>
              <a:gd name="connsiteY7" fmla="*/ 621461 h 3137347"/>
              <a:gd name="connsiteX8" fmla="*/ 996368 w 7104297"/>
              <a:gd name="connsiteY8" fmla="*/ 684176 h 3137347"/>
              <a:gd name="connsiteX9" fmla="*/ 1535617 w 7104297"/>
              <a:gd name="connsiteY9" fmla="*/ 776157 h 3137347"/>
              <a:gd name="connsiteX10" fmla="*/ 1614185 w 7104297"/>
              <a:gd name="connsiteY10" fmla="*/ 926671 h 3137347"/>
              <a:gd name="connsiteX11" fmla="*/ 1682037 w 7104297"/>
              <a:gd name="connsiteY11" fmla="*/ 1093909 h 3137347"/>
              <a:gd name="connsiteX12" fmla="*/ 1824886 w 7104297"/>
              <a:gd name="connsiteY12" fmla="*/ 1202614 h 3137347"/>
              <a:gd name="connsiteX13" fmla="*/ 714243 w 7104297"/>
              <a:gd name="connsiteY13" fmla="*/ 1185890 h 3137347"/>
              <a:gd name="connsiteX14" fmla="*/ 1967733 w 7104297"/>
              <a:gd name="connsiteY14" fmla="*/ 1537090 h 3137347"/>
              <a:gd name="connsiteX15" fmla="*/ 1857026 w 7104297"/>
              <a:gd name="connsiteY15" fmla="*/ 1675062 h 3137347"/>
              <a:gd name="connsiteX16" fmla="*/ 2542697 w 7104297"/>
              <a:gd name="connsiteY16" fmla="*/ 1863205 h 3137347"/>
              <a:gd name="connsiteX17" fmla="*/ 2174863 w 7104297"/>
              <a:gd name="connsiteY17" fmla="*/ 1884109 h 3137347"/>
              <a:gd name="connsiteX18" fmla="*/ 4314015 w 7104297"/>
              <a:gd name="connsiteY18" fmla="*/ 2670128 h 3137347"/>
              <a:gd name="connsiteX19" fmla="*/ 5430784 w 7104297"/>
              <a:gd name="connsiteY19" fmla="*/ 2889725 h 3137347"/>
              <a:gd name="connsiteX20" fmla="*/ 6613344 w 7104297"/>
              <a:gd name="connsiteY20" fmla="*/ 3108822 h 3137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04297" h="3137347">
                <a:moveTo>
                  <a:pt x="6772629" y="3137347"/>
                </a:moveTo>
                <a:lnTo>
                  <a:pt x="7104297" y="1081624"/>
                </a:lnTo>
                <a:lnTo>
                  <a:pt x="400225" y="0"/>
                </a:lnTo>
                <a:lnTo>
                  <a:pt x="277738" y="5048"/>
                </a:lnTo>
                <a:cubicBezTo>
                  <a:pt x="185423" y="9801"/>
                  <a:pt x="92851" y="15745"/>
                  <a:pt x="0" y="23585"/>
                </a:cubicBezTo>
                <a:cubicBezTo>
                  <a:pt x="96424" y="149013"/>
                  <a:pt x="221416" y="44490"/>
                  <a:pt x="296410" y="136472"/>
                </a:cubicBezTo>
                <a:cubicBezTo>
                  <a:pt x="224986" y="328795"/>
                  <a:pt x="253557" y="433318"/>
                  <a:pt x="396403" y="445861"/>
                </a:cubicBezTo>
                <a:cubicBezTo>
                  <a:pt x="535682" y="458403"/>
                  <a:pt x="685672" y="391507"/>
                  <a:pt x="760665" y="621461"/>
                </a:cubicBezTo>
                <a:cubicBezTo>
                  <a:pt x="782093" y="692537"/>
                  <a:pt x="914229" y="671633"/>
                  <a:pt x="996368" y="684176"/>
                </a:cubicBezTo>
                <a:cubicBezTo>
                  <a:pt x="1174926" y="713442"/>
                  <a:pt x="1364202" y="684176"/>
                  <a:pt x="1535617" y="776157"/>
                </a:cubicBezTo>
                <a:cubicBezTo>
                  <a:pt x="1603471" y="809604"/>
                  <a:pt x="1649896" y="834690"/>
                  <a:pt x="1614185" y="926671"/>
                </a:cubicBezTo>
                <a:cubicBezTo>
                  <a:pt x="1578472" y="1022833"/>
                  <a:pt x="1624898" y="1056279"/>
                  <a:pt x="1682037" y="1093909"/>
                </a:cubicBezTo>
                <a:cubicBezTo>
                  <a:pt x="1724892" y="1123175"/>
                  <a:pt x="1789173" y="1114814"/>
                  <a:pt x="1824886" y="1202614"/>
                </a:cubicBezTo>
                <a:cubicBezTo>
                  <a:pt x="1449909" y="1190070"/>
                  <a:pt x="1085647" y="1118994"/>
                  <a:pt x="714243" y="1185890"/>
                </a:cubicBezTo>
                <a:cubicBezTo>
                  <a:pt x="1121358" y="1353128"/>
                  <a:pt x="1567759" y="1344765"/>
                  <a:pt x="1967733" y="1537090"/>
                </a:cubicBezTo>
                <a:cubicBezTo>
                  <a:pt x="1953448" y="1603986"/>
                  <a:pt x="1860597" y="1574718"/>
                  <a:pt x="1857026" y="1675062"/>
                </a:cubicBezTo>
                <a:cubicBezTo>
                  <a:pt x="2067727" y="1779586"/>
                  <a:pt x="2321284" y="1708508"/>
                  <a:pt x="2542697" y="1863205"/>
                </a:cubicBezTo>
                <a:cubicBezTo>
                  <a:pt x="2414134" y="1934281"/>
                  <a:pt x="2296285" y="1817213"/>
                  <a:pt x="2174863" y="1884109"/>
                </a:cubicBezTo>
                <a:cubicBezTo>
                  <a:pt x="2214147" y="1984452"/>
                  <a:pt x="3992607" y="2603233"/>
                  <a:pt x="4314015" y="2670128"/>
                </a:cubicBezTo>
                <a:cubicBezTo>
                  <a:pt x="4559090" y="2721868"/>
                  <a:pt x="4976921" y="2803592"/>
                  <a:pt x="5430784" y="2889725"/>
                </a:cubicBezTo>
                <a:cubicBezTo>
                  <a:pt x="5827914" y="2965093"/>
                  <a:pt x="6252633" y="3043836"/>
                  <a:pt x="6613344" y="3108822"/>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Τίτλος 1">
            <a:extLst>
              <a:ext uri="{FF2B5EF4-FFF2-40B4-BE49-F238E27FC236}">
                <a16:creationId xmlns:a16="http://schemas.microsoft.com/office/drawing/2014/main" id="{1F1BA3C5-88C1-61F0-3EA7-DE67A02DCE5B}"/>
              </a:ext>
            </a:extLst>
          </p:cNvPr>
          <p:cNvSpPr>
            <a:spLocks noGrp="1"/>
          </p:cNvSpPr>
          <p:nvPr>
            <p:ph type="title"/>
          </p:nvPr>
        </p:nvSpPr>
        <p:spPr>
          <a:xfrm>
            <a:off x="838200" y="937845"/>
            <a:ext cx="10048875" cy="5234355"/>
          </a:xfrm>
        </p:spPr>
        <p:txBody>
          <a:bodyPr vert="horz" lIns="91440" tIns="45720" rIns="91440" bIns="45720" rtlCol="0" anchor="b">
            <a:norm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Πριν</a:t>
            </a:r>
            <a:r>
              <a:rPr lang="en-US" sz="2400" kern="1200" dirty="0">
                <a:solidFill>
                  <a:schemeClr val="tx1"/>
                </a:solidFill>
                <a:effectLst/>
                <a:latin typeface="Sabon Next LT" panose="02000500000000000000" pitchFamily="2" charset="0"/>
                <a:cs typeface="Sabon Next LT" panose="02000500000000000000" pitchFamily="2" charset="0"/>
              </a:rPr>
              <a:t> από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παρα</a:t>
            </a:r>
            <a:r>
              <a:rPr lang="en-US" sz="2400" kern="1200" dirty="0" err="1">
                <a:solidFill>
                  <a:schemeClr val="tx1"/>
                </a:solidFill>
                <a:effectLst/>
                <a:latin typeface="Sabon Next LT" panose="02000500000000000000" pitchFamily="2" charset="0"/>
                <a:cs typeface="Sabon Next LT" panose="02000500000000000000" pitchFamily="2" charset="0"/>
              </a:rPr>
              <a:t>στάσεις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κοινό</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ληροφορείτο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γι</a:t>
            </a:r>
            <a:r>
              <a:rPr lang="en-US" sz="2400" kern="1200" dirty="0">
                <a:solidFill>
                  <a:schemeClr val="tx1"/>
                </a:solidFill>
                <a:effectLst/>
                <a:latin typeface="Sabon Next LT" panose="02000500000000000000" pitchFamily="2" charset="0"/>
                <a:cs typeface="Sabon Next LT" panose="02000500000000000000" pitchFamily="2" charset="0"/>
              </a:rPr>
              <a:t>α τις  επικείμενες εκδηλώσεις με διάφορους τρόπους. </a:t>
            </a:r>
            <a:r>
              <a:rPr lang="en-US" sz="2400" kern="1200" dirty="0" err="1">
                <a:solidFill>
                  <a:schemeClr val="tx1"/>
                </a:solidFill>
                <a:effectLst/>
                <a:latin typeface="Sabon Next LT" panose="02000500000000000000" pitchFamily="2" charset="0"/>
                <a:cs typeface="Sabon Next LT" panose="02000500000000000000" pitchFamily="2" charset="0"/>
              </a:rPr>
              <a:t>Προσκλήσεις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στέλνοντ</a:t>
            </a:r>
            <a:r>
              <a:rPr lang="en-US" sz="2400" kern="1200" dirty="0">
                <a:solidFill>
                  <a:schemeClr val="tx1"/>
                </a:solidFill>
                <a:effectLst/>
                <a:latin typeface="Sabon Next LT" panose="02000500000000000000" pitchFamily="2" charset="0"/>
                <a:cs typeface="Sabon Next LT" panose="02000500000000000000" pitchFamily="2" charset="0"/>
              </a:rPr>
              <a:t>αν συνήθως σε όλες τις κοντινές πόλεις, αφίσες τοποθετούνταν στις εισόδους της πόλης και λίγες μέρες πριν από την παράσταση γινόταν μια παρέλαση μέσα στην πόλη στην οποία πολλές φορές οι ηθοποιοί φορούσαν τα κουστούμια τους.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ημέρες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της</a:t>
            </a:r>
            <a:r>
              <a:rPr lang="en-US" sz="2400" kern="1200" dirty="0">
                <a:solidFill>
                  <a:schemeClr val="tx1"/>
                </a:solidFill>
                <a:effectLst/>
                <a:latin typeface="Sabon Next LT" panose="02000500000000000000" pitchFamily="2" charset="0"/>
                <a:cs typeface="Sabon Next LT" panose="02000500000000000000" pitchFamily="2" charset="0"/>
              </a:rPr>
              <a:t> πα</a:t>
            </a:r>
            <a:r>
              <a:rPr lang="en-US" sz="2400" kern="1200" dirty="0" err="1">
                <a:solidFill>
                  <a:schemeClr val="tx1"/>
                </a:solidFill>
                <a:effectLst/>
                <a:latin typeface="Sabon Next LT" panose="02000500000000000000" pitchFamily="2" charset="0"/>
                <a:cs typeface="Sabon Next LT" panose="02000500000000000000" pitchFamily="2" charset="0"/>
              </a:rPr>
              <a:t>ράστ</a:t>
            </a:r>
            <a:r>
              <a:rPr lang="en-US" sz="2400" kern="1200" dirty="0">
                <a:solidFill>
                  <a:schemeClr val="tx1"/>
                </a:solidFill>
                <a:effectLst/>
                <a:latin typeface="Sabon Next LT" panose="02000500000000000000" pitchFamily="2" charset="0"/>
                <a:cs typeface="Sabon Next LT" panose="02000500000000000000" pitchFamily="2" charset="0"/>
              </a:rPr>
              <a:t>ασης ένας κήρυκας γύριζε έφιππος στην πόλη και με τον ήχο της τρομπέτας καλούσε τον κόσμο στην παράσταση.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κοινό</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ροερχότ</a:t>
            </a:r>
            <a:r>
              <a:rPr lang="en-US" sz="2400" kern="1200" dirty="0">
                <a:solidFill>
                  <a:schemeClr val="tx1"/>
                </a:solidFill>
                <a:effectLst/>
                <a:latin typeface="Sabon Next LT" panose="02000500000000000000" pitchFamily="2" charset="0"/>
                <a:cs typeface="Sabon Next LT" panose="02000500000000000000" pitchFamily="2" charset="0"/>
              </a:rPr>
              <a:t>αν από όλες τις τάξεις και ερχόταν από τις τοπικές ή τις γειτονικές περιοχές.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μερικά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μέρη</a:t>
            </a:r>
            <a:r>
              <a:rPr lang="en-US" sz="2400" kern="1200" dirty="0">
                <a:solidFill>
                  <a:schemeClr val="tx1"/>
                </a:solidFill>
                <a:effectLst/>
                <a:latin typeface="Sabon Next LT" panose="02000500000000000000" pitchFamily="2" charset="0"/>
                <a:cs typeface="Sabon Next LT" panose="02000500000000000000" pitchFamily="2" charset="0"/>
              </a:rPr>
              <a:t> η </a:t>
            </a:r>
            <a:r>
              <a:rPr lang="en-US" sz="2400" kern="1200" dirty="0" err="1">
                <a:solidFill>
                  <a:schemeClr val="tx1"/>
                </a:solidFill>
                <a:effectLst/>
                <a:latin typeface="Sabon Next LT" panose="02000500000000000000" pitchFamily="2" charset="0"/>
                <a:cs typeface="Sabon Next LT" panose="02000500000000000000" pitchFamily="2" charset="0"/>
              </a:rPr>
              <a:t>εργ</a:t>
            </a:r>
            <a:r>
              <a:rPr lang="en-US" sz="2400" kern="1200" dirty="0">
                <a:solidFill>
                  <a:schemeClr val="tx1"/>
                </a:solidFill>
                <a:effectLst/>
                <a:latin typeface="Sabon Next LT" panose="02000500000000000000" pitchFamily="2" charset="0"/>
                <a:cs typeface="Sabon Next LT" panose="02000500000000000000" pitchFamily="2" charset="0"/>
              </a:rPr>
              <a:t>ασία απαγορευόταν τις ώρες της παράστασης και αποστέλλονταν ειδικοί φρουροί για να προστατεύουν τους οίκους και τους χώρους εργασίας από τις κλοπές.</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40951188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C9D1EE-B6E6-4AB8-A1DB-EFACAF0EA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a:extLst>
              <a:ext uri="{FF2B5EF4-FFF2-40B4-BE49-F238E27FC236}">
                <a16:creationId xmlns:a16="http://schemas.microsoft.com/office/drawing/2014/main" id="{F4155C20-3F0E-4576-8A0B-C345B6231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A68C03E-2651-8DCD-2952-28A1D785DFFF}"/>
              </a:ext>
            </a:extLst>
          </p:cNvPr>
          <p:cNvPicPr>
            <a:picLocks noChangeAspect="1"/>
          </p:cNvPicPr>
          <p:nvPr/>
        </p:nvPicPr>
        <p:blipFill rotWithShape="1">
          <a:blip r:embed="rId2">
            <a:duotone>
              <a:schemeClr val="accent1">
                <a:shade val="45000"/>
                <a:satMod val="135000"/>
              </a:schemeClr>
              <a:prstClr val="white"/>
            </a:duotone>
            <a:alphaModFix amt="35000"/>
          </a:blip>
          <a:srcRect t="10000"/>
          <a:stretch/>
        </p:blipFill>
        <p:spPr>
          <a:xfrm>
            <a:off x="20" y="10"/>
            <a:ext cx="12191981" cy="6857989"/>
          </a:xfrm>
          <a:prstGeom prst="rect">
            <a:avLst/>
          </a:prstGeom>
        </p:spPr>
      </p:pic>
      <p:sp>
        <p:nvSpPr>
          <p:cNvPr id="2" name="Τίτλος 1">
            <a:extLst>
              <a:ext uri="{FF2B5EF4-FFF2-40B4-BE49-F238E27FC236}">
                <a16:creationId xmlns:a16="http://schemas.microsoft.com/office/drawing/2014/main" id="{ED8FD55B-A07D-678B-70F7-671D3D2101FB}"/>
              </a:ext>
            </a:extLst>
          </p:cNvPr>
          <p:cNvSpPr>
            <a:spLocks noGrp="1"/>
          </p:cNvSpPr>
          <p:nvPr>
            <p:ph type="title"/>
          </p:nvPr>
        </p:nvSpPr>
        <p:spPr>
          <a:xfrm>
            <a:off x="466730" y="600076"/>
            <a:ext cx="4554659" cy="6032988"/>
          </a:xfrm>
        </p:spPr>
        <p:txBody>
          <a:bodyPr vert="horz" lIns="91440" tIns="45720" rIns="91440" bIns="45720" rtlCol="0" anchor="t">
            <a:noAutofit/>
          </a:bodyPr>
          <a:lstStyle/>
          <a:p>
            <a:pPr>
              <a:spcAft>
                <a:spcPts val="800"/>
              </a:spcAft>
            </a:pPr>
            <a:r>
              <a:rPr lang="en-US" sz="2400" dirty="0" err="1">
                <a:solidFill>
                  <a:srgbClr val="FFFFFF"/>
                </a:solidFill>
                <a:effectLst/>
                <a:latin typeface="Sabon Next LT" panose="02000500000000000000" pitchFamily="2" charset="0"/>
                <a:cs typeface="Sabon Next LT" panose="02000500000000000000" pitchFamily="2" charset="0"/>
              </a:rPr>
              <a:t>Σε</a:t>
            </a:r>
            <a:r>
              <a:rPr lang="en-US" sz="2400" dirty="0">
                <a:solidFill>
                  <a:srgbClr val="FFFFFF"/>
                </a:solidFill>
                <a:effectLst/>
                <a:latin typeface="Sabon Next LT" panose="02000500000000000000" pitchFamily="2" charset="0"/>
                <a:cs typeface="Sabon Next LT" panose="02000500000000000000" pitchFamily="2" charset="0"/>
              </a:rPr>
              <a:t> π</a:t>
            </a:r>
            <a:r>
              <a:rPr lang="en-US" sz="2400" dirty="0" err="1">
                <a:solidFill>
                  <a:srgbClr val="FFFFFF"/>
                </a:solidFill>
                <a:effectLst/>
                <a:latin typeface="Sabon Next LT" panose="02000500000000000000" pitchFamily="2" charset="0"/>
                <a:cs typeface="Sabon Next LT" panose="02000500000000000000" pitchFamily="2" charset="0"/>
              </a:rPr>
              <a:t>ολλές</a:t>
            </a:r>
            <a:r>
              <a:rPr lang="en-US" sz="2400" dirty="0">
                <a:solidFill>
                  <a:srgbClr val="FFFFFF"/>
                </a:solidFill>
                <a:effectLst/>
                <a:latin typeface="Sabon Next LT" panose="02000500000000000000" pitchFamily="2" charset="0"/>
                <a:cs typeface="Sabon Next LT" panose="02000500000000000000" pitchFamily="2" charset="0"/>
              </a:rPr>
              <a:t> παρα</a:t>
            </a:r>
            <a:r>
              <a:rPr lang="en-US" sz="2400" dirty="0" err="1">
                <a:solidFill>
                  <a:srgbClr val="FFFFFF"/>
                </a:solidFill>
                <a:effectLst/>
                <a:latin typeface="Sabon Next LT" panose="02000500000000000000" pitchFamily="2" charset="0"/>
                <a:cs typeface="Sabon Next LT" panose="02000500000000000000" pitchFamily="2" charset="0"/>
              </a:rPr>
              <a:t>γωγές</a:t>
            </a:r>
            <a:r>
              <a:rPr lang="en-US" sz="2400" dirty="0">
                <a:solidFill>
                  <a:srgbClr val="FFFFFF"/>
                </a:solidFill>
                <a:effectLst/>
                <a:latin typeface="Sabon Next LT" panose="02000500000000000000" pitchFamily="2" charset="0"/>
                <a:cs typeface="Sabon Next LT" panose="02000500000000000000" pitchFamily="2" charset="0"/>
              </a:rPr>
              <a:t> επ</a:t>
            </a:r>
            <a:r>
              <a:rPr lang="en-US" sz="2400" dirty="0" err="1">
                <a:solidFill>
                  <a:srgbClr val="FFFFFF"/>
                </a:solidFill>
                <a:effectLst/>
                <a:latin typeface="Sabon Next LT" panose="02000500000000000000" pitchFamily="2" charset="0"/>
                <a:cs typeface="Sabon Next LT" panose="02000500000000000000" pitchFamily="2" charset="0"/>
              </a:rPr>
              <a:t>ιχορηγούμενες</a:t>
            </a:r>
            <a:r>
              <a:rPr lang="en-US" sz="2400" dirty="0">
                <a:solidFill>
                  <a:srgbClr val="FFFFFF"/>
                </a:solidFill>
                <a:effectLst/>
                <a:latin typeface="Sabon Next LT" panose="02000500000000000000" pitchFamily="2" charset="0"/>
                <a:cs typeface="Sabon Next LT" panose="02000500000000000000" pitchFamily="2" charset="0"/>
              </a:rPr>
              <a:t> από </a:t>
            </a:r>
            <a:r>
              <a:rPr lang="en-US" sz="2400" dirty="0" err="1">
                <a:solidFill>
                  <a:srgbClr val="FFFFFF"/>
                </a:solidFill>
                <a:effectLst/>
                <a:latin typeface="Sabon Next LT" panose="02000500000000000000" pitchFamily="2" charset="0"/>
                <a:cs typeface="Sabon Next LT" panose="02000500000000000000" pitchFamily="2" charset="0"/>
              </a:rPr>
              <a:t>το</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δήμο</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δεν</a:t>
            </a:r>
            <a:r>
              <a:rPr lang="en-US" sz="2400" dirty="0">
                <a:solidFill>
                  <a:srgbClr val="FFFFFF"/>
                </a:solidFill>
                <a:effectLst/>
                <a:latin typeface="Sabon Next LT" panose="02000500000000000000" pitchFamily="2" charset="0"/>
                <a:cs typeface="Sabon Next LT" panose="02000500000000000000" pitchFamily="2" charset="0"/>
              </a:rPr>
              <a:t> υπ</a:t>
            </a:r>
            <a:r>
              <a:rPr lang="en-US" sz="2400" dirty="0" err="1">
                <a:solidFill>
                  <a:srgbClr val="FFFFFF"/>
                </a:solidFill>
                <a:effectLst/>
                <a:latin typeface="Sabon Next LT" panose="02000500000000000000" pitchFamily="2" charset="0"/>
                <a:cs typeface="Sabon Next LT" panose="02000500000000000000" pitchFamily="2" charset="0"/>
              </a:rPr>
              <a:t>ήρχ</a:t>
            </a:r>
            <a:r>
              <a:rPr lang="en-US" sz="2400" dirty="0">
                <a:solidFill>
                  <a:srgbClr val="FFFFFF"/>
                </a:solidFill>
                <a:effectLst/>
                <a:latin typeface="Sabon Next LT" panose="02000500000000000000" pitchFamily="2" charset="0"/>
                <a:cs typeface="Sabon Next LT" panose="02000500000000000000" pitchFamily="2" charset="0"/>
              </a:rPr>
              <a:t>αν εισιτήρια εισόδου. </a:t>
            </a:r>
            <a:r>
              <a:rPr lang="en-US" sz="2400" dirty="0" err="1">
                <a:solidFill>
                  <a:srgbClr val="FFFFFF"/>
                </a:solidFill>
                <a:effectLst/>
                <a:latin typeface="Sabon Next LT" panose="02000500000000000000" pitchFamily="2" charset="0"/>
                <a:cs typeface="Sabon Next LT" panose="02000500000000000000" pitchFamily="2" charset="0"/>
              </a:rPr>
              <a:t>Ωστόσο</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μερικές</a:t>
            </a:r>
            <a:r>
              <a:rPr lang="en-US" sz="2400" dirty="0">
                <a:solidFill>
                  <a:srgbClr val="FFFFFF"/>
                </a:solidFill>
                <a:effectLst/>
                <a:latin typeface="Sabon Next LT" panose="02000500000000000000" pitchFamily="2" charset="0"/>
                <a:cs typeface="Sabon Next LT" panose="02000500000000000000" pitchFamily="2" charset="0"/>
              </a:rPr>
              <a:t> παρα</a:t>
            </a:r>
            <a:r>
              <a:rPr lang="en-US" sz="2400" dirty="0" err="1">
                <a:solidFill>
                  <a:srgbClr val="FFFFFF"/>
                </a:solidFill>
                <a:effectLst/>
                <a:latin typeface="Sabon Next LT" panose="02000500000000000000" pitchFamily="2" charset="0"/>
                <a:cs typeface="Sabon Next LT" panose="02000500000000000000" pitchFamily="2" charset="0"/>
              </a:rPr>
              <a:t>γωγές</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είχ</a:t>
            </a:r>
            <a:r>
              <a:rPr lang="en-US" sz="2400" dirty="0">
                <a:solidFill>
                  <a:srgbClr val="FFFFFF"/>
                </a:solidFill>
                <a:effectLst/>
                <a:latin typeface="Sabon Next LT" panose="02000500000000000000" pitchFamily="2" charset="0"/>
                <a:cs typeface="Sabon Next LT" panose="02000500000000000000" pitchFamily="2" charset="0"/>
              </a:rPr>
              <a:t>αν ως στόχο να κερδίσουν χρήματα. </a:t>
            </a:r>
            <a:r>
              <a:rPr lang="en-US" sz="2400" dirty="0" err="1">
                <a:solidFill>
                  <a:srgbClr val="FFFFFF"/>
                </a:solidFill>
                <a:effectLst/>
                <a:latin typeface="Sabon Next LT" panose="02000500000000000000" pitchFamily="2" charset="0"/>
                <a:cs typeface="Sabon Next LT" panose="02000500000000000000" pitchFamily="2" charset="0"/>
              </a:rPr>
              <a:t>Αλλά</a:t>
            </a:r>
            <a:r>
              <a:rPr lang="en-US" sz="2400" dirty="0">
                <a:solidFill>
                  <a:srgbClr val="FFFFFF"/>
                </a:solidFill>
                <a:effectLst/>
                <a:latin typeface="Sabon Next LT" panose="02000500000000000000" pitchFamily="2" charset="0"/>
                <a:cs typeface="Sabon Next LT" panose="02000500000000000000" pitchFamily="2" charset="0"/>
              </a:rPr>
              <a:t> και </a:t>
            </a:r>
            <a:r>
              <a:rPr lang="en-US" sz="2400" dirty="0" err="1">
                <a:solidFill>
                  <a:srgbClr val="FFFFFF"/>
                </a:solidFill>
                <a:effectLst/>
                <a:latin typeface="Sabon Next LT" panose="02000500000000000000" pitchFamily="2" charset="0"/>
                <a:cs typeface="Sabon Next LT" panose="02000500000000000000" pitchFamily="2" charset="0"/>
              </a:rPr>
              <a:t>οι</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δήμοι</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μερικές</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φορές</a:t>
            </a:r>
            <a:r>
              <a:rPr lang="en-US" sz="2400" dirty="0">
                <a:solidFill>
                  <a:srgbClr val="FFFFFF"/>
                </a:solidFill>
                <a:effectLst/>
                <a:latin typeface="Sabon Next LT" panose="02000500000000000000" pitchFamily="2" charset="0"/>
                <a:cs typeface="Sabon Next LT" panose="02000500000000000000" pitchFamily="2" charset="0"/>
              </a:rPr>
              <a:t> επέβαλαν </a:t>
            </a:r>
            <a:r>
              <a:rPr lang="en-US" sz="2400" dirty="0" err="1">
                <a:solidFill>
                  <a:srgbClr val="FFFFFF"/>
                </a:solidFill>
                <a:effectLst/>
                <a:latin typeface="Sabon Next LT" panose="02000500000000000000" pitchFamily="2" charset="0"/>
                <a:cs typeface="Sabon Next LT" panose="02000500000000000000" pitchFamily="2" charset="0"/>
              </a:rPr>
              <a:t>εισιτήριο</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με</a:t>
            </a:r>
            <a:r>
              <a:rPr lang="en-US" sz="2400" dirty="0">
                <a:solidFill>
                  <a:srgbClr val="FFFFFF"/>
                </a:solidFill>
                <a:effectLst/>
                <a:latin typeface="Sabon Next LT" panose="02000500000000000000" pitchFamily="2" charset="0"/>
                <a:cs typeface="Sabon Next LT" panose="02000500000000000000" pitchFamily="2" charset="0"/>
              </a:rPr>
              <a:t> </a:t>
            </a:r>
            <a:r>
              <a:rPr lang="en-US" sz="2400" dirty="0" err="1">
                <a:solidFill>
                  <a:srgbClr val="FFFFFF"/>
                </a:solidFill>
                <a:effectLst/>
                <a:latin typeface="Sabon Next LT" panose="02000500000000000000" pitchFamily="2" charset="0"/>
                <a:cs typeface="Sabon Next LT" panose="02000500000000000000" pitchFamily="2" charset="0"/>
              </a:rPr>
              <a:t>σκο</a:t>
            </a:r>
            <a:r>
              <a:rPr lang="en-US" sz="2400" dirty="0">
                <a:solidFill>
                  <a:srgbClr val="FFFFFF"/>
                </a:solidFill>
                <a:effectLst/>
                <a:latin typeface="Sabon Next LT" panose="02000500000000000000" pitchFamily="2" charset="0"/>
                <a:cs typeface="Sabon Next LT" panose="02000500000000000000" pitchFamily="2" charset="0"/>
              </a:rPr>
              <a:t>πό να καλύψουν τα έξοδά τους. </a:t>
            </a:r>
            <a:br>
              <a:rPr lang="en-US" sz="2400" dirty="0">
                <a:solidFill>
                  <a:srgbClr val="FFFFFF"/>
                </a:solidFill>
                <a:effectLst/>
                <a:latin typeface="Sabon Next LT" panose="02000500000000000000" pitchFamily="2" charset="0"/>
                <a:cs typeface="Sabon Next LT" panose="02000500000000000000" pitchFamily="2" charset="0"/>
              </a:rPr>
            </a:br>
            <a:br>
              <a:rPr lang="en-US" sz="2400" dirty="0">
                <a:solidFill>
                  <a:srgbClr val="FFFFFF"/>
                </a:solidFill>
                <a:effectLst/>
                <a:latin typeface="Sabon Next LT" panose="02000500000000000000" pitchFamily="2" charset="0"/>
                <a:cs typeface="Sabon Next LT" panose="02000500000000000000" pitchFamily="2" charset="0"/>
              </a:rPr>
            </a:br>
            <a:r>
              <a:rPr lang="en-US" sz="2400" dirty="0" err="1">
                <a:solidFill>
                  <a:srgbClr val="FFFFFF"/>
                </a:solidFill>
                <a:effectLst/>
                <a:latin typeface="Sabon Next LT" panose="02000500000000000000" pitchFamily="2" charset="0"/>
                <a:cs typeface="Sabon Next LT" panose="02000500000000000000" pitchFamily="2" charset="0"/>
              </a:rPr>
              <a:t>Είν</a:t>
            </a:r>
            <a:r>
              <a:rPr lang="en-US" sz="2400" dirty="0">
                <a:solidFill>
                  <a:srgbClr val="FFFFFF"/>
                </a:solidFill>
                <a:effectLst/>
                <a:latin typeface="Sabon Next LT" panose="02000500000000000000" pitchFamily="2" charset="0"/>
                <a:cs typeface="Sabon Next LT" panose="02000500000000000000" pitchFamily="2" charset="0"/>
              </a:rPr>
              <a:t>αι δύσκολο να υπολογιστεί ο αριθμός των θεατών στις περιπτώσεις που δεν υπήρχε εισιτήριο αν και υπολογίζεται ότι αυτός ήταν μεγάλος.</a:t>
            </a:r>
            <a:br>
              <a:rPr lang="en-US" sz="2400" dirty="0">
                <a:solidFill>
                  <a:srgbClr val="FFFFFF"/>
                </a:solidFill>
                <a:effectLst/>
                <a:latin typeface="Sabon Next LT" panose="02000500000000000000" pitchFamily="2" charset="0"/>
                <a:cs typeface="Sabon Next LT" panose="02000500000000000000" pitchFamily="2" charset="0"/>
              </a:rPr>
            </a:br>
            <a:r>
              <a:rPr lang="en-US" sz="2400" dirty="0">
                <a:solidFill>
                  <a:srgbClr val="FFFFFF"/>
                </a:solidFill>
                <a:effectLst/>
                <a:latin typeface="Sabon Next LT" panose="02000500000000000000" pitchFamily="2" charset="0"/>
                <a:cs typeface="Sabon Next LT" panose="02000500000000000000" pitchFamily="2" charset="0"/>
              </a:rPr>
              <a:t> </a:t>
            </a:r>
            <a:br>
              <a:rPr lang="en-US" sz="2400" dirty="0">
                <a:solidFill>
                  <a:srgbClr val="FFFFFF"/>
                </a:solidFill>
                <a:effectLst/>
                <a:latin typeface="Sabon Next LT" panose="02000500000000000000" pitchFamily="2" charset="0"/>
                <a:cs typeface="Sabon Next LT" panose="02000500000000000000" pitchFamily="2" charset="0"/>
              </a:rPr>
            </a:br>
            <a:br>
              <a:rPr lang="en-US" sz="2400" dirty="0">
                <a:solidFill>
                  <a:srgbClr val="FFFFFF"/>
                </a:solidFill>
                <a:effectLst/>
                <a:latin typeface="Sabon Next LT" panose="02000500000000000000" pitchFamily="2" charset="0"/>
                <a:cs typeface="Sabon Next LT" panose="02000500000000000000" pitchFamily="2" charset="0"/>
              </a:rPr>
            </a:br>
            <a:endParaRPr lang="en-US" sz="2400" dirty="0">
              <a:solidFill>
                <a:srgbClr val="FFFFFF"/>
              </a:solidFill>
              <a:latin typeface="Sabon Next LT" panose="02000500000000000000" pitchFamily="2" charset="0"/>
              <a:cs typeface="Sabon Next LT" panose="02000500000000000000" pitchFamily="2" charset="0"/>
            </a:endParaRPr>
          </a:p>
        </p:txBody>
      </p:sp>
      <p:cxnSp>
        <p:nvCxnSpPr>
          <p:cNvPr id="12" name="Straight Connector 1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4" name="Graphic 21">
            <a:extLst>
              <a:ext uri="{FF2B5EF4-FFF2-40B4-BE49-F238E27FC236}">
                <a16:creationId xmlns:a16="http://schemas.microsoft.com/office/drawing/2014/main" id="{0BAEB82B-9A6B-4982-B56B-7529C6EA9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3128" y="1731109"/>
            <a:ext cx="139039" cy="136646"/>
          </a:xfrm>
          <a:custGeom>
            <a:avLst/>
            <a:gdLst>
              <a:gd name="connsiteX0" fmla="*/ 129602 w 139039"/>
              <a:gd name="connsiteY0" fmla="*/ 59048 h 136646"/>
              <a:gd name="connsiteX1" fmla="*/ 78957 w 139039"/>
              <a:gd name="connsiteY1" fmla="*/ 59048 h 136646"/>
              <a:gd name="connsiteX2" fmla="*/ 78957 w 139039"/>
              <a:gd name="connsiteY2" fmla="*/ 9275 h 136646"/>
              <a:gd name="connsiteX3" fmla="*/ 69520 w 139039"/>
              <a:gd name="connsiteY3" fmla="*/ 0 h 136646"/>
              <a:gd name="connsiteX4" fmla="*/ 60082 w 139039"/>
              <a:gd name="connsiteY4" fmla="*/ 9275 h 136646"/>
              <a:gd name="connsiteX5" fmla="*/ 60082 w 139039"/>
              <a:gd name="connsiteY5" fmla="*/ 59048 h 136646"/>
              <a:gd name="connsiteX6" fmla="*/ 9437 w 139039"/>
              <a:gd name="connsiteY6" fmla="*/ 59048 h 136646"/>
              <a:gd name="connsiteX7" fmla="*/ 0 w 139039"/>
              <a:gd name="connsiteY7" fmla="*/ 68323 h 136646"/>
              <a:gd name="connsiteX8" fmla="*/ 9437 w 139039"/>
              <a:gd name="connsiteY8" fmla="*/ 77598 h 136646"/>
              <a:gd name="connsiteX9" fmla="*/ 60082 w 139039"/>
              <a:gd name="connsiteY9" fmla="*/ 77598 h 136646"/>
              <a:gd name="connsiteX10" fmla="*/ 60082 w 139039"/>
              <a:gd name="connsiteY10" fmla="*/ 127371 h 136646"/>
              <a:gd name="connsiteX11" fmla="*/ 69520 w 139039"/>
              <a:gd name="connsiteY11" fmla="*/ 136646 h 136646"/>
              <a:gd name="connsiteX12" fmla="*/ 78957 w 139039"/>
              <a:gd name="connsiteY12" fmla="*/ 127371 h 136646"/>
              <a:gd name="connsiteX13" fmla="*/ 78957 w 139039"/>
              <a:gd name="connsiteY13" fmla="*/ 77598 h 136646"/>
              <a:gd name="connsiteX14" fmla="*/ 129602 w 139039"/>
              <a:gd name="connsiteY14" fmla="*/ 77598 h 136646"/>
              <a:gd name="connsiteX15" fmla="*/ 139039 w 139039"/>
              <a:gd name="connsiteY15" fmla="*/ 68323 h 136646"/>
              <a:gd name="connsiteX16" fmla="*/ 129602 w 139039"/>
              <a:gd name="connsiteY16" fmla="*/ 59048 h 13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6646">
                <a:moveTo>
                  <a:pt x="129602" y="59048"/>
                </a:moveTo>
                <a:lnTo>
                  <a:pt x="78957" y="59048"/>
                </a:lnTo>
                <a:lnTo>
                  <a:pt x="78957" y="9275"/>
                </a:lnTo>
                <a:cubicBezTo>
                  <a:pt x="78957" y="4152"/>
                  <a:pt x="74731" y="0"/>
                  <a:pt x="69520" y="0"/>
                </a:cubicBezTo>
                <a:cubicBezTo>
                  <a:pt x="64308" y="0"/>
                  <a:pt x="60082" y="4152"/>
                  <a:pt x="60082" y="9275"/>
                </a:cubicBezTo>
                <a:lnTo>
                  <a:pt x="60082" y="59048"/>
                </a:lnTo>
                <a:lnTo>
                  <a:pt x="9437" y="59048"/>
                </a:lnTo>
                <a:cubicBezTo>
                  <a:pt x="4225" y="59048"/>
                  <a:pt x="0" y="63201"/>
                  <a:pt x="0" y="68323"/>
                </a:cubicBezTo>
                <a:cubicBezTo>
                  <a:pt x="0" y="73445"/>
                  <a:pt x="4225" y="77598"/>
                  <a:pt x="9437" y="77598"/>
                </a:cubicBezTo>
                <a:lnTo>
                  <a:pt x="60082" y="77598"/>
                </a:lnTo>
                <a:lnTo>
                  <a:pt x="60082" y="127371"/>
                </a:lnTo>
                <a:cubicBezTo>
                  <a:pt x="60082" y="132493"/>
                  <a:pt x="64308" y="136646"/>
                  <a:pt x="69520" y="136646"/>
                </a:cubicBezTo>
                <a:cubicBezTo>
                  <a:pt x="74731" y="136646"/>
                  <a:pt x="78957" y="132493"/>
                  <a:pt x="78957" y="127371"/>
                </a:cubicBezTo>
                <a:lnTo>
                  <a:pt x="78957" y="77598"/>
                </a:lnTo>
                <a:lnTo>
                  <a:pt x="129602" y="77598"/>
                </a:lnTo>
                <a:cubicBezTo>
                  <a:pt x="134814" y="77598"/>
                  <a:pt x="139039" y="73445"/>
                  <a:pt x="139039" y="68323"/>
                </a:cubicBezTo>
                <a:cubicBezTo>
                  <a:pt x="139039" y="63201"/>
                  <a:pt x="134814" y="59048"/>
                  <a:pt x="129602" y="59048"/>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Graphic 17">
            <a:extLst>
              <a:ext uri="{FF2B5EF4-FFF2-40B4-BE49-F238E27FC236}">
                <a16:creationId xmlns:a16="http://schemas.microsoft.com/office/drawing/2014/main" id="{FC71CE45-EECF-4555-AD4B-1B3D0D5D1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1908" y="1956458"/>
            <a:ext cx="91138" cy="89570"/>
          </a:xfrm>
          <a:custGeom>
            <a:avLst/>
            <a:gdLst>
              <a:gd name="connsiteX0" fmla="*/ 91138 w 91138"/>
              <a:gd name="connsiteY0" fmla="*/ 44785 h 89570"/>
              <a:gd name="connsiteX1" fmla="*/ 45569 w 91138"/>
              <a:gd name="connsiteY1" fmla="*/ 89570 h 89570"/>
              <a:gd name="connsiteX2" fmla="*/ 0 w 91138"/>
              <a:gd name="connsiteY2" fmla="*/ 44785 h 89570"/>
              <a:gd name="connsiteX3" fmla="*/ 45569 w 91138"/>
              <a:gd name="connsiteY3" fmla="*/ 0 h 89570"/>
              <a:gd name="connsiteX4" fmla="*/ 91138 w 91138"/>
              <a:gd name="connsiteY4" fmla="*/ 44785 h 89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89570">
                <a:moveTo>
                  <a:pt x="91138" y="44785"/>
                </a:moveTo>
                <a:cubicBezTo>
                  <a:pt x="91138" y="69519"/>
                  <a:pt x="70736" y="89570"/>
                  <a:pt x="45569" y="89570"/>
                </a:cubicBezTo>
                <a:cubicBezTo>
                  <a:pt x="20402" y="89570"/>
                  <a:pt x="0" y="69519"/>
                  <a:pt x="0" y="44785"/>
                </a:cubicBezTo>
                <a:cubicBezTo>
                  <a:pt x="0" y="20051"/>
                  <a:pt x="20402" y="0"/>
                  <a:pt x="45569" y="0"/>
                </a:cubicBezTo>
                <a:cubicBezTo>
                  <a:pt x="70736" y="0"/>
                  <a:pt x="91138" y="20051"/>
                  <a:pt x="91138" y="44785"/>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Graphic 22">
            <a:extLst>
              <a:ext uri="{FF2B5EF4-FFF2-40B4-BE49-F238E27FC236}">
                <a16:creationId xmlns:a16="http://schemas.microsoft.com/office/drawing/2014/main" id="{53AA89D1-0C70-46BB-8E35-5722A4B18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7588" y="2177021"/>
            <a:ext cx="127714" cy="125516"/>
          </a:xfrm>
          <a:custGeom>
            <a:avLst/>
            <a:gdLst>
              <a:gd name="connsiteX0" fmla="*/ 63857 w 127714"/>
              <a:gd name="connsiteY0" fmla="*/ 18549 h 125516"/>
              <a:gd name="connsiteX1" fmla="*/ 108840 w 127714"/>
              <a:gd name="connsiteY1" fmla="*/ 62758 h 125516"/>
              <a:gd name="connsiteX2" fmla="*/ 63857 w 127714"/>
              <a:gd name="connsiteY2" fmla="*/ 106967 h 125516"/>
              <a:gd name="connsiteX3" fmla="*/ 18874 w 127714"/>
              <a:gd name="connsiteY3" fmla="*/ 62758 h 125516"/>
              <a:gd name="connsiteX4" fmla="*/ 63857 w 127714"/>
              <a:gd name="connsiteY4" fmla="*/ 18549 h 125516"/>
              <a:gd name="connsiteX5" fmla="*/ 63857 w 127714"/>
              <a:gd name="connsiteY5" fmla="*/ 0 h 125516"/>
              <a:gd name="connsiteX6" fmla="*/ 0 w 127714"/>
              <a:gd name="connsiteY6" fmla="*/ 62758 h 125516"/>
              <a:gd name="connsiteX7" fmla="*/ 63857 w 127714"/>
              <a:gd name="connsiteY7" fmla="*/ 125516 h 125516"/>
              <a:gd name="connsiteX8" fmla="*/ 127714 w 127714"/>
              <a:gd name="connsiteY8" fmla="*/ 62758 h 125516"/>
              <a:gd name="connsiteX9" fmla="*/ 63857 w 127714"/>
              <a:gd name="connsiteY9" fmla="*/ 0 h 12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5516">
                <a:moveTo>
                  <a:pt x="63857" y="18549"/>
                </a:moveTo>
                <a:cubicBezTo>
                  <a:pt x="88700" y="18549"/>
                  <a:pt x="108840" y="38342"/>
                  <a:pt x="108840" y="62758"/>
                </a:cubicBezTo>
                <a:cubicBezTo>
                  <a:pt x="108840" y="87174"/>
                  <a:pt x="88700" y="106967"/>
                  <a:pt x="63857" y="106967"/>
                </a:cubicBezTo>
                <a:cubicBezTo>
                  <a:pt x="39014" y="106967"/>
                  <a:pt x="18874" y="87174"/>
                  <a:pt x="18874" y="62758"/>
                </a:cubicBezTo>
                <a:cubicBezTo>
                  <a:pt x="18898" y="38352"/>
                  <a:pt x="39024" y="18573"/>
                  <a:pt x="63857" y="18549"/>
                </a:cubicBezTo>
                <a:moveTo>
                  <a:pt x="63857" y="0"/>
                </a:moveTo>
                <a:cubicBezTo>
                  <a:pt x="28590" y="0"/>
                  <a:pt x="0" y="28098"/>
                  <a:pt x="0" y="62758"/>
                </a:cubicBezTo>
                <a:cubicBezTo>
                  <a:pt x="0" y="97418"/>
                  <a:pt x="28590" y="125516"/>
                  <a:pt x="63857" y="125516"/>
                </a:cubicBezTo>
                <a:cubicBezTo>
                  <a:pt x="99124" y="125516"/>
                  <a:pt x="127714" y="97418"/>
                  <a:pt x="127714" y="62758"/>
                </a:cubicBezTo>
                <a:cubicBezTo>
                  <a:pt x="127714" y="28098"/>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38537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6597D8B-CDDD-7C40-2CFA-DAE716BF4674}"/>
              </a:ext>
            </a:extLst>
          </p:cNvPr>
          <p:cNvSpPr>
            <a:spLocks noGrp="1"/>
          </p:cNvSpPr>
          <p:nvPr>
            <p:ph type="title"/>
          </p:nvPr>
        </p:nvSpPr>
        <p:spPr>
          <a:xfrm>
            <a:off x="638882" y="639192"/>
            <a:ext cx="3571810" cy="5113907"/>
          </a:xfrm>
        </p:spPr>
        <p:txBody>
          <a:bodyPr vert="horz" lIns="91440" tIns="45720" rIns="91440" bIns="45720" rtlCol="0" anchor="b">
            <a:no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δι</a:t>
            </a:r>
            <a:r>
              <a:rPr lang="en-US" sz="2400" kern="1200" dirty="0">
                <a:solidFill>
                  <a:schemeClr val="tx1"/>
                </a:solidFill>
                <a:effectLst/>
                <a:latin typeface="Sabon Next LT" panose="02000500000000000000" pitchFamily="2" charset="0"/>
                <a:cs typeface="Sabon Next LT" panose="02000500000000000000" pitchFamily="2" charset="0"/>
              </a:rPr>
              <a:t>ακεκριμένοι πολίτες πιθανόν να παρακολουθούσαν από τα παράθυρα των γειτονικών σπιτιών και μπορεί να στήνονταν και εξέδρες για να κάθονται οι λιγότερο σημαντικές προσωπικότητες, όμως οι απλοί πολίτες πιθανόν να στέκονταν όρθιοι.</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512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The Medieval Stage | Medieval theatre, Theatrical scenery, Medieval">
            <a:extLst>
              <a:ext uri="{FF2B5EF4-FFF2-40B4-BE49-F238E27FC236}">
                <a16:creationId xmlns:a16="http://schemas.microsoft.com/office/drawing/2014/main" id="{EDD67DB7-8118-FBC2-3BEE-7CED1F1FAA3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939419"/>
            <a:ext cx="7214616" cy="4951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5471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93987AD-3F80-FCE9-3E4E-CA4519D54A1B}"/>
              </a:ext>
            </a:extLst>
          </p:cNvPr>
          <p:cNvSpPr>
            <a:spLocks noGrp="1"/>
          </p:cNvSpPr>
          <p:nvPr>
            <p:ph type="title"/>
          </p:nvPr>
        </p:nvSpPr>
        <p:spPr>
          <a:xfrm>
            <a:off x="1885515" y="1593446"/>
            <a:ext cx="9623404" cy="4254904"/>
          </a:xfrm>
        </p:spPr>
        <p:txBody>
          <a:bodyPr vert="horz" lIns="91440" tIns="45720" rIns="91440" bIns="45720" rtlCol="0" anchor="b">
            <a:no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ώρες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της</a:t>
            </a:r>
            <a:r>
              <a:rPr lang="en-US" sz="2400" kern="1200" dirty="0">
                <a:solidFill>
                  <a:schemeClr val="tx1"/>
                </a:solidFill>
                <a:effectLst/>
                <a:latin typeface="Sabon Next LT" panose="02000500000000000000" pitchFamily="2" charset="0"/>
                <a:cs typeface="Sabon Next LT" panose="02000500000000000000" pitchFamily="2" charset="0"/>
              </a:rPr>
              <a:t> πα</a:t>
            </a:r>
            <a:r>
              <a:rPr lang="en-US" sz="2400" kern="1200" dirty="0" err="1">
                <a:solidFill>
                  <a:schemeClr val="tx1"/>
                </a:solidFill>
                <a:effectLst/>
                <a:latin typeface="Sabon Next LT" panose="02000500000000000000" pitchFamily="2" charset="0"/>
                <a:cs typeface="Sabon Next LT" panose="02000500000000000000" pitchFamily="2" charset="0"/>
              </a:rPr>
              <a:t>ράστ</a:t>
            </a:r>
            <a:r>
              <a:rPr lang="en-US" sz="2400" kern="1200" dirty="0">
                <a:solidFill>
                  <a:schemeClr val="tx1"/>
                </a:solidFill>
                <a:effectLst/>
                <a:latin typeface="Sabon Next LT" panose="02000500000000000000" pitchFamily="2" charset="0"/>
                <a:cs typeface="Sabon Next LT" panose="02000500000000000000" pitchFamily="2" charset="0"/>
              </a:rPr>
              <a:t>ασης ποίκιλαν.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μερικές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a:t>
            </a:r>
            <a:r>
              <a:rPr lang="en-US" sz="2400" kern="1200" dirty="0">
                <a:solidFill>
                  <a:schemeClr val="tx1"/>
                </a:solidFill>
                <a:effectLst/>
                <a:latin typeface="Sabon Next LT" panose="02000500000000000000" pitchFamily="2" charset="0"/>
                <a:cs typeface="Sabon Next LT" panose="02000500000000000000" pitchFamily="2" charset="0"/>
              </a:rPr>
              <a:t>πτώσεις οι παραστάσεις ξεκινούσαν στις 7 το πρωί περίπου και διαρκούσαν μέχρι τις 11, ύστερα από ένα διάλειμμα μιας ώρας συνεχίζονταν μέχρι τις 6 το απόγευμα περίπου.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άλλες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a:t>
            </a:r>
            <a:r>
              <a:rPr lang="en-US" sz="2400" kern="1200" dirty="0">
                <a:solidFill>
                  <a:schemeClr val="tx1"/>
                </a:solidFill>
                <a:effectLst/>
                <a:latin typeface="Sabon Next LT" panose="02000500000000000000" pitchFamily="2" charset="0"/>
                <a:cs typeface="Sabon Next LT" panose="02000500000000000000" pitchFamily="2" charset="0"/>
              </a:rPr>
              <a:t>πτώσεις τα έργα παρουσιάζονταν σε μια σειρά απογευματινών παραστάσεων, ενώ σε άλλες μια παράσταση μπορεί να συνεχιζόταν χωρίς διακοπή για 12 ώρες. </a:t>
            </a:r>
            <a:r>
              <a:rPr lang="en-US" sz="2400" kern="1200" dirty="0" err="1">
                <a:solidFill>
                  <a:schemeClr val="tx1"/>
                </a:solidFill>
                <a:effectLst/>
                <a:latin typeface="Sabon Next LT" panose="02000500000000000000" pitchFamily="2" charset="0"/>
                <a:cs typeface="Sabon Next LT" panose="02000500000000000000" pitchFamily="2" charset="0"/>
              </a:rPr>
              <a:t>Συχνά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θε</a:t>
            </a:r>
            <a:r>
              <a:rPr lang="en-US" sz="2400" kern="1200" dirty="0">
                <a:solidFill>
                  <a:schemeClr val="tx1"/>
                </a:solidFill>
                <a:effectLst/>
                <a:latin typeface="Sabon Next LT" panose="02000500000000000000" pitchFamily="2" charset="0"/>
                <a:cs typeface="Sabon Next LT" panose="02000500000000000000" pitchFamily="2" charset="0"/>
              </a:rPr>
              <a:t>ατές άρχι</a:t>
            </a:r>
            <a:r>
              <a:rPr lang="el-GR" sz="2400" kern="1200" dirty="0">
                <a:solidFill>
                  <a:schemeClr val="tx1"/>
                </a:solidFill>
                <a:effectLst/>
                <a:latin typeface="Sabon Next LT" panose="02000500000000000000" pitchFamily="2" charset="0"/>
                <a:cs typeface="Sabon Next LT" panose="02000500000000000000" pitchFamily="2" charset="0"/>
              </a:rPr>
              <a:t>ζ</a:t>
            </a:r>
            <a:r>
              <a:rPr lang="en-US" sz="2400" kern="1200" dirty="0">
                <a:solidFill>
                  <a:schemeClr val="tx1"/>
                </a:solidFill>
                <a:effectLst/>
                <a:latin typeface="Sabon Next LT" panose="02000500000000000000" pitchFamily="2" charset="0"/>
                <a:cs typeface="Sabon Next LT" panose="02000500000000000000" pitchFamily="2" charset="0"/>
              </a:rPr>
              <a:t>αν να καταλαμβάνουν τις θέσεις τους στις 4 το πρωί επειδή συνήθως δεν γίνονταν κρατήσεις θέσεων εκτός από τις περιπτώσεις των αξιωματούχων των κληρικών και των σημαντικών επισκεπτών. </a:t>
            </a:r>
            <a:r>
              <a:rPr lang="en-US" sz="2400" kern="1200" dirty="0" err="1">
                <a:solidFill>
                  <a:schemeClr val="tx1"/>
                </a:solidFill>
                <a:effectLst/>
                <a:latin typeface="Sabon Next LT" panose="02000500000000000000" pitchFamily="2" charset="0"/>
                <a:cs typeface="Sabon Next LT" panose="02000500000000000000" pitchFamily="2" charset="0"/>
              </a:rPr>
              <a:t>Μερικές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φορές</a:t>
            </a:r>
            <a:r>
              <a:rPr lang="en-US" sz="2400" kern="1200" dirty="0">
                <a:solidFill>
                  <a:schemeClr val="tx1"/>
                </a:solidFill>
                <a:effectLst/>
                <a:latin typeface="Sabon Next LT" panose="02000500000000000000" pitchFamily="2" charset="0"/>
                <a:cs typeface="Sabon Next LT" panose="02000500000000000000" pitchFamily="2" charset="0"/>
              </a:rPr>
              <a:t> απα</a:t>
            </a:r>
            <a:r>
              <a:rPr lang="en-US" sz="2400" kern="1200" dirty="0" err="1">
                <a:solidFill>
                  <a:schemeClr val="tx1"/>
                </a:solidFill>
                <a:effectLst/>
                <a:latin typeface="Sabon Next LT" panose="02000500000000000000" pitchFamily="2" charset="0"/>
                <a:cs typeface="Sabon Next LT" panose="02000500000000000000" pitchFamily="2" charset="0"/>
              </a:rPr>
              <a:t>γορευότ</a:t>
            </a:r>
            <a:r>
              <a:rPr lang="en-US" sz="2400" kern="1200" dirty="0">
                <a:solidFill>
                  <a:schemeClr val="tx1"/>
                </a:solidFill>
                <a:effectLst/>
                <a:latin typeface="Sabon Next LT" panose="02000500000000000000" pitchFamily="2" charset="0"/>
                <a:cs typeface="Sabon Next LT" panose="02000500000000000000" pitchFamily="2" charset="0"/>
              </a:rPr>
              <a:t>αν η είσοδος στα παιδιά, στους ηλικιωμένους, και στις εγκύους. </a:t>
            </a:r>
            <a:r>
              <a:rPr lang="en-US" sz="2400" kern="1200" dirty="0" err="1">
                <a:solidFill>
                  <a:schemeClr val="tx1"/>
                </a:solidFill>
                <a:effectLst/>
                <a:latin typeface="Sabon Next LT" panose="02000500000000000000" pitchFamily="2" charset="0"/>
                <a:cs typeface="Sabon Next LT" panose="02000500000000000000" pitchFamily="2" charset="0"/>
              </a:rPr>
              <a:t>Χρησιμο</a:t>
            </a:r>
            <a:r>
              <a:rPr lang="en-US" sz="2400" kern="1200" dirty="0">
                <a:solidFill>
                  <a:schemeClr val="tx1"/>
                </a:solidFill>
                <a:effectLst/>
                <a:latin typeface="Sabon Next LT" panose="02000500000000000000" pitchFamily="2" charset="0"/>
                <a:cs typeface="Sabon Next LT" panose="02000500000000000000" pitchFamily="2" charset="0"/>
              </a:rPr>
              <a:t>ποιούσαν κάποιου είδους περιορισμό</a:t>
            </a:r>
            <a:r>
              <a:rPr lang="el-GR" sz="2400" kern="1200" dirty="0">
                <a:solidFill>
                  <a:schemeClr val="tx1"/>
                </a:solidFill>
                <a:effectLst/>
                <a:latin typeface="Sabon Next LT" panose="02000500000000000000" pitchFamily="2" charset="0"/>
                <a:cs typeface="Sabon Next LT" panose="02000500000000000000" pitchFamily="2" charset="0"/>
              </a:rPr>
              <a:t>,</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έν</a:t>
            </a:r>
            <a:r>
              <a:rPr lang="en-US" sz="2400" kern="1200" dirty="0">
                <a:solidFill>
                  <a:schemeClr val="tx1"/>
                </a:solidFill>
                <a:effectLst/>
                <a:latin typeface="Sabon Next LT" panose="02000500000000000000" pitchFamily="2" charset="0"/>
                <a:cs typeface="Sabon Next LT" panose="02000500000000000000" pitchFamily="2" charset="0"/>
              </a:rPr>
              <a:t>α χαντάκι</a:t>
            </a:r>
            <a:r>
              <a:rPr lang="el-GR" sz="2400" kern="1200" dirty="0">
                <a:solidFill>
                  <a:schemeClr val="tx1"/>
                </a:solidFill>
                <a:effectLst/>
                <a:latin typeface="Sabon Next LT" panose="02000500000000000000" pitchFamily="2" charset="0"/>
                <a:cs typeface="Sabon Next LT" panose="02000500000000000000" pitchFamily="2" charset="0"/>
              </a:rPr>
              <a:t>,</a:t>
            </a:r>
            <a:r>
              <a:rPr lang="en-US" sz="2400" kern="1200" dirty="0">
                <a:solidFill>
                  <a:schemeClr val="tx1"/>
                </a:solidFill>
                <a:effectLst/>
                <a:latin typeface="Sabon Next LT" panose="02000500000000000000" pitchFamily="2" charset="0"/>
                <a:cs typeface="Sabon Next LT" panose="02000500000000000000" pitchFamily="2" charset="0"/>
              </a:rPr>
              <a:t> ένα φράχτη, νερό ή φυλακές για να εμποδίζου</a:t>
            </a:r>
            <a:r>
              <a:rPr lang="el-GR" sz="2400" kern="1200" dirty="0">
                <a:solidFill>
                  <a:schemeClr val="tx1"/>
                </a:solidFill>
                <a:effectLst/>
                <a:latin typeface="Sabon Next LT" panose="02000500000000000000" pitchFamily="2" charset="0"/>
                <a:cs typeface="Sabon Next LT" panose="02000500000000000000" pitchFamily="2" charset="0"/>
              </a:rPr>
              <a:t>ν</a:t>
            </a:r>
            <a:r>
              <a:rPr lang="en-US" sz="2400" kern="1200" dirty="0">
                <a:solidFill>
                  <a:schemeClr val="tx1"/>
                </a:solidFill>
                <a:effectLst/>
                <a:latin typeface="Sabon Next LT" panose="02000500000000000000" pitchFamily="2" charset="0"/>
                <a:cs typeface="Sabon Next LT" panose="02000500000000000000" pitchFamily="2" charset="0"/>
              </a:rPr>
              <a:t> τους θεατές να προσεγγίσουν τη σκηνή.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28588733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5A13B50-34EE-D3A7-A316-42A30DE3E121}"/>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i="1" dirty="0" err="1">
                <a:effectLst/>
                <a:latin typeface="Sabon Next LT" panose="02000500000000000000" pitchFamily="2" charset="0"/>
                <a:cs typeface="Sabon Next LT" panose="02000500000000000000" pitchFamily="2" charset="0"/>
              </a:rPr>
              <a:t>Μη</a:t>
            </a:r>
            <a:r>
              <a:rPr lang="en-US" i="1" dirty="0">
                <a:effectLst/>
                <a:latin typeface="Sabon Next LT" panose="02000500000000000000" pitchFamily="2" charset="0"/>
                <a:cs typeface="Sabon Next LT" panose="02000500000000000000" pitchFamily="2" charset="0"/>
              </a:rPr>
              <a:t> </a:t>
            </a:r>
            <a:r>
              <a:rPr lang="en-US" i="1" dirty="0" err="1">
                <a:effectLst/>
                <a:latin typeface="Sabon Next LT" panose="02000500000000000000" pitchFamily="2" charset="0"/>
                <a:cs typeface="Sabon Next LT" panose="02000500000000000000" pitchFamily="2" charset="0"/>
              </a:rPr>
              <a:t>θρησκευτικές</a:t>
            </a:r>
            <a:r>
              <a:rPr lang="en-US" i="1" dirty="0">
                <a:effectLst/>
                <a:latin typeface="Sabon Next LT" panose="02000500000000000000" pitchFamily="2" charset="0"/>
                <a:cs typeface="Sabon Next LT" panose="02000500000000000000" pitchFamily="2" charset="0"/>
              </a:rPr>
              <a:t> </a:t>
            </a:r>
            <a:r>
              <a:rPr lang="en-US" i="1" dirty="0" err="1">
                <a:effectLst/>
                <a:latin typeface="Sabon Next LT" panose="02000500000000000000" pitchFamily="2" charset="0"/>
                <a:cs typeface="Sabon Next LT" panose="02000500000000000000" pitchFamily="2" charset="0"/>
              </a:rPr>
              <a:t>δρ</a:t>
            </a:r>
            <a:r>
              <a:rPr lang="en-US" i="1" dirty="0">
                <a:effectLst/>
                <a:latin typeface="Sabon Next LT" panose="02000500000000000000" pitchFamily="2" charset="0"/>
                <a:cs typeface="Sabon Next LT" panose="02000500000000000000" pitchFamily="2" charset="0"/>
              </a:rPr>
              <a:t>αματικές φόρμες</a:t>
            </a:r>
            <a:br>
              <a:rPr lang="en-US" dirty="0">
                <a:effectLst/>
              </a:rPr>
            </a:br>
            <a:endParaRPr lang="en-US" dirty="0"/>
          </a:p>
        </p:txBody>
      </p:sp>
      <p:pic>
        <p:nvPicPr>
          <p:cNvPr id="4" name="Picture 3">
            <a:extLst>
              <a:ext uri="{FF2B5EF4-FFF2-40B4-BE49-F238E27FC236}">
                <a16:creationId xmlns:a16="http://schemas.microsoft.com/office/drawing/2014/main" id="{D1D2F166-8225-F780-5B5E-426F9ACD3757}"/>
              </a:ext>
            </a:extLst>
          </p:cNvPr>
          <p:cNvPicPr>
            <a:picLocks noChangeAspect="1"/>
          </p:cNvPicPr>
          <p:nvPr/>
        </p:nvPicPr>
        <p:blipFill rotWithShape="1">
          <a:blip r:embed="rId2"/>
          <a:srcRect r="41962"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2610577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38410E7-D4B4-41AD-88B3-EB385D8A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C761A61-830D-6413-74F1-9EED3144A6A2}"/>
              </a:ext>
            </a:extLst>
          </p:cNvPr>
          <p:cNvSpPr>
            <a:spLocks noGrp="1"/>
          </p:cNvSpPr>
          <p:nvPr>
            <p:ph type="title"/>
          </p:nvPr>
        </p:nvSpPr>
        <p:spPr>
          <a:xfrm>
            <a:off x="558210" y="635317"/>
            <a:ext cx="10890840" cy="4117658"/>
          </a:xfrm>
        </p:spPr>
        <p:txBody>
          <a:bodyPr vert="horz" lIns="91440" tIns="45720" rIns="91440" bIns="45720" rtlCol="0" anchor="b">
            <a:normAutofit/>
          </a:bodyPr>
          <a:lstStyle/>
          <a:p>
            <a:r>
              <a:rPr lang="en-US" sz="2400" kern="1200" dirty="0" err="1">
                <a:solidFill>
                  <a:schemeClr val="tx1"/>
                </a:solidFill>
                <a:latin typeface="Sabon Next LT" panose="02000500000000000000" pitchFamily="2" charset="0"/>
                <a:cs typeface="Sabon Next LT" panose="02000500000000000000" pitchFamily="2" charset="0"/>
              </a:rPr>
              <a:t>T</a:t>
            </a:r>
            <a:r>
              <a:rPr lang="en-US" sz="2400" kern="1200" dirty="0" err="1">
                <a:solidFill>
                  <a:schemeClr val="tx1"/>
                </a:solidFill>
                <a:effectLst/>
                <a:latin typeface="Sabon Next LT" panose="02000500000000000000" pitchFamily="2" charset="0"/>
                <a:cs typeface="Sabon Next LT" panose="02000500000000000000" pitchFamily="2" charset="0"/>
              </a:rPr>
              <a:t>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κοσμικό</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δράμ</a:t>
            </a:r>
            <a:r>
              <a:rPr lang="en-US" sz="2400" kern="1200" dirty="0">
                <a:solidFill>
                  <a:schemeClr val="tx1"/>
                </a:solidFill>
                <a:effectLst/>
                <a:latin typeface="Sabon Next LT" panose="02000500000000000000" pitchFamily="2" charset="0"/>
                <a:cs typeface="Sabon Next LT" panose="02000500000000000000" pitchFamily="2" charset="0"/>
              </a:rPr>
              <a:t>α δεν θα κάνει την εμφάνισή του </a:t>
            </a:r>
            <a:r>
              <a:rPr lang="en-US" sz="2400" kern="1200" dirty="0">
                <a:solidFill>
                  <a:schemeClr val="tx1"/>
                </a:solidFill>
                <a:latin typeface="Sabon Next LT" panose="02000500000000000000" pitchFamily="2" charset="0"/>
                <a:cs typeface="Sabon Next LT" panose="02000500000000000000" pitchFamily="2" charset="0"/>
              </a:rPr>
              <a:t>παρά</a:t>
            </a:r>
            <a:r>
              <a:rPr lang="en-US" sz="2400" kern="1200" dirty="0">
                <a:solidFill>
                  <a:schemeClr val="tx1"/>
                </a:solidFill>
                <a:effectLst/>
                <a:latin typeface="Sabon Next LT" panose="02000500000000000000" pitchFamily="2" charset="0"/>
                <a:cs typeface="Sabon Next LT" panose="02000500000000000000" pitchFamily="2" charset="0"/>
              </a:rPr>
              <a:t> το δέκατο τρίτο αιώνα, περίπου την εποχή που τα θρησκευτικά έργα βγήκαν από την εκκλησία και άρχισαν να παρουσιάζονται στην ύπαιθρο.</a:t>
            </a:r>
            <a:br>
              <a:rPr lang="en-US" sz="2400" kern="1200" dirty="0">
                <a:solidFill>
                  <a:schemeClr val="tx1"/>
                </a:solidFill>
                <a:effectLst/>
                <a:latin typeface="Sabon Next LT" panose="02000500000000000000" pitchFamily="2" charset="0"/>
                <a:cs typeface="Sabon Next LT" panose="02000500000000000000" pitchFamily="2" charset="0"/>
              </a:rPr>
            </a:b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κοσμικό</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θέ</a:t>
            </a:r>
            <a:r>
              <a:rPr lang="en-US" sz="2400" kern="1200" dirty="0">
                <a:solidFill>
                  <a:schemeClr val="tx1"/>
                </a:solidFill>
                <a:effectLst/>
                <a:latin typeface="Sabon Next LT" panose="02000500000000000000" pitchFamily="2" charset="0"/>
                <a:cs typeface="Sabon Next LT" panose="02000500000000000000" pitchFamily="2" charset="0"/>
              </a:rPr>
              <a:t>ατρο του όψιμου </a:t>
            </a:r>
            <a:r>
              <a:rPr lang="el-GR" sz="2400" kern="1200" dirty="0">
                <a:solidFill>
                  <a:schemeClr val="tx1"/>
                </a:solidFill>
                <a:effectLst/>
                <a:latin typeface="Sabon Next LT" panose="02000500000000000000" pitchFamily="2" charset="0"/>
                <a:cs typeface="Sabon Next LT" panose="02000500000000000000" pitchFamily="2" charset="0"/>
              </a:rPr>
              <a:t>Μ</a:t>
            </a:r>
            <a:r>
              <a:rPr lang="en-US" sz="2400" kern="1200" dirty="0" err="1">
                <a:solidFill>
                  <a:schemeClr val="tx1"/>
                </a:solidFill>
                <a:effectLst/>
                <a:latin typeface="Sabon Next LT" panose="02000500000000000000" pitchFamily="2" charset="0"/>
                <a:cs typeface="Sabon Next LT" panose="02000500000000000000" pitchFamily="2" charset="0"/>
              </a:rPr>
              <a:t>εσ</a:t>
            </a:r>
            <a:r>
              <a:rPr lang="en-US" sz="2400" kern="1200" dirty="0">
                <a:solidFill>
                  <a:schemeClr val="tx1"/>
                </a:solidFill>
                <a:effectLst/>
                <a:latin typeface="Sabon Next LT" panose="02000500000000000000" pitchFamily="2" charset="0"/>
                <a:cs typeface="Sabon Next LT" panose="02000500000000000000" pitchFamily="2" charset="0"/>
              </a:rPr>
              <a:t>αίωνα ήταν πολλών ειδών, φάρσες, ηθολογίες, έργα από τις αίθουσες ρητορικής, ιντερλούδια, μίμοι και μασκαράτες, κονταρομαχίες (γκιόστρες) και βασιλικές είσοδοι.</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useBgFill="1">
        <p:nvSpPr>
          <p:cNvPr id="9" name="Rectangle 8">
            <a:extLst>
              <a:ext uri="{FF2B5EF4-FFF2-40B4-BE49-F238E27FC236}">
                <a16:creationId xmlns:a16="http://schemas.microsoft.com/office/drawing/2014/main" id="{284A8429-F65A-490D-96E4-1158D3E8A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4981421"/>
            <a:ext cx="11134956" cy="822960"/>
          </a:xfrm>
          <a:prstGeom prst="rect">
            <a:avLst/>
          </a:prstGeom>
          <a:ln w="12700">
            <a:solidFill>
              <a:srgbClr val="E1E1E1"/>
            </a:solidFill>
          </a:ln>
          <a:effectLst>
            <a:outerShdw blurRad="50800" dist="38100" dir="2700000" algn="tl" rotWithShape="0">
              <a:schemeClr val="bg1">
                <a:lumMod val="85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F022291-A82B-4D23-A1E0-5F9BD6846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5118581"/>
            <a:ext cx="146304"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2955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7325AA-9800-20CE-63D5-953B29DE333C}"/>
              </a:ext>
            </a:extLst>
          </p:cNvPr>
          <p:cNvPicPr>
            <a:picLocks noChangeAspect="1"/>
          </p:cNvPicPr>
          <p:nvPr/>
        </p:nvPicPr>
        <p:blipFill rotWithShape="1">
          <a:blip r:embed="rId2">
            <a:alphaModFix/>
          </a:blip>
          <a:srcRect t="6784" b="2854"/>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5D936C12-4AD5-0005-23B5-847D4854A23E}"/>
              </a:ext>
            </a:extLst>
          </p:cNvPr>
          <p:cNvSpPr>
            <a:spLocks noGrp="1"/>
          </p:cNvSpPr>
          <p:nvPr>
            <p:ph type="title"/>
          </p:nvPr>
        </p:nvSpPr>
        <p:spPr>
          <a:xfrm>
            <a:off x="969264" y="5154168"/>
            <a:ext cx="6973204" cy="1261872"/>
          </a:xfrm>
        </p:spPr>
        <p:txBody>
          <a:bodyPr vert="horz" lIns="91440" tIns="45720" rIns="91440" bIns="45720" rtlCol="0" anchor="ctr">
            <a:normAutofit fontScale="90000"/>
          </a:bodyPr>
          <a:lstStyle/>
          <a:p>
            <a:r>
              <a:rPr lang="en-US" sz="5400" dirty="0">
                <a:solidFill>
                  <a:schemeClr val="tx1">
                    <a:lumMod val="85000"/>
                    <a:lumOff val="15000"/>
                  </a:schemeClr>
                </a:solidFill>
                <a:effectLst/>
                <a:latin typeface="Sabon Next LT" panose="02000500000000000000" pitchFamily="2" charset="0"/>
                <a:cs typeface="Sabon Next LT" panose="02000500000000000000" pitchFamily="2" charset="0"/>
              </a:rPr>
              <a:t>Η </a:t>
            </a:r>
            <a:r>
              <a:rPr lang="en-US" sz="5400" dirty="0" err="1">
                <a:solidFill>
                  <a:schemeClr val="tx1">
                    <a:lumMod val="85000"/>
                    <a:lumOff val="15000"/>
                  </a:schemeClr>
                </a:solidFill>
                <a:effectLst/>
                <a:latin typeface="Sabon Next LT" panose="02000500000000000000" pitchFamily="2" charset="0"/>
                <a:cs typeface="Sabon Next LT" panose="02000500000000000000" pitchFamily="2" charset="0"/>
              </a:rPr>
              <a:t>Ηθολογί</a:t>
            </a:r>
            <a:r>
              <a:rPr lang="en-US" sz="5400" dirty="0">
                <a:solidFill>
                  <a:schemeClr val="tx1">
                    <a:lumMod val="85000"/>
                    <a:lumOff val="15000"/>
                  </a:schemeClr>
                </a:solidFill>
                <a:effectLst/>
                <a:latin typeface="Sabon Next LT" panose="02000500000000000000" pitchFamily="2" charset="0"/>
                <a:cs typeface="Sabon Next LT" panose="02000500000000000000" pitchFamily="2" charset="0"/>
              </a:rPr>
              <a:t>α</a:t>
            </a:r>
            <a:br>
              <a:rPr lang="en-US" sz="4100" dirty="0">
                <a:solidFill>
                  <a:schemeClr val="tx1">
                    <a:lumMod val="85000"/>
                    <a:lumOff val="15000"/>
                  </a:schemeClr>
                </a:solidFill>
                <a:effectLst/>
              </a:rPr>
            </a:br>
            <a:endParaRPr lang="en-US" sz="4100" dirty="0">
              <a:solidFill>
                <a:schemeClr val="tx1">
                  <a:lumMod val="85000"/>
                  <a:lumOff val="15000"/>
                </a:schemeClr>
              </a:solidFill>
            </a:endParaRPr>
          </a:p>
        </p:txBody>
      </p:sp>
      <p:cxnSp>
        <p:nvCxnSpPr>
          <p:cNvPr id="10" name="Straight Connector 9">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1083746"/>
      </p:ext>
    </p:extLst>
  </p:cSld>
  <p:clrMapOvr>
    <a:overrideClrMapping bg1="dk1" tx1="lt1" bg2="dk2" tx2="lt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7D4A696-7D09-5A00-1304-C02CF8F2B350}"/>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2400" kern="1200" dirty="0">
                <a:solidFill>
                  <a:schemeClr val="tx1"/>
                </a:solidFill>
                <a:effectLst/>
                <a:latin typeface="Sabon Next LT" panose="02000500000000000000" pitchFamily="2" charset="0"/>
                <a:cs typeface="Sabon Next LT" panose="02000500000000000000" pitchFamily="2" charset="0"/>
              </a:rPr>
              <a:t>Η </a:t>
            </a:r>
            <a:r>
              <a:rPr lang="en-US" sz="2400" kern="1200" dirty="0" err="1">
                <a:solidFill>
                  <a:schemeClr val="tx1"/>
                </a:solidFill>
                <a:effectLst/>
                <a:latin typeface="Sabon Next LT" panose="02000500000000000000" pitchFamily="2" charset="0"/>
                <a:cs typeface="Sabon Next LT" panose="02000500000000000000" pitchFamily="2" charset="0"/>
              </a:rPr>
              <a:t>ηθολογί</a:t>
            </a:r>
            <a:r>
              <a:rPr lang="en-US" sz="2400" kern="1200" dirty="0">
                <a:solidFill>
                  <a:schemeClr val="tx1"/>
                </a:solidFill>
                <a:effectLst/>
                <a:latin typeface="Sabon Next LT" panose="02000500000000000000" pitchFamily="2" charset="0"/>
                <a:cs typeface="Sabon Next LT" panose="02000500000000000000" pitchFamily="2" charset="0"/>
              </a:rPr>
              <a:t>α είναι το κοσμικό θεατρικό είδος που συγγενεύει περισσότερο με το ύφος των θρησκευτικών κύκλων. </a:t>
            </a:r>
            <a:r>
              <a:rPr lang="en-US" sz="2400" kern="1200" dirty="0" err="1">
                <a:solidFill>
                  <a:schemeClr val="tx1"/>
                </a:solidFill>
                <a:effectLst/>
                <a:latin typeface="Sabon Next LT" panose="02000500000000000000" pitchFamily="2" charset="0"/>
                <a:cs typeface="Sabon Next LT" panose="02000500000000000000" pitchFamily="2" charset="0"/>
              </a:rPr>
              <a:t>Αυτά</a:t>
            </a:r>
            <a:r>
              <a:rPr lang="en-US" sz="2400" kern="1200" dirty="0">
                <a:solidFill>
                  <a:schemeClr val="tx1"/>
                </a:solidFill>
                <a:effectLst/>
                <a:latin typeface="Sabon Next LT" panose="02000500000000000000" pitchFamily="2" charset="0"/>
                <a:cs typeface="Sabon Next LT" panose="02000500000000000000" pitchFamily="2" charset="0"/>
              </a:rPr>
              <a:t> τα </a:t>
            </a:r>
            <a:r>
              <a:rPr lang="en-US" sz="2400" kern="1200" dirty="0" err="1">
                <a:solidFill>
                  <a:schemeClr val="tx1"/>
                </a:solidFill>
                <a:effectLst/>
                <a:latin typeface="Sabon Next LT" panose="02000500000000000000" pitchFamily="2" charset="0"/>
                <a:cs typeface="Sabon Next LT" panose="02000500000000000000" pitchFamily="2" charset="0"/>
              </a:rPr>
              <a:t>διδ</a:t>
            </a:r>
            <a:r>
              <a:rPr lang="en-US" sz="2400" kern="1200" dirty="0">
                <a:solidFill>
                  <a:schemeClr val="tx1"/>
                </a:solidFill>
                <a:effectLst/>
                <a:latin typeface="Sabon Next LT" panose="02000500000000000000" pitchFamily="2" charset="0"/>
                <a:cs typeface="Sabon Next LT" panose="02000500000000000000" pitchFamily="2" charset="0"/>
              </a:rPr>
              <a:t>ακτικά δράματα πρωτοεμφανίστηκαν τον 14o αιώνα ως θρησκευτικά έργα, αλλά αργότερα εκκοσμικεύθηκαν και έγιναν ένας από τους βασικούς συνδέσμους ανάμεσα στις θρησκευτικές και τις επαγγελματικές σκηνές.</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72431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8418FD1-785A-68F6-1A35-0B6D9A224BB0}"/>
              </a:ext>
            </a:extLst>
          </p:cNvPr>
          <p:cNvSpPr>
            <a:spLocks noGrp="1"/>
          </p:cNvSpPr>
          <p:nvPr>
            <p:ph type="title"/>
          </p:nvPr>
        </p:nvSpPr>
        <p:spPr>
          <a:xfrm>
            <a:off x="8826575" y="-1"/>
            <a:ext cx="3365424" cy="6562725"/>
          </a:xfrm>
        </p:spPr>
        <p:txBody>
          <a:bodyPr vert="horz" lIns="91440" tIns="45720" rIns="91440" bIns="45720" rtlCol="0" anchor="ctr">
            <a:normAutofit/>
          </a:bodyPr>
          <a:lstStyle/>
          <a:p>
            <a:r>
              <a:rPr lang="en-US" sz="1800" kern="1200" dirty="0" err="1">
                <a:solidFill>
                  <a:schemeClr val="tx1"/>
                </a:solidFill>
                <a:effectLst/>
                <a:latin typeface="Sabon Next LT" panose="02000500000000000000" pitchFamily="2" charset="0"/>
                <a:cs typeface="Sabon Next LT" panose="02000500000000000000" pitchFamily="2" charset="0"/>
              </a:rPr>
              <a:t>Έργ</a:t>
            </a:r>
            <a:r>
              <a:rPr lang="en-US" sz="1800" kern="1200" dirty="0">
                <a:solidFill>
                  <a:schemeClr val="tx1"/>
                </a:solidFill>
                <a:effectLst/>
                <a:latin typeface="Sabon Next LT" panose="02000500000000000000" pitchFamily="2" charset="0"/>
                <a:cs typeface="Sabon Next LT" panose="02000500000000000000" pitchFamily="2" charset="0"/>
              </a:rPr>
              <a:t>α της ηθολογίας μπορεί να έχουν προέλθει από διάφορες πηγές, όπως από τις προσευχές που άρχιζαν με το </a:t>
            </a:r>
            <a:r>
              <a:rPr lang="el-GR" sz="1800" kern="1200" dirty="0">
                <a:solidFill>
                  <a:schemeClr val="tx1"/>
                </a:solidFill>
                <a:effectLst/>
                <a:latin typeface="Sabon Next LT" panose="02000500000000000000" pitchFamily="2" charset="0"/>
                <a:cs typeface="Sabon Next LT" panose="02000500000000000000" pitchFamily="2" charset="0"/>
              </a:rPr>
              <a:t>Π</a:t>
            </a:r>
            <a:r>
              <a:rPr lang="en-US" sz="1800" kern="1200" dirty="0" err="1">
                <a:solidFill>
                  <a:schemeClr val="tx1"/>
                </a:solidFill>
                <a:effectLst/>
                <a:latin typeface="Sabon Next LT" panose="02000500000000000000" pitchFamily="2" charset="0"/>
                <a:cs typeface="Sabon Next LT" panose="02000500000000000000" pitchFamily="2" charset="0"/>
              </a:rPr>
              <a:t>άτερ</a:t>
            </a:r>
            <a:r>
              <a:rPr lang="en-US" sz="1800" kern="1200" dirty="0">
                <a:solidFill>
                  <a:schemeClr val="tx1"/>
                </a:solidFill>
                <a:effectLst/>
                <a:latin typeface="Sabon Next LT" panose="02000500000000000000" pitchFamily="2" charset="0"/>
                <a:cs typeface="Sabon Next LT" panose="02000500000000000000" pitchFamily="2" charset="0"/>
              </a:rPr>
              <a:t> </a:t>
            </a:r>
            <a:r>
              <a:rPr lang="el-GR" sz="1800" dirty="0">
                <a:latin typeface="Sabon Next LT" panose="02000500000000000000" pitchFamily="2" charset="0"/>
                <a:cs typeface="Sabon Next LT" panose="02000500000000000000" pitchFamily="2" charset="0"/>
              </a:rPr>
              <a:t>Η</a:t>
            </a:r>
            <a:r>
              <a:rPr lang="en-US" sz="1800" kern="1200" dirty="0" err="1">
                <a:solidFill>
                  <a:schemeClr val="tx1"/>
                </a:solidFill>
                <a:effectLst/>
                <a:latin typeface="Sabon Next LT" panose="02000500000000000000" pitchFamily="2" charset="0"/>
                <a:cs typeface="Sabon Next LT" panose="02000500000000000000" pitchFamily="2" charset="0"/>
              </a:rPr>
              <a:t>μών</a:t>
            </a:r>
            <a:r>
              <a:rPr lang="en-US" sz="1800" kern="1200" dirty="0">
                <a:solidFill>
                  <a:schemeClr val="tx1"/>
                </a:solidFill>
                <a:effectLst/>
                <a:latin typeface="Sabon Next LT" panose="02000500000000000000" pitchFamily="2" charset="0"/>
                <a:cs typeface="Sabon Next LT" panose="02000500000000000000" pitchFamily="2" charset="0"/>
              </a:rPr>
              <a:t> και ήταν χωρισμένες σε επτά παρακλήσεις, η καθεμία από τις οποίες συνδεόταν με τις επτά θεμελιώδεις αρετές ( σύνεση, δικαιοσύνη, εγκράτεια, καρτερία, πίστη, ελπίδα, ευσπλαχνία) και τα επτά θανάσιμα αμαρτήματα (αλαζονεία, ζηλοφθονία, λαγνεία, οργή, λαιμαργία, μοχθηρία, και οκνηρία). </a:t>
            </a:r>
            <a:r>
              <a:rPr lang="en-US" sz="1800" kern="1200" dirty="0" err="1">
                <a:solidFill>
                  <a:schemeClr val="tx1"/>
                </a:solidFill>
                <a:effectLst/>
                <a:latin typeface="Sabon Next LT" panose="02000500000000000000" pitchFamily="2" charset="0"/>
                <a:cs typeface="Sabon Next LT" panose="02000500000000000000" pitchFamily="2" charset="0"/>
              </a:rPr>
              <a:t>Μι</a:t>
            </a:r>
            <a:r>
              <a:rPr lang="en-US" sz="1800" kern="1200" dirty="0">
                <a:solidFill>
                  <a:schemeClr val="tx1"/>
                </a:solidFill>
                <a:effectLst/>
                <a:latin typeface="Sabon Next LT" panose="02000500000000000000" pitchFamily="2" charset="0"/>
                <a:cs typeface="Sabon Next LT" panose="02000500000000000000" pitchFamily="2" charset="0"/>
              </a:rPr>
              <a:t>α άλλη πηγή ήταν οι δημοφιλείς υπαίθριοι ιεροκήρυκες που υιοθέτησαν τις έννοιες των επτά αρετών και αμαρτημάτων ως ένα σχέδιο απεικόνισης των επιλογών που έπρεπε να κάνει ο άνθρωπος στη διάρκεια της ζωής του. Επ</a:t>
            </a:r>
            <a:r>
              <a:rPr lang="en-US" sz="1800" kern="1200" dirty="0" err="1">
                <a:solidFill>
                  <a:schemeClr val="tx1"/>
                </a:solidFill>
                <a:effectLst/>
                <a:latin typeface="Sabon Next LT" panose="02000500000000000000" pitchFamily="2" charset="0"/>
                <a:cs typeface="Sabon Next LT" panose="02000500000000000000" pitchFamily="2" charset="0"/>
              </a:rPr>
              <a:t>ίσης</a:t>
            </a:r>
            <a:r>
              <a:rPr lang="en-US" sz="1800" kern="1200" dirty="0">
                <a:solidFill>
                  <a:schemeClr val="tx1"/>
                </a:solidFill>
                <a:effectLst/>
                <a:latin typeface="Sabon Next LT" panose="02000500000000000000" pitchFamily="2" charset="0"/>
                <a:cs typeface="Sabon Next LT" panose="02000500000000000000" pitchFamily="2" charset="0"/>
              </a:rPr>
              <a:t> η </a:t>
            </a:r>
            <a:r>
              <a:rPr lang="en-US" sz="1800" kern="1200" dirty="0" err="1">
                <a:solidFill>
                  <a:schemeClr val="tx1"/>
                </a:solidFill>
                <a:effectLst/>
                <a:latin typeface="Sabon Next LT" panose="02000500000000000000" pitchFamily="2" charset="0"/>
                <a:cs typeface="Sabon Next LT" panose="02000500000000000000" pitchFamily="2" charset="0"/>
              </a:rPr>
              <a:t>λογοτεχνί</a:t>
            </a:r>
            <a:r>
              <a:rPr lang="en-US" sz="1800" kern="1200" dirty="0">
                <a:solidFill>
                  <a:schemeClr val="tx1"/>
                </a:solidFill>
                <a:effectLst/>
                <a:latin typeface="Sabon Next LT" panose="02000500000000000000" pitchFamily="2" charset="0"/>
                <a:cs typeface="Sabon Next LT" panose="02000500000000000000" pitchFamily="2" charset="0"/>
              </a:rPr>
              <a:t>α τόσο η θρησκευτική όσο και η κοσμική, είχαν εκλαϊκεύσει την αλληγορία.</a:t>
            </a:r>
            <a:br>
              <a:rPr lang="en-US" sz="1600" kern="1200" dirty="0">
                <a:solidFill>
                  <a:schemeClr val="tx1"/>
                </a:solidFill>
                <a:effectLst/>
                <a:latin typeface="Sabon Next LT" panose="02000500000000000000" pitchFamily="2" charset="0"/>
                <a:cs typeface="Sabon Next LT" panose="02000500000000000000" pitchFamily="2" charset="0"/>
              </a:rPr>
            </a:br>
            <a:endParaRPr lang="en-US" sz="1600" kern="1200" dirty="0">
              <a:solidFill>
                <a:schemeClr val="tx1"/>
              </a:solidFill>
              <a:latin typeface="Sabon Next LT" panose="02000500000000000000" pitchFamily="2" charset="0"/>
              <a:cs typeface="Sabon Next LT" panose="02000500000000000000" pitchFamily="2" charset="0"/>
            </a:endParaRPr>
          </a:p>
        </p:txBody>
      </p:sp>
      <p:sp>
        <p:nvSpPr>
          <p:cNvPr id="6153" name="Rectangle 615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5" name="Rectangle 615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What is Morality Play? Its Origin, Characteristics and Examples - Literary  Ocean">
            <a:extLst>
              <a:ext uri="{FF2B5EF4-FFF2-40B4-BE49-F238E27FC236}">
                <a16:creationId xmlns:a16="http://schemas.microsoft.com/office/drawing/2014/main" id="{3D270A57-2843-CA89-A51D-6C909CA07D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5238" y="1279661"/>
            <a:ext cx="7608304" cy="4369634"/>
          </a:xfrm>
          <a:prstGeom prst="rect">
            <a:avLst/>
          </a:prstGeom>
          <a:noFill/>
          <a:extLst>
            <a:ext uri="{909E8E84-426E-40DD-AFC4-6F175D3DCCD1}">
              <a14:hiddenFill xmlns:a14="http://schemas.microsoft.com/office/drawing/2010/main">
                <a:solidFill>
                  <a:srgbClr val="FFFFFF"/>
                </a:solidFill>
              </a14:hiddenFill>
            </a:ext>
          </a:extLst>
        </p:spPr>
      </p:pic>
      <p:sp>
        <p:nvSpPr>
          <p:cNvPr id="6157" name="Rectangle 615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83892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EC25F0-CC3E-DB87-D880-46B943476AD4}"/>
              </a:ext>
            </a:extLst>
          </p:cNvPr>
          <p:cNvSpPr>
            <a:spLocks noGrp="1"/>
          </p:cNvSpPr>
          <p:nvPr>
            <p:ph type="title"/>
          </p:nvPr>
        </p:nvSpPr>
        <p:spPr>
          <a:xfrm>
            <a:off x="838200" y="365125"/>
            <a:ext cx="10515600" cy="6082328"/>
          </a:xfrm>
        </p:spPr>
        <p:txBody>
          <a:bodyPr>
            <a:normAutofit/>
          </a:bodyPr>
          <a:lstStyle/>
          <a:p>
            <a:r>
              <a:rPr lang="el-GR" sz="2400" dirty="0">
                <a:effectLst/>
                <a:latin typeface="Sabon Next LT" panose="02000500000000000000" pitchFamily="2" charset="0"/>
                <a:ea typeface="Calibri" panose="020F0502020204030204" pitchFamily="34" charset="0"/>
                <a:cs typeface="Sabon Next LT" panose="02000500000000000000" pitchFamily="2" charset="0"/>
              </a:rPr>
              <a:t>Σαν ξεχωριστή φόρμα, η ηθολογία άνθισε περίπου ανάμεσα στο 1400 και στο 1550 κυρίως στην Αγγλία και στη Γαλλία παρόλο που κάποια έργα έχουν εντοπιστεί και αλλού.</a:t>
            </a:r>
            <a:br>
              <a:rPr lang="en-US" sz="2400" dirty="0">
                <a:effectLst/>
                <a:latin typeface="Sabon Next LT" panose="02000500000000000000" pitchFamily="2" charset="0"/>
                <a:ea typeface="Calibri" panose="020F0502020204030204" pitchFamily="34" charset="0"/>
                <a:cs typeface="Sabon Next LT" panose="02000500000000000000" pitchFamily="2" charset="0"/>
              </a:rPr>
            </a:br>
            <a:br>
              <a:rPr lang="en-US" sz="2400" dirty="0">
                <a:effectLst/>
                <a:latin typeface="Sabon Next LT" panose="02000500000000000000" pitchFamily="2" charset="0"/>
                <a:ea typeface="Calibri" panose="020F0502020204030204" pitchFamily="34" charset="0"/>
                <a:cs typeface="Sabon Next LT" panose="02000500000000000000" pitchFamily="2" charset="0"/>
              </a:rPr>
            </a:br>
            <a:r>
              <a:rPr lang="el-GR" sz="2400" dirty="0">
                <a:effectLst/>
                <a:latin typeface="Sabon Next LT" panose="02000500000000000000" pitchFamily="2" charset="0"/>
                <a:ea typeface="Calibri" panose="020F0502020204030204" pitchFamily="34" charset="0"/>
                <a:cs typeface="Sabon Next LT" panose="02000500000000000000" pitchFamily="2" charset="0"/>
              </a:rPr>
              <a:t>Ως προς τη σκηνική παρουσίαση η πιο ενδιαφέρουσα ηθολογία είναι </a:t>
            </a:r>
            <a:r>
              <a:rPr lang="el-GR" sz="2400" i="1" dirty="0">
                <a:effectLst/>
                <a:latin typeface="Sabon Next LT" panose="02000500000000000000" pitchFamily="2" charset="0"/>
                <a:ea typeface="Calibri" panose="020F0502020204030204" pitchFamily="34" charset="0"/>
                <a:cs typeface="Sabon Next LT" panose="02000500000000000000" pitchFamily="2" charset="0"/>
              </a:rPr>
              <a:t>Το κάστρο της υπομονής</a:t>
            </a:r>
            <a:r>
              <a:rPr lang="el-GR" sz="2400" dirty="0">
                <a:effectLst/>
                <a:latin typeface="Sabon Next LT" panose="02000500000000000000" pitchFamily="2" charset="0"/>
                <a:ea typeface="Calibri" panose="020F0502020204030204" pitchFamily="34" charset="0"/>
                <a:cs typeface="Sabon Next LT" panose="02000500000000000000" pitchFamily="2" charset="0"/>
              </a:rPr>
              <a:t> γραμμένο ανάμεσα στο 1400 και στο 1425 και παρουσιάζει την εξέλιξη του ανθρώπινου γένους από τη γέννηση ως το θάνατο δείχνοντας την τελική κρίση της ψυχής του. Το έργο είναι μακροσκελές, έχει πάνω από 3600 στίχους, και περιλαμβάνει 36 χαρακτήρες. Το χειρόγραφο παρέχει μερικές πληροφορίες και για την παράστασή του: σε έναν πρόλογο, δυο κήρυκες σκιαγραφούν τη δράση και δηλώνουν ότι το έργο θα παρουσιαστεί στο «δάσος» με ώρα έναρξης 09:00 μία εβδομάδα μετά την αναγγελία. Περιλαμβάνει επίσης ένα διάγραμμα για την προτεινόμενη διαρρύθμιση του χώρου όπου θα έπαιζαν ηθοποιοί: εμφανίζει μια κυκλική περιοχή γύρω από την περίμετρο στην οποία είναι τοποθετημένοι πέντε </a:t>
            </a:r>
            <a:r>
              <a:rPr lang="el-GR" sz="2400" i="1" dirty="0">
                <a:effectLst/>
                <a:latin typeface="Sabon Next LT" panose="02000500000000000000" pitchFamily="2" charset="0"/>
                <a:ea typeface="Calibri" panose="020F0502020204030204" pitchFamily="34" charset="0"/>
                <a:cs typeface="Sabon Next LT" panose="02000500000000000000" pitchFamily="2" charset="0"/>
              </a:rPr>
              <a:t>οίκοι</a:t>
            </a:r>
            <a:r>
              <a:rPr lang="el-GR" sz="2400" dirty="0">
                <a:effectLst/>
                <a:latin typeface="Sabon Next LT" panose="02000500000000000000" pitchFamily="2" charset="0"/>
                <a:ea typeface="Calibri" panose="020F0502020204030204" pitchFamily="34" charset="0"/>
                <a:cs typeface="Sabon Next LT" panose="02000500000000000000" pitchFamily="2" charset="0"/>
              </a:rPr>
              <a:t>, ενώ το Κάστρο της Ανθρωπότητας είναι τοποθετημένο στο κέντρο του κύκλου. </a:t>
            </a:r>
            <a:br>
              <a:rPr lang="el-GR" sz="2400" dirty="0">
                <a:effectLst/>
                <a:latin typeface="Sabon Next LT" panose="02000500000000000000" pitchFamily="2" charset="0"/>
                <a:ea typeface="Calibri" panose="020F0502020204030204" pitchFamily="34" charset="0"/>
                <a:cs typeface="Sabon Next LT" panose="02000500000000000000" pitchFamily="2" charset="0"/>
              </a:rPr>
            </a:br>
            <a:endParaRPr lang="el-GR" sz="24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18734823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Theater History: THE CASTLE OF PERSEVERANCE &amp; EVERYMAN">
            <a:extLst>
              <a:ext uri="{FF2B5EF4-FFF2-40B4-BE49-F238E27FC236}">
                <a16:creationId xmlns:a16="http://schemas.microsoft.com/office/drawing/2014/main" id="{D68E55F6-C447-2FD8-6A04-922411FCE7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8550" y="252413"/>
            <a:ext cx="4914900" cy="635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4714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5" name="Rectangle 819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C402206-600D-172D-12AF-3AFEFAB5E04F}"/>
              </a:ext>
            </a:extLst>
          </p:cNvPr>
          <p:cNvSpPr>
            <a:spLocks noGrp="1"/>
          </p:cNvSpPr>
          <p:nvPr>
            <p:ph type="title"/>
          </p:nvPr>
        </p:nvSpPr>
        <p:spPr>
          <a:xfrm>
            <a:off x="731521" y="666728"/>
            <a:ext cx="4418623" cy="6017078"/>
          </a:xfrm>
        </p:spPr>
        <p:txBody>
          <a:bodyPr vert="horz" lIns="91440" tIns="45720" rIns="91440" bIns="45720" rtlCol="0" anchor="t">
            <a:noAutofit/>
          </a:bodyPr>
          <a:lstStyle/>
          <a:p>
            <a:r>
              <a:rPr lang="en-US" sz="2200" kern="1200" dirty="0" err="1">
                <a:solidFill>
                  <a:schemeClr val="tx1"/>
                </a:solidFill>
                <a:effectLst/>
                <a:latin typeface="Sabon Next LT" panose="02000500000000000000" pitchFamily="2" charset="0"/>
                <a:cs typeface="Sabon Next LT" panose="02000500000000000000" pitchFamily="2" charset="0"/>
              </a:rPr>
              <a:t>Ίσως</a:t>
            </a:r>
            <a:r>
              <a:rPr lang="en-US" sz="2200" kern="1200" dirty="0">
                <a:solidFill>
                  <a:schemeClr val="tx1"/>
                </a:solidFill>
                <a:effectLst/>
                <a:latin typeface="Sabon Next LT" panose="02000500000000000000" pitchFamily="2" charset="0"/>
                <a:cs typeface="Sabon Next LT" panose="02000500000000000000" pitchFamily="2" charset="0"/>
              </a:rPr>
              <a:t> η π</a:t>
            </a:r>
            <a:r>
              <a:rPr lang="en-US" sz="2200" kern="1200" dirty="0" err="1">
                <a:solidFill>
                  <a:schemeClr val="tx1"/>
                </a:solidFill>
                <a:effectLst/>
                <a:latin typeface="Sabon Next LT" panose="02000500000000000000" pitchFamily="2" charset="0"/>
                <a:cs typeface="Sabon Next LT" panose="02000500000000000000" pitchFamily="2" charset="0"/>
              </a:rPr>
              <a:t>ιο</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γνωστή</a:t>
            </a:r>
            <a:r>
              <a:rPr lang="en-US" sz="2200" kern="1200" dirty="0">
                <a:solidFill>
                  <a:schemeClr val="tx1"/>
                </a:solidFill>
                <a:effectLst/>
                <a:latin typeface="Sabon Next LT" panose="02000500000000000000" pitchFamily="2" charset="0"/>
                <a:cs typeface="Sabon Next LT" panose="02000500000000000000" pitchFamily="2" charset="0"/>
              </a:rPr>
              <a:t> από </a:t>
            </a:r>
            <a:r>
              <a:rPr lang="en-US" sz="2200" kern="1200" dirty="0" err="1">
                <a:solidFill>
                  <a:schemeClr val="tx1"/>
                </a:solidFill>
                <a:effectLst/>
                <a:latin typeface="Sabon Next LT" panose="02000500000000000000" pitchFamily="2" charset="0"/>
                <a:cs typeface="Sabon Next LT" panose="02000500000000000000" pitchFamily="2" charset="0"/>
              </a:rPr>
              <a:t>όλες</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τις</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ηθολογίες</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είν</a:t>
            </a:r>
            <a:r>
              <a:rPr lang="en-US" sz="2200" kern="1200" dirty="0">
                <a:solidFill>
                  <a:schemeClr val="tx1"/>
                </a:solidFill>
                <a:effectLst/>
                <a:latin typeface="Sabon Next LT" panose="02000500000000000000" pitchFamily="2" charset="0"/>
                <a:cs typeface="Sabon Next LT" panose="02000500000000000000" pitchFamily="2" charset="0"/>
              </a:rPr>
              <a:t>αι </a:t>
            </a:r>
            <a:r>
              <a:rPr lang="en-US" sz="2200" i="1" kern="1200" dirty="0">
                <a:solidFill>
                  <a:schemeClr val="tx1"/>
                </a:solidFill>
                <a:effectLst/>
                <a:latin typeface="Sabon Next LT" panose="02000500000000000000" pitchFamily="2" charset="0"/>
                <a:cs typeface="Sabon Next LT" panose="02000500000000000000" pitchFamily="2" charset="0"/>
              </a:rPr>
              <a:t>Ο Καθένας</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i="1" kern="1200" dirty="0">
                <a:solidFill>
                  <a:schemeClr val="tx1"/>
                </a:solidFill>
                <a:effectLst/>
                <a:latin typeface="Sabon Next LT" panose="02000500000000000000" pitchFamily="2" charset="0"/>
                <a:cs typeface="Sabon Next LT" panose="02000500000000000000" pitchFamily="2" charset="0"/>
              </a:rPr>
              <a:t>Everyman</a:t>
            </a:r>
            <a:r>
              <a:rPr lang="en-US" sz="2200" kern="1200" dirty="0">
                <a:solidFill>
                  <a:schemeClr val="tx1"/>
                </a:solidFill>
                <a:effectLst/>
                <a:latin typeface="Sabon Next LT" panose="02000500000000000000" pitchFamily="2" charset="0"/>
                <a:cs typeface="Sabon Next LT" panose="02000500000000000000" pitchFamily="2" charset="0"/>
              </a:rPr>
              <a:t>), γραμμένο περίπου το 1510, αγγλική μετάφραση του ολλανδικού </a:t>
            </a:r>
            <a:r>
              <a:rPr lang="en-US" sz="2200" i="1" kern="1200" dirty="0">
                <a:solidFill>
                  <a:schemeClr val="tx1"/>
                </a:solidFill>
                <a:effectLst/>
                <a:latin typeface="Sabon Next LT" panose="02000500000000000000" pitchFamily="2" charset="0"/>
                <a:cs typeface="Sabon Next LT" panose="02000500000000000000" pitchFamily="2" charset="0"/>
              </a:rPr>
              <a:t>Elkerlyc </a:t>
            </a:r>
            <a:r>
              <a:rPr lang="en-US" sz="2200" kern="1200" dirty="0">
                <a:solidFill>
                  <a:schemeClr val="tx1"/>
                </a:solidFill>
                <a:effectLst/>
                <a:latin typeface="Sabon Next LT" panose="02000500000000000000" pitchFamily="2" charset="0"/>
                <a:cs typeface="Sabon Next LT" panose="02000500000000000000" pitchFamily="2" charset="0"/>
              </a:rPr>
              <a:t>, του Πέτερ Ντορλαντ. </a:t>
            </a:r>
            <a:r>
              <a:rPr lang="en-US" sz="2200" kern="1200" dirty="0" err="1">
                <a:solidFill>
                  <a:schemeClr val="tx1"/>
                </a:solidFill>
                <a:effectLst/>
                <a:latin typeface="Sabon Next LT" panose="02000500000000000000" pitchFamily="2" charset="0"/>
                <a:cs typeface="Sabon Next LT" panose="02000500000000000000" pitchFamily="2" charset="0"/>
              </a:rPr>
              <a:t>Πιο</a:t>
            </a:r>
            <a:r>
              <a:rPr lang="en-US" sz="2200" kern="1200" dirty="0">
                <a:solidFill>
                  <a:schemeClr val="tx1"/>
                </a:solidFill>
                <a:effectLst/>
                <a:latin typeface="Sabon Next LT" panose="02000500000000000000" pitchFamily="2" charset="0"/>
                <a:cs typeface="Sabon Next LT" panose="02000500000000000000" pitchFamily="2" charset="0"/>
              </a:rPr>
              <a:t> π</a:t>
            </a:r>
            <a:r>
              <a:rPr lang="en-US" sz="2200" kern="1200" dirty="0" err="1">
                <a:solidFill>
                  <a:schemeClr val="tx1"/>
                </a:solidFill>
                <a:effectLst/>
                <a:latin typeface="Sabon Next LT" panose="02000500000000000000" pitchFamily="2" charset="0"/>
                <a:cs typeface="Sabon Next LT" panose="02000500000000000000" pitchFamily="2" charset="0"/>
              </a:rPr>
              <a:t>εριορισμένη</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στο</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θέμ</a:t>
            </a:r>
            <a:r>
              <a:rPr lang="en-US" sz="2200" kern="1200" dirty="0">
                <a:solidFill>
                  <a:schemeClr val="tx1"/>
                </a:solidFill>
                <a:effectLst/>
                <a:latin typeface="Sabon Next LT" panose="02000500000000000000" pitchFamily="2" charset="0"/>
                <a:cs typeface="Sabon Next LT" panose="02000500000000000000" pitchFamily="2" charset="0"/>
              </a:rPr>
              <a:t>α της από τις περισσότερες δραματικές αλληγορίες της εποχής, παρουσιάζει τον Καθένα να καλείται από τον θάνατο, να πασχίζει να ξεφύγει και τελικά να υποτάσσεται στο πεπρωμένο</a:t>
            </a:r>
            <a:r>
              <a:rPr lang="el-GR" sz="2200" kern="1200" dirty="0">
                <a:solidFill>
                  <a:schemeClr val="tx1"/>
                </a:solidFill>
                <a:effectLst/>
                <a:latin typeface="Sabon Next LT" panose="02000500000000000000" pitchFamily="2" charset="0"/>
                <a:cs typeface="Sabon Next LT" panose="02000500000000000000" pitchFamily="2" charset="0"/>
              </a:rPr>
              <a:t>. Ό</a:t>
            </a:r>
            <a:r>
              <a:rPr lang="en-US" sz="2200" kern="1200" dirty="0">
                <a:solidFill>
                  <a:schemeClr val="tx1"/>
                </a:solidFill>
                <a:effectLst/>
                <a:latin typeface="Sabon Next LT" panose="02000500000000000000" pitchFamily="2" charset="0"/>
                <a:cs typeface="Sabon Next LT" panose="02000500000000000000" pitchFamily="2" charset="0"/>
              </a:rPr>
              <a:t>ταν αναζητεί συντρόφους να τον ακολουθήσουν στο ταξίδι του, οι πρώην φίλοι του, όπως η Συγγένεια, τα Αγαθά και η Συντροφιά γρήγορα τον εγκαταλείπουν. </a:t>
            </a:r>
            <a:r>
              <a:rPr lang="en-US" sz="2200" kern="1200" dirty="0" err="1">
                <a:solidFill>
                  <a:schemeClr val="tx1"/>
                </a:solidFill>
                <a:effectLst/>
                <a:latin typeface="Sabon Next LT" panose="02000500000000000000" pitchFamily="2" charset="0"/>
                <a:cs typeface="Sabon Next LT" panose="02000500000000000000" pitchFamily="2" charset="0"/>
              </a:rPr>
              <a:t>Τελικά</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μόνο</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οι</a:t>
            </a:r>
            <a:r>
              <a:rPr lang="en-US" sz="2200" kern="1200" dirty="0">
                <a:solidFill>
                  <a:schemeClr val="tx1"/>
                </a:solidFill>
                <a:effectLst/>
                <a:latin typeface="Sabon Next LT" panose="02000500000000000000" pitchFamily="2" charset="0"/>
                <a:cs typeface="Sabon Next LT" panose="02000500000000000000" pitchFamily="2" charset="0"/>
              </a:rPr>
              <a:t> Κα</a:t>
            </a:r>
            <a:r>
              <a:rPr lang="en-US" sz="2200" kern="1200" dirty="0" err="1">
                <a:solidFill>
                  <a:schemeClr val="tx1"/>
                </a:solidFill>
                <a:effectLst/>
                <a:latin typeface="Sabon Next LT" panose="02000500000000000000" pitchFamily="2" charset="0"/>
                <a:cs typeface="Sabon Next LT" panose="02000500000000000000" pitchFamily="2" charset="0"/>
              </a:rPr>
              <a:t>λές</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Πράξεις</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τον</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συνοδεύουν</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στον</a:t>
            </a:r>
            <a:r>
              <a:rPr lang="en-US" sz="2200" kern="1200" dirty="0">
                <a:solidFill>
                  <a:schemeClr val="tx1"/>
                </a:solidFill>
                <a:effectLst/>
                <a:latin typeface="Sabon Next LT" panose="02000500000000000000" pitchFamily="2" charset="0"/>
                <a:cs typeface="Sabon Next LT" panose="02000500000000000000" pitchFamily="2" charset="0"/>
              </a:rPr>
              <a:t> </a:t>
            </a:r>
            <a:r>
              <a:rPr lang="en-US" sz="2200" kern="1200" dirty="0" err="1">
                <a:solidFill>
                  <a:schemeClr val="tx1"/>
                </a:solidFill>
                <a:effectLst/>
                <a:latin typeface="Sabon Next LT" panose="02000500000000000000" pitchFamily="2" charset="0"/>
                <a:cs typeface="Sabon Next LT" panose="02000500000000000000" pitchFamily="2" charset="0"/>
              </a:rPr>
              <a:t>τάφο</a:t>
            </a:r>
            <a:r>
              <a:rPr lang="en-US" sz="2200" kern="1200" dirty="0">
                <a:solidFill>
                  <a:schemeClr val="tx1"/>
                </a:solidFill>
                <a:effectLst/>
                <a:latin typeface="Sabon Next LT" panose="02000500000000000000" pitchFamily="2" charset="0"/>
                <a:cs typeface="Sabon Next LT" panose="02000500000000000000" pitchFamily="2" charset="0"/>
              </a:rPr>
              <a:t>.</a:t>
            </a:r>
            <a:br>
              <a:rPr lang="en-US" sz="2200" kern="1200" dirty="0">
                <a:solidFill>
                  <a:schemeClr val="tx1"/>
                </a:solidFill>
                <a:effectLst/>
                <a:latin typeface="Sabon Next LT" panose="02000500000000000000" pitchFamily="2" charset="0"/>
                <a:cs typeface="Sabon Next LT" panose="02000500000000000000" pitchFamily="2" charset="0"/>
              </a:rPr>
            </a:br>
            <a:endParaRPr lang="en-US" sz="2200" kern="1200" dirty="0">
              <a:solidFill>
                <a:schemeClr val="tx1"/>
              </a:solidFill>
              <a:latin typeface="Sabon Next LT" panose="02000500000000000000" pitchFamily="2" charset="0"/>
              <a:cs typeface="Sabon Next LT" panose="02000500000000000000" pitchFamily="2" charset="0"/>
            </a:endParaRPr>
          </a:p>
        </p:txBody>
      </p:sp>
      <p:grpSp>
        <p:nvGrpSpPr>
          <p:cNvPr id="8201" name="Group 820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8202" name="Rectangle 820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3" name="Rectangle 820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4" name="Rectangle 820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06" name="Rectangle 820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8" name="Rectangle 820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Introduction to EVERYMAN (Middle English Morality Play; Medieval Drama)">
            <a:extLst>
              <a:ext uri="{FF2B5EF4-FFF2-40B4-BE49-F238E27FC236}">
                <a16:creationId xmlns:a16="http://schemas.microsoft.com/office/drawing/2014/main" id="{0110EBC6-CB43-7FEA-754B-663E7D194C0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48011" y="666728"/>
            <a:ext cx="4684963" cy="546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3558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09E8C48-1803-2B6F-6760-DB50009EA0B0}"/>
              </a:ext>
            </a:extLst>
          </p:cNvPr>
          <p:cNvSpPr>
            <a:spLocks noGrp="1"/>
          </p:cNvSpPr>
          <p:nvPr>
            <p:ph type="title"/>
          </p:nvPr>
        </p:nvSpPr>
        <p:spPr>
          <a:xfrm>
            <a:off x="1285241" y="1008993"/>
            <a:ext cx="9231410" cy="5058432"/>
          </a:xfrm>
        </p:spPr>
        <p:txBody>
          <a:bodyPr vert="horz" lIns="91440" tIns="45720" rIns="91440" bIns="45720" rtlCol="0" anchor="b">
            <a:normAutofit/>
          </a:bodyPr>
          <a:lstStyle/>
          <a:p>
            <a:r>
              <a:rPr lang="en-US" sz="2400" kern="1200" dirty="0">
                <a:solidFill>
                  <a:schemeClr val="tx1"/>
                </a:solidFill>
                <a:effectLst/>
                <a:latin typeface="Sabon Next LT" panose="02000500000000000000" pitchFamily="2" charset="0"/>
                <a:cs typeface="Sabon Next LT" panose="02000500000000000000" pitchFamily="2" charset="0"/>
              </a:rPr>
              <a:t>Ο 16ος α</a:t>
            </a:r>
            <a:r>
              <a:rPr lang="en-US" sz="2400" kern="1200" dirty="0" err="1">
                <a:solidFill>
                  <a:schemeClr val="tx1"/>
                </a:solidFill>
                <a:effectLst/>
                <a:latin typeface="Sabon Next LT" panose="02000500000000000000" pitchFamily="2" charset="0"/>
                <a:cs typeface="Sabon Next LT" panose="02000500000000000000" pitchFamily="2" charset="0"/>
              </a:rPr>
              <a:t>ιών</a:t>
            </a:r>
            <a:r>
              <a:rPr lang="en-US" sz="2400" kern="1200" dirty="0">
                <a:solidFill>
                  <a:schemeClr val="tx1"/>
                </a:solidFill>
                <a:effectLst/>
                <a:latin typeface="Sabon Next LT" panose="02000500000000000000" pitchFamily="2" charset="0"/>
                <a:cs typeface="Sabon Next LT" panose="02000500000000000000" pitchFamily="2" charset="0"/>
              </a:rPr>
              <a:t>ας ήταν καθοριστικός για την εξέλιξη αυτών των έργων. Κατ’ α</a:t>
            </a:r>
            <a:r>
              <a:rPr lang="en-US" sz="2400" kern="1200" dirty="0" err="1">
                <a:solidFill>
                  <a:schemeClr val="tx1"/>
                </a:solidFill>
                <a:effectLst/>
                <a:latin typeface="Sabon Next LT" panose="02000500000000000000" pitchFamily="2" charset="0"/>
                <a:cs typeface="Sabon Next LT" panose="02000500000000000000" pitchFamily="2" charset="0"/>
              </a:rPr>
              <a:t>ρχήν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είδος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ηθολογί</a:t>
            </a:r>
            <a:r>
              <a:rPr lang="en-US" sz="2400" kern="1200" dirty="0">
                <a:solidFill>
                  <a:schemeClr val="tx1"/>
                </a:solidFill>
                <a:effectLst/>
                <a:latin typeface="Sabon Next LT" panose="02000500000000000000" pitchFamily="2" charset="0"/>
                <a:cs typeface="Sabon Next LT" panose="02000500000000000000" pitchFamily="2" charset="0"/>
              </a:rPr>
              <a:t>ας υπέστη πολλές αλλαγές. </a:t>
            </a: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μερικές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a:t>
            </a:r>
            <a:r>
              <a:rPr lang="en-US" sz="2400" kern="1200" dirty="0">
                <a:solidFill>
                  <a:schemeClr val="tx1"/>
                </a:solidFill>
                <a:effectLst/>
                <a:latin typeface="Sabon Next LT" panose="02000500000000000000" pitchFamily="2" charset="0"/>
                <a:cs typeface="Sabon Next LT" panose="02000500000000000000" pitchFamily="2" charset="0"/>
              </a:rPr>
              <a:t>πτώσεις συνήθιζε να χρησιμοποιεί σχεδόν εντελώς κοσμικά θέματα, σε άλλες χρησιμοποιήθηκε ως όπλο στις θρησκευτικές διαμάχες που σάρωναν την Ευρώπη αυτόν τον αιώνα.</a:t>
            </a:r>
            <a:br>
              <a:rPr lang="en-US" sz="2400" kern="1200" dirty="0">
                <a:solidFill>
                  <a:schemeClr val="tx1"/>
                </a:solidFill>
                <a:effectLst/>
                <a:latin typeface="Sabon Next LT" panose="02000500000000000000" pitchFamily="2" charset="0"/>
                <a:cs typeface="Sabon Next LT" panose="02000500000000000000" pitchFamily="2" charset="0"/>
              </a:rPr>
            </a:br>
            <a:br>
              <a:rPr lang="en-US" sz="2400" kern="1200" dirty="0">
                <a:solidFill>
                  <a:schemeClr val="tx1"/>
                </a:solidFill>
                <a:effectLst/>
                <a:latin typeface="Sabon Next LT" panose="02000500000000000000" pitchFamily="2" charset="0"/>
                <a:cs typeface="Sabon Next LT" panose="02000500000000000000" pitchFamily="2" charset="0"/>
              </a:rPr>
            </a:br>
            <a:r>
              <a:rPr lang="en-US" sz="2400" kern="1200" dirty="0" err="1">
                <a:solidFill>
                  <a:schemeClr val="tx1"/>
                </a:solidFill>
                <a:effectLst/>
                <a:latin typeface="Sabon Next LT" panose="02000500000000000000" pitchFamily="2" charset="0"/>
                <a:cs typeface="Sabon Next LT" panose="02000500000000000000" pitchFamily="2" charset="0"/>
              </a:rPr>
              <a:t>Άλλες</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λλ</a:t>
            </a:r>
            <a:r>
              <a:rPr lang="en-US" sz="2400" kern="1200" dirty="0">
                <a:solidFill>
                  <a:schemeClr val="tx1"/>
                </a:solidFill>
                <a:effectLst/>
                <a:latin typeface="Sabon Next LT" panose="02000500000000000000" pitchFamily="2" charset="0"/>
                <a:cs typeface="Sabon Next LT" panose="02000500000000000000" pitchFamily="2" charset="0"/>
              </a:rPr>
              <a:t>αγές στην ηθολογία μπορούν να αποδοθούν στην εισαγωγή κλασικών θεμάτων, όταν αναβίωσε το ενδιαφέρον για την Ελλάδα και τη Ρώμη και τη μάθηση αυτή καθαυτή. </a:t>
            </a:r>
            <a:r>
              <a:rPr lang="en-US" sz="2400" kern="1200" dirty="0" err="1">
                <a:solidFill>
                  <a:schemeClr val="tx1"/>
                </a:solidFill>
                <a:effectLst/>
                <a:latin typeface="Sabon Next LT" panose="02000500000000000000" pitchFamily="2" charset="0"/>
                <a:cs typeface="Sabon Next LT" panose="02000500000000000000" pitchFamily="2" charset="0"/>
              </a:rPr>
              <a:t>Αυτό</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είχε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ως</a:t>
            </a:r>
            <a:r>
              <a:rPr lang="en-US" sz="2400" kern="1200" dirty="0">
                <a:solidFill>
                  <a:schemeClr val="tx1"/>
                </a:solidFill>
                <a:effectLst/>
                <a:latin typeface="Sabon Next LT" panose="02000500000000000000" pitchFamily="2" charset="0"/>
                <a:cs typeface="Sabon Next LT" panose="02000500000000000000" pitchFamily="2" charset="0"/>
              </a:rPr>
              <a:t> απ</a:t>
            </a:r>
            <a:r>
              <a:rPr lang="en-US" sz="2400" kern="1200" dirty="0" err="1">
                <a:solidFill>
                  <a:schemeClr val="tx1"/>
                </a:solidFill>
                <a:effectLst/>
                <a:latin typeface="Sabon Next LT" panose="02000500000000000000" pitchFamily="2" charset="0"/>
                <a:cs typeface="Sabon Next LT" panose="02000500000000000000" pitchFamily="2" charset="0"/>
              </a:rPr>
              <a:t>οτέλεσμ</a:t>
            </a:r>
            <a:r>
              <a:rPr lang="en-US" sz="2400" kern="1200" dirty="0">
                <a:solidFill>
                  <a:schemeClr val="tx1"/>
                </a:solidFill>
                <a:effectLst/>
                <a:latin typeface="Sabon Next LT" panose="02000500000000000000" pitchFamily="2" charset="0"/>
                <a:cs typeface="Sabon Next LT" panose="02000500000000000000" pitchFamily="2" charset="0"/>
              </a:rPr>
              <a:t>α τη συγγραφή έργων που ήταν κατά κύριο λόγο φιλοσοφικά, ενημερωτικά και εκπαιδευτικά.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5397166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2658CD1-817D-4BA7-5D5D-65E83374D9AC}"/>
              </a:ext>
            </a:extLst>
          </p:cNvPr>
          <p:cNvSpPr>
            <a:spLocks noGrp="1"/>
          </p:cNvSpPr>
          <p:nvPr>
            <p:ph type="title"/>
          </p:nvPr>
        </p:nvSpPr>
        <p:spPr>
          <a:xfrm>
            <a:off x="857250" y="1293337"/>
            <a:ext cx="10344150" cy="4840761"/>
          </a:xfrm>
        </p:spPr>
        <p:txBody>
          <a:bodyPr vert="horz" lIns="91440" tIns="45720" rIns="91440" bIns="45720" rtlCol="0" anchor="ctr">
            <a:normAutofit/>
          </a:bodyPr>
          <a:lstStyle/>
          <a:p>
            <a:pPr algn="ctr"/>
            <a:r>
              <a:rPr lang="en-US" sz="2400" kern="1200" dirty="0" err="1">
                <a:solidFill>
                  <a:schemeClr val="tx1"/>
                </a:solidFill>
                <a:effectLst/>
                <a:latin typeface="Sabon Next LT" panose="02000500000000000000" pitchFamily="2" charset="0"/>
                <a:cs typeface="Sabon Next LT" panose="02000500000000000000" pitchFamily="2" charset="0"/>
              </a:rPr>
              <a:t>Αρχικά</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ηθολογίες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ιθ</a:t>
            </a:r>
            <a:r>
              <a:rPr lang="en-US" sz="2400" kern="1200" dirty="0">
                <a:solidFill>
                  <a:schemeClr val="tx1"/>
                </a:solidFill>
                <a:effectLst/>
                <a:latin typeface="Sabon Next LT" panose="02000500000000000000" pitchFamily="2" charset="0"/>
                <a:cs typeface="Sabon Next LT" panose="02000500000000000000" pitchFamily="2" charset="0"/>
              </a:rPr>
              <a:t>ανόν να παρουσιάζονταν από ερασιτέχνες, σταδιακά όμως πέρασαν στα χέρια των επαγγελματιών. </a:t>
            </a:r>
            <a:r>
              <a:rPr lang="en-US" sz="2400" kern="1200" dirty="0" err="1">
                <a:solidFill>
                  <a:schemeClr val="tx1"/>
                </a:solidFill>
                <a:effectLst/>
                <a:latin typeface="Sabon Next LT" panose="02000500000000000000" pitchFamily="2" charset="0"/>
                <a:cs typeface="Sabon Next LT" panose="02000500000000000000" pitchFamily="2" charset="0"/>
              </a:rPr>
              <a:t>Στη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σκηνική</a:t>
            </a:r>
            <a:r>
              <a:rPr lang="en-US" sz="2400" kern="1200" dirty="0">
                <a:solidFill>
                  <a:schemeClr val="tx1"/>
                </a:solidFill>
                <a:effectLst/>
                <a:latin typeface="Sabon Next LT" panose="02000500000000000000" pitchFamily="2" charset="0"/>
                <a:cs typeface="Sabon Next LT" panose="02000500000000000000" pitchFamily="2" charset="0"/>
              </a:rPr>
              <a:t> πα</a:t>
            </a:r>
            <a:r>
              <a:rPr lang="en-US" sz="2400" kern="1200" dirty="0" err="1">
                <a:solidFill>
                  <a:schemeClr val="tx1"/>
                </a:solidFill>
                <a:effectLst/>
                <a:latin typeface="Sabon Next LT" panose="02000500000000000000" pitchFamily="2" charset="0"/>
                <a:cs typeface="Sabon Next LT" panose="02000500000000000000" pitchFamily="2" charset="0"/>
              </a:rPr>
              <a:t>ρουσί</a:t>
            </a:r>
            <a:r>
              <a:rPr lang="en-US" sz="2400" kern="1200" dirty="0">
                <a:solidFill>
                  <a:schemeClr val="tx1"/>
                </a:solidFill>
                <a:effectLst/>
                <a:latin typeface="Sabon Next LT" panose="02000500000000000000" pitchFamily="2" charset="0"/>
                <a:cs typeface="Sabon Next LT" panose="02000500000000000000" pitchFamily="2" charset="0"/>
              </a:rPr>
              <a:t>αση ακολούθησαν τις βασικές συμβάσεις του θρησκευτικού δράματος, παρόλο που, όσο ο επαγγελματισμός αυξανόταν, ο αριθμός των ηθοποιών και των σκηνικών στοιχείων μειωνόταν. Η </a:t>
            </a:r>
            <a:r>
              <a:rPr lang="en-US" sz="2400" kern="1200" dirty="0" err="1">
                <a:solidFill>
                  <a:schemeClr val="tx1"/>
                </a:solidFill>
                <a:effectLst/>
                <a:latin typeface="Sabon Next LT" panose="02000500000000000000" pitchFamily="2" charset="0"/>
                <a:cs typeface="Sabon Next LT" panose="02000500000000000000" pitchFamily="2" charset="0"/>
              </a:rPr>
              <a:t>έμφ</a:t>
            </a:r>
            <a:r>
              <a:rPr lang="en-US" sz="2400" kern="1200" dirty="0">
                <a:solidFill>
                  <a:schemeClr val="tx1"/>
                </a:solidFill>
                <a:effectLst/>
                <a:latin typeface="Sabon Next LT" panose="02000500000000000000" pitchFamily="2" charset="0"/>
                <a:cs typeface="Sabon Next LT" panose="02000500000000000000" pitchFamily="2" charset="0"/>
              </a:rPr>
              <a:t>αση στην αλληγορία αντικατοπτριζόταν στα κουστούμια των χαρακτήρων όπως είναι η ευσπλαχνία, η συγγένεια και οι καλές πράξεις, αφηρημένες έννοιες που σπάνια είχε δει κανείς στα έργα των θρησκευτικών κύκλων. Η </a:t>
            </a:r>
            <a:r>
              <a:rPr lang="en-US" sz="2400" kern="1200" dirty="0" err="1">
                <a:solidFill>
                  <a:schemeClr val="tx1"/>
                </a:solidFill>
                <a:effectLst/>
                <a:latin typeface="Sabon Next LT" panose="02000500000000000000" pitchFamily="2" charset="0"/>
                <a:cs typeface="Sabon Next LT" panose="02000500000000000000" pitchFamily="2" charset="0"/>
              </a:rPr>
              <a:t>ενδυμ</a:t>
            </a:r>
            <a:r>
              <a:rPr lang="en-US" sz="2400" kern="1200" dirty="0">
                <a:solidFill>
                  <a:schemeClr val="tx1"/>
                </a:solidFill>
                <a:effectLst/>
                <a:latin typeface="Sabon Next LT" panose="02000500000000000000" pitchFamily="2" charset="0"/>
                <a:cs typeface="Sabon Next LT" panose="02000500000000000000" pitchFamily="2" charset="0"/>
              </a:rPr>
              <a:t>ασία των αλληγορικών μορφών ήταν συχνά πολύ ευφάνταστη.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κουστούμι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φήμης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είχε</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άνω</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ζωγρ</a:t>
            </a:r>
            <a:r>
              <a:rPr lang="en-US" sz="2400" kern="1200" dirty="0">
                <a:solidFill>
                  <a:schemeClr val="tx1"/>
                </a:solidFill>
                <a:effectLst/>
                <a:latin typeface="Sabon Next LT" panose="02000500000000000000" pitchFamily="2" charset="0"/>
                <a:cs typeface="Sabon Next LT" panose="02000500000000000000" pitchFamily="2" charset="0"/>
              </a:rPr>
              <a:t>αφισμένα μάτια, αυτιά και γλώσσες, το κουστούμι της ματαιοδοξίας ήταν καλυμμένο με πολύχρωμα φτερά, ενώ του πλούτου ήταν στολισμένο με χρυσά και ασημένια νομίσματα.</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5337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B5E3804-31AB-EDF0-904B-8FEA27D52E31}"/>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dirty="0">
                <a:solidFill>
                  <a:schemeClr val="tx1"/>
                </a:solidFill>
                <a:latin typeface="Sabon Next LT" panose="02000500000000000000" pitchFamily="2" charset="0"/>
                <a:cs typeface="Sabon Next LT" panose="02000500000000000000" pitchFamily="2" charset="0"/>
              </a:rPr>
              <a:t>Η </a:t>
            </a:r>
            <a:r>
              <a:rPr lang="en-US" sz="5400" kern="1200" dirty="0" err="1">
                <a:solidFill>
                  <a:schemeClr val="tx1"/>
                </a:solidFill>
                <a:latin typeface="Sabon Next LT" panose="02000500000000000000" pitchFamily="2" charset="0"/>
                <a:cs typeface="Sabon Next LT" panose="02000500000000000000" pitchFamily="2" charset="0"/>
              </a:rPr>
              <a:t>φάρσ</a:t>
            </a:r>
            <a:r>
              <a:rPr lang="en-US" sz="5400" kern="1200" dirty="0">
                <a:solidFill>
                  <a:schemeClr val="tx1"/>
                </a:solidFill>
                <a:latin typeface="Sabon Next LT" panose="02000500000000000000" pitchFamily="2" charset="0"/>
                <a:cs typeface="Sabon Next LT" panose="02000500000000000000" pitchFamily="2" charset="0"/>
              </a:rPr>
              <a:t>α</a:t>
            </a:r>
          </a:p>
        </p:txBody>
      </p:sp>
      <p:grpSp>
        <p:nvGrpSpPr>
          <p:cNvPr id="9225" name="Group 922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9226" name="Rectangle 922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7" name="Rectangle 922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8" name="Rectangle 922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230" name="Rectangle 9229">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2" name="Rectangle 92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Caught in the (One-)Act: Staging Sex in Late Medieval French Farce -  Medievalists.net">
            <a:extLst>
              <a:ext uri="{FF2B5EF4-FFF2-40B4-BE49-F238E27FC236}">
                <a16:creationId xmlns:a16="http://schemas.microsoft.com/office/drawing/2014/main" id="{0021ADAC-5AA2-9DCA-B785-4D43E54BA56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38424" y="666728"/>
            <a:ext cx="3904136" cy="546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0413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E3BDC14-7538-33B5-ACF1-D776263C6EC4}"/>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φάρσες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φέρνουν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στο</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ροσκήνιο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τον</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άνθρω</a:t>
            </a:r>
            <a:r>
              <a:rPr lang="en-US" sz="2400" kern="1200" dirty="0">
                <a:solidFill>
                  <a:schemeClr val="tx1"/>
                </a:solidFill>
                <a:effectLst/>
                <a:latin typeface="Sabon Next LT" panose="02000500000000000000" pitchFamily="2" charset="0"/>
                <a:cs typeface="Sabon Next LT" panose="02000500000000000000" pitchFamily="2" charset="0"/>
              </a:rPr>
              <a:t>πο με τις αδυναμίες του όπως αυτές εμφανίζονται μέσα στην κοινωνική του ζωή και τάξη. Τα </a:t>
            </a:r>
            <a:r>
              <a:rPr lang="en-US" sz="2400" kern="1200" dirty="0" err="1">
                <a:solidFill>
                  <a:schemeClr val="tx1"/>
                </a:solidFill>
                <a:effectLst/>
                <a:latin typeface="Sabon Next LT" panose="02000500000000000000" pitchFamily="2" charset="0"/>
                <a:cs typeface="Sabon Next LT" panose="02000500000000000000" pitchFamily="2" charset="0"/>
              </a:rPr>
              <a:t>τυ</a:t>
            </a:r>
            <a:r>
              <a:rPr lang="en-US" sz="2400" kern="1200" dirty="0">
                <a:solidFill>
                  <a:schemeClr val="tx1"/>
                </a:solidFill>
                <a:effectLst/>
                <a:latin typeface="Sabon Next LT" panose="02000500000000000000" pitchFamily="2" charset="0"/>
                <a:cs typeface="Sabon Next LT" panose="02000500000000000000" pitchFamily="2" charset="0"/>
              </a:rPr>
              <a:t>πικά θέματα της φάρσα είναι η συζυγική απιστία, οι καυγάδες, οι απάτες, η υποκρισία και άλλα ανθρώπινα ελαττώματα. Ο </a:t>
            </a:r>
            <a:r>
              <a:rPr lang="en-US" sz="2400" kern="1200" dirty="0" err="1">
                <a:solidFill>
                  <a:schemeClr val="tx1"/>
                </a:solidFill>
                <a:effectLst/>
                <a:latin typeface="Sabon Next LT" panose="02000500000000000000" pitchFamily="2" charset="0"/>
                <a:cs typeface="Sabon Next LT" panose="02000500000000000000" pitchFamily="2" charset="0"/>
              </a:rPr>
              <a:t>έξυ</a:t>
            </a:r>
            <a:r>
              <a:rPr lang="en-US" sz="2400" kern="1200" dirty="0">
                <a:solidFill>
                  <a:schemeClr val="tx1"/>
                </a:solidFill>
                <a:effectLst/>
                <a:latin typeface="Sabon Next LT" panose="02000500000000000000" pitchFamily="2" charset="0"/>
                <a:cs typeface="Sabon Next LT" panose="02000500000000000000" pitchFamily="2" charset="0"/>
              </a:rPr>
              <a:t>πνος άνθρωπος, ακόμα και αν είναι αμαρτωλός, είναι συνήθως ο ήρωας, ενώ οι αφελείς είναι άξιοι της μοίρας τους επειδή είναι ανόητοι ή εύπιστοι. </a:t>
            </a:r>
            <a:r>
              <a:rPr lang="en-US" sz="2400" kern="1200" dirty="0" err="1">
                <a:solidFill>
                  <a:schemeClr val="tx1"/>
                </a:solidFill>
                <a:effectLst/>
                <a:latin typeface="Sabon Next LT" panose="02000500000000000000" pitchFamily="2" charset="0"/>
                <a:cs typeface="Sabon Next LT" panose="02000500000000000000" pitchFamily="2" charset="0"/>
              </a:rPr>
              <a:t>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συν</a:t>
            </a:r>
            <a:r>
              <a:rPr lang="en-US" sz="2400" kern="1200" dirty="0">
                <a:solidFill>
                  <a:schemeClr val="tx1"/>
                </a:solidFill>
                <a:effectLst/>
                <a:latin typeface="Sabon Next LT" panose="02000500000000000000" pitchFamily="2" charset="0"/>
                <a:cs typeface="Sabon Next LT" panose="02000500000000000000" pitchFamily="2" charset="0"/>
              </a:rPr>
              <a:t>αίσθημα απουσιάζει σχεδόν εντελώς.</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2697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2C85F5C-610C-A354-22D5-E289B0057269}"/>
              </a:ext>
            </a:extLst>
          </p:cNvPr>
          <p:cNvSpPr>
            <a:spLocks noGrp="1"/>
          </p:cNvSpPr>
          <p:nvPr>
            <p:ph type="title"/>
          </p:nvPr>
        </p:nvSpPr>
        <p:spPr>
          <a:xfrm>
            <a:off x="599609" y="679731"/>
            <a:ext cx="4171994" cy="5673444"/>
          </a:xfrm>
        </p:spPr>
        <p:txBody>
          <a:bodyPr vert="horz" lIns="91440" tIns="45720" rIns="91440" bIns="45720" rtlCol="0" anchor="b">
            <a:no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ερισσότερες</a:t>
            </a:r>
            <a:r>
              <a:rPr lang="en-US" sz="2400" kern="1200" dirty="0">
                <a:solidFill>
                  <a:schemeClr val="tx1"/>
                </a:solidFill>
                <a:effectLst/>
                <a:latin typeface="Sabon Next LT" panose="02000500000000000000" pitchFamily="2" charset="0"/>
                <a:cs typeface="Sabon Next LT" panose="02000500000000000000" pitchFamily="2" charset="0"/>
              </a:rPr>
              <a:t> από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σωζόμενες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φάσεις</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ροέρχοντ</a:t>
            </a:r>
            <a:r>
              <a:rPr lang="en-US" sz="2400" kern="1200" dirty="0">
                <a:solidFill>
                  <a:schemeClr val="tx1"/>
                </a:solidFill>
                <a:effectLst/>
                <a:latin typeface="Sabon Next LT" panose="02000500000000000000" pitchFamily="2" charset="0"/>
                <a:cs typeface="Sabon Next LT" panose="02000500000000000000" pitchFamily="2" charset="0"/>
              </a:rPr>
              <a:t>αι από τη Γαλλία και τη Γερμανία.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ιο</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ολλές</a:t>
            </a:r>
            <a:r>
              <a:rPr lang="en-US" sz="2400" kern="1200" dirty="0">
                <a:solidFill>
                  <a:schemeClr val="tx1"/>
                </a:solidFill>
                <a:effectLst/>
                <a:latin typeface="Sabon Next LT" panose="02000500000000000000" pitchFamily="2" charset="0"/>
                <a:cs typeface="Sabon Next LT" panose="02000500000000000000" pitchFamily="2" charset="0"/>
              </a:rPr>
              <a:t> από α</a:t>
            </a:r>
            <a:r>
              <a:rPr lang="en-US" sz="2400" kern="1200" dirty="0" err="1">
                <a:solidFill>
                  <a:schemeClr val="tx1"/>
                </a:solidFill>
                <a:effectLst/>
                <a:latin typeface="Sabon Next LT" panose="02000500000000000000" pitchFamily="2" charset="0"/>
                <a:cs typeface="Sabon Next LT" panose="02000500000000000000" pitchFamily="2" charset="0"/>
              </a:rPr>
              <a:t>υτές</a:t>
            </a:r>
            <a:r>
              <a:rPr lang="en-US" sz="2400" kern="1200" dirty="0">
                <a:solidFill>
                  <a:schemeClr val="tx1"/>
                </a:solidFill>
                <a:effectLst/>
                <a:latin typeface="Sabon Next LT" panose="02000500000000000000" pitchFamily="2" charset="0"/>
                <a:cs typeface="Sabon Next LT" panose="02000500000000000000" pitchFamily="2" charset="0"/>
              </a:rPr>
              <a:t> πα</a:t>
            </a:r>
            <a:r>
              <a:rPr lang="en-US" sz="2400" kern="1200" dirty="0" err="1">
                <a:solidFill>
                  <a:schemeClr val="tx1"/>
                </a:solidFill>
                <a:effectLst/>
                <a:latin typeface="Sabon Next LT" panose="02000500000000000000" pitchFamily="2" charset="0"/>
                <a:cs typeface="Sabon Next LT" panose="02000500000000000000" pitchFamily="2" charset="0"/>
              </a:rPr>
              <a:t>ρουσιάζουν</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ρκετές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ομοιότητες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ύφος</a:t>
            </a:r>
            <a:r>
              <a:rPr lang="en-US" sz="2400" kern="1200" dirty="0">
                <a:solidFill>
                  <a:schemeClr val="tx1"/>
                </a:solidFill>
                <a:effectLst/>
                <a:latin typeface="Sabon Next LT" panose="02000500000000000000" pitchFamily="2" charset="0"/>
                <a:cs typeface="Sabon Next LT" panose="02000500000000000000" pitchFamily="2" charset="0"/>
              </a:rPr>
              <a:t> και </a:t>
            </a:r>
            <a:r>
              <a:rPr lang="en-US" sz="2400" kern="1200" dirty="0" err="1">
                <a:solidFill>
                  <a:schemeClr val="tx1"/>
                </a:solidFill>
                <a:effectLst/>
                <a:latin typeface="Sabon Next LT" panose="02000500000000000000" pitchFamily="2" charset="0"/>
                <a:cs typeface="Sabon Next LT" panose="02000500000000000000" pitchFamily="2" charset="0"/>
              </a:rPr>
              <a:t>τη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μορφή</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Είν</a:t>
            </a:r>
            <a:r>
              <a:rPr lang="en-US" sz="2400" kern="1200" dirty="0">
                <a:solidFill>
                  <a:schemeClr val="tx1"/>
                </a:solidFill>
                <a:effectLst/>
                <a:latin typeface="Sabon Next LT" panose="02000500000000000000" pitchFamily="2" charset="0"/>
                <a:cs typeface="Sabon Next LT" panose="02000500000000000000" pitchFamily="2" charset="0"/>
              </a:rPr>
              <a:t>αι κατά κανόνα σύντομες, αποτελούνται συνήθως από μερικές εκατοντάδες γραμμές, γραμμένες σε στίχο και δίνουν έμφαση στο σεξ και στις σωματικές απεκκρίσεις. Η </a:t>
            </a:r>
            <a:r>
              <a:rPr lang="en-US" sz="2400" kern="1200" dirty="0" err="1">
                <a:solidFill>
                  <a:schemeClr val="tx1"/>
                </a:solidFill>
                <a:effectLst/>
                <a:latin typeface="Sabon Next LT" panose="02000500000000000000" pitchFamily="2" charset="0"/>
                <a:cs typeface="Sabon Next LT" panose="02000500000000000000" pitchFamily="2" charset="0"/>
              </a:rPr>
              <a:t>γρήγορη</a:t>
            </a:r>
            <a:r>
              <a:rPr lang="en-US" sz="2400" kern="1200" dirty="0">
                <a:solidFill>
                  <a:schemeClr val="tx1"/>
                </a:solidFill>
                <a:effectLst/>
                <a:latin typeface="Sabon Next LT" panose="02000500000000000000" pitchFamily="2" charset="0"/>
                <a:cs typeface="Sabon Next LT" panose="02000500000000000000" pitchFamily="2" charset="0"/>
              </a:rPr>
              <a:t> και απ</a:t>
            </a:r>
            <a:r>
              <a:rPr lang="en-US" sz="2400" kern="1200" dirty="0" err="1">
                <a:solidFill>
                  <a:schemeClr val="tx1"/>
                </a:solidFill>
                <a:effectLst/>
                <a:latin typeface="Sabon Next LT" panose="02000500000000000000" pitchFamily="2" charset="0"/>
                <a:cs typeface="Sabon Next LT" panose="02000500000000000000" pitchFamily="2" charset="0"/>
              </a:rPr>
              <a:t>λή</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δράση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χρησιμο</a:t>
            </a:r>
            <a:r>
              <a:rPr lang="en-US" sz="2400" kern="1200" dirty="0">
                <a:solidFill>
                  <a:schemeClr val="tx1"/>
                </a:solidFill>
                <a:effectLst/>
                <a:latin typeface="Sabon Next LT" panose="02000500000000000000" pitchFamily="2" charset="0"/>
                <a:cs typeface="Sabon Next LT" panose="02000500000000000000" pitchFamily="2" charset="0"/>
              </a:rPr>
              <a:t>ποιεί λίγους χαρακτήρες χωρίς πολύπλοκη ανάπτυξη. </a:t>
            </a:r>
            <a:endParaRPr lang="en-US" sz="2400" kern="1200" dirty="0">
              <a:solidFill>
                <a:schemeClr val="tx1"/>
              </a:solidFill>
              <a:latin typeface="Sabon Next LT" panose="02000500000000000000" pitchFamily="2" charset="0"/>
              <a:cs typeface="Sabon Next LT" panose="02000500000000000000" pitchFamily="2" charset="0"/>
            </a:endParaRPr>
          </a:p>
        </p:txBody>
      </p:sp>
      <p:grpSp>
        <p:nvGrpSpPr>
          <p:cNvPr id="10249" name="Group 1024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0250" name="Straight Connector 1024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251" name="Rectangle 1025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53" name="Rectangle 1025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farce | Global Medieval Sourcebook">
            <a:extLst>
              <a:ext uri="{FF2B5EF4-FFF2-40B4-BE49-F238E27FC236}">
                <a16:creationId xmlns:a16="http://schemas.microsoft.com/office/drawing/2014/main" id="{7CDFAF49-332B-3F94-120C-FF837F84CAF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40572" y="994557"/>
            <a:ext cx="5608830" cy="4758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8334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089A43D-B061-0DB6-A613-DF1715BBD59E}"/>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2400" kern="1200" dirty="0" err="1">
                <a:solidFill>
                  <a:schemeClr val="tx1"/>
                </a:solidFill>
                <a:effectLst/>
                <a:latin typeface="Sabon Next LT" panose="02000500000000000000" pitchFamily="2" charset="0"/>
                <a:cs typeface="Sabon Next LT" panose="02000500000000000000" pitchFamily="2" charset="0"/>
              </a:rPr>
              <a:t>Σε</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όλες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χώρες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συμ</a:t>
            </a:r>
            <a:r>
              <a:rPr lang="en-US" sz="2400" kern="1200" dirty="0">
                <a:solidFill>
                  <a:schemeClr val="tx1"/>
                </a:solidFill>
                <a:effectLst/>
                <a:latin typeface="Sabon Next LT" panose="02000500000000000000" pitchFamily="2" charset="0"/>
                <a:cs typeface="Sabon Next LT" panose="02000500000000000000" pitchFamily="2" charset="0"/>
              </a:rPr>
              <a:t>βάσεις που χρησιμοποιήθηκαν στη σκηνική παρουσίαση της φάρσας δεν διέφεραν σημαντικά από εκείνες που χρησιμοποιήθηκαν στα θρησκευτικά έργα. Η π</a:t>
            </a:r>
            <a:r>
              <a:rPr lang="en-US" sz="2400" kern="1200" dirty="0" err="1">
                <a:solidFill>
                  <a:schemeClr val="tx1"/>
                </a:solidFill>
                <a:effectLst/>
                <a:latin typeface="Sabon Next LT" panose="02000500000000000000" pitchFamily="2" charset="0"/>
                <a:cs typeface="Sabon Next LT" panose="02000500000000000000" pitchFamily="2" charset="0"/>
              </a:rPr>
              <a:t>ιο</a:t>
            </a:r>
            <a:r>
              <a:rPr lang="en-US" sz="2400" kern="1200" dirty="0">
                <a:solidFill>
                  <a:schemeClr val="tx1"/>
                </a:solidFill>
                <a:effectLst/>
                <a:latin typeface="Sabon Next LT" panose="02000500000000000000" pitchFamily="2" charset="0"/>
                <a:cs typeface="Sabon Next LT" panose="02000500000000000000" pitchFamily="2" charset="0"/>
              </a:rPr>
              <a:t> α</a:t>
            </a:r>
            <a:r>
              <a:rPr lang="en-US" sz="2400" kern="1200" dirty="0" err="1">
                <a:solidFill>
                  <a:schemeClr val="tx1"/>
                </a:solidFill>
                <a:effectLst/>
                <a:latin typeface="Sabon Next LT" panose="02000500000000000000" pitchFamily="2" charset="0"/>
                <a:cs typeface="Sabon Next LT" panose="02000500000000000000" pitchFamily="2" charset="0"/>
              </a:rPr>
              <a:t>ξιοσημείωτη</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δι</a:t>
            </a:r>
            <a:r>
              <a:rPr lang="en-US" sz="2400" kern="1200" dirty="0">
                <a:solidFill>
                  <a:schemeClr val="tx1"/>
                </a:solidFill>
                <a:effectLst/>
                <a:latin typeface="Sabon Next LT" panose="02000500000000000000" pitchFamily="2" charset="0"/>
                <a:cs typeface="Sabon Next LT" panose="02000500000000000000" pitchFamily="2" charset="0"/>
              </a:rPr>
              <a:t>αφορά βρίσκεται ίσως στην οικονομία των μέσων που χρειάζονταν οι φάρσες, αφού σπάνια απαιτούσαν περισσότερο από δυο </a:t>
            </a:r>
            <a:r>
              <a:rPr lang="en-US" sz="2400" i="1" kern="1200" dirty="0">
                <a:solidFill>
                  <a:schemeClr val="tx1"/>
                </a:solidFill>
                <a:effectLst/>
                <a:latin typeface="Sabon Next LT" panose="02000500000000000000" pitchFamily="2" charset="0"/>
                <a:cs typeface="Sabon Next LT" panose="02000500000000000000" pitchFamily="2" charset="0"/>
              </a:rPr>
              <a:t>οίκους</a:t>
            </a:r>
            <a:r>
              <a:rPr lang="en-US" sz="2400" kern="1200" dirty="0">
                <a:solidFill>
                  <a:schemeClr val="tx1"/>
                </a:solidFill>
                <a:effectLst/>
                <a:latin typeface="Sabon Next LT" panose="02000500000000000000" pitchFamily="2" charset="0"/>
                <a:cs typeface="Sabon Next LT" panose="02000500000000000000" pitchFamily="2" charset="0"/>
              </a:rPr>
              <a:t> και σπάνια χρησιμοποιούσαν πολύπλοκα ειδικά εφέ.</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2147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12393D-7C41-5898-0484-112EEDD83160}"/>
              </a:ext>
            </a:extLst>
          </p:cNvPr>
          <p:cNvPicPr>
            <a:picLocks noChangeAspect="1"/>
          </p:cNvPicPr>
          <p:nvPr/>
        </p:nvPicPr>
        <p:blipFill rotWithShape="1">
          <a:blip r:embed="rId2"/>
          <a:srcRect l="11111"/>
          <a:stretch/>
        </p:blipFill>
        <p:spPr>
          <a:xfrm>
            <a:off x="20" y="10"/>
            <a:ext cx="12191980" cy="6857990"/>
          </a:xfrm>
          <a:prstGeom prst="rect">
            <a:avLst/>
          </a:prstGeom>
        </p:spPr>
      </p:pic>
      <p:sp>
        <p:nvSpPr>
          <p:cNvPr id="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Τίτλος 1">
            <a:extLst>
              <a:ext uri="{FF2B5EF4-FFF2-40B4-BE49-F238E27FC236}">
                <a16:creationId xmlns:a16="http://schemas.microsoft.com/office/drawing/2014/main" id="{686864D5-8145-BC33-F551-D57B4154FD6D}"/>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i="1" dirty="0" err="1">
                <a:effectLst/>
                <a:latin typeface="Sabon Next LT" panose="02000500000000000000" pitchFamily="2" charset="0"/>
                <a:cs typeface="Sabon Next LT" panose="02000500000000000000" pitchFamily="2" charset="0"/>
              </a:rPr>
              <a:t>Αίθουσες</a:t>
            </a:r>
            <a:r>
              <a:rPr lang="en-US" sz="4000" i="1" dirty="0">
                <a:effectLst/>
                <a:latin typeface="Sabon Next LT" panose="02000500000000000000" pitchFamily="2" charset="0"/>
                <a:cs typeface="Sabon Next LT" panose="02000500000000000000" pitchFamily="2" charset="0"/>
              </a:rPr>
              <a:t> </a:t>
            </a:r>
            <a:r>
              <a:rPr lang="en-US" sz="4000" i="1" dirty="0" err="1">
                <a:effectLst/>
                <a:latin typeface="Sabon Next LT" panose="02000500000000000000" pitchFamily="2" charset="0"/>
                <a:cs typeface="Sabon Next LT" panose="02000500000000000000" pitchFamily="2" charset="0"/>
              </a:rPr>
              <a:t>ρητορικής</a:t>
            </a:r>
            <a:br>
              <a:rPr lang="en-US" sz="4000" dirty="0">
                <a:effectLst/>
                <a:latin typeface="Sabon Next LT" panose="02000500000000000000" pitchFamily="2" charset="0"/>
                <a:cs typeface="Sabon Next LT" panose="02000500000000000000" pitchFamily="2" charset="0"/>
              </a:rPr>
            </a:br>
            <a:endParaRPr lang="en-US" sz="4000" dirty="0">
              <a:latin typeface="Sabon Next LT" panose="02000500000000000000" pitchFamily="2" charset="0"/>
              <a:cs typeface="Sabon Next LT" panose="02000500000000000000" pitchFamily="2" charset="0"/>
            </a:endParaRPr>
          </a:p>
        </p:txBody>
      </p:sp>
      <p:cxnSp>
        <p:nvCxnSpPr>
          <p:cNvPr id="10" name="Straight Connector 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77356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Τίτλος 1">
            <a:extLst>
              <a:ext uri="{FF2B5EF4-FFF2-40B4-BE49-F238E27FC236}">
                <a16:creationId xmlns:a16="http://schemas.microsoft.com/office/drawing/2014/main" id="{498A930D-1311-CD50-B7D1-9A5534A5E9E6}"/>
              </a:ext>
            </a:extLst>
          </p:cNvPr>
          <p:cNvSpPr>
            <a:spLocks noGrp="1"/>
          </p:cNvSpPr>
          <p:nvPr>
            <p:ph type="title"/>
          </p:nvPr>
        </p:nvSpPr>
        <p:spPr>
          <a:xfrm>
            <a:off x="753925" y="1321056"/>
            <a:ext cx="10684151" cy="1991979"/>
          </a:xfrm>
        </p:spPr>
        <p:txBody>
          <a:bodyPr vert="horz" lIns="91440" tIns="45720" rIns="91440" bIns="45720" rtlCol="0" anchor="b">
            <a:normAutofit/>
          </a:bodyPr>
          <a:lstStyle/>
          <a:p>
            <a:pPr algn="ctr"/>
            <a:r>
              <a:rPr lang="en-US" sz="2400" kern="1200" dirty="0" err="1">
                <a:solidFill>
                  <a:schemeClr val="tx2"/>
                </a:solidFill>
                <a:effectLst/>
                <a:latin typeface="Sabon Next LT" panose="02000500000000000000" pitchFamily="2" charset="0"/>
                <a:cs typeface="Sabon Next LT" panose="02000500000000000000" pitchFamily="2" charset="0"/>
              </a:rPr>
              <a:t>Οι</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ηθολογίες</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έχουν</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άμεση</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σχέση</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με</a:t>
            </a:r>
            <a:r>
              <a:rPr lang="en-US" sz="2400" kern="1200" dirty="0">
                <a:solidFill>
                  <a:schemeClr val="tx2"/>
                </a:solidFill>
                <a:effectLst/>
                <a:latin typeface="Sabon Next LT" panose="02000500000000000000" pitchFamily="2" charset="0"/>
                <a:cs typeface="Sabon Next LT" panose="02000500000000000000" pitchFamily="2" charset="0"/>
              </a:rPr>
              <a:t> τα </a:t>
            </a:r>
            <a:r>
              <a:rPr lang="en-US" sz="2400" kern="1200" dirty="0" err="1">
                <a:solidFill>
                  <a:schemeClr val="tx2"/>
                </a:solidFill>
                <a:effectLst/>
                <a:latin typeface="Sabon Next LT" panose="02000500000000000000" pitchFamily="2" charset="0"/>
                <a:cs typeface="Sabon Next LT" panose="02000500000000000000" pitchFamily="2" charset="0"/>
              </a:rPr>
              <a:t>έργ</a:t>
            </a:r>
            <a:r>
              <a:rPr lang="en-US" sz="2400" kern="1200" dirty="0">
                <a:solidFill>
                  <a:schemeClr val="tx2"/>
                </a:solidFill>
                <a:effectLst/>
                <a:latin typeface="Sabon Next LT" panose="02000500000000000000" pitchFamily="2" charset="0"/>
                <a:cs typeface="Sabon Next LT" panose="02000500000000000000" pitchFamily="2" charset="0"/>
              </a:rPr>
              <a:t>α που παρουσίαζαν οι αίθουσες ρητορικής στις Κάτω Χώρες. </a:t>
            </a:r>
            <a:r>
              <a:rPr lang="en-US" sz="2400" kern="1200" dirty="0" err="1">
                <a:solidFill>
                  <a:schemeClr val="tx2"/>
                </a:solidFill>
                <a:effectLst/>
                <a:latin typeface="Sabon Next LT" panose="02000500000000000000" pitchFamily="2" charset="0"/>
                <a:cs typeface="Sabon Next LT" panose="02000500000000000000" pitchFamily="2" charset="0"/>
              </a:rPr>
              <a:t>Aυτοί</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οι</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σύλλογοι</a:t>
            </a:r>
            <a:r>
              <a:rPr lang="en-US" sz="2400" kern="1200" dirty="0">
                <a:solidFill>
                  <a:schemeClr val="tx2"/>
                </a:solidFill>
                <a:effectLst/>
                <a:latin typeface="Sabon Next LT" panose="02000500000000000000" pitchFamily="2" charset="0"/>
                <a:cs typeface="Sabon Next LT" panose="02000500000000000000" pitchFamily="2" charset="0"/>
              </a:rPr>
              <a:t> α</a:t>
            </a:r>
            <a:r>
              <a:rPr lang="en-US" sz="2400" kern="1200" dirty="0" err="1">
                <a:solidFill>
                  <a:schemeClr val="tx2"/>
                </a:solidFill>
                <a:effectLst/>
                <a:latin typeface="Sabon Next LT" panose="02000500000000000000" pitchFamily="2" charset="0"/>
                <a:cs typeface="Sabon Next LT" panose="02000500000000000000" pitchFamily="2" charset="0"/>
              </a:rPr>
              <a:t>σχολούντ</a:t>
            </a:r>
            <a:r>
              <a:rPr lang="en-US" sz="2400" kern="1200" dirty="0">
                <a:solidFill>
                  <a:schemeClr val="tx2"/>
                </a:solidFill>
                <a:effectLst/>
                <a:latin typeface="Sabon Next LT" panose="02000500000000000000" pitchFamily="2" charset="0"/>
                <a:cs typeface="Sabon Next LT" panose="02000500000000000000" pitchFamily="2" charset="0"/>
              </a:rPr>
              <a:t>αν με την ποίηση</a:t>
            </a:r>
            <a:r>
              <a:rPr lang="el-GR" sz="2400" kern="1200" dirty="0">
                <a:solidFill>
                  <a:schemeClr val="tx2"/>
                </a:solidFill>
                <a:effectLst/>
                <a:latin typeface="Sabon Next LT" panose="02000500000000000000" pitchFamily="2" charset="0"/>
                <a:cs typeface="Sabon Next LT" panose="02000500000000000000" pitchFamily="2" charset="0"/>
              </a:rPr>
              <a:t>,</a:t>
            </a:r>
            <a:r>
              <a:rPr lang="en-US" sz="2400" kern="1200" dirty="0">
                <a:solidFill>
                  <a:schemeClr val="tx2"/>
                </a:solidFill>
                <a:effectLst/>
                <a:latin typeface="Sabon Next LT" panose="02000500000000000000" pitchFamily="2" charset="0"/>
                <a:cs typeface="Sabon Next LT" panose="02000500000000000000" pitchFamily="2" charset="0"/>
              </a:rPr>
              <a:t> τη μουσική και το δράμα και ξεκίνησαν γύρω στον 14ο αιώνα. </a:t>
            </a:r>
            <a:endParaRPr lang="en-US" sz="2400" kern="1200" dirty="0">
              <a:solidFill>
                <a:schemeClr val="tx2"/>
              </a:solidFill>
              <a:latin typeface="Sabon Next LT" panose="02000500000000000000" pitchFamily="2" charset="0"/>
              <a:cs typeface="Sabon Next LT" panose="02000500000000000000" pitchFamily="2" charset="0"/>
            </a:endParaRPr>
          </a:p>
        </p:txBody>
      </p:sp>
      <p:grpSp>
        <p:nvGrpSpPr>
          <p:cNvPr id="11" name="Group 10">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2" name="Freeform: Shape 11">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18" name="Freeform: Shape 17">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547871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1" name="Group 10">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2" name="Freeform: Shape 11">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18" name="Freeform: Shape 17">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Τίτλος 1">
            <a:extLst>
              <a:ext uri="{FF2B5EF4-FFF2-40B4-BE49-F238E27FC236}">
                <a16:creationId xmlns:a16="http://schemas.microsoft.com/office/drawing/2014/main" id="{5B520119-FE95-A8C2-E679-F0EF8E276DD2}"/>
              </a:ext>
            </a:extLst>
          </p:cNvPr>
          <p:cNvSpPr>
            <a:spLocks noGrp="1"/>
          </p:cNvSpPr>
          <p:nvPr>
            <p:ph type="title"/>
          </p:nvPr>
        </p:nvSpPr>
        <p:spPr>
          <a:xfrm>
            <a:off x="804672" y="1055098"/>
            <a:ext cx="5760719" cy="4747805"/>
          </a:xfrm>
        </p:spPr>
        <p:txBody>
          <a:bodyPr vert="horz" lIns="91440" tIns="45720" rIns="91440" bIns="45720" rtlCol="0" anchor="ctr">
            <a:normAutofit/>
          </a:bodyPr>
          <a:lstStyle/>
          <a:p>
            <a:r>
              <a:rPr lang="en-US" sz="2400" kern="1200" dirty="0" err="1">
                <a:solidFill>
                  <a:schemeClr val="tx2"/>
                </a:solidFill>
                <a:effectLst/>
                <a:latin typeface="Sabon Next LT" panose="02000500000000000000" pitchFamily="2" charset="0"/>
                <a:cs typeface="Sabon Next LT" panose="02000500000000000000" pitchFamily="2" charset="0"/>
              </a:rPr>
              <a:t>Οι</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διάφορες</a:t>
            </a:r>
            <a:r>
              <a:rPr lang="en-US" sz="2400" kern="1200" dirty="0">
                <a:solidFill>
                  <a:schemeClr val="tx2"/>
                </a:solidFill>
                <a:effectLst/>
                <a:latin typeface="Sabon Next LT" panose="02000500000000000000" pitchFamily="2" charset="0"/>
                <a:cs typeface="Sabon Next LT" panose="02000500000000000000" pitchFamily="2" charset="0"/>
              </a:rPr>
              <a:t> α</a:t>
            </a:r>
            <a:r>
              <a:rPr lang="en-US" sz="2400" kern="1200" dirty="0" err="1">
                <a:solidFill>
                  <a:schemeClr val="tx2"/>
                </a:solidFill>
                <a:effectLst/>
                <a:latin typeface="Sabon Next LT" panose="02000500000000000000" pitchFamily="2" charset="0"/>
                <a:cs typeface="Sabon Next LT" panose="02000500000000000000" pitchFamily="2" charset="0"/>
              </a:rPr>
              <a:t>ίθουσες</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ρητορικής</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συνέθετ</a:t>
            </a:r>
            <a:r>
              <a:rPr lang="en-US" sz="2400" kern="1200" dirty="0">
                <a:solidFill>
                  <a:schemeClr val="tx2"/>
                </a:solidFill>
                <a:effectLst/>
                <a:latin typeface="Sabon Next LT" panose="02000500000000000000" pitchFamily="2" charset="0"/>
                <a:cs typeface="Sabon Next LT" panose="02000500000000000000" pitchFamily="2" charset="0"/>
              </a:rPr>
              <a:t>αν και παρουσίαζαν απαντήσεις με τη μορφή αλληγορικών δραμάτων σε ερωτήματα όπως: «ποια είναι η μεγαλύτερη παρηγοριά για έναν άνθρωπο που πεθαίνει;». Τα </a:t>
            </a:r>
            <a:r>
              <a:rPr lang="en-US" sz="2400" kern="1200" dirty="0" err="1">
                <a:solidFill>
                  <a:schemeClr val="tx2"/>
                </a:solidFill>
                <a:effectLst/>
                <a:latin typeface="Sabon Next LT" panose="02000500000000000000" pitchFamily="2" charset="0"/>
                <a:cs typeface="Sabon Next LT" panose="02000500000000000000" pitchFamily="2" charset="0"/>
              </a:rPr>
              <a:t>έργ</a:t>
            </a:r>
            <a:r>
              <a:rPr lang="en-US" sz="2400" kern="1200" dirty="0">
                <a:solidFill>
                  <a:schemeClr val="tx2"/>
                </a:solidFill>
                <a:effectLst/>
                <a:latin typeface="Sabon Next LT" panose="02000500000000000000" pitchFamily="2" charset="0"/>
                <a:cs typeface="Sabon Next LT" panose="02000500000000000000" pitchFamily="2" charset="0"/>
              </a:rPr>
              <a:t>α που έδιναν τις καλύτερες απαντήσεις έπαιρναν το βραβείο. </a:t>
            </a:r>
            <a:r>
              <a:rPr lang="en-US" sz="2400" kern="1200" dirty="0" err="1">
                <a:solidFill>
                  <a:schemeClr val="tx2"/>
                </a:solidFill>
                <a:effectLst/>
                <a:latin typeface="Sabon Next LT" panose="02000500000000000000" pitchFamily="2" charset="0"/>
                <a:cs typeface="Sabon Next LT" panose="02000500000000000000" pitchFamily="2" charset="0"/>
              </a:rPr>
              <a:t>Αυτά</a:t>
            </a:r>
            <a:r>
              <a:rPr lang="en-US" sz="2400" kern="1200" dirty="0">
                <a:solidFill>
                  <a:schemeClr val="tx2"/>
                </a:solidFill>
                <a:effectLst/>
                <a:latin typeface="Sabon Next LT" panose="02000500000000000000" pitchFamily="2" charset="0"/>
                <a:cs typeface="Sabon Next LT" panose="02000500000000000000" pitchFamily="2" charset="0"/>
              </a:rPr>
              <a:t> τα </a:t>
            </a:r>
            <a:r>
              <a:rPr lang="en-US" sz="2400" kern="1200" dirty="0" err="1">
                <a:solidFill>
                  <a:schemeClr val="tx2"/>
                </a:solidFill>
                <a:effectLst/>
                <a:latin typeface="Sabon Next LT" panose="02000500000000000000" pitchFamily="2" charset="0"/>
                <a:cs typeface="Sabon Next LT" panose="02000500000000000000" pitchFamily="2" charset="0"/>
              </a:rPr>
              <a:t>έργ</a:t>
            </a:r>
            <a:r>
              <a:rPr lang="en-US" sz="2400" kern="1200" dirty="0">
                <a:solidFill>
                  <a:schemeClr val="tx2"/>
                </a:solidFill>
                <a:effectLst/>
                <a:latin typeface="Sabon Next LT" panose="02000500000000000000" pitchFamily="2" charset="0"/>
                <a:cs typeface="Sabon Next LT" panose="02000500000000000000" pitchFamily="2" charset="0"/>
              </a:rPr>
              <a:t>α αποτελούσαν τ</a:t>
            </a:r>
            <a:r>
              <a:rPr lang="el-GR" sz="2400" kern="1200" dirty="0">
                <a:solidFill>
                  <a:schemeClr val="tx2"/>
                </a:solidFill>
                <a:effectLst/>
                <a:latin typeface="Sabon Next LT" panose="02000500000000000000" pitchFamily="2" charset="0"/>
                <a:cs typeface="Sabon Next LT" panose="02000500000000000000" pitchFamily="2" charset="0"/>
              </a:rPr>
              <a:t>ο μεγαλύτερο μέρος της </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δρ</a:t>
            </a:r>
            <a:r>
              <a:rPr lang="en-US" sz="2400" kern="1200" dirty="0">
                <a:solidFill>
                  <a:schemeClr val="tx2"/>
                </a:solidFill>
                <a:effectLst/>
                <a:latin typeface="Sabon Next LT" panose="02000500000000000000" pitchFamily="2" charset="0"/>
                <a:cs typeface="Sabon Next LT" panose="02000500000000000000" pitchFamily="2" charset="0"/>
              </a:rPr>
              <a:t>αματική</a:t>
            </a:r>
            <a:r>
              <a:rPr lang="el-GR" sz="2400" kern="1200" dirty="0">
                <a:solidFill>
                  <a:schemeClr val="tx2"/>
                </a:solidFill>
                <a:effectLst/>
                <a:latin typeface="Sabon Next LT" panose="02000500000000000000" pitchFamily="2" charset="0"/>
                <a:cs typeface="Sabon Next LT" panose="02000500000000000000" pitchFamily="2" charset="0"/>
              </a:rPr>
              <a:t>ς</a:t>
            </a:r>
            <a:r>
              <a:rPr lang="en-US" sz="2400" kern="1200" dirty="0">
                <a:solidFill>
                  <a:schemeClr val="tx2"/>
                </a:solidFill>
                <a:effectLst/>
                <a:latin typeface="Sabon Next LT" panose="02000500000000000000" pitchFamily="2" charset="0"/>
                <a:cs typeface="Sabon Next LT" panose="02000500000000000000" pitchFamily="2" charset="0"/>
              </a:rPr>
              <a:t> </a:t>
            </a:r>
            <a:r>
              <a:rPr lang="en-US" sz="2400" kern="1200" dirty="0" err="1">
                <a:solidFill>
                  <a:schemeClr val="tx2"/>
                </a:solidFill>
                <a:effectLst/>
                <a:latin typeface="Sabon Next LT" panose="02000500000000000000" pitchFamily="2" charset="0"/>
                <a:cs typeface="Sabon Next LT" panose="02000500000000000000" pitchFamily="2" charset="0"/>
              </a:rPr>
              <a:t>έκφρ</a:t>
            </a:r>
            <a:r>
              <a:rPr lang="en-US" sz="2400" kern="1200" dirty="0">
                <a:solidFill>
                  <a:schemeClr val="tx2"/>
                </a:solidFill>
                <a:effectLst/>
                <a:latin typeface="Sabon Next LT" panose="02000500000000000000" pitchFamily="2" charset="0"/>
                <a:cs typeface="Sabon Next LT" panose="02000500000000000000" pitchFamily="2" charset="0"/>
              </a:rPr>
              <a:t>αση</a:t>
            </a:r>
            <a:r>
              <a:rPr lang="el-GR" sz="2400" kern="1200" dirty="0">
                <a:solidFill>
                  <a:schemeClr val="tx2"/>
                </a:solidFill>
                <a:effectLst/>
                <a:latin typeface="Sabon Next LT" panose="02000500000000000000" pitchFamily="2" charset="0"/>
                <a:cs typeface="Sabon Next LT" panose="02000500000000000000" pitchFamily="2" charset="0"/>
              </a:rPr>
              <a:t>ς</a:t>
            </a:r>
            <a:r>
              <a:rPr lang="en-US" sz="2400" kern="1200" dirty="0">
                <a:solidFill>
                  <a:schemeClr val="tx2"/>
                </a:solidFill>
                <a:effectLst/>
                <a:latin typeface="Sabon Next LT" panose="02000500000000000000" pitchFamily="2" charset="0"/>
                <a:cs typeface="Sabon Next LT" panose="02000500000000000000" pitchFamily="2" charset="0"/>
              </a:rPr>
              <a:t> των Κάτω Χωρών.</a:t>
            </a:r>
            <a:br>
              <a:rPr lang="en-US" sz="2400" kern="1200" dirty="0">
                <a:solidFill>
                  <a:schemeClr val="tx2"/>
                </a:solidFill>
                <a:effectLst/>
                <a:latin typeface="Sabon Next LT" panose="02000500000000000000" pitchFamily="2" charset="0"/>
                <a:cs typeface="Sabon Next LT" panose="02000500000000000000" pitchFamily="2" charset="0"/>
              </a:rPr>
            </a:br>
            <a:endParaRPr lang="en-US" sz="2400" kern="1200" dirty="0">
              <a:solidFill>
                <a:schemeClr val="tx2"/>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40270765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AA667BF-CF79-74D8-61B0-20A8699BB1C6}"/>
              </a:ext>
            </a:extLst>
          </p:cNvPr>
          <p:cNvSpPr>
            <a:spLocks noGrp="1"/>
          </p:cNvSpPr>
          <p:nvPr>
            <p:ph type="title"/>
          </p:nvPr>
        </p:nvSpPr>
        <p:spPr>
          <a:xfrm>
            <a:off x="1524000" y="828675"/>
            <a:ext cx="9144000" cy="4893796"/>
          </a:xfrm>
        </p:spPr>
        <p:txBody>
          <a:bodyPr vert="horz" lIns="91440" tIns="45720" rIns="91440" bIns="45720" rtlCol="0" anchor="ctr">
            <a:noAutofit/>
          </a:bodyPr>
          <a:lstStyle/>
          <a:p>
            <a:pPr algn="ctr"/>
            <a:r>
              <a:rPr lang="en-US" sz="2400" kern="1200" dirty="0">
                <a:solidFill>
                  <a:schemeClr val="tx1"/>
                </a:solidFill>
                <a:effectLst/>
                <a:latin typeface="Sabon Next LT" panose="02000500000000000000" pitchFamily="2" charset="0"/>
                <a:cs typeface="Sabon Next LT" panose="02000500000000000000" pitchFamily="2" charset="0"/>
              </a:rPr>
              <a:t>Τα π</a:t>
            </a:r>
            <a:r>
              <a:rPr lang="en-US" sz="2400" kern="1200" dirty="0" err="1">
                <a:solidFill>
                  <a:schemeClr val="tx1"/>
                </a:solidFill>
                <a:effectLst/>
                <a:latin typeface="Sabon Next LT" panose="02000500000000000000" pitchFamily="2" charset="0"/>
                <a:cs typeface="Sabon Next LT" panose="02000500000000000000" pitchFamily="2" charset="0"/>
              </a:rPr>
              <a:t>ερισσότερ</a:t>
            </a:r>
            <a:r>
              <a:rPr lang="en-US" sz="2400" kern="1200" dirty="0">
                <a:solidFill>
                  <a:schemeClr val="tx1"/>
                </a:solidFill>
                <a:effectLst/>
                <a:latin typeface="Sabon Next LT" panose="02000500000000000000" pitchFamily="2" charset="0"/>
                <a:cs typeface="Sabon Next LT" panose="02000500000000000000" pitchFamily="2" charset="0"/>
              </a:rPr>
              <a:t>α έργα παρουσιάζονταν στο ύπαιθρο πάνω σε μια σκηνή που διέθετε ήδη πολλά από τα χαρακτηριστικά του ελισαβετιανού δημόσιου θεάτρου. </a:t>
            </a:r>
            <a:r>
              <a:rPr lang="en-US" sz="2400" kern="1200" dirty="0" err="1">
                <a:solidFill>
                  <a:schemeClr val="tx1"/>
                </a:solidFill>
                <a:effectLst/>
                <a:latin typeface="Sabon Next LT" panose="02000500000000000000" pitchFamily="2" charset="0"/>
                <a:cs typeface="Sabon Next LT" panose="02000500000000000000" pitchFamily="2" charset="0"/>
              </a:rPr>
              <a:t>Στο</a:t>
            </a:r>
            <a:r>
              <a:rPr lang="en-US" sz="2400" kern="1200" dirty="0">
                <a:solidFill>
                  <a:schemeClr val="tx1"/>
                </a:solidFill>
                <a:effectLst/>
                <a:latin typeface="Sabon Next LT" panose="02000500000000000000" pitchFamily="2" charset="0"/>
                <a:cs typeface="Sabon Next LT" panose="02000500000000000000" pitchFamily="2" charset="0"/>
              </a:rPr>
              <a:t> π</a:t>
            </a:r>
            <a:r>
              <a:rPr lang="en-US" sz="2400" kern="1200" dirty="0" err="1">
                <a:solidFill>
                  <a:schemeClr val="tx1"/>
                </a:solidFill>
                <a:effectLst/>
                <a:latin typeface="Sabon Next LT" panose="02000500000000000000" pitchFamily="2" charset="0"/>
                <a:cs typeface="Sabon Next LT" panose="02000500000000000000" pitchFamily="2" charset="0"/>
              </a:rPr>
              <a:t>ίσω</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μέρος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μι</a:t>
            </a:r>
            <a:r>
              <a:rPr lang="en-US" sz="2400" kern="1200" dirty="0">
                <a:solidFill>
                  <a:schemeClr val="tx1"/>
                </a:solidFill>
                <a:effectLst/>
                <a:latin typeface="Sabon Next LT" panose="02000500000000000000" pitchFamily="2" charset="0"/>
                <a:cs typeface="Sabon Next LT" panose="02000500000000000000" pitchFamily="2" charset="0"/>
              </a:rPr>
              <a:t>ας μεγάλης πλατφόρμας υψωνόταν μια σταθερή πρόσοψη. </a:t>
            </a:r>
            <a:r>
              <a:rPr lang="en-US" sz="2400" kern="1200" dirty="0" err="1">
                <a:solidFill>
                  <a:schemeClr val="tx1"/>
                </a:solidFill>
                <a:effectLst/>
                <a:latin typeface="Sabon Next LT" panose="02000500000000000000" pitchFamily="2" charset="0"/>
                <a:cs typeface="Sabon Next LT" panose="02000500000000000000" pitchFamily="2" charset="0"/>
              </a:rPr>
              <a:t>Στο</a:t>
            </a:r>
            <a:r>
              <a:rPr lang="en-US" sz="2400" kern="1200" dirty="0">
                <a:solidFill>
                  <a:schemeClr val="tx1"/>
                </a:solidFill>
                <a:effectLst/>
                <a:latin typeface="Sabon Next LT" panose="02000500000000000000" pitchFamily="2" charset="0"/>
                <a:cs typeface="Sabon Next LT" panose="02000500000000000000" pitchFamily="2" charset="0"/>
              </a:rPr>
              <a:t> επίπ</a:t>
            </a:r>
            <a:r>
              <a:rPr lang="en-US" sz="2400" kern="1200" dirty="0" err="1">
                <a:solidFill>
                  <a:schemeClr val="tx1"/>
                </a:solidFill>
                <a:effectLst/>
                <a:latin typeface="Sabon Next LT" panose="02000500000000000000" pitchFamily="2" charset="0"/>
                <a:cs typeface="Sabon Next LT" panose="02000500000000000000" pitchFamily="2" charset="0"/>
              </a:rPr>
              <a:t>εδο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της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σκηνής</a:t>
            </a:r>
            <a:r>
              <a:rPr lang="en-US" sz="2400" kern="1200" dirty="0">
                <a:solidFill>
                  <a:schemeClr val="tx1"/>
                </a:solidFill>
                <a:effectLst/>
                <a:latin typeface="Sabon Next LT" panose="02000500000000000000" pitchFamily="2" charset="0"/>
                <a:cs typeface="Sabon Next LT" panose="02000500000000000000" pitchFamily="2" charset="0"/>
              </a:rPr>
              <a:t> υπ</a:t>
            </a:r>
            <a:r>
              <a:rPr lang="en-US" sz="2400" kern="1200" dirty="0" err="1">
                <a:solidFill>
                  <a:schemeClr val="tx1"/>
                </a:solidFill>
                <a:effectLst/>
                <a:latin typeface="Sabon Next LT" panose="02000500000000000000" pitchFamily="2" charset="0"/>
                <a:cs typeface="Sabon Next LT" panose="02000500000000000000" pitchFamily="2" charset="0"/>
              </a:rPr>
              <a:t>ήρχ</a:t>
            </a:r>
            <a:r>
              <a:rPr lang="en-US" sz="2400" kern="1200" dirty="0">
                <a:solidFill>
                  <a:schemeClr val="tx1"/>
                </a:solidFill>
                <a:effectLst/>
                <a:latin typeface="Sabon Next LT" panose="02000500000000000000" pitchFamily="2" charset="0"/>
                <a:cs typeface="Sabon Next LT" panose="02000500000000000000" pitchFamily="2" charset="0"/>
              </a:rPr>
              <a:t>αν κανονικά </a:t>
            </a:r>
            <a:r>
              <a:rPr lang="el-GR" sz="2400" kern="1200" dirty="0">
                <a:solidFill>
                  <a:schemeClr val="tx1"/>
                </a:solidFill>
                <a:effectLst/>
                <a:latin typeface="Sabon Next LT" panose="02000500000000000000" pitchFamily="2" charset="0"/>
                <a:cs typeface="Sabon Next LT" panose="02000500000000000000" pitchFamily="2" charset="0"/>
              </a:rPr>
              <a:t>τρία</a:t>
            </a:r>
            <a:r>
              <a:rPr lang="en-US" sz="2400" kern="1200" dirty="0">
                <a:solidFill>
                  <a:schemeClr val="tx1"/>
                </a:solidFill>
                <a:effectLst/>
                <a:latin typeface="Sabon Next LT" panose="02000500000000000000" pitchFamily="2" charset="0"/>
                <a:cs typeface="Sabon Next LT" panose="02000500000000000000" pitchFamily="2" charset="0"/>
              </a:rPr>
              <a:t> ανοίγματα που μπορούσαν να ανοιγοκλείνουν κουρτίνες για να αποκαλύπτουν εσωτερικές σκηνές. </a:t>
            </a:r>
            <a:r>
              <a:rPr lang="en-US" sz="2400" kern="1200" dirty="0" err="1">
                <a:solidFill>
                  <a:schemeClr val="tx1"/>
                </a:solidFill>
                <a:effectLst/>
                <a:latin typeface="Sabon Next LT" panose="02000500000000000000" pitchFamily="2" charset="0"/>
                <a:cs typeface="Sabon Next LT" panose="02000500000000000000" pitchFamily="2" charset="0"/>
              </a:rPr>
              <a:t>Έν</a:t>
            </a:r>
            <a:r>
              <a:rPr lang="en-US" sz="2400" kern="1200" dirty="0">
                <a:solidFill>
                  <a:schemeClr val="tx1"/>
                </a:solidFill>
                <a:effectLst/>
                <a:latin typeface="Sabon Next LT" panose="02000500000000000000" pitchFamily="2" charset="0"/>
                <a:cs typeface="Sabon Next LT" panose="02000500000000000000" pitchFamily="2" charset="0"/>
              </a:rPr>
              <a:t>α δεύτερο επίπεδο συμπεριλάμβανε παρόμοια ανοίγματα, ενώ στο τρίτο επίπεδο υπήρχε ένας θρόνος για τη μορφή, όπως η σοφία, η κυρία ρητορική, ή παρθενία</a:t>
            </a:r>
            <a:r>
              <a:rPr lang="el-GR" sz="2400" kern="1200" dirty="0">
                <a:solidFill>
                  <a:schemeClr val="tx1"/>
                </a:solidFill>
                <a:effectLst/>
                <a:latin typeface="Sabon Next LT" panose="02000500000000000000" pitchFamily="2" charset="0"/>
                <a:cs typeface="Sabon Next LT" panose="02000500000000000000" pitchFamily="2" charset="0"/>
              </a:rPr>
              <a:t>,</a:t>
            </a:r>
            <a:r>
              <a:rPr lang="en-US" sz="2400" kern="1200" dirty="0">
                <a:solidFill>
                  <a:schemeClr val="tx1"/>
                </a:solidFill>
                <a:effectLst/>
                <a:latin typeface="Sabon Next LT" panose="02000500000000000000" pitchFamily="2" charset="0"/>
                <a:cs typeface="Sabon Next LT" panose="02000500000000000000" pitchFamily="2" charset="0"/>
              </a:rPr>
              <a:t> προς τιμήν της οποίας γινόταν η γιορτή. </a:t>
            </a:r>
            <a:r>
              <a:rPr lang="en-US" sz="2400" kern="1200" dirty="0" err="1">
                <a:solidFill>
                  <a:schemeClr val="tx1"/>
                </a:solidFill>
                <a:effectLst/>
                <a:latin typeface="Sabon Next LT" panose="02000500000000000000" pitchFamily="2" charset="0"/>
                <a:cs typeface="Sabon Next LT" panose="02000500000000000000" pitchFamily="2" charset="0"/>
              </a:rPr>
              <a:t>Στο</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τέλος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του</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δι</a:t>
            </a:r>
            <a:r>
              <a:rPr lang="en-US" sz="2400" kern="1200" dirty="0">
                <a:solidFill>
                  <a:schemeClr val="tx1"/>
                </a:solidFill>
                <a:effectLst/>
                <a:latin typeface="Sabon Next LT" panose="02000500000000000000" pitchFamily="2" charset="0"/>
                <a:cs typeface="Sabon Next LT" panose="02000500000000000000" pitchFamily="2" charset="0"/>
              </a:rPr>
              <a:t>αγωνισμού αυτή η φιγούρα κατέβαινε στο επίπεδο της σκηνής για να απονείμει τα βραβεία.</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57945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5E5ED7F-CD06-2166-AC51-F705450E6544}"/>
              </a:ext>
            </a:extLst>
          </p:cNvPr>
          <p:cNvSpPr>
            <a:spLocks noGrp="1"/>
          </p:cNvSpPr>
          <p:nvPr>
            <p:ph type="title"/>
          </p:nvPr>
        </p:nvSpPr>
        <p:spPr>
          <a:xfrm>
            <a:off x="594359" y="909733"/>
            <a:ext cx="10594571" cy="3886711"/>
          </a:xfrm>
        </p:spPr>
        <p:txBody>
          <a:bodyPr vert="horz" lIns="91440" tIns="45720" rIns="91440" bIns="45720" rtlCol="0" anchor="ctr">
            <a:normAutofit/>
          </a:bodyPr>
          <a:lstStyle/>
          <a:p>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παρα</a:t>
            </a:r>
            <a:r>
              <a:rPr lang="en-US" sz="2400" kern="1200" dirty="0" err="1">
                <a:solidFill>
                  <a:schemeClr val="tx1"/>
                </a:solidFill>
                <a:effectLst/>
                <a:latin typeface="Sabon Next LT" panose="02000500000000000000" pitchFamily="2" charset="0"/>
                <a:cs typeface="Sabon Next LT" panose="02000500000000000000" pitchFamily="2" charset="0"/>
              </a:rPr>
              <a:t>στάσεις</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γίνοντ</a:t>
            </a:r>
            <a:r>
              <a:rPr lang="en-US" sz="2400" kern="1200" dirty="0">
                <a:solidFill>
                  <a:schemeClr val="tx1"/>
                </a:solidFill>
                <a:effectLst/>
                <a:latin typeface="Sabon Next LT" panose="02000500000000000000" pitchFamily="2" charset="0"/>
                <a:cs typeface="Sabon Next LT" panose="02000500000000000000" pitchFamily="2" charset="0"/>
              </a:rPr>
              <a:t>αν όλο και πιο πλούσιες. </a:t>
            </a:r>
            <a:r>
              <a:rPr lang="en-US" sz="2400" kern="1200" dirty="0" err="1">
                <a:solidFill>
                  <a:schemeClr val="tx1"/>
                </a:solidFill>
                <a:effectLst/>
                <a:latin typeface="Sabon Next LT" panose="02000500000000000000" pitchFamily="2" charset="0"/>
                <a:cs typeface="Sabon Next LT" panose="02000500000000000000" pitchFamily="2" charset="0"/>
              </a:rPr>
              <a:t>Έφτ</a:t>
            </a:r>
            <a:r>
              <a:rPr lang="en-US" sz="2400" kern="1200" dirty="0">
                <a:solidFill>
                  <a:schemeClr val="tx1"/>
                </a:solidFill>
                <a:effectLst/>
                <a:latin typeface="Sabon Next LT" panose="02000500000000000000" pitchFamily="2" charset="0"/>
                <a:cs typeface="Sabon Next LT" panose="02000500000000000000" pitchFamily="2" charset="0"/>
              </a:rPr>
              <a:t>ασαν στο αποκορύφωμά τους το 1561 σε ένα διαγωνισμό στην Αμβέρσα που διήρκησε ένα μήνα. </a:t>
            </a:r>
            <a:r>
              <a:rPr lang="en-US" sz="2400" kern="1200" dirty="0" err="1">
                <a:solidFill>
                  <a:schemeClr val="tx1"/>
                </a:solidFill>
                <a:effectLst/>
                <a:latin typeface="Sabon Next LT" panose="02000500000000000000" pitchFamily="2" charset="0"/>
                <a:cs typeface="Sabon Next LT" panose="02000500000000000000" pitchFamily="2" charset="0"/>
              </a:rPr>
              <a:t>Οι</a:t>
            </a:r>
            <a:r>
              <a:rPr lang="en-US" sz="2400" kern="1200" dirty="0">
                <a:solidFill>
                  <a:schemeClr val="tx1"/>
                </a:solidFill>
                <a:effectLst/>
                <a:latin typeface="Sabon Next LT" panose="02000500000000000000" pitchFamily="2" charset="0"/>
                <a:cs typeface="Sabon Next LT" panose="02000500000000000000" pitchFamily="2" charset="0"/>
              </a:rPr>
              <a:t> </a:t>
            </a:r>
            <a:r>
              <a:rPr lang="en-US" sz="2400" kern="1200" dirty="0" err="1">
                <a:solidFill>
                  <a:schemeClr val="tx1"/>
                </a:solidFill>
                <a:effectLst/>
                <a:latin typeface="Sabon Next LT" panose="02000500000000000000" pitchFamily="2" charset="0"/>
                <a:cs typeface="Sabon Next LT" panose="02000500000000000000" pitchFamily="2" charset="0"/>
              </a:rPr>
              <a:t>εννέ</a:t>
            </a:r>
            <a:r>
              <a:rPr lang="en-US" sz="2400" kern="1200" dirty="0">
                <a:solidFill>
                  <a:schemeClr val="tx1"/>
                </a:solidFill>
                <a:effectLst/>
                <a:latin typeface="Sabon Next LT" panose="02000500000000000000" pitchFamily="2" charset="0"/>
                <a:cs typeface="Sabon Next LT" panose="02000500000000000000" pitchFamily="2" charset="0"/>
              </a:rPr>
              <a:t>α διαγωνιζόμενοι σύλλογοι έκαναν περίτεχνες εισόδους εν πομπή στην πόλη χρησιμοποιώντας συνολικά 23 άμαξες θριάμβου και 197 άμαξες πομπής. </a:t>
            </a:r>
            <a:r>
              <a:rPr lang="en-US" sz="2400" kern="1200" dirty="0" err="1">
                <a:solidFill>
                  <a:schemeClr val="tx1"/>
                </a:solidFill>
                <a:effectLst/>
                <a:latin typeface="Sabon Next LT" panose="02000500000000000000" pitchFamily="2" charset="0"/>
                <a:cs typeface="Sabon Next LT" panose="02000500000000000000" pitchFamily="2" charset="0"/>
              </a:rPr>
              <a:t>Δίνοντ</a:t>
            </a:r>
            <a:r>
              <a:rPr lang="en-US" sz="2400" kern="1200" dirty="0">
                <a:solidFill>
                  <a:schemeClr val="tx1"/>
                </a:solidFill>
                <a:effectLst/>
                <a:latin typeface="Sabon Next LT" panose="02000500000000000000" pitchFamily="2" charset="0"/>
                <a:cs typeface="Sabon Next LT" panose="02000500000000000000" pitchFamily="2" charset="0"/>
              </a:rPr>
              <a:t>αν παραστάσεις επί 15 μέρες. </a:t>
            </a:r>
            <a:r>
              <a:rPr lang="en-US" sz="2400" kern="1200" dirty="0" err="1">
                <a:solidFill>
                  <a:schemeClr val="tx1"/>
                </a:solidFill>
                <a:effectLst/>
                <a:latin typeface="Sabon Next LT" panose="02000500000000000000" pitchFamily="2" charset="0"/>
                <a:cs typeface="Sabon Next LT" panose="02000500000000000000" pitchFamily="2" charset="0"/>
              </a:rPr>
              <a:t>Γι</a:t>
            </a:r>
            <a:r>
              <a:rPr lang="en-US" sz="2400" kern="1200" dirty="0">
                <a:solidFill>
                  <a:schemeClr val="tx1"/>
                </a:solidFill>
                <a:effectLst/>
                <a:latin typeface="Sabon Next LT" panose="02000500000000000000" pitchFamily="2" charset="0"/>
                <a:cs typeface="Sabon Next LT" panose="02000500000000000000" pitchFamily="2" charset="0"/>
              </a:rPr>
              <a:t>α τη χρηματοδότηση αυτής της εορτής, η πόλη ξόδεψε το τεράστιο ποσό των 100.000 </a:t>
            </a:r>
            <a:r>
              <a:rPr lang="en-US" sz="2400" dirty="0">
                <a:latin typeface="Sabon Next LT" panose="02000500000000000000" pitchFamily="2" charset="0"/>
                <a:cs typeface="Sabon Next LT" panose="02000500000000000000" pitchFamily="2" charset="0"/>
              </a:rPr>
              <a:t>gulden </a:t>
            </a:r>
            <a:r>
              <a:rPr lang="el-GR" sz="2400" dirty="0">
                <a:latin typeface="Sabon Next LT" panose="02000500000000000000" pitchFamily="2" charset="0"/>
                <a:cs typeface="Sabon Next LT" panose="02000500000000000000" pitchFamily="2" charset="0"/>
              </a:rPr>
              <a:t>(</a:t>
            </a:r>
            <a:r>
              <a:rPr lang="el-GR" sz="2400" dirty="0" err="1">
                <a:latin typeface="Sabon Next LT" panose="02000500000000000000" pitchFamily="2" charset="0"/>
                <a:cs typeface="Sabon Next LT" panose="02000500000000000000" pitchFamily="2" charset="0"/>
              </a:rPr>
              <a:t>γκίλντερ</a:t>
            </a:r>
            <a:r>
              <a:rPr lang="el-GR" sz="2400" dirty="0">
                <a:latin typeface="Sabon Next LT" panose="02000500000000000000" pitchFamily="2" charset="0"/>
                <a:cs typeface="Sabon Next LT" panose="02000500000000000000" pitchFamily="2" charset="0"/>
              </a:rPr>
              <a:t>)</a:t>
            </a:r>
            <a:r>
              <a:rPr lang="en-US" sz="2400" kern="1200" dirty="0">
                <a:solidFill>
                  <a:schemeClr val="tx1"/>
                </a:solidFill>
                <a:effectLst/>
                <a:latin typeface="Sabon Next LT" panose="02000500000000000000" pitchFamily="2" charset="0"/>
                <a:cs typeface="Sabon Next LT" panose="02000500000000000000" pitchFamily="2" charset="0"/>
              </a:rPr>
              <a:t>, εκτός από το ποσό που προσέφεραν οι διαγωνιζόμενοι σύλλογοι. </a:t>
            </a:r>
            <a:br>
              <a:rPr lang="en-US" sz="2400" kern="1200" dirty="0">
                <a:solidFill>
                  <a:schemeClr val="tx1"/>
                </a:solidFill>
                <a:effectLst/>
                <a:latin typeface="Sabon Next LT" panose="02000500000000000000" pitchFamily="2" charset="0"/>
                <a:cs typeface="Sabon Next LT" panose="02000500000000000000" pitchFamily="2" charset="0"/>
              </a:rPr>
            </a:br>
            <a:endParaRPr lang="en-US" sz="2400" kern="1200" dirty="0">
              <a:solidFill>
                <a:schemeClr val="tx1"/>
              </a:solidFill>
              <a:latin typeface="Sabon Next LT" panose="02000500000000000000" pitchFamily="2" charset="0"/>
              <a:cs typeface="Sabon Next LT" panose="02000500000000000000" pitchFamily="2" charset="0"/>
            </a:endParaRPr>
          </a:p>
        </p:txBody>
      </p:sp>
      <p:sp>
        <p:nvSpPr>
          <p:cNvPr id="9" name="Rectangle 8">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099105"/>
            <a:ext cx="10806546" cy="17558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C601609-75CE-4CAA-9520-1CD1076BAA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2050133"/>
            <a:ext cx="232963" cy="1340860"/>
            <a:chOff x="56167" y="2050133"/>
            <a:chExt cx="232963" cy="1340860"/>
          </a:xfrm>
        </p:grpSpPr>
        <p:sp>
          <p:nvSpPr>
            <p:cNvPr id="12" name="Rectangle 2">
              <a:extLst>
                <a:ext uri="{FF2B5EF4-FFF2-40B4-BE49-F238E27FC236}">
                  <a16:creationId xmlns:a16="http://schemas.microsoft.com/office/drawing/2014/main" id="{59900C35-2E02-41A0-ABB5-EA0BEB9FDB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61989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59">
              <a:extLst>
                <a:ext uri="{FF2B5EF4-FFF2-40B4-BE49-F238E27FC236}">
                  <a16:creationId xmlns:a16="http://schemas.microsoft.com/office/drawing/2014/main" id="{CBCF5FCB-4FA9-4595-90C2-9D063B5E4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61989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2">
              <a:extLst>
                <a:ext uri="{FF2B5EF4-FFF2-40B4-BE49-F238E27FC236}">
                  <a16:creationId xmlns:a16="http://schemas.microsoft.com/office/drawing/2014/main" id="{C1AADA6C-3F63-4D4A-AF84-0ED447D0F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47777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9">
              <a:extLst>
                <a:ext uri="{FF2B5EF4-FFF2-40B4-BE49-F238E27FC236}">
                  <a16:creationId xmlns:a16="http://schemas.microsoft.com/office/drawing/2014/main" id="{D3D59899-4DF2-4DE1-8EE8-1C8E16055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47777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
              <a:extLst>
                <a:ext uri="{FF2B5EF4-FFF2-40B4-BE49-F238E27FC236}">
                  <a16:creationId xmlns:a16="http://schemas.microsoft.com/office/drawing/2014/main" id="{DA4C4CDA-3FC5-4A6A-BAFE-977CB614E5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33566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59">
              <a:extLst>
                <a:ext uri="{FF2B5EF4-FFF2-40B4-BE49-F238E27FC236}">
                  <a16:creationId xmlns:a16="http://schemas.microsoft.com/office/drawing/2014/main" id="{A4016669-38F7-4F7F-AD2F-2BA576D773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33566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
              <a:extLst>
                <a:ext uri="{FF2B5EF4-FFF2-40B4-BE49-F238E27FC236}">
                  <a16:creationId xmlns:a16="http://schemas.microsoft.com/office/drawing/2014/main" id="{DA73A589-79D3-4A5A-9094-C3A69CF9E3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19355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59">
              <a:extLst>
                <a:ext uri="{FF2B5EF4-FFF2-40B4-BE49-F238E27FC236}">
                  <a16:creationId xmlns:a16="http://schemas.microsoft.com/office/drawing/2014/main" id="{56EB2622-CE07-49D9-96DA-A27CD49698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9355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
              <a:extLst>
                <a:ext uri="{FF2B5EF4-FFF2-40B4-BE49-F238E27FC236}">
                  <a16:creationId xmlns:a16="http://schemas.microsoft.com/office/drawing/2014/main" id="{2F004B65-48B3-4E04-B12B-A42AE1BA7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05143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59">
              <a:extLst>
                <a:ext uri="{FF2B5EF4-FFF2-40B4-BE49-F238E27FC236}">
                  <a16:creationId xmlns:a16="http://schemas.microsoft.com/office/drawing/2014/main" id="{5D51F45B-6911-4E9B-8F00-9F9016B8A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5143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
              <a:extLst>
                <a:ext uri="{FF2B5EF4-FFF2-40B4-BE49-F238E27FC236}">
                  <a16:creationId xmlns:a16="http://schemas.microsoft.com/office/drawing/2014/main" id="{2CB57D3C-685E-4CF6-80E7-D6D2E8AA5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330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59">
              <a:extLst>
                <a:ext uri="{FF2B5EF4-FFF2-40B4-BE49-F238E27FC236}">
                  <a16:creationId xmlns:a16="http://schemas.microsoft.com/office/drawing/2014/main" id="{42B7417D-88BA-4A07-A037-A598CA519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0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
              <a:extLst>
                <a:ext uri="{FF2B5EF4-FFF2-40B4-BE49-F238E27FC236}">
                  <a16:creationId xmlns:a16="http://schemas.microsoft.com/office/drawing/2014/main" id="{2581F91C-3245-4CC9-AE9C-20713201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188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59">
              <a:extLst>
                <a:ext uri="{FF2B5EF4-FFF2-40B4-BE49-F238E27FC236}">
                  <a16:creationId xmlns:a16="http://schemas.microsoft.com/office/drawing/2014/main" id="{8449BF09-F04A-412E-8CBA-D81F0F2AF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8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
              <a:extLst>
                <a:ext uri="{FF2B5EF4-FFF2-40B4-BE49-F238E27FC236}">
                  <a16:creationId xmlns:a16="http://schemas.microsoft.com/office/drawing/2014/main" id="{73FB0607-74E7-40F5-9196-F19E1AB74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046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59">
              <a:extLst>
                <a:ext uri="{FF2B5EF4-FFF2-40B4-BE49-F238E27FC236}">
                  <a16:creationId xmlns:a16="http://schemas.microsoft.com/office/drawing/2014/main" id="{263E7E3B-57A7-4E14-BC6E-F5888E6A9E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6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
              <a:extLst>
                <a:ext uri="{FF2B5EF4-FFF2-40B4-BE49-F238E27FC236}">
                  <a16:creationId xmlns:a16="http://schemas.microsoft.com/office/drawing/2014/main" id="{EE6C892E-7464-4649-AFAC-8FCD23E5F5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904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59">
              <a:extLst>
                <a:ext uri="{FF2B5EF4-FFF2-40B4-BE49-F238E27FC236}">
                  <a16:creationId xmlns:a16="http://schemas.microsoft.com/office/drawing/2014/main" id="{FEC3099C-1531-4B73-9DE7-B3B15ABE42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0D768EF6-7AE9-40DE-8CC0-901E573E18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7620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E6153FD2-D44D-43AE-B1F6-EB5737FF20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0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501384"/>
            <a:ext cx="11371811"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39081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826B4A43-2A34-4B22-882C-D7552FA9C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3" name="Rectangle 11272">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5" name="Rectangle 11274">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7" name="Rectangle 11276">
            <a:extLst>
              <a:ext uri="{FF2B5EF4-FFF2-40B4-BE49-F238E27FC236}">
                <a16:creationId xmlns:a16="http://schemas.microsoft.com/office/drawing/2014/main" id="{B429BAE5-B200-4FC0-BBC1-8D7C57D1D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71" y="0"/>
            <a:ext cx="456510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41DC4AC-4A5D-AD49-0246-FE312D29DD0C}"/>
              </a:ext>
            </a:extLst>
          </p:cNvPr>
          <p:cNvSpPr>
            <a:spLocks noGrp="1"/>
          </p:cNvSpPr>
          <p:nvPr>
            <p:ph type="title"/>
          </p:nvPr>
        </p:nvSpPr>
        <p:spPr>
          <a:xfrm>
            <a:off x="1036685" y="1152144"/>
            <a:ext cx="3794760" cy="3072393"/>
          </a:xfrm>
        </p:spPr>
        <p:txBody>
          <a:bodyPr vert="horz" lIns="91440" tIns="45720" rIns="91440" bIns="45720" rtlCol="0" anchor="b">
            <a:normAutofit/>
          </a:bodyPr>
          <a:lstStyle/>
          <a:p>
            <a:r>
              <a:rPr lang="en-US" sz="5400" i="1" kern="1200" dirty="0" err="1">
                <a:solidFill>
                  <a:schemeClr val="tx1"/>
                </a:solidFill>
                <a:effectLst/>
                <a:latin typeface="Sabon Next LT" panose="02000500000000000000" pitchFamily="2" charset="0"/>
                <a:cs typeface="Sabon Next LT" panose="02000500000000000000" pitchFamily="2" charset="0"/>
              </a:rPr>
              <a:t>Ιντερλούδι</a:t>
            </a:r>
            <a:r>
              <a:rPr lang="en-US" sz="5400" i="1" kern="1200" dirty="0">
                <a:solidFill>
                  <a:schemeClr val="tx1"/>
                </a:solidFill>
                <a:effectLst/>
                <a:latin typeface="Sabon Next LT" panose="02000500000000000000" pitchFamily="2" charset="0"/>
                <a:cs typeface="Sabon Next LT" panose="02000500000000000000" pitchFamily="2" charset="0"/>
              </a:rPr>
              <a:t>α </a:t>
            </a:r>
            <a:br>
              <a:rPr lang="en-US" sz="5400" kern="1200" dirty="0">
                <a:solidFill>
                  <a:schemeClr val="tx1"/>
                </a:solidFill>
                <a:effectLst/>
                <a:latin typeface="Sabon Next LT" panose="02000500000000000000" pitchFamily="2" charset="0"/>
                <a:cs typeface="Sabon Next LT" panose="02000500000000000000" pitchFamily="2" charset="0"/>
              </a:rPr>
            </a:br>
            <a:endParaRPr lang="en-US" sz="5400" kern="1200" dirty="0">
              <a:solidFill>
                <a:schemeClr val="tx1"/>
              </a:solidFill>
              <a:latin typeface="Sabon Next LT" panose="02000500000000000000" pitchFamily="2" charset="0"/>
              <a:cs typeface="Sabon Next LT" panose="02000500000000000000" pitchFamily="2" charset="0"/>
            </a:endParaRPr>
          </a:p>
        </p:txBody>
      </p:sp>
      <p:grpSp>
        <p:nvGrpSpPr>
          <p:cNvPr id="11279" name="Group 11278">
            <a:extLst>
              <a:ext uri="{FF2B5EF4-FFF2-40B4-BE49-F238E27FC236}">
                <a16:creationId xmlns:a16="http://schemas.microsoft.com/office/drawing/2014/main" id="{A9644633-5AE1-44D6-8F5F-6376DDA130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11280" name="Rectangle 64">
              <a:extLst>
                <a:ext uri="{FF2B5EF4-FFF2-40B4-BE49-F238E27FC236}">
                  <a16:creationId xmlns:a16="http://schemas.microsoft.com/office/drawing/2014/main" id="{4FA74995-C5A7-4DBF-BFD1-C4831852D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1" name="Rectangle 66">
              <a:extLst>
                <a:ext uri="{FF2B5EF4-FFF2-40B4-BE49-F238E27FC236}">
                  <a16:creationId xmlns:a16="http://schemas.microsoft.com/office/drawing/2014/main" id="{009DC7CE-EC50-455B-AEF3-758096A62E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2" name="Rectangle 64">
              <a:extLst>
                <a:ext uri="{FF2B5EF4-FFF2-40B4-BE49-F238E27FC236}">
                  <a16:creationId xmlns:a16="http://schemas.microsoft.com/office/drawing/2014/main" id="{680D0724-2EE2-4A8E-B7FC-994977F2A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3" name="Rectangle 66">
              <a:extLst>
                <a:ext uri="{FF2B5EF4-FFF2-40B4-BE49-F238E27FC236}">
                  <a16:creationId xmlns:a16="http://schemas.microsoft.com/office/drawing/2014/main" id="{D7DD4A6B-2000-4A3E-BBCE-637ED6CDD2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4" name="Rectangle 64">
              <a:extLst>
                <a:ext uri="{FF2B5EF4-FFF2-40B4-BE49-F238E27FC236}">
                  <a16:creationId xmlns:a16="http://schemas.microsoft.com/office/drawing/2014/main" id="{694A6722-0FE9-4640-B93F-C2BAA8956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5" name="Rectangle 66">
              <a:extLst>
                <a:ext uri="{FF2B5EF4-FFF2-40B4-BE49-F238E27FC236}">
                  <a16:creationId xmlns:a16="http://schemas.microsoft.com/office/drawing/2014/main" id="{19F6A010-3765-4FAB-8CCA-7AC189141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6" name="Rectangle 64">
              <a:extLst>
                <a:ext uri="{FF2B5EF4-FFF2-40B4-BE49-F238E27FC236}">
                  <a16:creationId xmlns:a16="http://schemas.microsoft.com/office/drawing/2014/main" id="{2ED876B1-4DDC-4999-864F-EFF32EFF5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7" name="Rectangle 66">
              <a:extLst>
                <a:ext uri="{FF2B5EF4-FFF2-40B4-BE49-F238E27FC236}">
                  <a16:creationId xmlns:a16="http://schemas.microsoft.com/office/drawing/2014/main" id="{2DD9B48A-E7DB-4540-8781-F434856A7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8" name="Rectangle 64">
              <a:extLst>
                <a:ext uri="{FF2B5EF4-FFF2-40B4-BE49-F238E27FC236}">
                  <a16:creationId xmlns:a16="http://schemas.microsoft.com/office/drawing/2014/main" id="{2BEF54FF-8FAE-4B7F-ACE8-52ED70B04E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9" name="Rectangle 66">
              <a:extLst>
                <a:ext uri="{FF2B5EF4-FFF2-40B4-BE49-F238E27FC236}">
                  <a16:creationId xmlns:a16="http://schemas.microsoft.com/office/drawing/2014/main" id="{16F687E9-D21B-46CB-8A13-9BFDA780F6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0" name="Rectangle 64">
              <a:extLst>
                <a:ext uri="{FF2B5EF4-FFF2-40B4-BE49-F238E27FC236}">
                  <a16:creationId xmlns:a16="http://schemas.microsoft.com/office/drawing/2014/main" id="{49C0A7C4-BA67-480B-9F9A-E965357562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1" name="Rectangle 66">
              <a:extLst>
                <a:ext uri="{FF2B5EF4-FFF2-40B4-BE49-F238E27FC236}">
                  <a16:creationId xmlns:a16="http://schemas.microsoft.com/office/drawing/2014/main" id="{5C27E413-D9C4-45A2-AB5A-A006127984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2" name="Rectangle 64">
              <a:extLst>
                <a:ext uri="{FF2B5EF4-FFF2-40B4-BE49-F238E27FC236}">
                  <a16:creationId xmlns:a16="http://schemas.microsoft.com/office/drawing/2014/main" id="{76F8DD1F-1A00-4D5A-B979-33A41277C9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3" name="Rectangle 66">
              <a:extLst>
                <a:ext uri="{FF2B5EF4-FFF2-40B4-BE49-F238E27FC236}">
                  <a16:creationId xmlns:a16="http://schemas.microsoft.com/office/drawing/2014/main" id="{D16F8034-114D-4513-A6BD-F05ABF9AF4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4" name="Rectangle 64">
              <a:extLst>
                <a:ext uri="{FF2B5EF4-FFF2-40B4-BE49-F238E27FC236}">
                  <a16:creationId xmlns:a16="http://schemas.microsoft.com/office/drawing/2014/main" id="{1DAD48F0-0B0E-40E2-9ED5-E0FBB99C4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5" name="Rectangle 66">
              <a:extLst>
                <a:ext uri="{FF2B5EF4-FFF2-40B4-BE49-F238E27FC236}">
                  <a16:creationId xmlns:a16="http://schemas.microsoft.com/office/drawing/2014/main" id="{A58F217F-BBAB-4ACB-91C0-B119DEFDC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6" name="Rectangle 64">
              <a:extLst>
                <a:ext uri="{FF2B5EF4-FFF2-40B4-BE49-F238E27FC236}">
                  <a16:creationId xmlns:a16="http://schemas.microsoft.com/office/drawing/2014/main" id="{17D6638B-4C45-4C73-AFE3-8C41F939A9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7" name="Rectangle 66">
              <a:extLst>
                <a:ext uri="{FF2B5EF4-FFF2-40B4-BE49-F238E27FC236}">
                  <a16:creationId xmlns:a16="http://schemas.microsoft.com/office/drawing/2014/main" id="{31A3013F-24A0-486B-A892-92E42BD741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8" name="Rectangle 64">
              <a:extLst>
                <a:ext uri="{FF2B5EF4-FFF2-40B4-BE49-F238E27FC236}">
                  <a16:creationId xmlns:a16="http://schemas.microsoft.com/office/drawing/2014/main" id="{F4540C9F-BC47-470D-A9C2-4AB05FB4C5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9" name="Rectangle 66">
              <a:extLst>
                <a:ext uri="{FF2B5EF4-FFF2-40B4-BE49-F238E27FC236}">
                  <a16:creationId xmlns:a16="http://schemas.microsoft.com/office/drawing/2014/main" id="{A38505B1-1AD2-47B0-8122-2EB533CBAA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266" name="Picture 2">
            <a:extLst>
              <a:ext uri="{FF2B5EF4-FFF2-40B4-BE49-F238E27FC236}">
                <a16:creationId xmlns:a16="http://schemas.microsoft.com/office/drawing/2014/main" id="{ED06F511-339A-7AFB-3843-045396B3427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93901" y="382384"/>
            <a:ext cx="5043986" cy="6118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6449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1DE92ED-583B-B8D9-7186-D49F77408419}"/>
              </a:ext>
            </a:extLst>
          </p:cNvPr>
          <p:cNvSpPr>
            <a:spLocks noGrp="1"/>
          </p:cNvSpPr>
          <p:nvPr>
            <p:ph type="title"/>
          </p:nvPr>
        </p:nvSpPr>
        <p:spPr>
          <a:xfrm>
            <a:off x="838200" y="365125"/>
            <a:ext cx="10515600" cy="5654675"/>
          </a:xfrm>
        </p:spPr>
        <p:txBody>
          <a:bodyPr>
            <a:normAutofit/>
          </a:bodyPr>
          <a:lstStyle/>
          <a:p>
            <a:r>
              <a:rPr lang="el-GR" sz="2400" dirty="0">
                <a:effectLst/>
                <a:latin typeface="Sabon Next LT" panose="02000500000000000000" pitchFamily="2" charset="0"/>
                <a:ea typeface="Calibri" panose="020F0502020204030204" pitchFamily="34" charset="0"/>
                <a:cs typeface="Sabon Next LT" panose="02000500000000000000" pitchFamily="2" charset="0"/>
              </a:rPr>
              <a:t>Ο όρος ιντερλούδια χρησιμοποιείται σήμερα για να προσδιορίσει τα έργα που πρωτοπαρουσιάστηκαν σε εσωτερικούς χώρους ως μέρος των διασκεδάσεων των ηγεμόνων, των πλούσιων εμπόρων και των σχολείων. Η ονομασία πιθανόν προέρχεται από την πρακτική της παρουσίας διασκεδάσεων ανάμεσα στα μέρη κάποιων άλλων εκδηλώσεων όπως κατά το σερβίρισμα σε ένα επίσημο δείπνο. Το ιντερλούδιο μπορούσε να είναι οποιουδήποτε τύπου, θρησκευτικό, ηθικό, με στοιχεία φάρσας, ιστορικό. Πολλές φορές περιείχε επίσης τραγούδι και χορό. Επειδή συχνά παρουσιάζονταν σε αίθουσες δείπνων με πολύ κόσμο, τα ιντερλούδια είχαν ελάχιστα ή και καθόλου σκηνικά και λίγους χαρακτήρες.</a:t>
            </a:r>
            <a:br>
              <a:rPr lang="el-GR" sz="2400" dirty="0">
                <a:effectLst/>
                <a:latin typeface="Sabon Next LT" panose="02000500000000000000" pitchFamily="2" charset="0"/>
                <a:ea typeface="Calibri" panose="020F0502020204030204" pitchFamily="34" charset="0"/>
                <a:cs typeface="Sabon Next LT" panose="02000500000000000000" pitchFamily="2" charset="0"/>
              </a:rPr>
            </a:br>
            <a:br>
              <a:rPr lang="en-US" sz="2400" dirty="0">
                <a:effectLst/>
                <a:latin typeface="Sabon Next LT" panose="02000500000000000000" pitchFamily="2" charset="0"/>
                <a:ea typeface="Calibri" panose="020F0502020204030204" pitchFamily="34" charset="0"/>
                <a:cs typeface="Sabon Next LT" panose="02000500000000000000" pitchFamily="2" charset="0"/>
              </a:rPr>
            </a:br>
            <a:endParaRPr lang="el-GR" sz="24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41206155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607731-E510-72E6-A78D-B6DC607B6E35}"/>
              </a:ext>
            </a:extLst>
          </p:cNvPr>
          <p:cNvSpPr>
            <a:spLocks noGrp="1"/>
          </p:cNvSpPr>
          <p:nvPr>
            <p:ph type="title"/>
          </p:nvPr>
        </p:nvSpPr>
        <p:spPr>
          <a:xfrm>
            <a:off x="838200" y="365125"/>
            <a:ext cx="10515600" cy="5802410"/>
          </a:xfrm>
        </p:spPr>
        <p:txBody>
          <a:bodyPr>
            <a:normAutofit/>
          </a:bodyPr>
          <a:lstStyle/>
          <a:p>
            <a:r>
              <a:rPr lang="el-GR" sz="2400" dirty="0">
                <a:effectLst/>
                <a:latin typeface="Sabon Next LT" panose="02000500000000000000" pitchFamily="2" charset="0"/>
                <a:ea typeface="Calibri" panose="020F0502020204030204" pitchFamily="34" charset="0"/>
                <a:cs typeface="Sabon Next LT" panose="02000500000000000000" pitchFamily="2" charset="0"/>
              </a:rPr>
              <a:t>Όπως η ηθολογία έτσι και το ιντερλούδιο συνδέθηκε με την εμφάνιση του επαγγελματία ηθοποιού. Από τον 11ο αιώνα και μετά, οι περισσότεροι επαγγελματίες διασκεδαστές συγκεντρώνονταν κάτω από τη γενική ονομασία </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μενεστρέλοι</a:t>
            </a:r>
            <a:r>
              <a:rPr lang="el-GR" sz="2400" dirty="0">
                <a:effectLst/>
                <a:latin typeface="Sabon Next LT" panose="02000500000000000000" pitchFamily="2" charset="0"/>
                <a:ea typeface="Calibri" panose="020F0502020204030204" pitchFamily="34" charset="0"/>
                <a:cs typeface="Sabon Next LT" panose="02000500000000000000" pitchFamily="2" charset="0"/>
              </a:rPr>
              <a:t> (</a:t>
            </a:r>
            <a:r>
              <a:rPr lang="en-US" sz="2400" dirty="0">
                <a:effectLst/>
                <a:latin typeface="Sabon Next LT" panose="02000500000000000000" pitchFamily="2" charset="0"/>
                <a:ea typeface="Calibri" panose="020F0502020204030204" pitchFamily="34" charset="0"/>
                <a:cs typeface="Sabon Next LT" panose="02000500000000000000" pitchFamily="2" charset="0"/>
              </a:rPr>
              <a:t>minstrels)</a:t>
            </a:r>
            <a:r>
              <a:rPr lang="el-GR" sz="2400" dirty="0">
                <a:effectLst/>
                <a:latin typeface="Sabon Next LT" panose="02000500000000000000" pitchFamily="2" charset="0"/>
                <a:ea typeface="Calibri" panose="020F0502020204030204" pitchFamily="34" charset="0"/>
                <a:cs typeface="Sabon Next LT" panose="02000500000000000000" pitchFamily="2" charset="0"/>
              </a:rPr>
              <a:t>, και διάφορες πηγές κάνουν λόγο για τη δημοτικότητά τους ανάμεσα στην αριστοκρατία και τον κλήρο ολόκληρης της Ευρώπης. Κατά τη διάρκεια του 14ου αιώνα καθώς οι πλούσιοι έμποροι άρχισαν να συναγωνίζονται την αριστοκρατία, η ζήτηση για τις υπηρεσίες των μενεστρέλων αυξήθηκε, και μερικοί εγκαταστάθηκαν μόνιμα στις μεγάλες πόλεις. Γύρω στο 1350 πολλοί ευγενείς διατηρούσαν τους δικούς τους θιάσους ηθοποιών. </a:t>
            </a:r>
            <a:endParaRPr lang="el-GR" sz="24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20235728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49CEC3-E215-068E-4D57-73798B53FAB8}"/>
              </a:ext>
            </a:extLst>
          </p:cNvPr>
          <p:cNvSpPr>
            <a:spLocks noGrp="1"/>
          </p:cNvSpPr>
          <p:nvPr>
            <p:ph type="title"/>
          </p:nvPr>
        </p:nvSpPr>
        <p:spPr>
          <a:xfrm>
            <a:off x="838200" y="365124"/>
            <a:ext cx="4733925" cy="6492875"/>
          </a:xfrm>
        </p:spPr>
        <p:txBody>
          <a:bodyPr>
            <a:noAutofit/>
          </a:bodyPr>
          <a:lstStyle/>
          <a:p>
            <a:r>
              <a:rPr lang="el-GR" sz="2200" dirty="0">
                <a:effectLst/>
                <a:latin typeface="Sabon Next LT" panose="02000500000000000000" pitchFamily="2" charset="0"/>
                <a:ea typeface="Calibri" panose="020F0502020204030204" pitchFamily="34" charset="0"/>
                <a:cs typeface="Sabon Next LT" panose="02000500000000000000" pitchFamily="2" charset="0"/>
              </a:rPr>
              <a:t>Το συνηθισμένο μέρος για την παρουσίαση των </a:t>
            </a:r>
            <a:r>
              <a:rPr lang="el-GR" sz="2200" dirty="0" err="1">
                <a:effectLst/>
                <a:latin typeface="Sabon Next LT" panose="02000500000000000000" pitchFamily="2" charset="0"/>
                <a:ea typeface="Calibri" panose="020F0502020204030204" pitchFamily="34" charset="0"/>
                <a:cs typeface="Sabon Next LT" panose="02000500000000000000" pitchFamily="2" charset="0"/>
              </a:rPr>
              <a:t>ιντερλούδιων</a:t>
            </a:r>
            <a:r>
              <a:rPr lang="el-GR" sz="2200" dirty="0">
                <a:effectLst/>
                <a:latin typeface="Sabon Next LT" panose="02000500000000000000" pitchFamily="2" charset="0"/>
                <a:ea typeface="Calibri" panose="020F0502020204030204" pitchFamily="34" charset="0"/>
                <a:cs typeface="Sabon Next LT" panose="02000500000000000000" pitchFamily="2" charset="0"/>
              </a:rPr>
              <a:t> ήταν η μεγάλη αίθουσα, το κεντρικό δωμάτιο, της κατοικίας ενός ευγενούς, ένα πανεπιστήμιο, μια συντεχνία ή άλλοι οργανισμοί. Αυτά τα μεγάλα δωμάτια διαρρυθμίζονταν με ένα καθιερωμένο τρόπο: στη μια άκρη υπήρχε μια υπερυψωμένη πλατφόρμα που προοριζόταν για τους εκπροσώπους της εξουσίας και τους ευνοούμενους και φίλους τους, στην αντίθετη πλευρά υπήρχε το παραπέτασμα, ένας τοίχος με δυο ή τρία  ανοίγματα που χρησίμευαν ως είσοδοι για τους επισκέπτες και τα οποία παρείχαν πρόσβαση στην κουζίνα</a:t>
            </a:r>
            <a:r>
              <a:rPr lang="el-GR" sz="2200" dirty="0">
                <a:latin typeface="Sabon Next LT" panose="02000500000000000000" pitchFamily="2" charset="0"/>
                <a:ea typeface="Calibri" panose="020F0502020204030204" pitchFamily="34" charset="0"/>
                <a:cs typeface="Sabon Next LT" panose="02000500000000000000" pitchFamily="2" charset="0"/>
              </a:rPr>
              <a:t>. Μερικές φορές π</a:t>
            </a:r>
            <a:r>
              <a:rPr lang="el-GR" sz="2200" dirty="0">
                <a:effectLst/>
                <a:latin typeface="Sabon Next LT" panose="02000500000000000000" pitchFamily="2" charset="0"/>
                <a:ea typeface="Calibri" panose="020F0502020204030204" pitchFamily="34" charset="0"/>
                <a:cs typeface="Sabon Next LT" panose="02000500000000000000" pitchFamily="2" charset="0"/>
              </a:rPr>
              <a:t>άνω από το παραπέτασμα υπήρχε μια γαλαρία για τους μουσικούς.</a:t>
            </a:r>
            <a:br>
              <a:rPr lang="el-GR" sz="2200" dirty="0">
                <a:effectLst/>
                <a:latin typeface="Sabon Next LT" panose="02000500000000000000" pitchFamily="2" charset="0"/>
                <a:ea typeface="Calibri" panose="020F0502020204030204" pitchFamily="34" charset="0"/>
                <a:cs typeface="Sabon Next LT" panose="02000500000000000000" pitchFamily="2" charset="0"/>
              </a:rPr>
            </a:br>
            <a:endParaRPr lang="el-GR" sz="2200" dirty="0">
              <a:latin typeface="Sabon Next LT" panose="02000500000000000000" pitchFamily="2" charset="0"/>
              <a:cs typeface="Sabon Next LT" panose="02000500000000000000" pitchFamily="2" charset="0"/>
            </a:endParaRPr>
          </a:p>
        </p:txBody>
      </p:sp>
      <p:pic>
        <p:nvPicPr>
          <p:cNvPr id="12290" name="Picture 2" descr="Pre-Elizabethan Drama: The Interlude | Every Woman Dreams…">
            <a:extLst>
              <a:ext uri="{FF2B5EF4-FFF2-40B4-BE49-F238E27FC236}">
                <a16:creationId xmlns:a16="http://schemas.microsoft.com/office/drawing/2014/main" id="{63DFD615-2901-6FE8-4412-6DF112DF07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9182" y="1466849"/>
            <a:ext cx="6047913" cy="3114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2671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4B17661-A9DD-09F1-56F4-ADF3473DCCB4}"/>
              </a:ext>
            </a:extLst>
          </p:cNvPr>
          <p:cNvSpPr>
            <a:spLocks noGrp="1"/>
          </p:cNvSpPr>
          <p:nvPr>
            <p:ph type="title"/>
          </p:nvPr>
        </p:nvSpPr>
        <p:spPr>
          <a:xfrm>
            <a:off x="643468" y="643467"/>
            <a:ext cx="6147857" cy="5795433"/>
          </a:xfrm>
        </p:spPr>
        <p:txBody>
          <a:bodyPr vert="horz" lIns="91440" tIns="45720" rIns="91440" bIns="45720" rtlCol="0" anchor="b">
            <a:normAutofit/>
          </a:bodyPr>
          <a:lstStyle/>
          <a:p>
            <a:pPr>
              <a:spcAft>
                <a:spcPts val="800"/>
              </a:spcAft>
            </a:pPr>
            <a:r>
              <a:rPr lang="en-US" sz="2400" dirty="0">
                <a:effectLst/>
                <a:latin typeface="Sabon Next LT" panose="02000500000000000000" pitchFamily="2" charset="0"/>
                <a:cs typeface="Sabon Next LT" panose="02000500000000000000" pitchFamily="2" charset="0"/>
              </a:rPr>
              <a:t>Κα</a:t>
            </a:r>
            <a:r>
              <a:rPr lang="en-US" sz="2400" dirty="0" err="1">
                <a:effectLst/>
                <a:latin typeface="Sabon Next LT" panose="02000500000000000000" pitchFamily="2" charset="0"/>
                <a:cs typeface="Sabon Next LT" panose="02000500000000000000" pitchFamily="2" charset="0"/>
              </a:rPr>
              <a:t>τά</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τη</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σκηνική</a:t>
            </a:r>
            <a:r>
              <a:rPr lang="en-US" sz="2400" dirty="0">
                <a:effectLst/>
                <a:latin typeface="Sabon Next LT" panose="02000500000000000000" pitchFamily="2" charset="0"/>
                <a:cs typeface="Sabon Next LT" panose="02000500000000000000" pitchFamily="2" charset="0"/>
              </a:rPr>
              <a:t> πα</a:t>
            </a:r>
            <a:r>
              <a:rPr lang="en-US" sz="2400" dirty="0" err="1">
                <a:effectLst/>
                <a:latin typeface="Sabon Next LT" panose="02000500000000000000" pitchFamily="2" charset="0"/>
                <a:cs typeface="Sabon Next LT" panose="02000500000000000000" pitchFamily="2" charset="0"/>
              </a:rPr>
              <a:t>ρουσί</a:t>
            </a:r>
            <a:r>
              <a:rPr lang="en-US" sz="2400" dirty="0">
                <a:effectLst/>
                <a:latin typeface="Sabon Next LT" panose="02000500000000000000" pitchFamily="2" charset="0"/>
                <a:cs typeface="Sabon Next LT" panose="02000500000000000000" pitchFamily="2" charset="0"/>
              </a:rPr>
              <a:t>αση των ιντερλούδιων μερικές φορές κατασκευάζονταν περίτεχνοι οίκοι για τις παραστάσεις στην αυλή, αλλά συνήθως δεν γινόταν χρήση σκηνικού. Τα π</a:t>
            </a:r>
            <a:r>
              <a:rPr lang="en-US" sz="2400" dirty="0" err="1">
                <a:effectLst/>
                <a:latin typeface="Sabon Next LT" panose="02000500000000000000" pitchFamily="2" charset="0"/>
                <a:cs typeface="Sabon Next LT" panose="02000500000000000000" pitchFamily="2" charset="0"/>
              </a:rPr>
              <a:t>ερισσότερ</a:t>
            </a:r>
            <a:r>
              <a:rPr lang="en-US" sz="2400" dirty="0">
                <a:effectLst/>
                <a:latin typeface="Sabon Next LT" panose="02000500000000000000" pitchFamily="2" charset="0"/>
                <a:cs typeface="Sabon Next LT" panose="02000500000000000000" pitchFamily="2" charset="0"/>
              </a:rPr>
              <a:t>α έργα φαίνεται πως παίζονταν ανάμεσα στους θεατές, όπου η περιοχή της υπόκρισης ήταν μικρή και όπως μαρτυρούν κάποια αποσπάσματα θεατρικών έργων το κοινό συχνά την παραβίαζε και γινόταν παράκληση να κάνει χώρο για τους ηθοποιούς ή να βοηθήσει με κάποιο τρόπο. </a:t>
            </a:r>
            <a:br>
              <a:rPr lang="en-US" sz="2400" dirty="0">
                <a:effectLst/>
                <a:latin typeface="Sabon Next LT" panose="02000500000000000000" pitchFamily="2" charset="0"/>
                <a:cs typeface="Sabon Next LT" panose="02000500000000000000" pitchFamily="2" charset="0"/>
              </a:rPr>
            </a:br>
            <a:br>
              <a:rPr lang="en-US" sz="2400" dirty="0">
                <a:effectLst/>
                <a:latin typeface="Sabon Next LT" panose="02000500000000000000" pitchFamily="2" charset="0"/>
                <a:cs typeface="Sabon Next LT" panose="02000500000000000000" pitchFamily="2" charset="0"/>
              </a:rPr>
            </a:br>
            <a:r>
              <a:rPr lang="en-US" sz="2400" dirty="0">
                <a:effectLst/>
                <a:latin typeface="Sabon Next LT" panose="02000500000000000000" pitchFamily="2" charset="0"/>
                <a:cs typeface="Sabon Next LT" panose="02000500000000000000" pitchFamily="2" charset="0"/>
              </a:rPr>
              <a:t>Τα π</a:t>
            </a:r>
            <a:r>
              <a:rPr lang="en-US" sz="2400" dirty="0" err="1">
                <a:effectLst/>
                <a:latin typeface="Sabon Next LT" panose="02000500000000000000" pitchFamily="2" charset="0"/>
                <a:cs typeface="Sabon Next LT" panose="02000500000000000000" pitchFamily="2" charset="0"/>
              </a:rPr>
              <a:t>ερισσότερ</a:t>
            </a:r>
            <a:r>
              <a:rPr lang="en-US" sz="2400" dirty="0">
                <a:effectLst/>
                <a:latin typeface="Sabon Next LT" panose="02000500000000000000" pitchFamily="2" charset="0"/>
                <a:cs typeface="Sabon Next LT" panose="02000500000000000000" pitchFamily="2" charset="0"/>
              </a:rPr>
              <a:t>α ιντερλούδια γράφτηκαν για μικρούς θιάσους.</a:t>
            </a:r>
            <a:br>
              <a:rPr lang="en-US" sz="2400" dirty="0">
                <a:effectLst/>
                <a:latin typeface="Sabon Next LT" panose="02000500000000000000" pitchFamily="2" charset="0"/>
                <a:cs typeface="Sabon Next LT" panose="02000500000000000000" pitchFamily="2" charset="0"/>
              </a:rPr>
            </a:br>
            <a:r>
              <a:rPr lang="en-US" sz="2400" dirty="0">
                <a:effectLst/>
                <a:latin typeface="Sabon Next LT" panose="02000500000000000000" pitchFamily="2" charset="0"/>
                <a:cs typeface="Sabon Next LT" panose="02000500000000000000" pitchFamily="2" charset="0"/>
              </a:rPr>
              <a:t> </a:t>
            </a:r>
            <a:br>
              <a:rPr lang="en-US" sz="2400" dirty="0">
                <a:effectLst/>
                <a:latin typeface="Sabon Next LT" panose="02000500000000000000" pitchFamily="2" charset="0"/>
                <a:cs typeface="Sabon Next LT" panose="02000500000000000000" pitchFamily="2" charset="0"/>
              </a:rPr>
            </a:br>
            <a:endParaRPr lang="en-US" sz="2400" dirty="0">
              <a:latin typeface="Sabon Next LT" panose="02000500000000000000" pitchFamily="2" charset="0"/>
              <a:cs typeface="Sabon Next LT" panose="02000500000000000000" pitchFamily="2" charset="0"/>
            </a:endParaRPr>
          </a:p>
        </p:txBody>
      </p:sp>
      <p:pic>
        <p:nvPicPr>
          <p:cNvPr id="4" name="Picture 3">
            <a:extLst>
              <a:ext uri="{FF2B5EF4-FFF2-40B4-BE49-F238E27FC236}">
                <a16:creationId xmlns:a16="http://schemas.microsoft.com/office/drawing/2014/main" id="{901D4FD6-0DEF-7964-31DE-39E1524DCFE1}"/>
              </a:ext>
            </a:extLst>
          </p:cNvPr>
          <p:cNvPicPr>
            <a:picLocks noChangeAspect="1"/>
          </p:cNvPicPr>
          <p:nvPr/>
        </p:nvPicPr>
        <p:blipFill rotWithShape="1">
          <a:blip r:embed="rId2"/>
          <a:srcRect l="2104" r="1094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0579413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499BE80F-26FD-7213-0710-11FEA2DEB052}"/>
              </a:ext>
            </a:extLst>
          </p:cNvPr>
          <p:cNvPicPr>
            <a:picLocks noChangeAspect="1"/>
          </p:cNvPicPr>
          <p:nvPr/>
        </p:nvPicPr>
        <p:blipFill rotWithShape="1">
          <a:blip r:embed="rId2">
            <a:extLst>
              <a:ext uri="{28A0092B-C50C-407E-A947-70E740481C1C}">
                <a14:useLocalDpi xmlns:a14="http://schemas.microsoft.com/office/drawing/2010/main" val="0"/>
              </a:ext>
            </a:extLst>
          </a:blip>
          <a:srcRect t="7742" b="6707"/>
          <a:stretch/>
        </p:blipFill>
        <p:spPr>
          <a:xfrm>
            <a:off x="1"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45A7280-95D9-F051-E73E-997826F19282}"/>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400" i="1" dirty="0" err="1">
                <a:solidFill>
                  <a:srgbClr val="FFFFFF"/>
                </a:solidFill>
                <a:effectLst/>
                <a:latin typeface="Sabon Next LT" panose="02000500000000000000" pitchFamily="2" charset="0"/>
                <a:cs typeface="Sabon Next LT" panose="02000500000000000000" pitchFamily="2" charset="0"/>
              </a:rPr>
              <a:t>Κοντ</a:t>
            </a:r>
            <a:r>
              <a:rPr lang="en-US" sz="5400" i="1" dirty="0">
                <a:solidFill>
                  <a:srgbClr val="FFFFFF"/>
                </a:solidFill>
                <a:effectLst/>
                <a:latin typeface="Sabon Next LT" panose="02000500000000000000" pitchFamily="2" charset="0"/>
                <a:cs typeface="Sabon Next LT" panose="02000500000000000000" pitchFamily="2" charset="0"/>
              </a:rPr>
              <a:t>αρομαχίες, μαμινγκς και μεταμφιέσεις</a:t>
            </a:r>
            <a:br>
              <a:rPr lang="en-US" sz="5200" dirty="0">
                <a:solidFill>
                  <a:srgbClr val="FFFFFF"/>
                </a:solidFill>
                <a:effectLst/>
              </a:rPr>
            </a:br>
            <a:endParaRPr lang="en-US" sz="5200" dirty="0">
              <a:solidFill>
                <a:srgbClr val="FFFFFF"/>
              </a:solidFill>
            </a:endParaRPr>
          </a:p>
        </p:txBody>
      </p:sp>
    </p:spTree>
    <p:extLst>
      <p:ext uri="{BB962C8B-B14F-4D97-AF65-F5344CB8AC3E}">
        <p14:creationId xmlns:p14="http://schemas.microsoft.com/office/powerpoint/2010/main" val="6909110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3">
            <a:extLst>
              <a:ext uri="{FF2B5EF4-FFF2-40B4-BE49-F238E27FC236}">
                <a16:creationId xmlns:a16="http://schemas.microsoft.com/office/drawing/2014/main" id="{2E4BF286-4884-3AA9-4F05-FF077B222AAF}"/>
              </a:ext>
            </a:extLst>
          </p:cNvPr>
          <p:cNvPicPr>
            <a:picLocks noChangeAspect="1"/>
          </p:cNvPicPr>
          <p:nvPr/>
        </p:nvPicPr>
        <p:blipFill rotWithShape="1">
          <a:blip r:embed="rId2"/>
          <a:srcRect t="14328" r="-1" b="6557"/>
          <a:stretch/>
        </p:blipFill>
        <p:spPr>
          <a:xfrm>
            <a:off x="3523488" y="10"/>
            <a:ext cx="8668512" cy="6857990"/>
          </a:xfrm>
          <a:prstGeom prst="rect">
            <a:avLst/>
          </a:prstGeom>
        </p:spPr>
      </p:pic>
      <p:sp>
        <p:nvSpPr>
          <p:cNvPr id="10" name="Rectangle 9">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B248F11B-07B8-AE29-4A83-B34D2E119673}"/>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2400" dirty="0">
                <a:effectLst/>
                <a:latin typeface="Sabon Next LT" panose="02000500000000000000" pitchFamily="2" charset="0"/>
                <a:cs typeface="Sabon Next LT" panose="02000500000000000000" pitchFamily="2" charset="0"/>
              </a:rPr>
              <a:t>Πα</a:t>
            </a:r>
            <a:r>
              <a:rPr lang="en-US" sz="2400" dirty="0" err="1">
                <a:effectLst/>
                <a:latin typeface="Sabon Next LT" panose="02000500000000000000" pitchFamily="2" charset="0"/>
                <a:cs typeface="Sabon Next LT" panose="02000500000000000000" pitchFamily="2" charset="0"/>
              </a:rPr>
              <a:t>ράλληλ</a:t>
            </a:r>
            <a:r>
              <a:rPr lang="en-US" sz="2400" dirty="0">
                <a:effectLst/>
                <a:latin typeface="Sabon Next LT" panose="02000500000000000000" pitchFamily="2" charset="0"/>
                <a:cs typeface="Sabon Next LT" panose="02000500000000000000" pitchFamily="2" charset="0"/>
              </a:rPr>
              <a:t>α με τα ιντερλούδια αναπτύχθηκαν και άλλες διασκεδάσεις όπως οι κονταρομαχίες, μάμινγκς και οι μεταμφιέσεις. </a:t>
            </a:r>
            <a:endParaRPr lang="en-US" sz="2400" dirty="0">
              <a:latin typeface="Sabon Next LT" panose="02000500000000000000" pitchFamily="2" charset="0"/>
              <a:cs typeface="Sabon Next LT" panose="02000500000000000000" pitchFamily="2" charset="0"/>
            </a:endParaRP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68437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328FA8-B154-835F-2CD0-43567B312AB4}"/>
              </a:ext>
            </a:extLst>
          </p:cNvPr>
          <p:cNvPicPr>
            <a:picLocks noChangeAspect="1"/>
          </p:cNvPicPr>
          <p:nvPr/>
        </p:nvPicPr>
        <p:blipFill rotWithShape="1">
          <a:blip r:embed="rId2">
            <a:duotone>
              <a:prstClr val="black"/>
              <a:schemeClr val="tx2">
                <a:tint val="45000"/>
                <a:satMod val="400000"/>
              </a:schemeClr>
            </a:duotone>
            <a:alphaModFix amt="25000"/>
          </a:blip>
          <a:srcRect t="1747"/>
          <a:stretch/>
        </p:blipFill>
        <p:spPr>
          <a:xfrm>
            <a:off x="20" y="10"/>
            <a:ext cx="12191980" cy="6857990"/>
          </a:xfrm>
          <a:prstGeom prst="rect">
            <a:avLst/>
          </a:prstGeom>
        </p:spPr>
      </p:pic>
      <p:sp>
        <p:nvSpPr>
          <p:cNvPr id="2" name="Τίτλος 1">
            <a:extLst>
              <a:ext uri="{FF2B5EF4-FFF2-40B4-BE49-F238E27FC236}">
                <a16:creationId xmlns:a16="http://schemas.microsoft.com/office/drawing/2014/main" id="{C659E4FB-68E6-F46D-073B-003D157F3CD8}"/>
              </a:ext>
            </a:extLst>
          </p:cNvPr>
          <p:cNvSpPr>
            <a:spLocks noGrp="1"/>
          </p:cNvSpPr>
          <p:nvPr>
            <p:ph type="title"/>
          </p:nvPr>
        </p:nvSpPr>
        <p:spPr>
          <a:xfrm>
            <a:off x="1524000" y="1122363"/>
            <a:ext cx="9144000" cy="4697412"/>
          </a:xfrm>
        </p:spPr>
        <p:txBody>
          <a:bodyPr vert="horz" lIns="91440" tIns="45720" rIns="91440" bIns="45720" rtlCol="0" anchor="b">
            <a:noAutofit/>
          </a:bodyPr>
          <a:lstStyle/>
          <a:p>
            <a:pPr algn="ctr"/>
            <a:r>
              <a:rPr lang="en-US" sz="2400" dirty="0" err="1">
                <a:effectLst/>
                <a:latin typeface="Sabon Next LT" panose="02000500000000000000" pitchFamily="2" charset="0"/>
                <a:cs typeface="Sabon Next LT" panose="02000500000000000000" pitchFamily="2" charset="0"/>
              </a:rPr>
              <a:t>Οι</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κοντ</a:t>
            </a:r>
            <a:r>
              <a:rPr lang="en-US" sz="2400" dirty="0">
                <a:effectLst/>
                <a:latin typeface="Sabon Next LT" panose="02000500000000000000" pitchFamily="2" charset="0"/>
                <a:cs typeface="Sabon Next LT" panose="02000500000000000000" pitchFamily="2" charset="0"/>
              </a:rPr>
              <a:t>αρομαχίες ξεκίνησαν το 10ο αιώνα ως ένας τρόπος εκπαίδευσης των ιπποτών για τον πόλεμο. Κα</a:t>
            </a:r>
            <a:r>
              <a:rPr lang="en-US" sz="2400" dirty="0" err="1">
                <a:effectLst/>
                <a:latin typeface="Sabon Next LT" panose="02000500000000000000" pitchFamily="2" charset="0"/>
                <a:cs typeface="Sabon Next LT" panose="02000500000000000000" pitchFamily="2" charset="0"/>
              </a:rPr>
              <a:t>τά</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τη</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διάρκει</a:t>
            </a:r>
            <a:r>
              <a:rPr lang="en-US" sz="2400" dirty="0">
                <a:effectLst/>
                <a:latin typeface="Sabon Next LT" panose="02000500000000000000" pitchFamily="2" charset="0"/>
                <a:cs typeface="Sabon Next LT" panose="02000500000000000000" pitchFamily="2" charset="0"/>
              </a:rPr>
              <a:t>α του 13ου αιώνα έγιναν τροποποιήσεις στη διεξαγωγή των κονταρομαχιών, επειδή είχαν σκοτωθεί πολλοί αγωνιζόμενοι και γύρω στα 1300 είχαν αρχίσει να παρεισφρέουν δραματικά στοιχεία. </a:t>
            </a:r>
            <a:r>
              <a:rPr lang="en-US" sz="2400" dirty="0" err="1">
                <a:effectLst/>
                <a:latin typeface="Sabon Next LT" panose="02000500000000000000" pitchFamily="2" charset="0"/>
                <a:cs typeface="Sabon Next LT" panose="02000500000000000000" pitchFamily="2" charset="0"/>
              </a:rPr>
              <a:t>Αντί</a:t>
            </a:r>
            <a:r>
              <a:rPr lang="en-US" sz="2400" dirty="0">
                <a:effectLst/>
                <a:latin typeface="Sabon Next LT" panose="02000500000000000000" pitchFamily="2" charset="0"/>
                <a:cs typeface="Sabon Next LT" panose="02000500000000000000" pitchFamily="2" charset="0"/>
              </a:rPr>
              <a:t> να επ</a:t>
            </a:r>
            <a:r>
              <a:rPr lang="en-US" sz="2400" dirty="0" err="1">
                <a:effectLst/>
                <a:latin typeface="Sabon Next LT" panose="02000500000000000000" pitchFamily="2" charset="0"/>
                <a:cs typeface="Sabon Next LT" panose="02000500000000000000" pitchFamily="2" charset="0"/>
              </a:rPr>
              <a:t>ιδιώξουν</a:t>
            </a:r>
            <a:r>
              <a:rPr lang="en-US" sz="2400" dirty="0">
                <a:effectLst/>
                <a:latin typeface="Sabon Next LT" panose="02000500000000000000" pitchFamily="2" charset="0"/>
                <a:cs typeface="Sabon Next LT" panose="02000500000000000000" pitchFamily="2" charset="0"/>
              </a:rPr>
              <a:t> να ανα</a:t>
            </a:r>
            <a:r>
              <a:rPr lang="en-US" sz="2400" dirty="0" err="1">
                <a:effectLst/>
                <a:latin typeface="Sabon Next LT" panose="02000500000000000000" pitchFamily="2" charset="0"/>
                <a:cs typeface="Sabon Next LT" panose="02000500000000000000" pitchFamily="2" charset="0"/>
              </a:rPr>
              <a:t>τρέψουν</a:t>
            </a:r>
            <a:r>
              <a:rPr lang="en-US" sz="2400" dirty="0">
                <a:effectLst/>
                <a:latin typeface="Sabon Next LT" panose="02000500000000000000" pitchFamily="2" charset="0"/>
                <a:cs typeface="Sabon Next LT" panose="02000500000000000000" pitchFamily="2" charset="0"/>
              </a:rPr>
              <a:t> ο </a:t>
            </a:r>
            <a:r>
              <a:rPr lang="en-US" sz="2400" dirty="0" err="1">
                <a:effectLst/>
                <a:latin typeface="Sabon Next LT" panose="02000500000000000000" pitchFamily="2" charset="0"/>
                <a:cs typeface="Sabon Next LT" panose="02000500000000000000" pitchFamily="2" charset="0"/>
              </a:rPr>
              <a:t>έν</a:t>
            </a:r>
            <a:r>
              <a:rPr lang="en-US" sz="2400" dirty="0">
                <a:effectLst/>
                <a:latin typeface="Sabon Next LT" panose="02000500000000000000" pitchFamily="2" charset="0"/>
                <a:cs typeface="Sabon Next LT" panose="02000500000000000000" pitchFamily="2" charset="0"/>
              </a:rPr>
              <a:t>ας στον άλλον, οι ιππότες μάχονταν να κατακτήσουν </a:t>
            </a:r>
            <a:r>
              <a:rPr lang="en-US" sz="2400" i="1" dirty="0">
                <a:effectLst/>
                <a:latin typeface="Sabon Next LT" panose="02000500000000000000" pitchFamily="2" charset="0"/>
                <a:cs typeface="Sabon Next LT" panose="02000500000000000000" pitchFamily="2" charset="0"/>
              </a:rPr>
              <a:t>οίκους</a:t>
            </a:r>
            <a:r>
              <a:rPr lang="en-US" sz="2400" dirty="0">
                <a:effectLst/>
                <a:latin typeface="Sabon Next LT" panose="02000500000000000000" pitchFamily="2" charset="0"/>
                <a:cs typeface="Sabon Next LT" panose="02000500000000000000" pitchFamily="2" charset="0"/>
              </a:rPr>
              <a:t> που αναπαρίσταναν αλληγορικές έννοιες όπως το κάστρο του έρωτα, στο οποίο κατοικούσαν κυρίες και ακόλουθοι με ανάλογα κουστούμια.</a:t>
            </a:r>
            <a:br>
              <a:rPr lang="en-US" sz="2400" dirty="0">
                <a:effectLst/>
                <a:latin typeface="Sabon Next LT" panose="02000500000000000000" pitchFamily="2" charset="0"/>
                <a:cs typeface="Sabon Next LT" panose="02000500000000000000" pitchFamily="2" charset="0"/>
              </a:rPr>
            </a:br>
            <a:endParaRPr lang="en-US" sz="24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2714410266"/>
      </p:ext>
    </p:extLst>
  </p:cSld>
  <p:clrMapOvr>
    <a:overrideClrMapping bg1="dk1" tx1="lt1" bg2="dk2" tx2="lt2" accent1="accent1" accent2="accent2" accent3="accent3" accent4="accent4" accent5="accent5" accent6="accent6" hlink="hlink" folHlink="folHlink"/>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9F1CB4-CDBC-B561-667B-818C9DFC6976}"/>
              </a:ext>
            </a:extLst>
          </p:cNvPr>
          <p:cNvSpPr>
            <a:spLocks noGrp="1"/>
          </p:cNvSpPr>
          <p:nvPr>
            <p:ph type="title"/>
          </p:nvPr>
        </p:nvSpPr>
        <p:spPr>
          <a:xfrm>
            <a:off x="838200" y="365125"/>
            <a:ext cx="10515600" cy="5311775"/>
          </a:xfrm>
        </p:spPr>
        <p:txBody>
          <a:bodyPr>
            <a:normAutofit/>
          </a:bodyPr>
          <a:lstStyle/>
          <a:p>
            <a:r>
              <a:rPr lang="el-GR" sz="2400" dirty="0">
                <a:effectLst/>
                <a:latin typeface="Sabon Next LT" panose="02000500000000000000" pitchFamily="2" charset="0"/>
                <a:ea typeface="Calibri" panose="020F0502020204030204" pitchFamily="34" charset="0"/>
                <a:cs typeface="Sabon Next LT" panose="02000500000000000000" pitchFamily="2" charset="0"/>
              </a:rPr>
              <a:t>Παρότι περί το 1500 τα </a:t>
            </a:r>
            <a:r>
              <a:rPr lang="el-GR" sz="2400" dirty="0" err="1">
                <a:effectLst/>
                <a:latin typeface="Sabon Next LT" panose="02000500000000000000" pitchFamily="2" charset="0"/>
                <a:ea typeface="Calibri" panose="020F0502020204030204" pitchFamily="34" charset="0"/>
                <a:cs typeface="Sabon Next LT" panose="02000500000000000000" pitchFamily="2" charset="0"/>
              </a:rPr>
              <a:t>μαμινγκς</a:t>
            </a:r>
            <a:r>
              <a:rPr lang="el-GR" sz="2400" dirty="0">
                <a:effectLst/>
                <a:latin typeface="Sabon Next LT" panose="02000500000000000000" pitchFamily="2" charset="0"/>
                <a:ea typeface="Calibri" panose="020F0502020204030204" pitchFamily="34" charset="0"/>
                <a:cs typeface="Sabon Next LT" panose="02000500000000000000" pitchFamily="2" charset="0"/>
              </a:rPr>
              <a:t> και οι μασκαράτες αποτελούσαν κατά κύριο λόγο διασκεδάσεις της αυλής, ίσως να κατάγονταν από παγανιστικές τελετές, όπως ο χορός των σπαθιών και ο χορός Μόρις. </a:t>
            </a:r>
            <a:br>
              <a:rPr lang="el-GR" sz="2400" dirty="0">
                <a:effectLst/>
                <a:latin typeface="Sabon Next LT" panose="02000500000000000000" pitchFamily="2" charset="0"/>
                <a:ea typeface="Calibri" panose="020F0502020204030204" pitchFamily="34" charset="0"/>
                <a:cs typeface="Sabon Next LT" panose="02000500000000000000" pitchFamily="2" charset="0"/>
              </a:rPr>
            </a:br>
            <a:br>
              <a:rPr lang="el-GR" sz="2400" dirty="0">
                <a:effectLst/>
                <a:latin typeface="Sabon Next LT" panose="02000500000000000000" pitchFamily="2" charset="0"/>
                <a:ea typeface="Calibri" panose="020F0502020204030204" pitchFamily="34" charset="0"/>
                <a:cs typeface="Sabon Next LT" panose="02000500000000000000" pitchFamily="2" charset="0"/>
              </a:rPr>
            </a:br>
            <a:r>
              <a:rPr lang="el-GR" sz="2400" dirty="0">
                <a:effectLst/>
                <a:latin typeface="Sabon Next LT" panose="02000500000000000000" pitchFamily="2" charset="0"/>
                <a:ea typeface="Calibri" panose="020F0502020204030204" pitchFamily="34" charset="0"/>
                <a:cs typeface="Sabon Next LT" panose="02000500000000000000" pitchFamily="2" charset="0"/>
              </a:rPr>
              <a:t>Οι μεταμφιέσεις στην αυλή πιθανόν να προγραμματίζονταν για κάθε εξαιρετική περίσταση. Παίζονταν στα επίσημα δείπνα που ακολουθούσαν τις κονταρομαχίες, σε βασιλικές επισκέψεις, σε γάμους και σε πολλές άλλες περιστάσεις. Με τα χρόνια εξελίχθηκαν σε περίπλοκα θεάματα. Τμήματα σκηνικών τοποθετούνταν πάνω σε τροχούς και έτσι μπορούσαν να μεταφερθούν στην αίθουσα κατά το σερβίρισμα του δείπνου και να απομακρυνθούν για το χορό που ακολουθούσε, έτσι έμοιαζαν κατά κάποιο τρόπο με τις άμαξες της πομπής των θρησκευτικών κύκλων. Τα μικρά θεατρικά έργα ήταν στο μεγαλύτερο μέρος τους παντομιμικά και έπαιζαν κυρίως το ρόλο έξυπνων αλληγορικών φιλοφρονήσεων προς τα τιμώμενα πρόσωπα. Οι διασκεδάσεις τελείωναν κατά κανόνα με ένα χορό.</a:t>
            </a:r>
            <a:br>
              <a:rPr lang="el-GR" sz="2400" dirty="0">
                <a:effectLst/>
                <a:latin typeface="Sabon Next LT" panose="02000500000000000000" pitchFamily="2" charset="0"/>
                <a:ea typeface="Calibri" panose="020F0502020204030204" pitchFamily="34" charset="0"/>
                <a:cs typeface="Sabon Next LT" panose="02000500000000000000" pitchFamily="2" charset="0"/>
              </a:rPr>
            </a:br>
            <a:endParaRPr lang="el-GR" sz="24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4840394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19068FF-FCF0-CCBE-948F-E43C63CA0F0F}"/>
              </a:ext>
            </a:extLst>
          </p:cNvPr>
          <p:cNvPicPr>
            <a:picLocks noChangeAspect="1"/>
          </p:cNvPicPr>
          <p:nvPr/>
        </p:nvPicPr>
        <p:blipFill rotWithShape="1">
          <a:blip r:embed="rId2">
            <a:alphaModFix amt="50000"/>
          </a:blip>
          <a:srcRect b="25000"/>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861EC074-6A5D-5044-1095-987FC96338C5}"/>
              </a:ext>
            </a:extLst>
          </p:cNvPr>
          <p:cNvSpPr>
            <a:spLocks noGrp="1"/>
          </p:cNvSpPr>
          <p:nvPr>
            <p:ph type="title"/>
          </p:nvPr>
        </p:nvSpPr>
        <p:spPr>
          <a:xfrm>
            <a:off x="838200" y="1122362"/>
            <a:ext cx="10515600" cy="2900518"/>
          </a:xfrm>
        </p:spPr>
        <p:txBody>
          <a:bodyPr vert="horz" lIns="91440" tIns="45720" rIns="91440" bIns="45720" rtlCol="0" anchor="b">
            <a:normAutofit/>
          </a:bodyPr>
          <a:lstStyle/>
          <a:p>
            <a:pPr algn="ctr"/>
            <a:r>
              <a:rPr lang="en-US" i="1" dirty="0">
                <a:solidFill>
                  <a:srgbClr val="FFFFFF"/>
                </a:solidFill>
                <a:effectLst/>
                <a:latin typeface="Sabon Next LT" panose="02000500000000000000" pitchFamily="2" charset="0"/>
                <a:cs typeface="Sabon Next LT" panose="02000500000000000000" pitchFamily="2" charset="0"/>
              </a:rPr>
              <a:t>Βα</a:t>
            </a:r>
            <a:r>
              <a:rPr lang="en-US" i="1" dirty="0" err="1">
                <a:solidFill>
                  <a:srgbClr val="FFFFFF"/>
                </a:solidFill>
                <a:effectLst/>
                <a:latin typeface="Sabon Next LT" panose="02000500000000000000" pitchFamily="2" charset="0"/>
                <a:cs typeface="Sabon Next LT" panose="02000500000000000000" pitchFamily="2" charset="0"/>
              </a:rPr>
              <a:t>σιλικές</a:t>
            </a:r>
            <a:r>
              <a:rPr lang="en-US" i="1" dirty="0">
                <a:solidFill>
                  <a:srgbClr val="FFFFFF"/>
                </a:solidFill>
                <a:effectLst/>
                <a:latin typeface="Sabon Next LT" panose="02000500000000000000" pitchFamily="2" charset="0"/>
                <a:cs typeface="Sabon Next LT" panose="02000500000000000000" pitchFamily="2" charset="0"/>
              </a:rPr>
              <a:t> </a:t>
            </a:r>
            <a:r>
              <a:rPr lang="en-US" i="1" dirty="0" err="1">
                <a:solidFill>
                  <a:srgbClr val="FFFFFF"/>
                </a:solidFill>
                <a:effectLst/>
                <a:latin typeface="Sabon Next LT" panose="02000500000000000000" pitchFamily="2" charset="0"/>
                <a:cs typeface="Sabon Next LT" panose="02000500000000000000" pitchFamily="2" charset="0"/>
              </a:rPr>
              <a:t>είσοδοι</a:t>
            </a:r>
            <a:r>
              <a:rPr lang="en-US" i="1" dirty="0">
                <a:solidFill>
                  <a:srgbClr val="FFFFFF"/>
                </a:solidFill>
                <a:effectLst/>
                <a:latin typeface="Sabon Next LT" panose="02000500000000000000" pitchFamily="2" charset="0"/>
                <a:cs typeface="Sabon Next LT" panose="02000500000000000000" pitchFamily="2" charset="0"/>
              </a:rPr>
              <a:t> και π</a:t>
            </a:r>
            <a:r>
              <a:rPr lang="en-US" i="1" dirty="0" err="1">
                <a:solidFill>
                  <a:srgbClr val="FFFFFF"/>
                </a:solidFill>
                <a:effectLst/>
                <a:latin typeface="Sabon Next LT" panose="02000500000000000000" pitchFamily="2" charset="0"/>
                <a:cs typeface="Sabon Next LT" panose="02000500000000000000" pitchFamily="2" charset="0"/>
              </a:rPr>
              <a:t>ομ</a:t>
            </a:r>
            <a:r>
              <a:rPr lang="en-US" i="1" dirty="0">
                <a:solidFill>
                  <a:srgbClr val="FFFFFF"/>
                </a:solidFill>
                <a:effectLst/>
                <a:latin typeface="Sabon Next LT" panose="02000500000000000000" pitchFamily="2" charset="0"/>
                <a:cs typeface="Sabon Next LT" panose="02000500000000000000" pitchFamily="2" charset="0"/>
              </a:rPr>
              <a:t>πές</a:t>
            </a:r>
            <a:br>
              <a:rPr lang="en-US" dirty="0">
                <a:solidFill>
                  <a:srgbClr val="FFFFFF"/>
                </a:solidFill>
                <a:effectLst/>
              </a:rPr>
            </a:br>
            <a:endParaRPr lang="en-US" dirty="0">
              <a:solidFill>
                <a:srgbClr val="FFFFFF"/>
              </a:solidFill>
            </a:endParaRPr>
          </a:p>
        </p:txBody>
      </p:sp>
    </p:spTree>
    <p:extLst>
      <p:ext uri="{BB962C8B-B14F-4D97-AF65-F5344CB8AC3E}">
        <p14:creationId xmlns:p14="http://schemas.microsoft.com/office/powerpoint/2010/main" val="15627867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FA67E6-B6C8-86BA-0D97-31A66C296ED6}"/>
              </a:ext>
            </a:extLst>
          </p:cNvPr>
          <p:cNvPicPr>
            <a:picLocks noChangeAspect="1"/>
          </p:cNvPicPr>
          <p:nvPr/>
        </p:nvPicPr>
        <p:blipFill rotWithShape="1">
          <a:blip r:embed="rId2">
            <a:duotone>
              <a:prstClr val="black"/>
              <a:schemeClr val="tx2">
                <a:tint val="45000"/>
                <a:satMod val="400000"/>
              </a:schemeClr>
            </a:duotone>
            <a:alphaModFix amt="25000"/>
          </a:blip>
          <a:srcRect b="43750"/>
          <a:stretch/>
        </p:blipFill>
        <p:spPr>
          <a:xfrm>
            <a:off x="20" y="10"/>
            <a:ext cx="12191980" cy="6857990"/>
          </a:xfrm>
          <a:prstGeom prst="rect">
            <a:avLst/>
          </a:prstGeom>
        </p:spPr>
      </p:pic>
      <p:sp>
        <p:nvSpPr>
          <p:cNvPr id="2" name="Τίτλος 1">
            <a:extLst>
              <a:ext uri="{FF2B5EF4-FFF2-40B4-BE49-F238E27FC236}">
                <a16:creationId xmlns:a16="http://schemas.microsoft.com/office/drawing/2014/main" id="{ED52C015-B1ED-EE57-C3FE-3BE15499F3A5}"/>
              </a:ext>
            </a:extLst>
          </p:cNvPr>
          <p:cNvSpPr>
            <a:spLocks noGrp="1"/>
          </p:cNvSpPr>
          <p:nvPr>
            <p:ph type="title"/>
          </p:nvPr>
        </p:nvSpPr>
        <p:spPr>
          <a:xfrm>
            <a:off x="600075" y="1122362"/>
            <a:ext cx="11430000" cy="5068887"/>
          </a:xfrm>
        </p:spPr>
        <p:txBody>
          <a:bodyPr vert="horz" lIns="91440" tIns="45720" rIns="91440" bIns="45720" rtlCol="0" anchor="b">
            <a:noAutofit/>
          </a:bodyPr>
          <a:lstStyle/>
          <a:p>
            <a:pPr algn="ctr"/>
            <a:r>
              <a:rPr lang="en-US" sz="2400" dirty="0" err="1">
                <a:effectLst/>
                <a:latin typeface="Sabon Next LT" panose="02000500000000000000" pitchFamily="2" charset="0"/>
                <a:cs typeface="Sabon Next LT" panose="02000500000000000000" pitchFamily="2" charset="0"/>
              </a:rPr>
              <a:t>Θε</a:t>
            </a:r>
            <a:r>
              <a:rPr lang="en-US" sz="2400" dirty="0">
                <a:effectLst/>
                <a:latin typeface="Sabon Next LT" panose="02000500000000000000" pitchFamily="2" charset="0"/>
                <a:cs typeface="Sabon Next LT" panose="02000500000000000000" pitchFamily="2" charset="0"/>
              </a:rPr>
              <a:t>ατρικές παραστάσεις ενσωματώθηκαν και στους θριάμβους που παρουσίαζαν οι δήμοι για να γιορτάσουν ενθρονίσεις βασιλέων, βασιλικούς γάμους, στρατιωτικές νίκες ή επισκέψεις ξένων ηγεμόνων. </a:t>
            </a:r>
            <a:br>
              <a:rPr lang="en-US" sz="2400" dirty="0">
                <a:effectLst/>
                <a:latin typeface="Sabon Next LT" panose="02000500000000000000" pitchFamily="2" charset="0"/>
                <a:cs typeface="Sabon Next LT" panose="02000500000000000000" pitchFamily="2" charset="0"/>
              </a:rPr>
            </a:br>
            <a:br>
              <a:rPr lang="en-US" sz="2400" dirty="0">
                <a:effectLst/>
                <a:latin typeface="Sabon Next LT" panose="02000500000000000000" pitchFamily="2" charset="0"/>
                <a:cs typeface="Sabon Next LT" panose="02000500000000000000" pitchFamily="2" charset="0"/>
              </a:rPr>
            </a:br>
            <a:r>
              <a:rPr lang="en-US" sz="2400" dirty="0" err="1">
                <a:effectLst/>
                <a:latin typeface="Sabon Next LT" panose="02000500000000000000" pitchFamily="2" charset="0"/>
                <a:cs typeface="Sabon Next LT" panose="02000500000000000000" pitchFamily="2" charset="0"/>
              </a:rPr>
              <a:t>Θε</a:t>
            </a:r>
            <a:r>
              <a:rPr lang="en-US" sz="2400" dirty="0">
                <a:effectLst/>
                <a:latin typeface="Sabon Next LT" panose="02000500000000000000" pitchFamily="2" charset="0"/>
                <a:cs typeface="Sabon Next LT" panose="02000500000000000000" pitchFamily="2" charset="0"/>
              </a:rPr>
              <a:t>ατρικά έργα προστέθηκαν στις εισόδους περίπου την ίδια εποχή που το θρησκευτικό δράμα πρωτοπαρουσιάστηκε σε εξωτερικούς χώρους και τα πρώτα χρόνια τα θέματα ήταν σχεδόν πανομοιότυπα με εκείνα των θρησκευτικών εορτασμών. Από </a:t>
            </a:r>
            <a:r>
              <a:rPr lang="en-US" sz="2400" dirty="0" err="1">
                <a:effectLst/>
                <a:latin typeface="Sabon Next LT" panose="02000500000000000000" pitchFamily="2" charset="0"/>
                <a:cs typeface="Sabon Next LT" panose="02000500000000000000" pitchFamily="2" charset="0"/>
              </a:rPr>
              <a:t>τον</a:t>
            </a:r>
            <a:r>
              <a:rPr lang="en-US" sz="2400" dirty="0">
                <a:effectLst/>
                <a:latin typeface="Sabon Next LT" panose="02000500000000000000" pitchFamily="2" charset="0"/>
                <a:cs typeface="Sabon Next LT" panose="02000500000000000000" pitchFamily="2" charset="0"/>
              </a:rPr>
              <a:t> 15ο α</a:t>
            </a:r>
            <a:r>
              <a:rPr lang="en-US" sz="2400" dirty="0" err="1">
                <a:effectLst/>
                <a:latin typeface="Sabon Next LT" panose="02000500000000000000" pitchFamily="2" charset="0"/>
                <a:cs typeface="Sabon Next LT" panose="02000500000000000000" pitchFamily="2" charset="0"/>
              </a:rPr>
              <a:t>ιών</a:t>
            </a:r>
            <a:r>
              <a:rPr lang="en-US" sz="2400" dirty="0">
                <a:effectLst/>
                <a:latin typeface="Sabon Next LT" panose="02000500000000000000" pitchFamily="2" charset="0"/>
                <a:cs typeface="Sabon Next LT" panose="02000500000000000000" pitchFamily="2" charset="0"/>
              </a:rPr>
              <a:t>α και μετά τα έργα γίνονταν όλο και περισσότερο αλληγορικά ή ιστορικά και μπορούσαν να πάρουν τη μορφή περίτεχνων μαθημάτων προς ένα ηγεμόνα, σχετικά με τις υποχρεώσεις του προς τους υποτελείς του. Τα </a:t>
            </a:r>
            <a:r>
              <a:rPr lang="en-US" sz="2400" dirty="0" err="1">
                <a:effectLst/>
                <a:latin typeface="Sabon Next LT" panose="02000500000000000000" pitchFamily="2" charset="0"/>
                <a:cs typeface="Sabon Next LT" panose="02000500000000000000" pitchFamily="2" charset="0"/>
              </a:rPr>
              <a:t>έργ</a:t>
            </a:r>
            <a:r>
              <a:rPr lang="en-US" sz="2400" dirty="0">
                <a:effectLst/>
                <a:latin typeface="Sabon Next LT" panose="02000500000000000000" pitchFamily="2" charset="0"/>
                <a:cs typeface="Sabon Next LT" panose="02000500000000000000" pitchFamily="2" charset="0"/>
              </a:rPr>
              <a:t>α παρουσίαζαν ομοιότητες με οποιοδήποτε από τα μείζονα είδη του μεσαιωνικού δράματος, θρησκευτικά έργα, ηθολογίες, κονταρομαχίες, μεταμφιέσεις ή σοβαρά ιντερλούδια. Πα</a:t>
            </a:r>
            <a:r>
              <a:rPr lang="en-US" sz="2400" dirty="0" err="1">
                <a:effectLst/>
                <a:latin typeface="Sabon Next LT" panose="02000500000000000000" pitchFamily="2" charset="0"/>
                <a:cs typeface="Sabon Next LT" panose="02000500000000000000" pitchFamily="2" charset="0"/>
              </a:rPr>
              <a:t>ρά</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τις</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ομοιότητες</a:t>
            </a:r>
            <a:r>
              <a:rPr lang="en-US" sz="2400" dirty="0">
                <a:effectLst/>
                <a:latin typeface="Sabon Next LT" panose="02000500000000000000" pitchFamily="2" charset="0"/>
                <a:cs typeface="Sabon Next LT" panose="02000500000000000000" pitchFamily="2" charset="0"/>
              </a:rPr>
              <a:t> α</a:t>
            </a:r>
            <a:r>
              <a:rPr lang="en-US" sz="2400" dirty="0" err="1">
                <a:effectLst/>
                <a:latin typeface="Sabon Next LT" panose="02000500000000000000" pitchFamily="2" charset="0"/>
                <a:cs typeface="Sabon Next LT" panose="02000500000000000000" pitchFamily="2" charset="0"/>
              </a:rPr>
              <a:t>υτές</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όμως</a:t>
            </a:r>
            <a:r>
              <a:rPr lang="en-US" sz="2400" dirty="0">
                <a:effectLst/>
                <a:latin typeface="Sabon Next LT" panose="02000500000000000000" pitchFamily="2" charset="0"/>
                <a:cs typeface="Sabon Next LT" panose="02000500000000000000" pitchFamily="2" charset="0"/>
              </a:rPr>
              <a:t> υπ</a:t>
            </a:r>
            <a:r>
              <a:rPr lang="en-US" sz="2400" dirty="0" err="1">
                <a:effectLst/>
                <a:latin typeface="Sabon Next LT" panose="02000500000000000000" pitchFamily="2" charset="0"/>
                <a:cs typeface="Sabon Next LT" panose="02000500000000000000" pitchFamily="2" charset="0"/>
              </a:rPr>
              <a:t>ήρχε</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μι</a:t>
            </a:r>
            <a:r>
              <a:rPr lang="en-US" sz="2400" dirty="0">
                <a:effectLst/>
                <a:latin typeface="Sabon Next LT" panose="02000500000000000000" pitchFamily="2" charset="0"/>
                <a:cs typeface="Sabon Next LT" panose="02000500000000000000" pitchFamily="2" charset="0"/>
              </a:rPr>
              <a:t>α μεγάλη διάφορα, τα περισσότερα από αυτά τα έργα ήταν παντομιμικά γι’ αυτό συχνά ονομάζονταν </a:t>
            </a:r>
            <a:r>
              <a:rPr lang="en-US" sz="2400" i="1" dirty="0">
                <a:effectLst/>
                <a:latin typeface="Sabon Next LT" panose="02000500000000000000" pitchFamily="2" charset="0"/>
                <a:cs typeface="Sabon Next LT" panose="02000500000000000000" pitchFamily="2" charset="0"/>
              </a:rPr>
              <a:t>ταμπλό βιβάν</a:t>
            </a:r>
            <a:r>
              <a:rPr lang="en-US" sz="2400" dirty="0">
                <a:effectLst/>
                <a:latin typeface="Sabon Next LT" panose="02000500000000000000" pitchFamily="2" charset="0"/>
                <a:cs typeface="Sabon Next LT" panose="02000500000000000000" pitchFamily="2" charset="0"/>
              </a:rPr>
              <a:t>, ζωντανές εικόνες.</a:t>
            </a:r>
            <a:br>
              <a:rPr lang="en-US" sz="2400" dirty="0">
                <a:effectLst/>
                <a:latin typeface="Sabon Next LT" panose="02000500000000000000" pitchFamily="2" charset="0"/>
                <a:cs typeface="Sabon Next LT" panose="02000500000000000000" pitchFamily="2" charset="0"/>
              </a:rPr>
            </a:br>
            <a:endParaRPr lang="en-US" sz="24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3058669896"/>
      </p:ext>
    </p:extLst>
  </p:cSld>
  <p:clrMapOvr>
    <a:overrideClrMapping bg1="dk1" tx1="lt1" bg2="dk2" tx2="lt2" accent1="accent1" accent2="accent2" accent3="accent3" accent4="accent4" accent5="accent5" accent6="accent6" hlink="hlink" folHlink="folHlink"/>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F8205A-95F5-B8AD-F2E7-1E88DCD12547}"/>
              </a:ext>
            </a:extLst>
          </p:cNvPr>
          <p:cNvSpPr>
            <a:spLocks noGrp="1"/>
          </p:cNvSpPr>
          <p:nvPr>
            <p:ph type="title"/>
          </p:nvPr>
        </p:nvSpPr>
        <p:spPr>
          <a:xfrm>
            <a:off x="650449" y="4559522"/>
            <a:ext cx="10901471" cy="2012727"/>
          </a:xfrm>
          <a:noFill/>
        </p:spPr>
        <p:txBody>
          <a:bodyPr vert="horz" lIns="91440" tIns="45720" rIns="91440" bIns="45720" rtlCol="0" anchor="b">
            <a:noAutofit/>
          </a:bodyPr>
          <a:lstStyle/>
          <a:p>
            <a:pPr algn="ctr"/>
            <a:r>
              <a:rPr lang="en-US" sz="2400" dirty="0" err="1">
                <a:effectLst/>
                <a:latin typeface="Sabon Next LT" panose="02000500000000000000" pitchFamily="2" charset="0"/>
                <a:cs typeface="Sabon Next LT" panose="02000500000000000000" pitchFamily="2" charset="0"/>
              </a:rPr>
              <a:t>Αρχικά</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γι</a:t>
            </a:r>
            <a:r>
              <a:rPr lang="en-US" sz="2400" dirty="0">
                <a:effectLst/>
                <a:latin typeface="Sabon Next LT" panose="02000500000000000000" pitchFamily="2" charset="0"/>
                <a:cs typeface="Sabon Next LT" panose="02000500000000000000" pitchFamily="2" charset="0"/>
              </a:rPr>
              <a:t>α μια είσοδο παρουσιαζόταν μόνο ένα </a:t>
            </a:r>
            <a:r>
              <a:rPr lang="en-US" sz="2400" i="1" dirty="0">
                <a:effectLst/>
                <a:latin typeface="Sabon Next LT" panose="02000500000000000000" pitchFamily="2" charset="0"/>
                <a:cs typeface="Sabon Next LT" panose="02000500000000000000" pitchFamily="2" charset="0"/>
              </a:rPr>
              <a:t>ταμπλό</a:t>
            </a:r>
            <a:r>
              <a:rPr lang="en-US" sz="2400" dirty="0">
                <a:effectLst/>
                <a:latin typeface="Sabon Next LT" panose="02000500000000000000" pitchFamily="2" charset="0"/>
                <a:cs typeface="Sabon Next LT" panose="02000500000000000000" pitchFamily="2" charset="0"/>
              </a:rPr>
              <a:t>, αλλά μέχρι τα μέσα του 15ου αιώνα υπήρχαν συχνά έξη ή περισσότερα και ίσως να είχε προστεθεί και αφήγηση για να αποσαφηνίσει την αλληγορία. </a:t>
            </a:r>
            <a:r>
              <a:rPr lang="en-US" sz="2400" dirty="0" err="1">
                <a:effectLst/>
                <a:latin typeface="Sabon Next LT" panose="02000500000000000000" pitchFamily="2" charset="0"/>
                <a:cs typeface="Sabon Next LT" panose="02000500000000000000" pitchFamily="2" charset="0"/>
              </a:rPr>
              <a:t>Κάθε</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έργο</a:t>
            </a:r>
            <a:r>
              <a:rPr lang="en-US" sz="2400" dirty="0">
                <a:effectLst/>
                <a:latin typeface="Sabon Next LT" panose="02000500000000000000" pitchFamily="2" charset="0"/>
                <a:cs typeface="Sabon Next LT" panose="02000500000000000000" pitchFamily="2" charset="0"/>
              </a:rPr>
              <a:t> </a:t>
            </a:r>
            <a:r>
              <a:rPr lang="en-US" sz="2400" dirty="0" err="1">
                <a:effectLst/>
                <a:latin typeface="Sabon Next LT" panose="02000500000000000000" pitchFamily="2" charset="0"/>
                <a:cs typeface="Sabon Next LT" panose="02000500000000000000" pitchFamily="2" charset="0"/>
              </a:rPr>
              <a:t>ήτ</a:t>
            </a:r>
            <a:r>
              <a:rPr lang="en-US" sz="2400" dirty="0">
                <a:effectLst/>
                <a:latin typeface="Sabon Next LT" panose="02000500000000000000" pitchFamily="2" charset="0"/>
                <a:cs typeface="Sabon Next LT" panose="02000500000000000000" pitchFamily="2" charset="0"/>
              </a:rPr>
              <a:t>αν αυτοτελές, όλα όμως συνδέονταν με ένα κοινό θέμα.</a:t>
            </a:r>
            <a:br>
              <a:rPr lang="en-US" sz="2400" dirty="0">
                <a:effectLst/>
                <a:latin typeface="Sabon Next LT" panose="02000500000000000000" pitchFamily="2" charset="0"/>
                <a:cs typeface="Sabon Next LT" panose="02000500000000000000" pitchFamily="2" charset="0"/>
              </a:rPr>
            </a:br>
            <a:endParaRPr lang="en-US" sz="2400" dirty="0">
              <a:latin typeface="Sabon Next LT" panose="02000500000000000000" pitchFamily="2" charset="0"/>
              <a:cs typeface="Sabon Next LT" panose="02000500000000000000" pitchFamily="2" charset="0"/>
            </a:endParaRPr>
          </a:p>
        </p:txBody>
      </p:sp>
      <p:pic>
        <p:nvPicPr>
          <p:cNvPr id="4" name="Picture 3">
            <a:extLst>
              <a:ext uri="{FF2B5EF4-FFF2-40B4-BE49-F238E27FC236}">
                <a16:creationId xmlns:a16="http://schemas.microsoft.com/office/drawing/2014/main" id="{CDD67F0A-7813-2248-6244-59D396127112}"/>
              </a:ext>
            </a:extLst>
          </p:cNvPr>
          <p:cNvPicPr>
            <a:picLocks noChangeAspect="1"/>
          </p:cNvPicPr>
          <p:nvPr/>
        </p:nvPicPr>
        <p:blipFill rotWithShape="1">
          <a:blip r:embed="rId2"/>
          <a:srcRect t="19201" b="34435"/>
          <a:stretch/>
        </p:blipFill>
        <p:spPr>
          <a:xfrm>
            <a:off x="20" y="1"/>
            <a:ext cx="12191979" cy="4239482"/>
          </a:xfrm>
          <a:prstGeom prst="rect">
            <a:avLst/>
          </a:prstGeom>
        </p:spPr>
      </p:pic>
      <p:sp>
        <p:nvSpPr>
          <p:cNvPr id="8" name="Rectangle 7">
            <a:extLst>
              <a:ext uri="{FF2B5EF4-FFF2-40B4-BE49-F238E27FC236}">
                <a16:creationId xmlns:a16="http://schemas.microsoft.com/office/drawing/2014/main" id="{714CEF0E-5843-4407-9EDB-BF7B96FA8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7" y="-1793455"/>
            <a:ext cx="126124" cy="1219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87781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1CE394C7-F1AB-39A1-9110-271B92415D92}"/>
              </a:ext>
            </a:extLst>
          </p:cNvPr>
          <p:cNvSpPr>
            <a:spLocks noGrp="1"/>
          </p:cNvSpPr>
          <p:nvPr>
            <p:ph type="title"/>
          </p:nvPr>
        </p:nvSpPr>
        <p:spPr>
          <a:xfrm>
            <a:off x="2555631" y="1441938"/>
            <a:ext cx="7080738" cy="3974124"/>
          </a:xfrm>
        </p:spPr>
        <p:txBody>
          <a:bodyPr>
            <a:normAutofit/>
          </a:bodyPr>
          <a:lstStyle/>
          <a:p>
            <a:pPr algn="ctr"/>
            <a: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t>Κάθε έργο παρουσιαζόταν στη δική του ξεχωριστή σκηνή, η πομπή σταματούσε σε κάθε σκηνή για να δουν την παράσταση και κατόπιν προχωρούσε στην επόμενη. Οι σκηνές που στήνονταν για τα ταμπλό ποίκιλαν σε μέγεθος και πολυπλοκότητα και αρκετές είχαν πολλά πατώματα. Σε εξοπλισμό και συμβάσεις έμοιαζαν με εκείνες που χρησιμοποιούνταν για τα άλλα δραματικά είδη της περιόδου. Θεατές των έργων ήταν κυρίως ο επισκέπτης και η συνοδεία του.</a:t>
            </a:r>
            <a:br>
              <a:rPr lang="el-GR" sz="2400" dirty="0">
                <a:solidFill>
                  <a:schemeClr val="bg1">
                    <a:lumMod val="95000"/>
                    <a:lumOff val="5000"/>
                  </a:schemeClr>
                </a:solidFill>
                <a:effectLst/>
                <a:latin typeface="Sabon Next LT" panose="02000500000000000000" pitchFamily="2" charset="0"/>
                <a:ea typeface="Calibri" panose="020F0502020204030204" pitchFamily="34" charset="0"/>
                <a:cs typeface="Sabon Next LT" panose="02000500000000000000" pitchFamily="2" charset="0"/>
              </a:rPr>
            </a:br>
            <a:endParaRPr lang="el-GR" sz="2400" dirty="0">
              <a:solidFill>
                <a:schemeClr val="bg1">
                  <a:lumMod val="95000"/>
                  <a:lumOff val="5000"/>
                </a:schemeClr>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263474126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1597</TotalTime>
  <Words>7382</Words>
  <Application>Microsoft Office PowerPoint</Application>
  <PresentationFormat>Ευρεία οθόνη</PresentationFormat>
  <Paragraphs>108</Paragraphs>
  <Slides>108</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108</vt:i4>
      </vt:variant>
    </vt:vector>
  </HeadingPairs>
  <TitlesOfParts>
    <vt:vector size="114" baseType="lpstr">
      <vt:lpstr>Arial</vt:lpstr>
      <vt:lpstr>Book Antiqua</vt:lpstr>
      <vt:lpstr>Calibri</vt:lpstr>
      <vt:lpstr>Calibri Light</vt:lpstr>
      <vt:lpstr>Sabon Next LT</vt:lpstr>
      <vt:lpstr>Θέμα του Office</vt:lpstr>
      <vt:lpstr>Μάθημα 7ο </vt:lpstr>
      <vt:lpstr>Το Μεσαιωνικό θέατρο </vt:lpstr>
      <vt:lpstr>Το θέατρο από το 500 μέχρι το 900 μ. Χ. </vt:lpstr>
      <vt:lpstr>Θεατρικά στοιχεία διασώθηκαν μέσα σε δραστηριότητες τουλάχιστον τεσσάρων ειδών: στα απομεινάρια των ρωμαϊκών μίμων, στις παραστάσεις των Τευτόνων μενεστρέλων, στις λαϊκές γιορτές και τις παγανιστικές τελετουργίες, και στις χριστιανικές τελετές.  Η Εκκλησία αποκήρυξε όλες αυτές τις δραστηριότητες και τους καλλιτέχνες που τις υπηρετούσαν  </vt:lpstr>
      <vt:lpstr>Λειτουργικό δράμα Μυστήρια ή θαύματα Ηθολογίες</vt:lpstr>
      <vt:lpstr>Το Λειτουργικό δράμα </vt:lpstr>
      <vt:lpstr>Παρά την αποκήρυξη των μίμων και των βάρδων και γενικά των κοσμικών ηθοποιών και του θεάτρου, η ίδια η εκκλησία αναγκάστηκε να αναπτύξει το δικό της δράμα προσπαθώντας από τη μια μεριά να ανταγωνιστεί τις παγανιστικές γιορτές που είχαν επιβιώσει στην Ευρώπη και από την άλλη να αντιμετωπίσει τον ολοένα αυξανόμενο αναλφαβητισμό και την ανάπτυξη των τοπικών διάλεκτών που απομάκρυναν τους πιστούς από την κατανόηση της θείας λειτουργίας.</vt:lpstr>
      <vt:lpstr>Παρουσίαση του PowerPoint</vt:lpstr>
      <vt:lpstr>Το λειτουργικό δράμα σταδιακά αυξήθηκε τόσο σε έκταση όσο και σε πολυπλοκότητα και άνθισε ιδιαίτερα κατά τον 12ο και 13ο αιώνα. Τα πιο δημοφιλή θέματα προέρχονταν από βιβλικές ιστορίες όπως ο Δανιήλ στο Λάκκο των Λεόντων, οι Μωρές Παρθένες, η Ιστορία των Παθών και του Θανάτου του Ιησού, καθώς και από τις ιστορίες των Αγίων (όπως η Παναγία και ο Άγιος Νικόλαος).  </vt:lpstr>
      <vt:lpstr>Περίπου στο διάστημα της γέννησης του λειτουργικού δράματος, η Ροσβίτα (περ. 935-973), μοναχή στο μοναστήρι του Γκανερσχάιμ στη βόρεια Γερμανία, έγραψε 6 έργα στα πρότυπα των κωμωδιών του Tερέντιου, χρησιμοποιώντας όμως θρησκευτικά θέματα. Η Ροσβίτα είναι η πρώτη γνωστή γυναίκα δραματουργός. Θεωρείται ως η πρώτη δυτική δραματουργός της μετακλασικής περιόδου που μπορεί να ταυτοποιηθεί και μας δίνει την παλαιότερη σωζόμενη γυναικεία οπτική του δράματος. Την ακολούθησε η Χίλντεγκαρντ του Μπίγκεν (†1155). Οι μοναχές συνέχισαν να συνεισφέρουν στο θέατρο καθόλη τη διάρκεια της περιόδου αλλά περιορίζονταν ως επί το πλείστον σε πιο παραδοσιακά θεατρικά έργα. </vt:lpstr>
      <vt:lpstr>Η πλήρης ανάπτυξη του λειτουργικού δράματος συντελέστηκε στη δεύτερη φάση του Μεσαιωνικού πολιτισμού από το 1050 περίπου έως το 1300. Μέχρι αυτή την περίοδο είχαν χτιστεί σε όλη τη δυτική Ευρώπη μνημειώδεις εκκλησίες πλούσια διακοσμημένες με γλυπτά, ανάγλυφα, και υαλογραφίες (βιτρό). Μετά την οικοδόμηση των καθεδρικών ναών, λειτουργικά δράματα άρχισαν να παρουσιάζονται και μέσα σε αυτούς, έτσι έγιναν γρήγορα πιο προσιτά στον απλό κόσμο από ό,τι ήταν την εποχή που παρουσιάζονταν στα μοναστήρια. Tο θρησκευτικό δράμα συνέχιζε να παρουσιάζεται κυρίως μέσα στις εκκλησίες μέχρι περίπου το 1200 οπότε περιστασιακά άρχισε να παρουσιάζεται έξω από αυτές. </vt:lpstr>
      <vt:lpstr>Μια εκκλησία πιθανώς να μην παρουσίαζε περισσότερα από ένα ή δυο έργα το χρόνο ενώ πολλές δεν παρουσίασαν ποτέ έργα. Η διάρκεια και η σύνθεση των λειτουργικών δραμάτων διέφερε σημαντικά από τη μια περιοχή στην άλλη. Μερικά από τα απλούστερα σωζόμενα έργα χρονολογούνται τον δέκατο πέμπτο αιώνα, ενώ μερικά από τα πιο περίτεχνα είχαν γραφτεί τον ενδέκατο αιώνα. Κατά συνέπεια δεν μπορούμε να εντοπίσουμε κανένα σαφές πρότυπο εξέλιξης.   Τα παλαιότερα και περισσότερα από τα υπάρχοντα έργα, πάνω από 400 τον αριθμό, πραγματεύονται την επίσκεψη που πραγματοποίησαν οι τρεις Μαρίες στον τάφο του Χριστού.  </vt:lpstr>
      <vt:lpstr>Η σκηνική παρουσίαση του λειτουργικού δράματος </vt:lpstr>
      <vt:lpstr>Η περιοχή της σκηνικής δράσης είχε δυο βασικά στοιχεία: μικρές σκηνικές κατασκευές που ονομάζονταν οίκοι, sedes, loci, domi και μια βασική περιοχή σκηνικής δράσης που ονομαζόταν τόπος, platea, playne. Οι οίκοι εξυπηρετούσαν τον προσδιορισμό των τόπων στους οποίους υποτίθεται πως εκτυλισσόταν η δράση και φιλοξενούσαν όλα τα απαραίτητα σκηνικά αντικείμενα. Ωστόσο ο χώρος ήταν περιορισμένος και η δράση δεν μπορούσε να παρουσιαστεί μέσα στους οίκους οπότε οι ηθοποιοί εκμεταλλεύονταν όσο χώρο χρειαζόταν από την παρακείμενη περιοχή τον τόπο ή την platea. </vt:lpstr>
      <vt:lpstr>Παρουσίαση του PowerPoint</vt:lpstr>
      <vt:lpstr>Τα πρώιμα λειτουργικά έργα απαιτούσαν μόνο έναν οίκο, τα πιο σύνθετα όμως χρησιμοποιούσαν πολλούς οίκους διασκορπισμένους εντός του ναού.  Ο εξώστης της χορωδίας χρησιμοποιείτο πολλές φορές για να αναπαραστήσει χώρους που βρίσκονταν ψηλά ή τον ουρανό ενώ η κρύπτη συχνά παρίστανε τους χώρους που βρίσκονταν χαμηλά ή την κόλαση.    Χρησιμοποιούσαν επίσης κατά καιρούς πτητικούς μηχανισμούς για να φέρουν το άστρο μπροστά από τους τρεις Μάγους να κατεβάσουν το περιστέρι του ευαγγελισμού της Θεοτόκου ή να δημιουργήσουν φλόγες για την Πεντηκοστή.   </vt:lpstr>
      <vt:lpstr>Τα κοστούμια για τα δράματα ήταν συνήθως εκκλησιαστικά ιερατικά άμφια στα οποία προσέθεταν ρεαλιστικά ή συμβολικά αντικείμενα. Στις περισσότερες περιπτώσεις οι ηθοποιοί ήταν μέλη του κλήρου ή αγόρια της χορωδίας αν και τον 13ο μερικούς από τους ρόλους μπορεί και να τους έπαιζαν περιπλανώμενοι σπουδαστές ή μαθητές σχολείων.   </vt:lpstr>
      <vt:lpstr>Tο πανηγύρι των τρελών </vt:lpstr>
      <vt:lpstr>Μία από τις γιορτές που διοργανώνονταν τα Χριστούγεννα -το γλέντι των υπό διακόνων-που συνήθως ονομαζόταν πανηγύρι των τρελών-υπήρξε ιδιαίτερα σημαντική για την εξέλιξη της κωμωδίας. Η γοητεία της γιορτής βρισκόταν στην αντιστροφή της καθεστηκυίας τάξης που επέτρεπε στους κατώτερους κληρικούς να διακωμωδούν τους ανωτέρους τους και τη ρουτίνα της εκκλησιαστικής ζωής.</vt:lpstr>
      <vt:lpstr>Το δράμα την εποχή του Όψιμου Μεσαίωνα</vt:lpstr>
      <vt:lpstr>Δυο από τις βασικότερες καινοτομίες αυτής της περιόδου σε σχέση με το θέατρο είναι οι εξής:   Πρώτον, οι παραστάσεις αρχίζουν πλέον να παίζονται στην ύπαιθρο έξω από τις εκκλησίες. Αυτή η πρακτική φαίνεται να έχει αρχίσει κατά τη διάρκεια του 12ου αιώνα, και κυριαρχεί τον όψιμο Μεσαίωνα. Με αυτό τον τρόπο οι παραστάσεις αρχίζουν να απομακρύνονται σιγά σιγά από την κυριαρχία της εκκλησίας.   </vt:lpstr>
      <vt:lpstr>Δεύτερον, οι παραστάσεις πλέον γίνονται στην καθομιλουμένη γλώσσα της κάθε περιοχής. Γνωρίζουμε πολύ λίγα για αυτή τη μετάβαση γιατί έχουν σωθεί πολύ λίγες αποδείξεις. Η κατάργηση της λατινικής και η αντικατάστασή της με τις τοπικές γλώσσες ήταν μία από τις σημαντικότερες καινοτομίες στο θέατρο αυτή την περίοδο. Η αλλαγή αυτή, οδήγησε με τη σειρά της στην αντικατάσταση του αδόμενου διαλόγου από τον διάλογο σε πρόζα και διευκόλυνε την αντικατάσταση των ερμηνευτών- κληρικών από λαϊκούς. Η υιοθέτηση των τοπικών γλωσσών επίσης, αποτέλεσε ένα μεγάλο βήμα προσέγγισης στη δημιουργία ενός εθνικού δράματος και απομάκρυνσης από το διεθνές δράμα που είχε ενθαρρύνει η λατινική γλώσσα.   </vt:lpstr>
      <vt:lpstr>Παρουσίαση του PowerPoint</vt:lpstr>
      <vt:lpstr>Παρουσίαση του PowerPoint</vt:lpstr>
      <vt:lpstr>Παρουσίαση του PowerPoint</vt:lpstr>
      <vt:lpstr>Παρουσίαση του PowerPoint</vt:lpstr>
      <vt:lpstr>Η οργάνωση των παραστάσεων </vt:lpstr>
      <vt:lpstr>Τα περισσότερα από τα στοιχεία που έχουμε για τη διοργάνωση των παραστάσεων προέρχονται από αρχεία κάποιων από τις πόλεις που διοργάνωναν αυτές τις εκδηλώσεις. </vt:lpstr>
      <vt:lpstr>Πριν από το τέλος του δέκατου τέταρτου αιώνα, οι παραστάσεις των έργων στα περισσότερα μέρη είχαν φύγει από τον έλεγχο της εκκλησίας. Υπήρχαν πολλών ειδών οργανισμοί που παρουσίαζαν τα έργα κατά τον μεσαίωνα στη μεσαιωνική Ευρώπη, οι θρησκευτικές συντεχνίες ή αδελφότητες, ήταν οι τυπικοί παραγωγοί των έργων. </vt:lpstr>
      <vt:lpstr>Σε άλλες περιπτώσεις την ευθύνη για τις θεατρικές παραστάσεις αναλάμβανε μια πόλη, μια ομάδα γειτονικών πόλεων, ο κλήρος, ένα μεμονωμένο άτομο από κοινού με την πόλη και τον κλήρο ή ένας προσωρινός σύλλογος που σχηματιζόταν με άμεσο στόχο την παρουσίαση ενός έργου. Έτσι, οι τρόποι διοργάνωσης διέφεραν σε μεγάλο βαθμό. Σε όλους όμως συμμετείχαν πολλά πρόσωπα που εργάζονταν ομαδικά. </vt:lpstr>
      <vt:lpstr>Οι πολύπλοκες αυτές παραστάσεις απαιτούσαν προσεκτική οργάνωση, αφού ο συντονισμός των ηθοποιών, που μερικές φορές μπορούσαν να είναι περισσότεροι από 300, τα πολύπλοκα ειδικά εφέ και τα τεράστια χρηματικά ποσά,  δεν μπορούσαν να αφεθούν στην τύχη. Κατά συνέπεια, ο «υπεύθυνος» (διευθυντής σκηνής ή αρχηγός του θεάματος) έπαιζε σπουδαίο ρόλο. </vt:lpstr>
      <vt:lpstr>Παρουσίαση του PowerPoint</vt:lpstr>
      <vt:lpstr>Ο «αρχηγός του θεάματος» έπρεπε να επιβλέπει το στήσιμο της σκηνής και την τοποθέτηση των σκηνικών και των μηχανισμών, έπρεπε να βρει τα άτομα που θα κατασκευάσουν και θα βάψουν τα σκηνικά για τις θέσεις των θεατών, έπρεπε να εξασφαλίσει την κατάλληλη ποσότητα και ποιότητα όλων των αγαθών που προμηθεύονταν,  έπρεπε να επιλέξει τους ηθοποιούς και να διευθύνει τις πρόβες τους, έπρεπε να επιβάλει πειθαρχία στους ηθοποιούς και να ορίσει έναν κατάλογο ποινών για εκείνους που παραβίαζαν τους κανόνες, έπρεπε να ορίζει τους ανθρώπους που εισέπρατταν τα χρήματα στις εισόδους, έπρεπε να καθοδηγεί τους θεατές στην αρχή του έργου και μετά από κάθε διάλειμμα να τους λέει την περίληψη των γεγονότων που προηγήθηκαν και να τους υπόσχεται μεγαλύτερες εκπλήξεις στα επεισόδια που ακολουθούν.   </vt:lpstr>
      <vt:lpstr>Ηθοποιοί και υποκριτική </vt:lpstr>
      <vt:lpstr>Η πλειοψηφία των ηθοποιών προερχόταν από τον τοπικό πληθυσμό.   Ο αριθμός των ηθοποιών που χρειαζόταν για τις παραστάσεις ποικίλε σημαντικά.   Κανένας δεν μπορούσε να εμφανιστεί σε περισσότερα από 2 έργα. Αυτοί οι όροι φαίνεται να αποδεικνύουν ότι οι συντεχνίες δεν περιόριζαν τη διανομή στα μέλη τους, και ότι οι ηθοποιοί μπορούσαν να παίξουν για 2 διαφορετικές συντεχνίες.   Οι περισσότεροι ηθοποιοί επιλέγονταν από τις τάξεις των εμπόρων ή των εργατών, αν και μερικές φορές συμμετείχαν μέλη του κλήρου και της αριστοκρατίας. Οι περισσότεροι ήταν άνδρες ή αγόρια, ωστόσο εμφανίζονταν περιστασιακά και οι γυναίκες ή κορίτσια. </vt:lpstr>
      <vt:lpstr>Οι διπλές διανομές συνηθισμένη πρακτική.   Μερικές φορές όμως, ένας μόνο ρόλος απαιτούσε περισσότερους από έναν ηθοποιούς, όπως στην περίπτωση που ένας χαρακτήρας περνούσε από την παιδική ηλικία στην ώριμη. Για τις σκηνές βίας, όπως οι αποκεφαλισμοί και οι θάνατοι στην πυρά, χρησιμοποιούσαν ρεαλιστικά ομοιώματα. </vt:lpstr>
      <vt:lpstr>Η καλή πίστη και η πειθαρχία των ηθοποιών διασφαλίζονταν με πολυάριθμους κανόνες.   Απαιτούσαν από όλους τους ηθοποιούς να δέχονται τους ρόλους που τους αναθέτονταν και να παρακολουθούν τις πρόβες στις καθορισμένες ημερομηνίες. Ο καθένας τους συμφωνούσε να μην αναμιγνύεται στα ζητήματα της εποπτεύουσας επιτροπής και να μην διαμαρτύρεται ενάντια στις αποφάσεις της. Υπήρχε επίσης ένας κατάλογος προστίμων για την περίπτωση που έχαναν πρόβες ή για άλλες παραβάσεις κανόνων. </vt:lpstr>
      <vt:lpstr>Ο χρόνος που αφιερωνόταν στις πρόβες δεν ήταν πολύς σύμφωνα με τα σημερινά δεδομένα. Για παράδειγμα, αν και το έργο που παρουσιάστηκε στη Μονς το 1501 απαιτούσε 4 ολόκληρες μέρες για να παρουσιαστεί, είχαν γίνει μόνο 48 πρόβες. Δυο με πέντε πρόβες θεωρούνταν αρκετές για κάθε μεμονωμένο έργο των αγγλικών κύκλων. </vt:lpstr>
      <vt:lpstr>Μπορούμε να εξάγουμε κάποια συμπεράσματα για την όλη διαδικασία από τα λεπτομερή στοιχεία που διατηρήθηκαν στη Λουκέρνη το 1583 για ένα έργο που απαιτούσε εικοσιτέσσερις ώρες για να παρουσιαστεί ολόκληρο. Πριν από την πρώτη πρόβα, γινόταν μια γενική συνάντηση των ηθοποιών.   Το κείμενο χωριζόταν σε 12 μέρη για τις πρόβες. Εκτός από τις τακτικές προγραμματισμένες συναντήσεις, ηθοποιοί παροτρύνονταν να βρίσκουν και άλλες ευκαιρίες να δουλεύουν μαζί ιδιωτικά. Όταν η δράση παρουσίαζε ασυνήθιστα προβλήματα, επιβάλλονταν πρόσθετες πρόβες.   Αλλαγές στο διάλογο, στη δράση και στα φροντιστηριακά αντικείμενα γίνονταν συχνά κατά τη διάρκεια της προετοιμασίας. Οι παραστάσεις ήταν υπαίθριες, αλλά οι δοκιμές γίνονταν σε μεγάλες αίθουσες. Ογδόντα ημέρες περίπου περνούσαν από την πρώτη δοκιμή μέχρι την παράσταση του έργου, όμως ο συνολικός αριθμός των δοκιμών είναι αδιευκρίνιστος. </vt:lpstr>
      <vt:lpstr>Ο Οργανισμός - χορηγός, παρείχε στους ηθοποιούς τρόφιμα και ποτά κατά τη διάρκεια των προβών. Εάν οι συμμετέχοντες έπρεπε να απουσιάσουν από την εργασία τους, πληρωνόταν κάποιος για να τους αντικαταστήσει. Αυτά τα έξοδα επιβάρυναν τους ηθοποιούς, αν όμως ήταν πολύ φτωχοί, η ομάδα παραγωγής πλήρωνε τα έξοδα. </vt:lpstr>
      <vt:lpstr>Για τα μεγάλα έργα που παρουσιάζονταν στις σταθερές σκηνές, οι ηθοποιοί συγκεντρώνονταν σε ομάδα και έπειτα πήγαιναν παρατεταγμένοι στον τόπο της παράστασης. Κατά την άφιξή τους βάδιζαν γύρω από την περιοχή της υποκριτικής δράσης πριν πάρουν τις θέσεις τους μέσα ή κοντά στους κατάλληλους οίκους. Σε πολλές περιπτώσεις οι ηθοποιοί παρέμεναν ορατοί καθόλη τη διάρκεια της παράστασης και έρχονταν μπροστά όταν ήταν απαραίτητο, ενώ πήγαιναν πίσω στις θέσεις τους όταν πλέον δεν χρειάζονταν.   </vt:lpstr>
      <vt:lpstr>Αναμφισβήτητα, η ποιότητα της υποκριτικής ποίκιλε σημαντικά. Στην υποκριτική, φαίνεται πως δινόταν μεγάλη σημασία στη φωνή, περισσότερο από οτιδήποτε άλλο. Η ψαλμωδία που ήταν τυπική στο λειτουργικό δράμα εγκαταλείφθηκε στα έργα της καθομιλουμένης, για χάρη μιας εκφοράς λόγου που έμοιαζε με την καθημερινή ομιλία, η οποία όμως είχε τη μορφή ομοιοκατάληκτων στίχων.   Από τη στιγμή που οι χαρακτήρες στα σωζόμενα έργα δεν ήταν λεπτομερώς επεξεργασμένοι δεν απαιτούσαν πολυτάλαντους ηθοποιούς. Οι περισσότεροι χαρακτήρες ήταν στερεότυποι με λίγες ξεκάθαρες ενέργειες και συναισθήματα, όπως λατρεία, χαρά, θυμός ή θλίψη. Οι σοβαροί χαρακτήρες ήταν συγκροτημένοι, αλλά οι κωμικοί ρόλοι άφηναν μεγαλύτερα περιθώρια για αυτοσχεδιασμό και παντομίμα. </vt:lpstr>
      <vt:lpstr>Τα κοστούμια </vt:lpstr>
      <vt:lpstr>Οι περισσότεροι χαρακτήρες φορούσαν ενδύματα που έμοιαζαν με εκείνα της καθημερινής ζωής του μεσαίωνα. Για παράδειγμα, οι Ρωμαίοι στρατιώτες φορούσαν μεσαιωνικές πανοπλίες και οι ιουδαίοι αρχιερείς φορούσαν χιτώνες που θύμιζαν εκείνους των καθολικών αρχιερέων.  Συχνά, ωστόσο, προσέθεταν στα κουστούμια αυτών των ιστορικών χαρακτήρων εξωτικές λεπτομέρειες για να ξεχωρίσουν από τα πρόσωπα της σύγχρονης πραγματικότητας. </vt:lpstr>
      <vt:lpstr>Ο Θεός ήταν ντυμένος όπως ο Πάπας ή ο αυτοκράτορας και οι άγγελοι φορούσαν εκκλησιαστικούς χιτώνες στους οποίους είχαν προστεθεί φτερά. Υπερφυσικοί χαρακτήρες, επίσης, φορούσαν μάσκες. Αν είχαν σχέση με τον παράδεισο, οι μάσκες ήταν συνήθως επιχρυσωμένες. Η καλλιτεχνική σύλληψη των διαβόλων ήταν περισσότερο ευφάνταστη, γιατί τους έκαναν να μοιάζουν με μεγάλα αρπακτικά, τέρατα με ζωόμορφες κεφαλές ή πλάσματα με λέπια, ουρές, κέρατα ή δαγκάνες. Κάθε σημαντικός χαρακτήρας, ανθρώπινος ή θείος, έπρεπε να φέρει ένα αναγνωριστικό έμβλημα, ο αρχάγγελος Μιχαήλ, για παράδειγμα, κρατούσε πάντα φλεγόμενο ξίφος.   </vt:lpstr>
      <vt:lpstr>Στις περισσότερες περιπτώσεις οι ηθοποιοί έπρεπε να προμηθεύονται τα δικά τους κοστούμια, εκτός και αν διέφεραν σημαντικά από εκείνα της καθημερινής ζωής. Οι ηθοποιοί συχνά επιβαρύνονταν με σοβαρά έξοδα, ιδιαίτερα όταν έπαιζαν τους πλούσιους. Οι διπλές διανομές αύξαναν τις δαπάνες, ιδιαίτερα κατά τον δέκατο έκτο αιώνα, που τα θεατρικά κοστούμια, ακόμα και για τους χαρακτήρες οι οποίοι ανήκαν στην κατώτερη τάξη, συχνά ήταν φτιαγμένα από ακριβά υφάσματα. Περιστασιακά ζητιόταν από εύπορους πολίτες, που δεν συμμετείχαν στις παραστάσεις να αγοράσουν κοστούμια για τους ηθοποιούς που αδυνατούσαν να τα προμηθευτούν από μόνοι τους. Άλλες πηγές που μπορούσαν να προμηθεύσουν κοστούμια ήταν ιερωμένοι, άλλες ομάδες που ανέβαζαν έργα τακτικά αλλά και μεμονωμένα άτομα. </vt:lpstr>
      <vt:lpstr>Επειδή συνήθως οι ηθοποιοί προμηθεύονταν τα δικά τους κοστούμια, χρειαζόταν να υπάρχει επίβλεψη και συντονισμός. Στη Λουκέρνη, για παράδειγμα, ο υπεύθυνος για το ανέβασμα της παράστασης έδινε στους ηθοποιούς λεπτομερείς περιγραφές των κατάλληλων κοστουμιών για τους ρόλους τους. Και φαίνεται πιθανό πως παρόμοιες διαδικασίες εφαρμόζονταν και αλλού. Πολλές από αυτές τις πρακτικές ακολουθούνταν επίσης και στα φορητά φροντιστηριακά αντικείμενα. Στην περίπτωση που ένα αντικείμενο δεν ήταν εύκολα διαθέσιμο, το παρείχε ο ηθοποιός που το χρησιμοποιούσε. Ασυνήθιστα αντικείμενα κατασκευάζονταν με έξοδα των παραγωγών.   </vt:lpstr>
      <vt:lpstr>Οι σκηνές </vt:lpstr>
      <vt:lpstr>Οι σκηνές, πάνω στις οποίες παρουσιάζονταν τα έργα στην καθομιλουμένη, μπορούσαν να είναι σταθερές ή κινητές. Οι σταθερές σκηνές ήταν οι πιο συνηθισμένες, αλλά σε μερικές περιοχές της Αγγλίας, της Ισπανίας, της Ιταλίας, του Βελγίου, της Ολλανδίας και σε μερικά άλλα μέρη, χρησιμοποιούνταν κινητές σκηνές. </vt:lpstr>
      <vt:lpstr>Η παραδοσιακή άποψη ήταν ότι κάθε έργο ενός κύκλου παρουσιαζόταν σε μια άμαξα και τις μέρες της παράστασης, παρουσιάζονταν όλα διαδοχικά σε διάφορα μέρη της πόλης.   Aυτή η άποψη αμφισβητήθηκε από μελετητές, που υποστήριξαν ότι τα ίδια τα έργα δεν παρουσιάζονταν σε διάφορα μέρη, αλλά ότι οι άμαξες στην πομπή είχαν παρόμοια λειτουργία με εκείνη των αποκριάτικων αρμάτων και ότι οι χαρακτήρες με τα κοστούμια μετακινούνταν πάνω στις αμάξες και προσπαθούσαν με σύντομη παντομίμα να αποδώσουν την ουσία του κάθε έργου στους διαφορετικούς σταθμούς που στήνονταν για τους θεατές. Υποστηρίζουν πως, στην πορεία της πομπής, τα έργα παρουσιάζονταν ολοκληρωμένα σε μία μόνο τοποθεσία, όπου οι άμαξες λειτουργούσαν ως οίκοι για τα έργα. </vt:lpstr>
      <vt:lpstr>Στην Ευρώπη, ωστόσο συνολικά, οι σταθερές σκηνές ήταν σίγουρα περισσότερο συνηθισμένες από τις άμαξες. Οι τοποθεσίες των σταθερών σκηνών δεν διέφεραν σημαντικά. Χρησιμοποιούνταν αρχαία ρωμαϊκά αμφιθέατρα ή ακόμα και νεκροταφεία που γειτνίαζαν με εκκλησίες, αυλές ιδιωτικών κατοικιών ή μοναστηριών. Περισσότερο τυπικές σκηνές, ωστόσο στήνονταν σε μεγάλες τετράγωνες πλατείες. Όπως δείχνουν αυτές οι παραλλαγές, το κοινό μπορούσε να παρακολουθεί από όλες τις πλευρές, από δυο ή τρεις πλευρές ή μονάχα από μια.   Εκτός από τις υπαίθριες σκηνές, χρησιμοποιούνταν συχνά κατά καιρούς πλατφόρμες σε κλειστούς χώρους.   </vt:lpstr>
      <vt:lpstr>Σκηνικά </vt:lpstr>
      <vt:lpstr>Στην εκκλησία, ο χώρος της υποκριτικής δράσης απαρτιζόταν από δυο βασικά στοιχεία, τους οίκους και την platea, και στο λειτουργικό δράμα, η τοποθεσία στην οποία διαδραματιζόταν μια σκηνή επιλεγόταν αρχικά σε άμεση συνάρτηση με έναν οίκο, ενώ κατόπιν επεκτεινόταν ώστε να περιλαμβάνει το γειτονικό σκηνικό χώρο που ήταν απαραίτητος για τη δράση. Αυτή η σύμβαση ακολουθήθηκε ανεξάρτητα από τον τύπο της σκηνής. </vt:lpstr>
      <vt:lpstr>Οι περισσότερες άμαξες πομπής μετέφεραν μόνο έναν οίκο, αν και περιστασιακά οι οίκοι μπορούσαν να είναι μέχρι τρεις. Ωστόσο, αν και ο σκηνικός εξοπλισμός μιας μεμονωμένης άμαξας ήταν περιορισμένος, ένας ολόκληρος κύκλος απαιτούσε αρκετή ποικιλία, επειδή όλες οι άμαξες μαζί συγκέντρωναν μερικές φορές περισσότερους από 100 οίκους.   </vt:lpstr>
      <vt:lpstr>Για τους θεατές, οι σταθερές σκηνές ήταν αναμφισβήτητα πιο εντυπωσιακές από οπτική άποψη, σε σύγκριση με τις κινητές επειδή στις πρώτες ολόκληρη σκηνογραφία ήταν ορατή ταυτόχρονα. Αυτή η σύμβαση, ωστόσο, τροποποιήθηκε σε κάποιο βαθμό από άλλες πρακτικές. </vt:lpstr>
      <vt:lpstr>Εξαιτίας του μεγέθους τους,  πολλά από τα έργα χωρίζονταν σε μέρη (Journées), με διαλείμματα ανάμεσα τους, που κυμαίνονταν σε διάρκεια,  από μία μέχρι 24 ώρες. Κατά τη διάρκεια αυτών των διαλειμμάτων γίνονταν οι απαιτούμενες αλλαγές στους οίκους και επιπλέον, η ταυτότητα ενός οίκου μπορούσε να αλλάξει έτσι ώστε κατά τη διάρκεια της παράστασης να αναπαριστάνει περισσότερες από μία τοποθεσίες. </vt:lpstr>
      <vt:lpstr>Η σκηνική σύνθεση μιας παράστασης μπορούσε να διαφέρει κάθε μέρα. Για ένα έργο των παθών στην Aράς στις αρχές του 15ου αιώνα, ο αριθμός των οίκων που απαιτούνταν για κάθε μία από τις τέσσερεις Journées κυμαίνονταν από 8 μέχρι 15. Άλλα έργα μπορεί να απαιτούσαν 20 ή και περισσότερους οίκους για μία μόνο Journée. Για αυτόν τον λόγο, ο υπεύθυνος της παράστασης συνήθως εμφανιζόταν στην αρχή της κάθε Journée και εξηγούσε τι αναπαριστούσε η κάθε κατασκευή. Κατά καιρούς τοποθετούνταν πάνω στους οίκους διευκρινιστικές πινακίδες. Η σκηνή ήταν χωρίς πλαίσιο και ο ένας χώρος κυλούσε μέσα στον άλλον. Αφού περιλάμβανε τον ουρανό, τη γη και την κόλαση, η Μεσαιωνική σκηνή συμβόλιζε ολόκληρο το σύμπαν.   </vt:lpstr>
      <vt:lpstr>Οι δυο τοποθεσίες που αναπαριστάνονταν συχνότερα στις σταθερές σκηνές ήταν ο Παράδεισος και η Κόλαση. Κατά κανόνα,  ο Παράδεισος τοποθετείτο στη μία άκρη της πλατφόρμας και η Κόλαση στην άλλη.   Οι σκηνές της γης τοποθετούνταν ανάμεσα στον παράδεισο και την κόλαση, πράγμα που συμβόλιζε τη διττή φύση των ανθρώπων και τις επιλογές που έπρεπε να κάνουν.</vt:lpstr>
      <vt:lpstr>Από όλους τους οίκους, ο Παράδεισος ήταν ο πιο δύσκολος στην αναπαράσταση του επειδή φαίνεται ότι έπρεπε να εντυπωσιάζει τους θεατές με τη λαμπρότητα και τη μεγαλοπρέπεια του, ιδιότητες που δεν είναι πάντοτε προφανείς στις σωζόμενες εικονογραφήσεις. Τον 15ο  και τον 16ο αιώνα ο παράδεισος ήταν συνήθως ανυψωμένος πάνω από το επίπεδο των άλλων οίκων. Κατά κανόνα στηριζόταν δομικά σε ένα επίγειο Παράδεισο («ο κήπος της Εδέμ») ή σε ένα δωμάτιο κάτω από αυτόν, στο επίπεδο της σκηνής. Το μέγεθος του Παραδείσου ήταν πιθανώς μεγάλο, επειδή συχνά φιλοξενούσε πολλούς χαρακτήρες. Μερικές φορές ο Παράδεισος περιλάμβανε μια σειρά από περιστρεφόμενους πλανήτες, κατασκευασμένους με πολύπλοκους μηχανισμούς, που ήταν συχνά επιχρυσωμένοι και λαμπρά φωτισμένοι από κρυφούς δαυλούς έτσι ώστε να δίνουν την εντύπωση ότι χρυσό φως πήγαζε από αυτόν. Σε μερικές περιπτώσεις ο ουρανός άνοιγε και έκλεινε, και συχνά μηχανισμοί επέτρεπαν σε αγγέλους να πετούν ανάμεσα στον ουρανό και τη γη, αν και σε λιγότερο περίτεχνες παραστάσεις χρησιμοποιούνταν σκάλες φανερές ή κρυφές. Πάνω από όλα, ο Παράδεισος κατασκευαζόταν όσο πιο ελκυστικός γινόταν και με τρόπο που να εμπνέει δέος.   </vt:lpstr>
      <vt:lpstr>Από την άλλη μεριά, η Κόλαση κατασκευαζόταν όσο ήταν δυνατόν πιο τρομακτική. Ενώ ο παράδεισος ήταν ανυψωμένος πάνω από το επίπεδο της σκηνής, μερικά τμήματα της Κόλασης ήταν χαμηλότερα. Κατά καιρούς, η Κόλαση παρουσιαζόταν ως οχυρωμένη πόλη, επινόηση που αποδείχθηκε ιδιαίτερα αποτελεσματική για εκείνες τις παραστάσεις στις οποίες ο Χριστός παραβίαζε τις πύλες της Κόλασης και ελευθέρωνε τις φυλακισμένες ψυχές που βρίσκονταν μέσα. Η Κόλαση συχνά, ήταν χωρισμένη σε 4 μέρη: τον προθάλαμο (Limbo) των βιβλικών προφητών και άλλων-οι οποίοι, σύμφωνα με το μεσαιωνικό δόγμα, ήταν αναγκασμένοι να υποστούν δοκιμασίες εκεί, μέχρι να τους απελευθερώσει η λυτρωτική δύναμη του Χριστού-, τον προθάλαμο της κόλασης για τα νήπια, το καθαρτήριο και την τάφρο της κόλασης, που συνήθως τοποθετούνταν κάτω από το επίπεδο της σκηνής. Το κεφάλι ενός τέρατος αναπαριστούσε μερικές φορές την πύλη της Κόλασης, «το στόμα της Κόλασης», που έδινε την εντύπωση ότι καταβρόχθιζε εκείνους που έμπαιναν εκεί. Φωτιά, καπνός, θόρυβος και κραυγές των καταδικασμένων έβγαιναν από την Κόλαση, διάβολοι ξεχύνονταν από αυτή για να αρπάξουν τους αμαρτωλούς και να τους δείξουν στην αιώνια καταδίκη. </vt:lpstr>
      <vt:lpstr>Οι οίκοι που αναπαριστούσαν τους γήινους τόπους παρουσιάζονταν λιγότερο περίτεχνα, αν και η σύνθεσή τους διέφερε ανάλογα με τις δραματικές απαιτήσεις. Πολλοί διέθεταν κουρτίνες οι οποίες μπορούσαν να τραβηχτούν για να κρύψουν ή να αποκαλύψουν εσωτερικές σκηνές. Οι κατασκευές ήταν διαφόρων μεγεθών και σχημάτων. Μερικές ήταν εξάγωνες, τετράγωνες ή ορθογώνιες. Κάποιες ήταν ανυψωμένες μερικά σκαλοπάτια πάνω από το δάπεδο της σκηνής. Συχνά ήταν επιπλωμένες με κρεβάτια, τραπέζια, πάγκους, βωμούς ή θρόνους. Μερικές φορές ήταν πλουσιοπάροχα εξοπλισμένες με ταπισερί δανεισμένες από πλούσιες οικογένειες και εκκλησίες. Μια κουρτίνα που αναπαρίστανε τον ουρανό (μερικές φορές ολόκληρο με τον ήλιο και το φεγγάρι και τα αστέρια) ήταν συχνά κρεμασμένη στο βάθος της σκηνής. Ζωγραφισμένα υφάσματα που αναπαριστάναν  σύννεφα έκρυβαν πολλές φορές τους εναέριους πτητικούς μηχανισμούς για τα ειδικά εφέ. </vt:lpstr>
      <vt:lpstr>Ειδικά εφέ και μηχανικός εξοπλισμός </vt:lpstr>
      <vt:lpstr>Οι περισσότερες ρεαλιστικές λεπτομέρειες των μεσαιωνικών παραστάσεων προϋπέθεταν τη χρήση ειδικών εφέ. Αυτά αυξήθηκαν σε αριθμό και πολυπλοκότητα κατά τη διάρκεια του δέκατου πέμπτου και του δέκατου έκτου αιώνα, καθώς μεγάλωνε η ικανότητα των μηχανουργών να δημιουργούν αποτελέσματα που έμοιαζαν υπερφυσικά. </vt:lpstr>
      <vt:lpstr>Πολλά ειδικά εφέ περιλάμβαναν «πτήση». Οι σταθερές σκηνές, συχνά, ακουμπούσαν πάνω σε κτίρια για να μπορούν να στερεώνονται στις στέγες τροχαλίες και βαρούλκα που κρύβονταν πίσω από ζωγραφιστά σύννεφα ή παραπετάσματα. Προσθετοί πτητικοί μηχανισμοί ήταν κρυμμένοι μέσα στον οίκο που αναπαρίστανε τον Παράδεισο. Με τη χρήση τέτοιων μηχανισμών, οι άγγελοι πετούσαν μεταξύ ουρανού και γης, ο Εωσφόρος σήκωνε το Χριστό στην κορυφή του ναού (μια απόσταση πάνω από 12 μέτρα), οι ψυχές που απελευθερώνονταν από τον προθάλαμο της κόλασης (Limbo) πετούσαν προς τον ουρανό και διάβολοι μαζί με τέρατα που έβγαζαν από το στόμα τους φωτιά πετούσαν ολόγυρα στη σκηνή. Σε μερικές περιπτώσεις χαρακτήρες ανέβαιναν ή κατέβαιναν από τον ουρανό πάνω σε πλατφόρμες μεταμορφωμένες σε σύννεφα. </vt:lpstr>
      <vt:lpstr>Άλλα εφέ δημιουργούνταν από μηχανισμούς που λειτουργούσαν κάτω από τη σκηνή. Καταπακτές επέτρεπαν ξαφνικές εμφανίσεις και εξαφανίσεις αλλά και επιδείξεις αντικατάστασης των ζωντανών ηθοποιών από ομοιώματα στις βίαιες σκηνές. Σε επεισόδια όπως ο χορτασμός του πλήθους, το θαύμα του πολλαπλασιασμού των άρτων και των ιχθύων, τα καλάθια μπορούσαν να ανεφοδιάζονται κάτω από τη σκηνή. Κρυμμένοι μηχανισμοί έκαναν τη συκιά που καταριέται ο Χριστός να ξεραθεί και πίδακες νερού να αναβλύζουν με ένα μαγικό άγγιγμα. </vt:lpstr>
      <vt:lpstr>Το νερό ήταν απαραίτητο για πολλά έργα. Ένα από τα πιο αξιοσημείωτα παραδείγματα ήταν η σκηνική παρουσίαση του κατακλυσμού του Νώε. Στις συχνές σκηνές βασανισμών και εκτελέσεων, ομοιώματα αντικαθιστούσαν συνήθως τους ζωντανούς ηθοποιούς. Σε μια παράσταση που παρουσίαζε τον Βαρνάβα να φλέγεται στην πυρά,  γέμισαν ένα ομοίωμα με κόκκαλα και σπλάχνα ζώων για να δίνει την κατάλληλη ρεαλιστική μυρωδιά. Σε μια άλλη που παρουσίαζε τον αποκεφαλισμό του αγίου Παύλου, το κομμένο κεφάλι αναπήδησε 3 φορές και σε κάθε σημείο ανάβλυσε μια πηγή, η πρώτη έβγαζε γάλα, η δεύτερη αίμα, και η τρίτη νερό. </vt:lpstr>
      <vt:lpstr>Πολλά ζώα ήταν απαραίτητα. Μερικά ήταν ζωντανά και άλλα αναπαριστάνονταν από ηθοποιούς ή από ομοιώματα. Οι σκηνές μεταμορφώσεων ήταν πολύ δημοφιλείς. Το ραβδί του Μωυσή μεταμορφωνόταν σε φίδι. Η γυναίκα του Λωτ σε στήλη άλατος, το νερό σε κρασί. </vt:lpstr>
      <vt:lpstr>Χρησιμοποιούσαν επίσης το φως ως ειδικό εφέ. Ως άλως ή φωτοστέφανο μερικές φορές περιέβαλε τον Θεό τον Χριστό και τους αγίους. Το εφέ αυτό το πετύχαιναν κατά κανόνα με την αντανάκλαση των ακτίνων από κρυμμένους δαυλούς πάνω σε επιχρυσωμένες ή καλά στιλβωμένες επιφάνειες. Μερικές φορές μια μετάβαση από το φως στο σκοτάδι υποδηλωνόταν με αντικατάσταση ενός ζωγραφισμένου υφάσματος, που απεικόνιζε τον ήλιο από ένα άλλο που έδειχνε το φεγγάρι και τα αστέρια. Σε μερικά έργα καίγονταν κτίρια. Για αυτό το λόγο έβαζαν φωτιά σε ψάθινες κατασκευές καλυμμένες από ύφασμα.    </vt:lpstr>
      <vt:lpstr>Μουσική </vt:lpstr>
      <vt:lpstr>H μουσική έπαιζε πολύ μεγάλο ρόλο στις παραστάσεις του μεσαίωνα. Μουσική παίζονταν μέχρι να ετοιμαστούν οι ηθοποιοί, κατά τη διάρκεια των παραστάσεων έψαλλε ύμνους ένας χορός των αγγέλων που συνήθως θα απαρτιζόταν από τα αγόρια της χορωδίας και εμφανιζόταν στον οίκο του Παραδείσου, άγγελοι έπαιζαν φανφάρες με τρομπέτες για να εξαγγελθούν οι βουλές του Θεού. Αλλά και η αλλαγή των σκηνών γινόταν με μουσικές γέφυρες είτε από μουσικά όργανα είτε από χορωδίες. Τα περισσότερα έργα περιλάμβαναν ποικιλία ασμάτων από λαϊκές κοσμικές μελωδίες που τραγουδούσαν μεμονωμένοι ηθοποιοί Αλλά και θρησκευτικά άσματα και ύμνους που τραγουδούσαν χορωδίες. </vt:lpstr>
      <vt:lpstr>Οι θεατές και ο χώρος των παραστάσεων   </vt:lpstr>
      <vt:lpstr>Στις περισσότερες περιοχές, δεν γίνονταν παραστάσεις κάθε χρόνο. Ακόμα και σε εκείνες που τα έργα αποτελούσαν καθιερωμένο θεσμό, το χρονικό διάστημα μεταξύ των παραστάσεων κυμαινόταν από ένα μέχρι 10 χρόνια. Τις χρονιές εκείνες που επρόκειτο να γίνουν παραστάσεις, οι προετοιμασίες διαρκούσαν μήνες και οι παραστάσεις γίνονταν στις γιορτές. </vt:lpstr>
      <vt:lpstr>Πριν από τις παραστάσεις, το κοινό πληροφορείτο για τις  επικείμενες εκδηλώσεις με διάφορους τρόπους. Προσκλήσεις στέλνονταν συνήθως σε όλες τις κοντινές πόλεις, αφίσες τοποθετούνταν στις εισόδους της πόλης και λίγες μέρες πριν από την παράσταση γινόταν μια παρέλαση μέσα στην πόλη στην οποία πολλές φορές οι ηθοποιοί φορούσαν τα κουστούμια τους. Τις ημέρες της παράστασης ένας κήρυκας γύριζε έφιππος στην πόλη και με τον ήχο της τρομπέτας καλούσε τον κόσμο στην παράσταση. Το κοινό προερχόταν από όλες τις τάξεις και ερχόταν από τις τοπικές ή τις γειτονικές περιοχές. Σε μερικά μέρη η εργασία απαγορευόταν τις ώρες της παράστασης και αποστέλλονταν ειδικοί φρουροί για να προστατεύουν τους οίκους και τους χώρους εργασίας από τις κλοπές. </vt:lpstr>
      <vt:lpstr>Σε πολλές παραγωγές επιχορηγούμενες από το δήμο δεν υπήρχαν εισιτήρια εισόδου. Ωστόσο μερικές παραγωγές είχαν ως στόχο να κερδίσουν χρήματα. Αλλά και οι δήμοι μερικές φορές επέβαλαν εισιτήριο με σκοπό να καλύψουν τα έξοδά τους.   Είναι δύσκολο να υπολογιστεί ο αριθμός των θεατών στις περιπτώσεις που δεν υπήρχε εισιτήριο αν και υπολογίζεται ότι αυτός ήταν μεγάλος.    </vt:lpstr>
      <vt:lpstr>Οι διακεκριμένοι πολίτες πιθανόν να παρακολουθούσαν από τα παράθυρα των γειτονικών σπιτιών και μπορεί να στήνονταν και εξέδρες για να κάθονται οι λιγότερο σημαντικές προσωπικότητες, όμως οι απλοί πολίτες πιθανόν να στέκονταν όρθιοι. </vt:lpstr>
      <vt:lpstr>Οι ώρες της παράστασης ποίκιλαν. Σε μερικές περιπτώσεις οι παραστάσεις ξεκινούσαν στις 7 το πρωί περίπου και διαρκούσαν μέχρι τις 11, ύστερα από ένα διάλειμμα μιας ώρας συνεχίζονταν μέχρι τις 6 το απόγευμα περίπου. Σε άλλες περιπτώσεις τα έργα παρουσιάζονταν σε μια σειρά απογευματινών παραστάσεων, ενώ σε άλλες μια παράσταση μπορεί να συνεχιζόταν χωρίς διακοπή για 12 ώρες. Συχνά οι θεατές άρχιζαν να καταλαμβάνουν τις θέσεις τους στις 4 το πρωί επειδή συνήθως δεν γίνονταν κρατήσεις θέσεων εκτός από τις περιπτώσεις των αξιωματούχων των κληρικών και των σημαντικών επισκεπτών. Μερικές φορές απαγορευόταν η είσοδος στα παιδιά, στους ηλικιωμένους, και στις εγκύους. Χρησιμοποιούσαν κάποιου είδους περιορισμό, ένα χαντάκι, ένα φράχτη, νερό ή φυλακές για να εμποδίζουν τους θεατές να προσεγγίσουν τη σκηνή.  </vt:lpstr>
      <vt:lpstr>Μη θρησκευτικές δραματικές φόρμες </vt:lpstr>
      <vt:lpstr>Tο κοσμικό δράμα δεν θα κάνει την εμφάνισή του παρά το δέκατο τρίτο αιώνα, περίπου την εποχή που τα θρησκευτικά έργα βγήκαν από την εκκλησία και άρχισαν να παρουσιάζονται στην ύπαιθρο.  Το κοσμικό θέατρο του όψιμου Μεσαίωνα ήταν πολλών ειδών, φάρσες, ηθολογίες, έργα από τις αίθουσες ρητορικής, ιντερλούδια, μίμοι και μασκαράτες, κονταρομαχίες (γκιόστρες) και βασιλικές είσοδοι. </vt:lpstr>
      <vt:lpstr>Η Ηθολογία </vt:lpstr>
      <vt:lpstr>Η ηθολογία είναι το κοσμικό θεατρικό είδος που συγγενεύει περισσότερο με το ύφος των θρησκευτικών κύκλων. Αυτά τα διδακτικά δράματα πρωτοεμφανίστηκαν τον 14o αιώνα ως θρησκευτικά έργα, αλλά αργότερα εκκοσμικεύθηκαν και έγιναν ένας από τους βασικούς συνδέσμους ανάμεσα στις θρησκευτικές και τις επαγγελματικές σκηνές. </vt:lpstr>
      <vt:lpstr>Έργα της ηθολογίας μπορεί να έχουν προέλθει από διάφορες πηγές, όπως από τις προσευχές που άρχιζαν με το Πάτερ Ημών και ήταν χωρισμένες σε επτά παρακλήσεις, η καθεμία από τις οποίες συνδεόταν με τις επτά θεμελιώδεις αρετές ( σύνεση, δικαιοσύνη, εγκράτεια, καρτερία, πίστη, ελπίδα, ευσπλαχνία) και τα επτά θανάσιμα αμαρτήματα (αλαζονεία, ζηλοφθονία, λαγνεία, οργή, λαιμαργία, μοχθηρία, και οκνηρία). Μια άλλη πηγή ήταν οι δημοφιλείς υπαίθριοι ιεροκήρυκες που υιοθέτησαν τις έννοιες των επτά αρετών και αμαρτημάτων ως ένα σχέδιο απεικόνισης των επιλογών που έπρεπε να κάνει ο άνθρωπος στη διάρκεια της ζωής του. Επίσης η λογοτεχνία τόσο η θρησκευτική όσο και η κοσμική, είχαν εκλαϊκεύσει την αλληγορία. </vt:lpstr>
      <vt:lpstr>Σαν ξεχωριστή φόρμα, η ηθολογία άνθισε περίπου ανάμεσα στο 1400 και στο 1550 κυρίως στην Αγγλία και στη Γαλλία παρόλο που κάποια έργα έχουν εντοπιστεί και αλλού.  Ως προς τη σκηνική παρουσίαση η πιο ενδιαφέρουσα ηθολογία είναι Το κάστρο της υπομονής γραμμένο ανάμεσα στο 1400 και στο 1425 και παρουσιάζει την εξέλιξη του ανθρώπινου γένους από τη γέννηση ως το θάνατο δείχνοντας την τελική κρίση της ψυχής του. Το έργο είναι μακροσκελές, έχει πάνω από 3600 στίχους, και περιλαμβάνει 36 χαρακτήρες. Το χειρόγραφο παρέχει μερικές πληροφορίες και για την παράστασή του: σε έναν πρόλογο, δυο κήρυκες σκιαγραφούν τη δράση και δηλώνουν ότι το έργο θα παρουσιαστεί στο «δάσος» με ώρα έναρξης 09:00 μία εβδομάδα μετά την αναγγελία. Περιλαμβάνει επίσης ένα διάγραμμα για την προτεινόμενη διαρρύθμιση του χώρου όπου θα έπαιζαν ηθοποιοί: εμφανίζει μια κυκλική περιοχή γύρω από την περίμετρο στην οποία είναι τοποθετημένοι πέντε οίκοι, ενώ το Κάστρο της Ανθρωπότητας είναι τοποθετημένο στο κέντρο του κύκλου.  </vt:lpstr>
      <vt:lpstr>Παρουσίαση του PowerPoint</vt:lpstr>
      <vt:lpstr>Ίσως η πιο γνωστή από όλες τις ηθολογίες είναι Ο Καθένας (Everyman), γραμμένο περίπου το 1510, αγγλική μετάφραση του ολλανδικού Elkerlyc , του Πέτερ Ντορλαντ. Πιο περιορισμένη στο θέμα της από τις περισσότερες δραματικές αλληγορίες της εποχής, παρουσιάζει τον Καθένα να καλείται από τον θάνατο, να πασχίζει να ξεφύγει και τελικά να υποτάσσεται στο πεπρωμένο. Όταν αναζητεί συντρόφους να τον ακολουθήσουν στο ταξίδι του, οι πρώην φίλοι του, όπως η Συγγένεια, τα Αγαθά και η Συντροφιά γρήγορα τον εγκαταλείπουν. Τελικά μόνο οι Καλές Πράξεις τον συνοδεύουν στον τάφο. </vt:lpstr>
      <vt:lpstr>Ο 16ος αιώνας ήταν καθοριστικός για την εξέλιξη αυτών των έργων. Κατ’ αρχήν το είδος της ηθολογίας υπέστη πολλές αλλαγές. Σε μερικές περιπτώσεις συνήθιζε να χρησιμοποιεί σχεδόν εντελώς κοσμικά θέματα, σε άλλες χρησιμοποιήθηκε ως όπλο στις θρησκευτικές διαμάχες που σάρωναν την Ευρώπη αυτόν τον αιώνα.  Άλλες αλλαγές στην ηθολογία μπορούν να αποδοθούν στην εισαγωγή κλασικών θεμάτων, όταν αναβίωσε το ενδιαφέρον για την Ελλάδα και τη Ρώμη και τη μάθηση αυτή καθαυτή. Αυτό είχε ως αποτέλεσμα τη συγγραφή έργων που ήταν κατά κύριο λόγο φιλοσοφικά, ενημερωτικά και εκπαιδευτικά.  </vt:lpstr>
      <vt:lpstr>Αρχικά οι ηθολογίες πιθανόν να παρουσιάζονταν από ερασιτέχνες, σταδιακά όμως πέρασαν στα χέρια των επαγγελματιών. Στη σκηνική παρουσίαση ακολούθησαν τις βασικές συμβάσεις του θρησκευτικού δράματος, παρόλο που, όσο ο επαγγελματισμός αυξανόταν, ο αριθμός των ηθοποιών και των σκηνικών στοιχείων μειωνόταν. Η έμφαση στην αλληγορία αντικατοπτριζόταν στα κουστούμια των χαρακτήρων όπως είναι η ευσπλαχνία, η συγγένεια και οι καλές πράξεις, αφηρημένες έννοιες που σπάνια είχε δει κανείς στα έργα των θρησκευτικών κύκλων. Η ενδυμασία των αλληγορικών μορφών ήταν συχνά πολύ ευφάνταστη. Το κουστούμι της φήμης είχε πάνω του ζωγραφισμένα μάτια, αυτιά και γλώσσες, το κουστούμι της ματαιοδοξίας ήταν καλυμμένο με πολύχρωμα φτερά, ενώ του πλούτου ήταν στολισμένο με χρυσά και ασημένια νομίσματα. </vt:lpstr>
      <vt:lpstr>Η φάρσα</vt:lpstr>
      <vt:lpstr>Οι φάρσες φέρνουν στο προσκήνιο τον άνθρωπο με τις αδυναμίες του όπως αυτές εμφανίζονται μέσα στην κοινωνική του ζωή και τάξη. Τα τυπικά θέματα της φάρσα είναι η συζυγική απιστία, οι καυγάδες, οι απάτες, η υποκρισία και άλλα ανθρώπινα ελαττώματα. Ο έξυπνος άνθρωπος, ακόμα και αν είναι αμαρτωλός, είναι συνήθως ο ήρωας, ενώ οι αφελείς είναι άξιοι της μοίρας τους επειδή είναι ανόητοι ή εύπιστοι. Το συναίσθημα απουσιάζει σχεδόν εντελώς. </vt:lpstr>
      <vt:lpstr>Οι περισσότερες από τις σωζόμενες φάσεις προέρχονται από τη Γαλλία και τη Γερμανία. Οι πιο πολλές από αυτές παρουσιάζουν αρκετές ομοιότητες στο ύφος και τη μορφή. Είναι κατά κανόνα σύντομες, αποτελούνται συνήθως από μερικές εκατοντάδες γραμμές, γραμμένες σε στίχο και δίνουν έμφαση στο σεξ και στις σωματικές απεκκρίσεις. Η γρήγορη και απλή δράση χρησιμοποιεί λίγους χαρακτήρες χωρίς πολύπλοκη ανάπτυξη. </vt:lpstr>
      <vt:lpstr>Σε όλες τις χώρες οι συμβάσεις που χρησιμοποιήθηκαν στη σκηνική παρουσίαση της φάρσας δεν διέφεραν σημαντικά από εκείνες που χρησιμοποιήθηκαν στα θρησκευτικά έργα. Η πιο αξιοσημείωτη διαφορά βρίσκεται ίσως στην οικονομία των μέσων που χρειάζονταν οι φάρσες, αφού σπάνια απαιτούσαν περισσότερο από δυο οίκους και σπάνια χρησιμοποιούσαν πολύπλοκα ειδικά εφέ. </vt:lpstr>
      <vt:lpstr>Αίθουσες ρητορικής </vt:lpstr>
      <vt:lpstr>Οι ηθολογίες έχουν άμεση σχέση με τα έργα που παρουσίαζαν οι αίθουσες ρητορικής στις Κάτω Χώρες. Aυτοί οι σύλλογοι ασχολούνταν με την ποίηση, τη μουσική και το δράμα και ξεκίνησαν γύρω στον 14ο αιώνα. </vt:lpstr>
      <vt:lpstr>Οι διάφορες αίθουσες ρητορικής συνέθεταν και παρουσίαζαν απαντήσεις με τη μορφή αλληγορικών δραμάτων σε ερωτήματα όπως: «ποια είναι η μεγαλύτερη παρηγοριά για έναν άνθρωπο που πεθαίνει;». Τα έργα που έδιναν τις καλύτερες απαντήσεις έπαιρναν το βραβείο. Αυτά τα έργα αποτελούσαν το μεγαλύτερο μέρος της  δραματικής έκφρασης των Κάτω Χωρών. </vt:lpstr>
      <vt:lpstr>Τα περισσότερα έργα παρουσιάζονταν στο ύπαιθρο πάνω σε μια σκηνή που διέθετε ήδη πολλά από τα χαρακτηριστικά του ελισαβετιανού δημόσιου θεάτρου. Στο πίσω μέρος μιας μεγάλης πλατφόρμας υψωνόταν μια σταθερή πρόσοψη. Στο επίπεδο της σκηνής υπήρχαν κανονικά τρία ανοίγματα που μπορούσαν να ανοιγοκλείνουν κουρτίνες για να αποκαλύπτουν εσωτερικές σκηνές. Ένα δεύτερο επίπεδο συμπεριλάμβανε παρόμοια ανοίγματα, ενώ στο τρίτο επίπεδο υπήρχε ένας θρόνος για τη μορφή, όπως η σοφία, η κυρία ρητορική, ή παρθενία, προς τιμήν της οποίας γινόταν η γιορτή. Στο τέλος του διαγωνισμού αυτή η φιγούρα κατέβαινε στο επίπεδο της σκηνής για να απονείμει τα βραβεία. </vt:lpstr>
      <vt:lpstr>Οι παραστάσεις γίνονταν όλο και πιο πλούσιες. Έφτασαν στο αποκορύφωμά τους το 1561 σε ένα διαγωνισμό στην Αμβέρσα που διήρκησε ένα μήνα. Οι εννέα διαγωνιζόμενοι σύλλογοι έκαναν περίτεχνες εισόδους εν πομπή στην πόλη χρησιμοποιώντας συνολικά 23 άμαξες θριάμβου και 197 άμαξες πομπής. Δίνονταν παραστάσεις επί 15 μέρες. Για τη χρηματοδότηση αυτής της εορτής, η πόλη ξόδεψε το τεράστιο ποσό των 100.000 gulden (γκίλντερ), εκτός από το ποσό που προσέφεραν οι διαγωνιζόμενοι σύλλογοι.  </vt:lpstr>
      <vt:lpstr>Ιντερλούδια  </vt:lpstr>
      <vt:lpstr>Ο όρος ιντερλούδια χρησιμοποιείται σήμερα για να προσδιορίσει τα έργα που πρωτοπαρουσιάστηκαν σε εσωτερικούς χώρους ως μέρος των διασκεδάσεων των ηγεμόνων, των πλούσιων εμπόρων και των σχολείων. Η ονομασία πιθανόν προέρχεται από την πρακτική της παρουσίας διασκεδάσεων ανάμεσα στα μέρη κάποιων άλλων εκδηλώσεων όπως κατά το σερβίρισμα σε ένα επίσημο δείπνο. Το ιντερλούδιο μπορούσε να είναι οποιουδήποτε τύπου, θρησκευτικό, ηθικό, με στοιχεία φάρσας, ιστορικό. Πολλές φορές περιείχε επίσης τραγούδι και χορό. Επειδή συχνά παρουσιάζονταν σε αίθουσες δείπνων με πολύ κόσμο, τα ιντερλούδια είχαν ελάχιστα ή και καθόλου σκηνικά και λίγους χαρακτήρες.  </vt:lpstr>
      <vt:lpstr>Όπως η ηθολογία έτσι και το ιντερλούδιο συνδέθηκε με την εμφάνιση του επαγγελματία ηθοποιού. Από τον 11ο αιώνα και μετά, οι περισσότεροι επαγγελματίες διασκεδαστές συγκεντρώνονταν κάτω από τη γενική ονομασία μενεστρέλοι (minstrels), και διάφορες πηγές κάνουν λόγο για τη δημοτικότητά τους ανάμεσα στην αριστοκρατία και τον κλήρο ολόκληρης της Ευρώπης. Κατά τη διάρκεια του 14ου αιώνα καθώς οι πλούσιοι έμποροι άρχισαν να συναγωνίζονται την αριστοκρατία, η ζήτηση για τις υπηρεσίες των μενεστρέλων αυξήθηκε, και μερικοί εγκαταστάθηκαν μόνιμα στις μεγάλες πόλεις. Γύρω στο 1350 πολλοί ευγενείς διατηρούσαν τους δικούς τους θιάσους ηθοποιών. </vt:lpstr>
      <vt:lpstr>Το συνηθισμένο μέρος για την παρουσίαση των ιντερλούδιων ήταν η μεγάλη αίθουσα, το κεντρικό δωμάτιο, της κατοικίας ενός ευγενούς, ένα πανεπιστήμιο, μια συντεχνία ή άλλοι οργανισμοί. Αυτά τα μεγάλα δωμάτια διαρρυθμίζονταν με ένα καθιερωμένο τρόπο: στη μια άκρη υπήρχε μια υπερυψωμένη πλατφόρμα που προοριζόταν για τους εκπροσώπους της εξουσίας και τους ευνοούμενους και φίλους τους, στην αντίθετη πλευρά υπήρχε το παραπέτασμα, ένας τοίχος με δυο ή τρία  ανοίγματα που χρησίμευαν ως είσοδοι για τους επισκέπτες και τα οποία παρείχαν πρόσβαση στην κουζίνα. Μερικές φορές πάνω από το παραπέτασμα υπήρχε μια γαλαρία για τους μουσικούς. </vt:lpstr>
      <vt:lpstr>Κατά τη σκηνική παρουσίαση των ιντερλούδιων μερικές φορές κατασκευάζονταν περίτεχνοι οίκοι για τις παραστάσεις στην αυλή, αλλά συνήθως δεν γινόταν χρήση σκηνικού. Τα περισσότερα έργα φαίνεται πως παίζονταν ανάμεσα στους θεατές, όπου η περιοχή της υπόκρισης ήταν μικρή και όπως μαρτυρούν κάποια αποσπάσματα θεατρικών έργων το κοινό συχνά την παραβίαζε και γινόταν παράκληση να κάνει χώρο για τους ηθοποιούς ή να βοηθήσει με κάποιο τρόπο.   Τα περισσότερα ιντερλούδια γράφτηκαν για μικρούς θιάσους.   </vt:lpstr>
      <vt:lpstr>Κονταρομαχίες, μαμινγκς και μεταμφιέσεις </vt:lpstr>
      <vt:lpstr>Παράλληλα με τα ιντερλούδια αναπτύχθηκαν και άλλες διασκεδάσεις όπως οι κονταρομαχίες, μάμινγκς και οι μεταμφιέσεις. </vt:lpstr>
      <vt:lpstr>Οι κονταρομαχίες ξεκίνησαν το 10ο αιώνα ως ένας τρόπος εκπαίδευσης των ιπποτών για τον πόλεμο. Κατά τη διάρκεια του 13ου αιώνα έγιναν τροποποιήσεις στη διεξαγωγή των κονταρομαχιών, επειδή είχαν σκοτωθεί πολλοί αγωνιζόμενοι και γύρω στα 1300 είχαν αρχίσει να παρεισφρέουν δραματικά στοιχεία. Αντί να επιδιώξουν να ανατρέψουν ο ένας στον άλλον, οι ιππότες μάχονταν να κατακτήσουν οίκους που αναπαρίσταναν αλληγορικές έννοιες όπως το κάστρο του έρωτα, στο οποίο κατοικούσαν κυρίες και ακόλουθοι με ανάλογα κουστούμια. </vt:lpstr>
      <vt:lpstr>Παρότι περί το 1500 τα μαμινγκς και οι μασκαράτες αποτελούσαν κατά κύριο λόγο διασκεδάσεις της αυλής, ίσως να κατάγονταν από παγανιστικές τελετές, όπως ο χορός των σπαθιών και ο χορός Μόρις.   Οι μεταμφιέσεις στην αυλή πιθανόν να προγραμματίζονταν για κάθε εξαιρετική περίσταση. Παίζονταν στα επίσημα δείπνα που ακολουθούσαν τις κονταρομαχίες, σε βασιλικές επισκέψεις, σε γάμους και σε πολλές άλλες περιστάσεις. Με τα χρόνια εξελίχθηκαν σε περίπλοκα θεάματα. Τμήματα σκηνικών τοποθετούνταν πάνω σε τροχούς και έτσι μπορούσαν να μεταφερθούν στην αίθουσα κατά το σερβίρισμα του δείπνου και να απομακρυνθούν για το χορό που ακολουθούσε, έτσι έμοιαζαν κατά κάποιο τρόπο με τις άμαξες της πομπής των θρησκευτικών κύκλων. Τα μικρά θεατρικά έργα ήταν στο μεγαλύτερο μέρος τους παντομιμικά και έπαιζαν κυρίως το ρόλο έξυπνων αλληγορικών φιλοφρονήσεων προς τα τιμώμενα πρόσωπα. Οι διασκεδάσεις τελείωναν κατά κανόνα με ένα χορό. </vt:lpstr>
      <vt:lpstr>Βασιλικές είσοδοι και πομπές </vt:lpstr>
      <vt:lpstr>Θεατρικές παραστάσεις ενσωματώθηκαν και στους θριάμβους που παρουσίαζαν οι δήμοι για να γιορτάσουν ενθρονίσεις βασιλέων, βασιλικούς γάμους, στρατιωτικές νίκες ή επισκέψεις ξένων ηγεμόνων.   Θεατρικά έργα προστέθηκαν στις εισόδους περίπου την ίδια εποχή που το θρησκευτικό δράμα πρωτοπαρουσιάστηκε σε εξωτερικούς χώρους και τα πρώτα χρόνια τα θέματα ήταν σχεδόν πανομοιότυπα με εκείνα των θρησκευτικών εορτασμών. Από τον 15ο αιώνα και μετά τα έργα γίνονταν όλο και περισσότερο αλληγορικά ή ιστορικά και μπορούσαν να πάρουν τη μορφή περίτεχνων μαθημάτων προς ένα ηγεμόνα, σχετικά με τις υποχρεώσεις του προς τους υποτελείς του. Τα έργα παρουσίαζαν ομοιότητες με οποιοδήποτε από τα μείζονα είδη του μεσαιωνικού δράματος, θρησκευτικά έργα, ηθολογίες, κονταρομαχίες, μεταμφιέσεις ή σοβαρά ιντερλούδια. Παρά τις ομοιότητες αυτές όμως υπήρχε μια μεγάλη διάφορα, τα περισσότερα από αυτά τα έργα ήταν παντομιμικά γι’ αυτό συχνά ονομάζονταν ταμπλό βιβάν, ζωντανές εικόνες. </vt:lpstr>
      <vt:lpstr>Αρχικά για μια είσοδο παρουσιαζόταν μόνο ένα ταμπλό, αλλά μέχρι τα μέσα του 15ου αιώνα υπήρχαν συχνά έξη ή περισσότερα και ίσως να είχε προστεθεί και αφήγηση για να αποσαφηνίσει την αλληγορία. Κάθε έργο ήταν αυτοτελές, όλα όμως συνδέονταν με ένα κοινό θέμα. </vt:lpstr>
      <vt:lpstr>Κάθε έργο παρουσιαζόταν στη δική του ξεχωριστή σκηνή, η πομπή σταματούσε σε κάθε σκηνή για να δουν την παράσταση και κατόπιν προχωρούσε στην επόμενη. Οι σκηνές που στήνονταν για τα ταμπλό ποίκιλαν σε μέγεθος και πολυπλοκότητα και αρκετές είχαν πολλά πατώματα. Σε εξοπλισμό και συμβάσεις έμοιαζαν με εκείνες που χρησιμοποιούνταν για τα άλλα δραματικά είδη της περιόδου. Θεατές των έργων ήταν κυρίως ο επισκέπτης και η συνοδεία του.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7ο </dc:title>
  <dc:creator>Yianna</dc:creator>
  <cp:lastModifiedBy>IOANNA</cp:lastModifiedBy>
  <cp:revision>110</cp:revision>
  <dcterms:created xsi:type="dcterms:W3CDTF">2022-11-23T11:40:06Z</dcterms:created>
  <dcterms:modified xsi:type="dcterms:W3CDTF">2023-12-13T10:13:43Z</dcterms:modified>
</cp:coreProperties>
</file>