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862C19-B954-8DF2-CAC9-F0C880B87EFB}"/>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0622208A-6799-1A91-28ED-70E0454A10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DBF5DAEE-2D34-6B8B-5DDA-A59148FA11CF}"/>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5" name="Θέση υποσέλιδου 4">
            <a:extLst>
              <a:ext uri="{FF2B5EF4-FFF2-40B4-BE49-F238E27FC236}">
                <a16:creationId xmlns:a16="http://schemas.microsoft.com/office/drawing/2014/main" id="{4BA02AA8-F61B-2C02-0732-1D8E4D11690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4A96FFC-9AC9-A149-910F-0F1F00F7B32A}"/>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3337751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632D9A-96BE-E93A-B038-01ACF7EFD83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67430CC-0768-E3E7-6EFD-64CDFDD1423F}"/>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42EAB2E-0B65-24CA-6CA2-DC6BEF883B88}"/>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5" name="Θέση υποσέλιδου 4">
            <a:extLst>
              <a:ext uri="{FF2B5EF4-FFF2-40B4-BE49-F238E27FC236}">
                <a16:creationId xmlns:a16="http://schemas.microsoft.com/office/drawing/2014/main" id="{6871C5B3-4207-EB00-AF74-02C5FCA9EB0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C400573-DAF2-B8F9-B095-06B073D5E588}"/>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71584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E22322-5AF7-9417-F3BB-E4614E1140A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61AE0ED-BE2F-0BC0-6BAF-A5E8151AAF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7BE1DC10-9244-3AF5-D120-B2C76DDB224F}"/>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5" name="Θέση υποσέλιδου 4">
            <a:extLst>
              <a:ext uri="{FF2B5EF4-FFF2-40B4-BE49-F238E27FC236}">
                <a16:creationId xmlns:a16="http://schemas.microsoft.com/office/drawing/2014/main" id="{CC27C12C-DBAB-96CB-1647-353BAA63F15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FBAB5C5-4DAD-ED9E-0ED8-09E581269D9B}"/>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3780047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585321-F91F-33F6-4E4D-11475F3E357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128BBE1-8281-9375-D4D7-AC5C4B80A55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5F0F8DA-AF4E-8156-1019-9E2D79B2A5C6}"/>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E4B476BA-3E48-70D7-A518-8B67E8CEF047}"/>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6" name="Θέση υποσέλιδου 5">
            <a:extLst>
              <a:ext uri="{FF2B5EF4-FFF2-40B4-BE49-F238E27FC236}">
                <a16:creationId xmlns:a16="http://schemas.microsoft.com/office/drawing/2014/main" id="{E5320830-8900-0FD2-EBF5-DAA68DA2264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CD2C0A7-6CCD-562E-262E-96F10A4CE083}"/>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2752768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32414F-8FB9-F70C-92B0-BDC03502EFA4}"/>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DD6252D-E6DE-724D-B6E2-FDC6730D71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EB3734D-3E14-6FC6-9E2F-BA535EFB66B8}"/>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3BFCC487-FECB-D0ED-F46F-5187C0101C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861A3B22-7366-6136-1445-315F61B3C65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2FBA7577-3B48-A3AB-7B6C-CB7623808C1F}"/>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8" name="Θέση υποσέλιδου 7">
            <a:extLst>
              <a:ext uri="{FF2B5EF4-FFF2-40B4-BE49-F238E27FC236}">
                <a16:creationId xmlns:a16="http://schemas.microsoft.com/office/drawing/2014/main" id="{7EFAE455-F3D8-BA53-CC4C-F4DD0D931F2B}"/>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8E8422C2-BFBC-797A-3A13-5D786073429F}"/>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166490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B497B8-75EA-75F8-B5D9-9F0BA4C1FA4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6F19AED-18F2-113E-4379-B3CF7545A26A}"/>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4" name="Θέση υποσέλιδου 3">
            <a:extLst>
              <a:ext uri="{FF2B5EF4-FFF2-40B4-BE49-F238E27FC236}">
                <a16:creationId xmlns:a16="http://schemas.microsoft.com/office/drawing/2014/main" id="{E323700C-E58B-E139-ED2C-92170A655149}"/>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70DCD30-1DF9-4E01-A263-1DC195E72CC3}"/>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2672331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7BBCD0A-98CD-C3DC-6168-8AFB650065F0}"/>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3" name="Θέση υποσέλιδου 2">
            <a:extLst>
              <a:ext uri="{FF2B5EF4-FFF2-40B4-BE49-F238E27FC236}">
                <a16:creationId xmlns:a16="http://schemas.microsoft.com/office/drawing/2014/main" id="{6D9D301C-48D9-97B4-31F1-BFF479895054}"/>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548DF7DB-3918-93B6-C0D4-3F8EDCB03454}"/>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1969027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668AD8-C818-4730-85A1-3B0B610D324A}"/>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988337B-8B82-380E-F97D-D4AD13FA39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D86E5E47-886E-EA3E-C236-2C2574772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51837488-A29A-00EE-ADCE-783647203E9D}"/>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6" name="Θέση υποσέλιδου 5">
            <a:extLst>
              <a:ext uri="{FF2B5EF4-FFF2-40B4-BE49-F238E27FC236}">
                <a16:creationId xmlns:a16="http://schemas.microsoft.com/office/drawing/2014/main" id="{3A7576C9-52AD-F400-4014-F0DC5168136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60ED94C-DFE0-F758-ACEC-897AF3153C11}"/>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2823702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940C5B-E80E-C5D1-C116-1E3F5DCF109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1C4CA26B-EAE6-95D5-754A-1DECE0DE4D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E0EDC865-162C-D9CA-062D-3EC5FF9F09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996DD0B-7A1E-4B02-E9E6-1A024D1451B2}"/>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6" name="Θέση υποσέλιδου 5">
            <a:extLst>
              <a:ext uri="{FF2B5EF4-FFF2-40B4-BE49-F238E27FC236}">
                <a16:creationId xmlns:a16="http://schemas.microsoft.com/office/drawing/2014/main" id="{39DC9235-C5EF-7F55-EF88-2A43BC1FD06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B1D3A95-6200-C680-5B45-4D119F7E8430}"/>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3640695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1F6E30-413C-0B90-15E3-883FE11FC2F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E458E78-2C5B-E5A5-0414-79529E782C8C}"/>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4EBD841-E053-B064-0E3E-0A27648AE3C8}"/>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5" name="Θέση υποσέλιδου 4">
            <a:extLst>
              <a:ext uri="{FF2B5EF4-FFF2-40B4-BE49-F238E27FC236}">
                <a16:creationId xmlns:a16="http://schemas.microsoft.com/office/drawing/2014/main" id="{35B85C2D-253F-C641-4A0F-56AC4D12515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F3747EC-69D5-A483-F438-D227FE166177}"/>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4059796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1AD3E593-18E4-3C1C-0EA0-FCA512E86AC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0466B4A0-716D-3D47-0A8E-7278D30571F9}"/>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81CCEE7-E7CE-0F5B-D90B-ACA43B047C82}"/>
              </a:ext>
            </a:extLst>
          </p:cNvPr>
          <p:cNvSpPr>
            <a:spLocks noGrp="1"/>
          </p:cNvSpPr>
          <p:nvPr>
            <p:ph type="dt" sz="half" idx="10"/>
          </p:nvPr>
        </p:nvSpPr>
        <p:spPr/>
        <p:txBody>
          <a:bodyPr/>
          <a:lstStyle/>
          <a:p>
            <a:fld id="{FC6DAAAE-5137-4AF9-A194-E0C84AA977D1}" type="datetimeFigureOut">
              <a:rPr lang="el-GR" smtClean="0"/>
              <a:t>23/11/2023</a:t>
            </a:fld>
            <a:endParaRPr lang="el-GR"/>
          </a:p>
        </p:txBody>
      </p:sp>
      <p:sp>
        <p:nvSpPr>
          <p:cNvPr id="5" name="Θέση υποσέλιδου 4">
            <a:extLst>
              <a:ext uri="{FF2B5EF4-FFF2-40B4-BE49-F238E27FC236}">
                <a16:creationId xmlns:a16="http://schemas.microsoft.com/office/drawing/2014/main" id="{D6EDB752-9CF4-7588-8763-3102FE57F91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3F66832-5228-9832-7D9C-C95951FA3A09}"/>
              </a:ext>
            </a:extLst>
          </p:cNvPr>
          <p:cNvSpPr>
            <a:spLocks noGrp="1"/>
          </p:cNvSpPr>
          <p:nvPr>
            <p:ph type="sldNum" sz="quarter" idx="12"/>
          </p:nvPr>
        </p:nvSpPr>
        <p:spPr/>
        <p:txBody>
          <a:bodyPr/>
          <a:lstStyle/>
          <a:p>
            <a:fld id="{13A069D6-722E-4D96-A22D-5547B1E4696A}" type="slidenum">
              <a:rPr lang="el-GR" smtClean="0"/>
              <a:t>‹#›</a:t>
            </a:fld>
            <a:endParaRPr lang="el-GR"/>
          </a:p>
        </p:txBody>
      </p:sp>
    </p:spTree>
    <p:extLst>
      <p:ext uri="{BB962C8B-B14F-4D97-AF65-F5344CB8AC3E}">
        <p14:creationId xmlns:p14="http://schemas.microsoft.com/office/powerpoint/2010/main" val="166397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5EAC07A0-C199-F304-339C-97027A2F99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78CD996-E2DD-9A2E-F7F6-4D1747795B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AB4CCE2-F430-8644-6F4F-786183CB28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6DAAAE-5137-4AF9-A194-E0C84AA977D1}" type="datetimeFigureOut">
              <a:rPr lang="el-GR" smtClean="0"/>
              <a:t>23/11/2023</a:t>
            </a:fld>
            <a:endParaRPr lang="el-GR"/>
          </a:p>
        </p:txBody>
      </p:sp>
      <p:sp>
        <p:nvSpPr>
          <p:cNvPr id="5" name="Θέση υποσέλιδου 4">
            <a:extLst>
              <a:ext uri="{FF2B5EF4-FFF2-40B4-BE49-F238E27FC236}">
                <a16:creationId xmlns:a16="http://schemas.microsoft.com/office/drawing/2014/main" id="{4C1FD17C-FD1F-06D0-0F06-12D3CEA22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6131DA08-7C3E-6910-C502-83D82CE828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A069D6-722E-4D96-A22D-5547B1E4696A}" type="slidenum">
              <a:rPr lang="el-GR" smtClean="0"/>
              <a:t>‹#›</a:t>
            </a:fld>
            <a:endParaRPr lang="el-GR"/>
          </a:p>
        </p:txBody>
      </p:sp>
    </p:spTree>
    <p:extLst>
      <p:ext uri="{BB962C8B-B14F-4D97-AF65-F5344CB8AC3E}">
        <p14:creationId xmlns:p14="http://schemas.microsoft.com/office/powerpoint/2010/main" val="178051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στάδιο, εσωτερικό, σκηνή&#10;&#10;Περιγραφή που δημιουργήθηκε αυτόματα">
            <a:extLst>
              <a:ext uri="{FF2B5EF4-FFF2-40B4-BE49-F238E27FC236}">
                <a16:creationId xmlns:a16="http://schemas.microsoft.com/office/drawing/2014/main" id="{B33F667C-B772-039E-B74C-1FC2188F16AE}"/>
              </a:ext>
            </a:extLst>
          </p:cNvPr>
          <p:cNvPicPr>
            <a:picLocks noChangeAspect="1"/>
          </p:cNvPicPr>
          <p:nvPr/>
        </p:nvPicPr>
        <p:blipFill rotWithShape="1">
          <a:blip r:embed="rId2">
            <a:extLst>
              <a:ext uri="{28A0092B-C50C-407E-A947-70E740481C1C}">
                <a14:useLocalDpi xmlns:a14="http://schemas.microsoft.com/office/drawing/2010/main" val="0"/>
              </a:ext>
            </a:extLst>
          </a:blip>
          <a:srcRect l="3017" t="9091" r="20281"/>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6D903C85-AC71-2A59-35B2-A8157344A479}"/>
              </a:ext>
            </a:extLst>
          </p:cNvPr>
          <p:cNvSpPr>
            <a:spLocks noGrp="1"/>
          </p:cNvSpPr>
          <p:nvPr>
            <p:ph type="ctrTitle"/>
          </p:nvPr>
        </p:nvSpPr>
        <p:spPr>
          <a:xfrm>
            <a:off x="477981" y="1122363"/>
            <a:ext cx="4023360" cy="3204134"/>
          </a:xfrm>
        </p:spPr>
        <p:txBody>
          <a:bodyPr anchor="b">
            <a:normAutofit/>
          </a:bodyPr>
          <a:lstStyle/>
          <a:p>
            <a:pPr algn="l">
              <a:spcAft>
                <a:spcPts val="800"/>
              </a:spcAft>
            </a:pPr>
            <a:r>
              <a:rPr lang="el-GR" sz="4800">
                <a:effectLst/>
                <a:latin typeface="Book Antiqua" panose="02040602050305030304" pitchFamily="18" charset="0"/>
                <a:ea typeface="Calibri" panose="020F0502020204030204" pitchFamily="34" charset="0"/>
                <a:cs typeface="Times New Roman" panose="02020603050405020304" pitchFamily="18" charset="0"/>
              </a:rPr>
              <a:t>Μάθημα 6</a:t>
            </a:r>
            <a:r>
              <a:rPr lang="el-GR" sz="4800" baseline="30000">
                <a:effectLst/>
                <a:latin typeface="Book Antiqua" panose="02040602050305030304" pitchFamily="18" charset="0"/>
                <a:ea typeface="Calibri" panose="020F0502020204030204" pitchFamily="34" charset="0"/>
                <a:cs typeface="Times New Roman" panose="02020603050405020304" pitchFamily="18" charset="0"/>
              </a:rPr>
              <a:t>ο</a:t>
            </a:r>
            <a:br>
              <a:rPr lang="el-GR" sz="4800">
                <a:effectLst/>
                <a:latin typeface="Book Antiqua" panose="02040602050305030304" pitchFamily="18" charset="0"/>
                <a:ea typeface="Calibri" panose="020F0502020204030204" pitchFamily="34" charset="0"/>
                <a:cs typeface="Times New Roman" panose="02020603050405020304" pitchFamily="18" charset="0"/>
              </a:rPr>
            </a:br>
            <a:r>
              <a:rPr lang="el-GR" sz="4800" b="1" i="1">
                <a:effectLst/>
                <a:latin typeface="Book Antiqua" panose="02040602050305030304" pitchFamily="18" charset="0"/>
                <a:ea typeface="Calibri" panose="020F0502020204030204" pitchFamily="34" charset="0"/>
                <a:cs typeface="Times New Roman" panose="02020603050405020304" pitchFamily="18" charset="0"/>
              </a:rPr>
              <a:t>Παρασταση</a:t>
            </a:r>
            <a:br>
              <a:rPr lang="el-GR" sz="4800">
                <a:effectLst/>
                <a:latin typeface="Book Antiqua" panose="02040602050305030304" pitchFamily="18" charset="0"/>
                <a:ea typeface="Calibri" panose="020F0502020204030204" pitchFamily="34" charset="0"/>
                <a:cs typeface="Times New Roman" panose="02020603050405020304" pitchFamily="18" charset="0"/>
              </a:rPr>
            </a:br>
            <a:endParaRPr lang="el-GR" sz="4800">
              <a:latin typeface="Book Antiqua" panose="02040602050305030304" pitchFamily="18" charset="0"/>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22725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έδαφος, υπαίθριος, άτομο, πλήθος&#10;&#10;Περιγραφή που δημιουργήθηκε αυτόματα">
            <a:extLst>
              <a:ext uri="{FF2B5EF4-FFF2-40B4-BE49-F238E27FC236}">
                <a16:creationId xmlns:a16="http://schemas.microsoft.com/office/drawing/2014/main" id="{7F31A877-2879-ABAF-E25E-DE4D659D42BF}"/>
              </a:ext>
            </a:extLst>
          </p:cNvPr>
          <p:cNvPicPr>
            <a:picLocks noChangeAspect="1"/>
          </p:cNvPicPr>
          <p:nvPr/>
        </p:nvPicPr>
        <p:blipFill rotWithShape="1">
          <a:blip r:embed="rId2">
            <a:extLst>
              <a:ext uri="{28A0092B-C50C-407E-A947-70E740481C1C}">
                <a14:useLocalDpi xmlns:a14="http://schemas.microsoft.com/office/drawing/2010/main" val="0"/>
              </a:ext>
            </a:extLst>
          </a:blip>
          <a:srcRect l="3644" t="18182" r="5447"/>
          <a:stretch/>
        </p:blipFill>
        <p:spPr>
          <a:xfrm>
            <a:off x="20" y="10"/>
            <a:ext cx="12191981" cy="6857990"/>
          </a:xfrm>
          <a:prstGeom prst="rect">
            <a:avLst/>
          </a:prstGeom>
        </p:spPr>
      </p:pic>
      <p:sp>
        <p:nvSpPr>
          <p:cNvPr id="11" name="Rectangle 1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76E4CCA7-8227-C53C-F8F5-53282CA1C567}"/>
              </a:ext>
            </a:extLst>
          </p:cNvPr>
          <p:cNvSpPr>
            <a:spLocks noGrp="1"/>
          </p:cNvSpPr>
          <p:nvPr>
            <p:ph type="title"/>
          </p:nvPr>
        </p:nvSpPr>
        <p:spPr>
          <a:xfrm>
            <a:off x="404553" y="3091928"/>
            <a:ext cx="9078562" cy="2387600"/>
          </a:xfrm>
        </p:spPr>
        <p:txBody>
          <a:bodyPr vert="horz" lIns="91440" tIns="45720" rIns="91440" bIns="45720" rtlCol="0" anchor="b">
            <a:normAutofit/>
          </a:bodyPr>
          <a:lstStyle/>
          <a:p>
            <a:pPr>
              <a:spcAft>
                <a:spcPts val="800"/>
              </a:spcAft>
            </a:pPr>
            <a:r>
              <a:rPr lang="en-US" sz="4100" b="1" i="1">
                <a:effectLst/>
              </a:rPr>
              <a:t>Η παράσταση ως (καλλιτεχνική) παραγωγή</a:t>
            </a:r>
            <a:br>
              <a:rPr lang="en-US" sz="4100" i="1">
                <a:effectLst/>
              </a:rPr>
            </a:br>
            <a:r>
              <a:rPr lang="en-US" sz="4100" b="1" i="1">
                <a:effectLst/>
              </a:rPr>
              <a:t> </a:t>
            </a:r>
            <a:br>
              <a:rPr lang="en-US" sz="4100" i="1">
                <a:effectLst/>
              </a:rPr>
            </a:br>
            <a:endParaRPr lang="en-US" sz="4100" i="1"/>
          </a:p>
        </p:txBody>
      </p:sp>
      <p:sp>
        <p:nvSpPr>
          <p:cNvPr id="13" name="Rectangle: Rounded Corners 1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16284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E72E188-F7E5-5D33-FC0B-303B7047F78D}"/>
              </a:ext>
            </a:extLst>
          </p:cNvPr>
          <p:cNvSpPr>
            <a:spLocks noGrp="1"/>
          </p:cNvSpPr>
          <p:nvPr>
            <p:ph type="title"/>
          </p:nvPr>
        </p:nvSpPr>
        <p:spPr>
          <a:xfrm>
            <a:off x="578651" y="1122363"/>
            <a:ext cx="11034695" cy="5260148"/>
          </a:xfrm>
        </p:spPr>
        <p:txBody>
          <a:bodyPr vert="horz" lIns="91440" tIns="45720" rIns="91440" bIns="45720" rtlCol="0" anchor="b">
            <a:normAutofit/>
          </a:bodyPr>
          <a:lstStyle/>
          <a:p>
            <a:pPr>
              <a:spcAft>
                <a:spcPts val="800"/>
              </a:spcAft>
            </a:pPr>
            <a:r>
              <a:rPr lang="en-US" sz="2400" b="1" i="1" kern="1200" dirty="0" err="1">
                <a:solidFill>
                  <a:schemeClr val="tx1"/>
                </a:solidFill>
                <a:effectLst/>
                <a:latin typeface="Book Antiqua" panose="02040602050305030304" pitchFamily="18" charset="0"/>
              </a:rPr>
              <a:t>Θε</a:t>
            </a:r>
            <a:r>
              <a:rPr lang="en-US" sz="2400" b="1" i="1" kern="1200" dirty="0">
                <a:solidFill>
                  <a:schemeClr val="tx1"/>
                </a:solidFill>
                <a:effectLst/>
                <a:latin typeface="Book Antiqua" panose="02040602050305030304" pitchFamily="18" charset="0"/>
              </a:rPr>
              <a:t>ατρική Παραγωγή</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 </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Ο αγγλικός όρος </a:t>
            </a:r>
            <a:r>
              <a:rPr lang="en-US" sz="2400" i="1" kern="1200" dirty="0">
                <a:solidFill>
                  <a:schemeClr val="tx1"/>
                </a:solidFill>
                <a:effectLst/>
                <a:latin typeface="Book Antiqua" panose="02040602050305030304" pitchFamily="18" charset="0"/>
              </a:rPr>
              <a:t>production</a:t>
            </a:r>
            <a:r>
              <a:rPr lang="en-US" sz="2400" kern="1200" dirty="0">
                <a:solidFill>
                  <a:schemeClr val="tx1"/>
                </a:solidFill>
                <a:effectLst/>
                <a:latin typeface="Book Antiqua" panose="02040602050305030304" pitchFamily="18" charset="0"/>
              </a:rPr>
              <a:t> για τη </a:t>
            </a:r>
            <a:r>
              <a:rPr lang="en-US" sz="2400" i="1" kern="1200" dirty="0">
                <a:solidFill>
                  <a:schemeClr val="tx1"/>
                </a:solidFill>
                <a:effectLst/>
                <a:latin typeface="Book Antiqua" panose="02040602050305030304" pitchFamily="18" charset="0"/>
              </a:rPr>
              <a:t>σκηνοθεσία</a:t>
            </a:r>
            <a:r>
              <a:rPr lang="en-US" sz="2400" kern="1200" dirty="0">
                <a:solidFill>
                  <a:schemeClr val="tx1"/>
                </a:solidFill>
                <a:effectLst/>
                <a:latin typeface="Book Antiqua" panose="02040602050305030304" pitchFamily="18" charset="0"/>
              </a:rPr>
              <a:t>, τη </a:t>
            </a:r>
            <a:r>
              <a:rPr lang="en-US" sz="2400" i="1" kern="1200" dirty="0">
                <a:solidFill>
                  <a:schemeClr val="tx1"/>
                </a:solidFill>
                <a:effectLst/>
                <a:latin typeface="Book Antiqua" panose="02040602050305030304" pitchFamily="18" charset="0"/>
              </a:rPr>
              <a:t>σκηνική πραγματοποίηση</a:t>
            </a:r>
            <a:r>
              <a:rPr lang="en-US" sz="2400" kern="1200" dirty="0">
                <a:solidFill>
                  <a:schemeClr val="tx1"/>
                </a:solidFill>
                <a:effectLst/>
                <a:latin typeface="Book Antiqua" panose="02040602050305030304" pitchFamily="18" charset="0"/>
              </a:rPr>
              <a:t>, υπογραμμίζει το συγκεκριμένο και κατασκευαστικό χαρακτήρα της θεατρικής εργασίας, που προηγείται της πραγματοποίησης κάθε θεάματος. </a:t>
            </a:r>
            <a:r>
              <a:rPr lang="en-US" sz="2400" kern="1200" dirty="0" err="1">
                <a:solidFill>
                  <a:schemeClr val="tx1"/>
                </a:solidFill>
                <a:effectLst/>
                <a:latin typeface="Book Antiqua" panose="02040602050305030304" pitchFamily="18" charset="0"/>
              </a:rPr>
              <a:t>Λέγοντ</a:t>
            </a:r>
            <a:r>
              <a:rPr lang="en-US" sz="2400" kern="1200" dirty="0">
                <a:solidFill>
                  <a:schemeClr val="tx1"/>
                </a:solidFill>
                <a:effectLst/>
                <a:latin typeface="Book Antiqua" panose="02040602050305030304" pitchFamily="18" charset="0"/>
              </a:rPr>
              <a:t>ας, καμιά φορά «παραγωγή σημασίας» η «παραγωγικότητα της σκηνής» δηλώνουμε τη συνημμένη δραστηριότητα των συντελεστών της παράστασης (από τον συγγραφέα ως τον ηθοποιό) και του κοινού (πρόσληψη). </a:t>
            </a:r>
            <a:r>
              <a:rPr lang="en-US" sz="2400" kern="1200" dirty="0" err="1">
                <a:solidFill>
                  <a:schemeClr val="tx1"/>
                </a:solidFill>
                <a:effectLst/>
                <a:latin typeface="Book Antiqua" panose="02040602050305030304" pitchFamily="18" charset="0"/>
              </a:rPr>
              <a:t>Πράγμ</a:t>
            </a:r>
            <a:r>
              <a:rPr lang="en-US" sz="2400" kern="1200" dirty="0">
                <a:solidFill>
                  <a:schemeClr val="tx1"/>
                </a:solidFill>
                <a:effectLst/>
                <a:latin typeface="Book Antiqua" panose="02040602050305030304" pitchFamily="18" charset="0"/>
              </a:rPr>
              <a:t>ατι η παραγωγή σημασίας δεν ολοκληρώνεται με το τέλος του έργου προεκτείνεται στη συνείδηση του θεατή και υφίσταται μετασχηματισμούς και ερμηνείες που</a:t>
            </a:r>
            <a:r>
              <a:rPr lang="el-GR" sz="2400" kern="1200" dirty="0">
                <a:solidFill>
                  <a:schemeClr val="tx1"/>
                </a:solidFill>
                <a:effectLst/>
                <a:latin typeface="Book Antiqua" panose="02040602050305030304" pitchFamily="18" charset="0"/>
              </a:rPr>
              <a:t> </a:t>
            </a:r>
            <a:r>
              <a:rPr lang="en-US" sz="2400" dirty="0">
                <a:latin typeface="Book Antiqua" panose="02040602050305030304" pitchFamily="18" charset="0"/>
              </a:rPr>
              <a:t>η εξέλιξη της άποψης του μέσα στην κοινωνική πραγματικότητα</a:t>
            </a:r>
            <a:r>
              <a:rPr lang="en-US" sz="2400" kern="1200" dirty="0">
                <a:solidFill>
                  <a:schemeClr val="tx1"/>
                </a:solidFill>
                <a:effectLst/>
                <a:latin typeface="Book Antiqua" panose="02040602050305030304" pitchFamily="18" charset="0"/>
              </a:rPr>
              <a:t> απαιτεί και παράγει.</a:t>
            </a:r>
            <a:br>
              <a:rPr lang="en-US" sz="2000" kern="1200" dirty="0">
                <a:solidFill>
                  <a:schemeClr val="tx1"/>
                </a:solidFill>
                <a:effectLst/>
                <a:latin typeface="+mj-lt"/>
                <a:ea typeface="+mj-ea"/>
                <a:cs typeface="+mj-cs"/>
              </a:rPr>
            </a:br>
            <a:endParaRPr lang="en-US" sz="2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265080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C840A3D-0835-EC10-CFE1-3E357613656E}"/>
              </a:ext>
            </a:extLst>
          </p:cNvPr>
          <p:cNvSpPr>
            <a:spLocks noGrp="1"/>
          </p:cNvSpPr>
          <p:nvPr>
            <p:ph type="title"/>
          </p:nvPr>
        </p:nvSpPr>
        <p:spPr>
          <a:xfrm>
            <a:off x="1366160" y="1660121"/>
            <a:ext cx="9623404" cy="3305493"/>
          </a:xfrm>
        </p:spPr>
        <p:txBody>
          <a:bodyPr vert="horz" lIns="91440" tIns="45720" rIns="91440" bIns="45720" rtlCol="0" anchor="b">
            <a:normAutofit/>
          </a:bodyPr>
          <a:lstStyle/>
          <a:p>
            <a:pPr>
              <a:spcAft>
                <a:spcPts val="800"/>
              </a:spcAft>
            </a:pPr>
            <a:r>
              <a:rPr lang="en-US" sz="2400" b="1" i="1" kern="1200" dirty="0">
                <a:solidFill>
                  <a:schemeClr val="tx1"/>
                </a:solidFill>
                <a:effectLst/>
                <a:latin typeface="Book Antiqua" panose="02040602050305030304" pitchFamily="18" charset="0"/>
              </a:rPr>
              <a:t>Η </a:t>
            </a:r>
            <a:r>
              <a:rPr lang="en-US" sz="2400" b="1" i="1" kern="1200" dirty="0" err="1">
                <a:solidFill>
                  <a:schemeClr val="tx1"/>
                </a:solidFill>
                <a:effectLst/>
                <a:latin typeface="Book Antiqua" panose="02040602050305030304" pitchFamily="18" charset="0"/>
              </a:rPr>
              <a:t>ερμηνευτική</a:t>
            </a:r>
            <a:r>
              <a:rPr lang="en-US" sz="2400" b="1" i="1" kern="1200" dirty="0">
                <a:solidFill>
                  <a:schemeClr val="tx1"/>
                </a:solidFill>
                <a:effectLst/>
                <a:latin typeface="Book Antiqua" panose="02040602050305030304" pitchFamily="18" charset="0"/>
              </a:rPr>
              <a:t> π</a:t>
            </a:r>
            <a:r>
              <a:rPr lang="en-US" sz="2400" b="1" i="1" kern="1200" dirty="0" err="1">
                <a:solidFill>
                  <a:schemeClr val="tx1"/>
                </a:solidFill>
                <a:effectLst/>
                <a:latin typeface="Book Antiqua" panose="02040602050305030304" pitchFamily="18" charset="0"/>
              </a:rPr>
              <a:t>ράξη</a:t>
            </a:r>
            <a:br>
              <a:rPr lang="en-US" sz="2400" kern="1200" dirty="0">
                <a:solidFill>
                  <a:schemeClr val="tx1"/>
                </a:solidFill>
                <a:effectLst/>
                <a:latin typeface="Book Antiqua" panose="02040602050305030304" pitchFamily="18" charset="0"/>
              </a:rPr>
            </a:br>
            <a:r>
              <a:rPr lang="en-US" sz="2400" kern="1200" dirty="0" err="1">
                <a:solidFill>
                  <a:schemeClr val="tx1"/>
                </a:solidFill>
                <a:effectLst/>
                <a:latin typeface="Book Antiqua" panose="02040602050305030304" pitchFamily="18" charset="0"/>
              </a:rPr>
              <a:t>Ερμηνεί</a:t>
            </a:r>
            <a:r>
              <a:rPr lang="en-US" sz="2400" kern="1200" dirty="0">
                <a:solidFill>
                  <a:schemeClr val="tx1"/>
                </a:solidFill>
                <a:effectLst/>
                <a:latin typeface="Book Antiqua" panose="02040602050305030304" pitchFamily="18" charset="0"/>
              </a:rPr>
              <a:t>α σημαίνει </a:t>
            </a:r>
            <a:r>
              <a:rPr lang="el-GR" sz="2400" dirty="0">
                <a:latin typeface="Book Antiqua" panose="02040602050305030304" pitchFamily="18" charset="0"/>
              </a:rPr>
              <a:t>την</a:t>
            </a:r>
            <a:r>
              <a:rPr lang="en-US" sz="2400" kern="1200" dirty="0">
                <a:solidFill>
                  <a:schemeClr val="tx1"/>
                </a:solidFill>
                <a:effectLst/>
                <a:latin typeface="Book Antiqua" panose="02040602050305030304" pitchFamily="18" charset="0"/>
              </a:rPr>
              <a:t> κριτική προσέγγιση του κειμένου και της σκηνής, εκ μέρους του αναγνώστη ή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θε</a:t>
            </a:r>
            <a:r>
              <a:rPr lang="en-US" sz="2400" kern="1200" dirty="0">
                <a:solidFill>
                  <a:schemeClr val="tx1"/>
                </a:solidFill>
                <a:effectLst/>
                <a:latin typeface="Book Antiqua" panose="02040602050305030304" pitchFamily="18" charset="0"/>
              </a:rPr>
              <a:t>ατή</a:t>
            </a:r>
            <a:r>
              <a:rPr lang="el-GR" sz="2400" kern="1200" dirty="0">
                <a:solidFill>
                  <a:schemeClr val="tx1"/>
                </a:solidFill>
                <a:effectLst/>
                <a:latin typeface="Book Antiqua" panose="02040602050305030304" pitchFamily="18" charset="0"/>
              </a:rPr>
              <a:t>. Η</a:t>
            </a:r>
            <a:r>
              <a:rPr lang="en-US" sz="2400" kern="1200" dirty="0">
                <a:solidFill>
                  <a:schemeClr val="tx1"/>
                </a:solidFill>
                <a:effectLst/>
                <a:latin typeface="Book Antiqua" panose="02040602050305030304" pitchFamily="18" charset="0"/>
              </a:rPr>
              <a:t> ερμηνεία καθορίζει τη σημασία και το νόημά τους. </a:t>
            </a:r>
            <a:r>
              <a:rPr lang="en-US" sz="2400" kern="1200" dirty="0" err="1">
                <a:solidFill>
                  <a:schemeClr val="tx1"/>
                </a:solidFill>
                <a:effectLst/>
                <a:latin typeface="Book Antiqua" panose="02040602050305030304" pitchFamily="18" charset="0"/>
              </a:rPr>
              <a:t>Αφορά</a:t>
            </a:r>
            <a:r>
              <a:rPr lang="en-US" sz="2400" kern="1200" dirty="0">
                <a:solidFill>
                  <a:schemeClr val="tx1"/>
                </a:solidFill>
                <a:effectLst/>
                <a:latin typeface="Book Antiqua" panose="02040602050305030304" pitchFamily="18" charset="0"/>
              </a:rPr>
              <a:t> </a:t>
            </a:r>
            <a:r>
              <a:rPr lang="el-GR" sz="2400" kern="1200" dirty="0">
                <a:solidFill>
                  <a:schemeClr val="tx1"/>
                </a:solidFill>
                <a:effectLst/>
                <a:latin typeface="Book Antiqua" panose="02040602050305030304" pitchFamily="18" charset="0"/>
              </a:rPr>
              <a:t>δε </a:t>
            </a:r>
            <a:r>
              <a:rPr lang="en-US" sz="2400" kern="1200" dirty="0">
                <a:solidFill>
                  <a:schemeClr val="tx1"/>
                </a:solidFill>
                <a:effectLst/>
                <a:latin typeface="Book Antiqua" panose="02040602050305030304" pitchFamily="18" charset="0"/>
              </a:rPr>
              <a:t>και </a:t>
            </a:r>
            <a:r>
              <a:rPr lang="en-US" sz="2400" kern="1200" dirty="0" err="1">
                <a:solidFill>
                  <a:schemeClr val="tx1"/>
                </a:solidFill>
                <a:effectLst/>
                <a:latin typeface="Book Antiqua" panose="02040602050305030304" pitchFamily="18" charset="0"/>
              </a:rPr>
              <a:t>στη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δι</a:t>
            </a:r>
            <a:r>
              <a:rPr lang="en-US" sz="2400" kern="1200" dirty="0">
                <a:solidFill>
                  <a:schemeClr val="tx1"/>
                </a:solidFill>
                <a:effectLst/>
                <a:latin typeface="Book Antiqua" panose="02040602050305030304" pitchFamily="18" charset="0"/>
              </a:rPr>
              <a:t>αδικασία της παραγωγής του θεάματος από τους δημιουργούς αλλά και στην πρόσληψή του από το κοινό.</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333422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FDC15A7-2196-9FA2-4014-B01D926A50AA}"/>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spcAft>
                <a:spcPts val="800"/>
              </a:spcAft>
            </a:pPr>
            <a:r>
              <a:rPr lang="en-US" sz="2400" i="1" kern="1200" dirty="0" err="1">
                <a:solidFill>
                  <a:schemeClr val="tx1"/>
                </a:solidFill>
                <a:latin typeface="Book Antiqua" panose="02040602050305030304" pitchFamily="18" charset="0"/>
              </a:rPr>
              <a:t>Σ</a:t>
            </a:r>
            <a:r>
              <a:rPr lang="en-US" sz="2400" i="1" kern="1200" dirty="0" err="1">
                <a:solidFill>
                  <a:schemeClr val="tx1"/>
                </a:solidFill>
                <a:effectLst/>
                <a:latin typeface="Book Antiqua" panose="02040602050305030304" pitchFamily="18" charset="0"/>
              </a:rPr>
              <a:t>κηνοθετική</a:t>
            </a:r>
            <a:r>
              <a:rPr lang="en-US" sz="2400" i="1" kern="1200" dirty="0">
                <a:solidFill>
                  <a:schemeClr val="tx1"/>
                </a:solidFill>
                <a:effectLst/>
                <a:latin typeface="Book Antiqua" panose="02040602050305030304" pitchFamily="18" charset="0"/>
              </a:rPr>
              <a:t> </a:t>
            </a:r>
            <a:r>
              <a:rPr lang="en-US" sz="2400" i="1" kern="1200" dirty="0" err="1">
                <a:solidFill>
                  <a:schemeClr val="tx1"/>
                </a:solidFill>
                <a:effectLst/>
                <a:latin typeface="Book Antiqua" panose="02040602050305030304" pitchFamily="18" charset="0"/>
              </a:rPr>
              <a:t>ερμηνεί</a:t>
            </a:r>
            <a:r>
              <a:rPr lang="en-US" sz="2400" i="1" kern="1200" dirty="0">
                <a:solidFill>
                  <a:schemeClr val="tx1"/>
                </a:solidFill>
                <a:effectLst/>
                <a:latin typeface="Book Antiqua" panose="02040602050305030304" pitchFamily="18" charset="0"/>
              </a:rPr>
              <a:t>α</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Το δραματικό κείμενο δεν μπορεί να παρασταθεί άμεσα στη σκηνή, χωρίς να προηγηθεί μια προκαταρτική δραματουργική εργασία, η οποία θα επιλέξει τη σημαίνουσα εκείνη πλευρά του έργου που θα αναδείξει η σκηνή. </a:t>
            </a:r>
            <a:r>
              <a:rPr lang="en-US" sz="2400" kern="1200" dirty="0" err="1">
                <a:solidFill>
                  <a:schemeClr val="tx1"/>
                </a:solidFill>
                <a:effectLst/>
                <a:latin typeface="Book Antiqua" panose="02040602050305030304" pitchFamily="18" charset="0"/>
              </a:rPr>
              <a:t>Αφού</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λοι</a:t>
            </a:r>
            <a:r>
              <a:rPr lang="en-US" sz="2400" kern="1200" dirty="0">
                <a:solidFill>
                  <a:schemeClr val="tx1"/>
                </a:solidFill>
                <a:effectLst/>
                <a:latin typeface="Book Antiqua" panose="02040602050305030304" pitchFamily="18" charset="0"/>
              </a:rPr>
              <a:t>πόν επιλεγεί ο τρόπος ανάγνωσης, η συγκεκριμενοποίηση του έργου θα εξαρτηθεί, τόσο από την εποχή και τη σκηνοθετική συγκυρία, όσο και από το κοινό στο οποίο απευθύνεται η παράσταση.</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31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6">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7C4D6FF-573B-0D32-B2A1-CE01A3B8C1E8}"/>
              </a:ext>
            </a:extLst>
          </p:cNvPr>
          <p:cNvSpPr>
            <a:spLocks noGrp="1"/>
          </p:cNvSpPr>
          <p:nvPr>
            <p:ph type="title"/>
          </p:nvPr>
        </p:nvSpPr>
        <p:spPr>
          <a:xfrm>
            <a:off x="838199" y="485013"/>
            <a:ext cx="10506455" cy="5820537"/>
          </a:xfrm>
        </p:spPr>
        <p:txBody>
          <a:bodyPr vert="horz" lIns="91440" tIns="45720" rIns="91440" bIns="45720" rtlCol="0" anchor="b">
            <a:noAutofit/>
          </a:bodyPr>
          <a:lstStyle/>
          <a:p>
            <a:pPr>
              <a:spcAft>
                <a:spcPts val="800"/>
              </a:spcAft>
            </a:pPr>
            <a:r>
              <a:rPr lang="en-US" sz="2400" i="1" kern="1200" dirty="0" err="1">
                <a:solidFill>
                  <a:schemeClr val="tx1"/>
                </a:solidFill>
                <a:effectLst/>
                <a:latin typeface="Book Antiqua" panose="02040602050305030304" pitchFamily="18" charset="0"/>
              </a:rPr>
              <a:t>Ερμηνεί</a:t>
            </a:r>
            <a:r>
              <a:rPr lang="en-US" sz="2400" i="1" kern="1200" dirty="0">
                <a:solidFill>
                  <a:schemeClr val="tx1"/>
                </a:solidFill>
                <a:effectLst/>
                <a:latin typeface="Book Antiqua" panose="02040602050305030304" pitchFamily="18" charset="0"/>
              </a:rPr>
              <a:t>α του ηθοποιού </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Η ερμηνεία του ηθοποιού ποικίλλει από την προβλεπόμενη και κανονισμένη από τον συγγραφέα και το σκηνοθέτη μέχρι μια προσωπική μεταφορά, μια πλήρη αναδημιουργία εκ μέρους του ηθοποιού με βάση τα στοιχεία που έχει στη διάθεσή του. </a:t>
            </a:r>
            <a:r>
              <a:rPr lang="en-US" sz="2400" kern="1200" dirty="0" err="1">
                <a:solidFill>
                  <a:schemeClr val="tx1"/>
                </a:solidFill>
                <a:effectLst/>
                <a:latin typeface="Book Antiqua" panose="02040602050305030304" pitchFamily="18" charset="0"/>
              </a:rPr>
              <a:t>Στην</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ρώτη</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ερί</a:t>
            </a:r>
            <a:r>
              <a:rPr lang="en-US" sz="2400" kern="1200" dirty="0">
                <a:solidFill>
                  <a:schemeClr val="tx1"/>
                </a:solidFill>
                <a:effectLst/>
                <a:latin typeface="Book Antiqua" panose="02040602050305030304" pitchFamily="18" charset="0"/>
              </a:rPr>
              <a:t>πτωση η ίδια η ερμηνεία τείνει να εκλείψει για να φανερωθούν οι προθέσεις του συγγραφέα ή του σκηνοθέτη· ο ηθοποιός δεν χρησιμοποιεί ούτε μετασχηματίζει το μήνυμα που έχει να μεταδώσει: δεν είναι παρά μια μαριονέτα. </a:t>
            </a:r>
            <a:r>
              <a:rPr lang="en-US" sz="2400" kern="1200" dirty="0" err="1">
                <a:solidFill>
                  <a:schemeClr val="tx1"/>
                </a:solidFill>
                <a:effectLst/>
                <a:latin typeface="Book Antiqua" panose="02040602050305030304" pitchFamily="18" charset="0"/>
              </a:rPr>
              <a:t>Αντίθετ</a:t>
            </a:r>
            <a:r>
              <a:rPr lang="en-US" sz="2400" kern="1200" dirty="0">
                <a:solidFill>
                  <a:schemeClr val="tx1"/>
                </a:solidFill>
                <a:effectLst/>
                <a:latin typeface="Book Antiqua" panose="02040602050305030304" pitchFamily="18" charset="0"/>
              </a:rPr>
              <a:t>α στη δεύτερη περίπτωση, η ερμηνεία αναλαμβάνει πλήρως την κατασκευή των σημασιών· τα θεατρικά σημεία δεν παράγονται ως απλά αποτελέσματα ενός προϋπάρχοντος συστήματος, αλλά ως δόμηση και παραγωγή αυτού του συστήματος. Έπ</a:t>
            </a:r>
            <a:r>
              <a:rPr lang="en-US" sz="2400" kern="1200" dirty="0" err="1">
                <a:solidFill>
                  <a:schemeClr val="tx1"/>
                </a:solidFill>
                <a:effectLst/>
                <a:latin typeface="Book Antiqua" panose="02040602050305030304" pitchFamily="18" charset="0"/>
              </a:rPr>
              <a:t>ειτ</a:t>
            </a:r>
            <a:r>
              <a:rPr lang="en-US" sz="2400" kern="1200" dirty="0">
                <a:solidFill>
                  <a:schemeClr val="tx1"/>
                </a:solidFill>
                <a:effectLst/>
                <a:latin typeface="Book Antiqua" panose="02040602050305030304" pitchFamily="18" charset="0"/>
              </a:rPr>
              <a:t>α από την καθιέρωση της σκηνοθεσίας που αρνείται να υποταχθεί σε ένα παντοδύναμο κείμενο</a:t>
            </a:r>
            <a:r>
              <a:rPr lang="el-GR" sz="2400" kern="1200" dirty="0">
                <a:solidFill>
                  <a:schemeClr val="tx1"/>
                </a:solidFill>
                <a:effectLst/>
                <a:latin typeface="Book Antiqua" panose="02040602050305030304" pitchFamily="18" charset="0"/>
              </a:rPr>
              <a:t>,</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μονοσήμ</a:t>
            </a:r>
            <a:r>
              <a:rPr lang="en-US" sz="2400" kern="1200" dirty="0">
                <a:solidFill>
                  <a:schemeClr val="tx1"/>
                </a:solidFill>
                <a:effectLst/>
                <a:latin typeface="Book Antiqua" panose="02040602050305030304" pitchFamily="18" charset="0"/>
              </a:rPr>
              <a:t>αντα καθηλωμένο, η ερμηνεία δεν συνιστά πια μια δεύτερη γλώσσα, αλλά το ίδιο το υλικό του θεάματος.</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16" name="Rectangle 8">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0">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69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δάπεδο, άτομο, πόζα, άθλημα&#10;&#10;Περιγραφή που δημιουργήθηκε αυτόματα">
            <a:extLst>
              <a:ext uri="{FF2B5EF4-FFF2-40B4-BE49-F238E27FC236}">
                <a16:creationId xmlns:a16="http://schemas.microsoft.com/office/drawing/2014/main" id="{F80E2B75-D2D8-4BA0-36D1-7C4533426494}"/>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b="442"/>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3B501A64-618C-7B02-0551-C2D08594B7E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i="1">
                <a:solidFill>
                  <a:srgbClr val="FFFFFF"/>
                </a:solidFill>
                <a:effectLst/>
              </a:rPr>
              <a:t>Συντελεστές της θεατρικής παραγωγής</a:t>
            </a:r>
            <a:br>
              <a:rPr lang="en-US" sz="6000">
                <a:solidFill>
                  <a:srgbClr val="FFFFFF"/>
                </a:solidFill>
                <a:effectLst/>
              </a:rPr>
            </a:br>
            <a:endParaRPr lang="en-US" sz="6000">
              <a:solidFill>
                <a:srgbClr val="FFFFFF"/>
              </a:solidFill>
            </a:endParaRPr>
          </a:p>
        </p:txBody>
      </p:sp>
    </p:spTree>
    <p:extLst>
      <p:ext uri="{BB962C8B-B14F-4D97-AF65-F5344CB8AC3E}">
        <p14:creationId xmlns:p14="http://schemas.microsoft.com/office/powerpoint/2010/main" val="239626527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άτομο&#10;&#10;Περιγραφή που δημιουργήθηκε αυτόματα">
            <a:extLst>
              <a:ext uri="{FF2B5EF4-FFF2-40B4-BE49-F238E27FC236}">
                <a16:creationId xmlns:a16="http://schemas.microsoft.com/office/drawing/2014/main" id="{10BDFDCC-D80D-C391-5AC5-1430A787303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5413"/>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79F30C8E-D121-9FED-5E43-A9275FD212DC}"/>
              </a:ext>
            </a:extLst>
          </p:cNvPr>
          <p:cNvSpPr>
            <a:spLocks noGrp="1"/>
          </p:cNvSpPr>
          <p:nvPr>
            <p:ph type="title"/>
          </p:nvPr>
        </p:nvSpPr>
        <p:spPr>
          <a:xfrm>
            <a:off x="1590675" y="2922587"/>
            <a:ext cx="9144000" cy="2900518"/>
          </a:xfrm>
        </p:spPr>
        <p:txBody>
          <a:bodyPr vert="horz" lIns="91440" tIns="45720" rIns="91440" bIns="45720" rtlCol="0" anchor="b">
            <a:normAutofit/>
          </a:bodyPr>
          <a:lstStyle/>
          <a:p>
            <a:pPr algn="ctr">
              <a:spcAft>
                <a:spcPts val="800"/>
              </a:spcAft>
            </a:pPr>
            <a:r>
              <a:rPr lang="en-US" sz="2400" b="1" dirty="0" err="1">
                <a:solidFill>
                  <a:srgbClr val="FFFFFF"/>
                </a:solidFill>
                <a:effectLst/>
                <a:latin typeface="Book Antiqua" panose="02040602050305030304" pitchFamily="18" charset="0"/>
              </a:rPr>
              <a:t>Σκηνοθέτης</a:t>
            </a:r>
            <a:br>
              <a:rPr lang="en-US" sz="2400" dirty="0">
                <a:solidFill>
                  <a:srgbClr val="FFFFFF"/>
                </a:solidFill>
                <a:effectLst/>
                <a:latin typeface="Book Antiqua" panose="02040602050305030304" pitchFamily="18" charset="0"/>
              </a:rPr>
            </a:b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π</a:t>
            </a:r>
            <a:r>
              <a:rPr lang="en-US" sz="2400" dirty="0" err="1">
                <a:solidFill>
                  <a:srgbClr val="FFFFFF"/>
                </a:solidFill>
                <a:effectLst/>
                <a:latin typeface="Book Antiqua" panose="02040602050305030304" pitchFamily="18" charset="0"/>
              </a:rPr>
              <a:t>ρόσω</a:t>
            </a:r>
            <a:r>
              <a:rPr lang="en-US" sz="2400" dirty="0">
                <a:solidFill>
                  <a:srgbClr val="FFFFFF"/>
                </a:solidFill>
                <a:effectLst/>
                <a:latin typeface="Book Antiqua" panose="02040602050305030304" pitchFamily="18" charset="0"/>
              </a:rPr>
              <a:t>πο που επιφορτίζεται να συνθέσει ένα έργο αναλαμβάνοντας την αισθητική και οργανωτική ευθύνη του θεάματος επιλέγοντας τους ηθοποιούς, ερμηνεύοντας το κείμενο, χρησιμοποιώντας τις σκηνικές δυνατότητες που έχει στη διάθεσή του.</a:t>
            </a:r>
            <a:br>
              <a:rPr lang="en-US" sz="2900" dirty="0">
                <a:solidFill>
                  <a:srgbClr val="FFFFFF"/>
                </a:solidFill>
                <a:effectLst/>
              </a:rPr>
            </a:br>
            <a:endParaRPr lang="en-US" sz="2900" dirty="0">
              <a:solidFill>
                <a:srgbClr val="FFFFFF"/>
              </a:solidFill>
            </a:endParaRPr>
          </a:p>
        </p:txBody>
      </p:sp>
    </p:spTree>
    <p:extLst>
      <p:ext uri="{BB962C8B-B14F-4D97-AF65-F5344CB8AC3E}">
        <p14:creationId xmlns:p14="http://schemas.microsoft.com/office/powerpoint/2010/main" val="39503784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7619698-CAB7-9200-0648-017AA653EA26}"/>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2400" kern="1200" dirty="0">
                <a:solidFill>
                  <a:schemeClr val="tx1"/>
                </a:solidFill>
                <a:effectLst/>
                <a:latin typeface="Book Antiqua" panose="02040602050305030304" pitchFamily="18" charset="0"/>
              </a:rPr>
              <a:t>Η </a:t>
            </a:r>
            <a:r>
              <a:rPr lang="en-US" sz="2400" kern="1200" dirty="0" err="1">
                <a:solidFill>
                  <a:schemeClr val="tx1"/>
                </a:solidFill>
                <a:effectLst/>
                <a:latin typeface="Book Antiqua" panose="02040602050305030304" pitchFamily="18" charset="0"/>
              </a:rPr>
              <a:t>εμφάνιση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σκηνοθετικής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λειτουργί</a:t>
            </a:r>
            <a:r>
              <a:rPr lang="en-US" sz="2400" kern="1200" dirty="0">
                <a:solidFill>
                  <a:schemeClr val="tx1"/>
                </a:solidFill>
                <a:effectLst/>
                <a:latin typeface="Book Antiqua" panose="02040602050305030304" pitchFamily="18" charset="0"/>
              </a:rPr>
              <a:t>ας και του όρου τοποθετείται, γενικά, στο πρώτο μισό του δέκατου ένατου αιώνα. </a:t>
            </a:r>
            <a:r>
              <a:rPr lang="en-US" sz="2400" kern="1200" dirty="0" err="1">
                <a:solidFill>
                  <a:schemeClr val="tx1"/>
                </a:solidFill>
                <a:effectLst/>
                <a:latin typeface="Book Antiqua" panose="02040602050305030304" pitchFamily="18" charset="0"/>
              </a:rPr>
              <a:t>Αν</a:t>
            </a:r>
            <a:r>
              <a:rPr lang="en-US" sz="2400" kern="1200" dirty="0">
                <a:solidFill>
                  <a:schemeClr val="tx1"/>
                </a:solidFill>
                <a:effectLst/>
                <a:latin typeface="Book Antiqua" panose="02040602050305030304" pitchFamily="18" charset="0"/>
              </a:rPr>
              <a:t> η </a:t>
            </a:r>
            <a:r>
              <a:rPr lang="en-US" sz="2400" kern="1200" dirty="0" err="1">
                <a:solidFill>
                  <a:schemeClr val="tx1"/>
                </a:solidFill>
                <a:effectLst/>
                <a:latin typeface="Book Antiqua" panose="02040602050305030304" pitchFamily="18" charset="0"/>
              </a:rPr>
              <a:t>λέξη</a:t>
            </a:r>
            <a:r>
              <a:rPr lang="en-US" sz="2400" kern="1200" dirty="0">
                <a:solidFill>
                  <a:schemeClr val="tx1"/>
                </a:solidFill>
                <a:effectLst/>
                <a:latin typeface="Book Antiqua" panose="02040602050305030304" pitchFamily="18" charset="0"/>
              </a:rPr>
              <a:t> και η </a:t>
            </a:r>
            <a:r>
              <a:rPr lang="en-US" sz="2400" kern="1200" dirty="0" err="1">
                <a:solidFill>
                  <a:schemeClr val="tx1"/>
                </a:solidFill>
                <a:effectLst/>
                <a:latin typeface="Book Antiqua" panose="02040602050305030304" pitchFamily="18" charset="0"/>
              </a:rPr>
              <a:t>συστημ</a:t>
            </a:r>
            <a:r>
              <a:rPr lang="en-US" sz="2400" kern="1200" dirty="0">
                <a:solidFill>
                  <a:schemeClr val="tx1"/>
                </a:solidFill>
                <a:effectLst/>
                <a:latin typeface="Book Antiqua" panose="02040602050305030304" pitchFamily="18" charset="0"/>
              </a:rPr>
              <a:t>ατική πρακτική της σκηνοθεσίας χρονολογούνται από τότε, προδρομικές μορφές του σκηνοθέτη, λιγότερο ή περισσότερο νομιμοποιημένες, εμφανίστηκαν από πολύ νωρίς στην ιστορία του θεάτρου.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7488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16912D3-21B4-9AA5-038C-0396B235DA84}"/>
              </a:ext>
            </a:extLst>
          </p:cNvPr>
          <p:cNvSpPr>
            <a:spLocks noGrp="1"/>
          </p:cNvSpPr>
          <p:nvPr>
            <p:ph type="title"/>
          </p:nvPr>
        </p:nvSpPr>
        <p:spPr>
          <a:xfrm>
            <a:off x="1366160" y="1047751"/>
            <a:ext cx="9623404" cy="4562474"/>
          </a:xfrm>
        </p:spPr>
        <p:txBody>
          <a:bodyPr vert="horz" lIns="91440" tIns="45720" rIns="91440" bIns="45720" rtlCol="0" anchor="b">
            <a:normAutofit/>
          </a:bodyPr>
          <a:lstStyle/>
          <a:p>
            <a:r>
              <a:rPr lang="en-US" sz="2400" kern="1200" dirty="0" err="1">
                <a:solidFill>
                  <a:schemeClr val="tx1"/>
                </a:solidFill>
                <a:effectLst/>
                <a:latin typeface="Book Antiqua" panose="02040602050305030304" pitchFamily="18" charset="0"/>
              </a:rPr>
              <a:t>Στο</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ρχ</a:t>
            </a:r>
            <a:r>
              <a:rPr lang="en-US" sz="2400" kern="1200" dirty="0">
                <a:solidFill>
                  <a:schemeClr val="tx1"/>
                </a:solidFill>
                <a:effectLst/>
                <a:latin typeface="Book Antiqua" panose="02040602050305030304" pitchFamily="18" charset="0"/>
              </a:rPr>
              <a:t>αίο ελληνικό θέατρο ο </a:t>
            </a:r>
            <a:r>
              <a:rPr lang="en-US" sz="2400" i="1" kern="1200" dirty="0">
                <a:solidFill>
                  <a:schemeClr val="tx1"/>
                </a:solidFill>
                <a:effectLst/>
                <a:latin typeface="Book Antiqua" panose="02040602050305030304" pitchFamily="18" charset="0"/>
              </a:rPr>
              <a:t>διδάσκαλος</a:t>
            </a:r>
            <a:r>
              <a:rPr lang="en-US" sz="2400" kern="1200" dirty="0">
                <a:solidFill>
                  <a:schemeClr val="tx1"/>
                </a:solidFill>
                <a:effectLst/>
                <a:latin typeface="Book Antiqua" panose="02040602050305030304" pitchFamily="18" charset="0"/>
              </a:rPr>
              <a:t> ήταν κάποτε ο ίδιος ο συγγραφέας</a:t>
            </a:r>
            <a:r>
              <a:rPr lang="el-GR" sz="2400" kern="1200" dirty="0">
                <a:solidFill>
                  <a:schemeClr val="tx1"/>
                </a:solidFill>
                <a:effectLst/>
                <a:latin typeface="Book Antiqua" panose="02040602050305030304" pitchFamily="18" charset="0"/>
              </a:rPr>
              <a:t>/</a:t>
            </a:r>
            <a:r>
              <a:rPr lang="el-GR" sz="2400" kern="1200" dirty="0" err="1">
                <a:solidFill>
                  <a:schemeClr val="tx1"/>
                </a:solidFill>
                <a:effectLst/>
                <a:latin typeface="Book Antiqua" panose="02040602050305030304" pitchFamily="18" charset="0"/>
              </a:rPr>
              <a:t>ποητής</a:t>
            </a:r>
            <a:r>
              <a:rPr lang="el-GR" sz="2400" kern="1200" dirty="0">
                <a:solidFill>
                  <a:schemeClr val="tx1"/>
                </a:solidFill>
                <a:effectLst/>
                <a:latin typeface="Book Antiqua" panose="02040602050305030304" pitchFamily="18" charset="0"/>
              </a:rPr>
              <a:t> </a:t>
            </a:r>
            <a:r>
              <a:rPr lang="en-US" sz="2400" kern="1200" dirty="0">
                <a:solidFill>
                  <a:schemeClr val="tx1"/>
                </a:solidFill>
                <a:effectLst/>
                <a:latin typeface="Book Antiqua" panose="02040602050305030304" pitchFamily="18" charset="0"/>
              </a:rPr>
              <a:t> και είχε οργανωτικό ρόλο. </a:t>
            </a:r>
            <a:r>
              <a:rPr lang="en-US" sz="2400" kern="1200" dirty="0" err="1">
                <a:solidFill>
                  <a:schemeClr val="tx1"/>
                </a:solidFill>
                <a:effectLst/>
                <a:latin typeface="Book Antiqua" panose="02040602050305030304" pitchFamily="18" charset="0"/>
              </a:rPr>
              <a:t>Στο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Μεσ</a:t>
            </a:r>
            <a:r>
              <a:rPr lang="en-US" sz="2400" kern="1200" dirty="0">
                <a:solidFill>
                  <a:schemeClr val="tx1"/>
                </a:solidFill>
                <a:effectLst/>
                <a:latin typeface="Book Antiqua" panose="02040602050305030304" pitchFamily="18" charset="0"/>
              </a:rPr>
              <a:t>αίωνα ο επικεφαλής είχε την ιδεολογική και αισθητική ευθύνη των μυστηρίων. </a:t>
            </a:r>
            <a:r>
              <a:rPr lang="en-US" sz="2400" kern="1200" dirty="0" err="1">
                <a:solidFill>
                  <a:schemeClr val="tx1"/>
                </a:solidFill>
                <a:effectLst/>
                <a:latin typeface="Book Antiqua" panose="02040602050305030304" pitchFamily="18" charset="0"/>
              </a:rPr>
              <a:t>Την</a:t>
            </a:r>
            <a:r>
              <a:rPr lang="en-US" sz="2400" kern="1200" dirty="0">
                <a:solidFill>
                  <a:schemeClr val="tx1"/>
                </a:solidFill>
                <a:effectLst/>
                <a:latin typeface="Book Antiqua" panose="02040602050305030304" pitchFamily="18" charset="0"/>
              </a:rPr>
              <a:t> επ</a:t>
            </a:r>
            <a:r>
              <a:rPr lang="en-US" sz="2400" kern="1200" dirty="0" err="1">
                <a:solidFill>
                  <a:schemeClr val="tx1"/>
                </a:solidFill>
                <a:effectLst/>
                <a:latin typeface="Book Antiqua" panose="02040602050305030304" pitchFamily="18" charset="0"/>
              </a:rPr>
              <a:t>οχή</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Αν</a:t>
            </a:r>
            <a:r>
              <a:rPr lang="en-US" sz="2400" kern="1200" dirty="0">
                <a:solidFill>
                  <a:schemeClr val="tx1"/>
                </a:solidFill>
                <a:effectLst/>
                <a:latin typeface="Book Antiqua" panose="02040602050305030304" pitchFamily="18" charset="0"/>
              </a:rPr>
              <a:t>αγέννησης και του Μπαρόκ, πολύ συχνά ο αρχιτέκτων ή ο σκηνογράφος ορ</a:t>
            </a:r>
            <a:r>
              <a:rPr lang="el-GR" sz="2400" kern="1200" dirty="0" err="1">
                <a:solidFill>
                  <a:schemeClr val="tx1"/>
                </a:solidFill>
                <a:effectLst/>
                <a:latin typeface="Book Antiqua" panose="02040602050305030304" pitchFamily="18" charset="0"/>
              </a:rPr>
              <a:t>γάνω</a:t>
            </a:r>
            <a:r>
              <a:rPr lang="en-US" sz="2400" kern="1200" dirty="0" err="1">
                <a:solidFill>
                  <a:schemeClr val="tx1"/>
                </a:solidFill>
                <a:effectLst/>
                <a:latin typeface="Book Antiqua" panose="02040602050305030304" pitchFamily="18" charset="0"/>
              </a:rPr>
              <a:t>νε</a:t>
            </a:r>
            <a:r>
              <a:rPr lang="en-US" sz="2400" kern="1200" dirty="0">
                <a:solidFill>
                  <a:schemeClr val="tx1"/>
                </a:solidFill>
                <a:effectLst/>
                <a:latin typeface="Book Antiqua" panose="02040602050305030304" pitchFamily="18" charset="0"/>
              </a:rPr>
              <a:t> το </a:t>
            </a:r>
            <a:r>
              <a:rPr lang="en-US" sz="2400" kern="1200" dirty="0" err="1">
                <a:solidFill>
                  <a:schemeClr val="tx1"/>
                </a:solidFill>
                <a:effectLst/>
                <a:latin typeface="Book Antiqua" panose="02040602050305030304" pitchFamily="18" charset="0"/>
              </a:rPr>
              <a:t>θέ</a:t>
            </a:r>
            <a:r>
              <a:rPr lang="en-US" sz="2400" kern="1200" dirty="0">
                <a:solidFill>
                  <a:schemeClr val="tx1"/>
                </a:solidFill>
                <a:effectLst/>
                <a:latin typeface="Book Antiqua" panose="02040602050305030304" pitchFamily="18" charset="0"/>
              </a:rPr>
              <a:t>αμα </a:t>
            </a:r>
            <a:r>
              <a:rPr lang="el-GR" sz="2400" kern="1200" dirty="0">
                <a:solidFill>
                  <a:schemeClr val="tx1"/>
                </a:solidFill>
                <a:effectLst/>
                <a:latin typeface="Book Antiqua" panose="02040602050305030304" pitchFamily="18" charset="0"/>
              </a:rPr>
              <a:t>σύμφωνα </a:t>
            </a:r>
            <a:r>
              <a:rPr lang="en-US" sz="2400" kern="1200" dirty="0" err="1">
                <a:solidFill>
                  <a:schemeClr val="tx1"/>
                </a:solidFill>
                <a:effectLst/>
                <a:latin typeface="Book Antiqua" panose="02040602050305030304" pitchFamily="18" charset="0"/>
              </a:rPr>
              <a:t>με</a:t>
            </a:r>
            <a:r>
              <a:rPr lang="en-US" sz="2400" kern="1200" dirty="0">
                <a:solidFill>
                  <a:schemeClr val="tx1"/>
                </a:solidFill>
                <a:effectLst/>
                <a:latin typeface="Book Antiqua" panose="02040602050305030304" pitchFamily="18" charset="0"/>
              </a:rPr>
              <a:t> τη δική του οπτική. </a:t>
            </a:r>
            <a:r>
              <a:rPr lang="en-US" sz="2400" kern="1200" dirty="0" err="1">
                <a:solidFill>
                  <a:schemeClr val="tx1"/>
                </a:solidFill>
                <a:effectLst/>
                <a:latin typeface="Book Antiqua" panose="02040602050305030304" pitchFamily="18" charset="0"/>
              </a:rPr>
              <a:t>Τον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δέκ</a:t>
            </a:r>
            <a:r>
              <a:rPr lang="en-US" sz="2400" kern="1200" dirty="0">
                <a:solidFill>
                  <a:schemeClr val="tx1"/>
                </a:solidFill>
                <a:effectLst/>
                <a:latin typeface="Book Antiqua" panose="02040602050305030304" pitchFamily="18" charset="0"/>
              </a:rPr>
              <a:t>ατο όγδοο αιώνα μεγάλοι ηθοποιοί παίρνουν τη σκυτάλη. </a:t>
            </a:r>
            <a:r>
              <a:rPr lang="en-US" sz="2400" kern="1200" dirty="0" err="1">
                <a:solidFill>
                  <a:schemeClr val="tx1"/>
                </a:solidFill>
                <a:effectLst/>
                <a:latin typeface="Book Antiqua" panose="02040602050305030304" pitchFamily="18" charset="0"/>
              </a:rPr>
              <a:t>Μόνο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έλευση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να</a:t>
            </a:r>
            <a:r>
              <a:rPr lang="en-US" sz="2400" kern="1200" dirty="0" err="1">
                <a:solidFill>
                  <a:schemeClr val="tx1"/>
                </a:solidFill>
                <a:effectLst/>
                <a:latin typeface="Book Antiqua" panose="02040602050305030304" pitchFamily="18" charset="0"/>
              </a:rPr>
              <a:t>τουρ</a:t>
            </a:r>
            <a:r>
              <a:rPr lang="en-US" sz="2400" kern="1200" dirty="0">
                <a:solidFill>
                  <a:schemeClr val="tx1"/>
                </a:solidFill>
                <a:effectLst/>
                <a:latin typeface="Book Antiqua" panose="02040602050305030304" pitchFamily="18" charset="0"/>
              </a:rPr>
              <a:t>αλισμού -ιδιαίτερα με το δούκα Γεώργιο ΙΙ του Μάινινγκεν, τον Αντρέ Antouan και τον Kονσταντίν Στανισλάφσκι-η λειτουργία αυτή γίνεται γνωστικό αντικείμενο και αυθύπαρκτη τέχνη.</a:t>
            </a:r>
            <a:br>
              <a:rPr lang="en-US" sz="2200" kern="1200" dirty="0">
                <a:solidFill>
                  <a:schemeClr val="tx1"/>
                </a:solidFill>
                <a:effectLst/>
                <a:latin typeface="+mj-lt"/>
                <a:ea typeface="+mj-ea"/>
                <a:cs typeface="+mj-cs"/>
              </a:rPr>
            </a:br>
            <a:endParaRPr lang="en-US" sz="2200" kern="1200" dirty="0">
              <a:solidFill>
                <a:schemeClr val="tx1"/>
              </a:solidFill>
              <a:latin typeface="+mj-lt"/>
              <a:ea typeface="+mj-ea"/>
              <a:cs typeface="+mj-cs"/>
            </a:endParaRPr>
          </a:p>
        </p:txBody>
      </p:sp>
    </p:spTree>
    <p:extLst>
      <p:ext uri="{BB962C8B-B14F-4D97-AF65-F5344CB8AC3E}">
        <p14:creationId xmlns:p14="http://schemas.microsoft.com/office/powerpoint/2010/main" val="56585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107798F-B4CE-2B43-E5D9-58E4B863C20C}"/>
              </a:ext>
            </a:extLst>
          </p:cNvPr>
          <p:cNvSpPr>
            <a:spLocks noGrp="1"/>
          </p:cNvSpPr>
          <p:nvPr>
            <p:ph type="title"/>
          </p:nvPr>
        </p:nvSpPr>
        <p:spPr>
          <a:xfrm>
            <a:off x="723900" y="803806"/>
            <a:ext cx="10512552" cy="4066540"/>
          </a:xfrm>
        </p:spPr>
        <p:txBody>
          <a:bodyPr vert="horz" lIns="91440" tIns="45720" rIns="91440" bIns="45720" rtlCol="0" anchor="b">
            <a:normAutofit/>
          </a:bodyPr>
          <a:lstStyle/>
          <a:p>
            <a:pPr>
              <a:spcAft>
                <a:spcPts val="800"/>
              </a:spcAft>
            </a:pPr>
            <a:r>
              <a:rPr lang="en-US" sz="2400" b="1" kern="1200" dirty="0" err="1">
                <a:solidFill>
                  <a:schemeClr val="tx1"/>
                </a:solidFill>
                <a:effectLst/>
                <a:latin typeface="Book Antiqua" panose="02040602050305030304" pitchFamily="18" charset="0"/>
              </a:rPr>
              <a:t>Σκηνοθεσί</a:t>
            </a:r>
            <a:r>
              <a:rPr lang="en-US" sz="2400" b="1" kern="1200" dirty="0">
                <a:solidFill>
                  <a:schemeClr val="tx1"/>
                </a:solidFill>
                <a:effectLst/>
                <a:latin typeface="Book Antiqua" panose="02040602050305030304" pitchFamily="18" charset="0"/>
              </a:rPr>
              <a:t>α</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Η έννοια της σκηνοθεσίας είναι πρόσφατη: χρονολογείται από το δεύτερο μισό του δέκατου ένατου αιώνα. Η </a:t>
            </a:r>
            <a:r>
              <a:rPr lang="en-US" sz="2400" kern="1200" dirty="0" err="1">
                <a:solidFill>
                  <a:schemeClr val="tx1"/>
                </a:solidFill>
                <a:effectLst/>
                <a:latin typeface="Book Antiqua" panose="02040602050305030304" pitchFamily="18" charset="0"/>
              </a:rPr>
              <a:t>λέξη</a:t>
            </a:r>
            <a:r>
              <a:rPr lang="en-US" sz="2400" kern="1200" dirty="0">
                <a:solidFill>
                  <a:schemeClr val="tx1"/>
                </a:solidFill>
                <a:effectLst/>
                <a:latin typeface="Book Antiqua" panose="02040602050305030304" pitchFamily="18" charset="0"/>
              </a:rPr>
              <a:t> μα</a:t>
            </a:r>
            <a:r>
              <a:rPr lang="en-US" sz="2400" kern="1200" dirty="0" err="1">
                <a:solidFill>
                  <a:schemeClr val="tx1"/>
                </a:solidFill>
                <a:effectLst/>
                <a:latin typeface="Book Antiqua" panose="02040602050305030304" pitchFamily="18" charset="0"/>
              </a:rPr>
              <a:t>ρτυρείτ</a:t>
            </a:r>
            <a:r>
              <a:rPr lang="en-US" sz="2400" kern="1200" dirty="0">
                <a:solidFill>
                  <a:schemeClr val="tx1"/>
                </a:solidFill>
                <a:effectLst/>
                <a:latin typeface="Book Antiqua" panose="02040602050305030304" pitchFamily="18" charset="0"/>
              </a:rPr>
              <a:t>αι από το 1820. </a:t>
            </a:r>
            <a:r>
              <a:rPr lang="en-US" sz="2400" kern="1200" dirty="0" err="1">
                <a:solidFill>
                  <a:schemeClr val="tx1"/>
                </a:solidFill>
                <a:effectLst/>
                <a:latin typeface="Book Antiqua" panose="02040602050305030304" pitchFamily="18" charset="0"/>
              </a:rPr>
              <a:t>Εκείνη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την</a:t>
            </a:r>
            <a:r>
              <a:rPr lang="en-US" sz="2400" kern="1200" dirty="0">
                <a:solidFill>
                  <a:schemeClr val="tx1"/>
                </a:solidFill>
                <a:effectLst/>
                <a:latin typeface="Book Antiqua" panose="02040602050305030304" pitchFamily="18" charset="0"/>
              </a:rPr>
              <a:t> επ</a:t>
            </a:r>
            <a:r>
              <a:rPr lang="en-US" sz="2400" kern="1200" dirty="0" err="1">
                <a:solidFill>
                  <a:schemeClr val="tx1"/>
                </a:solidFill>
                <a:effectLst/>
                <a:latin typeface="Book Antiqua" panose="02040602050305030304" pitchFamily="18" charset="0"/>
              </a:rPr>
              <a:t>οχή</a:t>
            </a:r>
            <a:r>
              <a:rPr lang="en-US" sz="2400" kern="1200" dirty="0">
                <a:solidFill>
                  <a:schemeClr val="tx1"/>
                </a:solidFill>
                <a:effectLst/>
                <a:latin typeface="Book Antiqua" panose="02040602050305030304" pitchFamily="18" charset="0"/>
              </a:rPr>
              <a:t> ο </a:t>
            </a:r>
            <a:r>
              <a:rPr lang="en-US" sz="2400" kern="1200" dirty="0" err="1">
                <a:solidFill>
                  <a:schemeClr val="tx1"/>
                </a:solidFill>
                <a:effectLst/>
                <a:latin typeface="Book Antiqua" panose="02040602050305030304" pitchFamily="18" charset="0"/>
              </a:rPr>
              <a:t>σκηνοθέτης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γίνετ</a:t>
            </a:r>
            <a:r>
              <a:rPr lang="en-US" sz="2400" kern="1200" dirty="0">
                <a:solidFill>
                  <a:schemeClr val="tx1"/>
                </a:solidFill>
                <a:effectLst/>
                <a:latin typeface="Book Antiqua" panose="02040602050305030304" pitchFamily="18" charset="0"/>
              </a:rPr>
              <a:t>αι ο επίσημος υπεύθυνος για τη διάταξη της παράστασης. </a:t>
            </a:r>
            <a:r>
              <a:rPr lang="en-US" sz="2400" kern="1200" dirty="0" err="1">
                <a:solidFill>
                  <a:schemeClr val="tx1"/>
                </a:solidFill>
                <a:effectLst/>
                <a:latin typeface="Book Antiqua" panose="02040602050305030304" pitchFamily="18" charset="0"/>
              </a:rPr>
              <a:t>Προηγουμένως</a:t>
            </a:r>
            <a:r>
              <a:rPr lang="en-US" sz="2400" kern="1200" dirty="0">
                <a:solidFill>
                  <a:schemeClr val="tx1"/>
                </a:solidFill>
                <a:effectLst/>
                <a:latin typeface="Book Antiqua" panose="02040602050305030304" pitchFamily="18" charset="0"/>
              </a:rPr>
              <a:t> ο </a:t>
            </a:r>
            <a:r>
              <a:rPr lang="en-US" sz="2400" kern="1200" dirty="0" err="1">
                <a:solidFill>
                  <a:schemeClr val="tx1"/>
                </a:solidFill>
                <a:effectLst/>
                <a:latin typeface="Book Antiqua" panose="02040602050305030304" pitchFamily="18" charset="0"/>
              </a:rPr>
              <a:t>διευθυντής</a:t>
            </a:r>
            <a:r>
              <a:rPr lang="en-US" sz="2400" kern="1200" dirty="0">
                <a:solidFill>
                  <a:schemeClr val="tx1"/>
                </a:solidFill>
                <a:effectLst/>
                <a:latin typeface="Book Antiqua" panose="02040602050305030304" pitchFamily="18" charset="0"/>
              </a:rPr>
              <a:t> ή </a:t>
            </a:r>
            <a:r>
              <a:rPr lang="en-US" sz="2400" kern="1200" dirty="0" err="1">
                <a:solidFill>
                  <a:schemeClr val="tx1"/>
                </a:solidFill>
                <a:effectLst/>
                <a:latin typeface="Book Antiqua" panose="02040602050305030304" pitchFamily="18" charset="0"/>
              </a:rPr>
              <a:t>άλλοτε</a:t>
            </a:r>
            <a:r>
              <a:rPr lang="en-US" sz="2400" kern="1200" dirty="0">
                <a:solidFill>
                  <a:schemeClr val="tx1"/>
                </a:solidFill>
                <a:effectLst/>
                <a:latin typeface="Book Antiqua" panose="02040602050305030304" pitchFamily="18" charset="0"/>
              </a:rPr>
              <a:t> ο π</a:t>
            </a:r>
            <a:r>
              <a:rPr lang="en-US" sz="2400" kern="1200" dirty="0" err="1">
                <a:solidFill>
                  <a:schemeClr val="tx1"/>
                </a:solidFill>
                <a:effectLst/>
                <a:latin typeface="Book Antiqua" panose="02040602050305030304" pitchFamily="18" charset="0"/>
              </a:rPr>
              <a:t>ρωτ</a:t>
            </a:r>
            <a:r>
              <a:rPr lang="en-US" sz="2400" kern="1200" dirty="0">
                <a:solidFill>
                  <a:schemeClr val="tx1"/>
                </a:solidFill>
                <a:effectLst/>
                <a:latin typeface="Book Antiqua" panose="02040602050305030304" pitchFamily="18" charset="0"/>
              </a:rPr>
              <a:t>αγωνιστής επιφορτίζεται να διαμορφώσει την παράσταση, σύμφωνα με μια προϋπάρχουσα φόρμα. Η </a:t>
            </a:r>
            <a:r>
              <a:rPr lang="en-US" sz="2400" kern="1200" dirty="0" err="1">
                <a:solidFill>
                  <a:schemeClr val="tx1"/>
                </a:solidFill>
                <a:effectLst/>
                <a:latin typeface="Book Antiqua" panose="02040602050305030304" pitchFamily="18" charset="0"/>
              </a:rPr>
              <a:t>σκηνοθεσί</a:t>
            </a:r>
            <a:r>
              <a:rPr lang="en-US" sz="2400" kern="1200" dirty="0">
                <a:solidFill>
                  <a:schemeClr val="tx1"/>
                </a:solidFill>
                <a:effectLst/>
                <a:latin typeface="Book Antiqua" panose="02040602050305030304" pitchFamily="18" charset="0"/>
              </a:rPr>
              <a:t>α εξομοιωνόταν με μια στοιχειώδη τεχνική τοποθέτησης των υποκριτών. </a:t>
            </a:r>
            <a:r>
              <a:rPr lang="en-US" sz="2400" kern="1200" dirty="0" err="1">
                <a:solidFill>
                  <a:schemeClr val="tx1"/>
                </a:solidFill>
                <a:effectLst/>
                <a:latin typeface="Book Antiqua" panose="02040602050305030304" pitchFamily="18" charset="0"/>
              </a:rPr>
              <a:t>Στο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ευρύ</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κοινό</a:t>
            </a:r>
            <a:r>
              <a:rPr lang="en-US" sz="2400" kern="1200" dirty="0">
                <a:solidFill>
                  <a:schemeClr val="tx1"/>
                </a:solidFill>
                <a:effectLst/>
                <a:latin typeface="Book Antiqua" panose="02040602050305030304" pitchFamily="18" charset="0"/>
              </a:rPr>
              <a:t> επ</a:t>
            </a:r>
            <a:r>
              <a:rPr lang="en-US" sz="2400" kern="1200" dirty="0" err="1">
                <a:solidFill>
                  <a:schemeClr val="tx1"/>
                </a:solidFill>
                <a:effectLst/>
                <a:latin typeface="Book Antiqua" panose="02040602050305030304" pitchFamily="18" charset="0"/>
              </a:rPr>
              <a:t>ικρ</a:t>
            </a:r>
            <a:r>
              <a:rPr lang="en-US" sz="2400" kern="1200" dirty="0">
                <a:solidFill>
                  <a:schemeClr val="tx1"/>
                </a:solidFill>
                <a:effectLst/>
                <a:latin typeface="Book Antiqua" panose="02040602050305030304" pitchFamily="18" charset="0"/>
              </a:rPr>
              <a:t>ατεί ακόμα αυτή η αντίληψη για τον σκηνοθέτη, ο οποίος ρυθμίζει απλώς τις κινήσεις των ηθοποιών και τους φωτισμούς.</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3394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4266BE7-3E32-DBEE-8536-BD185DA76CAC}"/>
              </a:ext>
            </a:extLst>
          </p:cNvPr>
          <p:cNvSpPr>
            <a:spLocks noGrp="1"/>
          </p:cNvSpPr>
          <p:nvPr>
            <p:ph type="title"/>
          </p:nvPr>
        </p:nvSpPr>
        <p:spPr>
          <a:xfrm>
            <a:off x="416726" y="1732788"/>
            <a:ext cx="11034695" cy="4154940"/>
          </a:xfrm>
        </p:spPr>
        <p:txBody>
          <a:bodyPr vert="horz" lIns="91440" tIns="45720" rIns="91440" bIns="45720" rtlCol="0" anchor="b">
            <a:noAutofit/>
          </a:bodyPr>
          <a:lstStyle/>
          <a:p>
            <a:r>
              <a:rPr lang="en-US" sz="2400" kern="1200" dirty="0">
                <a:solidFill>
                  <a:schemeClr val="tx1"/>
                </a:solidFill>
                <a:effectLst/>
                <a:latin typeface="Book Antiqua" panose="02040602050305030304" pitchFamily="18" charset="0"/>
              </a:rPr>
              <a:t>Η </a:t>
            </a:r>
            <a:r>
              <a:rPr lang="en-US" sz="2400" kern="1200" dirty="0" err="1">
                <a:solidFill>
                  <a:schemeClr val="tx1"/>
                </a:solidFill>
                <a:effectLst/>
                <a:latin typeface="Book Antiqua" panose="02040602050305030304" pitchFamily="18" charset="0"/>
              </a:rPr>
              <a:t>εμφάνιση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σκηνοθέτη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στην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εξέλιξη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θεάτρου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εκφράζει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μι</a:t>
            </a:r>
            <a:r>
              <a:rPr lang="en-US" sz="2400" kern="1200" dirty="0">
                <a:solidFill>
                  <a:schemeClr val="tx1"/>
                </a:solidFill>
                <a:effectLst/>
                <a:latin typeface="Book Antiqua" panose="02040602050305030304" pitchFamily="18" charset="0"/>
              </a:rPr>
              <a:t>α νέα στάση απέναντι στο δραματικό κείμενο: για πολύ καιρό, το κείμενο θεωρούνταν κλειστή περιοχή, όπου δεν υπάρχει παρά μόνο μια δυνατή ερμηνεία</a:t>
            </a:r>
            <a:r>
              <a:rPr lang="el-GR" sz="2400" kern="1200" dirty="0">
                <a:solidFill>
                  <a:schemeClr val="tx1"/>
                </a:solidFill>
                <a:effectLst/>
                <a:latin typeface="Book Antiqua" panose="02040602050305030304" pitchFamily="18" charset="0"/>
              </a:rPr>
              <a:t>,</a:t>
            </a:r>
            <a:r>
              <a:rPr lang="en-US" sz="2400" kern="1200" dirty="0">
                <a:solidFill>
                  <a:schemeClr val="tx1"/>
                </a:solidFill>
                <a:effectLst/>
                <a:latin typeface="Book Antiqua" panose="02040602050305030304" pitchFamily="18" charset="0"/>
              </a:rPr>
              <a:t> η οποία πρέπει να αποκαλυφθεί. </a:t>
            </a:r>
            <a:r>
              <a:rPr lang="en-US" sz="2400" kern="1200" dirty="0" err="1">
                <a:solidFill>
                  <a:schemeClr val="tx1"/>
                </a:solidFill>
                <a:effectLst/>
                <a:latin typeface="Book Antiqua" panose="02040602050305030304" pitchFamily="18" charset="0"/>
              </a:rPr>
              <a:t>Σήμερ</a:t>
            </a:r>
            <a:r>
              <a:rPr lang="en-US" sz="2400" kern="1200" dirty="0">
                <a:solidFill>
                  <a:schemeClr val="tx1"/>
                </a:solidFill>
                <a:effectLst/>
                <a:latin typeface="Book Antiqua" panose="02040602050305030304" pitchFamily="18" charset="0"/>
              </a:rPr>
              <a:t>α, αντίθετα, θεωρείται ότι το κείμενο απευθύνει μια πρόσκληση, να αναζητηθούν οι πολλαπλές σημασίες του, ακόμα και οι αντιφάσεις του· προσφέρεται σε νέες ερμηνείες. Η </a:t>
            </a:r>
            <a:r>
              <a:rPr lang="en-US" sz="2400" kern="1200" dirty="0" err="1">
                <a:solidFill>
                  <a:schemeClr val="tx1"/>
                </a:solidFill>
                <a:effectLst/>
                <a:latin typeface="Book Antiqua" panose="02040602050305030304" pitchFamily="18" charset="0"/>
              </a:rPr>
              <a:t>έλευση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σκηνοθεσί</a:t>
            </a:r>
            <a:r>
              <a:rPr lang="en-US" sz="2400" kern="1200" dirty="0">
                <a:solidFill>
                  <a:schemeClr val="tx1"/>
                </a:solidFill>
                <a:effectLst/>
                <a:latin typeface="Book Antiqua" panose="02040602050305030304" pitchFamily="18" charset="0"/>
              </a:rPr>
              <a:t>ας αποδεικνύει επιπλέον ότι η θεατρική τέχνη καθιερώνεται ως αυτόνομη τέχνη. Η </a:t>
            </a:r>
            <a:r>
              <a:rPr lang="en-US" sz="2400" kern="1200" dirty="0" err="1">
                <a:solidFill>
                  <a:schemeClr val="tx1"/>
                </a:solidFill>
                <a:effectLst/>
                <a:latin typeface="Book Antiqua" panose="02040602050305030304" pitchFamily="18" charset="0"/>
              </a:rPr>
              <a:t>σημ</a:t>
            </a:r>
            <a:r>
              <a:rPr lang="en-US" sz="2400" kern="1200" dirty="0">
                <a:solidFill>
                  <a:schemeClr val="tx1"/>
                </a:solidFill>
                <a:effectLst/>
                <a:latin typeface="Book Antiqua" panose="02040602050305030304" pitchFamily="18" charset="0"/>
              </a:rPr>
              <a:t>ασία της βρίσκεται στην αναζήτηση τόσο της μορφής και της δραματουργικής και σκηνικής δομής της όσο και του ή των νοημάτων του κειμένου.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26693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BF4DF2C-F028-4921-9C23-41303F650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Τίτλος 1">
            <a:extLst>
              <a:ext uri="{FF2B5EF4-FFF2-40B4-BE49-F238E27FC236}">
                <a16:creationId xmlns:a16="http://schemas.microsoft.com/office/drawing/2014/main" id="{32C7AEF6-0729-5B32-96B0-95E4766980EF}"/>
              </a:ext>
            </a:extLst>
          </p:cNvPr>
          <p:cNvSpPr>
            <a:spLocks noGrp="1"/>
          </p:cNvSpPr>
          <p:nvPr>
            <p:ph type="title"/>
          </p:nvPr>
        </p:nvSpPr>
        <p:spPr>
          <a:xfrm>
            <a:off x="-66671" y="552450"/>
            <a:ext cx="5362569" cy="6296672"/>
          </a:xfrm>
        </p:spPr>
        <p:txBody>
          <a:bodyPr vert="horz" lIns="91440" tIns="45720" rIns="91440" bIns="45720" rtlCol="0" anchor="t">
            <a:noAutofit/>
          </a:bodyPr>
          <a:lstStyle/>
          <a:p>
            <a:pPr>
              <a:spcAft>
                <a:spcPts val="800"/>
              </a:spcAft>
            </a:pPr>
            <a:r>
              <a:rPr lang="en-US" sz="2200" i="1" kern="1200" dirty="0" err="1">
                <a:solidFill>
                  <a:srgbClr val="FFFFFF"/>
                </a:solidFill>
                <a:effectLst/>
                <a:latin typeface="Book Antiqua" panose="02040602050305030304" pitchFamily="18" charset="0"/>
              </a:rPr>
              <a:t>Σκηνοθετικές</a:t>
            </a:r>
            <a:r>
              <a:rPr lang="en-US" sz="2200" i="1" kern="1200" dirty="0">
                <a:solidFill>
                  <a:srgbClr val="FFFFFF"/>
                </a:solidFill>
                <a:effectLst/>
                <a:latin typeface="Book Antiqua" panose="02040602050305030304" pitchFamily="18" charset="0"/>
              </a:rPr>
              <a:t> </a:t>
            </a:r>
            <a:r>
              <a:rPr lang="en-US" sz="2200" i="1" kern="1200" dirty="0" err="1">
                <a:solidFill>
                  <a:srgbClr val="FFFFFF"/>
                </a:solidFill>
                <a:effectLst/>
                <a:latin typeface="Book Antiqua" panose="02040602050305030304" pitchFamily="18" charset="0"/>
              </a:rPr>
              <a:t>λειτουργίες</a:t>
            </a:r>
            <a:br>
              <a:rPr lang="el-GR" sz="2200" i="1" kern="1200" dirty="0">
                <a:solidFill>
                  <a:srgbClr val="FFFFFF"/>
                </a:solidFill>
                <a:effectLst/>
                <a:latin typeface="Book Antiqua" panose="02040602050305030304" pitchFamily="18" charset="0"/>
              </a:rPr>
            </a:br>
            <a:br>
              <a:rPr lang="en-US" sz="2200" kern="1200" dirty="0">
                <a:solidFill>
                  <a:srgbClr val="FFFFFF"/>
                </a:solidFill>
                <a:effectLst/>
                <a:latin typeface="Book Antiqua" panose="02040602050305030304" pitchFamily="18" charset="0"/>
              </a:rPr>
            </a:br>
            <a:r>
              <a:rPr lang="en-US" sz="2200" kern="1200" dirty="0">
                <a:solidFill>
                  <a:srgbClr val="FFFFFF"/>
                </a:solidFill>
                <a:effectLst/>
                <a:latin typeface="Book Antiqua" panose="02040602050305030304" pitchFamily="18" charset="0"/>
              </a:rPr>
              <a:t>Α. </a:t>
            </a:r>
            <a:r>
              <a:rPr lang="en-US" sz="2200" i="1" kern="1200" dirty="0" err="1">
                <a:solidFill>
                  <a:srgbClr val="FFFFFF"/>
                </a:solidFill>
                <a:effectLst/>
                <a:latin typeface="Book Antiqua" panose="02040602050305030304" pitchFamily="18" charset="0"/>
              </a:rPr>
              <a:t>Ελάχιστος</a:t>
            </a:r>
            <a:r>
              <a:rPr lang="en-US" sz="2200" i="1" kern="1200" dirty="0">
                <a:solidFill>
                  <a:srgbClr val="FFFFFF"/>
                </a:solidFill>
                <a:effectLst/>
                <a:latin typeface="Book Antiqua" panose="02040602050305030304" pitchFamily="18" charset="0"/>
              </a:rPr>
              <a:t> και </a:t>
            </a:r>
            <a:r>
              <a:rPr lang="en-US" sz="2200" i="1" kern="1200" dirty="0" err="1">
                <a:solidFill>
                  <a:srgbClr val="FFFFFF"/>
                </a:solidFill>
                <a:effectLst/>
                <a:latin typeface="Book Antiqua" panose="02040602050305030304" pitchFamily="18" charset="0"/>
              </a:rPr>
              <a:t>μέγιστος</a:t>
            </a:r>
            <a:r>
              <a:rPr lang="en-US" sz="2200" i="1" kern="1200" dirty="0">
                <a:solidFill>
                  <a:srgbClr val="FFFFFF"/>
                </a:solidFill>
                <a:effectLst/>
                <a:latin typeface="Book Antiqua" panose="02040602050305030304" pitchFamily="18" charset="0"/>
              </a:rPr>
              <a:t> </a:t>
            </a:r>
            <a:r>
              <a:rPr lang="en-US" sz="2200" i="1" kern="1200" dirty="0" err="1">
                <a:solidFill>
                  <a:srgbClr val="FFFFFF"/>
                </a:solidFill>
                <a:effectLst/>
                <a:latin typeface="Book Antiqua" panose="02040602050305030304" pitchFamily="18" charset="0"/>
              </a:rPr>
              <a:t>ορισμός</a:t>
            </a:r>
            <a:br>
              <a:rPr lang="en-US" sz="2200" kern="1200" dirty="0">
                <a:solidFill>
                  <a:srgbClr val="FFFFFF"/>
                </a:solidFill>
                <a:effectLst/>
                <a:latin typeface="Book Antiqua" panose="02040602050305030304" pitchFamily="18" charset="0"/>
              </a:rPr>
            </a:br>
            <a:r>
              <a:rPr lang="en-US" sz="2200" kern="1200" dirty="0" err="1">
                <a:solidFill>
                  <a:srgbClr val="FFFFFF"/>
                </a:solidFill>
                <a:effectLst/>
                <a:latin typeface="Book Antiqua" panose="02040602050305030304" pitchFamily="18" charset="0"/>
              </a:rPr>
              <a:t>Προτείνοντ</a:t>
            </a:r>
            <a:r>
              <a:rPr lang="en-US" sz="2200" kern="1200" dirty="0">
                <a:solidFill>
                  <a:srgbClr val="FFFFFF"/>
                </a:solidFill>
                <a:effectLst/>
                <a:latin typeface="Book Antiqua" panose="02040602050305030304" pitchFamily="18" charset="0"/>
              </a:rPr>
              <a:t>αι δυο ορισμοί της σκηνοθεσίας, Ένας από την άποψη των ειδικών και ενός που ανταποκρίνεται στην άποψη του ευρύτερου κοινού: « με την ευρεία σημασία, ο όρος σκηνοθεσία δηλώνει το σύνολο των μέσων της σκηνικής ερμηνείας: σκηνογραφία, φωτισμός, μουσική και υπόκριση των ηθοποιών […]. </a:t>
            </a:r>
            <a:r>
              <a:rPr lang="en-US" sz="2200" kern="1200" dirty="0" err="1">
                <a:solidFill>
                  <a:srgbClr val="FFFFFF"/>
                </a:solidFill>
                <a:effectLst/>
                <a:latin typeface="Book Antiqua" panose="02040602050305030304" pitchFamily="18" charset="0"/>
              </a:rPr>
              <a:t>Με</a:t>
            </a:r>
            <a:r>
              <a:rPr lang="en-US" sz="2200" kern="1200" dirty="0">
                <a:solidFill>
                  <a:srgbClr val="FFFFFF"/>
                </a:solidFill>
                <a:effectLst/>
                <a:latin typeface="Book Antiqua" panose="02040602050305030304" pitchFamily="18" charset="0"/>
              </a:rPr>
              <a:t> </a:t>
            </a:r>
            <a:r>
              <a:rPr lang="en-US" sz="2200" kern="1200" dirty="0" err="1">
                <a:solidFill>
                  <a:srgbClr val="FFFFFF"/>
                </a:solidFill>
                <a:effectLst/>
                <a:latin typeface="Book Antiqua" panose="02040602050305030304" pitchFamily="18" charset="0"/>
              </a:rPr>
              <a:t>τη</a:t>
            </a:r>
            <a:r>
              <a:rPr lang="en-US" sz="2200" kern="1200" dirty="0">
                <a:solidFill>
                  <a:srgbClr val="FFFFFF"/>
                </a:solidFill>
                <a:effectLst/>
                <a:latin typeface="Book Antiqua" panose="02040602050305030304" pitchFamily="18" charset="0"/>
              </a:rPr>
              <a:t> </a:t>
            </a:r>
            <a:r>
              <a:rPr lang="en-US" sz="2200" kern="1200" dirty="0" err="1">
                <a:solidFill>
                  <a:srgbClr val="FFFFFF"/>
                </a:solidFill>
                <a:effectLst/>
                <a:latin typeface="Book Antiqua" panose="02040602050305030304" pitchFamily="18" charset="0"/>
              </a:rPr>
              <a:t>στενή</a:t>
            </a:r>
            <a:r>
              <a:rPr lang="en-US" sz="2200" kern="1200" dirty="0">
                <a:solidFill>
                  <a:srgbClr val="FFFFFF"/>
                </a:solidFill>
                <a:effectLst/>
                <a:latin typeface="Book Antiqua" panose="02040602050305030304" pitchFamily="18" charset="0"/>
              </a:rPr>
              <a:t> </a:t>
            </a:r>
            <a:r>
              <a:rPr lang="en-US" sz="2200" kern="1200" dirty="0" err="1">
                <a:solidFill>
                  <a:srgbClr val="FFFFFF"/>
                </a:solidFill>
                <a:effectLst/>
                <a:latin typeface="Book Antiqua" panose="02040602050305030304" pitchFamily="18" charset="0"/>
              </a:rPr>
              <a:t>σημ</a:t>
            </a:r>
            <a:r>
              <a:rPr lang="en-US" sz="2200" kern="1200" dirty="0">
                <a:solidFill>
                  <a:srgbClr val="FFFFFF"/>
                </a:solidFill>
                <a:effectLst/>
                <a:latin typeface="Book Antiqua" panose="02040602050305030304" pitchFamily="18" charset="0"/>
              </a:rPr>
              <a:t>ασία, ο όρος σκηνοθεσία δηλώνει τη δραστηριότητα συναρμογής, σε ορισμένο τόπο και χρόνο των διαφόρων στοιχείων σκηνικής ερμηνείας ενός δραματικού έργου».</a:t>
            </a:r>
            <a:br>
              <a:rPr lang="en-US" sz="2200" kern="1200" dirty="0">
                <a:solidFill>
                  <a:srgbClr val="FFFFFF"/>
                </a:solidFill>
                <a:effectLst/>
                <a:latin typeface="Book Antiqua" panose="02040602050305030304" pitchFamily="18" charset="0"/>
              </a:rPr>
            </a:br>
            <a:endParaRPr lang="en-US" sz="2200" kern="1200" dirty="0">
              <a:solidFill>
                <a:srgbClr val="FFFFFF"/>
              </a:solidFill>
              <a:latin typeface="Book Antiqua" panose="02040602050305030304" pitchFamily="18" charset="0"/>
            </a:endParaRP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Εικόνα 3" descr="Εικόνα που περιέχει πόζα&#10;&#10;Περιγραφή που δημιουργήθηκε αυτόματα">
            <a:extLst>
              <a:ext uri="{FF2B5EF4-FFF2-40B4-BE49-F238E27FC236}">
                <a16:creationId xmlns:a16="http://schemas.microsoft.com/office/drawing/2014/main" id="{7E595BA6-B98E-6824-29E4-3720968FF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6925" y="2469004"/>
            <a:ext cx="5664133" cy="2978237"/>
          </a:xfrm>
          <a:prstGeom prst="rect">
            <a:avLst/>
          </a:prstGeom>
        </p:spPr>
      </p:pic>
      <p:grpSp>
        <p:nvGrpSpPr>
          <p:cNvPr id="15" name="Group 14">
            <a:extLst>
              <a:ext uri="{FF2B5EF4-FFF2-40B4-BE49-F238E27FC236}">
                <a16:creationId xmlns:a16="http://schemas.microsoft.com/office/drawing/2014/main" id="{892B7B61-D701-474B-AE8F-EA238B550A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16"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spTree>
    <p:extLst>
      <p:ext uri="{BB962C8B-B14F-4D97-AF65-F5344CB8AC3E}">
        <p14:creationId xmlns:p14="http://schemas.microsoft.com/office/powerpoint/2010/main" val="1313832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9F012DF-F725-79E8-F5A3-80FD227AB604}"/>
              </a:ext>
            </a:extLst>
          </p:cNvPr>
          <p:cNvSpPr>
            <a:spLocks noGrp="1"/>
          </p:cNvSpPr>
          <p:nvPr>
            <p:ph type="title"/>
          </p:nvPr>
        </p:nvSpPr>
        <p:spPr>
          <a:xfrm>
            <a:off x="838200" y="451381"/>
            <a:ext cx="10512552" cy="4549244"/>
          </a:xfrm>
        </p:spPr>
        <p:txBody>
          <a:bodyPr vert="horz" lIns="91440" tIns="45720" rIns="91440" bIns="45720" rtlCol="0" anchor="b">
            <a:normAutofit/>
          </a:bodyPr>
          <a:lstStyle/>
          <a:p>
            <a:pPr>
              <a:spcAft>
                <a:spcPts val="800"/>
              </a:spcAft>
            </a:pPr>
            <a:r>
              <a:rPr lang="en-US" sz="2400" kern="1200" dirty="0">
                <a:solidFill>
                  <a:schemeClr val="tx1"/>
                </a:solidFill>
                <a:effectLst/>
                <a:latin typeface="Book Antiqua" panose="02040602050305030304" pitchFamily="18" charset="0"/>
              </a:rPr>
              <a:t>Β. </a:t>
            </a:r>
            <a:r>
              <a:rPr lang="en-US" sz="2400" i="1" kern="1200" dirty="0">
                <a:solidFill>
                  <a:schemeClr val="tx1"/>
                </a:solidFill>
                <a:effectLst/>
                <a:latin typeface="Book Antiqua" panose="02040602050305030304" pitchFamily="18" charset="0"/>
              </a:rPr>
              <a:t>Απα</a:t>
            </a:r>
            <a:r>
              <a:rPr lang="en-US" sz="2400" i="1" kern="1200" dirty="0" err="1">
                <a:solidFill>
                  <a:schemeClr val="tx1"/>
                </a:solidFill>
                <a:effectLst/>
                <a:latin typeface="Book Antiqua" panose="02040602050305030304" pitchFamily="18" charset="0"/>
              </a:rPr>
              <a:t>ίτηση</a:t>
            </a:r>
            <a:r>
              <a:rPr lang="en-US" sz="2400" i="1" kern="1200" dirty="0">
                <a:solidFill>
                  <a:schemeClr val="tx1"/>
                </a:solidFill>
                <a:effectLst/>
                <a:latin typeface="Book Antiqua" panose="02040602050305030304" pitchFamily="18" charset="0"/>
              </a:rPr>
              <a:t> </a:t>
            </a:r>
            <a:r>
              <a:rPr lang="en-US" sz="2400" i="1" kern="1200" dirty="0" err="1">
                <a:solidFill>
                  <a:schemeClr val="tx1"/>
                </a:solidFill>
                <a:effectLst/>
                <a:latin typeface="Book Antiqua" panose="02040602050305030304" pitchFamily="18" charset="0"/>
              </a:rPr>
              <a:t>συγκέντρωσης</a:t>
            </a:r>
            <a:br>
              <a:rPr lang="en-US" sz="2400" kern="1200" dirty="0">
                <a:solidFill>
                  <a:schemeClr val="tx1"/>
                </a:solidFill>
                <a:effectLst/>
                <a:latin typeface="Book Antiqua" panose="02040602050305030304" pitchFamily="18" charset="0"/>
              </a:rPr>
            </a:br>
            <a:r>
              <a:rPr lang="en-US" sz="2400" kern="1200" dirty="0" err="1">
                <a:solidFill>
                  <a:schemeClr val="tx1"/>
                </a:solidFill>
                <a:effectLst/>
                <a:latin typeface="Book Antiqua" panose="02040602050305030304" pitchFamily="18" charset="0"/>
              </a:rPr>
              <a:t>Στις</a:t>
            </a:r>
            <a:r>
              <a:rPr lang="en-US" sz="2400" kern="1200" dirty="0">
                <a:solidFill>
                  <a:schemeClr val="tx1"/>
                </a:solidFill>
                <a:effectLst/>
                <a:latin typeface="Book Antiqua" panose="02040602050305030304" pitchFamily="18" charset="0"/>
              </a:rPr>
              <a:t> απα</a:t>
            </a:r>
            <a:r>
              <a:rPr lang="en-US" sz="2400" kern="1200" dirty="0" err="1">
                <a:solidFill>
                  <a:schemeClr val="tx1"/>
                </a:solidFill>
                <a:effectLst/>
                <a:latin typeface="Book Antiqua" panose="02040602050305030304" pitchFamily="18" charset="0"/>
              </a:rPr>
              <a:t>ρχές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της</a:t>
            </a:r>
            <a:r>
              <a:rPr lang="en-US" sz="2400" kern="1200" dirty="0">
                <a:solidFill>
                  <a:schemeClr val="tx1"/>
                </a:solidFill>
                <a:effectLst/>
                <a:latin typeface="Book Antiqua" panose="02040602050305030304" pitchFamily="18" charset="0"/>
              </a:rPr>
              <a:t>, η </a:t>
            </a:r>
            <a:r>
              <a:rPr lang="en-US" sz="2400" kern="1200" dirty="0" err="1">
                <a:solidFill>
                  <a:schemeClr val="tx1"/>
                </a:solidFill>
                <a:effectLst/>
                <a:latin typeface="Book Antiqua" panose="02040602050305030304" pitchFamily="18" charset="0"/>
              </a:rPr>
              <a:t>σκηνοθεσί</a:t>
            </a:r>
            <a:r>
              <a:rPr lang="en-US" sz="2400" kern="1200" dirty="0">
                <a:solidFill>
                  <a:schemeClr val="tx1"/>
                </a:solidFill>
                <a:effectLst/>
                <a:latin typeface="Book Antiqua" panose="02040602050305030304" pitchFamily="18" charset="0"/>
              </a:rPr>
              <a:t>α επιβεβαιώνει την κλασική αντίληψη του σκηνικού θεατρικού έργου, ως έργου πλήρους και αρμονικού, που περιλαμβάνει και υπερβαίνει το άθροισμα των υλικών ή σκηνικών τεχνών, οι οποίες εθεωρούντο κάποτε ξεχωριστές θεμελιακές οντότητες. Η </a:t>
            </a:r>
            <a:r>
              <a:rPr lang="en-US" sz="2400" kern="1200" dirty="0" err="1">
                <a:solidFill>
                  <a:schemeClr val="tx1"/>
                </a:solidFill>
                <a:effectLst/>
                <a:latin typeface="Book Antiqua" panose="02040602050305030304" pitchFamily="18" charset="0"/>
              </a:rPr>
              <a:t>σκηνοθεσί</a:t>
            </a:r>
            <a:r>
              <a:rPr lang="en-US" sz="2400" kern="1200" dirty="0">
                <a:solidFill>
                  <a:schemeClr val="tx1"/>
                </a:solidFill>
                <a:effectLst/>
                <a:latin typeface="Book Antiqua" panose="02040602050305030304" pitchFamily="18" charset="0"/>
              </a:rPr>
              <a:t>α διακηρύσσει την υπαγωγή κάθε τέχνης ή απλώς κάθε σημείου σε ένα αρμονικό όλον, το οποίο ελέγχεται από μια ενοποιητική σκέψη. « </a:t>
            </a:r>
            <a:r>
              <a:rPr lang="en-US" sz="2400" kern="1200" dirty="0" err="1">
                <a:solidFill>
                  <a:schemeClr val="tx1"/>
                </a:solidFill>
                <a:effectLst/>
                <a:latin typeface="Book Antiqua" panose="02040602050305030304" pitchFamily="18" charset="0"/>
              </a:rPr>
              <a:t>Δεν</a:t>
            </a:r>
            <a:r>
              <a:rPr lang="en-US" sz="2400" kern="1200" dirty="0">
                <a:solidFill>
                  <a:schemeClr val="tx1"/>
                </a:solidFill>
                <a:effectLst/>
                <a:latin typeface="Book Antiqua" panose="02040602050305030304" pitchFamily="18" charset="0"/>
              </a:rPr>
              <a:t> μπ</a:t>
            </a:r>
            <a:r>
              <a:rPr lang="en-US" sz="2400" kern="1200" dirty="0" err="1">
                <a:solidFill>
                  <a:schemeClr val="tx1"/>
                </a:solidFill>
                <a:effectLst/>
                <a:latin typeface="Book Antiqua" panose="02040602050305030304" pitchFamily="18" charset="0"/>
              </a:rPr>
              <a:t>ορεί</a:t>
            </a:r>
            <a:r>
              <a:rPr lang="en-US" sz="2400" kern="1200" dirty="0">
                <a:solidFill>
                  <a:schemeClr val="tx1"/>
                </a:solidFill>
                <a:effectLst/>
                <a:latin typeface="Book Antiqua" panose="02040602050305030304" pitchFamily="18" charset="0"/>
              </a:rPr>
              <a:t> να </a:t>
            </a:r>
            <a:r>
              <a:rPr lang="en-US" sz="2400" kern="1200" dirty="0" err="1">
                <a:solidFill>
                  <a:schemeClr val="tx1"/>
                </a:solidFill>
                <a:effectLst/>
                <a:latin typeface="Book Antiqua" panose="02040602050305030304" pitchFamily="18" charset="0"/>
              </a:rPr>
              <a:t>δημιουργηθεί</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έργο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τέχνης</a:t>
            </a:r>
            <a:r>
              <a:rPr lang="en-US" sz="2400" kern="1200" dirty="0">
                <a:solidFill>
                  <a:schemeClr val="tx1"/>
                </a:solidFill>
                <a:effectLst/>
                <a:latin typeface="Book Antiqua" panose="02040602050305030304" pitchFamily="18" charset="0"/>
              </a:rPr>
              <a:t>, αν </a:t>
            </a:r>
            <a:r>
              <a:rPr lang="en-US" sz="2400" kern="1200" dirty="0" err="1">
                <a:solidFill>
                  <a:schemeClr val="tx1"/>
                </a:solidFill>
                <a:effectLst/>
                <a:latin typeface="Book Antiqua" panose="02040602050305030304" pitchFamily="18" charset="0"/>
              </a:rPr>
              <a:t>δεν</a:t>
            </a:r>
            <a:r>
              <a:rPr lang="en-US" sz="2400" kern="1200" dirty="0">
                <a:solidFill>
                  <a:schemeClr val="tx1"/>
                </a:solidFill>
                <a:effectLst/>
                <a:latin typeface="Book Antiqua" panose="02040602050305030304" pitchFamily="18" charset="0"/>
              </a:rPr>
              <a:t> κα</a:t>
            </a:r>
            <a:r>
              <a:rPr lang="en-US" sz="2400" kern="1200" dirty="0" err="1">
                <a:solidFill>
                  <a:schemeClr val="tx1"/>
                </a:solidFill>
                <a:effectLst/>
                <a:latin typeface="Book Antiqua" panose="02040602050305030304" pitchFamily="18" charset="0"/>
              </a:rPr>
              <a:t>τευθύνετ</a:t>
            </a:r>
            <a:r>
              <a:rPr lang="en-US" sz="2400" kern="1200" dirty="0">
                <a:solidFill>
                  <a:schemeClr val="tx1"/>
                </a:solidFill>
                <a:effectLst/>
                <a:latin typeface="Book Antiqua" panose="02040602050305030304" pitchFamily="18" charset="0"/>
              </a:rPr>
              <a:t>αι από μια ενιαία σκέψη» (Κραιγκ).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969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DCBBB6A0-24A3-DF8B-1669-5ACCAA357BB1}"/>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spcAft>
                <a:spcPts val="800"/>
              </a:spcAft>
            </a:pPr>
            <a:r>
              <a:rPr lang="en-US" sz="2400" kern="1200" dirty="0">
                <a:solidFill>
                  <a:schemeClr val="tx1"/>
                </a:solidFill>
                <a:effectLst/>
                <a:latin typeface="Book Antiqua" panose="02040602050305030304" pitchFamily="18" charset="0"/>
              </a:rPr>
              <a:t>Γ. </a:t>
            </a:r>
            <a:r>
              <a:rPr lang="en-US" sz="2400" i="1" kern="1200" dirty="0" err="1">
                <a:solidFill>
                  <a:schemeClr val="tx1"/>
                </a:solidFill>
                <a:effectLst/>
                <a:latin typeface="Book Antiqua" panose="02040602050305030304" pitchFamily="18" charset="0"/>
              </a:rPr>
              <a:t>Χωροθέτηση</a:t>
            </a: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Η </a:t>
            </a:r>
            <a:r>
              <a:rPr lang="en-US" sz="2400" kern="1200" dirty="0" err="1">
                <a:solidFill>
                  <a:schemeClr val="tx1"/>
                </a:solidFill>
                <a:effectLst/>
                <a:latin typeface="Book Antiqua" panose="02040602050305030304" pitchFamily="18" charset="0"/>
              </a:rPr>
              <a:t>σκηνοθεσί</a:t>
            </a:r>
            <a:r>
              <a:rPr lang="en-US" sz="2400" kern="1200" dirty="0">
                <a:solidFill>
                  <a:schemeClr val="tx1"/>
                </a:solidFill>
                <a:effectLst/>
                <a:latin typeface="Book Antiqua" panose="02040602050305030304" pitchFamily="18" charset="0"/>
              </a:rPr>
              <a:t>α συνιστά στη μεταφορά της δραματικής γραφής του έργου (γραπτό κείμενο και/ή σκηνικές οδηγίες) σε σκηνική γραφή.</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805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3D25060-4BF0-779D-E7FA-36CCCB63F085}"/>
              </a:ext>
            </a:extLst>
          </p:cNvPr>
          <p:cNvSpPr>
            <a:spLocks noGrp="1"/>
          </p:cNvSpPr>
          <p:nvPr>
            <p:ph type="title"/>
          </p:nvPr>
        </p:nvSpPr>
        <p:spPr>
          <a:xfrm>
            <a:off x="492926" y="1323213"/>
            <a:ext cx="11034695" cy="4278765"/>
          </a:xfrm>
        </p:spPr>
        <p:txBody>
          <a:bodyPr vert="horz" lIns="91440" tIns="45720" rIns="91440" bIns="45720" rtlCol="0" anchor="b">
            <a:noAutofit/>
          </a:bodyPr>
          <a:lstStyle/>
          <a:p>
            <a:pPr>
              <a:spcAft>
                <a:spcPts val="800"/>
              </a:spcAft>
            </a:pPr>
            <a:r>
              <a:rPr lang="en-US" sz="2400" kern="1200" dirty="0">
                <a:solidFill>
                  <a:schemeClr val="tx1"/>
                </a:solidFill>
                <a:effectLst/>
                <a:latin typeface="Book Antiqua" panose="02040602050305030304" pitchFamily="18" charset="0"/>
              </a:rPr>
              <a:t>Δ. </a:t>
            </a:r>
            <a:r>
              <a:rPr lang="en-US" sz="2400" i="1" kern="1200" dirty="0" err="1">
                <a:solidFill>
                  <a:schemeClr val="tx1"/>
                </a:solidFill>
                <a:effectLst/>
                <a:latin typeface="Book Antiqua" panose="02040602050305030304" pitchFamily="18" charset="0"/>
              </a:rPr>
              <a:t>Συντονισμός</a:t>
            </a:r>
            <a:r>
              <a:rPr lang="en-US" sz="2400" i="1" kern="1200" dirty="0">
                <a:solidFill>
                  <a:schemeClr val="tx1"/>
                </a:solidFill>
                <a:effectLst/>
                <a:latin typeface="Book Antiqua" panose="02040602050305030304" pitchFamily="18" charset="0"/>
              </a:rPr>
              <a:t> </a:t>
            </a:r>
            <a:br>
              <a:rPr lang="el-GR" sz="2400" i="1" kern="1200" dirty="0">
                <a:solidFill>
                  <a:schemeClr val="tx1"/>
                </a:solidFill>
                <a:effectLst/>
                <a:latin typeface="Book Antiqua" panose="02040602050305030304" pitchFamily="18" charset="0"/>
              </a:rPr>
            </a:br>
            <a:br>
              <a:rPr lang="en-US" sz="2400" kern="1200" dirty="0">
                <a:solidFill>
                  <a:schemeClr val="tx1"/>
                </a:solidFill>
                <a:effectLst/>
                <a:latin typeface="Book Antiqua" panose="02040602050305030304" pitchFamily="18" charset="0"/>
              </a:rPr>
            </a:b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διάφορες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συνιστώσες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της</a:t>
            </a:r>
            <a:r>
              <a:rPr lang="en-US" sz="2400" kern="1200" dirty="0">
                <a:solidFill>
                  <a:schemeClr val="tx1"/>
                </a:solidFill>
                <a:effectLst/>
                <a:latin typeface="Book Antiqua" panose="02040602050305030304" pitchFamily="18" charset="0"/>
              </a:rPr>
              <a:t> πα</a:t>
            </a:r>
            <a:r>
              <a:rPr lang="en-US" sz="2400" kern="1200" dirty="0" err="1">
                <a:solidFill>
                  <a:schemeClr val="tx1"/>
                </a:solidFill>
                <a:effectLst/>
                <a:latin typeface="Book Antiqua" panose="02040602050305030304" pitchFamily="18" charset="0"/>
              </a:rPr>
              <a:t>ράστ</a:t>
            </a:r>
            <a:r>
              <a:rPr lang="en-US" sz="2400" kern="1200" dirty="0">
                <a:solidFill>
                  <a:schemeClr val="tx1"/>
                </a:solidFill>
                <a:effectLst/>
                <a:latin typeface="Book Antiqua" panose="02040602050305030304" pitchFamily="18" charset="0"/>
              </a:rPr>
              <a:t>ασης, που οφείλονται στην παρέμβαση πολλών δημιουργών (δραματουργού, μουσικού, σκηνογράφου κ.λπ) συναρμόζονται και συντονίζονται από το σκηνοθέτη. </a:t>
            </a:r>
            <a:r>
              <a:rPr lang="en-US" sz="2400" kern="1200" dirty="0" err="1">
                <a:solidFill>
                  <a:schemeClr val="tx1"/>
                </a:solidFill>
                <a:effectLst/>
                <a:latin typeface="Book Antiqua" panose="02040602050305030304" pitchFamily="18" charset="0"/>
              </a:rPr>
              <a:t>Είτε</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ρόκειτ</a:t>
            </a:r>
            <a:r>
              <a:rPr lang="en-US" sz="2400" kern="1200" dirty="0">
                <a:solidFill>
                  <a:schemeClr val="tx1"/>
                </a:solidFill>
                <a:effectLst/>
                <a:latin typeface="Book Antiqua" panose="02040602050305030304" pitchFamily="18" charset="0"/>
              </a:rPr>
              <a:t>αι για την ενσωμάτωσή τους στο όλον, όπως στην όπερα, είτε αντίθετα, για ένα σύστημα όπου κάθε τέχνη διατηρεί την αυτονομία της (Μπρεχτ), αποστολή του σκηνοθέτη είναι να αποφασίσει το είδος του δεσμού ανάμεσα στα διάφορα σκηνικά στοιχεί</a:t>
            </a:r>
            <a:r>
              <a:rPr lang="el-GR" sz="2400" dirty="0">
                <a:latin typeface="Book Antiqua" panose="02040602050305030304" pitchFamily="18" charset="0"/>
              </a:rPr>
              <a:t>, γεγονός</a:t>
            </a:r>
            <a:r>
              <a:rPr lang="en-US" sz="2400" kern="1200" dirty="0">
                <a:solidFill>
                  <a:schemeClr val="tx1"/>
                </a:solidFill>
                <a:effectLst/>
                <a:latin typeface="Book Antiqua" panose="02040602050305030304" pitchFamily="18" charset="0"/>
              </a:rPr>
              <a:t> που επηρεάζει με καθοριστικό τρόπο την παραγωγή του συνολικού νοήματος.</a:t>
            </a:r>
            <a:br>
              <a:rPr lang="en-US" sz="2400" kern="1200" dirty="0">
                <a:solidFill>
                  <a:schemeClr val="tx1"/>
                </a:solidFill>
                <a:effectLst/>
              </a:rPr>
            </a:br>
            <a:endParaRPr lang="en-US" sz="2400" kern="1200" dirty="0">
              <a:solidFill>
                <a:schemeClr val="tx1"/>
              </a:solidFill>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978202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0EE6AFA-48BB-1605-F251-28C36F3F6611}"/>
              </a:ext>
            </a:extLst>
          </p:cNvPr>
          <p:cNvSpPr>
            <a:spLocks noGrp="1"/>
          </p:cNvSpPr>
          <p:nvPr>
            <p:ph type="title"/>
          </p:nvPr>
        </p:nvSpPr>
        <p:spPr>
          <a:xfrm>
            <a:off x="1366160" y="891540"/>
            <a:ext cx="10711540" cy="5166359"/>
          </a:xfrm>
        </p:spPr>
        <p:txBody>
          <a:bodyPr vert="horz" lIns="91440" tIns="45720" rIns="91440" bIns="45720" rtlCol="0" anchor="b">
            <a:normAutofit/>
          </a:bodyPr>
          <a:lstStyle/>
          <a:p>
            <a:pPr>
              <a:spcAft>
                <a:spcPts val="800"/>
              </a:spcAft>
            </a:pPr>
            <a:r>
              <a:rPr lang="en-US" sz="2400" kern="1200" dirty="0">
                <a:solidFill>
                  <a:schemeClr val="tx1"/>
                </a:solidFill>
                <a:effectLst/>
                <a:latin typeface="Book Antiqua" panose="02040602050305030304" pitchFamily="18" charset="0"/>
              </a:rPr>
              <a:t>Ε. </a:t>
            </a:r>
            <a:r>
              <a:rPr lang="en-US" sz="2400" i="1" kern="1200" dirty="0">
                <a:solidFill>
                  <a:schemeClr val="tx1"/>
                </a:solidFill>
                <a:effectLst/>
                <a:latin typeface="Book Antiqua" panose="02040602050305030304" pitchFamily="18" charset="0"/>
              </a:rPr>
              <a:t>Απ</a:t>
            </a:r>
            <a:r>
              <a:rPr lang="en-US" sz="2400" i="1" kern="1200" dirty="0" err="1">
                <a:solidFill>
                  <a:schemeClr val="tx1"/>
                </a:solidFill>
                <a:effectLst/>
                <a:latin typeface="Book Antiqua" panose="02040602050305030304" pitchFamily="18" charset="0"/>
              </a:rPr>
              <a:t>οκάλυψη</a:t>
            </a:r>
            <a:r>
              <a:rPr lang="en-US" sz="2400" i="1" kern="1200" dirty="0">
                <a:solidFill>
                  <a:schemeClr val="tx1"/>
                </a:solidFill>
                <a:effectLst/>
                <a:latin typeface="Book Antiqua" panose="02040602050305030304" pitchFamily="18" charset="0"/>
              </a:rPr>
              <a:t> </a:t>
            </a:r>
            <a:r>
              <a:rPr lang="en-US" sz="2400" i="1" kern="1200" dirty="0" err="1">
                <a:solidFill>
                  <a:schemeClr val="tx1"/>
                </a:solidFill>
                <a:effectLst/>
                <a:latin typeface="Book Antiqua" panose="02040602050305030304" pitchFamily="18" charset="0"/>
              </a:rPr>
              <a:t>του</a:t>
            </a:r>
            <a:r>
              <a:rPr lang="en-US" sz="2400" i="1" kern="1200" dirty="0">
                <a:solidFill>
                  <a:schemeClr val="tx1"/>
                </a:solidFill>
                <a:effectLst/>
                <a:latin typeface="Book Antiqua" panose="02040602050305030304" pitchFamily="18" charset="0"/>
              </a:rPr>
              <a:t> </a:t>
            </a:r>
            <a:r>
              <a:rPr lang="en-US" sz="2400" i="1" kern="1200" dirty="0" err="1">
                <a:solidFill>
                  <a:schemeClr val="tx1"/>
                </a:solidFill>
                <a:effectLst/>
                <a:latin typeface="Book Antiqua" panose="02040602050305030304" pitchFamily="18" charset="0"/>
              </a:rPr>
              <a:t>νοήμ</a:t>
            </a:r>
            <a:r>
              <a:rPr lang="en-US" sz="2400" i="1" kern="1200" dirty="0">
                <a:solidFill>
                  <a:schemeClr val="tx1"/>
                </a:solidFill>
                <a:effectLst/>
                <a:latin typeface="Book Antiqua" panose="02040602050305030304" pitchFamily="18" charset="0"/>
              </a:rPr>
              <a:t>ατος</a:t>
            </a:r>
            <a:br>
              <a:rPr lang="el-GR" sz="2400" i="1" kern="1200" dirty="0">
                <a:solidFill>
                  <a:schemeClr val="tx1"/>
                </a:solidFill>
                <a:effectLst/>
                <a:latin typeface="Book Antiqua" panose="02040602050305030304" pitchFamily="18" charset="0"/>
              </a:rPr>
            </a:b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Η σκηνοθεσία, λοιπόν, δεν θεωρείται πλέον «αναγκαίο κακό», το οποίο θα μπορούσε το δραματικό κείμενο, τελικά, να αντιπαρέλθει, αλλά το καθεαυτό πεδίο εμφάνισης του νοήματος του θεατρικού έργου. </a:t>
            </a:r>
            <a:r>
              <a:rPr lang="en-US" sz="2400" kern="1200" dirty="0" err="1">
                <a:solidFill>
                  <a:schemeClr val="tx1"/>
                </a:solidFill>
                <a:effectLst/>
                <a:latin typeface="Book Antiqua" panose="02040602050305030304" pitchFamily="18" charset="0"/>
              </a:rPr>
              <a:t>Γι</a:t>
            </a:r>
            <a:r>
              <a:rPr lang="en-US" sz="2400" kern="1200" dirty="0">
                <a:solidFill>
                  <a:schemeClr val="tx1"/>
                </a:solidFill>
                <a:effectLst/>
                <a:latin typeface="Book Antiqua" panose="02040602050305030304" pitchFamily="18" charset="0"/>
              </a:rPr>
              <a:t>α τον Στανισλάφσκι, η σύνθεση της σκηνοθεσίας αποβλέπει στο να καταστήσει εμφανές με υλικό τρόπο, το βαθύτερο νόημα του δραματικού κειμένου. </a:t>
            </a:r>
            <a:r>
              <a:rPr lang="en-US" sz="2400" kern="1200" dirty="0" err="1">
                <a:solidFill>
                  <a:schemeClr val="tx1"/>
                </a:solidFill>
                <a:effectLst/>
                <a:latin typeface="Book Antiqua" panose="02040602050305030304" pitchFamily="18" charset="0"/>
              </a:rPr>
              <a:t>Γι</a:t>
            </a:r>
            <a:r>
              <a:rPr lang="en-US" sz="2400" kern="1200" dirty="0">
                <a:solidFill>
                  <a:schemeClr val="tx1"/>
                </a:solidFill>
                <a:effectLst/>
                <a:latin typeface="Book Antiqua" panose="02040602050305030304" pitchFamily="18" charset="0"/>
              </a:rPr>
              <a:t>α τούτο, η σκηνοθεσία διαθέτει όλα τα μέσα, σκηνικά (σκηνικός μηχανισμός, φωτισμός, κοστούμια κ.λπ.) και υποκριτικά (η απόκριση του ηθοποιού, σωματικότητα, χειρονομία). </a:t>
            </a:r>
            <a:r>
              <a:rPr lang="en-US" sz="2400" kern="1200" dirty="0" err="1">
                <a:solidFill>
                  <a:schemeClr val="tx1"/>
                </a:solidFill>
                <a:effectLst/>
                <a:latin typeface="Book Antiqua" panose="02040602050305030304" pitchFamily="18" charset="0"/>
              </a:rPr>
              <a:t>Αφορά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λοι</a:t>
            </a:r>
            <a:r>
              <a:rPr lang="en-US" sz="2400" kern="1200" dirty="0">
                <a:solidFill>
                  <a:schemeClr val="tx1"/>
                </a:solidFill>
                <a:effectLst/>
                <a:latin typeface="Book Antiqua" panose="02040602050305030304" pitchFamily="18" charset="0"/>
              </a:rPr>
              <a:t>πόν, και στο χώρο, στον οποίο κινούνται οι ηθοποιοί, και στην ψυχολογική και κινησιακή ερμηνεία τους. </a:t>
            </a:r>
            <a:r>
              <a:rPr lang="en-US" sz="2400" kern="1200" dirty="0" err="1">
                <a:solidFill>
                  <a:schemeClr val="tx1"/>
                </a:solidFill>
                <a:effectLst/>
                <a:latin typeface="Book Antiqua" panose="02040602050305030304" pitchFamily="18" charset="0"/>
              </a:rPr>
              <a:t>Κάθε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σκηνοθεσί</a:t>
            </a:r>
            <a:r>
              <a:rPr lang="en-US" sz="2400" kern="1200" dirty="0">
                <a:solidFill>
                  <a:schemeClr val="tx1"/>
                </a:solidFill>
                <a:effectLst/>
                <a:latin typeface="Book Antiqua" panose="02040602050305030304" pitchFamily="18" charset="0"/>
              </a:rPr>
              <a:t>α αποτελεί η ίδια μια ερμηνεία του κειμένου, μια εξήγηση του «στην πράξη»· δεν έχουμε ως θεατές πρόσβαση στο έργο, χωρίς τη διαμεσολάβηση αυτής της ανάγνωσης του σκηνοθέτη.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386885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A0C71D-8D58-9E3B-9827-0C286D7746F9}"/>
              </a:ext>
            </a:extLst>
          </p:cNvPr>
          <p:cNvSpPr>
            <a:spLocks noGrp="1"/>
          </p:cNvSpPr>
          <p:nvPr>
            <p:ph type="title"/>
          </p:nvPr>
        </p:nvSpPr>
        <p:spPr>
          <a:xfrm>
            <a:off x="7464614" y="295275"/>
            <a:ext cx="4087306" cy="6324600"/>
          </a:xfrm>
        </p:spPr>
        <p:txBody>
          <a:bodyPr vert="horz" lIns="91440" tIns="45720" rIns="91440" bIns="45720" rtlCol="0" anchor="b">
            <a:normAutofit/>
          </a:bodyPr>
          <a:lstStyle/>
          <a:p>
            <a:pPr>
              <a:spcAft>
                <a:spcPts val="800"/>
              </a:spcAft>
            </a:pPr>
            <a:r>
              <a:rPr lang="en-US" sz="2000" b="1" i="1" dirty="0" err="1">
                <a:effectLst/>
                <a:latin typeface="Book Antiqua" panose="02040602050305030304" pitchFamily="18" charset="0"/>
              </a:rPr>
              <a:t>Ηθο</a:t>
            </a:r>
            <a:r>
              <a:rPr lang="en-US" sz="2000" b="1" i="1" dirty="0">
                <a:effectLst/>
                <a:latin typeface="Book Antiqua" panose="02040602050305030304" pitchFamily="18" charset="0"/>
              </a:rPr>
              <a:t>ποιός</a:t>
            </a:r>
            <a:br>
              <a:rPr lang="en-US" sz="2000" b="1" i="1" dirty="0">
                <a:effectLst/>
                <a:latin typeface="Book Antiqua" panose="02040602050305030304" pitchFamily="18" charset="0"/>
              </a:rPr>
            </a:br>
            <a:br>
              <a:rPr lang="en-US" sz="2000" dirty="0">
                <a:effectLst/>
                <a:latin typeface="Book Antiqua" panose="02040602050305030304" pitchFamily="18" charset="0"/>
              </a:rPr>
            </a:br>
            <a:r>
              <a:rPr lang="en-US" sz="2000" dirty="0">
                <a:effectLst/>
                <a:latin typeface="Book Antiqua" panose="02040602050305030304" pitchFamily="18" charset="0"/>
              </a:rPr>
              <a:t>Ο ηθοποιός, υποδυόμενος ένα ρόλο ή ενσαρκώνοντας ένα δραματικό πρόσωπο, τοποθετείται στην ίδια την καρδιά του θεατρικού γεγονότος. </a:t>
            </a:r>
            <a:r>
              <a:rPr lang="en-US" sz="2000" dirty="0" err="1">
                <a:effectLst/>
                <a:latin typeface="Book Antiqua" panose="02040602050305030304" pitchFamily="18" charset="0"/>
              </a:rPr>
              <a:t>Είν</a:t>
            </a:r>
            <a:r>
              <a:rPr lang="en-US" sz="2000" dirty="0">
                <a:effectLst/>
                <a:latin typeface="Book Antiqua" panose="02040602050305030304" pitchFamily="18" charset="0"/>
              </a:rPr>
              <a:t>αι ο ζωντανός δεσμός ανάμεσα στο κείμενο του συγγραφέα, της κατεύθυνσης του σκηνοθέτη και το βλέμμα και την ακρόαση του θεατή. </a:t>
            </a:r>
            <a:r>
              <a:rPr lang="en-US" sz="2000" dirty="0" err="1">
                <a:effectLst/>
                <a:latin typeface="Book Antiqua" panose="02040602050305030304" pitchFamily="18" charset="0"/>
              </a:rPr>
              <a:t>Εννοείτ</a:t>
            </a:r>
            <a:r>
              <a:rPr lang="en-US" sz="2000" dirty="0">
                <a:effectLst/>
                <a:latin typeface="Book Antiqua" panose="02040602050305030304" pitchFamily="18" charset="0"/>
              </a:rPr>
              <a:t>αι ότι ο συντριπτικός αυτός ρόλος δημιουργεί, στην ιστορία του θεάτρου, άλλοτε έναν υπερ- αγαπημένο, μυθοποιημένο ήρωα, ένα «ιερό τέρας», άλλοτε μια ύπαρξη περιφρονημένη, απέναντι στην οποία η κοινωνία δυσπιστεί με ένα φόβο οιονεί ενστικτώδη.</a:t>
            </a:r>
            <a:br>
              <a:rPr lang="en-US" sz="1400" dirty="0">
                <a:effectLst/>
              </a:rPr>
            </a:br>
            <a:endParaRPr lang="en-US" sz="14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Εικόνα 3" descr="Εικόνα που περιέχει ρούχα, φόρεμα&#10;&#10;Περιγραφή που δημιουργήθηκε αυτόματα">
            <a:extLst>
              <a:ext uri="{FF2B5EF4-FFF2-40B4-BE49-F238E27FC236}">
                <a16:creationId xmlns:a16="http://schemas.microsoft.com/office/drawing/2014/main" id="{54E7AB75-88A3-E0C3-F09D-1A247CF8AA81}"/>
              </a:ext>
            </a:extLst>
          </p:cNvPr>
          <p:cNvPicPr>
            <a:picLocks noChangeAspect="1"/>
          </p:cNvPicPr>
          <p:nvPr/>
        </p:nvPicPr>
        <p:blipFill rotWithShape="1">
          <a:blip r:embed="rId2">
            <a:extLst>
              <a:ext uri="{28A0092B-C50C-407E-A947-70E740481C1C}">
                <a14:useLocalDpi xmlns:a14="http://schemas.microsoft.com/office/drawing/2010/main" val="0"/>
              </a:ext>
            </a:extLst>
          </a:blip>
          <a:srcRect l="21939" r="39116"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9782275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D40E50F-C8B0-7664-F9C4-5D758C47DFBE}"/>
              </a:ext>
            </a:extLst>
          </p:cNvPr>
          <p:cNvSpPr>
            <a:spLocks noGrp="1"/>
          </p:cNvSpPr>
          <p:nvPr>
            <p:ph type="title"/>
          </p:nvPr>
        </p:nvSpPr>
        <p:spPr>
          <a:xfrm>
            <a:off x="1524000" y="1293337"/>
            <a:ext cx="9144000" cy="4802661"/>
          </a:xfrm>
        </p:spPr>
        <p:txBody>
          <a:bodyPr vert="horz" lIns="91440" tIns="45720" rIns="91440" bIns="45720" rtlCol="0" anchor="ctr">
            <a:normAutofit/>
          </a:bodyPr>
          <a:lstStyle/>
          <a:p>
            <a:pPr algn="ctr"/>
            <a:r>
              <a:rPr lang="en-US" sz="2400" kern="1200" dirty="0" err="1">
                <a:solidFill>
                  <a:schemeClr val="tx1"/>
                </a:solidFill>
                <a:effectLst/>
                <a:latin typeface="Book Antiqua" panose="02040602050305030304" pitchFamily="18" charset="0"/>
              </a:rPr>
              <a:t>Ως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τις</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ρχές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δέκ</a:t>
            </a:r>
            <a:r>
              <a:rPr lang="en-US" sz="2400" kern="1200" dirty="0">
                <a:solidFill>
                  <a:schemeClr val="tx1"/>
                </a:solidFill>
                <a:effectLst/>
                <a:latin typeface="Book Antiqua" panose="02040602050305030304" pitchFamily="18" charset="0"/>
              </a:rPr>
              <a:t>ατου έβδομου αιώνα,</a:t>
            </a:r>
            <a:r>
              <a:rPr lang="el-GR" sz="2400" kern="1200" dirty="0">
                <a:solidFill>
                  <a:schemeClr val="tx1"/>
                </a:solidFill>
                <a:effectLst/>
                <a:latin typeface="Book Antiqua" panose="02040602050305030304" pitchFamily="18" charset="0"/>
              </a:rPr>
              <a:t> ο</a:t>
            </a:r>
            <a:r>
              <a:rPr lang="en-US" sz="2400" kern="1200" dirty="0">
                <a:solidFill>
                  <a:schemeClr val="tx1"/>
                </a:solidFill>
                <a:effectLst/>
                <a:latin typeface="Book Antiqua" panose="02040602050305030304" pitchFamily="18" charset="0"/>
              </a:rPr>
              <a:t> όρος ηθοποιός δηλώνει το πρόσωπο του έργου· αργότερα γίνεται εκείνος που κρατά ένα ρόλο, ο τεχνίτης της σκηνής. </a:t>
            </a:r>
            <a:r>
              <a:rPr lang="en-US" sz="2400" kern="1200" dirty="0" err="1">
                <a:solidFill>
                  <a:schemeClr val="tx1"/>
                </a:solidFill>
                <a:effectLst/>
                <a:latin typeface="Book Antiqua" panose="02040602050305030304" pitchFamily="18" charset="0"/>
              </a:rPr>
              <a:t>Στη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δυτική</a:t>
            </a:r>
            <a:r>
              <a:rPr lang="en-US" sz="2400" kern="1200" dirty="0">
                <a:solidFill>
                  <a:schemeClr val="tx1"/>
                </a:solidFill>
                <a:effectLst/>
                <a:latin typeface="Book Antiqua" panose="02040602050305030304" pitchFamily="18" charset="0"/>
              </a:rPr>
              <a:t> πα</a:t>
            </a:r>
            <a:r>
              <a:rPr lang="en-US" sz="2400" kern="1200" dirty="0" err="1">
                <a:solidFill>
                  <a:schemeClr val="tx1"/>
                </a:solidFill>
                <a:effectLst/>
                <a:latin typeface="Book Antiqua" panose="02040602050305030304" pitchFamily="18" charset="0"/>
              </a:rPr>
              <a:t>ράδοση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στην</a:t>
            </a:r>
            <a:r>
              <a:rPr lang="en-US" sz="2400" kern="1200" dirty="0">
                <a:solidFill>
                  <a:schemeClr val="tx1"/>
                </a:solidFill>
                <a:effectLst/>
                <a:latin typeface="Book Antiqua" panose="02040602050305030304" pitchFamily="18" charset="0"/>
              </a:rPr>
              <a:t> οπ</a:t>
            </a:r>
            <a:r>
              <a:rPr lang="en-US" sz="2400" kern="1200" dirty="0" err="1">
                <a:solidFill>
                  <a:schemeClr val="tx1"/>
                </a:solidFill>
                <a:effectLst/>
                <a:latin typeface="Book Antiqua" panose="02040602050305030304" pitchFamily="18" charset="0"/>
              </a:rPr>
              <a:t>οί</a:t>
            </a:r>
            <a:r>
              <a:rPr lang="en-US" sz="2400" kern="1200" dirty="0">
                <a:solidFill>
                  <a:schemeClr val="tx1"/>
                </a:solidFill>
                <a:effectLst/>
                <a:latin typeface="Book Antiqua" panose="02040602050305030304" pitchFamily="18" charset="0"/>
              </a:rPr>
              <a:t>α ο ηθοποιός ενσαρκώνει το δραματικό πρόσωπο δίδοντας την εντύπωση ότι είναι αυτό, είναι, πριν από όλα, μια φυσική παρουσία επί σκηνής που διατηρεί πραγματικές σχέσεις «σώμα με σώμα» με το κοινό, το οποίο καλείται να αισθανθεί τη σωματική και χειροπιαστή πλευρά, καθώς επίσης και το εφήμερο και ασύλληπτο της παρουσίας του.</a:t>
            </a:r>
            <a:endParaRPr lang="en-US" sz="2400" kern="1200" dirty="0">
              <a:solidFill>
                <a:schemeClr val="tx1"/>
              </a:solidFill>
              <a:latin typeface="Book Antiqua" panose="02040602050305030304" pitchFamily="18" charset="0"/>
            </a:endParaRPr>
          </a:p>
        </p:txBody>
      </p:sp>
      <p:cxnSp>
        <p:nvCxnSpPr>
          <p:cNvPr id="13" name="Straight Connector 12">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171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197178A-6D87-666B-D40C-D8A45F9A3D30}"/>
              </a:ext>
            </a:extLst>
          </p:cNvPr>
          <p:cNvSpPr>
            <a:spLocks noGrp="1"/>
          </p:cNvSpPr>
          <p:nvPr>
            <p:ph type="title"/>
          </p:nvPr>
        </p:nvSpPr>
        <p:spPr>
          <a:xfrm>
            <a:off x="1524000" y="1376363"/>
            <a:ext cx="9144000" cy="3852862"/>
          </a:xfrm>
        </p:spPr>
        <p:txBody>
          <a:bodyPr vert="horz" lIns="91440" tIns="45720" rIns="91440" bIns="45720" rtlCol="0" anchor="b">
            <a:normAutofit/>
          </a:bodyPr>
          <a:lstStyle/>
          <a:p>
            <a:pPr algn="ctr"/>
            <a:r>
              <a:rPr lang="en-US" sz="2400" kern="1200" dirty="0">
                <a:solidFill>
                  <a:schemeClr val="tx1"/>
                </a:solidFill>
                <a:effectLst/>
                <a:latin typeface="Book Antiqua" panose="02040602050305030304" pitchFamily="18" charset="0"/>
              </a:rPr>
              <a:t>Όπ</a:t>
            </a:r>
            <a:r>
              <a:rPr lang="en-US" sz="2400" kern="1200" dirty="0" err="1">
                <a:solidFill>
                  <a:schemeClr val="tx1"/>
                </a:solidFill>
                <a:effectLst/>
                <a:latin typeface="Book Antiqua" panose="02040602050305030304" pitchFamily="18" charset="0"/>
              </a:rPr>
              <a:t>ως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συχνά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λέγετ</a:t>
            </a:r>
            <a:r>
              <a:rPr lang="en-US" sz="2400" kern="1200" dirty="0">
                <a:solidFill>
                  <a:schemeClr val="tx1"/>
                </a:solidFill>
                <a:effectLst/>
                <a:latin typeface="Book Antiqua" panose="02040602050305030304" pitchFamily="18" charset="0"/>
              </a:rPr>
              <a:t>αι, ο ηθοποιός είναι σαν να «κατοικείται» και να μεταμορφώνεται από ένα άλλο πρόσωπο· δεν είναι πια ο εαυτός του, αλλά μια δύναμη που τον ωθεί να δράσει, υπό τα χαρακτηριστικά ενός άλλου: </a:t>
            </a:r>
            <a:r>
              <a:rPr lang="el-GR" sz="2400" kern="1200" dirty="0">
                <a:solidFill>
                  <a:schemeClr val="tx1"/>
                </a:solidFill>
                <a:effectLst/>
                <a:latin typeface="Book Antiqua" panose="02040602050305030304" pitchFamily="18" charset="0"/>
              </a:rPr>
              <a:t>αυτός είναι ο </a:t>
            </a:r>
            <a:r>
              <a:rPr lang="en-US" sz="2400" kern="1200" dirty="0" err="1">
                <a:solidFill>
                  <a:schemeClr val="tx1"/>
                </a:solidFill>
                <a:effectLst/>
                <a:latin typeface="Book Antiqua" panose="02040602050305030304" pitchFamily="18" charset="0"/>
              </a:rPr>
              <a:t>ρομ</a:t>
            </a:r>
            <a:r>
              <a:rPr lang="en-US" sz="2400" kern="1200" dirty="0">
                <a:solidFill>
                  <a:schemeClr val="tx1"/>
                </a:solidFill>
                <a:effectLst/>
                <a:latin typeface="Book Antiqua" panose="02040602050305030304" pitchFamily="18" charset="0"/>
              </a:rPr>
              <a:t>αντικός μύθος του θεοπνεύστου ηθοποιού, που δεν διαχωρίζει πλέον τη σκηνή από τη ζωή. </a:t>
            </a:r>
            <a:r>
              <a:rPr lang="en-US" sz="2400" kern="1200" dirty="0" err="1">
                <a:solidFill>
                  <a:schemeClr val="tx1"/>
                </a:solidFill>
                <a:effectLst/>
                <a:latin typeface="Book Antiqua" panose="02040602050305030304" pitchFamily="18" charset="0"/>
              </a:rPr>
              <a:t>Εντούτοις</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υτό</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δεν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είν</a:t>
            </a:r>
            <a:r>
              <a:rPr lang="en-US" sz="2400" kern="1200" dirty="0">
                <a:solidFill>
                  <a:schemeClr val="tx1"/>
                </a:solidFill>
                <a:effectLst/>
                <a:latin typeface="Book Antiqua" panose="02040602050305030304" pitchFamily="18" charset="0"/>
              </a:rPr>
              <a:t>αι παρά μια πιθανή άποψη της σχέσης μεταξύ ηθοποιού και δραματικού προσώπου: μπορεί εξίσου καλά να υπογραμμίζει την απόσταση, που τον χωρίζει από τον ρόλο του, αποκαλύπτοντας, όπως ο </a:t>
            </a:r>
            <a:r>
              <a:rPr lang="el-GR" sz="2400" dirty="0" err="1">
                <a:latin typeface="Book Antiqua" panose="02040602050305030304" pitchFamily="18" charset="0"/>
              </a:rPr>
              <a:t>μπρεχτικός</a:t>
            </a:r>
            <a:r>
              <a:rPr lang="el-GR" sz="2400" dirty="0">
                <a:latin typeface="Book Antiqua" panose="02040602050305030304" pitchFamily="18" charset="0"/>
              </a:rPr>
              <a:t> </a:t>
            </a:r>
            <a:r>
              <a:rPr lang="en-US" sz="2400" kern="1200" dirty="0" err="1">
                <a:solidFill>
                  <a:schemeClr val="tx1"/>
                </a:solidFill>
                <a:effectLst/>
                <a:latin typeface="Book Antiqua" panose="02040602050305030304" pitchFamily="18" charset="0"/>
              </a:rPr>
              <a:t>ηθο</a:t>
            </a:r>
            <a:r>
              <a:rPr lang="en-US" sz="2400" kern="1200" dirty="0">
                <a:solidFill>
                  <a:schemeClr val="tx1"/>
                </a:solidFill>
                <a:effectLst/>
                <a:latin typeface="Book Antiqua" panose="02040602050305030304" pitchFamily="18" charset="0"/>
              </a:rPr>
              <a:t>ποιός</a:t>
            </a:r>
            <a:r>
              <a:rPr lang="el-GR" sz="2400" kern="1200" dirty="0">
                <a:solidFill>
                  <a:schemeClr val="tx1"/>
                </a:solidFill>
                <a:effectLst/>
                <a:latin typeface="Book Antiqua" panose="02040602050305030304" pitchFamily="18" charset="0"/>
              </a:rPr>
              <a:t>,</a:t>
            </a:r>
            <a:r>
              <a:rPr lang="en-US" sz="2400" kern="1200" dirty="0">
                <a:solidFill>
                  <a:schemeClr val="tx1"/>
                </a:solidFill>
                <a:effectLst/>
                <a:latin typeface="Book Antiqua" panose="02040602050305030304" pitchFamily="18" charset="0"/>
              </a:rPr>
              <a:t> την τεχνητή κατασκευή.</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cxnSp>
        <p:nvCxnSpPr>
          <p:cNvPr id="13" name="Straight Connector 12">
            <a:extLst>
              <a:ext uri="{FF2B5EF4-FFF2-40B4-BE49-F238E27FC236}">
                <a16:creationId xmlns:a16="http://schemas.microsoft.com/office/drawing/2014/main" id="{AFA75EE9-0DE4-4982-A870-290AD61EAA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20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6">
            <a:extLst>
              <a:ext uri="{FF2B5EF4-FFF2-40B4-BE49-F238E27FC236}">
                <a16:creationId xmlns:a16="http://schemas.microsoft.com/office/drawing/2014/main" id="{8E2CC403-21CD-41DF-BAC4-329D7FF03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C256EE8-D1C2-4490-78D0-C0A1672C3E1C}"/>
              </a:ext>
            </a:extLst>
          </p:cNvPr>
          <p:cNvSpPr>
            <a:spLocks noGrp="1"/>
          </p:cNvSpPr>
          <p:nvPr>
            <p:ph type="title"/>
          </p:nvPr>
        </p:nvSpPr>
        <p:spPr>
          <a:xfrm>
            <a:off x="1078828" y="1147158"/>
            <a:ext cx="6038470" cy="4713316"/>
          </a:xfrm>
        </p:spPr>
        <p:txBody>
          <a:bodyPr vert="horz" lIns="91440" tIns="45720" rIns="91440" bIns="45720" rtlCol="0" anchor="ctr">
            <a:normAutofit fontScale="90000"/>
          </a:bodyPr>
          <a:lstStyle/>
          <a:p>
            <a:pPr>
              <a:spcAft>
                <a:spcPts val="800"/>
              </a:spcAft>
            </a:pPr>
            <a:r>
              <a:rPr lang="en-US" sz="2400" kern="1200" dirty="0">
                <a:solidFill>
                  <a:schemeClr val="tx1"/>
                </a:solidFill>
                <a:effectLst/>
                <a:latin typeface="Book Antiqua" panose="02040602050305030304" pitchFamily="18" charset="0"/>
              </a:rPr>
              <a:t>Ο </a:t>
            </a:r>
            <a:r>
              <a:rPr lang="en-US" sz="2400" kern="1200" dirty="0" err="1">
                <a:solidFill>
                  <a:schemeClr val="tx1"/>
                </a:solidFill>
                <a:effectLst/>
                <a:latin typeface="Book Antiqua" panose="02040602050305030304" pitchFamily="18" charset="0"/>
              </a:rPr>
              <a:t>ηθο</a:t>
            </a:r>
            <a:r>
              <a:rPr lang="en-US" sz="2400" kern="1200" dirty="0">
                <a:solidFill>
                  <a:schemeClr val="tx1"/>
                </a:solidFill>
                <a:effectLst/>
                <a:latin typeface="Book Antiqua" panose="02040602050305030304" pitchFamily="18" charset="0"/>
              </a:rPr>
              <a:t>ποιός παραμένει πάντα ερμηνευτής και εκφραστής του κειμένου ή της δράσης· είναι ταυτόχρονα αυτός που σημασιοδοτείται από το κείμενο και αυτός που σημασιοδοτεί το κείμενο, με ένα νέο τρόπο σε κάθε ερμηνεία. </a:t>
            </a:r>
            <a:br>
              <a:rPr lang="el-GR" sz="2400" kern="1200" dirty="0">
                <a:solidFill>
                  <a:schemeClr val="tx1"/>
                </a:solidFill>
                <a:effectLst/>
                <a:latin typeface="Book Antiqua" panose="02040602050305030304" pitchFamily="18" charset="0"/>
              </a:rPr>
            </a:br>
            <a:br>
              <a:rPr lang="en-US" sz="2400" kern="1200" dirty="0">
                <a:solidFill>
                  <a:schemeClr val="tx1"/>
                </a:solidFill>
                <a:effectLst/>
                <a:latin typeface="Book Antiqua" panose="02040602050305030304" pitchFamily="18" charset="0"/>
              </a:rPr>
            </a:br>
            <a:r>
              <a:rPr lang="en-US" sz="2400" kern="1200" dirty="0">
                <a:solidFill>
                  <a:schemeClr val="tx1"/>
                </a:solidFill>
                <a:effectLst/>
                <a:latin typeface="Book Antiqua" panose="02040602050305030304" pitchFamily="18" charset="0"/>
              </a:rPr>
              <a:t>Ο </a:t>
            </a:r>
            <a:r>
              <a:rPr lang="en-US" sz="2400" kern="1200" dirty="0" err="1">
                <a:solidFill>
                  <a:schemeClr val="tx1"/>
                </a:solidFill>
                <a:effectLst/>
                <a:latin typeface="Book Antiqua" panose="02040602050305030304" pitchFamily="18" charset="0"/>
              </a:rPr>
              <a:t>ηθο</a:t>
            </a:r>
            <a:r>
              <a:rPr lang="en-US" sz="2400" kern="1200" dirty="0">
                <a:solidFill>
                  <a:schemeClr val="tx1"/>
                </a:solidFill>
                <a:effectLst/>
                <a:latin typeface="Book Antiqua" panose="02040602050305030304" pitchFamily="18" charset="0"/>
              </a:rPr>
              <a:t>ποιός συνιστά φορέα σημείων, ένα σταυροδρόμι πληροφοριών για την αφηγούμενη ιστορία, για το ψυχολογικό και χειρονομιακό χαρακτηρισμό των δραματικών προσώπων, για τη σχέση με το σκηνικό χώρο και την εξέλιξη της παράστασης.</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grpSp>
        <p:nvGrpSpPr>
          <p:cNvPr id="17" name="Group 8">
            <a:extLst>
              <a:ext uri="{FF2B5EF4-FFF2-40B4-BE49-F238E27FC236}">
                <a16:creationId xmlns:a16="http://schemas.microsoft.com/office/drawing/2014/main" id="{B13AA5FE-3FFC-4725-9ADD-E428544EC6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0" name="Rectangle 9">
              <a:extLst>
                <a:ext uri="{FF2B5EF4-FFF2-40B4-BE49-F238E27FC236}">
                  <a16:creationId xmlns:a16="http://schemas.microsoft.com/office/drawing/2014/main" id="{4FA70700-3F72-44D4-8175-FEB2B9B23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7093C0F6-5741-4C9D-90FF-A25824BFC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1B2E1B-E962-432C-ADA1-2934CE3C5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7653717E-6F8C-43E0-9893-C03AE87D1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5BB14B4-EC3F-47C7-9AF3-B0E017B75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66160" y="391886"/>
            <a:ext cx="402901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3730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D17E779-3C97-F2E8-9F9A-98C8045DDA0B}"/>
              </a:ext>
            </a:extLst>
          </p:cNvPr>
          <p:cNvSpPr>
            <a:spLocks noGrp="1"/>
          </p:cNvSpPr>
          <p:nvPr>
            <p:ph type="title"/>
          </p:nvPr>
        </p:nvSpPr>
        <p:spPr>
          <a:xfrm>
            <a:off x="7085532" y="200025"/>
            <a:ext cx="4196932" cy="6524625"/>
          </a:xfrm>
        </p:spPr>
        <p:txBody>
          <a:bodyPr vert="horz" lIns="91440" tIns="45720" rIns="91440" bIns="45720" rtlCol="0" anchor="b">
            <a:normAutofit fontScale="90000"/>
          </a:bodyPr>
          <a:lstStyle/>
          <a:p>
            <a:pPr>
              <a:spcAft>
                <a:spcPts val="800"/>
              </a:spcAft>
            </a:pPr>
            <a:r>
              <a:rPr lang="en-US" sz="2400" b="1" i="1" dirty="0" err="1">
                <a:effectLst/>
                <a:latin typeface="Book Antiqua" panose="02040602050305030304" pitchFamily="18" charset="0"/>
              </a:rPr>
              <a:t>Σκηνογρ</a:t>
            </a:r>
            <a:r>
              <a:rPr lang="en-US" sz="2400" b="1" i="1" dirty="0">
                <a:effectLst/>
                <a:latin typeface="Book Antiqua" panose="02040602050305030304" pitchFamily="18" charset="0"/>
              </a:rPr>
              <a:t>αφία</a:t>
            </a:r>
            <a:br>
              <a:rPr lang="en-US" sz="2400" b="1" i="1" dirty="0">
                <a:effectLst/>
                <a:latin typeface="Book Antiqua" panose="02040602050305030304" pitchFamily="18" charset="0"/>
              </a:rPr>
            </a:br>
            <a:br>
              <a:rPr lang="en-US" sz="2400" dirty="0">
                <a:effectLst/>
                <a:latin typeface="Book Antiqua" panose="02040602050305030304" pitchFamily="18" charset="0"/>
              </a:rPr>
            </a:br>
            <a:r>
              <a:rPr lang="en-US" sz="2400" dirty="0">
                <a:effectLst/>
                <a:latin typeface="Book Antiqua" panose="02040602050305030304" pitchFamily="18" charset="0"/>
              </a:rPr>
              <a:t>Η σκηνογραφία στους αρχαίους Έλληνες, είναι η τέχνη εξωραϊσμού του θεάτρου και το ζωγραφικό σκηνικό που προκύπτει από αυτήν την τεχνική.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a:t>
            </a:r>
            <a:r>
              <a:rPr lang="el-GR" sz="2400" dirty="0">
                <a:effectLst/>
                <a:latin typeface="Book Antiqua" panose="02040602050305030304" pitchFamily="18" charset="0"/>
              </a:rPr>
              <a:t>Α</a:t>
            </a:r>
            <a:r>
              <a:rPr lang="en-US" sz="2400" dirty="0">
                <a:effectLst/>
                <a:latin typeface="Book Antiqua" panose="02040602050305030304" pitchFamily="18" charset="0"/>
              </a:rPr>
              <a:t>να</a:t>
            </a:r>
            <a:r>
              <a:rPr lang="en-US" sz="2400" dirty="0" err="1">
                <a:effectLst/>
                <a:latin typeface="Book Antiqua" panose="02040602050305030304" pitchFamily="18" charset="0"/>
              </a:rPr>
              <a:t>γέννηση</a:t>
            </a:r>
            <a:r>
              <a:rPr lang="en-US" sz="2400" dirty="0">
                <a:effectLst/>
                <a:latin typeface="Book Antiqua" panose="02040602050305030304" pitchFamily="18" charset="0"/>
              </a:rPr>
              <a:t>, </a:t>
            </a:r>
            <a:r>
              <a:rPr lang="en-US" sz="2400" dirty="0" err="1">
                <a:effectLst/>
                <a:latin typeface="Book Antiqua" panose="02040602050305030304" pitchFamily="18" charset="0"/>
              </a:rPr>
              <a:t>σκηνογρ</a:t>
            </a:r>
            <a:r>
              <a:rPr lang="en-US" sz="2400" dirty="0">
                <a:effectLst/>
                <a:latin typeface="Book Antiqua" panose="02040602050305030304" pitchFamily="18" charset="0"/>
              </a:rPr>
              <a:t>αφία είναι η τεχνική που συνίσταται στο</a:t>
            </a:r>
            <a:r>
              <a:rPr lang="el-GR" sz="2400" dirty="0">
                <a:effectLst/>
                <a:latin typeface="Book Antiqua" panose="02040602050305030304" pitchFamily="18" charset="0"/>
              </a:rPr>
              <a:t>ν</a:t>
            </a:r>
            <a:r>
              <a:rPr lang="en-US" sz="2400" dirty="0">
                <a:effectLst/>
                <a:latin typeface="Book Antiqua" panose="02040602050305030304" pitchFamily="18" charset="0"/>
              </a:rPr>
              <a:t> σχεδιασμό και τη ζωγραφική εκτέλεση ενός σκηνικού φόντου σε προοπτική. </a:t>
            </a: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μοντέρν</a:t>
            </a:r>
            <a:r>
              <a:rPr lang="en-US" sz="2400" dirty="0">
                <a:effectLst/>
                <a:latin typeface="Book Antiqua" panose="02040602050305030304" pitchFamily="18" charset="0"/>
              </a:rPr>
              <a:t>α σημασία, είναι η επιστήμη και η τέχνη της οργάνωσης της σκηνής και του θεατρικού χώρου.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επίσης, μετωνυμικά, το ίδιο το σκηνικό, ό, τι προκύπτει από την εργασία του σκηνογράφου.</a:t>
            </a:r>
            <a:br>
              <a:rPr lang="en-US" sz="1400" dirty="0">
                <a:effectLst/>
              </a:rPr>
            </a:br>
            <a:endParaRPr lang="en-US" sz="1400" dirty="0"/>
          </a:p>
        </p:txBody>
      </p:sp>
      <p:pic>
        <p:nvPicPr>
          <p:cNvPr id="4" name="Εικόνα 3" descr="Εικόνα που περιέχει εσωτερικό, δάπεδο&#10;&#10;Περιγραφή που δημιουργήθηκε αυτόματα">
            <a:extLst>
              <a:ext uri="{FF2B5EF4-FFF2-40B4-BE49-F238E27FC236}">
                <a16:creationId xmlns:a16="http://schemas.microsoft.com/office/drawing/2014/main" id="{C9B19203-F3BF-5296-7C0C-4452AFEA993B}"/>
              </a:ext>
            </a:extLst>
          </p:cNvPr>
          <p:cNvPicPr>
            <a:picLocks noChangeAspect="1"/>
          </p:cNvPicPr>
          <p:nvPr/>
        </p:nvPicPr>
        <p:blipFill rotWithShape="1">
          <a:blip r:embed="rId2">
            <a:extLst>
              <a:ext uri="{28A0092B-C50C-407E-A947-70E740481C1C}">
                <a14:useLocalDpi xmlns:a14="http://schemas.microsoft.com/office/drawing/2010/main" val="0"/>
              </a:ext>
            </a:extLst>
          </a:blip>
          <a:srcRect l="1961" r="-1" b="-1"/>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16"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510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3D90EE2-C799-B32C-CB76-7877A97BE4D4}"/>
              </a:ext>
            </a:extLst>
          </p:cNvPr>
          <p:cNvSpPr>
            <a:spLocks noGrp="1"/>
          </p:cNvSpPr>
          <p:nvPr>
            <p:ph type="title"/>
          </p:nvPr>
        </p:nvSpPr>
        <p:spPr>
          <a:xfrm>
            <a:off x="578651" y="1122363"/>
            <a:ext cx="11034695" cy="3174690"/>
          </a:xfrm>
        </p:spPr>
        <p:txBody>
          <a:bodyPr vert="horz" lIns="91440" tIns="45720" rIns="91440" bIns="45720" rtlCol="0" anchor="b">
            <a:normAutofit/>
          </a:bodyPr>
          <a:lstStyle/>
          <a:p>
            <a:r>
              <a:rPr lang="en-US" sz="2400" kern="1200" dirty="0" err="1">
                <a:solidFill>
                  <a:schemeClr val="tx1"/>
                </a:solidFill>
                <a:effectLst/>
                <a:latin typeface="Book Antiqua" panose="02040602050305030304" pitchFamily="18" charset="0"/>
              </a:rPr>
              <a:t>Αν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σκηνικό</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υλο</a:t>
            </a:r>
            <a:r>
              <a:rPr lang="en-US" sz="2400" kern="1200" dirty="0">
                <a:solidFill>
                  <a:schemeClr val="tx1"/>
                </a:solidFill>
                <a:effectLst/>
                <a:latin typeface="Book Antiqua" panose="02040602050305030304" pitchFamily="18" charset="0"/>
              </a:rPr>
              <a:t>ποιείται ως ζωγραφικό, τοποθετείται στο χώρο των δυο διαστάσεων, η σκηνογραφία είναι μια γραφή στο χώρο των τριών διαστάσεων. </a:t>
            </a:r>
            <a:r>
              <a:rPr lang="en-US" sz="2400" kern="1200" dirty="0" err="1">
                <a:solidFill>
                  <a:schemeClr val="tx1"/>
                </a:solidFill>
                <a:effectLst/>
                <a:latin typeface="Book Antiqua" panose="02040602050305030304" pitchFamily="18" charset="0"/>
              </a:rPr>
              <a:t>Είν</a:t>
            </a:r>
            <a:r>
              <a:rPr lang="en-US" sz="2400" kern="1200" dirty="0">
                <a:solidFill>
                  <a:schemeClr val="tx1"/>
                </a:solidFill>
                <a:effectLst/>
                <a:latin typeface="Book Antiqua" panose="02040602050305030304" pitchFamily="18" charset="0"/>
              </a:rPr>
              <a:t>αι σαν τη μετάβαση από τη ζωγραφική στη γλυπτική ή την αρχιτεκτονική. </a:t>
            </a:r>
            <a:r>
              <a:rPr lang="en-US" sz="2400" kern="1200" dirty="0" err="1">
                <a:solidFill>
                  <a:schemeClr val="tx1"/>
                </a:solidFill>
                <a:effectLst/>
                <a:latin typeface="Book Antiqua" panose="02040602050305030304" pitchFamily="18" charset="0"/>
              </a:rPr>
              <a:t>Αυτή</a:t>
            </a:r>
            <a:r>
              <a:rPr lang="en-US" sz="2400" kern="1200" dirty="0">
                <a:solidFill>
                  <a:schemeClr val="tx1"/>
                </a:solidFill>
                <a:effectLst/>
                <a:latin typeface="Book Antiqua" panose="02040602050305030304" pitchFamily="18" charset="0"/>
              </a:rPr>
              <a:t> η </a:t>
            </a:r>
            <a:r>
              <a:rPr lang="en-US" sz="2400" kern="1200" dirty="0" err="1">
                <a:solidFill>
                  <a:schemeClr val="tx1"/>
                </a:solidFill>
                <a:effectLst/>
                <a:latin typeface="Book Antiqua" panose="02040602050305030304" pitchFamily="18" charset="0"/>
              </a:rPr>
              <a:t>μετάλλ</a:t>
            </a:r>
            <a:r>
              <a:rPr lang="en-US" sz="2400" kern="1200" dirty="0">
                <a:solidFill>
                  <a:schemeClr val="tx1"/>
                </a:solidFill>
                <a:effectLst/>
                <a:latin typeface="Book Antiqua" panose="02040602050305030304" pitchFamily="18" charset="0"/>
              </a:rPr>
              <a:t>αξη της σκηνογραφικής λειτουργίας συνδέεται με την εξέλιξη της δραματουργίας. </a:t>
            </a:r>
            <a:r>
              <a:rPr lang="en-US" sz="2400" kern="1200" dirty="0" err="1">
                <a:solidFill>
                  <a:schemeClr val="tx1"/>
                </a:solidFill>
                <a:effectLst/>
                <a:latin typeface="Book Antiqua" panose="02040602050305030304" pitchFamily="18" charset="0"/>
              </a:rPr>
              <a:t>Αντιστοιχεί</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τόσο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μι</a:t>
            </a:r>
            <a:r>
              <a:rPr lang="en-US" sz="2400" kern="1200" dirty="0">
                <a:solidFill>
                  <a:schemeClr val="tx1"/>
                </a:solidFill>
                <a:effectLst/>
                <a:latin typeface="Book Antiqua" panose="02040602050305030304" pitchFamily="18" charset="0"/>
              </a:rPr>
              <a:t>α αυτόνομη εξέλιξη της σκηνικής αισθητικής, όσο και σε μια εις βάθος αλλαγή της κατανόησης του κειμένου και της σκηνικής του αναπαράστασης.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12211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270761-CC40-4F3F-A916-7E3BC3989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20855C-9FA4-417A-BE67-63C022F81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E6A49B-1B06-403E-8CC5-ACB38A6BD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51C00F7-CDD7-E0E2-411C-AF32509F904D}"/>
              </a:ext>
            </a:extLst>
          </p:cNvPr>
          <p:cNvSpPr>
            <a:spLocks noGrp="1"/>
          </p:cNvSpPr>
          <p:nvPr>
            <p:ph type="title"/>
          </p:nvPr>
        </p:nvSpPr>
        <p:spPr>
          <a:xfrm>
            <a:off x="1366160" y="1660121"/>
            <a:ext cx="9623404" cy="3305493"/>
          </a:xfrm>
        </p:spPr>
        <p:txBody>
          <a:bodyPr vert="horz" lIns="91440" tIns="45720" rIns="91440" bIns="45720" rtlCol="0" anchor="b">
            <a:normAutofit/>
          </a:bodyPr>
          <a:lstStyle/>
          <a:p>
            <a:r>
              <a:rPr lang="en-US" sz="2400" kern="1200" dirty="0" err="1">
                <a:solidFill>
                  <a:schemeClr val="tx1"/>
                </a:solidFill>
                <a:effectLst/>
                <a:latin typeface="Book Antiqua" panose="02040602050305030304" pitchFamily="18" charset="0"/>
              </a:rPr>
              <a:t>Γι</a:t>
            </a:r>
            <a:r>
              <a:rPr lang="en-US" sz="2400" kern="1200" dirty="0">
                <a:solidFill>
                  <a:schemeClr val="tx1"/>
                </a:solidFill>
                <a:effectLst/>
                <a:latin typeface="Book Antiqua" panose="02040602050305030304" pitchFamily="18" charset="0"/>
              </a:rPr>
              <a:t>α πολλά χρόνια</a:t>
            </a:r>
            <a:r>
              <a:rPr lang="el-GR" sz="2400" kern="1200" dirty="0">
                <a:solidFill>
                  <a:schemeClr val="tx1"/>
                </a:solidFill>
                <a:effectLst/>
                <a:latin typeface="Book Antiqua" panose="02040602050305030304" pitchFamily="18" charset="0"/>
              </a:rPr>
              <a:t>,</a:t>
            </a:r>
            <a:r>
              <a:rPr lang="en-US" sz="2400" kern="1200" dirty="0">
                <a:solidFill>
                  <a:schemeClr val="tx1"/>
                </a:solidFill>
                <a:effectLst/>
                <a:latin typeface="Book Antiqua" panose="02040602050305030304" pitchFamily="18" charset="0"/>
              </a:rPr>
              <a:t> θεωρείται ότι το σκηνικό οφείλει να υλοποιήσει τις αληθοφανείς και ιδεατές χωρικές συντεταγμένες του κειμένου, όπως τις αντιμετωπίζει ο συγγραφέας, γράφοντας το έργο του: η σκηνογραφία δίδει στο θεατή τα μέσα να αναγνωρίσει και να εντοπίσει έναν καθολικό ουδέτερο χώρο (παλάτι, πλατεία) που προσαρμόζεται σε όλες τις καταστάσεις και μπορεί να τοποθετήσει αφηρημένα τον αιώνιο άνθρωπο αποκομμένο από εθνικές ή κοινωνικές ρίζες.</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Tree>
    <p:extLst>
      <p:ext uri="{BB962C8B-B14F-4D97-AF65-F5344CB8AC3E}">
        <p14:creationId xmlns:p14="http://schemas.microsoft.com/office/powerpoint/2010/main" val="85844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84FBC80-3D0A-DD51-AF10-4B84FEACD715}"/>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2400" kern="1200" dirty="0" err="1">
                <a:solidFill>
                  <a:schemeClr val="tx1"/>
                </a:solidFill>
                <a:effectLst/>
                <a:latin typeface="Book Antiqua" panose="02040602050305030304" pitchFamily="18" charset="0"/>
              </a:rPr>
              <a:t>Σήμερ</a:t>
            </a:r>
            <a:r>
              <a:rPr lang="en-US" sz="2400" kern="1200" dirty="0">
                <a:solidFill>
                  <a:schemeClr val="tx1"/>
                </a:solidFill>
                <a:effectLst/>
                <a:latin typeface="Book Antiqua" panose="02040602050305030304" pitchFamily="18" charset="0"/>
              </a:rPr>
              <a:t>α, αντίθετα, η σκηνογραφία αντιλαμβάνεται το έργο της, όχι πια ως ιδανική και μονοσήμαντη εικονογράφηση του δραματικού κειμένου, αλλά ως πολυμήχανο σκηνικό κατάλληλο να αποσαφηνίσει (και όχι πιά να εικονογραφήσει) το κείμενο και την ανθρώπινη δράση, να εικονίσει μια κατάσταση </a:t>
            </a:r>
            <a:r>
              <a:rPr lang="en-US" sz="2400" i="1" kern="1200" dirty="0">
                <a:solidFill>
                  <a:schemeClr val="tx1"/>
                </a:solidFill>
                <a:effectLst/>
                <a:latin typeface="Book Antiqua" panose="02040602050305030304" pitchFamily="18" charset="0"/>
              </a:rPr>
              <a:t>αποφαντική</a:t>
            </a:r>
            <a:r>
              <a:rPr lang="en-US" sz="2400" kern="1200" dirty="0">
                <a:solidFill>
                  <a:schemeClr val="tx1"/>
                </a:solidFill>
                <a:effectLst/>
                <a:latin typeface="Book Antiqua" panose="02040602050305030304" pitchFamily="18" charset="0"/>
              </a:rPr>
              <a:t> (και όχι πια ένα συγκεκριμένο τόπο) και να θέσει τη σημασία της σκηνοθεσίας στην επικοινωνία χώρου και κειμένου. Κατ’ α</a:t>
            </a:r>
            <a:r>
              <a:rPr lang="en-US" sz="2400" kern="1200" dirty="0" err="1">
                <a:solidFill>
                  <a:schemeClr val="tx1"/>
                </a:solidFill>
                <a:effectLst/>
                <a:latin typeface="Book Antiqua" panose="02040602050305030304" pitchFamily="18" charset="0"/>
              </a:rPr>
              <a:t>υτόν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τρό</a:t>
            </a:r>
            <a:r>
              <a:rPr lang="en-US" sz="2400" kern="1200" dirty="0">
                <a:solidFill>
                  <a:schemeClr val="tx1"/>
                </a:solidFill>
                <a:effectLst/>
                <a:latin typeface="Book Antiqua" panose="02040602050305030304" pitchFamily="18" charset="0"/>
              </a:rPr>
              <a:t>πο, η σκηνογραφία είναι το αποτέλεσμα μιας σημειολογικής σύλληψης της σκηνοθεσίας: εναρμόνιση των διαφόρων σκηνικών υλικών, αλληλεξάρτηση αυτών των συστημάτων, ιδιαίτερα της εικόνας και του κειμένου. </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360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73AC743-5493-92DF-CF04-27D52AA07A19}"/>
              </a:ext>
            </a:extLst>
          </p:cNvPr>
          <p:cNvSpPr>
            <a:spLocks noGrp="1"/>
          </p:cNvSpPr>
          <p:nvPr>
            <p:ph type="title"/>
          </p:nvPr>
        </p:nvSpPr>
        <p:spPr>
          <a:xfrm>
            <a:off x="477981" y="397764"/>
            <a:ext cx="4023360" cy="6460236"/>
          </a:xfrm>
        </p:spPr>
        <p:txBody>
          <a:bodyPr vert="horz" lIns="91440" tIns="45720" rIns="91440" bIns="45720" rtlCol="0" anchor="b">
            <a:normAutofit/>
          </a:bodyPr>
          <a:lstStyle/>
          <a:p>
            <a:pPr>
              <a:spcAft>
                <a:spcPts val="800"/>
              </a:spcAft>
            </a:pPr>
            <a:r>
              <a:rPr lang="en-US" sz="2000" b="1" i="1" kern="1200" dirty="0" err="1">
                <a:solidFill>
                  <a:schemeClr val="tx1"/>
                </a:solidFill>
                <a:effectLst/>
                <a:latin typeface="Book Antiqua" panose="02040602050305030304" pitchFamily="18" charset="0"/>
              </a:rPr>
              <a:t>Κοστούμι</a:t>
            </a:r>
            <a:r>
              <a:rPr lang="en-US" sz="2000" b="1" i="1" kern="1200" dirty="0">
                <a:solidFill>
                  <a:schemeClr val="tx1"/>
                </a:solidFill>
                <a:effectLst/>
                <a:latin typeface="Book Antiqua" panose="02040602050305030304" pitchFamily="18" charset="0"/>
              </a:rPr>
              <a:t>/</a:t>
            </a:r>
            <a:r>
              <a:rPr lang="en-US" sz="2000" b="1" i="1" kern="1200" dirty="0" err="1">
                <a:solidFill>
                  <a:schemeClr val="tx1"/>
                </a:solidFill>
                <a:effectLst/>
                <a:latin typeface="Book Antiqua" panose="02040602050305030304" pitchFamily="18" charset="0"/>
              </a:rPr>
              <a:t>Ενδυμ</a:t>
            </a:r>
            <a:r>
              <a:rPr lang="en-US" sz="2000" b="1" i="1" kern="1200" dirty="0">
                <a:solidFill>
                  <a:schemeClr val="tx1"/>
                </a:solidFill>
                <a:effectLst/>
                <a:latin typeface="Book Antiqua" panose="02040602050305030304" pitchFamily="18" charset="0"/>
              </a:rPr>
              <a:t>ατολόγος</a:t>
            </a:r>
            <a:br>
              <a:rPr lang="en-US" sz="2000" kern="1200" dirty="0">
                <a:solidFill>
                  <a:schemeClr val="tx1"/>
                </a:solidFill>
                <a:effectLst/>
                <a:latin typeface="Book Antiqua" panose="02040602050305030304" pitchFamily="18" charset="0"/>
              </a:rPr>
            </a:br>
            <a:r>
              <a:rPr lang="en-US" sz="2000" kern="1200" dirty="0">
                <a:solidFill>
                  <a:schemeClr val="tx1"/>
                </a:solidFill>
                <a:effectLst/>
                <a:latin typeface="Book Antiqua" panose="02040602050305030304" pitchFamily="18" charset="0"/>
              </a:rPr>
              <a:t>Το θεατρικό κοστούμι, παίζει, στη σύγχρονη σκηνοθεσία, έναν όλο και πιο σημαντικό και πολύμορφο ρόλο, καθώς γίνεται πραγματικά αυτό το «δεύτερο πετσί του ηθοποιού» για το οποίο μιλούσε ο Ταΐροβ στις αρχές του αιώνα. </a:t>
            </a:r>
            <a:br>
              <a:rPr lang="en-US" sz="2000" kern="1200" dirty="0">
                <a:solidFill>
                  <a:schemeClr val="tx1"/>
                </a:solidFill>
                <a:effectLst/>
                <a:latin typeface="Book Antiqua" panose="02040602050305030304" pitchFamily="18" charset="0"/>
              </a:rPr>
            </a:br>
            <a:br>
              <a:rPr lang="en-US" sz="2000" kern="1200" dirty="0">
                <a:solidFill>
                  <a:schemeClr val="tx1"/>
                </a:solidFill>
                <a:effectLst/>
                <a:latin typeface="Book Antiqua" panose="02040602050305030304" pitchFamily="18" charset="0"/>
              </a:rPr>
            </a:br>
            <a:r>
              <a:rPr lang="en-US" sz="2000" kern="1200" dirty="0" err="1">
                <a:solidFill>
                  <a:schemeClr val="tx1"/>
                </a:solidFill>
                <a:effectLst/>
                <a:latin typeface="Book Antiqua" panose="02040602050305030304" pitchFamily="18" charset="0"/>
              </a:rPr>
              <a:t>Στο</a:t>
            </a:r>
            <a:r>
              <a:rPr lang="en-US" sz="2000" kern="1200" dirty="0">
                <a:solidFill>
                  <a:schemeClr val="tx1"/>
                </a:solidFill>
                <a:effectLst/>
                <a:latin typeface="Book Antiqua" panose="02040602050305030304" pitchFamily="18" charset="0"/>
              </a:rPr>
              <a:t> </a:t>
            </a:r>
            <a:r>
              <a:rPr lang="en-US" sz="2000" kern="1200" dirty="0" err="1">
                <a:solidFill>
                  <a:schemeClr val="tx1"/>
                </a:solidFill>
                <a:effectLst/>
                <a:latin typeface="Book Antiqua" panose="02040602050305030304" pitchFamily="18" charset="0"/>
              </a:rPr>
              <a:t>εσωτερικό</a:t>
            </a:r>
            <a:r>
              <a:rPr lang="en-US" sz="2000" kern="1200" dirty="0">
                <a:solidFill>
                  <a:schemeClr val="tx1"/>
                </a:solidFill>
                <a:effectLst/>
                <a:latin typeface="Book Antiqua" panose="02040602050305030304" pitchFamily="18" charset="0"/>
              </a:rPr>
              <a:t> </a:t>
            </a:r>
            <a:r>
              <a:rPr lang="en-US" sz="2000" kern="1200" dirty="0" err="1">
                <a:solidFill>
                  <a:schemeClr val="tx1"/>
                </a:solidFill>
                <a:effectLst/>
                <a:latin typeface="Book Antiqua" panose="02040602050305030304" pitchFamily="18" charset="0"/>
              </a:rPr>
              <a:t>της</a:t>
            </a:r>
            <a:r>
              <a:rPr lang="en-US" sz="2000" kern="1200" dirty="0">
                <a:solidFill>
                  <a:schemeClr val="tx1"/>
                </a:solidFill>
                <a:effectLst/>
                <a:latin typeface="Book Antiqua" panose="02040602050305030304" pitchFamily="18" charset="0"/>
              </a:rPr>
              <a:t> </a:t>
            </a:r>
            <a:r>
              <a:rPr lang="en-US" sz="2000" kern="1200" dirty="0" err="1">
                <a:solidFill>
                  <a:schemeClr val="tx1"/>
                </a:solidFill>
                <a:effectLst/>
                <a:latin typeface="Book Antiqua" panose="02040602050305030304" pitchFamily="18" charset="0"/>
              </a:rPr>
              <a:t>σκηνοθεσί</a:t>
            </a:r>
            <a:r>
              <a:rPr lang="en-US" sz="2000" kern="1200" dirty="0">
                <a:solidFill>
                  <a:schemeClr val="tx1"/>
                </a:solidFill>
                <a:effectLst/>
                <a:latin typeface="Book Antiqua" panose="02040602050305030304" pitchFamily="18" charset="0"/>
              </a:rPr>
              <a:t>ας ένα κουστούμι προσδιορίζεται από την ομοιότητα ή την αντίθεση σχημάτων, υλικών, σχεδίων, χρωμάτων, εν σχέσει με τα άλλα κοστούμια. </a:t>
            </a:r>
            <a:r>
              <a:rPr lang="en-US" sz="2000" kern="1200" dirty="0" err="1">
                <a:solidFill>
                  <a:schemeClr val="tx1"/>
                </a:solidFill>
                <a:effectLst/>
                <a:latin typeface="Book Antiqua" panose="02040602050305030304" pitchFamily="18" charset="0"/>
              </a:rPr>
              <a:t>Αυτό</a:t>
            </a:r>
            <a:r>
              <a:rPr lang="en-US" sz="2000" kern="1200" dirty="0">
                <a:solidFill>
                  <a:schemeClr val="tx1"/>
                </a:solidFill>
                <a:effectLst/>
                <a:latin typeface="Book Antiqua" panose="02040602050305030304" pitchFamily="18" charset="0"/>
              </a:rPr>
              <a:t> π</a:t>
            </a:r>
            <a:r>
              <a:rPr lang="en-US" sz="2000" kern="1200" dirty="0" err="1">
                <a:solidFill>
                  <a:schemeClr val="tx1"/>
                </a:solidFill>
                <a:effectLst/>
                <a:latin typeface="Book Antiqua" panose="02040602050305030304" pitchFamily="18" charset="0"/>
              </a:rPr>
              <a:t>ου</a:t>
            </a:r>
            <a:r>
              <a:rPr lang="en-US" sz="2000" kern="1200" dirty="0">
                <a:solidFill>
                  <a:schemeClr val="tx1"/>
                </a:solidFill>
                <a:effectLst/>
                <a:latin typeface="Book Antiqua" panose="02040602050305030304" pitchFamily="18" charset="0"/>
              </a:rPr>
              <a:t> </a:t>
            </a:r>
            <a:r>
              <a:rPr lang="en-US" sz="2000" kern="1200" dirty="0" err="1">
                <a:solidFill>
                  <a:schemeClr val="tx1"/>
                </a:solidFill>
                <a:effectLst/>
                <a:latin typeface="Book Antiqua" panose="02040602050305030304" pitchFamily="18" charset="0"/>
              </a:rPr>
              <a:t>μετράει</a:t>
            </a:r>
            <a:r>
              <a:rPr lang="en-US" sz="2000" kern="1200" dirty="0">
                <a:solidFill>
                  <a:schemeClr val="tx1"/>
                </a:solidFill>
                <a:effectLst/>
                <a:latin typeface="Book Antiqua" panose="02040602050305030304" pitchFamily="18" charset="0"/>
              </a:rPr>
              <a:t> </a:t>
            </a:r>
            <a:r>
              <a:rPr lang="en-US" sz="2000" kern="1200" dirty="0" err="1">
                <a:solidFill>
                  <a:schemeClr val="tx1"/>
                </a:solidFill>
                <a:effectLst/>
                <a:latin typeface="Book Antiqua" panose="02040602050305030304" pitchFamily="18" charset="0"/>
              </a:rPr>
              <a:t>είν</a:t>
            </a:r>
            <a:r>
              <a:rPr lang="en-US" sz="2000" kern="1200" dirty="0">
                <a:solidFill>
                  <a:schemeClr val="tx1"/>
                </a:solidFill>
                <a:effectLst/>
                <a:latin typeface="Book Antiqua" panose="02040602050305030304" pitchFamily="18" charset="0"/>
              </a:rPr>
              <a:t>αι η εξέλιξη των κοστουμιών κατά τη διάρκεια της παράστασης, το νόημα των αντιθέσεων, η συμπληρωματικότητα σχημάτων και χρωμάτων. </a:t>
            </a:r>
            <a:br>
              <a:rPr lang="en-US" sz="1200" kern="1200" dirty="0">
                <a:solidFill>
                  <a:schemeClr val="tx1"/>
                </a:solidFill>
                <a:effectLst/>
                <a:latin typeface="+mj-lt"/>
                <a:ea typeface="+mj-ea"/>
                <a:cs typeface="+mj-cs"/>
              </a:rPr>
            </a:br>
            <a:endParaRPr lang="en-US" sz="1200" kern="1200" dirty="0">
              <a:solidFill>
                <a:schemeClr val="tx1"/>
              </a:solidFill>
              <a:latin typeface="+mj-lt"/>
              <a:ea typeface="+mj-ea"/>
              <a:cs typeface="+mj-cs"/>
            </a:endParaRPr>
          </a:p>
        </p:txBody>
      </p:sp>
      <p:sp>
        <p:nvSpPr>
          <p:cNvPr id="16" name="Rectangle 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F7AA2C87-F094-AD47-3A06-6F127698C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4608" y="1343860"/>
            <a:ext cx="6846363" cy="4019025"/>
          </a:xfrm>
          <a:prstGeom prst="rect">
            <a:avLst/>
          </a:prstGeom>
        </p:spPr>
      </p:pic>
    </p:spTree>
    <p:extLst>
      <p:ext uri="{BB962C8B-B14F-4D97-AF65-F5344CB8AC3E}">
        <p14:creationId xmlns:p14="http://schemas.microsoft.com/office/powerpoint/2010/main" val="831402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F4F1B386-68B4-D43F-9EA3-9F7B44B2C2C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6989" b="25171"/>
          <a:stretch/>
        </p:blipFill>
        <p:spPr>
          <a:xfrm>
            <a:off x="20" y="1"/>
            <a:ext cx="12191980" cy="6857999"/>
          </a:xfrm>
          <a:prstGeom prst="rect">
            <a:avLst/>
          </a:prstGeom>
        </p:spPr>
      </p:pic>
      <p:sp>
        <p:nvSpPr>
          <p:cNvPr id="2" name="Τίτλος 1">
            <a:extLst>
              <a:ext uri="{FF2B5EF4-FFF2-40B4-BE49-F238E27FC236}">
                <a16:creationId xmlns:a16="http://schemas.microsoft.com/office/drawing/2014/main" id="{0EB74EB9-6176-D06C-DB19-C71729D48455}"/>
              </a:ext>
            </a:extLst>
          </p:cNvPr>
          <p:cNvSpPr>
            <a:spLocks noGrp="1"/>
          </p:cNvSpPr>
          <p:nvPr>
            <p:ph type="title"/>
          </p:nvPr>
        </p:nvSpPr>
        <p:spPr>
          <a:xfrm>
            <a:off x="1524000" y="1122361"/>
            <a:ext cx="9144000" cy="4735513"/>
          </a:xfrm>
        </p:spPr>
        <p:txBody>
          <a:bodyPr vert="horz" lIns="91440" tIns="45720" rIns="91440" bIns="45720" rtlCol="0" anchor="b">
            <a:noAutofit/>
          </a:bodyPr>
          <a:lstStyle/>
          <a:p>
            <a:pPr algn="ctr">
              <a:spcAft>
                <a:spcPts val="800"/>
              </a:spcAft>
            </a:pPr>
            <a:r>
              <a:rPr lang="en-US" sz="2400" b="1" i="1" dirty="0" err="1">
                <a:solidFill>
                  <a:srgbClr val="FFFFFF"/>
                </a:solidFill>
                <a:effectLst/>
                <a:latin typeface="Book Antiqua" panose="02040602050305030304" pitchFamily="18" charset="0"/>
              </a:rPr>
              <a:t>Μουσική</a:t>
            </a:r>
            <a:br>
              <a:rPr lang="en-US" sz="2400" dirty="0">
                <a:solidFill>
                  <a:srgbClr val="FFFFFF"/>
                </a:solidFill>
                <a:effectLst/>
                <a:latin typeface="Book Antiqua" panose="02040602050305030304" pitchFamily="18" charset="0"/>
              </a:rPr>
            </a:br>
            <a:r>
              <a:rPr lang="en-US" sz="2400" dirty="0" err="1">
                <a:solidFill>
                  <a:srgbClr val="FFFFFF"/>
                </a:solidFill>
                <a:effectLst/>
                <a:latin typeface="Book Antiqua" panose="02040602050305030304" pitchFamily="18" charset="0"/>
              </a:rPr>
              <a:t>Μουσική</a:t>
            </a:r>
            <a:r>
              <a:rPr lang="en-US" sz="2400" dirty="0">
                <a:solidFill>
                  <a:srgbClr val="FFFFFF"/>
                </a:solidFill>
                <a:effectLst/>
                <a:latin typeface="Book Antiqua" panose="02040602050305030304" pitchFamily="18" charset="0"/>
              </a:rPr>
              <a:t> π</a:t>
            </a:r>
            <a:r>
              <a:rPr lang="en-US" sz="2400" dirty="0" err="1">
                <a:solidFill>
                  <a:srgbClr val="FFFFFF"/>
                </a:solidFill>
                <a:effectLst/>
                <a:latin typeface="Book Antiqua" panose="02040602050305030304" pitchFamily="18" charset="0"/>
              </a:rPr>
              <a:t>ου</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χρησιμο</a:t>
            </a:r>
            <a:r>
              <a:rPr lang="en-US" sz="2400" dirty="0">
                <a:solidFill>
                  <a:srgbClr val="FFFFFF"/>
                </a:solidFill>
                <a:effectLst/>
                <a:latin typeface="Book Antiqua" panose="02040602050305030304" pitchFamily="18" charset="0"/>
              </a:rPr>
              <a:t>ποιείται στη σκηνοθεσία μιας παράστασης, γραμμένη ειδικά για το έργο ή δανεισμένη από ήδη υπάρχουσες συνθέσεις, είτε αποτελεί αυτόνομο έργο, είτε υπάρχει μόνο σε σχέση με τη σκηνοθεσία. </a:t>
            </a:r>
            <a:r>
              <a:rPr lang="en-US" sz="2400" dirty="0" err="1">
                <a:solidFill>
                  <a:srgbClr val="FFFFFF"/>
                </a:solidFill>
                <a:effectLst/>
                <a:latin typeface="Book Antiqua" panose="02040602050305030304" pitchFamily="18" charset="0"/>
              </a:rPr>
              <a:t>Μερικές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φορές</a:t>
            </a:r>
            <a:r>
              <a:rPr lang="en-US" sz="2400" dirty="0">
                <a:solidFill>
                  <a:srgbClr val="FFFFFF"/>
                </a:solidFill>
                <a:effectLst/>
                <a:latin typeface="Book Antiqua" panose="02040602050305030304" pitchFamily="18" charset="0"/>
              </a:rPr>
              <a:t>, η </a:t>
            </a:r>
            <a:r>
              <a:rPr lang="en-US" sz="2400" dirty="0" err="1">
                <a:solidFill>
                  <a:srgbClr val="FFFFFF"/>
                </a:solidFill>
                <a:effectLst/>
                <a:latin typeface="Book Antiqua" panose="02040602050305030304" pitchFamily="18" charset="0"/>
              </a:rPr>
              <a:t>μουσική</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σκηνής</a:t>
            </a:r>
            <a:r>
              <a:rPr lang="en-US" sz="2400" dirty="0">
                <a:solidFill>
                  <a:srgbClr val="FFFFFF"/>
                </a:solidFill>
                <a:effectLst/>
                <a:latin typeface="Book Antiqua" panose="02040602050305030304" pitchFamily="18" charset="0"/>
              </a:rPr>
              <a:t> απ</a:t>
            </a:r>
            <a:r>
              <a:rPr lang="en-US" sz="2400" dirty="0" err="1">
                <a:solidFill>
                  <a:srgbClr val="FFFFFF"/>
                </a:solidFill>
                <a:effectLst/>
                <a:latin typeface="Book Antiqua" panose="02040602050305030304" pitchFamily="18" charset="0"/>
              </a:rPr>
              <a:t>οκτά</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τόση</a:t>
            </a:r>
            <a:r>
              <a:rPr lang="en-US" sz="2400" dirty="0">
                <a:solidFill>
                  <a:srgbClr val="FFFFFF"/>
                </a:solidFill>
                <a:effectLst/>
                <a:latin typeface="Book Antiqua" panose="02040602050305030304" pitchFamily="18" charset="0"/>
              </a:rPr>
              <a:t> σπ</a:t>
            </a:r>
            <a:r>
              <a:rPr lang="en-US" sz="2400" dirty="0" err="1">
                <a:solidFill>
                  <a:srgbClr val="FFFFFF"/>
                </a:solidFill>
                <a:effectLst/>
                <a:latin typeface="Book Antiqua" panose="02040602050305030304" pitchFamily="18" charset="0"/>
              </a:rPr>
              <a:t>ουδ</a:t>
            </a:r>
            <a:r>
              <a:rPr lang="en-US" sz="2400" dirty="0">
                <a:solidFill>
                  <a:srgbClr val="FFFFFF"/>
                </a:solidFill>
                <a:effectLst/>
                <a:latin typeface="Book Antiqua" panose="02040602050305030304" pitchFamily="18" charset="0"/>
              </a:rPr>
              <a:t>αιότητα ώστε το κείμενο περνά σε δεύτερο επίπεδο.</a:t>
            </a:r>
            <a:br>
              <a:rPr lang="en-US" sz="2400" dirty="0">
                <a:solidFill>
                  <a:srgbClr val="FFFFFF"/>
                </a:solidFill>
                <a:effectLst/>
                <a:latin typeface="Book Antiqua" panose="02040602050305030304" pitchFamily="18" charset="0"/>
              </a:rPr>
            </a:br>
            <a:br>
              <a:rPr lang="en-US" sz="2400" dirty="0">
                <a:solidFill>
                  <a:srgbClr val="FFFFFF"/>
                </a:solidFill>
                <a:effectLst/>
                <a:latin typeface="Book Antiqua" panose="02040602050305030304" pitchFamily="18" charset="0"/>
              </a:rPr>
            </a:br>
            <a:r>
              <a:rPr lang="en-US" sz="2400" dirty="0">
                <a:solidFill>
                  <a:srgbClr val="FFFFFF"/>
                </a:solidFill>
                <a:effectLst/>
                <a:latin typeface="Book Antiqua" panose="02040602050305030304" pitchFamily="18" charset="0"/>
              </a:rPr>
              <a:t>Η </a:t>
            </a:r>
            <a:r>
              <a:rPr lang="en-US" sz="2400" dirty="0" err="1">
                <a:solidFill>
                  <a:srgbClr val="FFFFFF"/>
                </a:solidFill>
                <a:effectLst/>
                <a:latin typeface="Book Antiqua" panose="02040602050305030304" pitchFamily="18" charset="0"/>
              </a:rPr>
              <a:t>μουσική</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σκηνής</a:t>
            </a:r>
            <a:r>
              <a:rPr lang="en-US" sz="2400" dirty="0">
                <a:solidFill>
                  <a:srgbClr val="FFFFFF"/>
                </a:solidFill>
                <a:effectLst/>
                <a:latin typeface="Book Antiqua" panose="02040602050305030304" pitchFamily="18" charset="0"/>
              </a:rPr>
              <a:t> ή </a:t>
            </a:r>
            <a:r>
              <a:rPr lang="en-US" sz="2400" dirty="0" err="1">
                <a:solidFill>
                  <a:srgbClr val="FFFFFF"/>
                </a:solidFill>
                <a:effectLst/>
                <a:latin typeface="Book Antiqua" panose="02040602050305030304" pitchFamily="18" charset="0"/>
              </a:rPr>
              <a:t>στη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σκηνή</a:t>
            </a:r>
            <a:r>
              <a:rPr lang="en-US" sz="2400" dirty="0">
                <a:solidFill>
                  <a:srgbClr val="FFFFFF"/>
                </a:solidFill>
                <a:effectLst/>
                <a:latin typeface="Book Antiqua" panose="02040602050305030304" pitchFamily="18" charset="0"/>
              </a:rPr>
              <a:t> απ</a:t>
            </a:r>
            <a:r>
              <a:rPr lang="en-US" sz="2400" dirty="0" err="1">
                <a:solidFill>
                  <a:srgbClr val="FFFFFF"/>
                </a:solidFill>
                <a:effectLst/>
                <a:latin typeface="Book Antiqua" panose="02040602050305030304" pitchFamily="18" charset="0"/>
              </a:rPr>
              <a:t>έκτησε</a:t>
            </a:r>
            <a:r>
              <a:rPr lang="en-US" sz="2400" dirty="0">
                <a:solidFill>
                  <a:srgbClr val="FFFFFF"/>
                </a:solidFill>
                <a:effectLst/>
                <a:latin typeface="Book Antiqua" panose="02040602050305030304" pitchFamily="18" charset="0"/>
              </a:rPr>
              <a:t>, τα </a:t>
            </a:r>
            <a:r>
              <a:rPr lang="en-US" sz="2400" dirty="0" err="1">
                <a:solidFill>
                  <a:srgbClr val="FFFFFF"/>
                </a:solidFill>
                <a:effectLst/>
                <a:latin typeface="Book Antiqua" panose="02040602050305030304" pitchFamily="18" charset="0"/>
              </a:rPr>
              <a:t>τελευτ</a:t>
            </a:r>
            <a:r>
              <a:rPr lang="en-US" sz="2400" dirty="0">
                <a:solidFill>
                  <a:srgbClr val="FFFFFF"/>
                </a:solidFill>
                <a:effectLst/>
                <a:latin typeface="Book Antiqua" panose="02040602050305030304" pitchFamily="18" charset="0"/>
              </a:rPr>
              <a:t>αία χρόνια, ξεχωριστή σπουδαιότητα, σε σημείο να γίνει η δομή που δίνει ρυθμό σε όλη την παράσταση.</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spTree>
    <p:extLst>
      <p:ext uri="{BB962C8B-B14F-4D97-AF65-F5344CB8AC3E}">
        <p14:creationId xmlns:p14="http://schemas.microsoft.com/office/powerpoint/2010/main" val="14604230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DAC276B-ACFC-EA0B-7B15-D3097FB58FB7}"/>
              </a:ext>
            </a:extLst>
          </p:cNvPr>
          <p:cNvSpPr>
            <a:spLocks noGrp="1"/>
          </p:cNvSpPr>
          <p:nvPr>
            <p:ph type="title"/>
          </p:nvPr>
        </p:nvSpPr>
        <p:spPr>
          <a:xfrm>
            <a:off x="127385" y="438150"/>
            <a:ext cx="5419725" cy="6248399"/>
          </a:xfrm>
        </p:spPr>
        <p:txBody>
          <a:bodyPr vert="horz" lIns="91440" tIns="45720" rIns="91440" bIns="45720" rtlCol="0" anchor="b">
            <a:normAutofit/>
          </a:bodyPr>
          <a:lstStyle/>
          <a:p>
            <a:pPr>
              <a:spcAft>
                <a:spcPts val="800"/>
              </a:spcAft>
            </a:pPr>
            <a:r>
              <a:rPr lang="en-US" sz="2200" b="1" dirty="0" err="1">
                <a:effectLst/>
                <a:latin typeface="Book Antiqua" panose="02040602050305030304" pitchFamily="18" charset="0"/>
              </a:rPr>
              <a:t>Φωτισμός</a:t>
            </a:r>
            <a:br>
              <a:rPr lang="en-US" sz="2200" dirty="0">
                <a:effectLst/>
                <a:latin typeface="Book Antiqua" panose="02040602050305030304" pitchFamily="18" charset="0"/>
              </a:rPr>
            </a:br>
            <a:r>
              <a:rPr lang="en-US" sz="2200" dirty="0" err="1">
                <a:effectLst/>
                <a:latin typeface="Book Antiqua" panose="02040602050305030304" pitchFamily="18" charset="0"/>
              </a:rPr>
              <a:t>Στη</a:t>
            </a:r>
            <a:r>
              <a:rPr lang="en-US" sz="2200" dirty="0">
                <a:effectLst/>
                <a:latin typeface="Book Antiqua" panose="02040602050305030304" pitchFamily="18" charset="0"/>
              </a:rPr>
              <a:t> </a:t>
            </a:r>
            <a:r>
              <a:rPr lang="en-US" sz="2200" dirty="0" err="1">
                <a:effectLst/>
                <a:latin typeface="Book Antiqua" panose="02040602050305030304" pitchFamily="18" charset="0"/>
              </a:rPr>
              <a:t>σημερινή</a:t>
            </a:r>
            <a:r>
              <a:rPr lang="en-US" sz="2200" dirty="0">
                <a:effectLst/>
                <a:latin typeface="Book Antiqua" panose="02040602050305030304" pitchFamily="18" charset="0"/>
              </a:rPr>
              <a:t> πρα</a:t>
            </a:r>
            <a:r>
              <a:rPr lang="en-US" sz="2200" dirty="0" err="1">
                <a:effectLst/>
                <a:latin typeface="Book Antiqua" panose="02040602050305030304" pitchFamily="18" charset="0"/>
              </a:rPr>
              <a:t>κτική</a:t>
            </a:r>
            <a:r>
              <a:rPr lang="en-US" sz="2200" dirty="0">
                <a:effectLst/>
                <a:latin typeface="Book Antiqua" panose="02040602050305030304" pitchFamily="18" charset="0"/>
              </a:rPr>
              <a:t> ο </a:t>
            </a:r>
            <a:r>
              <a:rPr lang="en-US" sz="2200" dirty="0" err="1">
                <a:effectLst/>
                <a:latin typeface="Book Antiqua" panose="02040602050305030304" pitchFamily="18" charset="0"/>
              </a:rPr>
              <a:t>όρος</a:t>
            </a:r>
            <a:r>
              <a:rPr lang="en-US" sz="2200" dirty="0">
                <a:effectLst/>
                <a:latin typeface="Book Antiqua" panose="02040602050305030304" pitchFamily="18" charset="0"/>
              </a:rPr>
              <a:t> </a:t>
            </a:r>
            <a:r>
              <a:rPr lang="en-US" sz="2200" i="1" dirty="0" err="1">
                <a:effectLst/>
                <a:latin typeface="Book Antiqua" panose="02040602050305030304" pitchFamily="18" charset="0"/>
              </a:rPr>
              <a:t>φωτισμός</a:t>
            </a:r>
            <a:r>
              <a:rPr lang="en-US" sz="2200" dirty="0">
                <a:effectLst/>
                <a:latin typeface="Book Antiqua" panose="02040602050305030304" pitchFamily="18" charset="0"/>
              </a:rPr>
              <a:t> π</a:t>
            </a:r>
            <a:r>
              <a:rPr lang="en-US" sz="2200" dirty="0" err="1">
                <a:effectLst/>
                <a:latin typeface="Book Antiqua" panose="02040602050305030304" pitchFamily="18" charset="0"/>
              </a:rPr>
              <a:t>ροσλ</a:t>
            </a:r>
            <a:r>
              <a:rPr lang="en-US" sz="2200" dirty="0">
                <a:effectLst/>
                <a:latin typeface="Book Antiqua" panose="02040602050305030304" pitchFamily="18" charset="0"/>
              </a:rPr>
              <a:t>αμβάνει όλο και περισσότερο τη σημασία της δημιουργίας με το φως παρά του απλού φωτισμού ενός σκοτεινού χώρου. Από </a:t>
            </a:r>
            <a:r>
              <a:rPr lang="en-US" sz="2200" dirty="0" err="1">
                <a:effectLst/>
                <a:latin typeface="Book Antiqua" panose="02040602050305030304" pitchFamily="18" charset="0"/>
              </a:rPr>
              <a:t>τις</a:t>
            </a:r>
            <a:r>
              <a:rPr lang="en-US" sz="2200" dirty="0">
                <a:effectLst/>
                <a:latin typeface="Book Antiqua" panose="02040602050305030304" pitchFamily="18" charset="0"/>
              </a:rPr>
              <a:t> α</a:t>
            </a:r>
            <a:r>
              <a:rPr lang="en-US" sz="2200" dirty="0" err="1">
                <a:effectLst/>
                <a:latin typeface="Book Antiqua" panose="02040602050305030304" pitchFamily="18" charset="0"/>
              </a:rPr>
              <a:t>ρχές</a:t>
            </a:r>
            <a:r>
              <a:rPr lang="en-US" sz="2200" dirty="0">
                <a:effectLst/>
                <a:latin typeface="Book Antiqua" panose="02040602050305030304" pitchFamily="18" charset="0"/>
              </a:rPr>
              <a:t> </a:t>
            </a:r>
            <a:r>
              <a:rPr lang="en-US" sz="2200" dirty="0" err="1">
                <a:effectLst/>
                <a:latin typeface="Book Antiqua" panose="02040602050305030304" pitchFamily="18" charset="0"/>
              </a:rPr>
              <a:t>του</a:t>
            </a:r>
            <a:r>
              <a:rPr lang="en-US" sz="2200" dirty="0">
                <a:effectLst/>
                <a:latin typeface="Book Antiqua" panose="02040602050305030304" pitchFamily="18" charset="0"/>
              </a:rPr>
              <a:t> α</a:t>
            </a:r>
            <a:r>
              <a:rPr lang="en-US" sz="2200" dirty="0" err="1">
                <a:effectLst/>
                <a:latin typeface="Book Antiqua" panose="02040602050305030304" pitchFamily="18" charset="0"/>
              </a:rPr>
              <a:t>ιών</a:t>
            </a:r>
            <a:r>
              <a:rPr lang="en-US" sz="2200" dirty="0">
                <a:effectLst/>
                <a:latin typeface="Book Antiqua" panose="02040602050305030304" pitchFamily="18" charset="0"/>
              </a:rPr>
              <a:t>α</a:t>
            </a:r>
            <a:r>
              <a:rPr lang="el-GR" sz="2200" dirty="0">
                <a:effectLst/>
                <a:latin typeface="Book Antiqua" panose="02040602050305030304" pitchFamily="18" charset="0"/>
              </a:rPr>
              <a:t>,</a:t>
            </a:r>
            <a:r>
              <a:rPr lang="en-US" sz="2200" dirty="0">
                <a:effectLst/>
                <a:latin typeface="Book Antiqua" panose="02040602050305030304" pitchFamily="18" charset="0"/>
              </a:rPr>
              <a:t> ο Άπια παρατηρεί τη σημασία του φωτισμού: « το φως είναι θαυματουργά εύπλαστο. </a:t>
            </a:r>
            <a:r>
              <a:rPr lang="en-US" sz="2200" dirty="0" err="1">
                <a:effectLst/>
                <a:latin typeface="Book Antiqua" panose="02040602050305030304" pitchFamily="18" charset="0"/>
              </a:rPr>
              <a:t>Δι</a:t>
            </a:r>
            <a:r>
              <a:rPr lang="en-US" sz="2200" dirty="0">
                <a:effectLst/>
                <a:latin typeface="Book Antiqua" panose="02040602050305030304" pitchFamily="18" charset="0"/>
              </a:rPr>
              <a:t>αθέτει όλες τις βαθμίδες διαφάνειας, όλες τις χρωματικές δυνατότητες, όπως μια παλέτα, όλες τις εκφράσεις· μπορεί να δημιουργήσει σκιές, διαχέοντας το</a:t>
            </a:r>
            <a:r>
              <a:rPr lang="el-GR" sz="2200" dirty="0">
                <a:effectLst/>
                <a:latin typeface="Book Antiqua" panose="02040602050305030304" pitchFamily="18" charset="0"/>
              </a:rPr>
              <a:t>ν χώρο,</a:t>
            </a:r>
            <a:r>
              <a:rPr lang="en-US" sz="2200" dirty="0">
                <a:effectLst/>
                <a:latin typeface="Book Antiqua" panose="02040602050305030304" pitchFamily="18" charset="0"/>
              </a:rPr>
              <a:t> την αρμονία των δονήσεων του</a:t>
            </a:r>
            <a:r>
              <a:rPr lang="el-GR" sz="2200" dirty="0">
                <a:effectLst/>
                <a:latin typeface="Book Antiqua" panose="02040602050305030304" pitchFamily="18" charset="0"/>
              </a:rPr>
              <a:t>ς</a:t>
            </a:r>
            <a:r>
              <a:rPr lang="en-US" sz="2200" dirty="0">
                <a:effectLst/>
                <a:latin typeface="Book Antiqua" panose="02040602050305030304" pitchFamily="18" charset="0"/>
              </a:rPr>
              <a:t>, όπως ακριβώς η μουσική. </a:t>
            </a:r>
            <a:r>
              <a:rPr lang="en-US" sz="2200" dirty="0" err="1">
                <a:effectLst/>
                <a:latin typeface="Book Antiqua" panose="02040602050305030304" pitchFamily="18" charset="0"/>
              </a:rPr>
              <a:t>Με</a:t>
            </a:r>
            <a:r>
              <a:rPr lang="en-US" sz="2200" dirty="0">
                <a:effectLst/>
                <a:latin typeface="Book Antiqua" panose="02040602050305030304" pitchFamily="18" charset="0"/>
              </a:rPr>
              <a:t> </a:t>
            </a:r>
            <a:r>
              <a:rPr lang="en-US" sz="2200" dirty="0" err="1">
                <a:effectLst/>
                <a:latin typeface="Book Antiqua" panose="02040602050305030304" pitchFamily="18" charset="0"/>
              </a:rPr>
              <a:t>το</a:t>
            </a:r>
            <a:r>
              <a:rPr lang="en-US" sz="2200" dirty="0">
                <a:effectLst/>
                <a:latin typeface="Book Antiqua" panose="02040602050305030304" pitchFamily="18" charset="0"/>
              </a:rPr>
              <a:t> </a:t>
            </a:r>
            <a:r>
              <a:rPr lang="en-US" sz="2200" dirty="0" err="1">
                <a:effectLst/>
                <a:latin typeface="Book Antiqua" panose="02040602050305030304" pitchFamily="18" charset="0"/>
              </a:rPr>
              <a:t>φως</a:t>
            </a:r>
            <a:r>
              <a:rPr lang="en-US" sz="2200" dirty="0">
                <a:effectLst/>
                <a:latin typeface="Book Antiqua" panose="02040602050305030304" pitchFamily="18" charset="0"/>
              </a:rPr>
              <a:t>, κα</a:t>
            </a:r>
            <a:r>
              <a:rPr lang="en-US" sz="2200" dirty="0" err="1">
                <a:effectLst/>
                <a:latin typeface="Book Antiqua" panose="02040602050305030304" pitchFamily="18" charset="0"/>
              </a:rPr>
              <a:t>τέχουμε</a:t>
            </a:r>
            <a:r>
              <a:rPr lang="en-US" sz="2200" dirty="0">
                <a:effectLst/>
                <a:latin typeface="Book Antiqua" panose="02040602050305030304" pitchFamily="18" charset="0"/>
              </a:rPr>
              <a:t> </a:t>
            </a:r>
            <a:r>
              <a:rPr lang="en-US" sz="2200" dirty="0" err="1">
                <a:effectLst/>
                <a:latin typeface="Book Antiqua" panose="02040602050305030304" pitchFamily="18" charset="0"/>
              </a:rPr>
              <a:t>την</a:t>
            </a:r>
            <a:r>
              <a:rPr lang="en-US" sz="2200" dirty="0">
                <a:effectLst/>
                <a:latin typeface="Book Antiqua" panose="02040602050305030304" pitchFamily="18" charset="0"/>
              </a:rPr>
              <a:t> π</a:t>
            </a:r>
            <a:r>
              <a:rPr lang="en-US" sz="2200" dirty="0" err="1">
                <a:effectLst/>
                <a:latin typeface="Book Antiqua" panose="02040602050305030304" pitchFamily="18" charset="0"/>
              </a:rPr>
              <a:t>λήρη</a:t>
            </a:r>
            <a:r>
              <a:rPr lang="en-US" sz="2200" dirty="0">
                <a:effectLst/>
                <a:latin typeface="Book Antiqua" panose="02040602050305030304" pitchFamily="18" charset="0"/>
              </a:rPr>
              <a:t> </a:t>
            </a:r>
            <a:r>
              <a:rPr lang="en-US" sz="2200" dirty="0" err="1">
                <a:effectLst/>
                <a:latin typeface="Book Antiqua" panose="02040602050305030304" pitchFamily="18" charset="0"/>
              </a:rPr>
              <a:t>εκφρ</a:t>
            </a:r>
            <a:r>
              <a:rPr lang="en-US" sz="2200" dirty="0">
                <a:effectLst/>
                <a:latin typeface="Book Antiqua" panose="02040602050305030304" pitchFamily="18" charset="0"/>
              </a:rPr>
              <a:t>αστική δυνατότητα του χώρου, την πλήρη εκφραστική του δύναμη, αν αυτός τεθεί στην υπηρεσία του ηθοποιού».</a:t>
            </a:r>
            <a:br>
              <a:rPr lang="en-US" sz="1400" dirty="0">
                <a:effectLst/>
              </a:rPr>
            </a:br>
            <a:endParaRPr lang="en-US" sz="1400" dirty="0"/>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σκούρος, νύχτα, θολό&#10;&#10;Περιγραφή που δημιουργήθηκε αυτόματα">
            <a:extLst>
              <a:ext uri="{FF2B5EF4-FFF2-40B4-BE49-F238E27FC236}">
                <a16:creationId xmlns:a16="http://schemas.microsoft.com/office/drawing/2014/main" id="{832E53CD-D5DF-123E-E9FD-8E27889F79F9}"/>
              </a:ext>
            </a:extLst>
          </p:cNvPr>
          <p:cNvPicPr>
            <a:picLocks noChangeAspect="1"/>
          </p:cNvPicPr>
          <p:nvPr/>
        </p:nvPicPr>
        <p:blipFill rotWithShape="1">
          <a:blip r:embed="rId2">
            <a:extLst>
              <a:ext uri="{28A0092B-C50C-407E-A947-70E740481C1C}">
                <a14:useLocalDpi xmlns:a14="http://schemas.microsoft.com/office/drawing/2010/main" val="0"/>
              </a:ext>
            </a:extLst>
          </a:blip>
          <a:srcRect l="18560" r="22215"/>
          <a:stretch/>
        </p:blipFill>
        <p:spPr>
          <a:xfrm>
            <a:off x="5477069" y="10"/>
            <a:ext cx="671340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4920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9008973-65FB-40C1-893A-A58712593D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02ABFC2-C0C1-87D1-9D01-0C9FD521E699}"/>
              </a:ext>
            </a:extLst>
          </p:cNvPr>
          <p:cNvSpPr>
            <a:spLocks noGrp="1"/>
          </p:cNvSpPr>
          <p:nvPr>
            <p:ph type="title"/>
          </p:nvPr>
        </p:nvSpPr>
        <p:spPr>
          <a:xfrm>
            <a:off x="594360" y="342900"/>
            <a:ext cx="6835140" cy="6076950"/>
          </a:xfrm>
        </p:spPr>
        <p:txBody>
          <a:bodyPr vert="horz" lIns="91440" tIns="45720" rIns="91440" bIns="45720" rtlCol="0" anchor="ctr">
            <a:normAutofit fontScale="90000"/>
          </a:bodyPr>
          <a:lstStyle/>
          <a:p>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φως</a:t>
            </a:r>
            <a:r>
              <a:rPr lang="en-US" sz="2400" kern="1200" dirty="0">
                <a:solidFill>
                  <a:schemeClr val="tx1"/>
                </a:solidFill>
                <a:effectLst/>
                <a:latin typeface="Book Antiqua" panose="02040602050305030304" pitchFamily="18" charset="0"/>
              </a:rPr>
              <a:t> πα</a:t>
            </a:r>
            <a:r>
              <a:rPr lang="en-US" sz="2400" kern="1200" dirty="0" err="1">
                <a:solidFill>
                  <a:schemeClr val="tx1"/>
                </a:solidFill>
                <a:effectLst/>
                <a:latin typeface="Book Antiqua" panose="02040602050305030304" pitchFamily="18" charset="0"/>
              </a:rPr>
              <a:t>ρεμ</a:t>
            </a:r>
            <a:r>
              <a:rPr lang="en-US" sz="2400" kern="1200" dirty="0">
                <a:solidFill>
                  <a:schemeClr val="tx1"/>
                </a:solidFill>
                <a:effectLst/>
                <a:latin typeface="Book Antiqua" panose="02040602050305030304" pitchFamily="18" charset="0"/>
              </a:rPr>
              <a:t>βαίνει στην παράσταση· δεν είναι απλά διακοσμητικό, αλλά μετέχει στην παραγωγή σημασίας της παράστασης. </a:t>
            </a:r>
            <a:r>
              <a:rPr lang="en-US" sz="2400" kern="1200" dirty="0" err="1">
                <a:solidFill>
                  <a:schemeClr val="tx1"/>
                </a:solidFill>
                <a:effectLst/>
                <a:latin typeface="Book Antiqua" panose="02040602050305030304" pitchFamily="18" charset="0"/>
              </a:rPr>
              <a:t>Οι</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δρ</a:t>
            </a:r>
            <a:r>
              <a:rPr lang="en-US" sz="2400" kern="1200" dirty="0">
                <a:solidFill>
                  <a:schemeClr val="tx1"/>
                </a:solidFill>
                <a:effectLst/>
                <a:latin typeface="Book Antiqua" panose="02040602050305030304" pitchFamily="18" charset="0"/>
              </a:rPr>
              <a:t>αματουργικές και σημειολογικές λειτουργίες είναι άπειρες: φωτίζω ή σχολιάζω μια πράξη, απομονώνω έναν ηθοποιό ή ένα στοιχείο της σκηνής, δημιουργώ ατμόσφαιρα, προσδίδω ρυθμό στην παράσταση, καθιστώ ευανάγνωστη τη σκηνοθεσία, κυρίως την υπόθεση και τα συναισθήματα κ.λπ..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φως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ως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συνάρθρωση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χώρου</a:t>
            </a:r>
            <a:r>
              <a:rPr lang="en-US" sz="2400" kern="1200" dirty="0">
                <a:solidFill>
                  <a:schemeClr val="tx1"/>
                </a:solidFill>
                <a:effectLst/>
                <a:latin typeface="Book Antiqua" panose="02040602050305030304" pitchFamily="18" charset="0"/>
              </a:rPr>
              <a:t> και </a:t>
            </a:r>
            <a:r>
              <a:rPr lang="en-US" sz="2400" kern="1200" dirty="0" err="1">
                <a:solidFill>
                  <a:schemeClr val="tx1"/>
                </a:solidFill>
                <a:effectLst/>
                <a:latin typeface="Book Antiqua" panose="02040602050305030304" pitchFamily="18" charset="0"/>
              </a:rPr>
              <a:t>του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χρόνου</a:t>
            </a:r>
            <a:r>
              <a:rPr lang="en-US" sz="2400" kern="1200" dirty="0">
                <a:solidFill>
                  <a:schemeClr val="tx1"/>
                </a:solidFill>
                <a:effectLst/>
                <a:latin typeface="Book Antiqua" panose="02040602050305030304" pitchFamily="18" charset="0"/>
              </a:rPr>
              <a:t>, κα</a:t>
            </a:r>
            <a:r>
              <a:rPr lang="en-US" sz="2400" kern="1200" dirty="0" err="1">
                <a:solidFill>
                  <a:schemeClr val="tx1"/>
                </a:solidFill>
                <a:effectLst/>
                <a:latin typeface="Book Antiqua" panose="02040602050305030304" pitchFamily="18" charset="0"/>
              </a:rPr>
              <a:t>θιστά</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έν</a:t>
            </a:r>
            <a:r>
              <a:rPr lang="en-US" sz="2400" kern="1200" dirty="0">
                <a:solidFill>
                  <a:schemeClr val="tx1"/>
                </a:solidFill>
                <a:effectLst/>
                <a:latin typeface="Book Antiqua" panose="02040602050305030304" pitchFamily="18" charset="0"/>
              </a:rPr>
              <a:t>αν από τους κυριότερους εκφραστές της σκηνοθεσίας, διότι σχολιάζει ολόκληρη την παράσταση και μάλιστα τη συγκροτεί, καθώς σημαδεύει τη διαδρομή. </a:t>
            </a:r>
            <a:r>
              <a:rPr lang="el-GR" sz="2400" kern="1200" dirty="0">
                <a:solidFill>
                  <a:schemeClr val="tx1"/>
                </a:solidFill>
                <a:effectLst/>
                <a:latin typeface="Book Antiqua" panose="02040602050305030304" pitchFamily="18" charset="0"/>
              </a:rPr>
              <a:t>Τ</a:t>
            </a:r>
            <a:r>
              <a:rPr lang="en-US" sz="2400" dirty="0">
                <a:latin typeface="Book Antiqua" panose="02040602050305030304" pitchFamily="18" charset="0"/>
              </a:rPr>
              <a:t>ο </a:t>
            </a:r>
            <a:r>
              <a:rPr lang="en-US" sz="2400" dirty="0" err="1">
                <a:latin typeface="Book Antiqua" panose="02040602050305030304" pitchFamily="18" charset="0"/>
              </a:rPr>
              <a:t>φως</a:t>
            </a:r>
            <a:r>
              <a:rPr lang="el-GR" sz="2400" dirty="0">
                <a:latin typeface="Book Antiqua" panose="02040602050305030304" pitchFamily="18" charset="0"/>
              </a:rPr>
              <a:t>,</a:t>
            </a:r>
            <a:r>
              <a:rPr lang="en-US" sz="2400" dirty="0">
                <a:latin typeface="Book Antiqua" panose="02040602050305030304" pitchFamily="18" charset="0"/>
              </a:rPr>
              <a:t> </a:t>
            </a:r>
            <a:r>
              <a:rPr lang="el-GR" sz="2400" dirty="0">
                <a:latin typeface="Book Antiqua" panose="02040602050305030304" pitchFamily="18" charset="0"/>
              </a:rPr>
              <a:t>υ</a:t>
            </a:r>
            <a:r>
              <a:rPr lang="en-US" sz="2400" kern="1200" dirty="0" err="1">
                <a:solidFill>
                  <a:schemeClr val="tx1"/>
                </a:solidFill>
                <a:effectLst/>
                <a:latin typeface="Book Antiqua" panose="02040602050305030304" pitchFamily="18" charset="0"/>
              </a:rPr>
              <a:t>λικό</a:t>
            </a:r>
            <a:r>
              <a:rPr lang="en-US" sz="2400" kern="1200" dirty="0">
                <a:solidFill>
                  <a:schemeClr val="tx1"/>
                </a:solidFill>
                <a:effectLst/>
                <a:latin typeface="Book Antiqua" panose="02040602050305030304" pitchFamily="18" charset="0"/>
              </a:rPr>
              <a:t> θα</a:t>
            </a:r>
            <a:r>
              <a:rPr lang="en-US" sz="2400" kern="1200" dirty="0" err="1">
                <a:solidFill>
                  <a:schemeClr val="tx1"/>
                </a:solidFill>
                <a:effectLst/>
                <a:latin typeface="Book Antiqua" panose="02040602050305030304" pitchFamily="18" charset="0"/>
              </a:rPr>
              <a:t>υμάσιο</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σύγκριτης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ρευστότητ</a:t>
            </a:r>
            <a:r>
              <a:rPr lang="en-US" sz="2400" kern="1200" dirty="0">
                <a:solidFill>
                  <a:schemeClr val="tx1"/>
                </a:solidFill>
                <a:effectLst/>
                <a:latin typeface="Book Antiqua" panose="02040602050305030304" pitchFamily="18" charset="0"/>
              </a:rPr>
              <a:t>ας και ευελιξίας, προσδίδει την τονικότητα του σε μια σκηνή, τροποποιεί τη σκηνική δράση, ελέγχει τον ρυθμό της παράστασης, διασφαλίζει τη μετάβαση μεταξύ διαφορετικών στιγμών, συντονίζει τα υπόλοιπα σκηνικά συστήματα συσχετίζοντας ή απομονώνοντας τα.</a:t>
            </a:r>
            <a:br>
              <a:rPr lang="en-US" sz="1700" kern="1200" dirty="0">
                <a:solidFill>
                  <a:schemeClr val="tx1"/>
                </a:solidFill>
                <a:effectLst/>
                <a:latin typeface="+mj-lt"/>
                <a:ea typeface="+mj-ea"/>
                <a:cs typeface="+mj-cs"/>
              </a:rPr>
            </a:br>
            <a:endParaRPr lang="en-US" sz="17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2558829B-C7EF-4D51-94DF-A8B1A80C2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10605" y="1"/>
            <a:ext cx="2681395"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0A6D10-3F68-4EAB-9085-93C36B5FC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94507" y="767714"/>
            <a:ext cx="3860055" cy="53225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38C6B01-5C30-47AE-94D3-B54B34D688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67" y="2761488"/>
            <a:ext cx="242107" cy="1340860"/>
            <a:chOff x="56167" y="2761488"/>
            <a:chExt cx="242107" cy="1340860"/>
          </a:xfrm>
        </p:grpSpPr>
        <p:sp>
          <p:nvSpPr>
            <p:cNvPr id="14" name="Rectangle 2">
              <a:extLst>
                <a:ext uri="{FF2B5EF4-FFF2-40B4-BE49-F238E27FC236}">
                  <a16:creationId xmlns:a16="http://schemas.microsoft.com/office/drawing/2014/main" id="{8C957847-7C0E-48CD-A0C7-E8F76FCB0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9">
              <a:extLst>
                <a:ext uri="{FF2B5EF4-FFF2-40B4-BE49-F238E27FC236}">
                  <a16:creationId xmlns:a16="http://schemas.microsoft.com/office/drawing/2014/main" id="{750A171B-FE02-4328-8218-84B8A73D2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12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
              <a:extLst>
                <a:ext uri="{FF2B5EF4-FFF2-40B4-BE49-F238E27FC236}">
                  <a16:creationId xmlns:a16="http://schemas.microsoft.com/office/drawing/2014/main" id="{D250ED76-8AAB-4BA3-8FB9-7D9DAD1EF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59">
              <a:extLst>
                <a:ext uri="{FF2B5EF4-FFF2-40B4-BE49-F238E27FC236}">
                  <a16:creationId xmlns:a16="http://schemas.microsoft.com/office/drawing/2014/main" id="{90E9A077-3D43-42CE-A80F-4D77A9640A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91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
              <a:extLst>
                <a:ext uri="{FF2B5EF4-FFF2-40B4-BE49-F238E27FC236}">
                  <a16:creationId xmlns:a16="http://schemas.microsoft.com/office/drawing/2014/main" id="{13B87A5D-9EA1-4543-A4CB-0E744C224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9">
              <a:extLst>
                <a:ext uri="{FF2B5EF4-FFF2-40B4-BE49-F238E27FC236}">
                  <a16:creationId xmlns:a16="http://schemas.microsoft.com/office/drawing/2014/main" id="{95211382-25DA-4D78-8A2A-65BF812E1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70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
              <a:extLst>
                <a:ext uri="{FF2B5EF4-FFF2-40B4-BE49-F238E27FC236}">
                  <a16:creationId xmlns:a16="http://schemas.microsoft.com/office/drawing/2014/main" id="{DB854E96-4BF7-41B7-98ED-218896E4B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59">
              <a:extLst>
                <a:ext uri="{FF2B5EF4-FFF2-40B4-BE49-F238E27FC236}">
                  <a16:creationId xmlns:a16="http://schemas.microsoft.com/office/drawing/2014/main" id="{37D8D120-EF4A-4300-A248-1F0A6EF04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9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
              <a:extLst>
                <a:ext uri="{FF2B5EF4-FFF2-40B4-BE49-F238E27FC236}">
                  <a16:creationId xmlns:a16="http://schemas.microsoft.com/office/drawing/2014/main" id="{AC2782E1-E97A-4860-805A-381C628EF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9">
              <a:extLst>
                <a:ext uri="{FF2B5EF4-FFF2-40B4-BE49-F238E27FC236}">
                  <a16:creationId xmlns:a16="http://schemas.microsoft.com/office/drawing/2014/main" id="{DA923931-3C79-451C-B0DD-D8C5C9B12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7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
              <a:extLst>
                <a:ext uri="{FF2B5EF4-FFF2-40B4-BE49-F238E27FC236}">
                  <a16:creationId xmlns:a16="http://schemas.microsoft.com/office/drawing/2014/main" id="{96552411-1484-4559-9B19-D82BA727FE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59">
              <a:extLst>
                <a:ext uri="{FF2B5EF4-FFF2-40B4-BE49-F238E27FC236}">
                  <a16:creationId xmlns:a16="http://schemas.microsoft.com/office/drawing/2014/main" id="{96625486-87AB-40D0-B29C-F061F36B07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40418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
              <a:extLst>
                <a:ext uri="{FF2B5EF4-FFF2-40B4-BE49-F238E27FC236}">
                  <a16:creationId xmlns:a16="http://schemas.microsoft.com/office/drawing/2014/main" id="{5CF69521-6B14-449B-AFAD-5246F7BBF8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59">
              <a:extLst>
                <a:ext uri="{FF2B5EF4-FFF2-40B4-BE49-F238E27FC236}">
                  <a16:creationId xmlns:a16="http://schemas.microsoft.com/office/drawing/2014/main" id="{FCCB1E40-AD9F-4FDE-9794-BA67A8F09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89970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072A675B-C9E6-4B87-B488-FB7450C0A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07438C80-8A3A-4E13-838D-B676C615B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7575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
              <a:extLst>
                <a:ext uri="{FF2B5EF4-FFF2-40B4-BE49-F238E27FC236}">
                  <a16:creationId xmlns:a16="http://schemas.microsoft.com/office/drawing/2014/main" id="{03A1462E-5653-41AA-9086-553DD10C1B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59">
              <a:extLst>
                <a:ext uri="{FF2B5EF4-FFF2-40B4-BE49-F238E27FC236}">
                  <a16:creationId xmlns:a16="http://schemas.microsoft.com/office/drawing/2014/main" id="{C5D0C27E-61AE-48DC-95B4-5FEBCE413A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6154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
              <a:extLst>
                <a:ext uri="{FF2B5EF4-FFF2-40B4-BE49-F238E27FC236}">
                  <a16:creationId xmlns:a16="http://schemas.microsoft.com/office/drawing/2014/main" id="{AE1C1E45-C712-4F12-B421-9DBD634FCE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3774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59">
              <a:extLst>
                <a:ext uri="{FF2B5EF4-FFF2-40B4-BE49-F238E27FC236}">
                  <a16:creationId xmlns:a16="http://schemas.microsoft.com/office/drawing/2014/main" id="{6537F337-22CC-46D3-8A70-335E1E44E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4733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4964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2CB621-F3AA-88C8-7C50-7C7F0DAB4508}"/>
              </a:ext>
            </a:extLst>
          </p:cNvPr>
          <p:cNvSpPr>
            <a:spLocks noGrp="1"/>
          </p:cNvSpPr>
          <p:nvPr>
            <p:ph type="title"/>
          </p:nvPr>
        </p:nvSpPr>
        <p:spPr>
          <a:xfrm>
            <a:off x="552450" y="2432050"/>
            <a:ext cx="10515600" cy="1325563"/>
          </a:xfrm>
        </p:spPr>
        <p:txBody>
          <a:bodyPr>
            <a:normAutofit/>
          </a:bodyPr>
          <a:lstStyle/>
          <a:p>
            <a:r>
              <a:rPr lang="en-US" sz="2000" dirty="0">
                <a:effectLst/>
                <a:latin typeface="Book Antiqua" panose="02040602050305030304" pitchFamily="18" charset="0"/>
                <a:ea typeface="Calibri" panose="020F0502020204030204" pitchFamily="34" charset="0"/>
                <a:cs typeface="Times New Roman" panose="02020603050405020304" pitchFamily="18" charset="0"/>
              </a:rPr>
              <a:t>Patrice Pavis</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000" i="1" dirty="0">
                <a:effectLst/>
                <a:latin typeface="Book Antiqua" panose="02040602050305030304" pitchFamily="18" charset="0"/>
                <a:ea typeface="Calibri" panose="020F0502020204030204" pitchFamily="34" charset="0"/>
                <a:cs typeface="Times New Roman" panose="02020603050405020304" pitchFamily="18" charset="0"/>
              </a:rPr>
              <a:t>Λεξικό του Θεάτρου</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μετάφραση Αγνή </a:t>
            </a:r>
            <a:r>
              <a:rPr lang="el-GR" sz="2000" dirty="0" err="1">
                <a:effectLst/>
                <a:latin typeface="Book Antiqua" panose="02040602050305030304" pitchFamily="18" charset="0"/>
                <a:ea typeface="Calibri" panose="020F0502020204030204" pitchFamily="34" charset="0"/>
                <a:cs typeface="Times New Roman" panose="02020603050405020304" pitchFamily="18" charset="0"/>
              </a:rPr>
              <a:t>Στρουμπούλη</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εκδόσεις </a:t>
            </a:r>
            <a:r>
              <a:rPr lang="en-US" sz="2000" dirty="0" err="1">
                <a:effectLst/>
                <a:latin typeface="Book Antiqua" panose="02040602050305030304" pitchFamily="18" charset="0"/>
                <a:ea typeface="Calibri" panose="020F0502020204030204" pitchFamily="34" charset="0"/>
                <a:cs typeface="Times New Roman" panose="02020603050405020304" pitchFamily="18" charset="0"/>
              </a:rPr>
              <a:t>Gutemberg</a:t>
            </a:r>
            <a:r>
              <a:rPr lang="el-GR" sz="2000" dirty="0">
                <a:effectLst/>
                <a:latin typeface="Book Antiqua" panose="02040602050305030304" pitchFamily="18" charset="0"/>
                <a:ea typeface="Calibri" panose="020F0502020204030204" pitchFamily="34" charset="0"/>
                <a:cs typeface="Times New Roman" panose="02020603050405020304" pitchFamily="18" charset="0"/>
              </a:rPr>
              <a:t>, 2006</a:t>
            </a:r>
            <a:br>
              <a:rPr lang="el-GR" sz="20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000" dirty="0">
              <a:latin typeface="Book Antiqua" panose="02040602050305030304" pitchFamily="18" charset="0"/>
            </a:endParaRPr>
          </a:p>
        </p:txBody>
      </p:sp>
    </p:spTree>
    <p:extLst>
      <p:ext uri="{BB962C8B-B14F-4D97-AF65-F5344CB8AC3E}">
        <p14:creationId xmlns:p14="http://schemas.microsoft.com/office/powerpoint/2010/main" val="4025724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8DE2209F-8291-2F0E-27FE-A89D7875423E}"/>
              </a:ext>
            </a:extLst>
          </p:cNvPr>
          <p:cNvPicPr>
            <a:picLocks noChangeAspect="1"/>
          </p:cNvPicPr>
          <p:nvPr/>
        </p:nvPicPr>
        <p:blipFill rotWithShape="1">
          <a:blip r:embed="rId2">
            <a:extLst>
              <a:ext uri="{28A0092B-C50C-407E-A947-70E740481C1C}">
                <a14:useLocalDpi xmlns:a14="http://schemas.microsoft.com/office/drawing/2010/main" val="0"/>
              </a:ext>
            </a:extLst>
          </a:blip>
          <a:srcRect l="23660" r="7273" b="2"/>
          <a:stretch/>
        </p:blipFill>
        <p:spPr>
          <a:xfrm>
            <a:off x="20" y="584909"/>
            <a:ext cx="5718616" cy="5509675"/>
          </a:xfrm>
          <a:custGeom>
            <a:avLst/>
            <a:gdLst/>
            <a:ahLst/>
            <a:cxnLst/>
            <a:rect l="l" t="t" r="r" b="b"/>
            <a:pathLst>
              <a:path w="5718636" h="5509675">
                <a:moveTo>
                  <a:pt x="0" y="0"/>
                </a:moveTo>
                <a:lnTo>
                  <a:pt x="2672821" y="0"/>
                </a:lnTo>
                <a:lnTo>
                  <a:pt x="2673116" y="639"/>
                </a:lnTo>
                <a:lnTo>
                  <a:pt x="3175662" y="639"/>
                </a:lnTo>
                <a:lnTo>
                  <a:pt x="5718636" y="5509675"/>
                </a:lnTo>
                <a:lnTo>
                  <a:pt x="502842" y="5509675"/>
                </a:lnTo>
                <a:lnTo>
                  <a:pt x="502842" y="5509036"/>
                </a:lnTo>
                <a:lnTo>
                  <a:pt x="0" y="5509036"/>
                </a:lnTo>
                <a:close/>
              </a:path>
            </a:pathLst>
          </a:custGeom>
        </p:spPr>
      </p:pic>
      <p:sp>
        <p:nvSpPr>
          <p:cNvPr id="9" name="Freeform: Shape 8">
            <a:extLst>
              <a:ext uri="{FF2B5EF4-FFF2-40B4-BE49-F238E27FC236}">
                <a16:creationId xmlns:a16="http://schemas.microsoft.com/office/drawing/2014/main" id="{17CDB40A-75BB-4498-A20B-59C3984A3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2619" y="585526"/>
            <a:ext cx="8349381" cy="5509038"/>
          </a:xfrm>
          <a:custGeom>
            <a:avLst/>
            <a:gdLst>
              <a:gd name="connsiteX0" fmla="*/ 0 w 8349381"/>
              <a:gd name="connsiteY0" fmla="*/ 0 h 5509038"/>
              <a:gd name="connsiteX1" fmla="*/ 8349381 w 8349381"/>
              <a:gd name="connsiteY1" fmla="*/ 0 h 5509038"/>
              <a:gd name="connsiteX2" fmla="*/ 5806407 w 8349381"/>
              <a:gd name="connsiteY2" fmla="*/ 5509038 h 5509038"/>
              <a:gd name="connsiteX3" fmla="*/ 0 w 8349381"/>
              <a:gd name="connsiteY3" fmla="*/ 5509038 h 5509038"/>
            </a:gdLst>
            <a:ahLst/>
            <a:cxnLst>
              <a:cxn ang="0">
                <a:pos x="connsiteX0" y="connsiteY0"/>
              </a:cxn>
              <a:cxn ang="0">
                <a:pos x="connsiteX1" y="connsiteY1"/>
              </a:cxn>
              <a:cxn ang="0">
                <a:pos x="connsiteX2" y="connsiteY2"/>
              </a:cxn>
              <a:cxn ang="0">
                <a:pos x="connsiteX3" y="connsiteY3"/>
              </a:cxn>
            </a:cxnLst>
            <a:rect l="l" t="t" r="r" b="b"/>
            <a:pathLst>
              <a:path w="8349381" h="5509038">
                <a:moveTo>
                  <a:pt x="0" y="0"/>
                </a:moveTo>
                <a:lnTo>
                  <a:pt x="8349381" y="0"/>
                </a:lnTo>
                <a:lnTo>
                  <a:pt x="5806407" y="5509038"/>
                </a:lnTo>
                <a:lnTo>
                  <a:pt x="0" y="5509038"/>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95000"/>
                </a:schemeClr>
              </a:solidFill>
            </a:endParaRPr>
          </a:p>
        </p:txBody>
      </p:sp>
      <p:sp>
        <p:nvSpPr>
          <p:cNvPr id="2" name="Τίτλος 1">
            <a:extLst>
              <a:ext uri="{FF2B5EF4-FFF2-40B4-BE49-F238E27FC236}">
                <a16:creationId xmlns:a16="http://schemas.microsoft.com/office/drawing/2014/main" id="{EC09D873-953E-2234-15EF-7A0A9FBC7EB7}"/>
              </a:ext>
            </a:extLst>
          </p:cNvPr>
          <p:cNvSpPr>
            <a:spLocks noGrp="1"/>
          </p:cNvSpPr>
          <p:nvPr>
            <p:ph type="title"/>
          </p:nvPr>
        </p:nvSpPr>
        <p:spPr>
          <a:xfrm>
            <a:off x="5673747" y="1408814"/>
            <a:ext cx="5683102" cy="2235277"/>
          </a:xfrm>
        </p:spPr>
        <p:txBody>
          <a:bodyPr vert="horz" lIns="91440" tIns="45720" rIns="91440" bIns="45720" rtlCol="0" anchor="b">
            <a:normAutofit/>
          </a:bodyPr>
          <a:lstStyle/>
          <a:p>
            <a:r>
              <a:rPr lang="en-US" sz="5000" b="1" i="1">
                <a:solidFill>
                  <a:srgbClr val="FFFFFF"/>
                </a:solidFill>
                <a:effectLst/>
              </a:rPr>
              <a:t>Η παράσταση ως επιτέλεση / γεγονός</a:t>
            </a:r>
            <a:br>
              <a:rPr lang="en-US" sz="5000">
                <a:solidFill>
                  <a:srgbClr val="FFFFFF"/>
                </a:solidFill>
                <a:effectLst/>
              </a:rPr>
            </a:br>
            <a:endParaRPr lang="en-US" sz="5000">
              <a:solidFill>
                <a:srgbClr val="FFFFFF"/>
              </a:solidFill>
            </a:endParaRPr>
          </a:p>
        </p:txBody>
      </p:sp>
    </p:spTree>
    <p:extLst>
      <p:ext uri="{BB962C8B-B14F-4D97-AF65-F5344CB8AC3E}">
        <p14:creationId xmlns:p14="http://schemas.microsoft.com/office/powerpoint/2010/main" val="140065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F20025-3B09-6152-A4B2-98CB36F6C68A}"/>
              </a:ext>
            </a:extLst>
          </p:cNvPr>
          <p:cNvSpPr>
            <a:spLocks noGrp="1"/>
          </p:cNvSpPr>
          <p:nvPr>
            <p:ph type="title"/>
          </p:nvPr>
        </p:nvSpPr>
        <p:spPr>
          <a:xfrm>
            <a:off x="838200" y="365125"/>
            <a:ext cx="10515600" cy="525190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αφετηρία μας για να σκεφτούμε την παράσταση είναι ο ορισμός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Max</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Herrmann</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«ένα παιχνίδι στο οποίο συμμετέχουν όλοι, ηθοποιοί και θεατές». Ακολουθώντας τον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Herrmann</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μπορούμε να ορίσουμε ως παράσταση κάθε εκδήλωση στην οποία όλοι οι συμμετέχοντες βρίσκονται στο ίδιο μέρος την ίδια στιγμή, συμμετέχοντας σε ένα καθορισμένο σύνολο δραστηριοτήτων. Οι συμμετέχοντες μπορεί να είναι ηθοποιοί ή θεατές και οι ρόλοι αυτών των ηθοποιών και των θεατών μπορεί να αλλάξουν έτσι ώστε το ίδιο άτομο να μπορεί να εκπληρώσει το ρόλο ενός ηθοποιού για μια δεδομένη χρονική περίοδο και στη συνέχεια να μετατραπεί σε παρατηρητή.</a:t>
            </a:r>
            <a:endParaRPr lang="el-GR" sz="2400" dirty="0">
              <a:latin typeface="Book Antiqua" panose="02040602050305030304" pitchFamily="18" charset="0"/>
            </a:endParaRPr>
          </a:p>
        </p:txBody>
      </p:sp>
    </p:spTree>
    <p:extLst>
      <p:ext uri="{BB962C8B-B14F-4D97-AF65-F5344CB8AC3E}">
        <p14:creationId xmlns:p14="http://schemas.microsoft.com/office/powerpoint/2010/main" val="2558104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A5C7124E-654B-4C37-994F-1973D878C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3353" y="1302591"/>
            <a:ext cx="4608647" cy="4252327"/>
          </a:xfrm>
          <a:custGeom>
            <a:avLst/>
            <a:gdLst>
              <a:gd name="connsiteX0" fmla="*/ 2545790 w 4608647"/>
              <a:gd name="connsiteY0" fmla="*/ 0 h 4252327"/>
              <a:gd name="connsiteX1" fmla="*/ 4608647 w 4608647"/>
              <a:gd name="connsiteY1" fmla="*/ 0 h 4252327"/>
              <a:gd name="connsiteX2" fmla="*/ 4608647 w 4608647"/>
              <a:gd name="connsiteY2" fmla="*/ 4251820 h 4252327"/>
              <a:gd name="connsiteX3" fmla="*/ 4413587 w 4608647"/>
              <a:gd name="connsiteY3" fmla="*/ 4251820 h 4252327"/>
              <a:gd name="connsiteX4" fmla="*/ 4413587 w 4608647"/>
              <a:gd name="connsiteY4" fmla="*/ 4251834 h 4252327"/>
              <a:gd name="connsiteX5" fmla="*/ 4220559 w 4608647"/>
              <a:gd name="connsiteY5" fmla="*/ 4251834 h 4252327"/>
              <a:gd name="connsiteX6" fmla="*/ 4220559 w 4608647"/>
              <a:gd name="connsiteY6" fmla="*/ 4252313 h 4252327"/>
              <a:gd name="connsiteX7" fmla="*/ 4025499 w 4608647"/>
              <a:gd name="connsiteY7" fmla="*/ 4252313 h 4252327"/>
              <a:gd name="connsiteX8" fmla="*/ 4025499 w 4608647"/>
              <a:gd name="connsiteY8" fmla="*/ 4252327 h 4252327"/>
              <a:gd name="connsiteX9" fmla="*/ 0 w 4608647"/>
              <a:gd name="connsiteY9" fmla="*/ 4252327 h 4252327"/>
              <a:gd name="connsiteX10" fmla="*/ 1962642 w 4608647"/>
              <a:gd name="connsiteY10" fmla="*/ 507 h 4252327"/>
              <a:gd name="connsiteX11" fmla="*/ 2157696 w 4608647"/>
              <a:gd name="connsiteY11" fmla="*/ 507 h 4252327"/>
              <a:gd name="connsiteX12" fmla="*/ 2157702 w 4608647"/>
              <a:gd name="connsiteY12" fmla="*/ 493 h 4252327"/>
              <a:gd name="connsiteX13" fmla="*/ 2350508 w 4608647"/>
              <a:gd name="connsiteY13" fmla="*/ 493 h 4252327"/>
              <a:gd name="connsiteX14" fmla="*/ 2350730 w 4608647"/>
              <a:gd name="connsiteY14" fmla="*/ 14 h 4252327"/>
              <a:gd name="connsiteX15" fmla="*/ 2545784 w 4608647"/>
              <a:gd name="connsiteY15" fmla="*/ 14 h 425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8647" h="4252327">
                <a:moveTo>
                  <a:pt x="2545790" y="0"/>
                </a:moveTo>
                <a:lnTo>
                  <a:pt x="4608647" y="0"/>
                </a:lnTo>
                <a:lnTo>
                  <a:pt x="4608647" y="4251820"/>
                </a:lnTo>
                <a:lnTo>
                  <a:pt x="4413587" y="4251820"/>
                </a:lnTo>
                <a:lnTo>
                  <a:pt x="4413587" y="4251834"/>
                </a:lnTo>
                <a:lnTo>
                  <a:pt x="4220559" y="4251834"/>
                </a:lnTo>
                <a:lnTo>
                  <a:pt x="4220559" y="4252313"/>
                </a:lnTo>
                <a:lnTo>
                  <a:pt x="4025499" y="4252313"/>
                </a:lnTo>
                <a:lnTo>
                  <a:pt x="4025499" y="4252327"/>
                </a:lnTo>
                <a:lnTo>
                  <a:pt x="0" y="4252327"/>
                </a:lnTo>
                <a:lnTo>
                  <a:pt x="1962642" y="507"/>
                </a:lnTo>
                <a:lnTo>
                  <a:pt x="2157696" y="507"/>
                </a:lnTo>
                <a:lnTo>
                  <a:pt x="2157702" y="493"/>
                </a:lnTo>
                <a:lnTo>
                  <a:pt x="2350508" y="493"/>
                </a:lnTo>
                <a:lnTo>
                  <a:pt x="2350730" y="14"/>
                </a:lnTo>
                <a:lnTo>
                  <a:pt x="2545784" y="1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20D3DFB9-0A1D-43AF-94B0-0CF8DE360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3083"/>
            <a:ext cx="9226303" cy="4251821"/>
          </a:xfrm>
          <a:custGeom>
            <a:avLst/>
            <a:gdLst>
              <a:gd name="connsiteX0" fmla="*/ 0 w 9226303"/>
              <a:gd name="connsiteY0" fmla="*/ 0 h 4251821"/>
              <a:gd name="connsiteX1" fmla="*/ 9226303 w 9226303"/>
              <a:gd name="connsiteY1" fmla="*/ 0 h 4251821"/>
              <a:gd name="connsiteX2" fmla="*/ 7263661 w 9226303"/>
              <a:gd name="connsiteY2" fmla="*/ 4251821 h 4251821"/>
              <a:gd name="connsiteX3" fmla="*/ 0 w 9226303"/>
              <a:gd name="connsiteY3" fmla="*/ 4251821 h 4251821"/>
            </a:gdLst>
            <a:ahLst/>
            <a:cxnLst>
              <a:cxn ang="0">
                <a:pos x="connsiteX0" y="connsiteY0"/>
              </a:cxn>
              <a:cxn ang="0">
                <a:pos x="connsiteX1" y="connsiteY1"/>
              </a:cxn>
              <a:cxn ang="0">
                <a:pos x="connsiteX2" y="connsiteY2"/>
              </a:cxn>
              <a:cxn ang="0">
                <a:pos x="connsiteX3" y="connsiteY3"/>
              </a:cxn>
            </a:cxnLst>
            <a:rect l="l" t="t" r="r" b="b"/>
            <a:pathLst>
              <a:path w="9226303" h="4251821">
                <a:moveTo>
                  <a:pt x="0" y="0"/>
                </a:moveTo>
                <a:lnTo>
                  <a:pt x="9226303" y="0"/>
                </a:lnTo>
                <a:lnTo>
                  <a:pt x="7263661" y="4251821"/>
                </a:lnTo>
                <a:lnTo>
                  <a:pt x="0" y="4251821"/>
                </a:lnTo>
                <a:close/>
              </a:path>
            </a:pathLst>
          </a:custGeom>
          <a:solidFill>
            <a:srgbClr val="8989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B8E6F0EC-2560-B833-9466-2A6A13B9B184}"/>
              </a:ext>
            </a:extLst>
          </p:cNvPr>
          <p:cNvSpPr>
            <a:spLocks noGrp="1"/>
          </p:cNvSpPr>
          <p:nvPr>
            <p:ph type="title"/>
          </p:nvPr>
        </p:nvSpPr>
        <p:spPr>
          <a:xfrm>
            <a:off x="804672" y="1302577"/>
            <a:ext cx="6760393" cy="4252327"/>
          </a:xfrm>
        </p:spPr>
        <p:txBody>
          <a:bodyPr vert="horz" lIns="91440" tIns="45720" rIns="91440" bIns="45720" rtlCol="0" anchor="ctr">
            <a:normAutofit fontScale="90000"/>
          </a:bodyPr>
          <a:lstStyle/>
          <a:p>
            <a:r>
              <a:rPr lang="en-US" sz="2400" kern="1200" dirty="0">
                <a:solidFill>
                  <a:srgbClr val="FFFFFF"/>
                </a:solidFill>
                <a:effectLst/>
                <a:latin typeface="Book Antiqua" panose="02040602050305030304" pitchFamily="18" charset="0"/>
              </a:rPr>
              <a:t>Η πα</a:t>
            </a:r>
            <a:r>
              <a:rPr lang="en-US" sz="2400" kern="1200" dirty="0" err="1">
                <a:solidFill>
                  <a:srgbClr val="FFFFFF"/>
                </a:solidFill>
                <a:effectLst/>
                <a:latin typeface="Book Antiqua" panose="02040602050305030304" pitchFamily="18" charset="0"/>
              </a:rPr>
              <a:t>ράστ</a:t>
            </a:r>
            <a:r>
              <a:rPr lang="en-US" sz="2400" kern="1200" dirty="0">
                <a:solidFill>
                  <a:srgbClr val="FFFFFF"/>
                </a:solidFill>
                <a:effectLst/>
                <a:latin typeface="Book Antiqua" panose="02040602050305030304" pitchFamily="18" charset="0"/>
              </a:rPr>
              <a:t>αση δημιουργείται από τις αλληλεπιδράσεις των συμμετεχόντων. </a:t>
            </a:r>
            <a:r>
              <a:rPr lang="en-US" sz="2400" kern="1200" dirty="0" err="1">
                <a:solidFill>
                  <a:srgbClr val="FFFFFF"/>
                </a:solidFill>
                <a:effectLst/>
                <a:latin typeface="Book Antiqua" panose="02040602050305030304" pitchFamily="18" charset="0"/>
              </a:rPr>
              <a:t>Με</a:t>
            </a:r>
            <a:r>
              <a:rPr lang="en-US" sz="2400" kern="1200" dirty="0">
                <a:solidFill>
                  <a:srgbClr val="FFFFFF"/>
                </a:solidFill>
                <a:effectLst/>
                <a:latin typeface="Book Antiqua" panose="02040602050305030304" pitchFamily="18" charset="0"/>
              </a:rPr>
              <a:t> α</a:t>
            </a:r>
            <a:r>
              <a:rPr lang="en-US" sz="2400" kern="1200" dirty="0" err="1">
                <a:solidFill>
                  <a:srgbClr val="FFFFFF"/>
                </a:solidFill>
                <a:effectLst/>
                <a:latin typeface="Book Antiqua" panose="02040602050305030304" pitchFamily="18" charset="0"/>
              </a:rPr>
              <a:t>υτόν</a:t>
            </a:r>
            <a:r>
              <a:rPr lang="en-US" sz="2400" kern="1200" dirty="0">
                <a:solidFill>
                  <a:srgbClr val="FFFFFF"/>
                </a:solidFill>
                <a:effectLst/>
                <a:latin typeface="Book Antiqua" panose="02040602050305030304" pitchFamily="18" charset="0"/>
              </a:rPr>
              <a:t> </a:t>
            </a:r>
            <a:r>
              <a:rPr lang="en-US" sz="2400" kern="1200" dirty="0" err="1">
                <a:solidFill>
                  <a:srgbClr val="FFFFFF"/>
                </a:solidFill>
                <a:effectLst/>
                <a:latin typeface="Book Antiqua" panose="02040602050305030304" pitchFamily="18" charset="0"/>
              </a:rPr>
              <a:t>τον</a:t>
            </a:r>
            <a:r>
              <a:rPr lang="en-US" sz="2400" kern="1200" dirty="0">
                <a:solidFill>
                  <a:srgbClr val="FFFFFF"/>
                </a:solidFill>
                <a:effectLst/>
                <a:latin typeface="Book Antiqua" panose="02040602050305030304" pitchFamily="18" charset="0"/>
              </a:rPr>
              <a:t> </a:t>
            </a:r>
            <a:r>
              <a:rPr lang="en-US" sz="2400" kern="1200" dirty="0" err="1">
                <a:solidFill>
                  <a:srgbClr val="FFFFFF"/>
                </a:solidFill>
                <a:effectLst/>
                <a:latin typeface="Book Antiqua" panose="02040602050305030304" pitchFamily="18" charset="0"/>
              </a:rPr>
              <a:t>ορισμό</a:t>
            </a:r>
            <a:r>
              <a:rPr lang="en-US" sz="2400" kern="1200" dirty="0">
                <a:solidFill>
                  <a:srgbClr val="FFFFFF"/>
                </a:solidFill>
                <a:effectLst/>
                <a:latin typeface="Book Antiqua" panose="02040602050305030304" pitchFamily="18" charset="0"/>
              </a:rPr>
              <a:t>, ο </a:t>
            </a:r>
            <a:r>
              <a:rPr lang="en-US" sz="2400" kern="1200" dirty="0" err="1">
                <a:solidFill>
                  <a:srgbClr val="FFFFFF"/>
                </a:solidFill>
                <a:effectLst/>
                <a:latin typeface="Book Antiqua" panose="02040602050305030304" pitchFamily="18" charset="0"/>
              </a:rPr>
              <a:t>όρος</a:t>
            </a:r>
            <a:r>
              <a:rPr lang="en-US" sz="2400" kern="1200" dirty="0">
                <a:solidFill>
                  <a:srgbClr val="FFFFFF"/>
                </a:solidFill>
                <a:effectLst/>
                <a:latin typeface="Book Antiqua" panose="02040602050305030304" pitchFamily="18" charset="0"/>
              </a:rPr>
              <a:t> «πα</a:t>
            </a:r>
            <a:r>
              <a:rPr lang="en-US" sz="2400" kern="1200" dirty="0" err="1">
                <a:solidFill>
                  <a:srgbClr val="FFFFFF"/>
                </a:solidFill>
                <a:effectLst/>
                <a:latin typeface="Book Antiqua" panose="02040602050305030304" pitchFamily="18" charset="0"/>
              </a:rPr>
              <a:t>ράστ</a:t>
            </a:r>
            <a:r>
              <a:rPr lang="en-US" sz="2400" kern="1200" dirty="0">
                <a:solidFill>
                  <a:srgbClr val="FFFFFF"/>
                </a:solidFill>
                <a:effectLst/>
                <a:latin typeface="Book Antiqua" panose="02040602050305030304" pitchFamily="18" charset="0"/>
              </a:rPr>
              <a:t>αση» μπορεί να αναφέρεται σε μια μεγάλη ποικιλία γεγονότων: μια παραδοσιακή θεατρική παράσταση σε μια ιταλικού τύπου σκηνή όπου οι ηθοποιοί και το κοινό είναι αυστηρά διαχωρισμένοι, ένα «χάπενινγκ» στο οποίο αυτοί οι ρόλοι δεν είναι τόσο ξεκάθαρα οριοθετημένοι, έναν αγώνα ποδοσφαίρου με θεατές αλλά και μια εκκλησιαστική λειτουργία, ένα γάμο ή ένα πολιτικό συνέδριο, μια κηδεία ή μια παγκόσμια έκθεση.</a:t>
            </a:r>
            <a:br>
              <a:rPr lang="en-US" sz="1500" kern="1200" dirty="0">
                <a:solidFill>
                  <a:srgbClr val="FFFFFF"/>
                </a:solidFill>
                <a:effectLst/>
                <a:latin typeface="+mj-lt"/>
                <a:ea typeface="+mj-ea"/>
                <a:cs typeface="+mj-cs"/>
              </a:rPr>
            </a:br>
            <a:endParaRPr lang="en-US" sz="1500" kern="1200" dirty="0">
              <a:solidFill>
                <a:srgbClr val="FFFFFF"/>
              </a:solidFill>
              <a:latin typeface="+mj-lt"/>
              <a:ea typeface="+mj-ea"/>
              <a:cs typeface="+mj-cs"/>
            </a:endParaRPr>
          </a:p>
        </p:txBody>
      </p:sp>
    </p:spTree>
    <p:extLst>
      <p:ext uri="{BB962C8B-B14F-4D97-AF65-F5344CB8AC3E}">
        <p14:creationId xmlns:p14="http://schemas.microsoft.com/office/powerpoint/2010/main" val="174619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2491A78-9230-DB3D-4526-6D934B165AD4}"/>
              </a:ext>
            </a:extLst>
          </p:cNvPr>
          <p:cNvSpPr>
            <a:spLocks noGrp="1"/>
          </p:cNvSpPr>
          <p:nvPr>
            <p:ph type="title"/>
          </p:nvPr>
        </p:nvSpPr>
        <p:spPr>
          <a:xfrm>
            <a:off x="578651" y="1122363"/>
            <a:ext cx="11034695" cy="3397126"/>
          </a:xfrm>
        </p:spPr>
        <p:txBody>
          <a:bodyPr vert="horz" lIns="91440" tIns="45720" rIns="91440" bIns="45720" rtlCol="0" anchor="b">
            <a:normAutofit/>
          </a:bodyPr>
          <a:lstStyle/>
          <a:p>
            <a:r>
              <a:rPr lang="en-US" sz="2400" kern="1200" dirty="0" err="1">
                <a:solidFill>
                  <a:schemeClr val="tx1"/>
                </a:solidFill>
                <a:effectLst/>
                <a:latin typeface="Book Antiqua" panose="02040602050305030304" pitchFamily="18" charset="0"/>
              </a:rPr>
              <a:t>Σύμφων</a:t>
            </a:r>
            <a:r>
              <a:rPr lang="en-US" sz="2400" kern="1200" dirty="0">
                <a:solidFill>
                  <a:schemeClr val="tx1"/>
                </a:solidFill>
                <a:effectLst/>
                <a:latin typeface="Book Antiqua" panose="02040602050305030304" pitchFamily="18" charset="0"/>
              </a:rPr>
              <a:t>α με </a:t>
            </a:r>
            <a:r>
              <a:rPr lang="el-GR" sz="2400" kern="1200" dirty="0">
                <a:solidFill>
                  <a:schemeClr val="tx1"/>
                </a:solidFill>
                <a:effectLst/>
                <a:latin typeface="Book Antiqua" panose="02040602050305030304" pitchFamily="18" charset="0"/>
              </a:rPr>
              <a:t>αυτόν </a:t>
            </a:r>
            <a:r>
              <a:rPr lang="en-US" sz="2400" kern="1200" dirty="0" err="1">
                <a:solidFill>
                  <a:schemeClr val="tx1"/>
                </a:solidFill>
                <a:effectLst/>
                <a:latin typeface="Book Antiqua" panose="02040602050305030304" pitchFamily="18" charset="0"/>
              </a:rPr>
              <a:t>τον</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ορισμό</a:t>
            </a:r>
            <a:r>
              <a:rPr lang="en-US" sz="2400" kern="1200" dirty="0">
                <a:solidFill>
                  <a:schemeClr val="tx1"/>
                </a:solidFill>
                <a:effectLst/>
                <a:latin typeface="Book Antiqua" panose="02040602050305030304" pitchFamily="18" charset="0"/>
              </a:rPr>
              <a:t>, μια παράσταση είναι αναπόσπαστα συνδεδεμένη με τη σωματική συνύπαρξη διαφόρων ομάδων ανθρώπων που συγκεντρώνονται ως ηθοποιοί και θεατές: αυτό συνδέεται με τις  διάμεσες (medial) συνθήκες της παράστασης ή με τη διαμεσότητά της. Ο </a:t>
            </a:r>
            <a:r>
              <a:rPr lang="en-US" sz="2400" kern="1200" dirty="0" err="1">
                <a:solidFill>
                  <a:schemeClr val="tx1"/>
                </a:solidFill>
                <a:effectLst/>
                <a:latin typeface="Book Antiqua" panose="02040602050305030304" pitchFamily="18" charset="0"/>
              </a:rPr>
              <a:t>όρος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διάμεσες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συνθήκες</a:t>
            </a:r>
            <a:r>
              <a:rPr lang="en-US" sz="2400" kern="1200" dirty="0">
                <a:solidFill>
                  <a:schemeClr val="tx1"/>
                </a:solidFill>
                <a:effectLst/>
                <a:latin typeface="Book Antiqua" panose="02040602050305030304" pitchFamily="18" charset="0"/>
              </a:rPr>
              <a:t>” ανα</a:t>
            </a:r>
            <a:r>
              <a:rPr lang="en-US" sz="2400" kern="1200" dirty="0" err="1">
                <a:solidFill>
                  <a:schemeClr val="tx1"/>
                </a:solidFill>
                <a:effectLst/>
                <a:latin typeface="Book Antiqua" panose="02040602050305030304" pitchFamily="18" charset="0"/>
              </a:rPr>
              <a:t>φέρετ</a:t>
            </a:r>
            <a:r>
              <a:rPr lang="en-US" sz="2400" kern="1200" dirty="0">
                <a:solidFill>
                  <a:schemeClr val="tx1"/>
                </a:solidFill>
                <a:effectLst/>
                <a:latin typeface="Book Antiqua" panose="02040602050305030304" pitchFamily="18" charset="0"/>
              </a:rPr>
              <a:t>αι στις συγκεκριμένες συνθήκες μετάδοσης που δημιουργούνται από την ταυτόχρονη παρουσία ηθοποιών και θεατών.</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41256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A70F4F6-8761-4016-931A-4535464E4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DC0A4BF-02FF-AE45-80E1-AFA786DBA2BA}"/>
              </a:ext>
            </a:extLst>
          </p:cNvPr>
          <p:cNvSpPr>
            <a:spLocks noGrp="1"/>
          </p:cNvSpPr>
          <p:nvPr>
            <p:ph type="title"/>
          </p:nvPr>
        </p:nvSpPr>
        <p:spPr>
          <a:xfrm>
            <a:off x="1033272" y="954284"/>
            <a:ext cx="10513106" cy="5084566"/>
          </a:xfrm>
        </p:spPr>
        <p:txBody>
          <a:bodyPr vert="horz" lIns="91440" tIns="45720" rIns="91440" bIns="45720" rtlCol="0" anchor="b">
            <a:normAutofit/>
          </a:bodyPr>
          <a:lstStyle/>
          <a:p>
            <a:r>
              <a:rPr lang="en-US" sz="2400" kern="1200" dirty="0">
                <a:solidFill>
                  <a:schemeClr val="tx1"/>
                </a:solidFill>
                <a:effectLst/>
                <a:latin typeface="Book Antiqua" panose="02040602050305030304" pitchFamily="18" charset="0"/>
              </a:rPr>
              <a:t>Επιπ</a:t>
            </a:r>
            <a:r>
              <a:rPr lang="en-US" sz="2400" kern="1200" dirty="0" err="1">
                <a:solidFill>
                  <a:schemeClr val="tx1"/>
                </a:solidFill>
                <a:effectLst/>
                <a:latin typeface="Book Antiqua" panose="02040602050305030304" pitchFamily="18" charset="0"/>
              </a:rPr>
              <a:t>λέον</a:t>
            </a:r>
            <a:r>
              <a:rPr lang="en-US" sz="2400" kern="1200" dirty="0">
                <a:solidFill>
                  <a:schemeClr val="tx1"/>
                </a:solidFill>
                <a:effectLst/>
                <a:latin typeface="Book Antiqua" panose="02040602050305030304" pitchFamily="18" charset="0"/>
              </a:rPr>
              <a:t>, η πα</a:t>
            </a:r>
            <a:r>
              <a:rPr lang="en-US" sz="2400" kern="1200" dirty="0" err="1">
                <a:solidFill>
                  <a:schemeClr val="tx1"/>
                </a:solidFill>
                <a:effectLst/>
                <a:latin typeface="Book Antiqua" panose="02040602050305030304" pitchFamily="18" charset="0"/>
              </a:rPr>
              <a:t>ράστ</a:t>
            </a:r>
            <a:r>
              <a:rPr lang="en-US" sz="2400" kern="1200" dirty="0">
                <a:solidFill>
                  <a:schemeClr val="tx1"/>
                </a:solidFill>
                <a:effectLst/>
                <a:latin typeface="Book Antiqua" panose="02040602050305030304" pitchFamily="18" charset="0"/>
              </a:rPr>
              <a:t>αση ορίζεται από την παροδικότητα της. </a:t>
            </a:r>
            <a:r>
              <a:rPr lang="en-US" sz="2400" kern="1200" dirty="0" err="1">
                <a:solidFill>
                  <a:schemeClr val="tx1"/>
                </a:solidFill>
                <a:effectLst/>
                <a:latin typeface="Book Antiqua" panose="02040602050305030304" pitchFamily="18" charset="0"/>
              </a:rPr>
              <a:t>Αυτή</a:t>
            </a:r>
            <a:r>
              <a:rPr lang="en-US" sz="2400" kern="1200" dirty="0">
                <a:solidFill>
                  <a:schemeClr val="tx1"/>
                </a:solidFill>
                <a:effectLst/>
                <a:latin typeface="Book Antiqua" panose="02040602050305030304" pitchFamily="18" charset="0"/>
              </a:rPr>
              <a:t> η πα</a:t>
            </a:r>
            <a:r>
              <a:rPr lang="en-US" sz="2400" kern="1200" dirty="0" err="1">
                <a:solidFill>
                  <a:schemeClr val="tx1"/>
                </a:solidFill>
                <a:effectLst/>
                <a:latin typeface="Book Antiqua" panose="02040602050305030304" pitchFamily="18" charset="0"/>
              </a:rPr>
              <a:t>ροδικότητ</a:t>
            </a:r>
            <a:r>
              <a:rPr lang="en-US" sz="2400" kern="1200" dirty="0">
                <a:solidFill>
                  <a:schemeClr val="tx1"/>
                </a:solidFill>
                <a:effectLst/>
                <a:latin typeface="Book Antiqua" panose="02040602050305030304" pitchFamily="18" charset="0"/>
              </a:rPr>
              <a:t>α είναι αναπόσπαστο στοιχείο της υλικότητας (της υλικής υπόστασης) της παράστασης. </a:t>
            </a:r>
            <a:r>
              <a:rPr lang="en-US" sz="2400" kern="1200" dirty="0" err="1">
                <a:solidFill>
                  <a:schemeClr val="tx1"/>
                </a:solidFill>
                <a:effectLst/>
                <a:latin typeface="Book Antiqua" panose="02040602050305030304" pitchFamily="18" charset="0"/>
              </a:rPr>
              <a:t>Σε</a:t>
            </a:r>
            <a:r>
              <a:rPr lang="en-US" sz="2400" kern="1200" dirty="0">
                <a:solidFill>
                  <a:schemeClr val="tx1"/>
                </a:solidFill>
                <a:effectLst/>
                <a:latin typeface="Book Antiqua" panose="02040602050305030304" pitchFamily="18" charset="0"/>
              </a:rPr>
              <a:t> α</a:t>
            </a:r>
            <a:r>
              <a:rPr lang="en-US" sz="2400" kern="1200" dirty="0" err="1">
                <a:solidFill>
                  <a:schemeClr val="tx1"/>
                </a:solidFill>
                <a:effectLst/>
                <a:latin typeface="Book Antiqua" panose="02040602050305030304" pitchFamily="18" charset="0"/>
              </a:rPr>
              <a:t>ντίθεση</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με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τις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δι</a:t>
            </a:r>
            <a:r>
              <a:rPr lang="en-US" sz="2400" kern="1200" dirty="0">
                <a:solidFill>
                  <a:schemeClr val="tx1"/>
                </a:solidFill>
                <a:effectLst/>
                <a:latin typeface="Book Antiqua" panose="02040602050305030304" pitchFamily="18" charset="0"/>
              </a:rPr>
              <a:t>αδικασίες παραγωγής στις οποίες άνθρωποι με διάφορες λειτουργίες συνεργάζονται για να δημιουργήσουν ένα προϊόν - ένα αυτοκίνητο, ένα πλυντήριο ρούχων, ένα κτίριο κ.λπ. - </a:t>
            </a:r>
            <a:r>
              <a:rPr lang="en-US" sz="2400" kern="1200" dirty="0" err="1">
                <a:solidFill>
                  <a:schemeClr val="tx1"/>
                </a:solidFill>
                <a:effectLst/>
                <a:latin typeface="Book Antiqua" panose="02040602050305030304" pitchFamily="18" charset="0"/>
              </a:rPr>
              <a:t>μι</a:t>
            </a:r>
            <a:r>
              <a:rPr lang="en-US" sz="2400" kern="1200" dirty="0">
                <a:solidFill>
                  <a:schemeClr val="tx1"/>
                </a:solidFill>
                <a:effectLst/>
                <a:latin typeface="Book Antiqua" panose="02040602050305030304" pitchFamily="18" charset="0"/>
              </a:rPr>
              <a:t>α παράσταση δεν δημιουργεί ένα προϊόν. </a:t>
            </a:r>
            <a:r>
              <a:rPr lang="en-US" sz="2400" kern="1200" dirty="0" err="1">
                <a:solidFill>
                  <a:schemeClr val="tx1"/>
                </a:solidFill>
                <a:effectLst/>
                <a:latin typeface="Book Antiqua" panose="02040602050305030304" pitchFamily="18" charset="0"/>
              </a:rPr>
              <a:t>Δημιουργεί</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τον</a:t>
            </a:r>
            <a:r>
              <a:rPr lang="en-US" sz="2400" kern="1200" dirty="0">
                <a:solidFill>
                  <a:schemeClr val="tx1"/>
                </a:solidFill>
                <a:effectLst/>
                <a:latin typeface="Book Antiqua" panose="02040602050305030304" pitchFamily="18" charset="0"/>
              </a:rPr>
              <a:t> εα</a:t>
            </a:r>
            <a:r>
              <a:rPr lang="en-US" sz="2400" kern="1200" dirty="0" err="1">
                <a:solidFill>
                  <a:schemeClr val="tx1"/>
                </a:solidFill>
                <a:effectLst/>
                <a:latin typeface="Book Antiqua" panose="02040602050305030304" pitchFamily="18" charset="0"/>
              </a:rPr>
              <a:t>υτό</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της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Είν</a:t>
            </a:r>
            <a:r>
              <a:rPr lang="en-US" sz="2400" kern="1200" dirty="0">
                <a:solidFill>
                  <a:schemeClr val="tx1"/>
                </a:solidFill>
                <a:effectLst/>
                <a:latin typeface="Book Antiqua" panose="02040602050305030304" pitchFamily="18" charset="0"/>
              </a:rPr>
              <a:t>αι παροδική και εφήμερη, ακόμα κι όταν μια παράσταση περιλαμβάνει χώρους, σώματα και αντικείμενα που διαρκούν περισσότερο από την ίδια την παράσταση.</a:t>
            </a:r>
            <a:br>
              <a:rPr lang="en-US" sz="2000" kern="1200" dirty="0">
                <a:solidFill>
                  <a:schemeClr val="tx1"/>
                </a:solidFill>
                <a:effectLst/>
                <a:latin typeface="+mj-lt"/>
                <a:ea typeface="+mj-ea"/>
                <a:cs typeface="+mj-cs"/>
              </a:rPr>
            </a:br>
            <a:endParaRPr lang="en-US" sz="2000" kern="1200" dirty="0">
              <a:solidFill>
                <a:schemeClr val="tx1"/>
              </a:solidFill>
              <a:latin typeface="+mj-lt"/>
              <a:ea typeface="+mj-ea"/>
              <a:cs typeface="+mj-cs"/>
            </a:endParaRPr>
          </a:p>
        </p:txBody>
      </p:sp>
      <p:sp>
        <p:nvSpPr>
          <p:cNvPr id="9" name="Rectangle 8">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4C49FD3-CD95-4BA4-8BD3-B4A4C6844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12" name="Rectangle 64">
              <a:extLst>
                <a:ext uri="{FF2B5EF4-FFF2-40B4-BE49-F238E27FC236}">
                  <a16:creationId xmlns:a16="http://schemas.microsoft.com/office/drawing/2014/main" id="{194125EE-68A0-44AF-9565-81EF0F311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66">
              <a:extLst>
                <a:ext uri="{FF2B5EF4-FFF2-40B4-BE49-F238E27FC236}">
                  <a16:creationId xmlns:a16="http://schemas.microsoft.com/office/drawing/2014/main" id="{47D98E13-5DFC-4FC3-B217-18D7503F2D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64">
              <a:extLst>
                <a:ext uri="{FF2B5EF4-FFF2-40B4-BE49-F238E27FC236}">
                  <a16:creationId xmlns:a16="http://schemas.microsoft.com/office/drawing/2014/main" id="{1208B249-52C1-45B2-94CA-7FCF767BD5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6">
              <a:extLst>
                <a:ext uri="{FF2B5EF4-FFF2-40B4-BE49-F238E27FC236}">
                  <a16:creationId xmlns:a16="http://schemas.microsoft.com/office/drawing/2014/main" id="{8E8EC538-BB99-4192-A555-FD23D92C5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4">
              <a:extLst>
                <a:ext uri="{FF2B5EF4-FFF2-40B4-BE49-F238E27FC236}">
                  <a16:creationId xmlns:a16="http://schemas.microsoft.com/office/drawing/2014/main" id="{C818F7CD-D8C3-4B0E-8332-5F5D23675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BA3A1026-C945-44C7-95BC-3BF4551EF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E7A2271E-1BF0-4DBF-BDC5-8205DFE2B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FC359C9B-D7DB-4D67-BC20-0ED526C67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5DA7CDCF-326D-40F3-9FA1-F6B696E8F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42EAB6A2-C79F-4E11-BA2B-82394503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0409AE1C-32E7-42F0-8174-D8EC28D1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6D094018-4CC4-4507-BD21-223B12217D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4971B5B3-87D2-49C1-9AD0-984AF7579C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7F8CC77F-5D16-46D1-9E76-844D3D54B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3136B198-9314-404B-9B2A-B12F1C81E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3AD2B785-CD5F-4846-8278-FD202F83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4">
              <a:extLst>
                <a:ext uri="{FF2B5EF4-FFF2-40B4-BE49-F238E27FC236}">
                  <a16:creationId xmlns:a16="http://schemas.microsoft.com/office/drawing/2014/main" id="{3C6BD3BE-D8A5-4561-9641-5F579267C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6">
              <a:extLst>
                <a:ext uri="{FF2B5EF4-FFF2-40B4-BE49-F238E27FC236}">
                  <a16:creationId xmlns:a16="http://schemas.microsoft.com/office/drawing/2014/main" id="{883722C6-0687-4FBC-924C-022C334B3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4">
              <a:extLst>
                <a:ext uri="{FF2B5EF4-FFF2-40B4-BE49-F238E27FC236}">
                  <a16:creationId xmlns:a16="http://schemas.microsoft.com/office/drawing/2014/main" id="{50E3342E-EFDF-4EE7-A275-A46FE15FD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02A591D3-77C5-427A-84E7-5040F9C17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2330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463EB0A-3D7C-4AA5-BFA5-8EE5B4BA56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8B2F049-1F68-C748-DD24-BEF29C7E2CC8}"/>
              </a:ext>
            </a:extLst>
          </p:cNvPr>
          <p:cNvSpPr>
            <a:spLocks noGrp="1"/>
          </p:cNvSpPr>
          <p:nvPr>
            <p:ph type="title"/>
          </p:nvPr>
        </p:nvSpPr>
        <p:spPr>
          <a:xfrm>
            <a:off x="578651" y="1122363"/>
            <a:ext cx="11034695" cy="3174690"/>
          </a:xfrm>
        </p:spPr>
        <p:txBody>
          <a:bodyPr vert="horz" lIns="91440" tIns="45720" rIns="91440" bIns="45720" rtlCol="0" anchor="b">
            <a:normAutofit/>
          </a:bodyPr>
          <a:lstStyle/>
          <a:p>
            <a:r>
              <a:rPr lang="en-US" sz="2400" kern="1200" dirty="0" err="1">
                <a:solidFill>
                  <a:schemeClr val="tx1"/>
                </a:solidFill>
                <a:effectLst/>
                <a:latin typeface="Book Antiqua" panose="02040602050305030304" pitchFamily="18" charset="0"/>
              </a:rPr>
              <a:t>Κάθε</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τι</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ου</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εμφ</a:t>
            </a:r>
            <a:r>
              <a:rPr lang="en-US" sz="2400" kern="1200" dirty="0">
                <a:solidFill>
                  <a:schemeClr val="tx1"/>
                </a:solidFill>
                <a:effectLst/>
                <a:latin typeface="Book Antiqua" panose="02040602050305030304" pitchFamily="18" charset="0"/>
              </a:rPr>
              <a:t>ανίζεται και προβάλλεται ως ένα σημείο - είτε είναι κίνηση, ήχος ή πράγμα - υπάρχει μόνο για ένα ορισμένο χρονικό διάστημα και δεν μπορεί να ξαναδιαβαστεί ή να παρατηρηθεί πολλές φορές, όπως ένα κείμενο ή μια εικόνα. </a:t>
            </a:r>
            <a:r>
              <a:rPr lang="en-US" sz="2400" kern="1200" dirty="0" err="1">
                <a:solidFill>
                  <a:schemeClr val="tx1"/>
                </a:solidFill>
                <a:effectLst/>
                <a:latin typeface="Book Antiqua" panose="02040602050305030304" pitchFamily="18" charset="0"/>
              </a:rPr>
              <a:t>Το</a:t>
            </a:r>
            <a:r>
              <a:rPr lang="en-US" sz="2400" kern="1200" dirty="0">
                <a:solidFill>
                  <a:schemeClr val="tx1"/>
                </a:solidFill>
                <a:effectLst/>
                <a:latin typeface="Book Antiqua" panose="02040602050305030304" pitchFamily="18" charset="0"/>
              </a:rPr>
              <a:t> π</a:t>
            </a:r>
            <a:r>
              <a:rPr lang="en-US" sz="2400" kern="1200" dirty="0" err="1">
                <a:solidFill>
                  <a:schemeClr val="tx1"/>
                </a:solidFill>
                <a:effectLst/>
                <a:latin typeface="Book Antiqua" panose="02040602050305030304" pitchFamily="18" charset="0"/>
              </a:rPr>
              <a:t>ώς</a:t>
            </a:r>
            <a:r>
              <a:rPr lang="en-US" sz="2400" kern="1200" dirty="0">
                <a:solidFill>
                  <a:schemeClr val="tx1"/>
                </a:solidFill>
                <a:effectLst/>
                <a:latin typeface="Book Antiqua" panose="02040602050305030304" pitchFamily="18" charset="0"/>
              </a:rPr>
              <a:t> </a:t>
            </a:r>
            <a:r>
              <a:rPr lang="en-US" sz="2400" kern="1200" dirty="0" err="1">
                <a:solidFill>
                  <a:schemeClr val="tx1"/>
                </a:solidFill>
                <a:effectLst/>
                <a:latin typeface="Book Antiqua" panose="02040602050305030304" pitchFamily="18" charset="0"/>
              </a:rPr>
              <a:t>δημιουργείτ</a:t>
            </a:r>
            <a:r>
              <a:rPr lang="en-US" sz="2400" kern="1200" dirty="0">
                <a:solidFill>
                  <a:schemeClr val="tx1"/>
                </a:solidFill>
                <a:effectLst/>
                <a:latin typeface="Book Antiqua" panose="02040602050305030304" pitchFamily="18" charset="0"/>
              </a:rPr>
              <a:t>αι το νόημα στις παραστάσεις μέσω τέτοιων σημείων μπορεί να οριστεί ως η </a:t>
            </a:r>
            <a:r>
              <a:rPr lang="en-US" sz="2400" i="1" kern="1200" dirty="0">
                <a:solidFill>
                  <a:schemeClr val="tx1"/>
                </a:solidFill>
                <a:effectLst/>
                <a:latin typeface="Book Antiqua" panose="02040602050305030304" pitchFamily="18" charset="0"/>
              </a:rPr>
              <a:t>σημειωτική διάσταση</a:t>
            </a:r>
            <a:r>
              <a:rPr lang="en-US" sz="2400" kern="1200" dirty="0">
                <a:solidFill>
                  <a:schemeClr val="tx1"/>
                </a:solidFill>
                <a:effectLst/>
                <a:latin typeface="Book Antiqua" panose="02040602050305030304" pitchFamily="18" charset="0"/>
              </a:rPr>
              <a:t> ή η </a:t>
            </a:r>
            <a:r>
              <a:rPr lang="en-US" sz="2400" i="1" kern="1200" dirty="0">
                <a:solidFill>
                  <a:schemeClr val="tx1"/>
                </a:solidFill>
                <a:effectLst/>
                <a:latin typeface="Book Antiqua" panose="02040602050305030304" pitchFamily="18" charset="0"/>
              </a:rPr>
              <a:t>σημειωτική</a:t>
            </a:r>
            <a:r>
              <a:rPr lang="en-US" sz="2400" kern="1200" dirty="0">
                <a:solidFill>
                  <a:schemeClr val="tx1"/>
                </a:solidFill>
                <a:effectLst/>
                <a:latin typeface="Book Antiqua" panose="02040602050305030304" pitchFamily="18" charset="0"/>
              </a:rPr>
              <a:t> των παραστάσεων.</a:t>
            </a:r>
            <a:br>
              <a:rPr lang="en-US" sz="2400" kern="1200" dirty="0">
                <a:solidFill>
                  <a:schemeClr val="tx1"/>
                </a:solidFill>
                <a:effectLst/>
                <a:latin typeface="Book Antiqua" panose="02040602050305030304" pitchFamily="18" charset="0"/>
              </a:rPr>
            </a:br>
            <a:endParaRPr lang="en-US" sz="2400" kern="1200" dirty="0">
              <a:solidFill>
                <a:schemeClr val="tx1"/>
              </a:solidFill>
              <a:latin typeface="Book Antiqua" panose="02040602050305030304" pitchFamily="18" charset="0"/>
            </a:endParaRPr>
          </a:p>
        </p:txBody>
      </p:sp>
      <p:sp>
        <p:nvSpPr>
          <p:cNvPr id="9" name="Rectangle 8">
            <a:extLst>
              <a:ext uri="{FF2B5EF4-FFF2-40B4-BE49-F238E27FC236}">
                <a16:creationId xmlns:a16="http://schemas.microsoft.com/office/drawing/2014/main" id="{7945AD00-F967-454D-A4B2-39ABA5C88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7544"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BC5B79-B912-427C-8219-E3E50943F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78652" y="4501201"/>
            <a:ext cx="1103469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84081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99F2931-70EC-414E-8957-39CC893D90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8FFBE11-4B3E-48D7-94D4-2EC8CC9FE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79720"/>
            <a:ext cx="12192000" cy="3378280"/>
          </a:xfrm>
          <a:custGeom>
            <a:avLst/>
            <a:gdLst>
              <a:gd name="connsiteX0" fmla="*/ 0 w 12192000"/>
              <a:gd name="connsiteY0" fmla="*/ 0 h 3378280"/>
              <a:gd name="connsiteX1" fmla="*/ 13973 w 12192000"/>
              <a:gd name="connsiteY1" fmla="*/ 3431 h 3378280"/>
              <a:gd name="connsiteX2" fmla="*/ 86774 w 12192000"/>
              <a:gd name="connsiteY2" fmla="*/ 43536 h 3378280"/>
              <a:gd name="connsiteX3" fmla="*/ 229780 w 12192000"/>
              <a:gd name="connsiteY3" fmla="*/ 145557 h 3378280"/>
              <a:gd name="connsiteX4" fmla="*/ 302639 w 12192000"/>
              <a:gd name="connsiteY4" fmla="*/ 203425 h 3378280"/>
              <a:gd name="connsiteX5" fmla="*/ 348081 w 12192000"/>
              <a:gd name="connsiteY5" fmla="*/ 187174 h 3378280"/>
              <a:gd name="connsiteX6" fmla="*/ 436950 w 12192000"/>
              <a:gd name="connsiteY6" fmla="*/ 184066 h 3378280"/>
              <a:gd name="connsiteX7" fmla="*/ 501693 w 12192000"/>
              <a:gd name="connsiteY7" fmla="*/ 233225 h 3378280"/>
              <a:gd name="connsiteX8" fmla="*/ 557201 w 12192000"/>
              <a:gd name="connsiteY8" fmla="*/ 312390 h 3378280"/>
              <a:gd name="connsiteX9" fmla="*/ 617648 w 12192000"/>
              <a:gd name="connsiteY9" fmla="*/ 333897 h 3378280"/>
              <a:gd name="connsiteX10" fmla="*/ 692332 w 12192000"/>
              <a:gd name="connsiteY10" fmla="*/ 386327 h 3378280"/>
              <a:gd name="connsiteX11" fmla="*/ 802009 w 12192000"/>
              <a:gd name="connsiteY11" fmla="*/ 419027 h 3378280"/>
              <a:gd name="connsiteX12" fmla="*/ 914003 w 12192000"/>
              <a:gd name="connsiteY12" fmla="*/ 475419 h 3378280"/>
              <a:gd name="connsiteX13" fmla="*/ 938561 w 12192000"/>
              <a:gd name="connsiteY13" fmla="*/ 472887 h 3378280"/>
              <a:gd name="connsiteX14" fmla="*/ 1035683 w 12192000"/>
              <a:gd name="connsiteY14" fmla="*/ 486697 h 3378280"/>
              <a:gd name="connsiteX15" fmla="*/ 1035757 w 12192000"/>
              <a:gd name="connsiteY15" fmla="*/ 486731 h 3378280"/>
              <a:gd name="connsiteX16" fmla="*/ 1074336 w 12192000"/>
              <a:gd name="connsiteY16" fmla="*/ 494465 h 3378280"/>
              <a:gd name="connsiteX17" fmla="*/ 1285084 w 12192000"/>
              <a:gd name="connsiteY17" fmla="*/ 589112 h 3378280"/>
              <a:gd name="connsiteX18" fmla="*/ 1409116 w 12192000"/>
              <a:gd name="connsiteY18" fmla="*/ 656332 h 3378280"/>
              <a:gd name="connsiteX19" fmla="*/ 1533725 w 12192000"/>
              <a:gd name="connsiteY19" fmla="*/ 699179 h 3378280"/>
              <a:gd name="connsiteX20" fmla="*/ 1636242 w 12192000"/>
              <a:gd name="connsiteY20" fmla="*/ 741533 h 3378280"/>
              <a:gd name="connsiteX21" fmla="*/ 1704848 w 12192000"/>
              <a:gd name="connsiteY21" fmla="*/ 770749 h 3378280"/>
              <a:gd name="connsiteX22" fmla="*/ 1718292 w 12192000"/>
              <a:gd name="connsiteY22" fmla="*/ 781051 h 3378280"/>
              <a:gd name="connsiteX23" fmla="*/ 1720835 w 12192000"/>
              <a:gd name="connsiteY23" fmla="*/ 781117 h 3378280"/>
              <a:gd name="connsiteX24" fmla="*/ 1753341 w 12192000"/>
              <a:gd name="connsiteY24" fmla="*/ 800301 h 3378280"/>
              <a:gd name="connsiteX25" fmla="*/ 1775454 w 12192000"/>
              <a:gd name="connsiteY25" fmla="*/ 815182 h 3378280"/>
              <a:gd name="connsiteX26" fmla="*/ 1781011 w 12192000"/>
              <a:gd name="connsiteY26" fmla="*/ 816068 h 3378280"/>
              <a:gd name="connsiteX27" fmla="*/ 1817738 w 12192000"/>
              <a:gd name="connsiteY27" fmla="*/ 834926 h 3378280"/>
              <a:gd name="connsiteX28" fmla="*/ 1830702 w 12192000"/>
              <a:gd name="connsiteY28" fmla="*/ 836485 h 3378280"/>
              <a:gd name="connsiteX29" fmla="*/ 1853950 w 12192000"/>
              <a:gd name="connsiteY29" fmla="*/ 841519 h 3378280"/>
              <a:gd name="connsiteX30" fmla="*/ 1915890 w 12192000"/>
              <a:gd name="connsiteY30" fmla="*/ 841983 h 3378280"/>
              <a:gd name="connsiteX31" fmla="*/ 1960900 w 12192000"/>
              <a:gd name="connsiteY31" fmla="*/ 865789 h 3378280"/>
              <a:gd name="connsiteX32" fmla="*/ 1961217 w 12192000"/>
              <a:gd name="connsiteY32" fmla="*/ 865662 h 3378280"/>
              <a:gd name="connsiteX33" fmla="*/ 1969825 w 12192000"/>
              <a:gd name="connsiteY33" fmla="*/ 869049 h 3378280"/>
              <a:gd name="connsiteX34" fmla="*/ 1975234 w 12192000"/>
              <a:gd name="connsiteY34" fmla="*/ 872329 h 3378280"/>
              <a:gd name="connsiteX35" fmla="*/ 1990485 w 12192000"/>
              <a:gd name="connsiteY35" fmla="*/ 879288 h 3378280"/>
              <a:gd name="connsiteX36" fmla="*/ 1996793 w 12192000"/>
              <a:gd name="connsiteY36" fmla="*/ 880361 h 3378280"/>
              <a:gd name="connsiteX37" fmla="*/ 2055091 w 12192000"/>
              <a:gd name="connsiteY37" fmla="*/ 872818 h 3378280"/>
              <a:gd name="connsiteX38" fmla="*/ 2165143 w 12192000"/>
              <a:gd name="connsiteY38" fmla="*/ 892293 h 3378280"/>
              <a:gd name="connsiteX39" fmla="*/ 2274196 w 12192000"/>
              <a:gd name="connsiteY39" fmla="*/ 914768 h 3378280"/>
              <a:gd name="connsiteX40" fmla="*/ 2383986 w 12192000"/>
              <a:gd name="connsiteY40" fmla="*/ 934891 h 3378280"/>
              <a:gd name="connsiteX41" fmla="*/ 2420278 w 12192000"/>
              <a:gd name="connsiteY41" fmla="*/ 933890 h 3378280"/>
              <a:gd name="connsiteX42" fmla="*/ 2426203 w 12192000"/>
              <a:gd name="connsiteY42" fmla="*/ 933891 h 3378280"/>
              <a:gd name="connsiteX43" fmla="*/ 2448674 w 12192000"/>
              <a:gd name="connsiteY43" fmla="*/ 941056 h 3378280"/>
              <a:gd name="connsiteX44" fmla="*/ 2457640 w 12192000"/>
              <a:gd name="connsiteY44" fmla="*/ 943105 h 3378280"/>
              <a:gd name="connsiteX45" fmla="*/ 2457852 w 12192000"/>
              <a:gd name="connsiteY45" fmla="*/ 942912 h 3378280"/>
              <a:gd name="connsiteX46" fmla="*/ 2466265 w 12192000"/>
              <a:gd name="connsiteY46" fmla="*/ 945310 h 3378280"/>
              <a:gd name="connsiteX47" fmla="*/ 2507496 w 12192000"/>
              <a:gd name="connsiteY47" fmla="*/ 960111 h 3378280"/>
              <a:gd name="connsiteX48" fmla="*/ 2561127 w 12192000"/>
              <a:gd name="connsiteY48" fmla="*/ 949411 h 3378280"/>
              <a:gd name="connsiteX49" fmla="*/ 2583467 w 12192000"/>
              <a:gd name="connsiteY49" fmla="*/ 950570 h 3378280"/>
              <a:gd name="connsiteX50" fmla="*/ 2595361 w 12192000"/>
              <a:gd name="connsiteY50" fmla="*/ 949884 h 3378280"/>
              <a:gd name="connsiteX51" fmla="*/ 2596075 w 12192000"/>
              <a:gd name="connsiteY51" fmla="*/ 949000 h 3378280"/>
              <a:gd name="connsiteX52" fmla="*/ 2666638 w 12192000"/>
              <a:gd name="connsiteY52" fmla="*/ 975095 h 3378280"/>
              <a:gd name="connsiteX53" fmla="*/ 2703393 w 12192000"/>
              <a:gd name="connsiteY53" fmla="*/ 989635 h 3378280"/>
              <a:gd name="connsiteX54" fmla="*/ 2705616 w 12192000"/>
              <a:gd name="connsiteY54" fmla="*/ 989244 h 3378280"/>
              <a:gd name="connsiteX55" fmla="*/ 2721898 w 12192000"/>
              <a:gd name="connsiteY55" fmla="*/ 997777 h 3378280"/>
              <a:gd name="connsiteX56" fmla="*/ 2735669 w 12192000"/>
              <a:gd name="connsiteY56" fmla="*/ 1009612 h 3378280"/>
              <a:gd name="connsiteX57" fmla="*/ 2857526 w 12192000"/>
              <a:gd name="connsiteY57" fmla="*/ 1030627 h 3378280"/>
              <a:gd name="connsiteX58" fmla="*/ 3021918 w 12192000"/>
              <a:gd name="connsiteY58" fmla="*/ 1088093 h 3378280"/>
              <a:gd name="connsiteX59" fmla="*/ 3155458 w 12192000"/>
              <a:gd name="connsiteY59" fmla="*/ 1121618 h 3378280"/>
              <a:gd name="connsiteX60" fmla="*/ 3328229 w 12192000"/>
              <a:gd name="connsiteY60" fmla="*/ 1155903 h 3378280"/>
              <a:gd name="connsiteX61" fmla="*/ 3448440 w 12192000"/>
              <a:gd name="connsiteY61" fmla="*/ 1184343 h 3378280"/>
              <a:gd name="connsiteX62" fmla="*/ 3499287 w 12192000"/>
              <a:gd name="connsiteY62" fmla="*/ 1209472 h 3378280"/>
              <a:gd name="connsiteX63" fmla="*/ 3520027 w 12192000"/>
              <a:gd name="connsiteY63" fmla="*/ 1207338 h 3378280"/>
              <a:gd name="connsiteX64" fmla="*/ 3523594 w 12192000"/>
              <a:gd name="connsiteY64" fmla="*/ 1206755 h 3378280"/>
              <a:gd name="connsiteX65" fmla="*/ 3538013 w 12192000"/>
              <a:gd name="connsiteY65" fmla="*/ 1209066 h 3378280"/>
              <a:gd name="connsiteX66" fmla="*/ 3541918 w 12192000"/>
              <a:gd name="connsiteY66" fmla="*/ 1203922 h 3378280"/>
              <a:gd name="connsiteX67" fmla="*/ 3590082 w 12192000"/>
              <a:gd name="connsiteY67" fmla="*/ 1209115 h 3378280"/>
              <a:gd name="connsiteX68" fmla="*/ 3716445 w 12192000"/>
              <a:gd name="connsiteY68" fmla="*/ 1243431 h 3378280"/>
              <a:gd name="connsiteX69" fmla="*/ 3792028 w 12192000"/>
              <a:gd name="connsiteY69" fmla="*/ 1260288 h 3378280"/>
              <a:gd name="connsiteX70" fmla="*/ 3820707 w 12192000"/>
              <a:gd name="connsiteY70" fmla="*/ 1260924 h 3378280"/>
              <a:gd name="connsiteX71" fmla="*/ 3860784 w 12192000"/>
              <a:gd name="connsiteY71" fmla="*/ 1265692 h 3378280"/>
              <a:gd name="connsiteX72" fmla="*/ 3997310 w 12192000"/>
              <a:gd name="connsiteY72" fmla="*/ 1281176 h 3378280"/>
              <a:gd name="connsiteX73" fmla="*/ 4040665 w 12192000"/>
              <a:gd name="connsiteY73" fmla="*/ 1291934 h 3378280"/>
              <a:gd name="connsiteX74" fmla="*/ 4046831 w 12192000"/>
              <a:gd name="connsiteY74" fmla="*/ 1293910 h 3378280"/>
              <a:gd name="connsiteX75" fmla="*/ 4095847 w 12192000"/>
              <a:gd name="connsiteY75" fmla="*/ 1316851 h 3378280"/>
              <a:gd name="connsiteX76" fmla="*/ 4101945 w 12192000"/>
              <a:gd name="connsiteY76" fmla="*/ 1313869 h 3378280"/>
              <a:gd name="connsiteX77" fmla="*/ 4119420 w 12192000"/>
              <a:gd name="connsiteY77" fmla="*/ 1313965 h 3378280"/>
              <a:gd name="connsiteX78" fmla="*/ 4131728 w 12192000"/>
              <a:gd name="connsiteY78" fmla="*/ 1322978 h 3378280"/>
              <a:gd name="connsiteX79" fmla="*/ 4193827 w 12192000"/>
              <a:gd name="connsiteY79" fmla="*/ 1350222 h 3378280"/>
              <a:gd name="connsiteX80" fmla="*/ 4286157 w 12192000"/>
              <a:gd name="connsiteY80" fmla="*/ 1385101 h 3378280"/>
              <a:gd name="connsiteX81" fmla="*/ 4298907 w 12192000"/>
              <a:gd name="connsiteY81" fmla="*/ 1394396 h 3378280"/>
              <a:gd name="connsiteX82" fmla="*/ 4323224 w 12192000"/>
              <a:gd name="connsiteY82" fmla="*/ 1403133 h 3378280"/>
              <a:gd name="connsiteX83" fmla="*/ 4404439 w 12192000"/>
              <a:gd name="connsiteY83" fmla="*/ 1417252 h 3378280"/>
              <a:gd name="connsiteX84" fmla="*/ 4423989 w 12192000"/>
              <a:gd name="connsiteY84" fmla="*/ 1410448 h 3378280"/>
              <a:gd name="connsiteX85" fmla="*/ 4427300 w 12192000"/>
              <a:gd name="connsiteY85" fmla="*/ 1409068 h 3378280"/>
              <a:gd name="connsiteX86" fmla="*/ 4441847 w 12192000"/>
              <a:gd name="connsiteY86" fmla="*/ 1408029 h 3378280"/>
              <a:gd name="connsiteX87" fmla="*/ 4444331 w 12192000"/>
              <a:gd name="connsiteY87" fmla="*/ 1402133 h 3378280"/>
              <a:gd name="connsiteX88" fmla="*/ 4492293 w 12192000"/>
              <a:gd name="connsiteY88" fmla="*/ 1396205 h 3378280"/>
              <a:gd name="connsiteX89" fmla="*/ 4623335 w 12192000"/>
              <a:gd name="connsiteY89" fmla="*/ 1400793 h 3378280"/>
              <a:gd name="connsiteX90" fmla="*/ 4700790 w 12192000"/>
              <a:gd name="connsiteY90" fmla="*/ 1399970 h 3378280"/>
              <a:gd name="connsiteX91" fmla="*/ 4728732 w 12192000"/>
              <a:gd name="connsiteY91" fmla="*/ 1394050 h 3378280"/>
              <a:gd name="connsiteX92" fmla="*/ 4768749 w 12192000"/>
              <a:gd name="connsiteY92" fmla="*/ 1389553 h 3378280"/>
              <a:gd name="connsiteX93" fmla="*/ 4838227 w 12192000"/>
              <a:gd name="connsiteY93" fmla="*/ 1377273 h 3378280"/>
              <a:gd name="connsiteX94" fmla="*/ 4904889 w 12192000"/>
              <a:gd name="connsiteY94" fmla="*/ 1373499 h 3378280"/>
              <a:gd name="connsiteX95" fmla="*/ 4949597 w 12192000"/>
              <a:gd name="connsiteY95" fmla="*/ 1374085 h 3378280"/>
              <a:gd name="connsiteX96" fmla="*/ 4956064 w 12192000"/>
              <a:gd name="connsiteY96" fmla="*/ 1374603 h 3378280"/>
              <a:gd name="connsiteX97" fmla="*/ 5009322 w 12192000"/>
              <a:gd name="connsiteY97" fmla="*/ 1385751 h 3378280"/>
              <a:gd name="connsiteX98" fmla="*/ 5014476 w 12192000"/>
              <a:gd name="connsiteY98" fmla="*/ 1381460 h 3378280"/>
              <a:gd name="connsiteX99" fmla="*/ 5031428 w 12192000"/>
              <a:gd name="connsiteY99" fmla="*/ 1377570 h 3378280"/>
              <a:gd name="connsiteX100" fmla="*/ 5045619 w 12192000"/>
              <a:gd name="connsiteY100" fmla="*/ 1383532 h 3378280"/>
              <a:gd name="connsiteX101" fmla="*/ 5112635 w 12192000"/>
              <a:gd name="connsiteY101" fmla="*/ 1395891 h 3378280"/>
              <a:gd name="connsiteX102" fmla="*/ 5210851 w 12192000"/>
              <a:gd name="connsiteY102" fmla="*/ 1408784 h 3378280"/>
              <a:gd name="connsiteX103" fmla="*/ 5225543 w 12192000"/>
              <a:gd name="connsiteY103" fmla="*/ 1414923 h 3378280"/>
              <a:gd name="connsiteX104" fmla="*/ 5321696 w 12192000"/>
              <a:gd name="connsiteY104" fmla="*/ 1432414 h 3378280"/>
              <a:gd name="connsiteX105" fmla="*/ 5372327 w 12192000"/>
              <a:gd name="connsiteY105" fmla="*/ 1436597 h 3378280"/>
              <a:gd name="connsiteX106" fmla="*/ 5378149 w 12192000"/>
              <a:gd name="connsiteY106" fmla="*/ 1431785 h 3378280"/>
              <a:gd name="connsiteX107" fmla="*/ 5393069 w 12192000"/>
              <a:gd name="connsiteY107" fmla="*/ 1433737 h 3378280"/>
              <a:gd name="connsiteX108" fmla="*/ 5527621 w 12192000"/>
              <a:gd name="connsiteY108" fmla="*/ 1458786 h 3378280"/>
              <a:gd name="connsiteX109" fmla="*/ 5680585 w 12192000"/>
              <a:gd name="connsiteY109" fmla="*/ 1498233 h 3378280"/>
              <a:gd name="connsiteX110" fmla="*/ 5783795 w 12192000"/>
              <a:gd name="connsiteY110" fmla="*/ 1499932 h 3378280"/>
              <a:gd name="connsiteX111" fmla="*/ 6016525 w 12192000"/>
              <a:gd name="connsiteY111" fmla="*/ 1577292 h 3378280"/>
              <a:gd name="connsiteX112" fmla="*/ 6186598 w 12192000"/>
              <a:gd name="connsiteY112" fmla="*/ 1606065 h 3378280"/>
              <a:gd name="connsiteX113" fmla="*/ 6197872 w 12192000"/>
              <a:gd name="connsiteY113" fmla="*/ 1616845 h 3378280"/>
              <a:gd name="connsiteX114" fmla="*/ 6212885 w 12192000"/>
              <a:gd name="connsiteY114" fmla="*/ 1624535 h 3378280"/>
              <a:gd name="connsiteX115" fmla="*/ 6319240 w 12192000"/>
              <a:gd name="connsiteY115" fmla="*/ 1660375 h 3378280"/>
              <a:gd name="connsiteX116" fmla="*/ 6333397 w 12192000"/>
              <a:gd name="connsiteY116" fmla="*/ 1658763 h 3378280"/>
              <a:gd name="connsiteX117" fmla="*/ 6357266 w 12192000"/>
              <a:gd name="connsiteY117" fmla="*/ 1659543 h 3378280"/>
              <a:gd name="connsiteX118" fmla="*/ 6418740 w 12192000"/>
              <a:gd name="connsiteY118" fmla="*/ 1648944 h 3378280"/>
              <a:gd name="connsiteX119" fmla="*/ 6458877 w 12192000"/>
              <a:gd name="connsiteY119" fmla="*/ 1662117 h 3378280"/>
              <a:gd name="connsiteX120" fmla="*/ 6467254 w 12192000"/>
              <a:gd name="connsiteY120" fmla="*/ 1664227 h 3378280"/>
              <a:gd name="connsiteX121" fmla="*/ 6467545 w 12192000"/>
              <a:gd name="connsiteY121" fmla="*/ 1664046 h 3378280"/>
              <a:gd name="connsiteX122" fmla="*/ 6476635 w 12192000"/>
              <a:gd name="connsiteY122" fmla="*/ 1665826 h 3378280"/>
              <a:gd name="connsiteX123" fmla="*/ 6482535 w 12192000"/>
              <a:gd name="connsiteY123" fmla="*/ 1668074 h 3378280"/>
              <a:gd name="connsiteX124" fmla="*/ 6498791 w 12192000"/>
              <a:gd name="connsiteY124" fmla="*/ 1672167 h 3378280"/>
              <a:gd name="connsiteX125" fmla="*/ 6505220 w 12192000"/>
              <a:gd name="connsiteY125" fmla="*/ 1672092 h 3378280"/>
              <a:gd name="connsiteX126" fmla="*/ 6508969 w 12192000"/>
              <a:gd name="connsiteY126" fmla="*/ 1669922 h 3378280"/>
              <a:gd name="connsiteX127" fmla="*/ 6544886 w 12192000"/>
              <a:gd name="connsiteY127" fmla="*/ 1670695 h 3378280"/>
              <a:gd name="connsiteX128" fmla="*/ 6617859 w 12192000"/>
              <a:gd name="connsiteY128" fmla="*/ 1679453 h 3378280"/>
              <a:gd name="connsiteX129" fmla="*/ 6657726 w 12192000"/>
              <a:gd name="connsiteY129" fmla="*/ 1687906 h 3378280"/>
              <a:gd name="connsiteX130" fmla="*/ 6769041 w 12192000"/>
              <a:gd name="connsiteY130" fmla="*/ 1707304 h 3378280"/>
              <a:gd name="connsiteX131" fmla="*/ 6882368 w 12192000"/>
              <a:gd name="connsiteY131" fmla="*/ 1723914 h 3378280"/>
              <a:gd name="connsiteX132" fmla="*/ 6968822 w 12192000"/>
              <a:gd name="connsiteY132" fmla="*/ 1723334 h 3378280"/>
              <a:gd name="connsiteX133" fmla="*/ 6973672 w 12192000"/>
              <a:gd name="connsiteY133" fmla="*/ 1726298 h 3378280"/>
              <a:gd name="connsiteX134" fmla="*/ 6981961 w 12192000"/>
              <a:gd name="connsiteY134" fmla="*/ 1729324 h 3378280"/>
              <a:gd name="connsiteX135" fmla="*/ 6982342 w 12192000"/>
              <a:gd name="connsiteY135" fmla="*/ 1729201 h 3378280"/>
              <a:gd name="connsiteX136" fmla="*/ 6989757 w 12192000"/>
              <a:gd name="connsiteY136" fmla="*/ 1732420 h 3378280"/>
              <a:gd name="connsiteX137" fmla="*/ 7023794 w 12192000"/>
              <a:gd name="connsiteY137" fmla="*/ 1750660 h 3378280"/>
              <a:gd name="connsiteX138" fmla="*/ 7090828 w 12192000"/>
              <a:gd name="connsiteY138" fmla="*/ 1750287 h 3378280"/>
              <a:gd name="connsiteX139" fmla="*/ 7114479 w 12192000"/>
              <a:gd name="connsiteY139" fmla="*/ 1754649 h 3378280"/>
              <a:gd name="connsiteX140" fmla="*/ 7162053 w 12192000"/>
              <a:gd name="connsiteY140" fmla="*/ 1772908 h 3378280"/>
              <a:gd name="connsiteX141" fmla="*/ 7167808 w 12192000"/>
              <a:gd name="connsiteY141" fmla="*/ 1773656 h 3378280"/>
              <a:gd name="connsiteX142" fmla="*/ 7187185 w 12192000"/>
              <a:gd name="connsiteY142" fmla="*/ 1787148 h 3378280"/>
              <a:gd name="connsiteX143" fmla="*/ 7216505 w 12192000"/>
              <a:gd name="connsiteY143" fmla="*/ 1804489 h 3378280"/>
              <a:gd name="connsiteX144" fmla="*/ 7219246 w 12192000"/>
              <a:gd name="connsiteY144" fmla="*/ 1804514 h 3378280"/>
              <a:gd name="connsiteX145" fmla="*/ 7230639 w 12192000"/>
              <a:gd name="connsiteY145" fmla="*/ 1813879 h 3378280"/>
              <a:gd name="connsiteX146" fmla="*/ 7236776 w 12192000"/>
              <a:gd name="connsiteY146" fmla="*/ 1825514 h 3378280"/>
              <a:gd name="connsiteX147" fmla="*/ 7394082 w 12192000"/>
              <a:gd name="connsiteY147" fmla="*/ 1877925 h 3378280"/>
              <a:gd name="connsiteX148" fmla="*/ 7505820 w 12192000"/>
              <a:gd name="connsiteY148" fmla="*/ 1933859 h 3378280"/>
              <a:gd name="connsiteX149" fmla="*/ 7572147 w 12192000"/>
              <a:gd name="connsiteY149" fmla="*/ 2003817 h 3378280"/>
              <a:gd name="connsiteX150" fmla="*/ 7828975 w 12192000"/>
              <a:gd name="connsiteY150" fmla="*/ 2061508 h 3378280"/>
              <a:gd name="connsiteX151" fmla="*/ 7886804 w 12192000"/>
              <a:gd name="connsiteY151" fmla="*/ 2075509 h 3378280"/>
              <a:gd name="connsiteX152" fmla="*/ 7923558 w 12192000"/>
              <a:gd name="connsiteY152" fmla="*/ 2103529 h 3378280"/>
              <a:gd name="connsiteX153" fmla="*/ 7947954 w 12192000"/>
              <a:gd name="connsiteY153" fmla="*/ 2104996 h 3378280"/>
              <a:gd name="connsiteX154" fmla="*/ 7952318 w 12192000"/>
              <a:gd name="connsiteY154" fmla="*/ 2105077 h 3378280"/>
              <a:gd name="connsiteX155" fmla="*/ 7966398 w 12192000"/>
              <a:gd name="connsiteY155" fmla="*/ 2109147 h 3378280"/>
              <a:gd name="connsiteX156" fmla="*/ 7974591 w 12192000"/>
              <a:gd name="connsiteY156" fmla="*/ 2105612 h 3378280"/>
              <a:gd name="connsiteX157" fmla="*/ 7998806 w 12192000"/>
              <a:gd name="connsiteY157" fmla="*/ 2108382 h 3378280"/>
              <a:gd name="connsiteX158" fmla="*/ 8023544 w 12192000"/>
              <a:gd name="connsiteY158" fmla="*/ 2117183 h 3378280"/>
              <a:gd name="connsiteX159" fmla="*/ 8136247 w 12192000"/>
              <a:gd name="connsiteY159" fmla="*/ 2164190 h 3378280"/>
              <a:gd name="connsiteX160" fmla="*/ 8206445 w 12192000"/>
              <a:gd name="connsiteY160" fmla="*/ 2189356 h 3378280"/>
              <a:gd name="connsiteX161" fmla="*/ 8237464 w 12192000"/>
              <a:gd name="connsiteY161" fmla="*/ 2194272 h 3378280"/>
              <a:gd name="connsiteX162" fmla="*/ 8277853 w 12192000"/>
              <a:gd name="connsiteY162" fmla="*/ 2204259 h 3378280"/>
              <a:gd name="connsiteX163" fmla="*/ 8352501 w 12192000"/>
              <a:gd name="connsiteY163" fmla="*/ 2218290 h 3378280"/>
              <a:gd name="connsiteX164" fmla="*/ 8446938 w 12192000"/>
              <a:gd name="connsiteY164" fmla="*/ 2243393 h 3378280"/>
              <a:gd name="connsiteX165" fmla="*/ 8497138 w 12192000"/>
              <a:gd name="connsiteY165" fmla="*/ 2281506 h 3378280"/>
              <a:gd name="connsiteX166" fmla="*/ 8506096 w 12192000"/>
              <a:gd name="connsiteY166" fmla="*/ 2280042 h 3378280"/>
              <a:gd name="connsiteX167" fmla="*/ 8549806 w 12192000"/>
              <a:gd name="connsiteY167" fmla="*/ 2296675 h 3378280"/>
              <a:gd name="connsiteX168" fmla="*/ 8680256 w 12192000"/>
              <a:gd name="connsiteY168" fmla="*/ 2378758 h 3378280"/>
              <a:gd name="connsiteX169" fmla="*/ 8766301 w 12192000"/>
              <a:gd name="connsiteY169" fmla="*/ 2410605 h 3378280"/>
              <a:gd name="connsiteX170" fmla="*/ 8800492 w 12192000"/>
              <a:gd name="connsiteY170" fmla="*/ 2418067 h 3378280"/>
              <a:gd name="connsiteX171" fmla="*/ 8857555 w 12192000"/>
              <a:gd name="connsiteY171" fmla="*/ 2430810 h 3378280"/>
              <a:gd name="connsiteX172" fmla="*/ 8951967 w 12192000"/>
              <a:gd name="connsiteY172" fmla="*/ 2460856 h 3378280"/>
              <a:gd name="connsiteX173" fmla="*/ 9002970 w 12192000"/>
              <a:gd name="connsiteY173" fmla="*/ 2472291 h 3378280"/>
              <a:gd name="connsiteX174" fmla="*/ 9081613 w 12192000"/>
              <a:gd name="connsiteY174" fmla="*/ 2488296 h 3378280"/>
              <a:gd name="connsiteX175" fmla="*/ 9091561 w 12192000"/>
              <a:gd name="connsiteY175" fmla="*/ 2494386 h 3378280"/>
              <a:gd name="connsiteX176" fmla="*/ 9140625 w 12192000"/>
              <a:gd name="connsiteY176" fmla="*/ 2486779 h 3378280"/>
              <a:gd name="connsiteX177" fmla="*/ 9271105 w 12192000"/>
              <a:gd name="connsiteY177" fmla="*/ 2511730 h 3378280"/>
              <a:gd name="connsiteX178" fmla="*/ 9295023 w 12192000"/>
              <a:gd name="connsiteY178" fmla="*/ 2512830 h 3378280"/>
              <a:gd name="connsiteX179" fmla="*/ 9321673 w 12192000"/>
              <a:gd name="connsiteY179" fmla="*/ 2524119 h 3378280"/>
              <a:gd name="connsiteX180" fmla="*/ 9378975 w 12192000"/>
              <a:gd name="connsiteY180" fmla="*/ 2543803 h 3378280"/>
              <a:gd name="connsiteX181" fmla="*/ 9414193 w 12192000"/>
              <a:gd name="connsiteY181" fmla="*/ 2562927 h 3378280"/>
              <a:gd name="connsiteX182" fmla="*/ 9426009 w 12192000"/>
              <a:gd name="connsiteY182" fmla="*/ 2558847 h 3378280"/>
              <a:gd name="connsiteX183" fmla="*/ 9450634 w 12192000"/>
              <a:gd name="connsiteY183" fmla="*/ 2560685 h 3378280"/>
              <a:gd name="connsiteX184" fmla="*/ 9549097 w 12192000"/>
              <a:gd name="connsiteY184" fmla="*/ 2585168 h 3378280"/>
              <a:gd name="connsiteX185" fmla="*/ 9567633 w 12192000"/>
              <a:gd name="connsiteY185" fmla="*/ 2587105 h 3378280"/>
              <a:gd name="connsiteX186" fmla="*/ 9586878 w 12192000"/>
              <a:gd name="connsiteY186" fmla="*/ 2596659 h 3378280"/>
              <a:gd name="connsiteX187" fmla="*/ 9589974 w 12192000"/>
              <a:gd name="connsiteY187" fmla="*/ 2598235 h 3378280"/>
              <a:gd name="connsiteX188" fmla="*/ 9590570 w 12192000"/>
              <a:gd name="connsiteY188" fmla="*/ 2598249 h 3378280"/>
              <a:gd name="connsiteX189" fmla="*/ 9591896 w 12192000"/>
              <a:gd name="connsiteY189" fmla="*/ 2599214 h 3378280"/>
              <a:gd name="connsiteX190" fmla="*/ 9604535 w 12192000"/>
              <a:gd name="connsiteY190" fmla="*/ 2605654 h 3378280"/>
              <a:gd name="connsiteX191" fmla="*/ 9610554 w 12192000"/>
              <a:gd name="connsiteY191" fmla="*/ 2606189 h 3378280"/>
              <a:gd name="connsiteX192" fmla="*/ 9690072 w 12192000"/>
              <a:gd name="connsiteY192" fmla="*/ 2638745 h 3378280"/>
              <a:gd name="connsiteX193" fmla="*/ 9726964 w 12192000"/>
              <a:gd name="connsiteY193" fmla="*/ 2653728 h 3378280"/>
              <a:gd name="connsiteX194" fmla="*/ 9738036 w 12192000"/>
              <a:gd name="connsiteY194" fmla="*/ 2654794 h 3378280"/>
              <a:gd name="connsiteX195" fmla="*/ 9774202 w 12192000"/>
              <a:gd name="connsiteY195" fmla="*/ 2671509 h 3378280"/>
              <a:gd name="connsiteX196" fmla="*/ 9793246 w 12192000"/>
              <a:gd name="connsiteY196" fmla="*/ 2675245 h 3378280"/>
              <a:gd name="connsiteX197" fmla="*/ 9890301 w 12192000"/>
              <a:gd name="connsiteY197" fmla="*/ 2700274 h 3378280"/>
              <a:gd name="connsiteX198" fmla="*/ 9915070 w 12192000"/>
              <a:gd name="connsiteY198" fmla="*/ 2699250 h 3378280"/>
              <a:gd name="connsiteX199" fmla="*/ 9976517 w 12192000"/>
              <a:gd name="connsiteY199" fmla="*/ 2732899 h 3378280"/>
              <a:gd name="connsiteX200" fmla="*/ 9990168 w 12192000"/>
              <a:gd name="connsiteY200" fmla="*/ 2737877 h 3378280"/>
              <a:gd name="connsiteX201" fmla="*/ 9995041 w 12192000"/>
              <a:gd name="connsiteY201" fmla="*/ 2741223 h 3378280"/>
              <a:gd name="connsiteX202" fmla="*/ 10012636 w 12192000"/>
              <a:gd name="connsiteY202" fmla="*/ 2729876 h 3378280"/>
              <a:gd name="connsiteX203" fmla="*/ 10044280 w 12192000"/>
              <a:gd name="connsiteY203" fmla="*/ 2726966 h 3378280"/>
              <a:gd name="connsiteX204" fmla="*/ 10057934 w 12192000"/>
              <a:gd name="connsiteY204" fmla="*/ 2735671 h 3378280"/>
              <a:gd name="connsiteX205" fmla="*/ 10148373 w 12192000"/>
              <a:gd name="connsiteY205" fmla="*/ 2778987 h 3378280"/>
              <a:gd name="connsiteX206" fmla="*/ 10176601 w 12192000"/>
              <a:gd name="connsiteY206" fmla="*/ 2791940 h 3378280"/>
              <a:gd name="connsiteX207" fmla="*/ 10235082 w 12192000"/>
              <a:gd name="connsiteY207" fmla="*/ 2816761 h 3378280"/>
              <a:gd name="connsiteX208" fmla="*/ 10421684 w 12192000"/>
              <a:gd name="connsiteY208" fmla="*/ 2833871 h 3378280"/>
              <a:gd name="connsiteX209" fmla="*/ 10507376 w 12192000"/>
              <a:gd name="connsiteY209" fmla="*/ 2822262 h 3378280"/>
              <a:gd name="connsiteX210" fmla="*/ 10738376 w 12192000"/>
              <a:gd name="connsiteY210" fmla="*/ 2833353 h 3378280"/>
              <a:gd name="connsiteX211" fmla="*/ 11043443 w 12192000"/>
              <a:gd name="connsiteY211" fmla="*/ 2803954 h 3378280"/>
              <a:gd name="connsiteX212" fmla="*/ 11115269 w 12192000"/>
              <a:gd name="connsiteY212" fmla="*/ 2823367 h 3378280"/>
              <a:gd name="connsiteX213" fmla="*/ 11147582 w 12192000"/>
              <a:gd name="connsiteY213" fmla="*/ 2822547 h 3378280"/>
              <a:gd name="connsiteX214" fmla="*/ 11201205 w 12192000"/>
              <a:gd name="connsiteY214" fmla="*/ 2818210 h 3378280"/>
              <a:gd name="connsiteX215" fmla="*/ 11391726 w 12192000"/>
              <a:gd name="connsiteY215" fmla="*/ 2826386 h 3378280"/>
              <a:gd name="connsiteX216" fmla="*/ 11507640 w 12192000"/>
              <a:gd name="connsiteY216" fmla="*/ 2824866 h 3378280"/>
              <a:gd name="connsiteX217" fmla="*/ 11718056 w 12192000"/>
              <a:gd name="connsiteY217" fmla="*/ 2821969 h 3378280"/>
              <a:gd name="connsiteX218" fmla="*/ 11937926 w 12192000"/>
              <a:gd name="connsiteY218" fmla="*/ 2817058 h 3378280"/>
              <a:gd name="connsiteX219" fmla="*/ 12035355 w 12192000"/>
              <a:gd name="connsiteY219" fmla="*/ 2813340 h 3378280"/>
              <a:gd name="connsiteX220" fmla="*/ 12179047 w 12192000"/>
              <a:gd name="connsiteY220" fmla="*/ 2788508 h 3378280"/>
              <a:gd name="connsiteX221" fmla="*/ 12192000 w 12192000"/>
              <a:gd name="connsiteY221" fmla="*/ 2788486 h 3378280"/>
              <a:gd name="connsiteX222" fmla="*/ 12192000 w 12192000"/>
              <a:gd name="connsiteY222" fmla="*/ 3378280 h 3378280"/>
              <a:gd name="connsiteX223" fmla="*/ 0 w 12192000"/>
              <a:gd name="connsiteY223" fmla="*/ 3378280 h 3378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12192000" h="3378280">
                <a:moveTo>
                  <a:pt x="0" y="0"/>
                </a:moveTo>
                <a:lnTo>
                  <a:pt x="13973" y="3431"/>
                </a:lnTo>
                <a:cubicBezTo>
                  <a:pt x="48258" y="17773"/>
                  <a:pt x="68757" y="59402"/>
                  <a:pt x="86774" y="43536"/>
                </a:cubicBezTo>
                <a:cubicBezTo>
                  <a:pt x="86532" y="72023"/>
                  <a:pt x="217976" y="120568"/>
                  <a:pt x="229780" y="145557"/>
                </a:cubicBezTo>
                <a:lnTo>
                  <a:pt x="302639" y="203425"/>
                </a:lnTo>
                <a:cubicBezTo>
                  <a:pt x="312906" y="207200"/>
                  <a:pt x="342855" y="184923"/>
                  <a:pt x="348081" y="187174"/>
                </a:cubicBezTo>
                <a:lnTo>
                  <a:pt x="436950" y="184066"/>
                </a:lnTo>
                <a:lnTo>
                  <a:pt x="501693" y="233225"/>
                </a:lnTo>
                <a:lnTo>
                  <a:pt x="557201" y="312390"/>
                </a:lnTo>
                <a:cubicBezTo>
                  <a:pt x="579844" y="353675"/>
                  <a:pt x="602207" y="315301"/>
                  <a:pt x="617648" y="333897"/>
                </a:cubicBezTo>
                <a:lnTo>
                  <a:pt x="692332" y="386327"/>
                </a:lnTo>
                <a:cubicBezTo>
                  <a:pt x="715261" y="398377"/>
                  <a:pt x="770477" y="414831"/>
                  <a:pt x="802009" y="419027"/>
                </a:cubicBezTo>
                <a:cubicBezTo>
                  <a:pt x="838953" y="433876"/>
                  <a:pt x="886385" y="473956"/>
                  <a:pt x="914003" y="475419"/>
                </a:cubicBezTo>
                <a:cubicBezTo>
                  <a:pt x="923483" y="477324"/>
                  <a:pt x="931440" y="475817"/>
                  <a:pt x="938561" y="472887"/>
                </a:cubicBezTo>
                <a:lnTo>
                  <a:pt x="1035683" y="486697"/>
                </a:lnTo>
                <a:cubicBezTo>
                  <a:pt x="1035708" y="486708"/>
                  <a:pt x="1035733" y="486720"/>
                  <a:pt x="1035757" y="486731"/>
                </a:cubicBezTo>
                <a:cubicBezTo>
                  <a:pt x="1046500" y="494574"/>
                  <a:pt x="1038533" y="500311"/>
                  <a:pt x="1074336" y="494465"/>
                </a:cubicBezTo>
                <a:cubicBezTo>
                  <a:pt x="1137289" y="530436"/>
                  <a:pt x="1235340" y="545106"/>
                  <a:pt x="1285084" y="589112"/>
                </a:cubicBezTo>
                <a:cubicBezTo>
                  <a:pt x="1341251" y="608873"/>
                  <a:pt x="1367674" y="637988"/>
                  <a:pt x="1409116" y="656332"/>
                </a:cubicBezTo>
                <a:cubicBezTo>
                  <a:pt x="1471208" y="682449"/>
                  <a:pt x="1492207" y="692779"/>
                  <a:pt x="1533725" y="699179"/>
                </a:cubicBezTo>
                <a:cubicBezTo>
                  <a:pt x="1592391" y="718911"/>
                  <a:pt x="1575207" y="737633"/>
                  <a:pt x="1636242" y="741533"/>
                </a:cubicBezTo>
                <a:cubicBezTo>
                  <a:pt x="1638264" y="746130"/>
                  <a:pt x="1700806" y="766849"/>
                  <a:pt x="1704848" y="770749"/>
                </a:cubicBezTo>
                <a:lnTo>
                  <a:pt x="1718292" y="781051"/>
                </a:lnTo>
                <a:lnTo>
                  <a:pt x="1720835" y="781117"/>
                </a:lnTo>
                <a:lnTo>
                  <a:pt x="1753341" y="800301"/>
                </a:lnTo>
                <a:lnTo>
                  <a:pt x="1775454" y="815182"/>
                </a:lnTo>
                <a:lnTo>
                  <a:pt x="1781011" y="816068"/>
                </a:lnTo>
                <a:lnTo>
                  <a:pt x="1817738" y="834926"/>
                </a:lnTo>
                <a:cubicBezTo>
                  <a:pt x="1821156" y="833953"/>
                  <a:pt x="1825209" y="834074"/>
                  <a:pt x="1830702" y="836485"/>
                </a:cubicBezTo>
                <a:cubicBezTo>
                  <a:pt x="1832151" y="819591"/>
                  <a:pt x="1837883" y="832919"/>
                  <a:pt x="1853950" y="841519"/>
                </a:cubicBezTo>
                <a:cubicBezTo>
                  <a:pt x="1859780" y="817198"/>
                  <a:pt x="1899456" y="849599"/>
                  <a:pt x="1915890" y="841983"/>
                </a:cubicBezTo>
                <a:lnTo>
                  <a:pt x="1960900" y="865789"/>
                </a:lnTo>
                <a:lnTo>
                  <a:pt x="1961217" y="865662"/>
                </a:lnTo>
                <a:cubicBezTo>
                  <a:pt x="1963265" y="866017"/>
                  <a:pt x="1965977" y="867037"/>
                  <a:pt x="1969825" y="869049"/>
                </a:cubicBezTo>
                <a:lnTo>
                  <a:pt x="1975234" y="872329"/>
                </a:lnTo>
                <a:lnTo>
                  <a:pt x="1990485" y="879288"/>
                </a:lnTo>
                <a:lnTo>
                  <a:pt x="1996793" y="880361"/>
                </a:lnTo>
                <a:cubicBezTo>
                  <a:pt x="2020465" y="879540"/>
                  <a:pt x="2023446" y="845377"/>
                  <a:pt x="2055091" y="872818"/>
                </a:cubicBezTo>
                <a:cubicBezTo>
                  <a:pt x="2098055" y="882341"/>
                  <a:pt x="2125216" y="870433"/>
                  <a:pt x="2165143" y="892293"/>
                </a:cubicBezTo>
                <a:cubicBezTo>
                  <a:pt x="2205365" y="901134"/>
                  <a:pt x="2239987" y="901455"/>
                  <a:pt x="2274196" y="914768"/>
                </a:cubicBezTo>
                <a:cubicBezTo>
                  <a:pt x="2310666" y="921868"/>
                  <a:pt x="2360104" y="931320"/>
                  <a:pt x="2383986" y="934891"/>
                </a:cubicBezTo>
                <a:lnTo>
                  <a:pt x="2420278" y="933890"/>
                </a:lnTo>
                <a:lnTo>
                  <a:pt x="2426203" y="933891"/>
                </a:lnTo>
                <a:lnTo>
                  <a:pt x="2448674" y="941056"/>
                </a:lnTo>
                <a:cubicBezTo>
                  <a:pt x="2452907" y="942503"/>
                  <a:pt x="2455711" y="943098"/>
                  <a:pt x="2457640" y="943105"/>
                </a:cubicBezTo>
                <a:lnTo>
                  <a:pt x="2457852" y="942912"/>
                </a:lnTo>
                <a:lnTo>
                  <a:pt x="2466265" y="945310"/>
                </a:lnTo>
                <a:cubicBezTo>
                  <a:pt x="2480470" y="949908"/>
                  <a:pt x="2494307" y="954915"/>
                  <a:pt x="2507496" y="960111"/>
                </a:cubicBezTo>
                <a:cubicBezTo>
                  <a:pt x="2518208" y="949036"/>
                  <a:pt x="2567155" y="976345"/>
                  <a:pt x="2561127" y="949411"/>
                </a:cubicBezTo>
                <a:cubicBezTo>
                  <a:pt x="2578896" y="955660"/>
                  <a:pt x="2589900" y="968806"/>
                  <a:pt x="2583467" y="950570"/>
                </a:cubicBezTo>
                <a:cubicBezTo>
                  <a:pt x="2589300" y="952141"/>
                  <a:pt x="2592850" y="951536"/>
                  <a:pt x="2595361" y="949884"/>
                </a:cubicBezTo>
                <a:lnTo>
                  <a:pt x="2596075" y="949000"/>
                </a:lnTo>
                <a:lnTo>
                  <a:pt x="2666638" y="975095"/>
                </a:lnTo>
                <a:lnTo>
                  <a:pt x="2703393" y="989635"/>
                </a:lnTo>
                <a:lnTo>
                  <a:pt x="2705616" y="989244"/>
                </a:lnTo>
                <a:lnTo>
                  <a:pt x="2721898" y="997777"/>
                </a:lnTo>
                <a:cubicBezTo>
                  <a:pt x="2727157" y="1001198"/>
                  <a:pt x="2731840" y="1005088"/>
                  <a:pt x="2735669" y="1009612"/>
                </a:cubicBezTo>
                <a:cubicBezTo>
                  <a:pt x="2790086" y="1002732"/>
                  <a:pt x="2797958" y="1020231"/>
                  <a:pt x="2857526" y="1030627"/>
                </a:cubicBezTo>
                <a:cubicBezTo>
                  <a:pt x="2897602" y="1063034"/>
                  <a:pt x="2965720" y="1083366"/>
                  <a:pt x="3021918" y="1088093"/>
                </a:cubicBezTo>
                <a:cubicBezTo>
                  <a:pt x="3054425" y="1110664"/>
                  <a:pt x="3109014" y="1101433"/>
                  <a:pt x="3155458" y="1121618"/>
                </a:cubicBezTo>
                <a:cubicBezTo>
                  <a:pt x="3217017" y="1136576"/>
                  <a:pt x="3270135" y="1143600"/>
                  <a:pt x="3328229" y="1155903"/>
                </a:cubicBezTo>
                <a:cubicBezTo>
                  <a:pt x="3365862" y="1138978"/>
                  <a:pt x="3408797" y="1179981"/>
                  <a:pt x="3448440" y="1184343"/>
                </a:cubicBezTo>
                <a:cubicBezTo>
                  <a:pt x="3438226" y="1205566"/>
                  <a:pt x="3496361" y="1182183"/>
                  <a:pt x="3499287" y="1209472"/>
                </a:cubicBezTo>
                <a:cubicBezTo>
                  <a:pt x="3506411" y="1209402"/>
                  <a:pt x="3513215" y="1208473"/>
                  <a:pt x="3520027" y="1207338"/>
                </a:cubicBezTo>
                <a:lnTo>
                  <a:pt x="3523594" y="1206755"/>
                </a:lnTo>
                <a:lnTo>
                  <a:pt x="3538013" y="1209066"/>
                </a:lnTo>
                <a:lnTo>
                  <a:pt x="3541918" y="1203922"/>
                </a:lnTo>
                <a:cubicBezTo>
                  <a:pt x="3550592" y="1203930"/>
                  <a:pt x="3560995" y="1202529"/>
                  <a:pt x="3590082" y="1209115"/>
                </a:cubicBezTo>
                <a:cubicBezTo>
                  <a:pt x="3622244" y="1230604"/>
                  <a:pt x="3676827" y="1215544"/>
                  <a:pt x="3716445" y="1243431"/>
                </a:cubicBezTo>
                <a:cubicBezTo>
                  <a:pt x="3731486" y="1251699"/>
                  <a:pt x="3780926" y="1265146"/>
                  <a:pt x="3792028" y="1260288"/>
                </a:cubicBezTo>
                <a:cubicBezTo>
                  <a:pt x="3802696" y="1261567"/>
                  <a:pt x="3814066" y="1267606"/>
                  <a:pt x="3820707" y="1260924"/>
                </a:cubicBezTo>
                <a:cubicBezTo>
                  <a:pt x="3830836" y="1253486"/>
                  <a:pt x="3863215" y="1278527"/>
                  <a:pt x="3860784" y="1265692"/>
                </a:cubicBezTo>
                <a:lnTo>
                  <a:pt x="3997310" y="1281176"/>
                </a:lnTo>
                <a:lnTo>
                  <a:pt x="4040665" y="1291934"/>
                </a:lnTo>
                <a:lnTo>
                  <a:pt x="4046831" y="1293910"/>
                </a:lnTo>
                <a:lnTo>
                  <a:pt x="4095847" y="1316851"/>
                </a:lnTo>
                <a:cubicBezTo>
                  <a:pt x="4097518" y="1315619"/>
                  <a:pt x="4099569" y="1314612"/>
                  <a:pt x="4101945" y="1313869"/>
                </a:cubicBezTo>
                <a:lnTo>
                  <a:pt x="4119420" y="1313965"/>
                </a:lnTo>
                <a:lnTo>
                  <a:pt x="4131728" y="1322978"/>
                </a:lnTo>
                <a:lnTo>
                  <a:pt x="4193827" y="1350222"/>
                </a:lnTo>
                <a:lnTo>
                  <a:pt x="4286157" y="1385101"/>
                </a:lnTo>
                <a:lnTo>
                  <a:pt x="4298907" y="1394396"/>
                </a:lnTo>
                <a:lnTo>
                  <a:pt x="4323224" y="1403133"/>
                </a:lnTo>
                <a:lnTo>
                  <a:pt x="4404439" y="1417252"/>
                </a:lnTo>
                <a:cubicBezTo>
                  <a:pt x="4411321" y="1415560"/>
                  <a:pt x="4417679" y="1413105"/>
                  <a:pt x="4423989" y="1410448"/>
                </a:cubicBezTo>
                <a:lnTo>
                  <a:pt x="4427300" y="1409068"/>
                </a:lnTo>
                <a:lnTo>
                  <a:pt x="4441847" y="1408029"/>
                </a:lnTo>
                <a:lnTo>
                  <a:pt x="4444331" y="1402133"/>
                </a:lnTo>
                <a:cubicBezTo>
                  <a:pt x="4452739" y="1400163"/>
                  <a:pt x="4462460" y="1396428"/>
                  <a:pt x="4492293" y="1396205"/>
                </a:cubicBezTo>
                <a:cubicBezTo>
                  <a:pt x="4528861" y="1409788"/>
                  <a:pt x="4577933" y="1382688"/>
                  <a:pt x="4623335" y="1400793"/>
                </a:cubicBezTo>
                <a:cubicBezTo>
                  <a:pt x="4639986" y="1405413"/>
                  <a:pt x="4691262" y="1407228"/>
                  <a:pt x="4700790" y="1399970"/>
                </a:cubicBezTo>
                <a:cubicBezTo>
                  <a:pt x="4711447" y="1398782"/>
                  <a:pt x="4723982" y="1402066"/>
                  <a:pt x="4728732" y="1394050"/>
                </a:cubicBezTo>
                <a:cubicBezTo>
                  <a:pt x="4736666" y="1384502"/>
                  <a:pt x="4774338" y="1401491"/>
                  <a:pt x="4768749" y="1389553"/>
                </a:cubicBezTo>
                <a:cubicBezTo>
                  <a:pt x="4795495" y="1401233"/>
                  <a:pt x="4816075" y="1381410"/>
                  <a:pt x="4838227" y="1377273"/>
                </a:cubicBezTo>
                <a:lnTo>
                  <a:pt x="4904889" y="1373499"/>
                </a:lnTo>
                <a:lnTo>
                  <a:pt x="4949597" y="1374085"/>
                </a:lnTo>
                <a:lnTo>
                  <a:pt x="4956064" y="1374603"/>
                </a:lnTo>
                <a:lnTo>
                  <a:pt x="5009322" y="1385751"/>
                </a:lnTo>
                <a:cubicBezTo>
                  <a:pt x="5010629" y="1384171"/>
                  <a:pt x="5012363" y="1382724"/>
                  <a:pt x="5014476" y="1381460"/>
                </a:cubicBezTo>
                <a:lnTo>
                  <a:pt x="5031428" y="1377570"/>
                </a:lnTo>
                <a:lnTo>
                  <a:pt x="5045619" y="1383532"/>
                </a:lnTo>
                <a:lnTo>
                  <a:pt x="5112635" y="1395891"/>
                </a:lnTo>
                <a:lnTo>
                  <a:pt x="5210851" y="1408784"/>
                </a:lnTo>
                <a:lnTo>
                  <a:pt x="5225543" y="1414923"/>
                </a:lnTo>
                <a:cubicBezTo>
                  <a:pt x="5259311" y="1422389"/>
                  <a:pt x="5300520" y="1417803"/>
                  <a:pt x="5321696" y="1432414"/>
                </a:cubicBezTo>
                <a:lnTo>
                  <a:pt x="5372327" y="1436597"/>
                </a:lnTo>
                <a:lnTo>
                  <a:pt x="5378149" y="1431785"/>
                </a:lnTo>
                <a:lnTo>
                  <a:pt x="5393069" y="1433737"/>
                </a:lnTo>
                <a:lnTo>
                  <a:pt x="5527621" y="1458786"/>
                </a:lnTo>
                <a:cubicBezTo>
                  <a:pt x="5595913" y="1482782"/>
                  <a:pt x="5624062" y="1464011"/>
                  <a:pt x="5680585" y="1498233"/>
                </a:cubicBezTo>
                <a:cubicBezTo>
                  <a:pt x="5671953" y="1485766"/>
                  <a:pt x="5763880" y="1493019"/>
                  <a:pt x="5783795" y="1499932"/>
                </a:cubicBezTo>
                <a:cubicBezTo>
                  <a:pt x="5806935" y="1511749"/>
                  <a:pt x="5950173" y="1559636"/>
                  <a:pt x="6016525" y="1577292"/>
                </a:cubicBezTo>
                <a:cubicBezTo>
                  <a:pt x="6077908" y="1586145"/>
                  <a:pt x="6125458" y="1613138"/>
                  <a:pt x="6186598" y="1606065"/>
                </a:cubicBezTo>
                <a:cubicBezTo>
                  <a:pt x="6189351" y="1610205"/>
                  <a:pt x="6193226" y="1613745"/>
                  <a:pt x="6197872" y="1616845"/>
                </a:cubicBezTo>
                <a:lnTo>
                  <a:pt x="6212885" y="1624535"/>
                </a:lnTo>
                <a:lnTo>
                  <a:pt x="6319240" y="1660375"/>
                </a:lnTo>
                <a:lnTo>
                  <a:pt x="6333397" y="1658763"/>
                </a:lnTo>
                <a:cubicBezTo>
                  <a:pt x="6332062" y="1641958"/>
                  <a:pt x="6339931" y="1653989"/>
                  <a:pt x="6357266" y="1659543"/>
                </a:cubicBezTo>
                <a:cubicBezTo>
                  <a:pt x="6359058" y="1634684"/>
                  <a:pt x="6403697" y="1659337"/>
                  <a:pt x="6418740" y="1648944"/>
                </a:cubicBezTo>
                <a:cubicBezTo>
                  <a:pt x="6431434" y="1653585"/>
                  <a:pt x="6444892" y="1658041"/>
                  <a:pt x="6458877" y="1662117"/>
                </a:cubicBezTo>
                <a:lnTo>
                  <a:pt x="6467254" y="1664227"/>
                </a:lnTo>
                <a:lnTo>
                  <a:pt x="6467545" y="1664046"/>
                </a:lnTo>
                <a:cubicBezTo>
                  <a:pt x="6469635" y="1664026"/>
                  <a:pt x="6472488" y="1664540"/>
                  <a:pt x="6476635" y="1665826"/>
                </a:cubicBezTo>
                <a:lnTo>
                  <a:pt x="6482535" y="1668074"/>
                </a:lnTo>
                <a:lnTo>
                  <a:pt x="6498791" y="1672167"/>
                </a:lnTo>
                <a:lnTo>
                  <a:pt x="6505220" y="1672092"/>
                </a:lnTo>
                <a:lnTo>
                  <a:pt x="6508969" y="1669922"/>
                </a:lnTo>
                <a:lnTo>
                  <a:pt x="6544886" y="1670695"/>
                </a:lnTo>
                <a:cubicBezTo>
                  <a:pt x="6566195" y="1684748"/>
                  <a:pt x="6578985" y="1674687"/>
                  <a:pt x="6617859" y="1679453"/>
                </a:cubicBezTo>
                <a:cubicBezTo>
                  <a:pt x="6628154" y="1690316"/>
                  <a:pt x="6642041" y="1690691"/>
                  <a:pt x="6657726" y="1687906"/>
                </a:cubicBezTo>
                <a:cubicBezTo>
                  <a:pt x="6690709" y="1699790"/>
                  <a:pt x="6728158" y="1699639"/>
                  <a:pt x="6769041" y="1707304"/>
                </a:cubicBezTo>
                <a:cubicBezTo>
                  <a:pt x="6805580" y="1727028"/>
                  <a:pt x="6838723" y="1715650"/>
                  <a:pt x="6882368" y="1723914"/>
                </a:cubicBezTo>
                <a:lnTo>
                  <a:pt x="6968822" y="1723334"/>
                </a:lnTo>
                <a:lnTo>
                  <a:pt x="6973672" y="1726298"/>
                </a:lnTo>
                <a:cubicBezTo>
                  <a:pt x="6977223" y="1728111"/>
                  <a:pt x="6979851" y="1729020"/>
                  <a:pt x="6981961" y="1729324"/>
                </a:cubicBezTo>
                <a:lnTo>
                  <a:pt x="6982342" y="1729201"/>
                </a:lnTo>
                <a:lnTo>
                  <a:pt x="6989757" y="1732420"/>
                </a:lnTo>
                <a:cubicBezTo>
                  <a:pt x="7001869" y="1738303"/>
                  <a:pt x="7013262" y="1744453"/>
                  <a:pt x="7023794" y="1750660"/>
                </a:cubicBezTo>
                <a:cubicBezTo>
                  <a:pt x="7043973" y="1743394"/>
                  <a:pt x="7076983" y="1772878"/>
                  <a:pt x="7090828" y="1750287"/>
                </a:cubicBezTo>
                <a:cubicBezTo>
                  <a:pt x="7105590" y="1758041"/>
                  <a:pt x="7107688" y="1770308"/>
                  <a:pt x="7114479" y="1754649"/>
                </a:cubicBezTo>
                <a:cubicBezTo>
                  <a:pt x="7126350" y="1758420"/>
                  <a:pt x="7153167" y="1769741"/>
                  <a:pt x="7162053" y="1772908"/>
                </a:cubicBezTo>
                <a:lnTo>
                  <a:pt x="7167808" y="1773656"/>
                </a:lnTo>
                <a:lnTo>
                  <a:pt x="7187185" y="1787148"/>
                </a:lnTo>
                <a:lnTo>
                  <a:pt x="7216505" y="1804489"/>
                </a:lnTo>
                <a:lnTo>
                  <a:pt x="7219246" y="1804514"/>
                </a:lnTo>
                <a:lnTo>
                  <a:pt x="7230639" y="1813879"/>
                </a:lnTo>
                <a:cubicBezTo>
                  <a:pt x="7233815" y="1817438"/>
                  <a:pt x="7236006" y="1821285"/>
                  <a:pt x="7236776" y="1825514"/>
                </a:cubicBezTo>
                <a:cubicBezTo>
                  <a:pt x="7301762" y="1828337"/>
                  <a:pt x="7336564" y="1860417"/>
                  <a:pt x="7394082" y="1877925"/>
                </a:cubicBezTo>
                <a:cubicBezTo>
                  <a:pt x="7452342" y="1904287"/>
                  <a:pt x="7466551" y="1917411"/>
                  <a:pt x="7505820" y="1933859"/>
                </a:cubicBezTo>
                <a:cubicBezTo>
                  <a:pt x="7522528" y="1943253"/>
                  <a:pt x="7574803" y="2016599"/>
                  <a:pt x="7572147" y="2003817"/>
                </a:cubicBezTo>
                <a:cubicBezTo>
                  <a:pt x="7612486" y="2043915"/>
                  <a:pt x="7771831" y="2029022"/>
                  <a:pt x="7828975" y="2061508"/>
                </a:cubicBezTo>
                <a:lnTo>
                  <a:pt x="7886804" y="2075509"/>
                </a:lnTo>
                <a:cubicBezTo>
                  <a:pt x="7859463" y="2091010"/>
                  <a:pt x="7941076" y="2081130"/>
                  <a:pt x="7923558" y="2103529"/>
                </a:cubicBezTo>
                <a:lnTo>
                  <a:pt x="7947954" y="2104996"/>
                </a:lnTo>
                <a:lnTo>
                  <a:pt x="7952318" y="2105077"/>
                </a:lnTo>
                <a:lnTo>
                  <a:pt x="7966398" y="2109147"/>
                </a:lnTo>
                <a:lnTo>
                  <a:pt x="7974591" y="2105612"/>
                </a:lnTo>
                <a:lnTo>
                  <a:pt x="7998806" y="2108382"/>
                </a:lnTo>
                <a:cubicBezTo>
                  <a:pt x="8007224" y="2110145"/>
                  <a:pt x="8015519" y="2112885"/>
                  <a:pt x="8023544" y="2117183"/>
                </a:cubicBezTo>
                <a:cubicBezTo>
                  <a:pt x="8042536" y="2139405"/>
                  <a:pt x="8113922" y="2135674"/>
                  <a:pt x="8136247" y="2164190"/>
                </a:cubicBezTo>
                <a:cubicBezTo>
                  <a:pt x="8146485" y="2173150"/>
                  <a:pt x="8190564" y="2191557"/>
                  <a:pt x="8206445" y="2189356"/>
                </a:cubicBezTo>
                <a:cubicBezTo>
                  <a:pt x="8217189" y="2192022"/>
                  <a:pt x="8225092" y="2198625"/>
                  <a:pt x="8237464" y="2194272"/>
                </a:cubicBezTo>
                <a:cubicBezTo>
                  <a:pt x="8254235" y="2189840"/>
                  <a:pt x="8270768" y="2214957"/>
                  <a:pt x="8277853" y="2204259"/>
                </a:cubicBezTo>
                <a:cubicBezTo>
                  <a:pt x="8289971" y="2221808"/>
                  <a:pt x="8328475" y="2213978"/>
                  <a:pt x="8352501" y="2218290"/>
                </a:cubicBezTo>
                <a:cubicBezTo>
                  <a:pt x="8359916" y="2233716"/>
                  <a:pt x="8403014" y="2227555"/>
                  <a:pt x="8446938" y="2243393"/>
                </a:cubicBezTo>
                <a:cubicBezTo>
                  <a:pt x="8454511" y="2260801"/>
                  <a:pt x="8476684" y="2253935"/>
                  <a:pt x="8497138" y="2281506"/>
                </a:cubicBezTo>
                <a:cubicBezTo>
                  <a:pt x="8499906" y="2280770"/>
                  <a:pt x="8502925" y="2280276"/>
                  <a:pt x="8506096" y="2280042"/>
                </a:cubicBezTo>
                <a:cubicBezTo>
                  <a:pt x="8524529" y="2278674"/>
                  <a:pt x="8544098" y="2286123"/>
                  <a:pt x="8549806" y="2296675"/>
                </a:cubicBezTo>
                <a:cubicBezTo>
                  <a:pt x="8586026" y="2337107"/>
                  <a:pt x="8636988" y="2356250"/>
                  <a:pt x="8680256" y="2378758"/>
                </a:cubicBezTo>
                <a:cubicBezTo>
                  <a:pt x="8731302" y="2402123"/>
                  <a:pt x="8717522" y="2366494"/>
                  <a:pt x="8766301" y="2410605"/>
                </a:cubicBezTo>
                <a:cubicBezTo>
                  <a:pt x="8780965" y="2405907"/>
                  <a:pt x="8789790" y="2408871"/>
                  <a:pt x="8800492" y="2418067"/>
                </a:cubicBezTo>
                <a:cubicBezTo>
                  <a:pt x="8825856" y="2428860"/>
                  <a:pt x="8842594" y="2409144"/>
                  <a:pt x="8857555" y="2430810"/>
                </a:cubicBezTo>
                <a:cubicBezTo>
                  <a:pt x="8882799" y="2437942"/>
                  <a:pt x="8927730" y="2453942"/>
                  <a:pt x="8951967" y="2460856"/>
                </a:cubicBezTo>
                <a:cubicBezTo>
                  <a:pt x="8978331" y="2469875"/>
                  <a:pt x="8959838" y="2488515"/>
                  <a:pt x="9002970" y="2472291"/>
                </a:cubicBezTo>
                <a:cubicBezTo>
                  <a:pt x="9023997" y="2488383"/>
                  <a:pt x="9039735" y="2479669"/>
                  <a:pt x="9081613" y="2488296"/>
                </a:cubicBezTo>
                <a:lnTo>
                  <a:pt x="9091561" y="2494386"/>
                </a:lnTo>
                <a:lnTo>
                  <a:pt x="9140625" y="2486779"/>
                </a:lnTo>
                <a:cubicBezTo>
                  <a:pt x="9207053" y="2531245"/>
                  <a:pt x="9151264" y="2467994"/>
                  <a:pt x="9271105" y="2511730"/>
                </a:cubicBezTo>
                <a:cubicBezTo>
                  <a:pt x="9275764" y="2517275"/>
                  <a:pt x="9293352" y="2518083"/>
                  <a:pt x="9295023" y="2512830"/>
                </a:cubicBezTo>
                <a:cubicBezTo>
                  <a:pt x="9301933" y="2516606"/>
                  <a:pt x="9314623" y="2531276"/>
                  <a:pt x="9321673" y="2524119"/>
                </a:cubicBezTo>
                <a:cubicBezTo>
                  <a:pt x="9341881" y="2529408"/>
                  <a:pt x="9361130" y="2536033"/>
                  <a:pt x="9378975" y="2543803"/>
                </a:cubicBezTo>
                <a:lnTo>
                  <a:pt x="9414193" y="2562927"/>
                </a:lnTo>
                <a:lnTo>
                  <a:pt x="9426009" y="2558847"/>
                </a:lnTo>
                <a:cubicBezTo>
                  <a:pt x="9433598" y="2557225"/>
                  <a:pt x="9441714" y="2557145"/>
                  <a:pt x="9450634" y="2560685"/>
                </a:cubicBezTo>
                <a:cubicBezTo>
                  <a:pt x="9496298" y="2596479"/>
                  <a:pt x="9461586" y="2547391"/>
                  <a:pt x="9549097" y="2585168"/>
                </a:cubicBezTo>
                <a:cubicBezTo>
                  <a:pt x="9551956" y="2589460"/>
                  <a:pt x="9565592" y="2590888"/>
                  <a:pt x="9567633" y="2587105"/>
                </a:cubicBezTo>
                <a:cubicBezTo>
                  <a:pt x="9572507" y="2590206"/>
                  <a:pt x="9580361" y="2601581"/>
                  <a:pt x="9586878" y="2596659"/>
                </a:cubicBezTo>
                <a:lnTo>
                  <a:pt x="9589974" y="2598235"/>
                </a:lnTo>
                <a:lnTo>
                  <a:pt x="9590570" y="2598249"/>
                </a:lnTo>
                <a:lnTo>
                  <a:pt x="9591896" y="2599214"/>
                </a:lnTo>
                <a:lnTo>
                  <a:pt x="9604535" y="2605654"/>
                </a:lnTo>
                <a:lnTo>
                  <a:pt x="9610554" y="2606189"/>
                </a:lnTo>
                <a:cubicBezTo>
                  <a:pt x="9641361" y="2613359"/>
                  <a:pt x="9668752" y="2624572"/>
                  <a:pt x="9690072" y="2638745"/>
                </a:cubicBezTo>
                <a:cubicBezTo>
                  <a:pt x="9723195" y="2641319"/>
                  <a:pt x="9726446" y="2647335"/>
                  <a:pt x="9726964" y="2653728"/>
                </a:cubicBezTo>
                <a:cubicBezTo>
                  <a:pt x="9734958" y="2656403"/>
                  <a:pt x="9731670" y="2653170"/>
                  <a:pt x="9738036" y="2654794"/>
                </a:cubicBezTo>
                <a:cubicBezTo>
                  <a:pt x="9745908" y="2657757"/>
                  <a:pt x="9765000" y="2668100"/>
                  <a:pt x="9774202" y="2671509"/>
                </a:cubicBezTo>
                <a:lnTo>
                  <a:pt x="9793246" y="2675245"/>
                </a:lnTo>
                <a:cubicBezTo>
                  <a:pt x="9812596" y="2680039"/>
                  <a:pt x="9869995" y="2696274"/>
                  <a:pt x="9890301" y="2700274"/>
                </a:cubicBezTo>
                <a:cubicBezTo>
                  <a:pt x="9900631" y="2696314"/>
                  <a:pt x="9908572" y="2696560"/>
                  <a:pt x="9915070" y="2699250"/>
                </a:cubicBezTo>
                <a:lnTo>
                  <a:pt x="9976517" y="2732899"/>
                </a:lnTo>
                <a:cubicBezTo>
                  <a:pt x="9981869" y="2727000"/>
                  <a:pt x="9984699" y="2731165"/>
                  <a:pt x="9990168" y="2737877"/>
                </a:cubicBezTo>
                <a:lnTo>
                  <a:pt x="9995041" y="2741223"/>
                </a:lnTo>
                <a:lnTo>
                  <a:pt x="10012636" y="2729876"/>
                </a:lnTo>
                <a:lnTo>
                  <a:pt x="10044280" y="2726966"/>
                </a:lnTo>
                <a:lnTo>
                  <a:pt x="10057934" y="2735671"/>
                </a:lnTo>
                <a:cubicBezTo>
                  <a:pt x="10075281" y="2744341"/>
                  <a:pt x="10128594" y="2769607"/>
                  <a:pt x="10148373" y="2778987"/>
                </a:cubicBezTo>
                <a:lnTo>
                  <a:pt x="10176601" y="2791940"/>
                </a:lnTo>
                <a:cubicBezTo>
                  <a:pt x="10185319" y="2817937"/>
                  <a:pt x="10238746" y="2788423"/>
                  <a:pt x="10235082" y="2816761"/>
                </a:cubicBezTo>
                <a:cubicBezTo>
                  <a:pt x="10261478" y="2797979"/>
                  <a:pt x="10382486" y="2835579"/>
                  <a:pt x="10421684" y="2833871"/>
                </a:cubicBezTo>
                <a:cubicBezTo>
                  <a:pt x="10427369" y="2846480"/>
                  <a:pt x="10490893" y="2829473"/>
                  <a:pt x="10507376" y="2822262"/>
                </a:cubicBezTo>
                <a:cubicBezTo>
                  <a:pt x="10633551" y="2812985"/>
                  <a:pt x="10703974" y="2842678"/>
                  <a:pt x="10738376" y="2833353"/>
                </a:cubicBezTo>
                <a:cubicBezTo>
                  <a:pt x="10827719" y="2830304"/>
                  <a:pt x="10976757" y="2802522"/>
                  <a:pt x="11043443" y="2803954"/>
                </a:cubicBezTo>
                <a:cubicBezTo>
                  <a:pt x="11049567" y="2823106"/>
                  <a:pt x="11121061" y="2794142"/>
                  <a:pt x="11115269" y="2823367"/>
                </a:cubicBezTo>
                <a:cubicBezTo>
                  <a:pt x="11122168" y="2835110"/>
                  <a:pt x="11139334" y="2833959"/>
                  <a:pt x="11147582" y="2822547"/>
                </a:cubicBezTo>
                <a:cubicBezTo>
                  <a:pt x="11168093" y="2823815"/>
                  <a:pt x="11180424" y="2837446"/>
                  <a:pt x="11201205" y="2818210"/>
                </a:cubicBezTo>
                <a:cubicBezTo>
                  <a:pt x="11229430" y="2819282"/>
                  <a:pt x="11368539" y="2855696"/>
                  <a:pt x="11391726" y="2826386"/>
                </a:cubicBezTo>
                <a:cubicBezTo>
                  <a:pt x="11480791" y="2839198"/>
                  <a:pt x="11451058" y="2820936"/>
                  <a:pt x="11507640" y="2824866"/>
                </a:cubicBezTo>
                <a:cubicBezTo>
                  <a:pt x="11607733" y="2861658"/>
                  <a:pt x="11671908" y="2815146"/>
                  <a:pt x="11718056" y="2821969"/>
                </a:cubicBezTo>
                <a:cubicBezTo>
                  <a:pt x="11816707" y="2792061"/>
                  <a:pt x="11860087" y="2819031"/>
                  <a:pt x="11937926" y="2817058"/>
                </a:cubicBezTo>
                <a:cubicBezTo>
                  <a:pt x="11973607" y="2824139"/>
                  <a:pt x="11989529" y="2794506"/>
                  <a:pt x="12035355" y="2813340"/>
                </a:cubicBezTo>
                <a:cubicBezTo>
                  <a:pt x="12062147" y="2782988"/>
                  <a:pt x="12154841" y="2795794"/>
                  <a:pt x="12179047" y="2788508"/>
                </a:cubicBezTo>
                <a:lnTo>
                  <a:pt x="12192000" y="2788486"/>
                </a:lnTo>
                <a:lnTo>
                  <a:pt x="12192000" y="3378280"/>
                </a:lnTo>
                <a:lnTo>
                  <a:pt x="0" y="337828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Τίτλος 1">
            <a:extLst>
              <a:ext uri="{FF2B5EF4-FFF2-40B4-BE49-F238E27FC236}">
                <a16:creationId xmlns:a16="http://schemas.microsoft.com/office/drawing/2014/main" id="{DFC27487-06A6-6C4F-E65E-A051B44D193F}"/>
              </a:ext>
            </a:extLst>
          </p:cNvPr>
          <p:cNvSpPr>
            <a:spLocks noGrp="1"/>
          </p:cNvSpPr>
          <p:nvPr>
            <p:ph type="title"/>
          </p:nvPr>
        </p:nvSpPr>
        <p:spPr>
          <a:xfrm>
            <a:off x="1162050" y="2039254"/>
            <a:ext cx="10287000" cy="2206171"/>
          </a:xfrm>
        </p:spPr>
        <p:txBody>
          <a:bodyPr vert="horz" lIns="91440" tIns="45720" rIns="91440" bIns="45720" rtlCol="0" anchor="ctr">
            <a:noAutofit/>
          </a:bodyPr>
          <a:lstStyle/>
          <a:p>
            <a:pPr algn="ctr"/>
            <a:r>
              <a:rPr lang="en-US" sz="2400" kern="1200" dirty="0" err="1">
                <a:solidFill>
                  <a:schemeClr val="tx1">
                    <a:lumMod val="85000"/>
                    <a:lumOff val="15000"/>
                  </a:schemeClr>
                </a:solidFill>
                <a:effectLst/>
                <a:latin typeface="Book Antiqua" panose="02040602050305030304" pitchFamily="18" charset="0"/>
              </a:rPr>
              <a:t>Τέλος</a:t>
            </a:r>
            <a:r>
              <a:rPr lang="en-US" sz="2400" kern="1200" dirty="0">
                <a:solidFill>
                  <a:schemeClr val="tx1">
                    <a:lumMod val="85000"/>
                    <a:lumOff val="15000"/>
                  </a:schemeClr>
                </a:solidFill>
                <a:effectLst/>
                <a:latin typeface="Book Antiqua" panose="02040602050305030304" pitchFamily="18" charset="0"/>
              </a:rPr>
              <a:t>, υπ</a:t>
            </a:r>
            <a:r>
              <a:rPr lang="en-US" sz="2400" kern="1200" dirty="0" err="1">
                <a:solidFill>
                  <a:schemeClr val="tx1">
                    <a:lumMod val="85000"/>
                    <a:lumOff val="15000"/>
                  </a:schemeClr>
                </a:solidFill>
                <a:effectLst/>
                <a:latin typeface="Book Antiqua" panose="02040602050305030304" pitchFamily="18" charset="0"/>
              </a:rPr>
              <a:t>άρχει</a:t>
            </a:r>
            <a:r>
              <a:rPr lang="en-US" sz="2400" kern="1200" dirty="0">
                <a:solidFill>
                  <a:schemeClr val="tx1">
                    <a:lumMod val="85000"/>
                    <a:lumOff val="15000"/>
                  </a:schemeClr>
                </a:solidFill>
                <a:effectLst/>
                <a:latin typeface="Book Antiqua" panose="02040602050305030304" pitchFamily="18" charset="0"/>
              </a:rPr>
              <a:t> </a:t>
            </a:r>
            <a:r>
              <a:rPr lang="en-US" sz="2400" kern="1200" dirty="0" err="1">
                <a:solidFill>
                  <a:schemeClr val="tx1">
                    <a:lumMod val="85000"/>
                    <a:lumOff val="15000"/>
                  </a:schemeClr>
                </a:solidFill>
                <a:effectLst/>
                <a:latin typeface="Book Antiqua" panose="02040602050305030304" pitchFamily="18" charset="0"/>
              </a:rPr>
              <a:t>το</a:t>
            </a:r>
            <a:r>
              <a:rPr lang="en-US" sz="2400" kern="1200" dirty="0">
                <a:solidFill>
                  <a:schemeClr val="tx1">
                    <a:lumMod val="85000"/>
                    <a:lumOff val="15000"/>
                  </a:schemeClr>
                </a:solidFill>
                <a:effectLst/>
                <a:latin typeface="Book Antiqua" panose="02040602050305030304" pitchFamily="18" charset="0"/>
              </a:rPr>
              <a:t> </a:t>
            </a:r>
            <a:r>
              <a:rPr lang="en-US" sz="2400" kern="1200" dirty="0" err="1">
                <a:solidFill>
                  <a:schemeClr val="tx1">
                    <a:lumMod val="85000"/>
                    <a:lumOff val="15000"/>
                  </a:schemeClr>
                </a:solidFill>
                <a:effectLst/>
                <a:latin typeface="Book Antiqua" panose="02040602050305030304" pitchFamily="18" charset="0"/>
              </a:rPr>
              <a:t>ερώτημ</a:t>
            </a:r>
            <a:r>
              <a:rPr lang="en-US" sz="2400" kern="1200" dirty="0">
                <a:solidFill>
                  <a:schemeClr val="tx1">
                    <a:lumMod val="85000"/>
                    <a:lumOff val="15000"/>
                  </a:schemeClr>
                </a:solidFill>
                <a:effectLst/>
                <a:latin typeface="Book Antiqua" panose="02040602050305030304" pitchFamily="18" charset="0"/>
              </a:rPr>
              <a:t>α τι είδους εμπειρία προσφέρει μια παράσταση στους συμμετέχοντες της. </a:t>
            </a:r>
            <a:r>
              <a:rPr lang="en-US" sz="2400" kern="1200" dirty="0" err="1">
                <a:solidFill>
                  <a:schemeClr val="tx1">
                    <a:lumMod val="85000"/>
                    <a:lumOff val="15000"/>
                  </a:schemeClr>
                </a:solidFill>
                <a:effectLst/>
                <a:latin typeface="Book Antiqua" panose="02040602050305030304" pitchFamily="18" charset="0"/>
              </a:rPr>
              <a:t>Συνολικά</a:t>
            </a:r>
            <a:r>
              <a:rPr lang="en-US" sz="2400" kern="1200" dirty="0">
                <a:solidFill>
                  <a:schemeClr val="tx1">
                    <a:lumMod val="85000"/>
                    <a:lumOff val="15000"/>
                  </a:schemeClr>
                </a:solidFill>
                <a:effectLst/>
                <a:latin typeface="Book Antiqua" panose="02040602050305030304" pitchFamily="18" charset="0"/>
              </a:rPr>
              <a:t>, η </a:t>
            </a:r>
            <a:r>
              <a:rPr lang="en-US" sz="2400" kern="1200" dirty="0" err="1">
                <a:solidFill>
                  <a:schemeClr val="tx1">
                    <a:lumMod val="85000"/>
                    <a:lumOff val="15000"/>
                  </a:schemeClr>
                </a:solidFill>
                <a:effectLst/>
                <a:latin typeface="Book Antiqua" panose="02040602050305030304" pitchFamily="18" charset="0"/>
              </a:rPr>
              <a:t>σωμ</a:t>
            </a:r>
            <a:r>
              <a:rPr lang="en-US" sz="2400" kern="1200" dirty="0">
                <a:solidFill>
                  <a:schemeClr val="tx1">
                    <a:lumMod val="85000"/>
                    <a:lumOff val="15000"/>
                  </a:schemeClr>
                </a:solidFill>
                <a:effectLst/>
                <a:latin typeface="Book Antiqua" panose="02040602050305030304" pitchFamily="18" charset="0"/>
              </a:rPr>
              <a:t>ατική συνύπαρξη, η παροδικότητα, η υλικότητα και η σημειολογία επιτρέπουν στους συμμετέχοντες την αισθητική εμπειρία μιας παράστασης.</a:t>
            </a:r>
            <a:br>
              <a:rPr lang="en-US" sz="2400" kern="1200" dirty="0">
                <a:solidFill>
                  <a:schemeClr val="tx1">
                    <a:lumMod val="85000"/>
                    <a:lumOff val="15000"/>
                  </a:schemeClr>
                </a:solidFill>
                <a:effectLst/>
                <a:latin typeface="Book Antiqua" panose="02040602050305030304" pitchFamily="18" charset="0"/>
              </a:rPr>
            </a:br>
            <a:endParaRPr lang="en-US" sz="2400" kern="1200" dirty="0">
              <a:solidFill>
                <a:schemeClr val="tx1">
                  <a:lumMod val="85000"/>
                  <a:lumOff val="15000"/>
                </a:schemeClr>
              </a:solidFill>
              <a:latin typeface="Book Antiqua" panose="02040602050305030304" pitchFamily="18" charset="0"/>
            </a:endParaRPr>
          </a:p>
        </p:txBody>
      </p:sp>
      <p:sp>
        <p:nvSpPr>
          <p:cNvPr id="11" name="Freeform: Shape 10">
            <a:extLst>
              <a:ext uri="{FF2B5EF4-FFF2-40B4-BE49-F238E27FC236}">
                <a16:creationId xmlns:a16="http://schemas.microsoft.com/office/drawing/2014/main" id="{AEFD2FD1-B3A5-4E1D-BCC8-7684A5440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90051" y="0"/>
            <a:ext cx="7301949" cy="91834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410677 w 9517857"/>
              <a:gd name="connsiteY93" fmla="*/ 172167 h 918356"/>
              <a:gd name="connsiteX94" fmla="*/ 8617841 w 9517857"/>
              <a:gd name="connsiteY94" fmla="*/ 155167 h 918356"/>
              <a:gd name="connsiteX95" fmla="*/ 8715976 w 9517857"/>
              <a:gd name="connsiteY95" fmla="*/ 178374 h 918356"/>
              <a:gd name="connsiteX96" fmla="*/ 8778827 w 9517857"/>
              <a:gd name="connsiteY96" fmla="*/ 172936 h 918356"/>
              <a:gd name="connsiteX97" fmla="*/ 8840778 w 9517857"/>
              <a:gd name="connsiteY97" fmla="*/ 143149 h 918356"/>
              <a:gd name="connsiteX98" fmla="*/ 9010380 w 9517857"/>
              <a:gd name="connsiteY98" fmla="*/ 91891 h 918356"/>
              <a:gd name="connsiteX99" fmla="*/ 9110856 w 9517857"/>
              <a:gd name="connsiteY99" fmla="*/ 70997 h 918356"/>
              <a:gd name="connsiteX100" fmla="*/ 9268817 w 9517857"/>
              <a:gd name="connsiteY100" fmla="*/ 53082 h 918356"/>
              <a:gd name="connsiteX101" fmla="*/ 9316667 w 9517857"/>
              <a:gd name="connsiteY101" fmla="*/ 45047 h 918356"/>
              <a:gd name="connsiteX102" fmla="*/ 9428209 w 9517857"/>
              <a:gd name="connsiteY102" fmla="*/ 29923 h 918356"/>
              <a:gd name="connsiteX103" fmla="*/ 9517856 w 9517857"/>
              <a:gd name="connsiteY103"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102" fmla="*/ 9517856 w 9517857"/>
              <a:gd name="connsiteY102" fmla="*/ 0 h 918356"/>
              <a:gd name="connsiteX0" fmla="*/ 4686423 w 9517857"/>
              <a:gd name="connsiteY0" fmla="*/ 247919 h 918356"/>
              <a:gd name="connsiteX1" fmla="*/ 4689051 w 9517857"/>
              <a:gd name="connsiteY1" fmla="*/ 250968 h 918356"/>
              <a:gd name="connsiteX2" fmla="*/ 4687244 w 9517857"/>
              <a:gd name="connsiteY2" fmla="*/ 251298 h 918356"/>
              <a:gd name="connsiteX3" fmla="*/ 4686423 w 9517857"/>
              <a:gd name="connsiteY3" fmla="*/ 247919 h 918356"/>
              <a:gd name="connsiteX4" fmla="*/ 4685225 w 9517857"/>
              <a:gd name="connsiteY4" fmla="*/ 246530 h 918356"/>
              <a:gd name="connsiteX5" fmla="*/ 4686133 w 9517857"/>
              <a:gd name="connsiteY5" fmla="*/ 246727 h 918356"/>
              <a:gd name="connsiteX6" fmla="*/ 4686423 w 9517857"/>
              <a:gd name="connsiteY6" fmla="*/ 247919 h 918356"/>
              <a:gd name="connsiteX7" fmla="*/ 4685225 w 9517857"/>
              <a:gd name="connsiteY7" fmla="*/ 246530 h 918356"/>
              <a:gd name="connsiteX8" fmla="*/ 9517856 w 9517857"/>
              <a:gd name="connsiteY8" fmla="*/ 0 h 918356"/>
              <a:gd name="connsiteX9" fmla="*/ 9517857 w 9517857"/>
              <a:gd name="connsiteY9" fmla="*/ 12 h 918356"/>
              <a:gd name="connsiteX10" fmla="*/ 9517857 w 9517857"/>
              <a:gd name="connsiteY10" fmla="*/ 918356 h 918356"/>
              <a:gd name="connsiteX11" fmla="*/ 14604 w 9517857"/>
              <a:gd name="connsiteY11" fmla="*/ 918356 h 918356"/>
              <a:gd name="connsiteX12" fmla="*/ 12841 w 9517857"/>
              <a:gd name="connsiteY12" fmla="*/ 917763 h 918356"/>
              <a:gd name="connsiteX13" fmla="*/ 93 w 9517857"/>
              <a:gd name="connsiteY13" fmla="*/ 912471 h 918356"/>
              <a:gd name="connsiteX14" fmla="*/ 58674 w 9517857"/>
              <a:gd name="connsiteY14" fmla="*/ 890322 h 918356"/>
              <a:gd name="connsiteX15" fmla="*/ 275005 w 9517857"/>
              <a:gd name="connsiteY15" fmla="*/ 807229 h 918356"/>
              <a:gd name="connsiteX16" fmla="*/ 587824 w 9517857"/>
              <a:gd name="connsiteY16" fmla="*/ 798195 h 918356"/>
              <a:gd name="connsiteX17" fmla="*/ 651826 w 9517857"/>
              <a:gd name="connsiteY17" fmla="*/ 738338 h 918356"/>
              <a:gd name="connsiteX18" fmla="*/ 727985 w 9517857"/>
              <a:gd name="connsiteY18" fmla="*/ 719826 h 918356"/>
              <a:gd name="connsiteX19" fmla="*/ 778982 w 9517857"/>
              <a:gd name="connsiteY19" fmla="*/ 710142 h 918356"/>
              <a:gd name="connsiteX20" fmla="*/ 849944 w 9517857"/>
              <a:gd name="connsiteY20" fmla="*/ 717987 h 918356"/>
              <a:gd name="connsiteX21" fmla="*/ 921659 w 9517857"/>
              <a:gd name="connsiteY21" fmla="*/ 712695 h 918356"/>
              <a:gd name="connsiteX22" fmla="*/ 930946 w 9517857"/>
              <a:gd name="connsiteY22" fmla="*/ 734046 h 918356"/>
              <a:gd name="connsiteX23" fmla="*/ 986250 w 9517857"/>
              <a:gd name="connsiteY23" fmla="*/ 713530 h 918356"/>
              <a:gd name="connsiteX24" fmla="*/ 1013752 w 9517857"/>
              <a:gd name="connsiteY24" fmla="*/ 713361 h 918356"/>
              <a:gd name="connsiteX25" fmla="*/ 1023734 w 9517857"/>
              <a:gd name="connsiteY25" fmla="*/ 718571 h 918356"/>
              <a:gd name="connsiteX26" fmla="*/ 1063207 w 9517857"/>
              <a:gd name="connsiteY26" fmla="*/ 715651 h 918356"/>
              <a:gd name="connsiteX27" fmla="*/ 1081980 w 9517857"/>
              <a:gd name="connsiteY27" fmla="*/ 738455 h 918356"/>
              <a:gd name="connsiteX28" fmla="*/ 1218120 w 9517857"/>
              <a:gd name="connsiteY28" fmla="*/ 713280 h 918356"/>
              <a:gd name="connsiteX29" fmla="*/ 1397459 w 9517857"/>
              <a:gd name="connsiteY29" fmla="*/ 691190 h 918356"/>
              <a:gd name="connsiteX30" fmla="*/ 1580688 w 9517857"/>
              <a:gd name="connsiteY30" fmla="*/ 693697 h 918356"/>
              <a:gd name="connsiteX31" fmla="*/ 1772334 w 9517857"/>
              <a:gd name="connsiteY31" fmla="*/ 710640 h 918356"/>
              <a:gd name="connsiteX32" fmla="*/ 2002561 w 9517857"/>
              <a:gd name="connsiteY32" fmla="*/ 659917 h 918356"/>
              <a:gd name="connsiteX33" fmla="*/ 2135144 w 9517857"/>
              <a:gd name="connsiteY33" fmla="*/ 636501 h 918356"/>
              <a:gd name="connsiteX34" fmla="*/ 2440292 w 9517857"/>
              <a:gd name="connsiteY34" fmla="*/ 593862 h 918356"/>
              <a:gd name="connsiteX35" fmla="*/ 2547829 w 9517857"/>
              <a:gd name="connsiteY35" fmla="*/ 566150 h 918356"/>
              <a:gd name="connsiteX36" fmla="*/ 2658055 w 9517857"/>
              <a:gd name="connsiteY36" fmla="*/ 578727 h 918356"/>
              <a:gd name="connsiteX37" fmla="*/ 2693698 w 9517857"/>
              <a:gd name="connsiteY37" fmla="*/ 560029 h 918356"/>
              <a:gd name="connsiteX38" fmla="*/ 2699673 w 9517857"/>
              <a:gd name="connsiteY38" fmla="*/ 556400 h 918356"/>
              <a:gd name="connsiteX39" fmla="*/ 2727306 w 9517857"/>
              <a:gd name="connsiteY39" fmla="*/ 550698 h 918356"/>
              <a:gd name="connsiteX40" fmla="*/ 2730451 w 9517857"/>
              <a:gd name="connsiteY40" fmla="*/ 538058 h 918356"/>
              <a:gd name="connsiteX41" fmla="*/ 2768713 w 9517857"/>
              <a:gd name="connsiteY41" fmla="*/ 521575 h 918356"/>
              <a:gd name="connsiteX42" fmla="*/ 2820868 w 9517857"/>
              <a:gd name="connsiteY42" fmla="*/ 514160 h 918356"/>
              <a:gd name="connsiteX43" fmla="*/ 3073635 w 9517857"/>
              <a:gd name="connsiteY43" fmla="*/ 491294 h 918356"/>
              <a:gd name="connsiteX44" fmla="*/ 3222071 w 9517857"/>
              <a:gd name="connsiteY44" fmla="*/ 470559 h 918356"/>
              <a:gd name="connsiteX45" fmla="*/ 3274069 w 9517857"/>
              <a:gd name="connsiteY45" fmla="*/ 451605 h 918356"/>
              <a:gd name="connsiteX46" fmla="*/ 3349632 w 9517857"/>
              <a:gd name="connsiteY46" fmla="*/ 432583 h 918356"/>
              <a:gd name="connsiteX47" fmla="*/ 3479593 w 9517857"/>
              <a:gd name="connsiteY47" fmla="*/ 390437 h 918356"/>
              <a:gd name="connsiteX48" fmla="*/ 3660110 w 9517857"/>
              <a:gd name="connsiteY48" fmla="*/ 348726 h 918356"/>
              <a:gd name="connsiteX49" fmla="*/ 3750023 w 9517857"/>
              <a:gd name="connsiteY49" fmla="*/ 370678 h 918356"/>
              <a:gd name="connsiteX50" fmla="*/ 3844133 w 9517857"/>
              <a:gd name="connsiteY50" fmla="*/ 360648 h 918356"/>
              <a:gd name="connsiteX51" fmla="*/ 3913545 w 9517857"/>
              <a:gd name="connsiteY51" fmla="*/ 344235 h 918356"/>
              <a:gd name="connsiteX52" fmla="*/ 4266740 w 9517857"/>
              <a:gd name="connsiteY52" fmla="*/ 361454 h 918356"/>
              <a:gd name="connsiteX53" fmla="*/ 4430770 w 9517857"/>
              <a:gd name="connsiteY53" fmla="*/ 342643 h 918356"/>
              <a:gd name="connsiteX54" fmla="*/ 4512664 w 9517857"/>
              <a:gd name="connsiteY54" fmla="*/ 319948 h 918356"/>
              <a:gd name="connsiteX55" fmla="*/ 4616423 w 9517857"/>
              <a:gd name="connsiteY55" fmla="*/ 290914 h 918356"/>
              <a:gd name="connsiteX56" fmla="*/ 4691675 w 9517857"/>
              <a:gd name="connsiteY56" fmla="*/ 254011 h 918356"/>
              <a:gd name="connsiteX57" fmla="*/ 4689051 w 9517857"/>
              <a:gd name="connsiteY57" fmla="*/ 250968 h 918356"/>
              <a:gd name="connsiteX58" fmla="*/ 4719994 w 9517857"/>
              <a:gd name="connsiteY58" fmla="*/ 245307 h 918356"/>
              <a:gd name="connsiteX59" fmla="*/ 4752894 w 9517857"/>
              <a:gd name="connsiteY59" fmla="*/ 239875 h 918356"/>
              <a:gd name="connsiteX60" fmla="*/ 4769329 w 9517857"/>
              <a:gd name="connsiteY60" fmla="*/ 233585 h 918356"/>
              <a:gd name="connsiteX61" fmla="*/ 4775634 w 9517857"/>
              <a:gd name="connsiteY61" fmla="*/ 234063 h 918356"/>
              <a:gd name="connsiteX62" fmla="*/ 4790452 w 9517857"/>
              <a:gd name="connsiteY62" fmla="*/ 233572 h 918356"/>
              <a:gd name="connsiteX63" fmla="*/ 4789062 w 9517857"/>
              <a:gd name="connsiteY63" fmla="*/ 241924 h 918356"/>
              <a:gd name="connsiteX64" fmla="*/ 4827826 w 9517857"/>
              <a:gd name="connsiteY64" fmla="*/ 246977 h 918356"/>
              <a:gd name="connsiteX65" fmla="*/ 4892569 w 9517857"/>
              <a:gd name="connsiteY65" fmla="*/ 249933 h 918356"/>
              <a:gd name="connsiteX66" fmla="*/ 4896611 w 9517857"/>
              <a:gd name="connsiteY66" fmla="*/ 240448 h 918356"/>
              <a:gd name="connsiteX67" fmla="*/ 4917286 w 9517857"/>
              <a:gd name="connsiteY67" fmla="*/ 243659 h 918356"/>
              <a:gd name="connsiteX68" fmla="*/ 4981173 w 9517857"/>
              <a:gd name="connsiteY68" fmla="*/ 247103 h 918356"/>
              <a:gd name="connsiteX69" fmla="*/ 5060397 w 9517857"/>
              <a:gd name="connsiteY69" fmla="*/ 263688 h 918356"/>
              <a:gd name="connsiteX70" fmla="*/ 5252996 w 9517857"/>
              <a:gd name="connsiteY70" fmla="*/ 270655 h 918356"/>
              <a:gd name="connsiteX71" fmla="*/ 5358056 w 9517857"/>
              <a:gd name="connsiteY71" fmla="*/ 247248 h 918356"/>
              <a:gd name="connsiteX72" fmla="*/ 5426496 w 9517857"/>
              <a:gd name="connsiteY72" fmla="*/ 235142 h 918356"/>
              <a:gd name="connsiteX73" fmla="*/ 5497161 w 9517857"/>
              <a:gd name="connsiteY73" fmla="*/ 228808 h 918356"/>
              <a:gd name="connsiteX74" fmla="*/ 5826043 w 9517857"/>
              <a:gd name="connsiteY74" fmla="*/ 148073 h 918356"/>
              <a:gd name="connsiteX75" fmla="*/ 6013415 w 9517857"/>
              <a:gd name="connsiteY75" fmla="*/ 137316 h 918356"/>
              <a:gd name="connsiteX76" fmla="*/ 6080994 w 9517857"/>
              <a:gd name="connsiteY76" fmla="*/ 142938 h 918356"/>
              <a:gd name="connsiteX77" fmla="*/ 6194152 w 9517857"/>
              <a:gd name="connsiteY77" fmla="*/ 151772 h 918356"/>
              <a:gd name="connsiteX78" fmla="*/ 6281379 w 9517857"/>
              <a:gd name="connsiteY78" fmla="*/ 181626 h 918356"/>
              <a:gd name="connsiteX79" fmla="*/ 6374947 w 9517857"/>
              <a:gd name="connsiteY79" fmla="*/ 179799 h 918356"/>
              <a:gd name="connsiteX80" fmla="*/ 6448518 w 9517857"/>
              <a:gd name="connsiteY80" fmla="*/ 164378 h 918356"/>
              <a:gd name="connsiteX81" fmla="*/ 6544700 w 9517857"/>
              <a:gd name="connsiteY81" fmla="*/ 167161 h 918356"/>
              <a:gd name="connsiteX82" fmla="*/ 6648353 w 9517857"/>
              <a:gd name="connsiteY82" fmla="*/ 172250 h 918356"/>
              <a:gd name="connsiteX83" fmla="*/ 6736227 w 9517857"/>
              <a:gd name="connsiteY83" fmla="*/ 173216 h 918356"/>
              <a:gd name="connsiteX84" fmla="*/ 6977218 w 9517857"/>
              <a:gd name="connsiteY84" fmla="*/ 184289 h 918356"/>
              <a:gd name="connsiteX85" fmla="*/ 7065221 w 9517857"/>
              <a:gd name="connsiteY85" fmla="*/ 227531 h 918356"/>
              <a:gd name="connsiteX86" fmla="*/ 7565449 w 9517857"/>
              <a:gd name="connsiteY86" fmla="*/ 258950 h 918356"/>
              <a:gd name="connsiteX87" fmla="*/ 7599285 w 9517857"/>
              <a:gd name="connsiteY87" fmla="*/ 266021 h 918356"/>
              <a:gd name="connsiteX88" fmla="*/ 7644411 w 9517857"/>
              <a:gd name="connsiteY88" fmla="*/ 258986 h 918356"/>
              <a:gd name="connsiteX89" fmla="*/ 7825110 w 9517857"/>
              <a:gd name="connsiteY89" fmla="*/ 229109 h 918356"/>
              <a:gd name="connsiteX90" fmla="*/ 7965804 w 9517857"/>
              <a:gd name="connsiteY90" fmla="*/ 190545 h 918356"/>
              <a:gd name="connsiteX91" fmla="*/ 8147401 w 9517857"/>
              <a:gd name="connsiteY91" fmla="*/ 205617 h 918356"/>
              <a:gd name="connsiteX92" fmla="*/ 8256033 w 9517857"/>
              <a:gd name="connsiteY92" fmla="*/ 193713 h 918356"/>
              <a:gd name="connsiteX93" fmla="*/ 8551625 w 9517857"/>
              <a:gd name="connsiteY93" fmla="*/ 16151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 name="connsiteX102" fmla="*/ 9517856 w 9517857"/>
              <a:gd name="connsiteY102" fmla="*/ 0 h 918356"/>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660110 w 9517857"/>
              <a:gd name="connsiteY48" fmla="*/ 348714 h 918344"/>
              <a:gd name="connsiteX49" fmla="*/ 3750023 w 9517857"/>
              <a:gd name="connsiteY49" fmla="*/ 370666 h 918344"/>
              <a:gd name="connsiteX50" fmla="*/ 3844133 w 9517857"/>
              <a:gd name="connsiteY50" fmla="*/ 360636 h 918344"/>
              <a:gd name="connsiteX51" fmla="*/ 3913545 w 9517857"/>
              <a:gd name="connsiteY51" fmla="*/ 344223 h 918344"/>
              <a:gd name="connsiteX52" fmla="*/ 4266740 w 9517857"/>
              <a:gd name="connsiteY52" fmla="*/ 361442 h 918344"/>
              <a:gd name="connsiteX53" fmla="*/ 4430770 w 9517857"/>
              <a:gd name="connsiteY53" fmla="*/ 342631 h 918344"/>
              <a:gd name="connsiteX54" fmla="*/ 4512664 w 9517857"/>
              <a:gd name="connsiteY54" fmla="*/ 319936 h 918344"/>
              <a:gd name="connsiteX55" fmla="*/ 4616423 w 9517857"/>
              <a:gd name="connsiteY55" fmla="*/ 290902 h 918344"/>
              <a:gd name="connsiteX56" fmla="*/ 4691675 w 9517857"/>
              <a:gd name="connsiteY56" fmla="*/ 253999 h 918344"/>
              <a:gd name="connsiteX57" fmla="*/ 4689051 w 9517857"/>
              <a:gd name="connsiteY57" fmla="*/ 250956 h 918344"/>
              <a:gd name="connsiteX58" fmla="*/ 4719994 w 9517857"/>
              <a:gd name="connsiteY58" fmla="*/ 245295 h 918344"/>
              <a:gd name="connsiteX59" fmla="*/ 4752894 w 9517857"/>
              <a:gd name="connsiteY59" fmla="*/ 239863 h 918344"/>
              <a:gd name="connsiteX60" fmla="*/ 4769329 w 9517857"/>
              <a:gd name="connsiteY60" fmla="*/ 233573 h 918344"/>
              <a:gd name="connsiteX61" fmla="*/ 4775634 w 9517857"/>
              <a:gd name="connsiteY61" fmla="*/ 234051 h 918344"/>
              <a:gd name="connsiteX62" fmla="*/ 4790452 w 9517857"/>
              <a:gd name="connsiteY62" fmla="*/ 233560 h 918344"/>
              <a:gd name="connsiteX63" fmla="*/ 4789062 w 9517857"/>
              <a:gd name="connsiteY63" fmla="*/ 241912 h 918344"/>
              <a:gd name="connsiteX64" fmla="*/ 4827826 w 9517857"/>
              <a:gd name="connsiteY64" fmla="*/ 246965 h 918344"/>
              <a:gd name="connsiteX65" fmla="*/ 4892569 w 9517857"/>
              <a:gd name="connsiteY65" fmla="*/ 249921 h 918344"/>
              <a:gd name="connsiteX66" fmla="*/ 4896611 w 9517857"/>
              <a:gd name="connsiteY66" fmla="*/ 240436 h 918344"/>
              <a:gd name="connsiteX67" fmla="*/ 4917286 w 9517857"/>
              <a:gd name="connsiteY67" fmla="*/ 243647 h 918344"/>
              <a:gd name="connsiteX68" fmla="*/ 4981173 w 9517857"/>
              <a:gd name="connsiteY68" fmla="*/ 247091 h 918344"/>
              <a:gd name="connsiteX69" fmla="*/ 5060397 w 9517857"/>
              <a:gd name="connsiteY69" fmla="*/ 263676 h 918344"/>
              <a:gd name="connsiteX70" fmla="*/ 5252996 w 9517857"/>
              <a:gd name="connsiteY70" fmla="*/ 270643 h 918344"/>
              <a:gd name="connsiteX71" fmla="*/ 5358056 w 9517857"/>
              <a:gd name="connsiteY71" fmla="*/ 247236 h 918344"/>
              <a:gd name="connsiteX72" fmla="*/ 5426496 w 9517857"/>
              <a:gd name="connsiteY72" fmla="*/ 235130 h 918344"/>
              <a:gd name="connsiteX73" fmla="*/ 5497161 w 9517857"/>
              <a:gd name="connsiteY73" fmla="*/ 228796 h 918344"/>
              <a:gd name="connsiteX74" fmla="*/ 5826043 w 9517857"/>
              <a:gd name="connsiteY74" fmla="*/ 148061 h 918344"/>
              <a:gd name="connsiteX75" fmla="*/ 6013415 w 9517857"/>
              <a:gd name="connsiteY75" fmla="*/ 137304 h 918344"/>
              <a:gd name="connsiteX76" fmla="*/ 6080994 w 9517857"/>
              <a:gd name="connsiteY76" fmla="*/ 142926 h 918344"/>
              <a:gd name="connsiteX77" fmla="*/ 6194152 w 9517857"/>
              <a:gd name="connsiteY77" fmla="*/ 151760 h 918344"/>
              <a:gd name="connsiteX78" fmla="*/ 6281379 w 9517857"/>
              <a:gd name="connsiteY78" fmla="*/ 181614 h 918344"/>
              <a:gd name="connsiteX79" fmla="*/ 6374947 w 9517857"/>
              <a:gd name="connsiteY79" fmla="*/ 179787 h 918344"/>
              <a:gd name="connsiteX80" fmla="*/ 6448518 w 9517857"/>
              <a:gd name="connsiteY80" fmla="*/ 164366 h 918344"/>
              <a:gd name="connsiteX81" fmla="*/ 6544700 w 9517857"/>
              <a:gd name="connsiteY81" fmla="*/ 167149 h 918344"/>
              <a:gd name="connsiteX82" fmla="*/ 6648353 w 9517857"/>
              <a:gd name="connsiteY82" fmla="*/ 172238 h 918344"/>
              <a:gd name="connsiteX83" fmla="*/ 6736227 w 9517857"/>
              <a:gd name="connsiteY83" fmla="*/ 173204 h 918344"/>
              <a:gd name="connsiteX84" fmla="*/ 6977218 w 9517857"/>
              <a:gd name="connsiteY84" fmla="*/ 184277 h 918344"/>
              <a:gd name="connsiteX85" fmla="*/ 7065221 w 9517857"/>
              <a:gd name="connsiteY85" fmla="*/ 227519 h 918344"/>
              <a:gd name="connsiteX86" fmla="*/ 7565449 w 9517857"/>
              <a:gd name="connsiteY86" fmla="*/ 258938 h 918344"/>
              <a:gd name="connsiteX87" fmla="*/ 7599285 w 9517857"/>
              <a:gd name="connsiteY87" fmla="*/ 266009 h 918344"/>
              <a:gd name="connsiteX88" fmla="*/ 7644411 w 9517857"/>
              <a:gd name="connsiteY88" fmla="*/ 258974 h 918344"/>
              <a:gd name="connsiteX89" fmla="*/ 7825110 w 9517857"/>
              <a:gd name="connsiteY89" fmla="*/ 229097 h 918344"/>
              <a:gd name="connsiteX90" fmla="*/ 7965804 w 9517857"/>
              <a:gd name="connsiteY90" fmla="*/ 190533 h 918344"/>
              <a:gd name="connsiteX91" fmla="*/ 8147401 w 9517857"/>
              <a:gd name="connsiteY91" fmla="*/ 205605 h 918344"/>
              <a:gd name="connsiteX92" fmla="*/ 8256033 w 9517857"/>
              <a:gd name="connsiteY92" fmla="*/ 193701 h 918344"/>
              <a:gd name="connsiteX93" fmla="*/ 8551625 w 9517857"/>
              <a:gd name="connsiteY93" fmla="*/ 161505 h 918344"/>
              <a:gd name="connsiteX94" fmla="*/ 8715976 w 9517857"/>
              <a:gd name="connsiteY94" fmla="*/ 178362 h 918344"/>
              <a:gd name="connsiteX95" fmla="*/ 8778827 w 9517857"/>
              <a:gd name="connsiteY95" fmla="*/ 172924 h 918344"/>
              <a:gd name="connsiteX96" fmla="*/ 8840778 w 9517857"/>
              <a:gd name="connsiteY96" fmla="*/ 143137 h 918344"/>
              <a:gd name="connsiteX97" fmla="*/ 9010380 w 9517857"/>
              <a:gd name="connsiteY97" fmla="*/ 91879 h 918344"/>
              <a:gd name="connsiteX98" fmla="*/ 9110856 w 9517857"/>
              <a:gd name="connsiteY98" fmla="*/ 70985 h 918344"/>
              <a:gd name="connsiteX99" fmla="*/ 9268817 w 9517857"/>
              <a:gd name="connsiteY99" fmla="*/ 53070 h 918344"/>
              <a:gd name="connsiteX100" fmla="*/ 9316667 w 9517857"/>
              <a:gd name="connsiteY100" fmla="*/ 45035 h 918344"/>
              <a:gd name="connsiteX101" fmla="*/ 9428209 w 9517857"/>
              <a:gd name="connsiteY101"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660110 w 9517857"/>
              <a:gd name="connsiteY48" fmla="*/ 348714 h 918344"/>
              <a:gd name="connsiteX49" fmla="*/ 3750023 w 9517857"/>
              <a:gd name="connsiteY49" fmla="*/ 370666 h 918344"/>
              <a:gd name="connsiteX50" fmla="*/ 3844133 w 9517857"/>
              <a:gd name="connsiteY50" fmla="*/ 360636 h 918344"/>
              <a:gd name="connsiteX51" fmla="*/ 3913545 w 9517857"/>
              <a:gd name="connsiteY51" fmla="*/ 344223 h 918344"/>
              <a:gd name="connsiteX52" fmla="*/ 4266740 w 9517857"/>
              <a:gd name="connsiteY52" fmla="*/ 361442 h 918344"/>
              <a:gd name="connsiteX53" fmla="*/ 4430770 w 9517857"/>
              <a:gd name="connsiteY53" fmla="*/ 342631 h 918344"/>
              <a:gd name="connsiteX54" fmla="*/ 4512664 w 9517857"/>
              <a:gd name="connsiteY54" fmla="*/ 319936 h 918344"/>
              <a:gd name="connsiteX55" fmla="*/ 4616423 w 9517857"/>
              <a:gd name="connsiteY55" fmla="*/ 290902 h 918344"/>
              <a:gd name="connsiteX56" fmla="*/ 4691675 w 9517857"/>
              <a:gd name="connsiteY56" fmla="*/ 253999 h 918344"/>
              <a:gd name="connsiteX57" fmla="*/ 4689051 w 9517857"/>
              <a:gd name="connsiteY57" fmla="*/ 250956 h 918344"/>
              <a:gd name="connsiteX58" fmla="*/ 4719994 w 9517857"/>
              <a:gd name="connsiteY58" fmla="*/ 245295 h 918344"/>
              <a:gd name="connsiteX59" fmla="*/ 4752894 w 9517857"/>
              <a:gd name="connsiteY59" fmla="*/ 239863 h 918344"/>
              <a:gd name="connsiteX60" fmla="*/ 4769329 w 9517857"/>
              <a:gd name="connsiteY60" fmla="*/ 233573 h 918344"/>
              <a:gd name="connsiteX61" fmla="*/ 4775634 w 9517857"/>
              <a:gd name="connsiteY61" fmla="*/ 234051 h 918344"/>
              <a:gd name="connsiteX62" fmla="*/ 4790452 w 9517857"/>
              <a:gd name="connsiteY62" fmla="*/ 233560 h 918344"/>
              <a:gd name="connsiteX63" fmla="*/ 4789062 w 9517857"/>
              <a:gd name="connsiteY63" fmla="*/ 241912 h 918344"/>
              <a:gd name="connsiteX64" fmla="*/ 4827826 w 9517857"/>
              <a:gd name="connsiteY64" fmla="*/ 246965 h 918344"/>
              <a:gd name="connsiteX65" fmla="*/ 4892569 w 9517857"/>
              <a:gd name="connsiteY65" fmla="*/ 249921 h 918344"/>
              <a:gd name="connsiteX66" fmla="*/ 4896611 w 9517857"/>
              <a:gd name="connsiteY66" fmla="*/ 240436 h 918344"/>
              <a:gd name="connsiteX67" fmla="*/ 4917286 w 9517857"/>
              <a:gd name="connsiteY67" fmla="*/ 243647 h 918344"/>
              <a:gd name="connsiteX68" fmla="*/ 5060397 w 9517857"/>
              <a:gd name="connsiteY68" fmla="*/ 263676 h 918344"/>
              <a:gd name="connsiteX69" fmla="*/ 5252996 w 9517857"/>
              <a:gd name="connsiteY69" fmla="*/ 270643 h 918344"/>
              <a:gd name="connsiteX70" fmla="*/ 5358056 w 9517857"/>
              <a:gd name="connsiteY70" fmla="*/ 247236 h 918344"/>
              <a:gd name="connsiteX71" fmla="*/ 5426496 w 9517857"/>
              <a:gd name="connsiteY71" fmla="*/ 235130 h 918344"/>
              <a:gd name="connsiteX72" fmla="*/ 5497161 w 9517857"/>
              <a:gd name="connsiteY72" fmla="*/ 228796 h 918344"/>
              <a:gd name="connsiteX73" fmla="*/ 5826043 w 9517857"/>
              <a:gd name="connsiteY73" fmla="*/ 148061 h 918344"/>
              <a:gd name="connsiteX74" fmla="*/ 6013415 w 9517857"/>
              <a:gd name="connsiteY74" fmla="*/ 137304 h 918344"/>
              <a:gd name="connsiteX75" fmla="*/ 6080994 w 9517857"/>
              <a:gd name="connsiteY75" fmla="*/ 142926 h 918344"/>
              <a:gd name="connsiteX76" fmla="*/ 6194152 w 9517857"/>
              <a:gd name="connsiteY76" fmla="*/ 151760 h 918344"/>
              <a:gd name="connsiteX77" fmla="*/ 6281379 w 9517857"/>
              <a:gd name="connsiteY77" fmla="*/ 181614 h 918344"/>
              <a:gd name="connsiteX78" fmla="*/ 6374947 w 9517857"/>
              <a:gd name="connsiteY78" fmla="*/ 179787 h 918344"/>
              <a:gd name="connsiteX79" fmla="*/ 6448518 w 9517857"/>
              <a:gd name="connsiteY79" fmla="*/ 164366 h 918344"/>
              <a:gd name="connsiteX80" fmla="*/ 6544700 w 9517857"/>
              <a:gd name="connsiteY80" fmla="*/ 167149 h 918344"/>
              <a:gd name="connsiteX81" fmla="*/ 6648353 w 9517857"/>
              <a:gd name="connsiteY81" fmla="*/ 172238 h 918344"/>
              <a:gd name="connsiteX82" fmla="*/ 6736227 w 9517857"/>
              <a:gd name="connsiteY82" fmla="*/ 173204 h 918344"/>
              <a:gd name="connsiteX83" fmla="*/ 6977218 w 9517857"/>
              <a:gd name="connsiteY83" fmla="*/ 184277 h 918344"/>
              <a:gd name="connsiteX84" fmla="*/ 7065221 w 9517857"/>
              <a:gd name="connsiteY84" fmla="*/ 227519 h 918344"/>
              <a:gd name="connsiteX85" fmla="*/ 7565449 w 9517857"/>
              <a:gd name="connsiteY85" fmla="*/ 258938 h 918344"/>
              <a:gd name="connsiteX86" fmla="*/ 7599285 w 9517857"/>
              <a:gd name="connsiteY86" fmla="*/ 266009 h 918344"/>
              <a:gd name="connsiteX87" fmla="*/ 7644411 w 9517857"/>
              <a:gd name="connsiteY87" fmla="*/ 258974 h 918344"/>
              <a:gd name="connsiteX88" fmla="*/ 7825110 w 9517857"/>
              <a:gd name="connsiteY88" fmla="*/ 229097 h 918344"/>
              <a:gd name="connsiteX89" fmla="*/ 7965804 w 9517857"/>
              <a:gd name="connsiteY89" fmla="*/ 190533 h 918344"/>
              <a:gd name="connsiteX90" fmla="*/ 8147401 w 9517857"/>
              <a:gd name="connsiteY90" fmla="*/ 205605 h 918344"/>
              <a:gd name="connsiteX91" fmla="*/ 8256033 w 9517857"/>
              <a:gd name="connsiteY91" fmla="*/ 193701 h 918344"/>
              <a:gd name="connsiteX92" fmla="*/ 8551625 w 9517857"/>
              <a:gd name="connsiteY92" fmla="*/ 161505 h 918344"/>
              <a:gd name="connsiteX93" fmla="*/ 8715976 w 9517857"/>
              <a:gd name="connsiteY93" fmla="*/ 178362 h 918344"/>
              <a:gd name="connsiteX94" fmla="*/ 8778827 w 9517857"/>
              <a:gd name="connsiteY94" fmla="*/ 172924 h 918344"/>
              <a:gd name="connsiteX95" fmla="*/ 8840778 w 9517857"/>
              <a:gd name="connsiteY95" fmla="*/ 143137 h 918344"/>
              <a:gd name="connsiteX96" fmla="*/ 9010380 w 9517857"/>
              <a:gd name="connsiteY96" fmla="*/ 91879 h 918344"/>
              <a:gd name="connsiteX97" fmla="*/ 9110856 w 9517857"/>
              <a:gd name="connsiteY97" fmla="*/ 70985 h 918344"/>
              <a:gd name="connsiteX98" fmla="*/ 9268817 w 9517857"/>
              <a:gd name="connsiteY98" fmla="*/ 53070 h 918344"/>
              <a:gd name="connsiteX99" fmla="*/ 9316667 w 9517857"/>
              <a:gd name="connsiteY99" fmla="*/ 45035 h 918344"/>
              <a:gd name="connsiteX100" fmla="*/ 9428209 w 9517857"/>
              <a:gd name="connsiteY100"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26043 w 9517857"/>
              <a:gd name="connsiteY72" fmla="*/ 148061 h 918344"/>
              <a:gd name="connsiteX73" fmla="*/ 6013415 w 9517857"/>
              <a:gd name="connsiteY73" fmla="*/ 137304 h 918344"/>
              <a:gd name="connsiteX74" fmla="*/ 6080994 w 9517857"/>
              <a:gd name="connsiteY74" fmla="*/ 142926 h 918344"/>
              <a:gd name="connsiteX75" fmla="*/ 6194152 w 9517857"/>
              <a:gd name="connsiteY75" fmla="*/ 151760 h 918344"/>
              <a:gd name="connsiteX76" fmla="*/ 6281379 w 9517857"/>
              <a:gd name="connsiteY76" fmla="*/ 181614 h 918344"/>
              <a:gd name="connsiteX77" fmla="*/ 6374947 w 9517857"/>
              <a:gd name="connsiteY77" fmla="*/ 179787 h 918344"/>
              <a:gd name="connsiteX78" fmla="*/ 6448518 w 9517857"/>
              <a:gd name="connsiteY78" fmla="*/ 164366 h 918344"/>
              <a:gd name="connsiteX79" fmla="*/ 6544700 w 9517857"/>
              <a:gd name="connsiteY79" fmla="*/ 167149 h 918344"/>
              <a:gd name="connsiteX80" fmla="*/ 6648353 w 9517857"/>
              <a:gd name="connsiteY80" fmla="*/ 172238 h 918344"/>
              <a:gd name="connsiteX81" fmla="*/ 6736227 w 9517857"/>
              <a:gd name="connsiteY81" fmla="*/ 173204 h 918344"/>
              <a:gd name="connsiteX82" fmla="*/ 6977218 w 9517857"/>
              <a:gd name="connsiteY82" fmla="*/ 184277 h 918344"/>
              <a:gd name="connsiteX83" fmla="*/ 7065221 w 9517857"/>
              <a:gd name="connsiteY83" fmla="*/ 227519 h 918344"/>
              <a:gd name="connsiteX84" fmla="*/ 7565449 w 9517857"/>
              <a:gd name="connsiteY84" fmla="*/ 258938 h 918344"/>
              <a:gd name="connsiteX85" fmla="*/ 7599285 w 9517857"/>
              <a:gd name="connsiteY85" fmla="*/ 266009 h 918344"/>
              <a:gd name="connsiteX86" fmla="*/ 7644411 w 9517857"/>
              <a:gd name="connsiteY86" fmla="*/ 258974 h 918344"/>
              <a:gd name="connsiteX87" fmla="*/ 7825110 w 9517857"/>
              <a:gd name="connsiteY87" fmla="*/ 229097 h 918344"/>
              <a:gd name="connsiteX88" fmla="*/ 7965804 w 9517857"/>
              <a:gd name="connsiteY88" fmla="*/ 190533 h 918344"/>
              <a:gd name="connsiteX89" fmla="*/ 8147401 w 9517857"/>
              <a:gd name="connsiteY89" fmla="*/ 205605 h 918344"/>
              <a:gd name="connsiteX90" fmla="*/ 8256033 w 9517857"/>
              <a:gd name="connsiteY90" fmla="*/ 193701 h 918344"/>
              <a:gd name="connsiteX91" fmla="*/ 8551625 w 9517857"/>
              <a:gd name="connsiteY91" fmla="*/ 161505 h 918344"/>
              <a:gd name="connsiteX92" fmla="*/ 8715976 w 9517857"/>
              <a:gd name="connsiteY92" fmla="*/ 178362 h 918344"/>
              <a:gd name="connsiteX93" fmla="*/ 8778827 w 9517857"/>
              <a:gd name="connsiteY93" fmla="*/ 172924 h 918344"/>
              <a:gd name="connsiteX94" fmla="*/ 8840778 w 9517857"/>
              <a:gd name="connsiteY94" fmla="*/ 143137 h 918344"/>
              <a:gd name="connsiteX95" fmla="*/ 9010380 w 9517857"/>
              <a:gd name="connsiteY95" fmla="*/ 91879 h 918344"/>
              <a:gd name="connsiteX96" fmla="*/ 9110856 w 9517857"/>
              <a:gd name="connsiteY96" fmla="*/ 70985 h 918344"/>
              <a:gd name="connsiteX97" fmla="*/ 9268817 w 9517857"/>
              <a:gd name="connsiteY97" fmla="*/ 53070 h 918344"/>
              <a:gd name="connsiteX98" fmla="*/ 9316667 w 9517857"/>
              <a:gd name="connsiteY98" fmla="*/ 45035 h 918344"/>
              <a:gd name="connsiteX99" fmla="*/ 9428209 w 9517857"/>
              <a:gd name="connsiteY99"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6013415 w 9517857"/>
              <a:gd name="connsiteY72" fmla="*/ 137304 h 918344"/>
              <a:gd name="connsiteX73" fmla="*/ 6080994 w 9517857"/>
              <a:gd name="connsiteY73" fmla="*/ 1429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599285 w 9517857"/>
              <a:gd name="connsiteY84" fmla="*/ 2660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80994 w 9517857"/>
              <a:gd name="connsiteY73" fmla="*/ 1429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599285 w 9517857"/>
              <a:gd name="connsiteY84" fmla="*/ 2660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599285 w 9517857"/>
              <a:gd name="connsiteY84" fmla="*/ 2660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565449 w 9517857"/>
              <a:gd name="connsiteY83" fmla="*/ 258938 h 918344"/>
              <a:gd name="connsiteX84" fmla="*/ 7350974 w 9517857"/>
              <a:gd name="connsiteY84" fmla="*/ 3803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366801 w 9517857"/>
              <a:gd name="connsiteY83" fmla="*/ 258938 h 918344"/>
              <a:gd name="connsiteX84" fmla="*/ 7350974 w 9517857"/>
              <a:gd name="connsiteY84" fmla="*/ 38030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0292 w 9517857"/>
              <a:gd name="connsiteY34" fmla="*/ 593850 h 918344"/>
              <a:gd name="connsiteX35" fmla="*/ 2547829 w 9517857"/>
              <a:gd name="connsiteY35" fmla="*/ 566138 h 918344"/>
              <a:gd name="connsiteX36" fmla="*/ 2658055 w 9517857"/>
              <a:gd name="connsiteY36" fmla="*/ 578715 h 918344"/>
              <a:gd name="connsiteX37" fmla="*/ 2693698 w 9517857"/>
              <a:gd name="connsiteY37" fmla="*/ 560017 h 918344"/>
              <a:gd name="connsiteX38" fmla="*/ 2699673 w 9517857"/>
              <a:gd name="connsiteY38" fmla="*/ 556388 h 918344"/>
              <a:gd name="connsiteX39" fmla="*/ 2727306 w 9517857"/>
              <a:gd name="connsiteY39" fmla="*/ 550686 h 918344"/>
              <a:gd name="connsiteX40" fmla="*/ 2730451 w 9517857"/>
              <a:gd name="connsiteY40" fmla="*/ 538046 h 918344"/>
              <a:gd name="connsiteX41" fmla="*/ 2768713 w 9517857"/>
              <a:gd name="connsiteY41" fmla="*/ 521563 h 918344"/>
              <a:gd name="connsiteX42" fmla="*/ 2820868 w 9517857"/>
              <a:gd name="connsiteY42" fmla="*/ 514148 h 918344"/>
              <a:gd name="connsiteX43" fmla="*/ 3073635 w 9517857"/>
              <a:gd name="connsiteY43" fmla="*/ 491282 h 918344"/>
              <a:gd name="connsiteX44" fmla="*/ 3222071 w 9517857"/>
              <a:gd name="connsiteY44" fmla="*/ 470547 h 918344"/>
              <a:gd name="connsiteX45" fmla="*/ 3274069 w 9517857"/>
              <a:gd name="connsiteY45" fmla="*/ 451593 h 918344"/>
              <a:gd name="connsiteX46" fmla="*/ 3349632 w 9517857"/>
              <a:gd name="connsiteY46" fmla="*/ 432571 h 918344"/>
              <a:gd name="connsiteX47" fmla="*/ 3479593 w 9517857"/>
              <a:gd name="connsiteY47" fmla="*/ 390425 h 918344"/>
              <a:gd name="connsiteX48" fmla="*/ 3750023 w 9517857"/>
              <a:gd name="connsiteY48" fmla="*/ 370666 h 918344"/>
              <a:gd name="connsiteX49" fmla="*/ 3844133 w 9517857"/>
              <a:gd name="connsiteY49" fmla="*/ 360636 h 918344"/>
              <a:gd name="connsiteX50" fmla="*/ 3913545 w 9517857"/>
              <a:gd name="connsiteY50" fmla="*/ 344223 h 918344"/>
              <a:gd name="connsiteX51" fmla="*/ 4266740 w 9517857"/>
              <a:gd name="connsiteY51" fmla="*/ 361442 h 918344"/>
              <a:gd name="connsiteX52" fmla="*/ 4430770 w 9517857"/>
              <a:gd name="connsiteY52" fmla="*/ 342631 h 918344"/>
              <a:gd name="connsiteX53" fmla="*/ 4512664 w 9517857"/>
              <a:gd name="connsiteY53" fmla="*/ 319936 h 918344"/>
              <a:gd name="connsiteX54" fmla="*/ 4616423 w 9517857"/>
              <a:gd name="connsiteY54" fmla="*/ 290902 h 918344"/>
              <a:gd name="connsiteX55" fmla="*/ 4691675 w 9517857"/>
              <a:gd name="connsiteY55" fmla="*/ 253999 h 918344"/>
              <a:gd name="connsiteX56" fmla="*/ 4689051 w 9517857"/>
              <a:gd name="connsiteY56" fmla="*/ 250956 h 918344"/>
              <a:gd name="connsiteX57" fmla="*/ 4719994 w 9517857"/>
              <a:gd name="connsiteY57" fmla="*/ 245295 h 918344"/>
              <a:gd name="connsiteX58" fmla="*/ 4752894 w 9517857"/>
              <a:gd name="connsiteY58" fmla="*/ 239863 h 918344"/>
              <a:gd name="connsiteX59" fmla="*/ 4769329 w 9517857"/>
              <a:gd name="connsiteY59" fmla="*/ 233573 h 918344"/>
              <a:gd name="connsiteX60" fmla="*/ 4775634 w 9517857"/>
              <a:gd name="connsiteY60" fmla="*/ 234051 h 918344"/>
              <a:gd name="connsiteX61" fmla="*/ 4790452 w 9517857"/>
              <a:gd name="connsiteY61" fmla="*/ 233560 h 918344"/>
              <a:gd name="connsiteX62" fmla="*/ 4789062 w 9517857"/>
              <a:gd name="connsiteY62" fmla="*/ 241912 h 918344"/>
              <a:gd name="connsiteX63" fmla="*/ 4827826 w 9517857"/>
              <a:gd name="connsiteY63" fmla="*/ 246965 h 918344"/>
              <a:gd name="connsiteX64" fmla="*/ 4892569 w 9517857"/>
              <a:gd name="connsiteY64" fmla="*/ 249921 h 918344"/>
              <a:gd name="connsiteX65" fmla="*/ 4896611 w 9517857"/>
              <a:gd name="connsiteY65" fmla="*/ 240436 h 918344"/>
              <a:gd name="connsiteX66" fmla="*/ 4917286 w 9517857"/>
              <a:gd name="connsiteY66" fmla="*/ 243647 h 918344"/>
              <a:gd name="connsiteX67" fmla="*/ 5060397 w 9517857"/>
              <a:gd name="connsiteY67" fmla="*/ 263676 h 918344"/>
              <a:gd name="connsiteX68" fmla="*/ 5252996 w 9517857"/>
              <a:gd name="connsiteY68" fmla="*/ 270643 h 918344"/>
              <a:gd name="connsiteX69" fmla="*/ 5358056 w 9517857"/>
              <a:gd name="connsiteY69" fmla="*/ 247236 h 918344"/>
              <a:gd name="connsiteX70" fmla="*/ 5426496 w 9517857"/>
              <a:gd name="connsiteY70" fmla="*/ 235130 h 918344"/>
              <a:gd name="connsiteX71" fmla="*/ 5497161 w 9517857"/>
              <a:gd name="connsiteY71" fmla="*/ 228796 h 918344"/>
              <a:gd name="connsiteX72" fmla="*/ 5856152 w 9517857"/>
              <a:gd name="connsiteY72" fmla="*/ 156354 h 918344"/>
              <a:gd name="connsiteX73" fmla="*/ 6014778 w 9517857"/>
              <a:gd name="connsiteY73" fmla="*/ 168326 h 918344"/>
              <a:gd name="connsiteX74" fmla="*/ 6194152 w 9517857"/>
              <a:gd name="connsiteY74" fmla="*/ 151760 h 918344"/>
              <a:gd name="connsiteX75" fmla="*/ 6281379 w 9517857"/>
              <a:gd name="connsiteY75" fmla="*/ 181614 h 918344"/>
              <a:gd name="connsiteX76" fmla="*/ 6374947 w 9517857"/>
              <a:gd name="connsiteY76" fmla="*/ 179787 h 918344"/>
              <a:gd name="connsiteX77" fmla="*/ 6448518 w 9517857"/>
              <a:gd name="connsiteY77" fmla="*/ 164366 h 918344"/>
              <a:gd name="connsiteX78" fmla="*/ 6544700 w 9517857"/>
              <a:gd name="connsiteY78" fmla="*/ 167149 h 918344"/>
              <a:gd name="connsiteX79" fmla="*/ 6648353 w 9517857"/>
              <a:gd name="connsiteY79" fmla="*/ 172238 h 918344"/>
              <a:gd name="connsiteX80" fmla="*/ 6736227 w 9517857"/>
              <a:gd name="connsiteY80" fmla="*/ 173204 h 918344"/>
              <a:gd name="connsiteX81" fmla="*/ 6977218 w 9517857"/>
              <a:gd name="connsiteY81" fmla="*/ 184277 h 918344"/>
              <a:gd name="connsiteX82" fmla="*/ 7065221 w 9517857"/>
              <a:gd name="connsiteY82" fmla="*/ 227519 h 918344"/>
              <a:gd name="connsiteX83" fmla="*/ 7366801 w 9517857"/>
              <a:gd name="connsiteY83" fmla="*/ 258938 h 918344"/>
              <a:gd name="connsiteX84" fmla="*/ 7433745 w 9517857"/>
              <a:gd name="connsiteY84" fmla="*/ 246959 h 918344"/>
              <a:gd name="connsiteX85" fmla="*/ 7644411 w 9517857"/>
              <a:gd name="connsiteY85" fmla="*/ 258974 h 918344"/>
              <a:gd name="connsiteX86" fmla="*/ 7825110 w 9517857"/>
              <a:gd name="connsiteY86" fmla="*/ 229097 h 918344"/>
              <a:gd name="connsiteX87" fmla="*/ 7965804 w 9517857"/>
              <a:gd name="connsiteY87" fmla="*/ 190533 h 918344"/>
              <a:gd name="connsiteX88" fmla="*/ 8147401 w 9517857"/>
              <a:gd name="connsiteY88" fmla="*/ 205605 h 918344"/>
              <a:gd name="connsiteX89" fmla="*/ 8256033 w 9517857"/>
              <a:gd name="connsiteY89" fmla="*/ 193701 h 918344"/>
              <a:gd name="connsiteX90" fmla="*/ 8551625 w 9517857"/>
              <a:gd name="connsiteY90" fmla="*/ 161505 h 918344"/>
              <a:gd name="connsiteX91" fmla="*/ 8715976 w 9517857"/>
              <a:gd name="connsiteY91" fmla="*/ 178362 h 918344"/>
              <a:gd name="connsiteX92" fmla="*/ 8778827 w 9517857"/>
              <a:gd name="connsiteY92" fmla="*/ 172924 h 918344"/>
              <a:gd name="connsiteX93" fmla="*/ 8840778 w 9517857"/>
              <a:gd name="connsiteY93" fmla="*/ 143137 h 918344"/>
              <a:gd name="connsiteX94" fmla="*/ 9010380 w 9517857"/>
              <a:gd name="connsiteY94" fmla="*/ 91879 h 918344"/>
              <a:gd name="connsiteX95" fmla="*/ 9110856 w 9517857"/>
              <a:gd name="connsiteY95" fmla="*/ 70985 h 918344"/>
              <a:gd name="connsiteX96" fmla="*/ 9268817 w 9517857"/>
              <a:gd name="connsiteY96" fmla="*/ 53070 h 918344"/>
              <a:gd name="connsiteX97" fmla="*/ 9316667 w 9517857"/>
              <a:gd name="connsiteY97" fmla="*/ 45035 h 918344"/>
              <a:gd name="connsiteX98" fmla="*/ 9428209 w 9517857"/>
              <a:gd name="connsiteY98"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547829 w 9517857"/>
              <a:gd name="connsiteY34" fmla="*/ 5661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13545 w 9517857"/>
              <a:gd name="connsiteY49" fmla="*/ 34422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7965804 w 9517857"/>
              <a:gd name="connsiteY86" fmla="*/ 190533 h 918344"/>
              <a:gd name="connsiteX87" fmla="*/ 8147401 w 9517857"/>
              <a:gd name="connsiteY87" fmla="*/ 205605 h 918344"/>
              <a:gd name="connsiteX88" fmla="*/ 8256033 w 9517857"/>
              <a:gd name="connsiteY88" fmla="*/ 193701 h 918344"/>
              <a:gd name="connsiteX89" fmla="*/ 8551625 w 9517857"/>
              <a:gd name="connsiteY89" fmla="*/ 161505 h 918344"/>
              <a:gd name="connsiteX90" fmla="*/ 8715976 w 9517857"/>
              <a:gd name="connsiteY90" fmla="*/ 178362 h 918344"/>
              <a:gd name="connsiteX91" fmla="*/ 8778827 w 9517857"/>
              <a:gd name="connsiteY91" fmla="*/ 172924 h 918344"/>
              <a:gd name="connsiteX92" fmla="*/ 8840778 w 9517857"/>
              <a:gd name="connsiteY92" fmla="*/ 143137 h 918344"/>
              <a:gd name="connsiteX93" fmla="*/ 9010380 w 9517857"/>
              <a:gd name="connsiteY93" fmla="*/ 91879 h 918344"/>
              <a:gd name="connsiteX94" fmla="*/ 9110856 w 9517857"/>
              <a:gd name="connsiteY94" fmla="*/ 70985 h 918344"/>
              <a:gd name="connsiteX95" fmla="*/ 9268817 w 9517857"/>
              <a:gd name="connsiteY95" fmla="*/ 53070 h 918344"/>
              <a:gd name="connsiteX96" fmla="*/ 9316667 w 9517857"/>
              <a:gd name="connsiteY96" fmla="*/ 45035 h 918344"/>
              <a:gd name="connsiteX97" fmla="*/ 9428209 w 9517857"/>
              <a:gd name="connsiteY97"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13545 w 9517857"/>
              <a:gd name="connsiteY49" fmla="*/ 34422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7965804 w 9517857"/>
              <a:gd name="connsiteY86" fmla="*/ 190533 h 918344"/>
              <a:gd name="connsiteX87" fmla="*/ 8147401 w 9517857"/>
              <a:gd name="connsiteY87" fmla="*/ 205605 h 918344"/>
              <a:gd name="connsiteX88" fmla="*/ 8256033 w 9517857"/>
              <a:gd name="connsiteY88" fmla="*/ 193701 h 918344"/>
              <a:gd name="connsiteX89" fmla="*/ 8551625 w 9517857"/>
              <a:gd name="connsiteY89" fmla="*/ 161505 h 918344"/>
              <a:gd name="connsiteX90" fmla="*/ 8715976 w 9517857"/>
              <a:gd name="connsiteY90" fmla="*/ 178362 h 918344"/>
              <a:gd name="connsiteX91" fmla="*/ 8778827 w 9517857"/>
              <a:gd name="connsiteY91" fmla="*/ 172924 h 918344"/>
              <a:gd name="connsiteX92" fmla="*/ 8840778 w 9517857"/>
              <a:gd name="connsiteY92" fmla="*/ 143137 h 918344"/>
              <a:gd name="connsiteX93" fmla="*/ 9010380 w 9517857"/>
              <a:gd name="connsiteY93" fmla="*/ 91879 h 918344"/>
              <a:gd name="connsiteX94" fmla="*/ 9110856 w 9517857"/>
              <a:gd name="connsiteY94" fmla="*/ 70985 h 918344"/>
              <a:gd name="connsiteX95" fmla="*/ 9268817 w 9517857"/>
              <a:gd name="connsiteY95" fmla="*/ 53070 h 918344"/>
              <a:gd name="connsiteX96" fmla="*/ 9316667 w 9517857"/>
              <a:gd name="connsiteY96" fmla="*/ 45035 h 918344"/>
              <a:gd name="connsiteX97" fmla="*/ 9428209 w 9517857"/>
              <a:gd name="connsiteY97"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7965804 w 9517857"/>
              <a:gd name="connsiteY86" fmla="*/ 190533 h 918344"/>
              <a:gd name="connsiteX87" fmla="*/ 8147401 w 9517857"/>
              <a:gd name="connsiteY87" fmla="*/ 205605 h 918344"/>
              <a:gd name="connsiteX88" fmla="*/ 8256033 w 9517857"/>
              <a:gd name="connsiteY88" fmla="*/ 193701 h 918344"/>
              <a:gd name="connsiteX89" fmla="*/ 8551625 w 9517857"/>
              <a:gd name="connsiteY89" fmla="*/ 161505 h 918344"/>
              <a:gd name="connsiteX90" fmla="*/ 8715976 w 9517857"/>
              <a:gd name="connsiteY90" fmla="*/ 178362 h 918344"/>
              <a:gd name="connsiteX91" fmla="*/ 8778827 w 9517857"/>
              <a:gd name="connsiteY91" fmla="*/ 172924 h 918344"/>
              <a:gd name="connsiteX92" fmla="*/ 8840778 w 9517857"/>
              <a:gd name="connsiteY92" fmla="*/ 143137 h 918344"/>
              <a:gd name="connsiteX93" fmla="*/ 9010380 w 9517857"/>
              <a:gd name="connsiteY93" fmla="*/ 91879 h 918344"/>
              <a:gd name="connsiteX94" fmla="*/ 9110856 w 9517857"/>
              <a:gd name="connsiteY94" fmla="*/ 70985 h 918344"/>
              <a:gd name="connsiteX95" fmla="*/ 9268817 w 9517857"/>
              <a:gd name="connsiteY95" fmla="*/ 53070 h 918344"/>
              <a:gd name="connsiteX96" fmla="*/ 9316667 w 9517857"/>
              <a:gd name="connsiteY96" fmla="*/ 45035 h 918344"/>
              <a:gd name="connsiteX97" fmla="*/ 9428209 w 9517857"/>
              <a:gd name="connsiteY97"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8147401 w 9517857"/>
              <a:gd name="connsiteY86" fmla="*/ 205605 h 918344"/>
              <a:gd name="connsiteX87" fmla="*/ 8256033 w 9517857"/>
              <a:gd name="connsiteY87" fmla="*/ 193701 h 918344"/>
              <a:gd name="connsiteX88" fmla="*/ 8551625 w 9517857"/>
              <a:gd name="connsiteY88" fmla="*/ 161505 h 918344"/>
              <a:gd name="connsiteX89" fmla="*/ 8715976 w 9517857"/>
              <a:gd name="connsiteY89" fmla="*/ 178362 h 918344"/>
              <a:gd name="connsiteX90" fmla="*/ 8778827 w 9517857"/>
              <a:gd name="connsiteY90" fmla="*/ 172924 h 918344"/>
              <a:gd name="connsiteX91" fmla="*/ 8840778 w 9517857"/>
              <a:gd name="connsiteY91" fmla="*/ 143137 h 918344"/>
              <a:gd name="connsiteX92" fmla="*/ 9010380 w 9517857"/>
              <a:gd name="connsiteY92" fmla="*/ 91879 h 918344"/>
              <a:gd name="connsiteX93" fmla="*/ 9110856 w 9517857"/>
              <a:gd name="connsiteY93" fmla="*/ 70985 h 918344"/>
              <a:gd name="connsiteX94" fmla="*/ 9268817 w 9517857"/>
              <a:gd name="connsiteY94" fmla="*/ 53070 h 918344"/>
              <a:gd name="connsiteX95" fmla="*/ 9316667 w 9517857"/>
              <a:gd name="connsiteY95" fmla="*/ 45035 h 918344"/>
              <a:gd name="connsiteX96" fmla="*/ 9428209 w 9517857"/>
              <a:gd name="connsiteY96"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856152 w 9517857"/>
              <a:gd name="connsiteY71" fmla="*/ 156354 h 918344"/>
              <a:gd name="connsiteX72" fmla="*/ 6014778 w 9517857"/>
              <a:gd name="connsiteY72" fmla="*/ 168326 h 918344"/>
              <a:gd name="connsiteX73" fmla="*/ 6194152 w 9517857"/>
              <a:gd name="connsiteY73" fmla="*/ 151760 h 918344"/>
              <a:gd name="connsiteX74" fmla="*/ 6281379 w 9517857"/>
              <a:gd name="connsiteY74" fmla="*/ 181614 h 918344"/>
              <a:gd name="connsiteX75" fmla="*/ 6374947 w 9517857"/>
              <a:gd name="connsiteY75" fmla="*/ 179787 h 918344"/>
              <a:gd name="connsiteX76" fmla="*/ 6448518 w 9517857"/>
              <a:gd name="connsiteY76" fmla="*/ 164366 h 918344"/>
              <a:gd name="connsiteX77" fmla="*/ 6544700 w 9517857"/>
              <a:gd name="connsiteY77" fmla="*/ 167149 h 918344"/>
              <a:gd name="connsiteX78" fmla="*/ 6648353 w 9517857"/>
              <a:gd name="connsiteY78" fmla="*/ 172238 h 918344"/>
              <a:gd name="connsiteX79" fmla="*/ 6736227 w 9517857"/>
              <a:gd name="connsiteY79" fmla="*/ 173204 h 918344"/>
              <a:gd name="connsiteX80" fmla="*/ 6977218 w 9517857"/>
              <a:gd name="connsiteY80" fmla="*/ 184277 h 918344"/>
              <a:gd name="connsiteX81" fmla="*/ 7065221 w 9517857"/>
              <a:gd name="connsiteY81" fmla="*/ 227519 h 918344"/>
              <a:gd name="connsiteX82" fmla="*/ 7366801 w 9517857"/>
              <a:gd name="connsiteY82" fmla="*/ 258938 h 918344"/>
              <a:gd name="connsiteX83" fmla="*/ 7433745 w 9517857"/>
              <a:gd name="connsiteY83" fmla="*/ 246959 h 918344"/>
              <a:gd name="connsiteX84" fmla="*/ 7644411 w 9517857"/>
              <a:gd name="connsiteY84" fmla="*/ 258974 h 918344"/>
              <a:gd name="connsiteX85" fmla="*/ 7825110 w 9517857"/>
              <a:gd name="connsiteY85" fmla="*/ 229097 h 918344"/>
              <a:gd name="connsiteX86" fmla="*/ 8106016 w 9517857"/>
              <a:gd name="connsiteY86" fmla="*/ 231005 h 918344"/>
              <a:gd name="connsiteX87" fmla="*/ 8256033 w 9517857"/>
              <a:gd name="connsiteY87" fmla="*/ 193701 h 918344"/>
              <a:gd name="connsiteX88" fmla="*/ 8551625 w 9517857"/>
              <a:gd name="connsiteY88" fmla="*/ 161505 h 918344"/>
              <a:gd name="connsiteX89" fmla="*/ 8715976 w 9517857"/>
              <a:gd name="connsiteY89" fmla="*/ 178362 h 918344"/>
              <a:gd name="connsiteX90" fmla="*/ 8778827 w 9517857"/>
              <a:gd name="connsiteY90" fmla="*/ 172924 h 918344"/>
              <a:gd name="connsiteX91" fmla="*/ 8840778 w 9517857"/>
              <a:gd name="connsiteY91" fmla="*/ 143137 h 918344"/>
              <a:gd name="connsiteX92" fmla="*/ 9010380 w 9517857"/>
              <a:gd name="connsiteY92" fmla="*/ 91879 h 918344"/>
              <a:gd name="connsiteX93" fmla="*/ 9110856 w 9517857"/>
              <a:gd name="connsiteY93" fmla="*/ 70985 h 918344"/>
              <a:gd name="connsiteX94" fmla="*/ 9268817 w 9517857"/>
              <a:gd name="connsiteY94" fmla="*/ 53070 h 918344"/>
              <a:gd name="connsiteX95" fmla="*/ 9316667 w 9517857"/>
              <a:gd name="connsiteY95" fmla="*/ 45035 h 918344"/>
              <a:gd name="connsiteX96" fmla="*/ 9428209 w 9517857"/>
              <a:gd name="connsiteY96"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6014778 w 9517857"/>
              <a:gd name="connsiteY71" fmla="*/ 16832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52996 w 9517857"/>
              <a:gd name="connsiteY67" fmla="*/ 2706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3979762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778827 w 9517857"/>
              <a:gd name="connsiteY89" fmla="*/ 172924 h 918344"/>
              <a:gd name="connsiteX90" fmla="*/ 8840778 w 9517857"/>
              <a:gd name="connsiteY90" fmla="*/ 143137 h 918344"/>
              <a:gd name="connsiteX91" fmla="*/ 9010380 w 9517857"/>
              <a:gd name="connsiteY91" fmla="*/ 91879 h 918344"/>
              <a:gd name="connsiteX92" fmla="*/ 9110856 w 9517857"/>
              <a:gd name="connsiteY92" fmla="*/ 70985 h 918344"/>
              <a:gd name="connsiteX93" fmla="*/ 9268817 w 9517857"/>
              <a:gd name="connsiteY93" fmla="*/ 53070 h 918344"/>
              <a:gd name="connsiteX94" fmla="*/ 9316667 w 9517857"/>
              <a:gd name="connsiteY94" fmla="*/ 45035 h 918344"/>
              <a:gd name="connsiteX95" fmla="*/ 9428209 w 9517857"/>
              <a:gd name="connsiteY95"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15976 w 9517857"/>
              <a:gd name="connsiteY88" fmla="*/ 178362 h 918344"/>
              <a:gd name="connsiteX89" fmla="*/ 8840778 w 9517857"/>
              <a:gd name="connsiteY89" fmla="*/ 143137 h 918344"/>
              <a:gd name="connsiteX90" fmla="*/ 9010380 w 9517857"/>
              <a:gd name="connsiteY90" fmla="*/ 91879 h 918344"/>
              <a:gd name="connsiteX91" fmla="*/ 9110856 w 9517857"/>
              <a:gd name="connsiteY91" fmla="*/ 70985 h 918344"/>
              <a:gd name="connsiteX92" fmla="*/ 9268817 w 9517857"/>
              <a:gd name="connsiteY92" fmla="*/ 53070 h 918344"/>
              <a:gd name="connsiteX93" fmla="*/ 9316667 w 9517857"/>
              <a:gd name="connsiteY93" fmla="*/ 45035 h 918344"/>
              <a:gd name="connsiteX94" fmla="*/ 9428209 w 9517857"/>
              <a:gd name="connsiteY94"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840778 w 9517857"/>
              <a:gd name="connsiteY88" fmla="*/ 143137 h 918344"/>
              <a:gd name="connsiteX89" fmla="*/ 9010380 w 9517857"/>
              <a:gd name="connsiteY89" fmla="*/ 9187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91116 w 9517857"/>
              <a:gd name="connsiteY88" fmla="*/ 143137 h 918344"/>
              <a:gd name="connsiteX89" fmla="*/ 9010380 w 9517857"/>
              <a:gd name="connsiteY89" fmla="*/ 9187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91116 w 9517857"/>
              <a:gd name="connsiteY88" fmla="*/ 143137 h 918344"/>
              <a:gd name="connsiteX89" fmla="*/ 9010380 w 9517857"/>
              <a:gd name="connsiteY89" fmla="*/ 9187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791116 w 9517857"/>
              <a:gd name="connsiteY88" fmla="*/ 143137 h 918344"/>
              <a:gd name="connsiteX89" fmla="*/ 9002103 w 9517857"/>
              <a:gd name="connsiteY89" fmla="*/ 8552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06016 w 9517857"/>
              <a:gd name="connsiteY85" fmla="*/ 231005 h 918344"/>
              <a:gd name="connsiteX86" fmla="*/ 8256033 w 9517857"/>
              <a:gd name="connsiteY86" fmla="*/ 193701 h 918344"/>
              <a:gd name="connsiteX87" fmla="*/ 8551625 w 9517857"/>
              <a:gd name="connsiteY87" fmla="*/ 161505 h 918344"/>
              <a:gd name="connsiteX88" fmla="*/ 8683515 w 9517857"/>
              <a:gd name="connsiteY88" fmla="*/ 143137 h 918344"/>
              <a:gd name="connsiteX89" fmla="*/ 9002103 w 9517857"/>
              <a:gd name="connsiteY89" fmla="*/ 8552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 name="connsiteX0" fmla="*/ 4686423 w 9517857"/>
              <a:gd name="connsiteY0" fmla="*/ 247907 h 918344"/>
              <a:gd name="connsiteX1" fmla="*/ 4689051 w 9517857"/>
              <a:gd name="connsiteY1" fmla="*/ 250956 h 918344"/>
              <a:gd name="connsiteX2" fmla="*/ 4687244 w 9517857"/>
              <a:gd name="connsiteY2" fmla="*/ 251286 h 918344"/>
              <a:gd name="connsiteX3" fmla="*/ 4686423 w 9517857"/>
              <a:gd name="connsiteY3" fmla="*/ 247907 h 918344"/>
              <a:gd name="connsiteX4" fmla="*/ 4685225 w 9517857"/>
              <a:gd name="connsiteY4" fmla="*/ 246518 h 918344"/>
              <a:gd name="connsiteX5" fmla="*/ 4686133 w 9517857"/>
              <a:gd name="connsiteY5" fmla="*/ 246715 h 918344"/>
              <a:gd name="connsiteX6" fmla="*/ 4686423 w 9517857"/>
              <a:gd name="connsiteY6" fmla="*/ 247907 h 918344"/>
              <a:gd name="connsiteX7" fmla="*/ 4685225 w 9517857"/>
              <a:gd name="connsiteY7" fmla="*/ 246518 h 918344"/>
              <a:gd name="connsiteX8" fmla="*/ 9428209 w 9517857"/>
              <a:gd name="connsiteY8" fmla="*/ 29911 h 918344"/>
              <a:gd name="connsiteX9" fmla="*/ 9517857 w 9517857"/>
              <a:gd name="connsiteY9" fmla="*/ 0 h 918344"/>
              <a:gd name="connsiteX10" fmla="*/ 9517857 w 9517857"/>
              <a:gd name="connsiteY10" fmla="*/ 918344 h 918344"/>
              <a:gd name="connsiteX11" fmla="*/ 14604 w 9517857"/>
              <a:gd name="connsiteY11" fmla="*/ 918344 h 918344"/>
              <a:gd name="connsiteX12" fmla="*/ 12841 w 9517857"/>
              <a:gd name="connsiteY12" fmla="*/ 917751 h 918344"/>
              <a:gd name="connsiteX13" fmla="*/ 93 w 9517857"/>
              <a:gd name="connsiteY13" fmla="*/ 912459 h 918344"/>
              <a:gd name="connsiteX14" fmla="*/ 58674 w 9517857"/>
              <a:gd name="connsiteY14" fmla="*/ 890310 h 918344"/>
              <a:gd name="connsiteX15" fmla="*/ 275005 w 9517857"/>
              <a:gd name="connsiteY15" fmla="*/ 807217 h 918344"/>
              <a:gd name="connsiteX16" fmla="*/ 587824 w 9517857"/>
              <a:gd name="connsiteY16" fmla="*/ 798183 h 918344"/>
              <a:gd name="connsiteX17" fmla="*/ 651826 w 9517857"/>
              <a:gd name="connsiteY17" fmla="*/ 738326 h 918344"/>
              <a:gd name="connsiteX18" fmla="*/ 727985 w 9517857"/>
              <a:gd name="connsiteY18" fmla="*/ 719814 h 918344"/>
              <a:gd name="connsiteX19" fmla="*/ 778982 w 9517857"/>
              <a:gd name="connsiteY19" fmla="*/ 710130 h 918344"/>
              <a:gd name="connsiteX20" fmla="*/ 849944 w 9517857"/>
              <a:gd name="connsiteY20" fmla="*/ 717975 h 918344"/>
              <a:gd name="connsiteX21" fmla="*/ 921659 w 9517857"/>
              <a:gd name="connsiteY21" fmla="*/ 712683 h 918344"/>
              <a:gd name="connsiteX22" fmla="*/ 930946 w 9517857"/>
              <a:gd name="connsiteY22" fmla="*/ 734034 h 918344"/>
              <a:gd name="connsiteX23" fmla="*/ 986250 w 9517857"/>
              <a:gd name="connsiteY23" fmla="*/ 713518 h 918344"/>
              <a:gd name="connsiteX24" fmla="*/ 1013752 w 9517857"/>
              <a:gd name="connsiteY24" fmla="*/ 713349 h 918344"/>
              <a:gd name="connsiteX25" fmla="*/ 1023734 w 9517857"/>
              <a:gd name="connsiteY25" fmla="*/ 718559 h 918344"/>
              <a:gd name="connsiteX26" fmla="*/ 1063207 w 9517857"/>
              <a:gd name="connsiteY26" fmla="*/ 715639 h 918344"/>
              <a:gd name="connsiteX27" fmla="*/ 1081980 w 9517857"/>
              <a:gd name="connsiteY27" fmla="*/ 738443 h 918344"/>
              <a:gd name="connsiteX28" fmla="*/ 1218120 w 9517857"/>
              <a:gd name="connsiteY28" fmla="*/ 713268 h 918344"/>
              <a:gd name="connsiteX29" fmla="*/ 1397459 w 9517857"/>
              <a:gd name="connsiteY29" fmla="*/ 691178 h 918344"/>
              <a:gd name="connsiteX30" fmla="*/ 1580688 w 9517857"/>
              <a:gd name="connsiteY30" fmla="*/ 693685 h 918344"/>
              <a:gd name="connsiteX31" fmla="*/ 1772334 w 9517857"/>
              <a:gd name="connsiteY31" fmla="*/ 710628 h 918344"/>
              <a:gd name="connsiteX32" fmla="*/ 2002561 w 9517857"/>
              <a:gd name="connsiteY32" fmla="*/ 659905 h 918344"/>
              <a:gd name="connsiteX33" fmla="*/ 2135144 w 9517857"/>
              <a:gd name="connsiteY33" fmla="*/ 636489 h 918344"/>
              <a:gd name="connsiteX34" fmla="*/ 2448505 w 9517857"/>
              <a:gd name="connsiteY34" fmla="*/ 578838 h 918344"/>
              <a:gd name="connsiteX35" fmla="*/ 2658055 w 9517857"/>
              <a:gd name="connsiteY35" fmla="*/ 578715 h 918344"/>
              <a:gd name="connsiteX36" fmla="*/ 2693698 w 9517857"/>
              <a:gd name="connsiteY36" fmla="*/ 560017 h 918344"/>
              <a:gd name="connsiteX37" fmla="*/ 2699673 w 9517857"/>
              <a:gd name="connsiteY37" fmla="*/ 556388 h 918344"/>
              <a:gd name="connsiteX38" fmla="*/ 2727306 w 9517857"/>
              <a:gd name="connsiteY38" fmla="*/ 550686 h 918344"/>
              <a:gd name="connsiteX39" fmla="*/ 2730451 w 9517857"/>
              <a:gd name="connsiteY39" fmla="*/ 538046 h 918344"/>
              <a:gd name="connsiteX40" fmla="*/ 2768713 w 9517857"/>
              <a:gd name="connsiteY40" fmla="*/ 521563 h 918344"/>
              <a:gd name="connsiteX41" fmla="*/ 2820868 w 9517857"/>
              <a:gd name="connsiteY41" fmla="*/ 514148 h 918344"/>
              <a:gd name="connsiteX42" fmla="*/ 3073635 w 9517857"/>
              <a:gd name="connsiteY42" fmla="*/ 491282 h 918344"/>
              <a:gd name="connsiteX43" fmla="*/ 3222071 w 9517857"/>
              <a:gd name="connsiteY43" fmla="*/ 470547 h 918344"/>
              <a:gd name="connsiteX44" fmla="*/ 3274069 w 9517857"/>
              <a:gd name="connsiteY44" fmla="*/ 451593 h 918344"/>
              <a:gd name="connsiteX45" fmla="*/ 3349632 w 9517857"/>
              <a:gd name="connsiteY45" fmla="*/ 432571 h 918344"/>
              <a:gd name="connsiteX46" fmla="*/ 3479593 w 9517857"/>
              <a:gd name="connsiteY46" fmla="*/ 390425 h 918344"/>
              <a:gd name="connsiteX47" fmla="*/ 3750023 w 9517857"/>
              <a:gd name="connsiteY47" fmla="*/ 370666 h 918344"/>
              <a:gd name="connsiteX48" fmla="*/ 3844133 w 9517857"/>
              <a:gd name="connsiteY48" fmla="*/ 360636 h 918344"/>
              <a:gd name="connsiteX49" fmla="*/ 4037701 w 9517857"/>
              <a:gd name="connsiteY49" fmla="*/ 350573 h 918344"/>
              <a:gd name="connsiteX50" fmla="*/ 4266740 w 9517857"/>
              <a:gd name="connsiteY50" fmla="*/ 361442 h 918344"/>
              <a:gd name="connsiteX51" fmla="*/ 4430770 w 9517857"/>
              <a:gd name="connsiteY51" fmla="*/ 342631 h 918344"/>
              <a:gd name="connsiteX52" fmla="*/ 4512664 w 9517857"/>
              <a:gd name="connsiteY52" fmla="*/ 319936 h 918344"/>
              <a:gd name="connsiteX53" fmla="*/ 4616423 w 9517857"/>
              <a:gd name="connsiteY53" fmla="*/ 290902 h 918344"/>
              <a:gd name="connsiteX54" fmla="*/ 4691675 w 9517857"/>
              <a:gd name="connsiteY54" fmla="*/ 253999 h 918344"/>
              <a:gd name="connsiteX55" fmla="*/ 4689051 w 9517857"/>
              <a:gd name="connsiteY55" fmla="*/ 250956 h 918344"/>
              <a:gd name="connsiteX56" fmla="*/ 4719994 w 9517857"/>
              <a:gd name="connsiteY56" fmla="*/ 245295 h 918344"/>
              <a:gd name="connsiteX57" fmla="*/ 4752894 w 9517857"/>
              <a:gd name="connsiteY57" fmla="*/ 239863 h 918344"/>
              <a:gd name="connsiteX58" fmla="*/ 4769329 w 9517857"/>
              <a:gd name="connsiteY58" fmla="*/ 233573 h 918344"/>
              <a:gd name="connsiteX59" fmla="*/ 4775634 w 9517857"/>
              <a:gd name="connsiteY59" fmla="*/ 234051 h 918344"/>
              <a:gd name="connsiteX60" fmla="*/ 4790452 w 9517857"/>
              <a:gd name="connsiteY60" fmla="*/ 233560 h 918344"/>
              <a:gd name="connsiteX61" fmla="*/ 4789062 w 9517857"/>
              <a:gd name="connsiteY61" fmla="*/ 241912 h 918344"/>
              <a:gd name="connsiteX62" fmla="*/ 4827826 w 9517857"/>
              <a:gd name="connsiteY62" fmla="*/ 246965 h 918344"/>
              <a:gd name="connsiteX63" fmla="*/ 4892569 w 9517857"/>
              <a:gd name="connsiteY63" fmla="*/ 249921 h 918344"/>
              <a:gd name="connsiteX64" fmla="*/ 4896611 w 9517857"/>
              <a:gd name="connsiteY64" fmla="*/ 240436 h 918344"/>
              <a:gd name="connsiteX65" fmla="*/ 4917286 w 9517857"/>
              <a:gd name="connsiteY65" fmla="*/ 243647 h 918344"/>
              <a:gd name="connsiteX66" fmla="*/ 5060397 w 9517857"/>
              <a:gd name="connsiteY66" fmla="*/ 263676 h 918344"/>
              <a:gd name="connsiteX67" fmla="*/ 5244719 w 9517857"/>
              <a:gd name="connsiteY67" fmla="*/ 245243 h 918344"/>
              <a:gd name="connsiteX68" fmla="*/ 5358056 w 9517857"/>
              <a:gd name="connsiteY68" fmla="*/ 247236 h 918344"/>
              <a:gd name="connsiteX69" fmla="*/ 5426496 w 9517857"/>
              <a:gd name="connsiteY69" fmla="*/ 235130 h 918344"/>
              <a:gd name="connsiteX70" fmla="*/ 5497161 w 9517857"/>
              <a:gd name="connsiteY70" fmla="*/ 228796 h 918344"/>
              <a:gd name="connsiteX71" fmla="*/ 5923732 w 9517857"/>
              <a:gd name="connsiteY71" fmla="*/ 187376 h 918344"/>
              <a:gd name="connsiteX72" fmla="*/ 6194152 w 9517857"/>
              <a:gd name="connsiteY72" fmla="*/ 151760 h 918344"/>
              <a:gd name="connsiteX73" fmla="*/ 6281379 w 9517857"/>
              <a:gd name="connsiteY73" fmla="*/ 181614 h 918344"/>
              <a:gd name="connsiteX74" fmla="*/ 6374947 w 9517857"/>
              <a:gd name="connsiteY74" fmla="*/ 179787 h 918344"/>
              <a:gd name="connsiteX75" fmla="*/ 6448518 w 9517857"/>
              <a:gd name="connsiteY75" fmla="*/ 164366 h 918344"/>
              <a:gd name="connsiteX76" fmla="*/ 6544700 w 9517857"/>
              <a:gd name="connsiteY76" fmla="*/ 167149 h 918344"/>
              <a:gd name="connsiteX77" fmla="*/ 6648353 w 9517857"/>
              <a:gd name="connsiteY77" fmla="*/ 172238 h 918344"/>
              <a:gd name="connsiteX78" fmla="*/ 6736227 w 9517857"/>
              <a:gd name="connsiteY78" fmla="*/ 173204 h 918344"/>
              <a:gd name="connsiteX79" fmla="*/ 6977218 w 9517857"/>
              <a:gd name="connsiteY79" fmla="*/ 184277 h 918344"/>
              <a:gd name="connsiteX80" fmla="*/ 7065221 w 9517857"/>
              <a:gd name="connsiteY80" fmla="*/ 227519 h 918344"/>
              <a:gd name="connsiteX81" fmla="*/ 7366801 w 9517857"/>
              <a:gd name="connsiteY81" fmla="*/ 258938 h 918344"/>
              <a:gd name="connsiteX82" fmla="*/ 7433745 w 9517857"/>
              <a:gd name="connsiteY82" fmla="*/ 246959 h 918344"/>
              <a:gd name="connsiteX83" fmla="*/ 7644411 w 9517857"/>
              <a:gd name="connsiteY83" fmla="*/ 258974 h 918344"/>
              <a:gd name="connsiteX84" fmla="*/ 7825110 w 9517857"/>
              <a:gd name="connsiteY84" fmla="*/ 229097 h 918344"/>
              <a:gd name="connsiteX85" fmla="*/ 8163955 w 9517857"/>
              <a:gd name="connsiteY85" fmla="*/ 205605 h 918344"/>
              <a:gd name="connsiteX86" fmla="*/ 8256033 w 9517857"/>
              <a:gd name="connsiteY86" fmla="*/ 193701 h 918344"/>
              <a:gd name="connsiteX87" fmla="*/ 8551625 w 9517857"/>
              <a:gd name="connsiteY87" fmla="*/ 161505 h 918344"/>
              <a:gd name="connsiteX88" fmla="*/ 8683515 w 9517857"/>
              <a:gd name="connsiteY88" fmla="*/ 143137 h 918344"/>
              <a:gd name="connsiteX89" fmla="*/ 9002103 w 9517857"/>
              <a:gd name="connsiteY89" fmla="*/ 85529 h 918344"/>
              <a:gd name="connsiteX90" fmla="*/ 9110856 w 9517857"/>
              <a:gd name="connsiteY90" fmla="*/ 70985 h 918344"/>
              <a:gd name="connsiteX91" fmla="*/ 9268817 w 9517857"/>
              <a:gd name="connsiteY91" fmla="*/ 53070 h 918344"/>
              <a:gd name="connsiteX92" fmla="*/ 9316667 w 9517857"/>
              <a:gd name="connsiteY92" fmla="*/ 45035 h 918344"/>
              <a:gd name="connsiteX93" fmla="*/ 9428209 w 9517857"/>
              <a:gd name="connsiteY93" fmla="*/ 29911 h 91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9517857" h="918344">
                <a:moveTo>
                  <a:pt x="4686423" y="247907"/>
                </a:moveTo>
                <a:lnTo>
                  <a:pt x="4689051" y="250956"/>
                </a:lnTo>
                <a:lnTo>
                  <a:pt x="4687244" y="251286"/>
                </a:lnTo>
                <a:lnTo>
                  <a:pt x="4686423" y="247907"/>
                </a:lnTo>
                <a:close/>
                <a:moveTo>
                  <a:pt x="4685225" y="246518"/>
                </a:moveTo>
                <a:cubicBezTo>
                  <a:pt x="4688837" y="243186"/>
                  <a:pt x="4687468" y="244586"/>
                  <a:pt x="4686133" y="246715"/>
                </a:cubicBezTo>
                <a:cubicBezTo>
                  <a:pt x="4686230" y="247112"/>
                  <a:pt x="4686326" y="247510"/>
                  <a:pt x="4686423" y="247907"/>
                </a:cubicBezTo>
                <a:lnTo>
                  <a:pt x="4685225" y="246518"/>
                </a:lnTo>
                <a:close/>
                <a:moveTo>
                  <a:pt x="9428209" y="29911"/>
                </a:moveTo>
                <a:lnTo>
                  <a:pt x="9517857" y="0"/>
                </a:lnTo>
                <a:lnTo>
                  <a:pt x="9517857" y="918344"/>
                </a:lnTo>
                <a:lnTo>
                  <a:pt x="14604" y="918344"/>
                </a:lnTo>
                <a:lnTo>
                  <a:pt x="12841" y="917751"/>
                </a:lnTo>
                <a:cubicBezTo>
                  <a:pt x="4532" y="914852"/>
                  <a:pt x="-773" y="912795"/>
                  <a:pt x="93" y="912459"/>
                </a:cubicBezTo>
                <a:cubicBezTo>
                  <a:pt x="172" y="912286"/>
                  <a:pt x="58594" y="890483"/>
                  <a:pt x="58674" y="890310"/>
                </a:cubicBezTo>
                <a:cubicBezTo>
                  <a:pt x="127436" y="929602"/>
                  <a:pt x="206243" y="828214"/>
                  <a:pt x="275005" y="807217"/>
                </a:cubicBezTo>
                <a:cubicBezTo>
                  <a:pt x="303983" y="806075"/>
                  <a:pt x="504960" y="777363"/>
                  <a:pt x="587824" y="798183"/>
                </a:cubicBezTo>
                <a:cubicBezTo>
                  <a:pt x="598733" y="769336"/>
                  <a:pt x="682904" y="785912"/>
                  <a:pt x="651826" y="738326"/>
                </a:cubicBezTo>
                <a:cubicBezTo>
                  <a:pt x="688440" y="737850"/>
                  <a:pt x="753255" y="750384"/>
                  <a:pt x="727985" y="719814"/>
                </a:cubicBezTo>
                <a:cubicBezTo>
                  <a:pt x="739648" y="718737"/>
                  <a:pt x="775717" y="715075"/>
                  <a:pt x="778982" y="710130"/>
                </a:cubicBezTo>
                <a:cubicBezTo>
                  <a:pt x="779189" y="709395"/>
                  <a:pt x="849736" y="718709"/>
                  <a:pt x="849944" y="717975"/>
                </a:cubicBezTo>
                <a:lnTo>
                  <a:pt x="921659" y="712683"/>
                </a:lnTo>
                <a:lnTo>
                  <a:pt x="930946" y="734034"/>
                </a:lnTo>
                <a:lnTo>
                  <a:pt x="986250" y="713518"/>
                </a:lnTo>
                <a:lnTo>
                  <a:pt x="1013752" y="713349"/>
                </a:lnTo>
                <a:lnTo>
                  <a:pt x="1023734" y="718559"/>
                </a:lnTo>
                <a:cubicBezTo>
                  <a:pt x="1033291" y="721264"/>
                  <a:pt x="1045398" y="721382"/>
                  <a:pt x="1063207" y="715639"/>
                </a:cubicBezTo>
                <a:lnTo>
                  <a:pt x="1081980" y="738443"/>
                </a:lnTo>
                <a:lnTo>
                  <a:pt x="1218120" y="713268"/>
                </a:lnTo>
                <a:cubicBezTo>
                  <a:pt x="1230137" y="716150"/>
                  <a:pt x="1387179" y="685167"/>
                  <a:pt x="1397459" y="691178"/>
                </a:cubicBezTo>
                <a:cubicBezTo>
                  <a:pt x="1490025" y="704972"/>
                  <a:pt x="1465878" y="715592"/>
                  <a:pt x="1580688" y="693685"/>
                </a:cubicBezTo>
                <a:cubicBezTo>
                  <a:pt x="1607067" y="704367"/>
                  <a:pt x="1719477" y="658227"/>
                  <a:pt x="1772334" y="710628"/>
                </a:cubicBezTo>
                <a:cubicBezTo>
                  <a:pt x="1745536" y="644812"/>
                  <a:pt x="1976078" y="716424"/>
                  <a:pt x="2002561" y="659905"/>
                </a:cubicBezTo>
                <a:cubicBezTo>
                  <a:pt x="2045346" y="660345"/>
                  <a:pt x="2166676" y="654379"/>
                  <a:pt x="2135144" y="636489"/>
                </a:cubicBezTo>
                <a:cubicBezTo>
                  <a:pt x="2226022" y="620861"/>
                  <a:pt x="2361353" y="588467"/>
                  <a:pt x="2448505" y="578838"/>
                </a:cubicBezTo>
                <a:cubicBezTo>
                  <a:pt x="2446114" y="626857"/>
                  <a:pt x="2632278" y="528268"/>
                  <a:pt x="2658055" y="578715"/>
                </a:cubicBezTo>
                <a:cubicBezTo>
                  <a:pt x="2670795" y="573569"/>
                  <a:pt x="2682322" y="566993"/>
                  <a:pt x="2693698" y="560017"/>
                </a:cubicBezTo>
                <a:lnTo>
                  <a:pt x="2699673" y="556388"/>
                </a:lnTo>
                <a:lnTo>
                  <a:pt x="2727306" y="550686"/>
                </a:lnTo>
                <a:lnTo>
                  <a:pt x="2730451" y="538046"/>
                </a:lnTo>
                <a:lnTo>
                  <a:pt x="2768713" y="521563"/>
                </a:lnTo>
                <a:cubicBezTo>
                  <a:pt x="2783756" y="517092"/>
                  <a:pt x="2800788" y="514279"/>
                  <a:pt x="2820868" y="514148"/>
                </a:cubicBezTo>
                <a:cubicBezTo>
                  <a:pt x="2894791" y="532873"/>
                  <a:pt x="2981506" y="465495"/>
                  <a:pt x="3073635" y="491282"/>
                </a:cubicBezTo>
                <a:cubicBezTo>
                  <a:pt x="3106872" y="496612"/>
                  <a:pt x="3205785" y="487706"/>
                  <a:pt x="3222071" y="470547"/>
                </a:cubicBezTo>
                <a:cubicBezTo>
                  <a:pt x="3242193" y="465502"/>
                  <a:pt x="3267163" y="469124"/>
                  <a:pt x="3274069" y="451593"/>
                </a:cubicBezTo>
                <a:cubicBezTo>
                  <a:pt x="3286659" y="430153"/>
                  <a:pt x="3363648" y="455559"/>
                  <a:pt x="3349632" y="432571"/>
                </a:cubicBezTo>
                <a:lnTo>
                  <a:pt x="3479593" y="390425"/>
                </a:lnTo>
                <a:cubicBezTo>
                  <a:pt x="3546325" y="380108"/>
                  <a:pt x="3689266" y="375631"/>
                  <a:pt x="3750023" y="370666"/>
                </a:cubicBezTo>
                <a:cubicBezTo>
                  <a:pt x="3810780" y="365701"/>
                  <a:pt x="3796187" y="363985"/>
                  <a:pt x="3844133" y="360636"/>
                </a:cubicBezTo>
                <a:cubicBezTo>
                  <a:pt x="3892079" y="357287"/>
                  <a:pt x="4007004" y="338828"/>
                  <a:pt x="4037701" y="350573"/>
                </a:cubicBezTo>
                <a:cubicBezTo>
                  <a:pt x="4133026" y="338752"/>
                  <a:pt x="4159924" y="363178"/>
                  <a:pt x="4266740" y="361442"/>
                </a:cubicBezTo>
                <a:cubicBezTo>
                  <a:pt x="4385770" y="354362"/>
                  <a:pt x="4314535" y="340131"/>
                  <a:pt x="4430770" y="342631"/>
                </a:cubicBezTo>
                <a:cubicBezTo>
                  <a:pt x="4439969" y="322582"/>
                  <a:pt x="4478290" y="314633"/>
                  <a:pt x="4512664" y="319936"/>
                </a:cubicBezTo>
                <a:cubicBezTo>
                  <a:pt x="4570011" y="315126"/>
                  <a:pt x="4549085" y="269587"/>
                  <a:pt x="4616423" y="290902"/>
                </a:cubicBezTo>
                <a:cubicBezTo>
                  <a:pt x="4599641" y="270265"/>
                  <a:pt x="4692085" y="269204"/>
                  <a:pt x="4691675" y="253999"/>
                </a:cubicBezTo>
                <a:lnTo>
                  <a:pt x="4689051" y="250956"/>
                </a:lnTo>
                <a:lnTo>
                  <a:pt x="4719994" y="245295"/>
                </a:lnTo>
                <a:cubicBezTo>
                  <a:pt x="4732635" y="242763"/>
                  <a:pt x="4745300" y="240323"/>
                  <a:pt x="4752894" y="239863"/>
                </a:cubicBezTo>
                <a:lnTo>
                  <a:pt x="4769329" y="233573"/>
                </a:lnTo>
                <a:lnTo>
                  <a:pt x="4775634" y="234051"/>
                </a:lnTo>
                <a:lnTo>
                  <a:pt x="4790452" y="233560"/>
                </a:lnTo>
                <a:lnTo>
                  <a:pt x="4789062" y="241912"/>
                </a:lnTo>
                <a:cubicBezTo>
                  <a:pt x="4786342" y="249920"/>
                  <a:pt x="4804560" y="248619"/>
                  <a:pt x="4827826" y="246965"/>
                </a:cubicBezTo>
                <a:cubicBezTo>
                  <a:pt x="4875782" y="239557"/>
                  <a:pt x="4874112" y="283401"/>
                  <a:pt x="4892569" y="249921"/>
                </a:cubicBezTo>
                <a:lnTo>
                  <a:pt x="4896611" y="240436"/>
                </a:lnTo>
                <a:lnTo>
                  <a:pt x="4917286" y="243647"/>
                </a:lnTo>
                <a:cubicBezTo>
                  <a:pt x="4944584" y="247520"/>
                  <a:pt x="5004445" y="259177"/>
                  <a:pt x="5060397" y="263676"/>
                </a:cubicBezTo>
                <a:cubicBezTo>
                  <a:pt x="5093356" y="238577"/>
                  <a:pt x="5149615" y="249939"/>
                  <a:pt x="5244719" y="245243"/>
                </a:cubicBezTo>
                <a:cubicBezTo>
                  <a:pt x="5280563" y="216460"/>
                  <a:pt x="5287005" y="287909"/>
                  <a:pt x="5358056" y="247236"/>
                </a:cubicBezTo>
                <a:cubicBezTo>
                  <a:pt x="5361752" y="250245"/>
                  <a:pt x="5403312" y="238203"/>
                  <a:pt x="5426496" y="235130"/>
                </a:cubicBezTo>
                <a:cubicBezTo>
                  <a:pt x="5449679" y="232057"/>
                  <a:pt x="5473549" y="245599"/>
                  <a:pt x="5497161" y="228796"/>
                </a:cubicBezTo>
                <a:cubicBezTo>
                  <a:pt x="5639351" y="214989"/>
                  <a:pt x="5707050" y="169433"/>
                  <a:pt x="5923732" y="187376"/>
                </a:cubicBezTo>
                <a:cubicBezTo>
                  <a:pt x="5980821" y="181528"/>
                  <a:pt x="6140195" y="184371"/>
                  <a:pt x="6194152" y="151760"/>
                </a:cubicBezTo>
                <a:cubicBezTo>
                  <a:pt x="6187280" y="177771"/>
                  <a:pt x="6304222" y="153398"/>
                  <a:pt x="6281379" y="181614"/>
                </a:cubicBezTo>
                <a:cubicBezTo>
                  <a:pt x="6321899" y="201807"/>
                  <a:pt x="6335111" y="162578"/>
                  <a:pt x="6374947" y="179787"/>
                </a:cubicBezTo>
                <a:cubicBezTo>
                  <a:pt x="6417404" y="181324"/>
                  <a:pt x="6402484" y="169682"/>
                  <a:pt x="6448518" y="164366"/>
                </a:cubicBezTo>
                <a:cubicBezTo>
                  <a:pt x="6504958" y="162476"/>
                  <a:pt x="6493438" y="111191"/>
                  <a:pt x="6544700" y="167149"/>
                </a:cubicBezTo>
                <a:cubicBezTo>
                  <a:pt x="6601507" y="148685"/>
                  <a:pt x="6566269" y="164374"/>
                  <a:pt x="6648353" y="172238"/>
                </a:cubicBezTo>
                <a:cubicBezTo>
                  <a:pt x="6680008" y="155211"/>
                  <a:pt x="6707960" y="160661"/>
                  <a:pt x="6736227" y="173204"/>
                </a:cubicBezTo>
                <a:cubicBezTo>
                  <a:pt x="6813963" y="164272"/>
                  <a:pt x="6888143" y="181284"/>
                  <a:pt x="6977218" y="184277"/>
                </a:cubicBezTo>
                <a:cubicBezTo>
                  <a:pt x="7040424" y="188306"/>
                  <a:pt x="7000291" y="215076"/>
                  <a:pt x="7065221" y="227519"/>
                </a:cubicBezTo>
                <a:cubicBezTo>
                  <a:pt x="7130151" y="239962"/>
                  <a:pt x="7277790" y="252523"/>
                  <a:pt x="7366801" y="258938"/>
                </a:cubicBezTo>
                <a:cubicBezTo>
                  <a:pt x="7377311" y="252420"/>
                  <a:pt x="7435314" y="238566"/>
                  <a:pt x="7433745" y="246959"/>
                </a:cubicBezTo>
                <a:cubicBezTo>
                  <a:pt x="7446076" y="243878"/>
                  <a:pt x="7639946" y="245807"/>
                  <a:pt x="7644411" y="258974"/>
                </a:cubicBezTo>
                <a:cubicBezTo>
                  <a:pt x="7708015" y="258000"/>
                  <a:pt x="7770249" y="247712"/>
                  <a:pt x="7825110" y="229097"/>
                </a:cubicBezTo>
                <a:cubicBezTo>
                  <a:pt x="7908941" y="220202"/>
                  <a:pt x="8092134" y="211504"/>
                  <a:pt x="8163955" y="205605"/>
                </a:cubicBezTo>
                <a:cubicBezTo>
                  <a:pt x="8183007" y="196598"/>
                  <a:pt x="8225048" y="207087"/>
                  <a:pt x="8256033" y="193701"/>
                </a:cubicBezTo>
                <a:cubicBezTo>
                  <a:pt x="8334440" y="185293"/>
                  <a:pt x="8474968" y="164062"/>
                  <a:pt x="8551625" y="161505"/>
                </a:cubicBezTo>
                <a:cubicBezTo>
                  <a:pt x="8649083" y="153078"/>
                  <a:pt x="8607056" y="154741"/>
                  <a:pt x="8683515" y="143137"/>
                </a:cubicBezTo>
                <a:cubicBezTo>
                  <a:pt x="8746256" y="121084"/>
                  <a:pt x="8897706" y="99547"/>
                  <a:pt x="9002103" y="85529"/>
                </a:cubicBezTo>
                <a:cubicBezTo>
                  <a:pt x="9018826" y="50490"/>
                  <a:pt x="9112524" y="108345"/>
                  <a:pt x="9110856" y="70985"/>
                </a:cubicBezTo>
                <a:cubicBezTo>
                  <a:pt x="9148189" y="94238"/>
                  <a:pt x="9209809" y="53273"/>
                  <a:pt x="9268817" y="53070"/>
                </a:cubicBezTo>
                <a:cubicBezTo>
                  <a:pt x="9279135" y="35985"/>
                  <a:pt x="9292736" y="36508"/>
                  <a:pt x="9316667" y="45035"/>
                </a:cubicBezTo>
                <a:cubicBezTo>
                  <a:pt x="9352186" y="45850"/>
                  <a:pt x="9390008" y="39787"/>
                  <a:pt x="9428209" y="29911"/>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389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5" name="Εικόνα 4" descr="Εικόνα που περιέχει εσωτερικό, δάπεδο&#10;&#10;Περιγραφή που δημιουργήθηκε αυτόματα">
            <a:extLst>
              <a:ext uri="{FF2B5EF4-FFF2-40B4-BE49-F238E27FC236}">
                <a16:creationId xmlns:a16="http://schemas.microsoft.com/office/drawing/2014/main" id="{B63D1807-4172-8B59-FA81-DFFB2AE568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8666" y="1286934"/>
            <a:ext cx="7614669" cy="4105949"/>
          </a:xfrm>
          <a:prstGeom prst="rect">
            <a:avLst/>
          </a:prstGeom>
        </p:spPr>
      </p:pic>
    </p:spTree>
    <p:extLst>
      <p:ext uri="{BB962C8B-B14F-4D97-AF65-F5344CB8AC3E}">
        <p14:creationId xmlns:p14="http://schemas.microsoft.com/office/powerpoint/2010/main" val="4014183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75677B-FC07-B776-497C-DBC0CDAD52C2}"/>
              </a:ext>
            </a:extLst>
          </p:cNvPr>
          <p:cNvSpPr txBox="1"/>
          <p:nvPr/>
        </p:nvSpPr>
        <p:spPr>
          <a:xfrm>
            <a:off x="640080" y="133349"/>
            <a:ext cx="4522470" cy="6429375"/>
          </a:xfrm>
          <a:prstGeom prst="rect">
            <a:avLst/>
          </a:prstGeom>
        </p:spPr>
        <p:txBody>
          <a:bodyPr vert="horz" lIns="91440" tIns="45720" rIns="91440" bIns="45720" rtlCol="0">
            <a:noAutofit/>
          </a:bodyPr>
          <a:lstStyle/>
          <a:p>
            <a:pPr>
              <a:lnSpc>
                <a:spcPct val="90000"/>
              </a:lnSpc>
              <a:spcAft>
                <a:spcPts val="800"/>
              </a:spcAft>
            </a:pPr>
            <a:r>
              <a:rPr lang="en-US" sz="2000" dirty="0" err="1">
                <a:effectLst/>
                <a:latin typeface="Book Antiqua" panose="02040602050305030304" pitchFamily="18" charset="0"/>
              </a:rPr>
              <a:t>Σωμ</a:t>
            </a:r>
            <a:r>
              <a:rPr lang="en-US" sz="2000" dirty="0">
                <a:effectLst/>
                <a:latin typeface="Book Antiqua" panose="02040602050305030304" pitchFamily="18" charset="0"/>
              </a:rPr>
              <a:t>ατική συνύπαρξη</a:t>
            </a:r>
          </a:p>
          <a:p>
            <a:pPr>
              <a:lnSpc>
                <a:spcPct val="90000"/>
              </a:lnSpc>
              <a:spcAft>
                <a:spcPts val="800"/>
              </a:spcAft>
            </a:pPr>
            <a:r>
              <a:rPr lang="en-US" sz="2000" dirty="0" err="1">
                <a:effectLst/>
                <a:latin typeface="Book Antiqua" panose="02040602050305030304" pitchFamily="18" charset="0"/>
              </a:rPr>
              <a:t>Μι</a:t>
            </a:r>
            <a:r>
              <a:rPr lang="en-US" sz="2000" dirty="0">
                <a:effectLst/>
                <a:latin typeface="Book Antiqua" panose="02040602050305030304" pitchFamily="18" charset="0"/>
              </a:rPr>
              <a:t>α παράσταση υπάρχει τη στιγμή της σωματικής συνύπαρξης ηθοποιών και θεατών. Επ</a:t>
            </a:r>
            <a:r>
              <a:rPr lang="en-US" sz="2000" dirty="0" err="1">
                <a:effectLst/>
                <a:latin typeface="Book Antiqua" panose="02040602050305030304" pitchFamily="18" charset="0"/>
              </a:rPr>
              <a:t>ομένως</a:t>
            </a:r>
            <a:r>
              <a:rPr lang="en-US" sz="2000" dirty="0">
                <a:effectLst/>
                <a:latin typeface="Book Antiqua" panose="02040602050305030304" pitchFamily="18" charset="0"/>
              </a:rPr>
              <a:t>, </a:t>
            </a:r>
            <a:r>
              <a:rPr lang="en-US" sz="2000" dirty="0" err="1">
                <a:effectLst/>
                <a:latin typeface="Book Antiqua" panose="02040602050305030304" pitchFamily="18" charset="0"/>
              </a:rPr>
              <a:t>οι</a:t>
            </a:r>
            <a:r>
              <a:rPr lang="en-US" sz="2000" dirty="0">
                <a:effectLst/>
                <a:latin typeface="Book Antiqua" panose="02040602050305030304" pitchFamily="18" charset="0"/>
              </a:rPr>
              <a:t> παρα</a:t>
            </a:r>
            <a:r>
              <a:rPr lang="en-US" sz="2000" dirty="0" err="1">
                <a:effectLst/>
                <a:latin typeface="Book Antiqua" panose="02040602050305030304" pitchFamily="18" charset="0"/>
              </a:rPr>
              <a:t>στάσεις</a:t>
            </a:r>
            <a:r>
              <a:rPr lang="en-US" sz="2000" dirty="0">
                <a:effectLst/>
                <a:latin typeface="Book Antiqua" panose="02040602050305030304" pitchFamily="18" charset="0"/>
              </a:rPr>
              <a:t> </a:t>
            </a:r>
            <a:r>
              <a:rPr lang="en-US" sz="2000" dirty="0" err="1">
                <a:effectLst/>
                <a:latin typeface="Book Antiqua" panose="02040602050305030304" pitchFamily="18" charset="0"/>
              </a:rPr>
              <a:t>δι</a:t>
            </a:r>
            <a:r>
              <a:rPr lang="en-US" sz="2000" dirty="0">
                <a:effectLst/>
                <a:latin typeface="Book Antiqua" panose="02040602050305030304" pitchFamily="18" charset="0"/>
              </a:rPr>
              <a:t>αφέρουν ουσιαστικά από τα κείμενα και τα τεχνουργήματα. Τα </a:t>
            </a:r>
            <a:r>
              <a:rPr lang="en-US" sz="2000" dirty="0" err="1">
                <a:effectLst/>
                <a:latin typeface="Book Antiqua" panose="02040602050305030304" pitchFamily="18" charset="0"/>
              </a:rPr>
              <a:t>κείμεν</a:t>
            </a:r>
            <a:r>
              <a:rPr lang="en-US" sz="2000" dirty="0">
                <a:effectLst/>
                <a:latin typeface="Book Antiqua" panose="02040602050305030304" pitchFamily="18" charset="0"/>
              </a:rPr>
              <a:t>α και τα τεχνουργήματα είναι προϊόντα που υπάρχουν χωριστά από τους δημιουργούς τους. </a:t>
            </a:r>
            <a:r>
              <a:rPr lang="en-US" sz="2000" dirty="0" err="1">
                <a:effectLst/>
                <a:latin typeface="Book Antiqua" panose="02040602050305030304" pitchFamily="18" charset="0"/>
              </a:rPr>
              <a:t>Δεν</a:t>
            </a:r>
            <a:r>
              <a:rPr lang="en-US" sz="2000" dirty="0">
                <a:effectLst/>
                <a:latin typeface="Book Antiqua" panose="02040602050305030304" pitchFamily="18" charset="0"/>
              </a:rPr>
              <a:t> </a:t>
            </a:r>
            <a:r>
              <a:rPr lang="en-US" sz="2000" dirty="0" err="1">
                <a:effectLst/>
                <a:latin typeface="Book Antiqua" panose="02040602050305030304" pitchFamily="18" charset="0"/>
              </a:rPr>
              <a:t>είν</a:t>
            </a:r>
            <a:r>
              <a:rPr lang="en-US" sz="2000" dirty="0">
                <a:effectLst/>
                <a:latin typeface="Book Antiqua" panose="02040602050305030304" pitchFamily="18" charset="0"/>
              </a:rPr>
              <a:t>αι αναπόσπαστα συνδεδεμένα με τη σωματική παρουσία των δημιουργών τους. </a:t>
            </a:r>
            <a:r>
              <a:rPr lang="en-US" sz="2000" dirty="0" err="1">
                <a:effectLst/>
                <a:latin typeface="Book Antiqua" panose="02040602050305030304" pitchFamily="18" charset="0"/>
              </a:rPr>
              <a:t>Αυτά</a:t>
            </a:r>
            <a:r>
              <a:rPr lang="en-US" sz="2000" dirty="0">
                <a:effectLst/>
                <a:latin typeface="Book Antiqua" panose="02040602050305030304" pitchFamily="18" charset="0"/>
              </a:rPr>
              <a:t> τα π</a:t>
            </a:r>
            <a:r>
              <a:rPr lang="en-US" sz="2000" dirty="0" err="1">
                <a:effectLst/>
                <a:latin typeface="Book Antiqua" panose="02040602050305030304" pitchFamily="18" charset="0"/>
              </a:rPr>
              <a:t>ροϊόντ</a:t>
            </a:r>
            <a:r>
              <a:rPr lang="en-US" sz="2000" dirty="0">
                <a:effectLst/>
                <a:latin typeface="Book Antiqua" panose="02040602050305030304" pitchFamily="18" charset="0"/>
              </a:rPr>
              <a:t>α μπορούν να απαντηθούν σε διαφορετικές χρονικές στιγμές και συχνά σε διαφορετικά μέρη. </a:t>
            </a:r>
            <a:r>
              <a:rPr lang="en-US" sz="2000" dirty="0" err="1">
                <a:effectLst/>
                <a:latin typeface="Book Antiqua" panose="02040602050305030304" pitchFamily="18" charset="0"/>
              </a:rPr>
              <a:t>Κάθε</a:t>
            </a:r>
            <a:r>
              <a:rPr lang="en-US" sz="2000" dirty="0">
                <a:effectLst/>
                <a:latin typeface="Book Antiqua" panose="02040602050305030304" pitchFamily="18" charset="0"/>
              </a:rPr>
              <a:t> </a:t>
            </a:r>
            <a:r>
              <a:rPr lang="en-US" sz="2000" dirty="0" err="1">
                <a:effectLst/>
                <a:latin typeface="Book Antiqua" panose="02040602050305030304" pitchFamily="18" charset="0"/>
              </a:rPr>
              <a:t>φορά</a:t>
            </a:r>
            <a:r>
              <a:rPr lang="en-US" sz="2000" dirty="0">
                <a:effectLst/>
                <a:latin typeface="Book Antiqua" panose="02040602050305030304" pitchFamily="18" charset="0"/>
              </a:rPr>
              <a:t> π</a:t>
            </a:r>
            <a:r>
              <a:rPr lang="en-US" sz="2000" dirty="0" err="1">
                <a:effectLst/>
                <a:latin typeface="Book Antiqua" panose="02040602050305030304" pitchFamily="18" charset="0"/>
              </a:rPr>
              <a:t>ου</a:t>
            </a:r>
            <a:r>
              <a:rPr lang="en-US" sz="2000" dirty="0">
                <a:effectLst/>
                <a:latin typeface="Book Antiqua" panose="02040602050305030304" pitchFamily="18" charset="0"/>
              </a:rPr>
              <a:t> </a:t>
            </a:r>
            <a:r>
              <a:rPr lang="en-US" sz="2000" dirty="0" err="1">
                <a:effectLst/>
                <a:latin typeface="Book Antiqua" panose="02040602050305030304" pitchFamily="18" charset="0"/>
              </a:rPr>
              <a:t>έν</a:t>
            </a:r>
            <a:r>
              <a:rPr lang="en-US" sz="2000" dirty="0">
                <a:effectLst/>
                <a:latin typeface="Book Antiqua" panose="02040602050305030304" pitchFamily="18" charset="0"/>
              </a:rPr>
              <a:t>α άτομο διαβάζει ένα κείμενο, παρατηρεί έναν πίνακα ή παρακολουθεί μια ταινία, μπορεί να έχει μια διαφορετική εμπειρία του ίδιου έργου τέχνης. </a:t>
            </a:r>
            <a:r>
              <a:rPr lang="en-US" sz="2000" dirty="0" err="1">
                <a:effectLst/>
                <a:latin typeface="Book Antiqua" panose="02040602050305030304" pitchFamily="18" charset="0"/>
              </a:rPr>
              <a:t>Αλλά</a:t>
            </a:r>
            <a:r>
              <a:rPr lang="en-US" sz="2000" dirty="0">
                <a:effectLst/>
                <a:latin typeface="Book Antiqua" panose="02040602050305030304" pitchFamily="18" charset="0"/>
              </a:rPr>
              <a:t> τα</a:t>
            </a:r>
            <a:r>
              <a:rPr lang="en-US" sz="2000" dirty="0" err="1">
                <a:effectLst/>
                <a:latin typeface="Book Antiqua" panose="02040602050305030304" pitchFamily="18" charset="0"/>
              </a:rPr>
              <a:t>υτόχρον</a:t>
            </a:r>
            <a:r>
              <a:rPr lang="en-US" sz="2000" dirty="0">
                <a:effectLst/>
                <a:latin typeface="Book Antiqua" panose="02040602050305030304" pitchFamily="18" charset="0"/>
              </a:rPr>
              <a:t>α, η υλικότητα του κειμένου, της ζωγραφικής ή της ταινίας παραμένει αμετάβλητη.</a:t>
            </a:r>
          </a:p>
        </p:txBody>
      </p:sp>
      <p:pic>
        <p:nvPicPr>
          <p:cNvPr id="5" name="Εικόνα 4" descr="Εικόνα που περιέχει εσωτερικό, οροφή, αίθουσα, αμφιθέατρο&#10;&#10;Περιγραφή που δημιουργήθηκε αυτόματα">
            <a:extLst>
              <a:ext uri="{FF2B5EF4-FFF2-40B4-BE49-F238E27FC236}">
                <a16:creationId xmlns:a16="http://schemas.microsoft.com/office/drawing/2014/main" id="{7A02672B-E122-F69F-48C2-E766A444DF6E}"/>
              </a:ext>
            </a:extLst>
          </p:cNvPr>
          <p:cNvPicPr>
            <a:picLocks noChangeAspect="1"/>
          </p:cNvPicPr>
          <p:nvPr/>
        </p:nvPicPr>
        <p:blipFill rotWithShape="1">
          <a:blip r:embed="rId2">
            <a:extLst>
              <a:ext uri="{28A0092B-C50C-407E-A947-70E740481C1C}">
                <a14:useLocalDpi xmlns:a14="http://schemas.microsoft.com/office/drawing/2010/main" val="0"/>
              </a:ext>
            </a:extLst>
          </a:blip>
          <a:srcRect l="5355" r="2769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658626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id="{E6537D54-D086-1FD2-86F1-6F8AE83DA8E2}"/>
              </a:ext>
            </a:extLst>
          </p:cNvPr>
          <p:cNvSpPr txBox="1"/>
          <p:nvPr/>
        </p:nvSpPr>
        <p:spPr>
          <a:xfrm>
            <a:off x="1207821" y="2378076"/>
            <a:ext cx="9708995" cy="3567173"/>
          </a:xfrm>
          <a:prstGeom prst="rect">
            <a:avLst/>
          </a:prstGeom>
        </p:spPr>
        <p:txBody>
          <a:bodyPr vert="horz" lIns="91440" tIns="45720" rIns="91440" bIns="45720" rtlCol="0" anchor="ctr">
            <a:normAutofit/>
          </a:bodyPr>
          <a:lstStyle/>
          <a:p>
            <a:pPr>
              <a:lnSpc>
                <a:spcPct val="90000"/>
              </a:lnSpc>
              <a:spcAft>
                <a:spcPts val="600"/>
              </a:spcAft>
            </a:pPr>
            <a:r>
              <a:rPr lang="en-US" sz="2400" dirty="0" err="1">
                <a:effectLst/>
                <a:latin typeface="Book Antiqua" panose="02040602050305030304" pitchFamily="18" charset="0"/>
              </a:rPr>
              <a:t>Αντίθετ</a:t>
            </a:r>
            <a:r>
              <a:rPr lang="en-US" sz="2400" dirty="0">
                <a:effectLst/>
                <a:latin typeface="Book Antiqua" panose="02040602050305030304" pitchFamily="18" charset="0"/>
              </a:rPr>
              <a:t>α, μια παράσταση έχει πολύ διαφορετικές </a:t>
            </a:r>
            <a:r>
              <a:rPr lang="en-US" sz="2400" i="1" dirty="0">
                <a:effectLst/>
                <a:latin typeface="Book Antiqua" panose="02040602050305030304" pitchFamily="18" charset="0"/>
              </a:rPr>
              <a:t>διάμεσες συνθήκες </a:t>
            </a:r>
            <a:r>
              <a:rPr lang="en-US" sz="2400" dirty="0">
                <a:effectLst/>
                <a:latin typeface="Book Antiqua" panose="02040602050305030304" pitchFamily="18" charset="0"/>
              </a:rPr>
              <a:t>που πηγάζουν από την εξάρτησή της από τη σωματική συνύπαρξη. </a:t>
            </a:r>
            <a:r>
              <a:rPr lang="en-US" sz="2400" dirty="0" err="1">
                <a:effectLst/>
                <a:latin typeface="Book Antiqua" panose="02040602050305030304" pitchFamily="18" charset="0"/>
              </a:rPr>
              <a:t>Ενώ</a:t>
            </a:r>
            <a:r>
              <a:rPr lang="en-US" sz="2400" dirty="0">
                <a:effectLst/>
                <a:latin typeface="Book Antiqua" panose="02040602050305030304" pitchFamily="18" charset="0"/>
              </a:rPr>
              <a:t> </a:t>
            </a:r>
            <a:r>
              <a:rPr lang="en-US" sz="2400" dirty="0" err="1">
                <a:effectLst/>
                <a:latin typeface="Book Antiqua" panose="02040602050305030304" pitchFamily="18" charset="0"/>
              </a:rPr>
              <a:t>κά</a:t>
            </a:r>
            <a:r>
              <a:rPr lang="en-US" sz="2400" dirty="0">
                <a:effectLst/>
                <a:latin typeface="Book Antiqua" panose="02040602050305030304" pitchFamily="18" charset="0"/>
              </a:rPr>
              <a:t>ποιοι από τους παρόντες -οι ηθοποιοί- κινούνται και δρουν σε έναν δεδομένο χώρο, οι άλλοι -οι θεατές- προσλαμβάνουν τις πράξεις τους και αντιδρούν σε αυτές. </a:t>
            </a:r>
            <a:r>
              <a:rPr lang="en-US" sz="2400" dirty="0" err="1">
                <a:effectLst/>
                <a:latin typeface="Book Antiqua" panose="02040602050305030304" pitchFamily="18" charset="0"/>
              </a:rPr>
              <a:t>Αυτές</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α</a:t>
            </a:r>
            <a:r>
              <a:rPr lang="en-US" sz="2400" dirty="0" err="1">
                <a:effectLst/>
                <a:latin typeface="Book Antiqua" panose="02040602050305030304" pitchFamily="18" charset="0"/>
              </a:rPr>
              <a:t>ντιδράσεις</a:t>
            </a:r>
            <a:r>
              <a:rPr lang="en-US" sz="2400" dirty="0">
                <a:effectLst/>
                <a:latin typeface="Book Antiqua" panose="02040602050305030304" pitchFamily="18" charset="0"/>
              </a:rPr>
              <a:t> μπ</a:t>
            </a:r>
            <a:r>
              <a:rPr lang="en-US" sz="2400" dirty="0" err="1">
                <a:effectLst/>
                <a:latin typeface="Book Antiqua" panose="02040602050305030304" pitchFamily="18" charset="0"/>
              </a:rPr>
              <a:t>ορεί</a:t>
            </a:r>
            <a:r>
              <a:rPr lang="en-US" sz="2400" dirty="0">
                <a:effectLst/>
                <a:latin typeface="Book Antiqua" panose="02040602050305030304" pitchFamily="18" charset="0"/>
              </a:rPr>
              <a:t> να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καθαρά «εσωτερικές», δηλαδή, δημιουργικές και νοητικές διαδικασίες, αλλά πολλές από αυτές τις αντιδράσεις είναι εξωτερικά αντιληπτές.</a:t>
            </a:r>
            <a:endParaRPr lang="en-US" sz="2400" dirty="0">
              <a:latin typeface="Book Antiqua" panose="02040602050305030304" pitchFamily="18" charset="0"/>
            </a:endParaRPr>
          </a:p>
        </p:txBody>
      </p:sp>
    </p:spTree>
    <p:extLst>
      <p:ext uri="{BB962C8B-B14F-4D97-AF65-F5344CB8AC3E}">
        <p14:creationId xmlns:p14="http://schemas.microsoft.com/office/powerpoint/2010/main" val="2151159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DB8629-56B4-63FC-9671-C0F14D89D801}"/>
              </a:ext>
            </a:extLst>
          </p:cNvPr>
          <p:cNvSpPr txBox="1"/>
          <p:nvPr/>
        </p:nvSpPr>
        <p:spPr>
          <a:xfrm>
            <a:off x="5656218" y="354959"/>
            <a:ext cx="5542387" cy="5408527"/>
          </a:xfrm>
          <a:prstGeom prst="rect">
            <a:avLst/>
          </a:prstGeom>
        </p:spPr>
        <p:txBody>
          <a:bodyPr vert="horz" lIns="91440" tIns="45720" rIns="91440" bIns="45720" rtlCol="0" anchor="t">
            <a:normAutofit/>
          </a:bodyPr>
          <a:lstStyle/>
          <a:p>
            <a:pPr>
              <a:lnSpc>
                <a:spcPct val="90000"/>
              </a:lnSpc>
              <a:spcAft>
                <a:spcPts val="800"/>
              </a:spcAft>
            </a:pPr>
            <a:r>
              <a:rPr lang="en-US" sz="2400" dirty="0" err="1">
                <a:effectLst/>
                <a:latin typeface="Book Antiqua" panose="02040602050305030304" pitchFamily="18" charset="0"/>
              </a:rPr>
              <a:t>Σε</a:t>
            </a:r>
            <a:r>
              <a:rPr lang="en-US" sz="2400" dirty="0">
                <a:effectLst/>
                <a:latin typeface="Book Antiqua" panose="02040602050305030304" pitchFamily="18" charset="0"/>
              </a:rPr>
              <a:t> </a:t>
            </a:r>
            <a:r>
              <a:rPr lang="en-US" sz="2400" dirty="0" err="1">
                <a:effectLst/>
                <a:latin typeface="Book Antiqua" panose="02040602050305030304" pitchFamily="18" charset="0"/>
              </a:rPr>
              <a:t>μι</a:t>
            </a:r>
            <a:r>
              <a:rPr lang="en-US" sz="2400" dirty="0">
                <a:effectLst/>
                <a:latin typeface="Book Antiqua" panose="02040602050305030304" pitchFamily="18" charset="0"/>
              </a:rPr>
              <a:t>α θεατρική παράσταση, για παράδειγμα, οι θεατές μπορούν να γελούν, να ζητωκραυγάζουν, να αναστενάζουν, να βογκούν, να κλαίνε ή να κουνούν τα πόδια τους, να μετακινούνται στις καρέκλες τους, να βήχουν και να φτερνίζονται, να τρώνε και να πίνουν, να ψιθυρίζουν ή να σχολιάζουν δυνατά αυτό που συμβαίνει στη σκηνή, να φωνάζουν «μπράβο», να χειροκροτούν και να χτυπούν τα πόδια τους ή να σφυρίζουν και να γιουχάρουν, να σηκώνονται θορυβωδώς, να βγαίνουν από το αμφιθέατρο και να χτυπούν τις πόρτες πίσω τους.</a:t>
            </a:r>
          </a:p>
        </p:txBody>
      </p:sp>
    </p:spTree>
    <p:extLst>
      <p:ext uri="{BB962C8B-B14F-4D97-AF65-F5344CB8AC3E}">
        <p14:creationId xmlns:p14="http://schemas.microsoft.com/office/powerpoint/2010/main" val="28380678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2F7310E-1E0D-F23B-0D5E-5D13909F1F06}"/>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a:lnSpc>
                <a:spcPct val="90000"/>
              </a:lnSpc>
              <a:spcAft>
                <a:spcPts val="800"/>
              </a:spcAft>
            </a:pPr>
            <a:r>
              <a:rPr lang="en-US" sz="2400" dirty="0" err="1">
                <a:effectLst/>
                <a:latin typeface="Book Antiqua" panose="02040602050305030304" pitchFamily="18" charset="0"/>
              </a:rPr>
              <a:t>Τόσο</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ποιοί όσο και οι θεατές μπορούν να αντιληφθούν αυτές τις αντιδράσεις. </a:t>
            </a:r>
            <a:r>
              <a:rPr lang="en-US" sz="2400" dirty="0" err="1">
                <a:effectLst/>
                <a:latin typeface="Book Antiqua" panose="02040602050305030304" pitchFamily="18" charset="0"/>
              </a:rPr>
              <a:t>Τις</a:t>
            </a:r>
            <a:r>
              <a:rPr lang="en-US" sz="2400" dirty="0">
                <a:effectLst/>
                <a:latin typeface="Book Antiqua" panose="02040602050305030304" pitchFamily="18" charset="0"/>
              </a:rPr>
              <a:t> α</a:t>
            </a:r>
            <a:r>
              <a:rPr lang="en-US" sz="2400" dirty="0" err="1">
                <a:effectLst/>
                <a:latin typeface="Book Antiqua" panose="02040602050305030304" pitchFamily="18" charset="0"/>
              </a:rPr>
              <a:t>ισθάνοντ</a:t>
            </a:r>
            <a:r>
              <a:rPr lang="en-US" sz="2400" dirty="0">
                <a:effectLst/>
                <a:latin typeface="Book Antiqua" panose="02040602050305030304" pitchFamily="18" charset="0"/>
              </a:rPr>
              <a:t>αι, τις ακούν ή τις βλέπουν.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σειρά</a:t>
            </a:r>
            <a:r>
              <a:rPr lang="en-US" sz="2400" dirty="0">
                <a:effectLst/>
                <a:latin typeface="Book Antiqua" panose="02040602050305030304" pitchFamily="18" charset="0"/>
              </a:rPr>
              <a:t>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ποιοί και θεατές αντιδρούν στην αντίληψη αυτών των αντιδράσεων. </a:t>
            </a:r>
          </a:p>
        </p:txBody>
      </p:sp>
    </p:spTree>
    <p:extLst>
      <p:ext uri="{BB962C8B-B14F-4D97-AF65-F5344CB8AC3E}">
        <p14:creationId xmlns:p14="http://schemas.microsoft.com/office/powerpoint/2010/main" val="24460445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2" name="Rectangle 21">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6E97E7B-6154-2035-6DEA-0B4C70651325}"/>
              </a:ext>
            </a:extLst>
          </p:cNvPr>
          <p:cNvSpPr txBox="1"/>
          <p:nvPr/>
        </p:nvSpPr>
        <p:spPr>
          <a:xfrm>
            <a:off x="1289304" y="1085850"/>
            <a:ext cx="9849751" cy="4849231"/>
          </a:xfrm>
          <a:prstGeom prst="rect">
            <a:avLst/>
          </a:prstGeom>
        </p:spPr>
        <p:txBody>
          <a:bodyPr vert="horz" lIns="91440" tIns="45720" rIns="91440" bIns="45720" rtlCol="0" anchor="ctr">
            <a:normAutofit/>
          </a:bodyPr>
          <a:lstStyle/>
          <a:p>
            <a:pPr>
              <a:lnSpc>
                <a:spcPct val="90000"/>
              </a:lnSpc>
              <a:spcAft>
                <a:spcPts val="800"/>
              </a:spcAft>
            </a:pPr>
            <a:r>
              <a:rPr lang="en-US" sz="2400" dirty="0" err="1">
                <a:effectLst/>
                <a:latin typeface="Book Antiqua" panose="02040602050305030304" pitchFamily="18" charset="0"/>
              </a:rPr>
              <a:t>Οι</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στάσεις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δημιουργούντ</a:t>
            </a:r>
            <a:r>
              <a:rPr lang="en-US" sz="2400" dirty="0">
                <a:effectLst/>
                <a:latin typeface="Book Antiqua" panose="02040602050305030304" pitchFamily="18" charset="0"/>
              </a:rPr>
              <a:t>αι από τη συνάντηση ηθοποιών και θεατών. Μπ</a:t>
            </a:r>
            <a:r>
              <a:rPr lang="en-US" sz="2400" dirty="0" err="1">
                <a:effectLst/>
                <a:latin typeface="Book Antiqua" panose="02040602050305030304" pitchFamily="18" charset="0"/>
              </a:rPr>
              <a:t>ορούμε</a:t>
            </a:r>
            <a:r>
              <a:rPr lang="en-US" sz="2400" dirty="0">
                <a:effectLst/>
                <a:latin typeface="Book Antiqua" panose="02040602050305030304" pitchFamily="18" charset="0"/>
              </a:rPr>
              <a:t> να </a:t>
            </a:r>
            <a:r>
              <a:rPr lang="en-US" sz="2400" dirty="0" err="1">
                <a:effectLst/>
                <a:latin typeface="Book Antiqua" panose="02040602050305030304" pitchFamily="18" charset="0"/>
              </a:rPr>
              <a:t>ονομάσουμε</a:t>
            </a:r>
            <a:r>
              <a:rPr lang="en-US" sz="2400" dirty="0">
                <a:effectLst/>
                <a:latin typeface="Book Antiqua" panose="02040602050305030304" pitchFamily="18" charset="0"/>
              </a:rPr>
              <a:t> 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λληλε</a:t>
            </a:r>
            <a:r>
              <a:rPr lang="en-US" sz="2400" dirty="0">
                <a:effectLst/>
                <a:latin typeface="Book Antiqua" panose="02040602050305030304" pitchFamily="18" charset="0"/>
              </a:rPr>
              <a:t>πίδραση ως «αυτοποιητικό κύκλο ανάδρασης». </a:t>
            </a:r>
            <a:r>
              <a:rPr lang="en-US" sz="2400" dirty="0" err="1">
                <a:effectLst/>
                <a:latin typeface="Book Antiqua" panose="02040602050305030304" pitchFamily="18" charset="0"/>
              </a:rPr>
              <a:t>Οτιδή</a:t>
            </a:r>
            <a:r>
              <a:rPr lang="en-US" sz="2400" dirty="0">
                <a:effectLst/>
                <a:latin typeface="Book Antiqua" panose="02040602050305030304" pitchFamily="18" charset="0"/>
              </a:rPr>
              <a:t>ποτε συμβαίνει πριν από την έναρξη και μετά το τέλος της παράστασης είναι εντελώς διαφορετικό από την ίδια την παράσταση.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τη διάρκειά της, η πορεία που μπορεί να ακολουθήσει μια παράσταση είναι απρόβλεπτη. </a:t>
            </a:r>
            <a:r>
              <a:rPr lang="en-US" sz="2400" dirty="0" err="1">
                <a:effectLst/>
                <a:latin typeface="Book Antiqua" panose="02040602050305030304" pitchFamily="18" charset="0"/>
              </a:rPr>
              <a:t>Αυτό</a:t>
            </a:r>
            <a:r>
              <a:rPr lang="en-US" sz="2400" dirty="0">
                <a:effectLst/>
                <a:latin typeface="Book Antiqua" panose="02040602050305030304" pitchFamily="18" charset="0"/>
              </a:rPr>
              <a:t> </a:t>
            </a:r>
            <a:r>
              <a:rPr lang="en-US" sz="2400" dirty="0" err="1">
                <a:effectLst/>
                <a:latin typeface="Book Antiqua" panose="02040602050305030304" pitchFamily="18" charset="0"/>
              </a:rPr>
              <a:t>ισχύει</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όλες τις παραστάσεις, όχι μόνο για τις παραστάσεις που έχουν σχεδιαστεί για να ενσωματώνουν τη συμμετοχή του κοινού, οπότε το απρόβλεπτο της εξέλιξης μιας  παράστασης είναι ακόμη πιο έντονο.</a:t>
            </a:r>
          </a:p>
        </p:txBody>
      </p:sp>
    </p:spTree>
    <p:extLst>
      <p:ext uri="{BB962C8B-B14F-4D97-AF65-F5344CB8AC3E}">
        <p14:creationId xmlns:p14="http://schemas.microsoft.com/office/powerpoint/2010/main" val="1931015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C4CA8C4-B01E-99CD-4812-A7CD86B9EB97}"/>
              </a:ext>
            </a:extLst>
          </p:cNvPr>
          <p:cNvSpPr txBox="1"/>
          <p:nvPr/>
        </p:nvSpPr>
        <p:spPr>
          <a:xfrm>
            <a:off x="838200" y="1929384"/>
            <a:ext cx="10515600" cy="4251960"/>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Χωρίς</a:t>
            </a:r>
            <a:r>
              <a:rPr lang="en-US" sz="2400" dirty="0">
                <a:effectLst/>
                <a:latin typeface="Book Antiqua" panose="02040602050305030304" pitchFamily="18" charset="0"/>
              </a:rPr>
              <a:t> α</a:t>
            </a:r>
            <a:r>
              <a:rPr lang="en-US" sz="2400" dirty="0" err="1">
                <a:effectLst/>
                <a:latin typeface="Book Antiqua" panose="02040602050305030304" pitchFamily="18" charset="0"/>
              </a:rPr>
              <a:t>μφι</a:t>
            </a:r>
            <a:r>
              <a:rPr lang="en-US" sz="2400" dirty="0">
                <a:effectLst/>
                <a:latin typeface="Book Antiqua" panose="02040602050305030304" pitchFamily="18" charset="0"/>
              </a:rPr>
              <a:t>βολία οι ηθοποιοί είναι αυτοί που θέτουν τις κρίσιμες παραμέτρους για την παράσταση.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θεμέλιο</a:t>
            </a:r>
            <a:r>
              <a:rPr lang="en-US" sz="2400" dirty="0">
                <a:effectLst/>
                <a:latin typeface="Book Antiqua" panose="02040602050305030304" pitchFamily="18" charset="0"/>
              </a:rPr>
              <a:t> </a:t>
            </a:r>
            <a:r>
              <a:rPr lang="en-US" sz="2400" dirty="0" err="1">
                <a:effectLst/>
                <a:latin typeface="Book Antiqua" panose="02040602050305030304" pitchFamily="18" charset="0"/>
              </a:rPr>
              <a:t>μι</a:t>
            </a:r>
            <a:r>
              <a:rPr lang="en-US" sz="2400" dirty="0">
                <a:effectLst/>
                <a:latin typeface="Book Antiqua" panose="02040602050305030304" pitchFamily="18" charset="0"/>
              </a:rPr>
              <a:t>ας παράστασης βασίζεται σε μια σκηνοθετική ιδέα ή ένα σύνολο κανόνων που όλος ο θίασος γνωρίζει και ακολουθεί.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ατρικές παραστάσεις, για παράδειγμα, περιλαμβάνουν μια σκηνοθετική διαδικασία – που συνήθως στο σύγχρονο θέατρο περιλαμβάνει εβδομάδες προβών -στην οποία στρατηγικές αναπτύσσονται, δοκιμάζονται, προβάρονται και σταθεροποιούνται έτσι ώστε να καθοριστεί ο τρόπος με τον οποίο οι άνθρωποι, τα αντικείμενα και οι θόρυβοι εμφανίζονται (και εξαφανίζονται) στη σκηνή κατά τη διάρκεια της παράστασης.</a:t>
            </a:r>
          </a:p>
        </p:txBody>
      </p:sp>
    </p:spTree>
    <p:extLst>
      <p:ext uri="{BB962C8B-B14F-4D97-AF65-F5344CB8AC3E}">
        <p14:creationId xmlns:p14="http://schemas.microsoft.com/office/powerpoint/2010/main" val="2699242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291D681-C5ED-54ED-09BF-F3AA3AD9543C}"/>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a:lnSpc>
                <a:spcPct val="90000"/>
              </a:lnSpc>
              <a:spcAft>
                <a:spcPts val="800"/>
              </a:spcAft>
            </a:pPr>
            <a:r>
              <a:rPr lang="en-US" sz="2400" dirty="0" err="1">
                <a:effectLst/>
                <a:latin typeface="Book Antiqua" panose="02040602050305030304" pitchFamily="18" charset="0"/>
              </a:rPr>
              <a:t>Ωστόσο</a:t>
            </a:r>
            <a:r>
              <a:rPr lang="en-US" sz="2400" dirty="0">
                <a:effectLst/>
                <a:latin typeface="Book Antiqua" panose="02040602050305030304" pitchFamily="18" charset="0"/>
              </a:rPr>
              <a:t>, α</a:t>
            </a:r>
            <a:r>
              <a:rPr lang="en-US" sz="2400" dirty="0" err="1">
                <a:effectLst/>
                <a:latin typeface="Book Antiqua" panose="02040602050305030304" pitchFamily="18" charset="0"/>
              </a:rPr>
              <a:t>κόμη</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σε</a:t>
            </a:r>
            <a:r>
              <a:rPr lang="en-US" sz="2400" dirty="0">
                <a:effectLst/>
                <a:latin typeface="Book Antiqua" panose="02040602050305030304" pitchFamily="18" charset="0"/>
              </a:rPr>
              <a:t> π</a:t>
            </a:r>
            <a:r>
              <a:rPr lang="en-US" sz="2400" dirty="0" err="1">
                <a:effectLst/>
                <a:latin typeface="Book Antiqua" panose="02040602050305030304" pitchFamily="18" charset="0"/>
              </a:rPr>
              <a:t>ερι</a:t>
            </a:r>
            <a:r>
              <a:rPr lang="en-US" sz="2400" dirty="0">
                <a:effectLst/>
                <a:latin typeface="Book Antiqua" panose="02040602050305030304" pitchFamily="18" charset="0"/>
              </a:rPr>
              <a:t>πτώσεις που οι ηθοποιοί ακολουθούν σχολαστικά μια εντελώς προκαθορισμένη σκηνοθεσία, είναι ανίκανοι να ελέγξουν απόλυτα την πορεία της παράστασης. </a:t>
            </a:r>
            <a:r>
              <a:rPr lang="en-US" sz="2400" dirty="0" err="1">
                <a:effectLst/>
                <a:latin typeface="Book Antiqua" panose="02040602050305030304" pitchFamily="18" charset="0"/>
              </a:rPr>
              <a:t>Οι</a:t>
            </a:r>
            <a:r>
              <a:rPr lang="en-US" sz="2400" dirty="0">
                <a:effectLst/>
                <a:latin typeface="Book Antiqua" panose="02040602050305030304" pitchFamily="18" charset="0"/>
              </a:rPr>
              <a:t> α</a:t>
            </a:r>
            <a:r>
              <a:rPr lang="en-US" sz="2400" dirty="0" err="1">
                <a:effectLst/>
                <a:latin typeface="Book Antiqua" panose="02040602050305030304" pitchFamily="18" charset="0"/>
              </a:rPr>
              <a:t>ντιδράσεις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κοινού</a:t>
            </a:r>
            <a:r>
              <a:rPr lang="en-US" sz="2400" dirty="0">
                <a:effectLst/>
                <a:latin typeface="Book Antiqua" panose="02040602050305030304" pitchFamily="18" charset="0"/>
              </a:rPr>
              <a:t> μπ</a:t>
            </a:r>
            <a:r>
              <a:rPr lang="en-US" sz="2400" dirty="0" err="1">
                <a:effectLst/>
                <a:latin typeface="Book Antiqua" panose="02040602050305030304" pitchFamily="18" charset="0"/>
              </a:rPr>
              <a:t>ορούν</a:t>
            </a:r>
            <a:r>
              <a:rPr lang="en-US" sz="2400" dirty="0">
                <a:effectLst/>
                <a:latin typeface="Book Antiqua" panose="02040602050305030304" pitchFamily="18" charset="0"/>
              </a:rPr>
              <a:t> να </a:t>
            </a:r>
            <a:r>
              <a:rPr lang="en-US" sz="2400" dirty="0" err="1">
                <a:effectLst/>
                <a:latin typeface="Book Antiqua" panose="02040602050305030304" pitchFamily="18" charset="0"/>
              </a:rPr>
              <a:t>δώσουν</a:t>
            </a:r>
            <a:r>
              <a:rPr lang="en-US" sz="2400" dirty="0">
                <a:effectLst/>
                <a:latin typeface="Book Antiqua" panose="02040602050305030304" pitchFamily="18" charset="0"/>
              </a:rPr>
              <a:t>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πα</a:t>
            </a:r>
            <a:r>
              <a:rPr lang="en-US" sz="2400" dirty="0" err="1">
                <a:effectLst/>
                <a:latin typeface="Book Antiqua" panose="02040602050305030304" pitchFamily="18" charset="0"/>
              </a:rPr>
              <a:t>ράστ</a:t>
            </a:r>
            <a:r>
              <a:rPr lang="en-US" sz="2400" dirty="0">
                <a:effectLst/>
                <a:latin typeface="Book Antiqua" panose="02040602050305030304" pitchFamily="18" charset="0"/>
              </a:rPr>
              <a:t>αση μια νέα τροπή.</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600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C77A1F81-D08D-6386-884C-F26F75EC6665}"/>
              </a:ext>
            </a:extLst>
          </p:cNvPr>
          <p:cNvSpPr txBox="1"/>
          <p:nvPr/>
        </p:nvSpPr>
        <p:spPr>
          <a:xfrm>
            <a:off x="838200" y="2586789"/>
            <a:ext cx="10515600" cy="3590174"/>
          </a:xfrm>
          <a:prstGeom prst="rect">
            <a:avLst/>
          </a:prstGeom>
        </p:spPr>
        <p:txBody>
          <a:bodyPr vert="horz" lIns="91440" tIns="45720" rIns="91440" bIns="45720" rtlCol="0">
            <a:noAutofit/>
          </a:bodyPr>
          <a:lstStyle/>
          <a:p>
            <a:pPr>
              <a:lnSpc>
                <a:spcPct val="90000"/>
              </a:lnSpc>
              <a:spcAft>
                <a:spcPts val="800"/>
              </a:spcAft>
            </a:pPr>
            <a:r>
              <a:rPr lang="en-US" sz="2400" dirty="0" err="1">
                <a:effectLst/>
                <a:latin typeface="Book Antiqua" panose="02040602050305030304" pitchFamily="18" charset="0"/>
              </a:rPr>
              <a:t>Γι</a:t>
            </a:r>
            <a:r>
              <a:rPr lang="en-US" sz="2400" dirty="0">
                <a:effectLst/>
                <a:latin typeface="Book Antiqua" panose="02040602050305030304" pitchFamily="18" charset="0"/>
              </a:rPr>
              <a:t>α αυτούς και άλλους λόγους, είναι σημαντικό να γίνει σαφής διάκριση μεταξύ των εννοιών της «σκηνoθεσίας» και της «παράστασης». Η </a:t>
            </a:r>
            <a:r>
              <a:rPr lang="en-US" sz="2400" dirty="0" err="1">
                <a:effectLst/>
                <a:latin typeface="Book Antiqua" panose="02040602050305030304" pitchFamily="18" charset="0"/>
              </a:rPr>
              <a:t>σκηνοθεσί</a:t>
            </a:r>
            <a:r>
              <a:rPr lang="en-US" sz="2400" dirty="0">
                <a:effectLst/>
                <a:latin typeface="Book Antiqua" panose="02040602050305030304" pitchFamily="18" charset="0"/>
              </a:rPr>
              <a:t>α αναφέρεται στις στρατηγικές που χρησιμοποιούνται εκ των προτέρων για τον καθορισμό της χρονικής διάρκειας και του τρόπου εμφάνισης των ανθρώπων, των πραγμάτων και των θορύβων σε έναν χώρο. Η πα</a:t>
            </a:r>
            <a:r>
              <a:rPr lang="en-US" sz="2400" dirty="0" err="1">
                <a:effectLst/>
                <a:latin typeface="Book Antiqua" panose="02040602050305030304" pitchFamily="18" charset="0"/>
              </a:rPr>
              <a:t>ράστ</a:t>
            </a:r>
            <a:r>
              <a:rPr lang="en-US" sz="2400" dirty="0">
                <a:effectLst/>
                <a:latin typeface="Book Antiqua" panose="02040602050305030304" pitchFamily="18" charset="0"/>
              </a:rPr>
              <a:t>αση αναφέρεται σε όλα όσα συμβαίνουν κατά τη διάρκεια του σκηνικού γεγονότος - με άλλα λόγια, το σύνολο της αλληλεπίδρασης μεταξύ αυτού που συμβαίνει στη σκηνή και των αντιδράσεων των θεατών. </a:t>
            </a:r>
            <a:r>
              <a:rPr lang="en-US" sz="2400" dirty="0" err="1">
                <a:effectLst/>
                <a:latin typeface="Book Antiqua" panose="02040602050305030304" pitchFamily="18" charset="0"/>
              </a:rPr>
              <a:t>Μι</a:t>
            </a:r>
            <a:r>
              <a:rPr lang="en-US" sz="2400" dirty="0">
                <a:effectLst/>
                <a:latin typeface="Book Antiqua" panose="02040602050305030304" pitchFamily="18" charset="0"/>
              </a:rPr>
              <a:t>α παράσταση δημιουργείται τελικά από όλους τους παρόντες και ξεφεύγει από τον έλεγχο οποιουδήποτε ατόμου. Υπό 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έννοι</a:t>
            </a:r>
            <a:r>
              <a:rPr lang="en-US" sz="2400" dirty="0">
                <a:effectLst/>
                <a:latin typeface="Book Antiqua" panose="02040602050305030304" pitchFamily="18" charset="0"/>
              </a:rPr>
              <a:t>α είναι απρόβλεπτη.</a:t>
            </a:r>
          </a:p>
        </p:txBody>
      </p:sp>
    </p:spTree>
    <p:extLst>
      <p:ext uri="{BB962C8B-B14F-4D97-AF65-F5344CB8AC3E}">
        <p14:creationId xmlns:p14="http://schemas.microsoft.com/office/powerpoint/2010/main" val="1046140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7">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Εικόνα 12">
            <a:extLst>
              <a:ext uri="{FF2B5EF4-FFF2-40B4-BE49-F238E27FC236}">
                <a16:creationId xmlns:a16="http://schemas.microsoft.com/office/drawing/2014/main" id="{69759513-8CBA-0A8A-C752-ABF0B3A8D680}"/>
              </a:ext>
            </a:extLst>
          </p:cNvPr>
          <p:cNvPicPr>
            <a:picLocks noChangeAspect="1"/>
          </p:cNvPicPr>
          <p:nvPr/>
        </p:nvPicPr>
        <p:blipFill rotWithShape="1">
          <a:blip r:embed="rId2">
            <a:extLst>
              <a:ext uri="{28A0092B-C50C-407E-A947-70E740481C1C}">
                <a14:useLocalDpi xmlns:a14="http://schemas.microsoft.com/office/drawing/2010/main" val="0"/>
              </a:ext>
            </a:extLst>
          </a:blip>
          <a:srcRect l="1196" t="9091" r="22380"/>
          <a:stretch/>
        </p:blipFill>
        <p:spPr>
          <a:xfrm>
            <a:off x="3522468" y="10"/>
            <a:ext cx="8669532" cy="6857990"/>
          </a:xfrm>
          <a:prstGeom prst="rect">
            <a:avLst/>
          </a:prstGeom>
        </p:spPr>
      </p:pic>
      <p:sp>
        <p:nvSpPr>
          <p:cNvPr id="27" name="Rectangle 19">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3F9E20A-CE24-6608-F4F0-DD49060825EA}"/>
              </a:ext>
            </a:extLst>
          </p:cNvPr>
          <p:cNvSpPr txBox="1"/>
          <p:nvPr/>
        </p:nvSpPr>
        <p:spPr>
          <a:xfrm>
            <a:off x="371094" y="843533"/>
            <a:ext cx="5477256" cy="5833491"/>
          </a:xfrm>
          <a:prstGeom prst="rect">
            <a:avLst/>
          </a:prstGeom>
        </p:spPr>
        <p:txBody>
          <a:bodyPr vert="horz" lIns="91440" tIns="45720" rIns="91440" bIns="45720" rtlCol="0" anchor="t">
            <a:noAutofit/>
          </a:bodyPr>
          <a:lstStyle/>
          <a:p>
            <a:pPr>
              <a:lnSpc>
                <a:spcPct val="90000"/>
              </a:lnSpc>
              <a:spcAft>
                <a:spcPts val="800"/>
              </a:spcAft>
            </a:pPr>
            <a:r>
              <a:rPr lang="en-US" sz="2200" b="1" dirty="0">
                <a:effectLst/>
                <a:latin typeface="Book Antiqua" panose="02040602050305030304" pitchFamily="18" charset="0"/>
              </a:rPr>
              <a:t>Η πα</a:t>
            </a:r>
            <a:r>
              <a:rPr lang="en-US" sz="2200" b="1" dirty="0" err="1">
                <a:effectLst/>
                <a:latin typeface="Book Antiqua" panose="02040602050305030304" pitchFamily="18" charset="0"/>
              </a:rPr>
              <a:t>ροδικότητ</a:t>
            </a:r>
            <a:r>
              <a:rPr lang="en-US" sz="2200" b="1" dirty="0">
                <a:effectLst/>
                <a:latin typeface="Book Antiqua" panose="02040602050305030304" pitchFamily="18" charset="0"/>
              </a:rPr>
              <a:t>α των παραστάσεων</a:t>
            </a:r>
            <a:endParaRPr lang="en-US" sz="2200" dirty="0">
              <a:effectLst/>
              <a:latin typeface="Book Antiqua" panose="02040602050305030304" pitchFamily="18" charset="0"/>
            </a:endParaRPr>
          </a:p>
          <a:p>
            <a:pPr>
              <a:lnSpc>
                <a:spcPct val="90000"/>
              </a:lnSpc>
              <a:spcAft>
                <a:spcPts val="800"/>
              </a:spcAft>
            </a:pPr>
            <a:r>
              <a:rPr lang="en-US" sz="2200" dirty="0" err="1">
                <a:effectLst/>
                <a:latin typeface="Book Antiqua" panose="02040602050305030304" pitchFamily="18" charset="0"/>
              </a:rPr>
              <a:t>Οι</a:t>
            </a:r>
            <a:r>
              <a:rPr lang="en-US" sz="2200" dirty="0">
                <a:effectLst/>
                <a:latin typeface="Book Antiqua" panose="02040602050305030304" pitchFamily="18" charset="0"/>
              </a:rPr>
              <a:t> παρα</a:t>
            </a:r>
            <a:r>
              <a:rPr lang="en-US" sz="2200" dirty="0" err="1">
                <a:effectLst/>
                <a:latin typeface="Book Antiqua" panose="02040602050305030304" pitchFamily="18" charset="0"/>
              </a:rPr>
              <a:t>στάσεις</a:t>
            </a:r>
            <a:r>
              <a:rPr lang="en-US" sz="2200" dirty="0">
                <a:effectLst/>
                <a:latin typeface="Book Antiqua" panose="02040602050305030304" pitchFamily="18" charset="0"/>
              </a:rPr>
              <a:t> </a:t>
            </a:r>
            <a:r>
              <a:rPr lang="en-US" sz="2200" dirty="0" err="1">
                <a:effectLst/>
                <a:latin typeface="Book Antiqua" panose="02040602050305030304" pitchFamily="18" charset="0"/>
              </a:rPr>
              <a:t>δεν</a:t>
            </a:r>
            <a:r>
              <a:rPr lang="en-US" sz="2200" dirty="0">
                <a:effectLst/>
                <a:latin typeface="Book Antiqua" panose="02040602050305030304" pitchFamily="18" charset="0"/>
              </a:rPr>
              <a:t> μπ</a:t>
            </a:r>
            <a:r>
              <a:rPr lang="en-US" sz="2200" dirty="0" err="1">
                <a:effectLst/>
                <a:latin typeface="Book Antiqua" panose="02040602050305030304" pitchFamily="18" charset="0"/>
              </a:rPr>
              <a:t>ορούν</a:t>
            </a:r>
            <a:r>
              <a:rPr lang="en-US" sz="2200" dirty="0">
                <a:effectLst/>
                <a:latin typeface="Book Antiqua" panose="02040602050305030304" pitchFamily="18" charset="0"/>
              </a:rPr>
              <a:t> να π</a:t>
            </a:r>
            <a:r>
              <a:rPr lang="en-US" sz="2200" dirty="0" err="1">
                <a:effectLst/>
                <a:latin typeface="Book Antiqua" panose="02040602050305030304" pitchFamily="18" charset="0"/>
              </a:rPr>
              <a:t>εριοριστούν</a:t>
            </a:r>
            <a:r>
              <a:rPr lang="en-US" sz="2200" dirty="0">
                <a:effectLst/>
                <a:latin typeface="Book Antiqua" panose="02040602050305030304" pitchFamily="18" charset="0"/>
              </a:rPr>
              <a:t> ή να </a:t>
            </a:r>
            <a:r>
              <a:rPr lang="en-US" sz="2200" dirty="0" err="1">
                <a:effectLst/>
                <a:latin typeface="Book Antiqua" panose="02040602050305030304" pitchFamily="18" charset="0"/>
              </a:rPr>
              <a:t>μετ</a:t>
            </a:r>
            <a:r>
              <a:rPr lang="en-US" sz="2200" dirty="0">
                <a:effectLst/>
                <a:latin typeface="Book Antiqua" panose="02040602050305030304" pitchFamily="18" charset="0"/>
              </a:rPr>
              <a:t>αφραστούν σε υλικά τεχνουργήματα. </a:t>
            </a:r>
            <a:r>
              <a:rPr lang="en-US" sz="2200" dirty="0" err="1">
                <a:effectLst/>
                <a:latin typeface="Book Antiqua" panose="02040602050305030304" pitchFamily="18" charset="0"/>
              </a:rPr>
              <a:t>Είν</a:t>
            </a:r>
            <a:r>
              <a:rPr lang="en-US" sz="2200" dirty="0">
                <a:effectLst/>
                <a:latin typeface="Book Antiqua" panose="02040602050305030304" pitchFamily="18" charset="0"/>
              </a:rPr>
              <a:t>αι εφήμερα και παροδικά. </a:t>
            </a:r>
            <a:r>
              <a:rPr lang="en-US" sz="2200" dirty="0" err="1">
                <a:effectLst/>
                <a:latin typeface="Book Antiqua" panose="02040602050305030304" pitchFamily="18" charset="0"/>
              </a:rPr>
              <a:t>Εξ</a:t>
            </a:r>
            <a:r>
              <a:rPr lang="en-US" sz="2200" dirty="0">
                <a:effectLst/>
                <a:latin typeface="Book Antiqua" panose="02040602050305030304" pitchFamily="18" charset="0"/>
              </a:rPr>
              <a:t>αντλούνται σε έναν συνεχή κύκλο κάμψης και δημιουργίας. </a:t>
            </a:r>
            <a:r>
              <a:rPr lang="en-US" sz="2200" dirty="0" err="1">
                <a:effectLst/>
                <a:latin typeface="Book Antiqua" panose="02040602050305030304" pitchFamily="18" charset="0"/>
              </a:rPr>
              <a:t>Είν</a:t>
            </a:r>
            <a:r>
              <a:rPr lang="en-US" sz="2200" dirty="0">
                <a:effectLst/>
                <a:latin typeface="Book Antiqua" panose="02040602050305030304" pitchFamily="18" charset="0"/>
              </a:rPr>
              <a:t>αι πράξεις αυτοποίησης (δηλαδή αυτοδημιουργίας). Τα </a:t>
            </a:r>
            <a:r>
              <a:rPr lang="en-US" sz="2200" dirty="0" err="1">
                <a:effectLst/>
                <a:latin typeface="Book Antiqua" panose="02040602050305030304" pitchFamily="18" charset="0"/>
              </a:rPr>
              <a:t>υλικά</a:t>
            </a:r>
            <a:r>
              <a:rPr lang="en-US" sz="2200" dirty="0">
                <a:effectLst/>
                <a:latin typeface="Book Antiqua" panose="02040602050305030304" pitchFamily="18" charset="0"/>
              </a:rPr>
              <a:t> α</a:t>
            </a:r>
            <a:r>
              <a:rPr lang="en-US" sz="2200" dirty="0" err="1">
                <a:effectLst/>
                <a:latin typeface="Book Antiqua" panose="02040602050305030304" pitchFamily="18" charset="0"/>
              </a:rPr>
              <a:t>ντικείμεν</a:t>
            </a:r>
            <a:r>
              <a:rPr lang="en-US" sz="2200" dirty="0">
                <a:effectLst/>
                <a:latin typeface="Book Antiqua" panose="02040602050305030304" pitchFamily="18" charset="0"/>
              </a:rPr>
              <a:t>α που χρησιμοποιούνται στις παραστάσεις παραμένουν ως ίχνη της παράστασης. Η </a:t>
            </a:r>
            <a:r>
              <a:rPr lang="en-US" sz="2200" dirty="0" err="1">
                <a:effectLst/>
                <a:latin typeface="Book Antiqua" panose="02040602050305030304" pitchFamily="18" charset="0"/>
              </a:rPr>
              <a:t>ίδι</a:t>
            </a:r>
            <a:r>
              <a:rPr lang="en-US" sz="2200" dirty="0">
                <a:effectLst/>
                <a:latin typeface="Book Antiqua" panose="02040602050305030304" pitchFamily="18" charset="0"/>
              </a:rPr>
              <a:t>α η παράσταση χάνεται ανεπανόρθωτα όταν τελειώνει και βρίσκεται πέρα από την επανάληψη. </a:t>
            </a:r>
            <a:r>
              <a:rPr lang="en-US" sz="2200" dirty="0" err="1">
                <a:effectLst/>
                <a:latin typeface="Book Antiqua" panose="02040602050305030304" pitchFamily="18" charset="0"/>
              </a:rPr>
              <a:t>Ενώ</a:t>
            </a:r>
            <a:r>
              <a:rPr lang="en-US" sz="2200" dirty="0">
                <a:effectLst/>
                <a:latin typeface="Book Antiqua" panose="02040602050305030304" pitchFamily="18" charset="0"/>
              </a:rPr>
              <a:t> </a:t>
            </a:r>
            <a:r>
              <a:rPr lang="en-US" sz="2200" dirty="0" err="1">
                <a:effectLst/>
                <a:latin typeface="Book Antiqua" panose="02040602050305030304" pitchFamily="18" charset="0"/>
              </a:rPr>
              <a:t>μι</a:t>
            </a:r>
            <a:r>
              <a:rPr lang="en-US" sz="2200" dirty="0">
                <a:effectLst/>
                <a:latin typeface="Book Antiqua" panose="02040602050305030304" pitchFamily="18" charset="0"/>
              </a:rPr>
              <a:t>α παραγωγή έχει σχεδιαστεί για να επαναλαμβάνεται, η παράσταση είναι ένα μοναδικό γεγονός. </a:t>
            </a:r>
            <a:r>
              <a:rPr lang="en-US" sz="2200" dirty="0" err="1">
                <a:effectLst/>
                <a:latin typeface="Book Antiqua" panose="02040602050305030304" pitchFamily="18" charset="0"/>
              </a:rPr>
              <a:t>Άρ</a:t>
            </a:r>
            <a:r>
              <a:rPr lang="en-US" sz="2200" dirty="0">
                <a:effectLst/>
                <a:latin typeface="Book Antiqua" panose="02040602050305030304" pitchFamily="18" charset="0"/>
              </a:rPr>
              <a:t>α, θα πρέπει να αναρωτηθούμε: πώς μπορούμε να ορίσουμε την </a:t>
            </a:r>
            <a:r>
              <a:rPr lang="en-US" sz="2200" i="1" dirty="0">
                <a:effectLst/>
                <a:latin typeface="Book Antiqua" panose="02040602050305030304" pitchFamily="18" charset="0"/>
              </a:rPr>
              <a:t>υλικότητα</a:t>
            </a:r>
            <a:r>
              <a:rPr lang="en-US" sz="2200" dirty="0">
                <a:effectLst/>
                <a:latin typeface="Book Antiqua" panose="02040602050305030304" pitchFamily="18" charset="0"/>
              </a:rPr>
              <a:t> της παράστασης;</a:t>
            </a:r>
          </a:p>
        </p:txBody>
      </p:sp>
    </p:spTree>
    <p:extLst>
      <p:ext uri="{BB962C8B-B14F-4D97-AF65-F5344CB8AC3E}">
        <p14:creationId xmlns:p14="http://schemas.microsoft.com/office/powerpoint/2010/main" val="3874725209"/>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DD79E13-B741-46FC-3AAD-DCEC48BF35DF}"/>
              </a:ext>
            </a:extLst>
          </p:cNvPr>
          <p:cNvSpPr txBox="1"/>
          <p:nvPr/>
        </p:nvSpPr>
        <p:spPr>
          <a:xfrm>
            <a:off x="1524000" y="2399099"/>
            <a:ext cx="9465564" cy="3400969"/>
          </a:xfrm>
          <a:prstGeom prst="rect">
            <a:avLst/>
          </a:prstGeom>
        </p:spPr>
        <p:txBody>
          <a:bodyPr vert="horz" lIns="91440" tIns="45720" rIns="91440" bIns="45720" rtlCol="0">
            <a:normAutofit/>
          </a:bodyPr>
          <a:lstStyle/>
          <a:p>
            <a:pPr>
              <a:lnSpc>
                <a:spcPct val="90000"/>
              </a:lnSpc>
              <a:spcAft>
                <a:spcPts val="800"/>
              </a:spcAft>
            </a:pPr>
            <a:r>
              <a:rPr lang="en-US" sz="2400" i="1" dirty="0" err="1">
                <a:effectLst/>
                <a:latin typeface="Book Antiqua" panose="02040602050305030304" pitchFamily="18" charset="0"/>
              </a:rPr>
              <a:t>Χωρικότητ</a:t>
            </a:r>
            <a:r>
              <a:rPr lang="en-US" sz="2400" i="1" dirty="0">
                <a:effectLst/>
                <a:latin typeface="Book Antiqua" panose="02040602050305030304" pitchFamily="18" charset="0"/>
              </a:rPr>
              <a:t>α</a:t>
            </a:r>
            <a:endParaRPr lang="en-US" sz="2400" dirty="0">
              <a:effectLst/>
              <a:latin typeface="Book Antiqua" panose="02040602050305030304" pitchFamily="18" charset="0"/>
            </a:endParaRPr>
          </a:p>
          <a:p>
            <a:pPr>
              <a:lnSpc>
                <a:spcPct val="90000"/>
              </a:lnSpc>
              <a:spcAft>
                <a:spcPts val="800"/>
              </a:spcAft>
            </a:pPr>
            <a:r>
              <a:rPr lang="en-US" sz="2400" dirty="0">
                <a:effectLst/>
                <a:latin typeface="Book Antiqua" panose="02040602050305030304" pitchFamily="18" charset="0"/>
              </a:rPr>
              <a:t>Θα π</a:t>
            </a:r>
            <a:r>
              <a:rPr lang="en-US" sz="2400" dirty="0" err="1">
                <a:effectLst/>
                <a:latin typeface="Book Antiqua" panose="02040602050305030304" pitchFamily="18" charset="0"/>
              </a:rPr>
              <a:t>ρέ</a:t>
            </a:r>
            <a:r>
              <a:rPr lang="en-US" sz="2400" dirty="0">
                <a:effectLst/>
                <a:latin typeface="Book Antiqua" panose="02040602050305030304" pitchFamily="18" charset="0"/>
              </a:rPr>
              <a:t>πει να διακρίνουμε τον αρχιτεκτονικό χώρο στον οποίο λαμβάνει χώρα μια παράσταση από τον χώρο παράστασης, δηλαδή το χώρο που δημιουργείται από την παράσταση και που με τη σειρά του επηρεάζει την παράσταση.</a:t>
            </a:r>
          </a:p>
        </p:txBody>
      </p:sp>
    </p:spTree>
    <p:extLst>
      <p:ext uri="{BB962C8B-B14F-4D97-AF65-F5344CB8AC3E}">
        <p14:creationId xmlns:p14="http://schemas.microsoft.com/office/powerpoint/2010/main" val="3564563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8287EA8-7BE2-7EAC-9D2A-FC93E2F16DBA}"/>
              </a:ext>
            </a:extLst>
          </p:cNvPr>
          <p:cNvSpPr txBox="1"/>
          <p:nvPr/>
        </p:nvSpPr>
        <p:spPr>
          <a:xfrm>
            <a:off x="1045028" y="2508071"/>
            <a:ext cx="9941319" cy="3977238"/>
          </a:xfrm>
          <a:prstGeom prst="rect">
            <a:avLst/>
          </a:prstGeom>
        </p:spPr>
        <p:txBody>
          <a:bodyPr vert="horz" lIns="91440" tIns="45720" rIns="91440" bIns="45720" rtlCol="0" anchor="ctr">
            <a:noAutofit/>
          </a:bodyPr>
          <a:lstStyle/>
          <a:p>
            <a:pPr>
              <a:lnSpc>
                <a:spcPct val="90000"/>
              </a:lnSpc>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διάτ</a:t>
            </a:r>
            <a:r>
              <a:rPr lang="en-US" sz="2400" dirty="0">
                <a:effectLst/>
                <a:latin typeface="Book Antiqua" panose="02040602050305030304" pitchFamily="18" charset="0"/>
              </a:rPr>
              <a:t>αξη του αρχιτεκτονικού χώρου και η κατανομή του χώρου μεταξύ σκηνής και κοινού ανοίγουν ιδιαίτερες δυνατότητες - και μάλιστα οργανώνουν και δομούν - την κίνηση των ηθοποιών στη σκηνή καθώς και την αντίληψη των θεατών, επηρεάζοντας τη σχέση μεταξύ ηθοποιών και θεατών.  Ο </a:t>
            </a:r>
            <a:r>
              <a:rPr lang="en-US" sz="2400" dirty="0" err="1">
                <a:effectLst/>
                <a:latin typeface="Book Antiqua" panose="02040602050305030304" pitchFamily="18" charset="0"/>
              </a:rPr>
              <a:t>τρό</a:t>
            </a:r>
            <a:r>
              <a:rPr lang="en-US" sz="2400" dirty="0">
                <a:effectLst/>
                <a:latin typeface="Book Antiqua" panose="02040602050305030304" pitchFamily="18" charset="0"/>
              </a:rPr>
              <a:t>πος με τον οποίο αξιοποιούνται αυτές οι δυνατότητες, το  πώς χρησιμοποιούνται, υλοποιούνται, αποφεύγονται ή παρεμποδίζονται, συγκροτεί τον χώρο της παράστασης. </a:t>
            </a:r>
            <a:r>
              <a:rPr lang="en-US" sz="2400" dirty="0" err="1">
                <a:effectLst/>
                <a:latin typeface="Book Antiqua" panose="02040602050305030304" pitchFamily="18" charset="0"/>
              </a:rPr>
              <a:t>Κάθε</a:t>
            </a:r>
            <a:r>
              <a:rPr lang="en-US" sz="2400" dirty="0">
                <a:effectLst/>
                <a:latin typeface="Book Antiqua" panose="02040602050305030304" pitchFamily="18" charset="0"/>
              </a:rPr>
              <a:t> </a:t>
            </a:r>
            <a:r>
              <a:rPr lang="en-US" sz="2400" dirty="0" err="1">
                <a:effectLst/>
                <a:latin typeface="Book Antiqua" panose="02040602050305030304" pitchFamily="18" charset="0"/>
              </a:rPr>
              <a:t>κίνηση</a:t>
            </a:r>
            <a:r>
              <a:rPr lang="en-US" sz="2400" dirty="0">
                <a:effectLst/>
                <a:latin typeface="Book Antiqua" panose="02040602050305030304" pitchFamily="18" charset="0"/>
              </a:rPr>
              <a:t> α</a:t>
            </a:r>
            <a:r>
              <a:rPr lang="en-US" sz="2400" dirty="0" err="1">
                <a:effectLst/>
                <a:latin typeface="Book Antiqua" panose="02040602050305030304" pitchFamily="18" charset="0"/>
              </a:rPr>
              <a:t>νθρώ</a:t>
            </a:r>
            <a:r>
              <a:rPr lang="en-US" sz="2400" dirty="0">
                <a:effectLst/>
                <a:latin typeface="Book Antiqua" panose="02040602050305030304" pitchFamily="18" charset="0"/>
              </a:rPr>
              <a:t>πων, αντικειμένων, φωτός, ακόμα και ο ήχος μπορεί να τον αλλάξει. </a:t>
            </a:r>
            <a:r>
              <a:rPr lang="en-US" sz="2400" dirty="0" err="1">
                <a:effectLst/>
                <a:latin typeface="Book Antiqua" panose="02040602050305030304" pitchFamily="18" charset="0"/>
              </a:rPr>
              <a:t>Αυξομειώνετ</a:t>
            </a:r>
            <a:r>
              <a:rPr lang="en-US" sz="2400" dirty="0">
                <a:effectLst/>
                <a:latin typeface="Book Antiqua" panose="02040602050305030304" pitchFamily="18" charset="0"/>
              </a:rPr>
              <a:t>αι συνεχώς. Η </a:t>
            </a:r>
            <a:r>
              <a:rPr lang="en-US" sz="2400" dirty="0" err="1">
                <a:effectLst/>
                <a:latin typeface="Book Antiqua" panose="02040602050305030304" pitchFamily="18" charset="0"/>
              </a:rPr>
              <a:t>χωρικότητ</a:t>
            </a:r>
            <a:r>
              <a:rPr lang="en-US" sz="2400" dirty="0">
                <a:effectLst/>
                <a:latin typeface="Book Antiqua" panose="02040602050305030304" pitchFamily="18" charset="0"/>
              </a:rPr>
              <a:t>α μιας παράστασης δημιουργείται μέσα, διαμέσου και ως ο χώρος της παράστασης και γίνεται αντιληπτή μέσα από τις συνθήκες που θέτει ο χώρος.</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799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9D55B2E-B081-A742-4658-48391C80AA6F}"/>
              </a:ext>
            </a:extLst>
          </p:cNvPr>
          <p:cNvSpPr txBox="1"/>
          <p:nvPr/>
        </p:nvSpPr>
        <p:spPr>
          <a:xfrm>
            <a:off x="1289304" y="1119673"/>
            <a:ext cx="9849751" cy="4815408"/>
          </a:xfrm>
          <a:prstGeom prst="rect">
            <a:avLst/>
          </a:prstGeom>
        </p:spPr>
        <p:txBody>
          <a:bodyPr vert="horz" lIns="91440" tIns="45720" rIns="91440" bIns="45720" rtlCol="0" anchor="ctr">
            <a:normAutofit/>
          </a:bodyPr>
          <a:lstStyle/>
          <a:p>
            <a:pPr>
              <a:lnSpc>
                <a:spcPct val="90000"/>
              </a:lnSpc>
              <a:spcAft>
                <a:spcPts val="800"/>
              </a:spcAft>
            </a:pPr>
            <a:r>
              <a:rPr lang="en-US" sz="2400" dirty="0">
                <a:effectLst/>
                <a:latin typeface="Book Antiqua" panose="02040602050305030304" pitchFamily="18" charset="0"/>
              </a:rPr>
              <a:t>Από τα </a:t>
            </a:r>
            <a:r>
              <a:rPr lang="en-US" sz="2400" dirty="0" err="1">
                <a:effectLst/>
                <a:latin typeface="Book Antiqua" panose="02040602050305030304" pitchFamily="18" charset="0"/>
              </a:rPr>
              <a:t>τέλη</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δεκ</a:t>
            </a:r>
            <a:r>
              <a:rPr lang="en-US" sz="2400" dirty="0">
                <a:effectLst/>
                <a:latin typeface="Book Antiqua" panose="02040602050305030304" pitchFamily="18" charset="0"/>
              </a:rPr>
              <a:t>αετίας του 1960, οι καλλιτέχνες του θεάτρου έχουν μεταφέρει θεατρικές παραγωγές σε κτίρια που προηγουμένως χρησιμοποιούνταν για άλλους σκοπούς. </a:t>
            </a:r>
            <a:r>
              <a:rPr lang="en-US" sz="2400" dirty="0" err="1">
                <a:effectLst/>
                <a:latin typeface="Book Antiqua" panose="02040602050305030304" pitchFamily="18" charset="0"/>
              </a:rPr>
              <a:t>Με</a:t>
            </a:r>
            <a:r>
              <a:rPr lang="en-US" sz="2400" dirty="0">
                <a:effectLst/>
                <a:latin typeface="Book Antiqua" panose="02040602050305030304" pitchFamily="18" charset="0"/>
              </a:rPr>
              <a:t> α</a:t>
            </a:r>
            <a:r>
              <a:rPr lang="en-US" sz="2400" dirty="0" err="1">
                <a:effectLst/>
                <a:latin typeface="Book Antiqua" panose="02040602050305030304" pitchFamily="18" charset="0"/>
              </a:rPr>
              <a:t>υτόν</a:t>
            </a:r>
            <a:r>
              <a:rPr lang="en-US" sz="2400" dirty="0">
                <a:effectLst/>
                <a:latin typeface="Book Antiqua" panose="02040602050305030304" pitchFamily="18" charset="0"/>
              </a:rPr>
              <a:t> </a:t>
            </a:r>
            <a:r>
              <a:rPr lang="en-US" sz="2400" dirty="0" err="1">
                <a:effectLst/>
                <a:latin typeface="Book Antiqua" panose="02040602050305030304" pitchFamily="18" charset="0"/>
              </a:rPr>
              <a:t>τον</a:t>
            </a:r>
            <a:r>
              <a:rPr lang="en-US" sz="2400" dirty="0">
                <a:effectLst/>
                <a:latin typeface="Book Antiqua" panose="02040602050305030304" pitchFamily="18" charset="0"/>
              </a:rPr>
              <a:t> </a:t>
            </a:r>
            <a:r>
              <a:rPr lang="en-US" sz="2400" dirty="0" err="1">
                <a:effectLst/>
                <a:latin typeface="Book Antiqua" panose="02040602050305030304" pitchFamily="18" charset="0"/>
              </a:rPr>
              <a:t>τρό</a:t>
            </a:r>
            <a:r>
              <a:rPr lang="en-US" sz="2400" dirty="0">
                <a:effectLst/>
                <a:latin typeface="Book Antiqua" panose="02040602050305030304" pitchFamily="18" charset="0"/>
              </a:rPr>
              <a:t>πο τόνισαν πώς η ίδια η παράσταση δημιουργεί χωρικότητα.</a:t>
            </a:r>
            <a:r>
              <a:rPr lang="el-GR" sz="1800" dirty="0">
                <a:effectLst/>
                <a:latin typeface="Book Antiqua" panose="02040602050305030304" pitchFamily="18" charset="0"/>
                <a:ea typeface="Calibri" panose="020F0502020204030204" pitchFamily="34" charset="0"/>
                <a:cs typeface="Times New Roman" panose="02020603050405020304" pitchFamily="18" charset="0"/>
              </a:rPr>
              <a:t> </a:t>
            </a:r>
            <a:endParaRPr lang="en-US" sz="1800" dirty="0">
              <a:effectLst/>
              <a:latin typeface="Book Antiqua" panose="02040602050305030304" pitchFamily="18" charset="0"/>
              <a:ea typeface="Calibri" panose="020F0502020204030204" pitchFamily="34" charset="0"/>
              <a:cs typeface="Times New Roman" panose="02020603050405020304" pitchFamily="18" charset="0"/>
            </a:endParaRPr>
          </a:p>
          <a:p>
            <a:pPr>
              <a:lnSpc>
                <a:spcPct val="90000"/>
              </a:lnSpc>
              <a:spcAft>
                <a:spcPts val="800"/>
              </a:spcAft>
            </a:pPr>
            <a:endParaRPr lang="en-US" dirty="0">
              <a:latin typeface="Book Antiqua" panose="02040602050305030304" pitchFamily="18" charset="0"/>
              <a:ea typeface="Calibri" panose="020F0502020204030204" pitchFamily="34" charset="0"/>
              <a:cs typeface="Times New Roman" panose="02020603050405020304" pitchFamily="18" charset="0"/>
            </a:endParaRPr>
          </a:p>
          <a:p>
            <a:pPr>
              <a:lnSpc>
                <a:spcPct val="90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χώροι παραστάσεων είναι πάντα και ατμοσφαιρικοί χώροι. Η χωρικότητα δημιουργείται όχι μόνο από μια ιδιαίτερη χρήση του χώρου, αλλά και από την ατμόσφαιρα που εκπέμπεται από το χώρο. Η ατμόσφαιρα επιτρέπει μια συγκεκριμένη εμπειρία του χώρου και δημιουργεί μια ιδιαίτερη χωρικότητα.</a:t>
            </a:r>
          </a:p>
          <a:p>
            <a:pPr>
              <a:lnSpc>
                <a:spcPct val="90000"/>
              </a:lnSpc>
              <a:spcAft>
                <a:spcPts val="800"/>
              </a:spcAft>
            </a:pPr>
            <a:endParaRPr lang="en-US" sz="2400" dirty="0">
              <a:effectLst/>
              <a:latin typeface="Book Antiqua" panose="02040602050305030304" pitchFamily="18" charset="0"/>
            </a:endParaRPr>
          </a:p>
        </p:txBody>
      </p:sp>
    </p:spTree>
    <p:extLst>
      <p:ext uri="{BB962C8B-B14F-4D97-AF65-F5344CB8AC3E}">
        <p14:creationId xmlns:p14="http://schemas.microsoft.com/office/powerpoint/2010/main" val="3903483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9064533-FAD8-95A7-F0AD-B8DA996FF024}"/>
              </a:ext>
            </a:extLst>
          </p:cNvPr>
          <p:cNvSpPr txBox="1"/>
          <p:nvPr/>
        </p:nvSpPr>
        <p:spPr>
          <a:xfrm>
            <a:off x="114300" y="66675"/>
            <a:ext cx="5038725" cy="6715125"/>
          </a:xfrm>
          <a:prstGeom prst="rect">
            <a:avLst/>
          </a:prstGeom>
        </p:spPr>
        <p:txBody>
          <a:bodyPr vert="horz" lIns="91440" tIns="45720" rIns="91440" bIns="45720" rtlCol="0">
            <a:noAutofit/>
          </a:bodyPr>
          <a:lstStyle/>
          <a:p>
            <a:pPr>
              <a:lnSpc>
                <a:spcPct val="90000"/>
              </a:lnSpc>
              <a:spcAft>
                <a:spcPts val="800"/>
              </a:spcAft>
            </a:pPr>
            <a:r>
              <a:rPr lang="en-US" sz="2000" i="1" dirty="0" err="1">
                <a:effectLst/>
                <a:latin typeface="Book Antiqua" panose="02040602050305030304" pitchFamily="18" charset="0"/>
              </a:rPr>
              <a:t>Σωμ</a:t>
            </a:r>
            <a:r>
              <a:rPr lang="en-US" sz="2000" i="1" dirty="0">
                <a:effectLst/>
                <a:latin typeface="Book Antiqua" panose="02040602050305030304" pitchFamily="18" charset="0"/>
              </a:rPr>
              <a:t>ατικότητα</a:t>
            </a:r>
            <a:endParaRPr lang="en-US" sz="2000" dirty="0">
              <a:effectLst/>
              <a:latin typeface="Book Antiqua" panose="02040602050305030304" pitchFamily="18" charset="0"/>
            </a:endParaRPr>
          </a:p>
          <a:p>
            <a:pPr>
              <a:lnSpc>
                <a:spcPct val="90000"/>
              </a:lnSpc>
              <a:spcAft>
                <a:spcPts val="800"/>
              </a:spcAft>
            </a:pPr>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n-US" sz="2000" dirty="0" err="1">
                <a:effectLst/>
                <a:latin typeface="Book Antiqua" panose="02040602050305030304" pitchFamily="18" charset="0"/>
              </a:rPr>
              <a:t>φευγ</a:t>
            </a:r>
            <a:r>
              <a:rPr lang="en-US" sz="2000" dirty="0">
                <a:effectLst/>
                <a:latin typeface="Book Antiqua" panose="02040602050305030304" pitchFamily="18" charset="0"/>
              </a:rPr>
              <a:t>αλέο της σωματικότητας είναι πρόδηλο. </a:t>
            </a:r>
            <a:r>
              <a:rPr lang="en-US" sz="2000" dirty="0" err="1">
                <a:effectLst/>
                <a:latin typeface="Book Antiqua" panose="02040602050305030304" pitchFamily="18" charset="0"/>
              </a:rPr>
              <a:t>Ό,τι</a:t>
            </a:r>
            <a:r>
              <a:rPr lang="en-US" sz="2000" dirty="0">
                <a:effectLst/>
                <a:latin typeface="Book Antiqua" panose="02040602050305030304" pitchFamily="18" charset="0"/>
              </a:rPr>
              <a:t> </a:t>
            </a:r>
            <a:r>
              <a:rPr lang="en-US" sz="2000" dirty="0" err="1">
                <a:effectLst/>
                <a:latin typeface="Book Antiqua" panose="02040602050305030304" pitchFamily="18" charset="0"/>
              </a:rPr>
              <a:t>κι</a:t>
            </a:r>
            <a:r>
              <a:rPr lang="en-US" sz="2000" dirty="0">
                <a:effectLst/>
                <a:latin typeface="Book Antiqua" panose="02040602050305030304" pitchFamily="18" charset="0"/>
              </a:rPr>
              <a:t> αν </a:t>
            </a:r>
            <a:r>
              <a:rPr lang="en-US" sz="2000" dirty="0" err="1">
                <a:effectLst/>
                <a:latin typeface="Book Antiqua" panose="02040602050305030304" pitchFamily="18" charset="0"/>
              </a:rPr>
              <a:t>κάνουν</a:t>
            </a:r>
            <a:r>
              <a:rPr lang="en-US" sz="2000" dirty="0">
                <a:effectLst/>
                <a:latin typeface="Book Antiqua" panose="02040602050305030304" pitchFamily="18" charset="0"/>
              </a:rPr>
              <a:t> </a:t>
            </a:r>
            <a:r>
              <a:rPr lang="en-US" sz="2000" dirty="0" err="1">
                <a:effectLst/>
                <a:latin typeface="Book Antiqua" panose="02040602050305030304" pitchFamily="18" charset="0"/>
              </a:rPr>
              <a:t>οι</a:t>
            </a:r>
            <a:r>
              <a:rPr lang="en-US" sz="2000" dirty="0">
                <a:effectLst/>
                <a:latin typeface="Book Antiqua" panose="02040602050305030304" pitchFamily="18" charset="0"/>
              </a:rPr>
              <a:t> </a:t>
            </a:r>
            <a:r>
              <a:rPr lang="en-US" sz="2000" dirty="0" err="1">
                <a:effectLst/>
                <a:latin typeface="Book Antiqua" panose="02040602050305030304" pitchFamily="18" charset="0"/>
              </a:rPr>
              <a:t>ηθο</a:t>
            </a:r>
            <a:r>
              <a:rPr lang="en-US" sz="2000" dirty="0">
                <a:effectLst/>
                <a:latin typeface="Book Antiqua" panose="02040602050305030304" pitchFamily="18" charset="0"/>
              </a:rPr>
              <a:t>ποιοί στη σκηνή δεν διαρκεί πέρα από τη στιγμή της παράστασης. </a:t>
            </a:r>
            <a:r>
              <a:rPr lang="en-US" sz="2000" dirty="0" err="1">
                <a:effectLst/>
                <a:latin typeface="Book Antiqua" panose="02040602050305030304" pitchFamily="18" charset="0"/>
              </a:rPr>
              <a:t>Πώς</a:t>
            </a:r>
            <a:r>
              <a:rPr lang="en-US" sz="2000" dirty="0">
                <a:effectLst/>
                <a:latin typeface="Book Antiqua" panose="02040602050305030304" pitchFamily="18" charset="0"/>
              </a:rPr>
              <a:t>, </a:t>
            </a:r>
            <a:r>
              <a:rPr lang="en-US" sz="2000" dirty="0" err="1">
                <a:effectLst/>
                <a:latin typeface="Book Antiqua" panose="02040602050305030304" pitchFamily="18" charset="0"/>
              </a:rPr>
              <a:t>λοι</a:t>
            </a:r>
            <a:r>
              <a:rPr lang="en-US" sz="2000" dirty="0">
                <a:effectLst/>
                <a:latin typeface="Book Antiqua" panose="02040602050305030304" pitchFamily="18" charset="0"/>
              </a:rPr>
              <a:t>πόν, αυτό το πολύ ιδιαίτερο φευγαλέο υλικό δημιουργεί τη συγκεκριμένη υλικότητα της παράστασης; Το ανθρώπινο σώμα είναι ένα μοναδικό αισθητικό υλικό. </a:t>
            </a:r>
            <a:r>
              <a:rPr lang="en-US" sz="2000" dirty="0" err="1">
                <a:effectLst/>
                <a:latin typeface="Book Antiqua" panose="02040602050305030304" pitchFamily="18" charset="0"/>
              </a:rPr>
              <a:t>Είν</a:t>
            </a:r>
            <a:r>
              <a:rPr lang="en-US" sz="2000" dirty="0">
                <a:effectLst/>
                <a:latin typeface="Book Antiqua" panose="02040602050305030304" pitchFamily="18" charset="0"/>
              </a:rPr>
              <a:t>αι ένας ζωντανός οργανισμός, πάντα σε κατάσταση γίγνεσθαι, δηλαδή σε μια συνεχή διαδικασία μεταμόρφωσης. </a:t>
            </a:r>
            <a:r>
              <a:rPr lang="en-US" sz="2000" dirty="0" err="1">
                <a:effectLst/>
                <a:latin typeface="Book Antiqua" panose="02040602050305030304" pitchFamily="18" charset="0"/>
              </a:rPr>
              <a:t>Με</a:t>
            </a:r>
            <a:r>
              <a:rPr lang="en-US" sz="2000" dirty="0">
                <a:effectLst/>
                <a:latin typeface="Book Antiqua" panose="02040602050305030304" pitchFamily="18" charset="0"/>
              </a:rPr>
              <a:t> </a:t>
            </a:r>
            <a:r>
              <a:rPr lang="en-US" sz="2000" dirty="0" err="1">
                <a:effectLst/>
                <a:latin typeface="Book Antiqua" panose="02040602050305030304" pitchFamily="18" charset="0"/>
              </a:rPr>
              <a:t>κάθε</a:t>
            </a:r>
            <a:r>
              <a:rPr lang="en-US" sz="2000" dirty="0">
                <a:effectLst/>
                <a:latin typeface="Book Antiqua" panose="02040602050305030304" pitchFamily="18" charset="0"/>
              </a:rPr>
              <a:t> αναπ</a:t>
            </a:r>
            <a:r>
              <a:rPr lang="en-US" sz="2000" dirty="0" err="1">
                <a:effectLst/>
                <a:latin typeface="Book Antiqua" panose="02040602050305030304" pitchFamily="18" charset="0"/>
              </a:rPr>
              <a:t>νοή</a:t>
            </a:r>
            <a:r>
              <a:rPr lang="en-US" sz="2000" dirty="0">
                <a:effectLst/>
                <a:latin typeface="Book Antiqua" panose="02040602050305030304" pitchFamily="18" charset="0"/>
              </a:rPr>
              <a:t> και </a:t>
            </a:r>
            <a:r>
              <a:rPr lang="en-US" sz="2000" dirty="0" err="1">
                <a:effectLst/>
                <a:latin typeface="Book Antiqua" panose="02040602050305030304" pitchFamily="18" charset="0"/>
              </a:rPr>
              <a:t>κάθε</a:t>
            </a:r>
            <a:r>
              <a:rPr lang="en-US" sz="2000" dirty="0">
                <a:effectLst/>
                <a:latin typeface="Book Antiqua" panose="02040602050305030304" pitchFamily="18" charset="0"/>
              </a:rPr>
              <a:t> </a:t>
            </a:r>
            <a:r>
              <a:rPr lang="en-US" sz="2000" dirty="0" err="1">
                <a:effectLst/>
                <a:latin typeface="Book Antiqua" panose="02040602050305030304" pitchFamily="18" charset="0"/>
              </a:rPr>
              <a:t>κίνηση</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n-US" sz="2000" dirty="0" err="1">
                <a:effectLst/>
                <a:latin typeface="Book Antiqua" panose="02040602050305030304" pitchFamily="18" charset="0"/>
              </a:rPr>
              <a:t>σώμ</a:t>
            </a:r>
            <a:r>
              <a:rPr lang="en-US" sz="2000" dirty="0">
                <a:effectLst/>
                <a:latin typeface="Book Antiqua" panose="02040602050305030304" pitchFamily="18" charset="0"/>
              </a:rPr>
              <a:t>α δημιουργεί τον εαυτό του εκ νέου. Η </a:t>
            </a:r>
            <a:r>
              <a:rPr lang="en-US" sz="2000" dirty="0" err="1">
                <a:effectLst/>
                <a:latin typeface="Book Antiqua" panose="02040602050305030304" pitchFamily="18" charset="0"/>
              </a:rPr>
              <a:t>σωμ</a:t>
            </a:r>
            <a:r>
              <a:rPr lang="en-US" sz="2000" dirty="0">
                <a:effectLst/>
                <a:latin typeface="Book Antiqua" panose="02040602050305030304" pitchFamily="18" charset="0"/>
              </a:rPr>
              <a:t>ατική ύπαρξη στον κόσμο, όχι η ύπαρξη, αλλά το γίγνεσθαι, έρχεται σε αντίθεση με την έννοια του έργου τέχνης ως προϊόντος. </a:t>
            </a:r>
            <a:r>
              <a:rPr lang="en-US" sz="2000" dirty="0" err="1">
                <a:effectLst/>
                <a:latin typeface="Book Antiqua" panose="02040602050305030304" pitchFamily="18" charset="0"/>
              </a:rPr>
              <a:t>Έν</a:t>
            </a:r>
            <a:r>
              <a:rPr lang="en-US" sz="2000" dirty="0">
                <a:effectLst/>
                <a:latin typeface="Book Antiqua" panose="02040602050305030304" pitchFamily="18" charset="0"/>
              </a:rPr>
              <a:t>α ζωντανό σώμα απορρίπτει κάθε προσπάθεια να μετατραπεί σε έργο τέχνης. </a:t>
            </a:r>
            <a:r>
              <a:rPr lang="en-US" sz="2000" dirty="0" err="1">
                <a:effectLst/>
                <a:latin typeface="Book Antiqua" panose="02040602050305030304" pitchFamily="18" charset="0"/>
              </a:rPr>
              <a:t>Είν</a:t>
            </a:r>
            <a:r>
              <a:rPr lang="en-US" sz="2000" dirty="0">
                <a:effectLst/>
                <a:latin typeface="Book Antiqua" panose="02040602050305030304" pitchFamily="18" charset="0"/>
              </a:rPr>
              <a:t>αι ένα υλικό που πάντα αναδημιουργεί τον εαυτό του εκ νέου.</a:t>
            </a:r>
          </a:p>
        </p:txBody>
      </p:sp>
      <p:pic>
        <p:nvPicPr>
          <p:cNvPr id="7" name="Εικόνα 6" descr="Εικόνα που περιέχει υπαίθριος&#10;&#10;Περιγραφή που δημιουργήθηκε αυτόματα">
            <a:extLst>
              <a:ext uri="{FF2B5EF4-FFF2-40B4-BE49-F238E27FC236}">
                <a16:creationId xmlns:a16="http://schemas.microsoft.com/office/drawing/2014/main" id="{B64CF638-7FC7-AE8E-D99D-C37F3659F4A4}"/>
              </a:ext>
            </a:extLst>
          </p:cNvPr>
          <p:cNvPicPr>
            <a:picLocks noChangeAspect="1"/>
          </p:cNvPicPr>
          <p:nvPr/>
        </p:nvPicPr>
        <p:blipFill rotWithShape="1">
          <a:blip r:embed="rId2">
            <a:extLst>
              <a:ext uri="{28A0092B-C50C-407E-A947-70E740481C1C}">
                <a14:useLocalDpi xmlns:a14="http://schemas.microsoft.com/office/drawing/2010/main" val="0"/>
              </a:ext>
            </a:extLst>
          </a:blip>
          <a:srcRect l="8042" r="2525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140857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9FED294F-0125-52AA-CFDD-13A2F66673EB}"/>
              </a:ext>
            </a:extLst>
          </p:cNvPr>
          <p:cNvSpPr txBox="1"/>
          <p:nvPr/>
        </p:nvSpPr>
        <p:spPr>
          <a:xfrm>
            <a:off x="1957987" y="2431765"/>
            <a:ext cx="8276026" cy="3320031"/>
          </a:xfrm>
          <a:prstGeom prst="rect">
            <a:avLst/>
          </a:prstGeom>
        </p:spPr>
        <p:txBody>
          <a:bodyPr vert="horz" lIns="91440" tIns="45720" rIns="91440" bIns="45720" rtlCol="0" anchor="ctr">
            <a:normAutofit/>
          </a:bodyPr>
          <a:lstStyle/>
          <a:p>
            <a:pPr>
              <a:lnSpc>
                <a:spcPct val="90000"/>
              </a:lnSpc>
              <a:spcAft>
                <a:spcPts val="600"/>
              </a:spcAft>
            </a:pPr>
            <a:r>
              <a:rPr lang="en-US" sz="2400" dirty="0">
                <a:solidFill>
                  <a:schemeClr val="tx1">
                    <a:lumMod val="85000"/>
                    <a:lumOff val="15000"/>
                  </a:schemeClr>
                </a:solidFill>
                <a:effectLst/>
                <a:latin typeface="Book Antiqua" panose="02040602050305030304" pitchFamily="18" charset="0"/>
              </a:rPr>
              <a:t>Όπ</a:t>
            </a:r>
            <a:r>
              <a:rPr lang="en-US" sz="2400" dirty="0" err="1">
                <a:solidFill>
                  <a:schemeClr val="tx1">
                    <a:lumMod val="85000"/>
                    <a:lumOff val="15000"/>
                  </a:schemeClr>
                </a:solidFill>
                <a:effectLst/>
                <a:latin typeface="Book Antiqua" panose="02040602050305030304" pitchFamily="18" charset="0"/>
              </a:rPr>
              <a:t>ως</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έδειξε</a:t>
            </a:r>
            <a:r>
              <a:rPr lang="en-US" sz="2400" dirty="0">
                <a:solidFill>
                  <a:schemeClr val="tx1">
                    <a:lumMod val="85000"/>
                    <a:lumOff val="15000"/>
                  </a:schemeClr>
                </a:solidFill>
                <a:effectLst/>
                <a:latin typeface="Book Antiqua" panose="02040602050305030304" pitchFamily="18" charset="0"/>
              </a:rPr>
              <a:t> ο </a:t>
            </a:r>
            <a:r>
              <a:rPr lang="en-US" sz="2400" dirty="0" err="1">
                <a:solidFill>
                  <a:schemeClr val="tx1">
                    <a:lumMod val="85000"/>
                    <a:lumOff val="15000"/>
                  </a:schemeClr>
                </a:solidFill>
                <a:effectLst/>
                <a:latin typeface="Book Antiqua" panose="02040602050305030304" pitchFamily="18" charset="0"/>
              </a:rPr>
              <a:t>Plessner</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το</a:t>
            </a:r>
            <a:r>
              <a:rPr lang="en-US" sz="2400" dirty="0">
                <a:solidFill>
                  <a:schemeClr val="tx1">
                    <a:lumMod val="85000"/>
                    <a:lumOff val="15000"/>
                  </a:schemeClr>
                </a:solidFill>
                <a:effectLst/>
                <a:latin typeface="Book Antiqua" panose="02040602050305030304" pitchFamily="18" charset="0"/>
              </a:rPr>
              <a:t> α</a:t>
            </a:r>
            <a:r>
              <a:rPr lang="en-US" sz="2400" dirty="0" err="1">
                <a:solidFill>
                  <a:schemeClr val="tx1">
                    <a:lumMod val="85000"/>
                    <a:lumOff val="15000"/>
                  </a:schemeClr>
                </a:solidFill>
                <a:effectLst/>
                <a:latin typeface="Book Antiqua" panose="02040602050305030304" pitchFamily="18" charset="0"/>
              </a:rPr>
              <a:t>νθρώ</a:t>
            </a:r>
            <a:r>
              <a:rPr lang="en-US" sz="2400" dirty="0">
                <a:solidFill>
                  <a:schemeClr val="tx1">
                    <a:lumMod val="85000"/>
                    <a:lumOff val="15000"/>
                  </a:schemeClr>
                </a:solidFill>
                <a:effectLst/>
                <a:latin typeface="Book Antiqua" panose="02040602050305030304" pitchFamily="18" charset="0"/>
              </a:rPr>
              <a:t>πινο σώμα φέρει μια διπλή διάσταση σε σχέση με τον τρόπο που το αντιλαμβανόμαστε. Από </a:t>
            </a:r>
            <a:r>
              <a:rPr lang="en-US" sz="2400" dirty="0" err="1">
                <a:solidFill>
                  <a:schemeClr val="tx1">
                    <a:lumMod val="85000"/>
                    <a:lumOff val="15000"/>
                  </a:schemeClr>
                </a:solidFill>
                <a:effectLst/>
                <a:latin typeface="Book Antiqua" panose="02040602050305030304" pitchFamily="18" charset="0"/>
              </a:rPr>
              <a:t>τη</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μι</a:t>
            </a:r>
            <a:r>
              <a:rPr lang="en-US" sz="2400" dirty="0">
                <a:solidFill>
                  <a:schemeClr val="tx1">
                    <a:lumMod val="85000"/>
                    <a:lumOff val="15000"/>
                  </a:schemeClr>
                </a:solidFill>
                <a:effectLst/>
                <a:latin typeface="Book Antiqua" panose="02040602050305030304" pitchFamily="18" charset="0"/>
              </a:rPr>
              <a:t>α πλευρά, οι άνθρωποι </a:t>
            </a:r>
            <a:r>
              <a:rPr lang="en-US" sz="2400" i="1" dirty="0">
                <a:solidFill>
                  <a:schemeClr val="tx1">
                    <a:lumMod val="85000"/>
                    <a:lumOff val="15000"/>
                  </a:schemeClr>
                </a:solidFill>
                <a:effectLst/>
                <a:latin typeface="Book Antiqua" panose="02040602050305030304" pitchFamily="18" charset="0"/>
              </a:rPr>
              <a:t>έχουν</a:t>
            </a:r>
            <a:r>
              <a:rPr lang="en-US" sz="2400" dirty="0">
                <a:solidFill>
                  <a:schemeClr val="tx1">
                    <a:lumMod val="85000"/>
                    <a:lumOff val="15000"/>
                  </a:schemeClr>
                </a:solidFill>
                <a:effectLst/>
                <a:latin typeface="Book Antiqua" panose="02040602050305030304" pitchFamily="18" charset="0"/>
              </a:rPr>
              <a:t> ένα σώμα που μπορούν να το χειριστούν όπως χειρίζονται άλλα αντικείμενα, να το εργαλειοποιήσουν και να το χρησιμοποιήσουν ως σημείο για κάτι άλλο. Από </a:t>
            </a:r>
            <a:r>
              <a:rPr lang="en-US" sz="2400" dirty="0" err="1">
                <a:solidFill>
                  <a:schemeClr val="tx1">
                    <a:lumMod val="85000"/>
                    <a:lumOff val="15000"/>
                  </a:schemeClr>
                </a:solidFill>
                <a:effectLst/>
                <a:latin typeface="Book Antiqua" panose="02040602050305030304" pitchFamily="18" charset="0"/>
              </a:rPr>
              <a:t>την</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άλλη</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οι</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άνθρω</a:t>
            </a:r>
            <a:r>
              <a:rPr lang="en-US" sz="2400" dirty="0">
                <a:solidFill>
                  <a:schemeClr val="tx1">
                    <a:lumMod val="85000"/>
                    <a:lumOff val="15000"/>
                  </a:schemeClr>
                </a:solidFill>
                <a:effectLst/>
                <a:latin typeface="Book Antiqua" panose="02040602050305030304" pitchFamily="18" charset="0"/>
              </a:rPr>
              <a:t>ποι </a:t>
            </a:r>
            <a:r>
              <a:rPr lang="en-US" sz="2400" i="1" dirty="0">
                <a:solidFill>
                  <a:schemeClr val="tx1">
                    <a:lumMod val="85000"/>
                    <a:lumOff val="15000"/>
                  </a:schemeClr>
                </a:solidFill>
                <a:effectLst/>
                <a:latin typeface="Book Antiqua" panose="02040602050305030304" pitchFamily="18" charset="0"/>
              </a:rPr>
              <a:t>είναι</a:t>
            </a:r>
            <a:r>
              <a:rPr lang="en-US" sz="2400" dirty="0">
                <a:solidFill>
                  <a:schemeClr val="tx1">
                    <a:lumMod val="85000"/>
                    <a:lumOff val="15000"/>
                  </a:schemeClr>
                </a:solidFill>
                <a:effectLst/>
                <a:latin typeface="Book Antiqua" panose="02040602050305030304" pitchFamily="18" charset="0"/>
              </a:rPr>
              <a:t> το σώμα τους, οι άνθρωποι είναι ‘ενσωματωμένα’ υποκείμενα. </a:t>
            </a:r>
            <a:endParaRPr lang="en-US" sz="2400" dirty="0">
              <a:solidFill>
                <a:schemeClr val="tx1">
                  <a:lumMod val="85000"/>
                  <a:lumOff val="15000"/>
                </a:schemeClr>
              </a:solidFill>
              <a:latin typeface="Book Antiqua" panose="02040602050305030304" pitchFamily="18" charset="0"/>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49594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D678D1FC-29A7-C27A-34D1-BEBD2E2B452C}"/>
              </a:ext>
            </a:extLst>
          </p:cNvPr>
          <p:cNvSpPr txBox="1"/>
          <p:nvPr/>
        </p:nvSpPr>
        <p:spPr>
          <a:xfrm>
            <a:off x="841248" y="3337269"/>
            <a:ext cx="10509504" cy="2905686"/>
          </a:xfrm>
          <a:prstGeom prst="rect">
            <a:avLst/>
          </a:prstGeom>
        </p:spPr>
        <p:txBody>
          <a:bodyPr vert="horz" lIns="91440" tIns="45720" rIns="91440" bIns="45720" rtlCol="0">
            <a:normAutofit/>
          </a:bodyPr>
          <a:lstStyle/>
          <a:p>
            <a:pPr>
              <a:lnSpc>
                <a:spcPct val="90000"/>
              </a:lnSpc>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Plessner</a:t>
            </a:r>
            <a:r>
              <a:rPr lang="en-US" sz="2400" dirty="0">
                <a:effectLst/>
                <a:latin typeface="Book Antiqua" panose="02040602050305030304" pitchFamily="18" charset="0"/>
              </a:rPr>
              <a:t> β</a:t>
            </a:r>
            <a:r>
              <a:rPr lang="en-US" sz="2400" dirty="0" err="1">
                <a:effectLst/>
                <a:latin typeface="Book Antiqua" panose="02040602050305030304" pitchFamily="18" charset="0"/>
              </a:rPr>
              <a:t>λέ</a:t>
            </a:r>
            <a:r>
              <a:rPr lang="en-US" sz="2400" dirty="0">
                <a:effectLst/>
                <a:latin typeface="Book Antiqua" panose="02040602050305030304" pitchFamily="18" charset="0"/>
              </a:rPr>
              <a:t>πει αυτή την ιδιαιτερότητα ως το θεμέλιο της conditio humana -η απομάκρυνση  ενός ατόμου από τον εαυτό του. </a:t>
            </a:r>
            <a:r>
              <a:rPr lang="en-US" sz="2400" dirty="0" err="1">
                <a:effectLst/>
                <a:latin typeface="Book Antiqua" panose="02040602050305030304" pitchFamily="18" charset="0"/>
              </a:rPr>
              <a:t>Ότ</a:t>
            </a:r>
            <a:r>
              <a:rPr lang="en-US" sz="2400" dirty="0">
                <a:effectLst/>
                <a:latin typeface="Book Antiqua" panose="02040602050305030304" pitchFamily="18" charset="0"/>
              </a:rPr>
              <a:t>αν οι ηθοποιοί βγαίνουν έξω από τον εαυτό τους για να απεικονίσουν μια φιγούρα μέσα από «το υλικό της δικής τους ύπαρξης», τονίζουν αυτόν τον διπλασιασμό και την αποστασιοποίηση των ανθρώπων από τον εαυτό τους. Υπ</a:t>
            </a:r>
            <a:r>
              <a:rPr lang="en-US" sz="2400" dirty="0" err="1">
                <a:effectLst/>
                <a:latin typeface="Book Antiqua" panose="02040602050305030304" pitchFamily="18" charset="0"/>
              </a:rPr>
              <a:t>άρχει</a:t>
            </a:r>
            <a:r>
              <a:rPr lang="en-US" sz="2400" dirty="0">
                <a:effectLst/>
                <a:latin typeface="Book Antiqua" panose="02040602050305030304" pitchFamily="18" charset="0"/>
              </a:rPr>
              <a:t> </a:t>
            </a:r>
            <a:r>
              <a:rPr lang="en-US" sz="2400" dirty="0" err="1">
                <a:effectLst/>
                <a:latin typeface="Book Antiqua" panose="02040602050305030304" pitchFamily="18" charset="0"/>
              </a:rPr>
              <a:t>μι</a:t>
            </a:r>
            <a:r>
              <a:rPr lang="en-US" sz="2400" dirty="0">
                <a:effectLst/>
                <a:latin typeface="Book Antiqua" panose="02040602050305030304" pitchFamily="18" charset="0"/>
              </a:rPr>
              <a:t>α ένταση μεταξύ του φαινομενικού σώματος των ηθοποιών, της σωματικής τους ύπαρξης- στον- κόσμο και της χρήσης αυτού του σώματος ως σημείο για την απεικόνιση ενός χαρακτήρα.</a:t>
            </a:r>
          </a:p>
        </p:txBody>
      </p:sp>
    </p:spTree>
    <p:extLst>
      <p:ext uri="{BB962C8B-B14F-4D97-AF65-F5344CB8AC3E}">
        <p14:creationId xmlns:p14="http://schemas.microsoft.com/office/powerpoint/2010/main" val="16914711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2A8C8A9-7827-77E9-04EA-756EBBC71524}"/>
              </a:ext>
            </a:extLst>
          </p:cNvPr>
          <p:cNvSpPr txBox="1"/>
          <p:nvPr/>
        </p:nvSpPr>
        <p:spPr>
          <a:xfrm>
            <a:off x="1266190" y="950716"/>
            <a:ext cx="8074815" cy="4952999"/>
          </a:xfrm>
          <a:prstGeom prst="rect">
            <a:avLst/>
          </a:prstGeom>
        </p:spPr>
        <p:txBody>
          <a:bodyPr vert="horz" lIns="91440" tIns="45720" rIns="91440" bIns="45720" rtlCol="0" anchor="t">
            <a:noAutofit/>
          </a:bodyPr>
          <a:lstStyle/>
          <a:p>
            <a:pPr>
              <a:lnSpc>
                <a:spcPct val="90000"/>
              </a:lnSpc>
              <a:spcAft>
                <a:spcPts val="600"/>
              </a:spcAft>
            </a:pPr>
            <a:r>
              <a:rPr lang="en-US" sz="2400" dirty="0" err="1">
                <a:effectLst/>
                <a:latin typeface="Book Antiqua" panose="02040602050305030304" pitchFamily="18" charset="0"/>
              </a:rPr>
              <a:t>Αυτή</a:t>
            </a:r>
            <a:r>
              <a:rPr lang="en-US" sz="2400" dirty="0">
                <a:effectLst/>
                <a:latin typeface="Book Antiqua" panose="02040602050305030304" pitchFamily="18" charset="0"/>
              </a:rPr>
              <a:t> η </a:t>
            </a:r>
            <a:r>
              <a:rPr lang="en-US" sz="2400" dirty="0" err="1">
                <a:effectLst/>
                <a:latin typeface="Book Antiqua" panose="02040602050305030304" pitchFamily="18" charset="0"/>
              </a:rPr>
              <a:t>έντ</a:t>
            </a:r>
            <a:r>
              <a:rPr lang="en-US" sz="2400" dirty="0">
                <a:effectLst/>
                <a:latin typeface="Book Antiqua" panose="02040602050305030304" pitchFamily="18" charset="0"/>
              </a:rPr>
              <a:t>αση έχει συζητηθεί από παλιά στις θεωρίες του θεάτρου, και ιδιαίτερα στις θεωρίες της υποκριτικής.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θεωρίες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υπ</a:t>
            </a:r>
            <a:r>
              <a:rPr lang="en-US" sz="2400" dirty="0" err="1">
                <a:effectLst/>
                <a:latin typeface="Book Antiqua" panose="02040602050305030304" pitchFamily="18" charset="0"/>
              </a:rPr>
              <a:t>οκριτικής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18ου α</a:t>
            </a:r>
            <a:r>
              <a:rPr lang="en-US" sz="2400" dirty="0" err="1">
                <a:effectLst/>
                <a:latin typeface="Book Antiqua" panose="02040602050305030304" pitchFamily="18" charset="0"/>
              </a:rPr>
              <a:t>ιών</a:t>
            </a:r>
            <a:r>
              <a:rPr lang="en-US" sz="2400" dirty="0">
                <a:effectLst/>
                <a:latin typeface="Book Antiqua" panose="02040602050305030304" pitchFamily="18" charset="0"/>
              </a:rPr>
              <a:t>α προσπάθησαν να εξαλείψουν τους πιθανούς κινδύνους που απορρέουν από την ένταση μεταξύ του φαινομενικού σώματος του ηθοποιού και της απεικόνισης ενός ρόλου από τον ηθοποιό. </a:t>
            </a:r>
            <a:r>
              <a:rPr lang="en-US" sz="2400" dirty="0" err="1">
                <a:effectLst/>
                <a:latin typeface="Book Antiqua" panose="02040602050305030304" pitchFamily="18" charset="0"/>
              </a:rPr>
              <a:t>Ευνόησ</a:t>
            </a:r>
            <a:r>
              <a:rPr lang="en-US" sz="2400" dirty="0">
                <a:effectLst/>
                <a:latin typeface="Book Antiqua" panose="02040602050305030304" pitchFamily="18" charset="0"/>
              </a:rPr>
              <a:t>αν τη σημειωτική απεικόνιση ενός ρόλου έναντι του φαινομενικού σώματος δίνοντας έμφαση στην κυριαρχία του λογοτεχνικού κειμένου έναντι της υποκριτικής τέχνης.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ποιοί δεν έπρεπε πλέον να φέρνουν στο προσκήνιο το σωματικό παιχνίδι, τα ταλέντα του αυτοσχεδιασμού ή τη δεξιοτεχνία τους. </a:t>
            </a:r>
            <a:r>
              <a:rPr lang="en-US" sz="2400" dirty="0" err="1">
                <a:effectLst/>
                <a:latin typeface="Book Antiqua" panose="02040602050305030304" pitchFamily="18" charset="0"/>
              </a:rPr>
              <a:t>Αντίθετ</a:t>
            </a:r>
            <a:r>
              <a:rPr lang="en-US" sz="2400" dirty="0">
                <a:effectLst/>
                <a:latin typeface="Book Antiqua" panose="02040602050305030304" pitchFamily="18" charset="0"/>
              </a:rPr>
              <a:t>α, έπρεπε να χρησιμοποιήσουν τις δεξιότητές τους για να επικοινωνήσουν το ποιητικό νόημα που προερχόταν από ένα κείμενο.</a:t>
            </a:r>
            <a:endParaRPr lang="en-US" sz="2400" dirty="0">
              <a:latin typeface="Book Antiqua" panose="02040602050305030304" pitchFamily="18" charset="0"/>
            </a:endParaRPr>
          </a:p>
        </p:txBody>
      </p:sp>
    </p:spTree>
    <p:extLst>
      <p:ext uri="{BB962C8B-B14F-4D97-AF65-F5344CB8AC3E}">
        <p14:creationId xmlns:p14="http://schemas.microsoft.com/office/powerpoint/2010/main" val="2641189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B4B786E3-2D92-96AE-1232-DBB84B3B9F43}"/>
              </a:ext>
            </a:extLst>
          </p:cNvPr>
          <p:cNvSpPr txBox="1"/>
          <p:nvPr/>
        </p:nvSpPr>
        <p:spPr>
          <a:xfrm>
            <a:off x="1115568" y="2481943"/>
            <a:ext cx="10168128" cy="3695020"/>
          </a:xfrm>
          <a:prstGeom prst="rect">
            <a:avLst/>
          </a:prstGeom>
        </p:spPr>
        <p:txBody>
          <a:bodyPr vert="horz" lIns="91440" tIns="45720" rIns="91440" bIns="45720" rtlCol="0">
            <a:normAutofit/>
          </a:bodyPr>
          <a:lstStyle/>
          <a:p>
            <a:pPr>
              <a:lnSpc>
                <a:spcPct val="90000"/>
              </a:lnSpc>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τέχνη</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υπ</a:t>
            </a:r>
            <a:r>
              <a:rPr lang="en-US" sz="2400" dirty="0" err="1">
                <a:effectLst/>
                <a:latin typeface="Book Antiqua" panose="02040602050305030304" pitchFamily="18" charset="0"/>
              </a:rPr>
              <a:t>οκριτικής</a:t>
            </a:r>
            <a:r>
              <a:rPr lang="en-US" sz="2400" dirty="0">
                <a:effectLst/>
                <a:latin typeface="Book Antiqua" panose="02040602050305030304" pitchFamily="18" charset="0"/>
              </a:rPr>
              <a:t> </a:t>
            </a:r>
            <a:r>
              <a:rPr lang="en-US" sz="2400" dirty="0" err="1">
                <a:effectLst/>
                <a:latin typeface="Book Antiqua" panose="02040602050305030304" pitchFamily="18" charset="0"/>
              </a:rPr>
              <a:t>σχεδιάστηκε</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να επιτρέπει στον ηθοποιό να εκφράσει αυτά τα νοήματα -ιδίως τα συναισθήματα, την πνευματική κατάσταση, τις διαδικασίες σκέψης και τα προσωπικά γνωρίσματα δραματικών μορφών- μέσα και δια μέσου του σώματος του ηθοποιού.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ποιοί έπρεπε να εξαλείψουν το φαινομενικό τους σώμα για να μεταμορφωθούν όσο το δυνατόν πιο ολοκληρωμένα σε ένα «κείμενο» φτιαγμένο από σημεία που περιέγραφαν τις πράξεις και τα συναισθήματα ενός χαρακτήρα</a:t>
            </a:r>
            <a:r>
              <a:rPr lang="en-US" sz="2200" dirty="0">
                <a:effectLst/>
              </a:rPr>
              <a:t>.</a:t>
            </a:r>
          </a:p>
        </p:txBody>
      </p:sp>
    </p:spTree>
    <p:extLst>
      <p:ext uri="{BB962C8B-B14F-4D97-AF65-F5344CB8AC3E}">
        <p14:creationId xmlns:p14="http://schemas.microsoft.com/office/powerpoint/2010/main" val="3047557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C9B446A-6343-4E56-90BA-061E4DDF0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3EC72A1B-03D3-499C-B4BF-AC68EEC22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216322C2-3CF0-4D33-BF90-3F384CF6D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2E2335A5-E0FB-176B-ECE8-86D48F0CFF9D}"/>
              </a:ext>
            </a:extLst>
          </p:cNvPr>
          <p:cNvSpPr txBox="1"/>
          <p:nvPr/>
        </p:nvSpPr>
        <p:spPr>
          <a:xfrm>
            <a:off x="371094" y="1343025"/>
            <a:ext cx="3438906" cy="4582287"/>
          </a:xfrm>
          <a:prstGeom prst="rect">
            <a:avLst/>
          </a:prstGeom>
        </p:spPr>
        <p:txBody>
          <a:bodyPr vert="horz" lIns="91440" tIns="45720" rIns="91440" bIns="45720" rtlCol="0" anchor="t">
            <a:normAutofit/>
          </a:bodyPr>
          <a:lstStyle/>
          <a:p>
            <a:pPr>
              <a:lnSpc>
                <a:spcPct val="90000"/>
              </a:lnSpc>
              <a:spcAft>
                <a:spcPts val="800"/>
              </a:spcAft>
            </a:pP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a:t>
            </a:r>
            <a:r>
              <a:rPr lang="en-US" sz="2400" dirty="0">
                <a:effectLst/>
                <a:latin typeface="Book Antiqua" panose="02040602050305030304" pitchFamily="18" charset="0"/>
              </a:rPr>
              <a:t>ατρο ο θεατής έπρεπε να αντιληφθεί και να συμπάσχει με τον χαρακτήρα. </a:t>
            </a:r>
            <a:r>
              <a:rPr lang="en-US" sz="2400" dirty="0" err="1">
                <a:effectLst/>
                <a:latin typeface="Book Antiqua" panose="02040602050305030304" pitchFamily="18" charset="0"/>
              </a:rPr>
              <a:t>Το</a:t>
            </a:r>
            <a:r>
              <a:rPr lang="en-US" sz="2400" dirty="0">
                <a:effectLst/>
                <a:latin typeface="Book Antiqua" panose="02040602050305030304" pitchFamily="18" charset="0"/>
              </a:rPr>
              <a:t> α</a:t>
            </a:r>
            <a:r>
              <a:rPr lang="en-US" sz="2400" dirty="0" err="1">
                <a:effectLst/>
                <a:latin typeface="Book Antiqua" panose="02040602050305030304" pitchFamily="18" charset="0"/>
              </a:rPr>
              <a:t>ισθ</a:t>
            </a:r>
            <a:r>
              <a:rPr lang="en-US" sz="2400" dirty="0">
                <a:effectLst/>
                <a:latin typeface="Book Antiqua" panose="02040602050305030304" pitchFamily="18" charset="0"/>
              </a:rPr>
              <a:t>αντικό σώμα του ερμηνευτή έπρεπε να γίνει αόρατο γιατί θα απομάκρυνε το κοινό από την ψευδαίσθησή του. </a:t>
            </a:r>
            <a:r>
              <a:rPr lang="en-US" sz="2400" dirty="0" err="1">
                <a:effectLst/>
                <a:latin typeface="Book Antiqua" panose="02040602050305030304" pitchFamily="18" charset="0"/>
              </a:rPr>
              <a:t>Το</a:t>
            </a:r>
            <a:r>
              <a:rPr lang="en-US" sz="2400" dirty="0">
                <a:effectLst/>
                <a:latin typeface="Book Antiqua" panose="02040602050305030304" pitchFamily="18" charset="0"/>
              </a:rPr>
              <a:t> α</a:t>
            </a:r>
            <a:r>
              <a:rPr lang="en-US" sz="2400" dirty="0" err="1">
                <a:effectLst/>
                <a:latin typeface="Book Antiqua" panose="02040602050305030304" pitchFamily="18" charset="0"/>
              </a:rPr>
              <a:t>ισθ</a:t>
            </a:r>
            <a:r>
              <a:rPr lang="en-US" sz="2400" dirty="0">
                <a:effectLst/>
                <a:latin typeface="Book Antiqua" panose="02040602050305030304" pitchFamily="18" charset="0"/>
              </a:rPr>
              <a:t>αντικό σώμα αποσταθεροποιεί τον φανταστικό κόσμο του έργου για το κοινό.</a:t>
            </a:r>
          </a:p>
        </p:txBody>
      </p:sp>
      <p:pic>
        <p:nvPicPr>
          <p:cNvPr id="5" name="Εικόνα 4">
            <a:extLst>
              <a:ext uri="{FF2B5EF4-FFF2-40B4-BE49-F238E27FC236}">
                <a16:creationId xmlns:a16="http://schemas.microsoft.com/office/drawing/2014/main" id="{CDB0D9DE-CC3C-D470-DE89-3798CD48A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8967" y="1545477"/>
            <a:ext cx="6921940" cy="3876286"/>
          </a:xfrm>
          <a:prstGeom prst="rect">
            <a:avLst/>
          </a:prstGeom>
        </p:spPr>
      </p:pic>
    </p:spTree>
    <p:extLst>
      <p:ext uri="{BB962C8B-B14F-4D97-AF65-F5344CB8AC3E}">
        <p14:creationId xmlns:p14="http://schemas.microsoft.com/office/powerpoint/2010/main" val="1042004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D6EEA4-51EF-4796-BE5B-F3EB11F23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άτομο, όρθιος&#10;&#10;Περιγραφή που δημιουργήθηκε αυτόματα">
            <a:extLst>
              <a:ext uri="{FF2B5EF4-FFF2-40B4-BE49-F238E27FC236}">
                <a16:creationId xmlns:a16="http://schemas.microsoft.com/office/drawing/2014/main" id="{BA744EE5-9D55-6A2C-F5A6-A6175FEC7142}"/>
              </a:ext>
            </a:extLst>
          </p:cNvPr>
          <p:cNvPicPr>
            <a:picLocks noChangeAspect="1"/>
          </p:cNvPicPr>
          <p:nvPr/>
        </p:nvPicPr>
        <p:blipFill rotWithShape="1">
          <a:blip r:embed="rId2">
            <a:alphaModFix amt="25000"/>
            <a:extLst>
              <a:ext uri="{28A0092B-C50C-407E-A947-70E740481C1C}">
                <a14:useLocalDpi xmlns:a14="http://schemas.microsoft.com/office/drawing/2010/main" val="0"/>
              </a:ext>
            </a:extLst>
          </a:blip>
          <a:srcRect b="5462"/>
          <a:stretch/>
        </p:blipFill>
        <p:spPr>
          <a:xfrm>
            <a:off x="20" y="-1"/>
            <a:ext cx="12191980" cy="6858001"/>
          </a:xfrm>
          <a:prstGeom prst="rect">
            <a:avLst/>
          </a:prstGeom>
        </p:spPr>
      </p:pic>
      <p:sp>
        <p:nvSpPr>
          <p:cNvPr id="3" name="TextBox 2">
            <a:extLst>
              <a:ext uri="{FF2B5EF4-FFF2-40B4-BE49-F238E27FC236}">
                <a16:creationId xmlns:a16="http://schemas.microsoft.com/office/drawing/2014/main" id="{CD89E5B0-42E2-1F19-F874-CF9E291BDF65}"/>
              </a:ext>
            </a:extLst>
          </p:cNvPr>
          <p:cNvSpPr txBox="1"/>
          <p:nvPr/>
        </p:nvSpPr>
        <p:spPr>
          <a:xfrm>
            <a:off x="838200" y="3590600"/>
            <a:ext cx="10382250" cy="2433722"/>
          </a:xfrm>
          <a:prstGeom prst="rect">
            <a:avLst/>
          </a:prstGeom>
        </p:spPr>
        <p:txBody>
          <a:bodyPr vert="horz" lIns="91440" tIns="45720" rIns="91440" bIns="45720" rtlCol="0">
            <a:normAutofit/>
          </a:bodyPr>
          <a:lstStyle/>
          <a:p>
            <a:pPr>
              <a:lnSpc>
                <a:spcPct val="90000"/>
              </a:lnSpc>
              <a:spcAft>
                <a:spcPts val="800"/>
              </a:spcAft>
            </a:pPr>
            <a:r>
              <a:rPr lang="en-US" sz="2400" dirty="0" err="1">
                <a:solidFill>
                  <a:srgbClr val="FFFFFF"/>
                </a:solidFill>
                <a:effectLst/>
                <a:latin typeface="Book Antiqua" panose="02040602050305030304" pitchFamily="18" charset="0"/>
              </a:rPr>
              <a:t>Ουσι</a:t>
            </a:r>
            <a:r>
              <a:rPr lang="en-US" sz="2400" dirty="0">
                <a:solidFill>
                  <a:srgbClr val="FFFFFF"/>
                </a:solidFill>
                <a:effectLst/>
                <a:latin typeface="Book Antiqua" panose="02040602050305030304" pitchFamily="18" charset="0"/>
              </a:rPr>
              <a:t>αστικά, ο ηθοποιός έπρεπε να περάσει από ένα είδος «από-σωματοποίησης» Όλα όσα υπαινίσσονταν τη σωματική </a:t>
            </a:r>
            <a:r>
              <a:rPr lang="en-US" sz="2400" i="1" dirty="0">
                <a:solidFill>
                  <a:srgbClr val="FFFFFF"/>
                </a:solidFill>
                <a:effectLst/>
                <a:latin typeface="Book Antiqua" panose="02040602050305030304" pitchFamily="18" charset="0"/>
              </a:rPr>
              <a:t>ύπαρξη - στον - κόσμο</a:t>
            </a:r>
            <a:r>
              <a:rPr lang="en-US" sz="2400" dirty="0">
                <a:solidFill>
                  <a:srgbClr val="FFFFFF"/>
                </a:solidFill>
                <a:effectLst/>
                <a:latin typeface="Book Antiqua" panose="02040602050305030304" pitchFamily="18" charset="0"/>
              </a:rPr>
              <a:t> του ηθοποιού έπρεπε να εξαλειφθεί μέχρι να μείνει μόνο το σημειωτικό σώμα.</a:t>
            </a:r>
          </a:p>
        </p:txBody>
      </p:sp>
    </p:spTree>
    <p:extLst>
      <p:ext uri="{BB962C8B-B14F-4D97-AF65-F5344CB8AC3E}">
        <p14:creationId xmlns:p14="http://schemas.microsoft.com/office/powerpoint/2010/main" val="906065946"/>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D67C2EE-AFA7-458A-8695-51B546F47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800584-727A-48CF-8223-244AD9717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967" y="0"/>
            <a:ext cx="11585033" cy="3233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221A507-76C4-489F-9F32-ECC44C5D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15" name="Rectangle 64">
              <a:extLst>
                <a:ext uri="{FF2B5EF4-FFF2-40B4-BE49-F238E27FC236}">
                  <a16:creationId xmlns:a16="http://schemas.microsoft.com/office/drawing/2014/main" id="{7DC847D7-5EB9-4FE0-B168-3DE1EB4EF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F6F873C5-6B08-4AFE-A352-0A7CBBF46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B0DB0814-1ED8-487C-B9C3-0A3D8FCF9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F5F3852A-F720-4D40-A134-9973D3E1F0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1B5D5737-4218-40BA-8AF2-1AE5DECD3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B935F463-D65C-49FE-A92B-41F5ECDA68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F6CA73CF-0DFE-4798-BC6E-C387843B4D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98C7D6EA-A5D9-4522-AE62-F469FE6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B04050F1-B046-473B-B19A-E9E56235E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975EDD96-1800-4F89-BFE1-9B91350FB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20884670-A662-4E05-AAE8-45BD00526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3FF1EA1E-0B30-4AB3-9D10-CAFB149C8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45623CE9-FC05-43E5-A0BF-7BD5F22B8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E5FDD108-3711-4CC4-AA3A-62731494D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A17CDDB6-3812-4D05-B01E-102B32F6B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D6726100-858D-44CA-B0A8-DC13EA7BFE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299ED46-3E2E-408F-82A1-FB2A0A2B9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772859DA-EE4D-4BF7-B000-0718B4A0F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666A5CAC-B220-49E0-A1BC-AD5F168279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6690C2E3-0443-48E4-8F94-E3D9113FF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0CE4D47-59B5-C9CC-927F-D4EA6FE5E518}"/>
              </a:ext>
            </a:extLst>
          </p:cNvPr>
          <p:cNvSpPr txBox="1"/>
          <p:nvPr/>
        </p:nvSpPr>
        <p:spPr>
          <a:xfrm>
            <a:off x="1166649" y="3509010"/>
            <a:ext cx="10258733" cy="3057328"/>
          </a:xfrm>
          <a:prstGeom prst="rect">
            <a:avLst/>
          </a:prstGeom>
        </p:spPr>
        <p:txBody>
          <a:bodyPr vert="horz" lIns="91440" tIns="45720" rIns="91440" bIns="45720" rtlCol="0" anchor="ctr">
            <a:normAutofit/>
          </a:bodyPr>
          <a:lstStyle/>
          <a:p>
            <a:pPr>
              <a:lnSpc>
                <a:spcPct val="90000"/>
              </a:lnSpc>
              <a:spcAft>
                <a:spcPts val="600"/>
              </a:spcAft>
            </a:pPr>
            <a:r>
              <a:rPr lang="en-US" sz="2400" dirty="0" err="1">
                <a:effectLst/>
                <a:latin typeface="Book Antiqua" panose="02040602050305030304" pitchFamily="18" charset="0"/>
              </a:rPr>
              <a:t>Το</a:t>
            </a:r>
            <a:r>
              <a:rPr lang="en-US" sz="2400" dirty="0">
                <a:effectLst/>
                <a:latin typeface="Book Antiqua" panose="02040602050305030304" pitchFamily="18" charset="0"/>
              </a:rPr>
              <a:t> πα</a:t>
            </a:r>
            <a:r>
              <a:rPr lang="en-US" sz="2400" dirty="0" err="1">
                <a:effectLst/>
                <a:latin typeface="Book Antiqua" panose="02040602050305030304" pitchFamily="18" charset="0"/>
              </a:rPr>
              <a:t>ράδειγμ</a:t>
            </a:r>
            <a:r>
              <a:rPr lang="en-US" sz="2400" dirty="0">
                <a:effectLst/>
                <a:latin typeface="Book Antiqua" panose="02040602050305030304" pitchFamily="18" charset="0"/>
              </a:rPr>
              <a:t>α της ρεαλιστικής ψυχολογικής υποκριτικής αναπτύχθηκε τον 18ο αιώνα και ανανεώθηκε θεωρητικά από τον Constantine Stanislavski στο γύρισμα του 19ου προς τον 20ο αιώνα.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τεχνικές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Stanislavski  </a:t>
            </a:r>
            <a:r>
              <a:rPr lang="en-US" sz="2400" dirty="0" err="1">
                <a:effectLst/>
                <a:latin typeface="Book Antiqua" panose="02040602050305030304" pitchFamily="18" charset="0"/>
              </a:rPr>
              <a:t>είχ</a:t>
            </a:r>
            <a:r>
              <a:rPr lang="en-US" sz="2400" dirty="0">
                <a:effectLst/>
                <a:latin typeface="Book Antiqua" panose="02040602050305030304" pitchFamily="18" charset="0"/>
              </a:rPr>
              <a:t>αν σημαντικό αντίκτυπο στο αμερικανικό θέατρο, ιδιαίτερα όταν το βιβλίο του </a:t>
            </a:r>
            <a:r>
              <a:rPr lang="en-US" sz="2400" i="1" dirty="0">
                <a:effectLst/>
                <a:latin typeface="Book Antiqua" panose="02040602050305030304" pitchFamily="18" charset="0"/>
              </a:rPr>
              <a:t>Ένας ηθοποιός προετοιμάζεται</a:t>
            </a:r>
            <a:r>
              <a:rPr lang="en-US" sz="2400" dirty="0">
                <a:effectLst/>
                <a:latin typeface="Book Antiqua" panose="02040602050305030304" pitchFamily="18" charset="0"/>
              </a:rPr>
              <a:t> κυκλοφόρησε στα αγγλικά το 1936. </a:t>
            </a:r>
            <a:endParaRPr lang="en-US" sz="2400" dirty="0">
              <a:latin typeface="Book Antiqua" panose="02040602050305030304" pitchFamily="18" charset="0"/>
            </a:endParaRPr>
          </a:p>
        </p:txBody>
      </p:sp>
    </p:spTree>
    <p:extLst>
      <p:ext uri="{BB962C8B-B14F-4D97-AF65-F5344CB8AC3E}">
        <p14:creationId xmlns:p14="http://schemas.microsoft.com/office/powerpoint/2010/main" val="6838167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FE1BD1E3-989A-D995-8B67-8A63C0ED19B9}"/>
              </a:ext>
            </a:extLst>
          </p:cNvPr>
          <p:cNvSpPr txBox="1"/>
          <p:nvPr/>
        </p:nvSpPr>
        <p:spPr>
          <a:xfrm>
            <a:off x="841248" y="3337269"/>
            <a:ext cx="10509504" cy="2905686"/>
          </a:xfrm>
          <a:prstGeom prst="rect">
            <a:avLst/>
          </a:prstGeom>
        </p:spPr>
        <p:txBody>
          <a:bodyPr vert="horz" lIns="91440" tIns="45720" rIns="91440" bIns="45720" rtlCol="0">
            <a:normAutofit/>
          </a:bodyPr>
          <a:lstStyle/>
          <a:p>
            <a:pPr>
              <a:lnSpc>
                <a:spcPct val="90000"/>
              </a:lnSpc>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σκηνοθέτης</a:t>
            </a:r>
            <a:r>
              <a:rPr lang="en-US" sz="2400" dirty="0">
                <a:effectLst/>
                <a:latin typeface="Book Antiqua" panose="02040602050305030304" pitchFamily="18" charset="0"/>
              </a:rPr>
              <a:t> Lee Strasberg α</a:t>
            </a:r>
            <a:r>
              <a:rPr lang="en-US" sz="2400" dirty="0" err="1">
                <a:effectLst/>
                <a:latin typeface="Book Antiqua" panose="02040602050305030304" pitchFamily="18" charset="0"/>
              </a:rPr>
              <a:t>νέ</a:t>
            </a:r>
            <a:r>
              <a:rPr lang="en-US" sz="2400" dirty="0">
                <a:effectLst/>
                <a:latin typeface="Book Antiqua" panose="02040602050305030304" pitchFamily="18" charset="0"/>
              </a:rPr>
              <a:t>πτυξε τη θεωρία του Stanislavski στη δική του μέθοδο. Η «</a:t>
            </a:r>
            <a:r>
              <a:rPr lang="en-US" sz="2400" dirty="0" err="1">
                <a:effectLst/>
                <a:latin typeface="Book Antiqua" panose="02040602050305030304" pitchFamily="18" charset="0"/>
              </a:rPr>
              <a:t>μεθοδος</a:t>
            </a:r>
            <a:r>
              <a:rPr lang="en-US" sz="2400" dirty="0">
                <a:effectLst/>
                <a:latin typeface="Book Antiqua" panose="02040602050305030304" pitchFamily="18" charset="0"/>
              </a:rPr>
              <a:t>» χαρα</a:t>
            </a:r>
            <a:r>
              <a:rPr lang="en-US" sz="2400" dirty="0" err="1">
                <a:effectLst/>
                <a:latin typeface="Book Antiqua" panose="02040602050305030304" pitchFamily="18" charset="0"/>
              </a:rPr>
              <a:t>κτηρίζετ</a:t>
            </a:r>
            <a:r>
              <a:rPr lang="en-US" sz="2400" dirty="0">
                <a:effectLst/>
                <a:latin typeface="Book Antiqua" panose="02040602050305030304" pitchFamily="18" charset="0"/>
              </a:rPr>
              <a:t>αι από την προσπάθειά της να διαλύσει την ένταση μεταξύ του φαινομενικού σώματος και του σημειωτικού σώματος συγχωνεύοντας τα δύο σε ένα. Ο  Strasberg  </a:t>
            </a:r>
            <a:r>
              <a:rPr lang="en-US" sz="2400" dirty="0" err="1">
                <a:effectLst/>
                <a:latin typeface="Book Antiqua" panose="02040602050305030304" pitchFamily="18" charset="0"/>
              </a:rPr>
              <a:t>ζητούσε</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ποιούς του να βασιστούν στα δικά τους συναισθήματα και την ιδιοσυγκρασία τους έτσι ώστε να μην παίξουν απλώς έναν ρόλο, αλλά να ζήσουν τον ρόλο.</a:t>
            </a:r>
          </a:p>
        </p:txBody>
      </p:sp>
    </p:spTree>
    <p:extLst>
      <p:ext uri="{BB962C8B-B14F-4D97-AF65-F5344CB8AC3E}">
        <p14:creationId xmlns:p14="http://schemas.microsoft.com/office/powerpoint/2010/main" val="3570959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5658A17-E428-A71D-C64C-BB40F38982B1}"/>
              </a:ext>
            </a:extLst>
          </p:cNvPr>
          <p:cNvSpPr txBox="1"/>
          <p:nvPr/>
        </p:nvSpPr>
        <p:spPr>
          <a:xfrm>
            <a:off x="1285240" y="1143001"/>
            <a:ext cx="8074815" cy="4626864"/>
          </a:xfrm>
          <a:prstGeom prst="rect">
            <a:avLst/>
          </a:prstGeom>
        </p:spPr>
        <p:txBody>
          <a:bodyPr vert="horz" lIns="91440" tIns="45720" rIns="91440" bIns="45720" rtlCol="0" anchor="t">
            <a:normAutofit/>
          </a:bodyPr>
          <a:lstStyle/>
          <a:p>
            <a:pPr>
              <a:lnSpc>
                <a:spcPct val="90000"/>
              </a:lnSpc>
              <a:spcAft>
                <a:spcPts val="800"/>
              </a:spcAft>
            </a:pPr>
            <a:r>
              <a:rPr lang="en-US" sz="2400" dirty="0">
                <a:effectLst/>
                <a:latin typeface="Book Antiqua" panose="02040602050305030304" pitchFamily="18" charset="0"/>
              </a:rPr>
              <a:t>Η απ</a:t>
            </a:r>
            <a:r>
              <a:rPr lang="en-US" sz="2400" dirty="0" err="1">
                <a:effectLst/>
                <a:latin typeface="Book Antiqua" panose="02040602050305030304" pitchFamily="18" charset="0"/>
              </a:rPr>
              <a:t>όρριψη</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λογοτεχνικού</a:t>
            </a:r>
            <a:r>
              <a:rPr lang="en-US" sz="2400" dirty="0">
                <a:effectLst/>
                <a:latin typeface="Book Antiqua" panose="02040602050305030304" pitchFamily="18" charset="0"/>
              </a:rPr>
              <a:t> </a:t>
            </a:r>
            <a:r>
              <a:rPr lang="en-US" sz="2400" dirty="0" err="1">
                <a:effectLst/>
                <a:latin typeface="Book Antiqua" panose="02040602050305030304" pitchFamily="18" charset="0"/>
              </a:rPr>
              <a:t>θεάτρου</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δράμ</a:t>
            </a:r>
            <a:r>
              <a:rPr lang="en-US" sz="2400" dirty="0">
                <a:effectLst/>
                <a:latin typeface="Book Antiqua" panose="02040602050305030304" pitchFamily="18" charset="0"/>
              </a:rPr>
              <a:t>ατος από το κίνημα της ιστορικής πρωτοπορίας οδηγεί σε μια αναθεώρηση της έννοιας της υποκριτικής.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νά</a:t>
            </a:r>
            <a:r>
              <a:rPr lang="en-US" sz="2400" dirty="0">
                <a:effectLst/>
                <a:latin typeface="Book Antiqua" panose="02040602050305030304" pitchFamily="18" charset="0"/>
              </a:rPr>
              <a:t>πτυξη νέων μορφών υποκριτικής, ο υλικός χαρακτήρας του ανθρώπινου σώματος ήρθε στο προσκήνιο, αυτή η εξέλιξη οδήγησε σε ποικίλες αντιδράσεις μεταξύ των καλλιτεχνών του θεάτρου. Ο </a:t>
            </a:r>
            <a:r>
              <a:rPr lang="en-US" sz="2400" dirty="0" err="1">
                <a:effectLst/>
                <a:latin typeface="Book Antiqua" panose="02040602050305030304" pitchFamily="18" charset="0"/>
              </a:rPr>
              <a:t>Βρετ</a:t>
            </a:r>
            <a:r>
              <a:rPr lang="en-US" sz="2400" dirty="0">
                <a:effectLst/>
                <a:latin typeface="Book Antiqua" panose="02040602050305030304" pitchFamily="18" charset="0"/>
              </a:rPr>
              <a:t>ανός ηθοποιός σκηνοθέτης σκηνογράφος και θεωρητικός Edward Gordon Craig (1872-1966) βρήκε την ένταση μεταξύ φαινομενικού σώματος και σημειωτικού σώματος ανεξέλεγκτη και επομένως ακατάλληλη ως καλλιτεχνικό υλικό. </a:t>
            </a: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dirty="0" err="1">
                <a:effectLst/>
                <a:latin typeface="Book Antiqua" panose="02040602050305030304" pitchFamily="18" charset="0"/>
              </a:rPr>
              <a:t>δοκίμιό</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«ο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ποιός και η υπερ-μαριονέτα» ο Craig υποστηρίζει ότι:</a:t>
            </a:r>
          </a:p>
        </p:txBody>
      </p:sp>
    </p:spTree>
    <p:extLst>
      <p:ext uri="{BB962C8B-B14F-4D97-AF65-F5344CB8AC3E}">
        <p14:creationId xmlns:p14="http://schemas.microsoft.com/office/powerpoint/2010/main" val="42355977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B2B1DABD-3864-8055-5138-340272CCD984}"/>
              </a:ext>
            </a:extLst>
          </p:cNvPr>
          <p:cNvSpPr txBox="1"/>
          <p:nvPr/>
        </p:nvSpPr>
        <p:spPr>
          <a:xfrm>
            <a:off x="1957987" y="2053302"/>
            <a:ext cx="8276026" cy="4159535"/>
          </a:xfrm>
          <a:prstGeom prst="rect">
            <a:avLst/>
          </a:prstGeom>
        </p:spPr>
        <p:txBody>
          <a:bodyPr vert="horz" lIns="91440" tIns="45720" rIns="91440" bIns="45720" rtlCol="0" anchor="ctr">
            <a:noAutofit/>
          </a:bodyPr>
          <a:lstStyle/>
          <a:p>
            <a:pPr>
              <a:lnSpc>
                <a:spcPct val="90000"/>
              </a:lnSpc>
              <a:spcAft>
                <a:spcPts val="800"/>
              </a:spcAft>
            </a:pPr>
            <a:r>
              <a:rPr lang="en-US" sz="2400" dirty="0">
                <a:solidFill>
                  <a:schemeClr val="tx1">
                    <a:lumMod val="85000"/>
                    <a:lumOff val="15000"/>
                  </a:schemeClr>
                </a:solidFill>
                <a:effectLst/>
                <a:latin typeface="Book Antiqua" panose="02040602050305030304" pitchFamily="18" charset="0"/>
              </a:rPr>
              <a:t>«Η </a:t>
            </a:r>
            <a:r>
              <a:rPr lang="en-US" sz="2400" dirty="0" err="1">
                <a:solidFill>
                  <a:schemeClr val="tx1">
                    <a:lumMod val="85000"/>
                    <a:lumOff val="15000"/>
                  </a:schemeClr>
                </a:solidFill>
                <a:effectLst/>
                <a:latin typeface="Book Antiqua" panose="02040602050305030304" pitchFamily="18" charset="0"/>
              </a:rPr>
              <a:t>τέχνη</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δημιουργείτ</a:t>
            </a:r>
            <a:r>
              <a:rPr lang="en-US" sz="2400" dirty="0">
                <a:solidFill>
                  <a:schemeClr val="tx1">
                    <a:lumMod val="85000"/>
                    <a:lumOff val="15000"/>
                  </a:schemeClr>
                </a:solidFill>
                <a:effectLst/>
                <a:latin typeface="Book Antiqua" panose="02040602050305030304" pitchFamily="18" charset="0"/>
              </a:rPr>
              <a:t>αι μόνο με σχεδίαση. Επ</a:t>
            </a:r>
            <a:r>
              <a:rPr lang="en-US" sz="2400" dirty="0" err="1">
                <a:solidFill>
                  <a:schemeClr val="tx1">
                    <a:lumMod val="85000"/>
                    <a:lumOff val="15000"/>
                  </a:schemeClr>
                </a:solidFill>
                <a:effectLst/>
                <a:latin typeface="Book Antiqua" panose="02040602050305030304" pitchFamily="18" charset="0"/>
              </a:rPr>
              <a:t>ομένως</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γι</a:t>
            </a:r>
            <a:r>
              <a:rPr lang="en-US" sz="2400" dirty="0">
                <a:solidFill>
                  <a:schemeClr val="tx1">
                    <a:lumMod val="85000"/>
                    <a:lumOff val="15000"/>
                  </a:schemeClr>
                </a:solidFill>
                <a:effectLst/>
                <a:latin typeface="Book Antiqua" panose="02040602050305030304" pitchFamily="18" charset="0"/>
              </a:rPr>
              <a:t>α να φτιάξουμε οποιοδήποτε έργο τέχνης είναι σαφές ότι μπορούμε να δουλέψουμε μόνο με εκείνα τα υλικά με τα οποία μπορούμε να υπολογίσουμε. Ο </a:t>
            </a:r>
            <a:r>
              <a:rPr lang="en-US" sz="2400" dirty="0" err="1">
                <a:solidFill>
                  <a:schemeClr val="tx1">
                    <a:lumMod val="85000"/>
                    <a:lumOff val="15000"/>
                  </a:schemeClr>
                </a:solidFill>
                <a:effectLst/>
                <a:latin typeface="Book Antiqua" panose="02040602050305030304" pitchFamily="18" charset="0"/>
              </a:rPr>
              <a:t>άνθρω</a:t>
            </a:r>
            <a:r>
              <a:rPr lang="en-US" sz="2400" dirty="0">
                <a:solidFill>
                  <a:schemeClr val="tx1">
                    <a:lumMod val="85000"/>
                    <a:lumOff val="15000"/>
                  </a:schemeClr>
                </a:solidFill>
                <a:effectLst/>
                <a:latin typeface="Book Antiqua" panose="02040602050305030304" pitchFamily="18" charset="0"/>
              </a:rPr>
              <a:t>πος δεν είναι ένα από αυτά τα υλικά…. </a:t>
            </a:r>
            <a:r>
              <a:rPr lang="en-US" sz="2400" dirty="0" err="1">
                <a:solidFill>
                  <a:schemeClr val="tx1">
                    <a:lumMod val="85000"/>
                    <a:lumOff val="15000"/>
                  </a:schemeClr>
                </a:solidFill>
                <a:effectLst/>
                <a:latin typeface="Book Antiqua" panose="02040602050305030304" pitchFamily="18" charset="0"/>
              </a:rPr>
              <a:t>Οι</a:t>
            </a:r>
            <a:r>
              <a:rPr lang="en-US" sz="2400" dirty="0">
                <a:solidFill>
                  <a:schemeClr val="tx1">
                    <a:lumMod val="85000"/>
                    <a:lumOff val="15000"/>
                  </a:schemeClr>
                </a:solidFill>
                <a:effectLst/>
                <a:latin typeface="Book Antiqua" panose="02040602050305030304" pitchFamily="18" charset="0"/>
              </a:rPr>
              <a:t> π</a:t>
            </a:r>
            <a:r>
              <a:rPr lang="en-US" sz="2400" dirty="0" err="1">
                <a:solidFill>
                  <a:schemeClr val="tx1">
                    <a:lumMod val="85000"/>
                    <a:lumOff val="15000"/>
                  </a:schemeClr>
                </a:solidFill>
                <a:effectLst/>
                <a:latin typeface="Book Antiqua" panose="02040602050305030304" pitchFamily="18" charset="0"/>
              </a:rPr>
              <a:t>ράξεις</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του</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σώμ</a:t>
            </a:r>
            <a:r>
              <a:rPr lang="en-US" sz="2400" dirty="0">
                <a:solidFill>
                  <a:schemeClr val="tx1">
                    <a:lumMod val="85000"/>
                    <a:lumOff val="15000"/>
                  </a:schemeClr>
                </a:solidFill>
                <a:effectLst/>
                <a:latin typeface="Book Antiqua" panose="02040602050305030304" pitchFamily="18" charset="0"/>
              </a:rPr>
              <a:t>ατος του ηθοποιού, η έκφραση του προσώπου του, οι ήχοι της φωνής του, όλα βρίσκονται στο έλεος των ανέμων των συναισθημάτων του…. Τα </a:t>
            </a:r>
            <a:r>
              <a:rPr lang="en-US" sz="2400" dirty="0" err="1">
                <a:solidFill>
                  <a:schemeClr val="tx1">
                    <a:lumMod val="85000"/>
                    <a:lumOff val="15000"/>
                  </a:schemeClr>
                </a:solidFill>
                <a:effectLst/>
                <a:latin typeface="Book Antiqua" panose="02040602050305030304" pitchFamily="18" charset="0"/>
              </a:rPr>
              <a:t>συν</a:t>
            </a:r>
            <a:r>
              <a:rPr lang="en-US" sz="2400" dirty="0">
                <a:solidFill>
                  <a:schemeClr val="tx1">
                    <a:lumMod val="85000"/>
                    <a:lumOff val="15000"/>
                  </a:schemeClr>
                </a:solidFill>
                <a:effectLst/>
                <a:latin typeface="Book Antiqua" panose="02040602050305030304" pitchFamily="18" charset="0"/>
              </a:rPr>
              <a:t>αισθήματα τον κυριεύουν, αρπάζουν τα άκρα του και τα κινούν… Η τέχνη, όπως είπαμε, δεν μπορεί να αναγνωρίσει κανένα ατύχημα. </a:t>
            </a:r>
            <a:r>
              <a:rPr lang="en-US" sz="2400" dirty="0" err="1">
                <a:solidFill>
                  <a:schemeClr val="tx1">
                    <a:lumMod val="85000"/>
                    <a:lumOff val="15000"/>
                  </a:schemeClr>
                </a:solidFill>
                <a:effectLst/>
                <a:latin typeface="Book Antiqua" panose="02040602050305030304" pitchFamily="18" charset="0"/>
              </a:rPr>
              <a:t>Αυτό</a:t>
            </a:r>
            <a:r>
              <a:rPr lang="en-US" sz="2400" dirty="0">
                <a:solidFill>
                  <a:schemeClr val="tx1">
                    <a:lumMod val="85000"/>
                    <a:lumOff val="15000"/>
                  </a:schemeClr>
                </a:solidFill>
                <a:effectLst/>
                <a:latin typeface="Book Antiqua" panose="02040602050305030304" pitchFamily="18" charset="0"/>
              </a:rPr>
              <a:t>, </a:t>
            </a:r>
            <a:r>
              <a:rPr lang="en-US" sz="2400" dirty="0" err="1">
                <a:solidFill>
                  <a:schemeClr val="tx1">
                    <a:lumMod val="85000"/>
                    <a:lumOff val="15000"/>
                  </a:schemeClr>
                </a:solidFill>
                <a:effectLst/>
                <a:latin typeface="Book Antiqua" panose="02040602050305030304" pitchFamily="18" charset="0"/>
              </a:rPr>
              <a:t>λοι</a:t>
            </a:r>
            <a:r>
              <a:rPr lang="en-US" sz="2400" dirty="0">
                <a:solidFill>
                  <a:schemeClr val="tx1">
                    <a:lumMod val="85000"/>
                    <a:lumOff val="15000"/>
                  </a:schemeClr>
                </a:solidFill>
                <a:effectLst/>
                <a:latin typeface="Book Antiqua" panose="02040602050305030304" pitchFamily="18" charset="0"/>
              </a:rPr>
              <a:t>πόν, που μας δίνει ο ηθοποιός, δεν είναι έργο τέχνης, είναι μια σειρά από τυχαίες εξομολογήσεις».</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66595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κείμενο, υπαίθριος, μαύρο, παλιός&#10;&#10;Περιγραφή που δημιουργήθηκε αυτόματα">
            <a:extLst>
              <a:ext uri="{FF2B5EF4-FFF2-40B4-BE49-F238E27FC236}">
                <a16:creationId xmlns:a16="http://schemas.microsoft.com/office/drawing/2014/main" id="{86CE414D-4C67-FFB7-D03E-7D07BBFC7BBE}"/>
              </a:ext>
            </a:extLst>
          </p:cNvPr>
          <p:cNvPicPr>
            <a:picLocks noChangeAspect="1"/>
          </p:cNvPicPr>
          <p:nvPr/>
        </p:nvPicPr>
        <p:blipFill rotWithShape="1">
          <a:blip r:embed="rId2">
            <a:extLst>
              <a:ext uri="{28A0092B-C50C-407E-A947-70E740481C1C}">
                <a14:useLocalDpi xmlns:a14="http://schemas.microsoft.com/office/drawing/2010/main" val="0"/>
              </a:ext>
            </a:extLst>
          </a:blip>
          <a:srcRect t="1710" r="-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328FF68-9B02-03B1-5C36-1D0C3D2FAFD9}"/>
              </a:ext>
            </a:extLst>
          </p:cNvPr>
          <p:cNvSpPr txBox="1"/>
          <p:nvPr/>
        </p:nvSpPr>
        <p:spPr>
          <a:xfrm>
            <a:off x="5297762" y="704850"/>
            <a:ext cx="6251110" cy="5485638"/>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Γι</a:t>
            </a:r>
            <a:r>
              <a:rPr lang="en-US" sz="2400" dirty="0">
                <a:effectLst/>
                <a:latin typeface="Book Antiqua" panose="02040602050305030304" pitchFamily="18" charset="0"/>
              </a:rPr>
              <a:t>α τον Meyerhold, αντίθετα, το σώμα είναι ένα απείρως εύπλαστο και ελεγχόμενο υλικό που οι ηθοποιοί θα μπορούσαν να το διαμορφώσουν δημιουργικά. </a:t>
            </a: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θεωρί</a:t>
            </a:r>
            <a:r>
              <a:rPr lang="en-US" sz="2400" dirty="0">
                <a:effectLst/>
                <a:latin typeface="Book Antiqua" panose="02040602050305030304" pitchFamily="18" charset="0"/>
              </a:rPr>
              <a:t>α του Meyerhold, ο ηθοποιός απαλλάσσεται από κάθε εξάρτηση από τη λογοτεχνία, και μαζί με αυτήν από το είδος της αναπαράστασης που προωθήθηκε από τους θεωρητικούς του 18ου αιώνα. </a:t>
            </a:r>
            <a:r>
              <a:rPr lang="en-US" sz="2400" dirty="0" err="1">
                <a:effectLst/>
                <a:latin typeface="Book Antiqua" panose="02040602050305030304" pitchFamily="18" charset="0"/>
              </a:rPr>
              <a:t>Ωστόσο</a:t>
            </a:r>
            <a:r>
              <a:rPr lang="en-US" sz="2400" dirty="0">
                <a:effectLst/>
                <a:latin typeface="Book Antiqua" panose="02040602050305030304" pitchFamily="18" charset="0"/>
              </a:rPr>
              <a:t>, α</a:t>
            </a:r>
            <a:r>
              <a:rPr lang="en-US" sz="2400" dirty="0" err="1">
                <a:effectLst/>
                <a:latin typeface="Book Antiqua" panose="02040602050305030304" pitchFamily="18" charset="0"/>
              </a:rPr>
              <a:t>κόμη</a:t>
            </a:r>
            <a:r>
              <a:rPr lang="en-US" sz="2400" dirty="0">
                <a:effectLst/>
                <a:latin typeface="Book Antiqua" panose="02040602050305030304" pitchFamily="18" charset="0"/>
              </a:rPr>
              <a:t> και ο Meyerhold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πρόθυμος να εξαλείψει την ένταση μεταξύ του να </a:t>
            </a:r>
            <a:r>
              <a:rPr lang="en-US" sz="2400" i="1" dirty="0">
                <a:effectLst/>
                <a:latin typeface="Book Antiqua" panose="02040602050305030304" pitchFamily="18" charset="0"/>
              </a:rPr>
              <a:t>είσαι</a:t>
            </a:r>
            <a:r>
              <a:rPr lang="en-US" sz="2400" dirty="0">
                <a:effectLst/>
                <a:latin typeface="Book Antiqua" panose="02040602050305030304" pitchFamily="18" charset="0"/>
              </a:rPr>
              <a:t> σώμα και να </a:t>
            </a:r>
            <a:r>
              <a:rPr lang="en-US" sz="2400" i="1" dirty="0">
                <a:effectLst/>
                <a:latin typeface="Book Antiqua" panose="02040602050305030304" pitchFamily="18" charset="0"/>
              </a:rPr>
              <a:t>έχεις</a:t>
            </a:r>
            <a:r>
              <a:rPr lang="en-US" sz="2400" dirty="0">
                <a:effectLst/>
                <a:latin typeface="Book Antiqua" panose="02040602050305030304" pitchFamily="18" charset="0"/>
              </a:rPr>
              <a:t> σώμα: το υποκείμενο δεν γίνεται αντιληπτό πλέον τόσο ως σώμα, όσο ως έχον πλήρη εξουσία πάνω σε αυτό το σώμα. </a:t>
            </a:r>
          </a:p>
        </p:txBody>
      </p:sp>
    </p:spTree>
    <p:extLst>
      <p:ext uri="{BB962C8B-B14F-4D97-AF65-F5344CB8AC3E}">
        <p14:creationId xmlns:p14="http://schemas.microsoft.com/office/powerpoint/2010/main" val="15115377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18F11B8E-C705-A0F3-AD58-53889C1F67EE}"/>
              </a:ext>
            </a:extLst>
          </p:cNvPr>
          <p:cNvSpPr txBox="1"/>
          <p:nvPr/>
        </p:nvSpPr>
        <p:spPr>
          <a:xfrm>
            <a:off x="643467" y="1228725"/>
            <a:ext cx="10905066" cy="4948238"/>
          </a:xfrm>
          <a:prstGeom prst="rect">
            <a:avLst/>
          </a:prstGeom>
        </p:spPr>
        <p:txBody>
          <a:bodyPr vert="horz" lIns="91440" tIns="45720" rIns="91440" bIns="45720" rtlCol="0">
            <a:normAutofit/>
          </a:bodyPr>
          <a:lstStyle/>
          <a:p>
            <a:pPr>
              <a:lnSpc>
                <a:spcPct val="90000"/>
              </a:lnSpc>
              <a:spcAft>
                <a:spcPts val="800"/>
              </a:spcAft>
            </a:pPr>
            <a:r>
              <a:rPr lang="en-US" sz="2400" dirty="0">
                <a:effectLst/>
                <a:latin typeface="Book Antiqua" panose="02040602050305030304" pitchFamily="18" charset="0"/>
              </a:rPr>
              <a:t>Ο Meyerhold και </a:t>
            </a:r>
            <a:r>
              <a:rPr lang="en-US" sz="2400" dirty="0" err="1">
                <a:effectLst/>
                <a:latin typeface="Book Antiqua" panose="02040602050305030304" pitchFamily="18" charset="0"/>
              </a:rPr>
              <a:t>άλλ</a:t>
            </a:r>
            <a:r>
              <a:rPr lang="en-US" sz="2400" dirty="0">
                <a:effectLst/>
                <a:latin typeface="Book Antiqua" panose="02040602050305030304" pitchFamily="18" charset="0"/>
              </a:rPr>
              <a:t>α μέλη της avant-garde θεώρησαν το ανθρώπινο σώμα ως μια απείρως τελειοποιημένη μηχανή που θα μπορούσε να βελτιστοποιηθεί μέσω έξυπνα υπολογισμένων παρεμβάσεων.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την avant-garde, ο σημειωτικός χαρακτήρας του σώματος είχε λιγότερο ενδιαφέρον από την αντικειμενική υλικότητα του σώματος, η οποία θεωρείτο εντελώς εύπλαστη. Η π</a:t>
            </a:r>
            <a:r>
              <a:rPr lang="en-US" sz="2400" dirty="0" err="1">
                <a:effectLst/>
                <a:latin typeface="Book Antiqua" panose="02040602050305030304" pitchFamily="18" charset="0"/>
              </a:rPr>
              <a:t>ροσοχή</a:t>
            </a:r>
            <a:r>
              <a:rPr lang="en-US" sz="2400" dirty="0">
                <a:effectLst/>
                <a:latin typeface="Book Antiqua" panose="02040602050305030304" pitchFamily="18" charset="0"/>
              </a:rPr>
              <a:t>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a:t>
            </a:r>
            <a:r>
              <a:rPr lang="en-US" sz="2400" dirty="0" err="1">
                <a:effectLst/>
                <a:latin typeface="Book Antiqua" panose="02040602050305030304" pitchFamily="18" charset="0"/>
              </a:rPr>
              <a:t>στράφηκε</a:t>
            </a:r>
            <a:r>
              <a:rPr lang="en-US" sz="2400" dirty="0">
                <a:effectLst/>
                <a:latin typeface="Book Antiqua" panose="02040602050305030304" pitchFamily="18" charset="0"/>
              </a:rPr>
              <a:t>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a:t>
            </a:r>
            <a:r>
              <a:rPr lang="en-US" sz="2400" dirty="0" err="1">
                <a:effectLst/>
                <a:latin typeface="Book Antiqua" panose="02040602050305030304" pitchFamily="18" charset="0"/>
              </a:rPr>
              <a:t>κίνηση</a:t>
            </a:r>
            <a:r>
              <a:rPr lang="en-US" sz="2400" dirty="0">
                <a:effectLst/>
                <a:latin typeface="Book Antiqua" panose="02040602050305030304" pitchFamily="18" charset="0"/>
              </a:rPr>
              <a:t> 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καθα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ντ</a:t>
            </a:r>
            <a:r>
              <a:rPr lang="en-US" sz="2400" dirty="0">
                <a:effectLst/>
                <a:latin typeface="Book Antiqua" panose="02040602050305030304" pitchFamily="18" charset="0"/>
              </a:rPr>
              <a:t>ανακλαστική διεγερσιμότητα» που “καθηλώνει  τον θεατή» και ενθουσιάζει το κοινό. Ο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ποιός μπορεί να χειριστεί το σώμα του σαν μηχανή, τραβώντας την προσοχή του κοινού στην τέλεια λειτουργία του σώματος επηρεάζοντας το κοινό με συγκεκριμένους τρόπους.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σώμ</a:t>
            </a:r>
            <a:r>
              <a:rPr lang="en-US" sz="2400" dirty="0">
                <a:effectLst/>
                <a:latin typeface="Book Antiqua" panose="02040602050305030304" pitchFamily="18" charset="0"/>
              </a:rPr>
              <a:t>α του ηθοποιού μπορεί επίσης να γίνει ένα σημειωτικό σώμα στην αντίληψη των θεατών γιατί μπορούν να αποδώσουν εντελώς νέα νοήματα στο παρουσιαζόμενο σώμα και έτσι οι θεατές γίνονται «δημιουργοί νέου νοήματος».</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632198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672E079-7062-3D66-46EF-6D9B48277B27}"/>
              </a:ext>
            </a:extLst>
          </p:cNvPr>
          <p:cNvSpPr txBox="1"/>
          <p:nvPr/>
        </p:nvSpPr>
        <p:spPr>
          <a:xfrm>
            <a:off x="5370153" y="704850"/>
            <a:ext cx="5536397" cy="5757369"/>
          </a:xfrm>
          <a:prstGeom prst="rect">
            <a:avLst/>
          </a:prstGeom>
        </p:spPr>
        <p:txBody>
          <a:bodyPr vert="horz" lIns="91440" tIns="45720" rIns="91440" bIns="45720" rtlCol="0">
            <a:normAutofit/>
          </a:bodyPr>
          <a:lstStyle/>
          <a:p>
            <a:pPr>
              <a:lnSpc>
                <a:spcPct val="90000"/>
              </a:lnSpc>
              <a:spcAft>
                <a:spcPts val="600"/>
              </a:spcAft>
            </a:pP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θεωρί</a:t>
            </a:r>
            <a:r>
              <a:rPr lang="en-US" sz="2400" dirty="0">
                <a:effectLst/>
                <a:latin typeface="Book Antiqua" panose="02040602050305030304" pitchFamily="18" charset="0"/>
              </a:rPr>
              <a:t>α του Bertold Brecht για την υποκριτική, ο ηθοποιός απεικονίζει ταυτόχρονα έναν χαρακτήρα και παίρνει μια στάση απέναντι σε αυτόν τον χαρακτήρα. </a:t>
            </a:r>
            <a:r>
              <a:rPr lang="en-US" sz="2400" dirty="0" err="1">
                <a:effectLst/>
                <a:latin typeface="Book Antiqua" panose="02040602050305030304" pitchFamily="18" charset="0"/>
              </a:rPr>
              <a:t>Σε</a:t>
            </a:r>
            <a:r>
              <a:rPr lang="en-US" sz="2400" dirty="0">
                <a:effectLst/>
                <a:latin typeface="Book Antiqua" panose="02040602050305030304" pitchFamily="18" charset="0"/>
              </a:rPr>
              <a:t> α</a:t>
            </a:r>
            <a:r>
              <a:rPr lang="en-US" sz="2400" dirty="0" err="1">
                <a:effectLst/>
                <a:latin typeface="Book Antiqua" panose="02040602050305030304" pitchFamily="18" charset="0"/>
              </a:rPr>
              <a:t>ντίθεση</a:t>
            </a:r>
            <a:r>
              <a:rPr lang="en-US" sz="2400" dirty="0">
                <a:effectLst/>
                <a:latin typeface="Book Antiqua" panose="02040602050305030304" pitchFamily="18" charset="0"/>
              </a:rPr>
              <a:t>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τις</a:t>
            </a:r>
            <a:r>
              <a:rPr lang="en-US" sz="2400" dirty="0">
                <a:effectLst/>
                <a:latin typeface="Book Antiqua" panose="02040602050305030304" pitchFamily="18" charset="0"/>
              </a:rPr>
              <a:t> </a:t>
            </a:r>
            <a:r>
              <a:rPr lang="en-US" sz="2400" dirty="0" err="1">
                <a:effectLst/>
                <a:latin typeface="Book Antiqua" panose="02040602050305030304" pitchFamily="18" charset="0"/>
              </a:rPr>
              <a:t>θεωρίες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Stanislavski , ο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ποιός δεν εξαφανίζεται πίσω από τον ρόλο τους. Πα</a:t>
            </a:r>
            <a:r>
              <a:rPr lang="en-US" sz="2400" dirty="0" err="1">
                <a:effectLst/>
                <a:latin typeface="Book Antiqua" panose="02040602050305030304" pitchFamily="18" charset="0"/>
              </a:rPr>
              <a:t>ρόλ</a:t>
            </a:r>
            <a:r>
              <a:rPr lang="en-US" sz="2400" dirty="0">
                <a:effectLst/>
                <a:latin typeface="Book Antiqua" panose="02040602050305030304" pitchFamily="18" charset="0"/>
              </a:rPr>
              <a:t>α αυτά, το πρωταρχικό ενδιαφέρον του Brecht βρίσκεται στο σημειωτικό σώμα. Ο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ατής υποτίθεται ότι όχι μόνο παρακολουθεί την αφήγηση και τη συμπεριφορά του χαρακτήρα, αλλά πρέπει επίσης να αντιληφθεί το απρόοπτο των παρουσιαζόμενων ενεργειών και συμπεριφοράς.</a:t>
            </a:r>
            <a:endParaRPr lang="en-US" sz="2400" dirty="0">
              <a:latin typeface="Book Antiqua" panose="02040602050305030304" pitchFamily="18" charset="0"/>
            </a:endParaRPr>
          </a:p>
        </p:txBody>
      </p:sp>
    </p:spTree>
    <p:extLst>
      <p:ext uri="{BB962C8B-B14F-4D97-AF65-F5344CB8AC3E}">
        <p14:creationId xmlns:p14="http://schemas.microsoft.com/office/powerpoint/2010/main" val="38522705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Εικόνα 4" descr="Εικόνα που περιέχει κείμενο, άτομο, όρθιος, άτομα&#10;&#10;Περιγραφή που δημιουργήθηκε αυτόματα">
            <a:extLst>
              <a:ext uri="{FF2B5EF4-FFF2-40B4-BE49-F238E27FC236}">
                <a16:creationId xmlns:a16="http://schemas.microsoft.com/office/drawing/2014/main" id="{E9209AF4-6497-B1F1-5FA1-FCB11601180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22416B6-9162-3899-F14A-1D78E1DDA048}"/>
              </a:ext>
            </a:extLst>
          </p:cNvPr>
          <p:cNvSpPr txBox="1"/>
          <p:nvPr/>
        </p:nvSpPr>
        <p:spPr>
          <a:xfrm>
            <a:off x="525516" y="1504950"/>
            <a:ext cx="4593021" cy="5276849"/>
          </a:xfrm>
          <a:prstGeom prst="rect">
            <a:avLst/>
          </a:prstGeom>
        </p:spPr>
        <p:txBody>
          <a:bodyPr vert="horz" lIns="91440" tIns="45720" rIns="91440" bIns="45720" rtlCol="0" anchor="ctr">
            <a:normAutofit/>
          </a:bodyPr>
          <a:lstStyle/>
          <a:p>
            <a:pPr>
              <a:lnSpc>
                <a:spcPct val="90000"/>
              </a:lnSpc>
              <a:spcAft>
                <a:spcPts val="800"/>
              </a:spcAft>
            </a:pPr>
            <a:r>
              <a:rPr lang="en-US" dirty="0">
                <a:effectLst/>
                <a:latin typeface="Book Antiqua" panose="02040602050305030304" pitchFamily="18" charset="0"/>
              </a:rPr>
              <a:t>Επ</a:t>
            </a:r>
            <a:r>
              <a:rPr lang="en-US" dirty="0" err="1">
                <a:effectLst/>
                <a:latin typeface="Book Antiqua" panose="02040602050305030304" pitchFamily="18" charset="0"/>
              </a:rPr>
              <a:t>ειδή</a:t>
            </a:r>
            <a:r>
              <a:rPr lang="en-US" dirty="0">
                <a:effectLst/>
                <a:latin typeface="Book Antiqua" panose="02040602050305030304" pitchFamily="18" charset="0"/>
              </a:rPr>
              <a:t> «ο </a:t>
            </a:r>
            <a:r>
              <a:rPr lang="en-US" dirty="0" err="1">
                <a:effectLst/>
                <a:latin typeface="Book Antiqua" panose="02040602050305030304" pitchFamily="18" charset="0"/>
              </a:rPr>
              <a:t>ηθο</a:t>
            </a:r>
            <a:r>
              <a:rPr lang="en-US" dirty="0">
                <a:effectLst/>
                <a:latin typeface="Book Antiqua" panose="02040602050305030304" pitchFamily="18" charset="0"/>
              </a:rPr>
              <a:t>ποιός δεν ταυτίζεται με [τον χαρακτήρα που υποδύεται], μπορεί να επιλέξει μια συγκεκριμένη στάση απέναντι σε έναν χαρακτήρα που υποδύεται, μπορεί να δείξει τη γνώμη του για αυτόν και να προσκαλέσει τον θεατή, ο οποίος επίσης δεν καλείται να ταυτιστεί, να επικρίνει τον χαρακτήρα που απεικονίζεται». Ο </a:t>
            </a:r>
            <a:r>
              <a:rPr lang="en-US" dirty="0" err="1">
                <a:effectLst/>
                <a:latin typeface="Book Antiqua" panose="02040602050305030304" pitchFamily="18" charset="0"/>
              </a:rPr>
              <a:t>θε</a:t>
            </a:r>
            <a:r>
              <a:rPr lang="en-US" dirty="0">
                <a:effectLst/>
                <a:latin typeface="Book Antiqua" panose="02040602050305030304" pitchFamily="18" charset="0"/>
              </a:rPr>
              <a:t>ατής διαβάζει το σημειωτικό σώμα του ηθοποιού τόσο ως σηματοδότηση των πράξεων και της συμπεριφοράς της φιγούρας που απεικονίζεται όσο και ως έκφραση της στάσης των ηθοποιών απέναντι στο ρόλο. </a:t>
            </a:r>
            <a:r>
              <a:rPr lang="en-US" dirty="0" err="1">
                <a:effectLst/>
                <a:latin typeface="Book Antiqua" panose="02040602050305030304" pitchFamily="18" charset="0"/>
              </a:rPr>
              <a:t>Αυτή</a:t>
            </a:r>
            <a:r>
              <a:rPr lang="en-US" dirty="0">
                <a:effectLst/>
                <a:latin typeface="Book Antiqua" panose="02040602050305030304" pitchFamily="18" charset="0"/>
              </a:rPr>
              <a:t> η </a:t>
            </a:r>
            <a:r>
              <a:rPr lang="en-US" dirty="0" err="1">
                <a:effectLst/>
                <a:latin typeface="Book Antiqua" panose="02040602050305030304" pitchFamily="18" charset="0"/>
              </a:rPr>
              <a:t>δημιουργί</a:t>
            </a:r>
            <a:r>
              <a:rPr lang="en-US" dirty="0">
                <a:effectLst/>
                <a:latin typeface="Book Antiqua" panose="02040602050305030304" pitchFamily="18" charset="0"/>
              </a:rPr>
              <a:t>α απόστασης δίνει τη δυνατότητα στον θεατή να παράγει νέο και κοινωνικά κριτικό νόημα.</a:t>
            </a:r>
          </a:p>
        </p:txBody>
      </p:sp>
    </p:spTree>
    <p:extLst>
      <p:ext uri="{BB962C8B-B14F-4D97-AF65-F5344CB8AC3E}">
        <p14:creationId xmlns:p14="http://schemas.microsoft.com/office/powerpoint/2010/main" val="15982755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53D0B4C-B31E-FC5A-3673-E780A13ED85C}"/>
              </a:ext>
            </a:extLst>
          </p:cNvPr>
          <p:cNvSpPr txBox="1"/>
          <p:nvPr/>
        </p:nvSpPr>
        <p:spPr>
          <a:xfrm>
            <a:off x="572493" y="1371600"/>
            <a:ext cx="6713552" cy="5372100"/>
          </a:xfrm>
          <a:prstGeom prst="rect">
            <a:avLst/>
          </a:prstGeom>
        </p:spPr>
        <p:txBody>
          <a:bodyPr vert="horz" lIns="91440" tIns="45720" rIns="91440" bIns="45720" rtlCol="0" anchor="t">
            <a:noAutofit/>
          </a:bodyPr>
          <a:lstStyle/>
          <a:p>
            <a:pPr>
              <a:lnSpc>
                <a:spcPct val="90000"/>
              </a:lnSpc>
              <a:spcAft>
                <a:spcPts val="800"/>
              </a:spcAft>
            </a:pPr>
            <a:r>
              <a:rPr lang="en-US" sz="2400" dirty="0">
                <a:effectLst/>
                <a:latin typeface="Book Antiqua" panose="02040602050305030304" pitchFamily="18" charset="0"/>
              </a:rPr>
              <a:t>Από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δεκ</a:t>
            </a:r>
            <a:r>
              <a:rPr lang="en-US" sz="2400" dirty="0">
                <a:effectLst/>
                <a:latin typeface="Book Antiqua" panose="02040602050305030304" pitchFamily="18" charset="0"/>
              </a:rPr>
              <a:t>αετία του 1960, το θέατρο έχει πειραματιστεί με χρήσεις του σώματος που επικεντρώνονται στη διπλή αντίληψη του να </a:t>
            </a:r>
            <a:r>
              <a:rPr lang="en-US" sz="2400" i="1" dirty="0">
                <a:effectLst/>
                <a:latin typeface="Book Antiqua" panose="02040602050305030304" pitchFamily="18" charset="0"/>
              </a:rPr>
              <a:t>είσαι</a:t>
            </a:r>
            <a:r>
              <a:rPr lang="en-US" sz="2400" dirty="0">
                <a:effectLst/>
                <a:latin typeface="Book Antiqua" panose="02040602050305030304" pitchFamily="18" charset="0"/>
              </a:rPr>
              <a:t> σώμα και να </a:t>
            </a:r>
            <a:r>
              <a:rPr lang="en-US" sz="2400" i="1" dirty="0">
                <a:effectLst/>
                <a:latin typeface="Book Antiqua" panose="02040602050305030304" pitchFamily="18" charset="0"/>
              </a:rPr>
              <a:t>έχεις</a:t>
            </a:r>
            <a:r>
              <a:rPr lang="en-US" sz="2400" dirty="0">
                <a:effectLst/>
                <a:latin typeface="Book Antiqua" panose="02040602050305030304" pitchFamily="18" charset="0"/>
              </a:rPr>
              <a:t> σώμα. Ο </a:t>
            </a:r>
            <a:r>
              <a:rPr lang="en-US" sz="2400" dirty="0" err="1">
                <a:effectLst/>
                <a:latin typeface="Book Antiqua" panose="02040602050305030304" pitchFamily="18" charset="0"/>
              </a:rPr>
              <a:t>Πολωνός</a:t>
            </a:r>
            <a:r>
              <a:rPr lang="en-US" sz="2400" dirty="0">
                <a:effectLst/>
                <a:latin typeface="Book Antiqua" panose="02040602050305030304" pitchFamily="18" charset="0"/>
              </a:rPr>
              <a:t> </a:t>
            </a:r>
            <a:r>
              <a:rPr lang="en-US" sz="2400" dirty="0" err="1">
                <a:effectLst/>
                <a:latin typeface="Book Antiqua" panose="02040602050305030304" pitchFamily="18" charset="0"/>
              </a:rPr>
              <a:t>σκηνοθέτης</a:t>
            </a:r>
            <a:r>
              <a:rPr lang="en-US" sz="2400" dirty="0">
                <a:effectLst/>
                <a:latin typeface="Book Antiqua" panose="02040602050305030304" pitchFamily="18" charset="0"/>
              </a:rPr>
              <a:t> Jerzy Grotowski, (1933-1999) </a:t>
            </a:r>
            <a:r>
              <a:rPr lang="en-US" sz="2400" dirty="0" err="1">
                <a:effectLst/>
                <a:latin typeface="Book Antiqua" panose="02040602050305030304" pitchFamily="18" charset="0"/>
              </a:rPr>
              <a:t>τόνισε</a:t>
            </a:r>
            <a:r>
              <a:rPr lang="en-US" sz="2400" dirty="0">
                <a:effectLst/>
                <a:latin typeface="Book Antiqua" panose="02040602050305030304" pitchFamily="18" charset="0"/>
              </a:rPr>
              <a:t> 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έντ</a:t>
            </a:r>
            <a:r>
              <a:rPr lang="en-US" sz="2400" dirty="0">
                <a:effectLst/>
                <a:latin typeface="Book Antiqua" panose="02040602050305030304" pitchFamily="18" charset="0"/>
              </a:rPr>
              <a:t>αση αντιστρέφοντας τη σχέση μεταξύ ηθοποιού και ρόλου. </a:t>
            </a:r>
            <a:r>
              <a:rPr lang="en-US" sz="2400" dirty="0" err="1">
                <a:effectLst/>
                <a:latin typeface="Book Antiqua" panose="02040602050305030304" pitchFamily="18" charset="0"/>
              </a:rPr>
              <a:t>Σύμφων</a:t>
            </a:r>
            <a:r>
              <a:rPr lang="en-US" sz="2400" dirty="0">
                <a:effectLst/>
                <a:latin typeface="Book Antiqua" panose="02040602050305030304" pitchFamily="18" charset="0"/>
              </a:rPr>
              <a:t>α με τη δική του θεατρική αντίληψη, ο ηθοποιός δεν απεικονίζει μια φιγούρα. </a:t>
            </a:r>
            <a:r>
              <a:rPr lang="en-US" sz="2400" dirty="0" err="1">
                <a:effectLst/>
                <a:latin typeface="Book Antiqua" panose="02040602050305030304" pitchFamily="18" charset="0"/>
              </a:rPr>
              <a:t>Βλέ</a:t>
            </a:r>
            <a:r>
              <a:rPr lang="en-US" sz="2400" dirty="0">
                <a:effectLst/>
                <a:latin typeface="Book Antiqua" panose="02040602050305030304" pitchFamily="18" charset="0"/>
              </a:rPr>
              <a:t>πει τον ρόλο που δίνει το κείμενο ως εργαλείο για τον ηθοποιό «να μάθει να χρησιμοποιεί τον ρόλο του σαν να ήταν νυστέρι χειρουργού για να ανατομεί τον εαυτό του». Ο </a:t>
            </a:r>
            <a:r>
              <a:rPr lang="en-US" sz="2400" dirty="0" err="1">
                <a:effectLst/>
                <a:latin typeface="Book Antiqua" panose="02040602050305030304" pitchFamily="18" charset="0"/>
              </a:rPr>
              <a:t>ρόλος</a:t>
            </a:r>
            <a:r>
              <a:rPr lang="en-US" sz="2400" dirty="0">
                <a:effectLst/>
                <a:latin typeface="Book Antiqua" panose="02040602050305030304" pitchFamily="18" charset="0"/>
              </a:rPr>
              <a:t>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πλέον ο στόχος και ο σκοπός των δραστηριοτήτων των ηθοποιών, αλλά μάλλον ένα μέσο για έναν σκοπό.</a:t>
            </a:r>
          </a:p>
        </p:txBody>
      </p:sp>
      <p:pic>
        <p:nvPicPr>
          <p:cNvPr id="5" name="Εικόνα 4" descr="Εικόνα που περιέχει κείμενο, δάπεδο, εσωτερικό&#10;&#10;Περιγραφή που δημιουργήθηκε αυτόματα">
            <a:extLst>
              <a:ext uri="{FF2B5EF4-FFF2-40B4-BE49-F238E27FC236}">
                <a16:creationId xmlns:a16="http://schemas.microsoft.com/office/drawing/2014/main" id="{A4231804-F384-AB4A-F6F4-003E94FF78C6}"/>
              </a:ext>
            </a:extLst>
          </p:cNvPr>
          <p:cNvPicPr>
            <a:picLocks noChangeAspect="1"/>
          </p:cNvPicPr>
          <p:nvPr/>
        </p:nvPicPr>
        <p:blipFill rotWithShape="1">
          <a:blip r:embed="rId2">
            <a:extLst>
              <a:ext uri="{28A0092B-C50C-407E-A947-70E740481C1C}">
                <a14:useLocalDpi xmlns:a14="http://schemas.microsoft.com/office/drawing/2010/main" val="0"/>
              </a:ext>
            </a:extLst>
          </a:blip>
          <a:srcRect l="4507" r="23709"/>
          <a:stretch/>
        </p:blipFill>
        <p:spPr>
          <a:xfrm>
            <a:off x="7675658" y="2093976"/>
            <a:ext cx="3941064" cy="4096512"/>
          </a:xfrm>
          <a:prstGeom prst="rect">
            <a:avLst/>
          </a:prstGeom>
        </p:spPr>
      </p:pic>
    </p:spTree>
    <p:extLst>
      <p:ext uri="{BB962C8B-B14F-4D97-AF65-F5344CB8AC3E}">
        <p14:creationId xmlns:p14="http://schemas.microsoft.com/office/powerpoint/2010/main" val="49585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BB45875-C631-489E-AE14-084F9E35D9DF}"/>
              </a:ext>
            </a:extLst>
          </p:cNvPr>
          <p:cNvSpPr txBox="1"/>
          <p:nvPr/>
        </p:nvSpPr>
        <p:spPr>
          <a:xfrm>
            <a:off x="838200" y="1929384"/>
            <a:ext cx="10515600" cy="4251960"/>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Γι</a:t>
            </a:r>
            <a:r>
              <a:rPr lang="en-US" sz="2400" dirty="0">
                <a:effectLst/>
                <a:latin typeface="Book Antiqua" panose="02040602050305030304" pitchFamily="18" charset="0"/>
              </a:rPr>
              <a:t>α τον Grotowski, το να </a:t>
            </a:r>
            <a:r>
              <a:rPr lang="en-US" sz="2400" i="1" dirty="0">
                <a:effectLst/>
                <a:latin typeface="Book Antiqua" panose="02040602050305030304" pitchFamily="18" charset="0"/>
              </a:rPr>
              <a:t>έχεις</a:t>
            </a:r>
            <a:r>
              <a:rPr lang="en-US" sz="2400" dirty="0">
                <a:effectLst/>
                <a:latin typeface="Book Antiqua" panose="02040602050305030304" pitchFamily="18" charset="0"/>
              </a:rPr>
              <a:t> σώμα δεν μπορεί να διαχωριστεί από το να </a:t>
            </a:r>
            <a:r>
              <a:rPr lang="en-US" sz="2400" i="1" dirty="0">
                <a:effectLst/>
                <a:latin typeface="Book Antiqua" panose="02040602050305030304" pitchFamily="18" charset="0"/>
              </a:rPr>
              <a:t>είσαι</a:t>
            </a:r>
            <a:r>
              <a:rPr lang="en-US" sz="2400" dirty="0">
                <a:effectLst/>
                <a:latin typeface="Book Antiqua" panose="02040602050305030304" pitchFamily="18" charset="0"/>
              </a:rPr>
              <a:t> σώμα.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σώμ</a:t>
            </a:r>
            <a:r>
              <a:rPr lang="en-US" sz="2400" dirty="0">
                <a:effectLst/>
                <a:latin typeface="Book Antiqua" panose="02040602050305030304" pitchFamily="18" charset="0"/>
              </a:rPr>
              <a:t>α δεν είναι εργαλείο.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ούτε μέσο έκφρασης ούτε υλικό δημιουργίας σημείων. </a:t>
            </a:r>
            <a:r>
              <a:rPr lang="en-US" sz="2400" dirty="0" err="1">
                <a:effectLst/>
                <a:latin typeface="Book Antiqua" panose="02040602050305030304" pitchFamily="18" charset="0"/>
              </a:rPr>
              <a:t>Αντίθετ</a:t>
            </a:r>
            <a:r>
              <a:rPr lang="en-US" sz="2400" dirty="0">
                <a:effectLst/>
                <a:latin typeface="Book Antiqua" panose="02040602050305030304" pitchFamily="18" charset="0"/>
              </a:rPr>
              <a:t>α, αυτό το υλικό καίγεται και μετατρέπεται σε ενέργεια τη στιγμή της δράσης.</a:t>
            </a:r>
          </a:p>
        </p:txBody>
      </p:sp>
    </p:spTree>
    <p:extLst>
      <p:ext uri="{BB962C8B-B14F-4D97-AF65-F5344CB8AC3E}">
        <p14:creationId xmlns:p14="http://schemas.microsoft.com/office/powerpoint/2010/main" val="1189827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κείμενο, νερό&#10;&#10;Περιγραφή που δημιουργήθηκε αυτόματα">
            <a:extLst>
              <a:ext uri="{FF2B5EF4-FFF2-40B4-BE49-F238E27FC236}">
                <a16:creationId xmlns:a16="http://schemas.microsoft.com/office/drawing/2014/main" id="{0BD59408-606B-6897-D6E0-075ED79134E2}"/>
              </a:ext>
            </a:extLst>
          </p:cNvPr>
          <p:cNvPicPr>
            <a:picLocks noChangeAspect="1"/>
          </p:cNvPicPr>
          <p:nvPr/>
        </p:nvPicPr>
        <p:blipFill rotWithShape="1">
          <a:blip r:embed="rId2">
            <a:extLst>
              <a:ext uri="{28A0092B-C50C-407E-A947-70E740481C1C}">
                <a14:useLocalDpi xmlns:a14="http://schemas.microsoft.com/office/drawing/2010/main" val="0"/>
              </a:ext>
            </a:extLst>
          </a:blip>
          <a:srcRect l="8613" t="9091" r="26751"/>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8C20BA2-9946-5325-DCCA-85CBA2CC4D5B}"/>
              </a:ext>
            </a:extLst>
          </p:cNvPr>
          <p:cNvSpPr txBox="1"/>
          <p:nvPr/>
        </p:nvSpPr>
        <p:spPr>
          <a:xfrm>
            <a:off x="371094" y="428625"/>
            <a:ext cx="3438906" cy="6429365"/>
          </a:xfrm>
          <a:prstGeom prst="rect">
            <a:avLst/>
          </a:prstGeom>
        </p:spPr>
        <p:txBody>
          <a:bodyPr vert="horz" lIns="91440" tIns="45720" rIns="91440" bIns="45720" rtlCol="0" anchor="t">
            <a:noAutofit/>
          </a:bodyPr>
          <a:lstStyle/>
          <a:p>
            <a:pPr>
              <a:lnSpc>
                <a:spcPct val="90000"/>
              </a:lnSpc>
              <a:spcAft>
                <a:spcPts val="800"/>
              </a:spcAft>
            </a:pPr>
            <a:r>
              <a:rPr lang="en-US" sz="2400" dirty="0" err="1">
                <a:effectLst/>
                <a:latin typeface="Book Antiqua" panose="02040602050305030304" pitchFamily="18" charset="0"/>
              </a:rPr>
              <a:t>Μερικοί</a:t>
            </a:r>
            <a:r>
              <a:rPr lang="en-US" sz="2400" dirty="0">
                <a:effectLst/>
                <a:latin typeface="Book Antiqua" panose="02040602050305030304" pitchFamily="18" charset="0"/>
              </a:rPr>
              <a:t> </a:t>
            </a:r>
            <a:r>
              <a:rPr lang="en-US" sz="2400" dirty="0" err="1">
                <a:effectLst/>
                <a:latin typeface="Book Antiqua" panose="02040602050305030304" pitchFamily="18" charset="0"/>
              </a:rPr>
              <a:t>σκηνοθέτες</a:t>
            </a:r>
            <a:r>
              <a:rPr lang="en-US" sz="2400" dirty="0">
                <a:effectLst/>
                <a:latin typeface="Book Antiqua" panose="02040602050305030304" pitchFamily="18" charset="0"/>
              </a:rPr>
              <a:t>, όπ</a:t>
            </a:r>
            <a:r>
              <a:rPr lang="en-US" sz="2400" dirty="0" err="1">
                <a:effectLst/>
                <a:latin typeface="Book Antiqua" panose="02040602050305030304" pitchFamily="18" charset="0"/>
              </a:rPr>
              <a:t>ως</a:t>
            </a:r>
            <a:r>
              <a:rPr lang="en-US" sz="2400" dirty="0">
                <a:effectLst/>
                <a:latin typeface="Book Antiqua" panose="02040602050305030304" pitchFamily="18" charset="0"/>
              </a:rPr>
              <a:t> ο Robert Wilson, </a:t>
            </a:r>
            <a:r>
              <a:rPr lang="en-US" sz="2400" dirty="0" err="1">
                <a:effectLst/>
                <a:latin typeface="Book Antiqua" panose="02040602050305030304" pitchFamily="18" charset="0"/>
              </a:rPr>
              <a:t>τονίζουν</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τομικότητ</a:t>
            </a:r>
            <a:r>
              <a:rPr lang="en-US" sz="2400" dirty="0">
                <a:effectLst/>
                <a:latin typeface="Book Antiqua" panose="02040602050305030304" pitchFamily="18" charset="0"/>
              </a:rPr>
              <a:t>α του σώματος κάθε ερμηνευτή στις παραγωγές τους και εκθέτουν αυτό το σώμα, ώστε να μην εξαφανιστεί πίσω από την εικονιζόμενη φιγούρα. </a:t>
            </a:r>
            <a:r>
              <a:rPr lang="en-US" sz="2400" dirty="0" err="1">
                <a:effectLst/>
                <a:latin typeface="Book Antiqua" panose="02040602050305030304" pitchFamily="18" charset="0"/>
              </a:rPr>
              <a:t>Αντίθετ</a:t>
            </a:r>
            <a:r>
              <a:rPr lang="en-US" sz="2400" dirty="0">
                <a:effectLst/>
                <a:latin typeface="Book Antiqua" panose="02040602050305030304" pitchFamily="18" charset="0"/>
              </a:rPr>
              <a:t>α, η μοναδική σωματικότητα του ηθοποιού απομακρύνεται από τον ρόλο που υποδύεται ο ηθοποιός.</a:t>
            </a:r>
          </a:p>
        </p:txBody>
      </p:sp>
    </p:spTree>
    <p:extLst>
      <p:ext uri="{BB962C8B-B14F-4D97-AF65-F5344CB8AC3E}">
        <p14:creationId xmlns:p14="http://schemas.microsoft.com/office/powerpoint/2010/main" val="24633153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AEED1C40-9131-BE31-C8E3-DC5BD83CA7C8}"/>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a:lnSpc>
                <a:spcPct val="90000"/>
              </a:lnSpc>
              <a:spcAft>
                <a:spcPts val="800"/>
              </a:spcAft>
            </a:pPr>
            <a:r>
              <a:rPr lang="en-US" sz="2400" i="1" dirty="0" err="1">
                <a:effectLst/>
                <a:latin typeface="Book Antiqua" panose="02040602050305030304" pitchFamily="18" charset="0"/>
              </a:rPr>
              <a:t>Τονικότητ</a:t>
            </a:r>
            <a:r>
              <a:rPr lang="en-US" sz="2400" i="1" dirty="0">
                <a:effectLst/>
                <a:latin typeface="Book Antiqua" panose="02040602050305030304" pitchFamily="18" charset="0"/>
              </a:rPr>
              <a:t>α</a:t>
            </a:r>
          </a:p>
          <a:p>
            <a:pPr>
              <a:lnSpc>
                <a:spcPct val="90000"/>
              </a:lnSpc>
              <a:spcAft>
                <a:spcPts val="800"/>
              </a:spcAft>
            </a:pPr>
            <a:endParaRPr lang="en-US" sz="2400" dirty="0">
              <a:effectLst/>
              <a:latin typeface="Book Antiqua" panose="02040602050305030304" pitchFamily="18" charset="0"/>
            </a:endParaRPr>
          </a:p>
          <a:p>
            <a:pPr>
              <a:lnSpc>
                <a:spcPct val="90000"/>
              </a:lnSpc>
            </a:pPr>
            <a:r>
              <a:rPr lang="en-US" sz="2400" dirty="0">
                <a:effectLst/>
                <a:latin typeface="Book Antiqua" panose="02040602050305030304" pitchFamily="18" charset="0"/>
              </a:rPr>
              <a:t>Η </a:t>
            </a:r>
            <a:r>
              <a:rPr lang="en-US" sz="2400" dirty="0" err="1">
                <a:effectLst/>
                <a:latin typeface="Book Antiqua" panose="02040602050305030304" pitchFamily="18" charset="0"/>
              </a:rPr>
              <a:t>τονικότητ</a:t>
            </a:r>
            <a:r>
              <a:rPr lang="en-US" sz="2400" dirty="0">
                <a:effectLst/>
                <a:latin typeface="Book Antiqua" panose="02040602050305030304" pitchFamily="18" charset="0"/>
              </a:rPr>
              <a:t>α είναι η επιτομή της παροδικότητας της παράστασης. </a:t>
            </a:r>
            <a:r>
              <a:rPr lang="en-US" sz="2400" dirty="0" err="1">
                <a:effectLst/>
                <a:latin typeface="Book Antiqua" panose="02040602050305030304" pitchFamily="18" charset="0"/>
              </a:rPr>
              <a:t>Τι</a:t>
            </a:r>
            <a:r>
              <a:rPr lang="en-US" sz="2400" dirty="0">
                <a:effectLst/>
                <a:latin typeface="Book Antiqua" panose="02040602050305030304" pitchFamily="18" charset="0"/>
              </a:rPr>
              <a:t> π</a:t>
            </a:r>
            <a:r>
              <a:rPr lang="en-US" sz="2400" dirty="0" err="1">
                <a:effectLst/>
                <a:latin typeface="Book Antiqua" panose="02040602050305030304" pitchFamily="18" charset="0"/>
              </a:rPr>
              <a:t>ιο</a:t>
            </a:r>
            <a:r>
              <a:rPr lang="en-US" sz="2400" dirty="0">
                <a:effectLst/>
                <a:latin typeface="Book Antiqua" panose="02040602050305030304" pitchFamily="18" charset="0"/>
              </a:rPr>
              <a:t> </a:t>
            </a:r>
            <a:r>
              <a:rPr lang="en-US" sz="2400" dirty="0" err="1">
                <a:effectLst/>
                <a:latin typeface="Book Antiqua" panose="02040602050305030304" pitchFamily="18" charset="0"/>
              </a:rPr>
              <a:t>φευγ</a:t>
            </a:r>
            <a:r>
              <a:rPr lang="en-US" sz="2400" dirty="0">
                <a:effectLst/>
                <a:latin typeface="Book Antiqua" panose="02040602050305030304" pitchFamily="18" charset="0"/>
              </a:rPr>
              <a:t>αλέο από τον ήχο; Αναδυόμενος από τη σιωπή, ο ήχος επεκτείνεται και γεμίζει τον χώρο, για να απομακρυνθεί και να εξαφανιστεί την επόμενη στιγμή. </a:t>
            </a:r>
            <a:r>
              <a:rPr lang="en-US" sz="2400" dirty="0" err="1">
                <a:effectLst/>
                <a:latin typeface="Book Antiqua" panose="02040602050305030304" pitchFamily="18" charset="0"/>
              </a:rPr>
              <a:t>Ωστόσο</a:t>
            </a:r>
            <a:r>
              <a:rPr lang="en-US" sz="2400" dirty="0">
                <a:effectLst/>
                <a:latin typeface="Book Antiqua" panose="02040602050305030304" pitchFamily="18" charset="0"/>
              </a:rPr>
              <a:t>, ο α</a:t>
            </a:r>
            <a:r>
              <a:rPr lang="en-US" sz="2400" dirty="0" err="1">
                <a:effectLst/>
                <a:latin typeface="Book Antiqua" panose="02040602050305030304" pitchFamily="18" charset="0"/>
              </a:rPr>
              <a:t>ντίκτυ</a:t>
            </a:r>
            <a:r>
              <a:rPr lang="en-US" sz="2400" dirty="0">
                <a:effectLst/>
                <a:latin typeface="Book Antiqua" panose="02040602050305030304" pitchFamily="18" charset="0"/>
              </a:rPr>
              <a:t>πός του στους ακροατές είναι άμεσος και θεμελιώδης. Ο </a:t>
            </a:r>
            <a:r>
              <a:rPr lang="en-US" sz="2400" dirty="0" err="1">
                <a:effectLst/>
                <a:latin typeface="Book Antiqua" panose="02040602050305030304" pitchFamily="18" charset="0"/>
              </a:rPr>
              <a:t>ήχος</a:t>
            </a:r>
            <a:r>
              <a:rPr lang="en-US" sz="2400" dirty="0">
                <a:effectLst/>
                <a:latin typeface="Book Antiqua" panose="02040602050305030304" pitchFamily="18" charset="0"/>
              </a:rPr>
              <a:t>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αδίδει την αίσθηση του χώρου, διεισδύει στο σώμα και έχει φυσιολογικό και συναισθηματικό αντίκτυπο.</a:t>
            </a:r>
            <a:endParaRPr lang="en-US" sz="2400" dirty="0">
              <a:latin typeface="Book Antiqua" panose="02040602050305030304" pitchFamily="18" charset="0"/>
            </a:endParaRPr>
          </a:p>
        </p:txBody>
      </p:sp>
    </p:spTree>
    <p:extLst>
      <p:ext uri="{BB962C8B-B14F-4D97-AF65-F5344CB8AC3E}">
        <p14:creationId xmlns:p14="http://schemas.microsoft.com/office/powerpoint/2010/main" val="30066287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EE7C582-75D5-D390-FE56-B42A371F3A61}"/>
              </a:ext>
            </a:extLst>
          </p:cNvPr>
          <p:cNvSpPr txBox="1"/>
          <p:nvPr/>
        </p:nvSpPr>
        <p:spPr>
          <a:xfrm>
            <a:off x="5370153" y="1526033"/>
            <a:ext cx="5536397" cy="3935281"/>
          </a:xfrm>
          <a:prstGeom prst="rect">
            <a:avLst/>
          </a:prstGeom>
        </p:spPr>
        <p:txBody>
          <a:bodyPr vert="horz" lIns="91440" tIns="45720" rIns="91440" bIns="45720" rtlCol="0">
            <a:normAutofit/>
          </a:bodyPr>
          <a:lstStyle/>
          <a:p>
            <a:pPr>
              <a:lnSpc>
                <a:spcPct val="90000"/>
              </a:lnSpc>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τονικότητ</a:t>
            </a:r>
            <a:r>
              <a:rPr lang="en-US" sz="2400" dirty="0">
                <a:effectLst/>
                <a:latin typeface="Book Antiqua" panose="02040602050305030304" pitchFamily="18" charset="0"/>
              </a:rPr>
              <a:t>α έχει ισχυρό συναισθηματικό δυναμικό: οι ακροατές μπορεί να τρέμουν και να αναπνέουν πιο γρήγορα, η καρδιά τους μπορεί να χτυπά πιο γρήγορα. Μπ</a:t>
            </a:r>
            <a:r>
              <a:rPr lang="en-US" sz="2400" dirty="0" err="1">
                <a:effectLst/>
                <a:latin typeface="Book Antiqua" panose="02040602050305030304" pitchFamily="18" charset="0"/>
              </a:rPr>
              <a:t>ορεί</a:t>
            </a:r>
            <a:r>
              <a:rPr lang="en-US" sz="2400" dirty="0">
                <a:effectLst/>
                <a:latin typeface="Book Antiqua" panose="02040602050305030304" pitchFamily="18" charset="0"/>
              </a:rPr>
              <a:t> να π</a:t>
            </a:r>
            <a:r>
              <a:rPr lang="en-US" sz="2400" dirty="0" err="1">
                <a:effectLst/>
                <a:latin typeface="Book Antiqua" panose="02040602050305030304" pitchFamily="18" charset="0"/>
              </a:rPr>
              <a:t>έσουν</a:t>
            </a:r>
            <a:r>
              <a:rPr lang="en-US" sz="2400" dirty="0">
                <a:effectLst/>
                <a:latin typeface="Book Antiqua" panose="02040602050305030304" pitchFamily="18" charset="0"/>
              </a:rPr>
              <a:t> </a:t>
            </a:r>
            <a:r>
              <a:rPr lang="en-US" sz="2400" dirty="0" err="1">
                <a:effectLst/>
                <a:latin typeface="Book Antiqua" panose="02040602050305030304" pitchFamily="18" charset="0"/>
              </a:rPr>
              <a:t>σε</a:t>
            </a:r>
            <a:r>
              <a:rPr lang="en-US" sz="2400" dirty="0">
                <a:effectLst/>
                <a:latin typeface="Book Antiqua" panose="02040602050305030304" pitchFamily="18" charset="0"/>
              </a:rPr>
              <a:t> </a:t>
            </a:r>
            <a:r>
              <a:rPr lang="en-US" sz="2400" dirty="0" err="1">
                <a:effectLst/>
                <a:latin typeface="Book Antiqua" panose="02040602050305030304" pitchFamily="18" charset="0"/>
              </a:rPr>
              <a:t>μελ</a:t>
            </a:r>
            <a:r>
              <a:rPr lang="en-US" sz="2400" dirty="0">
                <a:effectLst/>
                <a:latin typeface="Book Antiqua" panose="02040602050305030304" pitchFamily="18" charset="0"/>
              </a:rPr>
              <a:t>αγχολία ή, αντίθετα, να </a:t>
            </a:r>
            <a:r>
              <a:rPr lang="el-GR" sz="2400" dirty="0">
                <a:latin typeface="Book Antiqua" panose="02040602050305030304" pitchFamily="18" charset="0"/>
              </a:rPr>
              <a:t>νιώσουν</a:t>
            </a:r>
            <a:r>
              <a:rPr lang="en-US" sz="2400" dirty="0">
                <a:effectLst/>
                <a:latin typeface="Book Antiqua" panose="02040602050305030304" pitchFamily="18" charset="0"/>
              </a:rPr>
              <a:t> ευφορία. Να </a:t>
            </a:r>
            <a:r>
              <a:rPr lang="en-US" sz="2400" dirty="0" err="1">
                <a:effectLst/>
                <a:latin typeface="Book Antiqua" panose="02040602050305030304" pitchFamily="18" charset="0"/>
              </a:rPr>
              <a:t>κυριεύοντ</a:t>
            </a:r>
            <a:r>
              <a:rPr lang="en-US" sz="2400" dirty="0">
                <a:effectLst/>
                <a:latin typeface="Book Antiqua" panose="02040602050305030304" pitchFamily="18" charset="0"/>
              </a:rPr>
              <a:t>αι από επιθυμία ή να στοιχειώνονται από τις αναμνήσεις τους.</a:t>
            </a:r>
          </a:p>
        </p:txBody>
      </p:sp>
    </p:spTree>
    <p:extLst>
      <p:ext uri="{BB962C8B-B14F-4D97-AF65-F5344CB8AC3E}">
        <p14:creationId xmlns:p14="http://schemas.microsoft.com/office/powerpoint/2010/main" val="40780819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13F3AE9-4A38-A02C-BAA0-6FA497AFB813}"/>
              </a:ext>
            </a:extLst>
          </p:cNvPr>
          <p:cNvSpPr txBox="1"/>
          <p:nvPr/>
        </p:nvSpPr>
        <p:spPr>
          <a:xfrm>
            <a:off x="1045028" y="1409703"/>
            <a:ext cx="9941319" cy="4732477"/>
          </a:xfrm>
          <a:prstGeom prst="rect">
            <a:avLst/>
          </a:prstGeom>
        </p:spPr>
        <p:txBody>
          <a:bodyPr vert="horz" lIns="91440" tIns="45720" rIns="91440" bIns="45720" rtlCol="0" anchor="ctr">
            <a:noAutofit/>
          </a:bodyPr>
          <a:lstStyle/>
          <a:p>
            <a:pPr>
              <a:lnSpc>
                <a:spcPct val="90000"/>
              </a:lnSpc>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χώρος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πα</a:t>
            </a:r>
            <a:r>
              <a:rPr lang="en-US" sz="2400" dirty="0" err="1">
                <a:effectLst/>
                <a:latin typeface="Book Antiqua" panose="02040602050305030304" pitchFamily="18" charset="0"/>
              </a:rPr>
              <a:t>ράστ</a:t>
            </a:r>
            <a:r>
              <a:rPr lang="en-US" sz="2400" dirty="0">
                <a:effectLst/>
                <a:latin typeface="Book Antiqua" panose="02040602050305030304" pitchFamily="18" charset="0"/>
              </a:rPr>
              <a:t>ασης δεν είναι ποτέ αποκλειστικά χώρος παρακολούθησης (θέατρον), αλλά πάντα και χώρος ακρόασης (auditorium). </a:t>
            </a:r>
            <a:r>
              <a:rPr lang="en-US" sz="2400" dirty="0" err="1">
                <a:effectLst/>
                <a:latin typeface="Book Antiqua" panose="02040602050305030304" pitchFamily="18" charset="0"/>
              </a:rPr>
              <a:t>Ακόμη</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σήμερ</a:t>
            </a:r>
            <a:r>
              <a:rPr lang="en-US" sz="2400" dirty="0">
                <a:effectLst/>
                <a:latin typeface="Book Antiqua" panose="02040602050305030304" pitchFamily="18" charset="0"/>
              </a:rPr>
              <a:t>α, πολλοί θεατρολόγοι πιστεύουν ότι το δυτικό θέατρο διαφέρει από τον άλλο παγκόσμιο πολιτισμό ως προς τον τονικό του χαρακτήρα, ο οποίος είναι ουσιαστικά συνώνυμος με τον προφορικό λόγο. </a:t>
            </a:r>
            <a:r>
              <a:rPr lang="en-US" sz="2400" dirty="0" err="1">
                <a:effectLst/>
                <a:latin typeface="Book Antiqua" panose="02040602050305030304" pitchFamily="18" charset="0"/>
              </a:rPr>
              <a:t>Λόγω</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εγγύτητάς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γλώσσ</a:t>
            </a:r>
            <a:r>
              <a:rPr lang="en-US" sz="2400" dirty="0">
                <a:effectLst/>
                <a:latin typeface="Book Antiqua" panose="02040602050305030304" pitchFamily="18" charset="0"/>
              </a:rPr>
              <a:t>α, η τονικότητα της παράστασης γίνεται συχνά αντιληπτή μόνο με γλωσσολογικούς όρους, δηλαδή ως ένα μέσο μέσω του οποίου αναδύεται η γλώσσα. </a:t>
            </a:r>
            <a:r>
              <a:rPr lang="en-US" sz="2400" dirty="0" err="1">
                <a:effectLst/>
                <a:latin typeface="Book Antiqua" panose="02040602050305030304" pitchFamily="18" charset="0"/>
              </a:rPr>
              <a:t>Μι</a:t>
            </a:r>
            <a:r>
              <a:rPr lang="en-US" sz="2400" dirty="0">
                <a:effectLst/>
                <a:latin typeface="Book Antiqua" panose="02040602050305030304" pitchFamily="18" charset="0"/>
              </a:rPr>
              <a:t>α ματιά στην ιστορία του ευρωπαϊκού θεάτρου δείχνει πόσο λανθασμένη είναι αυτή η αντίληψη. Από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ρχ</a:t>
            </a:r>
            <a:r>
              <a:rPr lang="en-US" sz="2400" dirty="0">
                <a:effectLst/>
                <a:latin typeface="Book Antiqua" panose="02040602050305030304" pitchFamily="18" charset="0"/>
              </a:rPr>
              <a:t>αία Ελλάδα, το θέατρο δεν απαγγέλλονταν απλώς. </a:t>
            </a:r>
            <a:r>
              <a:rPr lang="en-US" sz="2400" dirty="0" err="1">
                <a:effectLst/>
                <a:latin typeface="Book Antiqua" panose="02040602050305030304" pitchFamily="18" charset="0"/>
              </a:rPr>
              <a:t>Σε</a:t>
            </a:r>
            <a:r>
              <a:rPr lang="en-US" sz="2400" dirty="0">
                <a:effectLst/>
                <a:latin typeface="Book Antiqua" panose="02040602050305030304" pitchFamily="18" charset="0"/>
              </a:rPr>
              <a:t> </a:t>
            </a:r>
            <a:r>
              <a:rPr lang="en-US" sz="2400" dirty="0" err="1">
                <a:effectLst/>
                <a:latin typeface="Book Antiqua" panose="02040602050305030304" pitchFamily="18" charset="0"/>
              </a:rPr>
              <a:t>τρ</a:t>
            </a:r>
            <a:r>
              <a:rPr lang="en-US" sz="2400" dirty="0">
                <a:effectLst/>
                <a:latin typeface="Book Antiqua" panose="02040602050305030304" pitchFamily="18" charset="0"/>
              </a:rPr>
              <a:t>αγωδίες και κωμωδίες, οι φλαουτίστες συνόδευαν απαγγελίες ενώ τραγουδούσαν λυρικά κείμενα, συχνά μαζί με τον χορό, ή ως σόλο άριες. Ο π</a:t>
            </a:r>
            <a:r>
              <a:rPr lang="en-US" sz="2400" dirty="0" err="1">
                <a:effectLst/>
                <a:latin typeface="Book Antiqua" panose="02040602050305030304" pitchFamily="18" charset="0"/>
              </a:rPr>
              <a:t>ροφορικός</a:t>
            </a:r>
            <a:r>
              <a:rPr lang="en-US" sz="2400" dirty="0">
                <a:effectLst/>
                <a:latin typeface="Book Antiqua" panose="02040602050305030304" pitchFamily="18" charset="0"/>
              </a:rPr>
              <a:t> </a:t>
            </a:r>
            <a:r>
              <a:rPr lang="en-US" sz="2400" dirty="0" err="1">
                <a:effectLst/>
                <a:latin typeface="Book Antiqua" panose="02040602050305030304" pitchFamily="18" charset="0"/>
              </a:rPr>
              <a:t>λόγος</a:t>
            </a:r>
            <a:r>
              <a:rPr lang="en-US" sz="2400" dirty="0">
                <a:effectLst/>
                <a:latin typeface="Book Antiqua" panose="02040602050305030304" pitchFamily="18" charset="0"/>
              </a:rPr>
              <a:t>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κυρίαρχος.</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1354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D42C0FE8-4F02-D9AE-9E05-23BEB624F05A}"/>
              </a:ext>
            </a:extLst>
          </p:cNvPr>
          <p:cNvSpPr txBox="1"/>
          <p:nvPr/>
        </p:nvSpPr>
        <p:spPr>
          <a:xfrm>
            <a:off x="838200" y="1825625"/>
            <a:ext cx="10515600" cy="4351338"/>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Ακόμη</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αματικό θέατρο, η κυριαρχία του λόγου έχει συχνά αμφισβητηθεί. </a:t>
            </a:r>
            <a:r>
              <a:rPr lang="en-US" sz="2400" dirty="0" err="1">
                <a:effectLst/>
                <a:latin typeface="Book Antiqua" panose="02040602050305030304" pitchFamily="18" charset="0"/>
              </a:rPr>
              <a:t>Μέχρι</a:t>
            </a:r>
            <a:r>
              <a:rPr lang="en-US" sz="2400" dirty="0">
                <a:effectLst/>
                <a:latin typeface="Book Antiqua" panose="02040602050305030304" pitchFamily="18" charset="0"/>
              </a:rPr>
              <a:t> τα </a:t>
            </a:r>
            <a:r>
              <a:rPr lang="en-US" sz="2400" dirty="0" err="1">
                <a:effectLst/>
                <a:latin typeface="Book Antiqua" panose="02040602050305030304" pitchFamily="18" charset="0"/>
              </a:rPr>
              <a:t>τέλη</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18ου α</a:t>
            </a:r>
            <a:r>
              <a:rPr lang="en-US" sz="2400" dirty="0" err="1">
                <a:effectLst/>
                <a:latin typeface="Book Antiqua" panose="02040602050305030304" pitchFamily="18" charset="0"/>
              </a:rPr>
              <a:t>ιών</a:t>
            </a:r>
            <a:r>
              <a:rPr lang="en-US" sz="2400" dirty="0">
                <a:effectLst/>
                <a:latin typeface="Book Antiqua" panose="02040602050305030304" pitchFamily="18" charset="0"/>
              </a:rPr>
              <a:t>α, οι παραστάσεις περιλάμβαναν διάφορα νούμερα, συμπεριλαμβανομένων μουσικών κομματιών, συχνά ως συνοδεία ενός μπαλέτου. </a:t>
            </a:r>
            <a:r>
              <a:rPr lang="en-US" sz="2400" dirty="0" err="1">
                <a:effectLst/>
                <a:latin typeface="Book Antiqua" panose="02040602050305030304" pitchFamily="18" charset="0"/>
              </a:rPr>
              <a:t>Οι</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στάσεις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ατρικών έργων επίσης διανθίστηκαν με μουσικά ιντερμέδια.</a:t>
            </a:r>
          </a:p>
        </p:txBody>
      </p:sp>
    </p:spTree>
    <p:extLst>
      <p:ext uri="{BB962C8B-B14F-4D97-AF65-F5344CB8AC3E}">
        <p14:creationId xmlns:p14="http://schemas.microsoft.com/office/powerpoint/2010/main" val="40244322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BCCDB86-876C-37CF-CB94-EC969B7EFF7D}"/>
              </a:ext>
            </a:extLst>
          </p:cNvPr>
          <p:cNvSpPr txBox="1"/>
          <p:nvPr/>
        </p:nvSpPr>
        <p:spPr>
          <a:xfrm>
            <a:off x="838200" y="1929384"/>
            <a:ext cx="10515600" cy="4251960"/>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Μέχρι</a:t>
            </a:r>
            <a:r>
              <a:rPr lang="en-US" sz="2400" dirty="0">
                <a:effectLst/>
                <a:latin typeface="Book Antiqua" panose="02040602050305030304" pitchFamily="18" charset="0"/>
              </a:rPr>
              <a:t> </a:t>
            </a:r>
            <a:r>
              <a:rPr lang="en-US" sz="2400" dirty="0" err="1">
                <a:effectLst/>
                <a:latin typeface="Book Antiqua" panose="02040602050305030304" pitchFamily="18" charset="0"/>
              </a:rPr>
              <a:t>σήμερ</a:t>
            </a:r>
            <a:r>
              <a:rPr lang="en-US" sz="2400" dirty="0">
                <a:effectLst/>
                <a:latin typeface="Book Antiqua" panose="02040602050305030304" pitchFamily="18" charset="0"/>
              </a:rPr>
              <a:t>α, το θέατρο είναι αδιανόητο χωρίς μουσική ή άλλους ήχους. Η </a:t>
            </a:r>
            <a:r>
              <a:rPr lang="en-US" sz="2400" dirty="0" err="1">
                <a:effectLst/>
                <a:latin typeface="Book Antiqua" panose="02040602050305030304" pitchFamily="18" charset="0"/>
              </a:rPr>
              <a:t>τονικότητ</a:t>
            </a:r>
            <a:r>
              <a:rPr lang="en-US" sz="2400" dirty="0">
                <a:effectLst/>
                <a:latin typeface="Book Antiqua" panose="02040602050305030304" pitchFamily="18" charset="0"/>
              </a:rPr>
              <a:t>α στο ευρωπαϊκό θέατρο δεν δημιουργείται αποκλειστικά, ή ακόμη και κατά κύριο λόγο, μέσω του προφορικού λόγου. Ο </a:t>
            </a:r>
            <a:r>
              <a:rPr lang="en-US" sz="2400" dirty="0" err="1">
                <a:effectLst/>
                <a:latin typeface="Book Antiqua" panose="02040602050305030304" pitchFamily="18" charset="0"/>
              </a:rPr>
              <a:t>χώρος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πα</a:t>
            </a:r>
            <a:r>
              <a:rPr lang="en-US" sz="2400" dirty="0" err="1">
                <a:effectLst/>
                <a:latin typeface="Book Antiqua" panose="02040602050305030304" pitchFamily="18" charset="0"/>
              </a:rPr>
              <a:t>ράστ</a:t>
            </a:r>
            <a:r>
              <a:rPr lang="en-US" sz="2400" dirty="0">
                <a:effectLst/>
                <a:latin typeface="Book Antiqua" panose="02040602050305030304" pitchFamily="18" charset="0"/>
              </a:rPr>
              <a:t>ασης γίνεται χώρος ακρόασης πολύ περισσότερο μέσω της μουσικής, των διαφόρων θορύβων και φωνών, είτε μιλούν, είτε τραγουδούν, είτε γελούν, είτε ουρλιάζουν.</a:t>
            </a:r>
          </a:p>
        </p:txBody>
      </p:sp>
    </p:spTree>
    <p:extLst>
      <p:ext uri="{BB962C8B-B14F-4D97-AF65-F5344CB8AC3E}">
        <p14:creationId xmlns:p14="http://schemas.microsoft.com/office/powerpoint/2010/main" val="19660523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B02A2CF-D0FA-B0F8-3E6C-E457CD774B47}"/>
              </a:ext>
            </a:extLst>
          </p:cNvPr>
          <p:cNvSpPr txBox="1"/>
          <p:nvPr/>
        </p:nvSpPr>
        <p:spPr>
          <a:xfrm>
            <a:off x="5656218" y="1463039"/>
            <a:ext cx="5542387" cy="4300447"/>
          </a:xfrm>
          <a:prstGeom prst="rect">
            <a:avLst/>
          </a:prstGeom>
        </p:spPr>
        <p:txBody>
          <a:bodyPr vert="horz" lIns="91440" tIns="45720" rIns="91440" bIns="45720" rtlCol="0" anchor="t">
            <a:normAutofit/>
          </a:bodyPr>
          <a:lstStyle/>
          <a:p>
            <a:pPr>
              <a:lnSpc>
                <a:spcPct val="90000"/>
              </a:lnSpc>
              <a:spcAft>
                <a:spcPts val="800"/>
              </a:spcAft>
            </a:pPr>
            <a:r>
              <a:rPr lang="en-US" sz="2400" dirty="0">
                <a:effectLst/>
                <a:latin typeface="Book Antiqua" panose="02040602050305030304" pitchFamily="18" charset="0"/>
              </a:rPr>
              <a:t>Ο </a:t>
            </a:r>
            <a:r>
              <a:rPr lang="en-US" sz="2400" dirty="0" err="1">
                <a:effectLst/>
                <a:latin typeface="Book Antiqua" panose="02040602050305030304" pitchFamily="18" charset="0"/>
              </a:rPr>
              <a:t>ήχος</a:t>
            </a:r>
            <a:r>
              <a:rPr lang="en-US" sz="2400" dirty="0">
                <a:effectLst/>
                <a:latin typeface="Book Antiqua" panose="02040602050305030304" pitchFamily="18" charset="0"/>
              </a:rPr>
              <a:t> </a:t>
            </a:r>
            <a:r>
              <a:rPr lang="en-US" sz="2400" dirty="0" err="1">
                <a:effectLst/>
                <a:latin typeface="Book Antiqua" panose="02040602050305030304" pitchFamily="18" charset="0"/>
              </a:rPr>
              <a:t>δημιουργεί</a:t>
            </a:r>
            <a:r>
              <a:rPr lang="en-US" sz="2400" dirty="0">
                <a:effectLst/>
                <a:latin typeface="Book Antiqua" panose="02040602050305030304" pitchFamily="18" charset="0"/>
              </a:rPr>
              <a:t> </a:t>
            </a:r>
            <a:r>
              <a:rPr lang="en-US" sz="2400" dirty="0" err="1">
                <a:effectLst/>
                <a:latin typeface="Book Antiqua" panose="02040602050305030304" pitchFamily="18" charset="0"/>
              </a:rPr>
              <a:t>χωρικότητ</a:t>
            </a:r>
            <a:r>
              <a:rPr lang="en-US" sz="2400" dirty="0">
                <a:effectLst/>
                <a:latin typeface="Book Antiqua" panose="02040602050305030304" pitchFamily="18" charset="0"/>
              </a:rPr>
              <a:t>α. </a:t>
            </a:r>
            <a:r>
              <a:rPr lang="en-US" sz="2400" dirty="0" err="1">
                <a:effectLst/>
                <a:latin typeface="Book Antiqua" panose="02040602050305030304" pitchFamily="18" charset="0"/>
              </a:rPr>
              <a:t>Με</a:t>
            </a:r>
            <a:r>
              <a:rPr lang="en-US" sz="2400" dirty="0">
                <a:effectLst/>
                <a:latin typeface="Book Antiqua" panose="02040602050305030304" pitchFamily="18" charset="0"/>
              </a:rPr>
              <a:t> </a:t>
            </a:r>
            <a:r>
              <a:rPr lang="en-US" sz="2400" dirty="0" err="1">
                <a:effectLst/>
                <a:latin typeface="Book Antiqua" panose="02040602050305030304" pitchFamily="18" charset="0"/>
              </a:rPr>
              <a:t>τον</a:t>
            </a:r>
            <a:r>
              <a:rPr lang="en-US" sz="2400" dirty="0">
                <a:effectLst/>
                <a:latin typeface="Book Antiqua" panose="02040602050305030304" pitchFamily="18" charset="0"/>
              </a:rPr>
              <a:t> </a:t>
            </a:r>
            <a:r>
              <a:rPr lang="en-US" sz="2400" dirty="0" err="1">
                <a:effectLst/>
                <a:latin typeface="Book Antiqua" panose="02040602050305030304" pitchFamily="18" charset="0"/>
              </a:rPr>
              <a:t>ίδιο</a:t>
            </a:r>
            <a:r>
              <a:rPr lang="en-US" sz="2400" dirty="0">
                <a:effectLst/>
                <a:latin typeface="Book Antiqua" panose="02040602050305030304" pitchFamily="18" charset="0"/>
              </a:rPr>
              <a:t> </a:t>
            </a:r>
            <a:r>
              <a:rPr lang="en-US" sz="2400" dirty="0" err="1">
                <a:effectLst/>
                <a:latin typeface="Book Antiqua" panose="02040602050305030304" pitchFamily="18" charset="0"/>
              </a:rPr>
              <a:t>τρό</a:t>
            </a:r>
            <a:r>
              <a:rPr lang="en-US" sz="2400" dirty="0">
                <a:effectLst/>
                <a:latin typeface="Book Antiqua" panose="02040602050305030304" pitchFamily="18" charset="0"/>
              </a:rPr>
              <a:t>πο, η φωνή δημιουργεί σωματικότητα. </a:t>
            </a: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φωνή</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ποιού, δημιουργούνται και οι τρεις μορφές υλικότητας: σωματικότητα, χωρικότητα και τονικότητα.</a:t>
            </a:r>
          </a:p>
        </p:txBody>
      </p:sp>
    </p:spTree>
    <p:extLst>
      <p:ext uri="{BB962C8B-B14F-4D97-AF65-F5344CB8AC3E}">
        <p14:creationId xmlns:p14="http://schemas.microsoft.com/office/powerpoint/2010/main" val="6915915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6CDB20-394C-4D51-9C5B-8751E2133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ounded Rectangle 3">
            <a:extLst>
              <a:ext uri="{FF2B5EF4-FFF2-40B4-BE49-F238E27FC236}">
                <a16:creationId xmlns:a16="http://schemas.microsoft.com/office/drawing/2014/main" id="{46DFD1E0-DCA7-47E6-B78B-6ECDDF873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chemeClr val="tx1">
                <a:lumMod val="50000"/>
                <a:lumOff val="50000"/>
              </a:schemeClr>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AB0B1E-BB97-40E0-8DCD-D1197A0E1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F492F8DF-EE34-4FC5-9FFE-76EB2E3BB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3168614" y="3429000"/>
            <a:ext cx="3200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96B5B87-7954-D215-F148-6B126CF3BB01}"/>
              </a:ext>
            </a:extLst>
          </p:cNvPr>
          <p:cNvSpPr txBox="1"/>
          <p:nvPr/>
        </p:nvSpPr>
        <p:spPr>
          <a:xfrm>
            <a:off x="5030505" y="1371600"/>
            <a:ext cx="5872185" cy="4114800"/>
          </a:xfrm>
          <a:prstGeom prst="rect">
            <a:avLst/>
          </a:prstGeom>
        </p:spPr>
        <p:txBody>
          <a:bodyPr vert="horz" lIns="91440" tIns="45720" rIns="91440" bIns="45720" rtlCol="0" anchor="ctr">
            <a:noAutofit/>
          </a:bodyPr>
          <a:lstStyle/>
          <a:p>
            <a:pPr>
              <a:lnSpc>
                <a:spcPct val="90000"/>
              </a:lnSpc>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έντ</a:t>
            </a:r>
            <a:r>
              <a:rPr lang="en-US" sz="2400" dirty="0">
                <a:effectLst/>
                <a:latin typeface="Book Antiqua" panose="02040602050305030304" pitchFamily="18" charset="0"/>
              </a:rPr>
              <a:t>αση μεταξύ φωνής και γλώσσας είναι ανάλογη με την ένταση μεταξύ του φαινομενικού σώματος και του σημειωτικού σώματος. Και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δύο</a:t>
            </a:r>
            <a:r>
              <a:rPr lang="en-US" sz="2400" dirty="0">
                <a:effectLst/>
                <a:latin typeface="Book Antiqua" panose="02040602050305030304" pitchFamily="18" charset="0"/>
              </a:rPr>
              <a:t> α</a:t>
            </a:r>
            <a:r>
              <a:rPr lang="en-US" sz="2400" dirty="0" err="1">
                <a:effectLst/>
                <a:latin typeface="Book Antiqua" panose="02040602050305030304" pitchFamily="18" charset="0"/>
              </a:rPr>
              <a:t>υτές</a:t>
            </a:r>
            <a:r>
              <a:rPr lang="en-US" sz="2400" dirty="0">
                <a:effectLst/>
                <a:latin typeface="Book Antiqua" panose="02040602050305030304" pitchFamily="18" charset="0"/>
              </a:rPr>
              <a:t> </a:t>
            </a:r>
            <a:r>
              <a:rPr lang="en-US" sz="2400" dirty="0" err="1">
                <a:effectLst/>
                <a:latin typeface="Book Antiqua" panose="02040602050305030304" pitchFamily="18" charset="0"/>
              </a:rPr>
              <a:t>εντάσεις</a:t>
            </a:r>
            <a:r>
              <a:rPr lang="en-US" sz="2400" dirty="0">
                <a:effectLst/>
                <a:latin typeface="Book Antiqua" panose="02040602050305030304" pitchFamily="18" charset="0"/>
              </a:rPr>
              <a:t> π</a:t>
            </a:r>
            <a:r>
              <a:rPr lang="en-US" sz="2400" dirty="0" err="1">
                <a:effectLst/>
                <a:latin typeface="Book Antiqua" panose="02040602050305030304" pitchFamily="18" charset="0"/>
              </a:rPr>
              <a:t>ηγάζουν</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τον</a:t>
            </a:r>
            <a:r>
              <a:rPr lang="en-US" sz="2400" dirty="0">
                <a:effectLst/>
                <a:latin typeface="Book Antiqua" panose="02040602050305030304" pitchFamily="18" charset="0"/>
              </a:rPr>
              <a:t> </a:t>
            </a:r>
            <a:r>
              <a:rPr lang="en-US" sz="2400" dirty="0" err="1">
                <a:effectLst/>
                <a:latin typeface="Book Antiqua" panose="02040602050305030304" pitchFamily="18" charset="0"/>
              </a:rPr>
              <a:t>δι</a:t>
            </a:r>
            <a:r>
              <a:rPr lang="en-US" sz="2400" dirty="0">
                <a:effectLst/>
                <a:latin typeface="Book Antiqua" panose="02040602050305030304" pitchFamily="18" charset="0"/>
              </a:rPr>
              <a:t>πλό χαρακτήρα  του να </a:t>
            </a:r>
            <a:r>
              <a:rPr lang="en-US" sz="2400" i="1" dirty="0">
                <a:effectLst/>
                <a:latin typeface="Book Antiqua" panose="02040602050305030304" pitchFamily="18" charset="0"/>
              </a:rPr>
              <a:t>είσαι</a:t>
            </a:r>
            <a:r>
              <a:rPr lang="en-US" sz="2400" dirty="0">
                <a:effectLst/>
                <a:latin typeface="Book Antiqua" panose="02040602050305030304" pitchFamily="18" charset="0"/>
              </a:rPr>
              <a:t> σώμα και να </a:t>
            </a:r>
            <a:r>
              <a:rPr lang="en-US" sz="2400" i="1" dirty="0">
                <a:effectLst/>
                <a:latin typeface="Book Antiqua" panose="02040602050305030304" pitchFamily="18" charset="0"/>
              </a:rPr>
              <a:t>έχεις</a:t>
            </a:r>
            <a:r>
              <a:rPr lang="en-US" sz="2400" dirty="0">
                <a:effectLst/>
                <a:latin typeface="Book Antiqua" panose="02040602050305030304" pitchFamily="18" charset="0"/>
              </a:rPr>
              <a:t> σώμα. Από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μι</a:t>
            </a:r>
            <a:r>
              <a:rPr lang="en-US" sz="2400" dirty="0">
                <a:effectLst/>
                <a:latin typeface="Book Antiqua" panose="02040602050305030304" pitchFamily="18" charset="0"/>
              </a:rPr>
              <a:t>α πλευρά, η φωνή εκφράζει τη σωματική </a:t>
            </a:r>
            <a:r>
              <a:rPr lang="en-US" sz="2400" i="1" dirty="0">
                <a:effectLst/>
                <a:latin typeface="Book Antiqua" panose="02040602050305030304" pitchFamily="18" charset="0"/>
              </a:rPr>
              <a:t>ύπαρξη του ομιλητή - στον - κόσμο</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άλλη</a:t>
            </a:r>
            <a:r>
              <a:rPr lang="en-US" sz="2400" dirty="0">
                <a:effectLst/>
                <a:latin typeface="Book Antiqua" panose="02040602050305030304" pitchFamily="18" charset="0"/>
              </a:rPr>
              <a:t> π</a:t>
            </a:r>
            <a:r>
              <a:rPr lang="en-US" sz="2400" dirty="0" err="1">
                <a:effectLst/>
                <a:latin typeface="Book Antiqua" panose="02040602050305030304" pitchFamily="18" charset="0"/>
              </a:rPr>
              <a:t>λευρά</a:t>
            </a:r>
            <a:r>
              <a:rPr lang="en-US" sz="2400" dirty="0">
                <a:effectLst/>
                <a:latin typeface="Book Antiqua" panose="02040602050305030304" pitchFamily="18" charset="0"/>
              </a:rPr>
              <a:t>, μπ</a:t>
            </a:r>
            <a:r>
              <a:rPr lang="en-US" sz="2400" dirty="0" err="1">
                <a:effectLst/>
                <a:latin typeface="Book Antiqua" panose="02040602050305030304" pitchFamily="18" charset="0"/>
              </a:rPr>
              <a:t>ορεί</a:t>
            </a:r>
            <a:r>
              <a:rPr lang="en-US" sz="2400" dirty="0">
                <a:effectLst/>
                <a:latin typeface="Book Antiqua" panose="02040602050305030304" pitchFamily="18" charset="0"/>
              </a:rPr>
              <a:t> να </a:t>
            </a:r>
            <a:r>
              <a:rPr lang="en-US" sz="2400" dirty="0" err="1">
                <a:effectLst/>
                <a:latin typeface="Book Antiqua" panose="02040602050305030304" pitchFamily="18" charset="0"/>
              </a:rPr>
              <a:t>γίνει</a:t>
            </a:r>
            <a:r>
              <a:rPr lang="en-US" sz="2400" dirty="0">
                <a:effectLst/>
                <a:latin typeface="Book Antiqua" panose="02040602050305030304" pitchFamily="18" charset="0"/>
              </a:rPr>
              <a:t> κατα</a:t>
            </a:r>
            <a:r>
              <a:rPr lang="en-US" sz="2400" dirty="0" err="1">
                <a:effectLst/>
                <a:latin typeface="Book Antiqua" panose="02040602050305030304" pitchFamily="18" charset="0"/>
              </a:rPr>
              <a:t>νοητή</a:t>
            </a:r>
            <a:r>
              <a:rPr lang="en-US" sz="2400" dirty="0">
                <a:effectLst/>
                <a:latin typeface="Book Antiqua" panose="02040602050305030304" pitchFamily="18" charset="0"/>
              </a:rPr>
              <a:t> </a:t>
            </a:r>
            <a:r>
              <a:rPr lang="en-US" sz="2400" dirty="0" err="1">
                <a:effectLst/>
                <a:latin typeface="Book Antiqua" panose="02040602050305030304" pitchFamily="18" charset="0"/>
              </a:rPr>
              <a:t>ως</a:t>
            </a:r>
            <a:r>
              <a:rPr lang="en-US" sz="2400" dirty="0">
                <a:effectLst/>
                <a:latin typeface="Book Antiqua" panose="02040602050305030304" pitchFamily="18" charset="0"/>
              </a:rPr>
              <a:t> </a:t>
            </a:r>
            <a:r>
              <a:rPr lang="en-US" sz="2400" dirty="0" err="1">
                <a:effectLst/>
                <a:latin typeface="Book Antiqua" panose="02040602050305030304" pitchFamily="18" charset="0"/>
              </a:rPr>
              <a:t>σημείο</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π</a:t>
            </a:r>
            <a:r>
              <a:rPr lang="en-US" sz="2400" dirty="0" err="1">
                <a:effectLst/>
                <a:latin typeface="Book Antiqua" panose="02040602050305030304" pitchFamily="18" charset="0"/>
              </a:rPr>
              <a:t>ερικλείει</a:t>
            </a:r>
            <a:r>
              <a:rPr lang="en-US" sz="2400" dirty="0">
                <a:effectLst/>
                <a:latin typeface="Book Antiqua" panose="02040602050305030304" pitchFamily="18" charset="0"/>
              </a:rPr>
              <a:t> </a:t>
            </a:r>
            <a:r>
              <a:rPr lang="en-US" sz="2400" dirty="0" err="1">
                <a:effectLst/>
                <a:latin typeface="Book Antiqua" panose="02040602050305030304" pitchFamily="18" charset="0"/>
              </a:rPr>
              <a:t>τις</a:t>
            </a:r>
            <a:r>
              <a:rPr lang="en-US" sz="2400" dirty="0">
                <a:effectLst/>
                <a:latin typeface="Book Antiqua" panose="02040602050305030304" pitchFamily="18" charset="0"/>
              </a:rPr>
              <a:t> π</a:t>
            </a:r>
            <a:r>
              <a:rPr lang="en-US" sz="2400" dirty="0" err="1">
                <a:effectLst/>
                <a:latin typeface="Book Antiqua" panose="02040602050305030304" pitchFamily="18" charset="0"/>
              </a:rPr>
              <a:t>ολλ</a:t>
            </a:r>
            <a:r>
              <a:rPr lang="en-US" sz="2400" dirty="0">
                <a:effectLst/>
                <a:latin typeface="Book Antiqua" panose="02040602050305030304" pitchFamily="18" charset="0"/>
              </a:rPr>
              <a:t>απλές έννοιες του λόγου καθώς και τους επιμέρους δείκτες του ομιλητή όπως η ηλικία, το φύλο, η εθνικότητα και η συναισθηματική κατάσταση.</a:t>
            </a:r>
          </a:p>
        </p:txBody>
      </p:sp>
    </p:spTree>
    <p:extLst>
      <p:ext uri="{BB962C8B-B14F-4D97-AF65-F5344CB8AC3E}">
        <p14:creationId xmlns:p14="http://schemas.microsoft.com/office/powerpoint/2010/main" val="18252457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άτομο, ντυμένος&#10;&#10;Περιγραφή που δημιουργήθηκε αυτόματα">
            <a:extLst>
              <a:ext uri="{FF2B5EF4-FFF2-40B4-BE49-F238E27FC236}">
                <a16:creationId xmlns:a16="http://schemas.microsoft.com/office/drawing/2014/main" id="{AC9F0F50-36A1-2B83-3B7B-09319010310D}"/>
              </a:ext>
            </a:extLst>
          </p:cNvPr>
          <p:cNvPicPr>
            <a:picLocks noChangeAspect="1"/>
          </p:cNvPicPr>
          <p:nvPr/>
        </p:nvPicPr>
        <p:blipFill rotWithShape="1">
          <a:blip r:embed="rId2">
            <a:extLst>
              <a:ext uri="{28A0092B-C50C-407E-A947-70E740481C1C}">
                <a14:useLocalDpi xmlns:a14="http://schemas.microsoft.com/office/drawing/2010/main" val="0"/>
              </a:ext>
            </a:extLst>
          </a:blip>
          <a:srcRect l="21678" r="18788"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Box 2">
            <a:extLst>
              <a:ext uri="{FF2B5EF4-FFF2-40B4-BE49-F238E27FC236}">
                <a16:creationId xmlns:a16="http://schemas.microsoft.com/office/drawing/2014/main" id="{F0EA4248-9B6D-FED2-2957-D07C01D97B46}"/>
              </a:ext>
            </a:extLst>
          </p:cNvPr>
          <p:cNvSpPr txBox="1"/>
          <p:nvPr/>
        </p:nvSpPr>
        <p:spPr>
          <a:xfrm>
            <a:off x="6513788" y="800100"/>
            <a:ext cx="4840010" cy="5376863"/>
          </a:xfrm>
          <a:prstGeom prst="rect">
            <a:avLst/>
          </a:prstGeom>
        </p:spPr>
        <p:txBody>
          <a:bodyPr vert="horz" lIns="91440" tIns="45720" rIns="91440" bIns="45720" rtlCol="0">
            <a:normAutofit/>
          </a:bodyPr>
          <a:lstStyle/>
          <a:p>
            <a:pPr>
              <a:lnSpc>
                <a:spcPct val="90000"/>
              </a:lnSpc>
              <a:spcAft>
                <a:spcPts val="800"/>
              </a:spcAft>
            </a:pPr>
            <a:r>
              <a:rPr lang="en-US" sz="2400" i="1" dirty="0" err="1">
                <a:effectLst/>
                <a:latin typeface="Book Antiqua" panose="02040602050305030304" pitchFamily="18" charset="0"/>
              </a:rPr>
              <a:t>Ρυθμός</a:t>
            </a:r>
            <a:endParaRPr lang="en-US" sz="2400" dirty="0">
              <a:effectLst/>
              <a:latin typeface="Book Antiqua" panose="02040602050305030304" pitchFamily="18" charset="0"/>
            </a:endParaRPr>
          </a:p>
          <a:p>
            <a:pPr>
              <a:lnSpc>
                <a:spcPct val="90000"/>
              </a:lnSpc>
            </a:pPr>
            <a:r>
              <a:rPr lang="en-US" sz="2400" dirty="0">
                <a:effectLst/>
                <a:latin typeface="Book Antiqua" panose="02040602050305030304" pitchFamily="18" charset="0"/>
              </a:rPr>
              <a:t>Η </a:t>
            </a:r>
            <a:r>
              <a:rPr lang="en-US" sz="2400" dirty="0" err="1">
                <a:effectLst/>
                <a:latin typeface="Book Antiqua" panose="02040602050305030304" pitchFamily="18" charset="0"/>
              </a:rPr>
              <a:t>υλικότητ</a:t>
            </a:r>
            <a:r>
              <a:rPr lang="en-US" sz="2400" dirty="0">
                <a:effectLst/>
                <a:latin typeface="Book Antiqua" panose="02040602050305030304" pitchFamily="18" charset="0"/>
              </a:rPr>
              <a:t>α της παράστασης, που εκδηλώνεται πάνω απ' όλα στο παροδικό του ήχου, δεν είναι απλώς ένα δεδομένο. </a:t>
            </a:r>
            <a:r>
              <a:rPr lang="en-US" sz="2400" dirty="0" err="1">
                <a:effectLst/>
                <a:latin typeface="Book Antiqua" panose="02040602050305030304" pitchFamily="18" charset="0"/>
              </a:rPr>
              <a:t>Αν</a:t>
            </a:r>
            <a:r>
              <a:rPr lang="en-US" sz="2400" dirty="0">
                <a:effectLst/>
                <a:latin typeface="Book Antiqua" panose="02040602050305030304" pitchFamily="18" charset="0"/>
              </a:rPr>
              <a:t>αδύεται και εξαφανίζεται στη διαδικασία μιας παράστασης. </a:t>
            </a:r>
            <a:r>
              <a:rPr lang="en-US" sz="2400" dirty="0" err="1">
                <a:effectLst/>
                <a:latin typeface="Book Antiqua" panose="02040602050305030304" pitchFamily="18" charset="0"/>
              </a:rPr>
              <a:t>Οι</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στάσεις</a:t>
            </a:r>
            <a:r>
              <a:rPr lang="en-US" sz="2400" dirty="0">
                <a:effectLst/>
                <a:latin typeface="Book Antiqua" panose="02040602050305030304" pitchFamily="18" charset="0"/>
              </a:rPr>
              <a:t> πρα</a:t>
            </a:r>
            <a:r>
              <a:rPr lang="en-US" sz="2400" dirty="0" err="1">
                <a:effectLst/>
                <a:latin typeface="Book Antiqua" panose="02040602050305030304" pitchFamily="18" charset="0"/>
              </a:rPr>
              <a:t>γμ</a:t>
            </a:r>
            <a:r>
              <a:rPr lang="en-US" sz="2400" dirty="0">
                <a:effectLst/>
                <a:latin typeface="Book Antiqua" panose="02040602050305030304" pitchFamily="18" charset="0"/>
              </a:rPr>
              <a:t>ατοποιούνται στον χρόνο -είτε διαρκούν 4’33’’ είτε αρκετές ημέρες. </a:t>
            </a:r>
            <a:r>
              <a:rPr lang="en-US" sz="2400" dirty="0" err="1">
                <a:effectLst/>
                <a:latin typeface="Book Antiqua" panose="02040602050305030304" pitchFamily="18" charset="0"/>
              </a:rPr>
              <a:t>Ορισμένες</a:t>
            </a:r>
            <a:r>
              <a:rPr lang="en-US" sz="2400" dirty="0">
                <a:effectLst/>
                <a:latin typeface="Book Antiqua" panose="02040602050305030304" pitchFamily="18" charset="0"/>
              </a:rPr>
              <a:t> </a:t>
            </a:r>
            <a:r>
              <a:rPr lang="en-US" sz="2400" dirty="0" err="1">
                <a:effectLst/>
                <a:latin typeface="Book Antiqua" panose="02040602050305030304" pitchFamily="18" charset="0"/>
              </a:rPr>
              <a:t>τεχνικές</a:t>
            </a:r>
            <a:r>
              <a:rPr lang="en-US" sz="2400" dirty="0">
                <a:effectLst/>
                <a:latin typeface="Book Antiqua" panose="02040602050305030304" pitchFamily="18" charset="0"/>
              </a:rPr>
              <a:t> β</a:t>
            </a:r>
            <a:r>
              <a:rPr lang="en-US" sz="2400" dirty="0" err="1">
                <a:effectLst/>
                <a:latin typeface="Book Antiqua" panose="02040602050305030304" pitchFamily="18" charset="0"/>
              </a:rPr>
              <a:t>οηθούν</a:t>
            </a:r>
            <a:r>
              <a:rPr lang="en-US" sz="2400" dirty="0">
                <a:effectLst/>
                <a:latin typeface="Book Antiqua" panose="02040602050305030304" pitchFamily="18" charset="0"/>
              </a:rPr>
              <a:t> </a:t>
            </a:r>
            <a:r>
              <a:rPr lang="en-US" sz="2400" dirty="0" err="1">
                <a:effectLst/>
                <a:latin typeface="Book Antiqua" panose="02040602050305030304" pitchFamily="18" charset="0"/>
              </a:rPr>
              <a:t>στον</a:t>
            </a:r>
            <a:r>
              <a:rPr lang="en-US" sz="2400" dirty="0">
                <a:effectLst/>
                <a:latin typeface="Book Antiqua" panose="02040602050305030304" pitchFamily="18" charset="0"/>
              </a:rPr>
              <a:t> </a:t>
            </a:r>
            <a:r>
              <a:rPr lang="en-US" sz="2400" dirty="0" err="1">
                <a:effectLst/>
                <a:latin typeface="Book Antiqua" panose="02040602050305030304" pitchFamily="18" charset="0"/>
              </a:rPr>
              <a:t>έλεγχο</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διάρκει</a:t>
            </a:r>
            <a:r>
              <a:rPr lang="en-US" sz="2400" dirty="0">
                <a:effectLst/>
                <a:latin typeface="Book Antiqua" panose="02040602050305030304" pitchFamily="18" charset="0"/>
              </a:rPr>
              <a:t>ας και στην οργάνωση των διαφορετικών υλικών που συνθέτουν κάθε παράσταση. </a:t>
            </a:r>
            <a:endParaRPr lang="en-US" sz="2400" dirty="0">
              <a:latin typeface="Book Antiqua" panose="02040602050305030304" pitchFamily="18" charset="0"/>
            </a:endParaRPr>
          </a:p>
        </p:txBody>
      </p:sp>
    </p:spTree>
    <p:extLst>
      <p:ext uri="{BB962C8B-B14F-4D97-AF65-F5344CB8AC3E}">
        <p14:creationId xmlns:p14="http://schemas.microsoft.com/office/powerpoint/2010/main" val="15490829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7DA554-B78D-BE26-4FEF-FF504C5F6E3C}"/>
              </a:ext>
            </a:extLst>
          </p:cNvPr>
          <p:cNvSpPr txBox="1"/>
          <p:nvPr/>
        </p:nvSpPr>
        <p:spPr>
          <a:xfrm>
            <a:off x="847725" y="721368"/>
            <a:ext cx="10429875" cy="5609292"/>
          </a:xfrm>
          <a:prstGeom prst="rect">
            <a:avLst/>
          </a:prstGeom>
          <a:noFill/>
        </p:spPr>
        <p:txBody>
          <a:bodyPr wrap="square">
            <a:sp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ρυθμός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έχει ιδιαίτερη σημασία για την οργάνωση του χρόνου σε μια παράσταση. 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ρυθμός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είναι που δημιουργεί μια σχέση μεταξύ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χωρικότητας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σωματικότητας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τονικότητας και ρυθμίζει την εμφάνιση και την εξαφάνιση των φαινομένων στο χώρο. Είναι σχεδόν αδύνατο να φανταστεί κανείς μια παράσταση στην οποία ο ρυθμός δεν οργανώνει με κάποιο τρόπο τον χρόνο. Ακόμη και όταν τα αφηγηματικά γεγονότα ή η ψυχολογική ανάπτυξη των δραματικών χαρακτήρων είναι οι κεντρικές αρχές δόμησης, ο ρυθμός παίζει μεγάλο ρόλο στην οργάνωση της χρονολογίας των σκηνών, στην κίνηση του λόγου μέσα στο χώρο και </a:t>
            </a:r>
            <a:r>
              <a:rPr lang="el-GR" sz="2400" dirty="0">
                <a:latin typeface="Book Antiqua" panose="02040602050305030304" pitchFamily="18" charset="0"/>
                <a:ea typeface="Calibri" panose="020F0502020204030204" pitchFamily="34" charset="0"/>
                <a:cs typeface="Times New Roman" panose="02020603050405020304" pitchFamily="18" charset="0"/>
              </a:rPr>
              <a:t>στους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χωρικούς σχηματισμούς - είτε στο χορό, τον λόγο ή το μουσικό θέατρο . Σε αυτές τις περιπτώσεις, ο ρυθμός είναι υποδεέστερος και υποστηρίζει τη συνολική δομή. Σε πολλές παραστάσεις από τη δεκαετία του 1960, ο ρυθμός χρησιμοποιείται ως η κυρίαρχη οργανωτική αρχή για τη δόμηση του χρόνου.</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9999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016AEC-0320-4ED0-8ECB-FE11DDDFE1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CDB30C-1F82-41E6-A067-831D6E891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DA86DD-F997-4F66-A87C-5B58AB6D1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241B827-437E-40A3-A732-669230D6A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2435" y="891540"/>
            <a:ext cx="10989565" cy="507111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6C5D269-9895-D64F-1462-AE05B6402FFF}"/>
              </a:ext>
            </a:extLst>
          </p:cNvPr>
          <p:cNvSpPr txBox="1"/>
          <p:nvPr/>
        </p:nvSpPr>
        <p:spPr>
          <a:xfrm>
            <a:off x="1524000" y="2399099"/>
            <a:ext cx="9465564" cy="3400969"/>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Ότ</a:t>
            </a:r>
            <a:r>
              <a:rPr lang="en-US" sz="2400" dirty="0">
                <a:effectLst/>
                <a:latin typeface="Book Antiqua" panose="02040602050305030304" pitchFamily="18" charset="0"/>
              </a:rPr>
              <a:t>αν ο ρυθμός μετατρέπεται στην κυρίαρχη οργανωτική αρχή της παράστασης, η σχέση μεταξύ χωρικότητας, σωματικότητας και τονικότητας παραμένει σε συνεχή ροή, ενώ η εμφάνιση και η εξαφάνιση των φαινομένων ρυθμίζονται από την επανάληψη και την απόκλιση.</a:t>
            </a:r>
          </a:p>
        </p:txBody>
      </p:sp>
    </p:spTree>
    <p:extLst>
      <p:ext uri="{BB962C8B-B14F-4D97-AF65-F5344CB8AC3E}">
        <p14:creationId xmlns:p14="http://schemas.microsoft.com/office/powerpoint/2010/main" val="3228808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B4296238-16F5-8839-FFAF-248CFB27D7A1}"/>
              </a:ext>
            </a:extLst>
          </p:cNvPr>
          <p:cNvSpPr txBox="1"/>
          <p:nvPr/>
        </p:nvSpPr>
        <p:spPr>
          <a:xfrm>
            <a:off x="1653363" y="2176272"/>
            <a:ext cx="9367204" cy="4041648"/>
          </a:xfrm>
          <a:prstGeom prst="rect">
            <a:avLst/>
          </a:prstGeom>
        </p:spPr>
        <p:txBody>
          <a:bodyPr vert="horz" lIns="91440" tIns="45720" rIns="91440" bIns="45720" rtlCol="0" anchor="t">
            <a:normAutofit/>
          </a:bodyPr>
          <a:lstStyle/>
          <a:p>
            <a:pPr>
              <a:lnSpc>
                <a:spcPct val="90000"/>
              </a:lnSpc>
              <a:spcAft>
                <a:spcPts val="600"/>
              </a:spcAft>
            </a:pPr>
            <a:r>
              <a:rPr lang="en-US" sz="2400" dirty="0" err="1">
                <a:effectLst/>
                <a:latin typeface="Book Antiqua" panose="02040602050305030304" pitchFamily="18" charset="0"/>
              </a:rPr>
              <a:t>Έν</a:t>
            </a:r>
            <a:r>
              <a:rPr lang="en-US" sz="2400" dirty="0">
                <a:effectLst/>
                <a:latin typeface="Book Antiqua" panose="02040602050305030304" pitchFamily="18" charset="0"/>
              </a:rPr>
              <a:t>ας λόγος που ο ρυθμός είναι μια τόσο ισχυρή οργανωτική αρχή έγκειται στη θεμελιώδη σύνδεσή του με το ανθρώπινο σώμα. </a:t>
            </a:r>
            <a:r>
              <a:rPr lang="en-US" sz="2400" dirty="0" err="1">
                <a:effectLst/>
                <a:latin typeface="Book Antiqua" panose="02040602050305030304" pitchFamily="18" charset="0"/>
              </a:rPr>
              <a:t>Πράγμ</a:t>
            </a:r>
            <a:r>
              <a:rPr lang="en-US" sz="2400" dirty="0">
                <a:effectLst/>
                <a:latin typeface="Book Antiqua" panose="02040602050305030304" pitchFamily="18" charset="0"/>
              </a:rPr>
              <a:t>ατι το ανθρώπινο σώμα είναι ένα ρυθμικό όργανο ιδιαίτερα κατάλληλο για να αντιλαμβάνεται και να συγκινείται από το ρυθμό.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πα</a:t>
            </a:r>
            <a:r>
              <a:rPr lang="en-US" sz="2400" dirty="0" err="1">
                <a:effectLst/>
                <a:latin typeface="Book Antiqua" panose="02040602050305030304" pitchFamily="18" charset="0"/>
              </a:rPr>
              <a:t>ράστ</a:t>
            </a:r>
            <a:r>
              <a:rPr lang="en-US" sz="2400" dirty="0">
                <a:effectLst/>
                <a:latin typeface="Book Antiqua" panose="02040602050305030304" pitchFamily="18" charset="0"/>
              </a:rPr>
              <a:t>αση έρχονται σε επαφή διαφορετικά «ρυθμικά συστήματα»: οι ρυθμοί της παραγωγής με εκείνους των θεατών.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αποφασιστικής σημασίας για την επιτυχία μιας παράστασης να αναπτυχθούν στρατηγικές για τον συντονισμό των εσωτερικών ρυθμών των θεατών στον ρυθμό της παράστασης.</a:t>
            </a:r>
            <a:endParaRPr lang="en-US" sz="2400" dirty="0">
              <a:latin typeface="Book Antiqua" panose="02040602050305030304" pitchFamily="18" charset="0"/>
            </a:endParaRPr>
          </a:p>
        </p:txBody>
      </p:sp>
    </p:spTree>
    <p:extLst>
      <p:ext uri="{BB962C8B-B14F-4D97-AF65-F5344CB8AC3E}">
        <p14:creationId xmlns:p14="http://schemas.microsoft.com/office/powerpoint/2010/main" val="14715693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64DA648-E7CF-5496-DABF-17368BA50623}"/>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a:lnSpc>
                <a:spcPct val="90000"/>
              </a:lnSpc>
              <a:spcAft>
                <a:spcPts val="800"/>
              </a:spcAft>
            </a:pPr>
            <a:r>
              <a:rPr lang="en-US" sz="2400" dirty="0">
                <a:effectLst/>
                <a:latin typeface="Book Antiqua" panose="02040602050305030304" pitchFamily="18" charset="0"/>
              </a:rPr>
              <a:t>Η </a:t>
            </a:r>
            <a:r>
              <a:rPr lang="en-US" sz="2400" i="1" dirty="0">
                <a:effectLst/>
                <a:latin typeface="Book Antiqua" panose="02040602050305030304" pitchFamily="18" charset="0"/>
              </a:rPr>
              <a:t>α</a:t>
            </a:r>
            <a:r>
              <a:rPr lang="en-US" sz="2400" i="1" dirty="0" err="1">
                <a:effectLst/>
                <a:latin typeface="Book Antiqua" panose="02040602050305030304" pitchFamily="18" charset="0"/>
              </a:rPr>
              <a:t>υτο</a:t>
            </a:r>
            <a:r>
              <a:rPr lang="en-US" sz="2400" i="1" dirty="0">
                <a:effectLst/>
                <a:latin typeface="Book Antiqua" panose="02040602050305030304" pitchFamily="18" charset="0"/>
              </a:rPr>
              <a:t>ποίηση</a:t>
            </a:r>
            <a:r>
              <a:rPr lang="en-US" sz="2400" dirty="0">
                <a:effectLst/>
                <a:latin typeface="Book Antiqua" panose="02040602050305030304" pitchFamily="18" charset="0"/>
              </a:rPr>
              <a:t> αναδύεται από την αλληλεπίδραση ηθοποιών και θεατών, με άλλα λόγια, έξω από τον ρυθμικό συντονισμό μεταξύ τους. </a:t>
            </a:r>
            <a:r>
              <a:rPr lang="en-US" sz="2400" dirty="0" err="1">
                <a:effectLst/>
                <a:latin typeface="Book Antiqua" panose="02040602050305030304" pitchFamily="18" charset="0"/>
              </a:rPr>
              <a:t>Ότ</a:t>
            </a:r>
            <a:r>
              <a:rPr lang="en-US" sz="2400" dirty="0">
                <a:effectLst/>
                <a:latin typeface="Book Antiqua" panose="02040602050305030304" pitchFamily="18" charset="0"/>
              </a:rPr>
              <a:t>αν οι ρυθμοί των μεμονωμένων θεατών ταιριάζουν με τους ρυθμούς της παράστασης, μπορεί να επηρε</a:t>
            </a:r>
            <a:r>
              <a:rPr lang="el-GR" sz="2400" dirty="0" err="1">
                <a:effectLst/>
                <a:latin typeface="Book Antiqua" panose="02040602050305030304" pitchFamily="18" charset="0"/>
              </a:rPr>
              <a:t>αστούν</a:t>
            </a:r>
            <a:r>
              <a:rPr lang="en-US" sz="2400" dirty="0">
                <a:effectLst/>
                <a:latin typeface="Book Antiqua" panose="02040602050305030304" pitchFamily="18" charset="0"/>
              </a:rPr>
              <a:t> </a:t>
            </a:r>
            <a:r>
              <a:rPr lang="en-US" sz="2400" dirty="0" err="1">
                <a:effectLst/>
                <a:latin typeface="Book Antiqua" panose="02040602050305030304" pitchFamily="18" charset="0"/>
              </a:rPr>
              <a:t>όλο</a:t>
            </a:r>
            <a:r>
              <a:rPr lang="el-GR" sz="2400" dirty="0">
                <a:effectLst/>
                <a:latin typeface="Book Antiqua" panose="02040602050305030304" pitchFamily="18" charset="0"/>
              </a:rPr>
              <a:t>ι</a:t>
            </a:r>
            <a:r>
              <a:rPr lang="en-US" sz="2400" dirty="0">
                <a:effectLst/>
                <a:latin typeface="Book Antiqua" panose="02040602050305030304" pitchFamily="18" charset="0"/>
              </a:rPr>
              <a:t> </a:t>
            </a:r>
            <a:r>
              <a:rPr lang="el-GR" sz="2400" dirty="0">
                <a:effectLst/>
                <a:latin typeface="Book Antiqua" panose="02040602050305030304" pitchFamily="18" charset="0"/>
              </a:rPr>
              <a:t>οι</a:t>
            </a:r>
            <a:r>
              <a:rPr lang="en-US" sz="2400" dirty="0">
                <a:effectLst/>
                <a:latin typeface="Book Antiqua" panose="02040602050305030304" pitchFamily="18" charset="0"/>
              </a:rPr>
              <a:t> θεατές και να δ</a:t>
            </a:r>
            <a:r>
              <a:rPr lang="el-GR" sz="2400" dirty="0" err="1">
                <a:effectLst/>
                <a:latin typeface="Book Antiqua" panose="02040602050305030304" pitchFamily="18" charset="0"/>
              </a:rPr>
              <a:t>οθούν</a:t>
            </a:r>
            <a:r>
              <a:rPr lang="en-US" sz="2400" dirty="0">
                <a:effectLst/>
                <a:latin typeface="Book Antiqua" panose="02040602050305030304" pitchFamily="18" charset="0"/>
              </a:rPr>
              <a:t> νέες παρορμήσεις στους ηθοποιούς. </a:t>
            </a:r>
          </a:p>
        </p:txBody>
      </p:sp>
    </p:spTree>
    <p:extLst>
      <p:ext uri="{BB962C8B-B14F-4D97-AF65-F5344CB8AC3E}">
        <p14:creationId xmlns:p14="http://schemas.microsoft.com/office/powerpoint/2010/main" val="7683664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Εικόνα 4" descr="Εικόνα που περιέχει άτομο, στάδιο, σκούρος&#10;&#10;Περιγραφή που δημιουργήθηκε αυτόματα">
            <a:extLst>
              <a:ext uri="{FF2B5EF4-FFF2-40B4-BE49-F238E27FC236}">
                <a16:creationId xmlns:a16="http://schemas.microsoft.com/office/drawing/2014/main" id="{20267E99-4E95-52DA-FA46-B615E0DBB9C3}"/>
              </a:ext>
            </a:extLst>
          </p:cNvPr>
          <p:cNvPicPr>
            <a:picLocks noChangeAspect="1"/>
          </p:cNvPicPr>
          <p:nvPr/>
        </p:nvPicPr>
        <p:blipFill rotWithShape="1">
          <a:blip r:embed="rId2">
            <a:extLst>
              <a:ext uri="{28A0092B-C50C-407E-A947-70E740481C1C}">
                <a14:useLocalDpi xmlns:a14="http://schemas.microsoft.com/office/drawing/2010/main" val="0"/>
              </a:ext>
            </a:extLst>
          </a:blip>
          <a:srcRect l="23435" r="26397"/>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Box 2">
            <a:extLst>
              <a:ext uri="{FF2B5EF4-FFF2-40B4-BE49-F238E27FC236}">
                <a16:creationId xmlns:a16="http://schemas.microsoft.com/office/drawing/2014/main" id="{49B45AE5-315D-778A-73D6-43A79E43751F}"/>
              </a:ext>
            </a:extLst>
          </p:cNvPr>
          <p:cNvSpPr txBox="1"/>
          <p:nvPr/>
        </p:nvSpPr>
        <p:spPr>
          <a:xfrm>
            <a:off x="6513788" y="733425"/>
            <a:ext cx="4840010" cy="5443538"/>
          </a:xfrm>
          <a:prstGeom prst="rect">
            <a:avLst/>
          </a:prstGeom>
        </p:spPr>
        <p:txBody>
          <a:bodyPr vert="horz" lIns="91440" tIns="45720" rIns="91440" bIns="45720" rtlCol="0">
            <a:normAutofit/>
          </a:bodyPr>
          <a:lstStyle/>
          <a:p>
            <a:pPr>
              <a:lnSpc>
                <a:spcPct val="90000"/>
              </a:lnSpc>
              <a:spcAft>
                <a:spcPts val="800"/>
              </a:spcAft>
            </a:pPr>
            <a:r>
              <a:rPr lang="en-US" sz="2400" i="1" dirty="0">
                <a:effectLst/>
                <a:latin typeface="Book Antiqua" panose="02040602050305030304" pitchFamily="18" charset="0"/>
              </a:rPr>
              <a:t>Η α</a:t>
            </a:r>
            <a:r>
              <a:rPr lang="en-US" sz="2400" i="1" dirty="0" err="1">
                <a:effectLst/>
                <a:latin typeface="Book Antiqua" panose="02040602050305030304" pitchFamily="18" charset="0"/>
              </a:rPr>
              <a:t>νάδυση</a:t>
            </a:r>
            <a:r>
              <a:rPr lang="en-US" sz="2400" i="1" dirty="0">
                <a:effectLst/>
                <a:latin typeface="Book Antiqua" panose="02040602050305030304" pitchFamily="18" charset="0"/>
              </a:rPr>
              <a:t> </a:t>
            </a:r>
            <a:r>
              <a:rPr lang="en-US" sz="2400" i="1" dirty="0" err="1">
                <a:effectLst/>
                <a:latin typeface="Book Antiqua" panose="02040602050305030304" pitchFamily="18" charset="0"/>
              </a:rPr>
              <a:t>του</a:t>
            </a:r>
            <a:r>
              <a:rPr lang="en-US" sz="2400" i="1" dirty="0">
                <a:effectLst/>
                <a:latin typeface="Book Antiqua" panose="02040602050305030304" pitchFamily="18" charset="0"/>
              </a:rPr>
              <a:t> </a:t>
            </a:r>
            <a:r>
              <a:rPr lang="en-US" sz="2400" i="1" dirty="0" err="1">
                <a:effectLst/>
                <a:latin typeface="Book Antiqua" panose="02040602050305030304" pitchFamily="18" charset="0"/>
              </a:rPr>
              <a:t>νοήμ</a:t>
            </a:r>
            <a:r>
              <a:rPr lang="en-US" sz="2400" i="1" dirty="0">
                <a:effectLst/>
                <a:latin typeface="Book Antiqua" panose="02040602050305030304" pitchFamily="18" charset="0"/>
              </a:rPr>
              <a:t>ατος</a:t>
            </a:r>
            <a:endParaRPr lang="en-US" sz="2400" dirty="0">
              <a:effectLst/>
              <a:latin typeface="Book Antiqua" panose="02040602050305030304" pitchFamily="18" charset="0"/>
            </a:endParaRPr>
          </a:p>
          <a:p>
            <a:pPr>
              <a:lnSpc>
                <a:spcPct val="90000"/>
              </a:lnSpc>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δι</a:t>
            </a:r>
            <a:r>
              <a:rPr lang="en-US" sz="2400" dirty="0">
                <a:effectLst/>
                <a:latin typeface="Book Antiqua" panose="02040602050305030304" pitchFamily="18" charset="0"/>
              </a:rPr>
              <a:t>αδικασία της αντίληψης είναι επίσης διαδικασία δημιουργίας νοήματος, αφού αυτά τα αντικείμενα «σημαίνουν» αυτό που φαίνονται. </a:t>
            </a:r>
            <a:r>
              <a:rPr lang="en-US" sz="2400" dirty="0" err="1">
                <a:effectLst/>
                <a:latin typeface="Book Antiqua" panose="02040602050305030304" pitchFamily="18" charset="0"/>
              </a:rPr>
              <a:t>Δεν</a:t>
            </a:r>
            <a:r>
              <a:rPr lang="en-US" sz="2400" dirty="0">
                <a:effectLst/>
                <a:latin typeface="Book Antiqua" panose="02040602050305030304" pitchFamily="18" charset="0"/>
              </a:rPr>
              <a:t> α</a:t>
            </a:r>
            <a:r>
              <a:rPr lang="en-US" sz="2400" dirty="0" err="1">
                <a:effectLst/>
                <a:latin typeface="Book Antiqua" panose="02040602050305030304" pitchFamily="18" charset="0"/>
              </a:rPr>
              <a:t>ντιλ</a:t>
            </a:r>
            <a:r>
              <a:rPr lang="en-US" sz="2400" dirty="0">
                <a:effectLst/>
                <a:latin typeface="Book Antiqua" panose="02040602050305030304" pitchFamily="18" charset="0"/>
              </a:rPr>
              <a:t>αμβάνεται κανείς πρώτα κάτι και μετά -σε μια ερμηνευτική πράξη- του δίνει νόημα. </a:t>
            </a:r>
            <a:r>
              <a:rPr lang="en-US" sz="2400" dirty="0" err="1">
                <a:effectLst/>
                <a:latin typeface="Book Antiqua" panose="02040602050305030304" pitchFamily="18" charset="0"/>
              </a:rPr>
              <a:t>Μάλλον</a:t>
            </a:r>
            <a:r>
              <a:rPr lang="en-US" sz="2400" dirty="0">
                <a:effectLst/>
                <a:latin typeface="Book Antiqua" panose="02040602050305030304" pitchFamily="18" charset="0"/>
              </a:rPr>
              <a:t>, η α</a:t>
            </a:r>
            <a:r>
              <a:rPr lang="en-US" sz="2400" dirty="0" err="1">
                <a:effectLst/>
                <a:latin typeface="Book Antiqua" panose="02040602050305030304" pitchFamily="18" charset="0"/>
              </a:rPr>
              <a:t>ντίληψη</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κάτι</a:t>
            </a:r>
            <a:r>
              <a:rPr lang="en-US" sz="2400" dirty="0">
                <a:effectLst/>
                <a:latin typeface="Book Antiqua" panose="02040602050305030304" pitchFamily="18" charset="0"/>
              </a:rPr>
              <a:t> </a:t>
            </a:r>
            <a:r>
              <a:rPr lang="en-US" sz="2400" dirty="0" err="1">
                <a:effectLst/>
                <a:latin typeface="Book Antiqua" panose="02040602050305030304" pitchFamily="18" charset="0"/>
              </a:rPr>
              <a:t>ως</a:t>
            </a:r>
            <a:r>
              <a:rPr lang="en-US" sz="2400" dirty="0">
                <a:effectLst/>
                <a:latin typeface="Book Antiqua" panose="02040602050305030304" pitchFamily="18" charset="0"/>
              </a:rPr>
              <a:t> </a:t>
            </a:r>
            <a:r>
              <a:rPr lang="en-US" sz="2400" dirty="0" err="1">
                <a:effectLst/>
                <a:latin typeface="Book Antiqua" panose="02040602050305030304" pitchFamily="18" charset="0"/>
              </a:rPr>
              <a:t>κάτι</a:t>
            </a:r>
            <a:r>
              <a:rPr lang="en-US" sz="2400" dirty="0">
                <a:effectLst/>
                <a:latin typeface="Book Antiqua" panose="02040602050305030304" pitchFamily="18" charset="0"/>
              </a:rPr>
              <a:t> </a:t>
            </a:r>
            <a:r>
              <a:rPr lang="en-US" sz="2400" dirty="0" err="1">
                <a:effectLst/>
                <a:latin typeface="Book Antiqua" panose="02040602050305030304" pitchFamily="18" charset="0"/>
              </a:rPr>
              <a:t>συνιστά</a:t>
            </a:r>
            <a:r>
              <a:rPr lang="en-US" sz="2400" dirty="0">
                <a:effectLst/>
                <a:latin typeface="Book Antiqua" panose="02040602050305030304" pitchFamily="18" charset="0"/>
              </a:rPr>
              <a:t> τα</a:t>
            </a:r>
            <a:r>
              <a:rPr lang="en-US" sz="2400" dirty="0" err="1">
                <a:effectLst/>
                <a:latin typeface="Book Antiqua" panose="02040602050305030304" pitchFamily="18" charset="0"/>
              </a:rPr>
              <a:t>υτόχρον</a:t>
            </a:r>
            <a:r>
              <a:rPr lang="en-US" sz="2400" dirty="0">
                <a:effectLst/>
                <a:latin typeface="Book Antiqua" panose="02040602050305030304" pitchFamily="18" charset="0"/>
              </a:rPr>
              <a:t>α νόημα ως μέρος μιας διαδικασίας που εκδηλώνει τη συγκεκριμένη φαινομενική του ύπαρξη.</a:t>
            </a:r>
          </a:p>
        </p:txBody>
      </p:sp>
    </p:spTree>
    <p:extLst>
      <p:ext uri="{BB962C8B-B14F-4D97-AF65-F5344CB8AC3E}">
        <p14:creationId xmlns:p14="http://schemas.microsoft.com/office/powerpoint/2010/main" val="29076019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FD5611D0-AC3B-E55D-894C-6C17EF72C1AC}"/>
              </a:ext>
            </a:extLst>
          </p:cNvPr>
          <p:cNvSpPr txBox="1"/>
          <p:nvPr/>
        </p:nvSpPr>
        <p:spPr>
          <a:xfrm>
            <a:off x="841248" y="3337269"/>
            <a:ext cx="10509504" cy="2905686"/>
          </a:xfrm>
          <a:prstGeom prst="rect">
            <a:avLst/>
          </a:prstGeom>
        </p:spPr>
        <p:txBody>
          <a:bodyPr vert="horz" lIns="91440" tIns="45720" rIns="91440" bIns="45720" rtlCol="0">
            <a:normAutofit/>
          </a:bodyPr>
          <a:lstStyle/>
          <a:p>
            <a:pPr>
              <a:lnSpc>
                <a:spcPct val="90000"/>
              </a:lnSpc>
              <a:spcAft>
                <a:spcPts val="800"/>
              </a:spcAft>
            </a:pP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στιγμή</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ατές </a:t>
            </a:r>
            <a:r>
              <a:rPr lang="el-GR" sz="2400" dirty="0">
                <a:latin typeface="Book Antiqua" panose="02040602050305030304" pitchFamily="18" charset="0"/>
              </a:rPr>
              <a:t>σταματούν</a:t>
            </a:r>
            <a:r>
              <a:rPr lang="en-US" sz="2400" dirty="0">
                <a:effectLst/>
                <a:latin typeface="Book Antiqua" panose="02040602050305030304" pitchFamily="18" charset="0"/>
              </a:rPr>
              <a:t> να εστιάζουν την προσοχή τους στη φαινομενολογική ύπαρξη του αντιληπτού, αρχίζουν να το αντιλαμβάνονται ως σημαίνον, δηλαδή ως ένα φορέα σημείων που συνδέεται με συνειρμούς-φαντασίες, μνήμες, συναισθήματα, σκέψεις-με ό,τι σηματοδοτεί, δηλ. </a:t>
            </a:r>
            <a:r>
              <a:rPr lang="en-US" sz="2400" dirty="0" err="1">
                <a:effectLst/>
                <a:latin typeface="Book Antiqua" panose="02040602050305030304" pitchFamily="18" charset="0"/>
              </a:rPr>
              <a:t>με</a:t>
            </a:r>
            <a:r>
              <a:rPr lang="en-US" sz="2400" dirty="0">
                <a:effectLst/>
                <a:latin typeface="Book Antiqua" panose="02040602050305030304" pitchFamily="18" charset="0"/>
              </a:rPr>
              <a:t> π</a:t>
            </a:r>
            <a:r>
              <a:rPr lang="en-US" sz="2400" dirty="0" err="1">
                <a:effectLst/>
                <a:latin typeface="Book Antiqua" panose="02040602050305030304" pitchFamily="18" charset="0"/>
              </a:rPr>
              <a:t>ιθ</a:t>
            </a:r>
            <a:r>
              <a:rPr lang="en-US" sz="2400" dirty="0">
                <a:effectLst/>
                <a:latin typeface="Book Antiqua" panose="02040602050305030304" pitchFamily="18" charset="0"/>
              </a:rPr>
              <a:t>ανά νοήματα. </a:t>
            </a:r>
          </a:p>
        </p:txBody>
      </p:sp>
    </p:spTree>
    <p:extLst>
      <p:ext uri="{BB962C8B-B14F-4D97-AF65-F5344CB8AC3E}">
        <p14:creationId xmlns:p14="http://schemas.microsoft.com/office/powerpoint/2010/main" val="8893820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576FF557-A72A-324E-E0A9-F3D4C430B1B7}"/>
              </a:ext>
            </a:extLst>
          </p:cNvPr>
          <p:cNvSpPr txBox="1"/>
          <p:nvPr/>
        </p:nvSpPr>
        <p:spPr>
          <a:xfrm>
            <a:off x="1115568" y="2481943"/>
            <a:ext cx="10168128" cy="3695020"/>
          </a:xfrm>
          <a:prstGeom prst="rect">
            <a:avLst/>
          </a:prstGeom>
        </p:spPr>
        <p:txBody>
          <a:bodyPr vert="horz" lIns="91440" tIns="45720" rIns="91440" bIns="45720" rtlCol="0">
            <a:normAutofit/>
          </a:bodyPr>
          <a:lstStyle/>
          <a:p>
            <a:pPr>
              <a:lnSpc>
                <a:spcPct val="90000"/>
              </a:lnSpc>
              <a:spcAft>
                <a:spcPts val="800"/>
              </a:spcAft>
            </a:pPr>
            <a:r>
              <a:rPr lang="en-US" sz="2400" dirty="0">
                <a:effectLst/>
                <a:latin typeface="Book Antiqua" panose="02040602050305030304" pitchFamily="18" charset="0"/>
              </a:rPr>
              <a:t>Η α</a:t>
            </a:r>
            <a:r>
              <a:rPr lang="en-US" sz="2400" dirty="0" err="1">
                <a:effectLst/>
                <a:latin typeface="Book Antiqua" panose="02040602050305030304" pitchFamily="18" charset="0"/>
              </a:rPr>
              <a:t>ντίληψη</a:t>
            </a:r>
            <a:r>
              <a:rPr lang="en-US" sz="2400" dirty="0">
                <a:effectLst/>
                <a:latin typeface="Book Antiqua" panose="02040602050305030304" pitchFamily="18" charset="0"/>
              </a:rPr>
              <a:t> και η </a:t>
            </a:r>
            <a:r>
              <a:rPr lang="en-US" sz="2400" dirty="0" err="1">
                <a:effectLst/>
                <a:latin typeface="Book Antiqua" panose="02040602050305030304" pitchFamily="18" charset="0"/>
              </a:rPr>
              <a:t>σύστ</a:t>
            </a:r>
            <a:r>
              <a:rPr lang="en-US" sz="2400" dirty="0">
                <a:effectLst/>
                <a:latin typeface="Book Antiqua" panose="02040602050305030304" pitchFamily="18" charset="0"/>
              </a:rPr>
              <a:t>αση του νοήματος εξαρτώνται σε μεγάλο βαθμό από υποκειμενικούς παράγοντες που συνδέονται με μεμονωμένους θεατές. </a:t>
            </a:r>
            <a:r>
              <a:rPr lang="en-US" sz="2400" dirty="0" err="1">
                <a:effectLst/>
                <a:latin typeface="Book Antiqua" panose="02040602050305030304" pitchFamily="18" charset="0"/>
              </a:rPr>
              <a:t>Τόσο</a:t>
            </a:r>
            <a:r>
              <a:rPr lang="en-US" sz="2400" dirty="0">
                <a:effectLst/>
                <a:latin typeface="Book Antiqua" panose="02040602050305030304" pitchFamily="18" charset="0"/>
              </a:rPr>
              <a:t> η α</a:t>
            </a:r>
            <a:r>
              <a:rPr lang="en-US" sz="2400" dirty="0" err="1">
                <a:effectLst/>
                <a:latin typeface="Book Antiqua" panose="02040602050305030304" pitchFamily="18" charset="0"/>
              </a:rPr>
              <a:t>ντίληψη</a:t>
            </a:r>
            <a:r>
              <a:rPr lang="en-US" sz="2400" dirty="0">
                <a:effectLst/>
                <a:latin typeface="Book Antiqua" panose="02040602050305030304" pitchFamily="18" charset="0"/>
              </a:rPr>
              <a:t> </a:t>
            </a:r>
            <a:r>
              <a:rPr lang="en-US" sz="2400" dirty="0" err="1">
                <a:effectLst/>
                <a:latin typeface="Book Antiqua" panose="02040602050305030304" pitchFamily="18" charset="0"/>
              </a:rPr>
              <a:t>όσο</a:t>
            </a:r>
            <a:r>
              <a:rPr lang="en-US" sz="2400" dirty="0">
                <a:effectLst/>
                <a:latin typeface="Book Antiqua" panose="02040602050305030304" pitchFamily="18" charset="0"/>
              </a:rPr>
              <a:t> και η α</a:t>
            </a:r>
            <a:r>
              <a:rPr lang="en-US" sz="2400" dirty="0" err="1">
                <a:effectLst/>
                <a:latin typeface="Book Antiqua" panose="02040602050305030304" pitchFamily="18" charset="0"/>
              </a:rPr>
              <a:t>λυσίδ</a:t>
            </a:r>
            <a:r>
              <a:rPr lang="en-US" sz="2400" dirty="0">
                <a:effectLst/>
                <a:latin typeface="Book Antiqua" panose="02040602050305030304" pitchFamily="18" charset="0"/>
              </a:rPr>
              <a:t>α των συσχετισμών που παράγει διαφέρουν για τον καθένα.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επίσης αμφίβολο ότι αυτού του είδους οι </a:t>
            </a:r>
            <a:r>
              <a:rPr lang="el-GR" sz="2400" dirty="0">
                <a:latin typeface="Book Antiqua" panose="02040602050305030304" pitchFamily="18" charset="0"/>
              </a:rPr>
              <a:t>συσχετισμοί</a:t>
            </a:r>
            <a:r>
              <a:rPr lang="en-US" sz="2400" dirty="0">
                <a:effectLst/>
                <a:latin typeface="Book Antiqua" panose="02040602050305030304" pitchFamily="18" charset="0"/>
              </a:rPr>
              <a:t> ακολουθούν συγκεκριμένους κα</a:t>
            </a:r>
            <a:r>
              <a:rPr lang="en-US" sz="2400" dirty="0" err="1">
                <a:effectLst/>
                <a:latin typeface="Book Antiqua" panose="02040602050305030304" pitchFamily="18" charset="0"/>
              </a:rPr>
              <a:t>νόνες</a:t>
            </a:r>
            <a:r>
              <a:rPr lang="en-US" sz="2400" dirty="0">
                <a:effectLst/>
                <a:latin typeface="Book Antiqua" panose="02040602050305030304" pitchFamily="18" charset="0"/>
              </a:rPr>
              <a:t> </a:t>
            </a:r>
            <a:r>
              <a:rPr lang="el-GR" sz="2400" dirty="0">
                <a:latin typeface="Book Antiqua" panose="02040602050305030304" pitchFamily="18" charset="0"/>
              </a:rPr>
              <a:t>και</a:t>
            </a:r>
            <a:r>
              <a:rPr lang="en-US" sz="2400" dirty="0">
                <a:effectLst/>
                <a:latin typeface="Book Antiqua" panose="02040602050305030304" pitchFamily="18" charset="0"/>
              </a:rPr>
              <a:t> είναι προβλέψιμοι για κάθε άτομο.</a:t>
            </a:r>
          </a:p>
        </p:txBody>
      </p:sp>
    </p:spTree>
    <p:extLst>
      <p:ext uri="{BB962C8B-B14F-4D97-AF65-F5344CB8AC3E}">
        <p14:creationId xmlns:p14="http://schemas.microsoft.com/office/powerpoint/2010/main" val="275621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7E9FF7ED-C67F-4E8D-8157-6BB83D644C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2325" y="643467"/>
            <a:ext cx="10407351" cy="1891626"/>
          </a:xfrm>
          <a:custGeom>
            <a:avLst/>
            <a:gdLst>
              <a:gd name="connsiteX0" fmla="*/ 0 w 10407351"/>
              <a:gd name="connsiteY0" fmla="*/ 0 h 1891626"/>
              <a:gd name="connsiteX1" fmla="*/ 10407351 w 10407351"/>
              <a:gd name="connsiteY1" fmla="*/ 0 h 1891626"/>
              <a:gd name="connsiteX2" fmla="*/ 10407351 w 10407351"/>
              <a:gd name="connsiteY2" fmla="*/ 1364684 h 1891626"/>
              <a:gd name="connsiteX3" fmla="*/ 10278187 w 10407351"/>
              <a:gd name="connsiteY3" fmla="*/ 1375369 h 1891626"/>
              <a:gd name="connsiteX4" fmla="*/ 10183452 w 10407351"/>
              <a:gd name="connsiteY4" fmla="*/ 1391690 h 1891626"/>
              <a:gd name="connsiteX5" fmla="*/ 9936834 w 10407351"/>
              <a:gd name="connsiteY5" fmla="*/ 1413567 h 1891626"/>
              <a:gd name="connsiteX6" fmla="*/ 9633679 w 10407351"/>
              <a:gd name="connsiteY6" fmla="*/ 1479227 h 1891626"/>
              <a:gd name="connsiteX7" fmla="*/ 9464371 w 10407351"/>
              <a:gd name="connsiteY7" fmla="*/ 1479341 h 1891626"/>
              <a:gd name="connsiteX8" fmla="*/ 9351136 w 10407351"/>
              <a:gd name="connsiteY8" fmla="*/ 1473048 h 1891626"/>
              <a:gd name="connsiteX9" fmla="*/ 9277477 w 10407351"/>
              <a:gd name="connsiteY9" fmla="*/ 1467445 h 1891626"/>
              <a:gd name="connsiteX10" fmla="*/ 9221081 w 10407351"/>
              <a:gd name="connsiteY10" fmla="*/ 1462245 h 1891626"/>
              <a:gd name="connsiteX11" fmla="*/ 9145968 w 10407351"/>
              <a:gd name="connsiteY11" fmla="*/ 1462282 h 1891626"/>
              <a:gd name="connsiteX12" fmla="*/ 9023280 w 10407351"/>
              <a:gd name="connsiteY12" fmla="*/ 1511217 h 1891626"/>
              <a:gd name="connsiteX13" fmla="*/ 8830925 w 10407351"/>
              <a:gd name="connsiteY13" fmla="*/ 1554093 h 1891626"/>
              <a:gd name="connsiteX14" fmla="*/ 8676048 w 10407351"/>
              <a:gd name="connsiteY14" fmla="*/ 1560374 h 1891626"/>
              <a:gd name="connsiteX15" fmla="*/ 8638989 w 10407351"/>
              <a:gd name="connsiteY15" fmla="*/ 1568839 h 1891626"/>
              <a:gd name="connsiteX16" fmla="*/ 8456861 w 10407351"/>
              <a:gd name="connsiteY16" fmla="*/ 1566972 h 1891626"/>
              <a:gd name="connsiteX17" fmla="*/ 8189198 w 10407351"/>
              <a:gd name="connsiteY17" fmla="*/ 1584307 h 1891626"/>
              <a:gd name="connsiteX18" fmla="*/ 7898401 w 10407351"/>
              <a:gd name="connsiteY18" fmla="*/ 1565768 h 1891626"/>
              <a:gd name="connsiteX19" fmla="*/ 7563813 w 10407351"/>
              <a:gd name="connsiteY19" fmla="*/ 1558454 h 1891626"/>
              <a:gd name="connsiteX20" fmla="*/ 7349063 w 10407351"/>
              <a:gd name="connsiteY20" fmla="*/ 1551966 h 1891626"/>
              <a:gd name="connsiteX21" fmla="*/ 7131024 w 10407351"/>
              <a:gd name="connsiteY21" fmla="*/ 1585911 h 1891626"/>
              <a:gd name="connsiteX22" fmla="*/ 6889291 w 10407351"/>
              <a:gd name="connsiteY22" fmla="*/ 1610925 h 1891626"/>
              <a:gd name="connsiteX23" fmla="*/ 6668938 w 10407351"/>
              <a:gd name="connsiteY23" fmla="*/ 1613148 h 1891626"/>
              <a:gd name="connsiteX24" fmla="*/ 6538541 w 10407351"/>
              <a:gd name="connsiteY24" fmla="*/ 1620507 h 1891626"/>
              <a:gd name="connsiteX25" fmla="*/ 6491279 w 10407351"/>
              <a:gd name="connsiteY25" fmla="*/ 1632773 h 1891626"/>
              <a:gd name="connsiteX26" fmla="*/ 6423751 w 10407351"/>
              <a:gd name="connsiteY26" fmla="*/ 1643536 h 1891626"/>
              <a:gd name="connsiteX27" fmla="*/ 6306336 w 10407351"/>
              <a:gd name="connsiteY27" fmla="*/ 1669857 h 1891626"/>
              <a:gd name="connsiteX28" fmla="*/ 6155679 w 10407351"/>
              <a:gd name="connsiteY28" fmla="*/ 1680409 h 1891626"/>
              <a:gd name="connsiteX29" fmla="*/ 6018716 w 10407351"/>
              <a:gd name="connsiteY29" fmla="*/ 1668513 h 1891626"/>
              <a:gd name="connsiteX30" fmla="*/ 5927081 w 10407351"/>
              <a:gd name="connsiteY30" fmla="*/ 1663779 h 1891626"/>
              <a:gd name="connsiteX31" fmla="*/ 5704857 w 10407351"/>
              <a:gd name="connsiteY31" fmla="*/ 1661355 h 1891626"/>
              <a:gd name="connsiteX32" fmla="*/ 5464353 w 10407351"/>
              <a:gd name="connsiteY32" fmla="*/ 1649361 h 1891626"/>
              <a:gd name="connsiteX33" fmla="*/ 5408840 w 10407351"/>
              <a:gd name="connsiteY33" fmla="*/ 1659913 h 1891626"/>
              <a:gd name="connsiteX34" fmla="*/ 5315720 w 10407351"/>
              <a:gd name="connsiteY34" fmla="*/ 1677105 h 1891626"/>
              <a:gd name="connsiteX35" fmla="*/ 5250566 w 10407351"/>
              <a:gd name="connsiteY35" fmla="*/ 1709327 h 1891626"/>
              <a:gd name="connsiteX36" fmla="*/ 5170942 w 10407351"/>
              <a:gd name="connsiteY36" fmla="*/ 1716026 h 1891626"/>
              <a:gd name="connsiteX37" fmla="*/ 5063388 w 10407351"/>
              <a:gd name="connsiteY37" fmla="*/ 1707824 h 1891626"/>
              <a:gd name="connsiteX38" fmla="*/ 4937644 w 10407351"/>
              <a:gd name="connsiteY38" fmla="*/ 1733778 h 1891626"/>
              <a:gd name="connsiteX39" fmla="*/ 4863636 w 10407351"/>
              <a:gd name="connsiteY39" fmla="*/ 1742276 h 1891626"/>
              <a:gd name="connsiteX40" fmla="*/ 4663097 w 10407351"/>
              <a:gd name="connsiteY40" fmla="*/ 1772517 h 1891626"/>
              <a:gd name="connsiteX41" fmla="*/ 4576142 w 10407351"/>
              <a:gd name="connsiteY41" fmla="*/ 1801338 h 1891626"/>
              <a:gd name="connsiteX42" fmla="*/ 4432728 w 10407351"/>
              <a:gd name="connsiteY42" fmla="*/ 1821550 h 1891626"/>
              <a:gd name="connsiteX43" fmla="*/ 4330325 w 10407351"/>
              <a:gd name="connsiteY43" fmla="*/ 1832397 h 1891626"/>
              <a:gd name="connsiteX44" fmla="*/ 4301301 w 10407351"/>
              <a:gd name="connsiteY44" fmla="*/ 1853709 h 1891626"/>
              <a:gd name="connsiteX45" fmla="*/ 4300886 w 10407351"/>
              <a:gd name="connsiteY45" fmla="*/ 1854105 h 1891626"/>
              <a:gd name="connsiteX46" fmla="*/ 4238651 w 10407351"/>
              <a:gd name="connsiteY46" fmla="*/ 1857049 h 1891626"/>
              <a:gd name="connsiteX47" fmla="*/ 4102292 w 10407351"/>
              <a:gd name="connsiteY47" fmla="*/ 1880193 h 1891626"/>
              <a:gd name="connsiteX48" fmla="*/ 4059333 w 10407351"/>
              <a:gd name="connsiteY48" fmla="*/ 1886249 h 1891626"/>
              <a:gd name="connsiteX49" fmla="*/ 4036441 w 10407351"/>
              <a:gd name="connsiteY49" fmla="*/ 1891626 h 1891626"/>
              <a:gd name="connsiteX50" fmla="*/ 4002125 w 10407351"/>
              <a:gd name="connsiteY50" fmla="*/ 1877697 h 1891626"/>
              <a:gd name="connsiteX51" fmla="*/ 3959209 w 10407351"/>
              <a:gd name="connsiteY51" fmla="*/ 1883738 h 1891626"/>
              <a:gd name="connsiteX52" fmla="*/ 3949215 w 10407351"/>
              <a:gd name="connsiteY52" fmla="*/ 1885692 h 1891626"/>
              <a:gd name="connsiteX53" fmla="*/ 3874146 w 10407351"/>
              <a:gd name="connsiteY53" fmla="*/ 1872130 h 1891626"/>
              <a:gd name="connsiteX54" fmla="*/ 3866827 w 10407351"/>
              <a:gd name="connsiteY54" fmla="*/ 1866688 h 1891626"/>
              <a:gd name="connsiteX55" fmla="*/ 3829184 w 10407351"/>
              <a:gd name="connsiteY55" fmla="*/ 1864322 h 1891626"/>
              <a:gd name="connsiteX56" fmla="*/ 3824903 w 10407351"/>
              <a:gd name="connsiteY56" fmla="*/ 1865766 h 1891626"/>
              <a:gd name="connsiteX57" fmla="*/ 3793706 w 10407351"/>
              <a:gd name="connsiteY57" fmla="*/ 1857436 h 1891626"/>
              <a:gd name="connsiteX58" fmla="*/ 3668616 w 10407351"/>
              <a:gd name="connsiteY58" fmla="*/ 1842745 h 1891626"/>
              <a:gd name="connsiteX59" fmla="*/ 3428086 w 10407351"/>
              <a:gd name="connsiteY59" fmla="*/ 1835034 h 1891626"/>
              <a:gd name="connsiteX60" fmla="*/ 3177594 w 10407351"/>
              <a:gd name="connsiteY60" fmla="*/ 1813026 h 1891626"/>
              <a:gd name="connsiteX61" fmla="*/ 2940077 w 10407351"/>
              <a:gd name="connsiteY61" fmla="*/ 1821546 h 1891626"/>
              <a:gd name="connsiteX62" fmla="*/ 2508536 w 10407351"/>
              <a:gd name="connsiteY62" fmla="*/ 1797990 h 1891626"/>
              <a:gd name="connsiteX63" fmla="*/ 2360486 w 10407351"/>
              <a:gd name="connsiteY63" fmla="*/ 1795882 h 1891626"/>
              <a:gd name="connsiteX64" fmla="*/ 2261294 w 10407351"/>
              <a:gd name="connsiteY64" fmla="*/ 1795084 h 1891626"/>
              <a:gd name="connsiteX65" fmla="*/ 2254419 w 10407351"/>
              <a:gd name="connsiteY65" fmla="*/ 1797320 h 1891626"/>
              <a:gd name="connsiteX66" fmla="*/ 2226713 w 10407351"/>
              <a:gd name="connsiteY66" fmla="*/ 1798641 h 1891626"/>
              <a:gd name="connsiteX67" fmla="*/ 2219128 w 10407351"/>
              <a:gd name="connsiteY67" fmla="*/ 1808552 h 1891626"/>
              <a:gd name="connsiteX68" fmla="*/ 2126538 w 10407351"/>
              <a:gd name="connsiteY68" fmla="*/ 1817143 h 1891626"/>
              <a:gd name="connsiteX69" fmla="*/ 1903694 w 10407351"/>
              <a:gd name="connsiteY69" fmla="*/ 1821035 h 1891626"/>
              <a:gd name="connsiteX70" fmla="*/ 1738778 w 10407351"/>
              <a:gd name="connsiteY70" fmla="*/ 1804426 h 1891626"/>
              <a:gd name="connsiteX71" fmla="*/ 1683603 w 10407351"/>
              <a:gd name="connsiteY71" fmla="*/ 1813609 h 1891626"/>
              <a:gd name="connsiteX72" fmla="*/ 1613964 w 10407351"/>
              <a:gd name="connsiteY72" fmla="*/ 1812650 h 1891626"/>
              <a:gd name="connsiteX73" fmla="*/ 1613403 w 10407351"/>
              <a:gd name="connsiteY73" fmla="*/ 1813209 h 1891626"/>
              <a:gd name="connsiteX74" fmla="*/ 1602061 w 10407351"/>
              <a:gd name="connsiteY74" fmla="*/ 1811331 h 1891626"/>
              <a:gd name="connsiteX75" fmla="*/ 1395632 w 10407351"/>
              <a:gd name="connsiteY75" fmla="*/ 1797257 h 1891626"/>
              <a:gd name="connsiteX76" fmla="*/ 1181443 w 10407351"/>
              <a:gd name="connsiteY76" fmla="*/ 1751614 h 1891626"/>
              <a:gd name="connsiteX77" fmla="*/ 974248 w 10407351"/>
              <a:gd name="connsiteY77" fmla="*/ 1721123 h 1891626"/>
              <a:gd name="connsiteX78" fmla="*/ 867706 w 10407351"/>
              <a:gd name="connsiteY78" fmla="*/ 1694653 h 1891626"/>
              <a:gd name="connsiteX79" fmla="*/ 841666 w 10407351"/>
              <a:gd name="connsiteY79" fmla="*/ 1683413 h 1891626"/>
              <a:gd name="connsiteX80" fmla="*/ 837797 w 10407351"/>
              <a:gd name="connsiteY80" fmla="*/ 1684443 h 1891626"/>
              <a:gd name="connsiteX81" fmla="*/ 805502 w 10407351"/>
              <a:gd name="connsiteY81" fmla="*/ 1678518 h 1891626"/>
              <a:gd name="connsiteX82" fmla="*/ 799788 w 10407351"/>
              <a:gd name="connsiteY82" fmla="*/ 1672416 h 1891626"/>
              <a:gd name="connsiteX83" fmla="*/ 736389 w 10407351"/>
              <a:gd name="connsiteY83" fmla="*/ 1651814 h 1891626"/>
              <a:gd name="connsiteX84" fmla="*/ 727522 w 10407351"/>
              <a:gd name="connsiteY84" fmla="*/ 1652807 h 1891626"/>
              <a:gd name="connsiteX85" fmla="*/ 689713 w 10407351"/>
              <a:gd name="connsiteY85" fmla="*/ 1654738 h 1891626"/>
              <a:gd name="connsiteX86" fmla="*/ 661608 w 10407351"/>
              <a:gd name="connsiteY86" fmla="*/ 1637638 h 1891626"/>
              <a:gd name="connsiteX87" fmla="*/ 641195 w 10407351"/>
              <a:gd name="connsiteY87" fmla="*/ 1640809 h 1891626"/>
              <a:gd name="connsiteX88" fmla="*/ 603348 w 10407351"/>
              <a:gd name="connsiteY88" fmla="*/ 1642751 h 1891626"/>
              <a:gd name="connsiteX89" fmla="*/ 482767 w 10407351"/>
              <a:gd name="connsiteY89" fmla="*/ 1652811 h 1891626"/>
              <a:gd name="connsiteX90" fmla="*/ 428597 w 10407351"/>
              <a:gd name="connsiteY90" fmla="*/ 1649830 h 1891626"/>
              <a:gd name="connsiteX91" fmla="*/ 428193 w 10407351"/>
              <a:gd name="connsiteY91" fmla="*/ 1650184 h 1891626"/>
              <a:gd name="connsiteX92" fmla="*/ 400669 w 10407351"/>
              <a:gd name="connsiteY92" fmla="*/ 1668609 h 1891626"/>
              <a:gd name="connsiteX93" fmla="*/ 310856 w 10407351"/>
              <a:gd name="connsiteY93" fmla="*/ 1669671 h 1891626"/>
              <a:gd name="connsiteX94" fmla="*/ 184505 w 10407351"/>
              <a:gd name="connsiteY94" fmla="*/ 1676148 h 1891626"/>
              <a:gd name="connsiteX95" fmla="*/ 106017 w 10407351"/>
              <a:gd name="connsiteY95" fmla="*/ 1696538 h 1891626"/>
              <a:gd name="connsiteX96" fmla="*/ 15107 w 10407351"/>
              <a:gd name="connsiteY96" fmla="*/ 1705860 h 1891626"/>
              <a:gd name="connsiteX97" fmla="*/ 0 w 10407351"/>
              <a:gd name="connsiteY97" fmla="*/ 1707056 h 189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407351" h="1891626">
                <a:moveTo>
                  <a:pt x="0" y="0"/>
                </a:moveTo>
                <a:lnTo>
                  <a:pt x="10407351" y="0"/>
                </a:lnTo>
                <a:lnTo>
                  <a:pt x="10407351" y="1364684"/>
                </a:lnTo>
                <a:lnTo>
                  <a:pt x="10278187" y="1375369"/>
                </a:lnTo>
                <a:cubicBezTo>
                  <a:pt x="10230814" y="1379006"/>
                  <a:pt x="10192985" y="1383268"/>
                  <a:pt x="10183452" y="1391690"/>
                </a:cubicBezTo>
                <a:cubicBezTo>
                  <a:pt x="10056050" y="1406552"/>
                  <a:pt x="10047372" y="1392862"/>
                  <a:pt x="9936834" y="1413567"/>
                </a:cubicBezTo>
                <a:cubicBezTo>
                  <a:pt x="9842543" y="1449236"/>
                  <a:pt x="9758704" y="1437289"/>
                  <a:pt x="9633679" y="1479227"/>
                </a:cubicBezTo>
                <a:cubicBezTo>
                  <a:pt x="9572087" y="1477856"/>
                  <a:pt x="9524044" y="1488294"/>
                  <a:pt x="9464371" y="1479341"/>
                </a:cubicBezTo>
                <a:cubicBezTo>
                  <a:pt x="9437979" y="1471131"/>
                  <a:pt x="9382095" y="1495583"/>
                  <a:pt x="9351136" y="1473048"/>
                </a:cubicBezTo>
                <a:cubicBezTo>
                  <a:pt x="9348834" y="1489421"/>
                  <a:pt x="9290403" y="1475047"/>
                  <a:pt x="9277477" y="1467445"/>
                </a:cubicBezTo>
                <a:cubicBezTo>
                  <a:pt x="9262484" y="1474590"/>
                  <a:pt x="9237294" y="1461551"/>
                  <a:pt x="9221081" y="1462245"/>
                </a:cubicBezTo>
                <a:cubicBezTo>
                  <a:pt x="9189009" y="1426438"/>
                  <a:pt x="9185445" y="1482627"/>
                  <a:pt x="9145968" y="1462282"/>
                </a:cubicBezTo>
                <a:cubicBezTo>
                  <a:pt x="9128623" y="1474438"/>
                  <a:pt x="9069817" y="1500224"/>
                  <a:pt x="9023280" y="1511217"/>
                </a:cubicBezTo>
                <a:cubicBezTo>
                  <a:pt x="8931735" y="1535229"/>
                  <a:pt x="8925405" y="1563795"/>
                  <a:pt x="8830925" y="1554093"/>
                </a:cubicBezTo>
                <a:cubicBezTo>
                  <a:pt x="8817633" y="1577274"/>
                  <a:pt x="8655791" y="1518891"/>
                  <a:pt x="8676048" y="1560374"/>
                </a:cubicBezTo>
                <a:cubicBezTo>
                  <a:pt x="8644516" y="1558347"/>
                  <a:pt x="8621413" y="1541838"/>
                  <a:pt x="8638989" y="1568839"/>
                </a:cubicBezTo>
                <a:lnTo>
                  <a:pt x="8456861" y="1566972"/>
                </a:lnTo>
                <a:cubicBezTo>
                  <a:pt x="8355907" y="1574502"/>
                  <a:pt x="8292865" y="1594374"/>
                  <a:pt x="8189198" y="1584307"/>
                </a:cubicBezTo>
                <a:cubicBezTo>
                  <a:pt x="8087659" y="1583101"/>
                  <a:pt x="8036427" y="1565402"/>
                  <a:pt x="7898401" y="1565768"/>
                </a:cubicBezTo>
                <a:cubicBezTo>
                  <a:pt x="7801198" y="1563426"/>
                  <a:pt x="7662139" y="1549692"/>
                  <a:pt x="7563813" y="1558454"/>
                </a:cubicBezTo>
                <a:cubicBezTo>
                  <a:pt x="7446107" y="1537502"/>
                  <a:pt x="7475233" y="1563414"/>
                  <a:pt x="7349063" y="1551966"/>
                </a:cubicBezTo>
                <a:cubicBezTo>
                  <a:pt x="7293901" y="1597253"/>
                  <a:pt x="7197687" y="1574689"/>
                  <a:pt x="7131024" y="1585911"/>
                </a:cubicBezTo>
                <a:cubicBezTo>
                  <a:pt x="7054397" y="1595738"/>
                  <a:pt x="6966306" y="1606385"/>
                  <a:pt x="6889291" y="1610925"/>
                </a:cubicBezTo>
                <a:cubicBezTo>
                  <a:pt x="6828293" y="1590519"/>
                  <a:pt x="6744624" y="1640610"/>
                  <a:pt x="6668938" y="1613148"/>
                </a:cubicBezTo>
                <a:cubicBezTo>
                  <a:pt x="6641091" y="1606533"/>
                  <a:pt x="6554865" y="1607368"/>
                  <a:pt x="6538541" y="1620507"/>
                </a:cubicBezTo>
                <a:cubicBezTo>
                  <a:pt x="6520561" y="1623357"/>
                  <a:pt x="6499589" y="1618703"/>
                  <a:pt x="6491279" y="1632773"/>
                </a:cubicBezTo>
                <a:cubicBezTo>
                  <a:pt x="6477549" y="1649705"/>
                  <a:pt x="6414822" y="1623561"/>
                  <a:pt x="6423751" y="1643536"/>
                </a:cubicBezTo>
                <a:cubicBezTo>
                  <a:pt x="6379212" y="1625620"/>
                  <a:pt x="6343784" y="1661091"/>
                  <a:pt x="6306336" y="1669857"/>
                </a:cubicBezTo>
                <a:cubicBezTo>
                  <a:pt x="6271255" y="1652084"/>
                  <a:pt x="6237427" y="1675939"/>
                  <a:pt x="6155679" y="1680409"/>
                </a:cubicBezTo>
                <a:cubicBezTo>
                  <a:pt x="6117102" y="1659854"/>
                  <a:pt x="6090477" y="1695769"/>
                  <a:pt x="6018716" y="1668513"/>
                </a:cubicBezTo>
                <a:cubicBezTo>
                  <a:pt x="5980616" y="1668349"/>
                  <a:pt x="5992558" y="1668233"/>
                  <a:pt x="5927081" y="1663779"/>
                </a:cubicBezTo>
                <a:cubicBezTo>
                  <a:pt x="5827173" y="1658997"/>
                  <a:pt x="5796898" y="1666984"/>
                  <a:pt x="5704857" y="1661355"/>
                </a:cubicBezTo>
                <a:cubicBezTo>
                  <a:pt x="5601589" y="1659346"/>
                  <a:pt x="5599375" y="1682928"/>
                  <a:pt x="5464353" y="1649361"/>
                </a:cubicBezTo>
                <a:cubicBezTo>
                  <a:pt x="5453726" y="1665362"/>
                  <a:pt x="5437668" y="1666580"/>
                  <a:pt x="5408840" y="1659913"/>
                </a:cubicBezTo>
                <a:cubicBezTo>
                  <a:pt x="5358895" y="1660103"/>
                  <a:pt x="5370707" y="1699223"/>
                  <a:pt x="5315720" y="1677105"/>
                </a:cubicBezTo>
                <a:cubicBezTo>
                  <a:pt x="5329008" y="1697915"/>
                  <a:pt x="5223140" y="1688103"/>
                  <a:pt x="5250566" y="1709327"/>
                </a:cubicBezTo>
                <a:cubicBezTo>
                  <a:pt x="5222116" y="1729504"/>
                  <a:pt x="5199669" y="1698367"/>
                  <a:pt x="5170942" y="1716026"/>
                </a:cubicBezTo>
                <a:cubicBezTo>
                  <a:pt x="5139745" y="1715775"/>
                  <a:pt x="5102270" y="1704865"/>
                  <a:pt x="5063388" y="1707824"/>
                </a:cubicBezTo>
                <a:cubicBezTo>
                  <a:pt x="5010058" y="1697604"/>
                  <a:pt x="5004778" y="1720109"/>
                  <a:pt x="4937644" y="1733778"/>
                </a:cubicBezTo>
                <a:cubicBezTo>
                  <a:pt x="4905985" y="1722536"/>
                  <a:pt x="4883924" y="1729474"/>
                  <a:pt x="4863636" y="1742276"/>
                </a:cubicBezTo>
                <a:cubicBezTo>
                  <a:pt x="4795354" y="1741736"/>
                  <a:pt x="4737536" y="1762242"/>
                  <a:pt x="4663097" y="1772517"/>
                </a:cubicBezTo>
                <a:cubicBezTo>
                  <a:pt x="4581331" y="1791410"/>
                  <a:pt x="4626382" y="1787132"/>
                  <a:pt x="4576142" y="1801338"/>
                </a:cubicBezTo>
                <a:lnTo>
                  <a:pt x="4432728" y="1821550"/>
                </a:lnTo>
                <a:lnTo>
                  <a:pt x="4330325" y="1832397"/>
                </a:lnTo>
                <a:lnTo>
                  <a:pt x="4301301" y="1853709"/>
                </a:lnTo>
                <a:lnTo>
                  <a:pt x="4300886" y="1854105"/>
                </a:lnTo>
                <a:lnTo>
                  <a:pt x="4238651" y="1857049"/>
                </a:lnTo>
                <a:cubicBezTo>
                  <a:pt x="4205553" y="1861397"/>
                  <a:pt x="4139860" y="1874675"/>
                  <a:pt x="4102292" y="1880193"/>
                </a:cubicBezTo>
                <a:cubicBezTo>
                  <a:pt x="4068199" y="1876181"/>
                  <a:pt x="4047224" y="1858325"/>
                  <a:pt x="4059333" y="1886249"/>
                </a:cubicBezTo>
                <a:cubicBezTo>
                  <a:pt x="4048134" y="1885724"/>
                  <a:pt x="4041292" y="1887993"/>
                  <a:pt x="4036441" y="1891626"/>
                </a:cubicBezTo>
                <a:lnTo>
                  <a:pt x="4002125" y="1877697"/>
                </a:lnTo>
                <a:lnTo>
                  <a:pt x="3959209" y="1883738"/>
                </a:lnTo>
                <a:lnTo>
                  <a:pt x="3949215" y="1885692"/>
                </a:lnTo>
                <a:lnTo>
                  <a:pt x="3874146" y="1872130"/>
                </a:lnTo>
                <a:lnTo>
                  <a:pt x="3866827" y="1866688"/>
                </a:lnTo>
                <a:cubicBezTo>
                  <a:pt x="3858976" y="1863338"/>
                  <a:pt x="3847802" y="1861787"/>
                  <a:pt x="3829184" y="1864322"/>
                </a:cubicBezTo>
                <a:lnTo>
                  <a:pt x="3824903" y="1865766"/>
                </a:lnTo>
                <a:lnTo>
                  <a:pt x="3793706" y="1857436"/>
                </a:lnTo>
                <a:cubicBezTo>
                  <a:pt x="3783639" y="1853644"/>
                  <a:pt x="3675915" y="1848872"/>
                  <a:pt x="3668616" y="1842745"/>
                </a:cubicBezTo>
                <a:cubicBezTo>
                  <a:pt x="3550655" y="1857913"/>
                  <a:pt x="3542534" y="1830996"/>
                  <a:pt x="3428086" y="1835034"/>
                </a:cubicBezTo>
                <a:cubicBezTo>
                  <a:pt x="3328965" y="1794018"/>
                  <a:pt x="3266446" y="1819001"/>
                  <a:pt x="3177594" y="1813026"/>
                </a:cubicBezTo>
                <a:cubicBezTo>
                  <a:pt x="3092965" y="1808822"/>
                  <a:pt x="3053780" y="1822095"/>
                  <a:pt x="2940077" y="1821546"/>
                </a:cubicBezTo>
                <a:cubicBezTo>
                  <a:pt x="2819604" y="1812601"/>
                  <a:pt x="2644050" y="1817354"/>
                  <a:pt x="2508536" y="1797990"/>
                </a:cubicBezTo>
                <a:cubicBezTo>
                  <a:pt x="2402062" y="1791757"/>
                  <a:pt x="2401694" y="1796365"/>
                  <a:pt x="2360486" y="1795882"/>
                </a:cubicBezTo>
                <a:cubicBezTo>
                  <a:pt x="2346784" y="1798538"/>
                  <a:pt x="2274412" y="1790769"/>
                  <a:pt x="2261294" y="1795084"/>
                </a:cubicBezTo>
                <a:lnTo>
                  <a:pt x="2254419" y="1797320"/>
                </a:lnTo>
                <a:lnTo>
                  <a:pt x="2226713" y="1798641"/>
                </a:lnTo>
                <a:lnTo>
                  <a:pt x="2219128" y="1808552"/>
                </a:lnTo>
                <a:lnTo>
                  <a:pt x="2126538" y="1817143"/>
                </a:lnTo>
                <a:cubicBezTo>
                  <a:pt x="2064983" y="1793016"/>
                  <a:pt x="2012426" y="1821800"/>
                  <a:pt x="1903694" y="1821035"/>
                </a:cubicBezTo>
                <a:cubicBezTo>
                  <a:pt x="1874879" y="1812700"/>
                  <a:pt x="1760206" y="1792415"/>
                  <a:pt x="1738778" y="1804426"/>
                </a:cubicBezTo>
                <a:cubicBezTo>
                  <a:pt x="1718271" y="1806115"/>
                  <a:pt x="1696479" y="1800166"/>
                  <a:pt x="1683603" y="1813609"/>
                </a:cubicBezTo>
                <a:cubicBezTo>
                  <a:pt x="1668912" y="1825566"/>
                  <a:pt x="1630407" y="1811717"/>
                  <a:pt x="1613964" y="1812650"/>
                </a:cubicBezTo>
                <a:lnTo>
                  <a:pt x="1613403" y="1813209"/>
                </a:lnTo>
                <a:lnTo>
                  <a:pt x="1602061" y="1811331"/>
                </a:lnTo>
                <a:cubicBezTo>
                  <a:pt x="1503765" y="1799996"/>
                  <a:pt x="1468364" y="1809467"/>
                  <a:pt x="1395632" y="1797257"/>
                </a:cubicBezTo>
                <a:cubicBezTo>
                  <a:pt x="1319449" y="1782888"/>
                  <a:pt x="1262534" y="1801782"/>
                  <a:pt x="1181443" y="1751614"/>
                </a:cubicBezTo>
                <a:cubicBezTo>
                  <a:pt x="1081982" y="1744765"/>
                  <a:pt x="1078010" y="1717244"/>
                  <a:pt x="974248" y="1721123"/>
                </a:cubicBezTo>
                <a:cubicBezTo>
                  <a:pt x="968629" y="1714342"/>
                  <a:pt x="875985" y="1699376"/>
                  <a:pt x="867706" y="1694653"/>
                </a:cubicBezTo>
                <a:lnTo>
                  <a:pt x="841666" y="1683413"/>
                </a:lnTo>
                <a:lnTo>
                  <a:pt x="837797" y="1684443"/>
                </a:lnTo>
                <a:cubicBezTo>
                  <a:pt x="821405" y="1685195"/>
                  <a:pt x="811914" y="1682594"/>
                  <a:pt x="805502" y="1678518"/>
                </a:cubicBezTo>
                <a:lnTo>
                  <a:pt x="799788" y="1672416"/>
                </a:lnTo>
                <a:lnTo>
                  <a:pt x="736389" y="1651814"/>
                </a:lnTo>
                <a:lnTo>
                  <a:pt x="727522" y="1652807"/>
                </a:lnTo>
                <a:lnTo>
                  <a:pt x="689713" y="1654738"/>
                </a:lnTo>
                <a:lnTo>
                  <a:pt x="661608" y="1637638"/>
                </a:lnTo>
                <a:cubicBezTo>
                  <a:pt x="657000" y="1640788"/>
                  <a:pt x="650823" y="1642394"/>
                  <a:pt x="641195" y="1640809"/>
                </a:cubicBezTo>
                <a:cubicBezTo>
                  <a:pt x="648504" y="1669709"/>
                  <a:pt x="632384" y="1649973"/>
                  <a:pt x="603348" y="1642751"/>
                </a:cubicBezTo>
                <a:cubicBezTo>
                  <a:pt x="570224" y="1644670"/>
                  <a:pt x="511891" y="1651631"/>
                  <a:pt x="482767" y="1652811"/>
                </a:cubicBezTo>
                <a:lnTo>
                  <a:pt x="428597" y="1649830"/>
                </a:lnTo>
                <a:lnTo>
                  <a:pt x="428193" y="1650184"/>
                </a:lnTo>
                <a:lnTo>
                  <a:pt x="400669" y="1668609"/>
                </a:lnTo>
                <a:lnTo>
                  <a:pt x="310856" y="1669671"/>
                </a:lnTo>
                <a:lnTo>
                  <a:pt x="184505" y="1676148"/>
                </a:lnTo>
                <a:cubicBezTo>
                  <a:pt x="139434" y="1685497"/>
                  <a:pt x="178890" y="1685521"/>
                  <a:pt x="106017" y="1696538"/>
                </a:cubicBezTo>
                <a:cubicBezTo>
                  <a:pt x="73238" y="1698110"/>
                  <a:pt x="43763" y="1702620"/>
                  <a:pt x="15107" y="1705860"/>
                </a:cubicBezTo>
                <a:lnTo>
                  <a:pt x="0" y="1707056"/>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6">
            <a:extLst>
              <a:ext uri="{FF2B5EF4-FFF2-40B4-BE49-F238E27FC236}">
                <a16:creationId xmlns:a16="http://schemas.microsoft.com/office/drawing/2014/main" id="{9A36BEEB-EAB3-44BC-BC82-10039F230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1727" y="419766"/>
            <a:ext cx="1348547" cy="40780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7B30EF4-46C8-1150-5527-00951DA3DFE0}"/>
              </a:ext>
            </a:extLst>
          </p:cNvPr>
          <p:cNvSpPr txBox="1"/>
          <p:nvPr/>
        </p:nvSpPr>
        <p:spPr>
          <a:xfrm>
            <a:off x="1959310" y="2918128"/>
            <a:ext cx="8273380" cy="3053301"/>
          </a:xfrm>
          <a:prstGeom prst="rect">
            <a:avLst/>
          </a:prstGeom>
        </p:spPr>
        <p:txBody>
          <a:bodyPr vert="horz" lIns="91440" tIns="45720" rIns="91440" bIns="45720" rtlCol="0" anchor="ctr">
            <a:normAutofit/>
          </a:bodyPr>
          <a:lstStyle/>
          <a:p>
            <a:pPr>
              <a:lnSpc>
                <a:spcPct val="90000"/>
              </a:lnSpc>
              <a:spcAft>
                <a:spcPts val="800"/>
              </a:spcAft>
            </a:pP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νόημ</a:t>
            </a:r>
            <a:r>
              <a:rPr lang="en-US" sz="2400" dirty="0">
                <a:effectLst/>
                <a:latin typeface="Book Antiqua" panose="02040602050305030304" pitchFamily="18" charset="0"/>
              </a:rPr>
              <a:t>α που δημιουργείται κατά τη διάρκεια της παράστασης πρέπει να δια</a:t>
            </a:r>
            <a:r>
              <a:rPr lang="el-GR" sz="2400" dirty="0">
                <a:effectLst/>
                <a:latin typeface="Book Antiqua" panose="02040602050305030304" pitchFamily="18" charset="0"/>
              </a:rPr>
              <a:t>κρίνεται</a:t>
            </a:r>
            <a:r>
              <a:rPr lang="en-US" sz="2400" dirty="0">
                <a:effectLst/>
                <a:latin typeface="Book Antiqua" panose="02040602050305030304" pitchFamily="18" charset="0"/>
              </a:rPr>
              <a:t> από το νόημα που δημιουργείται μετά το τέλος της παράστασης, </a:t>
            </a:r>
            <a:r>
              <a:rPr lang="el-GR" sz="2400">
                <a:effectLst/>
                <a:latin typeface="Book Antiqua" panose="02040602050305030304" pitchFamily="18" charset="0"/>
              </a:rPr>
              <a:t>δια</a:t>
            </a:r>
            <a:r>
              <a:rPr lang="en-US" sz="2400">
                <a:effectLst/>
                <a:latin typeface="Book Antiqua" panose="02040602050305030304" pitchFamily="18" charset="0"/>
              </a:rPr>
              <a:t>χωρισμένο</a:t>
            </a:r>
            <a:r>
              <a:rPr lang="en-US" sz="2400" dirty="0">
                <a:effectLst/>
                <a:latin typeface="Book Antiqua" panose="02040602050305030304" pitchFamily="18" charset="0"/>
              </a:rPr>
              <a:t> από την άμεση αντίληψη και όχι μέρος της ίδιας της παράστασης.</a:t>
            </a:r>
          </a:p>
        </p:txBody>
      </p:sp>
    </p:spTree>
    <p:extLst>
      <p:ext uri="{BB962C8B-B14F-4D97-AF65-F5344CB8AC3E}">
        <p14:creationId xmlns:p14="http://schemas.microsoft.com/office/powerpoint/2010/main" val="26361197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75BB7D-CB0E-9884-C895-DAFC0792E38F}"/>
              </a:ext>
            </a:extLst>
          </p:cNvPr>
          <p:cNvSpPr txBox="1"/>
          <p:nvPr/>
        </p:nvSpPr>
        <p:spPr>
          <a:xfrm>
            <a:off x="970383" y="2746121"/>
            <a:ext cx="10254343" cy="1170449"/>
          </a:xfrm>
          <a:prstGeom prst="rect">
            <a:avLst/>
          </a:prstGeom>
          <a:noFill/>
        </p:spPr>
        <p:txBody>
          <a:bodyPr wrap="square">
            <a:spAutoFit/>
          </a:bodyPr>
          <a:lstStyle/>
          <a:p>
            <a:pPr>
              <a:lnSpc>
                <a:spcPct val="107000"/>
              </a:lnSpc>
              <a:spcAft>
                <a:spcPts val="800"/>
              </a:spcAft>
            </a:pPr>
            <a:r>
              <a:rPr lang="en-US" sz="2000" kern="1200" dirty="0">
                <a:effectLst/>
                <a:latin typeface="Book Antiqua" panose="02040602050305030304" pitchFamily="18" charset="0"/>
                <a:ea typeface="Calibri" panose="020F0502020204030204" pitchFamily="34" charset="0"/>
                <a:cs typeface="Times New Roman" panose="02020603050405020304" pitchFamily="18" charset="0"/>
              </a:rPr>
              <a:t>Fischer-</a:t>
            </a:r>
            <a:r>
              <a:rPr lang="en-US" sz="2000" kern="1200" dirty="0" err="1">
                <a:effectLst/>
                <a:latin typeface="Book Antiqua" panose="02040602050305030304" pitchFamily="18" charset="0"/>
                <a:ea typeface="Calibri" panose="020F0502020204030204" pitchFamily="34" charset="0"/>
                <a:cs typeface="Times New Roman" panose="02020603050405020304" pitchFamily="18" charset="0"/>
              </a:rPr>
              <a:t>Lichte</a:t>
            </a:r>
            <a:r>
              <a:rPr lang="en-US" sz="2000" kern="1200" dirty="0">
                <a:effectLst/>
                <a:latin typeface="Book Antiqua" panose="02040602050305030304" pitchFamily="18" charset="0"/>
                <a:ea typeface="Calibri" panose="020F0502020204030204" pitchFamily="34" charset="0"/>
                <a:cs typeface="Times New Roman" panose="02020603050405020304" pitchFamily="18" charset="0"/>
              </a:rPr>
              <a:t>, Erika. «The concept of Performance”, in </a:t>
            </a:r>
            <a:r>
              <a:rPr lang="en-US" sz="2000" i="1" kern="1200" dirty="0">
                <a:effectLst/>
                <a:latin typeface="Book Antiqua" panose="02040602050305030304" pitchFamily="18" charset="0"/>
                <a:ea typeface="Calibri" panose="020F0502020204030204" pitchFamily="34" charset="0"/>
                <a:cs typeface="Times New Roman" panose="02020603050405020304" pitchFamily="18" charset="0"/>
              </a:rPr>
              <a:t>The Routledge Introduction to Theatre and Performance Studies</a:t>
            </a:r>
            <a:r>
              <a:rPr lang="en-US" sz="2000" kern="1200" dirty="0">
                <a:effectLst/>
                <a:latin typeface="Book Antiqua" panose="02040602050305030304" pitchFamily="18" charset="0"/>
                <a:ea typeface="Calibri" panose="020F0502020204030204" pitchFamily="34" charset="0"/>
                <a:cs typeface="Times New Roman" panose="02020603050405020304" pitchFamily="18" charset="0"/>
              </a:rPr>
              <a:t>, Taylor and Francis, 2014, </a:t>
            </a:r>
            <a:r>
              <a:rPr lang="el-GR" sz="2000" kern="1200" dirty="0">
                <a:effectLst/>
                <a:latin typeface="Book Antiqua" panose="02040602050305030304" pitchFamily="18" charset="0"/>
                <a:ea typeface="Calibri" panose="020F0502020204030204" pitchFamily="34" charset="0"/>
                <a:cs typeface="Times New Roman" panose="02020603050405020304" pitchFamily="18" charset="0"/>
              </a:rPr>
              <a:t>σ</a:t>
            </a:r>
            <a:r>
              <a:rPr lang="en-US" sz="2000" kern="1200" dirty="0">
                <a:effectLst/>
                <a:latin typeface="Book Antiqua" panose="02040602050305030304" pitchFamily="18" charset="0"/>
                <a:ea typeface="Calibri" panose="020F0502020204030204" pitchFamily="34" charset="0"/>
                <a:cs typeface="Times New Roman" panose="02020603050405020304" pitchFamily="18" charset="0"/>
              </a:rPr>
              <a:t>.</a:t>
            </a:r>
            <a:r>
              <a:rPr lang="el-GR" sz="2000" kern="1200" dirty="0">
                <a:effectLst/>
                <a:latin typeface="Book Antiqua" panose="02040602050305030304" pitchFamily="18" charset="0"/>
                <a:ea typeface="Calibri" panose="020F0502020204030204" pitchFamily="34" charset="0"/>
                <a:cs typeface="Times New Roman" panose="02020603050405020304" pitchFamily="18" charset="0"/>
              </a:rPr>
              <a:t>σ</a:t>
            </a:r>
            <a:r>
              <a:rPr lang="en-US" sz="2000" kern="1200" dirty="0">
                <a:effectLst/>
                <a:latin typeface="Book Antiqua" panose="02040602050305030304" pitchFamily="18" charset="0"/>
                <a:ea typeface="Calibri" panose="020F0502020204030204" pitchFamily="34" charset="0"/>
                <a:cs typeface="Times New Roman" panose="02020603050405020304" pitchFamily="18" charset="0"/>
              </a:rPr>
              <a:t>. 18-41</a:t>
            </a:r>
            <a:endParaRPr lang="el-GR" sz="2000" dirty="0">
              <a:effectLst/>
              <a:latin typeface="Book Antiqua" panose="0204060205030503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effectLst/>
                <a:latin typeface="Book Antiqua" panose="02040602050305030304" pitchFamily="18" charset="0"/>
                <a:ea typeface="Calibri" panose="020F0502020204030204" pitchFamily="34" charset="0"/>
                <a:cs typeface="Times New Roman" panose="02020603050405020304" pitchFamily="18" charset="0"/>
              </a:rPr>
              <a:t> </a:t>
            </a:r>
            <a:endParaRPr lang="el-GR" sz="2000"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562138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2629</TotalTime>
  <Words>6626</Words>
  <Application>Microsoft Office PowerPoint</Application>
  <PresentationFormat>Ευρεία οθόνη</PresentationFormat>
  <Paragraphs>95</Paragraphs>
  <Slides>85</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85</vt:i4>
      </vt:variant>
    </vt:vector>
  </HeadingPairs>
  <TitlesOfParts>
    <vt:vector size="90" baseType="lpstr">
      <vt:lpstr>Arial</vt:lpstr>
      <vt:lpstr>Book Antiqua</vt:lpstr>
      <vt:lpstr>Calibri</vt:lpstr>
      <vt:lpstr>Calibri Light</vt:lpstr>
      <vt:lpstr>Θέμα του Office</vt:lpstr>
      <vt:lpstr>Μάθημα 6ο Παρασταση </vt:lpstr>
      <vt:lpstr>Η παράσταση ως (καλλιτεχνική) παραγωγή   </vt:lpstr>
      <vt:lpstr>Θεατρική Παραγωγή   Ο αγγλικός όρος production για τη σκηνοθεσία, τη σκηνική πραγματοποίηση, υπογραμμίζει το συγκεκριμένο και κατασκευαστικό χαρακτήρα της θεατρικής εργασίας, που προηγείται της πραγματοποίησης κάθε θεάματος. Λέγοντας, καμιά φορά «παραγωγή σημασίας» η «παραγωγικότητα της σκηνής» δηλώνουμε τη συνημμένη δραστηριότητα των συντελεστών της παράστασης (από τον συγγραφέα ως τον ηθοποιό) και του κοινού (πρόσληψη). Πράγματι η παραγωγή σημασίας δεν ολοκληρώνεται με το τέλος του έργου προεκτείνεται στη συνείδηση του θεατή και υφίσταται μετασχηματισμούς και ερμηνείες που η εξέλιξη της άποψης του μέσα στην κοινωνική πραγματικότητα απαιτεί και παράγει. </vt:lpstr>
      <vt:lpstr>Η ερμηνευτική πράξη Ερμηνεία σημαίνει την κριτική προσέγγιση του κειμένου και της σκηνής, εκ μέρους του αναγνώστη ή του θεατή. Η ερμηνεία καθορίζει τη σημασία και το νόημά τους. Αφορά δε και στη διαδικασία της παραγωγής του θεάματος από τους δημιουργούς αλλά και στην πρόσληψή του από το κοινό. </vt:lpstr>
      <vt:lpstr>Σκηνοθετική ερμηνεία Το δραματικό κείμενο δεν μπορεί να παρασταθεί άμεσα στη σκηνή, χωρίς να προηγηθεί μια προκαταρτική δραματουργική εργασία, η οποία θα επιλέξει τη σημαίνουσα εκείνη πλευρά του έργου που θα αναδείξει η σκηνή. Αφού λοιπόν επιλεγεί ο τρόπος ανάγνωσης, η συγκεκριμενοποίηση του έργου θα εξαρτηθεί, τόσο από την εποχή και τη σκηνοθετική συγκυρία, όσο και από το κοινό στο οποίο απευθύνεται η παράσταση. </vt:lpstr>
      <vt:lpstr>Ερμηνεία του ηθοποιού  Η ερμηνεία του ηθοποιού ποικίλλει από την προβλεπόμενη και κανονισμένη από τον συγγραφέα και το σκηνοθέτη μέχρι μια προσωπική μεταφορά, μια πλήρη αναδημιουργία εκ μέρους του ηθοποιού με βάση τα στοιχεία που έχει στη διάθεσή του. Στην πρώτη περίπτωση η ίδια η ερμηνεία τείνει να εκλείψει για να φανερωθούν οι προθέσεις του συγγραφέα ή του σκηνοθέτη· ο ηθοποιός δεν χρησιμοποιεί ούτε μετασχηματίζει το μήνυμα που έχει να μεταδώσει: δεν είναι παρά μια μαριονέτα. Αντίθετα στη δεύτερη περίπτωση, η ερμηνεία αναλαμβάνει πλήρως την κατασκευή των σημασιών· τα θεατρικά σημεία δεν παράγονται ως απλά αποτελέσματα ενός προϋπάρχοντος συστήματος, αλλά ως δόμηση και παραγωγή αυτού του συστήματος. Έπειτα από την καθιέρωση της σκηνοθεσίας που αρνείται να υποταχθεί σε ένα παντοδύναμο κείμενο, μονοσήμαντα καθηλωμένο, η ερμηνεία δεν συνιστά πια μια δεύτερη γλώσσα, αλλά το ίδιο το υλικό του θεάματος. </vt:lpstr>
      <vt:lpstr>Συντελεστές της θεατρικής παραγωγής </vt:lpstr>
      <vt:lpstr>Σκηνοθέτης Το πρόσωπο που επιφορτίζεται να συνθέσει ένα έργο αναλαμβάνοντας την αισθητική και οργανωτική ευθύνη του θεάματος επιλέγοντας τους ηθοποιούς, ερμηνεύοντας το κείμενο, χρησιμοποιώντας τις σκηνικές δυνατότητες που έχει στη διάθεσή του. </vt:lpstr>
      <vt:lpstr>Η εμφάνιση της σκηνοθετικής λειτουργίας και του όρου τοποθετείται, γενικά, στο πρώτο μισό του δέκατου ένατου αιώνα. Αν η λέξη και η συστηματική πρακτική της σκηνοθεσίας χρονολογούνται από τότε, προδρομικές μορφές του σκηνοθέτη, λιγότερο ή περισσότερο νομιμοποιημένες, εμφανίστηκαν από πολύ νωρίς στην ιστορία του θεάτρου.  </vt:lpstr>
      <vt:lpstr>Στο αρχαίο ελληνικό θέατρο ο διδάσκαλος ήταν κάποτε ο ίδιος ο συγγραφέας/ποητής  και είχε οργανωτικό ρόλο. Στο Μεσαίωνα ο επικεφαλής είχε την ιδεολογική και αισθητική ευθύνη των μυστηρίων. Την εποχή της Αναγέννησης και του Μπαρόκ, πολύ συχνά ο αρχιτέκτων ή ο σκηνογράφος οργάνωνε το θέαμα σύμφωνα με τη δική του οπτική. Τον δέκατο όγδοο αιώνα μεγάλοι ηθοποιοί παίρνουν τη σκυτάλη. Μόνο με την έλευση του νατουραλισμού -ιδιαίτερα με το δούκα Γεώργιο ΙΙ του Μάινινγκεν, τον Αντρέ Antouan και τον Kονσταντίν Στανισλάφσκι-η λειτουργία αυτή γίνεται γνωστικό αντικείμενο και αυθύπαρκτη τέχνη. </vt:lpstr>
      <vt:lpstr>Σκηνοθεσία Η έννοια της σκηνοθεσίας είναι πρόσφατη: χρονολογείται από το δεύτερο μισό του δέκατου ένατου αιώνα. Η λέξη μαρτυρείται από το 1820. Εκείνη την εποχή ο σκηνοθέτης γίνεται ο επίσημος υπεύθυνος για τη διάταξη της παράστασης. Προηγουμένως ο διευθυντής ή άλλοτε ο πρωταγωνιστής επιφορτίζεται να διαμορφώσει την παράσταση, σύμφωνα με μια προϋπάρχουσα φόρμα. Η σκηνοθεσία εξομοιωνόταν με μια στοιχειώδη τεχνική τοποθέτησης των υποκριτών. Στο ευρύ κοινό επικρατεί ακόμα αυτή η αντίληψη για τον σκηνοθέτη, ο οποίος ρυθμίζει απλώς τις κινήσεις των ηθοποιών και τους φωτισμούς. </vt:lpstr>
      <vt:lpstr>Η εμφάνιση του σκηνοθέτη, στην εξέλιξη του θεάτρου, εκφράζει μια νέα στάση απέναντι στο δραματικό κείμενο: για πολύ καιρό, το κείμενο θεωρούνταν κλειστή περιοχή, όπου δεν υπάρχει παρά μόνο μια δυνατή ερμηνεία, η οποία πρέπει να αποκαλυφθεί. Σήμερα, αντίθετα, θεωρείται ότι το κείμενο απευθύνει μια πρόσκληση, να αναζητηθούν οι πολλαπλές σημασίες του, ακόμα και οι αντιφάσεις του· προσφέρεται σε νέες ερμηνείες. Η έλευση της σκηνοθεσίας αποδεικνύει επιπλέον ότι η θεατρική τέχνη καθιερώνεται ως αυτόνομη τέχνη. Η σημασία της βρίσκεται στην αναζήτηση τόσο της μορφής και της δραματουργικής και σκηνικής δομής της όσο και του ή των νοημάτων του κειμένου.  </vt:lpstr>
      <vt:lpstr>Σκηνοθετικές λειτουργίες  Α. Ελάχιστος και μέγιστος ορισμός Προτείνονται δυο ορισμοί της σκηνοθεσίας, Ένας από την άποψη των ειδικών και ενός που ανταποκρίνεται στην άποψη του ευρύτερου κοινού: « με την ευρεία σημασία, ο όρος σκηνοθεσία δηλώνει το σύνολο των μέσων της σκηνικής ερμηνείας: σκηνογραφία, φωτισμός, μουσική και υπόκριση των ηθοποιών […]. Με τη στενή σημασία, ο όρος σκηνοθεσία δηλώνει τη δραστηριότητα συναρμογής, σε ορισμένο τόπο και χρόνο των διαφόρων στοιχείων σκηνικής ερμηνείας ενός δραματικού έργου». </vt:lpstr>
      <vt:lpstr>Β. Απαίτηση συγκέντρωσης Στις απαρχές της, η σκηνοθεσία επιβεβαιώνει την κλασική αντίληψη του σκηνικού θεατρικού έργου, ως έργου πλήρους και αρμονικού, που περιλαμβάνει και υπερβαίνει το άθροισμα των υλικών ή σκηνικών τεχνών, οι οποίες εθεωρούντο κάποτε ξεχωριστές θεμελιακές οντότητες. Η σκηνοθεσία διακηρύσσει την υπαγωγή κάθε τέχνης ή απλώς κάθε σημείου σε ένα αρμονικό όλον, το οποίο ελέγχεται από μια ενοποιητική σκέψη. « Δεν μπορεί να δημιουργηθεί έργο τέχνης, αν δεν κατευθύνεται από μια ενιαία σκέψη» (Κραιγκ).  </vt:lpstr>
      <vt:lpstr>Γ. Χωροθέτηση Η σκηνοθεσία συνιστά στη μεταφορά της δραματικής γραφής του έργου (γραπτό κείμενο και/ή σκηνικές οδηγίες) σε σκηνική γραφή. </vt:lpstr>
      <vt:lpstr>Δ. Συντονισμός   Οι διάφορες συνιστώσες της παράστασης, που οφείλονται στην παρέμβαση πολλών δημιουργών (δραματουργού, μουσικού, σκηνογράφου κ.λπ) συναρμόζονται και συντονίζονται από το σκηνοθέτη. Είτε πρόκειται για την ενσωμάτωσή τους στο όλον, όπως στην όπερα, είτε αντίθετα, για ένα σύστημα όπου κάθε τέχνη διατηρεί την αυτονομία της (Μπρεχτ), αποστολή του σκηνοθέτη είναι να αποφασίσει το είδος του δεσμού ανάμεσα στα διάφορα σκηνικά στοιχεί, γεγονός που επηρεάζει με καθοριστικό τρόπο την παραγωγή του συνολικού νοήματος. </vt:lpstr>
      <vt:lpstr>Ε. Αποκάλυψη του νοήματος  Η σκηνοθεσία, λοιπόν, δεν θεωρείται πλέον «αναγκαίο κακό», το οποίο θα μπορούσε το δραματικό κείμενο, τελικά, να αντιπαρέλθει, αλλά το καθεαυτό πεδίο εμφάνισης του νοήματος του θεατρικού έργου. Για τον Στανισλάφσκι, η σύνθεση της σκηνοθεσίας αποβλέπει στο να καταστήσει εμφανές με υλικό τρόπο, το βαθύτερο νόημα του δραματικού κειμένου. Για τούτο, η σκηνοθεσία διαθέτει όλα τα μέσα, σκηνικά (σκηνικός μηχανισμός, φωτισμός, κοστούμια κ.λπ.) και υποκριτικά (η απόκριση του ηθοποιού, σωματικότητα, χειρονομία). Αφορά, λοιπόν, και στο χώρο, στον οποίο κινούνται οι ηθοποιοί, και στην ψυχολογική και κινησιακή ερμηνεία τους. Κάθε σκηνοθεσία αποτελεί η ίδια μια ερμηνεία του κειμένου, μια εξήγηση του «στην πράξη»· δεν έχουμε ως θεατές πρόσβαση στο έργο, χωρίς τη διαμεσολάβηση αυτής της ανάγνωσης του σκηνοθέτη.  </vt:lpstr>
      <vt:lpstr>Ηθοποιός  Ο ηθοποιός, υποδυόμενος ένα ρόλο ή ενσαρκώνοντας ένα δραματικό πρόσωπο, τοποθετείται στην ίδια την καρδιά του θεατρικού γεγονότος. Είναι ο ζωντανός δεσμός ανάμεσα στο κείμενο του συγγραφέα, της κατεύθυνσης του σκηνοθέτη και το βλέμμα και την ακρόαση του θεατή. Εννοείται ότι ο συντριπτικός αυτός ρόλος δημιουργεί, στην ιστορία του θεάτρου, άλλοτε έναν υπερ- αγαπημένο, μυθοποιημένο ήρωα, ένα «ιερό τέρας», άλλοτε μια ύπαρξη περιφρονημένη, απέναντι στην οποία η κοινωνία δυσπιστεί με ένα φόβο οιονεί ενστικτώδη. </vt:lpstr>
      <vt:lpstr>Ως τις αρχές του δέκατου έβδομου αιώνα, ο όρος ηθοποιός δηλώνει το πρόσωπο του έργου· αργότερα γίνεται εκείνος που κρατά ένα ρόλο, ο τεχνίτης της σκηνής. Στη δυτική παράδοση, στην οποία ο ηθοποιός ενσαρκώνει το δραματικό πρόσωπο δίδοντας την εντύπωση ότι είναι αυτό, είναι, πριν από όλα, μια φυσική παρουσία επί σκηνής που διατηρεί πραγματικές σχέσεις «σώμα με σώμα» με το κοινό, το οποίο καλείται να αισθανθεί τη σωματική και χειροπιαστή πλευρά, καθώς επίσης και το εφήμερο και ασύλληπτο της παρουσίας του.</vt:lpstr>
      <vt:lpstr>Όπως συχνά λέγεται, ο ηθοποιός είναι σαν να «κατοικείται» και να μεταμορφώνεται από ένα άλλο πρόσωπο· δεν είναι πια ο εαυτός του, αλλά μια δύναμη που τον ωθεί να δράσει, υπό τα χαρακτηριστικά ενός άλλου: αυτός είναι ο ρομαντικός μύθος του θεοπνεύστου ηθοποιού, που δεν διαχωρίζει πλέον τη σκηνή από τη ζωή. Εντούτοις, αυτό δεν είναι παρά μια πιθανή άποψη της σχέσης μεταξύ ηθοποιού και δραματικού προσώπου: μπορεί εξίσου καλά να υπογραμμίζει την απόσταση, που τον χωρίζει από τον ρόλο του, αποκαλύπτοντας, όπως ο μπρεχτικός ηθοποιός, την τεχνητή κατασκευή. </vt:lpstr>
      <vt:lpstr>Ο ηθοποιός παραμένει πάντα ερμηνευτής και εκφραστής του κειμένου ή της δράσης· είναι ταυτόχρονα αυτός που σημασιοδοτείται από το κείμενο και αυτός που σημασιοδοτεί το κείμενο, με ένα νέο τρόπο σε κάθε ερμηνεία.   Ο ηθοποιός συνιστά φορέα σημείων, ένα σταυροδρόμι πληροφοριών για την αφηγούμενη ιστορία, για το ψυχολογικό και χειρονομιακό χαρακτηρισμό των δραματικών προσώπων, για τη σχέση με το σκηνικό χώρο και την εξέλιξη της παράστασης. </vt:lpstr>
      <vt:lpstr>Σκηνογραφία  Η σκηνογραφία στους αρχαίους Έλληνες, είναι η τέχνη εξωραϊσμού του θεάτρου και το ζωγραφικό σκηνικό που προκύπτει από αυτήν την τεχνική. Στην Αναγέννηση, σκηνογραφία είναι η τεχνική που συνίσταται στον σχεδιασμό και τη ζωγραφική εκτέλεση ενός σκηνικού φόντου σε προοπτική. Στη μοντέρνα σημασία, είναι η επιστήμη και η τέχνη της οργάνωσης της σκηνής και του θεατρικού χώρου. Είναι, επίσης, μετωνυμικά, το ίδιο το σκηνικό, ό, τι προκύπτει από την εργασία του σκηνογράφου. </vt:lpstr>
      <vt:lpstr>Αν το σκηνικό, που υλοποιείται ως ζωγραφικό, τοποθετείται στο χώρο των δυο διαστάσεων, η σκηνογραφία είναι μια γραφή στο χώρο των τριών διαστάσεων. Είναι σαν τη μετάβαση από τη ζωγραφική στη γλυπτική ή την αρχιτεκτονική. Αυτή η μετάλλαξη της σκηνογραφικής λειτουργίας συνδέεται με την εξέλιξη της δραματουργίας. Αντιστοιχεί τόσο σε μια αυτόνομη εξέλιξη της σκηνικής αισθητικής, όσο και σε μια εις βάθος αλλαγή της κατανόησης του κειμένου και της σκηνικής του αναπαράστασης.  </vt:lpstr>
      <vt:lpstr>Για πολλά χρόνια, θεωρείται ότι το σκηνικό οφείλει να υλοποιήσει τις αληθοφανείς και ιδεατές χωρικές συντεταγμένες του κειμένου, όπως τις αντιμετωπίζει ο συγγραφέας, γράφοντας το έργο του: η σκηνογραφία δίδει στο θεατή τα μέσα να αναγνωρίσει και να εντοπίσει έναν καθολικό ουδέτερο χώρο (παλάτι, πλατεία) που προσαρμόζεται σε όλες τις καταστάσεις και μπορεί να τοποθετήσει αφηρημένα τον αιώνιο άνθρωπο αποκομμένο από εθνικές ή κοινωνικές ρίζες. </vt:lpstr>
      <vt:lpstr>Σήμερα, αντίθετα, η σκηνογραφία αντιλαμβάνεται το έργο της, όχι πια ως ιδανική και μονοσήμαντη εικονογράφηση του δραματικού κειμένου, αλλά ως πολυμήχανο σκηνικό κατάλληλο να αποσαφηνίσει (και όχι πιά να εικονογραφήσει) το κείμενο και την ανθρώπινη δράση, να εικονίσει μια κατάσταση αποφαντική (και όχι πια ένα συγκεκριμένο τόπο) και να θέσει τη σημασία της σκηνοθεσίας στην επικοινωνία χώρου και κειμένου. Κατ’ αυτόν τον τρόπο, η σκηνογραφία είναι το αποτέλεσμα μιας σημειολογικής σύλληψης της σκηνοθεσίας: εναρμόνιση των διαφόρων σκηνικών υλικών, αλληλεξάρτηση αυτών των συστημάτων, ιδιαίτερα της εικόνας και του κειμένου.  </vt:lpstr>
      <vt:lpstr>Κοστούμι/Ενδυματολόγος Το θεατρικό κοστούμι, παίζει, στη σύγχρονη σκηνοθεσία, έναν όλο και πιο σημαντικό και πολύμορφο ρόλο, καθώς γίνεται πραγματικά αυτό το «δεύτερο πετσί του ηθοποιού» για το οποίο μιλούσε ο Ταΐροβ στις αρχές του αιώνα.   Στο εσωτερικό της σκηνοθεσίας ένα κουστούμι προσδιορίζεται από την ομοιότητα ή την αντίθεση σχημάτων, υλικών, σχεδίων, χρωμάτων, εν σχέσει με τα άλλα κοστούμια. Αυτό που μετράει είναι η εξέλιξη των κοστουμιών κατά τη διάρκεια της παράστασης, το νόημα των αντιθέσεων, η συμπληρωματικότητα σχημάτων και χρωμάτων.  </vt:lpstr>
      <vt:lpstr>Μουσική Μουσική που χρησιμοποιείται στη σκηνοθεσία μιας παράστασης, γραμμένη ειδικά για το έργο ή δανεισμένη από ήδη υπάρχουσες συνθέσεις, είτε αποτελεί αυτόνομο έργο, είτε υπάρχει μόνο σε σχέση με τη σκηνοθεσία. Μερικές φορές, η μουσική σκηνής αποκτά τόση σπουδαιότητα ώστε το κείμενο περνά σε δεύτερο επίπεδο.  Η μουσική της σκηνής ή στη σκηνή απέκτησε, τα τελευταία χρόνια, ξεχωριστή σπουδαιότητα, σε σημείο να γίνει η δομή που δίνει ρυθμό σε όλη την παράσταση. </vt:lpstr>
      <vt:lpstr>Φωτισμός Στη σημερινή πρακτική ο όρος φωτισμός προσλαμβάνει όλο και περισσότερο τη σημασία της δημιουργίας με το φως παρά του απλού φωτισμού ενός σκοτεινού χώρου. Από τις αρχές του αιώνα, ο Άπια παρατηρεί τη σημασία του φωτισμού: « το φως είναι θαυματουργά εύπλαστο. Διαθέτει όλες τις βαθμίδες διαφάνειας, όλες τις χρωματικές δυνατότητες, όπως μια παλέτα, όλες τις εκφράσεις· μπορεί να δημιουργήσει σκιές, διαχέοντας τον χώρο, την αρμονία των δονήσεων τους, όπως ακριβώς η μουσική. Με το φως, κατέχουμε την πλήρη εκφραστική δυνατότητα του χώρου, την πλήρη εκφραστική του δύναμη, αν αυτός τεθεί στην υπηρεσία του ηθοποιού». </vt:lpstr>
      <vt:lpstr>Το φως παρεμβαίνει στην παράσταση· δεν είναι απλά διακοσμητικό, αλλά μετέχει στην παραγωγή σημασίας της παράστασης. Οι δραματουργικές και σημειολογικές λειτουργίες είναι άπειρες: φωτίζω ή σχολιάζω μια πράξη, απομονώνω έναν ηθοποιό ή ένα στοιχείο της σκηνής, δημιουργώ ατμόσφαιρα, προσδίδω ρυθμό στην παράσταση, καθιστώ ευανάγνωστη τη σκηνοθεσία, κυρίως την υπόθεση και τα συναισθήματα κ.λπ.. Το φως, ως συνάρθρωση του χώρου και του χρόνου, καθιστά έναν από τους κυριότερους εκφραστές της σκηνοθεσίας, διότι σχολιάζει ολόκληρη την παράσταση και μάλιστα τη συγκροτεί, καθώς σημαδεύει τη διαδρομή. Το φως, υλικό θαυμάσιο ασύγκριτης ρευστότητας και ευελιξίας, προσδίδει την τονικότητα του σε μια σκηνή, τροποποιεί τη σκηνική δράση, ελέγχει τον ρυθμό της παράστασης, διασφαλίζει τη μετάβαση μεταξύ διαφορετικών στιγμών, συντονίζει τα υπόλοιπα σκηνικά συστήματα συσχετίζοντας ή απομονώνοντας τα. </vt:lpstr>
      <vt:lpstr>Patrice Pavis, Λεξικό του Θεάτρου, μετάφραση Αγνή Στρουμπούλη, εκδόσεις Gutemberg, 2006 </vt:lpstr>
      <vt:lpstr>Η παράσταση ως επιτέλεση / γεγονός </vt:lpstr>
      <vt:lpstr>Η αφετηρία μας για να σκεφτούμε την παράσταση είναι ο ορισμός του Max Herrmann: «ένα παιχνίδι στο οποίο συμμετέχουν όλοι, ηθοποιοί και θεατές». Ακολουθώντας τον Herrmann, μπορούμε να ορίσουμε ως παράσταση κάθε εκδήλωση στην οποία όλοι οι συμμετέχοντες βρίσκονται στο ίδιο μέρος την ίδια στιγμή, συμμετέχοντας σε ένα καθορισμένο σύνολο δραστηριοτήτων. Οι συμμετέχοντες μπορεί να είναι ηθοποιοί ή θεατές και οι ρόλοι αυτών των ηθοποιών και των θεατών μπορεί να αλλάξουν έτσι ώστε το ίδιο άτομο να μπορεί να εκπληρώσει το ρόλο ενός ηθοποιού για μια δεδομένη χρονική περίοδο και στη συνέχεια να μετατραπεί σε παρατηρητή.</vt:lpstr>
      <vt:lpstr>Η παράσταση δημιουργείται από τις αλληλεπιδράσεις των συμμετεχόντων. Με αυτόν τον ορισμό, ο όρος «παράσταση» μπορεί να αναφέρεται σε μια μεγάλη ποικιλία γεγονότων: μια παραδοσιακή θεατρική παράσταση σε μια ιταλικού τύπου σκηνή όπου οι ηθοποιοί και το κοινό είναι αυστηρά διαχωρισμένοι, ένα «χάπενινγκ» στο οποίο αυτοί οι ρόλοι δεν είναι τόσο ξεκάθαρα οριοθετημένοι, έναν αγώνα ποδοσφαίρου με θεατές αλλά και μια εκκλησιαστική λειτουργία, ένα γάμο ή ένα πολιτικό συνέδριο, μια κηδεία ή μια παγκόσμια έκθεση. </vt:lpstr>
      <vt:lpstr>Σύμφωνα με αυτόν τον ορισμό, μια παράσταση είναι αναπόσπαστα συνδεδεμένη με τη σωματική συνύπαρξη διαφόρων ομάδων ανθρώπων που συγκεντρώνονται ως ηθοποιοί και θεατές: αυτό συνδέεται με τις  διάμεσες (medial) συνθήκες της παράστασης ή με τη διαμεσότητά της. Ο όρος “διάμεσες συνθήκες” αναφέρεται στις συγκεκριμένες συνθήκες μετάδοσης που δημιουργούνται από την ταυτόχρονη παρουσία ηθοποιών και θεατών. </vt:lpstr>
      <vt:lpstr>Επιπλέον, η παράσταση ορίζεται από την παροδικότητα της. Αυτή η παροδικότητα είναι αναπόσπαστο στοιχείο της υλικότητας (της υλικής υπόστασης) της παράστασης. Σε αντίθεση με τις διαδικασίες παραγωγής στις οποίες άνθρωποι με διάφορες λειτουργίες συνεργάζονται για να δημιουργήσουν ένα προϊόν - ένα αυτοκίνητο, ένα πλυντήριο ρούχων, ένα κτίριο κ.λπ. - μια παράσταση δεν δημιουργεί ένα προϊόν. Δημιουργεί τον εαυτό της. Είναι παροδική και εφήμερη, ακόμα κι όταν μια παράσταση περιλαμβάνει χώρους, σώματα και αντικείμενα που διαρκούν περισσότερο από την ίδια την παράσταση. </vt:lpstr>
      <vt:lpstr>Κάθε τι που εμφανίζεται και προβάλλεται ως ένα σημείο - είτε είναι κίνηση, ήχος ή πράγμα - υπάρχει μόνο για ένα ορισμένο χρονικό διάστημα και δεν μπορεί να ξαναδιαβαστεί ή να παρατηρηθεί πολλές φορές, όπως ένα κείμενο ή μια εικόνα. Το πώς δημιουργείται το νόημα στις παραστάσεις μέσω τέτοιων σημείων μπορεί να οριστεί ως η σημειωτική διάσταση ή η σημειωτική των παραστάσεων. </vt:lpstr>
      <vt:lpstr>Τέλος, υπάρχει το ερώτημα τι είδους εμπειρία προσφέρει μια παράσταση στους συμμετέχοντες της. Συνολικά, η σωματική συνύπαρξη, η παροδικότητα, η υλικότητα και η σημειολογία επιτρέπουν στους συμμετέχοντες την αισθητική εμπειρία μιας παράστασης.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6ο Παρασταση </dc:title>
  <dc:creator>Yianna</dc:creator>
  <cp:lastModifiedBy>IOANNA</cp:lastModifiedBy>
  <cp:revision>102</cp:revision>
  <dcterms:created xsi:type="dcterms:W3CDTF">2022-11-09T18:03:07Z</dcterms:created>
  <dcterms:modified xsi:type="dcterms:W3CDTF">2023-11-24T07:32:38Z</dcterms:modified>
</cp:coreProperties>
</file>