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2" r:id="rId37"/>
    <p:sldId id="291"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FBB6BD-3823-4A98-8A74-338727362EFA}"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343C3F43-DB9A-49E0-8FF1-669A1D3D01E3}">
      <dgm:prSet custT="1"/>
      <dgm:spPr/>
      <dgm:t>
        <a:bodyPr/>
        <a:lstStyle/>
        <a:p>
          <a:r>
            <a:rPr lang="el-GR" sz="2400" u="sng" dirty="0">
              <a:latin typeface="Book Antiqua" panose="02040602050305030304" pitchFamily="18" charset="0"/>
            </a:rPr>
            <a:t>Κλιμακωτή δομή</a:t>
          </a:r>
          <a:r>
            <a:rPr lang="el-GR" sz="2400" dirty="0">
              <a:latin typeface="Book Antiqua" panose="02040602050305030304" pitchFamily="18" charset="0"/>
            </a:rPr>
            <a:t>: Μια και μόνη κεντρική πλοκή που λειτουργεί κλιμακωτά μέχρι την κορύφωση και τη λύση με αυξανόμενη ένταση</a:t>
          </a:r>
          <a:endParaRPr lang="en-US" sz="2400" dirty="0">
            <a:latin typeface="Book Antiqua" panose="02040602050305030304" pitchFamily="18" charset="0"/>
          </a:endParaRPr>
        </a:p>
      </dgm:t>
    </dgm:pt>
    <dgm:pt modelId="{E7C02AE5-48BE-4867-88C2-5B94918A57C7}" type="parTrans" cxnId="{91AB4EE3-ED1B-4634-AB19-9813F16B9F53}">
      <dgm:prSet/>
      <dgm:spPr/>
      <dgm:t>
        <a:bodyPr/>
        <a:lstStyle/>
        <a:p>
          <a:endParaRPr lang="en-US"/>
        </a:p>
      </dgm:t>
    </dgm:pt>
    <dgm:pt modelId="{8A3B54C0-5FDD-4184-AC65-60EC100FA0C5}" type="sibTrans" cxnId="{91AB4EE3-ED1B-4634-AB19-9813F16B9F53}">
      <dgm:prSet/>
      <dgm:spPr/>
      <dgm:t>
        <a:bodyPr/>
        <a:lstStyle/>
        <a:p>
          <a:endParaRPr lang="en-US"/>
        </a:p>
      </dgm:t>
    </dgm:pt>
    <dgm:pt modelId="{37E5F201-81D4-4F88-B8B0-42B69BDFF8D4}">
      <dgm:prSet custT="1"/>
      <dgm:spPr/>
      <dgm:t>
        <a:bodyPr/>
        <a:lstStyle/>
        <a:p>
          <a:r>
            <a:rPr lang="el-GR" sz="2400" u="sng" dirty="0">
              <a:latin typeface="Book Antiqua" panose="02040602050305030304" pitchFamily="18" charset="0"/>
            </a:rPr>
            <a:t>Επεισοδιακή δομή:</a:t>
          </a:r>
          <a:r>
            <a:rPr lang="el-GR" sz="2400" dirty="0">
              <a:latin typeface="Book Antiqua" panose="02040602050305030304" pitchFamily="18" charset="0"/>
            </a:rPr>
            <a:t> Εκτός από την κεντρική πλοκή υπάρχουν και δευτερεύουσες πλοκές που συνδέονται με την κεντρική των οποίων παρακολουθούμε την εξέλιξη π.χ. τα έργα του Σαίξπηρ </a:t>
          </a:r>
          <a:r>
            <a:rPr lang="el-GR" sz="2400" i="1" dirty="0" err="1">
              <a:latin typeface="Book Antiqua" panose="02040602050305030304" pitchFamily="18" charset="0"/>
            </a:rPr>
            <a:t>Ληρ</a:t>
          </a:r>
          <a:r>
            <a:rPr lang="el-GR" sz="2400" i="1" dirty="0">
              <a:latin typeface="Book Antiqua" panose="02040602050305030304" pitchFamily="18" charset="0"/>
            </a:rPr>
            <a:t>.</a:t>
          </a:r>
          <a:endParaRPr lang="en-US" sz="2400" dirty="0">
            <a:latin typeface="Book Antiqua" panose="02040602050305030304" pitchFamily="18" charset="0"/>
          </a:endParaRPr>
        </a:p>
      </dgm:t>
    </dgm:pt>
    <dgm:pt modelId="{60D6DC6A-9C0E-4E8B-AA63-7C2A7C10AE77}" type="parTrans" cxnId="{778EC602-01BF-4008-8BB7-8E4F6C131A99}">
      <dgm:prSet/>
      <dgm:spPr/>
      <dgm:t>
        <a:bodyPr/>
        <a:lstStyle/>
        <a:p>
          <a:endParaRPr lang="en-US"/>
        </a:p>
      </dgm:t>
    </dgm:pt>
    <dgm:pt modelId="{DA51DFD6-D554-4D66-819A-6D51B9D5E371}" type="sibTrans" cxnId="{778EC602-01BF-4008-8BB7-8E4F6C131A99}">
      <dgm:prSet/>
      <dgm:spPr/>
      <dgm:t>
        <a:bodyPr/>
        <a:lstStyle/>
        <a:p>
          <a:endParaRPr lang="en-US"/>
        </a:p>
      </dgm:t>
    </dgm:pt>
    <dgm:pt modelId="{8570F894-DE63-4CD2-A1E2-178DB82FA973}" type="pres">
      <dgm:prSet presAssocID="{BEFBB6BD-3823-4A98-8A74-338727362EFA}" presName="linear" presStyleCnt="0">
        <dgm:presLayoutVars>
          <dgm:animLvl val="lvl"/>
          <dgm:resizeHandles val="exact"/>
        </dgm:presLayoutVars>
      </dgm:prSet>
      <dgm:spPr/>
    </dgm:pt>
    <dgm:pt modelId="{63DCE855-233F-4B9D-BBDC-435F89E9A41B}" type="pres">
      <dgm:prSet presAssocID="{343C3F43-DB9A-49E0-8FF1-669A1D3D01E3}" presName="parentText" presStyleLbl="node1" presStyleIdx="0" presStyleCnt="2">
        <dgm:presLayoutVars>
          <dgm:chMax val="0"/>
          <dgm:bulletEnabled val="1"/>
        </dgm:presLayoutVars>
      </dgm:prSet>
      <dgm:spPr/>
    </dgm:pt>
    <dgm:pt modelId="{DD6BF98E-6585-4107-916F-0D0C34D1F5B2}" type="pres">
      <dgm:prSet presAssocID="{8A3B54C0-5FDD-4184-AC65-60EC100FA0C5}" presName="spacer" presStyleCnt="0"/>
      <dgm:spPr/>
    </dgm:pt>
    <dgm:pt modelId="{BF82F8B3-9AEF-4AA0-8A20-02B3CD4D106C}" type="pres">
      <dgm:prSet presAssocID="{37E5F201-81D4-4F88-B8B0-42B69BDFF8D4}" presName="parentText" presStyleLbl="node1" presStyleIdx="1" presStyleCnt="2">
        <dgm:presLayoutVars>
          <dgm:chMax val="0"/>
          <dgm:bulletEnabled val="1"/>
        </dgm:presLayoutVars>
      </dgm:prSet>
      <dgm:spPr/>
    </dgm:pt>
  </dgm:ptLst>
  <dgm:cxnLst>
    <dgm:cxn modelId="{778EC602-01BF-4008-8BB7-8E4F6C131A99}" srcId="{BEFBB6BD-3823-4A98-8A74-338727362EFA}" destId="{37E5F201-81D4-4F88-B8B0-42B69BDFF8D4}" srcOrd="1" destOrd="0" parTransId="{60D6DC6A-9C0E-4E8B-AA63-7C2A7C10AE77}" sibTransId="{DA51DFD6-D554-4D66-819A-6D51B9D5E371}"/>
    <dgm:cxn modelId="{6A7EC61A-3760-4766-86D2-A2DA5ACF016C}" type="presOf" srcId="{BEFBB6BD-3823-4A98-8A74-338727362EFA}" destId="{8570F894-DE63-4CD2-A1E2-178DB82FA973}" srcOrd="0" destOrd="0" presId="urn:microsoft.com/office/officeart/2005/8/layout/vList2"/>
    <dgm:cxn modelId="{C0179F74-A025-47ED-8B36-31551591A055}" type="presOf" srcId="{37E5F201-81D4-4F88-B8B0-42B69BDFF8D4}" destId="{BF82F8B3-9AEF-4AA0-8A20-02B3CD4D106C}" srcOrd="0" destOrd="0" presId="urn:microsoft.com/office/officeart/2005/8/layout/vList2"/>
    <dgm:cxn modelId="{942D4B8B-4C9A-4B85-AC25-BC3CA644564A}" type="presOf" srcId="{343C3F43-DB9A-49E0-8FF1-669A1D3D01E3}" destId="{63DCE855-233F-4B9D-BBDC-435F89E9A41B}" srcOrd="0" destOrd="0" presId="urn:microsoft.com/office/officeart/2005/8/layout/vList2"/>
    <dgm:cxn modelId="{91AB4EE3-ED1B-4634-AB19-9813F16B9F53}" srcId="{BEFBB6BD-3823-4A98-8A74-338727362EFA}" destId="{343C3F43-DB9A-49E0-8FF1-669A1D3D01E3}" srcOrd="0" destOrd="0" parTransId="{E7C02AE5-48BE-4867-88C2-5B94918A57C7}" sibTransId="{8A3B54C0-5FDD-4184-AC65-60EC100FA0C5}"/>
    <dgm:cxn modelId="{2FFA7085-FCEB-41E8-B6E6-06AC64D079E4}" type="presParOf" srcId="{8570F894-DE63-4CD2-A1E2-178DB82FA973}" destId="{63DCE855-233F-4B9D-BBDC-435F89E9A41B}" srcOrd="0" destOrd="0" presId="urn:microsoft.com/office/officeart/2005/8/layout/vList2"/>
    <dgm:cxn modelId="{98AFBB32-6813-4B8C-8956-D89F5EAC4329}" type="presParOf" srcId="{8570F894-DE63-4CD2-A1E2-178DB82FA973}" destId="{DD6BF98E-6585-4107-916F-0D0C34D1F5B2}" srcOrd="1" destOrd="0" presId="urn:microsoft.com/office/officeart/2005/8/layout/vList2"/>
    <dgm:cxn modelId="{A90F327B-9954-4BEC-992C-D23AB2D15C09}" type="presParOf" srcId="{8570F894-DE63-4CD2-A1E2-178DB82FA973}" destId="{BF82F8B3-9AEF-4AA0-8A20-02B3CD4D106C}"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C517F68-3651-4B05-A0C8-0143A6A9024D}"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7A44DC79-E165-4756-B0D0-6BFEE7386DFD}">
      <dgm:prSet custT="1"/>
      <dgm:spPr/>
      <dgm:t>
        <a:bodyPr/>
        <a:lstStyle/>
        <a:p>
          <a:r>
            <a:rPr lang="el-GR" sz="2000" dirty="0">
              <a:latin typeface="Book Antiqua" panose="02040602050305030304" pitchFamily="18" charset="0"/>
            </a:rPr>
            <a:t>Γενικότερα σε ένα δραματικό κείμενο εστιάζουμε:</a:t>
          </a:r>
          <a:endParaRPr lang="en-US" sz="2000" dirty="0">
            <a:latin typeface="Book Antiqua" panose="02040602050305030304" pitchFamily="18" charset="0"/>
          </a:endParaRPr>
        </a:p>
      </dgm:t>
    </dgm:pt>
    <dgm:pt modelId="{10E61DF2-AA26-4C32-80FC-2671F00A9C26}" type="parTrans" cxnId="{59E92B63-DABD-4EE2-ADFC-5BFD5EDC9D08}">
      <dgm:prSet/>
      <dgm:spPr/>
      <dgm:t>
        <a:bodyPr/>
        <a:lstStyle/>
        <a:p>
          <a:endParaRPr lang="en-US"/>
        </a:p>
      </dgm:t>
    </dgm:pt>
    <dgm:pt modelId="{9CB0CBB7-55F2-4BC9-B378-62417D2D689B}" type="sibTrans" cxnId="{59E92B63-DABD-4EE2-ADFC-5BFD5EDC9D08}">
      <dgm:prSet/>
      <dgm:spPr/>
      <dgm:t>
        <a:bodyPr/>
        <a:lstStyle/>
        <a:p>
          <a:endParaRPr lang="en-US"/>
        </a:p>
      </dgm:t>
    </dgm:pt>
    <dgm:pt modelId="{0F0C1614-5757-4363-A5E0-BAA20A23A8C9}">
      <dgm:prSet custT="1"/>
      <dgm:spPr/>
      <dgm:t>
        <a:bodyPr/>
        <a:lstStyle/>
        <a:p>
          <a:r>
            <a:rPr lang="el-GR" sz="1800" dirty="0"/>
            <a:t>• </a:t>
          </a:r>
          <a:r>
            <a:rPr lang="el-GR" sz="2000" dirty="0">
              <a:latin typeface="Book Antiqua" panose="02040602050305030304" pitchFamily="18" charset="0"/>
            </a:rPr>
            <a:t>Στην χρονολογία του δραματικού μύθου (ο «ιστορικός» χρόνος της αφήγησης). </a:t>
          </a:r>
          <a:endParaRPr lang="en-US" sz="2000" dirty="0">
            <a:latin typeface="Book Antiqua" panose="02040602050305030304" pitchFamily="18" charset="0"/>
          </a:endParaRPr>
        </a:p>
      </dgm:t>
    </dgm:pt>
    <dgm:pt modelId="{2966B440-1D7E-4F73-BC8F-999519B48B7E}" type="parTrans" cxnId="{0C7DE009-A277-44DE-8231-A207EB8767ED}">
      <dgm:prSet/>
      <dgm:spPr/>
      <dgm:t>
        <a:bodyPr/>
        <a:lstStyle/>
        <a:p>
          <a:endParaRPr lang="en-US"/>
        </a:p>
      </dgm:t>
    </dgm:pt>
    <dgm:pt modelId="{BD661DE2-7060-4B3F-8A12-43A4D2F9E66F}" type="sibTrans" cxnId="{0C7DE009-A277-44DE-8231-A207EB8767ED}">
      <dgm:prSet/>
      <dgm:spPr/>
      <dgm:t>
        <a:bodyPr/>
        <a:lstStyle/>
        <a:p>
          <a:endParaRPr lang="en-US"/>
        </a:p>
      </dgm:t>
    </dgm:pt>
    <dgm:pt modelId="{EDABB687-6013-4D69-AC37-6502072A8737}">
      <dgm:prSet custT="1"/>
      <dgm:spPr/>
      <dgm:t>
        <a:bodyPr/>
        <a:lstStyle/>
        <a:p>
          <a:r>
            <a:rPr lang="el-GR" sz="1800" dirty="0"/>
            <a:t>• </a:t>
          </a:r>
          <a:r>
            <a:rPr lang="el-GR" sz="2000" dirty="0">
              <a:latin typeface="Book Antiqua" panose="02040602050305030304" pitchFamily="18" charset="0"/>
            </a:rPr>
            <a:t>Στον χρόνο που αναφέρεται στην ευθύγραμμη ανάπτυξη της πλοκής (ανάπτυξη, συμπύκνωση, παράλληλη παρουσίαση ή διαδοχή των γεγονότων). </a:t>
          </a:r>
          <a:endParaRPr lang="en-US" sz="2000" dirty="0">
            <a:latin typeface="Book Antiqua" panose="02040602050305030304" pitchFamily="18" charset="0"/>
          </a:endParaRPr>
        </a:p>
      </dgm:t>
    </dgm:pt>
    <dgm:pt modelId="{43985D57-CCA5-45EA-B786-CB1289AB43C2}" type="parTrans" cxnId="{295576A3-63C3-43CA-9F57-F3DD8D82FB08}">
      <dgm:prSet/>
      <dgm:spPr/>
      <dgm:t>
        <a:bodyPr/>
        <a:lstStyle/>
        <a:p>
          <a:endParaRPr lang="en-US"/>
        </a:p>
      </dgm:t>
    </dgm:pt>
    <dgm:pt modelId="{BEAE9E4A-7980-498C-B0E0-426197D3D220}" type="sibTrans" cxnId="{295576A3-63C3-43CA-9F57-F3DD8D82FB08}">
      <dgm:prSet/>
      <dgm:spPr/>
      <dgm:t>
        <a:bodyPr/>
        <a:lstStyle/>
        <a:p>
          <a:endParaRPr lang="en-US"/>
        </a:p>
      </dgm:t>
    </dgm:pt>
    <dgm:pt modelId="{E3ECA529-D58E-4EDF-A70F-60D657283BCA}">
      <dgm:prSet/>
      <dgm:spPr/>
      <dgm:t>
        <a:bodyPr/>
        <a:lstStyle/>
        <a:p>
          <a:r>
            <a:rPr lang="el-GR" dirty="0"/>
            <a:t>• </a:t>
          </a:r>
          <a:r>
            <a:rPr lang="el-GR" dirty="0">
              <a:latin typeface="Book Antiqua" panose="02040602050305030304" pitchFamily="18" charset="0"/>
            </a:rPr>
            <a:t>Στον μεταφορικό χρόνο που αφορά στην υποκειμενική αντίληψη ή εμπειρία του χρόνου που έχουν τα δραματικά πρόσωπα. </a:t>
          </a:r>
          <a:endParaRPr lang="en-US" dirty="0">
            <a:latin typeface="Book Antiqua" panose="02040602050305030304" pitchFamily="18" charset="0"/>
          </a:endParaRPr>
        </a:p>
      </dgm:t>
    </dgm:pt>
    <dgm:pt modelId="{22B398DB-96E0-4F44-B0E9-DEC856B88CB6}" type="parTrans" cxnId="{804B5381-5525-4D01-BED8-C0C89BC82684}">
      <dgm:prSet/>
      <dgm:spPr/>
      <dgm:t>
        <a:bodyPr/>
        <a:lstStyle/>
        <a:p>
          <a:endParaRPr lang="en-US"/>
        </a:p>
      </dgm:t>
    </dgm:pt>
    <dgm:pt modelId="{FD056B41-950A-47E1-8EC0-E02F7BC4E5E3}" type="sibTrans" cxnId="{804B5381-5525-4D01-BED8-C0C89BC82684}">
      <dgm:prSet/>
      <dgm:spPr/>
      <dgm:t>
        <a:bodyPr/>
        <a:lstStyle/>
        <a:p>
          <a:endParaRPr lang="en-US"/>
        </a:p>
      </dgm:t>
    </dgm:pt>
    <dgm:pt modelId="{35BCFC66-BF11-4F35-BAD1-312AA0BA1B51}">
      <dgm:prSet custT="1"/>
      <dgm:spPr/>
      <dgm:t>
        <a:bodyPr/>
        <a:lstStyle/>
        <a:p>
          <a:r>
            <a:rPr lang="el-GR" sz="2000" dirty="0">
              <a:latin typeface="Book Antiqua" panose="02040602050305030304" pitchFamily="18" charset="0"/>
            </a:rPr>
            <a:t>Σημαντικό στοιχείο για τη μελέτη της διάστασης του χρόνου είναι ο εντοπισμός των χρονικών δεικτών που σηματοδοτούν το πέρασμα του χρόνου</a:t>
          </a:r>
          <a:endParaRPr lang="en-US" sz="2000" dirty="0">
            <a:latin typeface="Book Antiqua" panose="02040602050305030304" pitchFamily="18" charset="0"/>
          </a:endParaRPr>
        </a:p>
      </dgm:t>
    </dgm:pt>
    <dgm:pt modelId="{742668B9-1A4D-4888-807B-42ABBEE3709E}" type="parTrans" cxnId="{1144CBA2-1A34-463F-8BDD-97F7589EDB03}">
      <dgm:prSet/>
      <dgm:spPr/>
      <dgm:t>
        <a:bodyPr/>
        <a:lstStyle/>
        <a:p>
          <a:endParaRPr lang="en-US"/>
        </a:p>
      </dgm:t>
    </dgm:pt>
    <dgm:pt modelId="{46D841B9-2CFF-4A30-9B84-965ED7FA5757}" type="sibTrans" cxnId="{1144CBA2-1A34-463F-8BDD-97F7589EDB03}">
      <dgm:prSet/>
      <dgm:spPr/>
      <dgm:t>
        <a:bodyPr/>
        <a:lstStyle/>
        <a:p>
          <a:endParaRPr lang="en-US"/>
        </a:p>
      </dgm:t>
    </dgm:pt>
    <dgm:pt modelId="{353DA414-FEC5-4B17-84EC-83C259B7C554}" type="pres">
      <dgm:prSet presAssocID="{EC517F68-3651-4B05-A0C8-0143A6A9024D}" presName="linear" presStyleCnt="0">
        <dgm:presLayoutVars>
          <dgm:animLvl val="lvl"/>
          <dgm:resizeHandles val="exact"/>
        </dgm:presLayoutVars>
      </dgm:prSet>
      <dgm:spPr/>
    </dgm:pt>
    <dgm:pt modelId="{EBC0C154-E731-42BA-9630-9FA6443503CD}" type="pres">
      <dgm:prSet presAssocID="{7A44DC79-E165-4756-B0D0-6BFEE7386DFD}" presName="parentText" presStyleLbl="node1" presStyleIdx="0" presStyleCnt="5" custLinFactNeighborX="-23071" custLinFactNeighborY="-49352">
        <dgm:presLayoutVars>
          <dgm:chMax val="0"/>
          <dgm:bulletEnabled val="1"/>
        </dgm:presLayoutVars>
      </dgm:prSet>
      <dgm:spPr/>
    </dgm:pt>
    <dgm:pt modelId="{5ABF1A48-1447-4C2E-9748-73CF5100DD45}" type="pres">
      <dgm:prSet presAssocID="{9CB0CBB7-55F2-4BC9-B378-62417D2D689B}" presName="spacer" presStyleCnt="0"/>
      <dgm:spPr/>
    </dgm:pt>
    <dgm:pt modelId="{56546486-9623-4906-B0C7-7EDCE21DC8C4}" type="pres">
      <dgm:prSet presAssocID="{0F0C1614-5757-4363-A5E0-BAA20A23A8C9}" presName="parentText" presStyleLbl="node1" presStyleIdx="1" presStyleCnt="5">
        <dgm:presLayoutVars>
          <dgm:chMax val="0"/>
          <dgm:bulletEnabled val="1"/>
        </dgm:presLayoutVars>
      </dgm:prSet>
      <dgm:spPr/>
    </dgm:pt>
    <dgm:pt modelId="{6A689683-DD4D-4AF1-924C-E8D5C8A22452}" type="pres">
      <dgm:prSet presAssocID="{BD661DE2-7060-4B3F-8A12-43A4D2F9E66F}" presName="spacer" presStyleCnt="0"/>
      <dgm:spPr/>
    </dgm:pt>
    <dgm:pt modelId="{9736B093-D676-44A2-A09D-2C2A07C55932}" type="pres">
      <dgm:prSet presAssocID="{EDABB687-6013-4D69-AC37-6502072A8737}" presName="parentText" presStyleLbl="node1" presStyleIdx="2" presStyleCnt="5">
        <dgm:presLayoutVars>
          <dgm:chMax val="0"/>
          <dgm:bulletEnabled val="1"/>
        </dgm:presLayoutVars>
      </dgm:prSet>
      <dgm:spPr/>
    </dgm:pt>
    <dgm:pt modelId="{58B626D2-E53D-47C8-BD42-5A66F4C056C6}" type="pres">
      <dgm:prSet presAssocID="{BEAE9E4A-7980-498C-B0E0-426197D3D220}" presName="spacer" presStyleCnt="0"/>
      <dgm:spPr/>
    </dgm:pt>
    <dgm:pt modelId="{5AE17B88-879B-48F2-99F4-781815C94AB6}" type="pres">
      <dgm:prSet presAssocID="{E3ECA529-D58E-4EDF-A70F-60D657283BCA}" presName="parentText" presStyleLbl="node1" presStyleIdx="3" presStyleCnt="5">
        <dgm:presLayoutVars>
          <dgm:chMax val="0"/>
          <dgm:bulletEnabled val="1"/>
        </dgm:presLayoutVars>
      </dgm:prSet>
      <dgm:spPr/>
    </dgm:pt>
    <dgm:pt modelId="{B9CE2711-24D1-4180-873F-E8E08F94EF85}" type="pres">
      <dgm:prSet presAssocID="{FD056B41-950A-47E1-8EC0-E02F7BC4E5E3}" presName="spacer" presStyleCnt="0"/>
      <dgm:spPr/>
    </dgm:pt>
    <dgm:pt modelId="{53F81D8D-5DF2-48E6-9D4B-B35D616DD69F}" type="pres">
      <dgm:prSet presAssocID="{35BCFC66-BF11-4F35-BAD1-312AA0BA1B51}" presName="parentText" presStyleLbl="node1" presStyleIdx="4" presStyleCnt="5">
        <dgm:presLayoutVars>
          <dgm:chMax val="0"/>
          <dgm:bulletEnabled val="1"/>
        </dgm:presLayoutVars>
      </dgm:prSet>
      <dgm:spPr/>
    </dgm:pt>
  </dgm:ptLst>
  <dgm:cxnLst>
    <dgm:cxn modelId="{0C7DE009-A277-44DE-8231-A207EB8767ED}" srcId="{EC517F68-3651-4B05-A0C8-0143A6A9024D}" destId="{0F0C1614-5757-4363-A5E0-BAA20A23A8C9}" srcOrd="1" destOrd="0" parTransId="{2966B440-1D7E-4F73-BC8F-999519B48B7E}" sibTransId="{BD661DE2-7060-4B3F-8A12-43A4D2F9E66F}"/>
    <dgm:cxn modelId="{1DB0E612-2E39-432A-BEAD-6D396C741A48}" type="presOf" srcId="{0F0C1614-5757-4363-A5E0-BAA20A23A8C9}" destId="{56546486-9623-4906-B0C7-7EDCE21DC8C4}" srcOrd="0" destOrd="0" presId="urn:microsoft.com/office/officeart/2005/8/layout/vList2"/>
    <dgm:cxn modelId="{E6754E17-C760-4540-95D5-5315ACE1D021}" type="presOf" srcId="{7A44DC79-E165-4756-B0D0-6BFEE7386DFD}" destId="{EBC0C154-E731-42BA-9630-9FA6443503CD}" srcOrd="0" destOrd="0" presId="urn:microsoft.com/office/officeart/2005/8/layout/vList2"/>
    <dgm:cxn modelId="{B817933F-DA51-4D8B-A6BF-D23BB97DF833}" type="presOf" srcId="{E3ECA529-D58E-4EDF-A70F-60D657283BCA}" destId="{5AE17B88-879B-48F2-99F4-781815C94AB6}" srcOrd="0" destOrd="0" presId="urn:microsoft.com/office/officeart/2005/8/layout/vList2"/>
    <dgm:cxn modelId="{072B2241-D6DD-46CA-A090-5700CD48FAFA}" type="presOf" srcId="{EC517F68-3651-4B05-A0C8-0143A6A9024D}" destId="{353DA414-FEC5-4B17-84EC-83C259B7C554}" srcOrd="0" destOrd="0" presId="urn:microsoft.com/office/officeart/2005/8/layout/vList2"/>
    <dgm:cxn modelId="{59E92B63-DABD-4EE2-ADFC-5BFD5EDC9D08}" srcId="{EC517F68-3651-4B05-A0C8-0143A6A9024D}" destId="{7A44DC79-E165-4756-B0D0-6BFEE7386DFD}" srcOrd="0" destOrd="0" parTransId="{10E61DF2-AA26-4C32-80FC-2671F00A9C26}" sibTransId="{9CB0CBB7-55F2-4BC9-B378-62417D2D689B}"/>
    <dgm:cxn modelId="{7D5C1F48-8430-4139-B7DC-3FBA22ECF4EB}" type="presOf" srcId="{EDABB687-6013-4D69-AC37-6502072A8737}" destId="{9736B093-D676-44A2-A09D-2C2A07C55932}" srcOrd="0" destOrd="0" presId="urn:microsoft.com/office/officeart/2005/8/layout/vList2"/>
    <dgm:cxn modelId="{804B5381-5525-4D01-BED8-C0C89BC82684}" srcId="{EC517F68-3651-4B05-A0C8-0143A6A9024D}" destId="{E3ECA529-D58E-4EDF-A70F-60D657283BCA}" srcOrd="3" destOrd="0" parTransId="{22B398DB-96E0-4F44-B0E9-DEC856B88CB6}" sibTransId="{FD056B41-950A-47E1-8EC0-E02F7BC4E5E3}"/>
    <dgm:cxn modelId="{1144CBA2-1A34-463F-8BDD-97F7589EDB03}" srcId="{EC517F68-3651-4B05-A0C8-0143A6A9024D}" destId="{35BCFC66-BF11-4F35-BAD1-312AA0BA1B51}" srcOrd="4" destOrd="0" parTransId="{742668B9-1A4D-4888-807B-42ABBEE3709E}" sibTransId="{46D841B9-2CFF-4A30-9B84-965ED7FA5757}"/>
    <dgm:cxn modelId="{295576A3-63C3-43CA-9F57-F3DD8D82FB08}" srcId="{EC517F68-3651-4B05-A0C8-0143A6A9024D}" destId="{EDABB687-6013-4D69-AC37-6502072A8737}" srcOrd="2" destOrd="0" parTransId="{43985D57-CCA5-45EA-B786-CB1289AB43C2}" sibTransId="{BEAE9E4A-7980-498C-B0E0-426197D3D220}"/>
    <dgm:cxn modelId="{A0D903E0-D1F0-4875-8E23-5A2905FD7804}" type="presOf" srcId="{35BCFC66-BF11-4F35-BAD1-312AA0BA1B51}" destId="{53F81D8D-5DF2-48E6-9D4B-B35D616DD69F}" srcOrd="0" destOrd="0" presId="urn:microsoft.com/office/officeart/2005/8/layout/vList2"/>
    <dgm:cxn modelId="{D35D8809-F4BD-4B39-B481-91F2611A1053}" type="presParOf" srcId="{353DA414-FEC5-4B17-84EC-83C259B7C554}" destId="{EBC0C154-E731-42BA-9630-9FA6443503CD}" srcOrd="0" destOrd="0" presId="urn:microsoft.com/office/officeart/2005/8/layout/vList2"/>
    <dgm:cxn modelId="{C2322C61-3D59-469A-AD20-467D5284D219}" type="presParOf" srcId="{353DA414-FEC5-4B17-84EC-83C259B7C554}" destId="{5ABF1A48-1447-4C2E-9748-73CF5100DD45}" srcOrd="1" destOrd="0" presId="urn:microsoft.com/office/officeart/2005/8/layout/vList2"/>
    <dgm:cxn modelId="{89CF1204-FE4F-4218-8567-6B2FCFEF5DE8}" type="presParOf" srcId="{353DA414-FEC5-4B17-84EC-83C259B7C554}" destId="{56546486-9623-4906-B0C7-7EDCE21DC8C4}" srcOrd="2" destOrd="0" presId="urn:microsoft.com/office/officeart/2005/8/layout/vList2"/>
    <dgm:cxn modelId="{29E8BB9F-C950-4069-8E11-288BCB2EFC21}" type="presParOf" srcId="{353DA414-FEC5-4B17-84EC-83C259B7C554}" destId="{6A689683-DD4D-4AF1-924C-E8D5C8A22452}" srcOrd="3" destOrd="0" presId="urn:microsoft.com/office/officeart/2005/8/layout/vList2"/>
    <dgm:cxn modelId="{B2414F66-F7FB-43B0-9319-7E7E633F43A3}" type="presParOf" srcId="{353DA414-FEC5-4B17-84EC-83C259B7C554}" destId="{9736B093-D676-44A2-A09D-2C2A07C55932}" srcOrd="4" destOrd="0" presId="urn:microsoft.com/office/officeart/2005/8/layout/vList2"/>
    <dgm:cxn modelId="{D5629A27-8841-4074-9BE2-AAE728AD08AF}" type="presParOf" srcId="{353DA414-FEC5-4B17-84EC-83C259B7C554}" destId="{58B626D2-E53D-47C8-BD42-5A66F4C056C6}" srcOrd="5" destOrd="0" presId="urn:microsoft.com/office/officeart/2005/8/layout/vList2"/>
    <dgm:cxn modelId="{C0C7CDE9-4722-43C1-A81C-17BB6BB43C5A}" type="presParOf" srcId="{353DA414-FEC5-4B17-84EC-83C259B7C554}" destId="{5AE17B88-879B-48F2-99F4-781815C94AB6}" srcOrd="6" destOrd="0" presId="urn:microsoft.com/office/officeart/2005/8/layout/vList2"/>
    <dgm:cxn modelId="{013ECAE6-EE83-46FF-8A5F-EBCF997A3944}" type="presParOf" srcId="{353DA414-FEC5-4B17-84EC-83C259B7C554}" destId="{B9CE2711-24D1-4180-873F-E8E08F94EF85}" srcOrd="7" destOrd="0" presId="urn:microsoft.com/office/officeart/2005/8/layout/vList2"/>
    <dgm:cxn modelId="{92F4F38E-C838-468C-95EE-FD430EC7A2E0}" type="presParOf" srcId="{353DA414-FEC5-4B17-84EC-83C259B7C554}" destId="{53F81D8D-5DF2-48E6-9D4B-B35D616DD69F}"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AB5EBC8-3A85-45B2-8E1E-F6C528CA9A6E}" type="doc">
      <dgm:prSet loTypeId="urn:microsoft.com/office/officeart/2005/8/layout/bProcess2" loCatId="process" qsTypeId="urn:microsoft.com/office/officeart/2005/8/quickstyle/simple1" qsCatId="simple" csTypeId="urn:microsoft.com/office/officeart/2005/8/colors/colorful1" csCatId="colorful" phldr="1"/>
      <dgm:spPr/>
      <dgm:t>
        <a:bodyPr/>
        <a:lstStyle/>
        <a:p>
          <a:endParaRPr lang="en-US"/>
        </a:p>
      </dgm:t>
    </dgm:pt>
    <dgm:pt modelId="{AC1B2E4D-A65D-488F-9AB5-1A24A38CE32C}">
      <dgm:prSet custT="1"/>
      <dgm:spPr/>
      <dgm:t>
        <a:bodyPr/>
        <a:lstStyle/>
        <a:p>
          <a:r>
            <a:rPr lang="el-GR" sz="2000" dirty="0">
              <a:latin typeface="Book Antiqua" panose="02040602050305030304" pitchFamily="18" charset="0"/>
            </a:rPr>
            <a:t>• </a:t>
          </a:r>
          <a:r>
            <a:rPr lang="el-GR" sz="2000" i="1" dirty="0">
              <a:latin typeface="Book Antiqua" panose="02040602050305030304" pitchFamily="18" charset="0"/>
            </a:rPr>
            <a:t>Ο επιτελεστικός χαρακτήρας του λόγου</a:t>
          </a:r>
          <a:endParaRPr lang="en-US" sz="2000" dirty="0">
            <a:latin typeface="Book Antiqua" panose="02040602050305030304" pitchFamily="18" charset="0"/>
          </a:endParaRPr>
        </a:p>
      </dgm:t>
    </dgm:pt>
    <dgm:pt modelId="{B42668FF-FBC5-4A2D-BD73-A2A9D7EF000B}" type="parTrans" cxnId="{9108A050-C9C8-45AE-A49B-51625B7B5857}">
      <dgm:prSet/>
      <dgm:spPr/>
      <dgm:t>
        <a:bodyPr/>
        <a:lstStyle/>
        <a:p>
          <a:endParaRPr lang="en-US"/>
        </a:p>
      </dgm:t>
    </dgm:pt>
    <dgm:pt modelId="{5857B757-11DD-4B1B-A3C2-A2E2E37C0F66}" type="sibTrans" cxnId="{9108A050-C9C8-45AE-A49B-51625B7B5857}">
      <dgm:prSet/>
      <dgm:spPr/>
      <dgm:t>
        <a:bodyPr/>
        <a:lstStyle/>
        <a:p>
          <a:endParaRPr lang="en-US"/>
        </a:p>
      </dgm:t>
    </dgm:pt>
    <dgm:pt modelId="{3C708C15-027E-4839-8A59-E1A80CF7B2D5}">
      <dgm:prSet custT="1"/>
      <dgm:spPr/>
      <dgm:t>
        <a:bodyPr/>
        <a:lstStyle/>
        <a:p>
          <a:r>
            <a:rPr lang="el-GR" sz="1800" dirty="0">
              <a:latin typeface="Book Antiqua" panose="02040602050305030304" pitchFamily="18" charset="0"/>
            </a:rPr>
            <a:t>Ο λόγος μελετάται ως «πράξη»: είτε ως το όργανο επιτέλεσης των πράξεων των δραματικών προσώπων, είτε ως οι «πράξεις» καθαυτές. Ο </a:t>
          </a:r>
          <a:r>
            <a:rPr lang="en-US" sz="1800" dirty="0">
              <a:latin typeface="Book Antiqua" panose="02040602050305030304" pitchFamily="18" charset="0"/>
            </a:rPr>
            <a:t>Joh Austin</a:t>
          </a:r>
          <a:r>
            <a:rPr lang="el-GR" sz="1800" dirty="0">
              <a:latin typeface="Book Antiqua" panose="02040602050305030304" pitchFamily="18" charset="0"/>
            </a:rPr>
            <a:t> παρατήρησε ότι οι γλωσσικές εκφορές δεν υπηρετούν μόνο τον στόχο να περιγράψουν μια κατάσταση ή να διατυπώσουν ένα ισχυρισμό αλλά ότι μέσω αυτών επιτελούνται και πράξεις ότι εκτός από διαπιστωτικές υπάρχουν και επιτελεστικές εκφορές. </a:t>
          </a:r>
          <a:endParaRPr lang="en-US" sz="1800" dirty="0">
            <a:latin typeface="Book Antiqua" panose="02040602050305030304" pitchFamily="18" charset="0"/>
          </a:endParaRPr>
        </a:p>
      </dgm:t>
    </dgm:pt>
    <dgm:pt modelId="{76535CD6-CF44-426E-9B27-081B9FD31047}" type="parTrans" cxnId="{280DEDC2-5630-4B8B-99FF-16814B1866CD}">
      <dgm:prSet/>
      <dgm:spPr/>
      <dgm:t>
        <a:bodyPr/>
        <a:lstStyle/>
        <a:p>
          <a:endParaRPr lang="en-US"/>
        </a:p>
      </dgm:t>
    </dgm:pt>
    <dgm:pt modelId="{9A46F2EA-C1AD-4C3B-BE74-A906430F140C}" type="sibTrans" cxnId="{280DEDC2-5630-4B8B-99FF-16814B1866CD}">
      <dgm:prSet/>
      <dgm:spPr/>
      <dgm:t>
        <a:bodyPr/>
        <a:lstStyle/>
        <a:p>
          <a:endParaRPr lang="en-US"/>
        </a:p>
      </dgm:t>
    </dgm:pt>
    <dgm:pt modelId="{B5E33900-672C-4431-AC1A-5F49C601E490}" type="pres">
      <dgm:prSet presAssocID="{1AB5EBC8-3A85-45B2-8E1E-F6C528CA9A6E}" presName="diagram" presStyleCnt="0">
        <dgm:presLayoutVars>
          <dgm:dir/>
          <dgm:resizeHandles/>
        </dgm:presLayoutVars>
      </dgm:prSet>
      <dgm:spPr/>
    </dgm:pt>
    <dgm:pt modelId="{83CD1D65-70FD-4144-BC29-7F74CD100243}" type="pres">
      <dgm:prSet presAssocID="{AC1B2E4D-A65D-488F-9AB5-1A24A38CE32C}" presName="firstNode" presStyleLbl="node1" presStyleIdx="0" presStyleCnt="2">
        <dgm:presLayoutVars>
          <dgm:bulletEnabled val="1"/>
        </dgm:presLayoutVars>
      </dgm:prSet>
      <dgm:spPr/>
    </dgm:pt>
    <dgm:pt modelId="{9A079A17-BE49-4DDE-A112-D0AC84D35598}" type="pres">
      <dgm:prSet presAssocID="{5857B757-11DD-4B1B-A3C2-A2E2E37C0F66}" presName="sibTrans" presStyleLbl="sibTrans2D1" presStyleIdx="0" presStyleCnt="1"/>
      <dgm:spPr/>
    </dgm:pt>
    <dgm:pt modelId="{714C5199-777D-4F58-BB96-F64B198D89D0}" type="pres">
      <dgm:prSet presAssocID="{3C708C15-027E-4839-8A59-E1A80CF7B2D5}" presName="lastNode" presStyleLbl="node1" presStyleIdx="1" presStyleCnt="2">
        <dgm:presLayoutVars>
          <dgm:bulletEnabled val="1"/>
        </dgm:presLayoutVars>
      </dgm:prSet>
      <dgm:spPr/>
    </dgm:pt>
  </dgm:ptLst>
  <dgm:cxnLst>
    <dgm:cxn modelId="{9108A050-C9C8-45AE-A49B-51625B7B5857}" srcId="{1AB5EBC8-3A85-45B2-8E1E-F6C528CA9A6E}" destId="{AC1B2E4D-A65D-488F-9AB5-1A24A38CE32C}" srcOrd="0" destOrd="0" parTransId="{B42668FF-FBC5-4A2D-BD73-A2A9D7EF000B}" sibTransId="{5857B757-11DD-4B1B-A3C2-A2E2E37C0F66}"/>
    <dgm:cxn modelId="{9AEDEC8E-5B76-4EFA-921B-264DB8780299}" type="presOf" srcId="{5857B757-11DD-4B1B-A3C2-A2E2E37C0F66}" destId="{9A079A17-BE49-4DDE-A112-D0AC84D35598}" srcOrd="0" destOrd="0" presId="urn:microsoft.com/office/officeart/2005/8/layout/bProcess2"/>
    <dgm:cxn modelId="{B01023B4-2992-49BB-ABD7-5A340BD6F356}" type="presOf" srcId="{1AB5EBC8-3A85-45B2-8E1E-F6C528CA9A6E}" destId="{B5E33900-672C-4431-AC1A-5F49C601E490}" srcOrd="0" destOrd="0" presId="urn:microsoft.com/office/officeart/2005/8/layout/bProcess2"/>
    <dgm:cxn modelId="{280DEDC2-5630-4B8B-99FF-16814B1866CD}" srcId="{1AB5EBC8-3A85-45B2-8E1E-F6C528CA9A6E}" destId="{3C708C15-027E-4839-8A59-E1A80CF7B2D5}" srcOrd="1" destOrd="0" parTransId="{76535CD6-CF44-426E-9B27-081B9FD31047}" sibTransId="{9A46F2EA-C1AD-4C3B-BE74-A906430F140C}"/>
    <dgm:cxn modelId="{6E2A64D6-B4A5-4648-9E78-6FAFA4D81A7D}" type="presOf" srcId="{3C708C15-027E-4839-8A59-E1A80CF7B2D5}" destId="{714C5199-777D-4F58-BB96-F64B198D89D0}" srcOrd="0" destOrd="0" presId="urn:microsoft.com/office/officeart/2005/8/layout/bProcess2"/>
    <dgm:cxn modelId="{DFC81AF8-9F19-4265-8C7B-F029018362E3}" type="presOf" srcId="{AC1B2E4D-A65D-488F-9AB5-1A24A38CE32C}" destId="{83CD1D65-70FD-4144-BC29-7F74CD100243}" srcOrd="0" destOrd="0" presId="urn:microsoft.com/office/officeart/2005/8/layout/bProcess2"/>
    <dgm:cxn modelId="{61D4D774-E828-4777-8178-74BC4BEBC05C}" type="presParOf" srcId="{B5E33900-672C-4431-AC1A-5F49C601E490}" destId="{83CD1D65-70FD-4144-BC29-7F74CD100243}" srcOrd="0" destOrd="0" presId="urn:microsoft.com/office/officeart/2005/8/layout/bProcess2"/>
    <dgm:cxn modelId="{D5BA233E-E251-48F3-9EBA-816A89CD7BA8}" type="presParOf" srcId="{B5E33900-672C-4431-AC1A-5F49C601E490}" destId="{9A079A17-BE49-4DDE-A112-D0AC84D35598}" srcOrd="1" destOrd="0" presId="urn:microsoft.com/office/officeart/2005/8/layout/bProcess2"/>
    <dgm:cxn modelId="{7F804618-8A39-40FD-AD92-6A9AD7CA5DAF}" type="presParOf" srcId="{B5E33900-672C-4431-AC1A-5F49C601E490}" destId="{714C5199-777D-4F58-BB96-F64B198D89D0}" srcOrd="2" destOrd="0" presId="urn:microsoft.com/office/officeart/2005/8/layout/b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BC05B2D-23D2-449A-8B98-DD41BFCFB050}"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4940871D-9A6B-4CD6-90C5-A2E30BA26F4C}">
      <dgm:prSet custT="1"/>
      <dgm:spPr/>
      <dgm:t>
        <a:bodyPr/>
        <a:lstStyle/>
        <a:p>
          <a:r>
            <a:rPr lang="el-GR" sz="2400" i="1" dirty="0">
              <a:latin typeface="Book Antiqua" panose="02040602050305030304" pitchFamily="18" charset="0"/>
            </a:rPr>
            <a:t>Ο δραματικός λόγος ως «πράξη επικοινωνίας»</a:t>
          </a:r>
          <a:endParaRPr lang="en-US" sz="2400" dirty="0">
            <a:latin typeface="Book Antiqua" panose="02040602050305030304" pitchFamily="18" charset="0"/>
          </a:endParaRPr>
        </a:p>
      </dgm:t>
    </dgm:pt>
    <dgm:pt modelId="{205F2A2C-E06F-4403-AE16-E83AAFD22E27}" type="parTrans" cxnId="{9C3B5BBA-BBBE-47E2-AAA9-D154A477E446}">
      <dgm:prSet/>
      <dgm:spPr/>
      <dgm:t>
        <a:bodyPr/>
        <a:lstStyle/>
        <a:p>
          <a:endParaRPr lang="en-US"/>
        </a:p>
      </dgm:t>
    </dgm:pt>
    <dgm:pt modelId="{74D74328-7419-4123-BD31-9E3D9F139B39}" type="sibTrans" cxnId="{9C3B5BBA-BBBE-47E2-AAA9-D154A477E446}">
      <dgm:prSet/>
      <dgm:spPr/>
      <dgm:t>
        <a:bodyPr/>
        <a:lstStyle/>
        <a:p>
          <a:endParaRPr lang="en-US"/>
        </a:p>
      </dgm:t>
    </dgm:pt>
    <dgm:pt modelId="{AB7878E3-7F93-4FC5-BDB1-ED81CBD8F06C}">
      <dgm:prSet/>
      <dgm:spPr/>
      <dgm:t>
        <a:bodyPr/>
        <a:lstStyle/>
        <a:p>
          <a:r>
            <a:rPr lang="el-GR" dirty="0">
              <a:latin typeface="Book Antiqua" panose="02040602050305030304" pitchFamily="18" charset="0"/>
            </a:rPr>
            <a:t>Ο διάλογος των προσώπων ορίζεται ως διαδικασία «γλωσσικής ανταλλαγής» (συνομιλίας) μεταξύ ενός πομπού και ενός δέκτη με αντικείμενο το μήνυμα που ο πρώτος απευθύνει στον δεύτερο. Στο πλαίσιο αυτό δίνεται έμφαση στην δεικτική λειτουργία της γλώσσας. </a:t>
          </a:r>
          <a:endParaRPr lang="en-US" dirty="0">
            <a:latin typeface="Book Antiqua" panose="02040602050305030304" pitchFamily="18" charset="0"/>
          </a:endParaRPr>
        </a:p>
      </dgm:t>
    </dgm:pt>
    <dgm:pt modelId="{D38B2129-C5AA-44F0-8658-671727F08F20}" type="parTrans" cxnId="{58727ADE-44D6-4CCB-AACC-006CAE2659BC}">
      <dgm:prSet/>
      <dgm:spPr/>
      <dgm:t>
        <a:bodyPr/>
        <a:lstStyle/>
        <a:p>
          <a:endParaRPr lang="en-US"/>
        </a:p>
      </dgm:t>
    </dgm:pt>
    <dgm:pt modelId="{5ED521C3-8425-4A1A-9537-ABC8F21A8F3A}" type="sibTrans" cxnId="{58727ADE-44D6-4CCB-AACC-006CAE2659BC}">
      <dgm:prSet/>
      <dgm:spPr/>
      <dgm:t>
        <a:bodyPr/>
        <a:lstStyle/>
        <a:p>
          <a:endParaRPr lang="en-US"/>
        </a:p>
      </dgm:t>
    </dgm:pt>
    <dgm:pt modelId="{266DCB25-2D25-49FC-A784-84DE3521DDA8}" type="pres">
      <dgm:prSet presAssocID="{8BC05B2D-23D2-449A-8B98-DD41BFCFB050}" presName="hierChild1" presStyleCnt="0">
        <dgm:presLayoutVars>
          <dgm:chPref val="1"/>
          <dgm:dir/>
          <dgm:animOne val="branch"/>
          <dgm:animLvl val="lvl"/>
          <dgm:resizeHandles/>
        </dgm:presLayoutVars>
      </dgm:prSet>
      <dgm:spPr/>
    </dgm:pt>
    <dgm:pt modelId="{53174B25-FCB9-4CAC-9792-DB4AC7CCB3DD}" type="pres">
      <dgm:prSet presAssocID="{4940871D-9A6B-4CD6-90C5-A2E30BA26F4C}" presName="hierRoot1" presStyleCnt="0"/>
      <dgm:spPr/>
    </dgm:pt>
    <dgm:pt modelId="{D6076A5D-DF35-4695-BF3D-F93F07ED23A8}" type="pres">
      <dgm:prSet presAssocID="{4940871D-9A6B-4CD6-90C5-A2E30BA26F4C}" presName="composite" presStyleCnt="0"/>
      <dgm:spPr/>
    </dgm:pt>
    <dgm:pt modelId="{9735D1C5-8B93-4406-8F21-94EA38D0992A}" type="pres">
      <dgm:prSet presAssocID="{4940871D-9A6B-4CD6-90C5-A2E30BA26F4C}" presName="background" presStyleLbl="node0" presStyleIdx="0" presStyleCnt="2"/>
      <dgm:spPr/>
    </dgm:pt>
    <dgm:pt modelId="{14C05552-E33C-46E3-B22F-E45DFFCC80C3}" type="pres">
      <dgm:prSet presAssocID="{4940871D-9A6B-4CD6-90C5-A2E30BA26F4C}" presName="text" presStyleLbl="fgAcc0" presStyleIdx="0" presStyleCnt="2">
        <dgm:presLayoutVars>
          <dgm:chPref val="3"/>
        </dgm:presLayoutVars>
      </dgm:prSet>
      <dgm:spPr/>
    </dgm:pt>
    <dgm:pt modelId="{1EBCA8F2-A966-499F-8F64-433E380D48DD}" type="pres">
      <dgm:prSet presAssocID="{4940871D-9A6B-4CD6-90C5-A2E30BA26F4C}" presName="hierChild2" presStyleCnt="0"/>
      <dgm:spPr/>
    </dgm:pt>
    <dgm:pt modelId="{F673B639-08D4-4FE0-AFC0-4FAAB3F0B93A}" type="pres">
      <dgm:prSet presAssocID="{AB7878E3-7F93-4FC5-BDB1-ED81CBD8F06C}" presName="hierRoot1" presStyleCnt="0"/>
      <dgm:spPr/>
    </dgm:pt>
    <dgm:pt modelId="{A2CF8954-AB4D-432C-8B25-81F0ABC20D58}" type="pres">
      <dgm:prSet presAssocID="{AB7878E3-7F93-4FC5-BDB1-ED81CBD8F06C}" presName="composite" presStyleCnt="0"/>
      <dgm:spPr/>
    </dgm:pt>
    <dgm:pt modelId="{4BCD5AF1-BEF9-4CF7-A2F2-14670EB4CB15}" type="pres">
      <dgm:prSet presAssocID="{AB7878E3-7F93-4FC5-BDB1-ED81CBD8F06C}" presName="background" presStyleLbl="node0" presStyleIdx="1" presStyleCnt="2"/>
      <dgm:spPr/>
    </dgm:pt>
    <dgm:pt modelId="{B8AE8E80-CA98-4346-914A-ED2A1C81F5C4}" type="pres">
      <dgm:prSet presAssocID="{AB7878E3-7F93-4FC5-BDB1-ED81CBD8F06C}" presName="text" presStyleLbl="fgAcc0" presStyleIdx="1" presStyleCnt="2" custScaleX="115003" custScaleY="146444">
        <dgm:presLayoutVars>
          <dgm:chPref val="3"/>
        </dgm:presLayoutVars>
      </dgm:prSet>
      <dgm:spPr/>
    </dgm:pt>
    <dgm:pt modelId="{2330B56A-2F86-4EB2-96E2-67E2B9D15529}" type="pres">
      <dgm:prSet presAssocID="{AB7878E3-7F93-4FC5-BDB1-ED81CBD8F06C}" presName="hierChild2" presStyleCnt="0"/>
      <dgm:spPr/>
    </dgm:pt>
  </dgm:ptLst>
  <dgm:cxnLst>
    <dgm:cxn modelId="{40DEEB27-4056-4B70-86EA-E20796D2A89F}" type="presOf" srcId="{4940871D-9A6B-4CD6-90C5-A2E30BA26F4C}" destId="{14C05552-E33C-46E3-B22F-E45DFFCC80C3}" srcOrd="0" destOrd="0" presId="urn:microsoft.com/office/officeart/2005/8/layout/hierarchy1"/>
    <dgm:cxn modelId="{EA72F936-C811-4E4F-92E6-CA9CF5BC660A}" type="presOf" srcId="{AB7878E3-7F93-4FC5-BDB1-ED81CBD8F06C}" destId="{B8AE8E80-CA98-4346-914A-ED2A1C81F5C4}" srcOrd="0" destOrd="0" presId="urn:microsoft.com/office/officeart/2005/8/layout/hierarchy1"/>
    <dgm:cxn modelId="{F4ABFE6C-D874-47A5-A5E2-C8265E342DB4}" type="presOf" srcId="{8BC05B2D-23D2-449A-8B98-DD41BFCFB050}" destId="{266DCB25-2D25-49FC-A784-84DE3521DDA8}" srcOrd="0" destOrd="0" presId="urn:microsoft.com/office/officeart/2005/8/layout/hierarchy1"/>
    <dgm:cxn modelId="{9C3B5BBA-BBBE-47E2-AAA9-D154A477E446}" srcId="{8BC05B2D-23D2-449A-8B98-DD41BFCFB050}" destId="{4940871D-9A6B-4CD6-90C5-A2E30BA26F4C}" srcOrd="0" destOrd="0" parTransId="{205F2A2C-E06F-4403-AE16-E83AAFD22E27}" sibTransId="{74D74328-7419-4123-BD31-9E3D9F139B39}"/>
    <dgm:cxn modelId="{58727ADE-44D6-4CCB-AACC-006CAE2659BC}" srcId="{8BC05B2D-23D2-449A-8B98-DD41BFCFB050}" destId="{AB7878E3-7F93-4FC5-BDB1-ED81CBD8F06C}" srcOrd="1" destOrd="0" parTransId="{D38B2129-C5AA-44F0-8658-671727F08F20}" sibTransId="{5ED521C3-8425-4A1A-9537-ABC8F21A8F3A}"/>
    <dgm:cxn modelId="{DF2AD677-9BE8-467B-8A5A-0970D6288A62}" type="presParOf" srcId="{266DCB25-2D25-49FC-A784-84DE3521DDA8}" destId="{53174B25-FCB9-4CAC-9792-DB4AC7CCB3DD}" srcOrd="0" destOrd="0" presId="urn:microsoft.com/office/officeart/2005/8/layout/hierarchy1"/>
    <dgm:cxn modelId="{C398821E-CAB4-4C25-B90A-AE0DF2232A51}" type="presParOf" srcId="{53174B25-FCB9-4CAC-9792-DB4AC7CCB3DD}" destId="{D6076A5D-DF35-4695-BF3D-F93F07ED23A8}" srcOrd="0" destOrd="0" presId="urn:microsoft.com/office/officeart/2005/8/layout/hierarchy1"/>
    <dgm:cxn modelId="{2624E372-422B-48F7-86FB-C36B8DD3E5A4}" type="presParOf" srcId="{D6076A5D-DF35-4695-BF3D-F93F07ED23A8}" destId="{9735D1C5-8B93-4406-8F21-94EA38D0992A}" srcOrd="0" destOrd="0" presId="urn:microsoft.com/office/officeart/2005/8/layout/hierarchy1"/>
    <dgm:cxn modelId="{9332B01C-03B0-4ADD-A3F3-D5B42BC9B460}" type="presParOf" srcId="{D6076A5D-DF35-4695-BF3D-F93F07ED23A8}" destId="{14C05552-E33C-46E3-B22F-E45DFFCC80C3}" srcOrd="1" destOrd="0" presId="urn:microsoft.com/office/officeart/2005/8/layout/hierarchy1"/>
    <dgm:cxn modelId="{BF223997-094C-4B5B-BDF8-A160213C2B0E}" type="presParOf" srcId="{53174B25-FCB9-4CAC-9792-DB4AC7CCB3DD}" destId="{1EBCA8F2-A966-499F-8F64-433E380D48DD}" srcOrd="1" destOrd="0" presId="urn:microsoft.com/office/officeart/2005/8/layout/hierarchy1"/>
    <dgm:cxn modelId="{9F74D244-43E4-428B-90DF-A1B8338E9969}" type="presParOf" srcId="{266DCB25-2D25-49FC-A784-84DE3521DDA8}" destId="{F673B639-08D4-4FE0-AFC0-4FAAB3F0B93A}" srcOrd="1" destOrd="0" presId="urn:microsoft.com/office/officeart/2005/8/layout/hierarchy1"/>
    <dgm:cxn modelId="{15646496-DADA-412B-BE4C-7EB1BAB73AA4}" type="presParOf" srcId="{F673B639-08D4-4FE0-AFC0-4FAAB3F0B93A}" destId="{A2CF8954-AB4D-432C-8B25-81F0ABC20D58}" srcOrd="0" destOrd="0" presId="urn:microsoft.com/office/officeart/2005/8/layout/hierarchy1"/>
    <dgm:cxn modelId="{4F9E6667-88E1-43AE-B69C-83782A21085E}" type="presParOf" srcId="{A2CF8954-AB4D-432C-8B25-81F0ABC20D58}" destId="{4BCD5AF1-BEF9-4CF7-A2F2-14670EB4CB15}" srcOrd="0" destOrd="0" presId="urn:microsoft.com/office/officeart/2005/8/layout/hierarchy1"/>
    <dgm:cxn modelId="{34417291-4355-4A72-9A6C-2E0815895DB6}" type="presParOf" srcId="{A2CF8954-AB4D-432C-8B25-81F0ABC20D58}" destId="{B8AE8E80-CA98-4346-914A-ED2A1C81F5C4}" srcOrd="1" destOrd="0" presId="urn:microsoft.com/office/officeart/2005/8/layout/hierarchy1"/>
    <dgm:cxn modelId="{C7CFAFAA-6CE8-4B08-8544-6A47485D5041}" type="presParOf" srcId="{F673B639-08D4-4FE0-AFC0-4FAAB3F0B93A}" destId="{2330B56A-2F86-4EB2-96E2-67E2B9D15529}"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C5C0199-E553-4414-95B7-32CE6793A696}" type="doc">
      <dgm:prSet loTypeId="urn:microsoft.com/office/officeart/2005/8/layout/process2" loCatId="process" qsTypeId="urn:microsoft.com/office/officeart/2005/8/quickstyle/simple1" qsCatId="simple" csTypeId="urn:microsoft.com/office/officeart/2005/8/colors/colorful5" csCatId="colorful" phldr="1"/>
      <dgm:spPr/>
      <dgm:t>
        <a:bodyPr/>
        <a:lstStyle/>
        <a:p>
          <a:endParaRPr lang="en-US"/>
        </a:p>
      </dgm:t>
    </dgm:pt>
    <dgm:pt modelId="{C251D05F-379A-4EFE-B51F-EE83B8EBA6FE}">
      <dgm:prSet custT="1"/>
      <dgm:spPr/>
      <dgm:t>
        <a:bodyPr/>
        <a:lstStyle/>
        <a:p>
          <a:r>
            <a:rPr lang="el-GR" sz="2400" b="1" i="1" dirty="0">
              <a:latin typeface="Book Antiqua" panose="02040602050305030304" pitchFamily="18" charset="0"/>
            </a:rPr>
            <a:t>Τα δραματικά πρόσωπα</a:t>
          </a:r>
          <a:endParaRPr lang="en-US" sz="2400" dirty="0">
            <a:latin typeface="Book Antiqua" panose="02040602050305030304" pitchFamily="18" charset="0"/>
          </a:endParaRPr>
        </a:p>
      </dgm:t>
    </dgm:pt>
    <dgm:pt modelId="{853F9C41-A302-45FF-BFFA-A2872BA8466F}" type="parTrans" cxnId="{66826D6F-DCBF-4109-8262-F7253A973F89}">
      <dgm:prSet/>
      <dgm:spPr/>
      <dgm:t>
        <a:bodyPr/>
        <a:lstStyle/>
        <a:p>
          <a:endParaRPr lang="en-US"/>
        </a:p>
      </dgm:t>
    </dgm:pt>
    <dgm:pt modelId="{4B9259E9-E2D4-4384-ADFB-E3008DC766A0}" type="sibTrans" cxnId="{66826D6F-DCBF-4109-8262-F7253A973F89}">
      <dgm:prSet/>
      <dgm:spPr/>
      <dgm:t>
        <a:bodyPr/>
        <a:lstStyle/>
        <a:p>
          <a:endParaRPr lang="en-US"/>
        </a:p>
      </dgm:t>
    </dgm:pt>
    <dgm:pt modelId="{6F3B2176-B77E-4987-A43F-969F90EDCFFF}">
      <dgm:prSet custT="1"/>
      <dgm:spPr/>
      <dgm:t>
        <a:bodyPr/>
        <a:lstStyle/>
        <a:p>
          <a:r>
            <a:rPr lang="el-GR" sz="2000" dirty="0">
              <a:latin typeface="Book Antiqua" panose="02040602050305030304" pitchFamily="18" charset="0"/>
            </a:rPr>
            <a:t>Παρόλη την «αποσπασματική» σκιαγράφηση των προσώπων στο σύγχρονο θέατρο, το δραματικό πρόσωπο παραμένει ο κυρίαρχος ενοποιητικός παράγοντας μεταξύ του κειμένου, του ηθοποιού και του θεατή / αναγνώστη.</a:t>
          </a:r>
          <a:endParaRPr lang="en-US" sz="2000" dirty="0">
            <a:latin typeface="Book Antiqua" panose="02040602050305030304" pitchFamily="18" charset="0"/>
          </a:endParaRPr>
        </a:p>
      </dgm:t>
    </dgm:pt>
    <dgm:pt modelId="{56560676-1671-4FC7-AD3D-2172C556D528}" type="parTrans" cxnId="{33B60ECB-57F2-417D-A243-47C556D230DD}">
      <dgm:prSet/>
      <dgm:spPr/>
      <dgm:t>
        <a:bodyPr/>
        <a:lstStyle/>
        <a:p>
          <a:endParaRPr lang="en-US"/>
        </a:p>
      </dgm:t>
    </dgm:pt>
    <dgm:pt modelId="{197FB74C-29D5-4445-A532-2B8185E921F7}" type="sibTrans" cxnId="{33B60ECB-57F2-417D-A243-47C556D230DD}">
      <dgm:prSet/>
      <dgm:spPr/>
      <dgm:t>
        <a:bodyPr/>
        <a:lstStyle/>
        <a:p>
          <a:endParaRPr lang="en-US"/>
        </a:p>
      </dgm:t>
    </dgm:pt>
    <dgm:pt modelId="{3B21DC00-8484-4503-9119-AB7755920720}" type="pres">
      <dgm:prSet presAssocID="{FC5C0199-E553-4414-95B7-32CE6793A696}" presName="linearFlow" presStyleCnt="0">
        <dgm:presLayoutVars>
          <dgm:resizeHandles val="exact"/>
        </dgm:presLayoutVars>
      </dgm:prSet>
      <dgm:spPr/>
    </dgm:pt>
    <dgm:pt modelId="{A4DA0044-63EF-47C5-9432-175099F793A8}" type="pres">
      <dgm:prSet presAssocID="{C251D05F-379A-4EFE-B51F-EE83B8EBA6FE}" presName="node" presStyleLbl="node1" presStyleIdx="0" presStyleCnt="2">
        <dgm:presLayoutVars>
          <dgm:bulletEnabled val="1"/>
        </dgm:presLayoutVars>
      </dgm:prSet>
      <dgm:spPr/>
    </dgm:pt>
    <dgm:pt modelId="{261EB025-9EAF-4E1D-AE99-94D4403B1C8D}" type="pres">
      <dgm:prSet presAssocID="{4B9259E9-E2D4-4384-ADFB-E3008DC766A0}" presName="sibTrans" presStyleLbl="sibTrans2D1" presStyleIdx="0" presStyleCnt="1"/>
      <dgm:spPr/>
    </dgm:pt>
    <dgm:pt modelId="{77BCE2C0-4EE9-492A-805E-0179542B2B4C}" type="pres">
      <dgm:prSet presAssocID="{4B9259E9-E2D4-4384-ADFB-E3008DC766A0}" presName="connectorText" presStyleLbl="sibTrans2D1" presStyleIdx="0" presStyleCnt="1"/>
      <dgm:spPr/>
    </dgm:pt>
    <dgm:pt modelId="{207D0863-C129-4D82-BF19-54318A605A47}" type="pres">
      <dgm:prSet presAssocID="{6F3B2176-B77E-4987-A43F-969F90EDCFFF}" presName="node" presStyleLbl="node1" presStyleIdx="1" presStyleCnt="2" custScaleX="159932">
        <dgm:presLayoutVars>
          <dgm:bulletEnabled val="1"/>
        </dgm:presLayoutVars>
      </dgm:prSet>
      <dgm:spPr/>
    </dgm:pt>
  </dgm:ptLst>
  <dgm:cxnLst>
    <dgm:cxn modelId="{B97FD207-13EF-457D-93A7-DF788A450D78}" type="presOf" srcId="{FC5C0199-E553-4414-95B7-32CE6793A696}" destId="{3B21DC00-8484-4503-9119-AB7755920720}" srcOrd="0" destOrd="0" presId="urn:microsoft.com/office/officeart/2005/8/layout/process2"/>
    <dgm:cxn modelId="{D41EC211-6762-4A6C-9487-3BD5734E02BC}" type="presOf" srcId="{6F3B2176-B77E-4987-A43F-969F90EDCFFF}" destId="{207D0863-C129-4D82-BF19-54318A605A47}" srcOrd="0" destOrd="0" presId="urn:microsoft.com/office/officeart/2005/8/layout/process2"/>
    <dgm:cxn modelId="{E1BC4824-DCEE-4547-9106-228F6EF1C113}" type="presOf" srcId="{C251D05F-379A-4EFE-B51F-EE83B8EBA6FE}" destId="{A4DA0044-63EF-47C5-9432-175099F793A8}" srcOrd="0" destOrd="0" presId="urn:microsoft.com/office/officeart/2005/8/layout/process2"/>
    <dgm:cxn modelId="{5C67D962-A9D0-4EA3-B380-B15430EC581C}" type="presOf" srcId="{4B9259E9-E2D4-4384-ADFB-E3008DC766A0}" destId="{77BCE2C0-4EE9-492A-805E-0179542B2B4C}" srcOrd="1" destOrd="0" presId="urn:microsoft.com/office/officeart/2005/8/layout/process2"/>
    <dgm:cxn modelId="{66826D6F-DCBF-4109-8262-F7253A973F89}" srcId="{FC5C0199-E553-4414-95B7-32CE6793A696}" destId="{C251D05F-379A-4EFE-B51F-EE83B8EBA6FE}" srcOrd="0" destOrd="0" parTransId="{853F9C41-A302-45FF-BFFA-A2872BA8466F}" sibTransId="{4B9259E9-E2D4-4384-ADFB-E3008DC766A0}"/>
    <dgm:cxn modelId="{FCA62659-4925-4B5F-9EFC-BD839321F6DE}" type="presOf" srcId="{4B9259E9-E2D4-4384-ADFB-E3008DC766A0}" destId="{261EB025-9EAF-4E1D-AE99-94D4403B1C8D}" srcOrd="0" destOrd="0" presId="urn:microsoft.com/office/officeart/2005/8/layout/process2"/>
    <dgm:cxn modelId="{33B60ECB-57F2-417D-A243-47C556D230DD}" srcId="{FC5C0199-E553-4414-95B7-32CE6793A696}" destId="{6F3B2176-B77E-4987-A43F-969F90EDCFFF}" srcOrd="1" destOrd="0" parTransId="{56560676-1671-4FC7-AD3D-2172C556D528}" sibTransId="{197FB74C-29D5-4445-A532-2B8185E921F7}"/>
    <dgm:cxn modelId="{7C2BF1FC-9A57-46E4-A8F6-3C3F87DE30AD}" type="presParOf" srcId="{3B21DC00-8484-4503-9119-AB7755920720}" destId="{A4DA0044-63EF-47C5-9432-175099F793A8}" srcOrd="0" destOrd="0" presId="urn:microsoft.com/office/officeart/2005/8/layout/process2"/>
    <dgm:cxn modelId="{9C5FEB36-DCFF-4057-AF9E-F1BB60AECE5F}" type="presParOf" srcId="{3B21DC00-8484-4503-9119-AB7755920720}" destId="{261EB025-9EAF-4E1D-AE99-94D4403B1C8D}" srcOrd="1" destOrd="0" presId="urn:microsoft.com/office/officeart/2005/8/layout/process2"/>
    <dgm:cxn modelId="{9FC03A0F-B189-4414-BDFA-B6A48A67A3E6}" type="presParOf" srcId="{261EB025-9EAF-4E1D-AE99-94D4403B1C8D}" destId="{77BCE2C0-4EE9-492A-805E-0179542B2B4C}" srcOrd="0" destOrd="0" presId="urn:microsoft.com/office/officeart/2005/8/layout/process2"/>
    <dgm:cxn modelId="{9BAA26BF-2E6C-4955-8399-E664974DADCA}" type="presParOf" srcId="{3B21DC00-8484-4503-9119-AB7755920720}" destId="{207D0863-C129-4D82-BF19-54318A605A47}" srcOrd="2"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CE855-233F-4B9D-BBDC-435F89E9A41B}">
      <dsp:nvSpPr>
        <dsp:cNvPr id="0" name=""/>
        <dsp:cNvSpPr/>
      </dsp:nvSpPr>
      <dsp:spPr>
        <a:xfrm>
          <a:off x="0" y="599191"/>
          <a:ext cx="6967728" cy="209612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l-GR" sz="2400" u="sng" kern="1200" dirty="0">
              <a:latin typeface="Book Antiqua" panose="02040602050305030304" pitchFamily="18" charset="0"/>
            </a:rPr>
            <a:t>Κλιμακωτή δομή</a:t>
          </a:r>
          <a:r>
            <a:rPr lang="el-GR" sz="2400" kern="1200" dirty="0">
              <a:latin typeface="Book Antiqua" panose="02040602050305030304" pitchFamily="18" charset="0"/>
            </a:rPr>
            <a:t>: Μια και μόνη κεντρική πλοκή που λειτουργεί κλιμακωτά μέχρι την κορύφωση και τη λύση με αυξανόμενη ένταση</a:t>
          </a:r>
          <a:endParaRPr lang="en-US" sz="2400" kern="1200" dirty="0">
            <a:latin typeface="Book Antiqua" panose="02040602050305030304" pitchFamily="18" charset="0"/>
          </a:endParaRPr>
        </a:p>
      </dsp:txBody>
      <dsp:txXfrm>
        <a:off x="102325" y="701516"/>
        <a:ext cx="6763078" cy="1891478"/>
      </dsp:txXfrm>
    </dsp:sp>
    <dsp:sp modelId="{BF82F8B3-9AEF-4AA0-8A20-02B3CD4D106C}">
      <dsp:nvSpPr>
        <dsp:cNvPr id="0" name=""/>
        <dsp:cNvSpPr/>
      </dsp:nvSpPr>
      <dsp:spPr>
        <a:xfrm>
          <a:off x="0" y="2882519"/>
          <a:ext cx="6967728" cy="2096128"/>
        </a:xfrm>
        <a:prstGeom prst="roundRect">
          <a:avLst/>
        </a:prstGeom>
        <a:solidFill>
          <a:schemeClr val="accent2">
            <a:hueOff val="-1529478"/>
            <a:satOff val="-555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l-GR" sz="2400" u="sng" kern="1200" dirty="0">
              <a:latin typeface="Book Antiqua" panose="02040602050305030304" pitchFamily="18" charset="0"/>
            </a:rPr>
            <a:t>Επεισοδιακή δομή:</a:t>
          </a:r>
          <a:r>
            <a:rPr lang="el-GR" sz="2400" kern="1200" dirty="0">
              <a:latin typeface="Book Antiqua" panose="02040602050305030304" pitchFamily="18" charset="0"/>
            </a:rPr>
            <a:t> Εκτός από την κεντρική πλοκή υπάρχουν και δευτερεύουσες πλοκές που συνδέονται με την κεντρική των οποίων παρακολουθούμε την εξέλιξη π.χ. τα έργα του Σαίξπηρ </a:t>
          </a:r>
          <a:r>
            <a:rPr lang="el-GR" sz="2400" i="1" kern="1200" dirty="0" err="1">
              <a:latin typeface="Book Antiqua" panose="02040602050305030304" pitchFamily="18" charset="0"/>
            </a:rPr>
            <a:t>Ληρ</a:t>
          </a:r>
          <a:r>
            <a:rPr lang="el-GR" sz="2400" i="1" kern="1200" dirty="0">
              <a:latin typeface="Book Antiqua" panose="02040602050305030304" pitchFamily="18" charset="0"/>
            </a:rPr>
            <a:t>.</a:t>
          </a:r>
          <a:endParaRPr lang="en-US" sz="2400" kern="1200" dirty="0">
            <a:latin typeface="Book Antiqua" panose="02040602050305030304" pitchFamily="18" charset="0"/>
          </a:endParaRPr>
        </a:p>
      </dsp:txBody>
      <dsp:txXfrm>
        <a:off x="102325" y="2984844"/>
        <a:ext cx="6763078" cy="18914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C0C154-E731-42BA-9630-9FA6443503CD}">
      <dsp:nvSpPr>
        <dsp:cNvPr id="0" name=""/>
        <dsp:cNvSpPr/>
      </dsp:nvSpPr>
      <dsp:spPr>
        <a:xfrm>
          <a:off x="0" y="0"/>
          <a:ext cx="7809478" cy="1135747"/>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l-GR" sz="2000" kern="1200" dirty="0">
              <a:latin typeface="Book Antiqua" panose="02040602050305030304" pitchFamily="18" charset="0"/>
            </a:rPr>
            <a:t>Γενικότερα σε ένα δραματικό κείμενο εστιάζουμε:</a:t>
          </a:r>
          <a:endParaRPr lang="en-US" sz="2000" kern="1200" dirty="0">
            <a:latin typeface="Book Antiqua" panose="02040602050305030304" pitchFamily="18" charset="0"/>
          </a:endParaRPr>
        </a:p>
      </dsp:txBody>
      <dsp:txXfrm>
        <a:off x="55443" y="55443"/>
        <a:ext cx="7698592" cy="1024861"/>
      </dsp:txXfrm>
    </dsp:sp>
    <dsp:sp modelId="{56546486-9623-4906-B0C7-7EDCE21DC8C4}">
      <dsp:nvSpPr>
        <dsp:cNvPr id="0" name=""/>
        <dsp:cNvSpPr/>
      </dsp:nvSpPr>
      <dsp:spPr>
        <a:xfrm>
          <a:off x="0" y="1221774"/>
          <a:ext cx="7809478" cy="1135747"/>
        </a:xfrm>
        <a:prstGeom prst="roundRect">
          <a:avLst/>
        </a:prstGeom>
        <a:solidFill>
          <a:schemeClr val="accent2">
            <a:hueOff val="-382370"/>
            <a:satOff val="-1388"/>
            <a:lumOff val="-107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l-GR" sz="1800" kern="1200" dirty="0"/>
            <a:t>• </a:t>
          </a:r>
          <a:r>
            <a:rPr lang="el-GR" sz="2000" kern="1200" dirty="0">
              <a:latin typeface="Book Antiqua" panose="02040602050305030304" pitchFamily="18" charset="0"/>
            </a:rPr>
            <a:t>Στην χρονολογία του δραματικού μύθου (ο «ιστορικός» χρόνος της αφήγησης). </a:t>
          </a:r>
          <a:endParaRPr lang="en-US" sz="2000" kern="1200" dirty="0">
            <a:latin typeface="Book Antiqua" panose="02040602050305030304" pitchFamily="18" charset="0"/>
          </a:endParaRPr>
        </a:p>
      </dsp:txBody>
      <dsp:txXfrm>
        <a:off x="55443" y="1277217"/>
        <a:ext cx="7698592" cy="1024861"/>
      </dsp:txXfrm>
    </dsp:sp>
    <dsp:sp modelId="{9736B093-D676-44A2-A09D-2C2A07C55932}">
      <dsp:nvSpPr>
        <dsp:cNvPr id="0" name=""/>
        <dsp:cNvSpPr/>
      </dsp:nvSpPr>
      <dsp:spPr>
        <a:xfrm>
          <a:off x="0" y="2415122"/>
          <a:ext cx="7809478" cy="1135747"/>
        </a:xfrm>
        <a:prstGeom prst="roundRect">
          <a:avLst/>
        </a:prstGeom>
        <a:solidFill>
          <a:schemeClr val="accent2">
            <a:hueOff val="-764739"/>
            <a:satOff val="-2777"/>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l-GR" sz="1800" kern="1200" dirty="0"/>
            <a:t>• </a:t>
          </a:r>
          <a:r>
            <a:rPr lang="el-GR" sz="2000" kern="1200" dirty="0">
              <a:latin typeface="Book Antiqua" panose="02040602050305030304" pitchFamily="18" charset="0"/>
            </a:rPr>
            <a:t>Στον χρόνο που αναφέρεται στην ευθύγραμμη ανάπτυξη της πλοκής (ανάπτυξη, συμπύκνωση, παράλληλη παρουσίαση ή διαδοχή των γεγονότων). </a:t>
          </a:r>
          <a:endParaRPr lang="en-US" sz="2000" kern="1200" dirty="0">
            <a:latin typeface="Book Antiqua" panose="02040602050305030304" pitchFamily="18" charset="0"/>
          </a:endParaRPr>
        </a:p>
      </dsp:txBody>
      <dsp:txXfrm>
        <a:off x="55443" y="2470565"/>
        <a:ext cx="7698592" cy="1024861"/>
      </dsp:txXfrm>
    </dsp:sp>
    <dsp:sp modelId="{5AE17B88-879B-48F2-99F4-781815C94AB6}">
      <dsp:nvSpPr>
        <dsp:cNvPr id="0" name=""/>
        <dsp:cNvSpPr/>
      </dsp:nvSpPr>
      <dsp:spPr>
        <a:xfrm>
          <a:off x="0" y="3608469"/>
          <a:ext cx="7809478" cy="1135747"/>
        </a:xfrm>
        <a:prstGeom prst="roundRect">
          <a:avLst/>
        </a:prstGeom>
        <a:solidFill>
          <a:schemeClr val="accent2">
            <a:hueOff val="-1147109"/>
            <a:satOff val="-4165"/>
            <a:lumOff val="-32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l-GR" sz="2000" kern="1200" dirty="0"/>
            <a:t>• </a:t>
          </a:r>
          <a:r>
            <a:rPr lang="el-GR" sz="2000" kern="1200" dirty="0">
              <a:latin typeface="Book Antiqua" panose="02040602050305030304" pitchFamily="18" charset="0"/>
            </a:rPr>
            <a:t>Στον μεταφορικό χρόνο που αφορά στην υποκειμενική αντίληψη ή εμπειρία του χρόνου που έχουν τα δραματικά πρόσωπα. </a:t>
          </a:r>
          <a:endParaRPr lang="en-US" sz="2000" kern="1200" dirty="0">
            <a:latin typeface="Book Antiqua" panose="02040602050305030304" pitchFamily="18" charset="0"/>
          </a:endParaRPr>
        </a:p>
      </dsp:txBody>
      <dsp:txXfrm>
        <a:off x="55443" y="3663912"/>
        <a:ext cx="7698592" cy="1024861"/>
      </dsp:txXfrm>
    </dsp:sp>
    <dsp:sp modelId="{53F81D8D-5DF2-48E6-9D4B-B35D616DD69F}">
      <dsp:nvSpPr>
        <dsp:cNvPr id="0" name=""/>
        <dsp:cNvSpPr/>
      </dsp:nvSpPr>
      <dsp:spPr>
        <a:xfrm>
          <a:off x="0" y="4801817"/>
          <a:ext cx="7809478" cy="1135747"/>
        </a:xfrm>
        <a:prstGeom prst="roundRect">
          <a:avLst/>
        </a:prstGeom>
        <a:solidFill>
          <a:schemeClr val="accent2">
            <a:hueOff val="-1529478"/>
            <a:satOff val="-555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l-GR" sz="2000" kern="1200" dirty="0">
              <a:latin typeface="Book Antiqua" panose="02040602050305030304" pitchFamily="18" charset="0"/>
            </a:rPr>
            <a:t>Σημαντικό στοιχείο για τη μελέτη της διάστασης του χρόνου είναι ο εντοπισμός των χρονικών δεικτών που σηματοδοτούν το πέρασμα του χρόνου</a:t>
          </a:r>
          <a:endParaRPr lang="en-US" sz="2000" kern="1200" dirty="0">
            <a:latin typeface="Book Antiqua" panose="02040602050305030304" pitchFamily="18" charset="0"/>
          </a:endParaRPr>
        </a:p>
      </dsp:txBody>
      <dsp:txXfrm>
        <a:off x="55443" y="4857260"/>
        <a:ext cx="7698592" cy="10248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CD1D65-70FD-4144-BC29-7F74CD100243}">
      <dsp:nvSpPr>
        <dsp:cNvPr id="0" name=""/>
        <dsp:cNvSpPr/>
      </dsp:nvSpPr>
      <dsp:spPr>
        <a:xfrm>
          <a:off x="1469" y="429302"/>
          <a:ext cx="4815584" cy="4815584"/>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l-GR" sz="2000" kern="1200" dirty="0">
              <a:latin typeface="Book Antiqua" panose="02040602050305030304" pitchFamily="18" charset="0"/>
            </a:rPr>
            <a:t>• </a:t>
          </a:r>
          <a:r>
            <a:rPr lang="el-GR" sz="2000" i="1" kern="1200" dirty="0">
              <a:latin typeface="Book Antiqua" panose="02040602050305030304" pitchFamily="18" charset="0"/>
            </a:rPr>
            <a:t>Ο επιτελεστικός χαρακτήρας του λόγου</a:t>
          </a:r>
          <a:endParaRPr lang="en-US" sz="2000" kern="1200" dirty="0">
            <a:latin typeface="Book Antiqua" panose="02040602050305030304" pitchFamily="18" charset="0"/>
          </a:endParaRPr>
        </a:p>
      </dsp:txBody>
      <dsp:txXfrm>
        <a:off x="706695" y="1134528"/>
        <a:ext cx="3405132" cy="3405132"/>
      </dsp:txXfrm>
    </dsp:sp>
    <dsp:sp modelId="{9A079A17-BE49-4DDE-A112-D0AC84D35598}">
      <dsp:nvSpPr>
        <dsp:cNvPr id="0" name=""/>
        <dsp:cNvSpPr/>
      </dsp:nvSpPr>
      <dsp:spPr>
        <a:xfrm rot="5400000">
          <a:off x="5214340" y="2199030"/>
          <a:ext cx="1685454" cy="1276129"/>
        </a:xfrm>
        <a:prstGeom prst="triangl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14C5199-777D-4F58-BB96-F64B198D89D0}">
      <dsp:nvSpPr>
        <dsp:cNvPr id="0" name=""/>
        <dsp:cNvSpPr/>
      </dsp:nvSpPr>
      <dsp:spPr>
        <a:xfrm>
          <a:off x="7224846" y="429302"/>
          <a:ext cx="4815584" cy="4815584"/>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l-GR" sz="1800" kern="1200" dirty="0">
              <a:latin typeface="Book Antiqua" panose="02040602050305030304" pitchFamily="18" charset="0"/>
            </a:rPr>
            <a:t>Ο λόγος μελετάται ως «πράξη»: είτε ως το όργανο επιτέλεσης των πράξεων των δραματικών προσώπων, είτε ως οι «πράξεις» καθαυτές. Ο </a:t>
          </a:r>
          <a:r>
            <a:rPr lang="en-US" sz="1800" kern="1200" dirty="0">
              <a:latin typeface="Book Antiqua" panose="02040602050305030304" pitchFamily="18" charset="0"/>
            </a:rPr>
            <a:t>Joh Austin</a:t>
          </a:r>
          <a:r>
            <a:rPr lang="el-GR" sz="1800" kern="1200" dirty="0">
              <a:latin typeface="Book Antiqua" panose="02040602050305030304" pitchFamily="18" charset="0"/>
            </a:rPr>
            <a:t> παρατήρησε ότι οι γλωσσικές εκφορές δεν υπηρετούν μόνο τον στόχο να περιγράψουν μια κατάσταση ή να διατυπώσουν ένα ισχυρισμό αλλά ότι μέσω αυτών επιτελούνται και πράξεις ότι εκτός από διαπιστωτικές υπάρχουν και επιτελεστικές εκφορές. </a:t>
          </a:r>
          <a:endParaRPr lang="en-US" sz="1800" kern="1200" dirty="0">
            <a:latin typeface="Book Antiqua" panose="02040602050305030304" pitchFamily="18" charset="0"/>
          </a:endParaRPr>
        </a:p>
      </dsp:txBody>
      <dsp:txXfrm>
        <a:off x="7930072" y="1134528"/>
        <a:ext cx="3405132" cy="340513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35D1C5-8B93-4406-8F21-94EA38D0992A}">
      <dsp:nvSpPr>
        <dsp:cNvPr id="0" name=""/>
        <dsp:cNvSpPr/>
      </dsp:nvSpPr>
      <dsp:spPr>
        <a:xfrm>
          <a:off x="36264" y="1565"/>
          <a:ext cx="4205213" cy="267031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C05552-E33C-46E3-B22F-E45DFFCC80C3}">
      <dsp:nvSpPr>
        <dsp:cNvPr id="0" name=""/>
        <dsp:cNvSpPr/>
      </dsp:nvSpPr>
      <dsp:spPr>
        <a:xfrm>
          <a:off x="503509" y="445449"/>
          <a:ext cx="4205213" cy="267031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l-GR" sz="2400" i="1" kern="1200" dirty="0">
              <a:latin typeface="Book Antiqua" panose="02040602050305030304" pitchFamily="18" charset="0"/>
            </a:rPr>
            <a:t>Ο δραματικός λόγος ως «πράξη επικοινωνίας»</a:t>
          </a:r>
          <a:endParaRPr lang="en-US" sz="2400" kern="1200" dirty="0">
            <a:latin typeface="Book Antiqua" panose="02040602050305030304" pitchFamily="18" charset="0"/>
          </a:endParaRPr>
        </a:p>
      </dsp:txBody>
      <dsp:txXfrm>
        <a:off x="581720" y="523660"/>
        <a:ext cx="4048791" cy="2513888"/>
      </dsp:txXfrm>
    </dsp:sp>
    <dsp:sp modelId="{4BCD5AF1-BEF9-4CF7-A2F2-14670EB4CB15}">
      <dsp:nvSpPr>
        <dsp:cNvPr id="0" name=""/>
        <dsp:cNvSpPr/>
      </dsp:nvSpPr>
      <dsp:spPr>
        <a:xfrm>
          <a:off x="5175968" y="1565"/>
          <a:ext cx="4836121" cy="391050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AE8E80-CA98-4346-914A-ED2A1C81F5C4}">
      <dsp:nvSpPr>
        <dsp:cNvPr id="0" name=""/>
        <dsp:cNvSpPr/>
      </dsp:nvSpPr>
      <dsp:spPr>
        <a:xfrm>
          <a:off x="5643214" y="445449"/>
          <a:ext cx="4836121" cy="391050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l-GR" sz="2400" kern="1200" dirty="0">
              <a:latin typeface="Book Antiqua" panose="02040602050305030304" pitchFamily="18" charset="0"/>
            </a:rPr>
            <a:t>Ο διάλογος των προσώπων ορίζεται ως διαδικασία «γλωσσικής ανταλλαγής» (συνομιλίας) μεταξύ ενός πομπού και ενός δέκτη με αντικείμενο το μήνυμα που ο πρώτος απευθύνει στον δεύτερο. Στο πλαίσιο αυτό δίνεται έμφαση στην δεικτική λειτουργία της γλώσσας. </a:t>
          </a:r>
          <a:endParaRPr lang="en-US" sz="2400" kern="1200" dirty="0">
            <a:latin typeface="Book Antiqua" panose="02040602050305030304" pitchFamily="18" charset="0"/>
          </a:endParaRPr>
        </a:p>
      </dsp:txBody>
      <dsp:txXfrm>
        <a:off x="5757749" y="559984"/>
        <a:ext cx="4607051" cy="36814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DA0044-63EF-47C5-9432-175099F793A8}">
      <dsp:nvSpPr>
        <dsp:cNvPr id="0" name=""/>
        <dsp:cNvSpPr/>
      </dsp:nvSpPr>
      <dsp:spPr>
        <a:xfrm>
          <a:off x="942080" y="3403"/>
          <a:ext cx="5083567" cy="2228412"/>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l-GR" sz="2400" b="1" i="1" kern="1200" dirty="0">
              <a:latin typeface="Book Antiqua" panose="02040602050305030304" pitchFamily="18" charset="0"/>
            </a:rPr>
            <a:t>Τα δραματικά πρόσωπα</a:t>
          </a:r>
          <a:endParaRPr lang="en-US" sz="2400" kern="1200" dirty="0">
            <a:latin typeface="Book Antiqua" panose="02040602050305030304" pitchFamily="18" charset="0"/>
          </a:endParaRPr>
        </a:p>
      </dsp:txBody>
      <dsp:txXfrm>
        <a:off x="1007348" y="68671"/>
        <a:ext cx="4953031" cy="2097876"/>
      </dsp:txXfrm>
    </dsp:sp>
    <dsp:sp modelId="{261EB025-9EAF-4E1D-AE99-94D4403B1C8D}">
      <dsp:nvSpPr>
        <dsp:cNvPr id="0" name=""/>
        <dsp:cNvSpPr/>
      </dsp:nvSpPr>
      <dsp:spPr>
        <a:xfrm rot="5400000">
          <a:off x="3066036" y="2287527"/>
          <a:ext cx="835654" cy="1002785"/>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822450">
            <a:lnSpc>
              <a:spcPct val="90000"/>
            </a:lnSpc>
            <a:spcBef>
              <a:spcPct val="0"/>
            </a:spcBef>
            <a:spcAft>
              <a:spcPct val="35000"/>
            </a:spcAft>
            <a:buNone/>
          </a:pPr>
          <a:endParaRPr lang="en-US" sz="4100" kern="1200"/>
        </a:p>
      </dsp:txBody>
      <dsp:txXfrm rot="-5400000">
        <a:off x="3183028" y="2371092"/>
        <a:ext cx="601671" cy="584958"/>
      </dsp:txXfrm>
    </dsp:sp>
    <dsp:sp modelId="{207D0863-C129-4D82-BF19-54318A605A47}">
      <dsp:nvSpPr>
        <dsp:cNvPr id="0" name=""/>
        <dsp:cNvSpPr/>
      </dsp:nvSpPr>
      <dsp:spPr>
        <a:xfrm>
          <a:off x="-581261" y="3346023"/>
          <a:ext cx="8130250" cy="2228412"/>
        </a:xfrm>
        <a:prstGeom prst="roundRect">
          <a:avLst>
            <a:gd name="adj" fmla="val 10000"/>
          </a:avLst>
        </a:prstGeom>
        <a:solidFill>
          <a:schemeClr val="accent5">
            <a:hueOff val="-1499274"/>
            <a:satOff val="5647"/>
            <a:lumOff val="-137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l-GR" sz="2000" kern="1200" dirty="0">
              <a:latin typeface="Book Antiqua" panose="02040602050305030304" pitchFamily="18" charset="0"/>
            </a:rPr>
            <a:t>Παρόλη την «αποσπασματική» σκιαγράφηση των προσώπων στο σύγχρονο θέατρο, το δραματικό πρόσωπο παραμένει ο κυρίαρχος ενοποιητικός παράγοντας μεταξύ του κειμένου, του ηθοποιού και του θεατή / αναγνώστη.</a:t>
          </a:r>
          <a:endParaRPr lang="en-US" sz="2000" kern="1200" dirty="0">
            <a:latin typeface="Book Antiqua" panose="02040602050305030304" pitchFamily="18" charset="0"/>
          </a:endParaRPr>
        </a:p>
      </dsp:txBody>
      <dsp:txXfrm>
        <a:off x="-515993" y="3411291"/>
        <a:ext cx="7999714" cy="209787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grDir" val="tL"/>
          <dgm:param type="flowDir" val="col"/>
          <dgm:param type="contDir" val="revDir"/>
        </dgm:alg>
      </dgm:if>
      <dgm:else name="Name2">
        <dgm:alg type="snake">
          <dgm:param type="grDir" val="tR"/>
          <dgm:param type="flowDir" val="col"/>
          <dgm:param type="contDir" val="revDir"/>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begPts" val="auto"/>
                    <dgm:param type="endPts" val="auto"/>
                    <dgm:param type="srcNode" val="firstNode"/>
                    <dgm:param type="dstNode" val="shape"/>
                  </dgm:alg>
                </dgm:if>
                <dgm:if name="Name13" axis="self" ptType="sibTrans" func="revPos" op="equ" val="1">
                  <dgm:alg type="conn">
                    <dgm:param type="begPts" val="auto"/>
                    <dgm:param type="endPts" val="auto"/>
                    <dgm:param type="srcNode" val="shape"/>
                    <dgm:param type="dstNode" val="lastNode"/>
                  </dgm:alg>
                </dgm:if>
                <dgm:else name="Name14">
                  <dgm:alg type="conn">
                    <dgm:param type="begPts" val="auto"/>
                    <dgm:param type="endPts" val="auto"/>
                    <dgm:param type="srcNode" val="shape"/>
                    <dgm:param type="dstNode" val="shape"/>
                  </dgm:alg>
                </dgm:else>
              </dgm:choose>
            </dgm:if>
            <dgm:else name="Name15">
              <dgm:choose name="Name16">
                <dgm:if name="Name17" axis="self" ptType="sibTrans" func="pos" op="equ" val="1">
                  <dgm:alg type="conn">
                    <dgm:param type="begPts" val="auto"/>
                    <dgm:param type="endPts" val="auto"/>
                    <dgm:param type="srcNode" val="firstNode"/>
                    <dgm:param type="dstNode" val="shape"/>
                  </dgm:alg>
                </dgm:if>
                <dgm:if name="Name18" axis="self" ptType="sibTrans" func="revPos" op="equ" val="1">
                  <dgm:alg type="conn">
                    <dgm:param type="begPts" val="auto"/>
                    <dgm:param type="endPts" val="auto"/>
                    <dgm:param type="srcNode" val="shape"/>
                    <dgm:param type="dstNode" val="lastNode"/>
                  </dgm:alg>
                </dgm:if>
                <dgm:else name="Name19">
                  <dgm:alg type="conn">
                    <dgm:param type="begPts" val="auto"/>
                    <dgm:param type="endPts" val="auto"/>
                    <dgm:param type="srcNode" val="shape"/>
                    <dgm:param type="dstNode" val="shape"/>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11/3/2023</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4046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11/3/2023</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031908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11/3/2023</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7282027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11/3/2023</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573738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11/3/2023</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6265715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11/3/2023</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0667699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11/3/2023</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520670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11/3/2023</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160339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11/3/2023</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5700026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11/3/2023</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265143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11/3/2023</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433247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11/3/2023</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101347058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2" r:id="rId6"/>
    <p:sldLayoutId id="2147483688" r:id="rId7"/>
    <p:sldLayoutId id="2147483689" r:id="rId8"/>
    <p:sldLayoutId id="2147483690" r:id="rId9"/>
    <p:sldLayoutId id="2147483691" r:id="rId10"/>
    <p:sldLayoutId id="2147483693" r:id="rId11"/>
  </p:sldLayoutIdLst>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5666830-9A19-4E01-8505-D6C7F9AC5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a:extLst>
              <a:ext uri="{FF2B5EF4-FFF2-40B4-BE49-F238E27FC236}">
                <a16:creationId xmlns:a16="http://schemas.microsoft.com/office/drawing/2014/main" id="{62E9CF1D-DA13-1B1A-25EA-0ECB4D8B108E}"/>
              </a:ext>
            </a:extLst>
          </p:cNvPr>
          <p:cNvPicPr>
            <a:picLocks noChangeAspect="1"/>
          </p:cNvPicPr>
          <p:nvPr/>
        </p:nvPicPr>
        <p:blipFill rotWithShape="1">
          <a:blip r:embed="rId2"/>
          <a:srcRect l="5739" r="15597" b="-1"/>
          <a:stretch/>
        </p:blipFill>
        <p:spPr>
          <a:xfrm>
            <a:off x="4110127" y="10"/>
            <a:ext cx="8081873" cy="6857990"/>
          </a:xfrm>
          <a:custGeom>
            <a:avLst/>
            <a:gdLst/>
            <a:ahLst/>
            <a:cxnLst/>
            <a:rect l="l" t="t" r="r" b="b"/>
            <a:pathLst>
              <a:path w="8081873" h="685800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p:spPr>
      </p:pic>
      <p:sp useBgFill="1">
        <p:nvSpPr>
          <p:cNvPr id="10" name="Freeform: Shape 9">
            <a:extLst>
              <a:ext uri="{FF2B5EF4-FFF2-40B4-BE49-F238E27FC236}">
                <a16:creationId xmlns:a16="http://schemas.microsoft.com/office/drawing/2014/main" id="{AE9FC877-7FB6-4D22-9988-35420644E2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E41809D1-F12E-46BB-B804-5F209D325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Τίτλος 1">
            <a:extLst>
              <a:ext uri="{FF2B5EF4-FFF2-40B4-BE49-F238E27FC236}">
                <a16:creationId xmlns:a16="http://schemas.microsoft.com/office/drawing/2014/main" id="{71D5B778-5EEC-2610-7638-724FB616A8C6}"/>
              </a:ext>
            </a:extLst>
          </p:cNvPr>
          <p:cNvSpPr>
            <a:spLocks noGrp="1"/>
          </p:cNvSpPr>
          <p:nvPr>
            <p:ph type="ctrTitle"/>
          </p:nvPr>
        </p:nvSpPr>
        <p:spPr>
          <a:xfrm>
            <a:off x="477981" y="1122363"/>
            <a:ext cx="4023360" cy="3204134"/>
          </a:xfrm>
        </p:spPr>
        <p:txBody>
          <a:bodyPr anchor="b">
            <a:normAutofit/>
          </a:bodyPr>
          <a:lstStyle/>
          <a:p>
            <a:r>
              <a:rPr lang="el-GR" sz="4800"/>
              <a:t>Μάθημα 5ο</a:t>
            </a:r>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3815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9132F05-223A-D594-68F3-96B404C7C00F}"/>
              </a:ext>
            </a:extLst>
          </p:cNvPr>
          <p:cNvSpPr>
            <a:spLocks noGrp="1"/>
          </p:cNvSpPr>
          <p:nvPr>
            <p:ph type="title"/>
          </p:nvPr>
        </p:nvSpPr>
        <p:spPr/>
        <p:txBody>
          <a:bodyPr>
            <a:normAutofit/>
          </a:bodyPr>
          <a:lstStyle/>
          <a:p>
            <a:pPr algn="ctr"/>
            <a:r>
              <a:rPr lang="el-GR" sz="3200" dirty="0">
                <a:effectLst/>
                <a:latin typeface="Book Antiqua" panose="02040602050305030304" pitchFamily="18" charset="0"/>
                <a:ea typeface="Calibri" panose="020F0502020204030204" pitchFamily="34" charset="0"/>
                <a:cs typeface="Times New Roman" panose="02020603050405020304" pitchFamily="18" charset="0"/>
              </a:rPr>
              <a:t>Το Δραματικό κείμενο 2</a:t>
            </a:r>
            <a:br>
              <a:rPr lang="el-GR" sz="3200" dirty="0">
                <a:effectLst/>
                <a:latin typeface="Book Antiqua" panose="02040602050305030304" pitchFamily="18" charset="0"/>
                <a:ea typeface="Calibri" panose="020F0502020204030204" pitchFamily="34" charset="0"/>
                <a:cs typeface="Times New Roman" panose="02020603050405020304" pitchFamily="18" charset="0"/>
              </a:rPr>
            </a:br>
            <a:endParaRPr lang="el-GR" sz="3200" dirty="0">
              <a:latin typeface="Book Antiqua" panose="02040602050305030304" pitchFamily="18" charset="0"/>
            </a:endParaRPr>
          </a:p>
        </p:txBody>
      </p:sp>
    </p:spTree>
    <p:extLst>
      <p:ext uri="{BB962C8B-B14F-4D97-AF65-F5344CB8AC3E}">
        <p14:creationId xmlns:p14="http://schemas.microsoft.com/office/powerpoint/2010/main" val="33199682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D06CE56-3881-4ADA-8CEF-D18B02C24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79F3C543-62EC-4433-9C93-A2CD8764E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1ACA2EA0-FFD3-42EC-9406-B595015ED9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D5288BCE-665C-472A-8C43-664BCFA31E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8762" y="1247775"/>
            <a:ext cx="9144000" cy="3007447"/>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Τίτλος 1">
            <a:extLst>
              <a:ext uri="{FF2B5EF4-FFF2-40B4-BE49-F238E27FC236}">
                <a16:creationId xmlns:a16="http://schemas.microsoft.com/office/drawing/2014/main" id="{2EBF94F6-7868-4676-DC1F-88BC5DF96126}"/>
              </a:ext>
            </a:extLst>
          </p:cNvPr>
          <p:cNvSpPr>
            <a:spLocks noGrp="1"/>
          </p:cNvSpPr>
          <p:nvPr>
            <p:ph type="title"/>
          </p:nvPr>
        </p:nvSpPr>
        <p:spPr>
          <a:xfrm>
            <a:off x="1804988" y="1442172"/>
            <a:ext cx="8582025" cy="2177328"/>
          </a:xfrm>
        </p:spPr>
        <p:txBody>
          <a:bodyPr vert="horz" lIns="91440" tIns="45720" rIns="91440" bIns="45720" rtlCol="0" anchor="ctr">
            <a:normAutofit/>
          </a:bodyPr>
          <a:lstStyle/>
          <a:p>
            <a:pPr algn="ctr"/>
            <a:r>
              <a:rPr lang="en-US" sz="3600" b="1" i="1" dirty="0" err="1">
                <a:effectLst/>
                <a:latin typeface="Book Antiqua" panose="02040602050305030304" pitchFamily="18" charset="0"/>
              </a:rPr>
              <a:t>Θε</a:t>
            </a:r>
            <a:r>
              <a:rPr lang="en-US" sz="3600" b="1" i="1" dirty="0">
                <a:effectLst/>
                <a:latin typeface="Book Antiqua" panose="02040602050305030304" pitchFamily="18" charset="0"/>
              </a:rPr>
              <a:t>ατρικές Συμβάσεις</a:t>
            </a:r>
            <a:br>
              <a:rPr lang="en-US" sz="7200" dirty="0">
                <a:effectLst/>
              </a:rPr>
            </a:br>
            <a:endParaRPr lang="en-US" sz="7200" dirty="0"/>
          </a:p>
        </p:txBody>
      </p:sp>
      <p:sp>
        <p:nvSpPr>
          <p:cNvPr id="15" name="Rectangle: Rounded Corners 14">
            <a:extLst>
              <a:ext uri="{FF2B5EF4-FFF2-40B4-BE49-F238E27FC236}">
                <a16:creationId xmlns:a16="http://schemas.microsoft.com/office/drawing/2014/main" id="{46C57131-53A7-4C1A-BEA8-25F06A06AD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87872" y="3912322"/>
            <a:ext cx="7225780" cy="68580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8213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D06CE56-3881-4ADA-8CEF-D18B02C24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79F3C543-62EC-4433-9C93-A2CD8764E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EF2FDE33-BB59-8DC2-7075-4E2F84161704}"/>
              </a:ext>
            </a:extLst>
          </p:cNvPr>
          <p:cNvSpPr>
            <a:spLocks noGrp="1"/>
          </p:cNvSpPr>
          <p:nvPr>
            <p:ph type="title"/>
          </p:nvPr>
        </p:nvSpPr>
        <p:spPr>
          <a:xfrm>
            <a:off x="838199" y="1093788"/>
            <a:ext cx="10506455" cy="2967208"/>
          </a:xfrm>
        </p:spPr>
        <p:txBody>
          <a:bodyPr vert="horz" lIns="91440" tIns="45720" rIns="91440" bIns="45720" rtlCol="0" anchor="b">
            <a:normAutofit/>
          </a:bodyPr>
          <a:lstStyle/>
          <a:p>
            <a:r>
              <a:rPr lang="en-US" sz="2600" b="0" dirty="0" err="1">
                <a:effectLst/>
                <a:latin typeface="Book Antiqua" panose="02040602050305030304" pitchFamily="18" charset="0"/>
              </a:rPr>
              <a:t>Στις</a:t>
            </a:r>
            <a:r>
              <a:rPr lang="en-US" sz="2600" b="0" dirty="0">
                <a:effectLst/>
                <a:latin typeface="Book Antiqua" panose="02040602050305030304" pitchFamily="18" charset="0"/>
              </a:rPr>
              <a:t> </a:t>
            </a:r>
            <a:r>
              <a:rPr lang="en-US" sz="2600" b="0" dirty="0" err="1">
                <a:effectLst/>
                <a:latin typeface="Book Antiqua" panose="02040602050305030304" pitchFamily="18" charset="0"/>
              </a:rPr>
              <a:t>κοινωνικές</a:t>
            </a:r>
            <a:r>
              <a:rPr lang="en-US" sz="2600" b="0" dirty="0">
                <a:effectLst/>
                <a:latin typeface="Book Antiqua" panose="02040602050305030304" pitchFamily="18" charset="0"/>
              </a:rPr>
              <a:t> επ</a:t>
            </a:r>
            <a:r>
              <a:rPr lang="en-US" sz="2600" b="0" dirty="0" err="1">
                <a:effectLst/>
                <a:latin typeface="Book Antiqua" panose="02040602050305030304" pitchFamily="18" charset="0"/>
              </a:rPr>
              <a:t>ιστήμες</a:t>
            </a:r>
            <a:r>
              <a:rPr lang="en-US" sz="2600" b="0" dirty="0">
                <a:effectLst/>
                <a:latin typeface="Book Antiqua" panose="02040602050305030304" pitchFamily="18" charset="0"/>
              </a:rPr>
              <a:t> η </a:t>
            </a:r>
            <a:r>
              <a:rPr lang="en-US" sz="2600" b="0" dirty="0" err="1">
                <a:effectLst/>
                <a:latin typeface="Book Antiqua" panose="02040602050305030304" pitchFamily="18" charset="0"/>
              </a:rPr>
              <a:t>έννοι</a:t>
            </a:r>
            <a:r>
              <a:rPr lang="en-US" sz="2600" b="0" dirty="0">
                <a:effectLst/>
                <a:latin typeface="Book Antiqua" panose="02040602050305030304" pitchFamily="18" charset="0"/>
              </a:rPr>
              <a:t>α της «σύμβασης» ορίζεται συνήθως με όρους «κοινωνικής συμφωνίας». </a:t>
            </a:r>
            <a:r>
              <a:rPr lang="en-US" sz="2600" b="0" dirty="0" err="1">
                <a:effectLst/>
                <a:latin typeface="Book Antiqua" panose="02040602050305030304" pitchFamily="18" charset="0"/>
              </a:rPr>
              <a:t>Δεδομένου</a:t>
            </a:r>
            <a:r>
              <a:rPr lang="en-US" sz="2600" b="0" dirty="0">
                <a:effectLst/>
                <a:latin typeface="Book Antiqua" panose="02040602050305030304" pitchFamily="18" charset="0"/>
              </a:rPr>
              <a:t> </a:t>
            </a:r>
            <a:r>
              <a:rPr lang="en-US" sz="2600" b="0" dirty="0" err="1">
                <a:effectLst/>
                <a:latin typeface="Book Antiqua" panose="02040602050305030304" pitchFamily="18" charset="0"/>
              </a:rPr>
              <a:t>ότι</a:t>
            </a:r>
            <a:r>
              <a:rPr lang="en-US" sz="2600" b="0" dirty="0">
                <a:effectLst/>
                <a:latin typeface="Book Antiqua" panose="02040602050305030304" pitchFamily="18" charset="0"/>
              </a:rPr>
              <a:t> </a:t>
            </a:r>
            <a:r>
              <a:rPr lang="en-US" sz="2600" b="0" dirty="0" err="1">
                <a:effectLst/>
                <a:latin typeface="Book Antiqua" panose="02040602050305030304" pitchFamily="18" charset="0"/>
              </a:rPr>
              <a:t>γι</a:t>
            </a:r>
            <a:r>
              <a:rPr lang="en-US" sz="2600" b="0" dirty="0">
                <a:effectLst/>
                <a:latin typeface="Book Antiqua" panose="02040602050305030304" pitchFamily="18" charset="0"/>
              </a:rPr>
              <a:t>α τις περισσότερες συμβάσεις είναι πολύ δύσκολο να συλλάβουμε τις συνθήκες </a:t>
            </a:r>
            <a:r>
              <a:rPr lang="el-GR" sz="2600" b="0" dirty="0">
                <a:latin typeface="Book Antiqua" panose="02040602050305030304" pitchFamily="18" charset="0"/>
              </a:rPr>
              <a:t>δημιουργίας</a:t>
            </a:r>
            <a:r>
              <a:rPr lang="en-US" sz="2600" b="0" dirty="0">
                <a:effectLst/>
                <a:latin typeface="Book Antiqua" panose="02040602050305030304" pitchFamily="18" charset="0"/>
              </a:rPr>
              <a:t> τους, ο ορισμός συνήθως αναδιατυπώνεται με όρους «σιωπηρής κοινωνικής συμφωνίας».</a:t>
            </a:r>
            <a:br>
              <a:rPr lang="en-US" sz="2600" b="0" dirty="0">
                <a:effectLst/>
                <a:latin typeface="Book Antiqua" panose="02040602050305030304" pitchFamily="18" charset="0"/>
              </a:rPr>
            </a:br>
            <a:endParaRPr lang="en-US" sz="2600" b="0" dirty="0">
              <a:latin typeface="Book Antiqua" panose="02040602050305030304" pitchFamily="18" charset="0"/>
            </a:endParaRPr>
          </a:p>
        </p:txBody>
      </p:sp>
      <p:sp>
        <p:nvSpPr>
          <p:cNvPr id="13" name="Rectangle 12">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92337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9A4C5A8-9202-9535-EFC7-C353F103A04D}"/>
              </a:ext>
            </a:extLst>
          </p:cNvPr>
          <p:cNvSpPr>
            <a:spLocks noGrp="1"/>
          </p:cNvSpPr>
          <p:nvPr>
            <p:ph type="title"/>
          </p:nvPr>
        </p:nvSpPr>
        <p:spPr/>
        <p:txBody>
          <a:bodyPr>
            <a:normAutofit/>
          </a:bodyPr>
          <a:lstStyle/>
          <a:p>
            <a:r>
              <a:rPr lang="el-GR" sz="2400" b="0"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Οι συμβάσεις, λοιπόν, ως κοινωνικές συμφωνίες ανάμεσα μας, διέπουν όλη μας τη ζωή και άρα είναι πολύ φυσικό να διέπουν και την τέχνη του θεάτρου. Ακόμα και τι ορίζουμε ή τι δεν ορίζουμε ως θέατρο είναι μια σύμβαση. Το γεγονός ότι πάμε στο θέατρο και αποδεχόμαστε ότι υπάρχει ένας ηθοποιός ο οποίος παίζει ένα ρόλο και είναι αυτός ο ρόλος, είναι μια σύμβαση. </a:t>
            </a:r>
            <a:br>
              <a:rPr lang="el-GR" sz="2400" b="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b="0" dirty="0">
              <a:latin typeface="Book Antiqua" panose="02040602050305030304" pitchFamily="18" charset="0"/>
            </a:endParaRPr>
          </a:p>
        </p:txBody>
      </p:sp>
    </p:spTree>
    <p:extLst>
      <p:ext uri="{BB962C8B-B14F-4D97-AF65-F5344CB8AC3E}">
        <p14:creationId xmlns:p14="http://schemas.microsoft.com/office/powerpoint/2010/main" val="3823666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AFC9A41-BAAB-8C62-560A-F76D8F395493}"/>
              </a:ext>
            </a:extLst>
          </p:cNvPr>
          <p:cNvSpPr>
            <a:spLocks noGrp="1"/>
          </p:cNvSpPr>
          <p:nvPr>
            <p:ph type="title"/>
          </p:nvPr>
        </p:nvSpPr>
        <p:spPr>
          <a:xfrm>
            <a:off x="1088517" y="1200150"/>
            <a:ext cx="10177272" cy="4023741"/>
          </a:xfrm>
        </p:spPr>
        <p:txBody>
          <a:bodyPr>
            <a:noAutofit/>
          </a:bodyPr>
          <a:lstStyle/>
          <a:p>
            <a:pPr>
              <a:lnSpc>
                <a:spcPct val="107000"/>
              </a:lnSpc>
              <a:spcAft>
                <a:spcPts val="800"/>
              </a:spcAft>
            </a:pPr>
            <a:r>
              <a:rPr lang="el-GR" sz="2400" b="0"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Ανάλογα με τις εποχές οι συμβάσεις του θεάτρου αλλάζουν. Αλλάζει δηλαδή τι θεωρούμε και τι δεν θεωρούμε θέατρο. Για παράδειγμα σε μια εποχή που το θέατρο χρησιμοποιεί μάσκες το να παίξει ένας ηθοποιός με γυμνό πρόσωπο δεν θεωρείται θέατρο. Στην αρχαία Αθήνα και στην ελισαβετιανή Αγγλία μία από τις συμβάσεις του θεάτρου ήταν ότι οι γυναικείοι ρόλοι ερμηνευόντουσαν από άνδρες. Άρα οι θεατές αποδεχόντουσαν ότι έπρεπε να προσλάβουν το πλάσμα που έβλεπαν πάνω στη σκηνή όχι ως έναν άντρα που έπαιζε μια γυναίκα αλλά ως μια γυναίκα, (περίπου). </a:t>
            </a:r>
            <a:endParaRPr lang="el-GR" sz="2400" b="0" dirty="0">
              <a:effectLst/>
              <a:latin typeface="Book Antiqua" panose="0204060205030503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251749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83A5C14-ED91-4CD1-809E-D29FF97C9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56065185-5C34-4F86-AA96-AA4D065B0E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chemeClr val="tx2">
                <a:lumMod val="10000"/>
                <a:lumOff val="90000"/>
              </a:schemeClr>
            </a:solidFill>
          </a:ln>
          <a:effectLst>
            <a:outerShdw blurRad="76200" sx="102000" sy="102000" algn="ctr"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Εικόνα 4" descr="Εικόνα που περιέχει άτομο, τοίχος, εσωτερικό, ντυμένος&#10;&#10;Περιγραφή που δημιουργήθηκε αυτόματα">
            <a:extLst>
              <a:ext uri="{FF2B5EF4-FFF2-40B4-BE49-F238E27FC236}">
                <a16:creationId xmlns:a16="http://schemas.microsoft.com/office/drawing/2014/main" id="{4478F8D5-8D28-8721-5DA7-CA2DB0B33190}"/>
              </a:ext>
            </a:extLst>
          </p:cNvPr>
          <p:cNvPicPr>
            <a:picLocks noChangeAspect="1"/>
          </p:cNvPicPr>
          <p:nvPr/>
        </p:nvPicPr>
        <p:blipFill rotWithShape="1">
          <a:blip r:embed="rId2">
            <a:extLst>
              <a:ext uri="{28A0092B-C50C-407E-A947-70E740481C1C}">
                <a14:useLocalDpi xmlns:a14="http://schemas.microsoft.com/office/drawing/2010/main" val="0"/>
              </a:ext>
            </a:extLst>
          </a:blip>
          <a:srcRect r="1" b="19257"/>
          <a:stretch/>
        </p:blipFill>
        <p:spPr>
          <a:xfrm>
            <a:off x="1114426" y="10"/>
            <a:ext cx="9963149" cy="6857990"/>
          </a:xfrm>
          <a:custGeom>
            <a:avLst/>
            <a:gdLst/>
            <a:ahLst/>
            <a:cxnLst/>
            <a:rect l="l" t="t" r="r" b="b"/>
            <a:pathLst>
              <a:path w="9948672" h="6858000">
                <a:moveTo>
                  <a:pt x="1593452" y="0"/>
                </a:moveTo>
                <a:lnTo>
                  <a:pt x="8355220" y="0"/>
                </a:lnTo>
                <a:lnTo>
                  <a:pt x="8491722" y="130333"/>
                </a:lnTo>
                <a:cubicBezTo>
                  <a:pt x="9391900" y="1031820"/>
                  <a:pt x="9948672" y="2277214"/>
                  <a:pt x="9948672" y="3652838"/>
                </a:cubicBezTo>
                <a:cubicBezTo>
                  <a:pt x="9948672" y="4856509"/>
                  <a:pt x="9522393" y="5960473"/>
                  <a:pt x="8812775" y="6821583"/>
                </a:cubicBezTo>
                <a:lnTo>
                  <a:pt x="8781276" y="6858000"/>
                </a:lnTo>
                <a:lnTo>
                  <a:pt x="1167397" y="6858000"/>
                </a:lnTo>
                <a:lnTo>
                  <a:pt x="1135897" y="6821583"/>
                </a:lnTo>
                <a:cubicBezTo>
                  <a:pt x="426279" y="5960473"/>
                  <a:pt x="0" y="4856509"/>
                  <a:pt x="0" y="3652838"/>
                </a:cubicBezTo>
                <a:cubicBezTo>
                  <a:pt x="0" y="2277214"/>
                  <a:pt x="556772" y="1031820"/>
                  <a:pt x="1456950" y="130333"/>
                </a:cubicBezTo>
                <a:close/>
              </a:path>
            </a:pathLst>
          </a:custGeom>
        </p:spPr>
      </p:pic>
    </p:spTree>
    <p:extLst>
      <p:ext uri="{BB962C8B-B14F-4D97-AF65-F5344CB8AC3E}">
        <p14:creationId xmlns:p14="http://schemas.microsoft.com/office/powerpoint/2010/main" val="37979337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14E2CEB-F27C-4383-FBE6-50D9F14D4B57}"/>
              </a:ext>
            </a:extLst>
          </p:cNvPr>
          <p:cNvSpPr>
            <a:spLocks noGrp="1"/>
          </p:cNvSpPr>
          <p:nvPr>
            <p:ph type="title"/>
          </p:nvPr>
        </p:nvSpPr>
        <p:spPr/>
        <p:txBody>
          <a:bodyPr>
            <a:normAutofit/>
          </a:bodyPr>
          <a:lstStyle/>
          <a:p>
            <a:r>
              <a:rPr lang="el-GR" sz="2400" b="0"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Οι συμβάσεις έχουν να κάνουν με τον τρόπο που προσλαμβάνουμε το θέατρο και τον τρόπο που το απολαμβάνουμε. Και όπως οι κοινωνικές συμβάσεις αλλάζουν από εποχή σε εποχή έτσι και οι συμβάσεις του θεάτρου αλλάζουν από εποχή σε εποχή. Το θέατρο κάθε εποχής δημιουργείται με βάση τις συμβάσεις που επικρατούν την εποχή που γράφεται και παίζεται.</a:t>
            </a:r>
            <a:br>
              <a:rPr lang="el-GR" sz="2400" b="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b="0" dirty="0">
              <a:latin typeface="Book Antiqua" panose="02040602050305030304" pitchFamily="18" charset="0"/>
            </a:endParaRPr>
          </a:p>
        </p:txBody>
      </p:sp>
    </p:spTree>
    <p:extLst>
      <p:ext uri="{BB962C8B-B14F-4D97-AF65-F5344CB8AC3E}">
        <p14:creationId xmlns:p14="http://schemas.microsoft.com/office/powerpoint/2010/main" val="28660611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D06CE56-3881-4ADA-8CEF-D18B02C24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79F3C543-62EC-4433-9C93-A2CD8764E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68AF5748-FED8-45BA-8631-26D1D10F32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CB316FAC-CF5B-6146-599A-AEF6E9D1C920}"/>
              </a:ext>
            </a:extLst>
          </p:cNvPr>
          <p:cNvSpPr>
            <a:spLocks noGrp="1"/>
          </p:cNvSpPr>
          <p:nvPr>
            <p:ph type="title"/>
          </p:nvPr>
        </p:nvSpPr>
        <p:spPr>
          <a:xfrm>
            <a:off x="477981" y="1122363"/>
            <a:ext cx="5082118" cy="3442846"/>
          </a:xfrm>
        </p:spPr>
        <p:txBody>
          <a:bodyPr vert="horz" lIns="91440" tIns="45720" rIns="91440" bIns="45720" rtlCol="0" anchor="b">
            <a:normAutofit/>
          </a:bodyPr>
          <a:lstStyle/>
          <a:p>
            <a:r>
              <a:rPr lang="en-US" sz="2400" b="0" dirty="0" err="1">
                <a:effectLst/>
                <a:latin typeface="Book Antiqua" panose="02040602050305030304" pitchFamily="18" charset="0"/>
              </a:rPr>
              <a:t>Οι</a:t>
            </a:r>
            <a:r>
              <a:rPr lang="en-US" sz="2400" b="0" dirty="0">
                <a:effectLst/>
                <a:latin typeface="Book Antiqua" panose="02040602050305030304" pitchFamily="18" charset="0"/>
              </a:rPr>
              <a:t> </a:t>
            </a:r>
            <a:r>
              <a:rPr lang="en-US" sz="2400" b="0" dirty="0" err="1">
                <a:effectLst/>
                <a:latin typeface="Book Antiqua" panose="02040602050305030304" pitchFamily="18" charset="0"/>
              </a:rPr>
              <a:t>θε</a:t>
            </a:r>
            <a:r>
              <a:rPr lang="en-US" sz="2400" b="0" dirty="0">
                <a:effectLst/>
                <a:latin typeface="Book Antiqua" panose="02040602050305030304" pitchFamily="18" charset="0"/>
              </a:rPr>
              <a:t>ατρικές συμβάσεις, λοιπόν, ορίζουν και τον τρόπο γραφής ενός δράματος και τον τρόπο παράστασής του. </a:t>
            </a:r>
            <a:br>
              <a:rPr lang="en-US" sz="2400" b="0" dirty="0">
                <a:effectLst/>
                <a:latin typeface="Book Antiqua" panose="02040602050305030304" pitchFamily="18" charset="0"/>
              </a:rPr>
            </a:br>
            <a:endParaRPr lang="en-US" sz="2400" b="0" dirty="0">
              <a:latin typeface="Book Antiqua" panose="02040602050305030304" pitchFamily="18" charset="0"/>
            </a:endParaRPr>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Graphic 5" descr="Δακτυλικό αποτύπωμα">
            <a:extLst>
              <a:ext uri="{FF2B5EF4-FFF2-40B4-BE49-F238E27FC236}">
                <a16:creationId xmlns:a16="http://schemas.microsoft.com/office/drawing/2014/main" id="{289107AC-D2F0-5A6B-B2F3-4FECD567E53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60099" y="625683"/>
            <a:ext cx="5455380" cy="5455380"/>
          </a:xfrm>
          <a:prstGeom prst="rect">
            <a:avLst/>
          </a:prstGeom>
        </p:spPr>
      </p:pic>
    </p:spTree>
    <p:extLst>
      <p:ext uri="{BB962C8B-B14F-4D97-AF65-F5344CB8AC3E}">
        <p14:creationId xmlns:p14="http://schemas.microsoft.com/office/powerpoint/2010/main" val="23269532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D37195D-AE02-F48A-A153-8A55E2A589AA}"/>
              </a:ext>
            </a:extLst>
          </p:cNvPr>
          <p:cNvSpPr>
            <a:spLocks noGrp="1"/>
          </p:cNvSpPr>
          <p:nvPr>
            <p:ph type="title"/>
          </p:nvPr>
        </p:nvSpPr>
        <p:spPr/>
        <p:txBody>
          <a:bodyPr/>
          <a:lstStyle/>
          <a:p>
            <a:pPr algn="ctr"/>
            <a:r>
              <a:rPr lang="el-GR" sz="2800" dirty="0">
                <a:effectLst/>
                <a:latin typeface="Book Antiqua" panose="02040602050305030304" pitchFamily="18" charset="0"/>
                <a:ea typeface="Calibri" panose="020F0502020204030204" pitchFamily="34" charset="0"/>
                <a:cs typeface="Times New Roman" panose="02020603050405020304" pitchFamily="18" charset="0"/>
              </a:rPr>
              <a:t>Η ΟΡΓΑΝΩΣΗ ΤΟΥ ΔΡΑΜΑΤΙΚΟΥ ΜΥΘΟΥ</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5804420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8D06CE56-3881-4ADA-8CEF-D18B02C24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10">
            <a:extLst>
              <a:ext uri="{FF2B5EF4-FFF2-40B4-BE49-F238E27FC236}">
                <a16:creationId xmlns:a16="http://schemas.microsoft.com/office/drawing/2014/main" id="{79F3C543-62EC-4433-9C93-A2CD8764E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3" name="Rectangle 12">
            <a:extLst>
              <a:ext uri="{FF2B5EF4-FFF2-40B4-BE49-F238E27FC236}">
                <a16:creationId xmlns:a16="http://schemas.microsoft.com/office/drawing/2014/main" id="{5DCB5928-DC7D-4612-9922-441966E156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4" name="Freeform: Shape 14">
            <a:extLst>
              <a:ext uri="{FF2B5EF4-FFF2-40B4-BE49-F238E27FC236}">
                <a16:creationId xmlns:a16="http://schemas.microsoft.com/office/drawing/2014/main" id="{682C1161-1736-45EC-99B7-33F3CAE9D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5" name="Freeform: Shape 16">
            <a:extLst>
              <a:ext uri="{FF2B5EF4-FFF2-40B4-BE49-F238E27FC236}">
                <a16:creationId xmlns:a16="http://schemas.microsoft.com/office/drawing/2014/main" id="{84D4DDB8-B68F-45B0-9F62-C4279996F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Τίτλος 1">
            <a:extLst>
              <a:ext uri="{FF2B5EF4-FFF2-40B4-BE49-F238E27FC236}">
                <a16:creationId xmlns:a16="http://schemas.microsoft.com/office/drawing/2014/main" id="{744D00F4-E755-E975-CBAD-3F3CB7D3B4DE}"/>
              </a:ext>
            </a:extLst>
          </p:cNvPr>
          <p:cNvSpPr>
            <a:spLocks noGrp="1"/>
          </p:cNvSpPr>
          <p:nvPr>
            <p:ph type="title"/>
          </p:nvPr>
        </p:nvSpPr>
        <p:spPr>
          <a:xfrm>
            <a:off x="477980" y="1122363"/>
            <a:ext cx="5455379" cy="3204134"/>
          </a:xfrm>
        </p:spPr>
        <p:txBody>
          <a:bodyPr vert="horz" lIns="91440" tIns="45720" rIns="91440" bIns="45720" rtlCol="0" anchor="b">
            <a:normAutofit/>
          </a:bodyPr>
          <a:lstStyle/>
          <a:p>
            <a:r>
              <a:rPr lang="en-US" sz="2800" b="1" i="1" dirty="0">
                <a:effectLst/>
                <a:latin typeface="Book Antiqua" panose="02040602050305030304" pitchFamily="18" charset="0"/>
              </a:rPr>
              <a:t>Ο </a:t>
            </a:r>
            <a:r>
              <a:rPr lang="en-US" sz="2800" b="1" i="1" dirty="0" err="1">
                <a:effectLst/>
                <a:latin typeface="Book Antiqua" panose="02040602050305030304" pitchFamily="18" charset="0"/>
              </a:rPr>
              <a:t>δρ</a:t>
            </a:r>
            <a:r>
              <a:rPr lang="en-US" sz="2800" b="1" i="1" dirty="0">
                <a:effectLst/>
                <a:latin typeface="Book Antiqua" panose="02040602050305030304" pitchFamily="18" charset="0"/>
              </a:rPr>
              <a:t>αματικός μύθος (υπόθεση) </a:t>
            </a:r>
            <a:br>
              <a:rPr lang="en-US" sz="2800" dirty="0">
                <a:effectLst/>
                <a:latin typeface="Book Antiqua" panose="02040602050305030304" pitchFamily="18" charset="0"/>
              </a:rPr>
            </a:br>
            <a:endParaRPr lang="en-US" sz="2800" dirty="0">
              <a:latin typeface="Book Antiqua" panose="02040602050305030304" pitchFamily="18" charset="0"/>
            </a:endParaRPr>
          </a:p>
        </p:txBody>
      </p:sp>
      <p:sp>
        <p:nvSpPr>
          <p:cNvPr id="19" name="Rectangle 1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6" name="Graphic 5" descr="Κηλίδα χρώματος">
            <a:extLst>
              <a:ext uri="{FF2B5EF4-FFF2-40B4-BE49-F238E27FC236}">
                <a16:creationId xmlns:a16="http://schemas.microsoft.com/office/drawing/2014/main" id="{FF169B6F-ECBC-1847-CE2A-933EBA8BA72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891084" y="625684"/>
            <a:ext cx="5455380" cy="5455380"/>
          </a:xfrm>
          <a:prstGeom prst="rect">
            <a:avLst/>
          </a:prstGeom>
        </p:spPr>
      </p:pic>
    </p:spTree>
    <p:extLst>
      <p:ext uri="{BB962C8B-B14F-4D97-AF65-F5344CB8AC3E}">
        <p14:creationId xmlns:p14="http://schemas.microsoft.com/office/powerpoint/2010/main" val="28979986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0043B4C-3D94-A35E-8ECB-44A62AF0D380}"/>
              </a:ext>
            </a:extLst>
          </p:cNvPr>
          <p:cNvSpPr>
            <a:spLocks noGrp="1"/>
          </p:cNvSpPr>
          <p:nvPr>
            <p:ph type="title"/>
          </p:nvPr>
        </p:nvSpPr>
        <p:spPr>
          <a:xfrm>
            <a:off x="1078992" y="1483567"/>
            <a:ext cx="10177272" cy="3445049"/>
          </a:xfrm>
        </p:spPr>
        <p:txBody>
          <a:bodyPr>
            <a:noAutofit/>
          </a:bodyPr>
          <a:lstStyle/>
          <a:p>
            <a:r>
              <a:rPr lang="el-GR" sz="2400" b="0" dirty="0">
                <a:effectLst/>
                <a:latin typeface="Book Antiqua" panose="02040602050305030304" pitchFamily="18" charset="0"/>
                <a:ea typeface="Calibri" panose="020F0502020204030204" pitchFamily="34" charset="0"/>
                <a:cs typeface="Times New Roman" panose="02020603050405020304" pitchFamily="18" charset="0"/>
              </a:rPr>
              <a:t>Ο Μύθος ή Ιστορία είναι η αφήγηση γεγονότων οργανωμένη με χρονική αλληλουχία. Ο δραματικός μύθος αναφέρεται στην ιστορία που αφηγείται το θεατρικό έργο, η οποία αποτελείται τόσο από τα γεγονότα που παρουσιάζονται επί σκηνής όσο και από εκείνα που αφηγούνται τα δραματικά πρόσωπα. Στη σύγχρονη δραματουργία υπάρχουν κείμενα στα οποία ο δραματικός μύθος υπό την έννοια της αναγνωρίσιμης ιστορίας με αρχή, μέση και τέλος απουσιάζει. Στην περίπτωση αυτή ο αναγνώστης / θεατής καλείται να ανασυνθέσει μέσα από τα αποσπάσματα του κειμένου μια «υποθετική» εκδοχή δραματικού μύθου. </a:t>
            </a:r>
            <a:br>
              <a:rPr lang="el-GR" sz="2400" b="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b="0" dirty="0">
              <a:latin typeface="Book Antiqua" panose="02040602050305030304" pitchFamily="18" charset="0"/>
            </a:endParaRPr>
          </a:p>
        </p:txBody>
      </p:sp>
    </p:spTree>
    <p:extLst>
      <p:ext uri="{BB962C8B-B14F-4D97-AF65-F5344CB8AC3E}">
        <p14:creationId xmlns:p14="http://schemas.microsoft.com/office/powerpoint/2010/main" val="3762130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1320A7A-42AA-A18A-C392-12D4BCCCF932}"/>
              </a:ext>
            </a:extLst>
          </p:cNvPr>
          <p:cNvSpPr>
            <a:spLocks noGrp="1"/>
          </p:cNvSpPr>
          <p:nvPr>
            <p:ph type="title"/>
          </p:nvPr>
        </p:nvSpPr>
        <p:spPr>
          <a:xfrm>
            <a:off x="1078992" y="951721"/>
            <a:ext cx="10177272" cy="5775649"/>
          </a:xfrm>
        </p:spPr>
        <p:txBody>
          <a:bodyPr>
            <a:noAutofit/>
          </a:bodyPr>
          <a:lstStyle/>
          <a:p>
            <a:pPr marL="457200">
              <a:lnSpc>
                <a:spcPct val="107000"/>
              </a:lnSpc>
            </a:pPr>
            <a:r>
              <a:rPr lang="el-GR" sz="2400" b="0" i="1" dirty="0">
                <a:effectLst/>
                <a:latin typeface="Book Antiqua" panose="02040602050305030304" pitchFamily="18" charset="0"/>
                <a:ea typeface="Calibri" panose="020F0502020204030204" pitchFamily="34" charset="0"/>
                <a:cs typeface="Times New Roman" panose="02020603050405020304" pitchFamily="18" charset="0"/>
              </a:rPr>
              <a:t>Προτάσεις για μια αναλυτική προσέγγιση του μύθου: </a:t>
            </a:r>
            <a:br>
              <a:rPr lang="el-GR" sz="2400" b="0" dirty="0">
                <a:effectLst/>
                <a:latin typeface="Book Antiqua" panose="02040602050305030304" pitchFamily="18" charset="0"/>
                <a:ea typeface="Calibri" panose="020F0502020204030204" pitchFamily="34" charset="0"/>
                <a:cs typeface="Times New Roman" panose="02020603050405020304" pitchFamily="18" charset="0"/>
              </a:rPr>
            </a:br>
            <a:r>
              <a:rPr lang="el-GR" sz="2400" b="0" dirty="0">
                <a:effectLst/>
                <a:latin typeface="Book Antiqua" panose="02040602050305030304" pitchFamily="18" charset="0"/>
                <a:ea typeface="Calibri" panose="020F0502020204030204" pitchFamily="34" charset="0"/>
                <a:cs typeface="Times New Roman" panose="02020603050405020304" pitchFamily="18" charset="0"/>
              </a:rPr>
              <a:t>• καταγραφή όλων των γεγονότων της ιστορίας </a:t>
            </a:r>
            <a:br>
              <a:rPr lang="el-GR" sz="2400" b="0" dirty="0">
                <a:effectLst/>
                <a:latin typeface="Book Antiqua" panose="02040602050305030304" pitchFamily="18" charset="0"/>
                <a:ea typeface="Calibri" panose="020F0502020204030204" pitchFamily="34" charset="0"/>
                <a:cs typeface="Times New Roman" panose="02020603050405020304" pitchFamily="18" charset="0"/>
              </a:rPr>
            </a:br>
            <a:r>
              <a:rPr lang="el-GR" sz="2400" b="0" dirty="0">
                <a:effectLst/>
                <a:latin typeface="Book Antiqua" panose="02040602050305030304" pitchFamily="18" charset="0"/>
                <a:ea typeface="Calibri" panose="020F0502020204030204" pitchFamily="34" charset="0"/>
                <a:cs typeface="Times New Roman" panose="02020603050405020304" pitchFamily="18" charset="0"/>
              </a:rPr>
              <a:t>• χρονολογική ταξινόμηση </a:t>
            </a:r>
            <a:br>
              <a:rPr lang="el-GR" sz="2400" b="0" dirty="0">
                <a:effectLst/>
                <a:latin typeface="Book Antiqua" panose="02040602050305030304" pitchFamily="18" charset="0"/>
                <a:ea typeface="Calibri" panose="020F0502020204030204" pitchFamily="34" charset="0"/>
                <a:cs typeface="Times New Roman" panose="02020603050405020304" pitchFamily="18" charset="0"/>
              </a:rPr>
            </a:br>
            <a:r>
              <a:rPr lang="el-GR" sz="2400" b="0" dirty="0">
                <a:effectLst/>
                <a:latin typeface="Book Antiqua" panose="02040602050305030304" pitchFamily="18" charset="0"/>
                <a:ea typeface="Calibri" panose="020F0502020204030204" pitchFamily="34" charset="0"/>
                <a:cs typeface="Times New Roman" panose="02020603050405020304" pitchFamily="18" charset="0"/>
              </a:rPr>
              <a:t>• απόπειρα «αφαίρεσης» της προσωπικής οπτικής των προσώπων από τα γεγονότα της ιστορίας </a:t>
            </a:r>
            <a:br>
              <a:rPr lang="el-GR" sz="2400" b="0" dirty="0">
                <a:effectLst/>
                <a:latin typeface="Book Antiqua" panose="02040602050305030304" pitchFamily="18" charset="0"/>
                <a:ea typeface="Calibri" panose="020F0502020204030204" pitchFamily="34" charset="0"/>
                <a:cs typeface="Times New Roman" panose="02020603050405020304" pitchFamily="18" charset="0"/>
              </a:rPr>
            </a:br>
            <a:r>
              <a:rPr lang="el-GR" sz="2400" b="0" dirty="0">
                <a:effectLst/>
                <a:latin typeface="Book Antiqua" panose="02040602050305030304" pitchFamily="18" charset="0"/>
                <a:ea typeface="Calibri" panose="020F0502020204030204" pitchFamily="34" charset="0"/>
                <a:cs typeface="Times New Roman" panose="02020603050405020304" pitchFamily="18" charset="0"/>
              </a:rPr>
              <a:t>• εντοπισμός της οπτικής του συγγραφέα (του τρόπου με τον οποίον έχει επιλέξει να εκθέσει την ιστορία) </a:t>
            </a:r>
            <a:br>
              <a:rPr lang="el-GR" sz="2400" b="0" dirty="0">
                <a:effectLst/>
                <a:latin typeface="Book Antiqua" panose="02040602050305030304" pitchFamily="18" charset="0"/>
                <a:ea typeface="Calibri" panose="020F0502020204030204" pitchFamily="34" charset="0"/>
                <a:cs typeface="Times New Roman" panose="02020603050405020304" pitchFamily="18" charset="0"/>
              </a:rPr>
            </a:br>
            <a:r>
              <a:rPr lang="el-GR" sz="2400" b="0" dirty="0">
                <a:effectLst/>
                <a:latin typeface="Book Antiqua" panose="02040602050305030304" pitchFamily="18" charset="0"/>
                <a:ea typeface="Calibri" panose="020F0502020204030204" pitchFamily="34" charset="0"/>
                <a:cs typeface="Times New Roman" panose="02020603050405020304" pitchFamily="18" charset="0"/>
              </a:rPr>
              <a:t>• ερμηνεία του δραματικού μύθου με βάση τα παραπάνω δεδομένα.</a:t>
            </a:r>
            <a:br>
              <a:rPr lang="el-GR" sz="2400" b="0" dirty="0">
                <a:effectLst/>
                <a:latin typeface="Book Antiqua" panose="02040602050305030304" pitchFamily="18" charset="0"/>
                <a:ea typeface="Calibri" panose="020F0502020204030204" pitchFamily="34" charset="0"/>
                <a:cs typeface="Times New Roman" panose="02020603050405020304" pitchFamily="18" charset="0"/>
              </a:rPr>
            </a:br>
            <a:r>
              <a:rPr lang="el-GR" sz="2400" b="0" dirty="0">
                <a:effectLst/>
                <a:latin typeface="Book Antiqua" panose="02040602050305030304" pitchFamily="18" charset="0"/>
                <a:ea typeface="Calibri" panose="020F0502020204030204" pitchFamily="34" charset="0"/>
                <a:cs typeface="Times New Roman" panose="02020603050405020304" pitchFamily="18" charset="0"/>
              </a:rPr>
              <a:t> </a:t>
            </a:r>
            <a:br>
              <a:rPr lang="el-GR" sz="2400" b="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b="0" dirty="0">
              <a:latin typeface="Book Antiqua" panose="02040602050305030304" pitchFamily="18" charset="0"/>
            </a:endParaRPr>
          </a:p>
        </p:txBody>
      </p:sp>
    </p:spTree>
    <p:extLst>
      <p:ext uri="{BB962C8B-B14F-4D97-AF65-F5344CB8AC3E}">
        <p14:creationId xmlns:p14="http://schemas.microsoft.com/office/powerpoint/2010/main" val="22046743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D06CE56-3881-4ADA-8CEF-D18B02C24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79F3C543-62EC-4433-9C93-A2CD8764E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68AF5748-FED8-45BA-8631-26D1D10F32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FCB90ACC-102B-8F6E-570C-1214768DB70F}"/>
              </a:ext>
            </a:extLst>
          </p:cNvPr>
          <p:cNvSpPr>
            <a:spLocks noGrp="1"/>
          </p:cNvSpPr>
          <p:nvPr>
            <p:ph type="title"/>
          </p:nvPr>
        </p:nvSpPr>
        <p:spPr>
          <a:xfrm>
            <a:off x="477980" y="1122363"/>
            <a:ext cx="5618019" cy="3204134"/>
          </a:xfrm>
        </p:spPr>
        <p:txBody>
          <a:bodyPr vert="horz" lIns="91440" tIns="45720" rIns="91440" bIns="45720" rtlCol="0" anchor="b">
            <a:normAutofit/>
          </a:bodyPr>
          <a:lstStyle/>
          <a:p>
            <a:pPr marL="457200"/>
            <a:r>
              <a:rPr lang="en-US" sz="3200" b="1" i="1" dirty="0">
                <a:effectLst/>
                <a:latin typeface="Book Antiqua" panose="02040602050305030304" pitchFamily="18" charset="0"/>
              </a:rPr>
              <a:t>Η π</a:t>
            </a:r>
            <a:r>
              <a:rPr lang="en-US" sz="3200" b="1" i="1" dirty="0" err="1">
                <a:effectLst/>
                <a:latin typeface="Book Antiqua" panose="02040602050305030304" pitchFamily="18" charset="0"/>
              </a:rPr>
              <a:t>λοκή</a:t>
            </a:r>
            <a:r>
              <a:rPr lang="en-US" sz="3200" b="1" i="1" dirty="0">
                <a:effectLst/>
                <a:latin typeface="Book Antiqua" panose="02040602050305030304" pitchFamily="18" charset="0"/>
              </a:rPr>
              <a:t> </a:t>
            </a:r>
            <a:r>
              <a:rPr lang="en-US" sz="3200" b="1" i="1" dirty="0" err="1">
                <a:effectLst/>
                <a:latin typeface="Book Antiqua" panose="02040602050305030304" pitchFamily="18" charset="0"/>
              </a:rPr>
              <a:t>του</a:t>
            </a:r>
            <a:r>
              <a:rPr lang="en-US" sz="3200" b="1" i="1" dirty="0">
                <a:effectLst/>
                <a:latin typeface="Book Antiqua" panose="02040602050305030304" pitchFamily="18" charset="0"/>
              </a:rPr>
              <a:t> </a:t>
            </a:r>
            <a:r>
              <a:rPr lang="en-US" sz="3200" b="1" i="1" dirty="0" err="1">
                <a:effectLst/>
                <a:latin typeface="Book Antiqua" panose="02040602050305030304" pitchFamily="18" charset="0"/>
              </a:rPr>
              <a:t>θε</a:t>
            </a:r>
            <a:r>
              <a:rPr lang="en-US" sz="3200" b="1" i="1" dirty="0">
                <a:effectLst/>
                <a:latin typeface="Book Antiqua" panose="02040602050305030304" pitchFamily="18" charset="0"/>
              </a:rPr>
              <a:t>ατρικού έργου</a:t>
            </a:r>
            <a:br>
              <a:rPr lang="en-US" sz="4400" dirty="0">
                <a:effectLst/>
              </a:rPr>
            </a:br>
            <a:r>
              <a:rPr lang="en-US" sz="4400" dirty="0">
                <a:effectLst/>
              </a:rPr>
              <a:t> </a:t>
            </a:r>
            <a:br>
              <a:rPr lang="en-US" sz="4400" dirty="0">
                <a:effectLst/>
              </a:rPr>
            </a:br>
            <a:endParaRPr lang="en-US" sz="4400" dirty="0"/>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Graphic 5" descr="Δακτυλικό αποτύπωμα">
            <a:extLst>
              <a:ext uri="{FF2B5EF4-FFF2-40B4-BE49-F238E27FC236}">
                <a16:creationId xmlns:a16="http://schemas.microsoft.com/office/drawing/2014/main" id="{E94145B1-7286-4774-F798-4E53FB9D6AF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60099" y="625683"/>
            <a:ext cx="5455380" cy="5455380"/>
          </a:xfrm>
          <a:prstGeom prst="rect">
            <a:avLst/>
          </a:prstGeom>
        </p:spPr>
      </p:pic>
    </p:spTree>
    <p:extLst>
      <p:ext uri="{BB962C8B-B14F-4D97-AF65-F5344CB8AC3E}">
        <p14:creationId xmlns:p14="http://schemas.microsoft.com/office/powerpoint/2010/main" val="2276610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55B8CA2-C34D-6BA2-DF37-4B9ABD0796F5}"/>
              </a:ext>
            </a:extLst>
          </p:cNvPr>
          <p:cNvSpPr>
            <a:spLocks noGrp="1"/>
          </p:cNvSpPr>
          <p:nvPr>
            <p:ph type="title"/>
          </p:nvPr>
        </p:nvSpPr>
        <p:spPr/>
        <p:txBody>
          <a:bodyPr>
            <a:normAutofit/>
          </a:bodyPr>
          <a:lstStyle/>
          <a:p>
            <a:r>
              <a:rPr lang="el-GR" sz="2400" b="0" dirty="0">
                <a:effectLst/>
                <a:latin typeface="Book Antiqua" panose="02040602050305030304" pitchFamily="18" charset="0"/>
                <a:ea typeface="Calibri" panose="020F0502020204030204" pitchFamily="34" charset="0"/>
                <a:cs typeface="Times New Roman" panose="02020603050405020304" pitchFamily="18" charset="0"/>
              </a:rPr>
              <a:t>Η πλοκή αναφέρεται στον «μηχανισμό» που υποστηρίζει την υπόθεση, δηλαδή στον τρόπο με τον οποίο ο μύθος αποκτά τη συγκεκριμένη δραματική του μορφή. Αν ο μύθος/ιστορία ενός θεατρικού γεγονότος είναι η αφήγηση γεγονότων οργανωμένη με χρονική αλληλουχία, η πλοκή είναι η οργάνωση της ιστορίας με βάση το αίτιο και το </a:t>
            </a:r>
            <a:r>
              <a:rPr lang="el-GR" sz="2400" b="0" dirty="0">
                <a:latin typeface="Book Antiqua" panose="02040602050305030304" pitchFamily="18" charset="0"/>
                <a:ea typeface="Calibri" panose="020F0502020204030204" pitchFamily="34" charset="0"/>
                <a:cs typeface="Times New Roman" panose="02020603050405020304" pitchFamily="18" charset="0"/>
              </a:rPr>
              <a:t>αιτιατό (</a:t>
            </a:r>
            <a:r>
              <a:rPr lang="el-GR" sz="2400" b="0" dirty="0">
                <a:effectLst/>
                <a:latin typeface="Book Antiqua" panose="02040602050305030304" pitchFamily="18" charset="0"/>
                <a:ea typeface="Calibri" panose="020F0502020204030204" pitchFamily="34" charset="0"/>
                <a:cs typeface="Times New Roman" panose="02020603050405020304" pitchFamily="18" charset="0"/>
              </a:rPr>
              <a:t>αποτέλεσμα).</a:t>
            </a:r>
            <a:br>
              <a:rPr lang="el-GR" sz="2400" b="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b="0" dirty="0">
              <a:latin typeface="Book Antiqua" panose="02040602050305030304" pitchFamily="18" charset="0"/>
            </a:endParaRPr>
          </a:p>
        </p:txBody>
      </p:sp>
    </p:spTree>
    <p:extLst>
      <p:ext uri="{BB962C8B-B14F-4D97-AF65-F5344CB8AC3E}">
        <p14:creationId xmlns:p14="http://schemas.microsoft.com/office/powerpoint/2010/main" val="32724439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D8CB410-CA63-27F1-369D-358EAF1BC792}"/>
              </a:ext>
            </a:extLst>
          </p:cNvPr>
          <p:cNvSpPr>
            <a:spLocks noGrp="1"/>
          </p:cNvSpPr>
          <p:nvPr>
            <p:ph type="title"/>
          </p:nvPr>
        </p:nvSpPr>
        <p:spPr>
          <a:xfrm>
            <a:off x="868680" y="1161288"/>
            <a:ext cx="5504128" cy="4645152"/>
          </a:xfrm>
        </p:spPr>
        <p:txBody>
          <a:bodyPr>
            <a:noAutofit/>
          </a:bodyPr>
          <a:lstStyle/>
          <a:p>
            <a:r>
              <a:rPr lang="el-GR" sz="2400" b="0" dirty="0">
                <a:effectLst/>
                <a:latin typeface="Book Antiqua" panose="02040602050305030304" pitchFamily="18" charset="0"/>
                <a:ea typeface="Calibri" panose="020F0502020204030204" pitchFamily="34" charset="0"/>
                <a:cs typeface="Times New Roman" panose="02020603050405020304" pitchFamily="18" charset="0"/>
              </a:rPr>
              <a:t>Η πλοκή οργανώνεται με άξονα μια σειρά συμβάντων ξεκινώντας από το αρχικό συμβάν (ένα γεγονός που συμβαίνει στην αρχή του έργου ή ακόμα και πριν την έναρξη του αλλά που χωρίς αυτό δεν θα μπορούσε να συμβεί το έργο) φτάνοντας στο κορυφαίο συμβάν ή κορυφαίο γεγονός και από κει αποκλιμακώνεται, πάλι μέσα από μια σειρά συμβάντων, μέχρι τη λύση του έργου.</a:t>
            </a:r>
            <a:br>
              <a:rPr lang="el-GR" sz="2400" b="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b="0" dirty="0">
              <a:latin typeface="Book Antiqua" panose="02040602050305030304" pitchFamily="18" charset="0"/>
            </a:endParaRPr>
          </a:p>
        </p:txBody>
      </p:sp>
      <p:pic>
        <p:nvPicPr>
          <p:cNvPr id="6" name="Θέση εικόνας 5" descr="Εικόνα που περιέχει κείμενο, νυχτερινός ουρανός&#10;&#10;Περιγραφή που δημιουργήθηκε αυτόματα">
            <a:extLst>
              <a:ext uri="{FF2B5EF4-FFF2-40B4-BE49-F238E27FC236}">
                <a16:creationId xmlns:a16="http://schemas.microsoft.com/office/drawing/2014/main" id="{B035CDB6-9943-2254-F82D-382CE4A20A8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9291" r="9291"/>
          <a:stretch>
            <a:fillRect/>
          </a:stretch>
        </p:blipFill>
        <p:spPr>
          <a:xfrm>
            <a:off x="6969966" y="1161288"/>
            <a:ext cx="4725210" cy="3261422"/>
          </a:xfrm>
        </p:spPr>
      </p:pic>
    </p:spTree>
    <p:extLst>
      <p:ext uri="{BB962C8B-B14F-4D97-AF65-F5344CB8AC3E}">
        <p14:creationId xmlns:p14="http://schemas.microsoft.com/office/powerpoint/2010/main" val="2816163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Rectangle 13">
            <a:extLst>
              <a:ext uri="{FF2B5EF4-FFF2-40B4-BE49-F238E27FC236}">
                <a16:creationId xmlns:a16="http://schemas.microsoft.com/office/drawing/2014/main" id="{E777E57D-6A88-4B5B-A068-2BA7FF4E8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2894076"/>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1E26293F-E251-E7BF-C1D8-3F1B8B7B54C3}"/>
              </a:ext>
            </a:extLst>
          </p:cNvPr>
          <p:cNvSpPr txBox="1"/>
          <p:nvPr/>
        </p:nvSpPr>
        <p:spPr>
          <a:xfrm>
            <a:off x="841248" y="3328416"/>
            <a:ext cx="10509504" cy="2715768"/>
          </a:xfrm>
          <a:prstGeom prst="rect">
            <a:avLst/>
          </a:prstGeom>
        </p:spPr>
        <p:txBody>
          <a:bodyPr vert="horz" lIns="91440" tIns="45720" rIns="91440" bIns="45720" rtlCol="0">
            <a:normAutofit/>
          </a:bodyPr>
          <a:lstStyle/>
          <a:p>
            <a:pPr>
              <a:lnSpc>
                <a:spcPct val="110000"/>
              </a:lnSpc>
              <a:spcAft>
                <a:spcPts val="800"/>
              </a:spcAft>
            </a:pPr>
            <a:r>
              <a:rPr lang="en-US" sz="2400" dirty="0">
                <a:effectLst/>
                <a:latin typeface="Book Antiqua" panose="02040602050305030304" pitchFamily="18" charset="0"/>
              </a:rPr>
              <a:t>Η π</a:t>
            </a:r>
            <a:r>
              <a:rPr lang="en-US" sz="2400" dirty="0" err="1">
                <a:effectLst/>
                <a:latin typeface="Book Antiqua" panose="02040602050305030304" pitchFamily="18" charset="0"/>
              </a:rPr>
              <a:t>λοκή</a:t>
            </a:r>
            <a:r>
              <a:rPr lang="en-US" sz="2400" dirty="0">
                <a:effectLst/>
                <a:latin typeface="Book Antiqua" panose="02040602050305030304" pitchFamily="18" charset="0"/>
              </a:rPr>
              <a:t> «</a:t>
            </a:r>
            <a:r>
              <a:rPr lang="en-US" sz="2400" dirty="0" err="1">
                <a:effectLst/>
                <a:latin typeface="Book Antiqua" panose="02040602050305030304" pitchFamily="18" charset="0"/>
              </a:rPr>
              <a:t>συμ</a:t>
            </a:r>
            <a:r>
              <a:rPr lang="en-US" sz="2400" dirty="0">
                <a:effectLst/>
                <a:latin typeface="Book Antiqua" panose="02040602050305030304" pitchFamily="18" charset="0"/>
              </a:rPr>
              <a:t>πυκνώνει» τον μύθο, με βάση τις κυρίαρχες σε κάθε εποχή θεατρικές συμβάσεις.</a:t>
            </a:r>
          </a:p>
        </p:txBody>
      </p:sp>
    </p:spTree>
    <p:extLst>
      <p:ext uri="{BB962C8B-B14F-4D97-AF65-F5344CB8AC3E}">
        <p14:creationId xmlns:p14="http://schemas.microsoft.com/office/powerpoint/2010/main" val="32658560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D06CE56-3881-4ADA-8CEF-D18B02C24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79F3C543-62EC-4433-9C93-A2CD8764E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1ACA2EA0-FFD3-42EC-9406-B595015ED9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D5288BCE-665C-472A-8C43-664BCFA31E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8762" y="1247775"/>
            <a:ext cx="9144000" cy="3007447"/>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Τίτλος 1">
            <a:extLst>
              <a:ext uri="{FF2B5EF4-FFF2-40B4-BE49-F238E27FC236}">
                <a16:creationId xmlns:a16="http://schemas.microsoft.com/office/drawing/2014/main" id="{60E38E53-CAEC-2A68-D56A-BF3CE010649C}"/>
              </a:ext>
            </a:extLst>
          </p:cNvPr>
          <p:cNvSpPr>
            <a:spLocks noGrp="1"/>
          </p:cNvSpPr>
          <p:nvPr>
            <p:ph type="title"/>
          </p:nvPr>
        </p:nvSpPr>
        <p:spPr>
          <a:xfrm>
            <a:off x="1804988" y="1442172"/>
            <a:ext cx="8582025" cy="2177328"/>
          </a:xfrm>
        </p:spPr>
        <p:txBody>
          <a:bodyPr vert="horz" lIns="91440" tIns="45720" rIns="91440" bIns="45720" rtlCol="0" anchor="ctr">
            <a:normAutofit/>
          </a:bodyPr>
          <a:lstStyle/>
          <a:p>
            <a:pPr algn="ctr"/>
            <a:r>
              <a:rPr lang="en-US" sz="3200" b="1" i="1" dirty="0">
                <a:effectLst/>
                <a:latin typeface="Book Antiqua" panose="02040602050305030304" pitchFamily="18" charset="0"/>
              </a:rPr>
              <a:t>Η </a:t>
            </a:r>
            <a:r>
              <a:rPr lang="en-US" sz="3200" b="1" i="1" dirty="0" err="1">
                <a:effectLst/>
                <a:latin typeface="Book Antiqua" panose="02040602050305030304" pitchFamily="18" charset="0"/>
              </a:rPr>
              <a:t>Δομή</a:t>
            </a:r>
            <a:r>
              <a:rPr lang="en-US" sz="3200" b="1" i="1" dirty="0">
                <a:effectLst/>
                <a:latin typeface="Book Antiqua" panose="02040602050305030304" pitchFamily="18" charset="0"/>
              </a:rPr>
              <a:t> </a:t>
            </a:r>
            <a:r>
              <a:rPr lang="en-US" sz="3200" b="1" i="1" dirty="0" err="1">
                <a:effectLst/>
                <a:latin typeface="Book Antiqua" panose="02040602050305030304" pitchFamily="18" charset="0"/>
              </a:rPr>
              <a:t>του</a:t>
            </a:r>
            <a:r>
              <a:rPr lang="en-US" sz="3200" b="1" i="1" dirty="0">
                <a:effectLst/>
                <a:latin typeface="Book Antiqua" panose="02040602050305030304" pitchFamily="18" charset="0"/>
              </a:rPr>
              <a:t> </a:t>
            </a:r>
            <a:r>
              <a:rPr lang="en-US" sz="3200" b="1" i="1" dirty="0" err="1">
                <a:effectLst/>
                <a:latin typeface="Book Antiqua" panose="02040602050305030304" pitchFamily="18" charset="0"/>
              </a:rPr>
              <a:t>θε</a:t>
            </a:r>
            <a:r>
              <a:rPr lang="en-US" sz="3200" b="1" i="1" dirty="0">
                <a:effectLst/>
                <a:latin typeface="Book Antiqua" panose="02040602050305030304" pitchFamily="18" charset="0"/>
              </a:rPr>
              <a:t>ατρικού έργου</a:t>
            </a:r>
            <a:br>
              <a:rPr lang="en-US" sz="5000" dirty="0">
                <a:effectLst/>
              </a:rPr>
            </a:br>
            <a:endParaRPr lang="en-US" sz="5000" dirty="0"/>
          </a:p>
        </p:txBody>
      </p:sp>
      <p:sp>
        <p:nvSpPr>
          <p:cNvPr id="15" name="Rectangle: Rounded Corners 14">
            <a:extLst>
              <a:ext uri="{FF2B5EF4-FFF2-40B4-BE49-F238E27FC236}">
                <a16:creationId xmlns:a16="http://schemas.microsoft.com/office/drawing/2014/main" id="{46C57131-53A7-4C1A-BEA8-25F06A06AD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87872" y="3912322"/>
            <a:ext cx="7225780" cy="68580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25212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Rectangle 13">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A0B5DEA-ADF6-4BA5-9307-147F0A468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8680" y="2898648"/>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83982"/>
            <a:ext cx="1873457" cy="137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4DEF535-B0B9-16C0-1A57-72575C272709}"/>
              </a:ext>
            </a:extLst>
          </p:cNvPr>
          <p:cNvSpPr txBox="1"/>
          <p:nvPr/>
        </p:nvSpPr>
        <p:spPr>
          <a:xfrm>
            <a:off x="887180" y="2985560"/>
            <a:ext cx="10509504" cy="2905686"/>
          </a:xfrm>
          <a:prstGeom prst="rect">
            <a:avLst/>
          </a:prstGeom>
        </p:spPr>
        <p:txBody>
          <a:bodyPr vert="horz" lIns="91440" tIns="45720" rIns="91440" bIns="45720" rtlCol="0">
            <a:noAutofit/>
          </a:bodyPr>
          <a:lstStyle/>
          <a:p>
            <a:pPr marL="228600">
              <a:lnSpc>
                <a:spcPct val="110000"/>
              </a:lnSpc>
            </a:pPr>
            <a:r>
              <a:rPr lang="en-US" sz="2400" dirty="0" err="1">
                <a:effectLst/>
                <a:latin typeface="Book Antiqua" panose="02040602050305030304" pitchFamily="18" charset="0"/>
              </a:rPr>
              <a:t>Γι</a:t>
            </a:r>
            <a:r>
              <a:rPr lang="en-US" sz="2400" dirty="0">
                <a:effectLst/>
                <a:latin typeface="Book Antiqua" panose="02040602050305030304" pitchFamily="18" charset="0"/>
              </a:rPr>
              <a:t>α δράματα που ακολουθούν μια γραμμική μορφή ανάπτυξης (και αυτά είναι τα περισσότερα ειδικότερα όταν μιλάμε για κλασικό δράμα ή κλασική δραματουργία),  που σημαίνει ότι τα γεγονότα ακολουθούν μια χρονολογική σειρά και ορίζονται από μια σχέση αίτιου και αιτιατού, το πιο σημαντικό σημείο της πλοκής τους είναι η κορύφωση, το σημείο καμπής, η στιγμή κατά την οποία η τύχη του ήρωα μεταβάλλεται προς το καλύτερο ή το χειρότερο.</a:t>
            </a:r>
          </a:p>
          <a:p>
            <a:pPr marL="228600">
              <a:lnSpc>
                <a:spcPct val="110000"/>
              </a:lnSpc>
              <a:spcAft>
                <a:spcPts val="800"/>
              </a:spcAft>
            </a:pPr>
            <a:r>
              <a:rPr lang="en-US" sz="2400" dirty="0">
                <a:effectLst/>
                <a:latin typeface="Book Antiqua" panose="02040602050305030304" pitchFamily="18" charset="0"/>
              </a:rPr>
              <a:t> </a:t>
            </a:r>
          </a:p>
        </p:txBody>
      </p:sp>
    </p:spTree>
    <p:extLst>
      <p:ext uri="{BB962C8B-B14F-4D97-AF65-F5344CB8AC3E}">
        <p14:creationId xmlns:p14="http://schemas.microsoft.com/office/powerpoint/2010/main" val="31150834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07382D6-1D7D-1692-1DAB-F31166E63CCF}"/>
              </a:ext>
            </a:extLst>
          </p:cNvPr>
          <p:cNvSpPr>
            <a:spLocks noGrp="1"/>
          </p:cNvSpPr>
          <p:nvPr>
            <p:ph type="title"/>
          </p:nvPr>
        </p:nvSpPr>
        <p:spPr>
          <a:xfrm>
            <a:off x="569167" y="559837"/>
            <a:ext cx="4124131" cy="5234473"/>
          </a:xfrm>
        </p:spPr>
        <p:txBody>
          <a:bodyPr>
            <a:noAutofit/>
          </a:bodyPr>
          <a:lstStyle/>
          <a:p>
            <a:pPr marL="457200">
              <a:lnSpc>
                <a:spcPct val="107000"/>
              </a:lnSpc>
            </a:pPr>
            <a:r>
              <a:rPr lang="el-GR" sz="1800" dirty="0">
                <a:effectLst/>
                <a:latin typeface="Book Antiqua" panose="02040602050305030304" pitchFamily="18" charset="0"/>
                <a:ea typeface="Calibri" panose="020F0502020204030204" pitchFamily="34" charset="0"/>
                <a:cs typeface="Times New Roman" panose="02020603050405020304" pitchFamily="18" charset="0"/>
              </a:rPr>
              <a:t>Αριστοτέλης: </a:t>
            </a:r>
            <a:br>
              <a:rPr lang="el-GR" sz="1800" dirty="0">
                <a:effectLst/>
                <a:latin typeface="Book Antiqua" panose="02040602050305030304" pitchFamily="18" charset="0"/>
                <a:ea typeface="Calibri" panose="020F0502020204030204" pitchFamily="34" charset="0"/>
                <a:cs typeface="Times New Roman" panose="02020603050405020304" pitchFamily="18" charset="0"/>
              </a:rPr>
            </a:br>
            <a:r>
              <a:rPr lang="el-GR" sz="1800" dirty="0">
                <a:effectLst/>
                <a:latin typeface="Book Antiqua" panose="02040602050305030304" pitchFamily="18" charset="0"/>
                <a:ea typeface="Calibri" panose="020F0502020204030204" pitchFamily="34" charset="0"/>
                <a:cs typeface="Times New Roman" panose="02020603050405020304" pitchFamily="18" charset="0"/>
              </a:rPr>
              <a:t>(1455</a:t>
            </a:r>
            <a:r>
              <a:rPr lang="en-US" sz="1800" dirty="0">
                <a:effectLst/>
                <a:latin typeface="Book Antiqua" panose="02040602050305030304" pitchFamily="18" charset="0"/>
                <a:ea typeface="Calibri" panose="020F0502020204030204" pitchFamily="34" charset="0"/>
                <a:cs typeface="Times New Roman" panose="02020603050405020304" pitchFamily="18" charset="0"/>
              </a:rPr>
              <a:t>b</a:t>
            </a:r>
            <a:r>
              <a:rPr lang="el-GR" sz="1800" dirty="0">
                <a:effectLst/>
                <a:latin typeface="Book Antiqua" panose="02040602050305030304" pitchFamily="18" charset="0"/>
                <a:ea typeface="Calibri" panose="020F0502020204030204" pitchFamily="34" charset="0"/>
                <a:cs typeface="Times New Roman" panose="02020603050405020304" pitchFamily="18" charset="0"/>
              </a:rPr>
              <a:t>) Σε κάθε τραγωδία υπάρχει δέση και λύση. Όσα είναι έξω από το δράμα και μερικά από αυτά που είναι μέσα σ᾽ αυτό αποτελούν πολλές φορές τη δέση· τα υπόλοιπα είναι η λύση. Με τη «δέση» εννοώ όσα γίνονται από την αρχή της υπόθεσης ως το σημείο που είναι το έσχατο: αυτό από το οποίο αρχίζει η μετάβαση προς την ευτυχία ή τη δυστυχία· με τη «λύση» εννοώ όσα γίνονται από την αρχή της μετάβασης ως το τέλος</a:t>
            </a:r>
            <a:br>
              <a:rPr lang="el-GR" sz="1800" dirty="0">
                <a:effectLst/>
                <a:latin typeface="Book Antiqua" panose="02040602050305030304" pitchFamily="18" charset="0"/>
                <a:ea typeface="Calibri" panose="020F0502020204030204" pitchFamily="34" charset="0"/>
                <a:cs typeface="Times New Roman" panose="02020603050405020304" pitchFamily="18" charset="0"/>
              </a:rPr>
            </a:br>
            <a:endParaRPr lang="el-GR" sz="1800" dirty="0">
              <a:latin typeface="Book Antiqua" panose="02040602050305030304" pitchFamily="18" charset="0"/>
            </a:endParaRPr>
          </a:p>
        </p:txBody>
      </p:sp>
      <p:pic>
        <p:nvPicPr>
          <p:cNvPr id="6" name="Θέση εικόνας 5" descr="Εικόνα που περιέχει τοίχος, άτομο, εσωτερικό&#10;&#10;Περιγραφή που δημιουργήθηκε αυτόματα">
            <a:extLst>
              <a:ext uri="{FF2B5EF4-FFF2-40B4-BE49-F238E27FC236}">
                <a16:creationId xmlns:a16="http://schemas.microsoft.com/office/drawing/2014/main" id="{320197BE-DE5E-731B-BE65-B7140923EB3C}"/>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5487" b="15487"/>
          <a:stretch>
            <a:fillRect/>
          </a:stretch>
        </p:blipFill>
        <p:spPr>
          <a:xfrm>
            <a:off x="6780546" y="1543050"/>
            <a:ext cx="5238480" cy="3615690"/>
          </a:xfrm>
        </p:spPr>
      </p:pic>
    </p:spTree>
    <p:extLst>
      <p:ext uri="{BB962C8B-B14F-4D97-AF65-F5344CB8AC3E}">
        <p14:creationId xmlns:p14="http://schemas.microsoft.com/office/powerpoint/2010/main" val="11263646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90F48E11-A7CE-F999-71F3-31E48AAD3A9E}"/>
              </a:ext>
            </a:extLst>
          </p:cNvPr>
          <p:cNvPicPr>
            <a:picLocks noChangeAspect="1"/>
          </p:cNvPicPr>
          <p:nvPr/>
        </p:nvPicPr>
        <p:blipFill>
          <a:blip r:embed="rId2"/>
          <a:stretch>
            <a:fillRect/>
          </a:stretch>
        </p:blipFill>
        <p:spPr>
          <a:xfrm>
            <a:off x="2472242" y="1343025"/>
            <a:ext cx="7414708" cy="4268191"/>
          </a:xfrm>
          <a:prstGeom prst="rect">
            <a:avLst/>
          </a:prstGeom>
        </p:spPr>
      </p:pic>
    </p:spTree>
    <p:extLst>
      <p:ext uri="{BB962C8B-B14F-4D97-AF65-F5344CB8AC3E}">
        <p14:creationId xmlns:p14="http://schemas.microsoft.com/office/powerpoint/2010/main" val="40495197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Rectangle 13">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Freeform: Shape 15">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8" name="Freeform: Shape 17">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TextBox 2">
            <a:extLst>
              <a:ext uri="{FF2B5EF4-FFF2-40B4-BE49-F238E27FC236}">
                <a16:creationId xmlns:a16="http://schemas.microsoft.com/office/drawing/2014/main" id="{073FA4BD-6B09-C17E-FA3F-772D64395B38}"/>
              </a:ext>
            </a:extLst>
          </p:cNvPr>
          <p:cNvSpPr txBox="1"/>
          <p:nvPr/>
        </p:nvSpPr>
        <p:spPr>
          <a:xfrm>
            <a:off x="5434149" y="932688"/>
            <a:ext cx="5916603" cy="4992624"/>
          </a:xfrm>
          <a:prstGeom prst="rect">
            <a:avLst/>
          </a:prstGeom>
        </p:spPr>
        <p:txBody>
          <a:bodyPr vert="horz" lIns="91440" tIns="45720" rIns="91440" bIns="45720" rtlCol="0" anchor="ctr">
            <a:normAutofit/>
          </a:bodyPr>
          <a:lstStyle/>
          <a:p>
            <a:pPr>
              <a:lnSpc>
                <a:spcPct val="110000"/>
              </a:lnSpc>
              <a:spcAft>
                <a:spcPts val="800"/>
              </a:spcAft>
            </a:pPr>
            <a:r>
              <a:rPr lang="en-US" sz="2400" dirty="0" err="1">
                <a:effectLst/>
                <a:latin typeface="Book Antiqua" panose="02040602050305030304" pitchFamily="18" charset="0"/>
              </a:rPr>
              <a:t>Σύμφων</a:t>
            </a:r>
            <a:r>
              <a:rPr lang="en-US" sz="2400" dirty="0">
                <a:effectLst/>
                <a:latin typeface="Book Antiqua" panose="02040602050305030304" pitchFamily="18" charset="0"/>
              </a:rPr>
              <a:t>α με την αριστοτελική αρχή, κάθε θεατρικό έργο έχει αρχή-μέση-τέλος (δέση-κορύφωση-λύση). Ο </a:t>
            </a:r>
            <a:r>
              <a:rPr lang="en-US" sz="2400" dirty="0" err="1">
                <a:effectLst/>
                <a:latin typeface="Book Antiqua" panose="02040602050305030304" pitchFamily="18" charset="0"/>
              </a:rPr>
              <a:t>δι</a:t>
            </a:r>
            <a:r>
              <a:rPr lang="en-US" sz="2400" dirty="0">
                <a:effectLst/>
                <a:latin typeface="Book Antiqua" panose="02040602050305030304" pitchFamily="18" charset="0"/>
              </a:rPr>
              <a:t>αχωρισμός αυτός αναπτύχθηκε κατά τους Ρωμαϊκούς χρόνους με την προσθήκη της Πρότασης, της Επίτασης και της Καταστροφής, και εξελίχθηκε στην δομή των 5 πράξεων που αποτελεί πλέον παραδοσιακό μοτίβο ανάπτυξης πλοκής στη θεατρική και κινηματογραφική γραφή.</a:t>
            </a:r>
          </a:p>
          <a:p>
            <a:pPr>
              <a:lnSpc>
                <a:spcPct val="110000"/>
              </a:lnSpc>
              <a:spcAft>
                <a:spcPts val="800"/>
              </a:spcAft>
            </a:pPr>
            <a:r>
              <a:rPr lang="en-US" sz="2000" dirty="0">
                <a:effectLst/>
              </a:rPr>
              <a:t> </a:t>
            </a:r>
          </a:p>
        </p:txBody>
      </p:sp>
    </p:spTree>
    <p:extLst>
      <p:ext uri="{BB962C8B-B14F-4D97-AF65-F5344CB8AC3E}">
        <p14:creationId xmlns:p14="http://schemas.microsoft.com/office/powerpoint/2010/main" val="38646867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83A5C14-ED91-4CD1-809E-D29FF97C9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56065185-5C34-4F86-AA96-AA4D065B0E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chemeClr val="tx2">
                <a:lumMod val="10000"/>
                <a:lumOff val="90000"/>
              </a:schemeClr>
            </a:solidFill>
          </a:ln>
          <a:effectLst>
            <a:outerShdw blurRad="76200" sx="102000" sy="102000" algn="ctr"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Εικόνα 2">
            <a:extLst>
              <a:ext uri="{FF2B5EF4-FFF2-40B4-BE49-F238E27FC236}">
                <a16:creationId xmlns:a16="http://schemas.microsoft.com/office/drawing/2014/main" id="{ED18A239-2856-6373-9A5C-C1C21A91E4F7}"/>
              </a:ext>
            </a:extLst>
          </p:cNvPr>
          <p:cNvPicPr>
            <a:picLocks noChangeAspect="1"/>
          </p:cNvPicPr>
          <p:nvPr/>
        </p:nvPicPr>
        <p:blipFill rotWithShape="1">
          <a:blip r:embed="rId2"/>
          <a:srcRect r="2299" b="-2"/>
          <a:stretch/>
        </p:blipFill>
        <p:spPr>
          <a:xfrm>
            <a:off x="1114426" y="10"/>
            <a:ext cx="9963149" cy="6857990"/>
          </a:xfrm>
          <a:custGeom>
            <a:avLst/>
            <a:gdLst/>
            <a:ahLst/>
            <a:cxnLst/>
            <a:rect l="l" t="t" r="r" b="b"/>
            <a:pathLst>
              <a:path w="9948672" h="6858000">
                <a:moveTo>
                  <a:pt x="1593452" y="0"/>
                </a:moveTo>
                <a:lnTo>
                  <a:pt x="8355220" y="0"/>
                </a:lnTo>
                <a:lnTo>
                  <a:pt x="8491722" y="130333"/>
                </a:lnTo>
                <a:cubicBezTo>
                  <a:pt x="9391900" y="1031820"/>
                  <a:pt x="9948672" y="2277214"/>
                  <a:pt x="9948672" y="3652838"/>
                </a:cubicBezTo>
                <a:cubicBezTo>
                  <a:pt x="9948672" y="4856509"/>
                  <a:pt x="9522393" y="5960473"/>
                  <a:pt x="8812775" y="6821583"/>
                </a:cubicBezTo>
                <a:lnTo>
                  <a:pt x="8781276" y="6858000"/>
                </a:lnTo>
                <a:lnTo>
                  <a:pt x="1167397" y="6858000"/>
                </a:lnTo>
                <a:lnTo>
                  <a:pt x="1135897" y="6821583"/>
                </a:lnTo>
                <a:cubicBezTo>
                  <a:pt x="426279" y="5960473"/>
                  <a:pt x="0" y="4856509"/>
                  <a:pt x="0" y="3652838"/>
                </a:cubicBezTo>
                <a:cubicBezTo>
                  <a:pt x="0" y="2277214"/>
                  <a:pt x="556772" y="1031820"/>
                  <a:pt x="1456950" y="130333"/>
                </a:cubicBezTo>
                <a:close/>
              </a:path>
            </a:pathLst>
          </a:custGeom>
        </p:spPr>
      </p:pic>
    </p:spTree>
    <p:extLst>
      <p:ext uri="{BB962C8B-B14F-4D97-AF65-F5344CB8AC3E}">
        <p14:creationId xmlns:p14="http://schemas.microsoft.com/office/powerpoint/2010/main" val="16324207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Rectangle 13">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A0B5DEA-ADF6-4BA5-9307-147F0A468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8680" y="2898648"/>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83982"/>
            <a:ext cx="1873457" cy="137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75AB345E-D524-3033-366D-7E5D2CC128D0}"/>
              </a:ext>
            </a:extLst>
          </p:cNvPr>
          <p:cNvSpPr txBox="1"/>
          <p:nvPr/>
        </p:nvSpPr>
        <p:spPr>
          <a:xfrm>
            <a:off x="841248" y="3337269"/>
            <a:ext cx="10509504" cy="2905686"/>
          </a:xfrm>
          <a:prstGeom prst="rect">
            <a:avLst/>
          </a:prstGeom>
        </p:spPr>
        <p:txBody>
          <a:bodyPr vert="horz" lIns="91440" tIns="45720" rIns="91440" bIns="45720" rtlCol="0">
            <a:normAutofit/>
          </a:bodyPr>
          <a:lstStyle/>
          <a:p>
            <a:pPr indent="-228600">
              <a:lnSpc>
                <a:spcPct val="110000"/>
              </a:lnSpc>
              <a:spcAft>
                <a:spcPts val="800"/>
              </a:spcAft>
              <a:buFont typeface="Arial" panose="020B0604020202020204" pitchFamily="34" charset="0"/>
              <a:buChar char="•"/>
            </a:pPr>
            <a:r>
              <a:rPr lang="en-US" sz="2400" u="sng" dirty="0">
                <a:effectLst/>
                <a:latin typeface="Book Antiqua" panose="02040602050305030304" pitchFamily="18" charset="0"/>
              </a:rPr>
              <a:t>Η </a:t>
            </a:r>
            <a:r>
              <a:rPr lang="en-US" sz="2400" u="sng" dirty="0" err="1">
                <a:effectLst/>
                <a:latin typeface="Book Antiqua" panose="02040602050305030304" pitchFamily="18" charset="0"/>
              </a:rPr>
              <a:t>Πυρ</a:t>
            </a:r>
            <a:r>
              <a:rPr lang="en-US" sz="2400" u="sng" dirty="0">
                <a:effectLst/>
                <a:latin typeface="Book Antiqua" panose="02040602050305030304" pitchFamily="18" charset="0"/>
              </a:rPr>
              <a:t>αμίδα του Gustav Freytag (Das Technik des Dramas 1863)</a:t>
            </a:r>
            <a:endParaRPr lang="en-US" sz="2400" dirty="0">
              <a:effectLst/>
              <a:latin typeface="Book Antiqua" panose="02040602050305030304" pitchFamily="18" charset="0"/>
            </a:endParaRPr>
          </a:p>
          <a:p>
            <a:pPr indent="-228600">
              <a:lnSpc>
                <a:spcPct val="110000"/>
              </a:lnSpc>
              <a:spcAft>
                <a:spcPts val="800"/>
              </a:spcAft>
              <a:buFont typeface="Arial" panose="020B0604020202020204" pitchFamily="34" charset="0"/>
              <a:buChar char="•"/>
            </a:pPr>
            <a:r>
              <a:rPr lang="en-US" sz="2400" dirty="0">
                <a:effectLst/>
                <a:latin typeface="Book Antiqua" panose="02040602050305030304" pitchFamily="18" charset="0"/>
              </a:rPr>
              <a:t> </a:t>
            </a:r>
          </a:p>
          <a:p>
            <a:pPr indent="-228600">
              <a:lnSpc>
                <a:spcPct val="110000"/>
              </a:lnSpc>
              <a:spcAft>
                <a:spcPts val="800"/>
              </a:spcAft>
              <a:buFont typeface="Arial" panose="020B0604020202020204" pitchFamily="34" charset="0"/>
              <a:buChar char="•"/>
            </a:pPr>
            <a:r>
              <a:rPr lang="en-US" sz="2400" dirty="0">
                <a:effectLst/>
                <a:latin typeface="Book Antiqua" panose="02040602050305030304" pitchFamily="18" charset="0"/>
              </a:rPr>
              <a:t>Ο Freytag </a:t>
            </a:r>
            <a:r>
              <a:rPr lang="en-US" sz="2400" dirty="0" err="1">
                <a:effectLst/>
                <a:latin typeface="Book Antiqua" panose="02040602050305030304" pitchFamily="18" charset="0"/>
              </a:rPr>
              <a:t>εμ</a:t>
            </a:r>
            <a:r>
              <a:rPr lang="en-US" sz="2400" dirty="0">
                <a:effectLst/>
                <a:latin typeface="Book Antiqua" panose="02040602050305030304" pitchFamily="18" charset="0"/>
              </a:rPr>
              <a:t>πλούτισε αυτό το σχήμα ως εξής</a:t>
            </a:r>
          </a:p>
        </p:txBody>
      </p:sp>
    </p:spTree>
    <p:extLst>
      <p:ext uri="{BB962C8B-B14F-4D97-AF65-F5344CB8AC3E}">
        <p14:creationId xmlns:p14="http://schemas.microsoft.com/office/powerpoint/2010/main" val="19106280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9E6EFEE-6516-482C-B143-F97F9BF89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DF0D2C0-CD0C-470C-8851-D8B2CC417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748766" y="3248002"/>
            <a:ext cx="5688917" cy="1913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Εικόνα 2">
            <a:extLst>
              <a:ext uri="{FF2B5EF4-FFF2-40B4-BE49-F238E27FC236}">
                <a16:creationId xmlns:a16="http://schemas.microsoft.com/office/drawing/2014/main" id="{206878F0-0FC3-2AE2-6996-3BC4A0020FE9}"/>
              </a:ext>
            </a:extLst>
          </p:cNvPr>
          <p:cNvPicPr>
            <a:picLocks noChangeAspect="1"/>
          </p:cNvPicPr>
          <p:nvPr/>
        </p:nvPicPr>
        <p:blipFill rotWithShape="1">
          <a:blip r:embed="rId2"/>
          <a:srcRect r="1166" b="1"/>
          <a:stretch/>
        </p:blipFill>
        <p:spPr>
          <a:xfrm>
            <a:off x="583656" y="499236"/>
            <a:ext cx="11024687" cy="5688918"/>
          </a:xfrm>
          <a:prstGeom prst="rect">
            <a:avLst/>
          </a:prstGeom>
        </p:spPr>
      </p:pic>
    </p:spTree>
    <p:extLst>
      <p:ext uri="{BB962C8B-B14F-4D97-AF65-F5344CB8AC3E}">
        <p14:creationId xmlns:p14="http://schemas.microsoft.com/office/powerpoint/2010/main" val="18489810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4991B2B-79F9-A428-164A-8FCA131BD91C}"/>
              </a:ext>
            </a:extLst>
          </p:cNvPr>
          <p:cNvSpPr txBox="1"/>
          <p:nvPr/>
        </p:nvSpPr>
        <p:spPr>
          <a:xfrm>
            <a:off x="3048000" y="3093780"/>
            <a:ext cx="6096000" cy="867802"/>
          </a:xfrm>
          <a:prstGeom prst="rect">
            <a:avLst/>
          </a:prstGeom>
          <a:noFill/>
        </p:spPr>
        <p:txBody>
          <a:bodyPr wrap="square">
            <a:spAutoFit/>
          </a:bodyPr>
          <a:lstStyle/>
          <a:p>
            <a:pPr>
              <a:lnSpc>
                <a:spcPct val="107000"/>
              </a:lnSpc>
              <a:spcAft>
                <a:spcPts val="800"/>
              </a:spcAft>
            </a:pPr>
            <a:r>
              <a:rPr lang="el-GR" sz="2400" dirty="0">
                <a:effectLst/>
                <a:latin typeface="Book Antiqua" panose="02040602050305030304" pitchFamily="18" charset="0"/>
                <a:ea typeface="Calibri" panose="020F0502020204030204" pitchFamily="34" charset="0"/>
                <a:cs typeface="Times New Roman" panose="02020603050405020304" pitchFamily="18" charset="0"/>
              </a:rPr>
              <a:t>Η δομή αυτή προσαρμόζεται στη μορφή που έχει το είδος του δράματος κάθε εποχή.</a:t>
            </a:r>
          </a:p>
        </p:txBody>
      </p:sp>
    </p:spTree>
    <p:extLst>
      <p:ext uri="{BB962C8B-B14F-4D97-AF65-F5344CB8AC3E}">
        <p14:creationId xmlns:p14="http://schemas.microsoft.com/office/powerpoint/2010/main" val="7005256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6" name="Rectangle 15">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Freeform: Shape 17">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0" name="Freeform: Shape 19">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DE320ECC-66D3-5CEE-8F03-17822A97EE29}"/>
              </a:ext>
            </a:extLst>
          </p:cNvPr>
          <p:cNvSpPr txBox="1"/>
          <p:nvPr/>
        </p:nvSpPr>
        <p:spPr>
          <a:xfrm>
            <a:off x="5547143" y="605737"/>
            <a:ext cx="5916603" cy="4992624"/>
          </a:xfrm>
          <a:prstGeom prst="rect">
            <a:avLst/>
          </a:prstGeom>
        </p:spPr>
        <p:txBody>
          <a:bodyPr vert="horz" lIns="91440" tIns="45720" rIns="91440" bIns="45720" rtlCol="0" anchor="ctr">
            <a:normAutofit lnSpcReduction="10000"/>
          </a:bodyPr>
          <a:lstStyle/>
          <a:p>
            <a:pPr>
              <a:lnSpc>
                <a:spcPct val="110000"/>
              </a:lnSpc>
              <a:spcAft>
                <a:spcPts val="600"/>
              </a:spcAft>
            </a:pPr>
            <a:r>
              <a:rPr lang="en-US" sz="2400" dirty="0" err="1">
                <a:effectLst/>
                <a:latin typeface="Book Antiqua" panose="02040602050305030304" pitchFamily="18" charset="0"/>
              </a:rPr>
              <a:t>Το</a:t>
            </a:r>
            <a:r>
              <a:rPr lang="en-US" sz="2400" dirty="0">
                <a:effectLst/>
                <a:latin typeface="Book Antiqua" panose="02040602050305030304" pitchFamily="18" charset="0"/>
              </a:rPr>
              <a:t> κα</a:t>
            </a:r>
            <a:r>
              <a:rPr lang="en-US" sz="2400" dirty="0" err="1">
                <a:effectLst/>
                <a:latin typeface="Book Antiqua" panose="02040602050305030304" pitchFamily="18" charset="0"/>
              </a:rPr>
              <a:t>λοφτι</a:t>
            </a:r>
            <a:r>
              <a:rPr lang="en-US" sz="2400" dirty="0">
                <a:effectLst/>
                <a:latin typeface="Book Antiqua" panose="02040602050305030304" pitchFamily="18" charset="0"/>
              </a:rPr>
              <a:t>αγμένο έργο είναι ένα δραματικό είδος του 19</a:t>
            </a:r>
            <a:r>
              <a:rPr lang="en-US" sz="2400" baseline="30000" dirty="0">
                <a:effectLst/>
                <a:latin typeface="Book Antiqua" panose="02040602050305030304" pitchFamily="18" charset="0"/>
              </a:rPr>
              <a:t>ου</a:t>
            </a:r>
            <a:r>
              <a:rPr lang="en-US" sz="2400" dirty="0">
                <a:effectLst/>
                <a:latin typeface="Book Antiqua" panose="02040602050305030304" pitchFamily="18" charset="0"/>
              </a:rPr>
              <a:t> αιώνα που κωδικοποιήθηκε πρώτα από τον Γάλλο συγγραφέα Eugène Scribe. </a:t>
            </a:r>
            <a:r>
              <a:rPr lang="en-US" sz="2400" dirty="0" err="1">
                <a:effectLst/>
                <a:latin typeface="Book Antiqua" panose="02040602050305030304" pitchFamily="18" charset="0"/>
              </a:rPr>
              <a:t>Συγγρ</a:t>
            </a:r>
            <a:r>
              <a:rPr lang="en-US" sz="2400" dirty="0">
                <a:effectLst/>
                <a:latin typeface="Book Antiqua" panose="02040602050305030304" pitchFamily="18" charset="0"/>
              </a:rPr>
              <a:t>αφείς όπως ο Victorien Sardou, ο Alexandre Dumas ο υιός, και ο  Emile Augier έγραψαν σε αυτό το είδος ο καθένας προσθέτοντας στοιχεία του προσωπικού του ύφους στο είδος. </a:t>
            </a:r>
            <a:r>
              <a:rPr lang="en-US" sz="2400" dirty="0" err="1">
                <a:effectLst/>
                <a:latin typeface="Book Antiqua" panose="02040602050305030304" pitchFamily="18" charset="0"/>
              </a:rPr>
              <a:t>Το</a:t>
            </a:r>
            <a:r>
              <a:rPr lang="en-US" sz="2400" dirty="0">
                <a:effectLst/>
                <a:latin typeface="Book Antiqua" panose="02040602050305030304" pitchFamily="18" charset="0"/>
              </a:rPr>
              <a:t> κα</a:t>
            </a:r>
            <a:r>
              <a:rPr lang="en-US" sz="2400" dirty="0" err="1">
                <a:effectLst/>
                <a:latin typeface="Book Antiqua" panose="02040602050305030304" pitchFamily="18" charset="0"/>
              </a:rPr>
              <a:t>λοφτι</a:t>
            </a:r>
            <a:r>
              <a:rPr lang="en-US" sz="2400" dirty="0">
                <a:effectLst/>
                <a:latin typeface="Book Antiqua" panose="02040602050305030304" pitchFamily="18" charset="0"/>
              </a:rPr>
              <a:t>αγμένο έργο ήταν ένα δημοφιλές δραματικό είδος ψυχαγωγίας που όμως ήδη στα μέσα του 19</a:t>
            </a:r>
            <a:r>
              <a:rPr lang="en-US" sz="2400" baseline="30000" dirty="0">
                <a:effectLst/>
                <a:latin typeface="Book Antiqua" panose="02040602050305030304" pitchFamily="18" charset="0"/>
              </a:rPr>
              <a:t>ου</a:t>
            </a:r>
            <a:r>
              <a:rPr lang="en-US" sz="2400" dirty="0">
                <a:effectLst/>
                <a:latin typeface="Book Antiqua" panose="02040602050305030304" pitchFamily="18" charset="0"/>
              </a:rPr>
              <a:t> αιώνα ό όρος είχε αποκτήσει μια υποτιμητική χροιά. </a:t>
            </a:r>
            <a:endParaRPr lang="en-US" sz="2400" dirty="0">
              <a:latin typeface="Book Antiqua" panose="02040602050305030304" pitchFamily="18" charset="0"/>
            </a:endParaRPr>
          </a:p>
        </p:txBody>
      </p:sp>
    </p:spTree>
    <p:extLst>
      <p:ext uri="{BB962C8B-B14F-4D97-AF65-F5344CB8AC3E}">
        <p14:creationId xmlns:p14="http://schemas.microsoft.com/office/powerpoint/2010/main" val="31397080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6" name="Rectangle 15">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A0B5DEA-ADF6-4BA5-9307-147F0A468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8680" y="2898648"/>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83982"/>
            <a:ext cx="1873457" cy="137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CB59EBD-F0A5-9CEF-CDF7-C2FEB69E6524}"/>
              </a:ext>
            </a:extLst>
          </p:cNvPr>
          <p:cNvSpPr txBox="1"/>
          <p:nvPr/>
        </p:nvSpPr>
        <p:spPr>
          <a:xfrm>
            <a:off x="841248" y="3337269"/>
            <a:ext cx="10509504" cy="2905686"/>
          </a:xfrm>
          <a:prstGeom prst="rect">
            <a:avLst/>
          </a:prstGeom>
        </p:spPr>
        <p:txBody>
          <a:bodyPr vert="horz" lIns="91440" tIns="45720" rIns="91440" bIns="45720" rtlCol="0">
            <a:normAutofit/>
          </a:bodyPr>
          <a:lstStyle/>
          <a:p>
            <a:pPr>
              <a:lnSpc>
                <a:spcPct val="110000"/>
              </a:lnSpc>
              <a:spcAft>
                <a:spcPts val="800"/>
              </a:spcAft>
            </a:pPr>
            <a:r>
              <a:rPr lang="en-US" sz="2400" dirty="0">
                <a:effectLst/>
                <a:latin typeface="Book Antiqua" panose="02040602050305030304" pitchFamily="18" charset="0"/>
              </a:rPr>
              <a:t>Ο Henrik Ipsen και </a:t>
            </a:r>
            <a:r>
              <a:rPr lang="en-US" sz="2400" dirty="0" err="1">
                <a:effectLst/>
                <a:latin typeface="Book Antiqua" panose="02040602050305030304" pitchFamily="18" charset="0"/>
              </a:rPr>
              <a:t>άλλοι</a:t>
            </a:r>
            <a:r>
              <a:rPr lang="en-US" sz="2400" dirty="0">
                <a:effectLst/>
                <a:latin typeface="Book Antiqua" panose="02040602050305030304" pitchFamily="18" charset="0"/>
              </a:rPr>
              <a:t> </a:t>
            </a:r>
            <a:r>
              <a:rPr lang="en-US" sz="2400" dirty="0" err="1">
                <a:effectLst/>
                <a:latin typeface="Book Antiqua" panose="02040602050305030304" pitchFamily="18" charset="0"/>
              </a:rPr>
              <a:t>ρε</a:t>
            </a:r>
            <a:r>
              <a:rPr lang="en-US" sz="2400" dirty="0">
                <a:effectLst/>
                <a:latin typeface="Book Antiqua" panose="02040602050305030304" pitchFamily="18" charset="0"/>
              </a:rPr>
              <a:t>αλιστές δραματικοί συγγραφείς (August Strinberg, Gerard Hauptmann , Émile Zola, Anton Chekhov) χρησιμοποίησαν την τεχνική της προσεκτικής δόμησης και προετοιμασίας των εφέ του καλοφτιαγμένου έργου για να υπηρετήσουν το είδος του  έργου προβληματισμού. «</a:t>
            </a:r>
            <a:r>
              <a:rPr lang="en-US" sz="2400" dirty="0" err="1">
                <a:effectLst/>
                <a:latin typeface="Book Antiqua" panose="02040602050305030304" pitchFamily="18" charset="0"/>
              </a:rPr>
              <a:t>Μέσ</a:t>
            </a:r>
            <a:r>
              <a:rPr lang="en-US" sz="2400" dirty="0">
                <a:effectLst/>
                <a:latin typeface="Book Antiqua" panose="02040602050305030304" pitchFamily="18" charset="0"/>
              </a:rPr>
              <a:t>α από το δικό τους παράδειγμα», όπως υποστηρίζει ο Marvin Carlson, «το καλοφτιαγμένο έργο έγινε και συνεχίζει να είναι το παραδοσιακό μοντέλο δόμησης των θεατρικών έργων». </a:t>
            </a:r>
          </a:p>
        </p:txBody>
      </p:sp>
    </p:spTree>
    <p:extLst>
      <p:ext uri="{BB962C8B-B14F-4D97-AF65-F5344CB8AC3E}">
        <p14:creationId xmlns:p14="http://schemas.microsoft.com/office/powerpoint/2010/main" val="22795597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D06CE56-3881-4ADA-8CEF-D18B02C24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79F3C543-62EC-4433-9C93-A2CD8764E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68AF5748-FED8-45BA-8631-26D1D10F32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ED815DA8-300C-206A-721E-CA9CFB274DED}"/>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3200" b="1" i="1" dirty="0" err="1">
                <a:effectLst/>
                <a:latin typeface="Book Antiqua" panose="02040602050305030304" pitchFamily="18" charset="0"/>
              </a:rPr>
              <a:t>Είδη</a:t>
            </a:r>
            <a:r>
              <a:rPr lang="en-US" sz="3200" b="1" i="1" dirty="0">
                <a:effectLst/>
                <a:latin typeface="Book Antiqua" panose="02040602050305030304" pitchFamily="18" charset="0"/>
              </a:rPr>
              <a:t> </a:t>
            </a:r>
            <a:r>
              <a:rPr lang="en-US" sz="3200" b="1" i="1" dirty="0" err="1">
                <a:effectLst/>
                <a:latin typeface="Book Antiqua" panose="02040602050305030304" pitchFamily="18" charset="0"/>
              </a:rPr>
              <a:t>δρ</a:t>
            </a:r>
            <a:r>
              <a:rPr lang="en-US" sz="3200" b="1" i="1" dirty="0">
                <a:effectLst/>
                <a:latin typeface="Book Antiqua" panose="02040602050305030304" pitchFamily="18" charset="0"/>
              </a:rPr>
              <a:t>αματικής δομής (από την άποψη της διαδοχής των γεγονότων) </a:t>
            </a:r>
            <a:br>
              <a:rPr lang="en-US" sz="3200" dirty="0">
                <a:effectLst/>
                <a:latin typeface="Book Antiqua" panose="02040602050305030304" pitchFamily="18" charset="0"/>
              </a:rPr>
            </a:br>
            <a:endParaRPr lang="en-US" sz="3200" dirty="0">
              <a:latin typeface="Book Antiqua" panose="02040602050305030304" pitchFamily="18" charset="0"/>
            </a:endParaRPr>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Graphic 5" descr="Μολύβι">
            <a:extLst>
              <a:ext uri="{FF2B5EF4-FFF2-40B4-BE49-F238E27FC236}">
                <a16:creationId xmlns:a16="http://schemas.microsoft.com/office/drawing/2014/main" id="{5AABCFD6-D0C9-548C-BDE7-C9F71DBC722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60099" y="625683"/>
            <a:ext cx="5455380" cy="5455380"/>
          </a:xfrm>
          <a:prstGeom prst="rect">
            <a:avLst/>
          </a:prstGeom>
        </p:spPr>
      </p:pic>
    </p:spTree>
    <p:extLst>
      <p:ext uri="{BB962C8B-B14F-4D97-AF65-F5344CB8AC3E}">
        <p14:creationId xmlns:p14="http://schemas.microsoft.com/office/powerpoint/2010/main" val="14058538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Rectangle 13">
            <a:extLst>
              <a:ext uri="{FF2B5EF4-FFF2-40B4-BE49-F238E27FC236}">
                <a16:creationId xmlns:a16="http://schemas.microsoft.com/office/drawing/2014/main" id="{E777E57D-6A88-4B5B-A068-2BA7FF4E8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2894076"/>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C2DDE8B6-FC3F-FDC1-EE3D-C7B39C4CA308}"/>
              </a:ext>
            </a:extLst>
          </p:cNvPr>
          <p:cNvSpPr txBox="1"/>
          <p:nvPr/>
        </p:nvSpPr>
        <p:spPr>
          <a:xfrm>
            <a:off x="841248" y="3328416"/>
            <a:ext cx="10509504" cy="2715768"/>
          </a:xfrm>
          <a:prstGeom prst="rect">
            <a:avLst/>
          </a:prstGeom>
        </p:spPr>
        <p:txBody>
          <a:bodyPr vert="horz" lIns="91440" tIns="45720" rIns="91440" bIns="45720" rtlCol="0">
            <a:normAutofit/>
          </a:bodyPr>
          <a:lstStyle/>
          <a:p>
            <a:pPr>
              <a:lnSpc>
                <a:spcPct val="110000"/>
              </a:lnSpc>
              <a:spcAft>
                <a:spcPts val="800"/>
              </a:spcAft>
            </a:pPr>
            <a:r>
              <a:rPr lang="en-US" sz="2400" dirty="0">
                <a:effectLst/>
                <a:latin typeface="Book Antiqua" panose="02040602050305030304" pitchFamily="18" charset="0"/>
              </a:rPr>
              <a:t>Από </a:t>
            </a:r>
            <a:r>
              <a:rPr lang="en-US" sz="2400" dirty="0" err="1">
                <a:effectLst/>
                <a:latin typeface="Book Antiqua" panose="02040602050305030304" pitchFamily="18" charset="0"/>
              </a:rPr>
              <a:t>την</a:t>
            </a:r>
            <a:r>
              <a:rPr lang="en-US" sz="2400" dirty="0">
                <a:effectLst/>
                <a:latin typeface="Book Antiqua" panose="02040602050305030304" pitchFamily="18" charset="0"/>
              </a:rPr>
              <a:t> άπ</a:t>
            </a:r>
            <a:r>
              <a:rPr lang="en-US" sz="2400" dirty="0" err="1">
                <a:effectLst/>
                <a:latin typeface="Book Antiqua" panose="02040602050305030304" pitchFamily="18" charset="0"/>
              </a:rPr>
              <a:t>οψη</a:t>
            </a:r>
            <a:r>
              <a:rPr lang="en-US" sz="2400" dirty="0">
                <a:effectLst/>
                <a:latin typeface="Book Antiqua" panose="02040602050305030304" pitchFamily="18" charset="0"/>
              </a:rPr>
              <a:t> </a:t>
            </a:r>
            <a:r>
              <a:rPr lang="en-US" sz="2400" dirty="0" err="1">
                <a:effectLst/>
                <a:latin typeface="Book Antiqua" panose="02040602050305030304" pitchFamily="18" charset="0"/>
              </a:rPr>
              <a:t>της</a:t>
            </a:r>
            <a:r>
              <a:rPr lang="en-US" sz="2400" dirty="0">
                <a:effectLst/>
                <a:latin typeface="Book Antiqua" panose="02040602050305030304" pitchFamily="18" charset="0"/>
              </a:rPr>
              <a:t> </a:t>
            </a:r>
            <a:r>
              <a:rPr lang="en-US" sz="2400" dirty="0" err="1">
                <a:effectLst/>
                <a:latin typeface="Book Antiqua" panose="02040602050305030304" pitchFamily="18" charset="0"/>
              </a:rPr>
              <a:t>χρονολογικής</a:t>
            </a:r>
            <a:r>
              <a:rPr lang="en-US" sz="2400" dirty="0">
                <a:effectLst/>
                <a:latin typeface="Book Antiqua" panose="02040602050305030304" pitchFamily="18" charset="0"/>
              </a:rPr>
              <a:t> </a:t>
            </a:r>
            <a:r>
              <a:rPr lang="en-US" sz="2400" dirty="0" err="1">
                <a:effectLst/>
                <a:latin typeface="Book Antiqua" panose="02040602050305030304" pitchFamily="18" charset="0"/>
              </a:rPr>
              <a:t>δι</a:t>
            </a:r>
            <a:r>
              <a:rPr lang="en-US" sz="2400" dirty="0">
                <a:effectLst/>
                <a:latin typeface="Book Antiqua" panose="02040602050305030304" pitchFamily="18" charset="0"/>
              </a:rPr>
              <a:t>αδοχής των γεγονότων, η δομή ενός θεατρικού έργου μπορεί να είναι γραμμική ή μη-γραμμική.  </a:t>
            </a:r>
          </a:p>
        </p:txBody>
      </p:sp>
    </p:spTree>
    <p:extLst>
      <p:ext uri="{BB962C8B-B14F-4D97-AF65-F5344CB8AC3E}">
        <p14:creationId xmlns:p14="http://schemas.microsoft.com/office/powerpoint/2010/main" val="9545424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Rectangle 13">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Freeform: Shape 15">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8" name="Freeform: Shape 17">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12BAF1C2-BDAB-7F4B-EAF2-701EF756A4DC}"/>
              </a:ext>
            </a:extLst>
          </p:cNvPr>
          <p:cNvSpPr txBox="1"/>
          <p:nvPr/>
        </p:nvSpPr>
        <p:spPr>
          <a:xfrm>
            <a:off x="5434149" y="932688"/>
            <a:ext cx="5916603" cy="4992624"/>
          </a:xfrm>
          <a:prstGeom prst="rect">
            <a:avLst/>
          </a:prstGeom>
        </p:spPr>
        <p:txBody>
          <a:bodyPr vert="horz" lIns="91440" tIns="45720" rIns="91440" bIns="45720" rtlCol="0" anchor="ctr">
            <a:normAutofit/>
          </a:bodyPr>
          <a:lstStyle/>
          <a:p>
            <a:pPr>
              <a:lnSpc>
                <a:spcPct val="110000"/>
              </a:lnSpc>
              <a:spcAft>
                <a:spcPts val="800"/>
              </a:spcAft>
            </a:pPr>
            <a:r>
              <a:rPr lang="en-US" sz="2400" b="1" dirty="0" err="1">
                <a:effectLst/>
                <a:latin typeface="Book Antiqua" panose="02040602050305030304" pitchFamily="18" charset="0"/>
              </a:rPr>
              <a:t>Γρ</a:t>
            </a:r>
            <a:r>
              <a:rPr lang="en-US" sz="2400" b="1" dirty="0">
                <a:effectLst/>
                <a:latin typeface="Book Antiqua" panose="02040602050305030304" pitchFamily="18" charset="0"/>
              </a:rPr>
              <a:t>αμμική δομή</a:t>
            </a:r>
            <a:r>
              <a:rPr lang="en-US" sz="2400" dirty="0">
                <a:effectLst/>
                <a:latin typeface="Book Antiqua" panose="02040602050305030304" pitchFamily="18" charset="0"/>
              </a:rPr>
              <a:t>: η διαδοχή των σκηνών ακολουθεί χρονολογική σειρά, δηλαδή η ιστορία εκτυλίσσεται από την αρχή προς τη λύση (έκβαση) και η απόδοση των γεγονότων δίνει νατουραλιστική εντύπωση καθώς κλιμακώνονται σταδιακά προς την κορύφωση. </a:t>
            </a:r>
          </a:p>
        </p:txBody>
      </p:sp>
    </p:spTree>
    <p:extLst>
      <p:ext uri="{BB962C8B-B14F-4D97-AF65-F5344CB8AC3E}">
        <p14:creationId xmlns:p14="http://schemas.microsoft.com/office/powerpoint/2010/main" val="15485376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Rectangle 13">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Freeform: Shape 15">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8" name="Freeform: Shape 17">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76E49969-032E-6E85-C17A-F9C34B991965}"/>
              </a:ext>
            </a:extLst>
          </p:cNvPr>
          <p:cNvSpPr txBox="1"/>
          <p:nvPr/>
        </p:nvSpPr>
        <p:spPr>
          <a:xfrm>
            <a:off x="5667375" y="532638"/>
            <a:ext cx="5207127" cy="4992624"/>
          </a:xfrm>
          <a:prstGeom prst="rect">
            <a:avLst/>
          </a:prstGeom>
        </p:spPr>
        <p:txBody>
          <a:bodyPr vert="horz" lIns="91440" tIns="45720" rIns="91440" bIns="45720" rtlCol="0" anchor="ctr">
            <a:normAutofit/>
          </a:bodyPr>
          <a:lstStyle/>
          <a:p>
            <a:pPr>
              <a:lnSpc>
                <a:spcPct val="110000"/>
              </a:lnSpc>
              <a:spcAft>
                <a:spcPts val="800"/>
              </a:spcAft>
            </a:pPr>
            <a:r>
              <a:rPr lang="en-US" sz="2400" b="1" dirty="0" err="1">
                <a:effectLst/>
                <a:latin typeface="Book Antiqua" panose="02040602050305030304" pitchFamily="18" charset="0"/>
              </a:rPr>
              <a:t>Μη</a:t>
            </a:r>
            <a:r>
              <a:rPr lang="en-US" sz="2400" b="1" dirty="0">
                <a:effectLst/>
                <a:latin typeface="Book Antiqua" panose="02040602050305030304" pitchFamily="18" charset="0"/>
              </a:rPr>
              <a:t> </a:t>
            </a:r>
            <a:r>
              <a:rPr lang="en-US" sz="2400" b="1" dirty="0" err="1">
                <a:effectLst/>
                <a:latin typeface="Book Antiqua" panose="02040602050305030304" pitchFamily="18" charset="0"/>
              </a:rPr>
              <a:t>γρ</a:t>
            </a:r>
            <a:r>
              <a:rPr lang="en-US" sz="2400" b="1" dirty="0">
                <a:effectLst/>
                <a:latin typeface="Book Antiqua" panose="02040602050305030304" pitchFamily="18" charset="0"/>
              </a:rPr>
              <a:t>αμμική δομή</a:t>
            </a:r>
            <a:r>
              <a:rPr lang="en-US" sz="2400" dirty="0">
                <a:effectLst/>
                <a:latin typeface="Book Antiqua" panose="02040602050305030304" pitchFamily="18" charset="0"/>
              </a:rPr>
              <a:t>: η διαδοχή των σκηνών δεν ακολουθεί χρονολογική σειρά, και η απόδοση των γεγονότων δίνει την εντύπωση παζλ με την τελική εικόνα να ολοκληρώνεται σταδιακά καθώς προχωρούμε προς τη λύση.  </a:t>
            </a:r>
          </a:p>
        </p:txBody>
      </p:sp>
    </p:spTree>
    <p:extLst>
      <p:ext uri="{BB962C8B-B14F-4D97-AF65-F5344CB8AC3E}">
        <p14:creationId xmlns:p14="http://schemas.microsoft.com/office/powerpoint/2010/main" val="2902468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Rectangle 14">
            <a:extLst>
              <a:ext uri="{FF2B5EF4-FFF2-40B4-BE49-F238E27FC236}">
                <a16:creationId xmlns:a16="http://schemas.microsoft.com/office/drawing/2014/main" id="{B5416EBC-B41E-4F8A-BE9F-07301B682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Rectangle 16">
            <a:extLst>
              <a:ext uri="{FF2B5EF4-FFF2-40B4-BE49-F238E27FC236}">
                <a16:creationId xmlns:a16="http://schemas.microsoft.com/office/drawing/2014/main" id="{AFF79527-C7F1-4E06-8126-A8E8C5FEB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55986208-8A53-4E92-9197-6B57BCCB2F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TextBox 2">
            <a:extLst>
              <a:ext uri="{FF2B5EF4-FFF2-40B4-BE49-F238E27FC236}">
                <a16:creationId xmlns:a16="http://schemas.microsoft.com/office/drawing/2014/main" id="{678A8E9E-4D4A-6C04-2136-E3A6DA56F05B}"/>
              </a:ext>
            </a:extLst>
          </p:cNvPr>
          <p:cNvGraphicFramePr/>
          <p:nvPr>
            <p:extLst>
              <p:ext uri="{D42A27DB-BD31-4B8C-83A1-F6EECF244321}">
                <p14:modId xmlns:p14="http://schemas.microsoft.com/office/powerpoint/2010/main" val="740620549"/>
              </p:ext>
            </p:extLst>
          </p:nvPr>
        </p:nvGraphicFramePr>
        <p:xfrm>
          <a:off x="4727448" y="640080"/>
          <a:ext cx="6967728" cy="5577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814269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D06CE56-3881-4ADA-8CEF-D18B02C24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79F3C543-62EC-4433-9C93-A2CD8764E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1ACA2EA0-FFD3-42EC-9406-B595015ED9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D5288BCE-665C-472A-8C43-664BCFA31E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8762" y="1247775"/>
            <a:ext cx="9144000" cy="3007447"/>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Τίτλος 1">
            <a:extLst>
              <a:ext uri="{FF2B5EF4-FFF2-40B4-BE49-F238E27FC236}">
                <a16:creationId xmlns:a16="http://schemas.microsoft.com/office/drawing/2014/main" id="{B4AF546F-0D64-C096-4D53-F1717EF2C779}"/>
              </a:ext>
            </a:extLst>
          </p:cNvPr>
          <p:cNvSpPr>
            <a:spLocks noGrp="1"/>
          </p:cNvSpPr>
          <p:nvPr>
            <p:ph type="title"/>
          </p:nvPr>
        </p:nvSpPr>
        <p:spPr>
          <a:xfrm>
            <a:off x="1804988" y="1442172"/>
            <a:ext cx="8582025" cy="2177328"/>
          </a:xfrm>
        </p:spPr>
        <p:txBody>
          <a:bodyPr vert="horz" lIns="91440" tIns="45720" rIns="91440" bIns="45720" rtlCol="0" anchor="ctr">
            <a:normAutofit/>
          </a:bodyPr>
          <a:lstStyle/>
          <a:p>
            <a:pPr algn="ctr"/>
            <a:r>
              <a:rPr lang="en-US" sz="3600" b="1" i="1" dirty="0" err="1">
                <a:effectLst/>
                <a:latin typeface="Book Antiqua" panose="02040602050305030304" pitchFamily="18" charset="0"/>
              </a:rPr>
              <a:t>Οι</a:t>
            </a:r>
            <a:r>
              <a:rPr lang="en-US" sz="3600" b="1" i="1" dirty="0">
                <a:effectLst/>
                <a:latin typeface="Book Antiqua" panose="02040602050305030304" pitchFamily="18" charset="0"/>
              </a:rPr>
              <a:t> </a:t>
            </a:r>
            <a:r>
              <a:rPr lang="en-US" sz="3600" b="1" i="1" dirty="0" err="1">
                <a:effectLst/>
                <a:latin typeface="Book Antiqua" panose="02040602050305030304" pitchFamily="18" charset="0"/>
              </a:rPr>
              <a:t>δομές</a:t>
            </a:r>
            <a:r>
              <a:rPr lang="en-US" sz="3600" b="1" i="1" dirty="0">
                <a:effectLst/>
                <a:latin typeface="Book Antiqua" panose="02040602050305030304" pitchFamily="18" charset="0"/>
              </a:rPr>
              <a:t> </a:t>
            </a:r>
            <a:r>
              <a:rPr lang="en-US" sz="3600" b="1" i="1" dirty="0" err="1">
                <a:effectLst/>
                <a:latin typeface="Book Antiqua" panose="02040602050305030304" pitchFamily="18" charset="0"/>
              </a:rPr>
              <a:t>του</a:t>
            </a:r>
            <a:r>
              <a:rPr lang="en-US" sz="3600" b="1" i="1" dirty="0">
                <a:effectLst/>
                <a:latin typeface="Book Antiqua" panose="02040602050305030304" pitchFamily="18" charset="0"/>
              </a:rPr>
              <a:t> </a:t>
            </a:r>
            <a:r>
              <a:rPr lang="en-US" sz="3600" b="1" i="1" dirty="0" err="1">
                <a:effectLst/>
                <a:latin typeface="Book Antiqua" panose="02040602050305030304" pitchFamily="18" charset="0"/>
              </a:rPr>
              <a:t>χώρου</a:t>
            </a:r>
            <a:r>
              <a:rPr lang="en-US" sz="3600" b="1" i="1" dirty="0">
                <a:effectLst/>
                <a:latin typeface="Book Antiqua" panose="02040602050305030304" pitchFamily="18" charset="0"/>
              </a:rPr>
              <a:t> </a:t>
            </a:r>
            <a:br>
              <a:rPr lang="en-US" sz="7200" dirty="0">
                <a:effectLst/>
              </a:rPr>
            </a:br>
            <a:endParaRPr lang="en-US" sz="7200" dirty="0"/>
          </a:p>
        </p:txBody>
      </p:sp>
      <p:sp>
        <p:nvSpPr>
          <p:cNvPr id="15" name="Rectangle: Rounded Corners 14">
            <a:extLst>
              <a:ext uri="{FF2B5EF4-FFF2-40B4-BE49-F238E27FC236}">
                <a16:creationId xmlns:a16="http://schemas.microsoft.com/office/drawing/2014/main" id="{46C57131-53A7-4C1A-BEA8-25F06A06AD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87872" y="3912322"/>
            <a:ext cx="7225780" cy="68580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0860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7" name="Rectangle 26">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1" name="Rectangle 30">
            <a:extLst>
              <a:ext uri="{FF2B5EF4-FFF2-40B4-BE49-F238E27FC236}">
                <a16:creationId xmlns:a16="http://schemas.microsoft.com/office/drawing/2014/main" id="{84ECDE7A-6944-466D-8FFE-149A29BA6B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3" name="Rectangle 32">
            <a:extLst>
              <a:ext uri="{FF2B5EF4-FFF2-40B4-BE49-F238E27FC236}">
                <a16:creationId xmlns:a16="http://schemas.microsoft.com/office/drawing/2014/main" id="{B3420082-9415-44EC-802E-C77D71D59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5" name="Rectangle 34">
            <a:extLst>
              <a:ext uri="{FF2B5EF4-FFF2-40B4-BE49-F238E27FC236}">
                <a16:creationId xmlns:a16="http://schemas.microsoft.com/office/drawing/2014/main" id="{55A52C45-1FCB-4636-A80F-2849B8226C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768EB4DD-3704-43AD-92B3-C4E0C6EA92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70799"/>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Εικόνα 4" descr="Εικόνα που περιέχει κείμενο, σκούρος, νυχτερινός ουρανός&#10;&#10;Περιγραφή που δημιουργήθηκε αυτόματα">
            <a:extLst>
              <a:ext uri="{FF2B5EF4-FFF2-40B4-BE49-F238E27FC236}">
                <a16:creationId xmlns:a16="http://schemas.microsoft.com/office/drawing/2014/main" id="{B7588BE6-3854-D391-3EB0-A076F231FC37}"/>
              </a:ext>
            </a:extLst>
          </p:cNvPr>
          <p:cNvPicPr>
            <a:picLocks noChangeAspect="1"/>
          </p:cNvPicPr>
          <p:nvPr/>
        </p:nvPicPr>
        <p:blipFill rotWithShape="1">
          <a:blip r:embed="rId2">
            <a:extLst>
              <a:ext uri="{28A0092B-C50C-407E-A947-70E740481C1C}">
                <a14:useLocalDpi xmlns:a14="http://schemas.microsoft.com/office/drawing/2010/main" val="0"/>
              </a:ext>
            </a:extLst>
          </a:blip>
          <a:srcRect l="18131" r="5408" b="1"/>
          <a:stretch/>
        </p:blipFill>
        <p:spPr>
          <a:xfrm>
            <a:off x="908304" y="2478024"/>
            <a:ext cx="6009855" cy="3694176"/>
          </a:xfrm>
          <a:prstGeom prst="rect">
            <a:avLst/>
          </a:prstGeom>
        </p:spPr>
      </p:pic>
      <p:sp>
        <p:nvSpPr>
          <p:cNvPr id="3" name="TextBox 2">
            <a:extLst>
              <a:ext uri="{FF2B5EF4-FFF2-40B4-BE49-F238E27FC236}">
                <a16:creationId xmlns:a16="http://schemas.microsoft.com/office/drawing/2014/main" id="{8848F189-414F-9565-68B1-425EA0EFF2BF}"/>
              </a:ext>
            </a:extLst>
          </p:cNvPr>
          <p:cNvSpPr txBox="1"/>
          <p:nvPr/>
        </p:nvSpPr>
        <p:spPr>
          <a:xfrm>
            <a:off x="7411453" y="1123950"/>
            <a:ext cx="3872243" cy="5048250"/>
          </a:xfrm>
          <a:prstGeom prst="rect">
            <a:avLst/>
          </a:prstGeom>
        </p:spPr>
        <p:txBody>
          <a:bodyPr vert="horz" lIns="91440" tIns="45720" rIns="91440" bIns="45720" rtlCol="0" anchor="ctr">
            <a:normAutofit/>
          </a:bodyPr>
          <a:lstStyle/>
          <a:p>
            <a:pPr lvl="0">
              <a:lnSpc>
                <a:spcPct val="110000"/>
              </a:lnSpc>
            </a:pPr>
            <a:r>
              <a:rPr lang="en-US" dirty="0">
                <a:effectLst/>
              </a:rPr>
              <a:t>Ο</a:t>
            </a:r>
            <a:r>
              <a:rPr lang="en-US" sz="2400" dirty="0">
                <a:effectLst/>
                <a:latin typeface="Book Antiqua" panose="02040602050305030304" pitchFamily="18" charset="0"/>
              </a:rPr>
              <a:t> </a:t>
            </a:r>
            <a:r>
              <a:rPr lang="en-US" sz="2400" dirty="0" err="1">
                <a:effectLst/>
                <a:latin typeface="Book Antiqua" panose="02040602050305030304" pitchFamily="18" charset="0"/>
              </a:rPr>
              <a:t>σκηνικός</a:t>
            </a:r>
            <a:r>
              <a:rPr lang="en-US" sz="2400" dirty="0">
                <a:effectLst/>
                <a:latin typeface="Book Antiqua" panose="02040602050305030304" pitchFamily="18" charset="0"/>
              </a:rPr>
              <a:t> (</a:t>
            </a:r>
            <a:r>
              <a:rPr lang="en-US" sz="2400" dirty="0" err="1">
                <a:effectLst/>
                <a:latin typeface="Book Antiqua" panose="02040602050305030304" pitchFamily="18" charset="0"/>
              </a:rPr>
              <a:t>μιμητικός</a:t>
            </a:r>
            <a:r>
              <a:rPr lang="en-US" sz="2400" dirty="0">
                <a:effectLst/>
                <a:latin typeface="Book Antiqua" panose="02040602050305030304" pitchFamily="18" charset="0"/>
              </a:rPr>
              <a:t>/α</a:t>
            </a:r>
            <a:r>
              <a:rPr lang="en-US" sz="2400" dirty="0" err="1">
                <a:effectLst/>
                <a:latin typeface="Book Antiqua" panose="02040602050305030304" pitchFamily="18" charset="0"/>
              </a:rPr>
              <a:t>ντιλη</a:t>
            </a:r>
            <a:r>
              <a:rPr lang="en-US" sz="2400" dirty="0">
                <a:effectLst/>
                <a:latin typeface="Book Antiqua" panose="02040602050305030304" pitchFamily="18" charset="0"/>
              </a:rPr>
              <a:t>πτός) χώρος </a:t>
            </a:r>
          </a:p>
          <a:p>
            <a:pPr>
              <a:lnSpc>
                <a:spcPct val="110000"/>
              </a:lnSpc>
            </a:pPr>
            <a:r>
              <a:rPr lang="en-US" sz="2400" dirty="0">
                <a:effectLst/>
                <a:latin typeface="Book Antiqua" panose="02040602050305030304" pitchFamily="18" charset="0"/>
              </a:rPr>
              <a:t> </a:t>
            </a:r>
          </a:p>
          <a:p>
            <a:pPr>
              <a:lnSpc>
                <a:spcPct val="110000"/>
              </a:lnSpc>
              <a:spcAft>
                <a:spcPts val="800"/>
              </a:spcAft>
            </a:pPr>
            <a:r>
              <a:rPr lang="en-US" sz="2400" i="1" dirty="0" err="1">
                <a:effectLst/>
                <a:latin typeface="Book Antiqua" panose="02040602050305030304" pitchFamily="18" charset="0"/>
              </a:rPr>
              <a:t>Σκηνικός</a:t>
            </a:r>
            <a:r>
              <a:rPr lang="en-US" sz="2400" i="1" dirty="0">
                <a:effectLst/>
                <a:latin typeface="Book Antiqua" panose="02040602050305030304" pitchFamily="18" charset="0"/>
              </a:rPr>
              <a:t> </a:t>
            </a:r>
            <a:r>
              <a:rPr lang="en-US" sz="2400" i="1" dirty="0" err="1">
                <a:effectLst/>
                <a:latin typeface="Book Antiqua" panose="02040602050305030304" pitchFamily="18" charset="0"/>
              </a:rPr>
              <a:t>χώρος</a:t>
            </a:r>
            <a:r>
              <a:rPr lang="en-US" sz="2400" i="1" dirty="0">
                <a:effectLst/>
                <a:latin typeface="Book Antiqua" panose="02040602050305030304" pitchFamily="18" charset="0"/>
              </a:rPr>
              <a:t> ή </a:t>
            </a:r>
            <a:r>
              <a:rPr lang="en-US" sz="2400" i="1" dirty="0" err="1">
                <a:effectLst/>
                <a:latin typeface="Book Antiqua" panose="02040602050305030304" pitchFamily="18" charset="0"/>
              </a:rPr>
              <a:t>τό</a:t>
            </a:r>
            <a:r>
              <a:rPr lang="en-US" sz="2400" i="1" dirty="0">
                <a:effectLst/>
                <a:latin typeface="Book Antiqua" panose="02040602050305030304" pitchFamily="18" charset="0"/>
              </a:rPr>
              <a:t>πος </a:t>
            </a:r>
            <a:r>
              <a:rPr lang="en-US" sz="2400" dirty="0">
                <a:effectLst/>
                <a:latin typeface="Book Antiqua" panose="02040602050305030304" pitchFamily="18" charset="0"/>
              </a:rPr>
              <a:t>είναι ο τρόπος που ο συγγραφέας έχει φανταστεί για να απεικονίσει τον δραματικό χώρο στη σκηνή</a:t>
            </a:r>
          </a:p>
          <a:p>
            <a:pPr indent="-228600">
              <a:lnSpc>
                <a:spcPct val="110000"/>
              </a:lnSpc>
              <a:spcAft>
                <a:spcPts val="800"/>
              </a:spcAft>
              <a:buFont typeface="Arial" panose="020B0604020202020204" pitchFamily="34" charset="0"/>
              <a:buChar char="•"/>
            </a:pPr>
            <a:endParaRPr lang="en-US" dirty="0">
              <a:effectLst/>
            </a:endParaRPr>
          </a:p>
          <a:p>
            <a:pPr marL="457200" indent="-228600">
              <a:lnSpc>
                <a:spcPct val="110000"/>
              </a:lnSpc>
              <a:spcAft>
                <a:spcPts val="800"/>
              </a:spcAft>
              <a:buFont typeface="Arial" panose="020B0604020202020204" pitchFamily="34" charset="0"/>
              <a:buChar char="•"/>
            </a:pPr>
            <a:endParaRPr lang="en-US" dirty="0">
              <a:effectLst/>
            </a:endParaRPr>
          </a:p>
        </p:txBody>
      </p:sp>
    </p:spTree>
    <p:extLst>
      <p:ext uri="{BB962C8B-B14F-4D97-AF65-F5344CB8AC3E}">
        <p14:creationId xmlns:p14="http://schemas.microsoft.com/office/powerpoint/2010/main" val="9371072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7" name="Rectangle 26">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1" name="!!Rectangle">
            <a:extLst>
              <a:ext uri="{FF2B5EF4-FFF2-40B4-BE49-F238E27FC236}">
                <a16:creationId xmlns:a16="http://schemas.microsoft.com/office/drawing/2014/main" id="{7C432AFE-B3D2-4BFF-BF8F-96C27AFF1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Εικόνα 4">
            <a:extLst>
              <a:ext uri="{FF2B5EF4-FFF2-40B4-BE49-F238E27FC236}">
                <a16:creationId xmlns:a16="http://schemas.microsoft.com/office/drawing/2014/main" id="{BDA905CC-7EAB-B3A0-FDF5-4ED46053AFE4}"/>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t="20221" b="4779"/>
          <a:stretch/>
        </p:blipFill>
        <p:spPr>
          <a:xfrm>
            <a:off x="20" y="10"/>
            <a:ext cx="12191979" cy="6857990"/>
          </a:xfrm>
          <a:prstGeom prst="rect">
            <a:avLst/>
          </a:prstGeom>
        </p:spPr>
      </p:pic>
      <p:sp>
        <p:nvSpPr>
          <p:cNvPr id="33" name="Rectangle 3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0140"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3241202"/>
            <a:ext cx="10506456"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E65862F9-868E-2001-535D-7882776C064E}"/>
              </a:ext>
            </a:extLst>
          </p:cNvPr>
          <p:cNvSpPr txBox="1"/>
          <p:nvPr/>
        </p:nvSpPr>
        <p:spPr>
          <a:xfrm>
            <a:off x="841248" y="3502152"/>
            <a:ext cx="10506456" cy="2670048"/>
          </a:xfrm>
          <a:prstGeom prst="rect">
            <a:avLst/>
          </a:prstGeom>
        </p:spPr>
        <p:txBody>
          <a:bodyPr vert="horz" lIns="91440" tIns="45720" rIns="91440" bIns="45720" rtlCol="0">
            <a:normAutofit fontScale="92500" lnSpcReduction="20000"/>
          </a:bodyPr>
          <a:lstStyle/>
          <a:p>
            <a:pPr lvl="0">
              <a:lnSpc>
                <a:spcPct val="110000"/>
              </a:lnSpc>
              <a:spcAft>
                <a:spcPts val="800"/>
              </a:spcAft>
            </a:pPr>
            <a:r>
              <a:rPr lang="en-US" sz="2400" dirty="0">
                <a:effectLst/>
                <a:latin typeface="Book Antiqua" panose="02040602050305030304" pitchFamily="18" charset="0"/>
              </a:rPr>
              <a:t>Ο </a:t>
            </a:r>
            <a:r>
              <a:rPr lang="en-US" sz="2400" dirty="0" err="1">
                <a:effectLst/>
                <a:latin typeface="Book Antiqua" panose="02040602050305030304" pitchFamily="18" charset="0"/>
              </a:rPr>
              <a:t>δρ</a:t>
            </a:r>
            <a:r>
              <a:rPr lang="en-US" sz="2400" dirty="0">
                <a:effectLst/>
                <a:latin typeface="Book Antiqua" panose="02040602050305030304" pitchFamily="18" charset="0"/>
              </a:rPr>
              <a:t>αματικός (διηγηματικός /διανοητικός) χώρος </a:t>
            </a:r>
          </a:p>
          <a:p>
            <a:pPr>
              <a:lnSpc>
                <a:spcPct val="110000"/>
              </a:lnSpc>
              <a:spcAft>
                <a:spcPts val="800"/>
              </a:spcAft>
            </a:pPr>
            <a:r>
              <a:rPr lang="en-US" sz="2400" i="1" dirty="0">
                <a:effectLst/>
                <a:latin typeface="Book Antiqua" panose="02040602050305030304" pitchFamily="18" charset="0"/>
              </a:rPr>
              <a:t>Ο </a:t>
            </a:r>
            <a:r>
              <a:rPr lang="en-US" sz="2400" i="1" dirty="0" err="1">
                <a:effectLst/>
                <a:latin typeface="Book Antiqua" panose="02040602050305030304" pitchFamily="18" charset="0"/>
              </a:rPr>
              <a:t>Δρ</a:t>
            </a:r>
            <a:r>
              <a:rPr lang="en-US" sz="2400" i="1" dirty="0">
                <a:effectLst/>
                <a:latin typeface="Book Antiqua" panose="02040602050305030304" pitchFamily="18" charset="0"/>
              </a:rPr>
              <a:t>αματικός χώρος ή τόπος</a:t>
            </a:r>
            <a:r>
              <a:rPr lang="en-US" sz="2400" dirty="0">
                <a:effectLst/>
                <a:latin typeface="Book Antiqua" panose="02040602050305030304" pitchFamily="18" charset="0"/>
              </a:rPr>
              <a:t> είναι ο χώρος στον οποίο εξελίσσεται η δράση του έργου</a:t>
            </a:r>
            <a:endParaRPr lang="el-GR" sz="2400" dirty="0">
              <a:effectLst/>
              <a:latin typeface="Book Antiqua" panose="02040602050305030304" pitchFamily="18" charset="0"/>
            </a:endParaRPr>
          </a:p>
          <a:p>
            <a:pPr>
              <a:lnSpc>
                <a:spcPct val="110000"/>
              </a:lnSpc>
              <a:spcAft>
                <a:spcPts val="800"/>
              </a:spcAft>
            </a:pPr>
            <a:r>
              <a:rPr lang="en-US" sz="2400" dirty="0" err="1">
                <a:effectLst/>
                <a:latin typeface="Book Antiqua" panose="02040602050305030304" pitchFamily="18" charset="0"/>
              </a:rPr>
              <a:t>Οι</a:t>
            </a:r>
            <a:r>
              <a:rPr lang="en-US" sz="2400" dirty="0">
                <a:effectLst/>
                <a:latin typeface="Book Antiqua" panose="02040602050305030304" pitchFamily="18" charset="0"/>
              </a:rPr>
              <a:t> ανα</a:t>
            </a:r>
            <a:r>
              <a:rPr lang="en-US" sz="2400" dirty="0" err="1">
                <a:effectLst/>
                <a:latin typeface="Book Antiqua" panose="02040602050305030304" pitchFamily="18" charset="0"/>
              </a:rPr>
              <a:t>φορές</a:t>
            </a:r>
            <a:r>
              <a:rPr lang="en-US" sz="2400" dirty="0">
                <a:effectLst/>
                <a:latin typeface="Book Antiqua" panose="02040602050305030304" pitchFamily="18" charset="0"/>
              </a:rPr>
              <a:t> </a:t>
            </a:r>
            <a:r>
              <a:rPr lang="en-US" sz="2400" dirty="0" err="1">
                <a:effectLst/>
                <a:latin typeface="Book Antiqua" panose="02040602050305030304" pitchFamily="18" charset="0"/>
              </a:rPr>
              <a:t>στον</a:t>
            </a:r>
            <a:r>
              <a:rPr lang="en-US" sz="2400" dirty="0">
                <a:effectLst/>
                <a:latin typeface="Book Antiqua" panose="02040602050305030304" pitchFamily="18" charset="0"/>
              </a:rPr>
              <a:t> </a:t>
            </a:r>
            <a:r>
              <a:rPr lang="en-US" sz="2400" dirty="0" err="1">
                <a:effectLst/>
                <a:latin typeface="Book Antiqua" panose="02040602050305030304" pitchFamily="18" charset="0"/>
              </a:rPr>
              <a:t>εξω-σκηνικό</a:t>
            </a:r>
            <a:r>
              <a:rPr lang="en-US" sz="2400" dirty="0">
                <a:effectLst/>
                <a:latin typeface="Book Antiqua" panose="02040602050305030304" pitchFamily="18" charset="0"/>
              </a:rPr>
              <a:t> </a:t>
            </a:r>
            <a:r>
              <a:rPr lang="en-US" sz="2400" dirty="0" err="1">
                <a:effectLst/>
                <a:latin typeface="Book Antiqua" panose="02040602050305030304" pitchFamily="18" charset="0"/>
              </a:rPr>
              <a:t>χώρο</a:t>
            </a:r>
            <a:r>
              <a:rPr lang="en-US" sz="2400" dirty="0">
                <a:effectLst/>
                <a:latin typeface="Book Antiqua" panose="02040602050305030304" pitchFamily="18" charset="0"/>
              </a:rPr>
              <a:t> </a:t>
            </a:r>
            <a:r>
              <a:rPr lang="en-US" sz="2400" dirty="0" err="1">
                <a:effectLst/>
                <a:latin typeface="Book Antiqua" panose="02040602050305030304" pitchFamily="18" charset="0"/>
              </a:rPr>
              <a:t>εντο</a:t>
            </a:r>
            <a:r>
              <a:rPr lang="en-US" sz="2400" dirty="0">
                <a:effectLst/>
                <a:latin typeface="Book Antiqua" panose="02040602050305030304" pitchFamily="18" charset="0"/>
              </a:rPr>
              <a:t>πίζονται συνήθως στις αφηγήσεις των προσώπων. </a:t>
            </a:r>
            <a:r>
              <a:rPr lang="en-US" sz="2400" dirty="0" err="1">
                <a:effectLst/>
                <a:latin typeface="Book Antiqua" panose="02040602050305030304" pitchFamily="18" charset="0"/>
              </a:rPr>
              <a:t>Πρόκειτ</a:t>
            </a:r>
            <a:r>
              <a:rPr lang="en-US" sz="2400" dirty="0">
                <a:effectLst/>
                <a:latin typeface="Book Antiqua" panose="02040602050305030304" pitchFamily="18" charset="0"/>
              </a:rPr>
              <a:t>αι για χώρους λιγότερο ή περισσότερο απομακρυσμένους από τον σκηνικό χώρο του έργου, και αναλύονται σε συνάρτηση με την επίδραση που ασκούν στο επίπεδο της εξέλιξης της πλοκής και της δράσης των προσώπων. </a:t>
            </a:r>
          </a:p>
          <a:p>
            <a:pPr marL="228600">
              <a:lnSpc>
                <a:spcPct val="110000"/>
              </a:lnSpc>
              <a:spcAft>
                <a:spcPts val="800"/>
              </a:spcAft>
            </a:pPr>
            <a:r>
              <a:rPr lang="en-US" sz="2000" dirty="0">
                <a:effectLst/>
              </a:rPr>
              <a:t> </a:t>
            </a:r>
          </a:p>
        </p:txBody>
      </p:sp>
    </p:spTree>
    <p:extLst>
      <p:ext uri="{BB962C8B-B14F-4D97-AF65-F5344CB8AC3E}">
        <p14:creationId xmlns:p14="http://schemas.microsoft.com/office/powerpoint/2010/main" val="4253694290"/>
      </p:ext>
    </p:extLst>
  </p:cSld>
  <p:clrMapOvr>
    <a:overrideClrMapping bg1="dk1" tx1="lt1" bg2="dk2" tx2="lt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7" name="Rectangle 26">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1" name="Rectangle 30">
            <a:extLst>
              <a:ext uri="{FF2B5EF4-FFF2-40B4-BE49-F238E27FC236}">
                <a16:creationId xmlns:a16="http://schemas.microsoft.com/office/drawing/2014/main" id="{0288C6B4-AFC3-407F-A595-EFFD38D4C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3" name="Freeform: Shape 32">
            <a:extLst>
              <a:ext uri="{FF2B5EF4-FFF2-40B4-BE49-F238E27FC236}">
                <a16:creationId xmlns:a16="http://schemas.microsoft.com/office/drawing/2014/main" id="{CF236821-17FE-429B-8D2C-08E13A64EA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5" name="Freeform: Shape 34">
            <a:extLst>
              <a:ext uri="{FF2B5EF4-FFF2-40B4-BE49-F238E27FC236}">
                <a16:creationId xmlns:a16="http://schemas.microsoft.com/office/drawing/2014/main" id="{C0BDBCD2-E081-43AB-9119-C55465E59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98E79BE4-34FE-485A-98A5-92CE8F7C4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26546"/>
            <a:ext cx="128016" cy="653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5893" y="2443480"/>
            <a:ext cx="338328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9A4146B1-E39B-5DF7-50D6-A8748E938D36}"/>
              </a:ext>
            </a:extLst>
          </p:cNvPr>
          <p:cNvSpPr txBox="1"/>
          <p:nvPr/>
        </p:nvSpPr>
        <p:spPr>
          <a:xfrm>
            <a:off x="371094" y="1304924"/>
            <a:ext cx="3438906" cy="4620387"/>
          </a:xfrm>
          <a:prstGeom prst="rect">
            <a:avLst/>
          </a:prstGeom>
        </p:spPr>
        <p:txBody>
          <a:bodyPr vert="horz" lIns="91440" tIns="45720" rIns="91440" bIns="45720" rtlCol="0" anchor="t">
            <a:normAutofit/>
          </a:bodyPr>
          <a:lstStyle/>
          <a:p>
            <a:pPr lvl="0">
              <a:lnSpc>
                <a:spcPct val="110000"/>
              </a:lnSpc>
              <a:spcAft>
                <a:spcPts val="600"/>
              </a:spcAft>
            </a:pPr>
            <a:r>
              <a:rPr lang="en-US" sz="2000" i="1" dirty="0">
                <a:effectLst/>
                <a:latin typeface="Book Antiqua" panose="02040602050305030304" pitchFamily="18" charset="0"/>
              </a:rPr>
              <a:t>Ο </a:t>
            </a:r>
            <a:r>
              <a:rPr lang="en-US" sz="2000" i="1" dirty="0" err="1">
                <a:effectLst/>
                <a:latin typeface="Book Antiqua" panose="02040602050305030304" pitchFamily="18" charset="0"/>
              </a:rPr>
              <a:t>μετ</a:t>
            </a:r>
            <a:r>
              <a:rPr lang="en-US" sz="2000" i="1" dirty="0">
                <a:effectLst/>
                <a:latin typeface="Book Antiqua" panose="02040602050305030304" pitchFamily="18" charset="0"/>
              </a:rPr>
              <a:t>αφορικός χώρος </a:t>
            </a:r>
            <a:endParaRPr lang="en-US" sz="2000" i="1" dirty="0">
              <a:latin typeface="Book Antiqua" panose="02040602050305030304" pitchFamily="18" charset="0"/>
            </a:endParaRPr>
          </a:p>
          <a:p>
            <a:pPr lvl="0">
              <a:lnSpc>
                <a:spcPct val="110000"/>
              </a:lnSpc>
              <a:spcAft>
                <a:spcPts val="600"/>
              </a:spcAft>
            </a:pPr>
            <a:r>
              <a:rPr lang="en-US" sz="2000" dirty="0" err="1">
                <a:effectLst/>
                <a:latin typeface="Book Antiqua" panose="02040602050305030304" pitchFamily="18" charset="0"/>
              </a:rPr>
              <a:t>Συνήθως</a:t>
            </a:r>
            <a:r>
              <a:rPr lang="en-US" sz="2000" dirty="0">
                <a:effectLst/>
                <a:latin typeface="Book Antiqua" panose="02040602050305030304" pitchFamily="18" charset="0"/>
              </a:rPr>
              <a:t> η </a:t>
            </a:r>
            <a:r>
              <a:rPr lang="en-US" sz="2000" dirty="0" err="1">
                <a:effectLst/>
                <a:latin typeface="Book Antiqua" panose="02040602050305030304" pitchFamily="18" charset="0"/>
              </a:rPr>
              <a:t>διάστ</a:t>
            </a:r>
            <a:r>
              <a:rPr lang="en-US" sz="2000" dirty="0">
                <a:effectLst/>
                <a:latin typeface="Book Antiqua" panose="02040602050305030304" pitchFamily="18" charset="0"/>
              </a:rPr>
              <a:t>αση αυτή του χώρου προκύπτει μέσα από τον λόγο των προσώπων. </a:t>
            </a:r>
            <a:r>
              <a:rPr lang="en-US" sz="2000" dirty="0" err="1">
                <a:effectLst/>
                <a:latin typeface="Book Antiqua" panose="02040602050305030304" pitchFamily="18" charset="0"/>
              </a:rPr>
              <a:t>Δεν</a:t>
            </a:r>
            <a:r>
              <a:rPr lang="en-US" sz="2000" dirty="0">
                <a:effectLst/>
                <a:latin typeface="Book Antiqua" panose="02040602050305030304" pitchFamily="18" charset="0"/>
              </a:rPr>
              <a:t> ανα</a:t>
            </a:r>
            <a:r>
              <a:rPr lang="en-US" sz="2000" dirty="0" err="1">
                <a:effectLst/>
                <a:latin typeface="Book Antiqua" panose="02040602050305030304" pitchFamily="18" charset="0"/>
              </a:rPr>
              <a:t>φέρετ</a:t>
            </a:r>
            <a:r>
              <a:rPr lang="en-US" sz="2000" dirty="0">
                <a:effectLst/>
                <a:latin typeface="Book Antiqua" panose="02040602050305030304" pitchFamily="18" charset="0"/>
              </a:rPr>
              <a:t>αι σε κάποιο συγκεκριμένο, «ρεαλιστικό» σκηνικό αλλά σε κάποια «υποθετική» ή «φανταστική» διάσταση του χώρου η οποία ωστόσο είναι καθοριστική για την κατανόηση της στάσης τους</a:t>
            </a:r>
            <a:r>
              <a:rPr lang="en-US" sz="1700" dirty="0">
                <a:effectLst/>
              </a:rPr>
              <a:t>.</a:t>
            </a:r>
          </a:p>
        </p:txBody>
      </p:sp>
      <p:pic>
        <p:nvPicPr>
          <p:cNvPr id="7" name="Εικόνα 6" descr="Εικόνα που περιέχει εσωτερικό&#10;&#10;Περιγραφή που δημιουργήθηκε αυτόματα">
            <a:extLst>
              <a:ext uri="{FF2B5EF4-FFF2-40B4-BE49-F238E27FC236}">
                <a16:creationId xmlns:a16="http://schemas.microsoft.com/office/drawing/2014/main" id="{8F962302-0FED-0852-B6BC-107D844810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01184" y="883539"/>
            <a:ext cx="6922008" cy="5191506"/>
          </a:xfrm>
          <a:prstGeom prst="rect">
            <a:avLst/>
          </a:prstGeom>
        </p:spPr>
      </p:pic>
    </p:spTree>
    <p:extLst>
      <p:ext uri="{BB962C8B-B14F-4D97-AF65-F5344CB8AC3E}">
        <p14:creationId xmlns:p14="http://schemas.microsoft.com/office/powerpoint/2010/main" val="29546402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Rectangle 13">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A0B5DEA-ADF6-4BA5-9307-147F0A468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8680" y="2898648"/>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83982"/>
            <a:ext cx="1873457" cy="137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C827EEEC-5181-20E5-1970-3A64F32C908C}"/>
              </a:ext>
            </a:extLst>
          </p:cNvPr>
          <p:cNvSpPr txBox="1"/>
          <p:nvPr/>
        </p:nvSpPr>
        <p:spPr>
          <a:xfrm>
            <a:off x="841248" y="3337269"/>
            <a:ext cx="10509504" cy="2905686"/>
          </a:xfrm>
          <a:prstGeom prst="rect">
            <a:avLst/>
          </a:prstGeom>
        </p:spPr>
        <p:txBody>
          <a:bodyPr vert="horz" lIns="91440" tIns="45720" rIns="91440" bIns="45720" rtlCol="0">
            <a:normAutofit/>
          </a:bodyPr>
          <a:lstStyle/>
          <a:p>
            <a:pPr marL="41910">
              <a:lnSpc>
                <a:spcPct val="110000"/>
              </a:lnSpc>
              <a:spcAft>
                <a:spcPts val="800"/>
              </a:spcAft>
            </a:pPr>
            <a:r>
              <a:rPr lang="en-US" sz="3200" b="1" i="1" dirty="0" err="1">
                <a:effectLst/>
                <a:latin typeface="Book Antiqua" panose="02040602050305030304" pitchFamily="18" charset="0"/>
              </a:rPr>
              <a:t>Οι</a:t>
            </a:r>
            <a:r>
              <a:rPr lang="en-US" sz="3200" b="1" i="1" dirty="0">
                <a:effectLst/>
                <a:latin typeface="Book Antiqua" panose="02040602050305030304" pitchFamily="18" charset="0"/>
              </a:rPr>
              <a:t> </a:t>
            </a:r>
            <a:r>
              <a:rPr lang="en-US" sz="3200" b="1" i="1" dirty="0" err="1">
                <a:effectLst/>
                <a:latin typeface="Book Antiqua" panose="02040602050305030304" pitchFamily="18" charset="0"/>
              </a:rPr>
              <a:t>δομές</a:t>
            </a:r>
            <a:r>
              <a:rPr lang="en-US" sz="3200" b="1" i="1" dirty="0">
                <a:effectLst/>
                <a:latin typeface="Book Antiqua" panose="02040602050305030304" pitchFamily="18" charset="0"/>
              </a:rPr>
              <a:t> </a:t>
            </a:r>
            <a:r>
              <a:rPr lang="en-US" sz="3200" b="1" i="1" dirty="0" err="1">
                <a:effectLst/>
                <a:latin typeface="Book Antiqua" panose="02040602050305030304" pitchFamily="18" charset="0"/>
              </a:rPr>
              <a:t>του</a:t>
            </a:r>
            <a:r>
              <a:rPr lang="en-US" sz="3200" b="1" i="1" dirty="0">
                <a:effectLst/>
                <a:latin typeface="Book Antiqua" panose="02040602050305030304" pitchFamily="18" charset="0"/>
              </a:rPr>
              <a:t> </a:t>
            </a:r>
            <a:r>
              <a:rPr lang="en-US" sz="3200" b="1" i="1" dirty="0" err="1">
                <a:effectLst/>
                <a:latin typeface="Book Antiqua" panose="02040602050305030304" pitchFamily="18" charset="0"/>
              </a:rPr>
              <a:t>χρόνου</a:t>
            </a:r>
            <a:r>
              <a:rPr lang="en-US" sz="3200" b="1" i="1" dirty="0">
                <a:effectLst/>
                <a:latin typeface="Book Antiqua" panose="02040602050305030304" pitchFamily="18" charset="0"/>
              </a:rPr>
              <a:t> </a:t>
            </a:r>
            <a:endParaRPr lang="en-US" sz="3200" dirty="0">
              <a:effectLst/>
              <a:latin typeface="Book Antiqua" panose="02040602050305030304" pitchFamily="18" charset="0"/>
            </a:endParaRPr>
          </a:p>
        </p:txBody>
      </p:sp>
    </p:spTree>
    <p:extLst>
      <p:ext uri="{BB962C8B-B14F-4D97-AF65-F5344CB8AC3E}">
        <p14:creationId xmlns:p14="http://schemas.microsoft.com/office/powerpoint/2010/main" val="7092319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6" name="Rectangle 15">
            <a:extLst>
              <a:ext uri="{FF2B5EF4-FFF2-40B4-BE49-F238E27FC236}">
                <a16:creationId xmlns:a16="http://schemas.microsoft.com/office/drawing/2014/main" id="{DF44879F-6698-4394-89D4-7B3CDB92E9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a:extLst>
              <a:ext uri="{FF2B5EF4-FFF2-40B4-BE49-F238E27FC236}">
                <a16:creationId xmlns:a16="http://schemas.microsoft.com/office/drawing/2014/main" id="{C65FD3B2-577C-49A0-B40E-4845C5D59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a:ea typeface="+mn-ea"/>
              <a:cs typeface="+mn-cs"/>
            </a:endParaRPr>
          </a:p>
        </p:txBody>
      </p:sp>
      <p:pic>
        <p:nvPicPr>
          <p:cNvPr id="5" name="Εικόνα 4" descr="Εικόνα που περιέχει συσκευή, μετρητής&#10;&#10;Περιγραφή που δημιουργήθηκε αυτόματα">
            <a:extLst>
              <a:ext uri="{FF2B5EF4-FFF2-40B4-BE49-F238E27FC236}">
                <a16:creationId xmlns:a16="http://schemas.microsoft.com/office/drawing/2014/main" id="{64B66CB8-1FF4-207B-8F5C-A7C0ED6850F8}"/>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b="21875"/>
          <a:stretch/>
        </p:blipFill>
        <p:spPr>
          <a:xfrm>
            <a:off x="20" y="10"/>
            <a:ext cx="12191979" cy="6857990"/>
          </a:xfrm>
          <a:prstGeom prst="rect">
            <a:avLst/>
          </a:prstGeom>
        </p:spPr>
      </p:pic>
      <p:sp>
        <p:nvSpPr>
          <p:cNvPr id="20" name="Rectangle 19">
            <a:extLst>
              <a:ext uri="{FF2B5EF4-FFF2-40B4-BE49-F238E27FC236}">
                <a16:creationId xmlns:a16="http://schemas.microsoft.com/office/drawing/2014/main" id="{7A0B5DEA-ADF6-4BA5-9307-147F0A468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8680" y="2898648"/>
            <a:ext cx="10506456" cy="18288"/>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83982"/>
            <a:ext cx="1873457" cy="137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3CF6E561-77B8-B7D2-5A34-E35253471427}"/>
              </a:ext>
            </a:extLst>
          </p:cNvPr>
          <p:cNvSpPr txBox="1"/>
          <p:nvPr/>
        </p:nvSpPr>
        <p:spPr>
          <a:xfrm>
            <a:off x="841248" y="2802270"/>
            <a:ext cx="10509504" cy="3440685"/>
          </a:xfrm>
          <a:prstGeom prst="rect">
            <a:avLst/>
          </a:prstGeom>
        </p:spPr>
        <p:txBody>
          <a:bodyPr vert="horz" lIns="91440" tIns="45720" rIns="91440" bIns="45720" rtlCol="0">
            <a:normAutofit fontScale="92500" lnSpcReduction="10000"/>
          </a:bodyPr>
          <a:lstStyle/>
          <a:p>
            <a:pPr>
              <a:lnSpc>
                <a:spcPct val="110000"/>
              </a:lnSpc>
              <a:spcAft>
                <a:spcPts val="800"/>
              </a:spcAft>
            </a:pPr>
            <a:r>
              <a:rPr lang="en-US" sz="2400" dirty="0" err="1">
                <a:solidFill>
                  <a:srgbClr val="FFFFFF"/>
                </a:solidFill>
                <a:effectLst/>
                <a:latin typeface="Book Antiqua" panose="02040602050305030304" pitchFamily="18" charset="0"/>
              </a:rPr>
              <a:t>Στο</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θέ</a:t>
            </a:r>
            <a:r>
              <a:rPr lang="en-US" sz="2400" dirty="0">
                <a:solidFill>
                  <a:srgbClr val="FFFFFF"/>
                </a:solidFill>
                <a:effectLst/>
                <a:latin typeface="Book Antiqua" panose="02040602050305030304" pitchFamily="18" charset="0"/>
              </a:rPr>
              <a:t>ατρο διακρίνουμε τρία είδη χρόνου:</a:t>
            </a:r>
          </a:p>
          <a:p>
            <a:pPr lvl="0">
              <a:lnSpc>
                <a:spcPct val="110000"/>
              </a:lnSpc>
              <a:spcAft>
                <a:spcPts val="800"/>
              </a:spcAft>
            </a:pPr>
            <a:r>
              <a:rPr lang="en-US" sz="2400" i="1" dirty="0" err="1">
                <a:solidFill>
                  <a:srgbClr val="FFFFFF"/>
                </a:solidFill>
                <a:effectLst/>
                <a:latin typeface="Book Antiqua" panose="02040602050305030304" pitchFamily="18" charset="0"/>
              </a:rPr>
              <a:t>Δρ</a:t>
            </a:r>
            <a:r>
              <a:rPr lang="en-US" sz="2400" i="1" dirty="0">
                <a:solidFill>
                  <a:srgbClr val="FFFFFF"/>
                </a:solidFill>
                <a:effectLst/>
                <a:latin typeface="Book Antiqua" panose="02040602050305030304" pitchFamily="18" charset="0"/>
              </a:rPr>
              <a:t>αματικός χρόνο</a:t>
            </a:r>
            <a:r>
              <a:rPr lang="en-US" sz="2400" dirty="0">
                <a:solidFill>
                  <a:srgbClr val="FFFFFF"/>
                </a:solidFill>
                <a:effectLst/>
                <a:latin typeface="Book Antiqua" panose="02040602050305030304" pitchFamily="18" charset="0"/>
              </a:rPr>
              <a:t>ς. Ο </a:t>
            </a:r>
            <a:r>
              <a:rPr lang="en-US" sz="2400" dirty="0" err="1">
                <a:solidFill>
                  <a:srgbClr val="FFFFFF"/>
                </a:solidFill>
                <a:effectLst/>
                <a:latin typeface="Book Antiqua" panose="02040602050305030304" pitchFamily="18" charset="0"/>
              </a:rPr>
              <a:t>χρόνος</a:t>
            </a:r>
            <a:r>
              <a:rPr lang="en-US" sz="2400" dirty="0">
                <a:solidFill>
                  <a:srgbClr val="FFFFFF"/>
                </a:solidFill>
                <a:effectLst/>
                <a:latin typeface="Book Antiqua" panose="02040602050305030304" pitchFamily="18" charset="0"/>
              </a:rPr>
              <a:t> κα</a:t>
            </a:r>
            <a:r>
              <a:rPr lang="en-US" sz="2400" dirty="0" err="1">
                <a:solidFill>
                  <a:srgbClr val="FFFFFF"/>
                </a:solidFill>
                <a:effectLst/>
                <a:latin typeface="Book Antiqua" panose="02040602050305030304" pitchFamily="18" charset="0"/>
              </a:rPr>
              <a:t>τά</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τον</a:t>
            </a:r>
            <a:r>
              <a:rPr lang="en-US" sz="2400" dirty="0">
                <a:solidFill>
                  <a:srgbClr val="FFFFFF"/>
                </a:solidFill>
                <a:effectLst/>
                <a:latin typeface="Book Antiqua" panose="02040602050305030304" pitchFamily="18" charset="0"/>
              </a:rPr>
              <a:t> οπ</a:t>
            </a:r>
            <a:r>
              <a:rPr lang="en-US" sz="2400" dirty="0" err="1">
                <a:solidFill>
                  <a:srgbClr val="FFFFFF"/>
                </a:solidFill>
                <a:effectLst/>
                <a:latin typeface="Book Antiqua" panose="02040602050305030304" pitchFamily="18" charset="0"/>
              </a:rPr>
              <a:t>οίο</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εξελίσσοντ</a:t>
            </a:r>
            <a:r>
              <a:rPr lang="en-US" sz="2400" dirty="0">
                <a:solidFill>
                  <a:srgbClr val="FFFFFF"/>
                </a:solidFill>
                <a:effectLst/>
                <a:latin typeface="Book Antiqua" panose="02040602050305030304" pitchFamily="18" charset="0"/>
              </a:rPr>
              <a:t>αι τα γεγονότα της ιστορίας.</a:t>
            </a:r>
          </a:p>
          <a:p>
            <a:pPr>
              <a:lnSpc>
                <a:spcPct val="110000"/>
              </a:lnSpc>
              <a:spcAft>
                <a:spcPts val="800"/>
              </a:spcAft>
            </a:pPr>
            <a:r>
              <a:rPr lang="en-US" sz="2400" i="1" dirty="0" err="1">
                <a:solidFill>
                  <a:srgbClr val="FFFFFF"/>
                </a:solidFill>
                <a:effectLst/>
                <a:latin typeface="Book Antiqua" panose="02040602050305030304" pitchFamily="18" charset="0"/>
              </a:rPr>
              <a:t>Σκηνικός</a:t>
            </a:r>
            <a:r>
              <a:rPr lang="en-US" sz="2400" i="1" dirty="0">
                <a:solidFill>
                  <a:srgbClr val="FFFFFF"/>
                </a:solidFill>
                <a:effectLst/>
                <a:latin typeface="Book Antiqua" panose="02040602050305030304" pitchFamily="18" charset="0"/>
              </a:rPr>
              <a:t> </a:t>
            </a:r>
            <a:r>
              <a:rPr lang="en-US" sz="2400" i="1" dirty="0" err="1">
                <a:solidFill>
                  <a:srgbClr val="FFFFFF"/>
                </a:solidFill>
                <a:effectLst/>
                <a:latin typeface="Book Antiqua" panose="02040602050305030304" pitchFamily="18" charset="0"/>
              </a:rPr>
              <a:t>χρόνος</a:t>
            </a:r>
            <a:r>
              <a:rPr lang="en-US" sz="2400" dirty="0">
                <a:solidFill>
                  <a:srgbClr val="FFFFFF"/>
                </a:solidFill>
                <a:effectLst/>
                <a:latin typeface="Book Antiqua" panose="02040602050305030304" pitchFamily="18" charset="0"/>
              </a:rPr>
              <a:t>. Ο </a:t>
            </a:r>
            <a:r>
              <a:rPr lang="en-US" sz="2400" dirty="0" err="1">
                <a:solidFill>
                  <a:srgbClr val="FFFFFF"/>
                </a:solidFill>
                <a:effectLst/>
                <a:latin typeface="Book Antiqua" panose="02040602050305030304" pitchFamily="18" charset="0"/>
              </a:rPr>
              <a:t>τρό</a:t>
            </a:r>
            <a:r>
              <a:rPr lang="en-US" sz="2400" dirty="0">
                <a:solidFill>
                  <a:srgbClr val="FFFFFF"/>
                </a:solidFill>
                <a:effectLst/>
                <a:latin typeface="Book Antiqua" panose="02040602050305030304" pitchFamily="18" charset="0"/>
              </a:rPr>
              <a:t>πος με τον οποίο το έργο διαχειρίζεται τον δραματικό χρόνο σκηνικά, με άλλα λόγια πώς κατανέμεται ο χρόνος στις πράξεις και στις σκηνές του έργου. </a:t>
            </a:r>
          </a:p>
          <a:p>
            <a:pPr>
              <a:lnSpc>
                <a:spcPct val="110000"/>
              </a:lnSpc>
              <a:spcAft>
                <a:spcPts val="800"/>
              </a:spcAft>
            </a:pPr>
            <a:r>
              <a:rPr lang="en-US" sz="2400" i="1" dirty="0">
                <a:solidFill>
                  <a:srgbClr val="FFFFFF"/>
                </a:solidFill>
                <a:effectLst/>
                <a:latin typeface="Book Antiqua" panose="02040602050305030304" pitchFamily="18" charset="0"/>
              </a:rPr>
              <a:t>Παρα</a:t>
            </a:r>
            <a:r>
              <a:rPr lang="en-US" sz="2400" i="1" dirty="0" err="1">
                <a:solidFill>
                  <a:srgbClr val="FFFFFF"/>
                </a:solidFill>
                <a:effectLst/>
                <a:latin typeface="Book Antiqua" panose="02040602050305030304" pitchFamily="18" charset="0"/>
              </a:rPr>
              <a:t>στ</a:t>
            </a:r>
            <a:r>
              <a:rPr lang="en-US" sz="2400" i="1" dirty="0">
                <a:solidFill>
                  <a:srgbClr val="FFFFFF"/>
                </a:solidFill>
                <a:effectLst/>
                <a:latin typeface="Book Antiqua" panose="02040602050305030304" pitchFamily="18" charset="0"/>
              </a:rPr>
              <a:t>ασιακός χρόνος:</a:t>
            </a:r>
            <a:r>
              <a:rPr lang="en-US" sz="2400" dirty="0">
                <a:solidFill>
                  <a:srgbClr val="FFFFFF"/>
                </a:solidFill>
                <a:effectLst/>
                <a:latin typeface="Book Antiqua" panose="02040602050305030304" pitchFamily="18" charset="0"/>
              </a:rPr>
              <a:t> Ο χρόνος που διαρκεί μια θεατρική παράσταση ενός έργου (μία σελίδα ενός θεατρικού κειμένου διαρκεί περίπου σε ενάμιση λεπτό παράστασης).  </a:t>
            </a:r>
          </a:p>
          <a:p>
            <a:pPr lvl="0">
              <a:lnSpc>
                <a:spcPct val="110000"/>
              </a:lnSpc>
              <a:spcAft>
                <a:spcPts val="800"/>
              </a:spcAft>
            </a:pPr>
            <a:endParaRPr lang="en-US" sz="2000" dirty="0">
              <a:solidFill>
                <a:srgbClr val="FFFFFF"/>
              </a:solidFill>
              <a:effectLst/>
            </a:endParaRPr>
          </a:p>
        </p:txBody>
      </p:sp>
    </p:spTree>
    <p:extLst>
      <p:ext uri="{BB962C8B-B14F-4D97-AF65-F5344CB8AC3E}">
        <p14:creationId xmlns:p14="http://schemas.microsoft.com/office/powerpoint/2010/main" val="22318859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Rectangle 14">
            <a:extLst>
              <a:ext uri="{FF2B5EF4-FFF2-40B4-BE49-F238E27FC236}">
                <a16:creationId xmlns:a16="http://schemas.microsoft.com/office/drawing/2014/main" id="{81E1224E-6618-482E-BE87-321A7FC1CD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6346BE-FDB4-4772-A696-0719490AB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8126"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FB92FFCE-0C90-454E-AA25-D4EE9A6C3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9234" y="6163056"/>
            <a:ext cx="338328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TextBox 2">
            <a:extLst>
              <a:ext uri="{FF2B5EF4-FFF2-40B4-BE49-F238E27FC236}">
                <a16:creationId xmlns:a16="http://schemas.microsoft.com/office/drawing/2014/main" id="{CC343261-D71E-FE34-3BC2-B6DA46AEF819}"/>
              </a:ext>
            </a:extLst>
          </p:cNvPr>
          <p:cNvGraphicFramePr/>
          <p:nvPr>
            <p:extLst>
              <p:ext uri="{D42A27DB-BD31-4B8C-83A1-F6EECF244321}">
                <p14:modId xmlns:p14="http://schemas.microsoft.com/office/powerpoint/2010/main" val="1906562627"/>
              </p:ext>
            </p:extLst>
          </p:nvPr>
        </p:nvGraphicFramePr>
        <p:xfrm>
          <a:off x="2743574" y="625683"/>
          <a:ext cx="7809478" cy="59659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175265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6" name="Rectangle 15">
            <a:extLst>
              <a:ext uri="{FF2B5EF4-FFF2-40B4-BE49-F238E27FC236}">
                <a16:creationId xmlns:a16="http://schemas.microsoft.com/office/drawing/2014/main" id="{0288C6B4-AFC3-407F-A595-EFFD38D4C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Freeform: Shape 17">
            <a:extLst>
              <a:ext uri="{FF2B5EF4-FFF2-40B4-BE49-F238E27FC236}">
                <a16:creationId xmlns:a16="http://schemas.microsoft.com/office/drawing/2014/main" id="{CF236821-17FE-429B-8D2C-08E13A64EA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0" name="Freeform: Shape 19">
            <a:extLst>
              <a:ext uri="{FF2B5EF4-FFF2-40B4-BE49-F238E27FC236}">
                <a16:creationId xmlns:a16="http://schemas.microsoft.com/office/drawing/2014/main" id="{C0BDBCD2-E081-43AB-9119-C55465E59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98E79BE4-34FE-485A-98A5-92CE8F7C4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26546"/>
            <a:ext cx="128016" cy="653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5893" y="2443480"/>
            <a:ext cx="338328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67908C34-0526-8306-8865-1556020A0F2E}"/>
              </a:ext>
            </a:extLst>
          </p:cNvPr>
          <p:cNvSpPr txBox="1"/>
          <p:nvPr/>
        </p:nvSpPr>
        <p:spPr>
          <a:xfrm>
            <a:off x="371094" y="2718054"/>
            <a:ext cx="4446528" cy="853821"/>
          </a:xfrm>
          <a:prstGeom prst="rect">
            <a:avLst/>
          </a:prstGeom>
        </p:spPr>
        <p:txBody>
          <a:bodyPr vert="horz" lIns="91440" tIns="45720" rIns="91440" bIns="45720" rtlCol="0" anchor="t">
            <a:normAutofit/>
          </a:bodyPr>
          <a:lstStyle/>
          <a:p>
            <a:pPr marL="41910">
              <a:lnSpc>
                <a:spcPct val="110000"/>
              </a:lnSpc>
              <a:spcAft>
                <a:spcPts val="800"/>
              </a:spcAft>
            </a:pPr>
            <a:r>
              <a:rPr lang="en-US" sz="3200" b="1" i="1" dirty="0">
                <a:effectLst/>
                <a:latin typeface="Book Antiqua" panose="02040602050305030304" pitchFamily="18" charset="0"/>
              </a:rPr>
              <a:t>Ο </a:t>
            </a:r>
            <a:r>
              <a:rPr lang="en-US" sz="3200" b="1" i="1" dirty="0" err="1">
                <a:effectLst/>
                <a:latin typeface="Book Antiqua" panose="02040602050305030304" pitchFamily="18" charset="0"/>
              </a:rPr>
              <a:t>Δρ</a:t>
            </a:r>
            <a:r>
              <a:rPr lang="en-US" sz="3200" b="1" i="1" dirty="0">
                <a:effectLst/>
                <a:latin typeface="Book Antiqua" panose="02040602050305030304" pitchFamily="18" charset="0"/>
              </a:rPr>
              <a:t>αματικός λόγος</a:t>
            </a:r>
            <a:endParaRPr lang="en-US" sz="3200" dirty="0">
              <a:effectLst/>
              <a:latin typeface="Book Antiqua" panose="02040602050305030304" pitchFamily="18" charset="0"/>
            </a:endParaRPr>
          </a:p>
        </p:txBody>
      </p:sp>
      <p:pic>
        <p:nvPicPr>
          <p:cNvPr id="5" name="Εικόνα 4" descr="Εικόνα που περιέχει κείμενο, εσωτερικό&#10;&#10;Περιγραφή που δημιουργήθηκε αυτόματα">
            <a:extLst>
              <a:ext uri="{FF2B5EF4-FFF2-40B4-BE49-F238E27FC236}">
                <a16:creationId xmlns:a16="http://schemas.microsoft.com/office/drawing/2014/main" id="{6470212A-DD26-DCBA-20B2-F32BBA41F0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5365" y="841248"/>
            <a:ext cx="6493646" cy="5276088"/>
          </a:xfrm>
          <a:prstGeom prst="rect">
            <a:avLst/>
          </a:prstGeom>
        </p:spPr>
      </p:pic>
    </p:spTree>
    <p:extLst>
      <p:ext uri="{BB962C8B-B14F-4D97-AF65-F5344CB8AC3E}">
        <p14:creationId xmlns:p14="http://schemas.microsoft.com/office/powerpoint/2010/main" val="12495057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Rectangle 13">
            <a:extLst>
              <a:ext uri="{FF2B5EF4-FFF2-40B4-BE49-F238E27FC236}">
                <a16:creationId xmlns:a16="http://schemas.microsoft.com/office/drawing/2014/main" id="{E777E57D-6A88-4B5B-A068-2BA7FF4E8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2894076"/>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FA5D363B-EE7A-AAAA-6692-AFEBCCCA2B92}"/>
              </a:ext>
            </a:extLst>
          </p:cNvPr>
          <p:cNvSpPr txBox="1"/>
          <p:nvPr/>
        </p:nvSpPr>
        <p:spPr>
          <a:xfrm>
            <a:off x="841248" y="2912364"/>
            <a:ext cx="10509504" cy="3131820"/>
          </a:xfrm>
          <a:prstGeom prst="rect">
            <a:avLst/>
          </a:prstGeom>
        </p:spPr>
        <p:txBody>
          <a:bodyPr vert="horz" lIns="91440" tIns="45720" rIns="91440" bIns="45720" rtlCol="0">
            <a:normAutofit/>
          </a:bodyPr>
          <a:lstStyle/>
          <a:p>
            <a:pPr>
              <a:lnSpc>
                <a:spcPct val="110000"/>
              </a:lnSpc>
              <a:spcAft>
                <a:spcPts val="600"/>
              </a:spcAft>
            </a:pPr>
            <a:r>
              <a:rPr lang="en-US" sz="2400" dirty="0" err="1">
                <a:effectLst/>
                <a:latin typeface="Book Antiqua" panose="02040602050305030304" pitchFamily="18" charset="0"/>
              </a:rPr>
              <a:t>Το</a:t>
            </a:r>
            <a:r>
              <a:rPr lang="en-US" sz="2400" dirty="0">
                <a:effectLst/>
                <a:latin typeface="Book Antiqua" panose="02040602050305030304" pitchFamily="18" charset="0"/>
              </a:rPr>
              <a:t> </a:t>
            </a:r>
            <a:r>
              <a:rPr lang="en-US" sz="2400" dirty="0" err="1">
                <a:effectLst/>
                <a:latin typeface="Book Antiqua" panose="02040602050305030304" pitchFamily="18" charset="0"/>
              </a:rPr>
              <a:t>δράμ</a:t>
            </a:r>
            <a:r>
              <a:rPr lang="en-US" sz="2400" dirty="0">
                <a:effectLst/>
                <a:latin typeface="Book Antiqua" panose="02040602050305030304" pitchFamily="18" charset="0"/>
              </a:rPr>
              <a:t>α είναι είδος τέχνης του λόγου και άρα ο λόγος είναι το πιο σημαντικό του εργαλείο. </a:t>
            </a:r>
            <a:r>
              <a:rPr lang="en-US" sz="2400" dirty="0" err="1">
                <a:effectLst/>
                <a:latin typeface="Book Antiqua" panose="02040602050305030304" pitchFamily="18" charset="0"/>
              </a:rPr>
              <a:t>Μέσ</a:t>
            </a:r>
            <a:r>
              <a:rPr lang="en-US" sz="2400" dirty="0">
                <a:effectLst/>
                <a:latin typeface="Book Antiqua" panose="02040602050305030304" pitchFamily="18" charset="0"/>
              </a:rPr>
              <a:t>α από τον λόγο μεταφέρονται πληροφορίες, αναπτύσσεται η δράση, επικοινωνούν, εκτίθενται και πράττουν τα δραματικά πρόσωπα. </a:t>
            </a:r>
            <a:r>
              <a:rPr lang="en-US" sz="2400" dirty="0" err="1">
                <a:effectLst/>
                <a:latin typeface="Book Antiqua" panose="02040602050305030304" pitchFamily="18" charset="0"/>
              </a:rPr>
              <a:t>Μέσ</a:t>
            </a:r>
            <a:r>
              <a:rPr lang="en-US" sz="2400" dirty="0">
                <a:effectLst/>
                <a:latin typeface="Book Antiqua" panose="02040602050305030304" pitchFamily="18" charset="0"/>
              </a:rPr>
              <a:t>α από τον λόγο προσλαμβάνουμε ως αναγνώστες και θεατές ολόκληρο ή ένα σημαντικό μέρος του έργου (ειδικά για την παράσταση). </a:t>
            </a:r>
            <a:endParaRPr lang="en-US" sz="2400" dirty="0">
              <a:latin typeface="Book Antiqua" panose="02040602050305030304" pitchFamily="18" charset="0"/>
            </a:endParaRPr>
          </a:p>
        </p:txBody>
      </p:sp>
    </p:spTree>
    <p:extLst>
      <p:ext uri="{BB962C8B-B14F-4D97-AF65-F5344CB8AC3E}">
        <p14:creationId xmlns:p14="http://schemas.microsoft.com/office/powerpoint/2010/main" val="32383037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Rectangle 13">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Freeform: Shape 15">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8" name="Freeform: Shape 17">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6B4E6F51-90BA-A006-5EBC-581BB2BDDCF5}"/>
              </a:ext>
            </a:extLst>
          </p:cNvPr>
          <p:cNvSpPr txBox="1"/>
          <p:nvPr/>
        </p:nvSpPr>
        <p:spPr>
          <a:xfrm>
            <a:off x="5434149" y="932688"/>
            <a:ext cx="5916603" cy="4992624"/>
          </a:xfrm>
          <a:prstGeom prst="rect">
            <a:avLst/>
          </a:prstGeom>
        </p:spPr>
        <p:txBody>
          <a:bodyPr vert="horz" lIns="91440" tIns="45720" rIns="91440" bIns="45720" rtlCol="0" anchor="ctr">
            <a:normAutofit/>
          </a:bodyPr>
          <a:lstStyle/>
          <a:p>
            <a:pPr>
              <a:lnSpc>
                <a:spcPct val="110000"/>
              </a:lnSpc>
              <a:spcAft>
                <a:spcPts val="600"/>
              </a:spcAft>
            </a:pPr>
            <a:r>
              <a:rPr lang="en-US" sz="2400" dirty="0">
                <a:effectLst/>
                <a:latin typeface="Book Antiqua" panose="02040602050305030304" pitchFamily="18" charset="0"/>
              </a:rPr>
              <a:t>Ο </a:t>
            </a:r>
            <a:r>
              <a:rPr lang="en-US" sz="2400" dirty="0" err="1">
                <a:effectLst/>
                <a:latin typeface="Book Antiqua" panose="02040602050305030304" pitchFamily="18" charset="0"/>
              </a:rPr>
              <a:t>δρ</a:t>
            </a:r>
            <a:r>
              <a:rPr lang="en-US" sz="2400" dirty="0">
                <a:effectLst/>
                <a:latin typeface="Book Antiqua" panose="02040602050305030304" pitchFamily="18" charset="0"/>
              </a:rPr>
              <a:t>αματικός λόγος ακολουθεί πάντα τις θεατρικές συμβάσεις της εποχής στην οποία γράφεται. Πα</a:t>
            </a:r>
            <a:r>
              <a:rPr lang="en-US" sz="2400" dirty="0" err="1">
                <a:effectLst/>
                <a:latin typeface="Book Antiqua" panose="02040602050305030304" pitchFamily="18" charset="0"/>
              </a:rPr>
              <a:t>ρόλο</a:t>
            </a:r>
            <a:r>
              <a:rPr lang="en-US" sz="2400" dirty="0">
                <a:effectLst/>
                <a:latin typeface="Book Antiqua" panose="02040602050305030304" pitchFamily="18" charset="0"/>
              </a:rPr>
              <a:t> π</a:t>
            </a:r>
            <a:r>
              <a:rPr lang="en-US" sz="2400" dirty="0" err="1">
                <a:effectLst/>
                <a:latin typeface="Book Antiqua" panose="02040602050305030304" pitchFamily="18" charset="0"/>
              </a:rPr>
              <a:t>ου</a:t>
            </a:r>
            <a:r>
              <a:rPr lang="en-US" sz="2400" dirty="0">
                <a:effectLst/>
                <a:latin typeface="Book Antiqua" panose="02040602050305030304" pitchFamily="18" charset="0"/>
              </a:rPr>
              <a:t> φα</a:t>
            </a:r>
            <a:r>
              <a:rPr lang="en-US" sz="2400" dirty="0" err="1">
                <a:effectLst/>
                <a:latin typeface="Book Antiqua" panose="02040602050305030304" pitchFamily="18" charset="0"/>
              </a:rPr>
              <a:t>ίνετ</a:t>
            </a:r>
            <a:r>
              <a:rPr lang="en-US" sz="2400" dirty="0">
                <a:effectLst/>
                <a:latin typeface="Book Antiqua" panose="02040602050305030304" pitchFamily="18" charset="0"/>
              </a:rPr>
              <a:t>αι και ακούγεται  ως προφορικός καθημερινός (ειδικά στο σύγχρονο θέατρο) λόγος, ο δραματικός λόγος είναι σχεδιασμένος να εξυπηρετεί τις ανάγκες του δράματος. </a:t>
            </a:r>
            <a:endParaRPr lang="en-US" sz="2400" dirty="0">
              <a:latin typeface="Book Antiqua" panose="02040602050305030304" pitchFamily="18" charset="0"/>
            </a:endParaRPr>
          </a:p>
        </p:txBody>
      </p:sp>
    </p:spTree>
    <p:extLst>
      <p:ext uri="{BB962C8B-B14F-4D97-AF65-F5344CB8AC3E}">
        <p14:creationId xmlns:p14="http://schemas.microsoft.com/office/powerpoint/2010/main" val="42193084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7">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3" name="Rectangle 9">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11">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5" name="Rectangle 13">
            <a:extLst>
              <a:ext uri="{FF2B5EF4-FFF2-40B4-BE49-F238E27FC236}">
                <a16:creationId xmlns:a16="http://schemas.microsoft.com/office/drawing/2014/main" id="{E777E57D-6A88-4B5B-A068-2BA7FF4E8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15">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17">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2894076"/>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703DCD7F-2B7C-0627-1717-AB596B6E8B97}"/>
              </a:ext>
            </a:extLst>
          </p:cNvPr>
          <p:cNvSpPr txBox="1"/>
          <p:nvPr/>
        </p:nvSpPr>
        <p:spPr>
          <a:xfrm>
            <a:off x="180257" y="2912364"/>
            <a:ext cx="11687893" cy="3927348"/>
          </a:xfrm>
          <a:prstGeom prst="rect">
            <a:avLst/>
          </a:prstGeom>
        </p:spPr>
        <p:txBody>
          <a:bodyPr vert="horz" lIns="91440" tIns="45720" rIns="91440" bIns="45720" rtlCol="0">
            <a:noAutofit/>
          </a:bodyPr>
          <a:lstStyle/>
          <a:p>
            <a:pPr>
              <a:spcAft>
                <a:spcPts val="800"/>
              </a:spcAft>
            </a:pPr>
            <a:r>
              <a:rPr lang="en-US" sz="2400" dirty="0">
                <a:effectLst/>
                <a:latin typeface="Book Antiqua" panose="02040602050305030304" pitchFamily="18" charset="0"/>
              </a:rPr>
              <a:t>Ο </a:t>
            </a:r>
            <a:r>
              <a:rPr lang="en-US" sz="2400" dirty="0" err="1">
                <a:effectLst/>
                <a:latin typeface="Book Antiqua" panose="02040602050305030304" pitchFamily="18" charset="0"/>
              </a:rPr>
              <a:t>σκηνικός</a:t>
            </a:r>
            <a:r>
              <a:rPr lang="en-US" sz="2400" dirty="0">
                <a:effectLst/>
                <a:latin typeface="Book Antiqua" panose="02040602050305030304" pitchFamily="18" charset="0"/>
              </a:rPr>
              <a:t> </a:t>
            </a:r>
            <a:r>
              <a:rPr lang="en-US" sz="2400" dirty="0" err="1">
                <a:effectLst/>
                <a:latin typeface="Book Antiqua" panose="02040602050305030304" pitchFamily="18" charset="0"/>
              </a:rPr>
              <a:t>διάλογος</a:t>
            </a:r>
            <a:r>
              <a:rPr lang="en-US" sz="2400" dirty="0">
                <a:effectLst/>
                <a:latin typeface="Book Antiqua" panose="02040602050305030304" pitchFamily="18" charset="0"/>
              </a:rPr>
              <a:t>, </a:t>
            </a:r>
            <a:r>
              <a:rPr lang="en-US" sz="2400" dirty="0" err="1">
                <a:effectLst/>
                <a:latin typeface="Book Antiqua" panose="02040602050305030304" pitchFamily="18" charset="0"/>
              </a:rPr>
              <a:t>γι</a:t>
            </a:r>
            <a:r>
              <a:rPr lang="en-US" sz="2400" dirty="0">
                <a:effectLst/>
                <a:latin typeface="Book Antiqua" panose="02040602050305030304" pitchFamily="18" charset="0"/>
              </a:rPr>
              <a:t>α παράδειγμα, πρέπει να είναι συμπυκνωμένος, γιατί όλη η εξέλιξη του έργου διαρκεί δύο ώρες, να μεταδίδει τις αναγκαίες πληροφορίες για τους ήρωες και την κατάσταση, και να βοηθά τον θεατή να κατανοήσει άμεσα τις σχέσεις των προσώπων. Ο </a:t>
            </a:r>
            <a:r>
              <a:rPr lang="en-US" sz="2400" dirty="0" err="1">
                <a:effectLst/>
                <a:latin typeface="Book Antiqua" panose="02040602050305030304" pitchFamily="18" charset="0"/>
              </a:rPr>
              <a:t>δρ</a:t>
            </a:r>
            <a:r>
              <a:rPr lang="en-US" sz="2400" dirty="0">
                <a:effectLst/>
                <a:latin typeface="Book Antiqua" panose="02040602050305030304" pitchFamily="18" charset="0"/>
              </a:rPr>
              <a:t>αματικός λόγος χαρακτηρίζεται από αληθοφάνεια. </a:t>
            </a:r>
            <a:r>
              <a:rPr lang="en-US" sz="2400" dirty="0" err="1">
                <a:effectLst/>
                <a:latin typeface="Book Antiqua" panose="02040602050305030304" pitchFamily="18" charset="0"/>
              </a:rPr>
              <a:t>Ακόμ</a:t>
            </a:r>
            <a:r>
              <a:rPr lang="en-US" sz="2400" dirty="0">
                <a:effectLst/>
                <a:latin typeface="Book Antiqua" panose="02040602050305030304" pitchFamily="18" charset="0"/>
              </a:rPr>
              <a:t>α και ο λόγος ενός θεατρικού κειμένου που αναφέρεται στο απώτατο παρελθόν ή στο απώτατο μέλλον πρέπει να μοιάζει αληθινός. Και α</a:t>
            </a:r>
            <a:r>
              <a:rPr lang="en-US" sz="2400" dirty="0" err="1">
                <a:effectLst/>
                <a:latin typeface="Book Antiqua" panose="02040602050305030304" pitchFamily="18" charset="0"/>
              </a:rPr>
              <a:t>υτό</a:t>
            </a:r>
            <a:r>
              <a:rPr lang="en-US" sz="2400" dirty="0">
                <a:effectLst/>
                <a:latin typeface="Book Antiqua" panose="02040602050305030304" pitchFamily="18" charset="0"/>
              </a:rPr>
              <a:t> </a:t>
            </a:r>
            <a:r>
              <a:rPr lang="en-US" sz="2400" dirty="0" err="1">
                <a:effectLst/>
                <a:latin typeface="Book Antiqua" panose="02040602050305030304" pitchFamily="18" charset="0"/>
              </a:rPr>
              <a:t>το</a:t>
            </a:r>
            <a:r>
              <a:rPr lang="en-US" sz="2400" dirty="0">
                <a:effectLst/>
                <a:latin typeface="Book Antiqua" panose="02040602050305030304" pitchFamily="18" charset="0"/>
              </a:rPr>
              <a:t> κατα</a:t>
            </a:r>
            <a:r>
              <a:rPr lang="en-US" sz="2400" dirty="0" err="1">
                <a:effectLst/>
                <a:latin typeface="Book Antiqua" panose="02040602050305030304" pitchFamily="18" charset="0"/>
              </a:rPr>
              <a:t>φέρνει</a:t>
            </a:r>
            <a:r>
              <a:rPr lang="en-US" sz="2400" dirty="0">
                <a:effectLst/>
                <a:latin typeface="Book Antiqua" panose="02040602050305030304" pitchFamily="18" charset="0"/>
              </a:rPr>
              <a:t> α</a:t>
            </a:r>
            <a:r>
              <a:rPr lang="en-US" sz="2400" dirty="0" err="1">
                <a:effectLst/>
                <a:latin typeface="Book Antiqua" panose="02040602050305030304" pitchFamily="18" charset="0"/>
              </a:rPr>
              <a:t>κολουθώντ</a:t>
            </a:r>
            <a:r>
              <a:rPr lang="en-US" sz="2400" dirty="0">
                <a:effectLst/>
                <a:latin typeface="Book Antiqua" panose="02040602050305030304" pitchFamily="18" charset="0"/>
              </a:rPr>
              <a:t>ας τις συμβάσεις της εποχής στην οποία γράφεται το έργο.</a:t>
            </a:r>
          </a:p>
          <a:p>
            <a:pPr>
              <a:spcAft>
                <a:spcPts val="800"/>
              </a:spcAft>
            </a:pPr>
            <a:r>
              <a:rPr lang="en-US" sz="2400" dirty="0">
                <a:effectLst/>
                <a:latin typeface="Book Antiqua" panose="02040602050305030304" pitchFamily="18" charset="0"/>
              </a:rPr>
              <a:t>Ο </a:t>
            </a:r>
            <a:r>
              <a:rPr lang="en-US" sz="2400" dirty="0" err="1">
                <a:effectLst/>
                <a:latin typeface="Book Antiqua" panose="02040602050305030304" pitchFamily="18" charset="0"/>
              </a:rPr>
              <a:t>λόγος</a:t>
            </a:r>
            <a:r>
              <a:rPr lang="en-US" sz="2400" dirty="0">
                <a:effectLst/>
                <a:latin typeface="Book Antiqua" panose="02040602050305030304" pitchFamily="18" charset="0"/>
              </a:rPr>
              <a:t> </a:t>
            </a:r>
            <a:r>
              <a:rPr lang="en-US" sz="2400" dirty="0" err="1">
                <a:effectLst/>
                <a:latin typeface="Book Antiqua" panose="02040602050305030304" pitchFamily="18" charset="0"/>
              </a:rPr>
              <a:t>ενός</a:t>
            </a:r>
            <a:r>
              <a:rPr lang="en-US" sz="2400" dirty="0">
                <a:effectLst/>
                <a:latin typeface="Book Antiqua" panose="02040602050305030304" pitchFamily="18" charset="0"/>
              </a:rPr>
              <a:t> </a:t>
            </a:r>
            <a:r>
              <a:rPr lang="en-US" sz="2400" dirty="0" err="1">
                <a:effectLst/>
                <a:latin typeface="Book Antiqua" panose="02040602050305030304" pitchFamily="18" charset="0"/>
              </a:rPr>
              <a:t>δρ</a:t>
            </a:r>
            <a:r>
              <a:rPr lang="en-US" sz="2400" dirty="0">
                <a:effectLst/>
                <a:latin typeface="Book Antiqua" panose="02040602050305030304" pitchFamily="18" charset="0"/>
              </a:rPr>
              <a:t>αματικού κειμένου μπορεί να είναι </a:t>
            </a:r>
            <a:r>
              <a:rPr lang="el-GR" sz="2400" dirty="0">
                <a:effectLst/>
                <a:latin typeface="Book Antiqua" panose="02040602050305030304" pitchFamily="18" charset="0"/>
              </a:rPr>
              <a:t>σε </a:t>
            </a:r>
            <a:r>
              <a:rPr lang="en-US" sz="2400" dirty="0" err="1">
                <a:effectLst/>
                <a:latin typeface="Book Antiqua" panose="02040602050305030304" pitchFamily="18" charset="0"/>
              </a:rPr>
              <a:t>έμμετρο</a:t>
            </a:r>
            <a:r>
              <a:rPr lang="en-US" sz="2400" dirty="0">
                <a:effectLst/>
                <a:latin typeface="Book Antiqua" panose="02040602050305030304" pitchFamily="18" charset="0"/>
              </a:rPr>
              <a:t> ή π</a:t>
            </a:r>
            <a:r>
              <a:rPr lang="en-US" sz="2400" dirty="0" err="1">
                <a:effectLst/>
                <a:latin typeface="Book Antiqua" panose="02040602050305030304" pitchFamily="18" charset="0"/>
              </a:rPr>
              <a:t>εζό</a:t>
            </a:r>
            <a:r>
              <a:rPr lang="el-GR" sz="2400" dirty="0">
                <a:effectLst/>
                <a:latin typeface="Book Antiqua" panose="02040602050305030304" pitchFamily="18" charset="0"/>
              </a:rPr>
              <a:t> ύφος</a:t>
            </a:r>
            <a:r>
              <a:rPr lang="en-US" sz="2400" dirty="0">
                <a:effectLst/>
                <a:latin typeface="Book Antiqua" panose="02040602050305030304" pitchFamily="18" charset="0"/>
              </a:rPr>
              <a:t> και να έχει διαλογική ή μονολογική μορφή.</a:t>
            </a:r>
          </a:p>
        </p:txBody>
      </p:sp>
    </p:spTree>
    <p:extLst>
      <p:ext uri="{BB962C8B-B14F-4D97-AF65-F5344CB8AC3E}">
        <p14:creationId xmlns:p14="http://schemas.microsoft.com/office/powerpoint/2010/main" val="24582275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Rectangle 13">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Rectangle 15">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8" name="Rectangle 17">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9EBD5E3-6671-0D2A-0BCB-0DE689B9EF19}"/>
              </a:ext>
            </a:extLst>
          </p:cNvPr>
          <p:cNvSpPr txBox="1"/>
          <p:nvPr/>
        </p:nvSpPr>
        <p:spPr>
          <a:xfrm>
            <a:off x="1011936" y="2472418"/>
            <a:ext cx="10168128" cy="3695020"/>
          </a:xfrm>
          <a:prstGeom prst="rect">
            <a:avLst/>
          </a:prstGeom>
        </p:spPr>
        <p:txBody>
          <a:bodyPr vert="horz" lIns="91440" tIns="45720" rIns="91440" bIns="45720" rtlCol="0">
            <a:normAutofit/>
          </a:bodyPr>
          <a:lstStyle/>
          <a:p>
            <a:pPr>
              <a:lnSpc>
                <a:spcPct val="110000"/>
              </a:lnSpc>
              <a:spcAft>
                <a:spcPts val="800"/>
              </a:spcAft>
            </a:pPr>
            <a:r>
              <a:rPr lang="en-US" sz="2400" i="1" dirty="0">
                <a:effectLst/>
                <a:latin typeface="Book Antiqua" panose="02040602050305030304" pitchFamily="18" charset="0"/>
              </a:rPr>
              <a:t>Χαρα</a:t>
            </a:r>
            <a:r>
              <a:rPr lang="en-US" sz="2400" i="1" dirty="0" err="1">
                <a:effectLst/>
                <a:latin typeface="Book Antiqua" panose="02040602050305030304" pitchFamily="18" charset="0"/>
              </a:rPr>
              <a:t>κτηριστικά</a:t>
            </a:r>
            <a:r>
              <a:rPr lang="en-US" sz="2400" i="1" dirty="0">
                <a:effectLst/>
                <a:latin typeface="Book Antiqua" panose="02040602050305030304" pitchFamily="18" charset="0"/>
              </a:rPr>
              <a:t> </a:t>
            </a:r>
            <a:r>
              <a:rPr lang="en-US" sz="2400" i="1" dirty="0" err="1">
                <a:effectLst/>
                <a:latin typeface="Book Antiqua" panose="02040602050305030304" pitchFamily="18" charset="0"/>
              </a:rPr>
              <a:t>του</a:t>
            </a:r>
            <a:r>
              <a:rPr lang="en-US" sz="2400" i="1" dirty="0">
                <a:effectLst/>
                <a:latin typeface="Book Antiqua" panose="02040602050305030304" pitchFamily="18" charset="0"/>
              </a:rPr>
              <a:t> </a:t>
            </a:r>
            <a:r>
              <a:rPr lang="en-US" sz="2400" i="1" dirty="0" err="1">
                <a:effectLst/>
                <a:latin typeface="Book Antiqua" panose="02040602050305030304" pitchFamily="18" charset="0"/>
              </a:rPr>
              <a:t>δρ</a:t>
            </a:r>
            <a:r>
              <a:rPr lang="en-US" sz="2400" i="1" dirty="0">
                <a:effectLst/>
                <a:latin typeface="Book Antiqua" panose="02040602050305030304" pitchFamily="18" charset="0"/>
              </a:rPr>
              <a:t>αματικού λόγου </a:t>
            </a:r>
            <a:endParaRPr lang="en-US" sz="2400" dirty="0">
              <a:effectLst/>
              <a:latin typeface="Book Antiqua" panose="02040602050305030304" pitchFamily="18" charset="0"/>
            </a:endParaRPr>
          </a:p>
          <a:p>
            <a:pPr>
              <a:lnSpc>
                <a:spcPct val="110000"/>
              </a:lnSpc>
              <a:spcAft>
                <a:spcPts val="800"/>
              </a:spcAft>
            </a:pPr>
            <a:r>
              <a:rPr lang="en-US" sz="2400" dirty="0" err="1">
                <a:effectLst/>
                <a:latin typeface="Book Antiqua" panose="02040602050305030304" pitchFamily="18" charset="0"/>
              </a:rPr>
              <a:t>Σε</a:t>
            </a:r>
            <a:r>
              <a:rPr lang="en-US" sz="2400" dirty="0">
                <a:effectLst/>
                <a:latin typeface="Book Antiqua" panose="02040602050305030304" pitchFamily="18" charset="0"/>
              </a:rPr>
              <a:t> </a:t>
            </a:r>
            <a:r>
              <a:rPr lang="en-US" sz="2400" dirty="0" err="1">
                <a:effectLst/>
                <a:latin typeface="Book Antiqua" panose="02040602050305030304" pitchFamily="18" charset="0"/>
              </a:rPr>
              <a:t>έν</a:t>
            </a:r>
            <a:r>
              <a:rPr lang="en-US" sz="2400" dirty="0">
                <a:effectLst/>
                <a:latin typeface="Book Antiqua" panose="02040602050305030304" pitchFamily="18" charset="0"/>
              </a:rPr>
              <a:t>α πρώτο επίπεδο η μελέτη επικεντρώνεται στα «εξωτερικά» χαρακτηριστικά του λόγου, δηλαδή την κατανομή σε διαλογικά και μονολογικά μέρη και τον τρόπο με τον οποίο αντανακλούν τις αισθητικές επιλογές του συγγραφέα ή εντάσσονται στο πλαίσιο των συγκεκριμένων δραματουργικών συμβάσεων της εποχής του.</a:t>
            </a:r>
          </a:p>
        </p:txBody>
      </p:sp>
    </p:spTree>
    <p:extLst>
      <p:ext uri="{BB962C8B-B14F-4D97-AF65-F5344CB8AC3E}">
        <p14:creationId xmlns:p14="http://schemas.microsoft.com/office/powerpoint/2010/main" val="24430861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D06CE56-3881-4ADA-8CEF-D18B02C24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79F3C543-62EC-4433-9C93-A2CD8764E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68AF5748-FED8-45BA-8631-26D1D10F32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A6266636-D650-731E-22DA-7E1EE190A967}"/>
              </a:ext>
            </a:extLst>
          </p:cNvPr>
          <p:cNvSpPr>
            <a:spLocks noGrp="1"/>
          </p:cNvSpPr>
          <p:nvPr>
            <p:ph type="title"/>
          </p:nvPr>
        </p:nvSpPr>
        <p:spPr>
          <a:xfrm>
            <a:off x="477980" y="1122363"/>
            <a:ext cx="5618019" cy="3204134"/>
          </a:xfrm>
        </p:spPr>
        <p:txBody>
          <a:bodyPr vert="horz" lIns="91440" tIns="45720" rIns="91440" bIns="45720" rtlCol="0" anchor="b">
            <a:normAutofit/>
          </a:bodyPr>
          <a:lstStyle/>
          <a:p>
            <a:r>
              <a:rPr lang="en-US" sz="3200" b="1" i="1" dirty="0" err="1">
                <a:effectLst/>
                <a:latin typeface="Book Antiqua" panose="02040602050305030304" pitchFamily="18" charset="0"/>
              </a:rPr>
              <a:t>Οι</a:t>
            </a:r>
            <a:r>
              <a:rPr lang="en-US" sz="3200" b="1" i="1" dirty="0">
                <a:effectLst/>
                <a:latin typeface="Book Antiqua" panose="02040602050305030304" pitchFamily="18" charset="0"/>
              </a:rPr>
              <a:t> </a:t>
            </a:r>
            <a:r>
              <a:rPr lang="en-US" sz="3200" b="1" i="1" dirty="0" err="1">
                <a:effectLst/>
                <a:latin typeface="Book Antiqua" panose="02040602050305030304" pitchFamily="18" charset="0"/>
              </a:rPr>
              <a:t>συνθήκες</a:t>
            </a:r>
            <a:r>
              <a:rPr lang="en-US" sz="3200" b="1" i="1" dirty="0">
                <a:effectLst/>
                <a:latin typeface="Book Antiqua" panose="02040602050305030304" pitchFamily="18" charset="0"/>
              </a:rPr>
              <a:t> «παρα</a:t>
            </a:r>
            <a:r>
              <a:rPr lang="en-US" sz="3200" b="1" i="1" dirty="0" err="1">
                <a:effectLst/>
                <a:latin typeface="Book Antiqua" panose="02040602050305030304" pitchFamily="18" charset="0"/>
              </a:rPr>
              <a:t>γωγής</a:t>
            </a:r>
            <a:r>
              <a:rPr lang="en-US" sz="3200" b="1" i="1" dirty="0">
                <a:effectLst/>
                <a:latin typeface="Book Antiqua" panose="02040602050305030304" pitchFamily="18" charset="0"/>
              </a:rPr>
              <a:t>» και «π</a:t>
            </a:r>
            <a:r>
              <a:rPr lang="en-US" sz="3200" b="1" i="1" dirty="0" err="1">
                <a:effectLst/>
                <a:latin typeface="Book Antiqua" panose="02040602050305030304" pitchFamily="18" charset="0"/>
              </a:rPr>
              <a:t>ρόσληψης</a:t>
            </a:r>
            <a:r>
              <a:rPr lang="en-US" sz="3200" b="1" i="1" dirty="0">
                <a:effectLst/>
                <a:latin typeface="Book Antiqua" panose="02040602050305030304" pitchFamily="18" charset="0"/>
              </a:rPr>
              <a:t>» </a:t>
            </a:r>
            <a:r>
              <a:rPr lang="en-US" sz="3200" b="1" i="1" dirty="0" err="1">
                <a:effectLst/>
                <a:latin typeface="Book Antiqua" panose="02040602050305030304" pitchFamily="18" charset="0"/>
              </a:rPr>
              <a:t>του</a:t>
            </a:r>
            <a:r>
              <a:rPr lang="en-US" sz="3200" b="1" i="1" dirty="0">
                <a:effectLst/>
                <a:latin typeface="Book Antiqua" panose="02040602050305030304" pitchFamily="18" charset="0"/>
              </a:rPr>
              <a:t> </a:t>
            </a:r>
            <a:r>
              <a:rPr lang="en-US" sz="3200" b="1" i="1" dirty="0" err="1">
                <a:effectLst/>
                <a:latin typeface="Book Antiqua" panose="02040602050305030304" pitchFamily="18" charset="0"/>
              </a:rPr>
              <a:t>δρ</a:t>
            </a:r>
            <a:r>
              <a:rPr lang="en-US" sz="3200" b="1" i="1" dirty="0">
                <a:effectLst/>
                <a:latin typeface="Book Antiqua" panose="02040602050305030304" pitchFamily="18" charset="0"/>
              </a:rPr>
              <a:t>αματικού λόγου</a:t>
            </a:r>
            <a:br>
              <a:rPr lang="en-US" sz="3200" dirty="0">
                <a:effectLst/>
                <a:latin typeface="Book Antiqua" panose="02040602050305030304" pitchFamily="18" charset="0"/>
              </a:rPr>
            </a:br>
            <a:endParaRPr lang="en-US" sz="3200" dirty="0">
              <a:latin typeface="Book Antiqua" panose="02040602050305030304" pitchFamily="18" charset="0"/>
            </a:endParaRPr>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Graphic 5" descr="Νερό">
            <a:extLst>
              <a:ext uri="{FF2B5EF4-FFF2-40B4-BE49-F238E27FC236}">
                <a16:creationId xmlns:a16="http://schemas.microsoft.com/office/drawing/2014/main" id="{292E5FE7-A4BF-5866-C379-1E686C1CBBF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60099" y="625683"/>
            <a:ext cx="5455380" cy="5455380"/>
          </a:xfrm>
          <a:prstGeom prst="rect">
            <a:avLst/>
          </a:prstGeom>
        </p:spPr>
      </p:pic>
    </p:spTree>
    <p:extLst>
      <p:ext uri="{BB962C8B-B14F-4D97-AF65-F5344CB8AC3E}">
        <p14:creationId xmlns:p14="http://schemas.microsoft.com/office/powerpoint/2010/main" val="37433550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Rectangle 14">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9144"/>
          </a:xfrm>
          <a:prstGeom prst="rect">
            <a:avLst/>
          </a:prstGeom>
          <a:solidFill>
            <a:schemeClr val="tx1">
              <a:lumMod val="65000"/>
              <a:lumOff val="35000"/>
              <a:alpha val="30000"/>
            </a:schemeClr>
          </a:solidFill>
          <a:ln w="9525">
            <a:solidFill>
              <a:schemeClr val="tx1">
                <a:lumMod val="65000"/>
                <a:lumOff val="35000"/>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TextBox 2">
            <a:extLst>
              <a:ext uri="{FF2B5EF4-FFF2-40B4-BE49-F238E27FC236}">
                <a16:creationId xmlns:a16="http://schemas.microsoft.com/office/drawing/2014/main" id="{694C26EB-9741-8CA9-8B9A-70BF84CA73BB}"/>
              </a:ext>
            </a:extLst>
          </p:cNvPr>
          <p:cNvGraphicFramePr/>
          <p:nvPr>
            <p:extLst>
              <p:ext uri="{D42A27DB-BD31-4B8C-83A1-F6EECF244321}">
                <p14:modId xmlns:p14="http://schemas.microsoft.com/office/powerpoint/2010/main" val="3080005255"/>
              </p:ext>
            </p:extLst>
          </p:nvPr>
        </p:nvGraphicFramePr>
        <p:xfrm>
          <a:off x="150098" y="514350"/>
          <a:ext cx="12041901" cy="56741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28604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F35537F-1971-3611-C72E-A25697427557}"/>
              </a:ext>
            </a:extLst>
          </p:cNvPr>
          <p:cNvSpPr txBox="1"/>
          <p:nvPr/>
        </p:nvSpPr>
        <p:spPr>
          <a:xfrm>
            <a:off x="1038225" y="897588"/>
            <a:ext cx="6096000" cy="4688206"/>
          </a:xfrm>
          <a:prstGeom prst="rect">
            <a:avLst/>
          </a:prstGeom>
          <a:noFill/>
        </p:spPr>
        <p:txBody>
          <a:bodyPr wrap="square">
            <a:spAutoFit/>
          </a:bodyPr>
          <a:lstStyle/>
          <a:p>
            <a:pPr>
              <a:lnSpc>
                <a:spcPct val="107000"/>
              </a:lnSpc>
              <a:spcAft>
                <a:spcPts val="800"/>
              </a:spcAft>
            </a:pPr>
            <a:r>
              <a:rPr lang="el-GR" sz="2000" dirty="0">
                <a:effectLst/>
                <a:latin typeface="Book Antiqua" panose="02040602050305030304" pitchFamily="18" charset="0"/>
                <a:ea typeface="Calibri" panose="020F0502020204030204" pitchFamily="34" charset="0"/>
                <a:cs typeface="Times New Roman" panose="02020603050405020304" pitchFamily="18" charset="0"/>
              </a:rPr>
              <a:t>Μέσω αυτών των επιτελεστικών εκφορών δημιουργείται μια καινούργια κατάσταση, για παράδειγμα, αν κάποιος σπάσει ένα μπουκάλι στην πλώρη ενός πλοίου και </a:t>
            </a:r>
            <a:r>
              <a:rPr lang="el-GR" sz="2000" dirty="0" err="1">
                <a:effectLst/>
                <a:latin typeface="Book Antiqua" panose="02040602050305030304" pitchFamily="18" charset="0"/>
                <a:ea typeface="Calibri" panose="020F0502020204030204" pitchFamily="34" charset="0"/>
                <a:cs typeface="Times New Roman" panose="02020603050405020304" pitchFamily="18" charset="0"/>
              </a:rPr>
              <a:t>βάφτισει</a:t>
            </a:r>
            <a:r>
              <a:rPr lang="el-GR" sz="2000" dirty="0">
                <a:effectLst/>
                <a:latin typeface="Book Antiqua" panose="02040602050305030304" pitchFamily="18" charset="0"/>
                <a:ea typeface="Calibri" panose="020F0502020204030204" pitchFamily="34" charset="0"/>
                <a:cs typeface="Times New Roman" panose="02020603050405020304" pitchFamily="18" charset="0"/>
              </a:rPr>
              <a:t> αυτό το πλοίο με το όνομα «Ερμιόνη» ή όταν ένας δήμαρχος ή ένας παπάς, αφού δυο σύντροφοι επιβεβαιώσουν, ότι θέλουν να παντρευτούν λέει «σας ονομάζω συζύγους» το πλοίο ονομάζεται στο εξής «Ερμιόνη» ενώ η κυρία Χ και ο κύριος Υ είναι στο εξής σύζυγοι. Η διατύπωση αυτών των προτάσεων άλλαξε τον κόσμο. Γιατί οι προτάσεις αυτές δεν λένε απλώς κάτι αλλά επιτελούν και την πράξη για την οποία μιλούν. Αυτή η λειτουργία της γλώσσας είναι πολύ σημαντική στον δραματικό λόγο</a:t>
            </a:r>
            <a:r>
              <a:rPr lang="el-GR"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l-GR"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Εικόνα 6">
            <a:extLst>
              <a:ext uri="{FF2B5EF4-FFF2-40B4-BE49-F238E27FC236}">
                <a16:creationId xmlns:a16="http://schemas.microsoft.com/office/drawing/2014/main" id="{82DA5933-9018-BD18-6D5D-CF4CDBEE2C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39141" y="1562100"/>
            <a:ext cx="4611350" cy="3057525"/>
          </a:xfrm>
          <a:prstGeom prst="rect">
            <a:avLst/>
          </a:prstGeom>
        </p:spPr>
      </p:pic>
    </p:spTree>
    <p:extLst>
      <p:ext uri="{BB962C8B-B14F-4D97-AF65-F5344CB8AC3E}">
        <p14:creationId xmlns:p14="http://schemas.microsoft.com/office/powerpoint/2010/main" val="34664840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Rectangle 14">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9144"/>
          </a:xfrm>
          <a:prstGeom prst="rect">
            <a:avLst/>
          </a:prstGeom>
          <a:solidFill>
            <a:schemeClr val="tx1">
              <a:lumMod val="65000"/>
              <a:lumOff val="35000"/>
              <a:alpha val="30000"/>
            </a:schemeClr>
          </a:solidFill>
          <a:ln w="9525">
            <a:solidFill>
              <a:schemeClr val="tx1">
                <a:lumMod val="65000"/>
                <a:lumOff val="35000"/>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TextBox 2">
            <a:extLst>
              <a:ext uri="{FF2B5EF4-FFF2-40B4-BE49-F238E27FC236}">
                <a16:creationId xmlns:a16="http://schemas.microsoft.com/office/drawing/2014/main" id="{20394D6A-AE5C-10BE-D9D6-8062E1402A5C}"/>
              </a:ext>
            </a:extLst>
          </p:cNvPr>
          <p:cNvGraphicFramePr/>
          <p:nvPr>
            <p:extLst>
              <p:ext uri="{D42A27DB-BD31-4B8C-83A1-F6EECF244321}">
                <p14:modId xmlns:p14="http://schemas.microsoft.com/office/powerpoint/2010/main" val="1529788950"/>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20187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Rectangle 13">
            <a:extLst>
              <a:ext uri="{FF2B5EF4-FFF2-40B4-BE49-F238E27FC236}">
                <a16:creationId xmlns:a16="http://schemas.microsoft.com/office/drawing/2014/main" id="{2029D5AD-8348-4446-B191-6A9B6FE03F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Freeform: Shape 15">
            <a:extLst>
              <a:ext uri="{FF2B5EF4-FFF2-40B4-BE49-F238E27FC236}">
                <a16:creationId xmlns:a16="http://schemas.microsoft.com/office/drawing/2014/main" id="{A3F395A2-2B64-4749-BD93-2F159C7E1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1899601"/>
          </a:xfrm>
          <a:custGeom>
            <a:avLst/>
            <a:gdLst>
              <a:gd name="connsiteX0" fmla="*/ 0 w 12188952"/>
              <a:gd name="connsiteY0" fmla="*/ 0 h 1899601"/>
              <a:gd name="connsiteX1" fmla="*/ 12188952 w 12188952"/>
              <a:gd name="connsiteY1" fmla="*/ 0 h 1899601"/>
              <a:gd name="connsiteX2" fmla="*/ 12188952 w 12188952"/>
              <a:gd name="connsiteY2" fmla="*/ 1635106 h 1899601"/>
              <a:gd name="connsiteX3" fmla="*/ 11356325 w 12188952"/>
              <a:gd name="connsiteY3" fmla="*/ 1707615 h 1899601"/>
              <a:gd name="connsiteX4" fmla="*/ 6096001 w 12188952"/>
              <a:gd name="connsiteY4" fmla="*/ 1899601 h 1899601"/>
              <a:gd name="connsiteX5" fmla="*/ 835678 w 12188952"/>
              <a:gd name="connsiteY5" fmla="*/ 1707615 h 1899601"/>
              <a:gd name="connsiteX6" fmla="*/ 0 w 12188952"/>
              <a:gd name="connsiteY6" fmla="*/ 1634841 h 189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1899601">
                <a:moveTo>
                  <a:pt x="0" y="0"/>
                </a:moveTo>
                <a:lnTo>
                  <a:pt x="12188952" y="0"/>
                </a:lnTo>
                <a:lnTo>
                  <a:pt x="12188952" y="1635106"/>
                </a:lnTo>
                <a:lnTo>
                  <a:pt x="11356325" y="1707615"/>
                </a:lnTo>
                <a:cubicBezTo>
                  <a:pt x="9739512" y="1831240"/>
                  <a:pt x="7961919" y="1899601"/>
                  <a:pt x="6096001" y="1899601"/>
                </a:cubicBezTo>
                <a:cubicBezTo>
                  <a:pt x="4230084" y="1899601"/>
                  <a:pt x="2452490" y="1831240"/>
                  <a:pt x="835678" y="1707615"/>
                </a:cubicBezTo>
                <a:lnTo>
                  <a:pt x="0" y="1634841"/>
                </a:lnTo>
                <a:close/>
              </a:path>
            </a:pathLst>
          </a:cu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8" name="Freeform: Shape 17">
            <a:extLst>
              <a:ext uri="{FF2B5EF4-FFF2-40B4-BE49-F238E27FC236}">
                <a16:creationId xmlns:a16="http://schemas.microsoft.com/office/drawing/2014/main" id="{5CF0135B-EAB8-4CA0-896C-2D897ECD2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890722"/>
          </a:xfrm>
          <a:custGeom>
            <a:avLst/>
            <a:gdLst>
              <a:gd name="connsiteX0" fmla="*/ 0 w 12192000"/>
              <a:gd name="connsiteY0" fmla="*/ 0 h 1890722"/>
              <a:gd name="connsiteX1" fmla="*/ 12192000 w 12192000"/>
              <a:gd name="connsiteY1" fmla="*/ 0 h 1890722"/>
              <a:gd name="connsiteX2" fmla="*/ 12192000 w 12192000"/>
              <a:gd name="connsiteY2" fmla="*/ 1626227 h 1890722"/>
              <a:gd name="connsiteX3" fmla="*/ 11359165 w 12192000"/>
              <a:gd name="connsiteY3" fmla="*/ 1698736 h 1890722"/>
              <a:gd name="connsiteX4" fmla="*/ 6097526 w 12192000"/>
              <a:gd name="connsiteY4" fmla="*/ 1890722 h 1890722"/>
              <a:gd name="connsiteX5" fmla="*/ 835887 w 12192000"/>
              <a:gd name="connsiteY5" fmla="*/ 1698736 h 1890722"/>
              <a:gd name="connsiteX6" fmla="*/ 0 w 12192000"/>
              <a:gd name="connsiteY6" fmla="*/ 1625962 h 1890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890722">
                <a:moveTo>
                  <a:pt x="0" y="0"/>
                </a:moveTo>
                <a:lnTo>
                  <a:pt x="12192000" y="0"/>
                </a:lnTo>
                <a:lnTo>
                  <a:pt x="12192000" y="1626227"/>
                </a:lnTo>
                <a:lnTo>
                  <a:pt x="11359165" y="1698736"/>
                </a:lnTo>
                <a:cubicBezTo>
                  <a:pt x="9741947" y="1822361"/>
                  <a:pt x="7963910" y="1890722"/>
                  <a:pt x="6097526" y="1890722"/>
                </a:cubicBezTo>
                <a:cubicBezTo>
                  <a:pt x="4231142" y="1890722"/>
                  <a:pt x="2453104" y="1822361"/>
                  <a:pt x="835887" y="1698736"/>
                </a:cubicBezTo>
                <a:lnTo>
                  <a:pt x="0" y="1625962"/>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92C3387C-D24F-4737-8A37-1DC5CFF09C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2452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B1D61F36-E7B2-CCE1-3E02-3DC8C492169C}"/>
              </a:ext>
            </a:extLst>
          </p:cNvPr>
          <p:cNvSpPr txBox="1"/>
          <p:nvPr/>
        </p:nvSpPr>
        <p:spPr>
          <a:xfrm>
            <a:off x="838200" y="2478024"/>
            <a:ext cx="10515600" cy="3694176"/>
          </a:xfrm>
          <a:prstGeom prst="rect">
            <a:avLst/>
          </a:prstGeom>
        </p:spPr>
        <p:txBody>
          <a:bodyPr vert="horz" lIns="91440" tIns="45720" rIns="91440" bIns="45720" rtlCol="0">
            <a:normAutofit/>
          </a:bodyPr>
          <a:lstStyle/>
          <a:p>
            <a:pPr marL="228600">
              <a:lnSpc>
                <a:spcPct val="110000"/>
              </a:lnSpc>
              <a:spcAft>
                <a:spcPts val="800"/>
              </a:spcAft>
            </a:pPr>
            <a:r>
              <a:rPr lang="en-US" sz="2200" dirty="0">
                <a:effectLst/>
                <a:latin typeface="Book Antiqua" panose="02040602050305030304" pitchFamily="18" charset="0"/>
              </a:rPr>
              <a:t>Η α</a:t>
            </a:r>
            <a:r>
              <a:rPr lang="en-US" sz="2200" dirty="0" err="1">
                <a:effectLst/>
                <a:latin typeface="Book Antiqua" panose="02040602050305030304" pitchFamily="18" charset="0"/>
              </a:rPr>
              <a:t>νάλυση</a:t>
            </a:r>
            <a:r>
              <a:rPr lang="en-US" sz="2200" dirty="0">
                <a:effectLst/>
                <a:latin typeface="Book Antiqua" panose="02040602050305030304" pitchFamily="18" charset="0"/>
              </a:rPr>
              <a:t> </a:t>
            </a:r>
            <a:r>
              <a:rPr lang="en-US" sz="2200" dirty="0" err="1">
                <a:effectLst/>
                <a:latin typeface="Book Antiqua" panose="02040602050305030304" pitchFamily="18" charset="0"/>
              </a:rPr>
              <a:t>της</a:t>
            </a:r>
            <a:r>
              <a:rPr lang="en-US" sz="2200" dirty="0">
                <a:effectLst/>
                <a:latin typeface="Book Antiqua" panose="02040602050305030304" pitchFamily="18" charset="0"/>
              </a:rPr>
              <a:t> «</a:t>
            </a:r>
            <a:r>
              <a:rPr lang="en-US" sz="2200" dirty="0" err="1">
                <a:effectLst/>
                <a:latin typeface="Book Antiqua" panose="02040602050305030304" pitchFamily="18" charset="0"/>
              </a:rPr>
              <a:t>γλωσσικής</a:t>
            </a:r>
            <a:r>
              <a:rPr lang="en-US" sz="2200" dirty="0">
                <a:effectLst/>
                <a:latin typeface="Book Antiqua" panose="02040602050305030304" pitchFamily="18" charset="0"/>
              </a:rPr>
              <a:t> α</a:t>
            </a:r>
            <a:r>
              <a:rPr lang="en-US" sz="2200" dirty="0" err="1">
                <a:effectLst/>
                <a:latin typeface="Book Antiqua" panose="02040602050305030304" pitchFamily="18" charset="0"/>
              </a:rPr>
              <a:t>υτής</a:t>
            </a:r>
            <a:r>
              <a:rPr lang="en-US" sz="2200" dirty="0">
                <a:effectLst/>
                <a:latin typeface="Book Antiqua" panose="02040602050305030304" pitchFamily="18" charset="0"/>
              </a:rPr>
              <a:t> α</a:t>
            </a:r>
            <a:r>
              <a:rPr lang="en-US" sz="2200" dirty="0" err="1">
                <a:effectLst/>
                <a:latin typeface="Book Antiqua" panose="02040602050305030304" pitchFamily="18" charset="0"/>
              </a:rPr>
              <a:t>ντ</a:t>
            </a:r>
            <a:r>
              <a:rPr lang="en-US" sz="2200" dirty="0">
                <a:effectLst/>
                <a:latin typeface="Book Antiqua" panose="02040602050305030304" pitchFamily="18" charset="0"/>
              </a:rPr>
              <a:t>αλλαγής» δεν επικεντρώνεται τόσο στο μήνυμα (δηλαδή το τελικό αποτέλεσμα της συνομιλίας), όσο στις εξω-γλωσσικές (κοινωνικές, πολιτισμικές, ή συμβατικές) παραμέτρους που προσδιορίζουν τις γλωσσικές επιλογές, το ύφος, την στάση και τις χειρονομίες του πομπού και την αντίδραση του αποδέκτη. Η α</a:t>
            </a:r>
            <a:r>
              <a:rPr lang="en-US" sz="2200" dirty="0" err="1">
                <a:effectLst/>
                <a:latin typeface="Book Antiqua" panose="02040602050305030304" pitchFamily="18" charset="0"/>
              </a:rPr>
              <a:t>νάλυση</a:t>
            </a:r>
            <a:r>
              <a:rPr lang="en-US" sz="2200" dirty="0">
                <a:effectLst/>
                <a:latin typeface="Book Antiqua" panose="02040602050305030304" pitchFamily="18" charset="0"/>
              </a:rPr>
              <a:t> </a:t>
            </a:r>
            <a:r>
              <a:rPr lang="en-US" sz="2200" dirty="0" err="1">
                <a:effectLst/>
                <a:latin typeface="Book Antiqua" panose="02040602050305030304" pitchFamily="18" charset="0"/>
              </a:rPr>
              <a:t>των</a:t>
            </a:r>
            <a:r>
              <a:rPr lang="en-US" sz="2200" dirty="0">
                <a:effectLst/>
                <a:latin typeface="Book Antiqua" panose="02040602050305030304" pitchFamily="18" charset="0"/>
              </a:rPr>
              <a:t> </a:t>
            </a:r>
            <a:r>
              <a:rPr lang="en-US" sz="2200" dirty="0" err="1">
                <a:effectLst/>
                <a:latin typeface="Book Antiqua" panose="02040602050305030304" pitchFamily="18" charset="0"/>
              </a:rPr>
              <a:t>εξω-γλωσσικών</a:t>
            </a:r>
            <a:r>
              <a:rPr lang="en-US" sz="2200" dirty="0">
                <a:effectLst/>
                <a:latin typeface="Book Antiqua" panose="02040602050305030304" pitchFamily="18" charset="0"/>
              </a:rPr>
              <a:t> παρα</a:t>
            </a:r>
            <a:r>
              <a:rPr lang="en-US" sz="2200" dirty="0" err="1">
                <a:effectLst/>
                <a:latin typeface="Book Antiqua" panose="02040602050305030304" pitchFamily="18" charset="0"/>
              </a:rPr>
              <a:t>μέτρων</a:t>
            </a:r>
            <a:r>
              <a:rPr lang="en-US" sz="2200" dirty="0">
                <a:effectLst/>
                <a:latin typeface="Book Antiqua" panose="02040602050305030304" pitchFamily="18" charset="0"/>
              </a:rPr>
              <a:t> π</a:t>
            </a:r>
            <a:r>
              <a:rPr lang="en-US" sz="2200" dirty="0" err="1">
                <a:effectLst/>
                <a:latin typeface="Book Antiqua" panose="02040602050305030304" pitchFamily="18" charset="0"/>
              </a:rPr>
              <a:t>ου</a:t>
            </a:r>
            <a:r>
              <a:rPr lang="en-US" sz="2200" dirty="0">
                <a:effectLst/>
                <a:latin typeface="Book Antiqua" panose="02040602050305030304" pitchFamily="18" charset="0"/>
              </a:rPr>
              <a:t> κα</a:t>
            </a:r>
            <a:r>
              <a:rPr lang="en-US" sz="2200" dirty="0" err="1">
                <a:effectLst/>
                <a:latin typeface="Book Antiqua" panose="02040602050305030304" pitchFamily="18" charset="0"/>
              </a:rPr>
              <a:t>θορίζουν</a:t>
            </a:r>
            <a:r>
              <a:rPr lang="en-US" sz="2200" dirty="0">
                <a:effectLst/>
                <a:latin typeface="Book Antiqua" panose="02040602050305030304" pitchFamily="18" charset="0"/>
              </a:rPr>
              <a:t> </a:t>
            </a:r>
            <a:r>
              <a:rPr lang="en-US" sz="2200" dirty="0" err="1">
                <a:effectLst/>
                <a:latin typeface="Book Antiqua" panose="02040602050305030304" pitchFamily="18" charset="0"/>
              </a:rPr>
              <a:t>το</a:t>
            </a:r>
            <a:r>
              <a:rPr lang="en-US" sz="2200" dirty="0">
                <a:effectLst/>
                <a:latin typeface="Book Antiqua" panose="02040602050305030304" pitchFamily="18" charset="0"/>
              </a:rPr>
              <a:t> πλα</a:t>
            </a:r>
            <a:r>
              <a:rPr lang="en-US" sz="2200" dirty="0" err="1">
                <a:effectLst/>
                <a:latin typeface="Book Antiqua" panose="02040602050305030304" pitchFamily="18" charset="0"/>
              </a:rPr>
              <a:t>ίσιο</a:t>
            </a:r>
            <a:r>
              <a:rPr lang="en-US" sz="2200" dirty="0">
                <a:effectLst/>
                <a:latin typeface="Book Antiqua" panose="02040602050305030304" pitchFamily="18" charset="0"/>
              </a:rPr>
              <a:t> </a:t>
            </a:r>
            <a:r>
              <a:rPr lang="en-US" sz="2200" dirty="0" err="1">
                <a:effectLst/>
                <a:latin typeface="Book Antiqua" panose="02040602050305030304" pitchFamily="18" charset="0"/>
              </a:rPr>
              <a:t>της</a:t>
            </a:r>
            <a:r>
              <a:rPr lang="en-US" sz="2200" dirty="0">
                <a:effectLst/>
                <a:latin typeface="Book Antiqua" panose="02040602050305030304" pitchFamily="18" charset="0"/>
              </a:rPr>
              <a:t> επ</a:t>
            </a:r>
            <a:r>
              <a:rPr lang="en-US" sz="2200" dirty="0" err="1">
                <a:effectLst/>
                <a:latin typeface="Book Antiqua" panose="02040602050305030304" pitchFamily="18" charset="0"/>
              </a:rPr>
              <a:t>ικοινωνι</a:t>
            </a:r>
            <a:r>
              <a:rPr lang="en-US" sz="2200" dirty="0">
                <a:effectLst/>
                <a:latin typeface="Book Antiqua" panose="02040602050305030304" pitchFamily="18" charset="0"/>
              </a:rPr>
              <a:t>ακής διαδικασίας και κατευθύνουν τις επιλογές των συνομιλητών είναι σημαντική επειδή μπορεί να μας δώσει μια πληρέστερη εικόνα των νοηματικών αποχρώσεων του «μηνύματος».</a:t>
            </a:r>
          </a:p>
        </p:txBody>
      </p:sp>
    </p:spTree>
    <p:extLst>
      <p:ext uri="{BB962C8B-B14F-4D97-AF65-F5344CB8AC3E}">
        <p14:creationId xmlns:p14="http://schemas.microsoft.com/office/powerpoint/2010/main" val="17646131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Rectangle 13">
            <a:extLst>
              <a:ext uri="{FF2B5EF4-FFF2-40B4-BE49-F238E27FC236}">
                <a16:creationId xmlns:a16="http://schemas.microsoft.com/office/drawing/2014/main" id="{2029D5AD-8348-4446-B191-6A9B6FE03F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Freeform: Shape 15">
            <a:extLst>
              <a:ext uri="{FF2B5EF4-FFF2-40B4-BE49-F238E27FC236}">
                <a16:creationId xmlns:a16="http://schemas.microsoft.com/office/drawing/2014/main" id="{A3F395A2-2B64-4749-BD93-2F159C7E1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1899601"/>
          </a:xfrm>
          <a:custGeom>
            <a:avLst/>
            <a:gdLst>
              <a:gd name="connsiteX0" fmla="*/ 0 w 12188952"/>
              <a:gd name="connsiteY0" fmla="*/ 0 h 1899601"/>
              <a:gd name="connsiteX1" fmla="*/ 12188952 w 12188952"/>
              <a:gd name="connsiteY1" fmla="*/ 0 h 1899601"/>
              <a:gd name="connsiteX2" fmla="*/ 12188952 w 12188952"/>
              <a:gd name="connsiteY2" fmla="*/ 1635106 h 1899601"/>
              <a:gd name="connsiteX3" fmla="*/ 11356325 w 12188952"/>
              <a:gd name="connsiteY3" fmla="*/ 1707615 h 1899601"/>
              <a:gd name="connsiteX4" fmla="*/ 6096001 w 12188952"/>
              <a:gd name="connsiteY4" fmla="*/ 1899601 h 1899601"/>
              <a:gd name="connsiteX5" fmla="*/ 835678 w 12188952"/>
              <a:gd name="connsiteY5" fmla="*/ 1707615 h 1899601"/>
              <a:gd name="connsiteX6" fmla="*/ 0 w 12188952"/>
              <a:gd name="connsiteY6" fmla="*/ 1634841 h 189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1899601">
                <a:moveTo>
                  <a:pt x="0" y="0"/>
                </a:moveTo>
                <a:lnTo>
                  <a:pt x="12188952" y="0"/>
                </a:lnTo>
                <a:lnTo>
                  <a:pt x="12188952" y="1635106"/>
                </a:lnTo>
                <a:lnTo>
                  <a:pt x="11356325" y="1707615"/>
                </a:lnTo>
                <a:cubicBezTo>
                  <a:pt x="9739512" y="1831240"/>
                  <a:pt x="7961919" y="1899601"/>
                  <a:pt x="6096001" y="1899601"/>
                </a:cubicBezTo>
                <a:cubicBezTo>
                  <a:pt x="4230084" y="1899601"/>
                  <a:pt x="2452490" y="1831240"/>
                  <a:pt x="835678" y="1707615"/>
                </a:cubicBezTo>
                <a:lnTo>
                  <a:pt x="0" y="1634841"/>
                </a:lnTo>
                <a:close/>
              </a:path>
            </a:pathLst>
          </a:cu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8" name="Freeform: Shape 17">
            <a:extLst>
              <a:ext uri="{FF2B5EF4-FFF2-40B4-BE49-F238E27FC236}">
                <a16:creationId xmlns:a16="http://schemas.microsoft.com/office/drawing/2014/main" id="{5CF0135B-EAB8-4CA0-896C-2D897ECD2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890722"/>
          </a:xfrm>
          <a:custGeom>
            <a:avLst/>
            <a:gdLst>
              <a:gd name="connsiteX0" fmla="*/ 0 w 12192000"/>
              <a:gd name="connsiteY0" fmla="*/ 0 h 1890722"/>
              <a:gd name="connsiteX1" fmla="*/ 12192000 w 12192000"/>
              <a:gd name="connsiteY1" fmla="*/ 0 h 1890722"/>
              <a:gd name="connsiteX2" fmla="*/ 12192000 w 12192000"/>
              <a:gd name="connsiteY2" fmla="*/ 1626227 h 1890722"/>
              <a:gd name="connsiteX3" fmla="*/ 11359165 w 12192000"/>
              <a:gd name="connsiteY3" fmla="*/ 1698736 h 1890722"/>
              <a:gd name="connsiteX4" fmla="*/ 6097526 w 12192000"/>
              <a:gd name="connsiteY4" fmla="*/ 1890722 h 1890722"/>
              <a:gd name="connsiteX5" fmla="*/ 835887 w 12192000"/>
              <a:gd name="connsiteY5" fmla="*/ 1698736 h 1890722"/>
              <a:gd name="connsiteX6" fmla="*/ 0 w 12192000"/>
              <a:gd name="connsiteY6" fmla="*/ 1625962 h 1890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890722">
                <a:moveTo>
                  <a:pt x="0" y="0"/>
                </a:moveTo>
                <a:lnTo>
                  <a:pt x="12192000" y="0"/>
                </a:lnTo>
                <a:lnTo>
                  <a:pt x="12192000" y="1626227"/>
                </a:lnTo>
                <a:lnTo>
                  <a:pt x="11359165" y="1698736"/>
                </a:lnTo>
                <a:cubicBezTo>
                  <a:pt x="9741947" y="1822361"/>
                  <a:pt x="7963910" y="1890722"/>
                  <a:pt x="6097526" y="1890722"/>
                </a:cubicBezTo>
                <a:cubicBezTo>
                  <a:pt x="4231142" y="1890722"/>
                  <a:pt x="2453104" y="1822361"/>
                  <a:pt x="835887" y="1698736"/>
                </a:cubicBezTo>
                <a:lnTo>
                  <a:pt x="0" y="1625962"/>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92C3387C-D24F-4737-8A37-1DC5CFF09C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2452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TextBox 2">
            <a:extLst>
              <a:ext uri="{FF2B5EF4-FFF2-40B4-BE49-F238E27FC236}">
                <a16:creationId xmlns:a16="http://schemas.microsoft.com/office/drawing/2014/main" id="{E3BB1B40-0805-3F37-4B69-8FC17BC0BC5B}"/>
              </a:ext>
            </a:extLst>
          </p:cNvPr>
          <p:cNvSpPr txBox="1"/>
          <p:nvPr/>
        </p:nvSpPr>
        <p:spPr>
          <a:xfrm>
            <a:off x="836676" y="1228610"/>
            <a:ext cx="10515600" cy="5286490"/>
          </a:xfrm>
          <a:prstGeom prst="rect">
            <a:avLst/>
          </a:prstGeom>
        </p:spPr>
        <p:txBody>
          <a:bodyPr vert="horz" lIns="91440" tIns="45720" rIns="91440" bIns="45720" rtlCol="0">
            <a:noAutofit/>
          </a:bodyPr>
          <a:lstStyle/>
          <a:p>
            <a:pPr>
              <a:spcAft>
                <a:spcPts val="800"/>
              </a:spcAft>
            </a:pPr>
            <a:r>
              <a:rPr lang="en-US" sz="2400" i="1" dirty="0">
                <a:effectLst/>
                <a:latin typeface="Book Antiqua" panose="02040602050305030304" pitchFamily="18" charset="0"/>
              </a:rPr>
              <a:t>Η </a:t>
            </a:r>
            <a:r>
              <a:rPr lang="en-US" sz="2400" i="1" dirty="0" err="1">
                <a:effectLst/>
                <a:latin typeface="Book Antiqua" panose="02040602050305030304" pitchFamily="18" charset="0"/>
              </a:rPr>
              <a:t>μελέτη</a:t>
            </a:r>
            <a:r>
              <a:rPr lang="en-US" sz="2400" i="1" dirty="0">
                <a:effectLst/>
                <a:latin typeface="Book Antiqua" panose="02040602050305030304" pitchFamily="18" charset="0"/>
              </a:rPr>
              <a:t> </a:t>
            </a:r>
            <a:r>
              <a:rPr lang="en-US" sz="2400" i="1" dirty="0" err="1">
                <a:effectLst/>
                <a:latin typeface="Book Antiqua" panose="02040602050305030304" pitchFamily="18" charset="0"/>
              </a:rPr>
              <a:t>του</a:t>
            </a:r>
            <a:r>
              <a:rPr lang="en-US" sz="2400" i="1" dirty="0">
                <a:effectLst/>
                <a:latin typeface="Book Antiqua" panose="02040602050305030304" pitchFamily="18" charset="0"/>
              </a:rPr>
              <a:t> </a:t>
            </a:r>
            <a:r>
              <a:rPr lang="en-US" sz="2400" i="1" dirty="0" err="1">
                <a:effectLst/>
                <a:latin typeface="Book Antiqua" panose="02040602050305030304" pitchFamily="18" charset="0"/>
              </a:rPr>
              <a:t>δρ</a:t>
            </a:r>
            <a:r>
              <a:rPr lang="en-US" sz="2400" i="1" dirty="0">
                <a:effectLst/>
                <a:latin typeface="Book Antiqua" panose="02040602050305030304" pitchFamily="18" charset="0"/>
              </a:rPr>
              <a:t>αματικού λόγου </a:t>
            </a:r>
            <a:endParaRPr lang="en-US" sz="2400" i="1" dirty="0">
              <a:latin typeface="Book Antiqua" panose="02040602050305030304" pitchFamily="18" charset="0"/>
            </a:endParaRPr>
          </a:p>
          <a:p>
            <a:pPr>
              <a:spcAft>
                <a:spcPts val="800"/>
              </a:spcAft>
            </a:pPr>
            <a:r>
              <a:rPr lang="en-US" sz="2400" dirty="0">
                <a:effectLst/>
                <a:latin typeface="Book Antiqua" panose="02040602050305030304" pitchFamily="18" charset="0"/>
              </a:rPr>
              <a:t>• </a:t>
            </a:r>
            <a:r>
              <a:rPr lang="en-US" sz="2400" dirty="0" err="1">
                <a:effectLst/>
                <a:latin typeface="Book Antiqua" panose="02040602050305030304" pitchFamily="18" charset="0"/>
              </a:rPr>
              <a:t>Εντο</a:t>
            </a:r>
            <a:r>
              <a:rPr lang="en-US" sz="2400" dirty="0">
                <a:effectLst/>
                <a:latin typeface="Book Antiqua" panose="02040602050305030304" pitchFamily="18" charset="0"/>
              </a:rPr>
              <a:t>πισμός και ταξινόμηση των επιμέρους θεμάτων και σύνθεση των βασικών νοηματικών αξόνων του κειμένου. </a:t>
            </a:r>
          </a:p>
          <a:p>
            <a:pPr indent="-228600">
              <a:spcAft>
                <a:spcPts val="800"/>
              </a:spcAft>
              <a:buFont typeface="Arial" panose="020B0604020202020204" pitchFamily="34" charset="0"/>
              <a:buChar char="•"/>
            </a:pPr>
            <a:r>
              <a:rPr lang="en-US" sz="2400" dirty="0" err="1">
                <a:effectLst/>
                <a:latin typeface="Book Antiqua" panose="02040602050305030304" pitchFamily="18" charset="0"/>
              </a:rPr>
              <a:t>Εξέτ</a:t>
            </a:r>
            <a:r>
              <a:rPr lang="en-US" sz="2400" dirty="0">
                <a:effectLst/>
                <a:latin typeface="Book Antiqua" panose="02040602050305030304" pitchFamily="18" charset="0"/>
              </a:rPr>
              <a:t>αση της λειτουργίας και της υπονόμευσης των επικοινωνιακών κανόνων και ερμηνεία της γλωσσικής συμπεριφοράς των προσώπων με κριτήρια: τους ευρύτερους κώδικες συμπεριφοράς, την δυναμική των μεταξύ τους σχέσεων και τις «παρεμβάσεις» του συγγραφέα. </a:t>
            </a:r>
          </a:p>
          <a:p>
            <a:pPr indent="-228600">
              <a:spcAft>
                <a:spcPts val="800"/>
              </a:spcAft>
              <a:buFont typeface="Arial" panose="020B0604020202020204" pitchFamily="34" charset="0"/>
              <a:buChar char="•"/>
            </a:pPr>
            <a:r>
              <a:rPr lang="en-US" sz="2400" dirty="0" err="1">
                <a:effectLst/>
                <a:latin typeface="Book Antiqua" panose="02040602050305030304" pitchFamily="18" charset="0"/>
              </a:rPr>
              <a:t>Μελέτη</a:t>
            </a:r>
            <a:r>
              <a:rPr lang="en-US" sz="2400" dirty="0">
                <a:effectLst/>
                <a:latin typeface="Book Antiqua" panose="02040602050305030304" pitchFamily="18" charset="0"/>
              </a:rPr>
              <a:t> </a:t>
            </a:r>
            <a:r>
              <a:rPr lang="en-US" sz="2400" dirty="0" err="1">
                <a:effectLst/>
                <a:latin typeface="Book Antiqua" panose="02040602050305030304" pitchFamily="18" charset="0"/>
              </a:rPr>
              <a:t>των</a:t>
            </a:r>
            <a:r>
              <a:rPr lang="en-US" sz="2400" dirty="0">
                <a:effectLst/>
                <a:latin typeface="Book Antiqua" panose="02040602050305030304" pitchFamily="18" charset="0"/>
              </a:rPr>
              <a:t> </a:t>
            </a:r>
            <a:r>
              <a:rPr lang="en-US" sz="2400" dirty="0" err="1">
                <a:effectLst/>
                <a:latin typeface="Book Antiqua" panose="02040602050305030304" pitchFamily="18" charset="0"/>
              </a:rPr>
              <a:t>στρ</a:t>
            </a:r>
            <a:r>
              <a:rPr lang="en-US" sz="2400" dirty="0">
                <a:effectLst/>
                <a:latin typeface="Book Antiqua" panose="02040602050305030304" pitchFamily="18" charset="0"/>
              </a:rPr>
              <a:t>ατηγικών πληροφόρησης του συγγραφέα (οι αισθητικές, ιδεολογικές, και καλλιτεχνικές επιλογές που καθορίζουν τον τρόπο με τον οποίο «μεταδίδει» τις πληροφορίες για τον φανταστικό κόσμο του έργου του). </a:t>
            </a:r>
          </a:p>
          <a:p>
            <a:pPr indent="-228600">
              <a:spcAft>
                <a:spcPts val="800"/>
              </a:spcAft>
              <a:buFont typeface="Arial" panose="020B0604020202020204" pitchFamily="34" charset="0"/>
              <a:buChar char="•"/>
            </a:pPr>
            <a:r>
              <a:rPr lang="en-US" sz="2400" dirty="0" err="1">
                <a:effectLst/>
                <a:latin typeface="Book Antiqua" panose="02040602050305030304" pitchFamily="18" charset="0"/>
              </a:rPr>
              <a:t>Περιγρ</a:t>
            </a:r>
            <a:r>
              <a:rPr lang="en-US" sz="2400" dirty="0">
                <a:effectLst/>
                <a:latin typeface="Book Antiqua" panose="02040602050305030304" pitchFamily="18" charset="0"/>
              </a:rPr>
              <a:t>αφή και αξιολόγηση της ποιητικής του κειμένου.</a:t>
            </a:r>
          </a:p>
        </p:txBody>
      </p:sp>
    </p:spTree>
    <p:extLst>
      <p:ext uri="{BB962C8B-B14F-4D97-AF65-F5344CB8AC3E}">
        <p14:creationId xmlns:p14="http://schemas.microsoft.com/office/powerpoint/2010/main" val="7317846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Rectangle 14">
            <a:extLst>
              <a:ext uri="{FF2B5EF4-FFF2-40B4-BE49-F238E27FC236}">
                <a16:creationId xmlns:a16="http://schemas.microsoft.com/office/drawing/2014/main" id="{B5416EBC-B41E-4F8A-BE9F-07301B682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Rectangle 16">
            <a:extLst>
              <a:ext uri="{FF2B5EF4-FFF2-40B4-BE49-F238E27FC236}">
                <a16:creationId xmlns:a16="http://schemas.microsoft.com/office/drawing/2014/main" id="{AFF79527-C7F1-4E06-8126-A8E8C5FEB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55986208-8A53-4E92-9197-6B57BCCB2F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TextBox 2">
            <a:extLst>
              <a:ext uri="{FF2B5EF4-FFF2-40B4-BE49-F238E27FC236}">
                <a16:creationId xmlns:a16="http://schemas.microsoft.com/office/drawing/2014/main" id="{EEC30616-C3FD-C7CB-9D7B-B8C1E373DA9B}"/>
              </a:ext>
            </a:extLst>
          </p:cNvPr>
          <p:cNvGraphicFramePr/>
          <p:nvPr>
            <p:extLst>
              <p:ext uri="{D42A27DB-BD31-4B8C-83A1-F6EECF244321}">
                <p14:modId xmlns:p14="http://schemas.microsoft.com/office/powerpoint/2010/main" val="317646161"/>
              </p:ext>
            </p:extLst>
          </p:nvPr>
        </p:nvGraphicFramePr>
        <p:xfrm>
          <a:off x="1631823" y="787352"/>
          <a:ext cx="6967728" cy="5577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456742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Rectangle 13">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8" name="Rectangle 17">
            <a:extLst>
              <a:ext uri="{FF2B5EF4-FFF2-40B4-BE49-F238E27FC236}">
                <a16:creationId xmlns:a16="http://schemas.microsoft.com/office/drawing/2014/main" id="{DF44879F-6698-4394-89D4-7B3CDB92E9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a:extLst>
              <a:ext uri="{FF2B5EF4-FFF2-40B4-BE49-F238E27FC236}">
                <a16:creationId xmlns:a16="http://schemas.microsoft.com/office/drawing/2014/main" id="{C65FD3B2-577C-49A0-B40E-4845C5D59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a:ea typeface="+mn-ea"/>
              <a:cs typeface="+mn-cs"/>
            </a:endParaRPr>
          </a:p>
        </p:txBody>
      </p:sp>
      <p:pic>
        <p:nvPicPr>
          <p:cNvPr id="7" name="Εικόνα 6" descr="Εικόνα που περιέχει δρόμος&#10;&#10;Περιγραφή που δημιουργήθηκε αυτόματα">
            <a:extLst>
              <a:ext uri="{FF2B5EF4-FFF2-40B4-BE49-F238E27FC236}">
                <a16:creationId xmlns:a16="http://schemas.microsoft.com/office/drawing/2014/main" id="{879557BD-7988-567E-2665-60FFBE023E7C}"/>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t="19065"/>
          <a:stretch/>
        </p:blipFill>
        <p:spPr>
          <a:xfrm>
            <a:off x="20" y="10"/>
            <a:ext cx="12191979" cy="6857990"/>
          </a:xfrm>
          <a:prstGeom prst="rect">
            <a:avLst/>
          </a:prstGeom>
        </p:spPr>
      </p:pic>
      <p:sp>
        <p:nvSpPr>
          <p:cNvPr id="22" name="Rectangle 21">
            <a:extLst>
              <a:ext uri="{FF2B5EF4-FFF2-40B4-BE49-F238E27FC236}">
                <a16:creationId xmlns:a16="http://schemas.microsoft.com/office/drawing/2014/main" id="{7A0B5DEA-ADF6-4BA5-9307-147F0A468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8680" y="2898648"/>
            <a:ext cx="10506456" cy="18288"/>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83982"/>
            <a:ext cx="1873457" cy="137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4CD7FEFD-532F-394B-F68A-C5F5F3BF127E}"/>
              </a:ext>
            </a:extLst>
          </p:cNvPr>
          <p:cNvSpPr txBox="1"/>
          <p:nvPr/>
        </p:nvSpPr>
        <p:spPr>
          <a:xfrm>
            <a:off x="841248" y="3337269"/>
            <a:ext cx="10509504" cy="2905686"/>
          </a:xfrm>
          <a:prstGeom prst="rect">
            <a:avLst/>
          </a:prstGeom>
        </p:spPr>
        <p:txBody>
          <a:bodyPr vert="horz" lIns="91440" tIns="45720" rIns="91440" bIns="45720" rtlCol="0">
            <a:normAutofit/>
          </a:bodyPr>
          <a:lstStyle/>
          <a:p>
            <a:pPr indent="-228600">
              <a:lnSpc>
                <a:spcPct val="110000"/>
              </a:lnSpc>
              <a:spcAft>
                <a:spcPts val="800"/>
              </a:spcAft>
              <a:buFont typeface="Arial" panose="020B0604020202020204" pitchFamily="34" charset="0"/>
              <a:buChar char="•"/>
            </a:pPr>
            <a:r>
              <a:rPr lang="en-US" sz="2000" i="1">
                <a:solidFill>
                  <a:srgbClr val="FFFFFF"/>
                </a:solidFill>
                <a:effectLst/>
              </a:rPr>
              <a:t>Η μελέτη των δραματικών προσώπων </a:t>
            </a:r>
            <a:endParaRPr lang="en-US" sz="2000">
              <a:solidFill>
                <a:srgbClr val="FFFFFF"/>
              </a:solidFill>
              <a:effectLst/>
            </a:endParaRPr>
          </a:p>
        </p:txBody>
      </p:sp>
    </p:spTree>
    <p:extLst>
      <p:ext uri="{BB962C8B-B14F-4D97-AF65-F5344CB8AC3E}">
        <p14:creationId xmlns:p14="http://schemas.microsoft.com/office/powerpoint/2010/main" val="35110334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6" name="Rectangle 15">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Εικόνα 4" descr="Εικόνα που περιέχει άτομο, δάπεδο, πόζα, άτομα&#10;&#10;Περιγραφή που δημιουργήθηκε αυτόματα">
            <a:extLst>
              <a:ext uri="{FF2B5EF4-FFF2-40B4-BE49-F238E27FC236}">
                <a16:creationId xmlns:a16="http://schemas.microsoft.com/office/drawing/2014/main" id="{69C87BCC-42A8-B9C7-F457-70D03664A2B2}"/>
              </a:ext>
            </a:extLst>
          </p:cNvPr>
          <p:cNvPicPr>
            <a:picLocks noChangeAspect="1"/>
          </p:cNvPicPr>
          <p:nvPr/>
        </p:nvPicPr>
        <p:blipFill rotWithShape="1">
          <a:blip r:embed="rId2">
            <a:extLst>
              <a:ext uri="{28A0092B-C50C-407E-A947-70E740481C1C}">
                <a14:useLocalDpi xmlns:a14="http://schemas.microsoft.com/office/drawing/2010/main" val="0"/>
              </a:ext>
            </a:extLst>
          </a:blip>
          <a:srcRect l="19370" r="17430"/>
          <a:stretch/>
        </p:blipFill>
        <p:spPr>
          <a:xfrm>
            <a:off x="3523488" y="10"/>
            <a:ext cx="8668512" cy="6857990"/>
          </a:xfrm>
          <a:prstGeom prst="rect">
            <a:avLst/>
          </a:prstGeom>
        </p:spPr>
      </p:pic>
      <p:sp>
        <p:nvSpPr>
          <p:cNvPr id="18" name="Rectangle 17">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2">
              <a:lumMod val="25000"/>
              <a:lumOff val="75000"/>
            </a:schemeClr>
          </a:solidFill>
          <a:ln w="3175">
            <a:solidFill>
              <a:schemeClr val="tx2">
                <a:lumMod val="25000"/>
                <a:lumOff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CE54B783-970F-214F-9CF0-33D3ED05BEF5}"/>
              </a:ext>
            </a:extLst>
          </p:cNvPr>
          <p:cNvSpPr txBox="1"/>
          <p:nvPr/>
        </p:nvSpPr>
        <p:spPr>
          <a:xfrm>
            <a:off x="371094" y="676275"/>
            <a:ext cx="3438906" cy="5249037"/>
          </a:xfrm>
          <a:prstGeom prst="rect">
            <a:avLst/>
          </a:prstGeom>
        </p:spPr>
        <p:txBody>
          <a:bodyPr vert="horz" lIns="91440" tIns="45720" rIns="91440" bIns="45720" rtlCol="0" anchor="t">
            <a:noAutofit/>
          </a:bodyPr>
          <a:lstStyle/>
          <a:p>
            <a:pPr indent="-228600">
              <a:lnSpc>
                <a:spcPct val="110000"/>
              </a:lnSpc>
              <a:spcAft>
                <a:spcPts val="800"/>
              </a:spcAft>
              <a:buFont typeface="Arial" panose="020B0604020202020204" pitchFamily="34" charset="0"/>
              <a:buChar char="•"/>
            </a:pPr>
            <a:r>
              <a:rPr lang="en-US" sz="2400" i="1" dirty="0">
                <a:effectLst/>
                <a:latin typeface="Book Antiqua" panose="02040602050305030304" pitchFamily="18" charset="0"/>
              </a:rPr>
              <a:t>Η τα</a:t>
            </a:r>
            <a:r>
              <a:rPr lang="en-US" sz="2400" i="1" dirty="0" err="1">
                <a:effectLst/>
                <a:latin typeface="Book Antiqua" panose="02040602050305030304" pitchFamily="18" charset="0"/>
              </a:rPr>
              <a:t>υτότητ</a:t>
            </a:r>
            <a:r>
              <a:rPr lang="en-US" sz="2400" i="1" dirty="0">
                <a:effectLst/>
                <a:latin typeface="Book Antiqua" panose="02040602050305030304" pitchFamily="18" charset="0"/>
              </a:rPr>
              <a:t>α του δραματικού προσώπου</a:t>
            </a:r>
            <a:r>
              <a:rPr lang="en-US" sz="2400" dirty="0">
                <a:effectLst/>
                <a:latin typeface="Book Antiqua" panose="02040602050305030304" pitchFamily="18" charset="0"/>
              </a:rPr>
              <a:t>. </a:t>
            </a:r>
          </a:p>
          <a:p>
            <a:pPr>
              <a:lnSpc>
                <a:spcPct val="110000"/>
              </a:lnSpc>
              <a:spcAft>
                <a:spcPts val="800"/>
              </a:spcAft>
            </a:pPr>
            <a:r>
              <a:rPr lang="en-US" sz="2400" dirty="0">
                <a:effectLst/>
                <a:latin typeface="Book Antiqua" panose="02040602050305030304" pitchFamily="18" charset="0"/>
              </a:rPr>
              <a:t>Η π</a:t>
            </a:r>
            <a:r>
              <a:rPr lang="en-US" sz="2400" dirty="0" err="1">
                <a:effectLst/>
                <a:latin typeface="Book Antiqua" panose="02040602050305030304" pitchFamily="18" charset="0"/>
              </a:rPr>
              <a:t>εριγρ</a:t>
            </a:r>
            <a:r>
              <a:rPr lang="en-US" sz="2400" dirty="0">
                <a:effectLst/>
                <a:latin typeface="Book Antiqua" panose="02040602050305030304" pitchFamily="18" charset="0"/>
              </a:rPr>
              <a:t>αφή της ταυτότητάς του αναφέρεται στον εντοπισμό και την ανάλυση των βιογραφικών του στοιχείων (το όνομά και οι συνδηλώσεις του (εάν υπάρχουν), η ιστορία του, οι πράξεις του). </a:t>
            </a:r>
          </a:p>
        </p:txBody>
      </p:sp>
    </p:spTree>
    <p:extLst>
      <p:ext uri="{BB962C8B-B14F-4D97-AF65-F5344CB8AC3E}">
        <p14:creationId xmlns:p14="http://schemas.microsoft.com/office/powerpoint/2010/main" val="28363062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6" name="Rectangle 15">
            <a:extLst>
              <a:ext uri="{FF2B5EF4-FFF2-40B4-BE49-F238E27FC236}">
                <a16:creationId xmlns:a16="http://schemas.microsoft.com/office/drawing/2014/main" id="{E45CA849-654C-4173-AD99-B3A2528275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E23A947-2D45-4208-AE2B-64948C87A3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87931"/>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Εικόνα 4" descr="Εικόνα που περιέχει άτομο&#10;&#10;Περιγραφή που δημιουργήθηκε αυτόματα">
            <a:extLst>
              <a:ext uri="{FF2B5EF4-FFF2-40B4-BE49-F238E27FC236}">
                <a16:creationId xmlns:a16="http://schemas.microsoft.com/office/drawing/2014/main" id="{E96F78E2-29BA-2847-616D-FACE02C212A8}"/>
              </a:ext>
            </a:extLst>
          </p:cNvPr>
          <p:cNvPicPr>
            <a:picLocks noChangeAspect="1"/>
          </p:cNvPicPr>
          <p:nvPr/>
        </p:nvPicPr>
        <p:blipFill rotWithShape="1">
          <a:blip r:embed="rId2">
            <a:extLst>
              <a:ext uri="{28A0092B-C50C-407E-A947-70E740481C1C}">
                <a14:useLocalDpi xmlns:a14="http://schemas.microsoft.com/office/drawing/2010/main" val="0"/>
              </a:ext>
            </a:extLst>
          </a:blip>
          <a:srcRect r="997"/>
          <a:stretch/>
        </p:blipFill>
        <p:spPr>
          <a:xfrm>
            <a:off x="429768" y="1721922"/>
            <a:ext cx="6704891" cy="4520559"/>
          </a:xfrm>
          <a:prstGeom prst="rect">
            <a:avLst/>
          </a:prstGeom>
        </p:spPr>
      </p:pic>
      <p:sp useBgFill="1">
        <p:nvSpPr>
          <p:cNvPr id="20" name="Rectangle 19">
            <a:extLst>
              <a:ext uri="{FF2B5EF4-FFF2-40B4-BE49-F238E27FC236}">
                <a16:creationId xmlns:a16="http://schemas.microsoft.com/office/drawing/2014/main" id="{E5BBB0F9-6A59-4D02-A9C7-A2D6516684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3801" y="1721922"/>
            <a:ext cx="4218432" cy="4520560"/>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BB2DEDB7-E3F4-36C6-E6B9-4D2001BA153C}"/>
              </a:ext>
            </a:extLst>
          </p:cNvPr>
          <p:cNvSpPr txBox="1"/>
          <p:nvPr/>
        </p:nvSpPr>
        <p:spPr>
          <a:xfrm>
            <a:off x="7357518" y="1511994"/>
            <a:ext cx="4590997" cy="4873772"/>
          </a:xfrm>
          <a:prstGeom prst="rect">
            <a:avLst/>
          </a:prstGeom>
        </p:spPr>
        <p:txBody>
          <a:bodyPr vert="horz" lIns="91440" tIns="45720" rIns="91440" bIns="45720" rtlCol="0" anchor="ctr">
            <a:noAutofit/>
          </a:bodyPr>
          <a:lstStyle/>
          <a:p>
            <a:pPr indent="-228600">
              <a:lnSpc>
                <a:spcPct val="110000"/>
              </a:lnSpc>
              <a:spcAft>
                <a:spcPts val="800"/>
              </a:spcAft>
              <a:buFont typeface="Arial" panose="020B0604020202020204" pitchFamily="34" charset="0"/>
              <a:buChar char="•"/>
            </a:pPr>
            <a:r>
              <a:rPr lang="en-US" sz="2000" dirty="0">
                <a:effectLst/>
                <a:latin typeface="Book Antiqua" panose="02040602050305030304" pitchFamily="18" charset="0"/>
              </a:rPr>
              <a:t>Τα </a:t>
            </a:r>
            <a:r>
              <a:rPr lang="en-US" sz="2000" dirty="0" err="1">
                <a:effectLst/>
                <a:latin typeface="Book Antiqua" panose="02040602050305030304" pitchFamily="18" charset="0"/>
              </a:rPr>
              <a:t>δρ</a:t>
            </a:r>
            <a:r>
              <a:rPr lang="en-US" sz="2000" dirty="0">
                <a:effectLst/>
                <a:latin typeface="Book Antiqua" panose="02040602050305030304" pitchFamily="18" charset="0"/>
              </a:rPr>
              <a:t>αματικά πρόσωπα ως «δρώσες δυνάμεις». Η </a:t>
            </a:r>
            <a:r>
              <a:rPr lang="en-US" sz="2000" dirty="0" err="1">
                <a:effectLst/>
                <a:latin typeface="Book Antiqua" panose="02040602050305030304" pitchFamily="18" charset="0"/>
              </a:rPr>
              <a:t>μελέτη</a:t>
            </a:r>
            <a:r>
              <a:rPr lang="en-US" sz="2000" dirty="0">
                <a:effectLst/>
                <a:latin typeface="Book Antiqua" panose="02040602050305030304" pitchFamily="18" charset="0"/>
              </a:rPr>
              <a:t> </a:t>
            </a:r>
            <a:r>
              <a:rPr lang="en-US" sz="2000" dirty="0" err="1">
                <a:effectLst/>
                <a:latin typeface="Book Antiqua" panose="02040602050305030304" pitchFamily="18" charset="0"/>
              </a:rPr>
              <a:t>των</a:t>
            </a:r>
            <a:r>
              <a:rPr lang="en-US" sz="2000" dirty="0">
                <a:effectLst/>
                <a:latin typeface="Book Antiqua" panose="02040602050305030304" pitchFamily="18" charset="0"/>
              </a:rPr>
              <a:t> π</a:t>
            </a:r>
            <a:r>
              <a:rPr lang="en-US" sz="2000" dirty="0" err="1">
                <a:effectLst/>
                <a:latin typeface="Book Antiqua" panose="02040602050305030304" pitchFamily="18" charset="0"/>
              </a:rPr>
              <a:t>ροσώ</a:t>
            </a:r>
            <a:r>
              <a:rPr lang="en-US" sz="2000" dirty="0">
                <a:effectLst/>
                <a:latin typeface="Book Antiqua" panose="02040602050305030304" pitchFamily="18" charset="0"/>
              </a:rPr>
              <a:t>πων ως φορέων που προωθούν την εξέλιξη της πλοκής. </a:t>
            </a:r>
          </a:p>
          <a:p>
            <a:pPr indent="-228600">
              <a:lnSpc>
                <a:spcPct val="110000"/>
              </a:lnSpc>
              <a:spcAft>
                <a:spcPts val="800"/>
              </a:spcAft>
              <a:buFont typeface="Arial" panose="020B0604020202020204" pitchFamily="34" charset="0"/>
              <a:buChar char="•"/>
            </a:pPr>
            <a:r>
              <a:rPr lang="en-US" sz="2000" dirty="0">
                <a:effectLst/>
                <a:latin typeface="Book Antiqua" panose="02040602050305030304" pitchFamily="18" charset="0"/>
              </a:rPr>
              <a:t>• Τα </a:t>
            </a:r>
            <a:r>
              <a:rPr lang="en-US" sz="2000" dirty="0" err="1">
                <a:effectLst/>
                <a:latin typeface="Book Antiqua" panose="02040602050305030304" pitchFamily="18" charset="0"/>
              </a:rPr>
              <a:t>δρ</a:t>
            </a:r>
            <a:r>
              <a:rPr lang="en-US" sz="2000" dirty="0">
                <a:effectLst/>
                <a:latin typeface="Book Antiqua" panose="02040602050305030304" pitchFamily="18" charset="0"/>
              </a:rPr>
              <a:t>αματικά πρόσωπα ως υποκείμενα (και αντικείμενα) του λόγου. </a:t>
            </a:r>
            <a:r>
              <a:rPr lang="en-US" sz="2000" dirty="0" err="1">
                <a:effectLst/>
                <a:latin typeface="Book Antiqua" panose="02040602050305030304" pitchFamily="18" charset="0"/>
              </a:rPr>
              <a:t>Έμφ</a:t>
            </a:r>
            <a:r>
              <a:rPr lang="en-US" sz="2000" dirty="0">
                <a:effectLst/>
                <a:latin typeface="Book Antiqua" panose="02040602050305030304" pitchFamily="18" charset="0"/>
              </a:rPr>
              <a:t>αση δίνεται στην ανάλυση της γλωσσικής συμπεριφοράς των προσώπων όπως αντανακλά αφενός την διαμόρφωση της δυναμικής των μεταξύ τους σχέσεων και αφετέρου τον τρόπο που επιλέγει ο συγγραφέας να μεταδώσει τις πληροφορίες για τον δραματικό μύθο. </a:t>
            </a:r>
          </a:p>
        </p:txBody>
      </p:sp>
    </p:spTree>
    <p:extLst>
      <p:ext uri="{BB962C8B-B14F-4D97-AF65-F5344CB8AC3E}">
        <p14:creationId xmlns:p14="http://schemas.microsoft.com/office/powerpoint/2010/main" val="15643084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9">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4" name="Rectangle 11">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13">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6" name="Rectangle 15">
            <a:extLst>
              <a:ext uri="{FF2B5EF4-FFF2-40B4-BE49-F238E27FC236}">
                <a16:creationId xmlns:a16="http://schemas.microsoft.com/office/drawing/2014/main" id="{2550BE34-C2B8-49B8-8519-67A8CAD51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7" name="Rectangle 17">
            <a:extLst>
              <a:ext uri="{FF2B5EF4-FFF2-40B4-BE49-F238E27FC236}">
                <a16:creationId xmlns:a16="http://schemas.microsoft.com/office/drawing/2014/main" id="{A7457DD9-5A45-400A-AB4B-4B4EDECA25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365125"/>
            <a:ext cx="11167447" cy="2089317"/>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19">
            <a:extLst>
              <a:ext uri="{FF2B5EF4-FFF2-40B4-BE49-F238E27FC236}">
                <a16:creationId xmlns:a16="http://schemas.microsoft.com/office/drawing/2014/main" id="{441CF7D6-A660-431A-B0BB-140A0D5556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1057739"/>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0570A85B-3810-4F95-97B0-CBF4CCDB38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48113" y="1405210"/>
            <a:ext cx="1463040" cy="9144"/>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A745B092-3517-0E44-7917-E9FFE752267B}"/>
              </a:ext>
            </a:extLst>
          </p:cNvPr>
          <p:cNvSpPr txBox="1"/>
          <p:nvPr/>
        </p:nvSpPr>
        <p:spPr>
          <a:xfrm>
            <a:off x="971550" y="586822"/>
            <a:ext cx="10382250" cy="1645920"/>
          </a:xfrm>
          <a:prstGeom prst="rect">
            <a:avLst/>
          </a:prstGeom>
        </p:spPr>
        <p:txBody>
          <a:bodyPr vert="horz" lIns="91440" tIns="45720" rIns="91440" bIns="45720" rtlCol="0" anchor="ctr">
            <a:normAutofit/>
          </a:bodyPr>
          <a:lstStyle/>
          <a:p>
            <a:pPr indent="-228600">
              <a:spcAft>
                <a:spcPts val="800"/>
              </a:spcAft>
              <a:buFont typeface="Arial" panose="020B0604020202020204" pitchFamily="34" charset="0"/>
              <a:buChar char="•"/>
            </a:pPr>
            <a:r>
              <a:rPr lang="en-US" sz="1700" dirty="0">
                <a:effectLst/>
              </a:rPr>
              <a:t> </a:t>
            </a:r>
            <a:r>
              <a:rPr lang="en-US" sz="2400" dirty="0">
                <a:effectLst/>
                <a:latin typeface="Book Antiqua" panose="02040602050305030304" pitchFamily="18" charset="0"/>
              </a:rPr>
              <a:t>Ο π</a:t>
            </a:r>
            <a:r>
              <a:rPr lang="en-US" sz="2400" dirty="0" err="1">
                <a:effectLst/>
                <a:latin typeface="Book Antiqua" panose="02040602050305030304" pitchFamily="18" charset="0"/>
              </a:rPr>
              <a:t>ροσδιορισμός</a:t>
            </a:r>
            <a:r>
              <a:rPr lang="en-US" sz="2400" dirty="0">
                <a:effectLst/>
                <a:latin typeface="Book Antiqua" panose="02040602050305030304" pitchFamily="18" charset="0"/>
              </a:rPr>
              <a:t> </a:t>
            </a:r>
            <a:r>
              <a:rPr lang="en-US" sz="2400" dirty="0" err="1">
                <a:effectLst/>
                <a:latin typeface="Book Antiqua" panose="02040602050305030304" pitchFamily="18" charset="0"/>
              </a:rPr>
              <a:t>του</a:t>
            </a:r>
            <a:r>
              <a:rPr lang="en-US" sz="2400" dirty="0">
                <a:effectLst/>
                <a:latin typeface="Book Antiqua" panose="02040602050305030304" pitchFamily="18" charset="0"/>
              </a:rPr>
              <a:t> </a:t>
            </a:r>
            <a:r>
              <a:rPr lang="en-US" sz="2400" dirty="0" err="1">
                <a:effectLst/>
                <a:latin typeface="Book Antiqua" panose="02040602050305030304" pitchFamily="18" charset="0"/>
              </a:rPr>
              <a:t>δρ</a:t>
            </a:r>
            <a:r>
              <a:rPr lang="en-US" sz="2400" dirty="0">
                <a:effectLst/>
                <a:latin typeface="Book Antiqua" panose="02040602050305030304" pitchFamily="18" charset="0"/>
              </a:rPr>
              <a:t>αματικού προσώπου στο πλαίσιο συγκεκριμένων δραματουργικών συμβάσεων. </a:t>
            </a:r>
            <a:r>
              <a:rPr lang="en-US" sz="2400" dirty="0" err="1">
                <a:effectLst/>
                <a:latin typeface="Book Antiqua" panose="02040602050305030304" pitchFamily="18" charset="0"/>
              </a:rPr>
              <a:t>Πρόκειτ</a:t>
            </a:r>
            <a:r>
              <a:rPr lang="en-US" sz="2400" dirty="0">
                <a:effectLst/>
                <a:latin typeface="Book Antiqua" panose="02040602050305030304" pitchFamily="18" charset="0"/>
              </a:rPr>
              <a:t>αι για περιπτώσεις προσώπων των οποίων η συμμετοχή στον δραματικό μύθο είναι συγκεκριμένη, δηλαδή «κωδικοποιημένη», όπως για παράδειγμα σε ορισμένα είδη κωμωδίας.</a:t>
            </a:r>
          </a:p>
        </p:txBody>
      </p:sp>
      <p:pic>
        <p:nvPicPr>
          <p:cNvPr id="5" name="Εικόνα 4" descr="Εικόνα που περιέχει κείμενο, clipart&#10;&#10;Περιγραφή που δημιουργήθηκε αυτόματα">
            <a:extLst>
              <a:ext uri="{FF2B5EF4-FFF2-40B4-BE49-F238E27FC236}">
                <a16:creationId xmlns:a16="http://schemas.microsoft.com/office/drawing/2014/main" id="{EE7B20B4-EF0B-8A2F-17B9-AB1F8FF9DB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3345" y="2734056"/>
            <a:ext cx="9813701" cy="3483864"/>
          </a:xfrm>
          <a:prstGeom prst="rect">
            <a:avLst/>
          </a:prstGeom>
        </p:spPr>
      </p:pic>
    </p:spTree>
    <p:extLst>
      <p:ext uri="{BB962C8B-B14F-4D97-AF65-F5344CB8AC3E}">
        <p14:creationId xmlns:p14="http://schemas.microsoft.com/office/powerpoint/2010/main" val="273316470"/>
      </p:ext>
    </p:extLst>
  </p:cSld>
  <p:clrMapOvr>
    <a:masterClrMapping/>
  </p:clrMapOvr>
</p:sld>
</file>

<file path=ppt/theme/theme1.xml><?xml version="1.0" encoding="utf-8"?>
<a:theme xmlns:a="http://schemas.openxmlformats.org/drawingml/2006/main" name="AccentBoxVTI">
  <a:themeElements>
    <a:clrScheme name="AnalogousFromLightSeedLeftStep">
      <a:dk1>
        <a:srgbClr val="000000"/>
      </a:dk1>
      <a:lt1>
        <a:srgbClr val="FFFFFF"/>
      </a:lt1>
      <a:dk2>
        <a:srgbClr val="243441"/>
      </a:dk2>
      <a:lt2>
        <a:srgbClr val="E8E8E2"/>
      </a:lt2>
      <a:accent1>
        <a:srgbClr val="8A89D3"/>
      </a:accent1>
      <a:accent2>
        <a:srgbClr val="6F94CA"/>
      </a:accent2>
      <a:accent3>
        <a:srgbClr val="65AFBE"/>
      </a:accent3>
      <a:accent4>
        <a:srgbClr val="62B39F"/>
      </a:accent4>
      <a:accent5>
        <a:srgbClr val="6FB286"/>
      </a:accent5>
      <a:accent6>
        <a:srgbClr val="6AB664"/>
      </a:accent6>
      <a:hlink>
        <a:srgbClr val="858551"/>
      </a:hlink>
      <a:folHlink>
        <a:srgbClr val="7F7F7F"/>
      </a:folHlink>
    </a:clrScheme>
    <a:fontScheme name="Avenir">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docProps/app.xml><?xml version="1.0" encoding="utf-8"?>
<Properties xmlns="http://schemas.openxmlformats.org/officeDocument/2006/extended-properties" xmlns:vt="http://schemas.openxmlformats.org/officeDocument/2006/docPropsVTypes">
  <TotalTime>3949</TotalTime>
  <Words>2432</Words>
  <Application>Microsoft Office PowerPoint</Application>
  <PresentationFormat>Ευρεία οθόνη</PresentationFormat>
  <Paragraphs>81</Paragraphs>
  <Slides>56</Slides>
  <Notes>0</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56</vt:i4>
      </vt:variant>
    </vt:vector>
  </HeadingPairs>
  <TitlesOfParts>
    <vt:vector size="63" baseType="lpstr">
      <vt:lpstr>Arial</vt:lpstr>
      <vt:lpstr>Avenir Next LT Pro</vt:lpstr>
      <vt:lpstr>Book Antiqua</vt:lpstr>
      <vt:lpstr>Calibri</vt:lpstr>
      <vt:lpstr>Neue Haas Grotesk Text Pro</vt:lpstr>
      <vt:lpstr>Times New Roman</vt:lpstr>
      <vt:lpstr>AccentBoxVTI</vt:lpstr>
      <vt:lpstr>Μάθημα 5ο</vt:lpstr>
      <vt:lpstr>Το Δραματικό κείμενο 2 </vt:lpstr>
      <vt:lpstr>Θεατρικές Συμβάσεις </vt:lpstr>
      <vt:lpstr>Στις κοινωνικές επιστήμες η έννοια της «σύμβασης» ορίζεται συνήθως με όρους «κοινωνικής συμφωνίας». Δεδομένου ότι για τις περισσότερες συμβάσεις είναι πολύ δύσκολο να συλλάβουμε τις συνθήκες δημιουργίας τους, ο ορισμός συνήθως αναδιατυπώνεται με όρους «σιωπηρής κοινωνικής συμφωνίας». </vt:lpstr>
      <vt:lpstr>Οι συμβάσεις, λοιπόν, ως κοινωνικές συμφωνίες ανάμεσα μας, διέπουν όλη μας τη ζωή και άρα είναι πολύ φυσικό να διέπουν και την τέχνη του θεάτρου. Ακόμα και τι ορίζουμε ή τι δεν ορίζουμε ως θέατρο είναι μια σύμβαση. Το γεγονός ότι πάμε στο θέατρο και αποδεχόμαστε ότι υπάρχει ένας ηθοποιός ο οποίος παίζει ένα ρόλο και είναι αυτός ο ρόλος, είναι μια σύμβαση.  </vt:lpstr>
      <vt:lpstr>Ανάλογα με τις εποχές οι συμβάσεις του θεάτρου αλλάζουν. Αλλάζει δηλαδή τι θεωρούμε και τι δεν θεωρούμε θέατρο. Για παράδειγμα σε μια εποχή που το θέατρο χρησιμοποιεί μάσκες το να παίξει ένας ηθοποιός με γυμνό πρόσωπο δεν θεωρείται θέατρο. Στην αρχαία Αθήνα και στην ελισαβετιανή Αγγλία μία από τις συμβάσεις του θεάτρου ήταν ότι οι γυναικείοι ρόλοι ερμηνευόντουσαν από άνδρες. Άρα οι θεατές αποδεχόντουσαν ότι έπρεπε να προσλάβουν το πλάσμα που έβλεπαν πάνω στη σκηνή όχι ως έναν άντρα που έπαιζε μια γυναίκα αλλά ως μια γυναίκα, (περίπου). </vt:lpstr>
      <vt:lpstr>Παρουσίαση του PowerPoint</vt:lpstr>
      <vt:lpstr>Οι συμβάσεις έχουν να κάνουν με τον τρόπο που προσλαμβάνουμε το θέατρο και τον τρόπο που το απολαμβάνουμε. Και όπως οι κοινωνικές συμβάσεις αλλάζουν από εποχή σε εποχή έτσι και οι συμβάσεις του θεάτρου αλλάζουν από εποχή σε εποχή. Το θέατρο κάθε εποχής δημιουργείται με βάση τις συμβάσεις που επικρατούν την εποχή που γράφεται και παίζεται. </vt:lpstr>
      <vt:lpstr>Οι θεατρικές συμβάσεις, λοιπόν, ορίζουν και τον τρόπο γραφής ενός δράματος και τον τρόπο παράστασής του.  </vt:lpstr>
      <vt:lpstr>Η ΟΡΓΑΝΩΣΗ ΤΟΥ ΔΡΑΜΑΤΙΚΟΥ ΜΥΘΟΥ </vt:lpstr>
      <vt:lpstr>Ο δραματικός μύθος (υπόθεση)  </vt:lpstr>
      <vt:lpstr>Ο Μύθος ή Ιστορία είναι η αφήγηση γεγονότων οργανωμένη με χρονική αλληλουχία. Ο δραματικός μύθος αναφέρεται στην ιστορία που αφηγείται το θεατρικό έργο, η οποία αποτελείται τόσο από τα γεγονότα που παρουσιάζονται επί σκηνής όσο και από εκείνα που αφηγούνται τα δραματικά πρόσωπα. Στη σύγχρονη δραματουργία υπάρχουν κείμενα στα οποία ο δραματικός μύθος υπό την έννοια της αναγνωρίσιμης ιστορίας με αρχή, μέση και τέλος απουσιάζει. Στην περίπτωση αυτή ο αναγνώστης / θεατής καλείται να ανασυνθέσει μέσα από τα αποσπάσματα του κειμένου μια «υποθετική» εκδοχή δραματικού μύθου.  </vt:lpstr>
      <vt:lpstr>Προτάσεις για μια αναλυτική προσέγγιση του μύθου:  • καταγραφή όλων των γεγονότων της ιστορίας  • χρονολογική ταξινόμηση  • απόπειρα «αφαίρεσης» της προσωπικής οπτικής των προσώπων από τα γεγονότα της ιστορίας  • εντοπισμός της οπτικής του συγγραφέα (του τρόπου με τον οποίον έχει επιλέξει να εκθέσει την ιστορία)  • ερμηνεία του δραματικού μύθου με βάση τα παραπάνω δεδομένα.   </vt:lpstr>
      <vt:lpstr>Η πλοκή του θεατρικού έργου   </vt:lpstr>
      <vt:lpstr>Η πλοκή αναφέρεται στον «μηχανισμό» που υποστηρίζει την υπόθεση, δηλαδή στον τρόπο με τον οποίο ο μύθος αποκτά τη συγκεκριμένη δραματική του μορφή. Αν ο μύθος/ιστορία ενός θεατρικού γεγονότος είναι η αφήγηση γεγονότων οργανωμένη με χρονική αλληλουχία, η πλοκή είναι η οργάνωση της ιστορίας με βάση το αίτιο και το αιτιατό (αποτέλεσμα). </vt:lpstr>
      <vt:lpstr>Η πλοκή οργανώνεται με άξονα μια σειρά συμβάντων ξεκινώντας από το αρχικό συμβάν (ένα γεγονός που συμβαίνει στην αρχή του έργου ή ακόμα και πριν την έναρξη του αλλά που χωρίς αυτό δεν θα μπορούσε να συμβεί το έργο) φτάνοντας στο κορυφαίο συμβάν ή κορυφαίο γεγονός και από κει αποκλιμακώνεται, πάλι μέσα από μια σειρά συμβάντων, μέχρι τη λύση του έργου. </vt:lpstr>
      <vt:lpstr>Παρουσίαση του PowerPoint</vt:lpstr>
      <vt:lpstr>Η Δομή του θεατρικού έργου </vt:lpstr>
      <vt:lpstr>Παρουσίαση του PowerPoint</vt:lpstr>
      <vt:lpstr>Αριστοτέλης:  (1455b) Σε κάθε τραγωδία υπάρχει δέση και λύση. Όσα είναι έξω από το δράμα και μερικά από αυτά που είναι μέσα σ᾽ αυτό αποτελούν πολλές φορές τη δέση· τα υπόλοιπα είναι η λύση. Με τη «δέση» εννοώ όσα γίνονται από την αρχή της υπόθεσης ως το σημείο που είναι το έσχατο: αυτό από το οποίο αρχίζει η μετάβαση προς την ευτυχία ή τη δυστυχία· με τη «λύση» εννοώ όσα γίνονται από την αρχή της μετάβασης ως το τέλος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Είδη δραματικής δομής (από την άποψη της διαδοχής των γεγονότων)  </vt:lpstr>
      <vt:lpstr>Παρουσίαση του PowerPoint</vt:lpstr>
      <vt:lpstr>Παρουσίαση του PowerPoint</vt:lpstr>
      <vt:lpstr>Παρουσίαση του PowerPoint</vt:lpstr>
      <vt:lpstr>Παρουσίαση του PowerPoint</vt:lpstr>
      <vt:lpstr>Οι δομές του χώρου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Οι συνθήκες «παραγωγής» και «πρόσληψης» του δραματικού λόγου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Μάθημα 5ο</dc:title>
  <dc:creator>Yianna</dc:creator>
  <cp:lastModifiedBy>IOANNA</cp:lastModifiedBy>
  <cp:revision>39</cp:revision>
  <dcterms:created xsi:type="dcterms:W3CDTF">2022-10-31T15:19:25Z</dcterms:created>
  <dcterms:modified xsi:type="dcterms:W3CDTF">2023-11-03T08:38:23Z</dcterms:modified>
</cp:coreProperties>
</file>