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3" r:id="rId14"/>
    <p:sldId id="269" r:id="rId15"/>
    <p:sldId id="271" r:id="rId16"/>
    <p:sldId id="270" r:id="rId17"/>
    <p:sldId id="272" r:id="rId18"/>
    <p:sldId id="274" r:id="rId19"/>
    <p:sldId id="273" r:id="rId20"/>
    <p:sldId id="275" r:id="rId21"/>
    <p:sldId id="276" r:id="rId22"/>
    <p:sldId id="277" r:id="rId23"/>
    <p:sldId id="278" r:id="rId24"/>
    <p:sldId id="279" r:id="rId25"/>
    <p:sldId id="280" r:id="rId26"/>
    <p:sldId id="281" r:id="rId27"/>
    <p:sldId id="282" r:id="rId28"/>
    <p:sldId id="283" r:id="rId29"/>
    <p:sldId id="284" r:id="rId30"/>
    <p:sldId id="285" r:id="rId31"/>
    <p:sldId id="287" r:id="rId32"/>
    <p:sldId id="288" r:id="rId33"/>
    <p:sldId id="289" r:id="rId34"/>
    <p:sldId id="290" r:id="rId35"/>
    <p:sldId id="291" r:id="rId36"/>
    <p:sldId id="292" r:id="rId37"/>
    <p:sldId id="286"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11/5/2023</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051764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93675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56452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3423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68844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43105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4929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90533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713521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74523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11/5/2023</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3743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11/5/2023</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13631777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 name="Rectangle 9">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5855460F-C8FD-3865-3687-9A21F721E58A}"/>
              </a:ext>
            </a:extLst>
          </p:cNvPr>
          <p:cNvPicPr>
            <a:picLocks noChangeAspect="1"/>
          </p:cNvPicPr>
          <p:nvPr/>
        </p:nvPicPr>
        <p:blipFill rotWithShape="1">
          <a:blip r:embed="rId2">
            <a:alphaModFix amt="70000"/>
          </a:blip>
          <a:srcRect t="9996" r="-1" b="-1"/>
          <a:stretch/>
        </p:blipFill>
        <p:spPr>
          <a:xfrm>
            <a:off x="20" y="10"/>
            <a:ext cx="12188932" cy="6856614"/>
          </a:xfrm>
          <a:prstGeom prst="rect">
            <a:avLst/>
          </a:prstGeom>
        </p:spPr>
      </p:pic>
      <p:grpSp>
        <p:nvGrpSpPr>
          <p:cNvPr id="14"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5" name="Freeform: Shape 14">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21" name="Freeform: Shape 20">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27" name="Freeform: Shape 26">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8" name="Freeform: Shape 37">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40"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41"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3" name="Freeform: Shape 42">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42" name="Freeform: Shape 41">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95A8AF67-43DB-5AD8-D2AE-B713131BF7AF}"/>
              </a:ext>
            </a:extLst>
          </p:cNvPr>
          <p:cNvSpPr>
            <a:spLocks noGrp="1"/>
          </p:cNvSpPr>
          <p:nvPr>
            <p:ph type="ctrTitle"/>
          </p:nvPr>
        </p:nvSpPr>
        <p:spPr>
          <a:xfrm>
            <a:off x="5001841" y="726641"/>
            <a:ext cx="5998193" cy="3187427"/>
          </a:xfrm>
        </p:spPr>
        <p:txBody>
          <a:bodyPr>
            <a:normAutofit/>
          </a:bodyPr>
          <a:lstStyle/>
          <a:p>
            <a:pPr algn="r"/>
            <a:r>
              <a:rPr lang="el-GR" sz="5400">
                <a:solidFill>
                  <a:srgbClr val="FFFFFF"/>
                </a:solidFill>
              </a:rPr>
              <a:t>Μάθημα 3</a:t>
            </a:r>
            <a:r>
              <a:rPr lang="el-GR" sz="5400" baseline="30000">
                <a:solidFill>
                  <a:srgbClr val="FFFFFF"/>
                </a:solidFill>
              </a:rPr>
              <a:t>ο</a:t>
            </a:r>
            <a:br>
              <a:rPr lang="el-GR" sz="5400">
                <a:solidFill>
                  <a:srgbClr val="FFFFFF"/>
                </a:solidFill>
              </a:rPr>
            </a:br>
            <a:endParaRPr lang="el-GR" sz="5400">
              <a:solidFill>
                <a:srgbClr val="FFFFFF"/>
              </a:solidFill>
            </a:endParaRPr>
          </a:p>
        </p:txBody>
      </p:sp>
      <p:grpSp>
        <p:nvGrpSpPr>
          <p:cNvPr id="51"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52" name="Straight Connector 51">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3" name="Straight Connector 52">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98181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E83F09-6B36-0A78-BFDA-1423E306DD56}"/>
              </a:ext>
            </a:extLst>
          </p:cNvPr>
          <p:cNvSpPr>
            <a:spLocks noGrp="1"/>
          </p:cNvSpPr>
          <p:nvPr>
            <p:ph type="title"/>
          </p:nvPr>
        </p:nvSpPr>
        <p:spPr>
          <a:xfrm>
            <a:off x="838200" y="365125"/>
            <a:ext cx="10515600" cy="5702300"/>
          </a:xfrm>
        </p:spPr>
        <p:txBody>
          <a:bodyPr>
            <a:norm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Σήμερα με τη λέξη «θέατρο» μπορούμε να αναφερθούμε:</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latin typeface="Book Antiqua" panose="02040602050305030304" pitchFamily="18" charset="0"/>
                <a:ea typeface="Calibri" panose="020F0502020204030204" pitchFamily="34" charset="0"/>
                <a:cs typeface="Times New Roman" panose="02020603050405020304" pitchFamily="18" charset="0"/>
              </a:rPr>
              <a:t>Σ</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την τέχνη του θεάτρου δηλαδή στην τέχνη της θεατρικής παράστασης, στο γεγονός ότι ακολουθώντας ορισμένες συμβάσεις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ανα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)παριστάνεται μπροστά σε κοινό μια σειρά γεγονότων (μια δραματοποιημένη υπόθεση) από ανθρώπους (ηθοποιούς) που μιλούν και δρουν (από εκεί προέρχονται και οι εκφράσεις « παίζω θέατρο», «γίνομαι θέατρο», «βγαίνω στο θέατρο», « είμαι στο θέατρο» κ.τ.λ.)</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 λογοτεχνικό είδος δράμα</a:t>
            </a:r>
            <a:br>
              <a:rPr lang="el-GR" sz="28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800" dirty="0">
              <a:latin typeface="Book Antiqua" panose="02040602050305030304" pitchFamily="18" charset="0"/>
            </a:endParaRPr>
          </a:p>
        </p:txBody>
      </p:sp>
    </p:spTree>
    <p:extLst>
      <p:ext uri="{BB962C8B-B14F-4D97-AF65-F5344CB8AC3E}">
        <p14:creationId xmlns:p14="http://schemas.microsoft.com/office/powerpoint/2010/main" val="583475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A24564-0281-AC06-B251-A4F3C3228664}"/>
              </a:ext>
            </a:extLst>
          </p:cNvPr>
          <p:cNvSpPr>
            <a:spLocks noGrp="1"/>
          </p:cNvSpPr>
          <p:nvPr>
            <p:ph type="title"/>
          </p:nvPr>
        </p:nvSpPr>
        <p:spPr>
          <a:xfrm>
            <a:off x="838200" y="365125"/>
            <a:ext cx="10515600" cy="6026344"/>
          </a:xfrm>
        </p:spPr>
        <p:txBody>
          <a:bodyPr>
            <a:normAutofit fontScale="90000"/>
          </a:bodyPr>
          <a:lstStyle/>
          <a:p>
            <a:pPr marL="342900" lvl="0" indent="-342900">
              <a:lnSpc>
                <a:spcPct val="107000"/>
              </a:lnSpc>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      - Στο δραματικό έργο ενός συγγραφέα, π.χ. το θέατρο του Σαίξπηρ</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 κτίριο όπου δίνονται παραστάσεις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 θεσμό, οργανισμό ή στην επιχείρηση, π.χ. το Εθνικό Θέατρο</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 σύνολο των θεατών, π.χ. όλο το θέατρο χειροκρότησε την παράσταση</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Στον κόσμο που ασχολείται με το θέατρο</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Σε υφολογικά ρεύματα και κινήματα του θεάτρου</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 επίκεντρο σημαντικών γεγονότων, παραδείγματος χάριν το θέατρο του πολέμου</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185221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0" name="Freeform: Shape 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41" name="Freeform: Shape 1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42" name="Freeform: Shape 1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44" name="Freeform: Shape 1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5" name="Freeform: Shape 1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6" name="Freeform: Shape 1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47" name="Freeform: Shape 1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8" name="Freeform: Shape 1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49" name="Freeform: Shape 2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50" name="Freeform: Shape 2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5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52" name="Freeform: Shape 2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3" name="Freeform: Shape 2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4" name="Freeform: Shape 2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5" name="Freeform: Shape 2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6" name="Freeform: Shape 2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7" name="Freeform: Shape 2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8" name="Freeform: Shape 3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59" name="Rectangle 32">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0" name="Rectangle 34">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1"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grpSp>
        <p:nvGrpSpPr>
          <p:cNvPr id="39" name="Top Left">
            <a:extLst>
              <a:ext uri="{FF2B5EF4-FFF2-40B4-BE49-F238E27FC236}">
                <a16:creationId xmlns:a16="http://schemas.microsoft.com/office/drawing/2014/main" id="{FC280B3D-FC68-4DDC-950C-506B5C6838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0" y="-3087"/>
            <a:chExt cx="7921775" cy="6887020"/>
          </a:xfrm>
        </p:grpSpPr>
        <p:sp>
          <p:nvSpPr>
            <p:cNvPr id="162" name="Freeform: Shape 39">
              <a:extLst>
                <a:ext uri="{FF2B5EF4-FFF2-40B4-BE49-F238E27FC236}">
                  <a16:creationId xmlns:a16="http://schemas.microsoft.com/office/drawing/2014/main" id="{4EA2AE61-06D9-484D-8DD1-BACA157CC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163" name="Freeform: Shape 40">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0919" y="61392"/>
              <a:ext cx="4450856" cy="6822541"/>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4" name="Freeform: Shape 41">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274" y="1582560"/>
              <a:ext cx="4133888" cy="5301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accent2">
                  <a:alpha val="35000"/>
                </a:schemeClr>
              </a:solidFill>
              <a:prstDash val="lgDash"/>
              <a:round/>
            </a:ln>
          </p:spPr>
          <p:txBody>
            <a:bodyPr rtlCol="0" anchor="ctr"/>
            <a:lstStyle/>
            <a:p>
              <a:endParaRPr lang="en-US"/>
            </a:p>
          </p:txBody>
        </p:sp>
        <p:sp>
          <p:nvSpPr>
            <p:cNvPr id="165" name="Freeform: Shape 42">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087"/>
              <a:ext cx="17103" cy="17103"/>
            </a:xfrm>
            <a:custGeom>
              <a:avLst/>
              <a:gdLst/>
              <a:ahLst/>
              <a:cxnLst/>
              <a:rect l="l" t="t" r="r" b="b"/>
              <a:pathLst>
                <a:path w="9525" h="9525"/>
              </a:pathLst>
            </a:custGeom>
            <a:noFill/>
            <a:ln w="9525" cap="rnd">
              <a:solidFill>
                <a:schemeClr val="accent2">
                  <a:alpha val="35000"/>
                </a:schemeClr>
              </a:solidFill>
              <a:prstDash val="lgDash"/>
              <a:round/>
            </a:ln>
          </p:spPr>
          <p:txBody>
            <a:bodyPr rtlCol="0" anchor="ctr"/>
            <a:lstStyle/>
            <a:p>
              <a:endParaRPr lang="en-US"/>
            </a:p>
          </p:txBody>
        </p:sp>
        <p:sp>
          <p:nvSpPr>
            <p:cNvPr id="166" name="Freeform: Shape 43">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087"/>
              <a:ext cx="17103" cy="17103"/>
            </a:xfrm>
            <a:custGeom>
              <a:avLst/>
              <a:gdLst/>
              <a:ahLst/>
              <a:cxnLst/>
              <a:rect l="l" t="t" r="r" b="b"/>
              <a:pathLst>
                <a:path w="9525" h="9525"/>
              </a:pathLst>
            </a:custGeom>
            <a:noFill/>
            <a:ln w="9525" cap="rnd">
              <a:solidFill>
                <a:schemeClr val="accent2">
                  <a:alpha val="35000"/>
                </a:schemeClr>
              </a:solidFill>
              <a:prstDash val="lgDash"/>
              <a:round/>
            </a:ln>
          </p:spPr>
          <p:txBody>
            <a:bodyPr rtlCol="0" anchor="ctr"/>
            <a:lstStyle/>
            <a:p>
              <a:endParaRPr lang="en-US"/>
            </a:p>
          </p:txBody>
        </p:sp>
        <p:sp>
          <p:nvSpPr>
            <p:cNvPr id="167" name="Freeform: Shape 44">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931" y="3518322"/>
              <a:ext cx="2880722" cy="3317378"/>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accent2">
                  <a:alpha val="35000"/>
                </a:schemeClr>
              </a:solidFill>
              <a:prstDash val="lgDash"/>
              <a:round/>
            </a:ln>
          </p:spPr>
          <p:txBody>
            <a:bodyPr rtlCol="0" anchor="ctr"/>
            <a:lstStyle/>
            <a:p>
              <a:endParaRPr lang="en-US"/>
            </a:p>
          </p:txBody>
        </p:sp>
        <p:sp>
          <p:nvSpPr>
            <p:cNvPr id="168" name="Freeform: Shape 45">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69" y="2957679"/>
              <a:ext cx="2196245" cy="3010367"/>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accent2">
                  <a:alpha val="35000"/>
                </a:schemeClr>
              </a:solidFill>
              <a:prstDash val="lgDash"/>
              <a:round/>
            </a:ln>
          </p:spPr>
          <p:txBody>
            <a:bodyPr rtlCol="0" anchor="ctr"/>
            <a:lstStyle/>
            <a:p>
              <a:endParaRPr lang="en-US"/>
            </a:p>
          </p:txBody>
        </p:sp>
        <p:sp>
          <p:nvSpPr>
            <p:cNvPr id="169" name="Freeform: Shape 46">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34043" y="2855696"/>
              <a:ext cx="1200999" cy="3994030"/>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accent2">
                  <a:alpha val="35000"/>
                </a:schemeClr>
              </a:solidFill>
              <a:prstDash val="lgDash"/>
              <a:round/>
            </a:ln>
          </p:spPr>
          <p:txBody>
            <a:bodyPr rtlCol="0" anchor="ctr"/>
            <a:lstStyle/>
            <a:p>
              <a:endParaRPr lang="en-US"/>
            </a:p>
          </p:txBody>
        </p:sp>
        <p:sp>
          <p:nvSpPr>
            <p:cNvPr id="170" name="Freeform: Shape 47">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7437" y="5668418"/>
              <a:ext cx="1982111" cy="1181308"/>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accent2">
                  <a:alpha val="35000"/>
                </a:schemeClr>
              </a:solidFill>
              <a:prstDash val="lgDash"/>
              <a:round/>
            </a:ln>
          </p:spPr>
          <p:txBody>
            <a:bodyPr rtlCol="0" anchor="ctr"/>
            <a:lstStyle/>
            <a:p>
              <a:endParaRPr lang="en-US"/>
            </a:p>
          </p:txBody>
        </p:sp>
        <p:sp>
          <p:nvSpPr>
            <p:cNvPr id="171" name="Freeform: Shape 48">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03" y="25817"/>
              <a:ext cx="2282549" cy="5138883"/>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2" name="Freeform: Shape 49">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03" y="53524"/>
              <a:ext cx="1650357" cy="4733534"/>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3" name="Freeform: Shape 50">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03" y="379002"/>
              <a:ext cx="1123546" cy="411627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4" name="Freeform: Shape 51">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03" y="798206"/>
              <a:ext cx="756945" cy="3350210"/>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accent2">
                  <a:alpha val="35000"/>
                </a:schemeClr>
              </a:solidFill>
              <a:prstDash val="lgDash"/>
              <a:round/>
            </a:ln>
          </p:spPr>
          <p:txBody>
            <a:bodyPr rtlCol="0" anchor="ctr"/>
            <a:lstStyle/>
            <a:p>
              <a:endParaRPr lang="en-US"/>
            </a:p>
          </p:txBody>
        </p:sp>
        <p:sp>
          <p:nvSpPr>
            <p:cNvPr id="175" name="Freeform: Shape 52">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03" y="1247513"/>
              <a:ext cx="515229" cy="2438941"/>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6" name="Freeform: Shape 53">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103" y="1752232"/>
              <a:ext cx="300409" cy="1599679"/>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accent2">
                  <a:alpha val="35000"/>
                </a:schemeClr>
              </a:solidFill>
              <a:prstDash val="lgDash"/>
              <a:round/>
            </a:ln>
          </p:spPr>
          <p:txBody>
            <a:bodyPr rtlCol="0" anchor="ctr"/>
            <a:lstStyle/>
            <a:p>
              <a:endParaRPr lang="en-US"/>
            </a:p>
          </p:txBody>
        </p:sp>
        <p:sp>
          <p:nvSpPr>
            <p:cNvPr id="177" name="Freeform: Shape 54">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31253" y="14016"/>
              <a:ext cx="5523537" cy="3012568"/>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8" name="Freeform: Shape 55">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87455" y="75587"/>
              <a:ext cx="4681672" cy="2637228"/>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9" name="Freeform: Shape 56">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0305" y="31802"/>
              <a:ext cx="3763077" cy="2110194"/>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accent2">
                  <a:alpha val="35000"/>
                </a:schemeClr>
              </a:solidFill>
              <a:prstDash val="lgDash"/>
              <a:round/>
            </a:ln>
          </p:spPr>
          <p:txBody>
            <a:bodyPr rtlCol="0" anchor="ctr"/>
            <a:lstStyle/>
            <a:p>
              <a:endParaRPr lang="en-US"/>
            </a:p>
          </p:txBody>
        </p:sp>
      </p:grpSp>
      <p:grpSp>
        <p:nvGrpSpPr>
          <p:cNvPr id="180" name="Bottom Right">
            <a:extLst>
              <a:ext uri="{FF2B5EF4-FFF2-40B4-BE49-F238E27FC236}">
                <a16:creationId xmlns:a16="http://schemas.microsoft.com/office/drawing/2014/main" id="{88540B56-6256-419C-AC81-7B56D0DD72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81" name="Freeform: Shape 59">
              <a:extLst>
                <a:ext uri="{FF2B5EF4-FFF2-40B4-BE49-F238E27FC236}">
                  <a16:creationId xmlns:a16="http://schemas.microsoft.com/office/drawing/2014/main" id="{EB5E9C2F-6749-4023-8E94-45C1C3FC6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61" name="Graphic 157">
              <a:extLst>
                <a:ext uri="{FF2B5EF4-FFF2-40B4-BE49-F238E27FC236}">
                  <a16:creationId xmlns:a16="http://schemas.microsoft.com/office/drawing/2014/main" id="{D87C11F9-4A6E-44BC-BF6C-0468EFD71B2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82" name="Freeform: Shape 62">
                <a:extLst>
                  <a:ext uri="{FF2B5EF4-FFF2-40B4-BE49-F238E27FC236}">
                    <a16:creationId xmlns:a16="http://schemas.microsoft.com/office/drawing/2014/main" id="{2B1B9F72-6727-48A7-A229-1B9E8620C6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F112D38F-1CDF-4293-96FC-2190D0395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3" name="Freeform: Shape 64">
                <a:extLst>
                  <a:ext uri="{FF2B5EF4-FFF2-40B4-BE49-F238E27FC236}">
                    <a16:creationId xmlns:a16="http://schemas.microsoft.com/office/drawing/2014/main" id="{CF3E4DE9-57D9-4C4C-BE4E-7F081A1B3B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4" name="Freeform: Shape 65">
                <a:extLst>
                  <a:ext uri="{FF2B5EF4-FFF2-40B4-BE49-F238E27FC236}">
                    <a16:creationId xmlns:a16="http://schemas.microsoft.com/office/drawing/2014/main" id="{6BB673C9-C994-4CA3-B78E-F65C5F8C6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7" name="Freeform: Shape 66">
                <a:extLst>
                  <a:ext uri="{FF2B5EF4-FFF2-40B4-BE49-F238E27FC236}">
                    <a16:creationId xmlns:a16="http://schemas.microsoft.com/office/drawing/2014/main" id="{9B6FF51D-0B4A-4C30-AEC8-D66E88C98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5" name="Freeform: Shape 67">
                <a:extLst>
                  <a:ext uri="{FF2B5EF4-FFF2-40B4-BE49-F238E27FC236}">
                    <a16:creationId xmlns:a16="http://schemas.microsoft.com/office/drawing/2014/main" id="{DCF516A0-FBBD-4A87-9E93-708625DE5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6" name="Freeform: Shape 68">
                <a:extLst>
                  <a:ext uri="{FF2B5EF4-FFF2-40B4-BE49-F238E27FC236}">
                    <a16:creationId xmlns:a16="http://schemas.microsoft.com/office/drawing/2014/main" id="{6F1EDD83-3119-40A9-B093-626EB1B126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87" name="Freeform: Shape 61">
              <a:extLst>
                <a:ext uri="{FF2B5EF4-FFF2-40B4-BE49-F238E27FC236}">
                  <a16:creationId xmlns:a16="http://schemas.microsoft.com/office/drawing/2014/main" id="{BA5F46DB-9B25-49AD-BC98-191E88919E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61D82EA5-BFC6-1F93-4B56-3B30B8CA0046}"/>
              </a:ext>
            </a:extLst>
          </p:cNvPr>
          <p:cNvSpPr>
            <a:spLocks noGrp="1"/>
          </p:cNvSpPr>
          <p:nvPr>
            <p:ph type="title"/>
          </p:nvPr>
        </p:nvSpPr>
        <p:spPr>
          <a:xfrm>
            <a:off x="994404" y="2284877"/>
            <a:ext cx="10191942" cy="3744164"/>
          </a:xfrm>
        </p:spPr>
        <p:txBody>
          <a:bodyPr vert="horz" lIns="91440" tIns="45720" rIns="91440" bIns="45720" rtlCol="0" anchor="b">
            <a:normAutofit/>
          </a:bodyPr>
          <a:lstStyle/>
          <a:p>
            <a:pPr algn="ctr">
              <a:lnSpc>
                <a:spcPct val="90000"/>
              </a:lnSpc>
              <a:spcAft>
                <a:spcPts val="800"/>
              </a:spcAft>
            </a:pPr>
            <a:r>
              <a:rPr lang="en-US" sz="2400" kern="1200" dirty="0">
                <a:solidFill>
                  <a:schemeClr val="tx2"/>
                </a:solidFill>
                <a:effectLst/>
                <a:latin typeface="Book Antiqua" panose="02040602050305030304" pitchFamily="18" charset="0"/>
              </a:rPr>
              <a:t>Η </a:t>
            </a:r>
            <a:r>
              <a:rPr lang="en-US" sz="2400" kern="1200" dirty="0" err="1">
                <a:solidFill>
                  <a:schemeClr val="tx2"/>
                </a:solidFill>
                <a:effectLst/>
                <a:latin typeface="Book Antiqua" panose="02040602050305030304" pitchFamily="18" charset="0"/>
              </a:rPr>
              <a:t>δεύτερη</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λέξη</a:t>
            </a:r>
            <a:r>
              <a:rPr lang="en-US" sz="2400" kern="1200" dirty="0">
                <a:solidFill>
                  <a:schemeClr val="tx2"/>
                </a:solidFill>
                <a:effectLst/>
                <a:latin typeface="Book Antiqua" panose="02040602050305030304" pitchFamily="18" charset="0"/>
              </a:rPr>
              <a:t> π</a:t>
            </a:r>
            <a:r>
              <a:rPr lang="en-US" sz="2400" kern="1200" dirty="0" err="1">
                <a:solidFill>
                  <a:schemeClr val="tx2"/>
                </a:solidFill>
                <a:effectLst/>
                <a:latin typeface="Book Antiqua" panose="02040602050305030304" pitchFamily="18" charset="0"/>
              </a:rPr>
              <a:t>ου</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συνδέετ</a:t>
            </a:r>
            <a:r>
              <a:rPr lang="en-US" sz="2400" kern="1200" dirty="0">
                <a:solidFill>
                  <a:schemeClr val="tx2"/>
                </a:solidFill>
                <a:effectLst/>
                <a:latin typeface="Book Antiqua" panose="02040602050305030304" pitchFamily="18" charset="0"/>
              </a:rPr>
              <a:t>αι με την τέχνη του θεάτρου είναι η λέξη «δράμα». </a:t>
            </a:r>
            <a:r>
              <a:rPr lang="en-US" sz="2400" kern="1200" dirty="0" err="1">
                <a:solidFill>
                  <a:schemeClr val="tx2"/>
                </a:solidFill>
                <a:effectLst/>
                <a:latin typeface="Book Antiqua" panose="02040602050305030304" pitchFamily="18" charset="0"/>
              </a:rPr>
              <a:t>Με</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τη</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λέξη</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δράμ</a:t>
            </a:r>
            <a:r>
              <a:rPr lang="en-US" sz="2400" kern="1200" dirty="0">
                <a:solidFill>
                  <a:schemeClr val="tx2"/>
                </a:solidFill>
                <a:effectLst/>
                <a:latin typeface="Book Antiqua" panose="02040602050305030304" pitchFamily="18" charset="0"/>
              </a:rPr>
              <a:t>α αναφερόμαστε:</a:t>
            </a:r>
            <a:br>
              <a:rPr lang="en-US" sz="2400" kern="1200" dirty="0">
                <a:solidFill>
                  <a:schemeClr val="tx2"/>
                </a:solidFill>
                <a:effectLst/>
                <a:latin typeface="Book Antiqua" panose="02040602050305030304" pitchFamily="18" charset="0"/>
              </a:rPr>
            </a:br>
            <a:br>
              <a:rPr lang="en-US" sz="2400" kern="1200" dirty="0">
                <a:solidFill>
                  <a:schemeClr val="tx2"/>
                </a:solidFill>
                <a:effectLst/>
                <a:latin typeface="Book Antiqua" panose="02040602050305030304" pitchFamily="18" charset="0"/>
              </a:rPr>
            </a:br>
            <a:r>
              <a:rPr lang="en-US" sz="2400" kern="1200" dirty="0">
                <a:solidFill>
                  <a:schemeClr val="tx2"/>
                </a:solidFill>
                <a:effectLst/>
                <a:latin typeface="Book Antiqua" panose="02040602050305030304" pitchFamily="18" charset="0"/>
              </a:rPr>
              <a:t>- Στο λογοτεχνικό είδος σε διαλογική μορφή που χρησιμοποιεί τον επί σκηνής ομιλούμενο προφορικό λόγο</a:t>
            </a:r>
            <a:br>
              <a:rPr lang="en-US" sz="2400" kern="1200" dirty="0">
                <a:solidFill>
                  <a:schemeClr val="tx2"/>
                </a:solidFill>
                <a:effectLst/>
                <a:latin typeface="Book Antiqua" panose="02040602050305030304" pitchFamily="18" charset="0"/>
              </a:rPr>
            </a:br>
            <a:br>
              <a:rPr lang="en-US" sz="2400" kern="1200" dirty="0">
                <a:solidFill>
                  <a:schemeClr val="tx2"/>
                </a:solidFill>
                <a:effectLst/>
                <a:latin typeface="Book Antiqua" panose="02040602050305030304" pitchFamily="18" charset="0"/>
              </a:rPr>
            </a:br>
            <a:r>
              <a:rPr lang="en-US" sz="2400" kern="1200" dirty="0">
                <a:solidFill>
                  <a:schemeClr val="tx2"/>
                </a:solidFill>
                <a:effectLst/>
                <a:latin typeface="Book Antiqua" panose="02040602050305030304" pitchFamily="18" charset="0"/>
              </a:rPr>
              <a:t>- Στην αρχαιότητα</a:t>
            </a:r>
            <a:r>
              <a:rPr lang="el-GR" sz="2400" kern="1200" dirty="0">
                <a:solidFill>
                  <a:schemeClr val="tx2"/>
                </a:solidFill>
                <a:effectLst/>
                <a:latin typeface="Book Antiqua" panose="02040602050305030304" pitchFamily="18" charset="0"/>
              </a:rPr>
              <a:t>,</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στο</a:t>
            </a:r>
            <a:r>
              <a:rPr lang="en-US" sz="2400" kern="1200" dirty="0">
                <a:solidFill>
                  <a:schemeClr val="tx2"/>
                </a:solidFill>
                <a:effectLst/>
                <a:latin typeface="Book Antiqua" panose="02040602050305030304" pitchFamily="18" charset="0"/>
              </a:rPr>
              <a:t> έμμετρο θεατρικό έργο βασισμένο σ</a:t>
            </a:r>
            <a:r>
              <a:rPr lang="el-GR" sz="2400" kern="1200" dirty="0">
                <a:solidFill>
                  <a:schemeClr val="tx2"/>
                </a:solidFill>
                <a:effectLst/>
                <a:latin typeface="Book Antiqua" panose="02040602050305030304" pitchFamily="18" charset="0"/>
              </a:rPr>
              <a:t>το</a:t>
            </a:r>
            <a:r>
              <a:rPr lang="en-US" sz="2400" kern="1200" dirty="0">
                <a:solidFill>
                  <a:schemeClr val="tx2"/>
                </a:solidFill>
                <a:effectLst/>
                <a:latin typeface="Book Antiqua" panose="02040602050305030304" pitchFamily="18" charset="0"/>
              </a:rPr>
              <a:t> διάλογο στη μουσική και στην όρχηση</a:t>
            </a:r>
            <a:br>
              <a:rPr lang="en-US" sz="2400" kern="1200" dirty="0">
                <a:solidFill>
                  <a:schemeClr val="tx2"/>
                </a:solidFill>
                <a:effectLst/>
                <a:latin typeface="Book Antiqua" panose="02040602050305030304" pitchFamily="18" charset="0"/>
              </a:rPr>
            </a:br>
            <a:endParaRPr lang="en-US" sz="2400" kern="1200" dirty="0">
              <a:solidFill>
                <a:schemeClr val="tx2"/>
              </a:solidFill>
              <a:latin typeface="Book Antiqua" panose="02040602050305030304" pitchFamily="18" charset="0"/>
            </a:endParaRPr>
          </a:p>
        </p:txBody>
      </p:sp>
      <p:grpSp>
        <p:nvGrpSpPr>
          <p:cNvPr id="188" name="Cross">
            <a:extLst>
              <a:ext uri="{FF2B5EF4-FFF2-40B4-BE49-F238E27FC236}">
                <a16:creationId xmlns:a16="http://schemas.microsoft.com/office/drawing/2014/main" id="{DDB99EF5-8801-40E2-83D3-196FADCBB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939" y="3874229"/>
            <a:ext cx="118872" cy="118872"/>
            <a:chOff x="1175347" y="3733800"/>
            <a:chExt cx="118872" cy="118872"/>
          </a:xfrm>
        </p:grpSpPr>
        <p:cxnSp>
          <p:nvCxnSpPr>
            <p:cNvPr id="72" name="Straight Connector 71">
              <a:extLst>
                <a:ext uri="{FF2B5EF4-FFF2-40B4-BE49-F238E27FC236}">
                  <a16:creationId xmlns:a16="http://schemas.microsoft.com/office/drawing/2014/main" id="{50FE3A76-C0EC-41F2-92AD-1A75BA377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73" name="Straight Connector 72">
              <a:extLst>
                <a:ext uri="{FF2B5EF4-FFF2-40B4-BE49-F238E27FC236}">
                  <a16:creationId xmlns:a16="http://schemas.microsoft.com/office/drawing/2014/main" id="{C22AF00A-AACB-4D06-A706-4231FD4EC6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863908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5BA3BF0-5174-2AF8-12B3-67F8A2E8CE65}"/>
              </a:ext>
            </a:extLst>
          </p:cNvPr>
          <p:cNvSpPr>
            <a:spLocks noGrp="1"/>
          </p:cNvSpPr>
          <p:nvPr>
            <p:ph type="title"/>
          </p:nvPr>
        </p:nvSpPr>
        <p:spPr>
          <a:xfrm>
            <a:off x="838200" y="121298"/>
            <a:ext cx="10515600" cy="6830007"/>
          </a:xfrm>
        </p:spPr>
        <p:txBody>
          <a:bodyPr>
            <a:normAutofit/>
          </a:bodyPr>
          <a:lstStyle/>
          <a:p>
            <a:pPr marL="342900" lvl="0" indent="-342900">
              <a:lnSpc>
                <a:spcPct val="107000"/>
              </a:lnSpc>
            </a:pPr>
            <a:r>
              <a:rPr lang="el-GR"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Στα δραματικά είδη της τραγωδίας, της κωμωδίας και του βουκολικού δράματος (σατυρικού δράματος στην αρχαιότητα) καθώς και τις ειδολογικές υποδιαιρέσεις τους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 κάθε θεατρικό έργο βασισμένο στο διάλογο (ερωτικό δράμα, θρησκευτικό δράμα, δακρύβρεχτο)</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Σε κάθε έργο με έντονες συγκινήσεις, βίαιο ή θλιβερό περιεχόμενο</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Σε κάθε τραγικό, θλιβερό γεγονός, ή δυστυχία («το προσωπικό δράμα κάποιου», «ένα οικογενειακό δράμα»)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Στη χρήση της λέξης ως επίρρημα εκδήλωσης της αποδοκιμασίας(«δράμα η κατάσταση», «ας τα, δράμα»)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676640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D42A813-8955-9C4F-C9BF-D990A177C124}"/>
              </a:ext>
            </a:extLst>
          </p:cNvPr>
          <p:cNvSpPr>
            <a:spLocks noGrp="1"/>
          </p:cNvSpPr>
          <p:nvPr>
            <p:ph type="title"/>
          </p:nvPr>
        </p:nvSpPr>
        <p:spPr>
          <a:xfrm>
            <a:off x="838200" y="365125"/>
            <a:ext cx="10515600" cy="5933038"/>
          </a:xfrm>
        </p:spPr>
        <p:txBody>
          <a:bodyPr>
            <a:norm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πολυπλοκότητα του όρου υπογραμμίζει την πολυδιάστατη μορφή του αντικειμένου των θεατρικών σπουδών και το γεγονός ότι αποτελείται από πολλά διαφορετικά πεδία έρευνας και επιστημονικών κατευθύνσεων. Αυτές οι περιοχές μελέτης μπορούν να διακριθούν σύμφωνα με τις ακόλουθες ευρείες κατηγορίες: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Ιστορικές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Αισθητικές/θεωρητικές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Κοινωνικές/πολιτισμικές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916365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7"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81"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82"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84"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87"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88"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9"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9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92"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6"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7"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8"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9" name="Rectangle 34">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0" name="Rectangle 36">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1" name="Rectangle 38">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ουρτίνα, έπιπλα, κόκκινο&#10;&#10;Περιγραφή που δημιουργήθηκε αυτόματα">
            <a:extLst>
              <a:ext uri="{FF2B5EF4-FFF2-40B4-BE49-F238E27FC236}">
                <a16:creationId xmlns:a16="http://schemas.microsoft.com/office/drawing/2014/main" id="{CC246E39-2B46-71D6-2439-1A7C4E210323}"/>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4997" r="-1" b="-1"/>
          <a:stretch/>
        </p:blipFill>
        <p:spPr>
          <a:xfrm>
            <a:off x="20" y="10"/>
            <a:ext cx="12188932" cy="6856614"/>
          </a:xfrm>
          <a:prstGeom prst="rect">
            <a:avLst/>
          </a:prstGeom>
        </p:spPr>
      </p:pic>
      <p:grpSp>
        <p:nvGrpSpPr>
          <p:cNvPr id="102"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03" name="Freeform: Shape 41">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04" name="Freeform: Shape 42">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05" name="Freeform: Shape 43">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06" name="Freeform: Shape 44">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107" name="Freeform: Shape 45">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108" name="Freeform: Shape 46">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109" name="Freeform: Shape 47">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10" name="Freeform: Shape 49">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111" name="Freeform: Shape 53">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112" name="Freeform: Shape 55">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113" name="Freeform: Shape 56">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14" name="Freeform: Shape 57">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115" name="Freeform: Shape 58">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16" name="Freeform: Shape 59">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17" name="Freeform: Shape 60">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18" name="Freeform: Shape 61">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19" name="Freeform: Shape 62">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67"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68"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0" name="Freeform: Shape 69">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69" name="Freeform: Shape 68">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5D8CDB2C-7B7E-CA1C-4D75-E6A1A2B4511E}"/>
              </a:ext>
            </a:extLst>
          </p:cNvPr>
          <p:cNvSpPr>
            <a:spLocks noGrp="1"/>
          </p:cNvSpPr>
          <p:nvPr>
            <p:ph type="title"/>
          </p:nvPr>
        </p:nvSpPr>
        <p:spPr>
          <a:xfrm>
            <a:off x="5001841" y="726641"/>
            <a:ext cx="5998193" cy="3187427"/>
          </a:xfrm>
        </p:spPr>
        <p:txBody>
          <a:bodyPr vert="horz" lIns="91440" tIns="45720" rIns="91440" bIns="45720" rtlCol="0" anchor="b">
            <a:normAutofit/>
          </a:bodyPr>
          <a:lstStyle/>
          <a:p>
            <a:pPr algn="r">
              <a:lnSpc>
                <a:spcPct val="90000"/>
              </a:lnSpc>
            </a:pPr>
            <a:r>
              <a:rPr lang="en-US" sz="3000" kern="1200">
                <a:solidFill>
                  <a:srgbClr val="FFFFFF"/>
                </a:solidFill>
                <a:effectLst/>
                <a:latin typeface="+mj-lt"/>
                <a:ea typeface="+mj-ea"/>
                <a:cs typeface="+mj-cs"/>
              </a:rPr>
              <a:t>Το θέατρο ως δραστηριότητα είναι ίσως το πιο πολύπλοκο μέσο καλλιτεχνικής έκφρασης και σίγουρα αυτή ήταν η διάσταση η οποία έδωσε ώθηση στην άνοδο του θεωρητικού σχολιασμού.</a:t>
            </a:r>
            <a:br>
              <a:rPr lang="en-US" sz="3000" kern="1200">
                <a:solidFill>
                  <a:srgbClr val="FFFFFF"/>
                </a:solidFill>
                <a:effectLst/>
                <a:latin typeface="+mj-lt"/>
                <a:ea typeface="+mj-ea"/>
                <a:cs typeface="+mj-cs"/>
              </a:rPr>
            </a:br>
            <a:endParaRPr lang="en-US" sz="3000" kern="1200">
              <a:solidFill>
                <a:srgbClr val="FFFFFF"/>
              </a:solidFill>
              <a:latin typeface="+mj-lt"/>
              <a:ea typeface="+mj-ea"/>
              <a:cs typeface="+mj-cs"/>
            </a:endParaRPr>
          </a:p>
        </p:txBody>
      </p:sp>
      <p:grpSp>
        <p:nvGrpSpPr>
          <p:cNvPr id="78"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79" name="Straight Connector 78">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80" name="Straight Connector 79">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188045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77217C-EA61-8F64-02EB-C09E51709F5F}"/>
              </a:ext>
            </a:extLst>
          </p:cNvPr>
          <p:cNvSpPr>
            <a:spLocks noGrp="1"/>
          </p:cNvSpPr>
          <p:nvPr>
            <p:ph type="title"/>
          </p:nvPr>
        </p:nvSpPr>
        <p:spPr>
          <a:xfrm>
            <a:off x="838200" y="365125"/>
            <a:ext cx="10515600" cy="609282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θεατρικές σπουδές μέχρι πρόσφατα είχαν εστιάσει την προσοχή τους στα δραματικά κείμενα και σε παλαιές και σύγχρονες παραγωγές τους. Ωστόσο, αυτή η εστίαση σε μια  πλευρά ή σε ένα είδος του θεατρικού μέσου γίνεται όλο και περισσότερο αντικείμενο λεπτομερούς εξέτασης και κριτικής.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069890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CFABF3-C126-E082-A39A-64A5BBDEA2A9}"/>
              </a:ext>
            </a:extLst>
          </p:cNvPr>
          <p:cNvSpPr>
            <a:spLocks noGrp="1"/>
          </p:cNvSpPr>
          <p:nvPr>
            <p:ph type="title"/>
          </p:nvPr>
        </p:nvSpPr>
        <p:spPr>
          <a:xfrm>
            <a:off x="838200" y="365125"/>
            <a:ext cx="10515600" cy="6007683"/>
          </a:xfrm>
        </p:spPr>
        <p:txBody>
          <a:bodyPr>
            <a:normAutofit/>
          </a:bodyPr>
          <a:lstStyle/>
          <a:p>
            <a:r>
              <a:rPr lang="el-GR" sz="2400" dirty="0">
                <a:effectLst/>
                <a:latin typeface="Book Antiqua" panose="02040602050305030304" pitchFamily="18" charset="0"/>
                <a:ea typeface="Calibri" panose="020F0502020204030204" pitchFamily="34" charset="0"/>
              </a:rPr>
              <a:t>Η ευρωπαϊκή θεατρική παράδοση χαρακτηρίζεται από έναν υψηλό βαθμό εξειδίκευσης, η οποία οδήγησε στην ανάπτυξη συγκεκριμένων και ιδιαίτερα αυτόνομων θεατρικών μορφών. Από την εποχή της Αναγέννησης ήδη μπορούμε να παρατηρήσουμε την εξέλιξη και θεσμοθέτηση ειδών όπως το δραματικό θέατρο, το μουσικό θέατρο, το χοροθέατρο και το κουκλοθέατρο. </a:t>
            </a:r>
            <a:endParaRPr lang="el-GR" sz="2400" dirty="0">
              <a:latin typeface="Book Antiqua" panose="02040602050305030304" pitchFamily="18" charset="0"/>
            </a:endParaRPr>
          </a:p>
        </p:txBody>
      </p:sp>
    </p:spTree>
    <p:extLst>
      <p:ext uri="{BB962C8B-B14F-4D97-AF65-F5344CB8AC3E}">
        <p14:creationId xmlns:p14="http://schemas.microsoft.com/office/powerpoint/2010/main" val="3207671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FC630D-93CD-94E1-BB38-EC0B1B72D012}"/>
              </a:ext>
            </a:extLst>
          </p:cNvPr>
          <p:cNvSpPr>
            <a:spLocks noGrp="1"/>
          </p:cNvSpPr>
          <p:nvPr>
            <p:ph type="title"/>
          </p:nvPr>
        </p:nvSpPr>
        <p:spPr>
          <a:xfrm>
            <a:off x="838200" y="365125"/>
            <a:ext cx="10515600" cy="5886385"/>
          </a:xfrm>
        </p:spPr>
        <p:txBody>
          <a:bodyPr>
            <a:normAutofit/>
          </a:bodyPr>
          <a:lstStyle/>
          <a:p>
            <a:r>
              <a:rPr lang="el-GR" sz="2400" dirty="0">
                <a:effectLst/>
                <a:latin typeface="Book Antiqua" panose="02040602050305030304" pitchFamily="18" charset="0"/>
                <a:ea typeface="Calibri" panose="020F0502020204030204" pitchFamily="34" charset="0"/>
              </a:rPr>
              <a:t>Η διάκριση μεταξύ αυτών των τεσσάρων ειδών ή μορφών βασίζεται στη δραστηριότητα του κεντρικού περφόρμερ, ο οποίος μπορεί να χρησιμοποιεί το λόγο, το τραγούδι, το χορό, τη μιμική ή μπορεί ακόμα και να μην είναι άνθρωπος. Παρόλο που συνήθως διαχωρίζουμε αυτές τις μορφές θεάτρου, η διαχωριστική γραμμή μεταξύ τους δεν ήταν πάντα ορατή ή ακόμα και υπαρκτή. </a:t>
            </a:r>
            <a:endParaRPr lang="el-GR" sz="2400" dirty="0">
              <a:latin typeface="Book Antiqua" panose="02040602050305030304" pitchFamily="18" charset="0"/>
            </a:endParaRPr>
          </a:p>
        </p:txBody>
      </p:sp>
    </p:spTree>
    <p:extLst>
      <p:ext uri="{BB962C8B-B14F-4D97-AF65-F5344CB8AC3E}">
        <p14:creationId xmlns:p14="http://schemas.microsoft.com/office/powerpoint/2010/main" val="4165719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EE346F-BD25-FCDB-92F2-637623810968}"/>
              </a:ext>
            </a:extLst>
          </p:cNvPr>
          <p:cNvSpPr>
            <a:spLocks noGrp="1"/>
          </p:cNvSpPr>
          <p:nvPr>
            <p:ph type="title"/>
          </p:nvPr>
        </p:nvSpPr>
        <p:spPr>
          <a:xfrm>
            <a:off x="838200" y="365125"/>
            <a:ext cx="10515600" cy="6390238"/>
          </a:xfrm>
        </p:spPr>
        <p:txBody>
          <a:bodyPr>
            <a:normAutofit/>
          </a:bodyPr>
          <a:lstStyle/>
          <a:p>
            <a:r>
              <a:rPr lang="el-GR" sz="2400" dirty="0">
                <a:effectLst/>
                <a:latin typeface="Book Antiqua" panose="02040602050305030304" pitchFamily="18" charset="0"/>
                <a:ea typeface="Calibri" panose="020F0502020204030204" pitchFamily="34" charset="0"/>
              </a:rPr>
              <a:t>Για παράδειγμα το δραματικό θέατρο χωρίς μουσική συνοδεία εμφανίζεται μόλις στον ύστερο δέκατο ένατο αιώνα. Υπάρχουν αμέτρητα ιστορικά είδη που συνδύασαν με διάφορους τρόπους το λόγο, το τραγούδι και το χορό. Μορφές όπως η κωμική όπερα, η οπερέτα και το μιούζικαλ χρησιμοποιούν τραγουδιστή ο οποίος συνδυάζει την υποκριτική και το χορό. </a:t>
            </a:r>
            <a:endParaRPr lang="el-GR" sz="2400" dirty="0">
              <a:latin typeface="Book Antiqua" panose="02040602050305030304" pitchFamily="18" charset="0"/>
            </a:endParaRPr>
          </a:p>
        </p:txBody>
      </p:sp>
    </p:spTree>
    <p:extLst>
      <p:ext uri="{BB962C8B-B14F-4D97-AF65-F5344CB8AC3E}">
        <p14:creationId xmlns:p14="http://schemas.microsoft.com/office/powerpoint/2010/main" val="1019408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0CF88F-3F56-A186-AAF4-62E1B809814D}"/>
              </a:ext>
            </a:extLst>
          </p:cNvPr>
          <p:cNvSpPr>
            <a:spLocks noGrp="1"/>
          </p:cNvSpPr>
          <p:nvPr>
            <p:ph type="title"/>
          </p:nvPr>
        </p:nvSpPr>
        <p:spPr>
          <a:xfrm>
            <a:off x="838200" y="365125"/>
            <a:ext cx="10515600" cy="597036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αυστηρό σύστημα λειτουργίας και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αδειοδότησης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των δραματικών θεάτρων κατά το δέκατο όγδοο αιώνα (μόνο σε μερικά θέατρα στο Παρίσι και στο Λονδίνο επιτρεπόταν η παράσταση «καθαρών έργων») ενθάρρυνε τα μικτά είδη - όπως οι παντομίμες και τα μελοδράματα -, τα οποία έδωσαν έμφαση στο τραγούδι, τον χορό τη μιμική και επιπλέον, περιστασιακά, και στο κουκλοθέατρο. Οι περισσότερες μορφές του κλασικού ασιατικού θεάτρου δεν κάνουν διάκριση μεταξύ χορού, δράματος και μουσικού θεάτρου.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pic>
        <p:nvPicPr>
          <p:cNvPr id="4" name="Εικόνα 3" descr="Εικόνα που περιέχει αρθρόποδα, ασπόνδυλο, κάβουρας, αστακός&#10;&#10;Περιγραφή που δημιουργήθηκε αυτόματα">
            <a:extLst>
              <a:ext uri="{FF2B5EF4-FFF2-40B4-BE49-F238E27FC236}">
                <a16:creationId xmlns:a16="http://schemas.microsoft.com/office/drawing/2014/main" id="{9E1A3322-4C11-53EB-9401-D705CC910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550" y="3711575"/>
            <a:ext cx="3848100" cy="2781300"/>
          </a:xfrm>
          <a:prstGeom prst="rect">
            <a:avLst/>
          </a:prstGeom>
        </p:spPr>
      </p:pic>
    </p:spTree>
    <p:extLst>
      <p:ext uri="{BB962C8B-B14F-4D97-AF65-F5344CB8AC3E}">
        <p14:creationId xmlns:p14="http://schemas.microsoft.com/office/powerpoint/2010/main" val="3341026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4D08D7-7CAA-3283-83FE-3486C68CB9B3}"/>
              </a:ext>
            </a:extLst>
          </p:cNvPr>
          <p:cNvSpPr>
            <a:spLocks noGrp="1"/>
          </p:cNvSpPr>
          <p:nvPr>
            <p:ph type="title"/>
          </p:nvPr>
        </p:nvSpPr>
        <p:spPr>
          <a:xfrm>
            <a:off x="838200" y="365125"/>
            <a:ext cx="10515600" cy="594236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συσχέτιση/ταύτιση του θεάτρου με το δράμα στο παρελθόν συνέδεσαν τη μελέτη του θεάτρου με τη λογοτεχνική κριτική. Η σύνδεση αυτή, πέρα από τις ιστορικές καταβολές της, οφειλόταν και σε έναν πρακτικό μεθοδολογικό λόγο. Η παράσταση είναι από τη φύση της εφήμερη. Ως καλλιτεχνικό προϊόν, ο χρόνος δημιουργίας μιας παράστασης συμπίπτει με τον χρόνο κατανάλωσής της. Το πιο απτό αισθητικό αντικείμενο από τη θεατρική παράσταση, που αντιστέκεται στη φθορά του χρόνου είναι το δραματικό κείμενο και άρα το μόνο που μπορεί να μελετηθεί μετά τον χρόνο δημιουργίας του.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528260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76F06A2-D563-50F4-5A7F-77038399C364}"/>
              </a:ext>
            </a:extLst>
          </p:cNvPr>
          <p:cNvSpPr>
            <a:spLocks noGrp="1"/>
          </p:cNvSpPr>
          <p:nvPr>
            <p:ph type="title"/>
          </p:nvPr>
        </p:nvSpPr>
        <p:spPr>
          <a:xfrm>
            <a:off x="838200" y="365125"/>
            <a:ext cx="10515600" cy="6175634"/>
          </a:xfrm>
        </p:spPr>
        <p:txBody>
          <a:bodyPr>
            <a:normAutofit/>
          </a:bodyPr>
          <a:lstStyle/>
          <a:p>
            <a:r>
              <a:rPr lang="el-GR" sz="2400" dirty="0">
                <a:effectLst/>
                <a:latin typeface="Book Antiqua" panose="02040602050305030304" pitchFamily="18" charset="0"/>
                <a:ea typeface="Calibri" panose="020F0502020204030204" pitchFamily="34" charset="0"/>
              </a:rPr>
              <a:t>Η έμφαση αυτή στο δραματικό κείμενο οδήγησε, κατά κάποιο τρόπο, τους μελετητές του θεάτρου να εστιάσουν σχεδόν αποκλειστικά στο δραματικό θέατρο και μάλιστα σε ένα πολύ επιλεκτικό αντιπροσωπευτικό τμήμα του. Ακόμα και σήμερα, οι σπουδαστές πρέπει να προετοιμαστούν για μαθήματα που δίνουν σχεδόν αποκλειστική έμφαση στο θέατρο λόγου. Άλλες μορφές όπως η όπερα ή ο χορός, και πολύ σπάνια το κουκλοθέατρο, βρίσκονται συχνά στο περιθώριο εκτός και αν υπάρχουν εξειδικευμένα τμήματα σπουδής αυτών των μορφών θεάτρου. </a:t>
            </a:r>
            <a:endParaRPr lang="el-GR" sz="2400" dirty="0">
              <a:latin typeface="Book Antiqua" panose="02040602050305030304" pitchFamily="18" charset="0"/>
            </a:endParaRPr>
          </a:p>
        </p:txBody>
      </p:sp>
    </p:spTree>
    <p:extLst>
      <p:ext uri="{BB962C8B-B14F-4D97-AF65-F5344CB8AC3E}">
        <p14:creationId xmlns:p14="http://schemas.microsoft.com/office/powerpoint/2010/main" val="230601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Εικόνα 3" descr="Εικόνα που περιέχει στολισμένος, αρκετά&#10;&#10;Περιγραφή που δημιουργήθηκε αυτόματα">
            <a:extLst>
              <a:ext uri="{FF2B5EF4-FFF2-40B4-BE49-F238E27FC236}">
                <a16:creationId xmlns:a16="http://schemas.microsoft.com/office/drawing/2014/main" id="{A9AB98B3-DC42-1E93-86C6-8B24B8E81FB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7622" r="-1" b="2868"/>
          <a:stretch/>
        </p:blipFill>
        <p:spPr>
          <a:xfrm>
            <a:off x="20" y="10"/>
            <a:ext cx="12188932" cy="6856614"/>
          </a:xfrm>
          <a:prstGeom prst="rect">
            <a:avLst/>
          </a:prstGeom>
        </p:spPr>
      </p:pic>
      <p:sp>
        <p:nvSpPr>
          <p:cNvPr id="39" name="Rectangle 38">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3124200"/>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33C037E-7BC2-0AFE-2C47-3FBC537DB0D3}"/>
              </a:ext>
            </a:extLst>
          </p:cNvPr>
          <p:cNvSpPr>
            <a:spLocks noGrp="1"/>
          </p:cNvSpPr>
          <p:nvPr>
            <p:ph type="title"/>
          </p:nvPr>
        </p:nvSpPr>
        <p:spPr>
          <a:xfrm>
            <a:off x="996275" y="3688204"/>
            <a:ext cx="10190071" cy="2989421"/>
          </a:xfrm>
        </p:spPr>
        <p:txBody>
          <a:bodyPr vert="horz" lIns="91440" tIns="45720" rIns="91440" bIns="45720" rtlCol="0" anchor="b">
            <a:normAutofit/>
          </a:bodyPr>
          <a:lstStyle/>
          <a:p>
            <a:pPr algn="ctr"/>
            <a:r>
              <a:rPr lang="el-GR" sz="2400" b="1" dirty="0">
                <a:solidFill>
                  <a:schemeClr val="bg1"/>
                </a:solidFill>
                <a:effectLst/>
                <a:latin typeface="Book Antiqua" panose="02040602050305030304" pitchFamily="18" charset="0"/>
                <a:ea typeface="Calibri" panose="020F0502020204030204" pitchFamily="34" charset="0"/>
              </a:rPr>
              <a:t>Η μελέτη της όπερας συνήθως ανατίθεται στα μουσικά τμήματα με αποτέλεσμα η έρευνα να εστιάζει συχνά στο μουσικό ύφος χωρίς να λαμβάνει υπόψιν τη θέση της στη θεατρική κουλτούρα μιας περιόδου ή να αντιμετωπίζει και θεατρικά την ανάλυση των παραστάσεων όπερας. Επιπλέον στα δευτερεύοντα είδη όπως η οπερέτα ή το μιούζικαλ έχει δοθεί ακόμα λιγότερη προσοχή. </a:t>
            </a:r>
            <a:endParaRPr lang="en-US" sz="2400" b="1" kern="1200" dirty="0">
              <a:solidFill>
                <a:schemeClr val="bg1"/>
              </a:solidFill>
              <a:latin typeface="Book Antiqua" panose="02040602050305030304" pitchFamily="18" charset="0"/>
            </a:endParaRPr>
          </a:p>
        </p:txBody>
      </p:sp>
      <p:grpSp>
        <p:nvGrpSpPr>
          <p:cNvPr id="41"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2" name="Freeform: Shape 41">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50"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1"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3" name="Freeform: Shape 52">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4" name="Freeform: Shape 53">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2" name="Freeform: Shape 51">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290553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5"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6"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7"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69"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0"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71"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72"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73"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74"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75"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7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7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7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8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84"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5"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86" name="Bottom Right">
            <a:extLst>
              <a:ext uri="{FF2B5EF4-FFF2-40B4-BE49-F238E27FC236}">
                <a16:creationId xmlns:a16="http://schemas.microsoft.com/office/drawing/2014/main" id="{33609D13-CB83-4F4B-BB01-27F01BE4E9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0" name="Freeform: Shape 39">
              <a:extLst>
                <a:ext uri="{FF2B5EF4-FFF2-40B4-BE49-F238E27FC236}">
                  <a16:creationId xmlns:a16="http://schemas.microsoft.com/office/drawing/2014/main" id="{92BD156E-E42F-4CFB-89AD-312AEC7535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87" name="Graphic 157">
              <a:extLst>
                <a:ext uri="{FF2B5EF4-FFF2-40B4-BE49-F238E27FC236}">
                  <a16:creationId xmlns:a16="http://schemas.microsoft.com/office/drawing/2014/main" id="{C8B96A24-322B-419A-847B-E8C600AA5BE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88" name="Freeform: Shape 42">
                <a:extLst>
                  <a:ext uri="{FF2B5EF4-FFF2-40B4-BE49-F238E27FC236}">
                    <a16:creationId xmlns:a16="http://schemas.microsoft.com/office/drawing/2014/main" id="{427E1425-F9A6-4F2D-8335-CBA7062B91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89" name="Freeform: Shape 43">
                <a:extLst>
                  <a:ext uri="{FF2B5EF4-FFF2-40B4-BE49-F238E27FC236}">
                    <a16:creationId xmlns:a16="http://schemas.microsoft.com/office/drawing/2014/main" id="{57DF7F24-8721-4CD5-AE3B-C72BCE2882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90" name="Freeform: Shape 44">
                <a:extLst>
                  <a:ext uri="{FF2B5EF4-FFF2-40B4-BE49-F238E27FC236}">
                    <a16:creationId xmlns:a16="http://schemas.microsoft.com/office/drawing/2014/main" id="{A0C58FE3-4394-46E8-9039-2D69C594B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91" name="Freeform: Shape 45">
                <a:extLst>
                  <a:ext uri="{FF2B5EF4-FFF2-40B4-BE49-F238E27FC236}">
                    <a16:creationId xmlns:a16="http://schemas.microsoft.com/office/drawing/2014/main" id="{02D8E899-B726-49F6-9C9F-59A3147011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92" name="Freeform: Shape 46">
                <a:extLst>
                  <a:ext uri="{FF2B5EF4-FFF2-40B4-BE49-F238E27FC236}">
                    <a16:creationId xmlns:a16="http://schemas.microsoft.com/office/drawing/2014/main" id="{242131D2-A82F-4603-9B6A-EA00FEB82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93" name="Freeform: Shape 47">
                <a:extLst>
                  <a:ext uri="{FF2B5EF4-FFF2-40B4-BE49-F238E27FC236}">
                    <a16:creationId xmlns:a16="http://schemas.microsoft.com/office/drawing/2014/main" id="{4CCDA1D5-C84B-470D-A2E1-5E51E8A85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7BF2B54C-D2E2-4A3E-8DA8-E56D7375C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94" name="Freeform: Shape 41">
              <a:extLst>
                <a:ext uri="{FF2B5EF4-FFF2-40B4-BE49-F238E27FC236}">
                  <a16:creationId xmlns:a16="http://schemas.microsoft.com/office/drawing/2014/main" id="{72505F4D-B4C3-4EB9-9252-F7229CBD1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ADDF1E4A-6BE3-3C6E-302B-51086910A5C3}"/>
              </a:ext>
            </a:extLst>
          </p:cNvPr>
          <p:cNvSpPr>
            <a:spLocks noGrp="1"/>
          </p:cNvSpPr>
          <p:nvPr>
            <p:ph type="title"/>
          </p:nvPr>
        </p:nvSpPr>
        <p:spPr>
          <a:xfrm>
            <a:off x="5780192" y="1156995"/>
            <a:ext cx="5797883" cy="3953493"/>
          </a:xfrm>
        </p:spPr>
        <p:txBody>
          <a:bodyPr vert="horz" lIns="91440" tIns="45720" rIns="91440" bIns="45720" rtlCol="0" anchor="b">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χορός ήταν ακόμα πιο δύσκολο να νομιμοποιηθεί ως πεδίο ακαδημαϊκής έρευνας. Κάποιες φορές η μελέτη του εντάχθηκε σε τμήματα μουσικής, κάποιες φορές σε θεατρικά τμήματα και συχνά συνδέθηκε με την εκπαίδευση σε σχολές χορού.</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n-US" sz="2400" kern="1200" dirty="0">
              <a:solidFill>
                <a:schemeClr val="tx2"/>
              </a:solidFill>
              <a:latin typeface="Book Antiqua" panose="02040602050305030304" pitchFamily="18" charset="0"/>
            </a:endParaRPr>
          </a:p>
        </p:txBody>
      </p:sp>
      <p:pic>
        <p:nvPicPr>
          <p:cNvPr id="4" name="Εικόνα 3" descr="Εικόνα που περιέχει υπαίθριος, ουρανός, νερό, παραλία&#10;&#10;Περιγραφή που δημιουργήθηκε αυτόματα">
            <a:extLst>
              <a:ext uri="{FF2B5EF4-FFF2-40B4-BE49-F238E27FC236}">
                <a16:creationId xmlns:a16="http://schemas.microsoft.com/office/drawing/2014/main" id="{AD6CDE63-72D6-7D9E-5F53-9283A3AF7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417" y="533400"/>
            <a:ext cx="4287646" cy="5716862"/>
          </a:xfrm>
          <a:prstGeom prst="rect">
            <a:avLst/>
          </a:prstGeom>
        </p:spPr>
      </p:pic>
      <p:grpSp>
        <p:nvGrpSpPr>
          <p:cNvPr id="51" name="Top left">
            <a:extLst>
              <a:ext uri="{FF2B5EF4-FFF2-40B4-BE49-F238E27FC236}">
                <a16:creationId xmlns:a16="http://schemas.microsoft.com/office/drawing/2014/main" id="{FF47B612-7B2E-4A09-9B53-40BDE4350E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95" name="Freeform: Shape 51">
              <a:extLst>
                <a:ext uri="{FF2B5EF4-FFF2-40B4-BE49-F238E27FC236}">
                  <a16:creationId xmlns:a16="http://schemas.microsoft.com/office/drawing/2014/main" id="{599A3C89-9112-4DA1-8BB8-8DE0F7A70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6" name="Freeform: Shape 52">
              <a:extLst>
                <a:ext uri="{FF2B5EF4-FFF2-40B4-BE49-F238E27FC236}">
                  <a16:creationId xmlns:a16="http://schemas.microsoft.com/office/drawing/2014/main" id="{60847D53-C868-4FD8-A29C-4C44BCBA9B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97" name="Freeform: Shape 53">
              <a:extLst>
                <a:ext uri="{FF2B5EF4-FFF2-40B4-BE49-F238E27FC236}">
                  <a16:creationId xmlns:a16="http://schemas.microsoft.com/office/drawing/2014/main" id="{E11266F6-080B-489F-9B02-B5C4DE4EB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98" name="Freeform: Shape 54">
              <a:extLst>
                <a:ext uri="{FF2B5EF4-FFF2-40B4-BE49-F238E27FC236}">
                  <a16:creationId xmlns:a16="http://schemas.microsoft.com/office/drawing/2014/main" id="{7A0BBAD6-8B87-4B31-89B8-E2C854FF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99" name="Freeform: Shape 55">
              <a:extLst>
                <a:ext uri="{FF2B5EF4-FFF2-40B4-BE49-F238E27FC236}">
                  <a16:creationId xmlns:a16="http://schemas.microsoft.com/office/drawing/2014/main" id="{BD79712E-3AD5-4656-A6A0-54C4087A0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0" name="Freeform: Shape 56">
              <a:extLst>
                <a:ext uri="{FF2B5EF4-FFF2-40B4-BE49-F238E27FC236}">
                  <a16:creationId xmlns:a16="http://schemas.microsoft.com/office/drawing/2014/main" id="{31635E33-4458-4D3F-A1C4-264AC5221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01" name="Freeform: Shape 57">
              <a:extLst>
                <a:ext uri="{FF2B5EF4-FFF2-40B4-BE49-F238E27FC236}">
                  <a16:creationId xmlns:a16="http://schemas.microsoft.com/office/drawing/2014/main" id="{3432BB39-F871-43E7-A232-C65BFFA911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02" name="Freeform: Shape 58">
              <a:extLst>
                <a:ext uri="{FF2B5EF4-FFF2-40B4-BE49-F238E27FC236}">
                  <a16:creationId xmlns:a16="http://schemas.microsoft.com/office/drawing/2014/main" id="{AAE45D09-4993-4718-82A0-BA2217EB2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61" name="Cross">
            <a:extLst>
              <a:ext uri="{FF2B5EF4-FFF2-40B4-BE49-F238E27FC236}">
                <a16:creationId xmlns:a16="http://schemas.microsoft.com/office/drawing/2014/main" id="{3BC5998F-E162-4A33-9E87-01942908A7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62" name="Straight Connector 61">
              <a:extLst>
                <a:ext uri="{FF2B5EF4-FFF2-40B4-BE49-F238E27FC236}">
                  <a16:creationId xmlns:a16="http://schemas.microsoft.com/office/drawing/2014/main" id="{8259320D-EB3E-4C80-8E86-8A18306B24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63" name="Straight Connector 62">
              <a:extLst>
                <a:ext uri="{FF2B5EF4-FFF2-40B4-BE49-F238E27FC236}">
                  <a16:creationId xmlns:a16="http://schemas.microsoft.com/office/drawing/2014/main" id="{F07AF5EE-95F6-4B57-B8DD-5051D2EB9E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644938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D65CB1-7530-A93E-6953-75D4591ED07F}"/>
              </a:ext>
            </a:extLst>
          </p:cNvPr>
          <p:cNvSpPr>
            <a:spLocks noGrp="1"/>
          </p:cNvSpPr>
          <p:nvPr>
            <p:ph type="title"/>
          </p:nvPr>
        </p:nvSpPr>
        <p:spPr>
          <a:xfrm>
            <a:off x="838200" y="365125"/>
            <a:ext cx="10515600" cy="5746426"/>
          </a:xfrm>
        </p:spPr>
        <p:txBody>
          <a:bodyPr>
            <a:norm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Από τα μέσα του 1980 διακρίνεται μια τάση για μια πιο ενοποιημένη προσέγγιση στις θεατρικές σπουδές. Ένας από τους πιο σημαντικούς λόγους είναι η ανάγκη να υπάρξουν εργαλεία ώστε να μελετηθούν νέα έργα που υπερβαίνουν τη συμβατική κατηγοριοποίηση των ειδών. Παραστάσεις χορού μπορεί να περιλαμβάνουν θεατρικά κείμενα, οι όπερες να χρησιμοποιούν παντομίμα, οι κούκλες να συνυπάρχουν μαζί με ηθοποιούς ή τραγουδιστές: ένας αυξανόμενος αριθμός τέτοιων παραστάσεων απαιτεί από τους ερευνητές τουλάχιστον μια λειτουργική γνώση όλων των σημαντικών θεατρικών ειδών.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357397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άνδρας, άτομο, στάδιο&#10;&#10;Περιγραφή που δημιουργήθηκε αυτόματα">
            <a:extLst>
              <a:ext uri="{FF2B5EF4-FFF2-40B4-BE49-F238E27FC236}">
                <a16:creationId xmlns:a16="http://schemas.microsoft.com/office/drawing/2014/main" id="{DAA461DC-1CE2-EEE4-D159-0E3E247D2AC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6245" r="-1" b="-1"/>
          <a:stretch/>
        </p:blipFill>
        <p:spPr>
          <a:xfrm>
            <a:off x="20" y="10"/>
            <a:ext cx="12188932" cy="6856614"/>
          </a:xfrm>
          <a:prstGeom prst="rect">
            <a:avLst/>
          </a:prstGeom>
        </p:spPr>
      </p:pic>
      <p:grpSp>
        <p:nvGrpSpPr>
          <p:cNvPr id="41"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42" name="Freeform: Shape 41">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48" name="Freeform: Shape 47">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54" name="Freeform: Shape 53">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67"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68"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0" name="Freeform: Shape 69">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69" name="Freeform: Shape 68">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76D3FA5C-A533-1570-B5E8-8C9B1DE18545}"/>
              </a:ext>
            </a:extLst>
          </p:cNvPr>
          <p:cNvSpPr>
            <a:spLocks noGrp="1"/>
          </p:cNvSpPr>
          <p:nvPr>
            <p:ph type="title"/>
          </p:nvPr>
        </p:nvSpPr>
        <p:spPr>
          <a:xfrm>
            <a:off x="5001841" y="726641"/>
            <a:ext cx="5998193" cy="3187427"/>
          </a:xfrm>
        </p:spPr>
        <p:txBody>
          <a:bodyPr vert="horz" lIns="91440" tIns="45720" rIns="91440" bIns="45720" rtlCol="0" anchor="b">
            <a:normAutofit/>
          </a:bodyPr>
          <a:lstStyle/>
          <a:p>
            <a:pPr algn="r">
              <a:lnSpc>
                <a:spcPct val="90000"/>
              </a:lnSpc>
            </a:pPr>
            <a:r>
              <a:rPr lang="en-US" sz="5400" b="1" i="1" kern="1200">
                <a:solidFill>
                  <a:srgbClr val="FFFFFF"/>
                </a:solidFill>
                <a:effectLst/>
                <a:latin typeface="+mj-lt"/>
                <a:ea typeface="+mj-ea"/>
                <a:cs typeface="+mj-cs"/>
              </a:rPr>
              <a:t>Δραματικό θέατρο/Θέατρο λόγου</a:t>
            </a:r>
            <a:br>
              <a:rPr lang="en-US" sz="5400" kern="1200">
                <a:solidFill>
                  <a:srgbClr val="FFFFFF"/>
                </a:solidFill>
                <a:effectLst/>
                <a:latin typeface="+mj-lt"/>
                <a:ea typeface="+mj-ea"/>
                <a:cs typeface="+mj-cs"/>
              </a:rPr>
            </a:br>
            <a:endParaRPr lang="en-US" sz="5400" kern="1200">
              <a:solidFill>
                <a:srgbClr val="FFFFFF"/>
              </a:solidFill>
              <a:latin typeface="+mj-lt"/>
              <a:ea typeface="+mj-ea"/>
              <a:cs typeface="+mj-cs"/>
            </a:endParaRPr>
          </a:p>
        </p:txBody>
      </p:sp>
      <p:grpSp>
        <p:nvGrpSpPr>
          <p:cNvPr id="78"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79" name="Straight Connector 78">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80" name="Straight Connector 79">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221152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BED52D-8759-4E31-66DA-EEEEA5B8F0FF}"/>
              </a:ext>
            </a:extLst>
          </p:cNvPr>
          <p:cNvSpPr>
            <a:spLocks noGrp="1"/>
          </p:cNvSpPr>
          <p:nvPr>
            <p:ph type="title"/>
          </p:nvPr>
        </p:nvSpPr>
        <p:spPr>
          <a:xfrm>
            <a:off x="838200" y="365125"/>
            <a:ext cx="10515600" cy="6178550"/>
          </a:xfrm>
        </p:spPr>
        <p:txBody>
          <a:bodyPr>
            <a:normAutofit/>
          </a:bodyPr>
          <a:lstStyle/>
          <a:p>
            <a:r>
              <a:rPr lang="el-GR" sz="2400" dirty="0">
                <a:effectLst/>
                <a:latin typeface="Book Antiqua" panose="02040602050305030304" pitchFamily="18" charset="0"/>
                <a:ea typeface="Calibri" panose="020F0502020204030204" pitchFamily="34" charset="0"/>
              </a:rPr>
              <a:t>Οι όροι «δράμα», «δραματικό θέατρο» και «θέατρο λόγου» συχνά χρησιμοποιούνται αδιακρίτως. Στο θέατρο λόγου περιλαμβάνονται οι θεατρικές παραστάσεις όπου κυριαρχεί ο ομιλούμενος (προφορικός) λόγος, χωρίς να αποκλείεται και η χρήση της μουσικής ή του χορού. Δεν συμπεριλαμβάνει μόνο δραματικά έργα υψηλών αισθητικών προδιαγραφών, έμμετρες τραγωδίες ή ποιητικά δράματα, αλλά και πιο ταπεινά είδη, όπως φαρσοκωμωδία, διαλογικά νούμερα από την επιθεώρηση, σύντομα σκετς, διαλογικές σάτιρες, σχολικό και παιδικό θέατρο, θέατρο της νεολαίας και της ερασιτεχνίας, πρωτοποριακό θέατρο, όπου ο λόγος συνδυάζεται με άλλα οπτικά και ακουστικά εφέ, καθώς και αυτοσχεδιασμένο θέατρο. Ο αυτοσχεδιασμένος λόγος του Καραγκιοζοπαίχτη δεν είναι «δραματικό» έργο έτοιμο προς παράσταση, αλλά παράγεται εκείνη τη στιγμή. </a:t>
            </a:r>
            <a:endParaRPr lang="el-GR" sz="2400" dirty="0">
              <a:latin typeface="Book Antiqua" panose="02040602050305030304" pitchFamily="18" charset="0"/>
            </a:endParaRPr>
          </a:p>
        </p:txBody>
      </p:sp>
    </p:spTree>
    <p:extLst>
      <p:ext uri="{BB962C8B-B14F-4D97-AF65-F5344CB8AC3E}">
        <p14:creationId xmlns:p14="http://schemas.microsoft.com/office/powerpoint/2010/main" val="83688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άτομο, άθλημα">
            <a:extLst>
              <a:ext uri="{FF2B5EF4-FFF2-40B4-BE49-F238E27FC236}">
                <a16:creationId xmlns:a16="http://schemas.microsoft.com/office/drawing/2014/main" id="{AB748F17-34DF-CD9B-9E32-4869FB3481A1}"/>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593" r="-1" b="-1"/>
          <a:stretch/>
        </p:blipFill>
        <p:spPr>
          <a:xfrm>
            <a:off x="20" y="10"/>
            <a:ext cx="12188932" cy="6856614"/>
          </a:xfrm>
          <a:prstGeom prst="rect">
            <a:avLst/>
          </a:prstGeom>
        </p:spPr>
      </p:pic>
      <p:grpSp>
        <p:nvGrpSpPr>
          <p:cNvPr id="41"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42" name="Freeform: Shape 41">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48" name="Freeform: Shape 47">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54" name="Freeform: Shape 53">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67"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68"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0" name="Freeform: Shape 69">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69" name="Freeform: Shape 68">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D01716B1-AB78-88F4-0EAF-8CC48E0222F0}"/>
              </a:ext>
            </a:extLst>
          </p:cNvPr>
          <p:cNvSpPr>
            <a:spLocks noGrp="1"/>
          </p:cNvSpPr>
          <p:nvPr>
            <p:ph type="title"/>
          </p:nvPr>
        </p:nvSpPr>
        <p:spPr>
          <a:xfrm>
            <a:off x="5001841" y="276503"/>
            <a:ext cx="6390059" cy="6055878"/>
          </a:xfrm>
        </p:spPr>
        <p:txBody>
          <a:bodyPr vert="horz" lIns="91440" tIns="45720" rIns="91440" bIns="45720" rtlCol="0" anchor="b">
            <a:normAutofit/>
          </a:bodyPr>
          <a:lstStyle/>
          <a:p>
            <a:pPr>
              <a:lnSpc>
                <a:spcPct val="107000"/>
              </a:lnSpc>
              <a:spcAft>
                <a:spcPts val="800"/>
              </a:spcAft>
            </a:pPr>
            <a:r>
              <a:rPr lang="el-GR" sz="20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Η πιο βασική διαφορά ανάμεσα στις έννοιες του «δραματικού θεάτρου» και του «θεάτρου λόγου» έγκειται στο γεγονός, πως το δεύτερο δεν ξεχωρίζει προφορικό από γραπτό λόγο (και στο δράμα ο διάλογος και μονόλογος είναι «ομιλούμενος» λόγος και ας είναι γραπτός), ενώ το πρώτο αποκλείει τις αυτοσχεδιασμένες μορφές του θεάτρου όπως είναι το θέατρο σκιών και το κουκλοθέατρο, η </a:t>
            </a:r>
            <a:r>
              <a:rPr lang="en-US" sz="20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Commedia dell</a:t>
            </a:r>
            <a:r>
              <a:rPr lang="el-GR" sz="20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a:t>
            </a:r>
            <a:r>
              <a:rPr lang="en-US" sz="2000" b="1" dirty="0" err="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Arte</a:t>
            </a:r>
            <a:r>
              <a:rPr lang="el-GR" sz="20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ο αρχαίος </a:t>
            </a:r>
            <a:r>
              <a:rPr lang="en-US" sz="20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a:t>
            </a:r>
            <a:r>
              <a:rPr lang="el-GR" sz="2000" b="1" dirty="0" err="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ίμος</a:t>
            </a:r>
            <a:r>
              <a:rPr lang="el-GR" sz="20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αποκριάτικες σκηνές στην ελληνική ύπαιθρο και πολλές άλλες μορφές του λαϊκού θεάτρου, που έχουν ιδιαίτερο ενδιαφέρον για την Επιστήμη του Θεάτρου, γιατί διασώζουν πιο καθαρά και αυθεντικά την αρχική επικοινωνία μεταξύ ηθοποιών και θεατών, όπου υπάρχουν μεγαλύτερα περιθώρια επέμβασης και καθοδήγησης της παραγωγής εκ μέρους του κοινού.</a:t>
            </a:r>
            <a:br>
              <a:rPr lang="el-GR" sz="2000" dirty="0">
                <a:effectLst/>
                <a:latin typeface="Calibri" panose="020F0502020204030204" pitchFamily="34" charset="0"/>
                <a:ea typeface="Calibri" panose="020F0502020204030204" pitchFamily="34" charset="0"/>
                <a:cs typeface="Times New Roman" panose="02020603050405020304" pitchFamily="18" charset="0"/>
              </a:rPr>
            </a:br>
            <a:r>
              <a:rPr lang="el-GR" sz="2000" dirty="0">
                <a:effectLst/>
                <a:latin typeface="Times New Roman" panose="02020603050405020304" pitchFamily="18" charset="0"/>
                <a:ea typeface="Calibri" panose="020F0502020204030204" pitchFamily="34" charset="0"/>
                <a:cs typeface="Times New Roman" panose="02020603050405020304" pitchFamily="18" charset="0"/>
              </a:rPr>
              <a:t> </a:t>
            </a:r>
            <a:br>
              <a:rPr lang="el-GR" sz="2000" dirty="0">
                <a:effectLst/>
                <a:latin typeface="Calibri" panose="020F0502020204030204" pitchFamily="34" charset="0"/>
                <a:ea typeface="Calibri" panose="020F0502020204030204" pitchFamily="34" charset="0"/>
                <a:cs typeface="Times New Roman" panose="02020603050405020304" pitchFamily="18" charset="0"/>
              </a:rPr>
            </a:br>
            <a:endParaRPr lang="en-US" sz="2000" kern="1200" dirty="0">
              <a:solidFill>
                <a:srgbClr val="FFFFFF"/>
              </a:solidFill>
              <a:latin typeface="+mj-lt"/>
              <a:ea typeface="+mj-ea"/>
              <a:cs typeface="+mj-cs"/>
            </a:endParaRPr>
          </a:p>
        </p:txBody>
      </p:sp>
      <p:grpSp>
        <p:nvGrpSpPr>
          <p:cNvPr id="78"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79" name="Straight Connector 78">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80" name="Straight Connector 79">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29479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πέτρα&#10;&#10;Περιγραφή που δημιουργήθηκε αυτόματα">
            <a:extLst>
              <a:ext uri="{FF2B5EF4-FFF2-40B4-BE49-F238E27FC236}">
                <a16:creationId xmlns:a16="http://schemas.microsoft.com/office/drawing/2014/main" id="{501B6E92-2967-7942-0CAF-A2AED9D5CB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63"/>
            <a:ext cx="12192000" cy="6854873"/>
          </a:xfrm>
          <a:prstGeom prst="rect">
            <a:avLst/>
          </a:prstGeom>
        </p:spPr>
      </p:pic>
    </p:spTree>
    <p:extLst>
      <p:ext uri="{BB962C8B-B14F-4D97-AF65-F5344CB8AC3E}">
        <p14:creationId xmlns:p14="http://schemas.microsoft.com/office/powerpoint/2010/main" val="3581978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3"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84"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8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87"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8"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89"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92"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9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95"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96"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7"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98"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9"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0"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1"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02"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3"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4" name="Rectangle 38">
            <a:extLst>
              <a:ext uri="{FF2B5EF4-FFF2-40B4-BE49-F238E27FC236}">
                <a16:creationId xmlns:a16="http://schemas.microsoft.com/office/drawing/2014/main" id="{60E728E6-A07E-4A6C-AB92-D56E1402F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άτομο, δάπεδο&#10;&#10;Περιγραφή που δημιουργήθηκε αυτόματα">
            <a:extLst>
              <a:ext uri="{FF2B5EF4-FFF2-40B4-BE49-F238E27FC236}">
                <a16:creationId xmlns:a16="http://schemas.microsoft.com/office/drawing/2014/main" id="{51D419B1-0F3A-3DED-1439-2095CC465913}"/>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7122" r="-1" b="15287"/>
          <a:stretch/>
        </p:blipFill>
        <p:spPr>
          <a:xfrm>
            <a:off x="20" y="10"/>
            <a:ext cx="12188932" cy="6856614"/>
          </a:xfrm>
          <a:prstGeom prst="rect">
            <a:avLst/>
          </a:prstGeom>
        </p:spPr>
      </p:pic>
      <p:sp>
        <p:nvSpPr>
          <p:cNvPr id="2" name="Τίτλος 1">
            <a:extLst>
              <a:ext uri="{FF2B5EF4-FFF2-40B4-BE49-F238E27FC236}">
                <a16:creationId xmlns:a16="http://schemas.microsoft.com/office/drawing/2014/main" id="{BC69D67E-6C10-42D8-516E-4339D71CDA7F}"/>
              </a:ext>
            </a:extLst>
          </p:cNvPr>
          <p:cNvSpPr>
            <a:spLocks noGrp="1"/>
          </p:cNvSpPr>
          <p:nvPr>
            <p:ph type="title"/>
          </p:nvPr>
        </p:nvSpPr>
        <p:spPr>
          <a:xfrm>
            <a:off x="996275" y="744909"/>
            <a:ext cx="10190071" cy="3145855"/>
          </a:xfrm>
        </p:spPr>
        <p:txBody>
          <a:bodyPr vert="horz" lIns="91440" tIns="45720" rIns="91440" bIns="45720" rtlCol="0" anchor="b">
            <a:normAutofit/>
          </a:bodyPr>
          <a:lstStyle/>
          <a:p>
            <a:pPr algn="ctr"/>
            <a:r>
              <a:rPr lang="en-US" sz="5400" i="1" kern="1200">
                <a:solidFill>
                  <a:srgbClr val="FFFFFF"/>
                </a:solidFill>
                <a:effectLst/>
                <a:latin typeface="+mj-lt"/>
                <a:ea typeface="+mj-ea"/>
                <a:cs typeface="+mj-cs"/>
              </a:rPr>
              <a:t>Το μουσικό θέατρο</a:t>
            </a:r>
            <a:br>
              <a:rPr lang="en-US" sz="5400" kern="1200">
                <a:solidFill>
                  <a:srgbClr val="FFFFFF"/>
                </a:solidFill>
                <a:effectLst/>
                <a:latin typeface="+mj-lt"/>
                <a:ea typeface="+mj-ea"/>
                <a:cs typeface="+mj-cs"/>
              </a:rPr>
            </a:br>
            <a:endParaRPr lang="en-US" sz="5400" kern="1200">
              <a:solidFill>
                <a:srgbClr val="FFFFFF"/>
              </a:solidFill>
              <a:latin typeface="+mj-lt"/>
              <a:ea typeface="+mj-ea"/>
              <a:cs typeface="+mj-cs"/>
            </a:endParaRPr>
          </a:p>
        </p:txBody>
      </p:sp>
      <p:grpSp>
        <p:nvGrpSpPr>
          <p:cNvPr id="105"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06" name="Freeform: Shape 41">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107" name="Freeform: Shape 42">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108" name="Freeform: Shape 43">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109" name="Freeform: Shape 44">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110" name="Freeform: Shape 45">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111" name="Freeform: Shape 46">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112" name="Freeform: Shape 47">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113" name="Group 49">
            <a:extLst>
              <a:ext uri="{FF2B5EF4-FFF2-40B4-BE49-F238E27FC236}">
                <a16:creationId xmlns:a16="http://schemas.microsoft.com/office/drawing/2014/main" id="{5C0E6139-8A19-4905-87E2-E547D7B7F1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23216" y="3924272"/>
            <a:ext cx="118872" cy="118872"/>
            <a:chOff x="1175347" y="3733800"/>
            <a:chExt cx="118872" cy="118872"/>
          </a:xfrm>
        </p:grpSpPr>
        <p:cxnSp>
          <p:nvCxnSpPr>
            <p:cNvPr id="114" name="Straight Connector 50">
              <a:extLst>
                <a:ext uri="{FF2B5EF4-FFF2-40B4-BE49-F238E27FC236}">
                  <a16:creationId xmlns:a16="http://schemas.microsoft.com/office/drawing/2014/main" id="{BC05FFBD-B86A-4BD3-A147-FA95CE03CF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15" name="Straight Connector 51">
              <a:extLst>
                <a:ext uri="{FF2B5EF4-FFF2-40B4-BE49-F238E27FC236}">
                  <a16:creationId xmlns:a16="http://schemas.microsoft.com/office/drawing/2014/main" id="{EB69F8B1-78FB-4562-8A0D-8D29636755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116"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17"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8" name="Freeform: Shape 56">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19" name="Freeform: Shape 57">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20" name="Freeform: Shape 58">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21" name="Freeform: Shape 59">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22" name="Freeform: Shape 60">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23" name="Freeform: Shape 61">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24" name="Freeform: Shape 62">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25" name="Freeform: Shape 55">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07002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758D42-5FF1-E926-0B58-28E9A94F507F}"/>
              </a:ext>
            </a:extLst>
          </p:cNvPr>
          <p:cNvSpPr>
            <a:spLocks noGrp="1"/>
          </p:cNvSpPr>
          <p:nvPr>
            <p:ph type="title"/>
          </p:nvPr>
        </p:nvSpPr>
        <p:spPr>
          <a:xfrm>
            <a:off x="838200" y="365125"/>
            <a:ext cx="10515600" cy="5711825"/>
          </a:xfrm>
        </p:spPr>
        <p:txBody>
          <a:bodyPr>
            <a:normAutofit/>
          </a:bodyPr>
          <a:lstStyle/>
          <a:p>
            <a:r>
              <a:rPr lang="el-GR" sz="2400" dirty="0">
                <a:effectLst/>
                <a:latin typeface="Book Antiqua" panose="02040602050305030304" pitchFamily="18" charset="0"/>
                <a:ea typeface="Calibri" panose="020F0502020204030204" pitchFamily="34" charset="0"/>
              </a:rPr>
              <a:t>Η κυρίαρχη μορφή του μουσικού θεάτρου, η όπερα, που υπήρξε για δυο και πλέον αιώνες η πιο σημαντική εκδήλωση της θεατρικής κουλτούρας και απορροφούσε τη μεγαλύτερη οικονομική υποστήριξη, μέχρι πρόσφατα είχε παραμεληθεί συστηματικά από τις θεατρικές σπουδές.  Η μελέτη της όπερας διεξήγετο συστηματικά από τη μουσικολογία που έδινε περισσότερη έμφαση στην ανάλυση της μουσικής, παρά στις παραμέτρους της θεατρικής παράστασης. Μόλις τις τελευταίες δεκαετίες παρατηρείται ένα αυξημένο ενδιαφέρον της Επιστήμης του Θεάτρου για την όπερα. </a:t>
            </a:r>
            <a:endParaRPr lang="el-GR" sz="2400" dirty="0">
              <a:latin typeface="Book Antiqua" panose="02040602050305030304" pitchFamily="18" charset="0"/>
            </a:endParaRPr>
          </a:p>
        </p:txBody>
      </p:sp>
    </p:spTree>
    <p:extLst>
      <p:ext uri="{BB962C8B-B14F-4D97-AF65-F5344CB8AC3E}">
        <p14:creationId xmlns:p14="http://schemas.microsoft.com/office/powerpoint/2010/main" val="3102680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43636C-7E9B-EBA9-5C44-0023B3169DED}"/>
              </a:ext>
            </a:extLst>
          </p:cNvPr>
          <p:cNvSpPr>
            <a:spLocks noGrp="1"/>
          </p:cNvSpPr>
          <p:nvPr>
            <p:ph type="title"/>
          </p:nvPr>
        </p:nvSpPr>
        <p:spPr>
          <a:xfrm>
            <a:off x="838200" y="365125"/>
            <a:ext cx="10515600" cy="5811740"/>
          </a:xfrm>
        </p:spPr>
        <p:txBody>
          <a:bodyPr>
            <a:normAutofit/>
          </a:bodyPr>
          <a:lstStyle/>
          <a:p>
            <a:r>
              <a:rPr lang="el-GR" sz="2400" dirty="0">
                <a:effectLst/>
                <a:latin typeface="Book Antiqua" panose="02040602050305030304" pitchFamily="18" charset="0"/>
                <a:ea typeface="Calibri" panose="020F0502020204030204" pitchFamily="34" charset="0"/>
              </a:rPr>
              <a:t>Η συνθετότητα δε της παράστασης ενός έργου όπερας είναι ακόμα πιο έντονη λόγω της παρουσίας και συμμετοχής του μουσικοσυνθέτη, των τραγουδιστών, της ορχήστρας με τους  οργανοπαίκτες και του μαέστρου, που διευθύνει με βάση την παρτιτούρα το μουσικό μέρος της παράστασης (που είναι και το σημαντικότερο). </a:t>
            </a:r>
            <a:endParaRPr lang="el-GR" sz="2400" dirty="0">
              <a:latin typeface="Book Antiqua" panose="02040602050305030304" pitchFamily="18" charset="0"/>
            </a:endParaRPr>
          </a:p>
        </p:txBody>
      </p:sp>
    </p:spTree>
    <p:extLst>
      <p:ext uri="{BB962C8B-B14F-4D97-AF65-F5344CB8AC3E}">
        <p14:creationId xmlns:p14="http://schemas.microsoft.com/office/powerpoint/2010/main" val="2983881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19CDA9-6368-CF60-4869-81F1E216E0F6}"/>
              </a:ext>
            </a:extLst>
          </p:cNvPr>
          <p:cNvSpPr>
            <a:spLocks noGrp="1"/>
          </p:cNvSpPr>
          <p:nvPr>
            <p:ph type="title"/>
          </p:nvPr>
        </p:nvSpPr>
        <p:spPr>
          <a:xfrm>
            <a:off x="1006151" y="2080728"/>
            <a:ext cx="10515600" cy="318173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Ωστόσο, στην όπερα του μπαρόκ το πιο σημαντικό στοιχείο ήταν μερικές φορές η λαμπρή και πολυτελής σκηνογραφία, φιλοτεχνημένη με τεράστια έξοδα από τους πιο ονομαστούς ζωγράφους και αρχιτέκτονες της εποχής· αυτό το στοιχείο της πολυτέλειας των παραστάσεων όπερας συναντιέται ακόμα ως τις αρχές του εικοστού αιώνα.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494890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9" name="Bottom Right">
            <a:extLst>
              <a:ext uri="{FF2B5EF4-FFF2-40B4-BE49-F238E27FC236}">
                <a16:creationId xmlns:a16="http://schemas.microsoft.com/office/drawing/2014/main" id="{33609D13-CB83-4F4B-BB01-27F01BE4E9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0" name="Freeform: Shape 39">
              <a:extLst>
                <a:ext uri="{FF2B5EF4-FFF2-40B4-BE49-F238E27FC236}">
                  <a16:creationId xmlns:a16="http://schemas.microsoft.com/office/drawing/2014/main" id="{92BD156E-E42F-4CFB-89AD-312AEC7535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1" name="Graphic 157">
              <a:extLst>
                <a:ext uri="{FF2B5EF4-FFF2-40B4-BE49-F238E27FC236}">
                  <a16:creationId xmlns:a16="http://schemas.microsoft.com/office/drawing/2014/main" id="{C8B96A24-322B-419A-847B-E8C600AA5BE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3" name="Freeform: Shape 42">
                <a:extLst>
                  <a:ext uri="{FF2B5EF4-FFF2-40B4-BE49-F238E27FC236}">
                    <a16:creationId xmlns:a16="http://schemas.microsoft.com/office/drawing/2014/main" id="{427E1425-F9A6-4F2D-8335-CBA7062B91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57DF7F24-8721-4CD5-AE3B-C72BCE2882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A0C58FE3-4394-46E8-9039-2D69C594B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02D8E899-B726-49F6-9C9F-59A3147011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242131D2-A82F-4603-9B6A-EA00FEB82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4CCDA1D5-C84B-470D-A2E1-5E51E8A85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7BF2B54C-D2E2-4A3E-8DA8-E56D7375C9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2" name="Freeform: Shape 41">
              <a:extLst>
                <a:ext uri="{FF2B5EF4-FFF2-40B4-BE49-F238E27FC236}">
                  <a16:creationId xmlns:a16="http://schemas.microsoft.com/office/drawing/2014/main" id="{72505F4D-B4C3-4EB9-9252-F7229CBD1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9418DBBC-FCAD-48B7-0468-A006B123E444}"/>
              </a:ext>
            </a:extLst>
          </p:cNvPr>
          <p:cNvSpPr>
            <a:spLocks noGrp="1"/>
          </p:cNvSpPr>
          <p:nvPr>
            <p:ph type="title"/>
          </p:nvPr>
        </p:nvSpPr>
        <p:spPr>
          <a:xfrm>
            <a:off x="5780192" y="744909"/>
            <a:ext cx="5797883" cy="3155419"/>
          </a:xfrm>
        </p:spPr>
        <p:txBody>
          <a:bodyPr vert="horz" lIns="91440" tIns="45720" rIns="91440" bIns="45720" rtlCol="0" anchor="b">
            <a:normAutofit/>
          </a:bodyPr>
          <a:lstStyle/>
          <a:p>
            <a:pPr>
              <a:lnSpc>
                <a:spcPct val="90000"/>
              </a:lnSpc>
            </a:pPr>
            <a:r>
              <a:rPr lang="en-US" sz="2600" kern="1200" dirty="0" err="1">
                <a:solidFill>
                  <a:schemeClr val="tx2"/>
                </a:solidFill>
                <a:effectLst/>
                <a:latin typeface="Book Antiqua" panose="02040602050305030304" pitchFamily="18" charset="0"/>
              </a:rPr>
              <a:t>Όμως</a:t>
            </a:r>
            <a:r>
              <a:rPr lang="en-US" sz="2600" kern="1200" dirty="0">
                <a:solidFill>
                  <a:schemeClr val="tx2"/>
                </a:solidFill>
                <a:effectLst/>
                <a:latin typeface="Book Antiqua" panose="02040602050305030304" pitchFamily="18" charset="0"/>
              </a:rPr>
              <a:t> ο </a:t>
            </a:r>
            <a:r>
              <a:rPr lang="en-US" sz="2600" kern="1200" dirty="0" err="1">
                <a:solidFill>
                  <a:schemeClr val="tx2"/>
                </a:solidFill>
                <a:effectLst/>
                <a:latin typeface="Book Antiqua" panose="02040602050305030304" pitchFamily="18" charset="0"/>
              </a:rPr>
              <a:t>όρος</a:t>
            </a:r>
            <a:r>
              <a:rPr lang="en-US" sz="2600" kern="1200" dirty="0">
                <a:solidFill>
                  <a:schemeClr val="tx2"/>
                </a:solidFill>
                <a:effectLst/>
                <a:latin typeface="Book Antiqua" panose="02040602050305030304" pitchFamily="18" charset="0"/>
              </a:rPr>
              <a:t> </a:t>
            </a:r>
            <a:r>
              <a:rPr lang="en-US" sz="2600" kern="1200" dirty="0" err="1">
                <a:solidFill>
                  <a:schemeClr val="tx2"/>
                </a:solidFill>
                <a:effectLst/>
                <a:latin typeface="Book Antiqua" panose="02040602050305030304" pitchFamily="18" charset="0"/>
              </a:rPr>
              <a:t>μουσικό</a:t>
            </a:r>
            <a:r>
              <a:rPr lang="en-US" sz="2600" kern="1200" dirty="0">
                <a:solidFill>
                  <a:schemeClr val="tx2"/>
                </a:solidFill>
                <a:effectLst/>
                <a:latin typeface="Book Antiqua" panose="02040602050305030304" pitchFamily="18" charset="0"/>
              </a:rPr>
              <a:t> </a:t>
            </a:r>
            <a:r>
              <a:rPr lang="en-US" sz="2600" kern="1200" dirty="0" err="1">
                <a:solidFill>
                  <a:schemeClr val="tx2"/>
                </a:solidFill>
                <a:effectLst/>
                <a:latin typeface="Book Antiqua" panose="02040602050305030304" pitchFamily="18" charset="0"/>
              </a:rPr>
              <a:t>θέ</a:t>
            </a:r>
            <a:r>
              <a:rPr lang="en-US" sz="2600" kern="1200" dirty="0">
                <a:solidFill>
                  <a:schemeClr val="tx2"/>
                </a:solidFill>
                <a:effectLst/>
                <a:latin typeface="Book Antiqua" panose="02040602050305030304" pitchFamily="18" charset="0"/>
              </a:rPr>
              <a:t>ατρο δεν περιορίζεται στην όπερα, αλλά συγκαταλέγει και την οπερέτα και το μιούζικαλ καθώς και τα μουσικά νούμερα της επιθεώρησης (vaudeville, revue) όπου η μουσική συνδυάζεται συχνά και με το μπαλέτο (θέατρο σώματος). </a:t>
            </a:r>
            <a:endParaRPr lang="en-US" sz="2600" kern="1200" dirty="0">
              <a:solidFill>
                <a:schemeClr val="tx2"/>
              </a:solidFill>
              <a:latin typeface="Book Antiqua" panose="02040602050305030304" pitchFamily="18" charset="0"/>
            </a:endParaRPr>
          </a:p>
        </p:txBody>
      </p:sp>
      <p:pic>
        <p:nvPicPr>
          <p:cNvPr id="4" name="Εικόνα 3" descr="Εικόνα που περιέχει κείμενο, υπαίθριος, υπογραφή&#10;&#10;Περιγραφή που δημιουργήθηκε αυτόματα">
            <a:extLst>
              <a:ext uri="{FF2B5EF4-FFF2-40B4-BE49-F238E27FC236}">
                <a16:creationId xmlns:a16="http://schemas.microsoft.com/office/drawing/2014/main" id="{422106F9-81FA-DB89-52D9-E4F4E0472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091" y="533400"/>
            <a:ext cx="3830297" cy="5716862"/>
          </a:xfrm>
          <a:prstGeom prst="rect">
            <a:avLst/>
          </a:prstGeom>
        </p:spPr>
      </p:pic>
      <p:grpSp>
        <p:nvGrpSpPr>
          <p:cNvPr id="51" name="Top left">
            <a:extLst>
              <a:ext uri="{FF2B5EF4-FFF2-40B4-BE49-F238E27FC236}">
                <a16:creationId xmlns:a16="http://schemas.microsoft.com/office/drawing/2014/main" id="{FF47B612-7B2E-4A09-9B53-40BDE4350E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52" name="Freeform: Shape 51">
              <a:extLst>
                <a:ext uri="{FF2B5EF4-FFF2-40B4-BE49-F238E27FC236}">
                  <a16:creationId xmlns:a16="http://schemas.microsoft.com/office/drawing/2014/main" id="{599A3C89-9112-4DA1-8BB8-8DE0F7A70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3" name="Freeform: Shape 52">
              <a:extLst>
                <a:ext uri="{FF2B5EF4-FFF2-40B4-BE49-F238E27FC236}">
                  <a16:creationId xmlns:a16="http://schemas.microsoft.com/office/drawing/2014/main" id="{60847D53-C868-4FD8-A29C-4C44BCBA9B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54" name="Freeform: Shape 53">
              <a:extLst>
                <a:ext uri="{FF2B5EF4-FFF2-40B4-BE49-F238E27FC236}">
                  <a16:creationId xmlns:a16="http://schemas.microsoft.com/office/drawing/2014/main" id="{E11266F6-080B-489F-9B02-B5C4DE4EB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7A0BBAD6-8B87-4B31-89B8-E2C854FF39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BD79712E-3AD5-4656-A6A0-54C4087A0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31635E33-4458-4D3F-A1C4-264AC5221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3432BB39-F871-43E7-A232-C65BFFA911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AAE45D09-4993-4718-82A0-BA2217EB2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61" name="Cross">
            <a:extLst>
              <a:ext uri="{FF2B5EF4-FFF2-40B4-BE49-F238E27FC236}">
                <a16:creationId xmlns:a16="http://schemas.microsoft.com/office/drawing/2014/main" id="{3BC5998F-E162-4A33-9E87-01942908A7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62" name="Straight Connector 61">
              <a:extLst>
                <a:ext uri="{FF2B5EF4-FFF2-40B4-BE49-F238E27FC236}">
                  <a16:creationId xmlns:a16="http://schemas.microsoft.com/office/drawing/2014/main" id="{8259320D-EB3E-4C80-8E86-8A18306B24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63" name="Straight Connector 62">
              <a:extLst>
                <a:ext uri="{FF2B5EF4-FFF2-40B4-BE49-F238E27FC236}">
                  <a16:creationId xmlns:a16="http://schemas.microsoft.com/office/drawing/2014/main" id="{F07AF5EE-95F6-4B57-B8DD-5051D2EB9E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029727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14F2C8-1B01-0C0E-ABDD-7980E49C755F}"/>
              </a:ext>
            </a:extLst>
          </p:cNvPr>
          <p:cNvSpPr>
            <a:spLocks noGrp="1"/>
          </p:cNvSpPr>
          <p:nvPr>
            <p:ph type="title"/>
          </p:nvPr>
        </p:nvSpPr>
        <p:spPr>
          <a:xfrm>
            <a:off x="838200" y="365125"/>
            <a:ext cx="10515600" cy="5892800"/>
          </a:xfrm>
        </p:spPr>
        <p:txBody>
          <a:bodyPr>
            <a:normAutofit/>
          </a:bodyPr>
          <a:lstStyle/>
          <a:p>
            <a:r>
              <a:rPr lang="el-GR" sz="2800" dirty="0">
                <a:effectLst/>
                <a:latin typeface="Book Antiqua" panose="02040602050305030304" pitchFamily="18" charset="0"/>
                <a:ea typeface="Calibri" panose="020F0502020204030204" pitchFamily="34" charset="0"/>
              </a:rPr>
              <a:t>Το μουσικό θέατρο έχει πολλά κοινά σημεία με το θέατρο του λόγου: στηρίζεται σε ηθοποιούς (τραγουδιστές) που παριστάνουν ένα σκηνικό χαρακτήρα (ρόλο), απλώς τραγουδούν αντί να μιλούν και έχουν μια διαφορετική υποκριτική, ενώ υπάρχει και δραματικό κείμενο· η εμφάνιση του σκηνοθέτη στο δεύτερο μισό του δέκατου ένατου αιώνα, που κυριαρχεί ως οργανωτής της παράστασης έως σήμερα, αφορά και τα δυο είδη· ορισμένα πειράματα της θεατρικής πρωτοπορίας δε αφορούν και τις δυο εκδοχές θεατρικών παραστάσεων.</a:t>
            </a:r>
            <a:endParaRPr lang="el-GR" sz="2800" dirty="0">
              <a:latin typeface="Book Antiqua" panose="02040602050305030304" pitchFamily="18" charset="0"/>
            </a:endParaRPr>
          </a:p>
        </p:txBody>
      </p:sp>
    </p:spTree>
    <p:extLst>
      <p:ext uri="{BB962C8B-B14F-4D97-AF65-F5344CB8AC3E}">
        <p14:creationId xmlns:p14="http://schemas.microsoft.com/office/powerpoint/2010/main" val="10058447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71AA74-E47A-1D39-760B-EB98E3347AC2}"/>
              </a:ext>
            </a:extLst>
          </p:cNvPr>
          <p:cNvSpPr>
            <a:spLocks noGrp="1"/>
          </p:cNvSpPr>
          <p:nvPr>
            <p:ph type="title"/>
          </p:nvPr>
        </p:nvSpPr>
        <p:spPr>
          <a:xfrm>
            <a:off x="838200" y="365125"/>
            <a:ext cx="10515600" cy="6315593"/>
          </a:xfrm>
        </p:spPr>
        <p:txBody>
          <a:bodyPr>
            <a:normAutofit/>
          </a:bodyPr>
          <a:lstStyle/>
          <a:p>
            <a:r>
              <a:rPr lang="el-GR" sz="2800" dirty="0">
                <a:effectLst/>
                <a:latin typeface="Book Antiqua" panose="02040602050305030304" pitchFamily="18" charset="0"/>
                <a:ea typeface="Calibri" panose="020F0502020204030204" pitchFamily="34" charset="0"/>
                <a:cs typeface="Times New Roman" panose="02020603050405020304" pitchFamily="18" charset="0"/>
              </a:rPr>
              <a:t>Ας αναφερθεί, τέλος, πως και η φιλολογική/θεατρολογική έρευνα ανακάλυψε τις τελευταίες δεκαετίες το λιμπρέτο ως ειδικό δραματικό είδος, το οποίο εξαιτίας του προορισμού του για μελοποίηση και μουσική παράσταση, έχει ορισμένα χαρακτηριστικά γνωρίσματα διαφορετικά από τη συμβατική δραματογραφία. </a:t>
            </a:r>
            <a:br>
              <a:rPr lang="el-GR" sz="28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800" dirty="0">
              <a:latin typeface="Book Antiqua" panose="02040602050305030304" pitchFamily="18" charset="0"/>
            </a:endParaRPr>
          </a:p>
        </p:txBody>
      </p:sp>
    </p:spTree>
    <p:extLst>
      <p:ext uri="{BB962C8B-B14F-4D97-AF65-F5344CB8AC3E}">
        <p14:creationId xmlns:p14="http://schemas.microsoft.com/office/powerpoint/2010/main" val="2470071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73E27615-919C-51D1-51B8-6BF1792BCB7D}"/>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9996" r="-1" b="-1"/>
          <a:stretch/>
        </p:blipFill>
        <p:spPr>
          <a:xfrm>
            <a:off x="20" y="10"/>
            <a:ext cx="12188932" cy="6856614"/>
          </a:xfrm>
          <a:prstGeom prst="rect">
            <a:avLst/>
          </a:prstGeom>
        </p:spPr>
      </p:pic>
      <p:grpSp>
        <p:nvGrpSpPr>
          <p:cNvPr id="41"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42" name="Freeform: Shape 41">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48" name="Freeform: Shape 47">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54" name="Freeform: Shape 53">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67"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68"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0" name="Freeform: Shape 69">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69" name="Freeform: Shape 68">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56DCCC37-9BB7-DD29-B315-CFF6018D1D8B}"/>
              </a:ext>
            </a:extLst>
          </p:cNvPr>
          <p:cNvSpPr>
            <a:spLocks noGrp="1"/>
          </p:cNvSpPr>
          <p:nvPr>
            <p:ph type="title"/>
          </p:nvPr>
        </p:nvSpPr>
        <p:spPr>
          <a:xfrm>
            <a:off x="5001841" y="726641"/>
            <a:ext cx="5998193" cy="3187427"/>
          </a:xfrm>
        </p:spPr>
        <p:txBody>
          <a:bodyPr vert="horz" lIns="91440" tIns="45720" rIns="91440" bIns="45720" rtlCol="0" anchor="b">
            <a:normAutofit/>
          </a:bodyPr>
          <a:lstStyle/>
          <a:p>
            <a:pPr algn="r"/>
            <a:r>
              <a:rPr lang="en-US" sz="5000" i="1" kern="1200">
                <a:solidFill>
                  <a:srgbClr val="FFFFFF"/>
                </a:solidFill>
                <a:effectLst/>
                <a:latin typeface="+mj-lt"/>
                <a:ea typeface="+mj-ea"/>
                <a:cs typeface="+mj-cs"/>
              </a:rPr>
              <a:t>Χοροθέατρο/θέατρο του σώματος</a:t>
            </a:r>
            <a:br>
              <a:rPr lang="en-US" sz="5000" kern="1200">
                <a:solidFill>
                  <a:srgbClr val="FFFFFF"/>
                </a:solidFill>
                <a:effectLst/>
                <a:latin typeface="+mj-lt"/>
                <a:ea typeface="+mj-ea"/>
                <a:cs typeface="+mj-cs"/>
              </a:rPr>
            </a:br>
            <a:endParaRPr lang="en-US" sz="5000" kern="1200">
              <a:solidFill>
                <a:srgbClr val="FFFFFF"/>
              </a:solidFill>
              <a:latin typeface="+mj-lt"/>
              <a:ea typeface="+mj-ea"/>
              <a:cs typeface="+mj-cs"/>
            </a:endParaRPr>
          </a:p>
        </p:txBody>
      </p:sp>
      <p:grpSp>
        <p:nvGrpSpPr>
          <p:cNvPr id="78"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79" name="Straight Connector 78">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80" name="Straight Connector 79">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66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9"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0" name="Freeform: Shape 39">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 name="Freeform: Shape 40">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2" name="Freeform: Shape 41">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Τίτλος 1">
            <a:extLst>
              <a:ext uri="{FF2B5EF4-FFF2-40B4-BE49-F238E27FC236}">
                <a16:creationId xmlns:a16="http://schemas.microsoft.com/office/drawing/2014/main" id="{CEF6C539-EAE5-557B-B3B3-B68AD49675EE}"/>
              </a:ext>
            </a:extLst>
          </p:cNvPr>
          <p:cNvSpPr>
            <a:spLocks noGrp="1"/>
          </p:cNvSpPr>
          <p:nvPr>
            <p:ph type="title"/>
          </p:nvPr>
        </p:nvSpPr>
        <p:spPr>
          <a:xfrm>
            <a:off x="1005654" y="744909"/>
            <a:ext cx="3776416" cy="5179641"/>
          </a:xfrm>
        </p:spPr>
        <p:txBody>
          <a:bodyPr vert="horz" lIns="91440" tIns="45720" rIns="91440" bIns="45720" rtlCol="0" anchor="b">
            <a:noAutofit/>
          </a:bodyPr>
          <a:lstStyle/>
          <a:p>
            <a:pPr>
              <a:lnSpc>
                <a:spcPct val="90000"/>
              </a:lnSpc>
            </a:pPr>
            <a:r>
              <a:rPr lang="en-US" sz="2400" kern="1200" dirty="0" err="1">
                <a:solidFill>
                  <a:schemeClr val="tx2"/>
                </a:solidFill>
                <a:effectLst/>
                <a:latin typeface="Book Antiqua" panose="02040602050305030304" pitchFamily="18" charset="0"/>
              </a:rPr>
              <a:t>Οι</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όροι</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χοροθέ</a:t>
            </a:r>
            <a:r>
              <a:rPr lang="en-US" sz="2400" kern="1200" dirty="0">
                <a:solidFill>
                  <a:schemeClr val="tx2"/>
                </a:solidFill>
                <a:effectLst/>
                <a:latin typeface="Book Antiqua" panose="02040602050305030304" pitchFamily="18" charset="0"/>
              </a:rPr>
              <a:t>ατρο» και «θέατρο χορού» είναι πρόσφατοι νεολογισμοί και περιλαμβάνουν μορφές χορού που εκτελούνται κυρίως σε ένα θεατρικό γενικό πλαίσιο. Τα </a:t>
            </a:r>
            <a:r>
              <a:rPr lang="en-US" sz="2400" kern="1200" dirty="0" err="1">
                <a:solidFill>
                  <a:schemeClr val="tx2"/>
                </a:solidFill>
                <a:effectLst/>
                <a:latin typeface="Book Antiqua" panose="02040602050305030304" pitchFamily="18" charset="0"/>
              </a:rPr>
              <a:t>τελευτ</a:t>
            </a:r>
            <a:r>
              <a:rPr lang="en-US" sz="2400" kern="1200" dirty="0">
                <a:solidFill>
                  <a:schemeClr val="tx2"/>
                </a:solidFill>
                <a:effectLst/>
                <a:latin typeface="Book Antiqua" panose="02040602050305030304" pitchFamily="18" charset="0"/>
              </a:rPr>
              <a:t>αία χρόνια αυτοί οι όροι διευρύνθηκαν από έννοιες και είδη όπως η «κίνηση» ή το «σωματικό θέατρο» (physical theatre). </a:t>
            </a:r>
            <a:r>
              <a:rPr lang="en-US" sz="2400" kern="1200" dirty="0" err="1">
                <a:solidFill>
                  <a:schemeClr val="tx2"/>
                </a:solidFill>
                <a:effectLst/>
                <a:latin typeface="Book Antiqua" panose="02040602050305030304" pitchFamily="18" charset="0"/>
              </a:rPr>
              <a:t>Το</a:t>
            </a:r>
            <a:r>
              <a:rPr lang="en-US" sz="2400" kern="1200" dirty="0">
                <a:solidFill>
                  <a:schemeClr val="tx2"/>
                </a:solidFill>
                <a:effectLst/>
                <a:latin typeface="Book Antiqua" panose="02040602050305030304" pitchFamily="18" charset="0"/>
              </a:rPr>
              <a:t> π</a:t>
            </a:r>
            <a:r>
              <a:rPr lang="en-US" sz="2400" kern="1200" dirty="0" err="1">
                <a:solidFill>
                  <a:schemeClr val="tx2"/>
                </a:solidFill>
                <a:effectLst/>
                <a:latin typeface="Book Antiqua" panose="02040602050305030304" pitchFamily="18" charset="0"/>
              </a:rPr>
              <a:t>ιο</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γνωστό</a:t>
            </a:r>
            <a:r>
              <a:rPr lang="en-US" sz="2400" kern="1200" dirty="0">
                <a:solidFill>
                  <a:schemeClr val="tx2"/>
                </a:solidFill>
                <a:effectLst/>
                <a:latin typeface="Book Antiqua" panose="02040602050305030304" pitchFamily="18" charset="0"/>
              </a:rPr>
              <a:t> από α</a:t>
            </a:r>
            <a:r>
              <a:rPr lang="en-US" sz="2400" kern="1200" dirty="0" err="1">
                <a:solidFill>
                  <a:schemeClr val="tx2"/>
                </a:solidFill>
                <a:effectLst/>
                <a:latin typeface="Book Antiqua" panose="02040602050305030304" pitchFamily="18" charset="0"/>
              </a:rPr>
              <a:t>υτά</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είν</a:t>
            </a:r>
            <a:r>
              <a:rPr lang="en-US" sz="2400" kern="1200" dirty="0">
                <a:solidFill>
                  <a:schemeClr val="tx2"/>
                </a:solidFill>
                <a:effectLst/>
                <a:latin typeface="Book Antiqua" panose="02040602050305030304" pitchFamily="18" charset="0"/>
              </a:rPr>
              <a:t>αι φυσικά το κλασικό μπαλέτο. </a:t>
            </a:r>
            <a:endParaRPr lang="en-US" sz="2400" kern="1200" dirty="0">
              <a:solidFill>
                <a:schemeClr val="tx2"/>
              </a:solidFill>
              <a:latin typeface="Book Antiqua" panose="02040602050305030304" pitchFamily="18" charset="0"/>
            </a:endParaRPr>
          </a:p>
        </p:txBody>
      </p:sp>
      <p:grpSp>
        <p:nvGrpSpPr>
          <p:cNvPr id="49"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50" name="Straight Connector 49">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1" name="Straight Connector 50">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 name="Εικόνα 3" descr="Εικόνα που περιέχει άτομο, άθλημα, χορευτής, πλήθος&#10;&#10;Περιγραφή που δημιουργήθηκε αυτόματα">
            <a:extLst>
              <a:ext uri="{FF2B5EF4-FFF2-40B4-BE49-F238E27FC236}">
                <a16:creationId xmlns:a16="http://schemas.microsoft.com/office/drawing/2014/main" id="{8B3D2E35-8ECB-99A4-5646-EE0E1E9B9B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6557" y="1345653"/>
            <a:ext cx="6402214" cy="4161439"/>
          </a:xfrm>
          <a:prstGeom prst="rect">
            <a:avLst/>
          </a:prstGeom>
        </p:spPr>
      </p:pic>
      <p:grpSp>
        <p:nvGrpSpPr>
          <p:cNvPr id="53"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54" name="Freeform: Shape 53">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5"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7" name="Freeform: Shape 56">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6" name="Freeform: Shape 55">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925966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CF39E3-F38B-F789-7964-357F6E865E09}"/>
              </a:ext>
            </a:extLst>
          </p:cNvPr>
          <p:cNvSpPr>
            <a:spLocks noGrp="1"/>
          </p:cNvSpPr>
          <p:nvPr>
            <p:ph type="title"/>
          </p:nvPr>
        </p:nvSpPr>
        <p:spPr>
          <a:xfrm>
            <a:off x="838200" y="365125"/>
            <a:ext cx="10515600" cy="6073775"/>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Δικαίως το θέατρο χορού συγκαταλέγεται στις μορφές της θεατρικής παράστασης γιατί έχει συχνά μια υπόθεση, που παριστάνεται χορευτικά (όπως ο αρχαίος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Παντομίμος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ή αποτελείται από την έντονη χρήση των σωμάτων των χορευτών, όπως στο «μεταμοντέρνο»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Tanztheater</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της Γερμανίας, όπου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μπαλετικές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κινήσεις συνδυάζονται και με παντομιμικά στοιχεία.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38925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33AC03-1ED9-E08C-9A48-C976D8715DDF}"/>
              </a:ext>
            </a:extLst>
          </p:cNvPr>
          <p:cNvSpPr>
            <a:spLocks noGrp="1"/>
          </p:cNvSpPr>
          <p:nvPr>
            <p:ph type="title"/>
          </p:nvPr>
        </p:nvSpPr>
        <p:spPr>
          <a:xfrm>
            <a:off x="838200" y="365125"/>
            <a:ext cx="10515600" cy="597036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θέατρο του σώματος διαχωρίζεται στο κλασικό μπαλέτο, μια αλληλουχία αφηρημένων σωματικών κινήσεων υψηλής δυσκολίας που απαιτούν ειδική εκπαίδευση, και στον εκφραστικό χορό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expressive dance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εμφανίζεται στις αρχές του εικοστού αιώνα, όπου η κινησιολογία του σώματος δεν περιορίζεται από προδιαγεγραμμένες και κωδικοποιημένες κινήσεις, ενώ υπάρχουν και πιο σύγχρονες μορφές όπου μπορεί να απουσιάζει και η χαρακτηριστική συνοδευτική μουσική. Στην αισθητική χρήση της σωματικής εκφραστικότητας αυτές οι εκδοχές του «σωματικού θεάτρου» συγγενεύουν με τις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performances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324768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87BAF1-C9CA-04EE-989A-DB319AE10352}"/>
              </a:ext>
            </a:extLst>
          </p:cNvPr>
          <p:cNvSpPr>
            <a:spLocks noGrp="1"/>
          </p:cNvSpPr>
          <p:nvPr>
            <p:ph type="title"/>
          </p:nvPr>
        </p:nvSpPr>
        <p:spPr>
          <a:xfrm>
            <a:off x="838200" y="365125"/>
            <a:ext cx="10515600" cy="5877055"/>
          </a:xfrm>
        </p:spPr>
        <p:txBody>
          <a:bodyPr>
            <a:normAutofit/>
          </a:bodyPr>
          <a:lstStyle/>
          <a:p>
            <a:r>
              <a:rPr lang="el-GR" sz="2400" dirty="0">
                <a:effectLst/>
                <a:latin typeface="Book Antiqua" panose="02040602050305030304" pitchFamily="18" charset="0"/>
                <a:ea typeface="Calibri" panose="020F0502020204030204" pitchFamily="34" charset="0"/>
              </a:rPr>
              <a:t>Επειδή αυτή η έντονη «σωματικότητα» δεν περιορίζεται μόνο πια στο μπαλέτο, ο όρος « θέατρο του σώματος» είναι πιο αποτελεσματικός στο να περιγράψει τον πολύ μεγάλο πλούτο των θεαμάτων αυτών. Ό,τι είναι το λιμπρέτο για το μουσικό θέατρο, είναι η χορογραφία για το «θέατρο του σώματος».</a:t>
            </a:r>
            <a:endParaRPr lang="el-GR" sz="2400" dirty="0">
              <a:latin typeface="Book Antiqua" panose="02040602050305030304" pitchFamily="18" charset="0"/>
            </a:endParaRPr>
          </a:p>
        </p:txBody>
      </p:sp>
    </p:spTree>
    <p:extLst>
      <p:ext uri="{BB962C8B-B14F-4D97-AF65-F5344CB8AC3E}">
        <p14:creationId xmlns:p14="http://schemas.microsoft.com/office/powerpoint/2010/main" val="1819777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93AEB9-7738-9B68-FB75-470E2959FD90}"/>
              </a:ext>
            </a:extLst>
          </p:cNvPr>
          <p:cNvSpPr>
            <a:spLocks noGrp="1"/>
          </p:cNvSpPr>
          <p:nvPr>
            <p:ph type="title"/>
          </p:nvPr>
        </p:nvSpPr>
        <p:spPr>
          <a:xfrm>
            <a:off x="838200" y="365125"/>
            <a:ext cx="10515600" cy="593303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γλώσσα του όμως δεν είναι λεκτική- ακουστική, αλλά οπτική: οι κινήσεις του ανθρώπινου σώματος. Πρέπει να σημειωθεί ότι ο θεατρικός χορός και ο έντεχνος χορός είναι μόνο μία πτυχή ενός ευρύτερου κοινωνικού φαινομένου, του κοινωνικού χορού, ομαδικού, κατά ζεύγη ή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solo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 τον οποίο ασχολείται η έρευνα του χορού, ενώ με τους λαϊκούς χορούς, που μπορεί να συνορεύουν και με τελετουργίες και δρώμενα, ασχολείται η λαογραφία.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419005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810412-2B92-9D0F-3D4F-499804A33388}"/>
              </a:ext>
            </a:extLst>
          </p:cNvPr>
          <p:cNvSpPr>
            <a:spLocks noGrp="1"/>
          </p:cNvSpPr>
          <p:nvPr>
            <p:ph type="title"/>
          </p:nvPr>
        </p:nvSpPr>
        <p:spPr>
          <a:xfrm>
            <a:off x="838200" y="365125"/>
            <a:ext cx="10515600" cy="535454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Χορευτικά στοιχεία ή νούμερα υπάρχουν σε πολλά είδη θεατρικών παραστάσεων, από το αρχαίο θέατρο ως την όπερα, από τις κωμωδίες του Μολιέρου ως τις μορφές του λαϊκού θεάτρου· ολόκληρη η παράσταση του θεάτρου σκιών στηρίζεται σε χορευτικούς ρυθμούς. Η ρυθμική κίνηση του σώματος, μαζί με το μιμητικό ορμέμφυτο του ανθρώπου και το μέλος της μουσικής ανήκουν στις ρίζες του θεατρικού φαινομένου στη σωματική διάσταση της παράστασης, πριν ακόμα προστεθεί ο λόγος.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007600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εσωτερικό, ζωγραφική&#10;&#10;Περιγραφή που δημιουργήθηκε αυτόματα">
            <a:extLst>
              <a:ext uri="{FF2B5EF4-FFF2-40B4-BE49-F238E27FC236}">
                <a16:creationId xmlns:a16="http://schemas.microsoft.com/office/drawing/2014/main" id="{8C8DB820-50B3-9B41-3F8B-5751A989D5C6}"/>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18625" r="-1" b="6370"/>
          <a:stretch/>
        </p:blipFill>
        <p:spPr>
          <a:xfrm>
            <a:off x="20" y="10"/>
            <a:ext cx="12188932" cy="6856614"/>
          </a:xfrm>
          <a:prstGeom prst="rect">
            <a:avLst/>
          </a:prstGeom>
        </p:spPr>
      </p:pic>
      <p:grpSp>
        <p:nvGrpSpPr>
          <p:cNvPr id="41"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42" name="Freeform: Shape 41">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48" name="Freeform: Shape 47">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54" name="Freeform: Shape 53">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67"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68"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0" name="Freeform: Shape 69">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69" name="Freeform: Shape 68">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Τίτλος 1">
            <a:extLst>
              <a:ext uri="{FF2B5EF4-FFF2-40B4-BE49-F238E27FC236}">
                <a16:creationId xmlns:a16="http://schemas.microsoft.com/office/drawing/2014/main" id="{E5C789B6-0FF0-1DD8-6BF9-8BA9DA4DA346}"/>
              </a:ext>
            </a:extLst>
          </p:cNvPr>
          <p:cNvSpPr>
            <a:spLocks noGrp="1"/>
          </p:cNvSpPr>
          <p:nvPr>
            <p:ph type="title"/>
          </p:nvPr>
        </p:nvSpPr>
        <p:spPr>
          <a:xfrm>
            <a:off x="5001841" y="726641"/>
            <a:ext cx="5998193" cy="3187427"/>
          </a:xfrm>
        </p:spPr>
        <p:txBody>
          <a:bodyPr vert="horz" lIns="91440" tIns="45720" rIns="91440" bIns="45720" rtlCol="0" anchor="b">
            <a:normAutofit/>
          </a:bodyPr>
          <a:lstStyle/>
          <a:p>
            <a:pPr algn="r">
              <a:lnSpc>
                <a:spcPct val="90000"/>
              </a:lnSpc>
            </a:pPr>
            <a:r>
              <a:rPr lang="en-US" sz="5400" i="1" kern="1200">
                <a:solidFill>
                  <a:srgbClr val="FFFFFF"/>
                </a:solidFill>
                <a:effectLst/>
                <a:latin typeface="+mj-lt"/>
                <a:ea typeface="+mj-ea"/>
                <a:cs typeface="+mj-cs"/>
              </a:rPr>
              <a:t>Κουκλοθέατρο, θέατρο με φιγούρες και μάσκες</a:t>
            </a:r>
            <a:br>
              <a:rPr lang="en-US" sz="5400" kern="1200">
                <a:solidFill>
                  <a:srgbClr val="FFFFFF"/>
                </a:solidFill>
                <a:effectLst/>
                <a:latin typeface="+mj-lt"/>
                <a:ea typeface="+mj-ea"/>
                <a:cs typeface="+mj-cs"/>
              </a:rPr>
            </a:br>
            <a:endParaRPr lang="en-US" sz="5400" kern="1200">
              <a:solidFill>
                <a:srgbClr val="FFFFFF"/>
              </a:solidFill>
              <a:latin typeface="+mj-lt"/>
              <a:ea typeface="+mj-ea"/>
              <a:cs typeface="+mj-cs"/>
            </a:endParaRPr>
          </a:p>
        </p:txBody>
      </p:sp>
      <p:grpSp>
        <p:nvGrpSpPr>
          <p:cNvPr id="78"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79" name="Straight Connector 78">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80" name="Straight Connector 79">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6259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528BCD-3426-CD53-D9E8-3DA5F4934062}"/>
              </a:ext>
            </a:extLst>
          </p:cNvPr>
          <p:cNvSpPr>
            <a:spLocks noGrp="1"/>
          </p:cNvSpPr>
          <p:nvPr>
            <p:ph type="title"/>
          </p:nvPr>
        </p:nvSpPr>
        <p:spPr>
          <a:xfrm>
            <a:off x="838200" y="365125"/>
            <a:ext cx="10515600" cy="4636083"/>
          </a:xfrm>
        </p:spPr>
        <p:txBody>
          <a:bodyPr>
            <a:noAutofit/>
          </a:bodyPr>
          <a:lstStyle/>
          <a:p>
            <a:r>
              <a:rPr lang="el-GR" sz="2400" dirty="0">
                <a:effectLst/>
                <a:latin typeface="Book Antiqua" panose="02040602050305030304" pitchFamily="18" charset="0"/>
                <a:ea typeface="Calibri" panose="020F0502020204030204" pitchFamily="34" charset="0"/>
              </a:rPr>
              <a:t>Το κουκλοθέατρο φέρνει στο νου ποικιλόμορφες παραδόσεις και καλλιτεχνικές φόρμες, από απλές </a:t>
            </a:r>
            <a:r>
              <a:rPr lang="el-GR" sz="2400" dirty="0" err="1">
                <a:effectLst/>
                <a:latin typeface="Book Antiqua" panose="02040602050305030304" pitchFamily="18" charset="0"/>
                <a:ea typeface="Calibri" panose="020F0502020204030204" pitchFamily="34" charset="0"/>
              </a:rPr>
              <a:t>γαντόκουκλες</a:t>
            </a:r>
            <a:r>
              <a:rPr lang="el-GR" sz="2400" dirty="0">
                <a:effectLst/>
                <a:latin typeface="Book Antiqua" panose="02040602050305030304" pitchFamily="18" charset="0"/>
                <a:ea typeface="Calibri" panose="020F0502020204030204" pitchFamily="34" charset="0"/>
              </a:rPr>
              <a:t> μέχρι εξαιρετικά πολύπλοκες παραστάσεις όπου ενσωματώνονται αντικείμενα μαριονέτες μάσκες και ζωνταν</a:t>
            </a:r>
            <a:r>
              <a:rPr lang="el-GR" sz="2400" dirty="0">
                <a:latin typeface="Book Antiqua" panose="02040602050305030304" pitchFamily="18" charset="0"/>
                <a:ea typeface="Calibri" panose="020F0502020204030204" pitchFamily="34" charset="0"/>
              </a:rPr>
              <a:t>οί</a:t>
            </a:r>
            <a:r>
              <a:rPr lang="el-GR" sz="2400" dirty="0">
                <a:effectLst/>
                <a:latin typeface="Book Antiqua" panose="02040602050305030304" pitchFamily="18" charset="0"/>
                <a:ea typeface="Calibri" panose="020F0502020204030204" pitchFamily="34" charset="0"/>
              </a:rPr>
              <a:t> περφόρμερ.</a:t>
            </a:r>
            <a:endParaRPr lang="el-GR" sz="2400" dirty="0">
              <a:latin typeface="Book Antiqua" panose="02040602050305030304" pitchFamily="18" charset="0"/>
            </a:endParaRPr>
          </a:p>
        </p:txBody>
      </p:sp>
    </p:spTree>
    <p:extLst>
      <p:ext uri="{BB962C8B-B14F-4D97-AF65-F5344CB8AC3E}">
        <p14:creationId xmlns:p14="http://schemas.microsoft.com/office/powerpoint/2010/main" val="3715703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Τίτλος 1">
            <a:extLst>
              <a:ext uri="{FF2B5EF4-FFF2-40B4-BE49-F238E27FC236}">
                <a16:creationId xmlns:a16="http://schemas.microsoft.com/office/drawing/2014/main" id="{37E887B0-2202-94D1-6E6E-2D571F1462BF}"/>
              </a:ext>
            </a:extLst>
          </p:cNvPr>
          <p:cNvSpPr>
            <a:spLocks noGrp="1"/>
          </p:cNvSpPr>
          <p:nvPr>
            <p:ph type="title"/>
          </p:nvPr>
        </p:nvSpPr>
        <p:spPr>
          <a:xfrm>
            <a:off x="407780" y="4098524"/>
            <a:ext cx="11513578" cy="2226076"/>
          </a:xfrm>
        </p:spPr>
        <p:txBody>
          <a:bodyPr vert="horz" lIns="91440" tIns="45720" rIns="91440" bIns="45720" rtlCol="0" anchor="ctr">
            <a:noAutofit/>
          </a:bodyPr>
          <a:lstStyle/>
          <a:p>
            <a:pPr>
              <a:lnSpc>
                <a:spcPct val="90000"/>
              </a:lnSpc>
            </a:pPr>
            <a:r>
              <a:rPr lang="en-US" sz="2400" kern="1200" dirty="0" err="1">
                <a:solidFill>
                  <a:schemeClr val="tx2"/>
                </a:solidFill>
                <a:effectLst/>
                <a:latin typeface="Book Antiqua" panose="02040602050305030304" pitchFamily="18" charset="0"/>
              </a:rPr>
              <a:t>Οι</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φιγούρες</a:t>
            </a:r>
            <a:r>
              <a:rPr lang="en-US" sz="2400" kern="1200" dirty="0">
                <a:solidFill>
                  <a:schemeClr val="tx2"/>
                </a:solidFill>
                <a:effectLst/>
                <a:latin typeface="Book Antiqua" panose="02040602050305030304" pitchFamily="18" charset="0"/>
              </a:rPr>
              <a:t> μπ</a:t>
            </a:r>
            <a:r>
              <a:rPr lang="en-US" sz="2400" kern="1200" dirty="0" err="1">
                <a:solidFill>
                  <a:schemeClr val="tx2"/>
                </a:solidFill>
                <a:effectLst/>
                <a:latin typeface="Book Antiqua" panose="02040602050305030304" pitchFamily="18" charset="0"/>
              </a:rPr>
              <a:t>ορούν</a:t>
            </a:r>
            <a:r>
              <a:rPr lang="en-US" sz="2400" kern="1200" dirty="0">
                <a:solidFill>
                  <a:schemeClr val="tx2"/>
                </a:solidFill>
                <a:effectLst/>
                <a:latin typeface="Book Antiqua" panose="02040602050305030304" pitchFamily="18" charset="0"/>
              </a:rPr>
              <a:t> να </a:t>
            </a:r>
            <a:r>
              <a:rPr lang="en-US" sz="2400" kern="1200" dirty="0" err="1">
                <a:solidFill>
                  <a:schemeClr val="tx2"/>
                </a:solidFill>
                <a:effectLst/>
                <a:latin typeface="Book Antiqua" panose="02040602050305030304" pitchFamily="18" charset="0"/>
              </a:rPr>
              <a:t>δι</a:t>
            </a:r>
            <a:r>
              <a:rPr lang="en-US" sz="2400" kern="1200" dirty="0">
                <a:solidFill>
                  <a:schemeClr val="tx2"/>
                </a:solidFill>
                <a:effectLst/>
                <a:latin typeface="Book Antiqua" panose="02040602050305030304" pitchFamily="18" charset="0"/>
              </a:rPr>
              <a:t>ακριθούν σε  δισδιάστατες που χρησιμοποιούνται κυρίως στο θέατρο σκιών και τρισδιάστατες πλαστικές φιγούρες που χρησιμοποιούνται στο κουκλοθέατρο όπου χρησιμοποιούνται χέρια</a:t>
            </a:r>
            <a:r>
              <a:rPr lang="el-GR" sz="2400" kern="1200" dirty="0">
                <a:solidFill>
                  <a:schemeClr val="tx2"/>
                </a:solidFill>
                <a:effectLst/>
                <a:latin typeface="Book Antiqua" panose="02040602050305030304" pitchFamily="18" charset="0"/>
              </a:rPr>
              <a:t>,</a:t>
            </a:r>
            <a:r>
              <a:rPr lang="en-US" sz="2400" kern="1200" dirty="0">
                <a:solidFill>
                  <a:schemeClr val="tx2"/>
                </a:solidFill>
                <a:effectLst/>
                <a:latin typeface="Book Antiqua" panose="02040602050305030304" pitchFamily="18" charset="0"/>
              </a:rPr>
              <a:t> βέργες και σχοινιά. </a:t>
            </a:r>
            <a:r>
              <a:rPr lang="en-US" sz="2400" kern="1200" dirty="0" err="1">
                <a:solidFill>
                  <a:schemeClr val="tx2"/>
                </a:solidFill>
                <a:effectLst/>
                <a:latin typeface="Book Antiqua" panose="02040602050305030304" pitchFamily="18" charset="0"/>
              </a:rPr>
              <a:t>Λόγω</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της</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ιστορικής</a:t>
            </a:r>
            <a:r>
              <a:rPr lang="en-US" sz="2400" kern="1200" dirty="0">
                <a:solidFill>
                  <a:schemeClr val="tx2"/>
                </a:solidFill>
                <a:effectLst/>
                <a:latin typeface="Book Antiqua" panose="02040602050305030304" pitchFamily="18" charset="0"/>
              </a:rPr>
              <a:t> α</a:t>
            </a:r>
            <a:r>
              <a:rPr lang="en-US" sz="2400" kern="1200" dirty="0" err="1">
                <a:solidFill>
                  <a:schemeClr val="tx2"/>
                </a:solidFill>
                <a:effectLst/>
                <a:latin typeface="Book Antiqua" panose="02040602050305030304" pitchFamily="18" charset="0"/>
              </a:rPr>
              <a:t>ισθητικής</a:t>
            </a:r>
            <a:r>
              <a:rPr lang="en-US" sz="2400" kern="1200" dirty="0">
                <a:solidFill>
                  <a:schemeClr val="tx2"/>
                </a:solidFill>
                <a:effectLst/>
                <a:latin typeface="Book Antiqua" panose="02040602050305030304" pitchFamily="18" charset="0"/>
              </a:rPr>
              <a:t> και π</a:t>
            </a:r>
            <a:r>
              <a:rPr lang="en-US" sz="2400" kern="1200" dirty="0" err="1">
                <a:solidFill>
                  <a:schemeClr val="tx2"/>
                </a:solidFill>
                <a:effectLst/>
                <a:latin typeface="Book Antiqua" panose="02040602050305030304" pitchFamily="18" charset="0"/>
              </a:rPr>
              <a:t>ολιτισμικής</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του</a:t>
            </a:r>
            <a:r>
              <a:rPr lang="en-US" sz="2400" kern="1200" dirty="0">
                <a:solidFill>
                  <a:schemeClr val="tx2"/>
                </a:solidFill>
                <a:effectLst/>
                <a:latin typeface="Book Antiqua" panose="02040602050305030304" pitchFamily="18" charset="0"/>
              </a:rPr>
              <a:t> </a:t>
            </a:r>
            <a:r>
              <a:rPr lang="en-US" sz="2400" kern="1200" dirty="0" err="1">
                <a:solidFill>
                  <a:schemeClr val="tx2"/>
                </a:solidFill>
                <a:effectLst/>
                <a:latin typeface="Book Antiqua" panose="02040602050305030304" pitchFamily="18" charset="0"/>
              </a:rPr>
              <a:t>σημ</a:t>
            </a:r>
            <a:r>
              <a:rPr lang="en-US" sz="2400" kern="1200" dirty="0">
                <a:solidFill>
                  <a:schemeClr val="tx2"/>
                </a:solidFill>
                <a:effectLst/>
                <a:latin typeface="Book Antiqua" panose="02040602050305030304" pitchFamily="18" charset="0"/>
              </a:rPr>
              <a:t>ασίας το κουκλοθέατρο πρέπει να ενταχθεί στο πεδίο μιας ολοκληρωμένης προσέγγισης στις θεατρικές σπουδές. </a:t>
            </a:r>
            <a:br>
              <a:rPr lang="en-US" sz="2400" kern="1200" dirty="0">
                <a:solidFill>
                  <a:schemeClr val="tx2"/>
                </a:solidFill>
                <a:effectLst/>
                <a:latin typeface="Book Antiqua" panose="02040602050305030304" pitchFamily="18" charset="0"/>
              </a:rPr>
            </a:br>
            <a:endParaRPr lang="en-US" sz="2400" kern="1200" dirty="0">
              <a:solidFill>
                <a:schemeClr val="tx2"/>
              </a:solidFill>
              <a:latin typeface="Book Antiqua" panose="02040602050305030304" pitchFamily="18" charset="0"/>
            </a:endParaRPr>
          </a:p>
        </p:txBody>
      </p:sp>
      <p:grpSp>
        <p:nvGrpSpPr>
          <p:cNvPr id="39" name="Bottom Right">
            <a:extLst>
              <a:ext uri="{FF2B5EF4-FFF2-40B4-BE49-F238E27FC236}">
                <a16:creationId xmlns:a16="http://schemas.microsoft.com/office/drawing/2014/main" id="{F738262B-3960-4D04-92F3-C363584E92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0" name="Freeform: Shape 39">
              <a:extLst>
                <a:ext uri="{FF2B5EF4-FFF2-40B4-BE49-F238E27FC236}">
                  <a16:creationId xmlns:a16="http://schemas.microsoft.com/office/drawing/2014/main" id="{6E657100-BDC2-4335-865E-8B822BC96B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1" name="Graphic 157">
              <a:extLst>
                <a:ext uri="{FF2B5EF4-FFF2-40B4-BE49-F238E27FC236}">
                  <a16:creationId xmlns:a16="http://schemas.microsoft.com/office/drawing/2014/main" id="{7C44F7A2-EC4A-484B-BE71-8B23C0F60D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3" name="Freeform: Shape 42">
                <a:extLst>
                  <a:ext uri="{FF2B5EF4-FFF2-40B4-BE49-F238E27FC236}">
                    <a16:creationId xmlns:a16="http://schemas.microsoft.com/office/drawing/2014/main" id="{21590F86-76CD-4EB9-8741-34B0E1941D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FD6089F4-CD95-4D48-A805-34EA5F848D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68DB60A2-B18C-4F65-B0E6-66ED9CEF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5048C6F4-614B-45FA-AB8F-25347B544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F25FD66F-3D7B-4850-B481-5D51840D46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E393D591-D719-4C28-B8E5-334636358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F0E41FB1-38F3-4037-B5F2-E4E353110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2" name="Freeform: Shape 41">
              <a:extLst>
                <a:ext uri="{FF2B5EF4-FFF2-40B4-BE49-F238E27FC236}">
                  <a16:creationId xmlns:a16="http://schemas.microsoft.com/office/drawing/2014/main" id="{C8A8B4BF-5D23-4610-AD0E-B290C8D67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Εικόνα 3" descr="Εικόνα που περιέχει κείμενο, εσωτερικό, παράθυρο, κορνίζα&#10;&#10;Περιγραφή που δημιουργήθηκε αυτόματα">
            <a:extLst>
              <a:ext uri="{FF2B5EF4-FFF2-40B4-BE49-F238E27FC236}">
                <a16:creationId xmlns:a16="http://schemas.microsoft.com/office/drawing/2014/main" id="{0CAFD2DA-B84C-803F-0769-1CC79C3365E2}"/>
              </a:ext>
            </a:extLst>
          </p:cNvPr>
          <p:cNvPicPr>
            <a:picLocks noChangeAspect="1"/>
          </p:cNvPicPr>
          <p:nvPr/>
        </p:nvPicPr>
        <p:blipFill rotWithShape="1">
          <a:blip r:embed="rId2">
            <a:extLst>
              <a:ext uri="{28A0092B-C50C-407E-A947-70E740481C1C}">
                <a14:useLocalDpi xmlns:a14="http://schemas.microsoft.com/office/drawing/2010/main" val="0"/>
              </a:ext>
            </a:extLst>
          </a:blip>
          <a:srcRect t="32283" b="3283"/>
          <a:stretch/>
        </p:blipFill>
        <p:spPr>
          <a:xfrm>
            <a:off x="198741" y="10"/>
            <a:ext cx="11812017" cy="3919684"/>
          </a:xfrm>
          <a:prstGeom prst="rect">
            <a:avLst/>
          </a:prstGeom>
        </p:spPr>
      </p:pic>
      <p:grpSp>
        <p:nvGrpSpPr>
          <p:cNvPr id="51" name="Top Left">
            <a:extLst>
              <a:ext uri="{FF2B5EF4-FFF2-40B4-BE49-F238E27FC236}">
                <a16:creationId xmlns:a16="http://schemas.microsoft.com/office/drawing/2014/main" id="{345A4508-88A7-4C04-9603-4F8CCFCDC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52" name="Freeform: Shape 51">
              <a:extLst>
                <a:ext uri="{FF2B5EF4-FFF2-40B4-BE49-F238E27FC236}">
                  <a16:creationId xmlns:a16="http://schemas.microsoft.com/office/drawing/2014/main" id="{ACBEBA10-A14A-4AE6-9F5B-84BDE565C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B6C86399-9706-4DD7-8917-E6DB39242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54" name="Freeform: Shape 53">
              <a:extLst>
                <a:ext uri="{FF2B5EF4-FFF2-40B4-BE49-F238E27FC236}">
                  <a16:creationId xmlns:a16="http://schemas.microsoft.com/office/drawing/2014/main" id="{CDDA7BC8-3D83-4235-80B9-97CB95E3D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DA9C08E3-DA34-4386-990E-1CB4F68E7B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03CFB05D-200F-4880-92F6-8730C6DEB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4AB4525A-595A-4728-9298-A4DFEE991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530A4D64-630B-47EB-9255-66DEFA42D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60" name="Cross">
            <a:extLst>
              <a:ext uri="{FF2B5EF4-FFF2-40B4-BE49-F238E27FC236}">
                <a16:creationId xmlns:a16="http://schemas.microsoft.com/office/drawing/2014/main" id="{2E2A24AE-1C03-4337-8529-C4233C56F0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3919728"/>
            <a:ext cx="118872" cy="118872"/>
            <a:chOff x="1175347" y="3733800"/>
            <a:chExt cx="118872" cy="118872"/>
          </a:xfrm>
        </p:grpSpPr>
        <p:cxnSp>
          <p:nvCxnSpPr>
            <p:cNvPr id="61" name="Straight Connector 60">
              <a:extLst>
                <a:ext uri="{FF2B5EF4-FFF2-40B4-BE49-F238E27FC236}">
                  <a16:creationId xmlns:a16="http://schemas.microsoft.com/office/drawing/2014/main" id="{F6213D2F-99EA-48EA-AD3A-A55DC4F5F5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62" name="Straight Connector 61">
              <a:extLst>
                <a:ext uri="{FF2B5EF4-FFF2-40B4-BE49-F238E27FC236}">
                  <a16:creationId xmlns:a16="http://schemas.microsoft.com/office/drawing/2014/main" id="{B4ADACBA-0EE9-4E11-B79A-F39D15CFEA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740886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CF0D31-1BA1-C7EB-0253-544BB210A8E3}"/>
              </a:ext>
            </a:extLst>
          </p:cNvPr>
          <p:cNvSpPr>
            <a:spLocks noGrp="1"/>
          </p:cNvSpPr>
          <p:nvPr>
            <p:ph type="title"/>
          </p:nvPr>
        </p:nvSpPr>
        <p:spPr>
          <a:xfrm>
            <a:off x="838200" y="365125"/>
            <a:ext cx="10515600" cy="6178550"/>
          </a:xfrm>
        </p:spPr>
        <p:txBody>
          <a:bodyPr>
            <a:normAutofit/>
          </a:bodyPr>
          <a:lstStyle/>
          <a:p>
            <a:r>
              <a:rPr lang="el-GR" sz="2400" dirty="0">
                <a:effectLst/>
                <a:latin typeface="Book Antiqua" panose="02040602050305030304" pitchFamily="18" charset="0"/>
                <a:ea typeface="Calibri" panose="020F0502020204030204" pitchFamily="34" charset="0"/>
              </a:rPr>
              <a:t>Στην παράδοση του δυτικού θεάτρου το κουκλοθέατρο, το οποίο συνδεόταν κυρίως με τη διασκέδαση των παιδιών, ήταν πάντα ένα είδος που βρισκόταν στο περιθώριο. Σε άλλους όμως θεατρικούς πολιτισμούς το κουκλοθέατρο έχει μια εντελώς διαφορετική θέση.</a:t>
            </a:r>
            <a:endParaRPr lang="el-GR" sz="2400" dirty="0">
              <a:latin typeface="Book Antiqua" panose="02040602050305030304" pitchFamily="18" charset="0"/>
            </a:endParaRPr>
          </a:p>
        </p:txBody>
      </p:sp>
    </p:spTree>
    <p:extLst>
      <p:ext uri="{BB962C8B-B14F-4D97-AF65-F5344CB8AC3E}">
        <p14:creationId xmlns:p14="http://schemas.microsoft.com/office/powerpoint/2010/main" val="1739520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48645CA-FC17-DA4D-AB61-6BF62940BF92}"/>
              </a:ext>
            </a:extLst>
          </p:cNvPr>
          <p:cNvSpPr>
            <a:spLocks noGrp="1"/>
          </p:cNvSpPr>
          <p:nvPr>
            <p:ph type="title"/>
          </p:nvPr>
        </p:nvSpPr>
        <p:spPr>
          <a:xfrm>
            <a:off x="838200" y="365125"/>
            <a:ext cx="10515600" cy="549449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Wayang</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Kulit</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της Ιάβας, για παράδειγμα, είναι μια μορφή θεάτρου σκιών οι ρίζες του οποίου χρονολογούνται από τον όγδοο  αιώνα και η οποία χρησιμοποιεί διάφαν</a:t>
            </a:r>
            <a:r>
              <a:rPr lang="el-GR" sz="2400" dirty="0">
                <a:latin typeface="Book Antiqua" panose="02040602050305030304" pitchFamily="18" charset="0"/>
                <a:ea typeface="Calibri" panose="020F0502020204030204" pitchFamily="34" charset="0"/>
                <a:cs typeface="Times New Roman" panose="02020603050405020304" pitchFamily="18" charset="0"/>
              </a:rPr>
              <a:t>ε</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ς κούκλες με βέργες. Είναι το πιο διαδεδομένο είδος θεάτρου στην Ινδονησία. Εξίσου σημαντικό είναι και το γιαπωνέζικο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Bunraku</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οποίο ήταν ιδιαίτερα δημοφιλές κατά τον δέκατο έβδομο και δέκατο όγδοο αιώνα, και σήμερα θεωρείται μία από τις σπουδαιότερες μορφές κλασικού θεάτρου στην Ιαπωνία μαζί με το θέατρο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No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Kabuki</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Kyogen</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256932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CE7855-9F51-C1E7-D871-32931A4DA2B3}"/>
              </a:ext>
            </a:extLst>
          </p:cNvPr>
          <p:cNvSpPr>
            <a:spLocks noGrp="1"/>
          </p:cNvSpPr>
          <p:nvPr>
            <p:ph type="title"/>
          </p:nvPr>
        </p:nvSpPr>
        <p:spPr>
          <a:xfrm>
            <a:off x="838200" y="365125"/>
            <a:ext cx="10515600" cy="5877055"/>
          </a:xfrm>
        </p:spPr>
        <p:txBody>
          <a:bodyPr>
            <a:normAutofit/>
          </a:bodyPr>
          <a:lstStyle/>
          <a:p>
            <a:r>
              <a:rPr lang="el-GR" sz="2400" dirty="0">
                <a:effectLst/>
                <a:latin typeface="Book Antiqua" panose="02040602050305030304" pitchFamily="18" charset="0"/>
                <a:ea typeface="Calibri" panose="020F0502020204030204" pitchFamily="34" charset="0"/>
              </a:rPr>
              <a:t>Στην Ευρώπη η αισθητική αξία του κουκλοθεάτρου έτυχε μόνο σποραδικής αναγνώρισης. Το σύγχρονο κουκλοθέατρο εμφανίζεται περίπου το 1900, όπου οι κούκλες, κυρίως μαριονέτες, χρησιμοποιήθηκαν από έναν αριθμό εκπροσώπων της πρωτοπορίας ως μέσο ανανέωσης του ρεαλιστικού λογοκεντρικού δραματικού θεάτρου.</a:t>
            </a:r>
            <a:endParaRPr lang="el-GR" sz="2400" dirty="0">
              <a:latin typeface="Book Antiqua" panose="02040602050305030304" pitchFamily="18" charset="0"/>
            </a:endParaRPr>
          </a:p>
        </p:txBody>
      </p:sp>
    </p:spTree>
    <p:extLst>
      <p:ext uri="{BB962C8B-B14F-4D97-AF65-F5344CB8AC3E}">
        <p14:creationId xmlns:p14="http://schemas.microsoft.com/office/powerpoint/2010/main" val="7636785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F38BF9-2401-F403-E322-ED9C40DAFF60}"/>
              </a:ext>
            </a:extLst>
          </p:cNvPr>
          <p:cNvSpPr>
            <a:spLocks noGrp="1"/>
          </p:cNvSpPr>
          <p:nvPr>
            <p:ph type="title"/>
          </p:nvPr>
        </p:nvSpPr>
        <p:spPr>
          <a:xfrm>
            <a:off x="838200" y="365125"/>
            <a:ext cx="10515600" cy="593303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Στη Ρωσία, τη Γερμανία, την Αυστρία και τη Γαλλία αναδύθηκαν καλλιτέχνες που διακήρυξαν ένα νέο είδος κουκλοθεάτρου διαφορετικού από εκείνου των υπαίθριων πανηγυριών και της παιδικής διασκέδασης. την ίδια περίοδο η πρόσληψη του ασιατικού θεάτρου είχε αποφασιστική επιρροή σε πολλούς από αυτούς τους καλλιτέχνες παρόλο που οι στόχοι τους υπερέβαιναν την απλή μίμηση της εξωτικής φόρμας.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4014292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BB6ACB-F27D-D0C9-B840-65EB0C7B83D8}"/>
              </a:ext>
            </a:extLst>
          </p:cNvPr>
          <p:cNvSpPr>
            <a:spLocks noGrp="1"/>
          </p:cNvSpPr>
          <p:nvPr>
            <p:ph type="title"/>
          </p:nvPr>
        </p:nvSpPr>
        <p:spPr>
          <a:xfrm>
            <a:off x="838200" y="365125"/>
            <a:ext cx="10515600" cy="547583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Μετά το 1945 το κουκλοθέατρο αναπτύχθηκε γρήγορα σε πολλές κατευθύνσεις ομάδες όπως η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South African Spring Puppet Company.</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Εργάζονται κυρίως με κούκλες τύπου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Bunraku</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μαζί με ζωντανούς ηθοποιούς. Αντίστοιχη χρήση κούκλας με ζωντανούς περφόρμερ  βρίσκουμε και στη δουλειά της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Αριάν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Μνουσκίν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του Ταντέους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Κάντορ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Ρομπέρ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Λεπάζ</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9049799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41E6F8B-BC4A-9D2E-5CC9-40F16BE27AF3}"/>
              </a:ext>
            </a:extLst>
          </p:cNvPr>
          <p:cNvSpPr>
            <a:spLocks noGrp="1"/>
          </p:cNvSpPr>
          <p:nvPr>
            <p:ph type="title"/>
          </p:nvPr>
        </p:nvSpPr>
        <p:spPr>
          <a:xfrm>
            <a:off x="838200" y="365125"/>
            <a:ext cx="10515600" cy="6492875"/>
          </a:xfrm>
        </p:spPr>
        <p:txBody>
          <a:bodyPr>
            <a:normAutofit/>
          </a:bodyPr>
          <a:lstStyle/>
          <a:p>
            <a:r>
              <a:rPr lang="el-GR" sz="2400" dirty="0">
                <a:effectLst/>
                <a:latin typeface="Book Antiqua" panose="02040602050305030304" pitchFamily="18" charset="0"/>
                <a:ea typeface="Calibri" panose="020F0502020204030204" pitchFamily="34" charset="0"/>
              </a:rPr>
              <a:t>Όπως το κουκλοθέατρο έτσι και οι μάσκες καθώς και η τέχνη της μάσκας είναι βαθιά ριζωμένα στην ιστορία του καλλιτεχνικού μέσου. Οι μάσκες υπενθυμίζουν τις τελετουργικές ρίζες του θεάτρου και συχνά μελετώνται σε διαπολιτισμικά πλαίσια. Αυτή η αντιμετώπιση μπορεί να θεωρηθεί ως ένα σημείο σύγκρισης ή ακόμα και σύγκρουσης εξαιτίας της αμφιλεγόμενης θέσης της κρίσης της μάσκας στο δυτικό θέατρο η οποία ταλαντεύεται μεταξύ σφοδρής απόρριψης και παθιασμένης υπεράσπισης.</a:t>
            </a:r>
            <a:endParaRPr lang="el-GR" sz="2400" dirty="0">
              <a:latin typeface="Book Antiqua" panose="02040602050305030304" pitchFamily="18" charset="0"/>
            </a:endParaRPr>
          </a:p>
        </p:txBody>
      </p:sp>
    </p:spTree>
    <p:extLst>
      <p:ext uri="{BB962C8B-B14F-4D97-AF65-F5344CB8AC3E}">
        <p14:creationId xmlns:p14="http://schemas.microsoft.com/office/powerpoint/2010/main" val="3145586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9"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0" name="Freeform: Shape 39">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 name="Freeform: Shape 40">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2" name="Freeform: Shape 41">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Τίτλος 1">
            <a:extLst>
              <a:ext uri="{FF2B5EF4-FFF2-40B4-BE49-F238E27FC236}">
                <a16:creationId xmlns:a16="http://schemas.microsoft.com/office/drawing/2014/main" id="{979A795D-A1F5-C10F-5AE7-7D0580DD9493}"/>
              </a:ext>
            </a:extLst>
          </p:cNvPr>
          <p:cNvSpPr>
            <a:spLocks noGrp="1"/>
          </p:cNvSpPr>
          <p:nvPr>
            <p:ph type="title"/>
          </p:nvPr>
        </p:nvSpPr>
        <p:spPr>
          <a:xfrm>
            <a:off x="1005654" y="744909"/>
            <a:ext cx="3776416" cy="5771923"/>
          </a:xfrm>
        </p:spPr>
        <p:txBody>
          <a:bodyPr vert="horz" lIns="91440" tIns="45720" rIns="91440" bIns="45720" rtlCol="0" anchor="b">
            <a:noAutofit/>
          </a:bodyPr>
          <a:lstStyle/>
          <a:p>
            <a:pPr>
              <a:lnSpc>
                <a:spcPct val="90000"/>
              </a:lnSpc>
            </a:pPr>
            <a:r>
              <a:rPr lang="en-US" sz="2400" kern="1200" dirty="0">
                <a:solidFill>
                  <a:schemeClr val="tx2"/>
                </a:solidFill>
                <a:effectLst/>
                <a:latin typeface="Book Antiqua" panose="02040602050305030304" pitchFamily="18" charset="0"/>
              </a:rPr>
              <a:t>Η απ</a:t>
            </a:r>
            <a:r>
              <a:rPr lang="en-US" sz="2400" kern="1200" dirty="0" err="1">
                <a:solidFill>
                  <a:schemeClr val="tx2"/>
                </a:solidFill>
                <a:effectLst/>
                <a:latin typeface="Book Antiqua" panose="02040602050305030304" pitchFamily="18" charset="0"/>
              </a:rPr>
              <a:t>ουσί</a:t>
            </a:r>
            <a:r>
              <a:rPr lang="en-US" sz="2400" kern="1200" dirty="0">
                <a:solidFill>
                  <a:schemeClr val="tx2"/>
                </a:solidFill>
                <a:effectLst/>
                <a:latin typeface="Book Antiqua" panose="02040602050305030304" pitchFamily="18" charset="0"/>
              </a:rPr>
              <a:t>α των μασκών από την δεσπόζουσα τάση του θεάτρου συνδέθηκε με την κυριαρχία του ψυχολογικού δράματος ενώ η επανεμφάνισή τους στη θεωρία και πρακτική στην αρχή του εικοστού αιώνα υποκινήθηκε από τη δυσαρέσκεια για αυτή την παράδοση. </a:t>
            </a:r>
            <a:r>
              <a:rPr lang="en-US" sz="2400" kern="1200" dirty="0" err="1">
                <a:solidFill>
                  <a:schemeClr val="tx2"/>
                </a:solidFill>
                <a:effectLst/>
                <a:latin typeface="Book Antiqua" panose="02040602050305030304" pitchFamily="18" charset="0"/>
              </a:rPr>
              <a:t>Ανάμεσ</a:t>
            </a:r>
            <a:r>
              <a:rPr lang="en-US" sz="2400" kern="1200" dirty="0">
                <a:solidFill>
                  <a:schemeClr val="tx2"/>
                </a:solidFill>
                <a:effectLst/>
                <a:latin typeface="Book Antiqua" panose="02040602050305030304" pitchFamily="18" charset="0"/>
              </a:rPr>
              <a:t>α στους σύγχρονους καλλιτέχνες που χρησιμοποιούν μάσκες είναι ο Τζόρτζιο Στρέλερ και η Αριάν Μνούσκιν. </a:t>
            </a:r>
            <a:br>
              <a:rPr lang="en-US" sz="2400" kern="1200" dirty="0">
                <a:solidFill>
                  <a:schemeClr val="tx2"/>
                </a:solidFill>
                <a:effectLst/>
                <a:latin typeface="Book Antiqua" panose="02040602050305030304" pitchFamily="18" charset="0"/>
              </a:rPr>
            </a:br>
            <a:endParaRPr lang="en-US" sz="2400" kern="1200" dirty="0">
              <a:solidFill>
                <a:schemeClr val="tx2"/>
              </a:solidFill>
              <a:latin typeface="Book Antiqua" panose="02040602050305030304" pitchFamily="18" charset="0"/>
            </a:endParaRPr>
          </a:p>
        </p:txBody>
      </p:sp>
      <p:grpSp>
        <p:nvGrpSpPr>
          <p:cNvPr id="49"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50" name="Straight Connector 49">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1" name="Straight Connector 50">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 name="Εικόνα 3" descr="Εικόνα που περιέχει κείμενο, άτομο, εσωτερικό&#10;&#10;Περιγραφή που δημιουργήθηκε αυτόματα">
            <a:extLst>
              <a:ext uri="{FF2B5EF4-FFF2-40B4-BE49-F238E27FC236}">
                <a16:creationId xmlns:a16="http://schemas.microsoft.com/office/drawing/2014/main" id="{8D7F72C9-D3B2-9551-57C7-1FBD20C0AC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6557" y="1025543"/>
            <a:ext cx="6402214" cy="4801660"/>
          </a:xfrm>
          <a:prstGeom prst="rect">
            <a:avLst/>
          </a:prstGeom>
        </p:spPr>
      </p:pic>
      <p:grpSp>
        <p:nvGrpSpPr>
          <p:cNvPr id="53"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54" name="Freeform: Shape 53">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5"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7" name="Freeform: Shape 56">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6" name="Freeform: Shape 55">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732842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9" name="Top left">
            <a:extLst>
              <a:ext uri="{FF2B5EF4-FFF2-40B4-BE49-F238E27FC236}">
                <a16:creationId xmlns:a16="http://schemas.microsoft.com/office/drawing/2014/main" id="{3DF7CE3A-5BDC-4E10-9388-4C79AC102A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0" name="Freeform: Shape 39">
              <a:extLst>
                <a:ext uri="{FF2B5EF4-FFF2-40B4-BE49-F238E27FC236}">
                  <a16:creationId xmlns:a16="http://schemas.microsoft.com/office/drawing/2014/main" id="{27EE8754-F2D6-4612-9200-7AFC134C9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 name="Freeform: Shape 40">
              <a:extLst>
                <a:ext uri="{FF2B5EF4-FFF2-40B4-BE49-F238E27FC236}">
                  <a16:creationId xmlns:a16="http://schemas.microsoft.com/office/drawing/2014/main" id="{241339C3-F988-4CF6-BDF8-4BA05CB8D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2" name="Freeform: Shape 41">
              <a:extLst>
                <a:ext uri="{FF2B5EF4-FFF2-40B4-BE49-F238E27FC236}">
                  <a16:creationId xmlns:a16="http://schemas.microsoft.com/office/drawing/2014/main" id="{08138096-B969-482E-A58F-BD9CB0BB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0FC54DBC-FFE9-4D1A-A444-F4C7E392D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6829F8B6-CF1D-4661-853E-7075100EA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7854BC5D-2232-41F5-98C2-3AC5EBFB87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C8892BEF-2479-47E3-BB9B-50C3BEEC5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2A44A0DB-BE5F-4000-9544-5623F83A1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Τίτλος 1">
            <a:extLst>
              <a:ext uri="{FF2B5EF4-FFF2-40B4-BE49-F238E27FC236}">
                <a16:creationId xmlns:a16="http://schemas.microsoft.com/office/drawing/2014/main" id="{74225AFA-DC28-49F1-7147-7058C9495529}"/>
              </a:ext>
            </a:extLst>
          </p:cNvPr>
          <p:cNvSpPr>
            <a:spLocks noGrp="1"/>
          </p:cNvSpPr>
          <p:nvPr>
            <p:ph type="title"/>
          </p:nvPr>
        </p:nvSpPr>
        <p:spPr>
          <a:xfrm>
            <a:off x="1005653" y="169452"/>
            <a:ext cx="10583117" cy="2056572"/>
          </a:xfrm>
        </p:spPr>
        <p:txBody>
          <a:bodyPr vert="horz" lIns="91440" tIns="45720" rIns="91440" bIns="45720" rtlCol="0" anchor="b">
            <a:normAutofit/>
          </a:bodyPr>
          <a:lstStyle/>
          <a:p>
            <a:r>
              <a:rPr lang="en-US" sz="5400" i="1" kern="1200">
                <a:solidFill>
                  <a:schemeClr val="tx2"/>
                </a:solidFill>
                <a:effectLst/>
                <a:latin typeface="+mj-lt"/>
                <a:ea typeface="+mj-ea"/>
                <a:cs typeface="+mj-cs"/>
              </a:rPr>
              <a:t>Performance</a:t>
            </a:r>
            <a:br>
              <a:rPr lang="en-US" sz="5400" kern="1200">
                <a:solidFill>
                  <a:schemeClr val="tx2"/>
                </a:solidFill>
                <a:effectLst/>
                <a:latin typeface="+mj-lt"/>
                <a:ea typeface="+mj-ea"/>
                <a:cs typeface="+mj-cs"/>
              </a:rPr>
            </a:br>
            <a:endParaRPr lang="en-US" sz="5400" kern="1200">
              <a:solidFill>
                <a:schemeClr val="tx2"/>
              </a:solidFill>
              <a:latin typeface="+mj-lt"/>
              <a:ea typeface="+mj-ea"/>
              <a:cs typeface="+mj-cs"/>
            </a:endParaRPr>
          </a:p>
        </p:txBody>
      </p:sp>
      <p:grpSp>
        <p:nvGrpSpPr>
          <p:cNvPr id="49" name="Cross">
            <a:extLst>
              <a:ext uri="{FF2B5EF4-FFF2-40B4-BE49-F238E27FC236}">
                <a16:creationId xmlns:a16="http://schemas.microsoft.com/office/drawing/2014/main" id="{B270D064-4AA8-4476-8B01-32F8176A48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50" name="Straight Connector 49">
              <a:extLst>
                <a:ext uri="{FF2B5EF4-FFF2-40B4-BE49-F238E27FC236}">
                  <a16:creationId xmlns:a16="http://schemas.microsoft.com/office/drawing/2014/main" id="{3A8100D3-125D-4F8C-83B8-B5898B6F4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1" name="Straight Connector 50">
              <a:extLst>
                <a:ext uri="{FF2B5EF4-FFF2-40B4-BE49-F238E27FC236}">
                  <a16:creationId xmlns:a16="http://schemas.microsoft.com/office/drawing/2014/main" id="{4A2153A7-5195-4EFC-B16A-D5758F9674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 name="Εικόνα 3" descr="Εικόνα που περιέχει έδαφος, υπαίθριος, άτομο&#10;&#10;Περιγραφή που δημιουργήθηκε αυτόματα">
            <a:extLst>
              <a:ext uri="{FF2B5EF4-FFF2-40B4-BE49-F238E27FC236}">
                <a16:creationId xmlns:a16="http://schemas.microsoft.com/office/drawing/2014/main" id="{D539CE2E-C844-C47A-05AF-D2D478C21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3828" y="2395474"/>
            <a:ext cx="5567672" cy="3733616"/>
          </a:xfrm>
          <a:prstGeom prst="rect">
            <a:avLst/>
          </a:prstGeom>
        </p:spPr>
      </p:pic>
      <p:grpSp>
        <p:nvGrpSpPr>
          <p:cNvPr id="53" name="Bottom Right">
            <a:extLst>
              <a:ext uri="{FF2B5EF4-FFF2-40B4-BE49-F238E27FC236}">
                <a16:creationId xmlns:a16="http://schemas.microsoft.com/office/drawing/2014/main" id="{AB6237A3-9D32-467E-AA5A-14D052593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54" name="Freeform: Shape 53">
              <a:extLst>
                <a:ext uri="{FF2B5EF4-FFF2-40B4-BE49-F238E27FC236}">
                  <a16:creationId xmlns:a16="http://schemas.microsoft.com/office/drawing/2014/main" id="{3F057400-8420-478E-8A2F-B58D45E0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5" name="Graphic 157">
              <a:extLst>
                <a:ext uri="{FF2B5EF4-FFF2-40B4-BE49-F238E27FC236}">
                  <a16:creationId xmlns:a16="http://schemas.microsoft.com/office/drawing/2014/main" id="{CC012467-B7B8-440A-8DAB-5EFF70FA5F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7" name="Freeform: Shape 56">
                <a:extLst>
                  <a:ext uri="{FF2B5EF4-FFF2-40B4-BE49-F238E27FC236}">
                    <a16:creationId xmlns:a16="http://schemas.microsoft.com/office/drawing/2014/main" id="{00F8C8E4-FB02-4F5D-9DC9-A062442E4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8A40D7C3-FA31-4AF6-AD75-E54BF48E9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B128BB2D-104A-4CDF-8D53-D83ACBC8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EA3CCEA3-9A1A-408D-9344-64347FAFA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7C8F56CD-A9BE-4A11-90D6-A0C38552E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20152681-AFB0-428A-B6D0-BC183F8C4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3AD8FD39-79C9-4EA7-A00A-CDA13E009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6" name="Freeform: Shape 55">
              <a:extLst>
                <a:ext uri="{FF2B5EF4-FFF2-40B4-BE49-F238E27FC236}">
                  <a16:creationId xmlns:a16="http://schemas.microsoft.com/office/drawing/2014/main" id="{9A2652E6-AEC0-4A6E-9E79-B09605219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9571378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B0CE64-B40F-ECDE-8F73-04E34BF7CADE}"/>
              </a:ext>
            </a:extLst>
          </p:cNvPr>
          <p:cNvSpPr>
            <a:spLocks noGrp="1"/>
          </p:cNvSpPr>
          <p:nvPr>
            <p:ph type="title"/>
          </p:nvPr>
        </p:nvSpPr>
        <p:spPr>
          <a:xfrm>
            <a:off x="838200" y="365125"/>
            <a:ext cx="10515600" cy="5730875"/>
          </a:xfrm>
        </p:spPr>
        <p:txBody>
          <a:bodyPr>
            <a:normAutofit/>
          </a:bodyPr>
          <a:lstStyle/>
          <a:p>
            <a:r>
              <a:rPr lang="el-GR" sz="2400" dirty="0">
                <a:effectLst/>
                <a:latin typeface="Book Antiqua" panose="02040602050305030304" pitchFamily="18" charset="0"/>
                <a:ea typeface="Calibri" panose="020F0502020204030204" pitchFamily="34" charset="0"/>
              </a:rPr>
              <a:t>Ο όρος στα αγγλικά σημαίνει παράσταση του θεάτρου αλλά και κάθε είδους επιτέλεση, επίδειξη, θέαμα, αυτό- παρουσίαση, απόδοση κ.τ.λ.. Οι επιστήμες του πολιτισμού πάλι αποκαλούν </a:t>
            </a:r>
            <a:r>
              <a:rPr lang="el-GR" sz="2400" dirty="0" err="1">
                <a:effectLst/>
                <a:latin typeface="Book Antiqua" panose="02040602050305030304" pitchFamily="18" charset="0"/>
                <a:ea typeface="Calibri" panose="020F0502020204030204" pitchFamily="34" charset="0"/>
              </a:rPr>
              <a:t>performance</a:t>
            </a:r>
            <a:r>
              <a:rPr lang="el-GR" sz="2400" dirty="0">
                <a:effectLst/>
                <a:latin typeface="Book Antiqua" panose="02040602050305030304" pitchFamily="18" charset="0"/>
                <a:ea typeface="Calibri" panose="020F0502020204030204" pitchFamily="34" charset="0"/>
              </a:rPr>
              <a:t> κάθε κοινωνική πράξη με κάποια παραστατικότητα (</a:t>
            </a:r>
            <a:r>
              <a:rPr lang="el-GR" sz="2400" dirty="0" err="1">
                <a:effectLst/>
                <a:latin typeface="Book Antiqua" panose="02040602050305030304" pitchFamily="18" charset="0"/>
                <a:ea typeface="Calibri" panose="020F0502020204030204" pitchFamily="34" charset="0"/>
              </a:rPr>
              <a:t>performativ</a:t>
            </a:r>
            <a:r>
              <a:rPr lang="en-US" sz="2400" dirty="0" err="1">
                <a:effectLst/>
                <a:latin typeface="Book Antiqua" panose="02040602050305030304" pitchFamily="18" charset="0"/>
                <a:ea typeface="Calibri" panose="020F0502020204030204" pitchFamily="34" charset="0"/>
              </a:rPr>
              <a:t>ity</a:t>
            </a:r>
            <a:r>
              <a:rPr lang="el-GR" sz="2400" dirty="0">
                <a:effectLst/>
                <a:latin typeface="Book Antiqua" panose="02040602050305030304" pitchFamily="18" charset="0"/>
                <a:ea typeface="Calibri" panose="020F0502020204030204" pitchFamily="34" charset="0"/>
              </a:rPr>
              <a:t>) όπως τους γάμους, τις διαδηλώσεις, τους ποδοσφαιρικούς αγώνες, τις πολιτικές ομιλίες και συζητήσεις, τις ταυρομαχίες, τις προεκλογικές συγκεντρώσεις, τη θεία λειτουργία, πάσης φύσεως τελετές κ.τ.λ..</a:t>
            </a:r>
            <a:endParaRPr lang="el-GR" sz="2400" dirty="0">
              <a:latin typeface="Book Antiqua" panose="02040602050305030304" pitchFamily="18" charset="0"/>
            </a:endParaRPr>
          </a:p>
        </p:txBody>
      </p:sp>
    </p:spTree>
    <p:extLst>
      <p:ext uri="{BB962C8B-B14F-4D97-AF65-F5344CB8AC3E}">
        <p14:creationId xmlns:p14="http://schemas.microsoft.com/office/powerpoint/2010/main" val="30295851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891B43-1DB4-C55F-EFB4-11EAB0107E25}"/>
              </a:ext>
            </a:extLst>
          </p:cNvPr>
          <p:cNvSpPr>
            <a:spLocks noGrp="1"/>
          </p:cNvSpPr>
          <p:nvPr>
            <p:ph type="title"/>
          </p:nvPr>
        </p:nvSpPr>
        <p:spPr>
          <a:xfrm>
            <a:off x="838200" y="365125"/>
            <a:ext cx="10515600" cy="5830402"/>
          </a:xfrm>
        </p:spPr>
        <p:txBody>
          <a:bodyPr>
            <a:normAutofit/>
          </a:bodyPr>
          <a:lstStyle/>
          <a:p>
            <a:r>
              <a:rPr lang="el-GR" sz="2400" dirty="0">
                <a:effectLst/>
                <a:latin typeface="Book Antiqua" panose="02040602050305030304" pitchFamily="18" charset="0"/>
                <a:ea typeface="Calibri" panose="020F0502020204030204" pitchFamily="34" charset="0"/>
              </a:rPr>
              <a:t>Στη θεατρολογική χρήση σημαίνει συνήθως ένα είδος σύγχρονων πειραματικών παραστάσεων που ξεφεύγει από κάθε κατηγοριοποίηση και ξεπερνά τα όρια του συμβατικού θεάτρου, γιατί βασικές παράμετροι της θεατρικής παράστασης έχουν καταλυθεί: δεν υπάρχουν ηθοποιοί με τη συμβατική έννοια, ρόλοι και υπόθεση, σκηνικοί χαρακτήρες με κάποια αναγνωρίσιμη ψυχολογία που προκαλεί την ταύτιση, σασπένς για την πορεία της υπόθεσης, αλλά μόνο ελεύθερες αισθητικές παρουσιάσεις χωρίς εξήγηση και «σκοπό», που οδηγούν σε ένα κοινό αισθητικό βίωμα θεατών και περφόρμερ.</a:t>
            </a:r>
            <a:endParaRPr lang="el-GR" sz="2400" dirty="0">
              <a:latin typeface="Book Antiqua" panose="02040602050305030304" pitchFamily="18" charset="0"/>
            </a:endParaRPr>
          </a:p>
        </p:txBody>
      </p:sp>
    </p:spTree>
    <p:extLst>
      <p:ext uri="{BB962C8B-B14F-4D97-AF65-F5344CB8AC3E}">
        <p14:creationId xmlns:p14="http://schemas.microsoft.com/office/powerpoint/2010/main" val="33499575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57F7C7-3741-5A06-F7F1-934A235FABDA}"/>
              </a:ext>
            </a:extLst>
          </p:cNvPr>
          <p:cNvSpPr>
            <a:spLocks noGrp="1"/>
          </p:cNvSpPr>
          <p:nvPr>
            <p:ph type="title"/>
          </p:nvPr>
        </p:nvSpPr>
        <p:spPr>
          <a:xfrm>
            <a:off x="838200" y="365125"/>
            <a:ext cx="10515600" cy="625027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Μέρος των θεαμάτων αυτών ανήκει στην προσπάθεια της πρωτοπορίας, το θέατρο να γίνει πάλι μια τελετουργία, στην οποία συμμετέχουν ενεργά όλοι. Πρωτοπόρος του κινήματος ήταν ο σκηνοθέτης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Richard Schechner</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στην Αμερική, που είναι και ο ιδρυτής των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P</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erformance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Studies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οι οποίες στην Ευρώπη δεν κατάφεραν να εκτοπίσουν τις θεατρικές σπουδές αλλά είχαν τεράστια επίδραση στη θεατρολογική θεωρία.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890613338"/>
      </p:ext>
    </p:extLst>
  </p:cSld>
  <p:clrMapOvr>
    <a:masterClrMapping/>
  </p:clrMapOvr>
</p:sld>
</file>

<file path=ppt/theme/theme1.xml><?xml version="1.0" encoding="utf-8"?>
<a:theme xmlns:a="http://schemas.openxmlformats.org/drawingml/2006/main" name="ExploreVTI">
  <a:themeElements>
    <a:clrScheme name="AnalogousFromDarkSeedLeftStep">
      <a:dk1>
        <a:srgbClr val="000000"/>
      </a:dk1>
      <a:lt1>
        <a:srgbClr val="FFFFFF"/>
      </a:lt1>
      <a:dk2>
        <a:srgbClr val="233A3D"/>
      </a:dk2>
      <a:lt2>
        <a:srgbClr val="E8E6E2"/>
      </a:lt2>
      <a:accent1>
        <a:srgbClr val="3C63D4"/>
      </a:accent1>
      <a:accent2>
        <a:srgbClr val="2A90C2"/>
      </a:accent2>
      <a:accent3>
        <a:srgbClr val="33B5AA"/>
      </a:accent3>
      <a:accent4>
        <a:srgbClr val="29BA71"/>
      </a:accent4>
      <a:accent5>
        <a:srgbClr val="35BB40"/>
      </a:accent5>
      <a:accent6>
        <a:srgbClr val="58B728"/>
      </a:accent6>
      <a:hlink>
        <a:srgbClr val="31944A"/>
      </a:hlink>
      <a:folHlink>
        <a:srgbClr val="7F7F7F"/>
      </a:folHlink>
    </a:clrScheme>
    <a:fontScheme name="Custom 23">
      <a:majorFont>
        <a:latin typeface="Rockwell"/>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TotalTime>468</TotalTime>
  <Words>2932</Words>
  <Application>Microsoft Office PowerPoint</Application>
  <PresentationFormat>Ευρεία οθόνη</PresentationFormat>
  <Paragraphs>76</Paragraphs>
  <Slides>49</Slides>
  <Notes>0</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49</vt:i4>
      </vt:variant>
    </vt:vector>
  </HeadingPairs>
  <TitlesOfParts>
    <vt:vector size="59" baseType="lpstr">
      <vt:lpstr>Arial</vt:lpstr>
      <vt:lpstr>Avenir Next LT Pro</vt:lpstr>
      <vt:lpstr>AvenirNext LT Pro Medium</vt:lpstr>
      <vt:lpstr>Book Antiqua</vt:lpstr>
      <vt:lpstr>Calibri</vt:lpstr>
      <vt:lpstr>Rockwell</vt:lpstr>
      <vt:lpstr>Segoe UI</vt:lpstr>
      <vt:lpstr>Segoe UI Semilight</vt:lpstr>
      <vt:lpstr>Times New Roman</vt:lpstr>
      <vt:lpstr>ExploreVTI</vt:lpstr>
      <vt:lpstr>Μάθημα 3ο </vt:lpstr>
      <vt:lpstr>Σήμερα με τη λέξη «θέατρο» μπορούμε να αναφερθούμε:  - Στην τέχνη του θεάτρου δηλαδή στην τέχνη της θεατρικής παράστασης, στο γεγονός ότι ακολουθώντας ορισμένες συμβάσεις (ανα)παριστάνεται μπροστά σε κοινό μια σειρά γεγονότων (μια δραματοποιημένη υπόθεση) από ανθρώπους (ηθοποιούς) που μιλούν και δρουν (από εκεί προέρχονται και οι εκφράσεις « παίζω θέατρο», «γίνομαι θέατρο», «βγαίνω στο θέατρο», « είμαι στο θέατρο» κ.τ.λ.)  - Στο λογοτεχνικό είδος δράμα </vt:lpstr>
      <vt:lpstr>      - Στο δραματικό έργο ενός συγγραφέα, π.χ. το θέατρο του Σαίξπηρ  - Στο κτίριο όπου δίνονται παραστάσεις  - Στο θεσμό, οργανισμό ή στην επιχείρηση, π.χ. το Εθνικό Θέατρο  - Στο σύνολο των θεατών, π.χ. όλο το θέατρο χειροκρότησε την παράσταση  - Στον κόσμο που ασχολείται με το θέατρο  - Σε υφολογικά ρεύματα και κινήματα του θεάτρου  - Στο επίκεντρο σημαντικών γεγονότων, παραδείγματος χάριν το θέατρο του πολέμου </vt:lpstr>
      <vt:lpstr>Η δεύτερη λέξη που συνδέεται με την τέχνη του θεάτρου είναι η λέξη «δράμα». Με τη λέξη δράμα αναφερόμαστε:  - Στο λογοτεχνικό είδος σε διαλογική μορφή που χρησιμοποιεί τον επί σκηνής ομιλούμενο προφορικό λόγο  - Στην αρχαιότητα, στο έμμετρο θεατρικό έργο βασισμένο στο διάλογο στη μουσική και στην όρχηση </vt:lpstr>
      <vt:lpstr>      - Στα δραματικά είδη της τραγωδίας, της κωμωδίας και του βουκολικού δράματος (σατυρικού δράματος στην αρχαιότητα) καθώς και τις ειδολογικές υποδιαιρέσεις τους  - Στο κάθε θεατρικό έργο βασισμένο στο διάλογο (ερωτικό δράμα, θρησκευτικό δράμα, δακρύβρεχτο)  - Σε κάθε έργο με έντονες συγκινήσεις, βίαιο ή θλιβερό περιεχόμενο  - Σε κάθε τραγικό, θλιβερό γεγονός, ή δυστυχία («το προσωπικό δράμα κάποιου», «ένα οικογενειακό δράμα»)  - Στη χρήση της λέξης ως επίρρημα εκδήλωσης της αποδοκιμασίας(«δράμα η κατάσταση», «ας τα, δράμα»)   </vt:lpstr>
      <vt:lpstr>Η πολυπλοκότητα του όρου υπογραμμίζει την πολυδιάστατη μορφή του αντικειμένου των θεατρικών σπουδών και το γεγονός ότι αποτελείται από πολλά διαφορετικά πεδία έρευνας και επιστημονικών κατευθύνσεων. Αυτές οι περιοχές μελέτης μπορούν να διακριθούν σύμφωνα με τις ακόλουθες ευρείες κατηγορίες:  - Ιστορικές - Αισθητικές/θεωρητικές - Κοινωνικές/πολιτισμικές </vt:lpstr>
      <vt:lpstr>Το θέατρο ως δραστηριότητα είναι ίσως το πιο πολύπλοκο μέσο καλλιτεχνικής έκφρασης και σίγουρα αυτή ήταν η διάσταση η οποία έδωσε ώθηση στην άνοδο του θεωρητικού σχολιασμού. </vt:lpstr>
      <vt:lpstr>Οι θεατρικές σπουδές μέχρι πρόσφατα είχαν εστιάσει την προσοχή τους στα δραματικά κείμενα και σε παλαιές και σύγχρονες παραγωγές τους. Ωστόσο, αυτή η εστίαση σε μια  πλευρά ή σε ένα είδος του θεατρικού μέσου γίνεται όλο και περισσότερο αντικείμενο λεπτομερούς εξέτασης και κριτικής. </vt:lpstr>
      <vt:lpstr>Η ευρωπαϊκή θεατρική παράδοση χαρακτηρίζεται από έναν υψηλό βαθμό εξειδίκευσης, η οποία οδήγησε στην ανάπτυξη συγκεκριμένων και ιδιαίτερα αυτόνομων θεατρικών μορφών. Από την εποχή της Αναγέννησης ήδη μπορούμε να παρατηρήσουμε την εξέλιξη και θεσμοθέτηση ειδών όπως το δραματικό θέατρο, το μουσικό θέατρο, το χοροθέατρο και το κουκλοθέατρο. </vt:lpstr>
      <vt:lpstr>Η διάκριση μεταξύ αυτών των τεσσάρων ειδών ή μορφών βασίζεται στη δραστηριότητα του κεντρικού περφόρμερ, ο οποίος μπορεί να χρησιμοποιεί το λόγο, το τραγούδι, το χορό, τη μιμική ή μπορεί ακόμα και να μην είναι άνθρωπος. Παρόλο που συνήθως διαχωρίζουμε αυτές τις μορφές θεάτρου, η διαχωριστική γραμμή μεταξύ τους δεν ήταν πάντα ορατή ή ακόμα και υπαρκτή. </vt:lpstr>
      <vt:lpstr>Για παράδειγμα το δραματικό θέατρο χωρίς μουσική συνοδεία εμφανίζεται μόλις στον ύστερο δέκατο ένατο αιώνα. Υπάρχουν αμέτρητα ιστορικά είδη που συνδύασαν με διάφορους τρόπους το λόγο, το τραγούδι και το χορό. Μορφές όπως η κωμική όπερα, η οπερέτα και το μιούζικαλ χρησιμοποιούν τραγουδιστή ο οποίος συνδυάζει την υποκριτική και το χορό. </vt:lpstr>
      <vt:lpstr>Το αυστηρό σύστημα λειτουργίας και αδειοδότησης των δραματικών θεάτρων κατά το δέκατο όγδοο αιώνα (μόνο σε μερικά θέατρα στο Παρίσι και στο Λονδίνο επιτρεπόταν η παράσταση «καθαρών έργων») ενθάρρυνε τα μικτά είδη - όπως οι παντομίμες και τα μελοδράματα -, τα οποία έδωσαν έμφαση στο τραγούδι, τον χορό τη μιμική και επιπλέον, περιστασιακά, και στο κουκλοθέατρο. Οι περισσότερες μορφές του κλασικού ασιατικού θεάτρου δεν κάνουν διάκριση μεταξύ χορού, δράματος και μουσικού θεάτρου.  </vt:lpstr>
      <vt:lpstr>Η συσχέτιση/ταύτιση του θεάτρου με το δράμα στο παρελθόν συνέδεσαν τη μελέτη του θεάτρου με τη λογοτεχνική κριτική. Η σύνδεση αυτή, πέρα από τις ιστορικές καταβολές της, οφειλόταν και σε έναν πρακτικό μεθοδολογικό λόγο. Η παράσταση είναι από τη φύση της εφήμερη. Ως καλλιτεχνικό προϊόν, ο χρόνος δημιουργίας μιας παράστασης συμπίπτει με τον χρόνο κατανάλωσής της. Το πιο απτό αισθητικό αντικείμενο από τη θεατρική παράσταση, που αντιστέκεται στη φθορά του χρόνου είναι το δραματικό κείμενο και άρα το μόνο που μπορεί να μελετηθεί μετά τον χρόνο δημιουργίας του.  </vt:lpstr>
      <vt:lpstr>Η έμφαση αυτή στο δραματικό κείμενο οδήγησε, κατά κάποιο τρόπο, τους μελετητές του θεάτρου να εστιάσουν σχεδόν αποκλειστικά στο δραματικό θέατρο και μάλιστα σε ένα πολύ επιλεκτικό αντιπροσωπευτικό τμήμα του. Ακόμα και σήμερα, οι σπουδαστές πρέπει να προετοιμαστούν για μαθήματα που δίνουν σχεδόν αποκλειστική έμφαση στο θέατρο λόγου. Άλλες μορφές όπως η όπερα ή ο χορός, και πολύ σπάνια το κουκλοθέατρο, βρίσκονται συχνά στο περιθώριο εκτός και αν υπάρχουν εξειδικευμένα τμήματα σπουδής αυτών των μορφών θεάτρου. </vt:lpstr>
      <vt:lpstr>Η μελέτη της όπερας συνήθως ανατίθεται στα μουσικά τμήματα με αποτέλεσμα η έρευνα να εστιάζει συχνά στο μουσικό ύφος χωρίς να λαμβάνει υπόψιν τη θέση της στη θεατρική κουλτούρα μιας περιόδου ή να αντιμετωπίζει και θεατρικά την ανάλυση των παραστάσεων όπερας. Επιπλέον στα δευτερεύοντα είδη όπως η οπερέτα ή το μιούζικαλ έχει δοθεί ακόμα λιγότερη προσοχή. </vt:lpstr>
      <vt:lpstr>Ο χορός ήταν ακόμα πιο δύσκολο να νομιμοποιηθεί ως πεδίο ακαδημαϊκής έρευνας. Κάποιες φορές η μελέτη του εντάχθηκε σε τμήματα μουσικής, κάποιες φορές σε θεατρικά τμήματα και συχνά συνδέθηκε με την εκπαίδευση σε σχολές χορού. </vt:lpstr>
      <vt:lpstr>Από τα μέσα του 1980 διακρίνεται μια τάση για μια πιο ενοποιημένη προσέγγιση στις θεατρικές σπουδές. Ένας από τους πιο σημαντικούς λόγους είναι η ανάγκη να υπάρξουν εργαλεία ώστε να μελετηθούν νέα έργα που υπερβαίνουν τη συμβατική κατηγοριοποίηση των ειδών. Παραστάσεις χορού μπορεί να περιλαμβάνουν θεατρικά κείμενα, οι όπερες να χρησιμοποιούν παντομίμα, οι κούκλες να συνυπάρχουν μαζί με ηθοποιούς ή τραγουδιστές: ένας αυξανόμενος αριθμός τέτοιων παραστάσεων απαιτεί από τους ερευνητές τουλάχιστον μια λειτουργική γνώση όλων των σημαντικών θεατρικών ειδών.    </vt:lpstr>
      <vt:lpstr>Δραματικό θέατρο/Θέατρο λόγου </vt:lpstr>
      <vt:lpstr>Οι όροι «δράμα», «δραματικό θέατρο» και «θέατρο λόγου» συχνά χρησιμοποιούνται αδιακρίτως. Στο θέατρο λόγου περιλαμβάνονται οι θεατρικές παραστάσεις όπου κυριαρχεί ο ομιλούμενος (προφορικός) λόγος, χωρίς να αποκλείεται και η χρήση της μουσικής ή του χορού. Δεν συμπεριλαμβάνει μόνο δραματικά έργα υψηλών αισθητικών προδιαγραφών, έμμετρες τραγωδίες ή ποιητικά δράματα, αλλά και πιο ταπεινά είδη, όπως φαρσοκωμωδία, διαλογικά νούμερα από την επιθεώρηση, σύντομα σκετς, διαλογικές σάτιρες, σχολικό και παιδικό θέατρο, θέατρο της νεολαίας και της ερασιτεχνίας, πρωτοποριακό θέατρο, όπου ο λόγος συνδυάζεται με άλλα οπτικά και ακουστικά εφέ, καθώς και αυτοσχεδιασμένο θέατρο. Ο αυτοσχεδιασμένος λόγος του Καραγκιοζοπαίχτη δεν είναι «δραματικό» έργο έτοιμο προς παράσταση, αλλά παράγεται εκείνη τη στιγμή. </vt:lpstr>
      <vt:lpstr>Η πιο βασική διαφορά ανάμεσα στις έννοιες του «δραματικού θεάτρου» και του «θεάτρου λόγου» έγκειται στο γεγονός, πως το δεύτερο δεν ξεχωρίζει προφορικό από γραπτό λόγο (και στο δράμα ο διάλογος και μονόλογος είναι «ομιλούμενος» λόγος και ας είναι γραπτός), ενώ το πρώτο αποκλείει τις αυτοσχεδιασμένες μορφές του θεάτρου όπως είναι το θέατρο σκιών και το κουκλοθέατρο, η Commedia dell’ Arte, ο αρχαίος Mίμος, αποκριάτικες σκηνές στην ελληνική ύπαιθρο και πολλές άλλες μορφές του λαϊκού θεάτρου, που έχουν ιδιαίτερο ενδιαφέρον για την Επιστήμη του Θεάτρου, γιατί διασώζουν πιο καθαρά και αυθεντικά την αρχική επικοινωνία μεταξύ ηθοποιών και θεατών, όπου υπάρχουν μεγαλύτερα περιθώρια επέμβασης και καθοδήγησης της παραγωγής εκ μέρους του κοινού.   </vt:lpstr>
      <vt:lpstr>Παρουσίαση του PowerPoint</vt:lpstr>
      <vt:lpstr>Το μουσικό θέατρο </vt:lpstr>
      <vt:lpstr>Η κυρίαρχη μορφή του μουσικού θεάτρου, η όπερα, που υπήρξε για δυο και πλέον αιώνες η πιο σημαντική εκδήλωση της θεατρικής κουλτούρας και απορροφούσε τη μεγαλύτερη οικονομική υποστήριξη, μέχρι πρόσφατα είχε παραμεληθεί συστηματικά από τις θεατρικές σπουδές.  Η μελέτη της όπερας διεξήγετο συστηματικά από τη μουσικολογία που έδινε περισσότερη έμφαση στην ανάλυση της μουσικής, παρά στις παραμέτρους της θεατρικής παράστασης. Μόλις τις τελευταίες δεκαετίες παρατηρείται ένα αυξημένο ενδιαφέρον της Επιστήμης του Θεάτρου για την όπερα. </vt:lpstr>
      <vt:lpstr>Η συνθετότητα δε της παράστασης ενός έργου όπερας είναι ακόμα πιο έντονη λόγω της παρουσίας και συμμετοχής του μουσικοσυνθέτη, των τραγουδιστών, της ορχήστρας με τους  οργανοπαίκτες και του μαέστρου, που διευθύνει με βάση την παρτιτούρα το μουσικό μέρος της παράστασης (που είναι και το σημαντικότερο). </vt:lpstr>
      <vt:lpstr>Ωστόσο, στην όπερα του μπαρόκ το πιο σημαντικό στοιχείο ήταν μερικές φορές η λαμπρή και πολυτελής σκηνογραφία, φιλοτεχνημένη με τεράστια έξοδα από τους πιο ονομαστούς ζωγράφους και αρχιτέκτονες της εποχής· αυτό το στοιχείο της πολυτέλειας των παραστάσεων όπερας συναντιέται ακόμα ως τις αρχές του εικοστού αιώνα. </vt:lpstr>
      <vt:lpstr>Όμως ο όρος μουσικό θέατρο δεν περιορίζεται στην όπερα, αλλά συγκαταλέγει και την οπερέτα και το μιούζικαλ καθώς και τα μουσικά νούμερα της επιθεώρησης (vaudeville, revue) όπου η μουσική συνδυάζεται συχνά και με το μπαλέτο (θέατρο σώματος). </vt:lpstr>
      <vt:lpstr>Το μουσικό θέατρο έχει πολλά κοινά σημεία με το θέατρο του λόγου: στηρίζεται σε ηθοποιούς (τραγουδιστές) που παριστάνουν ένα σκηνικό χαρακτήρα (ρόλο), απλώς τραγουδούν αντί να μιλούν και έχουν μια διαφορετική υποκριτική, ενώ υπάρχει και δραματικό κείμενο· η εμφάνιση του σκηνοθέτη στο δεύτερο μισό του δέκατου ένατου αιώνα, που κυριαρχεί ως οργανωτής της παράστασης έως σήμερα, αφορά και τα δυο είδη· ορισμένα πειράματα της θεατρικής πρωτοπορίας δε αφορούν και τις δυο εκδοχές θεατρικών παραστάσεων.</vt:lpstr>
      <vt:lpstr>Ας αναφερθεί, τέλος, πως και η φιλολογική/θεατρολογική έρευνα ανακάλυψε τις τελευταίες δεκαετίες το λιμπρέτο ως ειδικό δραματικό είδος, το οποίο εξαιτίας του προορισμού του για μελοποίηση και μουσική παράσταση, έχει ορισμένα χαρακτηριστικά γνωρίσματα διαφορετικά από τη συμβατική δραματογραφία.  </vt:lpstr>
      <vt:lpstr>Χοροθέατρο/θέατρο του σώματος </vt:lpstr>
      <vt:lpstr>Οι όροι «χοροθέατρο» και «θέατρο χορού» είναι πρόσφατοι νεολογισμοί και περιλαμβάνουν μορφές χορού που εκτελούνται κυρίως σε ένα θεατρικό γενικό πλαίσιο. Τα τελευταία χρόνια αυτοί οι όροι διευρύνθηκαν από έννοιες και είδη όπως η «κίνηση» ή το «σωματικό θέατρο» (physical theatre). Το πιο γνωστό από αυτά είναι φυσικά το κλασικό μπαλέτο. </vt:lpstr>
      <vt:lpstr>Δικαίως το θέατρο χορού συγκαταλέγεται στις μορφές της θεατρικής παράστασης γιατί έχει συχνά μια υπόθεση, που παριστάνεται χορευτικά (όπως ο αρχαίος Παντομίμος) ή αποτελείται από την έντονη χρήση των σωμάτων των χορευτών, όπως στο «μεταμοντέρνο» Tanztheater της Γερμανίας, όπου οι μπαλετικές κινήσεις συνδυάζονται και με παντομιμικά στοιχεία.  </vt:lpstr>
      <vt:lpstr>Το θέατρο του σώματος διαχωρίζεται στο κλασικό μπαλέτο, μια αλληλουχία αφηρημένων σωματικών κινήσεων υψηλής δυσκολίας που απαιτούν ειδική εκπαίδευση, και στον εκφραστικό χορό (expressive dance), που εμφανίζεται στις αρχές του εικοστού αιώνα, όπου η κινησιολογία του σώματος δεν περιορίζεται από προδιαγεγραμμένες και κωδικοποιημένες κινήσεις, ενώ υπάρχουν και πιο σύγχρονες μορφές όπου μπορεί να απουσιάζει και η χαρακτηριστική συνοδευτική μουσική. Στην αισθητική χρήση της σωματικής εκφραστικότητας αυτές οι εκδοχές του «σωματικού θεάτρου» συγγενεύουν με τις performances. </vt:lpstr>
      <vt:lpstr>Επειδή αυτή η έντονη «σωματικότητα» δεν περιορίζεται μόνο πια στο μπαλέτο, ο όρος « θέατρο του σώματος» είναι πιο αποτελεσματικός στο να περιγράψει τον πολύ μεγάλο πλούτο των θεαμάτων αυτών. Ό,τι είναι το λιμπρέτο για το μουσικό θέατρο, είναι η χορογραφία για το «θέατρο του σώματος».</vt:lpstr>
      <vt:lpstr>Η γλώσσα του όμως δεν είναι λεκτική- ακουστική, αλλά οπτική: οι κινήσεις του ανθρώπινου σώματος. Πρέπει να σημειωθεί ότι ο θεατρικός χορός και ο έντεχνος χορός είναι μόνο μία πτυχή ενός ευρύτερου κοινωνικού φαινομένου, του κοινωνικού χορού, ομαδικού, κατά ζεύγη ή solo, με τον οποίο ασχολείται η έρευνα του χορού, ενώ με τους λαϊκούς χορούς, που μπορεί να συνορεύουν και με τελετουργίες και δρώμενα, ασχολείται η λαογραφία. </vt:lpstr>
      <vt:lpstr>Χορευτικά στοιχεία ή νούμερα υπάρχουν σε πολλά είδη θεατρικών παραστάσεων, από το αρχαίο θέατρο ως την όπερα, από τις κωμωδίες του Μολιέρου ως τις μορφές του λαϊκού θεάτρου· ολόκληρη η παράσταση του θεάτρου σκιών στηρίζεται σε χορευτικούς ρυθμούς. Η ρυθμική κίνηση του σώματος, μαζί με το μιμητικό ορμέμφυτο του ανθρώπου και το μέλος της μουσικής ανήκουν στις ρίζες του θεατρικού φαινομένου στη σωματική διάσταση της παράστασης, πριν ακόμα προστεθεί ο λόγος.  </vt:lpstr>
      <vt:lpstr>Κουκλοθέατρο, θέατρο με φιγούρες και μάσκες </vt:lpstr>
      <vt:lpstr>Το κουκλοθέατρο φέρνει στο νου ποικιλόμορφες παραδόσεις και καλλιτεχνικές φόρμες, από απλές γαντόκουκλες μέχρι εξαιρετικά πολύπλοκες παραστάσεις όπου ενσωματώνονται αντικείμενα μαριονέτες μάσκες και ζωντανοί περφόρμερ.</vt:lpstr>
      <vt:lpstr>Οι φιγούρες μπορούν να διακριθούν σε  δισδιάστατες που χρησιμοποιούνται κυρίως στο θέατρο σκιών και τρισδιάστατες πλαστικές φιγούρες που χρησιμοποιούνται στο κουκλοθέατρο όπου χρησιμοποιούνται χέρια, βέργες και σχοινιά. Λόγω της ιστορικής αισθητικής και πολιτισμικής του σημασίας το κουκλοθέατρο πρέπει να ενταχθεί στο πεδίο μιας ολοκληρωμένης προσέγγισης στις θεατρικές σπουδές.  </vt:lpstr>
      <vt:lpstr>Στην παράδοση του δυτικού θεάτρου το κουκλοθέατρο, το οποίο συνδεόταν κυρίως με τη διασκέδαση των παιδιών, ήταν πάντα ένα είδος που βρισκόταν στο περιθώριο. Σε άλλους όμως θεατρικούς πολιτισμούς το κουκλοθέατρο έχει μια εντελώς διαφορετική θέση.</vt:lpstr>
      <vt:lpstr>Το Wayang Kulit της Ιάβας, για παράδειγμα, είναι μια μορφή θεάτρου σκιών οι ρίζες του οποίου χρονολογούνται από τον όγδοο  αιώνα και η οποία χρησιμοποιεί διάφανες κούκλες με βέργες. Είναι το πιο διαδεδομένο είδος θεάτρου στην Ινδονησία. Εξίσου σημαντικό είναι και το γιαπωνέζικο Bunraku, το οποίο ήταν ιδιαίτερα δημοφιλές κατά τον δέκατο έβδομο και δέκατο όγδοο αιώνα, και σήμερα θεωρείται μία από τις σπουδαιότερες μορφές κλασικού θεάτρου στην Ιαπωνία μαζί με το θέατρο No το Kabuki και το Kyogen. </vt:lpstr>
      <vt:lpstr>Στην Ευρώπη η αισθητική αξία του κουκλοθεάτρου έτυχε μόνο σποραδικής αναγνώρισης. Το σύγχρονο κουκλοθέατρο εμφανίζεται περίπου το 1900, όπου οι κούκλες, κυρίως μαριονέτες, χρησιμοποιήθηκαν από έναν αριθμό εκπροσώπων της πρωτοπορίας ως μέσο ανανέωσης του ρεαλιστικού λογοκεντρικού δραματικού θεάτρου.</vt:lpstr>
      <vt:lpstr>Στη Ρωσία, τη Γερμανία, την Αυστρία και τη Γαλλία αναδύθηκαν καλλιτέχνες που διακήρυξαν ένα νέο είδος κουκλοθεάτρου διαφορετικού από εκείνου των υπαίθριων πανηγυριών και της παιδικής διασκέδασης. την ίδια περίοδο η πρόσληψη του ασιατικού θεάτρου είχε αποφασιστική επιρροή σε πολλούς από αυτούς τους καλλιτέχνες παρόλο που οι στόχοι τους υπερέβαιναν την απλή μίμηση της εξωτικής φόρμας. </vt:lpstr>
      <vt:lpstr>Μετά το 1945 το κουκλοθέατρο αναπτύχθηκε γρήγορα σε πολλές κατευθύνσεις ομάδες όπως η South African Spring Puppet Company. Εργάζονται κυρίως με κούκλες τύπου Bunraku μαζί με ζωντανούς ηθοποιούς. Αντίστοιχη χρήση κούκλας με ζωντανούς περφόρμερ  βρίσκουμε και στη δουλειά της Αριάν Μνουσκίν, του Ταντέους Κάντορ και του Ρομπέρ Λεπάζ. </vt:lpstr>
      <vt:lpstr>Όπως το κουκλοθέατρο έτσι και οι μάσκες καθώς και η τέχνη της μάσκας είναι βαθιά ριζωμένα στην ιστορία του καλλιτεχνικού μέσου. Οι μάσκες υπενθυμίζουν τις τελετουργικές ρίζες του θεάτρου και συχνά μελετώνται σε διαπολιτισμικά πλαίσια. Αυτή η αντιμετώπιση μπορεί να θεωρηθεί ως ένα σημείο σύγκρισης ή ακόμα και σύγκρουσης εξαιτίας της αμφιλεγόμενης θέσης της κρίσης της μάσκας στο δυτικό θέατρο η οποία ταλαντεύεται μεταξύ σφοδρής απόρριψης και παθιασμένης υπεράσπισης.</vt:lpstr>
      <vt:lpstr>Η απουσία των μασκών από την δεσπόζουσα τάση του θεάτρου συνδέθηκε με την κυριαρχία του ψυχολογικού δράματος ενώ η επανεμφάνισή τους στη θεωρία και πρακτική στην αρχή του εικοστού αιώνα υποκινήθηκε από τη δυσαρέσκεια για αυτή την παράδοση. Ανάμεσα στους σύγχρονους καλλιτέχνες που χρησιμοποιούν μάσκες είναι ο Τζόρτζιο Στρέλερ και η Αριάν Μνούσκιν.  </vt:lpstr>
      <vt:lpstr>Performance </vt:lpstr>
      <vt:lpstr>Ο όρος στα αγγλικά σημαίνει παράσταση του θεάτρου αλλά και κάθε είδους επιτέλεση, επίδειξη, θέαμα, αυτό- παρουσίαση, απόδοση κ.τ.λ.. Οι επιστήμες του πολιτισμού πάλι αποκαλούν performance κάθε κοινωνική πράξη με κάποια παραστατικότητα (performativity) όπως τους γάμους, τις διαδηλώσεις, τους ποδοσφαιρικούς αγώνες, τις πολιτικές ομιλίες και συζητήσεις, τις ταυρομαχίες, τις προεκλογικές συγκεντρώσεις, τη θεία λειτουργία, πάσης φύσεως τελετές κ.τ.λ..</vt:lpstr>
      <vt:lpstr>Στη θεατρολογική χρήση σημαίνει συνήθως ένα είδος σύγχρονων πειραματικών παραστάσεων που ξεφεύγει από κάθε κατηγοριοποίηση και ξεπερνά τα όρια του συμβατικού θεάτρου, γιατί βασικές παράμετροι της θεατρικής παράστασης έχουν καταλυθεί: δεν υπάρχουν ηθοποιοί με τη συμβατική έννοια, ρόλοι και υπόθεση, σκηνικοί χαρακτήρες με κάποια αναγνωρίσιμη ψυχολογία που προκαλεί την ταύτιση, σασπένς για την πορεία της υπόθεσης, αλλά μόνο ελεύθερες αισθητικές παρουσιάσεις χωρίς εξήγηση και «σκοπό», που οδηγούν σε ένα κοινό αισθητικό βίωμα θεατών και περφόρμερ.</vt:lpstr>
      <vt:lpstr>Μέρος των θεαμάτων αυτών ανήκει στην προσπάθεια της πρωτοπορίας, το θέατρο να γίνει πάλι μια τελετουργία, στην οποία συμμετέχουν ενεργά όλοι. Πρωτοπόρος του κινήματος ήταν ο σκηνοθέτης Richard Schechner στην Αμερική, που είναι και ο ιδρυτής των Performance Studies, οι οποίες στην Ευρώπη δεν κατάφεραν να εκτοπίσουν τις θεατρικές σπουδές αλλά είχαν τεράστια επίδραση στη θεατρολογική θεωρία.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3ο </dc:title>
  <dc:creator>Yianna</dc:creator>
  <cp:lastModifiedBy>IOANNA</cp:lastModifiedBy>
  <cp:revision>42</cp:revision>
  <dcterms:created xsi:type="dcterms:W3CDTF">2022-10-18T10:34:19Z</dcterms:created>
  <dcterms:modified xsi:type="dcterms:W3CDTF">2023-11-05T10:55:51Z</dcterms:modified>
</cp:coreProperties>
</file>