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1"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2" r:id="rId33"/>
    <p:sldId id="343" r:id="rId34"/>
    <p:sldId id="344" r:id="rId35"/>
    <p:sldId id="345" r:id="rId36"/>
    <p:sldId id="341" r:id="rId37"/>
    <p:sldId id="346" r:id="rId38"/>
    <p:sldId id="347" r:id="rId39"/>
    <p:sldId id="348" r:id="rId40"/>
    <p:sldId id="349" r:id="rId41"/>
    <p:sldId id="350" r:id="rId42"/>
    <p:sldId id="351" r:id="rId43"/>
    <p:sldId id="352" r:id="rId4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85" autoAdjust="0"/>
    <p:restoredTop sz="94660"/>
  </p:normalViewPr>
  <p:slideViewPr>
    <p:cSldViewPr snapToGrid="0">
      <p:cViewPr varScale="1">
        <p:scale>
          <a:sx n="63" d="100"/>
          <a:sy n="63" d="100"/>
        </p:scale>
        <p:origin x="7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05E543-7A61-62D1-3385-B13B8F3C5A8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10371344-3D4B-D52E-2E7B-F17F2DB47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3414925-5307-1BBC-0CA8-82DD373DC5DF}"/>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6CC3264C-3F9E-F0B1-E521-6155B613D9A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C01746C-4172-73F6-88B3-E1153959DB73}"/>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2632390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7472BB-F332-A0A5-0313-29699EE9C66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27F4FA8-38CA-F9D2-6A4E-774E83E5C2B1}"/>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A1C404B-A5AC-4B45-963A-E8BA1AFF1EA4}"/>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9268DC96-B100-067B-F371-C796823D4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34B6376-FC2D-E3EC-2ACF-E2A2BFF48BA5}"/>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272107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21185B-B3D0-8E94-7B12-020050A7EF4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BFA687E-18CE-8789-52C7-C0BDF2376F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D154B4E-2766-CE77-1274-234C526E47AF}"/>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B66D8792-1C08-43BF-F3F9-083EFD8C1EA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C37F9B0-E0BE-55AE-48C1-A0BD550A060E}"/>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24884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576EF6-EB97-2713-13A5-970CC102C72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6B07666-B4FC-CA9B-7112-D5582C967F9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81630523-FDD4-9E5A-0A7E-63319775F6C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7C284AB0-2F28-F12B-ABA2-9A3F375B0D73}"/>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6" name="Θέση υποσέλιδου 5">
            <a:extLst>
              <a:ext uri="{FF2B5EF4-FFF2-40B4-BE49-F238E27FC236}">
                <a16:creationId xmlns:a16="http://schemas.microsoft.com/office/drawing/2014/main" id="{A3549BEE-303C-7D2C-3CEC-4A0E93C7876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0BB8F14-4588-58CF-AC62-68561F4E5505}"/>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110087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9576EE-02DB-A8AB-F7F5-3D4F502ADB30}"/>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7AAFFB6-0277-F11F-7794-412068CE4B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0E63234-2EFB-79DC-531D-C3126758B51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B8613019-E900-2710-717E-A3AF8688E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AEAEE4B5-590C-63E1-2D46-DDF70DAEFE8C}"/>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E4F81A6F-F581-0F54-5A92-E0793373C170}"/>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8" name="Θέση υποσέλιδου 7">
            <a:extLst>
              <a:ext uri="{FF2B5EF4-FFF2-40B4-BE49-F238E27FC236}">
                <a16:creationId xmlns:a16="http://schemas.microsoft.com/office/drawing/2014/main" id="{D9CFA352-F4AE-C3EC-FDCD-8CEAC8242B6B}"/>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34960F6E-747E-4085-4A10-048224A1B9E2}"/>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4159501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D26906-CB19-11CB-0708-72831219CC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901DF2AA-A414-EA0A-9A68-D0B41A7DAFE9}"/>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4" name="Θέση υποσέλιδου 3">
            <a:extLst>
              <a:ext uri="{FF2B5EF4-FFF2-40B4-BE49-F238E27FC236}">
                <a16:creationId xmlns:a16="http://schemas.microsoft.com/office/drawing/2014/main" id="{B1F3E0AA-03A4-AF04-F2E3-ABA6AF8EAA3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3D8606F-0EF9-8A77-CF22-241F5F20ADA0}"/>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612578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0F60F54-EA16-360A-E10D-58CF3E48F30A}"/>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3" name="Θέση υποσέλιδου 2">
            <a:extLst>
              <a:ext uri="{FF2B5EF4-FFF2-40B4-BE49-F238E27FC236}">
                <a16:creationId xmlns:a16="http://schemas.microsoft.com/office/drawing/2014/main" id="{D2056924-961B-B46D-B630-C481A7AB5D0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A5A275C-F4F5-A02E-0760-FD0FD98E5944}"/>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525884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71DC59-CC32-E23C-2060-703650FCD31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4BC670B-CF04-7988-E6B6-55C0A383B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5C4E405C-C865-800B-9252-4C7E23B98C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DD6E3D7-9E14-C0BE-B63A-516F2523C384}"/>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6" name="Θέση υποσέλιδου 5">
            <a:extLst>
              <a:ext uri="{FF2B5EF4-FFF2-40B4-BE49-F238E27FC236}">
                <a16:creationId xmlns:a16="http://schemas.microsoft.com/office/drawing/2014/main" id="{13EE9944-B5F5-1C09-B7EE-4B3DC95C877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2F877D2-C1C6-AA44-857B-1B9F821D3CE5}"/>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21039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78583D-4509-B18E-0C9A-4F18735C765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73637C63-1ADB-42DD-5F40-40403B80E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99F97B5E-1FAD-2FC5-5668-C0587970F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FEEDBB0-88CA-675F-1D7D-9B078E2F54DA}"/>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6" name="Θέση υποσέλιδου 5">
            <a:extLst>
              <a:ext uri="{FF2B5EF4-FFF2-40B4-BE49-F238E27FC236}">
                <a16:creationId xmlns:a16="http://schemas.microsoft.com/office/drawing/2014/main" id="{377E8B92-0241-1E8D-5809-2978DDB0170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C2A53ED-AEBF-BDF2-C428-822CFF457AA6}"/>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2951265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F40028-E1D7-9146-B136-942971FE5C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73CECE0-4ADC-3FE0-1D0B-FA0BEDAC135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8DBB82F-D586-48CC-9CB4-DAC51B340020}"/>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D3859348-CC17-BBFE-50EE-1D97AEF8779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59B4E99-A8EF-BFD1-6ECD-368F967CCF10}"/>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743726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829F7F47-EFDA-F61F-C91A-93F5237F4320}"/>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A665858-6657-AE47-4499-4D7053CD07D7}"/>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ABD5632-E803-287F-86A8-9F6B882BB757}"/>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CA531221-D5F1-12B9-AC60-530D5105A7D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F2794C2-462A-EDFF-690E-017AA1147DF3}"/>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387085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8E00176-59AB-24BC-1CA6-6217EDD30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63E4F67-6BE8-E1F3-D6DF-33D2959DB5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D909B80-8DFA-8476-8E2D-6A9FE267BD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36820022-D8C2-9AA8-D0C4-AC7420C348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7A55C9C-39EA-BECF-D962-8E1124244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C25DD-0DF0-4048-9DE1-361E918A51B4}" type="slidenum">
              <a:rPr lang="el-GR" smtClean="0"/>
              <a:t>‹#›</a:t>
            </a:fld>
            <a:endParaRPr lang="el-GR"/>
          </a:p>
        </p:txBody>
      </p:sp>
    </p:spTree>
    <p:extLst>
      <p:ext uri="{BB962C8B-B14F-4D97-AF65-F5344CB8AC3E}">
        <p14:creationId xmlns:p14="http://schemas.microsoft.com/office/powerpoint/2010/main" val="2301896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ate 19th Century - Illustration History">
            <a:extLst>
              <a:ext uri="{FF2B5EF4-FFF2-40B4-BE49-F238E27FC236}">
                <a16:creationId xmlns:a16="http://schemas.microsoft.com/office/drawing/2014/main" id="{357361E7-8FCA-4BE5-B79B-B5301A0FE5B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358"/>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E47B2F6D-7F82-51DB-5C7B-7E6A495D1861}"/>
              </a:ext>
            </a:extLst>
          </p:cNvPr>
          <p:cNvSpPr>
            <a:spLocks noGrp="1"/>
          </p:cNvSpPr>
          <p:nvPr>
            <p:ph type="ctrTitle"/>
          </p:nvPr>
        </p:nvSpPr>
        <p:spPr>
          <a:xfrm>
            <a:off x="1447800" y="3227388"/>
            <a:ext cx="9144000" cy="3063240"/>
          </a:xfrm>
        </p:spPr>
        <p:txBody>
          <a:bodyPr>
            <a:normAutofit fontScale="90000"/>
          </a:bodyPr>
          <a:lstStyle/>
          <a:p>
            <a:pPr>
              <a:spcAft>
                <a:spcPts val="800"/>
              </a:spcAft>
            </a:pPr>
            <a: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Μάθημα 1</a:t>
            </a:r>
            <a:r>
              <a:rPr lang="el-GR" sz="6600" dirty="0">
                <a:solidFill>
                  <a:srgbClr val="FFFFFF"/>
                </a:solidFill>
                <a:latin typeface="Book Antiqua" panose="02040602050305030304" pitchFamily="18" charset="0"/>
                <a:ea typeface="Calibri" panose="020F0502020204030204" pitchFamily="34" charset="0"/>
                <a:cs typeface="Times New Roman" panose="02020603050405020304" pitchFamily="18" charset="0"/>
              </a:rPr>
              <a:t>2</a:t>
            </a:r>
            <a:r>
              <a:rPr lang="el-GR" sz="6600" baseline="30000" dirty="0">
                <a:solidFill>
                  <a:srgbClr val="FFFFFF"/>
                </a:solidFill>
                <a:latin typeface="Book Antiqua" panose="02040602050305030304" pitchFamily="18" charset="0"/>
                <a:ea typeface="Calibri" panose="020F0502020204030204" pitchFamily="34" charset="0"/>
                <a:cs typeface="Times New Roman" panose="02020603050405020304" pitchFamily="18" charset="0"/>
              </a:rPr>
              <a:t>ο</a:t>
            </a:r>
            <a:br>
              <a:rPr lang="el-GR" sz="6600" baseline="30000" dirty="0">
                <a:solidFill>
                  <a:srgbClr val="FFFFFF"/>
                </a:solidFill>
                <a:latin typeface="Book Antiqua" panose="02040602050305030304" pitchFamily="18" charset="0"/>
                <a:ea typeface="Calibri" panose="020F0502020204030204" pitchFamily="34" charset="0"/>
                <a:cs typeface="Times New Roman" panose="02020603050405020304" pitchFamily="18" charset="0"/>
              </a:rPr>
            </a:br>
            <a:br>
              <a:rPr lang="el-GR" sz="6600" dirty="0">
                <a:solidFill>
                  <a:srgbClr val="FFFFFF"/>
                </a:solidFill>
                <a:latin typeface="Book Antiqua" panose="02040602050305030304" pitchFamily="18" charset="0"/>
                <a:ea typeface="Calibri" panose="020F0502020204030204" pitchFamily="34" charset="0"/>
                <a:cs typeface="Times New Roman" panose="02020603050405020304" pitchFamily="18" charset="0"/>
              </a:rPr>
            </a:br>
            <a:br>
              <a:rPr lang="el-GR" sz="6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l-GR" sz="6600" dirty="0">
              <a:solidFill>
                <a:srgbClr val="FFFFFF"/>
              </a:solidFill>
            </a:endParaRP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839435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F7CB17-4B36-062F-30BB-3798AE044E6E}"/>
              </a:ext>
            </a:extLst>
          </p:cNvPr>
          <p:cNvPicPr>
            <a:picLocks noChangeAspect="1"/>
          </p:cNvPicPr>
          <p:nvPr/>
        </p:nvPicPr>
        <p:blipFill rotWithShape="1">
          <a:blip r:embed="rId2"/>
          <a:srcRect r="22580" b="1"/>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76939695-630B-2ECE-BA2A-67A393193B38}"/>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i="1" dirty="0" err="1">
                <a:effectLst/>
                <a:latin typeface="Book Antiqua" panose="02040602050305030304" pitchFamily="18" charset="0"/>
              </a:rPr>
              <a:t>Το</a:t>
            </a:r>
            <a:r>
              <a:rPr lang="en-US" i="1" dirty="0">
                <a:effectLst/>
                <a:latin typeface="Book Antiqua" panose="02040602050305030304" pitchFamily="18" charset="0"/>
              </a:rPr>
              <a:t> </a:t>
            </a:r>
            <a:r>
              <a:rPr lang="en-US" i="1" dirty="0" err="1">
                <a:effectLst/>
                <a:latin typeface="Book Antiqua" panose="02040602050305030304" pitchFamily="18" charset="0"/>
              </a:rPr>
              <a:t>θέ</a:t>
            </a:r>
            <a:r>
              <a:rPr lang="en-US" i="1" dirty="0">
                <a:effectLst/>
                <a:latin typeface="Book Antiqua" panose="02040602050305030304" pitchFamily="18" charset="0"/>
              </a:rPr>
              <a:t>ατρο στο δεύτερο μισό του δέκατου ένατου αιώνα</a:t>
            </a:r>
            <a:br>
              <a:rPr lang="en-US" dirty="0">
                <a:effectLst/>
                <a:latin typeface="Book Antiqua" panose="02040602050305030304" pitchFamily="18" charset="0"/>
              </a:rPr>
            </a:br>
            <a:endParaRPr lang="en-US" dirty="0">
              <a:latin typeface="Book Antiqua" panose="02040602050305030304" pitchFamily="18" charset="0"/>
            </a:endParaRP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7470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E0AEA3CF-D000-785A-3121-DEF09975A031}"/>
              </a:ext>
            </a:extLst>
          </p:cNvPr>
          <p:cNvSpPr>
            <a:spLocks noGrp="1"/>
          </p:cNvSpPr>
          <p:nvPr>
            <p:ph type="title"/>
          </p:nvPr>
        </p:nvSpPr>
        <p:spPr>
          <a:xfrm>
            <a:off x="2555631" y="1441938"/>
            <a:ext cx="7080738" cy="3974124"/>
          </a:xfrm>
        </p:spPr>
        <p:txBody>
          <a:bodyPr>
            <a:normAutofit/>
          </a:bodyPr>
          <a:lstStyle/>
          <a:p>
            <a:pPr algn="ctr"/>
            <a:r>
              <a:rPr lang="el-GR" sz="2400" dirty="0">
                <a:solidFill>
                  <a:schemeClr val="bg1">
                    <a:lumMod val="95000"/>
                    <a:lumOff val="5000"/>
                  </a:schemeClr>
                </a:solidFill>
                <a:effectLst/>
                <a:latin typeface="Book Antiqua" panose="02040602050305030304" pitchFamily="18" charset="0"/>
                <a:ea typeface="Calibri" panose="020F0502020204030204" pitchFamily="34" charset="0"/>
                <a:cs typeface="Times New Roman" panose="02020603050405020304" pitchFamily="18" charset="0"/>
              </a:rPr>
              <a:t>Εάν ο </a:t>
            </a:r>
            <a:r>
              <a:rPr lang="el-GR" sz="2400" i="1" dirty="0">
                <a:solidFill>
                  <a:schemeClr val="bg1">
                    <a:lumMod val="95000"/>
                    <a:lumOff val="5000"/>
                  </a:schemeClr>
                </a:solidFill>
                <a:effectLst/>
                <a:latin typeface="Book Antiqua" panose="02040602050305030304" pitchFamily="18" charset="0"/>
                <a:ea typeface="Calibri" panose="020F0502020204030204" pitchFamily="34" charset="0"/>
                <a:cs typeface="Times New Roman" panose="02020603050405020304" pitchFamily="18" charset="0"/>
              </a:rPr>
              <a:t>ρομαντισμός</a:t>
            </a:r>
            <a:r>
              <a:rPr lang="el-GR" sz="2400" dirty="0">
                <a:solidFill>
                  <a:schemeClr val="bg1">
                    <a:lumMod val="95000"/>
                    <a:lumOff val="5000"/>
                  </a:schemeClr>
                </a:solidFill>
                <a:effectLst/>
                <a:latin typeface="Book Antiqua" panose="02040602050305030304" pitchFamily="18" charset="0"/>
                <a:ea typeface="Calibri" panose="020F0502020204030204" pitchFamily="34" charset="0"/>
                <a:cs typeface="Times New Roman" panose="02020603050405020304" pitchFamily="18" charset="0"/>
              </a:rPr>
              <a:t> κυριαρχεί στο πρώτο μισό του δέκατου ένατου αιώνα, το δεύτερο μισό χαρακτηρίζεται από το κίνημα του </a:t>
            </a:r>
            <a:r>
              <a:rPr lang="el-GR" sz="2400" i="1" dirty="0">
                <a:solidFill>
                  <a:schemeClr val="bg1">
                    <a:lumMod val="95000"/>
                    <a:lumOff val="5000"/>
                  </a:schemeClr>
                </a:solidFill>
                <a:effectLst/>
                <a:latin typeface="Book Antiqua" panose="02040602050305030304" pitchFamily="18" charset="0"/>
                <a:ea typeface="Calibri" panose="020F0502020204030204" pitchFamily="34" charset="0"/>
                <a:cs typeface="Times New Roman" panose="02020603050405020304" pitchFamily="18" charset="0"/>
              </a:rPr>
              <a:t>ρεαλισμού</a:t>
            </a:r>
            <a:r>
              <a:rPr lang="el-GR" sz="2400" dirty="0">
                <a:solidFill>
                  <a:schemeClr val="bg1">
                    <a:lumMod val="95000"/>
                    <a:lumOff val="5000"/>
                  </a:schemeClr>
                </a:solidFill>
                <a:effectLst/>
                <a:latin typeface="Book Antiqua" panose="02040602050305030304" pitchFamily="18" charset="0"/>
                <a:ea typeface="Calibri" panose="020F0502020204030204" pitchFamily="34" charset="0"/>
                <a:cs typeface="Times New Roman" panose="02020603050405020304" pitchFamily="18" charset="0"/>
              </a:rPr>
              <a:t>.</a:t>
            </a:r>
            <a:endParaRPr lang="el-GR" sz="2400" dirty="0">
              <a:solidFill>
                <a:schemeClr val="bg1">
                  <a:lumMod val="95000"/>
                  <a:lumOff val="5000"/>
                </a:schemeClr>
              </a:solidFill>
            </a:endParaRPr>
          </a:p>
        </p:txBody>
      </p:sp>
    </p:spTree>
    <p:extLst>
      <p:ext uri="{BB962C8B-B14F-4D97-AF65-F5344CB8AC3E}">
        <p14:creationId xmlns:p14="http://schemas.microsoft.com/office/powerpoint/2010/main" val="18161045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9" name="Rectangle 28678">
            <a:extLst>
              <a:ext uri="{FF2B5EF4-FFF2-40B4-BE49-F238E27FC236}">
                <a16:creationId xmlns:a16="http://schemas.microsoft.com/office/drawing/2014/main" id="{58153EC8-8E01-4D70-B575-24ABD35A1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38812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AD59AA7-C23A-6525-D262-50293627294B}"/>
              </a:ext>
            </a:extLst>
          </p:cNvPr>
          <p:cNvSpPr>
            <a:spLocks noGrp="1"/>
          </p:cNvSpPr>
          <p:nvPr>
            <p:ph type="title"/>
          </p:nvPr>
        </p:nvSpPr>
        <p:spPr>
          <a:xfrm>
            <a:off x="652750" y="657498"/>
            <a:ext cx="4806184" cy="5809977"/>
          </a:xfrm>
          <a:noFill/>
        </p:spPr>
        <p:txBody>
          <a:bodyPr vert="horz" lIns="91440" tIns="45720" rIns="91440" bIns="45720" rtlCol="0" anchor="b">
            <a:normAutofit/>
          </a:bodyPr>
          <a:lstStyle/>
          <a:p>
            <a:r>
              <a:rPr lang="en-US" sz="2000" dirty="0">
                <a:solidFill>
                  <a:schemeClr val="bg1"/>
                </a:solidFill>
                <a:effectLst/>
                <a:latin typeface="Book Antiqua" panose="02040602050305030304" pitchFamily="18" charset="0"/>
              </a:rPr>
              <a:t>Ο </a:t>
            </a:r>
            <a:r>
              <a:rPr lang="en-US" sz="2000" i="1" dirty="0" err="1">
                <a:solidFill>
                  <a:schemeClr val="bg1"/>
                </a:solidFill>
                <a:effectLst/>
                <a:latin typeface="Book Antiqua" panose="02040602050305030304" pitchFamily="18" charset="0"/>
              </a:rPr>
              <a:t>ρε</a:t>
            </a:r>
            <a:r>
              <a:rPr lang="en-US" sz="2000" i="1" dirty="0">
                <a:solidFill>
                  <a:schemeClr val="bg1"/>
                </a:solidFill>
                <a:effectLst/>
                <a:latin typeface="Book Antiqua" panose="02040602050305030304" pitchFamily="18" charset="0"/>
              </a:rPr>
              <a:t>αλισμός</a:t>
            </a:r>
            <a:r>
              <a:rPr lang="en-US" sz="2000" dirty="0">
                <a:solidFill>
                  <a:schemeClr val="bg1"/>
                </a:solidFill>
                <a:effectLst/>
                <a:latin typeface="Book Antiqua" panose="02040602050305030304" pitchFamily="18" charset="0"/>
              </a:rPr>
              <a:t> χρωστά πολλά στον «θετικισμό» του Ογκύστ Κοντ (Auguste Comte 1798-1857) και της </a:t>
            </a:r>
            <a:r>
              <a:rPr lang="en-US" sz="2000" i="1" dirty="0">
                <a:solidFill>
                  <a:schemeClr val="bg1"/>
                </a:solidFill>
                <a:effectLst/>
                <a:latin typeface="Book Antiqua" panose="02040602050305030304" pitchFamily="18" charset="0"/>
              </a:rPr>
              <a:t>Θετικής Πολιτικής</a:t>
            </a:r>
            <a:r>
              <a:rPr lang="en-US" sz="2000" dirty="0">
                <a:solidFill>
                  <a:schemeClr val="bg1"/>
                </a:solidFill>
                <a:effectLst/>
                <a:latin typeface="Book Antiqua" panose="02040602050305030304" pitchFamily="18" charset="0"/>
              </a:rPr>
              <a:t>. Ο </a:t>
            </a:r>
            <a:r>
              <a:rPr lang="en-US" sz="2000" dirty="0" err="1">
                <a:solidFill>
                  <a:schemeClr val="bg1"/>
                </a:solidFill>
                <a:effectLst/>
                <a:latin typeface="Book Antiqua" panose="02040602050305030304" pitchFamily="18" charset="0"/>
              </a:rPr>
              <a:t>Κοντ</a:t>
            </a:r>
            <a:r>
              <a:rPr lang="en-US" sz="2000" dirty="0">
                <a:solidFill>
                  <a:schemeClr val="bg1"/>
                </a:solidFill>
                <a:effectLst/>
                <a:latin typeface="Book Antiqua" panose="02040602050305030304" pitchFamily="18" charset="0"/>
              </a:rPr>
              <a:t> κα</a:t>
            </a:r>
            <a:r>
              <a:rPr lang="en-US" sz="2000" dirty="0" err="1">
                <a:solidFill>
                  <a:schemeClr val="bg1"/>
                </a:solidFill>
                <a:effectLst/>
                <a:latin typeface="Book Antiqua" panose="02040602050305030304" pitchFamily="18" charset="0"/>
              </a:rPr>
              <a:t>τηγοριο</a:t>
            </a:r>
            <a:r>
              <a:rPr lang="en-US" sz="2000" dirty="0">
                <a:solidFill>
                  <a:schemeClr val="bg1"/>
                </a:solidFill>
                <a:effectLst/>
                <a:latin typeface="Book Antiqua" panose="02040602050305030304" pitchFamily="18" charset="0"/>
              </a:rPr>
              <a:t>ποίησε τις επιστήμες τοποθετώντας την κοινωνιολογία στην κορυφή ως την πολυπλοκότερη και σημαντικότερη των επιστημών. </a:t>
            </a:r>
            <a:r>
              <a:rPr lang="en-US" sz="2000" dirty="0" err="1">
                <a:solidFill>
                  <a:schemeClr val="bg1"/>
                </a:solidFill>
                <a:effectLst/>
                <a:latin typeface="Book Antiqua" panose="02040602050305030304" pitchFamily="18" charset="0"/>
              </a:rPr>
              <a:t>Θεωρώντ</a:t>
            </a:r>
            <a:r>
              <a:rPr lang="en-US" sz="2000" dirty="0">
                <a:solidFill>
                  <a:schemeClr val="bg1"/>
                </a:solidFill>
                <a:effectLst/>
                <a:latin typeface="Book Antiqua" panose="02040602050305030304" pitchFamily="18" charset="0"/>
              </a:rPr>
              <a:t>ας ότι απώτερος σκοπός όλων των γνώσεων είναι η βελτίωση της κοινωνίας, υποστήριξε ότι όλες οι επιστήμες πρέπει να συνεισφέρουν στην κοινωνιολογία η οποία εφαρμόζοντας αυστηρά την επιστήμη </a:t>
            </a:r>
            <a:r>
              <a:rPr lang="el-GR" sz="2000" dirty="0">
                <a:solidFill>
                  <a:schemeClr val="bg1"/>
                </a:solidFill>
                <a:effectLst/>
                <a:latin typeface="Book Antiqua" panose="02040602050305030304" pitchFamily="18" charset="0"/>
              </a:rPr>
              <a:t>και την</a:t>
            </a:r>
            <a:r>
              <a:rPr lang="en-US" sz="2000" dirty="0">
                <a:solidFill>
                  <a:schemeClr val="bg1"/>
                </a:solidFill>
                <a:effectLst/>
                <a:latin typeface="Book Antiqua" panose="02040602050305030304" pitchFamily="18" charset="0"/>
              </a:rPr>
              <a:t> επιστημονική μεθοδολογία, θα ήταν ικανή να ανακαλύψει τα αίτια των κοινωνικών προβλημάτων και να τα θεραπεύσει.</a:t>
            </a:r>
            <a:endParaRPr lang="en-US" sz="2000" dirty="0">
              <a:solidFill>
                <a:schemeClr val="bg1"/>
              </a:solidFill>
              <a:latin typeface="Book Antiqua" panose="02040602050305030304" pitchFamily="18" charset="0"/>
            </a:endParaRPr>
          </a:p>
        </p:txBody>
      </p:sp>
      <p:pic>
        <p:nvPicPr>
          <p:cNvPr id="28674" name="Picture 2">
            <a:extLst>
              <a:ext uri="{FF2B5EF4-FFF2-40B4-BE49-F238E27FC236}">
                <a16:creationId xmlns:a16="http://schemas.microsoft.com/office/drawing/2014/main" id="{0603E4C0-A80A-98EE-C582-BFFCDE82A1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043"/>
          <a:stretch/>
        </p:blipFill>
        <p:spPr bwMode="auto">
          <a:xfrm>
            <a:off x="6095999" y="10"/>
            <a:ext cx="610565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55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31D9D0B-120C-9EC7-4694-24DCC5DF0132}"/>
              </a:ext>
            </a:extLst>
          </p:cNvPr>
          <p:cNvPicPr>
            <a:picLocks noChangeAspect="1"/>
          </p:cNvPicPr>
          <p:nvPr/>
        </p:nvPicPr>
        <p:blipFill rotWithShape="1">
          <a:blip r:embed="rId2">
            <a:alphaModFix amt="50000"/>
          </a:blip>
          <a:srcRect t="9018" b="6712"/>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B8A79D0F-ED54-E063-1A00-18E408EA28C8}"/>
              </a:ext>
            </a:extLst>
          </p:cNvPr>
          <p:cNvSpPr>
            <a:spLocks noGrp="1"/>
          </p:cNvSpPr>
          <p:nvPr>
            <p:ph type="title"/>
          </p:nvPr>
        </p:nvSpPr>
        <p:spPr>
          <a:xfrm>
            <a:off x="1524000" y="1122362"/>
            <a:ext cx="9144000" cy="4573588"/>
          </a:xfrm>
        </p:spPr>
        <p:txBody>
          <a:bodyPr vert="horz" lIns="91440" tIns="45720" rIns="91440" bIns="45720" rtlCol="0" anchor="b">
            <a:noAutofit/>
          </a:bodyPr>
          <a:lstStyle/>
          <a:p>
            <a:pPr indent="226695" algn="ctr"/>
            <a:r>
              <a:rPr lang="en-US" sz="2400" dirty="0" err="1">
                <a:solidFill>
                  <a:srgbClr val="FFFFFF"/>
                </a:solidFill>
                <a:effectLst/>
                <a:latin typeface="Book Antiqua" panose="02040602050305030304" pitchFamily="18" charset="0"/>
              </a:rPr>
              <a:t>Πάνω</a:t>
            </a:r>
            <a:r>
              <a:rPr lang="en-US" sz="2400" dirty="0">
                <a:solidFill>
                  <a:srgbClr val="FFFFFF"/>
                </a:solidFill>
                <a:effectLst/>
                <a:latin typeface="Book Antiqua" panose="02040602050305030304" pitchFamily="18" charset="0"/>
              </a:rPr>
              <a:t> από </a:t>
            </a:r>
            <a:r>
              <a:rPr lang="en-US" sz="2400" dirty="0" err="1">
                <a:solidFill>
                  <a:srgbClr val="FFFFFF"/>
                </a:solidFill>
                <a:effectLst/>
                <a:latin typeface="Book Antiqua" panose="02040602050305030304" pitchFamily="18" charset="0"/>
              </a:rPr>
              <a:t>όλ</a:t>
            </a:r>
            <a:r>
              <a:rPr lang="en-US" sz="2400" dirty="0">
                <a:solidFill>
                  <a:srgbClr val="FFFFFF"/>
                </a:solidFill>
                <a:effectLst/>
                <a:latin typeface="Book Antiqua" panose="02040602050305030304" pitchFamily="18" charset="0"/>
              </a:rPr>
              <a:t>α, ο Κοντ απαιτούσε να εγκαταλειφθούν οι μεταφυσικές ερμηνείες των γεγονότων και της συμπεριφοράς και να δώσουν τη θέση τους σε έμπρακτα αποδεδειγμένες ερμηνείες βασισμένες σε παρατήρηση και ανάλυση. Τα επ</a:t>
            </a:r>
            <a:r>
              <a:rPr lang="en-US" sz="2400" dirty="0" err="1">
                <a:solidFill>
                  <a:srgbClr val="FFFFFF"/>
                </a:solidFill>
                <a:effectLst/>
                <a:latin typeface="Book Antiqua" panose="02040602050305030304" pitchFamily="18" charset="0"/>
              </a:rPr>
              <a:t>ιχειρήμ</a:t>
            </a:r>
            <a:r>
              <a:rPr lang="en-US" sz="2400" dirty="0">
                <a:solidFill>
                  <a:srgbClr val="FFFFFF"/>
                </a:solidFill>
                <a:effectLst/>
                <a:latin typeface="Book Antiqua" panose="02040602050305030304" pitchFamily="18" charset="0"/>
              </a:rPr>
              <a:t>ατα του Κοντ βρήκαν πρόσφορο έδαφος και σε πολλούς καλλιτέχνες που προσπάθησαν να κάνουν την τέχνη «επιστημονική» και «ρεαλιστική».</a:t>
            </a:r>
            <a:br>
              <a:rPr lang="en-US" sz="2400" dirty="0">
                <a:solidFill>
                  <a:srgbClr val="FFFFFF"/>
                </a:solidFill>
                <a:effectLst/>
                <a:latin typeface="Book Antiqua" panose="02040602050305030304" pitchFamily="18" charset="0"/>
              </a:rPr>
            </a:br>
            <a:r>
              <a:rPr lang="en-US" sz="2400" dirty="0">
                <a:solidFill>
                  <a:srgbClr val="FFFFFF"/>
                </a:solidFill>
                <a:effectLst/>
                <a:latin typeface="Book Antiqua" panose="02040602050305030304" pitchFamily="18" charset="0"/>
              </a:rPr>
              <a:t> </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242281969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D8E6A21-CBBE-5CE6-D4E6-12AFDEAC2F7F}"/>
              </a:ext>
            </a:extLst>
          </p:cNvPr>
          <p:cNvPicPr>
            <a:picLocks noChangeAspect="1"/>
          </p:cNvPicPr>
          <p:nvPr/>
        </p:nvPicPr>
        <p:blipFill rotWithShape="1">
          <a:blip r:embed="rId2">
            <a:alphaModFix amt="50000"/>
          </a:blip>
          <a:srcRect t="20495"/>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D3B73DD9-FC11-B3E6-E05F-E27ADB35DBB8}"/>
              </a:ext>
            </a:extLst>
          </p:cNvPr>
          <p:cNvSpPr>
            <a:spLocks noGrp="1"/>
          </p:cNvSpPr>
          <p:nvPr>
            <p:ph type="title"/>
          </p:nvPr>
        </p:nvSpPr>
        <p:spPr>
          <a:xfrm>
            <a:off x="838200" y="1122362"/>
            <a:ext cx="10515600" cy="4078288"/>
          </a:xfrm>
        </p:spPr>
        <p:txBody>
          <a:bodyPr vert="horz" lIns="91440" tIns="45720" rIns="91440" bIns="45720" rtlCol="0" anchor="b">
            <a:noAutofit/>
          </a:bodyPr>
          <a:lstStyle/>
          <a:p>
            <a:pPr algn="ctr"/>
            <a:r>
              <a:rPr lang="en-US" sz="2400" dirty="0">
                <a:solidFill>
                  <a:srgbClr val="FFFFFF"/>
                </a:solidFill>
                <a:effectLst/>
                <a:latin typeface="Book Antiqua" panose="02040602050305030304" pitchFamily="18" charset="0"/>
              </a:rPr>
              <a:t>Απόπ</a:t>
            </a:r>
            <a:r>
              <a:rPr lang="en-US" sz="2400" dirty="0" err="1">
                <a:solidFill>
                  <a:srgbClr val="FFFFFF"/>
                </a:solidFill>
                <a:effectLst/>
                <a:latin typeface="Book Antiqua" panose="02040602050305030304" pitchFamily="18" charset="0"/>
              </a:rPr>
              <a:t>ειρες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γι</a:t>
            </a:r>
            <a:r>
              <a:rPr lang="en-US" sz="2400" dirty="0">
                <a:solidFill>
                  <a:srgbClr val="FFFFFF"/>
                </a:solidFill>
                <a:effectLst/>
                <a:latin typeface="Book Antiqua" panose="02040602050305030304" pitchFamily="18" charset="0"/>
              </a:rPr>
              <a:t>α μια πιο ρεαλιστική προσέγγιση στην τέχνη μπορούμε να παρατηρήσουμε ήδη από την εποχή των αρχαίων Ελλήνων. Από </a:t>
            </a:r>
            <a:r>
              <a:rPr lang="en-US" sz="2400" dirty="0" err="1">
                <a:solidFill>
                  <a:srgbClr val="FFFFFF"/>
                </a:solidFill>
                <a:effectLst/>
                <a:latin typeface="Book Antiqua" panose="02040602050305030304" pitchFamily="18" charset="0"/>
              </a:rPr>
              <a:t>την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ιτ</a:t>
            </a:r>
            <a:r>
              <a:rPr lang="en-US" sz="2400" dirty="0">
                <a:solidFill>
                  <a:srgbClr val="FFFFFF"/>
                </a:solidFill>
                <a:effectLst/>
                <a:latin typeface="Book Antiqua" panose="02040602050305030304" pitchFamily="18" charset="0"/>
              </a:rPr>
              <a:t>αλική αναγέννηση και έπειτα η εικαστική ψευδαίσθηση κυριαρχούσε στο θέατρο, ενώ το μελόδραμα και ο ρομαντισμός είχαν επισπεύσει την απαίτηση για ρεαλισμό στην όψη όλες, όμως, σχεδόν οι προσεγγίσεις πριν από το 1850 είχαν τονίσει την όμορφη φύση, τις νόρμες, το γραφικό τοπικό χρώμα, ή τις ευχάριστες αντιθέσεις. </a:t>
            </a:r>
            <a:r>
              <a:rPr lang="en-US" sz="2400" dirty="0" err="1">
                <a:solidFill>
                  <a:srgbClr val="FFFFFF"/>
                </a:solidFill>
                <a:effectLst/>
                <a:latin typeface="Book Antiqua" panose="02040602050305030304" pitchFamily="18" charset="0"/>
              </a:rPr>
              <a:t>Ακόμη</a:t>
            </a:r>
            <a:r>
              <a:rPr lang="en-US" sz="2400" dirty="0">
                <a:solidFill>
                  <a:srgbClr val="FFFFFF"/>
                </a:solidFill>
                <a:effectLst/>
                <a:latin typeface="Book Antiqua" panose="02040602050305030304" pitchFamily="18" charset="0"/>
              </a:rPr>
              <a:t> και ο Ουγκώ ο οπ</a:t>
            </a:r>
            <a:r>
              <a:rPr lang="en-US" sz="2400" dirty="0" err="1">
                <a:solidFill>
                  <a:srgbClr val="FFFFFF"/>
                </a:solidFill>
                <a:effectLst/>
                <a:latin typeface="Book Antiqua" panose="02040602050305030304" pitchFamily="18" charset="0"/>
              </a:rPr>
              <a:t>οίος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είχε</a:t>
            </a:r>
            <a:r>
              <a:rPr lang="en-US" sz="2400" dirty="0">
                <a:solidFill>
                  <a:srgbClr val="FFFFFF"/>
                </a:solidFill>
                <a:effectLst/>
                <a:latin typeface="Book Antiqua" panose="02040602050305030304" pitchFamily="18" charset="0"/>
              </a:rPr>
              <a:t> απα</a:t>
            </a:r>
            <a:r>
              <a:rPr lang="en-US" sz="2400" dirty="0" err="1">
                <a:solidFill>
                  <a:srgbClr val="FFFFFF"/>
                </a:solidFill>
                <a:effectLst/>
                <a:latin typeface="Book Antiqua" panose="02040602050305030304" pitchFamily="18" charset="0"/>
              </a:rPr>
              <a:t>ιτήσει</a:t>
            </a:r>
            <a:r>
              <a:rPr lang="en-US" sz="2400" dirty="0">
                <a:solidFill>
                  <a:srgbClr val="FFFFFF"/>
                </a:solidFill>
                <a:effectLst/>
                <a:latin typeface="Book Antiqua" panose="02040602050305030304" pitchFamily="18" charset="0"/>
              </a:rPr>
              <a:t> να π</a:t>
            </a:r>
            <a:r>
              <a:rPr lang="en-US" sz="2400" dirty="0" err="1">
                <a:solidFill>
                  <a:srgbClr val="FFFFFF"/>
                </a:solidFill>
                <a:effectLst/>
                <a:latin typeface="Book Antiqua" panose="02040602050305030304" pitchFamily="18" charset="0"/>
              </a:rPr>
              <a:t>εριληφθεί</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γκροτέσκο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στην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τέχνη</a:t>
            </a:r>
            <a:r>
              <a:rPr lang="en-US" sz="2400" dirty="0">
                <a:solidFill>
                  <a:srgbClr val="FFFFFF"/>
                </a:solidFill>
                <a:effectLst/>
                <a:latin typeface="Book Antiqua" panose="02040602050305030304" pitchFamily="18" charset="0"/>
              </a:rPr>
              <a:t> απ</a:t>
            </a:r>
            <a:r>
              <a:rPr lang="en-US" sz="2400" dirty="0" err="1">
                <a:solidFill>
                  <a:srgbClr val="FFFFFF"/>
                </a:solidFill>
                <a:effectLst/>
                <a:latin typeface="Book Antiqua" panose="02040602050305030304" pitchFamily="18" charset="0"/>
              </a:rPr>
              <a:t>έφυγε</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απ</a:t>
            </a:r>
            <a:r>
              <a:rPr lang="en-US" sz="2400" dirty="0" err="1">
                <a:solidFill>
                  <a:srgbClr val="FFFFFF"/>
                </a:solidFill>
                <a:effectLst/>
                <a:latin typeface="Book Antiqua" panose="02040602050305030304" pitchFamily="18" charset="0"/>
              </a:rPr>
              <a:t>οκρουστικό</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δικό</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του</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έργο</a:t>
            </a:r>
            <a:r>
              <a:rPr lang="en-US" sz="2400" dirty="0">
                <a:solidFill>
                  <a:srgbClr val="FFFFFF"/>
                </a:solidFill>
                <a:effectLst/>
                <a:latin typeface="Book Antiqua" panose="02040602050305030304" pitchFamily="18" charset="0"/>
              </a:rPr>
              <a:t>.</a:t>
            </a: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2124439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03" name="Rectangle 2970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descr="Realism Theatre - Sandy Drama &amp; Theatre Blogs">
            <a:extLst>
              <a:ext uri="{FF2B5EF4-FFF2-40B4-BE49-F238E27FC236}">
                <a16:creationId xmlns:a16="http://schemas.microsoft.com/office/drawing/2014/main" id="{758BD982-7D32-65BF-54EC-C0CFC9FFDEC1}"/>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25"/>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7ED67105-248B-127B-87F6-44CE9E42DFD2}"/>
              </a:ext>
            </a:extLst>
          </p:cNvPr>
          <p:cNvSpPr>
            <a:spLocks noGrp="1"/>
          </p:cNvSpPr>
          <p:nvPr>
            <p:ph type="title"/>
          </p:nvPr>
        </p:nvSpPr>
        <p:spPr>
          <a:xfrm>
            <a:off x="152399" y="3265488"/>
            <a:ext cx="11877675" cy="3063240"/>
          </a:xfrm>
        </p:spPr>
        <p:txBody>
          <a:bodyPr vert="horz" lIns="91440" tIns="45720" rIns="91440" bIns="45720" rtlCol="0" anchor="b">
            <a:noAutofit/>
          </a:bodyPr>
          <a:lstStyle/>
          <a:p>
            <a:pPr indent="226695" algn="ctr"/>
            <a:r>
              <a:rPr lang="en-US" sz="2000" dirty="0" err="1">
                <a:solidFill>
                  <a:srgbClr val="FFFFFF"/>
                </a:solidFill>
                <a:effectLst/>
                <a:latin typeface="Book Antiqua" panose="02040602050305030304" pitchFamily="18" charset="0"/>
              </a:rPr>
              <a:t>Γύρω</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στο</a:t>
            </a:r>
            <a:r>
              <a:rPr lang="en-US" sz="2000" dirty="0">
                <a:solidFill>
                  <a:srgbClr val="FFFFFF"/>
                </a:solidFill>
                <a:effectLst/>
                <a:latin typeface="Book Antiqua" panose="02040602050305030304" pitchFamily="18" charset="0"/>
              </a:rPr>
              <a:t> 1850, </a:t>
            </a:r>
            <a:r>
              <a:rPr lang="en-US" sz="2000" dirty="0" err="1">
                <a:solidFill>
                  <a:srgbClr val="FFFFFF"/>
                </a:solidFill>
                <a:effectLst/>
                <a:latin typeface="Book Antiqua" panose="02040602050305030304" pitchFamily="18" charset="0"/>
              </a:rPr>
              <a:t>ωστόσο</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κά</a:t>
            </a:r>
            <a:r>
              <a:rPr lang="en-US" sz="2000" dirty="0">
                <a:solidFill>
                  <a:srgbClr val="FFFFFF"/>
                </a:solidFill>
                <a:effectLst/>
                <a:latin typeface="Book Antiqua" panose="02040602050305030304" pitchFamily="18" charset="0"/>
              </a:rPr>
              <a:t>ποιοι κριτικοί άρχισαν να υποστηρίζουν μια στενή και αντικειμενική παρατήρηση της ζωής, όσο υψηλού ή χαμηλού επιπέδου και αν ήταν. Από </a:t>
            </a:r>
            <a:r>
              <a:rPr lang="en-US" sz="2000" dirty="0" err="1">
                <a:solidFill>
                  <a:srgbClr val="FFFFFF"/>
                </a:solidFill>
                <a:effectLst/>
                <a:latin typeface="Book Antiqua" panose="02040602050305030304" pitchFamily="18" charset="0"/>
              </a:rPr>
              <a:t>τις</a:t>
            </a:r>
            <a:r>
              <a:rPr lang="en-US" sz="2000" dirty="0">
                <a:solidFill>
                  <a:srgbClr val="FFFFFF"/>
                </a:solidFill>
                <a:effectLst/>
                <a:latin typeface="Book Antiqua" panose="02040602050305030304" pitchFamily="18" charset="0"/>
              </a:rPr>
              <a:t> απα</a:t>
            </a:r>
            <a:r>
              <a:rPr lang="en-US" sz="2000" dirty="0" err="1">
                <a:solidFill>
                  <a:srgbClr val="FFFFFF"/>
                </a:solidFill>
                <a:effectLst/>
                <a:latin typeface="Book Antiqua" panose="02040602050305030304" pitchFamily="18" charset="0"/>
              </a:rPr>
              <a:t>ιτήσεις</a:t>
            </a:r>
            <a:r>
              <a:rPr lang="en-US" sz="2000" dirty="0">
                <a:solidFill>
                  <a:srgbClr val="FFFFFF"/>
                </a:solidFill>
                <a:effectLst/>
                <a:latin typeface="Book Antiqua" panose="02040602050305030304" pitchFamily="18" charset="0"/>
              </a:rPr>
              <a:t> α</a:t>
            </a:r>
            <a:r>
              <a:rPr lang="en-US" sz="2000" dirty="0" err="1">
                <a:solidFill>
                  <a:srgbClr val="FFFFFF"/>
                </a:solidFill>
                <a:effectLst/>
                <a:latin typeface="Book Antiqua" panose="02040602050305030304" pitchFamily="18" charset="0"/>
              </a:rPr>
              <a:t>υτές</a:t>
            </a:r>
            <a:r>
              <a:rPr lang="en-US" sz="2000" dirty="0">
                <a:solidFill>
                  <a:srgbClr val="FFFFFF"/>
                </a:solidFill>
                <a:effectLst/>
                <a:latin typeface="Book Antiqua" panose="02040602050305030304" pitchFamily="18" charset="0"/>
              </a:rPr>
              <a:t> π</a:t>
            </a:r>
            <a:r>
              <a:rPr lang="en-US" sz="2000" dirty="0" err="1">
                <a:solidFill>
                  <a:srgbClr val="FFFFFF"/>
                </a:solidFill>
                <a:effectLst/>
                <a:latin typeface="Book Antiqua" panose="02040602050305030304" pitchFamily="18" charset="0"/>
              </a:rPr>
              <a:t>ροήλθε</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έν</a:t>
            </a:r>
            <a:r>
              <a:rPr lang="en-US" sz="2000" dirty="0">
                <a:solidFill>
                  <a:srgbClr val="FFFFFF"/>
                </a:solidFill>
                <a:effectLst/>
                <a:latin typeface="Book Antiqua" panose="02040602050305030304" pitchFamily="18" charset="0"/>
              </a:rPr>
              <a:t>α κίνημα που ονομάστηκε </a:t>
            </a:r>
            <a:r>
              <a:rPr lang="en-US" sz="2000" i="1" dirty="0">
                <a:solidFill>
                  <a:srgbClr val="FFFFFF"/>
                </a:solidFill>
                <a:effectLst/>
                <a:latin typeface="Book Antiqua" panose="02040602050305030304" pitchFamily="18" charset="0"/>
              </a:rPr>
              <a:t>ρεαλισμός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Ως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συνειδητό</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κίνημ</a:t>
            </a:r>
            <a:r>
              <a:rPr lang="en-US" sz="2000" dirty="0">
                <a:solidFill>
                  <a:srgbClr val="FFFFFF"/>
                </a:solidFill>
                <a:effectLst/>
                <a:latin typeface="Book Antiqua" panose="02040602050305030304" pitchFamily="18" charset="0"/>
              </a:rPr>
              <a:t>α, ο </a:t>
            </a:r>
            <a:r>
              <a:rPr lang="en-US" sz="2000" i="1" dirty="0">
                <a:solidFill>
                  <a:srgbClr val="FFFFFF"/>
                </a:solidFill>
                <a:effectLst/>
                <a:latin typeface="Book Antiqua" panose="02040602050305030304" pitchFamily="18" charset="0"/>
              </a:rPr>
              <a:t>ρεαλισμός</a:t>
            </a:r>
            <a:r>
              <a:rPr lang="en-US" sz="2000" dirty="0">
                <a:solidFill>
                  <a:srgbClr val="FFFFFF"/>
                </a:solidFill>
                <a:effectLst/>
                <a:latin typeface="Book Antiqua" panose="02040602050305030304" pitchFamily="18" charset="0"/>
              </a:rPr>
              <a:t> πρωτοεμφανίζεται γύρω στο 1853 στη Γαλλία. </a:t>
            </a:r>
            <a:r>
              <a:rPr lang="en-US" sz="2000" dirty="0" err="1">
                <a:solidFill>
                  <a:srgbClr val="FFFFFF"/>
                </a:solidFill>
                <a:effectLst/>
                <a:latin typeface="Book Antiqua" panose="02040602050305030304" pitchFamily="18" charset="0"/>
              </a:rPr>
              <a:t>Οι</a:t>
            </a:r>
            <a:r>
              <a:rPr lang="en-US" sz="2000" dirty="0">
                <a:solidFill>
                  <a:srgbClr val="FFFFFF"/>
                </a:solidFill>
                <a:effectLst/>
                <a:latin typeface="Book Antiqua" panose="02040602050305030304" pitchFamily="18" charset="0"/>
              </a:rPr>
              <a:t> βα</a:t>
            </a:r>
            <a:r>
              <a:rPr lang="en-US" sz="2000" dirty="0" err="1">
                <a:solidFill>
                  <a:srgbClr val="FFFFFF"/>
                </a:solidFill>
                <a:effectLst/>
                <a:latin typeface="Book Antiqua" panose="02040602050305030304" pitchFamily="18" charset="0"/>
              </a:rPr>
              <a:t>σικές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του</a:t>
            </a:r>
            <a:r>
              <a:rPr lang="en-US" sz="2000" dirty="0">
                <a:solidFill>
                  <a:srgbClr val="FFFFFF"/>
                </a:solidFill>
                <a:effectLst/>
                <a:latin typeface="Book Antiqua" panose="02040602050305030304" pitchFamily="18" charset="0"/>
              </a:rPr>
              <a:t> α</a:t>
            </a:r>
            <a:r>
              <a:rPr lang="en-US" sz="2000" dirty="0" err="1">
                <a:solidFill>
                  <a:srgbClr val="FFFFFF"/>
                </a:solidFill>
                <a:effectLst/>
                <a:latin typeface="Book Antiqua" panose="02040602050305030304" pitchFamily="18" charset="0"/>
              </a:rPr>
              <a:t>ρχές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ήτ</a:t>
            </a:r>
            <a:r>
              <a:rPr lang="en-US" sz="2000" dirty="0">
                <a:solidFill>
                  <a:srgbClr val="FFFFFF"/>
                </a:solidFill>
                <a:effectLst/>
                <a:latin typeface="Book Antiqua" panose="02040602050305030304" pitchFamily="18" charset="0"/>
              </a:rPr>
              <a:t>αν: η τέχνη πρέπει να απεικονίζει πιστά τον πραγματικό, υλικό κόσμο και, αφού μόνο ο παρών κόσμος μπορεί να παρατηρηθεί άμεσα, η αλήθεια μπορεί να επιτευχθεί πιο ολοκληρωμένα μέσω απρόσωπης αντικειμενικής παρατήρησης και αναπαράστασης του κόσμου γύρω μας. </a:t>
            </a:r>
            <a:br>
              <a:rPr lang="en-US" sz="2000" dirty="0">
                <a:solidFill>
                  <a:srgbClr val="FFFFFF"/>
                </a:solidFill>
                <a:effectLst/>
                <a:latin typeface="Book Antiqua" panose="02040602050305030304" pitchFamily="18" charset="0"/>
              </a:rPr>
            </a:br>
            <a:r>
              <a:rPr lang="en-US" sz="2000" dirty="0">
                <a:solidFill>
                  <a:srgbClr val="FFFFFF"/>
                </a:solidFill>
                <a:effectLst/>
                <a:latin typeface="Book Antiqua" panose="02040602050305030304" pitchFamily="18" charset="0"/>
              </a:rPr>
              <a:t>Επ</a:t>
            </a:r>
            <a:r>
              <a:rPr lang="en-US" sz="2000" dirty="0" err="1">
                <a:solidFill>
                  <a:srgbClr val="FFFFFF"/>
                </a:solidFill>
                <a:effectLst/>
                <a:latin typeface="Book Antiqua" panose="02040602050305030304" pitchFamily="18" charset="0"/>
              </a:rPr>
              <a:t>ειδή</a:t>
            </a:r>
            <a:r>
              <a:rPr lang="en-US" sz="2000" dirty="0">
                <a:solidFill>
                  <a:srgbClr val="FFFFFF"/>
                </a:solidFill>
                <a:effectLst/>
                <a:latin typeface="Book Antiqua" panose="02040602050305030304" pitchFamily="18" charset="0"/>
              </a:rPr>
              <a:t> πα</a:t>
            </a:r>
            <a:r>
              <a:rPr lang="en-US" sz="2000" dirty="0" err="1">
                <a:solidFill>
                  <a:srgbClr val="FFFFFF"/>
                </a:solidFill>
                <a:effectLst/>
                <a:latin typeface="Book Antiqua" panose="02040602050305030304" pitchFamily="18" charset="0"/>
              </a:rPr>
              <a:t>ράλληλ</a:t>
            </a:r>
            <a:r>
              <a:rPr lang="en-US" sz="2000" dirty="0">
                <a:solidFill>
                  <a:srgbClr val="FFFFFF"/>
                </a:solidFill>
                <a:effectLst/>
                <a:latin typeface="Book Antiqua" panose="02040602050305030304" pitchFamily="18" charset="0"/>
              </a:rPr>
              <a:t>α με τις νέες αυτές απαιτήσεις συνέχισαν να υπάρχουν παλιές αντιλήψεις, αρκετά είδη έργων χαρακτηρίζονταν συχνά ως «ρεαλιστικά» στα τέλη του δέκατου ένατου αιώνα. </a:t>
            </a:r>
            <a:br>
              <a:rPr lang="en-US" sz="2000" dirty="0">
                <a:solidFill>
                  <a:srgbClr val="FFFFFF"/>
                </a:solidFill>
                <a:effectLst/>
                <a:latin typeface="Book Antiqua" panose="02040602050305030304" pitchFamily="18" charset="0"/>
              </a:rPr>
            </a:br>
            <a:endParaRPr lang="en-US" sz="2000" dirty="0">
              <a:solidFill>
                <a:srgbClr val="FFFFFF"/>
              </a:solidFill>
              <a:latin typeface="Book Antiqua" panose="02040602050305030304" pitchFamily="18" charset="0"/>
            </a:endParaRPr>
          </a:p>
        </p:txBody>
      </p:sp>
      <p:sp>
        <p:nvSpPr>
          <p:cNvPr id="2970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059240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4B39816-0D66-137C-A9BD-4D18E8403C1A}"/>
              </a:ext>
            </a:extLst>
          </p:cNvPr>
          <p:cNvSpPr>
            <a:spLocks noGrp="1"/>
          </p:cNvSpPr>
          <p:nvPr>
            <p:ph type="title"/>
          </p:nvPr>
        </p:nvSpPr>
        <p:spPr>
          <a:xfrm>
            <a:off x="4654296" y="640080"/>
            <a:ext cx="6894576" cy="3566160"/>
          </a:xfrm>
        </p:spPr>
        <p:txBody>
          <a:bodyPr vert="horz" lIns="91440" tIns="45720" rIns="91440" bIns="45720" rtlCol="0" anchor="b">
            <a:normAutofit/>
          </a:bodyPr>
          <a:lstStyle/>
          <a:p>
            <a:r>
              <a:rPr lang="en-US" sz="6600" dirty="0" err="1">
                <a:effectLst/>
                <a:latin typeface="Book Antiqua" panose="02040602050305030304" pitchFamily="18" charset="0"/>
              </a:rPr>
              <a:t>Το</a:t>
            </a:r>
            <a:r>
              <a:rPr lang="en-US" sz="6600" dirty="0">
                <a:effectLst/>
                <a:latin typeface="Book Antiqua" panose="02040602050305030304" pitchFamily="18" charset="0"/>
              </a:rPr>
              <a:t> </a:t>
            </a:r>
            <a:r>
              <a:rPr lang="en-US" sz="6600" dirty="0" err="1">
                <a:effectLst/>
                <a:latin typeface="Book Antiqua" panose="02040602050305030304" pitchFamily="18" charset="0"/>
              </a:rPr>
              <a:t>ρωσικό</a:t>
            </a:r>
            <a:r>
              <a:rPr lang="en-US" sz="6600" dirty="0">
                <a:effectLst/>
                <a:latin typeface="Book Antiqua" panose="02040602050305030304" pitchFamily="18" charset="0"/>
              </a:rPr>
              <a:t> </a:t>
            </a:r>
            <a:r>
              <a:rPr lang="en-US" sz="6600" dirty="0" err="1">
                <a:effectLst/>
                <a:latin typeface="Book Antiqua" panose="02040602050305030304" pitchFamily="18" charset="0"/>
              </a:rPr>
              <a:t>θέ</a:t>
            </a:r>
            <a:r>
              <a:rPr lang="en-US" sz="6600" dirty="0">
                <a:effectLst/>
                <a:latin typeface="Book Antiqua" panose="02040602050305030304" pitchFamily="18" charset="0"/>
              </a:rPr>
              <a:t>ατρο μέχρι το 1900</a:t>
            </a:r>
            <a:br>
              <a:rPr lang="en-US" sz="6600" dirty="0">
                <a:effectLst/>
                <a:latin typeface="Book Antiqua" panose="02040602050305030304" pitchFamily="18" charset="0"/>
              </a:rPr>
            </a:br>
            <a:endParaRPr lang="en-US" sz="6600" dirty="0">
              <a:latin typeface="Book Antiqua" panose="02040602050305030304" pitchFamily="18" charset="0"/>
            </a:endParaRPr>
          </a:p>
        </p:txBody>
      </p:sp>
      <p:pic>
        <p:nvPicPr>
          <p:cNvPr id="4" name="Picture 3">
            <a:extLst>
              <a:ext uri="{FF2B5EF4-FFF2-40B4-BE49-F238E27FC236}">
                <a16:creationId xmlns:a16="http://schemas.microsoft.com/office/drawing/2014/main" id="{30011F55-0329-22A7-6D46-EBAA55FBFB66}"/>
              </a:ext>
            </a:extLst>
          </p:cNvPr>
          <p:cNvPicPr>
            <a:picLocks noChangeAspect="1"/>
          </p:cNvPicPr>
          <p:nvPr/>
        </p:nvPicPr>
        <p:blipFill rotWithShape="1">
          <a:blip r:embed="rId2"/>
          <a:srcRect l="12864" r="47718" b="-1"/>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0"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sX0" fmla="*/ 0 w 4242816"/>
              <a:gd name="csY0" fmla="*/ 0 h 18288"/>
              <a:gd name="csX1" fmla="*/ 690973 w 4242816"/>
              <a:gd name="csY1" fmla="*/ 0 h 18288"/>
              <a:gd name="csX2" fmla="*/ 1212233 w 4242816"/>
              <a:gd name="csY2" fmla="*/ 0 h 18288"/>
              <a:gd name="csX3" fmla="*/ 1860778 w 4242816"/>
              <a:gd name="csY3" fmla="*/ 0 h 18288"/>
              <a:gd name="csX4" fmla="*/ 2424466 w 4242816"/>
              <a:gd name="csY4" fmla="*/ 0 h 18288"/>
              <a:gd name="csX5" fmla="*/ 3115439 w 4242816"/>
              <a:gd name="csY5" fmla="*/ 0 h 18288"/>
              <a:gd name="csX6" fmla="*/ 3636699 w 4242816"/>
              <a:gd name="csY6" fmla="*/ 0 h 18288"/>
              <a:gd name="csX7" fmla="*/ 4242816 w 4242816"/>
              <a:gd name="csY7" fmla="*/ 0 h 18288"/>
              <a:gd name="csX8" fmla="*/ 4242816 w 4242816"/>
              <a:gd name="csY8" fmla="*/ 18288 h 18288"/>
              <a:gd name="csX9" fmla="*/ 3636699 w 4242816"/>
              <a:gd name="csY9" fmla="*/ 18288 h 18288"/>
              <a:gd name="csX10" fmla="*/ 3030583 w 4242816"/>
              <a:gd name="csY10" fmla="*/ 18288 h 18288"/>
              <a:gd name="csX11" fmla="*/ 2466894 w 4242816"/>
              <a:gd name="csY11" fmla="*/ 18288 h 18288"/>
              <a:gd name="csX12" fmla="*/ 1988062 w 4242816"/>
              <a:gd name="csY12" fmla="*/ 18288 h 18288"/>
              <a:gd name="csX13" fmla="*/ 1466802 w 4242816"/>
              <a:gd name="csY13" fmla="*/ 18288 h 18288"/>
              <a:gd name="csX14" fmla="*/ 860686 w 4242816"/>
              <a:gd name="csY14" fmla="*/ 18288 h 18288"/>
              <a:gd name="csX15" fmla="*/ 0 w 4242816"/>
              <a:gd name="csY15" fmla="*/ 18288 h 18288"/>
              <a:gd name="csX16" fmla="*/ 0 w 4242816"/>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3541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27" name="Rectangle 3072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2" name="Picture 2" descr="Ιβάν Τουργκένιεφ: Τα θεατρικά έργα του θεωρούνται ορόσημα στην ιστορία του  ρωσικού θεάτρου - Times News">
            <a:extLst>
              <a:ext uri="{FF2B5EF4-FFF2-40B4-BE49-F238E27FC236}">
                <a16:creationId xmlns:a16="http://schemas.microsoft.com/office/drawing/2014/main" id="{66C0E711-D947-2C11-1B34-609B09C92E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87" r="26990" b="745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729" name="Rectangle 3072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0F7F4B79-6D71-A79A-ED07-708B3B444E7B}"/>
              </a:ext>
            </a:extLst>
          </p:cNvPr>
          <p:cNvSpPr>
            <a:spLocks noGrp="1"/>
          </p:cNvSpPr>
          <p:nvPr>
            <p:ph type="title"/>
          </p:nvPr>
        </p:nvSpPr>
        <p:spPr>
          <a:xfrm>
            <a:off x="477981" y="914400"/>
            <a:ext cx="6256194" cy="5317917"/>
          </a:xfrm>
        </p:spPr>
        <p:txBody>
          <a:bodyPr vert="horz" lIns="91440" tIns="45720" rIns="91440" bIns="45720" rtlCol="0" anchor="b">
            <a:noAutofit/>
          </a:bodyPr>
          <a:lstStyle/>
          <a:p>
            <a:r>
              <a:rPr lang="en-US" sz="2400" dirty="0" err="1">
                <a:effectLst/>
                <a:latin typeface="Book Antiqua" panose="02040602050305030304" pitchFamily="18" charset="0"/>
              </a:rPr>
              <a:t>Μέσ</a:t>
            </a:r>
            <a:r>
              <a:rPr lang="en-US" sz="2400" dirty="0">
                <a:effectLst/>
                <a:latin typeface="Book Antiqua" panose="02040602050305030304" pitchFamily="18" charset="0"/>
              </a:rPr>
              <a:t>α στην αυστηρή λογοκρισία και την ενίσχυση της δύναμης της αριστοκρατίας που επιβλήθηκε από τον Αλέξανδρο Γ΄(κυβέρνησε από το 1881 έως το 1894), αποτελεί έκπληξη το γεγονός ότι ο ρεαλισμός εμφανίστηκε στη ρωσική δραματουργία νωρίτερα από ότι στην υπόλοιπη Ευρώπη και ότι ήταν πιο ασυμβίβαστος από αλλού. </a:t>
            </a:r>
            <a:r>
              <a:rPr lang="en-US" sz="2400" dirty="0" err="1">
                <a:effectLst/>
                <a:latin typeface="Book Antiqua" panose="02040602050305030304" pitchFamily="18" charset="0"/>
              </a:rPr>
              <a:t>Εφ</a:t>
            </a:r>
            <a:r>
              <a:rPr lang="en-US" sz="2400" dirty="0">
                <a:effectLst/>
                <a:latin typeface="Book Antiqua" panose="02040602050305030304" pitchFamily="18" charset="0"/>
              </a:rPr>
              <a:t>αρμόστηκε πλήρως για πρώτη φορά από τον Ιβάν Τουργκένιεφ (1818 έως 1883). Τα π</a:t>
            </a:r>
            <a:r>
              <a:rPr lang="en-US" sz="2400" dirty="0" err="1">
                <a:effectLst/>
                <a:latin typeface="Book Antiqua" panose="02040602050305030304" pitchFamily="18" charset="0"/>
              </a:rPr>
              <a:t>ερισσότερ</a:t>
            </a:r>
            <a:r>
              <a:rPr lang="en-US" sz="2400" dirty="0">
                <a:effectLst/>
                <a:latin typeface="Book Antiqua" panose="02040602050305030304" pitchFamily="18" charset="0"/>
              </a:rPr>
              <a:t>α έργα του γράφτηκαν μεταξύ του 1843 και του 1852, η επιρροή τους όμως ήρθε πολύ αργότερα αφού το καλύτερο έργο του </a:t>
            </a:r>
            <a:r>
              <a:rPr lang="en-US" sz="2400" i="1" dirty="0">
                <a:effectLst/>
                <a:latin typeface="Book Antiqua" panose="02040602050305030304" pitchFamily="18" charset="0"/>
              </a:rPr>
              <a:t>Ένας Μήνας στην Εξοχή </a:t>
            </a:r>
            <a:r>
              <a:rPr lang="en-US" sz="2400" dirty="0">
                <a:effectLst/>
                <a:latin typeface="Book Antiqua" panose="02040602050305030304" pitchFamily="18" charset="0"/>
              </a:rPr>
              <a:t>γραμμένο το 1850 δεν ανέβηκε παρά το 1872.</a:t>
            </a:r>
            <a:endParaRPr lang="en-US" sz="2400" dirty="0">
              <a:latin typeface="Book Antiqua" panose="02040602050305030304" pitchFamily="18" charset="0"/>
            </a:endParaRPr>
          </a:p>
        </p:txBody>
      </p:sp>
      <p:sp>
        <p:nvSpPr>
          <p:cNvPr id="30731" name="Rectangle 307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733" name="Rectangle 307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835629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496D4E3-2042-4A7A-B321-DC5615463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3E3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C28348D-B190-CF59-BE33-3987761C15E0}"/>
              </a:ext>
            </a:extLst>
          </p:cNvPr>
          <p:cNvPicPr>
            <a:picLocks noChangeAspect="1"/>
          </p:cNvPicPr>
          <p:nvPr/>
        </p:nvPicPr>
        <p:blipFill rotWithShape="1">
          <a:blip r:embed="rId2">
            <a:alphaModFix amt="25000"/>
          </a:blip>
          <a:srcRect t="4809" b="3355"/>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291F75C3-1908-D463-1377-E2F61953A3E3}"/>
              </a:ext>
            </a:extLst>
          </p:cNvPr>
          <p:cNvSpPr>
            <a:spLocks noGrp="1"/>
          </p:cNvSpPr>
          <p:nvPr>
            <p:ph type="title"/>
          </p:nvPr>
        </p:nvSpPr>
        <p:spPr>
          <a:xfrm>
            <a:off x="838200" y="812712"/>
            <a:ext cx="6696456" cy="5740488"/>
          </a:xfrm>
        </p:spPr>
        <p:txBody>
          <a:bodyPr vert="horz" lIns="91440" tIns="45720" rIns="91440" bIns="45720" rtlCol="0" anchor="b">
            <a:normAutofit/>
          </a:bodyPr>
          <a:lstStyle/>
          <a:p>
            <a:r>
              <a:rPr lang="en-US" sz="2700" dirty="0" err="1">
                <a:solidFill>
                  <a:srgbClr val="FFFFFF"/>
                </a:solidFill>
                <a:effectLst/>
                <a:latin typeface="Book Antiqua" panose="02040602050305030304" pitchFamily="18" charset="0"/>
              </a:rPr>
              <a:t>Σε</a:t>
            </a:r>
            <a:r>
              <a:rPr lang="en-US" sz="2700" dirty="0">
                <a:solidFill>
                  <a:srgbClr val="FFFFFF"/>
                </a:solidFill>
                <a:effectLst/>
                <a:latin typeface="Book Antiqua" panose="02040602050305030304" pitchFamily="18" charset="0"/>
              </a:rPr>
              <a:t> α</a:t>
            </a:r>
            <a:r>
              <a:rPr lang="en-US" sz="2700" dirty="0" err="1">
                <a:solidFill>
                  <a:srgbClr val="FFFFFF"/>
                </a:solidFill>
                <a:effectLst/>
                <a:latin typeface="Book Antiqua" panose="02040602050305030304" pitchFamily="18" charset="0"/>
              </a:rPr>
              <a:t>υτό</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το</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έργο</a:t>
            </a:r>
            <a:r>
              <a:rPr lang="en-US" sz="2700" dirty="0">
                <a:solidFill>
                  <a:srgbClr val="FFFFFF"/>
                </a:solidFill>
                <a:effectLst/>
                <a:latin typeface="Book Antiqua" panose="02040602050305030304" pitchFamily="18" charset="0"/>
              </a:rPr>
              <a:t> ο </a:t>
            </a:r>
            <a:r>
              <a:rPr lang="en-US" sz="2700" dirty="0" err="1">
                <a:solidFill>
                  <a:srgbClr val="FFFFFF"/>
                </a:solidFill>
                <a:effectLst/>
                <a:latin typeface="Book Antiqua" panose="02040602050305030304" pitchFamily="18" charset="0"/>
              </a:rPr>
              <a:t>Τουργκένιεφ</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εστιάζει</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κυρίως</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στην</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εσωτερική</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ζωή</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των</a:t>
            </a:r>
            <a:r>
              <a:rPr lang="en-US" sz="2700" dirty="0">
                <a:solidFill>
                  <a:srgbClr val="FFFFFF"/>
                </a:solidFill>
                <a:effectLst/>
                <a:latin typeface="Book Antiqua" panose="02040602050305030304" pitchFamily="18" charset="0"/>
              </a:rPr>
              <a:t> χαρα</a:t>
            </a:r>
            <a:r>
              <a:rPr lang="en-US" sz="2700" dirty="0" err="1">
                <a:solidFill>
                  <a:srgbClr val="FFFFFF"/>
                </a:solidFill>
                <a:effectLst/>
                <a:latin typeface="Book Antiqua" panose="02040602050305030304" pitchFamily="18" charset="0"/>
              </a:rPr>
              <a:t>κτήρων</a:t>
            </a:r>
            <a:r>
              <a:rPr lang="en-US" sz="2700" dirty="0">
                <a:solidFill>
                  <a:srgbClr val="FFFFFF"/>
                </a:solidFill>
                <a:effectLst/>
                <a:latin typeface="Book Antiqua" panose="02040602050305030304" pitchFamily="18" charset="0"/>
              </a:rPr>
              <a:t>. Απ</a:t>
            </a:r>
            <a:r>
              <a:rPr lang="en-US" sz="2700" dirty="0" err="1">
                <a:solidFill>
                  <a:srgbClr val="FFFFFF"/>
                </a:solidFill>
                <a:effectLst/>
                <a:latin typeface="Book Antiqua" panose="02040602050305030304" pitchFamily="18" charset="0"/>
              </a:rPr>
              <a:t>οδίδει</a:t>
            </a:r>
            <a:r>
              <a:rPr lang="en-US" sz="2700" dirty="0">
                <a:solidFill>
                  <a:srgbClr val="FFFFFF"/>
                </a:solidFill>
                <a:effectLst/>
                <a:latin typeface="Book Antiqua" panose="02040602050305030304" pitchFamily="18" charset="0"/>
              </a:rPr>
              <a:t> π</a:t>
            </a:r>
            <a:r>
              <a:rPr lang="en-US" sz="2700" dirty="0" err="1">
                <a:solidFill>
                  <a:srgbClr val="FFFFFF"/>
                </a:solidFill>
                <a:effectLst/>
                <a:latin typeface="Book Antiqua" panose="02040602050305030304" pitchFamily="18" charset="0"/>
              </a:rPr>
              <a:t>ιστά</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την</a:t>
            </a:r>
            <a:r>
              <a:rPr lang="en-US" sz="2700" dirty="0">
                <a:solidFill>
                  <a:srgbClr val="FFFFFF"/>
                </a:solidFill>
                <a:effectLst/>
                <a:latin typeface="Book Antiqua" panose="02040602050305030304" pitchFamily="18" charset="0"/>
              </a:rPr>
              <a:t> κα</a:t>
            </a:r>
            <a:r>
              <a:rPr lang="en-US" sz="2700" dirty="0" err="1">
                <a:solidFill>
                  <a:srgbClr val="FFFFFF"/>
                </a:solidFill>
                <a:effectLst/>
                <a:latin typeface="Book Antiqua" panose="02040602050305030304" pitchFamily="18" charset="0"/>
              </a:rPr>
              <a:t>θημερινή</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ρουτίν</a:t>
            </a:r>
            <a:r>
              <a:rPr lang="en-US" sz="2700" dirty="0">
                <a:solidFill>
                  <a:srgbClr val="FFFFFF"/>
                </a:solidFill>
                <a:effectLst/>
                <a:latin typeface="Book Antiqua" panose="02040602050305030304" pitchFamily="18" charset="0"/>
              </a:rPr>
              <a:t>α ενός υποστατικού, δείχνοντας τις μόνιμες ψυχολογικές αλλαγές που προκαλεί σε αρκετούς χαρακτήρες η παρουσία ενός νεαρού οικοδιδασκάλου. Η </a:t>
            </a:r>
            <a:r>
              <a:rPr lang="en-US" sz="2700" dirty="0" err="1">
                <a:solidFill>
                  <a:srgbClr val="FFFFFF"/>
                </a:solidFill>
                <a:effectLst/>
                <a:latin typeface="Book Antiqua" panose="02040602050305030304" pitchFamily="18" charset="0"/>
              </a:rPr>
              <a:t>συνεισφορά</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του</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Τουργκένιεφ</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στο</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ρε</a:t>
            </a:r>
            <a:r>
              <a:rPr lang="en-US" sz="2700" dirty="0">
                <a:solidFill>
                  <a:srgbClr val="FFFFFF"/>
                </a:solidFill>
                <a:effectLst/>
                <a:latin typeface="Book Antiqua" panose="02040602050305030304" pitchFamily="18" charset="0"/>
              </a:rPr>
              <a:t>αλισμό πηγάζει από τη χρήση των οικιακών λεπτομερειών για την αποκάλυψη εσωτερικής αναστάτωσης. Ο Τσέχωφ θα </a:t>
            </a:r>
            <a:r>
              <a:rPr lang="en-US" sz="2700" dirty="0" err="1">
                <a:solidFill>
                  <a:srgbClr val="FFFFFF"/>
                </a:solidFill>
                <a:effectLst/>
                <a:latin typeface="Book Antiqua" panose="02040602050305030304" pitchFamily="18" charset="0"/>
              </a:rPr>
              <a:t>στηριχθεί</a:t>
            </a:r>
            <a:r>
              <a:rPr lang="en-US" sz="2700" dirty="0">
                <a:solidFill>
                  <a:srgbClr val="FFFFFF"/>
                </a:solidFill>
                <a:effectLst/>
                <a:latin typeface="Book Antiqua" panose="02040602050305030304" pitchFamily="18" charset="0"/>
              </a:rPr>
              <a:t> π</a:t>
            </a:r>
            <a:r>
              <a:rPr lang="en-US" sz="2700" dirty="0" err="1">
                <a:solidFill>
                  <a:srgbClr val="FFFFFF"/>
                </a:solidFill>
                <a:effectLst/>
                <a:latin typeface="Book Antiqua" panose="02040602050305030304" pitchFamily="18" charset="0"/>
              </a:rPr>
              <a:t>άνω</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στο</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έργο</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του</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Τουργκένιεφ</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στη</a:t>
            </a:r>
            <a:r>
              <a:rPr lang="en-US" sz="2700" dirty="0">
                <a:solidFill>
                  <a:srgbClr val="FFFFFF"/>
                </a:solidFill>
                <a:effectLst/>
                <a:latin typeface="Book Antiqua" panose="02040602050305030304" pitchFamily="18" charset="0"/>
              </a:rPr>
              <a:t> </a:t>
            </a:r>
            <a:r>
              <a:rPr lang="en-US" sz="2700" dirty="0" err="1">
                <a:solidFill>
                  <a:srgbClr val="FFFFFF"/>
                </a:solidFill>
                <a:effectLst/>
                <a:latin typeface="Book Antiqua" panose="02040602050305030304" pitchFamily="18" charset="0"/>
              </a:rPr>
              <a:t>συγγρ</a:t>
            </a:r>
            <a:r>
              <a:rPr lang="en-US" sz="2700" dirty="0">
                <a:solidFill>
                  <a:srgbClr val="FFFFFF"/>
                </a:solidFill>
                <a:effectLst/>
                <a:latin typeface="Book Antiqua" panose="02040602050305030304" pitchFamily="18" charset="0"/>
              </a:rPr>
              <a:t>αφή των δικών του έργων.</a:t>
            </a:r>
            <a:br>
              <a:rPr lang="en-US" sz="2400" dirty="0">
                <a:solidFill>
                  <a:srgbClr val="FFFFFF"/>
                </a:solidFill>
                <a:effectLst/>
              </a:rPr>
            </a:br>
            <a:endParaRPr lang="en-US" sz="2400" dirty="0">
              <a:solidFill>
                <a:srgbClr val="FFFFFF"/>
              </a:solidFill>
            </a:endParaRPr>
          </a:p>
        </p:txBody>
      </p:sp>
      <p:cxnSp>
        <p:nvCxnSpPr>
          <p:cNvPr id="10" name="Straight Connector 9">
            <a:extLst>
              <a:ext uri="{FF2B5EF4-FFF2-40B4-BE49-F238E27FC236}">
                <a16:creationId xmlns:a16="http://schemas.microsoft.com/office/drawing/2014/main" id="{B44245A4-2E90-4CC3-80EB-0F26D03B9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1823" y="5207570"/>
            <a:ext cx="514416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8143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8E7D542-5E02-FD4A-B063-6FEE2D8C55E8}"/>
              </a:ext>
            </a:extLst>
          </p:cNvPr>
          <p:cNvSpPr>
            <a:spLocks noGrp="1"/>
          </p:cNvSpPr>
          <p:nvPr>
            <p:ph type="title"/>
          </p:nvPr>
        </p:nvSpPr>
        <p:spPr>
          <a:xfrm>
            <a:off x="838200" y="365125"/>
            <a:ext cx="10515600" cy="5737095"/>
          </a:xfrm>
        </p:spPr>
        <p:txBody>
          <a:bodyPr>
            <a:normAutofit/>
          </a:bodyPr>
          <a:lstStyle/>
          <a:p>
            <a:r>
              <a:rPr lang="el-GR" sz="2400" dirty="0">
                <a:solidFill>
                  <a:srgbClr val="000000"/>
                </a:solidFill>
                <a:effectLst/>
                <a:latin typeface="Book Antiqua" panose="02040602050305030304" pitchFamily="18" charset="0"/>
                <a:ea typeface="Times New Roman" panose="02020603050405020304" pitchFamily="18" charset="0"/>
              </a:rPr>
              <a:t>Πριν ανέβουν επί σκηνής τα έργα του </a:t>
            </a:r>
            <a:r>
              <a:rPr lang="el-GR" sz="2400" dirty="0" err="1">
                <a:solidFill>
                  <a:srgbClr val="000000"/>
                </a:solidFill>
                <a:effectLst/>
                <a:latin typeface="Book Antiqua" panose="02040602050305030304" pitchFamily="18" charset="0"/>
                <a:ea typeface="Times New Roman" panose="02020603050405020304" pitchFamily="18" charset="0"/>
              </a:rPr>
              <a:t>Τουργκένιεφ</a:t>
            </a:r>
            <a:r>
              <a:rPr lang="el-GR" sz="2400" dirty="0">
                <a:solidFill>
                  <a:srgbClr val="000000"/>
                </a:solidFill>
                <a:effectLst/>
                <a:latin typeface="Book Antiqua" panose="02040602050305030304" pitchFamily="18" charset="0"/>
                <a:ea typeface="Times New Roman" panose="02020603050405020304" pitchFamily="18" charset="0"/>
              </a:rPr>
              <a:t>, ο ρεαλισμός είχε ήδη διαδοθεί μέσα από το έργο του Αλέξανδρου </a:t>
            </a:r>
            <a:r>
              <a:rPr lang="el-GR" sz="2400" dirty="0" err="1">
                <a:solidFill>
                  <a:srgbClr val="000000"/>
                </a:solidFill>
                <a:effectLst/>
                <a:latin typeface="Book Antiqua" panose="02040602050305030304" pitchFamily="18" charset="0"/>
                <a:ea typeface="Times New Roman" panose="02020603050405020304" pitchFamily="18" charset="0"/>
              </a:rPr>
              <a:t>Οστρόφσκι</a:t>
            </a:r>
            <a:r>
              <a:rPr lang="el-GR" sz="2400" dirty="0">
                <a:solidFill>
                  <a:srgbClr val="000000"/>
                </a:solidFill>
                <a:effectLst/>
                <a:latin typeface="Book Antiqua" panose="02040602050305030304" pitchFamily="18" charset="0"/>
                <a:ea typeface="Times New Roman" panose="02020603050405020304" pitchFamily="18" charset="0"/>
              </a:rPr>
              <a:t> (1823 – 1886)</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του πρώτου επαγγελματία δραματουργού της Ρωσίας και του πρώτου Ρώσου συγγραφέα που περιορίστηκε αποκλειστικά στο δράμα. Ο </a:t>
            </a:r>
            <a:r>
              <a:rPr lang="el-GR" sz="2400" dirty="0" err="1">
                <a:solidFill>
                  <a:srgbClr val="000000"/>
                </a:solidFill>
                <a:effectLst/>
                <a:latin typeface="Book Antiqua" panose="02040602050305030304" pitchFamily="18" charset="0"/>
                <a:ea typeface="Times New Roman" panose="02020603050405020304" pitchFamily="18" charset="0"/>
              </a:rPr>
              <a:t>Οστρόφσκι</a:t>
            </a:r>
            <a:r>
              <a:rPr lang="el-GR" sz="2400" dirty="0">
                <a:solidFill>
                  <a:srgbClr val="000000"/>
                </a:solidFill>
                <a:effectLst/>
                <a:latin typeface="Book Antiqua" panose="02040602050305030304" pitchFamily="18" charset="0"/>
                <a:ea typeface="Times New Roman" panose="02020603050405020304" pitchFamily="18" charset="0"/>
              </a:rPr>
              <a:t> </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έγραψε το πρώτο του έργο το 1847 και από το 1853 μέχρι το θάνατό του ολοκλήρωνε ένα τουλάχιστον έργο κάθε χρόνο. Εργαζόταν κυρίως με την παρατήρηση. Αν και έγραψε ποικίλα είδη και χρησιμοποίησε μεγάλη γκάμα θεμάτων, τα μεγαλύτερα έργα του αντλούν από τη ζωή της μεσαίας τάξης την οποία και γνώριζε καλύτερα</a:t>
            </a:r>
            <a:r>
              <a:rPr lang="en-US"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Είναι κυρίως γνωστός για το </a:t>
            </a:r>
            <a:r>
              <a:rPr lang="el-GR" sz="24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Ακόμα και οι Σοφοί Σκοντάφτουν</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γραμμένο το 1868 ενίοτε τιτλοφορείται και </a:t>
            </a:r>
            <a:r>
              <a:rPr lang="el-GR" sz="24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Το Ημερολόγιο Ενός Παλιανθρώπου</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και την </a:t>
            </a:r>
            <a:r>
              <a:rPr lang="el-GR" sz="24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Μπόρα</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γραμμένο το 1859.</a:t>
            </a:r>
            <a:br>
              <a:rPr lang="el-GR" sz="2400" dirty="0">
                <a:effectLst/>
                <a:latin typeface="Times New Roman" panose="02020603050405020304" pitchFamily="18" charset="0"/>
                <a:ea typeface="Times New Roman" panose="02020603050405020304" pitchFamily="18" charset="0"/>
              </a:rPr>
            </a:br>
            <a:endParaRPr lang="el-GR" sz="2400" dirty="0"/>
          </a:p>
        </p:txBody>
      </p:sp>
    </p:spTree>
    <p:extLst>
      <p:ext uri="{BB962C8B-B14F-4D97-AF65-F5344CB8AC3E}">
        <p14:creationId xmlns:p14="http://schemas.microsoft.com/office/powerpoint/2010/main" val="114465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descr="Λέων Τολστόι: Η κληρονομιά που άφησε ο “γίγαντας” της ρωσικής λογοτεχνίας -  Monopoli.gr">
            <a:extLst>
              <a:ext uri="{FF2B5EF4-FFF2-40B4-BE49-F238E27FC236}">
                <a16:creationId xmlns:a16="http://schemas.microsoft.com/office/drawing/2014/main" id="{67117AA9-2717-10B8-EB47-392B1B5771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81" r="2227" b="8309"/>
          <a:stretch/>
        </p:blipFill>
        <p:spPr bwMode="auto">
          <a:xfrm>
            <a:off x="-2"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1753" name="Rectangle 31752">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D04B0195-EE1C-C7A2-1AC1-B9F3F405A78A}"/>
              </a:ext>
            </a:extLst>
          </p:cNvPr>
          <p:cNvSpPr>
            <a:spLocks noGrp="1"/>
          </p:cNvSpPr>
          <p:nvPr>
            <p:ph type="title"/>
          </p:nvPr>
        </p:nvSpPr>
        <p:spPr>
          <a:xfrm>
            <a:off x="6019800" y="1122363"/>
            <a:ext cx="5852160" cy="5421312"/>
          </a:xfrm>
        </p:spPr>
        <p:txBody>
          <a:bodyPr vert="horz" lIns="91440" tIns="45720" rIns="91440" bIns="45720" rtlCol="0" anchor="b">
            <a:normAutofit/>
          </a:bodyPr>
          <a:lstStyle/>
          <a:p>
            <a:r>
              <a:rPr lang="en-US" sz="2400" dirty="0" err="1">
                <a:effectLst/>
                <a:latin typeface="Book Antiqua" panose="02040602050305030304" pitchFamily="18" charset="0"/>
              </a:rPr>
              <a:t>Κοντά</a:t>
            </a:r>
            <a:r>
              <a:rPr lang="en-US" sz="2400" dirty="0">
                <a:effectLst/>
                <a:latin typeface="Book Antiqua" panose="02040602050305030304" pitchFamily="18" charset="0"/>
              </a:rPr>
              <a:t> </a:t>
            </a: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dirty="0" err="1">
                <a:effectLst/>
                <a:latin typeface="Book Antiqua" panose="02040602050305030304" pitchFamily="18" charset="0"/>
              </a:rPr>
              <a:t>τέλος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δέκ</a:t>
            </a:r>
            <a:r>
              <a:rPr lang="en-US" sz="2400" dirty="0">
                <a:effectLst/>
                <a:latin typeface="Book Antiqua" panose="02040602050305030304" pitchFamily="18" charset="0"/>
              </a:rPr>
              <a:t>ατου ενάτου αιώνα, ο Λέων Τολστόι (1828 – 1910), ήδη διάσημος ως μυθιστοριογράφος, στράφηκε στη δραματουργία.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αντικότερο από τα έργα του είναι </a:t>
            </a:r>
            <a:r>
              <a:rPr lang="en-US" sz="2400" i="1" dirty="0">
                <a:effectLst/>
                <a:latin typeface="Book Antiqua" panose="02040602050305030304" pitchFamily="18" charset="0"/>
              </a:rPr>
              <a:t>το κράτος του ζόφου</a:t>
            </a:r>
            <a:r>
              <a:rPr lang="en-US" sz="2400" dirty="0">
                <a:effectLst/>
                <a:latin typeface="Book Antiqua" panose="02040602050305030304" pitchFamily="18" charset="0"/>
              </a:rPr>
              <a:t> </a:t>
            </a:r>
            <a:r>
              <a:rPr lang="en-US" sz="2400" i="1" dirty="0">
                <a:effectLst/>
                <a:latin typeface="Book Antiqua" panose="02040602050305030304" pitchFamily="18" charset="0"/>
              </a:rPr>
              <a:t>(Η Δύναμη Του Σκοταδιού</a:t>
            </a:r>
            <a:r>
              <a:rPr lang="en-US" sz="2400" dirty="0">
                <a:effectLst/>
                <a:latin typeface="Book Antiqua" panose="02040602050305030304" pitchFamily="18" charset="0"/>
              </a:rPr>
              <a:t>) που γράφτηκε το 1886 και ανέβηκε πρώτη φορά στη Ρωσία το 1895.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μια ιστορία απληστίας και φόνου ανάμεσα σε Ρώσους χωρικούς. Όπ</a:t>
            </a:r>
            <a:r>
              <a:rPr lang="en-US" sz="2400" dirty="0" err="1">
                <a:effectLst/>
                <a:latin typeface="Book Antiqua" panose="02040602050305030304" pitchFamily="18" charset="0"/>
              </a:rPr>
              <a:t>ως</a:t>
            </a:r>
            <a:r>
              <a:rPr lang="en-US" sz="2400" dirty="0">
                <a:effectLst/>
                <a:latin typeface="Book Antiqua" panose="02040602050305030304" pitchFamily="18" charset="0"/>
              </a:rPr>
              <a:t> και </a:t>
            </a:r>
            <a:r>
              <a:rPr lang="en-US" sz="2400" i="1" dirty="0">
                <a:effectLst/>
                <a:latin typeface="Book Antiqua" panose="02040602050305030304" pitchFamily="18" charset="0"/>
              </a:rPr>
              <a:t>Η </a:t>
            </a:r>
            <a:r>
              <a:rPr lang="en-US" sz="2400" i="1" dirty="0" err="1">
                <a:effectLst/>
                <a:latin typeface="Book Antiqua" panose="02040602050305030304" pitchFamily="18" charset="0"/>
              </a:rPr>
              <a:t>Πικρή</a:t>
            </a:r>
            <a:r>
              <a:rPr lang="en-US" sz="2400" i="1" dirty="0">
                <a:effectLst/>
                <a:latin typeface="Book Antiqua" panose="02040602050305030304" pitchFamily="18" charset="0"/>
              </a:rPr>
              <a:t> </a:t>
            </a:r>
            <a:r>
              <a:rPr lang="en-US" sz="2400" i="1" dirty="0" err="1">
                <a:effectLst/>
                <a:latin typeface="Book Antiqua" panose="02040602050305030304" pitchFamily="18" charset="0"/>
              </a:rPr>
              <a:t>Μοίρ</a:t>
            </a:r>
            <a:r>
              <a:rPr lang="en-US" sz="2400" i="1" dirty="0">
                <a:effectLst/>
                <a:latin typeface="Book Antiqua" panose="02040602050305030304" pitchFamily="18" charset="0"/>
              </a:rPr>
              <a:t>α</a:t>
            </a:r>
            <a:r>
              <a:rPr lang="en-US" sz="2400" dirty="0">
                <a:effectLst/>
                <a:latin typeface="Book Antiqua" panose="02040602050305030304" pitchFamily="18" charset="0"/>
              </a:rPr>
              <a:t> αποτελεί ένα από τα πιο σημαντικά νατουραλιστικά έργα. </a:t>
            </a:r>
            <a:br>
              <a:rPr lang="en-US" sz="1600" dirty="0">
                <a:effectLst/>
              </a:rPr>
            </a:br>
            <a:endParaRPr lang="en-US" sz="1600" dirty="0"/>
          </a:p>
        </p:txBody>
      </p:sp>
      <p:sp>
        <p:nvSpPr>
          <p:cNvPr id="31755" name="Rectangle 3175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757" name="Rectangle 3175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399878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949EEBF-E5CE-4CA9-F28F-1A9BCBB70EA1}"/>
              </a:ext>
            </a:extLst>
          </p:cNvPr>
          <p:cNvSpPr>
            <a:spLocks noGrp="1"/>
          </p:cNvSpPr>
          <p:nvPr>
            <p:ph type="title"/>
          </p:nvPr>
        </p:nvSpPr>
        <p:spPr>
          <a:xfrm>
            <a:off x="578651" y="1122363"/>
            <a:ext cx="11034695" cy="5091666"/>
          </a:xfrm>
        </p:spPr>
        <p:txBody>
          <a:bodyPr vert="horz" lIns="91440" tIns="45720" rIns="91440" bIns="45720" rtlCol="0" anchor="b">
            <a:noAutofit/>
          </a:bodyPr>
          <a:lstStyle/>
          <a:p>
            <a:pPr indent="226695"/>
            <a:r>
              <a:rPr lang="en-US" sz="2400" kern="1200" dirty="0" err="1">
                <a:solidFill>
                  <a:schemeClr val="tx1"/>
                </a:solidFill>
                <a:effectLst/>
                <a:latin typeface="Book Antiqua" panose="02040602050305030304" pitchFamily="18" charset="0"/>
              </a:rPr>
              <a:t>Μολονότι</a:t>
            </a:r>
            <a:r>
              <a:rPr lang="en-US" sz="2400" kern="1200" dirty="0">
                <a:solidFill>
                  <a:schemeClr val="tx1"/>
                </a:solidFill>
                <a:effectLst/>
                <a:latin typeface="Book Antiqua" panose="02040602050305030304" pitchFamily="18" charset="0"/>
              </a:rPr>
              <a:t> τα </a:t>
            </a:r>
            <a:r>
              <a:rPr lang="en-US" sz="2400" kern="1200" dirty="0" err="1">
                <a:solidFill>
                  <a:schemeClr val="tx1"/>
                </a:solidFill>
                <a:effectLst/>
                <a:latin typeface="Book Antiqua" panose="02040602050305030304" pitchFamily="18" charset="0"/>
              </a:rPr>
              <a:t>κορυφ</a:t>
            </a:r>
            <a:r>
              <a:rPr lang="en-US" sz="2400" kern="1200" dirty="0">
                <a:solidFill>
                  <a:schemeClr val="tx1"/>
                </a:solidFill>
                <a:effectLst/>
                <a:latin typeface="Book Antiqua" panose="02040602050305030304" pitchFamily="18" charset="0"/>
              </a:rPr>
              <a:t>αία ρωσικά έργα στα τέλη του δέκατου ένατου αιώνα ανήκουν στη ρεαλιστική σχολή, σε καμιά περίπτωση δεν αποτελούσαν το σταθερό πρόγραμμα των δημοσίων θεάτρων τα οποία εξακολουθούσαν να προτιμούν το μελόδραμα κομμάτι φάρσα, το μουσικό δράμα και τα ρομαντικά θεάματα. </a:t>
            </a:r>
            <a:br>
              <a:rPr lang="en-US" sz="2400" kern="1200" dirty="0">
                <a:solidFill>
                  <a:schemeClr val="tx1"/>
                </a:solidFill>
                <a:effectLst/>
                <a:latin typeface="Book Antiqua" panose="02040602050305030304" pitchFamily="18" charset="0"/>
              </a:rPr>
            </a:b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ρωσικό</a:t>
            </a:r>
            <a:r>
              <a:rPr lang="en-US" sz="2400" kern="1200" dirty="0">
                <a:solidFill>
                  <a:schemeClr val="tx1"/>
                </a:solidFill>
                <a:effectLst/>
                <a:latin typeface="Book Antiqua" panose="02040602050305030304" pitchFamily="18" charset="0"/>
              </a:rPr>
              <a:t> μπα</a:t>
            </a:r>
            <a:r>
              <a:rPr lang="en-US" sz="2400" kern="1200" dirty="0" err="1">
                <a:solidFill>
                  <a:schemeClr val="tx1"/>
                </a:solidFill>
                <a:effectLst/>
                <a:latin typeface="Book Antiqua" panose="02040602050305030304" pitchFamily="18" charset="0"/>
              </a:rPr>
              <a:t>λέτο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έφτ</a:t>
            </a:r>
            <a:r>
              <a:rPr lang="en-US" sz="2400" kern="1200" dirty="0">
                <a:solidFill>
                  <a:schemeClr val="tx1"/>
                </a:solidFill>
                <a:effectLst/>
                <a:latin typeface="Book Antiqua" panose="02040602050305030304" pitchFamily="18" charset="0"/>
              </a:rPr>
              <a:t>ασε σε ένα σημείο τελειότητας στη διάρκεια του δεύτερου μισού του αιώνα υπό την επιρροή του Μάριους Πετιπά (1820-1910). </a:t>
            </a:r>
            <a:r>
              <a:rPr lang="en-US" sz="2400" kern="1200" dirty="0" err="1">
                <a:solidFill>
                  <a:schemeClr val="tx1"/>
                </a:solidFill>
                <a:effectLst/>
                <a:latin typeface="Book Antiqua" panose="02040602050305030304" pitchFamily="18" charset="0"/>
              </a:rPr>
              <a:t>Μετά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1870 ο </a:t>
            </a:r>
            <a:r>
              <a:rPr lang="en-US" sz="2400" kern="1200" dirty="0" err="1">
                <a:solidFill>
                  <a:schemeClr val="tx1"/>
                </a:solidFill>
                <a:effectLst/>
                <a:latin typeface="Book Antiqua" panose="02040602050305030304" pitchFamily="18" charset="0"/>
              </a:rPr>
              <a:t>Πετι</a:t>
            </a:r>
            <a:r>
              <a:rPr lang="en-US" sz="2400" kern="1200" dirty="0">
                <a:solidFill>
                  <a:schemeClr val="tx1"/>
                </a:solidFill>
                <a:effectLst/>
                <a:latin typeface="Book Antiqua" panose="02040602050305030304" pitchFamily="18" charset="0"/>
              </a:rPr>
              <a:t>πά ήταν ο απόλυτος κυρίαρχος του μπαλέτου στη Ρωσία. </a:t>
            </a:r>
            <a:r>
              <a:rPr lang="en-US" sz="2400" kern="1200" dirty="0" err="1">
                <a:solidFill>
                  <a:schemeClr val="tx1"/>
                </a:solidFill>
                <a:effectLst/>
                <a:latin typeface="Book Antiqua" panose="02040602050305030304" pitchFamily="18" charset="0"/>
              </a:rPr>
              <a:t>Χορογράφησε</a:t>
            </a:r>
            <a:r>
              <a:rPr lang="en-US" sz="2400" kern="1200" dirty="0">
                <a:solidFill>
                  <a:schemeClr val="tx1"/>
                </a:solidFill>
                <a:effectLst/>
                <a:latin typeface="Book Antiqua" panose="02040602050305030304" pitchFamily="18" charset="0"/>
              </a:rPr>
              <a:t> 74 </a:t>
            </a:r>
            <a:r>
              <a:rPr lang="en-US" sz="2400" kern="1200" dirty="0" err="1">
                <a:solidFill>
                  <a:schemeClr val="tx1"/>
                </a:solidFill>
                <a:effectLst/>
                <a:latin typeface="Book Antiqua" panose="02040602050305030304" pitchFamily="18" charset="0"/>
              </a:rPr>
              <a:t>μεγάλου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μήκους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έργ</a:t>
            </a:r>
            <a:r>
              <a:rPr lang="en-US" sz="2400" kern="1200" dirty="0">
                <a:solidFill>
                  <a:schemeClr val="tx1"/>
                </a:solidFill>
                <a:effectLst/>
                <a:latin typeface="Book Antiqua" panose="02040602050305030304" pitchFamily="18" charset="0"/>
              </a:rPr>
              <a:t>α μεταξύ αυτών </a:t>
            </a:r>
            <a:r>
              <a:rPr lang="en-US" sz="2400" i="1" kern="1200" dirty="0">
                <a:solidFill>
                  <a:schemeClr val="tx1"/>
                </a:solidFill>
                <a:effectLst/>
                <a:latin typeface="Book Antiqua" panose="02040602050305030304" pitchFamily="18" charset="0"/>
              </a:rPr>
              <a:t>Η Λίμνη Των Κύκνων</a:t>
            </a:r>
            <a:r>
              <a:rPr lang="en-US" sz="2400" kern="1200" dirty="0">
                <a:solidFill>
                  <a:schemeClr val="tx1"/>
                </a:solidFill>
                <a:effectLst/>
                <a:latin typeface="Book Antiqua" panose="02040602050305030304" pitchFamily="18" charset="0"/>
              </a:rPr>
              <a:t>, </a:t>
            </a:r>
            <a:r>
              <a:rPr lang="en-US" sz="2400" i="1" kern="1200" dirty="0">
                <a:solidFill>
                  <a:schemeClr val="tx1"/>
                </a:solidFill>
                <a:effectLst/>
                <a:latin typeface="Book Antiqua" panose="02040602050305030304" pitchFamily="18" charset="0"/>
              </a:rPr>
              <a:t>Η Ωραία Κοιμωμένη </a:t>
            </a:r>
            <a:r>
              <a:rPr lang="en-US" sz="2400" kern="1200" dirty="0">
                <a:solidFill>
                  <a:schemeClr val="tx1"/>
                </a:solidFill>
                <a:effectLst/>
                <a:latin typeface="Book Antiqua" panose="02040602050305030304" pitchFamily="18" charset="0"/>
              </a:rPr>
              <a:t>και </a:t>
            </a:r>
            <a:r>
              <a:rPr lang="en-US" sz="2400" i="1" kern="1200" dirty="0">
                <a:solidFill>
                  <a:schemeClr val="tx1"/>
                </a:solidFill>
                <a:effectLst/>
                <a:latin typeface="Book Antiqua" panose="02040602050305030304" pitchFamily="18" charset="0"/>
              </a:rPr>
              <a:t>Ο Καρυοθραύστης</a:t>
            </a:r>
            <a:r>
              <a:rPr lang="en-US" sz="2400" kern="1200" dirty="0">
                <a:solidFill>
                  <a:schemeClr val="tx1"/>
                </a:solidFill>
                <a:effectLst/>
                <a:latin typeface="Book Antiqua" panose="02040602050305030304" pitchFamily="18" charset="0"/>
              </a:rPr>
              <a:t> σε μουσική του Τσαϊκόφσκι στα οποία είχε δοθεί ιδιαίτερη έμφαση στα σκηνικά και στα κουστούμια καθώς και στον αφηγηματικό χορό. </a:t>
            </a:r>
            <a:r>
              <a:rPr lang="en-US" sz="2400" kern="1200" dirty="0" err="1">
                <a:solidFill>
                  <a:schemeClr val="tx1"/>
                </a:solidFill>
                <a:effectLst/>
                <a:latin typeface="Book Antiqua" panose="02040602050305030304" pitchFamily="18" charset="0"/>
              </a:rPr>
              <a:t>Την</a:t>
            </a:r>
            <a:r>
              <a:rPr lang="en-US" sz="2400" kern="1200" dirty="0">
                <a:solidFill>
                  <a:schemeClr val="tx1"/>
                </a:solidFill>
                <a:effectLst/>
                <a:latin typeface="Book Antiqua" panose="02040602050305030304" pitchFamily="18" charset="0"/>
              </a:rPr>
              <a:t> επ</a:t>
            </a:r>
            <a:r>
              <a:rPr lang="en-US" sz="2400" kern="1200" dirty="0" err="1">
                <a:solidFill>
                  <a:schemeClr val="tx1"/>
                </a:solidFill>
                <a:effectLst/>
                <a:latin typeface="Book Antiqua" panose="02040602050305030304" pitchFamily="18" charset="0"/>
              </a:rPr>
              <a:t>οχή</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ου</a:t>
            </a:r>
            <a:r>
              <a:rPr lang="en-US" sz="2400" kern="1200" dirty="0">
                <a:solidFill>
                  <a:schemeClr val="tx1"/>
                </a:solidFill>
                <a:effectLst/>
                <a:latin typeface="Book Antiqua" panose="02040602050305030304" pitchFamily="18" charset="0"/>
              </a:rPr>
              <a:t> απ</a:t>
            </a:r>
            <a:r>
              <a:rPr lang="en-US" sz="2400" kern="1200" dirty="0" err="1">
                <a:solidFill>
                  <a:schemeClr val="tx1"/>
                </a:solidFill>
                <a:effectLst/>
                <a:latin typeface="Book Antiqua" panose="02040602050305030304" pitchFamily="18" charset="0"/>
              </a:rPr>
              <a:t>οσύρθηκε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1903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ρωσικό</a:t>
            </a:r>
            <a:r>
              <a:rPr lang="en-US" sz="2400" kern="1200" dirty="0">
                <a:solidFill>
                  <a:schemeClr val="tx1"/>
                </a:solidFill>
                <a:effectLst/>
                <a:latin typeface="Book Antiqua" panose="02040602050305030304" pitchFamily="18" charset="0"/>
              </a:rPr>
              <a:t> μπα</a:t>
            </a:r>
            <a:r>
              <a:rPr lang="en-US" sz="2400" kern="1200" dirty="0" err="1">
                <a:solidFill>
                  <a:schemeClr val="tx1"/>
                </a:solidFill>
                <a:effectLst/>
                <a:latin typeface="Book Antiqua" panose="02040602050305030304" pitchFamily="18" charset="0"/>
              </a:rPr>
              <a:t>λέτο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έχει</a:t>
            </a:r>
            <a:r>
              <a:rPr lang="en-US" sz="2400" kern="1200" dirty="0">
                <a:solidFill>
                  <a:schemeClr val="tx1"/>
                </a:solidFill>
                <a:effectLst/>
                <a:latin typeface="Book Antiqua" panose="02040602050305030304" pitchFamily="18" charset="0"/>
              </a:rPr>
              <a:t> απ</a:t>
            </a:r>
            <a:r>
              <a:rPr lang="en-US" sz="2400" kern="1200" dirty="0" err="1">
                <a:solidFill>
                  <a:schemeClr val="tx1"/>
                </a:solidFill>
                <a:effectLst/>
                <a:latin typeface="Book Antiqua" panose="02040602050305030304" pitchFamily="18" charset="0"/>
              </a:rPr>
              <a:t>οκτήσει</a:t>
            </a:r>
            <a:r>
              <a:rPr lang="en-US" sz="2400" kern="1200" dirty="0">
                <a:solidFill>
                  <a:schemeClr val="tx1"/>
                </a:solidFill>
                <a:effectLst/>
                <a:latin typeface="Book Antiqua" panose="02040602050305030304" pitchFamily="18" charset="0"/>
              </a:rPr>
              <a:t> τα χαρα</a:t>
            </a:r>
            <a:r>
              <a:rPr lang="en-US" sz="2400" kern="1200" dirty="0" err="1">
                <a:solidFill>
                  <a:schemeClr val="tx1"/>
                </a:solidFill>
                <a:effectLst/>
                <a:latin typeface="Book Antiqua" panose="02040602050305030304" pitchFamily="18" charset="0"/>
              </a:rPr>
              <a:t>κτηριστικά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γι</a:t>
            </a:r>
            <a:r>
              <a:rPr lang="en-US" sz="2400" kern="1200" dirty="0">
                <a:solidFill>
                  <a:schemeClr val="tx1"/>
                </a:solidFill>
                <a:effectLst/>
                <a:latin typeface="Book Antiqua" panose="02040602050305030304" pitchFamily="18" charset="0"/>
              </a:rPr>
              <a:t>α τα οποία είναι και σήμερα διάσημο.</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497180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0"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4" name="Freeform: Shape 13">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Freeform: Shape 14">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Τίτλος 1">
            <a:extLst>
              <a:ext uri="{FF2B5EF4-FFF2-40B4-BE49-F238E27FC236}">
                <a16:creationId xmlns:a16="http://schemas.microsoft.com/office/drawing/2014/main" id="{D126E67F-E0EA-227E-3DB0-185357D18C56}"/>
              </a:ext>
            </a:extLst>
          </p:cNvPr>
          <p:cNvSpPr>
            <a:spLocks noGrp="1"/>
          </p:cNvSpPr>
          <p:nvPr>
            <p:ph type="title"/>
          </p:nvPr>
        </p:nvSpPr>
        <p:spPr>
          <a:xfrm>
            <a:off x="789708" y="666351"/>
            <a:ext cx="10558405" cy="3044335"/>
          </a:xfrm>
        </p:spPr>
        <p:txBody>
          <a:bodyPr vert="horz" lIns="91440" tIns="45720" rIns="91440" bIns="45720" rtlCol="0" anchor="b">
            <a:normAutofit/>
          </a:bodyPr>
          <a:lstStyle/>
          <a:p>
            <a:pPr algn="ctr"/>
            <a:r>
              <a:rPr lang="en-US" sz="4800" i="1" kern="1200" dirty="0" err="1">
                <a:solidFill>
                  <a:schemeClr val="bg1"/>
                </a:solidFill>
                <a:effectLst/>
                <a:latin typeface="Book Antiqua" panose="02040602050305030304" pitchFamily="18" charset="0"/>
              </a:rPr>
              <a:t>Το</a:t>
            </a:r>
            <a:r>
              <a:rPr lang="en-US" sz="4800" i="1" kern="1200" dirty="0">
                <a:solidFill>
                  <a:schemeClr val="bg1"/>
                </a:solidFill>
                <a:effectLst/>
                <a:latin typeface="Book Antiqua" panose="02040602050305030304" pitchFamily="18" charset="0"/>
              </a:rPr>
              <a:t> </a:t>
            </a:r>
            <a:r>
              <a:rPr lang="en-US" sz="4800" i="1" kern="1200" dirty="0" err="1">
                <a:solidFill>
                  <a:schemeClr val="bg1"/>
                </a:solidFill>
                <a:effectLst/>
                <a:latin typeface="Book Antiqua" panose="02040602050305030304" pitchFamily="18" charset="0"/>
              </a:rPr>
              <a:t>θέ</a:t>
            </a:r>
            <a:r>
              <a:rPr lang="en-US" sz="4800" i="1" kern="1200" dirty="0">
                <a:solidFill>
                  <a:schemeClr val="bg1"/>
                </a:solidFill>
                <a:effectLst/>
                <a:latin typeface="Book Antiqua" panose="02040602050305030304" pitchFamily="18" charset="0"/>
              </a:rPr>
              <a:t>ατρο στη Γαλλία μέχρι το 1900</a:t>
            </a:r>
            <a:br>
              <a:rPr lang="en-US" sz="4800" kern="1200" dirty="0">
                <a:solidFill>
                  <a:schemeClr val="bg1"/>
                </a:solidFill>
                <a:effectLst/>
                <a:latin typeface="+mj-lt"/>
                <a:ea typeface="+mj-ea"/>
                <a:cs typeface="+mj-cs"/>
              </a:rPr>
            </a:br>
            <a:endParaRPr lang="en-US" sz="4800" kern="1200" dirty="0">
              <a:solidFill>
                <a:schemeClr val="bg1"/>
              </a:solidFill>
              <a:latin typeface="+mj-lt"/>
              <a:ea typeface="+mj-ea"/>
              <a:cs typeface="+mj-cs"/>
            </a:endParaRPr>
          </a:p>
        </p:txBody>
      </p:sp>
    </p:spTree>
    <p:extLst>
      <p:ext uri="{BB962C8B-B14F-4D97-AF65-F5344CB8AC3E}">
        <p14:creationId xmlns:p14="http://schemas.microsoft.com/office/powerpoint/2010/main" val="2947510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92C334D2-36ED-8C1C-282A-B7DCE255E331}"/>
              </a:ext>
            </a:extLst>
          </p:cNvPr>
          <p:cNvSpPr>
            <a:spLocks noGrp="1"/>
          </p:cNvSpPr>
          <p:nvPr>
            <p:ph type="title"/>
          </p:nvPr>
        </p:nvSpPr>
        <p:spPr>
          <a:xfrm>
            <a:off x="1524003" y="1409700"/>
            <a:ext cx="9144000" cy="5353050"/>
          </a:xfrm>
        </p:spPr>
        <p:txBody>
          <a:bodyPr vert="horz" lIns="91440" tIns="45720" rIns="91440" bIns="45720" rtlCol="0" anchor="ctr">
            <a:noAutofit/>
          </a:bodyPr>
          <a:lstStyle/>
          <a:p>
            <a:pPr indent="226695" algn="ctr"/>
            <a:r>
              <a:rPr lang="en-US" sz="2400" i="1" kern="1200" dirty="0" err="1">
                <a:solidFill>
                  <a:schemeClr val="tx1"/>
                </a:solidFill>
                <a:effectLst/>
                <a:latin typeface="Book Antiqua" panose="02040602050305030304" pitchFamily="18" charset="0"/>
              </a:rPr>
              <a:t>Δρ</a:t>
            </a:r>
            <a:r>
              <a:rPr lang="en-US" sz="2400" i="1" kern="1200" dirty="0">
                <a:solidFill>
                  <a:schemeClr val="tx1"/>
                </a:solidFill>
                <a:effectLst/>
                <a:latin typeface="Book Antiqua" panose="02040602050305030304" pitchFamily="18" charset="0"/>
              </a:rPr>
              <a:t>αματουργία</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 </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Για πρώτη στη Γαλλία, οι δραματουργοί προσπάθησαν να εφαρμόσουν το πρόγραμμα των ρεαλιστών.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σημ</a:t>
            </a:r>
            <a:r>
              <a:rPr lang="en-US" sz="2400" kern="1200" dirty="0">
                <a:solidFill>
                  <a:schemeClr val="tx1"/>
                </a:solidFill>
                <a:effectLst/>
                <a:latin typeface="Book Antiqua" panose="02040602050305030304" pitchFamily="18" charset="0"/>
              </a:rPr>
              <a:t>αντικότεροι από αυτούς τους συγγραφείς ήταν ο Αλέξανδρος Δουμάς ο υιός (Alexandre Dumas fils) και ο Ωζιέ</a:t>
            </a:r>
            <a:r>
              <a:rPr lang="el-GR" sz="2400" kern="1200" dirty="0">
                <a:solidFill>
                  <a:schemeClr val="tx1"/>
                </a:solidFill>
                <a:effectLst/>
                <a:latin typeface="Book Antiqua" panose="02040602050305030304" pitchFamily="18" charset="0"/>
              </a:rPr>
              <a:t> </a:t>
            </a:r>
            <a:r>
              <a:rPr lang="en-US" sz="2400" kern="1200" dirty="0">
                <a:solidFill>
                  <a:schemeClr val="tx1"/>
                </a:solidFill>
                <a:effectLst/>
                <a:latin typeface="Book Antiqua" panose="02040602050305030304" pitchFamily="18" charset="0"/>
              </a:rPr>
              <a:t>(</a:t>
            </a:r>
            <a:r>
              <a:rPr lang="en-US" sz="2400" dirty="0">
                <a:latin typeface="Book Antiqua" panose="02040602050305030304" pitchFamily="18" charset="0"/>
              </a:rPr>
              <a:t>Guillaume Victor Émile Augier)</a:t>
            </a:r>
            <a:r>
              <a:rPr lang="en-US" sz="2400" kern="1200" dirty="0">
                <a:solidFill>
                  <a:schemeClr val="tx1"/>
                </a:solidFill>
                <a:effectLst/>
                <a:latin typeface="Book Antiqua" panose="02040602050305030304" pitchFamily="18" charset="0"/>
              </a:rPr>
              <a:t>. Και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δυο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όφειλ</a:t>
            </a:r>
            <a:r>
              <a:rPr lang="en-US" sz="2400" kern="1200" dirty="0">
                <a:solidFill>
                  <a:schemeClr val="tx1"/>
                </a:solidFill>
                <a:effectLst/>
                <a:latin typeface="Book Antiqua" panose="02040602050305030304" pitchFamily="18" charset="0"/>
              </a:rPr>
              <a:t>αν πολλά στους προκατόχους τους και περισσότερο στον Ευγένιο Σκριμπ (</a:t>
            </a:r>
            <a:r>
              <a:rPr lang="en-US" sz="2400" dirty="0">
                <a:latin typeface="Book Antiqua" panose="02040602050305030304" pitchFamily="18" charset="0"/>
              </a:rPr>
              <a:t>Augustin Eugène Scribe </a:t>
            </a:r>
            <a:r>
              <a:rPr lang="en-US" sz="2400" kern="1200" dirty="0">
                <a:solidFill>
                  <a:schemeClr val="tx1"/>
                </a:solidFill>
                <a:effectLst/>
                <a:latin typeface="Book Antiqua" panose="02040602050305030304" pitchFamily="18" charset="0"/>
              </a:rPr>
              <a:t>1791-1861) ο οποίος καθιέρωσε τη φόρμα του </a:t>
            </a:r>
            <a:r>
              <a:rPr lang="en-US" sz="2400" i="1" kern="1200" dirty="0">
                <a:solidFill>
                  <a:schemeClr val="tx1"/>
                </a:solidFill>
                <a:effectLst/>
                <a:latin typeface="Book Antiqua" panose="02040602050305030304" pitchFamily="18" charset="0"/>
              </a:rPr>
              <a:t>καλοφτιαγμένου έργου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i="1" kern="1200" dirty="0">
                <a:solidFill>
                  <a:schemeClr val="tx1"/>
                </a:solidFill>
                <a:effectLst/>
                <a:latin typeface="Book Antiqua" panose="02040602050305030304" pitchFamily="18" charset="0"/>
              </a:rPr>
              <a:t>κα</a:t>
            </a:r>
            <a:r>
              <a:rPr lang="en-US" sz="2400" i="1" kern="1200" dirty="0" err="1">
                <a:solidFill>
                  <a:schemeClr val="tx1"/>
                </a:solidFill>
                <a:effectLst/>
                <a:latin typeface="Book Antiqua" panose="02040602050305030304" pitchFamily="18" charset="0"/>
              </a:rPr>
              <a:t>λοφτι</a:t>
            </a:r>
            <a:r>
              <a:rPr lang="en-US" sz="2400" i="1" kern="1200" dirty="0">
                <a:solidFill>
                  <a:schemeClr val="tx1"/>
                </a:solidFill>
                <a:effectLst/>
                <a:latin typeface="Book Antiqua" panose="02040602050305030304" pitchFamily="18" charset="0"/>
              </a:rPr>
              <a:t>αγμένο έργο</a:t>
            </a:r>
            <a:r>
              <a:rPr lang="en-US" sz="2400" kern="1200" dirty="0">
                <a:solidFill>
                  <a:schemeClr val="tx1"/>
                </a:solidFill>
                <a:effectLst/>
                <a:latin typeface="Book Antiqua" panose="02040602050305030304" pitchFamily="18" charset="0"/>
              </a:rPr>
              <a:t> είναι ένας συνδυασμός και τελειοποίηση θεατρικών τεχνασμάτων που χρησιμοποιούνταν ήδη από την εποχή του Αισχύλου, δηλαδή μια προσεκτική έκθεση, μια διάταξη των γεγονότων στη βάση αιτίου αιτιατού, σκηνές κλιμακούμενες και επιδέξιους χειρισμούς των κρυμμένων πληροφοριών, των αναπάντεχων ανατροπών και του σασπένς.</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082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descr="Αλέξανδρος Δουμάς (υιός) - Βικιπαίδεια">
            <a:extLst>
              <a:ext uri="{FF2B5EF4-FFF2-40B4-BE49-F238E27FC236}">
                <a16:creationId xmlns:a16="http://schemas.microsoft.com/office/drawing/2014/main" id="{B3B815E0-15CA-7448-2E0B-A7EA8B286C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224" r="9092" b="3016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2777" name="Rectangle 3277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196E88E1-7B3B-2EF9-1F03-E05FC11F47DF}"/>
              </a:ext>
            </a:extLst>
          </p:cNvPr>
          <p:cNvSpPr>
            <a:spLocks noGrp="1"/>
          </p:cNvSpPr>
          <p:nvPr>
            <p:ph type="title"/>
          </p:nvPr>
        </p:nvSpPr>
        <p:spPr>
          <a:xfrm>
            <a:off x="477981" y="1122363"/>
            <a:ext cx="4617894" cy="5307012"/>
          </a:xfrm>
        </p:spPr>
        <p:txBody>
          <a:bodyPr vert="horz" lIns="91440" tIns="45720" rIns="91440" bIns="45720" rtlCol="0" anchor="b">
            <a:normAutofit/>
          </a:bodyPr>
          <a:lstStyle/>
          <a:p>
            <a:r>
              <a:rPr lang="en-US" sz="2400" dirty="0">
                <a:effectLst/>
                <a:latin typeface="Book Antiqua" panose="02040602050305030304" pitchFamily="18" charset="0"/>
              </a:rPr>
              <a:t>Ο </a:t>
            </a:r>
            <a:r>
              <a:rPr lang="en-US" sz="2400" dirty="0" err="1">
                <a:effectLst/>
                <a:latin typeface="Book Antiqua" panose="02040602050305030304" pitchFamily="18" charset="0"/>
              </a:rPr>
              <a:t>Αλέξ</a:t>
            </a:r>
            <a:r>
              <a:rPr lang="en-US" sz="2400" dirty="0">
                <a:effectLst/>
                <a:latin typeface="Book Antiqua" panose="02040602050305030304" pitchFamily="18" charset="0"/>
              </a:rPr>
              <a:t>ανδρος Δουμάς υιός (1824-1895) έγινε γνωστός με τη δραματοποίηση του δικού του μυθιστορήματος, </a:t>
            </a:r>
            <a:r>
              <a:rPr lang="en-US" sz="2400" i="1" dirty="0">
                <a:effectLst/>
                <a:latin typeface="Book Antiqua" panose="02040602050305030304" pitchFamily="18" charset="0"/>
              </a:rPr>
              <a:t>Η Κυρία Με Τις Καμέλιες</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α</a:t>
            </a:r>
            <a:r>
              <a:rPr lang="en-US" sz="2400" dirty="0" err="1">
                <a:effectLst/>
                <a:latin typeface="Book Antiqua" panose="02040602050305030304" pitchFamily="18" charset="0"/>
              </a:rPr>
              <a:t>νέ</a:t>
            </a:r>
            <a:r>
              <a:rPr lang="en-US" sz="2400" dirty="0">
                <a:effectLst/>
                <a:latin typeface="Book Antiqua" panose="02040602050305030304" pitchFamily="18" charset="0"/>
              </a:rPr>
              <a:t>βασμα του έργου είχε απαγορευτεί για τρία χρόνια εξαιτίας του ρεαλισμού του. </a:t>
            </a:r>
            <a:r>
              <a:rPr lang="en-US" sz="2400" dirty="0" err="1">
                <a:effectLst/>
                <a:latin typeface="Book Antiqua" panose="02040602050305030304" pitchFamily="18" charset="0"/>
              </a:rPr>
              <a:t>Το</a:t>
            </a:r>
            <a:r>
              <a:rPr lang="en-US" sz="2400" dirty="0">
                <a:effectLst/>
                <a:latin typeface="Book Antiqua" panose="02040602050305030304" pitchFamily="18" charset="0"/>
              </a:rPr>
              <a:t>ποθετημένο στο Παρίσι τη δεκαετία του 1840 το έργο χρησιμοποιούσε διάλογο σε πρόζα και απεικόνιζε μια πρωταγωνίστρια βασισμένη σε μία γνωστή εταίρα της εποχής</a:t>
            </a:r>
            <a:br>
              <a:rPr lang="en-US" sz="1600" dirty="0">
                <a:effectLst/>
              </a:rPr>
            </a:br>
            <a:endParaRPr lang="en-US" sz="1600" dirty="0"/>
          </a:p>
        </p:txBody>
      </p:sp>
      <p:sp>
        <p:nvSpPr>
          <p:cNvPr id="32779" name="Rectangle 3277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781" name="Rectangle 3278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37416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799" name="Rectangle 3379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7913A25-15CA-1BDA-D4D2-15C47C2415F6}"/>
              </a:ext>
            </a:extLst>
          </p:cNvPr>
          <p:cNvSpPr>
            <a:spLocks noGrp="1"/>
          </p:cNvSpPr>
          <p:nvPr>
            <p:ph type="title"/>
          </p:nvPr>
        </p:nvSpPr>
        <p:spPr>
          <a:xfrm>
            <a:off x="643468" y="643467"/>
            <a:ext cx="5681132" cy="6119283"/>
          </a:xfrm>
        </p:spPr>
        <p:txBody>
          <a:bodyPr vert="horz" lIns="91440" tIns="45720" rIns="91440" bIns="45720" rtlCol="0" anchor="b">
            <a:normAutofit fontScale="90000"/>
          </a:bodyPr>
          <a:lstStyle/>
          <a:p>
            <a:r>
              <a:rPr lang="en-US" sz="2000" dirty="0">
                <a:effectLst/>
                <a:latin typeface="Book Antiqua" panose="02040602050305030304" pitchFamily="18" charset="0"/>
              </a:rPr>
              <a:t>Ο </a:t>
            </a:r>
            <a:r>
              <a:rPr lang="en-US" sz="2000" dirty="0" err="1">
                <a:effectLst/>
                <a:latin typeface="Book Antiqua" panose="02040602050305030304" pitchFamily="18" charset="0"/>
              </a:rPr>
              <a:t>Βικτορι</a:t>
            </a:r>
            <a:r>
              <a:rPr lang="en-US" sz="2000" dirty="0">
                <a:effectLst/>
                <a:latin typeface="Book Antiqua" panose="02040602050305030304" pitchFamily="18" charset="0"/>
              </a:rPr>
              <a:t>αν Σαρντού (</a:t>
            </a:r>
            <a:r>
              <a:rPr lang="en-US" sz="2000" dirty="0">
                <a:latin typeface="Book Antiqua" panose="02040602050305030304" pitchFamily="18" charset="0"/>
              </a:rPr>
              <a:t>Victorien Sardou </a:t>
            </a:r>
            <a:r>
              <a:rPr lang="en-US" sz="2000" dirty="0">
                <a:effectLst/>
                <a:latin typeface="Book Antiqua" panose="02040602050305030304" pitchFamily="18" charset="0"/>
              </a:rPr>
              <a:t>1831-1908) θεωρείται ο πραγματικός διάδοχος του Σκριμπ και ήταν ένας από τους δημοφιλέστερους δραματουργούς αυτής της εποχής. Όπ</a:t>
            </a:r>
            <a:r>
              <a:rPr lang="en-US" sz="2000" dirty="0" err="1">
                <a:effectLst/>
                <a:latin typeface="Book Antiqua" panose="02040602050305030304" pitchFamily="18" charset="0"/>
              </a:rPr>
              <a:t>ως</a:t>
            </a:r>
            <a:r>
              <a:rPr lang="en-US" sz="2000" dirty="0">
                <a:effectLst/>
                <a:latin typeface="Book Antiqua" panose="02040602050305030304" pitchFamily="18" charset="0"/>
              </a:rPr>
              <a:t> και ο </a:t>
            </a:r>
            <a:r>
              <a:rPr lang="en-US" sz="2000" dirty="0" err="1">
                <a:effectLst/>
                <a:latin typeface="Book Antiqua" panose="02040602050305030304" pitchFamily="18" charset="0"/>
              </a:rPr>
              <a:t>Σκριμ</a:t>
            </a:r>
            <a:r>
              <a:rPr lang="en-US" sz="2000" dirty="0">
                <a:effectLst/>
                <a:latin typeface="Book Antiqua" panose="02040602050305030304" pitchFamily="18" charset="0"/>
              </a:rPr>
              <a:t>π, ο Σαρντού χρησιμοποίησε τη συνταγή του </a:t>
            </a:r>
            <a:r>
              <a:rPr lang="en-US" sz="2000" i="1" dirty="0">
                <a:effectLst/>
                <a:latin typeface="Book Antiqua" panose="02040602050305030304" pitchFamily="18" charset="0"/>
              </a:rPr>
              <a:t>καλοφτιαγμένου έργου</a:t>
            </a:r>
            <a:r>
              <a:rPr lang="en-US" sz="2000" dirty="0">
                <a:effectLst/>
                <a:latin typeface="Book Antiqua" panose="02040602050305030304" pitchFamily="18" charset="0"/>
              </a:rPr>
              <a:t> και την προσάρμοσε σχεδόν σε όλα τα δραματικά έργα. </a:t>
            </a:r>
            <a:r>
              <a:rPr lang="en-US" sz="2000" dirty="0" err="1">
                <a:effectLst/>
                <a:latin typeface="Book Antiqua" panose="02040602050305030304" pitchFamily="18" charset="0"/>
              </a:rPr>
              <a:t>Οι</a:t>
            </a:r>
            <a:r>
              <a:rPr lang="en-US" sz="2000" dirty="0">
                <a:effectLst/>
                <a:latin typeface="Book Antiqua" panose="02040602050305030304" pitchFamily="18" charset="0"/>
              </a:rPr>
              <a:t> π</a:t>
            </a:r>
            <a:r>
              <a:rPr lang="en-US" sz="2000" dirty="0" err="1">
                <a:effectLst/>
                <a:latin typeface="Book Antiqua" panose="02040602050305030304" pitchFamily="18" charset="0"/>
              </a:rPr>
              <a:t>ρώτες</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επ</a:t>
            </a:r>
            <a:r>
              <a:rPr lang="en-US" sz="2000" dirty="0" err="1">
                <a:effectLst/>
                <a:latin typeface="Book Antiqua" panose="02040602050305030304" pitchFamily="18" charset="0"/>
              </a:rPr>
              <a:t>ιτυχίες</a:t>
            </a:r>
            <a:r>
              <a:rPr lang="en-US" sz="2000" dirty="0">
                <a:effectLst/>
                <a:latin typeface="Book Antiqua" panose="02040602050305030304" pitchFamily="18" charset="0"/>
              </a:rPr>
              <a:t> π</a:t>
            </a:r>
            <a:r>
              <a:rPr lang="en-US" sz="2000" dirty="0" err="1">
                <a:effectLst/>
                <a:latin typeface="Book Antiqua" panose="02040602050305030304" pitchFamily="18" charset="0"/>
              </a:rPr>
              <a:t>εριλ</a:t>
            </a:r>
            <a:r>
              <a:rPr lang="en-US" sz="2000" dirty="0">
                <a:effectLst/>
                <a:latin typeface="Book Antiqua" panose="02040602050305030304" pitchFamily="18" charset="0"/>
              </a:rPr>
              <a:t>αμβάνουν κωμωδίες, όπως </a:t>
            </a:r>
            <a:r>
              <a:rPr lang="en-US" sz="2000" i="1" dirty="0">
                <a:effectLst/>
                <a:latin typeface="Book Antiqua" panose="02040602050305030304" pitchFamily="18" charset="0"/>
              </a:rPr>
              <a:t>Ορνιθοσκαλίσματα </a:t>
            </a:r>
            <a:r>
              <a:rPr lang="en-US" sz="2000" dirty="0">
                <a:effectLst/>
                <a:latin typeface="Book Antiqua" panose="02040602050305030304" pitchFamily="18" charset="0"/>
              </a:rPr>
              <a:t>(1860), </a:t>
            </a:r>
            <a:r>
              <a:rPr lang="en-US" sz="2000" i="1" dirty="0">
                <a:effectLst/>
                <a:latin typeface="Book Antiqua" panose="02040602050305030304" pitchFamily="18" charset="0"/>
              </a:rPr>
              <a:t>Η Καλή Μας Φίλη</a:t>
            </a:r>
            <a:r>
              <a:rPr lang="en-US" sz="2000" dirty="0">
                <a:effectLst/>
                <a:latin typeface="Book Antiqua" panose="02040602050305030304" pitchFamily="18" charset="0"/>
              </a:rPr>
              <a:t> (1861), σάτιρες πάνω στην καθημερινή ζωή, όπως </a:t>
            </a:r>
            <a:r>
              <a:rPr lang="en-US" sz="2000" i="1" dirty="0">
                <a:effectLst/>
                <a:latin typeface="Book Antiqua" panose="02040602050305030304" pitchFamily="18" charset="0"/>
              </a:rPr>
              <a:t>Η Οικογένεια Μπενουάτον</a:t>
            </a:r>
            <a:r>
              <a:rPr lang="en-US" sz="2000" dirty="0">
                <a:effectLst/>
                <a:latin typeface="Book Antiqua" panose="02040602050305030304" pitchFamily="18" charset="0"/>
              </a:rPr>
              <a:t> (1865). </a:t>
            </a:r>
            <a:r>
              <a:rPr lang="en-US" sz="2000" dirty="0" err="1">
                <a:effectLst/>
                <a:latin typeface="Book Antiqua" panose="02040602050305030304" pitchFamily="18" charset="0"/>
              </a:rPr>
              <a:t>Αργότερ</a:t>
            </a:r>
            <a:r>
              <a:rPr lang="en-US" sz="2000" dirty="0">
                <a:effectLst/>
                <a:latin typeface="Book Antiqua" panose="02040602050305030304" pitchFamily="18" charset="0"/>
              </a:rPr>
              <a:t>α έγραψε αρκετά έργα για τη Σάρα Μπερνάρ</a:t>
            </a:r>
            <a:r>
              <a:rPr lang="el-GR" sz="2000" dirty="0">
                <a:effectLst/>
                <a:latin typeface="Book Antiqua" panose="02040602050305030304" pitchFamily="18" charset="0"/>
              </a:rPr>
              <a:t> (</a:t>
            </a:r>
            <a:r>
              <a:rPr lang="en-US" sz="2200" i="1" dirty="0">
                <a:latin typeface="Book Antiqua" panose="02040602050305030304" pitchFamily="18" charset="0"/>
              </a:rPr>
              <a:t>Sarah Bernhardt</a:t>
            </a:r>
            <a:r>
              <a:rPr lang="el-GR" sz="2200" i="1" dirty="0">
                <a:latin typeface="Book Antiqua" panose="02040602050305030304" pitchFamily="18" charset="0"/>
              </a:rPr>
              <a:t>)</a:t>
            </a:r>
            <a:r>
              <a:rPr lang="en-US" sz="2000" dirty="0">
                <a:effectLst/>
                <a:latin typeface="Book Antiqua" panose="02040602050305030304" pitchFamily="18" charset="0"/>
              </a:rPr>
              <a:t>, μία από τις μεγαλύτερες ηθοποιούς αυτής της εποχής, μεταξύ των οποίων τη </a:t>
            </a:r>
            <a:r>
              <a:rPr lang="en-US" sz="2000" i="1" dirty="0">
                <a:effectLst/>
                <a:latin typeface="Book Antiqua" panose="02040602050305030304" pitchFamily="18" charset="0"/>
              </a:rPr>
              <a:t>Φαιδωρα</a:t>
            </a:r>
            <a:r>
              <a:rPr lang="en-US" sz="2000" dirty="0">
                <a:effectLst/>
                <a:latin typeface="Book Antiqua" panose="02040602050305030304" pitchFamily="18" charset="0"/>
              </a:rPr>
              <a:t> (1882) και την </a:t>
            </a:r>
            <a:r>
              <a:rPr lang="en-US" sz="2000" i="1" dirty="0">
                <a:effectLst/>
                <a:latin typeface="Book Antiqua" panose="02040602050305030304" pitchFamily="18" charset="0"/>
              </a:rPr>
              <a:t>Τόσκα</a:t>
            </a:r>
            <a:r>
              <a:rPr lang="en-US" sz="2000" dirty="0">
                <a:effectLst/>
                <a:latin typeface="Book Antiqua" panose="02040602050305030304" pitchFamily="18" charset="0"/>
              </a:rPr>
              <a:t> (1887) και κάποια από τα πιο πλούσια ιστορικά θεάματα του δέκατου ένατου αιώνα όπως </a:t>
            </a:r>
            <a:r>
              <a:rPr lang="en-US" sz="2000" i="1" dirty="0">
                <a:effectLst/>
                <a:latin typeface="Book Antiqua" panose="02040602050305030304" pitchFamily="18" charset="0"/>
              </a:rPr>
              <a:t>Η Πατρίς</a:t>
            </a:r>
            <a:r>
              <a:rPr lang="en-US" sz="2000" dirty="0">
                <a:effectLst/>
                <a:latin typeface="Book Antiqua" panose="02040602050305030304" pitchFamily="18" charset="0"/>
              </a:rPr>
              <a:t> το 1868 και </a:t>
            </a:r>
            <a:r>
              <a:rPr lang="en-US" sz="2000" i="1" dirty="0">
                <a:effectLst/>
                <a:latin typeface="Book Antiqua" panose="02040602050305030304" pitchFamily="18" charset="0"/>
              </a:rPr>
              <a:t>Θεοδώρα</a:t>
            </a:r>
            <a:r>
              <a:rPr lang="en-US" sz="2000" dirty="0">
                <a:effectLst/>
                <a:latin typeface="Book Antiqua" panose="02040602050305030304" pitchFamily="18" charset="0"/>
              </a:rPr>
              <a:t> 1884. Τα </a:t>
            </a:r>
            <a:r>
              <a:rPr lang="en-US" sz="2000" dirty="0" err="1">
                <a:effectLst/>
                <a:latin typeface="Book Antiqua" panose="02040602050305030304" pitchFamily="18" charset="0"/>
              </a:rPr>
              <a:t>τελευτ</a:t>
            </a:r>
            <a:r>
              <a:rPr lang="en-US" sz="2000" dirty="0">
                <a:effectLst/>
                <a:latin typeface="Book Antiqua" panose="02040602050305030304" pitchFamily="18" charset="0"/>
              </a:rPr>
              <a:t>αία έργα απέσπασαν επαίνους ακόμα και από τους νατουραλιστές για την πίστη τους αναβίωση συγκεκριμένων milieu.</a:t>
            </a:r>
            <a:br>
              <a:rPr lang="en-US" sz="1400" dirty="0">
                <a:effectLst/>
              </a:rPr>
            </a:br>
            <a:endParaRPr lang="en-US" sz="1400" dirty="0"/>
          </a:p>
        </p:txBody>
      </p:sp>
      <p:pic>
        <p:nvPicPr>
          <p:cNvPr id="33794" name="Picture 2" descr="Σαρντού (Sardou), Βικτοριέν (1831 - 1908) - Εκδοτική Αθηνών Α.Ε.">
            <a:extLst>
              <a:ext uri="{FF2B5EF4-FFF2-40B4-BE49-F238E27FC236}">
                <a16:creationId xmlns:a16="http://schemas.microsoft.com/office/drawing/2014/main" id="{4ECAB534-8DB3-83EF-D2D5-EBB2628B27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325"/>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924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8" name="Picture 2" descr="Λαμπίς ως αντικαταθλιπτικό | θέατρο, théâtre, teatro, theater, theatre...  world">
            <a:extLst>
              <a:ext uri="{FF2B5EF4-FFF2-40B4-BE49-F238E27FC236}">
                <a16:creationId xmlns:a16="http://schemas.microsoft.com/office/drawing/2014/main" id="{7597331A-62DD-06A2-F98C-1E57B3C624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71" r="2" b="23508"/>
          <a:stretch/>
        </p:blipFill>
        <p:spPr bwMode="auto">
          <a:xfrm>
            <a:off x="3523488" y="9"/>
            <a:ext cx="8668512" cy="6860053"/>
          </a:xfrm>
          <a:prstGeom prst="rect">
            <a:avLst/>
          </a:prstGeom>
          <a:noFill/>
          <a:extLst>
            <a:ext uri="{909E8E84-426E-40DD-AFC4-6F175D3DCCD1}">
              <a14:hiddenFill xmlns:a14="http://schemas.microsoft.com/office/drawing/2010/main">
                <a:solidFill>
                  <a:srgbClr val="FFFFFF"/>
                </a:solidFill>
              </a14:hiddenFill>
            </a:ext>
          </a:extLst>
        </p:spPr>
      </p:pic>
      <p:sp>
        <p:nvSpPr>
          <p:cNvPr id="34825" name="Rectangle 348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1B74C8BC-D88B-52C2-98BB-57BADB90BA88}"/>
              </a:ext>
            </a:extLst>
          </p:cNvPr>
          <p:cNvSpPr>
            <a:spLocks noGrp="1"/>
          </p:cNvSpPr>
          <p:nvPr>
            <p:ph type="title"/>
          </p:nvPr>
        </p:nvSpPr>
        <p:spPr>
          <a:xfrm>
            <a:off x="209550" y="1122363"/>
            <a:ext cx="5566099" cy="5381074"/>
          </a:xfrm>
        </p:spPr>
        <p:txBody>
          <a:bodyPr vert="horz" lIns="91440" tIns="45720" rIns="91440" bIns="45720" rtlCol="0" anchor="b">
            <a:normAutofit/>
          </a:bodyPr>
          <a:lstStyle/>
          <a:p>
            <a:pPr indent="226695"/>
            <a:r>
              <a:rPr lang="en-US" sz="2000" dirty="0">
                <a:effectLst/>
                <a:latin typeface="Book Antiqua" panose="02040602050305030304" pitchFamily="18" charset="0"/>
              </a:rPr>
              <a:t>Ο </a:t>
            </a:r>
            <a:r>
              <a:rPr lang="en-US" sz="2000" dirty="0" err="1">
                <a:effectLst/>
                <a:latin typeface="Book Antiqua" panose="02040602050305030304" pitchFamily="18" charset="0"/>
              </a:rPr>
              <a:t>Ευγένιος</a:t>
            </a:r>
            <a:r>
              <a:rPr lang="en-US" sz="2000" dirty="0">
                <a:effectLst/>
                <a:latin typeface="Book Antiqua" panose="02040602050305030304" pitchFamily="18" charset="0"/>
              </a:rPr>
              <a:t> Λαμπ</a:t>
            </a:r>
            <a:r>
              <a:rPr lang="en-US" sz="2000" dirty="0" err="1">
                <a:effectLst/>
                <a:latin typeface="Book Antiqua" panose="02040602050305030304" pitchFamily="18" charset="0"/>
              </a:rPr>
              <a:t>ίς</a:t>
            </a:r>
            <a:r>
              <a:rPr lang="en-US" sz="2000" dirty="0">
                <a:effectLst/>
                <a:latin typeface="Book Antiqua" panose="02040602050305030304" pitchFamily="18" charset="0"/>
              </a:rPr>
              <a:t> (</a:t>
            </a:r>
            <a:r>
              <a:rPr lang="en-US" sz="2000" dirty="0">
                <a:latin typeface="Book Antiqua" panose="02040602050305030304" pitchFamily="18" charset="0"/>
              </a:rPr>
              <a:t>Eugene Labiche </a:t>
            </a:r>
            <a:r>
              <a:rPr lang="en-US" sz="2000" dirty="0">
                <a:effectLst/>
                <a:latin typeface="Book Antiqua" panose="02040602050305030304" pitchFamily="18" charset="0"/>
              </a:rPr>
              <a:t>1815-1888) </a:t>
            </a:r>
            <a:r>
              <a:rPr lang="en-US" sz="2000" dirty="0" err="1">
                <a:effectLst/>
                <a:latin typeface="Book Antiqua" panose="02040602050305030304" pitchFamily="18" charset="0"/>
              </a:rPr>
              <a:t>ήτ</a:t>
            </a:r>
            <a:r>
              <a:rPr lang="en-US" sz="2000" dirty="0">
                <a:effectLst/>
                <a:latin typeface="Book Antiqua" panose="02040602050305030304" pitchFamily="18" charset="0"/>
              </a:rPr>
              <a:t>αν ένας από τους καλύτερους συγγραφείς φάρσας του δέκατου ένατου αιώνα. Ο Λαμπ</a:t>
            </a:r>
            <a:r>
              <a:rPr lang="en-US" sz="2000" dirty="0" err="1">
                <a:effectLst/>
                <a:latin typeface="Book Antiqua" panose="02040602050305030304" pitchFamily="18" charset="0"/>
              </a:rPr>
              <a:t>ίς</a:t>
            </a:r>
            <a:r>
              <a:rPr lang="en-US" sz="2000" dirty="0">
                <a:effectLst/>
                <a:latin typeface="Book Antiqua" panose="02040602050305030304" pitchFamily="18" charset="0"/>
              </a:rPr>
              <a:t> </a:t>
            </a:r>
            <a:r>
              <a:rPr lang="en-US" sz="2000" dirty="0" err="1">
                <a:effectLst/>
                <a:latin typeface="Book Antiqua" panose="02040602050305030304" pitchFamily="18" charset="0"/>
              </a:rPr>
              <a:t>έγρ</a:t>
            </a:r>
            <a:r>
              <a:rPr lang="en-US" sz="2000" dirty="0">
                <a:effectLst/>
                <a:latin typeface="Book Antiqua" panose="02040602050305030304" pitchFamily="18" charset="0"/>
              </a:rPr>
              <a:t>αψε για το κοινό και με μεγάλη απροθυμία εξέδιδε τα έργα του. Τα π</a:t>
            </a:r>
            <a:r>
              <a:rPr lang="en-US" sz="2000" dirty="0" err="1">
                <a:effectLst/>
                <a:latin typeface="Book Antiqua" panose="02040602050305030304" pitchFamily="18" charset="0"/>
              </a:rPr>
              <a:t>ερισσότερ</a:t>
            </a:r>
            <a:r>
              <a:rPr lang="en-US" sz="2000" dirty="0">
                <a:effectLst/>
                <a:latin typeface="Book Antiqua" panose="02040602050305030304" pitchFamily="18" charset="0"/>
              </a:rPr>
              <a:t>α από αυτά όπως το </a:t>
            </a:r>
            <a:r>
              <a:rPr lang="en-US" sz="2000" i="1" dirty="0">
                <a:effectLst/>
                <a:latin typeface="Book Antiqua" panose="02040602050305030304" pitchFamily="18" charset="0"/>
              </a:rPr>
              <a:t>Ένα Καπέλο Από Ψάθα Ιταλίας</a:t>
            </a:r>
            <a:r>
              <a:rPr lang="en-US" sz="2000" dirty="0">
                <a:effectLst/>
                <a:latin typeface="Book Antiqua" panose="02040602050305030304" pitchFamily="18" charset="0"/>
              </a:rPr>
              <a:t> γραμμένο το 1851, μπορεί να μοιάζουν απολαυστικά ανεύθυνα αλλά όμως όπως </a:t>
            </a:r>
            <a:r>
              <a:rPr lang="en-US" sz="2000" i="1" dirty="0">
                <a:effectLst/>
                <a:latin typeface="Book Antiqua" panose="02040602050305030304" pitchFamily="18" charset="0"/>
              </a:rPr>
              <a:t>Το Ταξίδι Του Κυρίου Περισσόν</a:t>
            </a:r>
            <a:r>
              <a:rPr lang="en-US" sz="2000" dirty="0">
                <a:effectLst/>
                <a:latin typeface="Book Antiqua" panose="02040602050305030304" pitchFamily="18" charset="0"/>
              </a:rPr>
              <a:t> (1860) και </a:t>
            </a:r>
            <a:r>
              <a:rPr lang="en-US" sz="2000" i="1" dirty="0">
                <a:effectLst/>
                <a:latin typeface="Book Antiqua" panose="02040602050305030304" pitchFamily="18" charset="0"/>
              </a:rPr>
              <a:t>Στάχτη</a:t>
            </a:r>
            <a:r>
              <a:rPr lang="en-US" sz="2000" dirty="0">
                <a:effectLst/>
                <a:latin typeface="Book Antiqua" panose="02040602050305030304" pitchFamily="18" charset="0"/>
              </a:rPr>
              <a:t> </a:t>
            </a:r>
            <a:r>
              <a:rPr lang="en-US" sz="2000" i="1" dirty="0">
                <a:effectLst/>
                <a:latin typeface="Book Antiqua" panose="02040602050305030304" pitchFamily="18" charset="0"/>
              </a:rPr>
              <a:t>Στα Ματια</a:t>
            </a:r>
            <a:r>
              <a:rPr lang="en-US" sz="2000" dirty="0">
                <a:effectLst/>
                <a:latin typeface="Book Antiqua" panose="02040602050305030304" pitchFamily="18" charset="0"/>
              </a:rPr>
              <a:t> (1861) παρατηρούν διεισδυτικά την ανθρώπινη φύση. </a:t>
            </a:r>
            <a:r>
              <a:rPr lang="en-US" sz="2000" dirty="0" err="1">
                <a:effectLst/>
                <a:latin typeface="Book Antiqua" panose="02040602050305030304" pitchFamily="18" charset="0"/>
              </a:rPr>
              <a:t>Πολλά</a:t>
            </a:r>
            <a:r>
              <a:rPr lang="en-US" sz="2000" dirty="0">
                <a:effectLst/>
                <a:latin typeface="Book Antiqua" panose="02040602050305030304" pitchFamily="18" charset="0"/>
              </a:rPr>
              <a:t> από τα </a:t>
            </a:r>
            <a:r>
              <a:rPr lang="en-US" sz="2000" dirty="0" err="1">
                <a:effectLst/>
                <a:latin typeface="Book Antiqua" panose="02040602050305030304" pitchFamily="18" charset="0"/>
              </a:rPr>
              <a:t>έργ</a:t>
            </a:r>
            <a:r>
              <a:rPr lang="en-US" sz="2000" dirty="0">
                <a:effectLst/>
                <a:latin typeface="Book Antiqua" panose="02040602050305030304" pitchFamily="18" charset="0"/>
              </a:rPr>
              <a:t>α του έχουν αντέξει στο χρόνο περισσότερα από αυτά των σοβαρών σύγχρονων του.</a:t>
            </a:r>
            <a:br>
              <a:rPr lang="en-US" sz="2000" dirty="0">
                <a:effectLst/>
                <a:latin typeface="Book Antiqua" panose="02040602050305030304" pitchFamily="18" charset="0"/>
              </a:rPr>
            </a:br>
            <a:br>
              <a:rPr lang="en-US" sz="2000" dirty="0">
                <a:effectLst/>
                <a:latin typeface="Book Antiqua" panose="02040602050305030304" pitchFamily="18" charset="0"/>
              </a:rPr>
            </a:br>
            <a:r>
              <a:rPr lang="en-US" sz="2000" dirty="0">
                <a:effectLst/>
                <a:latin typeface="Book Antiqua" panose="02040602050305030304" pitchFamily="18" charset="0"/>
              </a:rPr>
              <a:t> </a:t>
            </a:r>
            <a:br>
              <a:rPr lang="en-US" sz="2000" dirty="0">
                <a:effectLst/>
                <a:latin typeface="Book Antiqua" panose="02040602050305030304" pitchFamily="18" charset="0"/>
              </a:rPr>
            </a:br>
            <a:br>
              <a:rPr lang="en-US" sz="1200" dirty="0">
                <a:effectLst/>
              </a:rPr>
            </a:br>
            <a:r>
              <a:rPr lang="en-US" sz="1200" dirty="0">
                <a:effectLst/>
              </a:rPr>
              <a:t> </a:t>
            </a:r>
            <a:br>
              <a:rPr lang="en-US" sz="1200" dirty="0">
                <a:effectLst/>
              </a:rPr>
            </a:br>
            <a:endParaRPr lang="en-US" sz="1200" dirty="0"/>
          </a:p>
        </p:txBody>
      </p:sp>
      <p:sp>
        <p:nvSpPr>
          <p:cNvPr id="34827" name="Rectangle 348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829" name="Rectangle 348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11689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F730BE3-06E8-EDE4-69DD-A685787BF999}"/>
              </a:ext>
            </a:extLst>
          </p:cNvPr>
          <p:cNvSpPr>
            <a:spLocks noGrp="1"/>
          </p:cNvSpPr>
          <p:nvPr>
            <p:ph type="title"/>
          </p:nvPr>
        </p:nvSpPr>
        <p:spPr>
          <a:xfrm>
            <a:off x="1024128" y="965199"/>
            <a:ext cx="6766078" cy="4927601"/>
          </a:xfrm>
        </p:spPr>
        <p:txBody>
          <a:bodyPr vert="horz" lIns="91440" tIns="45720" rIns="91440" bIns="45720" rtlCol="0" anchor="ctr">
            <a:normAutofit/>
          </a:bodyPr>
          <a:lstStyle/>
          <a:p>
            <a:pPr algn="r"/>
            <a:r>
              <a:rPr lang="en-US" sz="2000" kern="1200" dirty="0" err="1">
                <a:solidFill>
                  <a:schemeClr val="bg1"/>
                </a:solidFill>
                <a:effectLst/>
                <a:latin typeface="Book Antiqua" panose="02040602050305030304" pitchFamily="18" charset="0"/>
              </a:rPr>
              <a:t>Τόσο</a:t>
            </a:r>
            <a:r>
              <a:rPr lang="en-US" sz="2000" kern="1200" dirty="0">
                <a:solidFill>
                  <a:schemeClr val="bg1"/>
                </a:solidFill>
                <a:effectLst/>
                <a:latin typeface="Book Antiqua" panose="02040602050305030304" pitchFamily="18" charset="0"/>
              </a:rPr>
              <a:t> ο Σα</a:t>
            </a:r>
            <a:r>
              <a:rPr lang="en-US" sz="2000" kern="1200" dirty="0" err="1">
                <a:solidFill>
                  <a:schemeClr val="bg1"/>
                </a:solidFill>
                <a:effectLst/>
                <a:latin typeface="Book Antiqua" panose="02040602050305030304" pitchFamily="18" charset="0"/>
              </a:rPr>
              <a:t>ρντού</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όσο</a:t>
            </a:r>
            <a:r>
              <a:rPr lang="en-US" sz="2000" kern="1200" dirty="0">
                <a:solidFill>
                  <a:schemeClr val="bg1"/>
                </a:solidFill>
                <a:effectLst/>
                <a:latin typeface="Book Antiqua" panose="02040602050305030304" pitchFamily="18" charset="0"/>
              </a:rPr>
              <a:t> και ο </a:t>
            </a:r>
            <a:r>
              <a:rPr lang="en-US" sz="2000" kern="1200" dirty="0" err="1">
                <a:solidFill>
                  <a:schemeClr val="bg1"/>
                </a:solidFill>
                <a:effectLst/>
                <a:latin typeface="Book Antiqua" panose="02040602050305030304" pitchFamily="18" charset="0"/>
              </a:rPr>
              <a:t>Δουμάς</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υιός</a:t>
            </a:r>
            <a:r>
              <a:rPr lang="en-US" sz="2000" kern="1200" dirty="0">
                <a:solidFill>
                  <a:schemeClr val="bg1"/>
                </a:solidFill>
                <a:effectLst/>
                <a:latin typeface="Book Antiqua" panose="02040602050305030304" pitchFamily="18" charset="0"/>
              </a:rPr>
              <a:t> απ</a:t>
            </a:r>
            <a:r>
              <a:rPr lang="en-US" sz="2000" kern="1200" dirty="0" err="1">
                <a:solidFill>
                  <a:schemeClr val="bg1"/>
                </a:solidFill>
                <a:effectLst/>
                <a:latin typeface="Book Antiqua" panose="02040602050305030304" pitchFamily="18" charset="0"/>
              </a:rPr>
              <a:t>οδίδουν</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στον</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Αντόλφ</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Μοντινί</a:t>
            </a:r>
            <a:r>
              <a:rPr lang="en-US" sz="2000" kern="1200" dirty="0">
                <a:solidFill>
                  <a:schemeClr val="bg1"/>
                </a:solidFill>
                <a:effectLst/>
                <a:latin typeface="Book Antiqua" panose="02040602050305030304" pitchFamily="18" charset="0"/>
              </a:rPr>
              <a:t> (1805-1880) </a:t>
            </a:r>
            <a:r>
              <a:rPr lang="en-US" sz="2000" kern="1200" dirty="0" err="1">
                <a:solidFill>
                  <a:schemeClr val="bg1"/>
                </a:solidFill>
                <a:effectLst/>
                <a:latin typeface="Book Antiqua" panose="02040602050305030304" pitchFamily="18" charset="0"/>
              </a:rPr>
              <a:t>διευθυντή</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του</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Ζιμνάζ</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την</a:t>
            </a:r>
            <a:r>
              <a:rPr lang="en-US" sz="2000" kern="1200" dirty="0">
                <a:solidFill>
                  <a:schemeClr val="bg1"/>
                </a:solidFill>
                <a:effectLst/>
                <a:latin typeface="Book Antiqua" panose="02040602050305030304" pitchFamily="18" charset="0"/>
              </a:rPr>
              <a:t> π</a:t>
            </a:r>
            <a:r>
              <a:rPr lang="en-US" sz="2000" kern="1200" dirty="0" err="1">
                <a:solidFill>
                  <a:schemeClr val="bg1"/>
                </a:solidFill>
                <a:effectLst/>
                <a:latin typeface="Book Antiqua" panose="02040602050305030304" pitchFamily="18" charset="0"/>
              </a:rPr>
              <a:t>ρώτη</a:t>
            </a:r>
            <a:r>
              <a:rPr lang="en-US" sz="2000" kern="1200" dirty="0">
                <a:solidFill>
                  <a:schemeClr val="bg1"/>
                </a:solidFill>
                <a:effectLst/>
                <a:latin typeface="Book Antiqua" panose="02040602050305030304" pitchFamily="18" charset="0"/>
              </a:rPr>
              <a:t> απόπ</a:t>
            </a:r>
            <a:r>
              <a:rPr lang="en-US" sz="2000" kern="1200" dirty="0" err="1">
                <a:solidFill>
                  <a:schemeClr val="bg1"/>
                </a:solidFill>
                <a:effectLst/>
                <a:latin typeface="Book Antiqua" panose="02040602050305030304" pitchFamily="18" charset="0"/>
              </a:rPr>
              <a:t>ειρ</a:t>
            </a:r>
            <a:r>
              <a:rPr lang="en-US" sz="2000" kern="1200" dirty="0">
                <a:solidFill>
                  <a:schemeClr val="bg1"/>
                </a:solidFill>
                <a:effectLst/>
                <a:latin typeface="Book Antiqua" panose="02040602050305030304" pitchFamily="18" charset="0"/>
              </a:rPr>
              <a:t>α αντιμετώπισης της σκηνοθεσίας ως τέχνης στη Γαλλία. </a:t>
            </a:r>
            <a:r>
              <a:rPr lang="en-US" sz="2000" kern="1200" dirty="0" err="1">
                <a:solidFill>
                  <a:schemeClr val="bg1"/>
                </a:solidFill>
                <a:effectLst/>
                <a:latin typeface="Book Antiqua" panose="02040602050305030304" pitchFamily="18" charset="0"/>
              </a:rPr>
              <a:t>Σύμφων</a:t>
            </a:r>
            <a:r>
              <a:rPr lang="en-US" sz="2000" kern="1200" dirty="0">
                <a:solidFill>
                  <a:schemeClr val="bg1"/>
                </a:solidFill>
                <a:effectLst/>
                <a:latin typeface="Book Antiqua" panose="02040602050305030304" pitchFamily="18" charset="0"/>
              </a:rPr>
              <a:t>α με τον Δουμά, ο Μοντινί , ξεκινώντας γύρω στο 1853, τοποθέτησε ένα τραπέζι στη μέση της σκηνής για να εμποδίσει τους ηθοποιούς να καταλαμβάνουν την ημικυκλική παράταξη που συνηθιζόταν τότε. Έπ</a:t>
            </a:r>
            <a:r>
              <a:rPr lang="en-US" sz="2000" kern="1200" dirty="0" err="1">
                <a:solidFill>
                  <a:schemeClr val="bg1"/>
                </a:solidFill>
                <a:effectLst/>
                <a:latin typeface="Book Antiqua" panose="02040602050305030304" pitchFamily="18" charset="0"/>
              </a:rPr>
              <a:t>ειτ</a:t>
            </a:r>
            <a:r>
              <a:rPr lang="en-US" sz="2000" kern="1200" dirty="0">
                <a:solidFill>
                  <a:schemeClr val="bg1"/>
                </a:solidFill>
                <a:effectLst/>
                <a:latin typeface="Book Antiqua" panose="02040602050305030304" pitchFamily="18" charset="0"/>
              </a:rPr>
              <a:t>α έβαλε καρέκλες γύρω από το τραπέζι, κάθισε τους ηθοποιούς και τους έκανε να μιλούν ο ένας στον άλλον και όχι στο κοινό, όπως συνηθιζόταν στο παρελθόν. </a:t>
            </a:r>
            <a:r>
              <a:rPr lang="en-US" sz="2000" kern="1200" dirty="0" err="1">
                <a:solidFill>
                  <a:schemeClr val="bg1"/>
                </a:solidFill>
                <a:effectLst/>
                <a:latin typeface="Book Antiqua" panose="02040602050305030304" pitchFamily="18" charset="0"/>
              </a:rPr>
              <a:t>Στο</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τέλος</a:t>
            </a:r>
            <a:r>
              <a:rPr lang="en-US" sz="2000" kern="1200" dirty="0">
                <a:solidFill>
                  <a:schemeClr val="bg1"/>
                </a:solidFill>
                <a:effectLst/>
                <a:latin typeface="Book Antiqua" panose="02040602050305030304" pitchFamily="18" charset="0"/>
              </a:rPr>
              <a:t> επίπ</a:t>
            </a:r>
            <a:r>
              <a:rPr lang="en-US" sz="2000" kern="1200" dirty="0" err="1">
                <a:solidFill>
                  <a:schemeClr val="bg1"/>
                </a:solidFill>
                <a:effectLst/>
                <a:latin typeface="Book Antiqua" panose="02040602050305030304" pitchFamily="18" charset="0"/>
              </a:rPr>
              <a:t>λωσε</a:t>
            </a:r>
            <a:r>
              <a:rPr lang="en-US" sz="2000" kern="1200" dirty="0">
                <a:solidFill>
                  <a:schemeClr val="bg1"/>
                </a:solidFill>
                <a:effectLst/>
                <a:latin typeface="Book Antiqua" panose="02040602050305030304" pitchFamily="18" charset="0"/>
              </a:rPr>
              <a:t> τα </a:t>
            </a:r>
            <a:r>
              <a:rPr lang="en-US" sz="2000" kern="1200" dirty="0" err="1">
                <a:solidFill>
                  <a:schemeClr val="bg1"/>
                </a:solidFill>
                <a:effectLst/>
                <a:latin typeface="Book Antiqua" panose="02040602050305030304" pitchFamily="18" charset="0"/>
              </a:rPr>
              <a:t>σκηνικά</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του</a:t>
            </a:r>
            <a:r>
              <a:rPr lang="en-US" sz="2000" kern="1200" dirty="0">
                <a:solidFill>
                  <a:schemeClr val="bg1"/>
                </a:solidFill>
                <a:effectLst/>
                <a:latin typeface="Book Antiqua" panose="02040602050305030304" pitchFamily="18" charset="0"/>
              </a:rPr>
              <a:t> σαν κα</a:t>
            </a:r>
            <a:r>
              <a:rPr lang="en-US" sz="2000" kern="1200" dirty="0" err="1">
                <a:solidFill>
                  <a:schemeClr val="bg1"/>
                </a:solidFill>
                <a:effectLst/>
                <a:latin typeface="Book Antiqua" panose="02040602050305030304" pitchFamily="18" charset="0"/>
              </a:rPr>
              <a:t>νονικά</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δωμάτι</a:t>
            </a:r>
            <a:r>
              <a:rPr lang="en-US" sz="2000" kern="1200" dirty="0">
                <a:solidFill>
                  <a:schemeClr val="bg1"/>
                </a:solidFill>
                <a:effectLst/>
                <a:latin typeface="Book Antiqua" panose="02040602050305030304" pitchFamily="18" charset="0"/>
              </a:rPr>
              <a:t>α και τοποθέτησε αντικείμενα του φροντιστηρίου όπως κουτιά πούρων, χαρτομάντηλα ή γράμματα διάσπαρτα στη σκηνή για να ενθαρρύνει την κίνηση από το ένα μέρος στο άλλο. </a:t>
            </a:r>
            <a:r>
              <a:rPr lang="en-US" sz="2000" kern="1200" dirty="0" err="1">
                <a:solidFill>
                  <a:schemeClr val="bg1"/>
                </a:solidFill>
                <a:effectLst/>
                <a:latin typeface="Book Antiqua" panose="02040602050305030304" pitchFamily="18" charset="0"/>
              </a:rPr>
              <a:t>Με</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τον</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τρό</a:t>
            </a:r>
            <a:r>
              <a:rPr lang="en-US" sz="2000" kern="1200" dirty="0">
                <a:solidFill>
                  <a:schemeClr val="bg1"/>
                </a:solidFill>
                <a:effectLst/>
                <a:latin typeface="Book Antiqua" panose="02040602050305030304" pitchFamily="18" charset="0"/>
              </a:rPr>
              <a:t>πο αυτό σταδιακά έφτασε σε μια ψευδαίσθηση αληθινής ζωής</a:t>
            </a:r>
            <a:br>
              <a:rPr lang="en-US" sz="2000" kern="1200" dirty="0">
                <a:solidFill>
                  <a:schemeClr val="bg1"/>
                </a:solidFill>
                <a:effectLst/>
                <a:latin typeface="Book Antiqua" panose="02040602050305030304" pitchFamily="18" charset="0"/>
              </a:rPr>
            </a:br>
            <a:endParaRPr lang="en-US" sz="20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856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7" name="Rectangle 3584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0DAAA16-9823-84EC-8515-29BFB1610CED}"/>
              </a:ext>
            </a:extLst>
          </p:cNvPr>
          <p:cNvSpPr>
            <a:spLocks noGrp="1"/>
          </p:cNvSpPr>
          <p:nvPr>
            <p:ph type="title"/>
          </p:nvPr>
        </p:nvSpPr>
        <p:spPr>
          <a:xfrm>
            <a:off x="643468" y="643467"/>
            <a:ext cx="5890682" cy="5928783"/>
          </a:xfrm>
        </p:spPr>
        <p:txBody>
          <a:bodyPr vert="horz" lIns="91440" tIns="45720" rIns="91440" bIns="45720" rtlCol="0" anchor="b">
            <a:normAutofit fontScale="90000"/>
          </a:bodyPr>
          <a:lstStyle/>
          <a:p>
            <a:pPr indent="226695"/>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n-US" sz="2000" dirty="0" err="1">
                <a:effectLst/>
                <a:latin typeface="Book Antiqua" panose="02040602050305030304" pitchFamily="18" charset="0"/>
              </a:rPr>
              <a:t>σημ</a:t>
            </a:r>
            <a:r>
              <a:rPr lang="en-US" sz="2000" dirty="0">
                <a:effectLst/>
                <a:latin typeface="Book Antiqua" panose="02040602050305030304" pitchFamily="18" charset="0"/>
              </a:rPr>
              <a:t>αντικότερο όλων όμως ήταν ότι στα τέλη του δέκατου ένατου αιώνα απογειώθηκε το σύστημα των σταρ. </a:t>
            </a:r>
            <a:r>
              <a:rPr lang="en-US" sz="2000" dirty="0" err="1">
                <a:effectLst/>
                <a:latin typeface="Book Antiqua" panose="02040602050305030304" pitchFamily="18" charset="0"/>
              </a:rPr>
              <a:t>Οι</a:t>
            </a:r>
            <a:r>
              <a:rPr lang="en-US" sz="2000" dirty="0">
                <a:effectLst/>
                <a:latin typeface="Book Antiqua" panose="02040602050305030304" pitchFamily="18" charset="0"/>
              </a:rPr>
              <a:t> π</a:t>
            </a:r>
            <a:r>
              <a:rPr lang="en-US" sz="2000" dirty="0" err="1">
                <a:effectLst/>
                <a:latin typeface="Book Antiqua" panose="02040602050305030304" pitchFamily="18" charset="0"/>
              </a:rPr>
              <a:t>ερισσότερες</a:t>
            </a:r>
            <a:r>
              <a:rPr lang="en-US" sz="2000" dirty="0">
                <a:effectLst/>
                <a:latin typeface="Book Antiqua" panose="02040602050305030304" pitchFamily="18" charset="0"/>
              </a:rPr>
              <a:t> </a:t>
            </a:r>
            <a:r>
              <a:rPr lang="en-US" sz="2000" dirty="0" err="1">
                <a:effectLst/>
                <a:latin typeface="Book Antiqua" panose="02040602050305030304" pitchFamily="18" charset="0"/>
              </a:rPr>
              <a:t>δηλ</a:t>
            </a:r>
            <a:r>
              <a:rPr lang="en-US" sz="2000" dirty="0">
                <a:effectLst/>
                <a:latin typeface="Book Antiqua" panose="02040602050305030304" pitchFamily="18" charset="0"/>
              </a:rPr>
              <a:t>αδή παραγωγές στήνονταν με κέντρο τους σταρ. </a:t>
            </a:r>
            <a:r>
              <a:rPr lang="en-US" sz="2000" dirty="0" err="1">
                <a:effectLst/>
                <a:latin typeface="Book Antiqua" panose="02040602050305030304" pitchFamily="18" charset="0"/>
              </a:rPr>
              <a:t>Αν</a:t>
            </a:r>
            <a:r>
              <a:rPr lang="en-US" sz="2000" dirty="0">
                <a:effectLst/>
                <a:latin typeface="Book Antiqua" panose="02040602050305030304" pitchFamily="18" charset="0"/>
              </a:rPr>
              <a:t> </a:t>
            </a:r>
            <a:r>
              <a:rPr lang="en-US" sz="2000" dirty="0" err="1">
                <a:effectLst/>
                <a:latin typeface="Book Antiqua" panose="02040602050305030304" pitchFamily="18" charset="0"/>
              </a:rPr>
              <a:t>οι</a:t>
            </a:r>
            <a:r>
              <a:rPr lang="en-US" sz="2000" dirty="0">
                <a:effectLst/>
                <a:latin typeface="Book Antiqua" panose="02040602050305030304" pitchFamily="18" charset="0"/>
              </a:rPr>
              <a:t> α</a:t>
            </a:r>
            <a:r>
              <a:rPr lang="en-US" sz="2000" dirty="0" err="1">
                <a:effectLst/>
                <a:latin typeface="Book Antiqua" panose="02040602050305030304" pitchFamily="18" charset="0"/>
              </a:rPr>
              <a:t>στέρες</a:t>
            </a:r>
            <a:r>
              <a:rPr lang="en-US" sz="2000" dirty="0">
                <a:effectLst/>
                <a:latin typeface="Book Antiqua" panose="02040602050305030304" pitchFamily="18" charset="0"/>
              </a:rPr>
              <a:t> </a:t>
            </a:r>
            <a:r>
              <a:rPr lang="en-US" sz="2000" dirty="0" err="1">
                <a:effectLst/>
                <a:latin typeface="Book Antiqua" panose="02040602050305030304" pitchFamily="18" charset="0"/>
              </a:rPr>
              <a:t>είχ</a:t>
            </a:r>
            <a:r>
              <a:rPr lang="en-US" sz="2000" dirty="0">
                <a:effectLst/>
                <a:latin typeface="Book Antiqua" panose="02040602050305030304" pitchFamily="18" charset="0"/>
              </a:rPr>
              <a:t>αν ισχυρή καλλιτεχνική συνείδηση η πρακτική αυτή μπορούσε να οδηγήσει σε εξαιρετικά αποτελέσματα, πολύ συχνά όμως τα πάντα υποτάσσονταν στις ιδιοτροπίες τους.</a:t>
            </a:r>
            <a:br>
              <a:rPr lang="en-US" sz="2000" dirty="0">
                <a:effectLst/>
                <a:latin typeface="Book Antiqua" panose="02040602050305030304" pitchFamily="18" charset="0"/>
              </a:rPr>
            </a:br>
            <a:br>
              <a:rPr lang="en-US" sz="2000" dirty="0">
                <a:effectLst/>
                <a:latin typeface="Book Antiqua" panose="02040602050305030304" pitchFamily="18" charset="0"/>
              </a:rPr>
            </a:br>
            <a:r>
              <a:rPr lang="en-US" sz="2000" dirty="0">
                <a:effectLst/>
                <a:latin typeface="Book Antiqua" panose="02040602050305030304" pitchFamily="18" charset="0"/>
              </a:rPr>
              <a:t>Η </a:t>
            </a:r>
            <a:r>
              <a:rPr lang="en-US" sz="2000" dirty="0" err="1">
                <a:effectLst/>
                <a:latin typeface="Book Antiqua" panose="02040602050305030304" pitchFamily="18" charset="0"/>
              </a:rPr>
              <a:t>δι</a:t>
            </a:r>
            <a:r>
              <a:rPr lang="en-US" sz="2000" dirty="0">
                <a:effectLst/>
                <a:latin typeface="Book Antiqua" panose="02040602050305030304" pitchFamily="18" charset="0"/>
              </a:rPr>
              <a:t>ασημότερη Γαλλίδα σταρ στα τέλη του δέκατου ένατου αιώνα ήταν η Σάρα Μπερνάρ (1844 έως 1943). Από </a:t>
            </a:r>
            <a:r>
              <a:rPr lang="en-US" sz="2000" dirty="0" err="1">
                <a:effectLst/>
                <a:latin typeface="Book Antiqua" panose="02040602050305030304" pitchFamily="18" charset="0"/>
              </a:rPr>
              <a:t>το</a:t>
            </a:r>
            <a:r>
              <a:rPr lang="en-US" sz="2000" dirty="0">
                <a:effectLst/>
                <a:latin typeface="Book Antiqua" panose="02040602050305030304" pitchFamily="18" charset="0"/>
              </a:rPr>
              <a:t> 1880 α</a:t>
            </a:r>
            <a:r>
              <a:rPr lang="en-US" sz="2000" dirty="0" err="1">
                <a:effectLst/>
                <a:latin typeface="Book Antiqua" panose="02040602050305030304" pitchFamily="18" charset="0"/>
              </a:rPr>
              <a:t>φοσιώθηκε</a:t>
            </a:r>
            <a:r>
              <a:rPr lang="en-US" sz="2000" dirty="0">
                <a:effectLst/>
                <a:latin typeface="Book Antiqua" panose="02040602050305030304" pitchFamily="18" charset="0"/>
              </a:rPr>
              <a:t> </a:t>
            </a:r>
            <a:r>
              <a:rPr lang="en-US" sz="2000" dirty="0" err="1">
                <a:effectLst/>
                <a:latin typeface="Book Antiqua" panose="02040602050305030304" pitchFamily="18" charset="0"/>
              </a:rPr>
              <a:t>σε</a:t>
            </a:r>
            <a:r>
              <a:rPr lang="en-US" sz="2000" dirty="0">
                <a:effectLst/>
                <a:latin typeface="Book Antiqua" panose="02040602050305030304" pitchFamily="18" charset="0"/>
              </a:rPr>
              <a:t> π</a:t>
            </a:r>
            <a:r>
              <a:rPr lang="en-US" sz="2000" dirty="0" err="1">
                <a:effectLst/>
                <a:latin typeface="Book Antiqua" panose="02040602050305030304" pitchFamily="18" charset="0"/>
              </a:rPr>
              <a:t>εριοδείες</a:t>
            </a:r>
            <a:r>
              <a:rPr lang="en-US" sz="2000" dirty="0">
                <a:effectLst/>
                <a:latin typeface="Book Antiqua" panose="02040602050305030304" pitchFamily="18" charset="0"/>
              </a:rPr>
              <a:t> </a:t>
            </a:r>
            <a:r>
              <a:rPr lang="en-US" sz="2000" dirty="0" err="1">
                <a:effectLst/>
                <a:latin typeface="Book Antiqua" panose="02040602050305030304" pitchFamily="18" charset="0"/>
              </a:rPr>
              <a:t>σε</a:t>
            </a:r>
            <a:r>
              <a:rPr lang="en-US" sz="2000" dirty="0">
                <a:effectLst/>
                <a:latin typeface="Book Antiqua" panose="02040602050305030304" pitchFamily="18" charset="0"/>
              </a:rPr>
              <a:t> </a:t>
            </a:r>
            <a:r>
              <a:rPr lang="en-US" sz="2000" dirty="0" err="1">
                <a:effectLst/>
                <a:latin typeface="Book Antiqua" panose="02040602050305030304" pitchFamily="18" charset="0"/>
              </a:rPr>
              <a:t>όλο</a:t>
            </a:r>
            <a:r>
              <a:rPr lang="en-US" sz="2000" dirty="0">
                <a:effectLst/>
                <a:latin typeface="Book Antiqua" panose="02040602050305030304" pitchFamily="18" charset="0"/>
              </a:rPr>
              <a:t> </a:t>
            </a:r>
            <a:r>
              <a:rPr lang="en-US" sz="2000" dirty="0" err="1">
                <a:effectLst/>
                <a:latin typeface="Book Antiqua" panose="02040602050305030304" pitchFamily="18" charset="0"/>
              </a:rPr>
              <a:t>τον</a:t>
            </a:r>
            <a:r>
              <a:rPr lang="en-US" sz="2000" dirty="0">
                <a:effectLst/>
                <a:latin typeface="Book Antiqua" panose="02040602050305030304" pitchFamily="18" charset="0"/>
              </a:rPr>
              <a:t> </a:t>
            </a:r>
            <a:r>
              <a:rPr lang="en-US" sz="2000" dirty="0" err="1">
                <a:effectLst/>
                <a:latin typeface="Book Antiqua" panose="02040602050305030304" pitchFamily="18" charset="0"/>
              </a:rPr>
              <a:t>κόσμο</a:t>
            </a:r>
            <a:r>
              <a:rPr lang="en-US" sz="2000" dirty="0">
                <a:effectLst/>
                <a:latin typeface="Book Antiqua" panose="02040602050305030304" pitchFamily="18" charset="0"/>
              </a:rPr>
              <a:t>. </a:t>
            </a:r>
            <a:r>
              <a:rPr lang="en-US" sz="2000" dirty="0" err="1">
                <a:effectLst/>
                <a:latin typeface="Book Antiqua" panose="02040602050305030304" pitchFamily="18" charset="0"/>
              </a:rPr>
              <a:t>Ήτ</a:t>
            </a:r>
            <a:r>
              <a:rPr lang="en-US" sz="2000" dirty="0">
                <a:effectLst/>
                <a:latin typeface="Book Antiqua" panose="02040602050305030304" pitchFamily="18" charset="0"/>
              </a:rPr>
              <a:t>αν διάσημη για τη λεπτή σιλουέτα της , τα σκούρα μάτια της, τη «χρυσή» φωνή της και για ερμηνείες θλίψης, πόνου, δακρύβρεχτης οργής και θανάτου. Η </a:t>
            </a:r>
            <a:r>
              <a:rPr lang="en-US" sz="2000" dirty="0" err="1">
                <a:effectLst/>
                <a:latin typeface="Book Antiqua" panose="02040602050305030304" pitchFamily="18" charset="0"/>
              </a:rPr>
              <a:t>τεχνική</a:t>
            </a:r>
            <a:r>
              <a:rPr lang="en-US" sz="2000" dirty="0">
                <a:effectLst/>
                <a:latin typeface="Book Antiqua" panose="02040602050305030304" pitchFamily="18" charset="0"/>
              </a:rPr>
              <a:t> </a:t>
            </a:r>
            <a:r>
              <a:rPr lang="en-US" sz="2000" dirty="0" err="1">
                <a:effectLst/>
                <a:latin typeface="Book Antiqua" panose="02040602050305030304" pitchFamily="18" charset="0"/>
              </a:rPr>
              <a:t>της</a:t>
            </a:r>
            <a:r>
              <a:rPr lang="en-US" sz="2000" dirty="0">
                <a:effectLst/>
                <a:latin typeface="Book Antiqua" panose="02040602050305030304" pitchFamily="18" charset="0"/>
              </a:rPr>
              <a:t> </a:t>
            </a:r>
            <a:r>
              <a:rPr lang="en-US" sz="2000" dirty="0" err="1">
                <a:effectLst/>
                <a:latin typeface="Book Antiqua" panose="02040602050305030304" pitchFamily="18" charset="0"/>
              </a:rPr>
              <a:t>δεινότητ</a:t>
            </a:r>
            <a:r>
              <a:rPr lang="en-US" sz="2000" dirty="0">
                <a:effectLst/>
                <a:latin typeface="Book Antiqua" panose="02040602050305030304" pitchFamily="18" charset="0"/>
              </a:rPr>
              <a:t>α και η σαγηνευτική της προσωπικότητας συνδυάστηκαν για να δημιουργήσουν την εικόνα της μεγάλης ηθοποιού. </a:t>
            </a:r>
            <a:r>
              <a:rPr lang="en-US" sz="2000" dirty="0" err="1">
                <a:effectLst/>
                <a:latin typeface="Book Antiqua" panose="02040602050305030304" pitchFamily="18" charset="0"/>
              </a:rPr>
              <a:t>Πολλοί</a:t>
            </a:r>
            <a:r>
              <a:rPr lang="en-US" sz="2000" dirty="0">
                <a:effectLst/>
                <a:latin typeface="Book Antiqua" panose="02040602050305030304" pitchFamily="18" charset="0"/>
              </a:rPr>
              <a:t> α</a:t>
            </a:r>
            <a:r>
              <a:rPr lang="en-US" sz="2000" dirty="0" err="1">
                <a:effectLst/>
                <a:latin typeface="Book Antiqua" panose="02040602050305030304" pitchFamily="18" charset="0"/>
              </a:rPr>
              <a:t>κόμ</a:t>
            </a:r>
            <a:r>
              <a:rPr lang="en-US" sz="2000" dirty="0">
                <a:effectLst/>
                <a:latin typeface="Book Antiqua" panose="02040602050305030304" pitchFamily="18" charset="0"/>
              </a:rPr>
              <a:t>α τη θεωρούν τη μεγαλύτερη ηθοποιό του καιρού της.</a:t>
            </a:r>
            <a:br>
              <a:rPr lang="en-US" sz="2000" dirty="0">
                <a:effectLst/>
                <a:latin typeface="Book Antiqua" panose="02040602050305030304" pitchFamily="18" charset="0"/>
              </a:rPr>
            </a:br>
            <a:r>
              <a:rPr lang="el-GR" sz="2000" dirty="0">
                <a:latin typeface="Book Antiqua" panose="02040602050305030304" pitchFamily="18" charset="0"/>
              </a:rPr>
              <a:t>Το αντίπαλό της δέος ήταν η Ιταλίδα ηθοποιός Ελεονόρα </a:t>
            </a:r>
            <a:r>
              <a:rPr lang="el-GR" sz="2000" dirty="0" err="1">
                <a:latin typeface="Book Antiqua" panose="02040602050305030304" pitchFamily="18" charset="0"/>
              </a:rPr>
              <a:t>Ντούζε</a:t>
            </a:r>
            <a:r>
              <a:rPr lang="el-GR" sz="2000" dirty="0">
                <a:latin typeface="Book Antiqua" panose="02040602050305030304" pitchFamily="18" charset="0"/>
              </a:rPr>
              <a:t> (</a:t>
            </a:r>
            <a:r>
              <a:rPr lang="en-US" sz="2000" dirty="0">
                <a:latin typeface="Book Antiqua" panose="02040602050305030304" pitchFamily="18" charset="0"/>
              </a:rPr>
              <a:t>Eleonora Duse</a:t>
            </a:r>
            <a:r>
              <a:rPr lang="el-GR" sz="2000" dirty="0">
                <a:latin typeface="Book Antiqua" panose="02040602050305030304" pitchFamily="18" charset="0"/>
              </a:rPr>
              <a:t>)</a:t>
            </a:r>
            <a:r>
              <a:rPr lang="en-US" sz="2000" b="1" dirty="0"/>
              <a:t> </a:t>
            </a:r>
            <a:r>
              <a:rPr lang="el-GR" sz="2000" dirty="0">
                <a:latin typeface="Book Antiqua" panose="02040602050305030304" pitchFamily="18" charset="0"/>
              </a:rPr>
              <a:t>.</a:t>
            </a:r>
            <a:br>
              <a:rPr lang="en-US" sz="1400" dirty="0">
                <a:effectLst/>
              </a:rPr>
            </a:br>
            <a:endParaRPr lang="en-US" sz="1400" dirty="0"/>
          </a:p>
        </p:txBody>
      </p:sp>
      <p:pic>
        <p:nvPicPr>
          <p:cNvPr id="35842" name="Picture 2" descr="Σάρα Μπερνάρ: Η ηθοποιός που ακρωτηριάστηκε μετά από ατύχημα στη σκηνή |  BOVARY">
            <a:extLst>
              <a:ext uri="{FF2B5EF4-FFF2-40B4-BE49-F238E27FC236}">
                <a16:creationId xmlns:a16="http://schemas.microsoft.com/office/drawing/2014/main" id="{9FD38F6A-052E-9C0F-5044-7A3DF7CBE1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21" r="3967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885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43157E8-9847-5E35-F67C-3FA3BCFB28D3}"/>
              </a:ext>
            </a:extLst>
          </p:cNvPr>
          <p:cNvSpPr>
            <a:spLocks noGrp="1"/>
          </p:cNvSpPr>
          <p:nvPr>
            <p:ph type="title"/>
          </p:nvPr>
        </p:nvSpPr>
        <p:spPr>
          <a:xfrm>
            <a:off x="1024128" y="965199"/>
            <a:ext cx="6766078" cy="4927601"/>
          </a:xfrm>
        </p:spPr>
        <p:txBody>
          <a:bodyPr vert="horz" lIns="91440" tIns="45720" rIns="91440" bIns="45720" rtlCol="0" anchor="ctr">
            <a:normAutofit fontScale="90000"/>
          </a:bodyPr>
          <a:lstStyle/>
          <a:p>
            <a:pPr indent="226695" algn="r"/>
            <a:r>
              <a:rPr lang="en-US" sz="2400" i="1" kern="1200" dirty="0">
                <a:solidFill>
                  <a:schemeClr val="bg1"/>
                </a:solidFill>
                <a:effectLst/>
                <a:latin typeface="Book Antiqua" panose="02040602050305030304" pitchFamily="18" charset="0"/>
              </a:rPr>
              <a:t>Τα </a:t>
            </a:r>
            <a:r>
              <a:rPr lang="en-US" sz="2400" i="1" kern="1200" dirty="0" err="1">
                <a:solidFill>
                  <a:schemeClr val="bg1"/>
                </a:solidFill>
                <a:effectLst/>
                <a:latin typeface="Book Antiqua" panose="02040602050305030304" pitchFamily="18" charset="0"/>
              </a:rPr>
              <a:t>τελευτ</a:t>
            </a:r>
            <a:r>
              <a:rPr lang="en-US" sz="2400" i="1" kern="1200" dirty="0">
                <a:solidFill>
                  <a:schemeClr val="bg1"/>
                </a:solidFill>
                <a:effectLst/>
                <a:latin typeface="Book Antiqua" panose="02040602050305030304" pitchFamily="18" charset="0"/>
              </a:rPr>
              <a:t>αία χρόνια του 19</a:t>
            </a:r>
            <a:r>
              <a:rPr lang="en-US" sz="2400" i="1" kern="1200" baseline="30000" dirty="0">
                <a:solidFill>
                  <a:schemeClr val="bg1"/>
                </a:solidFill>
                <a:effectLst/>
                <a:latin typeface="Book Antiqua" panose="02040602050305030304" pitchFamily="18" charset="0"/>
              </a:rPr>
              <a:t>ου</a:t>
            </a:r>
            <a:r>
              <a:rPr lang="en-US" sz="2400" i="1" kern="1200" dirty="0">
                <a:solidFill>
                  <a:schemeClr val="bg1"/>
                </a:solidFill>
                <a:effectLst/>
                <a:latin typeface="Book Antiqua" panose="02040602050305030304" pitchFamily="18" charset="0"/>
              </a:rPr>
              <a:t> αιώνα</a:t>
            </a:r>
            <a:br>
              <a:rPr lang="en-US" sz="2400" kern="1200" dirty="0">
                <a:solidFill>
                  <a:schemeClr val="bg1"/>
                </a:solidFill>
                <a:effectLst/>
                <a:latin typeface="Book Antiqua" panose="02040602050305030304" pitchFamily="18" charset="0"/>
              </a:rPr>
            </a:br>
            <a:r>
              <a:rPr lang="en-US" sz="2400" kern="1200" dirty="0">
                <a:solidFill>
                  <a:schemeClr val="bg1"/>
                </a:solidFill>
                <a:effectLst/>
                <a:latin typeface="Book Antiqua" panose="02040602050305030304" pitchFamily="18" charset="0"/>
              </a:rPr>
              <a:t> </a:t>
            </a:r>
            <a:br>
              <a:rPr lang="en-US" sz="2400" kern="1200" dirty="0">
                <a:solidFill>
                  <a:schemeClr val="bg1"/>
                </a:solidFill>
                <a:effectLst/>
                <a:latin typeface="Book Antiqua" panose="02040602050305030304" pitchFamily="18" charset="0"/>
              </a:rPr>
            </a:br>
            <a:r>
              <a:rPr lang="en-US" sz="2400" kern="1200" dirty="0">
                <a:solidFill>
                  <a:schemeClr val="bg1"/>
                </a:solidFill>
                <a:effectLst/>
                <a:latin typeface="Book Antiqua" panose="02040602050305030304" pitchFamily="18" charset="0"/>
              </a:rPr>
              <a:t>Τα τελευταία χρόνια του 19</a:t>
            </a:r>
            <a:r>
              <a:rPr lang="en-US" sz="2400" kern="1200" baseline="30000" dirty="0">
                <a:solidFill>
                  <a:schemeClr val="bg1"/>
                </a:solidFill>
                <a:effectLst/>
                <a:latin typeface="Book Antiqua" panose="02040602050305030304" pitchFamily="18" charset="0"/>
              </a:rPr>
              <a:t>ου</a:t>
            </a:r>
            <a:r>
              <a:rPr lang="en-US" sz="2400" kern="1200" dirty="0">
                <a:solidFill>
                  <a:schemeClr val="bg1"/>
                </a:solidFill>
                <a:effectLst/>
                <a:latin typeface="Book Antiqua" panose="02040602050305030304" pitchFamily="18" charset="0"/>
              </a:rPr>
              <a:t> αιώνα οι αλλαγές που συνέβησαν διαμόρφωσαν τις βάσεις για το θέατρο του 20</a:t>
            </a:r>
            <a:r>
              <a:rPr lang="en-US" sz="2400" kern="1200" baseline="30000" dirty="0">
                <a:solidFill>
                  <a:schemeClr val="bg1"/>
                </a:solidFill>
                <a:effectLst/>
                <a:latin typeface="Book Antiqua" panose="02040602050305030304" pitchFamily="18" charset="0"/>
              </a:rPr>
              <a:t>ου</a:t>
            </a:r>
            <a:r>
              <a:rPr lang="en-US" sz="2400" kern="1200" dirty="0">
                <a:solidFill>
                  <a:schemeClr val="bg1"/>
                </a:solidFill>
                <a:effectLst/>
                <a:latin typeface="Book Antiqua" panose="02040602050305030304" pitchFamily="18" charset="0"/>
              </a:rPr>
              <a:t> αιώνα. Ο Σαξ </a:t>
            </a:r>
            <a:r>
              <a:rPr lang="en-US" sz="2400" kern="1200" dirty="0" err="1">
                <a:solidFill>
                  <a:schemeClr val="bg1"/>
                </a:solidFill>
                <a:effectLst/>
                <a:latin typeface="Book Antiqua" panose="02040602050305030304" pitchFamily="18" charset="0"/>
              </a:rPr>
              <a:t>Μάινιγκεν</a:t>
            </a:r>
            <a:r>
              <a:rPr lang="el-GR" sz="2400" kern="1200" dirty="0">
                <a:solidFill>
                  <a:schemeClr val="bg1"/>
                </a:solidFill>
                <a:effectLst/>
                <a:latin typeface="Book Antiqua" panose="02040602050305030304" pitchFamily="18" charset="0"/>
              </a:rPr>
              <a:t> (</a:t>
            </a:r>
            <a:r>
              <a:rPr lang="en-US" sz="2400" kern="1200" dirty="0">
                <a:solidFill>
                  <a:schemeClr val="bg1"/>
                </a:solidFill>
                <a:effectLst/>
                <a:latin typeface="Book Antiqua" panose="02040602050305030304" pitchFamily="18" charset="0"/>
              </a:rPr>
              <a:t>Sax Meiningen) α</a:t>
            </a:r>
            <a:r>
              <a:rPr lang="en-US" sz="2400" kern="1200" dirty="0" err="1">
                <a:solidFill>
                  <a:schemeClr val="bg1"/>
                </a:solidFill>
                <a:effectLst/>
                <a:latin typeface="Book Antiqua" panose="02040602050305030304" pitchFamily="18" charset="0"/>
              </a:rPr>
              <a:t>νέδειξε</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την</a:t>
            </a:r>
            <a:r>
              <a:rPr lang="en-US" sz="2400" kern="1200" dirty="0">
                <a:solidFill>
                  <a:schemeClr val="bg1"/>
                </a:solidFill>
                <a:effectLst/>
                <a:latin typeface="Book Antiqua" panose="02040602050305030304" pitchFamily="18" charset="0"/>
              </a:rPr>
              <a:t> α</a:t>
            </a:r>
            <a:r>
              <a:rPr lang="en-US" sz="2400" kern="1200" dirty="0" err="1">
                <a:solidFill>
                  <a:schemeClr val="bg1"/>
                </a:solidFill>
                <a:effectLst/>
                <a:latin typeface="Book Antiqua" panose="02040602050305030304" pitchFamily="18" charset="0"/>
              </a:rPr>
              <a:t>ξί</a:t>
            </a:r>
            <a:r>
              <a:rPr lang="en-US" sz="2400" kern="1200" dirty="0">
                <a:solidFill>
                  <a:schemeClr val="bg1"/>
                </a:solidFill>
                <a:effectLst/>
                <a:latin typeface="Book Antiqua" panose="02040602050305030304" pitchFamily="18" charset="0"/>
              </a:rPr>
              <a:t>α του παντοδύναμου σκηνοθέτη που συνενώνει όλα τα στοιχεία της παράστασης σε ένα αισθητικά ενιαίο σύνολο. Ο Ίψεν </a:t>
            </a:r>
            <a:r>
              <a:rPr lang="en-US" sz="2400" kern="1200" dirty="0" err="1">
                <a:solidFill>
                  <a:schemeClr val="bg1"/>
                </a:solidFill>
                <a:effectLst/>
                <a:latin typeface="Book Antiqua" panose="02040602050305030304" pitchFamily="18" charset="0"/>
              </a:rPr>
              <a:t>ήτ</a:t>
            </a:r>
            <a:r>
              <a:rPr lang="en-US" sz="2400" kern="1200" dirty="0">
                <a:solidFill>
                  <a:schemeClr val="bg1"/>
                </a:solidFill>
                <a:effectLst/>
                <a:latin typeface="Book Antiqua" panose="02040602050305030304" pitchFamily="18" charset="0"/>
              </a:rPr>
              <a:t>αν ο πρώτος συγγραφέας που συνειδητοποίησε πλήρως τους στόχους και τους κανόνες του ρεαλισμού και ο Ζολά έθεσε το θεωρητικό πλαίσιο που οδήγησε τον ρεαλισμό στον νατουραλισμό.</a:t>
            </a:r>
            <a:br>
              <a:rPr lang="en-US" sz="2400" kern="1200" dirty="0">
                <a:solidFill>
                  <a:schemeClr val="bg1"/>
                </a:solidFill>
                <a:effectLst/>
                <a:latin typeface="Book Antiqua" panose="02040602050305030304" pitchFamily="18" charset="0"/>
              </a:rPr>
            </a:br>
            <a:r>
              <a:rPr lang="en-US" sz="2300" kern="1200" dirty="0">
                <a:solidFill>
                  <a:schemeClr val="bg1"/>
                </a:solidFill>
                <a:effectLst/>
                <a:latin typeface="+mj-lt"/>
                <a:ea typeface="+mj-ea"/>
                <a:cs typeface="+mj-cs"/>
              </a:rPr>
              <a:t> </a:t>
            </a:r>
            <a:br>
              <a:rPr lang="en-US" sz="2300" kern="1200" dirty="0">
                <a:solidFill>
                  <a:schemeClr val="bg1"/>
                </a:solidFill>
                <a:effectLst/>
                <a:latin typeface="+mj-lt"/>
                <a:ea typeface="+mj-ea"/>
                <a:cs typeface="+mj-cs"/>
              </a:rPr>
            </a:br>
            <a:endParaRPr lang="en-US" sz="2300" kern="1200" dirty="0">
              <a:solidFill>
                <a:schemeClr val="bg1"/>
              </a:solidFill>
              <a:latin typeface="+mj-lt"/>
              <a:ea typeface="+mj-ea"/>
              <a:cs typeface="+mj-cs"/>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047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2E1473-2773-994D-C696-6354D4510D1C}"/>
              </a:ext>
            </a:extLst>
          </p:cNvPr>
          <p:cNvSpPr>
            <a:spLocks noGrp="1"/>
          </p:cNvSpPr>
          <p:nvPr>
            <p:ph type="title"/>
          </p:nvPr>
        </p:nvSpPr>
        <p:spPr>
          <a:xfrm>
            <a:off x="838200" y="365125"/>
            <a:ext cx="10515600" cy="5923708"/>
          </a:xfrm>
        </p:spPr>
        <p:txBody>
          <a:bodyPr>
            <a:normAutofit/>
          </a:bodyPr>
          <a:lstStyle/>
          <a:p>
            <a:r>
              <a:rPr lang="el-GR" sz="2000" dirty="0">
                <a:solidFill>
                  <a:srgbClr val="000000"/>
                </a:solidFill>
                <a:effectLst/>
                <a:latin typeface="Book Antiqua" panose="02040602050305030304" pitchFamily="18" charset="0"/>
                <a:ea typeface="Times New Roman" panose="02020603050405020304" pitchFamily="18" charset="0"/>
              </a:rPr>
              <a:t>Ο θίασος των </a:t>
            </a:r>
            <a:r>
              <a:rPr lang="el-GR" sz="2000" dirty="0" err="1">
                <a:solidFill>
                  <a:srgbClr val="000000"/>
                </a:solidFill>
                <a:effectLst/>
                <a:latin typeface="Book Antiqua" panose="02040602050305030304" pitchFamily="18" charset="0"/>
                <a:ea typeface="Times New Roman" panose="02020603050405020304" pitchFamily="18" charset="0"/>
              </a:rPr>
              <a:t>Μάινιγκε</a:t>
            </a:r>
            <a:r>
              <a:rPr lang="el-GR" sz="2000" dirty="0" err="1">
                <a:solidFill>
                  <a:srgbClr val="000000"/>
                </a:solidFill>
                <a:latin typeface="Book Antiqua" panose="02040602050305030304" pitchFamily="18" charset="0"/>
                <a:ea typeface="Times New Roman" panose="02020603050405020304" pitchFamily="18" charset="0"/>
              </a:rPr>
              <a:t>ν</a:t>
            </a:r>
            <a:r>
              <a:rPr lang="el-GR" sz="2000" dirty="0">
                <a:solidFill>
                  <a:srgbClr val="000000"/>
                </a:solidFill>
                <a:effectLst/>
                <a:latin typeface="Book Antiqua" panose="02040602050305030304" pitchFamily="18" charset="0"/>
                <a:ea typeface="Times New Roman" panose="02020603050405020304" pitchFamily="18" charset="0"/>
              </a:rPr>
              <a:t> του Δούκα του </a:t>
            </a:r>
            <a:r>
              <a:rPr lang="el-GR" sz="2000" dirty="0" err="1">
                <a:solidFill>
                  <a:srgbClr val="000000"/>
                </a:solidFill>
                <a:effectLst/>
                <a:latin typeface="Book Antiqua" panose="02040602050305030304" pitchFamily="18" charset="0"/>
                <a:ea typeface="Times New Roman" panose="02020603050405020304" pitchFamily="18" charset="0"/>
              </a:rPr>
              <a:t>Σαξ</a:t>
            </a:r>
            <a:r>
              <a:rPr lang="el-GR" sz="2000" dirty="0">
                <a:solidFill>
                  <a:srgbClr val="000000"/>
                </a:solidFill>
                <a:effectLst/>
                <a:latin typeface="Book Antiqua" panose="02040602050305030304" pitchFamily="18" charset="0"/>
                <a:ea typeface="Times New Roman" panose="02020603050405020304" pitchFamily="18" charset="0"/>
              </a:rPr>
              <a:t> </a:t>
            </a:r>
            <a:r>
              <a:rPr lang="el-GR" sz="2000" dirty="0" err="1">
                <a:solidFill>
                  <a:srgbClr val="000000"/>
                </a:solidFill>
                <a:effectLst/>
                <a:latin typeface="Book Antiqua" panose="02040602050305030304" pitchFamily="18" charset="0"/>
                <a:ea typeface="Times New Roman" panose="02020603050405020304" pitchFamily="18" charset="0"/>
              </a:rPr>
              <a:t>Μάινιγκεν</a:t>
            </a:r>
            <a:r>
              <a:rPr lang="el-GR" sz="2000" dirty="0">
                <a:solidFill>
                  <a:srgbClr val="000000"/>
                </a:solidFill>
                <a:effectLst/>
                <a:latin typeface="Book Antiqua" panose="02040602050305030304" pitchFamily="18" charset="0"/>
                <a:ea typeface="Times New Roman" panose="02020603050405020304" pitchFamily="18" charset="0"/>
              </a:rPr>
              <a:t> προκάλεσε αίσθηση γιατί κάθε πτυχή των παραστάσεών τους έφτανε στην απόλυτη ψευδαίσθηση. </a:t>
            </a:r>
            <a:r>
              <a:rPr lang="el-GR" sz="20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Οι κυριότερες πηγές της δύναμης του θιάσου ήταν το συνολικό αποτέλεσμα και ιδιαίτερα η υποκριτική συνόλου. Ο Δούκας διατηρούσε τον απόλυτο έλεγχο, τόσο στους ηθοποιούς όσο και στον σκηνικό εξοπλισμό. Επειδή δεν μπορούσε να έχει στη διάθεσή του σημαντικούς ηθοποιούς, ο θίασος του απαρτιζόταν είτε από αρχάριους είτε από παλαιότερους ηθοποιούς που δεν είχαν καταφέρει να πετύχουν. Ο </a:t>
            </a:r>
            <a:r>
              <a:rPr lang="el-GR" sz="2000" dirty="0" err="1">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Μάινιγκεν</a:t>
            </a:r>
            <a:r>
              <a:rPr lang="el-GR" sz="20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απαιτούσε από όλους τους ηθοποιούς που δεν έπαιζαν πρωταγωνιστικούς ρόλους να εμφανίζονται ως κομπάρσοι. </a:t>
            </a:r>
            <a:r>
              <a:rPr lang="el-GR" sz="2000" dirty="0">
                <a:solidFill>
                  <a:srgbClr val="000000"/>
                </a:solidFill>
                <a:effectLst/>
                <a:latin typeface="Book Antiqua" panose="02040602050305030304" pitchFamily="18" charset="0"/>
                <a:ea typeface="Times New Roman" panose="02020603050405020304" pitchFamily="18" charset="0"/>
              </a:rPr>
              <a:t>Οι πρόβες γίνονταν το βράδυ μετά την ολοκλήρωση των δημόσιων καθηκόντων του Δούκα και συχνά διαρκούσαν 5 ή 6 ώρες. Συνεχίζονταν μέχρι να κριθεί ότι το έργο ήταν έτοιμο για παράσταση ακόμα και αν αυτό απαιτούσε αρκετούς μήνες.</a:t>
            </a:r>
            <a:br>
              <a:rPr lang="el-GR" sz="2000" dirty="0">
                <a:effectLst/>
                <a:latin typeface="Book Antiqua" panose="02040602050305030304" pitchFamily="18" charset="0"/>
                <a:ea typeface="Times New Roman" panose="02020603050405020304" pitchFamily="18" charset="0"/>
              </a:rPr>
            </a:br>
            <a:br>
              <a:rPr lang="el-GR" sz="20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br>
            <a:r>
              <a:rPr lang="el-GR" sz="2000" dirty="0">
                <a:solidFill>
                  <a:srgbClr val="000000"/>
                </a:solidFill>
                <a:effectLst/>
                <a:latin typeface="Book Antiqua" panose="02040602050305030304" pitchFamily="18" charset="0"/>
                <a:ea typeface="Times New Roman" panose="02020603050405020304" pitchFamily="18" charset="0"/>
              </a:rPr>
              <a:t>Ο θίασος των </a:t>
            </a:r>
            <a:r>
              <a:rPr lang="el-GR" sz="2000" dirty="0" err="1">
                <a:solidFill>
                  <a:srgbClr val="000000"/>
                </a:solidFill>
                <a:effectLst/>
                <a:latin typeface="Book Antiqua" panose="02040602050305030304" pitchFamily="18" charset="0"/>
                <a:ea typeface="Times New Roman" panose="02020603050405020304" pitchFamily="18" charset="0"/>
              </a:rPr>
              <a:t>Μάινιγκεν</a:t>
            </a:r>
            <a:r>
              <a:rPr lang="el-GR" sz="2000" dirty="0">
                <a:solidFill>
                  <a:srgbClr val="000000"/>
                </a:solidFill>
                <a:effectLst/>
                <a:latin typeface="Book Antiqua" panose="02040602050305030304" pitchFamily="18" charset="0"/>
                <a:ea typeface="Times New Roman" panose="02020603050405020304" pitchFamily="18" charset="0"/>
              </a:rPr>
              <a:t> σηματοδότησε την έναρξη του νέου κινήματος προς την ενοποιημένη παράσταση, στην οποία κάθε στοιχείο είναι προσεκτικά επιλεγμένο εξαιτίας της συμβολής του στο συνολικό αποτέλεσμα. Ο ηθοποιός έδωσε τη θέση του στο σκηνοθέτη, ως τον κυρίαρχο καλλιτέχνη του θεάτρου. Το παράδειγμά του θιάσου του </a:t>
            </a:r>
            <a:r>
              <a:rPr lang="el-GR" sz="2000" dirty="0" err="1">
                <a:solidFill>
                  <a:srgbClr val="000000"/>
                </a:solidFill>
                <a:effectLst/>
                <a:latin typeface="Book Antiqua" panose="02040602050305030304" pitchFamily="18" charset="0"/>
                <a:ea typeface="Times New Roman" panose="02020603050405020304" pitchFamily="18" charset="0"/>
              </a:rPr>
              <a:t>Μάινιγκεν</a:t>
            </a:r>
            <a:r>
              <a:rPr lang="el-GR" sz="2000" dirty="0">
                <a:solidFill>
                  <a:srgbClr val="000000"/>
                </a:solidFill>
                <a:effectLst/>
                <a:latin typeface="Book Antiqua" panose="02040602050305030304" pitchFamily="18" charset="0"/>
                <a:ea typeface="Times New Roman" panose="02020603050405020304" pitchFamily="18" charset="0"/>
              </a:rPr>
              <a:t> επηρέασε </a:t>
            </a:r>
            <a:r>
              <a:rPr lang="el-GR" sz="2000" dirty="0">
                <a:solidFill>
                  <a:srgbClr val="000000"/>
                </a:solidFill>
                <a:latin typeface="Book Antiqua" panose="02040602050305030304" pitchFamily="18" charset="0"/>
                <a:ea typeface="Times New Roman" panose="02020603050405020304" pitchFamily="18" charset="0"/>
              </a:rPr>
              <a:t>καλλιτέχνες</a:t>
            </a:r>
            <a:r>
              <a:rPr lang="el-GR" sz="2000" dirty="0">
                <a:solidFill>
                  <a:srgbClr val="000000"/>
                </a:solidFill>
                <a:effectLst/>
                <a:latin typeface="Book Antiqua" panose="02040602050305030304" pitchFamily="18" charset="0"/>
                <a:ea typeface="Times New Roman" panose="02020603050405020304" pitchFamily="18" charset="0"/>
              </a:rPr>
              <a:t> όπως ο Αντουάν και ο Στανισλάφσκι που έμελλε να παίξουν σημαντικό ρόλο στη δημιουργία του σύγχρονου θεάτρου.</a:t>
            </a:r>
            <a:br>
              <a:rPr lang="el-GR" sz="2000" dirty="0">
                <a:effectLst/>
                <a:latin typeface="Book Antiqua" panose="02040602050305030304" pitchFamily="18" charset="0"/>
                <a:ea typeface="Times New Roman" panose="02020603050405020304" pitchFamily="18" charset="0"/>
              </a:rPr>
            </a:br>
            <a:endParaRPr lang="el-GR" sz="2000" dirty="0">
              <a:latin typeface="Book Antiqua" panose="02040602050305030304" pitchFamily="18" charset="0"/>
            </a:endParaRPr>
          </a:p>
        </p:txBody>
      </p:sp>
    </p:spTree>
    <p:extLst>
      <p:ext uri="{BB962C8B-B14F-4D97-AF65-F5344CB8AC3E}">
        <p14:creationId xmlns:p14="http://schemas.microsoft.com/office/powerpoint/2010/main" val="4139009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C5B732-C780-F515-2800-81A35FD2601F}"/>
              </a:ext>
            </a:extLst>
          </p:cNvPr>
          <p:cNvSpPr>
            <a:spLocks noGrp="1"/>
          </p:cNvSpPr>
          <p:nvPr>
            <p:ph type="title"/>
          </p:nvPr>
        </p:nvSpPr>
        <p:spPr>
          <a:xfrm>
            <a:off x="838200" y="365125"/>
            <a:ext cx="10515600" cy="5251904"/>
          </a:xfrm>
        </p:spPr>
        <p:txBody>
          <a:bodyPr>
            <a:normAutofit/>
          </a:bodyPr>
          <a:lstStyle/>
          <a:p>
            <a:pPr indent="226695"/>
            <a:r>
              <a:rPr lang="el-GR" sz="2000" i="1" dirty="0">
                <a:solidFill>
                  <a:srgbClr val="000000"/>
                </a:solidFill>
                <a:effectLst/>
                <a:latin typeface="Book Antiqua" panose="02040602050305030304" pitchFamily="18" charset="0"/>
                <a:ea typeface="Times New Roman" panose="02020603050405020304" pitchFamily="18" charset="0"/>
              </a:rPr>
              <a:t>Ίψεν</a:t>
            </a:r>
            <a:br>
              <a:rPr lang="el-GR" sz="2000" dirty="0">
                <a:effectLst/>
                <a:latin typeface="Book Antiqua" panose="02040602050305030304" pitchFamily="18" charset="0"/>
                <a:ea typeface="Times New Roman" panose="02020603050405020304" pitchFamily="18" charset="0"/>
              </a:rPr>
            </a:br>
            <a:r>
              <a:rPr lang="el-GR" sz="2000" dirty="0">
                <a:solidFill>
                  <a:srgbClr val="000000"/>
                </a:solidFill>
                <a:effectLst/>
                <a:latin typeface="Book Antiqua" panose="02040602050305030304" pitchFamily="18" charset="0"/>
                <a:ea typeface="Times New Roman" panose="02020603050405020304" pitchFamily="18" charset="0"/>
              </a:rPr>
              <a:t> </a:t>
            </a:r>
            <a:br>
              <a:rPr lang="el-GR" sz="2000" dirty="0">
                <a:effectLst/>
                <a:latin typeface="Book Antiqua" panose="02040602050305030304" pitchFamily="18" charset="0"/>
                <a:ea typeface="Times New Roman" panose="02020603050405020304" pitchFamily="18" charset="0"/>
              </a:rPr>
            </a:br>
            <a:r>
              <a:rPr lang="el-GR" sz="2000" dirty="0">
                <a:solidFill>
                  <a:srgbClr val="000000"/>
                </a:solidFill>
                <a:effectLst/>
                <a:latin typeface="Book Antiqua" panose="02040602050305030304" pitchFamily="18" charset="0"/>
                <a:ea typeface="Times New Roman" panose="02020603050405020304" pitchFamily="18" charset="0"/>
              </a:rPr>
              <a:t>Ο Ίψεν θεωρείται αναμφισβήτητα ένας από τους μεγαλύτερους θεατρικούς συγγραφείς. Τα έργα του θεωρούνται κλασικά. Έγραψε 25 έργα. Τα περισσότερα από τα πρώτα του έργα είναι έμμετρα δράματα σχετικά με το παρελθόν της Σκανδιναβίας. Σε αυτά συμπεριλαμβάνονται </a:t>
            </a:r>
            <a:r>
              <a:rPr lang="el-GR" sz="2000" i="1" dirty="0">
                <a:solidFill>
                  <a:srgbClr val="000000"/>
                </a:solidFill>
                <a:effectLst/>
                <a:latin typeface="Book Antiqua" panose="02040602050305030304" pitchFamily="18" charset="0"/>
                <a:ea typeface="Times New Roman" panose="02020603050405020304" pitchFamily="18" charset="0"/>
              </a:rPr>
              <a:t>Η Κυρία </a:t>
            </a:r>
            <a:r>
              <a:rPr lang="el-GR" sz="2000" i="1" dirty="0" err="1">
                <a:solidFill>
                  <a:srgbClr val="000000"/>
                </a:solidFill>
                <a:effectLst/>
                <a:latin typeface="Book Antiqua" panose="02040602050305030304" pitchFamily="18" charset="0"/>
                <a:ea typeface="Times New Roman" panose="02020603050405020304" pitchFamily="18" charset="0"/>
              </a:rPr>
              <a:t>Ιγκερ</a:t>
            </a:r>
            <a:r>
              <a:rPr lang="el-GR" sz="2000" i="1" dirty="0">
                <a:solidFill>
                  <a:srgbClr val="000000"/>
                </a:solidFill>
                <a:effectLst/>
                <a:latin typeface="Book Antiqua" panose="02040602050305030304" pitchFamily="18" charset="0"/>
                <a:ea typeface="Times New Roman" panose="02020603050405020304" pitchFamily="18" charset="0"/>
              </a:rPr>
              <a:t> Από Το </a:t>
            </a:r>
            <a:r>
              <a:rPr lang="el-GR" sz="2000" i="1" dirty="0" err="1">
                <a:solidFill>
                  <a:srgbClr val="000000"/>
                </a:solidFill>
                <a:effectLst/>
                <a:latin typeface="Book Antiqua" panose="02040602050305030304" pitchFamily="18" charset="0"/>
                <a:ea typeface="Times New Roman" panose="02020603050405020304" pitchFamily="18" charset="0"/>
              </a:rPr>
              <a:t>Όστροτ</a:t>
            </a:r>
            <a:r>
              <a:rPr lang="el-GR" sz="2000" dirty="0">
                <a:solidFill>
                  <a:srgbClr val="000000"/>
                </a:solidFill>
                <a:effectLst/>
                <a:latin typeface="Book Antiqua" panose="02040602050305030304" pitchFamily="18" charset="0"/>
                <a:ea typeface="Times New Roman" panose="02020603050405020304" pitchFamily="18" charset="0"/>
              </a:rPr>
              <a:t> (1855), </a:t>
            </a:r>
            <a:r>
              <a:rPr lang="el-GR" sz="2000" i="1" dirty="0">
                <a:solidFill>
                  <a:srgbClr val="000000"/>
                </a:solidFill>
                <a:effectLst/>
                <a:latin typeface="Book Antiqua" panose="02040602050305030304" pitchFamily="18" charset="0"/>
                <a:ea typeface="Times New Roman" panose="02020603050405020304" pitchFamily="18" charset="0"/>
              </a:rPr>
              <a:t>Οι Μνηστήρες Του Θρόνου</a:t>
            </a:r>
            <a:r>
              <a:rPr lang="el-GR" sz="2000" dirty="0">
                <a:solidFill>
                  <a:srgbClr val="000000"/>
                </a:solidFill>
                <a:effectLst/>
                <a:latin typeface="Book Antiqua" panose="02040602050305030304" pitchFamily="18" charset="0"/>
                <a:ea typeface="Times New Roman" panose="02020603050405020304" pitchFamily="18" charset="0"/>
              </a:rPr>
              <a:t> (1864), </a:t>
            </a:r>
            <a:r>
              <a:rPr lang="el-GR" sz="2000" i="1" dirty="0">
                <a:solidFill>
                  <a:srgbClr val="000000"/>
                </a:solidFill>
                <a:effectLst/>
                <a:latin typeface="Book Antiqua" panose="02040602050305030304" pitchFamily="18" charset="0"/>
                <a:ea typeface="Times New Roman" panose="02020603050405020304" pitchFamily="18" charset="0"/>
              </a:rPr>
              <a:t>Τα Παλικάρια Στο </a:t>
            </a:r>
            <a:r>
              <a:rPr lang="el-GR" sz="2000" i="1" dirty="0" err="1">
                <a:solidFill>
                  <a:srgbClr val="000000"/>
                </a:solidFill>
                <a:effectLst/>
                <a:latin typeface="Book Antiqua" panose="02040602050305030304" pitchFamily="18" charset="0"/>
                <a:ea typeface="Times New Roman" panose="02020603050405020304" pitchFamily="18" charset="0"/>
              </a:rPr>
              <a:t>Χέλγκελάντ</a:t>
            </a:r>
            <a:r>
              <a:rPr lang="el-GR" sz="2000" dirty="0">
                <a:solidFill>
                  <a:srgbClr val="000000"/>
                </a:solidFill>
                <a:effectLst/>
                <a:latin typeface="Book Antiqua" panose="02040602050305030304" pitchFamily="18" charset="0"/>
                <a:ea typeface="Times New Roman" panose="02020603050405020304" pitchFamily="18" charset="0"/>
              </a:rPr>
              <a:t> (1858). Τα πιο σημαντικά από τα πρώτα του έργα είναι </a:t>
            </a:r>
            <a:r>
              <a:rPr lang="el-GR" sz="2000" i="1" dirty="0">
                <a:solidFill>
                  <a:srgbClr val="000000"/>
                </a:solidFill>
                <a:effectLst/>
                <a:latin typeface="Book Antiqua" panose="02040602050305030304" pitchFamily="18" charset="0"/>
                <a:ea typeface="Times New Roman" panose="02020603050405020304" pitchFamily="18" charset="0"/>
              </a:rPr>
              <a:t>Ο Μπραντ</a:t>
            </a:r>
            <a:r>
              <a:rPr lang="el-GR" sz="2000" dirty="0">
                <a:solidFill>
                  <a:srgbClr val="000000"/>
                </a:solidFill>
                <a:effectLst/>
                <a:latin typeface="Book Antiqua" panose="02040602050305030304" pitchFamily="18" charset="0"/>
                <a:ea typeface="Times New Roman" panose="02020603050405020304" pitchFamily="18" charset="0"/>
              </a:rPr>
              <a:t> (1866) και Ο </a:t>
            </a:r>
            <a:r>
              <a:rPr lang="el-GR" sz="2000" dirty="0" err="1">
                <a:solidFill>
                  <a:srgbClr val="000000"/>
                </a:solidFill>
                <a:effectLst/>
                <a:latin typeface="Book Antiqua" panose="02040602050305030304" pitchFamily="18" charset="0"/>
                <a:ea typeface="Times New Roman" panose="02020603050405020304" pitchFamily="18" charset="0"/>
              </a:rPr>
              <a:t>Πέερ</a:t>
            </a:r>
            <a:r>
              <a:rPr lang="el-GR" sz="2000" dirty="0">
                <a:solidFill>
                  <a:srgbClr val="000000"/>
                </a:solidFill>
                <a:effectLst/>
                <a:latin typeface="Book Antiqua" panose="02040602050305030304" pitchFamily="18" charset="0"/>
                <a:ea typeface="Times New Roman" panose="02020603050405020304" pitchFamily="18" charset="0"/>
              </a:rPr>
              <a:t> </a:t>
            </a:r>
            <a:r>
              <a:rPr lang="el-GR" sz="2000" dirty="0" err="1">
                <a:solidFill>
                  <a:srgbClr val="000000"/>
                </a:solidFill>
                <a:effectLst/>
                <a:latin typeface="Book Antiqua" panose="02040602050305030304" pitchFamily="18" charset="0"/>
                <a:ea typeface="Times New Roman" panose="02020603050405020304" pitchFamily="18" charset="0"/>
              </a:rPr>
              <a:t>Γκυντ</a:t>
            </a:r>
            <a:r>
              <a:rPr lang="el-GR" sz="2000" dirty="0">
                <a:solidFill>
                  <a:srgbClr val="000000"/>
                </a:solidFill>
                <a:effectLst/>
                <a:latin typeface="Book Antiqua" panose="02040602050305030304" pitchFamily="18" charset="0"/>
                <a:ea typeface="Times New Roman" panose="02020603050405020304" pitchFamily="18" charset="0"/>
              </a:rPr>
              <a:t> (1867).</a:t>
            </a:r>
            <a:br>
              <a:rPr lang="el-GR" sz="2000" dirty="0">
                <a:solidFill>
                  <a:srgbClr val="000000"/>
                </a:solidFill>
                <a:effectLst/>
                <a:latin typeface="Book Antiqua" panose="02040602050305030304" pitchFamily="18" charset="0"/>
                <a:ea typeface="Times New Roman" panose="02020603050405020304" pitchFamily="18" charset="0"/>
              </a:rPr>
            </a:br>
            <a:br>
              <a:rPr lang="el-GR" sz="2000" dirty="0">
                <a:effectLst/>
                <a:latin typeface="Book Antiqua" panose="02040602050305030304" pitchFamily="18" charset="0"/>
                <a:ea typeface="Times New Roman" panose="02020603050405020304" pitchFamily="18" charset="0"/>
              </a:rPr>
            </a:br>
            <a:r>
              <a:rPr lang="el-GR" sz="2000" dirty="0">
                <a:solidFill>
                  <a:srgbClr val="000000"/>
                </a:solidFill>
                <a:effectLst/>
                <a:latin typeface="Book Antiqua" panose="02040602050305030304" pitchFamily="18" charset="0"/>
                <a:ea typeface="Times New Roman" panose="02020603050405020304" pitchFamily="18" charset="0"/>
              </a:rPr>
              <a:t>Τη δεκαετία του 1870 ο </a:t>
            </a:r>
            <a:r>
              <a:rPr lang="el-GR" sz="2000" dirty="0" err="1">
                <a:solidFill>
                  <a:srgbClr val="000000"/>
                </a:solidFill>
                <a:effectLst/>
                <a:latin typeface="Book Antiqua" panose="02040602050305030304" pitchFamily="18" charset="0"/>
                <a:ea typeface="Times New Roman" panose="02020603050405020304" pitchFamily="18" charset="0"/>
              </a:rPr>
              <a:t>Ίψεν</a:t>
            </a:r>
            <a:r>
              <a:rPr lang="el-GR" sz="2000" dirty="0">
                <a:solidFill>
                  <a:srgbClr val="000000"/>
                </a:solidFill>
                <a:effectLst/>
                <a:latin typeface="Book Antiqua" panose="02040602050305030304" pitchFamily="18" charset="0"/>
                <a:ea typeface="Times New Roman" panose="02020603050405020304" pitchFamily="18" charset="0"/>
              </a:rPr>
              <a:t> ανακοίνωσε την πρόθεσή του να εγκαταλείψει το στίχο επειδή ήταν ακατάλληλος για να δημιουργήσει ψευδαίσθηση της πραγματικότητας. Η φήμη του Ίψεν ως ριζοσπάστη διανοούμενου καθιερώθηκε με τα έργα </a:t>
            </a:r>
            <a:r>
              <a:rPr lang="el-GR" sz="2000" i="1" dirty="0">
                <a:solidFill>
                  <a:srgbClr val="000000"/>
                </a:solidFill>
                <a:effectLst/>
                <a:latin typeface="Book Antiqua" panose="02040602050305030304" pitchFamily="18" charset="0"/>
                <a:ea typeface="Times New Roman" panose="02020603050405020304" pitchFamily="18" charset="0"/>
              </a:rPr>
              <a:t>Κουκλόσπιτο</a:t>
            </a:r>
            <a:r>
              <a:rPr lang="el-GR" sz="2000" dirty="0">
                <a:solidFill>
                  <a:srgbClr val="000000"/>
                </a:solidFill>
                <a:effectLst/>
                <a:latin typeface="Book Antiqua" panose="02040602050305030304" pitchFamily="18" charset="0"/>
                <a:ea typeface="Times New Roman" panose="02020603050405020304" pitchFamily="18" charset="0"/>
              </a:rPr>
              <a:t> (1879), </a:t>
            </a:r>
            <a:r>
              <a:rPr lang="el-GR" sz="2000" i="1" dirty="0">
                <a:solidFill>
                  <a:srgbClr val="000000"/>
                </a:solidFill>
                <a:effectLst/>
                <a:latin typeface="Book Antiqua" panose="02040602050305030304" pitchFamily="18" charset="0"/>
                <a:ea typeface="Times New Roman" panose="02020603050405020304" pitchFamily="18" charset="0"/>
              </a:rPr>
              <a:t>Βρικόλακες</a:t>
            </a:r>
            <a:r>
              <a:rPr lang="el-GR" sz="2000" dirty="0">
                <a:solidFill>
                  <a:srgbClr val="000000"/>
                </a:solidFill>
                <a:effectLst/>
                <a:latin typeface="Book Antiqua" panose="02040602050305030304" pitchFamily="18" charset="0"/>
                <a:ea typeface="Times New Roman" panose="02020603050405020304" pitchFamily="18" charset="0"/>
              </a:rPr>
              <a:t> (1880), </a:t>
            </a:r>
            <a:r>
              <a:rPr lang="el-GR" sz="2000" i="1" dirty="0">
                <a:solidFill>
                  <a:srgbClr val="000000"/>
                </a:solidFill>
                <a:effectLst/>
                <a:latin typeface="Book Antiqua" panose="02040602050305030304" pitchFamily="18" charset="0"/>
                <a:ea typeface="Times New Roman" panose="02020603050405020304" pitchFamily="18" charset="0"/>
              </a:rPr>
              <a:t>Ένας Εχθρός Του Λαού</a:t>
            </a:r>
            <a:r>
              <a:rPr lang="el-GR" sz="2000" dirty="0">
                <a:solidFill>
                  <a:srgbClr val="000000"/>
                </a:solidFill>
                <a:effectLst/>
                <a:latin typeface="Book Antiqua" panose="02040602050305030304" pitchFamily="18" charset="0"/>
                <a:ea typeface="Times New Roman" panose="02020603050405020304" pitchFamily="18" charset="0"/>
              </a:rPr>
              <a:t> (1882). Ειδικά το </a:t>
            </a:r>
            <a:r>
              <a:rPr lang="el-GR" sz="2000" i="1" dirty="0">
                <a:solidFill>
                  <a:srgbClr val="000000"/>
                </a:solidFill>
                <a:effectLst/>
                <a:latin typeface="Book Antiqua" panose="02040602050305030304" pitchFamily="18" charset="0"/>
                <a:ea typeface="Times New Roman" panose="02020603050405020304" pitchFamily="18" charset="0"/>
              </a:rPr>
              <a:t>Κουκλόσπιτο</a:t>
            </a:r>
            <a:r>
              <a:rPr lang="el-GR" sz="2000" dirty="0">
                <a:solidFill>
                  <a:srgbClr val="000000"/>
                </a:solidFill>
                <a:effectLst/>
                <a:latin typeface="Book Antiqua" panose="02040602050305030304" pitchFamily="18" charset="0"/>
                <a:ea typeface="Times New Roman" panose="02020603050405020304" pitchFamily="18" charset="0"/>
              </a:rPr>
              <a:t> και οι </a:t>
            </a:r>
            <a:r>
              <a:rPr lang="el-GR" sz="2000" i="1" dirty="0">
                <a:solidFill>
                  <a:srgbClr val="000000"/>
                </a:solidFill>
                <a:effectLst/>
                <a:latin typeface="Book Antiqua" panose="02040602050305030304" pitchFamily="18" charset="0"/>
                <a:ea typeface="Times New Roman" panose="02020603050405020304" pitchFamily="18" charset="0"/>
              </a:rPr>
              <a:t>Βρικόλακες</a:t>
            </a:r>
            <a:r>
              <a:rPr lang="el-GR" sz="2000" dirty="0">
                <a:solidFill>
                  <a:srgbClr val="000000"/>
                </a:solidFill>
                <a:effectLst/>
                <a:latin typeface="Book Antiqua" panose="02040602050305030304" pitchFamily="18" charset="0"/>
                <a:ea typeface="Times New Roman" panose="02020603050405020304" pitchFamily="18" charset="0"/>
              </a:rPr>
              <a:t> σόκαραν τους συντηρητικούς αναγνώστες και λειτούργησαν ως πόλοι συσπείρωσης για τους υποστηρικτές του δράματος και των ιδεών. Ο Ίψεν δεν έδινε στα έργα του τη λύση που επιβεβαίωνε την κοινώς αποδεκτή ιδεολογία, αντίθετα καθιστούσε την ιδεολογία αιτία των προβλημάτων και πρότεινε την ανάγκη της αλλαγής της.</a:t>
            </a:r>
            <a:br>
              <a:rPr lang="el-GR" sz="2000" dirty="0">
                <a:effectLst/>
                <a:latin typeface="Book Antiqua" panose="02040602050305030304" pitchFamily="18" charset="0"/>
                <a:ea typeface="Times New Roman" panose="02020603050405020304" pitchFamily="18" charset="0"/>
              </a:rPr>
            </a:br>
            <a:endParaRPr lang="el-GR" sz="2000" dirty="0">
              <a:latin typeface="Book Antiqua" panose="02040602050305030304" pitchFamily="18" charset="0"/>
            </a:endParaRPr>
          </a:p>
        </p:txBody>
      </p:sp>
    </p:spTree>
    <p:extLst>
      <p:ext uri="{BB962C8B-B14F-4D97-AF65-F5344CB8AC3E}">
        <p14:creationId xmlns:p14="http://schemas.microsoft.com/office/powerpoint/2010/main" val="2955015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866" name="Picture 2" descr="Ερρίκος Ίψεν βιογραφία, παραστάσεις, ταινίες, σειρές - unstage.gr">
            <a:extLst>
              <a:ext uri="{FF2B5EF4-FFF2-40B4-BE49-F238E27FC236}">
                <a16:creationId xmlns:a16="http://schemas.microsoft.com/office/drawing/2014/main" id="{382B7A2D-6013-FD99-DBFF-6F8277E976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411"/>
          <a:stretch/>
        </p:blipFill>
        <p:spPr bwMode="auto">
          <a:xfrm>
            <a:off x="20" y="10"/>
            <a:ext cx="4637226" cy="6857990"/>
          </a:xfrm>
          <a:prstGeom prst="rect">
            <a:avLst/>
          </a:prstGeom>
          <a:noFill/>
          <a:extLst>
            <a:ext uri="{909E8E84-426E-40DD-AFC4-6F175D3DCCD1}">
              <a14:hiddenFill xmlns:a14="http://schemas.microsoft.com/office/drawing/2010/main">
                <a:solidFill>
                  <a:srgbClr val="FFFFFF"/>
                </a:solidFill>
              </a14:hiddenFill>
            </a:ext>
          </a:extLst>
        </p:spPr>
      </p:pic>
      <p:sp>
        <p:nvSpPr>
          <p:cNvPr id="36882" name="Rectangle 36881">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FB50548-F6E4-A8D1-2E3E-F44FC1FC14D0}"/>
              </a:ext>
            </a:extLst>
          </p:cNvPr>
          <p:cNvSpPr>
            <a:spLocks noGrp="1"/>
          </p:cNvSpPr>
          <p:nvPr>
            <p:ph type="title"/>
          </p:nvPr>
        </p:nvSpPr>
        <p:spPr>
          <a:xfrm>
            <a:off x="5277328" y="640082"/>
            <a:ext cx="6274591" cy="6084568"/>
          </a:xfrm>
        </p:spPr>
        <p:txBody>
          <a:bodyPr vert="horz" lIns="91440" tIns="45720" rIns="91440" bIns="45720" rtlCol="0" anchor="b">
            <a:normAutofit/>
          </a:bodyPr>
          <a:lstStyle/>
          <a:p>
            <a:pPr indent="226695"/>
            <a:r>
              <a:rPr lang="en-US" sz="2000" dirty="0" err="1">
                <a:solidFill>
                  <a:schemeClr val="bg1"/>
                </a:solidFill>
                <a:effectLst/>
                <a:latin typeface="Book Antiqua" panose="02040602050305030304" pitchFamily="18" charset="0"/>
              </a:rPr>
              <a:t>Την</a:t>
            </a:r>
            <a:r>
              <a:rPr lang="en-US" sz="2000" dirty="0">
                <a:solidFill>
                  <a:schemeClr val="bg1"/>
                </a:solidFill>
                <a:effectLst/>
                <a:latin typeface="Book Antiqua" panose="02040602050305030304" pitchFamily="18" charset="0"/>
              </a:rPr>
              <a:t> επ</a:t>
            </a:r>
            <a:r>
              <a:rPr lang="en-US" sz="2000" dirty="0" err="1">
                <a:solidFill>
                  <a:schemeClr val="bg1"/>
                </a:solidFill>
                <a:effectLst/>
                <a:latin typeface="Book Antiqua" panose="02040602050305030304" pitchFamily="18" charset="0"/>
              </a:rPr>
              <a:t>όμενη</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δεκ</a:t>
            </a:r>
            <a:r>
              <a:rPr lang="en-US" sz="2000" dirty="0">
                <a:solidFill>
                  <a:schemeClr val="bg1"/>
                </a:solidFill>
                <a:effectLst/>
                <a:latin typeface="Book Antiqua" panose="02040602050305030304" pitchFamily="18" charset="0"/>
              </a:rPr>
              <a:t>αετία ο Ίψεν στράφηκε σε νέες αναζητήσεις. </a:t>
            </a:r>
            <a:r>
              <a:rPr lang="en-US" sz="2000" dirty="0" err="1">
                <a:solidFill>
                  <a:schemeClr val="bg1"/>
                </a:solidFill>
                <a:effectLst/>
                <a:latin typeface="Book Antiqua" panose="02040602050305030304" pitchFamily="18" charset="0"/>
              </a:rPr>
              <a:t>Στ</a:t>
            </a:r>
            <a:r>
              <a:rPr lang="en-US" sz="2000" dirty="0">
                <a:solidFill>
                  <a:schemeClr val="bg1"/>
                </a:solidFill>
                <a:effectLst/>
                <a:latin typeface="Book Antiqua" panose="02040602050305030304" pitchFamily="18" charset="0"/>
              </a:rPr>
              <a:t>α έργα </a:t>
            </a:r>
            <a:r>
              <a:rPr lang="en-US" sz="2000" i="1" dirty="0">
                <a:solidFill>
                  <a:schemeClr val="bg1"/>
                </a:solidFill>
                <a:effectLst/>
                <a:latin typeface="Book Antiqua" panose="02040602050305030304" pitchFamily="18" charset="0"/>
              </a:rPr>
              <a:t>Αγριόπαπια</a:t>
            </a:r>
            <a:r>
              <a:rPr lang="en-US" sz="2000" dirty="0">
                <a:solidFill>
                  <a:schemeClr val="bg1"/>
                </a:solidFill>
                <a:effectLst/>
                <a:latin typeface="Book Antiqua" panose="02040602050305030304" pitchFamily="18" charset="0"/>
              </a:rPr>
              <a:t> (1884) </a:t>
            </a:r>
            <a:r>
              <a:rPr lang="en-US" sz="2000" i="1" dirty="0">
                <a:solidFill>
                  <a:schemeClr val="bg1"/>
                </a:solidFill>
                <a:effectLst/>
                <a:latin typeface="Book Antiqua" panose="02040602050305030304" pitchFamily="18" charset="0"/>
              </a:rPr>
              <a:t>Ρόσμερσχολμ</a:t>
            </a:r>
            <a:r>
              <a:rPr lang="en-US" sz="2000" dirty="0">
                <a:solidFill>
                  <a:schemeClr val="bg1"/>
                </a:solidFill>
                <a:effectLst/>
                <a:latin typeface="Book Antiqua" panose="02040602050305030304" pitchFamily="18" charset="0"/>
              </a:rPr>
              <a:t> (1886), </a:t>
            </a:r>
            <a:r>
              <a:rPr lang="en-US" sz="2000" i="1" dirty="0">
                <a:solidFill>
                  <a:schemeClr val="bg1"/>
                </a:solidFill>
                <a:effectLst/>
                <a:latin typeface="Book Antiqua" panose="02040602050305030304" pitchFamily="18" charset="0"/>
              </a:rPr>
              <a:t>Ο Αρχιμάστορας Σόλνες</a:t>
            </a:r>
            <a:r>
              <a:rPr lang="en-US" sz="2000" dirty="0">
                <a:solidFill>
                  <a:schemeClr val="bg1"/>
                </a:solidFill>
                <a:effectLst/>
                <a:latin typeface="Book Antiqua" panose="02040602050305030304" pitchFamily="18" charset="0"/>
              </a:rPr>
              <a:t> (1892), </a:t>
            </a:r>
            <a:r>
              <a:rPr lang="en-US" sz="2000" i="1" dirty="0">
                <a:solidFill>
                  <a:schemeClr val="bg1"/>
                </a:solidFill>
                <a:effectLst/>
                <a:latin typeface="Book Antiqua" panose="02040602050305030304" pitchFamily="18" charset="0"/>
              </a:rPr>
              <a:t>Ιωάννης Γαβριήλ Μπόρκμαν</a:t>
            </a:r>
            <a:r>
              <a:rPr lang="en-US" sz="2000" dirty="0">
                <a:solidFill>
                  <a:schemeClr val="bg1"/>
                </a:solidFill>
                <a:effectLst/>
                <a:latin typeface="Book Antiqua" panose="02040602050305030304" pitchFamily="18" charset="0"/>
              </a:rPr>
              <a:t> (1896) και </a:t>
            </a:r>
            <a:r>
              <a:rPr lang="en-US" sz="2000" i="1" dirty="0">
                <a:solidFill>
                  <a:schemeClr val="bg1"/>
                </a:solidFill>
                <a:effectLst/>
                <a:latin typeface="Book Antiqua" panose="02040602050305030304" pitchFamily="18" charset="0"/>
              </a:rPr>
              <a:t>Όταν Ξυπνήσουμε Ανάμεσα Στους Νεκρούς </a:t>
            </a:r>
            <a:r>
              <a:rPr lang="en-US" sz="2000" dirty="0">
                <a:solidFill>
                  <a:schemeClr val="bg1"/>
                </a:solidFill>
                <a:effectLst/>
                <a:latin typeface="Book Antiqua" panose="02040602050305030304" pitchFamily="18" charset="0"/>
              </a:rPr>
              <a:t>(1899) χρησιμοποίησε όλο και περισσότερο το συμβολισμό, ενώ στράφηκε και σε θέματα που αφορούσαν περισσότερο στις διαπροσωπικές σχέσεις παρά στα κοινωνικά προβλήματα.  Θα μπ</a:t>
            </a:r>
            <a:r>
              <a:rPr lang="en-US" sz="2000" dirty="0" err="1">
                <a:solidFill>
                  <a:schemeClr val="bg1"/>
                </a:solidFill>
                <a:effectLst/>
                <a:latin typeface="Book Antiqua" panose="02040602050305030304" pitchFamily="18" charset="0"/>
              </a:rPr>
              <a:t>ορούσε</a:t>
            </a:r>
            <a:r>
              <a:rPr lang="en-US" sz="2000" dirty="0">
                <a:solidFill>
                  <a:schemeClr val="bg1"/>
                </a:solidFill>
                <a:effectLst/>
                <a:latin typeface="Book Antiqua" panose="02040602050305030304" pitchFamily="18" charset="0"/>
              </a:rPr>
              <a:t> κα</a:t>
            </a:r>
            <a:r>
              <a:rPr lang="en-US" sz="2000" dirty="0" err="1">
                <a:solidFill>
                  <a:schemeClr val="bg1"/>
                </a:solidFill>
                <a:effectLst/>
                <a:latin typeface="Book Antiqua" panose="02040602050305030304" pitchFamily="18" charset="0"/>
              </a:rPr>
              <a:t>νείς</a:t>
            </a:r>
            <a:r>
              <a:rPr lang="en-US" sz="2000" dirty="0">
                <a:solidFill>
                  <a:schemeClr val="bg1"/>
                </a:solidFill>
                <a:effectLst/>
                <a:latin typeface="Book Antiqua" panose="02040602050305030304" pitchFamily="18" charset="0"/>
              </a:rPr>
              <a:t> να π</a:t>
            </a:r>
            <a:r>
              <a:rPr lang="en-US" sz="2000" dirty="0" err="1">
                <a:solidFill>
                  <a:schemeClr val="bg1"/>
                </a:solidFill>
                <a:effectLst/>
                <a:latin typeface="Book Antiqua" panose="02040602050305030304" pitchFamily="18" charset="0"/>
              </a:rPr>
              <a:t>ει</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ωστόσο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ότι</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το</a:t>
            </a:r>
            <a:r>
              <a:rPr lang="en-US" sz="2000" dirty="0">
                <a:solidFill>
                  <a:schemeClr val="bg1"/>
                </a:solidFill>
                <a:effectLst/>
                <a:latin typeface="Book Antiqua" panose="02040602050305030304" pitchFamily="18" charset="0"/>
              </a:rPr>
              <a:t> βα</a:t>
            </a:r>
            <a:r>
              <a:rPr lang="en-US" sz="2000" dirty="0" err="1">
                <a:solidFill>
                  <a:schemeClr val="bg1"/>
                </a:solidFill>
                <a:effectLst/>
                <a:latin typeface="Book Antiqua" panose="02040602050305030304" pitchFamily="18" charset="0"/>
              </a:rPr>
              <a:t>σικό</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θέμ</a:t>
            </a:r>
            <a:r>
              <a:rPr lang="en-US" sz="2000" dirty="0">
                <a:solidFill>
                  <a:schemeClr val="bg1"/>
                </a:solidFill>
                <a:effectLst/>
                <a:latin typeface="Book Antiqua" panose="02040602050305030304" pitchFamily="18" charset="0"/>
              </a:rPr>
              <a:t>α των έργων του Ίψεν παραμένει σχετικά σταθερό και αφορά στον αγώνα για ηθική ακεραιότητα, στη σύγκρουση ανάμεσα στο καθήκον προς τον εαυτό μας και το καθήκον απέναντι στους άλλους.</a:t>
            </a:r>
            <a:br>
              <a:rPr lang="en-US" sz="2000" dirty="0">
                <a:solidFill>
                  <a:schemeClr val="bg1"/>
                </a:solidFill>
                <a:effectLst/>
                <a:latin typeface="Book Antiqua" panose="02040602050305030304" pitchFamily="18" charset="0"/>
              </a:rPr>
            </a:br>
            <a:r>
              <a:rPr lang="en-US" sz="2000" dirty="0" err="1">
                <a:solidFill>
                  <a:schemeClr val="bg1"/>
                </a:solidFill>
                <a:effectLst/>
                <a:latin typeface="Book Antiqua" panose="02040602050305030304" pitchFamily="18" charset="0"/>
              </a:rPr>
              <a:t>Μεγάλο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μέρος</a:t>
            </a:r>
            <a:r>
              <a:rPr lang="en-US" sz="2000" dirty="0">
                <a:solidFill>
                  <a:schemeClr val="bg1"/>
                </a:solidFill>
                <a:effectLst/>
                <a:latin typeface="Book Antiqua" panose="02040602050305030304" pitchFamily="18" charset="0"/>
              </a:rPr>
              <a:t> από </a:t>
            </a:r>
            <a:r>
              <a:rPr lang="en-US" sz="2000" dirty="0" err="1">
                <a:solidFill>
                  <a:schemeClr val="bg1"/>
                </a:solidFill>
                <a:effectLst/>
                <a:latin typeface="Book Antiqua" panose="02040602050305030304" pitchFamily="18" charset="0"/>
              </a:rPr>
              <a:t>το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έργο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του</a:t>
            </a:r>
            <a:r>
              <a:rPr lang="en-US" sz="2000" dirty="0">
                <a:solidFill>
                  <a:schemeClr val="bg1"/>
                </a:solidFill>
                <a:effectLst/>
                <a:latin typeface="Book Antiqua" panose="02040602050305030304" pitchFamily="18" charset="0"/>
              </a:rPr>
              <a:t> Ίψεν </a:t>
            </a:r>
            <a:r>
              <a:rPr lang="en-US" sz="2000" dirty="0" err="1">
                <a:solidFill>
                  <a:schemeClr val="bg1"/>
                </a:solidFill>
                <a:effectLst/>
                <a:latin typeface="Book Antiqua" panose="02040602050305030304" pitchFamily="18" charset="0"/>
              </a:rPr>
              <a:t>συνέ</a:t>
            </a:r>
            <a:r>
              <a:rPr lang="en-US" sz="2000" dirty="0">
                <a:solidFill>
                  <a:schemeClr val="bg1"/>
                </a:solidFill>
                <a:effectLst/>
                <a:latin typeface="Book Antiqua" panose="02040602050305030304" pitchFamily="18" charset="0"/>
              </a:rPr>
              <a:t>βαλε στην εξέλιξη του ρεαλισμού, ενώ με τα τελευταία του έργα έμελλε να επηρεάσει το μη ρεαλιστικό δράμα αφού σε αυτά συνηθισμένα αντικείμενα, όπως η πάπια στην </a:t>
            </a:r>
            <a:r>
              <a:rPr lang="en-US" sz="2000" i="1" dirty="0">
                <a:solidFill>
                  <a:schemeClr val="bg1"/>
                </a:solidFill>
                <a:effectLst/>
                <a:latin typeface="Book Antiqua" panose="02040602050305030304" pitchFamily="18" charset="0"/>
              </a:rPr>
              <a:t>Αγριόπαπια,</a:t>
            </a:r>
            <a:r>
              <a:rPr lang="en-US" sz="2000" dirty="0">
                <a:solidFill>
                  <a:schemeClr val="bg1"/>
                </a:solidFill>
                <a:effectLst/>
                <a:latin typeface="Book Antiqua" panose="02040602050305030304" pitchFamily="18" charset="0"/>
              </a:rPr>
              <a:t> φορτίζονται με σημασίες πέρα από το κυριολεκτικό τους νόημα και αυξάνουν τους υπαινιγμούς της θεατρικής δράσης</a:t>
            </a:r>
            <a:r>
              <a:rPr lang="el-GR" sz="2000" dirty="0">
                <a:solidFill>
                  <a:schemeClr val="bg1"/>
                </a:solidFill>
                <a:effectLst/>
                <a:latin typeface="Book Antiqua" panose="02040602050305030304" pitchFamily="18" charset="0"/>
              </a:rPr>
              <a:t>.</a:t>
            </a:r>
            <a:br>
              <a:rPr lang="en-US" sz="1500" dirty="0">
                <a:solidFill>
                  <a:schemeClr val="bg1"/>
                </a:solidFill>
                <a:effectLst/>
              </a:rPr>
            </a:br>
            <a:r>
              <a:rPr lang="en-US" sz="1500" dirty="0">
                <a:solidFill>
                  <a:schemeClr val="bg1"/>
                </a:solidFill>
                <a:effectLst/>
              </a:rPr>
              <a:t> </a:t>
            </a:r>
            <a:br>
              <a:rPr lang="en-US" sz="1500" dirty="0">
                <a:solidFill>
                  <a:schemeClr val="bg1"/>
                </a:solidFill>
                <a:effectLst/>
              </a:rPr>
            </a:br>
            <a:endParaRPr lang="en-US" sz="1500" dirty="0">
              <a:solidFill>
                <a:schemeClr val="bg1"/>
              </a:solidFill>
            </a:endParaRPr>
          </a:p>
        </p:txBody>
      </p:sp>
    </p:spTree>
    <p:extLst>
      <p:ext uri="{BB962C8B-B14F-4D97-AF65-F5344CB8AC3E}">
        <p14:creationId xmlns:p14="http://schemas.microsoft.com/office/powerpoint/2010/main" val="693108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A9C8FEC-3E4C-8CEB-4D2F-A2DFC9F11044}"/>
              </a:ext>
            </a:extLst>
          </p:cNvPr>
          <p:cNvSpPr>
            <a:spLocks noGrp="1"/>
          </p:cNvSpPr>
          <p:nvPr>
            <p:ph type="title"/>
          </p:nvPr>
        </p:nvSpPr>
        <p:spPr>
          <a:xfrm>
            <a:off x="1285241" y="1008993"/>
            <a:ext cx="9231410" cy="4858407"/>
          </a:xfrm>
        </p:spPr>
        <p:txBody>
          <a:bodyPr vert="horz" lIns="91440" tIns="45720" rIns="91440" bIns="45720" rtlCol="0" anchor="b">
            <a:normAutofit/>
          </a:bodyPr>
          <a:lstStyle/>
          <a:p>
            <a:pPr indent="226695"/>
            <a:r>
              <a:rPr lang="en-US" sz="2400" i="1" kern="1200" dirty="0">
                <a:solidFill>
                  <a:schemeClr val="tx1"/>
                </a:solidFill>
                <a:effectLst/>
                <a:latin typeface="Book Antiqua" panose="02040602050305030304" pitchFamily="18" charset="0"/>
              </a:rPr>
              <a:t>Ο </a:t>
            </a:r>
            <a:r>
              <a:rPr lang="en-US" sz="2400" i="1" kern="1200" dirty="0" err="1">
                <a:solidFill>
                  <a:schemeClr val="tx1"/>
                </a:solidFill>
                <a:effectLst/>
                <a:latin typeface="Book Antiqua" panose="02040602050305030304" pitchFamily="18" charset="0"/>
              </a:rPr>
              <a:t>Ζολά</a:t>
            </a:r>
            <a:r>
              <a:rPr lang="en-US" sz="2400" i="1" kern="1200" dirty="0">
                <a:solidFill>
                  <a:schemeClr val="tx1"/>
                </a:solidFill>
                <a:effectLst/>
                <a:latin typeface="Book Antiqua" panose="02040602050305030304" pitchFamily="18" charset="0"/>
              </a:rPr>
              <a:t> και </a:t>
            </a:r>
            <a:r>
              <a:rPr lang="en-US" sz="2400" i="1" kern="1200" dirty="0" err="1">
                <a:solidFill>
                  <a:schemeClr val="tx1"/>
                </a:solidFill>
                <a:effectLst/>
                <a:latin typeface="Book Antiqua" panose="02040602050305030304" pitchFamily="18" charset="0"/>
              </a:rPr>
              <a:t>οι</a:t>
            </a:r>
            <a:r>
              <a:rPr lang="en-US" sz="2400" i="1" kern="1200" dirty="0">
                <a:solidFill>
                  <a:schemeClr val="tx1"/>
                </a:solidFill>
                <a:effectLst/>
                <a:latin typeface="Book Antiqua" panose="02040602050305030304" pitchFamily="18" charset="0"/>
              </a:rPr>
              <a:t> </a:t>
            </a:r>
            <a:r>
              <a:rPr lang="en-US" sz="2400" i="1" kern="1200" dirty="0" err="1">
                <a:solidFill>
                  <a:schemeClr val="tx1"/>
                </a:solidFill>
                <a:effectLst/>
                <a:latin typeface="Book Antiqua" panose="02040602050305030304" pitchFamily="18" charset="0"/>
              </a:rPr>
              <a:t>Γάλλοι</a:t>
            </a:r>
            <a:r>
              <a:rPr lang="en-US" sz="2400" i="1" kern="1200" dirty="0">
                <a:solidFill>
                  <a:schemeClr val="tx1"/>
                </a:solidFill>
                <a:effectLst/>
                <a:latin typeface="Book Antiqua" panose="02040602050305030304" pitchFamily="18" charset="0"/>
              </a:rPr>
              <a:t> να</a:t>
            </a:r>
            <a:r>
              <a:rPr lang="en-US" sz="2400" i="1" kern="1200" dirty="0" err="1">
                <a:solidFill>
                  <a:schemeClr val="tx1"/>
                </a:solidFill>
                <a:effectLst/>
                <a:latin typeface="Book Antiqua" panose="02040602050305030304" pitchFamily="18" charset="0"/>
              </a:rPr>
              <a:t>τουρ</a:t>
            </a:r>
            <a:r>
              <a:rPr lang="en-US" sz="2400" i="1" kern="1200" dirty="0">
                <a:solidFill>
                  <a:schemeClr val="tx1"/>
                </a:solidFill>
                <a:effectLst/>
                <a:latin typeface="Book Antiqua" panose="02040602050305030304" pitchFamily="18" charset="0"/>
              </a:rPr>
              <a:t>αλιστές </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 </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Την ίδια περίοδο οι Γάλλοι νατουραλιστές επιζητούσαν ένα νέο θέατρο. </a:t>
            </a:r>
            <a:r>
              <a:rPr lang="en-US" sz="2400" kern="1200" dirty="0" err="1">
                <a:solidFill>
                  <a:schemeClr val="tx1"/>
                </a:solidFill>
                <a:effectLst/>
                <a:latin typeface="Book Antiqua" panose="02040602050305030304" pitchFamily="18" charset="0"/>
              </a:rPr>
              <a:t>Θεώρησ</a:t>
            </a:r>
            <a:r>
              <a:rPr lang="en-US" sz="2400" kern="1200" dirty="0">
                <a:solidFill>
                  <a:schemeClr val="tx1"/>
                </a:solidFill>
                <a:effectLst/>
                <a:latin typeface="Book Antiqua" panose="02040602050305030304" pitchFamily="18" charset="0"/>
              </a:rPr>
              <a:t>αν την κληρονομικότητα και το περιβάλλον ως τους πιο σημαντικούς καθοριστικούς παράγοντες της ανθρώπινης μοίρας. </a:t>
            </a:r>
            <a:r>
              <a:rPr lang="en-US" sz="2400" kern="1200" dirty="0" err="1">
                <a:solidFill>
                  <a:schemeClr val="tx1"/>
                </a:solidFill>
                <a:effectLst/>
                <a:latin typeface="Book Antiqua" panose="02040602050305030304" pitchFamily="18" charset="0"/>
              </a:rPr>
              <a:t>Αυτό</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δόγμ</a:t>
            </a:r>
            <a:r>
              <a:rPr lang="en-US" sz="2400" kern="1200" dirty="0">
                <a:solidFill>
                  <a:schemeClr val="tx1"/>
                </a:solidFill>
                <a:effectLst/>
                <a:latin typeface="Book Antiqua" panose="02040602050305030304" pitchFamily="18" charset="0"/>
              </a:rPr>
              <a:t>α στηρίχθηκε εν μέρει στην </a:t>
            </a:r>
            <a:r>
              <a:rPr lang="en-US" sz="2400" i="1" kern="1200" dirty="0">
                <a:solidFill>
                  <a:schemeClr val="tx1"/>
                </a:solidFill>
                <a:effectLst/>
                <a:latin typeface="Book Antiqua" panose="02040602050305030304" pitchFamily="18" charset="0"/>
              </a:rPr>
              <a:t>Καταγωγή Των Ειδών</a:t>
            </a:r>
            <a:r>
              <a:rPr lang="en-US" sz="2400" kern="1200" dirty="0">
                <a:solidFill>
                  <a:schemeClr val="tx1"/>
                </a:solidFill>
                <a:effectLst/>
                <a:latin typeface="Book Antiqua" panose="02040602050305030304" pitchFamily="18" charset="0"/>
              </a:rPr>
              <a:t> του Δαρβίνου γραμμένο το 1859. Ο Δαρβ</a:t>
            </a:r>
            <a:r>
              <a:rPr lang="en-US" sz="2400" kern="1200" dirty="0" err="1">
                <a:solidFill>
                  <a:schemeClr val="tx1"/>
                </a:solidFill>
                <a:effectLst/>
                <a:latin typeface="Book Antiqua" panose="02040602050305030304" pitchFamily="18" charset="0"/>
              </a:rPr>
              <a:t>ίνος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δι</a:t>
            </a:r>
            <a:r>
              <a:rPr lang="en-US" sz="2400" kern="1200" dirty="0">
                <a:solidFill>
                  <a:schemeClr val="tx1"/>
                </a:solidFill>
                <a:effectLst/>
                <a:latin typeface="Book Antiqua" panose="02040602050305030304" pitchFamily="18" charset="0"/>
              </a:rPr>
              <a:t>ατύπωσε δυο βασικές θέσεις: α) όλες οι μορφές ζωής έχουν εξελιχθεί σταδιακά από ένα κοινό πρόγονο και β) η εξέλιξη των ειδών εξηγείται από την επιβίωση του ισχυρότερου. </a:t>
            </a:r>
            <a:r>
              <a:rPr lang="en-US" sz="2400" kern="1200" dirty="0" err="1">
                <a:solidFill>
                  <a:schemeClr val="tx1"/>
                </a:solidFill>
                <a:effectLst/>
                <a:latin typeface="Book Antiqua" panose="02040602050305030304" pitchFamily="18" charset="0"/>
              </a:rPr>
              <a:t>Αυτές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θεωρίες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είχ</a:t>
            </a:r>
            <a:r>
              <a:rPr lang="en-US" sz="2400" kern="1200" dirty="0">
                <a:solidFill>
                  <a:schemeClr val="tx1"/>
                </a:solidFill>
                <a:effectLst/>
                <a:latin typeface="Book Antiqua" panose="02040602050305030304" pitchFamily="18" charset="0"/>
              </a:rPr>
              <a:t>αν αρκετά σημαντικές επιπτώσεις.</a:t>
            </a: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4236708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19F1E1-54A4-48BC-A10B-F21A79230008}"/>
              </a:ext>
            </a:extLst>
          </p:cNvPr>
          <p:cNvSpPr>
            <a:spLocks noGrp="1"/>
          </p:cNvSpPr>
          <p:nvPr>
            <p:ph type="title"/>
          </p:nvPr>
        </p:nvSpPr>
        <p:spPr>
          <a:xfrm>
            <a:off x="838200" y="365125"/>
            <a:ext cx="10515600" cy="6026344"/>
          </a:xfrm>
        </p:spPr>
        <p:txBody>
          <a:bodyPr>
            <a:normAutofit/>
          </a:bodyPr>
          <a:lstStyle/>
          <a:p>
            <a:r>
              <a:rPr lang="el-GR" sz="2400" dirty="0">
                <a:solidFill>
                  <a:srgbClr val="000000"/>
                </a:solidFill>
                <a:effectLst/>
                <a:latin typeface="Book Antiqua" panose="02040602050305030304" pitchFamily="18" charset="0"/>
                <a:ea typeface="Times New Roman" panose="02020603050405020304" pitchFamily="18" charset="0"/>
              </a:rPr>
              <a:t>Πρώτον, υποδήλωσαν ότι η κληρονομικότητα και το περιβάλλον είναι οι βασικοί αιτιώδεις παράγοντες. Δεύτερον, η ανθρώπινη συμπεριφορά όταν εξετάζεται ως προϊόν της κληρονομικότητας και των δυνάμεων του περιβάλλοντος φαίνεται ότι προκαθορίζεται από παράγοντες που βρίσκονται κατά κανόνα μακριά από κάθε ανθρώπινο έλεγχο. Έτσι την ευθύνη για την ανεπιθύμητη συμπεριφορά έπρεπε να την αναλάβει η κοινωνία που επέτρεψε την ύπαρξη της επιζήμιας κληρονομικότητας και των παραγόντων του περιβάλλοντος. Τρίτον, οι θεωρίες του Δαρβίνου ενδυνάμωσαν την ιδέα της εξέλιξης</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γιατί οι αυξανόμενη πολυπλοκότητα και η βελτίωση φαινόταν να είναι αναπόφευκτες. Τέταρτον, τα ανθρώπινα πλάσματα εντάχθηκαν στη φύση. Πριν από το δέκατο ένατο αιώνα οι άνθρωποι είχαν διαχωριστεί από την υπόλοιπη φύση ως ανώτεροί της. Τώρα χάνοντας το προνομιούχο καθεστώς τους και θεωρούνται, όπως τα ζώα και τα φυτά, ως αντικείμενα προς μελέτη και ως όντα που έπρεπε να τεθούν υπό έλεγχο όπως τα μέλη οποιουδήποτε άλλου βιολογικού είδους.</a:t>
            </a:r>
            <a:br>
              <a:rPr lang="el-GR" sz="1800" dirty="0">
                <a:effectLst/>
                <a:latin typeface="Times New Roman" panose="02020603050405020304" pitchFamily="18" charset="0"/>
                <a:ea typeface="Times New Roman" panose="02020603050405020304" pitchFamily="18" charset="0"/>
              </a:rPr>
            </a:br>
            <a:endParaRPr lang="el-GR" dirty="0"/>
          </a:p>
        </p:txBody>
      </p:sp>
    </p:spTree>
    <p:extLst>
      <p:ext uri="{BB962C8B-B14F-4D97-AF65-F5344CB8AC3E}">
        <p14:creationId xmlns:p14="http://schemas.microsoft.com/office/powerpoint/2010/main" val="3279192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5" name="Rectangle 37894">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B7EA0BD-6382-8A88-C6F4-26B3285D16EE}"/>
              </a:ext>
            </a:extLst>
          </p:cNvPr>
          <p:cNvSpPr>
            <a:spLocks noGrp="1"/>
          </p:cNvSpPr>
          <p:nvPr>
            <p:ph type="title"/>
          </p:nvPr>
        </p:nvSpPr>
        <p:spPr>
          <a:xfrm>
            <a:off x="0" y="0"/>
            <a:ext cx="4654297" cy="6858000"/>
          </a:xfrm>
          <a:noFill/>
        </p:spPr>
        <p:txBody>
          <a:bodyPr vert="horz" lIns="91440" tIns="45720" rIns="91440" bIns="45720" rtlCol="0" anchor="b">
            <a:normAutofit/>
          </a:bodyPr>
          <a:lstStyle/>
          <a:p>
            <a:r>
              <a:rPr lang="en-US" sz="1800" dirty="0">
                <a:solidFill>
                  <a:schemeClr val="bg1"/>
                </a:solidFill>
                <a:effectLst/>
                <a:latin typeface="Book Antiqua" panose="02040602050305030304" pitchFamily="18" charset="0"/>
              </a:rPr>
              <a:t>Ο να</a:t>
            </a:r>
            <a:r>
              <a:rPr lang="en-US" sz="1800" dirty="0" err="1">
                <a:solidFill>
                  <a:schemeClr val="bg1"/>
                </a:solidFill>
                <a:effectLst/>
                <a:latin typeface="Book Antiqua" panose="02040602050305030304" pitchFamily="18" charset="0"/>
              </a:rPr>
              <a:t>τουρ</a:t>
            </a:r>
            <a:r>
              <a:rPr lang="en-US" sz="1800" dirty="0">
                <a:solidFill>
                  <a:schemeClr val="bg1"/>
                </a:solidFill>
                <a:effectLst/>
                <a:latin typeface="Book Antiqua" panose="02040602050305030304" pitchFamily="18" charset="0"/>
              </a:rPr>
              <a:t>αλισμός ως συνειδητό κίνημα πρωτοεμφανίστηκε στη Γαλλία τη δεκαετία του 1870. Ο βα</a:t>
            </a:r>
            <a:r>
              <a:rPr lang="en-US" sz="1800" dirty="0" err="1">
                <a:solidFill>
                  <a:schemeClr val="bg1"/>
                </a:solidFill>
                <a:effectLst/>
                <a:latin typeface="Book Antiqua" panose="02040602050305030304" pitchFamily="18" charset="0"/>
              </a:rPr>
              <a:t>σικός</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εκ</a:t>
            </a:r>
            <a:r>
              <a:rPr lang="en-US" sz="1800" dirty="0">
                <a:solidFill>
                  <a:schemeClr val="bg1"/>
                </a:solidFill>
                <a:effectLst/>
                <a:latin typeface="Book Antiqua" panose="02040602050305030304" pitchFamily="18" charset="0"/>
              </a:rPr>
              <a:t>πρόσωπός του ήταν ο Εμίλ Ζολά (1840 έως 1902), θαυμαστής του Κοντ και υπερασπιστής της επιστημονικής μεθόδου ως κλειδιού για όλη την αλήθεια και την πρόοδο. </a:t>
            </a:r>
            <a:r>
              <a:rPr lang="en-US" sz="1800" dirty="0" err="1">
                <a:solidFill>
                  <a:schemeClr val="bg1"/>
                </a:solidFill>
                <a:effectLst/>
                <a:latin typeface="Book Antiqua" panose="02040602050305030304" pitchFamily="18" charset="0"/>
              </a:rPr>
              <a:t>Πίστευε</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ότι</a:t>
            </a:r>
            <a:r>
              <a:rPr lang="en-US" sz="1800" dirty="0">
                <a:solidFill>
                  <a:schemeClr val="bg1"/>
                </a:solidFill>
                <a:effectLst/>
                <a:latin typeface="Book Antiqua" panose="02040602050305030304" pitchFamily="18" charset="0"/>
              </a:rPr>
              <a:t> η </a:t>
            </a:r>
            <a:r>
              <a:rPr lang="en-US" sz="1800" dirty="0" err="1">
                <a:solidFill>
                  <a:schemeClr val="bg1"/>
                </a:solidFill>
                <a:effectLst/>
                <a:latin typeface="Book Antiqua" panose="02040602050305030304" pitchFamily="18" charset="0"/>
              </a:rPr>
              <a:t>λογοτεχνί</a:t>
            </a:r>
            <a:r>
              <a:rPr lang="en-US" sz="1800" dirty="0">
                <a:solidFill>
                  <a:schemeClr val="bg1"/>
                </a:solidFill>
                <a:effectLst/>
                <a:latin typeface="Book Antiqua" panose="02040602050305030304" pitchFamily="18" charset="0"/>
              </a:rPr>
              <a:t>α έπρεπε ή να γίνει επιστημονική ή να αφανιστεί. </a:t>
            </a:r>
            <a:r>
              <a:rPr lang="en-US" sz="1800" dirty="0" err="1">
                <a:solidFill>
                  <a:schemeClr val="bg1"/>
                </a:solidFill>
                <a:effectLst/>
                <a:latin typeface="Book Antiqua" panose="02040602050305030304" pitchFamily="18" charset="0"/>
              </a:rPr>
              <a:t>Έτσι</a:t>
            </a:r>
            <a:r>
              <a:rPr lang="en-US" sz="1800" dirty="0">
                <a:solidFill>
                  <a:schemeClr val="bg1"/>
                </a:solidFill>
                <a:effectLst/>
                <a:latin typeface="Book Antiqua" panose="02040602050305030304" pitchFamily="18" charset="0"/>
              </a:rPr>
              <a:t> ο </a:t>
            </a:r>
            <a:r>
              <a:rPr lang="en-US" sz="1800" dirty="0" err="1">
                <a:solidFill>
                  <a:schemeClr val="bg1"/>
                </a:solidFill>
                <a:effectLst/>
                <a:latin typeface="Book Antiqua" panose="02040602050305030304" pitchFamily="18" charset="0"/>
              </a:rPr>
              <a:t>Ζολά</a:t>
            </a:r>
            <a:r>
              <a:rPr lang="en-US" sz="1800" dirty="0">
                <a:solidFill>
                  <a:schemeClr val="bg1"/>
                </a:solidFill>
                <a:effectLst/>
                <a:latin typeface="Book Antiqua" panose="02040602050305030304" pitchFamily="18" charset="0"/>
              </a:rPr>
              <a:t> υπ</a:t>
            </a:r>
            <a:r>
              <a:rPr lang="en-US" sz="1800" dirty="0" err="1">
                <a:solidFill>
                  <a:schemeClr val="bg1"/>
                </a:solidFill>
                <a:effectLst/>
                <a:latin typeface="Book Antiqua" panose="02040602050305030304" pitchFamily="18" charset="0"/>
              </a:rPr>
              <a:t>οστήριξε</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ότι</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το</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δράμ</a:t>
            </a:r>
            <a:r>
              <a:rPr lang="en-US" sz="1800" dirty="0">
                <a:solidFill>
                  <a:schemeClr val="bg1"/>
                </a:solidFill>
                <a:effectLst/>
                <a:latin typeface="Book Antiqua" panose="02040602050305030304" pitchFamily="18" charset="0"/>
              </a:rPr>
              <a:t>α έπρεπε να απεικονίζει τους αναπόδραστους νόμους της κληρονομικότητας και του περιβάλλοντος ή να καταγράφει ειδικές περιπτώσεις. </a:t>
            </a:r>
            <a:r>
              <a:rPr lang="en-US" sz="1800" dirty="0" err="1">
                <a:solidFill>
                  <a:schemeClr val="bg1"/>
                </a:solidFill>
                <a:effectLst/>
                <a:latin typeface="Book Antiqua" panose="02040602050305030304" pitchFamily="18" charset="0"/>
              </a:rPr>
              <a:t>Συνέκρινε</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τον</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συγγρ</a:t>
            </a:r>
            <a:r>
              <a:rPr lang="en-US" sz="1800" dirty="0">
                <a:solidFill>
                  <a:schemeClr val="bg1"/>
                </a:solidFill>
                <a:effectLst/>
                <a:latin typeface="Book Antiqua" panose="02040602050305030304" pitchFamily="18" charset="0"/>
              </a:rPr>
              <a:t>αφέα με τον γιατρό, ο οποίος αναζητά τις αιτίες της νόσου με σκοπό να τη θεραπεύσει, όχι συγκαλύπτοντας τη λοίμωξη αλλά φέρνοντάς την στην επιφάνεια όπου μπορεί να εξεταστεί. Κα</a:t>
            </a:r>
            <a:r>
              <a:rPr lang="en-US" sz="1800" dirty="0" err="1">
                <a:solidFill>
                  <a:schemeClr val="bg1"/>
                </a:solidFill>
                <a:effectLst/>
                <a:latin typeface="Book Antiqua" panose="02040602050305030304" pitchFamily="18" charset="0"/>
              </a:rPr>
              <a:t>τά</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τον</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ίδιο</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τρό</a:t>
            </a:r>
            <a:r>
              <a:rPr lang="en-US" sz="1800" dirty="0">
                <a:solidFill>
                  <a:schemeClr val="bg1"/>
                </a:solidFill>
                <a:effectLst/>
                <a:latin typeface="Book Antiqua" panose="02040602050305030304" pitchFamily="18" charset="0"/>
              </a:rPr>
              <a:t>πο ο δραματουργός πρέπει να παρουσιάζει τα κοινωνικά δεινά στοχεύοντας στην εξάλειψή τους. Επιπ</a:t>
            </a:r>
            <a:r>
              <a:rPr lang="en-US" sz="1800" dirty="0" err="1">
                <a:solidFill>
                  <a:schemeClr val="bg1"/>
                </a:solidFill>
                <a:effectLst/>
                <a:latin typeface="Book Antiqua" panose="02040602050305030304" pitchFamily="18" charset="0"/>
              </a:rPr>
              <a:t>λέον</a:t>
            </a:r>
            <a:r>
              <a:rPr lang="en-US" sz="1800" dirty="0">
                <a:solidFill>
                  <a:schemeClr val="bg1"/>
                </a:solidFill>
                <a:effectLst/>
                <a:latin typeface="Book Antiqua" panose="02040602050305030304" pitchFamily="18" charset="0"/>
              </a:rPr>
              <a:t> υπ</a:t>
            </a:r>
            <a:r>
              <a:rPr lang="en-US" sz="1800" dirty="0" err="1">
                <a:solidFill>
                  <a:schemeClr val="bg1"/>
                </a:solidFill>
                <a:effectLst/>
                <a:latin typeface="Book Antiqua" panose="02040602050305030304" pitchFamily="18" charset="0"/>
              </a:rPr>
              <a:t>οστήριζε</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ότι</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στη</a:t>
            </a:r>
            <a:r>
              <a:rPr lang="en-US" sz="1800" dirty="0">
                <a:solidFill>
                  <a:schemeClr val="bg1"/>
                </a:solidFill>
                <a:effectLst/>
                <a:latin typeface="Book Antiqua" panose="02040602050305030304" pitchFamily="18" charset="0"/>
              </a:rPr>
              <a:t> </a:t>
            </a:r>
            <a:r>
              <a:rPr lang="en-US" sz="1800" dirty="0" err="1">
                <a:solidFill>
                  <a:schemeClr val="bg1"/>
                </a:solidFill>
                <a:effectLst/>
                <a:latin typeface="Book Antiqua" panose="02040602050305030304" pitchFamily="18" charset="0"/>
              </a:rPr>
              <a:t>σκηνή</a:t>
            </a:r>
            <a:r>
              <a:rPr lang="en-US" sz="1800" dirty="0">
                <a:solidFill>
                  <a:schemeClr val="bg1"/>
                </a:solidFill>
                <a:effectLst/>
                <a:latin typeface="Book Antiqua" panose="02040602050305030304" pitchFamily="18" charset="0"/>
              </a:rPr>
              <a:t> τα </a:t>
            </a:r>
            <a:r>
              <a:rPr lang="en-US" sz="1800" dirty="0" err="1">
                <a:solidFill>
                  <a:schemeClr val="bg1"/>
                </a:solidFill>
                <a:effectLst/>
                <a:latin typeface="Book Antiqua" panose="02040602050305030304" pitchFamily="18" charset="0"/>
              </a:rPr>
              <a:t>γεγονότ</a:t>
            </a:r>
            <a:r>
              <a:rPr lang="en-US" sz="1800" dirty="0">
                <a:solidFill>
                  <a:schemeClr val="bg1"/>
                </a:solidFill>
                <a:effectLst/>
                <a:latin typeface="Book Antiqua" panose="02040602050305030304" pitchFamily="18" charset="0"/>
              </a:rPr>
              <a:t>α πρέπει να αναπαράγονται με τη μεγαλύτερη δυνατή ακρίβεια για να καταδεικνύουν τη σχέση ανάμεσα στο αίτιο και το αιτιατό. </a:t>
            </a:r>
            <a:br>
              <a:rPr lang="en-US" sz="1100" dirty="0">
                <a:solidFill>
                  <a:schemeClr val="bg1"/>
                </a:solidFill>
                <a:effectLst/>
              </a:rPr>
            </a:br>
            <a:endParaRPr lang="en-US" sz="1100" dirty="0">
              <a:solidFill>
                <a:schemeClr val="bg1"/>
              </a:solidFill>
            </a:endParaRPr>
          </a:p>
        </p:txBody>
      </p:sp>
      <p:pic>
        <p:nvPicPr>
          <p:cNvPr id="37890" name="Picture 2" descr="Στις 23 Φεβρουαρίου του 1898 ο Εμίλ Ζολά καταδικάζεται για συκοφαντική  δυσφήμιση εναντίον της γαλλικής κυβέρνησης">
            <a:extLst>
              <a:ext uri="{FF2B5EF4-FFF2-40B4-BE49-F238E27FC236}">
                <a16:creationId xmlns:a16="http://schemas.microsoft.com/office/drawing/2014/main" id="{9D1B1C00-9F2F-D987-704F-86E7A970F9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464" r="11215" b="1"/>
          <a:stretch/>
        </p:blipFill>
        <p:spPr bwMode="auto">
          <a:xfrm>
            <a:off x="4654297" y="10"/>
            <a:ext cx="753770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185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311D742-9DD9-7766-9536-631314C8DFF6}"/>
              </a:ext>
            </a:extLst>
          </p:cNvPr>
          <p:cNvSpPr>
            <a:spLocks noGrp="1"/>
          </p:cNvSpPr>
          <p:nvPr>
            <p:ph type="title"/>
          </p:nvPr>
        </p:nvSpPr>
        <p:spPr>
          <a:xfrm>
            <a:off x="4380588" y="965199"/>
            <a:ext cx="6766078" cy="4927601"/>
          </a:xfrm>
        </p:spPr>
        <p:txBody>
          <a:bodyPr vert="horz" lIns="91440" tIns="45720" rIns="91440" bIns="45720" rtlCol="0" anchor="ctr">
            <a:normAutofit/>
          </a:bodyPr>
          <a:lstStyle/>
          <a:p>
            <a:pPr indent="226695"/>
            <a:r>
              <a:rPr lang="en-US" sz="2400" kern="1200" dirty="0">
                <a:solidFill>
                  <a:schemeClr val="bg1"/>
                </a:solidFill>
                <a:effectLst/>
                <a:latin typeface="Book Antiqua" panose="02040602050305030304" pitchFamily="18" charset="0"/>
              </a:rPr>
              <a:t>Η π</a:t>
            </a:r>
            <a:r>
              <a:rPr lang="en-US" sz="2400" kern="1200" dirty="0" err="1">
                <a:solidFill>
                  <a:schemeClr val="bg1"/>
                </a:solidFill>
                <a:effectLst/>
                <a:latin typeface="Book Antiqua" panose="02040602050305030304" pitchFamily="18" charset="0"/>
              </a:rPr>
              <a:t>ρώτη</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σημ</a:t>
            </a:r>
            <a:r>
              <a:rPr lang="en-US" sz="2400" kern="1200" dirty="0">
                <a:solidFill>
                  <a:schemeClr val="bg1"/>
                </a:solidFill>
                <a:effectLst/>
                <a:latin typeface="Book Antiqua" panose="02040602050305030304" pitchFamily="18" charset="0"/>
              </a:rPr>
              <a:t>αντική κατάθεση των βασικών αρχών του νατουραλισμού από το Ζολά έγινε το 1873 στον πρόλογο του δραματοποιημένου του μυθιστορήματος </a:t>
            </a:r>
            <a:r>
              <a:rPr lang="en-US" sz="2400" i="1" kern="1200" dirty="0">
                <a:solidFill>
                  <a:schemeClr val="bg1"/>
                </a:solidFill>
                <a:effectLst/>
                <a:latin typeface="Book Antiqua" panose="02040602050305030304" pitchFamily="18" charset="0"/>
              </a:rPr>
              <a:t>Τερέζ Ρακέν</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Ανέ</a:t>
            </a:r>
            <a:r>
              <a:rPr lang="en-US" sz="2400" kern="1200" dirty="0">
                <a:solidFill>
                  <a:schemeClr val="bg1"/>
                </a:solidFill>
                <a:effectLst/>
                <a:latin typeface="Book Antiqua" panose="02040602050305030304" pitchFamily="18" charset="0"/>
              </a:rPr>
              <a:t>πτυξε επίσης διεξοδικά τις απόψεις του στο βιβλίο </a:t>
            </a:r>
            <a:r>
              <a:rPr lang="en-US" sz="2400" i="1" kern="1200" dirty="0">
                <a:solidFill>
                  <a:schemeClr val="bg1"/>
                </a:solidFill>
                <a:effectLst/>
                <a:latin typeface="Book Antiqua" panose="02040602050305030304" pitchFamily="18" charset="0"/>
              </a:rPr>
              <a:t>Ο Νατουραλισμός Στο Θέατρο</a:t>
            </a:r>
            <a:r>
              <a:rPr lang="en-US" sz="2400" kern="1200" dirty="0">
                <a:solidFill>
                  <a:schemeClr val="bg1"/>
                </a:solidFill>
                <a:effectLst/>
                <a:latin typeface="Book Antiqua" panose="02040602050305030304" pitchFamily="18" charset="0"/>
              </a:rPr>
              <a:t> (1881) και στο </a:t>
            </a:r>
            <a:r>
              <a:rPr lang="en-US" sz="2400" i="1" kern="1200" dirty="0">
                <a:solidFill>
                  <a:schemeClr val="bg1"/>
                </a:solidFill>
                <a:effectLst/>
                <a:latin typeface="Book Antiqua" panose="02040602050305030304" pitchFamily="18" charset="0"/>
              </a:rPr>
              <a:t>Πειραματικό Μυθιστόρημα</a:t>
            </a:r>
            <a:r>
              <a:rPr lang="en-US" sz="2400" kern="1200" dirty="0">
                <a:solidFill>
                  <a:schemeClr val="bg1"/>
                </a:solidFill>
                <a:effectLst/>
                <a:latin typeface="Book Antiqua" panose="02040602050305030304" pitchFamily="18" charset="0"/>
              </a:rPr>
              <a:t> (1881).</a:t>
            </a:r>
            <a:br>
              <a:rPr lang="en-US" sz="2400" kern="1200" dirty="0">
                <a:solidFill>
                  <a:schemeClr val="bg1"/>
                </a:solidFill>
                <a:effectLst/>
                <a:latin typeface="Book Antiqua" panose="02040602050305030304" pitchFamily="18" charset="0"/>
              </a:rPr>
            </a:br>
            <a:r>
              <a:rPr lang="en-US" sz="2400" kern="1200" dirty="0">
                <a:solidFill>
                  <a:schemeClr val="bg1"/>
                </a:solidFill>
                <a:effectLst/>
                <a:latin typeface="Book Antiqua" panose="02040602050305030304" pitchFamily="18" charset="0"/>
              </a:rPr>
              <a:t> Όπ</a:t>
            </a:r>
            <a:r>
              <a:rPr lang="en-US" sz="2400" kern="1200" dirty="0" err="1">
                <a:solidFill>
                  <a:schemeClr val="bg1"/>
                </a:solidFill>
                <a:effectLst/>
                <a:latin typeface="Book Antiqua" panose="02040602050305030304" pitchFamily="18" charset="0"/>
              </a:rPr>
              <a:t>ως</a:t>
            </a:r>
            <a:r>
              <a:rPr lang="en-US" sz="2400" kern="1200" dirty="0">
                <a:solidFill>
                  <a:schemeClr val="bg1"/>
                </a:solidFill>
                <a:effectLst/>
                <a:latin typeface="Book Antiqua" panose="02040602050305030304" pitchFamily="18" charset="0"/>
              </a:rPr>
              <a:t> και π</a:t>
            </a:r>
            <a:r>
              <a:rPr lang="en-US" sz="2400" kern="1200" dirty="0" err="1">
                <a:solidFill>
                  <a:schemeClr val="bg1"/>
                </a:solidFill>
                <a:effectLst/>
                <a:latin typeface="Book Antiqua" panose="02040602050305030304" pitchFamily="18" charset="0"/>
              </a:rPr>
              <a:t>ολλά</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άλλ</a:t>
            </a:r>
            <a:r>
              <a:rPr lang="en-US" sz="2400" kern="1200" dirty="0">
                <a:solidFill>
                  <a:schemeClr val="bg1"/>
                </a:solidFill>
                <a:effectLst/>
                <a:latin typeface="Book Antiqua" panose="02040602050305030304" pitchFamily="18" charset="0"/>
              </a:rPr>
              <a:t>α καλλιτεχνικά κινήματα, ο νατουραλισμός μειονεκτούσε  εξαιτίας της απουσίας σημαντικών έργων που θα ενσωμάτωναν τις βασικές του αρχές.</a:t>
            </a:r>
            <a:br>
              <a:rPr lang="en-US" sz="2400" kern="1200" dirty="0">
                <a:solidFill>
                  <a:schemeClr val="bg1"/>
                </a:solidFill>
                <a:effectLst/>
                <a:latin typeface="Book Antiqua" panose="02040602050305030304" pitchFamily="18" charset="0"/>
              </a:rPr>
            </a:br>
            <a:r>
              <a:rPr lang="en-US" sz="2400" kern="1200" dirty="0">
                <a:solidFill>
                  <a:schemeClr val="bg1"/>
                </a:solidFill>
                <a:effectLst/>
                <a:latin typeface="Book Antiqua" panose="02040602050305030304" pitchFamily="18" charset="0"/>
              </a:rPr>
              <a:t> </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9606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ED0246C-7C7A-4164-4AD6-B3398301F66E}"/>
              </a:ext>
            </a:extLst>
          </p:cNvPr>
          <p:cNvSpPr>
            <a:spLocks noGrp="1"/>
          </p:cNvSpPr>
          <p:nvPr>
            <p:ph type="title"/>
          </p:nvPr>
        </p:nvSpPr>
        <p:spPr>
          <a:xfrm>
            <a:off x="643467" y="643467"/>
            <a:ext cx="6091629" cy="6214533"/>
          </a:xfrm>
        </p:spPr>
        <p:txBody>
          <a:bodyPr vert="horz" lIns="91440" tIns="45720" rIns="91440" bIns="45720" rtlCol="0" anchor="b">
            <a:noAutofit/>
          </a:bodyPr>
          <a:lstStyle/>
          <a:p>
            <a:pPr indent="226695"/>
            <a:r>
              <a:rPr lang="en-US" sz="2000" i="1" dirty="0">
                <a:effectLst/>
                <a:latin typeface="Book Antiqua" panose="02040602050305030304" pitchFamily="18" charset="0"/>
              </a:rPr>
              <a:t>Τα </a:t>
            </a:r>
            <a:r>
              <a:rPr lang="en-US" sz="2000" i="1" dirty="0" err="1">
                <a:effectLst/>
                <a:latin typeface="Book Antiqua" panose="02040602050305030304" pitchFamily="18" charset="0"/>
              </a:rPr>
              <a:t>μικρά</a:t>
            </a:r>
            <a:r>
              <a:rPr lang="en-US" sz="2000" i="1" dirty="0">
                <a:effectLst/>
                <a:latin typeface="Book Antiqua" panose="02040602050305030304" pitchFamily="18" charset="0"/>
              </a:rPr>
              <a:t> α</a:t>
            </a:r>
            <a:r>
              <a:rPr lang="en-US" sz="2000" i="1" dirty="0" err="1">
                <a:effectLst/>
                <a:latin typeface="Book Antiqua" panose="02040602050305030304" pitchFamily="18" charset="0"/>
              </a:rPr>
              <a:t>νεξάρτητ</a:t>
            </a:r>
            <a:r>
              <a:rPr lang="en-US" sz="2000" i="1" dirty="0">
                <a:effectLst/>
                <a:latin typeface="Book Antiqua" panose="02040602050305030304" pitchFamily="18" charset="0"/>
              </a:rPr>
              <a:t>α θέατρα</a:t>
            </a:r>
            <a:br>
              <a:rPr lang="en-US" sz="2000" i="1" dirty="0">
                <a:effectLst/>
                <a:latin typeface="Book Antiqua" panose="02040602050305030304" pitchFamily="18" charset="0"/>
              </a:rPr>
            </a:br>
            <a:r>
              <a:rPr lang="en-US" sz="2000" i="1" dirty="0">
                <a:effectLst/>
                <a:latin typeface="Book Antiqua" panose="02040602050305030304" pitchFamily="18" charset="0"/>
              </a:rPr>
              <a:t> </a:t>
            </a:r>
            <a:br>
              <a:rPr lang="en-US" sz="2000" i="1" dirty="0">
                <a:effectLst/>
                <a:latin typeface="Book Antiqua" panose="02040602050305030304" pitchFamily="18" charset="0"/>
              </a:rPr>
            </a:br>
            <a:r>
              <a:rPr lang="en-US" sz="2000" dirty="0">
                <a:effectLst/>
                <a:latin typeface="Book Antiqua" panose="02040602050305030304" pitchFamily="18" charset="0"/>
              </a:rPr>
              <a:t>Πολύ κοντά στα τέλη του δέκατου ένατο αιώνα εμφανίστηκαν τα μικρά ανεξάρτητα θέατρα. Ο </a:t>
            </a:r>
            <a:r>
              <a:rPr lang="en-US" sz="2000" dirty="0" err="1">
                <a:effectLst/>
                <a:latin typeface="Book Antiqua" panose="02040602050305030304" pitchFamily="18" charset="0"/>
              </a:rPr>
              <a:t>θεσμός</a:t>
            </a:r>
            <a:r>
              <a:rPr lang="en-US" sz="2000" dirty="0">
                <a:effectLst/>
                <a:latin typeface="Book Antiqua" panose="02040602050305030304" pitchFamily="18" charset="0"/>
              </a:rPr>
              <a:t> </a:t>
            </a:r>
            <a:r>
              <a:rPr lang="en-US" sz="2000" dirty="0" err="1">
                <a:effectLst/>
                <a:latin typeface="Book Antiqua" panose="02040602050305030304" pitchFamily="18" charset="0"/>
              </a:rPr>
              <a:t>ξεκίνησε</a:t>
            </a:r>
            <a:r>
              <a:rPr lang="en-US" sz="2000" dirty="0">
                <a:effectLst/>
                <a:latin typeface="Book Antiqua" panose="02040602050305030304" pitchFamily="18" charset="0"/>
              </a:rPr>
              <a:t> από </a:t>
            </a:r>
            <a:r>
              <a:rPr lang="en-US" sz="2000" dirty="0" err="1">
                <a:effectLst/>
                <a:latin typeface="Book Antiqua" panose="02040602050305030304" pitchFamily="18" charset="0"/>
              </a:rPr>
              <a:t>τη</a:t>
            </a:r>
            <a:r>
              <a:rPr lang="en-US" sz="2000" dirty="0">
                <a:effectLst/>
                <a:latin typeface="Book Antiqua" panose="02040602050305030304" pitchFamily="18" charset="0"/>
              </a:rPr>
              <a:t> Γα</a:t>
            </a:r>
            <a:r>
              <a:rPr lang="en-US" sz="2000" dirty="0" err="1">
                <a:effectLst/>
                <a:latin typeface="Book Antiqua" panose="02040602050305030304" pitchFamily="18" charset="0"/>
              </a:rPr>
              <a:t>λλί</a:t>
            </a:r>
            <a:r>
              <a:rPr lang="en-US" sz="2000" dirty="0">
                <a:effectLst/>
                <a:latin typeface="Book Antiqua" panose="02040602050305030304" pitchFamily="18" charset="0"/>
              </a:rPr>
              <a:t>α με τον Αντρέ Αντουάν (1858-1943). </a:t>
            </a:r>
            <a:r>
              <a:rPr lang="en-US" sz="2000" dirty="0" err="1">
                <a:effectLst/>
                <a:latin typeface="Book Antiqua" panose="02040602050305030304" pitchFamily="18" charset="0"/>
              </a:rPr>
              <a:t>Συνέθεσε</a:t>
            </a:r>
            <a:r>
              <a:rPr lang="en-US" sz="2000" dirty="0">
                <a:effectLst/>
                <a:latin typeface="Book Antiqua" panose="02040602050305030304" pitchFamily="18" charset="0"/>
              </a:rPr>
              <a:t> </a:t>
            </a:r>
            <a:r>
              <a:rPr lang="en-US" sz="2000" dirty="0" err="1">
                <a:effectLst/>
                <a:latin typeface="Book Antiqua" panose="02040602050305030304" pitchFamily="18" charset="0"/>
              </a:rPr>
              <a:t>έν</a:t>
            </a:r>
            <a:r>
              <a:rPr lang="en-US" sz="2000" dirty="0">
                <a:effectLst/>
                <a:latin typeface="Book Antiqua" panose="02040602050305030304" pitchFamily="18" charset="0"/>
              </a:rPr>
              <a:t>α θίασο με το όνομα Τεάτρ Λιμπρ προκειμένου να παρουσιάσει ένα πρόγραμμα από νέα έργα, μεταξύ των οποίων και μια δραματοποίηση του Ζακ Νταμούρ του Ζολά. Η επ</a:t>
            </a:r>
            <a:r>
              <a:rPr lang="en-US" sz="2000" dirty="0" err="1">
                <a:effectLst/>
                <a:latin typeface="Book Antiqua" panose="02040602050305030304" pitchFamily="18" charset="0"/>
              </a:rPr>
              <a:t>ιτυχί</a:t>
            </a:r>
            <a:r>
              <a:rPr lang="en-US" sz="2000" dirty="0">
                <a:effectLst/>
                <a:latin typeface="Book Antiqua" panose="02040602050305030304" pitchFamily="18" charset="0"/>
              </a:rPr>
              <a:t>α του πρώτου προγράμματος τού εξασφάλισε την υποστήριξη του Ζολά και άλλων σημαντικών προσωπικοτήτων γεγονός που οδήγησε σε ένα δεύτερο πρόγραμμα το οποίο και παρακολούθησαν σημαντικοί κριτικοί. </a:t>
            </a:r>
            <a:br>
              <a:rPr lang="el-GR" sz="2000" dirty="0">
                <a:effectLst/>
                <a:latin typeface="Book Antiqua" panose="02040602050305030304" pitchFamily="18" charset="0"/>
              </a:rPr>
            </a:br>
            <a:r>
              <a:rPr lang="en-US" sz="2000" dirty="0">
                <a:effectLst/>
                <a:latin typeface="Book Antiqua" panose="02040602050305030304" pitchFamily="18" charset="0"/>
              </a:rPr>
              <a:t>Ο Αντουάν </a:t>
            </a:r>
            <a:r>
              <a:rPr lang="en-US" sz="2000" dirty="0" err="1">
                <a:effectLst/>
                <a:latin typeface="Book Antiqua" panose="02040602050305030304" pitchFamily="18" charset="0"/>
              </a:rPr>
              <a:t>συνέχισε</a:t>
            </a:r>
            <a:r>
              <a:rPr lang="en-US" sz="2000" dirty="0">
                <a:effectLst/>
                <a:latin typeface="Book Antiqua" panose="02040602050305030304" pitchFamily="18" charset="0"/>
              </a:rPr>
              <a:t> </a:t>
            </a:r>
            <a:r>
              <a:rPr lang="en-US" sz="2000" dirty="0" err="1">
                <a:effectLst/>
                <a:latin typeface="Book Antiqua" panose="02040602050305030304" pitchFamily="18" charset="0"/>
              </a:rPr>
              <a:t>με</a:t>
            </a:r>
            <a:r>
              <a:rPr lang="en-US" sz="2000" dirty="0">
                <a:effectLst/>
                <a:latin typeface="Book Antiqua" panose="02040602050305030304" pitchFamily="18" charset="0"/>
              </a:rPr>
              <a:t> </a:t>
            </a:r>
            <a:r>
              <a:rPr lang="en-US" sz="2000" dirty="0" err="1">
                <a:effectLst/>
                <a:latin typeface="Book Antiqua" panose="02040602050305030304" pitchFamily="18" charset="0"/>
              </a:rPr>
              <a:t>την</a:t>
            </a:r>
            <a:r>
              <a:rPr lang="en-US" sz="2000" dirty="0">
                <a:effectLst/>
                <a:latin typeface="Book Antiqua" panose="02040602050305030304" pitchFamily="18" charset="0"/>
              </a:rPr>
              <a:t> α</a:t>
            </a:r>
            <a:r>
              <a:rPr lang="en-US" sz="2000" dirty="0" err="1">
                <a:effectLst/>
                <a:latin typeface="Book Antiqua" panose="02040602050305030304" pitchFamily="18" charset="0"/>
              </a:rPr>
              <a:t>νάμειξή</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a:t>
            </a:r>
            <a:r>
              <a:rPr lang="en-US" sz="2000" dirty="0" err="1">
                <a:effectLst/>
                <a:latin typeface="Book Antiqua" panose="02040602050305030304" pitchFamily="18" charset="0"/>
              </a:rPr>
              <a:t>στις</a:t>
            </a:r>
            <a:r>
              <a:rPr lang="en-US" sz="2000" dirty="0">
                <a:effectLst/>
                <a:latin typeface="Book Antiqua" panose="02040602050305030304" pitchFamily="18" charset="0"/>
              </a:rPr>
              <a:t> </a:t>
            </a:r>
            <a:r>
              <a:rPr lang="en-US" sz="2000" dirty="0" err="1">
                <a:effectLst/>
                <a:latin typeface="Book Antiqua" panose="02040602050305030304" pitchFamily="18" charset="0"/>
              </a:rPr>
              <a:t>θε</a:t>
            </a:r>
            <a:r>
              <a:rPr lang="en-US" sz="2000" dirty="0">
                <a:effectLst/>
                <a:latin typeface="Book Antiqua" panose="02040602050305030304" pitchFamily="18" charset="0"/>
              </a:rPr>
              <a:t>ατρικές παραγωγές μέχρι το 1914. </a:t>
            </a:r>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n-US" sz="2000" dirty="0" err="1">
                <a:effectLst/>
                <a:latin typeface="Book Antiqua" panose="02040602050305030304" pitchFamily="18" charset="0"/>
              </a:rPr>
              <a:t>Τεάτρ</a:t>
            </a:r>
            <a:r>
              <a:rPr lang="en-US" sz="2000" dirty="0">
                <a:effectLst/>
                <a:latin typeface="Book Antiqua" panose="02040602050305030304" pitchFamily="18" charset="0"/>
              </a:rPr>
              <a:t> </a:t>
            </a:r>
            <a:r>
              <a:rPr lang="en-US" sz="2000" dirty="0" err="1">
                <a:effectLst/>
                <a:latin typeface="Book Antiqua" panose="02040602050305030304" pitchFamily="18" charset="0"/>
              </a:rPr>
              <a:t>Λιμ</a:t>
            </a:r>
            <a:r>
              <a:rPr lang="en-US" sz="2000" dirty="0">
                <a:effectLst/>
                <a:latin typeface="Book Antiqua" panose="02040602050305030304" pitchFamily="18" charset="0"/>
              </a:rPr>
              <a:t>πρ ήταν οργανωμένο με το σύστημα των συνδρομών, ανοιχτό μόνο σε μέλη και για αυτό το λόγο ήταν απαλλαγμένο από τη λογοκρισία. </a:t>
            </a:r>
            <a:r>
              <a:rPr lang="en-US" sz="2000" dirty="0" err="1">
                <a:effectLst/>
                <a:latin typeface="Book Antiqua" panose="02040602050305030304" pitchFamily="18" charset="0"/>
              </a:rPr>
              <a:t>Ως</a:t>
            </a:r>
            <a:r>
              <a:rPr lang="en-US" sz="2000" dirty="0">
                <a:effectLst/>
                <a:latin typeface="Book Antiqua" panose="02040602050305030304" pitchFamily="18" charset="0"/>
              </a:rPr>
              <a:t> απ</a:t>
            </a:r>
            <a:r>
              <a:rPr lang="en-US" sz="2000" dirty="0" err="1">
                <a:effectLst/>
                <a:latin typeface="Book Antiqua" panose="02040602050305030304" pitchFamily="18" charset="0"/>
              </a:rPr>
              <a:t>οτέλεσμ</a:t>
            </a:r>
            <a:r>
              <a:rPr lang="en-US" sz="2000" dirty="0">
                <a:effectLst/>
                <a:latin typeface="Book Antiqua" panose="02040602050305030304" pitchFamily="18" charset="0"/>
              </a:rPr>
              <a:t>α πολλά από τα έργα που ήταν διαθέσιμα στον Αντουάν, ήταν εκείνα που δεν είχαν πάρει άδεια και τα περισσότερα από αυτά ήταν νατουραλιστικά. </a:t>
            </a:r>
            <a:endParaRPr lang="en-US" sz="2000" dirty="0">
              <a:latin typeface="Book Antiqua" panose="02040602050305030304" pitchFamily="18" charset="0"/>
            </a:endParaRPr>
          </a:p>
        </p:txBody>
      </p:sp>
      <p:pic>
        <p:nvPicPr>
          <p:cNvPr id="38914" name="Picture 2" descr="André Antoine - Wikipedia">
            <a:extLst>
              <a:ext uri="{FF2B5EF4-FFF2-40B4-BE49-F238E27FC236}">
                <a16:creationId xmlns:a16="http://schemas.microsoft.com/office/drawing/2014/main" id="{DC541C6D-0937-F89F-727F-A1C80DD497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4314"/>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695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EABD12-7B00-DC9E-E55B-843292B42973}"/>
              </a:ext>
            </a:extLst>
          </p:cNvPr>
          <p:cNvSpPr>
            <a:spLocks noGrp="1"/>
          </p:cNvSpPr>
          <p:nvPr>
            <p:ph type="title"/>
          </p:nvPr>
        </p:nvSpPr>
        <p:spPr>
          <a:xfrm>
            <a:off x="838200" y="365125"/>
            <a:ext cx="10515600" cy="5541153"/>
          </a:xfrm>
        </p:spPr>
        <p:txBody>
          <a:bodyPr>
            <a:normAutofit/>
          </a:bodyPr>
          <a:lstStyle/>
          <a:p>
            <a:r>
              <a:rPr lang="el-GR" sz="24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Εκτός από χώρος προβολής νέων έργων το </a:t>
            </a:r>
            <a:r>
              <a:rPr lang="el-GR" sz="2400" dirty="0" err="1">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Τεάτρ</a:t>
            </a:r>
            <a:r>
              <a:rPr lang="el-GR" sz="24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Λιμπρ</a:t>
            </a:r>
            <a:r>
              <a:rPr lang="el-GR" sz="24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έγινε και χώρος έρευνας για τις τεχνικές θεατρικής παραγωγής. Παρόλο που ο Αντουάν είχε χρησιμοποιήσει ρεαλιστική προσέγγιση από την αρχή εντατικοποίησε την αναζήτησή του για αυθεντικότητα έχοντας παρακολουθήσει το θίασο των </a:t>
            </a:r>
            <a:r>
              <a:rPr lang="el-GR" sz="2400" dirty="0" err="1">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Μάινιγκεν</a:t>
            </a:r>
            <a:r>
              <a:rPr lang="el-GR" sz="24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το 1888. Στη συνέχεια επεδίωξε να αναπαραγάγει το περιβάλλον με κάθε λεπτομέρεια. Στους </a:t>
            </a:r>
            <a:r>
              <a:rPr lang="el-GR" sz="2400" i="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Κρεοπώλες</a:t>
            </a:r>
            <a:r>
              <a:rPr lang="el-GR" sz="24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το 1888, για παράδειγμα, κρέμασε αληθινά σφαχτά βοδιών στη σκηνή. Ο τέταρτος τοίχος τηρήθηκε με συνέπεια. Στο σχεδιασμό των σκηνικών διαρρύθμιζε τα δωμάτια όπως στην πραγματική ζωή και μόνο αργότερα αποφάσιζε ποιος τοίχος έπρεπε να αφαιρεθεί. Μέσω της πεποίθησής του για τη σπουδαιότητα του περιβάλλοντος, ο Αντουάν βοήθησε στην καθιέρωση της αρχής σύμφωνα με την οποία κάθε έργο απαιτεί το δικό του σκηνικό αρκετά διαφορετικό από το σκηνικό οποιουδήποτε άλλου έργου. </a:t>
            </a:r>
            <a:endParaRPr lang="el-GR" sz="2400" dirty="0"/>
          </a:p>
        </p:txBody>
      </p:sp>
    </p:spTree>
    <p:extLst>
      <p:ext uri="{BB962C8B-B14F-4D97-AF65-F5344CB8AC3E}">
        <p14:creationId xmlns:p14="http://schemas.microsoft.com/office/powerpoint/2010/main" val="1979491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43" name="Rectangle 39942">
            <a:extLst>
              <a:ext uri="{FF2B5EF4-FFF2-40B4-BE49-F238E27FC236}">
                <a16:creationId xmlns:a16="http://schemas.microsoft.com/office/drawing/2014/main" id="{58153EC8-8E01-4D70-B575-24ABD35A1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38812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1ADD89F-3379-5A1F-BBF0-6D897F15199D}"/>
              </a:ext>
            </a:extLst>
          </p:cNvPr>
          <p:cNvSpPr>
            <a:spLocks noGrp="1"/>
          </p:cNvSpPr>
          <p:nvPr>
            <p:ph type="title"/>
          </p:nvPr>
        </p:nvSpPr>
        <p:spPr>
          <a:xfrm>
            <a:off x="88491" y="657498"/>
            <a:ext cx="6007508" cy="6097263"/>
          </a:xfrm>
          <a:noFill/>
        </p:spPr>
        <p:txBody>
          <a:bodyPr vert="horz" lIns="91440" tIns="45720" rIns="91440" bIns="45720" rtlCol="0" anchor="b">
            <a:noAutofit/>
          </a:bodyPr>
          <a:lstStyle/>
          <a:p>
            <a:r>
              <a:rPr lang="en-US" sz="2400" dirty="0" err="1">
                <a:solidFill>
                  <a:schemeClr val="bg1"/>
                </a:solidFill>
                <a:effectLst/>
                <a:latin typeface="Book Antiqua" panose="02040602050305030304" pitchFamily="18" charset="0"/>
              </a:rPr>
              <a:t>Την</a:t>
            </a:r>
            <a:r>
              <a:rPr lang="en-US" sz="2400" dirty="0">
                <a:solidFill>
                  <a:schemeClr val="bg1"/>
                </a:solidFill>
                <a:effectLst/>
                <a:latin typeface="Book Antiqua" panose="02040602050305030304" pitchFamily="18" charset="0"/>
              </a:rPr>
              <a:t> πρα</a:t>
            </a:r>
            <a:r>
              <a:rPr lang="en-US" sz="2400" dirty="0" err="1">
                <a:solidFill>
                  <a:schemeClr val="bg1"/>
                </a:solidFill>
                <a:effectLst/>
                <a:latin typeface="Book Antiqua" panose="02040602050305030304" pitchFamily="18" charset="0"/>
              </a:rPr>
              <a:t>κτική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Τεάτρ</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Λιμ</a:t>
            </a:r>
            <a:r>
              <a:rPr lang="en-US" sz="2400" dirty="0">
                <a:solidFill>
                  <a:schemeClr val="bg1"/>
                </a:solidFill>
                <a:effectLst/>
                <a:latin typeface="Book Antiqua" panose="02040602050305030304" pitchFamily="18" charset="0"/>
              </a:rPr>
              <a:t>πρ ακολούθησε στη Γερμανία η Φράιε Μπύνε (Ελεύθερη Σκήνη) η οποία ιδρύθηκε στο Βερολίνο το 1889. </a:t>
            </a:r>
            <a:r>
              <a:rPr lang="en-US" sz="2400" dirty="0" err="1">
                <a:solidFill>
                  <a:schemeClr val="bg1"/>
                </a:solidFill>
                <a:effectLst/>
                <a:latin typeface="Book Antiqua" panose="02040602050305030304" pitchFamily="18" charset="0"/>
              </a:rPr>
              <a:t>Σε</a:t>
            </a:r>
            <a:r>
              <a:rPr lang="en-US" sz="2400" dirty="0">
                <a:solidFill>
                  <a:schemeClr val="bg1"/>
                </a:solidFill>
                <a:effectLst/>
                <a:latin typeface="Book Antiqua" panose="02040602050305030304" pitchFamily="18" charset="0"/>
              </a:rPr>
              <a:t> α</a:t>
            </a:r>
            <a:r>
              <a:rPr lang="en-US" sz="2400" dirty="0" err="1">
                <a:solidFill>
                  <a:schemeClr val="bg1"/>
                </a:solidFill>
                <a:effectLst/>
                <a:latin typeface="Book Antiqua" panose="02040602050305030304" pitchFamily="18" charset="0"/>
              </a:rPr>
              <a:t>ντίθεση</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όμως</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με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θί</a:t>
            </a:r>
            <a:r>
              <a:rPr lang="en-US" sz="2400" dirty="0">
                <a:solidFill>
                  <a:schemeClr val="bg1"/>
                </a:solidFill>
                <a:effectLst/>
                <a:latin typeface="Book Antiqua" panose="02040602050305030304" pitchFamily="18" charset="0"/>
              </a:rPr>
              <a:t>ασο του Αντουάν, ο γερμανικός θίασος ήταν ένας δημοκρατικός οργανισμός με υπαλλήλους και διοικητικό συμβούλιο ενώ πρόεδρος του εκλέχτηκε ο Όττο Μπραμ (1856-1912).</a:t>
            </a:r>
            <a:br>
              <a:rPr lang="en-US" sz="2400" dirty="0">
                <a:solidFill>
                  <a:schemeClr val="bg1"/>
                </a:solidFill>
                <a:effectLst/>
                <a:latin typeface="Book Antiqua" panose="02040602050305030304" pitchFamily="18" charset="0"/>
              </a:rPr>
            </a:br>
            <a:r>
              <a:rPr lang="el-GR" sz="2400" dirty="0">
                <a:solidFill>
                  <a:schemeClr val="bg1"/>
                </a:solidFill>
                <a:latin typeface="Book Antiqua" panose="02040602050305030304" pitchFamily="18" charset="0"/>
              </a:rPr>
              <a:t>Η </a:t>
            </a:r>
            <a:r>
              <a:rPr lang="en-US" sz="2400" dirty="0" err="1">
                <a:solidFill>
                  <a:schemeClr val="bg1"/>
                </a:solidFill>
                <a:effectLst/>
                <a:latin typeface="Book Antiqua" panose="02040602050305030304" pitchFamily="18" charset="0"/>
              </a:rPr>
              <a:t>Φράιε</a:t>
            </a:r>
            <a:r>
              <a:rPr lang="en-US" sz="2400" dirty="0">
                <a:solidFill>
                  <a:schemeClr val="bg1"/>
                </a:solidFill>
                <a:effectLst/>
                <a:latin typeface="Book Antiqua" panose="02040602050305030304" pitchFamily="18" charset="0"/>
              </a:rPr>
              <a:t> Μπ</a:t>
            </a:r>
            <a:r>
              <a:rPr lang="en-US" sz="2400" dirty="0" err="1">
                <a:solidFill>
                  <a:schemeClr val="bg1"/>
                </a:solidFill>
                <a:effectLst/>
                <a:latin typeface="Book Antiqua" panose="02040602050305030304" pitchFamily="18" charset="0"/>
              </a:rPr>
              <a:t>ύνε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έκ</a:t>
            </a:r>
            <a:r>
              <a:rPr lang="en-US" sz="2400" dirty="0">
                <a:solidFill>
                  <a:schemeClr val="bg1"/>
                </a:solidFill>
                <a:effectLst/>
                <a:latin typeface="Book Antiqua" panose="02040602050305030304" pitchFamily="18" charset="0"/>
              </a:rPr>
              <a:t>ανε τις παραστάσεις της τα απογεύματα της Κυριακής. </a:t>
            </a:r>
            <a:r>
              <a:rPr lang="en-US" sz="2400" dirty="0" err="1">
                <a:solidFill>
                  <a:schemeClr val="bg1"/>
                </a:solidFill>
                <a:effectLst/>
                <a:latin typeface="Book Antiqua" panose="02040602050305030304" pitchFamily="18" charset="0"/>
              </a:rPr>
              <a:t>Σε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κάθε</a:t>
            </a:r>
            <a:r>
              <a:rPr lang="en-US" sz="2400" dirty="0">
                <a:solidFill>
                  <a:schemeClr val="bg1"/>
                </a:solidFill>
                <a:effectLst/>
                <a:latin typeface="Book Antiqua" panose="02040602050305030304" pitchFamily="18" charset="0"/>
              </a:rPr>
              <a:t> πα</a:t>
            </a:r>
            <a:r>
              <a:rPr lang="en-US" sz="2400" dirty="0" err="1">
                <a:solidFill>
                  <a:schemeClr val="bg1"/>
                </a:solidFill>
                <a:effectLst/>
                <a:latin typeface="Book Antiqua" panose="02040602050305030304" pitchFamily="18" charset="0"/>
              </a:rPr>
              <a:t>ράστ</a:t>
            </a:r>
            <a:r>
              <a:rPr lang="en-US" sz="2400" dirty="0">
                <a:solidFill>
                  <a:schemeClr val="bg1"/>
                </a:solidFill>
                <a:effectLst/>
                <a:latin typeface="Book Antiqua" panose="02040602050305030304" pitchFamily="18" charset="0"/>
              </a:rPr>
              <a:t>αση συμμετείχαν συνήθως διαφορετικοί ηθοποιοί. </a:t>
            </a:r>
            <a:r>
              <a:rPr lang="el-GR" sz="2400" dirty="0">
                <a:solidFill>
                  <a:schemeClr val="bg1"/>
                </a:solidFill>
                <a:effectLst/>
                <a:latin typeface="Book Antiqua" panose="02040602050305030304" pitchFamily="18" charset="0"/>
              </a:rPr>
              <a:t>Παρόλο που ο στόχος του θεάτρου ήταν να </a:t>
            </a:r>
            <a:r>
              <a:rPr lang="el-GR" sz="2400" dirty="0" err="1">
                <a:solidFill>
                  <a:schemeClr val="bg1"/>
                </a:solidFill>
                <a:effectLst/>
                <a:latin typeface="Book Antiqua" panose="02040602050305030304" pitchFamily="18" charset="0"/>
              </a:rPr>
              <a:t>ενθερρύνει</a:t>
            </a:r>
            <a:r>
              <a:rPr lang="el-GR" sz="2400" dirty="0">
                <a:solidFill>
                  <a:schemeClr val="bg1"/>
                </a:solidFill>
                <a:effectLst/>
                <a:latin typeface="Book Antiqua" panose="02040602050305030304" pitchFamily="18" charset="0"/>
              </a:rPr>
              <a:t> νέους συγγραφείς, 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μόνος</a:t>
            </a:r>
            <a:r>
              <a:rPr lang="en-US" sz="2400" dirty="0">
                <a:solidFill>
                  <a:schemeClr val="bg1"/>
                </a:solidFill>
                <a:effectLst/>
                <a:latin typeface="Book Antiqua" panose="02040602050305030304" pitchFamily="18" charset="0"/>
              </a:rPr>
              <a:t> πρα</a:t>
            </a:r>
            <a:r>
              <a:rPr lang="en-US" sz="2400" dirty="0" err="1">
                <a:solidFill>
                  <a:schemeClr val="bg1"/>
                </a:solidFill>
                <a:effectLst/>
                <a:latin typeface="Book Antiqua" panose="02040602050305030304" pitchFamily="18" charset="0"/>
              </a:rPr>
              <a:t>γμ</a:t>
            </a:r>
            <a:r>
              <a:rPr lang="en-US" sz="2400" dirty="0">
                <a:solidFill>
                  <a:schemeClr val="bg1"/>
                </a:solidFill>
                <a:effectLst/>
                <a:latin typeface="Book Antiqua" panose="02040602050305030304" pitchFamily="18" charset="0"/>
              </a:rPr>
              <a:t>ατικά σημαντικός Γερμανός δραματουργός που παρουσιάστηκε για πρώτη φορά από τη Φράιε Μπύνε  ήταν ο Γκέρχαρντ Χάουπτμαν (1862-1946). </a:t>
            </a:r>
            <a:endParaRPr lang="en-US" sz="2400" dirty="0">
              <a:solidFill>
                <a:schemeClr val="bg1"/>
              </a:solidFill>
              <a:latin typeface="Book Antiqua" panose="02040602050305030304" pitchFamily="18" charset="0"/>
            </a:endParaRPr>
          </a:p>
        </p:txBody>
      </p:sp>
      <p:pic>
        <p:nvPicPr>
          <p:cNvPr id="39938" name="Picture 2" descr="Γκέρχαρτ Χάουπτμαν - Βικιπαίδεια">
            <a:extLst>
              <a:ext uri="{FF2B5EF4-FFF2-40B4-BE49-F238E27FC236}">
                <a16:creationId xmlns:a16="http://schemas.microsoft.com/office/drawing/2014/main" id="{E7538B06-9B8D-8E09-E0C4-DC7DADD977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64" r="-1" b="9956"/>
          <a:stretch/>
        </p:blipFill>
        <p:spPr bwMode="auto">
          <a:xfrm>
            <a:off x="6095999" y="10"/>
            <a:ext cx="610565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937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D6AB9A-D9FA-88A7-175F-A6D7124CC885}"/>
              </a:ext>
            </a:extLst>
          </p:cNvPr>
          <p:cNvSpPr>
            <a:spLocks noGrp="1"/>
          </p:cNvSpPr>
          <p:nvPr>
            <p:ph type="title"/>
          </p:nvPr>
        </p:nvSpPr>
        <p:spPr>
          <a:xfrm>
            <a:off x="838200" y="365125"/>
            <a:ext cx="10515600" cy="6595512"/>
          </a:xfrm>
        </p:spPr>
        <p:txBody>
          <a:bodyPr>
            <a:noAutofit/>
          </a:bodyPr>
          <a:lstStyle/>
          <a:p>
            <a:r>
              <a:rPr lang="el-GR" sz="2000" dirty="0">
                <a:solidFill>
                  <a:srgbClr val="000000"/>
                </a:solidFill>
                <a:effectLst/>
                <a:latin typeface="Book Antiqua" panose="02040602050305030304" pitchFamily="18" charset="0"/>
                <a:ea typeface="Times New Roman" panose="02020603050405020304" pitchFamily="18" charset="0"/>
              </a:rPr>
              <a:t>Στα πρότυπα επίσης του </a:t>
            </a:r>
            <a:r>
              <a:rPr lang="el-GR" sz="2000" dirty="0" err="1">
                <a:solidFill>
                  <a:srgbClr val="000000"/>
                </a:solidFill>
                <a:effectLst/>
                <a:latin typeface="Book Antiqua" panose="02040602050305030304" pitchFamily="18" charset="0"/>
                <a:ea typeface="Times New Roman" panose="02020603050405020304" pitchFamily="18" charset="0"/>
              </a:rPr>
              <a:t>Τεατρ</a:t>
            </a:r>
            <a:r>
              <a:rPr lang="el-GR" sz="2000" dirty="0">
                <a:solidFill>
                  <a:srgbClr val="000000"/>
                </a:solidFill>
                <a:effectLst/>
                <a:latin typeface="Book Antiqua" panose="02040602050305030304" pitchFamily="18" charset="0"/>
                <a:ea typeface="Times New Roman" panose="02020603050405020304" pitchFamily="18" charset="0"/>
              </a:rPr>
              <a:t> </a:t>
            </a:r>
            <a:r>
              <a:rPr lang="el-GR" sz="2000" dirty="0" err="1">
                <a:solidFill>
                  <a:srgbClr val="000000"/>
                </a:solidFill>
                <a:effectLst/>
                <a:latin typeface="Book Antiqua" panose="02040602050305030304" pitchFamily="18" charset="0"/>
                <a:ea typeface="Times New Roman" panose="02020603050405020304" pitchFamily="18" charset="0"/>
              </a:rPr>
              <a:t>Λίμπρ</a:t>
            </a:r>
            <a:r>
              <a:rPr lang="el-GR" sz="2000" dirty="0">
                <a:solidFill>
                  <a:srgbClr val="000000"/>
                </a:solidFill>
                <a:effectLst/>
                <a:latin typeface="Book Antiqua" panose="02040602050305030304" pitchFamily="18" charset="0"/>
                <a:ea typeface="Times New Roman" panose="02020603050405020304" pitchFamily="18" charset="0"/>
              </a:rPr>
              <a:t> ιδρύθηκε το </a:t>
            </a:r>
            <a:r>
              <a:rPr lang="el-GR" sz="2000" dirty="0" err="1">
                <a:solidFill>
                  <a:srgbClr val="000000"/>
                </a:solidFill>
                <a:effectLst/>
                <a:latin typeface="Book Antiqua" panose="02040602050305030304" pitchFamily="18" charset="0"/>
                <a:ea typeface="Times New Roman" panose="02020603050405020304" pitchFamily="18" charset="0"/>
              </a:rPr>
              <a:t>Ιντιπεντετ</a:t>
            </a:r>
            <a:r>
              <a:rPr lang="el-GR" sz="2000" dirty="0">
                <a:solidFill>
                  <a:srgbClr val="000000"/>
                </a:solidFill>
                <a:effectLst/>
                <a:latin typeface="Book Antiqua" panose="02040602050305030304" pitchFamily="18" charset="0"/>
                <a:ea typeface="Times New Roman" panose="02020603050405020304" pitchFamily="18" charset="0"/>
              </a:rPr>
              <a:t> </a:t>
            </a:r>
            <a:r>
              <a:rPr lang="el-GR" sz="2000" dirty="0" err="1">
                <a:solidFill>
                  <a:srgbClr val="000000"/>
                </a:solidFill>
                <a:effectLst/>
                <a:latin typeface="Book Antiqua" panose="02040602050305030304" pitchFamily="18" charset="0"/>
                <a:ea typeface="Times New Roman" panose="02020603050405020304" pitchFamily="18" charset="0"/>
              </a:rPr>
              <a:t>Θήατερ</a:t>
            </a:r>
            <a:r>
              <a:rPr lang="el-GR" sz="2000" dirty="0">
                <a:solidFill>
                  <a:srgbClr val="000000"/>
                </a:solidFill>
                <a:effectLst/>
                <a:latin typeface="Book Antiqua" panose="02040602050305030304" pitchFamily="18" charset="0"/>
                <a:ea typeface="Times New Roman" panose="02020603050405020304" pitchFamily="18" charset="0"/>
              </a:rPr>
              <a:t>  στο Λονδίνο που είχε επικεφαλής τον </a:t>
            </a:r>
            <a:r>
              <a:rPr lang="el-GR" sz="2000" dirty="0" err="1">
                <a:solidFill>
                  <a:srgbClr val="000000"/>
                </a:solidFill>
                <a:effectLst/>
                <a:latin typeface="Book Antiqua" panose="02040602050305030304" pitchFamily="18" charset="0"/>
                <a:ea typeface="Times New Roman" panose="02020603050405020304" pitchFamily="18" charset="0"/>
              </a:rPr>
              <a:t>Τζ</a:t>
            </a:r>
            <a:r>
              <a:rPr lang="el-GR" sz="2000" dirty="0">
                <a:solidFill>
                  <a:srgbClr val="000000"/>
                </a:solidFill>
                <a:effectLst/>
                <a:latin typeface="Book Antiqua" panose="02040602050305030304" pitchFamily="18" charset="0"/>
                <a:ea typeface="Times New Roman" panose="02020603050405020304" pitchFamily="18" charset="0"/>
              </a:rPr>
              <a:t>. Τ. Γκριν (1862-1935). Ήταν και αυτό οργανωμένο με το σύστημα των συνδρομών για να αποφεύγει τη λογοκρισία και όπως η </a:t>
            </a:r>
            <a:r>
              <a:rPr lang="el-GR" sz="2000" dirty="0" err="1">
                <a:solidFill>
                  <a:srgbClr val="000000"/>
                </a:solidFill>
                <a:effectLst/>
                <a:latin typeface="Book Antiqua" panose="02040602050305030304" pitchFamily="18" charset="0"/>
                <a:ea typeface="Times New Roman" panose="02020603050405020304" pitchFamily="18" charset="0"/>
              </a:rPr>
              <a:t>Φράιε</a:t>
            </a:r>
            <a:r>
              <a:rPr lang="el-GR" sz="2000" dirty="0">
                <a:solidFill>
                  <a:srgbClr val="000000"/>
                </a:solidFill>
                <a:effectLst/>
                <a:latin typeface="Book Antiqua" panose="02040602050305030304" pitchFamily="18" charset="0"/>
                <a:ea typeface="Times New Roman" panose="02020603050405020304" pitchFamily="18" charset="0"/>
              </a:rPr>
              <a:t> </a:t>
            </a:r>
            <a:r>
              <a:rPr lang="el-GR" sz="2000" dirty="0" err="1">
                <a:solidFill>
                  <a:srgbClr val="000000"/>
                </a:solidFill>
                <a:effectLst/>
                <a:latin typeface="Book Antiqua" panose="02040602050305030304" pitchFamily="18" charset="0"/>
                <a:ea typeface="Times New Roman" panose="02020603050405020304" pitchFamily="18" charset="0"/>
              </a:rPr>
              <a:t>Μπύνε</a:t>
            </a:r>
            <a:r>
              <a:rPr lang="el-GR" sz="2000" dirty="0">
                <a:solidFill>
                  <a:srgbClr val="000000"/>
                </a:solidFill>
                <a:effectLst/>
                <a:latin typeface="Book Antiqua" panose="02040602050305030304" pitchFamily="18" charset="0"/>
                <a:ea typeface="Times New Roman" panose="02020603050405020304" pitchFamily="18" charset="0"/>
              </a:rPr>
              <a:t> έδινε τις παραστάσεις του την Κυριακή με σκοπό να εξασφαλίζει τη συνεργασία των διευθυντών θεάτρων και των ηθοποιών. Το εναρκτήριο έργο </a:t>
            </a:r>
            <a:r>
              <a:rPr lang="el-GR" sz="2000" i="1" dirty="0" err="1">
                <a:solidFill>
                  <a:srgbClr val="000000"/>
                </a:solidFill>
                <a:effectLst/>
                <a:latin typeface="Book Antiqua" panose="02040602050305030304" pitchFamily="18" charset="0"/>
                <a:ea typeface="Times New Roman" panose="02020603050405020304" pitchFamily="18" charset="0"/>
              </a:rPr>
              <a:t>Βρυκόλακες</a:t>
            </a:r>
            <a:r>
              <a:rPr lang="el-GR" sz="2000" dirty="0">
                <a:solidFill>
                  <a:srgbClr val="000000"/>
                </a:solidFill>
                <a:effectLst/>
                <a:latin typeface="Book Antiqua" panose="02040602050305030304" pitchFamily="18" charset="0"/>
                <a:ea typeface="Times New Roman" panose="02020603050405020304" pitchFamily="18" charset="0"/>
              </a:rPr>
              <a:t> το 1891 έγινε η αιτία να γραφτούν πάνω από 500 άρθρα, τα περισσότερα από αυτά υβριστικά. Το δεύτερο έργο, </a:t>
            </a:r>
            <a:r>
              <a:rPr lang="el-GR" sz="2000" i="1" dirty="0" err="1">
                <a:solidFill>
                  <a:srgbClr val="000000"/>
                </a:solidFill>
                <a:effectLst/>
                <a:latin typeface="Book Antiqua" panose="02040602050305030304" pitchFamily="18" charset="0"/>
                <a:ea typeface="Times New Roman" panose="02020603050405020304" pitchFamily="18" charset="0"/>
              </a:rPr>
              <a:t>Τερέζ</a:t>
            </a:r>
            <a:r>
              <a:rPr lang="el-GR" sz="2000" i="1" dirty="0">
                <a:solidFill>
                  <a:srgbClr val="000000"/>
                </a:solidFill>
                <a:effectLst/>
                <a:latin typeface="Book Antiqua" panose="02040602050305030304" pitchFamily="18" charset="0"/>
                <a:ea typeface="Times New Roman" panose="02020603050405020304" pitchFamily="18" charset="0"/>
              </a:rPr>
              <a:t> </a:t>
            </a:r>
            <a:r>
              <a:rPr lang="el-GR" sz="2000" i="1" dirty="0" err="1">
                <a:solidFill>
                  <a:srgbClr val="000000"/>
                </a:solidFill>
                <a:effectLst/>
                <a:latin typeface="Book Antiqua" panose="02040602050305030304" pitchFamily="18" charset="0"/>
                <a:ea typeface="Times New Roman" panose="02020603050405020304" pitchFamily="18" charset="0"/>
              </a:rPr>
              <a:t>Ρακέν</a:t>
            </a:r>
            <a:r>
              <a:rPr lang="el-GR" sz="2000" dirty="0">
                <a:solidFill>
                  <a:srgbClr val="000000"/>
                </a:solidFill>
                <a:effectLst/>
                <a:latin typeface="Book Antiqua" panose="02040602050305030304" pitchFamily="18" charset="0"/>
                <a:ea typeface="Times New Roman" panose="02020603050405020304" pitchFamily="18" charset="0"/>
              </a:rPr>
              <a:t> του Ζολά δημιούργησε σχεδόν θύελλα. Αυτή η δημοσιότητα άρχισε να καθιστά για πρώτη φορά το ευρύ κοινό ενήμερο για το νέο δράμα. </a:t>
            </a:r>
            <a:br>
              <a:rPr lang="el-GR" sz="2000" dirty="0">
                <a:solidFill>
                  <a:srgbClr val="000000"/>
                </a:solidFill>
                <a:effectLst/>
                <a:latin typeface="Book Antiqua" panose="02040602050305030304" pitchFamily="18" charset="0"/>
                <a:ea typeface="Times New Roman" panose="02020603050405020304" pitchFamily="18" charset="0"/>
              </a:rPr>
            </a:br>
            <a:br>
              <a:rPr lang="el-GR" sz="2000" dirty="0">
                <a:solidFill>
                  <a:srgbClr val="000000"/>
                </a:solidFill>
                <a:effectLst/>
                <a:latin typeface="Book Antiqua" panose="02040602050305030304" pitchFamily="18" charset="0"/>
                <a:ea typeface="Times New Roman" panose="02020603050405020304" pitchFamily="18" charset="0"/>
              </a:rPr>
            </a:br>
            <a:r>
              <a:rPr lang="el-GR" sz="2000" dirty="0">
                <a:solidFill>
                  <a:srgbClr val="000000"/>
                </a:solidFill>
                <a:effectLst/>
                <a:latin typeface="Book Antiqua" panose="02040602050305030304" pitchFamily="18" charset="0"/>
                <a:ea typeface="Times New Roman" panose="02020603050405020304" pitchFamily="18" charset="0"/>
              </a:rPr>
              <a:t>Ο Γκριν είχε ελπίσει να ανεβάσει νέα αγγλικά έργα, επειδή ήταν πεπεισμένος ότι το χαμηλό επίπεδο του αγγλικού δράματος οφειλόταν στο συντηρητισμό των παραγωγών. Σύντομα, ωστόσο, ανακάλυψε ότι κανένα σημαντικό έργο δεν ήταν διαθέσιμο. Η απογοήτευση του παρακίνησε τον Τζορτζ Μπέρναρντ </a:t>
            </a:r>
            <a:r>
              <a:rPr lang="el-GR" sz="2000" dirty="0" err="1">
                <a:solidFill>
                  <a:srgbClr val="000000"/>
                </a:solidFill>
                <a:effectLst/>
                <a:latin typeface="Book Antiqua" panose="02040602050305030304" pitchFamily="18" charset="0"/>
                <a:ea typeface="Times New Roman" panose="02020603050405020304" pitchFamily="18" charset="0"/>
              </a:rPr>
              <a:t>Σώ</a:t>
            </a:r>
            <a:r>
              <a:rPr lang="el-GR" sz="2000" dirty="0">
                <a:solidFill>
                  <a:srgbClr val="000000"/>
                </a:solidFill>
                <a:effectLst/>
                <a:latin typeface="Book Antiqua" panose="02040602050305030304" pitchFamily="18" charset="0"/>
                <a:ea typeface="Times New Roman" panose="02020603050405020304" pitchFamily="18" charset="0"/>
              </a:rPr>
              <a:t> (1856-1950) να ολοκληρώσει </a:t>
            </a:r>
            <a:r>
              <a:rPr lang="el-GR" sz="2000" i="1" dirty="0">
                <a:solidFill>
                  <a:srgbClr val="000000"/>
                </a:solidFill>
                <a:effectLst/>
                <a:latin typeface="Book Antiqua" panose="02040602050305030304" pitchFamily="18" charset="0"/>
                <a:ea typeface="Times New Roman" panose="02020603050405020304" pitchFamily="18" charset="0"/>
              </a:rPr>
              <a:t>Τα Σπίτια Των Χηρών</a:t>
            </a:r>
            <a:r>
              <a:rPr lang="el-GR" sz="2000" dirty="0">
                <a:solidFill>
                  <a:srgbClr val="000000"/>
                </a:solidFill>
                <a:effectLst/>
                <a:latin typeface="Book Antiqua" panose="02040602050305030304" pitchFamily="18" charset="0"/>
                <a:ea typeface="Times New Roman" panose="02020603050405020304" pitchFamily="18" charset="0"/>
              </a:rPr>
              <a:t>, η παραγωγή του οποίου το 1892 έγινε η αιτία να ξεκινήσει την καριέρα του Σω ως δραματουργός. Ο Σω πρώην μυθιστοριογράφος και κριτικός έγραφε συχνά για το θέατρο από το 1892 μέχρι το θάνατό του κυρίως έργα σε κωμική φόρμα. Από τα γνωστά του έργα είναι </a:t>
            </a:r>
            <a:r>
              <a:rPr lang="el-GR" sz="2000" i="1" dirty="0">
                <a:solidFill>
                  <a:srgbClr val="000000"/>
                </a:solidFill>
                <a:effectLst/>
                <a:latin typeface="Book Antiqua" panose="02040602050305030304" pitchFamily="18" charset="0"/>
                <a:ea typeface="Times New Roman" panose="02020603050405020304" pitchFamily="18" charset="0"/>
              </a:rPr>
              <a:t>Ο Άνθρωπος Και Τα Όπλα</a:t>
            </a:r>
            <a:r>
              <a:rPr lang="el-GR" sz="2000" dirty="0">
                <a:solidFill>
                  <a:srgbClr val="000000"/>
                </a:solidFill>
                <a:effectLst/>
                <a:latin typeface="Book Antiqua" panose="02040602050305030304" pitchFamily="18" charset="0"/>
                <a:ea typeface="Times New Roman" panose="02020603050405020304" pitchFamily="18" charset="0"/>
              </a:rPr>
              <a:t> (1894),</a:t>
            </a:r>
            <a:r>
              <a:rPr lang="el-GR" sz="20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a:t>
            </a:r>
            <a:r>
              <a:rPr lang="el-GR" sz="20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Ταγματάρχης </a:t>
            </a:r>
            <a:r>
              <a:rPr lang="el-GR" sz="2000" i="1" dirty="0" err="1">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Μπαμπάρα</a:t>
            </a:r>
            <a:r>
              <a:rPr lang="el-GR" sz="20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(1905), </a:t>
            </a:r>
            <a:r>
              <a:rPr lang="el-GR" sz="20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Άνθρωπος Και Υπεράνθρωπος </a:t>
            </a:r>
            <a:r>
              <a:rPr lang="el-GR" sz="20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(1901) </a:t>
            </a:r>
            <a:r>
              <a:rPr lang="el-GR" sz="20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Καίσαρας Και Κλεοπάτρα</a:t>
            </a:r>
            <a:r>
              <a:rPr lang="el-GR" sz="20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(1899), </a:t>
            </a:r>
            <a:r>
              <a:rPr lang="el-GR" sz="2000" i="1"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Αγία Ιωάννα</a:t>
            </a:r>
            <a:r>
              <a:rPr lang="el-GR" sz="20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(1923). Παρόλο που ο Σω συνδέθηκε με το κίνημα του ρεαλισμού διαφέρει σημαντικά από τους περισσότερους συγγραφείς αυτής της σχολής. Ενώ αναγνωρίζει τη σημασία της κληρονομικότητας και του περιβάλλοντος, ωστόσο πάντα αφήνει να εννοηθεί ότι οι άνθρωποι έχουν την ελευθερία της επιλογής.</a:t>
            </a:r>
            <a:br>
              <a:rPr lang="el-GR" sz="2000" dirty="0">
                <a:effectLst/>
                <a:latin typeface="Book Antiqua" panose="02040602050305030304" pitchFamily="18" charset="0"/>
                <a:ea typeface="Times New Roman" panose="02020603050405020304" pitchFamily="18" charset="0"/>
              </a:rPr>
            </a:br>
            <a:br>
              <a:rPr lang="el-GR" sz="2000" dirty="0">
                <a:effectLst/>
                <a:latin typeface="Book Antiqua" panose="02040602050305030304" pitchFamily="18" charset="0"/>
                <a:ea typeface="Times New Roman" panose="02020603050405020304" pitchFamily="18" charset="0"/>
              </a:rPr>
            </a:br>
            <a:endParaRPr lang="el-GR" sz="2000" dirty="0">
              <a:latin typeface="Book Antiqua" panose="02040602050305030304" pitchFamily="18" charset="0"/>
            </a:endParaRPr>
          </a:p>
        </p:txBody>
      </p:sp>
    </p:spTree>
    <p:extLst>
      <p:ext uri="{BB962C8B-B14F-4D97-AF65-F5344CB8AC3E}">
        <p14:creationId xmlns:p14="http://schemas.microsoft.com/office/powerpoint/2010/main" val="4181637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7" name="Rectangle 40966">
            <a:extLst>
              <a:ext uri="{FF2B5EF4-FFF2-40B4-BE49-F238E27FC236}">
                <a16:creationId xmlns:a16="http://schemas.microsoft.com/office/drawing/2014/main" id="{89105CEF-3024-4DCC-B6B3-5AEC0A84C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9" name="Rectangle 40968">
            <a:extLst>
              <a:ext uri="{FF2B5EF4-FFF2-40B4-BE49-F238E27FC236}">
                <a16:creationId xmlns:a16="http://schemas.microsoft.com/office/drawing/2014/main" id="{A1615BE6-BB5D-47E2-AF16-A7B7ABB75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971" name="Group 40970">
            <a:extLst>
              <a:ext uri="{FF2B5EF4-FFF2-40B4-BE49-F238E27FC236}">
                <a16:creationId xmlns:a16="http://schemas.microsoft.com/office/drawing/2014/main" id="{F5C48320-B8CB-4B2D-BE09-A7BF638E9F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40972" name="Oval 40971">
              <a:extLst>
                <a:ext uri="{FF2B5EF4-FFF2-40B4-BE49-F238E27FC236}">
                  <a16:creationId xmlns:a16="http://schemas.microsoft.com/office/drawing/2014/main" id="{78C754C0-C8E4-41C6-89F0-B003D6E2C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3" name="Oval 40972">
              <a:extLst>
                <a:ext uri="{FF2B5EF4-FFF2-40B4-BE49-F238E27FC236}">
                  <a16:creationId xmlns:a16="http://schemas.microsoft.com/office/drawing/2014/main" id="{2F55A00A-CB08-4E07-A25B-E54F0BD15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4" name="Oval 40973">
              <a:extLst>
                <a:ext uri="{FF2B5EF4-FFF2-40B4-BE49-F238E27FC236}">
                  <a16:creationId xmlns:a16="http://schemas.microsoft.com/office/drawing/2014/main" id="{01B6955C-1831-4001-80E6-698D6C0CFB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5" name="Oval 40974">
              <a:extLst>
                <a:ext uri="{FF2B5EF4-FFF2-40B4-BE49-F238E27FC236}">
                  <a16:creationId xmlns:a16="http://schemas.microsoft.com/office/drawing/2014/main" id="{230CB782-F64B-4A29-8545-32CA9BC77E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976" name="Oval 40975">
              <a:extLst>
                <a:ext uri="{FF2B5EF4-FFF2-40B4-BE49-F238E27FC236}">
                  <a16:creationId xmlns:a16="http://schemas.microsoft.com/office/drawing/2014/main" id="{DABBBCF5-DBE4-467D-AC3E-F9973FEE9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77" name="Oval 40976">
              <a:extLst>
                <a:ext uri="{FF2B5EF4-FFF2-40B4-BE49-F238E27FC236}">
                  <a16:creationId xmlns:a16="http://schemas.microsoft.com/office/drawing/2014/main" id="{8055A3CA-368A-4B3D-8665-67815A878D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0962" name="Picture 2">
            <a:extLst>
              <a:ext uri="{FF2B5EF4-FFF2-40B4-BE49-F238E27FC236}">
                <a16:creationId xmlns:a16="http://schemas.microsoft.com/office/drawing/2014/main" id="{C086A760-F5D7-D45E-7B4C-C03E4094C0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20"/>
          <a:stretch/>
        </p:blipFill>
        <p:spPr bwMode="auto">
          <a:xfrm>
            <a:off x="6467036" y="-525"/>
            <a:ext cx="4762297" cy="3175526"/>
          </a:xfrm>
          <a:prstGeom prst="rect">
            <a:avLst/>
          </a:prstGeom>
          <a:noFill/>
          <a:extLst>
            <a:ext uri="{909E8E84-426E-40DD-AFC4-6F175D3DCCD1}">
              <a14:hiddenFill xmlns:a14="http://schemas.microsoft.com/office/drawing/2010/main">
                <a:solidFill>
                  <a:srgbClr val="FFFFFF"/>
                </a:solidFill>
              </a14:hiddenFill>
            </a:ext>
          </a:extLst>
        </p:spPr>
      </p:pic>
      <p:grpSp>
        <p:nvGrpSpPr>
          <p:cNvPr id="40979" name="Group 40978">
            <a:extLst>
              <a:ext uri="{FF2B5EF4-FFF2-40B4-BE49-F238E27FC236}">
                <a16:creationId xmlns:a16="http://schemas.microsoft.com/office/drawing/2014/main" id="{4DF96203-9911-4F97-A236-49DC3C8144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6301135" y="143979"/>
            <a:ext cx="304800" cy="429768"/>
            <a:chOff x="215328" y="-46937"/>
            <a:chExt cx="304800" cy="2773841"/>
          </a:xfrm>
        </p:grpSpPr>
        <p:cxnSp>
          <p:nvCxnSpPr>
            <p:cNvPr id="40980" name="Straight Connector 40979">
              <a:extLst>
                <a:ext uri="{FF2B5EF4-FFF2-40B4-BE49-F238E27FC236}">
                  <a16:creationId xmlns:a16="http://schemas.microsoft.com/office/drawing/2014/main" id="{E4245BC0-80D4-4306-A45F-E18C68221B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981" name="Straight Connector 40980">
              <a:extLst>
                <a:ext uri="{FF2B5EF4-FFF2-40B4-BE49-F238E27FC236}">
                  <a16:creationId xmlns:a16="http://schemas.microsoft.com/office/drawing/2014/main" id="{64F4C0E9-AFF0-4843-8F52-23DA160DB0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982" name="Straight Connector 40981">
              <a:extLst>
                <a:ext uri="{FF2B5EF4-FFF2-40B4-BE49-F238E27FC236}">
                  <a16:creationId xmlns:a16="http://schemas.microsoft.com/office/drawing/2014/main" id="{38348773-FC4B-44F7-81AD-ABDB46EF0C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983" name="Straight Connector 40982">
              <a:extLst>
                <a:ext uri="{FF2B5EF4-FFF2-40B4-BE49-F238E27FC236}">
                  <a16:creationId xmlns:a16="http://schemas.microsoft.com/office/drawing/2014/main" id="{5A2A4C5A-EDAA-4CFB-99B7-EF8DB0EB3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0985" name="Rectangle 40984">
            <a:extLst>
              <a:ext uri="{FF2B5EF4-FFF2-40B4-BE49-F238E27FC236}">
                <a16:creationId xmlns:a16="http://schemas.microsoft.com/office/drawing/2014/main" id="{C4B4B845-CAA1-4885-99D9-10EEED9CE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987" name="Group 40986">
            <a:extLst>
              <a:ext uri="{FF2B5EF4-FFF2-40B4-BE49-F238E27FC236}">
                <a16:creationId xmlns:a16="http://schemas.microsoft.com/office/drawing/2014/main" id="{F13F4936-8C6F-4CE3-A4EA-FED76F7645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40988" name="Straight Connector 40987">
              <a:extLst>
                <a:ext uri="{FF2B5EF4-FFF2-40B4-BE49-F238E27FC236}">
                  <a16:creationId xmlns:a16="http://schemas.microsoft.com/office/drawing/2014/main" id="{50484433-3A0D-4EFE-A3D6-7805A0C34E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989" name="Straight Connector 40988">
              <a:extLst>
                <a:ext uri="{FF2B5EF4-FFF2-40B4-BE49-F238E27FC236}">
                  <a16:creationId xmlns:a16="http://schemas.microsoft.com/office/drawing/2014/main" id="{A73F57FA-1343-44FF-A148-8DF227969C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990" name="Straight Connector 40989">
              <a:extLst>
                <a:ext uri="{FF2B5EF4-FFF2-40B4-BE49-F238E27FC236}">
                  <a16:creationId xmlns:a16="http://schemas.microsoft.com/office/drawing/2014/main" id="{E1A4169D-3A86-4D9D-AF11-DC56E12108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991" name="Straight Connector 40990">
              <a:extLst>
                <a:ext uri="{FF2B5EF4-FFF2-40B4-BE49-F238E27FC236}">
                  <a16:creationId xmlns:a16="http://schemas.microsoft.com/office/drawing/2014/main" id="{F5A4DE08-83A8-4402-9B15-4BE50687B0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40993" name="Group 40992">
            <a:extLst>
              <a:ext uri="{FF2B5EF4-FFF2-40B4-BE49-F238E27FC236}">
                <a16:creationId xmlns:a16="http://schemas.microsoft.com/office/drawing/2014/main" id="{8C5FED84-F820-488A-A974-94F5E9799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40994" name="Straight Connector 40993">
              <a:extLst>
                <a:ext uri="{FF2B5EF4-FFF2-40B4-BE49-F238E27FC236}">
                  <a16:creationId xmlns:a16="http://schemas.microsoft.com/office/drawing/2014/main" id="{FF3E2FC4-8DA6-4E60-93F8-1EE49C0CCB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995" name="Straight Connector 40994">
              <a:extLst>
                <a:ext uri="{FF2B5EF4-FFF2-40B4-BE49-F238E27FC236}">
                  <a16:creationId xmlns:a16="http://schemas.microsoft.com/office/drawing/2014/main" id="{3737BE0C-1FB1-4D5F-AB83-A2F91C1456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996" name="Straight Connector 40995">
              <a:extLst>
                <a:ext uri="{FF2B5EF4-FFF2-40B4-BE49-F238E27FC236}">
                  <a16:creationId xmlns:a16="http://schemas.microsoft.com/office/drawing/2014/main" id="{8D845A01-081B-4119-8571-6A42E8D028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997" name="Straight Connector 40996">
              <a:extLst>
                <a:ext uri="{FF2B5EF4-FFF2-40B4-BE49-F238E27FC236}">
                  <a16:creationId xmlns:a16="http://schemas.microsoft.com/office/drawing/2014/main" id="{31139926-E05D-459C-A2F3-798D98C9BE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40999" name="Rectangle 40998">
            <a:extLst>
              <a:ext uri="{FF2B5EF4-FFF2-40B4-BE49-F238E27FC236}">
                <a16:creationId xmlns:a16="http://schemas.microsoft.com/office/drawing/2014/main" id="{4AF71FEF-CE35-499D-AE77-5FF4C0911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01" name="Group 41000">
            <a:extLst>
              <a:ext uri="{FF2B5EF4-FFF2-40B4-BE49-F238E27FC236}">
                <a16:creationId xmlns:a16="http://schemas.microsoft.com/office/drawing/2014/main" id="{F300632E-38C0-4AB6-86B8-B8E08690F5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1002" name="Straight Connector 41001">
              <a:extLst>
                <a:ext uri="{FF2B5EF4-FFF2-40B4-BE49-F238E27FC236}">
                  <a16:creationId xmlns:a16="http://schemas.microsoft.com/office/drawing/2014/main" id="{D0134E9E-9A3E-4116-BC20-40685DC390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003" name="Straight Connector 41002">
              <a:extLst>
                <a:ext uri="{FF2B5EF4-FFF2-40B4-BE49-F238E27FC236}">
                  <a16:creationId xmlns:a16="http://schemas.microsoft.com/office/drawing/2014/main" id="{8D1CC05E-67C0-44BA-9D5F-3DD58253607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004" name="Straight Connector 41003">
              <a:extLst>
                <a:ext uri="{FF2B5EF4-FFF2-40B4-BE49-F238E27FC236}">
                  <a16:creationId xmlns:a16="http://schemas.microsoft.com/office/drawing/2014/main" id="{0A913263-9283-4B2C-85EE-893F7D817D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005" name="Straight Connector 41004">
              <a:extLst>
                <a:ext uri="{FF2B5EF4-FFF2-40B4-BE49-F238E27FC236}">
                  <a16:creationId xmlns:a16="http://schemas.microsoft.com/office/drawing/2014/main" id="{6CE5EDC8-2563-4DFB-A804-798D991808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0C3E248F-0B35-125C-F197-F93CF8E89738}"/>
              </a:ext>
            </a:extLst>
          </p:cNvPr>
          <p:cNvSpPr>
            <a:spLocks noGrp="1"/>
          </p:cNvSpPr>
          <p:nvPr>
            <p:ph type="title"/>
          </p:nvPr>
        </p:nvSpPr>
        <p:spPr>
          <a:xfrm>
            <a:off x="629640" y="609600"/>
            <a:ext cx="5486400" cy="5525215"/>
          </a:xfrm>
          <a:noFill/>
        </p:spPr>
        <p:txBody>
          <a:bodyPr vert="horz" lIns="91440" tIns="45720" rIns="91440" bIns="45720" rtlCol="0" anchor="t">
            <a:noAutofit/>
          </a:bodyPr>
          <a:lstStyle/>
          <a:p>
            <a:pPr indent="226695"/>
            <a:r>
              <a:rPr lang="en-US" sz="2000" i="1" dirty="0" err="1">
                <a:solidFill>
                  <a:schemeClr val="bg1"/>
                </a:solidFill>
                <a:effectLst/>
                <a:latin typeface="Book Antiqua" panose="02040602050305030304" pitchFamily="18" charset="0"/>
              </a:rPr>
              <a:t>Το</a:t>
            </a:r>
            <a:r>
              <a:rPr lang="en-US" sz="2000" i="1" dirty="0">
                <a:solidFill>
                  <a:schemeClr val="bg1"/>
                </a:solidFill>
                <a:effectLst/>
                <a:latin typeface="Book Antiqua" panose="02040602050305030304" pitchFamily="18" charset="0"/>
              </a:rPr>
              <a:t> </a:t>
            </a:r>
            <a:r>
              <a:rPr lang="en-US" sz="2000" i="1" dirty="0" err="1">
                <a:solidFill>
                  <a:schemeClr val="bg1"/>
                </a:solidFill>
                <a:effectLst/>
                <a:latin typeface="Book Antiqua" panose="02040602050305030304" pitchFamily="18" charset="0"/>
              </a:rPr>
              <a:t>θέ</a:t>
            </a:r>
            <a:r>
              <a:rPr lang="en-US" sz="2000" i="1" dirty="0">
                <a:solidFill>
                  <a:schemeClr val="bg1"/>
                </a:solidFill>
                <a:effectLst/>
                <a:latin typeface="Book Antiqua" panose="02040602050305030304" pitchFamily="18" charset="0"/>
              </a:rPr>
              <a:t>ατρο τέχνης της Μόσχας και ο ρεαλισμός στη Ρωσία</a:t>
            </a:r>
            <a:br>
              <a:rPr lang="en-US" sz="2000" dirty="0">
                <a:solidFill>
                  <a:schemeClr val="bg1"/>
                </a:solidFill>
                <a:effectLst/>
                <a:latin typeface="Book Antiqua" panose="02040602050305030304" pitchFamily="18" charset="0"/>
              </a:rPr>
            </a:br>
            <a:r>
              <a:rPr lang="en-US" sz="2000" dirty="0">
                <a:solidFill>
                  <a:schemeClr val="bg1"/>
                </a:solidFill>
                <a:effectLst/>
                <a:latin typeface="Book Antiqua" panose="02040602050305030304" pitchFamily="18" charset="0"/>
              </a:rPr>
              <a:t> </a:t>
            </a:r>
            <a:br>
              <a:rPr lang="en-US" sz="2000" dirty="0">
                <a:solidFill>
                  <a:schemeClr val="bg1"/>
                </a:solidFill>
                <a:effectLst/>
                <a:latin typeface="Book Antiqua" panose="02040602050305030304" pitchFamily="18" charset="0"/>
              </a:rPr>
            </a:br>
            <a:r>
              <a:rPr lang="en-US" sz="2000" dirty="0">
                <a:solidFill>
                  <a:schemeClr val="bg1"/>
                </a:solidFill>
                <a:effectLst/>
                <a:latin typeface="Book Antiqua" panose="02040602050305030304" pitchFamily="18" charset="0"/>
              </a:rPr>
              <a:t>Το Θέατρο Τέχνης της Μόσχας ιδρύθηκε από τον Κονσταντίν Στανισλάφσκι (1863-1938) και τον Βλαντιμίρ Νεβιρόβιτς-Ντάντσενκο (1858-1943) το 1898. </a:t>
            </a:r>
            <a:r>
              <a:rPr lang="en-US" sz="2000" dirty="0" err="1">
                <a:solidFill>
                  <a:schemeClr val="bg1"/>
                </a:solidFill>
                <a:effectLst/>
                <a:latin typeface="Book Antiqua" panose="02040602050305030304" pitchFamily="18" charset="0"/>
              </a:rPr>
              <a:t>Το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Θέ</a:t>
            </a:r>
            <a:r>
              <a:rPr lang="en-US" sz="2000" dirty="0">
                <a:solidFill>
                  <a:schemeClr val="bg1"/>
                </a:solidFill>
                <a:effectLst/>
                <a:latin typeface="Book Antiqua" panose="02040602050305030304" pitchFamily="18" charset="0"/>
              </a:rPr>
              <a:t>ατρο Τέχνης της Μόσχας διέφερε από τα άλλα ανεξάρτητα θέατρα γιατί ήταν ένας επαγγελματικός οργανισμός από την αρχή και επειδή έδινε έμφαση στη θεατρική παραγωγή και όχι στα λιγότερα ανεβασμένα έργα. Η π</a:t>
            </a:r>
            <a:r>
              <a:rPr lang="en-US" sz="2000" dirty="0" err="1">
                <a:solidFill>
                  <a:schemeClr val="bg1"/>
                </a:solidFill>
                <a:effectLst/>
                <a:latin typeface="Book Antiqua" panose="02040602050305030304" pitchFamily="18" charset="0"/>
              </a:rPr>
              <a:t>ρώτη</a:t>
            </a:r>
            <a:r>
              <a:rPr lang="en-US" sz="2000" dirty="0">
                <a:solidFill>
                  <a:schemeClr val="bg1"/>
                </a:solidFill>
                <a:effectLst/>
                <a:latin typeface="Book Antiqua" panose="02040602050305030304" pitchFamily="18" charset="0"/>
              </a:rPr>
              <a:t> πα</a:t>
            </a:r>
            <a:r>
              <a:rPr lang="en-US" sz="2000" dirty="0" err="1">
                <a:solidFill>
                  <a:schemeClr val="bg1"/>
                </a:solidFill>
                <a:effectLst/>
                <a:latin typeface="Book Antiqua" panose="02040602050305030304" pitchFamily="18" charset="0"/>
              </a:rPr>
              <a:t>ράστ</a:t>
            </a:r>
            <a:r>
              <a:rPr lang="en-US" sz="2000" dirty="0">
                <a:solidFill>
                  <a:schemeClr val="bg1"/>
                </a:solidFill>
                <a:effectLst/>
                <a:latin typeface="Book Antiqua" panose="02040602050305030304" pitchFamily="18" charset="0"/>
              </a:rPr>
              <a:t>αση του έργου </a:t>
            </a:r>
            <a:r>
              <a:rPr lang="en-US" sz="2000" i="1" dirty="0">
                <a:solidFill>
                  <a:schemeClr val="bg1"/>
                </a:solidFill>
                <a:effectLst/>
                <a:latin typeface="Book Antiqua" panose="02040602050305030304" pitchFamily="18" charset="0"/>
              </a:rPr>
              <a:t>Τσάρος Φιοντόρ Ιβάνοβιτς</a:t>
            </a:r>
            <a:r>
              <a:rPr lang="en-US" sz="2000" dirty="0">
                <a:solidFill>
                  <a:schemeClr val="bg1"/>
                </a:solidFill>
                <a:effectLst/>
                <a:latin typeface="Book Antiqua" panose="02040602050305030304" pitchFamily="18" charset="0"/>
              </a:rPr>
              <a:t> του Αλεξέι Τολστόι προκάλεσε αίσθηση εξαιτίας της προσεκτικής αναπαράστασης της Ρωσίας του 1600, της υποκριτικής συνόλου και της απουσίας ηθοποιών αστέρων. </a:t>
            </a:r>
            <a:r>
              <a:rPr lang="en-US" sz="2000" dirty="0" err="1">
                <a:solidFill>
                  <a:schemeClr val="bg1"/>
                </a:solidFill>
                <a:effectLst/>
                <a:latin typeface="Book Antiqua" panose="02040602050305030304" pitchFamily="18" charset="0"/>
              </a:rPr>
              <a:t>Ωστόσο</a:t>
            </a:r>
            <a:r>
              <a:rPr lang="en-US" sz="2000" dirty="0">
                <a:solidFill>
                  <a:schemeClr val="bg1"/>
                </a:solidFill>
                <a:effectLst/>
                <a:latin typeface="Book Antiqua" panose="02040602050305030304" pitchFamily="18" charset="0"/>
              </a:rPr>
              <a:t> η παρα</a:t>
            </a:r>
            <a:r>
              <a:rPr lang="en-US" sz="2000" dirty="0" err="1">
                <a:solidFill>
                  <a:schemeClr val="bg1"/>
                </a:solidFill>
                <a:effectLst/>
                <a:latin typeface="Book Antiqua" panose="02040602050305030304" pitchFamily="18" charset="0"/>
              </a:rPr>
              <a:t>γωγή</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του</a:t>
            </a:r>
            <a:r>
              <a:rPr lang="en-US" sz="2000" dirty="0">
                <a:solidFill>
                  <a:schemeClr val="bg1"/>
                </a:solidFill>
                <a:effectLst/>
                <a:latin typeface="Book Antiqua" panose="02040602050305030304" pitchFamily="18" charset="0"/>
              </a:rPr>
              <a:t> </a:t>
            </a:r>
            <a:r>
              <a:rPr lang="en-US" sz="2000" i="1" dirty="0" err="1">
                <a:solidFill>
                  <a:schemeClr val="bg1"/>
                </a:solidFill>
                <a:effectLst/>
                <a:latin typeface="Book Antiqua" panose="02040602050305030304" pitchFamily="18" charset="0"/>
              </a:rPr>
              <a:t>Γλάρου</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του</a:t>
            </a:r>
            <a:r>
              <a:rPr lang="en-US" sz="2000" dirty="0">
                <a:solidFill>
                  <a:schemeClr val="bg1"/>
                </a:solidFill>
                <a:effectLst/>
                <a:latin typeface="Book Antiqua" panose="02040602050305030304" pitchFamily="18" charset="0"/>
              </a:rPr>
              <a:t> Τσέχωφ </a:t>
            </a:r>
            <a:r>
              <a:rPr lang="en-US" sz="2000" dirty="0" err="1">
                <a:solidFill>
                  <a:schemeClr val="bg1"/>
                </a:solidFill>
                <a:effectLst/>
                <a:latin typeface="Book Antiqua" panose="02040602050305030304" pitchFamily="18" charset="0"/>
              </a:rPr>
              <a:t>ήτ</a:t>
            </a:r>
            <a:r>
              <a:rPr lang="en-US" sz="2000" dirty="0">
                <a:solidFill>
                  <a:schemeClr val="bg1"/>
                </a:solidFill>
                <a:effectLst/>
                <a:latin typeface="Book Antiqua" panose="02040602050305030304" pitchFamily="18" charset="0"/>
              </a:rPr>
              <a:t>αν αυτή που καθιέρωσε την πρωτοτυπία τόσο του συγγραφέα όσο και του θιάσου.</a:t>
            </a:r>
            <a:br>
              <a:rPr lang="en-US" sz="2000" dirty="0">
                <a:solidFill>
                  <a:schemeClr val="bg1"/>
                </a:solidFill>
                <a:effectLst/>
                <a:latin typeface="Book Antiqua" panose="02040602050305030304" pitchFamily="18" charset="0"/>
              </a:rPr>
            </a:br>
            <a:endParaRPr lang="en-US" sz="20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308103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1" name="Rectangle 4199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6" name="Picture 2" descr="Αντόν Πάβλοβιτς Τσέχωφ: ένας ποιητής στον 20ο και τον 21ο αιώνα -">
            <a:extLst>
              <a:ext uri="{FF2B5EF4-FFF2-40B4-BE49-F238E27FC236}">
                <a16:creationId xmlns:a16="http://schemas.microsoft.com/office/drawing/2014/main" id="{F35B268C-494D-26F9-1ADC-7A65DBEDDA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96" r="20289" b="8500"/>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993" name="Rectangle 4199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6AD1B7A9-9AFE-1399-46FE-F9E6EFAEB760}"/>
              </a:ext>
            </a:extLst>
          </p:cNvPr>
          <p:cNvSpPr>
            <a:spLocks noGrp="1"/>
          </p:cNvSpPr>
          <p:nvPr>
            <p:ph type="title"/>
          </p:nvPr>
        </p:nvSpPr>
        <p:spPr>
          <a:xfrm>
            <a:off x="477981" y="1122362"/>
            <a:ext cx="4910096" cy="5652063"/>
          </a:xfrm>
        </p:spPr>
        <p:txBody>
          <a:bodyPr vert="horz" lIns="91440" tIns="45720" rIns="91440" bIns="45720" rtlCol="0" anchor="b">
            <a:normAutofit fontScale="90000"/>
          </a:bodyPr>
          <a:lstStyle/>
          <a:p>
            <a:pPr indent="226695"/>
            <a:r>
              <a:rPr lang="en-US" sz="2000" dirty="0" err="1">
                <a:effectLst/>
                <a:latin typeface="Book Antiqua" panose="02040602050305030304" pitchFamily="18" charset="0"/>
              </a:rPr>
              <a:t>Μετά</a:t>
            </a:r>
            <a:r>
              <a:rPr lang="en-US" sz="2000" dirty="0">
                <a:effectLst/>
                <a:latin typeface="Book Antiqua" panose="02040602050305030304" pitchFamily="18" charset="0"/>
              </a:rPr>
              <a:t> </a:t>
            </a:r>
            <a:r>
              <a:rPr lang="en-US" sz="2000" dirty="0" err="1">
                <a:effectLst/>
                <a:latin typeface="Book Antiqua" panose="02040602050305030304" pitchFamily="18" charset="0"/>
              </a:rPr>
              <a:t>την</a:t>
            </a:r>
            <a:r>
              <a:rPr lang="en-US" sz="2000" dirty="0">
                <a:effectLst/>
                <a:latin typeface="Book Antiqua" panose="02040602050305030304" pitchFamily="18" charset="0"/>
              </a:rPr>
              <a:t> επ</a:t>
            </a:r>
            <a:r>
              <a:rPr lang="en-US" sz="2000" dirty="0" err="1">
                <a:effectLst/>
                <a:latin typeface="Book Antiqua" panose="02040602050305030304" pitchFamily="18" charset="0"/>
              </a:rPr>
              <a:t>ιτυχί</a:t>
            </a:r>
            <a:r>
              <a:rPr lang="en-US" sz="2000" dirty="0">
                <a:effectLst/>
                <a:latin typeface="Book Antiqua" panose="02040602050305030304" pitchFamily="18" charset="0"/>
              </a:rPr>
              <a:t>α αυτής της παράστασης ο Τσέχωφ συνέχισε προσφέροντας άλλα τρία έργα στο </a:t>
            </a:r>
            <a:r>
              <a:rPr lang="en-US" sz="2000" i="1" dirty="0">
                <a:effectLst/>
                <a:latin typeface="Book Antiqua" panose="02040602050305030304" pitchFamily="18" charset="0"/>
              </a:rPr>
              <a:t>Θέατρο Τέχνης</a:t>
            </a:r>
            <a:r>
              <a:rPr lang="en-US" sz="2000" dirty="0">
                <a:effectLst/>
                <a:latin typeface="Book Antiqua" panose="02040602050305030304" pitchFamily="18" charset="0"/>
              </a:rPr>
              <a:t>, τον </a:t>
            </a:r>
            <a:r>
              <a:rPr lang="en-US" sz="2000" i="1" dirty="0">
                <a:effectLst/>
                <a:latin typeface="Book Antiqua" panose="02040602050305030304" pitchFamily="18" charset="0"/>
              </a:rPr>
              <a:t>Θείο Βάνια</a:t>
            </a:r>
            <a:r>
              <a:rPr lang="en-US" sz="2000" dirty="0">
                <a:effectLst/>
                <a:latin typeface="Book Antiqua" panose="02040602050305030304" pitchFamily="18" charset="0"/>
              </a:rPr>
              <a:t> (1899) τις </a:t>
            </a:r>
            <a:r>
              <a:rPr lang="en-US" sz="2000" i="1" dirty="0">
                <a:effectLst/>
                <a:latin typeface="Book Antiqua" panose="02040602050305030304" pitchFamily="18" charset="0"/>
              </a:rPr>
              <a:t>Τρεις Αδερφές</a:t>
            </a:r>
            <a:r>
              <a:rPr lang="en-US" sz="2000" dirty="0">
                <a:effectLst/>
                <a:latin typeface="Book Antiqua" panose="02040602050305030304" pitchFamily="18" charset="0"/>
              </a:rPr>
              <a:t> (1901) και τον </a:t>
            </a:r>
            <a:r>
              <a:rPr lang="en-US" sz="2000" i="1" dirty="0">
                <a:effectLst/>
                <a:latin typeface="Book Antiqua" panose="02040602050305030304" pitchFamily="18" charset="0"/>
              </a:rPr>
              <a:t>Βυσσινόκηπο</a:t>
            </a:r>
            <a:r>
              <a:rPr lang="en-US" sz="2000" dirty="0">
                <a:effectLst/>
                <a:latin typeface="Book Antiqua" panose="02040602050305030304" pitchFamily="18" charset="0"/>
              </a:rPr>
              <a:t> (1904). Η </a:t>
            </a:r>
            <a:r>
              <a:rPr lang="en-US" sz="2000" dirty="0" err="1">
                <a:effectLst/>
                <a:latin typeface="Book Antiqua" panose="02040602050305030304" pitchFamily="18" charset="0"/>
              </a:rPr>
              <a:t>φήμη</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Τσέχωφ </a:t>
            </a:r>
            <a:r>
              <a:rPr lang="en-US" sz="2000" dirty="0" err="1">
                <a:effectLst/>
                <a:latin typeface="Book Antiqua" panose="02040602050305030304" pitchFamily="18" charset="0"/>
              </a:rPr>
              <a:t>στηρίζετ</a:t>
            </a:r>
            <a:r>
              <a:rPr lang="en-US" sz="2000" dirty="0">
                <a:effectLst/>
                <a:latin typeface="Book Antiqua" panose="02040602050305030304" pitchFamily="18" charset="0"/>
              </a:rPr>
              <a:t>αι κυρίως σε αυτά τα τέσσερα έργα. </a:t>
            </a:r>
            <a:br>
              <a:rPr lang="en-US" sz="2000" dirty="0">
                <a:effectLst/>
                <a:latin typeface="Book Antiqua" panose="02040602050305030304" pitchFamily="18" charset="0"/>
              </a:rPr>
            </a:br>
            <a:r>
              <a:rPr lang="en-US" sz="2000" dirty="0">
                <a:effectLst/>
                <a:latin typeface="Book Antiqua" panose="02040602050305030304" pitchFamily="18" charset="0"/>
              </a:rPr>
              <a:t>Και τα </a:t>
            </a:r>
            <a:r>
              <a:rPr lang="en-US" sz="2000" dirty="0" err="1">
                <a:effectLst/>
                <a:latin typeface="Book Antiqua" panose="02040602050305030304" pitchFamily="18" charset="0"/>
              </a:rPr>
              <a:t>τέσσερ</a:t>
            </a:r>
            <a:r>
              <a:rPr lang="en-US" sz="2000" dirty="0">
                <a:effectLst/>
                <a:latin typeface="Book Antiqua" panose="02040602050305030304" pitchFamily="18" charset="0"/>
              </a:rPr>
              <a:t>α έργα του Τσέχωφ διαδραματίζονται στην εξοχή της Ρωσίας και απεικονίζουν τη μονότονη και απογοητευτική ζωή της τάξης των γαιοκτημόνων. </a:t>
            </a:r>
            <a:r>
              <a:rPr lang="en-US" sz="2000" dirty="0" err="1">
                <a:effectLst/>
                <a:latin typeface="Book Antiqua" panose="02040602050305030304" pitchFamily="18" charset="0"/>
              </a:rPr>
              <a:t>Όλοι</a:t>
            </a:r>
            <a:r>
              <a:rPr lang="en-US" sz="2000" dirty="0">
                <a:effectLst/>
                <a:latin typeface="Book Antiqua" panose="02040602050305030304" pitchFamily="18" charset="0"/>
              </a:rPr>
              <a:t> </a:t>
            </a:r>
            <a:r>
              <a:rPr lang="en-US" sz="2000" dirty="0" err="1">
                <a:effectLst/>
                <a:latin typeface="Book Antiqua" panose="02040602050305030304" pitchFamily="18" charset="0"/>
              </a:rPr>
              <a:t>οι</a:t>
            </a:r>
            <a:r>
              <a:rPr lang="en-US" sz="2000" dirty="0">
                <a:effectLst/>
                <a:latin typeface="Book Antiqua" panose="02040602050305030304" pitchFamily="18" charset="0"/>
              </a:rPr>
              <a:t> χαρα</a:t>
            </a:r>
            <a:r>
              <a:rPr lang="en-US" sz="2000" dirty="0" err="1">
                <a:effectLst/>
                <a:latin typeface="Book Antiqua" panose="02040602050305030304" pitchFamily="18" charset="0"/>
              </a:rPr>
              <a:t>κτήρες</a:t>
            </a:r>
            <a:r>
              <a:rPr lang="en-US" sz="2000" dirty="0">
                <a:effectLst/>
                <a:latin typeface="Book Antiqua" panose="02040602050305030304" pitchFamily="18" charset="0"/>
              </a:rPr>
              <a:t> επ</a:t>
            </a:r>
            <a:r>
              <a:rPr lang="en-US" sz="2000" dirty="0" err="1">
                <a:effectLst/>
                <a:latin typeface="Book Antiqua" panose="02040602050305030304" pitchFamily="18" charset="0"/>
              </a:rPr>
              <a:t>ιθυμούν</a:t>
            </a:r>
            <a:r>
              <a:rPr lang="en-US" sz="2000" dirty="0">
                <a:effectLst/>
                <a:latin typeface="Book Antiqua" panose="02040602050305030304" pitchFamily="18" charset="0"/>
              </a:rPr>
              <a:t> </a:t>
            </a:r>
            <a:r>
              <a:rPr lang="en-US" sz="2000" dirty="0" err="1">
                <a:effectLst/>
                <a:latin typeface="Book Antiqua" panose="02040602050305030304" pitchFamily="18" charset="0"/>
              </a:rPr>
              <a:t>μι</a:t>
            </a:r>
            <a:r>
              <a:rPr lang="en-US" sz="2000" dirty="0">
                <a:effectLst/>
                <a:latin typeface="Book Antiqua" panose="02040602050305030304" pitchFamily="18" charset="0"/>
              </a:rPr>
              <a:t>α καλύτερη ζωή αλλά δεν γνωρίζουν τον τρόπο να το επιτύχουν ή ποιες πρωτοβουλίες πρέπει να πάρουν για να επιτύχουν τους στόχους τους. Τα </a:t>
            </a:r>
            <a:r>
              <a:rPr lang="en-US" sz="2000" dirty="0" err="1">
                <a:effectLst/>
                <a:latin typeface="Book Antiqua" panose="02040602050305030304" pitchFamily="18" charset="0"/>
              </a:rPr>
              <a:t>έργ</a:t>
            </a:r>
            <a:r>
              <a:rPr lang="en-US" sz="2000" dirty="0">
                <a:effectLst/>
                <a:latin typeface="Book Antiqua" panose="02040602050305030304" pitchFamily="18" charset="0"/>
              </a:rPr>
              <a:t>α του απαρτίζονται από αμέτρητες λεπτομέρειες που η σχέση μεταξύ τους δεν είναι πάντα προφανής. </a:t>
            </a:r>
            <a:r>
              <a:rPr lang="en-US" sz="2000" dirty="0" err="1">
                <a:effectLst/>
                <a:latin typeface="Book Antiqua" panose="02040602050305030304" pitchFamily="18" charset="0"/>
              </a:rPr>
              <a:t>Ωστόσο</a:t>
            </a:r>
            <a:r>
              <a:rPr lang="en-US" sz="2000" dirty="0">
                <a:effectLst/>
                <a:latin typeface="Book Antiqua" panose="02040602050305030304" pitchFamily="18" charset="0"/>
              </a:rPr>
              <a:t>, ανα</a:t>
            </a:r>
            <a:r>
              <a:rPr lang="en-US" sz="2000" dirty="0" err="1">
                <a:effectLst/>
                <a:latin typeface="Book Antiqua" panose="02040602050305030304" pitchFamily="18" charset="0"/>
              </a:rPr>
              <a:t>δύοντ</a:t>
            </a:r>
            <a:r>
              <a:rPr lang="en-US" sz="2000" dirty="0">
                <a:effectLst/>
                <a:latin typeface="Book Antiqua" panose="02040602050305030304" pitchFamily="18" charset="0"/>
              </a:rPr>
              <a:t>αι σταδιακά μια ενιαία ατμόσφαιρα, χαρακτήρες σκιαγραφημένοι με ευκρίνεια και μια ολοκληρωμένη και απλή δράση.</a:t>
            </a:r>
            <a:br>
              <a:rPr lang="en-US" sz="1200" dirty="0">
                <a:effectLst/>
              </a:rPr>
            </a:br>
            <a:endParaRPr lang="en-US" sz="1200" dirty="0"/>
          </a:p>
        </p:txBody>
      </p:sp>
      <p:sp>
        <p:nvSpPr>
          <p:cNvPr id="41995" name="Rectangle 4199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1997" name="Rectangle 4199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841298"/>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015" name="Rectangle 43014">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010" name="Picture 2" descr="Το Ζήτημα Στανισλάφσκι – Γράφει ο Αλέξανδρος Μπαλαμώτης – Tetragwno.gr">
            <a:extLst>
              <a:ext uri="{FF2B5EF4-FFF2-40B4-BE49-F238E27FC236}">
                <a16:creationId xmlns:a16="http://schemas.microsoft.com/office/drawing/2014/main" id="{81CEE889-BF1C-DB31-EB22-7ED5C222EE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182" t="6697" r="-1" b="2393"/>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43017" name="Rectangle 43016">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29F50313-5B46-2581-5CDE-C043F81E2B9F}"/>
              </a:ext>
            </a:extLst>
          </p:cNvPr>
          <p:cNvSpPr>
            <a:spLocks noGrp="1"/>
          </p:cNvSpPr>
          <p:nvPr>
            <p:ph type="title"/>
          </p:nvPr>
        </p:nvSpPr>
        <p:spPr>
          <a:xfrm>
            <a:off x="6727371" y="625683"/>
            <a:ext cx="5144589" cy="6232317"/>
          </a:xfrm>
        </p:spPr>
        <p:txBody>
          <a:bodyPr vert="horz" lIns="91440" tIns="45720" rIns="91440" bIns="45720" rtlCol="0" anchor="b">
            <a:noAutofit/>
          </a:bodyPr>
          <a:lstStyle/>
          <a:p>
            <a:pPr indent="226695"/>
            <a:r>
              <a:rPr lang="en-US" sz="2000" dirty="0" err="1">
                <a:effectLst/>
                <a:latin typeface="Book Antiqua" panose="02040602050305030304" pitchFamily="18" charset="0"/>
              </a:rPr>
              <a:t>Οι</a:t>
            </a:r>
            <a:r>
              <a:rPr lang="en-US" sz="2000" dirty="0">
                <a:effectLst/>
                <a:latin typeface="Book Antiqua" panose="02040602050305030304" pitchFamily="18" charset="0"/>
              </a:rPr>
              <a:t> </a:t>
            </a:r>
            <a:r>
              <a:rPr lang="en-US" sz="2000" dirty="0" err="1">
                <a:effectLst/>
                <a:latin typeface="Book Antiqua" panose="02040602050305030304" pitchFamily="18" charset="0"/>
              </a:rPr>
              <a:t>μέθοδοι</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a:t>
            </a:r>
            <a:r>
              <a:rPr lang="en-US" sz="2000" i="1" dirty="0" err="1">
                <a:effectLst/>
                <a:latin typeface="Book Antiqua" panose="02040602050305030304" pitchFamily="18" charset="0"/>
              </a:rPr>
              <a:t>Θεάτρου</a:t>
            </a:r>
            <a:r>
              <a:rPr lang="en-US" sz="2000" i="1" dirty="0">
                <a:effectLst/>
                <a:latin typeface="Book Antiqua" panose="02040602050305030304" pitchFamily="18" charset="0"/>
              </a:rPr>
              <a:t> </a:t>
            </a:r>
            <a:r>
              <a:rPr lang="en-US" sz="2000" i="1" dirty="0" err="1">
                <a:effectLst/>
                <a:latin typeface="Book Antiqua" panose="02040602050305030304" pitchFamily="18" charset="0"/>
              </a:rPr>
              <a:t>Τέχνης</a:t>
            </a:r>
            <a:r>
              <a:rPr lang="en-US" sz="2000" i="1" dirty="0">
                <a:effectLst/>
                <a:latin typeface="Book Antiqua" panose="02040602050305030304" pitchFamily="18" charset="0"/>
              </a:rPr>
              <a:t> </a:t>
            </a:r>
            <a:r>
              <a:rPr lang="en-US" sz="2000" i="1" dirty="0" err="1">
                <a:effectLst/>
                <a:latin typeface="Book Antiqua" panose="02040602050305030304" pitchFamily="18" charset="0"/>
              </a:rPr>
              <a:t>Της</a:t>
            </a:r>
            <a:r>
              <a:rPr lang="en-US" sz="2000" i="1" dirty="0">
                <a:effectLst/>
                <a:latin typeface="Book Antiqua" panose="02040602050305030304" pitchFamily="18" charset="0"/>
              </a:rPr>
              <a:t> </a:t>
            </a:r>
            <a:r>
              <a:rPr lang="en-US" sz="2000" i="1" dirty="0" err="1">
                <a:effectLst/>
                <a:latin typeface="Book Antiqua" panose="02040602050305030304" pitchFamily="18" charset="0"/>
              </a:rPr>
              <a:t>Μόσχ</a:t>
            </a:r>
            <a:r>
              <a:rPr lang="en-US" sz="2000" i="1" dirty="0">
                <a:effectLst/>
                <a:latin typeface="Book Antiqua" panose="02040602050305030304" pitchFamily="18" charset="0"/>
              </a:rPr>
              <a:t>ας</a:t>
            </a:r>
            <a:r>
              <a:rPr lang="en-US" sz="2000" dirty="0">
                <a:effectLst/>
                <a:latin typeface="Book Antiqua" panose="02040602050305030304" pitchFamily="18" charset="0"/>
              </a:rPr>
              <a:t> προσαρμόστηκαν στις απαιτήσεις των έργων του Τσέχωφ. Ο </a:t>
            </a:r>
            <a:r>
              <a:rPr lang="en-US" sz="2000" dirty="0" err="1">
                <a:effectLst/>
                <a:latin typeface="Book Antiqua" panose="02040602050305030304" pitchFamily="18" charset="0"/>
              </a:rPr>
              <a:t>Στ</a:t>
            </a:r>
            <a:r>
              <a:rPr lang="en-US" sz="2000" dirty="0">
                <a:effectLst/>
                <a:latin typeface="Book Antiqua" panose="02040602050305030304" pitchFamily="18" charset="0"/>
              </a:rPr>
              <a:t>ανισλάφσκι μελετούσε κάθε έργο για αρκετό χρόνο πριν αρχίσουν οι πρόβες. Επ</a:t>
            </a:r>
            <a:r>
              <a:rPr lang="en-US" sz="2000" dirty="0" err="1">
                <a:effectLst/>
                <a:latin typeface="Book Antiqua" panose="02040602050305030304" pitchFamily="18" charset="0"/>
              </a:rPr>
              <a:t>έμενε</a:t>
            </a:r>
            <a:r>
              <a:rPr lang="en-US" sz="2000" dirty="0">
                <a:effectLst/>
                <a:latin typeface="Book Antiqua" panose="02040602050305030304" pitchFamily="18" charset="0"/>
              </a:rPr>
              <a:t> </a:t>
            </a:r>
            <a:r>
              <a:rPr lang="en-US" sz="2000" dirty="0" err="1">
                <a:effectLst/>
                <a:latin typeface="Book Antiqua" panose="02040602050305030304" pitchFamily="18" charset="0"/>
              </a:rPr>
              <a:t>κάθε</a:t>
            </a:r>
            <a:r>
              <a:rPr lang="en-US" sz="2000" dirty="0">
                <a:effectLst/>
                <a:latin typeface="Book Antiqua" panose="02040602050305030304" pitchFamily="18" charset="0"/>
              </a:rPr>
              <a:t> </a:t>
            </a:r>
            <a:r>
              <a:rPr lang="en-US" sz="2000" dirty="0" err="1">
                <a:effectLst/>
                <a:latin typeface="Book Antiqua" panose="02040602050305030304" pitchFamily="18" charset="0"/>
              </a:rPr>
              <a:t>ηθο</a:t>
            </a:r>
            <a:r>
              <a:rPr lang="en-US" sz="2000" dirty="0">
                <a:effectLst/>
                <a:latin typeface="Book Antiqua" panose="02040602050305030304" pitchFamily="18" charset="0"/>
              </a:rPr>
              <a:t>ποιός να φροντίζει προσεκτικά τις λεπτομέρειες και επεδίωκε να αναδημιουργεί τον κοινωνικό περίγυρο, μόνο αφού επισκεπτόταν τοποθεσία που διαδραματίζεται το έργο ύστερα από εκτεταμένη έρευνα.</a:t>
            </a:r>
            <a:br>
              <a:rPr lang="en-US" sz="2000" dirty="0">
                <a:effectLst/>
                <a:latin typeface="Book Antiqua" panose="02040602050305030304" pitchFamily="18" charset="0"/>
              </a:rPr>
            </a:br>
            <a:r>
              <a:rPr lang="en-US" sz="2000" dirty="0">
                <a:effectLst/>
                <a:latin typeface="Book Antiqua" panose="02040602050305030304" pitchFamily="18" charset="0"/>
              </a:rPr>
              <a:t>Ο </a:t>
            </a:r>
            <a:r>
              <a:rPr lang="en-US" sz="2000" dirty="0" err="1">
                <a:effectLst/>
                <a:latin typeface="Book Antiqua" panose="02040602050305030304" pitchFamily="18" charset="0"/>
              </a:rPr>
              <a:t>Στ</a:t>
            </a:r>
            <a:r>
              <a:rPr lang="en-US" sz="2000" dirty="0">
                <a:effectLst/>
                <a:latin typeface="Book Antiqua" panose="02040602050305030304" pitchFamily="18" charset="0"/>
              </a:rPr>
              <a:t>ανισλάφσκι είναι σήμερα γνωστός πάνω από όλα για τις προσπάθειές του να τελειοποιήσει μια μέθοδο υποκριτικής. </a:t>
            </a:r>
            <a:r>
              <a:rPr lang="en-US" sz="2000" dirty="0" err="1">
                <a:effectLst/>
                <a:latin typeface="Book Antiqua" panose="02040602050305030304" pitchFamily="18" charset="0"/>
              </a:rPr>
              <a:t>Το</a:t>
            </a:r>
            <a:r>
              <a:rPr lang="en-US" sz="2000" dirty="0">
                <a:effectLst/>
                <a:latin typeface="Book Antiqua" panose="02040602050305030304" pitchFamily="18" charset="0"/>
              </a:rPr>
              <a:t> 1911 </a:t>
            </a:r>
            <a:r>
              <a:rPr lang="en-US" sz="2000" dirty="0" err="1">
                <a:effectLst/>
                <a:latin typeface="Book Antiqua" panose="02040602050305030304" pitchFamily="18" charset="0"/>
              </a:rPr>
              <a:t>ίδρυσε</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n-US" sz="2000" dirty="0" err="1">
                <a:effectLst/>
                <a:latin typeface="Book Antiqua" panose="02040602050305030304" pitchFamily="18" charset="0"/>
              </a:rPr>
              <a:t>Πρώτο</a:t>
            </a:r>
            <a:r>
              <a:rPr lang="en-US" sz="2000" dirty="0">
                <a:effectLst/>
                <a:latin typeface="Book Antiqua" panose="02040602050305030304" pitchFamily="18" charset="0"/>
              </a:rPr>
              <a:t> </a:t>
            </a:r>
            <a:r>
              <a:rPr lang="en-US" sz="2000" dirty="0" err="1">
                <a:effectLst/>
                <a:latin typeface="Book Antiqua" panose="02040602050305030304" pitchFamily="18" charset="0"/>
              </a:rPr>
              <a:t>Στούντιο</a:t>
            </a:r>
            <a:r>
              <a:rPr lang="en-US" sz="2000" dirty="0">
                <a:effectLst/>
                <a:latin typeface="Book Antiqua" panose="02040602050305030304" pitchFamily="18" charset="0"/>
              </a:rPr>
              <a:t> </a:t>
            </a:r>
            <a:r>
              <a:rPr lang="en-US" sz="2000" dirty="0" err="1">
                <a:effectLst/>
                <a:latin typeface="Book Antiqua" panose="02040602050305030304" pitchFamily="18" charset="0"/>
              </a:rPr>
              <a:t>γι</a:t>
            </a:r>
            <a:r>
              <a:rPr lang="en-US" sz="2000" dirty="0">
                <a:effectLst/>
                <a:latin typeface="Book Antiqua" panose="02040602050305030304" pitchFamily="18" charset="0"/>
              </a:rPr>
              <a:t>α να εκπαιδεύει μαθητές και να λύνει τα προβλήματα που θα προέκυπταν στις παραστάσεις του. </a:t>
            </a:r>
            <a:r>
              <a:rPr lang="en-US" sz="2000" dirty="0" err="1">
                <a:effectLst/>
                <a:latin typeface="Book Antiqua" panose="02040602050305030304" pitchFamily="18" charset="0"/>
              </a:rPr>
              <a:t>Άρχισε</a:t>
            </a:r>
            <a:r>
              <a:rPr lang="en-US" sz="2000" dirty="0">
                <a:effectLst/>
                <a:latin typeface="Book Antiqua" panose="02040602050305030304" pitchFamily="18" charset="0"/>
              </a:rPr>
              <a:t> να </a:t>
            </a:r>
            <a:r>
              <a:rPr lang="en-US" sz="2000" dirty="0" err="1">
                <a:effectLst/>
                <a:latin typeface="Book Antiqua" panose="02040602050305030304" pitchFamily="18" charset="0"/>
              </a:rPr>
              <a:t>δημοσιεύει</a:t>
            </a:r>
            <a:r>
              <a:rPr lang="en-US" sz="2000" dirty="0">
                <a:effectLst/>
                <a:latin typeface="Book Antiqua" panose="02040602050305030304" pitchFamily="18" charset="0"/>
              </a:rPr>
              <a:t> </a:t>
            </a:r>
            <a:r>
              <a:rPr lang="en-US" sz="2000" dirty="0" err="1">
                <a:effectLst/>
                <a:latin typeface="Book Antiqua" panose="02040602050305030304" pitchFamily="18" charset="0"/>
              </a:rPr>
              <a:t>τις</a:t>
            </a:r>
            <a:r>
              <a:rPr lang="en-US" sz="2000" dirty="0">
                <a:effectLst/>
                <a:latin typeface="Book Antiqua" panose="02040602050305030304" pitchFamily="18" charset="0"/>
              </a:rPr>
              <a:t> </a:t>
            </a:r>
            <a:r>
              <a:rPr lang="en-US" sz="2000" dirty="0" err="1">
                <a:effectLst/>
                <a:latin typeface="Book Antiqua" panose="02040602050305030304" pitchFamily="18" charset="0"/>
              </a:rPr>
              <a:t>ιδέες</a:t>
            </a:r>
            <a:r>
              <a:rPr lang="en-US" sz="2000" dirty="0">
                <a:effectLst/>
                <a:latin typeface="Book Antiqua" panose="02040602050305030304" pitchFamily="18" charset="0"/>
              </a:rPr>
              <a:t> </a:t>
            </a:r>
            <a:r>
              <a:rPr lang="en-US" sz="2000" dirty="0" err="1">
                <a:effectLst/>
                <a:latin typeface="Book Antiqua" panose="02040602050305030304" pitchFamily="18" charset="0"/>
              </a:rPr>
              <a:t>τους</a:t>
            </a:r>
            <a:r>
              <a:rPr lang="en-US" sz="2000" dirty="0">
                <a:effectLst/>
                <a:latin typeface="Book Antiqua" panose="02040602050305030304" pitchFamily="18" charset="0"/>
              </a:rPr>
              <a:t> </a:t>
            </a:r>
            <a:r>
              <a:rPr lang="en-US" sz="2000" dirty="0" err="1">
                <a:effectLst/>
                <a:latin typeface="Book Antiqua" panose="02040602050305030304" pitchFamily="18" charset="0"/>
              </a:rPr>
              <a:t>στ</a:t>
            </a:r>
            <a:r>
              <a:rPr lang="en-US" sz="2000" dirty="0">
                <a:effectLst/>
                <a:latin typeface="Book Antiqua" panose="02040602050305030304" pitchFamily="18" charset="0"/>
              </a:rPr>
              <a:t>α βιβλία του </a:t>
            </a:r>
            <a:r>
              <a:rPr lang="en-US" sz="2000" i="1" dirty="0">
                <a:effectLst/>
                <a:latin typeface="Book Antiqua" panose="02040602050305030304" pitchFamily="18" charset="0"/>
              </a:rPr>
              <a:t>Η Ζωή Μου Στην Τέχνη</a:t>
            </a:r>
            <a:r>
              <a:rPr lang="en-US" sz="2000" dirty="0">
                <a:effectLst/>
                <a:latin typeface="Book Antiqua" panose="02040602050305030304" pitchFamily="18" charset="0"/>
              </a:rPr>
              <a:t> (1924) και </a:t>
            </a:r>
            <a:r>
              <a:rPr lang="en-US" sz="2000" i="1" dirty="0">
                <a:effectLst/>
                <a:latin typeface="Book Antiqua" panose="02040602050305030304" pitchFamily="18" charset="0"/>
              </a:rPr>
              <a:t>Ένας Ηθοποιός Δημιουργείται</a:t>
            </a:r>
            <a:r>
              <a:rPr lang="en-US" sz="2000" dirty="0">
                <a:effectLst/>
                <a:latin typeface="Book Antiqua" panose="02040602050305030304" pitchFamily="18" charset="0"/>
              </a:rPr>
              <a:t> (1936).</a:t>
            </a:r>
            <a:endParaRPr lang="en-US" sz="2000" dirty="0">
              <a:latin typeface="Book Antiqua" panose="02040602050305030304" pitchFamily="18" charset="0"/>
            </a:endParaRPr>
          </a:p>
        </p:txBody>
      </p:sp>
      <p:sp>
        <p:nvSpPr>
          <p:cNvPr id="43019" name="Rectangle 430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3021" name="Rectangle 430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910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7EBDBB-F93E-B178-3CC4-C537EBCE7100}"/>
              </a:ext>
            </a:extLst>
          </p:cNvPr>
          <p:cNvSpPr>
            <a:spLocks noGrp="1"/>
          </p:cNvSpPr>
          <p:nvPr>
            <p:ph type="title"/>
          </p:nvPr>
        </p:nvSpPr>
        <p:spPr>
          <a:xfrm>
            <a:off x="838200" y="365125"/>
            <a:ext cx="10515600" cy="6054336"/>
          </a:xfrm>
        </p:spPr>
        <p:txBody>
          <a:bodyPr>
            <a:normAutofit/>
          </a:bodyPr>
          <a:lstStyle/>
          <a:p>
            <a:pPr indent="226695"/>
            <a:r>
              <a:rPr lang="el-GR" sz="2400" dirty="0">
                <a:solidFill>
                  <a:srgbClr val="000000"/>
                </a:solidFill>
                <a:effectLst/>
                <a:latin typeface="Book Antiqua" panose="02040602050305030304" pitchFamily="18" charset="0"/>
                <a:ea typeface="Times New Roman" panose="02020603050405020304" pitchFamily="18" charset="0"/>
              </a:rPr>
              <a:t>Το βασικό περίγραμμα της μεθόδου του είναι:</a:t>
            </a:r>
            <a:br>
              <a:rPr lang="el-GR" sz="2400" dirty="0">
                <a:solidFill>
                  <a:srgbClr val="000000"/>
                </a:solidFill>
                <a:effectLst/>
                <a:latin typeface="Book Antiqua" panose="02040602050305030304" pitchFamily="18" charset="0"/>
                <a:ea typeface="Times New Roman" panose="02020603050405020304" pitchFamily="18" charset="0"/>
              </a:rPr>
            </a:b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1. το σώμα και η φωνή του ηθοποιού πρέπει να εκπαιδευτούν επιμελώς ώστε να ανταποκρίνονται αποτελεσματικά σε όλες τις απαιτήσεις.</a:t>
            </a: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2. Οι ηθοποιοί πρέπει να διδαχθούν εκείνες τις σκηνικές τεχνικές που θα τους καταστήσουν ικανούς να αποδίδουν το χαρακτήρα μπροστά στους θεατές, χωρίς καμία αίσθηση ότι χρησιμοποιούν τεχνάσματα.</a:t>
            </a: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3. Οι ηθοποιοί πρέπει να εξασκηθούν στην παρατήρηση της πραγματικότητας και να τη χρησιμοποιούν ως βάση για το κτίσιμο του ρόλου.</a:t>
            </a: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4. Οι ηθοποιοί πρέπει να επιδιώκουν την εσωτερική δικαιολόγηση για κάθε τι που γίνεται πάνω στη σκηνή. Για να το κάνουν αυτό ακόμα οι ηθοποιοί βασίζονται εν μέρει στο «μαγικό αν» (δηλαδή, αν ήμουν αυτό το πρόσωπο, θα έκανα…) και στη «συγκινησιακή μνήμη», μια διαδικασία με την οποία οι ηθοποιοί συσχετίζουν την ανοίκεια δραματική κατάσταση με κάποια αντίστοιχη συγκινησιακή κατάσταση από τη δική τους ζωή.</a:t>
            </a:r>
            <a:br>
              <a:rPr lang="el-GR" sz="2400" dirty="0">
                <a:effectLst/>
                <a:latin typeface="Times New Roman" panose="02020603050405020304" pitchFamily="18" charset="0"/>
                <a:ea typeface="Times New Roman" panose="02020603050405020304" pitchFamily="18" charset="0"/>
              </a:rPr>
            </a:br>
            <a:endParaRPr lang="el-GR" sz="2400" dirty="0"/>
          </a:p>
        </p:txBody>
      </p:sp>
    </p:spTree>
    <p:extLst>
      <p:ext uri="{BB962C8B-B14F-4D97-AF65-F5344CB8AC3E}">
        <p14:creationId xmlns:p14="http://schemas.microsoft.com/office/powerpoint/2010/main" val="1942987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CF6C24-AF36-B1AB-C1B0-FC2C600F56DE}"/>
              </a:ext>
            </a:extLst>
          </p:cNvPr>
          <p:cNvSpPr>
            <a:spLocks noGrp="1"/>
          </p:cNvSpPr>
          <p:nvPr>
            <p:ph type="title"/>
          </p:nvPr>
        </p:nvSpPr>
        <p:spPr>
          <a:xfrm>
            <a:off x="838200" y="365125"/>
            <a:ext cx="10515600" cy="6408899"/>
          </a:xfrm>
        </p:spPr>
        <p:txBody>
          <a:bodyPr>
            <a:normAutofit/>
          </a:bodyPr>
          <a:lstStyle/>
          <a:p>
            <a:pPr indent="226695"/>
            <a:r>
              <a:rPr lang="el-GR" sz="2400" dirty="0">
                <a:solidFill>
                  <a:srgbClr val="000000"/>
                </a:solidFill>
                <a:effectLst/>
                <a:latin typeface="Book Antiqua" panose="02040602050305030304" pitchFamily="18" charset="0"/>
                <a:ea typeface="Times New Roman" panose="02020603050405020304" pitchFamily="18" charset="0"/>
              </a:rPr>
              <a:t>5. Αν οι ηθοποιοί δεν πρόκειται απλώς να υποδυθούν τους εαυτούς τους, πρέπει να κάνουν μια σχολαστική ανάλυση του κειμένου και να εργαστούν μέσα στις δεδομένες συνθήκες που θα εντοπίσουν εκεί.</a:t>
            </a:r>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 Ο ηθοποιός πρέπει να αποσαφηνίσει τα κίνητρα του χαρακτήρα σε κάθε σκηνή, στο σύνολό του έργου, και σε σχέση με όλους τους άλλους ρόλους. Ο θεμελιώδης σκοπός του χαρακτήρα γίνεται ο άξονας του ρόλου, γύρω από τον οποίο περιστρέφονται όλα τα υπόλοιπα.</a:t>
            </a: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6) Πάνω στη σκηνή οι ηθοποιοί πρέπει να εστιάζουν την προσοχή τους στη δράση, όπως εκτυλίσσεται από στιγμή σε στιγμή. Αυτού του είδους η συγκέντρωση θα οδηγήσει στην ψευδαίσθηση της «πρώτης φοράς» και θα βοηθήσει τους ηθοποιούς να καθυποτάξουν τα εγώ τους τις καλλιτεχνικές απαιτήσεις της παραγωγής.</a:t>
            </a: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7) Οι ηθοποιοί πρέπει να πασχίζουν διαρκώς να τελειοποιούν την αντίληψη και την ικανότητα τους.</a:t>
            </a:r>
            <a:br>
              <a:rPr lang="el-GR" sz="1800" dirty="0">
                <a:effectLst/>
                <a:latin typeface="Times New Roman" panose="02020603050405020304" pitchFamily="18" charset="0"/>
                <a:ea typeface="Times New Roman" panose="02020603050405020304" pitchFamily="18" charset="0"/>
              </a:rPr>
            </a:br>
            <a:endParaRPr lang="el-GR" dirty="0"/>
          </a:p>
        </p:txBody>
      </p:sp>
    </p:spTree>
    <p:extLst>
      <p:ext uri="{BB962C8B-B14F-4D97-AF65-F5344CB8AC3E}">
        <p14:creationId xmlns:p14="http://schemas.microsoft.com/office/powerpoint/2010/main" val="1409356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7D87E9-8079-4CA3-A14A-8612D296458A}"/>
              </a:ext>
            </a:extLst>
          </p:cNvPr>
          <p:cNvSpPr>
            <a:spLocks noGrp="1"/>
          </p:cNvSpPr>
          <p:nvPr>
            <p:ph type="title"/>
          </p:nvPr>
        </p:nvSpPr>
        <p:spPr>
          <a:xfrm>
            <a:off x="838200" y="365125"/>
            <a:ext cx="10515600" cy="5961030"/>
          </a:xfrm>
        </p:spPr>
        <p:txBody>
          <a:bodyPr>
            <a:normAutofit/>
          </a:bodyPr>
          <a:lstStyle/>
          <a:p>
            <a:pPr indent="226695"/>
            <a:r>
              <a:rPr lang="el-GR" sz="2400" dirty="0">
                <a:solidFill>
                  <a:srgbClr val="000000"/>
                </a:solidFill>
                <a:effectLst/>
                <a:latin typeface="Book Antiqua" panose="02040602050305030304" pitchFamily="18" charset="0"/>
                <a:ea typeface="Times New Roman" panose="02020603050405020304" pitchFamily="18" charset="0"/>
              </a:rPr>
              <a:t>Στο σύνολο της, η μέθοδος είναι μια προσπάθεια να αναλύσει κάθε φάση της εργασίας του ηθοποιού και να την κάνει όσο πιο δυνατόν αποτελεσματική. Ο Στανισλάφσκι δεν έμεινε ποτέ απόλυτα ικανοποιημένος από το σύστημά του και εξακολουθούσε να το βελτιώνει μέχρι το θάνατό του. </a:t>
            </a:r>
            <a:br>
              <a:rPr lang="el-GR" sz="2400" dirty="0">
                <a:effectLst/>
                <a:latin typeface="Times New Roman" panose="02020603050405020304" pitchFamily="18" charset="0"/>
                <a:ea typeface="Times New Roman" panose="02020603050405020304" pitchFamily="18" charset="0"/>
              </a:rPr>
            </a:br>
            <a:r>
              <a:rPr lang="el-GR" sz="2400" dirty="0">
                <a:solidFill>
                  <a:srgbClr val="000000"/>
                </a:solidFill>
                <a:effectLst/>
                <a:latin typeface="Book Antiqua" panose="02040602050305030304" pitchFamily="18" charset="0"/>
                <a:ea typeface="Times New Roman" panose="02020603050405020304" pitchFamily="18" charset="0"/>
              </a:rPr>
              <a:t>Εκτός από τον Τσέχωφ το Θέατρο Τέχνης της Μόσχας ανέδειξε ως θεατρικό συγγραφέα επίσης τον </a:t>
            </a:r>
            <a:r>
              <a:rPr lang="el-GR" sz="2400" dirty="0" err="1">
                <a:solidFill>
                  <a:srgbClr val="000000"/>
                </a:solidFill>
                <a:effectLst/>
                <a:latin typeface="Book Antiqua" panose="02040602050305030304" pitchFamily="18" charset="0"/>
                <a:ea typeface="Times New Roman" panose="02020603050405020304" pitchFamily="18" charset="0"/>
              </a:rPr>
              <a:t>Μαξίμ</a:t>
            </a:r>
            <a:r>
              <a:rPr lang="el-GR" sz="2400" dirty="0">
                <a:solidFill>
                  <a:srgbClr val="000000"/>
                </a:solidFill>
                <a:effectLst/>
                <a:latin typeface="Book Antiqua" panose="02040602050305030304" pitchFamily="18" charset="0"/>
                <a:ea typeface="Times New Roman" panose="02020603050405020304" pitchFamily="18" charset="0"/>
              </a:rPr>
              <a:t> </a:t>
            </a:r>
            <a:r>
              <a:rPr lang="el-GR" sz="2400" dirty="0" err="1">
                <a:solidFill>
                  <a:srgbClr val="000000"/>
                </a:solidFill>
                <a:effectLst/>
                <a:latin typeface="Book Antiqua" panose="02040602050305030304" pitchFamily="18" charset="0"/>
                <a:ea typeface="Times New Roman" panose="02020603050405020304" pitchFamily="18" charset="0"/>
              </a:rPr>
              <a:t>Γκόρκι</a:t>
            </a:r>
            <a:r>
              <a:rPr lang="el-GR" sz="2400" dirty="0">
                <a:solidFill>
                  <a:srgbClr val="000000"/>
                </a:solidFill>
                <a:effectLst/>
                <a:latin typeface="Book Antiqua" panose="02040602050305030304" pitchFamily="18" charset="0"/>
                <a:ea typeface="Times New Roman" panose="02020603050405020304" pitchFamily="18" charset="0"/>
              </a:rPr>
              <a:t> (1868-1936) μερικά από τα πιο γνωστά έργα του οποίου είναι </a:t>
            </a:r>
            <a:r>
              <a:rPr lang="el-GR" sz="2400" i="1" dirty="0">
                <a:solidFill>
                  <a:srgbClr val="000000"/>
                </a:solidFill>
                <a:effectLst/>
                <a:latin typeface="Book Antiqua" panose="02040602050305030304" pitchFamily="18" charset="0"/>
                <a:ea typeface="Times New Roman" panose="02020603050405020304" pitchFamily="18" charset="0"/>
              </a:rPr>
              <a:t>Στο Βυθό</a:t>
            </a:r>
            <a:r>
              <a:rPr lang="el-GR" sz="2400" dirty="0">
                <a:solidFill>
                  <a:srgbClr val="000000"/>
                </a:solidFill>
                <a:effectLst/>
                <a:latin typeface="Book Antiqua" panose="02040602050305030304" pitchFamily="18" charset="0"/>
                <a:ea typeface="Times New Roman" panose="02020603050405020304" pitchFamily="18" charset="0"/>
              </a:rPr>
              <a:t> (1902) </a:t>
            </a:r>
            <a:r>
              <a:rPr lang="el-GR" sz="2400" i="1" dirty="0">
                <a:solidFill>
                  <a:srgbClr val="000000"/>
                </a:solidFill>
                <a:effectLst/>
                <a:latin typeface="Book Antiqua" panose="02040602050305030304" pitchFamily="18" charset="0"/>
                <a:ea typeface="Times New Roman" panose="02020603050405020304" pitchFamily="18" charset="0"/>
              </a:rPr>
              <a:t>Οι Μικροαστοί</a:t>
            </a:r>
            <a:r>
              <a:rPr lang="el-GR" sz="2400" dirty="0">
                <a:solidFill>
                  <a:srgbClr val="000000"/>
                </a:solidFill>
                <a:effectLst/>
                <a:latin typeface="Book Antiqua" panose="02040602050305030304" pitchFamily="18" charset="0"/>
                <a:ea typeface="Times New Roman" panose="02020603050405020304" pitchFamily="18" charset="0"/>
              </a:rPr>
              <a:t> (1904) και </a:t>
            </a:r>
            <a:r>
              <a:rPr lang="el-GR" sz="2400" i="1" dirty="0">
                <a:solidFill>
                  <a:srgbClr val="000000"/>
                </a:solidFill>
                <a:effectLst/>
                <a:latin typeface="Book Antiqua" panose="02040602050305030304" pitchFamily="18" charset="0"/>
                <a:ea typeface="Times New Roman" panose="02020603050405020304" pitchFamily="18" charset="0"/>
              </a:rPr>
              <a:t>Οι Εχθροί</a:t>
            </a:r>
            <a:r>
              <a:rPr lang="el-GR" sz="2400" dirty="0">
                <a:solidFill>
                  <a:srgbClr val="000000"/>
                </a:solidFill>
                <a:effectLst/>
                <a:latin typeface="Book Antiqua" panose="02040602050305030304" pitchFamily="18" charset="0"/>
                <a:ea typeface="Times New Roman" panose="02020603050405020304" pitchFamily="18" charset="0"/>
              </a:rPr>
              <a:t> (1907).</a:t>
            </a:r>
            <a:br>
              <a:rPr lang="el-GR" sz="1800" dirty="0">
                <a:effectLst/>
                <a:latin typeface="Times New Roman" panose="02020603050405020304" pitchFamily="18" charset="0"/>
                <a:ea typeface="Times New Roman" panose="02020603050405020304" pitchFamily="18" charset="0"/>
              </a:rPr>
            </a:br>
            <a:r>
              <a:rPr lang="el-GR" sz="1800" dirty="0">
                <a:solidFill>
                  <a:srgbClr val="000000"/>
                </a:solidFill>
                <a:effectLst/>
                <a:latin typeface="Book Antiqua" panose="02040602050305030304" pitchFamily="18" charset="0"/>
                <a:ea typeface="Times New Roman" panose="02020603050405020304" pitchFamily="18" charset="0"/>
              </a:rPr>
              <a:t> </a:t>
            </a:r>
            <a:br>
              <a:rPr lang="el-GR" sz="1800" dirty="0">
                <a:effectLst/>
                <a:latin typeface="Times New Roman" panose="02020603050405020304" pitchFamily="18" charset="0"/>
                <a:ea typeface="Times New Roman" panose="02020603050405020304" pitchFamily="18" charset="0"/>
              </a:rPr>
            </a:br>
            <a:endParaRPr lang="el-GR" dirty="0"/>
          </a:p>
        </p:txBody>
      </p:sp>
    </p:spTree>
    <p:extLst>
      <p:ext uri="{BB962C8B-B14F-4D97-AF65-F5344CB8AC3E}">
        <p14:creationId xmlns:p14="http://schemas.microsoft.com/office/powerpoint/2010/main" val="38335076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9" name="Rectangle 44038">
            <a:extLst>
              <a:ext uri="{FF2B5EF4-FFF2-40B4-BE49-F238E27FC236}">
                <a16:creationId xmlns:a16="http://schemas.microsoft.com/office/drawing/2014/main" id="{58153EC8-8E01-4D70-B575-24ABD35A1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38812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32950BC-09D5-A776-1F75-F634D370418C}"/>
              </a:ext>
            </a:extLst>
          </p:cNvPr>
          <p:cNvSpPr>
            <a:spLocks noGrp="1"/>
          </p:cNvSpPr>
          <p:nvPr>
            <p:ph type="title"/>
          </p:nvPr>
        </p:nvSpPr>
        <p:spPr>
          <a:xfrm>
            <a:off x="652750" y="657498"/>
            <a:ext cx="4806184" cy="6018605"/>
          </a:xfrm>
          <a:noFill/>
        </p:spPr>
        <p:txBody>
          <a:bodyPr vert="horz" lIns="91440" tIns="45720" rIns="91440" bIns="45720" rtlCol="0" anchor="b">
            <a:normAutofit/>
          </a:bodyPr>
          <a:lstStyle/>
          <a:p>
            <a:pPr indent="226695"/>
            <a:r>
              <a:rPr lang="en-US" sz="2000" i="1" dirty="0" err="1">
                <a:solidFill>
                  <a:schemeClr val="bg1"/>
                </a:solidFill>
                <a:effectLst/>
                <a:latin typeface="Book Antiqua" panose="02040602050305030304" pitchFamily="18" charset="0"/>
              </a:rPr>
              <a:t>Ρίχ</a:t>
            </a:r>
            <a:r>
              <a:rPr lang="en-US" sz="2000" i="1" dirty="0">
                <a:solidFill>
                  <a:schemeClr val="bg1"/>
                </a:solidFill>
                <a:effectLst/>
                <a:latin typeface="Book Antiqua" panose="02040602050305030304" pitchFamily="18" charset="0"/>
              </a:rPr>
              <a:t>αρντ Βάγκνερ</a:t>
            </a:r>
            <a:br>
              <a:rPr lang="en-US" sz="2000" dirty="0">
                <a:solidFill>
                  <a:schemeClr val="bg1"/>
                </a:solidFill>
                <a:effectLst/>
                <a:latin typeface="Book Antiqua" panose="02040602050305030304" pitchFamily="18" charset="0"/>
              </a:rPr>
            </a:br>
            <a:r>
              <a:rPr lang="en-US" sz="2000" dirty="0">
                <a:solidFill>
                  <a:schemeClr val="bg1"/>
                </a:solidFill>
                <a:effectLst/>
                <a:latin typeface="Book Antiqua" panose="02040602050305030304" pitchFamily="18" charset="0"/>
              </a:rPr>
              <a:t> </a:t>
            </a:r>
            <a:br>
              <a:rPr lang="en-US" sz="2000" dirty="0">
                <a:solidFill>
                  <a:schemeClr val="bg1"/>
                </a:solidFill>
                <a:effectLst/>
                <a:latin typeface="Book Antiqua" panose="02040602050305030304" pitchFamily="18" charset="0"/>
              </a:rPr>
            </a:br>
            <a:r>
              <a:rPr lang="en-US" sz="2000" dirty="0">
                <a:solidFill>
                  <a:schemeClr val="bg1"/>
                </a:solidFill>
                <a:effectLst/>
                <a:latin typeface="Book Antiqua" panose="02040602050305030304" pitchFamily="18" charset="0"/>
              </a:rPr>
              <a:t>Ο Ρίχαρντ Βάγκνερ(1813-1883) μπορεί να θεωρηθεί ως ένας από τους πιο σημαντικούς προδρόμους του μοντερνισμού παρόλο που κατατάσσεται στον ύστερο ρομαντισμό. Ο </a:t>
            </a:r>
            <a:r>
              <a:rPr lang="en-US" sz="2000" dirty="0" err="1">
                <a:solidFill>
                  <a:schemeClr val="bg1"/>
                </a:solidFill>
                <a:effectLst/>
                <a:latin typeface="Book Antiqua" panose="02040602050305030304" pitchFamily="18" charset="0"/>
              </a:rPr>
              <a:t>Βάγκνερ</a:t>
            </a:r>
            <a:r>
              <a:rPr lang="en-US" sz="2000" dirty="0">
                <a:solidFill>
                  <a:schemeClr val="bg1"/>
                </a:solidFill>
                <a:effectLst/>
                <a:latin typeface="Book Antiqua" panose="02040602050305030304" pitchFamily="18" charset="0"/>
              </a:rPr>
              <a:t> απ</a:t>
            </a:r>
            <a:r>
              <a:rPr lang="en-US" sz="2000" dirty="0" err="1">
                <a:solidFill>
                  <a:schemeClr val="bg1"/>
                </a:solidFill>
                <a:effectLst/>
                <a:latin typeface="Book Antiqua" panose="02040602050305030304" pitchFamily="18" charset="0"/>
              </a:rPr>
              <a:t>έρριψε</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την</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τάση</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της</a:t>
            </a:r>
            <a:r>
              <a:rPr lang="en-US" sz="2000" dirty="0">
                <a:solidFill>
                  <a:schemeClr val="bg1"/>
                </a:solidFill>
                <a:effectLst/>
                <a:latin typeface="Book Antiqua" panose="02040602050305030304" pitchFamily="18" charset="0"/>
              </a:rPr>
              <a:t> επ</a:t>
            </a:r>
            <a:r>
              <a:rPr lang="en-US" sz="2000" dirty="0" err="1">
                <a:solidFill>
                  <a:schemeClr val="bg1"/>
                </a:solidFill>
                <a:effectLst/>
                <a:latin typeface="Book Antiqua" panose="02040602050305030304" pitchFamily="18" charset="0"/>
              </a:rPr>
              <a:t>οχής</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του</a:t>
            </a:r>
            <a:r>
              <a:rPr lang="en-US" sz="2000" dirty="0">
                <a:solidFill>
                  <a:schemeClr val="bg1"/>
                </a:solidFill>
                <a:effectLst/>
                <a:latin typeface="Book Antiqua" panose="02040602050305030304" pitchFamily="18" charset="0"/>
              </a:rPr>
              <a:t> π</a:t>
            </a:r>
            <a:r>
              <a:rPr lang="en-US" sz="2000" dirty="0" err="1">
                <a:solidFill>
                  <a:schemeClr val="bg1"/>
                </a:solidFill>
                <a:effectLst/>
                <a:latin typeface="Book Antiqua" panose="02040602050305030304" pitchFamily="18" charset="0"/>
              </a:rPr>
              <a:t>ρος</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το</a:t>
            </a:r>
            <a:r>
              <a:rPr lang="en-US" sz="2000" dirty="0">
                <a:solidFill>
                  <a:schemeClr val="bg1"/>
                </a:solidFill>
                <a:effectLst/>
                <a:latin typeface="Book Antiqua" panose="02040602050305030304" pitchFamily="18" charset="0"/>
              </a:rPr>
              <a:t> </a:t>
            </a:r>
            <a:r>
              <a:rPr lang="en-US" sz="2000" dirty="0" err="1">
                <a:solidFill>
                  <a:schemeClr val="bg1"/>
                </a:solidFill>
                <a:effectLst/>
                <a:latin typeface="Book Antiqua" panose="02040602050305030304" pitchFamily="18" charset="0"/>
              </a:rPr>
              <a:t>ρε</a:t>
            </a:r>
            <a:r>
              <a:rPr lang="en-US" sz="2000" dirty="0">
                <a:solidFill>
                  <a:schemeClr val="bg1"/>
                </a:solidFill>
                <a:effectLst/>
                <a:latin typeface="Book Antiqua" panose="02040602050305030304" pitchFamily="18" charset="0"/>
              </a:rPr>
              <a:t>αλισμό, υποστηρίζοντας ότι ο θεατρικός συγγραφέας πρέπει να είναι μυθοπλάστης, αντί να εξιστορεί οικογενειακές ιστορίες. Έπ</a:t>
            </a:r>
            <a:r>
              <a:rPr lang="en-US" sz="2000" dirty="0" err="1">
                <a:solidFill>
                  <a:schemeClr val="bg1"/>
                </a:solidFill>
                <a:effectLst/>
                <a:latin typeface="Book Antiqua" panose="02040602050305030304" pitchFamily="18" charset="0"/>
              </a:rPr>
              <a:t>ρε</a:t>
            </a:r>
            <a:r>
              <a:rPr lang="en-US" sz="2000" dirty="0">
                <a:solidFill>
                  <a:schemeClr val="bg1"/>
                </a:solidFill>
                <a:effectLst/>
                <a:latin typeface="Book Antiqua" panose="02040602050305030304" pitchFamily="18" charset="0"/>
              </a:rPr>
              <a:t>πε να απεικονίζει έναν ιδανικό κόσμο, μέσα από την έκφραση των εσωτερικών παρορμήσεων και προσδοκιών ενός λαού, όπως αυτές ενσωματώνονται στους φυλετικούς του μύθους και συνενώνοντας τον έτσι σε ένα «έθνος».</a:t>
            </a:r>
            <a:endParaRPr lang="en-US" sz="2000" dirty="0">
              <a:solidFill>
                <a:schemeClr val="bg1"/>
              </a:solidFill>
              <a:latin typeface="Book Antiqua" panose="02040602050305030304" pitchFamily="18" charset="0"/>
            </a:endParaRPr>
          </a:p>
        </p:txBody>
      </p:sp>
      <p:pic>
        <p:nvPicPr>
          <p:cNvPr id="44034" name="Picture 2" descr="Ρίχαρντ Βάγκνερ - Βικιπαίδεια">
            <a:extLst>
              <a:ext uri="{FF2B5EF4-FFF2-40B4-BE49-F238E27FC236}">
                <a16:creationId xmlns:a16="http://schemas.microsoft.com/office/drawing/2014/main" id="{B061C489-77A0-9E35-5205-2FB4743C10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36" r="1" b="17112"/>
          <a:stretch/>
        </p:blipFill>
        <p:spPr bwMode="auto">
          <a:xfrm>
            <a:off x="6095999" y="10"/>
            <a:ext cx="610565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350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067" name="Rectangle 4506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4D5D5AF-C844-6040-554E-CE6D90C36B67}"/>
              </a:ext>
            </a:extLst>
          </p:cNvPr>
          <p:cNvSpPr>
            <a:spLocks noGrp="1"/>
          </p:cNvSpPr>
          <p:nvPr>
            <p:ph type="title"/>
          </p:nvPr>
        </p:nvSpPr>
        <p:spPr>
          <a:xfrm>
            <a:off x="5838536" y="116611"/>
            <a:ext cx="6251110" cy="6704813"/>
          </a:xfrm>
        </p:spPr>
        <p:txBody>
          <a:bodyPr vert="horz" lIns="91440" tIns="45720" rIns="91440" bIns="45720" rtlCol="0" anchor="b">
            <a:noAutofit/>
          </a:bodyPr>
          <a:lstStyle/>
          <a:p>
            <a:r>
              <a:rPr lang="en-US" sz="2400" dirty="0" err="1">
                <a:effectLst/>
                <a:latin typeface="Book Antiqua" panose="02040602050305030304" pitchFamily="18" charset="0"/>
              </a:rPr>
              <a:t>Γι</a:t>
            </a:r>
            <a:r>
              <a:rPr lang="en-US" sz="2400" dirty="0">
                <a:effectLst/>
                <a:latin typeface="Book Antiqua" panose="02040602050305030304" pitchFamily="18" charset="0"/>
              </a:rPr>
              <a:t>α τον Βάγκνερ το αληθινό θέατρο έχει να κάνει με τον ιδανικό κόσμο, ο οποίος εγκαταλείπεται μόλις αρχίζει η χρήση της πρόζας. </a:t>
            </a:r>
            <a:r>
              <a:rPr lang="en-US" sz="2400" dirty="0" err="1">
                <a:effectLst/>
                <a:latin typeface="Book Antiqua" panose="02040602050305030304" pitchFamily="18" charset="0"/>
              </a:rPr>
              <a:t>Δι</a:t>
            </a:r>
            <a:r>
              <a:rPr lang="en-US" sz="2400" dirty="0">
                <a:effectLst/>
                <a:latin typeface="Book Antiqua" panose="02040602050305030304" pitchFamily="18" charset="0"/>
              </a:rPr>
              <a:t>ατύπωσε την άποψη ότι το θέατρο πρέπει να εμβαπτισθεί στη «μαγική πηγή» της μουσικής για να συνδυάσει το μεγαλείο του Σαίξπηρ και του Μπετόβεν. Υπ</a:t>
            </a:r>
            <a:r>
              <a:rPr lang="en-US" sz="2400" dirty="0" err="1">
                <a:effectLst/>
                <a:latin typeface="Book Antiqua" panose="02040602050305030304" pitchFamily="18" charset="0"/>
              </a:rPr>
              <a:t>οστήριξε</a:t>
            </a:r>
            <a:r>
              <a:rPr lang="en-US" sz="2400" dirty="0">
                <a:effectLst/>
                <a:latin typeface="Book Antiqua" panose="02040602050305030304" pitchFamily="18" charset="0"/>
              </a:rPr>
              <a:t> επ</a:t>
            </a:r>
            <a:r>
              <a:rPr lang="en-US" sz="2400" dirty="0" err="1">
                <a:effectLst/>
                <a:latin typeface="Book Antiqua" panose="02040602050305030304" pitchFamily="18" charset="0"/>
              </a:rPr>
              <a:t>ίσης</a:t>
            </a:r>
            <a:r>
              <a:rPr lang="en-US" sz="2400" dirty="0">
                <a:effectLst/>
                <a:latin typeface="Book Antiqua" panose="02040602050305030304" pitchFamily="18" charset="0"/>
              </a:rPr>
              <a:t> </a:t>
            </a:r>
            <a:r>
              <a:rPr lang="en-US" sz="2400" dirty="0" err="1">
                <a:effectLst/>
                <a:latin typeface="Book Antiqua" panose="02040602050305030304" pitchFamily="18" charset="0"/>
              </a:rPr>
              <a:t>ότι</a:t>
            </a:r>
            <a:r>
              <a:rPr lang="en-US" sz="2400" dirty="0">
                <a:effectLst/>
                <a:latin typeface="Book Antiqua" panose="02040602050305030304" pitchFamily="18" charset="0"/>
              </a:rPr>
              <a:t> η </a:t>
            </a:r>
            <a:r>
              <a:rPr lang="en-US" sz="2400" dirty="0" err="1">
                <a:effectLst/>
                <a:latin typeface="Book Antiqua" panose="02040602050305030304" pitchFamily="18" charset="0"/>
              </a:rPr>
              <a:t>μουσική</a:t>
            </a:r>
            <a:r>
              <a:rPr lang="en-US" sz="2400" dirty="0">
                <a:effectLst/>
                <a:latin typeface="Book Antiqua" panose="02040602050305030304" pitchFamily="18" charset="0"/>
              </a:rPr>
              <a:t> </a:t>
            </a:r>
            <a:r>
              <a:rPr lang="en-US" sz="2400" dirty="0" err="1">
                <a:effectLst/>
                <a:latin typeface="Book Antiqua" panose="02040602050305030304" pitchFamily="18" charset="0"/>
              </a:rPr>
              <a:t>μέσω</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μελωδί</a:t>
            </a:r>
            <a:r>
              <a:rPr lang="en-US" sz="2400" dirty="0">
                <a:effectLst/>
                <a:latin typeface="Book Antiqua" panose="02040602050305030304" pitchFamily="18" charset="0"/>
              </a:rPr>
              <a:t>ας και του ρυθμού επιτρέπει μεγαλύτερο έλεγχο στην παράσταση, περισσότερο από όσο είναι δυνατόν στην πρόζα, όπου η ερμηνεία εξαρτάται από τις προσωπικές ιδιοτροπίες του ηθοποιού. </a:t>
            </a:r>
            <a:r>
              <a:rPr lang="en-US" sz="2400" dirty="0" err="1">
                <a:effectLst/>
                <a:latin typeface="Book Antiqua" panose="02040602050305030304" pitchFamily="18" charset="0"/>
              </a:rPr>
              <a:t>Έτσι</a:t>
            </a:r>
            <a:r>
              <a:rPr lang="en-US" sz="2400" dirty="0">
                <a:effectLst/>
                <a:latin typeface="Book Antiqua" panose="02040602050305030304" pitchFamily="18" charset="0"/>
              </a:rPr>
              <a:t>, η απ</a:t>
            </a:r>
            <a:r>
              <a:rPr lang="en-US" sz="2400" dirty="0" err="1">
                <a:effectLst/>
                <a:latin typeface="Book Antiqua" panose="02040602050305030304" pitchFamily="18" charset="0"/>
              </a:rPr>
              <a:t>οτελεσμ</a:t>
            </a:r>
            <a:r>
              <a:rPr lang="en-US" sz="2400" dirty="0">
                <a:effectLst/>
                <a:latin typeface="Book Antiqua" panose="02040602050305030304" pitchFamily="18" charset="0"/>
              </a:rPr>
              <a:t>ατικότητα του μουσικού δράματος για τον Βάγκνερ εξαρτιόταν από την παράσταση, καθώς επίσης και από τη σύνθεση, και υποστήριξε ότι ο συγγραφέας-συνθέτης θα έπρεπε να επιβλέπει κάθε στοιχείο της θεατρικής παραγωγής έτσι ώστε να συνενώνονται όλα τα στοιχεία σε ένα «καθολικό έργο τέχνης».</a:t>
            </a:r>
            <a:endParaRPr lang="en-US" sz="2400" dirty="0">
              <a:latin typeface="Book Antiqua" panose="02040602050305030304" pitchFamily="18" charset="0"/>
            </a:endParaRPr>
          </a:p>
        </p:txBody>
      </p:sp>
      <p:pic>
        <p:nvPicPr>
          <p:cNvPr id="45058" name="Picture 2" descr="Die Walkure in Full Score: Wagner, Richard: 0800759235667: Amazon.com: Books">
            <a:extLst>
              <a:ext uri="{FF2B5EF4-FFF2-40B4-BE49-F238E27FC236}">
                <a16:creationId xmlns:a16="http://schemas.microsoft.com/office/drawing/2014/main" id="{50E3229C-571F-422F-807B-1BA260ABCC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0052"/>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506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6242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087" name="Rectangle 46086">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082" name="Picture 2" descr="Ρίχαρντ Βάγκνερ | Κοινή Γνώμη">
            <a:extLst>
              <a:ext uri="{FF2B5EF4-FFF2-40B4-BE49-F238E27FC236}">
                <a16:creationId xmlns:a16="http://schemas.microsoft.com/office/drawing/2014/main" id="{BB666F32-6EFA-7E9A-74BB-A27ADEE1BABC}"/>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7463" r="-1" b="11289"/>
          <a:stretch/>
        </p:blipFill>
        <p:spPr bwMode="auto">
          <a:xfrm>
            <a:off x="3069" y="10"/>
            <a:ext cx="1218893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CE1A215E-A559-76A6-C16D-01BD10ABC59B}"/>
              </a:ext>
            </a:extLst>
          </p:cNvPr>
          <p:cNvSpPr>
            <a:spLocks noGrp="1"/>
          </p:cNvSpPr>
          <p:nvPr>
            <p:ph type="title"/>
          </p:nvPr>
        </p:nvSpPr>
        <p:spPr>
          <a:xfrm>
            <a:off x="1527048" y="1124712"/>
            <a:ext cx="9144000" cy="3063240"/>
          </a:xfrm>
        </p:spPr>
        <p:txBody>
          <a:bodyPr vert="horz" lIns="91440" tIns="45720" rIns="91440" bIns="45720" rtlCol="0" anchor="b">
            <a:normAutofit/>
          </a:bodyPr>
          <a:lstStyle/>
          <a:p>
            <a:pPr algn="ctr"/>
            <a:r>
              <a:rPr lang="en-US" sz="2100" dirty="0" err="1">
                <a:solidFill>
                  <a:srgbClr val="FFFFFF"/>
                </a:solidFill>
                <a:effectLst/>
                <a:latin typeface="Book Antiqua" panose="02040602050305030304" pitchFamily="18" charset="0"/>
              </a:rPr>
              <a:t>Εκτός</a:t>
            </a:r>
            <a:r>
              <a:rPr lang="en-US" sz="2100" dirty="0">
                <a:solidFill>
                  <a:srgbClr val="FFFFFF"/>
                </a:solidFill>
                <a:effectLst/>
                <a:latin typeface="Book Antiqua" panose="02040602050305030304" pitchFamily="18" charset="0"/>
              </a:rPr>
              <a:t> από </a:t>
            </a:r>
            <a:r>
              <a:rPr lang="en-US" sz="2100" dirty="0" err="1">
                <a:solidFill>
                  <a:srgbClr val="FFFFFF"/>
                </a:solidFill>
                <a:effectLst/>
                <a:latin typeface="Book Antiqua" panose="02040602050305030304" pitchFamily="18" charset="0"/>
              </a:rPr>
              <a:t>τις</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θεωρίες</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του</a:t>
            </a:r>
            <a:r>
              <a:rPr lang="en-US" sz="2100" dirty="0">
                <a:solidFill>
                  <a:srgbClr val="FFFFFF"/>
                </a:solidFill>
                <a:effectLst/>
                <a:latin typeface="Book Antiqua" panose="02040602050305030304" pitchFamily="18" charset="0"/>
              </a:rPr>
              <a:t>, η πρα</a:t>
            </a:r>
            <a:r>
              <a:rPr lang="en-US" sz="2100" dirty="0" err="1">
                <a:solidFill>
                  <a:srgbClr val="FFFFFF"/>
                </a:solidFill>
                <a:effectLst/>
                <a:latin typeface="Book Antiqua" panose="02040602050305030304" pitchFamily="18" charset="0"/>
              </a:rPr>
              <a:t>κτική</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του</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Βάγκνερ</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άσκησε</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σημ</a:t>
            </a:r>
            <a:r>
              <a:rPr lang="en-US" sz="2100" dirty="0">
                <a:solidFill>
                  <a:srgbClr val="FFFFFF"/>
                </a:solidFill>
                <a:effectLst/>
                <a:latin typeface="Book Antiqua" panose="02040602050305030304" pitchFamily="18" charset="0"/>
              </a:rPr>
              <a:t>αντική επιρροή ιδιαίτερα στη θεατρική αρχιτεκτονική, γιατί απαίτησε ένα νέο τύπο θεατρικού οικοδομήματος προκειμένου να στεγάσει το μουσικό του δράμα. </a:t>
            </a:r>
            <a:r>
              <a:rPr lang="en-US" sz="2100" dirty="0" err="1">
                <a:solidFill>
                  <a:srgbClr val="FFFFFF"/>
                </a:solidFill>
                <a:effectLst/>
                <a:latin typeface="Book Antiqua" panose="02040602050305030304" pitchFamily="18" charset="0"/>
              </a:rPr>
              <a:t>Το</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Φέρστσ</a:t>
            </a:r>
            <a:r>
              <a:rPr lang="en-US" sz="2100" dirty="0">
                <a:solidFill>
                  <a:srgbClr val="FFFFFF"/>
                </a:solidFill>
                <a:effectLst/>
                <a:latin typeface="Book Antiqua" panose="02040602050305030304" pitchFamily="18" charset="0"/>
              </a:rPr>
              <a:t>πηλχαουζ </a:t>
            </a:r>
            <a:r>
              <a:rPr lang="el-GR" sz="2100" dirty="0">
                <a:solidFill>
                  <a:srgbClr val="FFFFFF"/>
                </a:solidFill>
                <a:effectLst/>
                <a:latin typeface="Book Antiqua" panose="02040602050305030304" pitchFamily="18" charset="0"/>
              </a:rPr>
              <a:t>(</a:t>
            </a:r>
            <a:r>
              <a:rPr lang="en-US" sz="2200" i="1" dirty="0" err="1">
                <a:latin typeface="Book Antiqua" panose="02040602050305030304" pitchFamily="18" charset="0"/>
              </a:rPr>
              <a:t>Festspielhaus</a:t>
            </a:r>
            <a:r>
              <a:rPr lang="el-GR" sz="2200" i="1" dirty="0">
                <a:latin typeface="Book Antiqua" panose="02040602050305030304" pitchFamily="18" charset="0"/>
              </a:rPr>
              <a:t>) </a:t>
            </a:r>
            <a:r>
              <a:rPr lang="en-US" sz="2100" dirty="0">
                <a:solidFill>
                  <a:srgbClr val="FFFFFF"/>
                </a:solidFill>
                <a:effectLst/>
                <a:latin typeface="Book Antiqua" panose="02040602050305030304" pitchFamily="18" charset="0"/>
              </a:rPr>
              <a:t>π</a:t>
            </a:r>
            <a:r>
              <a:rPr lang="en-US" sz="2100" dirty="0" err="1">
                <a:solidFill>
                  <a:srgbClr val="FFFFFF"/>
                </a:solidFill>
                <a:effectLst/>
                <a:latin typeface="Book Antiqua" panose="02040602050305030304" pitchFamily="18" charset="0"/>
              </a:rPr>
              <a:t>ου</a:t>
            </a:r>
            <a:r>
              <a:rPr lang="en-US" sz="2100" dirty="0">
                <a:solidFill>
                  <a:srgbClr val="FFFFFF"/>
                </a:solidFill>
                <a:effectLst/>
                <a:latin typeface="Book Antiqua" panose="02040602050305030304" pitchFamily="18" charset="0"/>
              </a:rPr>
              <a:t> χτίστηκε τελικά στο Μπαϊρόιτ και εγκαινιάστηκε το 1876 έγινε πολύ σύντομα διάσημο σε όλο τον κόσμο και ενέπνευσε πολλές μεταρρυθμίσεις στον αρχιτεκτονικό σχεδιασμό. Ο </a:t>
            </a:r>
            <a:r>
              <a:rPr lang="en-US" sz="2100" dirty="0" err="1">
                <a:solidFill>
                  <a:srgbClr val="FFFFFF"/>
                </a:solidFill>
                <a:effectLst/>
                <a:latin typeface="Book Antiqua" panose="02040602050305030304" pitchFamily="18" charset="0"/>
              </a:rPr>
              <a:t>Βάγκνερ</a:t>
            </a:r>
            <a:r>
              <a:rPr lang="en-US" sz="2100" dirty="0">
                <a:solidFill>
                  <a:srgbClr val="FFFFFF"/>
                </a:solidFill>
                <a:effectLst/>
                <a:latin typeface="Book Antiqua" panose="02040602050305030304" pitchFamily="18" charset="0"/>
              </a:rPr>
              <a:t> </a:t>
            </a:r>
            <a:r>
              <a:rPr lang="en-US" sz="2100" dirty="0" err="1">
                <a:solidFill>
                  <a:srgbClr val="FFFFFF"/>
                </a:solidFill>
                <a:effectLst/>
                <a:latin typeface="Book Antiqua" panose="02040602050305030304" pitchFamily="18" charset="0"/>
              </a:rPr>
              <a:t>εγκ</a:t>
            </a:r>
            <a:r>
              <a:rPr lang="en-US" sz="2100" dirty="0">
                <a:solidFill>
                  <a:srgbClr val="FFFFFF"/>
                </a:solidFill>
                <a:effectLst/>
                <a:latin typeface="Book Antiqua" panose="02040602050305030304" pitchFamily="18" charset="0"/>
              </a:rPr>
              <a:t>ατέλειψε τη διαρρύθμιση που περιλάμβανε θεωρεία, πλατεία και εξώστη.</a:t>
            </a:r>
            <a:endParaRPr lang="en-US" sz="2100" dirty="0">
              <a:solidFill>
                <a:srgbClr val="FFFFFF"/>
              </a:solidFill>
              <a:latin typeface="Book Antiqua" panose="02040602050305030304" pitchFamily="18" charset="0"/>
            </a:endParaRPr>
          </a:p>
        </p:txBody>
      </p:sp>
      <p:sp>
        <p:nvSpPr>
          <p:cNvPr id="46089" name="sketchy box">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1" name="sketchy line">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alpha val="75000"/>
            </a:srgbClr>
          </a:solidFill>
          <a:ln w="41275" cap="rnd">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404016"/>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2EB0FF-362F-0658-8B16-2F9384BF9483}"/>
              </a:ext>
            </a:extLst>
          </p:cNvPr>
          <p:cNvSpPr>
            <a:spLocks noGrp="1"/>
          </p:cNvSpPr>
          <p:nvPr>
            <p:ph type="title"/>
          </p:nvPr>
        </p:nvSpPr>
        <p:spPr>
          <a:xfrm>
            <a:off x="838200" y="365125"/>
            <a:ext cx="10515600" cy="6306263"/>
          </a:xfrm>
        </p:spPr>
        <p:txBody>
          <a:bodyPr>
            <a:normAutofit/>
          </a:bodyPr>
          <a:lstStyle/>
          <a:p>
            <a:r>
              <a:rPr lang="el-GR" sz="2400" dirty="0">
                <a:solidFill>
                  <a:srgbClr val="000000"/>
                </a:solidFill>
                <a:effectLst/>
                <a:latin typeface="Book Antiqua" panose="02040602050305030304" pitchFamily="18" charset="0"/>
                <a:ea typeface="Times New Roman" panose="02020603050405020304" pitchFamily="18" charset="0"/>
                <a:cs typeface="Book Antiqua" panose="02040602050305030304" pitchFamily="18" charset="0"/>
              </a:rPr>
              <a:t>Το κύριο μέρος της αίθουσας είχε 30 κλιμακωτές σειρές καθισμάτων χωρίς πλαϊνά θεωρεία ή κεντρικό διάδρομο και κάθε σειρά οδηγούσε κατευθείαν σε μια παράπλευρη έξοδο. Στο πίσω μέρος της αίθουσας υπήρχε ένα μονάχα μεγάλο θεωρείο που είχε πάνω του ένα μικρό εξώστη. Για να εξασφαλιστεί η άριστη θέα των 1745 θέσεων η διάταξη τους είχε σχήμα βεντάλιας. Εφόσον όλες οι θέσεις θεωρούνται το ίδιο καλές καθιερώθηκε μια ενιαία τιμή εισιτηρίου. Η τάφρος της ορχήστρας ήταν αθέατη και το μεγαλύτερο μέρος της εκτεινόταν κάτω από το μπροστινό μέρος της σκηνής. Αυτό το χαρακτηριστικό δημιούργησε ένα «μυστικιστικό χάσμα» ανάμεσα στον πραγματικό κόσμο της αίθουσας και στον ιδανικό κόσμο της σκηνής, ένα εφέ που ενισχύθηκε από την συσκότιση της αίθουσας κατά τη διάρκεια των παραστάσεων και από την πλαισίωση της σκηνής με ένα διπλό αψιδωτό προσκήνιο.</a:t>
            </a:r>
            <a:br>
              <a:rPr lang="el-GR" sz="1800" dirty="0">
                <a:effectLst/>
                <a:latin typeface="Times New Roman" panose="02020603050405020304" pitchFamily="18" charset="0"/>
                <a:ea typeface="Times New Roman" panose="02020603050405020304" pitchFamily="18" charset="0"/>
              </a:rPr>
            </a:br>
            <a:endParaRPr lang="el-GR" dirty="0"/>
          </a:p>
        </p:txBody>
      </p:sp>
    </p:spTree>
    <p:extLst>
      <p:ext uri="{BB962C8B-B14F-4D97-AF65-F5344CB8AC3E}">
        <p14:creationId xmlns:p14="http://schemas.microsoft.com/office/powerpoint/2010/main" val="3958205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858A4A-C0BF-A9B3-5991-CC761005C863}"/>
              </a:ext>
            </a:extLst>
          </p:cNvPr>
          <p:cNvSpPr>
            <a:spLocks noGrp="1"/>
          </p:cNvSpPr>
          <p:nvPr>
            <p:ph type="title"/>
          </p:nvPr>
        </p:nvSpPr>
        <p:spPr>
          <a:xfrm>
            <a:off x="838200" y="365125"/>
            <a:ext cx="10515600" cy="6147642"/>
          </a:xfrm>
        </p:spPr>
        <p:txBody>
          <a:bodyPr>
            <a:normAutofit/>
          </a:bodyPr>
          <a:lstStyle/>
          <a:p>
            <a:r>
              <a:rPr lang="el-GR" sz="2400" dirty="0">
                <a:solidFill>
                  <a:srgbClr val="000000"/>
                </a:solidFill>
                <a:effectLst/>
                <a:latin typeface="Book Antiqua" panose="02040602050305030304" pitchFamily="18" charset="0"/>
                <a:ea typeface="Times New Roman" panose="02020603050405020304" pitchFamily="18" charset="0"/>
              </a:rPr>
              <a:t>Οι παραστάσεις του Βάγκνερ επεδίωκαν την απόλυτη ψευδαίσθηση. Απαγόρευε στους μουσικούς του να κουρδίζουν τα όργανά τους στην τάφρο της ορχήστρας και δεν επέτρεπε τα χειροκροτήματα κατά τη διάρκεια της παράστασης ή το μπιζάρισμα στο τέλος της. Ζητούσε τη σχολαστική, ιστορική ακρίβεια στα σκηνικά και τα κουστούμια και χρησιμοποιούσε μηχανισμούς όπως τα κινούμενα πανοράματα. Η ιδέα του για το «καθολικό έργο τέχνης» ενοποίησε τα στοιχεία της παράστασης και η αρχιτεκτονική του θεάτρου έμελλε να αποτελέσει έμπνευση για πολλούς από τους πρωτοπόρους του μοντέρνου θεάτρου.</a:t>
            </a:r>
            <a:br>
              <a:rPr lang="el-GR" sz="1800" dirty="0">
                <a:effectLst/>
                <a:latin typeface="Times New Roman" panose="02020603050405020304" pitchFamily="18" charset="0"/>
                <a:ea typeface="Times New Roman" panose="02020603050405020304" pitchFamily="18" charset="0"/>
              </a:rPr>
            </a:br>
            <a:endParaRPr lang="el-GR" dirty="0"/>
          </a:p>
        </p:txBody>
      </p:sp>
    </p:spTree>
    <p:extLst>
      <p:ext uri="{BB962C8B-B14F-4D97-AF65-F5344CB8AC3E}">
        <p14:creationId xmlns:p14="http://schemas.microsoft.com/office/powerpoint/2010/main" val="240432525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4909</Words>
  <Application>Microsoft Office PowerPoint</Application>
  <PresentationFormat>Widescreen</PresentationFormat>
  <Paragraphs>43</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Book Antiqua</vt:lpstr>
      <vt:lpstr>Calibri</vt:lpstr>
      <vt:lpstr>Calibri Light</vt:lpstr>
      <vt:lpstr>Times New Roman</vt:lpstr>
      <vt:lpstr>Θέμα του Office</vt:lpstr>
      <vt:lpstr>Μάθημα 12ο   </vt:lpstr>
      <vt:lpstr>Το θέατρο στο δεύτερο μισό του δέκατου ένατου αιώνα </vt:lpstr>
      <vt:lpstr>Εάν ο ρομαντισμός κυριαρχεί στο πρώτο μισό του δέκατου ένατου αιώνα, το δεύτερο μισό χαρακτηρίζεται από το κίνημα του ρεαλισμού.</vt:lpstr>
      <vt:lpstr>Ο ρεαλισμός χρωστά πολλά στον «θετικισμό» του Ογκύστ Κοντ (Auguste Comte 1798-1857) και της Θετικής Πολιτικής. Ο Κοντ κατηγοριοποίησε τις επιστήμες τοποθετώντας την κοινωνιολογία στην κορυφή ως την πολυπλοκότερη και σημαντικότερη των επιστημών. Θεωρώντας ότι απώτερος σκοπός όλων των γνώσεων είναι η βελτίωση της κοινωνίας, υποστήριξε ότι όλες οι επιστήμες πρέπει να συνεισφέρουν στην κοινωνιολογία η οποία εφαρμόζοντας αυστηρά την επιστήμη και την επιστημονική μεθοδολογία, θα ήταν ικανή να ανακαλύψει τα αίτια των κοινωνικών προβλημάτων και να τα θεραπεύσει.</vt:lpstr>
      <vt:lpstr>Πάνω από όλα, ο Κοντ απαιτούσε να εγκαταλειφθούν οι μεταφυσικές ερμηνείες των γεγονότων και της συμπεριφοράς και να δώσουν τη θέση τους σε έμπρακτα αποδεδειγμένες ερμηνείες βασισμένες σε παρατήρηση και ανάλυση. Τα επιχειρήματα του Κοντ βρήκαν πρόσφορο έδαφος και σε πολλούς καλλιτέχνες που προσπάθησαν να κάνουν την τέχνη «επιστημονική» και «ρεαλιστική».   </vt:lpstr>
      <vt:lpstr>Απόπειρες για μια πιο ρεαλιστική προσέγγιση στην τέχνη μπορούμε να παρατηρήσουμε ήδη από την εποχή των αρχαίων Ελλήνων. Από την ιταλική αναγέννηση και έπειτα η εικαστική ψευδαίσθηση κυριαρχούσε στο θέατρο, ενώ το μελόδραμα και ο ρομαντισμός είχαν επισπεύσει την απαίτηση για ρεαλισμό στην όψη όλες, όμως, σχεδόν οι προσεγγίσεις πριν από το 1850 είχαν τονίσει την όμορφη φύση, τις νόρμες, το γραφικό τοπικό χρώμα, ή τις ευχάριστες αντιθέσεις. Ακόμη και ο Ουγκώ ο οποίος είχε απαιτήσει να περιληφθεί το γκροτέσκο στην τέχνη απέφυγε το αποκρουστικό στο δικό του έργο.</vt:lpstr>
      <vt:lpstr>Γύρω στο 1850, ωστόσο, κάποιοι κριτικοί άρχισαν να υποστηρίζουν μια στενή και αντικειμενική παρατήρηση της ζωής, όσο υψηλού ή χαμηλού επιπέδου και αν ήταν. Από τις απαιτήσεις αυτές προήλθε ένα κίνημα που ονομάστηκε ρεαλισμός. Ως συνειδητό κίνημα, ο ρεαλισμός πρωτοεμφανίζεται γύρω στο 1853 στη Γαλλία. Οι βασικές του αρχές ήταν: η τέχνη πρέπει να απεικονίζει πιστά τον πραγματικό, υλικό κόσμο και, αφού μόνο ο παρών κόσμος μπορεί να παρατηρηθεί άμεσα, η αλήθεια μπορεί να επιτευχθεί πιο ολοκληρωμένα μέσω απρόσωπης αντικειμενικής παρατήρησης και αναπαράστασης του κόσμου γύρω μας.  Επειδή παράλληλα με τις νέες αυτές απαιτήσεις συνέχισαν να υπάρχουν παλιές αντιλήψεις, αρκετά είδη έργων χαρακτηρίζονταν συχνά ως «ρεαλιστικά» στα τέλη του δέκατου ένατου αιώνα.  </vt:lpstr>
      <vt:lpstr>Το ρωσικό θέατρο μέχρι το 1900 </vt:lpstr>
      <vt:lpstr>Μέσα στην αυστηρή λογοκρισία και την ενίσχυση της δύναμης της αριστοκρατίας που επιβλήθηκε από τον Αλέξανδρο Γ΄(κυβέρνησε από το 1881 έως το 1894), αποτελεί έκπληξη το γεγονός ότι ο ρεαλισμός εμφανίστηκε στη ρωσική δραματουργία νωρίτερα από ότι στην υπόλοιπη Ευρώπη και ότι ήταν πιο ασυμβίβαστος από αλλού. Εφαρμόστηκε πλήρως για πρώτη φορά από τον Ιβάν Τουργκένιεφ (1818 έως 1883). Τα περισσότερα έργα του γράφτηκαν μεταξύ του 1843 και του 1852, η επιρροή τους όμως ήρθε πολύ αργότερα αφού το καλύτερο έργο του Ένας Μήνας στην Εξοχή γραμμένο το 1850 δεν ανέβηκε παρά το 1872.</vt:lpstr>
      <vt:lpstr>Σε αυτό το έργο ο Τουργκένιεφ  εστιάζει κυρίως στην εσωτερική ζωή των χαρακτήρων. Αποδίδει πιστά την καθημερινή ρουτίνα ενός υποστατικού, δείχνοντας τις μόνιμες ψυχολογικές αλλαγές που προκαλεί σε αρκετούς χαρακτήρες η παρουσία ενός νεαρού οικοδιδασκάλου. Η συνεισφορά του Τουργκένιεφ στο ρεαλισμό πηγάζει από τη χρήση των οικιακών λεπτομερειών για την αποκάλυψη εσωτερικής αναστάτωσης. Ο Τσέχωφ θα στηριχθεί πάνω στο έργο του Τουργκένιεφ στη συγγραφή των δικών του έργων. </vt:lpstr>
      <vt:lpstr>Πριν ανέβουν επί σκηνής τα έργα του Τουργκένιεφ, ο ρεαλισμός είχε ήδη διαδοθεί μέσα από το έργο του Αλέξανδρου Οστρόφσκι (1823 – 1886), του πρώτου επαγγελματία δραματουργού της Ρωσίας και του πρώτου Ρώσου συγγραφέα που περιορίστηκε αποκλειστικά στο δράμα. Ο Οστρόφσκι έγραψε το πρώτο του έργο το 1847 και από το 1853 μέχρι το θάνατό του ολοκλήρωνε ένα τουλάχιστον έργο κάθε χρόνο. Εργαζόταν κυρίως με την παρατήρηση. Αν και έγραψε ποικίλα είδη και χρησιμοποίησε μεγάλη γκάμα θεμάτων, τα μεγαλύτερα έργα του αντλούν από τη ζωή της μεσαίας τάξης την οποία και γνώριζε καλύτερα. Είναι κυρίως γνωστός για το Ακόμα και οι Σοφοί Σκοντάφτουν γραμμένο το 1868 ενίοτε τιτλοφορείται και Το Ημερολόγιο Ενός Παλιανθρώπου και την Μπόρα γραμμένο το 1859. </vt:lpstr>
      <vt:lpstr>Κοντά στο τέλος του δέκατου ενάτου αιώνα, ο Λέων Τολστόι (1828 – 1910), ήδη διάσημος ως μυθιστοριογράφος, στράφηκε στη δραματουργία. Το σημαντικότερο από τα έργα του είναι το κράτος του ζόφου (Η Δύναμη Του Σκοταδιού) που γράφτηκε το 1886 και ανέβηκε πρώτη φορά στη Ρωσία το 1895. Είναι μια ιστορία απληστίας και φόνου ανάμεσα σε Ρώσους χωρικούς. Όπως και Η Πικρή Μοίρα αποτελεί ένα από τα πιο σημαντικά νατουραλιστικά έργα.  </vt:lpstr>
      <vt:lpstr>Μολονότι τα κορυφαία ρωσικά έργα στα τέλη του δέκατου ένατου αιώνα ανήκουν στη ρεαλιστική σχολή, σε καμιά περίπτωση δεν αποτελούσαν το σταθερό πρόγραμμα των δημοσίων θεάτρων τα οποία εξακολουθούσαν να προτιμούν το μελόδραμα κομμάτι φάρσα, το μουσικό δράμα και τα ρομαντικά θεάματα.  Το ρωσικό μπαλέτο έφτασε σε ένα σημείο τελειότητας στη διάρκεια του δεύτερου μισού του αιώνα υπό την επιρροή του Μάριους Πετιπά (1820-1910). Μετά το 1870 ο Πετιπά ήταν ο απόλυτος κυρίαρχος του μπαλέτου στη Ρωσία. Χορογράφησε 74 μεγάλου μήκους έργα μεταξύ αυτών Η Λίμνη Των Κύκνων, Η Ωραία Κοιμωμένη και Ο Καρυοθραύστης σε μουσική του Τσαϊκόφσκι στα οποία είχε δοθεί ιδιαίτερη έμφαση στα σκηνικά και στα κουστούμια καθώς και στον αφηγηματικό χορό. Την εποχή που αποσύρθηκε το 1903 το ρωσικό μπαλέτο έχει αποκτήσει τα χαρακτηριστικά για τα οποία είναι και σήμερα διάσημο.   </vt:lpstr>
      <vt:lpstr>Το θέατρο στη Γαλλία μέχρι το 1900 </vt:lpstr>
      <vt:lpstr>Δραματουργία   Για πρώτη στη Γαλλία, οι δραματουργοί προσπάθησαν να εφαρμόσουν το πρόγραμμα των ρεαλιστών. Οι σημαντικότεροι από αυτούς τους συγγραφείς ήταν ο Αλέξανδρος Δουμάς ο υιός (Alexandre Dumas fils) και ο Ωζιέ (Guillaume Victor Émile Augier). Και οι δυο όφειλαν πολλά στους προκατόχους τους και περισσότερο στον Ευγένιο Σκριμπ (Augustin Eugène Scribe 1791-1861) ο οποίος καθιέρωσε τη φόρμα του καλοφτιαγμένου έργου. Το καλοφτιαγμένο έργο είναι ένας συνδυασμός και τελειοποίηση θεατρικών τεχνασμάτων που χρησιμοποιούνταν ήδη από την εποχή του Αισχύλου, δηλαδή μια προσεκτική έκθεση, μια διάταξη των γεγονότων στη βάση αιτίου αιτιατού, σκηνές κλιμακούμενες και επιδέξιους χειρισμούς των κρυμμένων πληροφοριών, των αναπάντεχων ανατροπών και του σασπένς. </vt:lpstr>
      <vt:lpstr>Ο Αλέξανδρος Δουμάς υιός (1824-1895) έγινε γνωστός με τη δραματοποίηση του δικού του μυθιστορήματος, Η Κυρία Με Τις Καμέλιες. Το ανέβασμα του έργου είχε απαγορευτεί για τρία χρόνια εξαιτίας του ρεαλισμού του. Τοποθετημένο στο Παρίσι τη δεκαετία του 1840 το έργο χρησιμοποιούσε διάλογο σε πρόζα και απεικόνιζε μια πρωταγωνίστρια βασισμένη σε μία γνωστή εταίρα της εποχής </vt:lpstr>
      <vt:lpstr>Ο Βικτοριαν Σαρντού (Victorien Sardou 1831-1908) θεωρείται ο πραγματικός διάδοχος του Σκριμπ και ήταν ένας από τους δημοφιλέστερους δραματουργούς αυτής της εποχής. Όπως και ο Σκριμπ, ο Σαρντού χρησιμοποίησε τη συνταγή του καλοφτιαγμένου έργου και την προσάρμοσε σχεδόν σε όλα τα δραματικά έργα. Οι πρώτες του επιτυχίες περιλαμβάνουν κωμωδίες, όπως Ορνιθοσκαλίσματα (1860), Η Καλή Μας Φίλη (1861), σάτιρες πάνω στην καθημερινή ζωή, όπως Η Οικογένεια Μπενουάτον (1865). Αργότερα έγραψε αρκετά έργα για τη Σάρα Μπερνάρ (Sarah Bernhardt), μία από τις μεγαλύτερες ηθοποιούς αυτής της εποχής, μεταξύ των οποίων τη Φαιδωρα (1882) και την Τόσκα (1887) και κάποια από τα πιο πλούσια ιστορικά θεάματα του δέκατου ένατου αιώνα όπως Η Πατρίς το 1868 και Θεοδώρα 1884. Τα τελευταία έργα απέσπασαν επαίνους ακόμα και από τους νατουραλιστές για την πίστη τους αναβίωση συγκεκριμένων milieu. </vt:lpstr>
      <vt:lpstr>Ο Ευγένιος Λαμπίς (Eugene Labiche 1815-1888) ήταν ένας από τους καλύτερους συγγραφείς φάρσας του δέκατου ένατου αιώνα. Ο Λαμπίς έγραψε για το κοινό και με μεγάλη απροθυμία εξέδιδε τα έργα του. Τα περισσότερα από αυτά όπως το Ένα Καπέλο Από Ψάθα Ιταλίας γραμμένο το 1851, μπορεί να μοιάζουν απολαυστικά ανεύθυνα αλλά όμως όπως Το Ταξίδι Του Κυρίου Περισσόν (1860) και Στάχτη Στα Ματια (1861) παρατηρούν διεισδυτικά την ανθρώπινη φύση. Πολλά από τα έργα του έχουν αντέξει στο χρόνο περισσότερα από αυτά των σοβαρών σύγχρονων του.       </vt:lpstr>
      <vt:lpstr>Τόσο ο Σαρντού όσο και ο Δουμάς υιός αποδίδουν στον Αντόλφ Μοντινί (1805-1880) διευθυντή του Ζιμνάζ, την πρώτη απόπειρα αντιμετώπισης της σκηνοθεσίας ως τέχνης στη Γαλλία. Σύμφωνα με τον Δουμά, ο Μοντινί , ξεκινώντας γύρω στο 1853, τοποθέτησε ένα τραπέζι στη μέση της σκηνής για να εμποδίσει τους ηθοποιούς να καταλαμβάνουν την ημικυκλική παράταξη που συνηθιζόταν τότε. Έπειτα έβαλε καρέκλες γύρω από το τραπέζι, κάθισε τους ηθοποιούς και τους έκανε να μιλούν ο ένας στον άλλον και όχι στο κοινό, όπως συνηθιζόταν στο παρελθόν. Στο τέλος επίπλωσε τα σκηνικά του σαν κανονικά δωμάτια και τοποθέτησε αντικείμενα του φροντιστηρίου όπως κουτιά πούρων, χαρτομάντηλα ή γράμματα διάσπαρτα στη σκηνή για να ενθαρρύνει την κίνηση από το ένα μέρος στο άλλο. Με τον τρόπο αυτό σταδιακά έφτασε σε μια ψευδαίσθηση αληθινής ζωής </vt:lpstr>
      <vt:lpstr>Το σημαντικότερο όλων όμως ήταν ότι στα τέλη του δέκατου ένατου αιώνα απογειώθηκε το σύστημα των σταρ. Οι περισσότερες δηλαδή παραγωγές στήνονταν με κέντρο τους σταρ. Αν οι αστέρες είχαν ισχυρή καλλιτεχνική συνείδηση η πρακτική αυτή μπορούσε να οδηγήσει σε εξαιρετικά αποτελέσματα, πολύ συχνά όμως τα πάντα υποτάσσονταν στις ιδιοτροπίες τους.  Η διασημότερη Γαλλίδα σταρ στα τέλη του δέκατου ένατου αιώνα ήταν η Σάρα Μπερνάρ (1844 έως 1943). Από το 1880 αφοσιώθηκε σε περιοδείες σε όλο τον κόσμο. Ήταν διάσημη για τη λεπτή σιλουέτα της , τα σκούρα μάτια της, τη «χρυσή» φωνή της και για ερμηνείες θλίψης, πόνου, δακρύβρεχτης οργής και θανάτου. Η τεχνική της δεινότητα και η σαγηνευτική της προσωπικότητας συνδυάστηκαν για να δημιουργήσουν την εικόνα της μεγάλης ηθοποιού. Πολλοί ακόμα τη θεωρούν τη μεγαλύτερη ηθοποιό του καιρού της. Το αντίπαλό της δέος ήταν η Ιταλίδα ηθοποιός Ελεονόρα Ντούζε (Eleonora Duse) . </vt:lpstr>
      <vt:lpstr>Τα τελευταία χρόνια του 19ου αιώνα   Τα τελευταία χρόνια του 19ου αιώνα οι αλλαγές που συνέβησαν διαμόρφωσαν τις βάσεις για το θέατρο του 20ου αιώνα. Ο Σαξ Μάινιγκεν (Sax Meiningen) ανέδειξε την αξία του παντοδύναμου σκηνοθέτη που συνενώνει όλα τα στοιχεία της παράστασης σε ένα αισθητικά ενιαίο σύνολο. Ο Ίψεν ήταν ο πρώτος συγγραφέας που συνειδητοποίησε πλήρως τους στόχους και τους κανόνες του ρεαλισμού και ο Ζολά έθεσε το θεωρητικό πλαίσιο που οδήγησε τον ρεαλισμό στον νατουραλισμό.   </vt:lpstr>
      <vt:lpstr>Ο θίασος των Μάινιγκεν του Δούκα του Σαξ Μάινιγκεν προκάλεσε αίσθηση γιατί κάθε πτυχή των παραστάσεών τους έφτανε στην απόλυτη ψευδαίσθηση. Οι κυριότερες πηγές της δύναμης του θιάσου ήταν το συνολικό αποτέλεσμα και ιδιαίτερα η υποκριτική συνόλου. Ο Δούκας διατηρούσε τον απόλυτο έλεγχο, τόσο στους ηθοποιούς όσο και στον σκηνικό εξοπλισμό. Επειδή δεν μπορούσε να έχει στη διάθεσή του σημαντικούς ηθοποιούς, ο θίασος του απαρτιζόταν είτε από αρχάριους είτε από παλαιότερους ηθοποιούς που δεν είχαν καταφέρει να πετύχουν. Ο Μάινιγκεν  απαιτούσε από όλους τους ηθοποιούς που δεν έπαιζαν πρωταγωνιστικούς ρόλους να εμφανίζονται ως κομπάρσοι. Οι πρόβες γίνονταν το βράδυ μετά την ολοκλήρωση των δημόσιων καθηκόντων του Δούκα και συχνά διαρκούσαν 5 ή 6 ώρες. Συνεχίζονταν μέχρι να κριθεί ότι το έργο ήταν έτοιμο για παράσταση ακόμα και αν αυτό απαιτούσε αρκετούς μήνες.  Ο θίασος των Μάινιγκεν σηματοδότησε την έναρξη του νέου κινήματος προς την ενοποιημένη παράσταση, στην οποία κάθε στοιχείο είναι προσεκτικά επιλεγμένο εξαιτίας της συμβολής του στο συνολικό αποτέλεσμα. Ο ηθοποιός έδωσε τη θέση του στο σκηνοθέτη, ως τον κυρίαρχο καλλιτέχνη του θεάτρου. Το παράδειγμά του θιάσου του Μάινιγκεν επηρέασε καλλιτέχνες όπως ο Αντουάν και ο Στανισλάφσκι που έμελλε να παίξουν σημαντικό ρόλο στη δημιουργία του σύγχρονου θεάτρου. </vt:lpstr>
      <vt:lpstr>Ίψεν   Ο Ίψεν θεωρείται αναμφισβήτητα ένας από τους μεγαλύτερους θεατρικούς συγγραφείς. Τα έργα του θεωρούνται κλασικά. Έγραψε 25 έργα. Τα περισσότερα από τα πρώτα του έργα είναι έμμετρα δράματα σχετικά με το παρελθόν της Σκανδιναβίας. Σε αυτά συμπεριλαμβάνονται Η Κυρία Ιγκερ Από Το Όστροτ (1855), Οι Μνηστήρες Του Θρόνου (1864), Τα Παλικάρια Στο Χέλγκελάντ (1858). Τα πιο σημαντικά από τα πρώτα του έργα είναι Ο Μπραντ (1866) και Ο Πέερ Γκυντ (1867).  Τη δεκαετία του 1870 ο Ίψεν ανακοίνωσε την πρόθεσή του να εγκαταλείψει το στίχο επειδή ήταν ακατάλληλος για να δημιουργήσει ψευδαίσθηση της πραγματικότητας. Η φήμη του Ίψεν ως ριζοσπάστη διανοούμενου καθιερώθηκε με τα έργα Κουκλόσπιτο (1879), Βρικόλακες (1880), Ένας Εχθρός Του Λαού (1882). Ειδικά το Κουκλόσπιτο και οι Βρικόλακες σόκαραν τους συντηρητικούς αναγνώστες και λειτούργησαν ως πόλοι συσπείρωσης για τους υποστηρικτές του δράματος και των ιδεών. Ο Ίψεν δεν έδινε στα έργα του τη λύση που επιβεβαίωνε την κοινώς αποδεκτή ιδεολογία, αντίθετα καθιστούσε την ιδεολογία αιτία των προβλημάτων και πρότεινε την ανάγκη της αλλαγής της. </vt:lpstr>
      <vt:lpstr>Την επόμενη δεκαετία ο Ίψεν στράφηκε σε νέες αναζητήσεις. Στα έργα Αγριόπαπια (1884) Ρόσμερσχολμ (1886), Ο Αρχιμάστορας Σόλνες (1892), Ιωάννης Γαβριήλ Μπόρκμαν (1896) και Όταν Ξυπνήσουμε Ανάμεσα Στους Νεκρούς (1899) χρησιμοποίησε όλο και περισσότερο το συμβολισμό, ενώ στράφηκε και σε θέματα που αφορούσαν περισσότερο στις διαπροσωπικές σχέσεις παρά στα κοινωνικά προβλήματα.  Θα μπορούσε κανείς να πει, ωστόσο, ότι το βασικό θέμα των έργων του Ίψεν παραμένει σχετικά σταθερό και αφορά στον αγώνα για ηθική ακεραιότητα, στη σύγκρουση ανάμεσα στο καθήκον προς τον εαυτό μας και το καθήκον απέναντι στους άλλους. Μεγάλο μέρος από το έργο του Ίψεν συνέβαλε στην εξέλιξη του ρεαλισμού, ενώ με τα τελευταία του έργα έμελλε να επηρεάσει το μη ρεαλιστικό δράμα αφού σε αυτά συνηθισμένα αντικείμενα, όπως η πάπια στην Αγριόπαπια, φορτίζονται με σημασίες πέρα από το κυριολεκτικό τους νόημα και αυξάνουν τους υπαινιγμούς της θεατρικής δράσης.   </vt:lpstr>
      <vt:lpstr>Ο Ζολά και οι Γάλλοι νατουραλιστές    Την ίδια περίοδο οι Γάλλοι νατουραλιστές επιζητούσαν ένα νέο θέατρο. Θεώρησαν την κληρονομικότητα και το περιβάλλον ως τους πιο σημαντικούς καθοριστικούς παράγοντες της ανθρώπινης μοίρας. Αυτό το δόγμα στηρίχθηκε εν μέρει στην Καταγωγή Των Ειδών του Δαρβίνου γραμμένο το 1859. Ο Δαρβίνος διατύπωσε δυο βασικές θέσεις: α) όλες οι μορφές ζωής έχουν εξελιχθεί σταδιακά από ένα κοινό πρόγονο και β) η εξέλιξη των ειδών εξηγείται από την επιβίωση του ισχυρότερου. Αυτές οι θεωρίες είχαν αρκετά σημαντικές επιπτώσεις.</vt:lpstr>
      <vt:lpstr>Πρώτον, υποδήλωσαν ότι η κληρονομικότητα και το περιβάλλον είναι οι βασικοί αιτιώδεις παράγοντες. Δεύτερον, η ανθρώπινη συμπεριφορά όταν εξετάζεται ως προϊόν της κληρονομικότητας και των δυνάμεων του περιβάλλοντος φαίνεται ότι προκαθορίζεται από παράγοντες που βρίσκονται κατά κανόνα μακριά από κάθε ανθρώπινο έλεγχο. Έτσι την ευθύνη για την ανεπιθύμητη συμπεριφορά έπρεπε να την αναλάβει η κοινωνία που επέτρεψε την ύπαρξη της επιζήμιας κληρονομικότητας και των παραγόντων του περιβάλλοντος. Τρίτον, οι θεωρίες του Δαρβίνου ενδυνάμωσαν την ιδέα της εξέλιξης, γιατί οι αυξανόμενη πολυπλοκότητα και η βελτίωση φαινόταν να είναι αναπόφευκτες. Τέταρτον, τα ανθρώπινα πλάσματα εντάχθηκαν στη φύση. Πριν από το δέκατο ένατο αιώνα οι άνθρωποι είχαν διαχωριστεί από την υπόλοιπη φύση ως ανώτεροί της. Τώρα χάνοντας το προνομιούχο καθεστώς τους και θεωρούνται, όπως τα ζώα και τα φυτά, ως αντικείμενα προς μελέτη και ως όντα που έπρεπε να τεθούν υπό έλεγχο όπως τα μέλη οποιουδήποτε άλλου βιολογικού είδους. </vt:lpstr>
      <vt:lpstr>Ο νατουραλισμός ως συνειδητό κίνημα πρωτοεμφανίστηκε στη Γαλλία τη δεκαετία του 1870. Ο βασικός εκπρόσωπός του ήταν ο Εμίλ Ζολά (1840 έως 1902), θαυμαστής του Κοντ και υπερασπιστής της επιστημονικής μεθόδου ως κλειδιού για όλη την αλήθεια και την πρόοδο. Πίστευε ότι η λογοτεχνία έπρεπε ή να γίνει επιστημονική ή να αφανιστεί. Έτσι ο Ζολά υποστήριξε ότι το δράμα έπρεπε να απεικονίζει τους αναπόδραστους νόμους της κληρονομικότητας και του περιβάλλοντος ή να καταγράφει ειδικές περιπτώσεις. Συνέκρινε τον συγγραφέα με τον γιατρό, ο οποίος αναζητά τις αιτίες της νόσου με σκοπό να τη θεραπεύσει, όχι συγκαλύπτοντας τη λοίμωξη αλλά φέρνοντάς την στην επιφάνεια όπου μπορεί να εξεταστεί. Κατά τον ίδιο τρόπο ο δραματουργός πρέπει να παρουσιάζει τα κοινωνικά δεινά στοχεύοντας στην εξάλειψή τους. Επιπλέον υποστήριζε ότι στη σκηνή τα γεγονότα πρέπει να αναπαράγονται με τη μεγαλύτερη δυνατή ακρίβεια για να καταδεικνύουν τη σχέση ανάμεσα στο αίτιο και το αιτιατό.  </vt:lpstr>
      <vt:lpstr>Η πρώτη σημαντική κατάθεση των βασικών αρχών του νατουραλισμού από το Ζολά έγινε το 1873 στον πρόλογο του δραματοποιημένου του μυθιστορήματος Τερέζ Ρακέν. Ανέπτυξε επίσης διεξοδικά τις απόψεις του στο βιβλίο Ο Νατουραλισμός Στο Θέατρο (1881) και στο Πειραματικό Μυθιστόρημα (1881).  Όπως και πολλά άλλα καλλιτεχνικά κινήματα, ο νατουραλισμός μειονεκτούσε  εξαιτίας της απουσίας σημαντικών έργων που θα ενσωμάτωναν τις βασικές του αρχές.   </vt:lpstr>
      <vt:lpstr>Τα μικρά ανεξάρτητα θέατρα   Πολύ κοντά στα τέλη του δέκατου ένατο αιώνα εμφανίστηκαν τα μικρά ανεξάρτητα θέατρα. Ο θεσμός ξεκίνησε από τη Γαλλία με τον Αντρέ Αντουάν (1858-1943). Συνέθεσε ένα θίασο με το όνομα Τεάτρ Λιμπρ προκειμένου να παρουσιάσει ένα πρόγραμμα από νέα έργα, μεταξύ των οποίων και μια δραματοποίηση του Ζακ Νταμούρ του Ζολά. Η επιτυχία του πρώτου προγράμματος τού εξασφάλισε την υποστήριξη του Ζολά και άλλων σημαντικών προσωπικοτήτων γεγονός που οδήγησε σε ένα δεύτερο πρόγραμμα το οποίο και παρακολούθησαν σημαντικοί κριτικοί.  Ο Αντουάν συνέχισε με την ανάμειξή του στις θεατρικές παραγωγές μέχρι το 1914. Το Τεάτρ Λιμπρ ήταν οργανωμένο με το σύστημα των συνδρομών, ανοιχτό μόνο σε μέλη και για αυτό το λόγο ήταν απαλλαγμένο από τη λογοκρισία. Ως αποτέλεσμα πολλά από τα έργα που ήταν διαθέσιμα στον Αντουάν, ήταν εκείνα που δεν είχαν πάρει άδεια και τα περισσότερα από αυτά ήταν νατουραλιστικά. </vt:lpstr>
      <vt:lpstr>Εκτός από χώρος προβολής νέων έργων το Τεάτρ Λιμπρ έγινε και χώρος έρευνας για τις τεχνικές θεατρικής παραγωγής. Παρόλο που ο Αντουάν είχε χρησιμοποιήσει ρεαλιστική προσέγγιση από την αρχή εντατικοποίησε την αναζήτησή του για αυθεντικότητα έχοντας παρακολουθήσει το θίασο των Μάινιγκεν το 1888. Στη συνέχεια επεδίωξε να αναπαραγάγει το περιβάλλον με κάθε λεπτομέρεια. Στους Κρεοπώλες το 1888, για παράδειγμα, κρέμασε αληθινά σφαχτά βοδιών στη σκηνή. Ο τέταρτος τοίχος τηρήθηκε με συνέπεια. Στο σχεδιασμό των σκηνικών διαρρύθμιζε τα δωμάτια όπως στην πραγματική ζωή και μόνο αργότερα αποφάσιζε ποιος τοίχος έπρεπε να αφαιρεθεί. Μέσω της πεποίθησής του για τη σπουδαιότητα του περιβάλλοντος, ο Αντουάν βοήθησε στην καθιέρωση της αρχής σύμφωνα με την οποία κάθε έργο απαιτεί το δικό του σκηνικό αρκετά διαφορετικό από το σκηνικό οποιουδήποτε άλλου έργου. </vt:lpstr>
      <vt:lpstr>Την πρακτική του του Τεάτρ Λιμπρ ακολούθησε στη Γερμανία η Φράιε Μπύνε (Ελεύθερη Σκήνη) η οποία ιδρύθηκε στο Βερολίνο το 1889. Σε αντίθεση όμως με το θίασο του Αντουάν, ο γερμανικός θίασος ήταν ένας δημοκρατικός οργανισμός με υπαλλήλους και διοικητικό συμβούλιο ενώ πρόεδρος του εκλέχτηκε ο Όττο Μπραμ (1856-1912). Η Φράιε Μπύνε έκανε τις παραστάσεις της τα απογεύματα της Κυριακής. Σε κάθε παράσταση συμμετείχαν συνήθως διαφορετικοί ηθοποιοί. Παρόλο που ο στόχος του θεάτρου ήταν να ενθερρύνει νέους συγγραφείς, ο μόνος πραγματικά σημαντικός Γερμανός δραματουργός που παρουσιάστηκε για πρώτη φορά από τη Φράιε Μπύνε  ήταν ο Γκέρχαρντ Χάουπτμαν (1862-1946). </vt:lpstr>
      <vt:lpstr>Στα πρότυπα επίσης του Τεατρ Λίμπρ ιδρύθηκε το Ιντιπεντετ Θήατερ  στο Λονδίνο που είχε επικεφαλής τον Τζ. Τ. Γκριν (1862-1935). Ήταν και αυτό οργανωμένο με το σύστημα των συνδρομών για να αποφεύγει τη λογοκρισία και όπως η Φράιε Μπύνε έδινε τις παραστάσεις του την Κυριακή με σκοπό να εξασφαλίζει τη συνεργασία των διευθυντών θεάτρων και των ηθοποιών. Το εναρκτήριο έργο Βρυκόλακες το 1891 έγινε η αιτία να γραφτούν πάνω από 500 άρθρα, τα περισσότερα από αυτά υβριστικά. Το δεύτερο έργο, Τερέζ Ρακέν του Ζολά δημιούργησε σχεδόν θύελλα. Αυτή η δημοσιότητα άρχισε να καθιστά για πρώτη φορά το ευρύ κοινό ενήμερο για το νέο δράμα.   Ο Γκριν είχε ελπίσει να ανεβάσει νέα αγγλικά έργα, επειδή ήταν πεπεισμένος ότι το χαμηλό επίπεδο του αγγλικού δράματος οφειλόταν στο συντηρητισμό των παραγωγών. Σύντομα, ωστόσο, ανακάλυψε ότι κανένα σημαντικό έργο δεν ήταν διαθέσιμο. Η απογοήτευση του παρακίνησε τον Τζορτζ Μπέρναρντ Σώ (1856-1950) να ολοκληρώσει Τα Σπίτια Των Χηρών, η παραγωγή του οποίου το 1892 έγινε η αιτία να ξεκινήσει την καριέρα του Σω ως δραματουργός. Ο Σω πρώην μυθιστοριογράφος και κριτικός έγραφε συχνά για το θέατρο από το 1892 μέχρι το θάνατό του κυρίως έργα σε κωμική φόρμα. Από τα γνωστά του έργα είναι Ο Άνθρωπος Και Τα Όπλα (1894), Ταγματάρχης Μπαμπάρα (1905), Άνθρωπος Και Υπεράνθρωπος (1901) Καίσαρας Και Κλεοπάτρα (1899), Αγία Ιωάννα (1923). Παρόλο που ο Σω συνδέθηκε με το κίνημα του ρεαλισμού διαφέρει σημαντικά από τους περισσότερους συγγραφείς αυτής της σχολής. Ενώ αναγνωρίζει τη σημασία της κληρονομικότητας και του περιβάλλοντος, ωστόσο πάντα αφήνει να εννοηθεί ότι οι άνθρωποι έχουν την ελευθερία της επιλογής.  </vt:lpstr>
      <vt:lpstr>Το θέατρο τέχνης της Μόσχας και ο ρεαλισμός στη Ρωσία   Το Θέατρο Τέχνης της Μόσχας ιδρύθηκε από τον Κονσταντίν Στανισλάφσκι (1863-1938) και τον Βλαντιμίρ Νεβιρόβιτς-Ντάντσενκο (1858-1943) το 1898. Το Θέατρο Τέχνης της Μόσχας διέφερε από τα άλλα ανεξάρτητα θέατρα γιατί ήταν ένας επαγγελματικός οργανισμός από την αρχή και επειδή έδινε έμφαση στη θεατρική παραγωγή και όχι στα λιγότερα ανεβασμένα έργα. Η πρώτη παράσταση του έργου Τσάρος Φιοντόρ Ιβάνοβιτς του Αλεξέι Τολστόι προκάλεσε αίσθηση εξαιτίας της προσεκτικής αναπαράστασης της Ρωσίας του 1600, της υποκριτικής συνόλου και της απουσίας ηθοποιών αστέρων. Ωστόσο η παραγωγή του Γλάρου του Τσέχωφ ήταν αυτή που καθιέρωσε την πρωτοτυπία τόσο του συγγραφέα όσο και του θιάσου. </vt:lpstr>
      <vt:lpstr>Μετά την επιτυχία αυτής της παράστασης ο Τσέχωφ συνέχισε προσφέροντας άλλα τρία έργα στο Θέατρο Τέχνης, τον Θείο Βάνια (1899) τις Τρεις Αδερφές (1901) και τον Βυσσινόκηπο (1904). Η φήμη του Τσέχωφ στηρίζεται κυρίως σε αυτά τα τέσσερα έργα.  Και τα τέσσερα έργα του Τσέχωφ διαδραματίζονται στην εξοχή της Ρωσίας και απεικονίζουν τη μονότονη και απογοητευτική ζωή της τάξης των γαιοκτημόνων. Όλοι οι χαρακτήρες επιθυμούν μια καλύτερη ζωή αλλά δεν γνωρίζουν τον τρόπο να το επιτύχουν ή ποιες πρωτοβουλίες πρέπει να πάρουν για να επιτύχουν τους στόχους τους. Τα έργα του απαρτίζονται από αμέτρητες λεπτομέρειες που η σχέση μεταξύ τους δεν είναι πάντα προφανής. Ωστόσο, αναδύονται σταδιακά μια ενιαία ατμόσφαιρα, χαρακτήρες σκιαγραφημένοι με ευκρίνεια και μια ολοκληρωμένη και απλή δράση. </vt:lpstr>
      <vt:lpstr>Οι μέθοδοι του Θεάτρου Τέχνης Της Μόσχας προσαρμόστηκαν στις απαιτήσεις των έργων του Τσέχωφ. Ο Στανισλάφσκι μελετούσε κάθε έργο για αρκετό χρόνο πριν αρχίσουν οι πρόβες. Επέμενε κάθε ηθοποιός να φροντίζει προσεκτικά τις λεπτομέρειες και επεδίωκε να αναδημιουργεί τον κοινωνικό περίγυρο, μόνο αφού επισκεπτόταν τοποθεσία που διαδραματίζεται το έργο ύστερα από εκτεταμένη έρευνα. Ο Στανισλάφσκι είναι σήμερα γνωστός πάνω από όλα για τις προσπάθειές του να τελειοποιήσει μια μέθοδο υποκριτικής. Το 1911 ίδρυσε το Πρώτο Στούντιο για να εκπαιδεύει μαθητές και να λύνει τα προβλήματα που θα προέκυπταν στις παραστάσεις του. Άρχισε να δημοσιεύει τις ιδέες τους στα βιβλία του Η Ζωή Μου Στην Τέχνη (1924) και Ένας Ηθοποιός Δημιουργείται (1936).</vt:lpstr>
      <vt:lpstr>Το βασικό περίγραμμα της μεθόδου του είναι:  1. το σώμα και η φωνή του ηθοποιού πρέπει να εκπαιδευτούν επιμελώς ώστε να ανταποκρίνονται αποτελεσματικά σε όλες τις απαιτήσεις. 2. Οι ηθοποιοί πρέπει να διδαχθούν εκείνες τις σκηνικές τεχνικές που θα τους καταστήσουν ικανούς να αποδίδουν το χαρακτήρα μπροστά στους θεατές, χωρίς καμία αίσθηση ότι χρησιμοποιούν τεχνάσματα. 3. Οι ηθοποιοί πρέπει να εξασκηθούν στην παρατήρηση της πραγματικότητας και να τη χρησιμοποιούν ως βάση για το κτίσιμο του ρόλου. 4. Οι ηθοποιοί πρέπει να επιδιώκουν την εσωτερική δικαιολόγηση για κάθε τι που γίνεται πάνω στη σκηνή. Για να το κάνουν αυτό ακόμα οι ηθοποιοί βασίζονται εν μέρει στο «μαγικό αν» (δηλαδή, αν ήμουν αυτό το πρόσωπο, θα έκανα…) και στη «συγκινησιακή μνήμη», μια διαδικασία με την οποία οι ηθοποιοί συσχετίζουν την ανοίκεια δραματική κατάσταση με κάποια αντίστοιχη συγκινησιακή κατάσταση από τη δική τους ζωή. </vt:lpstr>
      <vt:lpstr>5. Αν οι ηθοποιοί δεν πρόκειται απλώς να υποδυθούν τους εαυτούς τους, πρέπει να κάνουν μια σχολαστική ανάλυση του κειμένου και να εργαστούν μέσα στις δεδομένες συνθήκες που θα εντοπίσουν εκεί. Ο ηθοποιός πρέπει να αποσαφηνίσει τα κίνητρα του χαρακτήρα σε κάθε σκηνή, στο σύνολό του έργου, και σε σχέση με όλους τους άλλους ρόλους. Ο θεμελιώδης σκοπός του χαρακτήρα γίνεται ο άξονας του ρόλου, γύρω από τον οποίο περιστρέφονται όλα τα υπόλοιπα. 6) Πάνω στη σκηνή οι ηθοποιοί πρέπει να εστιάζουν την προσοχή τους στη δράση, όπως εκτυλίσσεται από στιγμή σε στιγμή. Αυτού του είδους η συγκέντρωση θα οδηγήσει στην ψευδαίσθηση της «πρώτης φοράς» και θα βοηθήσει τους ηθοποιούς να καθυποτάξουν τα εγώ τους τις καλλιτεχνικές απαιτήσεις της παραγωγής. 7) Οι ηθοποιοί πρέπει να πασχίζουν διαρκώς να τελειοποιούν την αντίληψη και την ικανότητα τους. </vt:lpstr>
      <vt:lpstr>Στο σύνολο της, η μέθοδος είναι μια προσπάθεια να αναλύσει κάθε φάση της εργασίας του ηθοποιού και να την κάνει όσο πιο δυνατόν αποτελεσματική. Ο Στανισλάφσκι δεν έμεινε ποτέ απόλυτα ικανοποιημένος από το σύστημά του και εξακολουθούσε να το βελτιώνει μέχρι το θάνατό του.  Εκτός από τον Τσέχωφ το Θέατρο Τέχνης της Μόσχας ανέδειξε ως θεατρικό συγγραφέα επίσης τον Μαξίμ Γκόρκι (1868-1936) μερικά από τα πιο γνωστά έργα του οποίου είναι Στο Βυθό (1902) Οι Μικροαστοί (1904) και Οι Εχθροί (1907).   </vt:lpstr>
      <vt:lpstr>Ρίχαρντ Βάγκνερ   Ο Ρίχαρντ Βάγκνερ(1813-1883) μπορεί να θεωρηθεί ως ένας από τους πιο σημαντικούς προδρόμους του μοντερνισμού παρόλο που κατατάσσεται στον ύστερο ρομαντισμό. Ο Βάγκνερ απέρριψε την τάση της εποχής του προς το ρεαλισμό, υποστηρίζοντας ότι ο θεατρικός συγγραφέας πρέπει να είναι μυθοπλάστης, αντί να εξιστορεί οικογενειακές ιστορίες. Έπρεπε να απεικονίζει έναν ιδανικό κόσμο, μέσα από την έκφραση των εσωτερικών παρορμήσεων και προσδοκιών ενός λαού, όπως αυτές ενσωματώνονται στους φυλετικούς του μύθους και συνενώνοντας τον έτσι σε ένα «έθνος».</vt:lpstr>
      <vt:lpstr>Για τον Βάγκνερ το αληθινό θέατρο έχει να κάνει με τον ιδανικό κόσμο, ο οποίος εγκαταλείπεται μόλις αρχίζει η χρήση της πρόζας. Διατύπωσε την άποψη ότι το θέατρο πρέπει να εμβαπτισθεί στη «μαγική πηγή» της μουσικής για να συνδυάσει το μεγαλείο του Σαίξπηρ και του Μπετόβεν. Υποστήριξε επίσης ότι η μουσική μέσω της μελωδίας και του ρυθμού επιτρέπει μεγαλύτερο έλεγχο στην παράσταση, περισσότερο από όσο είναι δυνατόν στην πρόζα, όπου η ερμηνεία εξαρτάται από τις προσωπικές ιδιοτροπίες του ηθοποιού. Έτσι, η αποτελεσματικότητα του μουσικού δράματος για τον Βάγκνερ εξαρτιόταν από την παράσταση, καθώς επίσης και από τη σύνθεση, και υποστήριξε ότι ο συγγραφέας-συνθέτης θα έπρεπε να επιβλέπει κάθε στοιχείο της θεατρικής παραγωγής έτσι ώστε να συνενώνονται όλα τα στοιχεία σε ένα «καθολικό έργο τέχνης».</vt:lpstr>
      <vt:lpstr>Εκτός από τις θεωρίες του, η πρακτική του Βάγκνερ άσκησε σημαντική επιρροή ιδιαίτερα στη θεατρική αρχιτεκτονική, γιατί απαίτησε ένα νέο τύπο θεατρικού οικοδομήματος προκειμένου να στεγάσει το μουσικό του δράμα. Το Φέρστσπηλχαουζ (Festspielhaus) που χτίστηκε τελικά στο Μπαϊρόιτ και εγκαινιάστηκε το 1876 έγινε πολύ σύντομα διάσημο σε όλο τον κόσμο και ενέπνευσε πολλές μεταρρυθμίσεις στον αρχιτεκτονικό σχεδιασμό. Ο Βάγκνερ εγκατέλειψε τη διαρρύθμιση που περιλάμβανε θεωρεία, πλατεία και εξώστη.</vt:lpstr>
      <vt:lpstr>Το κύριο μέρος της αίθουσας είχε 30 κλιμακωτές σειρές καθισμάτων χωρίς πλαϊνά θεωρεία ή κεντρικό διάδρομο και κάθε σειρά οδηγούσε κατευθείαν σε μια παράπλευρη έξοδο. Στο πίσω μέρος της αίθουσας υπήρχε ένα μονάχα μεγάλο θεωρείο που είχε πάνω του ένα μικρό εξώστη. Για να εξασφαλιστεί η άριστη θέα των 1745 θέσεων η διάταξη τους είχε σχήμα βεντάλιας. Εφόσον όλες οι θέσεις θεωρούνται το ίδιο καλές καθιερώθηκε μια ενιαία τιμή εισιτηρίου. Η τάφρος της ορχήστρας ήταν αθέατη και το μεγαλύτερο μέρος της εκτεινόταν κάτω από το μπροστινό μέρος της σκηνής. Αυτό το χαρακτηριστικό δημιούργησε ένα «μυστικιστικό χάσμα» ανάμεσα στον πραγματικό κόσμο της αίθουσας και στον ιδανικό κόσμο της σκηνής, ένα εφέ που ενισχύθηκε από την συσκότιση της αίθουσας κατά τη διάρκεια των παραστάσεων και από την πλαισίωση της σκηνής με ένα διπλό αψιδωτό προσκήνιο. </vt:lpstr>
      <vt:lpstr>Οι παραστάσεις του Βάγκνερ επεδίωκαν την απόλυτη ψευδαίσθηση. Απαγόρευε στους μουσικούς του να κουρδίζουν τα όργανά τους στην τάφρο της ορχήστρας και δεν επέτρεπε τα χειροκροτήματα κατά τη διάρκεια της παράστασης ή το μπιζάρισμα στο τέλος της. Ζητούσε τη σχολαστική, ιστορική ακρίβεια στα σκηνικά και τα κουστούμια και χρησιμοποιούσε μηχανισμούς όπως τα κινούμενα πανοράματα. Η ιδέα του για το «καθολικό έργο τέχνης» ενοποίησε τα στοιχεία της παράστασης και η αρχιτεκτονική του θεάτρου έμελλε να αποτελέσει έμπνευση για πολλούς από τους πρωτοπόρους του μοντέρνου θεάτρου.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12ο 19ος Αιώνας</dc:title>
  <dc:creator>Yianna</dc:creator>
  <cp:lastModifiedBy>Ροϊλού Ιωάννα</cp:lastModifiedBy>
  <cp:revision>80</cp:revision>
  <dcterms:created xsi:type="dcterms:W3CDTF">2023-01-11T16:24:27Z</dcterms:created>
  <dcterms:modified xsi:type="dcterms:W3CDTF">2026-01-15T08:01:44Z</dcterms:modified>
</cp:coreProperties>
</file>