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311"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485" autoAdjust="0"/>
    <p:restoredTop sz="94660"/>
  </p:normalViewPr>
  <p:slideViewPr>
    <p:cSldViewPr snapToGrid="0">
      <p:cViewPr varScale="1">
        <p:scale>
          <a:sx n="63" d="100"/>
          <a:sy n="63" d="100"/>
        </p:scale>
        <p:origin x="74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61"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105E543-7A61-62D1-3385-B13B8F3C5A8A}"/>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10371344-3D4B-D52E-2E7B-F17F2DB477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F3414925-5307-1BBC-0CA8-82DD373DC5DF}"/>
              </a:ext>
            </a:extLst>
          </p:cNvPr>
          <p:cNvSpPr>
            <a:spLocks noGrp="1"/>
          </p:cNvSpPr>
          <p:nvPr>
            <p:ph type="dt" sz="half" idx="10"/>
          </p:nvPr>
        </p:nvSpPr>
        <p:spPr/>
        <p:txBody>
          <a:bodyPr/>
          <a:lstStyle/>
          <a:p>
            <a:fld id="{A0DA5E90-6B2D-449C-9BAD-718205D0C3BA}" type="datetimeFigureOut">
              <a:rPr lang="el-GR" smtClean="0"/>
              <a:t>15/1/2026</a:t>
            </a:fld>
            <a:endParaRPr lang="el-GR"/>
          </a:p>
        </p:txBody>
      </p:sp>
      <p:sp>
        <p:nvSpPr>
          <p:cNvPr id="5" name="Θέση υποσέλιδου 4">
            <a:extLst>
              <a:ext uri="{FF2B5EF4-FFF2-40B4-BE49-F238E27FC236}">
                <a16:creationId xmlns:a16="http://schemas.microsoft.com/office/drawing/2014/main" id="{6CC3264C-3F9E-F0B1-E521-6155B613D9A4}"/>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8C01746C-4172-73F6-88B3-E1153959DB73}"/>
              </a:ext>
            </a:extLst>
          </p:cNvPr>
          <p:cNvSpPr>
            <a:spLocks noGrp="1"/>
          </p:cNvSpPr>
          <p:nvPr>
            <p:ph type="sldNum" sz="quarter" idx="12"/>
          </p:nvPr>
        </p:nvSpPr>
        <p:spPr/>
        <p:txBody>
          <a:bodyPr/>
          <a:lstStyle/>
          <a:p>
            <a:fld id="{94CC25DD-0DF0-4048-9DE1-361E918A51B4}" type="slidenum">
              <a:rPr lang="el-GR" smtClean="0"/>
              <a:t>‹#›</a:t>
            </a:fld>
            <a:endParaRPr lang="el-GR"/>
          </a:p>
        </p:txBody>
      </p:sp>
    </p:spTree>
    <p:extLst>
      <p:ext uri="{BB962C8B-B14F-4D97-AF65-F5344CB8AC3E}">
        <p14:creationId xmlns:p14="http://schemas.microsoft.com/office/powerpoint/2010/main" val="26323903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87472BB-F332-A0A5-0313-29699EE9C667}"/>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527F4FA8-38CA-F9D2-6A4E-774E83E5C2B1}"/>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DA1C404B-A5AC-4B45-963A-E8BA1AFF1EA4}"/>
              </a:ext>
            </a:extLst>
          </p:cNvPr>
          <p:cNvSpPr>
            <a:spLocks noGrp="1"/>
          </p:cNvSpPr>
          <p:nvPr>
            <p:ph type="dt" sz="half" idx="10"/>
          </p:nvPr>
        </p:nvSpPr>
        <p:spPr/>
        <p:txBody>
          <a:bodyPr/>
          <a:lstStyle/>
          <a:p>
            <a:fld id="{A0DA5E90-6B2D-449C-9BAD-718205D0C3BA}" type="datetimeFigureOut">
              <a:rPr lang="el-GR" smtClean="0"/>
              <a:t>15/1/2026</a:t>
            </a:fld>
            <a:endParaRPr lang="el-GR"/>
          </a:p>
        </p:txBody>
      </p:sp>
      <p:sp>
        <p:nvSpPr>
          <p:cNvPr id="5" name="Θέση υποσέλιδου 4">
            <a:extLst>
              <a:ext uri="{FF2B5EF4-FFF2-40B4-BE49-F238E27FC236}">
                <a16:creationId xmlns:a16="http://schemas.microsoft.com/office/drawing/2014/main" id="{9268DC96-B100-067B-F371-C796823D4444}"/>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734B6376-FC2D-E3EC-2ACF-E2A2BFF48BA5}"/>
              </a:ext>
            </a:extLst>
          </p:cNvPr>
          <p:cNvSpPr>
            <a:spLocks noGrp="1"/>
          </p:cNvSpPr>
          <p:nvPr>
            <p:ph type="sldNum" sz="quarter" idx="12"/>
          </p:nvPr>
        </p:nvSpPr>
        <p:spPr/>
        <p:txBody>
          <a:bodyPr/>
          <a:lstStyle/>
          <a:p>
            <a:fld id="{94CC25DD-0DF0-4048-9DE1-361E918A51B4}" type="slidenum">
              <a:rPr lang="el-GR" smtClean="0"/>
              <a:t>‹#›</a:t>
            </a:fld>
            <a:endParaRPr lang="el-GR"/>
          </a:p>
        </p:txBody>
      </p:sp>
    </p:spTree>
    <p:extLst>
      <p:ext uri="{BB962C8B-B14F-4D97-AF65-F5344CB8AC3E}">
        <p14:creationId xmlns:p14="http://schemas.microsoft.com/office/powerpoint/2010/main" val="32721071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421185B-B3D0-8E94-7B12-020050A7EF43}"/>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ABFA687E-18CE-8789-52C7-C0BDF2376F3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6D154B4E-2766-CE77-1274-234C526E47AF}"/>
              </a:ext>
            </a:extLst>
          </p:cNvPr>
          <p:cNvSpPr>
            <a:spLocks noGrp="1"/>
          </p:cNvSpPr>
          <p:nvPr>
            <p:ph type="dt" sz="half" idx="10"/>
          </p:nvPr>
        </p:nvSpPr>
        <p:spPr/>
        <p:txBody>
          <a:bodyPr/>
          <a:lstStyle/>
          <a:p>
            <a:fld id="{A0DA5E90-6B2D-449C-9BAD-718205D0C3BA}" type="datetimeFigureOut">
              <a:rPr lang="el-GR" smtClean="0"/>
              <a:t>15/1/2026</a:t>
            </a:fld>
            <a:endParaRPr lang="el-GR"/>
          </a:p>
        </p:txBody>
      </p:sp>
      <p:sp>
        <p:nvSpPr>
          <p:cNvPr id="5" name="Θέση υποσέλιδου 4">
            <a:extLst>
              <a:ext uri="{FF2B5EF4-FFF2-40B4-BE49-F238E27FC236}">
                <a16:creationId xmlns:a16="http://schemas.microsoft.com/office/drawing/2014/main" id="{B66D8792-1C08-43BF-F3F9-083EFD8C1EAF}"/>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9C37F9B0-E0BE-55AE-48C1-A0BD550A060E}"/>
              </a:ext>
            </a:extLst>
          </p:cNvPr>
          <p:cNvSpPr>
            <a:spLocks noGrp="1"/>
          </p:cNvSpPr>
          <p:nvPr>
            <p:ph type="sldNum" sz="quarter" idx="12"/>
          </p:nvPr>
        </p:nvSpPr>
        <p:spPr/>
        <p:txBody>
          <a:bodyPr/>
          <a:lstStyle/>
          <a:p>
            <a:fld id="{94CC25DD-0DF0-4048-9DE1-361E918A51B4}" type="slidenum">
              <a:rPr lang="el-GR" smtClean="0"/>
              <a:t>‹#›</a:t>
            </a:fld>
            <a:endParaRPr lang="el-GR"/>
          </a:p>
        </p:txBody>
      </p:sp>
    </p:spTree>
    <p:extLst>
      <p:ext uri="{BB962C8B-B14F-4D97-AF65-F5344CB8AC3E}">
        <p14:creationId xmlns:p14="http://schemas.microsoft.com/office/powerpoint/2010/main" val="248844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B576EF6-EB97-2713-13A5-970CC102C72B}"/>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06B07666-B4FC-CA9B-7112-D5582C967F97}"/>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81630523-FDD4-9E5A-0A7E-63319775F6CC}"/>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7C284AB0-2F28-F12B-ABA2-9A3F375B0D73}"/>
              </a:ext>
            </a:extLst>
          </p:cNvPr>
          <p:cNvSpPr>
            <a:spLocks noGrp="1"/>
          </p:cNvSpPr>
          <p:nvPr>
            <p:ph type="dt" sz="half" idx="10"/>
          </p:nvPr>
        </p:nvSpPr>
        <p:spPr/>
        <p:txBody>
          <a:bodyPr/>
          <a:lstStyle/>
          <a:p>
            <a:fld id="{A0DA5E90-6B2D-449C-9BAD-718205D0C3BA}" type="datetimeFigureOut">
              <a:rPr lang="el-GR" smtClean="0"/>
              <a:t>15/1/2026</a:t>
            </a:fld>
            <a:endParaRPr lang="el-GR"/>
          </a:p>
        </p:txBody>
      </p:sp>
      <p:sp>
        <p:nvSpPr>
          <p:cNvPr id="6" name="Θέση υποσέλιδου 5">
            <a:extLst>
              <a:ext uri="{FF2B5EF4-FFF2-40B4-BE49-F238E27FC236}">
                <a16:creationId xmlns:a16="http://schemas.microsoft.com/office/drawing/2014/main" id="{A3549BEE-303C-7D2C-3CEC-4A0E93C78766}"/>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50BB8F14-4588-58CF-AC62-68561F4E5505}"/>
              </a:ext>
            </a:extLst>
          </p:cNvPr>
          <p:cNvSpPr>
            <a:spLocks noGrp="1"/>
          </p:cNvSpPr>
          <p:nvPr>
            <p:ph type="sldNum" sz="quarter" idx="12"/>
          </p:nvPr>
        </p:nvSpPr>
        <p:spPr/>
        <p:txBody>
          <a:bodyPr/>
          <a:lstStyle/>
          <a:p>
            <a:fld id="{94CC25DD-0DF0-4048-9DE1-361E918A51B4}" type="slidenum">
              <a:rPr lang="el-GR" smtClean="0"/>
              <a:t>‹#›</a:t>
            </a:fld>
            <a:endParaRPr lang="el-GR"/>
          </a:p>
        </p:txBody>
      </p:sp>
    </p:spTree>
    <p:extLst>
      <p:ext uri="{BB962C8B-B14F-4D97-AF65-F5344CB8AC3E}">
        <p14:creationId xmlns:p14="http://schemas.microsoft.com/office/powerpoint/2010/main" val="1100874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29576EE-02DB-A8AB-F7F5-3D4F502ADB30}"/>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C7AAFFB6-0277-F11F-7794-412068CE4B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C0E63234-2EFB-79DC-531D-C3126758B519}"/>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B8613019-E900-2710-717E-A3AF8688EC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AEAEE4B5-590C-63E1-2D46-DDF70DAEFE8C}"/>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E4F81A6F-F581-0F54-5A92-E0793373C170}"/>
              </a:ext>
            </a:extLst>
          </p:cNvPr>
          <p:cNvSpPr>
            <a:spLocks noGrp="1"/>
          </p:cNvSpPr>
          <p:nvPr>
            <p:ph type="dt" sz="half" idx="10"/>
          </p:nvPr>
        </p:nvSpPr>
        <p:spPr/>
        <p:txBody>
          <a:bodyPr/>
          <a:lstStyle/>
          <a:p>
            <a:fld id="{A0DA5E90-6B2D-449C-9BAD-718205D0C3BA}" type="datetimeFigureOut">
              <a:rPr lang="el-GR" smtClean="0"/>
              <a:t>15/1/2026</a:t>
            </a:fld>
            <a:endParaRPr lang="el-GR"/>
          </a:p>
        </p:txBody>
      </p:sp>
      <p:sp>
        <p:nvSpPr>
          <p:cNvPr id="8" name="Θέση υποσέλιδου 7">
            <a:extLst>
              <a:ext uri="{FF2B5EF4-FFF2-40B4-BE49-F238E27FC236}">
                <a16:creationId xmlns:a16="http://schemas.microsoft.com/office/drawing/2014/main" id="{D9CFA352-F4AE-C3EC-FDCD-8CEAC8242B6B}"/>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34960F6E-747E-4085-4A10-048224A1B9E2}"/>
              </a:ext>
            </a:extLst>
          </p:cNvPr>
          <p:cNvSpPr>
            <a:spLocks noGrp="1"/>
          </p:cNvSpPr>
          <p:nvPr>
            <p:ph type="sldNum" sz="quarter" idx="12"/>
          </p:nvPr>
        </p:nvSpPr>
        <p:spPr/>
        <p:txBody>
          <a:bodyPr/>
          <a:lstStyle/>
          <a:p>
            <a:fld id="{94CC25DD-0DF0-4048-9DE1-361E918A51B4}" type="slidenum">
              <a:rPr lang="el-GR" smtClean="0"/>
              <a:t>‹#›</a:t>
            </a:fld>
            <a:endParaRPr lang="el-GR"/>
          </a:p>
        </p:txBody>
      </p:sp>
    </p:spTree>
    <p:extLst>
      <p:ext uri="{BB962C8B-B14F-4D97-AF65-F5344CB8AC3E}">
        <p14:creationId xmlns:p14="http://schemas.microsoft.com/office/powerpoint/2010/main" val="41595012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9D26906-CB19-11CB-0708-72831219CCBC}"/>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901DF2AA-A414-EA0A-9A68-D0B41A7DAFE9}"/>
              </a:ext>
            </a:extLst>
          </p:cNvPr>
          <p:cNvSpPr>
            <a:spLocks noGrp="1"/>
          </p:cNvSpPr>
          <p:nvPr>
            <p:ph type="dt" sz="half" idx="10"/>
          </p:nvPr>
        </p:nvSpPr>
        <p:spPr/>
        <p:txBody>
          <a:bodyPr/>
          <a:lstStyle/>
          <a:p>
            <a:fld id="{A0DA5E90-6B2D-449C-9BAD-718205D0C3BA}" type="datetimeFigureOut">
              <a:rPr lang="el-GR" smtClean="0"/>
              <a:t>15/1/2026</a:t>
            </a:fld>
            <a:endParaRPr lang="el-GR"/>
          </a:p>
        </p:txBody>
      </p:sp>
      <p:sp>
        <p:nvSpPr>
          <p:cNvPr id="4" name="Θέση υποσέλιδου 3">
            <a:extLst>
              <a:ext uri="{FF2B5EF4-FFF2-40B4-BE49-F238E27FC236}">
                <a16:creationId xmlns:a16="http://schemas.microsoft.com/office/drawing/2014/main" id="{B1F3E0AA-03A4-AF04-F2E3-ABA6AF8EAA3E}"/>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03D8606F-0EF9-8A77-CF22-241F5F20ADA0}"/>
              </a:ext>
            </a:extLst>
          </p:cNvPr>
          <p:cNvSpPr>
            <a:spLocks noGrp="1"/>
          </p:cNvSpPr>
          <p:nvPr>
            <p:ph type="sldNum" sz="quarter" idx="12"/>
          </p:nvPr>
        </p:nvSpPr>
        <p:spPr/>
        <p:txBody>
          <a:bodyPr/>
          <a:lstStyle/>
          <a:p>
            <a:fld id="{94CC25DD-0DF0-4048-9DE1-361E918A51B4}" type="slidenum">
              <a:rPr lang="el-GR" smtClean="0"/>
              <a:t>‹#›</a:t>
            </a:fld>
            <a:endParaRPr lang="el-GR"/>
          </a:p>
        </p:txBody>
      </p:sp>
    </p:spTree>
    <p:extLst>
      <p:ext uri="{BB962C8B-B14F-4D97-AF65-F5344CB8AC3E}">
        <p14:creationId xmlns:p14="http://schemas.microsoft.com/office/powerpoint/2010/main" val="6125787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00F60F54-EA16-360A-E10D-58CF3E48F30A}"/>
              </a:ext>
            </a:extLst>
          </p:cNvPr>
          <p:cNvSpPr>
            <a:spLocks noGrp="1"/>
          </p:cNvSpPr>
          <p:nvPr>
            <p:ph type="dt" sz="half" idx="10"/>
          </p:nvPr>
        </p:nvSpPr>
        <p:spPr/>
        <p:txBody>
          <a:bodyPr/>
          <a:lstStyle/>
          <a:p>
            <a:fld id="{A0DA5E90-6B2D-449C-9BAD-718205D0C3BA}" type="datetimeFigureOut">
              <a:rPr lang="el-GR" smtClean="0"/>
              <a:t>15/1/2026</a:t>
            </a:fld>
            <a:endParaRPr lang="el-GR"/>
          </a:p>
        </p:txBody>
      </p:sp>
      <p:sp>
        <p:nvSpPr>
          <p:cNvPr id="3" name="Θέση υποσέλιδου 2">
            <a:extLst>
              <a:ext uri="{FF2B5EF4-FFF2-40B4-BE49-F238E27FC236}">
                <a16:creationId xmlns:a16="http://schemas.microsoft.com/office/drawing/2014/main" id="{D2056924-961B-B46D-B630-C481A7AB5D0B}"/>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9A5A275C-F4F5-A02E-0760-FD0FD98E5944}"/>
              </a:ext>
            </a:extLst>
          </p:cNvPr>
          <p:cNvSpPr>
            <a:spLocks noGrp="1"/>
          </p:cNvSpPr>
          <p:nvPr>
            <p:ph type="sldNum" sz="quarter" idx="12"/>
          </p:nvPr>
        </p:nvSpPr>
        <p:spPr/>
        <p:txBody>
          <a:bodyPr/>
          <a:lstStyle/>
          <a:p>
            <a:fld id="{94CC25DD-0DF0-4048-9DE1-361E918A51B4}" type="slidenum">
              <a:rPr lang="el-GR" smtClean="0"/>
              <a:t>‹#›</a:t>
            </a:fld>
            <a:endParaRPr lang="el-GR"/>
          </a:p>
        </p:txBody>
      </p:sp>
    </p:spTree>
    <p:extLst>
      <p:ext uri="{BB962C8B-B14F-4D97-AF65-F5344CB8AC3E}">
        <p14:creationId xmlns:p14="http://schemas.microsoft.com/office/powerpoint/2010/main" val="3525884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971DC59-CC32-E23C-2060-703650FCD311}"/>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34BC670B-CF04-7988-E6B6-55C0A383B8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5C4E405C-C865-800B-9252-4C7E23B98C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8DD6E3D7-9E14-C0BE-B63A-516F2523C384}"/>
              </a:ext>
            </a:extLst>
          </p:cNvPr>
          <p:cNvSpPr>
            <a:spLocks noGrp="1"/>
          </p:cNvSpPr>
          <p:nvPr>
            <p:ph type="dt" sz="half" idx="10"/>
          </p:nvPr>
        </p:nvSpPr>
        <p:spPr/>
        <p:txBody>
          <a:bodyPr/>
          <a:lstStyle/>
          <a:p>
            <a:fld id="{A0DA5E90-6B2D-449C-9BAD-718205D0C3BA}" type="datetimeFigureOut">
              <a:rPr lang="el-GR" smtClean="0"/>
              <a:t>15/1/2026</a:t>
            </a:fld>
            <a:endParaRPr lang="el-GR"/>
          </a:p>
        </p:txBody>
      </p:sp>
      <p:sp>
        <p:nvSpPr>
          <p:cNvPr id="6" name="Θέση υποσέλιδου 5">
            <a:extLst>
              <a:ext uri="{FF2B5EF4-FFF2-40B4-BE49-F238E27FC236}">
                <a16:creationId xmlns:a16="http://schemas.microsoft.com/office/drawing/2014/main" id="{13EE9944-B5F5-1C09-B7EE-4B3DC95C8770}"/>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12F877D2-C1C6-AA44-857B-1B9F821D3CE5}"/>
              </a:ext>
            </a:extLst>
          </p:cNvPr>
          <p:cNvSpPr>
            <a:spLocks noGrp="1"/>
          </p:cNvSpPr>
          <p:nvPr>
            <p:ph type="sldNum" sz="quarter" idx="12"/>
          </p:nvPr>
        </p:nvSpPr>
        <p:spPr/>
        <p:txBody>
          <a:bodyPr/>
          <a:lstStyle/>
          <a:p>
            <a:fld id="{94CC25DD-0DF0-4048-9DE1-361E918A51B4}" type="slidenum">
              <a:rPr lang="el-GR" smtClean="0"/>
              <a:t>‹#›</a:t>
            </a:fld>
            <a:endParaRPr lang="el-GR"/>
          </a:p>
        </p:txBody>
      </p:sp>
    </p:spTree>
    <p:extLst>
      <p:ext uri="{BB962C8B-B14F-4D97-AF65-F5344CB8AC3E}">
        <p14:creationId xmlns:p14="http://schemas.microsoft.com/office/powerpoint/2010/main" val="3210394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678583D-4509-B18E-0C9A-4F18735C7652}"/>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73637C63-1ADB-42DD-5F40-40403B80E38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99F97B5E-1FAD-2FC5-5668-C0587970FB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7FEEDBB0-88CA-675F-1D7D-9B078E2F54DA}"/>
              </a:ext>
            </a:extLst>
          </p:cNvPr>
          <p:cNvSpPr>
            <a:spLocks noGrp="1"/>
          </p:cNvSpPr>
          <p:nvPr>
            <p:ph type="dt" sz="half" idx="10"/>
          </p:nvPr>
        </p:nvSpPr>
        <p:spPr/>
        <p:txBody>
          <a:bodyPr/>
          <a:lstStyle/>
          <a:p>
            <a:fld id="{A0DA5E90-6B2D-449C-9BAD-718205D0C3BA}" type="datetimeFigureOut">
              <a:rPr lang="el-GR" smtClean="0"/>
              <a:t>15/1/2026</a:t>
            </a:fld>
            <a:endParaRPr lang="el-GR"/>
          </a:p>
        </p:txBody>
      </p:sp>
      <p:sp>
        <p:nvSpPr>
          <p:cNvPr id="6" name="Θέση υποσέλιδου 5">
            <a:extLst>
              <a:ext uri="{FF2B5EF4-FFF2-40B4-BE49-F238E27FC236}">
                <a16:creationId xmlns:a16="http://schemas.microsoft.com/office/drawing/2014/main" id="{377E8B92-0241-1E8D-5809-2978DDB0170C}"/>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3C2A53ED-AEBF-BDF2-C428-822CFF457AA6}"/>
              </a:ext>
            </a:extLst>
          </p:cNvPr>
          <p:cNvSpPr>
            <a:spLocks noGrp="1"/>
          </p:cNvSpPr>
          <p:nvPr>
            <p:ph type="sldNum" sz="quarter" idx="12"/>
          </p:nvPr>
        </p:nvSpPr>
        <p:spPr/>
        <p:txBody>
          <a:bodyPr/>
          <a:lstStyle/>
          <a:p>
            <a:fld id="{94CC25DD-0DF0-4048-9DE1-361E918A51B4}" type="slidenum">
              <a:rPr lang="el-GR" smtClean="0"/>
              <a:t>‹#›</a:t>
            </a:fld>
            <a:endParaRPr lang="el-GR"/>
          </a:p>
        </p:txBody>
      </p:sp>
    </p:spTree>
    <p:extLst>
      <p:ext uri="{BB962C8B-B14F-4D97-AF65-F5344CB8AC3E}">
        <p14:creationId xmlns:p14="http://schemas.microsoft.com/office/powerpoint/2010/main" val="29512654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2F40028-E1D7-9146-B136-942971FE5C24}"/>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F73CECE0-4ADC-3FE0-1D0B-FA0BEDAC1356}"/>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28DBB82F-D586-48CC-9CB4-DAC51B340020}"/>
              </a:ext>
            </a:extLst>
          </p:cNvPr>
          <p:cNvSpPr>
            <a:spLocks noGrp="1"/>
          </p:cNvSpPr>
          <p:nvPr>
            <p:ph type="dt" sz="half" idx="10"/>
          </p:nvPr>
        </p:nvSpPr>
        <p:spPr/>
        <p:txBody>
          <a:bodyPr/>
          <a:lstStyle/>
          <a:p>
            <a:fld id="{A0DA5E90-6B2D-449C-9BAD-718205D0C3BA}" type="datetimeFigureOut">
              <a:rPr lang="el-GR" smtClean="0"/>
              <a:t>15/1/2026</a:t>
            </a:fld>
            <a:endParaRPr lang="el-GR"/>
          </a:p>
        </p:txBody>
      </p:sp>
      <p:sp>
        <p:nvSpPr>
          <p:cNvPr id="5" name="Θέση υποσέλιδου 4">
            <a:extLst>
              <a:ext uri="{FF2B5EF4-FFF2-40B4-BE49-F238E27FC236}">
                <a16:creationId xmlns:a16="http://schemas.microsoft.com/office/drawing/2014/main" id="{D3859348-CC17-BBFE-50EE-1D97AEF87793}"/>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459B4E99-A8EF-BFD1-6ECD-368F967CCF10}"/>
              </a:ext>
            </a:extLst>
          </p:cNvPr>
          <p:cNvSpPr>
            <a:spLocks noGrp="1"/>
          </p:cNvSpPr>
          <p:nvPr>
            <p:ph type="sldNum" sz="quarter" idx="12"/>
          </p:nvPr>
        </p:nvSpPr>
        <p:spPr/>
        <p:txBody>
          <a:bodyPr/>
          <a:lstStyle/>
          <a:p>
            <a:fld id="{94CC25DD-0DF0-4048-9DE1-361E918A51B4}" type="slidenum">
              <a:rPr lang="el-GR" smtClean="0"/>
              <a:t>‹#›</a:t>
            </a:fld>
            <a:endParaRPr lang="el-GR"/>
          </a:p>
        </p:txBody>
      </p:sp>
    </p:spTree>
    <p:extLst>
      <p:ext uri="{BB962C8B-B14F-4D97-AF65-F5344CB8AC3E}">
        <p14:creationId xmlns:p14="http://schemas.microsoft.com/office/powerpoint/2010/main" val="7437264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829F7F47-EFDA-F61F-C91A-93F5237F4320}"/>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FA665858-6657-AE47-4499-4D7053CD07D7}"/>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0ABD5632-E803-287F-86A8-9F6B882BB757}"/>
              </a:ext>
            </a:extLst>
          </p:cNvPr>
          <p:cNvSpPr>
            <a:spLocks noGrp="1"/>
          </p:cNvSpPr>
          <p:nvPr>
            <p:ph type="dt" sz="half" idx="10"/>
          </p:nvPr>
        </p:nvSpPr>
        <p:spPr/>
        <p:txBody>
          <a:bodyPr/>
          <a:lstStyle/>
          <a:p>
            <a:fld id="{A0DA5E90-6B2D-449C-9BAD-718205D0C3BA}" type="datetimeFigureOut">
              <a:rPr lang="el-GR" smtClean="0"/>
              <a:t>15/1/2026</a:t>
            </a:fld>
            <a:endParaRPr lang="el-GR"/>
          </a:p>
        </p:txBody>
      </p:sp>
      <p:sp>
        <p:nvSpPr>
          <p:cNvPr id="5" name="Θέση υποσέλιδου 4">
            <a:extLst>
              <a:ext uri="{FF2B5EF4-FFF2-40B4-BE49-F238E27FC236}">
                <a16:creationId xmlns:a16="http://schemas.microsoft.com/office/drawing/2014/main" id="{CA531221-D5F1-12B9-AC60-530D5105A7D5}"/>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7F2794C2-462A-EDFF-690E-017AA1147DF3}"/>
              </a:ext>
            </a:extLst>
          </p:cNvPr>
          <p:cNvSpPr>
            <a:spLocks noGrp="1"/>
          </p:cNvSpPr>
          <p:nvPr>
            <p:ph type="sldNum" sz="quarter" idx="12"/>
          </p:nvPr>
        </p:nvSpPr>
        <p:spPr/>
        <p:txBody>
          <a:bodyPr/>
          <a:lstStyle/>
          <a:p>
            <a:fld id="{94CC25DD-0DF0-4048-9DE1-361E918A51B4}" type="slidenum">
              <a:rPr lang="el-GR" smtClean="0"/>
              <a:t>‹#›</a:t>
            </a:fld>
            <a:endParaRPr lang="el-GR"/>
          </a:p>
        </p:txBody>
      </p:sp>
    </p:spTree>
    <p:extLst>
      <p:ext uri="{BB962C8B-B14F-4D97-AF65-F5344CB8AC3E}">
        <p14:creationId xmlns:p14="http://schemas.microsoft.com/office/powerpoint/2010/main" val="33870850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77394-0A20-4CF6-9066-CFC2C1C9D30F}"/>
              </a:ext>
            </a:extLst>
          </p:cNvPr>
          <p:cNvSpPr>
            <a:spLocks noGrp="1"/>
          </p:cNvSpPr>
          <p:nvPr>
            <p:ph type="ctrTitle"/>
          </p:nvPr>
        </p:nvSpPr>
        <p:spPr>
          <a:xfrm>
            <a:off x="3359149" y="389840"/>
            <a:ext cx="8281987" cy="2954655"/>
          </a:xfrm>
        </p:spPr>
        <p:txBody>
          <a:bodyPr anchor="t" anchorCtr="0">
            <a:normAutofit/>
          </a:bodyPr>
          <a:lstStyle>
            <a:lvl1pPr algn="l">
              <a:lnSpc>
                <a:spcPct val="100000"/>
              </a:lnSpc>
              <a:defRPr sz="6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F10971F-8922-4B23-9C80-0643D7E35026}"/>
              </a:ext>
            </a:extLst>
          </p:cNvPr>
          <p:cNvSpPr>
            <a:spLocks noGrp="1"/>
          </p:cNvSpPr>
          <p:nvPr>
            <p:ph type="subTitle" idx="1"/>
          </p:nvPr>
        </p:nvSpPr>
        <p:spPr>
          <a:xfrm>
            <a:off x="3359149" y="3536951"/>
            <a:ext cx="8281989" cy="2555874"/>
          </a:xfrm>
        </p:spPr>
        <p:txBody>
          <a:bodyPr>
            <a:normAutofit/>
          </a:bodyPr>
          <a:lstStyle>
            <a:lvl1pPr marL="0" indent="0" algn="l">
              <a:lnSpc>
                <a:spcPct val="100000"/>
              </a:lnSpc>
              <a:buNone/>
              <a:defRPr sz="2400">
                <a:solidFill>
                  <a:schemeClr val="tx1">
                    <a:alpha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lstStyle/>
          <a:p>
            <a:fld id="{72EA7947-E287-4738-8C82-07CE4F01EF03}" type="datetime2">
              <a:rPr lang="en-US" smtClean="0"/>
              <a:t>Thursday, January 15, 2026</a:t>
            </a:fld>
            <a:endParaRPr lang="en-US"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lstStyle/>
          <a:p>
            <a:fld id="{DBA1B0FB-D917-4C8C-928F-313BD683BF39}" type="slidenum">
              <a:rPr lang="en-US" smtClean="0"/>
              <a:t>‹#›</a:t>
            </a:fld>
            <a:endParaRPr lang="en-US"/>
          </a:p>
        </p:txBody>
      </p:sp>
      <p:sp>
        <p:nvSpPr>
          <p:cNvPr id="19" name="Freeform: Shape 18">
            <a:extLst>
              <a:ext uri="{FF2B5EF4-FFF2-40B4-BE49-F238E27FC236}">
                <a16:creationId xmlns:a16="http://schemas.microsoft.com/office/drawing/2014/main" id="{82184FF4-7029-4ED7-813A-192E60608764}"/>
              </a:ext>
            </a:extLst>
          </p:cNvPr>
          <p:cNvSpPr>
            <a:spLocks noChangeAspect="1"/>
          </p:cNvSpPr>
          <p:nvPr/>
        </p:nvSpPr>
        <p:spPr>
          <a:xfrm rot="2700000">
            <a:off x="612445" y="48188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Lst>
          </p:cNvPr>
          <p:cNvSpPr/>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34" name="Group 33">
            <a:extLst>
              <a:ext uri="{FF2B5EF4-FFF2-40B4-BE49-F238E27FC236}">
                <a16:creationId xmlns:a16="http://schemas.microsoft.com/office/drawing/2014/main" id="{79DE9FAB-6BBA-4CFE-B67D-77B47F01ECA4}"/>
              </a:ext>
            </a:extLst>
          </p:cNvPr>
          <p:cNvGrpSpPr/>
          <p:nvPr/>
        </p:nvGrpSpPr>
        <p:grpSpPr>
          <a:xfrm>
            <a:off x="1329952" y="4524379"/>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35536704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BDBC526-6DCD-4FF6-8395-D8C22E46E527}"/>
              </a:ext>
            </a:extLst>
          </p:cNvPr>
          <p:cNvGrpSpPr/>
          <p:nvPr/>
        </p:nvGrpSpPr>
        <p:grpSpPr>
          <a:xfrm>
            <a:off x="613998" y="5334748"/>
            <a:ext cx="678135" cy="990000"/>
            <a:chOff x="10490969" y="1448827"/>
            <a:chExt cx="678135" cy="990000"/>
          </a:xfrm>
        </p:grpSpPr>
        <p:sp>
          <p:nvSpPr>
            <p:cNvPr id="13" name="Freeform: Shape 12">
              <a:extLst>
                <a:ext uri="{FF2B5EF4-FFF2-40B4-BE49-F238E27FC236}">
                  <a16:creationId xmlns:a16="http://schemas.microsoft.com/office/drawing/2014/main" id="{02ECB475-568C-47AC-B16D-2E202DEB2DE0}"/>
                </a:ext>
              </a:extLst>
            </p:cNvPr>
            <p:cNvSpPr>
              <a:spLocks noChangeAspect="1"/>
            </p:cNvSpPr>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Oval 13">
              <a:extLst>
                <a:ext uri="{FF2B5EF4-FFF2-40B4-BE49-F238E27FC236}">
                  <a16:creationId xmlns:a16="http://schemas.microsoft.com/office/drawing/2014/main" id="{080D8764-525A-441E-B58F-068E82F09714}"/>
                </a:ext>
              </a:extLst>
            </p:cNvPr>
            <p:cNvSpPr/>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Oval 14">
              <a:extLst>
                <a:ext uri="{FF2B5EF4-FFF2-40B4-BE49-F238E27FC236}">
                  <a16:creationId xmlns:a16="http://schemas.microsoft.com/office/drawing/2014/main" id="{11196109-6F2B-4738-B2FC-2CCC753AABD4}"/>
                </a:ext>
              </a:extLst>
            </p:cNvPr>
            <p:cNvSpPr/>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Freeform: Shape 15">
              <a:extLst>
                <a:ext uri="{FF2B5EF4-FFF2-40B4-BE49-F238E27FC236}">
                  <a16:creationId xmlns:a16="http://schemas.microsoft.com/office/drawing/2014/main" id="{F7E468C2-69B8-470B-85E3-801A3CB1D7E2}"/>
                </a:ext>
              </a:extLst>
            </p:cNvPr>
            <p:cNvSpPr>
              <a:spLocks noChangeAspect="1"/>
            </p:cNvSpPr>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p:nvSpPr>
          <p:cNvPr id="2" name="Title 1">
            <a:extLst>
              <a:ext uri="{FF2B5EF4-FFF2-40B4-BE49-F238E27FC236}">
                <a16:creationId xmlns:a16="http://schemas.microsoft.com/office/drawing/2014/main" id="{B1A4B040-51E3-4DA0-B21D-EEE173E7536F}"/>
              </a:ext>
            </a:extLst>
          </p:cNvPr>
          <p:cNvSpPr>
            <a:spLocks noGrp="1"/>
          </p:cNvSpPr>
          <p:nvPr>
            <p:ph type="title"/>
          </p:nvPr>
        </p:nvSpPr>
        <p:spPr>
          <a:xfrm>
            <a:off x="550862" y="549275"/>
            <a:ext cx="11091600" cy="1332000"/>
          </a:xfrm>
        </p:spPr>
        <p:txBody>
          <a:bodyPr vert="horz" wrap="square" lIns="0" tIns="0" rIns="0" bIns="0" rtlCol="0" anchor="t" anchorCtr="0">
            <a:normAutofit/>
          </a:bodyPr>
          <a:lstStyle>
            <a:lvl1pPr>
              <a:defRPr lang="en-US" dirty="0"/>
            </a:lvl1pPr>
          </a:lstStyle>
          <a:p>
            <a:pPr lvl="0">
              <a:lnSpc>
                <a:spcPct val="100000"/>
              </a:lnSpc>
            </a:pPr>
            <a:r>
              <a:rPr lang="en-US"/>
              <a:t>Click to edit Master title style</a:t>
            </a:r>
            <a:endParaRPr lang="en-US" dirty="0"/>
          </a:p>
        </p:txBody>
      </p:sp>
      <p:sp>
        <p:nvSpPr>
          <p:cNvPr id="3" name="Content Placeholder 2">
            <a:extLst>
              <a:ext uri="{FF2B5EF4-FFF2-40B4-BE49-F238E27FC236}">
                <a16:creationId xmlns:a16="http://schemas.microsoft.com/office/drawing/2014/main" id="{F8A2CD90-429B-4A55-B6C8-DD6CE6994118}"/>
              </a:ext>
            </a:extLst>
          </p:cNvPr>
          <p:cNvSpPr>
            <a:spLocks noGrp="1"/>
          </p:cNvSpPr>
          <p:nvPr>
            <p:ph idx="1"/>
          </p:nvPr>
        </p:nvSpPr>
        <p:spPr>
          <a:xfrm>
            <a:off x="550863" y="2113199"/>
            <a:ext cx="11090274" cy="3979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D4EE704-5DCA-484E-85E0-0E3A7B1C5046}"/>
              </a:ext>
            </a:extLst>
          </p:cNvPr>
          <p:cNvSpPr>
            <a:spLocks noGrp="1"/>
          </p:cNvSpPr>
          <p:nvPr>
            <p:ph type="dt" sz="half" idx="10"/>
          </p:nvPr>
        </p:nvSpPr>
        <p:spPr/>
        <p:txBody>
          <a:bodyPr/>
          <a:lstStyle/>
          <a:p>
            <a:fld id="{6FE8C025-CD7A-4966-867E-81CF82B15267}" type="datetime2">
              <a:rPr lang="en-US" smtClean="0"/>
              <a:t>Thursday, January 15, 2026</a:t>
            </a:fld>
            <a:endParaRPr lang="en-US"/>
          </a:p>
        </p:txBody>
      </p:sp>
      <p:sp>
        <p:nvSpPr>
          <p:cNvPr id="5" name="Footer Placeholder 4">
            <a:extLst>
              <a:ext uri="{FF2B5EF4-FFF2-40B4-BE49-F238E27FC236}">
                <a16:creationId xmlns:a16="http://schemas.microsoft.com/office/drawing/2014/main" id="{4CA69B66-1C18-44A2-93F7-97DED26F24AB}"/>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7E44B5A0-66FA-433A-8DC5-C097C63B4DFC}"/>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1170837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id="{4644CBB8-40B8-42F8-9172-07A476341DDA}"/>
              </a:ext>
            </a:extLst>
          </p:cNvPr>
          <p:cNvGrpSpPr/>
          <p:nvPr/>
        </p:nvGrpSpPr>
        <p:grpSpPr>
          <a:xfrm>
            <a:off x="356481" y="879007"/>
            <a:ext cx="734257" cy="760506"/>
            <a:chOff x="5243759" y="1363788"/>
            <a:chExt cx="734257" cy="760506"/>
          </a:xfrm>
        </p:grpSpPr>
        <p:sp>
          <p:nvSpPr>
            <p:cNvPr id="49" name="Freeform 5">
              <a:extLst>
                <a:ext uri="{FF2B5EF4-FFF2-40B4-BE49-F238E27FC236}">
                  <a16:creationId xmlns:a16="http://schemas.microsoft.com/office/drawing/2014/main" id="{35CE073E-302A-4AA7-98C7-8667DDDCFA18}"/>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0" name="Freeform 6">
              <a:extLst>
                <a:ext uri="{FF2B5EF4-FFF2-40B4-BE49-F238E27FC236}">
                  <a16:creationId xmlns:a16="http://schemas.microsoft.com/office/drawing/2014/main" id="{4FD1AE2F-DD70-4E93-B905-E052A23F0B1C}"/>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1" name="Freeform 8">
              <a:extLst>
                <a:ext uri="{FF2B5EF4-FFF2-40B4-BE49-F238E27FC236}">
                  <a16:creationId xmlns:a16="http://schemas.microsoft.com/office/drawing/2014/main" id="{E8D529E5-8838-47F0-98A4-2D46F11E499C}"/>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45DA2564-D3DB-48AD-83F0-6CC6B5743960}"/>
              </a:ext>
            </a:extLst>
          </p:cNvPr>
          <p:cNvSpPr>
            <a:spLocks noGrp="1"/>
          </p:cNvSpPr>
          <p:nvPr>
            <p:ph type="title"/>
          </p:nvPr>
        </p:nvSpPr>
        <p:spPr>
          <a:xfrm>
            <a:off x="563563" y="474345"/>
            <a:ext cx="11077574" cy="2954655"/>
          </a:xfrm>
        </p:spPr>
        <p:txBody>
          <a:bodyPr vert="horz" wrap="square" lIns="0" tIns="0" rIns="0" bIns="0" rtlCol="0" anchor="b" anchorCtr="0">
            <a:normAutofit/>
          </a:bodyPr>
          <a:lstStyle>
            <a:lvl1pPr>
              <a:defRPr lang="en-US" sz="6400" dirty="0"/>
            </a:lvl1pPr>
          </a:lstStyle>
          <a:p>
            <a:pPr lvl="0">
              <a:lnSpc>
                <a:spcPct val="100000"/>
              </a:lnSpc>
            </a:pPr>
            <a:r>
              <a:rPr lang="en-US"/>
              <a:t>Click to edit Master title style</a:t>
            </a:r>
            <a:endParaRPr lang="en-US" dirty="0"/>
          </a:p>
        </p:txBody>
      </p:sp>
      <p:sp>
        <p:nvSpPr>
          <p:cNvPr id="4" name="Date Placeholder 3">
            <a:extLst>
              <a:ext uri="{FF2B5EF4-FFF2-40B4-BE49-F238E27FC236}">
                <a16:creationId xmlns:a16="http://schemas.microsoft.com/office/drawing/2014/main" id="{56403DDF-462A-45CE-931B-010AB4F73C3F}"/>
              </a:ext>
            </a:extLst>
          </p:cNvPr>
          <p:cNvSpPr>
            <a:spLocks noGrp="1"/>
          </p:cNvSpPr>
          <p:nvPr>
            <p:ph type="dt" sz="half" idx="10"/>
          </p:nvPr>
        </p:nvSpPr>
        <p:spPr/>
        <p:txBody>
          <a:bodyPr/>
          <a:lstStyle/>
          <a:p>
            <a:fld id="{FE809929-0719-4517-94D6-FDF7F99E70F6}" type="datetime2">
              <a:rPr lang="en-US" smtClean="0"/>
              <a:t>Thursday, January 15, 2026</a:t>
            </a:fld>
            <a:endParaRPr lang="en-US"/>
          </a:p>
        </p:txBody>
      </p:sp>
      <p:sp>
        <p:nvSpPr>
          <p:cNvPr id="5" name="Footer Placeholder 4">
            <a:extLst>
              <a:ext uri="{FF2B5EF4-FFF2-40B4-BE49-F238E27FC236}">
                <a16:creationId xmlns:a16="http://schemas.microsoft.com/office/drawing/2014/main" id="{39E10702-2ACF-4768-9E91-8CB87B89594D}"/>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E8DFA722-391E-4FCF-8E15-0D7E2EC02B63}"/>
              </a:ext>
            </a:extLst>
          </p:cNvPr>
          <p:cNvSpPr>
            <a:spLocks noGrp="1"/>
          </p:cNvSpPr>
          <p:nvPr>
            <p:ph type="sldNum" sz="quarter" idx="12"/>
          </p:nvPr>
        </p:nvSpPr>
        <p:spPr/>
        <p:txBody>
          <a:bodyPr/>
          <a:lstStyle/>
          <a:p>
            <a:fld id="{DBA1B0FB-D917-4C8C-928F-313BD683BF39}" type="slidenum">
              <a:rPr lang="en-US" smtClean="0"/>
              <a:t>‹#›</a:t>
            </a:fld>
            <a:endParaRPr lang="en-US"/>
          </a:p>
        </p:txBody>
      </p:sp>
      <p:sp>
        <p:nvSpPr>
          <p:cNvPr id="3" name="Text Placeholder 2">
            <a:extLst>
              <a:ext uri="{FF2B5EF4-FFF2-40B4-BE49-F238E27FC236}">
                <a16:creationId xmlns:a16="http://schemas.microsoft.com/office/drawing/2014/main" id="{76EEA752-36DA-440B-8747-0EB2914080EE}"/>
              </a:ext>
            </a:extLst>
          </p:cNvPr>
          <p:cNvSpPr>
            <a:spLocks noGrp="1"/>
          </p:cNvSpPr>
          <p:nvPr>
            <p:ph type="body" idx="1"/>
          </p:nvPr>
        </p:nvSpPr>
        <p:spPr>
          <a:xfrm>
            <a:off x="566271" y="3629772"/>
            <a:ext cx="11074866" cy="2678953"/>
          </a:xfrm>
        </p:spPr>
        <p:txBody>
          <a:bodyPr>
            <a:normAutofit/>
          </a:bodyPr>
          <a:lstStyle>
            <a:lvl1pPr marL="0" indent="0">
              <a:lnSpc>
                <a:spcPct val="110000"/>
              </a:lnSpc>
              <a:spcBef>
                <a:spcPts val="0"/>
              </a:spcBef>
              <a:buNone/>
              <a:defRPr sz="2400">
                <a:solidFill>
                  <a:schemeClr val="tx1">
                    <a:alpha val="8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1" name="Freeform: Shape 40">
            <a:extLst>
              <a:ext uri="{FF2B5EF4-FFF2-40B4-BE49-F238E27FC236}">
                <a16:creationId xmlns:a16="http://schemas.microsoft.com/office/drawing/2014/main" id="{0BCC02B0-8581-4752-B7BC-3CE1EF17B9F7}"/>
              </a:ext>
            </a:extLst>
          </p:cNvPr>
          <p:cNvSpPr>
            <a:spLocks noChangeAspect="1"/>
          </p:cNvSpPr>
          <p:nvPr/>
        </p:nvSpPr>
        <p:spPr>
          <a:xfrm rot="18900000">
            <a:off x="11209132" y="4448189"/>
            <a:ext cx="999200" cy="1262947"/>
          </a:xfrm>
          <a:custGeom>
            <a:avLst/>
            <a:gdLst>
              <a:gd name="connsiteX0" fmla="*/ 540000 w 999200"/>
              <a:gd name="connsiteY0" fmla="*/ 0 h 1262947"/>
              <a:gd name="connsiteX1" fmla="*/ 999200 w 999200"/>
              <a:gd name="connsiteY1" fmla="*/ 815317 h 1262947"/>
              <a:gd name="connsiteX2" fmla="*/ 552185 w 999200"/>
              <a:gd name="connsiteY2" fmla="*/ 1262333 h 1262947"/>
              <a:gd name="connsiteX3" fmla="*/ 540000 w 999200"/>
              <a:gd name="connsiteY3" fmla="*/ 1262947 h 1262947"/>
              <a:gd name="connsiteX4" fmla="*/ 0 w 999200"/>
              <a:gd name="connsiteY4" fmla="*/ 992947 h 1262947"/>
              <a:gd name="connsiteX5" fmla="*/ 10971 w 999200"/>
              <a:gd name="connsiteY5" fmla="*/ 938533 h 1262947"/>
              <a:gd name="connsiteX6" fmla="*/ 15626 w 999200"/>
              <a:gd name="connsiteY6" fmla="*/ 931034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9200" h="1262947">
                <a:moveTo>
                  <a:pt x="540000" y="0"/>
                </a:moveTo>
                <a:lnTo>
                  <a:pt x="999200" y="815317"/>
                </a:lnTo>
                <a:lnTo>
                  <a:pt x="552185" y="1262333"/>
                </a:lnTo>
                <a:lnTo>
                  <a:pt x="540000" y="1262947"/>
                </a:lnTo>
                <a:cubicBezTo>
                  <a:pt x="241766" y="1262947"/>
                  <a:pt x="0" y="1142064"/>
                  <a:pt x="0" y="992947"/>
                </a:cubicBezTo>
                <a:cubicBezTo>
                  <a:pt x="0" y="974307"/>
                  <a:pt x="3778" y="956109"/>
                  <a:pt x="10971" y="938533"/>
                </a:cubicBezTo>
                <a:lnTo>
                  <a:pt x="15626" y="931034"/>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10200000" scaled="0"/>
          </a:gradFill>
          <a:ln>
            <a:noFill/>
          </a:ln>
          <a:effectLst>
            <a:innerShdw blurRad="254000" dist="101600" dir="42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3" name="Freeform: Shape 42">
            <a:extLst>
              <a:ext uri="{FF2B5EF4-FFF2-40B4-BE49-F238E27FC236}">
                <a16:creationId xmlns:a16="http://schemas.microsoft.com/office/drawing/2014/main" id="{EA0FF4DB-8180-4D26-AEAE-7ECDB670F71D}"/>
              </a:ext>
            </a:extLst>
          </p:cNvPr>
          <p:cNvSpPr/>
          <p:nvPr/>
        </p:nvSpPr>
        <p:spPr>
          <a:xfrm rot="2700000">
            <a:off x="11686937" y="4853516"/>
            <a:ext cx="540000" cy="978284"/>
          </a:xfrm>
          <a:custGeom>
            <a:avLst/>
            <a:gdLst>
              <a:gd name="connsiteX0" fmla="*/ 113288 w 540000"/>
              <a:gd name="connsiteY0" fmla="*/ 0 h 978284"/>
              <a:gd name="connsiteX1" fmla="*/ 539386 w 540000"/>
              <a:gd name="connsiteY1" fmla="*/ 426099 h 978284"/>
              <a:gd name="connsiteX2" fmla="*/ 540000 w 540000"/>
              <a:gd name="connsiteY2" fmla="*/ 438284 h 978284"/>
              <a:gd name="connsiteX3" fmla="*/ 270000 w 540000"/>
              <a:gd name="connsiteY3" fmla="*/ 978284 h 978284"/>
              <a:gd name="connsiteX4" fmla="*/ 0 w 540000"/>
              <a:gd name="connsiteY4" fmla="*/ 438284 h 978284"/>
              <a:gd name="connsiteX5" fmla="*/ 79081 w 540000"/>
              <a:gd name="connsiteY5" fmla="*/ 56446 h 978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 h="978284">
                <a:moveTo>
                  <a:pt x="113288" y="0"/>
                </a:moveTo>
                <a:lnTo>
                  <a:pt x="539386" y="426099"/>
                </a:lnTo>
                <a:lnTo>
                  <a:pt x="540000" y="438284"/>
                </a:lnTo>
                <a:cubicBezTo>
                  <a:pt x="540000" y="736518"/>
                  <a:pt x="419117" y="978284"/>
                  <a:pt x="270000" y="978284"/>
                </a:cubicBezTo>
                <a:cubicBezTo>
                  <a:pt x="120883" y="978284"/>
                  <a:pt x="0" y="736518"/>
                  <a:pt x="0" y="438284"/>
                </a:cubicBezTo>
                <a:cubicBezTo>
                  <a:pt x="0" y="289167"/>
                  <a:pt x="30220" y="154167"/>
                  <a:pt x="79081" y="56446"/>
                </a:cubicBezTo>
                <a:close/>
              </a:path>
            </a:pathLst>
          </a:cu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718397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94729CA3-91C4-4A89-9448-A2F0E409177A}"/>
              </a:ext>
            </a:extLst>
          </p:cNvPr>
          <p:cNvSpPr>
            <a:spLocks noChangeAspect="1"/>
          </p:cNvSpPr>
          <p:nvPr/>
        </p:nvSpPr>
        <p:spPr>
          <a:xfrm>
            <a:off x="11069864" y="33337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3" name="Group 12">
            <a:extLst>
              <a:ext uri="{FF2B5EF4-FFF2-40B4-BE49-F238E27FC236}">
                <a16:creationId xmlns:a16="http://schemas.microsoft.com/office/drawing/2014/main" id="{168347B7-45FA-4A01-924D-DC385B720B3E}"/>
              </a:ext>
            </a:extLst>
          </p:cNvPr>
          <p:cNvGrpSpPr/>
          <p:nvPr/>
        </p:nvGrpSpPr>
        <p:grpSpPr>
          <a:xfrm>
            <a:off x="331786" y="5528198"/>
            <a:ext cx="631474" cy="667800"/>
            <a:chOff x="2994153" y="1378666"/>
            <a:chExt cx="631474" cy="667800"/>
          </a:xfrm>
        </p:grpSpPr>
        <p:sp>
          <p:nvSpPr>
            <p:cNvPr id="20" name="Freeform: Shape 19">
              <a:extLst>
                <a:ext uri="{FF2B5EF4-FFF2-40B4-BE49-F238E27FC236}">
                  <a16:creationId xmlns:a16="http://schemas.microsoft.com/office/drawing/2014/main" id="{31167DA1-25D1-4E60-A62E-42B6F56A96EC}"/>
                </a:ext>
              </a:extLst>
            </p:cNvPr>
            <p:cNvSpPr>
              <a:spLocks noChangeAspect="1"/>
            </p:cNvSpPr>
            <p:nvPr/>
          </p:nvSpPr>
          <p:spPr>
            <a:xfrm rot="2700000">
              <a:off x="3039890" y="1332929"/>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6B7B7215-A661-477E-91D0-CDBE5564D2B9}"/>
                </a:ext>
              </a:extLst>
            </p:cNvPr>
            <p:cNvSpPr/>
            <p:nvPr/>
          </p:nvSpPr>
          <p:spPr>
            <a:xfrm rot="8100000">
              <a:off x="3047090" y="1506466"/>
              <a:ext cx="270000" cy="54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8978E540-142B-4A82-9C3F-E61BC190AEED}"/>
              </a:ext>
            </a:extLst>
          </p:cNvPr>
          <p:cNvSpPr>
            <a:spLocks noGrp="1"/>
          </p:cNvSpPr>
          <p:nvPr>
            <p:ph type="title"/>
          </p:nvPr>
        </p:nvSpPr>
        <p:spPr>
          <a:xfrm>
            <a:off x="550863" y="549275"/>
            <a:ext cx="11090274" cy="1332000"/>
          </a:xfrm>
        </p:spPr>
        <p:txBody>
          <a:bodyPr/>
          <a:lstStyle>
            <a:lvl1pPr>
              <a:lnSpc>
                <a:spcPct val="100000"/>
              </a:lnSpc>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2C6BF36-D4F5-4363-B440-BDAE50BBD4B6}"/>
              </a:ext>
            </a:extLst>
          </p:cNvPr>
          <p:cNvSpPr>
            <a:spLocks noGrp="1"/>
          </p:cNvSpPr>
          <p:nvPr>
            <p:ph sz="half" idx="1"/>
          </p:nvPr>
        </p:nvSpPr>
        <p:spPr>
          <a:xfrm>
            <a:off x="550862" y="2097175"/>
            <a:ext cx="5435600" cy="3995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F8362910-87AA-4E67-992D-8D4822FD89FE}"/>
              </a:ext>
            </a:extLst>
          </p:cNvPr>
          <p:cNvSpPr>
            <a:spLocks noGrp="1"/>
          </p:cNvSpPr>
          <p:nvPr>
            <p:ph sz="half" idx="2"/>
          </p:nvPr>
        </p:nvSpPr>
        <p:spPr>
          <a:xfrm>
            <a:off x="6205538" y="2097175"/>
            <a:ext cx="5435600" cy="3995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BB99A8AF-0998-4613-B1D8-C14ECBFFDF67}"/>
              </a:ext>
            </a:extLst>
          </p:cNvPr>
          <p:cNvSpPr>
            <a:spLocks noGrp="1"/>
          </p:cNvSpPr>
          <p:nvPr>
            <p:ph type="dt" sz="half" idx="10"/>
          </p:nvPr>
        </p:nvSpPr>
        <p:spPr/>
        <p:txBody>
          <a:bodyPr/>
          <a:lstStyle/>
          <a:p>
            <a:fld id="{20E95673-5512-4AAA-9AEB-E00C61EC65D5}" type="datetime2">
              <a:rPr lang="en-US" smtClean="0"/>
              <a:t>Thursday, January 15, 2026</a:t>
            </a:fld>
            <a:endParaRPr lang="en-US"/>
          </a:p>
        </p:txBody>
      </p:sp>
      <p:sp>
        <p:nvSpPr>
          <p:cNvPr id="6" name="Footer Placeholder 5">
            <a:extLst>
              <a:ext uri="{FF2B5EF4-FFF2-40B4-BE49-F238E27FC236}">
                <a16:creationId xmlns:a16="http://schemas.microsoft.com/office/drawing/2014/main" id="{66E44EAA-B8A9-4428-A9DF-1174DA940990}"/>
              </a:ext>
            </a:extLst>
          </p:cNvPr>
          <p:cNvSpPr>
            <a:spLocks noGrp="1"/>
          </p:cNvSpPr>
          <p:nvPr>
            <p:ph type="ftr" sz="quarter" idx="11"/>
          </p:nvPr>
        </p:nvSpPr>
        <p:spPr/>
        <p:txBody>
          <a:bodyPr/>
          <a:lstStyle/>
          <a:p>
            <a:r>
              <a:rPr lang="en-US"/>
              <a:t>Sample Footer</a:t>
            </a:r>
          </a:p>
        </p:txBody>
      </p:sp>
      <p:sp>
        <p:nvSpPr>
          <p:cNvPr id="7" name="Slide Number Placeholder 6">
            <a:extLst>
              <a:ext uri="{FF2B5EF4-FFF2-40B4-BE49-F238E27FC236}">
                <a16:creationId xmlns:a16="http://schemas.microsoft.com/office/drawing/2014/main" id="{19E5C381-C899-4BF9-B584-2D78074D1CB2}"/>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39404003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FD65A50E-2F73-4426-8586-9731AFA2D2E0}"/>
              </a:ext>
            </a:extLst>
          </p:cNvPr>
          <p:cNvSpPr>
            <a:spLocks noChangeAspect="1"/>
          </p:cNvSpPr>
          <p:nvPr/>
        </p:nvSpPr>
        <p:spPr>
          <a:xfrm>
            <a:off x="11091612" y="5893466"/>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Rectangle 10">
            <a:extLst>
              <a:ext uri="{FF2B5EF4-FFF2-40B4-BE49-F238E27FC236}">
                <a16:creationId xmlns:a16="http://schemas.microsoft.com/office/drawing/2014/main" id="{EB89C080-4102-49AE-BDA9-59A4A67E2486}"/>
              </a:ext>
            </a:extLst>
          </p:cNvPr>
          <p:cNvSpPr/>
          <p:nvPr/>
        </p:nvSpPr>
        <p:spPr>
          <a:xfrm>
            <a:off x="11451612" y="5827878"/>
            <a:ext cx="379049" cy="360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E62014-F04C-495A-964E-6B888D49CDE9}"/>
              </a:ext>
            </a:extLst>
          </p:cNvPr>
          <p:cNvSpPr>
            <a:spLocks noGrp="1"/>
          </p:cNvSpPr>
          <p:nvPr>
            <p:ph type="title"/>
          </p:nvPr>
        </p:nvSpPr>
        <p:spPr>
          <a:xfrm>
            <a:off x="550862" y="549275"/>
            <a:ext cx="11097551" cy="1332000"/>
          </a:xfrm>
        </p:spPr>
        <p:txBody>
          <a:bodyPr vert="horz" wrap="square" lIns="0" tIns="0" rIns="0" bIns="0" rtlCol="0" anchor="t" anchorCtr="0">
            <a:normAutofit/>
          </a:bodyPr>
          <a:lstStyle>
            <a:lvl1pPr>
              <a:defRPr lang="en-US" sz="3200" dirty="0"/>
            </a:lvl1p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555DF027-E633-44EE-ACA0-C205930AA93E}"/>
              </a:ext>
            </a:extLst>
          </p:cNvPr>
          <p:cNvSpPr>
            <a:spLocks noGrp="1"/>
          </p:cNvSpPr>
          <p:nvPr>
            <p:ph type="body" idx="1"/>
          </p:nvPr>
        </p:nvSpPr>
        <p:spPr>
          <a:xfrm>
            <a:off x="550864" y="1881275"/>
            <a:ext cx="5437186" cy="535354"/>
          </a:xfrm>
        </p:spPr>
        <p:txBody>
          <a:bodyPr anchor="b">
            <a:normAutofit/>
          </a:bodyPr>
          <a:lstStyle>
            <a:lvl1pPr marL="0" indent="0">
              <a:buNone/>
              <a:defRPr sz="14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A4F363-FEEF-4CD2-A18E-17AE8D485171}"/>
              </a:ext>
            </a:extLst>
          </p:cNvPr>
          <p:cNvSpPr>
            <a:spLocks noGrp="1"/>
          </p:cNvSpPr>
          <p:nvPr>
            <p:ph sz="half" idx="2"/>
          </p:nvPr>
        </p:nvSpPr>
        <p:spPr>
          <a:xfrm>
            <a:off x="550863" y="2577270"/>
            <a:ext cx="5429114" cy="35155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4E50F8C-4D64-40FD-AE8C-6A1F3C2A84ED}"/>
              </a:ext>
            </a:extLst>
          </p:cNvPr>
          <p:cNvSpPr>
            <a:spLocks noGrp="1"/>
          </p:cNvSpPr>
          <p:nvPr>
            <p:ph type="body" sz="quarter" idx="3"/>
          </p:nvPr>
        </p:nvSpPr>
        <p:spPr>
          <a:xfrm>
            <a:off x="6212024" y="1881275"/>
            <a:ext cx="5436392" cy="535354"/>
          </a:xfrm>
        </p:spPr>
        <p:txBody>
          <a:bodyPr vert="horz" wrap="square" lIns="0" tIns="0" rIns="0" bIns="0" rtlCol="0" anchor="b">
            <a:normAutofit/>
          </a:bodyPr>
          <a:lstStyle>
            <a:lvl1pPr>
              <a:defRPr lang="en-US" sz="1400" b="0" cap="all" spc="200" baseline="0" dirty="0">
                <a:solidFill>
                  <a:schemeClr val="tx1"/>
                </a:solidFill>
              </a:defRPr>
            </a:lvl1pPr>
          </a:lstStyle>
          <a:p>
            <a:pPr marL="0" lvl="0" indent="0">
              <a:buNone/>
            </a:pPr>
            <a:r>
              <a:rPr lang="en-US"/>
              <a:t>Click to edit Master text styles</a:t>
            </a:r>
          </a:p>
        </p:txBody>
      </p:sp>
      <p:sp>
        <p:nvSpPr>
          <p:cNvPr id="6" name="Content Placeholder 5">
            <a:extLst>
              <a:ext uri="{FF2B5EF4-FFF2-40B4-BE49-F238E27FC236}">
                <a16:creationId xmlns:a16="http://schemas.microsoft.com/office/drawing/2014/main" id="{A7AC943E-DB2B-40E0-907F-8EA1404791DE}"/>
              </a:ext>
            </a:extLst>
          </p:cNvPr>
          <p:cNvSpPr>
            <a:spLocks noGrp="1"/>
          </p:cNvSpPr>
          <p:nvPr>
            <p:ph sz="quarter" idx="4"/>
          </p:nvPr>
        </p:nvSpPr>
        <p:spPr>
          <a:xfrm>
            <a:off x="6212023" y="2577270"/>
            <a:ext cx="5436391" cy="35155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CDCD5B-3F26-4AFA-8BD4-E5D8DD2AF494}"/>
              </a:ext>
            </a:extLst>
          </p:cNvPr>
          <p:cNvSpPr>
            <a:spLocks noGrp="1"/>
          </p:cNvSpPr>
          <p:nvPr>
            <p:ph type="dt" sz="half" idx="10"/>
          </p:nvPr>
        </p:nvSpPr>
        <p:spPr/>
        <p:txBody>
          <a:bodyPr/>
          <a:lstStyle/>
          <a:p>
            <a:fld id="{C13138FA-2E87-4873-8BBA-13E447C9A99A}" type="datetime2">
              <a:rPr lang="en-US" smtClean="0"/>
              <a:t>Thursday, January 15, 2026</a:t>
            </a:fld>
            <a:endParaRPr lang="en-US"/>
          </a:p>
        </p:txBody>
      </p:sp>
      <p:sp>
        <p:nvSpPr>
          <p:cNvPr id="8" name="Footer Placeholder 7">
            <a:extLst>
              <a:ext uri="{FF2B5EF4-FFF2-40B4-BE49-F238E27FC236}">
                <a16:creationId xmlns:a16="http://schemas.microsoft.com/office/drawing/2014/main" id="{3D10D1EE-83A0-4FB5-9B25-8A73DE891A87}"/>
              </a:ext>
            </a:extLst>
          </p:cNvPr>
          <p:cNvSpPr>
            <a:spLocks noGrp="1"/>
          </p:cNvSpPr>
          <p:nvPr>
            <p:ph type="ftr" sz="quarter" idx="11"/>
          </p:nvPr>
        </p:nvSpPr>
        <p:spPr/>
        <p:txBody>
          <a:bodyPr/>
          <a:lstStyle/>
          <a:p>
            <a:r>
              <a:rPr lang="en-US"/>
              <a:t>Sample Footer</a:t>
            </a:r>
          </a:p>
        </p:txBody>
      </p:sp>
      <p:sp>
        <p:nvSpPr>
          <p:cNvPr id="9" name="Slide Number Placeholder 8">
            <a:extLst>
              <a:ext uri="{FF2B5EF4-FFF2-40B4-BE49-F238E27FC236}">
                <a16:creationId xmlns:a16="http://schemas.microsoft.com/office/drawing/2014/main" id="{03031C35-2E5B-491D-85ED-DB42A4FE1623}"/>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1680215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2053C-0E9C-4159-B7C9-6AB74343918D}"/>
              </a:ext>
            </a:extLst>
          </p:cNvPr>
          <p:cNvSpPr>
            <a:spLocks noGrp="1"/>
          </p:cNvSpPr>
          <p:nvPr>
            <p:ph type="title"/>
          </p:nvPr>
        </p:nvSpPr>
        <p:spPr>
          <a:xfrm>
            <a:off x="3359149" y="550799"/>
            <a:ext cx="8283313" cy="5542025"/>
          </a:xfrm>
        </p:spPr>
        <p:txBody>
          <a:bodyPr vert="horz" wrap="square" lIns="0" tIns="0" rIns="0" bIns="0" rtlCol="0" anchor="ctr" anchorCtr="0">
            <a:normAutofit/>
          </a:bodyPr>
          <a:lstStyle>
            <a:lvl1pPr>
              <a:defRPr lang="en-US" dirty="0"/>
            </a:lvl1pPr>
          </a:lstStyle>
          <a:p>
            <a:pPr lvl="0">
              <a:lnSpc>
                <a:spcPct val="100000"/>
              </a:lnSpc>
            </a:pPr>
            <a:r>
              <a:rPr lang="en-US"/>
              <a:t>Click to edit Master title style</a:t>
            </a:r>
            <a:endParaRPr lang="en-US" dirty="0"/>
          </a:p>
        </p:txBody>
      </p:sp>
      <p:sp>
        <p:nvSpPr>
          <p:cNvPr id="3" name="Date Placeholder 2">
            <a:extLst>
              <a:ext uri="{FF2B5EF4-FFF2-40B4-BE49-F238E27FC236}">
                <a16:creationId xmlns:a16="http://schemas.microsoft.com/office/drawing/2014/main" id="{D4F51F65-E111-4656-83BE-CFCDE2DD6CD6}"/>
              </a:ext>
            </a:extLst>
          </p:cNvPr>
          <p:cNvSpPr>
            <a:spLocks noGrp="1"/>
          </p:cNvSpPr>
          <p:nvPr>
            <p:ph type="dt" sz="half" idx="10"/>
          </p:nvPr>
        </p:nvSpPr>
        <p:spPr/>
        <p:txBody>
          <a:bodyPr/>
          <a:lstStyle/>
          <a:p>
            <a:fld id="{D75BB40A-97BD-4BFB-B639-0BFF95FDE8B7}" type="datetime2">
              <a:rPr lang="en-US" smtClean="0"/>
              <a:t>Thursday, January 15, 2026</a:t>
            </a:fld>
            <a:endParaRPr lang="en-US"/>
          </a:p>
        </p:txBody>
      </p:sp>
      <p:sp>
        <p:nvSpPr>
          <p:cNvPr id="4" name="Footer Placeholder 3">
            <a:extLst>
              <a:ext uri="{FF2B5EF4-FFF2-40B4-BE49-F238E27FC236}">
                <a16:creationId xmlns:a16="http://schemas.microsoft.com/office/drawing/2014/main" id="{F9FF82CB-2D17-4918-821E-485475CF243B}"/>
              </a:ext>
            </a:extLst>
          </p:cNvPr>
          <p:cNvSpPr>
            <a:spLocks noGrp="1"/>
          </p:cNvSpPr>
          <p:nvPr>
            <p:ph type="ftr" sz="quarter" idx="11"/>
          </p:nvPr>
        </p:nvSpPr>
        <p:spPr/>
        <p:txBody>
          <a:bodyPr/>
          <a:lstStyle/>
          <a:p>
            <a:r>
              <a:rPr lang="en-US"/>
              <a:t>Sample Footer</a:t>
            </a:r>
          </a:p>
        </p:txBody>
      </p:sp>
      <p:sp>
        <p:nvSpPr>
          <p:cNvPr id="5" name="Slide Number Placeholder 4">
            <a:extLst>
              <a:ext uri="{FF2B5EF4-FFF2-40B4-BE49-F238E27FC236}">
                <a16:creationId xmlns:a16="http://schemas.microsoft.com/office/drawing/2014/main" id="{7B66589D-A056-4817-AE15-39D87FE13169}"/>
              </a:ext>
            </a:extLst>
          </p:cNvPr>
          <p:cNvSpPr>
            <a:spLocks noGrp="1"/>
          </p:cNvSpPr>
          <p:nvPr>
            <p:ph type="sldNum" sz="quarter" idx="12"/>
          </p:nvPr>
        </p:nvSpPr>
        <p:spPr/>
        <p:txBody>
          <a:bodyPr/>
          <a:lstStyle/>
          <a:p>
            <a:fld id="{DBA1B0FB-D917-4C8C-928F-313BD683BF39}" type="slidenum">
              <a:rPr lang="en-US" smtClean="0"/>
              <a:t>‹#›</a:t>
            </a:fld>
            <a:endParaRPr lang="en-US"/>
          </a:p>
        </p:txBody>
      </p:sp>
      <p:sp>
        <p:nvSpPr>
          <p:cNvPr id="39" name="Freeform: Shape 38">
            <a:extLst>
              <a:ext uri="{FF2B5EF4-FFF2-40B4-BE49-F238E27FC236}">
                <a16:creationId xmlns:a16="http://schemas.microsoft.com/office/drawing/2014/main" id="{E489F067-39E1-4757-BC11-6169A343F2E1}"/>
              </a:ext>
            </a:extLst>
          </p:cNvPr>
          <p:cNvSpPr>
            <a:spLocks noChangeAspect="1"/>
          </p:cNvSpPr>
          <p:nvPr/>
        </p:nvSpPr>
        <p:spPr>
          <a:xfrm rot="18900000" flipV="1">
            <a:off x="-410727" y="3958416"/>
            <a:ext cx="3536330" cy="1853969"/>
          </a:xfrm>
          <a:custGeom>
            <a:avLst/>
            <a:gdLst>
              <a:gd name="connsiteX0" fmla="*/ 3536330 w 3536330"/>
              <a:gd name="connsiteY0" fmla="*/ 1853969 h 1853969"/>
              <a:gd name="connsiteX1" fmla="*/ 1682362 w 3536330"/>
              <a:gd name="connsiteY1" fmla="*/ 0 h 1853969"/>
              <a:gd name="connsiteX2" fmla="*/ 52157 w 3536330"/>
              <a:gd name="connsiteY2" fmla="*/ 970257 h 1853969"/>
              <a:gd name="connsiteX3" fmla="*/ 0 w 3536330"/>
              <a:gd name="connsiteY3" fmla="*/ 1078528 h 1853969"/>
              <a:gd name="connsiteX4" fmla="*/ 757215 w 3536330"/>
              <a:gd name="connsiteY4" fmla="*/ 1835743 h 1853969"/>
              <a:gd name="connsiteX5" fmla="*/ 774211 w 3536330"/>
              <a:gd name="connsiteY5" fmla="*/ 1667149 h 1853969"/>
              <a:gd name="connsiteX6" fmla="*/ 1682362 w 3536330"/>
              <a:gd name="connsiteY6" fmla="*/ 926985 h 1853969"/>
              <a:gd name="connsiteX7" fmla="*/ 2609345 w 3536330"/>
              <a:gd name="connsiteY7" fmla="*/ 1853969 h 1853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36330" h="1853969">
                <a:moveTo>
                  <a:pt x="3536330" y="1853969"/>
                </a:moveTo>
                <a:cubicBezTo>
                  <a:pt x="3536330" y="830051"/>
                  <a:pt x="2706280" y="0"/>
                  <a:pt x="1682362" y="0"/>
                </a:cubicBezTo>
                <a:cubicBezTo>
                  <a:pt x="978418" y="0"/>
                  <a:pt x="366107" y="392328"/>
                  <a:pt x="52157" y="970257"/>
                </a:cubicBezTo>
                <a:lnTo>
                  <a:pt x="0" y="1078528"/>
                </a:lnTo>
                <a:lnTo>
                  <a:pt x="757215" y="1835743"/>
                </a:lnTo>
                <a:lnTo>
                  <a:pt x="774211" y="1667149"/>
                </a:lnTo>
                <a:cubicBezTo>
                  <a:pt x="860649" y="1244739"/>
                  <a:pt x="1234397" y="926985"/>
                  <a:pt x="1682362" y="926985"/>
                </a:cubicBezTo>
                <a:cubicBezTo>
                  <a:pt x="2194320" y="926985"/>
                  <a:pt x="2609345" y="1342010"/>
                  <a:pt x="2609345" y="1853969"/>
                </a:cubicBezTo>
                <a:close/>
              </a:path>
            </a:pathLst>
          </a:custGeom>
          <a:gradFill flip="none" rotWithShape="1">
            <a:gsLst>
              <a:gs pos="97000">
                <a:schemeClr val="bg2"/>
              </a:gs>
              <a:gs pos="31000">
                <a:schemeClr val="bg2">
                  <a:lumMod val="90000"/>
                  <a:lumOff val="10000"/>
                </a:schemeClr>
              </a:gs>
            </a:gsLst>
            <a:lin ang="15000000" scaled="0"/>
            <a:tileRect/>
          </a:gradFill>
          <a:ln>
            <a:noFill/>
          </a:ln>
          <a:effectLst>
            <a:innerShdw blurRad="355600" dist="101600" dir="16200000">
              <a:schemeClr val="accent1">
                <a:lumMod val="60000"/>
                <a:lumOff val="40000"/>
                <a:alpha val="8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3" name="Freeform: Shape 32">
            <a:extLst>
              <a:ext uri="{FF2B5EF4-FFF2-40B4-BE49-F238E27FC236}">
                <a16:creationId xmlns:a16="http://schemas.microsoft.com/office/drawing/2014/main" id="{DD231011-607F-42F1-B2D9-2BA8E91CC6AF}"/>
              </a:ext>
            </a:extLst>
          </p:cNvPr>
          <p:cNvSpPr>
            <a:spLocks noChangeAspect="1"/>
          </p:cNvSpPr>
          <p:nvPr/>
        </p:nvSpPr>
        <p:spPr>
          <a:xfrm rot="18900000" flipV="1">
            <a:off x="-481151" y="3649708"/>
            <a:ext cx="3478701" cy="2164843"/>
          </a:xfrm>
          <a:custGeom>
            <a:avLst/>
            <a:gdLst>
              <a:gd name="connsiteX0" fmla="*/ 3478701 w 3478701"/>
              <a:gd name="connsiteY0" fmla="*/ 2164843 h 2164843"/>
              <a:gd name="connsiteX1" fmla="*/ 1624733 w 3478701"/>
              <a:gd name="connsiteY1" fmla="*/ 0 h 2164843"/>
              <a:gd name="connsiteX2" fmla="*/ 87393 w 3478701"/>
              <a:gd name="connsiteY2" fmla="*/ 954459 h 2164843"/>
              <a:gd name="connsiteX3" fmla="*/ 0 w 3478701"/>
              <a:gd name="connsiteY3" fmla="*/ 1122434 h 2164843"/>
              <a:gd name="connsiteX4" fmla="*/ 736015 w 3478701"/>
              <a:gd name="connsiteY4" fmla="*/ 1858449 h 2164843"/>
              <a:gd name="connsiteX5" fmla="*/ 739424 w 3478701"/>
              <a:gd name="connsiteY5" fmla="*/ 1842964 h 2164843"/>
              <a:gd name="connsiteX6" fmla="*/ 1624733 w 3478701"/>
              <a:gd name="connsiteY6" fmla="*/ 1082422 h 2164843"/>
              <a:gd name="connsiteX7" fmla="*/ 2551716 w 3478701"/>
              <a:gd name="connsiteY7" fmla="*/ 2164843 h 216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8701" h="2164843">
                <a:moveTo>
                  <a:pt x="3478701" y="2164843"/>
                </a:moveTo>
                <a:cubicBezTo>
                  <a:pt x="3478701" y="969234"/>
                  <a:pt x="2648651" y="0"/>
                  <a:pt x="1624733" y="0"/>
                </a:cubicBezTo>
                <a:cubicBezTo>
                  <a:pt x="984784" y="0"/>
                  <a:pt x="420564" y="378607"/>
                  <a:pt x="87393" y="954459"/>
                </a:cubicBezTo>
                <a:lnTo>
                  <a:pt x="0" y="1122434"/>
                </a:lnTo>
                <a:lnTo>
                  <a:pt x="736015" y="1858449"/>
                </a:lnTo>
                <a:lnTo>
                  <a:pt x="739424" y="1842964"/>
                </a:lnTo>
                <a:cubicBezTo>
                  <a:pt x="856791" y="1402344"/>
                  <a:pt x="1208766" y="1082422"/>
                  <a:pt x="1624733" y="1082422"/>
                </a:cubicBezTo>
                <a:cubicBezTo>
                  <a:pt x="2136692" y="1082422"/>
                  <a:pt x="2551716" y="1567038"/>
                  <a:pt x="2551716" y="2164843"/>
                </a:cubicBezTo>
                <a:close/>
              </a:path>
            </a:pathLst>
          </a:custGeom>
          <a:solidFill>
            <a:schemeClr val="bg2">
              <a:lumMod val="50000"/>
              <a:lumOff val="50000"/>
              <a:alpha val="40000"/>
            </a:schemeClr>
          </a:solidFill>
          <a:ln>
            <a:noFill/>
          </a:ln>
          <a:effectLst>
            <a:softEdge rad="381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Oval 23">
            <a:extLst>
              <a:ext uri="{FF2B5EF4-FFF2-40B4-BE49-F238E27FC236}">
                <a16:creationId xmlns:a16="http://schemas.microsoft.com/office/drawing/2014/main" id="{EC472EFA-56B5-4A41-8D4B-E9F37727F34D}"/>
              </a:ext>
            </a:extLst>
          </p:cNvPr>
          <p:cNvSpPr/>
          <p:nvPr/>
        </p:nvSpPr>
        <p:spPr>
          <a:xfrm rot="13500000" flipV="1">
            <a:off x="1512277" y="2840042"/>
            <a:ext cx="214196" cy="933178"/>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2" name="Oval 41">
            <a:extLst>
              <a:ext uri="{FF2B5EF4-FFF2-40B4-BE49-F238E27FC236}">
                <a16:creationId xmlns:a16="http://schemas.microsoft.com/office/drawing/2014/main" id="{33781B6C-21AD-489D-A3CB-522BB2AC543F}"/>
              </a:ext>
            </a:extLst>
          </p:cNvPr>
          <p:cNvSpPr>
            <a:spLocks noChangeAspect="1"/>
          </p:cNvSpPr>
          <p:nvPr/>
        </p:nvSpPr>
        <p:spPr>
          <a:xfrm>
            <a:off x="1780661" y="385236"/>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51" name="Group 50">
            <a:extLst>
              <a:ext uri="{FF2B5EF4-FFF2-40B4-BE49-F238E27FC236}">
                <a16:creationId xmlns:a16="http://schemas.microsoft.com/office/drawing/2014/main" id="{01AD5B80-530E-44CD-8D4A-2796FB214CBF}"/>
              </a:ext>
            </a:extLst>
          </p:cNvPr>
          <p:cNvGrpSpPr/>
          <p:nvPr/>
        </p:nvGrpSpPr>
        <p:grpSpPr>
          <a:xfrm>
            <a:off x="623181" y="1514007"/>
            <a:ext cx="734257" cy="760506"/>
            <a:chOff x="5243759" y="1363788"/>
            <a:chExt cx="734257" cy="760506"/>
          </a:xfrm>
        </p:grpSpPr>
        <p:sp>
          <p:nvSpPr>
            <p:cNvPr id="52" name="Freeform 5">
              <a:extLst>
                <a:ext uri="{FF2B5EF4-FFF2-40B4-BE49-F238E27FC236}">
                  <a16:creationId xmlns:a16="http://schemas.microsoft.com/office/drawing/2014/main" id="{2F746AA8-9050-4515-9B17-BC8503685299}"/>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3" name="Freeform 6">
              <a:extLst>
                <a:ext uri="{FF2B5EF4-FFF2-40B4-BE49-F238E27FC236}">
                  <a16:creationId xmlns:a16="http://schemas.microsoft.com/office/drawing/2014/main" id="{23EC1AC3-1698-46D5-80B7-F22F15E1A5E4}"/>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4" name="Freeform 8">
              <a:extLst>
                <a:ext uri="{FF2B5EF4-FFF2-40B4-BE49-F238E27FC236}">
                  <a16:creationId xmlns:a16="http://schemas.microsoft.com/office/drawing/2014/main" id="{73766156-553C-46EB-93FA-4F37CC0FF5CF}"/>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21174747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lstStyle/>
          <a:p>
            <a:fld id="{9EE9E0E3-ECF6-4CFE-8698-AEFEBCECC3C0}" type="datetime2">
              <a:rPr lang="en-US" smtClean="0"/>
              <a:t>Thursday, January 15, 2026</a:t>
            </a:fld>
            <a:endParaRPr lang="en-US"/>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lstStyle/>
          <a:p>
            <a:r>
              <a:rPr lang="en-US"/>
              <a:t>Sample Footer</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30867646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78B0BE9-88B0-4883-9BA9-CD594C400EC1}"/>
              </a:ext>
            </a:extLst>
          </p:cNvPr>
          <p:cNvGrpSpPr/>
          <p:nvPr/>
        </p:nvGrpSpPr>
        <p:grpSpPr>
          <a:xfrm>
            <a:off x="4949631" y="5111861"/>
            <a:ext cx="1262947" cy="1335600"/>
            <a:chOff x="2678417" y="2427951"/>
            <a:chExt cx="1262947" cy="1335600"/>
          </a:xfrm>
        </p:grpSpPr>
        <p:sp>
          <p:nvSpPr>
            <p:cNvPr id="11" name="Freeform: Shape 10">
              <a:extLst>
                <a:ext uri="{FF2B5EF4-FFF2-40B4-BE49-F238E27FC236}">
                  <a16:creationId xmlns:a16="http://schemas.microsoft.com/office/drawing/2014/main" id="{C59DCBF3-7AFA-4CD1-A918-BC6DDE674E6C}"/>
                </a:ext>
              </a:extLst>
            </p:cNvPr>
            <p:cNvSpPr>
              <a:spLocks noChangeAspect="1"/>
            </p:cNvSpPr>
            <p:nvPr/>
          </p:nvSpPr>
          <p:spPr>
            <a:xfrm rot="2700000">
              <a:off x="2769891" y="2336477"/>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06964A02-96E1-4654-9187-DDDE7409F75B}"/>
                </a:ext>
              </a:extLst>
            </p:cNvPr>
            <p:cNvSpPr/>
            <p:nvPr/>
          </p:nvSpPr>
          <p:spPr>
            <a:xfrm rot="8100000">
              <a:off x="2784291" y="2683551"/>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BF3FF76C-A012-4CDA-8AE7-E9413955716A}"/>
              </a:ext>
            </a:extLst>
          </p:cNvPr>
          <p:cNvSpPr>
            <a:spLocks noGrp="1"/>
          </p:cNvSpPr>
          <p:nvPr>
            <p:ph type="title"/>
          </p:nvPr>
        </p:nvSpPr>
        <p:spPr>
          <a:xfrm>
            <a:off x="550863" y="549275"/>
            <a:ext cx="11090275" cy="984885"/>
          </a:xfrm>
        </p:spPr>
        <p:txBody>
          <a:bodyPr anchor="t">
            <a:normAutofit/>
          </a:bodyPr>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11A4C80-DC38-4641-924F-90D6078CF592}"/>
              </a:ext>
            </a:extLst>
          </p:cNvPr>
          <p:cNvSpPr>
            <a:spLocks noGrp="1"/>
          </p:cNvSpPr>
          <p:nvPr>
            <p:ph idx="1"/>
          </p:nvPr>
        </p:nvSpPr>
        <p:spPr>
          <a:xfrm>
            <a:off x="4295775" y="1750060"/>
            <a:ext cx="7345362" cy="4342765"/>
          </a:xfrm>
        </p:spPr>
        <p:txBody>
          <a:bodyPr>
            <a:norm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82C42771-D3A7-4072-85DC-B7C5E530E8AA}"/>
              </a:ext>
            </a:extLst>
          </p:cNvPr>
          <p:cNvSpPr>
            <a:spLocks noGrp="1"/>
          </p:cNvSpPr>
          <p:nvPr>
            <p:ph type="body" sz="half" idx="2"/>
          </p:nvPr>
        </p:nvSpPr>
        <p:spPr>
          <a:xfrm>
            <a:off x="550863" y="1750060"/>
            <a:ext cx="3565525" cy="434276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D47AB1-6EB5-4E2C-B4A7-42DC643E9FF9}"/>
              </a:ext>
            </a:extLst>
          </p:cNvPr>
          <p:cNvSpPr>
            <a:spLocks noGrp="1"/>
          </p:cNvSpPr>
          <p:nvPr>
            <p:ph type="dt" sz="half" idx="10"/>
          </p:nvPr>
        </p:nvSpPr>
        <p:spPr/>
        <p:txBody>
          <a:bodyPr/>
          <a:lstStyle/>
          <a:p>
            <a:fld id="{251462FC-960E-4740-921F-B36862979F21}" type="datetime2">
              <a:rPr lang="en-US" smtClean="0"/>
              <a:t>Thursday, January 15, 2026</a:t>
            </a:fld>
            <a:endParaRPr lang="en-US"/>
          </a:p>
        </p:txBody>
      </p:sp>
      <p:sp>
        <p:nvSpPr>
          <p:cNvPr id="6" name="Footer Placeholder 5">
            <a:extLst>
              <a:ext uri="{FF2B5EF4-FFF2-40B4-BE49-F238E27FC236}">
                <a16:creationId xmlns:a16="http://schemas.microsoft.com/office/drawing/2014/main" id="{5BA9D15F-B6ED-46E1-9840-0B625880EE4B}"/>
              </a:ext>
            </a:extLst>
          </p:cNvPr>
          <p:cNvSpPr>
            <a:spLocks noGrp="1"/>
          </p:cNvSpPr>
          <p:nvPr>
            <p:ph type="ftr" sz="quarter" idx="11"/>
          </p:nvPr>
        </p:nvSpPr>
        <p:spPr/>
        <p:txBody>
          <a:bodyPr/>
          <a:lstStyle/>
          <a:p>
            <a:r>
              <a:rPr lang="en-US"/>
              <a:t>Sample Footer</a:t>
            </a:r>
          </a:p>
        </p:txBody>
      </p:sp>
      <p:sp>
        <p:nvSpPr>
          <p:cNvPr id="7" name="Slide Number Placeholder 6">
            <a:extLst>
              <a:ext uri="{FF2B5EF4-FFF2-40B4-BE49-F238E27FC236}">
                <a16:creationId xmlns:a16="http://schemas.microsoft.com/office/drawing/2014/main" id="{CDAEB023-7A5E-4087-B75E-A38A80EE5D01}"/>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40288794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F98F1FBA-F8BB-42CF-8B3E-D19AAFEE96C1}"/>
              </a:ext>
            </a:extLst>
          </p:cNvPr>
          <p:cNvGrpSpPr/>
          <p:nvPr/>
        </p:nvGrpSpPr>
        <p:grpSpPr>
          <a:xfrm>
            <a:off x="334964" y="5115518"/>
            <a:ext cx="734257" cy="760506"/>
            <a:chOff x="5243759" y="1363788"/>
            <a:chExt cx="734257" cy="760506"/>
          </a:xfrm>
        </p:grpSpPr>
        <p:sp>
          <p:nvSpPr>
            <p:cNvPr id="18" name="Freeform 5">
              <a:extLst>
                <a:ext uri="{FF2B5EF4-FFF2-40B4-BE49-F238E27FC236}">
                  <a16:creationId xmlns:a16="http://schemas.microsoft.com/office/drawing/2014/main" id="{60EE09DD-C3DB-4266-BCC3-A765CFFBF379}"/>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9" name="Freeform 6">
              <a:extLst>
                <a:ext uri="{FF2B5EF4-FFF2-40B4-BE49-F238E27FC236}">
                  <a16:creationId xmlns:a16="http://schemas.microsoft.com/office/drawing/2014/main" id="{5F301FE0-96DC-4EFB-BBEE-AED762C337C9}"/>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Freeform 8">
              <a:extLst>
                <a:ext uri="{FF2B5EF4-FFF2-40B4-BE49-F238E27FC236}">
                  <a16:creationId xmlns:a16="http://schemas.microsoft.com/office/drawing/2014/main" id="{3BEAD276-8850-4C0C-9777-8537000D522A}"/>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4E5EE0A0-B07E-479B-9684-4BD09FA4376C}"/>
              </a:ext>
            </a:extLst>
          </p:cNvPr>
          <p:cNvSpPr>
            <a:spLocks noGrp="1"/>
          </p:cNvSpPr>
          <p:nvPr>
            <p:ph type="title"/>
          </p:nvPr>
        </p:nvSpPr>
        <p:spPr>
          <a:xfrm>
            <a:off x="550863" y="575409"/>
            <a:ext cx="4500562" cy="984885"/>
          </a:xfrm>
        </p:spPr>
        <p:txBody>
          <a:bodyPr vert="horz" wrap="square" lIns="0" tIns="0" rIns="0" bIns="0" rtlCol="0" anchor="t" anchorCtr="0">
            <a:normAutofit/>
          </a:bodyPr>
          <a:lstStyle>
            <a:lvl1pPr>
              <a:defRPr lang="en-US" sz="3200" dirty="0"/>
            </a:lvl1pPr>
          </a:lstStyle>
          <a:p>
            <a:pPr lvl="0">
              <a:lnSpc>
                <a:spcPct val="100000"/>
              </a:lnSpc>
            </a:pPr>
            <a:r>
              <a:rPr lang="en-US"/>
              <a:t>Click to edit Master title style</a:t>
            </a:r>
            <a:endParaRPr lang="en-US" dirty="0"/>
          </a:p>
        </p:txBody>
      </p:sp>
      <p:sp>
        <p:nvSpPr>
          <p:cNvPr id="3" name="Picture Placeholder 2">
            <a:extLst>
              <a:ext uri="{FF2B5EF4-FFF2-40B4-BE49-F238E27FC236}">
                <a16:creationId xmlns:a16="http://schemas.microsoft.com/office/drawing/2014/main" id="{C11893A9-3462-4F51-83AE-5D2F124B985F}"/>
              </a:ext>
            </a:extLst>
          </p:cNvPr>
          <p:cNvSpPr>
            <a:spLocks noGrp="1"/>
          </p:cNvSpPr>
          <p:nvPr>
            <p:ph type="pic" idx="1"/>
          </p:nvPr>
        </p:nvSpPr>
        <p:spPr>
          <a:xfrm>
            <a:off x="5267324" y="575409"/>
            <a:ext cx="6373813" cy="5733316"/>
          </a:xfrm>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8BA9240C-79C0-4A88-A476-725DE1B9C28F}"/>
              </a:ext>
            </a:extLst>
          </p:cNvPr>
          <p:cNvSpPr>
            <a:spLocks noGrp="1"/>
          </p:cNvSpPr>
          <p:nvPr>
            <p:ph type="body" sz="half" idx="2"/>
          </p:nvPr>
        </p:nvSpPr>
        <p:spPr>
          <a:xfrm>
            <a:off x="550863" y="1776195"/>
            <a:ext cx="4500562" cy="4532530"/>
          </a:xfrm>
        </p:spPr>
        <p:txBody>
          <a:bodyPr anchor="t" anchorCtr="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7D2D6F-49E8-4217-A908-2D9E43583589}"/>
              </a:ext>
            </a:extLst>
          </p:cNvPr>
          <p:cNvSpPr>
            <a:spLocks noGrp="1"/>
          </p:cNvSpPr>
          <p:nvPr>
            <p:ph type="dt" sz="half" idx="10"/>
          </p:nvPr>
        </p:nvSpPr>
        <p:spPr/>
        <p:txBody>
          <a:bodyPr/>
          <a:lstStyle/>
          <a:p>
            <a:fld id="{E50BC9E2-CB44-4C05-9BB5-496C18A241E0}" type="datetime2">
              <a:rPr lang="en-US" smtClean="0"/>
              <a:t>Thursday, January 15, 2026</a:t>
            </a:fld>
            <a:endParaRPr lang="en-US"/>
          </a:p>
        </p:txBody>
      </p:sp>
      <p:sp>
        <p:nvSpPr>
          <p:cNvPr id="6" name="Footer Placeholder 5">
            <a:extLst>
              <a:ext uri="{FF2B5EF4-FFF2-40B4-BE49-F238E27FC236}">
                <a16:creationId xmlns:a16="http://schemas.microsoft.com/office/drawing/2014/main" id="{591C4440-6B8D-4A24-A807-8B1302A3DFAF}"/>
              </a:ext>
            </a:extLst>
          </p:cNvPr>
          <p:cNvSpPr>
            <a:spLocks noGrp="1"/>
          </p:cNvSpPr>
          <p:nvPr>
            <p:ph type="ftr" sz="quarter" idx="11"/>
          </p:nvPr>
        </p:nvSpPr>
        <p:spPr/>
        <p:txBody>
          <a:bodyPr/>
          <a:lstStyle/>
          <a:p>
            <a:r>
              <a:rPr lang="en-US"/>
              <a:t>Sample Footer</a:t>
            </a:r>
          </a:p>
        </p:txBody>
      </p:sp>
      <p:sp>
        <p:nvSpPr>
          <p:cNvPr id="7" name="Slide Number Placeholder 6">
            <a:extLst>
              <a:ext uri="{FF2B5EF4-FFF2-40B4-BE49-F238E27FC236}">
                <a16:creationId xmlns:a16="http://schemas.microsoft.com/office/drawing/2014/main" id="{76CFE189-E20B-4108-B290-244424336512}"/>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8283491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79361-B9A1-48F2-9473-23DE30E2D151}"/>
              </a:ext>
            </a:extLst>
          </p:cNvPr>
          <p:cNvSpPr>
            <a:spLocks noGrp="1"/>
          </p:cNvSpPr>
          <p:nvPr>
            <p:ph type="title"/>
          </p:nvPr>
        </p:nvSpPr>
        <p:spPr>
          <a:xfrm>
            <a:off x="550862" y="503906"/>
            <a:ext cx="11090275" cy="1333057"/>
          </a:xfrm>
        </p:spPr>
        <p:txBody>
          <a:bodyPr vert="horz" wrap="square" lIns="0" tIns="0" rIns="0" bIns="0" rtlCol="0" anchor="t" anchorCtr="0">
            <a:normAutofit/>
          </a:bodyPr>
          <a:lstStyle>
            <a:lvl1pPr>
              <a:defRPr lang="en-US" dirty="0"/>
            </a:lvl1pPr>
          </a:lstStyle>
          <a:p>
            <a:pPr lvl="0"/>
            <a:r>
              <a:rPr lang="en-US"/>
              <a:t>Click to edit Master title style</a:t>
            </a:r>
            <a:endParaRPr lang="en-US" dirty="0"/>
          </a:p>
        </p:txBody>
      </p:sp>
      <p:sp>
        <p:nvSpPr>
          <p:cNvPr id="3" name="Vertical Text Placeholder 2">
            <a:extLst>
              <a:ext uri="{FF2B5EF4-FFF2-40B4-BE49-F238E27FC236}">
                <a16:creationId xmlns:a16="http://schemas.microsoft.com/office/drawing/2014/main" id="{FD986779-C2F3-447D-85F7-F6B0E2C97DC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661572-1A59-4E3B-BA65-3329E9468C69}"/>
              </a:ext>
            </a:extLst>
          </p:cNvPr>
          <p:cNvSpPr>
            <a:spLocks noGrp="1"/>
          </p:cNvSpPr>
          <p:nvPr>
            <p:ph type="dt" sz="half" idx="10"/>
          </p:nvPr>
        </p:nvSpPr>
        <p:spPr/>
        <p:txBody>
          <a:bodyPr/>
          <a:lstStyle/>
          <a:p>
            <a:fld id="{EE2EBD84-71F4-4271-8C46-0D47C0A9B12E}" type="datetime2">
              <a:rPr lang="en-US" smtClean="0"/>
              <a:t>Thursday, January 15, 2026</a:t>
            </a:fld>
            <a:endParaRPr lang="en-US"/>
          </a:p>
        </p:txBody>
      </p:sp>
      <p:sp>
        <p:nvSpPr>
          <p:cNvPr id="5" name="Footer Placeholder 4">
            <a:extLst>
              <a:ext uri="{FF2B5EF4-FFF2-40B4-BE49-F238E27FC236}">
                <a16:creationId xmlns:a16="http://schemas.microsoft.com/office/drawing/2014/main" id="{AFEF84F1-99FE-4F0B-9E76-F581C2C1B6D9}"/>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97B2D769-16B1-43C4-BF14-3175533511ED}"/>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10286706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56583A-514F-4632-820D-E7EE236A465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173CBBB-7DDC-4437-8C7D-22A1C352027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C69EBF-DA20-4024-8006-B158D571E08E}"/>
              </a:ext>
            </a:extLst>
          </p:cNvPr>
          <p:cNvSpPr>
            <a:spLocks noGrp="1"/>
          </p:cNvSpPr>
          <p:nvPr>
            <p:ph type="dt" sz="half" idx="10"/>
          </p:nvPr>
        </p:nvSpPr>
        <p:spPr/>
        <p:txBody>
          <a:bodyPr/>
          <a:lstStyle/>
          <a:p>
            <a:fld id="{ABAE0CE1-F450-4107-B2CB-17B18F8A3F4A}" type="datetime2">
              <a:rPr lang="en-US" smtClean="0"/>
              <a:t>Thursday, January 15, 2026</a:t>
            </a:fld>
            <a:endParaRPr lang="en-US"/>
          </a:p>
        </p:txBody>
      </p:sp>
      <p:sp>
        <p:nvSpPr>
          <p:cNvPr id="5" name="Footer Placeholder 4">
            <a:extLst>
              <a:ext uri="{FF2B5EF4-FFF2-40B4-BE49-F238E27FC236}">
                <a16:creationId xmlns:a16="http://schemas.microsoft.com/office/drawing/2014/main" id="{ADBAC8B9-14B5-4DF1-994D-AB47DB3BA0C5}"/>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C7876582-5F9B-4F5E-AAD5-D608CB68EA3D}"/>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11362960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68E00176-59AB-24BC-1CA6-6217EDD300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263E4F67-6BE8-E1F3-D6DF-33D2959DB5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BD909B80-8DFA-8476-8E2D-6A9FE267BD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DA5E90-6B2D-449C-9BAD-718205D0C3BA}" type="datetimeFigureOut">
              <a:rPr lang="el-GR" smtClean="0"/>
              <a:t>15/1/2026</a:t>
            </a:fld>
            <a:endParaRPr lang="el-GR"/>
          </a:p>
        </p:txBody>
      </p:sp>
      <p:sp>
        <p:nvSpPr>
          <p:cNvPr id="5" name="Θέση υποσέλιδου 4">
            <a:extLst>
              <a:ext uri="{FF2B5EF4-FFF2-40B4-BE49-F238E27FC236}">
                <a16:creationId xmlns:a16="http://schemas.microsoft.com/office/drawing/2014/main" id="{36820022-D8C2-9AA8-D0C4-AC7420C348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7A55C9C-39EA-BECF-D962-8E11242449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C25DD-0DF0-4048-9DE1-361E918A51B4}" type="slidenum">
              <a:rPr lang="el-GR" smtClean="0"/>
              <a:t>‹#›</a:t>
            </a:fld>
            <a:endParaRPr lang="el-GR"/>
          </a:p>
        </p:txBody>
      </p:sp>
    </p:spTree>
    <p:extLst>
      <p:ext uri="{BB962C8B-B14F-4D97-AF65-F5344CB8AC3E}">
        <p14:creationId xmlns:p14="http://schemas.microsoft.com/office/powerpoint/2010/main" val="23018968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028302-E866-455D-8898-53623027543F}"/>
              </a:ext>
            </a:extLst>
          </p:cNvPr>
          <p:cNvSpPr>
            <a:spLocks noGrp="1"/>
          </p:cNvSpPr>
          <p:nvPr>
            <p:ph type="title"/>
          </p:nvPr>
        </p:nvSpPr>
        <p:spPr>
          <a:xfrm>
            <a:off x="550863" y="550800"/>
            <a:ext cx="11090275" cy="1333057"/>
          </a:xfrm>
          <a:prstGeom prst="rect">
            <a:avLst/>
          </a:prstGeom>
        </p:spPr>
        <p:txBody>
          <a:bodyPr vert="horz" wrap="square" lIns="0" tIns="0" rIns="0" bIns="0" rtlCol="0" anchor="t" anchorCtr="0">
            <a:normAutofit/>
          </a:body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BC94E72B-F0CF-4BC4-B509-A1C4508BE435}"/>
              </a:ext>
            </a:extLst>
          </p:cNvPr>
          <p:cNvSpPr>
            <a:spLocks noGrp="1"/>
          </p:cNvSpPr>
          <p:nvPr>
            <p:ph type="body" idx="1"/>
          </p:nvPr>
        </p:nvSpPr>
        <p:spPr>
          <a:xfrm>
            <a:off x="550863" y="2113862"/>
            <a:ext cx="11091600" cy="3978963"/>
          </a:xfrm>
          <a:prstGeom prst="rect">
            <a:avLst/>
          </a:prstGeom>
        </p:spPr>
        <p:txBody>
          <a:bodyPr vert="horz" wrap="square"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4ACE49D-C22F-4540-AC09-E421D2A2EDBE}"/>
              </a:ext>
            </a:extLst>
          </p:cNvPr>
          <p:cNvSpPr>
            <a:spLocks noGrp="1"/>
          </p:cNvSpPr>
          <p:nvPr>
            <p:ph type="dt" sz="half" idx="2"/>
          </p:nvPr>
        </p:nvSpPr>
        <p:spPr>
          <a:xfrm>
            <a:off x="550863" y="6507212"/>
            <a:ext cx="2628900" cy="153888"/>
          </a:xfrm>
          <a:prstGeom prst="rect">
            <a:avLst/>
          </a:prstGeom>
        </p:spPr>
        <p:txBody>
          <a:bodyPr vert="horz" wrap="square" lIns="0" tIns="0" rIns="0" bIns="0" rtlCol="0" anchor="ctr">
            <a:spAutoFit/>
          </a:bodyPr>
          <a:lstStyle>
            <a:lvl1pPr algn="l">
              <a:defRPr sz="1000">
                <a:solidFill>
                  <a:schemeClr val="tx1">
                    <a:alpha val="80000"/>
                  </a:schemeClr>
                </a:solidFill>
              </a:defRPr>
            </a:lvl1pPr>
          </a:lstStyle>
          <a:p>
            <a:fld id="{246CB39B-5F4C-4A7E-9BE3-AAFD45576D16}" type="datetime2">
              <a:rPr lang="en-US" smtClean="0"/>
              <a:t>Thursday, January 15, 2026</a:t>
            </a:fld>
            <a:endParaRPr lang="en-US" dirty="0"/>
          </a:p>
        </p:txBody>
      </p:sp>
      <p:sp>
        <p:nvSpPr>
          <p:cNvPr id="5" name="Footer Placeholder 4">
            <a:extLst>
              <a:ext uri="{FF2B5EF4-FFF2-40B4-BE49-F238E27FC236}">
                <a16:creationId xmlns:a16="http://schemas.microsoft.com/office/drawing/2014/main" id="{ACD5C3BE-317E-49E8-82B5-C8A7EC9C8A7E}"/>
              </a:ext>
            </a:extLst>
          </p:cNvPr>
          <p:cNvSpPr>
            <a:spLocks noGrp="1"/>
          </p:cNvSpPr>
          <p:nvPr>
            <p:ph type="ftr" sz="quarter" idx="3"/>
          </p:nvPr>
        </p:nvSpPr>
        <p:spPr>
          <a:xfrm>
            <a:off x="3359150" y="6507212"/>
            <a:ext cx="6379210" cy="153888"/>
          </a:xfrm>
          <a:prstGeom prst="rect">
            <a:avLst/>
          </a:prstGeom>
        </p:spPr>
        <p:txBody>
          <a:bodyPr vert="horz" wrap="square" lIns="0" tIns="0" rIns="0" bIns="0" rtlCol="0" anchor="ctr">
            <a:spAutoFit/>
          </a:bodyPr>
          <a:lstStyle>
            <a:lvl1pPr algn="l">
              <a:defRPr sz="1000">
                <a:solidFill>
                  <a:schemeClr val="tx1">
                    <a:alpha val="80000"/>
                  </a:schemeClr>
                </a:solidFill>
              </a:defRPr>
            </a:lvl1pPr>
          </a:lstStyle>
          <a:p>
            <a:r>
              <a:rPr lang="en-US"/>
              <a:t>Sample Footer</a:t>
            </a:r>
            <a:endParaRPr lang="en-US" dirty="0"/>
          </a:p>
        </p:txBody>
      </p:sp>
      <p:sp>
        <p:nvSpPr>
          <p:cNvPr id="6" name="Slide Number Placeholder 5">
            <a:extLst>
              <a:ext uri="{FF2B5EF4-FFF2-40B4-BE49-F238E27FC236}">
                <a16:creationId xmlns:a16="http://schemas.microsoft.com/office/drawing/2014/main" id="{45574E12-6C16-431F-B2CE-E4B15916BA05}"/>
              </a:ext>
            </a:extLst>
          </p:cNvPr>
          <p:cNvSpPr>
            <a:spLocks noGrp="1"/>
          </p:cNvSpPr>
          <p:nvPr>
            <p:ph type="sldNum" sz="quarter" idx="4"/>
          </p:nvPr>
        </p:nvSpPr>
        <p:spPr>
          <a:xfrm>
            <a:off x="9948863" y="6507212"/>
            <a:ext cx="1692274" cy="153888"/>
          </a:xfrm>
          <a:prstGeom prst="rect">
            <a:avLst/>
          </a:prstGeom>
        </p:spPr>
        <p:txBody>
          <a:bodyPr vert="horz" wrap="square" lIns="0" tIns="0" rIns="0" bIns="0" rtlCol="0" anchor="ctr">
            <a:spAutoFit/>
          </a:bodyPr>
          <a:lstStyle>
            <a:lvl1pPr algn="r">
              <a:defRPr sz="1000">
                <a:solidFill>
                  <a:schemeClr val="tx1">
                    <a:alpha val="80000"/>
                  </a:schemeClr>
                </a:solidFill>
              </a:defRPr>
            </a:lvl1pPr>
          </a:lstStyle>
          <a:p>
            <a:fld id="{DBA1B0FB-D917-4C8C-928F-313BD683BF39}" type="slidenum">
              <a:rPr lang="en-US" smtClean="0"/>
              <a:pPr/>
              <a:t>‹#›</a:t>
            </a:fld>
            <a:endParaRPr lang="en-US"/>
          </a:p>
        </p:txBody>
      </p:sp>
    </p:spTree>
    <p:extLst>
      <p:ext uri="{BB962C8B-B14F-4D97-AF65-F5344CB8AC3E}">
        <p14:creationId xmlns:p14="http://schemas.microsoft.com/office/powerpoint/2010/main" val="167341931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100000"/>
        </a:lnSpc>
        <a:spcBef>
          <a:spcPct val="0"/>
        </a:spcBef>
        <a:buNone/>
        <a:defRPr lang="en-US" sz="4800" kern="1200" dirty="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4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6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6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6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6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Late 19th Century - Illustration History">
            <a:extLst>
              <a:ext uri="{FF2B5EF4-FFF2-40B4-BE49-F238E27FC236}">
                <a16:creationId xmlns:a16="http://schemas.microsoft.com/office/drawing/2014/main" id="{357361E7-8FCA-4BE5-B79B-B5301A0FE5BA}"/>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1358"/>
          <a:stretch/>
        </p:blipFill>
        <p:spPr bwMode="auto">
          <a:xfrm>
            <a:off x="3070" y="-152390"/>
            <a:ext cx="1218893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Τίτλος 1">
            <a:extLst>
              <a:ext uri="{FF2B5EF4-FFF2-40B4-BE49-F238E27FC236}">
                <a16:creationId xmlns:a16="http://schemas.microsoft.com/office/drawing/2014/main" id="{E47B2F6D-7F82-51DB-5C7B-7E6A495D1861}"/>
              </a:ext>
            </a:extLst>
          </p:cNvPr>
          <p:cNvSpPr>
            <a:spLocks noGrp="1"/>
          </p:cNvSpPr>
          <p:nvPr>
            <p:ph type="ctrTitle"/>
          </p:nvPr>
        </p:nvSpPr>
        <p:spPr>
          <a:xfrm>
            <a:off x="1522476" y="3525520"/>
            <a:ext cx="9144000" cy="3180080"/>
          </a:xfrm>
        </p:spPr>
        <p:txBody>
          <a:bodyPr>
            <a:normAutofit fontScale="90000"/>
          </a:bodyPr>
          <a:lstStyle/>
          <a:p>
            <a:pPr>
              <a:spcAft>
                <a:spcPts val="800"/>
              </a:spcAft>
            </a:pPr>
            <a:br>
              <a:rPr lang="el-GR" sz="6600" dirty="0">
                <a:solidFill>
                  <a:srgbClr val="FFFFFF"/>
                </a:solidFill>
                <a:effectLst/>
                <a:latin typeface="Book Antiqua" panose="02040602050305030304" pitchFamily="18" charset="0"/>
                <a:ea typeface="Calibri" panose="020F0502020204030204" pitchFamily="34" charset="0"/>
                <a:cs typeface="Times New Roman" panose="02020603050405020304" pitchFamily="18" charset="0"/>
              </a:rPr>
            </a:br>
            <a:br>
              <a:rPr lang="el-GR" sz="6600" dirty="0">
                <a:solidFill>
                  <a:srgbClr val="FFFFFF"/>
                </a:solidFill>
                <a:effectLst/>
                <a:latin typeface="Book Antiqua" panose="02040602050305030304" pitchFamily="18" charset="0"/>
                <a:ea typeface="Calibri" panose="020F0502020204030204" pitchFamily="34" charset="0"/>
                <a:cs typeface="Times New Roman" panose="02020603050405020304" pitchFamily="18" charset="0"/>
              </a:rPr>
            </a:br>
            <a:br>
              <a:rPr lang="el-GR" sz="6600" dirty="0">
                <a:solidFill>
                  <a:srgbClr val="FFFFFF"/>
                </a:solidFill>
                <a:effectLst/>
                <a:latin typeface="Book Antiqua" panose="02040602050305030304" pitchFamily="18" charset="0"/>
                <a:ea typeface="Calibri" panose="020F0502020204030204" pitchFamily="34" charset="0"/>
                <a:cs typeface="Times New Roman" panose="02020603050405020304" pitchFamily="18" charset="0"/>
              </a:rPr>
            </a:br>
            <a:r>
              <a:rPr lang="el-GR" sz="6600" dirty="0">
                <a:solidFill>
                  <a:srgbClr val="FFFFFF"/>
                </a:solidFill>
                <a:effectLst/>
                <a:latin typeface="Book Antiqua" panose="02040602050305030304" pitchFamily="18" charset="0"/>
                <a:ea typeface="Calibri" panose="020F0502020204030204" pitchFamily="34" charset="0"/>
                <a:cs typeface="Times New Roman" panose="02020603050405020304" pitchFamily="18" charset="0"/>
              </a:rPr>
              <a:t>Μάθημα 11</a:t>
            </a:r>
            <a:r>
              <a:rPr lang="el-GR" sz="6600" baseline="30000" dirty="0">
                <a:solidFill>
                  <a:srgbClr val="FFFFFF"/>
                </a:solidFill>
                <a:effectLst/>
                <a:latin typeface="Book Antiqua" panose="02040602050305030304" pitchFamily="18" charset="0"/>
                <a:ea typeface="Calibri" panose="020F0502020204030204" pitchFamily="34" charset="0"/>
                <a:cs typeface="Times New Roman" panose="02020603050405020304" pitchFamily="18" charset="0"/>
              </a:rPr>
              <a:t>ο</a:t>
            </a:r>
            <a:br>
              <a:rPr lang="el-GR" sz="6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br>
            <a:r>
              <a:rPr lang="el-GR" sz="6600" dirty="0">
                <a:solidFill>
                  <a:srgbClr val="FFFFFF"/>
                </a:solidFill>
                <a:effectLst/>
                <a:latin typeface="Book Antiqua" panose="02040602050305030304" pitchFamily="18" charset="0"/>
                <a:ea typeface="Calibri" panose="020F0502020204030204" pitchFamily="34" charset="0"/>
                <a:cs typeface="Times New Roman" panose="02020603050405020304" pitchFamily="18" charset="0"/>
              </a:rPr>
              <a:t>19</a:t>
            </a:r>
            <a:r>
              <a:rPr lang="el-GR" sz="6600" baseline="30000" dirty="0">
                <a:solidFill>
                  <a:srgbClr val="FFFFFF"/>
                </a:solidFill>
                <a:effectLst/>
                <a:latin typeface="Book Antiqua" panose="02040602050305030304" pitchFamily="18" charset="0"/>
                <a:ea typeface="Calibri" panose="020F0502020204030204" pitchFamily="34" charset="0"/>
                <a:cs typeface="Times New Roman" panose="02020603050405020304" pitchFamily="18" charset="0"/>
              </a:rPr>
              <a:t>ος </a:t>
            </a:r>
            <a:r>
              <a:rPr lang="el-GR" sz="6600" dirty="0">
                <a:solidFill>
                  <a:srgbClr val="FFFFFF"/>
                </a:solidFill>
                <a:effectLst/>
                <a:latin typeface="Book Antiqua" panose="02040602050305030304" pitchFamily="18" charset="0"/>
                <a:ea typeface="Calibri" panose="020F0502020204030204" pitchFamily="34" charset="0"/>
                <a:cs typeface="Times New Roman" panose="02020603050405020304" pitchFamily="18" charset="0"/>
              </a:rPr>
              <a:t>Αιώνας</a:t>
            </a:r>
            <a:br>
              <a:rPr lang="el-GR" sz="6600" dirty="0">
                <a:solidFill>
                  <a:srgbClr val="FFFFFF"/>
                </a:solidFill>
                <a:effectLst/>
                <a:latin typeface="Book Antiqua" panose="02040602050305030304" pitchFamily="18" charset="0"/>
                <a:ea typeface="Calibri" panose="020F0502020204030204" pitchFamily="34" charset="0"/>
                <a:cs typeface="Times New Roman" panose="02020603050405020304" pitchFamily="18" charset="0"/>
              </a:rPr>
            </a:br>
            <a:r>
              <a:rPr lang="el-GR" sz="6600" dirty="0">
                <a:solidFill>
                  <a:srgbClr val="FFFFFF"/>
                </a:solidFill>
                <a:effectLst/>
                <a:latin typeface="Book Antiqua" panose="02040602050305030304" pitchFamily="18" charset="0"/>
                <a:ea typeface="Calibri" panose="020F0502020204030204" pitchFamily="34" charset="0"/>
                <a:cs typeface="Times New Roman" panose="02020603050405020304" pitchFamily="18" charset="0"/>
              </a:rPr>
              <a:t>Ρομαντισμός</a:t>
            </a:r>
            <a:br>
              <a:rPr lang="el-GR" sz="6600" dirty="0">
                <a:solidFill>
                  <a:srgbClr val="FFFFFF"/>
                </a:solidFill>
                <a:effectLst/>
                <a:latin typeface="Book Antiqua" panose="02040602050305030304" pitchFamily="18" charset="0"/>
                <a:ea typeface="Calibri" panose="020F0502020204030204" pitchFamily="34" charset="0"/>
                <a:cs typeface="Times New Roman" panose="02020603050405020304" pitchFamily="18" charset="0"/>
              </a:rPr>
            </a:br>
            <a:br>
              <a:rPr lang="el-GR" sz="6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br>
            <a:endParaRPr lang="el-GR" sz="6600" dirty="0">
              <a:solidFill>
                <a:srgbClr val="FFFFFF"/>
              </a:solidFill>
            </a:endParaRPr>
          </a:p>
        </p:txBody>
      </p:sp>
      <p:sp>
        <p:nvSpPr>
          <p:cNvPr id="1033"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08394355"/>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BC5C720-09BF-D668-4BDF-984957ED8675}"/>
              </a:ext>
            </a:extLst>
          </p:cNvPr>
          <p:cNvSpPr>
            <a:spLocks noGrp="1"/>
          </p:cNvSpPr>
          <p:nvPr>
            <p:ph type="title"/>
          </p:nvPr>
        </p:nvSpPr>
        <p:spPr>
          <a:xfrm>
            <a:off x="838200" y="1212850"/>
            <a:ext cx="10515600" cy="4822695"/>
          </a:xfrm>
        </p:spPr>
        <p:txBody>
          <a:bodyPr>
            <a:normAutofit/>
          </a:bodyPr>
          <a:lstStyle/>
          <a:p>
            <a:pPr>
              <a:lnSpc>
                <a:spcPct val="107000"/>
              </a:lnSpc>
              <a:spcAft>
                <a:spcPts val="800"/>
              </a:spcAft>
            </a:pPr>
            <a:r>
              <a:rPr lang="el-GR" sz="1800" dirty="0">
                <a:effectLst/>
                <a:latin typeface="Book Antiqua" panose="02040602050305030304" pitchFamily="18" charset="0"/>
                <a:ea typeface="Calibri" panose="020F0502020204030204" pitchFamily="34" charset="0"/>
                <a:cs typeface="Times New Roman" panose="02020603050405020304" pitchFamily="18" charset="0"/>
              </a:rPr>
              <a:t> </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r>
              <a:rPr lang="el-GR" sz="2400" dirty="0">
                <a:effectLst/>
                <a:latin typeface="Book Antiqua" panose="02040602050305030304" pitchFamily="18" charset="0"/>
                <a:ea typeface="Calibri" panose="020F0502020204030204" pitchFamily="34" charset="0"/>
                <a:cs typeface="Times New Roman" panose="02020603050405020304" pitchFamily="18" charset="0"/>
              </a:rPr>
              <a:t>Ο δέκατος ένατος αιώνας χαρακτηρίζεται από ριζοσπαστικές αλλαγές, ίσως τις ριζοσπαστικότερες από την εποχή της αναγέννησης. Ο κόσμος που διαμορφώνεται στη διάρκεια αυτού του αιώνα είναι ο κόσμος την εξέλιξη του οποίου ζούμε σήμερα. Από ιστορική σκοπιά είναι ένας αιώνας μεγάλων επαναστάσεων όχι μόνο κοινωνικών αλλά και οικονομικών που με τη σειρά τους αλλάζουν τη δομή και την όψη της κοινωνίας.</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26008620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3A4ED2EB-25B2-5562-B10D-0C603FF359CD}"/>
              </a:ext>
            </a:extLst>
          </p:cNvPr>
          <p:cNvPicPr>
            <a:picLocks noChangeAspect="1"/>
          </p:cNvPicPr>
          <p:nvPr/>
        </p:nvPicPr>
        <p:blipFill>
          <a:blip r:embed="rId2"/>
          <a:stretch>
            <a:fillRect/>
          </a:stretch>
        </p:blipFill>
        <p:spPr>
          <a:xfrm>
            <a:off x="70338" y="0"/>
            <a:ext cx="12121662" cy="6858000"/>
          </a:xfrm>
          <a:prstGeom prst="rect">
            <a:avLst/>
          </a:prstGeom>
        </p:spPr>
      </p:pic>
    </p:spTree>
    <p:extLst>
      <p:ext uri="{BB962C8B-B14F-4D97-AF65-F5344CB8AC3E}">
        <p14:creationId xmlns:p14="http://schemas.microsoft.com/office/powerpoint/2010/main" val="31424091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B5464147-4CF2-F197-04BB-4398BDE9BCB3}"/>
              </a:ext>
            </a:extLst>
          </p:cNvPr>
          <p:cNvSpPr>
            <a:spLocks noGrp="1"/>
          </p:cNvSpPr>
          <p:nvPr>
            <p:ph type="title"/>
          </p:nvPr>
        </p:nvSpPr>
        <p:spPr>
          <a:xfrm>
            <a:off x="643468" y="643467"/>
            <a:ext cx="5452532" cy="6090708"/>
          </a:xfrm>
        </p:spPr>
        <p:txBody>
          <a:bodyPr vert="horz" lIns="91440" tIns="45720" rIns="91440" bIns="45720" rtlCol="0" anchor="b">
            <a:noAutofit/>
          </a:bodyPr>
          <a:lstStyle/>
          <a:p>
            <a:r>
              <a:rPr lang="en-US" sz="2400" dirty="0" err="1">
                <a:effectLst/>
                <a:latin typeface="Book Antiqua" panose="02040602050305030304" pitchFamily="18" charset="0"/>
              </a:rPr>
              <a:t>Το</a:t>
            </a:r>
            <a:r>
              <a:rPr lang="en-US" sz="2400" dirty="0">
                <a:effectLst/>
                <a:latin typeface="Book Antiqua" panose="02040602050305030304" pitchFamily="18" charset="0"/>
              </a:rPr>
              <a:t> </a:t>
            </a:r>
            <a:r>
              <a:rPr lang="en-US" sz="2400" dirty="0" err="1">
                <a:effectLst/>
                <a:latin typeface="Book Antiqua" panose="02040602050305030304" pitchFamily="18" charset="0"/>
              </a:rPr>
              <a:t>μεγ</a:t>
            </a:r>
            <a:r>
              <a:rPr lang="en-US" sz="2400" dirty="0">
                <a:effectLst/>
                <a:latin typeface="Book Antiqua" panose="02040602050305030304" pitchFamily="18" charset="0"/>
              </a:rPr>
              <a:t>αλύτερο μέρος της περιόδου μεταξύ του 1790 και του 1850 αναλώθηκε στη διαμάχη μεταξύ αυτών που προσπαθούσαν να διατηρήσουν το στάτους κβο και αυτών που αγωνίζονταν για μια πιο δίκαιη κοινωνία. </a:t>
            </a:r>
            <a:r>
              <a:rPr lang="en-US" sz="2400" dirty="0" err="1">
                <a:effectLst/>
                <a:latin typeface="Book Antiqua" panose="02040602050305030304" pitchFamily="18" charset="0"/>
              </a:rPr>
              <a:t>Μετά</a:t>
            </a:r>
            <a:r>
              <a:rPr lang="en-US" sz="2400" dirty="0">
                <a:effectLst/>
                <a:latin typeface="Book Antiqua" panose="02040602050305030304" pitchFamily="18" charset="0"/>
              </a:rPr>
              <a:t> </a:t>
            </a:r>
            <a:r>
              <a:rPr lang="en-US" sz="2400" dirty="0" err="1">
                <a:effectLst/>
                <a:latin typeface="Book Antiqua" panose="02040602050305030304" pitchFamily="18" charset="0"/>
              </a:rPr>
              <a:t>τους</a:t>
            </a:r>
            <a:r>
              <a:rPr lang="en-US" sz="2400" dirty="0">
                <a:effectLst/>
                <a:latin typeface="Book Antiqua" panose="02040602050305030304" pitchFamily="18" charset="0"/>
              </a:rPr>
              <a:t> Ναπ</a:t>
            </a:r>
            <a:r>
              <a:rPr lang="en-US" sz="2400" dirty="0" err="1">
                <a:effectLst/>
                <a:latin typeface="Book Antiqua" panose="02040602050305030304" pitchFamily="18" charset="0"/>
              </a:rPr>
              <a:t>ολεόντειους</a:t>
            </a:r>
            <a:r>
              <a:rPr lang="en-US" sz="2400" dirty="0">
                <a:effectLst/>
                <a:latin typeface="Book Antiqua" panose="02040602050305030304" pitchFamily="18" charset="0"/>
              </a:rPr>
              <a:t> π</a:t>
            </a:r>
            <a:r>
              <a:rPr lang="en-US" sz="2400" dirty="0" err="1">
                <a:effectLst/>
                <a:latin typeface="Book Antiqua" panose="02040602050305030304" pitchFamily="18" charset="0"/>
              </a:rPr>
              <a:t>ολέμους</a:t>
            </a:r>
            <a:r>
              <a:rPr lang="en-US" sz="2400" dirty="0">
                <a:effectLst/>
                <a:latin typeface="Book Antiqua" panose="02040602050305030304" pitchFamily="18" charset="0"/>
              </a:rPr>
              <a:t> και </a:t>
            </a:r>
            <a:r>
              <a:rPr lang="en-US" sz="2400" dirty="0" err="1">
                <a:effectLst/>
                <a:latin typeface="Book Antiqua" panose="02040602050305030304" pitchFamily="18" charset="0"/>
              </a:rPr>
              <a:t>την</a:t>
            </a:r>
            <a:r>
              <a:rPr lang="en-US" sz="2400" dirty="0">
                <a:effectLst/>
                <a:latin typeface="Book Antiqua" panose="02040602050305030304" pitchFamily="18" charset="0"/>
              </a:rPr>
              <a:t> </a:t>
            </a:r>
            <a:r>
              <a:rPr lang="en-US" sz="2400" dirty="0" err="1">
                <a:effectLst/>
                <a:latin typeface="Book Antiqua" panose="02040602050305030304" pitchFamily="18" charset="0"/>
              </a:rPr>
              <a:t>ήττ</a:t>
            </a:r>
            <a:r>
              <a:rPr lang="en-US" sz="2400" dirty="0">
                <a:effectLst/>
                <a:latin typeface="Book Antiqua" panose="02040602050305030304" pitchFamily="18" charset="0"/>
              </a:rPr>
              <a:t>α του Βοναπάρτη στο Συνέδριο της Βιέννης (Οκτώβριος 1814 - Ιούνιος 1815) οι αντιπρόσωποι των νικητριών δυνάμεων ίδρυσαν την </a:t>
            </a:r>
            <a:r>
              <a:rPr lang="en-US" sz="2400" b="1" i="1" dirty="0">
                <a:effectLst/>
                <a:latin typeface="Book Antiqua" panose="02040602050305030304" pitchFamily="18" charset="0"/>
              </a:rPr>
              <a:t>Ιερή Συμμαχία</a:t>
            </a:r>
            <a:r>
              <a:rPr lang="en-US" sz="2400" dirty="0">
                <a:effectLst/>
                <a:latin typeface="Book Antiqua" panose="02040602050305030304" pitchFamily="18" charset="0"/>
              </a:rPr>
              <a:t> και αποφάσισαν να επαναφέρουν το «παλαιό καθεστώς» των αριστοκρατικών προνομίων (αρχή της νομιμότητας). </a:t>
            </a:r>
            <a:endParaRPr lang="en-US" sz="2400" dirty="0">
              <a:latin typeface="Book Antiqua" panose="02040602050305030304" pitchFamily="18" charset="0"/>
            </a:endParaRPr>
          </a:p>
        </p:txBody>
      </p:sp>
      <p:pic>
        <p:nvPicPr>
          <p:cNvPr id="2050" name="Picture 2" descr="Napoleon Bonaparte - Biography, Facts &amp; Death - HISTORY">
            <a:extLst>
              <a:ext uri="{FF2B5EF4-FFF2-40B4-BE49-F238E27FC236}">
                <a16:creationId xmlns:a16="http://schemas.microsoft.com/office/drawing/2014/main" id="{78DD9439-9B0D-4A35-D185-1E68E659783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477" r="6577"/>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57369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081" name="Rectangle 308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6" name="Picture 4" descr="Η Ιερά Συμμαχία – Cognosco Team">
            <a:extLst>
              <a:ext uri="{FF2B5EF4-FFF2-40B4-BE49-F238E27FC236}">
                <a16:creationId xmlns:a16="http://schemas.microsoft.com/office/drawing/2014/main" id="{209B50CA-4C86-C6DF-9E86-B49B1F1564A8}"/>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t="9638"/>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Τίτλος 1">
            <a:extLst>
              <a:ext uri="{FF2B5EF4-FFF2-40B4-BE49-F238E27FC236}">
                <a16:creationId xmlns:a16="http://schemas.microsoft.com/office/drawing/2014/main" id="{A5D37FA2-D0D0-8403-ED99-5FDBBC542BD7}"/>
              </a:ext>
            </a:extLst>
          </p:cNvPr>
          <p:cNvSpPr>
            <a:spLocks noGrp="1"/>
          </p:cNvSpPr>
          <p:nvPr>
            <p:ph type="title"/>
          </p:nvPr>
        </p:nvSpPr>
        <p:spPr>
          <a:xfrm>
            <a:off x="276224" y="3957481"/>
            <a:ext cx="11744325" cy="2900518"/>
          </a:xfrm>
        </p:spPr>
        <p:txBody>
          <a:bodyPr vert="horz" lIns="91440" tIns="45720" rIns="91440" bIns="45720" rtlCol="0" anchor="b">
            <a:normAutofit/>
          </a:bodyPr>
          <a:lstStyle/>
          <a:p>
            <a:pPr algn="ctr"/>
            <a:r>
              <a:rPr lang="en-US" sz="2400" dirty="0">
                <a:solidFill>
                  <a:srgbClr val="FFFFFF"/>
                </a:solidFill>
                <a:effectLst/>
                <a:latin typeface="Book Antiqua" panose="02040602050305030304" pitchFamily="18" charset="0"/>
              </a:rPr>
              <a:t>Η επ</a:t>
            </a:r>
            <a:r>
              <a:rPr lang="en-US" sz="2400" dirty="0" err="1">
                <a:solidFill>
                  <a:srgbClr val="FFFFFF"/>
                </a:solidFill>
                <a:effectLst/>
                <a:latin typeface="Book Antiqua" panose="02040602050305030304" pitchFamily="18" charset="0"/>
              </a:rPr>
              <a:t>άνοδος</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στην</a:t>
            </a:r>
            <a:r>
              <a:rPr lang="en-US" sz="2400" dirty="0">
                <a:solidFill>
                  <a:srgbClr val="FFFFFF"/>
                </a:solidFill>
                <a:effectLst/>
                <a:latin typeface="Book Antiqua" panose="02040602050305030304" pitchFamily="18" charset="0"/>
              </a:rPr>
              <a:t> </a:t>
            </a:r>
            <a:r>
              <a:rPr lang="en-US" sz="2400" b="0" dirty="0">
                <a:solidFill>
                  <a:srgbClr val="FFFFFF"/>
                </a:solidFill>
                <a:effectLst/>
                <a:latin typeface="Book Antiqua" panose="02040602050305030304" pitchFamily="18" charset="0"/>
              </a:rPr>
              <a:t>«α</a:t>
            </a:r>
            <a:r>
              <a:rPr lang="en-US" sz="2400" b="0" dirty="0" err="1">
                <a:solidFill>
                  <a:srgbClr val="FFFFFF"/>
                </a:solidFill>
                <a:effectLst/>
                <a:latin typeface="Book Antiqua" panose="02040602050305030304" pitchFamily="18" charset="0"/>
              </a:rPr>
              <a:t>ρχή</a:t>
            </a:r>
            <a:r>
              <a:rPr lang="en-US" sz="2400" b="0" dirty="0">
                <a:solidFill>
                  <a:srgbClr val="FFFFFF"/>
                </a:solidFill>
                <a:effectLst/>
                <a:latin typeface="Book Antiqua" panose="02040602050305030304" pitchFamily="18" charset="0"/>
              </a:rPr>
              <a:t> </a:t>
            </a:r>
            <a:r>
              <a:rPr lang="en-US" sz="2400" b="0" dirty="0" err="1">
                <a:solidFill>
                  <a:srgbClr val="FFFFFF"/>
                </a:solidFill>
                <a:effectLst/>
                <a:latin typeface="Book Antiqua" panose="02040602050305030304" pitchFamily="18" charset="0"/>
              </a:rPr>
              <a:t>της</a:t>
            </a:r>
            <a:r>
              <a:rPr lang="en-US" sz="2400" b="0" dirty="0">
                <a:solidFill>
                  <a:srgbClr val="FFFFFF"/>
                </a:solidFill>
                <a:effectLst/>
                <a:latin typeface="Book Antiqua" panose="02040602050305030304" pitchFamily="18" charset="0"/>
              </a:rPr>
              <a:t> </a:t>
            </a:r>
            <a:r>
              <a:rPr lang="en-US" sz="2400" b="0" dirty="0" err="1">
                <a:solidFill>
                  <a:srgbClr val="FFFFFF"/>
                </a:solidFill>
                <a:effectLst/>
                <a:latin typeface="Book Antiqua" panose="02040602050305030304" pitchFamily="18" charset="0"/>
              </a:rPr>
              <a:t>νομιμότητ</a:t>
            </a:r>
            <a:r>
              <a:rPr lang="en-US" sz="2400" b="0" dirty="0">
                <a:solidFill>
                  <a:srgbClr val="FFFFFF"/>
                </a:solidFill>
                <a:effectLst/>
                <a:latin typeface="Book Antiqua" panose="02040602050305030304" pitchFamily="18" charset="0"/>
              </a:rPr>
              <a:t>ας»</a:t>
            </a:r>
            <a:r>
              <a:rPr lang="en-US" sz="2400" dirty="0">
                <a:solidFill>
                  <a:srgbClr val="FFFFFF"/>
                </a:solidFill>
                <a:effectLst/>
                <a:latin typeface="Book Antiqua" panose="02040602050305030304" pitchFamily="18" charset="0"/>
              </a:rPr>
              <a:t> ενίσχυσε τους μοναρχικούς θεσμούς. </a:t>
            </a:r>
            <a:r>
              <a:rPr lang="en-US" sz="2400" dirty="0" err="1">
                <a:solidFill>
                  <a:srgbClr val="FFFFFF"/>
                </a:solidFill>
                <a:effectLst/>
                <a:latin typeface="Book Antiqua" panose="02040602050305030304" pitchFamily="18" charset="0"/>
              </a:rPr>
              <a:t>Οι</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νικήτριες</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δυνάμεις</a:t>
            </a:r>
            <a:r>
              <a:rPr lang="en-US" sz="2400" dirty="0">
                <a:solidFill>
                  <a:srgbClr val="FFFFFF"/>
                </a:solidFill>
                <a:effectLst/>
                <a:latin typeface="Book Antiqua" panose="02040602050305030304" pitchFamily="18" charset="0"/>
              </a:rPr>
              <a:t> κα</a:t>
            </a:r>
            <a:r>
              <a:rPr lang="en-US" sz="2400" dirty="0" err="1">
                <a:solidFill>
                  <a:srgbClr val="FFFFFF"/>
                </a:solidFill>
                <a:effectLst/>
                <a:latin typeface="Book Antiqua" panose="02040602050305030304" pitchFamily="18" charset="0"/>
              </a:rPr>
              <a:t>θόρισ</a:t>
            </a:r>
            <a:r>
              <a:rPr lang="en-US" sz="2400" dirty="0">
                <a:solidFill>
                  <a:srgbClr val="FFFFFF"/>
                </a:solidFill>
                <a:effectLst/>
                <a:latin typeface="Book Antiqua" panose="02040602050305030304" pitchFamily="18" charset="0"/>
              </a:rPr>
              <a:t>αν νέα σύνορα στην Ευρώπη, χωρίς να εκτιμηθεί η εθνολογική σύνθεση των πληθυσμών της. </a:t>
            </a:r>
            <a:r>
              <a:rPr lang="en-US" sz="2400" dirty="0" err="1">
                <a:solidFill>
                  <a:srgbClr val="FFFFFF"/>
                </a:solidFill>
                <a:effectLst/>
                <a:latin typeface="Book Antiqua" panose="02040602050305030304" pitchFamily="18" charset="0"/>
              </a:rPr>
              <a:t>Οι</a:t>
            </a:r>
            <a:r>
              <a:rPr lang="en-US" sz="2400" dirty="0">
                <a:solidFill>
                  <a:srgbClr val="FFFFFF"/>
                </a:solidFill>
                <a:effectLst/>
                <a:latin typeface="Book Antiqua" panose="02040602050305030304" pitchFamily="18" charset="0"/>
              </a:rPr>
              <a:t> λα</a:t>
            </a:r>
            <a:r>
              <a:rPr lang="en-US" sz="2400" dirty="0" err="1">
                <a:solidFill>
                  <a:srgbClr val="FFFFFF"/>
                </a:solidFill>
                <a:effectLst/>
                <a:latin typeface="Book Antiqua" panose="02040602050305030304" pitchFamily="18" charset="0"/>
              </a:rPr>
              <a:t>οί</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όμως</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της</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Ευρώ</a:t>
            </a:r>
            <a:r>
              <a:rPr lang="en-US" sz="2400" dirty="0">
                <a:solidFill>
                  <a:srgbClr val="FFFFFF"/>
                </a:solidFill>
                <a:effectLst/>
                <a:latin typeface="Book Antiqua" panose="02040602050305030304" pitchFamily="18" charset="0"/>
              </a:rPr>
              <a:t>πης, αμφισβητώντας τις αρχές του απολυταρχικού καθεστώτος, προκάλεσαν από το 1820 έως το 1848 μια σειρά από εξεγέρσεις. </a:t>
            </a:r>
            <a:br>
              <a:rPr lang="en-US" sz="2400" dirty="0">
                <a:solidFill>
                  <a:srgbClr val="FFFFFF"/>
                </a:solidFill>
                <a:effectLst/>
                <a:latin typeface="Book Antiqua" panose="02040602050305030304" pitchFamily="18" charset="0"/>
              </a:rPr>
            </a:br>
            <a:endParaRPr lang="en-US" sz="2400" dirty="0">
              <a:solidFill>
                <a:srgbClr val="FFFFFF"/>
              </a:solidFill>
              <a:latin typeface="Book Antiqua" panose="02040602050305030304" pitchFamily="18" charset="0"/>
            </a:endParaRPr>
          </a:p>
        </p:txBody>
      </p:sp>
    </p:spTree>
    <p:extLst>
      <p:ext uri="{BB962C8B-B14F-4D97-AF65-F5344CB8AC3E}">
        <p14:creationId xmlns:p14="http://schemas.microsoft.com/office/powerpoint/2010/main" val="3040657475"/>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6B1F108D-1A97-4116-9C32-E0CD6F6278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Τίτλος 1">
            <a:extLst>
              <a:ext uri="{FF2B5EF4-FFF2-40B4-BE49-F238E27FC236}">
                <a16:creationId xmlns:a16="http://schemas.microsoft.com/office/drawing/2014/main" id="{A4E0FA4C-76DC-BFD1-066A-347E5F432E9F}"/>
              </a:ext>
            </a:extLst>
          </p:cNvPr>
          <p:cNvSpPr>
            <a:spLocks noGrp="1"/>
          </p:cNvSpPr>
          <p:nvPr>
            <p:ph type="title"/>
          </p:nvPr>
        </p:nvSpPr>
        <p:spPr>
          <a:xfrm>
            <a:off x="246022" y="854168"/>
            <a:ext cx="4659353" cy="5784757"/>
          </a:xfrm>
        </p:spPr>
        <p:txBody>
          <a:bodyPr vert="horz" lIns="91440" tIns="45720" rIns="91440" bIns="45720" rtlCol="0" anchor="b">
            <a:normAutofit fontScale="90000"/>
          </a:bodyPr>
          <a:lstStyle/>
          <a:p>
            <a:pPr algn="ctr"/>
            <a:r>
              <a:rPr lang="en-US" sz="2400" kern="1200" dirty="0">
                <a:solidFill>
                  <a:schemeClr val="tx1"/>
                </a:solidFill>
                <a:effectLst/>
                <a:latin typeface="Book Antiqua" panose="02040602050305030304" pitchFamily="18" charset="0"/>
              </a:rPr>
              <a:t>Η π</a:t>
            </a:r>
            <a:r>
              <a:rPr lang="en-US" sz="2400" kern="1200" dirty="0" err="1">
                <a:solidFill>
                  <a:schemeClr val="tx1"/>
                </a:solidFill>
                <a:effectLst/>
                <a:latin typeface="Book Antiqua" panose="02040602050305030304" pitchFamily="18" charset="0"/>
              </a:rPr>
              <a:t>ερίοδος</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μετά</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το</a:t>
            </a:r>
            <a:r>
              <a:rPr lang="en-US" sz="2400" kern="1200" dirty="0">
                <a:solidFill>
                  <a:schemeClr val="tx1"/>
                </a:solidFill>
                <a:effectLst/>
                <a:latin typeface="Book Antiqua" panose="02040602050305030304" pitchFamily="18" charset="0"/>
              </a:rPr>
              <a:t> 1815 υπ</a:t>
            </a:r>
            <a:r>
              <a:rPr lang="en-US" sz="2400" kern="1200" dirty="0" err="1">
                <a:solidFill>
                  <a:schemeClr val="tx1"/>
                </a:solidFill>
                <a:effectLst/>
                <a:latin typeface="Book Antiqua" panose="02040602050305030304" pitchFamily="18" charset="0"/>
              </a:rPr>
              <a:t>ήρξε</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μι</a:t>
            </a:r>
            <a:r>
              <a:rPr lang="en-US" sz="2400" kern="1200" dirty="0">
                <a:solidFill>
                  <a:schemeClr val="tx1"/>
                </a:solidFill>
                <a:effectLst/>
                <a:latin typeface="Book Antiqua" panose="02040602050305030304" pitchFamily="18" charset="0"/>
              </a:rPr>
              <a:t>α από τις περιόδους των μεγάλων οικονομικών στερήσεων. </a:t>
            </a:r>
            <a:r>
              <a:rPr lang="en-US" sz="2400" kern="1200" dirty="0" err="1">
                <a:solidFill>
                  <a:schemeClr val="tx1"/>
                </a:solidFill>
                <a:effectLst/>
                <a:latin typeface="Book Antiqua" panose="02040602050305030304" pitchFamily="18" charset="0"/>
              </a:rPr>
              <a:t>Οι</a:t>
            </a:r>
            <a:r>
              <a:rPr lang="en-US" sz="2400" kern="1200" dirty="0">
                <a:solidFill>
                  <a:schemeClr val="tx1"/>
                </a:solidFill>
                <a:effectLst/>
                <a:latin typeface="Book Antiqua" panose="02040602050305030304" pitchFamily="18" charset="0"/>
              </a:rPr>
              <a:t> ναπ</a:t>
            </a:r>
            <a:r>
              <a:rPr lang="en-US" sz="2400" kern="1200" dirty="0" err="1">
                <a:solidFill>
                  <a:schemeClr val="tx1"/>
                </a:solidFill>
                <a:effectLst/>
                <a:latin typeface="Book Antiqua" panose="02040602050305030304" pitchFamily="18" charset="0"/>
              </a:rPr>
              <a:t>ολεόντειοι</a:t>
            </a:r>
            <a:r>
              <a:rPr lang="en-US" sz="2400" kern="1200" dirty="0">
                <a:solidFill>
                  <a:schemeClr val="tx1"/>
                </a:solidFill>
                <a:effectLst/>
                <a:latin typeface="Book Antiqua" panose="02040602050305030304" pitchFamily="18" charset="0"/>
              </a:rPr>
              <a:t> π</a:t>
            </a:r>
            <a:r>
              <a:rPr lang="en-US" sz="2400" kern="1200" dirty="0" err="1">
                <a:solidFill>
                  <a:schemeClr val="tx1"/>
                </a:solidFill>
                <a:effectLst/>
                <a:latin typeface="Book Antiqua" panose="02040602050305030304" pitchFamily="18" charset="0"/>
              </a:rPr>
              <a:t>όλεμοι</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είχ</a:t>
            </a:r>
            <a:r>
              <a:rPr lang="en-US" sz="2400" kern="1200" dirty="0">
                <a:solidFill>
                  <a:schemeClr val="tx1"/>
                </a:solidFill>
                <a:effectLst/>
                <a:latin typeface="Book Antiqua" panose="02040602050305030304" pitchFamily="18" charset="0"/>
              </a:rPr>
              <a:t>αν εξαντλήσει δραματικά τα ευρωπαϊκά αποθέματα. Η </a:t>
            </a:r>
            <a:r>
              <a:rPr lang="en-US" sz="2400" kern="1200" dirty="0" err="1">
                <a:solidFill>
                  <a:schemeClr val="tx1"/>
                </a:solidFill>
                <a:effectLst/>
                <a:latin typeface="Book Antiqua" panose="02040602050305030304" pitchFamily="18" charset="0"/>
              </a:rPr>
              <a:t>εκ</a:t>
            </a:r>
            <a:r>
              <a:rPr lang="en-US" sz="2400" kern="1200" dirty="0">
                <a:solidFill>
                  <a:schemeClr val="tx1"/>
                </a:solidFill>
                <a:effectLst/>
                <a:latin typeface="Book Antiqua" panose="02040602050305030304" pitchFamily="18" charset="0"/>
              </a:rPr>
              <a:t>βιομηχάνιση (η οποία είχε σημειώσει αλματώδη πρόοδο λόγω των στρατιωτικών αναγκών που δημιούργησε ο πόλεμος) οδήγησε σύντομα σε εφευρέσεις όπως ο μηχανοκίνητος αργαλειός, το ατμόπλοιο και η ατμομηχανή, που έδωσαν ώθηση στην εργοστασιακή παραγωγή εις βάρος της οικοτεχνίας. </a:t>
            </a:r>
            <a:br>
              <a:rPr lang="en-US" sz="1300" kern="1200" dirty="0">
                <a:solidFill>
                  <a:schemeClr val="tx1"/>
                </a:solidFill>
                <a:effectLst/>
                <a:latin typeface="+mj-lt"/>
                <a:ea typeface="+mj-ea"/>
                <a:cs typeface="+mj-cs"/>
              </a:rPr>
            </a:br>
            <a:endParaRPr lang="en-US" sz="1300" kern="1200" dirty="0">
              <a:solidFill>
                <a:schemeClr val="tx1"/>
              </a:solidFill>
              <a:latin typeface="+mj-lt"/>
              <a:ea typeface="+mj-ea"/>
              <a:cs typeface="+mj-cs"/>
            </a:endParaRPr>
          </a:p>
        </p:txBody>
      </p:sp>
      <p:sp>
        <p:nvSpPr>
          <p:cNvPr id="4105" name="Rectangle 4104">
            <a:extLst>
              <a:ext uri="{FF2B5EF4-FFF2-40B4-BE49-F238E27FC236}">
                <a16:creationId xmlns:a16="http://schemas.microsoft.com/office/drawing/2014/main" id="{3276E0C7-D588-440B-8F4A-876392DB71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43658" y="3396997"/>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7" name="Rectangle 4106">
            <a:extLst>
              <a:ext uri="{FF2B5EF4-FFF2-40B4-BE49-F238E27FC236}">
                <a16:creationId xmlns:a16="http://schemas.microsoft.com/office/drawing/2014/main" id="{5BDEA8D4-D640-4088-B589-8760DC702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40655" y="854168"/>
            <a:ext cx="7151345" cy="60885"/>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Βιομηχανική επανάσταση: Η Αρχή μιας νέας Εποχής | Ιστορία">
            <a:extLst>
              <a:ext uri="{FF2B5EF4-FFF2-40B4-BE49-F238E27FC236}">
                <a16:creationId xmlns:a16="http://schemas.microsoft.com/office/drawing/2014/main" id="{54D9FB05-612F-E169-EE49-D67C54D0C10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350685" y="1369120"/>
            <a:ext cx="6595293" cy="4220987"/>
          </a:xfrm>
          <a:prstGeom prst="rect">
            <a:avLst/>
          </a:prstGeom>
          <a:noFill/>
          <a:extLst>
            <a:ext uri="{909E8E84-426E-40DD-AFC4-6F175D3DCCD1}">
              <a14:hiddenFill xmlns:a14="http://schemas.microsoft.com/office/drawing/2010/main">
                <a:solidFill>
                  <a:srgbClr val="FFFFFF"/>
                </a:solidFill>
              </a14:hiddenFill>
            </a:ext>
          </a:extLst>
        </p:spPr>
      </p:pic>
      <p:sp>
        <p:nvSpPr>
          <p:cNvPr id="4109" name="Rectangle 4108">
            <a:extLst>
              <a:ext uri="{FF2B5EF4-FFF2-40B4-BE49-F238E27FC236}">
                <a16:creationId xmlns:a16="http://schemas.microsoft.com/office/drawing/2014/main" id="{708A22B1-9011-459B-BCED-99F879F1E9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40655" y="6022991"/>
            <a:ext cx="7151345" cy="60885"/>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4806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7" name="Rectangle 5126">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373F0A0F-337E-A8B1-0F39-95BAF7B410BE}"/>
              </a:ext>
            </a:extLst>
          </p:cNvPr>
          <p:cNvSpPr>
            <a:spLocks noGrp="1"/>
          </p:cNvSpPr>
          <p:nvPr>
            <p:ph type="title"/>
          </p:nvPr>
        </p:nvSpPr>
        <p:spPr>
          <a:xfrm>
            <a:off x="6687737" y="1384295"/>
            <a:ext cx="4605340" cy="4275935"/>
          </a:xfrm>
        </p:spPr>
        <p:txBody>
          <a:bodyPr vert="horz" lIns="91440" tIns="45720" rIns="91440" bIns="45720" rtlCol="0" anchor="b">
            <a:noAutofit/>
          </a:bodyPr>
          <a:lstStyle/>
          <a:p>
            <a:r>
              <a:rPr lang="en-US" sz="2400" dirty="0">
                <a:solidFill>
                  <a:schemeClr val="bg1"/>
                </a:solidFill>
                <a:effectLst/>
                <a:latin typeface="Book Antiqua" panose="02040602050305030304" pitchFamily="18" charset="0"/>
              </a:rPr>
              <a:t>Τα </a:t>
            </a:r>
            <a:r>
              <a:rPr lang="en-US" sz="2400" dirty="0" err="1">
                <a:solidFill>
                  <a:schemeClr val="bg1"/>
                </a:solidFill>
                <a:effectLst/>
                <a:latin typeface="Book Antiqua" panose="02040602050305030304" pitchFamily="18" charset="0"/>
              </a:rPr>
              <a:t>εργοστάσι</a:t>
            </a:r>
            <a:r>
              <a:rPr lang="en-US" sz="2400" dirty="0">
                <a:solidFill>
                  <a:schemeClr val="bg1"/>
                </a:solidFill>
                <a:effectLst/>
                <a:latin typeface="Book Antiqua" panose="02040602050305030304" pitchFamily="18" charset="0"/>
              </a:rPr>
              <a:t>α ανάγκασαν τους ανθρώπους να μετακινηθούν στις πόλεις για να βρίσκονται κοντά στη δουλειά τους. Η α</a:t>
            </a:r>
            <a:r>
              <a:rPr lang="en-US" sz="2400" dirty="0" err="1">
                <a:solidFill>
                  <a:schemeClr val="bg1"/>
                </a:solidFill>
                <a:effectLst/>
                <a:latin typeface="Book Antiqua" panose="02040602050305030304" pitchFamily="18" charset="0"/>
              </a:rPr>
              <a:t>στικο</a:t>
            </a:r>
            <a:r>
              <a:rPr lang="en-US" sz="2400" dirty="0">
                <a:solidFill>
                  <a:schemeClr val="bg1"/>
                </a:solidFill>
                <a:effectLst/>
                <a:latin typeface="Book Antiqua" panose="02040602050305030304" pitchFamily="18" charset="0"/>
              </a:rPr>
              <a:t>ποίηση οδήγησε σε άθλιες συνθήκες διαβίωσης που απαιτούσαν άμεσα κοινωνική νομοθεσία σε μια εποχή κατά την οποία οι συντηρητικές κυβερνήσεις έβλεπαν κάθε αίτημα για αναμόρφωση ως προανάκρουσμα επανάστασης. </a:t>
            </a:r>
            <a:br>
              <a:rPr lang="en-US" sz="2400" dirty="0">
                <a:solidFill>
                  <a:schemeClr val="bg1"/>
                </a:solidFill>
                <a:effectLst/>
                <a:latin typeface="Book Antiqua" panose="02040602050305030304" pitchFamily="18" charset="0"/>
              </a:rPr>
            </a:br>
            <a:endParaRPr lang="en-US" sz="2400" dirty="0">
              <a:solidFill>
                <a:schemeClr val="bg1"/>
              </a:solidFill>
              <a:latin typeface="Book Antiqua" panose="02040602050305030304" pitchFamily="18" charset="0"/>
            </a:endParaRPr>
          </a:p>
        </p:txBody>
      </p:sp>
      <p:pic>
        <p:nvPicPr>
          <p:cNvPr id="5122" name="Picture 2" descr="Ο κόσμος που δανειστήκαμε από τα παιδιά: Βιομηχανική Επανάσταση: οι  συνέπειες">
            <a:extLst>
              <a:ext uri="{FF2B5EF4-FFF2-40B4-BE49-F238E27FC236}">
                <a16:creationId xmlns:a16="http://schemas.microsoft.com/office/drawing/2014/main" id="{93792661-64FF-78D6-BD5C-D0155D667738}"/>
              </a:ext>
            </a:extLst>
          </p:cNvPr>
          <p:cNvPicPr>
            <a:picLocks noChangeAspect="1" noChangeArrowheads="1"/>
          </p:cNvPicPr>
          <p:nvPr/>
        </p:nvPicPr>
        <p:blipFill rotWithShape="1">
          <a:blip r:embed="rId2">
            <a:alphaModFix/>
            <a:extLst>
              <a:ext uri="{28A0092B-C50C-407E-A947-70E740481C1C}">
                <a14:useLocalDpi xmlns:a14="http://schemas.microsoft.com/office/drawing/2010/main" val="0"/>
              </a:ext>
            </a:extLst>
          </a:blip>
          <a:srcRect l="4775" r="1" b="1"/>
          <a:stretch/>
        </p:blipFill>
        <p:spPr bwMode="auto">
          <a:xfrm>
            <a:off x="473874" y="1057275"/>
            <a:ext cx="5917401" cy="4743450"/>
          </a:xfrm>
          <a:prstGeom prst="rect">
            <a:avLst/>
          </a:prstGeom>
          <a:noFill/>
          <a:extLst>
            <a:ext uri="{909E8E84-426E-40DD-AFC4-6F175D3DCCD1}">
              <a14:hiddenFill xmlns:a14="http://schemas.microsoft.com/office/drawing/2010/main">
                <a:solidFill>
                  <a:srgbClr val="FFFFFF"/>
                </a:solidFill>
              </a14:hiddenFill>
            </a:ext>
          </a:extLst>
        </p:spPr>
      </p:pic>
      <p:sp>
        <p:nvSpPr>
          <p:cNvPr id="5129" name="Rectangle 5128">
            <a:extLst>
              <a:ext uri="{FF2B5EF4-FFF2-40B4-BE49-F238E27FC236}">
                <a16:creationId xmlns:a16="http://schemas.microsoft.com/office/drawing/2014/main" id="{D84C2E9E-0B5D-4B5F-9A1F-70EBDCE390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2461" y="1197769"/>
            <a:ext cx="10987078" cy="4462463"/>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Rectangle 5130">
            <a:extLst>
              <a:ext uri="{FF2B5EF4-FFF2-40B4-BE49-F238E27FC236}">
                <a16:creationId xmlns:a16="http://schemas.microsoft.com/office/drawing/2014/main" id="{EF36B2BE-65F4-46E3-AFDD-A9AE9E885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940610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1848: the year of revolutions | HistoryExtra">
            <a:extLst>
              <a:ext uri="{FF2B5EF4-FFF2-40B4-BE49-F238E27FC236}">
                <a16:creationId xmlns:a16="http://schemas.microsoft.com/office/drawing/2014/main" id="{5015C7C3-708C-9527-76D3-286E9721453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50" r="15177" b="-1"/>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6153" name="Rectangle 615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C41A4020-2F70-7FF4-B292-DBBCF1903F8A}"/>
              </a:ext>
            </a:extLst>
          </p:cNvPr>
          <p:cNvSpPr>
            <a:spLocks noGrp="1"/>
          </p:cNvSpPr>
          <p:nvPr>
            <p:ph type="title"/>
          </p:nvPr>
        </p:nvSpPr>
        <p:spPr>
          <a:xfrm>
            <a:off x="228600" y="504826"/>
            <a:ext cx="4410075" cy="6200774"/>
          </a:xfrm>
        </p:spPr>
        <p:txBody>
          <a:bodyPr vert="horz" lIns="91440" tIns="45720" rIns="91440" bIns="45720" rtlCol="0" anchor="b">
            <a:normAutofit fontScale="90000"/>
          </a:bodyPr>
          <a:lstStyle/>
          <a:p>
            <a:pPr indent="228600"/>
            <a:r>
              <a:rPr lang="en-US" sz="2400" dirty="0" err="1">
                <a:effectLst/>
                <a:latin typeface="Book Antiqua" panose="02040602050305030304" pitchFamily="18" charset="0"/>
              </a:rPr>
              <a:t>Έτσι</a:t>
            </a:r>
            <a:r>
              <a:rPr lang="en-US" sz="2400" dirty="0">
                <a:effectLst/>
                <a:latin typeface="Book Antiqua" panose="02040602050305030304" pitchFamily="18" charset="0"/>
              </a:rPr>
              <a:t> </a:t>
            </a:r>
            <a:r>
              <a:rPr lang="en-US" sz="2400" dirty="0" err="1">
                <a:effectLst/>
                <a:latin typeface="Book Antiqua" panose="02040602050305030304" pitchFamily="18" charset="0"/>
              </a:rPr>
              <a:t>γύρω</a:t>
            </a:r>
            <a:r>
              <a:rPr lang="en-US" sz="2400" dirty="0">
                <a:effectLst/>
                <a:latin typeface="Book Antiqua" panose="02040602050305030304" pitchFamily="18" charset="0"/>
              </a:rPr>
              <a:t> </a:t>
            </a:r>
            <a:r>
              <a:rPr lang="en-US" sz="2400" dirty="0" err="1">
                <a:effectLst/>
                <a:latin typeface="Book Antiqua" panose="02040602050305030304" pitchFamily="18" charset="0"/>
              </a:rPr>
              <a:t>στο</a:t>
            </a:r>
            <a:r>
              <a:rPr lang="en-US" sz="2400" dirty="0">
                <a:effectLst/>
                <a:latin typeface="Book Antiqua" panose="02040602050305030304" pitchFamily="18" charset="0"/>
              </a:rPr>
              <a:t> 1830 </a:t>
            </a:r>
            <a:r>
              <a:rPr lang="en-US" sz="2400" dirty="0" err="1">
                <a:effectLst/>
                <a:latin typeface="Book Antiqua" panose="02040602050305030304" pitchFamily="18" charset="0"/>
              </a:rPr>
              <a:t>ξέσ</a:t>
            </a:r>
            <a:r>
              <a:rPr lang="en-US" sz="2400" dirty="0">
                <a:effectLst/>
                <a:latin typeface="Book Antiqua" panose="02040602050305030304" pitchFamily="18" charset="0"/>
              </a:rPr>
              <a:t>πασε μια σειρά εξεγέρσεων σε ολόκληρη την Ευρώπη. </a:t>
            </a:r>
            <a:r>
              <a:rPr lang="en-US" sz="2400" dirty="0" err="1">
                <a:effectLst/>
                <a:latin typeface="Book Antiqua" panose="02040602050305030304" pitchFamily="18" charset="0"/>
              </a:rPr>
              <a:t>Οι</a:t>
            </a:r>
            <a:r>
              <a:rPr lang="en-US" sz="2400" dirty="0">
                <a:effectLst/>
                <a:latin typeface="Book Antiqua" panose="02040602050305030304" pitchFamily="18" charset="0"/>
              </a:rPr>
              <a:t> π</a:t>
            </a:r>
            <a:r>
              <a:rPr lang="en-US" sz="2400" dirty="0" err="1">
                <a:effectLst/>
                <a:latin typeface="Book Antiqua" panose="02040602050305030304" pitchFamily="18" charset="0"/>
              </a:rPr>
              <a:t>ερισσότερες</a:t>
            </a:r>
            <a:r>
              <a:rPr lang="en-US" sz="2400" dirty="0">
                <a:effectLst/>
                <a:latin typeface="Book Antiqua" panose="02040602050305030304" pitchFamily="18" charset="0"/>
              </a:rPr>
              <a:t> απ</a:t>
            </a:r>
            <a:r>
              <a:rPr lang="en-US" sz="2400" dirty="0" err="1">
                <a:effectLst/>
                <a:latin typeface="Book Antiqua" panose="02040602050305030304" pitchFamily="18" charset="0"/>
              </a:rPr>
              <a:t>έτυχ</a:t>
            </a:r>
            <a:r>
              <a:rPr lang="en-US" sz="2400" dirty="0">
                <a:effectLst/>
                <a:latin typeface="Book Antiqua" panose="02040602050305030304" pitchFamily="18" charset="0"/>
              </a:rPr>
              <a:t>αν επιβάλλοντας μάλιστα  σε πολλές περιπτώσεις ακόμα σκληρότερες συνθήκες καταπίεσης. </a:t>
            </a:r>
            <a:r>
              <a:rPr lang="en-US" sz="2400" dirty="0" err="1">
                <a:effectLst/>
                <a:latin typeface="Book Antiqua" panose="02040602050305030304" pitchFamily="18" charset="0"/>
              </a:rPr>
              <a:t>Στ</a:t>
            </a:r>
            <a:r>
              <a:rPr lang="en-US" sz="2400" dirty="0">
                <a:effectLst/>
                <a:latin typeface="Book Antiqua" panose="02040602050305030304" pitchFamily="18" charset="0"/>
              </a:rPr>
              <a:t>α 1848 ξέσπασε μια δεύτερη σειρά εξεγέρσεων η οποία οδήγησε σε σημαντικές αλλαγές. Η </a:t>
            </a:r>
            <a:r>
              <a:rPr lang="en-US" sz="2400" dirty="0" err="1">
                <a:effectLst/>
                <a:latin typeface="Book Antiqua" panose="02040602050305030304" pitchFamily="18" charset="0"/>
              </a:rPr>
              <a:t>εκ</a:t>
            </a:r>
            <a:r>
              <a:rPr lang="en-US" sz="2400" dirty="0">
                <a:effectLst/>
                <a:latin typeface="Book Antiqua" panose="02040602050305030304" pitchFamily="18" charset="0"/>
              </a:rPr>
              <a:t>βιομηχάνιση και ο ανταγωνισμός ο οποίος προέκυψε μεταξύ κρατών για πρώτες ύλες και νέες αγορές, αναζωπύρωσε την επιθυμία για την κατάκτηση άλλων υπερπόντιων περιοχών διογκώνοντας έτσι τον εθνικισμό και τον ιμπεριαλισμό.</a:t>
            </a:r>
            <a:br>
              <a:rPr lang="en-US" sz="2400" dirty="0">
                <a:effectLst/>
                <a:latin typeface="Book Antiqua" panose="02040602050305030304" pitchFamily="18" charset="0"/>
              </a:rPr>
            </a:br>
            <a:r>
              <a:rPr lang="en-US" sz="1200" dirty="0">
                <a:effectLst/>
              </a:rPr>
              <a:t> </a:t>
            </a:r>
            <a:br>
              <a:rPr lang="en-US" sz="1200" dirty="0">
                <a:effectLst/>
              </a:rPr>
            </a:br>
            <a:endParaRPr lang="en-US" sz="1200" dirty="0"/>
          </a:p>
        </p:txBody>
      </p:sp>
      <p:sp>
        <p:nvSpPr>
          <p:cNvPr id="6160" name="Rectangle 615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161" name="Rectangle 615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4151653"/>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5" name="Rectangle 7174">
            <a:extLst>
              <a:ext uri="{FF2B5EF4-FFF2-40B4-BE49-F238E27FC236}">
                <a16:creationId xmlns:a16="http://schemas.microsoft.com/office/drawing/2014/main" id="{526E0BFB-CDF1-4990-8C11-AC849311E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a:extLst>
              <a:ext uri="{FF2B5EF4-FFF2-40B4-BE49-F238E27FC236}">
                <a16:creationId xmlns:a16="http://schemas.microsoft.com/office/drawing/2014/main" id="{22825D98-873B-2822-D1E7-1003F0201C4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5392" r="-2" b="21909"/>
          <a:stretch/>
        </p:blipFill>
        <p:spPr bwMode="auto">
          <a:xfrm>
            <a:off x="-2"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7177" name="Rectangle 7176">
            <a:extLst>
              <a:ext uri="{FF2B5EF4-FFF2-40B4-BE49-F238E27FC236}">
                <a16:creationId xmlns:a16="http://schemas.microsoft.com/office/drawing/2014/main" id="{6069A1F8-9BEB-4786-9694-FC48B2D75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788244" y="0"/>
            <a:ext cx="9403756" cy="6858000"/>
          </a:xfrm>
          <a:prstGeom prst="rect">
            <a:avLst/>
          </a:prstGeom>
          <a:gradFill>
            <a:gsLst>
              <a:gs pos="58000">
                <a:schemeClr val="bg1"/>
              </a:gs>
              <a:gs pos="30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C14EB718-1463-6381-45E1-505AF30408B9}"/>
              </a:ext>
            </a:extLst>
          </p:cNvPr>
          <p:cNvSpPr>
            <a:spLocks noGrp="1"/>
          </p:cNvSpPr>
          <p:nvPr>
            <p:ph type="title"/>
          </p:nvPr>
        </p:nvSpPr>
        <p:spPr>
          <a:xfrm>
            <a:off x="7848600" y="1122363"/>
            <a:ext cx="4023360" cy="3204134"/>
          </a:xfrm>
        </p:spPr>
        <p:txBody>
          <a:bodyPr vert="horz" lIns="91440" tIns="45720" rIns="91440" bIns="45720" rtlCol="0" anchor="b">
            <a:normAutofit/>
          </a:bodyPr>
          <a:lstStyle/>
          <a:p>
            <a:r>
              <a:rPr lang="en-US" sz="2400" dirty="0" err="1">
                <a:effectLst/>
                <a:latin typeface="Book Antiqua" panose="02040602050305030304" pitchFamily="18" charset="0"/>
              </a:rPr>
              <a:t>Πολιτισμικά</a:t>
            </a:r>
            <a:r>
              <a:rPr lang="en-US" sz="2400" dirty="0">
                <a:effectLst/>
                <a:latin typeface="Book Antiqua" panose="02040602050305030304" pitchFamily="18" charset="0"/>
              </a:rPr>
              <a:t> ο </a:t>
            </a:r>
            <a:r>
              <a:rPr lang="en-US" sz="2400" dirty="0" err="1">
                <a:effectLst/>
                <a:latin typeface="Book Antiqua" panose="02040602050305030304" pitchFamily="18" charset="0"/>
              </a:rPr>
              <a:t>δέκ</a:t>
            </a:r>
            <a:r>
              <a:rPr lang="en-US" sz="2400" dirty="0">
                <a:effectLst/>
                <a:latin typeface="Book Antiqua" panose="02040602050305030304" pitchFamily="18" charset="0"/>
              </a:rPr>
              <a:t>ατος ένατος αιώνας κυριαρχείται από δυο τεράστια κινήματα, τον ρομαντισμό και τον ρεαλισμό, ενώ προς το τέλος του αρχίζουν εμφανίζονται και τα κινήματα του μοντερνισμού.</a:t>
            </a:r>
            <a:br>
              <a:rPr lang="en-US" sz="2400" dirty="0">
                <a:effectLst/>
                <a:latin typeface="Book Antiqua" panose="02040602050305030304" pitchFamily="18" charset="0"/>
              </a:rPr>
            </a:br>
            <a:endParaRPr lang="en-US" sz="2400" dirty="0">
              <a:latin typeface="Book Antiqua" panose="02040602050305030304" pitchFamily="18" charset="0"/>
            </a:endParaRPr>
          </a:p>
        </p:txBody>
      </p:sp>
      <p:sp>
        <p:nvSpPr>
          <p:cNvPr id="7179" name="Rectangle 7178">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81" name="Rectangle 7180">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1057747"/>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99" name="Rectangle 8198">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4" name="Picture 2" descr="Κατεβάστε το ΔΩΡΕΑΝ e-book: Ρομαντισμός και Διαφωτισμός -">
            <a:extLst>
              <a:ext uri="{FF2B5EF4-FFF2-40B4-BE49-F238E27FC236}">
                <a16:creationId xmlns:a16="http://schemas.microsoft.com/office/drawing/2014/main" id="{9FFC9129-831D-BB9B-66DB-4D7458BB5347}"/>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t="10336" r="-1" b="-1"/>
          <a:stretch/>
        </p:blipFill>
        <p:spPr bwMode="auto">
          <a:xfrm>
            <a:off x="20" y="10"/>
            <a:ext cx="1218893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Τίτλος 1">
            <a:extLst>
              <a:ext uri="{FF2B5EF4-FFF2-40B4-BE49-F238E27FC236}">
                <a16:creationId xmlns:a16="http://schemas.microsoft.com/office/drawing/2014/main" id="{A5DDA4DB-D7E4-8905-F10B-6627A8349962}"/>
              </a:ext>
            </a:extLst>
          </p:cNvPr>
          <p:cNvSpPr>
            <a:spLocks noGrp="1"/>
          </p:cNvSpPr>
          <p:nvPr>
            <p:ph type="title"/>
          </p:nvPr>
        </p:nvSpPr>
        <p:spPr>
          <a:xfrm>
            <a:off x="1524000" y="1122363"/>
            <a:ext cx="9144000" cy="3063240"/>
          </a:xfrm>
        </p:spPr>
        <p:txBody>
          <a:bodyPr vert="horz" lIns="91440" tIns="45720" rIns="91440" bIns="45720" rtlCol="0" anchor="b">
            <a:normAutofit/>
          </a:bodyPr>
          <a:lstStyle/>
          <a:p>
            <a:pPr algn="ctr"/>
            <a:r>
              <a:rPr lang="en-US" sz="6600" i="1" dirty="0" err="1">
                <a:solidFill>
                  <a:srgbClr val="FFFFFF"/>
                </a:solidFill>
                <a:effectLst/>
                <a:latin typeface="Book Antiqua" panose="02040602050305030304" pitchFamily="18" charset="0"/>
              </a:rPr>
              <a:t>Ρομ</a:t>
            </a:r>
            <a:r>
              <a:rPr lang="en-US" sz="6600" i="1" dirty="0">
                <a:solidFill>
                  <a:srgbClr val="FFFFFF"/>
                </a:solidFill>
                <a:effectLst/>
                <a:latin typeface="Book Antiqua" panose="02040602050305030304" pitchFamily="18" charset="0"/>
              </a:rPr>
              <a:t>αντισμός</a:t>
            </a:r>
            <a:br>
              <a:rPr lang="en-US" sz="6600" dirty="0">
                <a:solidFill>
                  <a:srgbClr val="FFFFFF"/>
                </a:solidFill>
                <a:effectLst/>
              </a:rPr>
            </a:br>
            <a:endParaRPr lang="en-US" sz="6600" dirty="0">
              <a:solidFill>
                <a:srgbClr val="FFFFFF"/>
              </a:solidFill>
            </a:endParaRPr>
          </a:p>
        </p:txBody>
      </p:sp>
      <p:sp>
        <p:nvSpPr>
          <p:cNvPr id="8201"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90989557"/>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6">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50000"/>
                </a:schemeClr>
              </a:solidFill>
            </a:endParaRPr>
          </a:p>
        </p:txBody>
      </p:sp>
      <p:sp>
        <p:nvSpPr>
          <p:cNvPr id="2" name="Τίτλος 1">
            <a:extLst>
              <a:ext uri="{FF2B5EF4-FFF2-40B4-BE49-F238E27FC236}">
                <a16:creationId xmlns:a16="http://schemas.microsoft.com/office/drawing/2014/main" id="{244C9A1C-63BC-D873-D57F-5C3DFE433D49}"/>
              </a:ext>
            </a:extLst>
          </p:cNvPr>
          <p:cNvSpPr>
            <a:spLocks noGrp="1"/>
          </p:cNvSpPr>
          <p:nvPr>
            <p:ph type="title"/>
          </p:nvPr>
        </p:nvSpPr>
        <p:spPr>
          <a:xfrm>
            <a:off x="1932903" y="949325"/>
            <a:ext cx="8071706" cy="3822700"/>
          </a:xfrm>
        </p:spPr>
        <p:txBody>
          <a:bodyPr vert="horz" lIns="91440" tIns="45720" rIns="91440" bIns="45720" rtlCol="0" anchor="b">
            <a:noAutofit/>
          </a:bodyPr>
          <a:lstStyle/>
          <a:p>
            <a:r>
              <a:rPr lang="en-US" sz="2400" kern="1200" dirty="0" err="1">
                <a:solidFill>
                  <a:schemeClr val="bg1"/>
                </a:solidFill>
                <a:effectLst/>
                <a:latin typeface="Book Antiqua" panose="02040602050305030304" pitchFamily="18" charset="0"/>
              </a:rPr>
              <a:t>Το</a:t>
            </a:r>
            <a:r>
              <a:rPr lang="en-US" sz="2400" kern="1200" dirty="0">
                <a:solidFill>
                  <a:schemeClr val="bg1"/>
                </a:solidFill>
                <a:effectLst/>
                <a:latin typeface="Book Antiqua" panose="02040602050305030304" pitchFamily="18" charset="0"/>
              </a:rPr>
              <a:t> </a:t>
            </a:r>
            <a:r>
              <a:rPr lang="en-US" sz="2400" kern="1200" dirty="0" err="1">
                <a:solidFill>
                  <a:schemeClr val="bg1"/>
                </a:solidFill>
                <a:effectLst/>
                <a:latin typeface="Book Antiqua" panose="02040602050305030304" pitchFamily="18" charset="0"/>
              </a:rPr>
              <a:t>κίνημ</a:t>
            </a:r>
            <a:r>
              <a:rPr lang="en-US" sz="2400" kern="1200" dirty="0">
                <a:solidFill>
                  <a:schemeClr val="bg1"/>
                </a:solidFill>
                <a:effectLst/>
                <a:latin typeface="Book Antiqua" panose="02040602050305030304" pitchFamily="18" charset="0"/>
              </a:rPr>
              <a:t>α του ρομαντισμού ξεκίνησε στη Γερμανία. </a:t>
            </a:r>
            <a:r>
              <a:rPr lang="en-US" sz="2400" kern="1200" dirty="0" err="1">
                <a:solidFill>
                  <a:schemeClr val="bg1"/>
                </a:solidFill>
                <a:effectLst/>
                <a:latin typeface="Book Antiqua" panose="02040602050305030304" pitchFamily="18" charset="0"/>
              </a:rPr>
              <a:t>Οι</a:t>
            </a:r>
            <a:r>
              <a:rPr lang="en-US" sz="2400" kern="1200" dirty="0">
                <a:solidFill>
                  <a:schemeClr val="bg1"/>
                </a:solidFill>
                <a:effectLst/>
                <a:latin typeface="Book Antiqua" panose="02040602050305030304" pitchFamily="18" charset="0"/>
              </a:rPr>
              <a:t> </a:t>
            </a:r>
            <a:r>
              <a:rPr lang="en-US" sz="2400" kern="1200" dirty="0" err="1">
                <a:solidFill>
                  <a:schemeClr val="bg1"/>
                </a:solidFill>
                <a:effectLst/>
                <a:latin typeface="Book Antiqua" panose="02040602050305030304" pitchFamily="18" charset="0"/>
              </a:rPr>
              <a:t>Γερμ</a:t>
            </a:r>
            <a:r>
              <a:rPr lang="en-US" sz="2400" kern="1200" dirty="0">
                <a:solidFill>
                  <a:schemeClr val="bg1"/>
                </a:solidFill>
                <a:effectLst/>
                <a:latin typeface="Book Antiqua" panose="02040602050305030304" pitchFamily="18" charset="0"/>
              </a:rPr>
              <a:t>ανοί ρομαντικοί θεωρούσαν τους εαυτούς τους ερμηνευτές και συνεχιστές της σχολής </a:t>
            </a:r>
            <a:r>
              <a:rPr lang="en-US" sz="2400" i="1" kern="1200" dirty="0">
                <a:solidFill>
                  <a:schemeClr val="bg1"/>
                </a:solidFill>
                <a:effectLst/>
                <a:latin typeface="Book Antiqua" panose="02040602050305030304" pitchFamily="18" charset="0"/>
              </a:rPr>
              <a:t>Θύελλα και Ορμή</a:t>
            </a:r>
            <a:r>
              <a:rPr lang="en-US" sz="2400" kern="1200" dirty="0">
                <a:solidFill>
                  <a:schemeClr val="bg1"/>
                </a:solidFill>
                <a:effectLst/>
                <a:latin typeface="Book Antiqua" panose="02040602050305030304" pitchFamily="18" charset="0"/>
              </a:rPr>
              <a:t> και του έργου των Γκαίτε και Σίλερ. Δα</a:t>
            </a:r>
            <a:r>
              <a:rPr lang="en-US" sz="2400" kern="1200" dirty="0" err="1">
                <a:solidFill>
                  <a:schemeClr val="bg1"/>
                </a:solidFill>
                <a:effectLst/>
                <a:latin typeface="Book Antiqua" panose="02040602050305030304" pitchFamily="18" charset="0"/>
              </a:rPr>
              <a:t>νείστηκ</a:t>
            </a:r>
            <a:r>
              <a:rPr lang="en-US" sz="2400" kern="1200" dirty="0">
                <a:solidFill>
                  <a:schemeClr val="bg1"/>
                </a:solidFill>
                <a:effectLst/>
                <a:latin typeface="Book Antiqua" panose="02040602050305030304" pitchFamily="18" charset="0"/>
              </a:rPr>
              <a:t>αν επίσης ιδέες από τα γραπτά του Ιμμάνουελ Καντ για άλλων ιδεαλιστών φιλοσόφων διαμορφώνοντας τις θεωρητικές βάσεις μιας ρομαντικής τέχνης.</a:t>
            </a:r>
            <a:br>
              <a:rPr lang="en-US" sz="2400" kern="1200" dirty="0">
                <a:solidFill>
                  <a:schemeClr val="bg1"/>
                </a:solidFill>
                <a:effectLst/>
                <a:latin typeface="Book Antiqua" panose="02040602050305030304" pitchFamily="18" charset="0"/>
              </a:rPr>
            </a:br>
            <a:endParaRPr lang="en-US" sz="2400" kern="1200" dirty="0">
              <a:solidFill>
                <a:schemeClr val="bg1"/>
              </a:solidFill>
              <a:latin typeface="Book Antiqua" panose="02040602050305030304" pitchFamily="18" charset="0"/>
            </a:endParaRPr>
          </a:p>
        </p:txBody>
      </p:sp>
      <p:cxnSp>
        <p:nvCxnSpPr>
          <p:cNvPr id="13" name="Straight Connector 8">
            <a:extLst>
              <a:ext uri="{FF2B5EF4-FFF2-40B4-BE49-F238E27FC236}">
                <a16:creationId xmlns:a16="http://schemas.microsoft.com/office/drawing/2014/main" id="{EC4521DE-248E-440D-AAD6-FD9E7D34B3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5285" y="0"/>
            <a:ext cx="0" cy="6858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42C13FA-4C0F-42D0-9626-5BA6040D8C3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6252485"/>
            <a:ext cx="121920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42150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Τίτλος 1">
            <a:extLst>
              <a:ext uri="{FF2B5EF4-FFF2-40B4-BE49-F238E27FC236}">
                <a16:creationId xmlns:a16="http://schemas.microsoft.com/office/drawing/2014/main" id="{2B632567-433A-6152-D1C8-4FF53E3235BB}"/>
              </a:ext>
            </a:extLst>
          </p:cNvPr>
          <p:cNvSpPr>
            <a:spLocks noGrp="1"/>
          </p:cNvSpPr>
          <p:nvPr>
            <p:ph type="title"/>
          </p:nvPr>
        </p:nvSpPr>
        <p:spPr>
          <a:xfrm>
            <a:off x="1876425" y="2147289"/>
            <a:ext cx="7668405" cy="3134371"/>
          </a:xfrm>
        </p:spPr>
        <p:txBody>
          <a:bodyPr vert="horz" lIns="91440" tIns="45720" rIns="91440" bIns="45720" rtlCol="0" anchor="ctr">
            <a:noAutofit/>
          </a:bodyPr>
          <a:lstStyle/>
          <a:p>
            <a:pPr algn="ctr"/>
            <a:r>
              <a:rPr lang="en-US" sz="2400" kern="1200" dirty="0" err="1">
                <a:solidFill>
                  <a:schemeClr val="bg1"/>
                </a:solidFill>
                <a:effectLst/>
                <a:latin typeface="Book Antiqua" panose="02040602050305030304" pitchFamily="18" charset="0"/>
              </a:rPr>
              <a:t>Σε</a:t>
            </a:r>
            <a:r>
              <a:rPr lang="en-US" sz="2400" kern="1200" dirty="0">
                <a:solidFill>
                  <a:schemeClr val="bg1"/>
                </a:solidFill>
                <a:effectLst/>
                <a:latin typeface="Book Antiqua" panose="02040602050305030304" pitchFamily="18" charset="0"/>
              </a:rPr>
              <a:t> α</a:t>
            </a:r>
            <a:r>
              <a:rPr lang="en-US" sz="2400" kern="1200" dirty="0" err="1">
                <a:solidFill>
                  <a:schemeClr val="bg1"/>
                </a:solidFill>
                <a:effectLst/>
                <a:latin typeface="Book Antiqua" panose="02040602050305030304" pitchFamily="18" charset="0"/>
              </a:rPr>
              <a:t>ντίθεση</a:t>
            </a:r>
            <a:r>
              <a:rPr lang="en-US" sz="2400" kern="1200" dirty="0">
                <a:solidFill>
                  <a:schemeClr val="bg1"/>
                </a:solidFill>
                <a:effectLst/>
                <a:latin typeface="Book Antiqua" panose="02040602050305030304" pitchFamily="18" charset="0"/>
              </a:rPr>
              <a:t> </a:t>
            </a:r>
            <a:r>
              <a:rPr lang="en-US" sz="2400" kern="1200" dirty="0" err="1">
                <a:solidFill>
                  <a:schemeClr val="bg1"/>
                </a:solidFill>
                <a:effectLst/>
                <a:latin typeface="Book Antiqua" panose="02040602050305030304" pitchFamily="18" charset="0"/>
              </a:rPr>
              <a:t>με</a:t>
            </a:r>
            <a:r>
              <a:rPr lang="en-US" sz="2400" kern="1200" dirty="0">
                <a:solidFill>
                  <a:schemeClr val="bg1"/>
                </a:solidFill>
                <a:effectLst/>
                <a:latin typeface="Book Antiqua" panose="02040602050305030304" pitchFamily="18" charset="0"/>
              </a:rPr>
              <a:t> </a:t>
            </a:r>
            <a:r>
              <a:rPr lang="en-US" sz="2400" kern="1200" dirty="0" err="1">
                <a:solidFill>
                  <a:schemeClr val="bg1"/>
                </a:solidFill>
                <a:effectLst/>
                <a:latin typeface="Book Antiqua" panose="02040602050305030304" pitchFamily="18" charset="0"/>
              </a:rPr>
              <a:t>το</a:t>
            </a:r>
            <a:r>
              <a:rPr lang="en-US" sz="2400" kern="1200" dirty="0">
                <a:solidFill>
                  <a:schemeClr val="bg1"/>
                </a:solidFill>
                <a:effectLst/>
                <a:latin typeface="Book Antiqua" panose="02040602050305030304" pitchFamily="18" charset="0"/>
              </a:rPr>
              <a:t> </a:t>
            </a:r>
            <a:r>
              <a:rPr lang="en-US" sz="2400" kern="1200" dirty="0" err="1">
                <a:solidFill>
                  <a:schemeClr val="bg1"/>
                </a:solidFill>
                <a:effectLst/>
                <a:latin typeface="Book Antiqua" panose="02040602050305030304" pitchFamily="18" charset="0"/>
              </a:rPr>
              <a:t>νεοκλ</a:t>
            </a:r>
            <a:r>
              <a:rPr lang="en-US" sz="2400" kern="1200" dirty="0">
                <a:solidFill>
                  <a:schemeClr val="bg1"/>
                </a:solidFill>
                <a:effectLst/>
                <a:latin typeface="Book Antiqua" panose="02040602050305030304" pitchFamily="18" charset="0"/>
              </a:rPr>
              <a:t>ασικισμό οι ρομαντικοί πίστευαν στο συναίσθημα και στο ένστικτο ως γνώμονες για την ηθική συμπεριφορά. </a:t>
            </a:r>
            <a:r>
              <a:rPr lang="en-US" sz="2400" kern="1200" dirty="0" err="1">
                <a:solidFill>
                  <a:schemeClr val="bg1"/>
                </a:solidFill>
                <a:effectLst/>
                <a:latin typeface="Book Antiqua" panose="02040602050305030304" pitchFamily="18" charset="0"/>
              </a:rPr>
              <a:t>Εξιδ</a:t>
            </a:r>
            <a:r>
              <a:rPr lang="en-US" sz="2400" kern="1200" dirty="0">
                <a:solidFill>
                  <a:schemeClr val="bg1"/>
                </a:solidFill>
                <a:effectLst/>
                <a:latin typeface="Book Antiqua" panose="02040602050305030304" pitchFamily="18" charset="0"/>
              </a:rPr>
              <a:t>ανίκευαν το μακρινό παρελθόν, την εποχή που οι άνθρωποι υποτίθεται ότι ζούσαν στη φυσική τους κατάσταση, ελεύθεροι από τα δεσμά δεσποτικών αρχόντων. </a:t>
            </a:r>
            <a:r>
              <a:rPr lang="en-US" sz="2400" kern="1200" dirty="0" err="1">
                <a:solidFill>
                  <a:schemeClr val="bg1"/>
                </a:solidFill>
                <a:effectLst/>
                <a:latin typeface="Book Antiqua" panose="02040602050305030304" pitchFamily="18" charset="0"/>
              </a:rPr>
              <a:t>Αυτές</a:t>
            </a:r>
            <a:r>
              <a:rPr lang="en-US" sz="2400" kern="1200" dirty="0">
                <a:solidFill>
                  <a:schemeClr val="bg1"/>
                </a:solidFill>
                <a:effectLst/>
                <a:latin typeface="Book Antiqua" panose="02040602050305030304" pitchFamily="18" charset="0"/>
              </a:rPr>
              <a:t> </a:t>
            </a:r>
            <a:r>
              <a:rPr lang="en-US" sz="2400" kern="1200" dirty="0" err="1">
                <a:solidFill>
                  <a:schemeClr val="bg1"/>
                </a:solidFill>
                <a:effectLst/>
                <a:latin typeface="Book Antiqua" panose="02040602050305030304" pitchFamily="18" charset="0"/>
              </a:rPr>
              <a:t>οι</a:t>
            </a:r>
            <a:r>
              <a:rPr lang="en-US" sz="2400" kern="1200" dirty="0">
                <a:solidFill>
                  <a:schemeClr val="bg1"/>
                </a:solidFill>
                <a:effectLst/>
                <a:latin typeface="Book Antiqua" panose="02040602050305030304" pitchFamily="18" charset="0"/>
              </a:rPr>
              <a:t> α</a:t>
            </a:r>
            <a:r>
              <a:rPr lang="en-US" sz="2400" kern="1200" dirty="0" err="1">
                <a:solidFill>
                  <a:schemeClr val="bg1"/>
                </a:solidFill>
                <a:effectLst/>
                <a:latin typeface="Book Antiqua" panose="02040602050305030304" pitchFamily="18" charset="0"/>
              </a:rPr>
              <a:t>ντιλήψεις</a:t>
            </a:r>
            <a:r>
              <a:rPr lang="en-US" sz="2400" kern="1200" dirty="0">
                <a:solidFill>
                  <a:schemeClr val="bg1"/>
                </a:solidFill>
                <a:effectLst/>
                <a:latin typeface="Book Antiqua" panose="02040602050305030304" pitchFamily="18" charset="0"/>
              </a:rPr>
              <a:t> </a:t>
            </a:r>
            <a:r>
              <a:rPr lang="en-US" sz="2400" kern="1200" dirty="0" err="1">
                <a:solidFill>
                  <a:schemeClr val="bg1"/>
                </a:solidFill>
                <a:effectLst/>
                <a:latin typeface="Book Antiqua" panose="02040602050305030304" pitchFamily="18" charset="0"/>
              </a:rPr>
              <a:t>συντέλεσ</a:t>
            </a:r>
            <a:r>
              <a:rPr lang="en-US" sz="2400" kern="1200" dirty="0">
                <a:solidFill>
                  <a:schemeClr val="bg1"/>
                </a:solidFill>
                <a:effectLst/>
                <a:latin typeface="Book Antiqua" panose="02040602050305030304" pitchFamily="18" charset="0"/>
              </a:rPr>
              <a:t>αν στη διαμόρφωση μίας νέας κατανόησης της ανθρώπινης φύσης, των πολιτικών θεωριών και των λογοτεχνικών ειδών.</a:t>
            </a:r>
            <a:br>
              <a:rPr lang="en-US" sz="2400" kern="1200" dirty="0">
                <a:solidFill>
                  <a:schemeClr val="bg1"/>
                </a:solidFill>
                <a:effectLst/>
                <a:latin typeface="Book Antiqua" panose="02040602050305030304" pitchFamily="18" charset="0"/>
              </a:rPr>
            </a:br>
            <a:endParaRPr lang="en-US" sz="2400" kern="1200" dirty="0">
              <a:solidFill>
                <a:schemeClr val="bg1"/>
              </a:solidFill>
              <a:latin typeface="Book Antiqua" panose="02040602050305030304" pitchFamily="18" charset="0"/>
            </a:endParaRPr>
          </a:p>
        </p:txBody>
      </p:sp>
      <p:cxnSp>
        <p:nvCxnSpPr>
          <p:cNvPr id="9" name="Straight Connector 8">
            <a:extLst>
              <a:ext uri="{FF2B5EF4-FFF2-40B4-BE49-F238E27FC236}">
                <a16:creationId xmlns:a16="http://schemas.microsoft.com/office/drawing/2014/main" id="{E6D6B450-4278-45B8-88C7-C061710E3C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1560911"/>
            <a:ext cx="35814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E7CEFB9-5672-4FC6-981B-C8DA3FE08E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610600" y="1560911"/>
            <a:ext cx="35814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4234A4C-A256-4139-A5F4-27078F0D67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048" y="5286237"/>
            <a:ext cx="12188952"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64422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3" name="Rectangle 9222">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descr="Ο ρομαντισμός του Ντελακρουά - ΤΑ ΝΕΑ">
            <a:extLst>
              <a:ext uri="{FF2B5EF4-FFF2-40B4-BE49-F238E27FC236}">
                <a16:creationId xmlns:a16="http://schemas.microsoft.com/office/drawing/2014/main" id="{FF115EB4-F899-B136-7E6B-E8F1B8CB4C4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091" r="22724" b="1"/>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9225" name="Rectangle 9224">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5BC0BA05-B56C-B08B-9A8C-6FE8D6DF6269}"/>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i="1" dirty="0">
                <a:effectLst/>
                <a:latin typeface="Book Antiqua" panose="02040602050305030304" pitchFamily="18" charset="0"/>
              </a:rPr>
              <a:t>Τα </a:t>
            </a:r>
            <a:r>
              <a:rPr lang="en-US" i="1" dirty="0" err="1">
                <a:effectLst/>
                <a:latin typeface="Book Antiqua" panose="02040602050305030304" pitchFamily="18" charset="0"/>
              </a:rPr>
              <a:t>φιλοσοφικά</a:t>
            </a:r>
            <a:r>
              <a:rPr lang="en-US" i="1" dirty="0">
                <a:effectLst/>
                <a:latin typeface="Book Antiqua" panose="02040602050305030304" pitchFamily="18" charset="0"/>
              </a:rPr>
              <a:t> χαρα</a:t>
            </a:r>
            <a:r>
              <a:rPr lang="en-US" i="1" dirty="0" err="1">
                <a:effectLst/>
                <a:latin typeface="Book Antiqua" panose="02040602050305030304" pitchFamily="18" charset="0"/>
              </a:rPr>
              <a:t>κτηριστικά</a:t>
            </a:r>
            <a:r>
              <a:rPr lang="en-US" i="1" dirty="0">
                <a:effectLst/>
                <a:latin typeface="Book Antiqua" panose="02040602050305030304" pitchFamily="18" charset="0"/>
              </a:rPr>
              <a:t> </a:t>
            </a:r>
            <a:r>
              <a:rPr lang="en-US" i="1" dirty="0" err="1">
                <a:effectLst/>
                <a:latin typeface="Book Antiqua" panose="02040602050305030304" pitchFamily="18" charset="0"/>
              </a:rPr>
              <a:t>του</a:t>
            </a:r>
            <a:r>
              <a:rPr lang="en-US" i="1" dirty="0">
                <a:effectLst/>
                <a:latin typeface="Book Antiqua" panose="02040602050305030304" pitchFamily="18" charset="0"/>
              </a:rPr>
              <a:t> </a:t>
            </a:r>
            <a:r>
              <a:rPr lang="en-US" i="1" dirty="0" err="1">
                <a:effectLst/>
                <a:latin typeface="Book Antiqua" panose="02040602050305030304" pitchFamily="18" charset="0"/>
              </a:rPr>
              <a:t>ρομ</a:t>
            </a:r>
            <a:r>
              <a:rPr lang="en-US" i="1" dirty="0">
                <a:effectLst/>
                <a:latin typeface="Book Antiqua" panose="02040602050305030304" pitchFamily="18" charset="0"/>
              </a:rPr>
              <a:t>αντισμού</a:t>
            </a:r>
            <a:br>
              <a:rPr lang="en-US" dirty="0">
                <a:effectLst/>
              </a:rPr>
            </a:br>
            <a:endParaRPr lang="en-US" dirty="0"/>
          </a:p>
        </p:txBody>
      </p:sp>
      <p:sp>
        <p:nvSpPr>
          <p:cNvPr id="9227" name="Rectangle 9226">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9229" name="Rectangle 9228">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02957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Τίτλος 1">
            <a:extLst>
              <a:ext uri="{FF2B5EF4-FFF2-40B4-BE49-F238E27FC236}">
                <a16:creationId xmlns:a16="http://schemas.microsoft.com/office/drawing/2014/main" id="{89362F3B-9B0D-5221-3BAB-394874B38745}"/>
              </a:ext>
            </a:extLst>
          </p:cNvPr>
          <p:cNvSpPr>
            <a:spLocks noGrp="1"/>
          </p:cNvSpPr>
          <p:nvPr>
            <p:ph type="title"/>
          </p:nvPr>
        </p:nvSpPr>
        <p:spPr>
          <a:xfrm>
            <a:off x="1095376" y="2073714"/>
            <a:ext cx="9591674" cy="3222185"/>
          </a:xfrm>
        </p:spPr>
        <p:txBody>
          <a:bodyPr vert="horz" lIns="91440" tIns="45720" rIns="91440" bIns="45720" rtlCol="0" anchor="ctr">
            <a:noAutofit/>
          </a:bodyPr>
          <a:lstStyle/>
          <a:p>
            <a:pPr algn="ctr"/>
            <a:r>
              <a:rPr lang="en-US" sz="2400" kern="1200" dirty="0" err="1">
                <a:solidFill>
                  <a:schemeClr val="bg1"/>
                </a:solidFill>
                <a:effectLst/>
                <a:latin typeface="Book Antiqua" panose="02040602050305030304" pitchFamily="18" charset="0"/>
              </a:rPr>
              <a:t>Πρώτον</a:t>
            </a:r>
            <a:r>
              <a:rPr lang="en-US" sz="2400" kern="1200" dirty="0">
                <a:solidFill>
                  <a:schemeClr val="bg1"/>
                </a:solidFill>
                <a:effectLst/>
                <a:latin typeface="Book Antiqua" panose="02040602050305030304" pitchFamily="18" charset="0"/>
              </a:rPr>
              <a:t>: </a:t>
            </a:r>
            <a:r>
              <a:rPr lang="en-US" sz="2400" kern="1200" dirty="0" err="1">
                <a:solidFill>
                  <a:schemeClr val="bg1"/>
                </a:solidFill>
                <a:effectLst/>
                <a:latin typeface="Book Antiqua" panose="02040602050305030304" pitchFamily="18" charset="0"/>
              </a:rPr>
              <a:t>Οι</a:t>
            </a:r>
            <a:r>
              <a:rPr lang="en-US" sz="2400" kern="1200" dirty="0">
                <a:solidFill>
                  <a:schemeClr val="bg1"/>
                </a:solidFill>
                <a:effectLst/>
                <a:latin typeface="Book Antiqua" panose="02040602050305030304" pitchFamily="18" charset="0"/>
              </a:rPr>
              <a:t> </a:t>
            </a:r>
            <a:r>
              <a:rPr lang="en-US" sz="2400" kern="1200" dirty="0" err="1">
                <a:solidFill>
                  <a:schemeClr val="bg1"/>
                </a:solidFill>
                <a:effectLst/>
                <a:latin typeface="Book Antiqua" panose="02040602050305030304" pitchFamily="18" charset="0"/>
              </a:rPr>
              <a:t>ρομ</a:t>
            </a:r>
            <a:r>
              <a:rPr lang="en-US" sz="2400" kern="1200" dirty="0">
                <a:solidFill>
                  <a:schemeClr val="bg1"/>
                </a:solidFill>
                <a:effectLst/>
                <a:latin typeface="Book Antiqua" panose="02040602050305030304" pitchFamily="18" charset="0"/>
              </a:rPr>
              <a:t>αντικοί υποστήριζαν ότι πέρα από την επίγεια ύπαρξη υπάρχει μια αλήθεια υψηλότερη από εκείνη των καθημερινών κοινωνικών μορφών και των φυσικών φαινομένων, γιατί ό,τι υπάρχει έχει δημιουργηθεί από ένα απόλυτο ον (π.χ. </a:t>
            </a:r>
            <a:r>
              <a:rPr lang="en-US" sz="2400" kern="1200" dirty="0" err="1">
                <a:solidFill>
                  <a:schemeClr val="bg1"/>
                </a:solidFill>
                <a:effectLst/>
                <a:latin typeface="Book Antiqua" panose="02040602050305030304" pitchFamily="18" charset="0"/>
              </a:rPr>
              <a:t>Θεός</a:t>
            </a:r>
            <a:r>
              <a:rPr lang="en-US" sz="2400" kern="1200" dirty="0">
                <a:solidFill>
                  <a:schemeClr val="bg1"/>
                </a:solidFill>
                <a:effectLst/>
                <a:latin typeface="Book Antiqua" panose="02040602050305030304" pitchFamily="18" charset="0"/>
              </a:rPr>
              <a:t>, </a:t>
            </a:r>
            <a:r>
              <a:rPr lang="en-US" sz="2400" kern="1200" dirty="0" err="1">
                <a:solidFill>
                  <a:schemeClr val="bg1"/>
                </a:solidFill>
                <a:effectLst/>
                <a:latin typeface="Book Antiqua" panose="02040602050305030304" pitchFamily="18" charset="0"/>
              </a:rPr>
              <a:t>Πνεύμ</a:t>
            </a:r>
            <a:r>
              <a:rPr lang="en-US" sz="2400" kern="1200" dirty="0">
                <a:solidFill>
                  <a:schemeClr val="bg1"/>
                </a:solidFill>
                <a:effectLst/>
                <a:latin typeface="Book Antiqua" panose="02040602050305030304" pitchFamily="18" charset="0"/>
              </a:rPr>
              <a:t>α, Ιδέα, Εγώ). </a:t>
            </a:r>
            <a:r>
              <a:rPr lang="en-US" sz="2400" kern="1200" dirty="0" err="1">
                <a:solidFill>
                  <a:schemeClr val="bg1"/>
                </a:solidFill>
                <a:effectLst/>
                <a:latin typeface="Book Antiqua" panose="02040602050305030304" pitchFamily="18" charset="0"/>
              </a:rPr>
              <a:t>Έτσι</a:t>
            </a:r>
            <a:r>
              <a:rPr lang="en-US" sz="2400" kern="1200" dirty="0">
                <a:solidFill>
                  <a:schemeClr val="bg1"/>
                </a:solidFill>
                <a:effectLst/>
                <a:latin typeface="Book Antiqua" panose="02040602050305030304" pitchFamily="18" charset="0"/>
              </a:rPr>
              <a:t> </a:t>
            </a:r>
            <a:r>
              <a:rPr lang="en-US" sz="2400" kern="1200" dirty="0" err="1">
                <a:solidFill>
                  <a:schemeClr val="bg1"/>
                </a:solidFill>
                <a:effectLst/>
                <a:latin typeface="Book Antiqua" panose="02040602050305030304" pitchFamily="18" charset="0"/>
              </a:rPr>
              <a:t>ολόκληρη</a:t>
            </a:r>
            <a:r>
              <a:rPr lang="en-US" sz="2400" kern="1200" dirty="0">
                <a:solidFill>
                  <a:schemeClr val="bg1"/>
                </a:solidFill>
                <a:effectLst/>
                <a:latin typeface="Book Antiqua" panose="02040602050305030304" pitchFamily="18" charset="0"/>
              </a:rPr>
              <a:t> η </a:t>
            </a:r>
            <a:r>
              <a:rPr lang="en-US" sz="2400" kern="1200" dirty="0" err="1">
                <a:solidFill>
                  <a:schemeClr val="bg1"/>
                </a:solidFill>
                <a:effectLst/>
                <a:latin typeface="Book Antiqua" panose="02040602050305030304" pitchFamily="18" charset="0"/>
              </a:rPr>
              <a:t>δημιουργί</a:t>
            </a:r>
            <a:r>
              <a:rPr lang="en-US" sz="2400" kern="1200" dirty="0">
                <a:solidFill>
                  <a:schemeClr val="bg1"/>
                </a:solidFill>
                <a:effectLst/>
                <a:latin typeface="Book Antiqua" panose="02040602050305030304" pitchFamily="18" charset="0"/>
              </a:rPr>
              <a:t>α συμμετέχει στην αιώνια αλήθεια, όλα τα πράγματα αποτελούν τμήμα του όλου και το καθένα αποτελεί τμήμα του άλλου. Επ</a:t>
            </a:r>
            <a:r>
              <a:rPr lang="en-US" sz="2400" kern="1200" dirty="0" err="1">
                <a:solidFill>
                  <a:schemeClr val="bg1"/>
                </a:solidFill>
                <a:effectLst/>
                <a:latin typeface="Book Antiqua" panose="02040602050305030304" pitchFamily="18" charset="0"/>
              </a:rPr>
              <a:t>ομένως</a:t>
            </a:r>
            <a:r>
              <a:rPr lang="en-US" sz="2400" kern="1200" dirty="0">
                <a:solidFill>
                  <a:schemeClr val="bg1"/>
                </a:solidFill>
                <a:effectLst/>
                <a:latin typeface="Book Antiqua" panose="02040602050305030304" pitchFamily="18" charset="0"/>
              </a:rPr>
              <a:t> η α</a:t>
            </a:r>
            <a:r>
              <a:rPr lang="en-US" sz="2400" kern="1200" dirty="0" err="1">
                <a:solidFill>
                  <a:schemeClr val="bg1"/>
                </a:solidFill>
                <a:effectLst/>
                <a:latin typeface="Book Antiqua" panose="02040602050305030304" pitchFamily="18" charset="0"/>
              </a:rPr>
              <a:t>λήθει</a:t>
            </a:r>
            <a:r>
              <a:rPr lang="en-US" sz="2400" kern="1200" dirty="0">
                <a:solidFill>
                  <a:schemeClr val="bg1"/>
                </a:solidFill>
                <a:effectLst/>
                <a:latin typeface="Book Antiqua" panose="02040602050305030304" pitchFamily="18" charset="0"/>
              </a:rPr>
              <a:t>α συνδέεται με την αέναη αλλαγή, και όχι με αισθητούς κανόνες όπως είχαν υποστηρίξει νεοκλασικιστές.</a:t>
            </a:r>
            <a:br>
              <a:rPr lang="en-US" sz="2400" kern="1200" dirty="0">
                <a:solidFill>
                  <a:schemeClr val="bg1"/>
                </a:solidFill>
                <a:effectLst/>
                <a:latin typeface="Book Antiqua" panose="02040602050305030304" pitchFamily="18" charset="0"/>
              </a:rPr>
            </a:br>
            <a:endParaRPr lang="en-US" sz="2400" kern="1200" dirty="0">
              <a:solidFill>
                <a:schemeClr val="bg1"/>
              </a:solidFill>
              <a:latin typeface="Book Antiqua" panose="02040602050305030304" pitchFamily="18" charset="0"/>
            </a:endParaRPr>
          </a:p>
        </p:txBody>
      </p:sp>
      <p:sp>
        <p:nvSpPr>
          <p:cNvPr id="9" name="Rectangle 8">
            <a:extLst>
              <a:ext uri="{FF2B5EF4-FFF2-40B4-BE49-F238E27FC236}">
                <a16:creationId xmlns:a16="http://schemas.microsoft.com/office/drawing/2014/main" id="{81BD432D-FAB3-4B5D-BF27-4DA7C75B32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E6D6B450-4278-45B8-88C7-C061710E3C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399233" y="1883640"/>
            <a:ext cx="693576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4234A4C-A256-4139-A5F4-27078F0D67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399233" y="5066757"/>
            <a:ext cx="693576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76667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47" name="Rectangle 10246">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E7AA9AAB-B9B8-BC00-DA8C-2660DDD08881}"/>
              </a:ext>
            </a:extLst>
          </p:cNvPr>
          <p:cNvSpPr>
            <a:spLocks noGrp="1"/>
          </p:cNvSpPr>
          <p:nvPr>
            <p:ph type="title"/>
          </p:nvPr>
        </p:nvSpPr>
        <p:spPr>
          <a:xfrm>
            <a:off x="396731" y="619124"/>
            <a:ext cx="5962785" cy="5857875"/>
          </a:xfrm>
        </p:spPr>
        <p:txBody>
          <a:bodyPr vert="horz" lIns="91440" tIns="45720" rIns="91440" bIns="45720" rtlCol="0" anchor="b">
            <a:noAutofit/>
          </a:bodyPr>
          <a:lstStyle/>
          <a:p>
            <a:r>
              <a:rPr lang="en-US" sz="2400" dirty="0" err="1">
                <a:effectLst/>
                <a:latin typeface="Book Antiqua" panose="02040602050305030304" pitchFamily="18" charset="0"/>
              </a:rPr>
              <a:t>Δεύτερον</a:t>
            </a:r>
            <a:r>
              <a:rPr lang="en-US" sz="2400" dirty="0">
                <a:effectLst/>
                <a:latin typeface="Book Antiqua" panose="02040602050305030304" pitchFamily="18" charset="0"/>
              </a:rPr>
              <a:t>: </a:t>
            </a:r>
            <a:r>
              <a:rPr lang="en-US" sz="2400" dirty="0" err="1">
                <a:effectLst/>
                <a:latin typeface="Book Antiqua" panose="02040602050305030304" pitchFamily="18" charset="0"/>
              </a:rPr>
              <a:t>Αφού</a:t>
            </a:r>
            <a:r>
              <a:rPr lang="en-US" sz="2400" dirty="0">
                <a:effectLst/>
                <a:latin typeface="Book Antiqua" panose="02040602050305030304" pitchFamily="18" charset="0"/>
              </a:rPr>
              <a:t> </a:t>
            </a:r>
            <a:r>
              <a:rPr lang="en-US" sz="2400" dirty="0" err="1">
                <a:effectLst/>
                <a:latin typeface="Book Antiqua" panose="02040602050305030304" pitchFamily="18" charset="0"/>
              </a:rPr>
              <a:t>ολόκληρη</a:t>
            </a:r>
            <a:r>
              <a:rPr lang="en-US" sz="2400" dirty="0">
                <a:effectLst/>
                <a:latin typeface="Book Antiqua" panose="02040602050305030304" pitchFamily="18" charset="0"/>
              </a:rPr>
              <a:t> η </a:t>
            </a:r>
            <a:r>
              <a:rPr lang="en-US" sz="2400" dirty="0" err="1">
                <a:effectLst/>
                <a:latin typeface="Book Antiqua" panose="02040602050305030304" pitchFamily="18" charset="0"/>
              </a:rPr>
              <a:t>δημιουργί</a:t>
            </a:r>
            <a:r>
              <a:rPr lang="en-US" sz="2400" dirty="0">
                <a:effectLst/>
                <a:latin typeface="Book Antiqua" panose="02040602050305030304" pitchFamily="18" charset="0"/>
              </a:rPr>
              <a:t>α έχει κοινή προέλευση, μια εκτενής και προσεκτική παρατήρηση κάθε τμήματος της μπορεί να οδηγήσει σε βαθιά γνώση του όλου. </a:t>
            </a:r>
            <a:r>
              <a:rPr lang="en-US" sz="2400" dirty="0" err="1">
                <a:effectLst/>
                <a:latin typeface="Book Antiqua" panose="02040602050305030304" pitchFamily="18" charset="0"/>
              </a:rPr>
              <a:t>Όσο</a:t>
            </a:r>
            <a:r>
              <a:rPr lang="en-US" sz="2400" dirty="0">
                <a:effectLst/>
                <a:latin typeface="Book Antiqua" panose="02040602050305030304" pitchFamily="18" charset="0"/>
              </a:rPr>
              <a:t> </a:t>
            </a:r>
            <a:r>
              <a:rPr lang="en-US" sz="2400" dirty="0" err="1">
                <a:effectLst/>
                <a:latin typeface="Book Antiqua" panose="02040602050305030304" pitchFamily="18" charset="0"/>
              </a:rPr>
              <a:t>λιγότερο</a:t>
            </a:r>
            <a:r>
              <a:rPr lang="en-US" sz="2400" dirty="0">
                <a:effectLst/>
                <a:latin typeface="Book Antiqua" panose="02040602050305030304" pitchFamily="18" charset="0"/>
              </a:rPr>
              <a:t> </a:t>
            </a:r>
            <a:r>
              <a:rPr lang="en-US" sz="2400" dirty="0" err="1">
                <a:effectLst/>
                <a:latin typeface="Book Antiqua" panose="02040602050305030304" pitchFamily="18" charset="0"/>
              </a:rPr>
              <a:t>φθείρετ</a:t>
            </a:r>
            <a:r>
              <a:rPr lang="en-US" sz="2400" dirty="0">
                <a:effectLst/>
                <a:latin typeface="Book Antiqua" panose="02040602050305030304" pitchFamily="18" charset="0"/>
              </a:rPr>
              <a:t>αι ένα πράγμα -δηλαδή όσο λιγότερο αποκλίνει από τη φυσική του κατάσταση-τόσο περισσότερες πιθανότητες έχει να ενσωματώσει κάποια θεμελιώδη αλήθεια. </a:t>
            </a:r>
            <a:r>
              <a:rPr lang="en-US" sz="2400" dirty="0" err="1">
                <a:effectLst/>
                <a:latin typeface="Book Antiqua" panose="02040602050305030304" pitchFamily="18" charset="0"/>
              </a:rPr>
              <a:t>Γι</a:t>
            </a:r>
            <a:r>
              <a:rPr lang="en-US" sz="2400" dirty="0">
                <a:effectLst/>
                <a:latin typeface="Book Antiqua" panose="02040602050305030304" pitchFamily="18" charset="0"/>
              </a:rPr>
              <a:t>α αυτό το λόγο, οι ρομαντικοί συγγραφείς προτιμούσαν ως θέματά τους στην άγρια φύση και τους αγνούς φυσικούς ανθρώπους ή όσους επαναστατούσαν ενάντια στους περιορισμούς που επέβαλε η κοινωνία.</a:t>
            </a:r>
            <a:br>
              <a:rPr lang="en-US" sz="2400" dirty="0">
                <a:effectLst/>
                <a:latin typeface="Book Antiqua" panose="02040602050305030304" pitchFamily="18" charset="0"/>
              </a:rPr>
            </a:br>
            <a:endParaRPr lang="en-US" sz="2400" dirty="0">
              <a:latin typeface="Book Antiqua" panose="02040602050305030304" pitchFamily="18" charset="0"/>
            </a:endParaRPr>
          </a:p>
        </p:txBody>
      </p:sp>
      <p:pic>
        <p:nvPicPr>
          <p:cNvPr id="10242" name="Picture 2" descr="ΡΟΜΑΝΤΙΣΜΟΣ – Γλώσσα και Λογοτεχνία">
            <a:extLst>
              <a:ext uri="{FF2B5EF4-FFF2-40B4-BE49-F238E27FC236}">
                <a16:creationId xmlns:a16="http://schemas.microsoft.com/office/drawing/2014/main" id="{B3900E05-47E9-BC00-6274-0ACD5FF606A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391" r="17399"/>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82867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274" name="Rectangle 11270">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Πίνακας σε Αλουμίνιο - Ρομαντισμός - L'entrée au bois - SmartCrafts">
            <a:extLst>
              <a:ext uri="{FF2B5EF4-FFF2-40B4-BE49-F238E27FC236}">
                <a16:creationId xmlns:a16="http://schemas.microsoft.com/office/drawing/2014/main" id="{72411F75-EAB3-C589-A5C5-8886DDF41A4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1556" r="9090" b="22524"/>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11273" name="Rectangle 11272">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1F0D73DC-64E8-250F-CC4B-35DDC18EE75A}"/>
              </a:ext>
            </a:extLst>
          </p:cNvPr>
          <p:cNvSpPr>
            <a:spLocks noGrp="1"/>
          </p:cNvSpPr>
          <p:nvPr>
            <p:ph type="title"/>
          </p:nvPr>
        </p:nvSpPr>
        <p:spPr>
          <a:xfrm>
            <a:off x="180975" y="285750"/>
            <a:ext cx="5410200" cy="6429375"/>
          </a:xfrm>
        </p:spPr>
        <p:txBody>
          <a:bodyPr vert="horz" lIns="91440" tIns="45720" rIns="91440" bIns="45720" rtlCol="0" anchor="b">
            <a:noAutofit/>
          </a:bodyPr>
          <a:lstStyle/>
          <a:p>
            <a:r>
              <a:rPr lang="en-US" sz="2400" dirty="0" err="1">
                <a:effectLst/>
                <a:latin typeface="Book Antiqua" panose="02040602050305030304" pitchFamily="18" charset="0"/>
              </a:rPr>
              <a:t>Τρίτον</a:t>
            </a:r>
            <a:r>
              <a:rPr lang="en-US" sz="2400" dirty="0">
                <a:effectLst/>
                <a:latin typeface="Book Antiqua" panose="02040602050305030304" pitchFamily="18" charset="0"/>
              </a:rPr>
              <a:t>: </a:t>
            </a:r>
            <a:r>
              <a:rPr lang="en-US" sz="2400" dirty="0" err="1">
                <a:effectLst/>
                <a:latin typeface="Book Antiqua" panose="02040602050305030304" pitchFamily="18" charset="0"/>
              </a:rPr>
              <a:t>Οι</a:t>
            </a:r>
            <a:r>
              <a:rPr lang="en-US" sz="2400" dirty="0">
                <a:effectLst/>
                <a:latin typeface="Book Antiqua" panose="02040602050305030304" pitchFamily="18" charset="0"/>
              </a:rPr>
              <a:t> </a:t>
            </a:r>
            <a:r>
              <a:rPr lang="en-US" sz="2400" dirty="0" err="1">
                <a:effectLst/>
                <a:latin typeface="Book Antiqua" panose="02040602050305030304" pitchFamily="18" charset="0"/>
              </a:rPr>
              <a:t>ρομ</a:t>
            </a:r>
            <a:r>
              <a:rPr lang="en-US" sz="2400" dirty="0">
                <a:effectLst/>
                <a:latin typeface="Book Antiqua" panose="02040602050305030304" pitchFamily="18" charset="0"/>
              </a:rPr>
              <a:t>αντικοί πίστευαν πως η ανθρώπινη ύπαρξη εμπεριέχει το δισυπόστατο: το σώμα και την ψυχή, το υλικό και το πνευματικό, το προσωρινό και το αιώνιο, το πεπερασμένο και το άπειρο. </a:t>
            </a:r>
            <a:r>
              <a:rPr lang="en-US" sz="2400" dirty="0" err="1">
                <a:effectLst/>
                <a:latin typeface="Book Antiqua" panose="02040602050305030304" pitchFamily="18" charset="0"/>
              </a:rPr>
              <a:t>Εξ</a:t>
            </a:r>
            <a:r>
              <a:rPr lang="en-US" sz="2400" dirty="0">
                <a:effectLst/>
                <a:latin typeface="Book Antiqua" panose="02040602050305030304" pitchFamily="18" charset="0"/>
              </a:rPr>
              <a:t>αιτίας της διπλής αυτής φύσης του</a:t>
            </a:r>
            <a:r>
              <a:rPr lang="el-GR" sz="2400" dirty="0">
                <a:effectLst/>
                <a:latin typeface="Book Antiqua" panose="02040602050305030304" pitchFamily="18" charset="0"/>
              </a:rPr>
              <a:t>,</a:t>
            </a:r>
            <a:r>
              <a:rPr lang="en-US" sz="2400" dirty="0">
                <a:effectLst/>
                <a:latin typeface="Book Antiqua" panose="02040602050305030304" pitchFamily="18" charset="0"/>
              </a:rPr>
              <a:t> ο </a:t>
            </a:r>
            <a:r>
              <a:rPr lang="en-US" sz="2400" dirty="0" err="1">
                <a:effectLst/>
                <a:latin typeface="Book Antiqua" panose="02040602050305030304" pitchFamily="18" charset="0"/>
              </a:rPr>
              <a:t>άνθρω</a:t>
            </a:r>
            <a:r>
              <a:rPr lang="en-US" sz="2400" dirty="0">
                <a:effectLst/>
                <a:latin typeface="Book Antiqua" panose="02040602050305030304" pitchFamily="18" charset="0"/>
              </a:rPr>
              <a:t>πος διχάζεται</a:t>
            </a:r>
            <a:r>
              <a:rPr lang="el-GR" sz="2400" dirty="0">
                <a:effectLst/>
                <a:latin typeface="Book Antiqua" panose="02040602050305030304" pitchFamily="18" charset="0"/>
              </a:rPr>
              <a:t>,</a:t>
            </a:r>
            <a:r>
              <a:rPr lang="en-US" sz="2400" dirty="0">
                <a:effectLst/>
                <a:latin typeface="Book Antiqua" panose="02040602050305030304" pitchFamily="18" charset="0"/>
              </a:rPr>
              <a:t> γιατί πρέπει να ζήσει στον υλικό κόσμο, παρόλο </a:t>
            </a:r>
            <a:r>
              <a:rPr lang="el-GR" sz="2400" dirty="0">
                <a:effectLst/>
                <a:latin typeface="Book Antiqua" panose="02040602050305030304" pitchFamily="18" charset="0"/>
              </a:rPr>
              <a:t>που</a:t>
            </a:r>
            <a:r>
              <a:rPr lang="en-US" sz="2400" dirty="0">
                <a:effectLst/>
                <a:latin typeface="Book Antiqua" panose="02040602050305030304" pitchFamily="18" charset="0"/>
              </a:rPr>
              <a:t> το πνεύμα προσπαθεί να υπερβεί αυτόν τον περιορισμό. Η α</a:t>
            </a:r>
            <a:r>
              <a:rPr lang="en-US" sz="2400" dirty="0" err="1">
                <a:effectLst/>
                <a:latin typeface="Book Antiqua" panose="02040602050305030304" pitchFamily="18" charset="0"/>
              </a:rPr>
              <a:t>νθρω</a:t>
            </a:r>
            <a:r>
              <a:rPr lang="en-US" sz="2400" dirty="0">
                <a:effectLst/>
                <a:latin typeface="Book Antiqua" panose="02040602050305030304" pitchFamily="18" charset="0"/>
              </a:rPr>
              <a:t>πότητα, άρα, αποζητά κάποια ιδανική υπόσταση ή κοινωνία, στην οποία όμως δεν μπορεί να φτάσει, γιατί εμποδίζεται από τις συνθήκες ή τα ανθρώπινα όρια. </a:t>
            </a:r>
            <a:endParaRPr lang="en-US" sz="2400" dirty="0">
              <a:latin typeface="Book Antiqua" panose="02040602050305030304" pitchFamily="18" charset="0"/>
            </a:endParaRPr>
          </a:p>
        </p:txBody>
      </p:sp>
      <p:sp>
        <p:nvSpPr>
          <p:cNvPr id="11275" name="Rectangle 1127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1277" name="Rectangle 1127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92603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290" name="Picture 2" descr="Ρομαντισμός">
            <a:extLst>
              <a:ext uri="{FF2B5EF4-FFF2-40B4-BE49-F238E27FC236}">
                <a16:creationId xmlns:a16="http://schemas.microsoft.com/office/drawing/2014/main" id="{6CB58921-E7FF-3BF4-C710-49CA683E795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6943" r="14120" b="1"/>
          <a:stretch/>
        </p:blipFill>
        <p:spPr bwMode="auto">
          <a:xfrm>
            <a:off x="1071649" y="640081"/>
            <a:ext cx="5713085" cy="5574452"/>
          </a:xfrm>
          <a:prstGeom prst="rect">
            <a:avLst/>
          </a:prstGeom>
          <a:noFill/>
          <a:extLst>
            <a:ext uri="{909E8E84-426E-40DD-AFC4-6F175D3DCCD1}">
              <a14:hiddenFill xmlns:a14="http://schemas.microsoft.com/office/drawing/2010/main">
                <a:solidFill>
                  <a:srgbClr val="FFFFFF"/>
                </a:solidFill>
              </a14:hiddenFill>
            </a:ext>
          </a:extLst>
        </p:spPr>
      </p:pic>
      <p:sp>
        <p:nvSpPr>
          <p:cNvPr id="12300" name="Rectangle 12299">
            <a:extLst>
              <a:ext uri="{FF2B5EF4-FFF2-40B4-BE49-F238E27FC236}">
                <a16:creationId xmlns:a16="http://schemas.microsoft.com/office/drawing/2014/main" id="{02D44074-0B69-4F0C-A7B3-5645CE40D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6" y="0"/>
            <a:ext cx="4657344" cy="6858000"/>
          </a:xfrm>
          <a:prstGeom prst="rect">
            <a:avLst/>
          </a:prstGeom>
          <a:solidFill>
            <a:srgbClr val="7879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6901BC2D-6781-5EC2-C499-BCCBF39B72E3}"/>
              </a:ext>
            </a:extLst>
          </p:cNvPr>
          <p:cNvSpPr>
            <a:spLocks noGrp="1"/>
          </p:cNvSpPr>
          <p:nvPr>
            <p:ph type="title"/>
          </p:nvPr>
        </p:nvSpPr>
        <p:spPr>
          <a:xfrm>
            <a:off x="7534656" y="0"/>
            <a:ext cx="4657343" cy="6857999"/>
          </a:xfrm>
        </p:spPr>
        <p:txBody>
          <a:bodyPr vert="horz" lIns="91440" tIns="45720" rIns="91440" bIns="45720" rtlCol="0">
            <a:normAutofit/>
          </a:bodyPr>
          <a:lstStyle/>
          <a:p>
            <a:r>
              <a:rPr lang="en-US" sz="2200" dirty="0" err="1">
                <a:solidFill>
                  <a:srgbClr val="FFFFFF"/>
                </a:solidFill>
                <a:effectLst/>
                <a:latin typeface="Book Antiqua" panose="02040602050305030304" pitchFamily="18" charset="0"/>
              </a:rPr>
              <a:t>Μέσ</a:t>
            </a:r>
            <a:r>
              <a:rPr lang="en-US" sz="2200" dirty="0">
                <a:solidFill>
                  <a:srgbClr val="FFFFFF"/>
                </a:solidFill>
                <a:effectLst/>
                <a:latin typeface="Book Antiqua" panose="02040602050305030304" pitchFamily="18" charset="0"/>
              </a:rPr>
              <a:t>α σε αυτό το πλαίσιο η τέχνη έχει τεράστια σημασία, γιατί είναι ένα από τα ελάχιστα μέσα με τα οποία η ανθρώπινη ύπαρξη μπορεί να φτάσει « ξανά στην τελείωση», γιατί κατά τη διάρκεια μιας αισθητικής εμπειρίας οι άνθρωποι στιγμιαία ελευθερώνονται από τις διασπαστικές δυνάμεις της καθημερινής ύπαρξης. Η </a:t>
            </a:r>
            <a:r>
              <a:rPr lang="en-US" sz="2200" dirty="0" err="1">
                <a:solidFill>
                  <a:srgbClr val="FFFFFF"/>
                </a:solidFill>
                <a:effectLst/>
                <a:latin typeface="Book Antiqua" panose="02040602050305030304" pitchFamily="18" charset="0"/>
              </a:rPr>
              <a:t>τέχνη</a:t>
            </a:r>
            <a:r>
              <a:rPr lang="en-US" sz="2200" dirty="0">
                <a:solidFill>
                  <a:srgbClr val="FFFFFF"/>
                </a:solidFill>
                <a:effectLst/>
                <a:latin typeface="Book Antiqua" panose="02040602050305030304" pitchFamily="18" charset="0"/>
              </a:rPr>
              <a:t> επ</a:t>
            </a:r>
            <a:r>
              <a:rPr lang="en-US" sz="2200" dirty="0" err="1">
                <a:solidFill>
                  <a:srgbClr val="FFFFFF"/>
                </a:solidFill>
                <a:effectLst/>
                <a:latin typeface="Book Antiqua" panose="02040602050305030304" pitchFamily="18" charset="0"/>
              </a:rPr>
              <a:t>ίσης</a:t>
            </a:r>
            <a:r>
              <a:rPr lang="en-US" sz="2200" dirty="0">
                <a:solidFill>
                  <a:srgbClr val="FFFFFF"/>
                </a:solidFill>
                <a:effectLst/>
                <a:latin typeface="Book Antiqua" panose="02040602050305030304" pitchFamily="18" charset="0"/>
              </a:rPr>
              <a:t> </a:t>
            </a:r>
            <a:r>
              <a:rPr lang="en-US" sz="2200" dirty="0" err="1">
                <a:solidFill>
                  <a:srgbClr val="FFFFFF"/>
                </a:solidFill>
                <a:effectLst/>
                <a:latin typeface="Book Antiqua" panose="02040602050305030304" pitchFamily="18" charset="0"/>
              </a:rPr>
              <a:t>μετ</a:t>
            </a:r>
            <a:r>
              <a:rPr lang="en-US" sz="2200" dirty="0">
                <a:solidFill>
                  <a:srgbClr val="FFFFFF"/>
                </a:solidFill>
                <a:effectLst/>
                <a:latin typeface="Book Antiqua" panose="02040602050305030304" pitchFamily="18" charset="0"/>
              </a:rPr>
              <a:t>ατρέπει το «υπεραισθησιακό σε αισθησιακό» προσδίδοντας σε μια υψηλότερη, αιώνια αλήθεια μια απτή μορφή, έτσι ώστε ο άνθρωπος να μπορεί να τη συλλάβει με τον περιορισμένο αισθητήριο μηχανισμό του. Η </a:t>
            </a:r>
            <a:r>
              <a:rPr lang="en-US" sz="2200" dirty="0" err="1">
                <a:solidFill>
                  <a:srgbClr val="FFFFFF"/>
                </a:solidFill>
                <a:effectLst/>
                <a:latin typeface="Book Antiqua" panose="02040602050305030304" pitchFamily="18" charset="0"/>
              </a:rPr>
              <a:t>τέχνη</a:t>
            </a:r>
            <a:r>
              <a:rPr lang="en-US" sz="2200" dirty="0">
                <a:solidFill>
                  <a:srgbClr val="FFFFFF"/>
                </a:solidFill>
                <a:effectLst/>
                <a:latin typeface="Book Antiqua" panose="02040602050305030304" pitchFamily="18" charset="0"/>
              </a:rPr>
              <a:t> επ</a:t>
            </a:r>
            <a:r>
              <a:rPr lang="en-US" sz="2200" dirty="0" err="1">
                <a:solidFill>
                  <a:srgbClr val="FFFFFF"/>
                </a:solidFill>
                <a:effectLst/>
                <a:latin typeface="Book Antiqua" panose="02040602050305030304" pitchFamily="18" charset="0"/>
              </a:rPr>
              <a:t>ιτρέ</a:t>
            </a:r>
            <a:r>
              <a:rPr lang="en-US" sz="2200" dirty="0">
                <a:solidFill>
                  <a:srgbClr val="FFFFFF"/>
                </a:solidFill>
                <a:effectLst/>
                <a:latin typeface="Book Antiqua" panose="02040602050305030304" pitchFamily="18" charset="0"/>
              </a:rPr>
              <a:t>πει στον άνθρωπο να ρίξει ματιές στην απόλυτη αλήθεια.</a:t>
            </a:r>
            <a:br>
              <a:rPr lang="en-US" sz="2200" dirty="0">
                <a:solidFill>
                  <a:srgbClr val="FFFFFF"/>
                </a:solidFill>
                <a:effectLst/>
                <a:latin typeface="Book Antiqua" panose="02040602050305030304" pitchFamily="18" charset="0"/>
              </a:rPr>
            </a:br>
            <a:endParaRPr lang="en-US" sz="2200" dirty="0">
              <a:solidFill>
                <a:srgbClr val="FFFFFF"/>
              </a:solidFill>
              <a:latin typeface="Book Antiqua" panose="02040602050305030304" pitchFamily="18" charset="0"/>
            </a:endParaRPr>
          </a:p>
        </p:txBody>
      </p:sp>
    </p:spTree>
    <p:extLst>
      <p:ext uri="{BB962C8B-B14F-4D97-AF65-F5344CB8AC3E}">
        <p14:creationId xmlns:p14="http://schemas.microsoft.com/office/powerpoint/2010/main" val="3389879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322" name="Rectangle 13318">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314" name="Picture 2" descr="Ιχνηλάτες Ερμιονίδας : Ζωγραφικη :Ρομαντισμός">
            <a:extLst>
              <a:ext uri="{FF2B5EF4-FFF2-40B4-BE49-F238E27FC236}">
                <a16:creationId xmlns:a16="http://schemas.microsoft.com/office/drawing/2014/main" id="{F28254E6-45E2-E54F-2069-6E7230C6EEB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091" r="11809" b="2"/>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13321" name="Rectangle 13320">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63442BAA-A8AC-9D6E-79EB-58B6A4B4EAF5}"/>
              </a:ext>
            </a:extLst>
          </p:cNvPr>
          <p:cNvSpPr>
            <a:spLocks noGrp="1"/>
          </p:cNvSpPr>
          <p:nvPr>
            <p:ph type="title"/>
          </p:nvPr>
        </p:nvSpPr>
        <p:spPr>
          <a:xfrm>
            <a:off x="477981" y="1122362"/>
            <a:ext cx="4023360" cy="5392737"/>
          </a:xfrm>
        </p:spPr>
        <p:txBody>
          <a:bodyPr vert="horz" lIns="91440" tIns="45720" rIns="91440" bIns="45720" rtlCol="0" anchor="b">
            <a:normAutofit fontScale="90000"/>
          </a:bodyPr>
          <a:lstStyle/>
          <a:p>
            <a:r>
              <a:rPr lang="en-US" sz="2400" dirty="0" err="1">
                <a:effectLst/>
                <a:latin typeface="Book Antiqua" panose="02040602050305030304" pitchFamily="18" charset="0"/>
              </a:rPr>
              <a:t>Τέτ</a:t>
            </a:r>
            <a:r>
              <a:rPr lang="en-US" sz="2400" dirty="0">
                <a:effectLst/>
                <a:latin typeface="Book Antiqua" panose="02040602050305030304" pitchFamily="18" charset="0"/>
              </a:rPr>
              <a:t>αρτον: Προκειμένου να συλλάβει την τελική ενότητα πίσω από τη φαινομενικά ατέρμονη ποικιλότητα της ύπαρξης, απαιτείται μια εξέχουσα φαντασία, την οποία μπορεί να αναπτύξει πλήρως μόνο ο ιδιοφυής καλλιτέχνης και ο φιλόσοφος. </a:t>
            </a:r>
            <a:r>
              <a:rPr lang="en-US" sz="2400" dirty="0" err="1">
                <a:effectLst/>
                <a:latin typeface="Book Antiqua" panose="02040602050305030304" pitchFamily="18" charset="0"/>
              </a:rPr>
              <a:t>Γι</a:t>
            </a:r>
            <a:r>
              <a:rPr lang="en-US" sz="2400" dirty="0">
                <a:effectLst/>
                <a:latin typeface="Book Antiqua" panose="02040602050305030304" pitchFamily="18" charset="0"/>
              </a:rPr>
              <a:t>’ α</a:t>
            </a:r>
            <a:r>
              <a:rPr lang="en-US" sz="2400" dirty="0" err="1">
                <a:effectLst/>
                <a:latin typeface="Book Antiqua" panose="02040602050305030304" pitchFamily="18" charset="0"/>
              </a:rPr>
              <a:t>υτό</a:t>
            </a:r>
            <a:r>
              <a:rPr lang="en-US" sz="2400" dirty="0">
                <a:effectLst/>
                <a:latin typeface="Book Antiqua" panose="02040602050305030304" pitchFamily="18" charset="0"/>
              </a:rPr>
              <a:t> η </a:t>
            </a:r>
            <a:r>
              <a:rPr lang="en-US" sz="2400" dirty="0" err="1">
                <a:effectLst/>
                <a:latin typeface="Book Antiqua" panose="02040602050305030304" pitchFamily="18" charset="0"/>
              </a:rPr>
              <a:t>τέχνη</a:t>
            </a:r>
            <a:r>
              <a:rPr lang="en-US" sz="2400" dirty="0">
                <a:effectLst/>
                <a:latin typeface="Book Antiqua" panose="02040602050305030304" pitchFamily="18" charset="0"/>
              </a:rPr>
              <a:t> όπ</a:t>
            </a:r>
            <a:r>
              <a:rPr lang="en-US" sz="2400" dirty="0" err="1">
                <a:effectLst/>
                <a:latin typeface="Book Antiqua" panose="02040602050305030304" pitchFamily="18" charset="0"/>
              </a:rPr>
              <a:t>ως</a:t>
            </a:r>
            <a:r>
              <a:rPr lang="en-US" sz="2400" dirty="0">
                <a:effectLst/>
                <a:latin typeface="Book Antiqua" panose="02040602050305030304" pitchFamily="18" charset="0"/>
              </a:rPr>
              <a:t> και η </a:t>
            </a:r>
            <a:r>
              <a:rPr lang="en-US" sz="2400" dirty="0" err="1">
                <a:effectLst/>
                <a:latin typeface="Book Antiqua" panose="02040602050305030304" pitchFamily="18" charset="0"/>
              </a:rPr>
              <a:t>φιλοσοφί</a:t>
            </a:r>
            <a:r>
              <a:rPr lang="en-US" sz="2400" dirty="0">
                <a:effectLst/>
                <a:latin typeface="Book Antiqua" panose="02040602050305030304" pitchFamily="18" charset="0"/>
              </a:rPr>
              <a:t>α, είναι μια ανώτερη μορφή γνώσης, και ο καλλιτέχνης ένα πραγματικά ανώτερο πλάσμα, ικανό να παρέχει την καθοδήγησ</a:t>
            </a:r>
            <a:r>
              <a:rPr lang="el-GR" sz="2400">
                <a:effectLst/>
                <a:latin typeface="Book Antiqua" panose="02040602050305030304" pitchFamily="18" charset="0"/>
              </a:rPr>
              <a:t>ή</a:t>
            </a:r>
            <a:r>
              <a:rPr lang="en-US" sz="2400">
                <a:effectLst/>
                <a:latin typeface="Book Antiqua" panose="02040602050305030304" pitchFamily="18" charset="0"/>
              </a:rPr>
              <a:t> </a:t>
            </a:r>
            <a:r>
              <a:rPr lang="en-US" sz="2400" dirty="0">
                <a:effectLst/>
                <a:latin typeface="Book Antiqua" panose="02040602050305030304" pitchFamily="18" charset="0"/>
              </a:rPr>
              <a:t>του σε αυτούς που θέλουν να τον ακούσουν.</a:t>
            </a:r>
            <a:br>
              <a:rPr lang="en-US" sz="1600" dirty="0">
                <a:effectLst/>
              </a:rPr>
            </a:br>
            <a:endParaRPr lang="en-US" sz="1600" dirty="0"/>
          </a:p>
        </p:txBody>
      </p:sp>
      <p:sp>
        <p:nvSpPr>
          <p:cNvPr id="13323" name="Rectangle 1332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325" name="Rectangle 1332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9070939"/>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6">
            <a:extLst>
              <a:ext uri="{FF2B5EF4-FFF2-40B4-BE49-F238E27FC236}">
                <a16:creationId xmlns:a16="http://schemas.microsoft.com/office/drawing/2014/main" id="{30B7813D-B76D-400E-BFDE-AA4BA0BFAD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1785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23ACF36E-5230-353F-DE94-6046B7B75E0D}"/>
              </a:ext>
            </a:extLst>
          </p:cNvPr>
          <p:cNvSpPr>
            <a:spLocks noGrp="1"/>
          </p:cNvSpPr>
          <p:nvPr>
            <p:ph type="title"/>
          </p:nvPr>
        </p:nvSpPr>
        <p:spPr>
          <a:xfrm>
            <a:off x="841248" y="600426"/>
            <a:ext cx="10512552" cy="4619274"/>
          </a:xfrm>
        </p:spPr>
        <p:txBody>
          <a:bodyPr vert="horz" lIns="91440" tIns="45720" rIns="91440" bIns="45720" rtlCol="0" anchor="b">
            <a:noAutofit/>
          </a:bodyPr>
          <a:lstStyle/>
          <a:p>
            <a:r>
              <a:rPr lang="en-US" sz="2400" kern="1200" dirty="0">
                <a:solidFill>
                  <a:schemeClr val="bg1"/>
                </a:solidFill>
                <a:effectLst/>
                <a:latin typeface="Book Antiqua" panose="02040602050305030304" pitchFamily="18" charset="0"/>
              </a:rPr>
              <a:t>Ο </a:t>
            </a:r>
            <a:r>
              <a:rPr lang="en-US" sz="2400" kern="1200" dirty="0" err="1">
                <a:solidFill>
                  <a:schemeClr val="bg1"/>
                </a:solidFill>
                <a:effectLst/>
                <a:latin typeface="Book Antiqua" panose="02040602050305030304" pitchFamily="18" charset="0"/>
              </a:rPr>
              <a:t>ρομ</a:t>
            </a:r>
            <a:r>
              <a:rPr lang="en-US" sz="2400" kern="1200" dirty="0">
                <a:solidFill>
                  <a:schemeClr val="bg1"/>
                </a:solidFill>
                <a:effectLst/>
                <a:latin typeface="Book Antiqua" panose="02040602050305030304" pitchFamily="18" charset="0"/>
              </a:rPr>
              <a:t>αντισμός θεωρεί πως η απόλυτη ευτυχία και αλήθεια μπορούν να κατακτηθούν μόνο στην πνευματική διάσταση, επομένως είναι αδύνατον ο άνθρωπος να τις απολαύσει πλήρως κατά τη διάρκεια της επίγειας ζωής του. </a:t>
            </a:r>
            <a:r>
              <a:rPr lang="en-US" sz="2400" kern="1200" dirty="0" err="1">
                <a:solidFill>
                  <a:schemeClr val="bg1"/>
                </a:solidFill>
                <a:effectLst/>
                <a:latin typeface="Book Antiqua" panose="02040602050305030304" pitchFamily="18" charset="0"/>
              </a:rPr>
              <a:t>Οι</a:t>
            </a:r>
            <a:r>
              <a:rPr lang="en-US" sz="2400" kern="1200" dirty="0">
                <a:solidFill>
                  <a:schemeClr val="bg1"/>
                </a:solidFill>
                <a:effectLst/>
                <a:latin typeface="Book Antiqua" panose="02040602050305030304" pitchFamily="18" charset="0"/>
              </a:rPr>
              <a:t> </a:t>
            </a:r>
            <a:r>
              <a:rPr lang="en-US" sz="2400" kern="1200" dirty="0" err="1">
                <a:solidFill>
                  <a:schemeClr val="bg1"/>
                </a:solidFill>
                <a:effectLst/>
                <a:latin typeface="Book Antiqua" panose="02040602050305030304" pitchFamily="18" charset="0"/>
              </a:rPr>
              <a:t>άνθρω</a:t>
            </a:r>
            <a:r>
              <a:rPr lang="en-US" sz="2400" kern="1200" dirty="0">
                <a:solidFill>
                  <a:schemeClr val="bg1"/>
                </a:solidFill>
                <a:effectLst/>
                <a:latin typeface="Book Antiqua" panose="02040602050305030304" pitchFamily="18" charset="0"/>
              </a:rPr>
              <a:t>ποι εμποδίζονται από τα υλικά τους όρια και δεν μπορούν ποτέ να αγκαλιάσουν την αλήθεια στο σύνολό της. </a:t>
            </a:r>
            <a:r>
              <a:rPr lang="en-US" sz="2400" kern="1200" dirty="0" err="1">
                <a:solidFill>
                  <a:schemeClr val="bg1"/>
                </a:solidFill>
                <a:effectLst/>
                <a:latin typeface="Book Antiqua" panose="02040602050305030304" pitchFamily="18" charset="0"/>
              </a:rPr>
              <a:t>Οι</a:t>
            </a:r>
            <a:r>
              <a:rPr lang="en-US" sz="2400" kern="1200" dirty="0">
                <a:solidFill>
                  <a:schemeClr val="bg1"/>
                </a:solidFill>
                <a:effectLst/>
                <a:latin typeface="Book Antiqua" panose="02040602050305030304" pitchFamily="18" charset="0"/>
              </a:rPr>
              <a:t> </a:t>
            </a:r>
            <a:r>
              <a:rPr lang="en-US" sz="2400" kern="1200" dirty="0" err="1">
                <a:solidFill>
                  <a:schemeClr val="bg1"/>
                </a:solidFill>
                <a:effectLst/>
                <a:latin typeface="Book Antiqua" panose="02040602050305030304" pitchFamily="18" charset="0"/>
              </a:rPr>
              <a:t>ρομ</a:t>
            </a:r>
            <a:r>
              <a:rPr lang="en-US" sz="2400" kern="1200" dirty="0">
                <a:solidFill>
                  <a:schemeClr val="bg1"/>
                </a:solidFill>
                <a:effectLst/>
                <a:latin typeface="Book Antiqua" panose="02040602050305030304" pitchFamily="18" charset="0"/>
              </a:rPr>
              <a:t>αντικοί συγγραφείς βρίσκονταν έτσι αντιμέτωποι με μια ανέφικτη αποστολή, αφενός δεν μπορούσαν να φτάσουν ποτέ την ύψιστη αλήθεια και αφετέρου η βαθύτερη διαίσθηση που διέθεταν οι ίδιοι ως ιδιοφυή όντα, δεν μπορούσε ποτέ να γίνει επαρκώς αντιληπτή από τους άλλους, γιατί τα μέσα που διέθεταν οι τελευταίοι για να την προσλάβουν ήταν κατ’ ανάγκη πολύ περιορισμένα.</a:t>
            </a:r>
            <a:br>
              <a:rPr lang="en-US" sz="2400" kern="1200" dirty="0">
                <a:solidFill>
                  <a:schemeClr val="bg1"/>
                </a:solidFill>
                <a:effectLst/>
                <a:latin typeface="Book Antiqua" panose="02040602050305030304" pitchFamily="18" charset="0"/>
              </a:rPr>
            </a:br>
            <a:endParaRPr lang="en-US" sz="2400" kern="1200"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3088992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D440E3FF-32E2-E77D-5875-8A0FFC1FCC66}"/>
              </a:ext>
            </a:extLst>
          </p:cNvPr>
          <p:cNvSpPr>
            <a:spLocks noGrp="1"/>
          </p:cNvSpPr>
          <p:nvPr>
            <p:ph type="title"/>
          </p:nvPr>
        </p:nvSpPr>
        <p:spPr>
          <a:xfrm>
            <a:off x="838200" y="451380"/>
            <a:ext cx="10512552" cy="4577819"/>
          </a:xfrm>
        </p:spPr>
        <p:txBody>
          <a:bodyPr vert="horz" lIns="91440" tIns="45720" rIns="91440" bIns="45720" rtlCol="0" anchor="b">
            <a:noAutofit/>
          </a:bodyPr>
          <a:lstStyle/>
          <a:p>
            <a:pPr indent="226695"/>
            <a:r>
              <a:rPr lang="en-US" sz="2400" kern="1200" dirty="0" err="1">
                <a:solidFill>
                  <a:schemeClr val="tx1"/>
                </a:solidFill>
                <a:effectLst/>
                <a:latin typeface="Book Antiqua" panose="02040602050305030304" pitchFamily="18" charset="0"/>
              </a:rPr>
              <a:t>Μέσ</a:t>
            </a:r>
            <a:r>
              <a:rPr lang="en-US" sz="2400" kern="1200" dirty="0">
                <a:solidFill>
                  <a:schemeClr val="tx1"/>
                </a:solidFill>
                <a:effectLst/>
                <a:latin typeface="Book Antiqua" panose="02040602050305030304" pitchFamily="18" charset="0"/>
              </a:rPr>
              <a:t>α σε αυτό το πλαίσιο οι απαιτήσεις της σκηνικής παράστασης του έργου θεωρούνταν συχνά ως υπερβολικά περιοριστικές και πολλοί δραματουργοί αρνιόντουσαν να τις λάβουν υπ’ όψιν όταν έγραφαν, προτείνοντας θεατρικά έργα που προορίζονταν μόνο προς ανάγνωση. </a:t>
            </a:r>
            <a:r>
              <a:rPr lang="en-US" sz="2400" kern="1200" dirty="0" err="1">
                <a:solidFill>
                  <a:schemeClr val="tx1"/>
                </a:solidFill>
                <a:effectLst/>
                <a:latin typeface="Book Antiqua" panose="02040602050305030304" pitchFamily="18" charset="0"/>
              </a:rPr>
              <a:t>Οι</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ρομ</a:t>
            </a:r>
            <a:r>
              <a:rPr lang="en-US" sz="2400" kern="1200" dirty="0">
                <a:solidFill>
                  <a:schemeClr val="tx1"/>
                </a:solidFill>
                <a:effectLst/>
                <a:latin typeface="Book Antiqua" panose="02040602050305030304" pitchFamily="18" charset="0"/>
              </a:rPr>
              <a:t>αντικοί απέρριψαν τις ενότητες του χρόνου και του τόπου, τον αυστηρό διαχωρισμό του δράματος σε είδη, την ορθολογιστική άποψη και το στενό διδακτισμό. Τα </a:t>
            </a:r>
            <a:r>
              <a:rPr lang="en-US" sz="2400" kern="1200" dirty="0" err="1">
                <a:solidFill>
                  <a:schemeClr val="tx1"/>
                </a:solidFill>
                <a:effectLst/>
                <a:latin typeface="Book Antiqua" panose="02040602050305030304" pitchFamily="18" charset="0"/>
              </a:rPr>
              <a:t>έργ</a:t>
            </a:r>
            <a:r>
              <a:rPr lang="en-US" sz="2400" kern="1200" dirty="0">
                <a:solidFill>
                  <a:schemeClr val="tx1"/>
                </a:solidFill>
                <a:effectLst/>
                <a:latin typeface="Book Antiqua" panose="02040602050305030304" pitchFamily="18" charset="0"/>
              </a:rPr>
              <a:t>α του Σαίξπηρ φάνταζαν πλησιέστερα στην επίτευξη του επιθυμητού στόχου τους και άρα αποτέλεσαν πρότυπα για τους νέους ρομαντικούς συγγραφείς.</a:t>
            </a:r>
            <a:br>
              <a:rPr lang="en-US" sz="2400" kern="1200" dirty="0">
                <a:solidFill>
                  <a:schemeClr val="tx1"/>
                </a:solidFill>
                <a:effectLst/>
                <a:latin typeface="Book Antiqua" panose="02040602050305030304" pitchFamily="18" charset="0"/>
              </a:rPr>
            </a:br>
            <a:r>
              <a:rPr lang="en-US" sz="2400" kern="1200" dirty="0" err="1">
                <a:solidFill>
                  <a:schemeClr val="tx1"/>
                </a:solidFill>
                <a:effectLst/>
                <a:latin typeface="Book Antiqua" panose="02040602050305030304" pitchFamily="18" charset="0"/>
              </a:rPr>
              <a:t>Οι</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ιδέες</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των</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Γερμ</a:t>
            </a:r>
            <a:r>
              <a:rPr lang="en-US" sz="2400" kern="1200" dirty="0">
                <a:solidFill>
                  <a:schemeClr val="tx1"/>
                </a:solidFill>
                <a:effectLst/>
                <a:latin typeface="Book Antiqua" panose="02040602050305030304" pitchFamily="18" charset="0"/>
              </a:rPr>
              <a:t>ανών ρομαντικών διαδόθηκαν γρήγορα σε όλη την Ευρώπη και την Αμερική με αποτέλεσμα ο ρομαντισμός να γίνει ένα παγκόσμιο κίνημα.</a:t>
            </a:r>
            <a:br>
              <a:rPr lang="en-US" sz="2400" kern="1200" dirty="0">
                <a:solidFill>
                  <a:schemeClr val="tx1"/>
                </a:solidFill>
                <a:effectLst/>
                <a:latin typeface="Book Antiqua" panose="02040602050305030304" pitchFamily="18" charset="0"/>
              </a:rPr>
            </a:br>
            <a:endParaRPr lang="en-US" sz="2400" kern="1200" dirty="0">
              <a:solidFill>
                <a:schemeClr val="tx1"/>
              </a:solidFill>
              <a:latin typeface="Book Antiqua" panose="02040602050305030304" pitchFamily="18" charset="0"/>
            </a:endParaRPr>
          </a:p>
        </p:txBody>
      </p:sp>
      <p:sp>
        <p:nvSpPr>
          <p:cNvPr id="9"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18595"/>
            <a:ext cx="5410200" cy="18288"/>
          </a:xfrm>
          <a:custGeom>
            <a:avLst/>
            <a:gdLst>
              <a:gd name="csX0" fmla="*/ 0 w 5410200"/>
              <a:gd name="csY0" fmla="*/ 0 h 18288"/>
              <a:gd name="csX1" fmla="*/ 568071 w 5410200"/>
              <a:gd name="csY1" fmla="*/ 0 h 18288"/>
              <a:gd name="csX2" fmla="*/ 1298448 w 5410200"/>
              <a:gd name="csY2" fmla="*/ 0 h 18288"/>
              <a:gd name="csX3" fmla="*/ 1920621 w 5410200"/>
              <a:gd name="csY3" fmla="*/ 0 h 18288"/>
              <a:gd name="csX4" fmla="*/ 2488692 w 5410200"/>
              <a:gd name="csY4" fmla="*/ 0 h 18288"/>
              <a:gd name="csX5" fmla="*/ 3219069 w 5410200"/>
              <a:gd name="csY5" fmla="*/ 0 h 18288"/>
              <a:gd name="csX6" fmla="*/ 3895344 w 5410200"/>
              <a:gd name="csY6" fmla="*/ 0 h 18288"/>
              <a:gd name="csX7" fmla="*/ 4571619 w 5410200"/>
              <a:gd name="csY7" fmla="*/ 0 h 18288"/>
              <a:gd name="csX8" fmla="*/ 5410200 w 5410200"/>
              <a:gd name="csY8" fmla="*/ 0 h 18288"/>
              <a:gd name="csX9" fmla="*/ 5410200 w 5410200"/>
              <a:gd name="csY9" fmla="*/ 18288 h 18288"/>
              <a:gd name="csX10" fmla="*/ 4842129 w 5410200"/>
              <a:gd name="csY10" fmla="*/ 18288 h 18288"/>
              <a:gd name="csX11" fmla="*/ 4328160 w 5410200"/>
              <a:gd name="csY11" fmla="*/ 18288 h 18288"/>
              <a:gd name="csX12" fmla="*/ 3597783 w 5410200"/>
              <a:gd name="csY12" fmla="*/ 18288 h 18288"/>
              <a:gd name="csX13" fmla="*/ 3029712 w 5410200"/>
              <a:gd name="csY13" fmla="*/ 18288 h 18288"/>
              <a:gd name="csX14" fmla="*/ 2299335 w 5410200"/>
              <a:gd name="csY14" fmla="*/ 18288 h 18288"/>
              <a:gd name="csX15" fmla="*/ 1514856 w 5410200"/>
              <a:gd name="csY15" fmla="*/ 18288 h 18288"/>
              <a:gd name="csX16" fmla="*/ 892683 w 5410200"/>
              <a:gd name="csY16" fmla="*/ 18288 h 18288"/>
              <a:gd name="csX17" fmla="*/ 0 w 5410200"/>
              <a:gd name="csY17" fmla="*/ 18288 h 18288"/>
              <a:gd name="csX18" fmla="*/ 0 w 541020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033459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4343" name="Rectangle 1434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338" name="Picture 2" descr="The Late 19th Century Saw The Birth of Modern Berlin - DER SPIEGEL">
            <a:extLst>
              <a:ext uri="{FF2B5EF4-FFF2-40B4-BE49-F238E27FC236}">
                <a16:creationId xmlns:a16="http://schemas.microsoft.com/office/drawing/2014/main" id="{B7ADF4E4-0781-77C4-86A4-961F3D9E6E46}"/>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b="442"/>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Τίτλος 1">
            <a:extLst>
              <a:ext uri="{FF2B5EF4-FFF2-40B4-BE49-F238E27FC236}">
                <a16:creationId xmlns:a16="http://schemas.microsoft.com/office/drawing/2014/main" id="{688A4F46-AE28-7DD4-973E-2015E57B0F60}"/>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indent="226695" algn="ctr"/>
            <a:r>
              <a:rPr lang="en-US" sz="5100" i="1" dirty="0" err="1">
                <a:solidFill>
                  <a:srgbClr val="FFFFFF"/>
                </a:solidFill>
                <a:effectLst/>
                <a:latin typeface="Book Antiqua" panose="02040602050305030304" pitchFamily="18" charset="0"/>
              </a:rPr>
              <a:t>Το</a:t>
            </a:r>
            <a:r>
              <a:rPr lang="en-US" sz="5100" i="1" dirty="0">
                <a:solidFill>
                  <a:srgbClr val="FFFFFF"/>
                </a:solidFill>
                <a:effectLst/>
                <a:latin typeface="Book Antiqua" panose="02040602050305030304" pitchFamily="18" charset="0"/>
              </a:rPr>
              <a:t> </a:t>
            </a:r>
            <a:r>
              <a:rPr lang="en-US" sz="5100" i="1" dirty="0" err="1">
                <a:solidFill>
                  <a:srgbClr val="FFFFFF"/>
                </a:solidFill>
                <a:effectLst/>
                <a:latin typeface="Book Antiqua" panose="02040602050305030304" pitchFamily="18" charset="0"/>
              </a:rPr>
              <a:t>θέ</a:t>
            </a:r>
            <a:r>
              <a:rPr lang="en-US" sz="5100" i="1" dirty="0">
                <a:solidFill>
                  <a:srgbClr val="FFFFFF"/>
                </a:solidFill>
                <a:effectLst/>
                <a:latin typeface="Book Antiqua" panose="02040602050305030304" pitchFamily="18" charset="0"/>
              </a:rPr>
              <a:t>ατρο στη Γερμανία του δέκατου ένατου αιώνα</a:t>
            </a:r>
            <a:br>
              <a:rPr lang="en-US" sz="5100" dirty="0">
                <a:solidFill>
                  <a:srgbClr val="FFFFFF"/>
                </a:solidFill>
                <a:effectLst/>
                <a:latin typeface="Book Antiqua" panose="02040602050305030304" pitchFamily="18" charset="0"/>
              </a:rPr>
            </a:br>
            <a:r>
              <a:rPr lang="en-US" sz="5100" dirty="0">
                <a:solidFill>
                  <a:srgbClr val="FFFFFF"/>
                </a:solidFill>
                <a:effectLst/>
                <a:latin typeface="Book Antiqua" panose="02040602050305030304" pitchFamily="18" charset="0"/>
              </a:rPr>
              <a:t> </a:t>
            </a:r>
            <a:br>
              <a:rPr lang="en-US" sz="5100" dirty="0">
                <a:solidFill>
                  <a:srgbClr val="FFFFFF"/>
                </a:solidFill>
                <a:effectLst/>
                <a:latin typeface="Book Antiqua" panose="02040602050305030304" pitchFamily="18" charset="0"/>
              </a:rPr>
            </a:br>
            <a:endParaRPr lang="en-US" sz="5100" dirty="0">
              <a:solidFill>
                <a:srgbClr val="FFFFFF"/>
              </a:solidFill>
              <a:latin typeface="Book Antiqua" panose="02040602050305030304" pitchFamily="18" charset="0"/>
            </a:endParaRPr>
          </a:p>
        </p:txBody>
      </p:sp>
    </p:spTree>
    <p:extLst>
      <p:ext uri="{BB962C8B-B14F-4D97-AF65-F5344CB8AC3E}">
        <p14:creationId xmlns:p14="http://schemas.microsoft.com/office/powerpoint/2010/main" val="3032470419"/>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4EF9524-0BC3-3E98-B9A3-050BD5EAF24C}"/>
              </a:ext>
            </a:extLst>
          </p:cNvPr>
          <p:cNvPicPr>
            <a:picLocks noChangeAspect="1"/>
          </p:cNvPicPr>
          <p:nvPr/>
        </p:nvPicPr>
        <p:blipFill rotWithShape="1">
          <a:blip r:embed="rId2">
            <a:alphaModFix amt="50000"/>
          </a:blip>
          <a:srcRect t="7280" b="2358"/>
          <a:stretch/>
        </p:blipFill>
        <p:spPr>
          <a:xfrm>
            <a:off x="20" y="1"/>
            <a:ext cx="12191980" cy="6857999"/>
          </a:xfrm>
          <a:prstGeom prst="rect">
            <a:avLst/>
          </a:prstGeom>
        </p:spPr>
      </p:pic>
      <p:sp>
        <p:nvSpPr>
          <p:cNvPr id="2" name="Τίτλος 1">
            <a:extLst>
              <a:ext uri="{FF2B5EF4-FFF2-40B4-BE49-F238E27FC236}">
                <a16:creationId xmlns:a16="http://schemas.microsoft.com/office/drawing/2014/main" id="{CF03ED05-F6E5-1DED-233A-0569FC3B36BF}"/>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sz="2400" dirty="0">
                <a:solidFill>
                  <a:srgbClr val="FFFFFF"/>
                </a:solidFill>
                <a:effectLst/>
                <a:latin typeface="Book Antiqua" panose="02040602050305030304" pitchFamily="18" charset="0"/>
              </a:rPr>
              <a:t>Πα</a:t>
            </a:r>
            <a:r>
              <a:rPr lang="en-US" sz="2400" dirty="0" err="1">
                <a:solidFill>
                  <a:srgbClr val="FFFFFF"/>
                </a:solidFill>
                <a:effectLst/>
                <a:latin typeface="Book Antiqua" panose="02040602050305030304" pitchFamily="18" charset="0"/>
              </a:rPr>
              <a:t>ρά</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τη</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διάδοση</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του</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ρομ</a:t>
            </a:r>
            <a:r>
              <a:rPr lang="en-US" sz="2400" dirty="0">
                <a:solidFill>
                  <a:srgbClr val="FFFFFF"/>
                </a:solidFill>
                <a:effectLst/>
                <a:latin typeface="Book Antiqua" panose="02040602050305030304" pitchFamily="18" charset="0"/>
              </a:rPr>
              <a:t>αντισμού οι δυο πιο σημαντικοί συγγραφείς της Γερμανίας του πρώτου μισού του 19</a:t>
            </a:r>
            <a:r>
              <a:rPr lang="en-US" sz="2400" baseline="30000" dirty="0">
                <a:solidFill>
                  <a:srgbClr val="FFFFFF"/>
                </a:solidFill>
                <a:effectLst/>
                <a:latin typeface="Book Antiqua" panose="02040602050305030304" pitchFamily="18" charset="0"/>
              </a:rPr>
              <a:t>ου</a:t>
            </a:r>
            <a:r>
              <a:rPr lang="en-US" sz="2400" dirty="0">
                <a:solidFill>
                  <a:srgbClr val="FFFFFF"/>
                </a:solidFill>
                <a:effectLst/>
                <a:latin typeface="Book Antiqua" panose="02040602050305030304" pitchFamily="18" charset="0"/>
              </a:rPr>
              <a:t> αιώνα δεν ακολουθούν ακριβώς τη ρομαντική παράδοση. </a:t>
            </a:r>
            <a:br>
              <a:rPr lang="en-US" sz="2400" dirty="0">
                <a:solidFill>
                  <a:srgbClr val="FFFFFF"/>
                </a:solidFill>
                <a:effectLst/>
                <a:latin typeface="Book Antiqua" panose="02040602050305030304" pitchFamily="18" charset="0"/>
              </a:rPr>
            </a:br>
            <a:endParaRPr lang="en-US" sz="2400" dirty="0">
              <a:solidFill>
                <a:srgbClr val="FFFFFF"/>
              </a:solidFill>
              <a:latin typeface="Book Antiqua" panose="02040602050305030304" pitchFamily="18" charset="0"/>
            </a:endParaRPr>
          </a:p>
        </p:txBody>
      </p:sp>
    </p:spTree>
    <p:extLst>
      <p:ext uri="{BB962C8B-B14F-4D97-AF65-F5344CB8AC3E}">
        <p14:creationId xmlns:p14="http://schemas.microsoft.com/office/powerpoint/2010/main" val="2958811081"/>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367" name="Rectangle 15366">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2D0AC1E7-BA7F-29B7-4A79-049754CB97FC}"/>
              </a:ext>
            </a:extLst>
          </p:cNvPr>
          <p:cNvSpPr>
            <a:spLocks noGrp="1"/>
          </p:cNvSpPr>
          <p:nvPr>
            <p:ph type="title"/>
          </p:nvPr>
        </p:nvSpPr>
        <p:spPr>
          <a:xfrm>
            <a:off x="643468" y="643467"/>
            <a:ext cx="4620584" cy="6214533"/>
          </a:xfrm>
        </p:spPr>
        <p:txBody>
          <a:bodyPr vert="horz" lIns="91440" tIns="45720" rIns="91440" bIns="45720" rtlCol="0" anchor="b">
            <a:noAutofit/>
          </a:bodyPr>
          <a:lstStyle/>
          <a:p>
            <a:r>
              <a:rPr lang="en-US" sz="2400" dirty="0">
                <a:effectLst/>
                <a:latin typeface="Book Antiqua" panose="02040602050305030304" pitchFamily="18" charset="0"/>
              </a:rPr>
              <a:t>Ο </a:t>
            </a:r>
            <a:r>
              <a:rPr lang="en-US" sz="2400" dirty="0" err="1">
                <a:effectLst/>
                <a:latin typeface="Book Antiqua" panose="02040602050305030304" pitchFamily="18" charset="0"/>
              </a:rPr>
              <a:t>μεγ</a:t>
            </a:r>
            <a:r>
              <a:rPr lang="en-US" sz="2400" dirty="0">
                <a:effectLst/>
                <a:latin typeface="Book Antiqua" panose="02040602050305030304" pitchFamily="18" charset="0"/>
              </a:rPr>
              <a:t>αλύτερος Γερμανός δραματουργός των αρχών του δέκατου ενάτου αιώνα ήταν ο Χάινριχ φον Κλάιστ (1777-1811). </a:t>
            </a:r>
            <a:r>
              <a:rPr lang="en-US" sz="2400" dirty="0" err="1">
                <a:effectLst/>
                <a:latin typeface="Book Antiqua" panose="02040602050305030304" pitchFamily="18" charset="0"/>
              </a:rPr>
              <a:t>Όσο</a:t>
            </a:r>
            <a:r>
              <a:rPr lang="en-US" sz="2400" dirty="0">
                <a:effectLst/>
                <a:latin typeface="Book Antiqua" panose="02040602050305030304" pitchFamily="18" charset="0"/>
              </a:rPr>
              <a:t> </a:t>
            </a:r>
            <a:r>
              <a:rPr lang="en-US" sz="2400" dirty="0" err="1">
                <a:effectLst/>
                <a:latin typeface="Book Antiqua" panose="02040602050305030304" pitchFamily="18" charset="0"/>
              </a:rPr>
              <a:t>ζούσε</a:t>
            </a:r>
            <a:r>
              <a:rPr lang="en-US" sz="2400" dirty="0">
                <a:effectLst/>
                <a:latin typeface="Book Antiqua" panose="02040602050305030304" pitchFamily="18" charset="0"/>
              </a:rPr>
              <a:t> </a:t>
            </a:r>
            <a:r>
              <a:rPr lang="en-US" sz="2400" dirty="0" err="1">
                <a:effectLst/>
                <a:latin typeface="Book Antiqua" panose="02040602050305030304" pitchFamily="18" charset="0"/>
              </a:rPr>
              <a:t>δεν</a:t>
            </a:r>
            <a:r>
              <a:rPr lang="en-US" sz="2400" dirty="0">
                <a:effectLst/>
                <a:latin typeface="Book Antiqua" panose="02040602050305030304" pitchFamily="18" charset="0"/>
              </a:rPr>
              <a:t> </a:t>
            </a:r>
            <a:r>
              <a:rPr lang="en-US" sz="2400" dirty="0" err="1">
                <a:effectLst/>
                <a:latin typeface="Book Antiqua" panose="02040602050305030304" pitchFamily="18" charset="0"/>
              </a:rPr>
              <a:t>γνώρισε</a:t>
            </a:r>
            <a:r>
              <a:rPr lang="en-US" sz="2400" dirty="0">
                <a:effectLst/>
                <a:latin typeface="Book Antiqua" panose="02040602050305030304" pitchFamily="18" charset="0"/>
              </a:rPr>
              <a:t> </a:t>
            </a:r>
            <a:r>
              <a:rPr lang="en-US" sz="2400" dirty="0" err="1">
                <a:effectLst/>
                <a:latin typeface="Book Antiqua" panose="02040602050305030304" pitchFamily="18" charset="0"/>
              </a:rPr>
              <a:t>μεγάλη</a:t>
            </a:r>
            <a:r>
              <a:rPr lang="en-US" sz="2400" dirty="0">
                <a:effectLst/>
                <a:latin typeface="Book Antiqua" panose="02040602050305030304" pitchFamily="18" charset="0"/>
              </a:rPr>
              <a:t> επ</a:t>
            </a:r>
            <a:r>
              <a:rPr lang="en-US" sz="2400" dirty="0" err="1">
                <a:effectLst/>
                <a:latin typeface="Book Antiqua" panose="02040602050305030304" pitchFamily="18" charset="0"/>
              </a:rPr>
              <a:t>ιτυχί</a:t>
            </a:r>
            <a:r>
              <a:rPr lang="en-US" sz="2400" dirty="0">
                <a:effectLst/>
                <a:latin typeface="Book Antiqua" panose="02040602050305030304" pitchFamily="18" charset="0"/>
              </a:rPr>
              <a:t>α και παρέμεινε ουσιαστικά άγνωστος μέχρι που δημοσιεύτηκαν τα άπαντά του το 1821. </a:t>
            </a:r>
            <a:r>
              <a:rPr lang="en-US" sz="2400" dirty="0" err="1">
                <a:effectLst/>
                <a:latin typeface="Book Antiqua" panose="02040602050305030304" pitchFamily="18" charset="0"/>
              </a:rPr>
              <a:t>Τον</a:t>
            </a:r>
            <a:r>
              <a:rPr lang="en-US" sz="2400" dirty="0">
                <a:effectLst/>
                <a:latin typeface="Book Antiqua" panose="02040602050305030304" pitchFamily="18" charset="0"/>
              </a:rPr>
              <a:t> </a:t>
            </a:r>
            <a:r>
              <a:rPr lang="en-US" sz="2400" dirty="0" err="1">
                <a:effectLst/>
                <a:latin typeface="Book Antiqua" panose="02040602050305030304" pitchFamily="18" charset="0"/>
              </a:rPr>
              <a:t>εικοστό</a:t>
            </a:r>
            <a:r>
              <a:rPr lang="en-US" sz="2400" dirty="0">
                <a:effectLst/>
                <a:latin typeface="Book Antiqua" panose="02040602050305030304" pitchFamily="18" charset="0"/>
              </a:rPr>
              <a:t> α</a:t>
            </a:r>
            <a:r>
              <a:rPr lang="en-US" sz="2400" dirty="0" err="1">
                <a:effectLst/>
                <a:latin typeface="Book Antiqua" panose="02040602050305030304" pitchFamily="18" charset="0"/>
              </a:rPr>
              <a:t>ιών</a:t>
            </a:r>
            <a:r>
              <a:rPr lang="en-US" sz="2400" dirty="0">
                <a:effectLst/>
                <a:latin typeface="Book Antiqua" panose="02040602050305030304" pitchFamily="18" charset="0"/>
              </a:rPr>
              <a:t>α ωστόσο η φήμη του ξεπέρασε κατά πολύ όλους τους ρομαντικούς και τα έργα του μεταξύ αυτών </a:t>
            </a:r>
            <a:r>
              <a:rPr lang="en-US" sz="2400" i="1" dirty="0">
                <a:effectLst/>
                <a:latin typeface="Book Antiqua" panose="02040602050305030304" pitchFamily="18" charset="0"/>
              </a:rPr>
              <a:t>Η Σπασμένη Στάμνα</a:t>
            </a:r>
            <a:r>
              <a:rPr lang="en-US" sz="2400" dirty="0">
                <a:effectLst/>
                <a:latin typeface="Book Antiqua" panose="02040602050305030304" pitchFamily="18" charset="0"/>
              </a:rPr>
              <a:t> (1808), και </a:t>
            </a:r>
            <a:r>
              <a:rPr lang="en-US" sz="2400" i="1" dirty="0">
                <a:effectLst/>
                <a:latin typeface="Book Antiqua" panose="02040602050305030304" pitchFamily="18" charset="0"/>
              </a:rPr>
              <a:t>Πενθεσήλεια</a:t>
            </a:r>
            <a:r>
              <a:rPr lang="en-US" sz="2400" dirty="0">
                <a:effectLst/>
                <a:latin typeface="Book Antiqua" panose="02040602050305030304" pitchFamily="18" charset="0"/>
              </a:rPr>
              <a:t>, γραμμένη επίσης το 1808, κατέχουν ακόμα και σήμερα τις πρώτες θέσεις στο γερμανικό ρεπερτόριο.</a:t>
            </a:r>
            <a:endParaRPr lang="en-US" sz="2400" dirty="0">
              <a:latin typeface="Book Antiqua" panose="02040602050305030304" pitchFamily="18" charset="0"/>
            </a:endParaRPr>
          </a:p>
        </p:txBody>
      </p:sp>
      <p:pic>
        <p:nvPicPr>
          <p:cNvPr id="15362" name="Picture 2" descr="Κλάιστ (Kleist), Χάινριχ φον - (1777 - 1811) - Εκδοτική Αθηνών Α.Ε.">
            <a:extLst>
              <a:ext uri="{FF2B5EF4-FFF2-40B4-BE49-F238E27FC236}">
                <a16:creationId xmlns:a16="http://schemas.microsoft.com/office/drawing/2014/main" id="{6542CB26-9A1D-E7A3-B9F3-0122D23E8AB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6266"/>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30287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12F5B77D-9A52-FDB5-8F2E-FAAF9591F61A}"/>
              </a:ext>
            </a:extLst>
          </p:cNvPr>
          <p:cNvPicPr>
            <a:picLocks noChangeAspect="1"/>
          </p:cNvPicPr>
          <p:nvPr/>
        </p:nvPicPr>
        <p:blipFill rotWithShape="1">
          <a:blip r:embed="rId2">
            <a:alphaModFix amt="50000"/>
          </a:blip>
          <a:srcRect t="8896" b="6835"/>
          <a:stretch/>
        </p:blipFill>
        <p:spPr>
          <a:xfrm>
            <a:off x="20" y="1"/>
            <a:ext cx="12191980" cy="6857999"/>
          </a:xfrm>
          <a:prstGeom prst="rect">
            <a:avLst/>
          </a:prstGeom>
        </p:spPr>
      </p:pic>
      <p:sp>
        <p:nvSpPr>
          <p:cNvPr id="2" name="Τίτλος 1">
            <a:extLst>
              <a:ext uri="{FF2B5EF4-FFF2-40B4-BE49-F238E27FC236}">
                <a16:creationId xmlns:a16="http://schemas.microsoft.com/office/drawing/2014/main" id="{5EB81B19-79B4-D075-B17B-A2F98C99515C}"/>
              </a:ext>
            </a:extLst>
          </p:cNvPr>
          <p:cNvSpPr>
            <a:spLocks noGrp="1"/>
          </p:cNvSpPr>
          <p:nvPr>
            <p:ph type="title"/>
          </p:nvPr>
        </p:nvSpPr>
        <p:spPr>
          <a:xfrm>
            <a:off x="1524000" y="1122361"/>
            <a:ext cx="9144000" cy="4335463"/>
          </a:xfrm>
        </p:spPr>
        <p:txBody>
          <a:bodyPr vert="horz" lIns="91440" tIns="45720" rIns="91440" bIns="45720" rtlCol="0" anchor="b">
            <a:noAutofit/>
          </a:bodyPr>
          <a:lstStyle/>
          <a:p>
            <a:pPr algn="ctr"/>
            <a:r>
              <a:rPr lang="en-US" sz="2400" dirty="0" err="1">
                <a:solidFill>
                  <a:srgbClr val="FFFFFF"/>
                </a:solidFill>
                <a:effectLst/>
                <a:latin typeface="Book Antiqua" panose="02040602050305030304" pitchFamily="18" charset="0"/>
              </a:rPr>
              <a:t>Το</a:t>
            </a:r>
            <a:r>
              <a:rPr lang="en-US" sz="2400" dirty="0">
                <a:solidFill>
                  <a:srgbClr val="FFFFFF"/>
                </a:solidFill>
                <a:effectLst/>
                <a:latin typeface="Book Antiqua" panose="02040602050305030304" pitchFamily="18" charset="0"/>
              </a:rPr>
              <a:t> α</a:t>
            </a:r>
            <a:r>
              <a:rPr lang="en-US" sz="2400" dirty="0" err="1">
                <a:solidFill>
                  <a:srgbClr val="FFFFFF"/>
                </a:solidFill>
                <a:effectLst/>
                <a:latin typeface="Book Antiqua" panose="02040602050305030304" pitchFamily="18" charset="0"/>
              </a:rPr>
              <a:t>ριστούργημ</a:t>
            </a:r>
            <a:r>
              <a:rPr lang="en-US" sz="2400" dirty="0">
                <a:solidFill>
                  <a:srgbClr val="FFFFFF"/>
                </a:solidFill>
                <a:effectLst/>
                <a:latin typeface="Book Antiqua" panose="02040602050305030304" pitchFamily="18" charset="0"/>
              </a:rPr>
              <a:t>α του Κλάιστ, </a:t>
            </a:r>
            <a:r>
              <a:rPr lang="en-US" sz="2400" i="1" dirty="0">
                <a:solidFill>
                  <a:srgbClr val="FFFFFF"/>
                </a:solidFill>
                <a:effectLst/>
                <a:latin typeface="Book Antiqua" panose="02040602050305030304" pitchFamily="18" charset="0"/>
              </a:rPr>
              <a:t>Ο Πρίγκιπας του Χόμπουργκ</a:t>
            </a:r>
            <a:r>
              <a:rPr lang="en-US" sz="2400" dirty="0">
                <a:solidFill>
                  <a:srgbClr val="FFFFFF"/>
                </a:solidFill>
                <a:effectLst/>
                <a:latin typeface="Book Antiqua" panose="02040602050305030304" pitchFamily="18" charset="0"/>
              </a:rPr>
              <a:t> (1811), περιγράφει την ιστορία ενός νεαρού αξιωματικού που καταδικάζεται σε θάνατο, παρόλο που η άρνησή του να υπακούσει σε μια διαταγή οδήγησε σε στρατιωτική νίκη. Έπ</a:t>
            </a:r>
            <a:r>
              <a:rPr lang="en-US" sz="2400" dirty="0" err="1">
                <a:solidFill>
                  <a:srgbClr val="FFFFFF"/>
                </a:solidFill>
                <a:effectLst/>
                <a:latin typeface="Book Antiqua" panose="02040602050305030304" pitchFamily="18" charset="0"/>
              </a:rPr>
              <a:t>ειτ</a:t>
            </a:r>
            <a:r>
              <a:rPr lang="en-US" sz="2400" dirty="0">
                <a:solidFill>
                  <a:srgbClr val="FFFFFF"/>
                </a:solidFill>
                <a:effectLst/>
                <a:latin typeface="Book Antiqua" panose="02040602050305030304" pitchFamily="18" charset="0"/>
              </a:rPr>
              <a:t>α από μια σκηνή που ζητάει χάρη και ομολογεί ότι η πράξη του είχε ως κίνητρό της τη φιλοδοξία, συγχωρείται. Ο </a:t>
            </a:r>
            <a:r>
              <a:rPr lang="en-US" sz="2400" dirty="0" err="1">
                <a:solidFill>
                  <a:srgbClr val="FFFFFF"/>
                </a:solidFill>
                <a:effectLst/>
                <a:latin typeface="Book Antiqua" panose="02040602050305030304" pitchFamily="18" charset="0"/>
              </a:rPr>
              <a:t>Κλάιστ</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σε</a:t>
            </a:r>
            <a:r>
              <a:rPr lang="en-US" sz="2400" dirty="0">
                <a:solidFill>
                  <a:srgbClr val="FFFFFF"/>
                </a:solidFill>
                <a:effectLst/>
                <a:latin typeface="Book Antiqua" panose="02040602050305030304" pitchFamily="18" charset="0"/>
              </a:rPr>
              <a:t> α</a:t>
            </a:r>
            <a:r>
              <a:rPr lang="en-US" sz="2400" dirty="0" err="1">
                <a:solidFill>
                  <a:srgbClr val="FFFFFF"/>
                </a:solidFill>
                <a:effectLst/>
                <a:latin typeface="Book Antiqua" panose="02040602050305030304" pitchFamily="18" charset="0"/>
              </a:rPr>
              <a:t>ντίθεση</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με</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τους</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ρομ</a:t>
            </a:r>
            <a:r>
              <a:rPr lang="en-US" sz="2400" dirty="0">
                <a:solidFill>
                  <a:srgbClr val="FFFFFF"/>
                </a:solidFill>
                <a:effectLst/>
                <a:latin typeface="Book Antiqua" panose="02040602050305030304" pitchFamily="18" charset="0"/>
              </a:rPr>
              <a:t>αντικούς έδινε συχνά έμφαση στην υλική φύση των ανθρώπων και όχι στην πνευματική.</a:t>
            </a:r>
            <a:br>
              <a:rPr lang="en-US" sz="2400" dirty="0">
                <a:solidFill>
                  <a:srgbClr val="FFFFFF"/>
                </a:solidFill>
                <a:effectLst/>
                <a:latin typeface="Book Antiqua" panose="02040602050305030304" pitchFamily="18" charset="0"/>
              </a:rPr>
            </a:br>
            <a:endParaRPr lang="en-US" sz="2400" dirty="0">
              <a:solidFill>
                <a:srgbClr val="FFFFFF"/>
              </a:solidFill>
              <a:latin typeface="Book Antiqua" panose="02040602050305030304" pitchFamily="18" charset="0"/>
            </a:endParaRPr>
          </a:p>
        </p:txBody>
      </p:sp>
    </p:spTree>
    <p:extLst>
      <p:ext uri="{BB962C8B-B14F-4D97-AF65-F5344CB8AC3E}">
        <p14:creationId xmlns:p14="http://schemas.microsoft.com/office/powerpoint/2010/main" val="3050453504"/>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EDD119B-6BFA-4C3F-90CE-97DAFD604E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lumMod val="75000"/>
              <a:lumOff val="25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6CF5ACD9-10E6-867C-9963-DABC52140C8D}"/>
              </a:ext>
            </a:extLst>
          </p:cNvPr>
          <p:cNvSpPr>
            <a:spLocks noGrp="1"/>
          </p:cNvSpPr>
          <p:nvPr>
            <p:ph type="title"/>
          </p:nvPr>
        </p:nvSpPr>
        <p:spPr>
          <a:xfrm>
            <a:off x="1024128" y="965199"/>
            <a:ext cx="6766078" cy="4927601"/>
          </a:xfrm>
        </p:spPr>
        <p:txBody>
          <a:bodyPr vert="horz" lIns="91440" tIns="45720" rIns="91440" bIns="45720" rtlCol="0" anchor="ctr">
            <a:normAutofit/>
          </a:bodyPr>
          <a:lstStyle/>
          <a:p>
            <a:pPr algn="r"/>
            <a:r>
              <a:rPr lang="en-US" sz="2400" kern="1200" dirty="0" err="1">
                <a:solidFill>
                  <a:schemeClr val="bg1"/>
                </a:solidFill>
                <a:effectLst/>
                <a:latin typeface="Book Antiqua" panose="02040602050305030304" pitchFamily="18" charset="0"/>
              </a:rPr>
              <a:t>Στις</a:t>
            </a:r>
            <a:r>
              <a:rPr lang="en-US" sz="2400" kern="1200" dirty="0">
                <a:solidFill>
                  <a:schemeClr val="bg1"/>
                </a:solidFill>
                <a:effectLst/>
                <a:latin typeface="Book Antiqua" panose="02040602050305030304" pitchFamily="18" charset="0"/>
              </a:rPr>
              <a:t> α</a:t>
            </a:r>
            <a:r>
              <a:rPr lang="en-US" sz="2400" kern="1200" dirty="0" err="1">
                <a:solidFill>
                  <a:schemeClr val="bg1"/>
                </a:solidFill>
                <a:effectLst/>
                <a:latin typeface="Book Antiqua" panose="02040602050305030304" pitchFamily="18" charset="0"/>
              </a:rPr>
              <a:t>ρχές</a:t>
            </a:r>
            <a:r>
              <a:rPr lang="en-US" sz="2400" kern="1200" dirty="0">
                <a:solidFill>
                  <a:schemeClr val="bg1"/>
                </a:solidFill>
                <a:effectLst/>
                <a:latin typeface="Book Antiqua" panose="02040602050305030304" pitchFamily="18" charset="0"/>
              </a:rPr>
              <a:t> </a:t>
            </a:r>
            <a:r>
              <a:rPr lang="en-US" sz="2400" kern="1200" dirty="0" err="1">
                <a:solidFill>
                  <a:schemeClr val="bg1"/>
                </a:solidFill>
                <a:effectLst/>
                <a:latin typeface="Book Antiqua" panose="02040602050305030304" pitchFamily="18" charset="0"/>
              </a:rPr>
              <a:t>του</a:t>
            </a:r>
            <a:r>
              <a:rPr lang="en-US" sz="2400" kern="1200" dirty="0">
                <a:solidFill>
                  <a:schemeClr val="bg1"/>
                </a:solidFill>
                <a:effectLst/>
                <a:latin typeface="Book Antiqua" panose="02040602050305030304" pitchFamily="18" charset="0"/>
              </a:rPr>
              <a:t> </a:t>
            </a:r>
            <a:r>
              <a:rPr lang="en-US" sz="2400" kern="1200" dirty="0" err="1">
                <a:solidFill>
                  <a:schemeClr val="bg1"/>
                </a:solidFill>
                <a:effectLst/>
                <a:latin typeface="Book Antiqua" panose="02040602050305030304" pitchFamily="18" charset="0"/>
              </a:rPr>
              <a:t>δέκ</a:t>
            </a:r>
            <a:r>
              <a:rPr lang="en-US" sz="2400" kern="1200" dirty="0">
                <a:solidFill>
                  <a:schemeClr val="bg1"/>
                </a:solidFill>
                <a:effectLst/>
                <a:latin typeface="Book Antiqua" panose="02040602050305030304" pitchFamily="18" charset="0"/>
              </a:rPr>
              <a:t>ατου ένατου αιώνα μετά την υποταγή της Γερμανίας και της Αυστρίας στο Ναπολέοντα, ο γερμανικός λαός άρχισε να αναπτύσσει ένα αίσθημα εθνικισμού και ένα ενδιαφέρον για το τευτονικό του παρελθόν. </a:t>
            </a:r>
            <a:r>
              <a:rPr lang="en-US" sz="2400" kern="1200" dirty="0" err="1">
                <a:solidFill>
                  <a:schemeClr val="bg1"/>
                </a:solidFill>
                <a:effectLst/>
                <a:latin typeface="Book Antiqua" panose="02040602050305030304" pitchFamily="18" charset="0"/>
              </a:rPr>
              <a:t>Ωστόσο</a:t>
            </a:r>
            <a:r>
              <a:rPr lang="en-US" sz="2400" kern="1200" dirty="0">
                <a:solidFill>
                  <a:schemeClr val="bg1"/>
                </a:solidFill>
                <a:effectLst/>
                <a:latin typeface="Book Antiqua" panose="02040602050305030304" pitchFamily="18" charset="0"/>
              </a:rPr>
              <a:t> </a:t>
            </a:r>
            <a:r>
              <a:rPr lang="en-US" sz="2400" kern="1200" dirty="0" err="1">
                <a:solidFill>
                  <a:schemeClr val="bg1"/>
                </a:solidFill>
                <a:effectLst/>
                <a:latin typeface="Book Antiqua" panose="02040602050305030304" pitchFamily="18" charset="0"/>
              </a:rPr>
              <a:t>λίγ</a:t>
            </a:r>
            <a:r>
              <a:rPr lang="en-US" sz="2400" kern="1200" dirty="0">
                <a:solidFill>
                  <a:schemeClr val="bg1"/>
                </a:solidFill>
                <a:effectLst/>
                <a:latin typeface="Book Antiqua" panose="02040602050305030304" pitchFamily="18" charset="0"/>
              </a:rPr>
              <a:t>α αξιόλογα δράματα εθνικιστικού περιεχομένου γράφτηκαν, ίσως γιατί η λογοκρισία ήταν πολύ αυστηρή. </a:t>
            </a:r>
            <a:r>
              <a:rPr lang="en-US" sz="2400" kern="1200" dirty="0" err="1">
                <a:solidFill>
                  <a:schemeClr val="bg1"/>
                </a:solidFill>
                <a:effectLst/>
                <a:latin typeface="Book Antiqua" panose="02040602050305030304" pitchFamily="18" charset="0"/>
              </a:rPr>
              <a:t>Αυτή</a:t>
            </a:r>
            <a:r>
              <a:rPr lang="en-US" sz="2400" kern="1200" dirty="0">
                <a:solidFill>
                  <a:schemeClr val="bg1"/>
                </a:solidFill>
                <a:effectLst/>
                <a:latin typeface="Book Antiqua" panose="02040602050305030304" pitchFamily="18" charset="0"/>
              </a:rPr>
              <a:t> η </a:t>
            </a:r>
            <a:r>
              <a:rPr lang="en-US" sz="2400" kern="1200" dirty="0" err="1">
                <a:solidFill>
                  <a:schemeClr val="bg1"/>
                </a:solidFill>
                <a:effectLst/>
                <a:latin typeface="Book Antiqua" panose="02040602050305030304" pitchFamily="18" charset="0"/>
              </a:rPr>
              <a:t>τάση</a:t>
            </a:r>
            <a:r>
              <a:rPr lang="en-US" sz="2400" kern="1200" dirty="0">
                <a:solidFill>
                  <a:schemeClr val="bg1"/>
                </a:solidFill>
                <a:effectLst/>
                <a:latin typeface="Book Antiqua" panose="02040602050305030304" pitchFamily="18" charset="0"/>
              </a:rPr>
              <a:t>, </a:t>
            </a:r>
            <a:r>
              <a:rPr lang="en-US" sz="2400" kern="1200" dirty="0" err="1">
                <a:solidFill>
                  <a:schemeClr val="bg1"/>
                </a:solidFill>
                <a:effectLst/>
                <a:latin typeface="Book Antiqua" panose="02040602050305030304" pitchFamily="18" charset="0"/>
              </a:rPr>
              <a:t>ωστόσο</a:t>
            </a:r>
            <a:r>
              <a:rPr lang="en-US" sz="2400" kern="1200" dirty="0">
                <a:solidFill>
                  <a:schemeClr val="bg1"/>
                </a:solidFill>
                <a:effectLst/>
                <a:latin typeface="Book Antiqua" panose="02040602050305030304" pitchFamily="18" charset="0"/>
              </a:rPr>
              <a:t> θα </a:t>
            </a:r>
            <a:r>
              <a:rPr lang="en-US" sz="2400" kern="1200" dirty="0" err="1">
                <a:solidFill>
                  <a:schemeClr val="bg1"/>
                </a:solidFill>
                <a:effectLst/>
                <a:latin typeface="Book Antiqua" panose="02040602050305030304" pitchFamily="18" charset="0"/>
              </a:rPr>
              <a:t>εξελιχθεί</a:t>
            </a:r>
            <a:r>
              <a:rPr lang="en-US" sz="2400" kern="1200" dirty="0">
                <a:solidFill>
                  <a:schemeClr val="bg1"/>
                </a:solidFill>
                <a:effectLst/>
                <a:latin typeface="Book Antiqua" panose="02040602050305030304" pitchFamily="18" charset="0"/>
              </a:rPr>
              <a:t> και θα </a:t>
            </a:r>
            <a:r>
              <a:rPr lang="en-US" sz="2400" kern="1200" dirty="0" err="1">
                <a:solidFill>
                  <a:schemeClr val="bg1"/>
                </a:solidFill>
                <a:effectLst/>
                <a:latin typeface="Book Antiqua" panose="02040602050305030304" pitchFamily="18" charset="0"/>
              </a:rPr>
              <a:t>δυν</a:t>
            </a:r>
            <a:r>
              <a:rPr lang="en-US" sz="2400" kern="1200" dirty="0">
                <a:solidFill>
                  <a:schemeClr val="bg1"/>
                </a:solidFill>
                <a:effectLst/>
                <a:latin typeface="Book Antiqua" panose="02040602050305030304" pitchFamily="18" charset="0"/>
              </a:rPr>
              <a:t>αμώσει προς το τέλος του αιώνα βρίσκοντας την δυναμική της έκφραση στο ύστερο ρομαντισμό του Βάγκνερ.</a:t>
            </a:r>
            <a:br>
              <a:rPr lang="en-US" sz="2400" kern="1200" dirty="0">
                <a:solidFill>
                  <a:schemeClr val="bg1"/>
                </a:solidFill>
                <a:effectLst/>
                <a:latin typeface="Book Antiqua" panose="02040602050305030304" pitchFamily="18" charset="0"/>
              </a:rPr>
            </a:br>
            <a:endParaRPr lang="en-US" sz="2400" kern="1200" dirty="0">
              <a:solidFill>
                <a:schemeClr val="bg1"/>
              </a:solidFill>
              <a:latin typeface="Book Antiqua" panose="02040602050305030304" pitchFamily="18" charset="0"/>
            </a:endParaRPr>
          </a:p>
        </p:txBody>
      </p:sp>
      <p:cxnSp>
        <p:nvCxnSpPr>
          <p:cNvPr id="9" name="Straight Connector 8">
            <a:extLst>
              <a:ext uri="{FF2B5EF4-FFF2-40B4-BE49-F238E27FC236}">
                <a16:creationId xmlns:a16="http://schemas.microsoft.com/office/drawing/2014/main" id="{DC1572D0-F0FD-4D84-8F82-DC59140EB9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38160" y="2057399"/>
            <a:ext cx="0" cy="2743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99238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391" name="Rectangle 16390">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7636AF4A-DFAB-C076-ED26-67463B95F799}"/>
              </a:ext>
            </a:extLst>
          </p:cNvPr>
          <p:cNvSpPr>
            <a:spLocks noGrp="1"/>
          </p:cNvSpPr>
          <p:nvPr>
            <p:ph type="title"/>
          </p:nvPr>
        </p:nvSpPr>
        <p:spPr>
          <a:xfrm>
            <a:off x="123825" y="643467"/>
            <a:ext cx="6229349" cy="6214533"/>
          </a:xfrm>
        </p:spPr>
        <p:txBody>
          <a:bodyPr vert="horz" lIns="91440" tIns="45720" rIns="91440" bIns="45720" rtlCol="0" anchor="b">
            <a:noAutofit/>
          </a:bodyPr>
          <a:lstStyle/>
          <a:p>
            <a:r>
              <a:rPr lang="en-US" sz="2400" dirty="0">
                <a:effectLst/>
                <a:latin typeface="Book Antiqua" panose="02040602050305030304" pitchFamily="18" charset="0"/>
              </a:rPr>
              <a:t>Ο </a:t>
            </a:r>
            <a:r>
              <a:rPr lang="en-US" sz="2400" dirty="0" err="1">
                <a:effectLst/>
                <a:latin typeface="Book Antiqua" panose="02040602050305030304" pitchFamily="18" charset="0"/>
              </a:rPr>
              <a:t>δεύτερος</a:t>
            </a:r>
            <a:r>
              <a:rPr lang="en-US" sz="2400" dirty="0">
                <a:effectLst/>
                <a:latin typeface="Book Antiqua" panose="02040602050305030304" pitchFamily="18" charset="0"/>
              </a:rPr>
              <a:t> </a:t>
            </a:r>
            <a:r>
              <a:rPr lang="en-US" sz="2400" dirty="0" err="1">
                <a:effectLst/>
                <a:latin typeface="Book Antiqua" panose="02040602050305030304" pitchFamily="18" charset="0"/>
              </a:rPr>
              <a:t>εξίσου</a:t>
            </a:r>
            <a:r>
              <a:rPr lang="en-US" sz="2400" dirty="0">
                <a:effectLst/>
                <a:latin typeface="Book Antiqua" panose="02040602050305030304" pitchFamily="18" charset="0"/>
              </a:rPr>
              <a:t> </a:t>
            </a:r>
            <a:r>
              <a:rPr lang="en-US" sz="2400" dirty="0" err="1">
                <a:effectLst/>
                <a:latin typeface="Book Antiqua" panose="02040602050305030304" pitchFamily="18" charset="0"/>
              </a:rPr>
              <a:t>σημ</a:t>
            </a:r>
            <a:r>
              <a:rPr lang="en-US" sz="2400" dirty="0">
                <a:effectLst/>
                <a:latin typeface="Book Antiqua" panose="02040602050305030304" pitchFamily="18" charset="0"/>
              </a:rPr>
              <a:t>αντικός συγγραφέας αυτής της περιόδου είναι ο Γκέοργκ Μπύχνερ (1813-1837). Ο Μπ</a:t>
            </a:r>
            <a:r>
              <a:rPr lang="en-US" sz="2400" dirty="0" err="1">
                <a:effectLst/>
                <a:latin typeface="Book Antiqua" panose="02040602050305030304" pitchFamily="18" charset="0"/>
              </a:rPr>
              <a:t>ύχνερ</a:t>
            </a:r>
            <a:r>
              <a:rPr lang="en-US" sz="2400" dirty="0">
                <a:effectLst/>
                <a:latin typeface="Book Antiqua" panose="02040602050305030304" pitchFamily="18" charset="0"/>
              </a:rPr>
              <a:t> </a:t>
            </a:r>
            <a:r>
              <a:rPr lang="en-US" sz="2400" dirty="0" err="1">
                <a:effectLst/>
                <a:latin typeface="Book Antiqua" panose="02040602050305030304" pitchFamily="18" charset="0"/>
              </a:rPr>
              <a:t>έγρ</a:t>
            </a:r>
            <a:r>
              <a:rPr lang="en-US" sz="2400" dirty="0">
                <a:effectLst/>
                <a:latin typeface="Book Antiqua" panose="02040602050305030304" pitchFamily="18" charset="0"/>
              </a:rPr>
              <a:t>αψε μόνο τρία έργα, </a:t>
            </a:r>
            <a:r>
              <a:rPr lang="en-US" sz="2400" i="1" dirty="0">
                <a:effectLst/>
                <a:latin typeface="Book Antiqua" panose="02040602050305030304" pitchFamily="18" charset="0"/>
              </a:rPr>
              <a:t>Ο Θάνατος του Δαντών</a:t>
            </a:r>
            <a:r>
              <a:rPr lang="en-US" sz="2400" dirty="0">
                <a:effectLst/>
                <a:latin typeface="Book Antiqua" panose="02040602050305030304" pitchFamily="18" charset="0"/>
              </a:rPr>
              <a:t> (1835), </a:t>
            </a:r>
            <a:r>
              <a:rPr lang="en-US" sz="2400" i="1" dirty="0">
                <a:effectLst/>
                <a:latin typeface="Book Antiqua" panose="02040602050305030304" pitchFamily="18" charset="0"/>
              </a:rPr>
              <a:t>Λεόντιος και Λένα</a:t>
            </a:r>
            <a:r>
              <a:rPr lang="en-US" sz="2400" dirty="0">
                <a:effectLst/>
                <a:latin typeface="Book Antiqua" panose="02040602050305030304" pitchFamily="18" charset="0"/>
              </a:rPr>
              <a:t> (1836), και το ημιτελές </a:t>
            </a:r>
            <a:r>
              <a:rPr lang="en-US" sz="2400" i="1" dirty="0">
                <a:effectLst/>
                <a:latin typeface="Book Antiqua" panose="02040602050305030304" pitchFamily="18" charset="0"/>
              </a:rPr>
              <a:t>Βόιτσεκ</a:t>
            </a:r>
            <a:r>
              <a:rPr lang="en-US" sz="2400" dirty="0">
                <a:effectLst/>
                <a:latin typeface="Book Antiqua" panose="02040602050305030304" pitchFamily="18" charset="0"/>
              </a:rPr>
              <a:t> (1836). , </a:t>
            </a:r>
            <a:r>
              <a:rPr lang="en-US" sz="2400" i="1" dirty="0">
                <a:effectLst/>
                <a:latin typeface="Book Antiqua" panose="02040602050305030304" pitchFamily="18" charset="0"/>
              </a:rPr>
              <a:t>Ο </a:t>
            </a:r>
            <a:r>
              <a:rPr lang="en-US" sz="2400" i="1" dirty="0" err="1">
                <a:effectLst/>
                <a:latin typeface="Book Antiqua" panose="02040602050305030304" pitchFamily="18" charset="0"/>
              </a:rPr>
              <a:t>Θάν</a:t>
            </a:r>
            <a:r>
              <a:rPr lang="en-US" sz="2400" i="1" dirty="0">
                <a:effectLst/>
                <a:latin typeface="Book Antiqua" panose="02040602050305030304" pitchFamily="18" charset="0"/>
              </a:rPr>
              <a:t>ατος του Δαντών</a:t>
            </a:r>
            <a:r>
              <a:rPr lang="en-US" sz="2400" dirty="0">
                <a:effectLst/>
                <a:latin typeface="Book Antiqua" panose="02040602050305030304" pitchFamily="18" charset="0"/>
              </a:rPr>
              <a:t> τοποθετείται στην εποχή της «τρομοκρατίας» μετά τη γαλλική επανάσταση και έχει ως κεντρικό χαρακτήρα έναν ιδεαλιστή, ο οποίος, όταν βλέπει ότι οι υψηλοί στόχοι του καταστρέφονται από τη μικροπρέπεια,  υποψιάζεται πως τα ιδανικά του ήταν απλώς ένα προσωπείο των υλικών επιθυμιών. Η </a:t>
            </a:r>
            <a:r>
              <a:rPr lang="en-US" sz="2400" dirty="0" err="1">
                <a:effectLst/>
                <a:latin typeface="Book Antiqua" panose="02040602050305030304" pitchFamily="18" charset="0"/>
              </a:rPr>
              <a:t>ύψιστη</a:t>
            </a:r>
            <a:r>
              <a:rPr lang="en-US" sz="2400" dirty="0">
                <a:effectLst/>
                <a:latin typeface="Book Antiqua" panose="02040602050305030304" pitchFamily="18" charset="0"/>
              </a:rPr>
              <a:t> </a:t>
            </a:r>
            <a:r>
              <a:rPr lang="en-US" sz="2400" dirty="0" err="1">
                <a:effectLst/>
                <a:latin typeface="Book Antiqua" panose="02040602050305030304" pitchFamily="18" charset="0"/>
              </a:rPr>
              <a:t>ευ</a:t>
            </a:r>
            <a:r>
              <a:rPr lang="en-US" sz="2400" dirty="0">
                <a:effectLst/>
                <a:latin typeface="Book Antiqua" panose="02040602050305030304" pitchFamily="18" charset="0"/>
              </a:rPr>
              <a:t>αισθησία του, η οποία τον κάνει να αναρωτιέται για το νόημα της ύπαρξης, θα τον οδηγήσει στην απελπισία και τον θάνατο.</a:t>
            </a:r>
            <a:endParaRPr lang="en-US" sz="2400" dirty="0">
              <a:latin typeface="Book Antiqua" panose="02040602050305030304" pitchFamily="18" charset="0"/>
            </a:endParaRPr>
          </a:p>
        </p:txBody>
      </p:sp>
      <p:pic>
        <p:nvPicPr>
          <p:cNvPr id="16386" name="Picture 2" descr="Ο Γκέοργκ Μπύχνερ, ο συγγραφέας των μόλις 4 έργων, πεθαίνει σαν σήμερα 19  Φεβρουαρίου 1837">
            <a:extLst>
              <a:ext uri="{FF2B5EF4-FFF2-40B4-BE49-F238E27FC236}">
                <a16:creationId xmlns:a16="http://schemas.microsoft.com/office/drawing/2014/main" id="{6373C39A-42E9-9606-A087-BD99F5AAC7D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633" r="-2" b="12881"/>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1358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4C4DA70-8AA2-35B9-E990-0E7572A385F7}"/>
              </a:ext>
            </a:extLst>
          </p:cNvPr>
          <p:cNvPicPr>
            <a:picLocks noChangeAspect="1"/>
          </p:cNvPicPr>
          <p:nvPr/>
        </p:nvPicPr>
        <p:blipFill rotWithShape="1">
          <a:blip r:embed="rId2">
            <a:alphaModFix amt="50000"/>
          </a:blip>
          <a:srcRect t="5858"/>
          <a:stretch/>
        </p:blipFill>
        <p:spPr>
          <a:xfrm>
            <a:off x="20" y="1"/>
            <a:ext cx="12191980" cy="6857999"/>
          </a:xfrm>
          <a:prstGeom prst="rect">
            <a:avLst/>
          </a:prstGeom>
        </p:spPr>
      </p:pic>
      <p:sp>
        <p:nvSpPr>
          <p:cNvPr id="2" name="Τίτλος 1">
            <a:extLst>
              <a:ext uri="{FF2B5EF4-FFF2-40B4-BE49-F238E27FC236}">
                <a16:creationId xmlns:a16="http://schemas.microsoft.com/office/drawing/2014/main" id="{F10EE310-3CF2-86E3-EFDA-2E201D3963D9}"/>
              </a:ext>
            </a:extLst>
          </p:cNvPr>
          <p:cNvSpPr>
            <a:spLocks noGrp="1"/>
          </p:cNvSpPr>
          <p:nvPr>
            <p:ph type="title"/>
          </p:nvPr>
        </p:nvSpPr>
        <p:spPr>
          <a:xfrm>
            <a:off x="1524000" y="1122362"/>
            <a:ext cx="9144000" cy="4668838"/>
          </a:xfrm>
        </p:spPr>
        <p:txBody>
          <a:bodyPr vert="horz" lIns="91440" tIns="45720" rIns="91440" bIns="45720" rtlCol="0" anchor="b">
            <a:noAutofit/>
          </a:bodyPr>
          <a:lstStyle/>
          <a:p>
            <a:pPr indent="226695" algn="ctr"/>
            <a:r>
              <a:rPr lang="en-US" sz="2400" dirty="0">
                <a:solidFill>
                  <a:srgbClr val="FFFFFF"/>
                </a:solidFill>
                <a:effectLst/>
                <a:latin typeface="Book Antiqua" panose="02040602050305030304" pitchFamily="18" charset="0"/>
              </a:rPr>
              <a:t>Ο </a:t>
            </a:r>
            <a:r>
              <a:rPr lang="en-US" sz="2400" i="1" dirty="0" err="1">
                <a:solidFill>
                  <a:srgbClr val="FFFFFF"/>
                </a:solidFill>
                <a:effectLst/>
                <a:latin typeface="Book Antiqua" panose="02040602050305030304" pitchFamily="18" charset="0"/>
              </a:rPr>
              <a:t>Βόιτσεκ</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είν</a:t>
            </a:r>
            <a:r>
              <a:rPr lang="en-US" sz="2400" dirty="0">
                <a:solidFill>
                  <a:srgbClr val="FFFFFF"/>
                </a:solidFill>
                <a:effectLst/>
                <a:latin typeface="Book Antiqua" panose="02040602050305030304" pitchFamily="18" charset="0"/>
              </a:rPr>
              <a:t>αι από τα πρώτα έργα που αντιμετωπίζουν με συμπάθεια έναν ήρωα κατώτερης κοινωνικής τάξης. </a:t>
            </a:r>
            <a:r>
              <a:rPr lang="en-US" sz="2400" dirty="0" err="1">
                <a:solidFill>
                  <a:srgbClr val="FFFFFF"/>
                </a:solidFill>
                <a:effectLst/>
                <a:latin typeface="Book Antiqua" panose="02040602050305030304" pitchFamily="18" charset="0"/>
              </a:rPr>
              <a:t>Το</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έργο</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δείχνει</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τη</a:t>
            </a:r>
            <a:r>
              <a:rPr lang="en-US" sz="2400" dirty="0">
                <a:solidFill>
                  <a:srgbClr val="FFFFFF"/>
                </a:solidFill>
                <a:effectLst/>
                <a:latin typeface="Book Antiqua" panose="02040602050305030304" pitchFamily="18" charset="0"/>
              </a:rPr>
              <a:t> βα</a:t>
            </a:r>
            <a:r>
              <a:rPr lang="en-US" sz="2400" dirty="0" err="1">
                <a:solidFill>
                  <a:srgbClr val="FFFFFF"/>
                </a:solidFill>
                <a:effectLst/>
                <a:latin typeface="Book Antiqua" panose="02040602050305030304" pitchFamily="18" charset="0"/>
              </a:rPr>
              <a:t>θμι</a:t>
            </a:r>
            <a:r>
              <a:rPr lang="en-US" sz="2400" dirty="0">
                <a:solidFill>
                  <a:srgbClr val="FFFFFF"/>
                </a:solidFill>
                <a:effectLst/>
                <a:latin typeface="Book Antiqua" panose="02040602050305030304" pitchFamily="18" charset="0"/>
              </a:rPr>
              <a:t>αία εξαθλίωση ενός ανθρώπου παγιδευμένου από την κληρονομικότητα και το περιβάλλον. </a:t>
            </a:r>
            <a:r>
              <a:rPr lang="en-US" sz="2400" dirty="0" err="1">
                <a:solidFill>
                  <a:srgbClr val="FFFFFF"/>
                </a:solidFill>
                <a:effectLst/>
                <a:latin typeface="Book Antiqua" panose="02040602050305030304" pitchFamily="18" charset="0"/>
              </a:rPr>
              <a:t>Οι</a:t>
            </a:r>
            <a:r>
              <a:rPr lang="en-US" sz="2400" dirty="0">
                <a:solidFill>
                  <a:srgbClr val="FFFFFF"/>
                </a:solidFill>
                <a:effectLst/>
                <a:latin typeface="Book Antiqua" panose="02040602050305030304" pitchFamily="18" charset="0"/>
              </a:rPr>
              <a:t> απ</a:t>
            </a:r>
            <a:r>
              <a:rPr lang="en-US" sz="2400" dirty="0" err="1">
                <a:solidFill>
                  <a:srgbClr val="FFFFFF"/>
                </a:solidFill>
                <a:effectLst/>
                <a:latin typeface="Book Antiqua" panose="02040602050305030304" pitchFamily="18" charset="0"/>
              </a:rPr>
              <a:t>όψεις</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του</a:t>
            </a:r>
            <a:r>
              <a:rPr lang="en-US" sz="2400" dirty="0">
                <a:solidFill>
                  <a:srgbClr val="FFFFFF"/>
                </a:solidFill>
                <a:effectLst/>
                <a:latin typeface="Book Antiqua" panose="02040602050305030304" pitchFamily="18" charset="0"/>
              </a:rPr>
              <a:t> Μπ</a:t>
            </a:r>
            <a:r>
              <a:rPr lang="en-US" sz="2400" dirty="0" err="1">
                <a:solidFill>
                  <a:srgbClr val="FFFFFF"/>
                </a:solidFill>
                <a:effectLst/>
                <a:latin typeface="Book Antiqua" panose="02040602050305030304" pitchFamily="18" charset="0"/>
              </a:rPr>
              <a:t>ύχνερ</a:t>
            </a:r>
            <a:r>
              <a:rPr lang="en-US" sz="2400" dirty="0">
                <a:solidFill>
                  <a:srgbClr val="FFFFFF"/>
                </a:solidFill>
                <a:effectLst/>
                <a:latin typeface="Book Antiqua" panose="02040602050305030304" pitchFamily="18" charset="0"/>
              </a:rPr>
              <a:t> και </a:t>
            </a:r>
            <a:r>
              <a:rPr lang="en-US" sz="2400" dirty="0" err="1">
                <a:solidFill>
                  <a:srgbClr val="FFFFFF"/>
                </a:solidFill>
                <a:effectLst/>
                <a:latin typeface="Book Antiqua" panose="02040602050305030304" pitchFamily="18" charset="0"/>
              </a:rPr>
              <a:t>οι</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τεχνικές</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του</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ήτ</a:t>
            </a:r>
            <a:r>
              <a:rPr lang="en-US" sz="2400" dirty="0">
                <a:solidFill>
                  <a:srgbClr val="FFFFFF"/>
                </a:solidFill>
                <a:effectLst/>
                <a:latin typeface="Book Antiqua" panose="02040602050305030304" pitchFamily="18" charset="0"/>
              </a:rPr>
              <a:t>αν εξαιρετικά προχωρημένες για την εποχή του. Ο Μαξ </a:t>
            </a:r>
            <a:r>
              <a:rPr lang="en-US" sz="2400" dirty="0" err="1">
                <a:solidFill>
                  <a:srgbClr val="FFFFFF"/>
                </a:solidFill>
                <a:effectLst/>
                <a:latin typeface="Book Antiqua" panose="02040602050305030304" pitchFamily="18" charset="0"/>
              </a:rPr>
              <a:t>Ράινχ</a:t>
            </a:r>
            <a:r>
              <a:rPr lang="en-US" sz="2400" dirty="0">
                <a:solidFill>
                  <a:srgbClr val="FFFFFF"/>
                </a:solidFill>
                <a:effectLst/>
                <a:latin typeface="Book Antiqua" panose="02040602050305030304" pitchFamily="18" charset="0"/>
              </a:rPr>
              <a:t>αρντ τον ανακάλυψε ξανά το 1913 και από τότε θεωρείται ένας από τους μεγαλύτερους δραματουργούς του δέκατου ένατου αιώνα.</a:t>
            </a:r>
            <a:br>
              <a:rPr lang="en-US" sz="2400" dirty="0">
                <a:solidFill>
                  <a:srgbClr val="FFFFFF"/>
                </a:solidFill>
                <a:effectLst/>
                <a:latin typeface="Book Antiqua" panose="02040602050305030304" pitchFamily="18" charset="0"/>
              </a:rPr>
            </a:br>
            <a:r>
              <a:rPr lang="en-US" sz="2400" dirty="0">
                <a:solidFill>
                  <a:srgbClr val="FFFFFF"/>
                </a:solidFill>
                <a:effectLst/>
                <a:latin typeface="Book Antiqua" panose="02040602050305030304" pitchFamily="18" charset="0"/>
              </a:rPr>
              <a:t> </a:t>
            </a:r>
            <a:br>
              <a:rPr lang="en-US" sz="2400" dirty="0">
                <a:solidFill>
                  <a:srgbClr val="FFFFFF"/>
                </a:solidFill>
                <a:effectLst/>
                <a:latin typeface="Book Antiqua" panose="02040602050305030304" pitchFamily="18" charset="0"/>
              </a:rPr>
            </a:br>
            <a:endParaRPr lang="en-US" sz="2400" dirty="0">
              <a:solidFill>
                <a:srgbClr val="FFFFFF"/>
              </a:solidFill>
              <a:latin typeface="Book Antiqua" panose="02040602050305030304" pitchFamily="18" charset="0"/>
            </a:endParaRPr>
          </a:p>
        </p:txBody>
      </p:sp>
    </p:spTree>
    <p:extLst>
      <p:ext uri="{BB962C8B-B14F-4D97-AF65-F5344CB8AC3E}">
        <p14:creationId xmlns:p14="http://schemas.microsoft.com/office/powerpoint/2010/main" val="313500390"/>
      </p:ext>
    </p:extLst>
  </p:cSld>
  <p:clrMapOvr>
    <a:overrideClrMapping bg1="dk1" tx1="lt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6ACE688F-B1E8-6CF1-60F6-4412342EE300}"/>
              </a:ext>
            </a:extLst>
          </p:cNvPr>
          <p:cNvSpPr>
            <a:spLocks noGrp="1"/>
          </p:cNvSpPr>
          <p:nvPr>
            <p:ph type="title"/>
          </p:nvPr>
        </p:nvSpPr>
        <p:spPr>
          <a:xfrm>
            <a:off x="643468" y="643467"/>
            <a:ext cx="4620584" cy="4567137"/>
          </a:xfrm>
        </p:spPr>
        <p:txBody>
          <a:bodyPr vert="horz" lIns="91440" tIns="45720" rIns="91440" bIns="45720" rtlCol="0" anchor="b">
            <a:normAutofit/>
          </a:bodyPr>
          <a:lstStyle/>
          <a:p>
            <a:r>
              <a:rPr lang="en-US" i="1" dirty="0" err="1">
                <a:effectLst/>
                <a:latin typeface="Book Antiqua" panose="02040602050305030304" pitchFamily="18" charset="0"/>
              </a:rPr>
              <a:t>Το</a:t>
            </a:r>
            <a:r>
              <a:rPr lang="en-US" i="1" dirty="0">
                <a:effectLst/>
                <a:latin typeface="Book Antiqua" panose="02040602050305030304" pitchFamily="18" charset="0"/>
              </a:rPr>
              <a:t> </a:t>
            </a:r>
            <a:r>
              <a:rPr lang="en-US" i="1" dirty="0" err="1">
                <a:effectLst/>
                <a:latin typeface="Book Antiqua" panose="02040602050305030304" pitchFamily="18" charset="0"/>
              </a:rPr>
              <a:t>θέ</a:t>
            </a:r>
            <a:r>
              <a:rPr lang="en-US" i="1" dirty="0">
                <a:effectLst/>
                <a:latin typeface="Book Antiqua" panose="02040602050305030304" pitchFamily="18" charset="0"/>
              </a:rPr>
              <a:t>ατρο στη Γαλλία μέχρι τα μέσα του 19</a:t>
            </a:r>
            <a:r>
              <a:rPr lang="en-US" i="1" baseline="30000" dirty="0">
                <a:effectLst/>
                <a:latin typeface="Book Antiqua" panose="02040602050305030304" pitchFamily="18" charset="0"/>
              </a:rPr>
              <a:t>ου</a:t>
            </a:r>
            <a:r>
              <a:rPr lang="en-US" i="1" dirty="0">
                <a:effectLst/>
                <a:latin typeface="Book Antiqua" panose="02040602050305030304" pitchFamily="18" charset="0"/>
              </a:rPr>
              <a:t> αιώνα</a:t>
            </a:r>
            <a:br>
              <a:rPr lang="en-US" dirty="0">
                <a:effectLst/>
                <a:latin typeface="Book Antiqua" panose="02040602050305030304" pitchFamily="18" charset="0"/>
              </a:rPr>
            </a:br>
            <a:endParaRPr lang="en-US" dirty="0">
              <a:latin typeface="Book Antiqua" panose="02040602050305030304" pitchFamily="18" charset="0"/>
            </a:endParaRPr>
          </a:p>
        </p:txBody>
      </p:sp>
      <p:pic>
        <p:nvPicPr>
          <p:cNvPr id="4" name="Picture 3">
            <a:extLst>
              <a:ext uri="{FF2B5EF4-FFF2-40B4-BE49-F238E27FC236}">
                <a16:creationId xmlns:a16="http://schemas.microsoft.com/office/drawing/2014/main" id="{831E9C87-921A-0C6B-706D-391C817320FD}"/>
              </a:ext>
            </a:extLst>
          </p:cNvPr>
          <p:cNvPicPr>
            <a:picLocks noChangeAspect="1"/>
          </p:cNvPicPr>
          <p:nvPr/>
        </p:nvPicPr>
        <p:blipFill rotWithShape="1">
          <a:blip r:embed="rId2"/>
          <a:srcRect l="34153" r="18462"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6626559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0B7813D-B76D-400E-BFDE-AA4BA0BFAD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1785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3C80C026-C970-4B72-5FD9-D441032EB457}"/>
              </a:ext>
            </a:extLst>
          </p:cNvPr>
          <p:cNvSpPr>
            <a:spLocks noGrp="1"/>
          </p:cNvSpPr>
          <p:nvPr>
            <p:ph type="title"/>
          </p:nvPr>
        </p:nvSpPr>
        <p:spPr>
          <a:xfrm>
            <a:off x="841248" y="600426"/>
            <a:ext cx="10512552" cy="5028849"/>
          </a:xfrm>
        </p:spPr>
        <p:txBody>
          <a:bodyPr vert="horz" lIns="91440" tIns="45720" rIns="91440" bIns="45720" rtlCol="0" anchor="b">
            <a:noAutofit/>
          </a:bodyPr>
          <a:lstStyle/>
          <a:p>
            <a:r>
              <a:rPr lang="en-US" sz="2400" kern="1200" dirty="0" err="1">
                <a:solidFill>
                  <a:schemeClr val="bg1"/>
                </a:solidFill>
                <a:effectLst/>
                <a:latin typeface="Book Antiqua" panose="02040602050305030304" pitchFamily="18" charset="0"/>
              </a:rPr>
              <a:t>Στ</a:t>
            </a:r>
            <a:r>
              <a:rPr lang="en-US" sz="2400" kern="1200" dirty="0">
                <a:solidFill>
                  <a:schemeClr val="bg1"/>
                </a:solidFill>
                <a:effectLst/>
                <a:latin typeface="Book Antiqua" panose="02040602050305030304" pitchFamily="18" charset="0"/>
              </a:rPr>
              <a:t>α τέλη του δέκατου όγδοου αιώνα υπάρχουν δυο ειδών θέατρα τα κρατικά,  όπως η Κομεντί Φρανσαίζ και η Οπερά, και τα μικρότερα θέατρα ή τα θέατρα του βουλεβάρτου. Ο Ναπ</a:t>
            </a:r>
            <a:r>
              <a:rPr lang="en-US" sz="2400" kern="1200" dirty="0" err="1">
                <a:solidFill>
                  <a:schemeClr val="bg1"/>
                </a:solidFill>
                <a:effectLst/>
                <a:latin typeface="Book Antiqua" panose="02040602050305030304" pitchFamily="18" charset="0"/>
              </a:rPr>
              <a:t>ολέων</a:t>
            </a:r>
            <a:r>
              <a:rPr lang="en-US" sz="2400" kern="1200" dirty="0">
                <a:solidFill>
                  <a:schemeClr val="bg1"/>
                </a:solidFill>
                <a:effectLst/>
                <a:latin typeface="Book Antiqua" panose="02040602050305030304" pitchFamily="18" charset="0"/>
              </a:rPr>
              <a:t> </a:t>
            </a:r>
            <a:r>
              <a:rPr lang="en-US" sz="2400" kern="1200" dirty="0" err="1">
                <a:solidFill>
                  <a:schemeClr val="bg1"/>
                </a:solidFill>
                <a:effectLst/>
                <a:latin typeface="Book Antiqua" panose="02040602050305030304" pitchFamily="18" charset="0"/>
              </a:rPr>
              <a:t>έχοντ</a:t>
            </a:r>
            <a:r>
              <a:rPr lang="en-US" sz="2400" kern="1200" dirty="0">
                <a:solidFill>
                  <a:schemeClr val="bg1"/>
                </a:solidFill>
                <a:effectLst/>
                <a:latin typeface="Book Antiqua" panose="02040602050305030304" pitchFamily="18" charset="0"/>
              </a:rPr>
              <a:t>ας ως πρότυπο της αυτοκρατορίας του τη Ρώμη ευνόησε το κλασικό δράμα περιμένοντας κάθε χρόνο ένα νέο αριστούργημα ως αντάλλαγμα της υποστήριξής του προς το θέατρο. Τα </a:t>
            </a:r>
            <a:r>
              <a:rPr lang="en-US" sz="2400" kern="1200" dirty="0" err="1">
                <a:solidFill>
                  <a:schemeClr val="bg1"/>
                </a:solidFill>
                <a:effectLst/>
                <a:latin typeface="Book Antiqua" panose="02040602050305030304" pitchFamily="18" charset="0"/>
              </a:rPr>
              <a:t>θέ</a:t>
            </a:r>
            <a:r>
              <a:rPr lang="en-US" sz="2400" kern="1200" dirty="0">
                <a:solidFill>
                  <a:schemeClr val="bg1"/>
                </a:solidFill>
                <a:effectLst/>
                <a:latin typeface="Book Antiqua" panose="02040602050305030304" pitchFamily="18" charset="0"/>
              </a:rPr>
              <a:t>ατρα, ωστόσο, του βουλεβάρτου ανέβαζαν τα μόνα πραγματικά δημοφιλή έργα, τα μελοδράματα. Χαρα</a:t>
            </a:r>
            <a:r>
              <a:rPr lang="en-US" sz="2400" kern="1200" dirty="0" err="1">
                <a:solidFill>
                  <a:schemeClr val="bg1"/>
                </a:solidFill>
                <a:effectLst/>
                <a:latin typeface="Book Antiqua" panose="02040602050305030304" pitchFamily="18" charset="0"/>
              </a:rPr>
              <a:t>κτηριστικά</a:t>
            </a:r>
            <a:r>
              <a:rPr lang="en-US" sz="2400" kern="1200" dirty="0">
                <a:solidFill>
                  <a:schemeClr val="bg1"/>
                </a:solidFill>
                <a:effectLst/>
                <a:latin typeface="Book Antiqua" panose="02040602050305030304" pitchFamily="18" charset="0"/>
              </a:rPr>
              <a:t> </a:t>
            </a:r>
            <a:r>
              <a:rPr lang="en-US" sz="2400" kern="1200" dirty="0" err="1">
                <a:solidFill>
                  <a:schemeClr val="bg1"/>
                </a:solidFill>
                <a:effectLst/>
                <a:latin typeface="Book Antiqua" panose="02040602050305030304" pitchFamily="18" charset="0"/>
              </a:rPr>
              <a:t>στοιχεί</a:t>
            </a:r>
            <a:r>
              <a:rPr lang="en-US" sz="2400" kern="1200" dirty="0">
                <a:solidFill>
                  <a:schemeClr val="bg1"/>
                </a:solidFill>
                <a:effectLst/>
                <a:latin typeface="Book Antiqua" panose="02040602050305030304" pitchFamily="18" charset="0"/>
              </a:rPr>
              <a:t>α του μελοδράματος προϋπήρχαν σε πολλά έργα του βουλεβάρτου, αλλά αυτός που τους έδωσε τη χαρακτηριστική τους  μορφή ήταν ο Ρενέ Σαρλ Γκίλμπερ ντε Πιξερεκούρ (1773-1844) με τα έργα του </a:t>
            </a:r>
            <a:r>
              <a:rPr lang="en-US" sz="2400" i="1" kern="1200" dirty="0">
                <a:solidFill>
                  <a:schemeClr val="bg1"/>
                </a:solidFill>
                <a:effectLst/>
                <a:latin typeface="Book Antiqua" panose="02040602050305030304" pitchFamily="18" charset="0"/>
              </a:rPr>
              <a:t>Βικτωρ</a:t>
            </a:r>
            <a:r>
              <a:rPr lang="en-US" sz="2400" kern="1200" dirty="0">
                <a:solidFill>
                  <a:schemeClr val="bg1"/>
                </a:solidFill>
                <a:effectLst/>
                <a:latin typeface="Book Antiqua" panose="02040602050305030304" pitchFamily="18" charset="0"/>
              </a:rPr>
              <a:t> ή </a:t>
            </a:r>
            <a:r>
              <a:rPr lang="en-US" sz="2400" i="1" kern="1200" dirty="0">
                <a:solidFill>
                  <a:schemeClr val="bg1"/>
                </a:solidFill>
                <a:effectLst/>
                <a:latin typeface="Book Antiqua" panose="02040602050305030304" pitchFamily="18" charset="0"/>
              </a:rPr>
              <a:t>Το Παιδί του Δάσους</a:t>
            </a:r>
            <a:r>
              <a:rPr lang="en-US" sz="2400" kern="1200" dirty="0">
                <a:solidFill>
                  <a:schemeClr val="bg1"/>
                </a:solidFill>
                <a:effectLst/>
                <a:latin typeface="Book Antiqua" panose="02040602050305030304" pitchFamily="18" charset="0"/>
              </a:rPr>
              <a:t> (1798), </a:t>
            </a:r>
            <a:r>
              <a:rPr lang="en-US" sz="2400" i="1" kern="1200" dirty="0">
                <a:solidFill>
                  <a:schemeClr val="bg1"/>
                </a:solidFill>
                <a:effectLst/>
                <a:latin typeface="Book Antiqua" panose="02040602050305030304" pitchFamily="18" charset="0"/>
              </a:rPr>
              <a:t>Κοελίνα</a:t>
            </a:r>
            <a:r>
              <a:rPr lang="en-US" sz="2400" kern="1200" dirty="0">
                <a:solidFill>
                  <a:schemeClr val="bg1"/>
                </a:solidFill>
                <a:effectLst/>
                <a:latin typeface="Book Antiqua" panose="02040602050305030304" pitchFamily="18" charset="0"/>
              </a:rPr>
              <a:t> ή </a:t>
            </a:r>
            <a:r>
              <a:rPr lang="en-US" sz="2400" i="1" kern="1200" dirty="0">
                <a:solidFill>
                  <a:schemeClr val="bg1"/>
                </a:solidFill>
                <a:effectLst/>
                <a:latin typeface="Book Antiqua" panose="02040602050305030304" pitchFamily="18" charset="0"/>
              </a:rPr>
              <a:t>Το Παιδί του Μυστηρίου</a:t>
            </a:r>
            <a:r>
              <a:rPr lang="en-US" sz="2400" kern="1200" dirty="0">
                <a:solidFill>
                  <a:schemeClr val="bg1"/>
                </a:solidFill>
                <a:effectLst/>
                <a:latin typeface="Book Antiqua" panose="02040602050305030304" pitchFamily="18" charset="0"/>
              </a:rPr>
              <a:t> (1800), και άλλα. Η </a:t>
            </a:r>
            <a:r>
              <a:rPr lang="en-US" sz="2400" kern="1200" dirty="0" err="1">
                <a:solidFill>
                  <a:schemeClr val="bg1"/>
                </a:solidFill>
                <a:effectLst/>
                <a:latin typeface="Book Antiqua" panose="02040602050305030304" pitchFamily="18" charset="0"/>
              </a:rPr>
              <a:t>δημοτικότητ</a:t>
            </a:r>
            <a:r>
              <a:rPr lang="en-US" sz="2400" kern="1200" dirty="0">
                <a:solidFill>
                  <a:schemeClr val="bg1"/>
                </a:solidFill>
                <a:effectLst/>
                <a:latin typeface="Book Antiqua" panose="02040602050305030304" pitchFamily="18" charset="0"/>
              </a:rPr>
              <a:t>α των έργων του καθιέρωσε το μελόδραμα ως το κυρίαρχο θεατρικό είδος του δέκατου ένατου αιώνα.</a:t>
            </a:r>
            <a:br>
              <a:rPr lang="en-US" sz="2400" kern="1200" dirty="0">
                <a:solidFill>
                  <a:schemeClr val="bg1"/>
                </a:solidFill>
                <a:effectLst/>
                <a:latin typeface="Book Antiqua" panose="02040602050305030304" pitchFamily="18" charset="0"/>
              </a:rPr>
            </a:br>
            <a:endParaRPr lang="en-US" sz="2400" kern="1200"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8196280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6715248-1D98-C643-6B56-A817DC25E9B2}"/>
              </a:ext>
            </a:extLst>
          </p:cNvPr>
          <p:cNvPicPr>
            <a:picLocks noChangeAspect="1"/>
          </p:cNvPicPr>
          <p:nvPr/>
        </p:nvPicPr>
        <p:blipFill rotWithShape="1">
          <a:blip r:embed="rId2">
            <a:alphaModFix amt="50000"/>
          </a:blip>
          <a:srcRect t="3298" b="16914"/>
          <a:stretch/>
        </p:blipFill>
        <p:spPr>
          <a:xfrm>
            <a:off x="20" y="1"/>
            <a:ext cx="12191980" cy="6857999"/>
          </a:xfrm>
          <a:prstGeom prst="rect">
            <a:avLst/>
          </a:prstGeom>
        </p:spPr>
      </p:pic>
      <p:sp>
        <p:nvSpPr>
          <p:cNvPr id="2" name="Τίτλος 1">
            <a:extLst>
              <a:ext uri="{FF2B5EF4-FFF2-40B4-BE49-F238E27FC236}">
                <a16:creationId xmlns:a16="http://schemas.microsoft.com/office/drawing/2014/main" id="{8B964C4E-9C07-A445-2C03-08A977A74862}"/>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sz="5100" i="1" dirty="0" err="1">
                <a:solidFill>
                  <a:srgbClr val="FFFFFF"/>
                </a:solidFill>
                <a:effectLst/>
                <a:latin typeface="Book Antiqua" panose="02040602050305030304" pitchFamily="18" charset="0"/>
              </a:rPr>
              <a:t>Το</a:t>
            </a:r>
            <a:r>
              <a:rPr lang="en-US" sz="5100" i="1" dirty="0">
                <a:solidFill>
                  <a:srgbClr val="FFFFFF"/>
                </a:solidFill>
                <a:effectLst/>
                <a:latin typeface="Book Antiqua" panose="02040602050305030304" pitchFamily="18" charset="0"/>
              </a:rPr>
              <a:t> </a:t>
            </a:r>
            <a:r>
              <a:rPr lang="en-US" sz="5100" i="1" dirty="0" err="1">
                <a:solidFill>
                  <a:srgbClr val="FFFFFF"/>
                </a:solidFill>
                <a:effectLst/>
                <a:latin typeface="Book Antiqua" panose="02040602050305030304" pitchFamily="18" charset="0"/>
              </a:rPr>
              <a:t>μελόδρ</a:t>
            </a:r>
            <a:r>
              <a:rPr lang="en-US" sz="5100" i="1" dirty="0">
                <a:solidFill>
                  <a:srgbClr val="FFFFFF"/>
                </a:solidFill>
                <a:effectLst/>
                <a:latin typeface="Book Antiqua" panose="02040602050305030304" pitchFamily="18" charset="0"/>
              </a:rPr>
              <a:t>αμα και ο ρομαντισμός στη Γαλλία του 19</a:t>
            </a:r>
            <a:r>
              <a:rPr lang="en-US" sz="5100" i="1" baseline="30000" dirty="0">
                <a:solidFill>
                  <a:srgbClr val="FFFFFF"/>
                </a:solidFill>
                <a:effectLst/>
                <a:latin typeface="Book Antiqua" panose="02040602050305030304" pitchFamily="18" charset="0"/>
              </a:rPr>
              <a:t>ου</a:t>
            </a:r>
            <a:r>
              <a:rPr lang="en-US" sz="5100" i="1" dirty="0">
                <a:solidFill>
                  <a:srgbClr val="FFFFFF"/>
                </a:solidFill>
                <a:effectLst/>
                <a:latin typeface="Book Antiqua" panose="02040602050305030304" pitchFamily="18" charset="0"/>
              </a:rPr>
              <a:t> αιώνα </a:t>
            </a:r>
            <a:br>
              <a:rPr lang="en-US" sz="5100" dirty="0">
                <a:solidFill>
                  <a:srgbClr val="FFFFFF"/>
                </a:solidFill>
                <a:effectLst/>
              </a:rPr>
            </a:br>
            <a:endParaRPr lang="en-US" sz="5100" dirty="0">
              <a:solidFill>
                <a:srgbClr val="FFFFFF"/>
              </a:solidFill>
            </a:endParaRPr>
          </a:p>
        </p:txBody>
      </p:sp>
    </p:spTree>
    <p:extLst>
      <p:ext uri="{BB962C8B-B14F-4D97-AF65-F5344CB8AC3E}">
        <p14:creationId xmlns:p14="http://schemas.microsoft.com/office/powerpoint/2010/main" val="507554422"/>
      </p:ext>
    </p:extLst>
  </p:cSld>
  <p:clrMapOvr>
    <a:overrideClrMapping bg1="dk1" tx1="lt1" bg2="dk2" tx2="lt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7" name="Rectangle 17414">
            <a:extLst>
              <a:ext uri="{FF2B5EF4-FFF2-40B4-BE49-F238E27FC236}">
                <a16:creationId xmlns:a16="http://schemas.microsoft.com/office/drawing/2014/main" id="{CC263FCC-695F-4994-AFE7-65D70BD0E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7552267"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E4357B22-96B5-DE9C-6FCA-3573B0289CE5}"/>
              </a:ext>
            </a:extLst>
          </p:cNvPr>
          <p:cNvSpPr>
            <a:spLocks noGrp="1"/>
          </p:cNvSpPr>
          <p:nvPr>
            <p:ph type="title"/>
          </p:nvPr>
        </p:nvSpPr>
        <p:spPr>
          <a:xfrm>
            <a:off x="0" y="706756"/>
            <a:ext cx="7439025" cy="5875019"/>
          </a:xfrm>
        </p:spPr>
        <p:txBody>
          <a:bodyPr vert="horz" lIns="91440" tIns="45720" rIns="91440" bIns="45720" rtlCol="0" anchor="b">
            <a:noAutofit/>
          </a:bodyPr>
          <a:lstStyle/>
          <a:p>
            <a:r>
              <a:rPr lang="en-US" sz="2400" dirty="0">
                <a:solidFill>
                  <a:schemeClr val="bg1"/>
                </a:solidFill>
                <a:effectLst/>
                <a:latin typeface="Book Antiqua" panose="02040602050305030304" pitchFamily="18" charset="0"/>
              </a:rPr>
              <a:t>Η βα</a:t>
            </a:r>
            <a:r>
              <a:rPr lang="en-US" sz="2400" dirty="0" err="1">
                <a:solidFill>
                  <a:schemeClr val="bg1"/>
                </a:solidFill>
                <a:effectLst/>
                <a:latin typeface="Book Antiqua" panose="02040602050305030304" pitchFamily="18" charset="0"/>
              </a:rPr>
              <a:t>σική</a:t>
            </a:r>
            <a:r>
              <a:rPr lang="en-US" sz="2400" dirty="0">
                <a:solidFill>
                  <a:schemeClr val="bg1"/>
                </a:solidFill>
                <a:effectLst/>
                <a:latin typeface="Book Antiqua" panose="02040602050305030304" pitchFamily="18" charset="0"/>
              </a:rPr>
              <a:t> π</a:t>
            </a:r>
            <a:r>
              <a:rPr lang="en-US" sz="2400" dirty="0" err="1">
                <a:solidFill>
                  <a:schemeClr val="bg1"/>
                </a:solidFill>
                <a:effectLst/>
                <a:latin typeface="Book Antiqua" panose="02040602050305030304" pitchFamily="18" charset="0"/>
              </a:rPr>
              <a:t>λοκή</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του</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μελοδράμ</a:t>
            </a:r>
            <a:r>
              <a:rPr lang="en-US" sz="2400" dirty="0">
                <a:solidFill>
                  <a:schemeClr val="bg1"/>
                </a:solidFill>
                <a:effectLst/>
                <a:latin typeface="Book Antiqua" panose="02040602050305030304" pitchFamily="18" charset="0"/>
              </a:rPr>
              <a:t>ατος χτίζεται γύρω από έναν γενναίο ήρωα ή ηρωίδα που καταδιώκεται επίμονα από έναν κακό και σώζεται από φαινομενικά ανυπέρβλητες δυσκολίες μόνο αφού υποστεί μια σειρά από απειλές για τη ζωή, την υπόληψη ή την ευτυχία του. Η </a:t>
            </a:r>
            <a:r>
              <a:rPr lang="en-US" sz="2400" dirty="0" err="1">
                <a:solidFill>
                  <a:schemeClr val="bg1"/>
                </a:solidFill>
                <a:effectLst/>
                <a:latin typeface="Book Antiqua" panose="02040602050305030304" pitchFamily="18" charset="0"/>
              </a:rPr>
              <a:t>ιστορί</a:t>
            </a:r>
            <a:r>
              <a:rPr lang="en-US" sz="2400" dirty="0">
                <a:solidFill>
                  <a:schemeClr val="bg1"/>
                </a:solidFill>
                <a:effectLst/>
                <a:latin typeface="Book Antiqua" panose="02040602050305030304" pitchFamily="18" charset="0"/>
              </a:rPr>
              <a:t>α, επεισοδιακή, εξελίσσεται γρήγορα μετά από μια σύντομη σκηνή έκθεσης. </a:t>
            </a:r>
            <a:r>
              <a:rPr lang="en-US" sz="2400" dirty="0" err="1">
                <a:solidFill>
                  <a:schemeClr val="bg1"/>
                </a:solidFill>
                <a:effectLst/>
                <a:latin typeface="Book Antiqua" panose="02040602050305030304" pitchFamily="18" charset="0"/>
              </a:rPr>
              <a:t>Κάθε</a:t>
            </a:r>
            <a:r>
              <a:rPr lang="en-US" sz="2400" dirty="0">
                <a:solidFill>
                  <a:schemeClr val="bg1"/>
                </a:solidFill>
                <a:effectLst/>
                <a:latin typeface="Book Antiqua" panose="02040602050305030304" pitchFamily="18" charset="0"/>
              </a:rPr>
              <a:t> π</a:t>
            </a:r>
            <a:r>
              <a:rPr lang="en-US" sz="2400" dirty="0" err="1">
                <a:solidFill>
                  <a:schemeClr val="bg1"/>
                </a:solidFill>
                <a:effectLst/>
                <a:latin typeface="Book Antiqua" panose="02040602050305030304" pitchFamily="18" charset="0"/>
              </a:rPr>
              <a:t>ράξη</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τελειώνει</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με</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μι</a:t>
            </a:r>
            <a:r>
              <a:rPr lang="en-US" sz="2400" dirty="0">
                <a:solidFill>
                  <a:schemeClr val="bg1"/>
                </a:solidFill>
                <a:effectLst/>
                <a:latin typeface="Book Antiqua" panose="02040602050305030304" pitchFamily="18" charset="0"/>
              </a:rPr>
              <a:t>α δυνατή κορύφωση. </a:t>
            </a:r>
            <a:r>
              <a:rPr lang="en-US" sz="2400" dirty="0" err="1">
                <a:solidFill>
                  <a:schemeClr val="bg1"/>
                </a:solidFill>
                <a:effectLst/>
                <a:latin typeface="Book Antiqua" panose="02040602050305030304" pitchFamily="18" charset="0"/>
              </a:rPr>
              <a:t>Όλ</a:t>
            </a:r>
            <a:r>
              <a:rPr lang="en-US" sz="2400" dirty="0">
                <a:solidFill>
                  <a:schemeClr val="bg1"/>
                </a:solidFill>
                <a:effectLst/>
                <a:latin typeface="Book Antiqua" panose="02040602050305030304" pitchFamily="18" charset="0"/>
              </a:rPr>
              <a:t>α τα σημαντικά γεγονότα συμβαίνουν επί σκηνής και πολλές φορές περιλαμβάνουν εντυπωσιακό θέαμα όπως μάχες, πλημμύρες, σεισμούς και τοπικό χρώμα. Η </a:t>
            </a:r>
            <a:r>
              <a:rPr lang="en-US" sz="2400" dirty="0" err="1">
                <a:solidFill>
                  <a:schemeClr val="bg1"/>
                </a:solidFill>
                <a:effectLst/>
                <a:latin typeface="Book Antiqua" panose="02040602050305030304" pitchFamily="18" charset="0"/>
              </a:rPr>
              <a:t>τυ</a:t>
            </a:r>
            <a:r>
              <a:rPr lang="en-US" sz="2400" dirty="0">
                <a:solidFill>
                  <a:schemeClr val="bg1"/>
                </a:solidFill>
                <a:effectLst/>
                <a:latin typeface="Book Antiqua" panose="02040602050305030304" pitchFamily="18" charset="0"/>
              </a:rPr>
              <a:t>πική διάταξη της πλοκής περιλαμβάνει μεταμφίεση, απαγωγή, κρυμμένη ταυτότητα και ευτυχή σύμπτωση. </a:t>
            </a:r>
            <a:r>
              <a:rPr lang="en-US" sz="2400" dirty="0" err="1">
                <a:solidFill>
                  <a:schemeClr val="bg1"/>
                </a:solidFill>
                <a:effectLst/>
                <a:latin typeface="Book Antiqua" panose="02040602050305030304" pitchFamily="18" charset="0"/>
              </a:rPr>
              <a:t>Ποιητική</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δικ</a:t>
            </a:r>
            <a:r>
              <a:rPr lang="en-US" sz="2400" dirty="0">
                <a:solidFill>
                  <a:schemeClr val="bg1"/>
                </a:solidFill>
                <a:effectLst/>
                <a:latin typeface="Book Antiqua" panose="02040602050305030304" pitchFamily="18" charset="0"/>
              </a:rPr>
              <a:t>αιοσύνη απονέμεται αυστηρά, γιατί οι κακοί πάντα χάνουν, παρόλο που φαίνεται να πετυχαίνουν το σκοπό τους μέχρι την τελική σκηνή. </a:t>
            </a:r>
            <a:br>
              <a:rPr lang="en-US" sz="2400" dirty="0">
                <a:solidFill>
                  <a:schemeClr val="bg1"/>
                </a:solidFill>
                <a:effectLst/>
                <a:latin typeface="Book Antiqua" panose="02040602050305030304" pitchFamily="18" charset="0"/>
              </a:rPr>
            </a:br>
            <a:endParaRPr lang="en-US" sz="2400" dirty="0">
              <a:solidFill>
                <a:schemeClr val="bg1"/>
              </a:solidFill>
              <a:latin typeface="Book Antiqua" panose="02040602050305030304" pitchFamily="18" charset="0"/>
            </a:endParaRPr>
          </a:p>
        </p:txBody>
      </p:sp>
      <p:pic>
        <p:nvPicPr>
          <p:cNvPr id="17410" name="Picture 2" descr="19th century melodrama acting - a workshop - Pod Academy">
            <a:extLst>
              <a:ext uri="{FF2B5EF4-FFF2-40B4-BE49-F238E27FC236}">
                <a16:creationId xmlns:a16="http://schemas.microsoft.com/office/drawing/2014/main" id="{E4464C08-BB1C-C4F9-4C4C-7788DC6367A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80" r="8559"/>
          <a:stretch/>
        </p:blipFill>
        <p:spPr bwMode="auto">
          <a:xfrm>
            <a:off x="7549780" y="10"/>
            <a:ext cx="464222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8938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443" name="Rectangle 18438">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57C8F9A0-D614-0A06-3502-7244F24E2F1F}"/>
              </a:ext>
            </a:extLst>
          </p:cNvPr>
          <p:cNvSpPr>
            <a:spLocks noGrp="1"/>
          </p:cNvSpPr>
          <p:nvPr>
            <p:ph type="title"/>
          </p:nvPr>
        </p:nvSpPr>
        <p:spPr>
          <a:xfrm>
            <a:off x="643467" y="419100"/>
            <a:ext cx="5881157" cy="6238875"/>
          </a:xfrm>
        </p:spPr>
        <p:txBody>
          <a:bodyPr vert="horz" lIns="91440" tIns="45720" rIns="91440" bIns="45720" rtlCol="0" anchor="b">
            <a:normAutofit fontScale="90000"/>
          </a:bodyPr>
          <a:lstStyle/>
          <a:p>
            <a:r>
              <a:rPr lang="en-US" sz="2400" dirty="0" err="1">
                <a:effectLst/>
                <a:latin typeface="Book Antiqua" panose="02040602050305030304" pitchFamily="18" charset="0"/>
              </a:rPr>
              <a:t>Το</a:t>
            </a:r>
            <a:r>
              <a:rPr lang="en-US" sz="2400" dirty="0">
                <a:effectLst/>
                <a:latin typeface="Book Antiqua" panose="02040602050305030304" pitchFamily="18" charset="0"/>
              </a:rPr>
              <a:t> </a:t>
            </a:r>
            <a:r>
              <a:rPr lang="en-US" sz="2400" dirty="0" err="1">
                <a:effectLst/>
                <a:latin typeface="Book Antiqua" panose="02040602050305030304" pitchFamily="18" charset="0"/>
              </a:rPr>
              <a:t>μελόδρ</a:t>
            </a:r>
            <a:r>
              <a:rPr lang="en-US" sz="2400" dirty="0">
                <a:effectLst/>
                <a:latin typeface="Book Antiqua" panose="02040602050305030304" pitchFamily="18" charset="0"/>
              </a:rPr>
              <a:t>αμα προετοίμασε το δρόμο για το γαλλικό ρομαντικό δράμα γιατί διέδωσε την απομάκρυνση από τις νεοκλασικές αρχές και δημιούργησε ένα μεγάλο δυναμικό κοινό για ένα νέο είδος έργου. Επ</a:t>
            </a:r>
            <a:r>
              <a:rPr lang="en-US" sz="2400" dirty="0" err="1">
                <a:effectLst/>
                <a:latin typeface="Book Antiqua" panose="02040602050305030304" pitchFamily="18" charset="0"/>
              </a:rPr>
              <a:t>ίσης</a:t>
            </a:r>
            <a:r>
              <a:rPr lang="en-US" sz="2400" dirty="0">
                <a:effectLst/>
                <a:latin typeface="Book Antiqua" panose="02040602050305030304" pitchFamily="18" charset="0"/>
              </a:rPr>
              <a:t> </a:t>
            </a:r>
            <a:r>
              <a:rPr lang="en-US" sz="2400" dirty="0" err="1">
                <a:effectLst/>
                <a:latin typeface="Book Antiqua" panose="02040602050305030304" pitchFamily="18" charset="0"/>
              </a:rPr>
              <a:t>οι</a:t>
            </a:r>
            <a:r>
              <a:rPr lang="en-US" sz="2400" dirty="0">
                <a:effectLst/>
                <a:latin typeface="Book Antiqua" panose="02040602050305030304" pitchFamily="18" charset="0"/>
              </a:rPr>
              <a:t> </a:t>
            </a:r>
            <a:r>
              <a:rPr lang="en-US" sz="2400" dirty="0" err="1">
                <a:effectLst/>
                <a:latin typeface="Book Antiqua" panose="02040602050305030304" pitchFamily="18" charset="0"/>
              </a:rPr>
              <a:t>Γάλλοι</a:t>
            </a:r>
            <a:r>
              <a:rPr lang="en-US" sz="2400" dirty="0">
                <a:effectLst/>
                <a:latin typeface="Book Antiqua" panose="02040602050305030304" pitchFamily="18" charset="0"/>
              </a:rPr>
              <a:t> </a:t>
            </a:r>
            <a:r>
              <a:rPr lang="en-US" sz="2400" dirty="0" err="1">
                <a:effectLst/>
                <a:latin typeface="Book Antiqua" panose="02040602050305030304" pitchFamily="18" charset="0"/>
              </a:rPr>
              <a:t>ρομ</a:t>
            </a:r>
            <a:r>
              <a:rPr lang="en-US" sz="2400" dirty="0">
                <a:effectLst/>
                <a:latin typeface="Book Antiqua" panose="02040602050305030304" pitchFamily="18" charset="0"/>
              </a:rPr>
              <a:t>αντικοί υιοθέτησαν τα τεχνάσματα της πλοκής του μελοδράματος σε τέτοια έκταση, ώστε σε πολλά από τα έργα τους διακρίνονται μικρές μόνο διαφορές από το μελόδραμα. </a:t>
            </a:r>
            <a:r>
              <a:rPr lang="en-US" sz="2400" dirty="0" err="1">
                <a:effectLst/>
                <a:latin typeface="Book Antiqua" panose="02040602050305030304" pitchFamily="18" charset="0"/>
              </a:rPr>
              <a:t>Το</a:t>
            </a:r>
            <a:r>
              <a:rPr lang="en-US" sz="2400" dirty="0">
                <a:effectLst/>
                <a:latin typeface="Book Antiqua" panose="02040602050305030304" pitchFamily="18" charset="0"/>
              </a:rPr>
              <a:t> </a:t>
            </a:r>
            <a:r>
              <a:rPr lang="en-US" sz="2400" dirty="0" err="1">
                <a:effectLst/>
                <a:latin typeface="Book Antiqua" panose="02040602050305030304" pitchFamily="18" charset="0"/>
              </a:rPr>
              <a:t>ρομ</a:t>
            </a:r>
            <a:r>
              <a:rPr lang="en-US" sz="2400" dirty="0">
                <a:effectLst/>
                <a:latin typeface="Book Antiqua" panose="02040602050305030304" pitchFamily="18" charset="0"/>
              </a:rPr>
              <a:t>αντικό δράμα χωριζόταν σε 5 πράξεις, ενώ το μελόδραμα σε 3,  το ρομαντικό δράμα απέφευγε τα happy end και βασιζόταν περισσότερο στην ποιητική απαγγελία. </a:t>
            </a:r>
            <a:r>
              <a:rPr lang="en-US" sz="2400" dirty="0" err="1">
                <a:effectLst/>
                <a:latin typeface="Book Antiqua" panose="02040602050305030304" pitchFamily="18" charset="0"/>
              </a:rPr>
              <a:t>Σε</a:t>
            </a:r>
            <a:r>
              <a:rPr lang="en-US" sz="2400" dirty="0">
                <a:effectLst/>
                <a:latin typeface="Book Antiqua" panose="02040602050305030304" pitchFamily="18" charset="0"/>
              </a:rPr>
              <a:t> </a:t>
            </a:r>
            <a:r>
              <a:rPr lang="en-US" sz="2400" dirty="0" err="1">
                <a:effectLst/>
                <a:latin typeface="Book Antiqua" panose="02040602050305030304" pitchFamily="18" charset="0"/>
              </a:rPr>
              <a:t>γενικές</a:t>
            </a:r>
            <a:r>
              <a:rPr lang="en-US" sz="2400" dirty="0">
                <a:effectLst/>
                <a:latin typeface="Book Antiqua" panose="02040602050305030304" pitchFamily="18" charset="0"/>
              </a:rPr>
              <a:t> </a:t>
            </a:r>
            <a:r>
              <a:rPr lang="en-US" sz="2400" dirty="0" err="1">
                <a:effectLst/>
                <a:latin typeface="Book Antiqua" panose="02040602050305030304" pitchFamily="18" charset="0"/>
              </a:rPr>
              <a:t>γρ</a:t>
            </a:r>
            <a:r>
              <a:rPr lang="en-US" sz="2400" dirty="0">
                <a:effectLst/>
                <a:latin typeface="Book Antiqua" panose="02040602050305030304" pitchFamily="18" charset="0"/>
              </a:rPr>
              <a:t>αμμές ωστόσο τα χαρακτηριστικά ρομαντικά γαλλικά δράματα ήταν συχνά απλώς μελοδράματα ανώτερου επιπέδου.</a:t>
            </a:r>
            <a:br>
              <a:rPr lang="en-US" sz="2400" dirty="0">
                <a:effectLst/>
                <a:latin typeface="Book Antiqua" panose="02040602050305030304" pitchFamily="18" charset="0"/>
              </a:rPr>
            </a:br>
            <a:endParaRPr lang="en-US" sz="2400" dirty="0">
              <a:latin typeface="Book Antiqua" panose="02040602050305030304" pitchFamily="18" charset="0"/>
            </a:endParaRPr>
          </a:p>
        </p:txBody>
      </p:sp>
      <p:pic>
        <p:nvPicPr>
          <p:cNvPr id="18434" name="Picture 2" descr="melodrama - Students | Britannica Kids | Homework Help">
            <a:extLst>
              <a:ext uri="{FF2B5EF4-FFF2-40B4-BE49-F238E27FC236}">
                <a16:creationId xmlns:a16="http://schemas.microsoft.com/office/drawing/2014/main" id="{3E3AF9DA-030C-5C34-EBE2-298D865C1A1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851" r="25372" b="-1"/>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77764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a:extLst>
              <a:ext uri="{FF2B5EF4-FFF2-40B4-BE49-F238E27FC236}">
                <a16:creationId xmlns:a16="http://schemas.microsoft.com/office/drawing/2014/main" id="{3528DFE8-FA1B-4225-CB70-A2EFD3F245C3}"/>
              </a:ext>
            </a:extLst>
          </p:cNvPr>
          <p:cNvPicPr>
            <a:picLocks noChangeAspect="1"/>
          </p:cNvPicPr>
          <p:nvPr/>
        </p:nvPicPr>
        <p:blipFill rotWithShape="1">
          <a:blip r:embed="rId2"/>
          <a:srcRect t="20155" b="58"/>
          <a:stretch/>
        </p:blipFill>
        <p:spPr>
          <a:xfrm>
            <a:off x="-3047" y="10"/>
            <a:ext cx="12191999" cy="6857990"/>
          </a:xfrm>
          <a:prstGeom prst="rect">
            <a:avLst/>
          </a:prstGeom>
        </p:spPr>
      </p:pic>
      <p:sp>
        <p:nvSpPr>
          <p:cNvPr id="35" name="Rectangle 34">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12531DD5-F3D1-F98A-243A-425F741B5624}"/>
              </a:ext>
            </a:extLst>
          </p:cNvPr>
          <p:cNvSpPr>
            <a:spLocks noGrp="1"/>
          </p:cNvSpPr>
          <p:nvPr>
            <p:ph type="title"/>
          </p:nvPr>
        </p:nvSpPr>
        <p:spPr>
          <a:xfrm>
            <a:off x="1154430" y="1488252"/>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indent="226695" algn="ctr"/>
            <a:r>
              <a:rPr lang="en-US" sz="5200" i="1" dirty="0">
                <a:solidFill>
                  <a:srgbClr val="FFFFFF"/>
                </a:solidFill>
                <a:effectLst/>
                <a:latin typeface="Book Antiqua" panose="02040602050305030304" pitchFamily="18" charset="0"/>
              </a:rPr>
              <a:t>Ο </a:t>
            </a:r>
            <a:r>
              <a:rPr lang="en-US" sz="5200" i="1" dirty="0" err="1">
                <a:solidFill>
                  <a:srgbClr val="FFFFFF"/>
                </a:solidFill>
                <a:effectLst/>
                <a:latin typeface="Book Antiqua" panose="02040602050305030304" pitchFamily="18" charset="0"/>
              </a:rPr>
              <a:t>ρομ</a:t>
            </a:r>
            <a:r>
              <a:rPr lang="en-US" sz="5200" i="1" dirty="0">
                <a:solidFill>
                  <a:srgbClr val="FFFFFF"/>
                </a:solidFill>
                <a:effectLst/>
                <a:latin typeface="Book Antiqua" panose="02040602050305030304" pitchFamily="18" charset="0"/>
              </a:rPr>
              <a:t>αντισμός στη Γαλλία</a:t>
            </a:r>
            <a:br>
              <a:rPr lang="en-US" sz="5200" dirty="0">
                <a:solidFill>
                  <a:srgbClr val="FFFFFF"/>
                </a:solidFill>
                <a:effectLst/>
              </a:rPr>
            </a:br>
            <a:r>
              <a:rPr lang="en-US" sz="5200" dirty="0">
                <a:solidFill>
                  <a:srgbClr val="FFFFFF"/>
                </a:solidFill>
                <a:effectLst/>
              </a:rPr>
              <a:t> </a:t>
            </a:r>
            <a:br>
              <a:rPr lang="en-US" sz="5200" dirty="0">
                <a:solidFill>
                  <a:srgbClr val="FFFFFF"/>
                </a:solidFill>
                <a:effectLst/>
              </a:rPr>
            </a:br>
            <a:endParaRPr lang="en-US" sz="5200" dirty="0">
              <a:solidFill>
                <a:srgbClr val="FFFFFF"/>
              </a:solidFill>
            </a:endParaRPr>
          </a:p>
        </p:txBody>
      </p:sp>
    </p:spTree>
    <p:extLst>
      <p:ext uri="{BB962C8B-B14F-4D97-AF65-F5344CB8AC3E}">
        <p14:creationId xmlns:p14="http://schemas.microsoft.com/office/powerpoint/2010/main" val="22796671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463" name="Rectangle 19462">
            <a:extLst>
              <a:ext uri="{FF2B5EF4-FFF2-40B4-BE49-F238E27FC236}">
                <a16:creationId xmlns:a16="http://schemas.microsoft.com/office/drawing/2014/main" id="{526E0BFB-CDF1-4990-8C11-AC849311E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458" name="Picture 2" descr="180 χρόνια από τον θάνατο του Σταντάλ: «Έζησα, έγραψα, ερωτεύτηκα» |  OffLine Post">
            <a:extLst>
              <a:ext uri="{FF2B5EF4-FFF2-40B4-BE49-F238E27FC236}">
                <a16:creationId xmlns:a16="http://schemas.microsoft.com/office/drawing/2014/main" id="{3D22879C-C79F-10E0-49E4-C4505A3BEEB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344" t="9091" r="10987" b="1"/>
          <a:stretch/>
        </p:blipFill>
        <p:spPr bwMode="auto">
          <a:xfrm>
            <a:off x="-2"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19465" name="Rectangle 19464">
            <a:extLst>
              <a:ext uri="{FF2B5EF4-FFF2-40B4-BE49-F238E27FC236}">
                <a16:creationId xmlns:a16="http://schemas.microsoft.com/office/drawing/2014/main" id="{6069A1F8-9BEB-4786-9694-FC48B2D75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788244" y="0"/>
            <a:ext cx="9403756" cy="6858000"/>
          </a:xfrm>
          <a:prstGeom prst="rect">
            <a:avLst/>
          </a:prstGeom>
          <a:gradFill>
            <a:gsLst>
              <a:gs pos="58000">
                <a:schemeClr val="bg1"/>
              </a:gs>
              <a:gs pos="30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5243A017-1DC2-FD92-CE7C-41833F803DBC}"/>
              </a:ext>
            </a:extLst>
          </p:cNvPr>
          <p:cNvSpPr>
            <a:spLocks noGrp="1"/>
          </p:cNvSpPr>
          <p:nvPr>
            <p:ph type="title"/>
          </p:nvPr>
        </p:nvSpPr>
        <p:spPr>
          <a:xfrm>
            <a:off x="6276975" y="1122363"/>
            <a:ext cx="5594985" cy="5091666"/>
          </a:xfrm>
        </p:spPr>
        <p:txBody>
          <a:bodyPr vert="horz" lIns="91440" tIns="45720" rIns="91440" bIns="45720" rtlCol="0" anchor="b">
            <a:noAutofit/>
          </a:bodyPr>
          <a:lstStyle/>
          <a:p>
            <a:r>
              <a:rPr lang="en-US" sz="2400" dirty="0" err="1">
                <a:effectLst/>
                <a:latin typeface="Book Antiqua" panose="02040602050305030304" pitchFamily="18" charset="0"/>
              </a:rPr>
              <a:t>Το</a:t>
            </a:r>
            <a:r>
              <a:rPr lang="en-US" sz="2400" dirty="0">
                <a:effectLst/>
                <a:latin typeface="Book Antiqua" panose="02040602050305030304" pitchFamily="18" charset="0"/>
              </a:rPr>
              <a:t> </a:t>
            </a:r>
            <a:r>
              <a:rPr lang="en-US" sz="2400" dirty="0" err="1">
                <a:effectLst/>
                <a:latin typeface="Book Antiqua" panose="02040602050305030304" pitchFamily="18" charset="0"/>
              </a:rPr>
              <a:t>ρομ</a:t>
            </a:r>
            <a:r>
              <a:rPr lang="en-US" sz="2400" dirty="0">
                <a:effectLst/>
                <a:latin typeface="Book Antiqua" panose="02040602050305030304" pitchFamily="18" charset="0"/>
              </a:rPr>
              <a:t>αντικό κίνημα εξαπλώθηκε αργά στη Γαλλία λόγω των πολιτικών συνθηκών Ο Σταντάλ (1783-1842) συνέβαλε στη διένεξη του ρομαντισμού με τον γαλλικό νεοκλασικισμό με το βιβλίο </a:t>
            </a:r>
            <a:r>
              <a:rPr lang="en-US" sz="2400" i="1" dirty="0">
                <a:effectLst/>
                <a:latin typeface="Book Antiqua" panose="02040602050305030304" pitchFamily="18" charset="0"/>
              </a:rPr>
              <a:t>Ρακίνας και Σαίξπηρ</a:t>
            </a:r>
            <a:r>
              <a:rPr lang="en-US" sz="2400" dirty="0">
                <a:effectLst/>
                <a:latin typeface="Book Antiqua" panose="02040602050305030304" pitchFamily="18" charset="0"/>
              </a:rPr>
              <a:t> γραμμένο ανάμεσα στα 1823 και 1825, στο οποίο διακήρυξε ότι τα έργα του Σαίξπηρ ήταν καταλληλότερα ως δραματουργικά πρότυπα για τους θεατρικούς συγγραφείς από εκείνα του Ρακίνα. Η </a:t>
            </a:r>
            <a:r>
              <a:rPr lang="en-US" sz="2400" dirty="0" err="1">
                <a:effectLst/>
                <a:latin typeface="Book Antiqua" panose="02040602050305030304" pitchFamily="18" charset="0"/>
              </a:rPr>
              <a:t>μεγ</a:t>
            </a:r>
            <a:r>
              <a:rPr lang="en-US" sz="2400" dirty="0">
                <a:effectLst/>
                <a:latin typeface="Book Antiqua" panose="02040602050305030304" pitchFamily="18" charset="0"/>
              </a:rPr>
              <a:t>αλύτερη ωστόσο έκφραση του ρομαντικού δόγματος στη Γαλλία υπήρξε ο πρόλογος του Ουγκώ στο έργο του </a:t>
            </a:r>
            <a:r>
              <a:rPr lang="en-US" sz="2400" i="1" dirty="0">
                <a:effectLst/>
                <a:latin typeface="Book Antiqua" panose="02040602050305030304" pitchFamily="18" charset="0"/>
              </a:rPr>
              <a:t>Κρόμγουελ</a:t>
            </a:r>
            <a:r>
              <a:rPr lang="en-US" sz="2400" dirty="0">
                <a:effectLst/>
                <a:latin typeface="Book Antiqua" panose="02040602050305030304" pitchFamily="18" charset="0"/>
              </a:rPr>
              <a:t> (1827).</a:t>
            </a:r>
            <a:endParaRPr lang="en-US" sz="2400" dirty="0">
              <a:latin typeface="Book Antiqua" panose="02040602050305030304" pitchFamily="18" charset="0"/>
            </a:endParaRPr>
          </a:p>
        </p:txBody>
      </p:sp>
      <p:sp>
        <p:nvSpPr>
          <p:cNvPr id="19467" name="Rectangle 19466">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469" name="Rectangle 19468">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5778513"/>
      </p:ext>
    </p:extLst>
  </p:cSld>
  <p:clrMapOvr>
    <a:overrideClrMapping bg1="dk1" tx1="lt1" bg2="dk2" tx2="lt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487" name="Rectangle 20486">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482" name="Picture 2" descr="Η εκκεντρική ζωή του Βικτώρ Ουγκό | HuffPost Greece CULTURE">
            <a:extLst>
              <a:ext uri="{FF2B5EF4-FFF2-40B4-BE49-F238E27FC236}">
                <a16:creationId xmlns:a16="http://schemas.microsoft.com/office/drawing/2014/main" id="{5DE7CBDA-1859-59F9-B5E4-94F91B1ACA9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071" t="9091" r="29602" b="1"/>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20489" name="Rectangle 20488">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0A42ED76-BF28-BC00-28FC-B0385DB57417}"/>
              </a:ext>
            </a:extLst>
          </p:cNvPr>
          <p:cNvSpPr>
            <a:spLocks noGrp="1"/>
          </p:cNvSpPr>
          <p:nvPr>
            <p:ph type="title"/>
          </p:nvPr>
        </p:nvSpPr>
        <p:spPr>
          <a:xfrm>
            <a:off x="171450" y="408812"/>
            <a:ext cx="6124575" cy="6449177"/>
          </a:xfrm>
        </p:spPr>
        <p:txBody>
          <a:bodyPr vert="horz" lIns="91440" tIns="45720" rIns="91440" bIns="45720" rtlCol="0" anchor="b">
            <a:normAutofit fontScale="90000"/>
          </a:bodyPr>
          <a:lstStyle/>
          <a:p>
            <a:r>
              <a:rPr lang="en-US" sz="2400" dirty="0">
                <a:effectLst/>
                <a:latin typeface="Book Antiqua" panose="02040602050305030304" pitchFamily="18" charset="0"/>
              </a:rPr>
              <a:t>Ο Ουγκώ </a:t>
            </a:r>
            <a:r>
              <a:rPr lang="en-US" sz="2400" dirty="0" err="1">
                <a:effectLst/>
                <a:latin typeface="Book Antiqua" panose="02040602050305030304" pitchFamily="18" charset="0"/>
              </a:rPr>
              <a:t>δι</a:t>
            </a:r>
            <a:r>
              <a:rPr lang="en-US" sz="2400" dirty="0">
                <a:effectLst/>
                <a:latin typeface="Book Antiqua" panose="02040602050305030304" pitchFamily="18" charset="0"/>
              </a:rPr>
              <a:t>ατύπωσε μερικές ιδέες που δεν είχαν κυκλοφορήσει ακόμα στη Γερμανία στην Αγγλία και αλλού. Απα</a:t>
            </a:r>
            <a:r>
              <a:rPr lang="en-US" sz="2400" dirty="0" err="1">
                <a:effectLst/>
                <a:latin typeface="Book Antiqua" panose="02040602050305030304" pitchFamily="18" charset="0"/>
              </a:rPr>
              <a:t>ιτούσε</a:t>
            </a:r>
            <a:r>
              <a:rPr lang="en-US" sz="2400" dirty="0">
                <a:effectLst/>
                <a:latin typeface="Book Antiqua" panose="02040602050305030304" pitchFamily="18" charset="0"/>
              </a:rPr>
              <a:t> </a:t>
            </a:r>
            <a:r>
              <a:rPr lang="en-US" sz="2400" dirty="0" err="1">
                <a:effectLst/>
                <a:latin typeface="Book Antiqua" panose="02040602050305030304" pitchFamily="18" charset="0"/>
              </a:rPr>
              <a:t>την</a:t>
            </a:r>
            <a:r>
              <a:rPr lang="en-US" sz="2400" dirty="0">
                <a:effectLst/>
                <a:latin typeface="Book Antiqua" panose="02040602050305030304" pitchFamily="18" charset="0"/>
              </a:rPr>
              <a:t> </a:t>
            </a:r>
            <a:r>
              <a:rPr lang="en-US" sz="2400" dirty="0" err="1">
                <a:effectLst/>
                <a:latin typeface="Book Antiqua" panose="02040602050305030304" pitchFamily="18" charset="0"/>
              </a:rPr>
              <a:t>εγκ</a:t>
            </a:r>
            <a:r>
              <a:rPr lang="en-US" sz="2400" dirty="0">
                <a:effectLst/>
                <a:latin typeface="Book Antiqua" panose="02040602050305030304" pitchFamily="18" charset="0"/>
              </a:rPr>
              <a:t>ατάλειψη των ενοτήτων του χρόνου και του τόπου αποκήρυσσε τον αυστηρό διαχωρισμό των ειδών και συνηγορούσε υπέρ της τοποθέτησης της θεατρικής δράσης σε συγκεκριμένο ιστορικό περιβάλλον. Η </a:t>
            </a:r>
            <a:r>
              <a:rPr lang="en-US" sz="2400" dirty="0" err="1">
                <a:effectLst/>
                <a:latin typeface="Book Antiqua" panose="02040602050305030304" pitchFamily="18" charset="0"/>
              </a:rPr>
              <a:t>σημ</a:t>
            </a:r>
            <a:r>
              <a:rPr lang="en-US" sz="2400" dirty="0">
                <a:effectLst/>
                <a:latin typeface="Book Antiqua" panose="02040602050305030304" pitchFamily="18" charset="0"/>
              </a:rPr>
              <a:t>αντικότερη θέση του υπήρξε ίσως η επιμονή του ότι η τέχνη έπρεπε να προχωρήσει πέραν του εξιδανικευμένου χαρακτήρα που της προσέδιδαν οι νεοκλασικιστές, σε ένα χαρακτήρα που θα περιλάμβανε τόσο το μεγαλοπρεπές όσο και το γκροτέσκο. </a:t>
            </a:r>
            <a:r>
              <a:rPr lang="en-US" sz="2400" dirty="0" err="1">
                <a:effectLst/>
                <a:latin typeface="Book Antiqua" panose="02040602050305030304" pitchFamily="18" charset="0"/>
              </a:rPr>
              <a:t>Εφόσον</a:t>
            </a:r>
            <a:r>
              <a:rPr lang="en-US" sz="2400" dirty="0">
                <a:effectLst/>
                <a:latin typeface="Book Antiqua" panose="02040602050305030304" pitchFamily="18" charset="0"/>
              </a:rPr>
              <a:t> </a:t>
            </a:r>
            <a:r>
              <a:rPr lang="en-US" sz="2400" dirty="0" err="1">
                <a:effectLst/>
                <a:latin typeface="Book Antiqua" panose="02040602050305030304" pitchFamily="18" charset="0"/>
              </a:rPr>
              <a:t>γι</a:t>
            </a:r>
            <a:r>
              <a:rPr lang="en-US" sz="2400" dirty="0">
                <a:effectLst/>
                <a:latin typeface="Book Antiqua" panose="02040602050305030304" pitchFamily="18" charset="0"/>
              </a:rPr>
              <a:t>α τον Ουγκώ το μεγαλοπρεπές σχετιζόταν με τις πνευματικές ιδιότητες και το γκροτέσκο με τη ζωώδη φύση, υποστήριξε ότι μια ειλικρινής απεικόνιση του ανθρώπου απαιτεί την εκπροσώπηση και των δυο ιδιοτήτων του στα λογοτεχνικά έργα</a:t>
            </a:r>
            <a:br>
              <a:rPr lang="en-US" sz="1200" dirty="0">
                <a:effectLst/>
              </a:rPr>
            </a:br>
            <a:endParaRPr lang="en-US" sz="1200" dirty="0"/>
          </a:p>
        </p:txBody>
      </p:sp>
      <p:sp>
        <p:nvSpPr>
          <p:cNvPr id="20491" name="Rectangle 20490">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493" name="Rectangle 20492">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9685483"/>
      </p:ext>
    </p:extLst>
  </p:cSld>
  <p:clrMapOvr>
    <a:overrideClrMapping bg1="dk1" tx1="lt1" bg2="dk2" tx2="lt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EDD119B-6BFA-4C3F-90CE-97DAFD604E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lumMod val="75000"/>
              <a:lumOff val="25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A4C7DEDD-AB3D-977B-1BE9-EF193EF81D14}"/>
              </a:ext>
            </a:extLst>
          </p:cNvPr>
          <p:cNvSpPr>
            <a:spLocks noGrp="1"/>
          </p:cNvSpPr>
          <p:nvPr>
            <p:ph type="title"/>
          </p:nvPr>
        </p:nvSpPr>
        <p:spPr>
          <a:xfrm>
            <a:off x="245364" y="866775"/>
            <a:ext cx="7816596" cy="5505450"/>
          </a:xfrm>
        </p:spPr>
        <p:txBody>
          <a:bodyPr vert="horz" lIns="91440" tIns="45720" rIns="91440" bIns="45720" rtlCol="0" anchor="ctr">
            <a:noAutofit/>
          </a:bodyPr>
          <a:lstStyle/>
          <a:p>
            <a:pPr indent="226695" algn="r"/>
            <a:r>
              <a:rPr lang="en-US" sz="2200" kern="1200" dirty="0">
                <a:solidFill>
                  <a:schemeClr val="bg1"/>
                </a:solidFill>
                <a:effectLst/>
                <a:latin typeface="Book Antiqua" panose="02040602050305030304" pitchFamily="18" charset="0"/>
              </a:rPr>
              <a:t>Η </a:t>
            </a:r>
            <a:r>
              <a:rPr lang="en-US" sz="2200" kern="1200" dirty="0" err="1">
                <a:solidFill>
                  <a:schemeClr val="bg1"/>
                </a:solidFill>
                <a:effectLst/>
                <a:latin typeface="Book Antiqua" panose="02040602050305030304" pitchFamily="18" charset="0"/>
              </a:rPr>
              <a:t>διένεξη</a:t>
            </a:r>
            <a:r>
              <a:rPr lang="en-US" sz="2200" kern="1200" dirty="0">
                <a:solidFill>
                  <a:schemeClr val="bg1"/>
                </a:solidFill>
                <a:effectLst/>
                <a:latin typeface="Book Antiqua" panose="02040602050305030304" pitchFamily="18" charset="0"/>
              </a:rPr>
              <a:t> </a:t>
            </a:r>
            <a:r>
              <a:rPr lang="en-US" sz="2200" kern="1200" dirty="0" err="1">
                <a:solidFill>
                  <a:schemeClr val="bg1"/>
                </a:solidFill>
                <a:effectLst/>
                <a:latin typeface="Book Antiqua" panose="02040602050305030304" pitchFamily="18" charset="0"/>
              </a:rPr>
              <a:t>έφτ</a:t>
            </a:r>
            <a:r>
              <a:rPr lang="en-US" sz="2200" kern="1200" dirty="0">
                <a:solidFill>
                  <a:schemeClr val="bg1"/>
                </a:solidFill>
                <a:effectLst/>
                <a:latin typeface="Book Antiqua" panose="02040602050305030304" pitchFamily="18" charset="0"/>
              </a:rPr>
              <a:t>ασε στο αποκορύφωμά της το 1830 με την παράσταση του έργου του ο </a:t>
            </a:r>
            <a:r>
              <a:rPr lang="en-US" sz="2200" i="1" kern="1200" dirty="0">
                <a:solidFill>
                  <a:schemeClr val="bg1"/>
                </a:solidFill>
                <a:effectLst/>
                <a:latin typeface="Book Antiqua" panose="02040602050305030304" pitchFamily="18" charset="0"/>
              </a:rPr>
              <a:t>Ερνάνης</a:t>
            </a:r>
            <a:r>
              <a:rPr lang="en-US" sz="2200" kern="1200" dirty="0">
                <a:solidFill>
                  <a:schemeClr val="bg1"/>
                </a:solidFill>
                <a:effectLst/>
                <a:latin typeface="Book Antiqua" panose="02040602050305030304" pitchFamily="18" charset="0"/>
              </a:rPr>
              <a:t> στην Κομεντί Φρανσαίζ. </a:t>
            </a:r>
            <a:r>
              <a:rPr lang="en-US" sz="2200" kern="1200" dirty="0" err="1">
                <a:solidFill>
                  <a:schemeClr val="bg1"/>
                </a:solidFill>
                <a:effectLst/>
                <a:latin typeface="Book Antiqua" panose="02040602050305030304" pitchFamily="18" charset="0"/>
              </a:rPr>
              <a:t>Ξέσ</a:t>
            </a:r>
            <a:r>
              <a:rPr lang="en-US" sz="2200" kern="1200" dirty="0">
                <a:solidFill>
                  <a:schemeClr val="bg1"/>
                </a:solidFill>
                <a:effectLst/>
                <a:latin typeface="Book Antiqua" panose="02040602050305030304" pitchFamily="18" charset="0"/>
              </a:rPr>
              <a:t>πασαν λυσσαλέες μάχες ανάμεσα στους ρομαντικούς και στους οπαδούς της παράδοσης οι οποίες κράτησαν πολλές νύχτες και ηθοποιοί μόλις και μετά βίας ακουγόντουσαν.</a:t>
            </a:r>
            <a:br>
              <a:rPr lang="en-US" sz="2200" kern="1200" dirty="0">
                <a:solidFill>
                  <a:schemeClr val="bg1"/>
                </a:solidFill>
                <a:effectLst/>
                <a:latin typeface="Book Antiqua" panose="02040602050305030304" pitchFamily="18" charset="0"/>
              </a:rPr>
            </a:br>
            <a:br>
              <a:rPr lang="en-US" sz="2200" kern="1200" dirty="0">
                <a:solidFill>
                  <a:schemeClr val="bg1"/>
                </a:solidFill>
                <a:effectLst/>
                <a:latin typeface="Book Antiqua" panose="02040602050305030304" pitchFamily="18" charset="0"/>
              </a:rPr>
            </a:br>
            <a:r>
              <a:rPr lang="en-US" sz="2200" kern="1200" dirty="0" err="1">
                <a:solidFill>
                  <a:schemeClr val="bg1"/>
                </a:solidFill>
                <a:effectLst/>
                <a:latin typeface="Book Antiqua" panose="02040602050305030304" pitchFamily="18" charset="0"/>
              </a:rPr>
              <a:t>Με</a:t>
            </a:r>
            <a:r>
              <a:rPr lang="en-US" sz="2200" kern="1200" dirty="0">
                <a:solidFill>
                  <a:schemeClr val="bg1"/>
                </a:solidFill>
                <a:effectLst/>
                <a:latin typeface="Book Antiqua" panose="02040602050305030304" pitchFamily="18" charset="0"/>
              </a:rPr>
              <a:t> </a:t>
            </a:r>
            <a:r>
              <a:rPr lang="en-US" sz="2200" kern="1200" dirty="0" err="1">
                <a:solidFill>
                  <a:schemeClr val="bg1"/>
                </a:solidFill>
                <a:effectLst/>
                <a:latin typeface="Book Antiqua" panose="02040602050305030304" pitchFamily="18" charset="0"/>
              </a:rPr>
              <a:t>τον</a:t>
            </a:r>
            <a:r>
              <a:rPr lang="en-US" sz="2200" kern="1200" dirty="0">
                <a:solidFill>
                  <a:schemeClr val="bg1"/>
                </a:solidFill>
                <a:effectLst/>
                <a:latin typeface="Book Antiqua" panose="02040602050305030304" pitchFamily="18" charset="0"/>
              </a:rPr>
              <a:t> </a:t>
            </a:r>
            <a:r>
              <a:rPr lang="en-US" sz="2200" i="1" kern="1200" dirty="0" err="1">
                <a:solidFill>
                  <a:schemeClr val="bg1"/>
                </a:solidFill>
                <a:effectLst/>
                <a:latin typeface="Book Antiqua" panose="02040602050305030304" pitchFamily="18" charset="0"/>
              </a:rPr>
              <a:t>Ερνάνη</a:t>
            </a:r>
            <a:r>
              <a:rPr lang="en-US" sz="2200" kern="1200" dirty="0">
                <a:solidFill>
                  <a:schemeClr val="bg1"/>
                </a:solidFill>
                <a:effectLst/>
                <a:latin typeface="Book Antiqua" panose="02040602050305030304" pitchFamily="18" charset="0"/>
              </a:rPr>
              <a:t>, ο Ουγκώ καταπ</a:t>
            </a:r>
            <a:r>
              <a:rPr lang="en-US" sz="2200" kern="1200" dirty="0" err="1">
                <a:solidFill>
                  <a:schemeClr val="bg1"/>
                </a:solidFill>
                <a:effectLst/>
                <a:latin typeface="Book Antiqua" panose="02040602050305030304" pitchFamily="18" charset="0"/>
              </a:rPr>
              <a:t>άτησε</a:t>
            </a:r>
            <a:r>
              <a:rPr lang="en-US" sz="2200" kern="1200" dirty="0">
                <a:solidFill>
                  <a:schemeClr val="bg1"/>
                </a:solidFill>
                <a:effectLst/>
                <a:latin typeface="Book Antiqua" panose="02040602050305030304" pitchFamily="18" charset="0"/>
              </a:rPr>
              <a:t> </a:t>
            </a:r>
            <a:r>
              <a:rPr lang="en-US" sz="2200" kern="1200" dirty="0" err="1">
                <a:solidFill>
                  <a:schemeClr val="bg1"/>
                </a:solidFill>
                <a:effectLst/>
                <a:latin typeface="Book Antiqua" panose="02040602050305030304" pitchFamily="18" charset="0"/>
              </a:rPr>
              <a:t>σκό</a:t>
            </a:r>
            <a:r>
              <a:rPr lang="en-US" sz="2200" kern="1200" dirty="0">
                <a:solidFill>
                  <a:schemeClr val="bg1"/>
                </a:solidFill>
                <a:effectLst/>
                <a:latin typeface="Book Antiqua" panose="02040602050305030304" pitchFamily="18" charset="0"/>
              </a:rPr>
              <a:t>πιμα πολλούς από τους κανόνες που ήθελαν να διατηρήσουν οι υπερασπιστές του νεοκλασικισμού. </a:t>
            </a:r>
            <a:r>
              <a:rPr lang="en-US" sz="2200" kern="1200" dirty="0" err="1">
                <a:solidFill>
                  <a:schemeClr val="bg1"/>
                </a:solidFill>
                <a:effectLst/>
                <a:latin typeface="Book Antiqua" panose="02040602050305030304" pitchFamily="18" charset="0"/>
              </a:rPr>
              <a:t>Πρώτον</a:t>
            </a:r>
            <a:r>
              <a:rPr lang="en-US" sz="2200" kern="1200" dirty="0">
                <a:solidFill>
                  <a:schemeClr val="bg1"/>
                </a:solidFill>
                <a:effectLst/>
                <a:latin typeface="Book Antiqua" panose="02040602050305030304" pitchFamily="18" charset="0"/>
              </a:rPr>
              <a:t>, </a:t>
            </a:r>
            <a:r>
              <a:rPr lang="en-US" sz="2200" kern="1200" dirty="0" err="1">
                <a:solidFill>
                  <a:schemeClr val="bg1"/>
                </a:solidFill>
                <a:effectLst/>
                <a:latin typeface="Book Antiqua" panose="02040602050305030304" pitchFamily="18" charset="0"/>
              </a:rPr>
              <a:t>έφερε</a:t>
            </a:r>
            <a:r>
              <a:rPr lang="en-US" sz="2200" kern="1200" dirty="0">
                <a:solidFill>
                  <a:schemeClr val="bg1"/>
                </a:solidFill>
                <a:effectLst/>
                <a:latin typeface="Book Antiqua" panose="02040602050305030304" pitchFamily="18" charset="0"/>
              </a:rPr>
              <a:t> α</a:t>
            </a:r>
            <a:r>
              <a:rPr lang="en-US" sz="2200" kern="1200" dirty="0" err="1">
                <a:solidFill>
                  <a:schemeClr val="bg1"/>
                </a:solidFill>
                <a:effectLst/>
                <a:latin typeface="Book Antiqua" panose="02040602050305030304" pitchFamily="18" charset="0"/>
              </a:rPr>
              <a:t>λλ</a:t>
            </a:r>
            <a:r>
              <a:rPr lang="en-US" sz="2200" kern="1200" dirty="0">
                <a:solidFill>
                  <a:schemeClr val="bg1"/>
                </a:solidFill>
                <a:effectLst/>
                <a:latin typeface="Book Antiqua" panose="02040602050305030304" pitchFamily="18" charset="0"/>
              </a:rPr>
              <a:t>αγές στον αλεξανδρινό στίχο, που υπήρξε ο κυρίαρχος στίχος για την τραγωδία από τον δέκατο έβδομο αιώνα. </a:t>
            </a:r>
            <a:r>
              <a:rPr lang="en-US" sz="2200" kern="1200" dirty="0" err="1">
                <a:solidFill>
                  <a:schemeClr val="bg1"/>
                </a:solidFill>
                <a:effectLst/>
                <a:latin typeface="Book Antiqua" panose="02040602050305030304" pitchFamily="18" charset="0"/>
              </a:rPr>
              <a:t>Δεύτερον</a:t>
            </a:r>
            <a:r>
              <a:rPr lang="en-US" sz="2200" kern="1200" dirty="0">
                <a:solidFill>
                  <a:schemeClr val="bg1"/>
                </a:solidFill>
                <a:effectLst/>
                <a:latin typeface="Book Antiqua" panose="02040602050305030304" pitchFamily="18" charset="0"/>
              </a:rPr>
              <a:t>, </a:t>
            </a:r>
            <a:r>
              <a:rPr lang="en-US" sz="2200" kern="1200" dirty="0" err="1">
                <a:solidFill>
                  <a:schemeClr val="bg1"/>
                </a:solidFill>
                <a:effectLst/>
                <a:latin typeface="Book Antiqua" panose="02040602050305030304" pitchFamily="18" charset="0"/>
              </a:rPr>
              <a:t>χρησιμο</a:t>
            </a:r>
            <a:r>
              <a:rPr lang="en-US" sz="2200" kern="1200" dirty="0">
                <a:solidFill>
                  <a:schemeClr val="bg1"/>
                </a:solidFill>
                <a:effectLst/>
                <a:latin typeface="Book Antiqua" panose="02040602050305030304" pitchFamily="18" charset="0"/>
              </a:rPr>
              <a:t>ποίησε πολλές λέξεις οι οποίες θεωρούνταν κατώτερες του πνευματικού ύψους της τραγωδίας. </a:t>
            </a:r>
            <a:r>
              <a:rPr lang="en-US" sz="2200" kern="1200" dirty="0" err="1">
                <a:solidFill>
                  <a:schemeClr val="bg1"/>
                </a:solidFill>
                <a:effectLst/>
                <a:latin typeface="Book Antiqua" panose="02040602050305030304" pitchFamily="18" charset="0"/>
              </a:rPr>
              <a:t>Τρίτον</a:t>
            </a:r>
            <a:r>
              <a:rPr lang="en-US" sz="2200" kern="1200" dirty="0">
                <a:solidFill>
                  <a:schemeClr val="bg1"/>
                </a:solidFill>
                <a:effectLst/>
                <a:latin typeface="Book Antiqua" panose="02040602050305030304" pitchFamily="18" charset="0"/>
              </a:rPr>
              <a:t>, </a:t>
            </a:r>
            <a:r>
              <a:rPr lang="en-US" sz="2200" kern="1200" dirty="0" err="1">
                <a:solidFill>
                  <a:schemeClr val="bg1"/>
                </a:solidFill>
                <a:effectLst/>
                <a:latin typeface="Book Antiqua" panose="02040602050305030304" pitchFamily="18" charset="0"/>
              </a:rPr>
              <a:t>έσ</a:t>
            </a:r>
            <a:r>
              <a:rPr lang="en-US" sz="2200" kern="1200" dirty="0">
                <a:solidFill>
                  <a:schemeClr val="bg1"/>
                </a:solidFill>
                <a:effectLst/>
                <a:latin typeface="Book Antiqua" panose="02040602050305030304" pitchFamily="18" charset="0"/>
              </a:rPr>
              <a:t>πασε τις ενότητες του χρόνου και του τόπου. </a:t>
            </a:r>
            <a:r>
              <a:rPr lang="en-US" sz="2200" kern="1200" dirty="0" err="1">
                <a:solidFill>
                  <a:schemeClr val="bg1"/>
                </a:solidFill>
                <a:effectLst/>
                <a:latin typeface="Book Antiqua" panose="02040602050305030304" pitchFamily="18" charset="0"/>
              </a:rPr>
              <a:t>Τέτ</a:t>
            </a:r>
            <a:r>
              <a:rPr lang="en-US" sz="2200" kern="1200" dirty="0">
                <a:solidFill>
                  <a:schemeClr val="bg1"/>
                </a:solidFill>
                <a:effectLst/>
                <a:latin typeface="Book Antiqua" panose="02040602050305030304" pitchFamily="18" charset="0"/>
              </a:rPr>
              <a:t>αρτον, έδειξε θανάτους και βίαιες πράξεις επί σκηνής. </a:t>
            </a:r>
            <a:r>
              <a:rPr lang="en-US" sz="2200" kern="1200" dirty="0" err="1">
                <a:solidFill>
                  <a:schemeClr val="bg1"/>
                </a:solidFill>
                <a:effectLst/>
                <a:latin typeface="Book Antiqua" panose="02040602050305030304" pitchFamily="18" charset="0"/>
              </a:rPr>
              <a:t>Πέμ</a:t>
            </a:r>
            <a:r>
              <a:rPr lang="en-US" sz="2200" kern="1200" dirty="0">
                <a:solidFill>
                  <a:schemeClr val="bg1"/>
                </a:solidFill>
                <a:effectLst/>
                <a:latin typeface="Book Antiqua" panose="02040602050305030304" pitchFamily="18" charset="0"/>
              </a:rPr>
              <a:t>πτον, άλλαζε συχνά την ατμόσφαιρα στις σκηνές του έργου, αναμιγνύοντας το χιούμορ με τη σοβαρότητα. </a:t>
            </a:r>
            <a:br>
              <a:rPr lang="en-US" sz="2400" kern="1200" dirty="0">
                <a:solidFill>
                  <a:schemeClr val="bg1"/>
                </a:solidFill>
                <a:effectLst/>
                <a:latin typeface="Book Antiqua" panose="02040602050305030304" pitchFamily="18" charset="0"/>
              </a:rPr>
            </a:br>
            <a:endParaRPr lang="en-US" sz="2400" kern="1200" dirty="0">
              <a:solidFill>
                <a:schemeClr val="bg1"/>
              </a:solidFill>
              <a:latin typeface="Book Antiqua" panose="02040602050305030304" pitchFamily="18" charset="0"/>
            </a:endParaRPr>
          </a:p>
        </p:txBody>
      </p:sp>
      <p:cxnSp>
        <p:nvCxnSpPr>
          <p:cNvPr id="9" name="Straight Connector 8">
            <a:extLst>
              <a:ext uri="{FF2B5EF4-FFF2-40B4-BE49-F238E27FC236}">
                <a16:creationId xmlns:a16="http://schemas.microsoft.com/office/drawing/2014/main" id="{DC1572D0-F0FD-4D84-8F82-DC59140EB9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38160" y="2057399"/>
            <a:ext cx="0" cy="2743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74967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513" name="Rectangle 21512">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508" name="Picture 4" descr="Το απίστευτο διαφημιστικό κόλπο που έστησε ο Βίκτωρ Ουγκώ για να προωθήσει το θεατρικό «Ερνάνης». Μοίρασε δωρεάν προσκλήσεις σε νεαρούς φασαριόζους και πιάστηκαν στα χέρια με το συντηρητικό κοινό της πλατείας!">
            <a:extLst>
              <a:ext uri="{FF2B5EF4-FFF2-40B4-BE49-F238E27FC236}">
                <a16:creationId xmlns:a16="http://schemas.microsoft.com/office/drawing/2014/main" id="{BB04AE68-E6B3-7C8A-32FE-0F339B1CE6C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655" b="28956"/>
          <a:stretch/>
        </p:blipFill>
        <p:spPr bwMode="auto">
          <a:xfrm>
            <a:off x="-3047" y="10"/>
            <a:ext cx="12191999" cy="6857990"/>
          </a:xfrm>
          <a:prstGeom prst="rect">
            <a:avLst/>
          </a:prstGeom>
          <a:noFill/>
          <a:extLst>
            <a:ext uri="{909E8E84-426E-40DD-AFC4-6F175D3DCCD1}">
              <a14:hiddenFill xmlns:a14="http://schemas.microsoft.com/office/drawing/2010/main">
                <a:solidFill>
                  <a:srgbClr val="FFFFFF"/>
                </a:solidFill>
              </a14:hiddenFill>
            </a:ext>
          </a:extLst>
        </p:spPr>
      </p:pic>
      <p:sp>
        <p:nvSpPr>
          <p:cNvPr id="21515" name="Rectangle 21514">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DCD9228E-8C7D-21B7-5D69-79BAC514998E}"/>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fontScale="90000"/>
          </a:bodyPr>
          <a:lstStyle/>
          <a:p>
            <a:pPr algn="ctr"/>
            <a:r>
              <a:rPr lang="en-US" sz="2400" b="1" dirty="0">
                <a:solidFill>
                  <a:srgbClr val="FFFFFF"/>
                </a:solidFill>
                <a:effectLst/>
                <a:latin typeface="Book Antiqua" panose="02040602050305030304" pitchFamily="18" charset="0"/>
              </a:rPr>
              <a:t>Ο </a:t>
            </a:r>
            <a:r>
              <a:rPr lang="en-US" sz="2400" b="1" i="1" dirty="0" err="1">
                <a:solidFill>
                  <a:srgbClr val="FFFFFF"/>
                </a:solidFill>
                <a:effectLst/>
                <a:latin typeface="Book Antiqua" panose="02040602050305030304" pitchFamily="18" charset="0"/>
              </a:rPr>
              <a:t>Ερνάνης</a:t>
            </a:r>
            <a:r>
              <a:rPr lang="en-US" sz="2400" b="1" dirty="0">
                <a:solidFill>
                  <a:srgbClr val="FFFFFF"/>
                </a:solidFill>
                <a:effectLst/>
                <a:latin typeface="Book Antiqua" panose="02040602050305030304" pitchFamily="18" charset="0"/>
              </a:rPr>
              <a:t> </a:t>
            </a:r>
            <a:r>
              <a:rPr lang="en-US" sz="2400" b="1" dirty="0" err="1">
                <a:solidFill>
                  <a:srgbClr val="FFFFFF"/>
                </a:solidFill>
                <a:effectLst/>
                <a:latin typeface="Book Antiqua" panose="02040602050305030304" pitchFamily="18" charset="0"/>
              </a:rPr>
              <a:t>είν</a:t>
            </a:r>
            <a:r>
              <a:rPr lang="en-US" sz="2400" b="1" dirty="0">
                <a:solidFill>
                  <a:srgbClr val="FFFFFF"/>
                </a:solidFill>
                <a:effectLst/>
                <a:latin typeface="Book Antiqua" panose="02040602050305030304" pitchFamily="18" charset="0"/>
              </a:rPr>
              <a:t>αι στην πραγματικότητα ένα μελόδραμα με κακό τέλος. </a:t>
            </a:r>
            <a:r>
              <a:rPr lang="en-US" sz="2400" b="1" dirty="0" err="1">
                <a:solidFill>
                  <a:srgbClr val="FFFFFF"/>
                </a:solidFill>
                <a:effectLst/>
                <a:latin typeface="Book Antiqua" panose="02040602050305030304" pitchFamily="18" charset="0"/>
              </a:rPr>
              <a:t>Αφηγείτ</a:t>
            </a:r>
            <a:r>
              <a:rPr lang="en-US" sz="2400" b="1" dirty="0">
                <a:solidFill>
                  <a:srgbClr val="FFFFFF"/>
                </a:solidFill>
                <a:effectLst/>
                <a:latin typeface="Book Antiqua" panose="02040602050305030304" pitchFamily="18" charset="0"/>
              </a:rPr>
              <a:t>αι την ιστορία του ευγενούς παράνομου </a:t>
            </a:r>
            <a:r>
              <a:rPr lang="en-US" sz="2400" b="1" i="1" dirty="0">
                <a:solidFill>
                  <a:srgbClr val="FFFFFF"/>
                </a:solidFill>
                <a:effectLst/>
                <a:latin typeface="Book Antiqua" panose="02040602050305030304" pitchFamily="18" charset="0"/>
              </a:rPr>
              <a:t>Ερνάνη</a:t>
            </a:r>
            <a:r>
              <a:rPr lang="en-US" sz="2400" b="1" dirty="0">
                <a:solidFill>
                  <a:srgbClr val="FFFFFF"/>
                </a:solidFill>
                <a:effectLst/>
                <a:latin typeface="Book Antiqua" panose="02040602050305030304" pitchFamily="18" charset="0"/>
              </a:rPr>
              <a:t> και της προσπάθειάς του να παντρευτεί τη Δόνια Σολ παρά την αντίθεση του βασιλιά και του κηδεμόνα της, που είναι και οι δυο επίσης ερωτευμένοι μαζί της. </a:t>
            </a:r>
            <a:r>
              <a:rPr lang="en-US" sz="2400" b="1" dirty="0" err="1">
                <a:solidFill>
                  <a:srgbClr val="FFFFFF"/>
                </a:solidFill>
                <a:effectLst/>
                <a:latin typeface="Book Antiqua" panose="02040602050305030304" pitchFamily="18" charset="0"/>
              </a:rPr>
              <a:t>Τελικά</a:t>
            </a:r>
            <a:r>
              <a:rPr lang="en-US" sz="2400" b="1" dirty="0">
                <a:solidFill>
                  <a:srgbClr val="FFFFFF"/>
                </a:solidFill>
                <a:effectLst/>
                <a:latin typeface="Book Antiqua" panose="02040602050305030304" pitchFamily="18" charset="0"/>
              </a:rPr>
              <a:t> τα κατα</a:t>
            </a:r>
            <a:r>
              <a:rPr lang="en-US" sz="2400" b="1" dirty="0" err="1">
                <a:solidFill>
                  <a:srgbClr val="FFFFFF"/>
                </a:solidFill>
                <a:effectLst/>
                <a:latin typeface="Book Antiqua" panose="02040602050305030304" pitchFamily="18" charset="0"/>
              </a:rPr>
              <a:t>φέρνει</a:t>
            </a:r>
            <a:r>
              <a:rPr lang="en-US" sz="2400" b="1" dirty="0">
                <a:solidFill>
                  <a:srgbClr val="FFFFFF"/>
                </a:solidFill>
                <a:effectLst/>
                <a:latin typeface="Book Antiqua" panose="02040602050305030304" pitchFamily="18" charset="0"/>
              </a:rPr>
              <a:t> και </a:t>
            </a:r>
            <a:r>
              <a:rPr lang="en-US" sz="2400" b="1" dirty="0" err="1">
                <a:solidFill>
                  <a:srgbClr val="FFFFFF"/>
                </a:solidFill>
                <a:effectLst/>
                <a:latin typeface="Book Antiqua" panose="02040602050305030304" pitchFamily="18" charset="0"/>
              </a:rPr>
              <a:t>έν</a:t>
            </a:r>
            <a:r>
              <a:rPr lang="en-US" sz="2400" b="1" dirty="0">
                <a:solidFill>
                  <a:srgbClr val="FFFFFF"/>
                </a:solidFill>
                <a:effectLst/>
                <a:latin typeface="Book Antiqua" panose="02040602050305030304" pitchFamily="18" charset="0"/>
              </a:rPr>
              <a:t>α λαμπρό μέλλον φαίνεται να διαγράφεται μπροστά τους, ώσπου να του θυμίσουν την υπόσχεση που είχε δώσει στον κηδεμόνα της νωρίτερα, σε μια κρίσιμη στιγμή, ότι ο Ερνάνης θα έδινε τη ζωή του, αν ο κηδεμόνας ποτέ του το ζητούσε. </a:t>
            </a:r>
            <a:r>
              <a:rPr lang="en-US" sz="2400" b="1" dirty="0" err="1">
                <a:solidFill>
                  <a:srgbClr val="FFFFFF"/>
                </a:solidFill>
                <a:effectLst/>
                <a:latin typeface="Book Antiqua" panose="02040602050305030304" pitchFamily="18" charset="0"/>
              </a:rPr>
              <a:t>Ότ</a:t>
            </a:r>
            <a:r>
              <a:rPr lang="en-US" sz="2400" b="1" dirty="0">
                <a:solidFill>
                  <a:srgbClr val="FFFFFF"/>
                </a:solidFill>
                <a:effectLst/>
                <a:latin typeface="Book Antiqua" panose="02040602050305030304" pitchFamily="18" charset="0"/>
              </a:rPr>
              <a:t>αν ο εκδικητικός κηδεμόνας ζητάει τελικά να τηρηθεί η υπόσχεση, το ζευγάρι επιλέγει την αυτοκτονία από την αθέτηση του όρκου. Ο </a:t>
            </a:r>
            <a:r>
              <a:rPr lang="en-US" sz="2400" b="1" dirty="0" err="1">
                <a:solidFill>
                  <a:srgbClr val="FFFFFF"/>
                </a:solidFill>
                <a:effectLst/>
                <a:latin typeface="Book Antiqua" panose="02040602050305030304" pitchFamily="18" charset="0"/>
              </a:rPr>
              <a:t>θρί</a:t>
            </a:r>
            <a:r>
              <a:rPr lang="en-US" sz="2400" b="1" dirty="0">
                <a:solidFill>
                  <a:srgbClr val="FFFFFF"/>
                </a:solidFill>
                <a:effectLst/>
                <a:latin typeface="Book Antiqua" panose="02040602050305030304" pitchFamily="18" charset="0"/>
              </a:rPr>
              <a:t>αμβος του </a:t>
            </a:r>
            <a:r>
              <a:rPr lang="en-US" sz="2400" b="1" i="1" dirty="0">
                <a:solidFill>
                  <a:srgbClr val="FFFFFF"/>
                </a:solidFill>
                <a:effectLst/>
                <a:latin typeface="Book Antiqua" panose="02040602050305030304" pitchFamily="18" charset="0"/>
              </a:rPr>
              <a:t>Ερνάνη</a:t>
            </a:r>
            <a:r>
              <a:rPr lang="en-US" sz="2400" b="1" dirty="0">
                <a:solidFill>
                  <a:srgbClr val="FFFFFF"/>
                </a:solidFill>
                <a:effectLst/>
                <a:latin typeface="Book Antiqua" panose="02040602050305030304" pitchFamily="18" charset="0"/>
              </a:rPr>
              <a:t> θεωρείται συνήθως αφετηρία του γαλλικού ρομαντισμού. </a:t>
            </a:r>
            <a:br>
              <a:rPr lang="en-US" sz="2100" dirty="0">
                <a:solidFill>
                  <a:srgbClr val="FFFFFF"/>
                </a:solidFill>
                <a:effectLst/>
              </a:rPr>
            </a:br>
            <a:endParaRPr lang="en-US" sz="2100" dirty="0">
              <a:solidFill>
                <a:srgbClr val="FFFFFF"/>
              </a:solidFill>
            </a:endParaRPr>
          </a:p>
        </p:txBody>
      </p:sp>
    </p:spTree>
    <p:extLst>
      <p:ext uri="{BB962C8B-B14F-4D97-AF65-F5344CB8AC3E}">
        <p14:creationId xmlns:p14="http://schemas.microsoft.com/office/powerpoint/2010/main" val="2256323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0B7813D-B76D-400E-BFDE-AA4BA0BFAD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1785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BB300EE9-5D36-B612-A7DF-82920A4C755D}"/>
              </a:ext>
            </a:extLst>
          </p:cNvPr>
          <p:cNvSpPr>
            <a:spLocks noGrp="1"/>
          </p:cNvSpPr>
          <p:nvPr>
            <p:ph type="title"/>
          </p:nvPr>
        </p:nvSpPr>
        <p:spPr>
          <a:xfrm>
            <a:off x="841248" y="600426"/>
            <a:ext cx="10512552" cy="5152674"/>
          </a:xfrm>
        </p:spPr>
        <p:txBody>
          <a:bodyPr vert="horz" lIns="91440" tIns="45720" rIns="91440" bIns="45720" rtlCol="0" anchor="b">
            <a:noAutofit/>
          </a:bodyPr>
          <a:lstStyle/>
          <a:p>
            <a:r>
              <a:rPr lang="en-US" sz="2400" kern="1200" dirty="0" err="1">
                <a:solidFill>
                  <a:schemeClr val="bg1"/>
                </a:solidFill>
                <a:effectLst/>
                <a:latin typeface="Book Antiqua" panose="02040602050305030304" pitchFamily="18" charset="0"/>
              </a:rPr>
              <a:t>Εκτός</a:t>
            </a:r>
            <a:r>
              <a:rPr lang="en-US" sz="2400" kern="1200" dirty="0">
                <a:solidFill>
                  <a:schemeClr val="bg1"/>
                </a:solidFill>
                <a:effectLst/>
                <a:latin typeface="Book Antiqua" panose="02040602050305030304" pitchFamily="18" charset="0"/>
              </a:rPr>
              <a:t> από </a:t>
            </a:r>
            <a:r>
              <a:rPr lang="en-US" sz="2400" kern="1200" dirty="0" err="1">
                <a:solidFill>
                  <a:schemeClr val="bg1"/>
                </a:solidFill>
                <a:effectLst/>
                <a:latin typeface="Book Antiqua" panose="02040602050305030304" pitchFamily="18" charset="0"/>
              </a:rPr>
              <a:t>τον</a:t>
            </a:r>
            <a:r>
              <a:rPr lang="en-US" sz="2400" kern="1200" dirty="0">
                <a:solidFill>
                  <a:schemeClr val="bg1"/>
                </a:solidFill>
                <a:effectLst/>
                <a:latin typeface="Book Antiqua" panose="02040602050305030304" pitchFamily="18" charset="0"/>
              </a:rPr>
              <a:t> Ουγκώ </a:t>
            </a:r>
            <a:r>
              <a:rPr lang="en-US" sz="2400" kern="1200" dirty="0" err="1">
                <a:solidFill>
                  <a:schemeClr val="bg1"/>
                </a:solidFill>
                <a:effectLst/>
                <a:latin typeface="Book Antiqua" panose="02040602050305030304" pitchFamily="18" charset="0"/>
              </a:rPr>
              <a:t>άλλοι</a:t>
            </a:r>
            <a:r>
              <a:rPr lang="en-US" sz="2400" kern="1200" dirty="0">
                <a:solidFill>
                  <a:schemeClr val="bg1"/>
                </a:solidFill>
                <a:effectLst/>
                <a:latin typeface="Book Antiqua" panose="02040602050305030304" pitchFamily="18" charset="0"/>
              </a:rPr>
              <a:t> σπ</a:t>
            </a:r>
            <a:r>
              <a:rPr lang="en-US" sz="2400" kern="1200" dirty="0" err="1">
                <a:solidFill>
                  <a:schemeClr val="bg1"/>
                </a:solidFill>
                <a:effectLst/>
                <a:latin typeface="Book Antiqua" panose="02040602050305030304" pitchFamily="18" charset="0"/>
              </a:rPr>
              <a:t>ουδ</a:t>
            </a:r>
            <a:r>
              <a:rPr lang="en-US" sz="2400" kern="1200" dirty="0">
                <a:solidFill>
                  <a:schemeClr val="bg1"/>
                </a:solidFill>
                <a:effectLst/>
                <a:latin typeface="Book Antiqua" panose="02040602050305030304" pitchFamily="18" charset="0"/>
              </a:rPr>
              <a:t>αίοι δραματουργοί της σχολής των ρομαντικών ήταν ο Δουμάς πατήρ και ο Μυσέ. </a:t>
            </a:r>
            <a:r>
              <a:rPr lang="en-US" sz="2400" kern="1200" dirty="0" err="1">
                <a:solidFill>
                  <a:schemeClr val="bg1"/>
                </a:solidFill>
                <a:effectLst/>
                <a:latin typeface="Book Antiqua" panose="02040602050305030304" pitchFamily="18" charset="0"/>
              </a:rPr>
              <a:t>Αυτή</a:t>
            </a:r>
            <a:r>
              <a:rPr lang="en-US" sz="2400" kern="1200" dirty="0">
                <a:solidFill>
                  <a:schemeClr val="bg1"/>
                </a:solidFill>
                <a:effectLst/>
                <a:latin typeface="Book Antiqua" panose="02040602050305030304" pitchFamily="18" charset="0"/>
              </a:rPr>
              <a:t> </a:t>
            </a:r>
            <a:r>
              <a:rPr lang="en-US" sz="2400" kern="1200" dirty="0" err="1">
                <a:solidFill>
                  <a:schemeClr val="bg1"/>
                </a:solidFill>
                <a:effectLst/>
                <a:latin typeface="Book Antiqua" panose="02040602050305030304" pitchFamily="18" charset="0"/>
              </a:rPr>
              <a:t>την</a:t>
            </a:r>
            <a:r>
              <a:rPr lang="en-US" sz="2400" kern="1200" dirty="0">
                <a:solidFill>
                  <a:schemeClr val="bg1"/>
                </a:solidFill>
                <a:effectLst/>
                <a:latin typeface="Book Antiqua" panose="02040602050305030304" pitchFamily="18" charset="0"/>
              </a:rPr>
              <a:t> π</a:t>
            </a:r>
            <a:r>
              <a:rPr lang="en-US" sz="2400" kern="1200" dirty="0" err="1">
                <a:solidFill>
                  <a:schemeClr val="bg1"/>
                </a:solidFill>
                <a:effectLst/>
                <a:latin typeface="Book Antiqua" panose="02040602050305030304" pitchFamily="18" charset="0"/>
              </a:rPr>
              <a:t>ερίοδο</a:t>
            </a:r>
            <a:r>
              <a:rPr lang="en-US" sz="2400" kern="1200" dirty="0">
                <a:solidFill>
                  <a:schemeClr val="bg1"/>
                </a:solidFill>
                <a:effectLst/>
                <a:latin typeface="Book Antiqua" panose="02040602050305030304" pitchFamily="18" charset="0"/>
              </a:rPr>
              <a:t> επ</a:t>
            </a:r>
            <a:r>
              <a:rPr lang="en-US" sz="2400" kern="1200" dirty="0" err="1">
                <a:solidFill>
                  <a:schemeClr val="bg1"/>
                </a:solidFill>
                <a:effectLst/>
                <a:latin typeface="Book Antiqua" panose="02040602050305030304" pitchFamily="18" charset="0"/>
              </a:rPr>
              <a:t>ίσης</a:t>
            </a:r>
            <a:r>
              <a:rPr lang="en-US" sz="2400" kern="1200" dirty="0">
                <a:solidFill>
                  <a:schemeClr val="bg1"/>
                </a:solidFill>
                <a:effectLst/>
                <a:latin typeface="Book Antiqua" panose="02040602050305030304" pitchFamily="18" charset="0"/>
              </a:rPr>
              <a:t> </a:t>
            </a:r>
            <a:r>
              <a:rPr lang="en-US" sz="2400" kern="1200" dirty="0" err="1">
                <a:solidFill>
                  <a:schemeClr val="bg1"/>
                </a:solidFill>
                <a:effectLst/>
                <a:latin typeface="Book Antiqua" panose="02040602050305030304" pitchFamily="18" charset="0"/>
              </a:rPr>
              <a:t>έγρ</a:t>
            </a:r>
            <a:r>
              <a:rPr lang="en-US" sz="2400" kern="1200" dirty="0">
                <a:solidFill>
                  <a:schemeClr val="bg1"/>
                </a:solidFill>
                <a:effectLst/>
                <a:latin typeface="Book Antiqua" panose="02040602050305030304" pitchFamily="18" charset="0"/>
              </a:rPr>
              <a:t>αψε μια από τις λίγες γυναίκες που άσκησαν επίδραση στην δραματουργία, η Ζωρζ Σαντ (ψευδώνυμο της Ωρόρ Ντυπέν Ντυντβάν 1804-1876). </a:t>
            </a:r>
            <a:r>
              <a:rPr lang="en-US" sz="2400" kern="1200" dirty="0" err="1">
                <a:solidFill>
                  <a:schemeClr val="bg1"/>
                </a:solidFill>
                <a:effectLst/>
                <a:latin typeface="Book Antiqua" panose="02040602050305030304" pitchFamily="18" charset="0"/>
              </a:rPr>
              <a:t>Ήτ</a:t>
            </a:r>
            <a:r>
              <a:rPr lang="en-US" sz="2400" kern="1200" dirty="0">
                <a:solidFill>
                  <a:schemeClr val="bg1"/>
                </a:solidFill>
                <a:effectLst/>
                <a:latin typeface="Book Antiqua" panose="02040602050305030304" pitchFamily="18" charset="0"/>
              </a:rPr>
              <a:t>αν περισσότερο γνωστή ως μυθιστοριογράφος ωστόσο ανάμεσα στο 1840 και το 1872 ανέβηκαν στο Παρίσι περίπου 25 έργα της. </a:t>
            </a:r>
            <a:r>
              <a:rPr lang="en-US" sz="2400" kern="1200" dirty="0" err="1">
                <a:solidFill>
                  <a:schemeClr val="bg1"/>
                </a:solidFill>
                <a:effectLst/>
                <a:latin typeface="Book Antiqua" panose="02040602050305030304" pitchFamily="18" charset="0"/>
              </a:rPr>
              <a:t>Το</a:t>
            </a:r>
            <a:r>
              <a:rPr lang="en-US" sz="2400" kern="1200" dirty="0">
                <a:solidFill>
                  <a:schemeClr val="bg1"/>
                </a:solidFill>
                <a:effectLst/>
                <a:latin typeface="Book Antiqua" panose="02040602050305030304" pitchFamily="18" charset="0"/>
              </a:rPr>
              <a:t> π</a:t>
            </a:r>
            <a:r>
              <a:rPr lang="en-US" sz="2400" kern="1200" dirty="0" err="1">
                <a:solidFill>
                  <a:schemeClr val="bg1"/>
                </a:solidFill>
                <a:effectLst/>
                <a:latin typeface="Book Antiqua" panose="02040602050305030304" pitchFamily="18" charset="0"/>
              </a:rPr>
              <a:t>ρώτο</a:t>
            </a:r>
            <a:r>
              <a:rPr lang="en-US" sz="2400" kern="1200" dirty="0">
                <a:solidFill>
                  <a:schemeClr val="bg1"/>
                </a:solidFill>
                <a:effectLst/>
                <a:latin typeface="Book Antiqua" panose="02040602050305030304" pitchFamily="18" charset="0"/>
              </a:rPr>
              <a:t> </a:t>
            </a:r>
            <a:r>
              <a:rPr lang="en-US" sz="2400" kern="1200" dirty="0" err="1">
                <a:solidFill>
                  <a:schemeClr val="bg1"/>
                </a:solidFill>
                <a:effectLst/>
                <a:latin typeface="Book Antiqua" panose="02040602050305030304" pitchFamily="18" charset="0"/>
              </a:rPr>
              <a:t>έργο</a:t>
            </a:r>
            <a:r>
              <a:rPr lang="en-US" sz="2400" kern="1200" dirty="0">
                <a:solidFill>
                  <a:schemeClr val="bg1"/>
                </a:solidFill>
                <a:effectLst/>
                <a:latin typeface="Book Antiqua" panose="02040602050305030304" pitchFamily="18" charset="0"/>
              </a:rPr>
              <a:t> </a:t>
            </a:r>
            <a:r>
              <a:rPr lang="en-US" sz="2400" kern="1200" dirty="0" err="1">
                <a:solidFill>
                  <a:schemeClr val="bg1"/>
                </a:solidFill>
                <a:effectLst/>
                <a:latin typeface="Book Antiqua" panose="02040602050305030304" pitchFamily="18" charset="0"/>
              </a:rPr>
              <a:t>της</a:t>
            </a:r>
            <a:r>
              <a:rPr lang="en-US" sz="2400" kern="1200" dirty="0">
                <a:solidFill>
                  <a:schemeClr val="bg1"/>
                </a:solidFill>
                <a:effectLst/>
                <a:latin typeface="Book Antiqua" panose="02040602050305030304" pitchFamily="18" charset="0"/>
              </a:rPr>
              <a:t> η </a:t>
            </a:r>
            <a:r>
              <a:rPr lang="en-US" sz="2400" i="1" kern="1200" dirty="0" err="1">
                <a:solidFill>
                  <a:schemeClr val="bg1"/>
                </a:solidFill>
                <a:effectLst/>
                <a:latin typeface="Book Antiqua" panose="02040602050305030304" pitchFamily="18" charset="0"/>
              </a:rPr>
              <a:t>Κοσίμ</a:t>
            </a:r>
            <a:r>
              <a:rPr lang="en-US" sz="2400" i="1" kern="1200" dirty="0">
                <a:solidFill>
                  <a:schemeClr val="bg1"/>
                </a:solidFill>
                <a:effectLst/>
                <a:latin typeface="Book Antiqua" panose="02040602050305030304" pitchFamily="18" charset="0"/>
              </a:rPr>
              <a:t>α</a:t>
            </a:r>
            <a:r>
              <a:rPr lang="en-US" sz="2400" kern="1200" dirty="0">
                <a:solidFill>
                  <a:schemeClr val="bg1"/>
                </a:solidFill>
                <a:effectLst/>
                <a:latin typeface="Book Antiqua" panose="02040602050305030304" pitchFamily="18" charset="0"/>
              </a:rPr>
              <a:t> (1840) αφηγείται την πορεία μιας παντρεμένης γυναίκας που μπλέκεται σε μια ερωτική περιπέτεια σε μεγάλο βαθμό από πλήξη. </a:t>
            </a:r>
            <a:r>
              <a:rPr lang="en-US" sz="2400" kern="1200" dirty="0" err="1">
                <a:solidFill>
                  <a:schemeClr val="bg1"/>
                </a:solidFill>
                <a:effectLst/>
                <a:latin typeface="Book Antiqua" panose="02040602050305030304" pitchFamily="18" charset="0"/>
              </a:rPr>
              <a:t>Άλλ</a:t>
            </a:r>
            <a:r>
              <a:rPr lang="en-US" sz="2400" kern="1200" dirty="0">
                <a:solidFill>
                  <a:schemeClr val="bg1"/>
                </a:solidFill>
                <a:effectLst/>
                <a:latin typeface="Book Antiqua" panose="02040602050305030304" pitchFamily="18" charset="0"/>
              </a:rPr>
              <a:t>α έργα της είναι το </a:t>
            </a:r>
            <a:r>
              <a:rPr lang="en-US" sz="2400" i="1" kern="1200" dirty="0">
                <a:solidFill>
                  <a:schemeClr val="bg1"/>
                </a:solidFill>
                <a:effectLst/>
                <a:latin typeface="Book Antiqua" panose="02040602050305030304" pitchFamily="18" charset="0"/>
              </a:rPr>
              <a:t>Φρανσουά, Το Έκθετο</a:t>
            </a:r>
            <a:r>
              <a:rPr lang="en-US" sz="2400" kern="1200" dirty="0">
                <a:solidFill>
                  <a:schemeClr val="bg1"/>
                </a:solidFill>
                <a:effectLst/>
                <a:latin typeface="Book Antiqua" panose="02040602050305030304" pitchFamily="18" charset="0"/>
              </a:rPr>
              <a:t> 1849, </a:t>
            </a:r>
            <a:r>
              <a:rPr lang="en-US" sz="2400" i="1" kern="1200" dirty="0">
                <a:solidFill>
                  <a:schemeClr val="bg1"/>
                </a:solidFill>
                <a:effectLst/>
                <a:latin typeface="Book Antiqua" panose="02040602050305030304" pitchFamily="18" charset="0"/>
              </a:rPr>
              <a:t>Κλώντια</a:t>
            </a:r>
            <a:r>
              <a:rPr lang="en-US" sz="2400" kern="1200" dirty="0">
                <a:solidFill>
                  <a:schemeClr val="bg1"/>
                </a:solidFill>
                <a:effectLst/>
                <a:latin typeface="Book Antiqua" panose="02040602050305030304" pitchFamily="18" charset="0"/>
              </a:rPr>
              <a:t> 1851, </a:t>
            </a:r>
            <a:r>
              <a:rPr lang="en-US" sz="2400" i="1" kern="1200" dirty="0">
                <a:solidFill>
                  <a:schemeClr val="bg1"/>
                </a:solidFill>
                <a:effectLst/>
                <a:latin typeface="Book Antiqua" panose="02040602050305030304" pitchFamily="18" charset="0"/>
              </a:rPr>
              <a:t>Ο Γάμος Της Βικτορίν</a:t>
            </a:r>
            <a:r>
              <a:rPr lang="en-US" sz="2400" kern="1200" dirty="0">
                <a:solidFill>
                  <a:schemeClr val="bg1"/>
                </a:solidFill>
                <a:effectLst/>
                <a:latin typeface="Book Antiqua" panose="02040602050305030304" pitchFamily="18" charset="0"/>
              </a:rPr>
              <a:t> 1851 και </a:t>
            </a:r>
            <a:r>
              <a:rPr lang="en-US" sz="2400" i="1" kern="1200" dirty="0">
                <a:solidFill>
                  <a:schemeClr val="bg1"/>
                </a:solidFill>
                <a:effectLst/>
                <a:latin typeface="Book Antiqua" panose="02040602050305030304" pitchFamily="18" charset="0"/>
              </a:rPr>
              <a:t>Αν Σας Αρέσει</a:t>
            </a:r>
            <a:r>
              <a:rPr lang="en-US" sz="2400" kern="1200" dirty="0">
                <a:solidFill>
                  <a:schemeClr val="bg1"/>
                </a:solidFill>
                <a:effectLst/>
                <a:latin typeface="Book Antiqua" panose="02040602050305030304" pitchFamily="18" charset="0"/>
              </a:rPr>
              <a:t> 1856. Όπ</a:t>
            </a:r>
            <a:r>
              <a:rPr lang="en-US" sz="2400" kern="1200" dirty="0" err="1">
                <a:solidFill>
                  <a:schemeClr val="bg1"/>
                </a:solidFill>
                <a:effectLst/>
                <a:latin typeface="Book Antiqua" panose="02040602050305030304" pitchFamily="18" charset="0"/>
              </a:rPr>
              <a:t>ως</a:t>
            </a:r>
            <a:r>
              <a:rPr lang="en-US" sz="2400" kern="1200" dirty="0">
                <a:solidFill>
                  <a:schemeClr val="bg1"/>
                </a:solidFill>
                <a:effectLst/>
                <a:latin typeface="Book Antiqua" panose="02040602050305030304" pitchFamily="18" charset="0"/>
              </a:rPr>
              <a:t> </a:t>
            </a:r>
            <a:r>
              <a:rPr lang="en-US" sz="2400" kern="1200" dirty="0" err="1">
                <a:solidFill>
                  <a:schemeClr val="bg1"/>
                </a:solidFill>
                <a:effectLst/>
                <a:latin typeface="Book Antiqua" panose="02040602050305030304" pitchFamily="18" charset="0"/>
              </a:rPr>
              <a:t>συνέ</a:t>
            </a:r>
            <a:r>
              <a:rPr lang="en-US" sz="2400" kern="1200" dirty="0">
                <a:solidFill>
                  <a:schemeClr val="bg1"/>
                </a:solidFill>
                <a:effectLst/>
                <a:latin typeface="Book Antiqua" panose="02040602050305030304" pitchFamily="18" charset="0"/>
              </a:rPr>
              <a:t>βη και με τα θεατρικά έργα πολλών άλλων γυναικών συγγραφέων, τα έργα της αγνοήθηκαν σε μεγάλο βαθμό μετά το θάνατό της και μόνο πρόσφατα αναζωπυρώθηκε το ενδιαφέρον για αυτά.</a:t>
            </a:r>
            <a:br>
              <a:rPr lang="en-US" sz="2400" kern="1200" dirty="0">
                <a:solidFill>
                  <a:schemeClr val="bg1"/>
                </a:solidFill>
                <a:effectLst/>
                <a:latin typeface="Book Antiqua" panose="02040602050305030304" pitchFamily="18" charset="0"/>
              </a:rPr>
            </a:br>
            <a:endParaRPr lang="en-US" sz="2400" kern="1200"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10730565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Freeform: Shape 8">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Freeform: Shape 10">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Τίτλος 1">
            <a:extLst>
              <a:ext uri="{FF2B5EF4-FFF2-40B4-BE49-F238E27FC236}">
                <a16:creationId xmlns:a16="http://schemas.microsoft.com/office/drawing/2014/main" id="{19645FD0-59A5-4806-E819-DE7A6B236C30}"/>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2300" kern="1200" dirty="0" err="1">
                <a:solidFill>
                  <a:schemeClr val="tx1"/>
                </a:solidFill>
                <a:effectLst/>
                <a:latin typeface="Book Antiqua" panose="02040602050305030304" pitchFamily="18" charset="0"/>
              </a:rPr>
              <a:t>Εξ</a:t>
            </a:r>
            <a:r>
              <a:rPr lang="en-US" sz="2300" kern="1200" dirty="0">
                <a:solidFill>
                  <a:schemeClr val="tx1"/>
                </a:solidFill>
                <a:effectLst/>
                <a:latin typeface="Book Antiqua" panose="02040602050305030304" pitchFamily="18" charset="0"/>
              </a:rPr>
              <a:t>αιτίας της χαλάρωσης των περιορισμών για τα θεατρικά είδη, το ρομαντικό δράμα βρήκε έτοιμη στέγη στα θέατρα βουλεβάρτου. </a:t>
            </a:r>
            <a:r>
              <a:rPr lang="en-US" sz="2300" kern="1200" dirty="0" err="1">
                <a:solidFill>
                  <a:schemeClr val="tx1"/>
                </a:solidFill>
                <a:effectLst/>
                <a:latin typeface="Book Antiqua" panose="02040602050305030304" pitchFamily="18" charset="0"/>
              </a:rPr>
              <a:t>Εκεί</a:t>
            </a:r>
            <a:r>
              <a:rPr lang="en-US" sz="2300" kern="1200" dirty="0">
                <a:solidFill>
                  <a:schemeClr val="tx1"/>
                </a:solidFill>
                <a:effectLst/>
                <a:latin typeface="Book Antiqua" panose="02040602050305030304" pitchFamily="18" charset="0"/>
              </a:rPr>
              <a:t> ανα</a:t>
            </a:r>
            <a:r>
              <a:rPr lang="en-US" sz="2300" kern="1200" dirty="0" err="1">
                <a:solidFill>
                  <a:schemeClr val="tx1"/>
                </a:solidFill>
                <a:effectLst/>
                <a:latin typeface="Book Antiqua" panose="02040602050305030304" pitchFamily="18" charset="0"/>
              </a:rPr>
              <a:t>μείχθηκε</a:t>
            </a:r>
            <a:r>
              <a:rPr lang="en-US" sz="2300" kern="1200" dirty="0">
                <a:solidFill>
                  <a:schemeClr val="tx1"/>
                </a:solidFill>
                <a:effectLst/>
                <a:latin typeface="Book Antiqua" panose="02040602050305030304" pitchFamily="18" charset="0"/>
              </a:rPr>
              <a:t> </a:t>
            </a:r>
            <a:r>
              <a:rPr lang="en-US" sz="2300" kern="1200" dirty="0" err="1">
                <a:solidFill>
                  <a:schemeClr val="tx1"/>
                </a:solidFill>
                <a:effectLst/>
                <a:latin typeface="Book Antiqua" panose="02040602050305030304" pitchFamily="18" charset="0"/>
              </a:rPr>
              <a:t>με</a:t>
            </a:r>
            <a:r>
              <a:rPr lang="en-US" sz="2300" kern="1200" dirty="0">
                <a:solidFill>
                  <a:schemeClr val="tx1"/>
                </a:solidFill>
                <a:effectLst/>
                <a:latin typeface="Book Antiqua" panose="02040602050305030304" pitchFamily="18" charset="0"/>
              </a:rPr>
              <a:t> </a:t>
            </a:r>
            <a:r>
              <a:rPr lang="en-US" sz="2300" kern="1200" dirty="0" err="1">
                <a:solidFill>
                  <a:schemeClr val="tx1"/>
                </a:solidFill>
                <a:effectLst/>
                <a:latin typeface="Book Antiqua" panose="02040602050305030304" pitchFamily="18" charset="0"/>
              </a:rPr>
              <a:t>το</a:t>
            </a:r>
            <a:r>
              <a:rPr lang="en-US" sz="2300" kern="1200" dirty="0">
                <a:solidFill>
                  <a:schemeClr val="tx1"/>
                </a:solidFill>
                <a:effectLst/>
                <a:latin typeface="Book Antiqua" panose="02040602050305030304" pitchFamily="18" charset="0"/>
              </a:rPr>
              <a:t> </a:t>
            </a:r>
            <a:r>
              <a:rPr lang="en-US" sz="2300" kern="1200" dirty="0" err="1">
                <a:solidFill>
                  <a:schemeClr val="tx1"/>
                </a:solidFill>
                <a:effectLst/>
                <a:latin typeface="Book Antiqua" panose="02040602050305030304" pitchFamily="18" charset="0"/>
              </a:rPr>
              <a:t>μελόδρ</a:t>
            </a:r>
            <a:r>
              <a:rPr lang="en-US" sz="2300" kern="1200" dirty="0">
                <a:solidFill>
                  <a:schemeClr val="tx1"/>
                </a:solidFill>
                <a:effectLst/>
                <a:latin typeface="Book Antiqua" panose="02040602050305030304" pitchFamily="18" charset="0"/>
              </a:rPr>
              <a:t>αμα και αφομοίωσε ακόμα περισσότερα μελοδραματικά στοιχεία με αποτέλεσμα να βοηθήσει στην ποιοτική άνοδο του μελοδράματος. </a:t>
            </a:r>
            <a:r>
              <a:rPr lang="en-US" sz="2300" kern="1200" dirty="0" err="1">
                <a:solidFill>
                  <a:schemeClr val="tx1"/>
                </a:solidFill>
                <a:effectLst/>
                <a:latin typeface="Book Antiqua" panose="02040602050305030304" pitchFamily="18" charset="0"/>
              </a:rPr>
              <a:t>Ωστόσο</a:t>
            </a:r>
            <a:r>
              <a:rPr lang="en-US" sz="2300" kern="1200" dirty="0">
                <a:solidFill>
                  <a:schemeClr val="tx1"/>
                </a:solidFill>
                <a:effectLst/>
                <a:latin typeface="Book Antiqua" panose="02040602050305030304" pitchFamily="18" charset="0"/>
              </a:rPr>
              <a:t> από </a:t>
            </a:r>
            <a:r>
              <a:rPr lang="en-US" sz="2300" kern="1200" dirty="0" err="1">
                <a:solidFill>
                  <a:schemeClr val="tx1"/>
                </a:solidFill>
                <a:effectLst/>
                <a:latin typeface="Book Antiqua" panose="02040602050305030304" pitchFamily="18" charset="0"/>
              </a:rPr>
              <a:t>τη</a:t>
            </a:r>
            <a:r>
              <a:rPr lang="en-US" sz="2300" kern="1200" dirty="0">
                <a:solidFill>
                  <a:schemeClr val="tx1"/>
                </a:solidFill>
                <a:effectLst/>
                <a:latin typeface="Book Antiqua" panose="02040602050305030304" pitchFamily="18" charset="0"/>
              </a:rPr>
              <a:t> </a:t>
            </a:r>
            <a:r>
              <a:rPr lang="en-US" sz="2300" kern="1200" dirty="0" err="1">
                <a:solidFill>
                  <a:schemeClr val="tx1"/>
                </a:solidFill>
                <a:effectLst/>
                <a:latin typeface="Book Antiqua" panose="02040602050305030304" pitchFamily="18" charset="0"/>
              </a:rPr>
              <a:t>δεκ</a:t>
            </a:r>
            <a:r>
              <a:rPr lang="en-US" sz="2300" kern="1200" dirty="0">
                <a:solidFill>
                  <a:schemeClr val="tx1"/>
                </a:solidFill>
                <a:effectLst/>
                <a:latin typeface="Book Antiqua" panose="02040602050305030304" pitchFamily="18" charset="0"/>
              </a:rPr>
              <a:t>αετία του 1840 ο ενθουσιασμός για το ρομαντικό δράμα ελαττώνεται. </a:t>
            </a:r>
            <a:br>
              <a:rPr lang="en-US" sz="2300" kern="1200" dirty="0">
                <a:solidFill>
                  <a:schemeClr val="tx1"/>
                </a:solidFill>
                <a:effectLst/>
                <a:latin typeface="Book Antiqua" panose="02040602050305030304" pitchFamily="18" charset="0"/>
              </a:rPr>
            </a:br>
            <a:endParaRPr lang="en-US" sz="2300" kern="1200" dirty="0">
              <a:solidFill>
                <a:schemeClr val="tx1"/>
              </a:solidFill>
              <a:latin typeface="Book Antiqua" panose="02040602050305030304" pitchFamily="18" charset="0"/>
            </a:endParaRPr>
          </a:p>
        </p:txBody>
      </p:sp>
      <p:sp>
        <p:nvSpPr>
          <p:cNvPr id="13" name="Rectangle 12">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01089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0B3B9DBC-97CC-4A18-B4A6-66E240292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F4492644-1D84-449E-94E4-5FC5C873D3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227"/>
            <a:ext cx="12188952" cy="455189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1C6408DE-2ACD-18D6-AF2D-01893C285BAB}"/>
              </a:ext>
            </a:extLst>
          </p:cNvPr>
          <p:cNvSpPr>
            <a:spLocks noGrp="1"/>
          </p:cNvSpPr>
          <p:nvPr>
            <p:ph type="title"/>
          </p:nvPr>
        </p:nvSpPr>
        <p:spPr>
          <a:xfrm>
            <a:off x="795342" y="637953"/>
            <a:ext cx="8272458" cy="3189507"/>
          </a:xfrm>
        </p:spPr>
        <p:txBody>
          <a:bodyPr vert="horz" lIns="91440" tIns="45720" rIns="91440" bIns="45720" rtlCol="0" anchor="b">
            <a:normAutofit/>
          </a:bodyPr>
          <a:lstStyle/>
          <a:p>
            <a:r>
              <a:rPr lang="en-US" sz="5600" i="1" kern="1200" dirty="0" err="1">
                <a:solidFill>
                  <a:srgbClr val="FFFFFF"/>
                </a:solidFill>
                <a:effectLst/>
                <a:latin typeface="Book Antiqua" panose="02040602050305030304" pitchFamily="18" charset="0"/>
              </a:rPr>
              <a:t>Σκηνοθεσί</a:t>
            </a:r>
            <a:r>
              <a:rPr lang="en-US" sz="5600" i="1" kern="1200" dirty="0">
                <a:solidFill>
                  <a:srgbClr val="FFFFFF"/>
                </a:solidFill>
                <a:effectLst/>
                <a:latin typeface="Book Antiqua" panose="02040602050305030304" pitchFamily="18" charset="0"/>
              </a:rPr>
              <a:t>α και υποκριτική στη Γαλλία μέχρι το 1850</a:t>
            </a:r>
            <a:br>
              <a:rPr lang="en-US" sz="5600" kern="1200" dirty="0">
                <a:solidFill>
                  <a:srgbClr val="FFFFFF"/>
                </a:solidFill>
                <a:effectLst/>
                <a:latin typeface="+mj-lt"/>
                <a:ea typeface="+mj-ea"/>
                <a:cs typeface="+mj-cs"/>
              </a:rPr>
            </a:br>
            <a:endParaRPr lang="en-US" sz="5600" kern="1200" dirty="0">
              <a:solidFill>
                <a:srgbClr val="FFFFFF"/>
              </a:solidFill>
              <a:latin typeface="+mj-lt"/>
              <a:ea typeface="+mj-ea"/>
              <a:cs typeface="+mj-cs"/>
            </a:endParaRPr>
          </a:p>
        </p:txBody>
      </p:sp>
      <p:sp>
        <p:nvSpPr>
          <p:cNvPr id="11" name="Freeform 6">
            <a:extLst>
              <a:ext uri="{FF2B5EF4-FFF2-40B4-BE49-F238E27FC236}">
                <a16:creationId xmlns:a16="http://schemas.microsoft.com/office/drawing/2014/main" id="{94EE1A74-DEBF-434E-8B5E-7AB296ECBE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727747" y="4208147"/>
            <a:ext cx="339126" cy="1938528"/>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7">
            <a:extLst>
              <a:ext uri="{FF2B5EF4-FFF2-40B4-BE49-F238E27FC236}">
                <a16:creationId xmlns:a16="http://schemas.microsoft.com/office/drawing/2014/main" id="{8C7C4D4B-92D9-4FA4-A294-749E8574FF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728739" y="4098333"/>
            <a:ext cx="201857" cy="1874520"/>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Rectangle 8">
            <a:extLst>
              <a:ext uri="{FF2B5EF4-FFF2-40B4-BE49-F238E27FC236}">
                <a16:creationId xmlns:a16="http://schemas.microsoft.com/office/drawing/2014/main" id="{BADA3358-2A3F-41B0-A458-6FD1DB3AF9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048" y="4098334"/>
            <a:ext cx="8933019" cy="177393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Rectangle 8">
            <a:extLst>
              <a:ext uri="{FF2B5EF4-FFF2-40B4-BE49-F238E27FC236}">
                <a16:creationId xmlns:a16="http://schemas.microsoft.com/office/drawing/2014/main" id="{E4737216-37B2-43AD-AB08-05BFCCEFC9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066873" y="4377267"/>
            <a:ext cx="3122079" cy="177393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7272747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535" name="Rectangle 22534">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530" name="Picture 2" descr="Melodrama, Cinema, and the Mechanization of Emotions - andres lombana  bermudez">
            <a:extLst>
              <a:ext uri="{FF2B5EF4-FFF2-40B4-BE49-F238E27FC236}">
                <a16:creationId xmlns:a16="http://schemas.microsoft.com/office/drawing/2014/main" id="{E63EACA0-7C21-55C8-0E08-EE0FE21447D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7184"/>
          <a:stretch/>
        </p:blipFill>
        <p:spPr bwMode="auto">
          <a:xfrm>
            <a:off x="20" y="10"/>
            <a:ext cx="12191981" cy="6857990"/>
          </a:xfrm>
          <a:prstGeom prst="rect">
            <a:avLst/>
          </a:prstGeom>
          <a:noFill/>
          <a:extLst>
            <a:ext uri="{909E8E84-426E-40DD-AFC4-6F175D3DCCD1}">
              <a14:hiddenFill xmlns:a14="http://schemas.microsoft.com/office/drawing/2010/main">
                <a:solidFill>
                  <a:srgbClr val="FFFFFF"/>
                </a:solidFill>
              </a14:hiddenFill>
            </a:ext>
          </a:extLst>
        </p:spPr>
      </p:pic>
      <p:sp>
        <p:nvSpPr>
          <p:cNvPr id="22537" name="Rectangle 22536">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B3DAD858-084A-2E69-1411-BDE5E1563B9D}"/>
              </a:ext>
            </a:extLst>
          </p:cNvPr>
          <p:cNvSpPr>
            <a:spLocks noGrp="1"/>
          </p:cNvSpPr>
          <p:nvPr>
            <p:ph type="title"/>
          </p:nvPr>
        </p:nvSpPr>
        <p:spPr>
          <a:xfrm>
            <a:off x="404553" y="2447926"/>
            <a:ext cx="10977822" cy="3257550"/>
          </a:xfrm>
        </p:spPr>
        <p:txBody>
          <a:bodyPr vert="horz" lIns="91440" tIns="45720" rIns="91440" bIns="45720" rtlCol="0" anchor="b">
            <a:noAutofit/>
          </a:bodyPr>
          <a:lstStyle/>
          <a:p>
            <a:r>
              <a:rPr lang="en-US" sz="2400" dirty="0" err="1">
                <a:effectLst/>
                <a:latin typeface="Book Antiqua" panose="02040602050305030304" pitchFamily="18" charset="0"/>
              </a:rPr>
              <a:t>Το</a:t>
            </a:r>
            <a:r>
              <a:rPr lang="en-US" sz="2400" dirty="0">
                <a:effectLst/>
                <a:latin typeface="Book Antiqua" panose="02040602050305030304" pitchFamily="18" charset="0"/>
              </a:rPr>
              <a:t> </a:t>
            </a:r>
            <a:r>
              <a:rPr lang="en-US" sz="2400" dirty="0" err="1">
                <a:effectLst/>
                <a:latin typeface="Book Antiqua" panose="02040602050305030304" pitchFamily="18" charset="0"/>
              </a:rPr>
              <a:t>μελόδρ</a:t>
            </a:r>
            <a:r>
              <a:rPr lang="en-US" sz="2400" dirty="0">
                <a:effectLst/>
                <a:latin typeface="Book Antiqua" panose="02040602050305030304" pitchFamily="18" charset="0"/>
              </a:rPr>
              <a:t>αμα δρομολόγησε ένα ενδιαφέρον για «σκηνοθεσία», γιατί σε μεγάλο βαθμό το αποτέλεσμα του στηριζόταν στον ακριβή χειρισμό της σύμπτωσης και του θεάματος. Η π</a:t>
            </a:r>
            <a:r>
              <a:rPr lang="en-US" sz="2400" dirty="0" err="1">
                <a:effectLst/>
                <a:latin typeface="Book Antiqua" panose="02040602050305030304" pitchFamily="18" charset="0"/>
              </a:rPr>
              <a:t>λοκή</a:t>
            </a:r>
            <a:r>
              <a:rPr lang="en-US" sz="2400" dirty="0">
                <a:effectLst/>
                <a:latin typeface="Book Antiqua" panose="02040602050305030304" pitchFamily="18" charset="0"/>
              </a:rPr>
              <a:t> </a:t>
            </a:r>
            <a:r>
              <a:rPr lang="en-US" sz="2400" dirty="0" err="1">
                <a:effectLst/>
                <a:latin typeface="Book Antiqua" panose="02040602050305030304" pitchFamily="18" charset="0"/>
              </a:rPr>
              <a:t>των</a:t>
            </a:r>
            <a:r>
              <a:rPr lang="en-US" sz="2400" dirty="0">
                <a:effectLst/>
                <a:latin typeface="Book Antiqua" panose="02040602050305030304" pitchFamily="18" charset="0"/>
              </a:rPr>
              <a:t> </a:t>
            </a:r>
            <a:r>
              <a:rPr lang="en-US" sz="2400" dirty="0" err="1">
                <a:effectLst/>
                <a:latin typeface="Book Antiqua" panose="02040602050305030304" pitchFamily="18" charset="0"/>
              </a:rPr>
              <a:t>έργων</a:t>
            </a:r>
            <a:r>
              <a:rPr lang="en-US" sz="2400" dirty="0">
                <a:effectLst/>
                <a:latin typeface="Book Antiqua" panose="02040602050305030304" pitchFamily="18" charset="0"/>
              </a:rPr>
              <a:t> π</a:t>
            </a:r>
            <a:r>
              <a:rPr lang="en-US" sz="2400" dirty="0" err="1">
                <a:effectLst/>
                <a:latin typeface="Book Antiqua" panose="02040602050305030304" pitchFamily="18" charset="0"/>
              </a:rPr>
              <a:t>εριστρέφετ</a:t>
            </a:r>
            <a:r>
              <a:rPr lang="en-US" sz="2400" dirty="0">
                <a:effectLst/>
                <a:latin typeface="Book Antiqua" panose="02040602050305030304" pitchFamily="18" charset="0"/>
              </a:rPr>
              <a:t>αι συχνά γύρω από ωτακουστίες, τυχαίες εισόδους, θεαματικά σωματικά κατορθώματα ακόμα ενώ στο τέλος ο «κακός» συχνά καταπλακώνεται λόγω σεισμού ή έκρηξης ηφαιστείου ή πνίγεται σε κάποιον τυχαίο κατακλυσμό. Η απ</a:t>
            </a:r>
            <a:r>
              <a:rPr lang="en-US" sz="2400" dirty="0" err="1">
                <a:effectLst/>
                <a:latin typeface="Book Antiqua" panose="02040602050305030304" pitchFamily="18" charset="0"/>
              </a:rPr>
              <a:t>οτελεσμ</a:t>
            </a:r>
            <a:r>
              <a:rPr lang="en-US" sz="2400" dirty="0">
                <a:effectLst/>
                <a:latin typeface="Book Antiqua" panose="02040602050305030304" pitchFamily="18" charset="0"/>
              </a:rPr>
              <a:t>ατικότητα, λοιπόν, πολλών μελοδραμάτων βασιζόταν στον ακριβή συγχρονισμό πολλών στοιχείων.</a:t>
            </a:r>
            <a:br>
              <a:rPr lang="en-US" sz="2400" dirty="0">
                <a:effectLst/>
                <a:latin typeface="Book Antiqua" panose="02040602050305030304" pitchFamily="18" charset="0"/>
              </a:rPr>
            </a:br>
            <a:endParaRPr lang="en-US" sz="2400" dirty="0">
              <a:latin typeface="Book Antiqua" panose="02040602050305030304" pitchFamily="18" charset="0"/>
            </a:endParaRPr>
          </a:p>
        </p:txBody>
      </p:sp>
      <p:sp>
        <p:nvSpPr>
          <p:cNvPr id="22539" name="Rectangle: Rounded Corners 22538">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1833575"/>
      </p:ext>
    </p:extLst>
  </p:cSld>
  <p:clrMapOvr>
    <a:overrideClrMapping bg1="dk1" tx1="lt1" bg2="dk2" tx2="lt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Freeform: Shape 8">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Freeform: Shape 10">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Τίτλος 1">
            <a:extLst>
              <a:ext uri="{FF2B5EF4-FFF2-40B4-BE49-F238E27FC236}">
                <a16:creationId xmlns:a16="http://schemas.microsoft.com/office/drawing/2014/main" id="{A6381E2B-EB0F-47AE-9336-60811843E401}"/>
              </a:ext>
            </a:extLst>
          </p:cNvPr>
          <p:cNvSpPr>
            <a:spLocks noGrp="1"/>
          </p:cNvSpPr>
          <p:nvPr>
            <p:ph type="title"/>
          </p:nvPr>
        </p:nvSpPr>
        <p:spPr>
          <a:xfrm>
            <a:off x="704853" y="1305782"/>
            <a:ext cx="11096622" cy="4219004"/>
          </a:xfrm>
        </p:spPr>
        <p:txBody>
          <a:bodyPr vert="horz" lIns="91440" tIns="45720" rIns="91440" bIns="45720" rtlCol="0" anchor="ctr">
            <a:noAutofit/>
          </a:bodyPr>
          <a:lstStyle/>
          <a:p>
            <a:pPr algn="ctr"/>
            <a:r>
              <a:rPr lang="en-US" sz="2400" kern="1200" dirty="0">
                <a:solidFill>
                  <a:schemeClr val="tx1"/>
                </a:solidFill>
                <a:effectLst/>
                <a:latin typeface="Book Antiqua" panose="02040602050305030304" pitchFamily="18" charset="0"/>
              </a:rPr>
              <a:t>Ο Ουγκώ α</a:t>
            </a:r>
            <a:r>
              <a:rPr lang="en-US" sz="2400" kern="1200" dirty="0" err="1">
                <a:solidFill>
                  <a:schemeClr val="tx1"/>
                </a:solidFill>
                <a:effectLst/>
                <a:latin typeface="Book Antiqua" panose="02040602050305030304" pitchFamily="18" charset="0"/>
              </a:rPr>
              <a:t>σχολήθηκε</a:t>
            </a:r>
            <a:r>
              <a:rPr lang="en-US" sz="2400" kern="1200" dirty="0">
                <a:solidFill>
                  <a:schemeClr val="tx1"/>
                </a:solidFill>
                <a:effectLst/>
                <a:latin typeface="Book Antiqua" panose="02040602050305030304" pitchFamily="18" charset="0"/>
              </a:rPr>
              <a:t> επ</a:t>
            </a:r>
            <a:r>
              <a:rPr lang="en-US" sz="2400" kern="1200" dirty="0" err="1">
                <a:solidFill>
                  <a:schemeClr val="tx1"/>
                </a:solidFill>
                <a:effectLst/>
                <a:latin typeface="Book Antiqua" panose="02040602050305030304" pitchFamily="18" charset="0"/>
              </a:rPr>
              <a:t>ιστ</a:t>
            </a:r>
            <a:r>
              <a:rPr lang="en-US" sz="2400" kern="1200" dirty="0">
                <a:solidFill>
                  <a:schemeClr val="tx1"/>
                </a:solidFill>
                <a:effectLst/>
                <a:latin typeface="Book Antiqua" panose="02040602050305030304" pitchFamily="18" charset="0"/>
              </a:rPr>
              <a:t>αμένα με τις σκηνικές στάσεις του ηθοποιού και τη γενική σύνθεση. </a:t>
            </a:r>
            <a:r>
              <a:rPr lang="en-US" sz="2400" kern="1200" dirty="0" err="1">
                <a:solidFill>
                  <a:schemeClr val="tx1"/>
                </a:solidFill>
                <a:effectLst/>
                <a:latin typeface="Book Antiqua" panose="02040602050305030304" pitchFamily="18" charset="0"/>
              </a:rPr>
              <a:t>Πριν</a:t>
            </a:r>
            <a:r>
              <a:rPr lang="en-US" sz="2400" kern="1200" dirty="0">
                <a:solidFill>
                  <a:schemeClr val="tx1"/>
                </a:solidFill>
                <a:effectLst/>
                <a:latin typeface="Book Antiqua" panose="02040602050305030304" pitchFamily="18" charset="0"/>
              </a:rPr>
              <a:t> από </a:t>
            </a:r>
            <a:r>
              <a:rPr lang="en-US" sz="2400" kern="1200" dirty="0" err="1">
                <a:solidFill>
                  <a:schemeClr val="tx1"/>
                </a:solidFill>
                <a:effectLst/>
                <a:latin typeface="Book Antiqua" panose="02040602050305030304" pitchFamily="18" charset="0"/>
              </a:rPr>
              <a:t>το</a:t>
            </a:r>
            <a:r>
              <a:rPr lang="en-US" sz="2400" kern="1200" dirty="0">
                <a:solidFill>
                  <a:schemeClr val="tx1"/>
                </a:solidFill>
                <a:effectLst/>
                <a:latin typeface="Book Antiqua" panose="02040602050305030304" pitchFamily="18" charset="0"/>
              </a:rPr>
              <a:t> 1830, </a:t>
            </a:r>
            <a:r>
              <a:rPr lang="en-US" sz="2400" kern="1200" dirty="0" err="1">
                <a:solidFill>
                  <a:schemeClr val="tx1"/>
                </a:solidFill>
                <a:effectLst/>
                <a:latin typeface="Book Antiqua" panose="02040602050305030304" pitchFamily="18" charset="0"/>
              </a:rPr>
              <a:t>οι</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Γάλλοι</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ηθο</a:t>
            </a:r>
            <a:r>
              <a:rPr lang="en-US" sz="2400" kern="1200" dirty="0">
                <a:solidFill>
                  <a:schemeClr val="tx1"/>
                </a:solidFill>
                <a:effectLst/>
                <a:latin typeface="Book Antiqua" panose="02040602050305030304" pitchFamily="18" charset="0"/>
              </a:rPr>
              <a:t>ποιοί σχημάτιζαν συνήθως ευθεία γραμμή ή ημικύκλιο στο μπροστινό μέρος της σκηνής, κοντά στο κουβούκλιο του υποβολέα, γιατί παρόλο που η ποσότητα των σκηνικών επίπλων είχε αρχίσει να αυξάνεται γύρω στη δεκαετία του 1820, οι ηθοποιοί σπανίως τα χρησιμοποιούσαν με αποτέλεσμα να παίζουν κυρίως διακοσμητικό ρόλο. </a:t>
            </a:r>
            <a:r>
              <a:rPr lang="en-US" sz="2400" kern="1200" dirty="0" err="1">
                <a:solidFill>
                  <a:schemeClr val="tx1"/>
                </a:solidFill>
                <a:effectLst/>
                <a:latin typeface="Book Antiqua" panose="02040602050305030304" pitchFamily="18" charset="0"/>
              </a:rPr>
              <a:t>Σε</a:t>
            </a:r>
            <a:r>
              <a:rPr lang="en-US" sz="2400" kern="1200" dirty="0">
                <a:solidFill>
                  <a:schemeClr val="tx1"/>
                </a:solidFill>
                <a:effectLst/>
                <a:latin typeface="Book Antiqua" panose="02040602050305030304" pitchFamily="18" charset="0"/>
              </a:rPr>
              <a:t> α</a:t>
            </a:r>
            <a:r>
              <a:rPr lang="en-US" sz="2400" kern="1200" dirty="0" err="1">
                <a:solidFill>
                  <a:schemeClr val="tx1"/>
                </a:solidFill>
                <a:effectLst/>
                <a:latin typeface="Book Antiqua" panose="02040602050305030304" pitchFamily="18" charset="0"/>
              </a:rPr>
              <a:t>ντίθεση</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με</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τις</a:t>
            </a:r>
            <a:r>
              <a:rPr lang="en-US" sz="2400" kern="1200" dirty="0">
                <a:solidFill>
                  <a:schemeClr val="tx1"/>
                </a:solidFill>
                <a:effectLst/>
                <a:latin typeface="Book Antiqua" panose="02040602050305030304" pitchFamily="18" charset="0"/>
              </a:rPr>
              <a:t> π</a:t>
            </a:r>
            <a:r>
              <a:rPr lang="en-US" sz="2400" kern="1200" dirty="0" err="1">
                <a:solidFill>
                  <a:schemeClr val="tx1"/>
                </a:solidFill>
                <a:effectLst/>
                <a:latin typeface="Book Antiqua" panose="02040602050305030304" pitchFamily="18" charset="0"/>
              </a:rPr>
              <a:t>ροηγούμενες</a:t>
            </a:r>
            <a:r>
              <a:rPr lang="en-US" sz="2400" kern="1200" dirty="0">
                <a:solidFill>
                  <a:schemeClr val="tx1"/>
                </a:solidFill>
                <a:effectLst/>
                <a:latin typeface="Book Antiqua" panose="02040602050305030304" pitchFamily="18" charset="0"/>
              </a:rPr>
              <a:t> πρα</a:t>
            </a:r>
            <a:r>
              <a:rPr lang="en-US" sz="2400" kern="1200" dirty="0" err="1">
                <a:solidFill>
                  <a:schemeClr val="tx1"/>
                </a:solidFill>
                <a:effectLst/>
                <a:latin typeface="Book Antiqua" panose="02040602050305030304" pitchFamily="18" charset="0"/>
              </a:rPr>
              <a:t>κτικές</a:t>
            </a:r>
            <a:r>
              <a:rPr lang="en-US" sz="2400" kern="1200" dirty="0">
                <a:solidFill>
                  <a:schemeClr val="tx1"/>
                </a:solidFill>
                <a:effectLst/>
                <a:latin typeface="Book Antiqua" panose="02040602050305030304" pitchFamily="18" charset="0"/>
              </a:rPr>
              <a:t>, ο Ουγκώ α</a:t>
            </a:r>
            <a:r>
              <a:rPr lang="en-US" sz="2400" kern="1200" dirty="0" err="1">
                <a:solidFill>
                  <a:schemeClr val="tx1"/>
                </a:solidFill>
                <a:effectLst/>
                <a:latin typeface="Book Antiqua" panose="02040602050305030304" pitchFamily="18" charset="0"/>
              </a:rPr>
              <a:t>ξιο</a:t>
            </a:r>
            <a:r>
              <a:rPr lang="en-US" sz="2400" kern="1200" dirty="0">
                <a:solidFill>
                  <a:schemeClr val="tx1"/>
                </a:solidFill>
                <a:effectLst/>
                <a:latin typeface="Book Antiqua" panose="02040602050305030304" pitchFamily="18" charset="0"/>
              </a:rPr>
              <a:t>ποίησε ολόκληρο το σκηνικό χώρο, αντικατέστησε τις συνηθισμένες μεγάλες διαγώνιες κινήσεις με μικρές καμπύλες κινήσεις, και μάλιστα σε μερικές περιπτώσεις έβαζε κάποιον ηθοποιό να παίξει με την πλάτη του στραμμένη στο κοινό.</a:t>
            </a:r>
            <a:endParaRPr lang="en-US" sz="2400" kern="1200" dirty="0">
              <a:solidFill>
                <a:schemeClr val="tx1"/>
              </a:solidFill>
              <a:latin typeface="Book Antiqua" panose="02040602050305030304" pitchFamily="18" charset="0"/>
            </a:endParaRPr>
          </a:p>
        </p:txBody>
      </p:sp>
      <p:sp>
        <p:nvSpPr>
          <p:cNvPr id="13" name="Rectangle 12">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0969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463EB0A-3D7C-4AA5-BFA5-8EE5B4BA56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FB2B6012-3789-8825-89FD-1E34F25E8CFB}"/>
              </a:ext>
            </a:extLst>
          </p:cNvPr>
          <p:cNvSpPr>
            <a:spLocks noGrp="1"/>
          </p:cNvSpPr>
          <p:nvPr>
            <p:ph type="title"/>
          </p:nvPr>
        </p:nvSpPr>
        <p:spPr>
          <a:xfrm>
            <a:off x="578651" y="1122363"/>
            <a:ext cx="11034695" cy="4221162"/>
          </a:xfrm>
        </p:spPr>
        <p:txBody>
          <a:bodyPr vert="horz" lIns="91440" tIns="45720" rIns="91440" bIns="45720" rtlCol="0" anchor="b">
            <a:normAutofit fontScale="90000"/>
          </a:bodyPr>
          <a:lstStyle/>
          <a:p>
            <a:pPr indent="226695"/>
            <a:r>
              <a:rPr lang="en-US" sz="2400" kern="1200" dirty="0" err="1">
                <a:solidFill>
                  <a:schemeClr val="tx1"/>
                </a:solidFill>
                <a:effectLst/>
                <a:latin typeface="Book Antiqua" panose="02040602050305030304" pitchFamily="18" charset="0"/>
              </a:rPr>
              <a:t>Το</a:t>
            </a:r>
            <a:r>
              <a:rPr lang="en-US" sz="2400" kern="1200" dirty="0">
                <a:solidFill>
                  <a:schemeClr val="tx1"/>
                </a:solidFill>
                <a:effectLst/>
                <a:latin typeface="Book Antiqua" panose="02040602050305030304" pitchFamily="18" charset="0"/>
              </a:rPr>
              <a:t> 1835 </a:t>
            </a:r>
            <a:r>
              <a:rPr lang="en-US" sz="2400" kern="1200" dirty="0" err="1">
                <a:solidFill>
                  <a:schemeClr val="tx1"/>
                </a:solidFill>
                <a:effectLst/>
                <a:latin typeface="Book Antiqua" panose="02040602050305030304" pitchFamily="18" charset="0"/>
              </a:rPr>
              <a:t>οι</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κριτικοί</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σημείων</a:t>
            </a:r>
            <a:r>
              <a:rPr lang="en-US" sz="2400" kern="1200" dirty="0">
                <a:solidFill>
                  <a:schemeClr val="tx1"/>
                </a:solidFill>
                <a:effectLst/>
                <a:latin typeface="Book Antiqua" panose="02040602050305030304" pitchFamily="18" charset="0"/>
              </a:rPr>
              <a:t>αν ότι στα θέατρα βουλεβάρτου οι ηθοποιοί μερικές φορές κάθονταν στα μπράτσα της πολυθρόνας, έγερναν πάνω σε τραπέζια ή παρέμεναν καθιστοί ενώ μιλούσαν. Πα</a:t>
            </a:r>
            <a:r>
              <a:rPr lang="en-US" sz="2400" kern="1200" dirty="0" err="1">
                <a:solidFill>
                  <a:schemeClr val="tx1"/>
                </a:solidFill>
                <a:effectLst/>
                <a:latin typeface="Book Antiqua" panose="02040602050305030304" pitchFamily="18" charset="0"/>
              </a:rPr>
              <a:t>ρόλ</a:t>
            </a:r>
            <a:r>
              <a:rPr lang="en-US" sz="2400" kern="1200" dirty="0">
                <a:solidFill>
                  <a:schemeClr val="tx1"/>
                </a:solidFill>
                <a:effectLst/>
                <a:latin typeface="Book Antiqua" panose="02040602050305030304" pitchFamily="18" charset="0"/>
              </a:rPr>
              <a:t>α αυτά, οι περισσότεροι διευθυντές θεάτρων ενδιαφέρονταν πιο πολύ για το ειδυλλιακό τοπικό χρώμα, την ιστορική ορθότητα ή την ακρίβεια στις κινήσεις, παρά για τη δημιουργία μιας ψευδαίσθησης αληθινής ζωής. </a:t>
            </a:r>
            <a:r>
              <a:rPr lang="en-US" sz="2400" kern="1200" dirty="0" err="1">
                <a:solidFill>
                  <a:schemeClr val="tx1"/>
                </a:solidFill>
                <a:effectLst/>
                <a:latin typeface="Book Antiqua" panose="02040602050305030304" pitchFamily="18" charset="0"/>
              </a:rPr>
              <a:t>Όσοι</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κινήθηκ</a:t>
            </a:r>
            <a:r>
              <a:rPr lang="en-US" sz="2400" kern="1200" dirty="0">
                <a:solidFill>
                  <a:schemeClr val="tx1"/>
                </a:solidFill>
                <a:effectLst/>
                <a:latin typeface="Book Antiqua" panose="02040602050305030304" pitchFamily="18" charset="0"/>
              </a:rPr>
              <a:t>αν προς την κατεύθυνση μιας μεγαλύτερης ομοιότητας με την πραγματική ζωή συνάντησαν σημαντική αντίδραση από τους κριτικούς, οι οποίοι υποστήριξαν ότι η τέχνη θα έπρεπε να εξιδανικεύει μάλλον τη ζωή παρά να την αντιγράφει. </a:t>
            </a:r>
            <a:r>
              <a:rPr lang="en-US" sz="2400" kern="1200" dirty="0" err="1">
                <a:solidFill>
                  <a:schemeClr val="tx1"/>
                </a:solidFill>
                <a:effectLst/>
                <a:latin typeface="Book Antiqua" panose="02040602050305030304" pitchFamily="18" charset="0"/>
              </a:rPr>
              <a:t>Ακόμ</a:t>
            </a:r>
            <a:r>
              <a:rPr lang="en-US" sz="2400" kern="1200" dirty="0">
                <a:solidFill>
                  <a:schemeClr val="tx1"/>
                </a:solidFill>
                <a:effectLst/>
                <a:latin typeface="Book Antiqua" panose="02040602050305030304" pitchFamily="18" charset="0"/>
              </a:rPr>
              <a:t>α και εκείνοι οι οποίοι επιδοκίμασαν αυτή την τάση συνήθως αποκηρύξαν οποιαδήποτε προσπάθεια αναπαράστασης χυδαιότητας επί σκηνής.</a:t>
            </a:r>
            <a:br>
              <a:rPr lang="en-US" sz="2000" kern="1200" dirty="0">
                <a:solidFill>
                  <a:schemeClr val="tx1"/>
                </a:solidFill>
                <a:effectLst/>
                <a:latin typeface="+mj-lt"/>
                <a:ea typeface="+mj-ea"/>
                <a:cs typeface="+mj-cs"/>
              </a:rPr>
            </a:br>
            <a:r>
              <a:rPr lang="en-US" sz="2000" kern="1200" dirty="0">
                <a:solidFill>
                  <a:schemeClr val="tx1"/>
                </a:solidFill>
                <a:effectLst/>
                <a:latin typeface="+mj-lt"/>
                <a:ea typeface="+mj-ea"/>
                <a:cs typeface="+mj-cs"/>
              </a:rPr>
              <a:t> </a:t>
            </a:r>
            <a:br>
              <a:rPr lang="en-US" sz="2000" kern="1200" dirty="0">
                <a:solidFill>
                  <a:schemeClr val="tx1"/>
                </a:solidFill>
                <a:effectLst/>
                <a:latin typeface="+mj-lt"/>
                <a:ea typeface="+mj-ea"/>
                <a:cs typeface="+mj-cs"/>
              </a:rPr>
            </a:br>
            <a:endParaRPr lang="en-US" sz="2000" kern="1200" dirty="0">
              <a:solidFill>
                <a:schemeClr val="tx1"/>
              </a:solidFill>
              <a:latin typeface="+mj-lt"/>
              <a:ea typeface="+mj-ea"/>
              <a:cs typeface="+mj-cs"/>
            </a:endParaRPr>
          </a:p>
        </p:txBody>
      </p:sp>
      <p:sp>
        <p:nvSpPr>
          <p:cNvPr id="9" name="Rectangle 8">
            <a:extLst>
              <a:ext uri="{FF2B5EF4-FFF2-40B4-BE49-F238E27FC236}">
                <a16:creationId xmlns:a16="http://schemas.microsoft.com/office/drawing/2014/main" id="{7945AD00-F967-454D-A4B2-39ABA5C88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7544"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E9BC5B79-B912-427C-8219-E3E50943F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78652" y="4501201"/>
            <a:ext cx="1103469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Tree>
    <p:extLst>
      <p:ext uri="{BB962C8B-B14F-4D97-AF65-F5344CB8AC3E}">
        <p14:creationId xmlns:p14="http://schemas.microsoft.com/office/powerpoint/2010/main" val="35885905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559" name="!!BGRectangle">
            <a:extLst>
              <a:ext uri="{FF2B5EF4-FFF2-40B4-BE49-F238E27FC236}">
                <a16:creationId xmlns:a16="http://schemas.microsoft.com/office/drawing/2014/main" id="{F1611BA9-268A-49A6-84F8-FC91536686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61" name="Rectangle 23560">
            <a:extLst>
              <a:ext uri="{FF2B5EF4-FFF2-40B4-BE49-F238E27FC236}">
                <a16:creationId xmlns:a16="http://schemas.microsoft.com/office/drawing/2014/main" id="{E20EB187-900F-4AF5-813B-101456D9F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554" name="Picture 2" descr="Daguerre's Diorama: A Precursor to the Daguerreotype · Lomography">
            <a:extLst>
              <a:ext uri="{FF2B5EF4-FFF2-40B4-BE49-F238E27FC236}">
                <a16:creationId xmlns:a16="http://schemas.microsoft.com/office/drawing/2014/main" id="{81C32EF2-44E9-BC1F-D0E8-7DBC7F2E24CF}"/>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t="5978" b="2558"/>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Τίτλος 1">
            <a:extLst>
              <a:ext uri="{FF2B5EF4-FFF2-40B4-BE49-F238E27FC236}">
                <a16:creationId xmlns:a16="http://schemas.microsoft.com/office/drawing/2014/main" id="{FE6DA7BC-75CF-56EA-78F7-12C72047B282}"/>
              </a:ext>
            </a:extLst>
          </p:cNvPr>
          <p:cNvSpPr>
            <a:spLocks noGrp="1"/>
          </p:cNvSpPr>
          <p:nvPr>
            <p:ph type="title"/>
          </p:nvPr>
        </p:nvSpPr>
        <p:spPr>
          <a:xfrm>
            <a:off x="4387349" y="1200152"/>
            <a:ext cx="6897171" cy="4457696"/>
          </a:xfrm>
        </p:spPr>
        <p:txBody>
          <a:bodyPr vert="horz" lIns="91440" tIns="45720" rIns="91440" bIns="45720" rtlCol="0" anchor="ctr">
            <a:normAutofit/>
          </a:bodyPr>
          <a:lstStyle/>
          <a:p>
            <a:pPr indent="226695"/>
            <a:r>
              <a:rPr lang="en-US" sz="2600" dirty="0">
                <a:solidFill>
                  <a:srgbClr val="FFFFFF"/>
                </a:solidFill>
                <a:effectLst/>
                <a:latin typeface="Book Antiqua" panose="02040602050305030304" pitchFamily="18" charset="0"/>
              </a:rPr>
              <a:t>Η π</a:t>
            </a:r>
            <a:r>
              <a:rPr lang="en-US" sz="2600" dirty="0" err="1">
                <a:solidFill>
                  <a:srgbClr val="FFFFFF"/>
                </a:solidFill>
                <a:effectLst/>
                <a:latin typeface="Book Antiqua" panose="02040602050305030304" pitchFamily="18" charset="0"/>
              </a:rPr>
              <a:t>ιο</a:t>
            </a:r>
            <a:r>
              <a:rPr lang="en-US" sz="2600" dirty="0">
                <a:solidFill>
                  <a:srgbClr val="FFFFFF"/>
                </a:solidFill>
                <a:effectLst/>
                <a:latin typeface="Book Antiqua" panose="02040602050305030304" pitchFamily="18" charset="0"/>
              </a:rPr>
              <a:t> </a:t>
            </a:r>
            <a:r>
              <a:rPr lang="en-US" sz="2600" dirty="0" err="1">
                <a:solidFill>
                  <a:srgbClr val="FFFFFF"/>
                </a:solidFill>
                <a:effectLst/>
                <a:latin typeface="Book Antiqua" panose="02040602050305030304" pitchFamily="18" charset="0"/>
              </a:rPr>
              <a:t>σημ</a:t>
            </a:r>
            <a:r>
              <a:rPr lang="en-US" sz="2600" dirty="0">
                <a:solidFill>
                  <a:srgbClr val="FFFFFF"/>
                </a:solidFill>
                <a:effectLst/>
                <a:latin typeface="Book Antiqua" panose="02040602050305030304" pitchFamily="18" charset="0"/>
              </a:rPr>
              <a:t>αντική εφεύρεση αυτή την περίοδο σε σχέση με τα σκηνικά ήταν αυτή του διοράματος από τον Λουί Zακ Nταγκέρ (1787 έως 1851). </a:t>
            </a:r>
            <a:r>
              <a:rPr lang="en-US" sz="2600" dirty="0" err="1">
                <a:solidFill>
                  <a:srgbClr val="FFFFFF"/>
                </a:solidFill>
                <a:effectLst/>
                <a:latin typeface="Book Antiqua" panose="02040602050305030304" pitchFamily="18" charset="0"/>
              </a:rPr>
              <a:t>Διοράμ</a:t>
            </a:r>
            <a:r>
              <a:rPr lang="en-US" sz="2600" dirty="0">
                <a:solidFill>
                  <a:srgbClr val="FFFFFF"/>
                </a:solidFill>
                <a:effectLst/>
                <a:latin typeface="Book Antiqua" panose="02040602050305030304" pitchFamily="18" charset="0"/>
              </a:rPr>
              <a:t>ατα εμφανίστηκαν σε όλο το δυτικό κόσμο κατά τη διάρκεια του δέκατου ένατου αιώνα και πολύ σύντομα χρησιμοποιήθηκαν στο θέατρο όπου συνέβαλαν με πολλούς τρόπους στη δημιουργία της ψευδαίσθησης.</a:t>
            </a:r>
            <a:br>
              <a:rPr lang="en-US" sz="2600" dirty="0">
                <a:solidFill>
                  <a:srgbClr val="FFFFFF"/>
                </a:solidFill>
                <a:effectLst/>
                <a:latin typeface="Book Antiqua" panose="02040602050305030304" pitchFamily="18" charset="0"/>
              </a:rPr>
            </a:br>
            <a:r>
              <a:rPr lang="en-US" sz="2600" dirty="0">
                <a:solidFill>
                  <a:srgbClr val="FFFFFF"/>
                </a:solidFill>
                <a:effectLst/>
                <a:latin typeface="Book Antiqua" panose="02040602050305030304" pitchFamily="18" charset="0"/>
              </a:rPr>
              <a:t> </a:t>
            </a:r>
            <a:br>
              <a:rPr lang="en-US" sz="2600" dirty="0">
                <a:solidFill>
                  <a:srgbClr val="FFFFFF"/>
                </a:solidFill>
                <a:effectLst/>
                <a:latin typeface="Book Antiqua" panose="02040602050305030304" pitchFamily="18" charset="0"/>
              </a:rPr>
            </a:br>
            <a:endParaRPr lang="en-US" sz="2600" dirty="0">
              <a:solidFill>
                <a:srgbClr val="FFFFFF"/>
              </a:solidFill>
              <a:latin typeface="Book Antiqua" panose="02040602050305030304" pitchFamily="18" charset="0"/>
            </a:endParaRPr>
          </a:p>
        </p:txBody>
      </p:sp>
      <p:sp>
        <p:nvSpPr>
          <p:cNvPr id="23563" name="!!Line">
            <a:extLst>
              <a:ext uri="{FF2B5EF4-FFF2-40B4-BE49-F238E27FC236}">
                <a16:creationId xmlns:a16="http://schemas.microsoft.com/office/drawing/2014/main" id="{1825D5AF-D278-4D9A-A4F5-A1A1D35076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9936" y="2286000"/>
            <a:ext cx="27432" cy="228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2499353"/>
      </p:ext>
    </p:extLst>
  </p:cSld>
  <p:clrMapOvr>
    <a:overrideClrMapping bg1="dk1" tx1="lt1" bg2="dk2" tx2="lt2" accent1="accent1" accent2="accent2" accent3="accent3" accent4="accent4" accent5="accent5" accent6="accent6" hlink="hlink" folHlink="folHlink"/>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BGRectangle">
            <a:extLst>
              <a:ext uri="{FF2B5EF4-FFF2-40B4-BE49-F238E27FC236}">
                <a16:creationId xmlns:a16="http://schemas.microsoft.com/office/drawing/2014/main" id="{F1611BA9-268A-49A6-84F8-FC91536686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0EB187-900F-4AF5-813B-101456D9F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E9F2F825-853E-AF65-9754-1C8FC95939D6}"/>
              </a:ext>
            </a:extLst>
          </p:cNvPr>
          <p:cNvPicPr>
            <a:picLocks noChangeAspect="1"/>
          </p:cNvPicPr>
          <p:nvPr/>
        </p:nvPicPr>
        <p:blipFill rotWithShape="1">
          <a:blip r:embed="rId2">
            <a:alphaModFix amt="50000"/>
          </a:blip>
          <a:srcRect t="36987" b="6763"/>
          <a:stretch/>
        </p:blipFill>
        <p:spPr>
          <a:xfrm>
            <a:off x="20" y="1"/>
            <a:ext cx="12191980" cy="6857999"/>
          </a:xfrm>
          <a:prstGeom prst="rect">
            <a:avLst/>
          </a:prstGeom>
        </p:spPr>
      </p:pic>
      <p:sp>
        <p:nvSpPr>
          <p:cNvPr id="2" name="Τίτλος 1">
            <a:extLst>
              <a:ext uri="{FF2B5EF4-FFF2-40B4-BE49-F238E27FC236}">
                <a16:creationId xmlns:a16="http://schemas.microsoft.com/office/drawing/2014/main" id="{48815442-0B5C-3B1E-1643-012BB67AB4A2}"/>
              </a:ext>
            </a:extLst>
          </p:cNvPr>
          <p:cNvSpPr>
            <a:spLocks noGrp="1"/>
          </p:cNvSpPr>
          <p:nvPr>
            <p:ph type="title"/>
          </p:nvPr>
        </p:nvSpPr>
        <p:spPr>
          <a:xfrm>
            <a:off x="4387349" y="1200152"/>
            <a:ext cx="6897171" cy="4457696"/>
          </a:xfrm>
        </p:spPr>
        <p:txBody>
          <a:bodyPr vert="horz" lIns="91440" tIns="45720" rIns="91440" bIns="45720" rtlCol="0" anchor="ctr">
            <a:normAutofit/>
          </a:bodyPr>
          <a:lstStyle/>
          <a:p>
            <a:pPr indent="226695"/>
            <a:r>
              <a:rPr lang="en-US" sz="6800" i="1" dirty="0" err="1">
                <a:solidFill>
                  <a:srgbClr val="FFFFFF"/>
                </a:solidFill>
                <a:effectLst/>
                <a:latin typeface="Book Antiqua" panose="02040602050305030304" pitchFamily="18" charset="0"/>
              </a:rPr>
              <a:t>Το</a:t>
            </a:r>
            <a:r>
              <a:rPr lang="en-US" sz="6800" i="1" dirty="0">
                <a:solidFill>
                  <a:srgbClr val="FFFFFF"/>
                </a:solidFill>
                <a:effectLst/>
                <a:latin typeface="Book Antiqua" panose="02040602050305030304" pitchFamily="18" charset="0"/>
              </a:rPr>
              <a:t> </a:t>
            </a:r>
            <a:r>
              <a:rPr lang="en-US" sz="6800" i="1" dirty="0" err="1">
                <a:solidFill>
                  <a:srgbClr val="FFFFFF"/>
                </a:solidFill>
                <a:effectLst/>
                <a:latin typeface="Book Antiqua" panose="02040602050305030304" pitchFamily="18" charset="0"/>
              </a:rPr>
              <a:t>ρωσικό</a:t>
            </a:r>
            <a:r>
              <a:rPr lang="en-US" sz="6800" i="1" dirty="0">
                <a:solidFill>
                  <a:srgbClr val="FFFFFF"/>
                </a:solidFill>
                <a:effectLst/>
                <a:latin typeface="Book Antiqua" panose="02040602050305030304" pitchFamily="18" charset="0"/>
              </a:rPr>
              <a:t> </a:t>
            </a:r>
            <a:r>
              <a:rPr lang="en-US" sz="6800" i="1" dirty="0" err="1">
                <a:solidFill>
                  <a:srgbClr val="FFFFFF"/>
                </a:solidFill>
                <a:effectLst/>
                <a:latin typeface="Book Antiqua" panose="02040602050305030304" pitchFamily="18" charset="0"/>
              </a:rPr>
              <a:t>θέ</a:t>
            </a:r>
            <a:r>
              <a:rPr lang="en-US" sz="6800" i="1" dirty="0">
                <a:solidFill>
                  <a:srgbClr val="FFFFFF"/>
                </a:solidFill>
                <a:effectLst/>
                <a:latin typeface="Book Antiqua" panose="02040602050305030304" pitchFamily="18" charset="0"/>
              </a:rPr>
              <a:t>ατρο μέχρι το 1850</a:t>
            </a:r>
            <a:br>
              <a:rPr lang="en-US" sz="6800" dirty="0">
                <a:solidFill>
                  <a:srgbClr val="FFFFFF"/>
                </a:solidFill>
                <a:effectLst/>
              </a:rPr>
            </a:br>
            <a:r>
              <a:rPr lang="en-US" sz="6800" dirty="0">
                <a:solidFill>
                  <a:srgbClr val="FFFFFF"/>
                </a:solidFill>
                <a:effectLst/>
              </a:rPr>
              <a:t> </a:t>
            </a:r>
            <a:br>
              <a:rPr lang="en-US" sz="6800" dirty="0">
                <a:solidFill>
                  <a:srgbClr val="FFFFFF"/>
                </a:solidFill>
                <a:effectLst/>
              </a:rPr>
            </a:br>
            <a:endParaRPr lang="en-US" sz="6800" dirty="0">
              <a:solidFill>
                <a:srgbClr val="FFFFFF"/>
              </a:solidFill>
            </a:endParaRPr>
          </a:p>
        </p:txBody>
      </p:sp>
      <p:sp>
        <p:nvSpPr>
          <p:cNvPr id="12" name="!!Line">
            <a:extLst>
              <a:ext uri="{FF2B5EF4-FFF2-40B4-BE49-F238E27FC236}">
                <a16:creationId xmlns:a16="http://schemas.microsoft.com/office/drawing/2014/main" id="{1825D5AF-D278-4D9A-A4F5-A1A1D35076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9936" y="2286000"/>
            <a:ext cx="27432" cy="228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330914"/>
      </p:ext>
    </p:extLst>
  </p:cSld>
  <p:clrMapOvr>
    <a:overrideClrMapping bg1="dk1" tx1="lt1" bg2="dk2" tx2="lt2" accent1="accent1" accent2="accent2" accent3="accent3" accent4="accent4" accent5="accent5" accent6="accent6" hlink="hlink" folHlink="folHlink"/>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583" name="Rectangle 24582">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578" name="Picture 2" descr="Αλεξάντρ Γκριμπογέντοφ">
            <a:extLst>
              <a:ext uri="{FF2B5EF4-FFF2-40B4-BE49-F238E27FC236}">
                <a16:creationId xmlns:a16="http://schemas.microsoft.com/office/drawing/2014/main" id="{BB123299-F346-E60A-73AF-C2904DB3BC4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088" t="9091" r="26414" b="1"/>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24585" name="Rectangle 24584">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C3A63B90-F780-B335-C8F3-3B11C42979AC}"/>
              </a:ext>
            </a:extLst>
          </p:cNvPr>
          <p:cNvSpPr>
            <a:spLocks noGrp="1"/>
          </p:cNvSpPr>
          <p:nvPr>
            <p:ph type="title"/>
          </p:nvPr>
        </p:nvSpPr>
        <p:spPr>
          <a:xfrm>
            <a:off x="477981" y="1122362"/>
            <a:ext cx="5875194" cy="4802187"/>
          </a:xfrm>
        </p:spPr>
        <p:txBody>
          <a:bodyPr vert="horz" lIns="91440" tIns="45720" rIns="91440" bIns="45720" rtlCol="0" anchor="b">
            <a:noAutofit/>
          </a:bodyPr>
          <a:lstStyle/>
          <a:p>
            <a:r>
              <a:rPr lang="en-US" sz="2400" dirty="0" err="1">
                <a:effectLst/>
              </a:rPr>
              <a:t>Το</a:t>
            </a:r>
            <a:r>
              <a:rPr lang="en-US" sz="2400" dirty="0">
                <a:effectLst/>
              </a:rPr>
              <a:t> </a:t>
            </a:r>
            <a:r>
              <a:rPr lang="en-US" sz="2400" dirty="0" err="1">
                <a:effectLst/>
              </a:rPr>
              <a:t>θέ</a:t>
            </a:r>
            <a:r>
              <a:rPr lang="en-US" sz="2400" dirty="0">
                <a:effectLst/>
              </a:rPr>
              <a:t>ατρο στη Ρωσία αρχίζει να αναπτύσσεται πολύ σταθερά από τον δέκατο ένατο αιώνα και πολλοί μεγάλοι μυθιστοριογράφοι ασχολούνται με το είδος. </a:t>
            </a:r>
            <a:r>
              <a:rPr lang="en-US" sz="2400" dirty="0" err="1">
                <a:effectLst/>
              </a:rPr>
              <a:t>Οι</a:t>
            </a:r>
            <a:r>
              <a:rPr lang="en-US" sz="2400" dirty="0">
                <a:effectLst/>
              </a:rPr>
              <a:t> κα</a:t>
            </a:r>
            <a:r>
              <a:rPr lang="en-US" sz="2400" dirty="0" err="1">
                <a:effectLst/>
              </a:rPr>
              <a:t>λύτεροι</a:t>
            </a:r>
            <a:r>
              <a:rPr lang="en-US" sz="2400" dirty="0">
                <a:effectLst/>
              </a:rPr>
              <a:t> </a:t>
            </a:r>
            <a:r>
              <a:rPr lang="en-US" sz="2400" dirty="0" err="1">
                <a:effectLst/>
              </a:rPr>
              <a:t>συγγρ</a:t>
            </a:r>
            <a:r>
              <a:rPr lang="en-US" sz="2400" dirty="0">
                <a:effectLst/>
              </a:rPr>
              <a:t>αφείς της περιόδου ήταν ο Γκριμπογέντοφ, ο Πούσκιν και ο Λέρμοντοφ. </a:t>
            </a:r>
            <a:r>
              <a:rPr lang="en-US" sz="2400" dirty="0" err="1">
                <a:effectLst/>
              </a:rPr>
              <a:t>Το</a:t>
            </a:r>
            <a:r>
              <a:rPr lang="en-US" sz="2400" dirty="0">
                <a:effectLst/>
              </a:rPr>
              <a:t> </a:t>
            </a:r>
            <a:r>
              <a:rPr lang="en-US" sz="2400" dirty="0" err="1">
                <a:effectLst/>
              </a:rPr>
              <a:t>σημ</a:t>
            </a:r>
            <a:r>
              <a:rPr lang="en-US" sz="2400" dirty="0">
                <a:effectLst/>
              </a:rPr>
              <a:t>αντικότερο έργο του Γκριμπογέντοφ (1795 έως 1829) είναι το έργο </a:t>
            </a:r>
            <a:r>
              <a:rPr lang="en-US" sz="2400" i="1" dirty="0">
                <a:effectLst/>
              </a:rPr>
              <a:t>Συμφορά Από Το Πολύ Μυαλό</a:t>
            </a:r>
            <a:r>
              <a:rPr lang="en-US" sz="2400" dirty="0">
                <a:effectLst/>
              </a:rPr>
              <a:t> γραμμένο ανάμεσα στο 1822 και 1825, ένα από τα αριστουργήματα της ρωσικής δραματουργίας που θεωρείται από κάποιους ότι είναι το μοναδικό σημαντικό ρωσικό έργο που γράφτηκε σε νεοκλασικό ύφος.</a:t>
            </a:r>
            <a:endParaRPr lang="en-US" sz="2400" dirty="0"/>
          </a:p>
        </p:txBody>
      </p:sp>
      <p:sp>
        <p:nvSpPr>
          <p:cNvPr id="24587" name="Rectangle 24586">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4589" name="Rectangle 24588">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1674894"/>
      </p:ext>
    </p:extLst>
  </p:cSld>
  <p:clrMapOvr>
    <a:overrideClrMapping bg1="dk1" tx1="lt1" bg2="dk2" tx2="lt2" accent1="accent1" accent2="accent2" accent3="accent3" accent4="accent4" accent5="accent5" accent6="accent6" hlink="hlink" folHlink="folHlink"/>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607" name="Rectangle 25606">
            <a:extLst>
              <a:ext uri="{FF2B5EF4-FFF2-40B4-BE49-F238E27FC236}">
                <a16:creationId xmlns:a16="http://schemas.microsoft.com/office/drawing/2014/main" id="{526E0BFB-CDF1-4990-8C11-AC849311E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602" name="Picture 2" descr="Αλέξανδρος Πούσκιν. Ο μεγαλύτερος Ρώσος ποιητής, που σκοτώθηκε σε μονομαχία  για την τιμή της πανέμορφης γυναίκας του. Ο Καποδίστριας τον είχε σώσει από  την οργή του τσάρου. Υποστήριξε την ελληνική επανάσταση -">
            <a:extLst>
              <a:ext uri="{FF2B5EF4-FFF2-40B4-BE49-F238E27FC236}">
                <a16:creationId xmlns:a16="http://schemas.microsoft.com/office/drawing/2014/main" id="{050CA3E0-A6BE-871F-B76B-7293825B10B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356" r="17825" b="9090"/>
          <a:stretch/>
        </p:blipFill>
        <p:spPr bwMode="auto">
          <a:xfrm>
            <a:off x="-2"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25609" name="Rectangle 25608">
            <a:extLst>
              <a:ext uri="{FF2B5EF4-FFF2-40B4-BE49-F238E27FC236}">
                <a16:creationId xmlns:a16="http://schemas.microsoft.com/office/drawing/2014/main" id="{6069A1F8-9BEB-4786-9694-FC48B2D75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788244" y="0"/>
            <a:ext cx="9403756" cy="6858000"/>
          </a:xfrm>
          <a:prstGeom prst="rect">
            <a:avLst/>
          </a:prstGeom>
          <a:gradFill>
            <a:gsLst>
              <a:gs pos="58000">
                <a:schemeClr val="bg1"/>
              </a:gs>
              <a:gs pos="30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DCE55513-B690-131A-4997-D968BC7B9BE8}"/>
              </a:ext>
            </a:extLst>
          </p:cNvPr>
          <p:cNvSpPr>
            <a:spLocks noGrp="1"/>
          </p:cNvSpPr>
          <p:nvPr>
            <p:ph type="title"/>
          </p:nvPr>
        </p:nvSpPr>
        <p:spPr>
          <a:xfrm>
            <a:off x="7000875" y="1122363"/>
            <a:ext cx="4871085" cy="5212524"/>
          </a:xfrm>
        </p:spPr>
        <p:txBody>
          <a:bodyPr vert="horz" lIns="91440" tIns="45720" rIns="91440" bIns="45720" rtlCol="0" anchor="b">
            <a:normAutofit fontScale="90000"/>
          </a:bodyPr>
          <a:lstStyle/>
          <a:p>
            <a:r>
              <a:rPr lang="en-US" sz="2400" dirty="0" err="1">
                <a:effectLst/>
                <a:latin typeface="Book Antiqua" panose="02040602050305030304" pitchFamily="18" charset="0"/>
              </a:rPr>
              <a:t>Την</a:t>
            </a:r>
            <a:r>
              <a:rPr lang="en-US" sz="2400" dirty="0">
                <a:effectLst/>
                <a:latin typeface="Book Antiqua" panose="02040602050305030304" pitchFamily="18" charset="0"/>
              </a:rPr>
              <a:t> επ</a:t>
            </a:r>
            <a:r>
              <a:rPr lang="en-US" sz="2400" dirty="0" err="1">
                <a:effectLst/>
                <a:latin typeface="Book Antiqua" panose="02040602050305030304" pitchFamily="18" charset="0"/>
              </a:rPr>
              <a:t>οχή</a:t>
            </a:r>
            <a:r>
              <a:rPr lang="en-US" sz="2400" dirty="0">
                <a:effectLst/>
                <a:latin typeface="Book Antiqua" panose="02040602050305030304" pitchFamily="18" charset="0"/>
              </a:rPr>
              <a:t> π</a:t>
            </a:r>
            <a:r>
              <a:rPr lang="en-US" sz="2400" dirty="0" err="1">
                <a:effectLst/>
                <a:latin typeface="Book Antiqua" panose="02040602050305030304" pitchFamily="18" charset="0"/>
              </a:rPr>
              <a:t>ου</a:t>
            </a:r>
            <a:r>
              <a:rPr lang="en-US" sz="2400" dirty="0">
                <a:effectLst/>
                <a:latin typeface="Book Antiqua" panose="02040602050305030304" pitchFamily="18" charset="0"/>
              </a:rPr>
              <a:t> ο </a:t>
            </a:r>
            <a:r>
              <a:rPr lang="en-US" sz="2400" dirty="0" err="1">
                <a:effectLst/>
                <a:latin typeface="Book Antiqua" panose="02040602050305030304" pitchFamily="18" charset="0"/>
              </a:rPr>
              <a:t>Γκριμ</a:t>
            </a:r>
            <a:r>
              <a:rPr lang="en-US" sz="2400" dirty="0">
                <a:effectLst/>
                <a:latin typeface="Book Antiqua" panose="02040602050305030304" pitchFamily="18" charset="0"/>
              </a:rPr>
              <a:t>πογέντοφ έγραφε το έργο του γεννιόταν ο ρομαντισμός. </a:t>
            </a:r>
            <a:r>
              <a:rPr lang="en-US" sz="2400" dirty="0" err="1">
                <a:effectLst/>
                <a:latin typeface="Book Antiqua" panose="02040602050305030304" pitchFamily="18" charset="0"/>
              </a:rPr>
              <a:t>Στον</a:t>
            </a:r>
            <a:r>
              <a:rPr lang="en-US" sz="2400" dirty="0">
                <a:effectLst/>
                <a:latin typeface="Book Antiqua" panose="02040602050305030304" pitchFamily="18" charset="0"/>
              </a:rPr>
              <a:t> </a:t>
            </a:r>
            <a:r>
              <a:rPr lang="en-US" sz="2400" dirty="0" err="1">
                <a:effectLst/>
                <a:latin typeface="Book Antiqua" panose="02040602050305030304" pitchFamily="18" charset="0"/>
              </a:rPr>
              <a:t>Αλεξάντερ</a:t>
            </a:r>
            <a:r>
              <a:rPr lang="en-US" sz="2400" dirty="0">
                <a:effectLst/>
                <a:latin typeface="Book Antiqua" panose="02040602050305030304" pitchFamily="18" charset="0"/>
              </a:rPr>
              <a:t> Πούσκιν (1799 </a:t>
            </a:r>
            <a:r>
              <a:rPr lang="en-US" sz="2400" dirty="0" err="1">
                <a:effectLst/>
                <a:latin typeface="Book Antiqua" panose="02040602050305030304" pitchFamily="18" charset="0"/>
              </a:rPr>
              <a:t>έως</a:t>
            </a:r>
            <a:r>
              <a:rPr lang="en-US" sz="2400" dirty="0">
                <a:effectLst/>
                <a:latin typeface="Book Antiqua" panose="02040602050305030304" pitchFamily="18" charset="0"/>
              </a:rPr>
              <a:t> 1837) </a:t>
            </a:r>
            <a:r>
              <a:rPr lang="en-US" sz="2400" dirty="0" err="1">
                <a:effectLst/>
                <a:latin typeface="Book Antiqua" panose="02040602050305030304" pitchFamily="18" charset="0"/>
              </a:rPr>
              <a:t>συνήθως</a:t>
            </a:r>
            <a:r>
              <a:rPr lang="en-US" sz="2400" dirty="0">
                <a:effectLst/>
                <a:latin typeface="Book Antiqua" panose="02040602050305030304" pitchFamily="18" charset="0"/>
              </a:rPr>
              <a:t> απ</a:t>
            </a:r>
            <a:r>
              <a:rPr lang="en-US" sz="2400" dirty="0" err="1">
                <a:effectLst/>
                <a:latin typeface="Book Antiqua" panose="02040602050305030304" pitchFamily="18" charset="0"/>
              </a:rPr>
              <a:t>οδίδετ</a:t>
            </a:r>
            <a:r>
              <a:rPr lang="en-US" sz="2400" dirty="0">
                <a:effectLst/>
                <a:latin typeface="Book Antiqua" panose="02040602050305030304" pitchFamily="18" charset="0"/>
              </a:rPr>
              <a:t>αι η καθιέρωση του ρομαντικού ύφους. </a:t>
            </a:r>
            <a:r>
              <a:rPr lang="en-US" sz="2400" dirty="0" err="1">
                <a:effectLst/>
                <a:latin typeface="Book Antiqua" panose="02040602050305030304" pitchFamily="18" charset="0"/>
              </a:rPr>
              <a:t>Το</a:t>
            </a:r>
            <a:r>
              <a:rPr lang="en-US" sz="2400" dirty="0">
                <a:effectLst/>
                <a:latin typeface="Book Antiqua" panose="02040602050305030304" pitchFamily="18" charset="0"/>
              </a:rPr>
              <a:t> </a:t>
            </a:r>
            <a:r>
              <a:rPr lang="en-US" sz="2400" dirty="0" err="1">
                <a:effectLst/>
                <a:latin typeface="Book Antiqua" panose="02040602050305030304" pitchFamily="18" charset="0"/>
              </a:rPr>
              <a:t>έργο</a:t>
            </a:r>
            <a:r>
              <a:rPr lang="en-US" sz="2400" dirty="0">
                <a:effectLst/>
                <a:latin typeface="Book Antiqua" panose="02040602050305030304" pitchFamily="18" charset="0"/>
              </a:rPr>
              <a:t> </a:t>
            </a:r>
            <a:r>
              <a:rPr lang="en-US" sz="2400" dirty="0" err="1">
                <a:effectLst/>
                <a:latin typeface="Book Antiqua" panose="02040602050305030304" pitchFamily="18" charset="0"/>
              </a:rPr>
              <a:t>του</a:t>
            </a:r>
            <a:r>
              <a:rPr lang="en-US" sz="2400" dirty="0">
                <a:effectLst/>
                <a:latin typeface="Book Antiqua" panose="02040602050305030304" pitchFamily="18" charset="0"/>
              </a:rPr>
              <a:t> </a:t>
            </a:r>
            <a:r>
              <a:rPr lang="en-US" sz="2400" i="1" dirty="0">
                <a:effectLst/>
                <a:latin typeface="Book Antiqua" panose="02040602050305030304" pitchFamily="18" charset="0"/>
              </a:rPr>
              <a:t>Μπ</a:t>
            </a:r>
            <a:r>
              <a:rPr lang="en-US" sz="2400" i="1" dirty="0" err="1">
                <a:effectLst/>
                <a:latin typeface="Book Antiqua" panose="02040602050305030304" pitchFamily="18" charset="0"/>
              </a:rPr>
              <a:t>ορίς</a:t>
            </a:r>
            <a:r>
              <a:rPr lang="en-US" sz="2400" i="1" dirty="0">
                <a:effectLst/>
                <a:latin typeface="Book Antiqua" panose="02040602050305030304" pitchFamily="18" charset="0"/>
              </a:rPr>
              <a:t> </a:t>
            </a:r>
            <a:r>
              <a:rPr lang="en-US" sz="2400" i="1" dirty="0" err="1">
                <a:effectLst/>
                <a:latin typeface="Book Antiqua" panose="02040602050305030304" pitchFamily="18" charset="0"/>
              </a:rPr>
              <a:t>Γκοντούνωφ</a:t>
            </a:r>
            <a:r>
              <a:rPr lang="en-US" sz="2400" dirty="0">
                <a:effectLst/>
                <a:latin typeface="Book Antiqua" panose="02040602050305030304" pitchFamily="18" charset="0"/>
              </a:rPr>
              <a:t> </a:t>
            </a:r>
            <a:r>
              <a:rPr lang="en-US" sz="2400" dirty="0" err="1">
                <a:effectLst/>
                <a:latin typeface="Book Antiqua" panose="02040602050305030304" pitchFamily="18" charset="0"/>
              </a:rPr>
              <a:t>γρ</a:t>
            </a:r>
            <a:r>
              <a:rPr lang="en-US" sz="2400" dirty="0">
                <a:effectLst/>
                <a:latin typeface="Book Antiqua" panose="02040602050305030304" pitchFamily="18" charset="0"/>
              </a:rPr>
              <a:t>αμμένο το 1825, με την ποικιλομορφία του, τη μεγαλοπρέπεια, την ποιητική δύναμη και το ιστορικό θέμα, σηματοδότησε στη Ρωσία την πρώτη νίκη του ρομαντισμού επί του νεοκλασικισμού. </a:t>
            </a:r>
            <a:r>
              <a:rPr lang="en-US" sz="2400" dirty="0" err="1">
                <a:effectLst/>
                <a:latin typeface="Book Antiqua" panose="02040602050305030304" pitchFamily="18" charset="0"/>
              </a:rPr>
              <a:t>Το</a:t>
            </a:r>
            <a:r>
              <a:rPr lang="en-US" sz="2400" dirty="0">
                <a:effectLst/>
                <a:latin typeface="Book Antiqua" panose="02040602050305030304" pitchFamily="18" charset="0"/>
              </a:rPr>
              <a:t> </a:t>
            </a:r>
            <a:r>
              <a:rPr lang="en-US" sz="2400" dirty="0" err="1">
                <a:effectLst/>
                <a:latin typeface="Book Antiqua" panose="02040602050305030304" pitchFamily="18" charset="0"/>
              </a:rPr>
              <a:t>έργο</a:t>
            </a:r>
            <a:r>
              <a:rPr lang="en-US" sz="2400" dirty="0">
                <a:effectLst/>
                <a:latin typeface="Book Antiqua" panose="02040602050305030304" pitchFamily="18" charset="0"/>
              </a:rPr>
              <a:t> α</a:t>
            </a:r>
            <a:r>
              <a:rPr lang="en-US" sz="2400" dirty="0" err="1">
                <a:effectLst/>
                <a:latin typeface="Book Antiqua" panose="02040602050305030304" pitchFamily="18" charset="0"/>
              </a:rPr>
              <a:t>υτό</a:t>
            </a:r>
            <a:r>
              <a:rPr lang="en-US" sz="2400" dirty="0">
                <a:effectLst/>
                <a:latin typeface="Book Antiqua" panose="02040602050305030304" pitchFamily="18" charset="0"/>
              </a:rPr>
              <a:t> </a:t>
            </a:r>
            <a:r>
              <a:rPr lang="en-US" sz="2400" dirty="0" err="1">
                <a:effectLst/>
                <a:latin typeface="Book Antiqua" panose="02040602050305030304" pitchFamily="18" charset="0"/>
              </a:rPr>
              <a:t>θεωρείτ</a:t>
            </a:r>
            <a:r>
              <a:rPr lang="en-US" sz="2400" dirty="0">
                <a:effectLst/>
                <a:latin typeface="Book Antiqua" panose="02040602050305030304" pitchFamily="18" charset="0"/>
              </a:rPr>
              <a:t>αι ως το πρώτο ρωσικό έργο με πολιτικό θέμα και πραγματεύεται τη σχέση ενός κυβερνήτη με τους υπηκόους του. </a:t>
            </a:r>
            <a:br>
              <a:rPr lang="en-US" sz="1600" dirty="0">
                <a:effectLst/>
              </a:rPr>
            </a:br>
            <a:endParaRPr lang="en-US" sz="1600" dirty="0"/>
          </a:p>
        </p:txBody>
      </p:sp>
      <p:sp>
        <p:nvSpPr>
          <p:cNvPr id="25611" name="Rectangle 25610">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5613" name="Rectangle 25612">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4134616"/>
      </p:ext>
    </p:extLst>
  </p:cSld>
  <p:clrMapOvr>
    <a:overrideClrMapping bg1="dk1" tx1="lt1" bg2="dk2" tx2="lt2" accent1="accent1" accent2="accent2" accent3="accent3" accent4="accent4" accent5="accent5" accent6="accent6" hlink="hlink" folHlink="folHlink"/>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EDD119B-6BFA-4C3F-90CE-97DAFD604E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lumMod val="75000"/>
              <a:lumOff val="25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5FA891BC-8852-7CE7-FA4F-6DE3CADD7D9E}"/>
              </a:ext>
            </a:extLst>
          </p:cNvPr>
          <p:cNvSpPr>
            <a:spLocks noGrp="1"/>
          </p:cNvSpPr>
          <p:nvPr>
            <p:ph type="title"/>
          </p:nvPr>
        </p:nvSpPr>
        <p:spPr>
          <a:xfrm>
            <a:off x="1024128" y="965199"/>
            <a:ext cx="6766078" cy="4927601"/>
          </a:xfrm>
        </p:spPr>
        <p:txBody>
          <a:bodyPr vert="horz" lIns="91440" tIns="45720" rIns="91440" bIns="45720" rtlCol="0" anchor="ctr">
            <a:normAutofit fontScale="90000"/>
          </a:bodyPr>
          <a:lstStyle/>
          <a:p>
            <a:pPr indent="226695" algn="r"/>
            <a:r>
              <a:rPr lang="en-US" sz="2600" kern="1200" dirty="0">
                <a:solidFill>
                  <a:schemeClr val="bg1"/>
                </a:solidFill>
                <a:effectLst/>
                <a:latin typeface="Book Antiqua" panose="02040602050305030304" pitchFamily="18" charset="0"/>
              </a:rPr>
              <a:t>Ο </a:t>
            </a:r>
            <a:r>
              <a:rPr lang="en-US" sz="2600" kern="1200" dirty="0" err="1">
                <a:solidFill>
                  <a:schemeClr val="bg1"/>
                </a:solidFill>
                <a:effectLst/>
                <a:latin typeface="Book Antiqua" panose="02040602050305030304" pitchFamily="18" charset="0"/>
              </a:rPr>
              <a:t>Μιχ</a:t>
            </a:r>
            <a:r>
              <a:rPr lang="en-US" sz="2600" kern="1200" dirty="0">
                <a:solidFill>
                  <a:schemeClr val="bg1"/>
                </a:solidFill>
                <a:effectLst/>
                <a:latin typeface="Book Antiqua" panose="02040602050305030304" pitchFamily="18" charset="0"/>
              </a:rPr>
              <a:t>αήλ Λέρμοντοφ (1814 έως 1841) είναι ένας από τους καλύτερους ρομαντικούς ποιητές της Ρωσίας και έγραψε επίσης και λίγα θεατρικά έργα μετά το 1830 ανάμεσα στα οποία οι </a:t>
            </a:r>
            <a:r>
              <a:rPr lang="en-US" sz="2600" i="1" kern="1200" dirty="0">
                <a:solidFill>
                  <a:schemeClr val="bg1"/>
                </a:solidFill>
                <a:effectLst/>
                <a:latin typeface="Book Antiqua" panose="02040602050305030304" pitchFamily="18" charset="0"/>
              </a:rPr>
              <a:t>Ισπανοί</a:t>
            </a:r>
            <a:r>
              <a:rPr lang="en-US" sz="2600" kern="1200" dirty="0">
                <a:solidFill>
                  <a:schemeClr val="bg1"/>
                </a:solidFill>
                <a:effectLst/>
                <a:latin typeface="Book Antiqua" panose="02040602050305030304" pitchFamily="18" charset="0"/>
              </a:rPr>
              <a:t> και η </a:t>
            </a:r>
            <a:r>
              <a:rPr lang="en-US" sz="2600" i="1" kern="1200" dirty="0">
                <a:solidFill>
                  <a:schemeClr val="bg1"/>
                </a:solidFill>
                <a:effectLst/>
                <a:latin typeface="Book Antiqua" panose="02040602050305030304" pitchFamily="18" charset="0"/>
              </a:rPr>
              <a:t>Μασκαράτα</a:t>
            </a:r>
            <a:r>
              <a:rPr lang="en-US" sz="2600" kern="1200" dirty="0">
                <a:solidFill>
                  <a:schemeClr val="bg1"/>
                </a:solidFill>
                <a:effectLst/>
                <a:latin typeface="Book Antiqua" panose="02040602050305030304" pitchFamily="18" charset="0"/>
              </a:rPr>
              <a:t>.</a:t>
            </a:r>
            <a:br>
              <a:rPr lang="en-US" sz="2600" kern="1200" dirty="0">
                <a:solidFill>
                  <a:schemeClr val="bg1"/>
                </a:solidFill>
                <a:effectLst/>
                <a:latin typeface="Book Antiqua" panose="02040602050305030304" pitchFamily="18" charset="0"/>
              </a:rPr>
            </a:br>
            <a:br>
              <a:rPr lang="en-US" sz="2600" kern="1200" dirty="0">
                <a:solidFill>
                  <a:schemeClr val="bg1"/>
                </a:solidFill>
                <a:effectLst/>
                <a:latin typeface="Book Antiqua" panose="02040602050305030304" pitchFamily="18" charset="0"/>
              </a:rPr>
            </a:br>
            <a:r>
              <a:rPr lang="en-US" sz="2600" kern="1200" dirty="0" err="1">
                <a:solidFill>
                  <a:schemeClr val="bg1"/>
                </a:solidFill>
                <a:effectLst/>
                <a:latin typeface="Book Antiqua" panose="02040602050305030304" pitchFamily="18" charset="0"/>
              </a:rPr>
              <a:t>Δεδομένης</a:t>
            </a:r>
            <a:r>
              <a:rPr lang="en-US" sz="2600" kern="1200" dirty="0">
                <a:solidFill>
                  <a:schemeClr val="bg1"/>
                </a:solidFill>
                <a:effectLst/>
                <a:latin typeface="Book Antiqua" panose="02040602050305030304" pitchFamily="18" charset="0"/>
              </a:rPr>
              <a:t> </a:t>
            </a:r>
            <a:r>
              <a:rPr lang="en-US" sz="2600" kern="1200" dirty="0" err="1">
                <a:solidFill>
                  <a:schemeClr val="bg1"/>
                </a:solidFill>
                <a:effectLst/>
                <a:latin typeface="Book Antiqua" panose="02040602050305030304" pitchFamily="18" charset="0"/>
              </a:rPr>
              <a:t>της</a:t>
            </a:r>
            <a:r>
              <a:rPr lang="en-US" sz="2600" kern="1200" dirty="0">
                <a:solidFill>
                  <a:schemeClr val="bg1"/>
                </a:solidFill>
                <a:effectLst/>
                <a:latin typeface="Book Antiqua" panose="02040602050305030304" pitchFamily="18" charset="0"/>
              </a:rPr>
              <a:t> α</a:t>
            </a:r>
            <a:r>
              <a:rPr lang="en-US" sz="2600" kern="1200" dirty="0" err="1">
                <a:solidFill>
                  <a:schemeClr val="bg1"/>
                </a:solidFill>
                <a:effectLst/>
                <a:latin typeface="Book Antiqua" panose="02040602050305030304" pitchFamily="18" charset="0"/>
              </a:rPr>
              <a:t>υστηρότητ</a:t>
            </a:r>
            <a:r>
              <a:rPr lang="en-US" sz="2600" kern="1200" dirty="0">
                <a:solidFill>
                  <a:schemeClr val="bg1"/>
                </a:solidFill>
                <a:effectLst/>
                <a:latin typeface="Book Antiqua" panose="02040602050305030304" pitchFamily="18" charset="0"/>
              </a:rPr>
              <a:t>ας της λογοκρισίας τα περισσότερα ρωσικά έργα ήταν είτε ακίνδυνα είτε κολακευτικά για τους ηγεμόνες. Κα</a:t>
            </a:r>
            <a:r>
              <a:rPr lang="en-US" sz="2600" kern="1200" dirty="0" err="1">
                <a:solidFill>
                  <a:schemeClr val="bg1"/>
                </a:solidFill>
                <a:effectLst/>
                <a:latin typeface="Book Antiqua" panose="02040602050305030304" pitchFamily="18" charset="0"/>
              </a:rPr>
              <a:t>τά</a:t>
            </a:r>
            <a:r>
              <a:rPr lang="en-US" sz="2600" kern="1200" dirty="0">
                <a:solidFill>
                  <a:schemeClr val="bg1"/>
                </a:solidFill>
                <a:effectLst/>
                <a:latin typeface="Book Antiqua" panose="02040602050305030304" pitchFamily="18" charset="0"/>
              </a:rPr>
              <a:t> </a:t>
            </a:r>
            <a:r>
              <a:rPr lang="en-US" sz="2600" kern="1200" dirty="0" err="1">
                <a:solidFill>
                  <a:schemeClr val="bg1"/>
                </a:solidFill>
                <a:effectLst/>
                <a:latin typeface="Book Antiqua" panose="02040602050305030304" pitchFamily="18" charset="0"/>
              </a:rPr>
              <a:t>συνέ</a:t>
            </a:r>
            <a:r>
              <a:rPr lang="en-US" sz="2600" kern="1200" dirty="0">
                <a:solidFill>
                  <a:schemeClr val="bg1"/>
                </a:solidFill>
                <a:effectLst/>
                <a:latin typeface="Book Antiqua" panose="02040602050305030304" pitchFamily="18" charset="0"/>
              </a:rPr>
              <a:t>πεια ο ρομαντισμός η ευδοκίμησε κυρίως στα πατριωτικά θεάματα. </a:t>
            </a:r>
            <a:br>
              <a:rPr lang="en-US" sz="2600" kern="1200" dirty="0">
                <a:solidFill>
                  <a:schemeClr val="bg1"/>
                </a:solidFill>
                <a:effectLst/>
                <a:latin typeface="+mj-lt"/>
                <a:ea typeface="+mj-ea"/>
                <a:cs typeface="+mj-cs"/>
              </a:rPr>
            </a:br>
            <a:r>
              <a:rPr lang="en-US" sz="2600" kern="1200" dirty="0">
                <a:solidFill>
                  <a:schemeClr val="bg1"/>
                </a:solidFill>
                <a:effectLst/>
                <a:latin typeface="+mj-lt"/>
                <a:ea typeface="+mj-ea"/>
                <a:cs typeface="+mj-cs"/>
              </a:rPr>
              <a:t> </a:t>
            </a:r>
            <a:br>
              <a:rPr lang="en-US" sz="2600" kern="1200" dirty="0">
                <a:solidFill>
                  <a:schemeClr val="bg1"/>
                </a:solidFill>
                <a:effectLst/>
                <a:latin typeface="+mj-lt"/>
                <a:ea typeface="+mj-ea"/>
                <a:cs typeface="+mj-cs"/>
              </a:rPr>
            </a:br>
            <a:endParaRPr lang="en-US" sz="2600" kern="1200" dirty="0">
              <a:solidFill>
                <a:schemeClr val="bg1"/>
              </a:solidFill>
              <a:latin typeface="+mj-lt"/>
              <a:ea typeface="+mj-ea"/>
              <a:cs typeface="+mj-cs"/>
            </a:endParaRPr>
          </a:p>
        </p:txBody>
      </p:sp>
      <p:cxnSp>
        <p:nvCxnSpPr>
          <p:cNvPr id="9" name="Straight Connector 8">
            <a:extLst>
              <a:ext uri="{FF2B5EF4-FFF2-40B4-BE49-F238E27FC236}">
                <a16:creationId xmlns:a16="http://schemas.microsoft.com/office/drawing/2014/main" id="{DC1572D0-F0FD-4D84-8F82-DC59140EB9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38160" y="2057399"/>
            <a:ext cx="0" cy="2743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29861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31" name="Rectangle 26630">
            <a:extLst>
              <a:ext uri="{FF2B5EF4-FFF2-40B4-BE49-F238E27FC236}">
                <a16:creationId xmlns:a16="http://schemas.microsoft.com/office/drawing/2014/main" id="{CC263FCC-695F-4994-AFE7-65D70BD0E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7552267"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40DF6F9D-8B25-1C55-526F-CA610BE8549D}"/>
              </a:ext>
            </a:extLst>
          </p:cNvPr>
          <p:cNvSpPr>
            <a:spLocks noGrp="1"/>
          </p:cNvSpPr>
          <p:nvPr>
            <p:ph type="title"/>
          </p:nvPr>
        </p:nvSpPr>
        <p:spPr>
          <a:xfrm>
            <a:off x="219075" y="323850"/>
            <a:ext cx="6693111" cy="6457949"/>
          </a:xfrm>
        </p:spPr>
        <p:txBody>
          <a:bodyPr vert="horz" lIns="91440" tIns="45720" rIns="91440" bIns="45720" rtlCol="0" anchor="b">
            <a:noAutofit/>
          </a:bodyPr>
          <a:lstStyle/>
          <a:p>
            <a:pPr indent="226695"/>
            <a:r>
              <a:rPr lang="en-US" sz="2400" dirty="0" err="1">
                <a:solidFill>
                  <a:schemeClr val="bg1"/>
                </a:solidFill>
                <a:effectLst/>
                <a:latin typeface="Book Antiqua" panose="02040602050305030304" pitchFamily="18" charset="0"/>
              </a:rPr>
              <a:t>Τη</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δεκ</a:t>
            </a:r>
            <a:r>
              <a:rPr lang="en-US" sz="2400" dirty="0">
                <a:solidFill>
                  <a:schemeClr val="bg1"/>
                </a:solidFill>
                <a:effectLst/>
                <a:latin typeface="Book Antiqua" panose="02040602050305030304" pitchFamily="18" charset="0"/>
              </a:rPr>
              <a:t>αετία του 1830 άρχισε να εμφανίζεται ένα περισσότερο ρεαλιστικό δράμα με το έργο του Νικολάι Γκόγκολ (1809 έως 1852). </a:t>
            </a:r>
            <a:r>
              <a:rPr lang="en-US" sz="2400" dirty="0" err="1">
                <a:solidFill>
                  <a:schemeClr val="bg1"/>
                </a:solidFill>
                <a:effectLst/>
                <a:latin typeface="Book Antiqua" panose="02040602050305030304" pitchFamily="18" charset="0"/>
              </a:rPr>
              <a:t>Το</a:t>
            </a:r>
            <a:r>
              <a:rPr lang="en-US" sz="2400" dirty="0">
                <a:solidFill>
                  <a:schemeClr val="bg1"/>
                </a:solidFill>
                <a:effectLst/>
                <a:latin typeface="Book Antiqua" panose="02040602050305030304" pitchFamily="18" charset="0"/>
              </a:rPr>
              <a:t> π</a:t>
            </a:r>
            <a:r>
              <a:rPr lang="en-US" sz="2400" dirty="0" err="1">
                <a:solidFill>
                  <a:schemeClr val="bg1"/>
                </a:solidFill>
                <a:effectLst/>
                <a:latin typeface="Book Antiqua" panose="02040602050305030304" pitchFamily="18" charset="0"/>
              </a:rPr>
              <a:t>ιο</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σημ</a:t>
            </a:r>
            <a:r>
              <a:rPr lang="en-US" sz="2400" dirty="0">
                <a:solidFill>
                  <a:schemeClr val="bg1"/>
                </a:solidFill>
                <a:effectLst/>
                <a:latin typeface="Book Antiqua" panose="02040602050305030304" pitchFamily="18" charset="0"/>
              </a:rPr>
              <a:t>αντικό του έργο είναι </a:t>
            </a:r>
            <a:r>
              <a:rPr lang="en-US" sz="2400" i="1" dirty="0">
                <a:solidFill>
                  <a:schemeClr val="bg1"/>
                </a:solidFill>
                <a:effectLst/>
                <a:latin typeface="Book Antiqua" panose="02040602050305030304" pitchFamily="18" charset="0"/>
              </a:rPr>
              <a:t>Ο Επιθεωρητής</a:t>
            </a:r>
            <a:r>
              <a:rPr lang="en-US" sz="2400" dirty="0">
                <a:solidFill>
                  <a:schemeClr val="bg1"/>
                </a:solidFill>
                <a:effectLst/>
                <a:latin typeface="Book Antiqua" panose="02040602050305030304" pitchFamily="18" charset="0"/>
              </a:rPr>
              <a:t> γραμμένο το 1836, στο οποίο παρουσιάζει την ιστορία ενός νεαρού άνδρα που τον μπερδεύουν με έναν αξιωματούχο από την Αγία Πετρούπολη. Επ</a:t>
            </a:r>
            <a:r>
              <a:rPr lang="en-US" sz="2400" dirty="0" err="1">
                <a:solidFill>
                  <a:schemeClr val="bg1"/>
                </a:solidFill>
                <a:effectLst/>
                <a:latin typeface="Book Antiqua" panose="02040602050305030304" pitchFamily="18" charset="0"/>
              </a:rPr>
              <a:t>ειδή</a:t>
            </a:r>
            <a:r>
              <a:rPr lang="en-US" sz="2400" dirty="0">
                <a:solidFill>
                  <a:schemeClr val="bg1"/>
                </a:solidFill>
                <a:effectLst/>
                <a:latin typeface="Book Antiqua" panose="02040602050305030304" pitchFamily="18" charset="0"/>
              </a:rPr>
              <a:t> σα</a:t>
            </a:r>
            <a:r>
              <a:rPr lang="en-US" sz="2400" dirty="0" err="1">
                <a:solidFill>
                  <a:schemeClr val="bg1"/>
                </a:solidFill>
                <a:effectLst/>
                <a:latin typeface="Book Antiqua" panose="02040602050305030304" pitchFamily="18" charset="0"/>
              </a:rPr>
              <a:t>τίριζε</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τη</a:t>
            </a:r>
            <a:r>
              <a:rPr lang="en-US" sz="2400" dirty="0">
                <a:solidFill>
                  <a:schemeClr val="bg1"/>
                </a:solidFill>
                <a:effectLst/>
                <a:latin typeface="Book Antiqua" panose="02040602050305030304" pitchFamily="18" charset="0"/>
              </a:rPr>
              <a:t> </a:t>
            </a:r>
            <a:r>
              <a:rPr lang="en-US" sz="2400" dirty="0" err="1">
                <a:solidFill>
                  <a:schemeClr val="bg1"/>
                </a:solidFill>
                <a:effectLst/>
                <a:latin typeface="Book Antiqua" panose="02040602050305030304" pitchFamily="18" charset="0"/>
              </a:rPr>
              <a:t>δι</a:t>
            </a:r>
            <a:r>
              <a:rPr lang="en-US" sz="2400" dirty="0">
                <a:solidFill>
                  <a:schemeClr val="bg1"/>
                </a:solidFill>
                <a:effectLst/>
                <a:latin typeface="Book Antiqua" panose="02040602050305030304" pitchFamily="18" charset="0"/>
              </a:rPr>
              <a:t>αφορά και τη βαναυσότητα των επαρχιακών αξιωματικών, το έργο ήταν πρωτότυπο για την εποχή του αφού δεν περιείχε ούτε ιστορία αγάπης ούτε συμπαθητικούς χαρακτήρες. Ο </a:t>
            </a:r>
            <a:r>
              <a:rPr lang="en-US" sz="2400" dirty="0" err="1">
                <a:solidFill>
                  <a:schemeClr val="bg1"/>
                </a:solidFill>
                <a:effectLst/>
                <a:latin typeface="Book Antiqua" panose="02040602050305030304" pitchFamily="18" charset="0"/>
              </a:rPr>
              <a:t>ρε</a:t>
            </a:r>
            <a:r>
              <a:rPr lang="en-US" sz="2400" dirty="0">
                <a:solidFill>
                  <a:schemeClr val="bg1"/>
                </a:solidFill>
                <a:effectLst/>
                <a:latin typeface="Book Antiqua" panose="02040602050305030304" pitchFamily="18" charset="0"/>
              </a:rPr>
              <a:t>αλισμός του έγκειται σχεδόν αποκλειστικά στους γκροτέσκους χαρακτήρες και το ενδιαφέρον του για τη μικροπρέπεια, την υποκρισία και τη διαφθορά.</a:t>
            </a:r>
            <a:br>
              <a:rPr lang="en-US" sz="2400" dirty="0">
                <a:solidFill>
                  <a:schemeClr val="bg1"/>
                </a:solidFill>
                <a:effectLst/>
                <a:latin typeface="Book Antiqua" panose="02040602050305030304" pitchFamily="18" charset="0"/>
              </a:rPr>
            </a:br>
            <a:r>
              <a:rPr lang="en-US" sz="2400" dirty="0">
                <a:solidFill>
                  <a:schemeClr val="bg1"/>
                </a:solidFill>
                <a:effectLst/>
                <a:latin typeface="Book Antiqua" panose="02040602050305030304" pitchFamily="18" charset="0"/>
              </a:rPr>
              <a:t> </a:t>
            </a:r>
            <a:br>
              <a:rPr lang="en-US" sz="2400" dirty="0">
                <a:solidFill>
                  <a:schemeClr val="bg1"/>
                </a:solidFill>
                <a:effectLst/>
                <a:latin typeface="Book Antiqua" panose="02040602050305030304" pitchFamily="18" charset="0"/>
              </a:rPr>
            </a:br>
            <a:endParaRPr lang="en-US" sz="2400" dirty="0">
              <a:solidFill>
                <a:schemeClr val="bg1"/>
              </a:solidFill>
              <a:latin typeface="Book Antiqua" panose="02040602050305030304" pitchFamily="18" charset="0"/>
            </a:endParaRPr>
          </a:p>
        </p:txBody>
      </p:sp>
      <p:pic>
        <p:nvPicPr>
          <p:cNvPr id="26626" name="Picture 2" descr="Νικολάι Γκόγκολ – Το παλτό &amp; Το ημερολόγιο ενός Τρελού – Λέσχη Πολιτισμού  Φλώρινας">
            <a:extLst>
              <a:ext uri="{FF2B5EF4-FFF2-40B4-BE49-F238E27FC236}">
                <a16:creationId xmlns:a16="http://schemas.microsoft.com/office/drawing/2014/main" id="{F3B6A986-6D99-9B0C-49F1-D712956CB95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278"/>
          <a:stretch/>
        </p:blipFill>
        <p:spPr bwMode="auto">
          <a:xfrm>
            <a:off x="7549780" y="10"/>
            <a:ext cx="464222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55519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16A019E0-663D-78DF-E6BB-E92411996894}"/>
              </a:ext>
            </a:extLst>
          </p:cNvPr>
          <p:cNvPicPr>
            <a:picLocks noChangeAspect="1"/>
          </p:cNvPicPr>
          <p:nvPr/>
        </p:nvPicPr>
        <p:blipFill rotWithShape="1">
          <a:blip r:embed="rId2"/>
          <a:srcRect t="14773"/>
          <a:stretch/>
        </p:blipFill>
        <p:spPr>
          <a:xfrm>
            <a:off x="20" y="10"/>
            <a:ext cx="12191981" cy="6857990"/>
          </a:xfrm>
          <a:prstGeom prst="rect">
            <a:avLst/>
          </a:prstGeom>
        </p:spPr>
      </p:pic>
      <p:sp>
        <p:nvSpPr>
          <p:cNvPr id="13" name="Rectangle 9">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97EE716A-F75E-B640-17A6-292E68DAB73C}"/>
              </a:ext>
            </a:extLst>
          </p:cNvPr>
          <p:cNvSpPr>
            <a:spLocks noGrp="1"/>
          </p:cNvSpPr>
          <p:nvPr>
            <p:ph type="title"/>
          </p:nvPr>
        </p:nvSpPr>
        <p:spPr>
          <a:xfrm>
            <a:off x="404553" y="3091928"/>
            <a:ext cx="9078562" cy="2387600"/>
          </a:xfrm>
        </p:spPr>
        <p:txBody>
          <a:bodyPr vert="horz" lIns="91440" tIns="45720" rIns="91440" bIns="45720" rtlCol="0" anchor="b">
            <a:normAutofit/>
          </a:bodyPr>
          <a:lstStyle/>
          <a:p>
            <a:r>
              <a:rPr lang="en-US" sz="5100" i="1" dirty="0" err="1">
                <a:effectLst/>
                <a:latin typeface="Book Antiqua" panose="02040602050305030304" pitchFamily="18" charset="0"/>
              </a:rPr>
              <a:t>Το</a:t>
            </a:r>
            <a:r>
              <a:rPr lang="en-US" sz="5100" i="1" dirty="0">
                <a:effectLst/>
                <a:latin typeface="Book Antiqua" panose="02040602050305030304" pitchFamily="18" charset="0"/>
              </a:rPr>
              <a:t> α</a:t>
            </a:r>
            <a:r>
              <a:rPr lang="en-US" sz="5100" i="1" dirty="0" err="1">
                <a:effectLst/>
                <a:latin typeface="Book Antiqua" panose="02040602050305030304" pitchFamily="18" charset="0"/>
              </a:rPr>
              <a:t>γγλικό</a:t>
            </a:r>
            <a:r>
              <a:rPr lang="en-US" sz="5100" i="1" dirty="0">
                <a:effectLst/>
                <a:latin typeface="Book Antiqua" panose="02040602050305030304" pitchFamily="18" charset="0"/>
              </a:rPr>
              <a:t> </a:t>
            </a:r>
            <a:r>
              <a:rPr lang="en-US" sz="5100" i="1" dirty="0" err="1">
                <a:effectLst/>
                <a:latin typeface="Book Antiqua" panose="02040602050305030304" pitchFamily="18" charset="0"/>
              </a:rPr>
              <a:t>θέ</a:t>
            </a:r>
            <a:r>
              <a:rPr lang="en-US" sz="5100" i="1" dirty="0">
                <a:effectLst/>
                <a:latin typeface="Book Antiqua" panose="02040602050305030304" pitchFamily="18" charset="0"/>
              </a:rPr>
              <a:t>ατρο μέχρι το 1850</a:t>
            </a:r>
            <a:br>
              <a:rPr lang="en-US" sz="5100" dirty="0">
                <a:effectLst/>
              </a:rPr>
            </a:br>
            <a:endParaRPr lang="en-US" sz="5100" dirty="0"/>
          </a:p>
        </p:txBody>
      </p:sp>
      <p:sp>
        <p:nvSpPr>
          <p:cNvPr id="12" name="Rectangle: Rounded Corners 11">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8139650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EDD119B-6BFA-4C3F-90CE-97DAFD604E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lumMod val="75000"/>
              <a:lumOff val="25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ED3C7220-205D-3FAA-94C9-85AA3BF93BF1}"/>
              </a:ext>
            </a:extLst>
          </p:cNvPr>
          <p:cNvSpPr>
            <a:spLocks noGrp="1"/>
          </p:cNvSpPr>
          <p:nvPr>
            <p:ph type="title"/>
          </p:nvPr>
        </p:nvSpPr>
        <p:spPr>
          <a:xfrm>
            <a:off x="1024127" y="965199"/>
            <a:ext cx="7114027" cy="5473701"/>
          </a:xfrm>
        </p:spPr>
        <p:txBody>
          <a:bodyPr vert="horz" lIns="91440" tIns="45720" rIns="91440" bIns="45720" rtlCol="0" anchor="ctr">
            <a:normAutofit/>
          </a:bodyPr>
          <a:lstStyle/>
          <a:p>
            <a:pPr algn="r"/>
            <a:r>
              <a:rPr lang="en-US" sz="2000" kern="1200" dirty="0">
                <a:solidFill>
                  <a:schemeClr val="bg1"/>
                </a:solidFill>
                <a:effectLst/>
                <a:latin typeface="Book Antiqua" panose="02040602050305030304" pitchFamily="18" charset="0"/>
              </a:rPr>
              <a:t>Η </a:t>
            </a:r>
            <a:r>
              <a:rPr lang="en-US" sz="2000" kern="1200" dirty="0" err="1">
                <a:solidFill>
                  <a:schemeClr val="bg1"/>
                </a:solidFill>
                <a:effectLst/>
                <a:latin typeface="Book Antiqua" panose="02040602050305030304" pitchFamily="18" charset="0"/>
              </a:rPr>
              <a:t>Αγγλί</a:t>
            </a:r>
            <a:r>
              <a:rPr lang="en-US" sz="2000" kern="1200" dirty="0">
                <a:solidFill>
                  <a:schemeClr val="bg1"/>
                </a:solidFill>
                <a:effectLst/>
                <a:latin typeface="Book Antiqua" panose="02040602050305030304" pitchFamily="18" charset="0"/>
              </a:rPr>
              <a:t>α θεωρείται ως η πρωτοπόρα χώρα στη βιομηχανική επανάσταση και τον 19</a:t>
            </a:r>
            <a:r>
              <a:rPr lang="en-US" sz="2000" kern="1200" baseline="30000" dirty="0">
                <a:solidFill>
                  <a:schemeClr val="bg1"/>
                </a:solidFill>
                <a:effectLst/>
                <a:latin typeface="Book Antiqua" panose="02040602050305030304" pitchFamily="18" charset="0"/>
              </a:rPr>
              <a:t>ο</a:t>
            </a:r>
            <a:r>
              <a:rPr lang="en-US" sz="2000" kern="1200" dirty="0">
                <a:solidFill>
                  <a:schemeClr val="bg1"/>
                </a:solidFill>
                <a:effectLst/>
                <a:latin typeface="Book Antiqua" panose="02040602050305030304" pitchFamily="18" charset="0"/>
              </a:rPr>
              <a:t> αιώνα βρίσκεται στην πρώτη θέση της παγκόσμιας παραγωγής και του εμπορίου. Πα</a:t>
            </a:r>
            <a:r>
              <a:rPr lang="en-US" sz="2000" kern="1200" dirty="0" err="1">
                <a:solidFill>
                  <a:schemeClr val="bg1"/>
                </a:solidFill>
                <a:effectLst/>
                <a:latin typeface="Book Antiqua" panose="02040602050305030304" pitchFamily="18" charset="0"/>
              </a:rPr>
              <a:t>ρόλ</a:t>
            </a:r>
            <a:r>
              <a:rPr lang="en-US" sz="2000" kern="1200" dirty="0">
                <a:solidFill>
                  <a:schemeClr val="bg1"/>
                </a:solidFill>
                <a:effectLst/>
                <a:latin typeface="Book Antiqua" panose="02040602050305030304" pitchFamily="18" charset="0"/>
              </a:rPr>
              <a:t>α αυτά οι ναπολεόντειοι πόλεμοι περιόρισαν σημαντικά τα αποθέματα της και έφεραν ξανά στο προσκήνιο την ανάγκη για κοινωνικές και πολιτικές μεταρρυθμίσεις. Η </a:t>
            </a:r>
            <a:r>
              <a:rPr lang="en-US" sz="2000" kern="1200" dirty="0" err="1">
                <a:solidFill>
                  <a:schemeClr val="bg1"/>
                </a:solidFill>
                <a:effectLst/>
                <a:latin typeface="Book Antiqua" panose="02040602050305030304" pitchFamily="18" charset="0"/>
              </a:rPr>
              <a:t>γρήγορη</a:t>
            </a:r>
            <a:r>
              <a:rPr lang="en-US" sz="2000" kern="1200" dirty="0">
                <a:solidFill>
                  <a:schemeClr val="bg1"/>
                </a:solidFill>
                <a:effectLst/>
                <a:latin typeface="Book Antiqua" panose="02040602050305030304" pitchFamily="18" charset="0"/>
              </a:rPr>
              <a:t> κατα</a:t>
            </a:r>
            <a:r>
              <a:rPr lang="en-US" sz="2000" kern="1200" dirty="0" err="1">
                <a:solidFill>
                  <a:schemeClr val="bg1"/>
                </a:solidFill>
                <a:effectLst/>
                <a:latin typeface="Book Antiqua" panose="02040602050305030304" pitchFamily="18" charset="0"/>
              </a:rPr>
              <a:t>σκευή</a:t>
            </a:r>
            <a:r>
              <a:rPr lang="en-US" sz="2000" kern="1200" dirty="0">
                <a:solidFill>
                  <a:schemeClr val="bg1"/>
                </a:solidFill>
                <a:effectLst/>
                <a:latin typeface="Book Antiqua" panose="02040602050305030304" pitchFamily="18" charset="0"/>
              </a:rPr>
              <a:t> </a:t>
            </a:r>
            <a:r>
              <a:rPr lang="en-US" sz="2000" kern="1200" dirty="0" err="1">
                <a:solidFill>
                  <a:schemeClr val="bg1"/>
                </a:solidFill>
                <a:effectLst/>
                <a:latin typeface="Book Antiqua" panose="02040602050305030304" pitchFamily="18" charset="0"/>
              </a:rPr>
              <a:t>σιδηροδρόμων</a:t>
            </a:r>
            <a:r>
              <a:rPr lang="en-US" sz="2000" kern="1200" dirty="0">
                <a:solidFill>
                  <a:schemeClr val="bg1"/>
                </a:solidFill>
                <a:effectLst/>
                <a:latin typeface="Book Antiqua" panose="02040602050305030304" pitchFamily="18" charset="0"/>
              </a:rPr>
              <a:t> και α</a:t>
            </a:r>
            <a:r>
              <a:rPr lang="en-US" sz="2000" kern="1200" dirty="0" err="1">
                <a:solidFill>
                  <a:schemeClr val="bg1"/>
                </a:solidFill>
                <a:effectLst/>
                <a:latin typeface="Book Antiqua" panose="02040602050305030304" pitchFamily="18" charset="0"/>
              </a:rPr>
              <a:t>τμό</a:t>
            </a:r>
            <a:r>
              <a:rPr lang="en-US" sz="2000" kern="1200" dirty="0">
                <a:solidFill>
                  <a:schemeClr val="bg1"/>
                </a:solidFill>
                <a:effectLst/>
                <a:latin typeface="Book Antiqua" panose="02040602050305030304" pitchFamily="18" charset="0"/>
              </a:rPr>
              <a:t>πλοιων μαζί με τις βελτιώσεις στην κατασκευή των δρόμων και με την εμφάνιση του πρώτου τηλέγραφου,  οδήγησαν σε θετικές εξελίξεις στις κοινωνία και την επικοινωνία, εξελίξεις που θα είχαν μεγάλες επιρροές στο θέατρο. </a:t>
            </a:r>
            <a:r>
              <a:rPr lang="en-US" sz="2000" kern="1200" dirty="0" err="1">
                <a:solidFill>
                  <a:schemeClr val="bg1"/>
                </a:solidFill>
                <a:effectLst/>
                <a:latin typeface="Book Antiqua" panose="02040602050305030304" pitchFamily="18" charset="0"/>
              </a:rPr>
              <a:t>Γύρω</a:t>
            </a:r>
            <a:r>
              <a:rPr lang="en-US" sz="2000" kern="1200" dirty="0">
                <a:solidFill>
                  <a:schemeClr val="bg1"/>
                </a:solidFill>
                <a:effectLst/>
                <a:latin typeface="Book Antiqua" panose="02040602050305030304" pitchFamily="18" charset="0"/>
              </a:rPr>
              <a:t> </a:t>
            </a:r>
            <a:r>
              <a:rPr lang="en-US" sz="2000" kern="1200" dirty="0" err="1">
                <a:solidFill>
                  <a:schemeClr val="bg1"/>
                </a:solidFill>
                <a:effectLst/>
                <a:latin typeface="Book Antiqua" panose="02040602050305030304" pitchFamily="18" charset="0"/>
              </a:rPr>
              <a:t>στο</a:t>
            </a:r>
            <a:r>
              <a:rPr lang="en-US" sz="2000" kern="1200" dirty="0">
                <a:solidFill>
                  <a:schemeClr val="bg1"/>
                </a:solidFill>
                <a:effectLst/>
                <a:latin typeface="Book Antiqua" panose="02040602050305030304" pitchFamily="18" charset="0"/>
              </a:rPr>
              <a:t> 1800 </a:t>
            </a:r>
            <a:r>
              <a:rPr lang="en-US" sz="2000" kern="1200" dirty="0" err="1">
                <a:solidFill>
                  <a:schemeClr val="bg1"/>
                </a:solidFill>
                <a:effectLst/>
                <a:latin typeface="Book Antiqua" panose="02040602050305030304" pitchFamily="18" charset="0"/>
              </a:rPr>
              <a:t>το</a:t>
            </a:r>
            <a:r>
              <a:rPr lang="en-US" sz="2000" kern="1200" dirty="0">
                <a:solidFill>
                  <a:schemeClr val="bg1"/>
                </a:solidFill>
                <a:effectLst/>
                <a:latin typeface="Book Antiqua" panose="02040602050305030304" pitchFamily="18" charset="0"/>
              </a:rPr>
              <a:t> </a:t>
            </a:r>
            <a:r>
              <a:rPr lang="en-US" sz="2000" kern="1200" dirty="0" err="1">
                <a:solidFill>
                  <a:schemeClr val="bg1"/>
                </a:solidFill>
                <a:effectLst/>
                <a:latin typeface="Book Antiqua" panose="02040602050305030304" pitchFamily="18" charset="0"/>
              </a:rPr>
              <a:t>Λονδίνο</a:t>
            </a:r>
            <a:r>
              <a:rPr lang="en-US" sz="2000" kern="1200" dirty="0">
                <a:solidFill>
                  <a:schemeClr val="bg1"/>
                </a:solidFill>
                <a:effectLst/>
                <a:latin typeface="Book Antiqua" panose="02040602050305030304" pitchFamily="18" charset="0"/>
              </a:rPr>
              <a:t> </a:t>
            </a:r>
            <a:r>
              <a:rPr lang="en-US" sz="2000" kern="1200" dirty="0" err="1">
                <a:solidFill>
                  <a:schemeClr val="bg1"/>
                </a:solidFill>
                <a:effectLst/>
                <a:latin typeface="Book Antiqua" panose="02040602050305030304" pitchFamily="18" charset="0"/>
              </a:rPr>
              <a:t>ήτ</a:t>
            </a:r>
            <a:r>
              <a:rPr lang="en-US" sz="2000" kern="1200" dirty="0">
                <a:solidFill>
                  <a:schemeClr val="bg1"/>
                </a:solidFill>
                <a:effectLst/>
                <a:latin typeface="Book Antiqua" panose="02040602050305030304" pitchFamily="18" charset="0"/>
              </a:rPr>
              <a:t>αν η μεγαλύτερη πόλη του κόσμου και το 1843 ο πληθυσμός του είχε διπλασιαστεί φτάνοντας τα 2 εκατομμύρια. </a:t>
            </a:r>
            <a:r>
              <a:rPr lang="en-US" sz="2000" kern="1200" dirty="0" err="1">
                <a:solidFill>
                  <a:schemeClr val="bg1"/>
                </a:solidFill>
                <a:effectLst/>
                <a:latin typeface="Book Antiqua" panose="02040602050305030304" pitchFamily="18" charset="0"/>
              </a:rPr>
              <a:t>Αυτή</a:t>
            </a:r>
            <a:r>
              <a:rPr lang="en-US" sz="2000" kern="1200" dirty="0">
                <a:solidFill>
                  <a:schemeClr val="bg1"/>
                </a:solidFill>
                <a:effectLst/>
                <a:latin typeface="Book Antiqua" panose="02040602050305030304" pitchFamily="18" charset="0"/>
              </a:rPr>
              <a:t> </a:t>
            </a:r>
            <a:r>
              <a:rPr lang="en-US" sz="2000" kern="1200" dirty="0" err="1">
                <a:solidFill>
                  <a:schemeClr val="bg1"/>
                </a:solidFill>
                <a:effectLst/>
                <a:latin typeface="Book Antiqua" panose="02040602050305030304" pitchFamily="18" charset="0"/>
              </a:rPr>
              <a:t>την</a:t>
            </a:r>
            <a:r>
              <a:rPr lang="en-US" sz="2000" kern="1200" dirty="0">
                <a:solidFill>
                  <a:schemeClr val="bg1"/>
                </a:solidFill>
                <a:effectLst/>
                <a:latin typeface="Book Antiqua" panose="02040602050305030304" pitchFamily="18" charset="0"/>
              </a:rPr>
              <a:t> π</a:t>
            </a:r>
            <a:r>
              <a:rPr lang="en-US" sz="2000" kern="1200" dirty="0" err="1">
                <a:solidFill>
                  <a:schemeClr val="bg1"/>
                </a:solidFill>
                <a:effectLst/>
                <a:latin typeface="Book Antiqua" panose="02040602050305030304" pitchFamily="18" charset="0"/>
              </a:rPr>
              <a:t>ερίοδο</a:t>
            </a:r>
            <a:r>
              <a:rPr lang="en-US" sz="2000" kern="1200" dirty="0">
                <a:solidFill>
                  <a:schemeClr val="bg1"/>
                </a:solidFill>
                <a:effectLst/>
                <a:latin typeface="Book Antiqua" panose="02040602050305030304" pitchFamily="18" charset="0"/>
              </a:rPr>
              <a:t> </a:t>
            </a:r>
            <a:r>
              <a:rPr lang="en-US" sz="2000" kern="1200" dirty="0" err="1">
                <a:solidFill>
                  <a:schemeClr val="bg1"/>
                </a:solidFill>
                <a:effectLst/>
                <a:latin typeface="Book Antiqua" panose="02040602050305030304" pitchFamily="18" charset="0"/>
              </a:rPr>
              <a:t>οι</a:t>
            </a:r>
            <a:r>
              <a:rPr lang="en-US" sz="2000" kern="1200" dirty="0">
                <a:solidFill>
                  <a:schemeClr val="bg1"/>
                </a:solidFill>
                <a:effectLst/>
                <a:latin typeface="Book Antiqua" panose="02040602050305030304" pitchFamily="18" charset="0"/>
              </a:rPr>
              <a:t> </a:t>
            </a:r>
            <a:r>
              <a:rPr lang="en-US" sz="2000" kern="1200" dirty="0" err="1">
                <a:solidFill>
                  <a:schemeClr val="bg1"/>
                </a:solidFill>
                <a:effectLst/>
                <a:latin typeface="Book Antiqua" panose="02040602050305030304" pitchFamily="18" charset="0"/>
              </a:rPr>
              <a:t>εργ</a:t>
            </a:r>
            <a:r>
              <a:rPr lang="en-US" sz="2000" kern="1200" dirty="0">
                <a:solidFill>
                  <a:schemeClr val="bg1"/>
                </a:solidFill>
                <a:effectLst/>
                <a:latin typeface="Book Antiqua" panose="02040602050305030304" pitchFamily="18" charset="0"/>
              </a:rPr>
              <a:t>ατικές τάξεις άρχισαν για πρώτη φορά να παρακολουθούν μαζικά θεατρικές παραστάσεις και να ασκούν μεγάλη επιρροή. </a:t>
            </a:r>
            <a:r>
              <a:rPr lang="en-US" sz="2000" kern="1200" dirty="0" err="1">
                <a:solidFill>
                  <a:schemeClr val="bg1"/>
                </a:solidFill>
                <a:effectLst/>
                <a:latin typeface="Book Antiqua" panose="02040602050305030304" pitchFamily="18" charset="0"/>
              </a:rPr>
              <a:t>Το</a:t>
            </a:r>
            <a:r>
              <a:rPr lang="en-US" sz="2000" kern="1200" dirty="0">
                <a:solidFill>
                  <a:schemeClr val="bg1"/>
                </a:solidFill>
                <a:effectLst/>
                <a:latin typeface="Book Antiqua" panose="02040602050305030304" pitchFamily="18" charset="0"/>
              </a:rPr>
              <a:t> απ</a:t>
            </a:r>
            <a:r>
              <a:rPr lang="en-US" sz="2000" kern="1200" dirty="0" err="1">
                <a:solidFill>
                  <a:schemeClr val="bg1"/>
                </a:solidFill>
                <a:effectLst/>
                <a:latin typeface="Book Antiqua" panose="02040602050305030304" pitchFamily="18" charset="0"/>
              </a:rPr>
              <a:t>οτέλεσμ</a:t>
            </a:r>
            <a:r>
              <a:rPr lang="en-US" sz="2000" kern="1200" dirty="0">
                <a:solidFill>
                  <a:schemeClr val="bg1"/>
                </a:solidFill>
                <a:effectLst/>
                <a:latin typeface="Book Antiqua" panose="02040602050305030304" pitchFamily="18" charset="0"/>
              </a:rPr>
              <a:t>α ήταν ότι τα προνομιούχα θέατρα μεγάλωσαν ενώ άνοιξαν και πολλά μικρότερα θέατρα.</a:t>
            </a:r>
            <a:br>
              <a:rPr lang="en-US" sz="2000" kern="1200" dirty="0">
                <a:solidFill>
                  <a:schemeClr val="bg1"/>
                </a:solidFill>
                <a:effectLst/>
                <a:latin typeface="Book Antiqua" panose="02040602050305030304" pitchFamily="18" charset="0"/>
              </a:rPr>
            </a:br>
            <a:endParaRPr lang="en-US" sz="2000" kern="1200" dirty="0">
              <a:solidFill>
                <a:schemeClr val="bg1"/>
              </a:solidFill>
              <a:latin typeface="Book Antiqua" panose="02040602050305030304" pitchFamily="18" charset="0"/>
            </a:endParaRPr>
          </a:p>
        </p:txBody>
      </p:sp>
      <p:cxnSp>
        <p:nvCxnSpPr>
          <p:cNvPr id="9" name="Straight Connector 8">
            <a:extLst>
              <a:ext uri="{FF2B5EF4-FFF2-40B4-BE49-F238E27FC236}">
                <a16:creationId xmlns:a16="http://schemas.microsoft.com/office/drawing/2014/main" id="{DC1572D0-F0FD-4D84-8F82-DC59140EB9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38160" y="2057399"/>
            <a:ext cx="0" cy="2743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64209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2D321928-1A63-488F-A0FF-EE34CEAD1D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18294B65-D118-48FB-A75F-3A9E6471859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0" name="Rectangle 9">
              <a:extLst>
                <a:ext uri="{FF2B5EF4-FFF2-40B4-BE49-F238E27FC236}">
                  <a16:creationId xmlns:a16="http://schemas.microsoft.com/office/drawing/2014/main" id="{41F21349-EC5E-40C0-9C41-6AB88E2139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A6C4B428-2FDD-4EEB-8C28-9190EBFCD3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4">
                <a:lumMod val="75000"/>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3" name="Rectangle 12">
            <a:extLst>
              <a:ext uri="{FF2B5EF4-FFF2-40B4-BE49-F238E27FC236}">
                <a16:creationId xmlns:a16="http://schemas.microsoft.com/office/drawing/2014/main" id="{D21835D5-EB08-4242-A6F5-DFC766922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572375"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tx1"/>
              </a:solidFill>
            </a:endParaRPr>
          </a:p>
        </p:txBody>
      </p:sp>
      <p:sp>
        <p:nvSpPr>
          <p:cNvPr id="2" name="Τίτλος 1">
            <a:extLst>
              <a:ext uri="{FF2B5EF4-FFF2-40B4-BE49-F238E27FC236}">
                <a16:creationId xmlns:a16="http://schemas.microsoft.com/office/drawing/2014/main" id="{16641315-B735-5178-CBD5-90129BA89C85}"/>
              </a:ext>
            </a:extLst>
          </p:cNvPr>
          <p:cNvSpPr>
            <a:spLocks noGrp="1"/>
          </p:cNvSpPr>
          <p:nvPr>
            <p:ph type="title"/>
          </p:nvPr>
        </p:nvSpPr>
        <p:spPr>
          <a:xfrm>
            <a:off x="419101" y="363339"/>
            <a:ext cx="6886574" cy="6580386"/>
          </a:xfrm>
        </p:spPr>
        <p:txBody>
          <a:bodyPr vert="horz" wrap="square" lIns="91440" tIns="45720" rIns="91440" bIns="45720" rtlCol="0" anchor="b">
            <a:noAutofit/>
          </a:bodyPr>
          <a:lstStyle/>
          <a:p>
            <a:r>
              <a:rPr lang="en-US" sz="2400" kern="1200" dirty="0">
                <a:solidFill>
                  <a:schemeClr val="tx1"/>
                </a:solidFill>
                <a:effectLst/>
                <a:latin typeface="Book Antiqua" panose="02040602050305030304" pitchFamily="18" charset="0"/>
              </a:rPr>
              <a:t>Πα</a:t>
            </a:r>
            <a:r>
              <a:rPr lang="en-US" sz="2400" kern="1200" dirty="0" err="1">
                <a:solidFill>
                  <a:schemeClr val="tx1"/>
                </a:solidFill>
                <a:effectLst/>
                <a:latin typeface="Book Antiqua" panose="02040602050305030304" pitchFamily="18" charset="0"/>
              </a:rPr>
              <a:t>ρόλο</a:t>
            </a:r>
            <a:r>
              <a:rPr lang="en-US" sz="2400" kern="1200" dirty="0">
                <a:solidFill>
                  <a:schemeClr val="tx1"/>
                </a:solidFill>
                <a:effectLst/>
                <a:latin typeface="Book Antiqua" panose="02040602050305030304" pitchFamily="18" charset="0"/>
              </a:rPr>
              <a:t> π</a:t>
            </a:r>
            <a:r>
              <a:rPr lang="en-US" sz="2400" kern="1200" dirty="0" err="1">
                <a:solidFill>
                  <a:schemeClr val="tx1"/>
                </a:solidFill>
                <a:effectLst/>
                <a:latin typeface="Book Antiqua" panose="02040602050305030304" pitchFamily="18" charset="0"/>
              </a:rPr>
              <a:t>ου</a:t>
            </a:r>
            <a:r>
              <a:rPr lang="en-US" sz="2400" kern="1200" dirty="0">
                <a:solidFill>
                  <a:schemeClr val="tx1"/>
                </a:solidFill>
                <a:effectLst/>
                <a:latin typeface="Book Antiqua" panose="02040602050305030304" pitchFamily="18" charset="0"/>
              </a:rPr>
              <a:t> τα π</a:t>
            </a:r>
            <a:r>
              <a:rPr lang="en-US" sz="2400" kern="1200" dirty="0" err="1">
                <a:solidFill>
                  <a:schemeClr val="tx1"/>
                </a:solidFill>
                <a:effectLst/>
                <a:latin typeface="Book Antiqua" panose="02040602050305030304" pitchFamily="18" charset="0"/>
              </a:rPr>
              <a:t>ρονομιούχ</a:t>
            </a:r>
            <a:r>
              <a:rPr lang="en-US" sz="2400" kern="1200" dirty="0">
                <a:solidFill>
                  <a:schemeClr val="tx1"/>
                </a:solidFill>
                <a:effectLst/>
                <a:latin typeface="Book Antiqua" panose="02040602050305030304" pitchFamily="18" charset="0"/>
              </a:rPr>
              <a:t>α θέατρα μπορούσαν να παρουσιάζουν ελάσσονα θεατρικά είδη, τα άλλα θέατρα δεν μπορούσαν να ανεβάζουν κανονικό δράμα και άρα στράφηκαν προς την μπουρλέτα και το μελόδραμα. </a:t>
            </a:r>
            <a:r>
              <a:rPr lang="en-US" sz="2400" kern="1200" dirty="0" err="1">
                <a:solidFill>
                  <a:schemeClr val="tx1"/>
                </a:solidFill>
                <a:effectLst/>
                <a:latin typeface="Book Antiqua" panose="02040602050305030304" pitchFamily="18" charset="0"/>
              </a:rPr>
              <a:t>Γύρω</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στ</a:t>
            </a:r>
            <a:r>
              <a:rPr lang="en-US" sz="2400" kern="1200" dirty="0">
                <a:solidFill>
                  <a:schemeClr val="tx1"/>
                </a:solidFill>
                <a:effectLst/>
                <a:latin typeface="Book Antiqua" panose="02040602050305030304" pitchFamily="18" charset="0"/>
              </a:rPr>
              <a:t>α 1800 η μπουρλέτα  που είχε εισαχθεί στην Αγγλία σαν ένα είδος κωμικής όπερας είχε καταστεί τόσο ασαφής χαρακτηρισμός ώστε ο Λόρδος Αρχιθαλαμηπόλος που έκρινε ποια έργα έπρεπε να παιχτούν και ποια όχι, δεχόταν σαν μπουρλέτα οποιοδήποτε έργο είχε το πολύ 3 πράξεις κάθε μία από τις οποίες περιλάμβανε τουλάχιστον 5 τραγούδια. </a:t>
            </a:r>
            <a:r>
              <a:rPr lang="en-US" sz="2400" kern="1200" dirty="0" err="1">
                <a:solidFill>
                  <a:schemeClr val="tx1"/>
                </a:solidFill>
                <a:effectLst/>
                <a:latin typeface="Book Antiqua" panose="02040602050305030304" pitchFamily="18" charset="0"/>
              </a:rPr>
              <a:t>Έτσι</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κάθε</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έργο</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σχεδόν</a:t>
            </a:r>
            <a:r>
              <a:rPr lang="en-US" sz="2400" kern="1200" dirty="0">
                <a:solidFill>
                  <a:schemeClr val="tx1"/>
                </a:solidFill>
                <a:effectLst/>
                <a:latin typeface="Book Antiqua" panose="02040602050305030304" pitchFamily="18" charset="0"/>
              </a:rPr>
              <a:t> μπ</a:t>
            </a:r>
            <a:r>
              <a:rPr lang="en-US" sz="2400" kern="1200" dirty="0" err="1">
                <a:solidFill>
                  <a:schemeClr val="tx1"/>
                </a:solidFill>
                <a:effectLst/>
                <a:latin typeface="Book Antiqua" panose="02040602050305030304" pitchFamily="18" charset="0"/>
              </a:rPr>
              <a:t>ορούσε</a:t>
            </a:r>
            <a:r>
              <a:rPr lang="en-US" sz="2400" kern="1200" dirty="0">
                <a:solidFill>
                  <a:schemeClr val="tx1"/>
                </a:solidFill>
                <a:effectLst/>
                <a:latin typeface="Book Antiqua" panose="02040602050305030304" pitchFamily="18" charset="0"/>
              </a:rPr>
              <a:t> να α</a:t>
            </a:r>
            <a:r>
              <a:rPr lang="en-US" sz="2400" kern="1200" dirty="0" err="1">
                <a:solidFill>
                  <a:schemeClr val="tx1"/>
                </a:solidFill>
                <a:effectLst/>
                <a:latin typeface="Book Antiqua" panose="02040602050305030304" pitchFamily="18" charset="0"/>
              </a:rPr>
              <a:t>λλάξει</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γι</a:t>
            </a:r>
            <a:r>
              <a:rPr lang="en-US" sz="2400" kern="1200" dirty="0">
                <a:solidFill>
                  <a:schemeClr val="tx1"/>
                </a:solidFill>
                <a:effectLst/>
                <a:latin typeface="Book Antiqua" panose="02040602050305030304" pitchFamily="18" charset="0"/>
              </a:rPr>
              <a:t>α να πληροί τις προϋποθέσεις της άδειας απλά προσθέτοντας μουσική και δομώντας σε 3 πράξεις.</a:t>
            </a:r>
            <a:br>
              <a:rPr lang="en-US" sz="2400" kern="1200" dirty="0">
                <a:solidFill>
                  <a:schemeClr val="tx1"/>
                </a:solidFill>
                <a:effectLst/>
                <a:latin typeface="Book Antiqua" panose="02040602050305030304" pitchFamily="18" charset="0"/>
              </a:rPr>
            </a:br>
            <a:endParaRPr lang="en-US" sz="2400" kern="1200" dirty="0">
              <a:solidFill>
                <a:schemeClr val="tx1"/>
              </a:solidFill>
              <a:latin typeface="Book Antiqua" panose="02040602050305030304" pitchFamily="18" charset="0"/>
            </a:endParaRPr>
          </a:p>
        </p:txBody>
      </p:sp>
    </p:spTree>
    <p:extLst>
      <p:ext uri="{BB962C8B-B14F-4D97-AF65-F5344CB8AC3E}">
        <p14:creationId xmlns:p14="http://schemas.microsoft.com/office/powerpoint/2010/main" val="41546194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EDD119B-6BFA-4C3F-90CE-97DAFD604E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lumMod val="75000"/>
              <a:lumOff val="25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FACB89A3-395A-334B-CD2B-75A86A2B71BD}"/>
              </a:ext>
            </a:extLst>
          </p:cNvPr>
          <p:cNvSpPr>
            <a:spLocks noGrp="1"/>
          </p:cNvSpPr>
          <p:nvPr>
            <p:ph type="title"/>
          </p:nvPr>
        </p:nvSpPr>
        <p:spPr>
          <a:xfrm>
            <a:off x="1024128" y="965199"/>
            <a:ext cx="7114032" cy="5387976"/>
          </a:xfrm>
        </p:spPr>
        <p:txBody>
          <a:bodyPr vert="horz" lIns="91440" tIns="45720" rIns="91440" bIns="45720" rtlCol="0" anchor="ctr">
            <a:noAutofit/>
          </a:bodyPr>
          <a:lstStyle/>
          <a:p>
            <a:pPr indent="226695" algn="r"/>
            <a:r>
              <a:rPr lang="en-US" sz="2400" kern="1200" dirty="0" err="1">
                <a:solidFill>
                  <a:schemeClr val="bg1"/>
                </a:solidFill>
                <a:effectLst/>
                <a:latin typeface="Book Antiqua" panose="02040602050305030304" pitchFamily="18" charset="0"/>
              </a:rPr>
              <a:t>Το</a:t>
            </a:r>
            <a:r>
              <a:rPr lang="en-US" sz="2400" kern="1200" dirty="0">
                <a:solidFill>
                  <a:schemeClr val="bg1"/>
                </a:solidFill>
                <a:effectLst/>
                <a:latin typeface="Book Antiqua" panose="02040602050305030304" pitchFamily="18" charset="0"/>
              </a:rPr>
              <a:t> </a:t>
            </a:r>
            <a:r>
              <a:rPr lang="en-US" sz="2400" kern="1200" dirty="0" err="1">
                <a:solidFill>
                  <a:schemeClr val="bg1"/>
                </a:solidFill>
                <a:effectLst/>
                <a:latin typeface="Book Antiqua" panose="02040602050305030304" pitchFamily="18" charset="0"/>
              </a:rPr>
              <a:t>ίδιο</a:t>
            </a:r>
            <a:r>
              <a:rPr lang="en-US" sz="2400" kern="1200" dirty="0">
                <a:solidFill>
                  <a:schemeClr val="bg1"/>
                </a:solidFill>
                <a:effectLst/>
                <a:latin typeface="Book Antiqua" panose="02040602050305030304" pitchFamily="18" charset="0"/>
              </a:rPr>
              <a:t> </a:t>
            </a:r>
            <a:r>
              <a:rPr lang="en-US" sz="2400" kern="1200" dirty="0" err="1">
                <a:solidFill>
                  <a:schemeClr val="bg1"/>
                </a:solidFill>
                <a:effectLst/>
                <a:latin typeface="Book Antiqua" panose="02040602050305030304" pitchFamily="18" charset="0"/>
              </a:rPr>
              <a:t>συνέ</a:t>
            </a:r>
            <a:r>
              <a:rPr lang="en-US" sz="2400" kern="1200" dirty="0">
                <a:solidFill>
                  <a:schemeClr val="bg1"/>
                </a:solidFill>
                <a:effectLst/>
                <a:latin typeface="Book Antiqua" panose="02040602050305030304" pitchFamily="18" charset="0"/>
              </a:rPr>
              <a:t>βαινε και με το μελόδραμα που επίσης περιλάμβανε 3 πράξεις και συνοδεία μουσικής παρτιτούρας. Επ</a:t>
            </a:r>
            <a:r>
              <a:rPr lang="en-US" sz="2400" kern="1200" dirty="0" err="1">
                <a:solidFill>
                  <a:schemeClr val="bg1"/>
                </a:solidFill>
                <a:effectLst/>
                <a:latin typeface="Book Antiqua" panose="02040602050305030304" pitchFamily="18" charset="0"/>
              </a:rPr>
              <a:t>ομένως</a:t>
            </a:r>
            <a:r>
              <a:rPr lang="en-US" sz="2400" kern="1200" dirty="0">
                <a:solidFill>
                  <a:schemeClr val="bg1"/>
                </a:solidFill>
                <a:effectLst/>
                <a:latin typeface="Book Antiqua" panose="02040602050305030304" pitchFamily="18" charset="0"/>
              </a:rPr>
              <a:t> </a:t>
            </a:r>
            <a:r>
              <a:rPr lang="en-US" sz="2400" kern="1200" dirty="0" err="1">
                <a:solidFill>
                  <a:schemeClr val="bg1"/>
                </a:solidFill>
                <a:effectLst/>
                <a:latin typeface="Book Antiqua" panose="02040602050305030304" pitchFamily="18" charset="0"/>
              </a:rPr>
              <a:t>έργ</a:t>
            </a:r>
            <a:r>
              <a:rPr lang="en-US" sz="2400" kern="1200" dirty="0">
                <a:solidFill>
                  <a:schemeClr val="bg1"/>
                </a:solidFill>
                <a:effectLst/>
                <a:latin typeface="Book Antiqua" panose="02040602050305030304" pitchFamily="18" charset="0"/>
              </a:rPr>
              <a:t>α κανονικού δράματος μπορούσαν να χαρακτηριστούν ως μελοδράματα, αν τα διαιρούσαν σε 3 πράξεις και προσέθεταν μουσική συνοδεία. </a:t>
            </a:r>
            <a:r>
              <a:rPr lang="en-US" sz="2400" kern="1200" dirty="0" err="1">
                <a:solidFill>
                  <a:schemeClr val="bg1"/>
                </a:solidFill>
                <a:effectLst/>
                <a:latin typeface="Book Antiqua" panose="02040602050305030304" pitchFamily="18" charset="0"/>
              </a:rPr>
              <a:t>Λέγετ</a:t>
            </a:r>
            <a:r>
              <a:rPr lang="en-US" sz="2400" kern="1200" dirty="0">
                <a:solidFill>
                  <a:schemeClr val="bg1"/>
                </a:solidFill>
                <a:effectLst/>
                <a:latin typeface="Book Antiqua" panose="02040602050305030304" pitchFamily="18" charset="0"/>
              </a:rPr>
              <a:t>αι μάλιστα πως ανέβηκε έτσι ο </a:t>
            </a:r>
            <a:r>
              <a:rPr lang="en-US" sz="2400" i="1" kern="1200" dirty="0">
                <a:solidFill>
                  <a:schemeClr val="bg1"/>
                </a:solidFill>
                <a:effectLst/>
                <a:latin typeface="Book Antiqua" panose="02040602050305030304" pitchFamily="18" charset="0"/>
              </a:rPr>
              <a:t>Οθέλλος</a:t>
            </a:r>
            <a:r>
              <a:rPr lang="en-US" sz="2400" kern="1200" dirty="0">
                <a:solidFill>
                  <a:schemeClr val="bg1"/>
                </a:solidFill>
                <a:effectLst/>
                <a:latin typeface="Book Antiqua" panose="02040602050305030304" pitchFamily="18" charset="0"/>
              </a:rPr>
              <a:t> ως μελόδραμα παίζοντας απλώς μια συγχορδία στο πιάνο κάθε 5 λεπτά.</a:t>
            </a:r>
            <a:br>
              <a:rPr lang="en-US" sz="2400" kern="1200" dirty="0">
                <a:solidFill>
                  <a:schemeClr val="bg1"/>
                </a:solidFill>
                <a:effectLst/>
                <a:latin typeface="Book Antiqua" panose="02040602050305030304" pitchFamily="18" charset="0"/>
              </a:rPr>
            </a:br>
            <a:br>
              <a:rPr lang="en-US" sz="2400" kern="1200" dirty="0">
                <a:solidFill>
                  <a:schemeClr val="bg1"/>
                </a:solidFill>
                <a:effectLst/>
                <a:latin typeface="Book Antiqua" panose="02040602050305030304" pitchFamily="18" charset="0"/>
              </a:rPr>
            </a:br>
            <a:r>
              <a:rPr lang="en-US" sz="2400" kern="1200" dirty="0">
                <a:solidFill>
                  <a:schemeClr val="bg1"/>
                </a:solidFill>
                <a:effectLst/>
                <a:latin typeface="Book Antiqua" panose="02040602050305030304" pitchFamily="18" charset="0"/>
              </a:rPr>
              <a:t>Πα</a:t>
            </a:r>
            <a:r>
              <a:rPr lang="en-US" sz="2400" kern="1200" dirty="0" err="1">
                <a:solidFill>
                  <a:schemeClr val="bg1"/>
                </a:solidFill>
                <a:effectLst/>
                <a:latin typeface="Book Antiqua" panose="02040602050305030304" pitchFamily="18" charset="0"/>
              </a:rPr>
              <a:t>ρόλο</a:t>
            </a:r>
            <a:r>
              <a:rPr lang="en-US" sz="2400" kern="1200" dirty="0">
                <a:solidFill>
                  <a:schemeClr val="bg1"/>
                </a:solidFill>
                <a:effectLst/>
                <a:latin typeface="Book Antiqua" panose="02040602050305030304" pitchFamily="18" charset="0"/>
              </a:rPr>
              <a:t> π</a:t>
            </a:r>
            <a:r>
              <a:rPr lang="en-US" sz="2400" kern="1200" dirty="0" err="1">
                <a:solidFill>
                  <a:schemeClr val="bg1"/>
                </a:solidFill>
                <a:effectLst/>
                <a:latin typeface="Book Antiqua" panose="02040602050305030304" pitchFamily="18" charset="0"/>
              </a:rPr>
              <a:t>ου</a:t>
            </a:r>
            <a:r>
              <a:rPr lang="en-US" sz="2400" kern="1200" dirty="0">
                <a:solidFill>
                  <a:schemeClr val="bg1"/>
                </a:solidFill>
                <a:effectLst/>
                <a:latin typeface="Book Antiqua" panose="02040602050305030304" pitchFamily="18" charset="0"/>
              </a:rPr>
              <a:t> </a:t>
            </a:r>
            <a:r>
              <a:rPr lang="en-US" sz="2400" kern="1200" dirty="0" err="1">
                <a:solidFill>
                  <a:schemeClr val="bg1"/>
                </a:solidFill>
                <a:effectLst/>
                <a:latin typeface="Book Antiqua" panose="02040602050305030304" pitchFamily="18" charset="0"/>
              </a:rPr>
              <a:t>οι</a:t>
            </a:r>
            <a:r>
              <a:rPr lang="en-US" sz="2400" kern="1200" dirty="0">
                <a:solidFill>
                  <a:schemeClr val="bg1"/>
                </a:solidFill>
                <a:effectLst/>
                <a:latin typeface="Book Antiqua" panose="02040602050305030304" pitchFamily="18" charset="0"/>
              </a:rPr>
              <a:t> π</a:t>
            </a:r>
            <a:r>
              <a:rPr lang="en-US" sz="2400" kern="1200" dirty="0" err="1">
                <a:solidFill>
                  <a:schemeClr val="bg1"/>
                </a:solidFill>
                <a:effectLst/>
                <a:latin typeface="Book Antiqua" panose="02040602050305030304" pitchFamily="18" charset="0"/>
              </a:rPr>
              <a:t>ερισσότεροι</a:t>
            </a:r>
            <a:r>
              <a:rPr lang="en-US" sz="2400" kern="1200" dirty="0">
                <a:solidFill>
                  <a:schemeClr val="bg1"/>
                </a:solidFill>
                <a:effectLst/>
                <a:latin typeface="Book Antiqua" panose="02040602050305030304" pitchFamily="18" charset="0"/>
              </a:rPr>
              <a:t> </a:t>
            </a:r>
            <a:r>
              <a:rPr lang="en-US" sz="2400" kern="1200" dirty="0" err="1">
                <a:solidFill>
                  <a:schemeClr val="bg1"/>
                </a:solidFill>
                <a:effectLst/>
                <a:latin typeface="Book Antiqua" panose="02040602050305030304" pitchFamily="18" charset="0"/>
              </a:rPr>
              <a:t>μεγάλοι</a:t>
            </a:r>
            <a:r>
              <a:rPr lang="en-US" sz="2400" kern="1200" dirty="0">
                <a:solidFill>
                  <a:schemeClr val="bg1"/>
                </a:solidFill>
                <a:effectLst/>
                <a:latin typeface="Book Antiqua" panose="02040602050305030304" pitchFamily="18" charset="0"/>
              </a:rPr>
              <a:t> </a:t>
            </a:r>
            <a:r>
              <a:rPr lang="en-US" sz="2400" kern="1200" dirty="0" err="1">
                <a:solidFill>
                  <a:schemeClr val="bg1"/>
                </a:solidFill>
                <a:effectLst/>
                <a:latin typeface="Book Antiqua" panose="02040602050305030304" pitchFamily="18" charset="0"/>
              </a:rPr>
              <a:t>Άγγλοι</a:t>
            </a:r>
            <a:r>
              <a:rPr lang="en-US" sz="2400" kern="1200" dirty="0">
                <a:solidFill>
                  <a:schemeClr val="bg1"/>
                </a:solidFill>
                <a:effectLst/>
                <a:latin typeface="Book Antiqua" panose="02040602050305030304" pitchFamily="18" charset="0"/>
              </a:rPr>
              <a:t> π</a:t>
            </a:r>
            <a:r>
              <a:rPr lang="en-US" sz="2400" kern="1200" dirty="0" err="1">
                <a:solidFill>
                  <a:schemeClr val="bg1"/>
                </a:solidFill>
                <a:effectLst/>
                <a:latin typeface="Book Antiqua" panose="02040602050305030304" pitchFamily="18" charset="0"/>
              </a:rPr>
              <a:t>οιητές</a:t>
            </a:r>
            <a:r>
              <a:rPr lang="en-US" sz="2400" kern="1200" dirty="0">
                <a:solidFill>
                  <a:schemeClr val="bg1"/>
                </a:solidFill>
                <a:effectLst/>
                <a:latin typeface="Book Antiqua" panose="02040602050305030304" pitchFamily="18" charset="0"/>
              </a:rPr>
              <a:t> </a:t>
            </a:r>
            <a:r>
              <a:rPr lang="en-US" sz="2400" kern="1200" dirty="0" err="1">
                <a:solidFill>
                  <a:schemeClr val="bg1"/>
                </a:solidFill>
                <a:effectLst/>
                <a:latin typeface="Book Antiqua" panose="02040602050305030304" pitchFamily="18" charset="0"/>
              </a:rPr>
              <a:t>των</a:t>
            </a:r>
            <a:r>
              <a:rPr lang="en-US" sz="2400" kern="1200" dirty="0">
                <a:solidFill>
                  <a:schemeClr val="bg1"/>
                </a:solidFill>
                <a:effectLst/>
                <a:latin typeface="Book Antiqua" panose="02040602050305030304" pitchFamily="18" charset="0"/>
              </a:rPr>
              <a:t> α</a:t>
            </a:r>
            <a:r>
              <a:rPr lang="en-US" sz="2400" kern="1200" dirty="0" err="1">
                <a:solidFill>
                  <a:schemeClr val="bg1"/>
                </a:solidFill>
                <a:effectLst/>
                <a:latin typeface="Book Antiqua" panose="02040602050305030304" pitchFamily="18" charset="0"/>
              </a:rPr>
              <a:t>ρχών</a:t>
            </a:r>
            <a:r>
              <a:rPr lang="en-US" sz="2400" kern="1200" dirty="0">
                <a:solidFill>
                  <a:schemeClr val="bg1"/>
                </a:solidFill>
                <a:effectLst/>
                <a:latin typeface="Book Antiqua" panose="02040602050305030304" pitchFamily="18" charset="0"/>
              </a:rPr>
              <a:t> </a:t>
            </a:r>
            <a:r>
              <a:rPr lang="en-US" sz="2400" kern="1200" dirty="0" err="1">
                <a:solidFill>
                  <a:schemeClr val="bg1"/>
                </a:solidFill>
                <a:effectLst/>
                <a:latin typeface="Book Antiqua" panose="02040602050305030304" pitchFamily="18" charset="0"/>
              </a:rPr>
              <a:t>του</a:t>
            </a:r>
            <a:r>
              <a:rPr lang="en-US" sz="2400" kern="1200" dirty="0">
                <a:solidFill>
                  <a:schemeClr val="bg1"/>
                </a:solidFill>
                <a:effectLst/>
                <a:latin typeface="Book Antiqua" panose="02040602050305030304" pitchFamily="18" charset="0"/>
              </a:rPr>
              <a:t> </a:t>
            </a:r>
            <a:r>
              <a:rPr lang="en-US" sz="2400" kern="1200" dirty="0" err="1">
                <a:solidFill>
                  <a:schemeClr val="bg1"/>
                </a:solidFill>
                <a:effectLst/>
                <a:latin typeface="Book Antiqua" panose="02040602050305030304" pitchFamily="18" charset="0"/>
              </a:rPr>
              <a:t>δέκ</a:t>
            </a:r>
            <a:r>
              <a:rPr lang="en-US" sz="2400" kern="1200" dirty="0">
                <a:solidFill>
                  <a:schemeClr val="bg1"/>
                </a:solidFill>
                <a:effectLst/>
                <a:latin typeface="Book Antiqua" panose="02040602050305030304" pitchFamily="18" charset="0"/>
              </a:rPr>
              <a:t>ατου ένατο αιώνα έγραψαν θεατρικά έργα πολύ λίγα από αυτά προορίζονταν για την σκηνή και λίγα από αυτά γνώρισαν επιτυχία όταν παίχτηκαν. </a:t>
            </a:r>
            <a:br>
              <a:rPr lang="en-US" sz="2400" kern="1200" dirty="0">
                <a:solidFill>
                  <a:schemeClr val="bg1"/>
                </a:solidFill>
                <a:effectLst/>
                <a:latin typeface="Book Antiqua" panose="02040602050305030304" pitchFamily="18" charset="0"/>
              </a:rPr>
            </a:br>
            <a:endParaRPr lang="en-US" sz="2400" kern="1200" dirty="0">
              <a:solidFill>
                <a:schemeClr val="bg1"/>
              </a:solidFill>
              <a:latin typeface="Book Antiqua" panose="02040602050305030304" pitchFamily="18" charset="0"/>
            </a:endParaRPr>
          </a:p>
        </p:txBody>
      </p:sp>
      <p:cxnSp>
        <p:nvCxnSpPr>
          <p:cNvPr id="9" name="Straight Connector 8">
            <a:extLst>
              <a:ext uri="{FF2B5EF4-FFF2-40B4-BE49-F238E27FC236}">
                <a16:creationId xmlns:a16="http://schemas.microsoft.com/office/drawing/2014/main" id="{DC1572D0-F0FD-4D84-8F82-DC59140EB9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38160" y="2057399"/>
            <a:ext cx="0" cy="2743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91025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2D321928-1A63-488F-A0FF-EE34CEAD1D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18294B65-D118-48FB-A75F-3A9E6471859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0" name="Rectangle 9">
              <a:extLst>
                <a:ext uri="{FF2B5EF4-FFF2-40B4-BE49-F238E27FC236}">
                  <a16:creationId xmlns:a16="http://schemas.microsoft.com/office/drawing/2014/main" id="{41F21349-EC5E-40C0-9C41-6AB88E2139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A6C4B428-2FDD-4EEB-8C28-9190EBFCD3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4">
                <a:lumMod val="75000"/>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3" name="Rectangle 12">
            <a:extLst>
              <a:ext uri="{FF2B5EF4-FFF2-40B4-BE49-F238E27FC236}">
                <a16:creationId xmlns:a16="http://schemas.microsoft.com/office/drawing/2014/main" id="{D21835D5-EB08-4242-A6F5-DFC766922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572375"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tx1"/>
              </a:solidFill>
            </a:endParaRPr>
          </a:p>
        </p:txBody>
      </p:sp>
      <p:sp>
        <p:nvSpPr>
          <p:cNvPr id="2" name="Τίτλος 1">
            <a:extLst>
              <a:ext uri="{FF2B5EF4-FFF2-40B4-BE49-F238E27FC236}">
                <a16:creationId xmlns:a16="http://schemas.microsoft.com/office/drawing/2014/main" id="{371EC0D6-1B48-D1C1-74AC-5C85CFE0DC50}"/>
              </a:ext>
            </a:extLst>
          </p:cNvPr>
          <p:cNvSpPr>
            <a:spLocks noGrp="1"/>
          </p:cNvSpPr>
          <p:nvPr>
            <p:ph type="title"/>
          </p:nvPr>
        </p:nvSpPr>
        <p:spPr>
          <a:xfrm>
            <a:off x="1066076" y="363339"/>
            <a:ext cx="5958838" cy="5638318"/>
          </a:xfrm>
        </p:spPr>
        <p:txBody>
          <a:bodyPr vert="horz" wrap="square" lIns="91440" tIns="45720" rIns="91440" bIns="45720" rtlCol="0" anchor="b">
            <a:normAutofit/>
          </a:bodyPr>
          <a:lstStyle/>
          <a:p>
            <a:r>
              <a:rPr lang="en-US" sz="2400" kern="1200" dirty="0">
                <a:solidFill>
                  <a:schemeClr val="tx1"/>
                </a:solidFill>
                <a:effectLst/>
                <a:latin typeface="Book Antiqua" panose="02040602050305030304" pitchFamily="18" charset="0"/>
              </a:rPr>
              <a:t>Πα</a:t>
            </a:r>
            <a:r>
              <a:rPr lang="en-US" sz="2400" kern="1200" dirty="0" err="1">
                <a:solidFill>
                  <a:schemeClr val="tx1"/>
                </a:solidFill>
                <a:effectLst/>
                <a:latin typeface="Book Antiqua" panose="02040602050305030304" pitchFamily="18" charset="0"/>
              </a:rPr>
              <a:t>ρά</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ωστόσο</a:t>
            </a:r>
            <a:r>
              <a:rPr lang="en-US" sz="2400" kern="1200" dirty="0">
                <a:solidFill>
                  <a:schemeClr val="tx1"/>
                </a:solidFill>
                <a:effectLst/>
                <a:latin typeface="Book Antiqua" panose="02040602050305030304" pitchFamily="18" charset="0"/>
              </a:rPr>
              <a:t> τα </a:t>
            </a:r>
            <a:r>
              <a:rPr lang="en-US" sz="2400" kern="1200" dirty="0" err="1">
                <a:solidFill>
                  <a:schemeClr val="tx1"/>
                </a:solidFill>
                <a:effectLst/>
                <a:latin typeface="Book Antiqua" panose="02040602050305030304" pitchFamily="18" charset="0"/>
              </a:rPr>
              <a:t>φτωχά</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σε</a:t>
            </a:r>
            <a:r>
              <a:rPr lang="en-US" sz="2400" kern="1200" dirty="0">
                <a:solidFill>
                  <a:schemeClr val="tx1"/>
                </a:solidFill>
                <a:effectLst/>
                <a:latin typeface="Book Antiqua" panose="02040602050305030304" pitchFamily="18" charset="0"/>
              </a:rPr>
              <a:t> α</a:t>
            </a:r>
            <a:r>
              <a:rPr lang="en-US" sz="2400" kern="1200" dirty="0" err="1">
                <a:solidFill>
                  <a:schemeClr val="tx1"/>
                </a:solidFill>
                <a:effectLst/>
                <a:latin typeface="Book Antiqua" panose="02040602050305030304" pitchFamily="18" charset="0"/>
              </a:rPr>
              <a:t>ριθμό</a:t>
            </a:r>
            <a:r>
              <a:rPr lang="en-US" sz="2400" kern="1200" dirty="0">
                <a:solidFill>
                  <a:schemeClr val="tx1"/>
                </a:solidFill>
                <a:effectLst/>
                <a:latin typeface="Book Antiqua" panose="02040602050305030304" pitchFamily="18" charset="0"/>
              </a:rPr>
              <a:t> και π</a:t>
            </a:r>
            <a:r>
              <a:rPr lang="en-US" sz="2400" kern="1200" dirty="0" err="1">
                <a:solidFill>
                  <a:schemeClr val="tx1"/>
                </a:solidFill>
                <a:effectLst/>
                <a:latin typeface="Book Antiqua" panose="02040602050305030304" pitchFamily="18" charset="0"/>
              </a:rPr>
              <a:t>οιότητ</a:t>
            </a:r>
            <a:r>
              <a:rPr lang="en-US" sz="2400" kern="1200" dirty="0">
                <a:solidFill>
                  <a:schemeClr val="tx1"/>
                </a:solidFill>
                <a:effectLst/>
                <a:latin typeface="Book Antiqua" panose="02040602050305030304" pitchFamily="18" charset="0"/>
              </a:rPr>
              <a:t>α έργα, αυτή την εποχή συνεχίζεται η εξέλιξη της σκηνικής τέχνης με πολύ καλούς και σημαντικούς ηθοποιούς οι οποίοι συνέχισαν την παράδοση του αγγλικού θεάτρου και τον δέκατο ένατο αιώνα. </a:t>
            </a:r>
            <a:r>
              <a:rPr lang="en-US" sz="2400" kern="1200" dirty="0" err="1">
                <a:solidFill>
                  <a:schemeClr val="tx1"/>
                </a:solidFill>
                <a:effectLst/>
                <a:latin typeface="Book Antiqua" panose="02040602050305030304" pitchFamily="18" charset="0"/>
              </a:rPr>
              <a:t>Μάλιστ</a:t>
            </a:r>
            <a:r>
              <a:rPr lang="en-US" sz="2400" kern="1200" dirty="0">
                <a:solidFill>
                  <a:schemeClr val="tx1"/>
                </a:solidFill>
                <a:effectLst/>
                <a:latin typeface="Book Antiqua" panose="02040602050305030304" pitchFamily="18" charset="0"/>
              </a:rPr>
              <a:t>α στο πρόσωπο του Γουίλιαμ Τσαρλς Μακρήντι (1793 έως 1873) συναντάμε έναν από τους πρώιμους σκηνοθέτες με τη σύγχρονη έννοια της λέξης. </a:t>
            </a:r>
            <a:br>
              <a:rPr lang="en-US" sz="2400" kern="1200" dirty="0">
                <a:solidFill>
                  <a:schemeClr val="tx1"/>
                </a:solidFill>
                <a:effectLst/>
                <a:latin typeface="Book Antiqua" panose="02040602050305030304" pitchFamily="18" charset="0"/>
              </a:rPr>
            </a:br>
            <a:endParaRPr lang="en-US" sz="2400" kern="1200" dirty="0">
              <a:solidFill>
                <a:schemeClr val="tx1"/>
              </a:solidFill>
              <a:latin typeface="Book Antiqua" panose="02040602050305030304" pitchFamily="18" charset="0"/>
            </a:endParaRPr>
          </a:p>
        </p:txBody>
      </p:sp>
    </p:spTree>
    <p:extLst>
      <p:ext uri="{BB962C8B-B14F-4D97-AF65-F5344CB8AC3E}">
        <p14:creationId xmlns:p14="http://schemas.microsoft.com/office/powerpoint/2010/main" val="15453523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9" name="Rectangle 27654">
            <a:extLst>
              <a:ext uri="{FF2B5EF4-FFF2-40B4-BE49-F238E27FC236}">
                <a16:creationId xmlns:a16="http://schemas.microsoft.com/office/drawing/2014/main" id="{5A92BC41-5AE1-432E-87C7-12BF9E03D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01415" y="476778"/>
            <a:ext cx="7212450" cy="5920653"/>
          </a:xfrm>
          <a:prstGeom prst="rect">
            <a:avLst/>
          </a:prstGeom>
          <a:solidFill>
            <a:schemeClr val="accent5">
              <a:alpha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Τίτλος 1">
            <a:extLst>
              <a:ext uri="{FF2B5EF4-FFF2-40B4-BE49-F238E27FC236}">
                <a16:creationId xmlns:a16="http://schemas.microsoft.com/office/drawing/2014/main" id="{8C3818E3-F4A3-BC13-E213-65C5CC1EA3A5}"/>
              </a:ext>
            </a:extLst>
          </p:cNvPr>
          <p:cNvSpPr>
            <a:spLocks noGrp="1"/>
          </p:cNvSpPr>
          <p:nvPr>
            <p:ph type="title"/>
          </p:nvPr>
        </p:nvSpPr>
        <p:spPr>
          <a:xfrm>
            <a:off x="4501415" y="1179094"/>
            <a:ext cx="7329801" cy="5202128"/>
          </a:xfrm>
        </p:spPr>
        <p:txBody>
          <a:bodyPr vert="horz" lIns="91440" tIns="45720" rIns="91440" bIns="45720" rtlCol="0" anchor="b">
            <a:noAutofit/>
          </a:bodyPr>
          <a:lstStyle/>
          <a:p>
            <a:r>
              <a:rPr lang="en-US" sz="2400" dirty="0">
                <a:effectLst/>
                <a:latin typeface="Book Antiqua" panose="02040602050305030304" pitchFamily="18" charset="0"/>
              </a:rPr>
              <a:t>Ο Μα</a:t>
            </a:r>
            <a:r>
              <a:rPr lang="en-US" sz="2400" dirty="0" err="1">
                <a:effectLst/>
                <a:latin typeface="Book Antiqua" panose="02040602050305030304" pitchFamily="18" charset="0"/>
              </a:rPr>
              <a:t>κρήντι</a:t>
            </a:r>
            <a:r>
              <a:rPr lang="en-US" sz="2400" dirty="0">
                <a:effectLst/>
                <a:latin typeface="Book Antiqua" panose="02040602050305030304" pitchFamily="18" charset="0"/>
              </a:rPr>
              <a:t> </a:t>
            </a:r>
            <a:r>
              <a:rPr lang="en-US" sz="2400" dirty="0" err="1">
                <a:effectLst/>
                <a:latin typeface="Book Antiqua" panose="02040602050305030304" pitchFamily="18" charset="0"/>
              </a:rPr>
              <a:t>δεν</a:t>
            </a:r>
            <a:r>
              <a:rPr lang="en-US" sz="2400" dirty="0">
                <a:effectLst/>
                <a:latin typeface="Book Antiqua" panose="02040602050305030304" pitchFamily="18" charset="0"/>
              </a:rPr>
              <a:t> </a:t>
            </a:r>
            <a:r>
              <a:rPr lang="en-US" sz="2400" dirty="0" err="1">
                <a:effectLst/>
                <a:latin typeface="Book Antiqua" panose="02040602050305030304" pitchFamily="18" charset="0"/>
              </a:rPr>
              <a:t>άφηνε</a:t>
            </a:r>
            <a:r>
              <a:rPr lang="en-US" sz="2400" dirty="0">
                <a:effectLst/>
                <a:latin typeface="Book Antiqua" panose="02040602050305030304" pitchFamily="18" charset="0"/>
              </a:rPr>
              <a:t> </a:t>
            </a:r>
            <a:r>
              <a:rPr lang="en-US" sz="2400" dirty="0" err="1">
                <a:effectLst/>
                <a:latin typeface="Book Antiqua" panose="02040602050305030304" pitchFamily="18" charset="0"/>
              </a:rPr>
              <a:t>τους</a:t>
            </a:r>
            <a:r>
              <a:rPr lang="en-US" sz="2400" dirty="0">
                <a:effectLst/>
                <a:latin typeface="Book Antiqua" panose="02040602050305030304" pitchFamily="18" charset="0"/>
              </a:rPr>
              <a:t> </a:t>
            </a:r>
            <a:r>
              <a:rPr lang="en-US" sz="2400" dirty="0" err="1">
                <a:effectLst/>
                <a:latin typeface="Book Antiqua" panose="02040602050305030304" pitchFamily="18" charset="0"/>
              </a:rPr>
              <a:t>ηθο</a:t>
            </a:r>
            <a:r>
              <a:rPr lang="en-US" sz="2400" dirty="0">
                <a:effectLst/>
                <a:latin typeface="Book Antiqua" panose="02040602050305030304" pitchFamily="18" charset="0"/>
              </a:rPr>
              <a:t>ποιούς να διαλέγουν τις θέσεις τους στη σκηνή, αντίθετα επεδίωκε να τις προκαθορίσει ο ίδιος. </a:t>
            </a:r>
            <a:r>
              <a:rPr lang="en-US" sz="2400" dirty="0" err="1">
                <a:effectLst/>
                <a:latin typeface="Book Antiqua" panose="02040602050305030304" pitchFamily="18" charset="0"/>
              </a:rPr>
              <a:t>Συχνά</a:t>
            </a:r>
            <a:r>
              <a:rPr lang="en-US" sz="2400" dirty="0">
                <a:effectLst/>
                <a:latin typeface="Book Antiqua" panose="02040602050305030304" pitchFamily="18" charset="0"/>
              </a:rPr>
              <a:t> </a:t>
            </a:r>
            <a:r>
              <a:rPr lang="en-US" sz="2400" dirty="0" err="1">
                <a:effectLst/>
                <a:latin typeface="Book Antiqua" panose="02040602050305030304" pitchFamily="18" charset="0"/>
              </a:rPr>
              <a:t>τον</a:t>
            </a:r>
            <a:r>
              <a:rPr lang="en-US" sz="2400" dirty="0">
                <a:effectLst/>
                <a:latin typeface="Book Antiqua" panose="02040602050305030304" pitchFamily="18" charset="0"/>
              </a:rPr>
              <a:t> </a:t>
            </a:r>
            <a:r>
              <a:rPr lang="en-US" sz="2400" dirty="0" err="1">
                <a:effectLst/>
                <a:latin typeface="Book Antiqua" panose="02040602050305030304" pitchFamily="18" charset="0"/>
              </a:rPr>
              <a:t>χλεύ</a:t>
            </a:r>
            <a:r>
              <a:rPr lang="en-US" sz="2400" dirty="0">
                <a:effectLst/>
                <a:latin typeface="Book Antiqua" panose="02040602050305030304" pitchFamily="18" charset="0"/>
              </a:rPr>
              <a:t>αζαν και τον αγνοούσαν αλλά αυτός δεν το έβαζε κάτω. Επιπ</a:t>
            </a:r>
            <a:r>
              <a:rPr lang="en-US" sz="2400" dirty="0" err="1">
                <a:effectLst/>
                <a:latin typeface="Book Antiqua" panose="02040602050305030304" pitchFamily="18" charset="0"/>
              </a:rPr>
              <a:t>λέον</a:t>
            </a:r>
            <a:r>
              <a:rPr lang="en-US" sz="2400" dirty="0">
                <a:effectLst/>
                <a:latin typeface="Book Antiqua" panose="02040602050305030304" pitchFamily="18" charset="0"/>
              </a:rPr>
              <a:t> επ</a:t>
            </a:r>
            <a:r>
              <a:rPr lang="en-US" sz="2400" dirty="0" err="1">
                <a:effectLst/>
                <a:latin typeface="Book Antiqua" panose="02040602050305030304" pitchFamily="18" charset="0"/>
              </a:rPr>
              <a:t>έμενε</a:t>
            </a:r>
            <a:r>
              <a:rPr lang="en-US" sz="2400" dirty="0">
                <a:effectLst/>
                <a:latin typeface="Book Antiqua" panose="02040602050305030304" pitchFamily="18" charset="0"/>
              </a:rPr>
              <a:t> να «πα</a:t>
            </a:r>
            <a:r>
              <a:rPr lang="en-US" sz="2400" dirty="0" err="1">
                <a:effectLst/>
                <a:latin typeface="Book Antiqua" panose="02040602050305030304" pitchFamily="18" charset="0"/>
              </a:rPr>
              <a:t>ίζει</a:t>
            </a:r>
            <a:r>
              <a:rPr lang="en-US" sz="2400" dirty="0">
                <a:effectLst/>
                <a:latin typeface="Book Antiqua" panose="02040602050305030304" pitchFamily="18" charset="0"/>
              </a:rPr>
              <a:t>» κα</a:t>
            </a:r>
            <a:r>
              <a:rPr lang="en-US" sz="2400" dirty="0" err="1">
                <a:effectLst/>
                <a:latin typeface="Book Antiqua" panose="02040602050305030304" pitchFamily="18" charset="0"/>
              </a:rPr>
              <a:t>νονικά</a:t>
            </a:r>
            <a:r>
              <a:rPr lang="en-US" sz="2400" dirty="0">
                <a:effectLst/>
                <a:latin typeface="Book Antiqua" panose="02040602050305030304" pitchFamily="18" charset="0"/>
              </a:rPr>
              <a:t> </a:t>
            </a:r>
            <a:r>
              <a:rPr lang="en-US" sz="2400" dirty="0" err="1">
                <a:effectLst/>
                <a:latin typeface="Book Antiqua" panose="02040602050305030304" pitchFamily="18" charset="0"/>
              </a:rPr>
              <a:t>στις</a:t>
            </a:r>
            <a:r>
              <a:rPr lang="en-US" sz="2400" dirty="0">
                <a:effectLst/>
                <a:latin typeface="Book Antiqua" panose="02040602050305030304" pitchFamily="18" charset="0"/>
              </a:rPr>
              <a:t> π</a:t>
            </a:r>
            <a:r>
              <a:rPr lang="en-US" sz="2400" dirty="0" err="1">
                <a:effectLst/>
                <a:latin typeface="Book Antiqua" panose="02040602050305030304" pitchFamily="18" charset="0"/>
              </a:rPr>
              <a:t>ρό</a:t>
            </a:r>
            <a:r>
              <a:rPr lang="en-US" sz="2400" dirty="0">
                <a:effectLst/>
                <a:latin typeface="Book Antiqua" panose="02040602050305030304" pitchFamily="18" charset="0"/>
              </a:rPr>
              <a:t>βες και όχι απλώς «να κρατάει τις δυνάμεις του» για την παράσταση παρά τη συνήθη τακτική της εποχής. </a:t>
            </a:r>
            <a:r>
              <a:rPr lang="en-US" sz="2400" dirty="0" err="1">
                <a:effectLst/>
                <a:latin typeface="Book Antiqua" panose="02040602050305030304" pitchFamily="18" charset="0"/>
              </a:rPr>
              <a:t>Πρόσεχε</a:t>
            </a:r>
            <a:r>
              <a:rPr lang="en-US" sz="2400" dirty="0">
                <a:effectLst/>
                <a:latin typeface="Book Antiqua" panose="02040602050305030304" pitchFamily="18" charset="0"/>
              </a:rPr>
              <a:t> </a:t>
            </a:r>
            <a:r>
              <a:rPr lang="en-US" sz="2400" dirty="0" err="1">
                <a:effectLst/>
                <a:latin typeface="Book Antiqua" panose="02040602050305030304" pitchFamily="18" charset="0"/>
              </a:rPr>
              <a:t>κάθε</a:t>
            </a:r>
            <a:r>
              <a:rPr lang="en-US" sz="2400" dirty="0">
                <a:effectLst/>
                <a:latin typeface="Book Antiqua" panose="02040602050305030304" pitchFamily="18" charset="0"/>
              </a:rPr>
              <a:t> </a:t>
            </a:r>
            <a:r>
              <a:rPr lang="en-US" sz="2400" dirty="0" err="1">
                <a:effectLst/>
                <a:latin typeface="Book Antiqua" panose="02040602050305030304" pitchFamily="18" charset="0"/>
              </a:rPr>
              <a:t>λε</a:t>
            </a:r>
            <a:r>
              <a:rPr lang="en-US" sz="2400" dirty="0">
                <a:effectLst/>
                <a:latin typeface="Book Antiqua" panose="02040602050305030304" pitchFamily="18" charset="0"/>
              </a:rPr>
              <a:t>πτομέρεια των παραγωγών του. </a:t>
            </a:r>
            <a:r>
              <a:rPr lang="en-US" sz="2400" dirty="0" err="1">
                <a:effectLst/>
                <a:latin typeface="Book Antiqua" panose="02040602050305030304" pitchFamily="18" charset="0"/>
              </a:rPr>
              <a:t>Μολονότι</a:t>
            </a:r>
            <a:r>
              <a:rPr lang="en-US" sz="2400" dirty="0">
                <a:effectLst/>
                <a:latin typeface="Book Antiqua" panose="02040602050305030304" pitchFamily="18" charset="0"/>
              </a:rPr>
              <a:t> α</a:t>
            </a:r>
            <a:r>
              <a:rPr lang="en-US" sz="2400" dirty="0" err="1">
                <a:effectLst/>
                <a:latin typeface="Book Antiqua" panose="02040602050305030304" pitchFamily="18" charset="0"/>
              </a:rPr>
              <a:t>νέ</a:t>
            </a:r>
            <a:r>
              <a:rPr lang="en-US" sz="2400" dirty="0">
                <a:effectLst/>
                <a:latin typeface="Book Antiqua" panose="02040602050305030304" pitchFamily="18" charset="0"/>
              </a:rPr>
              <a:t>βαζε γνωστά έργα που επαναλαμβάνονταν πολλές φορές κάθε σεζόν, έφερνε και νέες παραστάσεις στις οποίες εστίασε την προσοχή του. </a:t>
            </a:r>
            <a:r>
              <a:rPr lang="en-US" sz="2400" dirty="0" err="1">
                <a:effectLst/>
                <a:latin typeface="Book Antiqua" panose="02040602050305030304" pitchFamily="18" charset="0"/>
              </a:rPr>
              <a:t>Ήτ</a:t>
            </a:r>
            <a:r>
              <a:rPr lang="en-US" sz="2400" dirty="0">
                <a:effectLst/>
                <a:latin typeface="Book Antiqua" panose="02040602050305030304" pitchFamily="18" charset="0"/>
              </a:rPr>
              <a:t>αν ο πρώτος Aγγλος διευθυντής θεάτρου που επεδίωξε με συνέπεια την ιστορική ακρίβεια τόσο στα κουστούμια όσο και στα σκηνικά.  </a:t>
            </a:r>
            <a:br>
              <a:rPr lang="en-US" sz="2400" dirty="0">
                <a:effectLst/>
                <a:latin typeface="Book Antiqua" panose="02040602050305030304" pitchFamily="18" charset="0"/>
              </a:rPr>
            </a:br>
            <a:endParaRPr lang="en-US" sz="2400" dirty="0">
              <a:latin typeface="Book Antiqua" panose="02040602050305030304" pitchFamily="18" charset="0"/>
            </a:endParaRPr>
          </a:p>
        </p:txBody>
      </p:sp>
      <p:cxnSp>
        <p:nvCxnSpPr>
          <p:cNvPr id="27660" name="Straight Connector 27656">
            <a:extLst>
              <a:ext uri="{FF2B5EF4-FFF2-40B4-BE49-F238E27FC236}">
                <a16:creationId xmlns:a16="http://schemas.microsoft.com/office/drawing/2014/main" id="{DC0E1208-0B30-4396-AE7C-AEBFFAEE66D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478" y="4713662"/>
            <a:ext cx="3657600" cy="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pic>
        <p:nvPicPr>
          <p:cNvPr id="27650" name="Picture 2">
            <a:extLst>
              <a:ext uri="{FF2B5EF4-FFF2-40B4-BE49-F238E27FC236}">
                <a16:creationId xmlns:a16="http://schemas.microsoft.com/office/drawing/2014/main" id="{DFAAF69E-CDA2-A91E-8297-3349C954E12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082" r="8246" b="-3"/>
          <a:stretch/>
        </p:blipFill>
        <p:spPr bwMode="auto">
          <a:xfrm>
            <a:off x="475488" y="476777"/>
            <a:ext cx="3864383" cy="59206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78781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EF4E260-B79D-41D8-90EB-C84807CD77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01415" y="476778"/>
            <a:ext cx="7212450" cy="5920653"/>
          </a:xfrm>
          <a:prstGeom prst="rect">
            <a:avLst/>
          </a:prstGeom>
          <a:solidFill>
            <a:srgbClr val="59595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08278BBB-0F00-C353-D937-AD000B057078}"/>
              </a:ext>
            </a:extLst>
          </p:cNvPr>
          <p:cNvSpPr>
            <a:spLocks noGrp="1"/>
          </p:cNvSpPr>
          <p:nvPr>
            <p:ph type="title"/>
          </p:nvPr>
        </p:nvSpPr>
        <p:spPr>
          <a:xfrm>
            <a:off x="5141495" y="1181100"/>
            <a:ext cx="5956353" cy="5200121"/>
          </a:xfrm>
        </p:spPr>
        <p:txBody>
          <a:bodyPr vert="horz" lIns="91440" tIns="45720" rIns="91440" bIns="45720" rtlCol="0" anchor="b">
            <a:normAutofit/>
          </a:bodyPr>
          <a:lstStyle/>
          <a:p>
            <a:r>
              <a:rPr lang="en-US" sz="2400" kern="1200" dirty="0" err="1">
                <a:solidFill>
                  <a:srgbClr val="FFFFFF"/>
                </a:solidFill>
                <a:effectLst/>
                <a:latin typeface="Book Antiqua" panose="02040602050305030304" pitchFamily="18" charset="0"/>
              </a:rPr>
              <a:t>Προσ</a:t>
            </a:r>
            <a:r>
              <a:rPr lang="en-US" sz="2400" kern="1200" dirty="0">
                <a:solidFill>
                  <a:srgbClr val="FFFFFF"/>
                </a:solidFill>
                <a:effectLst/>
                <a:latin typeface="Book Antiqua" panose="02040602050305030304" pitchFamily="18" charset="0"/>
              </a:rPr>
              <a:t>πάθησε επίσης να βελτιώσει το ρεπερτόριο. </a:t>
            </a:r>
            <a:r>
              <a:rPr lang="en-US" sz="2400" kern="1200" dirty="0" err="1">
                <a:solidFill>
                  <a:srgbClr val="FFFFFF"/>
                </a:solidFill>
                <a:effectLst/>
                <a:latin typeface="Book Antiqua" panose="02040602050305030304" pitchFamily="18" charset="0"/>
              </a:rPr>
              <a:t>Ἔδινε</a:t>
            </a:r>
            <a:r>
              <a:rPr lang="en-US" sz="2400" kern="1200" dirty="0">
                <a:solidFill>
                  <a:srgbClr val="FFFFFF"/>
                </a:solidFill>
                <a:effectLst/>
                <a:latin typeface="Book Antiqua" panose="02040602050305030304" pitchFamily="18" charset="0"/>
              </a:rPr>
              <a:t> </a:t>
            </a:r>
            <a:r>
              <a:rPr lang="en-US" sz="2400" kern="1200" dirty="0" err="1">
                <a:solidFill>
                  <a:srgbClr val="FFFFFF"/>
                </a:solidFill>
                <a:effectLst/>
                <a:latin typeface="Book Antiqua" panose="02040602050305030304" pitchFamily="18" charset="0"/>
              </a:rPr>
              <a:t>μεγάλη</a:t>
            </a:r>
            <a:r>
              <a:rPr lang="en-US" sz="2400" kern="1200" dirty="0">
                <a:solidFill>
                  <a:srgbClr val="FFFFFF"/>
                </a:solidFill>
                <a:effectLst/>
                <a:latin typeface="Book Antiqua" panose="02040602050305030304" pitchFamily="18" charset="0"/>
              </a:rPr>
              <a:t> </a:t>
            </a:r>
            <a:r>
              <a:rPr lang="en-US" sz="2400" kern="1200" dirty="0" err="1">
                <a:solidFill>
                  <a:srgbClr val="FFFFFF"/>
                </a:solidFill>
                <a:effectLst/>
                <a:latin typeface="Book Antiqua" panose="02040602050305030304" pitchFamily="18" charset="0"/>
              </a:rPr>
              <a:t>σημ</a:t>
            </a:r>
            <a:r>
              <a:rPr lang="en-US" sz="2400" kern="1200" dirty="0">
                <a:solidFill>
                  <a:srgbClr val="FFFFFF"/>
                </a:solidFill>
                <a:effectLst/>
                <a:latin typeface="Book Antiqua" panose="02040602050305030304" pitchFamily="18" charset="0"/>
              </a:rPr>
              <a:t>ασία στα σαιξπηρικά έργα και θεωρούσε πολύ σημαντική την αναβίωση των αρχικών κειμένων, αν και δεν ήταν πάντοτε σχολαστικός στο θέμα αυτό. Έπ</a:t>
            </a:r>
            <a:r>
              <a:rPr lang="en-US" sz="2400" kern="1200" dirty="0" err="1">
                <a:solidFill>
                  <a:srgbClr val="FFFFFF"/>
                </a:solidFill>
                <a:effectLst/>
                <a:latin typeface="Book Antiqua" panose="02040602050305030304" pitchFamily="18" charset="0"/>
              </a:rPr>
              <a:t>εισε</a:t>
            </a:r>
            <a:r>
              <a:rPr lang="en-US" sz="2400" kern="1200" dirty="0">
                <a:solidFill>
                  <a:srgbClr val="FFFFFF"/>
                </a:solidFill>
                <a:effectLst/>
                <a:latin typeface="Book Antiqua" panose="02040602050305030304" pitchFamily="18" charset="0"/>
              </a:rPr>
              <a:t> </a:t>
            </a:r>
            <a:r>
              <a:rPr lang="en-US" sz="2400" kern="1200" dirty="0" err="1">
                <a:solidFill>
                  <a:srgbClr val="FFFFFF"/>
                </a:solidFill>
                <a:effectLst/>
                <a:latin typeface="Book Antiqua" panose="02040602050305030304" pitchFamily="18" charset="0"/>
              </a:rPr>
              <a:t>κά</a:t>
            </a:r>
            <a:r>
              <a:rPr lang="en-US" sz="2400" kern="1200" dirty="0">
                <a:solidFill>
                  <a:srgbClr val="FFFFFF"/>
                </a:solidFill>
                <a:effectLst/>
                <a:latin typeface="Book Antiqua" panose="02040602050305030304" pitchFamily="18" charset="0"/>
              </a:rPr>
              <a:t>ποιους από τους σπουδαιότερους λογοτέχνες της εποχής του να γράψουν θεατρικά έργα και από τις προσπάθειες αυτές προέκυψε το «ευγενές» μελόδραμα. </a:t>
            </a:r>
            <a:r>
              <a:rPr lang="en-US" sz="2400" kern="1200" dirty="0" err="1">
                <a:solidFill>
                  <a:srgbClr val="FFFFFF"/>
                </a:solidFill>
                <a:effectLst/>
                <a:latin typeface="Book Antiqua" panose="02040602050305030304" pitchFamily="18" charset="0"/>
              </a:rPr>
              <a:t>Θεωρούσε</a:t>
            </a:r>
            <a:r>
              <a:rPr lang="en-US" sz="2400" kern="1200" dirty="0">
                <a:solidFill>
                  <a:srgbClr val="FFFFFF"/>
                </a:solidFill>
                <a:effectLst/>
                <a:latin typeface="Book Antiqua" panose="02040602050305030304" pitchFamily="18" charset="0"/>
              </a:rPr>
              <a:t> επ</a:t>
            </a:r>
            <a:r>
              <a:rPr lang="en-US" sz="2400" kern="1200" dirty="0" err="1">
                <a:solidFill>
                  <a:srgbClr val="FFFFFF"/>
                </a:solidFill>
                <a:effectLst/>
                <a:latin typeface="Book Antiqua" panose="02040602050305030304" pitchFamily="18" charset="0"/>
              </a:rPr>
              <a:t>ίσης</a:t>
            </a:r>
            <a:r>
              <a:rPr lang="en-US" sz="2400" kern="1200" dirty="0">
                <a:solidFill>
                  <a:srgbClr val="FFFFFF"/>
                </a:solidFill>
                <a:effectLst/>
                <a:latin typeface="Book Antiqua" panose="02040602050305030304" pitchFamily="18" charset="0"/>
              </a:rPr>
              <a:t> </a:t>
            </a:r>
            <a:r>
              <a:rPr lang="en-US" sz="2400" kern="1200" dirty="0" err="1">
                <a:solidFill>
                  <a:srgbClr val="FFFFFF"/>
                </a:solidFill>
                <a:effectLst/>
                <a:latin typeface="Book Antiqua" panose="02040602050305030304" pitchFamily="18" charset="0"/>
              </a:rPr>
              <a:t>σημ</a:t>
            </a:r>
            <a:r>
              <a:rPr lang="en-US" sz="2400" kern="1200" dirty="0">
                <a:solidFill>
                  <a:srgbClr val="FFFFFF"/>
                </a:solidFill>
                <a:effectLst/>
                <a:latin typeface="Book Antiqua" panose="02040602050305030304" pitchFamily="18" charset="0"/>
              </a:rPr>
              <a:t>αντικό να μην παίζεται κανένα έργο περισσότερο από 3 φορές την εβδομάδα, ανεξάρτητα από την απήχηση που είχε.</a:t>
            </a:r>
            <a:br>
              <a:rPr lang="en-US" sz="1800" kern="1200" dirty="0">
                <a:solidFill>
                  <a:srgbClr val="FFFFFF"/>
                </a:solidFill>
                <a:effectLst/>
                <a:latin typeface="+mj-lt"/>
                <a:ea typeface="+mj-ea"/>
                <a:cs typeface="+mj-cs"/>
              </a:rPr>
            </a:br>
            <a:endParaRPr lang="en-US" sz="1800" kern="1200" dirty="0">
              <a:solidFill>
                <a:srgbClr val="FFFFFF"/>
              </a:solidFill>
              <a:latin typeface="+mj-lt"/>
              <a:ea typeface="+mj-ea"/>
              <a:cs typeface="+mj-cs"/>
            </a:endParaRPr>
          </a:p>
        </p:txBody>
      </p:sp>
      <p:cxnSp>
        <p:nvCxnSpPr>
          <p:cNvPr id="9" name="Straight Connector 8">
            <a:extLst>
              <a:ext uri="{FF2B5EF4-FFF2-40B4-BE49-F238E27FC236}">
                <a16:creationId xmlns:a16="http://schemas.microsoft.com/office/drawing/2014/main" id="{0686AD50-C6DC-4D98-A467-9AC1F3C2D8D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39512" y="4424906"/>
            <a:ext cx="3657600" cy="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241208F6-8B1C-4098-9388-150BC8E447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476778"/>
            <a:ext cx="3864383" cy="5920653"/>
          </a:xfrm>
          <a:prstGeom prst="rect">
            <a:avLst/>
          </a:prstGeom>
          <a:solidFill>
            <a:srgbClr val="ABAD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62475666"/>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DFloatVTI">
  <a:themeElements>
    <a:clrScheme name="Float">
      <a:dk1>
        <a:sysClr val="windowText" lastClr="000000"/>
      </a:dk1>
      <a:lt1>
        <a:sysClr val="window" lastClr="FFFFFF"/>
      </a:lt1>
      <a:dk2>
        <a:srgbClr val="1B192E"/>
      </a:dk2>
      <a:lt2>
        <a:srgbClr val="EAE5EB"/>
      </a:lt2>
      <a:accent1>
        <a:srgbClr val="13BE89"/>
      </a:accent1>
      <a:accent2>
        <a:srgbClr val="12B1BF"/>
      </a:accent2>
      <a:accent3>
        <a:srgbClr val="D40AA8"/>
      </a:accent3>
      <a:accent4>
        <a:srgbClr val="B86E62"/>
      </a:accent4>
      <a:accent5>
        <a:srgbClr val="A3A3C1"/>
      </a:accent5>
      <a:accent6>
        <a:srgbClr val="37335B"/>
      </a:accent6>
      <a:hlink>
        <a:srgbClr val="0066FF"/>
      </a:hlink>
      <a:folHlink>
        <a:srgbClr val="666699"/>
      </a:folHlink>
    </a:clrScheme>
    <a:fontScheme name="Float">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DFloatVTI" id="{F59BA300-ED19-4B39-9AE3-7882B1DE8B78}" vid="{0FEC63E3-719F-4F50-9F1E-5B8BAF39109A}"/>
    </a:ext>
  </a:extLst>
</a:theme>
</file>

<file path=docProps/app.xml><?xml version="1.0" encoding="utf-8"?>
<Properties xmlns="http://schemas.openxmlformats.org/officeDocument/2006/extended-properties" xmlns:vt="http://schemas.openxmlformats.org/officeDocument/2006/docPropsVTypes">
  <TotalTime>235</TotalTime>
  <Words>4192</Words>
  <Application>Microsoft Office PowerPoint</Application>
  <PresentationFormat>Widescreen</PresentationFormat>
  <Paragraphs>55</Paragraphs>
  <Slides>56</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56</vt:i4>
      </vt:variant>
    </vt:vector>
  </HeadingPairs>
  <TitlesOfParts>
    <vt:vector size="63" baseType="lpstr">
      <vt:lpstr>Arial</vt:lpstr>
      <vt:lpstr>Avenir Next LT Pro</vt:lpstr>
      <vt:lpstr>Book Antiqua</vt:lpstr>
      <vt:lpstr>Calibri</vt:lpstr>
      <vt:lpstr>Calibri Light</vt:lpstr>
      <vt:lpstr>Θέμα του Office</vt:lpstr>
      <vt:lpstr>3DFloatVTI</vt:lpstr>
      <vt:lpstr>   Μάθημα 11ο 19ος Αιώνας Ρομαντισμός  </vt:lpstr>
      <vt:lpstr>  Ο δέκατος ένατος αιώνας χαρακτηρίζεται από ριζοσπαστικές αλλαγές, ίσως τις ριζοσπαστικότερες από την εποχή της αναγέννησης. Ο κόσμος που διαμορφώνεται στη διάρκεια αυτού του αιώνα είναι ο κόσμος την εξέλιξη του οποίου ζούμε σήμερα. Από ιστορική σκοπιά είναι ένας αιώνας μεγάλων επαναστάσεων όχι μόνο κοινωνικών αλλά και οικονομικών που με τη σειρά τους αλλάζουν τη δομή και την όψη της κοινωνίας. </vt:lpstr>
      <vt:lpstr>PowerPoint Presentation</vt:lpstr>
      <vt:lpstr>Το μεγαλύτερο μέρος της περιόδου μεταξύ του 1790 και του 1850 αναλώθηκε στη διαμάχη μεταξύ αυτών που προσπαθούσαν να διατηρήσουν το στάτους κβο και αυτών που αγωνίζονταν για μια πιο δίκαιη κοινωνία. Μετά τους Ναπολεόντειους πολέμους και την ήττα του Βοναπάρτη στο Συνέδριο της Βιέννης (Οκτώβριος 1814 - Ιούνιος 1815) οι αντιπρόσωποι των νικητριών δυνάμεων ίδρυσαν την Ιερή Συμμαχία και αποφάσισαν να επαναφέρουν το «παλαιό καθεστώς» των αριστοκρατικών προνομίων (αρχή της νομιμότητας). </vt:lpstr>
      <vt:lpstr>Η επάνοδος στην «αρχή της νομιμότητας» ενίσχυσε τους μοναρχικούς θεσμούς. Οι νικήτριες δυνάμεις καθόρισαν νέα σύνορα στην Ευρώπη, χωρίς να εκτιμηθεί η εθνολογική σύνθεση των πληθυσμών της. Οι λαοί όμως της Ευρώπης, αμφισβητώντας τις αρχές του απολυταρχικού καθεστώτος, προκάλεσαν από το 1820 έως το 1848 μια σειρά από εξεγέρσεις.  </vt:lpstr>
      <vt:lpstr>Η περίοδος μετά το 1815 υπήρξε μια από τις περιόδους των μεγάλων οικονομικών στερήσεων. Οι ναπολεόντειοι πόλεμοι είχαν εξαντλήσει δραματικά τα ευρωπαϊκά αποθέματα. Η εκβιομηχάνιση (η οποία είχε σημειώσει αλματώδη πρόοδο λόγω των στρατιωτικών αναγκών που δημιούργησε ο πόλεμος) οδήγησε σύντομα σε εφευρέσεις όπως ο μηχανοκίνητος αργαλειός, το ατμόπλοιο και η ατμομηχανή, που έδωσαν ώθηση στην εργοστασιακή παραγωγή εις βάρος της οικοτεχνίας.  </vt:lpstr>
      <vt:lpstr>Τα εργοστάσια ανάγκασαν τους ανθρώπους να μετακινηθούν στις πόλεις για να βρίσκονται κοντά στη δουλειά τους. Η αστικοποίηση οδήγησε σε άθλιες συνθήκες διαβίωσης που απαιτούσαν άμεσα κοινωνική νομοθεσία σε μια εποχή κατά την οποία οι συντηρητικές κυβερνήσεις έβλεπαν κάθε αίτημα για αναμόρφωση ως προανάκρουσμα επανάστασης.  </vt:lpstr>
      <vt:lpstr>Έτσι γύρω στο 1830 ξέσπασε μια σειρά εξεγέρσεων σε ολόκληρη την Ευρώπη. Οι περισσότερες απέτυχαν επιβάλλοντας μάλιστα  σε πολλές περιπτώσεις ακόμα σκληρότερες συνθήκες καταπίεσης. Στα 1848 ξέσπασε μια δεύτερη σειρά εξεγέρσεων η οποία οδήγησε σε σημαντικές αλλαγές. Η εκβιομηχάνιση και ο ανταγωνισμός ο οποίος προέκυψε μεταξύ κρατών για πρώτες ύλες και νέες αγορές, αναζωπύρωσε την επιθυμία για την κατάκτηση άλλων υπερπόντιων περιοχών διογκώνοντας έτσι τον εθνικισμό και τον ιμπεριαλισμό.   </vt:lpstr>
      <vt:lpstr>Πολιτισμικά ο δέκατος ένατος αιώνας κυριαρχείται από δυο τεράστια κινήματα, τον ρομαντισμό και τον ρεαλισμό, ενώ προς το τέλος του αρχίζουν εμφανίζονται και τα κινήματα του μοντερνισμού. </vt:lpstr>
      <vt:lpstr>Ρομαντισμός </vt:lpstr>
      <vt:lpstr>Το κίνημα του ρομαντισμού ξεκίνησε στη Γερμανία. Οι Γερμανοί ρομαντικοί θεωρούσαν τους εαυτούς τους ερμηνευτές και συνεχιστές της σχολής Θύελλα και Ορμή και του έργου των Γκαίτε και Σίλερ. Δανείστηκαν επίσης ιδέες από τα γραπτά του Ιμμάνουελ Καντ για άλλων ιδεαλιστών φιλοσόφων διαμορφώνοντας τις θεωρητικές βάσεις μιας ρομαντικής τέχνης. </vt:lpstr>
      <vt:lpstr>Σε αντίθεση με το νεοκλασικισμό οι ρομαντικοί πίστευαν στο συναίσθημα και στο ένστικτο ως γνώμονες για την ηθική συμπεριφορά. Εξιδανίκευαν το μακρινό παρελθόν, την εποχή που οι άνθρωποι υποτίθεται ότι ζούσαν στη φυσική τους κατάσταση, ελεύθεροι από τα δεσμά δεσποτικών αρχόντων. Αυτές οι αντιλήψεις συντέλεσαν στη διαμόρφωση μίας νέας κατανόησης της ανθρώπινης φύσης, των πολιτικών θεωριών και των λογοτεχνικών ειδών. </vt:lpstr>
      <vt:lpstr>Τα φιλοσοφικά χαρακτηριστικά του ρομαντισμού </vt:lpstr>
      <vt:lpstr>Πρώτον: Οι ρομαντικοί υποστήριζαν ότι πέρα από την επίγεια ύπαρξη υπάρχει μια αλήθεια υψηλότερη από εκείνη των καθημερινών κοινωνικών μορφών και των φυσικών φαινομένων, γιατί ό,τι υπάρχει έχει δημιουργηθεί από ένα απόλυτο ον (π.χ. Θεός, Πνεύμα, Ιδέα, Εγώ). Έτσι ολόκληρη η δημιουργία συμμετέχει στην αιώνια αλήθεια, όλα τα πράγματα αποτελούν τμήμα του όλου και το καθένα αποτελεί τμήμα του άλλου. Επομένως η αλήθεια συνδέεται με την αέναη αλλαγή, και όχι με αισθητούς κανόνες όπως είχαν υποστηρίξει νεοκλασικιστές. </vt:lpstr>
      <vt:lpstr>Δεύτερον: Αφού ολόκληρη η δημιουργία έχει κοινή προέλευση, μια εκτενής και προσεκτική παρατήρηση κάθε τμήματος της μπορεί να οδηγήσει σε βαθιά γνώση του όλου. Όσο λιγότερο φθείρεται ένα πράγμα -δηλαδή όσο λιγότερο αποκλίνει από τη φυσική του κατάσταση-τόσο περισσότερες πιθανότητες έχει να ενσωματώσει κάποια θεμελιώδη αλήθεια. Για αυτό το λόγο, οι ρομαντικοί συγγραφείς προτιμούσαν ως θέματά τους στην άγρια φύση και τους αγνούς φυσικούς ανθρώπους ή όσους επαναστατούσαν ενάντια στους περιορισμούς που επέβαλε η κοινωνία. </vt:lpstr>
      <vt:lpstr>Τρίτον: Οι ρομαντικοί πίστευαν πως η ανθρώπινη ύπαρξη εμπεριέχει το δισυπόστατο: το σώμα και την ψυχή, το υλικό και το πνευματικό, το προσωρινό και το αιώνιο, το πεπερασμένο και το άπειρο. Εξαιτίας της διπλής αυτής φύσης του, ο άνθρωπος διχάζεται, γιατί πρέπει να ζήσει στον υλικό κόσμο, παρόλο που το πνεύμα προσπαθεί να υπερβεί αυτόν τον περιορισμό. Η ανθρωπότητα, άρα, αποζητά κάποια ιδανική υπόσταση ή κοινωνία, στην οποία όμως δεν μπορεί να φτάσει, γιατί εμποδίζεται από τις συνθήκες ή τα ανθρώπινα όρια. </vt:lpstr>
      <vt:lpstr>Μέσα σε αυτό το πλαίσιο η τέχνη έχει τεράστια σημασία, γιατί είναι ένα από τα ελάχιστα μέσα με τα οποία η ανθρώπινη ύπαρξη μπορεί να φτάσει « ξανά στην τελείωση», γιατί κατά τη διάρκεια μιας αισθητικής εμπειρίας οι άνθρωποι στιγμιαία ελευθερώνονται από τις διασπαστικές δυνάμεις της καθημερινής ύπαρξης. Η τέχνη επίσης μετατρέπει το «υπεραισθησιακό σε αισθησιακό» προσδίδοντας σε μια υψηλότερη, αιώνια αλήθεια μια απτή μορφή, έτσι ώστε ο άνθρωπος να μπορεί να τη συλλάβει με τον περιορισμένο αισθητήριο μηχανισμό του. Η τέχνη επιτρέπει στον άνθρωπο να ρίξει ματιές στην απόλυτη αλήθεια. </vt:lpstr>
      <vt:lpstr>Τέταρτον: Προκειμένου να συλλάβει την τελική ενότητα πίσω από τη φαινομενικά ατέρμονη ποικιλότητα της ύπαρξης, απαιτείται μια εξέχουσα φαντασία, την οποία μπορεί να αναπτύξει πλήρως μόνο ο ιδιοφυής καλλιτέχνης και ο φιλόσοφος. Γι’ αυτό η τέχνη όπως και η φιλοσοφία, είναι μια ανώτερη μορφή γνώσης, και ο καλλιτέχνης ένα πραγματικά ανώτερο πλάσμα, ικανό να παρέχει την καθοδήγησή του σε αυτούς που θέλουν να τον ακούσουν. </vt:lpstr>
      <vt:lpstr>Ο ρομαντισμός θεωρεί πως η απόλυτη ευτυχία και αλήθεια μπορούν να κατακτηθούν μόνο στην πνευματική διάσταση, επομένως είναι αδύνατον ο άνθρωπος να τις απολαύσει πλήρως κατά τη διάρκεια της επίγειας ζωής του. Οι άνθρωποι εμποδίζονται από τα υλικά τους όρια και δεν μπορούν ποτέ να αγκαλιάσουν την αλήθεια στο σύνολό της. Οι ρομαντικοί συγγραφείς βρίσκονταν έτσι αντιμέτωποι με μια ανέφικτη αποστολή, αφενός δεν μπορούσαν να φτάσουν ποτέ την ύψιστη αλήθεια και αφετέρου η βαθύτερη διαίσθηση που διέθεταν οι ίδιοι ως ιδιοφυή όντα, δεν μπορούσε ποτέ να γίνει επαρκώς αντιληπτή από τους άλλους, γιατί τα μέσα που διέθεταν οι τελευταίοι για να την προσλάβουν ήταν κατ’ ανάγκη πολύ περιορισμένα. </vt:lpstr>
      <vt:lpstr>Μέσα σε αυτό το πλαίσιο οι απαιτήσεις της σκηνικής παράστασης του έργου θεωρούνταν συχνά ως υπερβολικά περιοριστικές και πολλοί δραματουργοί αρνιόντουσαν να τις λάβουν υπ’ όψιν όταν έγραφαν, προτείνοντας θεατρικά έργα που προορίζονταν μόνο προς ανάγνωση. Οι ρομαντικοί απέρριψαν τις ενότητες του χρόνου και του τόπου, τον αυστηρό διαχωρισμό του δράματος σε είδη, την ορθολογιστική άποψη και το στενό διδακτισμό. Τα έργα του Σαίξπηρ φάνταζαν πλησιέστερα στην επίτευξη του επιθυμητού στόχου τους και άρα αποτέλεσαν πρότυπα για τους νέους ρομαντικούς συγγραφείς. Οι ιδέες των Γερμανών ρομαντικών διαδόθηκαν γρήγορα σε όλη την Ευρώπη και την Αμερική με αποτέλεσμα ο ρομαντισμός να γίνει ένα παγκόσμιο κίνημα. </vt:lpstr>
      <vt:lpstr>Το θέατρο στη Γερμανία του δέκατου ένατου αιώνα   </vt:lpstr>
      <vt:lpstr>Παρά τη διάδοση του ρομαντισμού οι δυο πιο σημαντικοί συγγραφείς της Γερμανίας του πρώτου μισού του 19ου αιώνα δεν ακολουθούν ακριβώς τη ρομαντική παράδοση.  </vt:lpstr>
      <vt:lpstr>Ο μεγαλύτερος Γερμανός δραματουργός των αρχών του δέκατου ενάτου αιώνα ήταν ο Χάινριχ φον Κλάιστ (1777-1811). Όσο ζούσε δεν γνώρισε μεγάλη επιτυχία και παρέμεινε ουσιαστικά άγνωστος μέχρι που δημοσιεύτηκαν τα άπαντά του το 1821. Τον εικοστό αιώνα ωστόσο η φήμη του ξεπέρασε κατά πολύ όλους τους ρομαντικούς και τα έργα του μεταξύ αυτών Η Σπασμένη Στάμνα (1808), και Πενθεσήλεια, γραμμένη επίσης το 1808, κατέχουν ακόμα και σήμερα τις πρώτες θέσεις στο γερμανικό ρεπερτόριο.</vt:lpstr>
      <vt:lpstr>Το αριστούργημα του Κλάιστ, Ο Πρίγκιπας του Χόμπουργκ (1811), περιγράφει την ιστορία ενός νεαρού αξιωματικού που καταδικάζεται σε θάνατο, παρόλο που η άρνησή του να υπακούσει σε μια διαταγή οδήγησε σε στρατιωτική νίκη. Έπειτα από μια σκηνή που ζητάει χάρη και ομολογεί ότι η πράξη του είχε ως κίνητρό της τη φιλοδοξία, συγχωρείται. Ο Κλάιστ σε αντίθεση με τους ρομαντικούς έδινε συχνά έμφαση στην υλική φύση των ανθρώπων και όχι στην πνευματική. </vt:lpstr>
      <vt:lpstr>Στις αρχές του δέκατου ένατου αιώνα μετά την υποταγή της Γερμανίας και της Αυστρίας στο Ναπολέοντα, ο γερμανικός λαός άρχισε να αναπτύσσει ένα αίσθημα εθνικισμού και ένα ενδιαφέρον για το τευτονικό του παρελθόν. Ωστόσο λίγα αξιόλογα δράματα εθνικιστικού περιεχομένου γράφτηκαν, ίσως γιατί η λογοκρισία ήταν πολύ αυστηρή. Αυτή η τάση, ωστόσο θα εξελιχθεί και θα δυναμώσει προς το τέλος του αιώνα βρίσκοντας την δυναμική της έκφραση στο ύστερο ρομαντισμό του Βάγκνερ. </vt:lpstr>
      <vt:lpstr>Ο δεύτερος εξίσου σημαντικός συγγραφέας αυτής της περιόδου είναι ο Γκέοργκ Μπύχνερ (1813-1837). Ο Μπύχνερ έγραψε μόνο τρία έργα, Ο Θάνατος του Δαντών (1835), Λεόντιος και Λένα (1836), και το ημιτελές Βόιτσεκ (1836). , Ο Θάνατος του Δαντών τοποθετείται στην εποχή της «τρομοκρατίας» μετά τη γαλλική επανάσταση και έχει ως κεντρικό χαρακτήρα έναν ιδεαλιστή, ο οποίος, όταν βλέπει ότι οι υψηλοί στόχοι του καταστρέφονται από τη μικροπρέπεια,  υποψιάζεται πως τα ιδανικά του ήταν απλώς ένα προσωπείο των υλικών επιθυμιών. Η ύψιστη ευαισθησία του, η οποία τον κάνει να αναρωτιέται για το νόημα της ύπαρξης, θα τον οδηγήσει στην απελπισία και τον θάνατο.</vt:lpstr>
      <vt:lpstr>Ο Βόιτσεκ είναι από τα πρώτα έργα που αντιμετωπίζουν με συμπάθεια έναν ήρωα κατώτερης κοινωνικής τάξης. Το έργο δείχνει τη βαθμιαία εξαθλίωση ενός ανθρώπου παγιδευμένου από την κληρονομικότητα και το περιβάλλον. Οι απόψεις του Μπύχνερ και οι τεχνικές του ήταν εξαιρετικά προχωρημένες για την εποχή του. Ο Μαξ Ράινχαρντ τον ανακάλυψε ξανά το 1913 και από τότε θεωρείται ένας από τους μεγαλύτερους δραματουργούς του δέκατου ένατου αιώνα.   </vt:lpstr>
      <vt:lpstr>Το θέατρο στη Γαλλία μέχρι τα μέσα του 19ου αιώνα </vt:lpstr>
      <vt:lpstr>Στα τέλη του δέκατου όγδοου αιώνα υπάρχουν δυο ειδών θέατρα τα κρατικά,  όπως η Κομεντί Φρανσαίζ και η Οπερά, και τα μικρότερα θέατρα ή τα θέατρα του βουλεβάρτου. Ο Ναπολέων έχοντας ως πρότυπο της αυτοκρατορίας του τη Ρώμη ευνόησε το κλασικό δράμα περιμένοντας κάθε χρόνο ένα νέο αριστούργημα ως αντάλλαγμα της υποστήριξής του προς το θέατρο. Τα θέατρα, ωστόσο, του βουλεβάρτου ανέβαζαν τα μόνα πραγματικά δημοφιλή έργα, τα μελοδράματα. Χαρακτηριστικά στοιχεία του μελοδράματος προϋπήρχαν σε πολλά έργα του βουλεβάρτου, αλλά αυτός που τους έδωσε τη χαρακτηριστική τους  μορφή ήταν ο Ρενέ Σαρλ Γκίλμπερ ντε Πιξερεκούρ (1773-1844) με τα έργα του Βικτωρ ή Το Παιδί του Δάσους (1798), Κοελίνα ή Το Παιδί του Μυστηρίου (1800), και άλλα. Η δημοτικότητα των έργων του καθιέρωσε το μελόδραμα ως το κυρίαρχο θεατρικό είδος του δέκατου ένατου αιώνα. </vt:lpstr>
      <vt:lpstr>Το μελόδραμα και ο ρομαντισμός στη Γαλλία του 19ου αιώνα  </vt:lpstr>
      <vt:lpstr>Η βασική πλοκή του μελοδράματος χτίζεται γύρω από έναν γενναίο ήρωα ή ηρωίδα που καταδιώκεται επίμονα από έναν κακό και σώζεται από φαινομενικά ανυπέρβλητες δυσκολίες μόνο αφού υποστεί μια σειρά από απειλές για τη ζωή, την υπόληψη ή την ευτυχία του. Η ιστορία, επεισοδιακή, εξελίσσεται γρήγορα μετά από μια σύντομη σκηνή έκθεσης. Κάθε πράξη τελειώνει με μια δυνατή κορύφωση. Όλα τα σημαντικά γεγονότα συμβαίνουν επί σκηνής και πολλές φορές περιλαμβάνουν εντυπωσιακό θέαμα όπως μάχες, πλημμύρες, σεισμούς και τοπικό χρώμα. Η τυπική διάταξη της πλοκής περιλαμβάνει μεταμφίεση, απαγωγή, κρυμμένη ταυτότητα και ευτυχή σύμπτωση. Ποιητική δικαιοσύνη απονέμεται αυστηρά, γιατί οι κακοί πάντα χάνουν, παρόλο που φαίνεται να πετυχαίνουν το σκοπό τους μέχρι την τελική σκηνή.  </vt:lpstr>
      <vt:lpstr>Το μελόδραμα προετοίμασε το δρόμο για το γαλλικό ρομαντικό δράμα γιατί διέδωσε την απομάκρυνση από τις νεοκλασικές αρχές και δημιούργησε ένα μεγάλο δυναμικό κοινό για ένα νέο είδος έργου. Επίσης οι Γάλλοι ρομαντικοί υιοθέτησαν τα τεχνάσματα της πλοκής του μελοδράματος σε τέτοια έκταση, ώστε σε πολλά από τα έργα τους διακρίνονται μικρές μόνο διαφορές από το μελόδραμα. Το ρομαντικό δράμα χωριζόταν σε 5 πράξεις, ενώ το μελόδραμα σε 3,  το ρομαντικό δράμα απέφευγε τα happy end και βασιζόταν περισσότερο στην ποιητική απαγγελία. Σε γενικές γραμμές ωστόσο τα χαρακτηριστικά ρομαντικά γαλλικά δράματα ήταν συχνά απλώς μελοδράματα ανώτερου επιπέδου. </vt:lpstr>
      <vt:lpstr>Ο ρομαντισμός στη Γαλλία   </vt:lpstr>
      <vt:lpstr>Το ρομαντικό κίνημα εξαπλώθηκε αργά στη Γαλλία λόγω των πολιτικών συνθηκών Ο Σταντάλ (1783-1842) συνέβαλε στη διένεξη του ρομαντισμού με τον γαλλικό νεοκλασικισμό με το βιβλίο Ρακίνας και Σαίξπηρ γραμμένο ανάμεσα στα 1823 και 1825, στο οποίο διακήρυξε ότι τα έργα του Σαίξπηρ ήταν καταλληλότερα ως δραματουργικά πρότυπα για τους θεατρικούς συγγραφείς από εκείνα του Ρακίνα. Η μεγαλύτερη ωστόσο έκφραση του ρομαντικού δόγματος στη Γαλλία υπήρξε ο πρόλογος του Ουγκώ στο έργο του Κρόμγουελ (1827).</vt:lpstr>
      <vt:lpstr>Ο Ουγκώ διατύπωσε μερικές ιδέες που δεν είχαν κυκλοφορήσει ακόμα στη Γερμανία στην Αγγλία και αλλού. Απαιτούσε την εγκατάλειψη των ενοτήτων του χρόνου και του τόπου αποκήρυσσε τον αυστηρό διαχωρισμό των ειδών και συνηγορούσε υπέρ της τοποθέτησης της θεατρικής δράσης σε συγκεκριμένο ιστορικό περιβάλλον. Η σημαντικότερη θέση του υπήρξε ίσως η επιμονή του ότι η τέχνη έπρεπε να προχωρήσει πέραν του εξιδανικευμένου χαρακτήρα που της προσέδιδαν οι νεοκλασικιστές, σε ένα χαρακτήρα που θα περιλάμβανε τόσο το μεγαλοπρεπές όσο και το γκροτέσκο. Εφόσον για τον Ουγκώ το μεγαλοπρεπές σχετιζόταν με τις πνευματικές ιδιότητες και το γκροτέσκο με τη ζωώδη φύση, υποστήριξε ότι μια ειλικρινής απεικόνιση του ανθρώπου απαιτεί την εκπροσώπηση και των δυο ιδιοτήτων του στα λογοτεχνικά έργα </vt:lpstr>
      <vt:lpstr>Η διένεξη έφτασε στο αποκορύφωμά της το 1830 με την παράσταση του έργου του ο Ερνάνης στην Κομεντί Φρανσαίζ. Ξέσπασαν λυσσαλέες μάχες ανάμεσα στους ρομαντικούς και στους οπαδούς της παράδοσης οι οποίες κράτησαν πολλές νύχτες και ηθοποιοί μόλις και μετά βίας ακουγόντουσαν.  Με τον Ερνάνη, ο Ουγκώ καταπάτησε σκόπιμα πολλούς από τους κανόνες που ήθελαν να διατηρήσουν οι υπερασπιστές του νεοκλασικισμού. Πρώτον, έφερε αλλαγές στον αλεξανδρινό στίχο, που υπήρξε ο κυρίαρχος στίχος για την τραγωδία από τον δέκατο έβδομο αιώνα. Δεύτερον, χρησιμοποίησε πολλές λέξεις οι οποίες θεωρούνταν κατώτερες του πνευματικού ύψους της τραγωδίας. Τρίτον, έσπασε τις ενότητες του χρόνου και του τόπου. Τέταρτον, έδειξε θανάτους και βίαιες πράξεις επί σκηνής. Πέμπτον, άλλαζε συχνά την ατμόσφαιρα στις σκηνές του έργου, αναμιγνύοντας το χιούμορ με τη σοβαρότητα.  </vt:lpstr>
      <vt:lpstr>Ο Ερνάνης είναι στην πραγματικότητα ένα μελόδραμα με κακό τέλος. Αφηγείται την ιστορία του ευγενούς παράνομου Ερνάνη και της προσπάθειάς του να παντρευτεί τη Δόνια Σολ παρά την αντίθεση του βασιλιά και του κηδεμόνα της, που είναι και οι δυο επίσης ερωτευμένοι μαζί της. Τελικά τα καταφέρνει και ένα λαμπρό μέλλον φαίνεται να διαγράφεται μπροστά τους, ώσπου να του θυμίσουν την υπόσχεση που είχε δώσει στον κηδεμόνα της νωρίτερα, σε μια κρίσιμη στιγμή, ότι ο Ερνάνης θα έδινε τη ζωή του, αν ο κηδεμόνας ποτέ του το ζητούσε. Όταν ο εκδικητικός κηδεμόνας ζητάει τελικά να τηρηθεί η υπόσχεση, το ζευγάρι επιλέγει την αυτοκτονία από την αθέτηση του όρκου. Ο θρίαμβος του Ερνάνη θεωρείται συνήθως αφετηρία του γαλλικού ρομαντισμού.  </vt:lpstr>
      <vt:lpstr>Εκτός από τον Ουγκώ άλλοι σπουδαίοι δραματουργοί της σχολής των ρομαντικών ήταν ο Δουμάς πατήρ και ο Μυσέ. Αυτή την περίοδο επίσης έγραψε μια από τις λίγες γυναίκες που άσκησαν επίδραση στην δραματουργία, η Ζωρζ Σαντ (ψευδώνυμο της Ωρόρ Ντυπέν Ντυντβάν 1804-1876). Ήταν περισσότερο γνωστή ως μυθιστοριογράφος ωστόσο ανάμεσα στο 1840 και το 1872 ανέβηκαν στο Παρίσι περίπου 25 έργα της. Το πρώτο έργο της η Κοσίμα (1840) αφηγείται την πορεία μιας παντρεμένης γυναίκας που μπλέκεται σε μια ερωτική περιπέτεια σε μεγάλο βαθμό από πλήξη. Άλλα έργα της είναι το Φρανσουά, Το Έκθετο 1849, Κλώντια 1851, Ο Γάμος Της Βικτορίν 1851 και Αν Σας Αρέσει 1856. Όπως συνέβη και με τα θεατρικά έργα πολλών άλλων γυναικών συγγραφέων, τα έργα της αγνοήθηκαν σε μεγάλο βαθμό μετά το θάνατό της και μόνο πρόσφατα αναζωπυρώθηκε το ενδιαφέρον για αυτά. </vt:lpstr>
      <vt:lpstr>Εξαιτίας της χαλάρωσης των περιορισμών για τα θεατρικά είδη, το ρομαντικό δράμα βρήκε έτοιμη στέγη στα θέατρα βουλεβάρτου. Εκεί αναμείχθηκε με το μελόδραμα και αφομοίωσε ακόμα περισσότερα μελοδραματικά στοιχεία με αποτέλεσμα να βοηθήσει στην ποιοτική άνοδο του μελοδράματος. Ωστόσο από τη δεκαετία του 1840 ο ενθουσιασμός για το ρομαντικό δράμα ελαττώνεται.  </vt:lpstr>
      <vt:lpstr>Σκηνοθεσία και υποκριτική στη Γαλλία μέχρι το 1850 </vt:lpstr>
      <vt:lpstr>Το μελόδραμα δρομολόγησε ένα ενδιαφέρον για «σκηνοθεσία», γιατί σε μεγάλο βαθμό το αποτέλεσμα του στηριζόταν στον ακριβή χειρισμό της σύμπτωσης και του θεάματος. Η πλοκή των έργων περιστρέφεται συχνά γύρω από ωτακουστίες, τυχαίες εισόδους, θεαματικά σωματικά κατορθώματα ακόμα ενώ στο τέλος ο «κακός» συχνά καταπλακώνεται λόγω σεισμού ή έκρηξης ηφαιστείου ή πνίγεται σε κάποιον τυχαίο κατακλυσμό. Η αποτελεσματικότητα, λοιπόν, πολλών μελοδραμάτων βασιζόταν στον ακριβή συγχρονισμό πολλών στοιχείων. </vt:lpstr>
      <vt:lpstr>Ο Ουγκώ ασχολήθηκε επισταμένα με τις σκηνικές στάσεις του ηθοποιού και τη γενική σύνθεση. Πριν από το 1830, οι Γάλλοι ηθοποιοί σχημάτιζαν συνήθως ευθεία γραμμή ή ημικύκλιο στο μπροστινό μέρος της σκηνής, κοντά στο κουβούκλιο του υποβολέα, γιατί παρόλο που η ποσότητα των σκηνικών επίπλων είχε αρχίσει να αυξάνεται γύρω στη δεκαετία του 1820, οι ηθοποιοί σπανίως τα χρησιμοποιούσαν με αποτέλεσμα να παίζουν κυρίως διακοσμητικό ρόλο. Σε αντίθεση με τις προηγούμενες πρακτικές, ο Ουγκώ αξιοποίησε ολόκληρο το σκηνικό χώρο, αντικατέστησε τις συνηθισμένες μεγάλες διαγώνιες κινήσεις με μικρές καμπύλες κινήσεις, και μάλιστα σε μερικές περιπτώσεις έβαζε κάποιον ηθοποιό να παίξει με την πλάτη του στραμμένη στο κοινό.</vt:lpstr>
      <vt:lpstr>Το 1835 οι κριτικοί σημείωναν ότι στα θέατρα βουλεβάρτου οι ηθοποιοί μερικές φορές κάθονταν στα μπράτσα της πολυθρόνας, έγερναν πάνω σε τραπέζια ή παρέμεναν καθιστοί ενώ μιλούσαν. Παρόλα αυτά, οι περισσότεροι διευθυντές θεάτρων ενδιαφέρονταν πιο πολύ για το ειδυλλιακό τοπικό χρώμα, την ιστορική ορθότητα ή την ακρίβεια στις κινήσεις, παρά για τη δημιουργία μιας ψευδαίσθησης αληθινής ζωής. Όσοι κινήθηκαν προς την κατεύθυνση μιας μεγαλύτερης ομοιότητας με την πραγματική ζωή συνάντησαν σημαντική αντίδραση από τους κριτικούς, οι οποίοι υποστήριξαν ότι η τέχνη θα έπρεπε να εξιδανικεύει μάλλον τη ζωή παρά να την αντιγράφει. Ακόμα και εκείνοι οι οποίοι επιδοκίμασαν αυτή την τάση συνήθως αποκηρύξαν οποιαδήποτε προσπάθεια αναπαράστασης χυδαιότητας επί σκηνής.   </vt:lpstr>
      <vt:lpstr>Η πιο σημαντική εφεύρεση αυτή την περίοδο σε σχέση με τα σκηνικά ήταν αυτή του διοράματος από τον Λουί Zακ Nταγκέρ (1787 έως 1851). Διοράματα εμφανίστηκαν σε όλο το δυτικό κόσμο κατά τη διάρκεια του δέκατου ένατου αιώνα και πολύ σύντομα χρησιμοποιήθηκαν στο θέατρο όπου συνέβαλαν με πολλούς τρόπους στη δημιουργία της ψευδαίσθησης.   </vt:lpstr>
      <vt:lpstr>Το ρωσικό θέατρο μέχρι το 1850   </vt:lpstr>
      <vt:lpstr>Το θέατρο στη Ρωσία αρχίζει να αναπτύσσεται πολύ σταθερά από τον δέκατο ένατο αιώνα και πολλοί μεγάλοι μυθιστοριογράφοι ασχολούνται με το είδος. Οι καλύτεροι συγγραφείς της περιόδου ήταν ο Γκριμπογέντοφ, ο Πούσκιν και ο Λέρμοντοφ. Το σημαντικότερο έργο του Γκριμπογέντοφ (1795 έως 1829) είναι το έργο Συμφορά Από Το Πολύ Μυαλό γραμμένο ανάμεσα στο 1822 και 1825, ένα από τα αριστουργήματα της ρωσικής δραματουργίας που θεωρείται από κάποιους ότι είναι το μοναδικό σημαντικό ρωσικό έργο που γράφτηκε σε νεοκλασικό ύφος.</vt:lpstr>
      <vt:lpstr>Την εποχή που ο Γκριμπογέντοφ έγραφε το έργο του γεννιόταν ο ρομαντισμός. Στον Αλεξάντερ Πούσκιν (1799 έως 1837) συνήθως αποδίδεται η καθιέρωση του ρομαντικού ύφους. Το έργο του Μπορίς Γκοντούνωφ γραμμένο το 1825, με την ποικιλομορφία του, τη μεγαλοπρέπεια, την ποιητική δύναμη και το ιστορικό θέμα, σηματοδότησε στη Ρωσία την πρώτη νίκη του ρομαντισμού επί του νεοκλασικισμού. Το έργο αυτό θεωρείται ως το πρώτο ρωσικό έργο με πολιτικό θέμα και πραγματεύεται τη σχέση ενός κυβερνήτη με τους υπηκόους του.  </vt:lpstr>
      <vt:lpstr>Ο Μιχαήλ Λέρμοντοφ (1814 έως 1841) είναι ένας από τους καλύτερους ρομαντικούς ποιητές της Ρωσίας και έγραψε επίσης και λίγα θεατρικά έργα μετά το 1830 ανάμεσα στα οποία οι Ισπανοί και η Μασκαράτα.  Δεδομένης της αυστηρότητας της λογοκρισίας τα περισσότερα ρωσικά έργα ήταν είτε ακίνδυνα είτε κολακευτικά για τους ηγεμόνες. Κατά συνέπεια ο ρομαντισμός η ευδοκίμησε κυρίως στα πατριωτικά θεάματα.    </vt:lpstr>
      <vt:lpstr>Τη δεκαετία του 1830 άρχισε να εμφανίζεται ένα περισσότερο ρεαλιστικό δράμα με το έργο του Νικολάι Γκόγκολ (1809 έως 1852). Το πιο σημαντικό του έργο είναι Ο Επιθεωρητής γραμμένο το 1836, στο οποίο παρουσιάζει την ιστορία ενός νεαρού άνδρα που τον μπερδεύουν με έναν αξιωματούχο από την Αγία Πετρούπολη. Επειδή σατίριζε τη διαφορά και τη βαναυσότητα των επαρχιακών αξιωματικών, το έργο ήταν πρωτότυπο για την εποχή του αφού δεν περιείχε ούτε ιστορία αγάπης ούτε συμπαθητικούς χαρακτήρες. Ο ρεαλισμός του έγκειται σχεδόν αποκλειστικά στους γκροτέσκους χαρακτήρες και το ενδιαφέρον του για τη μικροπρέπεια, την υποκρισία και τη διαφθορά.   </vt:lpstr>
      <vt:lpstr>Το αγγλικό θέατρο μέχρι το 1850 </vt:lpstr>
      <vt:lpstr>Η Αγγλία θεωρείται ως η πρωτοπόρα χώρα στη βιομηχανική επανάσταση και τον 19ο αιώνα βρίσκεται στην πρώτη θέση της παγκόσμιας παραγωγής και του εμπορίου. Παρόλα αυτά οι ναπολεόντειοι πόλεμοι περιόρισαν σημαντικά τα αποθέματα της και έφεραν ξανά στο προσκήνιο την ανάγκη για κοινωνικές και πολιτικές μεταρρυθμίσεις. Η γρήγορη κατασκευή σιδηροδρόμων και ατμόπλοιων μαζί με τις βελτιώσεις στην κατασκευή των δρόμων και με την εμφάνιση του πρώτου τηλέγραφου,  οδήγησαν σε θετικές εξελίξεις στις κοινωνία και την επικοινωνία, εξελίξεις που θα είχαν μεγάλες επιρροές στο θέατρο. Γύρω στο 1800 το Λονδίνο ήταν η μεγαλύτερη πόλη του κόσμου και το 1843 ο πληθυσμός του είχε διπλασιαστεί φτάνοντας τα 2 εκατομμύρια. Αυτή την περίοδο οι εργατικές τάξεις άρχισαν για πρώτη φορά να παρακολουθούν μαζικά θεατρικές παραστάσεις και να ασκούν μεγάλη επιρροή. Το αποτέλεσμα ήταν ότι τα προνομιούχα θέατρα μεγάλωσαν ενώ άνοιξαν και πολλά μικρότερα θέατρα. </vt:lpstr>
      <vt:lpstr>Παρόλο που τα προνομιούχα θέατρα μπορούσαν να παρουσιάζουν ελάσσονα θεατρικά είδη, τα άλλα θέατρα δεν μπορούσαν να ανεβάζουν κανονικό δράμα και άρα στράφηκαν προς την μπουρλέτα και το μελόδραμα. Γύρω στα 1800 η μπουρλέτα  που είχε εισαχθεί στην Αγγλία σαν ένα είδος κωμικής όπερας είχε καταστεί τόσο ασαφής χαρακτηρισμός ώστε ο Λόρδος Αρχιθαλαμηπόλος που έκρινε ποια έργα έπρεπε να παιχτούν και ποια όχι, δεχόταν σαν μπουρλέτα οποιοδήποτε έργο είχε το πολύ 3 πράξεις κάθε μία από τις οποίες περιλάμβανε τουλάχιστον 5 τραγούδια. Έτσι κάθε έργο σχεδόν μπορούσε να αλλάξει για να πληροί τις προϋποθέσεις της άδειας απλά προσθέτοντας μουσική και δομώντας σε 3 πράξεις. </vt:lpstr>
      <vt:lpstr>Το ίδιο συνέβαινε και με το μελόδραμα που επίσης περιλάμβανε 3 πράξεις και συνοδεία μουσικής παρτιτούρας. Επομένως έργα κανονικού δράματος μπορούσαν να χαρακτηριστούν ως μελοδράματα, αν τα διαιρούσαν σε 3 πράξεις και προσέθεταν μουσική συνοδεία. Λέγεται μάλιστα πως ανέβηκε έτσι ο Οθέλλος ως μελόδραμα παίζοντας απλώς μια συγχορδία στο πιάνο κάθε 5 λεπτά.  Παρόλο που οι περισσότεροι μεγάλοι Άγγλοι ποιητές των αρχών του δέκατου ένατο αιώνα έγραψαν θεατρικά έργα πολύ λίγα από αυτά προορίζονταν για την σκηνή και λίγα από αυτά γνώρισαν επιτυχία όταν παίχτηκαν.  </vt:lpstr>
      <vt:lpstr>Παρά ωστόσο τα φτωχά σε αριθμό και ποιότητα έργα, αυτή την εποχή συνεχίζεται η εξέλιξη της σκηνικής τέχνης με πολύ καλούς και σημαντικούς ηθοποιούς οι οποίοι συνέχισαν την παράδοση του αγγλικού θεάτρου και τον δέκατο ένατο αιώνα. Μάλιστα στο πρόσωπο του Γουίλιαμ Τσαρλς Μακρήντι (1793 έως 1873) συναντάμε έναν από τους πρώιμους σκηνοθέτες με τη σύγχρονη έννοια της λέξης.  </vt:lpstr>
      <vt:lpstr>Ο Μακρήντι δεν άφηνε τους ηθοποιούς να διαλέγουν τις θέσεις τους στη σκηνή, αντίθετα επεδίωκε να τις προκαθορίσει ο ίδιος. Συχνά τον χλεύαζαν και τον αγνοούσαν αλλά αυτός δεν το έβαζε κάτω. Επιπλέον επέμενε να «παίζει» κανονικά στις πρόβες και όχι απλώς «να κρατάει τις δυνάμεις του» για την παράσταση παρά τη συνήθη τακτική της εποχής. Πρόσεχε κάθε λεπτομέρεια των παραγωγών του. Μολονότι ανέβαζε γνωστά έργα που επαναλαμβάνονταν πολλές φορές κάθε σεζόν, έφερνε και νέες παραστάσεις στις οποίες εστίασε την προσοχή του. Ήταν ο πρώτος Aγγλος διευθυντής θεάτρου που επεδίωξε με συνέπεια την ιστορική ακρίβεια τόσο στα κουστούμια όσο και στα σκηνικά.   </vt:lpstr>
      <vt:lpstr>Προσπάθησε επίσης να βελτιώσει το ρεπερτόριο. Ἔδινε μεγάλη σημασία στα σαιξπηρικά έργα και θεωρούσε πολύ σημαντική την αναβίωση των αρχικών κειμένων, αν και δεν ήταν πάντοτε σχολαστικός στο θέμα αυτό. Έπεισε κάποιους από τους σπουδαιότερους λογοτέχνες της εποχής του να γράψουν θεατρικά έργα και από τις προσπάθειες αυτές προέκυψε το «ευγενές» μελόδραμα. Θεωρούσε επίσης σημαντικό να μην παίζεται κανένα έργο περισσότερο από 3 φορές την εβδομάδα, ανεξάρτητα από την απήχηση που είχε.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Μάθημα 12ο 19ος Αιώνας</dc:title>
  <dc:creator>Yianna</dc:creator>
  <cp:lastModifiedBy>Ροϊλού Ιωάννα</cp:lastModifiedBy>
  <cp:revision>74</cp:revision>
  <dcterms:created xsi:type="dcterms:W3CDTF">2023-01-11T16:24:27Z</dcterms:created>
  <dcterms:modified xsi:type="dcterms:W3CDTF">2026-01-15T08:03:37Z</dcterms:modified>
</cp:coreProperties>
</file>