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80" r:id="rId24"/>
    <p:sldId id="281" r:id="rId25"/>
    <p:sldId id="282" r:id="rId26"/>
    <p:sldId id="279"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2" r:id="rId76"/>
    <p:sldId id="333" r:id="rId77"/>
    <p:sldId id="331"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43A7CD3-94E1-42A9-BAB7-2AFCD9FCBD10}"/>
              </a:ext>
            </a:extLst>
          </p:cNvPr>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67609B-8FD3-4FF7-8EBC-6619CA868B33}"/>
              </a:ext>
            </a:extLst>
          </p:cNvPr>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9" name="Right Triangle 38">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ACC7A76F-3401-4F50-AE85-8F2AA247B99F}"/>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5" name="Footer Placeholder 4">
            <a:extLst>
              <a:ext uri="{FF2B5EF4-FFF2-40B4-BE49-F238E27FC236}">
                <a16:creationId xmlns:a16="http://schemas.microsoft.com/office/drawing/2014/main" id="{DEF02E50-D34E-4DD4-8B3B-55D08F25F50A}"/>
              </a:ext>
            </a:extLst>
          </p:cNvPr>
          <p:cNvSpPr>
            <a:spLocks noGrp="1"/>
          </p:cNvSpPr>
          <p:nvPr>
            <p:ph type="ftr" sz="quarter" idx="11"/>
          </p:nvPr>
        </p:nvSpPr>
        <p:spPr>
          <a:xfrm>
            <a:off x="691078" y="236364"/>
            <a:ext cx="4114800" cy="417126"/>
          </a:xfrm>
        </p:spPr>
        <p:txBody>
          <a:bodyPr/>
          <a:lstStyle/>
          <a:p>
            <a:endParaRPr lang="en-US" dirty="0"/>
          </a:p>
        </p:txBody>
      </p:sp>
      <p:sp>
        <p:nvSpPr>
          <p:cNvPr id="6" name="Slide Number Placeholder 5">
            <a:extLst>
              <a:ext uri="{FF2B5EF4-FFF2-40B4-BE49-F238E27FC236}">
                <a16:creationId xmlns:a16="http://schemas.microsoft.com/office/drawing/2014/main" id="{37B53B71-D2FA-4DDC-9C9C-E26F7B591A8E}"/>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85275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8D6B-70A2-430A-9F5D-DA093D8C16C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94A2845-6CA6-4745-A951-25B8D5319D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049424-7A20-4BA1-9F60-671A5DBB3B13}"/>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5" name="Footer Placeholder 4">
            <a:extLst>
              <a:ext uri="{FF2B5EF4-FFF2-40B4-BE49-F238E27FC236}">
                <a16:creationId xmlns:a16="http://schemas.microsoft.com/office/drawing/2014/main" id="{4F1BD2B2-E17F-402E-8EA3-5C7C1118A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23070-8658-4AC0-B2A3-4BE605A840F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254133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69DB7AC-F7D7-430A-A2A7-CD3EBBF1D35D}"/>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66AAF10E-F092-4160-BF4A-FF568555B790}"/>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6341C04-9B94-4385-A661-7B8C17000497}"/>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C1D709-6A0F-409C-B2D0-C248E562265E}"/>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999BE53-BA11-4B67-BFBB-6281DB50C75D}"/>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662D93-31C1-4DFB-A938-E631F89AA9F0}"/>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7ECC8DA-0BEC-4508-89D4-12FA35B481F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7DC8E6C-1B78-4B89-82DD-BBA778CD1482}"/>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8E5F54A-0315-4B15-B865-1F0460526260}"/>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D7F352-DE39-4835-8D3F-69CDEC490F1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D6F20A-F777-4F41-B23B-735A64FA5DA3}"/>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BBADBA-0F74-418B-BC50-AD44596C3EF8}"/>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918BE26-88E5-457C-8095-745F34D1536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FB269E0-E058-4340-B93D-7D40FFF521F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DD9AEE-5501-4385-B339-4616F567B53D}"/>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D29C61-8926-4C98-882B-AB90108C8386}"/>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AC585F9-B633-4F7E-AADE-75079DC17158}"/>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DC6366-5525-4FBC-9886-D4409F6B2993}"/>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C03CF9-098C-4140-806A-023D3DC3F2E3}"/>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C41BC4-89DF-4EC4-A141-9EF16D8EEB5B}"/>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2AD067-E64C-499E-9C0A-A7252587441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653DD54-FA2B-4B91-A94E-3C46AE21B38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86AC204-156B-442E-B028-01036BD1F26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3512DE-F013-431A-9F6E-ADDA88FB2DD5}"/>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E95FEE1-61A9-4065-B9F8-5589180AC62B}"/>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28AA59-C1FA-46C0-BFDD-1C1D3404C81C}"/>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5C99EE-B791-470A-8639-0357A751EB43}"/>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4F4204-F48B-4AF5-B11E-0CE7D972AC3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76643FE-3966-4B82-9623-C61A56EDD20C}"/>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DD769C5-B1B1-45BD-A40A-67E6568C843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511707-50C7-48B2-81F7-5C82BF57795C}"/>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38D44F3-CCFE-48A0-8414-FFF5E43D9184}"/>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D126FE0-8204-40BB-AD46-4A0C7A47514C}"/>
              </a:ext>
            </a:extLst>
          </p:cNvPr>
          <p:cNvSpPr>
            <a:spLocks noGrp="1"/>
          </p:cNvSpPr>
          <p:nvPr>
            <p:ph type="title"/>
          </p:nvPr>
        </p:nvSpPr>
        <p:spPr>
          <a:xfrm>
            <a:off x="691078" y="718115"/>
            <a:ext cx="10312571" cy="278150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25E350-4200-419C-A167-527DD6B77792}"/>
              </a:ext>
            </a:extLst>
          </p:cNvPr>
          <p:cNvSpPr>
            <a:spLocks noGrp="1"/>
          </p:cNvSpPr>
          <p:nvPr>
            <p:ph type="body" idx="1"/>
          </p:nvPr>
        </p:nvSpPr>
        <p:spPr>
          <a:xfrm>
            <a:off x="691078" y="3753350"/>
            <a:ext cx="10312571" cy="1991572"/>
          </a:xfrm>
        </p:spPr>
        <p:txBody>
          <a:bodyPr/>
          <a:lstStyle>
            <a:lvl1pPr marL="0" indent="0">
              <a:buNone/>
              <a:defRPr lang="en-US" sz="2400" kern="120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9" name="Right Triangle 38">
            <a:extLst>
              <a:ext uri="{FF2B5EF4-FFF2-40B4-BE49-F238E27FC236}">
                <a16:creationId xmlns:a16="http://schemas.microsoft.com/office/drawing/2014/main" id="{6741F519-22CF-4C01-B140-5480DBAB30F8}"/>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D05D1550-9064-4767-B70A-3501AF956C94}"/>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5" name="Footer Placeholder 4">
            <a:extLst>
              <a:ext uri="{FF2B5EF4-FFF2-40B4-BE49-F238E27FC236}">
                <a16:creationId xmlns:a16="http://schemas.microsoft.com/office/drawing/2014/main" id="{581E1C33-2E8E-4041-9683-12048CB8A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36992-B921-4F3F-9C4A-0D67E618D114}"/>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2884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CFDF5-4B31-4F1B-83BA-82A9510379F2}"/>
              </a:ext>
            </a:extLst>
          </p:cNvPr>
          <p:cNvSpPr>
            <a:spLocks noGrp="1"/>
          </p:cNvSpPr>
          <p:nvPr>
            <p:ph type="title"/>
          </p:nvPr>
        </p:nvSpPr>
        <p:spPr>
          <a:xfrm>
            <a:off x="691078" y="722903"/>
            <a:ext cx="10312571" cy="135484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14EC9A6-F718-4497-8A75-637EE17458E0}"/>
              </a:ext>
            </a:extLst>
          </p:cNvPr>
          <p:cNvSpPr>
            <a:spLocks noGrp="1"/>
          </p:cNvSpPr>
          <p:nvPr>
            <p:ph sz="half" idx="1"/>
          </p:nvPr>
        </p:nvSpPr>
        <p:spPr>
          <a:xfrm>
            <a:off x="691078" y="2345843"/>
            <a:ext cx="500958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D503E57-9695-4508-9778-B3DB1FB5FAB6}"/>
              </a:ext>
            </a:extLst>
          </p:cNvPr>
          <p:cNvSpPr>
            <a:spLocks noGrp="1"/>
          </p:cNvSpPr>
          <p:nvPr>
            <p:ph sz="half" idx="2"/>
          </p:nvPr>
        </p:nvSpPr>
        <p:spPr>
          <a:xfrm>
            <a:off x="5935075" y="2345843"/>
            <a:ext cx="506857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474CEE6-B9DC-4CCC-8F4C-0B4DADFB0195}"/>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6" name="Footer Placeholder 5">
            <a:extLst>
              <a:ext uri="{FF2B5EF4-FFF2-40B4-BE49-F238E27FC236}">
                <a16:creationId xmlns:a16="http://schemas.microsoft.com/office/drawing/2014/main" id="{2AC85191-5804-47C9-95EB-D49D715737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B0A03-44F6-4299-B45D-E07A023906F0}"/>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4009925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20E6-CC97-4BD8-92FE-8F36024D0E38}"/>
              </a:ext>
            </a:extLst>
          </p:cNvPr>
          <p:cNvSpPr>
            <a:spLocks noGrp="1"/>
          </p:cNvSpPr>
          <p:nvPr>
            <p:ph type="title"/>
          </p:nvPr>
        </p:nvSpPr>
        <p:spPr>
          <a:xfrm>
            <a:off x="691078" y="722900"/>
            <a:ext cx="10320062" cy="140750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3872FB-EDD5-42FB-8A9A-279EAD4FB0D9}"/>
              </a:ext>
            </a:extLst>
          </p:cNvPr>
          <p:cNvSpPr>
            <a:spLocks noGrp="1"/>
          </p:cNvSpPr>
          <p:nvPr>
            <p:ph type="body" idx="1"/>
          </p:nvPr>
        </p:nvSpPr>
        <p:spPr>
          <a:xfrm>
            <a:off x="691078" y="2331481"/>
            <a:ext cx="4963444"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5F28C1-95C8-476A-8D93-D580DD39D8F7}"/>
              </a:ext>
            </a:extLst>
          </p:cNvPr>
          <p:cNvSpPr>
            <a:spLocks noGrp="1"/>
          </p:cNvSpPr>
          <p:nvPr>
            <p:ph sz="half" idx="2"/>
          </p:nvPr>
        </p:nvSpPr>
        <p:spPr>
          <a:xfrm>
            <a:off x="691078" y="2954564"/>
            <a:ext cx="4963444"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4315485-EE1A-41B0-873A-BA9D06E88BFD}"/>
              </a:ext>
            </a:extLst>
          </p:cNvPr>
          <p:cNvSpPr>
            <a:spLocks noGrp="1"/>
          </p:cNvSpPr>
          <p:nvPr>
            <p:ph type="body" sz="quarter" idx="3"/>
          </p:nvPr>
        </p:nvSpPr>
        <p:spPr>
          <a:xfrm>
            <a:off x="6103351" y="2331481"/>
            <a:ext cx="4900298"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81A6FB-1583-4A1B-A4A7-C65062C57B73}"/>
              </a:ext>
            </a:extLst>
          </p:cNvPr>
          <p:cNvSpPr>
            <a:spLocks noGrp="1"/>
          </p:cNvSpPr>
          <p:nvPr>
            <p:ph sz="quarter" idx="4"/>
          </p:nvPr>
        </p:nvSpPr>
        <p:spPr>
          <a:xfrm>
            <a:off x="6103351" y="2954564"/>
            <a:ext cx="4900298"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3A29EA7-E61E-4617-9DA9-40B9299B3287}"/>
              </a:ext>
            </a:extLst>
          </p:cNvPr>
          <p:cNvSpPr>
            <a:spLocks noGrp="1"/>
          </p:cNvSpPr>
          <p:nvPr>
            <p:ph type="dt" sz="half" idx="10"/>
          </p:nvPr>
        </p:nvSpPr>
        <p:spPr>
          <a:xfrm>
            <a:off x="683587" y="6215870"/>
            <a:ext cx="3843779" cy="417126"/>
          </a:xfrm>
        </p:spPr>
        <p:txBody>
          <a:bodyPr/>
          <a:lstStyle/>
          <a:p>
            <a:fld id="{8F72BA41-EC5B-4197-BCC8-0FD2E523CD7A}" type="datetimeFigureOut">
              <a:rPr lang="en-US" smtClean="0"/>
              <a:t>12/13/2023</a:t>
            </a:fld>
            <a:endParaRPr lang="en-US"/>
          </a:p>
        </p:txBody>
      </p:sp>
      <p:sp>
        <p:nvSpPr>
          <p:cNvPr id="8" name="Footer Placeholder 7">
            <a:extLst>
              <a:ext uri="{FF2B5EF4-FFF2-40B4-BE49-F238E27FC236}">
                <a16:creationId xmlns:a16="http://schemas.microsoft.com/office/drawing/2014/main" id="{D56249CC-EB72-46A6-87D9-5FBDA8E450EC}"/>
              </a:ext>
            </a:extLst>
          </p:cNvPr>
          <p:cNvSpPr>
            <a:spLocks noGrp="1"/>
          </p:cNvSpPr>
          <p:nvPr>
            <p:ph type="ftr" sz="quarter" idx="11"/>
          </p:nvPr>
        </p:nvSpPr>
        <p:spPr>
          <a:xfrm>
            <a:off x="691078" y="236364"/>
            <a:ext cx="4114800" cy="417126"/>
          </a:xfrm>
        </p:spPr>
        <p:txBody>
          <a:bodyPr/>
          <a:lstStyle/>
          <a:p>
            <a:endParaRPr lang="en-US" dirty="0"/>
          </a:p>
        </p:txBody>
      </p:sp>
      <p:sp>
        <p:nvSpPr>
          <p:cNvPr id="9" name="Slide Number Placeholder 8">
            <a:extLst>
              <a:ext uri="{FF2B5EF4-FFF2-40B4-BE49-F238E27FC236}">
                <a16:creationId xmlns:a16="http://schemas.microsoft.com/office/drawing/2014/main" id="{EAA04EE7-47BE-4ECE-A170-793C4E56951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717486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4946-24AD-40DD-95A7-49BA49C227DF}"/>
              </a:ext>
            </a:extLst>
          </p:cNvPr>
          <p:cNvSpPr>
            <a:spLocks noGrp="1"/>
          </p:cNvSpPr>
          <p:nvPr>
            <p:ph type="title"/>
          </p:nvPr>
        </p:nvSpPr>
        <p:spPr>
          <a:xfrm>
            <a:off x="691078" y="722903"/>
            <a:ext cx="10501177" cy="1401231"/>
          </a:xfrm>
        </p:spPr>
        <p:txBody>
          <a:bodyPr/>
          <a:lstStyle>
            <a:lvl1pP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D8CF342-49F6-482D-943E-7E50B1694AE3}"/>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4" name="Footer Placeholder 3">
            <a:extLst>
              <a:ext uri="{FF2B5EF4-FFF2-40B4-BE49-F238E27FC236}">
                <a16:creationId xmlns:a16="http://schemas.microsoft.com/office/drawing/2014/main" id="{064033E5-3797-4FF8-866F-9FD9325A9FAB}"/>
              </a:ext>
            </a:extLst>
          </p:cNvPr>
          <p:cNvSpPr>
            <a:spLocks noGrp="1"/>
          </p:cNvSpPr>
          <p:nvPr>
            <p:ph type="ftr" sz="quarter" idx="11"/>
          </p:nvPr>
        </p:nvSpPr>
        <p:spPr>
          <a:xfrm>
            <a:off x="691078" y="236364"/>
            <a:ext cx="4114800" cy="417126"/>
          </a:xfrm>
        </p:spPr>
        <p:txBody>
          <a:bodyPr/>
          <a:lstStyle/>
          <a:p>
            <a:endParaRPr lang="en-US"/>
          </a:p>
        </p:txBody>
      </p:sp>
      <p:sp>
        <p:nvSpPr>
          <p:cNvPr id="5" name="Slide Number Placeholder 4">
            <a:extLst>
              <a:ext uri="{FF2B5EF4-FFF2-40B4-BE49-F238E27FC236}">
                <a16:creationId xmlns:a16="http://schemas.microsoft.com/office/drawing/2014/main" id="{66DC1E67-424D-4638-98F8-38E71A41001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915692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5BED274-5EB4-4EF4-B353-E55BD502655C}"/>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id="{E0418BE5-560E-4E49-B12D-B555511FED72}"/>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9D1162-73B9-420F-BCBE-95039D00CD24}"/>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2BA76FE-316A-48E2-A03B-4E05691C4348}"/>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E678FBC-A6AD-4422-BA24-A4172F8862CA}"/>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3C5C3E-2D08-43F0-AFAC-E15360CA7D3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BEAC62-AF92-4A65-9790-6F6E0C6C5A1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C77D7C5-E76E-4E82-BFC4-9A75D2C8089D}"/>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66E0152-96B9-4067-80D3-D9BDE6D7EC9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18AFCC-B9DA-4092-8FBA-2CFEDB0388E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1EC7D33-C87E-4812-A722-53C5D99272B5}"/>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F239E3-501A-4C3C-9BE4-6BFA0D3126B7}"/>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62BF3B-95BB-4188-AAE5-015A0EF3D18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4E5F0F-0124-40D0-A0BF-AE307A0E15F4}"/>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BADC3B1-26C7-4CF1-B29D-4D0DEA3E2633}"/>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0A7DF6E-1132-4A80-9B18-593B1ACD778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EF19589-10D8-4A8F-A0B1-F7CE380E3001}"/>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8E6BB32-C4F8-4914-88D3-7DC5E79D023E}"/>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8F046EE-9DBA-4924-A19C-ED8741F5F810}"/>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AABBC44-ABA8-4913-824E-64D344724644}"/>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272B22-1C39-47A0-8551-73666AFBE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CDFF66-464C-4ABF-BB01-00500A3B7517}"/>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079FC88-BD3B-4C04-9B90-0FC93C17921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1FCAED8-8687-4141-A7C3-0D88ACEDFEC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65038E6-7B32-460F-B804-D6C105FF44C9}"/>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C5DAE85-AD17-454B-AB64-CEFF52FDAB9D}"/>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C603643-2066-4967-AE4B-9DA143843B2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37E9533-9B07-43E3-B939-7BADC01FEE86}"/>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DCCAAEE-AB2E-4534-893A-3DB109499FB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BD39A2-970F-4714-AAA6-67EE99A0EAA9}"/>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F4A1387-348B-4E46-9B65-FDF76ED0EF20}"/>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F5DAF27-A54D-442A-93E4-BA7F04EAE379}"/>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Date Placeholder 1">
            <a:extLst>
              <a:ext uri="{FF2B5EF4-FFF2-40B4-BE49-F238E27FC236}">
                <a16:creationId xmlns:a16="http://schemas.microsoft.com/office/drawing/2014/main" id="{D2EA265F-80A1-448D-A6EB-CE8D6F6EC723}"/>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3" name="Footer Placeholder 2">
            <a:extLst>
              <a:ext uri="{FF2B5EF4-FFF2-40B4-BE49-F238E27FC236}">
                <a16:creationId xmlns:a16="http://schemas.microsoft.com/office/drawing/2014/main" id="{4815D00D-89E6-4E7A-9A4D-A8CCEB3BE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B5AEA-8C38-4776-878C-AB01474D917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313479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0" name="Right Triangle 39">
            <a:extLst>
              <a:ext uri="{FF2B5EF4-FFF2-40B4-BE49-F238E27FC236}">
                <a16:creationId xmlns:a16="http://schemas.microsoft.com/office/drawing/2014/main" id="{C4853C57-22BC-4465-8B37-DC06FE5A0003}"/>
              </a:ext>
              <a:ext uri="{C183D7F6-B498-43B3-948B-1728B52AA6E4}">
                <adec:decorative xmlns:adec="http://schemas.microsoft.com/office/drawing/2017/decorative" val="1"/>
              </a:ext>
            </a:extLst>
          </p:cNvPr>
          <p:cNvSpPr/>
          <p:nvPr/>
        </p:nvSpPr>
        <p:spPr>
          <a:xfrm rot="13500000">
            <a:off x="-281092" y="31448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E67C0A6-48E9-4845-9EBF-EF2A3DFD274F}"/>
              </a:ext>
            </a:extLst>
          </p:cNvPr>
          <p:cNvSpPr>
            <a:spLocks noGrp="1"/>
          </p:cNvSpPr>
          <p:nvPr>
            <p:ph type="title"/>
          </p:nvPr>
        </p:nvSpPr>
        <p:spPr>
          <a:xfrm>
            <a:off x="683587" y="713677"/>
            <a:ext cx="4499914" cy="2996581"/>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A8B542-2084-485C-ABFC-94340B4C7E77}"/>
              </a:ext>
            </a:extLst>
          </p:cNvPr>
          <p:cNvSpPr>
            <a:spLocks noGrp="1"/>
          </p:cNvSpPr>
          <p:nvPr>
            <p:ph idx="1"/>
          </p:nvPr>
        </p:nvSpPr>
        <p:spPr>
          <a:xfrm>
            <a:off x="5698672" y="708102"/>
            <a:ext cx="5656716" cy="54306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647791F-9546-470D-A174-D75285263C2C}"/>
              </a:ext>
            </a:extLst>
          </p:cNvPr>
          <p:cNvSpPr>
            <a:spLocks noGrp="1"/>
          </p:cNvSpPr>
          <p:nvPr>
            <p:ph type="body" sz="half" idx="2"/>
          </p:nvPr>
        </p:nvSpPr>
        <p:spPr>
          <a:xfrm>
            <a:off x="683587" y="3976544"/>
            <a:ext cx="4499914" cy="2162201"/>
          </a:xfrm>
        </p:spPr>
        <p:txBody>
          <a:bodyPr>
            <a:normAutofit/>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None/>
            </a:pPr>
            <a:r>
              <a:rPr lang="en-US"/>
              <a:t>Click to edit Master text styles</a:t>
            </a:r>
          </a:p>
        </p:txBody>
      </p:sp>
      <p:grpSp>
        <p:nvGrpSpPr>
          <p:cNvPr id="8" name="Group 7">
            <a:extLst>
              <a:ext uri="{FF2B5EF4-FFF2-40B4-BE49-F238E27FC236}">
                <a16:creationId xmlns:a16="http://schemas.microsoft.com/office/drawing/2014/main" id="{0550D594-9D00-4E12-9A7B-8B78EC19948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C5DEA230-2680-47DD-BD49-FDBF4C1105A5}"/>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0BA61D-887F-46F1-B20D-EA4C38D467C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350DFBA-D16D-4AE0-8339-58C4089B94AD}"/>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F4AAAA5-CEFC-4C25-91D3-5AE49F720DA5}"/>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4D142AD-3FA3-43E4-8A61-61CF1E41568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C3755A3-93F4-4EC4-9635-7E89E4AF1D3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0BFB588-0AB8-4BD8-9272-1CA867726018}"/>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45A6DF3-CF29-4480-A235-EAE88D65A63C}"/>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D6FF036-365A-4C15-8E15-0D5BBEBCEA58}"/>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5E76FF-4E86-4E42-B67E-B11AAE8D3076}"/>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1A64CEE-7CED-4EB2-A414-6F2D91E824F9}"/>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2C571B-47A6-49EB-A29F-678368BAED9F}"/>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160B109-845C-4119-BB66-9887B3859A7D}"/>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68B7447-FF64-42D9-B3C6-2BDC6F547ED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FF9B71-8653-450D-AFBE-2140D586FB5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F0B9E5A-C1DA-445C-A911-721DF98DDCDD}"/>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C9A3DC-A478-4469-9359-34A435689F3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DE3299-EED7-4771-A270-F6B02941AD6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34422A-5B59-41DC-8E2A-1A8244580E30}"/>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A176117-0990-434B-A9D9-B4B9043C544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7D6425E-C84A-462F-98F8-D0AB4FC3AF88}"/>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F13AB68-7321-4AC2-AC60-0F417877D07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E275CCE-D06F-49D0-8A47-372C5040330B}"/>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D4B374E-EEBC-4A9C-B3B4-B269EC719857}"/>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D80A7E6-BBEF-4EF1-B14A-29F26BFCF8E6}"/>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D7BC013-9B50-459D-8B8D-F756514A478B}"/>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48964C0-675D-4807-B795-4B695A8F8420}"/>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6911512-51A8-4CE7-A043-425C809EB5F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3C15D1E-0EDF-4AD7-90C7-3D8D64E645D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265A2D-2A6A-4301-B59F-8BAD98D9A57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A4907F-2D1D-49D1-882D-119AA5E1183B}"/>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Date Placeholder 4">
            <a:extLst>
              <a:ext uri="{FF2B5EF4-FFF2-40B4-BE49-F238E27FC236}">
                <a16:creationId xmlns:a16="http://schemas.microsoft.com/office/drawing/2014/main" id="{AF6A2284-37AB-43F5-98B8-8AB49DBFA9F5}"/>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6" name="Footer Placeholder 5">
            <a:extLst>
              <a:ext uri="{FF2B5EF4-FFF2-40B4-BE49-F238E27FC236}">
                <a16:creationId xmlns:a16="http://schemas.microsoft.com/office/drawing/2014/main" id="{9AD8ABAA-E2F7-4C89-99ED-2C340220DD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2EF12-B2CD-4F3C-9F19-A8691540501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948534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DA6865-0A03-48FA-AD6E-D5BF8FDE927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2277E8EB-0DA2-40E4-AD12-1CCD0D262D0B}"/>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BFE9F8-907A-4FFC-9FDE-2B51D238C40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BDDC323-8732-4007-BB81-1BE917E3B2FF}"/>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08FC40-8403-438D-95CA-E4EDC66192A9}"/>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411D218-3FEA-4455-9809-91F029FB55AE}"/>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41390F-BE50-4E4E-9DA2-B5F23F1A93D8}"/>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EB3F094-97B5-48E1-A4DE-8BEED255028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D4DBB43-CB34-4881-9445-A7FE131D5327}"/>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71F972-027A-47F0-996C-84BFE4574050}"/>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41353D-93C8-43F8-BBDE-7AB6B29EC38C}"/>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CF07B24-CBD8-4F09-81EB-504285F8E11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27873BB-1D79-4055-801C-BDA0F9A1513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008D42B-2F35-497E-A26D-9AF008619D4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7F57499-C4D9-4B7D-BADA-38462AA3164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71F2B9-1FFA-4350-9370-B098459A232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8FBAFFC-DC8F-4BB4-B405-E4AAA269AED4}"/>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4FCE64-D7A5-411A-8795-932DD39F9520}"/>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0B4ECFC-FD43-44CF-B7FA-2A8C5651400F}"/>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9DFBC12-1E1D-44DE-9966-BAB05B246636}"/>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BEF096-361C-478B-81EB-37584119BFEE}"/>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FC81993-CE86-4910-B9CE-B69375BDCEE3}"/>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75613D7-9FB0-4D33-8784-EC059DE019C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20AFD9-E849-4F42-99B2-928E6098C29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A200B0B-91CD-4D66-ADFC-9585D283103C}"/>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5DB0C45-30CE-4C85-95C6-FFF4977C646A}"/>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DC31604-5F93-436D-A9D2-A48846D4E0DE}"/>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F1B965-7DE1-4AE3-B28B-DB6847BC52CC}"/>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D9FB65-4392-4D6A-8ACC-8151F682BFE8}"/>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B40380C-3493-4AFE-BF13-AE68A8D244B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B21DF1-4859-4991-9C10-F8FA68F41013}"/>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54AD212-17DC-4506-AAA0-34A46A0B11C3}"/>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5B556E7-762B-4E18-A961-A4F7A9ECF9D8}"/>
              </a:ext>
            </a:extLst>
          </p:cNvPr>
          <p:cNvSpPr>
            <a:spLocks noGrp="1"/>
          </p:cNvSpPr>
          <p:nvPr>
            <p:ph type="title"/>
          </p:nvPr>
        </p:nvSpPr>
        <p:spPr>
          <a:xfrm>
            <a:off x="683587" y="713677"/>
            <a:ext cx="4434823" cy="3020519"/>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B7118AF-C54D-406D-AABE-AED6576D1281}"/>
              </a:ext>
            </a:extLst>
          </p:cNvPr>
          <p:cNvSpPr>
            <a:spLocks noGrp="1"/>
          </p:cNvSpPr>
          <p:nvPr>
            <p:ph type="pic" idx="1"/>
          </p:nvPr>
        </p:nvSpPr>
        <p:spPr>
          <a:xfrm>
            <a:off x="5698672" y="713677"/>
            <a:ext cx="5304977" cy="5430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0" name="Right Triangle 39">
            <a:extLst>
              <a:ext uri="{FF2B5EF4-FFF2-40B4-BE49-F238E27FC236}">
                <a16:creationId xmlns:a16="http://schemas.microsoft.com/office/drawing/2014/main" id="{205CDEB9-8DED-4711-8140-4C943FC2CDA0}"/>
              </a:ext>
              <a:ext uri="{C183D7F6-B498-43B3-948B-1728B52AA6E4}">
                <adec:decorative xmlns:adec="http://schemas.microsoft.com/office/drawing/2017/decorative" val="1"/>
              </a:ext>
            </a:extLst>
          </p:cNvPr>
          <p:cNvSpPr/>
          <p:nvPr/>
        </p:nvSpPr>
        <p:spPr>
          <a:xfrm rot="13500000">
            <a:off x="-281093" y="314330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 Placeholder 3">
            <a:extLst>
              <a:ext uri="{FF2B5EF4-FFF2-40B4-BE49-F238E27FC236}">
                <a16:creationId xmlns:a16="http://schemas.microsoft.com/office/drawing/2014/main" id="{02E13C3F-6360-4760-9477-C3831A6E26EF}"/>
              </a:ext>
            </a:extLst>
          </p:cNvPr>
          <p:cNvSpPr>
            <a:spLocks noGrp="1"/>
          </p:cNvSpPr>
          <p:nvPr>
            <p:ph type="body" sz="half" idx="2"/>
          </p:nvPr>
        </p:nvSpPr>
        <p:spPr>
          <a:xfrm>
            <a:off x="683587" y="3970330"/>
            <a:ext cx="4434823" cy="2173992"/>
          </a:xfrm>
        </p:spPr>
        <p:txBody>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192D3B-60EE-4FC5-9ED7-4445300844CA}"/>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6" name="Footer Placeholder 5">
            <a:extLst>
              <a:ext uri="{FF2B5EF4-FFF2-40B4-BE49-F238E27FC236}">
                <a16:creationId xmlns:a16="http://schemas.microsoft.com/office/drawing/2014/main" id="{5BCF831E-9B19-4936-8BC9-F62A9B118B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71E1D1-F7A2-40D0-91DA-07468A9651E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838844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D70F-ACE4-4595-845E-2296BDF83B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978CD9-E0B5-4B48-8366-91E6D22C9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AF4B4-44D3-4E29-B235-A1B868207789}"/>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5" name="Footer Placeholder 4">
            <a:extLst>
              <a:ext uri="{FF2B5EF4-FFF2-40B4-BE49-F238E27FC236}">
                <a16:creationId xmlns:a16="http://schemas.microsoft.com/office/drawing/2014/main" id="{E2D7BA37-9639-480E-84AB-EA277225CA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FC658-154E-48DE-AD31-813E5170C93C}"/>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561230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5405209-5179-4359-91ED-1B1A46619A99}"/>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0E32344F-3BE0-4CE8-B1BD-9ABD425E1C0D}"/>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99DE306-F4FB-4730-A066-ADF38D739563}"/>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CB32885-303F-477F-A081-27425944F230}"/>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0C0C0B-4CD0-467D-A382-2B2415102C48}"/>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88DF0F-327F-43A5-AB71-3D32053D83CA}"/>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8A0902-2662-4911-A532-AA6310861479}"/>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BDA4F7-23F4-46D1-8B7E-A21DD84083E1}"/>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FC9FC2-8808-438E-8FFB-5FE416BFB5C8}"/>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04694E5-71F9-4210-9BE8-FC12CC177BD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37E805-A7E5-4906-B0C5-1373F3DA962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4CD964-FBD6-41AB-8A02-9509A2BAC11F}"/>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CD7FF8-E827-4E0A-BCE2-CCB34EDAC0F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C4AD6BB-F1EE-4FB8-96E8-6890447800EC}"/>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E935057-E0A3-4DAE-B9C8-6E818D7A7205}"/>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08DDF69-1C14-453C-BC3A-37D3FE69DFC7}"/>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C26D82-15BA-4B2E-A42D-2ECA8012D30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F73B67-E5E9-4000-91DA-034B2127EFD2}"/>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FAC1B5-F0DD-4FC0-B4C9-77CB29DF442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ACB3DB-54B2-4CEE-A791-C6FC6C758DAE}"/>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8324004-1030-47D9-B817-425FF6ECC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AA001C4-81AB-4FA6-ADAA-C8618056353B}"/>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1DAD34-7844-4F16-9874-F51F2A23B9EA}"/>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7DCBC6D-1BDA-4CB1-A3EC-59F240C8FA19}"/>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5B3C1A0-58E7-47E4-831B-CF3EE21D1E90}"/>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8A09FAA-E123-4FE4-B67A-9EBDE1A3130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317B7C6-C816-4A58-B184-135E4FD19F5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4D22ABB-4CE8-47DC-80BF-39B3E4CF7048}"/>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A17DE37-A292-4031-AF42-CDB00A13EE76}"/>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3EF673-CB75-435F-9BF3-7594EC3ADF8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35F4581-15F6-47EE-87D0-1132A093DBA5}"/>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65CF984-F5BD-45C4-9A12-B02DB4F044E1}"/>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ight Triangle 38">
            <a:extLst>
              <a:ext uri="{FF2B5EF4-FFF2-40B4-BE49-F238E27FC236}">
                <a16:creationId xmlns:a16="http://schemas.microsoft.com/office/drawing/2014/main" id="{ACE66A86-8455-497B-9CA4-F460A19E5FBB}"/>
              </a:ext>
              <a:ext uri="{C183D7F6-B498-43B3-948B-1728B52AA6E4}">
                <adec:decorative xmlns:adec="http://schemas.microsoft.com/office/drawing/2017/decorative" val="1"/>
              </a:ext>
            </a:extLst>
          </p:cNvPr>
          <p:cNvSpPr/>
          <p:nvPr/>
        </p:nvSpPr>
        <p:spPr>
          <a:xfrm rot="18900000">
            <a:off x="7770390" y="-28737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Vertical Title 1">
            <a:extLst>
              <a:ext uri="{FF2B5EF4-FFF2-40B4-BE49-F238E27FC236}">
                <a16:creationId xmlns:a16="http://schemas.microsoft.com/office/drawing/2014/main" id="{5868C62B-71EF-4824-9EE8-6CAE17984232}"/>
              </a:ext>
            </a:extLst>
          </p:cNvPr>
          <p:cNvSpPr>
            <a:spLocks noGrp="1"/>
          </p:cNvSpPr>
          <p:nvPr>
            <p:ph type="title" orient="vert"/>
          </p:nvPr>
        </p:nvSpPr>
        <p:spPr>
          <a:xfrm>
            <a:off x="7707774" y="715616"/>
            <a:ext cx="3295876" cy="502659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243E4C8-4AA9-49D7-BF71-1AB5F2CFE1FC}"/>
              </a:ext>
            </a:extLst>
          </p:cNvPr>
          <p:cNvSpPr>
            <a:spLocks noGrp="1"/>
          </p:cNvSpPr>
          <p:nvPr>
            <p:ph type="body" orient="vert" idx="1"/>
          </p:nvPr>
        </p:nvSpPr>
        <p:spPr>
          <a:xfrm>
            <a:off x="683588" y="715616"/>
            <a:ext cx="6770448" cy="5026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97898B3-014E-440B-BA4E-106339212804}"/>
              </a:ext>
            </a:extLst>
          </p:cNvPr>
          <p:cNvSpPr>
            <a:spLocks noGrp="1"/>
          </p:cNvSpPr>
          <p:nvPr>
            <p:ph type="dt" sz="half" idx="10"/>
          </p:nvPr>
        </p:nvSpPr>
        <p:spPr/>
        <p:txBody>
          <a:bodyPr/>
          <a:lstStyle/>
          <a:p>
            <a:fld id="{8F72BA41-EC5B-4197-BCC8-0FD2E523CD7A}" type="datetimeFigureOut">
              <a:rPr lang="en-US" smtClean="0"/>
              <a:t>12/13/2023</a:t>
            </a:fld>
            <a:endParaRPr lang="en-US"/>
          </a:p>
        </p:txBody>
      </p:sp>
      <p:sp>
        <p:nvSpPr>
          <p:cNvPr id="5" name="Footer Placeholder 4">
            <a:extLst>
              <a:ext uri="{FF2B5EF4-FFF2-40B4-BE49-F238E27FC236}">
                <a16:creationId xmlns:a16="http://schemas.microsoft.com/office/drawing/2014/main" id="{81C22643-CE63-4C3E-B437-5A1A5EF91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1CE5E-160A-4B37-94E2-3D9DC75BFFAF}"/>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899900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40" name="Straight Connector 39">
              <a:extLst>
                <a:ext uri="{FF2B5EF4-FFF2-40B4-BE49-F238E27FC236}">
                  <a16:creationId xmlns:a16="http://schemas.microsoft.com/office/drawing/2014/main" id="{5F28962D-50BA-43F8-8863-28ECE711D3F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0F5939-D4E0-46FD-9A5A-5D648E381092}"/>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633D331-78CB-40A1-B167-8185EC5D707B}"/>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512E4B1-E78E-49E7-AA36-374CC1B084E4}"/>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7D46340-CBFC-490F-B44E-7AA8FBF58B05}"/>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75C26C-3EBD-4AA9-BA4D-2561E295D65D}"/>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35DB6BE-E065-4559-BF5C-36B56B379040}"/>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DA54272-CD9D-4F68-BBAB-4F0C0C3EC63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002CE8F-9256-4F2C-B474-58873717119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9C9DE9F-4252-401D-913E-B74C9E326F9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FE4E69B-534F-4A80-9E1C-798BEE1B079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7564E1C-009C-4832-AE8D-E98286693F0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305DF1C-5801-43F2-A8B9-5351369418C0}"/>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06E71C8-0783-4E17-9B34-F51231DD2954}"/>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908F17-2A89-4B0A-A2EA-692390969FE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BE22751-380F-44F9-BEED-0A553CF87BE5}"/>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7B27910-846F-4E4E-B588-F5B2E026FE9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E0501E-134E-46D7-984F-3A382B0BB29B}"/>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A83974-CBD7-4A69-9D84-2D3BBDE027A5}"/>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03E931-00D4-4B0C-BC69-49FE5C766518}"/>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7732A30-BE2F-4D71-BC37-60F7B44591B9}"/>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C8EB840-DE7D-4E67-989C-F4D8F50E15BD}"/>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05D2CC2-53CC-487E-A72E-42B1E9B18460}"/>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A12D6B-1D60-4F26-8FB9-74AD5B070BDF}"/>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1895D00-2D63-443C-95A8-5EB6E5EECBF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AC50652-2A56-4382-95D0-971644EE0FA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A50A374-8880-482D-B54F-F74E0D7BE18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66364D8-CCC7-4AAF-94BC-766EC160D99E}"/>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A0DC409-26E2-4453-89FD-745EA849BE7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39ED039-D66C-4A5E-AA35-E7A5FA2E64C2}"/>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2C13DC-161E-49CF-96B5-5383AA052AB7}"/>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05103067-48DA-458C-99F6-9921C19A802A}"/>
              </a:ext>
            </a:extLst>
          </p:cNvPr>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CB86862-507E-4F73-890F-3B77BCFA3FA2}"/>
              </a:ext>
            </a:extLst>
          </p:cNvPr>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EFBC0BB-AF05-4753-9159-41A16FBFC3B4}"/>
              </a:ext>
            </a:extLst>
          </p:cNvPr>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8F72BA41-EC5B-4197-BCC8-0FD2E523CD7A}" type="datetimeFigureOut">
              <a:rPr lang="en-US" smtClean="0"/>
              <a:pPr/>
              <a:t>12/13/2023</a:t>
            </a:fld>
            <a:endParaRPr lang="en-US" dirty="0"/>
          </a:p>
        </p:txBody>
      </p:sp>
      <p:sp>
        <p:nvSpPr>
          <p:cNvPr id="5" name="Footer Placeholder 4">
            <a:extLst>
              <a:ext uri="{FF2B5EF4-FFF2-40B4-BE49-F238E27FC236}">
                <a16:creationId xmlns:a16="http://schemas.microsoft.com/office/drawing/2014/main" id="{28362F82-EA1A-4B02-8A64-3B44C0D9DAC6}"/>
              </a:ext>
            </a:extLst>
          </p:cNvPr>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9C5EF32-1CA9-4CDA-8182-2FB0C30A0F6F}"/>
              </a:ext>
            </a:extLst>
          </p:cNvPr>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pPr/>
              <a:t>‹#›</a:t>
            </a:fld>
            <a:endParaRPr lang="en-US" dirty="0"/>
          </a:p>
        </p:txBody>
      </p:sp>
      <p:sp>
        <p:nvSpPr>
          <p:cNvPr id="7" name="Right Triangle 6">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6432630"/>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7">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4" name="Group 9">
            <a:extLst>
              <a:ext uri="{FF2B5EF4-FFF2-40B4-BE49-F238E27FC236}">
                <a16:creationId xmlns:a16="http://schemas.microsoft.com/office/drawing/2014/main" id="{A0064D7E-06DA-49C2-98D1-4C063EBE9E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 name="Straight Connector 10">
              <a:extLst>
                <a:ext uri="{FF2B5EF4-FFF2-40B4-BE49-F238E27FC236}">
                  <a16:creationId xmlns:a16="http://schemas.microsoft.com/office/drawing/2014/main" id="{5D1B7231-4CA0-4EF0-A0F6-BBC5D2289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11">
              <a:extLst>
                <a:ext uri="{FF2B5EF4-FFF2-40B4-BE49-F238E27FC236}">
                  <a16:creationId xmlns:a16="http://schemas.microsoft.com/office/drawing/2014/main" id="{6F16C7D2-2C2B-45A2-B877-AD7F29D21D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3E4B7AF-75AF-445E-9C56-25B6004E36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F9A02B0-84CC-4983-8CA2-DA39E73F2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AB12A9E-E8F5-4BB6-9FAC-B7528DB78E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4E08A66-700A-4A93-8C53-51D5607B84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9E4E565-75A8-4E72-8D5F-0B62E6B49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F1FD7EC-834D-4087-9B69-7793E1A5B4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E4853CF-E211-4741-8BB6-936918F201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08328EE-5DD9-49DB-AD4B-4F0A76A052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404B81F-9DCC-4C62-8962-2B6C36255C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41ED921-643C-4B5B-86E6-99E818479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22">
              <a:extLst>
                <a:ext uri="{FF2B5EF4-FFF2-40B4-BE49-F238E27FC236}">
                  <a16:creationId xmlns:a16="http://schemas.microsoft.com/office/drawing/2014/main" id="{DAD09725-F1B5-4342-A3A6-25BDC7261C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23">
              <a:extLst>
                <a:ext uri="{FF2B5EF4-FFF2-40B4-BE49-F238E27FC236}">
                  <a16:creationId xmlns:a16="http://schemas.microsoft.com/office/drawing/2014/main" id="{8C5251DB-B92C-4E4E-9BAE-B3EB8A9A31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24">
              <a:extLst>
                <a:ext uri="{FF2B5EF4-FFF2-40B4-BE49-F238E27FC236}">
                  <a16:creationId xmlns:a16="http://schemas.microsoft.com/office/drawing/2014/main" id="{82389C50-96FA-4F8E-A890-EE49673799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497D116-7C85-4317-8284-E647BAFC35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D6ED932-F3DD-4BB6-8FC3-6E205965D9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850A286-F068-43D3-8DEA-272E28F30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F3A2DA1-C0E2-44DE-AAA4-D2F262CB39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D8CC984-8A5C-4205-9CE0-218DA79F12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12901BA-B376-4054-8C31-BE75DF480E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72BA8E1-2C05-43A7-AABF-8D614E07D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3D58E52-4C85-48FF-ADA3-F8F66B9957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C61787A-32B8-440E-B1A5-1CAEC9D11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9D651FB-65B3-4DBD-9428-084075111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34A6116-8F7B-4C9A-9B9D-EF25C8BFA1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4CC776F-EA3D-4898-9730-88C6605FDB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81A3030-F8B6-4D5E-8A8F-7CE0C81E9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49129F1-E775-4904-9569-F08FA175DF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C93E5BB-B3BE-4416-A1B2-5A2CDA8B02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3FD179A-45E8-4D8F-8F75-6E4A266F84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E2931228-9E6B-BE61-8B66-8098B90211C1}"/>
              </a:ext>
            </a:extLst>
          </p:cNvPr>
          <p:cNvSpPr>
            <a:spLocks noGrp="1"/>
          </p:cNvSpPr>
          <p:nvPr>
            <p:ph type="ctrTitle"/>
          </p:nvPr>
        </p:nvSpPr>
        <p:spPr>
          <a:xfrm>
            <a:off x="684225" y="746840"/>
            <a:ext cx="4903438" cy="5415739"/>
          </a:xfrm>
        </p:spPr>
        <p:txBody>
          <a:bodyPr anchor="ctr">
            <a:normAutofit/>
          </a:bodyPr>
          <a:lstStyle/>
          <a:p>
            <a:r>
              <a:rPr lang="el-GR">
                <a:effectLst/>
                <a:latin typeface="Book Antiqua" panose="02040602050305030304" pitchFamily="18" charset="0"/>
                <a:ea typeface="Calibri" panose="020F0502020204030204" pitchFamily="34" charset="0"/>
                <a:cs typeface="Times New Roman" panose="02020603050405020304" pitchFamily="18" charset="0"/>
              </a:rPr>
              <a:t>Μάθημα 10</a:t>
            </a:r>
            <a:r>
              <a:rPr lang="el-GR" baseline="30000">
                <a:effectLst/>
                <a:latin typeface="Book Antiqua" panose="02040602050305030304" pitchFamily="18" charset="0"/>
                <a:ea typeface="Calibri" panose="020F0502020204030204" pitchFamily="34" charset="0"/>
                <a:cs typeface="Times New Roman" panose="02020603050405020304" pitchFamily="18" charset="0"/>
              </a:rPr>
              <a:t>ο</a:t>
            </a:r>
            <a:br>
              <a:rPr lang="el-GR">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
        <p:nvSpPr>
          <p:cNvPr id="43" name="Right Triangle 42">
            <a:extLst>
              <a:ext uri="{FF2B5EF4-FFF2-40B4-BE49-F238E27FC236}">
                <a16:creationId xmlns:a16="http://schemas.microsoft.com/office/drawing/2014/main" id="{729E7B49-E1D9-4EAE-8B30-D958A9580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314485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Freeform: Shape 44">
            <a:extLst>
              <a:ext uri="{FF2B5EF4-FFF2-40B4-BE49-F238E27FC236}">
                <a16:creationId xmlns:a16="http://schemas.microsoft.com/office/drawing/2014/main" id="{D2BA0570-7BB5-4FB7-B41A-048CE0327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316" y="-3109"/>
            <a:ext cx="6098262" cy="6861109"/>
          </a:xfrm>
          <a:custGeom>
            <a:avLst/>
            <a:gdLst>
              <a:gd name="connsiteX0" fmla="*/ 2247706 w 6098262"/>
              <a:gd name="connsiteY0" fmla="*/ 0 h 6861109"/>
              <a:gd name="connsiteX1" fmla="*/ 6098262 w 6098262"/>
              <a:gd name="connsiteY1" fmla="*/ 0 h 6861109"/>
              <a:gd name="connsiteX2" fmla="*/ 6098262 w 6098262"/>
              <a:gd name="connsiteY2" fmla="*/ 6861109 h 6861109"/>
              <a:gd name="connsiteX3" fmla="*/ 2247706 w 6098262"/>
              <a:gd name="connsiteY3" fmla="*/ 6861109 h 6861109"/>
              <a:gd name="connsiteX4" fmla="*/ 2247706 w 6098262"/>
              <a:gd name="connsiteY4" fmla="*/ 6857999 h 6861109"/>
              <a:gd name="connsiteX5" fmla="*/ 274850 w 6098262"/>
              <a:gd name="connsiteY5" fmla="*/ 6857999 h 6861109"/>
              <a:gd name="connsiteX6" fmla="*/ 954409 w 6098262"/>
              <a:gd name="connsiteY6" fmla="*/ 1 h 6861109"/>
              <a:gd name="connsiteX7" fmla="*/ 2247706 w 6098262"/>
              <a:gd name="connsiteY7" fmla="*/ 1 h 686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2" h="6861109">
                <a:moveTo>
                  <a:pt x="2247706" y="0"/>
                </a:moveTo>
                <a:lnTo>
                  <a:pt x="6098262" y="0"/>
                </a:lnTo>
                <a:lnTo>
                  <a:pt x="6098262" y="6861109"/>
                </a:lnTo>
                <a:lnTo>
                  <a:pt x="2247706" y="6861109"/>
                </a:lnTo>
                <a:lnTo>
                  <a:pt x="2247706" y="6857999"/>
                </a:lnTo>
                <a:lnTo>
                  <a:pt x="274850" y="6857999"/>
                </a:lnTo>
                <a:cubicBezTo>
                  <a:pt x="-619306" y="3429000"/>
                  <a:pt x="954409" y="3429000"/>
                  <a:pt x="954409" y="1"/>
                </a:cubicBezTo>
                <a:lnTo>
                  <a:pt x="2247706" y="1"/>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0" name="Picture 2" descr="Σύνθετοι μαθηματικοί τύποι σε μαυροπίνακα">
            <a:extLst>
              <a:ext uri="{FF2B5EF4-FFF2-40B4-BE49-F238E27FC236}">
                <a16:creationId xmlns:a16="http://schemas.microsoft.com/office/drawing/2014/main" id="{A1E11386-6B38-7AF6-3D12-C5F1534016C1}"/>
              </a:ext>
            </a:extLst>
          </p:cNvPr>
          <p:cNvPicPr>
            <a:picLocks noChangeAspect="1"/>
          </p:cNvPicPr>
          <p:nvPr/>
        </p:nvPicPr>
        <p:blipFill rotWithShape="1">
          <a:blip r:embed="rId2">
            <a:alphaModFix amt="80000"/>
          </a:blip>
          <a:srcRect l="24519" r="10597"/>
          <a:stretch/>
        </p:blipFill>
        <p:spPr>
          <a:xfrm>
            <a:off x="6097316" y="-3108"/>
            <a:ext cx="6098262" cy="6861108"/>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p:spPr>
      </p:pic>
    </p:spTree>
    <p:extLst>
      <p:ext uri="{BB962C8B-B14F-4D97-AF65-F5344CB8AC3E}">
        <p14:creationId xmlns:p14="http://schemas.microsoft.com/office/powerpoint/2010/main" val="269870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1" name="Group 1030">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032" name="Straight Connector 1031">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4" name="Straight Connector 1033">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6" name="Straight Connector 1035">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7" name="Straight Connector 1036">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8" name="Straight Connector 1037">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9" name="Straight Connector 1038">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0" name="Straight Connector 1039">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1" name="Straight Connector 1040">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2" name="Straight Connector 1041">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3" name="Straight Connector 1042">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4" name="Straight Connector 1043">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5" name="Straight Connector 1044">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6" name="Straight Connector 1045">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7" name="Straight Connector 1046">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8" name="Straight Connector 1047">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9" name="Straight Connector 1048">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0" name="Straight Connector 1049">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1" name="Straight Connector 1050">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2" name="Straight Connector 1051">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3" name="Straight Connector 1052">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4" name="Straight Connector 1053">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5" name="Straight Connector 1054">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6" name="Straight Connector 1055">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7" name="Straight Connector 1056">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8" name="Straight Connector 1057">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9" name="Straight Connector 1058">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60" name="Straight Connector 1059">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61" name="Straight Connector 1060">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62" name="Straight Connector 1061">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064" name="Right Triangle 1063">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066" name="Rectangle 1065">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068" name="Group 1067">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069" name="Straight Connector 1068">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0" name="Straight Connector 1069">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1" name="Straight Connector 1070">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2" name="Straight Connector 1071">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3" name="Straight Connector 1072">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4" name="Straight Connector 1073">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5" name="Straight Connector 1074">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6" name="Straight Connector 1075">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7" name="Straight Connector 1076">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8" name="Straight Connector 1077">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9" name="Straight Connector 1078">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0" name="Straight Connector 1079">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1" name="Straight Connector 1080">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2" name="Straight Connector 1081">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3" name="Straight Connector 1082">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4" name="Straight Connector 1083">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5" name="Straight Connector 1084">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6" name="Straight Connector 1085">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7" name="Straight Connector 1086">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8" name="Straight Connector 1087">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9" name="Straight Connector 1088">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0" name="Straight Connector 1089">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1" name="Straight Connector 1090">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2" name="Straight Connector 1091">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3" name="Straight Connector 1092">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4" name="Straight Connector 1093">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5" name="Straight Connector 1094">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6" name="Straight Connector 1095">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8" name="Straight Connector 1097">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9" name="Straight Connector 1098">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101" name="Freeform: Shape 1100">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Ιταλική δραματουργία του 17 αιώνα: Μηχανισμοί και ειδικά Εφέ | Θέατρο">
            <a:extLst>
              <a:ext uri="{FF2B5EF4-FFF2-40B4-BE49-F238E27FC236}">
                <a16:creationId xmlns:a16="http://schemas.microsoft.com/office/drawing/2014/main" id="{98EDEDBB-0E6F-A70A-D064-9A7970227E3B}"/>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t="7798" r="-1" b="199"/>
          <a:stretch/>
        </p:blipFill>
        <p:spPr bwMode="auto">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6191C2D1-C887-C172-CA46-4F2A1EBADB12}"/>
              </a:ext>
            </a:extLst>
          </p:cNvPr>
          <p:cNvSpPr>
            <a:spLocks noGrp="1"/>
          </p:cNvSpPr>
          <p:nvPr>
            <p:ph type="title"/>
          </p:nvPr>
        </p:nvSpPr>
        <p:spPr>
          <a:xfrm>
            <a:off x="684225" y="746840"/>
            <a:ext cx="9339075" cy="3939637"/>
          </a:xfrm>
        </p:spPr>
        <p:txBody>
          <a:bodyPr vert="horz" lIns="91440" tIns="45720" rIns="91440" bIns="45720" rtlCol="0" anchor="b">
            <a:noAutofit/>
          </a:bodyPr>
          <a:lstStyle/>
          <a:p>
            <a:pPr>
              <a:lnSpc>
                <a:spcPct val="90000"/>
              </a:lnSpc>
              <a:spcAft>
                <a:spcPts val="800"/>
              </a:spcAft>
            </a:pPr>
            <a:r>
              <a:rPr lang="en-US" sz="2400" b="1" i="1" dirty="0" err="1">
                <a:solidFill>
                  <a:srgbClr val="FFFFFF"/>
                </a:solidFill>
                <a:effectLst/>
                <a:latin typeface="Book Antiqua" panose="02040602050305030304" pitchFamily="18" charset="0"/>
              </a:rPr>
              <a:t>Το</a:t>
            </a:r>
            <a:r>
              <a:rPr lang="en-US" sz="2400" b="1" i="1" dirty="0">
                <a:solidFill>
                  <a:srgbClr val="FFFFFF"/>
                </a:solidFill>
                <a:effectLst/>
                <a:latin typeface="Book Antiqua" panose="02040602050305030304" pitchFamily="18" charset="0"/>
              </a:rPr>
              <a:t> </a:t>
            </a:r>
            <a:r>
              <a:rPr lang="en-US" sz="2400" b="1" i="1" dirty="0" err="1">
                <a:solidFill>
                  <a:srgbClr val="FFFFFF"/>
                </a:solidFill>
                <a:effectLst/>
                <a:latin typeface="Book Antiqua" panose="02040602050305030304" pitchFamily="18" charset="0"/>
              </a:rPr>
              <a:t>θέ</a:t>
            </a:r>
            <a:r>
              <a:rPr lang="en-US" sz="2400" b="1" i="1" dirty="0">
                <a:solidFill>
                  <a:srgbClr val="FFFFFF"/>
                </a:solidFill>
                <a:effectLst/>
                <a:latin typeface="Book Antiqua" panose="02040602050305030304" pitchFamily="18" charset="0"/>
              </a:rPr>
              <a:t>ατρο μέχρι το 1800 </a:t>
            </a:r>
            <a:br>
              <a:rPr lang="el-GR" sz="2400" b="1" i="1" dirty="0">
                <a:solidFill>
                  <a:srgbClr val="FFFFFF"/>
                </a:solidFill>
                <a:effectLst/>
                <a:latin typeface="Book Antiqua" panose="02040602050305030304" pitchFamily="18" charset="0"/>
              </a:rPr>
            </a:br>
            <a:br>
              <a:rPr lang="en-US" sz="2400" dirty="0">
                <a:solidFill>
                  <a:srgbClr val="FFFFFF"/>
                </a:solidFill>
                <a:effectLst/>
                <a:latin typeface="Book Antiqua" panose="02040602050305030304" pitchFamily="18" charset="0"/>
              </a:rPr>
            </a:br>
            <a:r>
              <a:rPr lang="en-US" sz="2400" dirty="0" err="1">
                <a:solidFill>
                  <a:srgbClr val="FFFFFF"/>
                </a:solidFill>
                <a:effectLst/>
                <a:latin typeface="Book Antiqua" panose="02040602050305030304" pitchFamily="18" charset="0"/>
              </a:rPr>
              <a:t>Μέχρι</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1700,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μεγ</a:t>
            </a:r>
            <a:r>
              <a:rPr lang="en-US" sz="2400" dirty="0">
                <a:solidFill>
                  <a:srgbClr val="FFFFFF"/>
                </a:solidFill>
                <a:effectLst/>
                <a:latin typeface="Book Antiqua" panose="02040602050305030304" pitchFamily="18" charset="0"/>
              </a:rPr>
              <a:t>αλύτερο μέρος της δυτικής Ευρώπης είχε υιοθετήσει τις ιταλικές </a:t>
            </a:r>
            <a:r>
              <a:rPr lang="el-GR" sz="2400" dirty="0">
                <a:solidFill>
                  <a:srgbClr val="FFFFFF"/>
                </a:solidFill>
                <a:latin typeface="Book Antiqua" panose="02040602050305030304" pitchFamily="18" charset="0"/>
              </a:rPr>
              <a:t>σκηνικές </a:t>
            </a:r>
            <a:r>
              <a:rPr lang="en-US" sz="2400" dirty="0">
                <a:solidFill>
                  <a:srgbClr val="FFFFFF"/>
                </a:solidFill>
                <a:effectLst/>
                <a:latin typeface="Book Antiqua" panose="02040602050305030304" pitchFamily="18" charset="0"/>
              </a:rPr>
              <a:t>πρα</a:t>
            </a:r>
            <a:r>
              <a:rPr lang="en-US" sz="2400" dirty="0" err="1">
                <a:solidFill>
                  <a:srgbClr val="FFFFFF"/>
                </a:solidFill>
                <a:effectLst/>
                <a:latin typeface="Book Antiqua" panose="02040602050305030304" pitchFamily="18" charset="0"/>
              </a:rPr>
              <a:t>κτικές</a:t>
            </a:r>
            <a:r>
              <a:rPr lang="el-GR" sz="2400" dirty="0">
                <a:solidFill>
                  <a:srgbClr val="FFFFFF"/>
                </a:solidFill>
                <a:effectLst/>
                <a:latin typeface="Book Antiqua" panose="02040602050305030304" pitchFamily="18" charset="0"/>
              </a:rPr>
              <a:t>. Η</a:t>
            </a:r>
            <a:r>
              <a:rPr lang="en-US" sz="2400" dirty="0">
                <a:solidFill>
                  <a:srgbClr val="FFFFFF"/>
                </a:solidFill>
                <a:effectLst/>
                <a:latin typeface="Book Antiqua" panose="02040602050305030304" pitchFamily="18" charset="0"/>
              </a:rPr>
              <a:t> μπούκα, τα προοπτικά σκηνικά (αποτελούμενα από επίπεδες κουίντες, πετάσματα και αέρια (από </a:t>
            </a:r>
            <a:r>
              <a:rPr lang="el-GR" sz="2400" dirty="0">
                <a:solidFill>
                  <a:srgbClr val="FFFFFF"/>
                </a:solidFill>
                <a:effectLst/>
                <a:latin typeface="Book Antiqua" panose="02040602050305030304" pitchFamily="18" charset="0"/>
              </a:rPr>
              <a:t>«</a:t>
            </a:r>
            <a:r>
              <a:rPr lang="en-US" sz="2400" dirty="0">
                <a:solidFill>
                  <a:srgbClr val="FFFFFF"/>
                </a:solidFill>
                <a:effectLst/>
                <a:latin typeface="Book Antiqua" panose="02040602050305030304" pitchFamily="18" charset="0"/>
              </a:rPr>
              <a:t>α</a:t>
            </a:r>
            <a:r>
              <a:rPr lang="en-US" sz="2400" dirty="0" err="1">
                <a:solidFill>
                  <a:srgbClr val="FFFFFF"/>
                </a:solidFill>
                <a:effectLst/>
                <a:latin typeface="Book Antiqua" panose="02040602050305030304" pitchFamily="18" charset="0"/>
              </a:rPr>
              <a:t>έρος</a:t>
            </a:r>
            <a:r>
              <a:rPr lang="el-GR" sz="2400" dirty="0">
                <a:solidFill>
                  <a:srgbClr val="FFFFFF"/>
                </a:solidFill>
                <a:effectLst/>
                <a:latin typeface="Book Antiqua" panose="02040602050305030304" pitchFamily="18" charset="0"/>
              </a:rPr>
              <a:t>»</a:t>
            </a:r>
            <a:r>
              <a:rPr lang="en-US" sz="2400" dirty="0">
                <a:solidFill>
                  <a:srgbClr val="FFFFFF"/>
                </a:solidFill>
                <a:effectLst/>
                <a:latin typeface="Book Antiqua" panose="02040602050305030304" pitchFamily="18" charset="0"/>
              </a:rPr>
              <a:t> σύννεφα) ) οι γρήγορες αλλαγές των σκηνικών και τα θεαματικά ειδικά εφέ είχαν διαδοθεί σχεδόν παντού. Κα</a:t>
            </a:r>
            <a:r>
              <a:rPr lang="en-US" sz="2400" dirty="0" err="1">
                <a:solidFill>
                  <a:srgbClr val="FFFFFF"/>
                </a:solidFill>
                <a:effectLst/>
                <a:latin typeface="Book Antiqua" panose="02040602050305030304" pitchFamily="18" charset="0"/>
              </a:rPr>
              <a:t>τά</a:t>
            </a:r>
            <a:r>
              <a:rPr lang="en-US" sz="2400" dirty="0">
                <a:solidFill>
                  <a:srgbClr val="FFFFFF"/>
                </a:solidFill>
                <a:effectLst/>
                <a:latin typeface="Book Antiqua" panose="02040602050305030304" pitchFamily="18" charset="0"/>
              </a:rPr>
              <a:t> κα</a:t>
            </a:r>
            <a:r>
              <a:rPr lang="en-US" sz="2400" dirty="0" err="1">
                <a:solidFill>
                  <a:srgbClr val="FFFFFF"/>
                </a:solidFill>
                <a:effectLst/>
                <a:latin typeface="Book Antiqua" panose="02040602050305030304" pitchFamily="18" charset="0"/>
              </a:rPr>
              <a:t>νόν</a:t>
            </a:r>
            <a:r>
              <a:rPr lang="en-US" sz="2400" dirty="0">
                <a:solidFill>
                  <a:srgbClr val="FFFFFF"/>
                </a:solidFill>
                <a:effectLst/>
                <a:latin typeface="Book Antiqua" panose="02040602050305030304" pitchFamily="18" charset="0"/>
              </a:rPr>
              <a:t>α τα σκηνικά τα αποτελούσαν προοπτικές αλέες τοποθετημένες συμμετρικά, οι οποίες απεικόνιζαν μια σειρά από κτίρια, καταλήγοντας στη θέα μιας μακρινής προοπτικής.</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3290691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5" name="Group 2054">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056" name="Straight Connector 2055">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8" name="Straight Connector 2057">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9" name="Straight Connector 2058">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0" name="Straight Connector 2059">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1" name="Straight Connector 2060">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2" name="Straight Connector 2061">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3" name="Straight Connector 2062">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4" name="Straight Connector 2063">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5" name="Straight Connector 2064">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6" name="Straight Connector 2065">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7" name="Straight Connector 2066">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8" name="Straight Connector 2067">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69" name="Straight Connector 2068">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0" name="Straight Connector 2069">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1" name="Straight Connector 2070">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2" name="Straight Connector 2071">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3" name="Straight Connector 2072">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4" name="Straight Connector 2073">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5" name="Straight Connector 2074">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6" name="Straight Connector 2075">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7" name="Straight Connector 2076">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8" name="Straight Connector 2077">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79" name="Straight Connector 2078">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80" name="Straight Connector 2079">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81" name="Straight Connector 2080">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82" name="Straight Connector 2081">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83" name="Straight Connector 2082">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84" name="Straight Connector 2083">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85" name="Straight Connector 2084">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86" name="Straight Connector 2085">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088" name="Right Triangle 2087">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090" name="Rectangle 2089">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092" name="Group 2091">
            <a:extLst>
              <a:ext uri="{FF2B5EF4-FFF2-40B4-BE49-F238E27FC236}">
                <a16:creationId xmlns:a16="http://schemas.microsoft.com/office/drawing/2014/main" id="{CEC7A2BB-E03E-436B-ABA5-3EBC8FB406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093" name="Straight Connector 2092">
              <a:extLst>
                <a:ext uri="{FF2B5EF4-FFF2-40B4-BE49-F238E27FC236}">
                  <a16:creationId xmlns:a16="http://schemas.microsoft.com/office/drawing/2014/main" id="{A6DC0849-A033-4B02-97FE-B41AD9A866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94" name="Straight Connector 2093">
              <a:extLst>
                <a:ext uri="{FF2B5EF4-FFF2-40B4-BE49-F238E27FC236}">
                  <a16:creationId xmlns:a16="http://schemas.microsoft.com/office/drawing/2014/main" id="{C3ADCA7D-864A-49AD-B820-102F220EA7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95" name="Straight Connector 2094">
              <a:extLst>
                <a:ext uri="{FF2B5EF4-FFF2-40B4-BE49-F238E27FC236}">
                  <a16:creationId xmlns:a16="http://schemas.microsoft.com/office/drawing/2014/main" id="{4957E947-1347-4EB3-89EB-DF85D94E26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96" name="Straight Connector 2095">
              <a:extLst>
                <a:ext uri="{FF2B5EF4-FFF2-40B4-BE49-F238E27FC236}">
                  <a16:creationId xmlns:a16="http://schemas.microsoft.com/office/drawing/2014/main" id="{98B5FAB9-675C-4906-A39C-BCFD689294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97" name="Straight Connector 2096">
              <a:extLst>
                <a:ext uri="{FF2B5EF4-FFF2-40B4-BE49-F238E27FC236}">
                  <a16:creationId xmlns:a16="http://schemas.microsoft.com/office/drawing/2014/main" id="{1C524971-DA3C-4B74-A99D-95CECD50C9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98" name="Straight Connector 2097">
              <a:extLst>
                <a:ext uri="{FF2B5EF4-FFF2-40B4-BE49-F238E27FC236}">
                  <a16:creationId xmlns:a16="http://schemas.microsoft.com/office/drawing/2014/main" id="{DDBDB683-BC6A-4522-82A5-C7457201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99" name="Straight Connector 2098">
              <a:extLst>
                <a:ext uri="{FF2B5EF4-FFF2-40B4-BE49-F238E27FC236}">
                  <a16:creationId xmlns:a16="http://schemas.microsoft.com/office/drawing/2014/main" id="{A41560A9-0B55-472F-8261-6951E27C52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0" name="Straight Connector 2099">
              <a:extLst>
                <a:ext uri="{FF2B5EF4-FFF2-40B4-BE49-F238E27FC236}">
                  <a16:creationId xmlns:a16="http://schemas.microsoft.com/office/drawing/2014/main" id="{FD874A14-7926-47E8-947C-904C98B0E0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1" name="Straight Connector 2100">
              <a:extLst>
                <a:ext uri="{FF2B5EF4-FFF2-40B4-BE49-F238E27FC236}">
                  <a16:creationId xmlns:a16="http://schemas.microsoft.com/office/drawing/2014/main" id="{B3E5598F-2EAC-49C0-B77B-95438A8EDD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2" name="Straight Connector 2101">
              <a:extLst>
                <a:ext uri="{FF2B5EF4-FFF2-40B4-BE49-F238E27FC236}">
                  <a16:creationId xmlns:a16="http://schemas.microsoft.com/office/drawing/2014/main" id="{FC8993AC-196C-48AC-BCE3-3E71814D91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3" name="Straight Connector 2102">
              <a:extLst>
                <a:ext uri="{FF2B5EF4-FFF2-40B4-BE49-F238E27FC236}">
                  <a16:creationId xmlns:a16="http://schemas.microsoft.com/office/drawing/2014/main" id="{D517F3CA-CF3E-4CD8-B001-2BDF09D767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4" name="Straight Connector 2103">
              <a:extLst>
                <a:ext uri="{FF2B5EF4-FFF2-40B4-BE49-F238E27FC236}">
                  <a16:creationId xmlns:a16="http://schemas.microsoft.com/office/drawing/2014/main" id="{F5237402-E5C4-470B-955F-F3A8867765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5" name="Straight Connector 2104">
              <a:extLst>
                <a:ext uri="{FF2B5EF4-FFF2-40B4-BE49-F238E27FC236}">
                  <a16:creationId xmlns:a16="http://schemas.microsoft.com/office/drawing/2014/main" id="{5315EAA5-98ED-4276-880E-4E3789CEAA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6" name="Straight Connector 2105">
              <a:extLst>
                <a:ext uri="{FF2B5EF4-FFF2-40B4-BE49-F238E27FC236}">
                  <a16:creationId xmlns:a16="http://schemas.microsoft.com/office/drawing/2014/main" id="{77F94794-653E-45B6-811B-8081788A0E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7" name="Straight Connector 2106">
              <a:extLst>
                <a:ext uri="{FF2B5EF4-FFF2-40B4-BE49-F238E27FC236}">
                  <a16:creationId xmlns:a16="http://schemas.microsoft.com/office/drawing/2014/main" id="{A82DE38F-FC85-4274-8C84-8E75162E6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8" name="Straight Connector 2107">
              <a:extLst>
                <a:ext uri="{FF2B5EF4-FFF2-40B4-BE49-F238E27FC236}">
                  <a16:creationId xmlns:a16="http://schemas.microsoft.com/office/drawing/2014/main" id="{D4AF14C3-798E-4C02-A6B4-165D003D72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9" name="Straight Connector 2108">
              <a:extLst>
                <a:ext uri="{FF2B5EF4-FFF2-40B4-BE49-F238E27FC236}">
                  <a16:creationId xmlns:a16="http://schemas.microsoft.com/office/drawing/2014/main" id="{453D4C15-2F93-446B-AF2D-82072EC01A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0" name="Straight Connector 2109">
              <a:extLst>
                <a:ext uri="{FF2B5EF4-FFF2-40B4-BE49-F238E27FC236}">
                  <a16:creationId xmlns:a16="http://schemas.microsoft.com/office/drawing/2014/main" id="{E09026E7-4EC6-47AE-A989-318A5CA6BA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1" name="Straight Connector 2110">
              <a:extLst>
                <a:ext uri="{FF2B5EF4-FFF2-40B4-BE49-F238E27FC236}">
                  <a16:creationId xmlns:a16="http://schemas.microsoft.com/office/drawing/2014/main" id="{56DEDA5A-47AA-4ED0-897C-C0B1873B6F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2" name="Straight Connector 2111">
              <a:extLst>
                <a:ext uri="{FF2B5EF4-FFF2-40B4-BE49-F238E27FC236}">
                  <a16:creationId xmlns:a16="http://schemas.microsoft.com/office/drawing/2014/main" id="{4061821F-242E-4E40-B305-9048634C0F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3" name="Straight Connector 2112">
              <a:extLst>
                <a:ext uri="{FF2B5EF4-FFF2-40B4-BE49-F238E27FC236}">
                  <a16:creationId xmlns:a16="http://schemas.microsoft.com/office/drawing/2014/main" id="{20734AE8-EEDD-4DCB-9723-087DC2ECC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4" name="Straight Connector 2113">
              <a:extLst>
                <a:ext uri="{FF2B5EF4-FFF2-40B4-BE49-F238E27FC236}">
                  <a16:creationId xmlns:a16="http://schemas.microsoft.com/office/drawing/2014/main" id="{96DB511B-1563-4336-AFBB-D561A7C0B4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5" name="Straight Connector 2114">
              <a:extLst>
                <a:ext uri="{FF2B5EF4-FFF2-40B4-BE49-F238E27FC236}">
                  <a16:creationId xmlns:a16="http://schemas.microsoft.com/office/drawing/2014/main" id="{B5CEC4A9-4067-4D92-A28E-EE8152717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6" name="Straight Connector 2115">
              <a:extLst>
                <a:ext uri="{FF2B5EF4-FFF2-40B4-BE49-F238E27FC236}">
                  <a16:creationId xmlns:a16="http://schemas.microsoft.com/office/drawing/2014/main" id="{AB783B25-A3A3-45C4-B04C-A116442505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7" name="Straight Connector 2116">
              <a:extLst>
                <a:ext uri="{FF2B5EF4-FFF2-40B4-BE49-F238E27FC236}">
                  <a16:creationId xmlns:a16="http://schemas.microsoft.com/office/drawing/2014/main" id="{031178CD-3DE0-4C42-811C-7BC881FBF6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8" name="Straight Connector 2117">
              <a:extLst>
                <a:ext uri="{FF2B5EF4-FFF2-40B4-BE49-F238E27FC236}">
                  <a16:creationId xmlns:a16="http://schemas.microsoft.com/office/drawing/2014/main" id="{1926C508-8BE5-4ACF-A219-09B5D995B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9" name="Straight Connector 2118">
              <a:extLst>
                <a:ext uri="{FF2B5EF4-FFF2-40B4-BE49-F238E27FC236}">
                  <a16:creationId xmlns:a16="http://schemas.microsoft.com/office/drawing/2014/main" id="{1B58DEC2-3409-477A-84B4-A5D297FB01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20" name="Straight Connector 2119">
              <a:extLst>
                <a:ext uri="{FF2B5EF4-FFF2-40B4-BE49-F238E27FC236}">
                  <a16:creationId xmlns:a16="http://schemas.microsoft.com/office/drawing/2014/main" id="{AEE3E226-6EDA-4FC4-B670-9590DD5CE7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21" name="Straight Connector 2120">
              <a:extLst>
                <a:ext uri="{FF2B5EF4-FFF2-40B4-BE49-F238E27FC236}">
                  <a16:creationId xmlns:a16="http://schemas.microsoft.com/office/drawing/2014/main" id="{6BC874A8-EE7F-4F92-AAEA-40B18D939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22" name="Straight Connector 2121">
              <a:extLst>
                <a:ext uri="{FF2B5EF4-FFF2-40B4-BE49-F238E27FC236}">
                  <a16:creationId xmlns:a16="http://schemas.microsoft.com/office/drawing/2014/main" id="{023D647B-0C43-4C02-9BD2-A01859FD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23" name="Straight Connector 2122">
              <a:extLst>
                <a:ext uri="{FF2B5EF4-FFF2-40B4-BE49-F238E27FC236}">
                  <a16:creationId xmlns:a16="http://schemas.microsoft.com/office/drawing/2014/main" id="{1C6DE01B-DD35-4B52-A72E-57E60E2263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AF25E87A-5880-75AA-9D2C-A82E02A59C8F}"/>
              </a:ext>
            </a:extLst>
          </p:cNvPr>
          <p:cNvSpPr>
            <a:spLocks noGrp="1"/>
          </p:cNvSpPr>
          <p:nvPr>
            <p:ph type="title"/>
          </p:nvPr>
        </p:nvSpPr>
        <p:spPr>
          <a:xfrm>
            <a:off x="684225" y="746840"/>
            <a:ext cx="5402454" cy="3863260"/>
          </a:xfrm>
        </p:spPr>
        <p:txBody>
          <a:bodyPr vert="horz" lIns="91440" tIns="45720" rIns="91440" bIns="45720" rtlCol="0" anchor="b">
            <a:normAutofit/>
          </a:bodyPr>
          <a:lstStyle/>
          <a:p>
            <a:pPr>
              <a:lnSpc>
                <a:spcPct val="90000"/>
              </a:lnSpc>
            </a:pPr>
            <a:r>
              <a:rPr lang="en-US" sz="4600" b="1" i="1" dirty="0" err="1">
                <a:effectLst/>
                <a:latin typeface="Book Antiqua" panose="02040602050305030304" pitchFamily="18" charset="0"/>
              </a:rPr>
              <a:t>Το</a:t>
            </a:r>
            <a:r>
              <a:rPr lang="en-US" sz="4600" b="1" i="1" dirty="0">
                <a:effectLst/>
                <a:latin typeface="Book Antiqua" panose="02040602050305030304" pitchFamily="18" charset="0"/>
              </a:rPr>
              <a:t> </a:t>
            </a:r>
            <a:r>
              <a:rPr lang="en-US" sz="4600" b="1" i="1" dirty="0" err="1">
                <a:effectLst/>
                <a:latin typeface="Book Antiqua" panose="02040602050305030304" pitchFamily="18" charset="0"/>
              </a:rPr>
              <a:t>Αγγλικό</a:t>
            </a:r>
            <a:r>
              <a:rPr lang="en-US" sz="4600" b="1" i="1" dirty="0">
                <a:effectLst/>
                <a:latin typeface="Book Antiqua" panose="02040602050305030304" pitchFamily="18" charset="0"/>
              </a:rPr>
              <a:t> </a:t>
            </a:r>
            <a:r>
              <a:rPr lang="en-US" sz="4600" b="1" i="1" dirty="0" err="1">
                <a:effectLst/>
                <a:latin typeface="Book Antiqua" panose="02040602050305030304" pitchFamily="18" charset="0"/>
              </a:rPr>
              <a:t>θέ</a:t>
            </a:r>
            <a:r>
              <a:rPr lang="en-US" sz="4600" b="1" i="1" dirty="0">
                <a:effectLst/>
                <a:latin typeface="Book Antiqua" panose="02040602050305030304" pitchFamily="18" charset="0"/>
              </a:rPr>
              <a:t>ατρο μέχρι το 1800</a:t>
            </a:r>
            <a:br>
              <a:rPr lang="en-US" sz="4600" dirty="0">
                <a:effectLst/>
              </a:rPr>
            </a:br>
            <a:endParaRPr lang="en-US" sz="4600" dirty="0"/>
          </a:p>
        </p:txBody>
      </p:sp>
      <p:sp>
        <p:nvSpPr>
          <p:cNvPr id="2125" name="Right Triangle 2124">
            <a:extLst>
              <a:ext uri="{FF2B5EF4-FFF2-40B4-BE49-F238E27FC236}">
                <a16:creationId xmlns:a16="http://schemas.microsoft.com/office/drawing/2014/main" id="{218D3B53-4071-48E8-9CB1-4566DAFA0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2600449"/>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50" name="Picture 2" descr="London's 17th-Century Restoration Indoor Theater – Brewminate: A Bold Blend  of News and Ideas">
            <a:extLst>
              <a:ext uri="{FF2B5EF4-FFF2-40B4-BE49-F238E27FC236}">
                <a16:creationId xmlns:a16="http://schemas.microsoft.com/office/drawing/2014/main" id="{AFB8C1D1-727B-07FF-E9DE-6FFA418F78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31" r="15941"/>
          <a:stretch/>
        </p:blipFill>
        <p:spPr bwMode="auto">
          <a:xfrm>
            <a:off x="6062050" y="-1554"/>
            <a:ext cx="6120571" cy="6857999"/>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688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0" name="Right Triangle 39">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2" name="Rectangle 41">
            <a:extLst>
              <a:ext uri="{FF2B5EF4-FFF2-40B4-BE49-F238E27FC236}">
                <a16:creationId xmlns:a16="http://schemas.microsoft.com/office/drawing/2014/main" id="{411BE1D3-B675-4947-B4E3-14B8DC93FB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ight Triangle 43">
            <a:extLst>
              <a:ext uri="{FF2B5EF4-FFF2-40B4-BE49-F238E27FC236}">
                <a16:creationId xmlns:a16="http://schemas.microsoft.com/office/drawing/2014/main" id="{D2D8651B-6FCC-49D7-B6F8-AF869E89F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151932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6" name="Freeform: Shape 45">
            <a:extLst>
              <a:ext uri="{FF2B5EF4-FFF2-40B4-BE49-F238E27FC236}">
                <a16:creationId xmlns:a16="http://schemas.microsoft.com/office/drawing/2014/main" id="{B27DF924-CC1B-431A-A8F3-7FEBCA1AF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9" y="2882524"/>
            <a:ext cx="12184765" cy="3975477"/>
          </a:xfrm>
          <a:custGeom>
            <a:avLst/>
            <a:gdLst>
              <a:gd name="connsiteX0" fmla="*/ 8942254 w 12188952"/>
              <a:gd name="connsiteY0" fmla="*/ 34 h 3975477"/>
              <a:gd name="connsiteX1" fmla="*/ 11642906 w 12188952"/>
              <a:gd name="connsiteY1" fmla="*/ 225257 h 3975477"/>
              <a:gd name="connsiteX2" fmla="*/ 12188952 w 12188952"/>
              <a:gd name="connsiteY2" fmla="*/ 311174 h 3975477"/>
              <a:gd name="connsiteX3" fmla="*/ 12188952 w 12188952"/>
              <a:gd name="connsiteY3" fmla="*/ 3975477 h 3975477"/>
              <a:gd name="connsiteX4" fmla="*/ 0 w 12188952"/>
              <a:gd name="connsiteY4" fmla="*/ 3975477 h 3975477"/>
              <a:gd name="connsiteX5" fmla="*/ 0 w 12188952"/>
              <a:gd name="connsiteY5" fmla="*/ 1085061 h 3975477"/>
              <a:gd name="connsiteX6" fmla="*/ 552141 w 12188952"/>
              <a:gd name="connsiteY6" fmla="*/ 1079980 h 3975477"/>
              <a:gd name="connsiteX7" fmla="*/ 8942254 w 12188952"/>
              <a:gd name="connsiteY7" fmla="*/ 34 h 397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975477">
                <a:moveTo>
                  <a:pt x="8942254" y="34"/>
                </a:moveTo>
                <a:cubicBezTo>
                  <a:pt x="9695041" y="1709"/>
                  <a:pt x="10568453" y="66687"/>
                  <a:pt x="11642906" y="225257"/>
                </a:cubicBezTo>
                <a:lnTo>
                  <a:pt x="12188952" y="311174"/>
                </a:lnTo>
                <a:lnTo>
                  <a:pt x="12188952" y="3975477"/>
                </a:lnTo>
                <a:lnTo>
                  <a:pt x="0" y="3975477"/>
                </a:lnTo>
                <a:lnTo>
                  <a:pt x="0" y="1085061"/>
                </a:lnTo>
                <a:lnTo>
                  <a:pt x="552141" y="1079980"/>
                </a:lnTo>
                <a:cubicBezTo>
                  <a:pt x="4849952" y="999477"/>
                  <a:pt x="5931106" y="-6667"/>
                  <a:pt x="8942254" y="34"/>
                </a:cubicBezTo>
                <a:close/>
              </a:path>
            </a:pathLst>
          </a:custGeom>
          <a:solidFill>
            <a:srgbClr val="BCBCB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8" name="Group 47">
            <a:extLst>
              <a:ext uri="{FF2B5EF4-FFF2-40B4-BE49-F238E27FC236}">
                <a16:creationId xmlns:a16="http://schemas.microsoft.com/office/drawing/2014/main" id="{2C13C5A7-AC21-48FA-A06F-6A7F303BC3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9" name="Straight Connector 48">
              <a:extLst>
                <a:ext uri="{FF2B5EF4-FFF2-40B4-BE49-F238E27FC236}">
                  <a16:creationId xmlns:a16="http://schemas.microsoft.com/office/drawing/2014/main" id="{7F262F85-28C5-406E-86B5-21B5007975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6E46736-4910-4C3D-A602-EA961B5B94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6C95156-5BFF-4DE7-B263-E72A6236914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CC6A642-5940-409E-BA90-465C2A8146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12D9B4F-73D1-4F08-BED3-050F005D00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6BADE15-4CCA-4FB3-A2E1-F2B70EC8E9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B84EC39-7B8E-4610-A1D0-64B4DC63E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61CE688-F428-4557-8D39-912F63B57A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A0A277E-6B5F-4EA7-927D-072AE79F094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F8762B1-DD2A-4691-BAA0-FCF140D803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B10B872-619E-4CDC-BBC2-2B8512F5E3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55518C1-8F67-4B56-B385-0E4947C32A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83AD748-761F-44A2-BF90-DBA3EDB465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6015257-A8BA-4AFA-943B-9CC961D834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21F0F86-489E-43A6-8315-8524702679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45C90D9E-C664-4A5F-BC20-D76DDB874F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81936AF-8AA7-4931-8575-88CAD33ADB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DF1762F-6360-4C8F-9E4A-C7DE8C4C3C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559C29F-E778-464B-A96A-079815C233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7AD9E72B-D3BF-4D27-A601-1D2E7DE83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CB8422D-924B-45F5-8A16-0F8AC8FDCC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7D55B22-5D5C-4F9B-9530-BB9DE6375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A093CBE-3A15-4A43-A536-2EE3B6524D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A289A63-846E-4F02-A373-B072C2EAF8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2B62319-B036-4232-A230-5DD9F9EE11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13B242B-F116-42CC-AC41-373E24D4A0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3F63EA7-9511-4DDD-962B-5C5C5131A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EE9C8DA-BB76-4CFF-AFD5-4E054A62C8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2F3C61A-326D-45E1-8FDF-B346F1625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3FBEEB7B-6D5D-47E6-836B-1843CF8107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FF47F77-62CD-47D4-BB10-B751B9DACB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9AB3269B-6EC7-1BC0-4B53-7A87C81A5C65}"/>
              </a:ext>
            </a:extLst>
          </p:cNvPr>
          <p:cNvSpPr>
            <a:spLocks noGrp="1"/>
          </p:cNvSpPr>
          <p:nvPr>
            <p:ph type="title"/>
          </p:nvPr>
        </p:nvSpPr>
        <p:spPr>
          <a:xfrm>
            <a:off x="691078" y="1260582"/>
            <a:ext cx="10302169" cy="3254177"/>
          </a:xfrm>
        </p:spPr>
        <p:txBody>
          <a:bodyPr vert="horz" lIns="91440" tIns="45720" rIns="91440" bIns="45720" rtlCol="0" anchor="t">
            <a:normAutofit/>
          </a:bodyPr>
          <a:lstStyle/>
          <a:p>
            <a:pPr>
              <a:lnSpc>
                <a:spcPct val="90000"/>
              </a:lnSpc>
              <a:spcAft>
                <a:spcPts val="800"/>
              </a:spcAft>
            </a:pPr>
            <a:r>
              <a:rPr lang="en-US" sz="2400" i="1" dirty="0">
                <a:effectLst/>
                <a:latin typeface="Book Antiqua" panose="02040602050305030304" pitchFamily="18" charset="0"/>
              </a:rPr>
              <a:t>1642 </a:t>
            </a:r>
            <a:r>
              <a:rPr lang="en-US" sz="2400" i="1" dirty="0" err="1">
                <a:effectLst/>
                <a:latin typeface="Book Antiqua" panose="02040602050305030304" pitchFamily="18" charset="0"/>
              </a:rPr>
              <a:t>έως</a:t>
            </a:r>
            <a:r>
              <a:rPr lang="en-US" sz="2400" i="1" dirty="0">
                <a:effectLst/>
                <a:latin typeface="Book Antiqua" panose="02040602050305030304" pitchFamily="18" charset="0"/>
              </a:rPr>
              <a:t> 1700 </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400" dirty="0">
                <a:effectLst/>
                <a:latin typeface="Book Antiqua" panose="02040602050305030304" pitchFamily="18" charset="0"/>
              </a:rPr>
            </a:br>
            <a:r>
              <a:rPr lang="en-US" sz="2400" dirty="0" err="1">
                <a:effectLst/>
                <a:latin typeface="Book Antiqua" panose="02040602050305030304" pitchFamily="18" charset="0"/>
              </a:rPr>
              <a:t>Στη</a:t>
            </a:r>
            <a:r>
              <a:rPr lang="en-US" sz="2400" dirty="0">
                <a:effectLst/>
                <a:latin typeface="Book Antiqua" panose="02040602050305030304" pitchFamily="18" charset="0"/>
              </a:rPr>
              <a:t> </a:t>
            </a:r>
            <a:r>
              <a:rPr lang="en-US" sz="2400" dirty="0" err="1">
                <a:effectLst/>
                <a:latin typeface="Book Antiqua" panose="02040602050305030304" pitchFamily="18" charset="0"/>
              </a:rPr>
              <a:t>διάρκει</a:t>
            </a:r>
            <a:r>
              <a:rPr lang="en-US" sz="2400" dirty="0">
                <a:effectLst/>
                <a:latin typeface="Book Antiqua" panose="02040602050305030304" pitchFamily="18" charset="0"/>
              </a:rPr>
              <a:t>α των 18 ετών μεταξύ του 1642 και του 1660 οι Πουριτανοί επεδίωξαν να καταστείλουν όλες τις θεατρικές δραστηριότητες. </a:t>
            </a:r>
            <a:r>
              <a:rPr lang="en-US" sz="2400" dirty="0" err="1">
                <a:effectLst/>
                <a:latin typeface="Book Antiqua" panose="02040602050305030304" pitchFamily="18" charset="0"/>
              </a:rPr>
              <a:t>Το</a:t>
            </a:r>
            <a:r>
              <a:rPr lang="en-US" sz="2400" dirty="0">
                <a:effectLst/>
                <a:latin typeface="Book Antiqua" panose="02040602050305030304" pitchFamily="18" charset="0"/>
              </a:rPr>
              <a:t> απ</a:t>
            </a:r>
            <a:r>
              <a:rPr lang="en-US" sz="2400" dirty="0" err="1">
                <a:effectLst/>
                <a:latin typeface="Book Antiqua" panose="02040602050305030304" pitchFamily="18" charset="0"/>
              </a:rPr>
              <a:t>οτέλεσμ</a:t>
            </a:r>
            <a:r>
              <a:rPr lang="en-US" sz="2400" dirty="0">
                <a:effectLst/>
                <a:latin typeface="Book Antiqua" panose="02040602050305030304" pitchFamily="18" charset="0"/>
              </a:rPr>
              <a:t>α ήταν να διασωθούν λίγες μαρτυρίες σχετικά με παραστάσεις, παρόλο που σίγουρα ανέβαιναν έργα κατά διαστήματα.</a:t>
            </a:r>
            <a:br>
              <a:rPr lang="en-US" sz="2400" dirty="0">
                <a:effectLst/>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2083978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0" name="Right Triangle 39">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2" name="Rectangle 41">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ight Triangle 43">
            <a:extLst>
              <a:ext uri="{FF2B5EF4-FFF2-40B4-BE49-F238E27FC236}">
                <a16:creationId xmlns:a16="http://schemas.microsoft.com/office/drawing/2014/main" id="{4131C1BF-2DD0-4A03-BBD9-C3543E149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901642" y="98241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6" name="Group 45">
            <a:extLst>
              <a:ext uri="{FF2B5EF4-FFF2-40B4-BE49-F238E27FC236}">
                <a16:creationId xmlns:a16="http://schemas.microsoft.com/office/drawing/2014/main" id="{350216A8-A7A2-4BBF-B5CD-6B4CEEA163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7" name="Straight Connector 46">
              <a:extLst>
                <a:ext uri="{FF2B5EF4-FFF2-40B4-BE49-F238E27FC236}">
                  <a16:creationId xmlns:a16="http://schemas.microsoft.com/office/drawing/2014/main" id="{FADC0DE0-C17B-4C56-8B9D-4C401B9F60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036058D-D538-4705-9C99-50A20B6CE1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2568742-3991-47E1-BEB3-C7494B6E33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0D9B8A4-CA2A-40C5-A371-A672987486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DB9D0E0-7119-41DA-AAAF-EFB713C9F1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D25551E-5A9B-4DB9-84D8-C776F01DD70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189C001-5A03-42EF-91F0-88EDA427C7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F6735A9-6D9E-41A2-992C-BF0CA08A97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7A4199D-8EC9-474C-8225-AF793EAC3D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5F85E95-757C-474A-9206-2BA232AF4F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71BF314-76AE-4E2F-A986-A6956A3A16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E9F5318-FD69-483E-B6AC-A7E1AE5D7B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C649673-18BD-4F0C-A895-B4D96D118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361B329-FF3A-45EA-8B73-DA67C76C1B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B778A8-1858-4AE0-9B30-02A548A6B3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32251C7-EB00-4957-B75E-8F8AB1090A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C886147-10CA-4660-9B36-6D5CBBD54E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155D23E-9576-4675-A741-831FDD69AB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2EC6659D-8B5C-4D5D-B18B-E15D2D3DB9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E8D129C-2601-433F-BC72-59492E2B9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C5F6519-0013-4473-8EE8-37AFC75707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3961455-62F9-401A-A621-0847CB3317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7FCAA1A-EF25-4F26-AA08-923A781983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8835FBD-CDC3-408E-8E47-699471594C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E75D40E-6614-4679-B5C3-853FBAA4B3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888429F-2408-40FF-9177-CB9CD2A138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9D823CE-1435-4F7F-BE13-B9D4BE387A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9721726-ACB9-4E91-B067-DF7249A179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6CDC1BFB-9ADB-4B84-9DD2-72E0E955D0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809B6CF-F021-4975-9D69-3E7556B574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086F9E9-520F-4F90-B9E4-D5AF966C2B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14239E1A-E2A2-D62C-21B5-ACB50C3FF190}"/>
              </a:ext>
            </a:extLst>
          </p:cNvPr>
          <p:cNvSpPr>
            <a:spLocks noGrp="1"/>
          </p:cNvSpPr>
          <p:nvPr>
            <p:ph type="title"/>
          </p:nvPr>
        </p:nvSpPr>
        <p:spPr>
          <a:xfrm>
            <a:off x="1355635" y="1171615"/>
            <a:ext cx="10032682" cy="4343053"/>
          </a:xfrm>
        </p:spPr>
        <p:txBody>
          <a:bodyPr vert="horz" lIns="91440" tIns="45720" rIns="91440" bIns="45720" rtlCol="0" anchor="t">
            <a:normAutofit/>
          </a:bodyPr>
          <a:lstStyle/>
          <a:p>
            <a:pPr>
              <a:lnSpc>
                <a:spcPct val="90000"/>
              </a:lnSpc>
            </a:pPr>
            <a:r>
              <a:rPr lang="en-US" sz="2400" dirty="0" err="1">
                <a:effectLst/>
                <a:latin typeface="Book Antiqua" panose="02040602050305030304" pitchFamily="18" charset="0"/>
              </a:rPr>
              <a:t>Ότ</a:t>
            </a:r>
            <a:r>
              <a:rPr lang="en-US" sz="2400" dirty="0">
                <a:effectLst/>
                <a:latin typeface="Book Antiqua" panose="02040602050305030304" pitchFamily="18" charset="0"/>
              </a:rPr>
              <a:t>αν ο νόμος που απαγόρευε τις παραστάσεις έπαψε να ισχύει το 1647, οι ελεύθερες παραστάσεις ξανάρχισαν. </a:t>
            </a:r>
            <a:r>
              <a:rPr lang="en-US" sz="2400" dirty="0" err="1">
                <a:effectLst/>
                <a:latin typeface="Book Antiqua" panose="02040602050305030304" pitchFamily="18" charset="0"/>
              </a:rPr>
              <a:t>Όμως</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1649 η </a:t>
            </a:r>
            <a:r>
              <a:rPr lang="en-US" sz="2400" dirty="0" err="1">
                <a:effectLst/>
                <a:latin typeface="Book Antiqua" panose="02040602050305030304" pitchFamily="18" charset="0"/>
              </a:rPr>
              <a:t>Bουλή</a:t>
            </a:r>
            <a:r>
              <a:rPr lang="en-US" sz="2400" dirty="0">
                <a:effectLst/>
                <a:latin typeface="Book Antiqua" panose="02040602050305030304" pitchFamily="18" charset="0"/>
              </a:rPr>
              <a:t> π</a:t>
            </a:r>
            <a:r>
              <a:rPr lang="en-US" sz="2400" dirty="0" err="1">
                <a:effectLst/>
                <a:latin typeface="Book Antiqua" panose="02040602050305030304" pitchFamily="18" charset="0"/>
              </a:rPr>
              <a:t>έρ</a:t>
            </a:r>
            <a:r>
              <a:rPr lang="en-US" sz="2400" dirty="0">
                <a:effectLst/>
                <a:latin typeface="Book Antiqua" panose="02040602050305030304" pitchFamily="18" charset="0"/>
              </a:rPr>
              <a:t>ασε ένα νέο νόμο που όριζε να συλλαμβάνονται όλοι οι ηθοποιοί ως κακοποιοί και να κατεδαφιστούν τα εσωτερικά των θεάτρων Fortune, Phoenix/Cockpit και Salisbury Court.</a:t>
            </a:r>
            <a:br>
              <a:rPr lang="en-US" sz="2400" dirty="0">
                <a:effectLst/>
                <a:latin typeface="Book Antiqua" panose="02040602050305030304" pitchFamily="18" charset="0"/>
              </a:rPr>
            </a:br>
            <a:br>
              <a:rPr lang="en-US" sz="2400" dirty="0">
                <a:effectLst/>
                <a:latin typeface="Book Antiqua" panose="0204060205030503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παλινόρθωση της μοναρχίας το 1660 με την άνοδο του Καρόλου Β’ ξανά στο θρόνο εγκαινίασε την περίοδο που ονομάζουμε θέατρο της  Παλινόρθωσης και εκτείνεται μέχρι το 1700. Μεταξύ του 1660 και του 1700 γράφτηκαν αρκετά είδη σοβαρών έργων. </a:t>
            </a:r>
            <a:br>
              <a:rPr lang="en-US" sz="2400" dirty="0">
                <a:effectLst/>
                <a:latin typeface="Book Antiqua" panose="02040602050305030304" pitchFamily="18" charset="0"/>
              </a:rPr>
            </a:br>
            <a:endParaRPr lang="en-US" sz="2400" dirty="0">
              <a:latin typeface="Book Antiqua" panose="02040602050305030304" pitchFamily="18" charset="0"/>
            </a:endParaRPr>
          </a:p>
        </p:txBody>
      </p:sp>
    </p:spTree>
    <p:extLst>
      <p:ext uri="{BB962C8B-B14F-4D97-AF65-F5344CB8AC3E}">
        <p14:creationId xmlns:p14="http://schemas.microsoft.com/office/powerpoint/2010/main" val="2638146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9" name="Group 3078">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080" name="Straight Connector 3079">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81" name="Straight Connector 3080">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82" name="Straight Connector 3081">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83" name="Straight Connector 3082">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84" name="Straight Connector 3083">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85" name="Straight Connector 3084">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86" name="Straight Connector 3085">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87" name="Straight Connector 3086">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88" name="Straight Connector 3087">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89" name="Straight Connector 3088">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0" name="Straight Connector 3089">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1" name="Straight Connector 3090">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2" name="Straight Connector 3091">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3" name="Straight Connector 3092">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4" name="Straight Connector 3093">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5" name="Straight Connector 3094">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6" name="Straight Connector 3095">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7" name="Straight Connector 3096">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8" name="Straight Connector 3097">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99" name="Straight Connector 3098">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0" name="Straight Connector 3099">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1" name="Straight Connector 3100">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2" name="Straight Connector 3101">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3" name="Straight Connector 3102">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4" name="Straight Connector 3103">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5" name="Straight Connector 3104">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6" name="Straight Connector 3105">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7" name="Straight Connector 3106">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8" name="Straight Connector 3107">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09" name="Straight Connector 3108">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10" name="Straight Connector 3109">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112" name="Right Triangle 3111">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114" name="Rectangle 3113">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116" name="Group 3115">
            <a:extLst>
              <a:ext uri="{FF2B5EF4-FFF2-40B4-BE49-F238E27FC236}">
                <a16:creationId xmlns:a16="http://schemas.microsoft.com/office/drawing/2014/main" id="{CEC7A2BB-E03E-436B-ABA5-3EBC8FB406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117" name="Straight Connector 3116">
              <a:extLst>
                <a:ext uri="{FF2B5EF4-FFF2-40B4-BE49-F238E27FC236}">
                  <a16:creationId xmlns:a16="http://schemas.microsoft.com/office/drawing/2014/main" id="{A6DC0849-A033-4B02-97FE-B41AD9A866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18" name="Straight Connector 3117">
              <a:extLst>
                <a:ext uri="{FF2B5EF4-FFF2-40B4-BE49-F238E27FC236}">
                  <a16:creationId xmlns:a16="http://schemas.microsoft.com/office/drawing/2014/main" id="{C3ADCA7D-864A-49AD-B820-102F220EA7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19" name="Straight Connector 3118">
              <a:extLst>
                <a:ext uri="{FF2B5EF4-FFF2-40B4-BE49-F238E27FC236}">
                  <a16:creationId xmlns:a16="http://schemas.microsoft.com/office/drawing/2014/main" id="{4957E947-1347-4EB3-89EB-DF85D94E26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0" name="Straight Connector 3119">
              <a:extLst>
                <a:ext uri="{FF2B5EF4-FFF2-40B4-BE49-F238E27FC236}">
                  <a16:creationId xmlns:a16="http://schemas.microsoft.com/office/drawing/2014/main" id="{98B5FAB9-675C-4906-A39C-BCFD689294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1" name="Straight Connector 3120">
              <a:extLst>
                <a:ext uri="{FF2B5EF4-FFF2-40B4-BE49-F238E27FC236}">
                  <a16:creationId xmlns:a16="http://schemas.microsoft.com/office/drawing/2014/main" id="{1C524971-DA3C-4B74-A99D-95CECD50C9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2" name="Straight Connector 3121">
              <a:extLst>
                <a:ext uri="{FF2B5EF4-FFF2-40B4-BE49-F238E27FC236}">
                  <a16:creationId xmlns:a16="http://schemas.microsoft.com/office/drawing/2014/main" id="{DDBDB683-BC6A-4522-82A5-C7457201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3" name="Straight Connector 3122">
              <a:extLst>
                <a:ext uri="{FF2B5EF4-FFF2-40B4-BE49-F238E27FC236}">
                  <a16:creationId xmlns:a16="http://schemas.microsoft.com/office/drawing/2014/main" id="{A41560A9-0B55-472F-8261-6951E27C52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4" name="Straight Connector 3123">
              <a:extLst>
                <a:ext uri="{FF2B5EF4-FFF2-40B4-BE49-F238E27FC236}">
                  <a16:creationId xmlns:a16="http://schemas.microsoft.com/office/drawing/2014/main" id="{FD874A14-7926-47E8-947C-904C98B0E0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5" name="Straight Connector 3124">
              <a:extLst>
                <a:ext uri="{FF2B5EF4-FFF2-40B4-BE49-F238E27FC236}">
                  <a16:creationId xmlns:a16="http://schemas.microsoft.com/office/drawing/2014/main" id="{B3E5598F-2EAC-49C0-B77B-95438A8EDD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6" name="Straight Connector 3125">
              <a:extLst>
                <a:ext uri="{FF2B5EF4-FFF2-40B4-BE49-F238E27FC236}">
                  <a16:creationId xmlns:a16="http://schemas.microsoft.com/office/drawing/2014/main" id="{FC8993AC-196C-48AC-BCE3-3E71814D91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7" name="Straight Connector 3126">
              <a:extLst>
                <a:ext uri="{FF2B5EF4-FFF2-40B4-BE49-F238E27FC236}">
                  <a16:creationId xmlns:a16="http://schemas.microsoft.com/office/drawing/2014/main" id="{D517F3CA-CF3E-4CD8-B001-2BDF09D767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8" name="Straight Connector 3127">
              <a:extLst>
                <a:ext uri="{FF2B5EF4-FFF2-40B4-BE49-F238E27FC236}">
                  <a16:creationId xmlns:a16="http://schemas.microsoft.com/office/drawing/2014/main" id="{F5237402-E5C4-470B-955F-F3A8867765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29" name="Straight Connector 3128">
              <a:extLst>
                <a:ext uri="{FF2B5EF4-FFF2-40B4-BE49-F238E27FC236}">
                  <a16:creationId xmlns:a16="http://schemas.microsoft.com/office/drawing/2014/main" id="{5315EAA5-98ED-4276-880E-4E3789CEAA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0" name="Straight Connector 3129">
              <a:extLst>
                <a:ext uri="{FF2B5EF4-FFF2-40B4-BE49-F238E27FC236}">
                  <a16:creationId xmlns:a16="http://schemas.microsoft.com/office/drawing/2014/main" id="{77F94794-653E-45B6-811B-8081788A0E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1" name="Straight Connector 3130">
              <a:extLst>
                <a:ext uri="{FF2B5EF4-FFF2-40B4-BE49-F238E27FC236}">
                  <a16:creationId xmlns:a16="http://schemas.microsoft.com/office/drawing/2014/main" id="{A82DE38F-FC85-4274-8C84-8E75162E6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2" name="Straight Connector 3131">
              <a:extLst>
                <a:ext uri="{FF2B5EF4-FFF2-40B4-BE49-F238E27FC236}">
                  <a16:creationId xmlns:a16="http://schemas.microsoft.com/office/drawing/2014/main" id="{D4AF14C3-798E-4C02-A6B4-165D003D72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3" name="Straight Connector 3132">
              <a:extLst>
                <a:ext uri="{FF2B5EF4-FFF2-40B4-BE49-F238E27FC236}">
                  <a16:creationId xmlns:a16="http://schemas.microsoft.com/office/drawing/2014/main" id="{453D4C15-2F93-446B-AF2D-82072EC01A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4" name="Straight Connector 3133">
              <a:extLst>
                <a:ext uri="{FF2B5EF4-FFF2-40B4-BE49-F238E27FC236}">
                  <a16:creationId xmlns:a16="http://schemas.microsoft.com/office/drawing/2014/main" id="{E09026E7-4EC6-47AE-A989-318A5CA6BA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5" name="Straight Connector 3134">
              <a:extLst>
                <a:ext uri="{FF2B5EF4-FFF2-40B4-BE49-F238E27FC236}">
                  <a16:creationId xmlns:a16="http://schemas.microsoft.com/office/drawing/2014/main" id="{56DEDA5A-47AA-4ED0-897C-C0B1873B6F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6" name="Straight Connector 3135">
              <a:extLst>
                <a:ext uri="{FF2B5EF4-FFF2-40B4-BE49-F238E27FC236}">
                  <a16:creationId xmlns:a16="http://schemas.microsoft.com/office/drawing/2014/main" id="{4061821F-242E-4E40-B305-9048634C0F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7" name="Straight Connector 3136">
              <a:extLst>
                <a:ext uri="{FF2B5EF4-FFF2-40B4-BE49-F238E27FC236}">
                  <a16:creationId xmlns:a16="http://schemas.microsoft.com/office/drawing/2014/main" id="{20734AE8-EEDD-4DCB-9723-087DC2ECC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8" name="Straight Connector 3137">
              <a:extLst>
                <a:ext uri="{FF2B5EF4-FFF2-40B4-BE49-F238E27FC236}">
                  <a16:creationId xmlns:a16="http://schemas.microsoft.com/office/drawing/2014/main" id="{96DB511B-1563-4336-AFBB-D561A7C0B4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39" name="Straight Connector 3138">
              <a:extLst>
                <a:ext uri="{FF2B5EF4-FFF2-40B4-BE49-F238E27FC236}">
                  <a16:creationId xmlns:a16="http://schemas.microsoft.com/office/drawing/2014/main" id="{B5CEC4A9-4067-4D92-A28E-EE8152717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40" name="Straight Connector 3139">
              <a:extLst>
                <a:ext uri="{FF2B5EF4-FFF2-40B4-BE49-F238E27FC236}">
                  <a16:creationId xmlns:a16="http://schemas.microsoft.com/office/drawing/2014/main" id="{AB783B25-A3A3-45C4-B04C-A116442505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41" name="Straight Connector 3140">
              <a:extLst>
                <a:ext uri="{FF2B5EF4-FFF2-40B4-BE49-F238E27FC236}">
                  <a16:creationId xmlns:a16="http://schemas.microsoft.com/office/drawing/2014/main" id="{031178CD-3DE0-4C42-811C-7BC881FBF6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42" name="Straight Connector 3141">
              <a:extLst>
                <a:ext uri="{FF2B5EF4-FFF2-40B4-BE49-F238E27FC236}">
                  <a16:creationId xmlns:a16="http://schemas.microsoft.com/office/drawing/2014/main" id="{1926C508-8BE5-4ACF-A219-09B5D995B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43" name="Straight Connector 3142">
              <a:extLst>
                <a:ext uri="{FF2B5EF4-FFF2-40B4-BE49-F238E27FC236}">
                  <a16:creationId xmlns:a16="http://schemas.microsoft.com/office/drawing/2014/main" id="{1B58DEC2-3409-477A-84B4-A5D297FB01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44" name="Straight Connector 3143">
              <a:extLst>
                <a:ext uri="{FF2B5EF4-FFF2-40B4-BE49-F238E27FC236}">
                  <a16:creationId xmlns:a16="http://schemas.microsoft.com/office/drawing/2014/main" id="{AEE3E226-6EDA-4FC4-B670-9590DD5CE7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45" name="Straight Connector 3144">
              <a:extLst>
                <a:ext uri="{FF2B5EF4-FFF2-40B4-BE49-F238E27FC236}">
                  <a16:creationId xmlns:a16="http://schemas.microsoft.com/office/drawing/2014/main" id="{6BC874A8-EE7F-4F92-AAEA-40B18D939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46" name="Straight Connector 3145">
              <a:extLst>
                <a:ext uri="{FF2B5EF4-FFF2-40B4-BE49-F238E27FC236}">
                  <a16:creationId xmlns:a16="http://schemas.microsoft.com/office/drawing/2014/main" id="{023D647B-0C43-4C02-9BD2-A01859FD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47" name="Straight Connector 3146">
              <a:extLst>
                <a:ext uri="{FF2B5EF4-FFF2-40B4-BE49-F238E27FC236}">
                  <a16:creationId xmlns:a16="http://schemas.microsoft.com/office/drawing/2014/main" id="{1C6DE01B-DD35-4B52-A72E-57E60E2263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3D10368D-58EC-15E9-AD76-F4871E92D9A9}"/>
              </a:ext>
            </a:extLst>
          </p:cNvPr>
          <p:cNvSpPr>
            <a:spLocks noGrp="1"/>
          </p:cNvSpPr>
          <p:nvPr>
            <p:ph type="title"/>
          </p:nvPr>
        </p:nvSpPr>
        <p:spPr>
          <a:xfrm>
            <a:off x="684225" y="746840"/>
            <a:ext cx="5402454" cy="4850583"/>
          </a:xfrm>
        </p:spPr>
        <p:txBody>
          <a:bodyPr vert="horz" lIns="91440" tIns="45720" rIns="91440" bIns="45720" rtlCol="0" anchor="b">
            <a:noAutofit/>
          </a:bodyPr>
          <a:lstStyle/>
          <a:p>
            <a:pPr>
              <a:lnSpc>
                <a:spcPct val="90000"/>
              </a:lnSpc>
            </a:pPr>
            <a:r>
              <a:rPr lang="en-US" sz="2400" dirty="0" err="1">
                <a:effectLst/>
                <a:latin typeface="Book Antiqua" panose="02040602050305030304" pitchFamily="18" charset="0"/>
              </a:rPr>
              <a:t>Μέχρι</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1680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κυρί</a:t>
            </a:r>
            <a:r>
              <a:rPr lang="en-US" sz="2400" dirty="0">
                <a:effectLst/>
                <a:latin typeface="Book Antiqua" panose="02040602050305030304" pitchFamily="18" charset="0"/>
              </a:rPr>
              <a:t>αρχο είδος ήταν η «ηρωική τραγωδία» που είχε ως κεντρικό θέμα ιστορίες με ανταγωνιστικές διεκδικήσεις στον έρωτα και με θέματα τιμής. </a:t>
            </a:r>
            <a:br>
              <a:rPr lang="en-US" sz="2400" dirty="0">
                <a:effectLst/>
                <a:latin typeface="Book Antiqua" panose="02040602050305030304" pitchFamily="18" charset="0"/>
              </a:rPr>
            </a:br>
            <a:br>
              <a:rPr lang="en-US" sz="2400" dirty="0">
                <a:effectLst/>
                <a:latin typeface="Book Antiqua" panose="02040602050305030304" pitchFamily="18" charset="0"/>
              </a:rPr>
            </a:b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είδος</a:t>
            </a:r>
            <a:r>
              <a:rPr lang="en-US" sz="2400" dirty="0">
                <a:effectLst/>
                <a:latin typeface="Book Antiqua" panose="02040602050305030304" pitchFamily="18" charset="0"/>
              </a:rPr>
              <a:t> αγαπ</a:t>
            </a:r>
            <a:r>
              <a:rPr lang="en-US" sz="2400" dirty="0" err="1">
                <a:effectLst/>
                <a:latin typeface="Book Antiqua" panose="02040602050305030304" pitchFamily="18" charset="0"/>
              </a:rPr>
              <a:t>ήθηκε</a:t>
            </a:r>
            <a:r>
              <a:rPr lang="en-US" sz="2400" dirty="0">
                <a:effectLst/>
                <a:latin typeface="Book Antiqua" panose="02040602050305030304" pitchFamily="18" charset="0"/>
              </a:rPr>
              <a:t>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πρώτη φορά μέσα από τα έργα του Τζον Ντράιντεν, έργα όπως η </a:t>
            </a:r>
            <a:r>
              <a:rPr lang="en-US" sz="2400" i="1" dirty="0">
                <a:effectLst/>
                <a:latin typeface="Book Antiqua" panose="02040602050305030304" pitchFamily="18" charset="0"/>
              </a:rPr>
              <a:t>Ινδή βασίλισσα</a:t>
            </a:r>
            <a:r>
              <a:rPr lang="en-US" sz="2400" dirty="0">
                <a:effectLst/>
                <a:latin typeface="Book Antiqua" panose="02040602050305030304" pitchFamily="18" charset="0"/>
              </a:rPr>
              <a:t>, 1664, ο </a:t>
            </a:r>
            <a:r>
              <a:rPr lang="en-US" sz="2400" i="1" dirty="0">
                <a:effectLst/>
                <a:latin typeface="Book Antiqua" panose="02040602050305030304" pitchFamily="18" charset="0"/>
              </a:rPr>
              <a:t>Ινδός αυτοκράτωρ</a:t>
            </a:r>
            <a:r>
              <a:rPr lang="en-US" sz="2400" dirty="0">
                <a:effectLst/>
                <a:latin typeface="Book Antiqua" panose="02040602050305030304" pitchFamily="18" charset="0"/>
              </a:rPr>
              <a:t>, 1665, ο </a:t>
            </a:r>
            <a:r>
              <a:rPr lang="en-US" sz="2400" i="1" dirty="0">
                <a:effectLst/>
                <a:latin typeface="Book Antiqua" panose="02040602050305030304" pitchFamily="18" charset="0"/>
              </a:rPr>
              <a:t>Μαύρος πρίγκηπας</a:t>
            </a:r>
            <a:r>
              <a:rPr lang="en-US" sz="2400" dirty="0">
                <a:effectLst/>
                <a:latin typeface="Book Antiqua" panose="02040602050305030304" pitchFamily="18" charset="0"/>
              </a:rPr>
              <a:t>, 1667.</a:t>
            </a:r>
            <a:br>
              <a:rPr lang="en-US" sz="2400" dirty="0">
                <a:effectLst/>
                <a:latin typeface="Book Antiqua" panose="02040602050305030304" pitchFamily="18" charset="0"/>
              </a:rPr>
            </a:br>
            <a:endParaRPr lang="en-US" sz="2400" dirty="0">
              <a:latin typeface="Book Antiqua" panose="02040602050305030304" pitchFamily="18" charset="0"/>
            </a:endParaRPr>
          </a:p>
        </p:txBody>
      </p:sp>
      <p:sp>
        <p:nvSpPr>
          <p:cNvPr id="3149" name="Right Triangle 3148">
            <a:extLst>
              <a:ext uri="{FF2B5EF4-FFF2-40B4-BE49-F238E27FC236}">
                <a16:creationId xmlns:a16="http://schemas.microsoft.com/office/drawing/2014/main" id="{218D3B53-4071-48E8-9CB1-4566DAFA0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2600449"/>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074" name="Picture 2" descr="John Dryden | Biography, Poems, Plays, &amp; Facts | Britannica">
            <a:extLst>
              <a:ext uri="{FF2B5EF4-FFF2-40B4-BE49-F238E27FC236}">
                <a16:creationId xmlns:a16="http://schemas.microsoft.com/office/drawing/2014/main" id="{955C5A28-5383-3B63-DE04-7A444DCE18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0080"/>
          <a:stretch/>
        </p:blipFill>
        <p:spPr bwMode="auto">
          <a:xfrm>
            <a:off x="6062050" y="-1554"/>
            <a:ext cx="6120571" cy="6857999"/>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024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66F960B-DCCC-9029-FAE7-67834EB25573}"/>
              </a:ext>
            </a:extLst>
          </p:cNvPr>
          <p:cNvSpPr>
            <a:spLocks noGrp="1"/>
          </p:cNvSpPr>
          <p:nvPr>
            <p:ph type="title"/>
          </p:nvPr>
        </p:nvSpPr>
        <p:spPr>
          <a:xfrm>
            <a:off x="691078" y="722903"/>
            <a:ext cx="10501177" cy="4278305"/>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Σε αυτά τα έργα κατά κανόνα ένας ιδεαλιστής ήρωας και μια όμορφη ηρωίδα έρχονται αντιμέτωποι με μια κατάσταση κατά την οποία η εκπλήρωση του αμοιβαίου έρωτα τους θα προκαλέσει αποτελέσματα ικανά να οδηγήσουν στην καταστροφή ή την ατίμωση τους ίδιους, τις οικογένειές τους ή τη χώρα. Συχνά το πλαίσιο είναι πολεμικό και πολλές φορές επινοείται ένα αίσιο τέλος. Τα έργα αυτά σήμερα φαντάζουν υπερβολικά επιτηδευμένα γεμάτα από στομφώδεις αγορεύσεις σε ομοιοκατάληκτα δίστιχα.</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360929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3" name="Rectangle 42">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5" name="Group 44">
            <a:extLst>
              <a:ext uri="{FF2B5EF4-FFF2-40B4-BE49-F238E27FC236}">
                <a16:creationId xmlns:a16="http://schemas.microsoft.com/office/drawing/2014/main" id="{015ECF02-0C11-4320-A868-5EC7DD53DE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8C74A336-DE5D-4AE0-9A50-8D93C4AA45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11A81C9-7A36-4A04-B14C-A45B899E4B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AE1DE35-5349-4B57-B255-C07C69270C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AFE9588-5F4B-41DF-9FF6-6B4969245C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4CC9B87-707A-4D04-9336-B1418878A8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8CF5CAA-7C4D-408A-B1A8-E98C0E6633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462EA1B-90F8-4C08-AE36-FFBA2B45BF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F7B5623-96F7-42F0-BAC5-78D6789E01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85D83B1-1723-4710-8FC5-18EDC879E4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998838C-DFB6-48F7-A18D-30469E8162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BDB9A78-94CB-422D-B92E-65FD2732EC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A5DBD01-426B-424D-815A-96518F6007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B0218DF-D55B-4D41-AE23-F1E64BAC60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8D61EB8-98CC-4243-9E20-33CAC65BF5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35F0944-B143-45B0-8B72-6CE34D4612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F68EF7F-67D0-463D-AB84-EA24D18196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E17074E-4E65-4CBD-B1B0-9C18D6F724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CC905ED-EF46-4349-9E9B-21743109482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B91F234-1C65-45AC-8CCE-A1C4AE49CE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D46B3DB-5DBB-41CF-9FA5-010ECA0C3B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92A3FF8-F172-47ED-84C6-802C85C1CB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5933982-9CB6-4199-B123-A3669A4FEF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CA832CD-B214-4ABC-AC95-A3DA116ACE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7EBA147-C4BA-4B48-B61D-CA24B8B06F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A8253B7-461E-48CC-B871-8A255EE3D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ADE46C3-C2E1-4492-AC59-870160A3C8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B0052E9-B440-4C1E-BC41-39957D590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31F119B-638C-42B1-8400-709B94F1EE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16299ED-D998-4895-9CCF-02427F195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4442675-84C9-45C8-9524-ABE4E25071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5BE3E63-4FA5-4EBD-9F3B-E29F5128A8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9F70E7B6-7004-F8D4-A015-5587D2DD1DC9}"/>
              </a:ext>
            </a:extLst>
          </p:cNvPr>
          <p:cNvSpPr>
            <a:spLocks noGrp="1"/>
          </p:cNvSpPr>
          <p:nvPr>
            <p:ph type="title"/>
          </p:nvPr>
        </p:nvSpPr>
        <p:spPr>
          <a:xfrm>
            <a:off x="6089726" y="722902"/>
            <a:ext cx="5415521" cy="5791663"/>
          </a:xfrm>
        </p:spPr>
        <p:txBody>
          <a:bodyPr vert="horz" lIns="91440" tIns="45720" rIns="91440" bIns="45720" rtlCol="0" anchor="b">
            <a:normAutofit fontScale="90000"/>
          </a:bodyPr>
          <a:lstStyle/>
          <a:p>
            <a:pPr>
              <a:lnSpc>
                <a:spcPct val="90000"/>
              </a:lnSpc>
            </a:pPr>
            <a:r>
              <a:rPr lang="en-US" sz="2400" dirty="0">
                <a:effectLst/>
                <a:latin typeface="Book Antiqua" panose="02040602050305030304" pitchFamily="18" charset="0"/>
              </a:rPr>
              <a:t>Κα</a:t>
            </a:r>
            <a:r>
              <a:rPr lang="en-US" sz="2400" dirty="0" err="1">
                <a:effectLst/>
                <a:latin typeface="Book Antiqua" panose="02040602050305030304" pitchFamily="18" charset="0"/>
              </a:rPr>
              <a:t>θώς</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ηρωικό</a:t>
            </a:r>
            <a:r>
              <a:rPr lang="en-US" sz="2400" dirty="0">
                <a:effectLst/>
                <a:latin typeface="Book Antiqua" panose="02040602050305030304" pitchFamily="18" charset="0"/>
              </a:rPr>
              <a:t> </a:t>
            </a:r>
            <a:r>
              <a:rPr lang="en-US" sz="2400" dirty="0" err="1">
                <a:effectLst/>
                <a:latin typeface="Book Antiqua" panose="02040602050305030304" pitchFamily="18" charset="0"/>
              </a:rPr>
              <a:t>είδος</a:t>
            </a:r>
            <a:r>
              <a:rPr lang="en-US" sz="2400" dirty="0">
                <a:effectLst/>
                <a:latin typeface="Book Antiqua" panose="02040602050305030304" pitchFamily="18" charset="0"/>
              </a:rPr>
              <a:t> πα</a:t>
            </a:r>
            <a:r>
              <a:rPr lang="en-US" sz="2400" dirty="0" err="1">
                <a:effectLst/>
                <a:latin typeface="Book Antiqua" panose="02040602050305030304" pitchFamily="18" charset="0"/>
              </a:rPr>
              <a:t>ράκμ</a:t>
            </a:r>
            <a:r>
              <a:rPr lang="en-US" sz="2400" dirty="0">
                <a:effectLst/>
                <a:latin typeface="Book Antiqua" panose="02040602050305030304" pitchFamily="18" charset="0"/>
              </a:rPr>
              <a:t>αζε αντικαταστάθηκε από την τραγωδία που ήταν γραμμένη σε α</a:t>
            </a:r>
            <a:r>
              <a:rPr lang="el-GR" sz="2400" dirty="0">
                <a:effectLst/>
                <a:latin typeface="Book Antiqua" panose="02040602050305030304" pitchFamily="18" charset="0"/>
              </a:rPr>
              <a:t>ν</a:t>
            </a:r>
            <a:r>
              <a:rPr lang="en-US" sz="2400" dirty="0" err="1">
                <a:effectLst/>
                <a:latin typeface="Book Antiqua" panose="02040602050305030304" pitchFamily="18" charset="0"/>
              </a:rPr>
              <a:t>ομοιοκ</a:t>
            </a:r>
            <a:r>
              <a:rPr lang="en-US" sz="2400" dirty="0">
                <a:effectLst/>
                <a:latin typeface="Book Antiqua" panose="02040602050305030304" pitchFamily="18" charset="0"/>
              </a:rPr>
              <a:t>ατάληκτο στίχο στα πρότυπα του νεοκλασικισμού. </a:t>
            </a:r>
            <a:r>
              <a:rPr lang="en-US" sz="2400" dirty="0" err="1">
                <a:effectLst/>
                <a:latin typeface="Book Antiqua" panose="02040602050305030304" pitchFamily="18" charset="0"/>
              </a:rPr>
              <a:t>Αυτή</a:t>
            </a:r>
            <a:r>
              <a:rPr lang="en-US" sz="2400" dirty="0">
                <a:effectLst/>
                <a:latin typeface="Book Antiqua" panose="02040602050305030304" pitchFamily="18" charset="0"/>
              </a:rPr>
              <a:t> η </a:t>
            </a:r>
            <a:r>
              <a:rPr lang="en-US" sz="2400" dirty="0" err="1">
                <a:effectLst/>
                <a:latin typeface="Book Antiqua" panose="02040602050305030304" pitchFamily="18" charset="0"/>
              </a:rPr>
              <a:t>τάση</a:t>
            </a:r>
            <a:r>
              <a:rPr lang="en-US" sz="2400" dirty="0">
                <a:effectLst/>
                <a:latin typeface="Book Antiqua" panose="02040602050305030304" pitchFamily="18" charset="0"/>
              </a:rPr>
              <a:t> πα</a:t>
            </a:r>
            <a:r>
              <a:rPr lang="en-US" sz="2400" dirty="0" err="1">
                <a:effectLst/>
                <a:latin typeface="Book Antiqua" panose="02040602050305030304" pitchFamily="18" charset="0"/>
              </a:rPr>
              <a:t>ρέμεινε</a:t>
            </a:r>
            <a:r>
              <a:rPr lang="en-US" sz="2400" dirty="0">
                <a:effectLst/>
                <a:latin typeface="Book Antiqua" panose="02040602050305030304" pitchFamily="18" charset="0"/>
              </a:rPr>
              <a:t> </a:t>
            </a:r>
            <a:r>
              <a:rPr lang="en-US" sz="2400" dirty="0" err="1">
                <a:effectLst/>
                <a:latin typeface="Book Antiqua" panose="02040602050305030304" pitchFamily="18" charset="0"/>
              </a:rPr>
              <a:t>κυρί</a:t>
            </a:r>
            <a:r>
              <a:rPr lang="en-US" sz="2400" dirty="0">
                <a:effectLst/>
                <a:latin typeface="Book Antiqua" panose="02040602050305030304" pitchFamily="18" charset="0"/>
              </a:rPr>
              <a:t>αρχη για όλο τον υπόλοιπο αιώνα. </a:t>
            </a:r>
            <a:br>
              <a:rPr lang="el-GR" sz="2400" dirty="0">
                <a:effectLst/>
                <a:latin typeface="Book Antiqua" panose="02040602050305030304" pitchFamily="18" charset="0"/>
              </a:rPr>
            </a:br>
            <a:br>
              <a:rPr lang="el-GR" sz="2400" dirty="0">
                <a:effectLst/>
                <a:latin typeface="Book Antiqua" panose="02040602050305030304" pitchFamily="18" charset="0"/>
              </a:rPr>
            </a:br>
            <a:r>
              <a:rPr lang="en-US" sz="2400" dirty="0">
                <a:effectLst/>
                <a:latin typeface="Book Antiqua" panose="02040602050305030304" pitchFamily="18" charset="0"/>
              </a:rPr>
              <a:t>Ο α</a:t>
            </a:r>
            <a:r>
              <a:rPr lang="en-US" sz="2400" dirty="0" err="1">
                <a:effectLst/>
                <a:latin typeface="Book Antiqua" panose="02040602050305030304" pitchFamily="18" charset="0"/>
              </a:rPr>
              <a:t>γγλικός</a:t>
            </a:r>
            <a:r>
              <a:rPr lang="en-US" sz="2400" dirty="0">
                <a:effectLst/>
                <a:latin typeface="Book Antiqua" panose="02040602050305030304" pitchFamily="18" charset="0"/>
              </a:rPr>
              <a:t> </a:t>
            </a:r>
            <a:r>
              <a:rPr lang="en-US" sz="2400" dirty="0" err="1">
                <a:effectLst/>
                <a:latin typeface="Book Antiqua" panose="02040602050305030304" pitchFamily="18" charset="0"/>
              </a:rPr>
              <a:t>νεοκλ</a:t>
            </a:r>
            <a:r>
              <a:rPr lang="en-US" sz="2400" dirty="0">
                <a:effectLst/>
                <a:latin typeface="Book Antiqua" panose="02040602050305030304" pitchFamily="18" charset="0"/>
              </a:rPr>
              <a:t>ασικισμός ήταν πάντοτε πιο φιλελεύθερος από την εκδοχή που επικράτησε στην ηπειρωτική Ευρώπη. </a:t>
            </a:r>
            <a:br>
              <a:rPr lang="el-GR" sz="2400" dirty="0">
                <a:effectLst/>
                <a:latin typeface="Book Antiqua" panose="02040602050305030304" pitchFamily="18" charset="0"/>
              </a:rPr>
            </a:br>
            <a:br>
              <a:rPr lang="el-GR" sz="2400" dirty="0">
                <a:effectLst/>
                <a:latin typeface="Book Antiqua" panose="02040602050305030304" pitchFamily="18" charset="0"/>
              </a:rPr>
            </a:br>
            <a:r>
              <a:rPr lang="en-US" sz="2400" dirty="0">
                <a:effectLst/>
                <a:latin typeface="Book Antiqua" panose="02040602050305030304" pitchFamily="18" charset="0"/>
              </a:rPr>
              <a:t>Ο </a:t>
            </a:r>
            <a:r>
              <a:rPr lang="en-US" sz="2400" dirty="0" err="1">
                <a:effectLst/>
                <a:latin typeface="Book Antiqua" panose="02040602050305030304" pitchFamily="18" charset="0"/>
              </a:rPr>
              <a:t>όρος</a:t>
            </a:r>
            <a:r>
              <a:rPr lang="en-US" sz="2400" dirty="0">
                <a:effectLst/>
                <a:latin typeface="Book Antiqua" panose="02040602050305030304" pitchFamily="18" charset="0"/>
              </a:rPr>
              <a:t> «</a:t>
            </a:r>
            <a:r>
              <a:rPr lang="en-US" sz="2400" dirty="0" err="1">
                <a:effectLst/>
                <a:latin typeface="Book Antiqua" panose="02040602050305030304" pitchFamily="18" charset="0"/>
              </a:rPr>
              <a:t>ενότητ</a:t>
            </a:r>
            <a:r>
              <a:rPr lang="en-US" sz="2400" dirty="0">
                <a:effectLst/>
                <a:latin typeface="Book Antiqua" panose="02040602050305030304" pitchFamily="18" charset="0"/>
              </a:rPr>
              <a:t>α δράσης» ερμηνεύτηκε με τρόπο που επέτρεπε πολλές δευτερεύουσες πλοκές, γιατί θεωρητικά είχε επαρκώς τηρηθεί ενότητα του χώρου, εφόσον οι χαρακτήρες μπορούσαν να κινηθούν εύκολα από τη μία τοποθεσία στην άλλη, χωρίς να παραβιάζουν το χρονικό όριο των 24 ωρών.</a:t>
            </a:r>
            <a:br>
              <a:rPr lang="en-US" sz="1400" dirty="0">
                <a:effectLst/>
              </a:rPr>
            </a:br>
            <a:endParaRPr lang="en-US" sz="1400" dirty="0"/>
          </a:p>
        </p:txBody>
      </p:sp>
      <p:pic>
        <p:nvPicPr>
          <p:cNvPr id="4" name="Picture 3">
            <a:extLst>
              <a:ext uri="{FF2B5EF4-FFF2-40B4-BE49-F238E27FC236}">
                <a16:creationId xmlns:a16="http://schemas.microsoft.com/office/drawing/2014/main" id="{294C0557-C8D9-00F0-84ED-2BB28A1E3E8A}"/>
              </a:ext>
            </a:extLst>
          </p:cNvPr>
          <p:cNvPicPr>
            <a:picLocks noChangeAspect="1"/>
          </p:cNvPicPr>
          <p:nvPr/>
        </p:nvPicPr>
        <p:blipFill rotWithShape="1">
          <a:blip r:embed="rId2"/>
          <a:srcRect l="43263" r="10209" b="1"/>
          <a:stretch/>
        </p:blipFill>
        <p:spPr>
          <a:xfrm>
            <a:off x="1" y="10"/>
            <a:ext cx="5854890" cy="6857990"/>
          </a:xfrm>
          <a:custGeom>
            <a:avLst/>
            <a:gdLst/>
            <a:ahLst/>
            <a:cxnLst/>
            <a:rect l="l" t="t" r="r" b="b"/>
            <a:pathLst>
              <a:path w="6036633" h="6858000">
                <a:moveTo>
                  <a:pt x="0" y="0"/>
                </a:moveTo>
                <a:lnTo>
                  <a:pt x="5782584" y="0"/>
                </a:lnTo>
                <a:lnTo>
                  <a:pt x="5847735" y="280891"/>
                </a:lnTo>
                <a:cubicBezTo>
                  <a:pt x="6512611" y="3337011"/>
                  <a:pt x="5215360" y="3533975"/>
                  <a:pt x="5130974" y="6590095"/>
                </a:cubicBezTo>
                <a:lnTo>
                  <a:pt x="5127340" y="6858000"/>
                </a:lnTo>
                <a:lnTo>
                  <a:pt x="0" y="6858000"/>
                </a:lnTo>
                <a:close/>
              </a:path>
            </a:pathLst>
          </a:custGeom>
        </p:spPr>
      </p:pic>
      <p:sp>
        <p:nvSpPr>
          <p:cNvPr id="78" name="Right Triangle 77">
            <a:extLst>
              <a:ext uri="{FF2B5EF4-FFF2-40B4-BE49-F238E27FC236}">
                <a16:creationId xmlns:a16="http://schemas.microsoft.com/office/drawing/2014/main" id="{F0753E91-DF19-4FA4-BFBF-221696B8D7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6297356" y="-28737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69831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03" name="Group 4102">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104" name="Straight Connector 4103">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05" name="Straight Connector 4104">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06" name="Straight Connector 4105">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07" name="Straight Connector 4106">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08" name="Straight Connector 4107">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09" name="Straight Connector 4108">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0" name="Straight Connector 4109">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1" name="Straight Connector 4110">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2" name="Straight Connector 4111">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3" name="Straight Connector 4112">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4" name="Straight Connector 4113">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5" name="Straight Connector 4114">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6" name="Straight Connector 4115">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7" name="Straight Connector 4116">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8" name="Straight Connector 4117">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19" name="Straight Connector 4118">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0" name="Straight Connector 4119">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1" name="Straight Connector 4120">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2" name="Straight Connector 4121">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3" name="Straight Connector 4122">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4" name="Straight Connector 4123">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5" name="Straight Connector 4124">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6" name="Straight Connector 4125">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7" name="Straight Connector 4126">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8" name="Straight Connector 4127">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29" name="Straight Connector 4128">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30" name="Straight Connector 4129">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31" name="Straight Connector 4130">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32" name="Straight Connector 4131">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33" name="Straight Connector 4132">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34" name="Straight Connector 4133">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36" name="Right Triangle 4135">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138" name="Rectangle 4137">
            <a:extLst>
              <a:ext uri="{FF2B5EF4-FFF2-40B4-BE49-F238E27FC236}">
                <a16:creationId xmlns:a16="http://schemas.microsoft.com/office/drawing/2014/main" id="{165794D4-DDCF-469D-A6C7-0AE18F6BB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098" name="Picture 2" descr="proscenium theatre STAGE SPACES | English restoration, 17th century, Theatre">
            <a:extLst>
              <a:ext uri="{FF2B5EF4-FFF2-40B4-BE49-F238E27FC236}">
                <a16:creationId xmlns:a16="http://schemas.microsoft.com/office/drawing/2014/main" id="{A6B7FFE0-7135-20EB-45DA-BB8AB7577B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04" b="13845"/>
          <a:stretch/>
        </p:blipFill>
        <p:spPr bwMode="auto">
          <a:xfrm>
            <a:off x="-22827" y="-669251"/>
            <a:ext cx="12192000" cy="6857999"/>
          </a:xfrm>
          <a:prstGeom prst="rect">
            <a:avLst/>
          </a:prstGeom>
          <a:noFill/>
          <a:extLst>
            <a:ext uri="{909E8E84-426E-40DD-AFC4-6F175D3DCCD1}">
              <a14:hiddenFill xmlns:a14="http://schemas.microsoft.com/office/drawing/2010/main">
                <a:solidFill>
                  <a:srgbClr val="FFFFFF"/>
                </a:solidFill>
              </a14:hiddenFill>
            </a:ext>
          </a:extLst>
        </p:spPr>
      </p:pic>
      <p:grpSp>
        <p:nvGrpSpPr>
          <p:cNvPr id="4140" name="Group 4139">
            <a:extLst>
              <a:ext uri="{FF2B5EF4-FFF2-40B4-BE49-F238E27FC236}">
                <a16:creationId xmlns:a16="http://schemas.microsoft.com/office/drawing/2014/main" id="{88D25AED-03FE-496D-84B1-6BD007300A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141" name="Straight Connector 4140">
              <a:extLst>
                <a:ext uri="{FF2B5EF4-FFF2-40B4-BE49-F238E27FC236}">
                  <a16:creationId xmlns:a16="http://schemas.microsoft.com/office/drawing/2014/main" id="{636474AD-D65C-406B-83FB-C99C060070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42" name="Straight Connector 4141">
              <a:extLst>
                <a:ext uri="{FF2B5EF4-FFF2-40B4-BE49-F238E27FC236}">
                  <a16:creationId xmlns:a16="http://schemas.microsoft.com/office/drawing/2014/main" id="{399322EB-87AA-45C9-A03C-52A874D8C8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43" name="Straight Connector 4142">
              <a:extLst>
                <a:ext uri="{FF2B5EF4-FFF2-40B4-BE49-F238E27FC236}">
                  <a16:creationId xmlns:a16="http://schemas.microsoft.com/office/drawing/2014/main" id="{B0BCB4F5-395E-4192-9EBB-E9F0255AE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44" name="Straight Connector 4143">
              <a:extLst>
                <a:ext uri="{FF2B5EF4-FFF2-40B4-BE49-F238E27FC236}">
                  <a16:creationId xmlns:a16="http://schemas.microsoft.com/office/drawing/2014/main" id="{F4B1466F-6782-407B-9C00-8DF501BC02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45" name="Straight Connector 4144">
              <a:extLst>
                <a:ext uri="{FF2B5EF4-FFF2-40B4-BE49-F238E27FC236}">
                  <a16:creationId xmlns:a16="http://schemas.microsoft.com/office/drawing/2014/main" id="{C28CCAE2-B347-4439-A6F8-1F1C3548FA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46" name="Straight Connector 4145">
              <a:extLst>
                <a:ext uri="{FF2B5EF4-FFF2-40B4-BE49-F238E27FC236}">
                  <a16:creationId xmlns:a16="http://schemas.microsoft.com/office/drawing/2014/main" id="{1FDDE5DC-1CFD-4141-BB8A-4E88DC953C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47" name="Straight Connector 4146">
              <a:extLst>
                <a:ext uri="{FF2B5EF4-FFF2-40B4-BE49-F238E27FC236}">
                  <a16:creationId xmlns:a16="http://schemas.microsoft.com/office/drawing/2014/main" id="{628B0EB6-7696-43A6-802C-7F71D1BA06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48" name="Straight Connector 4147">
              <a:extLst>
                <a:ext uri="{FF2B5EF4-FFF2-40B4-BE49-F238E27FC236}">
                  <a16:creationId xmlns:a16="http://schemas.microsoft.com/office/drawing/2014/main" id="{F4C27EFB-1419-4DCF-B0FB-19DFF5558B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49" name="Straight Connector 4148">
              <a:extLst>
                <a:ext uri="{FF2B5EF4-FFF2-40B4-BE49-F238E27FC236}">
                  <a16:creationId xmlns:a16="http://schemas.microsoft.com/office/drawing/2014/main" id="{0B469F2C-8E3D-4F5A-B109-74EB0C1C62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0" name="Straight Connector 4149">
              <a:extLst>
                <a:ext uri="{FF2B5EF4-FFF2-40B4-BE49-F238E27FC236}">
                  <a16:creationId xmlns:a16="http://schemas.microsoft.com/office/drawing/2014/main" id="{1AF21893-899E-456E-B2C0-18C3B8661C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1" name="Straight Connector 4150">
              <a:extLst>
                <a:ext uri="{FF2B5EF4-FFF2-40B4-BE49-F238E27FC236}">
                  <a16:creationId xmlns:a16="http://schemas.microsoft.com/office/drawing/2014/main" id="{5249F69B-8991-410D-B2BE-29792DFF04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2" name="Straight Connector 4151">
              <a:extLst>
                <a:ext uri="{FF2B5EF4-FFF2-40B4-BE49-F238E27FC236}">
                  <a16:creationId xmlns:a16="http://schemas.microsoft.com/office/drawing/2014/main" id="{A3B3B6AE-A176-4E37-9DC3-693D4D4A15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3" name="Straight Connector 4152">
              <a:extLst>
                <a:ext uri="{FF2B5EF4-FFF2-40B4-BE49-F238E27FC236}">
                  <a16:creationId xmlns:a16="http://schemas.microsoft.com/office/drawing/2014/main" id="{8251166D-5D02-4F59-9CDD-176C32DCBA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4" name="Straight Connector 4153">
              <a:extLst>
                <a:ext uri="{FF2B5EF4-FFF2-40B4-BE49-F238E27FC236}">
                  <a16:creationId xmlns:a16="http://schemas.microsoft.com/office/drawing/2014/main" id="{719ECF99-A74F-4670-B781-193D17D554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5" name="Straight Connector 4154">
              <a:extLst>
                <a:ext uri="{FF2B5EF4-FFF2-40B4-BE49-F238E27FC236}">
                  <a16:creationId xmlns:a16="http://schemas.microsoft.com/office/drawing/2014/main" id="{678FECED-862A-4A60-A948-0B3FC1F6A0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6" name="Straight Connector 4155">
              <a:extLst>
                <a:ext uri="{FF2B5EF4-FFF2-40B4-BE49-F238E27FC236}">
                  <a16:creationId xmlns:a16="http://schemas.microsoft.com/office/drawing/2014/main" id="{86596925-5663-4DBB-BA20-5D8E5168A8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7" name="Straight Connector 4156">
              <a:extLst>
                <a:ext uri="{FF2B5EF4-FFF2-40B4-BE49-F238E27FC236}">
                  <a16:creationId xmlns:a16="http://schemas.microsoft.com/office/drawing/2014/main" id="{8D04049C-063B-4F59-801F-1DE9B4220C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8" name="Straight Connector 4157">
              <a:extLst>
                <a:ext uri="{FF2B5EF4-FFF2-40B4-BE49-F238E27FC236}">
                  <a16:creationId xmlns:a16="http://schemas.microsoft.com/office/drawing/2014/main" id="{B5DFD5EC-AD64-4EA0-99D4-659BE87BFC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59" name="Straight Connector 4158">
              <a:extLst>
                <a:ext uri="{FF2B5EF4-FFF2-40B4-BE49-F238E27FC236}">
                  <a16:creationId xmlns:a16="http://schemas.microsoft.com/office/drawing/2014/main" id="{39EDC0CD-7E2B-45B9-BEDA-07058067AC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0" name="Straight Connector 4159">
              <a:extLst>
                <a:ext uri="{FF2B5EF4-FFF2-40B4-BE49-F238E27FC236}">
                  <a16:creationId xmlns:a16="http://schemas.microsoft.com/office/drawing/2014/main" id="{C2973EC6-F21A-40EB-9773-F830E2053F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1" name="Straight Connector 4160">
              <a:extLst>
                <a:ext uri="{FF2B5EF4-FFF2-40B4-BE49-F238E27FC236}">
                  <a16:creationId xmlns:a16="http://schemas.microsoft.com/office/drawing/2014/main" id="{10727704-3B6D-4FBC-80D0-3452A7883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2" name="Straight Connector 4161">
              <a:extLst>
                <a:ext uri="{FF2B5EF4-FFF2-40B4-BE49-F238E27FC236}">
                  <a16:creationId xmlns:a16="http://schemas.microsoft.com/office/drawing/2014/main" id="{B06C285D-96FA-4E4C-99DD-A4537CC8BA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3" name="Straight Connector 4162">
              <a:extLst>
                <a:ext uri="{FF2B5EF4-FFF2-40B4-BE49-F238E27FC236}">
                  <a16:creationId xmlns:a16="http://schemas.microsoft.com/office/drawing/2014/main" id="{01A87ECD-5CEA-4CF1-B4D6-231036363D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4" name="Straight Connector 4163">
              <a:extLst>
                <a:ext uri="{FF2B5EF4-FFF2-40B4-BE49-F238E27FC236}">
                  <a16:creationId xmlns:a16="http://schemas.microsoft.com/office/drawing/2014/main" id="{18D3432C-F58F-418C-B2A2-B675E0149F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5" name="Straight Connector 4164">
              <a:extLst>
                <a:ext uri="{FF2B5EF4-FFF2-40B4-BE49-F238E27FC236}">
                  <a16:creationId xmlns:a16="http://schemas.microsoft.com/office/drawing/2014/main" id="{37AA6FC6-50E8-4802-946A-A1408D0347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6" name="Straight Connector 4165">
              <a:extLst>
                <a:ext uri="{FF2B5EF4-FFF2-40B4-BE49-F238E27FC236}">
                  <a16:creationId xmlns:a16="http://schemas.microsoft.com/office/drawing/2014/main" id="{E7879239-2C29-4598-89C4-DA6DE60996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7" name="Straight Connector 4166">
              <a:extLst>
                <a:ext uri="{FF2B5EF4-FFF2-40B4-BE49-F238E27FC236}">
                  <a16:creationId xmlns:a16="http://schemas.microsoft.com/office/drawing/2014/main" id="{B5387EF3-939F-4251-95A2-B1FD10DB7D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8" name="Straight Connector 4167">
              <a:extLst>
                <a:ext uri="{FF2B5EF4-FFF2-40B4-BE49-F238E27FC236}">
                  <a16:creationId xmlns:a16="http://schemas.microsoft.com/office/drawing/2014/main" id="{9D540311-BAC8-433E-9146-1804B5FD8F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69" name="Straight Connector 4168">
              <a:extLst>
                <a:ext uri="{FF2B5EF4-FFF2-40B4-BE49-F238E27FC236}">
                  <a16:creationId xmlns:a16="http://schemas.microsoft.com/office/drawing/2014/main" id="{1D33AD0E-0DD9-49E5-B606-1269FBFEE1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70" name="Straight Connector 4169">
              <a:extLst>
                <a:ext uri="{FF2B5EF4-FFF2-40B4-BE49-F238E27FC236}">
                  <a16:creationId xmlns:a16="http://schemas.microsoft.com/office/drawing/2014/main" id="{0CD0FDA4-88B0-47B3-AD08-B58785CF02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71" name="Straight Connector 4170">
              <a:extLst>
                <a:ext uri="{FF2B5EF4-FFF2-40B4-BE49-F238E27FC236}">
                  <a16:creationId xmlns:a16="http://schemas.microsoft.com/office/drawing/2014/main" id="{87273F8E-C71F-44CE-9C4C-4D0231215D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73" name="Rectangle 4172">
            <a:extLst>
              <a:ext uri="{FF2B5EF4-FFF2-40B4-BE49-F238E27FC236}">
                <a16:creationId xmlns:a16="http://schemas.microsoft.com/office/drawing/2014/main" id="{406D8C29-9DDA-48D0-AF70-905FDB2CE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rgbClr val="000000">
                  <a:alpha val="30000"/>
                </a:srgbClr>
              </a:gs>
              <a:gs pos="80000">
                <a:srgbClr val="000000">
                  <a:alpha val="15000"/>
                </a:srgbClr>
              </a:gs>
              <a:gs pos="0">
                <a:srgbClr val="000000">
                  <a:alpha val="0"/>
                </a:srgbClr>
              </a:gs>
              <a:gs pos="20000">
                <a:srgbClr val="000000">
                  <a:alpha val="15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3396715-F64E-C8D0-0E1D-BAC7FE3FAD1F}"/>
              </a:ext>
            </a:extLst>
          </p:cNvPr>
          <p:cNvSpPr>
            <a:spLocks noGrp="1"/>
          </p:cNvSpPr>
          <p:nvPr>
            <p:ph type="title"/>
          </p:nvPr>
        </p:nvSpPr>
        <p:spPr>
          <a:xfrm>
            <a:off x="675920" y="407823"/>
            <a:ext cx="10325636" cy="1628647"/>
          </a:xfrm>
        </p:spPr>
        <p:txBody>
          <a:bodyPr vert="horz" lIns="91440" tIns="45720" rIns="91440" bIns="45720" rtlCol="0" anchor="b">
            <a:normAutofit/>
          </a:bodyPr>
          <a:lstStyle/>
          <a:p>
            <a:pPr>
              <a:lnSpc>
                <a:spcPct val="90000"/>
              </a:lnSpc>
            </a:pPr>
            <a:r>
              <a:rPr lang="en-US" sz="2200" b="1" dirty="0">
                <a:solidFill>
                  <a:srgbClr val="FFFFFF"/>
                </a:solidFill>
                <a:effectLst/>
                <a:latin typeface="Book Antiqua" panose="02040602050305030304" pitchFamily="18" charset="0"/>
              </a:rPr>
              <a:t>Κα</a:t>
            </a:r>
            <a:r>
              <a:rPr lang="en-US" sz="2200" b="1" dirty="0" err="1">
                <a:solidFill>
                  <a:srgbClr val="FFFFFF"/>
                </a:solidFill>
                <a:effectLst/>
                <a:latin typeface="Book Antiqua" panose="02040602050305030304" pitchFamily="18" charset="0"/>
              </a:rPr>
              <a:t>τά</a:t>
            </a:r>
            <a:r>
              <a:rPr lang="en-US" sz="2200" b="1" dirty="0">
                <a:solidFill>
                  <a:srgbClr val="FFFFFF"/>
                </a:solidFill>
                <a:effectLst/>
                <a:latin typeface="Book Antiqua" panose="02040602050305030304" pitchFamily="18" charset="0"/>
              </a:rPr>
              <a:t> </a:t>
            </a:r>
            <a:r>
              <a:rPr lang="en-US" sz="2200" b="1" dirty="0" err="1">
                <a:solidFill>
                  <a:srgbClr val="FFFFFF"/>
                </a:solidFill>
                <a:effectLst/>
                <a:latin typeface="Book Antiqua" panose="02040602050305030304" pitchFamily="18" charset="0"/>
              </a:rPr>
              <a:t>τη</a:t>
            </a:r>
            <a:r>
              <a:rPr lang="en-US" sz="2200" b="1" dirty="0">
                <a:solidFill>
                  <a:srgbClr val="FFFFFF"/>
                </a:solidFill>
                <a:effectLst/>
                <a:latin typeface="Book Antiqua" panose="02040602050305030304" pitchFamily="18" charset="0"/>
              </a:rPr>
              <a:t> </a:t>
            </a:r>
            <a:r>
              <a:rPr lang="en-US" sz="2200" b="1" dirty="0" err="1">
                <a:solidFill>
                  <a:srgbClr val="FFFFFF"/>
                </a:solidFill>
                <a:effectLst/>
                <a:latin typeface="Book Antiqua" panose="02040602050305030304" pitchFamily="18" charset="0"/>
              </a:rPr>
              <a:t>διάρκει</a:t>
            </a:r>
            <a:r>
              <a:rPr lang="en-US" sz="2200" b="1" dirty="0">
                <a:solidFill>
                  <a:srgbClr val="FFFFFF"/>
                </a:solidFill>
                <a:effectLst/>
                <a:latin typeface="Book Antiqua" panose="02040602050305030304" pitchFamily="18" charset="0"/>
              </a:rPr>
              <a:t>α της Παλινόρθωσης άνθισε επίσης η όπερα. </a:t>
            </a:r>
            <a:r>
              <a:rPr lang="en-US" sz="2200" b="1" dirty="0" err="1">
                <a:solidFill>
                  <a:srgbClr val="FFFFFF"/>
                </a:solidFill>
                <a:effectLst/>
                <a:latin typeface="Book Antiqua" panose="02040602050305030304" pitchFamily="18" charset="0"/>
              </a:rPr>
              <a:t>Διέφερε</a:t>
            </a:r>
            <a:r>
              <a:rPr lang="en-US" sz="2200" b="1" dirty="0">
                <a:solidFill>
                  <a:srgbClr val="FFFFFF"/>
                </a:solidFill>
                <a:effectLst/>
                <a:latin typeface="Book Antiqua" panose="02040602050305030304" pitchFamily="18" charset="0"/>
              </a:rPr>
              <a:t> από </a:t>
            </a:r>
            <a:r>
              <a:rPr lang="en-US" sz="2200" b="1" dirty="0" err="1">
                <a:solidFill>
                  <a:srgbClr val="FFFFFF"/>
                </a:solidFill>
                <a:effectLst/>
                <a:latin typeface="Book Antiqua" panose="02040602050305030304" pitchFamily="18" charset="0"/>
              </a:rPr>
              <a:t>την</a:t>
            </a:r>
            <a:r>
              <a:rPr lang="en-US" sz="2200" b="1" dirty="0">
                <a:solidFill>
                  <a:srgbClr val="FFFFFF"/>
                </a:solidFill>
                <a:effectLst/>
                <a:latin typeface="Book Antiqua" panose="02040602050305030304" pitchFamily="18" charset="0"/>
              </a:rPr>
              <a:t> </a:t>
            </a:r>
            <a:r>
              <a:rPr lang="en-US" sz="2200" b="1" dirty="0" err="1">
                <a:solidFill>
                  <a:srgbClr val="FFFFFF"/>
                </a:solidFill>
                <a:effectLst/>
                <a:latin typeface="Book Antiqua" panose="02040602050305030304" pitchFamily="18" charset="0"/>
              </a:rPr>
              <a:t>ηρωική</a:t>
            </a:r>
            <a:r>
              <a:rPr lang="en-US" sz="2200" b="1" dirty="0">
                <a:solidFill>
                  <a:srgbClr val="FFFFFF"/>
                </a:solidFill>
                <a:effectLst/>
                <a:latin typeface="Book Antiqua" panose="02040602050305030304" pitchFamily="18" charset="0"/>
              </a:rPr>
              <a:t> </a:t>
            </a:r>
            <a:r>
              <a:rPr lang="en-US" sz="2200" b="1" dirty="0" err="1">
                <a:solidFill>
                  <a:srgbClr val="FFFFFF"/>
                </a:solidFill>
                <a:effectLst/>
                <a:latin typeface="Book Antiqua" panose="02040602050305030304" pitchFamily="18" charset="0"/>
              </a:rPr>
              <a:t>τρ</a:t>
            </a:r>
            <a:r>
              <a:rPr lang="en-US" sz="2200" b="1" dirty="0">
                <a:solidFill>
                  <a:srgbClr val="FFFFFF"/>
                </a:solidFill>
                <a:effectLst/>
                <a:latin typeface="Book Antiqua" panose="02040602050305030304" pitchFamily="18" charset="0"/>
              </a:rPr>
              <a:t>αγωδία κυρίως γιατί διέθετε επιπλέον και μουσική, τραγούδι και θέαμα και απομακρύνθηκε από τις συμβάσεις της ιταλικής όπερας αντικαθιστώντας το ρετσιτατίβο </a:t>
            </a:r>
            <a:r>
              <a:rPr lang="el-GR" sz="2200" b="1" dirty="0">
                <a:solidFill>
                  <a:srgbClr val="FFFFFF"/>
                </a:solidFill>
                <a:effectLst/>
                <a:latin typeface="Book Antiqua" panose="02040602050305030304" pitchFamily="18" charset="0"/>
              </a:rPr>
              <a:t>( μελωδική αφήγηση) </a:t>
            </a:r>
            <a:r>
              <a:rPr lang="en-US" sz="2200" b="1" dirty="0" err="1">
                <a:solidFill>
                  <a:srgbClr val="FFFFFF"/>
                </a:solidFill>
                <a:effectLst/>
                <a:latin typeface="Book Antiqua" panose="02040602050305030304" pitchFamily="18" charset="0"/>
              </a:rPr>
              <a:t>με</a:t>
            </a:r>
            <a:r>
              <a:rPr lang="en-US" sz="2200" b="1" dirty="0">
                <a:solidFill>
                  <a:srgbClr val="FFFFFF"/>
                </a:solidFill>
                <a:effectLst/>
                <a:latin typeface="Book Antiqua" panose="02040602050305030304" pitchFamily="18" charset="0"/>
              </a:rPr>
              <a:t> την πρόζα.</a:t>
            </a:r>
            <a:br>
              <a:rPr lang="en-US" sz="2200" b="1" dirty="0">
                <a:solidFill>
                  <a:srgbClr val="FFFFFF"/>
                </a:solidFill>
                <a:effectLst/>
                <a:latin typeface="Book Antiqua" panose="02040602050305030304" pitchFamily="18" charset="0"/>
              </a:rPr>
            </a:br>
            <a:endParaRPr lang="en-US" sz="2200" b="1"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1594613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3" name="Rectangle 42">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5" name="Group 44">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78" name="Freeform: Shape 77">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73CD70F8-D8EC-159E-C4AB-1945B868E38C}"/>
              </a:ext>
            </a:extLst>
          </p:cNvPr>
          <p:cNvPicPr>
            <a:picLocks noChangeAspect="1"/>
          </p:cNvPicPr>
          <p:nvPr/>
        </p:nvPicPr>
        <p:blipFill rotWithShape="1">
          <a:blip r:embed="rId2">
            <a:alphaModFix amt="60000"/>
          </a:blip>
          <a:srcRect t="4293" r="-1" b="34295"/>
          <a:stretch/>
        </p:blipFill>
        <p:spPr>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p:spPr>
      </p:pic>
      <p:sp>
        <p:nvSpPr>
          <p:cNvPr id="2" name="Τίτλος 1">
            <a:extLst>
              <a:ext uri="{FF2B5EF4-FFF2-40B4-BE49-F238E27FC236}">
                <a16:creationId xmlns:a16="http://schemas.microsoft.com/office/drawing/2014/main" id="{916A0EAA-869E-8BD3-1CDD-1794897506D0}"/>
              </a:ext>
            </a:extLst>
          </p:cNvPr>
          <p:cNvSpPr>
            <a:spLocks noGrp="1"/>
          </p:cNvSpPr>
          <p:nvPr>
            <p:ph type="title"/>
          </p:nvPr>
        </p:nvSpPr>
        <p:spPr>
          <a:xfrm>
            <a:off x="684225" y="746841"/>
            <a:ext cx="9339075" cy="4920534"/>
          </a:xfrm>
        </p:spPr>
        <p:txBody>
          <a:bodyPr vert="horz" lIns="91440" tIns="45720" rIns="91440" bIns="45720" rtlCol="0" anchor="b">
            <a:normAutofit/>
          </a:bodyPr>
          <a:lstStyle/>
          <a:p>
            <a:pPr>
              <a:lnSpc>
                <a:spcPct val="90000"/>
              </a:lnSpc>
            </a:pPr>
            <a:r>
              <a:rPr lang="en-US" sz="2400" dirty="0">
                <a:solidFill>
                  <a:srgbClr val="FFFFFF"/>
                </a:solidFill>
                <a:effectLst/>
                <a:latin typeface="Book Antiqua" panose="02040602050305030304" pitchFamily="18" charset="0"/>
              </a:rPr>
              <a:t>Η Πα</a:t>
            </a:r>
            <a:r>
              <a:rPr lang="en-US" sz="2400" dirty="0" err="1">
                <a:solidFill>
                  <a:srgbClr val="FFFFFF"/>
                </a:solidFill>
                <a:effectLst/>
                <a:latin typeface="Book Antiqua" panose="02040602050305030304" pitchFamily="18" charset="0"/>
              </a:rPr>
              <a:t>λινόρθωση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φημίζετ</a:t>
            </a:r>
            <a:r>
              <a:rPr lang="en-US" sz="2400" dirty="0">
                <a:solidFill>
                  <a:srgbClr val="FFFFFF"/>
                </a:solidFill>
                <a:effectLst/>
                <a:latin typeface="Book Antiqua" panose="02040602050305030304" pitchFamily="18" charset="0"/>
              </a:rPr>
              <a:t>αι όμως κυρίως για το πολύπλευρο κωμικό δράμα της: κωμωδίες διαθέσεων, κωμωδίες ίντριγκας, φάρσες και κυρίως τις κωμωδίες ηθών. </a:t>
            </a:r>
            <a:br>
              <a:rPr lang="el-GR" sz="2400" dirty="0">
                <a:solidFill>
                  <a:srgbClr val="FFFFFF"/>
                </a:solidFill>
                <a:effectLst/>
                <a:latin typeface="Book Antiqua" panose="02040602050305030304" pitchFamily="18" charset="0"/>
              </a:rPr>
            </a:br>
            <a:br>
              <a:rPr lang="el-GR" sz="2400" dirty="0">
                <a:solidFill>
                  <a:srgbClr val="FFFFFF"/>
                </a:solidFill>
                <a:effectLst/>
                <a:latin typeface="Book Antiqua" panose="02040602050305030304" pitchFamily="18" charset="0"/>
              </a:rPr>
            </a:br>
            <a:r>
              <a:rPr lang="en-US" sz="2400" dirty="0" err="1">
                <a:solidFill>
                  <a:srgbClr val="FFFFFF"/>
                </a:solidFill>
                <a:effectLst/>
                <a:latin typeface="Book Antiqua" panose="02040602050305030304" pitchFamily="18" charset="0"/>
              </a:rPr>
              <a:t>Μέχρι</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1700 </a:t>
            </a:r>
            <a:r>
              <a:rPr lang="en-US" sz="2400" dirty="0" err="1">
                <a:solidFill>
                  <a:srgbClr val="FFFFFF"/>
                </a:solidFill>
                <a:effectLst/>
                <a:latin typeface="Book Antiqua" panose="02040602050305030304" pitchFamily="18" charset="0"/>
              </a:rPr>
              <a:t>είχ</a:t>
            </a:r>
            <a:r>
              <a:rPr lang="en-US" sz="2400" dirty="0">
                <a:solidFill>
                  <a:srgbClr val="FFFFFF"/>
                </a:solidFill>
                <a:effectLst/>
                <a:latin typeface="Book Antiqua" panose="02040602050305030304" pitchFamily="18" charset="0"/>
              </a:rPr>
              <a:t>αν αρχίσει να γίνονται εμφανείς οι αλλαγές τόσο στη ζωή όσο και στο θέατρο της Αγγλίας ηγεμόνες που διαδέχθηκαν τον Κάρολο Β’ έδειξαν εύνοια στην τάξη των εμπόρων, η οποία γρήγορα έγινε μεγάλη πηγή πλούτου και δύναμης της Αγγλίας, καθώς ο στόλος των εμπορικών πλοίων και οι υπερπόντιες επιχειρήσεις αυξάνονταν σταθερά. Η </a:t>
            </a:r>
            <a:r>
              <a:rPr lang="en-US" sz="2400" dirty="0" err="1">
                <a:solidFill>
                  <a:srgbClr val="FFFFFF"/>
                </a:solidFill>
                <a:effectLst/>
                <a:latin typeface="Book Antiqua" panose="02040602050305030304" pitchFamily="18" charset="0"/>
              </a:rPr>
              <a:t>μεσ</a:t>
            </a:r>
            <a:r>
              <a:rPr lang="en-US" sz="2400" dirty="0">
                <a:solidFill>
                  <a:srgbClr val="FFFFFF"/>
                </a:solidFill>
                <a:effectLst/>
                <a:latin typeface="Book Antiqua" panose="02040602050305030304" pitchFamily="18" charset="0"/>
              </a:rPr>
              <a:t>αία τάξη άρχισε να κάνει αισθητές τις προτιμήσεις της στο θέατρο και λόγω της συντηρητικής της ηθικής επανάφερε στην επιφάνεια τον πουριτανισμό.</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4115981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27" name="Group 512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128" name="Straight Connector 5127">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29" name="Straight Connector 5128">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0" name="Straight Connector 5129">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1" name="Straight Connector 5130">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2" name="Straight Connector 5131">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3" name="Straight Connector 5132">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4" name="Straight Connector 5133">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5" name="Straight Connector 5134">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6" name="Straight Connector 5135">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7" name="Straight Connector 5136">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8" name="Straight Connector 5137">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39" name="Straight Connector 5138">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0" name="Straight Connector 5139">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1" name="Straight Connector 5140">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2" name="Straight Connector 5141">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3" name="Straight Connector 5142">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4" name="Straight Connector 5143">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5" name="Straight Connector 5144">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6" name="Straight Connector 5145">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7" name="Straight Connector 5146">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8" name="Straight Connector 5147">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49" name="Straight Connector 5148">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50" name="Straight Connector 5149">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51" name="Straight Connector 5150">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52" name="Straight Connector 5151">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53" name="Straight Connector 5152">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54" name="Straight Connector 5153">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55" name="Straight Connector 5154">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56" name="Straight Connector 5155">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57" name="Straight Connector 5156">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58" name="Straight Connector 5157">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160" name="Right Triangle 5159">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5162" name="Rectangle 5161">
            <a:extLst>
              <a:ext uri="{FF2B5EF4-FFF2-40B4-BE49-F238E27FC236}">
                <a16:creationId xmlns:a16="http://schemas.microsoft.com/office/drawing/2014/main" id="{165794D4-DDCF-469D-A6C7-0AE18F6BB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5122" name="Picture 2" descr="Drury Lane Theatre | theatre, London, United Kingdom | Britannica">
            <a:extLst>
              <a:ext uri="{FF2B5EF4-FFF2-40B4-BE49-F238E27FC236}">
                <a16:creationId xmlns:a16="http://schemas.microsoft.com/office/drawing/2014/main" id="{E76743D4-175D-9D39-143E-3FF3DA2942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257" b="3717"/>
          <a:stretch/>
        </p:blipFill>
        <p:spPr bwMode="auto">
          <a:xfrm>
            <a:off x="-22827" y="-669251"/>
            <a:ext cx="12192000" cy="7426907"/>
          </a:xfrm>
          <a:prstGeom prst="rect">
            <a:avLst/>
          </a:prstGeom>
          <a:noFill/>
          <a:extLst>
            <a:ext uri="{909E8E84-426E-40DD-AFC4-6F175D3DCCD1}">
              <a14:hiddenFill xmlns:a14="http://schemas.microsoft.com/office/drawing/2010/main">
                <a:solidFill>
                  <a:srgbClr val="FFFFFF"/>
                </a:solidFill>
              </a14:hiddenFill>
            </a:ext>
          </a:extLst>
        </p:spPr>
      </p:pic>
      <p:grpSp>
        <p:nvGrpSpPr>
          <p:cNvPr id="5164" name="Group 5163">
            <a:extLst>
              <a:ext uri="{FF2B5EF4-FFF2-40B4-BE49-F238E27FC236}">
                <a16:creationId xmlns:a16="http://schemas.microsoft.com/office/drawing/2014/main" id="{88D25AED-03FE-496D-84B1-6BD007300A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165" name="Straight Connector 5164">
              <a:extLst>
                <a:ext uri="{FF2B5EF4-FFF2-40B4-BE49-F238E27FC236}">
                  <a16:creationId xmlns:a16="http://schemas.microsoft.com/office/drawing/2014/main" id="{636474AD-D65C-406B-83FB-C99C060070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66" name="Straight Connector 5165">
              <a:extLst>
                <a:ext uri="{FF2B5EF4-FFF2-40B4-BE49-F238E27FC236}">
                  <a16:creationId xmlns:a16="http://schemas.microsoft.com/office/drawing/2014/main" id="{399322EB-87AA-45C9-A03C-52A874D8C8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67" name="Straight Connector 5166">
              <a:extLst>
                <a:ext uri="{FF2B5EF4-FFF2-40B4-BE49-F238E27FC236}">
                  <a16:creationId xmlns:a16="http://schemas.microsoft.com/office/drawing/2014/main" id="{B0BCB4F5-395E-4192-9EBB-E9F0255AE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68" name="Straight Connector 5167">
              <a:extLst>
                <a:ext uri="{FF2B5EF4-FFF2-40B4-BE49-F238E27FC236}">
                  <a16:creationId xmlns:a16="http://schemas.microsoft.com/office/drawing/2014/main" id="{F4B1466F-6782-407B-9C00-8DF501BC02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69" name="Straight Connector 5168">
              <a:extLst>
                <a:ext uri="{FF2B5EF4-FFF2-40B4-BE49-F238E27FC236}">
                  <a16:creationId xmlns:a16="http://schemas.microsoft.com/office/drawing/2014/main" id="{C28CCAE2-B347-4439-A6F8-1F1C3548FA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0" name="Straight Connector 5169">
              <a:extLst>
                <a:ext uri="{FF2B5EF4-FFF2-40B4-BE49-F238E27FC236}">
                  <a16:creationId xmlns:a16="http://schemas.microsoft.com/office/drawing/2014/main" id="{1FDDE5DC-1CFD-4141-BB8A-4E88DC953C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1" name="Straight Connector 5170">
              <a:extLst>
                <a:ext uri="{FF2B5EF4-FFF2-40B4-BE49-F238E27FC236}">
                  <a16:creationId xmlns:a16="http://schemas.microsoft.com/office/drawing/2014/main" id="{628B0EB6-7696-43A6-802C-7F71D1BA06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2" name="Straight Connector 5171">
              <a:extLst>
                <a:ext uri="{FF2B5EF4-FFF2-40B4-BE49-F238E27FC236}">
                  <a16:creationId xmlns:a16="http://schemas.microsoft.com/office/drawing/2014/main" id="{F4C27EFB-1419-4DCF-B0FB-19DFF5558B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3" name="Straight Connector 5172">
              <a:extLst>
                <a:ext uri="{FF2B5EF4-FFF2-40B4-BE49-F238E27FC236}">
                  <a16:creationId xmlns:a16="http://schemas.microsoft.com/office/drawing/2014/main" id="{0B469F2C-8E3D-4F5A-B109-74EB0C1C62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4" name="Straight Connector 5173">
              <a:extLst>
                <a:ext uri="{FF2B5EF4-FFF2-40B4-BE49-F238E27FC236}">
                  <a16:creationId xmlns:a16="http://schemas.microsoft.com/office/drawing/2014/main" id="{1AF21893-899E-456E-B2C0-18C3B8661C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5" name="Straight Connector 5174">
              <a:extLst>
                <a:ext uri="{FF2B5EF4-FFF2-40B4-BE49-F238E27FC236}">
                  <a16:creationId xmlns:a16="http://schemas.microsoft.com/office/drawing/2014/main" id="{5249F69B-8991-410D-B2BE-29792DFF04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6" name="Straight Connector 5175">
              <a:extLst>
                <a:ext uri="{FF2B5EF4-FFF2-40B4-BE49-F238E27FC236}">
                  <a16:creationId xmlns:a16="http://schemas.microsoft.com/office/drawing/2014/main" id="{A3B3B6AE-A176-4E37-9DC3-693D4D4A15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7" name="Straight Connector 5176">
              <a:extLst>
                <a:ext uri="{FF2B5EF4-FFF2-40B4-BE49-F238E27FC236}">
                  <a16:creationId xmlns:a16="http://schemas.microsoft.com/office/drawing/2014/main" id="{8251166D-5D02-4F59-9CDD-176C32DCBA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8" name="Straight Connector 5177">
              <a:extLst>
                <a:ext uri="{FF2B5EF4-FFF2-40B4-BE49-F238E27FC236}">
                  <a16:creationId xmlns:a16="http://schemas.microsoft.com/office/drawing/2014/main" id="{719ECF99-A74F-4670-B781-193D17D554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79" name="Straight Connector 5178">
              <a:extLst>
                <a:ext uri="{FF2B5EF4-FFF2-40B4-BE49-F238E27FC236}">
                  <a16:creationId xmlns:a16="http://schemas.microsoft.com/office/drawing/2014/main" id="{678FECED-862A-4A60-A948-0B3FC1F6A0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0" name="Straight Connector 5179">
              <a:extLst>
                <a:ext uri="{FF2B5EF4-FFF2-40B4-BE49-F238E27FC236}">
                  <a16:creationId xmlns:a16="http://schemas.microsoft.com/office/drawing/2014/main" id="{86596925-5663-4DBB-BA20-5D8E5168A8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1" name="Straight Connector 5180">
              <a:extLst>
                <a:ext uri="{FF2B5EF4-FFF2-40B4-BE49-F238E27FC236}">
                  <a16:creationId xmlns:a16="http://schemas.microsoft.com/office/drawing/2014/main" id="{8D04049C-063B-4F59-801F-1DE9B4220C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2" name="Straight Connector 5181">
              <a:extLst>
                <a:ext uri="{FF2B5EF4-FFF2-40B4-BE49-F238E27FC236}">
                  <a16:creationId xmlns:a16="http://schemas.microsoft.com/office/drawing/2014/main" id="{B5DFD5EC-AD64-4EA0-99D4-659BE87BFC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3" name="Straight Connector 5182">
              <a:extLst>
                <a:ext uri="{FF2B5EF4-FFF2-40B4-BE49-F238E27FC236}">
                  <a16:creationId xmlns:a16="http://schemas.microsoft.com/office/drawing/2014/main" id="{39EDC0CD-7E2B-45B9-BEDA-07058067AC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4" name="Straight Connector 5183">
              <a:extLst>
                <a:ext uri="{FF2B5EF4-FFF2-40B4-BE49-F238E27FC236}">
                  <a16:creationId xmlns:a16="http://schemas.microsoft.com/office/drawing/2014/main" id="{C2973EC6-F21A-40EB-9773-F830E2053F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5" name="Straight Connector 5184">
              <a:extLst>
                <a:ext uri="{FF2B5EF4-FFF2-40B4-BE49-F238E27FC236}">
                  <a16:creationId xmlns:a16="http://schemas.microsoft.com/office/drawing/2014/main" id="{10727704-3B6D-4FBC-80D0-3452A7883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6" name="Straight Connector 5185">
              <a:extLst>
                <a:ext uri="{FF2B5EF4-FFF2-40B4-BE49-F238E27FC236}">
                  <a16:creationId xmlns:a16="http://schemas.microsoft.com/office/drawing/2014/main" id="{B06C285D-96FA-4E4C-99DD-A4537CC8BA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7" name="Straight Connector 5186">
              <a:extLst>
                <a:ext uri="{FF2B5EF4-FFF2-40B4-BE49-F238E27FC236}">
                  <a16:creationId xmlns:a16="http://schemas.microsoft.com/office/drawing/2014/main" id="{01A87ECD-5CEA-4CF1-B4D6-231036363D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8" name="Straight Connector 5187">
              <a:extLst>
                <a:ext uri="{FF2B5EF4-FFF2-40B4-BE49-F238E27FC236}">
                  <a16:creationId xmlns:a16="http://schemas.microsoft.com/office/drawing/2014/main" id="{18D3432C-F58F-418C-B2A2-B675E0149F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89" name="Straight Connector 5188">
              <a:extLst>
                <a:ext uri="{FF2B5EF4-FFF2-40B4-BE49-F238E27FC236}">
                  <a16:creationId xmlns:a16="http://schemas.microsoft.com/office/drawing/2014/main" id="{37AA6FC6-50E8-4802-946A-A1408D0347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90" name="Straight Connector 5189">
              <a:extLst>
                <a:ext uri="{FF2B5EF4-FFF2-40B4-BE49-F238E27FC236}">
                  <a16:creationId xmlns:a16="http://schemas.microsoft.com/office/drawing/2014/main" id="{E7879239-2C29-4598-89C4-DA6DE60996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91" name="Straight Connector 5190">
              <a:extLst>
                <a:ext uri="{FF2B5EF4-FFF2-40B4-BE49-F238E27FC236}">
                  <a16:creationId xmlns:a16="http://schemas.microsoft.com/office/drawing/2014/main" id="{B5387EF3-939F-4251-95A2-B1FD10DB7D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92" name="Straight Connector 5191">
              <a:extLst>
                <a:ext uri="{FF2B5EF4-FFF2-40B4-BE49-F238E27FC236}">
                  <a16:creationId xmlns:a16="http://schemas.microsoft.com/office/drawing/2014/main" id="{9D540311-BAC8-433E-9146-1804B5FD8F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93" name="Straight Connector 5192">
              <a:extLst>
                <a:ext uri="{FF2B5EF4-FFF2-40B4-BE49-F238E27FC236}">
                  <a16:creationId xmlns:a16="http://schemas.microsoft.com/office/drawing/2014/main" id="{1D33AD0E-0DD9-49E5-B606-1269FBFEE1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94" name="Straight Connector 5193">
              <a:extLst>
                <a:ext uri="{FF2B5EF4-FFF2-40B4-BE49-F238E27FC236}">
                  <a16:creationId xmlns:a16="http://schemas.microsoft.com/office/drawing/2014/main" id="{0CD0FDA4-88B0-47B3-AD08-B58785CF02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95" name="Straight Connector 5194">
              <a:extLst>
                <a:ext uri="{FF2B5EF4-FFF2-40B4-BE49-F238E27FC236}">
                  <a16:creationId xmlns:a16="http://schemas.microsoft.com/office/drawing/2014/main" id="{87273F8E-C71F-44CE-9C4C-4D0231215D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197" name="Rectangle 5196">
            <a:extLst>
              <a:ext uri="{FF2B5EF4-FFF2-40B4-BE49-F238E27FC236}">
                <a16:creationId xmlns:a16="http://schemas.microsoft.com/office/drawing/2014/main" id="{406D8C29-9DDA-48D0-AF70-905FDB2CE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rgbClr val="000000">
                  <a:alpha val="30000"/>
                </a:srgbClr>
              </a:gs>
              <a:gs pos="80000">
                <a:srgbClr val="000000">
                  <a:alpha val="15000"/>
                </a:srgbClr>
              </a:gs>
              <a:gs pos="0">
                <a:srgbClr val="000000">
                  <a:alpha val="0"/>
                </a:srgbClr>
              </a:gs>
              <a:gs pos="20000">
                <a:srgbClr val="000000">
                  <a:alpha val="15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CC340ED-95E0-00D6-C161-EAC359609B7E}"/>
              </a:ext>
            </a:extLst>
          </p:cNvPr>
          <p:cNvSpPr>
            <a:spLocks noGrp="1"/>
          </p:cNvSpPr>
          <p:nvPr>
            <p:ph type="title"/>
          </p:nvPr>
        </p:nvSpPr>
        <p:spPr>
          <a:xfrm>
            <a:off x="691079" y="2886119"/>
            <a:ext cx="10325636" cy="3899079"/>
          </a:xfrm>
        </p:spPr>
        <p:txBody>
          <a:bodyPr vert="horz" lIns="91440" tIns="45720" rIns="91440" bIns="45720" rtlCol="0" anchor="b">
            <a:noAutofit/>
          </a:bodyPr>
          <a:lstStyle/>
          <a:p>
            <a:pPr>
              <a:lnSpc>
                <a:spcPct val="90000"/>
              </a:lnSpc>
              <a:spcAft>
                <a:spcPts val="800"/>
              </a:spcAft>
            </a:pPr>
            <a:r>
              <a:rPr lang="en-US" sz="2400" b="1" i="1" dirty="0">
                <a:solidFill>
                  <a:srgbClr val="FFFFFF"/>
                </a:solidFill>
                <a:effectLst/>
                <a:latin typeface="Book Antiqua" panose="02040602050305030304" pitchFamily="18" charset="0"/>
              </a:rPr>
              <a:t>1700 </a:t>
            </a:r>
            <a:r>
              <a:rPr lang="en-US" sz="2400" b="1" i="1" dirty="0" err="1">
                <a:solidFill>
                  <a:srgbClr val="FFFFFF"/>
                </a:solidFill>
                <a:effectLst/>
                <a:latin typeface="Book Antiqua" panose="02040602050305030304" pitchFamily="18" charset="0"/>
              </a:rPr>
              <a:t>έως</a:t>
            </a:r>
            <a:r>
              <a:rPr lang="en-US" sz="2400" b="1" i="1" dirty="0">
                <a:solidFill>
                  <a:srgbClr val="FFFFFF"/>
                </a:solidFill>
                <a:effectLst/>
                <a:latin typeface="Book Antiqua" panose="02040602050305030304" pitchFamily="18" charset="0"/>
              </a:rPr>
              <a:t> 1800 </a:t>
            </a:r>
            <a:br>
              <a:rPr lang="en-US" sz="2400" b="1" dirty="0">
                <a:solidFill>
                  <a:srgbClr val="FFFFFF"/>
                </a:solidFill>
                <a:effectLst/>
                <a:latin typeface="Book Antiqua" panose="02040602050305030304" pitchFamily="18" charset="0"/>
              </a:rPr>
            </a:br>
            <a:r>
              <a:rPr lang="en-US" sz="2400" b="1" dirty="0">
                <a:solidFill>
                  <a:srgbClr val="FFFFFF"/>
                </a:solidFill>
                <a:effectLst/>
                <a:latin typeface="Book Antiqua" panose="02040602050305030304" pitchFamily="18" charset="0"/>
              </a:rPr>
              <a:t> </a:t>
            </a:r>
            <a:br>
              <a:rPr lang="en-US" sz="2400" b="1" dirty="0">
                <a:solidFill>
                  <a:srgbClr val="FFFFFF"/>
                </a:solidFill>
                <a:effectLst/>
                <a:latin typeface="Book Antiqua" panose="02040602050305030304" pitchFamily="18" charset="0"/>
              </a:rPr>
            </a:br>
            <a:r>
              <a:rPr lang="en-US" sz="2400" b="1" dirty="0">
                <a:solidFill>
                  <a:srgbClr val="FFFFFF"/>
                </a:solidFill>
                <a:effectLst/>
                <a:latin typeface="Book Antiqua" panose="02040602050305030304" pitchFamily="18" charset="0"/>
              </a:rPr>
              <a:t>Η </a:t>
            </a:r>
            <a:r>
              <a:rPr lang="en-US" sz="2400" b="1" dirty="0" err="1">
                <a:solidFill>
                  <a:srgbClr val="FFFFFF"/>
                </a:solidFill>
                <a:effectLst/>
                <a:latin typeface="Book Antiqua" panose="02040602050305030304" pitchFamily="18" charset="0"/>
              </a:rPr>
              <a:t>μετά</a:t>
            </a:r>
            <a:r>
              <a:rPr lang="en-US" sz="2400" b="1" dirty="0">
                <a:solidFill>
                  <a:srgbClr val="FFFFFF"/>
                </a:solidFill>
                <a:effectLst/>
                <a:latin typeface="Book Antiqua" panose="02040602050305030304" pitchFamily="18" charset="0"/>
              </a:rPr>
              <a:t>βαση προς μια νέα προσέγγιση διακρίνεται στα χαρακτηριστικά των καθιερωμένων κωμικών τύπων τα οποία τροποποιούνται σημαντικά από μια συντηρητικότερη ηθική άποψη και από μεγαλύτερο συναισθηματισμό. </a:t>
            </a:r>
            <a:r>
              <a:rPr lang="en-US" sz="2400" b="1" dirty="0" err="1">
                <a:solidFill>
                  <a:srgbClr val="FFFFFF"/>
                </a:solidFill>
                <a:effectLst/>
                <a:latin typeface="Book Antiqua" panose="02040602050305030304" pitchFamily="18" charset="0"/>
              </a:rPr>
              <a:t>Στ</a:t>
            </a:r>
            <a:r>
              <a:rPr lang="en-US" sz="2400" b="1" dirty="0">
                <a:solidFill>
                  <a:srgbClr val="FFFFFF"/>
                </a:solidFill>
                <a:effectLst/>
                <a:latin typeface="Book Antiqua" panose="02040602050305030304" pitchFamily="18" charset="0"/>
              </a:rPr>
              <a:t>α έργα του Κολ Σίμπερ, για παράδειγμα, </a:t>
            </a:r>
            <a:r>
              <a:rPr lang="en-US" sz="2400" b="1" i="1" dirty="0">
                <a:solidFill>
                  <a:srgbClr val="FFFFFF"/>
                </a:solidFill>
                <a:effectLst/>
                <a:latin typeface="Book Antiqua" panose="02040602050305030304" pitchFamily="18" charset="0"/>
              </a:rPr>
              <a:t>Το τελευταίο τέχνασμα του έρωτα</a:t>
            </a:r>
            <a:r>
              <a:rPr lang="en-US" sz="2400" b="1" dirty="0">
                <a:solidFill>
                  <a:srgbClr val="FFFFFF"/>
                </a:solidFill>
                <a:effectLst/>
                <a:latin typeface="Book Antiqua" panose="02040602050305030304" pitchFamily="18" charset="0"/>
              </a:rPr>
              <a:t>, 1696, </a:t>
            </a:r>
            <a:r>
              <a:rPr lang="en-US" sz="2400" b="1" i="1" dirty="0">
                <a:solidFill>
                  <a:srgbClr val="FFFFFF"/>
                </a:solidFill>
                <a:effectLst/>
                <a:latin typeface="Book Antiqua" panose="02040602050305030304" pitchFamily="18" charset="0"/>
              </a:rPr>
              <a:t>Ο απρόσεκτος σύζυγος</a:t>
            </a:r>
            <a:r>
              <a:rPr lang="en-US" sz="2400" b="1" dirty="0">
                <a:solidFill>
                  <a:srgbClr val="FFFFFF"/>
                </a:solidFill>
                <a:effectLst/>
                <a:latin typeface="Book Antiqua" panose="02040602050305030304" pitchFamily="18" charset="0"/>
              </a:rPr>
              <a:t>, 1704, </a:t>
            </a:r>
            <a:r>
              <a:rPr lang="en-US" sz="2400" b="1" i="1" dirty="0">
                <a:solidFill>
                  <a:srgbClr val="FFFFFF"/>
                </a:solidFill>
                <a:effectLst/>
                <a:latin typeface="Book Antiqua" panose="02040602050305030304" pitchFamily="18" charset="0"/>
              </a:rPr>
              <a:t>Διπλός γόης</a:t>
            </a:r>
            <a:r>
              <a:rPr lang="en-US" sz="2400" b="1" dirty="0">
                <a:solidFill>
                  <a:srgbClr val="FFFFFF"/>
                </a:solidFill>
                <a:effectLst/>
                <a:latin typeface="Book Antiqua" panose="02040602050305030304" pitchFamily="18" charset="0"/>
              </a:rPr>
              <a:t>, 1707, </a:t>
            </a:r>
            <a:r>
              <a:rPr lang="en-US" sz="2400" b="1" i="1" dirty="0">
                <a:solidFill>
                  <a:srgbClr val="FFFFFF"/>
                </a:solidFill>
                <a:effectLst/>
                <a:latin typeface="Book Antiqua" panose="02040602050305030304" pitchFamily="18" charset="0"/>
              </a:rPr>
              <a:t>Το στοίχημα της κυρίας</a:t>
            </a:r>
            <a:r>
              <a:rPr lang="en-US" sz="2400" b="1" dirty="0">
                <a:solidFill>
                  <a:srgbClr val="FFFFFF"/>
                </a:solidFill>
                <a:effectLst/>
                <a:latin typeface="Book Antiqua" panose="02040602050305030304" pitchFamily="18" charset="0"/>
              </a:rPr>
              <a:t>, 1707, ανήθικοι χαρακτήρες ακολουθούν τις μοντέρνες τρέλες τους μέχρι την πέμπτη πράξη, οπότε και υφίστανται συναισθηματικές μεταστροφές. </a:t>
            </a:r>
            <a:br>
              <a:rPr lang="en-US" sz="2400" b="1" dirty="0">
                <a:solidFill>
                  <a:srgbClr val="FFFFFF"/>
                </a:solidFill>
                <a:effectLst/>
                <a:latin typeface="Book Antiqua" panose="02040602050305030304" pitchFamily="18" charset="0"/>
              </a:rPr>
            </a:br>
            <a:endParaRPr lang="en-US" sz="2400" b="1"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590145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0"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82" name="Rectangle 42">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83" name="Group 44">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4" name="Freeform: Shape 77">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5" name="Picture 3">
            <a:extLst>
              <a:ext uri="{FF2B5EF4-FFF2-40B4-BE49-F238E27FC236}">
                <a16:creationId xmlns:a16="http://schemas.microsoft.com/office/drawing/2014/main" id="{2FC99A2D-4864-7C7E-591A-F4341BC156CF}"/>
              </a:ext>
            </a:extLst>
          </p:cNvPr>
          <p:cNvPicPr>
            <a:picLocks noChangeAspect="1"/>
          </p:cNvPicPr>
          <p:nvPr/>
        </p:nvPicPr>
        <p:blipFill rotWithShape="1">
          <a:blip r:embed="rId2">
            <a:alphaModFix amt="60000"/>
          </a:blip>
          <a:srcRect l="5299" r="13282"/>
          <a:stretch/>
        </p:blipFill>
        <p:spPr>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p:spPr>
      </p:pic>
      <p:sp>
        <p:nvSpPr>
          <p:cNvPr id="2" name="Τίτλος 1">
            <a:extLst>
              <a:ext uri="{FF2B5EF4-FFF2-40B4-BE49-F238E27FC236}">
                <a16:creationId xmlns:a16="http://schemas.microsoft.com/office/drawing/2014/main" id="{6B7B3DE1-747D-99BC-9870-339957F12979}"/>
              </a:ext>
            </a:extLst>
          </p:cNvPr>
          <p:cNvSpPr>
            <a:spLocks noGrp="1"/>
          </p:cNvSpPr>
          <p:nvPr>
            <p:ph type="title"/>
          </p:nvPr>
        </p:nvSpPr>
        <p:spPr>
          <a:xfrm>
            <a:off x="327394" y="3461144"/>
            <a:ext cx="9339075" cy="2682160"/>
          </a:xfrm>
        </p:spPr>
        <p:txBody>
          <a:bodyPr vert="horz" lIns="91440" tIns="45720" rIns="91440" bIns="45720" rtlCol="0" anchor="b">
            <a:normAutofit/>
          </a:bodyPr>
          <a:lstStyle/>
          <a:p>
            <a:pPr>
              <a:lnSpc>
                <a:spcPct val="90000"/>
              </a:lnSpc>
            </a:pPr>
            <a:r>
              <a:rPr lang="en-US" sz="2400" dirty="0" err="1">
                <a:solidFill>
                  <a:srgbClr val="FFFFFF"/>
                </a:solidFill>
                <a:effectLst/>
                <a:latin typeface="Book Antiqua" panose="02040602050305030304" pitchFamily="18" charset="0"/>
              </a:rPr>
              <a:t>Σήμερ</a:t>
            </a:r>
            <a:r>
              <a:rPr lang="en-US" sz="2400" dirty="0">
                <a:solidFill>
                  <a:srgbClr val="FFFFFF"/>
                </a:solidFill>
                <a:effectLst/>
                <a:latin typeface="Book Antiqua" panose="02040602050305030304" pitchFamily="18" charset="0"/>
              </a:rPr>
              <a:t>α πολλά έργα του δέκατου όγδοου αιώνα ονομάζονται αισθηματικά επειδή πολλοί από τους χαρακτήρες εμφανίζονται αφύσικα καλοί και τα προβλήματά τους φαίνεται να αντιμετωπίζονται πολύ εύκολα. </a:t>
            </a:r>
            <a:r>
              <a:rPr lang="en-US" sz="2400" dirty="0" err="1">
                <a:solidFill>
                  <a:srgbClr val="FFFFFF"/>
                </a:solidFill>
                <a:effectLst/>
                <a:latin typeface="Book Antiqua" panose="02040602050305030304" pitchFamily="18" charset="0"/>
              </a:rPr>
              <a:t>Ωστόσο</a:t>
            </a:r>
            <a:r>
              <a:rPr lang="en-US" sz="2400" dirty="0">
                <a:solidFill>
                  <a:srgbClr val="FFFFFF"/>
                </a:solidFill>
                <a:effectLst/>
                <a:latin typeface="Book Antiqua" panose="02040602050305030304" pitchFamily="18" charset="0"/>
              </a:rPr>
              <a:t> α</a:t>
            </a:r>
            <a:r>
              <a:rPr lang="en-US" sz="2400" dirty="0" err="1">
                <a:solidFill>
                  <a:srgbClr val="FFFFFF"/>
                </a:solidFill>
                <a:effectLst/>
                <a:latin typeface="Book Antiqua" panose="02040602050305030304" pitchFamily="18" charset="0"/>
              </a:rPr>
              <a:t>υτά</a:t>
            </a:r>
            <a:r>
              <a:rPr lang="en-US" sz="2400" dirty="0">
                <a:solidFill>
                  <a:srgbClr val="FFFFFF"/>
                </a:solidFill>
                <a:effectLst/>
                <a:latin typeface="Book Antiqua" panose="02040602050305030304" pitchFamily="18" charset="0"/>
              </a:rPr>
              <a:t> τα </a:t>
            </a:r>
            <a:r>
              <a:rPr lang="en-US" sz="2400" dirty="0" err="1">
                <a:solidFill>
                  <a:srgbClr val="FFFFFF"/>
                </a:solidFill>
                <a:effectLst/>
                <a:latin typeface="Book Antiqua" panose="02040602050305030304" pitchFamily="18" charset="0"/>
              </a:rPr>
              <a:t>έργ</a:t>
            </a:r>
            <a:r>
              <a:rPr lang="en-US" sz="2400" dirty="0">
                <a:solidFill>
                  <a:srgbClr val="FFFFFF"/>
                </a:solidFill>
                <a:effectLst/>
                <a:latin typeface="Book Antiqua" panose="02040602050305030304" pitchFamily="18" charset="0"/>
              </a:rPr>
              <a:t>α ήταν αποδεκτά το</a:t>
            </a:r>
            <a:r>
              <a:rPr lang="el-GR" sz="2400" dirty="0">
                <a:solidFill>
                  <a:srgbClr val="FFFFFF"/>
                </a:solidFill>
                <a:effectLst/>
                <a:latin typeface="Book Antiqua" panose="02040602050305030304" pitchFamily="18" charset="0"/>
              </a:rPr>
              <a:t>ν</a:t>
            </a:r>
            <a:r>
              <a:rPr lang="en-US" sz="2400" dirty="0">
                <a:solidFill>
                  <a:srgbClr val="FFFFFF"/>
                </a:solidFill>
                <a:effectLst/>
                <a:latin typeface="Book Antiqua" panose="02040602050305030304" pitchFamily="18" charset="0"/>
              </a:rPr>
              <a:t> δέκατο όγδοο αιώνα ως πιστές αναπαραστάσεις της ανθρώπινης φύσης. </a:t>
            </a:r>
            <a:br>
              <a:rPr lang="en-US" sz="2600" dirty="0">
                <a:solidFill>
                  <a:srgbClr val="FFFFFF"/>
                </a:solidFill>
                <a:effectLst/>
              </a:rPr>
            </a:br>
            <a:endParaRPr lang="en-US" sz="2600" dirty="0">
              <a:solidFill>
                <a:srgbClr val="FFFFFF"/>
              </a:solidFill>
            </a:endParaRPr>
          </a:p>
        </p:txBody>
      </p:sp>
    </p:spTree>
    <p:extLst>
      <p:ext uri="{BB962C8B-B14F-4D97-AF65-F5344CB8AC3E}">
        <p14:creationId xmlns:p14="http://schemas.microsoft.com/office/powerpoint/2010/main" val="3652608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35EB5F8-F5D2-FF88-1171-05D0A17224B4}"/>
              </a:ext>
            </a:extLst>
          </p:cNvPr>
          <p:cNvSpPr>
            <a:spLocks noGrp="1"/>
          </p:cNvSpPr>
          <p:nvPr>
            <p:ph type="title"/>
          </p:nvPr>
        </p:nvSpPr>
        <p:spPr>
          <a:xfrm>
            <a:off x="691078" y="722903"/>
            <a:ext cx="10501177" cy="462353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φιλόσοφοι του δέκατου όγδοου αιώνα θεωρούσαν πως η ανθρωπότητα ήταν εκ φύσεως καλή. Οι άνθρωποι μπορούσαν να διατηρήσουν την καλοσύνη τους, ακολουθώντας τα ένστικτά τους, τα κακά παραδείγματα όμως μπορούσαν να τους κάνουν να παρεκτραπούν. Κατά συνέπεια θεωρούσαν ότι μπορούσαν να σώσουν τους ανθρώπους από την εξαχρείωση κάνοντας έκκληση σ’ εκείνα τα ενάρετα ανθρώπινα αισθήματα, τα οποία είχαν επικαλυφθεί από απερίσκεπτες ή ανάλγητες συμπεριφορές.</a:t>
            </a:r>
            <a:endParaRPr lang="el-GR" sz="2400" dirty="0"/>
          </a:p>
        </p:txBody>
      </p:sp>
    </p:spTree>
    <p:extLst>
      <p:ext uri="{BB962C8B-B14F-4D97-AF65-F5344CB8AC3E}">
        <p14:creationId xmlns:p14="http://schemas.microsoft.com/office/powerpoint/2010/main" val="2328327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A1E521-C423-4C49-A601-ACA51B9E5E91}"/>
              </a:ext>
            </a:extLst>
          </p:cNvPr>
          <p:cNvSpPr>
            <a:spLocks noGrp="1"/>
          </p:cNvSpPr>
          <p:nvPr>
            <p:ph type="title"/>
          </p:nvPr>
        </p:nvSpPr>
        <p:spPr>
          <a:xfrm>
            <a:off x="691078" y="722903"/>
            <a:ext cx="10501177" cy="505274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Πίστευαν ότι οι χαρακτήρες μπορούσαν να αναμορφωθούν γρήγορα, αν μπορούσε κάποιος να αγγίξει την καρδιά τους. Μέσα σε αυτό το πλαίσιο, επίσης, οι  καταστάσεις δυστυχίας θεωρούνταν χρήσιμα μέσα. Οι δοκιμασίες ανεδείκνυαν την καλοσύνη των θεατρικών χαρακτήρων και ταυτόχρονα έδιναν την ευκαιρία </a:t>
            </a:r>
            <a:r>
              <a:rPr lang="el-GR" sz="2400" dirty="0">
                <a:latin typeface="Book Antiqua" panose="02040602050305030304" pitchFamily="18" charset="0"/>
                <a:ea typeface="Calibri" panose="020F0502020204030204" pitchFamily="34" charset="0"/>
                <a:cs typeface="Times New Roman" panose="02020603050405020304" pitchFamily="18" charset="0"/>
              </a:rPr>
              <a:t>σ</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τους θεατές να δείξουν τη δική τους καλοσύνη, αφού η συγκίνηση που ένιωθε κάποιος όταν έβλεπε την αρετή να δοκιμάζεται στα δεινά αποτελούσε δείγμα μιας δεόντως ευαίσθητης και ηθικής φύσης.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314891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199" name="Group 8198">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200" name="Straight Connector 8199">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01" name="Straight Connector 8200">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02" name="Straight Connector 8201">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03" name="Straight Connector 8202">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04" name="Straight Connector 8203">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05" name="Straight Connector 8204">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06" name="Straight Connector 8205">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07" name="Straight Connector 8206">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08" name="Straight Connector 8207">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09" name="Straight Connector 8208">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0" name="Straight Connector 8209">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1" name="Straight Connector 8210">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2" name="Straight Connector 8211">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3" name="Straight Connector 8212">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4" name="Straight Connector 8213">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5" name="Straight Connector 8214">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6" name="Straight Connector 8215">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7" name="Straight Connector 8216">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8" name="Straight Connector 8217">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19" name="Straight Connector 8218">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0" name="Straight Connector 8219">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1" name="Straight Connector 8220">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2" name="Straight Connector 8221">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3" name="Straight Connector 8222">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4" name="Straight Connector 8223">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5" name="Straight Connector 8224">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6" name="Straight Connector 8225">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7" name="Straight Connector 8226">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8" name="Straight Connector 8227">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29" name="Straight Connector 8228">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30" name="Straight Connector 8229">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232" name="Right Triangle 8231">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8234" name="Rectangle 8233">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8236" name="Group 8235">
            <a:extLst>
              <a:ext uri="{FF2B5EF4-FFF2-40B4-BE49-F238E27FC236}">
                <a16:creationId xmlns:a16="http://schemas.microsoft.com/office/drawing/2014/main" id="{A0064D7E-06DA-49C2-98D1-4C063EBE9E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237" name="Straight Connector 8236">
              <a:extLst>
                <a:ext uri="{FF2B5EF4-FFF2-40B4-BE49-F238E27FC236}">
                  <a16:creationId xmlns:a16="http://schemas.microsoft.com/office/drawing/2014/main" id="{5D1B7231-4CA0-4EF0-A0F6-BBC5D2289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38" name="Straight Connector 8237">
              <a:extLst>
                <a:ext uri="{FF2B5EF4-FFF2-40B4-BE49-F238E27FC236}">
                  <a16:creationId xmlns:a16="http://schemas.microsoft.com/office/drawing/2014/main" id="{6F16C7D2-2C2B-45A2-B877-AD7F29D21D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39" name="Straight Connector 8238">
              <a:extLst>
                <a:ext uri="{FF2B5EF4-FFF2-40B4-BE49-F238E27FC236}">
                  <a16:creationId xmlns:a16="http://schemas.microsoft.com/office/drawing/2014/main" id="{73E4B7AF-75AF-445E-9C56-25B6004E36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0" name="Straight Connector 8239">
              <a:extLst>
                <a:ext uri="{FF2B5EF4-FFF2-40B4-BE49-F238E27FC236}">
                  <a16:creationId xmlns:a16="http://schemas.microsoft.com/office/drawing/2014/main" id="{4F9A02B0-84CC-4983-8CA2-DA39E73F2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1" name="Straight Connector 8240">
              <a:extLst>
                <a:ext uri="{FF2B5EF4-FFF2-40B4-BE49-F238E27FC236}">
                  <a16:creationId xmlns:a16="http://schemas.microsoft.com/office/drawing/2014/main" id="{0AB12A9E-E8F5-4BB6-9FAC-B7528DB78E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2" name="Straight Connector 8241">
              <a:extLst>
                <a:ext uri="{FF2B5EF4-FFF2-40B4-BE49-F238E27FC236}">
                  <a16:creationId xmlns:a16="http://schemas.microsoft.com/office/drawing/2014/main" id="{C4E08A66-700A-4A93-8C53-51D5607B84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3" name="Straight Connector 8242">
              <a:extLst>
                <a:ext uri="{FF2B5EF4-FFF2-40B4-BE49-F238E27FC236}">
                  <a16:creationId xmlns:a16="http://schemas.microsoft.com/office/drawing/2014/main" id="{79E4E565-75A8-4E72-8D5F-0B62E6B49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4" name="Straight Connector 8243">
              <a:extLst>
                <a:ext uri="{FF2B5EF4-FFF2-40B4-BE49-F238E27FC236}">
                  <a16:creationId xmlns:a16="http://schemas.microsoft.com/office/drawing/2014/main" id="{8F1FD7EC-834D-4087-9B69-7793E1A5B4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5" name="Straight Connector 8244">
              <a:extLst>
                <a:ext uri="{FF2B5EF4-FFF2-40B4-BE49-F238E27FC236}">
                  <a16:creationId xmlns:a16="http://schemas.microsoft.com/office/drawing/2014/main" id="{AE4853CF-E211-4741-8BB6-936918F201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6" name="Straight Connector 8245">
              <a:extLst>
                <a:ext uri="{FF2B5EF4-FFF2-40B4-BE49-F238E27FC236}">
                  <a16:creationId xmlns:a16="http://schemas.microsoft.com/office/drawing/2014/main" id="{508328EE-5DD9-49DB-AD4B-4F0A76A052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7" name="Straight Connector 8246">
              <a:extLst>
                <a:ext uri="{FF2B5EF4-FFF2-40B4-BE49-F238E27FC236}">
                  <a16:creationId xmlns:a16="http://schemas.microsoft.com/office/drawing/2014/main" id="{7404B81F-9DCC-4C62-8962-2B6C36255C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8" name="Straight Connector 8247">
              <a:extLst>
                <a:ext uri="{FF2B5EF4-FFF2-40B4-BE49-F238E27FC236}">
                  <a16:creationId xmlns:a16="http://schemas.microsoft.com/office/drawing/2014/main" id="{F41ED921-643C-4B5B-86E6-99E818479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49" name="Straight Connector 8248">
              <a:extLst>
                <a:ext uri="{FF2B5EF4-FFF2-40B4-BE49-F238E27FC236}">
                  <a16:creationId xmlns:a16="http://schemas.microsoft.com/office/drawing/2014/main" id="{DAD09725-F1B5-4342-A3A6-25BDC7261C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0" name="Straight Connector 8249">
              <a:extLst>
                <a:ext uri="{FF2B5EF4-FFF2-40B4-BE49-F238E27FC236}">
                  <a16:creationId xmlns:a16="http://schemas.microsoft.com/office/drawing/2014/main" id="{8C5251DB-B92C-4E4E-9BAE-B3EB8A9A31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1" name="Straight Connector 8250">
              <a:extLst>
                <a:ext uri="{FF2B5EF4-FFF2-40B4-BE49-F238E27FC236}">
                  <a16:creationId xmlns:a16="http://schemas.microsoft.com/office/drawing/2014/main" id="{82389C50-96FA-4F8E-A890-EE49673799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2" name="Straight Connector 8251">
              <a:extLst>
                <a:ext uri="{FF2B5EF4-FFF2-40B4-BE49-F238E27FC236}">
                  <a16:creationId xmlns:a16="http://schemas.microsoft.com/office/drawing/2014/main" id="{6497D116-7C85-4317-8284-E647BAFC35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3" name="Straight Connector 8252">
              <a:extLst>
                <a:ext uri="{FF2B5EF4-FFF2-40B4-BE49-F238E27FC236}">
                  <a16:creationId xmlns:a16="http://schemas.microsoft.com/office/drawing/2014/main" id="{0D6ED932-F3DD-4BB6-8FC3-6E205965D9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4" name="Straight Connector 8253">
              <a:extLst>
                <a:ext uri="{FF2B5EF4-FFF2-40B4-BE49-F238E27FC236}">
                  <a16:creationId xmlns:a16="http://schemas.microsoft.com/office/drawing/2014/main" id="{D850A286-F068-43D3-8DEA-272E28F30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5" name="Straight Connector 8254">
              <a:extLst>
                <a:ext uri="{FF2B5EF4-FFF2-40B4-BE49-F238E27FC236}">
                  <a16:creationId xmlns:a16="http://schemas.microsoft.com/office/drawing/2014/main" id="{3F3A2DA1-C0E2-44DE-AAA4-D2F262CB39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6" name="Straight Connector 8255">
              <a:extLst>
                <a:ext uri="{FF2B5EF4-FFF2-40B4-BE49-F238E27FC236}">
                  <a16:creationId xmlns:a16="http://schemas.microsoft.com/office/drawing/2014/main" id="{BD8CC984-8A5C-4205-9CE0-218DA79F12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7" name="Straight Connector 8256">
              <a:extLst>
                <a:ext uri="{FF2B5EF4-FFF2-40B4-BE49-F238E27FC236}">
                  <a16:creationId xmlns:a16="http://schemas.microsoft.com/office/drawing/2014/main" id="{E12901BA-B376-4054-8C31-BE75DF480E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8" name="Straight Connector 8257">
              <a:extLst>
                <a:ext uri="{FF2B5EF4-FFF2-40B4-BE49-F238E27FC236}">
                  <a16:creationId xmlns:a16="http://schemas.microsoft.com/office/drawing/2014/main" id="{A72BA8E1-2C05-43A7-AABF-8D614E07D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59" name="Straight Connector 8258">
              <a:extLst>
                <a:ext uri="{FF2B5EF4-FFF2-40B4-BE49-F238E27FC236}">
                  <a16:creationId xmlns:a16="http://schemas.microsoft.com/office/drawing/2014/main" id="{03D58E52-4C85-48FF-ADA3-F8F66B9957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60" name="Straight Connector 8259">
              <a:extLst>
                <a:ext uri="{FF2B5EF4-FFF2-40B4-BE49-F238E27FC236}">
                  <a16:creationId xmlns:a16="http://schemas.microsoft.com/office/drawing/2014/main" id="{4C61787A-32B8-440E-B1A5-1CAEC9D11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61" name="Straight Connector 8260">
              <a:extLst>
                <a:ext uri="{FF2B5EF4-FFF2-40B4-BE49-F238E27FC236}">
                  <a16:creationId xmlns:a16="http://schemas.microsoft.com/office/drawing/2014/main" id="{49D651FB-65B3-4DBD-9428-084075111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62" name="Straight Connector 8261">
              <a:extLst>
                <a:ext uri="{FF2B5EF4-FFF2-40B4-BE49-F238E27FC236}">
                  <a16:creationId xmlns:a16="http://schemas.microsoft.com/office/drawing/2014/main" id="{134A6116-8F7B-4C9A-9B9D-EF25C8BFA1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63" name="Straight Connector 8262">
              <a:extLst>
                <a:ext uri="{FF2B5EF4-FFF2-40B4-BE49-F238E27FC236}">
                  <a16:creationId xmlns:a16="http://schemas.microsoft.com/office/drawing/2014/main" id="{F4CC776F-EA3D-4898-9730-88C6605FDB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64" name="Straight Connector 8263">
              <a:extLst>
                <a:ext uri="{FF2B5EF4-FFF2-40B4-BE49-F238E27FC236}">
                  <a16:creationId xmlns:a16="http://schemas.microsoft.com/office/drawing/2014/main" id="{D81A3030-F8B6-4D5E-8A8F-7CE0C81E9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65" name="Straight Connector 8264">
              <a:extLst>
                <a:ext uri="{FF2B5EF4-FFF2-40B4-BE49-F238E27FC236}">
                  <a16:creationId xmlns:a16="http://schemas.microsoft.com/office/drawing/2014/main" id="{349129F1-E775-4904-9569-F08FA175DF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66" name="Straight Connector 8265">
              <a:extLst>
                <a:ext uri="{FF2B5EF4-FFF2-40B4-BE49-F238E27FC236}">
                  <a16:creationId xmlns:a16="http://schemas.microsoft.com/office/drawing/2014/main" id="{8C93E5BB-B3BE-4416-A1B2-5A2CDA8B02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67" name="Straight Connector 8266">
              <a:extLst>
                <a:ext uri="{FF2B5EF4-FFF2-40B4-BE49-F238E27FC236}">
                  <a16:creationId xmlns:a16="http://schemas.microsoft.com/office/drawing/2014/main" id="{B3FD179A-45E8-4D8F-8F75-6E4A266F84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49633E5B-0576-D028-3257-9E2BA150FAB0}"/>
              </a:ext>
            </a:extLst>
          </p:cNvPr>
          <p:cNvSpPr>
            <a:spLocks noGrp="1"/>
          </p:cNvSpPr>
          <p:nvPr>
            <p:ph type="title"/>
          </p:nvPr>
        </p:nvSpPr>
        <p:spPr>
          <a:xfrm>
            <a:off x="684225" y="83979"/>
            <a:ext cx="4903438" cy="6774021"/>
          </a:xfrm>
        </p:spPr>
        <p:txBody>
          <a:bodyPr vert="horz" lIns="91440" tIns="45720" rIns="91440" bIns="45720" rtlCol="0" anchor="ctr">
            <a:noAutofit/>
          </a:bodyPr>
          <a:lstStyle/>
          <a:p>
            <a:pPr>
              <a:lnSpc>
                <a:spcPct val="90000"/>
              </a:lnSpc>
            </a:pPr>
            <a:r>
              <a:rPr lang="en-US" sz="2400" dirty="0" err="1">
                <a:effectLst/>
                <a:latin typeface="Book Antiqua" panose="02040602050305030304" pitchFamily="18" charset="0"/>
              </a:rPr>
              <a:t>Μι</a:t>
            </a:r>
            <a:r>
              <a:rPr lang="en-US" sz="2400" dirty="0">
                <a:effectLst/>
                <a:latin typeface="Book Antiqua" panose="02040602050305030304" pitchFamily="18" charset="0"/>
              </a:rPr>
              <a:t>α νέα σημαντική κατεύθυνση ακολούθησε το 1731 ο Τζωρτζ Λίλλο (1693-1739) με το έργο </a:t>
            </a:r>
            <a:r>
              <a:rPr lang="en-US" sz="2400" i="1" dirty="0">
                <a:effectLst/>
                <a:latin typeface="Book Antiqua" panose="02040602050305030304" pitchFamily="18" charset="0"/>
              </a:rPr>
              <a:t>Ο </a:t>
            </a:r>
            <a:r>
              <a:rPr lang="el-GR" sz="2400" i="1" dirty="0">
                <a:effectLst/>
                <a:latin typeface="Book Antiqua" panose="02040602050305030304" pitchFamily="18" charset="0"/>
              </a:rPr>
              <a:t>Λ</a:t>
            </a:r>
            <a:r>
              <a:rPr lang="en-US" sz="2400" i="1" dirty="0" err="1">
                <a:effectLst/>
                <a:latin typeface="Book Antiqua" panose="02040602050305030304" pitchFamily="18" charset="0"/>
              </a:rPr>
              <a:t>ονδρέζος</a:t>
            </a:r>
            <a:r>
              <a:rPr lang="en-US" sz="2400" i="1" dirty="0">
                <a:effectLst/>
                <a:latin typeface="Book Antiqua" panose="02040602050305030304" pitchFamily="18" charset="0"/>
              </a:rPr>
              <a:t> έμπορος</a:t>
            </a:r>
            <a:r>
              <a:rPr lang="en-US" sz="2400" dirty="0">
                <a:effectLst/>
                <a:latin typeface="Book Antiqua" panose="02040602050305030304" pitchFamily="18" charset="0"/>
              </a:rPr>
              <a:t>, μια «αστική τραγωδία», στο οποίο ο ήρωας μαθητευόμενος, Τζορτζ Μπαρνγουέλ, παίρνει τον κακό δρόμο εξαιτίας μιας πόρνης, σκοτώνει το καλοσυνάτο θείο του και πεθαίνει στην αγχόνη παρά την απελπισμένη του μεταμέλεια.</a:t>
            </a:r>
            <a:br>
              <a:rPr lang="el-GR" sz="2400" dirty="0">
                <a:effectLst/>
                <a:latin typeface="Book Antiqua" panose="02040602050305030304" pitchFamily="18" charset="0"/>
              </a:rPr>
            </a:br>
            <a:br>
              <a:rPr lang="el-GR" sz="2400" dirty="0">
                <a:effectLst/>
                <a:latin typeface="Book Antiqua" panose="02040602050305030304" pitchFamily="18" charset="0"/>
              </a:rPr>
            </a:br>
            <a:r>
              <a:rPr lang="en-US" sz="2400" dirty="0">
                <a:effectLst/>
                <a:latin typeface="Book Antiqua" panose="02040602050305030304" pitchFamily="18" charset="0"/>
              </a:rPr>
              <a:t> Ο </a:t>
            </a:r>
            <a:r>
              <a:rPr lang="en-US" sz="2400" dirty="0" err="1">
                <a:effectLst/>
                <a:latin typeface="Book Antiqua" panose="02040602050305030304" pitchFamily="18" charset="0"/>
              </a:rPr>
              <a:t>Λίλλο</a:t>
            </a:r>
            <a:r>
              <a:rPr lang="en-US" sz="2400" dirty="0">
                <a:effectLst/>
                <a:latin typeface="Book Antiqua" panose="02040602050305030304" pitchFamily="18" charset="0"/>
              </a:rPr>
              <a:t> επ</a:t>
            </a:r>
            <a:r>
              <a:rPr lang="en-US" sz="2400" dirty="0" err="1">
                <a:effectLst/>
                <a:latin typeface="Book Antiqua" panose="02040602050305030304" pitchFamily="18" charset="0"/>
              </a:rPr>
              <a:t>έλεξε</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θέμ</a:t>
            </a:r>
            <a:r>
              <a:rPr lang="en-US" sz="2400" dirty="0">
                <a:effectLst/>
                <a:latin typeface="Book Antiqua" panose="02040602050305030304" pitchFamily="18" charset="0"/>
              </a:rPr>
              <a:t>α του από την καθημερινή ζωή, επειδή πίστευε ότι τα διδάγματα της παραδοσιακής τραγωδίας, με χαρακτήρες παρμένους από την αριστοκρατία, δεν μπορούσαν να εφαρμοστούν επαρκώς στον απλό άνθρωπο.</a:t>
            </a:r>
            <a:br>
              <a:rPr lang="en-US" sz="2400" dirty="0">
                <a:effectLst/>
                <a:latin typeface="Book Antiqua" panose="02040602050305030304" pitchFamily="18" charset="0"/>
              </a:rPr>
            </a:br>
            <a:endParaRPr lang="en-US" sz="2400" dirty="0">
              <a:latin typeface="Book Antiqua" panose="02040602050305030304" pitchFamily="18" charset="0"/>
            </a:endParaRPr>
          </a:p>
        </p:txBody>
      </p:sp>
      <p:sp>
        <p:nvSpPr>
          <p:cNvPr id="8269" name="Right Triangle 8268">
            <a:extLst>
              <a:ext uri="{FF2B5EF4-FFF2-40B4-BE49-F238E27FC236}">
                <a16:creationId xmlns:a16="http://schemas.microsoft.com/office/drawing/2014/main" id="{729E7B49-E1D9-4EAE-8B30-D958A9580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314485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271" name="Freeform: Shape 8270">
            <a:extLst>
              <a:ext uri="{FF2B5EF4-FFF2-40B4-BE49-F238E27FC236}">
                <a16:creationId xmlns:a16="http://schemas.microsoft.com/office/drawing/2014/main" id="{D2BA0570-7BB5-4FB7-B41A-048CE0327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316" y="-3109"/>
            <a:ext cx="6098262" cy="6861109"/>
          </a:xfrm>
          <a:custGeom>
            <a:avLst/>
            <a:gdLst>
              <a:gd name="connsiteX0" fmla="*/ 2247706 w 6098262"/>
              <a:gd name="connsiteY0" fmla="*/ 0 h 6861109"/>
              <a:gd name="connsiteX1" fmla="*/ 6098262 w 6098262"/>
              <a:gd name="connsiteY1" fmla="*/ 0 h 6861109"/>
              <a:gd name="connsiteX2" fmla="*/ 6098262 w 6098262"/>
              <a:gd name="connsiteY2" fmla="*/ 6861109 h 6861109"/>
              <a:gd name="connsiteX3" fmla="*/ 2247706 w 6098262"/>
              <a:gd name="connsiteY3" fmla="*/ 6861109 h 6861109"/>
              <a:gd name="connsiteX4" fmla="*/ 2247706 w 6098262"/>
              <a:gd name="connsiteY4" fmla="*/ 6857999 h 6861109"/>
              <a:gd name="connsiteX5" fmla="*/ 274850 w 6098262"/>
              <a:gd name="connsiteY5" fmla="*/ 6857999 h 6861109"/>
              <a:gd name="connsiteX6" fmla="*/ 954409 w 6098262"/>
              <a:gd name="connsiteY6" fmla="*/ 1 h 6861109"/>
              <a:gd name="connsiteX7" fmla="*/ 2247706 w 6098262"/>
              <a:gd name="connsiteY7" fmla="*/ 1 h 686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2" h="6861109">
                <a:moveTo>
                  <a:pt x="2247706" y="0"/>
                </a:moveTo>
                <a:lnTo>
                  <a:pt x="6098262" y="0"/>
                </a:lnTo>
                <a:lnTo>
                  <a:pt x="6098262" y="6861109"/>
                </a:lnTo>
                <a:lnTo>
                  <a:pt x="2247706" y="6861109"/>
                </a:lnTo>
                <a:lnTo>
                  <a:pt x="2247706" y="6857999"/>
                </a:lnTo>
                <a:lnTo>
                  <a:pt x="274850" y="6857999"/>
                </a:lnTo>
                <a:cubicBezTo>
                  <a:pt x="-619306" y="3429000"/>
                  <a:pt x="954409" y="3429000"/>
                  <a:pt x="954409" y="1"/>
                </a:cubicBezTo>
                <a:lnTo>
                  <a:pt x="2247706" y="1"/>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194" name="Picture 2" descr="George Lillo - Wikipedia">
            <a:extLst>
              <a:ext uri="{FF2B5EF4-FFF2-40B4-BE49-F238E27FC236}">
                <a16:creationId xmlns:a16="http://schemas.microsoft.com/office/drawing/2014/main" id="{C5D0EE45-437E-CD36-DA3A-53E7BA331A37}"/>
              </a:ext>
            </a:extLst>
          </p:cNvPr>
          <p:cNvPicPr>
            <a:picLocks noChangeAspect="1" noChangeArrowheads="1"/>
          </p:cNvPicPr>
          <p:nvPr/>
        </p:nvPicPr>
        <p:blipFill rotWithShape="1">
          <a:blip r:embed="rId2">
            <a:alphaModFix amt="80000"/>
            <a:extLst>
              <a:ext uri="{28A0092B-C50C-407E-A947-70E740481C1C}">
                <a14:useLocalDpi xmlns:a14="http://schemas.microsoft.com/office/drawing/2010/main" val="0"/>
              </a:ext>
            </a:extLst>
          </a:blip>
          <a:srcRect l="3390" r="1" b="1"/>
          <a:stretch/>
        </p:blipFill>
        <p:spPr bwMode="auto">
          <a:xfrm>
            <a:off x="6097316" y="-3108"/>
            <a:ext cx="6098262" cy="6861108"/>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491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Buy The London Merchant: The History of George Barnwell Book Online at Low  Prices in India | The London Merchant: The History of George Barnwell  Reviews &amp; Ratings - Amazon.in">
            <a:extLst>
              <a:ext uri="{FF2B5EF4-FFF2-40B4-BE49-F238E27FC236}">
                <a16:creationId xmlns:a16="http://schemas.microsoft.com/office/drawing/2014/main" id="{F9B040A0-CF29-1754-C5FD-07F70AED28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6050" y="0"/>
            <a:ext cx="42783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578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3" name="Rectangle 42">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5" name="Group 44">
            <a:extLst>
              <a:ext uri="{FF2B5EF4-FFF2-40B4-BE49-F238E27FC236}">
                <a16:creationId xmlns:a16="http://schemas.microsoft.com/office/drawing/2014/main" id="{015ECF02-0C11-4320-A868-5EC7DD53DE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8C74A336-DE5D-4AE0-9A50-8D93C4AA45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11A81C9-7A36-4A04-B14C-A45B899E4B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AE1DE35-5349-4B57-B255-C07C69270C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AFE9588-5F4B-41DF-9FF6-6B4969245C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4CC9B87-707A-4D04-9336-B1418878A8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8CF5CAA-7C4D-408A-B1A8-E98C0E6633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462EA1B-90F8-4C08-AE36-FFBA2B45BF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F7B5623-96F7-42F0-BAC5-78D6789E01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85D83B1-1723-4710-8FC5-18EDC879E4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998838C-DFB6-48F7-A18D-30469E8162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BDB9A78-94CB-422D-B92E-65FD2732EC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A5DBD01-426B-424D-815A-96518F6007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B0218DF-D55B-4D41-AE23-F1E64BAC60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8D61EB8-98CC-4243-9E20-33CAC65BF5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35F0944-B143-45B0-8B72-6CE34D4612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F68EF7F-67D0-463D-AB84-EA24D18196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E17074E-4E65-4CBD-B1B0-9C18D6F724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CC905ED-EF46-4349-9E9B-21743109482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B91F234-1C65-45AC-8CCE-A1C4AE49CE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D46B3DB-5DBB-41CF-9FA5-010ECA0C3B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92A3FF8-F172-47ED-84C6-802C85C1CB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5933982-9CB6-4199-B123-A3669A4FEF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CA832CD-B214-4ABC-AC95-A3DA116ACE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7EBA147-C4BA-4B48-B61D-CA24B8B06F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A8253B7-461E-48CC-B871-8A255EE3D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ADE46C3-C2E1-4492-AC59-870160A3C8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B0052E9-B440-4C1E-BC41-39957D590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31F119B-638C-42B1-8400-709B94F1EE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16299ED-D998-4895-9CCF-02427F195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4442675-84C9-45C8-9524-ABE4E25071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5BE3E63-4FA5-4EBD-9F3B-E29F5128A8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35E5882F-47E6-50D5-AA89-C005D7B49FFD}"/>
              </a:ext>
            </a:extLst>
          </p:cNvPr>
          <p:cNvSpPr>
            <a:spLocks noGrp="1"/>
          </p:cNvSpPr>
          <p:nvPr>
            <p:ph type="title"/>
          </p:nvPr>
        </p:nvSpPr>
        <p:spPr>
          <a:xfrm>
            <a:off x="6089726" y="722903"/>
            <a:ext cx="5415521" cy="5592220"/>
          </a:xfrm>
        </p:spPr>
        <p:txBody>
          <a:bodyPr vert="horz" lIns="91440" tIns="45720" rIns="91440" bIns="45720" rtlCol="0" anchor="b">
            <a:normAutofit/>
          </a:bodyPr>
          <a:lstStyle/>
          <a:p>
            <a:pPr>
              <a:lnSpc>
                <a:spcPct val="90000"/>
              </a:lnSpc>
            </a:pPr>
            <a:r>
              <a:rPr lang="en-US" sz="2400" dirty="0" err="1">
                <a:effectLst/>
                <a:latin typeface="Book Antiqua" panose="02040602050305030304" pitchFamily="18" charset="0"/>
              </a:rPr>
              <a:t>Μετά</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1750 </a:t>
            </a:r>
            <a:r>
              <a:rPr lang="en-US" sz="2400" dirty="0" err="1">
                <a:effectLst/>
                <a:latin typeface="Book Antiqua" panose="02040602050305030304" pitchFamily="18" charset="0"/>
              </a:rPr>
              <a:t>μειώθηκε</a:t>
            </a:r>
            <a:r>
              <a:rPr lang="en-US" sz="2400" dirty="0">
                <a:effectLst/>
                <a:latin typeface="Book Antiqua" panose="02040602050305030304" pitchFamily="18" charset="0"/>
              </a:rPr>
              <a:t> η </a:t>
            </a:r>
            <a:r>
              <a:rPr lang="en-US" sz="2400" dirty="0" err="1">
                <a:effectLst/>
                <a:latin typeface="Book Antiqua" panose="02040602050305030304" pitchFamily="18" charset="0"/>
              </a:rPr>
              <a:t>δημοτικότητ</a:t>
            </a:r>
            <a:r>
              <a:rPr lang="en-US" sz="2400" dirty="0">
                <a:effectLst/>
                <a:latin typeface="Book Antiqua" panose="02040602050305030304" pitchFamily="18" charset="0"/>
              </a:rPr>
              <a:t>α της </a:t>
            </a:r>
            <a:r>
              <a:rPr lang="en-US" sz="2400" i="1" dirty="0">
                <a:effectLst/>
                <a:latin typeface="Book Antiqua" panose="02040602050305030304" pitchFamily="18" charset="0"/>
              </a:rPr>
              <a:t>αστικής τραγωδίας</a:t>
            </a:r>
            <a:r>
              <a:rPr lang="en-US" sz="2400" dirty="0">
                <a:effectLst/>
                <a:latin typeface="Book Antiqua" panose="02040602050305030304" pitchFamily="18" charset="0"/>
              </a:rPr>
              <a:t> και άρχισε να ανθίζει η συναισθηματική κωμωδία, ίσως επειδή το κοινό προτιμούσε να βλέπει τους χαρακτήρες να σώζονται από τη δυστυχία παρά να τιμωρούνται για τα λάθη τους.</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4" name="Picture 3">
            <a:extLst>
              <a:ext uri="{FF2B5EF4-FFF2-40B4-BE49-F238E27FC236}">
                <a16:creationId xmlns:a16="http://schemas.microsoft.com/office/drawing/2014/main" id="{C863CB2E-B529-96B6-826C-AA29CAE8F595}"/>
              </a:ext>
            </a:extLst>
          </p:cNvPr>
          <p:cNvPicPr>
            <a:picLocks noChangeAspect="1"/>
          </p:cNvPicPr>
          <p:nvPr/>
        </p:nvPicPr>
        <p:blipFill rotWithShape="1">
          <a:blip r:embed="rId2"/>
          <a:srcRect l="14627"/>
          <a:stretch/>
        </p:blipFill>
        <p:spPr>
          <a:xfrm>
            <a:off x="1" y="10"/>
            <a:ext cx="5854890" cy="6857990"/>
          </a:xfrm>
          <a:custGeom>
            <a:avLst/>
            <a:gdLst/>
            <a:ahLst/>
            <a:cxnLst/>
            <a:rect l="l" t="t" r="r" b="b"/>
            <a:pathLst>
              <a:path w="6036633" h="6858000">
                <a:moveTo>
                  <a:pt x="0" y="0"/>
                </a:moveTo>
                <a:lnTo>
                  <a:pt x="5782584" y="0"/>
                </a:lnTo>
                <a:lnTo>
                  <a:pt x="5847735" y="280891"/>
                </a:lnTo>
                <a:cubicBezTo>
                  <a:pt x="6512611" y="3337011"/>
                  <a:pt x="5215360" y="3533975"/>
                  <a:pt x="5130974" y="6590095"/>
                </a:cubicBezTo>
                <a:lnTo>
                  <a:pt x="5127340" y="6858000"/>
                </a:lnTo>
                <a:lnTo>
                  <a:pt x="0" y="6858000"/>
                </a:lnTo>
                <a:close/>
              </a:path>
            </a:pathLst>
          </a:custGeom>
        </p:spPr>
      </p:pic>
      <p:sp>
        <p:nvSpPr>
          <p:cNvPr id="78" name="Right Triangle 77">
            <a:extLst>
              <a:ext uri="{FF2B5EF4-FFF2-40B4-BE49-F238E27FC236}">
                <a16:creationId xmlns:a16="http://schemas.microsoft.com/office/drawing/2014/main" id="{F0753E91-DF19-4FA4-BFBF-221696B8D7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6297356" y="-28737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82946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53" name="Group 10252">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0254" name="Straight Connector 10253">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55" name="Straight Connector 10254">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56" name="Straight Connector 10255">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57" name="Straight Connector 10256">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58" name="Straight Connector 10257">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59" name="Straight Connector 10258">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0" name="Straight Connector 10259">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1" name="Straight Connector 10260">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2" name="Straight Connector 10261">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3" name="Straight Connector 10262">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4" name="Straight Connector 10263">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5" name="Straight Connector 10264">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6" name="Straight Connector 10265">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7" name="Straight Connector 10266">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8" name="Straight Connector 10267">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69" name="Straight Connector 10268">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0" name="Straight Connector 10269">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1" name="Straight Connector 10270">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2" name="Straight Connector 10271">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3" name="Straight Connector 10272">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4" name="Straight Connector 10273">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5" name="Straight Connector 10274">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6" name="Straight Connector 10275">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7" name="Straight Connector 10276">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8" name="Straight Connector 10277">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79" name="Straight Connector 10278">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80" name="Straight Connector 10279">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81" name="Straight Connector 10280">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82" name="Straight Connector 10281">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83" name="Straight Connector 10282">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84" name="Straight Connector 10283">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0286" name="Right Triangle 10285">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0288" name="Rectangle 10287">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0290" name="Group 10289">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0291" name="Straight Connector 10290">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92" name="Straight Connector 10291">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93" name="Straight Connector 10292">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94" name="Straight Connector 10293">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95" name="Straight Connector 10294">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96" name="Straight Connector 10295">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97" name="Straight Connector 10296">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98" name="Straight Connector 10297">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99" name="Straight Connector 10298">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0" name="Straight Connector 10299">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1" name="Straight Connector 10300">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2" name="Straight Connector 10301">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3" name="Straight Connector 10302">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4" name="Straight Connector 10303">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5" name="Straight Connector 10304">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6" name="Straight Connector 10305">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7" name="Straight Connector 10306">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8" name="Straight Connector 10307">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09" name="Straight Connector 10308">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0" name="Straight Connector 10309">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1" name="Straight Connector 10310">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2" name="Straight Connector 10311">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3" name="Straight Connector 10312">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4" name="Straight Connector 10313">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5" name="Straight Connector 10314">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6" name="Straight Connector 10315">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7" name="Straight Connector 10316">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8" name="Straight Connector 10317">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19" name="Straight Connector 10318">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20" name="Straight Connector 10319">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21" name="Straight Connector 10320">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0323" name="Freeform: Shape 10322">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48" name="Picture 8">
            <a:extLst>
              <a:ext uri="{FF2B5EF4-FFF2-40B4-BE49-F238E27FC236}">
                <a16:creationId xmlns:a16="http://schemas.microsoft.com/office/drawing/2014/main" id="{26B85C50-C332-15DF-A649-2693B349E2FE}"/>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t="22754" r="-1" b="-1"/>
          <a:stretch/>
        </p:blipFill>
        <p:spPr bwMode="auto">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11D733CC-813B-B622-5E85-AFF88D0F2521}"/>
              </a:ext>
            </a:extLst>
          </p:cNvPr>
          <p:cNvSpPr>
            <a:spLocks noGrp="1"/>
          </p:cNvSpPr>
          <p:nvPr>
            <p:ph type="title"/>
          </p:nvPr>
        </p:nvSpPr>
        <p:spPr>
          <a:xfrm>
            <a:off x="764892" y="-18521"/>
            <a:ext cx="9339075" cy="3260388"/>
          </a:xfrm>
        </p:spPr>
        <p:txBody>
          <a:bodyPr vert="horz" lIns="91440" tIns="45720" rIns="91440" bIns="45720" rtlCol="0" anchor="b">
            <a:noAutofit/>
          </a:bodyPr>
          <a:lstStyle/>
          <a:p>
            <a:pPr>
              <a:lnSpc>
                <a:spcPct val="90000"/>
              </a:lnSpc>
              <a:spcAft>
                <a:spcPts val="800"/>
              </a:spcAft>
            </a:pPr>
            <a:r>
              <a:rPr lang="en-US" sz="2000" i="1" dirty="0" err="1">
                <a:solidFill>
                  <a:srgbClr val="FFFFFF"/>
                </a:solidFill>
                <a:effectLst/>
                <a:latin typeface="Book Antiqua" panose="02040602050305030304" pitchFamily="18" charset="0"/>
              </a:rPr>
              <a:t>Σκηνικές</a:t>
            </a:r>
            <a:r>
              <a:rPr lang="en-US" sz="2000" i="1" dirty="0">
                <a:solidFill>
                  <a:srgbClr val="FFFFFF"/>
                </a:solidFill>
                <a:effectLst/>
                <a:latin typeface="Book Antiqua" panose="02040602050305030304" pitchFamily="18" charset="0"/>
              </a:rPr>
              <a:t> πρα</a:t>
            </a:r>
            <a:r>
              <a:rPr lang="en-US" sz="2000" i="1" dirty="0" err="1">
                <a:solidFill>
                  <a:srgbClr val="FFFFFF"/>
                </a:solidFill>
                <a:effectLst/>
                <a:latin typeface="Book Antiqua" panose="02040602050305030304" pitchFamily="18" charset="0"/>
              </a:rPr>
              <a:t>κτικές</a:t>
            </a:r>
            <a:br>
              <a:rPr lang="en-US" sz="2000" dirty="0">
                <a:solidFill>
                  <a:srgbClr val="FFFFFF"/>
                </a:solidFill>
                <a:effectLst/>
                <a:latin typeface="Book Antiqua" panose="02040602050305030304" pitchFamily="18" charset="0"/>
              </a:rPr>
            </a:br>
            <a:r>
              <a:rPr lang="en-US" sz="2000" dirty="0" err="1">
                <a:solidFill>
                  <a:srgbClr val="FFFFFF"/>
                </a:solidFill>
                <a:effectLst/>
                <a:latin typeface="Book Antiqua" panose="02040602050305030304" pitchFamily="18" charset="0"/>
              </a:rPr>
              <a:t>Στο</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Λονδίνο</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μετ</a:t>
            </a:r>
            <a:r>
              <a:rPr lang="en-US" sz="2000" dirty="0">
                <a:solidFill>
                  <a:srgbClr val="FFFFFF"/>
                </a:solidFill>
                <a:effectLst/>
                <a:latin typeface="Book Antiqua" panose="02040602050305030304" pitchFamily="18" charset="0"/>
              </a:rPr>
              <a:t>αξύ του 1660 και του 1700 υπήρχαν 3 σημαντικά θέατρα το Drury Lane, το Lincoln’s Inn Fields και το Dorset Garden. </a:t>
            </a:r>
            <a:r>
              <a:rPr lang="en-US" sz="2000" dirty="0" err="1">
                <a:solidFill>
                  <a:srgbClr val="FFFFFF"/>
                </a:solidFill>
                <a:effectLst/>
                <a:latin typeface="Book Antiqua" panose="02040602050305030304" pitchFamily="18" charset="0"/>
              </a:rPr>
              <a:t>Διέφερ</a:t>
            </a:r>
            <a:r>
              <a:rPr lang="en-US" sz="2000" dirty="0">
                <a:solidFill>
                  <a:srgbClr val="FFFFFF"/>
                </a:solidFill>
                <a:effectLst/>
                <a:latin typeface="Book Antiqua" panose="02040602050305030304" pitchFamily="18" charset="0"/>
              </a:rPr>
              <a:t>αν στο μέγεθος και τις λεπτομέρειες αλλά ακολουθούσαν κοινά χαρακτηριστικά. Η α</a:t>
            </a:r>
            <a:r>
              <a:rPr lang="en-US" sz="2000" dirty="0" err="1">
                <a:solidFill>
                  <a:srgbClr val="FFFFFF"/>
                </a:solidFill>
                <a:effectLst/>
                <a:latin typeface="Book Antiqua" panose="02040602050305030304" pitchFamily="18" charset="0"/>
              </a:rPr>
              <a:t>ίθουσ</a:t>
            </a:r>
            <a:r>
              <a:rPr lang="en-US" sz="2000" dirty="0">
                <a:solidFill>
                  <a:srgbClr val="FFFFFF"/>
                </a:solidFill>
                <a:effectLst/>
                <a:latin typeface="Book Antiqua" panose="02040602050305030304" pitchFamily="18" charset="0"/>
              </a:rPr>
              <a:t>α ήταν χωρισμένη σε πλατεία, θεωρεία και εξώστες. </a:t>
            </a:r>
            <a:r>
              <a:rPr lang="en-US" sz="2000" dirty="0" err="1">
                <a:solidFill>
                  <a:srgbClr val="FFFFFF"/>
                </a:solidFill>
                <a:effectLst/>
                <a:latin typeface="Book Antiqua" panose="02040602050305030304" pitchFamily="18" charset="0"/>
              </a:rPr>
              <a:t>Σε</a:t>
            </a:r>
            <a:r>
              <a:rPr lang="en-US" sz="2000" dirty="0">
                <a:solidFill>
                  <a:srgbClr val="FFFFFF"/>
                </a:solidFill>
                <a:effectLst/>
                <a:latin typeface="Book Antiqua" panose="02040602050305030304" pitchFamily="18" charset="0"/>
              </a:rPr>
              <a:t> α</a:t>
            </a:r>
            <a:r>
              <a:rPr lang="en-US" sz="2000" dirty="0" err="1">
                <a:solidFill>
                  <a:srgbClr val="FFFFFF"/>
                </a:solidFill>
                <a:effectLst/>
                <a:latin typeface="Book Antiqua" panose="02040602050305030304" pitchFamily="18" charset="0"/>
              </a:rPr>
              <a:t>ντίθεση</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με</a:t>
            </a:r>
            <a:r>
              <a:rPr lang="en-US" sz="2000" dirty="0">
                <a:solidFill>
                  <a:srgbClr val="FFFFFF"/>
                </a:solidFill>
                <a:effectLst/>
                <a:latin typeface="Book Antiqua" panose="02040602050305030304" pitchFamily="18" charset="0"/>
              </a:rPr>
              <a:t> τα γα</a:t>
            </a:r>
            <a:r>
              <a:rPr lang="en-US" sz="2000" dirty="0" err="1">
                <a:solidFill>
                  <a:srgbClr val="FFFFFF"/>
                </a:solidFill>
                <a:effectLst/>
                <a:latin typeface="Book Antiqua" panose="02040602050305030304" pitchFamily="18" charset="0"/>
              </a:rPr>
              <a:t>λλικά</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θέ</a:t>
            </a:r>
            <a:r>
              <a:rPr lang="en-US" sz="2000" dirty="0">
                <a:solidFill>
                  <a:srgbClr val="FFFFFF"/>
                </a:solidFill>
                <a:effectLst/>
                <a:latin typeface="Book Antiqua" panose="02040602050305030304" pitchFamily="18" charset="0"/>
              </a:rPr>
              <a:t>ατρα η πλατεία είχε κλίση για να βελτιώνεται το οπτικό πεδίο και διέθετε 8 έως 10 σειρές πάγκων χωρίς πλάτη για όλους τους θεατές. Υπ</a:t>
            </a:r>
            <a:r>
              <a:rPr lang="en-US" sz="2000" dirty="0" err="1">
                <a:solidFill>
                  <a:srgbClr val="FFFFFF"/>
                </a:solidFill>
                <a:effectLst/>
                <a:latin typeface="Book Antiqua" panose="02040602050305030304" pitchFamily="18" charset="0"/>
              </a:rPr>
              <a:t>ήρχ</a:t>
            </a:r>
            <a:r>
              <a:rPr lang="en-US" sz="2000" dirty="0">
                <a:solidFill>
                  <a:srgbClr val="FFFFFF"/>
                </a:solidFill>
                <a:effectLst/>
                <a:latin typeface="Book Antiqua" panose="02040602050305030304" pitchFamily="18" charset="0"/>
              </a:rPr>
              <a:t>αν 2 ή 3 εξώστες. Ο π</a:t>
            </a:r>
            <a:r>
              <a:rPr lang="en-US" sz="2000" dirty="0" err="1">
                <a:solidFill>
                  <a:srgbClr val="FFFFFF"/>
                </a:solidFill>
                <a:effectLst/>
                <a:latin typeface="Book Antiqua" panose="02040602050305030304" pitchFamily="18" charset="0"/>
              </a:rPr>
              <a:t>ρώτος</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ήτ</a:t>
            </a:r>
            <a:r>
              <a:rPr lang="en-US" sz="2000" dirty="0">
                <a:solidFill>
                  <a:srgbClr val="FFFFFF"/>
                </a:solidFill>
                <a:effectLst/>
                <a:latin typeface="Book Antiqua" panose="02040602050305030304" pitchFamily="18" charset="0"/>
              </a:rPr>
              <a:t>αν χωρισμένος σε θεωρεία, ο ανώτερος δεν ήταν χωρισμένος και είχε πάγκους, ο μεσαίος εξώστης, όταν υπήρχε, μπορεί να είχε θεωρεία σε ένα τμήμα του και στο υπόλοιπο πάγκους. Τα π</a:t>
            </a:r>
            <a:r>
              <a:rPr lang="en-US" sz="2000" dirty="0" err="1">
                <a:solidFill>
                  <a:srgbClr val="FFFFFF"/>
                </a:solidFill>
                <a:effectLst/>
                <a:latin typeface="Book Antiqua" panose="02040602050305030304" pitchFamily="18" charset="0"/>
              </a:rPr>
              <a:t>ρώιμ</a:t>
            </a:r>
            <a:r>
              <a:rPr lang="en-US" sz="2000" dirty="0">
                <a:solidFill>
                  <a:srgbClr val="FFFFFF"/>
                </a:solidFill>
                <a:effectLst/>
                <a:latin typeface="Book Antiqua" panose="02040602050305030304" pitchFamily="18" charset="0"/>
              </a:rPr>
              <a:t>α αυτά θέατρα ήταν μικρά.</a:t>
            </a:r>
            <a:br>
              <a:rPr lang="en-US" sz="2000" dirty="0">
                <a:solidFill>
                  <a:srgbClr val="FFFFFF"/>
                </a:solidFill>
                <a:effectLst/>
                <a:latin typeface="Book Antiqua" panose="02040602050305030304" pitchFamily="18" charset="0"/>
              </a:rPr>
            </a:br>
            <a:endParaRPr lang="en-US" sz="20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149155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28329F-99A6-6E2B-8CFB-58BA87ABD340}"/>
              </a:ext>
            </a:extLst>
          </p:cNvPr>
          <p:cNvSpPr>
            <a:spLocks noGrp="1"/>
          </p:cNvSpPr>
          <p:nvPr>
            <p:ph type="title"/>
          </p:nvPr>
        </p:nvSpPr>
        <p:spPr>
          <a:xfrm>
            <a:off x="691078" y="722903"/>
            <a:ext cx="10501177" cy="557526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Μετά το 1661 οι σκηνικές πρακτικές της αγγλικής σκηνής διέφεραν ελάχιστα από εκείνες που χρησιμοποιούνταν στη Γαλλία και την Ιταλία. Κουΐντες, αέρια και πετάσματα ήταν τα συνηθισμένα εξαρτήματα, παρόλο που μετά το 1690 αντί για πετάσματα χρησιμοποιήθηκαν μερικές φορές υφάσματα σε κυλίνδρους που ξετυλίγονταν. Τα σκηνικά σύρονταν μέσα από αυλάκια, που υπήρχαν στο πάτωμα και στην οροφή της σκηνής. Οι τεχνικοί σκηνής έκαναν τις απαραίτητες αλλαγές. Αφού η μπροστινή αυλαία σηκωνόταν μετά την απαγγελία του προλόγου και δεν έπεφτε μέχρι το τέλος της παράστασης, όλες οι αλλαγές γίνονταν φανερά μπροστά στο κοινό. Ακόμα και οι διασκεδάσεις στα διαλείμματα μεταξύ δυο πράξεων παρουσιάζονταν μέχρι το 1750 μπροστά από τα σκηνικά της κανονικής παράστασης, ενώ τα επόμενα χρόνια χρησιμοποιούσαν ένα ενδιάμεσο φόντο.</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4121953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FCD197-6F3C-D644-CB79-6DC5B6628EA7}"/>
              </a:ext>
            </a:extLst>
          </p:cNvPr>
          <p:cNvSpPr>
            <a:spLocks noGrp="1"/>
          </p:cNvSpPr>
          <p:nvPr>
            <p:ph type="title"/>
          </p:nvPr>
        </p:nvSpPr>
        <p:spPr>
          <a:xfrm>
            <a:off x="635095" y="1553328"/>
            <a:ext cx="10501177" cy="429696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εξέλιξη του θεάματος επιβραδύνθηκε από την παρουσία των θεατών πάνω στη σκηνή. Παρόλο που είχε καθιερωθεί πριν το 1642, αυτή η πρακτική αναβίωσε περίπου μετά το 1690 και καθιερώθηκε μετά το 1700. Συνεχίστηκε μέχρι το 1762, όταν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Γκάρικ</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έδιωξε το κοινό από τη σκηνή. Μεταξύ του 1700 και του 1762, σειρές πάγκων εκτείνονταν από το προσκήνιο μέχρι το βάθος της σκηνής και συχνά στις ευεργετικές παραστάσεις πρόσθετες αμφιθεατρικές θέσεις στήνονταν κατά μήκος του πίσω μέρους της σκηνής.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034780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3" name="Rectangle 42">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5" name="Group 44">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78" name="Freeform: Shape 77">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0EEE1FF5-4775-B0DC-0664-58364448493E}"/>
              </a:ext>
            </a:extLst>
          </p:cNvPr>
          <p:cNvPicPr>
            <a:picLocks noChangeAspect="1"/>
          </p:cNvPicPr>
          <p:nvPr/>
        </p:nvPicPr>
        <p:blipFill rotWithShape="1">
          <a:blip r:embed="rId2">
            <a:alphaModFix amt="60000"/>
          </a:blip>
          <a:srcRect r="-1" b="18117"/>
          <a:stretch/>
        </p:blipFill>
        <p:spPr>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p:spPr>
      </p:pic>
      <p:sp>
        <p:nvSpPr>
          <p:cNvPr id="2" name="Τίτλος 1">
            <a:extLst>
              <a:ext uri="{FF2B5EF4-FFF2-40B4-BE49-F238E27FC236}">
                <a16:creationId xmlns:a16="http://schemas.microsoft.com/office/drawing/2014/main" id="{01F293F6-F5A5-5829-5A34-321938B21D42}"/>
              </a:ext>
            </a:extLst>
          </p:cNvPr>
          <p:cNvSpPr>
            <a:spLocks noGrp="1"/>
          </p:cNvSpPr>
          <p:nvPr>
            <p:ph type="title"/>
          </p:nvPr>
        </p:nvSpPr>
        <p:spPr>
          <a:xfrm>
            <a:off x="684225" y="746840"/>
            <a:ext cx="9339075" cy="5393463"/>
          </a:xfrm>
        </p:spPr>
        <p:txBody>
          <a:bodyPr vert="horz" lIns="91440" tIns="45720" rIns="91440" bIns="45720" rtlCol="0" anchor="b">
            <a:normAutofit/>
          </a:bodyPr>
          <a:lstStyle/>
          <a:p>
            <a:pPr>
              <a:lnSpc>
                <a:spcPct val="90000"/>
              </a:lnSpc>
            </a:pPr>
            <a:r>
              <a:rPr lang="en-US" sz="2400" dirty="0">
                <a:solidFill>
                  <a:srgbClr val="FFFFFF"/>
                </a:solidFill>
                <a:effectLst/>
                <a:latin typeface="Book Antiqua" panose="02040602050305030304" pitchFamily="18" charset="0"/>
              </a:rPr>
              <a:t>Επ</a:t>
            </a:r>
            <a:r>
              <a:rPr lang="en-US" sz="2400" dirty="0" err="1">
                <a:solidFill>
                  <a:srgbClr val="FFFFFF"/>
                </a:solidFill>
                <a:effectLst/>
                <a:latin typeface="Book Antiqua" panose="02040602050305030304" pitchFamily="18" charset="0"/>
              </a:rPr>
              <a:t>ειδή</a:t>
            </a:r>
            <a:r>
              <a:rPr lang="en-US" sz="2400" dirty="0">
                <a:solidFill>
                  <a:srgbClr val="FFFFFF"/>
                </a:solidFill>
                <a:effectLst/>
                <a:latin typeface="Book Antiqua" panose="02040602050305030304" pitchFamily="18" charset="0"/>
              </a:rPr>
              <a:t> τα π</a:t>
            </a:r>
            <a:r>
              <a:rPr lang="en-US" sz="2400" dirty="0" err="1">
                <a:solidFill>
                  <a:srgbClr val="FFFFFF"/>
                </a:solidFill>
                <a:effectLst/>
                <a:latin typeface="Book Antiqua" panose="02040602050305030304" pitchFamily="18" charset="0"/>
              </a:rPr>
              <a:t>ερισσότερ</a:t>
            </a:r>
            <a:r>
              <a:rPr lang="en-US" sz="2400" dirty="0">
                <a:solidFill>
                  <a:srgbClr val="FFFFFF"/>
                </a:solidFill>
                <a:effectLst/>
                <a:latin typeface="Book Antiqua" panose="02040602050305030304" pitchFamily="18" charset="0"/>
              </a:rPr>
              <a:t>α έργα ανέβαιναν με τα ήδη υπάρχοντα σκηνικά, όταν παρουσιάζονταν καινούργια σκηνικά, οι τιμές των εισιτηρίων αυξάνονταν. Τα π</a:t>
            </a:r>
            <a:r>
              <a:rPr lang="en-US" sz="2400" dirty="0" err="1">
                <a:solidFill>
                  <a:srgbClr val="FFFFFF"/>
                </a:solidFill>
                <a:effectLst/>
                <a:latin typeface="Book Antiqua" panose="02040602050305030304" pitchFamily="18" charset="0"/>
              </a:rPr>
              <a:t>ρόσθετ</a:t>
            </a:r>
            <a:r>
              <a:rPr lang="en-US" sz="2400" dirty="0">
                <a:solidFill>
                  <a:srgbClr val="FFFFFF"/>
                </a:solidFill>
                <a:effectLst/>
                <a:latin typeface="Book Antiqua" panose="02040602050305030304" pitchFamily="18" charset="0"/>
              </a:rPr>
              <a:t>α έσοδα που απέφερε αυτή η πρακτική, </a:t>
            </a:r>
            <a:r>
              <a:rPr lang="el-GR" sz="2400" dirty="0">
                <a:solidFill>
                  <a:srgbClr val="FFFFFF"/>
                </a:solidFill>
                <a:effectLst/>
                <a:latin typeface="Book Antiqua" panose="02040602050305030304" pitchFamily="18" charset="0"/>
              </a:rPr>
              <a:t>πιθανό να ήταν η αιτία </a:t>
            </a:r>
            <a:r>
              <a:rPr lang="en-US" sz="2400" dirty="0">
                <a:solidFill>
                  <a:srgbClr val="FFFFFF"/>
                </a:solidFill>
                <a:effectLst/>
                <a:latin typeface="Book Antiqua" panose="02040602050305030304" pitchFamily="18" charset="0"/>
              </a:rPr>
              <a:t> για την ανάπτυξη του θεάματος,.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α</a:t>
            </a:r>
            <a:r>
              <a:rPr lang="en-US" sz="2400" dirty="0" err="1">
                <a:solidFill>
                  <a:srgbClr val="FFFFFF"/>
                </a:solidFill>
                <a:effectLst/>
                <a:latin typeface="Book Antiqua" panose="02040602050305030304" pitchFamily="18" charset="0"/>
              </a:rPr>
              <a:t>υξ</a:t>
            </a:r>
            <a:r>
              <a:rPr lang="en-US" sz="2400" dirty="0">
                <a:solidFill>
                  <a:srgbClr val="FFFFFF"/>
                </a:solidFill>
                <a:effectLst/>
                <a:latin typeface="Book Antiqua" panose="02040602050305030304" pitchFamily="18" charset="0"/>
              </a:rPr>
              <a:t>ανόμενο ενδιαφέρον για το θέαμα συνοδεύτηκε από μια αλλαγή στο καθεστώς των ζωγράφων για τα σκηνικά. Από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1660 </a:t>
            </a:r>
            <a:r>
              <a:rPr lang="en-US" sz="2400" dirty="0" err="1">
                <a:solidFill>
                  <a:srgbClr val="FFFFFF"/>
                </a:solidFill>
                <a:effectLst/>
                <a:latin typeface="Book Antiqua" panose="02040602050305030304" pitchFamily="18" charset="0"/>
              </a:rPr>
              <a:t>μέχρι</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1735 π</a:t>
            </a:r>
            <a:r>
              <a:rPr lang="en-US" sz="2400" dirty="0" err="1">
                <a:solidFill>
                  <a:srgbClr val="FFFFFF"/>
                </a:solidFill>
                <a:effectLst/>
                <a:latin typeface="Book Antiqua" panose="02040602050305030304" pitchFamily="18" charset="0"/>
              </a:rPr>
              <a:t>ερί</a:t>
            </a:r>
            <a:r>
              <a:rPr lang="en-US" sz="2400" dirty="0">
                <a:solidFill>
                  <a:srgbClr val="FFFFFF"/>
                </a:solidFill>
                <a:effectLst/>
                <a:latin typeface="Book Antiqua" panose="02040602050305030304" pitchFamily="18" charset="0"/>
              </a:rPr>
              <a:t>που κανένα θέατρο δεν περιλάμβανε ζωγράφο για τα σκηνικά στο κανονικό προσωπικό του. Τα </a:t>
            </a:r>
            <a:r>
              <a:rPr lang="en-US" sz="2400" dirty="0" err="1">
                <a:solidFill>
                  <a:srgbClr val="FFFFFF"/>
                </a:solidFill>
                <a:effectLst/>
                <a:latin typeface="Book Antiqua" panose="02040602050305030304" pitchFamily="18" charset="0"/>
              </a:rPr>
              <a:t>σκηνικά</a:t>
            </a:r>
            <a:r>
              <a:rPr lang="en-US" sz="2400" dirty="0">
                <a:solidFill>
                  <a:srgbClr val="FFFFFF"/>
                </a:solidFill>
                <a:effectLst/>
                <a:latin typeface="Book Antiqua" panose="02040602050305030304" pitchFamily="18" charset="0"/>
              </a:rPr>
              <a:t> τα α</a:t>
            </a:r>
            <a:r>
              <a:rPr lang="en-US" sz="2400" dirty="0" err="1">
                <a:solidFill>
                  <a:srgbClr val="FFFFFF"/>
                </a:solidFill>
                <a:effectLst/>
                <a:latin typeface="Book Antiqua" panose="02040602050305030304" pitchFamily="18" charset="0"/>
              </a:rPr>
              <a:t>νέθετ</a:t>
            </a:r>
            <a:r>
              <a:rPr lang="en-US" sz="2400" dirty="0">
                <a:solidFill>
                  <a:srgbClr val="FFFFFF"/>
                </a:solidFill>
                <a:effectLst/>
                <a:latin typeface="Book Antiqua" panose="02040602050305030304" pitchFamily="18" charset="0"/>
              </a:rPr>
              <a:t>αν συνήθως σε κανονικούς ζωγράφους, όποτε υπήρχε ανάγκη.</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3921568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346" name="Group 11345">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347" name="Straight Connector 11346">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48" name="Straight Connector 11347">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49" name="Straight Connector 11348">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0" name="Straight Connector 11349">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1" name="Straight Connector 11350">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2" name="Straight Connector 11351">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3" name="Straight Connector 11352">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4" name="Straight Connector 11353">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5" name="Straight Connector 11354">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6" name="Straight Connector 11355">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7" name="Straight Connector 11356">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8" name="Straight Connector 11357">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59" name="Straight Connector 11358">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0" name="Straight Connector 11359">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1" name="Straight Connector 11360">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2" name="Straight Connector 11361">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3" name="Straight Connector 11362">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4" name="Straight Connector 11363">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5" name="Straight Connector 11364">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6" name="Straight Connector 11365">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7" name="Straight Connector 11366">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8" name="Straight Connector 11367">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69" name="Straight Connector 11368">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70" name="Straight Connector 11369">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71" name="Straight Connector 11370">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72" name="Straight Connector 11371">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73" name="Straight Connector 11372">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74" name="Straight Connector 11373">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75" name="Straight Connector 11374">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76" name="Straight Connector 11375">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77" name="Straight Connector 11376">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1379" name="Right Triangle 11378">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1381" name="Rectangle 11380">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383" name="Group 11382">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384" name="Straight Connector 11383">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85" name="Straight Connector 11384">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86" name="Straight Connector 11385">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87" name="Straight Connector 11386">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88" name="Straight Connector 11387">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89" name="Straight Connector 11388">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0" name="Straight Connector 11389">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1" name="Straight Connector 11390">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2" name="Straight Connector 11391">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3" name="Straight Connector 11392">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4" name="Straight Connector 11393">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5" name="Straight Connector 11394">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6" name="Straight Connector 11395">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7" name="Straight Connector 11396">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8" name="Straight Connector 11397">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99" name="Straight Connector 11398">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0" name="Straight Connector 11399">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1" name="Straight Connector 11400">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2" name="Straight Connector 11401">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3" name="Straight Connector 11402">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4" name="Straight Connector 11403">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5" name="Straight Connector 11404">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6" name="Straight Connector 11405">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7" name="Straight Connector 11406">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8" name="Straight Connector 11407">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09" name="Straight Connector 11408">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10" name="Straight Connector 11409">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11" name="Straight Connector 11410">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12" name="Straight Connector 11411">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13" name="Straight Connector 11412">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14" name="Straight Connector 11413">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1416" name="Right Triangle 11415">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F9E28605-6551-6CC5-1336-F89F563806DF}"/>
              </a:ext>
            </a:extLst>
          </p:cNvPr>
          <p:cNvSpPr>
            <a:spLocks noGrp="1"/>
          </p:cNvSpPr>
          <p:nvPr>
            <p:ph type="title"/>
          </p:nvPr>
        </p:nvSpPr>
        <p:spPr>
          <a:xfrm>
            <a:off x="209142" y="722902"/>
            <a:ext cx="4877538" cy="5791661"/>
          </a:xfrm>
        </p:spPr>
        <p:txBody>
          <a:bodyPr vert="horz" lIns="91440" tIns="45720" rIns="91440" bIns="45720" rtlCol="0" anchor="b">
            <a:noAutofit/>
          </a:bodyPr>
          <a:lstStyle/>
          <a:p>
            <a:pPr>
              <a:lnSpc>
                <a:spcPct val="90000"/>
              </a:lnSpc>
            </a:pPr>
            <a:r>
              <a:rPr lang="en-US" sz="2000" dirty="0">
                <a:effectLst/>
                <a:latin typeface="Book Antiqua" panose="02040602050305030304" pitchFamily="18" charset="0"/>
              </a:rPr>
              <a:t>Ο π</a:t>
            </a:r>
            <a:r>
              <a:rPr lang="en-US" sz="2000" dirty="0" err="1">
                <a:effectLst/>
                <a:latin typeface="Book Antiqua" panose="02040602050305030304" pitchFamily="18" charset="0"/>
              </a:rPr>
              <a:t>ιο</a:t>
            </a:r>
            <a:r>
              <a:rPr lang="en-US" sz="2000" dirty="0">
                <a:effectLst/>
                <a:latin typeface="Book Antiqua" panose="02040602050305030304" pitchFamily="18" charset="0"/>
              </a:rPr>
              <a:t> </a:t>
            </a:r>
            <a:r>
              <a:rPr lang="en-US" sz="2000" dirty="0" err="1">
                <a:effectLst/>
                <a:latin typeface="Book Antiqua" panose="02040602050305030304" pitchFamily="18" charset="0"/>
              </a:rPr>
              <a:t>σημ</a:t>
            </a:r>
            <a:r>
              <a:rPr lang="en-US" sz="2000" dirty="0">
                <a:effectLst/>
                <a:latin typeface="Book Antiqua" panose="02040602050305030304" pitchFamily="18" charset="0"/>
              </a:rPr>
              <a:t>αντικός σκηνογράφος του τέλους του δέκατου όγδοου αιώνα ήταν ο Φιλίπ Ζακ ντε Λουτερμπούρ (1740-1812). </a:t>
            </a:r>
            <a:r>
              <a:rPr lang="en-US" sz="2000" dirty="0" err="1">
                <a:effectLst/>
                <a:latin typeface="Book Antiqua" panose="02040602050305030304" pitchFamily="18" charset="0"/>
              </a:rPr>
              <a:t>Γάλλος</a:t>
            </a:r>
            <a:r>
              <a:rPr lang="en-US" sz="2000" dirty="0">
                <a:effectLst/>
                <a:latin typeface="Book Antiqua" panose="02040602050305030304" pitchFamily="18" charset="0"/>
              </a:rPr>
              <a:t> κα</a:t>
            </a:r>
            <a:r>
              <a:rPr lang="en-US" sz="2000" dirty="0" err="1">
                <a:effectLst/>
                <a:latin typeface="Book Antiqua" panose="02040602050305030304" pitchFamily="18" charset="0"/>
              </a:rPr>
              <a:t>λλιτέχνης</a:t>
            </a:r>
            <a:r>
              <a:rPr lang="en-US" sz="2000" dirty="0">
                <a:effectLst/>
                <a:latin typeface="Book Antiqua" panose="02040602050305030304" pitchFamily="18" charset="0"/>
              </a:rPr>
              <a:t> ο οπ</a:t>
            </a:r>
            <a:r>
              <a:rPr lang="en-US" sz="2000" dirty="0" err="1">
                <a:effectLst/>
                <a:latin typeface="Book Antiqua" panose="02040602050305030304" pitchFamily="18" charset="0"/>
              </a:rPr>
              <a:t>οίος</a:t>
            </a:r>
            <a:r>
              <a:rPr lang="en-US" sz="2000" dirty="0">
                <a:effectLst/>
                <a:latin typeface="Book Antiqua" panose="02040602050305030304" pitchFamily="18" charset="0"/>
              </a:rPr>
              <a:t> π</a:t>
            </a:r>
            <a:r>
              <a:rPr lang="en-US" sz="2000" dirty="0" err="1">
                <a:effectLst/>
                <a:latin typeface="Book Antiqua" panose="02040602050305030304" pitchFamily="18" charset="0"/>
              </a:rPr>
              <a:t>ροσλήφθηκε</a:t>
            </a:r>
            <a:r>
              <a:rPr lang="en-US" sz="2000" dirty="0">
                <a:effectLst/>
                <a:latin typeface="Book Antiqua" panose="02040602050305030304" pitchFamily="18" charset="0"/>
              </a:rPr>
              <a:t> από </a:t>
            </a:r>
            <a:r>
              <a:rPr lang="en-US" sz="2000" dirty="0" err="1">
                <a:effectLst/>
                <a:latin typeface="Book Antiqua" panose="02040602050305030304" pitchFamily="18" charset="0"/>
              </a:rPr>
              <a:t>τον</a:t>
            </a:r>
            <a:r>
              <a:rPr lang="en-US" sz="2000" dirty="0">
                <a:effectLst/>
                <a:latin typeface="Book Antiqua" panose="02040602050305030304" pitchFamily="18" charset="0"/>
              </a:rPr>
              <a:t> </a:t>
            </a:r>
            <a:r>
              <a:rPr lang="en-US" sz="2000" dirty="0" err="1">
                <a:effectLst/>
                <a:latin typeface="Book Antiqua" panose="02040602050305030304" pitchFamily="18" charset="0"/>
              </a:rPr>
              <a:t>Γκάρικ</a:t>
            </a:r>
            <a:r>
              <a:rPr lang="en-US" sz="2000" dirty="0">
                <a:effectLst/>
                <a:latin typeface="Book Antiqua" panose="02040602050305030304" pitchFamily="18" charset="0"/>
              </a:rPr>
              <a:t> </a:t>
            </a:r>
            <a:r>
              <a:rPr lang="en-US" sz="2000" dirty="0" err="1">
                <a:effectLst/>
                <a:latin typeface="Book Antiqua" panose="02040602050305030304" pitchFamily="18" charset="0"/>
              </a:rPr>
              <a:t>το</a:t>
            </a:r>
            <a:r>
              <a:rPr lang="en-US" sz="2000" dirty="0">
                <a:effectLst/>
                <a:latin typeface="Book Antiqua" panose="02040602050305030304" pitchFamily="18" charset="0"/>
              </a:rPr>
              <a:t> 1771 </a:t>
            </a:r>
            <a:r>
              <a:rPr lang="en-US" sz="2000" dirty="0" err="1">
                <a:effectLst/>
                <a:latin typeface="Book Antiqua" panose="02040602050305030304" pitchFamily="18" charset="0"/>
              </a:rPr>
              <a:t>γι</a:t>
            </a:r>
            <a:r>
              <a:rPr lang="en-US" sz="2000" dirty="0">
                <a:effectLst/>
                <a:latin typeface="Book Antiqua" panose="02040602050305030304" pitchFamily="18" charset="0"/>
              </a:rPr>
              <a:t>α να επιβλέπει όλα τα στοιχεία του θεάματος και κράτησε αυτή τη θέση μέχρι το 1871. Η </a:t>
            </a:r>
            <a:r>
              <a:rPr lang="en-US" sz="2000" dirty="0" err="1">
                <a:effectLst/>
                <a:latin typeface="Book Antiqua" panose="02040602050305030304" pitchFamily="18" charset="0"/>
              </a:rPr>
              <a:t>συνεισφορά</a:t>
            </a:r>
            <a:r>
              <a:rPr lang="en-US" sz="2000" dirty="0">
                <a:effectLst/>
                <a:latin typeface="Book Antiqua" panose="02040602050305030304" pitchFamily="18" charset="0"/>
              </a:rPr>
              <a:t> </a:t>
            </a:r>
            <a:r>
              <a:rPr lang="en-US" sz="2000" dirty="0" err="1">
                <a:effectLst/>
                <a:latin typeface="Book Antiqua" panose="02040602050305030304" pitchFamily="18" charset="0"/>
              </a:rPr>
              <a:t>του</a:t>
            </a:r>
            <a:r>
              <a:rPr lang="en-US" sz="2000" dirty="0">
                <a:effectLst/>
                <a:latin typeface="Book Antiqua" panose="02040602050305030304" pitchFamily="18" charset="0"/>
              </a:rPr>
              <a:t> υπ</a:t>
            </a:r>
            <a:r>
              <a:rPr lang="en-US" sz="2000" dirty="0" err="1">
                <a:effectLst/>
                <a:latin typeface="Book Antiqua" panose="02040602050305030304" pitchFamily="18" charset="0"/>
              </a:rPr>
              <a:t>ήρξε</a:t>
            </a:r>
            <a:r>
              <a:rPr lang="en-US" sz="2000" dirty="0">
                <a:effectLst/>
                <a:latin typeface="Book Antiqua" panose="02040602050305030304" pitchFamily="18" charset="0"/>
              </a:rPr>
              <a:t> π</a:t>
            </a:r>
            <a:r>
              <a:rPr lang="en-US" sz="2000" dirty="0" err="1">
                <a:effectLst/>
                <a:latin typeface="Book Antiqua" panose="02040602050305030304" pitchFamily="18" charset="0"/>
              </a:rPr>
              <a:t>ολλ</a:t>
            </a:r>
            <a:r>
              <a:rPr lang="en-US" sz="2000" dirty="0">
                <a:effectLst/>
                <a:latin typeface="Book Antiqua" panose="02040602050305030304" pitchFamily="18" charset="0"/>
              </a:rPr>
              <a:t>απλή. </a:t>
            </a:r>
            <a:r>
              <a:rPr lang="en-US" sz="2000" dirty="0" err="1">
                <a:effectLst/>
                <a:latin typeface="Book Antiqua" panose="02040602050305030304" pitchFamily="18" charset="0"/>
              </a:rPr>
              <a:t>Διέδωσε</a:t>
            </a:r>
            <a:r>
              <a:rPr lang="en-US" sz="2000" dirty="0">
                <a:effectLst/>
                <a:latin typeface="Book Antiqua" panose="02040602050305030304" pitchFamily="18" charset="0"/>
              </a:rPr>
              <a:t> </a:t>
            </a:r>
            <a:r>
              <a:rPr lang="en-US" sz="2000" dirty="0" err="1">
                <a:effectLst/>
                <a:latin typeface="Book Antiqua" panose="02040602050305030304" pitchFamily="18" charset="0"/>
              </a:rPr>
              <a:t>τις</a:t>
            </a:r>
            <a:r>
              <a:rPr lang="en-US" sz="2000" dirty="0">
                <a:effectLst/>
                <a:latin typeface="Book Antiqua" panose="02040602050305030304" pitchFamily="18" charset="0"/>
              </a:rPr>
              <a:t> αναπαρα</a:t>
            </a:r>
            <a:r>
              <a:rPr lang="en-US" sz="2000" dirty="0" err="1">
                <a:effectLst/>
                <a:latin typeface="Book Antiqua" panose="02040602050305030304" pitchFamily="18" charset="0"/>
              </a:rPr>
              <a:t>στάσεις</a:t>
            </a:r>
            <a:r>
              <a:rPr lang="en-US" sz="2000" dirty="0">
                <a:effectLst/>
                <a:latin typeface="Book Antiqua" panose="02040602050305030304" pitchFamily="18" charset="0"/>
              </a:rPr>
              <a:t> πρα</a:t>
            </a:r>
            <a:r>
              <a:rPr lang="en-US" sz="2000" dirty="0" err="1">
                <a:effectLst/>
                <a:latin typeface="Book Antiqua" panose="02040602050305030304" pitchFamily="18" charset="0"/>
              </a:rPr>
              <a:t>γμ</a:t>
            </a:r>
            <a:r>
              <a:rPr lang="en-US" sz="2000" dirty="0">
                <a:effectLst/>
                <a:latin typeface="Book Antiqua" panose="02040602050305030304" pitchFamily="18" charset="0"/>
              </a:rPr>
              <a:t>ατικών τόπων στη σκηνή. </a:t>
            </a:r>
            <a:r>
              <a:rPr lang="en-US" sz="2000" dirty="0" err="1">
                <a:effectLst/>
                <a:latin typeface="Book Antiqua" panose="02040602050305030304" pitchFamily="18" charset="0"/>
              </a:rPr>
              <a:t>Γι</a:t>
            </a:r>
            <a:r>
              <a:rPr lang="en-US" sz="2000" dirty="0">
                <a:effectLst/>
                <a:latin typeface="Book Antiqua" panose="02040602050305030304" pitchFamily="18" charset="0"/>
              </a:rPr>
              <a:t>α να αυξήσει την ψευδαίσθηση, έσπασε το κάδρο της σκηνής με οριζόντια χαμηλά σκηνικά κομμάτια για να πετύχει μεγαλύτερη αίσθηση του βάθους και να αποφύγει τη συμμετρική σύνθεση που επέβαλαν οι παράλληλες κουΐντες και τα πετάσματα. </a:t>
            </a:r>
            <a:r>
              <a:rPr lang="en-US" sz="2000" dirty="0" err="1">
                <a:effectLst/>
                <a:latin typeface="Book Antiqua" panose="02040602050305030304" pitchFamily="18" charset="0"/>
              </a:rPr>
              <a:t>Χρησιμο</a:t>
            </a:r>
            <a:r>
              <a:rPr lang="en-US" sz="2000" dirty="0">
                <a:effectLst/>
                <a:latin typeface="Book Antiqua" panose="02040602050305030304" pitchFamily="18" charset="0"/>
              </a:rPr>
              <a:t>ποίησε μικροσκοπικές φιγούρες το βάθος της σκηνής για να αναπαραστήσει μάχες, στρατό σε προέλαση, πλοία που ταξιδεύουν. </a:t>
            </a:r>
            <a:endParaRPr lang="en-US" sz="2000" dirty="0">
              <a:latin typeface="Book Antiqua" panose="02040602050305030304" pitchFamily="18" charset="0"/>
            </a:endParaRPr>
          </a:p>
        </p:txBody>
      </p:sp>
      <p:pic>
        <p:nvPicPr>
          <p:cNvPr id="11266" name="Picture 2" descr="Set design for 'Richard III' by de Loutherbourg | Loutherbourg, Philip  James de | V&amp;A Explore The Collections">
            <a:extLst>
              <a:ext uri="{FF2B5EF4-FFF2-40B4-BE49-F238E27FC236}">
                <a16:creationId xmlns:a16="http://schemas.microsoft.com/office/drawing/2014/main" id="{D6C300EA-70AA-4A88-A18D-DB1CD56506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525" b="3156"/>
          <a:stretch/>
        </p:blipFill>
        <p:spPr bwMode="auto">
          <a:xfrm>
            <a:off x="5106340" y="1629805"/>
            <a:ext cx="6382411" cy="3590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732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367" name="Group 12294">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296" name="Straight Connector 12295">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297" name="Straight Connector 12296">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298" name="Straight Connector 12297">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299" name="Straight Connector 12298">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0" name="Straight Connector 12299">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1" name="Straight Connector 12300">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2" name="Straight Connector 12301">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3" name="Straight Connector 12302">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4" name="Straight Connector 12303">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5" name="Straight Connector 12304">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6" name="Straight Connector 12305">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7" name="Straight Connector 12306">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8" name="Straight Connector 12307">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09" name="Straight Connector 12308">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0" name="Straight Connector 12309">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1" name="Straight Connector 12310">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2" name="Straight Connector 12311">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3" name="Straight Connector 12312">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4" name="Straight Connector 12313">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5" name="Straight Connector 12314">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6" name="Straight Connector 12315">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7" name="Straight Connector 12316">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8" name="Straight Connector 12317">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19" name="Straight Connector 12318">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20" name="Straight Connector 12319">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21" name="Straight Connector 12320">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22" name="Straight Connector 12321">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23" name="Straight Connector 12322">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24" name="Straight Connector 12323">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25" name="Straight Connector 12324">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26" name="Straight Connector 12325">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2368" name="Right Triangle 12327">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369" name="Rectangle 12329">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2370" name="Group 12331">
            <a:extLst>
              <a:ext uri="{FF2B5EF4-FFF2-40B4-BE49-F238E27FC236}">
                <a16:creationId xmlns:a16="http://schemas.microsoft.com/office/drawing/2014/main" id="{2805421D-23CB-40F5-9098-D716667E5B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333" name="Straight Connector 12332">
              <a:extLst>
                <a:ext uri="{FF2B5EF4-FFF2-40B4-BE49-F238E27FC236}">
                  <a16:creationId xmlns:a16="http://schemas.microsoft.com/office/drawing/2014/main" id="{EBEDFB19-5DE1-4CA8-842F-CF9657C9B5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34" name="Straight Connector 12333">
              <a:extLst>
                <a:ext uri="{FF2B5EF4-FFF2-40B4-BE49-F238E27FC236}">
                  <a16:creationId xmlns:a16="http://schemas.microsoft.com/office/drawing/2014/main" id="{8B04A073-94DC-4578-A9E2-F2E11D914E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35" name="Straight Connector 12334">
              <a:extLst>
                <a:ext uri="{FF2B5EF4-FFF2-40B4-BE49-F238E27FC236}">
                  <a16:creationId xmlns:a16="http://schemas.microsoft.com/office/drawing/2014/main" id="{77F7BBB2-E3AC-457B-807F-64236CF302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36" name="Straight Connector 12335">
              <a:extLst>
                <a:ext uri="{FF2B5EF4-FFF2-40B4-BE49-F238E27FC236}">
                  <a16:creationId xmlns:a16="http://schemas.microsoft.com/office/drawing/2014/main" id="{30853883-33B5-4C34-9FBE-49F74C5076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37" name="Straight Connector 12336">
              <a:extLst>
                <a:ext uri="{FF2B5EF4-FFF2-40B4-BE49-F238E27FC236}">
                  <a16:creationId xmlns:a16="http://schemas.microsoft.com/office/drawing/2014/main" id="{23148E7B-B5D6-4263-9D85-5D3DFB6178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38" name="Straight Connector 12337">
              <a:extLst>
                <a:ext uri="{FF2B5EF4-FFF2-40B4-BE49-F238E27FC236}">
                  <a16:creationId xmlns:a16="http://schemas.microsoft.com/office/drawing/2014/main" id="{3967EC22-EFE1-454E-8FD1-12FFCD9D20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39" name="Straight Connector 12338">
              <a:extLst>
                <a:ext uri="{FF2B5EF4-FFF2-40B4-BE49-F238E27FC236}">
                  <a16:creationId xmlns:a16="http://schemas.microsoft.com/office/drawing/2014/main" id="{549EB4AF-9931-410A-9F68-C24B6C39E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0" name="Straight Connector 12339">
              <a:extLst>
                <a:ext uri="{FF2B5EF4-FFF2-40B4-BE49-F238E27FC236}">
                  <a16:creationId xmlns:a16="http://schemas.microsoft.com/office/drawing/2014/main" id="{64941F79-4D72-496E-AE99-73B9E1F72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1" name="Straight Connector 12340">
              <a:extLst>
                <a:ext uri="{FF2B5EF4-FFF2-40B4-BE49-F238E27FC236}">
                  <a16:creationId xmlns:a16="http://schemas.microsoft.com/office/drawing/2014/main" id="{2D4E79B3-CB64-439D-B1FC-FC4BF47CD4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2" name="Straight Connector 12341">
              <a:extLst>
                <a:ext uri="{FF2B5EF4-FFF2-40B4-BE49-F238E27FC236}">
                  <a16:creationId xmlns:a16="http://schemas.microsoft.com/office/drawing/2014/main" id="{192598D1-4713-4DC0-BD6B-7CC594357A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3" name="Straight Connector 12342">
              <a:extLst>
                <a:ext uri="{FF2B5EF4-FFF2-40B4-BE49-F238E27FC236}">
                  <a16:creationId xmlns:a16="http://schemas.microsoft.com/office/drawing/2014/main" id="{F5EB19DC-1DB5-4675-A6DE-6360F0AD76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4" name="Straight Connector 12343">
              <a:extLst>
                <a:ext uri="{FF2B5EF4-FFF2-40B4-BE49-F238E27FC236}">
                  <a16:creationId xmlns:a16="http://schemas.microsoft.com/office/drawing/2014/main" id="{E05E56D6-1D38-4913-B543-41ECE2C46B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5" name="Straight Connector 12344">
              <a:extLst>
                <a:ext uri="{FF2B5EF4-FFF2-40B4-BE49-F238E27FC236}">
                  <a16:creationId xmlns:a16="http://schemas.microsoft.com/office/drawing/2014/main" id="{BF6ACC1A-6B97-4B0B-A036-F818906236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6" name="Straight Connector 12345">
              <a:extLst>
                <a:ext uri="{FF2B5EF4-FFF2-40B4-BE49-F238E27FC236}">
                  <a16:creationId xmlns:a16="http://schemas.microsoft.com/office/drawing/2014/main" id="{72197E3E-AC71-447A-A5F1-AC337FD736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7" name="Straight Connector 12346">
              <a:extLst>
                <a:ext uri="{FF2B5EF4-FFF2-40B4-BE49-F238E27FC236}">
                  <a16:creationId xmlns:a16="http://schemas.microsoft.com/office/drawing/2014/main" id="{337D0DA4-9FA9-4502-8296-6DD8842C3A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8" name="Straight Connector 12347">
              <a:extLst>
                <a:ext uri="{FF2B5EF4-FFF2-40B4-BE49-F238E27FC236}">
                  <a16:creationId xmlns:a16="http://schemas.microsoft.com/office/drawing/2014/main" id="{EA94CC6E-AA45-4AFF-8EC6-17FE421734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49" name="Straight Connector 12348">
              <a:extLst>
                <a:ext uri="{FF2B5EF4-FFF2-40B4-BE49-F238E27FC236}">
                  <a16:creationId xmlns:a16="http://schemas.microsoft.com/office/drawing/2014/main" id="{B330A0C5-0C67-4AC8-9F75-D63277BFF7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0" name="Straight Connector 12349">
              <a:extLst>
                <a:ext uri="{FF2B5EF4-FFF2-40B4-BE49-F238E27FC236}">
                  <a16:creationId xmlns:a16="http://schemas.microsoft.com/office/drawing/2014/main" id="{310410FE-F829-4EB2-98EE-397D51FC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1" name="Straight Connector 12350">
              <a:extLst>
                <a:ext uri="{FF2B5EF4-FFF2-40B4-BE49-F238E27FC236}">
                  <a16:creationId xmlns:a16="http://schemas.microsoft.com/office/drawing/2014/main" id="{AE2C1BE1-F256-4B52-BB5D-50C84668FA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2" name="Straight Connector 12351">
              <a:extLst>
                <a:ext uri="{FF2B5EF4-FFF2-40B4-BE49-F238E27FC236}">
                  <a16:creationId xmlns:a16="http://schemas.microsoft.com/office/drawing/2014/main" id="{1E104CCA-10BA-45D1-A504-EF3AD73340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3" name="Straight Connector 12352">
              <a:extLst>
                <a:ext uri="{FF2B5EF4-FFF2-40B4-BE49-F238E27FC236}">
                  <a16:creationId xmlns:a16="http://schemas.microsoft.com/office/drawing/2014/main" id="{06E7DBD2-8DAE-45A0-9A8C-331329107C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4" name="Straight Connector 12353">
              <a:extLst>
                <a:ext uri="{FF2B5EF4-FFF2-40B4-BE49-F238E27FC236}">
                  <a16:creationId xmlns:a16="http://schemas.microsoft.com/office/drawing/2014/main" id="{2AD51F90-1778-4825-87B9-E04A473A4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5" name="Straight Connector 12354">
              <a:extLst>
                <a:ext uri="{FF2B5EF4-FFF2-40B4-BE49-F238E27FC236}">
                  <a16:creationId xmlns:a16="http://schemas.microsoft.com/office/drawing/2014/main" id="{18B4C11C-68F4-4AAA-B3C6-99B339FD5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6" name="Straight Connector 12355">
              <a:extLst>
                <a:ext uri="{FF2B5EF4-FFF2-40B4-BE49-F238E27FC236}">
                  <a16:creationId xmlns:a16="http://schemas.microsoft.com/office/drawing/2014/main" id="{6F65B701-4451-455A-A72C-968591A58F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7" name="Straight Connector 12356">
              <a:extLst>
                <a:ext uri="{FF2B5EF4-FFF2-40B4-BE49-F238E27FC236}">
                  <a16:creationId xmlns:a16="http://schemas.microsoft.com/office/drawing/2014/main" id="{A8E9A4D7-E804-4F7D-B46F-9182BE11DE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8" name="Straight Connector 12357">
              <a:extLst>
                <a:ext uri="{FF2B5EF4-FFF2-40B4-BE49-F238E27FC236}">
                  <a16:creationId xmlns:a16="http://schemas.microsoft.com/office/drawing/2014/main" id="{8522ECDE-9CC3-4260-A85A-1575376E7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59" name="Straight Connector 12358">
              <a:extLst>
                <a:ext uri="{FF2B5EF4-FFF2-40B4-BE49-F238E27FC236}">
                  <a16:creationId xmlns:a16="http://schemas.microsoft.com/office/drawing/2014/main" id="{E940BF09-5C37-4ABA-919D-A22281C3A4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60" name="Straight Connector 12359">
              <a:extLst>
                <a:ext uri="{FF2B5EF4-FFF2-40B4-BE49-F238E27FC236}">
                  <a16:creationId xmlns:a16="http://schemas.microsoft.com/office/drawing/2014/main" id="{AECA37BD-68D3-427B-9FDA-2ADAFCF5DC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61" name="Straight Connector 12360">
              <a:extLst>
                <a:ext uri="{FF2B5EF4-FFF2-40B4-BE49-F238E27FC236}">
                  <a16:creationId xmlns:a16="http://schemas.microsoft.com/office/drawing/2014/main" id="{9C5F91D5-B215-42B0-81E5-7CE4263BDD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62" name="Straight Connector 12361">
              <a:extLst>
                <a:ext uri="{FF2B5EF4-FFF2-40B4-BE49-F238E27FC236}">
                  <a16:creationId xmlns:a16="http://schemas.microsoft.com/office/drawing/2014/main" id="{0C21ED72-60A2-439D-8DD2-85900BA4CB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63" name="Straight Connector 12362">
              <a:extLst>
                <a:ext uri="{FF2B5EF4-FFF2-40B4-BE49-F238E27FC236}">
                  <a16:creationId xmlns:a16="http://schemas.microsoft.com/office/drawing/2014/main" id="{E853A371-AB64-4677-9E5A-FE61C0E045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2371" name="Right Triangle 12364">
            <a:extLst>
              <a:ext uri="{FF2B5EF4-FFF2-40B4-BE49-F238E27FC236}">
                <a16:creationId xmlns:a16="http://schemas.microsoft.com/office/drawing/2014/main" id="{B3093A12-B759-4321-96FD-060689E3A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7291541" y="-287371"/>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347F82A9-BB64-9BB9-AF19-5015572B713A}"/>
              </a:ext>
            </a:extLst>
          </p:cNvPr>
          <p:cNvSpPr>
            <a:spLocks noGrp="1"/>
          </p:cNvSpPr>
          <p:nvPr>
            <p:ph type="title"/>
          </p:nvPr>
        </p:nvSpPr>
        <p:spPr>
          <a:xfrm>
            <a:off x="6378421" y="398616"/>
            <a:ext cx="5518301" cy="5821208"/>
          </a:xfrm>
        </p:spPr>
        <p:txBody>
          <a:bodyPr vert="horz" lIns="91440" tIns="45720" rIns="91440" bIns="45720" rtlCol="0" anchor="b">
            <a:noAutofit/>
          </a:bodyPr>
          <a:lstStyle/>
          <a:p>
            <a:pPr>
              <a:lnSpc>
                <a:spcPct val="90000"/>
              </a:lnSpc>
            </a:pPr>
            <a:r>
              <a:rPr lang="en-US" sz="2400" dirty="0" err="1">
                <a:effectLst/>
                <a:latin typeface="Book Antiqua" panose="02040602050305030304" pitchFamily="18" charset="0"/>
              </a:rPr>
              <a:t>Χρησιμο</a:t>
            </a:r>
            <a:r>
              <a:rPr lang="en-US" sz="2400" dirty="0">
                <a:effectLst/>
                <a:latin typeface="Book Antiqua" panose="02040602050305030304" pitchFamily="18" charset="0"/>
              </a:rPr>
              <a:t>ποίησε επίσης ηχητικά εφέ, όπως κύματα, βροχή, χαλάζι, μακρινούς πυροβολισμούς, για να μεγαλώσει την ψευδαίσθηση. </a:t>
            </a:r>
            <a:r>
              <a:rPr lang="en-US" sz="2400" dirty="0" err="1">
                <a:effectLst/>
                <a:latin typeface="Book Antiqua" panose="02040602050305030304" pitchFamily="18" charset="0"/>
              </a:rPr>
              <a:t>Βελτίωσε</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σύστημ</a:t>
            </a:r>
            <a:r>
              <a:rPr lang="en-US" sz="2400" dirty="0">
                <a:effectLst/>
                <a:latin typeface="Book Antiqua" panose="02040602050305030304" pitchFamily="18" charset="0"/>
              </a:rPr>
              <a:t>α των φωτισμών, εγκαθιστώντας σταγκόνια στην οροφή της σκηνής, χρησιμοποιώντας παραβάν από μετάξι και διάφανες κουρτίνες, ώστε να επιτυγχάνει ανεπαίσθητες διακυμάνσεις στο χρώμα και να αναπαράγει διάφορες καιρικές συνθήκες και ώρες της μέρας.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αντικότερο από όλα όμως είναι ότι πέτυχε την ενότητα στη σκηνογραφία επιβλέποντας ο ίδιος όλα τα στοιχεία της όψης των παραστάσεων. </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12290" name="Picture 2" descr="Omai | Loutherbourg, Philip James de | V&amp;A Explore The Collections">
            <a:extLst>
              <a:ext uri="{FF2B5EF4-FFF2-40B4-BE49-F238E27FC236}">
                <a16:creationId xmlns:a16="http://schemas.microsoft.com/office/drawing/2014/main" id="{7B9FD4C0-5DA3-F483-5853-8A9D0F0FD9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4212" y="1529623"/>
            <a:ext cx="5414891" cy="3803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357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319" name="Group 13318">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320" name="Straight Connector 13319">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21" name="Straight Connector 13320">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22" name="Straight Connector 13321">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23" name="Straight Connector 13322">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24" name="Straight Connector 13323">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25" name="Straight Connector 13324">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26" name="Straight Connector 13325">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27" name="Straight Connector 13326">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28" name="Straight Connector 13327">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29" name="Straight Connector 13328">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0" name="Straight Connector 13329">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1" name="Straight Connector 13330">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2" name="Straight Connector 13331">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3" name="Straight Connector 13332">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4" name="Straight Connector 13333">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5" name="Straight Connector 13334">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6" name="Straight Connector 13335">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7" name="Straight Connector 13336">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8" name="Straight Connector 13337">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39" name="Straight Connector 13338">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0" name="Straight Connector 13339">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1" name="Straight Connector 13340">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2" name="Straight Connector 13341">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3" name="Straight Connector 13342">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4" name="Straight Connector 13343">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5" name="Straight Connector 13344">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6" name="Straight Connector 13345">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7" name="Straight Connector 13346">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8" name="Straight Connector 13347">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49" name="Straight Connector 13348">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50" name="Straight Connector 13349">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3352" name="Right Triangle 13351">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3354" name="Rectangle 13353">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3356" name="Group 13355">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357" name="Straight Connector 13356">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58" name="Straight Connector 13357">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59" name="Straight Connector 13358">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0" name="Straight Connector 13359">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1" name="Straight Connector 13360">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2" name="Straight Connector 13361">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3" name="Straight Connector 13362">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4" name="Straight Connector 13363">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5" name="Straight Connector 13364">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6" name="Straight Connector 13365">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7" name="Straight Connector 13366">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8" name="Straight Connector 13367">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69" name="Straight Connector 13368">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0" name="Straight Connector 13369">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1" name="Straight Connector 13370">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2" name="Straight Connector 13371">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3" name="Straight Connector 13372">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4" name="Straight Connector 13373">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5" name="Straight Connector 13374">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6" name="Straight Connector 13375">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7" name="Straight Connector 13376">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8" name="Straight Connector 13377">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79" name="Straight Connector 13378">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80" name="Straight Connector 13379">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81" name="Straight Connector 13380">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82" name="Straight Connector 13381">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83" name="Straight Connector 13382">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84" name="Straight Connector 13383">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85" name="Straight Connector 13384">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86" name="Straight Connector 13385">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87" name="Straight Connector 13386">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3389" name="Right Triangle 13388">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B2816DBA-A5AF-0E18-3FDF-C1CBAD144CD3}"/>
              </a:ext>
            </a:extLst>
          </p:cNvPr>
          <p:cNvSpPr>
            <a:spLocks noGrp="1"/>
          </p:cNvSpPr>
          <p:nvPr>
            <p:ph type="title"/>
          </p:nvPr>
        </p:nvSpPr>
        <p:spPr>
          <a:xfrm>
            <a:off x="398792" y="722903"/>
            <a:ext cx="4582784" cy="5706472"/>
          </a:xfrm>
        </p:spPr>
        <p:txBody>
          <a:bodyPr vert="horz" lIns="91440" tIns="45720" rIns="91440" bIns="45720" rtlCol="0" anchor="b">
            <a:normAutofit/>
          </a:bodyPr>
          <a:lstStyle/>
          <a:p>
            <a:pPr>
              <a:lnSpc>
                <a:spcPct val="90000"/>
              </a:lnSpc>
            </a:pPr>
            <a:r>
              <a:rPr lang="en-US" sz="2000" dirty="0" err="1">
                <a:effectLst/>
                <a:latin typeface="Book Antiqua" panose="02040602050305030304" pitchFamily="18" charset="0"/>
              </a:rPr>
              <a:t>Πριν</a:t>
            </a:r>
            <a:r>
              <a:rPr lang="en-US" sz="2000" dirty="0">
                <a:effectLst/>
                <a:latin typeface="Book Antiqua" panose="02040602050305030304" pitchFamily="18" charset="0"/>
              </a:rPr>
              <a:t> από </a:t>
            </a:r>
            <a:r>
              <a:rPr lang="en-US" sz="2000" dirty="0" err="1">
                <a:effectLst/>
                <a:latin typeface="Book Antiqua" panose="02040602050305030304" pitchFamily="18" charset="0"/>
              </a:rPr>
              <a:t>την</a:t>
            </a:r>
            <a:r>
              <a:rPr lang="en-US" sz="2000" dirty="0">
                <a:effectLst/>
                <a:latin typeface="Book Antiqua" panose="02040602050305030304" pitchFamily="18" charset="0"/>
              </a:rPr>
              <a:t> επ</a:t>
            </a:r>
            <a:r>
              <a:rPr lang="en-US" sz="2000" dirty="0" err="1">
                <a:effectLst/>
                <a:latin typeface="Book Antiqua" panose="02040602050305030304" pitchFamily="18" charset="0"/>
              </a:rPr>
              <a:t>οχή</a:t>
            </a:r>
            <a:r>
              <a:rPr lang="en-US" sz="2000" dirty="0">
                <a:effectLst/>
                <a:latin typeface="Book Antiqua" panose="02040602050305030304" pitchFamily="18" charset="0"/>
              </a:rPr>
              <a:t> </a:t>
            </a:r>
            <a:r>
              <a:rPr lang="en-US" sz="2000" dirty="0" err="1">
                <a:effectLst/>
                <a:latin typeface="Book Antiqua" panose="02040602050305030304" pitchFamily="18" charset="0"/>
              </a:rPr>
              <a:t>του</a:t>
            </a:r>
            <a:r>
              <a:rPr lang="en-US" sz="2000" dirty="0">
                <a:effectLst/>
                <a:latin typeface="Book Antiqua" panose="02040602050305030304" pitchFamily="18" charset="0"/>
              </a:rPr>
              <a:t> τα </a:t>
            </a:r>
            <a:r>
              <a:rPr lang="en-US" sz="2000" dirty="0" err="1">
                <a:effectLst/>
                <a:latin typeface="Book Antiqua" panose="02040602050305030304" pitchFamily="18" charset="0"/>
              </a:rPr>
              <a:t>διάφορ</a:t>
            </a:r>
            <a:r>
              <a:rPr lang="en-US" sz="2000" dirty="0">
                <a:effectLst/>
                <a:latin typeface="Book Antiqua" panose="02040602050305030304" pitchFamily="18" charset="0"/>
              </a:rPr>
              <a:t>α σκηνικά για ένα έργο συχνά κατασκευάζονταν από διαφορετικούς ζωγράφους. Επιπ</a:t>
            </a:r>
            <a:r>
              <a:rPr lang="en-US" sz="2000" dirty="0" err="1">
                <a:effectLst/>
                <a:latin typeface="Book Antiqua" panose="02040602050305030304" pitchFamily="18" charset="0"/>
              </a:rPr>
              <a:t>λέον</a:t>
            </a:r>
            <a:r>
              <a:rPr lang="en-US" sz="2000" dirty="0">
                <a:effectLst/>
                <a:latin typeface="Book Antiqua" panose="02040602050305030304" pitchFamily="18" charset="0"/>
              </a:rPr>
              <a:t>, </a:t>
            </a:r>
            <a:r>
              <a:rPr lang="en-US" sz="2000" dirty="0" err="1">
                <a:effectLst/>
                <a:latin typeface="Book Antiqua" panose="02040602050305030304" pitchFamily="18" charset="0"/>
              </a:rPr>
              <a:t>έν</a:t>
            </a:r>
            <a:r>
              <a:rPr lang="en-US" sz="2000" dirty="0">
                <a:effectLst/>
                <a:latin typeface="Book Antiqua" panose="02040602050305030304" pitchFamily="18" charset="0"/>
              </a:rPr>
              <a:t>α έργο μπορεί να είχε ένα καινούριο σκηνικό και άλλα παλαιότερα από το απόθεμα σκηνικών του θεάτρου. </a:t>
            </a:r>
            <a:r>
              <a:rPr lang="en-US" sz="2000" dirty="0" err="1">
                <a:effectLst/>
                <a:latin typeface="Book Antiqua" panose="02040602050305030304" pitchFamily="18" charset="0"/>
              </a:rPr>
              <a:t>Έτσι</a:t>
            </a:r>
            <a:r>
              <a:rPr lang="en-US" sz="2000" dirty="0">
                <a:effectLst/>
                <a:latin typeface="Book Antiqua" panose="02040602050305030304" pitchFamily="18" charset="0"/>
              </a:rPr>
              <a:t> πα</a:t>
            </a:r>
            <a:r>
              <a:rPr lang="en-US" sz="2000" dirty="0" err="1">
                <a:effectLst/>
                <a:latin typeface="Book Antiqua" panose="02040602050305030304" pitchFamily="18" charset="0"/>
              </a:rPr>
              <a:t>ρόλο</a:t>
            </a:r>
            <a:r>
              <a:rPr lang="en-US" sz="2000" dirty="0">
                <a:effectLst/>
                <a:latin typeface="Book Antiqua" panose="02040602050305030304" pitchFamily="18" charset="0"/>
              </a:rPr>
              <a:t> π</a:t>
            </a:r>
            <a:r>
              <a:rPr lang="en-US" sz="2000" dirty="0" err="1">
                <a:effectLst/>
                <a:latin typeface="Book Antiqua" panose="02040602050305030304" pitchFamily="18" charset="0"/>
              </a:rPr>
              <a:t>ου</a:t>
            </a:r>
            <a:r>
              <a:rPr lang="en-US" sz="2000" dirty="0">
                <a:effectLst/>
                <a:latin typeface="Book Antiqua" panose="02040602050305030304" pitchFamily="18" charset="0"/>
              </a:rPr>
              <a:t> </a:t>
            </a:r>
            <a:r>
              <a:rPr lang="en-US" sz="2000" dirty="0" err="1">
                <a:effectLst/>
                <a:latin typeface="Book Antiqua" panose="02040602050305030304" pitchFamily="18" charset="0"/>
              </a:rPr>
              <a:t>κά</a:t>
            </a:r>
            <a:r>
              <a:rPr lang="en-US" sz="2000" dirty="0">
                <a:effectLst/>
                <a:latin typeface="Book Antiqua" panose="02040602050305030304" pitchFamily="18" charset="0"/>
              </a:rPr>
              <a:t>ποιος διευθυντής μπορεί να είχε μια ασαφή συμφωνία με τους ζωγράφους για το είδος των σκηνικών που έπρεπε να δημιουργηθούν, φαίνεται πώς δεν έγιναν πολλές απόπειρες για συντονισμό των προσπαθειών. </a:t>
            </a:r>
            <a:r>
              <a:rPr lang="en-US" sz="2000" dirty="0" err="1">
                <a:effectLst/>
                <a:latin typeface="Book Antiqua" panose="02040602050305030304" pitchFamily="18" charset="0"/>
              </a:rPr>
              <a:t>Οι</a:t>
            </a:r>
            <a:r>
              <a:rPr lang="en-US" sz="2000" dirty="0">
                <a:effectLst/>
                <a:latin typeface="Book Antiqua" panose="02040602050305030304" pitchFamily="18" charset="0"/>
              </a:rPr>
              <a:t> πρα</a:t>
            </a:r>
            <a:r>
              <a:rPr lang="en-US" sz="2000" dirty="0" err="1">
                <a:effectLst/>
                <a:latin typeface="Book Antiqua" panose="02040602050305030304" pitchFamily="18" charset="0"/>
              </a:rPr>
              <a:t>κτικές</a:t>
            </a:r>
            <a:r>
              <a:rPr lang="en-US" sz="2000" dirty="0">
                <a:effectLst/>
                <a:latin typeface="Book Antiqua" panose="02040602050305030304" pitchFamily="18" charset="0"/>
              </a:rPr>
              <a:t> </a:t>
            </a:r>
            <a:r>
              <a:rPr lang="en-US" sz="2000" dirty="0" err="1">
                <a:effectLst/>
                <a:latin typeface="Book Antiqua" panose="02040602050305030304" pitchFamily="18" charset="0"/>
              </a:rPr>
              <a:t>του</a:t>
            </a:r>
            <a:r>
              <a:rPr lang="en-US" sz="2000" dirty="0">
                <a:effectLst/>
                <a:latin typeface="Book Antiqua" panose="02040602050305030304" pitchFamily="18" charset="0"/>
              </a:rPr>
              <a:t> </a:t>
            </a:r>
            <a:r>
              <a:rPr lang="en-US" sz="2000" dirty="0" err="1">
                <a:effectLst/>
                <a:latin typeface="Book Antiqua" panose="02040602050305030304" pitchFamily="18" charset="0"/>
              </a:rPr>
              <a:t>Ντε</a:t>
            </a:r>
            <a:r>
              <a:rPr lang="en-US" sz="2000" dirty="0">
                <a:effectLst/>
                <a:latin typeface="Book Antiqua" panose="02040602050305030304" pitchFamily="18" charset="0"/>
              </a:rPr>
              <a:t> </a:t>
            </a:r>
            <a:r>
              <a:rPr lang="en-US" sz="2000" dirty="0" err="1">
                <a:effectLst/>
                <a:latin typeface="Book Antiqua" panose="02040602050305030304" pitchFamily="18" charset="0"/>
              </a:rPr>
              <a:t>Λουτερμ</a:t>
            </a:r>
            <a:r>
              <a:rPr lang="en-US" sz="2000" dirty="0">
                <a:effectLst/>
                <a:latin typeface="Book Antiqua" panose="02040602050305030304" pitchFamily="18" charset="0"/>
              </a:rPr>
              <a:t>πούρ καθιέρωσαν ένα πρότυπο που θα ανέπτυσσαν πλήρως οι διάδοχοι του μετά τις αρχές του δέκατου ένατου αιώνα.</a:t>
            </a:r>
            <a:br>
              <a:rPr lang="en-US" sz="1400" dirty="0">
                <a:effectLst/>
              </a:rPr>
            </a:br>
            <a:endParaRPr lang="en-US" sz="1400" dirty="0"/>
          </a:p>
        </p:txBody>
      </p:sp>
      <p:pic>
        <p:nvPicPr>
          <p:cNvPr id="13314" name="Picture 2" descr="David Garrick (1717–1779), as Don John in 'The Chancers' by John Fletcher, Adapted by George Villiers">
            <a:extLst>
              <a:ext uri="{FF2B5EF4-FFF2-40B4-BE49-F238E27FC236}">
                <a16:creationId xmlns:a16="http://schemas.microsoft.com/office/drawing/2014/main" id="{7292A38F-8D8C-B1E8-409B-8157C6AB531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06340" y="1326626"/>
            <a:ext cx="6382411" cy="480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416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FF4C46-85DE-FF7C-3F7F-8C77BBF18C34}"/>
              </a:ext>
            </a:extLst>
          </p:cNvPr>
          <p:cNvSpPr>
            <a:spLocks noGrp="1"/>
          </p:cNvSpPr>
          <p:nvPr>
            <p:ph type="title"/>
          </p:nvPr>
        </p:nvSpPr>
        <p:spPr>
          <a:xfrm>
            <a:off x="691078" y="722903"/>
            <a:ext cx="10501177" cy="467019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έργο του καθώς και άλλων αντανακλά το αυξανόμενο ενδιαφέρον για το τοπικό χρώμα αλλά και για την ιστορία. Η ανακάλυψη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Ερκολάνο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1709 αφύπνισε την περιέργεια του κόσμου για πολιτισμούς του παρελθόντος και σταδιακά το ενδιαφέρον για γραφικές τοποθεσίες και έθιμα άρχισε να αντικαθιστά τη νεοκλασική εμμονή με τους γενικευμένους, απροσδιόριστους χρόνους και χώρους. Τα σκηνικά έγιναν περισσότερο συγκεκριμένα και η σύνθεση άρχισε να απομακρύνεται από τα συμμετρικά ισοσκελισμένα σκηνικά, που ήταν χαρακτηριστικά της προηγούμενης περιόδου.</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236629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B799E2A-D219-F0AA-D0D9-5B89D28D8CEF}"/>
              </a:ext>
            </a:extLst>
          </p:cNvPr>
          <p:cNvSpPr>
            <a:spLocks noGrp="1"/>
          </p:cNvSpPr>
          <p:nvPr>
            <p:ph type="title"/>
          </p:nvPr>
        </p:nvSpPr>
        <p:spPr>
          <a:xfrm>
            <a:off x="691078" y="722903"/>
            <a:ext cx="10501177" cy="5314003"/>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Σε σχέση με το φωτισμό δεν γνωρίζουμε πολλά πράγματα. Οι παραστάσεις γίνονταν το απόγευμα οπότε υπήρχε πιθανόν κάποιος φωτισμός από τα παράθυρα. Πολυέλαιοι ήταν κρεμασμένοι πάνω από την ποδιά της σκηνής και πίσω από το προσκήνιο. Τα φώτα της ράμπας ήταν βέβαιο πως χρησιμοποιούνταν το 1672. Γύρω στο 1744 τοποθετούσαν τα μέσα φωτισμού σε κατακόρυφες κλίμακες πίσω από κάθε κουΐντα και η έντασή τους αυξομειωνόταν με σκίαστρα σκηνής, επίπεδες επιφάνειες τις οποίες χειρίζονταν με τέτοιο τρόπο ώστε να παρεμβάλλονται ανάμεσα στην πηγή φωτισμού και τη σκηνή. Τα φώτα της ράμπας τοποθετούνταν σε περιστρεφόμενους άξονες που τους έδιναν τη δυνατότητα να κατεβαίνουν κάτω από το επίπεδο της σκηνής για να μειώνεται η ένταση του φωτισμού.</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861582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343" name="Group 14342">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4344" name="Straight Connector 14343">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45" name="Straight Connector 14344">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46" name="Straight Connector 14345">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47" name="Straight Connector 14346">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48" name="Straight Connector 14347">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49" name="Straight Connector 14348">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0" name="Straight Connector 14349">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1" name="Straight Connector 14350">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2" name="Straight Connector 14351">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3" name="Straight Connector 14352">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4" name="Straight Connector 14353">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5" name="Straight Connector 14354">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6" name="Straight Connector 14355">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7" name="Straight Connector 14356">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8" name="Straight Connector 14357">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59" name="Straight Connector 14358">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0" name="Straight Connector 14359">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1" name="Straight Connector 14360">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2" name="Straight Connector 14361">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3" name="Straight Connector 14362">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4" name="Straight Connector 14363">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5" name="Straight Connector 14364">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6" name="Straight Connector 14365">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7" name="Straight Connector 14366">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8" name="Straight Connector 14367">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69" name="Straight Connector 14368">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70" name="Straight Connector 14369">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71" name="Straight Connector 14370">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72" name="Straight Connector 14371">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73" name="Straight Connector 14372">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74" name="Straight Connector 14373">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4376" name="Right Triangle 14375">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4378" name="Rectangle 14377">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4380" name="Group 14379">
            <a:extLst>
              <a:ext uri="{FF2B5EF4-FFF2-40B4-BE49-F238E27FC236}">
                <a16:creationId xmlns:a16="http://schemas.microsoft.com/office/drawing/2014/main" id="{015ECF02-0C11-4320-A868-5EC7DD53DE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4381" name="Straight Connector 14380">
              <a:extLst>
                <a:ext uri="{FF2B5EF4-FFF2-40B4-BE49-F238E27FC236}">
                  <a16:creationId xmlns:a16="http://schemas.microsoft.com/office/drawing/2014/main" id="{8C74A336-DE5D-4AE0-9A50-8D93C4AA45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82" name="Straight Connector 14381">
              <a:extLst>
                <a:ext uri="{FF2B5EF4-FFF2-40B4-BE49-F238E27FC236}">
                  <a16:creationId xmlns:a16="http://schemas.microsoft.com/office/drawing/2014/main" id="{A11A81C9-7A36-4A04-B14C-A45B899E4B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83" name="Straight Connector 14382">
              <a:extLst>
                <a:ext uri="{FF2B5EF4-FFF2-40B4-BE49-F238E27FC236}">
                  <a16:creationId xmlns:a16="http://schemas.microsoft.com/office/drawing/2014/main" id="{DAE1DE35-5349-4B57-B255-C07C69270C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84" name="Straight Connector 14383">
              <a:extLst>
                <a:ext uri="{FF2B5EF4-FFF2-40B4-BE49-F238E27FC236}">
                  <a16:creationId xmlns:a16="http://schemas.microsoft.com/office/drawing/2014/main" id="{9AFE9588-5F4B-41DF-9FF6-6B4969245C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85" name="Straight Connector 14384">
              <a:extLst>
                <a:ext uri="{FF2B5EF4-FFF2-40B4-BE49-F238E27FC236}">
                  <a16:creationId xmlns:a16="http://schemas.microsoft.com/office/drawing/2014/main" id="{D4CC9B87-707A-4D04-9336-B1418878A8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86" name="Straight Connector 14385">
              <a:extLst>
                <a:ext uri="{FF2B5EF4-FFF2-40B4-BE49-F238E27FC236}">
                  <a16:creationId xmlns:a16="http://schemas.microsoft.com/office/drawing/2014/main" id="{58CF5CAA-7C4D-408A-B1A8-E98C0E6633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87" name="Straight Connector 14386">
              <a:extLst>
                <a:ext uri="{FF2B5EF4-FFF2-40B4-BE49-F238E27FC236}">
                  <a16:creationId xmlns:a16="http://schemas.microsoft.com/office/drawing/2014/main" id="{B462EA1B-90F8-4C08-AE36-FFBA2B45BF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88" name="Straight Connector 14387">
              <a:extLst>
                <a:ext uri="{FF2B5EF4-FFF2-40B4-BE49-F238E27FC236}">
                  <a16:creationId xmlns:a16="http://schemas.microsoft.com/office/drawing/2014/main" id="{9F7B5623-96F7-42F0-BAC5-78D6789E01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89" name="Straight Connector 14388">
              <a:extLst>
                <a:ext uri="{FF2B5EF4-FFF2-40B4-BE49-F238E27FC236}">
                  <a16:creationId xmlns:a16="http://schemas.microsoft.com/office/drawing/2014/main" id="{685D83B1-1723-4710-8FC5-18EDC879E4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0" name="Straight Connector 14389">
              <a:extLst>
                <a:ext uri="{FF2B5EF4-FFF2-40B4-BE49-F238E27FC236}">
                  <a16:creationId xmlns:a16="http://schemas.microsoft.com/office/drawing/2014/main" id="{6998838C-DFB6-48F7-A18D-30469E8162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1" name="Straight Connector 14390">
              <a:extLst>
                <a:ext uri="{FF2B5EF4-FFF2-40B4-BE49-F238E27FC236}">
                  <a16:creationId xmlns:a16="http://schemas.microsoft.com/office/drawing/2014/main" id="{9BDB9A78-94CB-422D-B92E-65FD2732EC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2" name="Straight Connector 14391">
              <a:extLst>
                <a:ext uri="{FF2B5EF4-FFF2-40B4-BE49-F238E27FC236}">
                  <a16:creationId xmlns:a16="http://schemas.microsoft.com/office/drawing/2014/main" id="{9A5DBD01-426B-424D-815A-96518F6007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3" name="Straight Connector 14392">
              <a:extLst>
                <a:ext uri="{FF2B5EF4-FFF2-40B4-BE49-F238E27FC236}">
                  <a16:creationId xmlns:a16="http://schemas.microsoft.com/office/drawing/2014/main" id="{3B0218DF-D55B-4D41-AE23-F1E64BAC60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4" name="Straight Connector 14393">
              <a:extLst>
                <a:ext uri="{FF2B5EF4-FFF2-40B4-BE49-F238E27FC236}">
                  <a16:creationId xmlns:a16="http://schemas.microsoft.com/office/drawing/2014/main" id="{F8D61EB8-98CC-4243-9E20-33CAC65BF5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5" name="Straight Connector 14394">
              <a:extLst>
                <a:ext uri="{FF2B5EF4-FFF2-40B4-BE49-F238E27FC236}">
                  <a16:creationId xmlns:a16="http://schemas.microsoft.com/office/drawing/2014/main" id="{A35F0944-B143-45B0-8B72-6CE34D4612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6" name="Straight Connector 14395">
              <a:extLst>
                <a:ext uri="{FF2B5EF4-FFF2-40B4-BE49-F238E27FC236}">
                  <a16:creationId xmlns:a16="http://schemas.microsoft.com/office/drawing/2014/main" id="{CF68EF7F-67D0-463D-AB84-EA24D18196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7" name="Straight Connector 14396">
              <a:extLst>
                <a:ext uri="{FF2B5EF4-FFF2-40B4-BE49-F238E27FC236}">
                  <a16:creationId xmlns:a16="http://schemas.microsoft.com/office/drawing/2014/main" id="{AE17074E-4E65-4CBD-B1B0-9C18D6F724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8" name="Straight Connector 14397">
              <a:extLst>
                <a:ext uri="{FF2B5EF4-FFF2-40B4-BE49-F238E27FC236}">
                  <a16:creationId xmlns:a16="http://schemas.microsoft.com/office/drawing/2014/main" id="{9CC905ED-EF46-4349-9E9B-21743109482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99" name="Straight Connector 14398">
              <a:extLst>
                <a:ext uri="{FF2B5EF4-FFF2-40B4-BE49-F238E27FC236}">
                  <a16:creationId xmlns:a16="http://schemas.microsoft.com/office/drawing/2014/main" id="{6B91F234-1C65-45AC-8CCE-A1C4AE49CE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0" name="Straight Connector 14399">
              <a:extLst>
                <a:ext uri="{FF2B5EF4-FFF2-40B4-BE49-F238E27FC236}">
                  <a16:creationId xmlns:a16="http://schemas.microsoft.com/office/drawing/2014/main" id="{4D46B3DB-5DBB-41CF-9FA5-010ECA0C3B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1" name="Straight Connector 14400">
              <a:extLst>
                <a:ext uri="{FF2B5EF4-FFF2-40B4-BE49-F238E27FC236}">
                  <a16:creationId xmlns:a16="http://schemas.microsoft.com/office/drawing/2014/main" id="{B92A3FF8-F172-47ED-84C6-802C85C1CB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2" name="Straight Connector 14401">
              <a:extLst>
                <a:ext uri="{FF2B5EF4-FFF2-40B4-BE49-F238E27FC236}">
                  <a16:creationId xmlns:a16="http://schemas.microsoft.com/office/drawing/2014/main" id="{15933982-9CB6-4199-B123-A3669A4FEF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3" name="Straight Connector 14402">
              <a:extLst>
                <a:ext uri="{FF2B5EF4-FFF2-40B4-BE49-F238E27FC236}">
                  <a16:creationId xmlns:a16="http://schemas.microsoft.com/office/drawing/2014/main" id="{3CA832CD-B214-4ABC-AC95-A3DA116ACE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4" name="Straight Connector 14403">
              <a:extLst>
                <a:ext uri="{FF2B5EF4-FFF2-40B4-BE49-F238E27FC236}">
                  <a16:creationId xmlns:a16="http://schemas.microsoft.com/office/drawing/2014/main" id="{D7EBA147-C4BA-4B48-B61D-CA24B8B06F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5" name="Straight Connector 14404">
              <a:extLst>
                <a:ext uri="{FF2B5EF4-FFF2-40B4-BE49-F238E27FC236}">
                  <a16:creationId xmlns:a16="http://schemas.microsoft.com/office/drawing/2014/main" id="{FA8253B7-461E-48CC-B871-8A255EE3D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6" name="Straight Connector 14405">
              <a:extLst>
                <a:ext uri="{FF2B5EF4-FFF2-40B4-BE49-F238E27FC236}">
                  <a16:creationId xmlns:a16="http://schemas.microsoft.com/office/drawing/2014/main" id="{DADE46C3-C2E1-4492-AC59-870160A3C8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7" name="Straight Connector 14406">
              <a:extLst>
                <a:ext uri="{FF2B5EF4-FFF2-40B4-BE49-F238E27FC236}">
                  <a16:creationId xmlns:a16="http://schemas.microsoft.com/office/drawing/2014/main" id="{2B0052E9-B440-4C1E-BC41-39957D590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8" name="Straight Connector 14407">
              <a:extLst>
                <a:ext uri="{FF2B5EF4-FFF2-40B4-BE49-F238E27FC236}">
                  <a16:creationId xmlns:a16="http://schemas.microsoft.com/office/drawing/2014/main" id="{731F119B-638C-42B1-8400-709B94F1EE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09" name="Straight Connector 14408">
              <a:extLst>
                <a:ext uri="{FF2B5EF4-FFF2-40B4-BE49-F238E27FC236}">
                  <a16:creationId xmlns:a16="http://schemas.microsoft.com/office/drawing/2014/main" id="{E16299ED-D998-4895-9CCF-02427F195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10" name="Straight Connector 14409">
              <a:extLst>
                <a:ext uri="{FF2B5EF4-FFF2-40B4-BE49-F238E27FC236}">
                  <a16:creationId xmlns:a16="http://schemas.microsoft.com/office/drawing/2014/main" id="{F4442675-84C9-45C8-9524-ABE4E25071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11" name="Straight Connector 14410">
              <a:extLst>
                <a:ext uri="{FF2B5EF4-FFF2-40B4-BE49-F238E27FC236}">
                  <a16:creationId xmlns:a16="http://schemas.microsoft.com/office/drawing/2014/main" id="{B5BE3E63-4FA5-4EBD-9F3B-E29F5128A8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A1099907-AFFC-FABD-DB75-CF0032DB10DD}"/>
              </a:ext>
            </a:extLst>
          </p:cNvPr>
          <p:cNvSpPr>
            <a:spLocks noGrp="1"/>
          </p:cNvSpPr>
          <p:nvPr>
            <p:ph type="title"/>
          </p:nvPr>
        </p:nvSpPr>
        <p:spPr>
          <a:xfrm>
            <a:off x="6089726" y="722903"/>
            <a:ext cx="6076399" cy="5791664"/>
          </a:xfrm>
        </p:spPr>
        <p:txBody>
          <a:bodyPr vert="horz" lIns="91440" tIns="45720" rIns="91440" bIns="45720" rtlCol="0" anchor="b">
            <a:normAutofit/>
          </a:bodyPr>
          <a:lstStyle/>
          <a:p>
            <a:pPr>
              <a:lnSpc>
                <a:spcPct val="90000"/>
              </a:lnSpc>
              <a:spcAft>
                <a:spcPts val="800"/>
              </a:spcAft>
            </a:pPr>
            <a:r>
              <a:rPr lang="en-US" sz="2400" i="1" dirty="0" err="1">
                <a:effectLst/>
                <a:latin typeface="Book Antiqua" panose="02040602050305030304" pitchFamily="18" charset="0"/>
              </a:rPr>
              <a:t>Ηθο</a:t>
            </a:r>
            <a:r>
              <a:rPr lang="en-US" sz="2400" i="1" dirty="0">
                <a:effectLst/>
                <a:latin typeface="Book Antiqua" panose="02040602050305030304" pitchFamily="18" charset="0"/>
              </a:rPr>
              <a:t>ποιοί και υποκριτική από το 1660 έως 1800</a:t>
            </a:r>
            <a:br>
              <a:rPr lang="en-US" sz="2400" i="1" dirty="0">
                <a:effectLst/>
                <a:latin typeface="Book Antiqua" panose="02040602050305030304" pitchFamily="18" charset="0"/>
              </a:rPr>
            </a:br>
            <a:br>
              <a:rPr lang="en-US" sz="2400" i="1" dirty="0">
                <a:effectLst/>
                <a:latin typeface="Book Antiqua" panose="02040602050305030304" pitchFamily="18" charset="0"/>
              </a:rPr>
            </a:br>
            <a:br>
              <a:rPr lang="en-US" sz="2400" dirty="0">
                <a:effectLst/>
                <a:latin typeface="Book Antiqua" panose="02040602050305030304" pitchFamily="18" charset="0"/>
              </a:rPr>
            </a:br>
            <a:r>
              <a:rPr lang="en-US" sz="2400" dirty="0">
                <a:effectLst/>
                <a:latin typeface="Book Antiqua" panose="02040602050305030304" pitchFamily="18" charset="0"/>
              </a:rPr>
              <a:t>Μια σημαντική καινοτομία της Παλινόρθωσης ήταν η ένταξη των γυναικών στους θιάσους. </a:t>
            </a:r>
            <a:br>
              <a:rPr lang="el-GR" sz="2400" dirty="0">
                <a:effectLst/>
                <a:latin typeface="Book Antiqua" panose="02040602050305030304" pitchFamily="18" charset="0"/>
              </a:rPr>
            </a:br>
            <a:br>
              <a:rPr lang="el-GR" sz="2400" dirty="0">
                <a:effectLst/>
                <a:latin typeface="Book Antiqua" panose="02040602050305030304" pitchFamily="18" charset="0"/>
              </a:rPr>
            </a:br>
            <a:r>
              <a:rPr lang="en-US" sz="2400" dirty="0" err="1">
                <a:effectLst/>
                <a:latin typeface="Book Antiqua" panose="02040602050305030304" pitchFamily="18" charset="0"/>
              </a:rPr>
              <a:t>Αυτό</a:t>
            </a:r>
            <a:r>
              <a:rPr lang="el-GR" sz="2400" dirty="0">
                <a:effectLst/>
                <a:latin typeface="Book Antiqua" panose="02040602050305030304" pitchFamily="18" charset="0"/>
              </a:rPr>
              <a:t>,</a:t>
            </a:r>
            <a:r>
              <a:rPr lang="en-US" sz="2400" dirty="0">
                <a:effectLst/>
                <a:latin typeface="Book Antiqua" panose="02040602050305030304" pitchFamily="18" charset="0"/>
              </a:rPr>
              <a:t> </a:t>
            </a:r>
            <a:r>
              <a:rPr lang="en-US" sz="2400" dirty="0" err="1">
                <a:effectLst/>
                <a:latin typeface="Book Antiqua" panose="02040602050305030304" pitchFamily="18" charset="0"/>
              </a:rPr>
              <a:t>ωστόσο</a:t>
            </a:r>
            <a:r>
              <a:rPr lang="el-GR" sz="2400" dirty="0">
                <a:effectLst/>
                <a:latin typeface="Book Antiqua" panose="02040602050305030304" pitchFamily="18" charset="0"/>
              </a:rPr>
              <a:t>,</a:t>
            </a:r>
            <a:r>
              <a:rPr lang="en-US" sz="2400" dirty="0">
                <a:effectLst/>
                <a:latin typeface="Book Antiqua" panose="02040602050305030304" pitchFamily="18" charset="0"/>
              </a:rPr>
              <a:t> π</a:t>
            </a:r>
            <a:r>
              <a:rPr lang="en-US" sz="2400" dirty="0" err="1">
                <a:effectLst/>
                <a:latin typeface="Book Antiqua" panose="02040602050305030304" pitchFamily="18" charset="0"/>
              </a:rPr>
              <a:t>ου</a:t>
            </a:r>
            <a:r>
              <a:rPr lang="en-US" sz="2400" dirty="0">
                <a:effectLst/>
                <a:latin typeface="Book Antiqua" panose="02040602050305030304" pitchFamily="18" charset="0"/>
              </a:rPr>
              <a:t> </a:t>
            </a:r>
            <a:r>
              <a:rPr lang="en-US" sz="2400" dirty="0" err="1">
                <a:effectLst/>
                <a:latin typeface="Book Antiqua" panose="02040602050305030304" pitchFamily="18" charset="0"/>
              </a:rPr>
              <a:t>ήτ</a:t>
            </a:r>
            <a:r>
              <a:rPr lang="en-US" sz="2400" dirty="0">
                <a:effectLst/>
                <a:latin typeface="Book Antiqua" panose="02040602050305030304" pitchFamily="18" charset="0"/>
              </a:rPr>
              <a:t>αν εξαιρετικά εξαιρετικής σημασίας ήταν ότι από αυτή την περίοδο ξεκινάει μια έμφαση στην υποκριτική και σ</a:t>
            </a:r>
            <a:r>
              <a:rPr lang="el-GR" sz="2400" dirty="0">
                <a:effectLst/>
                <a:latin typeface="Book Antiqua" panose="02040602050305030304" pitchFamily="18" charset="0"/>
              </a:rPr>
              <a:t>ε πιο συστηματικές</a:t>
            </a:r>
            <a:r>
              <a:rPr lang="en-US" sz="2400" dirty="0">
                <a:effectLst/>
                <a:latin typeface="Book Antiqua" panose="02040602050305030304" pitchFamily="18" charset="0"/>
              </a:rPr>
              <a:t> διαδικασίες εκπαίδευσης ηθοποιών όχι μόνο στην Αγγλία αλλά και αλλού. </a:t>
            </a:r>
            <a:br>
              <a:rPr lang="en-US" sz="1800" dirty="0">
                <a:effectLst/>
              </a:rPr>
            </a:br>
            <a:endParaRPr lang="en-US" sz="1800" dirty="0"/>
          </a:p>
        </p:txBody>
      </p:sp>
      <p:pic>
        <p:nvPicPr>
          <p:cNvPr id="14338" name="Picture 2" descr="Restoration comedy - Wikipedia">
            <a:extLst>
              <a:ext uri="{FF2B5EF4-FFF2-40B4-BE49-F238E27FC236}">
                <a16:creationId xmlns:a16="http://schemas.microsoft.com/office/drawing/2014/main" id="{F7EEBADC-CE06-FC1C-8E8C-1DD5CB87C5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742" r="1" b="1"/>
          <a:stretch/>
        </p:blipFill>
        <p:spPr bwMode="auto">
          <a:xfrm>
            <a:off x="1" y="10"/>
            <a:ext cx="5854890" cy="6857990"/>
          </a:xfrm>
          <a:custGeom>
            <a:avLst/>
            <a:gdLst/>
            <a:ahLst/>
            <a:cxnLst/>
            <a:rect l="l" t="t" r="r" b="b"/>
            <a:pathLst>
              <a:path w="6036633" h="6858000">
                <a:moveTo>
                  <a:pt x="0" y="0"/>
                </a:moveTo>
                <a:lnTo>
                  <a:pt x="5782584" y="0"/>
                </a:lnTo>
                <a:lnTo>
                  <a:pt x="5847735" y="280891"/>
                </a:lnTo>
                <a:cubicBezTo>
                  <a:pt x="6512611" y="3337011"/>
                  <a:pt x="5215360" y="3533975"/>
                  <a:pt x="5130974" y="6590095"/>
                </a:cubicBezTo>
                <a:lnTo>
                  <a:pt x="512734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4413" name="Right Triangle 14412">
            <a:extLst>
              <a:ext uri="{FF2B5EF4-FFF2-40B4-BE49-F238E27FC236}">
                <a16:creationId xmlns:a16="http://schemas.microsoft.com/office/drawing/2014/main" id="{F0753E91-DF19-4FA4-BFBF-221696B8D7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6297356" y="-28737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47861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06721F-DB3B-A9D9-2D8F-433E6AC5D170}"/>
              </a:ext>
            </a:extLst>
          </p:cNvPr>
          <p:cNvSpPr>
            <a:spLocks noGrp="1"/>
          </p:cNvSpPr>
          <p:nvPr>
            <p:ph type="title"/>
          </p:nvPr>
        </p:nvSpPr>
        <p:spPr>
          <a:xfrm>
            <a:off x="691078" y="722903"/>
            <a:ext cx="10501177" cy="4427595"/>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Στην Αγγλία οι νέοι ηθοποιοί συνήθως εντάσσονταν στους θιάσους για ένα δοκιμαστικό στάδιο και εκπαιδεύονταν παρακολουθώντας τους καθιερωμένους ηθοποιούς. Στο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Drury Lane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μεταξύ του 1710 και του 1730 οι νέοι ηθοποιοί έπρεπε να παρακολουθούν 3 μαθήματα την εβδομάδα, για να μάθουν να τραγουδούν και να χορεύουν ενώ οι καθιερωμένοι ηθοποιοί του συγκεκριμένου θιάσου μερικές φορές πληρώνονταν για να εκπαιδεύουν τους αρχάριους. Μετά το 1750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Γκάρικ</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δίδασκε τους νεαρούς ηθοποιούς του.</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301852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369" name="Group 15368">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370" name="Straight Connector 15369">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71" name="Straight Connector 15370">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72" name="Straight Connector 15371">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73" name="Straight Connector 15372">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74" name="Straight Connector 15373">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75" name="Straight Connector 15374">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76" name="Straight Connector 15375">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77" name="Straight Connector 15376">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78" name="Straight Connector 15377">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79" name="Straight Connector 15378">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0" name="Straight Connector 15379">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1" name="Straight Connector 15380">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2" name="Straight Connector 15381">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3" name="Straight Connector 15382">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4" name="Straight Connector 15383">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5" name="Straight Connector 15384">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6" name="Straight Connector 15385">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7" name="Straight Connector 15386">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8" name="Straight Connector 15387">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89" name="Straight Connector 15388">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0" name="Straight Connector 15389">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1" name="Straight Connector 15390">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2" name="Straight Connector 15391">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3" name="Straight Connector 15392">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4" name="Straight Connector 15393">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5" name="Straight Connector 15394">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6" name="Straight Connector 15395">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7" name="Straight Connector 15396">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8" name="Straight Connector 15397">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99" name="Straight Connector 15398">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00" name="Straight Connector 15399">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5402" name="Right Triangle 15401">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5404" name="Rectangle 15403">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5406" name="Group 15405">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407" name="Straight Connector 15406">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08" name="Straight Connector 15407">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09" name="Straight Connector 15408">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0" name="Straight Connector 15409">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1" name="Straight Connector 15410">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2" name="Straight Connector 15411">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3" name="Straight Connector 15412">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4" name="Straight Connector 15413">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5" name="Straight Connector 15414">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6" name="Straight Connector 15415">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7" name="Straight Connector 15416">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8" name="Straight Connector 15417">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19" name="Straight Connector 15418">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0" name="Straight Connector 15419">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1" name="Straight Connector 15420">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2" name="Straight Connector 15421">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3" name="Straight Connector 15422">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4" name="Straight Connector 15423">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5" name="Straight Connector 15424">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6" name="Straight Connector 15425">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7" name="Straight Connector 15426">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8" name="Straight Connector 15427">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29" name="Straight Connector 15428">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30" name="Straight Connector 15429">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31" name="Straight Connector 15430">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32" name="Straight Connector 15431">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33" name="Straight Connector 15432">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34" name="Straight Connector 15433">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35" name="Straight Connector 15434">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36" name="Straight Connector 15435">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37" name="Straight Connector 15436">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5439" name="Freeform: Shape 15438">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364" name="Picture 4" descr="An introduction to 18th-century British theatre | The British Library">
            <a:extLst>
              <a:ext uri="{FF2B5EF4-FFF2-40B4-BE49-F238E27FC236}">
                <a16:creationId xmlns:a16="http://schemas.microsoft.com/office/drawing/2014/main" id="{A9406C50-3D97-582C-AF85-AFDC808B1089}"/>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l="5576" r="2828"/>
          <a:stretch/>
        </p:blipFill>
        <p:spPr bwMode="auto">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817F8598-6F89-8701-02E7-A5B445EC66F5}"/>
              </a:ext>
            </a:extLst>
          </p:cNvPr>
          <p:cNvSpPr>
            <a:spLocks noGrp="1"/>
          </p:cNvSpPr>
          <p:nvPr>
            <p:ph type="title"/>
          </p:nvPr>
        </p:nvSpPr>
        <p:spPr>
          <a:xfrm>
            <a:off x="684225" y="746841"/>
            <a:ext cx="9339075" cy="2682160"/>
          </a:xfrm>
        </p:spPr>
        <p:txBody>
          <a:bodyPr vert="horz" lIns="91440" tIns="45720" rIns="91440" bIns="45720" rtlCol="0" anchor="b">
            <a:noAutofit/>
          </a:bodyPr>
          <a:lstStyle/>
          <a:p>
            <a:pPr>
              <a:lnSpc>
                <a:spcPct val="90000"/>
              </a:lnSpc>
            </a:pPr>
            <a:r>
              <a:rPr lang="en-US" sz="2000" dirty="0">
                <a:solidFill>
                  <a:srgbClr val="FFFFFF"/>
                </a:solidFill>
                <a:effectLst/>
                <a:latin typeface="Book Antiqua" panose="02040602050305030304" pitchFamily="18" charset="0"/>
              </a:rPr>
              <a:t>Η υπ</a:t>
            </a:r>
            <a:r>
              <a:rPr lang="en-US" sz="2000" dirty="0" err="1">
                <a:solidFill>
                  <a:srgbClr val="FFFFFF"/>
                </a:solidFill>
                <a:effectLst/>
                <a:latin typeface="Book Antiqua" panose="02040602050305030304" pitchFamily="18" charset="0"/>
              </a:rPr>
              <a:t>οκριτική</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ήτ</a:t>
            </a:r>
            <a:r>
              <a:rPr lang="en-US" sz="2000" dirty="0">
                <a:solidFill>
                  <a:srgbClr val="FFFFFF"/>
                </a:solidFill>
                <a:effectLst/>
                <a:latin typeface="Book Antiqua" panose="02040602050305030304" pitchFamily="18" charset="0"/>
              </a:rPr>
              <a:t>αν ένα μείγμα παράδοσης και νεωτερισμού. </a:t>
            </a:r>
            <a:r>
              <a:rPr lang="en-US" sz="2000" dirty="0" err="1">
                <a:solidFill>
                  <a:srgbClr val="FFFFFF"/>
                </a:solidFill>
                <a:effectLst/>
                <a:latin typeface="Book Antiqua" panose="02040602050305030304" pitchFamily="18" charset="0"/>
              </a:rPr>
              <a:t>Οι</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ρόλοι</a:t>
            </a:r>
            <a:r>
              <a:rPr lang="en-US" sz="2000" dirty="0">
                <a:solidFill>
                  <a:srgbClr val="FFFFFF"/>
                </a:solidFill>
                <a:effectLst/>
                <a:latin typeface="Book Antiqua" panose="02040602050305030304" pitchFamily="18" charset="0"/>
              </a:rPr>
              <a:t>, και μα</a:t>
            </a:r>
            <a:r>
              <a:rPr lang="en-US" sz="2000" dirty="0" err="1">
                <a:solidFill>
                  <a:srgbClr val="FFFFFF"/>
                </a:solidFill>
                <a:effectLst/>
                <a:latin typeface="Book Antiqua" panose="02040602050305030304" pitchFamily="18" charset="0"/>
              </a:rPr>
              <a:t>ζί</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τους</a:t>
            </a:r>
            <a:r>
              <a:rPr lang="en-US" sz="2000" dirty="0">
                <a:solidFill>
                  <a:srgbClr val="FFFFFF"/>
                </a:solidFill>
                <a:effectLst/>
                <a:latin typeface="Book Antiqua" panose="02040602050305030304" pitchFamily="18" charset="0"/>
              </a:rPr>
              <a:t> η παρα</a:t>
            </a:r>
            <a:r>
              <a:rPr lang="en-US" sz="2000" dirty="0" err="1">
                <a:solidFill>
                  <a:srgbClr val="FFFFFF"/>
                </a:solidFill>
                <a:effectLst/>
                <a:latin typeface="Book Antiqua" panose="02040602050305030304" pitchFamily="18" charset="0"/>
              </a:rPr>
              <a:t>δοσι</a:t>
            </a:r>
            <a:r>
              <a:rPr lang="en-US" sz="2000" dirty="0">
                <a:solidFill>
                  <a:srgbClr val="FFFFFF"/>
                </a:solidFill>
                <a:effectLst/>
                <a:latin typeface="Book Antiqua" panose="02040602050305030304" pitchFamily="18" charset="0"/>
              </a:rPr>
              <a:t>ακή ερμηνεία, περνούσαν από τη μια γενιά στην άλλη. </a:t>
            </a:r>
            <a:r>
              <a:rPr lang="en-US" sz="2000" dirty="0" err="1">
                <a:solidFill>
                  <a:srgbClr val="FFFFFF"/>
                </a:solidFill>
                <a:effectLst/>
                <a:latin typeface="Book Antiqua" panose="02040602050305030304" pitchFamily="18" charset="0"/>
              </a:rPr>
              <a:t>Ότ</a:t>
            </a:r>
            <a:r>
              <a:rPr lang="en-US" sz="2000" dirty="0">
                <a:solidFill>
                  <a:srgbClr val="FFFFFF"/>
                </a:solidFill>
                <a:effectLst/>
                <a:latin typeface="Book Antiqua" panose="02040602050305030304" pitchFamily="18" charset="0"/>
              </a:rPr>
              <a:t>αν ένας ηθοποιός διαδεχόταν κάποιον άλλον, περίμεναν από αυτόν να μάθει τους ρόλους που χρησιμοποιούσε ο συγκεκριμένος θίασος, αφού τα έργα του ρεπερτορίου δεν μπορούσαν να ξαναστηθούν ώστε να ταιριάζουν σε αυτόν τον ηθοποιό. Επ</a:t>
            </a:r>
            <a:r>
              <a:rPr lang="en-US" sz="2000" dirty="0" err="1">
                <a:solidFill>
                  <a:srgbClr val="FFFFFF"/>
                </a:solidFill>
                <a:effectLst/>
                <a:latin typeface="Book Antiqua" panose="02040602050305030304" pitchFamily="18" charset="0"/>
              </a:rPr>
              <a:t>ειδή</a:t>
            </a:r>
            <a:r>
              <a:rPr lang="en-US" sz="2000" dirty="0">
                <a:solidFill>
                  <a:srgbClr val="FFFFFF"/>
                </a:solidFill>
                <a:effectLst/>
                <a:latin typeface="Book Antiqua" panose="02040602050305030304" pitchFamily="18" charset="0"/>
              </a:rPr>
              <a:t> η υπ</a:t>
            </a:r>
            <a:r>
              <a:rPr lang="en-US" sz="2000" dirty="0" err="1">
                <a:solidFill>
                  <a:srgbClr val="FFFFFF"/>
                </a:solidFill>
                <a:effectLst/>
                <a:latin typeface="Book Antiqua" panose="02040602050305030304" pitchFamily="18" charset="0"/>
              </a:rPr>
              <a:t>οκριτική</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είχε</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γίνει</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σε</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μεγάλο</a:t>
            </a:r>
            <a:r>
              <a:rPr lang="en-US" sz="2000" dirty="0">
                <a:solidFill>
                  <a:srgbClr val="FFFFFF"/>
                </a:solidFill>
                <a:effectLst/>
                <a:latin typeface="Book Antiqua" panose="02040602050305030304" pitchFamily="18" charset="0"/>
              </a:rPr>
              <a:t> βα</a:t>
            </a:r>
            <a:r>
              <a:rPr lang="en-US" sz="2000" dirty="0" err="1">
                <a:solidFill>
                  <a:srgbClr val="FFFFFF"/>
                </a:solidFill>
                <a:effectLst/>
                <a:latin typeface="Book Antiqua" panose="02040602050305030304" pitchFamily="18" charset="0"/>
              </a:rPr>
              <a:t>θμό</a:t>
            </a:r>
            <a:r>
              <a:rPr lang="en-US" sz="2000" dirty="0">
                <a:solidFill>
                  <a:srgbClr val="FFFFFF"/>
                </a:solidFill>
                <a:effectLst/>
                <a:latin typeface="Book Antiqua" panose="02040602050305030304" pitchFamily="18" charset="0"/>
              </a:rPr>
              <a:t> παρα</a:t>
            </a:r>
            <a:r>
              <a:rPr lang="en-US" sz="2000" dirty="0" err="1">
                <a:solidFill>
                  <a:srgbClr val="FFFFFF"/>
                </a:solidFill>
                <a:effectLst/>
                <a:latin typeface="Book Antiqua" panose="02040602050305030304" pitchFamily="18" charset="0"/>
              </a:rPr>
              <a:t>δοσι</a:t>
            </a:r>
            <a:r>
              <a:rPr lang="en-US" sz="2000" dirty="0">
                <a:solidFill>
                  <a:srgbClr val="FFFFFF"/>
                </a:solidFill>
                <a:effectLst/>
                <a:latin typeface="Book Antiqua" panose="02040602050305030304" pitchFamily="18" charset="0"/>
              </a:rPr>
              <a:t>ακή, οι νέες απόψεις για τους χαρακτήρες ή ακόμα και νέες αναγνώσεις των ρόλων συχνά προκαλούσαν αίσθηση.</a:t>
            </a:r>
            <a:br>
              <a:rPr lang="en-US" sz="2000" dirty="0">
                <a:solidFill>
                  <a:srgbClr val="FFFFFF"/>
                </a:solidFill>
                <a:effectLst/>
                <a:latin typeface="Book Antiqua" panose="02040602050305030304" pitchFamily="18" charset="0"/>
              </a:rPr>
            </a:br>
            <a:endParaRPr lang="en-US" sz="20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1060688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391" name="Group 16390">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392" name="Straight Connector 16391">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393" name="Straight Connector 16392">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394" name="Straight Connector 16393">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395" name="Straight Connector 16394">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396" name="Straight Connector 16395">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397" name="Straight Connector 16396">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398" name="Straight Connector 16397">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399" name="Straight Connector 16398">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0" name="Straight Connector 16399">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1" name="Straight Connector 16400">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2" name="Straight Connector 16401">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3" name="Straight Connector 16402">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4" name="Straight Connector 16403">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5" name="Straight Connector 16404">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6" name="Straight Connector 16405">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7" name="Straight Connector 16406">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8" name="Straight Connector 16407">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09" name="Straight Connector 16408">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0" name="Straight Connector 16409">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1" name="Straight Connector 16410">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2" name="Straight Connector 16411">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3" name="Straight Connector 16412">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4" name="Straight Connector 16413">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5" name="Straight Connector 16414">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6" name="Straight Connector 16415">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7" name="Straight Connector 16416">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8" name="Straight Connector 16417">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19" name="Straight Connector 16418">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20" name="Straight Connector 16419">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21" name="Straight Connector 16420">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22" name="Straight Connector 16421">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6424" name="Right Triangle 16423">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6426" name="Rectangle 16425">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6428" name="Group 16427">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429" name="Straight Connector 16428">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0" name="Straight Connector 16429">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1" name="Straight Connector 16430">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2" name="Straight Connector 16431">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3" name="Straight Connector 16432">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4" name="Straight Connector 16433">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5" name="Straight Connector 16434">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6" name="Straight Connector 16435">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7" name="Straight Connector 16436">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8" name="Straight Connector 16437">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39" name="Straight Connector 16438">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0" name="Straight Connector 16439">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1" name="Straight Connector 16440">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2" name="Straight Connector 16441">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3" name="Straight Connector 16442">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4" name="Straight Connector 16443">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5" name="Straight Connector 16444">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6" name="Straight Connector 16445">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7" name="Straight Connector 16446">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8" name="Straight Connector 16447">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49" name="Straight Connector 16448">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0" name="Straight Connector 16449">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1" name="Straight Connector 16450">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2" name="Straight Connector 16451">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3" name="Straight Connector 16452">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4" name="Straight Connector 16453">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5" name="Straight Connector 16454">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6" name="Straight Connector 16455">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7" name="Straight Connector 16456">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8" name="Straight Connector 16457">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59" name="Straight Connector 16458">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6461" name="Right Triangle 16460">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A68C8D9C-DC3A-5388-2DBA-890C338BB6D2}"/>
              </a:ext>
            </a:extLst>
          </p:cNvPr>
          <p:cNvSpPr>
            <a:spLocks noGrp="1"/>
          </p:cNvSpPr>
          <p:nvPr>
            <p:ph type="title"/>
          </p:nvPr>
        </p:nvSpPr>
        <p:spPr>
          <a:xfrm>
            <a:off x="189365" y="343432"/>
            <a:ext cx="4724446" cy="6339747"/>
          </a:xfrm>
        </p:spPr>
        <p:txBody>
          <a:bodyPr vert="horz" lIns="91440" tIns="45720" rIns="91440" bIns="45720" rtlCol="0" anchor="b">
            <a:noAutofit/>
          </a:bodyPr>
          <a:lstStyle/>
          <a:p>
            <a:pPr>
              <a:lnSpc>
                <a:spcPct val="90000"/>
              </a:lnSpc>
            </a:pPr>
            <a:r>
              <a:rPr lang="en-US" sz="2200" dirty="0" err="1">
                <a:effectLst/>
                <a:latin typeface="Book Antiqua" panose="02040602050305030304" pitchFamily="18" charset="0"/>
              </a:rPr>
              <a:t>Το</a:t>
            </a:r>
            <a:r>
              <a:rPr lang="en-US" sz="2200" dirty="0">
                <a:effectLst/>
                <a:latin typeface="Book Antiqua" panose="02040602050305030304" pitchFamily="18" charset="0"/>
              </a:rPr>
              <a:t> </a:t>
            </a:r>
            <a:r>
              <a:rPr lang="en-US" sz="2200" dirty="0" err="1">
                <a:effectLst/>
                <a:latin typeface="Book Antiqua" panose="02040602050305030304" pitchFamily="18" charset="0"/>
              </a:rPr>
              <a:t>ύφος</a:t>
            </a:r>
            <a:r>
              <a:rPr lang="en-US" sz="2200" dirty="0">
                <a:effectLst/>
                <a:latin typeface="Book Antiqua" panose="02040602050305030304" pitchFamily="18" charset="0"/>
              </a:rPr>
              <a:t> </a:t>
            </a:r>
            <a:r>
              <a:rPr lang="en-US" sz="2200" dirty="0" err="1">
                <a:effectLst/>
                <a:latin typeface="Book Antiqua" panose="02040602050305030304" pitchFamily="18" charset="0"/>
              </a:rPr>
              <a:t>της</a:t>
            </a:r>
            <a:r>
              <a:rPr lang="en-US" sz="2200" dirty="0">
                <a:effectLst/>
                <a:latin typeface="Book Antiqua" panose="02040602050305030304" pitchFamily="18" charset="0"/>
              </a:rPr>
              <a:t> υπ</a:t>
            </a:r>
            <a:r>
              <a:rPr lang="en-US" sz="2200" dirty="0" err="1">
                <a:effectLst/>
                <a:latin typeface="Book Antiqua" panose="02040602050305030304" pitchFamily="18" charset="0"/>
              </a:rPr>
              <a:t>οκριτικής</a:t>
            </a:r>
            <a:r>
              <a:rPr lang="en-US" sz="2200" dirty="0">
                <a:effectLst/>
                <a:latin typeface="Book Antiqua" panose="02040602050305030304" pitchFamily="18" charset="0"/>
              </a:rPr>
              <a:t> </a:t>
            </a:r>
            <a:r>
              <a:rPr lang="en-US" sz="2200" dirty="0" err="1">
                <a:effectLst/>
                <a:latin typeface="Book Antiqua" panose="02040602050305030304" pitchFamily="18" charset="0"/>
              </a:rPr>
              <a:t>κυμ</a:t>
            </a:r>
            <a:r>
              <a:rPr lang="en-US" sz="2200" dirty="0">
                <a:effectLst/>
                <a:latin typeface="Book Antiqua" panose="02040602050305030304" pitchFamily="18" charset="0"/>
              </a:rPr>
              <a:t>αινόταν ανάμεσα στο τυποποιημένο και το ρεαλιστικό. </a:t>
            </a:r>
            <a:r>
              <a:rPr lang="en-US" sz="2200" dirty="0" err="1">
                <a:effectLst/>
                <a:latin typeface="Book Antiqua" panose="02040602050305030304" pitchFamily="18" charset="0"/>
              </a:rPr>
              <a:t>Μέχρι</a:t>
            </a:r>
            <a:r>
              <a:rPr lang="en-US" sz="2200" dirty="0">
                <a:effectLst/>
                <a:latin typeface="Book Antiqua" panose="02040602050305030304" pitchFamily="18" charset="0"/>
              </a:rPr>
              <a:t> </a:t>
            </a:r>
            <a:r>
              <a:rPr lang="en-US" sz="2200" dirty="0" err="1">
                <a:effectLst/>
                <a:latin typeface="Book Antiqua" panose="02040602050305030304" pitchFamily="18" charset="0"/>
              </a:rPr>
              <a:t>το</a:t>
            </a:r>
            <a:r>
              <a:rPr lang="en-US" sz="2200" dirty="0">
                <a:effectLst/>
                <a:latin typeface="Book Antiqua" panose="02040602050305030304" pitchFamily="18" charset="0"/>
              </a:rPr>
              <a:t> 1750 π</a:t>
            </a:r>
            <a:r>
              <a:rPr lang="en-US" sz="2200" dirty="0" err="1">
                <a:effectLst/>
                <a:latin typeface="Book Antiqua" panose="02040602050305030304" pitchFamily="18" charset="0"/>
              </a:rPr>
              <a:t>ερί</a:t>
            </a:r>
            <a:r>
              <a:rPr lang="en-US" sz="2200" dirty="0">
                <a:effectLst/>
                <a:latin typeface="Book Antiqua" panose="02040602050305030304" pitchFamily="18" charset="0"/>
              </a:rPr>
              <a:t>που, η κυρίαρχη προσέγγιση ήταν η στομφώδης απαγγελία,. </a:t>
            </a:r>
            <a:r>
              <a:rPr lang="en-US" sz="2200" dirty="0" err="1">
                <a:effectLst/>
                <a:latin typeface="Book Antiqua" panose="02040602050305030304" pitchFamily="18" charset="0"/>
              </a:rPr>
              <a:t>Στη</a:t>
            </a:r>
            <a:r>
              <a:rPr lang="en-US" sz="2200" dirty="0">
                <a:effectLst/>
                <a:latin typeface="Book Antiqua" panose="02040602050305030304" pitchFamily="18" charset="0"/>
              </a:rPr>
              <a:t> </a:t>
            </a:r>
            <a:r>
              <a:rPr lang="en-US" sz="2200" dirty="0" err="1">
                <a:effectLst/>
                <a:latin typeface="Book Antiqua" panose="02040602050305030304" pitchFamily="18" charset="0"/>
              </a:rPr>
              <a:t>συνέχει</a:t>
            </a:r>
            <a:r>
              <a:rPr lang="en-US" sz="2200" dirty="0">
                <a:effectLst/>
                <a:latin typeface="Book Antiqua" panose="02040602050305030304" pitchFamily="18" charset="0"/>
              </a:rPr>
              <a:t>α ο Μακλίν και ο Γκάρικ πρότειναν την υιοθέτηση ενός ύφους που βασιζόταν στην άμεση παρατήρηση της ζωής, παρόλο που και αυτοι εξιδανίκευσαν μάλλον την πραγματικότητα. Η απ</a:t>
            </a:r>
            <a:r>
              <a:rPr lang="en-US" sz="2200" dirty="0" err="1">
                <a:effectLst/>
                <a:latin typeface="Book Antiqua" panose="02040602050305030304" pitchFamily="18" charset="0"/>
              </a:rPr>
              <a:t>όλυτη</a:t>
            </a:r>
            <a:r>
              <a:rPr lang="en-US" sz="2200" dirty="0">
                <a:effectLst/>
                <a:latin typeface="Book Antiqua" panose="02040602050305030304" pitchFamily="18" charset="0"/>
              </a:rPr>
              <a:t> επ</a:t>
            </a:r>
            <a:r>
              <a:rPr lang="en-US" sz="2200" dirty="0" err="1">
                <a:effectLst/>
                <a:latin typeface="Book Antiqua" panose="02040602050305030304" pitchFamily="18" charset="0"/>
              </a:rPr>
              <a:t>ικράτηση</a:t>
            </a:r>
            <a:r>
              <a:rPr lang="en-US" sz="2200" dirty="0">
                <a:effectLst/>
                <a:latin typeface="Book Antiqua" panose="02040602050305030304" pitchFamily="18" charset="0"/>
              </a:rPr>
              <a:t> </a:t>
            </a:r>
            <a:r>
              <a:rPr lang="en-US" sz="2200" dirty="0" err="1">
                <a:effectLst/>
                <a:latin typeface="Book Antiqua" panose="02040602050305030304" pitchFamily="18" charset="0"/>
              </a:rPr>
              <a:t>του</a:t>
            </a:r>
            <a:r>
              <a:rPr lang="en-US" sz="2200" dirty="0">
                <a:effectLst/>
                <a:latin typeface="Book Antiqua" panose="02040602050305030304" pitchFamily="18" charset="0"/>
              </a:rPr>
              <a:t> </a:t>
            </a:r>
            <a:r>
              <a:rPr lang="en-US" sz="2200" dirty="0" err="1">
                <a:effectLst/>
                <a:latin typeface="Book Antiqua" panose="02040602050305030304" pitchFamily="18" charset="0"/>
              </a:rPr>
              <a:t>Γκάρικ</a:t>
            </a:r>
            <a:r>
              <a:rPr lang="en-US" sz="2200" dirty="0">
                <a:effectLst/>
                <a:latin typeface="Book Antiqua" panose="02040602050305030304" pitchFamily="18" charset="0"/>
              </a:rPr>
              <a:t> </a:t>
            </a:r>
            <a:r>
              <a:rPr lang="en-US" sz="2200" dirty="0" err="1">
                <a:effectLst/>
                <a:latin typeface="Book Antiqua" panose="02040602050305030304" pitchFamily="18" charset="0"/>
              </a:rPr>
              <a:t>συμ</a:t>
            </a:r>
            <a:r>
              <a:rPr lang="en-US" sz="2200" dirty="0">
                <a:effectLst/>
                <a:latin typeface="Book Antiqua" panose="02040602050305030304" pitchFamily="18" charset="0"/>
              </a:rPr>
              <a:t>βαδίζει με τις αλλαγές που ήταν εμφανείς στις άλλες τέχνες του θεάτρου σηματοδοτώντας μια μετακίνηση από την εξιδανικευμένη αοριστία του νεοκλασικισμού προς μια πιο συγκεκριμένη και εξατομικευμένη απόδοση των χαρακτήρων</a:t>
            </a:r>
            <a:r>
              <a:rPr lang="en-US" sz="2000" dirty="0">
                <a:effectLst/>
                <a:latin typeface="Book Antiqua" panose="02040602050305030304" pitchFamily="18" charset="0"/>
              </a:rPr>
              <a:t>.</a:t>
            </a:r>
            <a:br>
              <a:rPr lang="en-US" sz="2000" dirty="0">
                <a:effectLst/>
                <a:latin typeface="Book Antiqua" panose="02040602050305030304" pitchFamily="18" charset="0"/>
              </a:rPr>
            </a:br>
            <a:endParaRPr lang="en-US" sz="2000" dirty="0">
              <a:latin typeface="Book Antiqua" panose="02040602050305030304" pitchFamily="18" charset="0"/>
            </a:endParaRPr>
          </a:p>
        </p:txBody>
      </p:sp>
      <p:pic>
        <p:nvPicPr>
          <p:cNvPr id="16386" name="Picture 2" descr="David Garrick - Wikipedia">
            <a:extLst>
              <a:ext uri="{FF2B5EF4-FFF2-40B4-BE49-F238E27FC236}">
                <a16:creationId xmlns:a16="http://schemas.microsoft.com/office/drawing/2014/main" id="{58957B2B-E617-7DFF-90A5-274F49D4699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06340" y="999527"/>
            <a:ext cx="6382411" cy="4850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204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E0E90B4-5475-33A5-2DA5-D17C464062C9}"/>
              </a:ext>
            </a:extLst>
          </p:cNvPr>
          <p:cNvSpPr>
            <a:spLocks noGrp="1"/>
          </p:cNvSpPr>
          <p:nvPr>
            <p:ph type="title"/>
          </p:nvPr>
        </p:nvSpPr>
        <p:spPr>
          <a:xfrm>
            <a:off x="691078" y="722903"/>
            <a:ext cx="10501177" cy="491278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Παρά τις αλλαγές, ωστόσο, μερικές συμβάσεις παρέμειναν σχετικά αμετάβλητες.  Πρώτα από όλα οι ηθοποιοί έπαιζαν στο μπροστινό μέρος της σκηνής οπότε αυτό ήταν δυνατόν. Ποτέ δεν έστρεφαν την πλάτη τους προς τους θεατές και σπάνια έδειχναν το πρόσωπό τους προφίλ. Μάλλον άλλαζαν θέση πάνω στη σκηνή ύστερα από κάθε μονόλογο. Όπως περιγράφει κάποιος θεατής “ένας ηθοποιός μετακινούνταν σταθερά προς τα δεξιά, καθώς ο συνομιλητής του πήγαινε προς τα αριστερά και αντιστρόφως”. Άλλες συνήθειες ήταν η επιτηδευμένη παράταση κάποιων κραυγών και επιφωνημάτων, μια μακρόσυρτη εκφορά που έδινε έμφαση σε όλα τα αχ και τα ωχ, και παράφορες συχνά εκδηλώσεις με τους ηθοποιούς να σωριάζονται στο πάτωμα.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172175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C71E0A-F2C9-7F58-1656-E86DCFA2D560}"/>
              </a:ext>
            </a:extLst>
          </p:cNvPr>
          <p:cNvSpPr>
            <a:spLocks noGrp="1"/>
          </p:cNvSpPr>
          <p:nvPr>
            <p:ph type="title"/>
          </p:nvPr>
        </p:nvSpPr>
        <p:spPr>
          <a:xfrm>
            <a:off x="691078" y="722903"/>
            <a:ext cx="10501177" cy="4754166"/>
          </a:xfrm>
        </p:spPr>
        <p:txBody>
          <a:bodyPr>
            <a:normAutofit fontScale="90000"/>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Στις αρχές του αιώνα, οι ηθοποιοί φαίνεται ότι τηρούσαν το μέτρο του στίχου μέσα από μια μακρόσυρτη μουσική εκφορά του λόγου, αλλά από τον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Γκάρικ</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μετά προσπαθούσαν να μεταμορφώσουν το στίχο με τέτοιο τρόπο ώστε να ηχεί όσο πιο «φυσικός» γίνεται. Σε όλη τη διάρκεια του αιώνα, οι ηθοποιοί κατά την εκφορά του λόγου, φαίνεται ότι διέκριναν τα λιγότερα σημαντικά χωρία από τα σημεία «κορύφωσης», απαγγέλλοντας τα πρώτα με ένα τρόπο που λεγόταν «επίπεδος λόγος» και τα δεύτερα με μεγάλο πάθος. Οι ηθοποιοί επεδίωκαν και περίμεναν να πάρουν το χειροκρότημα όταν έκαναν κορυφώσεις καθ’ όλη τη διάρκεια του έργου, έτσι ώστε να χειροκροτηθούν, γιατί δεν υπήρχε υπόκλιση ηθοποιών στο τέλος του παράστασης.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28480349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415" name="Group 17414">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7416" name="Straight Connector 17415">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17" name="Straight Connector 17416">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18" name="Straight Connector 17417">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19" name="Straight Connector 17418">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0" name="Straight Connector 17419">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1" name="Straight Connector 17420">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2" name="Straight Connector 17421">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3" name="Straight Connector 17422">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4" name="Straight Connector 17423">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5" name="Straight Connector 17424">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6" name="Straight Connector 17425">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7" name="Straight Connector 17426">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8" name="Straight Connector 17427">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29" name="Straight Connector 17428">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0" name="Straight Connector 17429">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1" name="Straight Connector 17430">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2" name="Straight Connector 17431">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3" name="Straight Connector 17432">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4" name="Straight Connector 17433">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5" name="Straight Connector 17434">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6" name="Straight Connector 17435">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7" name="Straight Connector 17436">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8" name="Straight Connector 17437">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39" name="Straight Connector 17438">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40" name="Straight Connector 17439">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41" name="Straight Connector 17440">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42" name="Straight Connector 17441">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43" name="Straight Connector 17442">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44" name="Straight Connector 17443">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45" name="Straight Connector 17444">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46" name="Straight Connector 17445">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7448" name="Right Triangle 17447">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7450" name="Rectangle 17449">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7452" name="Group 17451">
            <a:extLst>
              <a:ext uri="{FF2B5EF4-FFF2-40B4-BE49-F238E27FC236}">
                <a16:creationId xmlns:a16="http://schemas.microsoft.com/office/drawing/2014/main" id="{A0064D7E-06DA-49C2-98D1-4C063EBE9E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7453" name="Straight Connector 17452">
              <a:extLst>
                <a:ext uri="{FF2B5EF4-FFF2-40B4-BE49-F238E27FC236}">
                  <a16:creationId xmlns:a16="http://schemas.microsoft.com/office/drawing/2014/main" id="{5D1B7231-4CA0-4EF0-A0F6-BBC5D2289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54" name="Straight Connector 17453">
              <a:extLst>
                <a:ext uri="{FF2B5EF4-FFF2-40B4-BE49-F238E27FC236}">
                  <a16:creationId xmlns:a16="http://schemas.microsoft.com/office/drawing/2014/main" id="{6F16C7D2-2C2B-45A2-B877-AD7F29D21D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55" name="Straight Connector 17454">
              <a:extLst>
                <a:ext uri="{FF2B5EF4-FFF2-40B4-BE49-F238E27FC236}">
                  <a16:creationId xmlns:a16="http://schemas.microsoft.com/office/drawing/2014/main" id="{73E4B7AF-75AF-445E-9C56-25B6004E36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56" name="Straight Connector 17455">
              <a:extLst>
                <a:ext uri="{FF2B5EF4-FFF2-40B4-BE49-F238E27FC236}">
                  <a16:creationId xmlns:a16="http://schemas.microsoft.com/office/drawing/2014/main" id="{4F9A02B0-84CC-4983-8CA2-DA39E73F2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57" name="Straight Connector 17456">
              <a:extLst>
                <a:ext uri="{FF2B5EF4-FFF2-40B4-BE49-F238E27FC236}">
                  <a16:creationId xmlns:a16="http://schemas.microsoft.com/office/drawing/2014/main" id="{0AB12A9E-E8F5-4BB6-9FAC-B7528DB78E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58" name="Straight Connector 17457">
              <a:extLst>
                <a:ext uri="{FF2B5EF4-FFF2-40B4-BE49-F238E27FC236}">
                  <a16:creationId xmlns:a16="http://schemas.microsoft.com/office/drawing/2014/main" id="{C4E08A66-700A-4A93-8C53-51D5607B84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59" name="Straight Connector 17458">
              <a:extLst>
                <a:ext uri="{FF2B5EF4-FFF2-40B4-BE49-F238E27FC236}">
                  <a16:creationId xmlns:a16="http://schemas.microsoft.com/office/drawing/2014/main" id="{79E4E565-75A8-4E72-8D5F-0B62E6B49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0" name="Straight Connector 17459">
              <a:extLst>
                <a:ext uri="{FF2B5EF4-FFF2-40B4-BE49-F238E27FC236}">
                  <a16:creationId xmlns:a16="http://schemas.microsoft.com/office/drawing/2014/main" id="{8F1FD7EC-834D-4087-9B69-7793E1A5B4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1" name="Straight Connector 17460">
              <a:extLst>
                <a:ext uri="{FF2B5EF4-FFF2-40B4-BE49-F238E27FC236}">
                  <a16:creationId xmlns:a16="http://schemas.microsoft.com/office/drawing/2014/main" id="{AE4853CF-E211-4741-8BB6-936918F201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2" name="Straight Connector 17461">
              <a:extLst>
                <a:ext uri="{FF2B5EF4-FFF2-40B4-BE49-F238E27FC236}">
                  <a16:creationId xmlns:a16="http://schemas.microsoft.com/office/drawing/2014/main" id="{508328EE-5DD9-49DB-AD4B-4F0A76A052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3" name="Straight Connector 17462">
              <a:extLst>
                <a:ext uri="{FF2B5EF4-FFF2-40B4-BE49-F238E27FC236}">
                  <a16:creationId xmlns:a16="http://schemas.microsoft.com/office/drawing/2014/main" id="{7404B81F-9DCC-4C62-8962-2B6C36255C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4" name="Straight Connector 17463">
              <a:extLst>
                <a:ext uri="{FF2B5EF4-FFF2-40B4-BE49-F238E27FC236}">
                  <a16:creationId xmlns:a16="http://schemas.microsoft.com/office/drawing/2014/main" id="{F41ED921-643C-4B5B-86E6-99E818479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5" name="Straight Connector 17464">
              <a:extLst>
                <a:ext uri="{FF2B5EF4-FFF2-40B4-BE49-F238E27FC236}">
                  <a16:creationId xmlns:a16="http://schemas.microsoft.com/office/drawing/2014/main" id="{DAD09725-F1B5-4342-A3A6-25BDC7261C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6" name="Straight Connector 17465">
              <a:extLst>
                <a:ext uri="{FF2B5EF4-FFF2-40B4-BE49-F238E27FC236}">
                  <a16:creationId xmlns:a16="http://schemas.microsoft.com/office/drawing/2014/main" id="{8C5251DB-B92C-4E4E-9BAE-B3EB8A9A31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7" name="Straight Connector 17466">
              <a:extLst>
                <a:ext uri="{FF2B5EF4-FFF2-40B4-BE49-F238E27FC236}">
                  <a16:creationId xmlns:a16="http://schemas.microsoft.com/office/drawing/2014/main" id="{82389C50-96FA-4F8E-A890-EE49673799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8" name="Straight Connector 17467">
              <a:extLst>
                <a:ext uri="{FF2B5EF4-FFF2-40B4-BE49-F238E27FC236}">
                  <a16:creationId xmlns:a16="http://schemas.microsoft.com/office/drawing/2014/main" id="{6497D116-7C85-4317-8284-E647BAFC35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69" name="Straight Connector 17468">
              <a:extLst>
                <a:ext uri="{FF2B5EF4-FFF2-40B4-BE49-F238E27FC236}">
                  <a16:creationId xmlns:a16="http://schemas.microsoft.com/office/drawing/2014/main" id="{0D6ED932-F3DD-4BB6-8FC3-6E205965D9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0" name="Straight Connector 17469">
              <a:extLst>
                <a:ext uri="{FF2B5EF4-FFF2-40B4-BE49-F238E27FC236}">
                  <a16:creationId xmlns:a16="http://schemas.microsoft.com/office/drawing/2014/main" id="{D850A286-F068-43D3-8DEA-272E28F30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1" name="Straight Connector 17470">
              <a:extLst>
                <a:ext uri="{FF2B5EF4-FFF2-40B4-BE49-F238E27FC236}">
                  <a16:creationId xmlns:a16="http://schemas.microsoft.com/office/drawing/2014/main" id="{3F3A2DA1-C0E2-44DE-AAA4-D2F262CB39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2" name="Straight Connector 17471">
              <a:extLst>
                <a:ext uri="{FF2B5EF4-FFF2-40B4-BE49-F238E27FC236}">
                  <a16:creationId xmlns:a16="http://schemas.microsoft.com/office/drawing/2014/main" id="{BD8CC984-8A5C-4205-9CE0-218DA79F12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3" name="Straight Connector 17472">
              <a:extLst>
                <a:ext uri="{FF2B5EF4-FFF2-40B4-BE49-F238E27FC236}">
                  <a16:creationId xmlns:a16="http://schemas.microsoft.com/office/drawing/2014/main" id="{E12901BA-B376-4054-8C31-BE75DF480E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4" name="Straight Connector 17473">
              <a:extLst>
                <a:ext uri="{FF2B5EF4-FFF2-40B4-BE49-F238E27FC236}">
                  <a16:creationId xmlns:a16="http://schemas.microsoft.com/office/drawing/2014/main" id="{A72BA8E1-2C05-43A7-AABF-8D614E07D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5" name="Straight Connector 17474">
              <a:extLst>
                <a:ext uri="{FF2B5EF4-FFF2-40B4-BE49-F238E27FC236}">
                  <a16:creationId xmlns:a16="http://schemas.microsoft.com/office/drawing/2014/main" id="{03D58E52-4C85-48FF-ADA3-F8F66B9957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6" name="Straight Connector 17475">
              <a:extLst>
                <a:ext uri="{FF2B5EF4-FFF2-40B4-BE49-F238E27FC236}">
                  <a16:creationId xmlns:a16="http://schemas.microsoft.com/office/drawing/2014/main" id="{4C61787A-32B8-440E-B1A5-1CAEC9D11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7" name="Straight Connector 17476">
              <a:extLst>
                <a:ext uri="{FF2B5EF4-FFF2-40B4-BE49-F238E27FC236}">
                  <a16:creationId xmlns:a16="http://schemas.microsoft.com/office/drawing/2014/main" id="{49D651FB-65B3-4DBD-9428-084075111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8" name="Straight Connector 17477">
              <a:extLst>
                <a:ext uri="{FF2B5EF4-FFF2-40B4-BE49-F238E27FC236}">
                  <a16:creationId xmlns:a16="http://schemas.microsoft.com/office/drawing/2014/main" id="{134A6116-8F7B-4C9A-9B9D-EF25C8BFA1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79" name="Straight Connector 17478">
              <a:extLst>
                <a:ext uri="{FF2B5EF4-FFF2-40B4-BE49-F238E27FC236}">
                  <a16:creationId xmlns:a16="http://schemas.microsoft.com/office/drawing/2014/main" id="{F4CC776F-EA3D-4898-9730-88C6605FDB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80" name="Straight Connector 17479">
              <a:extLst>
                <a:ext uri="{FF2B5EF4-FFF2-40B4-BE49-F238E27FC236}">
                  <a16:creationId xmlns:a16="http://schemas.microsoft.com/office/drawing/2014/main" id="{D81A3030-F8B6-4D5E-8A8F-7CE0C81E9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81" name="Straight Connector 17480">
              <a:extLst>
                <a:ext uri="{FF2B5EF4-FFF2-40B4-BE49-F238E27FC236}">
                  <a16:creationId xmlns:a16="http://schemas.microsoft.com/office/drawing/2014/main" id="{349129F1-E775-4904-9569-F08FA175DF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82" name="Straight Connector 17481">
              <a:extLst>
                <a:ext uri="{FF2B5EF4-FFF2-40B4-BE49-F238E27FC236}">
                  <a16:creationId xmlns:a16="http://schemas.microsoft.com/office/drawing/2014/main" id="{8C93E5BB-B3BE-4416-A1B2-5A2CDA8B02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83" name="Straight Connector 17482">
              <a:extLst>
                <a:ext uri="{FF2B5EF4-FFF2-40B4-BE49-F238E27FC236}">
                  <a16:creationId xmlns:a16="http://schemas.microsoft.com/office/drawing/2014/main" id="{B3FD179A-45E8-4D8F-8F75-6E4A266F84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A8E3D72A-632B-2BE6-3DE1-006D3A407AA5}"/>
              </a:ext>
            </a:extLst>
          </p:cNvPr>
          <p:cNvSpPr>
            <a:spLocks noGrp="1"/>
          </p:cNvSpPr>
          <p:nvPr>
            <p:ph type="title"/>
          </p:nvPr>
        </p:nvSpPr>
        <p:spPr>
          <a:xfrm>
            <a:off x="684225" y="746840"/>
            <a:ext cx="4903438" cy="5415739"/>
          </a:xfrm>
        </p:spPr>
        <p:txBody>
          <a:bodyPr vert="horz" lIns="91440" tIns="45720" rIns="91440" bIns="45720" rtlCol="0" anchor="ctr">
            <a:normAutofit/>
          </a:bodyPr>
          <a:lstStyle/>
          <a:p>
            <a:pPr>
              <a:lnSpc>
                <a:spcPct val="90000"/>
              </a:lnSpc>
            </a:pPr>
            <a:r>
              <a:rPr lang="en-US" sz="2400" dirty="0">
                <a:effectLst/>
                <a:latin typeface="Book Antiqua" panose="02040602050305030304" pitchFamily="18" charset="0"/>
              </a:rPr>
              <a:t>Η π</a:t>
            </a:r>
            <a:r>
              <a:rPr lang="en-US" sz="2400" dirty="0" err="1">
                <a:effectLst/>
                <a:latin typeface="Book Antiqua" panose="02040602050305030304" pitchFamily="18" charset="0"/>
              </a:rPr>
              <a:t>ερίοδος</a:t>
            </a:r>
            <a:r>
              <a:rPr lang="en-US" sz="2400" dirty="0">
                <a:effectLst/>
                <a:latin typeface="Book Antiqua" panose="02040602050305030304" pitchFamily="18" charset="0"/>
              </a:rPr>
              <a:t> </a:t>
            </a:r>
            <a:r>
              <a:rPr lang="en-US" sz="2400" dirty="0" err="1">
                <a:effectLst/>
                <a:latin typeface="Book Antiqua" panose="02040602050305030304" pitchFamily="18" charset="0"/>
              </a:rPr>
              <a:t>μετ</a:t>
            </a:r>
            <a:r>
              <a:rPr lang="en-US" sz="2400" dirty="0">
                <a:effectLst/>
                <a:latin typeface="Book Antiqua" panose="02040602050305030304" pitchFamily="18" charset="0"/>
              </a:rPr>
              <a:t>αξύ του 1660 και του 1800 φημίζεται πάνω από όλα για τους ηθοποιούς της. Ο </a:t>
            </a:r>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αντικότερος ίσως Άγγλος ηθοποιός ήταν ο Ντέιβιντ Γκάρικ ο οποίος κυριάρχησε στην αγγλική σκηνή από τη δεκαετία του 1740 μέχρι το 1776. Ο </a:t>
            </a:r>
            <a:r>
              <a:rPr lang="en-US" sz="2400" dirty="0" err="1">
                <a:effectLst/>
                <a:latin typeface="Book Antiqua" panose="02040602050305030304" pitchFamily="18" charset="0"/>
              </a:rPr>
              <a:t>Γκάρικ</a:t>
            </a:r>
            <a:r>
              <a:rPr lang="en-US" sz="2400" dirty="0">
                <a:effectLst/>
                <a:latin typeface="Book Antiqua" panose="02040602050305030304" pitchFamily="18" charset="0"/>
              </a:rPr>
              <a:t> επ</a:t>
            </a:r>
            <a:r>
              <a:rPr lang="en-US" sz="2400" dirty="0" err="1">
                <a:effectLst/>
                <a:latin typeface="Book Antiqua" panose="02040602050305030304" pitchFamily="18" charset="0"/>
              </a:rPr>
              <a:t>ηρέ</a:t>
            </a:r>
            <a:r>
              <a:rPr lang="en-US" sz="2400" dirty="0">
                <a:effectLst/>
                <a:latin typeface="Book Antiqua" panose="02040602050305030304" pitchFamily="18" charset="0"/>
              </a:rPr>
              <a:t>ασε το θέατρο τόσο με τη διοικητική του τακτική όσο και με την υποκριτική του, γιατί εκτός από το γεγονός ότι ήταν προσεκτικός και αφοσιωμένος διευθυντής ήταν υπεύθυνος και για αρκετές σημαντικές καινοτομίες. </a:t>
            </a:r>
            <a:endParaRPr lang="en-US" sz="2400" dirty="0">
              <a:latin typeface="Book Antiqua" panose="02040602050305030304" pitchFamily="18" charset="0"/>
            </a:endParaRPr>
          </a:p>
        </p:txBody>
      </p:sp>
      <p:sp>
        <p:nvSpPr>
          <p:cNvPr id="17485" name="Right Triangle 17484">
            <a:extLst>
              <a:ext uri="{FF2B5EF4-FFF2-40B4-BE49-F238E27FC236}">
                <a16:creationId xmlns:a16="http://schemas.microsoft.com/office/drawing/2014/main" id="{729E7B49-E1D9-4EAE-8B30-D958A9580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314485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487" name="Freeform: Shape 17486">
            <a:extLst>
              <a:ext uri="{FF2B5EF4-FFF2-40B4-BE49-F238E27FC236}">
                <a16:creationId xmlns:a16="http://schemas.microsoft.com/office/drawing/2014/main" id="{D2BA0570-7BB5-4FB7-B41A-048CE0327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316" y="-3109"/>
            <a:ext cx="6098262" cy="6861109"/>
          </a:xfrm>
          <a:custGeom>
            <a:avLst/>
            <a:gdLst>
              <a:gd name="connsiteX0" fmla="*/ 2247706 w 6098262"/>
              <a:gd name="connsiteY0" fmla="*/ 0 h 6861109"/>
              <a:gd name="connsiteX1" fmla="*/ 6098262 w 6098262"/>
              <a:gd name="connsiteY1" fmla="*/ 0 h 6861109"/>
              <a:gd name="connsiteX2" fmla="*/ 6098262 w 6098262"/>
              <a:gd name="connsiteY2" fmla="*/ 6861109 h 6861109"/>
              <a:gd name="connsiteX3" fmla="*/ 2247706 w 6098262"/>
              <a:gd name="connsiteY3" fmla="*/ 6861109 h 6861109"/>
              <a:gd name="connsiteX4" fmla="*/ 2247706 w 6098262"/>
              <a:gd name="connsiteY4" fmla="*/ 6857999 h 6861109"/>
              <a:gd name="connsiteX5" fmla="*/ 274850 w 6098262"/>
              <a:gd name="connsiteY5" fmla="*/ 6857999 h 6861109"/>
              <a:gd name="connsiteX6" fmla="*/ 954409 w 6098262"/>
              <a:gd name="connsiteY6" fmla="*/ 1 h 6861109"/>
              <a:gd name="connsiteX7" fmla="*/ 2247706 w 6098262"/>
              <a:gd name="connsiteY7" fmla="*/ 1 h 686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2" h="6861109">
                <a:moveTo>
                  <a:pt x="2247706" y="0"/>
                </a:moveTo>
                <a:lnTo>
                  <a:pt x="6098262" y="0"/>
                </a:lnTo>
                <a:lnTo>
                  <a:pt x="6098262" y="6861109"/>
                </a:lnTo>
                <a:lnTo>
                  <a:pt x="2247706" y="6861109"/>
                </a:lnTo>
                <a:lnTo>
                  <a:pt x="2247706" y="6857999"/>
                </a:lnTo>
                <a:lnTo>
                  <a:pt x="274850" y="6857999"/>
                </a:lnTo>
                <a:cubicBezTo>
                  <a:pt x="-619306" y="3429000"/>
                  <a:pt x="954409" y="3429000"/>
                  <a:pt x="954409" y="1"/>
                </a:cubicBezTo>
                <a:lnTo>
                  <a:pt x="2247706" y="1"/>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410" name="Picture 2" descr="David Garrick | Biography, Plays, &amp; Facts | Britannica">
            <a:extLst>
              <a:ext uri="{FF2B5EF4-FFF2-40B4-BE49-F238E27FC236}">
                <a16:creationId xmlns:a16="http://schemas.microsoft.com/office/drawing/2014/main" id="{E0171ED5-F151-74BA-54B6-28B30EF98045}"/>
              </a:ext>
            </a:extLst>
          </p:cNvPr>
          <p:cNvPicPr>
            <a:picLocks noChangeAspect="1" noChangeArrowheads="1"/>
          </p:cNvPicPr>
          <p:nvPr/>
        </p:nvPicPr>
        <p:blipFill rotWithShape="1">
          <a:blip r:embed="rId2">
            <a:alphaModFix amt="80000"/>
            <a:extLst>
              <a:ext uri="{28A0092B-C50C-407E-A947-70E740481C1C}">
                <a14:useLocalDpi xmlns:a14="http://schemas.microsoft.com/office/drawing/2010/main" val="0"/>
              </a:ext>
            </a:extLst>
          </a:blip>
          <a:srcRect l="11795" r="21543" b="-2"/>
          <a:stretch/>
        </p:blipFill>
        <p:spPr bwMode="auto">
          <a:xfrm>
            <a:off x="6097316" y="-3108"/>
            <a:ext cx="6098262" cy="6861108"/>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048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439" name="Group 18438">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440" name="Straight Connector 18439">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41" name="Straight Connector 18440">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42" name="Straight Connector 18441">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43" name="Straight Connector 18442">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44" name="Straight Connector 18443">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45" name="Straight Connector 18444">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46" name="Straight Connector 18445">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47" name="Straight Connector 18446">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48" name="Straight Connector 18447">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49" name="Straight Connector 18448">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0" name="Straight Connector 18449">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1" name="Straight Connector 18450">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2" name="Straight Connector 18451">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3" name="Straight Connector 18452">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4" name="Straight Connector 18453">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5" name="Straight Connector 18454">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6" name="Straight Connector 18455">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7" name="Straight Connector 18456">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8" name="Straight Connector 18457">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59" name="Straight Connector 18458">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0" name="Straight Connector 18459">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1" name="Straight Connector 18460">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2" name="Straight Connector 18461">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3" name="Straight Connector 18462">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4" name="Straight Connector 18463">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5" name="Straight Connector 18464">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6" name="Straight Connector 18465">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7" name="Straight Connector 18466">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8" name="Straight Connector 18467">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69" name="Straight Connector 18468">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70" name="Straight Connector 18469">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8472" name="Right Triangle 18471">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8474" name="Rectangle 18473">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8476" name="Group 18475">
            <a:extLst>
              <a:ext uri="{FF2B5EF4-FFF2-40B4-BE49-F238E27FC236}">
                <a16:creationId xmlns:a16="http://schemas.microsoft.com/office/drawing/2014/main" id="{2805421D-23CB-40F5-9098-D716667E5B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477" name="Straight Connector 18476">
              <a:extLst>
                <a:ext uri="{FF2B5EF4-FFF2-40B4-BE49-F238E27FC236}">
                  <a16:creationId xmlns:a16="http://schemas.microsoft.com/office/drawing/2014/main" id="{EBEDFB19-5DE1-4CA8-842F-CF9657C9B5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78" name="Straight Connector 18477">
              <a:extLst>
                <a:ext uri="{FF2B5EF4-FFF2-40B4-BE49-F238E27FC236}">
                  <a16:creationId xmlns:a16="http://schemas.microsoft.com/office/drawing/2014/main" id="{8B04A073-94DC-4578-A9E2-F2E11D914E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79" name="Straight Connector 18478">
              <a:extLst>
                <a:ext uri="{FF2B5EF4-FFF2-40B4-BE49-F238E27FC236}">
                  <a16:creationId xmlns:a16="http://schemas.microsoft.com/office/drawing/2014/main" id="{77F7BBB2-E3AC-457B-807F-64236CF302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0" name="Straight Connector 18479">
              <a:extLst>
                <a:ext uri="{FF2B5EF4-FFF2-40B4-BE49-F238E27FC236}">
                  <a16:creationId xmlns:a16="http://schemas.microsoft.com/office/drawing/2014/main" id="{30853883-33B5-4C34-9FBE-49F74C5076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1" name="Straight Connector 18480">
              <a:extLst>
                <a:ext uri="{FF2B5EF4-FFF2-40B4-BE49-F238E27FC236}">
                  <a16:creationId xmlns:a16="http://schemas.microsoft.com/office/drawing/2014/main" id="{23148E7B-B5D6-4263-9D85-5D3DFB6178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2" name="Straight Connector 18481">
              <a:extLst>
                <a:ext uri="{FF2B5EF4-FFF2-40B4-BE49-F238E27FC236}">
                  <a16:creationId xmlns:a16="http://schemas.microsoft.com/office/drawing/2014/main" id="{3967EC22-EFE1-454E-8FD1-12FFCD9D20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3" name="Straight Connector 18482">
              <a:extLst>
                <a:ext uri="{FF2B5EF4-FFF2-40B4-BE49-F238E27FC236}">
                  <a16:creationId xmlns:a16="http://schemas.microsoft.com/office/drawing/2014/main" id="{549EB4AF-9931-410A-9F68-C24B6C39E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4" name="Straight Connector 18483">
              <a:extLst>
                <a:ext uri="{FF2B5EF4-FFF2-40B4-BE49-F238E27FC236}">
                  <a16:creationId xmlns:a16="http://schemas.microsoft.com/office/drawing/2014/main" id="{64941F79-4D72-496E-AE99-73B9E1F72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5" name="Straight Connector 18484">
              <a:extLst>
                <a:ext uri="{FF2B5EF4-FFF2-40B4-BE49-F238E27FC236}">
                  <a16:creationId xmlns:a16="http://schemas.microsoft.com/office/drawing/2014/main" id="{2D4E79B3-CB64-439D-B1FC-FC4BF47CD4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6" name="Straight Connector 18485">
              <a:extLst>
                <a:ext uri="{FF2B5EF4-FFF2-40B4-BE49-F238E27FC236}">
                  <a16:creationId xmlns:a16="http://schemas.microsoft.com/office/drawing/2014/main" id="{192598D1-4713-4DC0-BD6B-7CC594357A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7" name="Straight Connector 18486">
              <a:extLst>
                <a:ext uri="{FF2B5EF4-FFF2-40B4-BE49-F238E27FC236}">
                  <a16:creationId xmlns:a16="http://schemas.microsoft.com/office/drawing/2014/main" id="{F5EB19DC-1DB5-4675-A6DE-6360F0AD76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8" name="Straight Connector 18487">
              <a:extLst>
                <a:ext uri="{FF2B5EF4-FFF2-40B4-BE49-F238E27FC236}">
                  <a16:creationId xmlns:a16="http://schemas.microsoft.com/office/drawing/2014/main" id="{E05E56D6-1D38-4913-B543-41ECE2C46B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89" name="Straight Connector 18488">
              <a:extLst>
                <a:ext uri="{FF2B5EF4-FFF2-40B4-BE49-F238E27FC236}">
                  <a16:creationId xmlns:a16="http://schemas.microsoft.com/office/drawing/2014/main" id="{BF6ACC1A-6B97-4B0B-A036-F818906236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0" name="Straight Connector 18489">
              <a:extLst>
                <a:ext uri="{FF2B5EF4-FFF2-40B4-BE49-F238E27FC236}">
                  <a16:creationId xmlns:a16="http://schemas.microsoft.com/office/drawing/2014/main" id="{72197E3E-AC71-447A-A5F1-AC337FD736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1" name="Straight Connector 18490">
              <a:extLst>
                <a:ext uri="{FF2B5EF4-FFF2-40B4-BE49-F238E27FC236}">
                  <a16:creationId xmlns:a16="http://schemas.microsoft.com/office/drawing/2014/main" id="{337D0DA4-9FA9-4502-8296-6DD8842C3A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2" name="Straight Connector 18491">
              <a:extLst>
                <a:ext uri="{FF2B5EF4-FFF2-40B4-BE49-F238E27FC236}">
                  <a16:creationId xmlns:a16="http://schemas.microsoft.com/office/drawing/2014/main" id="{EA94CC6E-AA45-4AFF-8EC6-17FE421734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3" name="Straight Connector 18492">
              <a:extLst>
                <a:ext uri="{FF2B5EF4-FFF2-40B4-BE49-F238E27FC236}">
                  <a16:creationId xmlns:a16="http://schemas.microsoft.com/office/drawing/2014/main" id="{B330A0C5-0C67-4AC8-9F75-D63277BFF7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4" name="Straight Connector 18493">
              <a:extLst>
                <a:ext uri="{FF2B5EF4-FFF2-40B4-BE49-F238E27FC236}">
                  <a16:creationId xmlns:a16="http://schemas.microsoft.com/office/drawing/2014/main" id="{310410FE-F829-4EB2-98EE-397D51FC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5" name="Straight Connector 18494">
              <a:extLst>
                <a:ext uri="{FF2B5EF4-FFF2-40B4-BE49-F238E27FC236}">
                  <a16:creationId xmlns:a16="http://schemas.microsoft.com/office/drawing/2014/main" id="{AE2C1BE1-F256-4B52-BB5D-50C84668FA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6" name="Straight Connector 18495">
              <a:extLst>
                <a:ext uri="{FF2B5EF4-FFF2-40B4-BE49-F238E27FC236}">
                  <a16:creationId xmlns:a16="http://schemas.microsoft.com/office/drawing/2014/main" id="{1E104CCA-10BA-45D1-A504-EF3AD73340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7" name="Straight Connector 18496">
              <a:extLst>
                <a:ext uri="{FF2B5EF4-FFF2-40B4-BE49-F238E27FC236}">
                  <a16:creationId xmlns:a16="http://schemas.microsoft.com/office/drawing/2014/main" id="{06E7DBD2-8DAE-45A0-9A8C-331329107C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8" name="Straight Connector 18497">
              <a:extLst>
                <a:ext uri="{FF2B5EF4-FFF2-40B4-BE49-F238E27FC236}">
                  <a16:creationId xmlns:a16="http://schemas.microsoft.com/office/drawing/2014/main" id="{2AD51F90-1778-4825-87B9-E04A473A43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99" name="Straight Connector 18498">
              <a:extLst>
                <a:ext uri="{FF2B5EF4-FFF2-40B4-BE49-F238E27FC236}">
                  <a16:creationId xmlns:a16="http://schemas.microsoft.com/office/drawing/2014/main" id="{18B4C11C-68F4-4AAA-B3C6-99B339FD5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00" name="Straight Connector 18499">
              <a:extLst>
                <a:ext uri="{FF2B5EF4-FFF2-40B4-BE49-F238E27FC236}">
                  <a16:creationId xmlns:a16="http://schemas.microsoft.com/office/drawing/2014/main" id="{6F65B701-4451-455A-A72C-968591A58F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01" name="Straight Connector 18500">
              <a:extLst>
                <a:ext uri="{FF2B5EF4-FFF2-40B4-BE49-F238E27FC236}">
                  <a16:creationId xmlns:a16="http://schemas.microsoft.com/office/drawing/2014/main" id="{A8E9A4D7-E804-4F7D-B46F-9182BE11DE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02" name="Straight Connector 18501">
              <a:extLst>
                <a:ext uri="{FF2B5EF4-FFF2-40B4-BE49-F238E27FC236}">
                  <a16:creationId xmlns:a16="http://schemas.microsoft.com/office/drawing/2014/main" id="{8522ECDE-9CC3-4260-A85A-1575376E7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03" name="Straight Connector 18502">
              <a:extLst>
                <a:ext uri="{FF2B5EF4-FFF2-40B4-BE49-F238E27FC236}">
                  <a16:creationId xmlns:a16="http://schemas.microsoft.com/office/drawing/2014/main" id="{E940BF09-5C37-4ABA-919D-A22281C3A4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04" name="Straight Connector 18503">
              <a:extLst>
                <a:ext uri="{FF2B5EF4-FFF2-40B4-BE49-F238E27FC236}">
                  <a16:creationId xmlns:a16="http://schemas.microsoft.com/office/drawing/2014/main" id="{AECA37BD-68D3-427B-9FDA-2ADAFCF5DC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05" name="Straight Connector 18504">
              <a:extLst>
                <a:ext uri="{FF2B5EF4-FFF2-40B4-BE49-F238E27FC236}">
                  <a16:creationId xmlns:a16="http://schemas.microsoft.com/office/drawing/2014/main" id="{9C5F91D5-B215-42B0-81E5-7CE4263BDD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06" name="Straight Connector 18505">
              <a:extLst>
                <a:ext uri="{FF2B5EF4-FFF2-40B4-BE49-F238E27FC236}">
                  <a16:creationId xmlns:a16="http://schemas.microsoft.com/office/drawing/2014/main" id="{0C21ED72-60A2-439D-8DD2-85900BA4CB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07" name="Straight Connector 18506">
              <a:extLst>
                <a:ext uri="{FF2B5EF4-FFF2-40B4-BE49-F238E27FC236}">
                  <a16:creationId xmlns:a16="http://schemas.microsoft.com/office/drawing/2014/main" id="{E853A371-AB64-4677-9E5A-FE61C0E045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8509" name="Right Triangle 18508">
            <a:extLst>
              <a:ext uri="{FF2B5EF4-FFF2-40B4-BE49-F238E27FC236}">
                <a16:creationId xmlns:a16="http://schemas.microsoft.com/office/drawing/2014/main" id="{B3093A12-B759-4321-96FD-060689E3A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7291541" y="-287371"/>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E7AAAC84-7E82-1CAD-474E-DAE6B30E097E}"/>
              </a:ext>
            </a:extLst>
          </p:cNvPr>
          <p:cNvSpPr>
            <a:spLocks noGrp="1"/>
          </p:cNvSpPr>
          <p:nvPr>
            <p:ph type="title"/>
          </p:nvPr>
        </p:nvSpPr>
        <p:spPr>
          <a:xfrm>
            <a:off x="6181725" y="0"/>
            <a:ext cx="5307025" cy="6315075"/>
          </a:xfrm>
        </p:spPr>
        <p:txBody>
          <a:bodyPr vert="horz" lIns="91440" tIns="45720" rIns="91440" bIns="45720" rtlCol="0" anchor="b">
            <a:normAutofit/>
          </a:bodyPr>
          <a:lstStyle/>
          <a:p>
            <a:pPr>
              <a:lnSpc>
                <a:spcPct val="90000"/>
              </a:lnSpc>
            </a:pPr>
            <a:r>
              <a:rPr lang="en-US" sz="2000" dirty="0" err="1">
                <a:effectLst/>
                <a:latin typeface="Book Antiqua" panose="02040602050305030304" pitchFamily="18" charset="0"/>
              </a:rPr>
              <a:t>Ως</a:t>
            </a:r>
            <a:r>
              <a:rPr lang="en-US" sz="2000" dirty="0">
                <a:effectLst/>
                <a:latin typeface="Book Antiqua" panose="02040602050305030304" pitchFamily="18" charset="0"/>
              </a:rPr>
              <a:t> </a:t>
            </a:r>
            <a:r>
              <a:rPr lang="en-US" sz="2000" dirty="0" err="1">
                <a:effectLst/>
                <a:latin typeface="Book Antiqua" panose="02040602050305030304" pitchFamily="18" charset="0"/>
              </a:rPr>
              <a:t>ηθο</a:t>
            </a:r>
            <a:r>
              <a:rPr lang="en-US" sz="2000" dirty="0">
                <a:effectLst/>
                <a:latin typeface="Book Antiqua" panose="02040602050305030304" pitchFamily="18" charset="0"/>
              </a:rPr>
              <a:t>ποιός διέθετε τεράστια γκάμα, ερμηνεύοντας σχεδόν κάθε είδους χαρακτήρα, παρόλο που θεωρήθηκε καλύτερος στους ρόλους του Ληρ, του Μακμπέθ και του Άμλετ. </a:t>
            </a:r>
            <a:r>
              <a:rPr lang="en-US" sz="2000" dirty="0" err="1">
                <a:effectLst/>
                <a:latin typeface="Book Antiqua" panose="02040602050305030304" pitchFamily="18" charset="0"/>
              </a:rPr>
              <a:t>Είχε</a:t>
            </a:r>
            <a:r>
              <a:rPr lang="en-US" sz="2000" dirty="0">
                <a:effectLst/>
                <a:latin typeface="Book Antiqua" panose="02040602050305030304" pitchFamily="18" charset="0"/>
              </a:rPr>
              <a:t> </a:t>
            </a:r>
            <a:r>
              <a:rPr lang="en-US" sz="2000" dirty="0" err="1">
                <a:effectLst/>
                <a:latin typeface="Book Antiqua" panose="02040602050305030304" pitchFamily="18" charset="0"/>
              </a:rPr>
              <a:t>εύ</a:t>
            </a:r>
            <a:r>
              <a:rPr lang="en-US" sz="2000" dirty="0">
                <a:effectLst/>
                <a:latin typeface="Book Antiqua" panose="02040602050305030304" pitchFamily="18" charset="0"/>
              </a:rPr>
              <a:t>πλαστο πρόσωπο, διαπεραστικά μάτια και εκφραστικό σώμα, που το χρησιμοποιούσε εντυπωσιάζοντας την παντομίμα της δευτερεύουσας σκηνικής δράσης για την οποία ήταν διάσημος. </a:t>
            </a:r>
            <a:r>
              <a:rPr lang="en-US" sz="2000" dirty="0" err="1">
                <a:effectLst/>
                <a:latin typeface="Book Antiqua" panose="02040602050305030304" pitchFamily="18" charset="0"/>
              </a:rPr>
              <a:t>Μέσ</a:t>
            </a:r>
            <a:r>
              <a:rPr lang="en-US" sz="2000" dirty="0">
                <a:effectLst/>
                <a:latin typeface="Book Antiqua" panose="02040602050305030304" pitchFamily="18" charset="0"/>
              </a:rPr>
              <a:t>α από την έντονη συγκέντρωση του στην κατάσταση της στιγμής, ο Γκάρικ έκανε ό,τι και αν έπαιζε να φαίνεται ακαταμάχητα αληθινό. Φα</a:t>
            </a:r>
            <a:r>
              <a:rPr lang="en-US" sz="2000" dirty="0" err="1">
                <a:effectLst/>
                <a:latin typeface="Book Antiqua" panose="02040602050305030304" pitchFamily="18" charset="0"/>
              </a:rPr>
              <a:t>ίνετ</a:t>
            </a:r>
            <a:r>
              <a:rPr lang="en-US" sz="2000" dirty="0">
                <a:effectLst/>
                <a:latin typeface="Book Antiqua" panose="02040602050305030304" pitchFamily="18" charset="0"/>
              </a:rPr>
              <a:t>αι ότι κατανοούσε την πολυπλοκότητα του κάθε ρόλου και του έδινε την πιο πλήρη έκφραση από όλους τους συγχρόνους του ηθοποιούς. Από π</a:t>
            </a:r>
            <a:r>
              <a:rPr lang="en-US" sz="2000" dirty="0" err="1">
                <a:effectLst/>
                <a:latin typeface="Book Antiqua" panose="02040602050305030304" pitchFamily="18" charset="0"/>
              </a:rPr>
              <a:t>ολλούς</a:t>
            </a:r>
            <a:r>
              <a:rPr lang="en-US" sz="2000" dirty="0">
                <a:effectLst/>
                <a:latin typeface="Book Antiqua" panose="02040602050305030304" pitchFamily="18" charset="0"/>
              </a:rPr>
              <a:t> </a:t>
            </a:r>
            <a:r>
              <a:rPr lang="en-US" sz="2000" dirty="0" err="1">
                <a:effectLst/>
                <a:latin typeface="Book Antiqua" panose="02040602050305030304" pitchFamily="18" charset="0"/>
              </a:rPr>
              <a:t>θεωρείτ</a:t>
            </a:r>
            <a:r>
              <a:rPr lang="en-US" sz="2000" dirty="0">
                <a:effectLst/>
                <a:latin typeface="Book Antiqua" panose="02040602050305030304" pitchFamily="18" charset="0"/>
              </a:rPr>
              <a:t>αι ως ο  μεγαλύτερος Άγγλος ηθοποιός όλων των εποχών</a:t>
            </a:r>
            <a:r>
              <a:rPr lang="en-US" sz="1400" dirty="0">
                <a:effectLst/>
              </a:rPr>
              <a:t>. </a:t>
            </a:r>
            <a:br>
              <a:rPr lang="en-US" sz="1400" dirty="0">
                <a:effectLst/>
              </a:rPr>
            </a:br>
            <a:endParaRPr lang="en-US" sz="1400" dirty="0"/>
          </a:p>
        </p:txBody>
      </p:sp>
      <p:pic>
        <p:nvPicPr>
          <p:cNvPr id="18434" name="Picture 2" descr="David Garrick, Actor | The Culture Concept Circle">
            <a:extLst>
              <a:ext uri="{FF2B5EF4-FFF2-40B4-BE49-F238E27FC236}">
                <a16:creationId xmlns:a16="http://schemas.microsoft.com/office/drawing/2014/main" id="{D29B33D7-90D6-BAE1-BBA8-24168EED6C3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24697" y="722903"/>
            <a:ext cx="4333920" cy="541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886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463" name="Group 19462">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9464" name="Straight Connector 19463">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65" name="Straight Connector 19464">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66" name="Straight Connector 19465">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67" name="Straight Connector 19466">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68" name="Straight Connector 19467">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69" name="Straight Connector 19468">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0" name="Straight Connector 19469">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1" name="Straight Connector 19470">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2" name="Straight Connector 19471">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3" name="Straight Connector 19472">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4" name="Straight Connector 19473">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5" name="Straight Connector 19474">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6" name="Straight Connector 19475">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7" name="Straight Connector 19476">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8" name="Straight Connector 19477">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79" name="Straight Connector 19478">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0" name="Straight Connector 19479">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1" name="Straight Connector 19480">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2" name="Straight Connector 19481">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3" name="Straight Connector 19482">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4" name="Straight Connector 19483">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5" name="Straight Connector 19484">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6" name="Straight Connector 19485">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7" name="Straight Connector 19486">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8" name="Straight Connector 19487">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89" name="Straight Connector 19488">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90" name="Straight Connector 19489">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91" name="Straight Connector 19490">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92" name="Straight Connector 19491">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93" name="Straight Connector 19492">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94" name="Straight Connector 19493">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9496" name="Right Triangle 19495">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9498" name="Rectangle 19497">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9500" name="Group 19499">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9501" name="Straight Connector 19500">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02" name="Straight Connector 19501">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03" name="Straight Connector 19502">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04" name="Straight Connector 19503">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05" name="Straight Connector 19504">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06" name="Straight Connector 19505">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07" name="Straight Connector 19506">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08" name="Straight Connector 19507">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09" name="Straight Connector 19508">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0" name="Straight Connector 19509">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1" name="Straight Connector 19510">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2" name="Straight Connector 19511">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3" name="Straight Connector 19512">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4" name="Straight Connector 19513">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5" name="Straight Connector 19514">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6" name="Straight Connector 19515">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7" name="Straight Connector 19516">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8" name="Straight Connector 19517">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19" name="Straight Connector 19518">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0" name="Straight Connector 19519">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1" name="Straight Connector 19520">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2" name="Straight Connector 19521">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3" name="Straight Connector 19522">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4" name="Straight Connector 19523">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5" name="Straight Connector 19524">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6" name="Straight Connector 19525">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7" name="Straight Connector 19526">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8" name="Straight Connector 19527">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29" name="Straight Connector 19528">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30" name="Straight Connector 19529">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31" name="Straight Connector 19530">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9533" name="Freeform: Shape 19532">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458" name="Picture 2" descr="The History of Theatre According to Dr Jack: The Theatre in 17th century  France III: French Theatre Spaces and Spectacle; French Actors and  Theatrical Troupes">
            <a:extLst>
              <a:ext uri="{FF2B5EF4-FFF2-40B4-BE49-F238E27FC236}">
                <a16:creationId xmlns:a16="http://schemas.microsoft.com/office/drawing/2014/main" id="{2DBF6688-1C86-A9E8-34D3-420F9AAE6AB5}"/>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t="8718" r="-1" b="5988"/>
          <a:stretch/>
        </p:blipFill>
        <p:spPr bwMode="auto">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B9E3CD44-AEE5-62F3-5148-7F9D6EE88E6D}"/>
              </a:ext>
            </a:extLst>
          </p:cNvPr>
          <p:cNvSpPr>
            <a:spLocks noGrp="1"/>
          </p:cNvSpPr>
          <p:nvPr>
            <p:ph type="title"/>
          </p:nvPr>
        </p:nvSpPr>
        <p:spPr>
          <a:xfrm>
            <a:off x="684225" y="306826"/>
            <a:ext cx="9339075" cy="3122175"/>
          </a:xfrm>
        </p:spPr>
        <p:txBody>
          <a:bodyPr vert="horz" lIns="91440" tIns="45720" rIns="91440" bIns="45720" rtlCol="0" anchor="b">
            <a:noAutofit/>
          </a:bodyPr>
          <a:lstStyle/>
          <a:p>
            <a:pPr>
              <a:lnSpc>
                <a:spcPct val="90000"/>
              </a:lnSpc>
              <a:spcAft>
                <a:spcPts val="800"/>
              </a:spcAft>
            </a:pPr>
            <a:r>
              <a:rPr lang="en-US" sz="2000" i="1" dirty="0" err="1">
                <a:solidFill>
                  <a:srgbClr val="FFFFFF"/>
                </a:solidFill>
                <a:effectLst/>
                <a:latin typeface="Book Antiqua" panose="02040602050305030304" pitchFamily="18" charset="0"/>
              </a:rPr>
              <a:t>Κοινό</a:t>
            </a:r>
            <a:r>
              <a:rPr lang="en-US" sz="2000" i="1" dirty="0">
                <a:solidFill>
                  <a:srgbClr val="FFFFFF"/>
                </a:solidFill>
                <a:effectLst/>
                <a:latin typeface="Book Antiqua" panose="02040602050305030304" pitchFamily="18" charset="0"/>
              </a:rPr>
              <a:t> και παρα</a:t>
            </a:r>
            <a:r>
              <a:rPr lang="en-US" sz="2000" i="1" dirty="0" err="1">
                <a:solidFill>
                  <a:srgbClr val="FFFFFF"/>
                </a:solidFill>
                <a:effectLst/>
                <a:latin typeface="Book Antiqua" panose="02040602050305030304" pitchFamily="18" charset="0"/>
              </a:rPr>
              <a:t>στάσεις</a:t>
            </a:r>
            <a:br>
              <a:rPr lang="en-US" sz="2000" dirty="0">
                <a:solidFill>
                  <a:srgbClr val="FFFFFF"/>
                </a:solidFill>
                <a:effectLst/>
                <a:latin typeface="Book Antiqua" panose="02040602050305030304" pitchFamily="18" charset="0"/>
              </a:rPr>
            </a:br>
            <a:r>
              <a:rPr lang="en-US" sz="2000" dirty="0">
                <a:solidFill>
                  <a:srgbClr val="FFFFFF"/>
                </a:solidFill>
                <a:effectLst/>
                <a:latin typeface="Book Antiqua" panose="02040602050305030304" pitchFamily="18" charset="0"/>
              </a:rPr>
              <a:t>Κα</a:t>
            </a:r>
            <a:r>
              <a:rPr lang="en-US" sz="2000" dirty="0" err="1">
                <a:solidFill>
                  <a:srgbClr val="FFFFFF"/>
                </a:solidFill>
                <a:effectLst/>
                <a:latin typeface="Book Antiqua" panose="02040602050305030304" pitchFamily="18" charset="0"/>
              </a:rPr>
              <a:t>τά</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την</a:t>
            </a:r>
            <a:r>
              <a:rPr lang="en-US" sz="2000" dirty="0">
                <a:solidFill>
                  <a:srgbClr val="FFFFFF"/>
                </a:solidFill>
                <a:effectLst/>
                <a:latin typeface="Book Antiqua" panose="02040602050305030304" pitchFamily="18" charset="0"/>
              </a:rPr>
              <a:t> Πα</a:t>
            </a:r>
            <a:r>
              <a:rPr lang="en-US" sz="2000" dirty="0" err="1">
                <a:solidFill>
                  <a:srgbClr val="FFFFFF"/>
                </a:solidFill>
                <a:effectLst/>
                <a:latin typeface="Book Antiqua" panose="02040602050305030304" pitchFamily="18" charset="0"/>
              </a:rPr>
              <a:t>λινόρθωση</a:t>
            </a:r>
            <a:r>
              <a:rPr lang="en-US" sz="2000" dirty="0">
                <a:solidFill>
                  <a:srgbClr val="FFFFFF"/>
                </a:solidFill>
                <a:effectLst/>
                <a:latin typeface="Book Antiqua" panose="02040602050305030304" pitchFamily="18" charset="0"/>
              </a:rPr>
              <a:t> η </a:t>
            </a:r>
            <a:r>
              <a:rPr lang="en-US" sz="2000" dirty="0" err="1">
                <a:solidFill>
                  <a:srgbClr val="FFFFFF"/>
                </a:solidFill>
                <a:effectLst/>
                <a:latin typeface="Book Antiqua" panose="02040602050305030304" pitchFamily="18" charset="0"/>
              </a:rPr>
              <a:t>θε</a:t>
            </a:r>
            <a:r>
              <a:rPr lang="en-US" sz="2000" dirty="0">
                <a:solidFill>
                  <a:srgbClr val="FFFFFF"/>
                </a:solidFill>
                <a:effectLst/>
                <a:latin typeface="Book Antiqua" panose="02040602050305030304" pitchFamily="18" charset="0"/>
              </a:rPr>
              <a:t>ατρική περίοδος διαρκούσε από τον Οκτώβριο μέχρι τον Ιούνιο. </a:t>
            </a:r>
            <a:r>
              <a:rPr lang="en-US" sz="2000" dirty="0" err="1">
                <a:solidFill>
                  <a:srgbClr val="FFFFFF"/>
                </a:solidFill>
                <a:effectLst/>
                <a:latin typeface="Book Antiqua" panose="02040602050305030304" pitchFamily="18" charset="0"/>
              </a:rPr>
              <a:t>Τον</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δέκ</a:t>
            </a:r>
            <a:r>
              <a:rPr lang="en-US" sz="2000" dirty="0">
                <a:solidFill>
                  <a:srgbClr val="FFFFFF"/>
                </a:solidFill>
                <a:effectLst/>
                <a:latin typeface="Book Antiqua" panose="02040602050305030304" pitchFamily="18" charset="0"/>
              </a:rPr>
              <a:t>ατο όγδοο αιώνα ξεκινούσε από τα μέσα Σεπτεμβρίου και συνεχιζόταν μέχρι τα τέλη Μαΐου ή τις πρώτες μέρες του Ιουνίου. </a:t>
            </a:r>
            <a:r>
              <a:rPr lang="en-US" sz="2000" dirty="0" err="1">
                <a:solidFill>
                  <a:srgbClr val="FFFFFF"/>
                </a:solidFill>
                <a:effectLst/>
                <a:latin typeface="Book Antiqua" panose="02040602050305030304" pitchFamily="18" charset="0"/>
              </a:rPr>
              <a:t>Μετά</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το</a:t>
            </a:r>
            <a:r>
              <a:rPr lang="en-US" sz="2000" dirty="0">
                <a:solidFill>
                  <a:srgbClr val="FFFFFF"/>
                </a:solidFill>
                <a:effectLst/>
                <a:latin typeface="Book Antiqua" panose="02040602050305030304" pitchFamily="18" charset="0"/>
              </a:rPr>
              <a:t> 1750 π</a:t>
            </a:r>
            <a:r>
              <a:rPr lang="en-US" sz="2000" dirty="0" err="1">
                <a:solidFill>
                  <a:srgbClr val="FFFFFF"/>
                </a:solidFill>
                <a:effectLst/>
                <a:latin typeface="Book Antiqua" panose="02040602050305030304" pitchFamily="18" charset="0"/>
              </a:rPr>
              <a:t>ερί</a:t>
            </a:r>
            <a:r>
              <a:rPr lang="en-US" sz="2000" dirty="0">
                <a:solidFill>
                  <a:srgbClr val="FFFFFF"/>
                </a:solidFill>
                <a:effectLst/>
                <a:latin typeface="Book Antiqua" panose="02040602050305030304" pitchFamily="18" charset="0"/>
              </a:rPr>
              <a:t>που τα θέατρα έπαιζαν 2 ή 3 φορές την εβδομάδα το φθινόπωρο μέχρι τα μέσα Οκτωβρίου, και στη συνέχεια καθημερινά εκτός από τις Κυριακές. </a:t>
            </a:r>
            <a:r>
              <a:rPr lang="en-US" sz="2000" dirty="0" err="1">
                <a:solidFill>
                  <a:srgbClr val="FFFFFF"/>
                </a:solidFill>
                <a:effectLst/>
                <a:latin typeface="Book Antiqua" panose="02040602050305030304" pitchFamily="18" charset="0"/>
              </a:rPr>
              <a:t>Όλ</a:t>
            </a:r>
            <a:r>
              <a:rPr lang="en-US" sz="2000" dirty="0">
                <a:solidFill>
                  <a:srgbClr val="FFFFFF"/>
                </a:solidFill>
                <a:effectLst/>
                <a:latin typeface="Book Antiqua" panose="02040602050305030304" pitchFamily="18" charset="0"/>
              </a:rPr>
              <a:t>α τα θέατρα παρέμεναν κλειστά κάποιες συγκεκριμένες μέρες του χρόνου, όπως τα Χριστούγεννα. </a:t>
            </a:r>
            <a:r>
              <a:rPr lang="en-US" sz="2000" dirty="0" err="1">
                <a:solidFill>
                  <a:srgbClr val="FFFFFF"/>
                </a:solidFill>
                <a:effectLst/>
                <a:latin typeface="Book Antiqua" panose="02040602050305030304" pitchFamily="18" charset="0"/>
              </a:rPr>
              <a:t>Οι</a:t>
            </a:r>
            <a:r>
              <a:rPr lang="en-US" sz="2000" dirty="0">
                <a:solidFill>
                  <a:srgbClr val="FFFFFF"/>
                </a:solidFill>
                <a:effectLst/>
                <a:latin typeface="Book Antiqua" panose="02040602050305030304" pitchFamily="18" charset="0"/>
              </a:rPr>
              <a:t> κα</a:t>
            </a:r>
            <a:r>
              <a:rPr lang="en-US" sz="2000" dirty="0" err="1">
                <a:solidFill>
                  <a:srgbClr val="FFFFFF"/>
                </a:solidFill>
                <a:effectLst/>
                <a:latin typeface="Book Antiqua" panose="02040602050305030304" pitchFamily="18" charset="0"/>
              </a:rPr>
              <a:t>λοκ</a:t>
            </a:r>
            <a:r>
              <a:rPr lang="en-US" sz="2000" dirty="0">
                <a:solidFill>
                  <a:srgbClr val="FFFFFF"/>
                </a:solidFill>
                <a:effectLst/>
                <a:latin typeface="Book Antiqua" panose="02040602050305030304" pitchFamily="18" charset="0"/>
              </a:rPr>
              <a:t>αιρινές παραστάσεις καθιερώθηκαν σταδιακά κυρίως μετά το 1766</a:t>
            </a:r>
            <a:br>
              <a:rPr lang="en-US" sz="2000" dirty="0">
                <a:solidFill>
                  <a:srgbClr val="FFFFFF"/>
                </a:solidFill>
                <a:effectLst/>
                <a:latin typeface="Book Antiqua" panose="02040602050305030304" pitchFamily="18" charset="0"/>
              </a:rPr>
            </a:br>
            <a:endParaRPr lang="en-US" sz="20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13486912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CC805F-70D1-F347-304E-282E94AEC7F1}"/>
              </a:ext>
            </a:extLst>
          </p:cNvPr>
          <p:cNvSpPr>
            <a:spLocks noGrp="1"/>
          </p:cNvSpPr>
          <p:nvPr>
            <p:ph type="title"/>
          </p:nvPr>
        </p:nvSpPr>
        <p:spPr>
          <a:xfrm>
            <a:off x="691078" y="722903"/>
            <a:ext cx="10501177" cy="416633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παραστάσεις διαφημίζονταν με διάφορους τρόπους, με αφίσες που τοποθετούνταν σε όλη την πόλη, με διαφημιστικά φυλλάδια που μοιράζονταν στα καφενεία, στα σπίτια και οπουδήποτε αλλού, με διαφημίσεις στις εφημερίδες, μετά την εμφάνισή τους τα πρώτα χρόνια του δέκατου όγδοου αιώνα, και με αναγγελίες που γίνονταν από σκηνής κάθε βράδυ. Οι ώρες των παραστάσεων από νωρίς το απόγευμα σταδιακά μετακινήθηκαν στις πρώτες βραδινές ώρες.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8973490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C6EB45-DC1C-D0FB-9B2F-D8C8BBDF2E9D}"/>
              </a:ext>
            </a:extLst>
          </p:cNvPr>
          <p:cNvSpPr>
            <a:spLocks noGrp="1"/>
          </p:cNvSpPr>
          <p:nvPr>
            <p:ph type="title"/>
          </p:nvPr>
        </p:nvSpPr>
        <p:spPr>
          <a:xfrm>
            <a:off x="691078" y="722903"/>
            <a:ext cx="10501177" cy="5453962"/>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βραδινό πρόγραμμα ήταν σύνθετο κατά την Παλινόρθωση, αποτελείτο από ένα έργο κανονικής διάρκειας, με τραγούδια και χορό ανάμεσα στις πράξεις. Από το 1700 προστέθηκαν ακροβάτες, εκπαιδευμένα ζώα και άλλοι καλλιτέχνες παρόμοιοι με εκείνους του τσίρκου. Γύρω στο 1715 έκανε την εμφάνισή του το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άφτερ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πης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after piece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μετά την κανονική παράσταση, το οποίο και γρήγορα καθιερώθηκε. Έτσι μετά το 1721 </a:t>
            </a:r>
            <a:r>
              <a:rPr lang="el-GR" sz="2400" dirty="0">
                <a:latin typeface="Book Antiqua" panose="02040602050305030304" pitchFamily="18" charset="0"/>
                <a:ea typeface="Calibri" panose="020F0502020204030204" pitchFamily="34" charset="0"/>
                <a:cs typeface="Times New Roman" panose="02020603050405020304" pitchFamily="18" charset="0"/>
              </a:rPr>
              <a:t>ένα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τυπικό βραδινό πρόγραμμα ήταν διευθετημένο ως εξής: μισή ώρα περίπου μουσική πριν από την παράσταση, έπειτα ο πρόλογος και ακολουθούσε ένα έργο πλήρους διάρκειας. Στα διαλείμματα ανάμεσα στις πράξεις παρουσιάζονταν ποικίλες διασκεδάσεις άλλου τύπου. Έπειτα από το κυρίως έργο παρουσιαζόταν ένα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άφτερ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πης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(μια παντομίμα, μια φάρσα ή μια κωμική όπερα, όλα συνήθως σε δυο πράξεις) και η βραδιά τελείωνε με τραγούδι και χορό. Οι παραστάσεις διαρκούσαν από 3 μέχρι 5 ώρες.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5719756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0"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82" name="Rectangle 42">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83" name="Picture 3">
            <a:extLst>
              <a:ext uri="{FF2B5EF4-FFF2-40B4-BE49-F238E27FC236}">
                <a16:creationId xmlns:a16="http://schemas.microsoft.com/office/drawing/2014/main" id="{ADE53C4A-9945-3756-E3BB-51F606695C64}"/>
              </a:ext>
            </a:extLst>
          </p:cNvPr>
          <p:cNvPicPr>
            <a:picLocks noChangeAspect="1"/>
          </p:cNvPicPr>
          <p:nvPr/>
        </p:nvPicPr>
        <p:blipFill rotWithShape="1">
          <a:blip r:embed="rId2"/>
          <a:srcRect t="8907"/>
          <a:stretch/>
        </p:blipFill>
        <p:spPr>
          <a:xfrm>
            <a:off x="20" y="10"/>
            <a:ext cx="12191980" cy="6857989"/>
          </a:xfrm>
          <a:prstGeom prst="rect">
            <a:avLst/>
          </a:prstGeom>
        </p:spPr>
      </p:pic>
      <p:grpSp>
        <p:nvGrpSpPr>
          <p:cNvPr id="84" name="Group 44">
            <a:extLst>
              <a:ext uri="{FF2B5EF4-FFF2-40B4-BE49-F238E27FC236}">
                <a16:creationId xmlns:a16="http://schemas.microsoft.com/office/drawing/2014/main" id="{4A1F22E2-9813-4EBC-A701-AAAA6ED15D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7F8B7518-BB87-4DEF-913D-A2C5C7E898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7FA77DC-D6FA-4AF0-A95F-D85CBE0CE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B31CC20-67CB-426B-9FFC-86FBB5EA62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F16F19F-AFAD-4BB8-BADC-94042BA78F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A21872D-2D68-4EB1-A577-7F00EF355B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B199ACF-202D-4583-B640-4C058ED565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BC0596-61D3-4355-A982-C094F43CBB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851CA5D-B2E2-4379-B91C-7B20CCE967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2794494-F766-402C-9809-2B7281C26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34BC5DD-5792-4415-B452-36FC7DB9D7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2D5BC48-7901-4D5B-AD85-A6FCC73C24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7ABEFD0-8063-4DE5-9CA3-737A677507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AA24B3D-8D0A-479A-B1D0-06EF71D6F8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F56DE0E-53B5-4582-80B2-722B3BCFE2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5883FE8-A185-4697-8586-55EED58A55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8896C73-323B-4B40-8CA7-A60CB0C668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EF23969-C27D-45AA-837C-C07705B0AD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3FEA341-5A10-448E-A0F8-6D0718B852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61EE197-BD9A-4965-84E0-BB65569A7DA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F6FCEBE5-19AB-4C9B-8AC6-78A1049651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0E1E700-F8E3-4452-95DE-C8B0FE50A2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C295082-1371-47D6-A2AB-35BE9A7F28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1A10ADB-4739-4067-852F-DFA06CC8EC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406801A-B91F-4D65-8E7B-2273ADD21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62C9FE0-C4B7-41D4-B2F5-B9C177CCBB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B487A2F-0D93-4B96-A88E-A7C3050D62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94C9A55-5148-43BC-9F3C-1EA2B7BC5D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8B2033D-57C6-4263-BCBC-4F717C9622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1D041FE-8BBF-4472-9BA9-274FF791E2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F09DF04-1192-4720-BC8C-10F3AA1C44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24BB435-2932-44F7-AC2E-D5A16116EB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5" name="Freeform: Shape 77">
            <a:extLst>
              <a:ext uri="{FF2B5EF4-FFF2-40B4-BE49-F238E27FC236}">
                <a16:creationId xmlns:a16="http://schemas.microsoft.com/office/drawing/2014/main" id="{445FE972-3FD1-42A0-917A-5FC226BB7D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5" y="3657600"/>
            <a:ext cx="12198214" cy="3200399"/>
          </a:xfrm>
          <a:custGeom>
            <a:avLst/>
            <a:gdLst>
              <a:gd name="connsiteX0" fmla="*/ 8951169 w 12179808"/>
              <a:gd name="connsiteY0" fmla="*/ 14 h 3200399"/>
              <a:gd name="connsiteX1" fmla="*/ 11653845 w 12179808"/>
              <a:gd name="connsiteY1" fmla="*/ 98641 h 3200399"/>
              <a:gd name="connsiteX2" fmla="*/ 12178450 w 12179808"/>
              <a:gd name="connsiteY2" fmla="*/ 134761 h 3200399"/>
              <a:gd name="connsiteX3" fmla="*/ 12178450 w 12179808"/>
              <a:gd name="connsiteY3" fmla="*/ 852282 h 3200399"/>
              <a:gd name="connsiteX4" fmla="*/ 12179808 w 12179808"/>
              <a:gd name="connsiteY4" fmla="*/ 852282 h 3200399"/>
              <a:gd name="connsiteX5" fmla="*/ 12179808 w 12179808"/>
              <a:gd name="connsiteY5" fmla="*/ 1752600 h 3200399"/>
              <a:gd name="connsiteX6" fmla="*/ 12179808 w 12179808"/>
              <a:gd name="connsiteY6" fmla="*/ 1981199 h 3200399"/>
              <a:gd name="connsiteX7" fmla="*/ 12179808 w 12179808"/>
              <a:gd name="connsiteY7" fmla="*/ 3200399 h 3200399"/>
              <a:gd name="connsiteX8" fmla="*/ 0 w 12179808"/>
              <a:gd name="connsiteY8" fmla="*/ 3200399 h 3200399"/>
              <a:gd name="connsiteX9" fmla="*/ 0 w 12179808"/>
              <a:gd name="connsiteY9" fmla="*/ 1981199 h 3200399"/>
              <a:gd name="connsiteX10" fmla="*/ 0 w 12179808"/>
              <a:gd name="connsiteY10" fmla="*/ 1752600 h 3200399"/>
              <a:gd name="connsiteX11" fmla="*/ 0 w 12179808"/>
              <a:gd name="connsiteY11" fmla="*/ 940776 h 3200399"/>
              <a:gd name="connsiteX12" fmla="*/ 0 w 12179808"/>
              <a:gd name="connsiteY12" fmla="*/ 852282 h 3200399"/>
              <a:gd name="connsiteX13" fmla="*/ 0 w 12179808"/>
              <a:gd name="connsiteY13" fmla="*/ 475166 h 3200399"/>
              <a:gd name="connsiteX14" fmla="*/ 8951169 w 12179808"/>
              <a:gd name="connsiteY14" fmla="*/ 14 h 320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79808" h="3200399">
                <a:moveTo>
                  <a:pt x="8951169" y="14"/>
                </a:moveTo>
                <a:cubicBezTo>
                  <a:pt x="9704520" y="748"/>
                  <a:pt x="10578586" y="29202"/>
                  <a:pt x="11653845" y="98641"/>
                </a:cubicBezTo>
                <a:lnTo>
                  <a:pt x="12178450" y="134761"/>
                </a:lnTo>
                <a:lnTo>
                  <a:pt x="12178450" y="852282"/>
                </a:lnTo>
                <a:lnTo>
                  <a:pt x="12179808" y="852282"/>
                </a:lnTo>
                <a:lnTo>
                  <a:pt x="12179808" y="1752600"/>
                </a:lnTo>
                <a:lnTo>
                  <a:pt x="12179808" y="1981199"/>
                </a:lnTo>
                <a:lnTo>
                  <a:pt x="12179808" y="3200399"/>
                </a:lnTo>
                <a:lnTo>
                  <a:pt x="0" y="3200399"/>
                </a:lnTo>
                <a:lnTo>
                  <a:pt x="0" y="1981199"/>
                </a:lnTo>
                <a:lnTo>
                  <a:pt x="0" y="1752600"/>
                </a:lnTo>
                <a:lnTo>
                  <a:pt x="0" y="940776"/>
                </a:lnTo>
                <a:lnTo>
                  <a:pt x="0" y="852282"/>
                </a:lnTo>
                <a:lnTo>
                  <a:pt x="0" y="475166"/>
                </a:lnTo>
                <a:cubicBezTo>
                  <a:pt x="4768989" y="475166"/>
                  <a:pt x="5812206" y="-3043"/>
                  <a:pt x="8951169" y="14"/>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Τίτλος 1">
            <a:extLst>
              <a:ext uri="{FF2B5EF4-FFF2-40B4-BE49-F238E27FC236}">
                <a16:creationId xmlns:a16="http://schemas.microsoft.com/office/drawing/2014/main" id="{F11C7D98-2BB6-5815-D0F3-47C369060BBA}"/>
              </a:ext>
            </a:extLst>
          </p:cNvPr>
          <p:cNvSpPr>
            <a:spLocks noGrp="1"/>
          </p:cNvSpPr>
          <p:nvPr>
            <p:ph type="title"/>
          </p:nvPr>
        </p:nvSpPr>
        <p:spPr>
          <a:xfrm>
            <a:off x="684225" y="4453656"/>
            <a:ext cx="10325635" cy="975150"/>
          </a:xfrm>
        </p:spPr>
        <p:txBody>
          <a:bodyPr vert="horz" lIns="91440" tIns="45720" rIns="91440" bIns="45720" rtlCol="0" anchor="b">
            <a:normAutofit fontScale="90000"/>
          </a:bodyPr>
          <a:lstStyle/>
          <a:p>
            <a:pPr>
              <a:lnSpc>
                <a:spcPct val="90000"/>
              </a:lnSpc>
            </a:pPr>
            <a:r>
              <a:rPr lang="el-GR" sz="3600" b="1" i="1" dirty="0">
                <a:effectLst/>
                <a:latin typeface="Book Antiqua" panose="02040602050305030304" pitchFamily="18" charset="0"/>
              </a:rPr>
              <a:t>Το θέατρο στην </a:t>
            </a:r>
            <a:r>
              <a:rPr lang="en-US" sz="3600" b="1" i="1" dirty="0" err="1">
                <a:effectLst/>
                <a:latin typeface="Book Antiqua" panose="02040602050305030304" pitchFamily="18" charset="0"/>
              </a:rPr>
              <a:t>Ιτ</a:t>
            </a:r>
            <a:r>
              <a:rPr lang="en-US" sz="3600" b="1" i="1" dirty="0">
                <a:effectLst/>
                <a:latin typeface="Book Antiqua" panose="02040602050305030304" pitchFamily="18" charset="0"/>
              </a:rPr>
              <a:t>αλία και </a:t>
            </a:r>
            <a:r>
              <a:rPr lang="el-GR" sz="3600" b="1" i="1" dirty="0">
                <a:effectLst/>
                <a:latin typeface="Book Antiqua" panose="02040602050305030304" pitchFamily="18" charset="0"/>
              </a:rPr>
              <a:t>την </a:t>
            </a:r>
            <a:r>
              <a:rPr lang="en-US" sz="3600" b="1" i="1" dirty="0">
                <a:effectLst/>
                <a:latin typeface="Book Antiqua" panose="02040602050305030304" pitchFamily="18" charset="0"/>
              </a:rPr>
              <a:t>Γα</a:t>
            </a:r>
            <a:r>
              <a:rPr lang="en-US" sz="3600" b="1" i="1" dirty="0" err="1">
                <a:effectLst/>
                <a:latin typeface="Book Antiqua" panose="02040602050305030304" pitchFamily="18" charset="0"/>
              </a:rPr>
              <a:t>λλί</a:t>
            </a:r>
            <a:r>
              <a:rPr lang="en-US" sz="3600" b="1" i="1" dirty="0">
                <a:effectLst/>
                <a:latin typeface="Book Antiqua" panose="02040602050305030304" pitchFamily="18" charset="0"/>
              </a:rPr>
              <a:t>α μέχρι το 1800</a:t>
            </a:r>
            <a:br>
              <a:rPr lang="en-US" sz="3000" dirty="0">
                <a:effectLst/>
              </a:rPr>
            </a:br>
            <a:endParaRPr lang="en-US" sz="3000" dirty="0"/>
          </a:p>
        </p:txBody>
      </p:sp>
    </p:spTree>
    <p:extLst>
      <p:ext uri="{BB962C8B-B14F-4D97-AF65-F5344CB8AC3E}">
        <p14:creationId xmlns:p14="http://schemas.microsoft.com/office/powerpoint/2010/main" val="23566292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62EB2B-FFE4-D714-093B-D4C47B53F917}"/>
              </a:ext>
            </a:extLst>
          </p:cNvPr>
          <p:cNvSpPr>
            <a:spLocks noGrp="1"/>
          </p:cNvSpPr>
          <p:nvPr>
            <p:ph type="title"/>
          </p:nvPr>
        </p:nvSpPr>
        <p:spPr>
          <a:xfrm>
            <a:off x="691078" y="722903"/>
            <a:ext cx="10501177" cy="4595546"/>
          </a:xfrm>
        </p:spPr>
        <p:txBody>
          <a:bodyPr>
            <a:normAutofit/>
          </a:bodyPr>
          <a:lstStyle/>
          <a:p>
            <a:pPr>
              <a:lnSpc>
                <a:spcPct val="107000"/>
              </a:lnSpc>
              <a:spcAft>
                <a:spcPts val="800"/>
              </a:spcAft>
            </a:pP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Ιταλία</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Σε όλη τη διάρκεια του δέκατου έβδομου αιώνα υπήρξε μια αισθητή τάση προς το αυξημένο μέγεθος και τη μεγαλοπρέπεια στα σκηνικά.</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Ενώ οι σκηνογράφοι της Ιταλίας κυριάρχησαν στο ευρωπαϊκό θέατρο δεν συνέβη το ίδιο με τους δραματουργούς της Ιταλίας. Εξαιτίας του κύρους της όπερας, οι περισσότεροι Ιταλοί θεατρικοί συγγραφείς αρκούνταν στο να συνθέτουν λιμπρέτα. Στην Ιταλία του δέκατου όγδοου </a:t>
            </a:r>
            <a:r>
              <a:rPr lang="el-GR" sz="2400" dirty="0">
                <a:latin typeface="Book Antiqua" panose="02040602050305030304" pitchFamily="18" charset="0"/>
                <a:ea typeface="Calibri" panose="020F0502020204030204" pitchFamily="34" charset="0"/>
                <a:cs typeface="Times New Roman" panose="02020603050405020304" pitchFamily="18" charset="0"/>
              </a:rPr>
              <a:t>αιώνα το σοβαρό θέατρο πρόζας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δεν ήταν ιδιαίτερα δημοφιλές. </a:t>
            </a:r>
            <a:endParaRPr lang="el-GR" sz="2400" dirty="0"/>
          </a:p>
        </p:txBody>
      </p:sp>
    </p:spTree>
    <p:extLst>
      <p:ext uri="{BB962C8B-B14F-4D97-AF65-F5344CB8AC3E}">
        <p14:creationId xmlns:p14="http://schemas.microsoft.com/office/powerpoint/2010/main" val="88201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487" name="Group 2048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0488" name="Straight Connector 20487">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89" name="Straight Connector 20488">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0" name="Straight Connector 20489">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1" name="Straight Connector 20490">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2" name="Straight Connector 20491">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3" name="Straight Connector 20492">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4" name="Straight Connector 20493">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5" name="Straight Connector 20494">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6" name="Straight Connector 20495">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7" name="Straight Connector 20496">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8" name="Straight Connector 20497">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499" name="Straight Connector 20498">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0" name="Straight Connector 20499">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1" name="Straight Connector 20500">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2" name="Straight Connector 20501">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3" name="Straight Connector 20502">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4" name="Straight Connector 20503">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5" name="Straight Connector 20504">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6" name="Straight Connector 20505">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7" name="Straight Connector 20506">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8" name="Straight Connector 20507">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09" name="Straight Connector 20508">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10" name="Straight Connector 20509">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11" name="Straight Connector 20510">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12" name="Straight Connector 20511">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13" name="Straight Connector 20512">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14" name="Straight Connector 20513">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15" name="Straight Connector 20514">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16" name="Straight Connector 20515">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17" name="Straight Connector 20516">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18" name="Straight Connector 20517">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0520" name="Right Triangle 20519">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0522" name="Rectangle 20521">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0524" name="Group 20523">
            <a:extLst>
              <a:ext uri="{FF2B5EF4-FFF2-40B4-BE49-F238E27FC236}">
                <a16:creationId xmlns:a16="http://schemas.microsoft.com/office/drawing/2014/main" id="{CEC7A2BB-E03E-436B-ABA5-3EBC8FB406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0525" name="Straight Connector 20524">
              <a:extLst>
                <a:ext uri="{FF2B5EF4-FFF2-40B4-BE49-F238E27FC236}">
                  <a16:creationId xmlns:a16="http://schemas.microsoft.com/office/drawing/2014/main" id="{A6DC0849-A033-4B02-97FE-B41AD9A866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26" name="Straight Connector 20525">
              <a:extLst>
                <a:ext uri="{FF2B5EF4-FFF2-40B4-BE49-F238E27FC236}">
                  <a16:creationId xmlns:a16="http://schemas.microsoft.com/office/drawing/2014/main" id="{C3ADCA7D-864A-49AD-B820-102F220EA7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27" name="Straight Connector 20526">
              <a:extLst>
                <a:ext uri="{FF2B5EF4-FFF2-40B4-BE49-F238E27FC236}">
                  <a16:creationId xmlns:a16="http://schemas.microsoft.com/office/drawing/2014/main" id="{4957E947-1347-4EB3-89EB-DF85D94E26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28" name="Straight Connector 20527">
              <a:extLst>
                <a:ext uri="{FF2B5EF4-FFF2-40B4-BE49-F238E27FC236}">
                  <a16:creationId xmlns:a16="http://schemas.microsoft.com/office/drawing/2014/main" id="{98B5FAB9-675C-4906-A39C-BCFD689294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29" name="Straight Connector 20528">
              <a:extLst>
                <a:ext uri="{FF2B5EF4-FFF2-40B4-BE49-F238E27FC236}">
                  <a16:creationId xmlns:a16="http://schemas.microsoft.com/office/drawing/2014/main" id="{1C524971-DA3C-4B74-A99D-95CECD50C9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0" name="Straight Connector 20529">
              <a:extLst>
                <a:ext uri="{FF2B5EF4-FFF2-40B4-BE49-F238E27FC236}">
                  <a16:creationId xmlns:a16="http://schemas.microsoft.com/office/drawing/2014/main" id="{DDBDB683-BC6A-4522-82A5-C7457201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1" name="Straight Connector 20530">
              <a:extLst>
                <a:ext uri="{FF2B5EF4-FFF2-40B4-BE49-F238E27FC236}">
                  <a16:creationId xmlns:a16="http://schemas.microsoft.com/office/drawing/2014/main" id="{A41560A9-0B55-472F-8261-6951E27C52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2" name="Straight Connector 20531">
              <a:extLst>
                <a:ext uri="{FF2B5EF4-FFF2-40B4-BE49-F238E27FC236}">
                  <a16:creationId xmlns:a16="http://schemas.microsoft.com/office/drawing/2014/main" id="{FD874A14-7926-47E8-947C-904C98B0E0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3" name="Straight Connector 20532">
              <a:extLst>
                <a:ext uri="{FF2B5EF4-FFF2-40B4-BE49-F238E27FC236}">
                  <a16:creationId xmlns:a16="http://schemas.microsoft.com/office/drawing/2014/main" id="{B3E5598F-2EAC-49C0-B77B-95438A8EDD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4" name="Straight Connector 20533">
              <a:extLst>
                <a:ext uri="{FF2B5EF4-FFF2-40B4-BE49-F238E27FC236}">
                  <a16:creationId xmlns:a16="http://schemas.microsoft.com/office/drawing/2014/main" id="{FC8993AC-196C-48AC-BCE3-3E71814D91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5" name="Straight Connector 20534">
              <a:extLst>
                <a:ext uri="{FF2B5EF4-FFF2-40B4-BE49-F238E27FC236}">
                  <a16:creationId xmlns:a16="http://schemas.microsoft.com/office/drawing/2014/main" id="{D517F3CA-CF3E-4CD8-B001-2BDF09D767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6" name="Straight Connector 20535">
              <a:extLst>
                <a:ext uri="{FF2B5EF4-FFF2-40B4-BE49-F238E27FC236}">
                  <a16:creationId xmlns:a16="http://schemas.microsoft.com/office/drawing/2014/main" id="{F5237402-E5C4-470B-955F-F3A8867765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7" name="Straight Connector 20536">
              <a:extLst>
                <a:ext uri="{FF2B5EF4-FFF2-40B4-BE49-F238E27FC236}">
                  <a16:creationId xmlns:a16="http://schemas.microsoft.com/office/drawing/2014/main" id="{5315EAA5-98ED-4276-880E-4E3789CEAA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8" name="Straight Connector 20537">
              <a:extLst>
                <a:ext uri="{FF2B5EF4-FFF2-40B4-BE49-F238E27FC236}">
                  <a16:creationId xmlns:a16="http://schemas.microsoft.com/office/drawing/2014/main" id="{77F94794-653E-45B6-811B-8081788A0E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39" name="Straight Connector 20538">
              <a:extLst>
                <a:ext uri="{FF2B5EF4-FFF2-40B4-BE49-F238E27FC236}">
                  <a16:creationId xmlns:a16="http://schemas.microsoft.com/office/drawing/2014/main" id="{A82DE38F-FC85-4274-8C84-8E75162E6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0" name="Straight Connector 20539">
              <a:extLst>
                <a:ext uri="{FF2B5EF4-FFF2-40B4-BE49-F238E27FC236}">
                  <a16:creationId xmlns:a16="http://schemas.microsoft.com/office/drawing/2014/main" id="{D4AF14C3-798E-4C02-A6B4-165D003D72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1" name="Straight Connector 20540">
              <a:extLst>
                <a:ext uri="{FF2B5EF4-FFF2-40B4-BE49-F238E27FC236}">
                  <a16:creationId xmlns:a16="http://schemas.microsoft.com/office/drawing/2014/main" id="{453D4C15-2F93-446B-AF2D-82072EC01A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2" name="Straight Connector 20541">
              <a:extLst>
                <a:ext uri="{FF2B5EF4-FFF2-40B4-BE49-F238E27FC236}">
                  <a16:creationId xmlns:a16="http://schemas.microsoft.com/office/drawing/2014/main" id="{E09026E7-4EC6-47AE-A989-318A5CA6BA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3" name="Straight Connector 20542">
              <a:extLst>
                <a:ext uri="{FF2B5EF4-FFF2-40B4-BE49-F238E27FC236}">
                  <a16:creationId xmlns:a16="http://schemas.microsoft.com/office/drawing/2014/main" id="{56DEDA5A-47AA-4ED0-897C-C0B1873B6F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4" name="Straight Connector 20543">
              <a:extLst>
                <a:ext uri="{FF2B5EF4-FFF2-40B4-BE49-F238E27FC236}">
                  <a16:creationId xmlns:a16="http://schemas.microsoft.com/office/drawing/2014/main" id="{4061821F-242E-4E40-B305-9048634C0F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5" name="Straight Connector 20544">
              <a:extLst>
                <a:ext uri="{FF2B5EF4-FFF2-40B4-BE49-F238E27FC236}">
                  <a16:creationId xmlns:a16="http://schemas.microsoft.com/office/drawing/2014/main" id="{20734AE8-EEDD-4DCB-9723-087DC2ECC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6" name="Straight Connector 20545">
              <a:extLst>
                <a:ext uri="{FF2B5EF4-FFF2-40B4-BE49-F238E27FC236}">
                  <a16:creationId xmlns:a16="http://schemas.microsoft.com/office/drawing/2014/main" id="{96DB511B-1563-4336-AFBB-D561A7C0B4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7" name="Straight Connector 20546">
              <a:extLst>
                <a:ext uri="{FF2B5EF4-FFF2-40B4-BE49-F238E27FC236}">
                  <a16:creationId xmlns:a16="http://schemas.microsoft.com/office/drawing/2014/main" id="{B5CEC4A9-4067-4D92-A28E-EE8152717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8" name="Straight Connector 20547">
              <a:extLst>
                <a:ext uri="{FF2B5EF4-FFF2-40B4-BE49-F238E27FC236}">
                  <a16:creationId xmlns:a16="http://schemas.microsoft.com/office/drawing/2014/main" id="{AB783B25-A3A3-45C4-B04C-A116442505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49" name="Straight Connector 20548">
              <a:extLst>
                <a:ext uri="{FF2B5EF4-FFF2-40B4-BE49-F238E27FC236}">
                  <a16:creationId xmlns:a16="http://schemas.microsoft.com/office/drawing/2014/main" id="{031178CD-3DE0-4C42-811C-7BC881FBF6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50" name="Straight Connector 20549">
              <a:extLst>
                <a:ext uri="{FF2B5EF4-FFF2-40B4-BE49-F238E27FC236}">
                  <a16:creationId xmlns:a16="http://schemas.microsoft.com/office/drawing/2014/main" id="{1926C508-8BE5-4ACF-A219-09B5D995B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51" name="Straight Connector 20550">
              <a:extLst>
                <a:ext uri="{FF2B5EF4-FFF2-40B4-BE49-F238E27FC236}">
                  <a16:creationId xmlns:a16="http://schemas.microsoft.com/office/drawing/2014/main" id="{1B58DEC2-3409-477A-84B4-A5D297FB01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52" name="Straight Connector 20551">
              <a:extLst>
                <a:ext uri="{FF2B5EF4-FFF2-40B4-BE49-F238E27FC236}">
                  <a16:creationId xmlns:a16="http://schemas.microsoft.com/office/drawing/2014/main" id="{AEE3E226-6EDA-4FC4-B670-9590DD5CE7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53" name="Straight Connector 20552">
              <a:extLst>
                <a:ext uri="{FF2B5EF4-FFF2-40B4-BE49-F238E27FC236}">
                  <a16:creationId xmlns:a16="http://schemas.microsoft.com/office/drawing/2014/main" id="{6BC874A8-EE7F-4F92-AAEA-40B18D939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54" name="Straight Connector 20553">
              <a:extLst>
                <a:ext uri="{FF2B5EF4-FFF2-40B4-BE49-F238E27FC236}">
                  <a16:creationId xmlns:a16="http://schemas.microsoft.com/office/drawing/2014/main" id="{023D647B-0C43-4C02-9BD2-A01859FD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555" name="Straight Connector 20554">
              <a:extLst>
                <a:ext uri="{FF2B5EF4-FFF2-40B4-BE49-F238E27FC236}">
                  <a16:creationId xmlns:a16="http://schemas.microsoft.com/office/drawing/2014/main" id="{1C6DE01B-DD35-4B52-A72E-57E60E2263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B43CE84D-A5D8-8958-87CE-DB8A602F02E4}"/>
              </a:ext>
            </a:extLst>
          </p:cNvPr>
          <p:cNvSpPr>
            <a:spLocks noGrp="1"/>
          </p:cNvSpPr>
          <p:nvPr>
            <p:ph type="title"/>
          </p:nvPr>
        </p:nvSpPr>
        <p:spPr>
          <a:xfrm>
            <a:off x="684225" y="168614"/>
            <a:ext cx="5402454" cy="6857998"/>
          </a:xfrm>
        </p:spPr>
        <p:txBody>
          <a:bodyPr vert="horz" lIns="91440" tIns="45720" rIns="91440" bIns="45720" rtlCol="0" anchor="b">
            <a:normAutofit/>
          </a:bodyPr>
          <a:lstStyle/>
          <a:p>
            <a:pPr>
              <a:lnSpc>
                <a:spcPct val="90000"/>
              </a:lnSpc>
            </a:pPr>
            <a:r>
              <a:rPr lang="en-US" sz="2000" dirty="0">
                <a:effectLst/>
                <a:latin typeface="Book Antiqua" panose="02040602050305030304" pitchFamily="18" charset="0"/>
              </a:rPr>
              <a:t>Ο π</a:t>
            </a:r>
            <a:r>
              <a:rPr lang="en-US" sz="2000" dirty="0" err="1">
                <a:effectLst/>
                <a:latin typeface="Book Antiqua" panose="02040602050305030304" pitchFamily="18" charset="0"/>
              </a:rPr>
              <a:t>ιο</a:t>
            </a:r>
            <a:r>
              <a:rPr lang="en-US" sz="2000" dirty="0">
                <a:effectLst/>
                <a:latin typeface="Book Antiqua" panose="02040602050305030304" pitchFamily="18" charset="0"/>
              </a:rPr>
              <a:t> </a:t>
            </a:r>
            <a:r>
              <a:rPr lang="en-US" sz="2000" dirty="0" err="1">
                <a:effectLst/>
                <a:latin typeface="Book Antiqua" panose="02040602050305030304" pitchFamily="18" charset="0"/>
              </a:rPr>
              <a:t>φημισμένος</a:t>
            </a:r>
            <a:r>
              <a:rPr lang="en-US" sz="2000" dirty="0">
                <a:effectLst/>
                <a:latin typeface="Book Antiqua" panose="02040602050305030304" pitchFamily="18" charset="0"/>
              </a:rPr>
              <a:t> </a:t>
            </a:r>
            <a:r>
              <a:rPr lang="en-US" sz="2000" dirty="0" err="1">
                <a:effectLst/>
                <a:latin typeface="Book Antiqua" panose="02040602050305030304" pitchFamily="18" charset="0"/>
              </a:rPr>
              <a:t>Ιτ</a:t>
            </a:r>
            <a:r>
              <a:rPr lang="en-US" sz="2000" dirty="0">
                <a:effectLst/>
                <a:latin typeface="Book Antiqua" panose="02040602050305030304" pitchFamily="18" charset="0"/>
              </a:rPr>
              <a:t>αλός τραγωδός αυτής της περιόδου ήταν ο Βιτόριο Αλφιέρι (1749-1803), ο οποίος επιχείρησε να παρουσιάσει τα πιο δυνατά συναισθήματα με την απλούστερη δυνατή δραματική φόρμα. </a:t>
            </a:r>
            <a:r>
              <a:rPr lang="en-US" sz="2000" dirty="0" err="1">
                <a:effectLst/>
                <a:latin typeface="Book Antiqua" panose="02040602050305030304" pitchFamily="18" charset="0"/>
              </a:rPr>
              <a:t>Στ</a:t>
            </a:r>
            <a:r>
              <a:rPr lang="en-US" sz="2000" dirty="0">
                <a:effectLst/>
                <a:latin typeface="Book Antiqua" panose="02040602050305030304" pitchFamily="18" charset="0"/>
              </a:rPr>
              <a:t>α έργα του αφαιρείται οτιδήποτε μη ουσιαστικό κι έτσι οι τραγωδίες του είναι πιο κοντά σε εκείνες του Ρακίνα. </a:t>
            </a:r>
            <a:r>
              <a:rPr lang="en-US" sz="2000" dirty="0" err="1">
                <a:effectLst/>
                <a:latin typeface="Book Antiqua" panose="02040602050305030304" pitchFamily="18" charset="0"/>
              </a:rPr>
              <a:t>Ανάμεσ</a:t>
            </a:r>
            <a:r>
              <a:rPr lang="en-US" sz="2000" dirty="0">
                <a:effectLst/>
                <a:latin typeface="Book Antiqua" panose="02040602050305030304" pitchFamily="18" charset="0"/>
              </a:rPr>
              <a:t>α στα έργα του είναι ο </a:t>
            </a:r>
            <a:r>
              <a:rPr lang="en-US" sz="2000" i="1" dirty="0">
                <a:effectLst/>
                <a:latin typeface="Book Antiqua" panose="02040602050305030304" pitchFamily="18" charset="0"/>
              </a:rPr>
              <a:t>Ορέστης</a:t>
            </a:r>
            <a:r>
              <a:rPr lang="en-US" sz="2000" dirty="0">
                <a:effectLst/>
                <a:latin typeface="Book Antiqua" panose="02040602050305030304" pitchFamily="18" charset="0"/>
              </a:rPr>
              <a:t>, 1776, η </a:t>
            </a:r>
            <a:r>
              <a:rPr lang="en-US" sz="2000" i="1" dirty="0">
                <a:effectLst/>
                <a:latin typeface="Book Antiqua" panose="02040602050305030304" pitchFamily="18" charset="0"/>
              </a:rPr>
              <a:t>Αντιγόνη,</a:t>
            </a:r>
            <a:r>
              <a:rPr lang="en-US" sz="2000" dirty="0">
                <a:effectLst/>
                <a:latin typeface="Book Antiqua" panose="02040602050305030304" pitchFamily="18" charset="0"/>
              </a:rPr>
              <a:t> 1783, και η </a:t>
            </a:r>
            <a:r>
              <a:rPr lang="en-US" sz="2000" i="1" dirty="0">
                <a:effectLst/>
                <a:latin typeface="Book Antiqua" panose="02040602050305030304" pitchFamily="18" charset="0"/>
              </a:rPr>
              <a:t>Μύρρα</a:t>
            </a:r>
            <a:r>
              <a:rPr lang="en-US" sz="2000" dirty="0">
                <a:effectLst/>
                <a:latin typeface="Book Antiqua" panose="02040602050305030304" pitchFamily="18" charset="0"/>
              </a:rPr>
              <a:t>, 1789, ενώ το πιο αναγνωρισμένο έργο του είναι ο </a:t>
            </a:r>
            <a:r>
              <a:rPr lang="en-US" sz="2000" i="1" dirty="0">
                <a:effectLst/>
                <a:latin typeface="Book Antiqua" panose="02040602050305030304" pitchFamily="18" charset="0"/>
              </a:rPr>
              <a:t>Σαούλ</a:t>
            </a:r>
            <a:r>
              <a:rPr lang="en-US" sz="2000" dirty="0">
                <a:effectLst/>
                <a:latin typeface="Book Antiqua" panose="02040602050305030304" pitchFamily="18" charset="0"/>
              </a:rPr>
              <a:t> γραμμένο το 1782. </a:t>
            </a:r>
            <a:r>
              <a:rPr lang="en-US" sz="2000" dirty="0" err="1">
                <a:effectLst/>
                <a:latin typeface="Book Antiqua" panose="02040602050305030304" pitchFamily="18" charset="0"/>
              </a:rPr>
              <a:t>Στον</a:t>
            </a:r>
            <a:r>
              <a:rPr lang="en-US" sz="2000" dirty="0">
                <a:effectLst/>
                <a:latin typeface="Book Antiqua" panose="02040602050305030304" pitchFamily="18" charset="0"/>
              </a:rPr>
              <a:t> </a:t>
            </a:r>
            <a:r>
              <a:rPr lang="en-US" sz="2000" i="1" dirty="0">
                <a:effectLst/>
                <a:latin typeface="Book Antiqua" panose="02040602050305030304" pitchFamily="18" charset="0"/>
              </a:rPr>
              <a:t>Σα</a:t>
            </a:r>
            <a:r>
              <a:rPr lang="en-US" sz="2000" i="1" dirty="0" err="1">
                <a:effectLst/>
                <a:latin typeface="Book Antiqua" panose="02040602050305030304" pitchFamily="18" charset="0"/>
              </a:rPr>
              <a:t>ούλ</a:t>
            </a:r>
            <a:r>
              <a:rPr lang="en-US" sz="2000" dirty="0">
                <a:effectLst/>
                <a:latin typeface="Book Antiqua" panose="02040602050305030304" pitchFamily="18" charset="0"/>
              </a:rPr>
              <a:t> η π</a:t>
            </a:r>
            <a:r>
              <a:rPr lang="en-US" sz="2000" dirty="0" err="1">
                <a:effectLst/>
                <a:latin typeface="Book Antiqua" panose="02040602050305030304" pitchFamily="18" charset="0"/>
              </a:rPr>
              <a:t>ροσοχή</a:t>
            </a:r>
            <a:r>
              <a:rPr lang="en-US" sz="2000" dirty="0">
                <a:effectLst/>
                <a:latin typeface="Book Antiqua" panose="02040602050305030304" pitchFamily="18" charset="0"/>
              </a:rPr>
              <a:t> επ</a:t>
            </a:r>
            <a:r>
              <a:rPr lang="en-US" sz="2000" dirty="0" err="1">
                <a:effectLst/>
                <a:latin typeface="Book Antiqua" panose="02040602050305030304" pitchFamily="18" charset="0"/>
              </a:rPr>
              <a:t>ικεντρώνετ</a:t>
            </a:r>
            <a:r>
              <a:rPr lang="en-US" sz="2000" dirty="0">
                <a:effectLst/>
                <a:latin typeface="Book Antiqua" panose="02040602050305030304" pitchFamily="18" charset="0"/>
              </a:rPr>
              <a:t>αι στο βιβλικό βασιλιά Σαούλ, το απομεινάρι ενός δυνατού ηγέτη που αμφιταλαντεύεται πια ανάμεσα στη λογική και στην τρέλα, τη μικροπρεπή τυραννία και το μεγαλείο καθώς βλέπει να αυξάνεται το κύρος του Δαβίδ ενώ το δικό του φθίνει. </a:t>
            </a:r>
            <a:br>
              <a:rPr lang="el-GR" sz="2000" dirty="0">
                <a:effectLst/>
                <a:latin typeface="Book Antiqua" panose="02040602050305030304" pitchFamily="18" charset="0"/>
              </a:rPr>
            </a:br>
            <a:br>
              <a:rPr lang="el-GR" sz="2000" dirty="0">
                <a:effectLst/>
                <a:latin typeface="Book Antiqua" panose="02040602050305030304" pitchFamily="18" charset="0"/>
              </a:rPr>
            </a:br>
            <a:r>
              <a:rPr lang="en-US" sz="2000" dirty="0">
                <a:effectLst/>
                <a:latin typeface="Book Antiqua" panose="02040602050305030304" pitchFamily="18" charset="0"/>
              </a:rPr>
              <a:t>Τα π</a:t>
            </a:r>
            <a:r>
              <a:rPr lang="en-US" sz="2000" dirty="0" err="1">
                <a:effectLst/>
                <a:latin typeface="Book Antiqua" panose="02040602050305030304" pitchFamily="18" charset="0"/>
              </a:rPr>
              <a:t>ερισσότερ</a:t>
            </a:r>
            <a:r>
              <a:rPr lang="en-US" sz="2000" dirty="0">
                <a:effectLst/>
                <a:latin typeface="Book Antiqua" panose="02040602050305030304" pitchFamily="18" charset="0"/>
              </a:rPr>
              <a:t>α έργα του Αλφιέρι διακρίνονται για το μεγάλο πολιτικό τους ενδιαφέρον σχετικά με την ανεξαρτησία της Ιταλίας.</a:t>
            </a:r>
            <a:br>
              <a:rPr lang="en-US" sz="1400" dirty="0">
                <a:effectLst/>
              </a:rPr>
            </a:br>
            <a:endParaRPr lang="en-US" sz="1400" dirty="0"/>
          </a:p>
        </p:txBody>
      </p:sp>
      <p:sp>
        <p:nvSpPr>
          <p:cNvPr id="20557" name="Right Triangle 20556">
            <a:extLst>
              <a:ext uri="{FF2B5EF4-FFF2-40B4-BE49-F238E27FC236}">
                <a16:creationId xmlns:a16="http://schemas.microsoft.com/office/drawing/2014/main" id="{218D3B53-4071-48E8-9CB1-4566DAFA0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2600449"/>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482" name="Picture 2" descr="Vittorio Alfieri: vita, opere e pensiero | Studenti.it">
            <a:extLst>
              <a:ext uri="{FF2B5EF4-FFF2-40B4-BE49-F238E27FC236}">
                <a16:creationId xmlns:a16="http://schemas.microsoft.com/office/drawing/2014/main" id="{5632A8CB-2957-AAAF-8536-90E255D658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93" r="-1" b="15178"/>
          <a:stretch/>
        </p:blipFill>
        <p:spPr bwMode="auto">
          <a:xfrm>
            <a:off x="6062050" y="-1554"/>
            <a:ext cx="6120571" cy="6857999"/>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479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511" name="Group 21510">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1512" name="Straight Connector 21511">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13" name="Straight Connector 21512">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14" name="Straight Connector 21513">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15" name="Straight Connector 21514">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16" name="Straight Connector 21515">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17" name="Straight Connector 21516">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18" name="Straight Connector 21517">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19" name="Straight Connector 21518">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0" name="Straight Connector 21519">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1" name="Straight Connector 21520">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2" name="Straight Connector 21521">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3" name="Straight Connector 21522">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4" name="Straight Connector 21523">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5" name="Straight Connector 21524">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6" name="Straight Connector 21525">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7" name="Straight Connector 21526">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8" name="Straight Connector 21527">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29" name="Straight Connector 21528">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0" name="Straight Connector 21529">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1" name="Straight Connector 21530">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2" name="Straight Connector 21531">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3" name="Straight Connector 21532">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4" name="Straight Connector 21533">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5" name="Straight Connector 21534">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6" name="Straight Connector 21535">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7" name="Straight Connector 21536">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8" name="Straight Connector 21537">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39" name="Straight Connector 21538">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40" name="Straight Connector 21539">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41" name="Straight Connector 21540">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42" name="Straight Connector 21541">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1544" name="Right Triangle 21543">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1546" name="Rectangle 21545">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1548" name="Group 21547">
            <a:extLst>
              <a:ext uri="{FF2B5EF4-FFF2-40B4-BE49-F238E27FC236}">
                <a16:creationId xmlns:a16="http://schemas.microsoft.com/office/drawing/2014/main" id="{015ECF02-0C11-4320-A868-5EC7DD53DE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1549" name="Straight Connector 21548">
              <a:extLst>
                <a:ext uri="{FF2B5EF4-FFF2-40B4-BE49-F238E27FC236}">
                  <a16:creationId xmlns:a16="http://schemas.microsoft.com/office/drawing/2014/main" id="{8C74A336-DE5D-4AE0-9A50-8D93C4AA45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0" name="Straight Connector 21549">
              <a:extLst>
                <a:ext uri="{FF2B5EF4-FFF2-40B4-BE49-F238E27FC236}">
                  <a16:creationId xmlns:a16="http://schemas.microsoft.com/office/drawing/2014/main" id="{A11A81C9-7A36-4A04-B14C-A45B899E4B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1" name="Straight Connector 21550">
              <a:extLst>
                <a:ext uri="{FF2B5EF4-FFF2-40B4-BE49-F238E27FC236}">
                  <a16:creationId xmlns:a16="http://schemas.microsoft.com/office/drawing/2014/main" id="{DAE1DE35-5349-4B57-B255-C07C69270C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2" name="Straight Connector 21551">
              <a:extLst>
                <a:ext uri="{FF2B5EF4-FFF2-40B4-BE49-F238E27FC236}">
                  <a16:creationId xmlns:a16="http://schemas.microsoft.com/office/drawing/2014/main" id="{9AFE9588-5F4B-41DF-9FF6-6B4969245C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3" name="Straight Connector 21552">
              <a:extLst>
                <a:ext uri="{FF2B5EF4-FFF2-40B4-BE49-F238E27FC236}">
                  <a16:creationId xmlns:a16="http://schemas.microsoft.com/office/drawing/2014/main" id="{D4CC9B87-707A-4D04-9336-B1418878A8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4" name="Straight Connector 21553">
              <a:extLst>
                <a:ext uri="{FF2B5EF4-FFF2-40B4-BE49-F238E27FC236}">
                  <a16:creationId xmlns:a16="http://schemas.microsoft.com/office/drawing/2014/main" id="{58CF5CAA-7C4D-408A-B1A8-E98C0E6633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5" name="Straight Connector 21554">
              <a:extLst>
                <a:ext uri="{FF2B5EF4-FFF2-40B4-BE49-F238E27FC236}">
                  <a16:creationId xmlns:a16="http://schemas.microsoft.com/office/drawing/2014/main" id="{B462EA1B-90F8-4C08-AE36-FFBA2B45BF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6" name="Straight Connector 21555">
              <a:extLst>
                <a:ext uri="{FF2B5EF4-FFF2-40B4-BE49-F238E27FC236}">
                  <a16:creationId xmlns:a16="http://schemas.microsoft.com/office/drawing/2014/main" id="{9F7B5623-96F7-42F0-BAC5-78D6789E01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7" name="Straight Connector 21556">
              <a:extLst>
                <a:ext uri="{FF2B5EF4-FFF2-40B4-BE49-F238E27FC236}">
                  <a16:creationId xmlns:a16="http://schemas.microsoft.com/office/drawing/2014/main" id="{685D83B1-1723-4710-8FC5-18EDC879E4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8" name="Straight Connector 21557">
              <a:extLst>
                <a:ext uri="{FF2B5EF4-FFF2-40B4-BE49-F238E27FC236}">
                  <a16:creationId xmlns:a16="http://schemas.microsoft.com/office/drawing/2014/main" id="{6998838C-DFB6-48F7-A18D-30469E8162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59" name="Straight Connector 21558">
              <a:extLst>
                <a:ext uri="{FF2B5EF4-FFF2-40B4-BE49-F238E27FC236}">
                  <a16:creationId xmlns:a16="http://schemas.microsoft.com/office/drawing/2014/main" id="{9BDB9A78-94CB-422D-B92E-65FD2732EC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0" name="Straight Connector 21559">
              <a:extLst>
                <a:ext uri="{FF2B5EF4-FFF2-40B4-BE49-F238E27FC236}">
                  <a16:creationId xmlns:a16="http://schemas.microsoft.com/office/drawing/2014/main" id="{9A5DBD01-426B-424D-815A-96518F6007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1" name="Straight Connector 21560">
              <a:extLst>
                <a:ext uri="{FF2B5EF4-FFF2-40B4-BE49-F238E27FC236}">
                  <a16:creationId xmlns:a16="http://schemas.microsoft.com/office/drawing/2014/main" id="{3B0218DF-D55B-4D41-AE23-F1E64BAC60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2" name="Straight Connector 21561">
              <a:extLst>
                <a:ext uri="{FF2B5EF4-FFF2-40B4-BE49-F238E27FC236}">
                  <a16:creationId xmlns:a16="http://schemas.microsoft.com/office/drawing/2014/main" id="{F8D61EB8-98CC-4243-9E20-33CAC65BF5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3" name="Straight Connector 21562">
              <a:extLst>
                <a:ext uri="{FF2B5EF4-FFF2-40B4-BE49-F238E27FC236}">
                  <a16:creationId xmlns:a16="http://schemas.microsoft.com/office/drawing/2014/main" id="{A35F0944-B143-45B0-8B72-6CE34D4612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4" name="Straight Connector 21563">
              <a:extLst>
                <a:ext uri="{FF2B5EF4-FFF2-40B4-BE49-F238E27FC236}">
                  <a16:creationId xmlns:a16="http://schemas.microsoft.com/office/drawing/2014/main" id="{CF68EF7F-67D0-463D-AB84-EA24D18196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5" name="Straight Connector 21564">
              <a:extLst>
                <a:ext uri="{FF2B5EF4-FFF2-40B4-BE49-F238E27FC236}">
                  <a16:creationId xmlns:a16="http://schemas.microsoft.com/office/drawing/2014/main" id="{AE17074E-4E65-4CBD-B1B0-9C18D6F724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6" name="Straight Connector 21565">
              <a:extLst>
                <a:ext uri="{FF2B5EF4-FFF2-40B4-BE49-F238E27FC236}">
                  <a16:creationId xmlns:a16="http://schemas.microsoft.com/office/drawing/2014/main" id="{9CC905ED-EF46-4349-9E9B-21743109482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7" name="Straight Connector 21566">
              <a:extLst>
                <a:ext uri="{FF2B5EF4-FFF2-40B4-BE49-F238E27FC236}">
                  <a16:creationId xmlns:a16="http://schemas.microsoft.com/office/drawing/2014/main" id="{6B91F234-1C65-45AC-8CCE-A1C4AE49CE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8" name="Straight Connector 21567">
              <a:extLst>
                <a:ext uri="{FF2B5EF4-FFF2-40B4-BE49-F238E27FC236}">
                  <a16:creationId xmlns:a16="http://schemas.microsoft.com/office/drawing/2014/main" id="{4D46B3DB-5DBB-41CF-9FA5-010ECA0C3B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69" name="Straight Connector 21568">
              <a:extLst>
                <a:ext uri="{FF2B5EF4-FFF2-40B4-BE49-F238E27FC236}">
                  <a16:creationId xmlns:a16="http://schemas.microsoft.com/office/drawing/2014/main" id="{B92A3FF8-F172-47ED-84C6-802C85C1CB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0" name="Straight Connector 21569">
              <a:extLst>
                <a:ext uri="{FF2B5EF4-FFF2-40B4-BE49-F238E27FC236}">
                  <a16:creationId xmlns:a16="http://schemas.microsoft.com/office/drawing/2014/main" id="{15933982-9CB6-4199-B123-A3669A4FEF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1" name="Straight Connector 21570">
              <a:extLst>
                <a:ext uri="{FF2B5EF4-FFF2-40B4-BE49-F238E27FC236}">
                  <a16:creationId xmlns:a16="http://schemas.microsoft.com/office/drawing/2014/main" id="{3CA832CD-B214-4ABC-AC95-A3DA116ACE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2" name="Straight Connector 21571">
              <a:extLst>
                <a:ext uri="{FF2B5EF4-FFF2-40B4-BE49-F238E27FC236}">
                  <a16:creationId xmlns:a16="http://schemas.microsoft.com/office/drawing/2014/main" id="{D7EBA147-C4BA-4B48-B61D-CA24B8B06F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3" name="Straight Connector 21572">
              <a:extLst>
                <a:ext uri="{FF2B5EF4-FFF2-40B4-BE49-F238E27FC236}">
                  <a16:creationId xmlns:a16="http://schemas.microsoft.com/office/drawing/2014/main" id="{FA8253B7-461E-48CC-B871-8A255EE3D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4" name="Straight Connector 21573">
              <a:extLst>
                <a:ext uri="{FF2B5EF4-FFF2-40B4-BE49-F238E27FC236}">
                  <a16:creationId xmlns:a16="http://schemas.microsoft.com/office/drawing/2014/main" id="{DADE46C3-C2E1-4492-AC59-870160A3C8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5" name="Straight Connector 21574">
              <a:extLst>
                <a:ext uri="{FF2B5EF4-FFF2-40B4-BE49-F238E27FC236}">
                  <a16:creationId xmlns:a16="http://schemas.microsoft.com/office/drawing/2014/main" id="{2B0052E9-B440-4C1E-BC41-39957D590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6" name="Straight Connector 21575">
              <a:extLst>
                <a:ext uri="{FF2B5EF4-FFF2-40B4-BE49-F238E27FC236}">
                  <a16:creationId xmlns:a16="http://schemas.microsoft.com/office/drawing/2014/main" id="{731F119B-638C-42B1-8400-709B94F1EE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7" name="Straight Connector 21576">
              <a:extLst>
                <a:ext uri="{FF2B5EF4-FFF2-40B4-BE49-F238E27FC236}">
                  <a16:creationId xmlns:a16="http://schemas.microsoft.com/office/drawing/2014/main" id="{E16299ED-D998-4895-9CCF-02427F195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8" name="Straight Connector 21577">
              <a:extLst>
                <a:ext uri="{FF2B5EF4-FFF2-40B4-BE49-F238E27FC236}">
                  <a16:creationId xmlns:a16="http://schemas.microsoft.com/office/drawing/2014/main" id="{F4442675-84C9-45C8-9524-ABE4E25071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79" name="Straight Connector 21578">
              <a:extLst>
                <a:ext uri="{FF2B5EF4-FFF2-40B4-BE49-F238E27FC236}">
                  <a16:creationId xmlns:a16="http://schemas.microsoft.com/office/drawing/2014/main" id="{B5BE3E63-4FA5-4EBD-9F3B-E29F5128A8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533F5B42-FE7F-B636-20D3-189A5ED48032}"/>
              </a:ext>
            </a:extLst>
          </p:cNvPr>
          <p:cNvSpPr>
            <a:spLocks noGrp="1"/>
          </p:cNvSpPr>
          <p:nvPr>
            <p:ph type="title"/>
          </p:nvPr>
        </p:nvSpPr>
        <p:spPr>
          <a:xfrm>
            <a:off x="6089726" y="722902"/>
            <a:ext cx="5415521" cy="5668371"/>
          </a:xfrm>
        </p:spPr>
        <p:txBody>
          <a:bodyPr vert="horz" lIns="91440" tIns="45720" rIns="91440" bIns="45720" rtlCol="0" anchor="b">
            <a:normAutofit fontScale="90000"/>
          </a:bodyPr>
          <a:lstStyle/>
          <a:p>
            <a:pPr>
              <a:lnSpc>
                <a:spcPct val="90000"/>
              </a:lnSpc>
            </a:pPr>
            <a:r>
              <a:rPr lang="en-US" sz="2200" dirty="0" err="1">
                <a:effectLst/>
                <a:latin typeface="Book Antiqua" panose="02040602050305030304" pitchFamily="18" charset="0"/>
              </a:rPr>
              <a:t>Στην</a:t>
            </a:r>
            <a:r>
              <a:rPr lang="en-US" sz="2200" dirty="0">
                <a:effectLst/>
                <a:latin typeface="Book Antiqua" panose="02040602050305030304" pitchFamily="18" charset="0"/>
              </a:rPr>
              <a:t> </a:t>
            </a:r>
            <a:r>
              <a:rPr lang="en-US" sz="2200" dirty="0" err="1">
                <a:effectLst/>
                <a:latin typeface="Book Antiqua" panose="02040602050305030304" pitchFamily="18" charset="0"/>
              </a:rPr>
              <a:t>κωμωδί</a:t>
            </a:r>
            <a:r>
              <a:rPr lang="en-US" sz="2200" dirty="0">
                <a:effectLst/>
                <a:latin typeface="Book Antiqua" panose="02040602050305030304" pitchFamily="18" charset="0"/>
              </a:rPr>
              <a:t>α έχουμε την εμφάνιση του Κάρλο Γκολντόνι (1707-1793) ο οποίος ξεκίνησε την καριέρα του γράφοντας σενάρια για την κομέντια ντελ άρτε. Ο </a:t>
            </a:r>
            <a:r>
              <a:rPr lang="en-US" sz="2200" dirty="0" err="1">
                <a:effectLst/>
                <a:latin typeface="Book Antiqua" panose="02040602050305030304" pitchFamily="18" charset="0"/>
              </a:rPr>
              <a:t>Γκολντόνι</a:t>
            </a:r>
            <a:r>
              <a:rPr lang="en-US" sz="2200" dirty="0">
                <a:effectLst/>
                <a:latin typeface="Book Antiqua" panose="02040602050305030304" pitchFamily="18" charset="0"/>
              </a:rPr>
              <a:t> υπ</a:t>
            </a:r>
            <a:r>
              <a:rPr lang="en-US" sz="2200" dirty="0" err="1">
                <a:effectLst/>
                <a:latin typeface="Book Antiqua" panose="02040602050305030304" pitchFamily="18" charset="0"/>
              </a:rPr>
              <a:t>ήρξε</a:t>
            </a:r>
            <a:r>
              <a:rPr lang="en-US" sz="2200" dirty="0">
                <a:effectLst/>
                <a:latin typeface="Book Antiqua" panose="02040602050305030304" pitchFamily="18" charset="0"/>
              </a:rPr>
              <a:t> </a:t>
            </a:r>
            <a:r>
              <a:rPr lang="en-US" sz="2200" dirty="0" err="1">
                <a:effectLst/>
                <a:latin typeface="Book Antiqua" panose="02040602050305030304" pitchFamily="18" charset="0"/>
              </a:rPr>
              <a:t>έν</a:t>
            </a:r>
            <a:r>
              <a:rPr lang="en-US" sz="2200" dirty="0">
                <a:effectLst/>
                <a:latin typeface="Book Antiqua" panose="02040602050305030304" pitchFamily="18" charset="0"/>
              </a:rPr>
              <a:t>ας από τους πιο παραγωγικούς δραματουργούς του αιώνα, έγραψε 10 τραγωδίες, 83 μουσικά δράματα και περίπου 150 κωμωδίες. </a:t>
            </a:r>
            <a:r>
              <a:rPr lang="en-US" sz="2200" dirty="0" err="1">
                <a:effectLst/>
                <a:latin typeface="Book Antiqua" panose="02040602050305030304" pitchFamily="18" charset="0"/>
              </a:rPr>
              <a:t>Πολλά</a:t>
            </a:r>
            <a:r>
              <a:rPr lang="en-US" sz="2200" dirty="0">
                <a:effectLst/>
                <a:latin typeface="Book Antiqua" panose="02040602050305030304" pitchFamily="18" charset="0"/>
              </a:rPr>
              <a:t> από α</a:t>
            </a:r>
            <a:r>
              <a:rPr lang="en-US" sz="2200" dirty="0" err="1">
                <a:effectLst/>
                <a:latin typeface="Book Antiqua" panose="02040602050305030304" pitchFamily="18" charset="0"/>
              </a:rPr>
              <a:t>υτά</a:t>
            </a:r>
            <a:r>
              <a:rPr lang="en-US" sz="2200" dirty="0">
                <a:effectLst/>
                <a:latin typeface="Book Antiqua" panose="02040602050305030304" pitchFamily="18" charset="0"/>
              </a:rPr>
              <a:t> </a:t>
            </a:r>
            <a:r>
              <a:rPr lang="en-US" sz="2200" dirty="0" err="1">
                <a:effectLst/>
                <a:latin typeface="Book Antiqua" panose="02040602050305030304" pitchFamily="18" charset="0"/>
              </a:rPr>
              <a:t>ήτ</a:t>
            </a:r>
            <a:r>
              <a:rPr lang="en-US" sz="2200" dirty="0">
                <a:effectLst/>
                <a:latin typeface="Book Antiqua" panose="02040602050305030304" pitchFamily="18" charset="0"/>
              </a:rPr>
              <a:t>αν ελάσσονος αξίας, άλλα όμως συγκαταλέγονται στα σπουδαιότερα έργα της εποχής. </a:t>
            </a:r>
            <a:r>
              <a:rPr lang="en-US" sz="2200" dirty="0" err="1">
                <a:effectLst/>
                <a:latin typeface="Book Antiqua" panose="02040602050305030304" pitchFamily="18" charset="0"/>
              </a:rPr>
              <a:t>Αν</a:t>
            </a:r>
            <a:r>
              <a:rPr lang="en-US" sz="2200" dirty="0">
                <a:effectLst/>
                <a:latin typeface="Book Antiqua" panose="02040602050305030304" pitchFamily="18" charset="0"/>
              </a:rPr>
              <a:t> και ο </a:t>
            </a:r>
            <a:r>
              <a:rPr lang="en-US" sz="2200" dirty="0" err="1">
                <a:effectLst/>
                <a:latin typeface="Book Antiqua" panose="02040602050305030304" pitchFamily="18" charset="0"/>
              </a:rPr>
              <a:t>Γκολντόνι</a:t>
            </a:r>
            <a:r>
              <a:rPr lang="en-US" sz="2200" dirty="0">
                <a:effectLst/>
                <a:latin typeface="Book Antiqua" panose="02040602050305030304" pitchFamily="18" charset="0"/>
              </a:rPr>
              <a:t> απ</a:t>
            </a:r>
            <a:r>
              <a:rPr lang="en-US" sz="2200" dirty="0" err="1">
                <a:effectLst/>
                <a:latin typeface="Book Antiqua" panose="02040602050305030304" pitchFamily="18" charset="0"/>
              </a:rPr>
              <a:t>εικόνισε</a:t>
            </a:r>
            <a:r>
              <a:rPr lang="en-US" sz="2200" dirty="0">
                <a:effectLst/>
                <a:latin typeface="Book Antiqua" panose="02040602050305030304" pitchFamily="18" charset="0"/>
              </a:rPr>
              <a:t> </a:t>
            </a:r>
            <a:r>
              <a:rPr lang="en-US" sz="2200" dirty="0" err="1">
                <a:effectLst/>
                <a:latin typeface="Book Antiqua" panose="02040602050305030304" pitchFamily="18" charset="0"/>
              </a:rPr>
              <a:t>σχεδόν</a:t>
            </a:r>
            <a:r>
              <a:rPr lang="en-US" sz="2200" dirty="0">
                <a:effectLst/>
                <a:latin typeface="Book Antiqua" panose="02040602050305030304" pitchFamily="18" charset="0"/>
              </a:rPr>
              <a:t> </a:t>
            </a:r>
            <a:r>
              <a:rPr lang="en-US" sz="2200" dirty="0" err="1">
                <a:effectLst/>
                <a:latin typeface="Book Antiqua" panose="02040602050305030304" pitchFamily="18" charset="0"/>
              </a:rPr>
              <a:t>κάθε</a:t>
            </a:r>
            <a:r>
              <a:rPr lang="en-US" sz="2200" dirty="0">
                <a:effectLst/>
                <a:latin typeface="Book Antiqua" panose="02040602050305030304" pitchFamily="18" charset="0"/>
              </a:rPr>
              <a:t> επ</a:t>
            </a:r>
            <a:r>
              <a:rPr lang="en-US" sz="2200" dirty="0" err="1">
                <a:effectLst/>
                <a:latin typeface="Book Antiqua" panose="02040602050305030304" pitchFamily="18" charset="0"/>
              </a:rPr>
              <a:t>άγγελμ</a:t>
            </a:r>
            <a:r>
              <a:rPr lang="en-US" sz="2200" dirty="0">
                <a:effectLst/>
                <a:latin typeface="Book Antiqua" panose="02040602050305030304" pitchFamily="18" charset="0"/>
              </a:rPr>
              <a:t>α και τάξη, εξιδανίκευσε τη μεσαία και κατώτερη τάξη, και συχνά παρουσίασε την ευγένεια ως παρακμασμένη και άχρηστη. </a:t>
            </a:r>
            <a:r>
              <a:rPr lang="en-US" sz="2200" dirty="0" err="1">
                <a:effectLst/>
                <a:latin typeface="Book Antiqua" panose="02040602050305030304" pitchFamily="18" charset="0"/>
              </a:rPr>
              <a:t>Κυρίως</a:t>
            </a:r>
            <a:r>
              <a:rPr lang="en-US" sz="2200" dirty="0">
                <a:effectLst/>
                <a:latin typeface="Book Antiqua" panose="02040602050305030304" pitchFamily="18" charset="0"/>
              </a:rPr>
              <a:t> </a:t>
            </a:r>
            <a:r>
              <a:rPr lang="en-US" sz="2200" dirty="0" err="1">
                <a:effectLst/>
                <a:latin typeface="Book Antiqua" panose="02040602050305030304" pitchFamily="18" charset="0"/>
              </a:rPr>
              <a:t>εξιδ</a:t>
            </a:r>
            <a:r>
              <a:rPr lang="en-US" sz="2200" dirty="0">
                <a:effectLst/>
                <a:latin typeface="Book Antiqua" panose="02040602050305030304" pitchFamily="18" charset="0"/>
              </a:rPr>
              <a:t>ανίκευσε τους γυναικείους χαρακτήρες</a:t>
            </a:r>
            <a:r>
              <a:rPr lang="en-US" sz="1400" dirty="0">
                <a:effectLst/>
              </a:rPr>
              <a:t>.</a:t>
            </a:r>
            <a:br>
              <a:rPr lang="en-US" sz="1400" dirty="0">
                <a:effectLst/>
              </a:rPr>
            </a:br>
            <a:endParaRPr lang="en-US" sz="1400" dirty="0"/>
          </a:p>
        </p:txBody>
      </p:sp>
      <p:pic>
        <p:nvPicPr>
          <p:cNvPr id="21506" name="Picture 2" descr="Who was Goldoni ?">
            <a:extLst>
              <a:ext uri="{FF2B5EF4-FFF2-40B4-BE49-F238E27FC236}">
                <a16:creationId xmlns:a16="http://schemas.microsoft.com/office/drawing/2014/main" id="{3D3D5FED-9CA5-88D0-4B68-3BABFFFCED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627"/>
          <a:stretch/>
        </p:blipFill>
        <p:spPr bwMode="auto">
          <a:xfrm>
            <a:off x="1" y="10"/>
            <a:ext cx="5854890" cy="6857990"/>
          </a:xfrm>
          <a:custGeom>
            <a:avLst/>
            <a:gdLst/>
            <a:ahLst/>
            <a:cxnLst/>
            <a:rect l="l" t="t" r="r" b="b"/>
            <a:pathLst>
              <a:path w="6036633" h="6858000">
                <a:moveTo>
                  <a:pt x="0" y="0"/>
                </a:moveTo>
                <a:lnTo>
                  <a:pt x="5782584" y="0"/>
                </a:lnTo>
                <a:lnTo>
                  <a:pt x="5847735" y="280891"/>
                </a:lnTo>
                <a:cubicBezTo>
                  <a:pt x="6512611" y="3337011"/>
                  <a:pt x="5215360" y="3533975"/>
                  <a:pt x="5130974" y="6590095"/>
                </a:cubicBezTo>
                <a:lnTo>
                  <a:pt x="512734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1581" name="Right Triangle 21580">
            <a:extLst>
              <a:ext uri="{FF2B5EF4-FFF2-40B4-BE49-F238E27FC236}">
                <a16:creationId xmlns:a16="http://schemas.microsoft.com/office/drawing/2014/main" id="{F0753E91-DF19-4FA4-BFBF-221696B8D7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6297356" y="-28737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5523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535" name="Group 22534">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2536" name="Straight Connector 22535">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37" name="Straight Connector 22536">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38" name="Straight Connector 22537">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39" name="Straight Connector 22538">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0" name="Straight Connector 22539">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1" name="Straight Connector 22540">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2" name="Straight Connector 22541">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3" name="Straight Connector 22542">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4" name="Straight Connector 22543">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5" name="Straight Connector 22544">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6" name="Straight Connector 22545">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7" name="Straight Connector 22546">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8" name="Straight Connector 22547">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49" name="Straight Connector 22548">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0" name="Straight Connector 22549">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1" name="Straight Connector 22550">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2" name="Straight Connector 22551">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3" name="Straight Connector 22552">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4" name="Straight Connector 22553">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5" name="Straight Connector 22554">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6" name="Straight Connector 22555">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7" name="Straight Connector 22556">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8" name="Straight Connector 22557">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59" name="Straight Connector 22558">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60" name="Straight Connector 22559">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61" name="Straight Connector 22560">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62" name="Straight Connector 22561">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63" name="Straight Connector 22562">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64" name="Straight Connector 22563">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65" name="Straight Connector 22564">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66" name="Straight Connector 22565">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2568" name="Right Triangle 22567">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2570" name="Rectangle 22569">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2572" name="Group 22571">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2573" name="Straight Connector 22572">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74" name="Straight Connector 22573">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75" name="Straight Connector 22574">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76" name="Straight Connector 22575">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77" name="Straight Connector 22576">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78" name="Straight Connector 22577">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79" name="Straight Connector 22578">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0" name="Straight Connector 22579">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1" name="Straight Connector 22580">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2" name="Straight Connector 22581">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3" name="Straight Connector 22582">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4" name="Straight Connector 22583">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5" name="Straight Connector 22584">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6" name="Straight Connector 22585">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7" name="Straight Connector 22586">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8" name="Straight Connector 22587">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89" name="Straight Connector 22588">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0" name="Straight Connector 22589">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1" name="Straight Connector 22590">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2" name="Straight Connector 22591">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3" name="Straight Connector 22592">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4" name="Straight Connector 22593">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5" name="Straight Connector 22594">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6" name="Straight Connector 22595">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7" name="Straight Connector 22596">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8" name="Straight Connector 22597">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99" name="Straight Connector 22598">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600" name="Straight Connector 22599">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601" name="Straight Connector 22600">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602" name="Straight Connector 22601">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603" name="Straight Connector 22602">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2605" name="Freeform: Shape 22604">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530" name="Picture 2" descr="Carlo Goldoni - Il mondo è un bel libro, ma poco serve a chi non sa leggere">
            <a:extLst>
              <a:ext uri="{FF2B5EF4-FFF2-40B4-BE49-F238E27FC236}">
                <a16:creationId xmlns:a16="http://schemas.microsoft.com/office/drawing/2014/main" id="{8120F141-A95C-61CD-BC19-5BA472472AD0}"/>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l="808" r="11668" b="1"/>
          <a:stretch/>
        </p:blipFill>
        <p:spPr bwMode="auto">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A325C47A-EE37-2E17-389F-01212C29C2BE}"/>
              </a:ext>
            </a:extLst>
          </p:cNvPr>
          <p:cNvSpPr>
            <a:spLocks noGrp="1"/>
          </p:cNvSpPr>
          <p:nvPr>
            <p:ph type="title"/>
          </p:nvPr>
        </p:nvSpPr>
        <p:spPr>
          <a:xfrm>
            <a:off x="114301" y="3293893"/>
            <a:ext cx="10757009" cy="3306533"/>
          </a:xfrm>
        </p:spPr>
        <p:txBody>
          <a:bodyPr vert="horz" lIns="91440" tIns="45720" rIns="91440" bIns="45720" rtlCol="0" anchor="b">
            <a:noAutofit/>
          </a:bodyPr>
          <a:lstStyle/>
          <a:p>
            <a:pPr>
              <a:lnSpc>
                <a:spcPct val="90000"/>
              </a:lnSpc>
            </a:pPr>
            <a:r>
              <a:rPr lang="en-US" sz="2000" dirty="0">
                <a:solidFill>
                  <a:srgbClr val="FFFFFF"/>
                </a:solidFill>
                <a:effectLst/>
                <a:latin typeface="Book Antiqua" panose="02040602050305030304" pitchFamily="18" charset="0"/>
              </a:rPr>
              <a:t>Ο </a:t>
            </a:r>
            <a:r>
              <a:rPr lang="en-US" sz="2000" dirty="0" err="1">
                <a:solidFill>
                  <a:srgbClr val="FFFFFF"/>
                </a:solidFill>
                <a:effectLst/>
                <a:latin typeface="Book Antiqua" panose="02040602050305030304" pitchFamily="18" charset="0"/>
              </a:rPr>
              <a:t>Γκολντόνι</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ξεκίνησε</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την</a:t>
            </a:r>
            <a:r>
              <a:rPr lang="en-US" sz="2000" dirty="0">
                <a:solidFill>
                  <a:srgbClr val="FFFFFF"/>
                </a:solidFill>
                <a:effectLst/>
                <a:latin typeface="Book Antiqua" panose="02040602050305030304" pitchFamily="18" charset="0"/>
              </a:rPr>
              <a:t> ανα</a:t>
            </a:r>
            <a:r>
              <a:rPr lang="en-US" sz="2000" dirty="0" err="1">
                <a:solidFill>
                  <a:srgbClr val="FFFFFF"/>
                </a:solidFill>
                <a:effectLst/>
                <a:latin typeface="Book Antiqua" panose="02040602050305030304" pitchFamily="18" charset="0"/>
              </a:rPr>
              <a:t>μόρφωση</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της</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κομέντι</a:t>
            </a:r>
            <a:r>
              <a:rPr lang="en-US" sz="2000" dirty="0">
                <a:solidFill>
                  <a:srgbClr val="FFFFFF"/>
                </a:solidFill>
                <a:effectLst/>
                <a:latin typeface="Book Antiqua" panose="02040602050305030304" pitchFamily="18" charset="0"/>
              </a:rPr>
              <a:t>α ντελ άρτε γράφοντας για πρώτη φορά εξ ολοκλήρου τον πρωταγωνιστικό ρόλο στο έργο </a:t>
            </a:r>
            <a:r>
              <a:rPr lang="en-US" sz="2000" i="1" dirty="0">
                <a:solidFill>
                  <a:srgbClr val="FFFFFF"/>
                </a:solidFill>
                <a:effectLst/>
                <a:latin typeface="Book Antiqua" panose="02040602050305030304" pitchFamily="18" charset="0"/>
              </a:rPr>
              <a:t>Ο άνθρωπος του κόσμου</a:t>
            </a:r>
            <a:r>
              <a:rPr lang="en-US" sz="2000" dirty="0">
                <a:solidFill>
                  <a:srgbClr val="FFFFFF"/>
                </a:solidFill>
                <a:effectLst/>
                <a:latin typeface="Book Antiqua" panose="02040602050305030304" pitchFamily="18" charset="0"/>
              </a:rPr>
              <a:t> το 1738. </a:t>
            </a:r>
            <a:r>
              <a:rPr lang="en-US" sz="2000" dirty="0" err="1">
                <a:solidFill>
                  <a:srgbClr val="FFFFFF"/>
                </a:solidFill>
                <a:effectLst/>
                <a:latin typeface="Book Antiqua" panose="02040602050305030304" pitchFamily="18" charset="0"/>
              </a:rPr>
              <a:t>Μέχρι</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τον</a:t>
            </a:r>
            <a:r>
              <a:rPr lang="en-US" sz="2000" dirty="0">
                <a:solidFill>
                  <a:srgbClr val="FFFFFF"/>
                </a:solidFill>
                <a:effectLst/>
                <a:latin typeface="Book Antiqua" panose="02040602050305030304" pitchFamily="18" charset="0"/>
              </a:rPr>
              <a:t> </a:t>
            </a:r>
            <a:r>
              <a:rPr lang="en-US" sz="2000" i="1" dirty="0">
                <a:solidFill>
                  <a:srgbClr val="FFFFFF"/>
                </a:solidFill>
                <a:effectLst/>
                <a:latin typeface="Book Antiqua" panose="02040602050305030304" pitchFamily="18" charset="0"/>
              </a:rPr>
              <a:t>Υπ</a:t>
            </a:r>
            <a:r>
              <a:rPr lang="en-US" sz="2000" i="1" dirty="0" err="1">
                <a:solidFill>
                  <a:srgbClr val="FFFFFF"/>
                </a:solidFill>
                <a:effectLst/>
                <a:latin typeface="Book Antiqua" panose="02040602050305030304" pitchFamily="18" charset="0"/>
              </a:rPr>
              <a:t>ηρέτη</a:t>
            </a:r>
            <a:r>
              <a:rPr lang="en-US" sz="2000" i="1" dirty="0">
                <a:solidFill>
                  <a:srgbClr val="FFFFFF"/>
                </a:solidFill>
                <a:effectLst/>
                <a:latin typeface="Book Antiqua" panose="02040602050305030304" pitchFamily="18" charset="0"/>
              </a:rPr>
              <a:t> </a:t>
            </a:r>
            <a:r>
              <a:rPr lang="en-US" sz="2000" i="1" dirty="0" err="1">
                <a:solidFill>
                  <a:srgbClr val="FFFFFF"/>
                </a:solidFill>
                <a:effectLst/>
                <a:latin typeface="Book Antiqua" panose="02040602050305030304" pitchFamily="18" charset="0"/>
              </a:rPr>
              <a:t>δυο</a:t>
            </a:r>
            <a:r>
              <a:rPr lang="en-US" sz="2000" i="1" dirty="0">
                <a:solidFill>
                  <a:srgbClr val="FFFFFF"/>
                </a:solidFill>
                <a:effectLst/>
                <a:latin typeface="Book Antiqua" panose="02040602050305030304" pitchFamily="18" charset="0"/>
              </a:rPr>
              <a:t> α</a:t>
            </a:r>
            <a:r>
              <a:rPr lang="en-US" sz="2000" i="1" dirty="0" err="1">
                <a:solidFill>
                  <a:srgbClr val="FFFFFF"/>
                </a:solidFill>
                <a:effectLst/>
                <a:latin typeface="Book Antiqua" panose="02040602050305030304" pitchFamily="18" charset="0"/>
              </a:rPr>
              <a:t>φεντάδων</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το</a:t>
            </a:r>
            <a:r>
              <a:rPr lang="en-US" sz="2000" dirty="0">
                <a:solidFill>
                  <a:srgbClr val="FFFFFF"/>
                </a:solidFill>
                <a:effectLst/>
                <a:latin typeface="Book Antiqua" panose="02040602050305030304" pitchFamily="18" charset="0"/>
              </a:rPr>
              <a:t> 1743, ο </a:t>
            </a:r>
            <a:r>
              <a:rPr lang="en-US" sz="2000" dirty="0" err="1">
                <a:solidFill>
                  <a:srgbClr val="FFFFFF"/>
                </a:solidFill>
                <a:effectLst/>
                <a:latin typeface="Book Antiqua" panose="02040602050305030304" pitchFamily="18" charset="0"/>
              </a:rPr>
              <a:t>μόνος</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ρόλος</a:t>
            </a:r>
            <a:r>
              <a:rPr lang="en-US" sz="2000" dirty="0">
                <a:solidFill>
                  <a:srgbClr val="FFFFFF"/>
                </a:solidFill>
                <a:effectLst/>
                <a:latin typeface="Book Antiqua" panose="02040602050305030304" pitchFamily="18" charset="0"/>
              </a:rPr>
              <a:t> π</a:t>
            </a:r>
            <a:r>
              <a:rPr lang="en-US" sz="2000" dirty="0" err="1">
                <a:solidFill>
                  <a:srgbClr val="FFFFFF"/>
                </a:solidFill>
                <a:effectLst/>
                <a:latin typeface="Book Antiqua" panose="02040602050305030304" pitchFamily="18" charset="0"/>
              </a:rPr>
              <a:t>ου</a:t>
            </a:r>
            <a:r>
              <a:rPr lang="en-US" sz="2000" dirty="0">
                <a:solidFill>
                  <a:srgbClr val="FFFFFF"/>
                </a:solidFill>
                <a:effectLst/>
                <a:latin typeface="Book Antiqua" panose="02040602050305030304" pitchFamily="18" charset="0"/>
              </a:rPr>
              <a:t> </a:t>
            </a:r>
            <a:r>
              <a:rPr lang="en-US" sz="2000" dirty="0" err="1">
                <a:solidFill>
                  <a:srgbClr val="FFFFFF"/>
                </a:solidFill>
                <a:effectLst/>
                <a:latin typeface="Book Antiqua" panose="02040602050305030304" pitchFamily="18" charset="0"/>
              </a:rPr>
              <a:t>εξ</a:t>
            </a:r>
            <a:r>
              <a:rPr lang="en-US" sz="2000" dirty="0">
                <a:solidFill>
                  <a:srgbClr val="FFFFFF"/>
                </a:solidFill>
                <a:effectLst/>
                <a:latin typeface="Book Antiqua" panose="02040602050305030304" pitchFamily="18" charset="0"/>
              </a:rPr>
              <a:t>ακολουθούσε να είναι αυτοσχεδιαστικός ήταν ο κωμικός υπηρέτης  Τρουφαλντίνο. </a:t>
            </a:r>
            <a:r>
              <a:rPr lang="en-US" sz="2000" dirty="0" err="1">
                <a:solidFill>
                  <a:srgbClr val="FFFFFF"/>
                </a:solidFill>
                <a:effectLst/>
                <a:latin typeface="Book Antiqua" panose="02040602050305030304" pitchFamily="18" charset="0"/>
              </a:rPr>
              <a:t>Ότ</a:t>
            </a:r>
            <a:r>
              <a:rPr lang="en-US" sz="2000" dirty="0">
                <a:solidFill>
                  <a:srgbClr val="FFFFFF"/>
                </a:solidFill>
                <a:effectLst/>
                <a:latin typeface="Book Antiqua" panose="02040602050305030304" pitchFamily="18" charset="0"/>
              </a:rPr>
              <a:t>αν δημοσιεύθηκε όμως το έργο στα 1753 ακόμα και αυτός ο ρόλος είχε ολοκληρωμένο κείμενο. </a:t>
            </a:r>
            <a:r>
              <a:rPr lang="en-US" sz="2000" dirty="0" err="1">
                <a:solidFill>
                  <a:srgbClr val="FFFFFF"/>
                </a:solidFill>
                <a:effectLst/>
                <a:latin typeface="Book Antiqua" panose="02040602050305030304" pitchFamily="18" charset="0"/>
              </a:rPr>
              <a:t>Έκ</a:t>
            </a:r>
            <a:r>
              <a:rPr lang="en-US" sz="2000" dirty="0">
                <a:solidFill>
                  <a:srgbClr val="FFFFFF"/>
                </a:solidFill>
                <a:effectLst/>
                <a:latin typeface="Book Antiqua" panose="02040602050305030304" pitchFamily="18" charset="0"/>
              </a:rPr>
              <a:t>ανε επίσης πιο ανθρώπινους και πιο ήπιους τους τυποποιημένους χαρακτήρες μετατρέποντας για παράδειγμα τον γελοίο, μίζερο και έκφυλο γέρο Πανταλόνε των παραδοσιακών σεναρίων σε έναν τίμιο έμπορο, καλό πατέρα και συνεπή πολίτη. </a:t>
            </a:r>
            <a:r>
              <a:rPr lang="en-US" sz="2000" dirty="0" err="1">
                <a:solidFill>
                  <a:srgbClr val="FFFFFF"/>
                </a:solidFill>
                <a:effectLst/>
                <a:latin typeface="Book Antiqua" panose="02040602050305030304" pitchFamily="18" charset="0"/>
              </a:rPr>
              <a:t>Εκτό</a:t>
            </a:r>
            <a:r>
              <a:rPr lang="en-US" sz="2000" dirty="0">
                <a:solidFill>
                  <a:srgbClr val="FFFFFF"/>
                </a:solidFill>
                <a:effectLst/>
                <a:latin typeface="Book Antiqua" panose="02040602050305030304" pitchFamily="18" charset="0"/>
              </a:rPr>
              <a:t>πισε επίσης τη φαντασία, τη χυδαιότητα και τις μη ρεαλιστικές επινοήσεις από την κομέντια.</a:t>
            </a:r>
            <a:br>
              <a:rPr lang="en-US" sz="2000" dirty="0">
                <a:solidFill>
                  <a:srgbClr val="FFFFFF"/>
                </a:solidFill>
                <a:effectLst/>
                <a:latin typeface="Book Antiqua" panose="02040602050305030304" pitchFamily="18" charset="0"/>
              </a:rPr>
            </a:br>
            <a:endParaRPr lang="en-US" sz="20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1259630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706" name="Group 23633">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3635" name="Straight Connector 23634">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36" name="Straight Connector 23635">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37" name="Straight Connector 23636">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38" name="Straight Connector 23637">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39" name="Straight Connector 23638">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0" name="Straight Connector 23639">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1" name="Straight Connector 23640">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2" name="Straight Connector 23641">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3" name="Straight Connector 23642">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4" name="Straight Connector 23643">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5" name="Straight Connector 23644">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6" name="Straight Connector 23645">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7" name="Straight Connector 23646">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8" name="Straight Connector 23647">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49" name="Straight Connector 23648">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0" name="Straight Connector 23649">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1" name="Straight Connector 23650">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2" name="Straight Connector 23651">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3" name="Straight Connector 23652">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4" name="Straight Connector 23653">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5" name="Straight Connector 23654">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6" name="Straight Connector 23655">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7" name="Straight Connector 23656">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8" name="Straight Connector 23657">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59" name="Straight Connector 23658">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60" name="Straight Connector 23659">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61" name="Straight Connector 23660">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62" name="Straight Connector 23661">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63" name="Straight Connector 23662">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64" name="Straight Connector 23663">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65" name="Straight Connector 23664">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3707" name="Right Triangle 23666">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3708" name="Rectangle 23668">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23554" name="Picture 2" descr="Theatres of Paris from the Late 1700s to Early 1800s - Geri Walton">
            <a:extLst>
              <a:ext uri="{FF2B5EF4-FFF2-40B4-BE49-F238E27FC236}">
                <a16:creationId xmlns:a16="http://schemas.microsoft.com/office/drawing/2014/main" id="{04949187-DB86-526F-6DF1-0CB7A086B8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63" r="19415"/>
          <a:stretch/>
        </p:blipFill>
        <p:spPr bwMode="auto">
          <a:xfrm>
            <a:off x="20" y="10"/>
            <a:ext cx="12191980" cy="6857989"/>
          </a:xfrm>
          <a:prstGeom prst="rect">
            <a:avLst/>
          </a:prstGeom>
          <a:noFill/>
          <a:extLst>
            <a:ext uri="{909E8E84-426E-40DD-AFC4-6F175D3DCCD1}">
              <a14:hiddenFill xmlns:a14="http://schemas.microsoft.com/office/drawing/2010/main">
                <a:solidFill>
                  <a:srgbClr val="FFFFFF"/>
                </a:solidFill>
              </a14:hiddenFill>
            </a:ext>
          </a:extLst>
        </p:spPr>
      </p:pic>
      <p:grpSp>
        <p:nvGrpSpPr>
          <p:cNvPr id="23709" name="Group 23670">
            <a:extLst>
              <a:ext uri="{FF2B5EF4-FFF2-40B4-BE49-F238E27FC236}">
                <a16:creationId xmlns:a16="http://schemas.microsoft.com/office/drawing/2014/main" id="{9CB1D807-3EEB-4C2C-BB0A-D0BCEEDCBC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3672" name="Straight Connector 23671">
              <a:extLst>
                <a:ext uri="{FF2B5EF4-FFF2-40B4-BE49-F238E27FC236}">
                  <a16:creationId xmlns:a16="http://schemas.microsoft.com/office/drawing/2014/main" id="{85C28C9B-DBC0-4EB7-A827-052BFBE1B1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710" name="Straight Connector 23672">
              <a:extLst>
                <a:ext uri="{FF2B5EF4-FFF2-40B4-BE49-F238E27FC236}">
                  <a16:creationId xmlns:a16="http://schemas.microsoft.com/office/drawing/2014/main" id="{517ED832-2CB5-4903-AC0A-917BD1C6CA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74" name="Straight Connector 23673">
              <a:extLst>
                <a:ext uri="{FF2B5EF4-FFF2-40B4-BE49-F238E27FC236}">
                  <a16:creationId xmlns:a16="http://schemas.microsoft.com/office/drawing/2014/main" id="{3E62CC8E-7F3F-490C-B711-69EAAEEC20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75" name="Straight Connector 23674">
              <a:extLst>
                <a:ext uri="{FF2B5EF4-FFF2-40B4-BE49-F238E27FC236}">
                  <a16:creationId xmlns:a16="http://schemas.microsoft.com/office/drawing/2014/main" id="{557ECAE7-621B-4776-A70D-A25F86B5E5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76" name="Straight Connector 23675">
              <a:extLst>
                <a:ext uri="{FF2B5EF4-FFF2-40B4-BE49-F238E27FC236}">
                  <a16:creationId xmlns:a16="http://schemas.microsoft.com/office/drawing/2014/main" id="{86AAC47E-A792-46F4-BA41-90DF751893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77" name="Straight Connector 23676">
              <a:extLst>
                <a:ext uri="{FF2B5EF4-FFF2-40B4-BE49-F238E27FC236}">
                  <a16:creationId xmlns:a16="http://schemas.microsoft.com/office/drawing/2014/main" id="{9422B429-CFBD-4091-8CEE-D13ED8B602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78" name="Straight Connector 23677">
              <a:extLst>
                <a:ext uri="{FF2B5EF4-FFF2-40B4-BE49-F238E27FC236}">
                  <a16:creationId xmlns:a16="http://schemas.microsoft.com/office/drawing/2014/main" id="{397A04DD-49BE-46D3-8731-28E84FDD2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79" name="Straight Connector 23678">
              <a:extLst>
                <a:ext uri="{FF2B5EF4-FFF2-40B4-BE49-F238E27FC236}">
                  <a16:creationId xmlns:a16="http://schemas.microsoft.com/office/drawing/2014/main" id="{A64E739F-30C5-413C-8EA4-BB4602ACED6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0" name="Straight Connector 23679">
              <a:extLst>
                <a:ext uri="{FF2B5EF4-FFF2-40B4-BE49-F238E27FC236}">
                  <a16:creationId xmlns:a16="http://schemas.microsoft.com/office/drawing/2014/main" id="{3960A7E3-7FD4-49D0-88BB-15C672FAB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1" name="Straight Connector 23680">
              <a:extLst>
                <a:ext uri="{FF2B5EF4-FFF2-40B4-BE49-F238E27FC236}">
                  <a16:creationId xmlns:a16="http://schemas.microsoft.com/office/drawing/2014/main" id="{3BFB9D80-E16D-4A95-95BE-31119BB238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2" name="Straight Connector 23681">
              <a:extLst>
                <a:ext uri="{FF2B5EF4-FFF2-40B4-BE49-F238E27FC236}">
                  <a16:creationId xmlns:a16="http://schemas.microsoft.com/office/drawing/2014/main" id="{414C58E3-C8A6-49D3-94C9-28F408E97F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3" name="Straight Connector 23682">
              <a:extLst>
                <a:ext uri="{FF2B5EF4-FFF2-40B4-BE49-F238E27FC236}">
                  <a16:creationId xmlns:a16="http://schemas.microsoft.com/office/drawing/2014/main" id="{AECAC868-251E-499D-A316-BFA7329C32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4" name="Straight Connector 23683">
              <a:extLst>
                <a:ext uri="{FF2B5EF4-FFF2-40B4-BE49-F238E27FC236}">
                  <a16:creationId xmlns:a16="http://schemas.microsoft.com/office/drawing/2014/main" id="{9E01B171-FFB9-4898-BB1E-334C8DA0A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5" name="Straight Connector 23684">
              <a:extLst>
                <a:ext uri="{FF2B5EF4-FFF2-40B4-BE49-F238E27FC236}">
                  <a16:creationId xmlns:a16="http://schemas.microsoft.com/office/drawing/2014/main" id="{746735B4-C0CE-4CB1-A48B-C7E974A5C1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6" name="Straight Connector 23685">
              <a:extLst>
                <a:ext uri="{FF2B5EF4-FFF2-40B4-BE49-F238E27FC236}">
                  <a16:creationId xmlns:a16="http://schemas.microsoft.com/office/drawing/2014/main" id="{9622174B-88E5-4346-948C-2391DB09BF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7" name="Straight Connector 23686">
              <a:extLst>
                <a:ext uri="{FF2B5EF4-FFF2-40B4-BE49-F238E27FC236}">
                  <a16:creationId xmlns:a16="http://schemas.microsoft.com/office/drawing/2014/main" id="{7C56031D-17F0-479E-9D78-8115EB573E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8" name="Straight Connector 23687">
              <a:extLst>
                <a:ext uri="{FF2B5EF4-FFF2-40B4-BE49-F238E27FC236}">
                  <a16:creationId xmlns:a16="http://schemas.microsoft.com/office/drawing/2014/main" id="{062D0CED-FF1F-4D83-9237-ECF071AB9E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89" name="Straight Connector 23688">
              <a:extLst>
                <a:ext uri="{FF2B5EF4-FFF2-40B4-BE49-F238E27FC236}">
                  <a16:creationId xmlns:a16="http://schemas.microsoft.com/office/drawing/2014/main" id="{64F2A4D0-BC09-4DCD-A564-189A2D30FE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0" name="Straight Connector 23689">
              <a:extLst>
                <a:ext uri="{FF2B5EF4-FFF2-40B4-BE49-F238E27FC236}">
                  <a16:creationId xmlns:a16="http://schemas.microsoft.com/office/drawing/2014/main" id="{DC8027A7-8F7C-44A0-9A47-8A5846ED44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1" name="Straight Connector 23690">
              <a:extLst>
                <a:ext uri="{FF2B5EF4-FFF2-40B4-BE49-F238E27FC236}">
                  <a16:creationId xmlns:a16="http://schemas.microsoft.com/office/drawing/2014/main" id="{A8173202-49F5-4B6E-A664-B4C32ACBD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2" name="Straight Connector 23691">
              <a:extLst>
                <a:ext uri="{FF2B5EF4-FFF2-40B4-BE49-F238E27FC236}">
                  <a16:creationId xmlns:a16="http://schemas.microsoft.com/office/drawing/2014/main" id="{FA147072-2464-4C26-99A8-C7FDEA106A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3" name="Straight Connector 23692">
              <a:extLst>
                <a:ext uri="{FF2B5EF4-FFF2-40B4-BE49-F238E27FC236}">
                  <a16:creationId xmlns:a16="http://schemas.microsoft.com/office/drawing/2014/main" id="{4ABAA553-3A27-4C3F-AC1B-F6561CE2E6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4" name="Straight Connector 23693">
              <a:extLst>
                <a:ext uri="{FF2B5EF4-FFF2-40B4-BE49-F238E27FC236}">
                  <a16:creationId xmlns:a16="http://schemas.microsoft.com/office/drawing/2014/main" id="{5C05AF6F-A2AD-49B2-B02E-885B879270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5" name="Straight Connector 23694">
              <a:extLst>
                <a:ext uri="{FF2B5EF4-FFF2-40B4-BE49-F238E27FC236}">
                  <a16:creationId xmlns:a16="http://schemas.microsoft.com/office/drawing/2014/main" id="{40655913-7D6A-4A3D-8C2D-368E99797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6" name="Straight Connector 23695">
              <a:extLst>
                <a:ext uri="{FF2B5EF4-FFF2-40B4-BE49-F238E27FC236}">
                  <a16:creationId xmlns:a16="http://schemas.microsoft.com/office/drawing/2014/main" id="{930CFE6D-B050-4976-A6BD-498AA80C84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7" name="Straight Connector 23696">
              <a:extLst>
                <a:ext uri="{FF2B5EF4-FFF2-40B4-BE49-F238E27FC236}">
                  <a16:creationId xmlns:a16="http://schemas.microsoft.com/office/drawing/2014/main" id="{D374AD34-1FCB-4B49-A712-09F13BA61E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8" name="Straight Connector 23697">
              <a:extLst>
                <a:ext uri="{FF2B5EF4-FFF2-40B4-BE49-F238E27FC236}">
                  <a16:creationId xmlns:a16="http://schemas.microsoft.com/office/drawing/2014/main" id="{FF380CB8-A177-49F3-965A-A2474C3AF3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99" name="Straight Connector 23698">
              <a:extLst>
                <a:ext uri="{FF2B5EF4-FFF2-40B4-BE49-F238E27FC236}">
                  <a16:creationId xmlns:a16="http://schemas.microsoft.com/office/drawing/2014/main" id="{5EAF4CF7-EA4A-46F0-A2E2-0480EF8EB7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700" name="Straight Connector 23699">
              <a:extLst>
                <a:ext uri="{FF2B5EF4-FFF2-40B4-BE49-F238E27FC236}">
                  <a16:creationId xmlns:a16="http://schemas.microsoft.com/office/drawing/2014/main" id="{181846A5-9A0F-4001-A48C-B45FA712BF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701" name="Straight Connector 23700">
              <a:extLst>
                <a:ext uri="{FF2B5EF4-FFF2-40B4-BE49-F238E27FC236}">
                  <a16:creationId xmlns:a16="http://schemas.microsoft.com/office/drawing/2014/main" id="{6F338526-56C1-4F69-A9BB-2E2D52C635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702" name="Straight Connector 23701">
              <a:extLst>
                <a:ext uri="{FF2B5EF4-FFF2-40B4-BE49-F238E27FC236}">
                  <a16:creationId xmlns:a16="http://schemas.microsoft.com/office/drawing/2014/main" id="{44D8ACE6-0B21-4216-B1B9-0ED0D7AC88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3704" name="Flowchart: Document 23703">
            <a:extLst>
              <a:ext uri="{FF2B5EF4-FFF2-40B4-BE49-F238E27FC236}">
                <a16:creationId xmlns:a16="http://schemas.microsoft.com/office/drawing/2014/main" id="{1C8FF592-DEC3-42D7-B2CD-5797E102B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38805" y="304807"/>
            <a:ext cx="6858000" cy="6248391"/>
          </a:xfrm>
          <a:prstGeom prst="flowChartDocumen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Τίτλος 1">
            <a:extLst>
              <a:ext uri="{FF2B5EF4-FFF2-40B4-BE49-F238E27FC236}">
                <a16:creationId xmlns:a16="http://schemas.microsoft.com/office/drawing/2014/main" id="{DE13111C-6997-CE33-4B00-B70D6E29C8A1}"/>
              </a:ext>
            </a:extLst>
          </p:cNvPr>
          <p:cNvSpPr>
            <a:spLocks noGrp="1"/>
          </p:cNvSpPr>
          <p:nvPr>
            <p:ph type="title"/>
          </p:nvPr>
        </p:nvSpPr>
        <p:spPr>
          <a:xfrm>
            <a:off x="7070071" y="746840"/>
            <a:ext cx="4929401" cy="5844455"/>
          </a:xfrm>
        </p:spPr>
        <p:txBody>
          <a:bodyPr vert="horz" lIns="91440" tIns="45720" rIns="91440" bIns="45720" rtlCol="0" anchor="b">
            <a:normAutofit/>
          </a:bodyPr>
          <a:lstStyle/>
          <a:p>
            <a:pPr>
              <a:lnSpc>
                <a:spcPct val="90000"/>
              </a:lnSpc>
              <a:spcAft>
                <a:spcPts val="800"/>
              </a:spcAft>
            </a:pPr>
            <a:r>
              <a:rPr lang="en-US" sz="2000" i="1" dirty="0">
                <a:effectLst/>
                <a:latin typeface="Book Antiqua" panose="02040602050305030304" pitchFamily="18" charset="0"/>
              </a:rPr>
              <a:t>Η γα</a:t>
            </a:r>
            <a:r>
              <a:rPr lang="en-US" sz="2000" i="1" dirty="0" err="1">
                <a:effectLst/>
                <a:latin typeface="Book Antiqua" panose="02040602050305030304" pitchFamily="18" charset="0"/>
              </a:rPr>
              <a:t>λλική</a:t>
            </a:r>
            <a:r>
              <a:rPr lang="en-US" sz="2000" i="1" dirty="0">
                <a:effectLst/>
                <a:latin typeface="Book Antiqua" panose="02040602050305030304" pitchFamily="18" charset="0"/>
              </a:rPr>
              <a:t> </a:t>
            </a:r>
            <a:r>
              <a:rPr lang="en-US" sz="2000" i="1" dirty="0" err="1">
                <a:effectLst/>
                <a:latin typeface="Book Antiqua" panose="02040602050305030304" pitchFamily="18" charset="0"/>
              </a:rPr>
              <a:t>δρ</a:t>
            </a:r>
            <a:r>
              <a:rPr lang="en-US" sz="2000" i="1" dirty="0">
                <a:effectLst/>
                <a:latin typeface="Book Antiqua" panose="02040602050305030304" pitchFamily="18" charset="0"/>
              </a:rPr>
              <a:t>αματουργία τον δέκατο όγδοο αιώνα</a:t>
            </a:r>
            <a:br>
              <a:rPr lang="en-US" sz="2000" i="1" dirty="0">
                <a:effectLst/>
                <a:latin typeface="Book Antiqua" panose="02040602050305030304" pitchFamily="18" charset="0"/>
              </a:rPr>
            </a:br>
            <a:br>
              <a:rPr lang="en-US" sz="2000" i="1" dirty="0">
                <a:latin typeface="Book Antiqua" panose="02040602050305030304" pitchFamily="18" charset="0"/>
              </a:rPr>
            </a:br>
            <a:br>
              <a:rPr lang="en-US" sz="2000" i="1" dirty="0">
                <a:latin typeface="Book Antiqua" panose="02040602050305030304" pitchFamily="18" charset="0"/>
              </a:rPr>
            </a:br>
            <a:br>
              <a:rPr lang="en-US" sz="2000" dirty="0">
                <a:effectLst/>
                <a:latin typeface="Book Antiqua" panose="02040602050305030304" pitchFamily="18" charset="0"/>
              </a:rPr>
            </a:br>
            <a:r>
              <a:rPr lang="en-US" sz="2000" dirty="0">
                <a:effectLst/>
                <a:latin typeface="Book Antiqua" panose="02040602050305030304" pitchFamily="18" charset="0"/>
              </a:rPr>
              <a:t>Όλο τον δέκατο όγδοο αιώνα η Γαλλία παρέμεινε μια μεγάλη δύναμη αν και η πρότερη κυρίαρχη θέση της αποδυναμώθηκε σημαντικά από μια σειρά πολέμων και από καταστροφικές οικονομικές πολιτικές. Πα</a:t>
            </a:r>
            <a:r>
              <a:rPr lang="en-US" sz="2000" dirty="0" err="1">
                <a:effectLst/>
                <a:latin typeface="Book Antiqua" panose="02040602050305030304" pitchFamily="18" charset="0"/>
              </a:rPr>
              <a:t>ρόλ</a:t>
            </a:r>
            <a:r>
              <a:rPr lang="en-US" sz="2000" dirty="0">
                <a:effectLst/>
                <a:latin typeface="Book Antiqua" panose="02040602050305030304" pitchFamily="18" charset="0"/>
              </a:rPr>
              <a:t>α</a:t>
            </a:r>
            <a:r>
              <a:rPr lang="el-GR" sz="2000" dirty="0">
                <a:effectLst/>
                <a:latin typeface="Book Antiqua" panose="02040602050305030304" pitchFamily="18" charset="0"/>
              </a:rPr>
              <a:t>,</a:t>
            </a:r>
            <a:r>
              <a:rPr lang="en-US" sz="2000" dirty="0">
                <a:effectLst/>
                <a:latin typeface="Book Antiqua" panose="02040602050305030304" pitchFamily="18" charset="0"/>
              </a:rPr>
              <a:t> </a:t>
            </a:r>
            <a:r>
              <a:rPr lang="en-US" sz="2000" dirty="0" err="1">
                <a:effectLst/>
                <a:latin typeface="Book Antiqua" panose="02040602050305030304" pitchFamily="18" charset="0"/>
              </a:rPr>
              <a:t>ωστόσο</a:t>
            </a:r>
            <a:r>
              <a:rPr lang="el-GR" sz="2000" dirty="0">
                <a:effectLst/>
                <a:latin typeface="Book Antiqua" panose="02040602050305030304" pitchFamily="18" charset="0"/>
              </a:rPr>
              <a:t>,</a:t>
            </a:r>
            <a:r>
              <a:rPr lang="en-US" sz="2000" dirty="0">
                <a:effectLst/>
                <a:latin typeface="Book Antiqua" panose="02040602050305030304" pitchFamily="18" charset="0"/>
              </a:rPr>
              <a:t> τα προβλήματα της χώρας, το Παρίσι συνέχισε να είναι το πιο σημαντικό πολιτιστικό κέντρο της Ευρώπης κατά τη διάρκεια όλου του δέκατου όγδοου αιώνα και το θέατρο του αποτελούσε το μέτρο σύγκρισης σύμφωνα με το οποίο κρίνονταν όλα τα υπόλοιπα. </a:t>
            </a:r>
            <a:br>
              <a:rPr lang="en-US" sz="1400" dirty="0">
                <a:effectLst/>
              </a:rPr>
            </a:br>
            <a:endParaRPr lang="en-US" sz="1400" dirty="0"/>
          </a:p>
        </p:txBody>
      </p:sp>
    </p:spTree>
    <p:extLst>
      <p:ext uri="{BB962C8B-B14F-4D97-AF65-F5344CB8AC3E}">
        <p14:creationId xmlns:p14="http://schemas.microsoft.com/office/powerpoint/2010/main" val="2745111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1E0291-D8E1-E902-F22A-86A8E097F5C1}"/>
              </a:ext>
            </a:extLst>
          </p:cNvPr>
          <p:cNvSpPr>
            <a:spLocks noGrp="1"/>
          </p:cNvSpPr>
          <p:nvPr>
            <p:ph type="title"/>
          </p:nvPr>
        </p:nvSpPr>
        <p:spPr>
          <a:xfrm>
            <a:off x="691078" y="722903"/>
            <a:ext cx="10501177" cy="478215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Είμαστε ήδη στην εποχή του διαφωτισμού. Η γαλλική δραματουργία ωστόσο είχε την τάση να στρέφεται στο παρελθόν λαμβάνοντας τα πρότυπά της από το δέκατο έβδομο αιώνα. Οι περισσότεροι τραγικοί συγγραφείς του δέκατου όγδοου αιώνα προσπαθούσαν να ακολουθήσουν τα βήματα του Ρακίνα, αντικαθιστώντας όμως με πιο σύνθετες πλοκές και περιπλοκές σχέσεις χαρακτήρων την έμφαση που εκείνος έδινε στις εσωτερικές συγκρούσεις. Έτσι το έργο τους δεν έγινε διαχρονικό.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416769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583" name="Group 24582">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4584" name="Straight Connector 24583">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85" name="Straight Connector 24584">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86" name="Straight Connector 24585">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87" name="Straight Connector 24586">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88" name="Straight Connector 24587">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89" name="Straight Connector 24588">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0" name="Straight Connector 24589">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1" name="Straight Connector 24590">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2" name="Straight Connector 24591">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3" name="Straight Connector 24592">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4" name="Straight Connector 24593">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5" name="Straight Connector 24594">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6" name="Straight Connector 24595">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7" name="Straight Connector 24596">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8" name="Straight Connector 24597">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599" name="Straight Connector 24598">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0" name="Straight Connector 24599">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1" name="Straight Connector 24600">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2" name="Straight Connector 24601">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3" name="Straight Connector 24602">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4" name="Straight Connector 24603">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5" name="Straight Connector 24604">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6" name="Straight Connector 24605">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7" name="Straight Connector 24606">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8" name="Straight Connector 24607">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09" name="Straight Connector 24608">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10" name="Straight Connector 24609">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11" name="Straight Connector 24610">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12" name="Straight Connector 24611">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13" name="Straight Connector 24612">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14" name="Straight Connector 24613">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4616" name="Right Triangle 24615">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4618" name="Rectangle 24617">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4620" name="Group 24619">
            <a:extLst>
              <a:ext uri="{FF2B5EF4-FFF2-40B4-BE49-F238E27FC236}">
                <a16:creationId xmlns:a16="http://schemas.microsoft.com/office/drawing/2014/main" id="{A0064D7E-06DA-49C2-98D1-4C063EBE9E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4621" name="Straight Connector 24620">
              <a:extLst>
                <a:ext uri="{FF2B5EF4-FFF2-40B4-BE49-F238E27FC236}">
                  <a16:creationId xmlns:a16="http://schemas.microsoft.com/office/drawing/2014/main" id="{5D1B7231-4CA0-4EF0-A0F6-BBC5D2289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22" name="Straight Connector 24621">
              <a:extLst>
                <a:ext uri="{FF2B5EF4-FFF2-40B4-BE49-F238E27FC236}">
                  <a16:creationId xmlns:a16="http://schemas.microsoft.com/office/drawing/2014/main" id="{6F16C7D2-2C2B-45A2-B877-AD7F29D21D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23" name="Straight Connector 24622">
              <a:extLst>
                <a:ext uri="{FF2B5EF4-FFF2-40B4-BE49-F238E27FC236}">
                  <a16:creationId xmlns:a16="http://schemas.microsoft.com/office/drawing/2014/main" id="{73E4B7AF-75AF-445E-9C56-25B6004E36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24" name="Straight Connector 24623">
              <a:extLst>
                <a:ext uri="{FF2B5EF4-FFF2-40B4-BE49-F238E27FC236}">
                  <a16:creationId xmlns:a16="http://schemas.microsoft.com/office/drawing/2014/main" id="{4F9A02B0-84CC-4983-8CA2-DA39E73F2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25" name="Straight Connector 24624">
              <a:extLst>
                <a:ext uri="{FF2B5EF4-FFF2-40B4-BE49-F238E27FC236}">
                  <a16:creationId xmlns:a16="http://schemas.microsoft.com/office/drawing/2014/main" id="{0AB12A9E-E8F5-4BB6-9FAC-B7528DB78E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26" name="Straight Connector 24625">
              <a:extLst>
                <a:ext uri="{FF2B5EF4-FFF2-40B4-BE49-F238E27FC236}">
                  <a16:creationId xmlns:a16="http://schemas.microsoft.com/office/drawing/2014/main" id="{C4E08A66-700A-4A93-8C53-51D5607B84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27" name="Straight Connector 24626">
              <a:extLst>
                <a:ext uri="{FF2B5EF4-FFF2-40B4-BE49-F238E27FC236}">
                  <a16:creationId xmlns:a16="http://schemas.microsoft.com/office/drawing/2014/main" id="{79E4E565-75A8-4E72-8D5F-0B62E6B49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28" name="Straight Connector 24627">
              <a:extLst>
                <a:ext uri="{FF2B5EF4-FFF2-40B4-BE49-F238E27FC236}">
                  <a16:creationId xmlns:a16="http://schemas.microsoft.com/office/drawing/2014/main" id="{8F1FD7EC-834D-4087-9B69-7793E1A5B4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29" name="Straight Connector 24628">
              <a:extLst>
                <a:ext uri="{FF2B5EF4-FFF2-40B4-BE49-F238E27FC236}">
                  <a16:creationId xmlns:a16="http://schemas.microsoft.com/office/drawing/2014/main" id="{AE4853CF-E211-4741-8BB6-936918F201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0" name="Straight Connector 24629">
              <a:extLst>
                <a:ext uri="{FF2B5EF4-FFF2-40B4-BE49-F238E27FC236}">
                  <a16:creationId xmlns:a16="http://schemas.microsoft.com/office/drawing/2014/main" id="{508328EE-5DD9-49DB-AD4B-4F0A76A052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1" name="Straight Connector 24630">
              <a:extLst>
                <a:ext uri="{FF2B5EF4-FFF2-40B4-BE49-F238E27FC236}">
                  <a16:creationId xmlns:a16="http://schemas.microsoft.com/office/drawing/2014/main" id="{7404B81F-9DCC-4C62-8962-2B6C36255C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2" name="Straight Connector 24631">
              <a:extLst>
                <a:ext uri="{FF2B5EF4-FFF2-40B4-BE49-F238E27FC236}">
                  <a16:creationId xmlns:a16="http://schemas.microsoft.com/office/drawing/2014/main" id="{F41ED921-643C-4B5B-86E6-99E818479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3" name="Straight Connector 24632">
              <a:extLst>
                <a:ext uri="{FF2B5EF4-FFF2-40B4-BE49-F238E27FC236}">
                  <a16:creationId xmlns:a16="http://schemas.microsoft.com/office/drawing/2014/main" id="{DAD09725-F1B5-4342-A3A6-25BDC7261C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4" name="Straight Connector 24633">
              <a:extLst>
                <a:ext uri="{FF2B5EF4-FFF2-40B4-BE49-F238E27FC236}">
                  <a16:creationId xmlns:a16="http://schemas.microsoft.com/office/drawing/2014/main" id="{8C5251DB-B92C-4E4E-9BAE-B3EB8A9A31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5" name="Straight Connector 24634">
              <a:extLst>
                <a:ext uri="{FF2B5EF4-FFF2-40B4-BE49-F238E27FC236}">
                  <a16:creationId xmlns:a16="http://schemas.microsoft.com/office/drawing/2014/main" id="{82389C50-96FA-4F8E-A890-EE49673799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6" name="Straight Connector 24635">
              <a:extLst>
                <a:ext uri="{FF2B5EF4-FFF2-40B4-BE49-F238E27FC236}">
                  <a16:creationId xmlns:a16="http://schemas.microsoft.com/office/drawing/2014/main" id="{6497D116-7C85-4317-8284-E647BAFC35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7" name="Straight Connector 24636">
              <a:extLst>
                <a:ext uri="{FF2B5EF4-FFF2-40B4-BE49-F238E27FC236}">
                  <a16:creationId xmlns:a16="http://schemas.microsoft.com/office/drawing/2014/main" id="{0D6ED932-F3DD-4BB6-8FC3-6E205965D9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8" name="Straight Connector 24637">
              <a:extLst>
                <a:ext uri="{FF2B5EF4-FFF2-40B4-BE49-F238E27FC236}">
                  <a16:creationId xmlns:a16="http://schemas.microsoft.com/office/drawing/2014/main" id="{D850A286-F068-43D3-8DEA-272E28F30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39" name="Straight Connector 24638">
              <a:extLst>
                <a:ext uri="{FF2B5EF4-FFF2-40B4-BE49-F238E27FC236}">
                  <a16:creationId xmlns:a16="http://schemas.microsoft.com/office/drawing/2014/main" id="{3F3A2DA1-C0E2-44DE-AAA4-D2F262CB39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0" name="Straight Connector 24639">
              <a:extLst>
                <a:ext uri="{FF2B5EF4-FFF2-40B4-BE49-F238E27FC236}">
                  <a16:creationId xmlns:a16="http://schemas.microsoft.com/office/drawing/2014/main" id="{BD8CC984-8A5C-4205-9CE0-218DA79F12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1" name="Straight Connector 24640">
              <a:extLst>
                <a:ext uri="{FF2B5EF4-FFF2-40B4-BE49-F238E27FC236}">
                  <a16:creationId xmlns:a16="http://schemas.microsoft.com/office/drawing/2014/main" id="{E12901BA-B376-4054-8C31-BE75DF480E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2" name="Straight Connector 24641">
              <a:extLst>
                <a:ext uri="{FF2B5EF4-FFF2-40B4-BE49-F238E27FC236}">
                  <a16:creationId xmlns:a16="http://schemas.microsoft.com/office/drawing/2014/main" id="{A72BA8E1-2C05-43A7-AABF-8D614E07D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3" name="Straight Connector 24642">
              <a:extLst>
                <a:ext uri="{FF2B5EF4-FFF2-40B4-BE49-F238E27FC236}">
                  <a16:creationId xmlns:a16="http://schemas.microsoft.com/office/drawing/2014/main" id="{03D58E52-4C85-48FF-ADA3-F8F66B9957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4" name="Straight Connector 24643">
              <a:extLst>
                <a:ext uri="{FF2B5EF4-FFF2-40B4-BE49-F238E27FC236}">
                  <a16:creationId xmlns:a16="http://schemas.microsoft.com/office/drawing/2014/main" id="{4C61787A-32B8-440E-B1A5-1CAEC9D11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5" name="Straight Connector 24644">
              <a:extLst>
                <a:ext uri="{FF2B5EF4-FFF2-40B4-BE49-F238E27FC236}">
                  <a16:creationId xmlns:a16="http://schemas.microsoft.com/office/drawing/2014/main" id="{49D651FB-65B3-4DBD-9428-084075111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6" name="Straight Connector 24645">
              <a:extLst>
                <a:ext uri="{FF2B5EF4-FFF2-40B4-BE49-F238E27FC236}">
                  <a16:creationId xmlns:a16="http://schemas.microsoft.com/office/drawing/2014/main" id="{134A6116-8F7B-4C9A-9B9D-EF25C8BFA1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7" name="Straight Connector 24646">
              <a:extLst>
                <a:ext uri="{FF2B5EF4-FFF2-40B4-BE49-F238E27FC236}">
                  <a16:creationId xmlns:a16="http://schemas.microsoft.com/office/drawing/2014/main" id="{F4CC776F-EA3D-4898-9730-88C6605FDB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8" name="Straight Connector 24647">
              <a:extLst>
                <a:ext uri="{FF2B5EF4-FFF2-40B4-BE49-F238E27FC236}">
                  <a16:creationId xmlns:a16="http://schemas.microsoft.com/office/drawing/2014/main" id="{D81A3030-F8B6-4D5E-8A8F-7CE0C81E9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49" name="Straight Connector 24648">
              <a:extLst>
                <a:ext uri="{FF2B5EF4-FFF2-40B4-BE49-F238E27FC236}">
                  <a16:creationId xmlns:a16="http://schemas.microsoft.com/office/drawing/2014/main" id="{349129F1-E775-4904-9569-F08FA175DF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50" name="Straight Connector 24649">
              <a:extLst>
                <a:ext uri="{FF2B5EF4-FFF2-40B4-BE49-F238E27FC236}">
                  <a16:creationId xmlns:a16="http://schemas.microsoft.com/office/drawing/2014/main" id="{8C93E5BB-B3BE-4416-A1B2-5A2CDA8B02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651" name="Straight Connector 24650">
              <a:extLst>
                <a:ext uri="{FF2B5EF4-FFF2-40B4-BE49-F238E27FC236}">
                  <a16:creationId xmlns:a16="http://schemas.microsoft.com/office/drawing/2014/main" id="{B3FD179A-45E8-4D8F-8F75-6E4A266F84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1558AFE9-A166-5EBB-39AB-43C1ED7072CC}"/>
              </a:ext>
            </a:extLst>
          </p:cNvPr>
          <p:cNvSpPr>
            <a:spLocks noGrp="1"/>
          </p:cNvSpPr>
          <p:nvPr>
            <p:ph type="title"/>
          </p:nvPr>
        </p:nvSpPr>
        <p:spPr>
          <a:xfrm>
            <a:off x="684225" y="241760"/>
            <a:ext cx="4903438" cy="6511464"/>
          </a:xfrm>
        </p:spPr>
        <p:txBody>
          <a:bodyPr vert="horz" lIns="91440" tIns="45720" rIns="91440" bIns="45720" rtlCol="0" anchor="ctr">
            <a:normAutofit/>
          </a:bodyPr>
          <a:lstStyle/>
          <a:p>
            <a:pPr>
              <a:lnSpc>
                <a:spcPct val="90000"/>
              </a:lnSpc>
            </a:pPr>
            <a:r>
              <a:rPr lang="en-US" sz="2400" dirty="0" err="1">
                <a:effectLst/>
                <a:latin typeface="Book Antiqua" panose="02040602050305030304" pitchFamily="18" charset="0"/>
              </a:rPr>
              <a:t>Αν</a:t>
            </a:r>
            <a:r>
              <a:rPr lang="en-US" sz="2400" dirty="0">
                <a:effectLst/>
                <a:latin typeface="Book Antiqua" panose="02040602050305030304" pitchFamily="18" charset="0"/>
              </a:rPr>
              <a:t>αμφισβήτητα ο πιο γνωστός συγγραφέας αυτής της εποχής είναι ο Βολτέρος εξαιτίας και της σχέσης του με το διαφωτισμό. Ο </a:t>
            </a:r>
            <a:r>
              <a:rPr lang="en-US" sz="2400" dirty="0" err="1">
                <a:effectLst/>
                <a:latin typeface="Book Antiqua" panose="02040602050305030304" pitchFamily="18" charset="0"/>
              </a:rPr>
              <a:t>Βολτέρος</a:t>
            </a:r>
            <a:r>
              <a:rPr lang="en-US" sz="2400" dirty="0">
                <a:effectLst/>
                <a:latin typeface="Book Antiqua" panose="02040602050305030304" pitchFamily="18" charset="0"/>
              </a:rPr>
              <a:t> </a:t>
            </a:r>
            <a:r>
              <a:rPr lang="en-US" sz="2400" dirty="0" err="1">
                <a:effectLst/>
                <a:latin typeface="Book Antiqua" panose="02040602050305030304" pitchFamily="18" charset="0"/>
              </a:rPr>
              <a:t>κυρι</a:t>
            </a:r>
            <a:r>
              <a:rPr lang="en-US" sz="2400" dirty="0">
                <a:effectLst/>
                <a:latin typeface="Book Antiqua" panose="02040602050305030304" pitchFamily="18" charset="0"/>
              </a:rPr>
              <a:t>αρχεί στην τραγωδία κατά τον δέκατο όγδοο αιώνα αλλά και σε ολόκληρη τη γαλλική λογοτεχνία και σκέψη. </a:t>
            </a:r>
            <a:r>
              <a:rPr lang="en-US" sz="2400" dirty="0" err="1">
                <a:effectLst/>
                <a:latin typeface="Book Antiqua" panose="02040602050305030304" pitchFamily="18" charset="0"/>
              </a:rPr>
              <a:t>Ξεκινώντ</a:t>
            </a:r>
            <a:r>
              <a:rPr lang="en-US" sz="2400" dirty="0">
                <a:effectLst/>
                <a:latin typeface="Book Antiqua" panose="02040602050305030304" pitchFamily="18" charset="0"/>
              </a:rPr>
              <a:t>ας με τον </a:t>
            </a:r>
            <a:r>
              <a:rPr lang="en-US" sz="2400" i="1" dirty="0">
                <a:effectLst/>
                <a:latin typeface="Book Antiqua" panose="02040602050305030304" pitchFamily="18" charset="0"/>
              </a:rPr>
              <a:t>Οιδίποδα</a:t>
            </a:r>
            <a:r>
              <a:rPr lang="en-US" sz="2400" dirty="0">
                <a:effectLst/>
                <a:latin typeface="Book Antiqua" panose="02040602050305030304" pitchFamily="18" charset="0"/>
              </a:rPr>
              <a:t> το 1718, έγραψε 53 έργα εκ των οποίων τα μισά και πλέον ήταν τραγωδίες οι οποίες συνεχίζουν την τάση προς τις πολυσύνθετες πλοκές, τις πολύπλοκες σχέσεις χαρακτήρων και τις ξαφνικές ανατροπές βασισμένες στις αναγνωρίσεις.</a:t>
            </a:r>
            <a:br>
              <a:rPr lang="en-US" sz="2400" dirty="0">
                <a:effectLst/>
                <a:latin typeface="Book Antiqua" panose="02040602050305030304" pitchFamily="18" charset="0"/>
              </a:rPr>
            </a:br>
            <a:endParaRPr lang="en-US" sz="2400" dirty="0">
              <a:latin typeface="Book Antiqua" panose="02040602050305030304" pitchFamily="18" charset="0"/>
            </a:endParaRPr>
          </a:p>
        </p:txBody>
      </p:sp>
      <p:sp>
        <p:nvSpPr>
          <p:cNvPr id="24653" name="Right Triangle 24652">
            <a:extLst>
              <a:ext uri="{FF2B5EF4-FFF2-40B4-BE49-F238E27FC236}">
                <a16:creationId xmlns:a16="http://schemas.microsoft.com/office/drawing/2014/main" id="{729E7B49-E1D9-4EAE-8B30-D958A9580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314485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655" name="Freeform: Shape 24654">
            <a:extLst>
              <a:ext uri="{FF2B5EF4-FFF2-40B4-BE49-F238E27FC236}">
                <a16:creationId xmlns:a16="http://schemas.microsoft.com/office/drawing/2014/main" id="{D2BA0570-7BB5-4FB7-B41A-048CE0327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316" y="-3109"/>
            <a:ext cx="6098262" cy="6861109"/>
          </a:xfrm>
          <a:custGeom>
            <a:avLst/>
            <a:gdLst>
              <a:gd name="connsiteX0" fmla="*/ 2247706 w 6098262"/>
              <a:gd name="connsiteY0" fmla="*/ 0 h 6861109"/>
              <a:gd name="connsiteX1" fmla="*/ 6098262 w 6098262"/>
              <a:gd name="connsiteY1" fmla="*/ 0 h 6861109"/>
              <a:gd name="connsiteX2" fmla="*/ 6098262 w 6098262"/>
              <a:gd name="connsiteY2" fmla="*/ 6861109 h 6861109"/>
              <a:gd name="connsiteX3" fmla="*/ 2247706 w 6098262"/>
              <a:gd name="connsiteY3" fmla="*/ 6861109 h 6861109"/>
              <a:gd name="connsiteX4" fmla="*/ 2247706 w 6098262"/>
              <a:gd name="connsiteY4" fmla="*/ 6857999 h 6861109"/>
              <a:gd name="connsiteX5" fmla="*/ 274850 w 6098262"/>
              <a:gd name="connsiteY5" fmla="*/ 6857999 h 6861109"/>
              <a:gd name="connsiteX6" fmla="*/ 954409 w 6098262"/>
              <a:gd name="connsiteY6" fmla="*/ 1 h 6861109"/>
              <a:gd name="connsiteX7" fmla="*/ 2247706 w 6098262"/>
              <a:gd name="connsiteY7" fmla="*/ 1 h 686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2" h="6861109">
                <a:moveTo>
                  <a:pt x="2247706" y="0"/>
                </a:moveTo>
                <a:lnTo>
                  <a:pt x="6098262" y="0"/>
                </a:lnTo>
                <a:lnTo>
                  <a:pt x="6098262" y="6861109"/>
                </a:lnTo>
                <a:lnTo>
                  <a:pt x="2247706" y="6861109"/>
                </a:lnTo>
                <a:lnTo>
                  <a:pt x="2247706" y="6857999"/>
                </a:lnTo>
                <a:lnTo>
                  <a:pt x="274850" y="6857999"/>
                </a:lnTo>
                <a:cubicBezTo>
                  <a:pt x="-619306" y="3429000"/>
                  <a:pt x="954409" y="3429000"/>
                  <a:pt x="954409" y="1"/>
                </a:cubicBezTo>
                <a:lnTo>
                  <a:pt x="2247706" y="1"/>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4578" name="Picture 2" descr="10 Things You Should Know About Voltaire - HISTORY">
            <a:extLst>
              <a:ext uri="{FF2B5EF4-FFF2-40B4-BE49-F238E27FC236}">
                <a16:creationId xmlns:a16="http://schemas.microsoft.com/office/drawing/2014/main" id="{8F27A8FA-861B-437C-1BDD-5DF6316CC310}"/>
              </a:ext>
            </a:extLst>
          </p:cNvPr>
          <p:cNvPicPr>
            <a:picLocks noChangeAspect="1" noChangeArrowheads="1"/>
          </p:cNvPicPr>
          <p:nvPr/>
        </p:nvPicPr>
        <p:blipFill rotWithShape="1">
          <a:blip r:embed="rId2">
            <a:alphaModFix amt="80000"/>
            <a:extLst>
              <a:ext uri="{28A0092B-C50C-407E-A947-70E740481C1C}">
                <a14:useLocalDpi xmlns:a14="http://schemas.microsoft.com/office/drawing/2010/main" val="0"/>
              </a:ext>
            </a:extLst>
          </a:blip>
          <a:srcRect r="-1" b="4929"/>
          <a:stretch/>
        </p:blipFill>
        <p:spPr bwMode="auto">
          <a:xfrm>
            <a:off x="6097316" y="-3108"/>
            <a:ext cx="6098262" cy="6861108"/>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4723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607" name="Group 2560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5608" name="Straight Connector 25607">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09" name="Straight Connector 25608">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0" name="Straight Connector 25609">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1" name="Straight Connector 25610">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2" name="Straight Connector 25611">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3" name="Straight Connector 25612">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4" name="Straight Connector 25613">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5" name="Straight Connector 25614">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6" name="Straight Connector 25615">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7" name="Straight Connector 25616">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8" name="Straight Connector 25617">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19" name="Straight Connector 25618">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0" name="Straight Connector 25619">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1" name="Straight Connector 25620">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2" name="Straight Connector 25621">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3" name="Straight Connector 25622">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4" name="Straight Connector 25623">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5" name="Straight Connector 25624">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6" name="Straight Connector 25625">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7" name="Straight Connector 25626">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8" name="Straight Connector 25627">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29" name="Straight Connector 25628">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30" name="Straight Connector 25629">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31" name="Straight Connector 25630">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32" name="Straight Connector 25631">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33" name="Straight Connector 25632">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34" name="Straight Connector 25633">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35" name="Straight Connector 25634">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36" name="Straight Connector 25635">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37" name="Straight Connector 25636">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38" name="Straight Connector 25637">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5640" name="Right Triangle 25639">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5642" name="Rectangle 25641">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useBgFill="1">
        <p:nvSpPr>
          <p:cNvPr id="25644" name="Freeform: Shape 25643">
            <a:extLst>
              <a:ext uri="{FF2B5EF4-FFF2-40B4-BE49-F238E27FC236}">
                <a16:creationId xmlns:a16="http://schemas.microsoft.com/office/drawing/2014/main" id="{8BD06E9B-D0BF-47A6-AE6D-EAD493128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90555" y="162759"/>
            <a:ext cx="6857996" cy="6532473"/>
          </a:xfrm>
          <a:custGeom>
            <a:avLst/>
            <a:gdLst>
              <a:gd name="connsiteX0" fmla="*/ 0 w 6857996"/>
              <a:gd name="connsiteY0" fmla="*/ 2827344 h 6142577"/>
              <a:gd name="connsiteX1" fmla="*/ 0 w 6857996"/>
              <a:gd name="connsiteY1" fmla="*/ 5080510 h 6142577"/>
              <a:gd name="connsiteX2" fmla="*/ 3 w 6857996"/>
              <a:gd name="connsiteY2" fmla="*/ 5080510 h 6142577"/>
              <a:gd name="connsiteX3" fmla="*/ 3 w 6857996"/>
              <a:gd name="connsiteY3" fmla="*/ 6142577 h 6142577"/>
              <a:gd name="connsiteX4" fmla="*/ 6857996 w 6857996"/>
              <a:gd name="connsiteY4" fmla="*/ 6142577 h 6142577"/>
              <a:gd name="connsiteX5" fmla="*/ 6857996 w 6857996"/>
              <a:gd name="connsiteY5" fmla="*/ 3928749 h 6142577"/>
              <a:gd name="connsiteX6" fmla="*/ 6857996 w 6857996"/>
              <a:gd name="connsiteY6" fmla="*/ 2572597 h 6142577"/>
              <a:gd name="connsiteX7" fmla="*/ 6857996 w 6857996"/>
              <a:gd name="connsiteY7" fmla="*/ 307516 h 6142577"/>
              <a:gd name="connsiteX8" fmla="*/ 6550769 w 6857996"/>
              <a:gd name="connsiteY8" fmla="*/ 222609 h 6142577"/>
              <a:gd name="connsiteX9" fmla="*/ 5031274 w 6857996"/>
              <a:gd name="connsiteY9" fmla="*/ 33 h 6142577"/>
              <a:gd name="connsiteX10" fmla="*/ 310659 w 6857996"/>
              <a:gd name="connsiteY10" fmla="*/ 1067285 h 6142577"/>
              <a:gd name="connsiteX11" fmla="*/ 2 w 6857996"/>
              <a:gd name="connsiteY11" fmla="*/ 1072307 h 6142577"/>
              <a:gd name="connsiteX12" fmla="*/ 2 w 6857996"/>
              <a:gd name="connsiteY12" fmla="*/ 2827344 h 61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6" h="6142577">
                <a:moveTo>
                  <a:pt x="0" y="2827344"/>
                </a:moveTo>
                <a:lnTo>
                  <a:pt x="0" y="5080510"/>
                </a:lnTo>
                <a:lnTo>
                  <a:pt x="3" y="5080510"/>
                </a:lnTo>
                <a:lnTo>
                  <a:pt x="3" y="6142577"/>
                </a:lnTo>
                <a:lnTo>
                  <a:pt x="6857996" y="6142577"/>
                </a:lnTo>
                <a:lnTo>
                  <a:pt x="6857996" y="3928749"/>
                </a:lnTo>
                <a:lnTo>
                  <a:pt x="6857996" y="2572597"/>
                </a:lnTo>
                <a:lnTo>
                  <a:pt x="6857996" y="307516"/>
                </a:lnTo>
                <a:lnTo>
                  <a:pt x="6550769" y="222609"/>
                </a:lnTo>
                <a:cubicBezTo>
                  <a:pt x="5946238" y="65902"/>
                  <a:pt x="5454822" y="1688"/>
                  <a:pt x="5031274" y="33"/>
                </a:cubicBezTo>
                <a:cubicBezTo>
                  <a:pt x="3337081" y="-6590"/>
                  <a:pt x="2728780" y="987729"/>
                  <a:pt x="310659" y="1067285"/>
                </a:cubicBezTo>
                <a:lnTo>
                  <a:pt x="2" y="1072307"/>
                </a:lnTo>
                <a:lnTo>
                  <a:pt x="2" y="2827344"/>
                </a:lnTo>
                <a:close/>
              </a:path>
            </a:pathLst>
          </a:custGeom>
          <a:solidFill>
            <a:srgbClr val="BCBCB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5646" name="Group 25645">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5647" name="Straight Connector 25646">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48" name="Straight Connector 25647">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49" name="Straight Connector 25648">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0" name="Straight Connector 25649">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1" name="Straight Connector 25650">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2" name="Straight Connector 25651">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3" name="Straight Connector 25652">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4" name="Straight Connector 25653">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5" name="Straight Connector 25654">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6" name="Straight Connector 25655">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7" name="Straight Connector 25656">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8" name="Straight Connector 25657">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59" name="Straight Connector 25658">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0" name="Straight Connector 25659">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1" name="Straight Connector 25660">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2" name="Straight Connector 25661">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3" name="Straight Connector 25662">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4" name="Straight Connector 25663">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5" name="Straight Connector 25664">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6" name="Straight Connector 25665">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7" name="Straight Connector 25666">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8" name="Straight Connector 25667">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69" name="Straight Connector 25668">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70" name="Straight Connector 25669">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71" name="Straight Connector 25670">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72" name="Straight Connector 25671">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73" name="Straight Connector 25672">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74" name="Straight Connector 25673">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75" name="Straight Connector 25674">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76" name="Straight Connector 25675">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677" name="Straight Connector 25676">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5679" name="Right Triangle 25678">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7F7E981C-2D34-A039-7617-A2F793069492}"/>
              </a:ext>
            </a:extLst>
          </p:cNvPr>
          <p:cNvSpPr>
            <a:spLocks noGrp="1"/>
          </p:cNvSpPr>
          <p:nvPr>
            <p:ph type="title"/>
          </p:nvPr>
        </p:nvSpPr>
        <p:spPr>
          <a:xfrm>
            <a:off x="691078" y="722902"/>
            <a:ext cx="5402451" cy="6030323"/>
          </a:xfrm>
        </p:spPr>
        <p:txBody>
          <a:bodyPr vert="horz" lIns="91440" tIns="45720" rIns="91440" bIns="45720" rtlCol="0" anchor="b">
            <a:normAutofit fontScale="90000"/>
          </a:bodyPr>
          <a:lstStyle/>
          <a:p>
            <a:pPr>
              <a:lnSpc>
                <a:spcPct val="90000"/>
              </a:lnSpc>
            </a:pPr>
            <a:r>
              <a:rPr lang="en-US" sz="2400" dirty="0" err="1">
                <a:effectLst/>
                <a:latin typeface="Book Antiqua" panose="02040602050305030304" pitchFamily="18" charset="0"/>
              </a:rPr>
              <a:t>Έν</a:t>
            </a:r>
            <a:r>
              <a:rPr lang="en-US" sz="2400" dirty="0">
                <a:effectLst/>
                <a:latin typeface="Book Antiqua" panose="02040602050305030304" pitchFamily="18" charset="0"/>
              </a:rPr>
              <a:t>α από τα καλύτερα έργα του Βολτέρου,  η </a:t>
            </a:r>
            <a:r>
              <a:rPr lang="en-US" sz="2400" i="1" dirty="0">
                <a:effectLst/>
                <a:latin typeface="Book Antiqua" panose="02040602050305030304" pitchFamily="18" charset="0"/>
              </a:rPr>
              <a:t>Ζαΐρα</a:t>
            </a:r>
            <a:r>
              <a:rPr lang="en-US" sz="2400" dirty="0">
                <a:effectLst/>
                <a:latin typeface="Book Antiqua" panose="02040602050305030304" pitchFamily="18" charset="0"/>
              </a:rPr>
              <a:t>, γραμμένη το 1732, τοποθετείται στη Μέση Ανατολή τον καιρό των σταυροφοριών και διηγείται την ιστορία μιας σκλάβας, της Ζαΐρας, που την ερωτεύεται ο κύριος της, ο σουλτάνος Οσμάν. </a:t>
            </a:r>
            <a:r>
              <a:rPr lang="en-US" sz="2400" dirty="0" err="1">
                <a:effectLst/>
                <a:latin typeface="Book Antiqua" panose="02040602050305030304" pitchFamily="18" charset="0"/>
              </a:rPr>
              <a:t>Ότ</a:t>
            </a:r>
            <a:r>
              <a:rPr lang="en-US" sz="2400" dirty="0">
                <a:effectLst/>
                <a:latin typeface="Book Antiqua" panose="02040602050305030304" pitchFamily="18" charset="0"/>
              </a:rPr>
              <a:t>αν η Ζαΐρα ανακαλύπτει ότι είναι κόρη του Λουζινιάν, του άλλοτε χριστιανού βασιλιά της περιοχής και αιχμαλώτου επίσης, το κρύβει από τον σουλτάνο, ο οποίος τρελαίνεται από ζήλια εξαιτίας των συναντήσεων της Ζαΐρας με τον Νερεστάν, τον αδερφό που πρόσφατα ανακάλυψε, και σκοτώνει και τους δυο πριν μάθει την αλήθεια. </a:t>
            </a:r>
            <a:br>
              <a:rPr lang="el-GR" sz="2400" dirty="0">
                <a:effectLst/>
                <a:latin typeface="Book Antiqua" panose="02040602050305030304" pitchFamily="18" charset="0"/>
              </a:rPr>
            </a:br>
            <a:br>
              <a:rPr lang="el-GR" sz="2400" dirty="0">
                <a:effectLst/>
                <a:latin typeface="Book Antiqua" panose="02040602050305030304" pitchFamily="18" charset="0"/>
              </a:rPr>
            </a:br>
            <a:r>
              <a:rPr lang="en-US" sz="2400" dirty="0">
                <a:effectLst/>
                <a:latin typeface="Book Antiqua" panose="02040602050305030304" pitchFamily="18" charset="0"/>
              </a:rPr>
              <a:t>Τα </a:t>
            </a:r>
            <a:r>
              <a:rPr lang="en-US" sz="2400" dirty="0" err="1">
                <a:effectLst/>
                <a:latin typeface="Book Antiqua" panose="02040602050305030304" pitchFamily="18" charset="0"/>
              </a:rPr>
              <a:t>φιλοσοφικά</a:t>
            </a:r>
            <a:r>
              <a:rPr lang="en-US" sz="2400" dirty="0">
                <a:effectLst/>
                <a:latin typeface="Book Antiqua" panose="02040602050305030304" pitchFamily="18" charset="0"/>
              </a:rPr>
              <a:t> </a:t>
            </a:r>
            <a:r>
              <a:rPr lang="en-US" sz="2400" dirty="0" err="1">
                <a:effectLst/>
                <a:latin typeface="Book Antiqua" panose="02040602050305030304" pitchFamily="18" charset="0"/>
              </a:rPr>
              <a:t>ενδι</a:t>
            </a:r>
            <a:r>
              <a:rPr lang="en-US" sz="2400" dirty="0">
                <a:effectLst/>
                <a:latin typeface="Book Antiqua" panose="02040602050305030304" pitchFamily="18" charset="0"/>
              </a:rPr>
              <a:t>αφέροντα του Βολτέρου είναι φανερά σε πολλά έργα του.</a:t>
            </a:r>
            <a:br>
              <a:rPr lang="en-US" sz="1400" dirty="0">
                <a:effectLst/>
              </a:rPr>
            </a:br>
            <a:endParaRPr lang="en-US" sz="1400" dirty="0"/>
          </a:p>
        </p:txBody>
      </p:sp>
      <p:pic>
        <p:nvPicPr>
          <p:cNvPr id="25602" name="Picture 2" descr="Zaïre de Voltaire : Résumé">
            <a:extLst>
              <a:ext uri="{FF2B5EF4-FFF2-40B4-BE49-F238E27FC236}">
                <a16:creationId xmlns:a16="http://schemas.microsoft.com/office/drawing/2014/main" id="{0E1BB022-E18B-3F27-27E1-3E3190B73A2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20163" y="714591"/>
            <a:ext cx="4349955" cy="5420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7251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6AB15E-D55A-D526-2A8B-63B26D241B90}"/>
              </a:ext>
            </a:extLst>
          </p:cNvPr>
          <p:cNvSpPr>
            <a:spLocks noGrp="1"/>
          </p:cNvSpPr>
          <p:nvPr>
            <p:ph type="title"/>
          </p:nvPr>
        </p:nvSpPr>
        <p:spPr>
          <a:xfrm>
            <a:off x="691078" y="722903"/>
            <a:ext cx="10501177" cy="5696558"/>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Αφού έζησε στην Αγγλία από το 1726 ως το 1729, κατέληξε στο να θεωρήσει το γαλλικό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νέοκλασικό</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ιδεώδες υπερβολικά περιοριστικό και έτσι πρότεινε κάποιες μεταρρυθμίσεις οι οποίες, όμως, περιορίστηκαν στην εισαγωγή φαντασμάτων και κάποιας βίας στη σκηνή, στη διεύρυνση της επιτρεπτής θεματολογίας και στην αύξηση του θεάματος. Οι προσπάθειες, ωστόσο, του Βολτέρου για πιο αποτελεσματική χρήση του θεάματος αποθαρρύνθηκαν από την παρουσία των θεατών πάνω στη σκηνή, και σε μεγάλο βαθμό εξαιτίας της δικής του επιρροής αυτή η πρακτική καταργήθηκε το 1759.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καινοτομία αυτή έφτασε ακριβώς τη στιγμή που άνθιζε το ενδιαφέρον για την ιστορία και τον τοπικό χρώμα και έτσι ενθάρρυνε την αξιοποίηση του θεάματος στο κανονικό δράμα. Το έργο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Τανκρέδος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1760, του Βολτέρου για παράδειγμα, έστρεψε την προσοχή στον Μεσαίωνα και ξεκίνησε μια μόδα για έργα με θέμα το εθνικό γαλλικό παρελθόν, το οποίο αξιοποιήθηκε σε πολλά δημοφιλή έργα.</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054725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DB7D5A-7350-CA8C-B464-D3D418437535}"/>
              </a:ext>
            </a:extLst>
          </p:cNvPr>
          <p:cNvSpPr>
            <a:spLocks noGrp="1"/>
          </p:cNvSpPr>
          <p:nvPr>
            <p:ph type="title"/>
          </p:nvPr>
        </p:nvSpPr>
        <p:spPr>
          <a:xfrm>
            <a:off x="691078" y="722903"/>
            <a:ext cx="10501177" cy="376512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κωμωδία πέρασε περισσότερες αλλαγές από την τραγωδία. Η επιρροή του Μολιέρου είναι κυρίαρχη μέχρι περίπου το 1720, όταν  ξεκινά μια τάση προς τον συναισθηματισμό όπως και στην Αγγλία και είναι πολύ έκδηλη στα έργα των Μαριβώ και Λα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Σωσέ</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endParaRPr lang="el-GR" sz="2400" dirty="0"/>
          </a:p>
        </p:txBody>
      </p:sp>
    </p:spTree>
    <p:extLst>
      <p:ext uri="{BB962C8B-B14F-4D97-AF65-F5344CB8AC3E}">
        <p14:creationId xmlns:p14="http://schemas.microsoft.com/office/powerpoint/2010/main" val="29461428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631" name="Group 26630">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6632" name="Straight Connector 26631">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33" name="Straight Connector 26632">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34" name="Straight Connector 26633">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35" name="Straight Connector 26634">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36" name="Straight Connector 26635">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37" name="Straight Connector 26636">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38" name="Straight Connector 26637">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39" name="Straight Connector 26638">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0" name="Straight Connector 26639">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1" name="Straight Connector 26640">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2" name="Straight Connector 26641">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3" name="Straight Connector 26642">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4" name="Straight Connector 26643">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5" name="Straight Connector 26644">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6" name="Straight Connector 26645">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7" name="Straight Connector 26646">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8" name="Straight Connector 26647">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49" name="Straight Connector 26648">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0" name="Straight Connector 26649">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1" name="Straight Connector 26650">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2" name="Straight Connector 26651">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3" name="Straight Connector 26652">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4" name="Straight Connector 26653">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5" name="Straight Connector 26654">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6" name="Straight Connector 26655">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7" name="Straight Connector 26656">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8" name="Straight Connector 26657">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59" name="Straight Connector 26658">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60" name="Straight Connector 26659">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61" name="Straight Connector 26660">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62" name="Straight Connector 26661">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6664" name="Right Triangle 26663">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6666" name="Rectangle 26665">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useBgFill="1">
        <p:nvSpPr>
          <p:cNvPr id="26668" name="Freeform: Shape 26667">
            <a:extLst>
              <a:ext uri="{FF2B5EF4-FFF2-40B4-BE49-F238E27FC236}">
                <a16:creationId xmlns:a16="http://schemas.microsoft.com/office/drawing/2014/main" id="{8BD06E9B-D0BF-47A6-AE6D-EAD493128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90555" y="162759"/>
            <a:ext cx="6857996" cy="6532473"/>
          </a:xfrm>
          <a:custGeom>
            <a:avLst/>
            <a:gdLst>
              <a:gd name="connsiteX0" fmla="*/ 0 w 6857996"/>
              <a:gd name="connsiteY0" fmla="*/ 2827344 h 6142577"/>
              <a:gd name="connsiteX1" fmla="*/ 0 w 6857996"/>
              <a:gd name="connsiteY1" fmla="*/ 5080510 h 6142577"/>
              <a:gd name="connsiteX2" fmla="*/ 3 w 6857996"/>
              <a:gd name="connsiteY2" fmla="*/ 5080510 h 6142577"/>
              <a:gd name="connsiteX3" fmla="*/ 3 w 6857996"/>
              <a:gd name="connsiteY3" fmla="*/ 6142577 h 6142577"/>
              <a:gd name="connsiteX4" fmla="*/ 6857996 w 6857996"/>
              <a:gd name="connsiteY4" fmla="*/ 6142577 h 6142577"/>
              <a:gd name="connsiteX5" fmla="*/ 6857996 w 6857996"/>
              <a:gd name="connsiteY5" fmla="*/ 3928749 h 6142577"/>
              <a:gd name="connsiteX6" fmla="*/ 6857996 w 6857996"/>
              <a:gd name="connsiteY6" fmla="*/ 2572597 h 6142577"/>
              <a:gd name="connsiteX7" fmla="*/ 6857996 w 6857996"/>
              <a:gd name="connsiteY7" fmla="*/ 307516 h 6142577"/>
              <a:gd name="connsiteX8" fmla="*/ 6550769 w 6857996"/>
              <a:gd name="connsiteY8" fmla="*/ 222609 h 6142577"/>
              <a:gd name="connsiteX9" fmla="*/ 5031274 w 6857996"/>
              <a:gd name="connsiteY9" fmla="*/ 33 h 6142577"/>
              <a:gd name="connsiteX10" fmla="*/ 310659 w 6857996"/>
              <a:gd name="connsiteY10" fmla="*/ 1067285 h 6142577"/>
              <a:gd name="connsiteX11" fmla="*/ 2 w 6857996"/>
              <a:gd name="connsiteY11" fmla="*/ 1072307 h 6142577"/>
              <a:gd name="connsiteX12" fmla="*/ 2 w 6857996"/>
              <a:gd name="connsiteY12" fmla="*/ 2827344 h 61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6" h="6142577">
                <a:moveTo>
                  <a:pt x="0" y="2827344"/>
                </a:moveTo>
                <a:lnTo>
                  <a:pt x="0" y="5080510"/>
                </a:lnTo>
                <a:lnTo>
                  <a:pt x="3" y="5080510"/>
                </a:lnTo>
                <a:lnTo>
                  <a:pt x="3" y="6142577"/>
                </a:lnTo>
                <a:lnTo>
                  <a:pt x="6857996" y="6142577"/>
                </a:lnTo>
                <a:lnTo>
                  <a:pt x="6857996" y="3928749"/>
                </a:lnTo>
                <a:lnTo>
                  <a:pt x="6857996" y="2572597"/>
                </a:lnTo>
                <a:lnTo>
                  <a:pt x="6857996" y="307516"/>
                </a:lnTo>
                <a:lnTo>
                  <a:pt x="6550769" y="222609"/>
                </a:lnTo>
                <a:cubicBezTo>
                  <a:pt x="5946238" y="65902"/>
                  <a:pt x="5454822" y="1688"/>
                  <a:pt x="5031274" y="33"/>
                </a:cubicBezTo>
                <a:cubicBezTo>
                  <a:pt x="3337081" y="-6590"/>
                  <a:pt x="2728780" y="987729"/>
                  <a:pt x="310659" y="1067285"/>
                </a:cubicBezTo>
                <a:lnTo>
                  <a:pt x="2" y="1072307"/>
                </a:lnTo>
                <a:lnTo>
                  <a:pt x="2" y="2827344"/>
                </a:lnTo>
                <a:close/>
              </a:path>
            </a:pathLst>
          </a:custGeom>
          <a:solidFill>
            <a:srgbClr val="BCBCB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6670" name="Group 26669">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6671" name="Straight Connector 26670">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72" name="Straight Connector 26671">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73" name="Straight Connector 26672">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74" name="Straight Connector 26673">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75" name="Straight Connector 26674">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76" name="Straight Connector 26675">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77" name="Straight Connector 26676">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78" name="Straight Connector 26677">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79" name="Straight Connector 26678">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0" name="Straight Connector 26679">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1" name="Straight Connector 26680">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2" name="Straight Connector 26681">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3" name="Straight Connector 26682">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4" name="Straight Connector 26683">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5" name="Straight Connector 26684">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6" name="Straight Connector 26685">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7" name="Straight Connector 26686">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8" name="Straight Connector 26687">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89" name="Straight Connector 26688">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0" name="Straight Connector 26689">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1" name="Straight Connector 26690">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2" name="Straight Connector 26691">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3" name="Straight Connector 26692">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4" name="Straight Connector 26693">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5" name="Straight Connector 26694">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6" name="Straight Connector 26695">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7" name="Straight Connector 26696">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8" name="Straight Connector 26697">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699" name="Straight Connector 26698">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700" name="Straight Connector 26699">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701" name="Straight Connector 26700">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6703" name="Right Triangle 26702">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8103CFC1-CB21-11DA-3EDD-4D13FF0119FC}"/>
              </a:ext>
            </a:extLst>
          </p:cNvPr>
          <p:cNvSpPr>
            <a:spLocks noGrp="1"/>
          </p:cNvSpPr>
          <p:nvPr>
            <p:ph type="title"/>
          </p:nvPr>
        </p:nvSpPr>
        <p:spPr>
          <a:xfrm>
            <a:off x="691078" y="722903"/>
            <a:ext cx="5402451" cy="4620622"/>
          </a:xfrm>
        </p:spPr>
        <p:txBody>
          <a:bodyPr vert="horz" lIns="91440" tIns="45720" rIns="91440" bIns="45720" rtlCol="0" anchor="b">
            <a:normAutofit/>
          </a:bodyPr>
          <a:lstStyle/>
          <a:p>
            <a:pPr>
              <a:lnSpc>
                <a:spcPct val="90000"/>
              </a:lnSpc>
            </a:pPr>
            <a:r>
              <a:rPr lang="en-US" sz="2400" dirty="0">
                <a:effectLst/>
                <a:latin typeface="Book Antiqua" panose="02040602050305030304" pitchFamily="18" charset="0"/>
              </a:rPr>
              <a:t>Ο Μα</a:t>
            </a:r>
            <a:r>
              <a:rPr lang="en-US" sz="2400" dirty="0" err="1">
                <a:effectLst/>
                <a:latin typeface="Book Antiqua" panose="02040602050305030304" pitchFamily="18" charset="0"/>
              </a:rPr>
              <a:t>ρι</a:t>
            </a:r>
            <a:r>
              <a:rPr lang="en-US" sz="2400" dirty="0">
                <a:effectLst/>
                <a:latin typeface="Book Antiqua" panose="02040602050305030304" pitchFamily="18" charset="0"/>
              </a:rPr>
              <a:t>βώ (1688-1763) είναι ένας από τους γνωστότερους Γάλλους συγγραφείς της εποχής,  έργα του παίζονται συχνά μέχρι και σήμερα. </a:t>
            </a:r>
            <a:r>
              <a:rPr lang="en-US" sz="2400" dirty="0" err="1">
                <a:effectLst/>
                <a:latin typeface="Book Antiqua" panose="02040602050305030304" pitchFamily="18" charset="0"/>
              </a:rPr>
              <a:t>Έγινε</a:t>
            </a:r>
            <a:r>
              <a:rPr lang="en-US" sz="2400" dirty="0">
                <a:effectLst/>
                <a:latin typeface="Book Antiqua" panose="02040602050305030304" pitchFamily="18" charset="0"/>
              </a:rPr>
              <a:t> </a:t>
            </a:r>
            <a:r>
              <a:rPr lang="en-US" sz="2400" dirty="0" err="1">
                <a:effectLst/>
                <a:latin typeface="Book Antiqua" panose="02040602050305030304" pitchFamily="18" charset="0"/>
              </a:rPr>
              <a:t>γνωστός</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1720 </a:t>
            </a:r>
            <a:r>
              <a:rPr lang="en-US" sz="2400" dirty="0" err="1">
                <a:effectLst/>
                <a:latin typeface="Book Antiqua" panose="02040602050305030304" pitchFamily="18" charset="0"/>
              </a:rPr>
              <a:t>με</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έργο</a:t>
            </a:r>
            <a:r>
              <a:rPr lang="en-US" sz="2400" dirty="0">
                <a:effectLst/>
                <a:latin typeface="Book Antiqua" panose="02040602050305030304" pitchFamily="18" charset="0"/>
              </a:rPr>
              <a:t> </a:t>
            </a:r>
            <a:r>
              <a:rPr lang="en-US" sz="2400" i="1" dirty="0">
                <a:effectLst/>
                <a:latin typeface="Book Antiqua" panose="02040602050305030304" pitchFamily="18" charset="0"/>
              </a:rPr>
              <a:t>Ο </a:t>
            </a:r>
            <a:r>
              <a:rPr lang="en-US" sz="2400" i="1" dirty="0" err="1">
                <a:effectLst/>
                <a:latin typeface="Book Antiqua" panose="02040602050305030304" pitchFamily="18" charset="0"/>
              </a:rPr>
              <a:t>Αρλεκίνος</a:t>
            </a:r>
            <a:r>
              <a:rPr lang="en-US" sz="2400" i="1" dirty="0">
                <a:effectLst/>
                <a:latin typeface="Book Antiqua" panose="02040602050305030304" pitchFamily="18" charset="0"/>
              </a:rPr>
              <a:t> </a:t>
            </a:r>
            <a:r>
              <a:rPr lang="en-US" sz="2400" i="1" dirty="0" err="1">
                <a:effectLst/>
                <a:latin typeface="Book Antiqua" panose="02040602050305030304" pitchFamily="18" charset="0"/>
              </a:rPr>
              <a:t>εξευγενισμένος</a:t>
            </a:r>
            <a:r>
              <a:rPr lang="en-US" sz="2400" i="1" dirty="0">
                <a:effectLst/>
                <a:latin typeface="Book Antiqua" panose="02040602050305030304" pitchFamily="18" charset="0"/>
              </a:rPr>
              <a:t> από </a:t>
            </a:r>
            <a:r>
              <a:rPr lang="en-US" sz="2400" i="1" dirty="0" err="1">
                <a:effectLst/>
                <a:latin typeface="Book Antiqua" panose="02040602050305030304" pitchFamily="18" charset="0"/>
              </a:rPr>
              <a:t>τον</a:t>
            </a:r>
            <a:r>
              <a:rPr lang="en-US" sz="2400" i="1" dirty="0">
                <a:effectLst/>
                <a:latin typeface="Book Antiqua" panose="02040602050305030304" pitchFamily="18" charset="0"/>
              </a:rPr>
              <a:t> </a:t>
            </a:r>
            <a:r>
              <a:rPr lang="en-US" sz="2400" i="1" dirty="0" err="1">
                <a:effectLst/>
                <a:latin typeface="Book Antiqua" panose="02040602050305030304" pitchFamily="18" charset="0"/>
              </a:rPr>
              <a:t>έρωτ</a:t>
            </a:r>
            <a:r>
              <a:rPr lang="en-US" sz="2400" i="1" dirty="0">
                <a:effectLst/>
                <a:latin typeface="Book Antiqua" panose="02040602050305030304" pitchFamily="18" charset="0"/>
              </a:rPr>
              <a:t>α</a:t>
            </a:r>
            <a:r>
              <a:rPr lang="en-US" sz="2400" dirty="0">
                <a:effectLst/>
                <a:latin typeface="Book Antiqua" panose="02040602050305030304" pitchFamily="18" charset="0"/>
              </a:rPr>
              <a:t>. Τα π</a:t>
            </a:r>
            <a:r>
              <a:rPr lang="en-US" sz="2400" dirty="0" err="1">
                <a:effectLst/>
                <a:latin typeface="Book Antiqua" panose="02040602050305030304" pitchFamily="18" charset="0"/>
              </a:rPr>
              <a:t>ερισσότερ</a:t>
            </a:r>
            <a:r>
              <a:rPr lang="en-US" sz="2400" dirty="0">
                <a:effectLst/>
                <a:latin typeface="Book Antiqua" panose="02040602050305030304" pitchFamily="18" charset="0"/>
              </a:rPr>
              <a:t>α έργα του Μαριβώ έχουν ως θέμα τους το ξύπνημα του έρωτα.</a:t>
            </a:r>
            <a:endParaRPr lang="en-US" sz="2400" dirty="0">
              <a:latin typeface="Book Antiqua" panose="02040602050305030304" pitchFamily="18" charset="0"/>
            </a:endParaRPr>
          </a:p>
        </p:txBody>
      </p:sp>
      <p:pic>
        <p:nvPicPr>
          <p:cNvPr id="26626" name="Picture 2">
            <a:extLst>
              <a:ext uri="{FF2B5EF4-FFF2-40B4-BE49-F238E27FC236}">
                <a16:creationId xmlns:a16="http://schemas.microsoft.com/office/drawing/2014/main" id="{F55A4603-0077-3A7B-0686-FE247EE89DF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82505" y="866883"/>
            <a:ext cx="4425271" cy="511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5025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655" name="Group 27654">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7656" name="Straight Connector 27655">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57" name="Straight Connector 27656">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58" name="Straight Connector 27657">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59" name="Straight Connector 27658">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0" name="Straight Connector 27659">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1" name="Straight Connector 27660">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2" name="Straight Connector 27661">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3" name="Straight Connector 27662">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4" name="Straight Connector 27663">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5" name="Straight Connector 27664">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6" name="Straight Connector 27665">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7" name="Straight Connector 27666">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8" name="Straight Connector 27667">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69" name="Straight Connector 27668">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0" name="Straight Connector 27669">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1" name="Straight Connector 27670">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2" name="Straight Connector 27671">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3" name="Straight Connector 27672">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4" name="Straight Connector 27673">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5" name="Straight Connector 27674">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6" name="Straight Connector 27675">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7" name="Straight Connector 27676">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8" name="Straight Connector 27677">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79" name="Straight Connector 27678">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80" name="Straight Connector 27679">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81" name="Straight Connector 27680">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82" name="Straight Connector 27681">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83" name="Straight Connector 27682">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84" name="Straight Connector 27683">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85" name="Straight Connector 27684">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86" name="Straight Connector 27685">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7688" name="Right Triangle 27687">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7690" name="Rectangle 27689">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7692" name="Group 27691">
            <a:extLst>
              <a:ext uri="{FF2B5EF4-FFF2-40B4-BE49-F238E27FC236}">
                <a16:creationId xmlns:a16="http://schemas.microsoft.com/office/drawing/2014/main" id="{A0064D7E-06DA-49C2-98D1-4C063EBE9E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7693" name="Straight Connector 27692">
              <a:extLst>
                <a:ext uri="{FF2B5EF4-FFF2-40B4-BE49-F238E27FC236}">
                  <a16:creationId xmlns:a16="http://schemas.microsoft.com/office/drawing/2014/main" id="{5D1B7231-4CA0-4EF0-A0F6-BBC5D2289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94" name="Straight Connector 27693">
              <a:extLst>
                <a:ext uri="{FF2B5EF4-FFF2-40B4-BE49-F238E27FC236}">
                  <a16:creationId xmlns:a16="http://schemas.microsoft.com/office/drawing/2014/main" id="{6F16C7D2-2C2B-45A2-B877-AD7F29D21D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95" name="Straight Connector 27694">
              <a:extLst>
                <a:ext uri="{FF2B5EF4-FFF2-40B4-BE49-F238E27FC236}">
                  <a16:creationId xmlns:a16="http://schemas.microsoft.com/office/drawing/2014/main" id="{73E4B7AF-75AF-445E-9C56-25B6004E36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96" name="Straight Connector 27695">
              <a:extLst>
                <a:ext uri="{FF2B5EF4-FFF2-40B4-BE49-F238E27FC236}">
                  <a16:creationId xmlns:a16="http://schemas.microsoft.com/office/drawing/2014/main" id="{4F9A02B0-84CC-4983-8CA2-DA39E73F2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97" name="Straight Connector 27696">
              <a:extLst>
                <a:ext uri="{FF2B5EF4-FFF2-40B4-BE49-F238E27FC236}">
                  <a16:creationId xmlns:a16="http://schemas.microsoft.com/office/drawing/2014/main" id="{0AB12A9E-E8F5-4BB6-9FAC-B7528DB78E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98" name="Straight Connector 27697">
              <a:extLst>
                <a:ext uri="{FF2B5EF4-FFF2-40B4-BE49-F238E27FC236}">
                  <a16:creationId xmlns:a16="http://schemas.microsoft.com/office/drawing/2014/main" id="{C4E08A66-700A-4A93-8C53-51D5607B84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699" name="Straight Connector 27698">
              <a:extLst>
                <a:ext uri="{FF2B5EF4-FFF2-40B4-BE49-F238E27FC236}">
                  <a16:creationId xmlns:a16="http://schemas.microsoft.com/office/drawing/2014/main" id="{79E4E565-75A8-4E72-8D5F-0B62E6B49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0" name="Straight Connector 27699">
              <a:extLst>
                <a:ext uri="{FF2B5EF4-FFF2-40B4-BE49-F238E27FC236}">
                  <a16:creationId xmlns:a16="http://schemas.microsoft.com/office/drawing/2014/main" id="{8F1FD7EC-834D-4087-9B69-7793E1A5B4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1" name="Straight Connector 27700">
              <a:extLst>
                <a:ext uri="{FF2B5EF4-FFF2-40B4-BE49-F238E27FC236}">
                  <a16:creationId xmlns:a16="http://schemas.microsoft.com/office/drawing/2014/main" id="{AE4853CF-E211-4741-8BB6-936918F201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2" name="Straight Connector 27701">
              <a:extLst>
                <a:ext uri="{FF2B5EF4-FFF2-40B4-BE49-F238E27FC236}">
                  <a16:creationId xmlns:a16="http://schemas.microsoft.com/office/drawing/2014/main" id="{508328EE-5DD9-49DB-AD4B-4F0A76A052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3" name="Straight Connector 27702">
              <a:extLst>
                <a:ext uri="{FF2B5EF4-FFF2-40B4-BE49-F238E27FC236}">
                  <a16:creationId xmlns:a16="http://schemas.microsoft.com/office/drawing/2014/main" id="{7404B81F-9DCC-4C62-8962-2B6C36255C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4" name="Straight Connector 27703">
              <a:extLst>
                <a:ext uri="{FF2B5EF4-FFF2-40B4-BE49-F238E27FC236}">
                  <a16:creationId xmlns:a16="http://schemas.microsoft.com/office/drawing/2014/main" id="{F41ED921-643C-4B5B-86E6-99E818479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5" name="Straight Connector 27704">
              <a:extLst>
                <a:ext uri="{FF2B5EF4-FFF2-40B4-BE49-F238E27FC236}">
                  <a16:creationId xmlns:a16="http://schemas.microsoft.com/office/drawing/2014/main" id="{DAD09725-F1B5-4342-A3A6-25BDC7261C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6" name="Straight Connector 27705">
              <a:extLst>
                <a:ext uri="{FF2B5EF4-FFF2-40B4-BE49-F238E27FC236}">
                  <a16:creationId xmlns:a16="http://schemas.microsoft.com/office/drawing/2014/main" id="{8C5251DB-B92C-4E4E-9BAE-B3EB8A9A31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7" name="Straight Connector 27706">
              <a:extLst>
                <a:ext uri="{FF2B5EF4-FFF2-40B4-BE49-F238E27FC236}">
                  <a16:creationId xmlns:a16="http://schemas.microsoft.com/office/drawing/2014/main" id="{82389C50-96FA-4F8E-A890-EE49673799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8" name="Straight Connector 27707">
              <a:extLst>
                <a:ext uri="{FF2B5EF4-FFF2-40B4-BE49-F238E27FC236}">
                  <a16:creationId xmlns:a16="http://schemas.microsoft.com/office/drawing/2014/main" id="{6497D116-7C85-4317-8284-E647BAFC35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09" name="Straight Connector 27708">
              <a:extLst>
                <a:ext uri="{FF2B5EF4-FFF2-40B4-BE49-F238E27FC236}">
                  <a16:creationId xmlns:a16="http://schemas.microsoft.com/office/drawing/2014/main" id="{0D6ED932-F3DD-4BB6-8FC3-6E205965D9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0" name="Straight Connector 27709">
              <a:extLst>
                <a:ext uri="{FF2B5EF4-FFF2-40B4-BE49-F238E27FC236}">
                  <a16:creationId xmlns:a16="http://schemas.microsoft.com/office/drawing/2014/main" id="{D850A286-F068-43D3-8DEA-272E28F30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1" name="Straight Connector 27710">
              <a:extLst>
                <a:ext uri="{FF2B5EF4-FFF2-40B4-BE49-F238E27FC236}">
                  <a16:creationId xmlns:a16="http://schemas.microsoft.com/office/drawing/2014/main" id="{3F3A2DA1-C0E2-44DE-AAA4-D2F262CB39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2" name="Straight Connector 27711">
              <a:extLst>
                <a:ext uri="{FF2B5EF4-FFF2-40B4-BE49-F238E27FC236}">
                  <a16:creationId xmlns:a16="http://schemas.microsoft.com/office/drawing/2014/main" id="{BD8CC984-8A5C-4205-9CE0-218DA79F12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3" name="Straight Connector 27712">
              <a:extLst>
                <a:ext uri="{FF2B5EF4-FFF2-40B4-BE49-F238E27FC236}">
                  <a16:creationId xmlns:a16="http://schemas.microsoft.com/office/drawing/2014/main" id="{E12901BA-B376-4054-8C31-BE75DF480E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4" name="Straight Connector 27713">
              <a:extLst>
                <a:ext uri="{FF2B5EF4-FFF2-40B4-BE49-F238E27FC236}">
                  <a16:creationId xmlns:a16="http://schemas.microsoft.com/office/drawing/2014/main" id="{A72BA8E1-2C05-43A7-AABF-8D614E07D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5" name="Straight Connector 27714">
              <a:extLst>
                <a:ext uri="{FF2B5EF4-FFF2-40B4-BE49-F238E27FC236}">
                  <a16:creationId xmlns:a16="http://schemas.microsoft.com/office/drawing/2014/main" id="{03D58E52-4C85-48FF-ADA3-F8F66B9957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6" name="Straight Connector 27715">
              <a:extLst>
                <a:ext uri="{FF2B5EF4-FFF2-40B4-BE49-F238E27FC236}">
                  <a16:creationId xmlns:a16="http://schemas.microsoft.com/office/drawing/2014/main" id="{4C61787A-32B8-440E-B1A5-1CAEC9D11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7" name="Straight Connector 27716">
              <a:extLst>
                <a:ext uri="{FF2B5EF4-FFF2-40B4-BE49-F238E27FC236}">
                  <a16:creationId xmlns:a16="http://schemas.microsoft.com/office/drawing/2014/main" id="{49D651FB-65B3-4DBD-9428-084075111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8" name="Straight Connector 27717">
              <a:extLst>
                <a:ext uri="{FF2B5EF4-FFF2-40B4-BE49-F238E27FC236}">
                  <a16:creationId xmlns:a16="http://schemas.microsoft.com/office/drawing/2014/main" id="{134A6116-8F7B-4C9A-9B9D-EF25C8BFA1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19" name="Straight Connector 27718">
              <a:extLst>
                <a:ext uri="{FF2B5EF4-FFF2-40B4-BE49-F238E27FC236}">
                  <a16:creationId xmlns:a16="http://schemas.microsoft.com/office/drawing/2014/main" id="{F4CC776F-EA3D-4898-9730-88C6605FDB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20" name="Straight Connector 27719">
              <a:extLst>
                <a:ext uri="{FF2B5EF4-FFF2-40B4-BE49-F238E27FC236}">
                  <a16:creationId xmlns:a16="http://schemas.microsoft.com/office/drawing/2014/main" id="{D81A3030-F8B6-4D5E-8A8F-7CE0C81E9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21" name="Straight Connector 27720">
              <a:extLst>
                <a:ext uri="{FF2B5EF4-FFF2-40B4-BE49-F238E27FC236}">
                  <a16:creationId xmlns:a16="http://schemas.microsoft.com/office/drawing/2014/main" id="{349129F1-E775-4904-9569-F08FA175DF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22" name="Straight Connector 27721">
              <a:extLst>
                <a:ext uri="{FF2B5EF4-FFF2-40B4-BE49-F238E27FC236}">
                  <a16:creationId xmlns:a16="http://schemas.microsoft.com/office/drawing/2014/main" id="{8C93E5BB-B3BE-4416-A1B2-5A2CDA8B02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723" name="Straight Connector 27722">
              <a:extLst>
                <a:ext uri="{FF2B5EF4-FFF2-40B4-BE49-F238E27FC236}">
                  <a16:creationId xmlns:a16="http://schemas.microsoft.com/office/drawing/2014/main" id="{B3FD179A-45E8-4D8F-8F75-6E4A266F84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D842C3C5-AB66-3108-4D40-A9E372541525}"/>
              </a:ext>
            </a:extLst>
          </p:cNvPr>
          <p:cNvSpPr>
            <a:spLocks noGrp="1"/>
          </p:cNvSpPr>
          <p:nvPr>
            <p:ph type="title"/>
          </p:nvPr>
        </p:nvSpPr>
        <p:spPr>
          <a:xfrm>
            <a:off x="189362" y="168616"/>
            <a:ext cx="5711001" cy="6514564"/>
          </a:xfrm>
        </p:spPr>
        <p:txBody>
          <a:bodyPr vert="horz" lIns="91440" tIns="45720" rIns="91440" bIns="45720" rtlCol="0" anchor="ctr">
            <a:normAutofit/>
          </a:bodyPr>
          <a:lstStyle/>
          <a:p>
            <a:pPr>
              <a:lnSpc>
                <a:spcPct val="90000"/>
              </a:lnSpc>
            </a:pPr>
            <a:r>
              <a:rPr lang="en-US" sz="2400" dirty="0" err="1">
                <a:effectLst/>
                <a:latin typeface="Book Antiqua" panose="02040602050305030304" pitchFamily="18" charset="0"/>
              </a:rPr>
              <a:t>Σε</a:t>
            </a:r>
            <a:r>
              <a:rPr lang="en-US" sz="2400" dirty="0">
                <a:effectLst/>
                <a:latin typeface="Book Antiqua" panose="02040602050305030304" pitchFamily="18" charset="0"/>
              </a:rPr>
              <a:t> α</a:t>
            </a:r>
            <a:r>
              <a:rPr lang="en-US" sz="2400" dirty="0" err="1">
                <a:effectLst/>
                <a:latin typeface="Book Antiqua" panose="02040602050305030304" pitchFamily="18" charset="0"/>
              </a:rPr>
              <a:t>ντίθεση</a:t>
            </a:r>
            <a:r>
              <a:rPr lang="en-US" sz="2400" dirty="0">
                <a:effectLst/>
                <a:latin typeface="Book Antiqua" panose="02040602050305030304" pitchFamily="18" charset="0"/>
              </a:rPr>
              <a:t> </a:t>
            </a:r>
            <a:r>
              <a:rPr lang="en-US" sz="2400" dirty="0" err="1">
                <a:effectLst/>
                <a:latin typeface="Book Antiqua" panose="02040602050305030304" pitchFamily="18" charset="0"/>
              </a:rPr>
              <a:t>με</a:t>
            </a:r>
            <a:r>
              <a:rPr lang="en-US" sz="2400" dirty="0">
                <a:effectLst/>
                <a:latin typeface="Book Antiqua" panose="02040602050305030304" pitchFamily="18" charset="0"/>
              </a:rPr>
              <a:t> π</a:t>
            </a:r>
            <a:r>
              <a:rPr lang="en-US" sz="2400" dirty="0" err="1">
                <a:effectLst/>
                <a:latin typeface="Book Antiqua" panose="02040602050305030304" pitchFamily="18" charset="0"/>
              </a:rPr>
              <a:t>ρογενέστερες</a:t>
            </a:r>
            <a:r>
              <a:rPr lang="en-US" sz="2400" dirty="0">
                <a:effectLst/>
                <a:latin typeface="Book Antiqua" panose="02040602050305030304" pitchFamily="18" charset="0"/>
              </a:rPr>
              <a:t> </a:t>
            </a:r>
            <a:r>
              <a:rPr lang="en-US" sz="2400" dirty="0" err="1">
                <a:effectLst/>
                <a:latin typeface="Book Antiqua" panose="02040602050305030304" pitchFamily="18" charset="0"/>
              </a:rPr>
              <a:t>κωμωδίες</a:t>
            </a:r>
            <a:r>
              <a:rPr lang="en-US" sz="2400" dirty="0">
                <a:effectLst/>
                <a:latin typeface="Book Antiqua" panose="02040602050305030304" pitchFamily="18" charset="0"/>
              </a:rPr>
              <a:t>, </a:t>
            </a:r>
            <a:r>
              <a:rPr lang="en-US" sz="2400" dirty="0" err="1">
                <a:effectLst/>
                <a:latin typeface="Book Antiqua" panose="02040602050305030304" pitchFamily="18" charset="0"/>
              </a:rPr>
              <a:t>στις</a:t>
            </a:r>
            <a:r>
              <a:rPr lang="en-US" sz="2400" dirty="0">
                <a:effectLst/>
                <a:latin typeface="Book Antiqua" panose="02040602050305030304" pitchFamily="18" charset="0"/>
              </a:rPr>
              <a:t> οπ</a:t>
            </a:r>
            <a:r>
              <a:rPr lang="en-US" sz="2400" dirty="0" err="1">
                <a:effectLst/>
                <a:latin typeface="Book Antiqua" panose="02040602050305030304" pitchFamily="18" charset="0"/>
              </a:rPr>
              <a:t>οίες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τους</a:t>
            </a:r>
            <a:r>
              <a:rPr lang="en-US" sz="2400" dirty="0">
                <a:effectLst/>
                <a:latin typeface="Book Antiqua" panose="02040602050305030304" pitchFamily="18" charset="0"/>
              </a:rPr>
              <a:t> </a:t>
            </a:r>
            <a:r>
              <a:rPr lang="en-US" sz="2400" dirty="0" err="1">
                <a:effectLst/>
                <a:latin typeface="Book Antiqua" panose="02040602050305030304" pitchFamily="18" charset="0"/>
              </a:rPr>
              <a:t>ερ</a:t>
            </a:r>
            <a:r>
              <a:rPr lang="en-US" sz="2400" dirty="0">
                <a:effectLst/>
                <a:latin typeface="Book Antiqua" panose="02040602050305030304" pitchFamily="18" charset="0"/>
              </a:rPr>
              <a:t>αστές χωρίζει κάποια εξωτερική δύναμη (συνήθως γονείς ή κηδεμόνες), τα εμπόδια στα έργα του Μαριβώ προκύπτουν από την εσωτερική πάλη των χαρακτήρων. </a:t>
            </a:r>
            <a:r>
              <a:rPr lang="en-US" sz="2400" dirty="0" err="1">
                <a:effectLst/>
                <a:latin typeface="Book Antiqua" panose="02040602050305030304" pitchFamily="18" charset="0"/>
              </a:rPr>
              <a:t>Στο</a:t>
            </a:r>
            <a:r>
              <a:rPr lang="en-US" sz="2400" dirty="0">
                <a:effectLst/>
                <a:latin typeface="Book Antiqua" panose="02040602050305030304" pitchFamily="18" charset="0"/>
              </a:rPr>
              <a:t> </a:t>
            </a:r>
            <a:r>
              <a:rPr lang="en-US" sz="2400" i="1" dirty="0">
                <a:effectLst/>
                <a:latin typeface="Book Antiqua" panose="02040602050305030304" pitchFamily="18" charset="0"/>
              </a:rPr>
              <a:t>Πα</a:t>
            </a:r>
            <a:r>
              <a:rPr lang="en-US" sz="2400" i="1" dirty="0" err="1">
                <a:effectLst/>
                <a:latin typeface="Book Antiqua" panose="02040602050305030304" pitchFamily="18" charset="0"/>
              </a:rPr>
              <a:t>ιχνίδι</a:t>
            </a:r>
            <a:r>
              <a:rPr lang="en-US" sz="2400" i="1" dirty="0">
                <a:effectLst/>
                <a:latin typeface="Book Antiqua" panose="02040602050305030304" pitchFamily="18" charset="0"/>
              </a:rPr>
              <a:t> </a:t>
            </a:r>
            <a:r>
              <a:rPr lang="en-US" sz="2400" i="1" dirty="0" err="1">
                <a:effectLst/>
                <a:latin typeface="Book Antiqua" panose="02040602050305030304" pitchFamily="18" charset="0"/>
              </a:rPr>
              <a:t>του</a:t>
            </a:r>
            <a:r>
              <a:rPr lang="en-US" sz="2400" i="1" dirty="0">
                <a:effectLst/>
                <a:latin typeface="Book Antiqua" panose="02040602050305030304" pitchFamily="18" charset="0"/>
              </a:rPr>
              <a:t> </a:t>
            </a:r>
            <a:r>
              <a:rPr lang="en-US" sz="2400" i="1" dirty="0" err="1">
                <a:effectLst/>
                <a:latin typeface="Book Antiqua" panose="02040602050305030304" pitchFamily="18" charset="0"/>
              </a:rPr>
              <a:t>έρωτ</a:t>
            </a:r>
            <a:r>
              <a:rPr lang="en-US" sz="2400" i="1" dirty="0">
                <a:effectLst/>
                <a:latin typeface="Book Antiqua" panose="02040602050305030304" pitchFamily="18" charset="0"/>
              </a:rPr>
              <a:t>α και της τύχης,</a:t>
            </a:r>
            <a:r>
              <a:rPr lang="en-US" sz="2400" dirty="0">
                <a:effectLst/>
                <a:latin typeface="Book Antiqua" panose="02040602050305030304" pitchFamily="18" charset="0"/>
              </a:rPr>
              <a:t> για παράδειγμα γραμμένο το 1730, δυο φίλοι κανονίζουν το γάμο των παιδιών τους αλλά μόνο με την προϋπόθεση ότι τα παιδιά είναι πρόθυμα και αυτά να δεχθούν.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νε</a:t>
            </a:r>
            <a:r>
              <a:rPr lang="en-US" sz="2400" dirty="0">
                <a:effectLst/>
                <a:latin typeface="Book Antiqua" panose="02040602050305030304" pitchFamily="18" charset="0"/>
              </a:rPr>
              <a:t>αρό ζευγάρι, που δεν έχει συναντηθεί ποτέ, έχει αμφιβολίες για το γάμο και ο καθένας τους σκέφτεται να αλλάξει θέσεις με ένα υπηρέτη προκειμένου να παρατηρήσει τον άλλον. Έπ</a:t>
            </a:r>
            <a:r>
              <a:rPr lang="en-US" sz="2400" dirty="0" err="1">
                <a:effectLst/>
                <a:latin typeface="Book Antiqua" panose="02040602050305030304" pitchFamily="18" charset="0"/>
              </a:rPr>
              <a:t>ειτ</a:t>
            </a:r>
            <a:r>
              <a:rPr lang="en-US" sz="2400" dirty="0">
                <a:effectLst/>
                <a:latin typeface="Book Antiqua" panose="02040602050305030304" pitchFamily="18" charset="0"/>
              </a:rPr>
              <a:t>α και οι δυο ερωτεύονται ακαταμάχητα και χωρίς να τον θέλουν τον υποτιθέμενο υπηρέτη. </a:t>
            </a:r>
            <a:endParaRPr lang="en-US" sz="2400" dirty="0">
              <a:latin typeface="Book Antiqua" panose="02040602050305030304" pitchFamily="18" charset="0"/>
            </a:endParaRPr>
          </a:p>
        </p:txBody>
      </p:sp>
      <p:sp>
        <p:nvSpPr>
          <p:cNvPr id="27725" name="Right Triangle 27724">
            <a:extLst>
              <a:ext uri="{FF2B5EF4-FFF2-40B4-BE49-F238E27FC236}">
                <a16:creationId xmlns:a16="http://schemas.microsoft.com/office/drawing/2014/main" id="{729E7B49-E1D9-4EAE-8B30-D958A9580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314485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727" name="Freeform: Shape 27726">
            <a:extLst>
              <a:ext uri="{FF2B5EF4-FFF2-40B4-BE49-F238E27FC236}">
                <a16:creationId xmlns:a16="http://schemas.microsoft.com/office/drawing/2014/main" id="{D2BA0570-7BB5-4FB7-B41A-048CE0327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316" y="-3109"/>
            <a:ext cx="6098262" cy="6861109"/>
          </a:xfrm>
          <a:custGeom>
            <a:avLst/>
            <a:gdLst>
              <a:gd name="connsiteX0" fmla="*/ 2247706 w 6098262"/>
              <a:gd name="connsiteY0" fmla="*/ 0 h 6861109"/>
              <a:gd name="connsiteX1" fmla="*/ 6098262 w 6098262"/>
              <a:gd name="connsiteY1" fmla="*/ 0 h 6861109"/>
              <a:gd name="connsiteX2" fmla="*/ 6098262 w 6098262"/>
              <a:gd name="connsiteY2" fmla="*/ 6861109 h 6861109"/>
              <a:gd name="connsiteX3" fmla="*/ 2247706 w 6098262"/>
              <a:gd name="connsiteY3" fmla="*/ 6861109 h 6861109"/>
              <a:gd name="connsiteX4" fmla="*/ 2247706 w 6098262"/>
              <a:gd name="connsiteY4" fmla="*/ 6857999 h 6861109"/>
              <a:gd name="connsiteX5" fmla="*/ 274850 w 6098262"/>
              <a:gd name="connsiteY5" fmla="*/ 6857999 h 6861109"/>
              <a:gd name="connsiteX6" fmla="*/ 954409 w 6098262"/>
              <a:gd name="connsiteY6" fmla="*/ 1 h 6861109"/>
              <a:gd name="connsiteX7" fmla="*/ 2247706 w 6098262"/>
              <a:gd name="connsiteY7" fmla="*/ 1 h 686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2" h="6861109">
                <a:moveTo>
                  <a:pt x="2247706" y="0"/>
                </a:moveTo>
                <a:lnTo>
                  <a:pt x="6098262" y="0"/>
                </a:lnTo>
                <a:lnTo>
                  <a:pt x="6098262" y="6861109"/>
                </a:lnTo>
                <a:lnTo>
                  <a:pt x="2247706" y="6861109"/>
                </a:lnTo>
                <a:lnTo>
                  <a:pt x="2247706" y="6857999"/>
                </a:lnTo>
                <a:lnTo>
                  <a:pt x="274850" y="6857999"/>
                </a:lnTo>
                <a:cubicBezTo>
                  <a:pt x="-619306" y="3429000"/>
                  <a:pt x="954409" y="3429000"/>
                  <a:pt x="954409" y="1"/>
                </a:cubicBezTo>
                <a:lnTo>
                  <a:pt x="2247706" y="1"/>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7650" name="Picture 2" descr="XVIII ème Marivaux / Le Jeu de l'amour et du hasard / Les fausses  confidences - Le blog de Cathou">
            <a:extLst>
              <a:ext uri="{FF2B5EF4-FFF2-40B4-BE49-F238E27FC236}">
                <a16:creationId xmlns:a16="http://schemas.microsoft.com/office/drawing/2014/main" id="{E567EC2C-AF44-ACDE-AC0A-37E66274D101}"/>
              </a:ext>
            </a:extLst>
          </p:cNvPr>
          <p:cNvPicPr>
            <a:picLocks noChangeAspect="1" noChangeArrowheads="1"/>
          </p:cNvPicPr>
          <p:nvPr/>
        </p:nvPicPr>
        <p:blipFill rotWithShape="1">
          <a:blip r:embed="rId2">
            <a:alphaModFix amt="80000"/>
            <a:extLst>
              <a:ext uri="{28A0092B-C50C-407E-A947-70E740481C1C}">
                <a14:useLocalDpi xmlns:a14="http://schemas.microsoft.com/office/drawing/2010/main" val="0"/>
              </a:ext>
            </a:extLst>
          </a:blip>
          <a:srcRect t="20820" r="2" b="707"/>
          <a:stretch/>
        </p:blipFill>
        <p:spPr bwMode="auto">
          <a:xfrm>
            <a:off x="6097316" y="-3108"/>
            <a:ext cx="6098262" cy="6861108"/>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1148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4A1268-E355-F670-992A-DEEAAC66D9E6}"/>
              </a:ext>
            </a:extLst>
          </p:cNvPr>
          <p:cNvSpPr>
            <a:spLocks noGrp="1"/>
          </p:cNvSpPr>
          <p:nvPr>
            <p:ph type="title"/>
          </p:nvPr>
        </p:nvSpPr>
        <p:spPr>
          <a:xfrm>
            <a:off x="691078" y="722903"/>
            <a:ext cx="10501177" cy="492211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Σε αυτό όπως και στα περισσότερα έργα του Μαριβώ το ενδιαφέρον εστιάζεται στις επιδέξιες αλλαγές συναισθημάτων των χαρακτήρων περισσότερο από ότι στις εξωτερικές μηχανορραφίες. Ξεχωρίζει επίσης και για το ιδιαίτερο ύφος της πρόζας που συχνά ονομάζεται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marivaudage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με την έμφαση που δίνει στο συναίσθημα. Ο Μαριβώ συνέβαλε σημαντικά στην εξέλιξη του συναισθηματισμού στα δράματα αλλά η γοητεία και το πνεύμα του τον ξεχώρισαν κατά πολύ από τους σύγχρονούς του. Εξαιτίας του ενδιαφέροντός του για την εσωτερική ψυχολογική πάλη, η εκτίμηση των κριτικών για αυτόν αυξήθηκε σταθερά από τα τέλη του δέκατου ένατου αιώνα.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3156070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679" name="Group 28678">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8680" name="Straight Connector 28679">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81" name="Straight Connector 28680">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82" name="Straight Connector 28681">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83" name="Straight Connector 28682">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84" name="Straight Connector 28683">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85" name="Straight Connector 28684">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86" name="Straight Connector 28685">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87" name="Straight Connector 28686">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88" name="Straight Connector 28687">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89" name="Straight Connector 28688">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0" name="Straight Connector 28689">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1" name="Straight Connector 28690">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2" name="Straight Connector 28691">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3" name="Straight Connector 28692">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4" name="Straight Connector 28693">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5" name="Straight Connector 28694">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6" name="Straight Connector 28695">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7" name="Straight Connector 28696">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8" name="Straight Connector 28697">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699" name="Straight Connector 28698">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0" name="Straight Connector 28699">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1" name="Straight Connector 28700">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2" name="Straight Connector 28701">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3" name="Straight Connector 28702">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4" name="Straight Connector 28703">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5" name="Straight Connector 28704">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6" name="Straight Connector 28705">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7" name="Straight Connector 28706">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8" name="Straight Connector 28707">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09" name="Straight Connector 28708">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10" name="Straight Connector 28709">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8712" name="Right Triangle 28711">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8714" name="Rectangle 28713">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8716" name="Group 28715">
            <a:extLst>
              <a:ext uri="{FF2B5EF4-FFF2-40B4-BE49-F238E27FC236}">
                <a16:creationId xmlns:a16="http://schemas.microsoft.com/office/drawing/2014/main" id="{015ECF02-0C11-4320-A868-5EC7DD53DE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8717" name="Straight Connector 28716">
              <a:extLst>
                <a:ext uri="{FF2B5EF4-FFF2-40B4-BE49-F238E27FC236}">
                  <a16:creationId xmlns:a16="http://schemas.microsoft.com/office/drawing/2014/main" id="{8C74A336-DE5D-4AE0-9A50-8D93C4AA45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18" name="Straight Connector 28717">
              <a:extLst>
                <a:ext uri="{FF2B5EF4-FFF2-40B4-BE49-F238E27FC236}">
                  <a16:creationId xmlns:a16="http://schemas.microsoft.com/office/drawing/2014/main" id="{A11A81C9-7A36-4A04-B14C-A45B899E4B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19" name="Straight Connector 28718">
              <a:extLst>
                <a:ext uri="{FF2B5EF4-FFF2-40B4-BE49-F238E27FC236}">
                  <a16:creationId xmlns:a16="http://schemas.microsoft.com/office/drawing/2014/main" id="{DAE1DE35-5349-4B57-B255-C07C69270C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0" name="Straight Connector 28719">
              <a:extLst>
                <a:ext uri="{FF2B5EF4-FFF2-40B4-BE49-F238E27FC236}">
                  <a16:creationId xmlns:a16="http://schemas.microsoft.com/office/drawing/2014/main" id="{9AFE9588-5F4B-41DF-9FF6-6B4969245C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1" name="Straight Connector 28720">
              <a:extLst>
                <a:ext uri="{FF2B5EF4-FFF2-40B4-BE49-F238E27FC236}">
                  <a16:creationId xmlns:a16="http://schemas.microsoft.com/office/drawing/2014/main" id="{D4CC9B87-707A-4D04-9336-B1418878A8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2" name="Straight Connector 28721">
              <a:extLst>
                <a:ext uri="{FF2B5EF4-FFF2-40B4-BE49-F238E27FC236}">
                  <a16:creationId xmlns:a16="http://schemas.microsoft.com/office/drawing/2014/main" id="{58CF5CAA-7C4D-408A-B1A8-E98C0E6633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3" name="Straight Connector 28722">
              <a:extLst>
                <a:ext uri="{FF2B5EF4-FFF2-40B4-BE49-F238E27FC236}">
                  <a16:creationId xmlns:a16="http://schemas.microsoft.com/office/drawing/2014/main" id="{B462EA1B-90F8-4C08-AE36-FFBA2B45BF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4" name="Straight Connector 28723">
              <a:extLst>
                <a:ext uri="{FF2B5EF4-FFF2-40B4-BE49-F238E27FC236}">
                  <a16:creationId xmlns:a16="http://schemas.microsoft.com/office/drawing/2014/main" id="{9F7B5623-96F7-42F0-BAC5-78D6789E01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5" name="Straight Connector 28724">
              <a:extLst>
                <a:ext uri="{FF2B5EF4-FFF2-40B4-BE49-F238E27FC236}">
                  <a16:creationId xmlns:a16="http://schemas.microsoft.com/office/drawing/2014/main" id="{685D83B1-1723-4710-8FC5-18EDC879E4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6" name="Straight Connector 28725">
              <a:extLst>
                <a:ext uri="{FF2B5EF4-FFF2-40B4-BE49-F238E27FC236}">
                  <a16:creationId xmlns:a16="http://schemas.microsoft.com/office/drawing/2014/main" id="{6998838C-DFB6-48F7-A18D-30469E8162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7" name="Straight Connector 28726">
              <a:extLst>
                <a:ext uri="{FF2B5EF4-FFF2-40B4-BE49-F238E27FC236}">
                  <a16:creationId xmlns:a16="http://schemas.microsoft.com/office/drawing/2014/main" id="{9BDB9A78-94CB-422D-B92E-65FD2732EC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8" name="Straight Connector 28727">
              <a:extLst>
                <a:ext uri="{FF2B5EF4-FFF2-40B4-BE49-F238E27FC236}">
                  <a16:creationId xmlns:a16="http://schemas.microsoft.com/office/drawing/2014/main" id="{9A5DBD01-426B-424D-815A-96518F6007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29" name="Straight Connector 28728">
              <a:extLst>
                <a:ext uri="{FF2B5EF4-FFF2-40B4-BE49-F238E27FC236}">
                  <a16:creationId xmlns:a16="http://schemas.microsoft.com/office/drawing/2014/main" id="{3B0218DF-D55B-4D41-AE23-F1E64BAC60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0" name="Straight Connector 28729">
              <a:extLst>
                <a:ext uri="{FF2B5EF4-FFF2-40B4-BE49-F238E27FC236}">
                  <a16:creationId xmlns:a16="http://schemas.microsoft.com/office/drawing/2014/main" id="{F8D61EB8-98CC-4243-9E20-33CAC65BF5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1" name="Straight Connector 28730">
              <a:extLst>
                <a:ext uri="{FF2B5EF4-FFF2-40B4-BE49-F238E27FC236}">
                  <a16:creationId xmlns:a16="http://schemas.microsoft.com/office/drawing/2014/main" id="{A35F0944-B143-45B0-8B72-6CE34D4612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2" name="Straight Connector 28731">
              <a:extLst>
                <a:ext uri="{FF2B5EF4-FFF2-40B4-BE49-F238E27FC236}">
                  <a16:creationId xmlns:a16="http://schemas.microsoft.com/office/drawing/2014/main" id="{CF68EF7F-67D0-463D-AB84-EA24D18196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3" name="Straight Connector 28732">
              <a:extLst>
                <a:ext uri="{FF2B5EF4-FFF2-40B4-BE49-F238E27FC236}">
                  <a16:creationId xmlns:a16="http://schemas.microsoft.com/office/drawing/2014/main" id="{AE17074E-4E65-4CBD-B1B0-9C18D6F724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4" name="Straight Connector 28733">
              <a:extLst>
                <a:ext uri="{FF2B5EF4-FFF2-40B4-BE49-F238E27FC236}">
                  <a16:creationId xmlns:a16="http://schemas.microsoft.com/office/drawing/2014/main" id="{9CC905ED-EF46-4349-9E9B-21743109482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5" name="Straight Connector 28734">
              <a:extLst>
                <a:ext uri="{FF2B5EF4-FFF2-40B4-BE49-F238E27FC236}">
                  <a16:creationId xmlns:a16="http://schemas.microsoft.com/office/drawing/2014/main" id="{6B91F234-1C65-45AC-8CCE-A1C4AE49CE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6" name="Straight Connector 28735">
              <a:extLst>
                <a:ext uri="{FF2B5EF4-FFF2-40B4-BE49-F238E27FC236}">
                  <a16:creationId xmlns:a16="http://schemas.microsoft.com/office/drawing/2014/main" id="{4D46B3DB-5DBB-41CF-9FA5-010ECA0C3B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7" name="Straight Connector 28736">
              <a:extLst>
                <a:ext uri="{FF2B5EF4-FFF2-40B4-BE49-F238E27FC236}">
                  <a16:creationId xmlns:a16="http://schemas.microsoft.com/office/drawing/2014/main" id="{B92A3FF8-F172-47ED-84C6-802C85C1CB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8" name="Straight Connector 28737">
              <a:extLst>
                <a:ext uri="{FF2B5EF4-FFF2-40B4-BE49-F238E27FC236}">
                  <a16:creationId xmlns:a16="http://schemas.microsoft.com/office/drawing/2014/main" id="{15933982-9CB6-4199-B123-A3669A4FEF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39" name="Straight Connector 28738">
              <a:extLst>
                <a:ext uri="{FF2B5EF4-FFF2-40B4-BE49-F238E27FC236}">
                  <a16:creationId xmlns:a16="http://schemas.microsoft.com/office/drawing/2014/main" id="{3CA832CD-B214-4ABC-AC95-A3DA116ACE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40" name="Straight Connector 28739">
              <a:extLst>
                <a:ext uri="{FF2B5EF4-FFF2-40B4-BE49-F238E27FC236}">
                  <a16:creationId xmlns:a16="http://schemas.microsoft.com/office/drawing/2014/main" id="{D7EBA147-C4BA-4B48-B61D-CA24B8B06F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41" name="Straight Connector 28740">
              <a:extLst>
                <a:ext uri="{FF2B5EF4-FFF2-40B4-BE49-F238E27FC236}">
                  <a16:creationId xmlns:a16="http://schemas.microsoft.com/office/drawing/2014/main" id="{FA8253B7-461E-48CC-B871-8A255EE3D7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42" name="Straight Connector 28741">
              <a:extLst>
                <a:ext uri="{FF2B5EF4-FFF2-40B4-BE49-F238E27FC236}">
                  <a16:creationId xmlns:a16="http://schemas.microsoft.com/office/drawing/2014/main" id="{DADE46C3-C2E1-4492-AC59-870160A3C8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43" name="Straight Connector 28742">
              <a:extLst>
                <a:ext uri="{FF2B5EF4-FFF2-40B4-BE49-F238E27FC236}">
                  <a16:creationId xmlns:a16="http://schemas.microsoft.com/office/drawing/2014/main" id="{2B0052E9-B440-4C1E-BC41-39957D590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44" name="Straight Connector 28743">
              <a:extLst>
                <a:ext uri="{FF2B5EF4-FFF2-40B4-BE49-F238E27FC236}">
                  <a16:creationId xmlns:a16="http://schemas.microsoft.com/office/drawing/2014/main" id="{731F119B-638C-42B1-8400-709B94F1EE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45" name="Straight Connector 28744">
              <a:extLst>
                <a:ext uri="{FF2B5EF4-FFF2-40B4-BE49-F238E27FC236}">
                  <a16:creationId xmlns:a16="http://schemas.microsoft.com/office/drawing/2014/main" id="{E16299ED-D998-4895-9CCF-02427F1954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46" name="Straight Connector 28745">
              <a:extLst>
                <a:ext uri="{FF2B5EF4-FFF2-40B4-BE49-F238E27FC236}">
                  <a16:creationId xmlns:a16="http://schemas.microsoft.com/office/drawing/2014/main" id="{F4442675-84C9-45C8-9524-ABE4E25071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747" name="Straight Connector 28746">
              <a:extLst>
                <a:ext uri="{FF2B5EF4-FFF2-40B4-BE49-F238E27FC236}">
                  <a16:creationId xmlns:a16="http://schemas.microsoft.com/office/drawing/2014/main" id="{B5BE3E63-4FA5-4EBD-9F3B-E29F5128A8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E2A0C100-0A28-16FA-02DE-0E186CA2FD69}"/>
              </a:ext>
            </a:extLst>
          </p:cNvPr>
          <p:cNvSpPr>
            <a:spLocks noGrp="1"/>
          </p:cNvSpPr>
          <p:nvPr>
            <p:ph type="title"/>
          </p:nvPr>
        </p:nvSpPr>
        <p:spPr>
          <a:xfrm>
            <a:off x="6089726" y="722902"/>
            <a:ext cx="5415521" cy="6135097"/>
          </a:xfrm>
        </p:spPr>
        <p:txBody>
          <a:bodyPr vert="horz" lIns="91440" tIns="45720" rIns="91440" bIns="45720" rtlCol="0" anchor="b">
            <a:normAutofit/>
          </a:bodyPr>
          <a:lstStyle/>
          <a:p>
            <a:pPr>
              <a:lnSpc>
                <a:spcPct val="90000"/>
              </a:lnSpc>
            </a:pPr>
            <a:r>
              <a:rPr lang="en-US" sz="2400" dirty="0">
                <a:effectLst/>
                <a:latin typeface="Book Antiqua" panose="02040602050305030304" pitchFamily="18" charset="0"/>
              </a:rPr>
              <a:t>Από </a:t>
            </a:r>
            <a:r>
              <a:rPr lang="en-US" sz="2400" dirty="0" err="1">
                <a:effectLst/>
                <a:latin typeface="Book Antiqua" panose="02040602050305030304" pitchFamily="18" charset="0"/>
              </a:rPr>
              <a:t>το</a:t>
            </a:r>
            <a:r>
              <a:rPr lang="en-US" sz="2400" dirty="0">
                <a:effectLst/>
                <a:latin typeface="Book Antiqua" panose="02040602050305030304" pitchFamily="18" charset="0"/>
              </a:rPr>
              <a:t> 1750 </a:t>
            </a:r>
            <a:r>
              <a:rPr lang="en-US" sz="2400" dirty="0" err="1">
                <a:effectLst/>
                <a:latin typeface="Book Antiqua" panose="02040602050305030304" pitchFamily="18" charset="0"/>
              </a:rPr>
              <a:t>όλες</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παρα</a:t>
            </a:r>
            <a:r>
              <a:rPr lang="en-US" sz="2400" dirty="0" err="1">
                <a:effectLst/>
                <a:latin typeface="Book Antiqua" panose="02040602050305030304" pitchFamily="18" charset="0"/>
              </a:rPr>
              <a:t>δοσι</a:t>
            </a:r>
            <a:r>
              <a:rPr lang="en-US" sz="2400" dirty="0">
                <a:effectLst/>
                <a:latin typeface="Book Antiqua" panose="02040602050305030304" pitchFamily="18" charset="0"/>
              </a:rPr>
              <a:t>ακές ιδέες συμπεριλαμβανομένων και εκείνων για το θέατρο επαναξιολογούνται από μια ομάδα πρωτοποριακών διανοουμένων, τους φιλοσόφους, μέσω αντιφατικών δοκιμίων στην Encyclopedie, που συντάχθηκε από τον Ντιντερό και εκδόθηκε σε 28 τόμους ανάμεσα στο 1748 και το 1772.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ιδέες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Ντιντερό</a:t>
            </a:r>
            <a:r>
              <a:rPr lang="en-US" sz="2400" dirty="0">
                <a:effectLst/>
                <a:latin typeface="Book Antiqua" panose="02040602050305030304" pitchFamily="18" charset="0"/>
              </a:rPr>
              <a:t> </a:t>
            </a:r>
            <a:r>
              <a:rPr lang="en-US" sz="2400" dirty="0" err="1">
                <a:effectLst/>
                <a:latin typeface="Book Antiqua" panose="02040602050305030304" pitchFamily="18" charset="0"/>
              </a:rPr>
              <a:t>σχετικά</a:t>
            </a:r>
            <a:r>
              <a:rPr lang="en-US" sz="2400" dirty="0">
                <a:effectLst/>
                <a:latin typeface="Book Antiqua" panose="02040602050305030304" pitchFamily="18" charset="0"/>
              </a:rPr>
              <a:t> </a:t>
            </a:r>
            <a:r>
              <a:rPr lang="en-US" sz="2400" dirty="0" err="1">
                <a:effectLst/>
                <a:latin typeface="Book Antiqua" panose="02040602050305030304" pitchFamily="18" charset="0"/>
              </a:rPr>
              <a:t>με</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θέ</a:t>
            </a:r>
            <a:r>
              <a:rPr lang="en-US" sz="2400" dirty="0">
                <a:effectLst/>
                <a:latin typeface="Book Antiqua" panose="02040602050305030304" pitchFamily="18" charset="0"/>
              </a:rPr>
              <a:t>ατρο είχαν κυρίως εκφραστεί σε κάποιους διαλόγους και δυο έργα, </a:t>
            </a:r>
            <a:r>
              <a:rPr lang="en-US" sz="2400" i="1" dirty="0">
                <a:effectLst/>
                <a:latin typeface="Book Antiqua" panose="02040602050305030304" pitchFamily="18" charset="0"/>
              </a:rPr>
              <a:t>Ο νόθος</a:t>
            </a:r>
            <a:r>
              <a:rPr lang="en-US" sz="2400" dirty="0">
                <a:effectLst/>
                <a:latin typeface="Book Antiqua" panose="02040602050305030304" pitchFamily="18" charset="0"/>
              </a:rPr>
              <a:t>, γραμμένο το 1757 και </a:t>
            </a:r>
            <a:r>
              <a:rPr lang="en-US" sz="2400" i="1" dirty="0">
                <a:effectLst/>
                <a:latin typeface="Book Antiqua" panose="02040602050305030304" pitchFamily="18" charset="0"/>
              </a:rPr>
              <a:t>Ο πάτερ φαμίλιας</a:t>
            </a:r>
            <a:r>
              <a:rPr lang="en-US" sz="2400" dirty="0">
                <a:effectLst/>
                <a:latin typeface="Book Antiqua" panose="02040602050305030304" pitchFamily="18" charset="0"/>
              </a:rPr>
              <a:t> γραμμένο το 1758. </a:t>
            </a:r>
            <a:br>
              <a:rPr lang="en-US" sz="1400" dirty="0">
                <a:effectLst/>
              </a:rPr>
            </a:br>
            <a:endParaRPr lang="en-US" sz="1400" dirty="0"/>
          </a:p>
        </p:txBody>
      </p:sp>
      <p:pic>
        <p:nvPicPr>
          <p:cNvPr id="28674" name="Picture 2" descr="Denis Diderot - History and Biography">
            <a:extLst>
              <a:ext uri="{FF2B5EF4-FFF2-40B4-BE49-F238E27FC236}">
                <a16:creationId xmlns:a16="http://schemas.microsoft.com/office/drawing/2014/main" id="{93632A0C-B3A4-CFDB-3277-746F5BEE66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614" r="21364"/>
          <a:stretch/>
        </p:blipFill>
        <p:spPr bwMode="auto">
          <a:xfrm>
            <a:off x="1" y="10"/>
            <a:ext cx="5854890" cy="6857990"/>
          </a:xfrm>
          <a:custGeom>
            <a:avLst/>
            <a:gdLst/>
            <a:ahLst/>
            <a:cxnLst/>
            <a:rect l="l" t="t" r="r" b="b"/>
            <a:pathLst>
              <a:path w="6036633" h="6858000">
                <a:moveTo>
                  <a:pt x="0" y="0"/>
                </a:moveTo>
                <a:lnTo>
                  <a:pt x="5782584" y="0"/>
                </a:lnTo>
                <a:lnTo>
                  <a:pt x="5847735" y="280891"/>
                </a:lnTo>
                <a:cubicBezTo>
                  <a:pt x="6512611" y="3337011"/>
                  <a:pt x="5215360" y="3533975"/>
                  <a:pt x="5130974" y="6590095"/>
                </a:cubicBezTo>
                <a:lnTo>
                  <a:pt x="512734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8749" name="Right Triangle 28748">
            <a:extLst>
              <a:ext uri="{FF2B5EF4-FFF2-40B4-BE49-F238E27FC236}">
                <a16:creationId xmlns:a16="http://schemas.microsoft.com/office/drawing/2014/main" id="{F0753E91-DF19-4FA4-BFBF-221696B8D7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6297356" y="-28737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411551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B319CB-BF4F-2D2E-7913-60C5BB5E166E}"/>
              </a:ext>
            </a:extLst>
          </p:cNvPr>
          <p:cNvSpPr>
            <a:spLocks noGrp="1"/>
          </p:cNvSpPr>
          <p:nvPr>
            <p:ph type="title"/>
          </p:nvPr>
        </p:nvSpPr>
        <p:spPr>
          <a:xfrm>
            <a:off x="691078" y="722902"/>
            <a:ext cx="10501177" cy="597647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Ό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Ντιντερό</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υποστήριξε ότι ο νεοκλασικισμός περιόριζε τα αποδεκτά δραματικά είδη στην παραδοσιακή κωμωδία και τραγωδία και ότι έπρεπε να προστεθούν </a:t>
            </a:r>
            <a:r>
              <a:rPr lang="el-GR" sz="2400" dirty="0">
                <a:latin typeface="Book Antiqua" panose="02040602050305030304" pitchFamily="18" charset="0"/>
                <a:ea typeface="Calibri" panose="020F0502020204030204" pitchFamily="34" charset="0"/>
                <a:cs typeface="Times New Roman" panose="02020603050405020304" pitchFamily="18" charset="0"/>
              </a:rPr>
              <a:t>δυο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συμπληρωματικά ενδιάμεσα είδη -το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drame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ή οικιακή τραγωδία και μια κωμωδία με θέμα την αρετή.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Πρότεινε επίσης πολλές καινοτομίες σε σχέση με την παρουσίαση των έργων γιατί πίστευε ότι το δράμα μπορούσε να συγκινήσει βαθιά το κοινό μόνο αν δημιουργούσε μια ψευδαίσθηση της πραγματικότητας.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Έτσι υποστήριζε τη θεματολογία που ήταν παρμένη από την καθημερινή ζωή και παρουσιαζόταν σε σκηνικά που αντέγραφαν αληθινά δωμάτια. Παρότρυνε τη χρήση της πρόζας, της λεπτομερειακής παντομίμας και τις συμβάσεις του τέταρτου τοίχου στην υποκριτική η οποία σημαίνει μια συμπεριφορά που δεν λαμβάνει υπόψη της το κοινό.</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833199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00E483-E3F0-F9D2-C898-0DC96F86ADA7}"/>
              </a:ext>
            </a:extLst>
          </p:cNvPr>
          <p:cNvSpPr>
            <a:spLocks noGrp="1"/>
          </p:cNvSpPr>
          <p:nvPr>
            <p:ph type="title"/>
          </p:nvPr>
        </p:nvSpPr>
        <p:spPr>
          <a:xfrm>
            <a:off x="691078" y="722903"/>
            <a:ext cx="10501177" cy="4427595"/>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ιδέες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Ντιντερό</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σχετικά με την παράσταση προανήγγειλαν κάποιες απόψεις του ρεαλισμού, άσκησαν όμως μικρή επιρροή στο θέατρο της εποχής του. Οι θεωρίες του όμως για την υποκριτική, όπως εκφράστηκαν σε έργα όπως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Σχόλια για τον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Γκάρικ</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γραμμένο το 1770 και το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Παράδοξο του ηθοποιού</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που εκδόθηκε το 1830 είχαν πιο άμεση επιρροή.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8581598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703" name="Group 29702">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9704" name="Straight Connector 29703">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05" name="Straight Connector 29704">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06" name="Straight Connector 29705">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07" name="Straight Connector 29706">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08" name="Straight Connector 29707">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09" name="Straight Connector 29708">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0" name="Straight Connector 29709">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1" name="Straight Connector 29710">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2" name="Straight Connector 29711">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3" name="Straight Connector 29712">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4" name="Straight Connector 29713">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5" name="Straight Connector 29714">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6" name="Straight Connector 29715">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7" name="Straight Connector 29716">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8" name="Straight Connector 29717">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19" name="Straight Connector 29718">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0" name="Straight Connector 29719">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1" name="Straight Connector 29720">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2" name="Straight Connector 29721">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3" name="Straight Connector 29722">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4" name="Straight Connector 29723">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5" name="Straight Connector 29724">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6" name="Straight Connector 29725">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7" name="Straight Connector 29726">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8" name="Straight Connector 29727">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29" name="Straight Connector 29728">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30" name="Straight Connector 29729">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31" name="Straight Connector 29730">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32" name="Straight Connector 29731">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33" name="Straight Connector 29732">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34" name="Straight Connector 29733">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9736" name="Right Triangle 29735">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9738" name="Rectangle 29737">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9740" name="Group 29739">
            <a:extLst>
              <a:ext uri="{FF2B5EF4-FFF2-40B4-BE49-F238E27FC236}">
                <a16:creationId xmlns:a16="http://schemas.microsoft.com/office/drawing/2014/main" id="{CEC7A2BB-E03E-436B-ABA5-3EBC8FB406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9741" name="Straight Connector 29740">
              <a:extLst>
                <a:ext uri="{FF2B5EF4-FFF2-40B4-BE49-F238E27FC236}">
                  <a16:creationId xmlns:a16="http://schemas.microsoft.com/office/drawing/2014/main" id="{A6DC0849-A033-4B02-97FE-B41AD9A866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42" name="Straight Connector 29741">
              <a:extLst>
                <a:ext uri="{FF2B5EF4-FFF2-40B4-BE49-F238E27FC236}">
                  <a16:creationId xmlns:a16="http://schemas.microsoft.com/office/drawing/2014/main" id="{C3ADCA7D-864A-49AD-B820-102F220EA7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43" name="Straight Connector 29742">
              <a:extLst>
                <a:ext uri="{FF2B5EF4-FFF2-40B4-BE49-F238E27FC236}">
                  <a16:creationId xmlns:a16="http://schemas.microsoft.com/office/drawing/2014/main" id="{4957E947-1347-4EB3-89EB-DF85D94E26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44" name="Straight Connector 29743">
              <a:extLst>
                <a:ext uri="{FF2B5EF4-FFF2-40B4-BE49-F238E27FC236}">
                  <a16:creationId xmlns:a16="http://schemas.microsoft.com/office/drawing/2014/main" id="{98B5FAB9-675C-4906-A39C-BCFD689294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45" name="Straight Connector 29744">
              <a:extLst>
                <a:ext uri="{FF2B5EF4-FFF2-40B4-BE49-F238E27FC236}">
                  <a16:creationId xmlns:a16="http://schemas.microsoft.com/office/drawing/2014/main" id="{1C524971-DA3C-4B74-A99D-95CECD50C9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46" name="Straight Connector 29745">
              <a:extLst>
                <a:ext uri="{FF2B5EF4-FFF2-40B4-BE49-F238E27FC236}">
                  <a16:creationId xmlns:a16="http://schemas.microsoft.com/office/drawing/2014/main" id="{DDBDB683-BC6A-4522-82A5-C7457201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47" name="Straight Connector 29746">
              <a:extLst>
                <a:ext uri="{FF2B5EF4-FFF2-40B4-BE49-F238E27FC236}">
                  <a16:creationId xmlns:a16="http://schemas.microsoft.com/office/drawing/2014/main" id="{A41560A9-0B55-472F-8261-6951E27C52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48" name="Straight Connector 29747">
              <a:extLst>
                <a:ext uri="{FF2B5EF4-FFF2-40B4-BE49-F238E27FC236}">
                  <a16:creationId xmlns:a16="http://schemas.microsoft.com/office/drawing/2014/main" id="{FD874A14-7926-47E8-947C-904C98B0E0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49" name="Straight Connector 29748">
              <a:extLst>
                <a:ext uri="{FF2B5EF4-FFF2-40B4-BE49-F238E27FC236}">
                  <a16:creationId xmlns:a16="http://schemas.microsoft.com/office/drawing/2014/main" id="{B3E5598F-2EAC-49C0-B77B-95438A8EDD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0" name="Straight Connector 29749">
              <a:extLst>
                <a:ext uri="{FF2B5EF4-FFF2-40B4-BE49-F238E27FC236}">
                  <a16:creationId xmlns:a16="http://schemas.microsoft.com/office/drawing/2014/main" id="{FC8993AC-196C-48AC-BCE3-3E71814D91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1" name="Straight Connector 29750">
              <a:extLst>
                <a:ext uri="{FF2B5EF4-FFF2-40B4-BE49-F238E27FC236}">
                  <a16:creationId xmlns:a16="http://schemas.microsoft.com/office/drawing/2014/main" id="{D517F3CA-CF3E-4CD8-B001-2BDF09D767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2" name="Straight Connector 29751">
              <a:extLst>
                <a:ext uri="{FF2B5EF4-FFF2-40B4-BE49-F238E27FC236}">
                  <a16:creationId xmlns:a16="http://schemas.microsoft.com/office/drawing/2014/main" id="{F5237402-E5C4-470B-955F-F3A8867765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3" name="Straight Connector 29752">
              <a:extLst>
                <a:ext uri="{FF2B5EF4-FFF2-40B4-BE49-F238E27FC236}">
                  <a16:creationId xmlns:a16="http://schemas.microsoft.com/office/drawing/2014/main" id="{5315EAA5-98ED-4276-880E-4E3789CEAA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4" name="Straight Connector 29753">
              <a:extLst>
                <a:ext uri="{FF2B5EF4-FFF2-40B4-BE49-F238E27FC236}">
                  <a16:creationId xmlns:a16="http://schemas.microsoft.com/office/drawing/2014/main" id="{77F94794-653E-45B6-811B-8081788A0E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5" name="Straight Connector 29754">
              <a:extLst>
                <a:ext uri="{FF2B5EF4-FFF2-40B4-BE49-F238E27FC236}">
                  <a16:creationId xmlns:a16="http://schemas.microsoft.com/office/drawing/2014/main" id="{A82DE38F-FC85-4274-8C84-8E75162E6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6" name="Straight Connector 29755">
              <a:extLst>
                <a:ext uri="{FF2B5EF4-FFF2-40B4-BE49-F238E27FC236}">
                  <a16:creationId xmlns:a16="http://schemas.microsoft.com/office/drawing/2014/main" id="{D4AF14C3-798E-4C02-A6B4-165D003D72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7" name="Straight Connector 29756">
              <a:extLst>
                <a:ext uri="{FF2B5EF4-FFF2-40B4-BE49-F238E27FC236}">
                  <a16:creationId xmlns:a16="http://schemas.microsoft.com/office/drawing/2014/main" id="{453D4C15-2F93-446B-AF2D-82072EC01A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8" name="Straight Connector 29757">
              <a:extLst>
                <a:ext uri="{FF2B5EF4-FFF2-40B4-BE49-F238E27FC236}">
                  <a16:creationId xmlns:a16="http://schemas.microsoft.com/office/drawing/2014/main" id="{E09026E7-4EC6-47AE-A989-318A5CA6BA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59" name="Straight Connector 29758">
              <a:extLst>
                <a:ext uri="{FF2B5EF4-FFF2-40B4-BE49-F238E27FC236}">
                  <a16:creationId xmlns:a16="http://schemas.microsoft.com/office/drawing/2014/main" id="{56DEDA5A-47AA-4ED0-897C-C0B1873B6F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0" name="Straight Connector 29759">
              <a:extLst>
                <a:ext uri="{FF2B5EF4-FFF2-40B4-BE49-F238E27FC236}">
                  <a16:creationId xmlns:a16="http://schemas.microsoft.com/office/drawing/2014/main" id="{4061821F-242E-4E40-B305-9048634C0F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1" name="Straight Connector 29760">
              <a:extLst>
                <a:ext uri="{FF2B5EF4-FFF2-40B4-BE49-F238E27FC236}">
                  <a16:creationId xmlns:a16="http://schemas.microsoft.com/office/drawing/2014/main" id="{20734AE8-EEDD-4DCB-9723-087DC2ECC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2" name="Straight Connector 29761">
              <a:extLst>
                <a:ext uri="{FF2B5EF4-FFF2-40B4-BE49-F238E27FC236}">
                  <a16:creationId xmlns:a16="http://schemas.microsoft.com/office/drawing/2014/main" id="{96DB511B-1563-4336-AFBB-D561A7C0B4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3" name="Straight Connector 29762">
              <a:extLst>
                <a:ext uri="{FF2B5EF4-FFF2-40B4-BE49-F238E27FC236}">
                  <a16:creationId xmlns:a16="http://schemas.microsoft.com/office/drawing/2014/main" id="{B5CEC4A9-4067-4D92-A28E-EE8152717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4" name="Straight Connector 29763">
              <a:extLst>
                <a:ext uri="{FF2B5EF4-FFF2-40B4-BE49-F238E27FC236}">
                  <a16:creationId xmlns:a16="http://schemas.microsoft.com/office/drawing/2014/main" id="{AB783B25-A3A3-45C4-B04C-A116442505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5" name="Straight Connector 29764">
              <a:extLst>
                <a:ext uri="{FF2B5EF4-FFF2-40B4-BE49-F238E27FC236}">
                  <a16:creationId xmlns:a16="http://schemas.microsoft.com/office/drawing/2014/main" id="{031178CD-3DE0-4C42-811C-7BC881FBF6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6" name="Straight Connector 29765">
              <a:extLst>
                <a:ext uri="{FF2B5EF4-FFF2-40B4-BE49-F238E27FC236}">
                  <a16:creationId xmlns:a16="http://schemas.microsoft.com/office/drawing/2014/main" id="{1926C508-8BE5-4ACF-A219-09B5D995B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7" name="Straight Connector 29766">
              <a:extLst>
                <a:ext uri="{FF2B5EF4-FFF2-40B4-BE49-F238E27FC236}">
                  <a16:creationId xmlns:a16="http://schemas.microsoft.com/office/drawing/2014/main" id="{1B58DEC2-3409-477A-84B4-A5D297FB01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8" name="Straight Connector 29767">
              <a:extLst>
                <a:ext uri="{FF2B5EF4-FFF2-40B4-BE49-F238E27FC236}">
                  <a16:creationId xmlns:a16="http://schemas.microsoft.com/office/drawing/2014/main" id="{AEE3E226-6EDA-4FC4-B670-9590DD5CE7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69" name="Straight Connector 29768">
              <a:extLst>
                <a:ext uri="{FF2B5EF4-FFF2-40B4-BE49-F238E27FC236}">
                  <a16:creationId xmlns:a16="http://schemas.microsoft.com/office/drawing/2014/main" id="{6BC874A8-EE7F-4F92-AAEA-40B18D939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70" name="Straight Connector 29769">
              <a:extLst>
                <a:ext uri="{FF2B5EF4-FFF2-40B4-BE49-F238E27FC236}">
                  <a16:creationId xmlns:a16="http://schemas.microsoft.com/office/drawing/2014/main" id="{023D647B-0C43-4C02-9BD2-A01859FD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771" name="Straight Connector 29770">
              <a:extLst>
                <a:ext uri="{FF2B5EF4-FFF2-40B4-BE49-F238E27FC236}">
                  <a16:creationId xmlns:a16="http://schemas.microsoft.com/office/drawing/2014/main" id="{1C6DE01B-DD35-4B52-A72E-57E60E2263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D892189C-C9CE-4F59-637A-3E7CBF6483F9}"/>
              </a:ext>
            </a:extLst>
          </p:cNvPr>
          <p:cNvSpPr>
            <a:spLocks noGrp="1"/>
          </p:cNvSpPr>
          <p:nvPr>
            <p:ph type="title"/>
          </p:nvPr>
        </p:nvSpPr>
        <p:spPr>
          <a:xfrm>
            <a:off x="684225" y="457202"/>
            <a:ext cx="5402454" cy="6057366"/>
          </a:xfrm>
        </p:spPr>
        <p:txBody>
          <a:bodyPr vert="horz" lIns="91440" tIns="45720" rIns="91440" bIns="45720" rtlCol="0" anchor="b">
            <a:noAutofit/>
          </a:bodyPr>
          <a:lstStyle/>
          <a:p>
            <a:pPr>
              <a:lnSpc>
                <a:spcPct val="90000"/>
              </a:lnSpc>
            </a:pPr>
            <a:r>
              <a:rPr lang="en-US" sz="2400" dirty="0" err="1">
                <a:effectLst/>
                <a:latin typeface="Book Antiqua" panose="02040602050305030304" pitchFamily="18" charset="0"/>
              </a:rPr>
              <a:t>Στ</a:t>
            </a:r>
            <a:r>
              <a:rPr lang="en-US" sz="2400" dirty="0">
                <a:effectLst/>
                <a:latin typeface="Book Antiqua" panose="02040602050305030304" pitchFamily="18" charset="0"/>
              </a:rPr>
              <a:t>α τέλη του δέκατου όγδοου αιώνα εμφανίστηκε και ένας άλλος σημαντικός Γάλλος δραματουργός</a:t>
            </a:r>
            <a:r>
              <a:rPr lang="el-GR" sz="2400" dirty="0">
                <a:effectLst/>
                <a:latin typeface="Book Antiqua" panose="02040602050305030304" pitchFamily="18" charset="0"/>
              </a:rPr>
              <a:t>,</a:t>
            </a:r>
            <a:r>
              <a:rPr lang="en-US" sz="2400" dirty="0">
                <a:effectLst/>
                <a:latin typeface="Book Antiqua" panose="02040602050305030304" pitchFamily="18" charset="0"/>
              </a:rPr>
              <a:t> ο Mπομαρσέ, ο οποίος αν και στις μέρες μας είναι γνωστός κυρίως για τις κωμωδίες του, έγραψε και αρκετά drames. Η α</a:t>
            </a:r>
            <a:r>
              <a:rPr lang="en-US" sz="2400" dirty="0" err="1">
                <a:effectLst/>
                <a:latin typeface="Book Antiqua" panose="02040602050305030304" pitchFamily="18" charset="0"/>
              </a:rPr>
              <a:t>δι</a:t>
            </a:r>
            <a:r>
              <a:rPr lang="en-US" sz="2400" dirty="0">
                <a:effectLst/>
                <a:latin typeface="Book Antiqua" panose="02040602050305030304" pitchFamily="18" charset="0"/>
              </a:rPr>
              <a:t>αμφισβήτητη φήμη του οφείλεται στα έργα </a:t>
            </a:r>
            <a:r>
              <a:rPr lang="en-US" sz="2400" i="1" dirty="0">
                <a:effectLst/>
                <a:latin typeface="Book Antiqua" panose="02040602050305030304" pitchFamily="18" charset="0"/>
              </a:rPr>
              <a:t>O κουρέας της Σεβίλλης</a:t>
            </a:r>
            <a:r>
              <a:rPr lang="en-US" sz="2400" dirty="0">
                <a:effectLst/>
                <a:latin typeface="Book Antiqua" panose="02040602050305030304" pitchFamily="18" charset="0"/>
              </a:rPr>
              <a:t>, (</a:t>
            </a:r>
            <a:r>
              <a:rPr lang="el-GR" sz="2400" dirty="0">
                <a:effectLst/>
                <a:latin typeface="Book Antiqua" panose="02040602050305030304" pitchFamily="18" charset="0"/>
              </a:rPr>
              <a:t> το οποίο έγινε </a:t>
            </a:r>
            <a:r>
              <a:rPr lang="en-US" sz="2400" dirty="0">
                <a:effectLst/>
                <a:latin typeface="Book Antiqua" panose="02040602050305030304" pitchFamily="18" charset="0"/>
              </a:rPr>
              <a:t>και όπερα από τον Ροσσίνι) γραμμένο το 1775 και </a:t>
            </a:r>
            <a:r>
              <a:rPr lang="en-US" sz="2400" i="1" dirty="0">
                <a:effectLst/>
                <a:latin typeface="Book Antiqua" panose="02040602050305030304" pitchFamily="18" charset="0"/>
              </a:rPr>
              <a:t>Oι γάμοι του Φιγκαρό</a:t>
            </a:r>
            <a:r>
              <a:rPr lang="en-US" sz="2400" dirty="0">
                <a:effectLst/>
                <a:latin typeface="Book Antiqua" panose="02040602050305030304" pitchFamily="18" charset="0"/>
              </a:rPr>
              <a:t> (</a:t>
            </a:r>
            <a:r>
              <a:rPr lang="el-GR" sz="2400" dirty="0">
                <a:effectLst/>
                <a:latin typeface="Book Antiqua" panose="02040602050305030304" pitchFamily="18" charset="0"/>
              </a:rPr>
              <a:t>έγινε </a:t>
            </a:r>
            <a:r>
              <a:rPr lang="en-US" sz="2400" dirty="0">
                <a:effectLst/>
                <a:latin typeface="Book Antiqua" panose="02040602050305030304" pitchFamily="18" charset="0"/>
              </a:rPr>
              <a:t>όπ</a:t>
            </a:r>
            <a:r>
              <a:rPr lang="en-US" sz="2400" dirty="0" err="1">
                <a:effectLst/>
                <a:latin typeface="Book Antiqua" panose="02040602050305030304" pitchFamily="18" charset="0"/>
              </a:rPr>
              <a:t>ερ</a:t>
            </a:r>
            <a:r>
              <a:rPr lang="en-US" sz="2400" dirty="0">
                <a:effectLst/>
                <a:latin typeface="Book Antiqua" panose="02040602050305030304" pitchFamily="18" charset="0"/>
              </a:rPr>
              <a:t>α από τον Μότσαρτ) το 1783. </a:t>
            </a:r>
            <a:r>
              <a:rPr lang="en-US" sz="2400" dirty="0" err="1">
                <a:effectLst/>
                <a:latin typeface="Book Antiqua" panose="02040602050305030304" pitchFamily="18" charset="0"/>
              </a:rPr>
              <a:t>Στο</a:t>
            </a:r>
            <a:r>
              <a:rPr lang="en-US" sz="2400" dirty="0">
                <a:effectLst/>
                <a:latin typeface="Book Antiqua" panose="02040602050305030304" pitchFamily="18" charset="0"/>
              </a:rPr>
              <a:t> π</a:t>
            </a:r>
            <a:r>
              <a:rPr lang="en-US" sz="2400" dirty="0" err="1">
                <a:effectLst/>
                <a:latin typeface="Book Antiqua" panose="02040602050305030304" pitchFamily="18" charset="0"/>
              </a:rPr>
              <a:t>ρώτο</a:t>
            </a:r>
            <a:r>
              <a:rPr lang="en-US" sz="2400" dirty="0">
                <a:effectLst/>
                <a:latin typeface="Book Antiqua" panose="02040602050305030304" pitchFamily="18" charset="0"/>
              </a:rPr>
              <a:t> </a:t>
            </a:r>
            <a:r>
              <a:rPr lang="en-US" sz="2400" dirty="0" err="1">
                <a:effectLst/>
                <a:latin typeface="Book Antiqua" panose="02040602050305030304" pitchFamily="18" charset="0"/>
              </a:rPr>
              <a:t>έν</a:t>
            </a:r>
            <a:r>
              <a:rPr lang="en-US" sz="2400" dirty="0">
                <a:effectLst/>
                <a:latin typeface="Book Antiqua" panose="02040602050305030304" pitchFamily="18" charset="0"/>
              </a:rPr>
              <a:t>ας ηλικιωμένος κηδεμόνας σχεδιάζει να παντρευτεί τη νεαρή προστατευόμενή του αλλά τα σχέδιά του εμποδίζονται. </a:t>
            </a:r>
            <a:r>
              <a:rPr lang="en-US" sz="2400" dirty="0" err="1">
                <a:effectLst/>
                <a:latin typeface="Book Antiqua" panose="02040602050305030304" pitchFamily="18" charset="0"/>
              </a:rPr>
              <a:t>Σε</a:t>
            </a:r>
            <a:r>
              <a:rPr lang="en-US" sz="2400" dirty="0">
                <a:effectLst/>
                <a:latin typeface="Book Antiqua" panose="02040602050305030304" pitchFamily="18" charset="0"/>
              </a:rPr>
              <a:t> α</a:t>
            </a:r>
            <a:r>
              <a:rPr lang="en-US" sz="2400" dirty="0" err="1">
                <a:effectLst/>
                <a:latin typeface="Book Antiqua" panose="02040602050305030304" pitchFamily="18" charset="0"/>
              </a:rPr>
              <a:t>υτό</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έργο</a:t>
            </a:r>
            <a:r>
              <a:rPr lang="en-US" sz="2400" dirty="0">
                <a:effectLst/>
                <a:latin typeface="Book Antiqua" panose="02040602050305030304" pitchFamily="18" charset="0"/>
              </a:rPr>
              <a:t> </a:t>
            </a:r>
            <a:r>
              <a:rPr lang="en-US" sz="2400" dirty="0" err="1">
                <a:effectLst/>
                <a:latin typeface="Book Antiqua" panose="02040602050305030304" pitchFamily="18" charset="0"/>
              </a:rPr>
              <a:t>εισάγετ</a:t>
            </a:r>
            <a:r>
              <a:rPr lang="en-US" sz="2400" dirty="0">
                <a:effectLst/>
                <a:latin typeface="Book Antiqua" panose="02040602050305030304" pitchFamily="18" charset="0"/>
              </a:rPr>
              <a:t>αι και ο Φιγκαρό, ο κορυφαίος χαρακτήρας υπηρέτη του γαλλικού θεάτρου. </a:t>
            </a:r>
            <a:endParaRPr lang="en-US" sz="2400" dirty="0">
              <a:latin typeface="Book Antiqua" panose="02040602050305030304" pitchFamily="18" charset="0"/>
            </a:endParaRPr>
          </a:p>
        </p:txBody>
      </p:sp>
      <p:sp>
        <p:nvSpPr>
          <p:cNvPr id="29773" name="Right Triangle 29772">
            <a:extLst>
              <a:ext uri="{FF2B5EF4-FFF2-40B4-BE49-F238E27FC236}">
                <a16:creationId xmlns:a16="http://schemas.microsoft.com/office/drawing/2014/main" id="{218D3B53-4071-48E8-9CB1-4566DAFA0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2600449"/>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9698" name="Picture 2" descr="Beaumarchais">
            <a:extLst>
              <a:ext uri="{FF2B5EF4-FFF2-40B4-BE49-F238E27FC236}">
                <a16:creationId xmlns:a16="http://schemas.microsoft.com/office/drawing/2014/main" id="{D4A790D8-0FC5-4B1C-A631-F8959626A3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253" r="22753" b="1"/>
          <a:stretch/>
        </p:blipFill>
        <p:spPr bwMode="auto">
          <a:xfrm>
            <a:off x="6062050" y="-1554"/>
            <a:ext cx="6120571" cy="6857999"/>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7970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27" name="Group 3072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0728" name="Straight Connector 30727">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29" name="Straight Connector 30728">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0" name="Straight Connector 30729">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1" name="Straight Connector 30730">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2" name="Straight Connector 30731">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3" name="Straight Connector 30732">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4" name="Straight Connector 30733">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5" name="Straight Connector 30734">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6" name="Straight Connector 30735">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7" name="Straight Connector 30736">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8" name="Straight Connector 30737">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39" name="Straight Connector 30738">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0" name="Straight Connector 30739">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1" name="Straight Connector 30740">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2" name="Straight Connector 30741">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3" name="Straight Connector 30742">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4" name="Straight Connector 30743">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5" name="Straight Connector 30744">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6" name="Straight Connector 30745">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7" name="Straight Connector 30746">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8" name="Straight Connector 30747">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49" name="Straight Connector 30748">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50" name="Straight Connector 30749">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51" name="Straight Connector 30750">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52" name="Straight Connector 30751">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53" name="Straight Connector 30752">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54" name="Straight Connector 30753">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55" name="Straight Connector 30754">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56" name="Straight Connector 30755">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57" name="Straight Connector 30756">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58" name="Straight Connector 30757">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0760" name="Right Triangle 30759">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0762" name="Rectangle 30761">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0764" name="Group 30763">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0765" name="Straight Connector 30764">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66" name="Straight Connector 30765">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67" name="Straight Connector 30766">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68" name="Straight Connector 30767">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69" name="Straight Connector 30768">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0" name="Straight Connector 30769">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1" name="Straight Connector 30770">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2" name="Straight Connector 30771">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3" name="Straight Connector 30772">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4" name="Straight Connector 30773">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5" name="Straight Connector 30774">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6" name="Straight Connector 30775">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7" name="Straight Connector 30776">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8" name="Straight Connector 30777">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79" name="Straight Connector 30778">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0" name="Straight Connector 30779">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1" name="Straight Connector 30780">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2" name="Straight Connector 30781">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3" name="Straight Connector 30782">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4" name="Straight Connector 30783">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5" name="Straight Connector 30784">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6" name="Straight Connector 30785">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7" name="Straight Connector 30786">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8" name="Straight Connector 30787">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89" name="Straight Connector 30788">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90" name="Straight Connector 30789">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91" name="Straight Connector 30790">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92" name="Straight Connector 30791">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93" name="Straight Connector 30792">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94" name="Straight Connector 30793">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795" name="Straight Connector 30794">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0797" name="Freeform: Shape 30796">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22" name="Picture 2" descr="The History of Theatre According to Dr Jack: Eighteenth Century French  Theatre I: Background and Playwrights">
            <a:extLst>
              <a:ext uri="{FF2B5EF4-FFF2-40B4-BE49-F238E27FC236}">
                <a16:creationId xmlns:a16="http://schemas.microsoft.com/office/drawing/2014/main" id="{0CE016C8-2BAA-2484-E909-48461CB9AE87}"/>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t="5407" r="-1" b="12711"/>
          <a:stretch/>
        </p:blipFill>
        <p:spPr bwMode="auto">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342ACFDC-5CC1-9B7E-A571-B769B57B2BF2}"/>
              </a:ext>
            </a:extLst>
          </p:cNvPr>
          <p:cNvSpPr>
            <a:spLocks noGrp="1"/>
          </p:cNvSpPr>
          <p:nvPr>
            <p:ph type="title"/>
          </p:nvPr>
        </p:nvSpPr>
        <p:spPr>
          <a:xfrm>
            <a:off x="507393" y="3966245"/>
            <a:ext cx="10497541" cy="2682160"/>
          </a:xfrm>
        </p:spPr>
        <p:txBody>
          <a:bodyPr vert="horz" lIns="91440" tIns="45720" rIns="91440" bIns="45720" rtlCol="0" anchor="b">
            <a:normAutofit/>
          </a:bodyPr>
          <a:lstStyle/>
          <a:p>
            <a:pPr>
              <a:lnSpc>
                <a:spcPct val="90000"/>
              </a:lnSpc>
            </a:pPr>
            <a:r>
              <a:rPr lang="en-US" sz="2200" dirty="0" err="1">
                <a:solidFill>
                  <a:srgbClr val="FFFFFF"/>
                </a:solidFill>
                <a:effectLst/>
                <a:latin typeface="Book Antiqua" panose="02040602050305030304" pitchFamily="18" charset="0"/>
              </a:rPr>
              <a:t>Στους</a:t>
            </a:r>
            <a:r>
              <a:rPr lang="en-US" sz="2200" dirty="0">
                <a:solidFill>
                  <a:srgbClr val="FFFFFF"/>
                </a:solidFill>
                <a:effectLst/>
                <a:latin typeface="Book Antiqua" panose="02040602050305030304" pitchFamily="18" charset="0"/>
              </a:rPr>
              <a:t> </a:t>
            </a:r>
            <a:r>
              <a:rPr lang="en-US" sz="2200" i="1" dirty="0" err="1">
                <a:solidFill>
                  <a:srgbClr val="FFFFFF"/>
                </a:solidFill>
                <a:effectLst/>
                <a:latin typeface="Book Antiqua" panose="02040602050305030304" pitchFamily="18" charset="0"/>
              </a:rPr>
              <a:t>Γάμους</a:t>
            </a:r>
            <a:r>
              <a:rPr lang="en-US" sz="2200" i="1" dirty="0">
                <a:solidFill>
                  <a:srgbClr val="FFFFFF"/>
                </a:solidFill>
                <a:effectLst/>
                <a:latin typeface="Book Antiqua" panose="02040602050305030304" pitchFamily="18" charset="0"/>
              </a:rPr>
              <a:t> </a:t>
            </a:r>
            <a:r>
              <a:rPr lang="en-US" sz="2200" i="1" dirty="0" err="1">
                <a:solidFill>
                  <a:srgbClr val="FFFFFF"/>
                </a:solidFill>
                <a:effectLst/>
                <a:latin typeface="Book Antiqua" panose="02040602050305030304" pitchFamily="18" charset="0"/>
              </a:rPr>
              <a:t>του</a:t>
            </a:r>
            <a:r>
              <a:rPr lang="en-US" sz="2200" i="1" dirty="0">
                <a:solidFill>
                  <a:srgbClr val="FFFFFF"/>
                </a:solidFill>
                <a:effectLst/>
                <a:latin typeface="Book Antiqua" panose="02040602050305030304" pitchFamily="18" charset="0"/>
              </a:rPr>
              <a:t> </a:t>
            </a:r>
            <a:r>
              <a:rPr lang="en-US" sz="2200" i="1" dirty="0" err="1">
                <a:solidFill>
                  <a:srgbClr val="FFFFFF"/>
                </a:solidFill>
                <a:effectLst/>
                <a:latin typeface="Book Antiqua" panose="02040602050305030304" pitchFamily="18" charset="0"/>
              </a:rPr>
              <a:t>Φιγκ</a:t>
            </a:r>
            <a:r>
              <a:rPr lang="en-US" sz="2200" i="1" dirty="0">
                <a:solidFill>
                  <a:srgbClr val="FFFFFF"/>
                </a:solidFill>
                <a:effectLst/>
                <a:latin typeface="Book Antiqua" panose="02040602050305030304" pitchFamily="18" charset="0"/>
              </a:rPr>
              <a:t>αρό,</a:t>
            </a:r>
            <a:r>
              <a:rPr lang="en-US" sz="2200" dirty="0">
                <a:solidFill>
                  <a:srgbClr val="FFFFFF"/>
                </a:solidFill>
                <a:effectLst/>
                <a:latin typeface="Book Antiqua" panose="02040602050305030304" pitchFamily="18" charset="0"/>
              </a:rPr>
              <a:t> οι οποίοι περιλαμβάνουν πολλούς χαρακτήρες από τον </a:t>
            </a:r>
            <a:r>
              <a:rPr lang="en-US" sz="2200" i="1" dirty="0">
                <a:solidFill>
                  <a:srgbClr val="FFFFFF"/>
                </a:solidFill>
                <a:effectLst/>
                <a:latin typeface="Book Antiqua" panose="02040602050305030304" pitchFamily="18" charset="0"/>
              </a:rPr>
              <a:t>Κουρέα της Σεβίλλης,</a:t>
            </a:r>
            <a:r>
              <a:rPr lang="en-US" sz="2200" dirty="0">
                <a:solidFill>
                  <a:srgbClr val="FFFFFF"/>
                </a:solidFill>
                <a:effectLst/>
                <a:latin typeface="Book Antiqua" panose="02040602050305030304" pitchFamily="18" charset="0"/>
              </a:rPr>
              <a:t> το θέμα μετατοπίζεται από τις μηχανορραφίες, που παίζουν δευτερεύοντα ρόλο στη σχέση, στα σχόλια για την κοινωνία και τις σχέσεις των τάξεων. </a:t>
            </a:r>
            <a:r>
              <a:rPr lang="en-US" sz="2200" dirty="0" err="1">
                <a:solidFill>
                  <a:srgbClr val="FFFFFF"/>
                </a:solidFill>
                <a:effectLst/>
                <a:latin typeface="Book Antiqua" panose="02040602050305030304" pitchFamily="18" charset="0"/>
              </a:rPr>
              <a:t>Αν</a:t>
            </a:r>
            <a:r>
              <a:rPr lang="en-US" sz="2200" dirty="0">
                <a:solidFill>
                  <a:srgbClr val="FFFFFF"/>
                </a:solidFill>
                <a:effectLst/>
                <a:latin typeface="Book Antiqua" panose="02040602050305030304" pitchFamily="18" charset="0"/>
              </a:rPr>
              <a:t> και </a:t>
            </a:r>
            <a:r>
              <a:rPr lang="en-US" sz="2200" dirty="0" err="1">
                <a:solidFill>
                  <a:srgbClr val="FFFFFF"/>
                </a:solidFill>
                <a:effectLst/>
                <a:latin typeface="Book Antiqua" panose="02040602050305030304" pitchFamily="18" charset="0"/>
              </a:rPr>
              <a:t>το</a:t>
            </a:r>
            <a:r>
              <a:rPr lang="en-US" sz="2200" dirty="0">
                <a:solidFill>
                  <a:srgbClr val="FFFFFF"/>
                </a:solidFill>
                <a:effectLst/>
                <a:latin typeface="Book Antiqua" panose="02040602050305030304" pitchFamily="18" charset="0"/>
              </a:rPr>
              <a:t>ποθετείται φαινομενικά στην Ισπανία αντανακλά ξεκάθαρα τη Γαλλία της εποχής και μιλά εναντίον των ευγενών που προσπαθούν να περιορίσουν τα προνόμια των μεσαίων και των κατώτερων τάξεων. </a:t>
            </a:r>
            <a:br>
              <a:rPr lang="en-US" sz="2200" dirty="0">
                <a:solidFill>
                  <a:srgbClr val="FFFFFF"/>
                </a:solidFill>
                <a:effectLst/>
                <a:latin typeface="Book Antiqua" panose="02040602050305030304" pitchFamily="18" charset="0"/>
              </a:rPr>
            </a:br>
            <a:endParaRPr lang="en-US" sz="22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233199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28D362-F48A-4259-1419-7728FC6BDD0C}"/>
              </a:ext>
            </a:extLst>
          </p:cNvPr>
          <p:cNvSpPr>
            <a:spLocks noGrp="1"/>
          </p:cNvSpPr>
          <p:nvPr>
            <p:ph type="title"/>
          </p:nvPr>
        </p:nvSpPr>
        <p:spPr>
          <a:xfrm>
            <a:off x="691078" y="722903"/>
            <a:ext cx="10501177" cy="341055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Μέχρι το 1790 το γαλλικό θέατρο έχει κάνει κάποια αβέβαια βήματα για να απομακρυνθεί από το νεοκλασικισμό, αλλά παρόλα αυτά δεν έγινε καμιά ραγδαία καινοτομία πριν από την επανάσταση η οποία και εγκαινίασε μια νέα εποχή στη Γαλλία.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8206266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3" name="Rectangle 42">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4" name="Picture 3">
            <a:extLst>
              <a:ext uri="{FF2B5EF4-FFF2-40B4-BE49-F238E27FC236}">
                <a16:creationId xmlns:a16="http://schemas.microsoft.com/office/drawing/2014/main" id="{56ECDAD1-B0C7-EE29-AFFC-8941F444F833}"/>
              </a:ext>
            </a:extLst>
          </p:cNvPr>
          <p:cNvPicPr>
            <a:picLocks noChangeAspect="1"/>
          </p:cNvPicPr>
          <p:nvPr/>
        </p:nvPicPr>
        <p:blipFill rotWithShape="1">
          <a:blip r:embed="rId2"/>
          <a:srcRect t="25000"/>
          <a:stretch/>
        </p:blipFill>
        <p:spPr>
          <a:xfrm>
            <a:off x="20" y="10"/>
            <a:ext cx="12191980" cy="6857989"/>
          </a:xfrm>
          <a:prstGeom prst="rect">
            <a:avLst/>
          </a:prstGeom>
        </p:spPr>
      </p:pic>
      <p:sp>
        <p:nvSpPr>
          <p:cNvPr id="45" name="Flowchart: Document 44">
            <a:extLst>
              <a:ext uri="{FF2B5EF4-FFF2-40B4-BE49-F238E27FC236}">
                <a16:creationId xmlns:a16="http://schemas.microsoft.com/office/drawing/2014/main" id="{D22FBD32-C88A-4C1D-BC76-613A93944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04804" y="304807"/>
            <a:ext cx="6858000" cy="6248391"/>
          </a:xfrm>
          <a:prstGeom prst="flowChartDocumen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Τίτλος 1">
            <a:extLst>
              <a:ext uri="{FF2B5EF4-FFF2-40B4-BE49-F238E27FC236}">
                <a16:creationId xmlns:a16="http://schemas.microsoft.com/office/drawing/2014/main" id="{0B598F43-C7AA-8502-1C47-F1392091FE56}"/>
              </a:ext>
            </a:extLst>
          </p:cNvPr>
          <p:cNvSpPr>
            <a:spLocks noGrp="1"/>
          </p:cNvSpPr>
          <p:nvPr>
            <p:ph type="title"/>
          </p:nvPr>
        </p:nvSpPr>
        <p:spPr>
          <a:xfrm>
            <a:off x="175915" y="722902"/>
            <a:ext cx="5021235" cy="6060451"/>
          </a:xfrm>
        </p:spPr>
        <p:txBody>
          <a:bodyPr vert="horz" lIns="91440" tIns="45720" rIns="91440" bIns="45720" rtlCol="0" anchor="b">
            <a:noAutofit/>
          </a:bodyPr>
          <a:lstStyle/>
          <a:p>
            <a:pPr>
              <a:lnSpc>
                <a:spcPct val="90000"/>
              </a:lnSpc>
              <a:spcAft>
                <a:spcPts val="800"/>
              </a:spcAft>
            </a:pPr>
            <a:r>
              <a:rPr lang="en-US" sz="2200" b="1" i="1" dirty="0" err="1">
                <a:effectLst/>
                <a:latin typeface="Book Antiqua" panose="02040602050305030304" pitchFamily="18" charset="0"/>
              </a:rPr>
              <a:t>Το</a:t>
            </a:r>
            <a:r>
              <a:rPr lang="en-US" sz="2200" b="1" i="1" dirty="0">
                <a:effectLst/>
                <a:latin typeface="Book Antiqua" panose="02040602050305030304" pitchFamily="18" charset="0"/>
              </a:rPr>
              <a:t> </a:t>
            </a:r>
            <a:r>
              <a:rPr lang="en-US" sz="2200" b="1" i="1" dirty="0" err="1">
                <a:effectLst/>
                <a:latin typeface="Book Antiqua" panose="02040602050305030304" pitchFamily="18" charset="0"/>
              </a:rPr>
              <a:t>θέ</a:t>
            </a:r>
            <a:r>
              <a:rPr lang="en-US" sz="2200" b="1" i="1" dirty="0">
                <a:effectLst/>
                <a:latin typeface="Book Antiqua" panose="02040602050305030304" pitchFamily="18" charset="0"/>
              </a:rPr>
              <a:t>ατρο της βόρειας και της Ανατολικής Ευρώπης μέχρι το 1800</a:t>
            </a:r>
            <a:br>
              <a:rPr lang="en-US" sz="2200" dirty="0">
                <a:effectLst/>
                <a:latin typeface="Book Antiqua" panose="02040602050305030304" pitchFamily="18" charset="0"/>
              </a:rPr>
            </a:br>
            <a:br>
              <a:rPr lang="en-US" sz="2200" dirty="0">
                <a:effectLst/>
                <a:latin typeface="Book Antiqua" panose="02040602050305030304" pitchFamily="18" charset="0"/>
              </a:rPr>
            </a:br>
            <a:br>
              <a:rPr lang="en-US" sz="2200" dirty="0">
                <a:effectLst/>
                <a:latin typeface="Book Antiqua" panose="02040602050305030304" pitchFamily="18" charset="0"/>
              </a:rPr>
            </a:br>
            <a:r>
              <a:rPr lang="en-US" sz="2200" dirty="0">
                <a:effectLst/>
                <a:latin typeface="Book Antiqua" panose="02040602050305030304" pitchFamily="18" charset="0"/>
              </a:rPr>
              <a:t>Παρόλο που γύρω στα 1700 το επαγγελματικό θέατρο είχε εδραιωθεί σταθερά στην Αγγλία, τη Γαλλία, την Ιταλία και την Ισπανία, στη βόρεια και Ανατολική Ευρώπη δεν είχε σχεδόν καν αρχίσει. Η α</a:t>
            </a:r>
            <a:r>
              <a:rPr lang="en-US" sz="2200" dirty="0" err="1">
                <a:effectLst/>
                <a:latin typeface="Book Antiqua" panose="02040602050305030304" pitchFamily="18" charset="0"/>
              </a:rPr>
              <a:t>ργο</a:t>
            </a:r>
            <a:r>
              <a:rPr lang="en-US" sz="2200" dirty="0">
                <a:effectLst/>
                <a:latin typeface="Book Antiqua" panose="02040602050305030304" pitchFamily="18" charset="0"/>
              </a:rPr>
              <a:t>πορία της βόρειας Ευρώπης ως προς την ανάπτυξη ενός επαγγελματικού θεάτρου, μπορεί να αποδοθεί σε μεγάλο βαθμό στις ασταθείς θρησκευτικές και πολιτικές συνθήκες, που χρονολογούνται από τον πρώιμο δέκατο έκτο αιώνα.</a:t>
            </a:r>
            <a:br>
              <a:rPr lang="en-US" sz="2200" dirty="0">
                <a:effectLst/>
                <a:latin typeface="Book Antiqua" panose="02040602050305030304" pitchFamily="18" charset="0"/>
              </a:rPr>
            </a:br>
            <a:endParaRPr lang="en-US" sz="2200" dirty="0">
              <a:latin typeface="Book Antiqua" panose="02040602050305030304" pitchFamily="18" charset="0"/>
            </a:endParaRPr>
          </a:p>
        </p:txBody>
      </p:sp>
      <p:grpSp>
        <p:nvGrpSpPr>
          <p:cNvPr id="47" name="Group 46">
            <a:extLst>
              <a:ext uri="{FF2B5EF4-FFF2-40B4-BE49-F238E27FC236}">
                <a16:creationId xmlns:a16="http://schemas.microsoft.com/office/drawing/2014/main" id="{53499997-BC46-4896-AEA5-37EC629D22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8" name="Straight Connector 47">
              <a:extLst>
                <a:ext uri="{FF2B5EF4-FFF2-40B4-BE49-F238E27FC236}">
                  <a16:creationId xmlns:a16="http://schemas.microsoft.com/office/drawing/2014/main" id="{ADA461E0-415F-4E8B-8B08-2C975693D3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D1EDD03-89DD-456E-BB53-FA43BE25A3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2A76E89-A44E-4207-8F8A-F853ED8A3B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C81BA9D-E2BC-4AD2-B816-5DE100BC85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A155025-B3E7-46D2-B556-80A8E9083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AAE4CEE-0410-46B5-B649-E3754C5394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86DDB39-DB80-43C8-A5AF-24AE5841B6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F3BE8C2-40CB-46C0-9536-BA1C51AF92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E2D5D2E-1F38-48BC-B038-9DA190B871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289E300-BEF0-4977-919B-F3367CF876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12B4899-7298-454D-90B9-382ACAEAA8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86FBE75-F4D3-48DD-85D2-593D0C1B37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E586789-549A-4D87-8967-6DCD5DEDF6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66293A2-B541-4BE7-8C99-1B730BB4DA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938820-6D84-479D-B608-354903781A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8EE07FC-6A61-4C78-BAF6-86E2FD5435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C4E5A61-6E0E-44DD-B47E-9547F3A5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48B355A-1131-4815-881C-3949360FA2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73D903E-5A72-42B5-B741-95081B06E2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5769BB5-F1CF-4A57-A2E8-2ED9F9DDF0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4F9ABF1-4E55-4D70-ACF2-DB7D62C7D4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FD75E62-63B6-4237-88D5-02A90DDFA1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6A41C83-58E2-4EE6-864C-DB7DE375A9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1162541-E8F8-4926-91B8-AD9F51415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3E6FB3D-A8E2-4B96-B87B-EEEC499F8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0766009-515D-4494-BFF6-AC554CBCD0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4C1372F-2169-48C6-8AEB-411E8405B2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73FA4F1-4239-4336-BB84-8E3BBCD7F5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E90E0AA-C864-445E-AC17-96D1C90CBE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D4D2F48-C2BF-4C1C-82B9-FEB42F3CD8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6BB855D-6213-4C07-A21A-F0250B89F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228687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FB23984-E2C9-A428-55E2-BCE5F08AD8C8}"/>
              </a:ext>
            </a:extLst>
          </p:cNvPr>
          <p:cNvSpPr>
            <a:spLocks noGrp="1"/>
          </p:cNvSpPr>
          <p:nvPr>
            <p:ph type="title"/>
          </p:nvPr>
        </p:nvSpPr>
        <p:spPr>
          <a:xfrm>
            <a:off x="691078" y="722902"/>
            <a:ext cx="10501177" cy="5827187"/>
          </a:xfrm>
        </p:spPr>
        <p:txBody>
          <a:bodyPr>
            <a:noAutofit/>
          </a:bodyPr>
          <a:lstStyle/>
          <a:p>
            <a:pPr>
              <a:lnSpc>
                <a:spcPct val="107000"/>
              </a:lnSpc>
              <a:spcAft>
                <a:spcPts val="800"/>
              </a:spcAft>
            </a:pP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Τα θέατρα της αυλής στα κρατίδια της Γερμανίας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br>
              <a:rPr lang="en-US" sz="2400" dirty="0">
                <a:effectLst/>
                <a:latin typeface="Calibri" panose="020F0502020204030204" pitchFamily="34" charset="0"/>
                <a:ea typeface="Calibri" panose="020F0502020204030204" pitchFamily="34" charset="0"/>
                <a:cs typeface="Times New Roman" panose="02020603050405020304" pitchFamily="18" charset="0"/>
              </a:rPr>
            </a:br>
            <a:br>
              <a:rPr lang="en-US"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αποφασιστικός ρόλος που έπαιξε η Γαλλία στις διαπραγματεύσεις για τον τερματισμό του τριακονταετούς πολέμου της προσέδωσε σημαντικό κύρος, με αποτέλεσμα οι κυβερνήτες όλων των γερμανικών κρατιδίων πολύ σύντομα να προσπαθήσουν να δημιουργήσουν τις δικές τους παραλλαγές της γαλλικής Αυλής. Κατά συνέπεια η όπερα, το μπαλέτο και τα παντός είδους θεατρικά θεάματα έγιναν ένα συνηθισμένο μέρος της ζωής στην αυλή. Οι πιο πλούσιοι κυβερνήτες καλούσαν Ιταλούς ή Γάλλους σκηνογράφους, μουσικούς και ηθοποιούς, οι λιγότεροι εύποροι όμως έπρεπε να βασίζονται στους ντόπιους Γερμανούς καλλιτέχνες για την αντιγραφή των μοντέλων του εξωτερικού.</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8712198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753" name="Group 31752">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1754" name="Straight Connector 31753">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55" name="Straight Connector 31754">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56" name="Straight Connector 31755">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57" name="Straight Connector 31756">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58" name="Straight Connector 31757">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59" name="Straight Connector 31758">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0" name="Straight Connector 31759">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1" name="Straight Connector 31760">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2" name="Straight Connector 31761">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3" name="Straight Connector 31762">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4" name="Straight Connector 31763">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5" name="Straight Connector 31764">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6" name="Straight Connector 31765">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7" name="Straight Connector 31766">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8" name="Straight Connector 31767">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69" name="Straight Connector 31768">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0" name="Straight Connector 31769">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1" name="Straight Connector 31770">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2" name="Straight Connector 31771">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3" name="Straight Connector 31772">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4" name="Straight Connector 31773">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5" name="Straight Connector 31774">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6" name="Straight Connector 31775">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7" name="Straight Connector 31776">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8" name="Straight Connector 31777">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79" name="Straight Connector 31778">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80" name="Straight Connector 31779">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81" name="Straight Connector 31780">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82" name="Straight Connector 31781">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83" name="Straight Connector 31782">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50" name="Straight Connector 31783">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1752" name="Right Triangle 31785">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1785" name="Rectangle 31787">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1790" name="Group 31789">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1791" name="Straight Connector 31790">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92" name="Straight Connector 31791">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93" name="Straight Connector 31792">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94" name="Straight Connector 31793">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95" name="Straight Connector 31794">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96" name="Straight Connector 31795">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97" name="Straight Connector 31796">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98" name="Straight Connector 31797">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99" name="Straight Connector 31798">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0" name="Straight Connector 31799">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1" name="Straight Connector 31800">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2" name="Straight Connector 31801">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3" name="Straight Connector 31802">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4" name="Straight Connector 31803">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5" name="Straight Connector 31804">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6" name="Straight Connector 31805">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7" name="Straight Connector 31806">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8" name="Straight Connector 31807">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09" name="Straight Connector 31808">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0" name="Straight Connector 31809">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1" name="Straight Connector 31810">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2" name="Straight Connector 31811">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3" name="Straight Connector 31812">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4" name="Straight Connector 31813">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5" name="Straight Connector 31814">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6" name="Straight Connector 31815">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7" name="Straight Connector 31816">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8" name="Straight Connector 31817">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19" name="Straight Connector 31818">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820" name="Straight Connector 31819">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787" name="Straight Connector 31820">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1823" name="Right Triangle 31822">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14634337-6DA5-73F6-9F2F-A83CCDF2B571}"/>
              </a:ext>
            </a:extLst>
          </p:cNvPr>
          <p:cNvSpPr>
            <a:spLocks noGrp="1"/>
          </p:cNvSpPr>
          <p:nvPr>
            <p:ph type="title"/>
          </p:nvPr>
        </p:nvSpPr>
        <p:spPr>
          <a:xfrm>
            <a:off x="691078" y="343432"/>
            <a:ext cx="4300800" cy="6271972"/>
          </a:xfrm>
        </p:spPr>
        <p:txBody>
          <a:bodyPr vert="horz" lIns="91440" tIns="45720" rIns="91440" bIns="45720" rtlCol="0" anchor="b">
            <a:normAutofit/>
          </a:bodyPr>
          <a:lstStyle/>
          <a:p>
            <a:pPr>
              <a:lnSpc>
                <a:spcPct val="90000"/>
              </a:lnSpc>
            </a:pPr>
            <a:r>
              <a:rPr lang="en-US" sz="2400" dirty="0">
                <a:effectLst/>
                <a:latin typeface="Book Antiqua" panose="02040602050305030304" pitchFamily="18" charset="0"/>
              </a:rPr>
              <a:t>Η </a:t>
            </a:r>
            <a:r>
              <a:rPr lang="en-US" sz="2400" dirty="0" err="1">
                <a:effectLst/>
                <a:latin typeface="Book Antiqua" panose="02040602050305030304" pitchFamily="18" charset="0"/>
              </a:rPr>
              <a:t>Αυστρί</a:t>
            </a:r>
            <a:r>
              <a:rPr lang="en-US" sz="2400" dirty="0">
                <a:effectLst/>
                <a:latin typeface="Book Antiqua" panose="02040602050305030304" pitchFamily="18" charset="0"/>
              </a:rPr>
              <a:t>α αποτέλεσε το πρότυπο, όταν το 1652 ο αυτοκράτορας κάλεσε τον Λουδοβίκο Μπουρνατσίνι από τη Βενετία να αναλάβει τη σκηνική επιμέλεια των αυλικών διασκεδάσεων. </a:t>
            </a:r>
            <a:r>
              <a:rPr lang="en-US" sz="2400" dirty="0" err="1">
                <a:effectLst/>
                <a:latin typeface="Book Antiqua" panose="02040602050305030304" pitchFamily="18" charset="0"/>
              </a:rPr>
              <a:t>Στη</a:t>
            </a:r>
            <a:r>
              <a:rPr lang="en-US" sz="2400" dirty="0">
                <a:effectLst/>
                <a:latin typeface="Book Antiqua" panose="02040602050305030304" pitchFamily="18" charset="0"/>
              </a:rPr>
              <a:t> </a:t>
            </a:r>
            <a:r>
              <a:rPr lang="en-US" sz="2400" dirty="0" err="1">
                <a:effectLst/>
                <a:latin typeface="Book Antiqua" panose="02040602050305030304" pitchFamily="18" charset="0"/>
              </a:rPr>
              <a:t>Βιέννη</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1668 </a:t>
            </a:r>
            <a:r>
              <a:rPr lang="en-US" sz="2400" dirty="0" err="1">
                <a:effectLst/>
                <a:latin typeface="Book Antiqua" panose="02040602050305030304" pitchFamily="18" charset="0"/>
              </a:rPr>
              <a:t>εγκ</a:t>
            </a:r>
            <a:r>
              <a:rPr lang="en-US" sz="2400" dirty="0">
                <a:effectLst/>
                <a:latin typeface="Book Antiqua" panose="02040602050305030304" pitchFamily="18" charset="0"/>
              </a:rPr>
              <a:t>αινιάστηκε ένα περίτεχνο αυλικό θέατρο. </a:t>
            </a:r>
            <a:r>
              <a:rPr lang="en-US" sz="2400" dirty="0" err="1">
                <a:effectLst/>
                <a:latin typeface="Book Antiqua" panose="02040602050305030304" pitchFamily="18" charset="0"/>
              </a:rPr>
              <a:t>Οι</a:t>
            </a:r>
            <a:r>
              <a:rPr lang="en-US" sz="2400" dirty="0">
                <a:effectLst/>
                <a:latin typeface="Book Antiqua" panose="02040602050305030304" pitchFamily="18" charset="0"/>
              </a:rPr>
              <a:t> π</a:t>
            </a:r>
            <a:r>
              <a:rPr lang="en-US" sz="2400" dirty="0" err="1">
                <a:effectLst/>
                <a:latin typeface="Book Antiqua" panose="02040602050305030304" pitchFamily="18" charset="0"/>
              </a:rPr>
              <a:t>ιο</a:t>
            </a:r>
            <a:r>
              <a:rPr lang="en-US" sz="2400" dirty="0">
                <a:effectLst/>
                <a:latin typeface="Book Antiqua" panose="02040602050305030304" pitchFamily="18" charset="0"/>
              </a:rPr>
              <a:t> </a:t>
            </a:r>
            <a:r>
              <a:rPr lang="en-US" sz="2400" dirty="0" err="1">
                <a:effectLst/>
                <a:latin typeface="Book Antiqua" panose="02040602050305030304" pitchFamily="18" charset="0"/>
              </a:rPr>
              <a:t>διάσημοι</a:t>
            </a:r>
            <a:r>
              <a:rPr lang="en-US" sz="2400" dirty="0">
                <a:effectLst/>
                <a:latin typeface="Book Antiqua" panose="02040602050305030304" pitchFamily="18" charset="0"/>
              </a:rPr>
              <a:t> </a:t>
            </a:r>
            <a:r>
              <a:rPr lang="en-US" sz="2400" dirty="0" err="1">
                <a:effectLst/>
                <a:latin typeface="Book Antiqua" panose="02040602050305030304" pitchFamily="18" charset="0"/>
              </a:rPr>
              <a:t>συνθέτες</a:t>
            </a:r>
            <a:r>
              <a:rPr lang="en-US" sz="2400" dirty="0">
                <a:effectLst/>
                <a:latin typeface="Book Antiqua" panose="02040602050305030304" pitchFamily="18" charset="0"/>
              </a:rPr>
              <a:t> και </a:t>
            </a:r>
            <a:r>
              <a:rPr lang="en-US" sz="2400" dirty="0" err="1">
                <a:effectLst/>
                <a:latin typeface="Book Antiqua" panose="02040602050305030304" pitchFamily="18" charset="0"/>
              </a:rPr>
              <a:t>λιμ</a:t>
            </a:r>
            <a:r>
              <a:rPr lang="en-US" sz="2400" dirty="0">
                <a:effectLst/>
                <a:latin typeface="Book Antiqua" panose="02040602050305030304" pitchFamily="18" charset="0"/>
              </a:rPr>
              <a:t>πρετίστες της εποχής κλήθηκαν από την Ιταλία για να υπηρετήσουν τις ανάγκες του. </a:t>
            </a:r>
            <a:r>
              <a:rPr lang="en-US" sz="2400" dirty="0" err="1">
                <a:effectLst/>
                <a:latin typeface="Book Antiqua" panose="02040602050305030304" pitchFamily="18" charset="0"/>
              </a:rPr>
              <a:t>Έτσι</a:t>
            </a:r>
            <a:r>
              <a:rPr lang="en-US" sz="2400" dirty="0">
                <a:effectLst/>
                <a:latin typeface="Book Antiqua" panose="02040602050305030304" pitchFamily="18" charset="0"/>
              </a:rPr>
              <a:t>, η </a:t>
            </a:r>
            <a:r>
              <a:rPr lang="en-US" sz="2400" dirty="0" err="1">
                <a:effectLst/>
                <a:latin typeface="Book Antiqua" panose="02040602050305030304" pitchFamily="18" charset="0"/>
              </a:rPr>
              <a:t>Βιέννη</a:t>
            </a:r>
            <a:r>
              <a:rPr lang="en-US" sz="2400" dirty="0">
                <a:effectLst/>
                <a:latin typeface="Book Antiqua" panose="02040602050305030304" pitchFamily="18" charset="0"/>
              </a:rPr>
              <a:t> θα </a:t>
            </a:r>
            <a:r>
              <a:rPr lang="en-US" sz="2400" dirty="0" err="1">
                <a:effectLst/>
                <a:latin typeface="Book Antiqua" panose="02040602050305030304" pitchFamily="18" charset="0"/>
              </a:rPr>
              <a:t>γινότ</a:t>
            </a:r>
            <a:r>
              <a:rPr lang="en-US" sz="2400" dirty="0">
                <a:effectLst/>
                <a:latin typeface="Book Antiqua" panose="02040602050305030304" pitchFamily="18" charset="0"/>
              </a:rPr>
              <a:t>αν το πιο σημαντικό κέντρο όπερας στην Ευρώπη από το 1660 περίπου μέχρι το 1740.</a:t>
            </a:r>
            <a:br>
              <a:rPr lang="en-US" sz="2400" dirty="0">
                <a:effectLst/>
              </a:rPr>
            </a:br>
            <a:endParaRPr lang="en-US" sz="2400" dirty="0"/>
          </a:p>
        </p:txBody>
      </p:sp>
      <p:pic>
        <p:nvPicPr>
          <p:cNvPr id="31748" name="Picture 4" descr="Interior of the ancient Burgtheater or National Theatre in Vienna, colored  engraving, Austria, 18th century">
            <a:extLst>
              <a:ext uri="{FF2B5EF4-FFF2-40B4-BE49-F238E27FC236}">
                <a16:creationId xmlns:a16="http://schemas.microsoft.com/office/drawing/2014/main" id="{56D7FA26-7F03-DA0C-DE0D-D219FA3E446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06340" y="1023461"/>
            <a:ext cx="6382411" cy="4802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6630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16E578-635F-050A-CBB0-373D4A8F5884}"/>
              </a:ext>
            </a:extLst>
          </p:cNvPr>
          <p:cNvSpPr>
            <a:spLocks noGrp="1"/>
          </p:cNvSpPr>
          <p:nvPr>
            <p:ph type="title"/>
          </p:nvPr>
        </p:nvSpPr>
        <p:spPr>
          <a:xfrm>
            <a:off x="691078" y="1950097"/>
            <a:ext cx="10501177" cy="4079227"/>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παράδειγμα της Αυστρίας ακολούθησαν και άλλοι Γερμανοί ηγεμόνες. Μέχρι το τέλος του δέκατου έβδομου αιώνα, η όπερα και οι ιταλίζουσα σκηνογραφία θα έκαναν την εμφάνισή τους σε πολλές αυλές της Γερμανίας . Παρόλο που οι ηγεμόνες παρακολουθούσαν περιστασιακά θέατρο πρόζας, περιόρισαν την οικονομική τους επιχορήγηση κυρίως στην όπερα, το μπαλέτο και τους θιάσους του εξωτερικού.</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40475571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775" name="Group 32774">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2776" name="Straight Connector 32775">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77" name="Straight Connector 32776">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78" name="Straight Connector 32777">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79" name="Straight Connector 32778">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0" name="Straight Connector 32779">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1" name="Straight Connector 32780">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2" name="Straight Connector 32781">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3" name="Straight Connector 32782">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4" name="Straight Connector 32783">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5" name="Straight Connector 32784">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6" name="Straight Connector 32785">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7" name="Straight Connector 32786">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8" name="Straight Connector 32787">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89" name="Straight Connector 32788">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0" name="Straight Connector 32789">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1" name="Straight Connector 32790">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2" name="Straight Connector 32791">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3" name="Straight Connector 32792">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4" name="Straight Connector 32793">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5" name="Straight Connector 32794">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6" name="Straight Connector 32795">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7" name="Straight Connector 32796">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8" name="Straight Connector 32797">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799" name="Straight Connector 32798">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00" name="Straight Connector 32799">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01" name="Straight Connector 32800">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02" name="Straight Connector 32801">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03" name="Straight Connector 32802">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04" name="Straight Connector 32803">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05" name="Straight Connector 32804">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06" name="Straight Connector 32805">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2808" name="Right Triangle 32807">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2810" name="Rectangle 32809">
            <a:extLst>
              <a:ext uri="{FF2B5EF4-FFF2-40B4-BE49-F238E27FC236}">
                <a16:creationId xmlns:a16="http://schemas.microsoft.com/office/drawing/2014/main" id="{C7FE5201-BB98-480C-BADB-207C8F8938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812" name="Group 32811">
            <a:extLst>
              <a:ext uri="{FF2B5EF4-FFF2-40B4-BE49-F238E27FC236}">
                <a16:creationId xmlns:a16="http://schemas.microsoft.com/office/drawing/2014/main" id="{E3707398-9855-4B67-B02F-A07EE321CB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2813" name="Straight Connector 32812">
              <a:extLst>
                <a:ext uri="{FF2B5EF4-FFF2-40B4-BE49-F238E27FC236}">
                  <a16:creationId xmlns:a16="http://schemas.microsoft.com/office/drawing/2014/main" id="{5868A842-769E-4804-B79A-B101FE8708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14" name="Straight Connector 32813">
              <a:extLst>
                <a:ext uri="{FF2B5EF4-FFF2-40B4-BE49-F238E27FC236}">
                  <a16:creationId xmlns:a16="http://schemas.microsoft.com/office/drawing/2014/main" id="{0DCEF53A-F0A9-4318-AAF5-B42022B1AC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15" name="Straight Connector 32814">
              <a:extLst>
                <a:ext uri="{FF2B5EF4-FFF2-40B4-BE49-F238E27FC236}">
                  <a16:creationId xmlns:a16="http://schemas.microsoft.com/office/drawing/2014/main" id="{AC07835B-3140-4591-BB80-932082F1F8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16" name="Straight Connector 32815">
              <a:extLst>
                <a:ext uri="{FF2B5EF4-FFF2-40B4-BE49-F238E27FC236}">
                  <a16:creationId xmlns:a16="http://schemas.microsoft.com/office/drawing/2014/main" id="{8DBA7CF2-D646-452D-9C72-D75AC9BFDA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17" name="Straight Connector 32816">
              <a:extLst>
                <a:ext uri="{FF2B5EF4-FFF2-40B4-BE49-F238E27FC236}">
                  <a16:creationId xmlns:a16="http://schemas.microsoft.com/office/drawing/2014/main" id="{FBA89A9F-6151-4644-BBEA-B0FF09633F6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18" name="Straight Connector 32817">
              <a:extLst>
                <a:ext uri="{FF2B5EF4-FFF2-40B4-BE49-F238E27FC236}">
                  <a16:creationId xmlns:a16="http://schemas.microsoft.com/office/drawing/2014/main" id="{1BBC8F94-61BA-4223-B4DD-014EDD471E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19" name="Straight Connector 32818">
              <a:extLst>
                <a:ext uri="{FF2B5EF4-FFF2-40B4-BE49-F238E27FC236}">
                  <a16:creationId xmlns:a16="http://schemas.microsoft.com/office/drawing/2014/main" id="{C3BFAD44-B9D1-47E0-AC83-50BE30CD61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0" name="Straight Connector 32819">
              <a:extLst>
                <a:ext uri="{FF2B5EF4-FFF2-40B4-BE49-F238E27FC236}">
                  <a16:creationId xmlns:a16="http://schemas.microsoft.com/office/drawing/2014/main" id="{4253F074-8A3F-486F-A9E0-47AEF8AF36A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1" name="Straight Connector 32820">
              <a:extLst>
                <a:ext uri="{FF2B5EF4-FFF2-40B4-BE49-F238E27FC236}">
                  <a16:creationId xmlns:a16="http://schemas.microsoft.com/office/drawing/2014/main" id="{DEC3CD2A-A7D2-432B-A98A-7A7476724B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2" name="Straight Connector 32821">
              <a:extLst>
                <a:ext uri="{FF2B5EF4-FFF2-40B4-BE49-F238E27FC236}">
                  <a16:creationId xmlns:a16="http://schemas.microsoft.com/office/drawing/2014/main" id="{6A358A3F-668C-49A6-B6F6-7F8C43256D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3" name="Straight Connector 32822">
              <a:extLst>
                <a:ext uri="{FF2B5EF4-FFF2-40B4-BE49-F238E27FC236}">
                  <a16:creationId xmlns:a16="http://schemas.microsoft.com/office/drawing/2014/main" id="{A1A18941-EEC7-4457-9ED8-B04B4117CB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4" name="Straight Connector 32823">
              <a:extLst>
                <a:ext uri="{FF2B5EF4-FFF2-40B4-BE49-F238E27FC236}">
                  <a16:creationId xmlns:a16="http://schemas.microsoft.com/office/drawing/2014/main" id="{6ED3A468-ECC9-4D1B-A03B-3D707182F9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5" name="Straight Connector 32824">
              <a:extLst>
                <a:ext uri="{FF2B5EF4-FFF2-40B4-BE49-F238E27FC236}">
                  <a16:creationId xmlns:a16="http://schemas.microsoft.com/office/drawing/2014/main" id="{4C7FABD6-26A0-4B08-8AD5-18E980965DF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6" name="Straight Connector 32825">
              <a:extLst>
                <a:ext uri="{FF2B5EF4-FFF2-40B4-BE49-F238E27FC236}">
                  <a16:creationId xmlns:a16="http://schemas.microsoft.com/office/drawing/2014/main" id="{F44C5959-64A1-4E1D-B8CD-8D983858F1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7" name="Straight Connector 32826">
              <a:extLst>
                <a:ext uri="{FF2B5EF4-FFF2-40B4-BE49-F238E27FC236}">
                  <a16:creationId xmlns:a16="http://schemas.microsoft.com/office/drawing/2014/main" id="{68D714A9-4910-4F9A-B60E-31DDEEC635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8" name="Straight Connector 32827">
              <a:extLst>
                <a:ext uri="{FF2B5EF4-FFF2-40B4-BE49-F238E27FC236}">
                  <a16:creationId xmlns:a16="http://schemas.microsoft.com/office/drawing/2014/main" id="{927864BD-D6CB-4D48-9116-DCEC3CB98D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29" name="Straight Connector 32828">
              <a:extLst>
                <a:ext uri="{FF2B5EF4-FFF2-40B4-BE49-F238E27FC236}">
                  <a16:creationId xmlns:a16="http://schemas.microsoft.com/office/drawing/2014/main" id="{35E176FE-ABB3-4CEF-AF75-FDF0144AF6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0" name="Straight Connector 32829">
              <a:extLst>
                <a:ext uri="{FF2B5EF4-FFF2-40B4-BE49-F238E27FC236}">
                  <a16:creationId xmlns:a16="http://schemas.microsoft.com/office/drawing/2014/main" id="{96DEE6F3-ED33-4D69-A285-54515D1D23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1" name="Straight Connector 32830">
              <a:extLst>
                <a:ext uri="{FF2B5EF4-FFF2-40B4-BE49-F238E27FC236}">
                  <a16:creationId xmlns:a16="http://schemas.microsoft.com/office/drawing/2014/main" id="{77FDDB16-1923-4F52-B517-BF94DC7A8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2" name="Straight Connector 32831">
              <a:extLst>
                <a:ext uri="{FF2B5EF4-FFF2-40B4-BE49-F238E27FC236}">
                  <a16:creationId xmlns:a16="http://schemas.microsoft.com/office/drawing/2014/main" id="{321EC301-C54D-487A-ACA5-B677574DEA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3" name="Straight Connector 32832">
              <a:extLst>
                <a:ext uri="{FF2B5EF4-FFF2-40B4-BE49-F238E27FC236}">
                  <a16:creationId xmlns:a16="http://schemas.microsoft.com/office/drawing/2014/main" id="{0C9BC338-1750-4A7D-8CDB-C1CD035212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4" name="Straight Connector 32833">
              <a:extLst>
                <a:ext uri="{FF2B5EF4-FFF2-40B4-BE49-F238E27FC236}">
                  <a16:creationId xmlns:a16="http://schemas.microsoft.com/office/drawing/2014/main" id="{C26D07B2-8001-4151-A9B5-E02EA0E28A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5" name="Straight Connector 32834">
              <a:extLst>
                <a:ext uri="{FF2B5EF4-FFF2-40B4-BE49-F238E27FC236}">
                  <a16:creationId xmlns:a16="http://schemas.microsoft.com/office/drawing/2014/main" id="{BB469045-A0A1-465D-B1CB-C502968BC9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6" name="Straight Connector 32835">
              <a:extLst>
                <a:ext uri="{FF2B5EF4-FFF2-40B4-BE49-F238E27FC236}">
                  <a16:creationId xmlns:a16="http://schemas.microsoft.com/office/drawing/2014/main" id="{8114C4AF-C5F3-4F11-8D51-C4B81DE44A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7" name="Straight Connector 32836">
              <a:extLst>
                <a:ext uri="{FF2B5EF4-FFF2-40B4-BE49-F238E27FC236}">
                  <a16:creationId xmlns:a16="http://schemas.microsoft.com/office/drawing/2014/main" id="{F25C7FC0-ABE4-46F8-B2F2-1D73645CB8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8" name="Straight Connector 32837">
              <a:extLst>
                <a:ext uri="{FF2B5EF4-FFF2-40B4-BE49-F238E27FC236}">
                  <a16:creationId xmlns:a16="http://schemas.microsoft.com/office/drawing/2014/main" id="{35E1C093-ABA9-48B0-9C4C-8F0CD3CC2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39" name="Straight Connector 32838">
              <a:extLst>
                <a:ext uri="{FF2B5EF4-FFF2-40B4-BE49-F238E27FC236}">
                  <a16:creationId xmlns:a16="http://schemas.microsoft.com/office/drawing/2014/main" id="{3CE45A52-EE1F-4305-8AFD-168FDAD36E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40" name="Straight Connector 32839">
              <a:extLst>
                <a:ext uri="{FF2B5EF4-FFF2-40B4-BE49-F238E27FC236}">
                  <a16:creationId xmlns:a16="http://schemas.microsoft.com/office/drawing/2014/main" id="{F0408F76-ED43-4CB1-B0A0-81C31F62C3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41" name="Straight Connector 32840">
              <a:extLst>
                <a:ext uri="{FF2B5EF4-FFF2-40B4-BE49-F238E27FC236}">
                  <a16:creationId xmlns:a16="http://schemas.microsoft.com/office/drawing/2014/main" id="{F50E1814-9700-4338-992F-B3C9BE5476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42" name="Straight Connector 32841">
              <a:extLst>
                <a:ext uri="{FF2B5EF4-FFF2-40B4-BE49-F238E27FC236}">
                  <a16:creationId xmlns:a16="http://schemas.microsoft.com/office/drawing/2014/main" id="{2EC0547B-1F9F-4F43-BA14-0A40D99459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843" name="Straight Connector 32842">
              <a:extLst>
                <a:ext uri="{FF2B5EF4-FFF2-40B4-BE49-F238E27FC236}">
                  <a16:creationId xmlns:a16="http://schemas.microsoft.com/office/drawing/2014/main" id="{3B6878C1-122B-4C74-BCCD-E240BA391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2845" name="Right Triangle 32844">
            <a:extLst>
              <a:ext uri="{FF2B5EF4-FFF2-40B4-BE49-F238E27FC236}">
                <a16:creationId xmlns:a16="http://schemas.microsoft.com/office/drawing/2014/main" id="{543B647B-173D-45B0-B125-E9B26CF56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2" y="4773498"/>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E74DA8D2-5F9B-9BF0-A6A9-BC5F5BB20477}"/>
              </a:ext>
            </a:extLst>
          </p:cNvPr>
          <p:cNvSpPr>
            <a:spLocks noGrp="1"/>
          </p:cNvSpPr>
          <p:nvPr>
            <p:ph type="title"/>
          </p:nvPr>
        </p:nvSpPr>
        <p:spPr>
          <a:xfrm>
            <a:off x="700837" y="2886116"/>
            <a:ext cx="10790959" cy="3797063"/>
          </a:xfrm>
        </p:spPr>
        <p:txBody>
          <a:bodyPr vert="horz" lIns="91440" tIns="45720" rIns="91440" bIns="45720" rtlCol="0" anchor="ctr">
            <a:noAutofit/>
          </a:bodyPr>
          <a:lstStyle/>
          <a:p>
            <a:pPr>
              <a:lnSpc>
                <a:spcPct val="90000"/>
              </a:lnSpc>
              <a:spcAft>
                <a:spcPts val="800"/>
              </a:spcAft>
            </a:pPr>
            <a:r>
              <a:rPr lang="en-US" sz="2400" i="1" dirty="0" err="1">
                <a:effectLst/>
                <a:latin typeface="Book Antiqua" panose="02040602050305030304" pitchFamily="18" charset="0"/>
              </a:rPr>
              <a:t>Το</a:t>
            </a:r>
            <a:r>
              <a:rPr lang="en-US" sz="2400" i="1" dirty="0">
                <a:effectLst/>
                <a:latin typeface="Book Antiqua" panose="02040602050305030304" pitchFamily="18" charset="0"/>
              </a:rPr>
              <a:t> </a:t>
            </a:r>
            <a:r>
              <a:rPr lang="en-US" sz="2400" i="1" dirty="0" err="1">
                <a:effectLst/>
                <a:latin typeface="Book Antiqua" panose="02040602050305030304" pitchFamily="18" charset="0"/>
              </a:rPr>
              <a:t>ιησουίτικο</a:t>
            </a:r>
            <a:r>
              <a:rPr lang="en-US" sz="2400" i="1" dirty="0">
                <a:effectLst/>
                <a:latin typeface="Book Antiqua" panose="02040602050305030304" pitchFamily="18" charset="0"/>
              </a:rPr>
              <a:t> </a:t>
            </a:r>
            <a:r>
              <a:rPr lang="en-US" sz="2400" i="1" dirty="0" err="1">
                <a:effectLst/>
                <a:latin typeface="Book Antiqua" panose="02040602050305030304" pitchFamily="18" charset="0"/>
              </a:rPr>
              <a:t>θέ</a:t>
            </a:r>
            <a:r>
              <a:rPr lang="en-US" sz="2400" i="1" dirty="0">
                <a:effectLst/>
                <a:latin typeface="Book Antiqua" panose="02040602050305030304" pitchFamily="18" charset="0"/>
              </a:rPr>
              <a:t>ατρο</a:t>
            </a:r>
            <a:br>
              <a:rPr lang="en-US" sz="2400" i="1" dirty="0">
                <a:effectLst/>
                <a:latin typeface="Book Antiqua" panose="02040602050305030304" pitchFamily="18" charset="0"/>
              </a:rPr>
            </a:br>
            <a:br>
              <a:rPr lang="en-US" sz="2400" dirty="0">
                <a:effectLst/>
                <a:latin typeface="Book Antiqua" panose="02040602050305030304" pitchFamily="18" charset="0"/>
              </a:rPr>
            </a:br>
            <a:r>
              <a:rPr lang="en-US" sz="2400" dirty="0">
                <a:effectLst/>
                <a:latin typeface="Book Antiqua" panose="02040602050305030304" pitchFamily="18" charset="0"/>
              </a:rPr>
              <a:t>Τον δέκατο έβδομο αιώνα αρκετές γερμανικές σχολές,  προτεσταντικές και καθολικές παρουσίαζαν έργα καθώς θεωρούσαν ότι το δράμα ήταν αποτελεσματικό τόσο για τη διδασκαλία του δόγματος όσο και για την εκπαίδευση του σπουδαστών στην ευγλωττία και τη συμπεριφορά.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θέ</a:t>
            </a:r>
            <a:r>
              <a:rPr lang="en-US" sz="2400" dirty="0">
                <a:effectLst/>
                <a:latin typeface="Book Antiqua" panose="02040602050305030304" pitchFamily="18" charset="0"/>
              </a:rPr>
              <a:t>ατρο στις σχολές έφτασε στο αποκορύφωμά του στις καθολικές σχολές που διηύθυναν Ιησουίτες. </a:t>
            </a:r>
            <a:r>
              <a:rPr lang="en-US" sz="2400" dirty="0" err="1">
                <a:effectLst/>
                <a:latin typeface="Book Antiqua" panose="02040602050305030304" pitchFamily="18" charset="0"/>
              </a:rPr>
              <a:t>Αρχικά</a:t>
            </a:r>
            <a:r>
              <a:rPr lang="en-US" sz="2400" dirty="0">
                <a:effectLst/>
                <a:latin typeface="Book Antiqua" panose="02040602050305030304" pitchFamily="18" charset="0"/>
              </a:rPr>
              <a:t> τα </a:t>
            </a:r>
            <a:r>
              <a:rPr lang="en-US" sz="2400" dirty="0" err="1">
                <a:effectLst/>
                <a:latin typeface="Book Antiqua" panose="02040602050305030304" pitchFamily="18" charset="0"/>
              </a:rPr>
              <a:t>έργ</a:t>
            </a:r>
            <a:r>
              <a:rPr lang="en-US" sz="2400" dirty="0">
                <a:effectLst/>
                <a:latin typeface="Book Antiqua" panose="02040602050305030304" pitchFamily="18" charset="0"/>
              </a:rPr>
              <a:t>α παρουσιάζονταν στη λατινική και κρατήθηκαν μέσα στα στενά πλαίσια της ευσεβείας, σταδιακά όμως παρεισέφρησαν μερικές κωμωδίες στην καθομιλουμένη,  φαρσοκωμωδίες καθώς και πολλά στοιχεία θεάματος μουσικής και μπαλέτου. </a:t>
            </a:r>
            <a:endParaRPr lang="en-US" sz="2400" dirty="0">
              <a:latin typeface="Book Antiqua" panose="02040602050305030304" pitchFamily="18" charset="0"/>
            </a:endParaRPr>
          </a:p>
        </p:txBody>
      </p:sp>
      <p:pic>
        <p:nvPicPr>
          <p:cNvPr id="32770" name="Picture 2" descr="Jesuit College of Ingolstadt - Wikipedia">
            <a:extLst>
              <a:ext uri="{FF2B5EF4-FFF2-40B4-BE49-F238E27FC236}">
                <a16:creationId xmlns:a16="http://schemas.microsoft.com/office/drawing/2014/main" id="{EAF9C980-C499-7280-28D9-58A9324088BA}"/>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tretch>
            <a:fillRect/>
          </a:stretch>
        </p:blipFill>
        <p:spPr bwMode="auto">
          <a:xfrm>
            <a:off x="6934776" y="718587"/>
            <a:ext cx="3734223" cy="270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0346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2908A1-70B4-CBD7-D785-02E3226FEC89}"/>
              </a:ext>
            </a:extLst>
          </p:cNvPr>
          <p:cNvSpPr>
            <a:spLocks noGrp="1"/>
          </p:cNvSpPr>
          <p:nvPr>
            <p:ph type="title"/>
          </p:nvPr>
        </p:nvSpPr>
        <p:spPr>
          <a:xfrm>
            <a:off x="691078" y="722903"/>
            <a:ext cx="10501177" cy="5314003"/>
          </a:xfrm>
        </p:spPr>
        <p:txBody>
          <a:bodyPr>
            <a:norm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Από τα ιησουιτικά σχολεία προήλθαν πολλά από τα σημαντικότερα συγγράμματα που αφορούσαν στη θεατρική πρακτική τα οποία δημοσιεύθηκαν το δέκατο έβδομο και τον δέκατο όγδοο αιώνα όπως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Πραγματεία περί προοπτικής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1649,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Ντιμπρέιγ</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Ζωγραφική και αρχιτεκτονική προοπτική</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γραμμένη ανάμεσα στα 1693 και 1700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Πότσο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Διατριβή στη σκηνική υποκριτική</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1727, του Λανγκ. Το ιησουιτικό θέατρο έφτασε στο αποκορύφωμά του κατά τη διάρκεια του δέκατου έβδομου αιώνα.</a:t>
            </a:r>
            <a:br>
              <a:rPr lang="en-US" sz="2400" dirty="0">
                <a:effectLst/>
                <a:latin typeface="Book Antiqua" panose="02040602050305030304" pitchFamily="18" charset="0"/>
                <a:ea typeface="Calibri" panose="020F0502020204030204" pitchFamily="34" charset="0"/>
                <a:cs typeface="Times New Roman" panose="02020603050405020304" pitchFamily="18" charset="0"/>
              </a:rPr>
            </a:br>
            <a:br>
              <a:rPr lang="en-US"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Παρά τη θεατρική τους παιδεία, οι Ιησουίτες δεν ενθάρρυναν το επαγγελματικό θέατρο, το οποίο κατά την άποψή τους πολύ συχνά οδηγούσε τους πιστούς έξω από το σωστό δρόμο.</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699827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9F5BD72-44EA-AE58-9E44-B20D12853077}"/>
              </a:ext>
            </a:extLst>
          </p:cNvPr>
          <p:cNvSpPr>
            <a:spLocks noGrp="1"/>
          </p:cNvSpPr>
          <p:nvPr>
            <p:ph type="title"/>
          </p:nvPr>
        </p:nvSpPr>
        <p:spPr>
          <a:xfrm>
            <a:off x="691078" y="722902"/>
            <a:ext cx="10501177" cy="5099399"/>
          </a:xfrm>
        </p:spPr>
        <p:txBody>
          <a:bodyPr>
            <a:noAutofit/>
          </a:bodyPr>
          <a:lstStyle/>
          <a:p>
            <a:pPr>
              <a:lnSpc>
                <a:spcPct val="107000"/>
              </a:lnSpc>
              <a:spcAft>
                <a:spcPts val="800"/>
              </a:spcAft>
            </a:pP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Οι απαρχές του δημόσιου θεάτρου στα γερμανικά κράτη</a:t>
            </a:r>
            <a:br>
              <a:rPr lang="en-US" sz="2400" i="1" dirty="0">
                <a:effectLst/>
                <a:latin typeface="Book Antiqua" panose="02040602050305030304" pitchFamily="18" charset="0"/>
                <a:ea typeface="Calibri" panose="020F0502020204030204" pitchFamily="34" charset="0"/>
                <a:cs typeface="Times New Roman" panose="02020603050405020304" pitchFamily="18" charset="0"/>
              </a:rPr>
            </a:br>
            <a:br>
              <a:rPr lang="en-US" sz="2400" i="1"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Τα ιησουιτικά θέατρα και τα θέατρα της αυλής άκμασαν μετά το 1650, αλλά δεν συνέβη το ίδιο στους θιάσους των επαγγελματιών ηθοποιών, (οι περισσότεροι αγγλικής καταγωγής) οι οποίοι έπρεπε να βασίζονται κατά κύριο λόγο στην υποστήριξη ενός απλοϊκού κοινού. Οι θίασοι ήταν αναγκασμένοι να ταξιδεύουν διαρκώς αναζητώντας καινούργιους θεατές. Ανταγωνίζονταν πολύ σκληρά για το δικαίωμα να δίνουν παραστάσεις στα πανηγύρια που γίνονταν στις μεγαλύτερες κωμοπόλεις, αφού σε αυτές συγκεντρωνόντουσαν τα μεγαλύτερα πλήθη. </a:t>
            </a:r>
            <a:endParaRPr lang="el-GR" sz="2400" dirty="0"/>
          </a:p>
        </p:txBody>
      </p:sp>
    </p:spTree>
    <p:extLst>
      <p:ext uri="{BB962C8B-B14F-4D97-AF65-F5344CB8AC3E}">
        <p14:creationId xmlns:p14="http://schemas.microsoft.com/office/powerpoint/2010/main" val="35231417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80C6EE-7397-1099-D512-27D8077F24E9}"/>
              </a:ext>
            </a:extLst>
          </p:cNvPr>
          <p:cNvSpPr>
            <a:spLocks noGrp="1"/>
          </p:cNvSpPr>
          <p:nvPr>
            <p:ph type="title"/>
          </p:nvPr>
        </p:nvSpPr>
        <p:spPr>
          <a:xfrm>
            <a:off x="691078" y="722903"/>
            <a:ext cx="10501177" cy="463286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Στα μέρη όπου έδιναν παραστάσεις ήταν υποχρεωμένοι να συνεισφέρουν μέχρι και το 1/4 από τα έσοδα τους στα τοπικά φιλανθρωπικά ιδρύματα. Επειδή δεν υπήρχαν διαθέσιμα μόνιμα θέατρα για τους περιοδεύοντες θιάσους, οι ηθοποιοί έστηναν τις σκηνές τους στις πλατείες των πόλεων, σε σχολές ιππασίας, πανδοχεία, χώρους ξιφασκίας, δωμάτια που βρίσκονταν πάνω από εμπορικά καταστήματα και γήπεδα του τένις. Έπρεπε να αλλάζουν το πρόγραμμά τους καθημερινά και να ανανεώνουν το ρεπερτόριό τους τακτικά, με σκοπό να προσελκύουν τους λίγους εν δυνάμει θεατές.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8391058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63A3E8-007F-549F-9235-59CE2421CD14}"/>
              </a:ext>
            </a:extLst>
          </p:cNvPr>
          <p:cNvSpPr>
            <a:spLocks noGrp="1"/>
          </p:cNvSpPr>
          <p:nvPr>
            <p:ph type="title"/>
          </p:nvPr>
        </p:nvSpPr>
        <p:spPr>
          <a:xfrm>
            <a:off x="691078" y="722903"/>
            <a:ext cx="10501177" cy="5939154"/>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Τα πρώτα σημαντικά βήματα προς την κατεύθυνση μιας μεταρρύθμισης στο θέατρο έγιναν τη δεκαετία του 1720 από τον Γιόχαν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Κρίστοφ</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Γκότσεντ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(1700-1766) ο οποίος γρήγορα έγινε ο πνευματικός ηγέτης της Γερμανίας. Η ανάπτυξη της γερμανικής γλώσσας ως μέσο για τη λογοτεχνική έκφραση κατείχε την υψηλότερη θέση στην ιεράρχηση των πολλών ενδιαφερόντων του, επειδή τα λατινικά ήταν ακόμα η γλώσσα των πανεπιστημίων, ενώ τα γαλλικά ήταν η γλώσσα που προτιμούσε η αριστοκρατία. Πάνω από όλα ακόμα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Γκότσεντ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ενδιαφερόταν να ανυψώσει το ηθικό και να εκλεπτύνει το καλλιτεχνικό γούστο των Γερμανών όχι μόνο των μορφωμένων και των αριστοκρατών αλλά και των απλών ανθρώπων. Το θέατρο τον γοήτευσε επειδή το έβλεπε ως ένα μέσο για να προσεγγίσει το πλήθος που δεν μπορούσε να διαβάσει. Επιδίωξε επίμονα την συνεργασία με επαγγελματικούς θιάσους οι οποίοι έρχονται να παίξουν στη Λειψία αλλά οι προσπάθειές του ήταν άκαρπες μέχρι το 1727 που γνώρισε τους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Νόιμπερ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Νόιμπερ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Γκότσεντ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συμφώνησαν να συνεργαστούν για την αναμόρφωση του θεάτρου.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0325470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DF7BD2-26B9-2D7E-176E-214A83DA8AE2}"/>
              </a:ext>
            </a:extLst>
          </p:cNvPr>
          <p:cNvSpPr>
            <a:spLocks noGrp="1"/>
          </p:cNvSpPr>
          <p:nvPr>
            <p:ph type="title"/>
          </p:nvPr>
        </p:nvSpPr>
        <p:spPr>
          <a:xfrm>
            <a:off x="691078" y="522514"/>
            <a:ext cx="10501177" cy="6148873"/>
          </a:xfrm>
        </p:spPr>
        <p:txBody>
          <a:bodyPr>
            <a:noAutofit/>
          </a:bodyPr>
          <a:lstStyle/>
          <a:p>
            <a:pPr>
              <a:lnSpc>
                <a:spcPct val="107000"/>
              </a:lnSpc>
              <a:spcAft>
                <a:spcPts val="800"/>
              </a:spcAft>
            </a:pPr>
            <a:r>
              <a:rPr lang="el-GR" sz="2200" dirty="0">
                <a:effectLst/>
                <a:latin typeface="Book Antiqua" panose="02040602050305030304" pitchFamily="18" charset="0"/>
                <a:ea typeface="Calibri" panose="020F0502020204030204" pitchFamily="34" charset="0"/>
                <a:cs typeface="Times New Roman" panose="02020603050405020304" pitchFamily="18" charset="0"/>
              </a:rPr>
              <a:t>Η συνεργασία τους θεωρείται πολύ σημαντική γιατί αποτελεί την πρώτη συμμαχία ανάμεσα σε μια κορυφαία προσωπικότητα της λογοτεχνίας και ένα επαγγελματικό θίασο στη Γερμανία. Ο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Γκότσεντ</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και ο κύκλος του επεδίωξαν να καλύψουν τις ανάγκες για νέα έργα κυρίως μέσα από τη μετάφραση ή τη μίμηση γαλλικών νεοκλασικών έργων τα οποία για αυτούς αντιπροσώπευαν το ιδανικό θεατρικό είδος. Οι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Νόιμπερ</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ανέλαβαν να ανεβάσουν το επίπεδο των θεατρικών παραστάσεων. Επέμεναν στις προσεκτικές δοκιμές και την εγκατάλειψη του αυτοσχεδιασμού. Ανέθεταν στους ηθοποιούς πρόσθετα καθήκοντα όπως το βάψιμο των σκηνικών, η δημιουργία διαφημιστικών φυλλαδίων, το ράψιμο των κουστουμιών και επιτηρούσαν στην προσωπική ζωή των ηθοποιών σε μια προσπάθεια να αντιμετωπίσουν τις ηθικές προκαταλήψεις εναντίον τους. Δυστυχώς η προσπάθεια αυτή δεν ήταν εύκολη γιατί δεν μπορούσε να προσελκυσθεί τόσο γρήγορα ένα νέο είδος θεατών οι οποίοι θα αντικαθιστούσαν εκείνους που τους ξένιζε η νέα δραματουργία και έτσι για να επιβιώσει ο θίασος αναγκάστηκε να συμβιβαστεί προκαλώντας τη δυσφορία του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Γκότσεντ</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a:t>
            </a:r>
            <a:br>
              <a:rPr lang="el-GR" sz="2200" dirty="0">
                <a:effectLst/>
                <a:latin typeface="Calibri" panose="020F0502020204030204" pitchFamily="34" charset="0"/>
                <a:ea typeface="Calibri" panose="020F0502020204030204" pitchFamily="34" charset="0"/>
                <a:cs typeface="Times New Roman" panose="02020603050405020304" pitchFamily="18" charset="0"/>
              </a:rPr>
            </a:br>
            <a:r>
              <a:rPr lang="el-GR" sz="22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200" dirty="0">
                <a:effectLst/>
                <a:latin typeface="Calibri" panose="020F0502020204030204" pitchFamily="34" charset="0"/>
                <a:ea typeface="Calibri" panose="020F0502020204030204" pitchFamily="34" charset="0"/>
                <a:cs typeface="Times New Roman" panose="02020603050405020304" pitchFamily="18" charset="0"/>
              </a:rPr>
            </a:br>
            <a:endParaRPr lang="el-GR" sz="2200" dirty="0"/>
          </a:p>
        </p:txBody>
      </p:sp>
    </p:spTree>
    <p:extLst>
      <p:ext uri="{BB962C8B-B14F-4D97-AF65-F5344CB8AC3E}">
        <p14:creationId xmlns:p14="http://schemas.microsoft.com/office/powerpoint/2010/main" val="5535941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F8587C-65A9-470D-9DF5-811D0B3046A0}"/>
              </a:ext>
            </a:extLst>
          </p:cNvPr>
          <p:cNvSpPr>
            <a:spLocks noGrp="1"/>
          </p:cNvSpPr>
          <p:nvPr>
            <p:ph type="title"/>
          </p:nvPr>
        </p:nvSpPr>
        <p:spPr>
          <a:xfrm>
            <a:off x="691078" y="722903"/>
            <a:ext cx="10501177" cy="4828811"/>
          </a:xfrm>
        </p:spPr>
        <p:txBody>
          <a:bodyPr>
            <a:normAutofit/>
          </a:bodyPr>
          <a:lstStyle/>
          <a:p>
            <a:pPr>
              <a:lnSpc>
                <a:spcPct val="107000"/>
              </a:lnSpc>
              <a:spcAft>
                <a:spcPts val="800"/>
              </a:spcAft>
            </a:pP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Η γερμανική δραματουργία από το 1740 έως 1787</a:t>
            </a:r>
            <a:br>
              <a:rPr lang="en-US" sz="2400" i="1" dirty="0">
                <a:effectLst/>
                <a:latin typeface="Book Antiqua" panose="02040602050305030304" pitchFamily="18" charset="0"/>
                <a:ea typeface="Calibri" panose="020F0502020204030204" pitchFamily="34" charset="0"/>
                <a:cs typeface="Times New Roman" panose="02020603050405020304" pitchFamily="18" charset="0"/>
              </a:rPr>
            </a:br>
            <a:br>
              <a:rPr lang="en-US" sz="2400" i="1"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Μέχρι τη δεκαετία του 1740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Γκότσεντ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ο κύκλος του είχαν θέσει τα θεμέλια για ένα νέο ρεπερτόριο αλλά δεν είχαν προσφέρει αξιόλογα έργα που θα μπορούσαν να παίζονται για πολύ καιρό. Καθώς η επιρροή τους έφθινε εμφανίστηκε μια νέα ομάδα δραματουργών.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7458636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3799" name="Group 33798">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3800" name="Straight Connector 33799">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01" name="Straight Connector 33800">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02" name="Straight Connector 33801">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03" name="Straight Connector 33802">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04" name="Straight Connector 33803">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05" name="Straight Connector 33804">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06" name="Straight Connector 33805">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07" name="Straight Connector 33806">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08" name="Straight Connector 33807">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09" name="Straight Connector 33808">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0" name="Straight Connector 33809">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1" name="Straight Connector 33810">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2" name="Straight Connector 33811">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3" name="Straight Connector 33812">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4" name="Straight Connector 33813">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5" name="Straight Connector 33814">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6" name="Straight Connector 33815">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7" name="Straight Connector 33816">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8" name="Straight Connector 33817">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19" name="Straight Connector 33818">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0" name="Straight Connector 33819">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1" name="Straight Connector 33820">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2" name="Straight Connector 33821">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3" name="Straight Connector 33822">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4" name="Straight Connector 33823">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5" name="Straight Connector 33824">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6" name="Straight Connector 33825">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7" name="Straight Connector 33826">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8" name="Straight Connector 33827">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29" name="Straight Connector 33828">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30" name="Straight Connector 33829">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3832" name="Right Triangle 33831">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3834" name="Rectangle 33833">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3836" name="Group 33835">
            <a:extLst>
              <a:ext uri="{FF2B5EF4-FFF2-40B4-BE49-F238E27FC236}">
                <a16:creationId xmlns:a16="http://schemas.microsoft.com/office/drawing/2014/main" id="{A0064D7E-06DA-49C2-98D1-4C063EBE9E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3837" name="Straight Connector 33836">
              <a:extLst>
                <a:ext uri="{FF2B5EF4-FFF2-40B4-BE49-F238E27FC236}">
                  <a16:creationId xmlns:a16="http://schemas.microsoft.com/office/drawing/2014/main" id="{5D1B7231-4CA0-4EF0-A0F6-BBC5D2289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38" name="Straight Connector 33837">
              <a:extLst>
                <a:ext uri="{FF2B5EF4-FFF2-40B4-BE49-F238E27FC236}">
                  <a16:creationId xmlns:a16="http://schemas.microsoft.com/office/drawing/2014/main" id="{6F16C7D2-2C2B-45A2-B877-AD7F29D21D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39" name="Straight Connector 33838">
              <a:extLst>
                <a:ext uri="{FF2B5EF4-FFF2-40B4-BE49-F238E27FC236}">
                  <a16:creationId xmlns:a16="http://schemas.microsoft.com/office/drawing/2014/main" id="{73E4B7AF-75AF-445E-9C56-25B6004E36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0" name="Straight Connector 33839">
              <a:extLst>
                <a:ext uri="{FF2B5EF4-FFF2-40B4-BE49-F238E27FC236}">
                  <a16:creationId xmlns:a16="http://schemas.microsoft.com/office/drawing/2014/main" id="{4F9A02B0-84CC-4983-8CA2-DA39E73F2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1" name="Straight Connector 33840">
              <a:extLst>
                <a:ext uri="{FF2B5EF4-FFF2-40B4-BE49-F238E27FC236}">
                  <a16:creationId xmlns:a16="http://schemas.microsoft.com/office/drawing/2014/main" id="{0AB12A9E-E8F5-4BB6-9FAC-B7528DB78E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2" name="Straight Connector 33841">
              <a:extLst>
                <a:ext uri="{FF2B5EF4-FFF2-40B4-BE49-F238E27FC236}">
                  <a16:creationId xmlns:a16="http://schemas.microsoft.com/office/drawing/2014/main" id="{C4E08A66-700A-4A93-8C53-51D5607B84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3" name="Straight Connector 33842">
              <a:extLst>
                <a:ext uri="{FF2B5EF4-FFF2-40B4-BE49-F238E27FC236}">
                  <a16:creationId xmlns:a16="http://schemas.microsoft.com/office/drawing/2014/main" id="{79E4E565-75A8-4E72-8D5F-0B62E6B49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4" name="Straight Connector 33843">
              <a:extLst>
                <a:ext uri="{FF2B5EF4-FFF2-40B4-BE49-F238E27FC236}">
                  <a16:creationId xmlns:a16="http://schemas.microsoft.com/office/drawing/2014/main" id="{8F1FD7EC-834D-4087-9B69-7793E1A5B4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5" name="Straight Connector 33844">
              <a:extLst>
                <a:ext uri="{FF2B5EF4-FFF2-40B4-BE49-F238E27FC236}">
                  <a16:creationId xmlns:a16="http://schemas.microsoft.com/office/drawing/2014/main" id="{AE4853CF-E211-4741-8BB6-936918F201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6" name="Straight Connector 33845">
              <a:extLst>
                <a:ext uri="{FF2B5EF4-FFF2-40B4-BE49-F238E27FC236}">
                  <a16:creationId xmlns:a16="http://schemas.microsoft.com/office/drawing/2014/main" id="{508328EE-5DD9-49DB-AD4B-4F0A76A052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7" name="Straight Connector 33846">
              <a:extLst>
                <a:ext uri="{FF2B5EF4-FFF2-40B4-BE49-F238E27FC236}">
                  <a16:creationId xmlns:a16="http://schemas.microsoft.com/office/drawing/2014/main" id="{7404B81F-9DCC-4C62-8962-2B6C36255C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8" name="Straight Connector 33847">
              <a:extLst>
                <a:ext uri="{FF2B5EF4-FFF2-40B4-BE49-F238E27FC236}">
                  <a16:creationId xmlns:a16="http://schemas.microsoft.com/office/drawing/2014/main" id="{F41ED921-643C-4B5B-86E6-99E818479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49" name="Straight Connector 33848">
              <a:extLst>
                <a:ext uri="{FF2B5EF4-FFF2-40B4-BE49-F238E27FC236}">
                  <a16:creationId xmlns:a16="http://schemas.microsoft.com/office/drawing/2014/main" id="{DAD09725-F1B5-4342-A3A6-25BDC7261C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0" name="Straight Connector 33849">
              <a:extLst>
                <a:ext uri="{FF2B5EF4-FFF2-40B4-BE49-F238E27FC236}">
                  <a16:creationId xmlns:a16="http://schemas.microsoft.com/office/drawing/2014/main" id="{8C5251DB-B92C-4E4E-9BAE-B3EB8A9A31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1" name="Straight Connector 33850">
              <a:extLst>
                <a:ext uri="{FF2B5EF4-FFF2-40B4-BE49-F238E27FC236}">
                  <a16:creationId xmlns:a16="http://schemas.microsoft.com/office/drawing/2014/main" id="{82389C50-96FA-4F8E-A890-EE49673799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2" name="Straight Connector 33851">
              <a:extLst>
                <a:ext uri="{FF2B5EF4-FFF2-40B4-BE49-F238E27FC236}">
                  <a16:creationId xmlns:a16="http://schemas.microsoft.com/office/drawing/2014/main" id="{6497D116-7C85-4317-8284-E647BAFC35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3" name="Straight Connector 33852">
              <a:extLst>
                <a:ext uri="{FF2B5EF4-FFF2-40B4-BE49-F238E27FC236}">
                  <a16:creationId xmlns:a16="http://schemas.microsoft.com/office/drawing/2014/main" id="{0D6ED932-F3DD-4BB6-8FC3-6E205965D9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4" name="Straight Connector 33853">
              <a:extLst>
                <a:ext uri="{FF2B5EF4-FFF2-40B4-BE49-F238E27FC236}">
                  <a16:creationId xmlns:a16="http://schemas.microsoft.com/office/drawing/2014/main" id="{D850A286-F068-43D3-8DEA-272E28F30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5" name="Straight Connector 33854">
              <a:extLst>
                <a:ext uri="{FF2B5EF4-FFF2-40B4-BE49-F238E27FC236}">
                  <a16:creationId xmlns:a16="http://schemas.microsoft.com/office/drawing/2014/main" id="{3F3A2DA1-C0E2-44DE-AAA4-D2F262CB39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6" name="Straight Connector 33855">
              <a:extLst>
                <a:ext uri="{FF2B5EF4-FFF2-40B4-BE49-F238E27FC236}">
                  <a16:creationId xmlns:a16="http://schemas.microsoft.com/office/drawing/2014/main" id="{BD8CC984-8A5C-4205-9CE0-218DA79F12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7" name="Straight Connector 33856">
              <a:extLst>
                <a:ext uri="{FF2B5EF4-FFF2-40B4-BE49-F238E27FC236}">
                  <a16:creationId xmlns:a16="http://schemas.microsoft.com/office/drawing/2014/main" id="{E12901BA-B376-4054-8C31-BE75DF480E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8" name="Straight Connector 33857">
              <a:extLst>
                <a:ext uri="{FF2B5EF4-FFF2-40B4-BE49-F238E27FC236}">
                  <a16:creationId xmlns:a16="http://schemas.microsoft.com/office/drawing/2014/main" id="{A72BA8E1-2C05-43A7-AABF-8D614E07D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59" name="Straight Connector 33858">
              <a:extLst>
                <a:ext uri="{FF2B5EF4-FFF2-40B4-BE49-F238E27FC236}">
                  <a16:creationId xmlns:a16="http://schemas.microsoft.com/office/drawing/2014/main" id="{03D58E52-4C85-48FF-ADA3-F8F66B9957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60" name="Straight Connector 33859">
              <a:extLst>
                <a:ext uri="{FF2B5EF4-FFF2-40B4-BE49-F238E27FC236}">
                  <a16:creationId xmlns:a16="http://schemas.microsoft.com/office/drawing/2014/main" id="{4C61787A-32B8-440E-B1A5-1CAEC9D11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61" name="Straight Connector 33860">
              <a:extLst>
                <a:ext uri="{FF2B5EF4-FFF2-40B4-BE49-F238E27FC236}">
                  <a16:creationId xmlns:a16="http://schemas.microsoft.com/office/drawing/2014/main" id="{49D651FB-65B3-4DBD-9428-084075111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62" name="Straight Connector 33861">
              <a:extLst>
                <a:ext uri="{FF2B5EF4-FFF2-40B4-BE49-F238E27FC236}">
                  <a16:creationId xmlns:a16="http://schemas.microsoft.com/office/drawing/2014/main" id="{134A6116-8F7B-4C9A-9B9D-EF25C8BFA1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63" name="Straight Connector 33862">
              <a:extLst>
                <a:ext uri="{FF2B5EF4-FFF2-40B4-BE49-F238E27FC236}">
                  <a16:creationId xmlns:a16="http://schemas.microsoft.com/office/drawing/2014/main" id="{F4CC776F-EA3D-4898-9730-88C6605FDB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64" name="Straight Connector 33863">
              <a:extLst>
                <a:ext uri="{FF2B5EF4-FFF2-40B4-BE49-F238E27FC236}">
                  <a16:creationId xmlns:a16="http://schemas.microsoft.com/office/drawing/2014/main" id="{D81A3030-F8B6-4D5E-8A8F-7CE0C81E9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65" name="Straight Connector 33864">
              <a:extLst>
                <a:ext uri="{FF2B5EF4-FFF2-40B4-BE49-F238E27FC236}">
                  <a16:creationId xmlns:a16="http://schemas.microsoft.com/office/drawing/2014/main" id="{349129F1-E775-4904-9569-F08FA175DF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66" name="Straight Connector 33865">
              <a:extLst>
                <a:ext uri="{FF2B5EF4-FFF2-40B4-BE49-F238E27FC236}">
                  <a16:creationId xmlns:a16="http://schemas.microsoft.com/office/drawing/2014/main" id="{8C93E5BB-B3BE-4416-A1B2-5A2CDA8B02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867" name="Straight Connector 33866">
              <a:extLst>
                <a:ext uri="{FF2B5EF4-FFF2-40B4-BE49-F238E27FC236}">
                  <a16:creationId xmlns:a16="http://schemas.microsoft.com/office/drawing/2014/main" id="{B3FD179A-45E8-4D8F-8F75-6E4A266F84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5014A653-59DD-ADBE-8D57-00ACAB1AF5E9}"/>
              </a:ext>
            </a:extLst>
          </p:cNvPr>
          <p:cNvSpPr>
            <a:spLocks noGrp="1"/>
          </p:cNvSpPr>
          <p:nvPr>
            <p:ph type="title"/>
          </p:nvPr>
        </p:nvSpPr>
        <p:spPr>
          <a:xfrm>
            <a:off x="285750" y="66675"/>
            <a:ext cx="5614613" cy="6715125"/>
          </a:xfrm>
        </p:spPr>
        <p:txBody>
          <a:bodyPr vert="horz" lIns="91440" tIns="45720" rIns="91440" bIns="45720" rtlCol="0" anchor="ctr">
            <a:normAutofit/>
          </a:bodyPr>
          <a:lstStyle/>
          <a:p>
            <a:pPr>
              <a:lnSpc>
                <a:spcPct val="90000"/>
              </a:lnSpc>
            </a:pPr>
            <a:r>
              <a:rPr lang="en-US" sz="2400" dirty="0">
                <a:effectLst/>
                <a:latin typeface="Book Antiqua" panose="02040602050305030304" pitchFamily="18" charset="0"/>
              </a:rPr>
              <a:t>Ο π</a:t>
            </a:r>
            <a:r>
              <a:rPr lang="en-US" sz="2400" dirty="0" err="1">
                <a:effectLst/>
                <a:latin typeface="Book Antiqua" panose="02040602050305030304" pitchFamily="18" charset="0"/>
              </a:rPr>
              <a:t>ιο</a:t>
            </a:r>
            <a:r>
              <a:rPr lang="en-US" sz="2400" dirty="0">
                <a:effectLst/>
                <a:latin typeface="Book Antiqua" panose="02040602050305030304" pitchFamily="18" charset="0"/>
              </a:rPr>
              <a:t> </a:t>
            </a:r>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αντικός θεατρικός συγγραφέας αυτής της περιόδου ήταν ο Γκοτχολντ Έφραϊμ Λέσινγκ (1729-1781), ο πρώτος πραγματικά σημαντικός Γερμανός δραματουργός. Ο </a:t>
            </a:r>
            <a:r>
              <a:rPr lang="en-US" sz="2400" dirty="0" err="1">
                <a:effectLst/>
                <a:latin typeface="Book Antiqua" panose="02040602050305030304" pitchFamily="18" charset="0"/>
              </a:rPr>
              <a:t>Λέσινγκ</a:t>
            </a:r>
            <a:r>
              <a:rPr lang="en-US" sz="2400" dirty="0">
                <a:effectLst/>
                <a:latin typeface="Book Antiqua" panose="02040602050305030304" pitchFamily="18" charset="0"/>
              </a:rPr>
              <a:t> </a:t>
            </a:r>
            <a:r>
              <a:rPr lang="en-US" sz="2400" dirty="0" err="1">
                <a:effectLst/>
                <a:latin typeface="Book Antiqua" panose="02040602050305030304" pitchFamily="18" charset="0"/>
              </a:rPr>
              <a:t>ξεκίνησε</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κα</a:t>
            </a:r>
            <a:r>
              <a:rPr lang="en-US" sz="2400" dirty="0" err="1">
                <a:effectLst/>
                <a:latin typeface="Book Antiqua" panose="02040602050305030304" pitchFamily="18" charset="0"/>
              </a:rPr>
              <a:t>ριέρ</a:t>
            </a:r>
            <a:r>
              <a:rPr lang="en-US" sz="2400" dirty="0">
                <a:effectLst/>
                <a:latin typeface="Book Antiqua" panose="02040602050305030304" pitchFamily="18" charset="0"/>
              </a:rPr>
              <a:t>α του το 1748 με το έργο </a:t>
            </a:r>
            <a:r>
              <a:rPr lang="en-US" sz="2400" i="1" dirty="0">
                <a:effectLst/>
                <a:latin typeface="Book Antiqua" panose="02040602050305030304" pitchFamily="18" charset="0"/>
              </a:rPr>
              <a:t>Το μαθητούδι</a:t>
            </a:r>
            <a:r>
              <a:rPr lang="en-US" sz="2400" dirty="0">
                <a:effectLst/>
                <a:latin typeface="Book Antiqua" panose="02040602050305030304" pitchFamily="18" charset="0"/>
              </a:rPr>
              <a:t> και έγινε ευρύτερα γνωστός το 1755 με το έργο </a:t>
            </a:r>
            <a:r>
              <a:rPr lang="en-US" sz="2400" i="1" dirty="0">
                <a:effectLst/>
                <a:latin typeface="Book Antiqua" panose="02040602050305030304" pitchFamily="18" charset="0"/>
              </a:rPr>
              <a:t>Σάρα Σάμσον</a:t>
            </a:r>
            <a:r>
              <a:rPr lang="en-US" sz="2400" dirty="0">
                <a:effectLst/>
                <a:latin typeface="Book Antiqua" panose="02040602050305030304" pitchFamily="18" charset="0"/>
              </a:rPr>
              <a:t>,  μια τραγωδία που θριάμβευσε στο χώρο του αισθηματικού δράματος. Επ</a:t>
            </a:r>
            <a:r>
              <a:rPr lang="en-US" sz="2400" dirty="0" err="1">
                <a:effectLst/>
                <a:latin typeface="Book Antiqua" panose="02040602050305030304" pitchFamily="18" charset="0"/>
              </a:rPr>
              <a:t>ηρε</a:t>
            </a:r>
            <a:r>
              <a:rPr lang="en-US" sz="2400" dirty="0">
                <a:effectLst/>
                <a:latin typeface="Book Antiqua" panose="02040602050305030304" pitchFamily="18" charset="0"/>
              </a:rPr>
              <a:t>ασμένος από την «αστική τραγωδία» των Άγγλων και ειδικά από τον Λίλο, για τη συγγραφή του </a:t>
            </a:r>
            <a:r>
              <a:rPr lang="en-US" sz="2400" i="1" dirty="0">
                <a:effectLst/>
                <a:latin typeface="Book Antiqua" panose="02040602050305030304" pitchFamily="18" charset="0"/>
              </a:rPr>
              <a:t>Σάρα Σάμσον</a:t>
            </a:r>
            <a:r>
              <a:rPr lang="en-US" sz="2400" dirty="0">
                <a:effectLst/>
                <a:latin typeface="Book Antiqua" panose="02040602050305030304" pitchFamily="18" charset="0"/>
              </a:rPr>
              <a:t> ,  ο Λέσινγκ άντλησε στοιχεία από το μύθο της Μήδειας τοποθετώντας όμως τη δράση στη σύγχρονη Αγγλία.  </a:t>
            </a:r>
            <a:r>
              <a:rPr lang="en-US" sz="2400" dirty="0" err="1">
                <a:effectLst/>
                <a:latin typeface="Book Antiqua" panose="02040602050305030304" pitchFamily="18" charset="0"/>
              </a:rPr>
              <a:t>Άλλ</a:t>
            </a:r>
            <a:r>
              <a:rPr lang="en-US" sz="2400" dirty="0">
                <a:effectLst/>
                <a:latin typeface="Book Antiqua" panose="02040602050305030304" pitchFamily="18" charset="0"/>
              </a:rPr>
              <a:t>αξε επίσης το επίκεντρο της ιστορίας, καθιστώντας κεντρική φιγούρα το θύμα του μένους της Μήδειας. </a:t>
            </a:r>
            <a:endParaRPr lang="en-US" sz="2400" dirty="0">
              <a:latin typeface="Book Antiqua" panose="02040602050305030304" pitchFamily="18" charset="0"/>
            </a:endParaRPr>
          </a:p>
        </p:txBody>
      </p:sp>
      <p:sp>
        <p:nvSpPr>
          <p:cNvPr id="33869" name="Right Triangle 33868">
            <a:extLst>
              <a:ext uri="{FF2B5EF4-FFF2-40B4-BE49-F238E27FC236}">
                <a16:creationId xmlns:a16="http://schemas.microsoft.com/office/drawing/2014/main" id="{729E7B49-E1D9-4EAE-8B30-D958A9580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314485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871" name="Freeform: Shape 33870">
            <a:extLst>
              <a:ext uri="{FF2B5EF4-FFF2-40B4-BE49-F238E27FC236}">
                <a16:creationId xmlns:a16="http://schemas.microsoft.com/office/drawing/2014/main" id="{D2BA0570-7BB5-4FB7-B41A-048CE0327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316" y="-3109"/>
            <a:ext cx="6098262" cy="6861109"/>
          </a:xfrm>
          <a:custGeom>
            <a:avLst/>
            <a:gdLst>
              <a:gd name="connsiteX0" fmla="*/ 2247706 w 6098262"/>
              <a:gd name="connsiteY0" fmla="*/ 0 h 6861109"/>
              <a:gd name="connsiteX1" fmla="*/ 6098262 w 6098262"/>
              <a:gd name="connsiteY1" fmla="*/ 0 h 6861109"/>
              <a:gd name="connsiteX2" fmla="*/ 6098262 w 6098262"/>
              <a:gd name="connsiteY2" fmla="*/ 6861109 h 6861109"/>
              <a:gd name="connsiteX3" fmla="*/ 2247706 w 6098262"/>
              <a:gd name="connsiteY3" fmla="*/ 6861109 h 6861109"/>
              <a:gd name="connsiteX4" fmla="*/ 2247706 w 6098262"/>
              <a:gd name="connsiteY4" fmla="*/ 6857999 h 6861109"/>
              <a:gd name="connsiteX5" fmla="*/ 274850 w 6098262"/>
              <a:gd name="connsiteY5" fmla="*/ 6857999 h 6861109"/>
              <a:gd name="connsiteX6" fmla="*/ 954409 w 6098262"/>
              <a:gd name="connsiteY6" fmla="*/ 1 h 6861109"/>
              <a:gd name="connsiteX7" fmla="*/ 2247706 w 6098262"/>
              <a:gd name="connsiteY7" fmla="*/ 1 h 686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2" h="6861109">
                <a:moveTo>
                  <a:pt x="2247706" y="0"/>
                </a:moveTo>
                <a:lnTo>
                  <a:pt x="6098262" y="0"/>
                </a:lnTo>
                <a:lnTo>
                  <a:pt x="6098262" y="6861109"/>
                </a:lnTo>
                <a:lnTo>
                  <a:pt x="2247706" y="6861109"/>
                </a:lnTo>
                <a:lnTo>
                  <a:pt x="2247706" y="6857999"/>
                </a:lnTo>
                <a:lnTo>
                  <a:pt x="274850" y="6857999"/>
                </a:lnTo>
                <a:cubicBezTo>
                  <a:pt x="-619306" y="3429000"/>
                  <a:pt x="954409" y="3429000"/>
                  <a:pt x="954409" y="1"/>
                </a:cubicBezTo>
                <a:lnTo>
                  <a:pt x="2247706" y="1"/>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3794" name="Picture 2">
            <a:extLst>
              <a:ext uri="{FF2B5EF4-FFF2-40B4-BE49-F238E27FC236}">
                <a16:creationId xmlns:a16="http://schemas.microsoft.com/office/drawing/2014/main" id="{96F016A8-895A-56D6-B6AE-D5E3AAF867ED}"/>
              </a:ext>
            </a:extLst>
          </p:cNvPr>
          <p:cNvPicPr>
            <a:picLocks noChangeAspect="1" noChangeArrowheads="1"/>
          </p:cNvPicPr>
          <p:nvPr/>
        </p:nvPicPr>
        <p:blipFill rotWithShape="1">
          <a:blip r:embed="rId2">
            <a:alphaModFix amt="80000"/>
            <a:extLst>
              <a:ext uri="{28A0092B-C50C-407E-A947-70E740481C1C}">
                <a14:useLocalDpi xmlns:a14="http://schemas.microsoft.com/office/drawing/2010/main" val="0"/>
              </a:ext>
            </a:extLst>
          </a:blip>
          <a:srcRect r="2" b="20401"/>
          <a:stretch/>
        </p:blipFill>
        <p:spPr bwMode="auto">
          <a:xfrm>
            <a:off x="6097316" y="-3108"/>
            <a:ext cx="6098262" cy="6861108"/>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222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823" name="Group 34822">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4824" name="Straight Connector 34823">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25" name="Straight Connector 34824">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26" name="Straight Connector 34825">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27" name="Straight Connector 34826">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28" name="Straight Connector 34827">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29" name="Straight Connector 34828">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0" name="Straight Connector 34829">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1" name="Straight Connector 34830">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2" name="Straight Connector 34831">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3" name="Straight Connector 34832">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4" name="Straight Connector 34833">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5" name="Straight Connector 34834">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6" name="Straight Connector 34835">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7" name="Straight Connector 34836">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8" name="Straight Connector 34837">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39" name="Straight Connector 34838">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0" name="Straight Connector 34839">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1" name="Straight Connector 34840">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2" name="Straight Connector 34841">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3" name="Straight Connector 34842">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4" name="Straight Connector 34843">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5" name="Straight Connector 34844">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6" name="Straight Connector 34845">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7" name="Straight Connector 34846">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8" name="Straight Connector 34847">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49" name="Straight Connector 34848">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50" name="Straight Connector 34849">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51" name="Straight Connector 34850">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52" name="Straight Connector 34851">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53" name="Straight Connector 34852">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54" name="Straight Connector 34853">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4856" name="Right Triangle 34855">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4858" name="Rectangle 34857">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4860" name="Group 34859">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4861" name="Straight Connector 34860">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62" name="Straight Connector 34861">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63" name="Straight Connector 34862">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64" name="Straight Connector 34863">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65" name="Straight Connector 34864">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66" name="Straight Connector 34865">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67" name="Straight Connector 34866">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68" name="Straight Connector 34867">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69" name="Straight Connector 34868">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0" name="Straight Connector 34869">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1" name="Straight Connector 34870">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2" name="Straight Connector 34871">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3" name="Straight Connector 34872">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4" name="Straight Connector 34873">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5" name="Straight Connector 34874">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6" name="Straight Connector 34875">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7" name="Straight Connector 34876">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8" name="Straight Connector 34877">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79" name="Straight Connector 34878">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0" name="Straight Connector 34879">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1" name="Straight Connector 34880">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2" name="Straight Connector 34881">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3" name="Straight Connector 34882">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4" name="Straight Connector 34883">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5" name="Straight Connector 34884">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6" name="Straight Connector 34885">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7" name="Straight Connector 34886">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8" name="Straight Connector 34887">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89" name="Straight Connector 34888">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90" name="Straight Connector 34889">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891" name="Straight Connector 34890">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4893" name="Right Triangle 34892">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ED40CFF9-8ED6-4A56-6E75-D3159559DB0E}"/>
              </a:ext>
            </a:extLst>
          </p:cNvPr>
          <p:cNvSpPr>
            <a:spLocks noGrp="1"/>
          </p:cNvSpPr>
          <p:nvPr>
            <p:ph type="title"/>
          </p:nvPr>
        </p:nvSpPr>
        <p:spPr>
          <a:xfrm>
            <a:off x="691078" y="270588"/>
            <a:ext cx="5382153" cy="6587411"/>
          </a:xfrm>
        </p:spPr>
        <p:txBody>
          <a:bodyPr vert="horz" lIns="91440" tIns="45720" rIns="91440" bIns="45720" rtlCol="0" anchor="b">
            <a:noAutofit/>
          </a:bodyPr>
          <a:lstStyle/>
          <a:p>
            <a:pPr>
              <a:lnSpc>
                <a:spcPct val="90000"/>
              </a:lnSpc>
            </a:pP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έργο</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διηγείτ</a:t>
            </a:r>
            <a:r>
              <a:rPr lang="en-US" sz="2400" dirty="0">
                <a:effectLst/>
                <a:latin typeface="Book Antiqua" panose="02040602050305030304" pitchFamily="18" charset="0"/>
              </a:rPr>
              <a:t>αι την ιστορία μιας απλοϊκής και τρυφερής νεαρής κοπέλας, που πείθεται από έναν ακόλαστο νεαρό άνδρα να το σκάσει μαζί του. </a:t>
            </a:r>
            <a:r>
              <a:rPr lang="en-US" sz="2400" dirty="0" err="1">
                <a:effectLst/>
                <a:latin typeface="Book Antiqua" panose="02040602050305030304" pitchFamily="18" charset="0"/>
              </a:rPr>
              <a:t>Ότ</a:t>
            </a:r>
            <a:r>
              <a:rPr lang="en-US" sz="2400" dirty="0">
                <a:effectLst/>
                <a:latin typeface="Book Antiqua" panose="02040602050305030304" pitchFamily="18" charset="0"/>
              </a:rPr>
              <a:t>αν η νεαρή ερωμένη του πληροφορείται ότι εραστής της την εγκατέλειψε, κατορθώνει να δηλητηριάσει τη Σάρα και να δραπετεύσει μέσω της Μάγχης. Η </a:t>
            </a:r>
            <a:r>
              <a:rPr lang="en-US" sz="2400" i="1" dirty="0" err="1">
                <a:effectLst/>
                <a:latin typeface="Book Antiqua" panose="02040602050305030304" pitchFamily="18" charset="0"/>
              </a:rPr>
              <a:t>Σάρ</a:t>
            </a:r>
            <a:r>
              <a:rPr lang="en-US" sz="2400" i="1" dirty="0">
                <a:effectLst/>
                <a:latin typeface="Book Antiqua" panose="02040602050305030304" pitchFamily="18" charset="0"/>
              </a:rPr>
              <a:t>α Σάμσον</a:t>
            </a:r>
            <a:r>
              <a:rPr lang="en-US" sz="2400" dirty="0">
                <a:effectLst/>
                <a:latin typeface="Book Antiqua" panose="02040602050305030304" pitchFamily="18" charset="0"/>
              </a:rPr>
              <a:t>  σύντομα έγινε το δημοφιλέστερο έργο στα γερμανικά κρατίδια και το ισχυρότερο πρότυπο για άλλους συγγραφείς.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δράμ</a:t>
            </a:r>
            <a:r>
              <a:rPr lang="en-US" sz="2400" dirty="0">
                <a:effectLst/>
                <a:latin typeface="Book Antiqua" panose="02040602050305030304" pitchFamily="18" charset="0"/>
              </a:rPr>
              <a:t>α αυτού του είδους έλαβε ακόμα μεγαλύτερη ώθηση όταν ο Λέσινγκ μετέφρασε τα έργα του Ντιντερό και κατάφερε να προσελκύσει στο θέατρο ένα μεγάλο κοινό της μεσαίας τάξης για πρώτη φορά στη Γερμανία.</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34818" name="Picture 2" descr="Miss Sara Sampson, by Gotthold Ephraim Lessing, the first bourgeois tragedy  by Gotthold Ephraim Lessing Stock Photo - Alamy">
            <a:extLst>
              <a:ext uri="{FF2B5EF4-FFF2-40B4-BE49-F238E27FC236}">
                <a16:creationId xmlns:a16="http://schemas.microsoft.com/office/drawing/2014/main" id="{FA42BC4E-6282-09D8-E3F9-72B1CDAFCD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27471" y="714591"/>
            <a:ext cx="3740148" cy="5420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8128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77E598-1384-F943-68C8-966B16BF43AD}"/>
              </a:ext>
            </a:extLst>
          </p:cNvPr>
          <p:cNvSpPr>
            <a:spLocks noGrp="1"/>
          </p:cNvSpPr>
          <p:nvPr>
            <p:ph type="title"/>
          </p:nvPr>
        </p:nvSpPr>
        <p:spPr>
          <a:xfrm>
            <a:off x="691078" y="2612571"/>
            <a:ext cx="10501177" cy="336835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Άλλα σημαντικά του έργα είναι η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Μίνα φον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Μπαρνχελμ</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1767, που θεωρείται συχνά ως η πρώτη εθνική κωμωδία της Γερμανίας. Επίσης η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Αιμιλία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Γκαλότι</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γραμμένη το 1772 και 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Νάθαν ο σοφός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γραμμένο το 1779, ένα δραματικό ποίημα που δεν προοριζόταν για τη σκηνή.</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2414534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C7886B1-64C4-9272-A58F-E1E78C753558}"/>
              </a:ext>
            </a:extLst>
          </p:cNvPr>
          <p:cNvSpPr>
            <a:spLocks noGrp="1"/>
          </p:cNvSpPr>
          <p:nvPr>
            <p:ph type="title"/>
          </p:nvPr>
        </p:nvSpPr>
        <p:spPr>
          <a:xfrm>
            <a:off x="625764" y="1089239"/>
            <a:ext cx="10501177" cy="467952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Λέσινγκ, μέσα από τα έργα και την κριτική του, καθιέρωσε νέα πρότυπα, οδηγώντας το δράμα μακριά από τα περιορισμένα μονοπάτια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Γκότσεντ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αποδεικνύοντας ότι ένας ντόπιος θεατρικός συγγραφέας μπορούσε να προσελκύσει πολλούς οπαδούς.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Αυτό δεν σημαίνει ότι το ρεπερτόριο είχε αναμορφωθεί μέχρι το θάνατό του Λέσινγκ το 1781. Το μεγαλύτερο μέρος των έργων εξακολουθούσε να είναι διασκευές ή πιστές απομιμήσεις ξένων έργων. Ωστόσο, η κυριαρχία του γαλλικού δράματος είχε καταλυθεί και το αγγλικό δράμα κατείχε τώρα τη θέση του προτύπου.</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872573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000A84-BEB0-FC67-FC59-8E8980CF4E56}"/>
              </a:ext>
            </a:extLst>
          </p:cNvPr>
          <p:cNvSpPr>
            <a:spLocks noGrp="1"/>
          </p:cNvSpPr>
          <p:nvPr>
            <p:ph type="title"/>
          </p:nvPr>
        </p:nvSpPr>
        <p:spPr>
          <a:xfrm>
            <a:off x="691078" y="722903"/>
            <a:ext cx="10501177" cy="5696558"/>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Παρά τις μεταρρυθμίσεις του, ο Λέσινγκ, κατάφερε να παραμείνει μέσα στο κυρίαρχο ρεύμα του ορθολογισμού του δέκατου όγδοου αιώνα, που θεωρούσε ότι το σύμπαν κυβερνάται από έναν ελεήμονα θεό, ο άνθρωπος είναι κατά βάση καλός και ο ανθρώπινος νους είναι ικανός να λύνει όλα τα σημαντικά προβλήματα μέσα από την εξάσκηση της λογικής. Τα έργα του, αν και περισσότερο ελεύθερα στη δομή από τα γαλλικά δράματα της περιόδου, απλώς παρουσίαζαν ένα αναθεωρημένο κλασικισμό, παρά μια εμφανώς νέα προσέγγιση, ωστόσο η κριτική του είχε συντελέσει στην υπονόμευση της κυριαρχίας του νεοκλασικισμού. Με μια ολόκληρη σειρά από μεταφράσεις και συγγράμματα, ο Λέσινγκ συνέβαλε καθοριστικά στη συζήτηση για την αντικατάσταση της ρητορικής και διακοσμητικής υποκριτικής τέχνης από μια νέα υποκριτική τέχνη με ψυχολογικά και ρεαλιστικά χαρακτηριστικά.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8086024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EC1C69-7D8F-66FC-81C6-DB8795D0C095}"/>
              </a:ext>
            </a:extLst>
          </p:cNvPr>
          <p:cNvSpPr>
            <a:spLocks noGrp="1"/>
          </p:cNvSpPr>
          <p:nvPr>
            <p:ph type="title"/>
          </p:nvPr>
        </p:nvSpPr>
        <p:spPr>
          <a:xfrm>
            <a:off x="691078" y="1688841"/>
            <a:ext cx="10501177" cy="447869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στοιχείο που αποτέλεσε τη βάση για όλες αυτές τις μελέτες αφορά, κατά κύριο λόγο, το ζήτημα της αληθινής σωματικής έκφρασης ως μέσου για την εξωτερίκευση του ψυχικού κόσμου,  ζήτημα που απασχόλησε και τον ίδιο, όταν έγραφε τα θεατρικά έργα του. Οι θεατρολόγοι του διαφωτισμού, όπως και οι φιλόσοφοι, οι γλωσσολόγοι, οι ανθρωπολόγοι, οι ψυχολόγοι και οι εθνολόγοι, ερμήνευαν και αντιλαμβάνονταν το ανθρώπινο σώμα ως ένα φυσικό σύστημα σημείων.</a:t>
            </a:r>
            <a:r>
              <a:rPr lang="el-GR" sz="18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Λίχτενμπεργκ</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αποτυπώνει την επικρατούσα άποψη της εποχής στο δοκίμιο του</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Περί φυσιογνωμικής· ενάντια στους φυσιογνωμιστές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περιγράφοντας τις χειρονομίες ως «φυσικά σημεία των συναισθημάτων»</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4747103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38E16C-EB6B-4ED0-C51D-3760C0165747}"/>
              </a:ext>
            </a:extLst>
          </p:cNvPr>
          <p:cNvSpPr>
            <a:spLocks noGrp="1"/>
          </p:cNvSpPr>
          <p:nvPr>
            <p:ph type="title"/>
          </p:nvPr>
        </p:nvSpPr>
        <p:spPr>
          <a:xfrm>
            <a:off x="691078" y="722903"/>
            <a:ext cx="10501177" cy="4744836"/>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σύνολο των σημείων αυτών σχηματίζει εκείνη «την ακούσια γλώσσα των χειρονομιών μέσω της οποίας εξωτερικεύονται παγκοσμίως τα συναισθήματα σε όλες τους τις διαβαθμίσεις. Ο άνθρωπος μαθαίνει να τη χρησιμοποιεί προτού κλείσει τα 25 του χρόνια. Η ίδια η φύση τον διδάσκει πώς να τη μιλάει, και μάλιστα με τέτοια έμφαση, ώστε το οποιοδήποτε λάθος να έχει αναχθεί σε τέχνη». Επομένως το ανθρώπινο σώμα δεν είναι από τη φύση του απλώς και μόνο αισθητηριακή φύση αλλά ένα σύμπλεγμα από φυσικά σημεία των συναισθημάτων.</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30089522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9C2510-53DA-B8CA-7901-E587E534383D}"/>
              </a:ext>
            </a:extLst>
          </p:cNvPr>
          <p:cNvSpPr>
            <a:spLocks noGrp="1"/>
          </p:cNvSpPr>
          <p:nvPr>
            <p:ph type="title"/>
          </p:nvPr>
        </p:nvSpPr>
        <p:spPr>
          <a:xfrm>
            <a:off x="691078" y="722903"/>
            <a:ext cx="10501177" cy="495944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Βάσει της ίδιας αρχής, ο ηθοποιός καλείται να χρησιμοποιήσει το σώμα του πάνω στη σκηνή. Εφόσον « υποκριτική τέχνη σημαίνει να μιμείται κανείς τη φύση μέσω της τέχνης και να την προσεγγίσει σε βαθμό ώστε τα αληθοφανή να εκλαμβάνονται ως αλήθειες ή όσα έχουν συμβεί στο παρελθόν να αναπαρίστανται με τόση φυσικότητα,  σαν να συμβαίνουν τώρα» κατά τον ίδιο τρόπο οφείλει και ο ηθοποιός να μιμείται «με τη γλώσσα του σώματος εκείνες τις ακούσιες χειρονομίες τις οποίες μπορεί να παρατηρήσει στη φύση δηλαδή στον «όχλο», στο «παιδί», στον «άγριο», και οι οποίες δεν έχουν ακόμα παραμορφωθεί από την ανατροφή και τις κοινωνικές συμπεριφορές, προκειμένου να διαμορφώσει συνειδητά το σώμα του ως σημείο.</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907541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280951-6A5F-A030-A471-1C8062AAF11E}"/>
              </a:ext>
            </a:extLst>
          </p:cNvPr>
          <p:cNvSpPr>
            <a:spLocks noGrp="1"/>
          </p:cNvSpPr>
          <p:nvPr>
            <p:ph type="title"/>
          </p:nvPr>
        </p:nvSpPr>
        <p:spPr>
          <a:xfrm>
            <a:off x="691078" y="722903"/>
            <a:ext cx="10501177" cy="510873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Ενώ οι Γάλλοι διανοητές θεωρούσαν ότι το σώμα αποτελούσε ένα σύστημα φυσικών σημείων μόνον όσον αφορά τα συναισθήματα, οι Γερμανοί θεωρητικοί το αντιλαμβάνονταν επιπρόσθετα ως ένα φυσικό σημείο για το χαρακτήρα και τις ψυχικές μεταπτώσεις του ανθρώπου. Στο έργο του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Θέσεις για μια μιμική τέχνη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ο φιλόσοφος και κατόπιν ως διευθυντής του εθνικού θεάτρου του Βερολίνου Γιόχαν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Γιάκομπ</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Ένγκελ</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επιχειρεί να περιγράψει και να ταξινομήσει διάφορες στάσεις του σώματος ως σημεία συγκεκριμένων χαρακτήρων. Δηλώνει για παράδειγμα ότι τα χαρακτηριστικά του «χαζού τεμπέλη» είναι:</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63039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1558E2-5B2E-A84A-4CA8-B3C25F651654}"/>
              </a:ext>
            </a:extLst>
          </p:cNvPr>
          <p:cNvSpPr>
            <a:spLocks noGrp="1"/>
          </p:cNvSpPr>
          <p:nvPr>
            <p:ph type="title"/>
          </p:nvPr>
        </p:nvSpPr>
        <p:spPr>
          <a:xfrm>
            <a:off x="691078" y="722903"/>
            <a:ext cx="10501177" cy="5584591"/>
          </a:xfrm>
        </p:spPr>
        <p:txBody>
          <a:bodyPr/>
          <a:lstStyle/>
          <a:p>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Το κεφάλι που κρέμεται προς τα κάτω· τα ανοιχτά χείλη, που αφήνουν το σαγόνι να κρέμεται· τα μισόκλειστα βλέφαρα που κρύβουν τα μάτια· τα λυμένα γόνατα· μια κοιλιά που προεξέχει· πόδια που στρέφονται προς τα μέσα χέρια που βυθίζονται βαθιά στις τσέπες του παλτού, ή ακόμα και τα κρεμαστά χέρια. Ποιος δεν θα αναγνωρίσει, με την πρώτη κιόλας ματιά, τη μαλθακή ψυχή που είναι ανίκανη να συγκεντρωθεί ή να δείξει ενδιαφέρον για κάτι· μια ψυχή που δεν αγρυπνά, που δεν διαθέτει καν την ενέργεια για να τεντώσει τους μυς της και να στηρίξει το σώμα και τα μέλη σε πρέπουσα στάση;</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31503286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527D7B6-2597-2F01-71FF-22D8F8FF238A}"/>
              </a:ext>
            </a:extLst>
          </p:cNvPr>
          <p:cNvSpPr>
            <a:spLocks noGrp="1"/>
          </p:cNvSpPr>
          <p:nvPr>
            <p:ph type="title"/>
          </p:nvPr>
        </p:nvSpPr>
        <p:spPr>
          <a:xfrm>
            <a:off x="691078" y="722903"/>
            <a:ext cx="10501177" cy="507140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γερμανικό θέατρο του διαφωτισμού ερμηνεύει και πλάθει με συνέπεια το ανθρώπινο σώμα ως ένα σημείο για τον χαρακτήρα και τα συναισθήματα της δραματικής φιγούρας. Αντίστοιχα, το σώμα του ηθοποιού δεν παρουσιάζεται ως αισθητηριακή φύση αλλά ως ένα σύμπλεγμα σημείων, ως ένα « κείμενο» της « φυσικής γλώσσας της ψυχής». Στην ιδανική περίπτωση, όσο ο θεατής αποκρυπτογραφεί αυτό το κείμενο, δεν αντιλαμβάνεται καν το σώμα του ηθοποιού ως αισθητηριακή φύση.</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0876144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847" name="Group 3584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5848" name="Straight Connector 35847">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49" name="Straight Connector 35848">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0" name="Straight Connector 35849">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1" name="Straight Connector 35850">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2" name="Straight Connector 35851">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3" name="Straight Connector 35852">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4" name="Straight Connector 35853">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5" name="Straight Connector 35854">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6" name="Straight Connector 35855">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7" name="Straight Connector 35856">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8" name="Straight Connector 35857">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59" name="Straight Connector 35858">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0" name="Straight Connector 35859">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1" name="Straight Connector 35860">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2" name="Straight Connector 35861">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3" name="Straight Connector 35862">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4" name="Straight Connector 35863">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5" name="Straight Connector 35864">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6" name="Straight Connector 35865">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7" name="Straight Connector 35866">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8" name="Straight Connector 35867">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69" name="Straight Connector 35868">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70" name="Straight Connector 35869">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71" name="Straight Connector 35870">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72" name="Straight Connector 35871">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73" name="Straight Connector 35872">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74" name="Straight Connector 35873">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75" name="Straight Connector 35874">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76" name="Straight Connector 35875">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77" name="Straight Connector 35876">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78" name="Straight Connector 35877">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5880" name="Right Triangle 35879">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5882" name="Rectangle 35881">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35842" name="Picture 2" descr="Sturm und Drang (1770–1790)">
            <a:extLst>
              <a:ext uri="{FF2B5EF4-FFF2-40B4-BE49-F238E27FC236}">
                <a16:creationId xmlns:a16="http://schemas.microsoft.com/office/drawing/2014/main" id="{71C7730A-940B-CE99-7226-0973EF616B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11" r="1678"/>
          <a:stretch/>
        </p:blipFill>
        <p:spPr bwMode="auto">
          <a:xfrm>
            <a:off x="20" y="10"/>
            <a:ext cx="12191980" cy="6857989"/>
          </a:xfrm>
          <a:prstGeom prst="rect">
            <a:avLst/>
          </a:prstGeom>
          <a:noFill/>
          <a:extLst>
            <a:ext uri="{909E8E84-426E-40DD-AFC4-6F175D3DCCD1}">
              <a14:hiddenFill xmlns:a14="http://schemas.microsoft.com/office/drawing/2010/main">
                <a:solidFill>
                  <a:srgbClr val="FFFFFF"/>
                </a:solidFill>
              </a14:hiddenFill>
            </a:ext>
          </a:extLst>
        </p:spPr>
      </p:pic>
      <p:sp>
        <p:nvSpPr>
          <p:cNvPr id="35884" name="Flowchart: Document 35883">
            <a:extLst>
              <a:ext uri="{FF2B5EF4-FFF2-40B4-BE49-F238E27FC236}">
                <a16:creationId xmlns:a16="http://schemas.microsoft.com/office/drawing/2014/main" id="{D22FBD32-C88A-4C1D-BC76-613A93944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04804" y="304807"/>
            <a:ext cx="6858000" cy="6248391"/>
          </a:xfrm>
          <a:prstGeom prst="flowChartDocumen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Τίτλος 1">
            <a:extLst>
              <a:ext uri="{FF2B5EF4-FFF2-40B4-BE49-F238E27FC236}">
                <a16:creationId xmlns:a16="http://schemas.microsoft.com/office/drawing/2014/main" id="{B781884F-E67F-49E2-CB38-A029F225D91D}"/>
              </a:ext>
            </a:extLst>
          </p:cNvPr>
          <p:cNvSpPr>
            <a:spLocks noGrp="1"/>
          </p:cNvSpPr>
          <p:nvPr>
            <p:ph type="title"/>
          </p:nvPr>
        </p:nvSpPr>
        <p:spPr>
          <a:xfrm>
            <a:off x="149284" y="170165"/>
            <a:ext cx="5346447" cy="6687823"/>
          </a:xfrm>
        </p:spPr>
        <p:txBody>
          <a:bodyPr vert="horz" lIns="91440" tIns="45720" rIns="91440" bIns="45720" rtlCol="0" anchor="b">
            <a:noAutofit/>
          </a:bodyPr>
          <a:lstStyle/>
          <a:p>
            <a:pPr>
              <a:lnSpc>
                <a:spcPct val="90000"/>
              </a:lnSpc>
              <a:spcAft>
                <a:spcPts val="800"/>
              </a:spcAft>
            </a:pPr>
            <a:r>
              <a:rPr lang="en-US" sz="2400" i="1" dirty="0" err="1">
                <a:effectLst/>
                <a:latin typeface="Book Antiqua" panose="02040602050305030304" pitchFamily="18" charset="0"/>
              </a:rPr>
              <a:t>Θύελλ</a:t>
            </a:r>
            <a:r>
              <a:rPr lang="en-US" sz="2400" i="1" dirty="0">
                <a:effectLst/>
                <a:latin typeface="Book Antiqua" panose="02040602050305030304" pitchFamily="18" charset="0"/>
              </a:rPr>
              <a:t>α και ορμή </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400" dirty="0">
                <a:effectLst/>
                <a:latin typeface="Book Antiqua" panose="02040602050305030304" pitchFamily="18" charset="0"/>
              </a:rPr>
            </a:br>
            <a:r>
              <a:rPr lang="en-US" sz="2400" dirty="0">
                <a:effectLst/>
                <a:latin typeface="Book Antiqua" panose="02040602050305030304" pitchFamily="18" charset="0"/>
              </a:rPr>
              <a:t>Το νέο αυτό λογοτεχνικό ρεύμα συγκροτήθηκε ως κριτική και συγχρόνως ως ριζοσπαστικοποίηση του διαφωτισμού, ενώ αρθρώθηκε με σχεδόν εκρηκτική δύναμη στη σχετικά μικρή περίοδο από το 1771 έως το 1776. </a:t>
            </a:r>
            <a:r>
              <a:rPr lang="en-US" sz="2400" dirty="0" err="1">
                <a:effectLst/>
                <a:latin typeface="Book Antiqua" panose="02040602050305030304" pitchFamily="18" charset="0"/>
              </a:rPr>
              <a:t>Πρωτεργάτες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κινήμ</a:t>
            </a:r>
            <a:r>
              <a:rPr lang="en-US" sz="2400" dirty="0">
                <a:effectLst/>
                <a:latin typeface="Book Antiqua" panose="02040602050305030304" pitchFamily="18" charset="0"/>
              </a:rPr>
              <a:t>ατος υπήρξαν ορισμένοι νεαροί αστοί διανοούμενοι ανάμεσά τους ο Γκαίτε, ο Σίλερ, ο Λενς, ο Κλίνκερ και άλλοι. Τα </a:t>
            </a:r>
            <a:r>
              <a:rPr lang="en-US" sz="2400" dirty="0" err="1">
                <a:effectLst/>
                <a:latin typeface="Book Antiqua" panose="02040602050305030304" pitchFamily="18" charset="0"/>
              </a:rPr>
              <a:t>μέλη</a:t>
            </a:r>
            <a:r>
              <a:rPr lang="en-US" sz="2400" dirty="0">
                <a:effectLst/>
                <a:latin typeface="Book Antiqua" panose="02040602050305030304" pitchFamily="18" charset="0"/>
              </a:rPr>
              <a:t> α</a:t>
            </a:r>
            <a:r>
              <a:rPr lang="en-US" sz="2400" dirty="0" err="1">
                <a:effectLst/>
                <a:latin typeface="Book Antiqua" panose="02040602050305030304" pitchFamily="18" charset="0"/>
              </a:rPr>
              <a:t>υτής</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νέ</a:t>
            </a:r>
            <a:r>
              <a:rPr lang="en-US" sz="2400" dirty="0">
                <a:effectLst/>
                <a:latin typeface="Book Antiqua" panose="02040602050305030304" pitchFamily="18" charset="0"/>
              </a:rPr>
              <a:t>ας γενιάς των αστών διανοουμένων αντλούσε τις αντιλήψεις του από τη συνείδηση της μοναδικότητας και της ιδιαιτερότητας του εαυτού τους, πέρα από κοινωνικές κάστες και συμβάσεις. </a:t>
            </a:r>
            <a:br>
              <a:rPr lang="en-US" sz="2400" dirty="0">
                <a:effectLst/>
                <a:latin typeface="Book Antiqua" panose="02040602050305030304" pitchFamily="18" charset="0"/>
              </a:rPr>
            </a:br>
            <a:endParaRPr lang="en-US" sz="2400" dirty="0">
              <a:latin typeface="Book Antiqua" panose="02040602050305030304" pitchFamily="18" charset="0"/>
            </a:endParaRPr>
          </a:p>
        </p:txBody>
      </p:sp>
      <p:grpSp>
        <p:nvGrpSpPr>
          <p:cNvPr id="35886" name="Group 35885">
            <a:extLst>
              <a:ext uri="{FF2B5EF4-FFF2-40B4-BE49-F238E27FC236}">
                <a16:creationId xmlns:a16="http://schemas.microsoft.com/office/drawing/2014/main" id="{53499997-BC46-4896-AEA5-37EC629D22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5887" name="Straight Connector 35886">
              <a:extLst>
                <a:ext uri="{FF2B5EF4-FFF2-40B4-BE49-F238E27FC236}">
                  <a16:creationId xmlns:a16="http://schemas.microsoft.com/office/drawing/2014/main" id="{ADA461E0-415F-4E8B-8B08-2C975693D3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88" name="Straight Connector 35887">
              <a:extLst>
                <a:ext uri="{FF2B5EF4-FFF2-40B4-BE49-F238E27FC236}">
                  <a16:creationId xmlns:a16="http://schemas.microsoft.com/office/drawing/2014/main" id="{AD1EDD03-89DD-456E-BB53-FA43BE25A3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89" name="Straight Connector 35888">
              <a:extLst>
                <a:ext uri="{FF2B5EF4-FFF2-40B4-BE49-F238E27FC236}">
                  <a16:creationId xmlns:a16="http://schemas.microsoft.com/office/drawing/2014/main" id="{72A76E89-A44E-4207-8F8A-F853ED8A3B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0" name="Straight Connector 35889">
              <a:extLst>
                <a:ext uri="{FF2B5EF4-FFF2-40B4-BE49-F238E27FC236}">
                  <a16:creationId xmlns:a16="http://schemas.microsoft.com/office/drawing/2014/main" id="{3C81BA9D-E2BC-4AD2-B816-5DE100BC85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1" name="Straight Connector 35890">
              <a:extLst>
                <a:ext uri="{FF2B5EF4-FFF2-40B4-BE49-F238E27FC236}">
                  <a16:creationId xmlns:a16="http://schemas.microsoft.com/office/drawing/2014/main" id="{EA155025-B3E7-46D2-B556-80A8E9083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2" name="Straight Connector 35891">
              <a:extLst>
                <a:ext uri="{FF2B5EF4-FFF2-40B4-BE49-F238E27FC236}">
                  <a16:creationId xmlns:a16="http://schemas.microsoft.com/office/drawing/2014/main" id="{DAAE4CEE-0410-46B5-B649-E3754C5394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3" name="Straight Connector 35892">
              <a:extLst>
                <a:ext uri="{FF2B5EF4-FFF2-40B4-BE49-F238E27FC236}">
                  <a16:creationId xmlns:a16="http://schemas.microsoft.com/office/drawing/2014/main" id="{C86DDB39-DB80-43C8-A5AF-24AE5841B6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4" name="Straight Connector 35893">
              <a:extLst>
                <a:ext uri="{FF2B5EF4-FFF2-40B4-BE49-F238E27FC236}">
                  <a16:creationId xmlns:a16="http://schemas.microsoft.com/office/drawing/2014/main" id="{EF3BE8C2-40CB-46C0-9536-BA1C51AF92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5" name="Straight Connector 35894">
              <a:extLst>
                <a:ext uri="{FF2B5EF4-FFF2-40B4-BE49-F238E27FC236}">
                  <a16:creationId xmlns:a16="http://schemas.microsoft.com/office/drawing/2014/main" id="{BE2D5D2E-1F38-48BC-B038-9DA190B871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6" name="Straight Connector 35895">
              <a:extLst>
                <a:ext uri="{FF2B5EF4-FFF2-40B4-BE49-F238E27FC236}">
                  <a16:creationId xmlns:a16="http://schemas.microsoft.com/office/drawing/2014/main" id="{8289E300-BEF0-4977-919B-F3367CF876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7" name="Straight Connector 35896">
              <a:extLst>
                <a:ext uri="{FF2B5EF4-FFF2-40B4-BE49-F238E27FC236}">
                  <a16:creationId xmlns:a16="http://schemas.microsoft.com/office/drawing/2014/main" id="{F12B4899-7298-454D-90B9-382ACAEAA8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8" name="Straight Connector 35897">
              <a:extLst>
                <a:ext uri="{FF2B5EF4-FFF2-40B4-BE49-F238E27FC236}">
                  <a16:creationId xmlns:a16="http://schemas.microsoft.com/office/drawing/2014/main" id="{686FBE75-F4D3-48DD-85D2-593D0C1B37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899" name="Straight Connector 35898">
              <a:extLst>
                <a:ext uri="{FF2B5EF4-FFF2-40B4-BE49-F238E27FC236}">
                  <a16:creationId xmlns:a16="http://schemas.microsoft.com/office/drawing/2014/main" id="{AE586789-549A-4D87-8967-6DCD5DEDF6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0" name="Straight Connector 35899">
              <a:extLst>
                <a:ext uri="{FF2B5EF4-FFF2-40B4-BE49-F238E27FC236}">
                  <a16:creationId xmlns:a16="http://schemas.microsoft.com/office/drawing/2014/main" id="{B66293A2-B541-4BE7-8C99-1B730BB4DA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1" name="Straight Connector 35900">
              <a:extLst>
                <a:ext uri="{FF2B5EF4-FFF2-40B4-BE49-F238E27FC236}">
                  <a16:creationId xmlns:a16="http://schemas.microsoft.com/office/drawing/2014/main" id="{F2938820-6D84-479D-B608-354903781A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2" name="Straight Connector 35901">
              <a:extLst>
                <a:ext uri="{FF2B5EF4-FFF2-40B4-BE49-F238E27FC236}">
                  <a16:creationId xmlns:a16="http://schemas.microsoft.com/office/drawing/2014/main" id="{98EE07FC-6A61-4C78-BAF6-86E2FD5435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3" name="Straight Connector 35902">
              <a:extLst>
                <a:ext uri="{FF2B5EF4-FFF2-40B4-BE49-F238E27FC236}">
                  <a16:creationId xmlns:a16="http://schemas.microsoft.com/office/drawing/2014/main" id="{9C4E5A61-6E0E-44DD-B47E-9547F3A5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4" name="Straight Connector 35903">
              <a:extLst>
                <a:ext uri="{FF2B5EF4-FFF2-40B4-BE49-F238E27FC236}">
                  <a16:creationId xmlns:a16="http://schemas.microsoft.com/office/drawing/2014/main" id="{948B355A-1131-4815-881C-3949360FA2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5" name="Straight Connector 35904">
              <a:extLst>
                <a:ext uri="{FF2B5EF4-FFF2-40B4-BE49-F238E27FC236}">
                  <a16:creationId xmlns:a16="http://schemas.microsoft.com/office/drawing/2014/main" id="{873D903E-5A72-42B5-B741-95081B06E2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6" name="Straight Connector 35905">
              <a:extLst>
                <a:ext uri="{FF2B5EF4-FFF2-40B4-BE49-F238E27FC236}">
                  <a16:creationId xmlns:a16="http://schemas.microsoft.com/office/drawing/2014/main" id="{65769BB5-F1CF-4A57-A2E8-2ED9F9DDF0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7" name="Straight Connector 35906">
              <a:extLst>
                <a:ext uri="{FF2B5EF4-FFF2-40B4-BE49-F238E27FC236}">
                  <a16:creationId xmlns:a16="http://schemas.microsoft.com/office/drawing/2014/main" id="{E4F9ABF1-4E55-4D70-ACF2-DB7D62C7D4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8" name="Straight Connector 35907">
              <a:extLst>
                <a:ext uri="{FF2B5EF4-FFF2-40B4-BE49-F238E27FC236}">
                  <a16:creationId xmlns:a16="http://schemas.microsoft.com/office/drawing/2014/main" id="{2FD75E62-63B6-4237-88D5-02A90DDFA1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09" name="Straight Connector 35908">
              <a:extLst>
                <a:ext uri="{FF2B5EF4-FFF2-40B4-BE49-F238E27FC236}">
                  <a16:creationId xmlns:a16="http://schemas.microsoft.com/office/drawing/2014/main" id="{C6A41C83-58E2-4EE6-864C-DB7DE375A9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10" name="Straight Connector 35909">
              <a:extLst>
                <a:ext uri="{FF2B5EF4-FFF2-40B4-BE49-F238E27FC236}">
                  <a16:creationId xmlns:a16="http://schemas.microsoft.com/office/drawing/2014/main" id="{F1162541-E8F8-4926-91B8-AD9F51415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11" name="Straight Connector 35910">
              <a:extLst>
                <a:ext uri="{FF2B5EF4-FFF2-40B4-BE49-F238E27FC236}">
                  <a16:creationId xmlns:a16="http://schemas.microsoft.com/office/drawing/2014/main" id="{33E6FB3D-A8E2-4B96-B87B-EEEC499F8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12" name="Straight Connector 35911">
              <a:extLst>
                <a:ext uri="{FF2B5EF4-FFF2-40B4-BE49-F238E27FC236}">
                  <a16:creationId xmlns:a16="http://schemas.microsoft.com/office/drawing/2014/main" id="{30766009-515D-4494-BFF6-AC554CBCD0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13" name="Straight Connector 35912">
              <a:extLst>
                <a:ext uri="{FF2B5EF4-FFF2-40B4-BE49-F238E27FC236}">
                  <a16:creationId xmlns:a16="http://schemas.microsoft.com/office/drawing/2014/main" id="{14C1372F-2169-48C6-8AEB-411E8405B2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14" name="Straight Connector 35913">
              <a:extLst>
                <a:ext uri="{FF2B5EF4-FFF2-40B4-BE49-F238E27FC236}">
                  <a16:creationId xmlns:a16="http://schemas.microsoft.com/office/drawing/2014/main" id="{973FA4F1-4239-4336-BB84-8E3BBCD7F5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15" name="Straight Connector 35914">
              <a:extLst>
                <a:ext uri="{FF2B5EF4-FFF2-40B4-BE49-F238E27FC236}">
                  <a16:creationId xmlns:a16="http://schemas.microsoft.com/office/drawing/2014/main" id="{2E90E0AA-C864-445E-AC17-96D1C90CBE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16" name="Straight Connector 35915">
              <a:extLst>
                <a:ext uri="{FF2B5EF4-FFF2-40B4-BE49-F238E27FC236}">
                  <a16:creationId xmlns:a16="http://schemas.microsoft.com/office/drawing/2014/main" id="{5D4D2F48-C2BF-4C1C-82B9-FEB42F3CD8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917" name="Straight Connector 35916">
              <a:extLst>
                <a:ext uri="{FF2B5EF4-FFF2-40B4-BE49-F238E27FC236}">
                  <a16:creationId xmlns:a16="http://schemas.microsoft.com/office/drawing/2014/main" id="{96BB855D-6213-4C07-A21A-F0250B89F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3889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994007-B4AB-A4A1-F04F-50F98841F155}"/>
              </a:ext>
            </a:extLst>
          </p:cNvPr>
          <p:cNvSpPr>
            <a:spLocks noGrp="1"/>
          </p:cNvSpPr>
          <p:nvPr>
            <p:ph type="title"/>
          </p:nvPr>
        </p:nvSpPr>
        <p:spPr>
          <a:xfrm>
            <a:off x="691078" y="722903"/>
            <a:ext cx="10501177" cy="398905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αστική οικογένεια αντικαταστάθηκε ως μέγεθος αναφοράς από τη μοναδικότητα του ατόμου. Η ανακάλυψη του ατόμου επιτελέστηκε παράλληλα με την εκ νέου ανακάλυψη του Σαίξπηρ. Τα νεαρά μέλη της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Θύελλας και Ορμής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θαύμαζαν στον Σαίξπηρ την ιδιοφυία που δεν χρειάζεται να ακολουθεί συγκεκριμένους κανόνες προκειμένου να μιμηθεί τη φύση, αλλά που δυνάμει της δημιουργικής ιδιοφυίας του, όπως η δημιουργική φύση, πλάθει τα έργα του μέσα από τον ίδιο του τον εαυτό.</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494150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DFBA7E-D2D3-2140-DC16-07BFE7EB405A}"/>
              </a:ext>
            </a:extLst>
          </p:cNvPr>
          <p:cNvSpPr>
            <a:spLocks noGrp="1"/>
          </p:cNvSpPr>
          <p:nvPr>
            <p:ph type="title"/>
          </p:nvPr>
        </p:nvSpPr>
        <p:spPr>
          <a:xfrm>
            <a:off x="691078" y="722903"/>
            <a:ext cx="10501177" cy="4660860"/>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αυτόβουλο, δημιουργικό άτομο-η πολύπλευρη, ολοκληρωμένη προσωπικότητα-αναδεικνύεται σε κατεξοχήν πρότυπο μιας νέας γενιάς, η οποία αξιώνει την άνευ όρων αναγνώριση της αξίας του ατόμου και την άνευ περιορισμών ανάπτυξη της προσωπικότητας. Τα δικαιώματα αυτά δεν αποτελούν αποκλειστικό προνόμιο των ασυνήθιστων ανθρώπων αλλά οφείλουν να γίνονται σεβαστά ως θεμελιώδη δικαιώματα όλων των ανθρώπων. Διότι, στον βαθμό που αυτό το πρότυπο εκλαμβάνεται ως κατεξοχήν καθοριστικό για τον άνθρωπο, κάθε άνθρωπος αποτελεί μια εν δυνάμει ιδιοφυία.</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5862762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8B7114E-A1C8-D769-DBD3-BBCF98D38EB5}"/>
              </a:ext>
            </a:extLst>
          </p:cNvPr>
          <p:cNvSpPr>
            <a:spLocks noGrp="1"/>
          </p:cNvSpPr>
          <p:nvPr>
            <p:ph type="title"/>
          </p:nvPr>
        </p:nvSpPr>
        <p:spPr>
          <a:xfrm>
            <a:off x="691078" y="722903"/>
            <a:ext cx="10501177" cy="4726175"/>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αστοί διανοούμενοι αυτής της γενιάς απαίτησαν τη χειραφέτηση του εγώ, όχι μόνο από τους απάνθρωπους εξαναγκασμούς του αυλικού απολυταρχισμού, αλλά και από τον υποβιβασμό της αστικής ύπαρξης σε λειτουργικό αντικείμενο μιας κοινωνίας η οποία δεν επιτρέπει την πολύπλευρη ανάπτυξη της προσωπικότητας. Το άτομο καλείται να απελευθερωθεί προκειμένου να οδηγηθεί στον εαυτό του.</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4548198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871" name="Group 36870">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6872" name="Straight Connector 36871">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73" name="Straight Connector 36872">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74" name="Straight Connector 36873">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75" name="Straight Connector 36874">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76" name="Straight Connector 36875">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77" name="Straight Connector 36876">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78" name="Straight Connector 36877">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79" name="Straight Connector 36878">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0" name="Straight Connector 36879">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1" name="Straight Connector 36880">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2" name="Straight Connector 36881">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3" name="Straight Connector 36882">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4" name="Straight Connector 36883">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5" name="Straight Connector 36884">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6" name="Straight Connector 36885">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7" name="Straight Connector 36886">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8" name="Straight Connector 36887">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89" name="Straight Connector 36888">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0" name="Straight Connector 36889">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1" name="Straight Connector 36890">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2" name="Straight Connector 36891">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3" name="Straight Connector 36892">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4" name="Straight Connector 36893">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5" name="Straight Connector 36894">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6" name="Straight Connector 36895">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7" name="Straight Connector 36896">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8" name="Straight Connector 36897">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899" name="Straight Connector 36898">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00" name="Straight Connector 36899">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01" name="Straight Connector 36900">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02" name="Straight Connector 36901">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6904" name="Right Triangle 36903">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6906" name="Rectangle 36905">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6908" name="Group 36907">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6909" name="Straight Connector 36908">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0" name="Straight Connector 36909">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1" name="Straight Connector 36910">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2" name="Straight Connector 36911">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3" name="Straight Connector 36912">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4" name="Straight Connector 36913">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5" name="Straight Connector 36914">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6" name="Straight Connector 36915">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7" name="Straight Connector 36916">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8" name="Straight Connector 36917">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19" name="Straight Connector 36918">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0" name="Straight Connector 36919">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1" name="Straight Connector 36920">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2" name="Straight Connector 36921">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3" name="Straight Connector 36922">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4" name="Straight Connector 36923">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5" name="Straight Connector 36924">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6" name="Straight Connector 36925">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7" name="Straight Connector 36926">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8" name="Straight Connector 36927">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29" name="Straight Connector 36928">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0" name="Straight Connector 36929">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1" name="Straight Connector 36930">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2" name="Straight Connector 36931">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3" name="Straight Connector 36932">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4" name="Straight Connector 36933">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5" name="Straight Connector 36934">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6" name="Straight Connector 36935">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7" name="Straight Connector 36936">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8" name="Straight Connector 36937">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939" name="Straight Connector 36938">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6941" name="Right Triangle 36940">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Τίτλος 1">
            <a:extLst>
              <a:ext uri="{FF2B5EF4-FFF2-40B4-BE49-F238E27FC236}">
                <a16:creationId xmlns:a16="http://schemas.microsoft.com/office/drawing/2014/main" id="{3FFE215B-70F6-324B-2BAD-1119CF2F7497}"/>
              </a:ext>
            </a:extLst>
          </p:cNvPr>
          <p:cNvSpPr>
            <a:spLocks noGrp="1"/>
          </p:cNvSpPr>
          <p:nvPr>
            <p:ph type="title"/>
          </p:nvPr>
        </p:nvSpPr>
        <p:spPr>
          <a:xfrm>
            <a:off x="691078" y="722902"/>
            <a:ext cx="5798932" cy="5535023"/>
          </a:xfrm>
        </p:spPr>
        <p:txBody>
          <a:bodyPr vert="horz" lIns="91440" tIns="45720" rIns="91440" bIns="45720" rtlCol="0" anchor="b">
            <a:normAutofit/>
          </a:bodyPr>
          <a:lstStyle/>
          <a:p>
            <a:pPr>
              <a:lnSpc>
                <a:spcPct val="90000"/>
              </a:lnSpc>
            </a:pPr>
            <a:r>
              <a:rPr lang="en-US" sz="2400" dirty="0" err="1">
                <a:effectLst/>
                <a:latin typeface="Book Antiqua" panose="02040602050305030304" pitchFamily="18" charset="0"/>
              </a:rPr>
              <a:t>Ελάχιστ</a:t>
            </a:r>
            <a:r>
              <a:rPr lang="en-US" sz="2400" dirty="0">
                <a:effectLst/>
                <a:latin typeface="Book Antiqua" panose="02040602050305030304" pitchFamily="18" charset="0"/>
              </a:rPr>
              <a:t>α έργα του κινήματος </a:t>
            </a:r>
            <a:r>
              <a:rPr lang="en-US" sz="2400" i="1" dirty="0">
                <a:effectLst/>
                <a:latin typeface="Book Antiqua" panose="02040602050305030304" pitchFamily="18" charset="0"/>
              </a:rPr>
              <a:t>Θύελλα και Ορμή</a:t>
            </a:r>
            <a:r>
              <a:rPr lang="en-US" sz="2400" dirty="0">
                <a:effectLst/>
                <a:latin typeface="Book Antiqua" panose="02040602050305030304" pitchFamily="18" charset="0"/>
              </a:rPr>
              <a:t> είδαν το φως της σκηνής, και ακόμα λιγότερα έτυχαν θετικής αποδοχής. </a:t>
            </a:r>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αντικές εξαιρέσεις ήταν το </a:t>
            </a:r>
            <a:r>
              <a:rPr lang="en-US" sz="2400" i="1" dirty="0">
                <a:effectLst/>
                <a:latin typeface="Book Antiqua" panose="02040602050305030304" pitchFamily="18" charset="0"/>
              </a:rPr>
              <a:t>Γκεντς φον Μπέρλιχιγκεν</a:t>
            </a:r>
            <a:r>
              <a:rPr lang="en-US" sz="2400" dirty="0">
                <a:effectLst/>
                <a:latin typeface="Book Antiqua" panose="02040602050305030304" pitchFamily="18" charset="0"/>
              </a:rPr>
              <a:t> του Γκαίτε και τα πρώτα έργα του Σίλερ. Πα</a:t>
            </a:r>
            <a:r>
              <a:rPr lang="en-US" sz="2400" dirty="0" err="1">
                <a:effectLst/>
                <a:latin typeface="Book Antiqua" panose="02040602050305030304" pitchFamily="18" charset="0"/>
              </a:rPr>
              <a:t>ρόλ</a:t>
            </a:r>
            <a:r>
              <a:rPr lang="en-US" sz="2400" dirty="0">
                <a:effectLst/>
                <a:latin typeface="Book Antiqua" panose="02040602050305030304" pitchFamily="18" charset="0"/>
              </a:rPr>
              <a:t>α αυτά τα έργα που ανήκουν σε αυτό το κίνημα διαβάστηκαν και συζητήθηκαν πολύ και βοήθησαν στο να καταργηθούν οι πάλιοι φραγμοί ανοίγοντας δρόμους σε άλλους συγγραφείς που προσάρμοσαν πολλές από τις νέες ιδέες και τεχνικές στα γούστα του κοινού.</a:t>
            </a:r>
            <a:br>
              <a:rPr lang="en-US" sz="1400" dirty="0">
                <a:effectLst/>
              </a:rPr>
            </a:br>
            <a:endParaRPr lang="en-US" sz="1400" dirty="0"/>
          </a:p>
        </p:txBody>
      </p:sp>
      <p:pic>
        <p:nvPicPr>
          <p:cNvPr id="36866" name="Picture 2" descr="Das Goethezeitportal: Goethes &quot;Götz von Berlichingen&quot; in Illustrationen von  J.H. Ramberg">
            <a:extLst>
              <a:ext uri="{FF2B5EF4-FFF2-40B4-BE49-F238E27FC236}">
                <a16:creationId xmlns:a16="http://schemas.microsoft.com/office/drawing/2014/main" id="{39794AEA-536E-8956-129C-4995C75A0A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49725" y="714591"/>
            <a:ext cx="3484610" cy="5420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9932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78B788-4207-8FCB-C43E-DDE04061410C}"/>
              </a:ext>
            </a:extLst>
          </p:cNvPr>
          <p:cNvSpPr>
            <a:spLocks noGrp="1"/>
          </p:cNvSpPr>
          <p:nvPr>
            <p:ph type="title"/>
          </p:nvPr>
        </p:nvSpPr>
        <p:spPr>
          <a:xfrm>
            <a:off x="691078" y="722902"/>
            <a:ext cx="10501177" cy="5491285"/>
          </a:xfrm>
        </p:spPr>
        <p:txBody>
          <a:bodyPr>
            <a:normAutofit/>
          </a:bodyPr>
          <a:lstStyle/>
          <a:p>
            <a:pPr>
              <a:lnSpc>
                <a:spcPct val="107000"/>
              </a:lnSpc>
              <a:spcAft>
                <a:spcPts val="800"/>
              </a:spcAft>
            </a:pP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Ο Γκαίτε, ο Σίλερ και ο κλασικισμός της Βαϊμάρης</a:t>
            </a:r>
            <a:br>
              <a:rPr lang="el-GR" sz="2400" i="1" dirty="0">
                <a:effectLst/>
                <a:latin typeface="Book Antiqua" panose="02040602050305030304" pitchFamily="18" charset="0"/>
                <a:ea typeface="Calibri" panose="020F0502020204030204" pitchFamily="34" charset="0"/>
                <a:cs typeface="Times New Roman" panose="02020603050405020304" pitchFamily="18" charset="0"/>
              </a:rPr>
            </a:br>
            <a:br>
              <a:rPr lang="el-GR" sz="2400" i="1"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Γκαίτε και ο Σίλερ συγκαταλέγονται ανάμεσα στους σημαντικότερους θεατρικούς συγγραφείς της Γερμανίας ειδικά ο Γιόχαν Βόλφγκανγκ φον Γκαίτε (1749-1832) θεωρείται συχνά η μεγαλύτερη μορφή που γνώρισε η γερμανική λογοτεχνία. Ξεκίνησε τη φιλολογική του καριέρα σε πολύ νεαρή ηλικία αλλά με το έργο του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Γκεντς</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φον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Μπέρλιχιγκεν</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1773, και το μυθιστόρημά του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Τα πάθη του νεαρού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Βέρθερου</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1774, έγινε ο πιο διάσημος νεαρός συγγραφέας της εποχής του και το επίκεντρο της σχολής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Θύελλα και Ορμή</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Σε ολόκληρη την Ευρώπη, ο </a:t>
            </a:r>
            <a:r>
              <a:rPr lang="en-US" sz="2400" dirty="0">
                <a:latin typeface="Book Antiqua" panose="02040602050305030304" pitchFamily="18" charset="0"/>
                <a:ea typeface="Calibri" panose="020F0502020204030204" pitchFamily="34" charset="0"/>
                <a:cs typeface="Times New Roman" panose="02020603050405020304" pitchFamily="18" charset="0"/>
              </a:rPr>
              <a:t>B</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έρθερος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εξέφραζε τους πόθους της νέας γενιάς.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4698562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7895" name="Group 37894">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7896" name="Straight Connector 37895">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897" name="Straight Connector 37896">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898" name="Straight Connector 37897">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899" name="Straight Connector 37898">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0" name="Straight Connector 37899">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1" name="Straight Connector 37900">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2" name="Straight Connector 37901">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3" name="Straight Connector 37902">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4" name="Straight Connector 37903">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5" name="Straight Connector 37904">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6" name="Straight Connector 37905">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7" name="Straight Connector 37906">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8" name="Straight Connector 37907">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09" name="Straight Connector 37908">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0" name="Straight Connector 37909">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1" name="Straight Connector 37910">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2" name="Straight Connector 37911">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3" name="Straight Connector 37912">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4" name="Straight Connector 37913">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5" name="Straight Connector 37914">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6" name="Straight Connector 37915">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7" name="Straight Connector 37916">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8" name="Straight Connector 37917">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19" name="Straight Connector 37918">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20" name="Straight Connector 37919">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21" name="Straight Connector 37920">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22" name="Straight Connector 37921">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23" name="Straight Connector 37922">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24" name="Straight Connector 37923">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25" name="Straight Connector 37924">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26" name="Straight Connector 37925">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7928" name="Right Triangle 37927">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7930" name="Rectangle 37929">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7932" name="Group 37931">
            <a:extLst>
              <a:ext uri="{FF2B5EF4-FFF2-40B4-BE49-F238E27FC236}">
                <a16:creationId xmlns:a16="http://schemas.microsoft.com/office/drawing/2014/main" id="{CEC7A2BB-E03E-436B-ABA5-3EBC8FB406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7933" name="Straight Connector 37932">
              <a:extLst>
                <a:ext uri="{FF2B5EF4-FFF2-40B4-BE49-F238E27FC236}">
                  <a16:creationId xmlns:a16="http://schemas.microsoft.com/office/drawing/2014/main" id="{A6DC0849-A033-4B02-97FE-B41AD9A866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34" name="Straight Connector 37933">
              <a:extLst>
                <a:ext uri="{FF2B5EF4-FFF2-40B4-BE49-F238E27FC236}">
                  <a16:creationId xmlns:a16="http://schemas.microsoft.com/office/drawing/2014/main" id="{C3ADCA7D-864A-49AD-B820-102F220EA7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35" name="Straight Connector 37934">
              <a:extLst>
                <a:ext uri="{FF2B5EF4-FFF2-40B4-BE49-F238E27FC236}">
                  <a16:creationId xmlns:a16="http://schemas.microsoft.com/office/drawing/2014/main" id="{4957E947-1347-4EB3-89EB-DF85D94E26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36" name="Straight Connector 37935">
              <a:extLst>
                <a:ext uri="{FF2B5EF4-FFF2-40B4-BE49-F238E27FC236}">
                  <a16:creationId xmlns:a16="http://schemas.microsoft.com/office/drawing/2014/main" id="{98B5FAB9-675C-4906-A39C-BCFD689294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37" name="Straight Connector 37936">
              <a:extLst>
                <a:ext uri="{FF2B5EF4-FFF2-40B4-BE49-F238E27FC236}">
                  <a16:creationId xmlns:a16="http://schemas.microsoft.com/office/drawing/2014/main" id="{1C524971-DA3C-4B74-A99D-95CECD50C9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38" name="Straight Connector 37937">
              <a:extLst>
                <a:ext uri="{FF2B5EF4-FFF2-40B4-BE49-F238E27FC236}">
                  <a16:creationId xmlns:a16="http://schemas.microsoft.com/office/drawing/2014/main" id="{DDBDB683-BC6A-4522-82A5-C7457201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39" name="Straight Connector 37938">
              <a:extLst>
                <a:ext uri="{FF2B5EF4-FFF2-40B4-BE49-F238E27FC236}">
                  <a16:creationId xmlns:a16="http://schemas.microsoft.com/office/drawing/2014/main" id="{A41560A9-0B55-472F-8261-6951E27C52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0" name="Straight Connector 37939">
              <a:extLst>
                <a:ext uri="{FF2B5EF4-FFF2-40B4-BE49-F238E27FC236}">
                  <a16:creationId xmlns:a16="http://schemas.microsoft.com/office/drawing/2014/main" id="{FD874A14-7926-47E8-947C-904C98B0E0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1" name="Straight Connector 37940">
              <a:extLst>
                <a:ext uri="{FF2B5EF4-FFF2-40B4-BE49-F238E27FC236}">
                  <a16:creationId xmlns:a16="http://schemas.microsoft.com/office/drawing/2014/main" id="{B3E5598F-2EAC-49C0-B77B-95438A8EDD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2" name="Straight Connector 37941">
              <a:extLst>
                <a:ext uri="{FF2B5EF4-FFF2-40B4-BE49-F238E27FC236}">
                  <a16:creationId xmlns:a16="http://schemas.microsoft.com/office/drawing/2014/main" id="{FC8993AC-196C-48AC-BCE3-3E71814D91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3" name="Straight Connector 37942">
              <a:extLst>
                <a:ext uri="{FF2B5EF4-FFF2-40B4-BE49-F238E27FC236}">
                  <a16:creationId xmlns:a16="http://schemas.microsoft.com/office/drawing/2014/main" id="{D517F3CA-CF3E-4CD8-B001-2BDF09D767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4" name="Straight Connector 37943">
              <a:extLst>
                <a:ext uri="{FF2B5EF4-FFF2-40B4-BE49-F238E27FC236}">
                  <a16:creationId xmlns:a16="http://schemas.microsoft.com/office/drawing/2014/main" id="{F5237402-E5C4-470B-955F-F3A8867765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5" name="Straight Connector 37944">
              <a:extLst>
                <a:ext uri="{FF2B5EF4-FFF2-40B4-BE49-F238E27FC236}">
                  <a16:creationId xmlns:a16="http://schemas.microsoft.com/office/drawing/2014/main" id="{5315EAA5-98ED-4276-880E-4E3789CEAA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6" name="Straight Connector 37945">
              <a:extLst>
                <a:ext uri="{FF2B5EF4-FFF2-40B4-BE49-F238E27FC236}">
                  <a16:creationId xmlns:a16="http://schemas.microsoft.com/office/drawing/2014/main" id="{77F94794-653E-45B6-811B-8081788A0E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7" name="Straight Connector 37946">
              <a:extLst>
                <a:ext uri="{FF2B5EF4-FFF2-40B4-BE49-F238E27FC236}">
                  <a16:creationId xmlns:a16="http://schemas.microsoft.com/office/drawing/2014/main" id="{A82DE38F-FC85-4274-8C84-8E75162E6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8" name="Straight Connector 37947">
              <a:extLst>
                <a:ext uri="{FF2B5EF4-FFF2-40B4-BE49-F238E27FC236}">
                  <a16:creationId xmlns:a16="http://schemas.microsoft.com/office/drawing/2014/main" id="{D4AF14C3-798E-4C02-A6B4-165D003D72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49" name="Straight Connector 37948">
              <a:extLst>
                <a:ext uri="{FF2B5EF4-FFF2-40B4-BE49-F238E27FC236}">
                  <a16:creationId xmlns:a16="http://schemas.microsoft.com/office/drawing/2014/main" id="{453D4C15-2F93-446B-AF2D-82072EC01A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0" name="Straight Connector 37949">
              <a:extLst>
                <a:ext uri="{FF2B5EF4-FFF2-40B4-BE49-F238E27FC236}">
                  <a16:creationId xmlns:a16="http://schemas.microsoft.com/office/drawing/2014/main" id="{E09026E7-4EC6-47AE-A989-318A5CA6BA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1" name="Straight Connector 37950">
              <a:extLst>
                <a:ext uri="{FF2B5EF4-FFF2-40B4-BE49-F238E27FC236}">
                  <a16:creationId xmlns:a16="http://schemas.microsoft.com/office/drawing/2014/main" id="{56DEDA5A-47AA-4ED0-897C-C0B1873B6F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2" name="Straight Connector 37951">
              <a:extLst>
                <a:ext uri="{FF2B5EF4-FFF2-40B4-BE49-F238E27FC236}">
                  <a16:creationId xmlns:a16="http://schemas.microsoft.com/office/drawing/2014/main" id="{4061821F-242E-4E40-B305-9048634C0F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3" name="Straight Connector 37952">
              <a:extLst>
                <a:ext uri="{FF2B5EF4-FFF2-40B4-BE49-F238E27FC236}">
                  <a16:creationId xmlns:a16="http://schemas.microsoft.com/office/drawing/2014/main" id="{20734AE8-EEDD-4DCB-9723-087DC2ECC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4" name="Straight Connector 37953">
              <a:extLst>
                <a:ext uri="{FF2B5EF4-FFF2-40B4-BE49-F238E27FC236}">
                  <a16:creationId xmlns:a16="http://schemas.microsoft.com/office/drawing/2014/main" id="{96DB511B-1563-4336-AFBB-D561A7C0B4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5" name="Straight Connector 37954">
              <a:extLst>
                <a:ext uri="{FF2B5EF4-FFF2-40B4-BE49-F238E27FC236}">
                  <a16:creationId xmlns:a16="http://schemas.microsoft.com/office/drawing/2014/main" id="{B5CEC4A9-4067-4D92-A28E-EE8152717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6" name="Straight Connector 37955">
              <a:extLst>
                <a:ext uri="{FF2B5EF4-FFF2-40B4-BE49-F238E27FC236}">
                  <a16:creationId xmlns:a16="http://schemas.microsoft.com/office/drawing/2014/main" id="{AB783B25-A3A3-45C4-B04C-A116442505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7" name="Straight Connector 37956">
              <a:extLst>
                <a:ext uri="{FF2B5EF4-FFF2-40B4-BE49-F238E27FC236}">
                  <a16:creationId xmlns:a16="http://schemas.microsoft.com/office/drawing/2014/main" id="{031178CD-3DE0-4C42-811C-7BC881FBF6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8" name="Straight Connector 37957">
              <a:extLst>
                <a:ext uri="{FF2B5EF4-FFF2-40B4-BE49-F238E27FC236}">
                  <a16:creationId xmlns:a16="http://schemas.microsoft.com/office/drawing/2014/main" id="{1926C508-8BE5-4ACF-A219-09B5D995B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59" name="Straight Connector 37958">
              <a:extLst>
                <a:ext uri="{FF2B5EF4-FFF2-40B4-BE49-F238E27FC236}">
                  <a16:creationId xmlns:a16="http://schemas.microsoft.com/office/drawing/2014/main" id="{1B58DEC2-3409-477A-84B4-A5D297FB01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60" name="Straight Connector 37959">
              <a:extLst>
                <a:ext uri="{FF2B5EF4-FFF2-40B4-BE49-F238E27FC236}">
                  <a16:creationId xmlns:a16="http://schemas.microsoft.com/office/drawing/2014/main" id="{AEE3E226-6EDA-4FC4-B670-9590DD5CE7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61" name="Straight Connector 37960">
              <a:extLst>
                <a:ext uri="{FF2B5EF4-FFF2-40B4-BE49-F238E27FC236}">
                  <a16:creationId xmlns:a16="http://schemas.microsoft.com/office/drawing/2014/main" id="{6BC874A8-EE7F-4F92-AAEA-40B18D939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62" name="Straight Connector 37961">
              <a:extLst>
                <a:ext uri="{FF2B5EF4-FFF2-40B4-BE49-F238E27FC236}">
                  <a16:creationId xmlns:a16="http://schemas.microsoft.com/office/drawing/2014/main" id="{023D647B-0C43-4C02-9BD2-A01859FD19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963" name="Straight Connector 37962">
              <a:extLst>
                <a:ext uri="{FF2B5EF4-FFF2-40B4-BE49-F238E27FC236}">
                  <a16:creationId xmlns:a16="http://schemas.microsoft.com/office/drawing/2014/main" id="{1C6DE01B-DD35-4B52-A72E-57E60E2263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Τίτλος 1">
            <a:extLst>
              <a:ext uri="{FF2B5EF4-FFF2-40B4-BE49-F238E27FC236}">
                <a16:creationId xmlns:a16="http://schemas.microsoft.com/office/drawing/2014/main" id="{CD05454B-1074-6488-28F6-E61C8727EC8C}"/>
              </a:ext>
            </a:extLst>
          </p:cNvPr>
          <p:cNvSpPr>
            <a:spLocks noGrp="1"/>
          </p:cNvSpPr>
          <p:nvPr>
            <p:ph type="title"/>
          </p:nvPr>
        </p:nvSpPr>
        <p:spPr>
          <a:xfrm>
            <a:off x="684225" y="746840"/>
            <a:ext cx="5402454" cy="5472984"/>
          </a:xfrm>
        </p:spPr>
        <p:txBody>
          <a:bodyPr vert="horz" lIns="91440" tIns="45720" rIns="91440" bIns="45720" rtlCol="0" anchor="b">
            <a:normAutofit/>
          </a:bodyPr>
          <a:lstStyle/>
          <a:p>
            <a:pPr>
              <a:lnSpc>
                <a:spcPct val="90000"/>
              </a:lnSpc>
            </a:pPr>
            <a:r>
              <a:rPr lang="en-US" sz="2400" dirty="0" err="1">
                <a:effectLst/>
                <a:latin typeface="Book Antiqua" panose="02040602050305030304" pitchFamily="18" charset="0"/>
              </a:rPr>
              <a:t>Το</a:t>
            </a:r>
            <a:r>
              <a:rPr lang="en-US" sz="2400" dirty="0">
                <a:effectLst/>
                <a:latin typeface="Book Antiqua" panose="02040602050305030304" pitchFamily="18" charset="0"/>
              </a:rPr>
              <a:t> 1775 </a:t>
            </a:r>
            <a:r>
              <a:rPr lang="en-US" sz="2400" dirty="0" err="1">
                <a:effectLst/>
                <a:latin typeface="Book Antiqua" panose="02040602050305030304" pitchFamily="18" charset="0"/>
              </a:rPr>
              <a:t>ύστερ</a:t>
            </a:r>
            <a:r>
              <a:rPr lang="en-US" sz="2400" dirty="0">
                <a:effectLst/>
                <a:latin typeface="Book Antiqua" panose="02040602050305030304" pitchFamily="18" charset="0"/>
              </a:rPr>
              <a:t>α από αίτημα του νεαρού ηγεμόνα, Δούκα Καρόλου Αυγούστου, ο Γκαίτε εγκαταστάθηκε στη Βαϊμάρη, την οποία βοήθησε να γίνει ένα από τα πολιτιστικά κέντρα της Γερμανίας. </a:t>
            </a:r>
            <a:r>
              <a:rPr lang="en-US" sz="2400" dirty="0" err="1">
                <a:effectLst/>
                <a:latin typeface="Book Antiqua" panose="02040602050305030304" pitchFamily="18" charset="0"/>
              </a:rPr>
              <a:t>Τέθηκε</a:t>
            </a:r>
            <a:r>
              <a:rPr lang="en-US" sz="2400" dirty="0">
                <a:effectLst/>
                <a:latin typeface="Book Antiqua" panose="02040602050305030304" pitchFamily="18" charset="0"/>
              </a:rPr>
              <a:t> επ</a:t>
            </a:r>
            <a:r>
              <a:rPr lang="en-US" sz="2400" dirty="0" err="1">
                <a:effectLst/>
                <a:latin typeface="Book Antiqua" panose="02040602050305030304" pitchFamily="18" charset="0"/>
              </a:rPr>
              <a:t>ικεφ</a:t>
            </a:r>
            <a:r>
              <a:rPr lang="en-US" sz="2400" dirty="0">
                <a:effectLst/>
                <a:latin typeface="Book Antiqua" panose="02040602050305030304" pitchFamily="18" charset="0"/>
              </a:rPr>
              <a:t>αλής του ερασιτεχνικού θιάσου που παρείχε στην πόλη τη μοναδική θεατρική διασκέδαση. </a:t>
            </a:r>
            <a:r>
              <a:rPr lang="en-US" sz="2400" dirty="0" err="1">
                <a:effectLst/>
                <a:latin typeface="Book Antiqua" panose="02040602050305030304" pitchFamily="18" charset="0"/>
              </a:rPr>
              <a:t>Ότ</a:t>
            </a:r>
            <a:r>
              <a:rPr lang="en-US" sz="2400" dirty="0">
                <a:effectLst/>
                <a:latin typeface="Book Antiqua" panose="02040602050305030304" pitchFamily="18" charset="0"/>
              </a:rPr>
              <a:t>αν χάθηκε ο ενθουσιασμός των ερασιτεχνών το θέατρο του Δούκα ενοικιάστηκε το 1784 σε ένα επαγγελματικό θίασο που έμεινε στη Βαϊμάρη μέχρι το 1791.</a:t>
            </a:r>
            <a:br>
              <a:rPr lang="en-US" sz="1400" dirty="0">
                <a:effectLst/>
              </a:rPr>
            </a:br>
            <a:endParaRPr lang="en-US" sz="1400" dirty="0"/>
          </a:p>
        </p:txBody>
      </p:sp>
      <p:sp>
        <p:nvSpPr>
          <p:cNvPr id="37965" name="Right Triangle 37964">
            <a:extLst>
              <a:ext uri="{FF2B5EF4-FFF2-40B4-BE49-F238E27FC236}">
                <a16:creationId xmlns:a16="http://schemas.microsoft.com/office/drawing/2014/main" id="{218D3B53-4071-48E8-9CB1-4566DAFA0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2600449"/>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7890" name="Picture 2">
            <a:extLst>
              <a:ext uri="{FF2B5EF4-FFF2-40B4-BE49-F238E27FC236}">
                <a16:creationId xmlns:a16="http://schemas.microsoft.com/office/drawing/2014/main" id="{0BC288F8-2448-5F4D-1212-6F61A4CC36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273"/>
          <a:stretch/>
        </p:blipFill>
        <p:spPr bwMode="auto">
          <a:xfrm>
            <a:off x="6062050" y="-1554"/>
            <a:ext cx="6120571" cy="6857999"/>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1451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8919" name="Group 38918">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8920" name="Straight Connector 38919">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21" name="Straight Connector 38920">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22" name="Straight Connector 38921">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23" name="Straight Connector 38922">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24" name="Straight Connector 38923">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25" name="Straight Connector 38924">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26" name="Straight Connector 38925">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27" name="Straight Connector 38926">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28" name="Straight Connector 38927">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29" name="Straight Connector 38928">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0" name="Straight Connector 38929">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1" name="Straight Connector 38930">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2" name="Straight Connector 38931">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3" name="Straight Connector 38932">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4" name="Straight Connector 38933">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5" name="Straight Connector 38934">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6" name="Straight Connector 38935">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7" name="Straight Connector 38936">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8" name="Straight Connector 38937">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39" name="Straight Connector 38938">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0" name="Straight Connector 38939">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1" name="Straight Connector 38940">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2" name="Straight Connector 38941">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3" name="Straight Connector 38942">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4" name="Straight Connector 38943">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5" name="Straight Connector 38944">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6" name="Straight Connector 38945">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7" name="Straight Connector 38946">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8" name="Straight Connector 38947">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49" name="Straight Connector 38948">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50" name="Straight Connector 38949">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8952" name="Right Triangle 38951">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8954" name="Rectangle 38953">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8956" name="Group 38955">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38957" name="Straight Connector 38956">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58" name="Straight Connector 38957">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59" name="Straight Connector 38958">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0" name="Straight Connector 38959">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1" name="Straight Connector 38960">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2" name="Straight Connector 38961">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3" name="Straight Connector 38962">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4" name="Straight Connector 38963">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5" name="Straight Connector 38964">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6" name="Straight Connector 38965">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7" name="Straight Connector 38966">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8" name="Straight Connector 38967">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69" name="Straight Connector 38968">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0" name="Straight Connector 38969">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1" name="Straight Connector 38970">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2" name="Straight Connector 38971">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3" name="Straight Connector 38972">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4" name="Straight Connector 38973">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5" name="Straight Connector 38974">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6" name="Straight Connector 38975">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7" name="Straight Connector 38976">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8" name="Straight Connector 38977">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79" name="Straight Connector 38978">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80" name="Straight Connector 38979">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81" name="Straight Connector 38980">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82" name="Straight Connector 38981">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83" name="Straight Connector 38982">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84" name="Straight Connector 38983">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85" name="Straight Connector 38984">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86" name="Straight Connector 38985">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987" name="Straight Connector 38986">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8989" name="Freeform: Shape 38988">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8914" name="Picture 2" descr="Iphigenia in Tauris (Goethe) - Wikipedia">
            <a:extLst>
              <a:ext uri="{FF2B5EF4-FFF2-40B4-BE49-F238E27FC236}">
                <a16:creationId xmlns:a16="http://schemas.microsoft.com/office/drawing/2014/main" id="{7AFA959C-4C73-8F3C-FBD0-5ABAD840A0BB}"/>
              </a:ext>
            </a:extLst>
          </p:cNvPr>
          <p:cNvPicPr>
            <a:picLocks noChangeAspect="1" noChangeArrowheads="1"/>
          </p:cNvPicPr>
          <p:nvPr/>
        </p:nvPicPr>
        <p:blipFill rotWithShape="1">
          <a:blip r:embed="rId2">
            <a:alphaModFix amt="60000"/>
            <a:extLst>
              <a:ext uri="{28A0092B-C50C-407E-A947-70E740481C1C}">
                <a14:useLocalDpi xmlns:a14="http://schemas.microsoft.com/office/drawing/2010/main" val="0"/>
              </a:ext>
            </a:extLst>
          </a:blip>
          <a:srcRect t="12567" r="-1" b="6093"/>
          <a:stretch/>
        </p:blipFill>
        <p:spPr bwMode="auto">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C3718A35-EE16-9A53-74C5-4D051899E8D7}"/>
              </a:ext>
            </a:extLst>
          </p:cNvPr>
          <p:cNvSpPr>
            <a:spLocks noGrp="1"/>
          </p:cNvSpPr>
          <p:nvPr>
            <p:ph type="title"/>
          </p:nvPr>
        </p:nvSpPr>
        <p:spPr>
          <a:xfrm>
            <a:off x="484846" y="3646828"/>
            <a:ext cx="9339075" cy="3211172"/>
          </a:xfrm>
        </p:spPr>
        <p:txBody>
          <a:bodyPr vert="horz" lIns="91440" tIns="45720" rIns="91440" bIns="45720" rtlCol="0" anchor="b">
            <a:noAutofit/>
          </a:bodyPr>
          <a:lstStyle/>
          <a:p>
            <a:pPr>
              <a:lnSpc>
                <a:spcPct val="90000"/>
              </a:lnSpc>
            </a:pPr>
            <a:r>
              <a:rPr lang="en-US" sz="2200" b="1" dirty="0">
                <a:solidFill>
                  <a:srgbClr val="FFFFFF"/>
                </a:solidFill>
                <a:effectLst/>
                <a:latin typeface="Book Antiqua" panose="02040602050305030304" pitchFamily="18" charset="0"/>
              </a:rPr>
              <a:t>Η επ</a:t>
            </a:r>
            <a:r>
              <a:rPr lang="en-US" sz="2200" b="1" dirty="0" err="1">
                <a:solidFill>
                  <a:srgbClr val="FFFFFF"/>
                </a:solidFill>
                <a:effectLst/>
                <a:latin typeface="Book Antiqua" panose="02040602050305030304" pitchFamily="18" charset="0"/>
              </a:rPr>
              <a:t>ίσκεψή</a:t>
            </a:r>
            <a:r>
              <a:rPr lang="en-US" sz="2200" b="1" dirty="0">
                <a:solidFill>
                  <a:srgbClr val="FFFFFF"/>
                </a:solidFill>
                <a:effectLst/>
                <a:latin typeface="Book Antiqua" panose="02040602050305030304" pitchFamily="18" charset="0"/>
              </a:rPr>
              <a:t> </a:t>
            </a:r>
            <a:r>
              <a:rPr lang="en-US" sz="2200" b="1" dirty="0" err="1">
                <a:solidFill>
                  <a:srgbClr val="FFFFFF"/>
                </a:solidFill>
                <a:effectLst/>
                <a:latin typeface="Book Antiqua" panose="02040602050305030304" pitchFamily="18" charset="0"/>
              </a:rPr>
              <a:t>του</a:t>
            </a:r>
            <a:r>
              <a:rPr lang="en-US" sz="2200" b="1" dirty="0">
                <a:solidFill>
                  <a:srgbClr val="FFFFFF"/>
                </a:solidFill>
                <a:effectLst/>
                <a:latin typeface="Book Antiqua" panose="02040602050305030304" pitchFamily="18" charset="0"/>
              </a:rPr>
              <a:t> </a:t>
            </a:r>
            <a:r>
              <a:rPr lang="en-US" sz="2200" b="1" dirty="0" err="1">
                <a:solidFill>
                  <a:srgbClr val="FFFFFF"/>
                </a:solidFill>
                <a:effectLst/>
                <a:latin typeface="Book Antiqua" panose="02040602050305030304" pitchFamily="18" charset="0"/>
              </a:rPr>
              <a:t>Γκ</a:t>
            </a:r>
            <a:r>
              <a:rPr lang="en-US" sz="2200" b="1" dirty="0">
                <a:solidFill>
                  <a:srgbClr val="FFFFFF"/>
                </a:solidFill>
                <a:effectLst/>
                <a:latin typeface="Book Antiqua" panose="02040602050305030304" pitchFamily="18" charset="0"/>
              </a:rPr>
              <a:t>αίτε στην Ιταλία από το 1786 μέχρι το 1788 σηματοδότησε μια στροφή στις απόψεις του. Η </a:t>
            </a:r>
            <a:r>
              <a:rPr lang="en-US" sz="2200" b="1" dirty="0" err="1">
                <a:solidFill>
                  <a:srgbClr val="FFFFFF"/>
                </a:solidFill>
                <a:effectLst/>
                <a:latin typeface="Book Antiqua" panose="02040602050305030304" pitchFamily="18" charset="0"/>
              </a:rPr>
              <a:t>νέ</a:t>
            </a:r>
            <a:r>
              <a:rPr lang="en-US" sz="2200" b="1" dirty="0">
                <a:solidFill>
                  <a:srgbClr val="FFFFFF"/>
                </a:solidFill>
                <a:effectLst/>
                <a:latin typeface="Book Antiqua" panose="02040602050305030304" pitchFamily="18" charset="0"/>
              </a:rPr>
              <a:t>α του εκτίμηση για το κλασικό παρελθόν τον έκανε να αποποιηθεί την προηγούμενη περίοδο της </a:t>
            </a:r>
            <a:r>
              <a:rPr lang="en-US" sz="2200" b="1" i="1" dirty="0">
                <a:solidFill>
                  <a:srgbClr val="FFFFFF"/>
                </a:solidFill>
                <a:effectLst/>
                <a:latin typeface="Book Antiqua" panose="02040602050305030304" pitchFamily="18" charset="0"/>
              </a:rPr>
              <a:t>Θύελλας και της Ορμής</a:t>
            </a:r>
            <a:r>
              <a:rPr lang="en-US" sz="2200" b="1" dirty="0">
                <a:solidFill>
                  <a:srgbClr val="FFFFFF"/>
                </a:solidFill>
                <a:effectLst/>
                <a:latin typeface="Book Antiqua" panose="02040602050305030304" pitchFamily="18" charset="0"/>
              </a:rPr>
              <a:t> για χάρη του κλασικού ύφους. </a:t>
            </a:r>
            <a:r>
              <a:rPr lang="en-US" sz="2200" b="1" dirty="0" err="1">
                <a:solidFill>
                  <a:srgbClr val="FFFFFF"/>
                </a:solidFill>
                <a:effectLst/>
                <a:latin typeface="Book Antiqua" panose="02040602050305030304" pitchFamily="18" charset="0"/>
              </a:rPr>
              <a:t>Το</a:t>
            </a:r>
            <a:r>
              <a:rPr lang="en-US" sz="2200" b="1" dirty="0">
                <a:solidFill>
                  <a:srgbClr val="FFFFFF"/>
                </a:solidFill>
                <a:effectLst/>
                <a:latin typeface="Book Antiqua" panose="02040602050305030304" pitchFamily="18" charset="0"/>
              </a:rPr>
              <a:t> </a:t>
            </a:r>
            <a:r>
              <a:rPr lang="en-US" sz="2200" b="1" dirty="0" err="1">
                <a:solidFill>
                  <a:srgbClr val="FFFFFF"/>
                </a:solidFill>
                <a:effectLst/>
                <a:latin typeface="Book Antiqua" panose="02040602050305030304" pitchFamily="18" charset="0"/>
              </a:rPr>
              <a:t>έργο</a:t>
            </a:r>
            <a:r>
              <a:rPr lang="en-US" sz="2200" b="1" dirty="0">
                <a:solidFill>
                  <a:srgbClr val="FFFFFF"/>
                </a:solidFill>
                <a:effectLst/>
                <a:latin typeface="Book Antiqua" panose="02040602050305030304" pitchFamily="18" charset="0"/>
              </a:rPr>
              <a:t> </a:t>
            </a:r>
            <a:r>
              <a:rPr lang="en-US" sz="2200" b="1" dirty="0" err="1">
                <a:solidFill>
                  <a:srgbClr val="FFFFFF"/>
                </a:solidFill>
                <a:effectLst/>
                <a:latin typeface="Book Antiqua" panose="02040602050305030304" pitchFamily="18" charset="0"/>
              </a:rPr>
              <a:t>του</a:t>
            </a:r>
            <a:r>
              <a:rPr lang="en-US" sz="2200" b="1" dirty="0">
                <a:solidFill>
                  <a:srgbClr val="FFFFFF"/>
                </a:solidFill>
                <a:effectLst/>
                <a:latin typeface="Book Antiqua" panose="02040602050305030304" pitchFamily="18" charset="0"/>
              </a:rPr>
              <a:t> </a:t>
            </a:r>
            <a:r>
              <a:rPr lang="en-US" sz="2200" b="1" i="1" dirty="0" err="1">
                <a:solidFill>
                  <a:srgbClr val="FFFFFF"/>
                </a:solidFill>
                <a:effectLst/>
                <a:latin typeface="Book Antiqua" panose="02040602050305030304" pitchFamily="18" charset="0"/>
              </a:rPr>
              <a:t>Ιφιγένει</a:t>
            </a:r>
            <a:r>
              <a:rPr lang="en-US" sz="2200" b="1" i="1" dirty="0">
                <a:solidFill>
                  <a:srgbClr val="FFFFFF"/>
                </a:solidFill>
                <a:effectLst/>
                <a:latin typeface="Book Antiqua" panose="02040602050305030304" pitchFamily="18" charset="0"/>
              </a:rPr>
              <a:t>α εν Ταύροις,</a:t>
            </a:r>
            <a:r>
              <a:rPr lang="en-US" sz="2200" b="1" dirty="0">
                <a:solidFill>
                  <a:srgbClr val="FFFFFF"/>
                </a:solidFill>
                <a:effectLst/>
                <a:latin typeface="Book Antiqua" panose="02040602050305030304" pitchFamily="18" charset="0"/>
              </a:rPr>
              <a:t> γραμμένο το 1787, συχνά θεωρείται ένα από τα μεγαλύτερα του επιτεύγματα. </a:t>
            </a:r>
            <a:r>
              <a:rPr lang="en-US" sz="2200" b="1" dirty="0" err="1">
                <a:solidFill>
                  <a:srgbClr val="FFFFFF"/>
                </a:solidFill>
                <a:effectLst/>
                <a:latin typeface="Book Antiqua" panose="02040602050305030304" pitchFamily="18" charset="0"/>
              </a:rPr>
              <a:t>Μέσ</a:t>
            </a:r>
            <a:r>
              <a:rPr lang="en-US" sz="2200" b="1" dirty="0">
                <a:solidFill>
                  <a:srgbClr val="FFFFFF"/>
                </a:solidFill>
                <a:effectLst/>
                <a:latin typeface="Book Antiqua" panose="02040602050305030304" pitchFamily="18" charset="0"/>
              </a:rPr>
              <a:t>α στο πλαίσιο του αρχαίου μύθου, παρουσιάζει την ηθική εξέλιξη της ανθρωπότητας από το περιορισμένο ενδιαφέρον του ανθρώπου μόνο για τον εαυτό του στην επίγνωση ότι είναι μέρος ενός συνόλου.</a:t>
            </a:r>
            <a:br>
              <a:rPr lang="en-US" sz="2200" b="1" dirty="0">
                <a:solidFill>
                  <a:srgbClr val="FFFFFF"/>
                </a:solidFill>
                <a:effectLst/>
                <a:latin typeface="Book Antiqua" panose="02040602050305030304" pitchFamily="18" charset="0"/>
              </a:rPr>
            </a:br>
            <a:endParaRPr lang="en-US" sz="2200" b="1"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31348191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60621C-ADA8-11D4-FA30-400106F4990E}"/>
              </a:ext>
            </a:extLst>
          </p:cNvPr>
          <p:cNvSpPr>
            <a:spLocks noGrp="1"/>
          </p:cNvSpPr>
          <p:nvPr>
            <p:ph type="title"/>
          </p:nvPr>
        </p:nvSpPr>
        <p:spPr>
          <a:xfrm>
            <a:off x="691078" y="722903"/>
            <a:ext cx="10501177" cy="4811122"/>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1791 ο δούκας διόρισε τον Γκαίτε στη θέση του σκηνοθέτη του θεάτρου της αυλής με ένα μέτριο θίασο υπό την καλλιτεχνική διεύθυνση του ηθοποιού Φράνσις Φίσερ. Από τη θέση αυτή, ο Γκαίτε, ενθάρρυνε τους ηθοποιούς να διαμορφώσουν ένα υποκριτικό ύφος, ικανό να συμβαδίζει με τους στόχους των κλασικών δραμάτων του.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9038508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709EDC-0516-752A-14B6-9C1D31928C9B}"/>
              </a:ext>
            </a:extLst>
          </p:cNvPr>
          <p:cNvSpPr>
            <a:spLocks noGrp="1"/>
          </p:cNvSpPr>
          <p:nvPr>
            <p:ph type="title"/>
          </p:nvPr>
        </p:nvSpPr>
        <p:spPr>
          <a:xfrm>
            <a:off x="691078" y="722903"/>
            <a:ext cx="10501177" cy="557526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Γκαίτε είχε στρέψει όλη την προσοχή του στη σωματική έκφραση και στο ευγενές πάθος. Με αυτόν τον τρόπο δεν αντιτάχθηκε μόνο στο επιτηδευμένο ύφος και στον πομπώδη τόνο που είχαν υιοθετήσει οι γηραιότεροι ηθοποιοί, προσκολλημένοι στη γαλλική τραγωδία, αλλά και στο ψυχολογικό-ρεαλιστικό υποκριτικό ύφος που είχαν αναπτύξει οι νεότεροι ηθοποιοί. Ο Γκαίτε επιζητούσε τη ρητορική, τη σωματική έκφραση και τη μιμική τέχνη της αρχαιότητας γεγονός που τον οδήγησε στον ιδεαλισμό. Οι οδηγίες του Γκαίτε υπό τον τίτλο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Κανόνες για τους ηθοποιούς,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γραμμένες το 1803, αφορούν αφενός την τέχνη της απαγγελίας και προπάντων την απαγγελία στίχων, και αφετέρου τη στάση του σώματος, τις χειρονομίες και την κίνηση του ηθοποιού. Μεταξύ άλλων υπενθυμίζει στον ηθοποιό να μη μιλά προς το βάθος της σκηνής αλλά πάντα προς το κοινό. Όσον αφορά τους διαλόγους προτείνει τον εξής θεμελιώδη κανόνα:</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0322949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D5304D5-B8BA-A257-DD32-C710C0B7E3F2}"/>
              </a:ext>
            </a:extLst>
          </p:cNvPr>
          <p:cNvSpPr>
            <a:spLocks noGrp="1"/>
          </p:cNvSpPr>
          <p:nvPr>
            <p:ph type="title"/>
          </p:nvPr>
        </p:nvSpPr>
        <p:spPr>
          <a:xfrm>
            <a:off x="691078" y="722903"/>
            <a:ext cx="10501177" cy="4791489"/>
          </a:xfrm>
        </p:spPr>
        <p:txBody>
          <a:bodyPr>
            <a:normAutofit/>
          </a:bodyPr>
          <a:lstStyle/>
          <a:p>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ιδιαίτερα σημαντικό μεταξύ δυο δρώντων προσώπων είναι, αυτός που παίρνει το λόγο να κινείται πάντα προς τα πίσω, ενώ εκείνος που παύει να μιλά να κινείται ελαφρώς προς τα εμπρός. Εφόσον γίνεται συνετή χρήση αυτής της τεχνικής, ο ηθοποιός καταφέρνει με την άσκηση να πείσει ότι ενεργεί  αβίαστα, τότε τόσο για την οπτική εντύπωση όσο και για την κατανόηση της απαγγελίας επιτυγχάνεται το βέλτιστο δυνατό αποτέλεσμα. Όταν ένας ηθοποιός αναδειχθεί μάστορας στο συγκεκριμένο τομέα, τότε μαζί με άλλους που έχουν ασκηθεί στον ίδιο βαθμό είναι ικανός να αφήσει όμορφες εντυπώσεις, πλεονεκτώντας απέναντι σε όσους δεν είναι εξοικειωμένοι με αυτή την τεχνική.</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454544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72D036-E4E2-C4A2-2A45-040AEF901455}"/>
              </a:ext>
            </a:extLst>
          </p:cNvPr>
          <p:cNvSpPr>
            <a:spLocks noGrp="1"/>
          </p:cNvSpPr>
          <p:nvPr>
            <p:ph type="title"/>
          </p:nvPr>
        </p:nvSpPr>
        <p:spPr>
          <a:xfrm>
            <a:off x="691078" y="722903"/>
            <a:ext cx="10501177" cy="4390273"/>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Όσον αφορά τη στάση των χεριών, ο Γκαίτε επισημαίνει ότι για τον ηθοποιό είναι μέγα σφάλμα να σταυρώνει τα χέρια στο στήθος, να τα κρατά ενωμένα πάνω στην κοιλιά ακόμα να χώνει το ένα χέρι στην τσέπη του γιλέκου ή και τα δυο στις τσέπες. Αντ’ αυτού προτείνει το εξής: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4953166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AAE845-D0BC-D15E-B1C2-4474787F04CD}"/>
              </a:ext>
            </a:extLst>
          </p:cNvPr>
          <p:cNvSpPr>
            <a:spLocks noGrp="1"/>
          </p:cNvSpPr>
          <p:nvPr>
            <p:ph type="title"/>
          </p:nvPr>
        </p:nvSpPr>
        <p:spPr>
          <a:xfrm>
            <a:off x="691078" y="722903"/>
            <a:ext cx="10501177" cy="4940779"/>
          </a:xfrm>
        </p:spPr>
        <p:txBody>
          <a:bodyPr/>
          <a:lstStyle/>
          <a:p>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το χέρι δεν πρέπει ούτε να σχηματίζει γροθιά ούτε να κρέμεται τεντωμένο στο πλάι, σαν στρατιώτης σε στάση προσοχής. Απεναντίας, άλλα δάχτυλα πρέπει να είναι ελαφρώς λυγισμένα και άλλα τεντωμένα, χωρίς όμως να δίνουν την εντύπωση ακαμψίας. Τα δυο μεσαία δάχτυλα πρέπει να μένουν πάντα ενωμένα ενώ ο αντίχειρας, ο δείκτης και ο μικρός πρέπει ελαφρώς να λυγίσουν· κατ’ αυτό τον τρόπο το χέρι διατηρεί την αρμόζουσα στάση και την ορθή φόρμα για κάθε κίνηση που εκτελεί.</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22020131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66E84B-1974-4519-EA6D-09391FEF1830}"/>
              </a:ext>
            </a:extLst>
          </p:cNvPr>
          <p:cNvSpPr>
            <a:spLocks noGrp="1"/>
          </p:cNvSpPr>
          <p:nvPr>
            <p:ph type="title"/>
          </p:nvPr>
        </p:nvSpPr>
        <p:spPr>
          <a:xfrm>
            <a:off x="691078" y="722903"/>
            <a:ext cx="10501177" cy="478215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Για τον Γκαίτε η ελαφρώς τροποποιημένη υιοθέτηση των κανόνων της υποκριτικής τέχνης του μπαρόκ απέβλεπε στον περιορισμό της ψευδαισθητικής εντύπωσης της σκηνής. Στο θεωρητικό του κείμενο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Περί της δραματικής ποίησης,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γραμμένο το 1758,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Ντιντερό</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αξίωνε ως θεμελιώδη νόμο του αστικού θεάτρου της ψευδαίσθησης ότι στην άκρη της σκηνής ορθώνεται ένα πανύψηλο τείχος, το οποίο χωρίζει τον ηθοποιό από το κοινό. Ο ηθοποιός πρέπει να παίζει σαν να μην έχει σηκωθεί ακόμα η αυλαία.</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3074811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2749046-7FA3-8AE1-AD77-686F4CDFA888}"/>
              </a:ext>
            </a:extLst>
          </p:cNvPr>
          <p:cNvSpPr>
            <a:spLocks noGrp="1"/>
          </p:cNvSpPr>
          <p:nvPr>
            <p:ph type="title"/>
          </p:nvPr>
        </p:nvSpPr>
        <p:spPr>
          <a:xfrm>
            <a:off x="691078" y="722903"/>
            <a:ext cx="10501177" cy="4492909"/>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Αντίθετα, ο Γκαίτε απέρριπτε εξ ολοκλήρου την αναγκαιότητα ενός τέτοιου τείχους, διότι ο ηθοποιός πρέπει να έχει πάντα στο νου του ότι βρίσκεται επί σκηνής χάριν του κοινού. Στην προσπάθειά του να αποτρέψει την ψευδαίσθηση της πραγματικότητας, ο Γκαίτε απαγόρευε ρητά στους ηθοποιούς τον «φυσικό» τρόπο ερμηνείας. «Καταρχάς ο ηθοποιός πρέπει να έχει υπόψιν του ότι ο σκοπός του δεν είναι μόνο να μιμείται αλλά και ένα εξιδανικεύει τη φύση, συνενώνοντας στην ερμηνεία του το αληθινό με το ωραίο».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6909568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D0122B-D28D-65ED-E108-9A5DB37CA720}"/>
              </a:ext>
            </a:extLst>
          </p:cNvPr>
          <p:cNvSpPr>
            <a:spLocks noGrp="1"/>
          </p:cNvSpPr>
          <p:nvPr>
            <p:ph type="title"/>
          </p:nvPr>
        </p:nvSpPr>
        <p:spPr>
          <a:xfrm>
            <a:off x="691078" y="722903"/>
            <a:ext cx="10501177" cy="462353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Όσον αφορά τις προθέσεις του Γκαίτε για τον θεατή, η νέα υποκριτική τέχνη στόχευε να καταστήσει σχεδόν ανέφικτη την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ενσυναίσθηση</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των σκηνικών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τεκταινομένων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την ταύτιση με τα πρόσωπα του δράματος, δεδομένου ότι εξασφάλιζε μια αισθητική αποστασιοποίηση η οποία θα προσέφερε στο θεατή τη δυνατότητα να βιώσει την παράσταση ως διαπλαστική εμπειρία.</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28481279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0F7F45F-810E-1E0A-B509-96F0ADA35677}"/>
              </a:ext>
            </a:extLst>
          </p:cNvPr>
          <p:cNvSpPr>
            <a:spLocks noGrp="1"/>
          </p:cNvSpPr>
          <p:nvPr>
            <p:ph type="title"/>
          </p:nvPr>
        </p:nvSpPr>
        <p:spPr>
          <a:xfrm>
            <a:off x="691078" y="722903"/>
            <a:ext cx="10501177" cy="4632868"/>
          </a:xfrm>
        </p:spPr>
        <p:txBody>
          <a:bodyPr>
            <a:normAutofit/>
          </a:bodyPr>
          <a:lstStyle/>
          <a:p>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Η μεγαλύτερη ένδειξη σεβασμού απέναντι στο κοινό είναι να μην το μεταχειριζόμαστε σαν όχλο. Ο όχλος συρρέει απροπαρασκεύαστος στο θέατρο, επιζητώντας ό,τι μπορεί να του δώσει άμεση απόλαυση: Θέλει να δει, να εκπλαγεί, να γελάσει, να κλάψει, αναγκάζοντας τους σκηνοθέτες, που εξαρτώνται από τον όχλο, να πέφτουν λίγο ή πολύ στο επίπεδο του,  και από τη μία να μεγαλοποιούν το θέατρο ενώ από την άλλη να το καταστρέφουν.</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35270430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E81C55-8C6B-9063-FCC3-93FFBA07D81A}"/>
              </a:ext>
            </a:extLst>
          </p:cNvPr>
          <p:cNvSpPr>
            <a:spLocks noGrp="1"/>
          </p:cNvSpPr>
          <p:nvPr>
            <p:ph type="title"/>
          </p:nvPr>
        </p:nvSpPr>
        <p:spPr>
          <a:xfrm>
            <a:off x="691078" y="722903"/>
            <a:ext cx="10501177" cy="507140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Σύμφωνα με την ίδια αρχή, ο Γκαίτε διαμόρφωσε και το ρεπερτόριο του θεάτρου της Βαϊμάρης. Το ρεπερτόριο περιλάμβανε εκτός από τη λογοτεχνική πρωτοπορία της εποχής,  κυρίως στα δικά του έργα και τα δράματα του Σίλερ</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a:t>
            </a:r>
            <a:r>
              <a:rPr lang="el-GR" sz="2400" i="1" dirty="0">
                <a:solidFill>
                  <a:srgbClr val="202122"/>
                </a:solidFill>
                <a:effectLst/>
                <a:latin typeface="Book Antiqua" panose="02040602050305030304" pitchFamily="18" charset="0"/>
                <a:ea typeface="Calibri" panose="020F0502020204030204" pitchFamily="34" charset="0"/>
                <a:cs typeface="Arial" panose="020B0604020202020204" pitchFamily="34" charset="0"/>
              </a:rPr>
              <a:t>Μαρία Στιούαρτ</a:t>
            </a:r>
            <a:r>
              <a:rPr lang="el-GR" sz="2400" dirty="0">
                <a:solidFill>
                  <a:srgbClr val="202122"/>
                </a:solidFill>
                <a:effectLst/>
                <a:latin typeface="Book Antiqua" panose="02040602050305030304" pitchFamily="18" charset="0"/>
                <a:ea typeface="Calibri" panose="020F0502020204030204" pitchFamily="34" charset="0"/>
                <a:cs typeface="Arial" panose="020B0604020202020204" pitchFamily="34" charset="0"/>
              </a:rPr>
              <a:t>, 1800</a:t>
            </a:r>
            <a:r>
              <a:rPr lang="el-GR" sz="2400" dirty="0">
                <a:effectLst/>
                <a:latin typeface="Book Antiqua" panose="02040602050305030304" pitchFamily="18" charset="0"/>
              </a:rPr>
              <a:t>, </a:t>
            </a:r>
            <a:r>
              <a:rPr lang="el-GR" sz="2400" i="1" dirty="0">
                <a:effectLst/>
                <a:latin typeface="Book Antiqua" panose="02040602050305030304" pitchFamily="18" charset="0"/>
              </a:rPr>
              <a:t>Η Παρθένος της Ορλεάνης</a:t>
            </a:r>
            <a:r>
              <a:rPr lang="el-GR" sz="2400" dirty="0">
                <a:effectLst/>
                <a:latin typeface="Book Antiqua" panose="02040602050305030304" pitchFamily="18" charset="0"/>
              </a:rPr>
              <a:t>, 1801, </a:t>
            </a:r>
            <a:r>
              <a:rPr lang="el-GR" sz="2400" i="1" dirty="0">
                <a:effectLst/>
                <a:latin typeface="Book Antiqua" panose="02040602050305030304" pitchFamily="18" charset="0"/>
              </a:rPr>
              <a:t>Η μνηστή της Μεσσήνης</a:t>
            </a:r>
            <a:r>
              <a:rPr lang="el-GR" sz="2400" dirty="0">
                <a:effectLst/>
                <a:latin typeface="Book Antiqua" panose="02040602050305030304" pitchFamily="18" charset="0"/>
              </a:rPr>
              <a:t>, 1803</a:t>
            </a:r>
            <a:r>
              <a:rPr lang="el-GR" sz="2400" i="1" dirty="0">
                <a:effectLst/>
                <a:latin typeface="Book Antiqua" panose="02040602050305030304" pitchFamily="18" charset="0"/>
              </a:rPr>
              <a:t>, Γουλιέλμος </a:t>
            </a:r>
            <a:r>
              <a:rPr lang="el-GR" sz="2400" i="1" dirty="0" err="1">
                <a:effectLst/>
                <a:latin typeface="Book Antiqua" panose="02040602050305030304" pitchFamily="18" charset="0"/>
              </a:rPr>
              <a:t>Τέλλος</a:t>
            </a:r>
            <a:r>
              <a:rPr lang="el-GR" sz="2400" dirty="0">
                <a:effectLst/>
                <a:latin typeface="Book Antiqua" panose="02040602050305030304" pitchFamily="18" charset="0"/>
              </a:rPr>
              <a:t>, 1804]</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τα σημαντικότερα έργα της ιστορίας του ευρωπαϊκού θεάτρου. Για τον Γκαίτε, ήταν καιρός να πάψει το θέατρο να αποτελεί ηθικό θεσμό των μεσαίων στρωμάτων και να αναδειχθεί σε μέσο για τη διάδοση της παγκόσμιας λογοτεχνίας. Προορισμός των θεατρικών έργων δεν ήταν πλέον να υπηρετούν την απεικόνιση της καθημερινής ζωής του κοινού αλλά να λειτουργούν ως τροφή για τη διάπλαση του θεατή.</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5441603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2A09B6-972B-8E1B-655F-7981507EF02C}"/>
              </a:ext>
            </a:extLst>
          </p:cNvPr>
          <p:cNvSpPr>
            <a:spLocks noGrp="1"/>
          </p:cNvSpPr>
          <p:nvPr>
            <p:ph type="title"/>
          </p:nvPr>
        </p:nvSpPr>
        <p:spPr>
          <a:xfrm>
            <a:off x="691078" y="722903"/>
            <a:ext cx="10501177" cy="5248689"/>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Όπως ο Γκαίτε έτσι και ο Σίλερ τη δεκαετία του 1780 υπέστη μια σημαντική αλλαγή. Την εποχή που εργαζόταν πάνω στο έργο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Δον Κάρλος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1787, άρχισε να επαναξιολογεί τις αρχές του υπό το πρίσμα των ιστορικών του σπουδών. Το 1789 διορίστηκε καθηγητής ιστορίας στο πανεπιστήμιο της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Ιένας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που απείχε μόνο 12 μίλια από τη Βαϊμάρη. Το 1794 άρχισε η στενή φιλία του με τον Γκαίτε και άρχισαν να επηρεάζουν έντονα ο ένας τον άλλον. Το 1799 ο Σίλερ εγκαταστάθηκε στη Βαϊμάρη όπου ασχολήθηκε συστηματικότερα με τη λειτουργία του θεάτρου.</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8075537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6873EC-FF3A-2382-5FB7-93D0349135E4}"/>
              </a:ext>
            </a:extLst>
          </p:cNvPr>
          <p:cNvSpPr>
            <a:spLocks noGrp="1"/>
          </p:cNvSpPr>
          <p:nvPr>
            <p:ph type="title"/>
          </p:nvPr>
        </p:nvSpPr>
        <p:spPr>
          <a:xfrm>
            <a:off x="691078" y="722903"/>
            <a:ext cx="10501177" cy="5183375"/>
          </a:xfrm>
        </p:spPr>
        <p:txBody>
          <a:bodyPr>
            <a:normAutofit/>
          </a:bodyPr>
          <a:lstStyle/>
          <a:p>
            <a:br>
              <a:rPr lang="el-GR" sz="1800" dirty="0">
                <a:effectLst/>
                <a:latin typeface="Calibri" panose="020F0502020204030204" pitchFamily="34" charset="0"/>
                <a:ea typeface="Calibri" panose="020F0502020204030204" pitchFamily="34" charset="0"/>
                <a:cs typeface="Times New Roman" panose="02020603050405020304" pitchFamily="18" charset="0"/>
              </a:rPr>
            </a:br>
            <a:r>
              <a:rPr lang="el-GR" sz="2700" dirty="0">
                <a:latin typeface="Book Antiqua" panose="02040602050305030304" pitchFamily="18" charset="0"/>
                <a:ea typeface="Calibri" panose="020F0502020204030204" pitchFamily="34" charset="0"/>
                <a:cs typeface="Times New Roman" panose="02020603050405020304" pitchFamily="18" charset="0"/>
              </a:rPr>
              <a:t>Η φήμη τόσο του Γκαίτε όσο και του Σίλερ προσέλκυσε πολλούς επισκέπτες και σύντομα ο κλασικισμός της Βαϊμάρης έγινε διάσημος σε όλη τη Γερμανία. Ωστόσο μετά το θάνατο του Σίλερ το 1805 το ενδιαφέρον του Γκαίτε για το θέατρο ελαττώθηκε κατά πολύ και τελικά έχασε τον έλεγχο του θεάτρου της Βαϊμάρης. Παραιτήθηκε από τη θέση του το 1817. Από τα όψιμα δραματικά έργα του Γκαίτε το δημοφιλέστερο είναι ο </a:t>
            </a:r>
            <a:r>
              <a:rPr lang="el-GR" sz="2700" i="1" dirty="0" err="1">
                <a:latin typeface="Book Antiqua" panose="02040602050305030304" pitchFamily="18" charset="0"/>
                <a:ea typeface="Calibri" panose="020F0502020204030204" pitchFamily="34" charset="0"/>
                <a:cs typeface="Times New Roman" panose="02020603050405020304" pitchFamily="18" charset="0"/>
              </a:rPr>
              <a:t>Φάουστ</a:t>
            </a:r>
            <a:r>
              <a:rPr lang="el-GR" sz="2700" dirty="0">
                <a:latin typeface="Book Antiqua" panose="02040602050305030304" pitchFamily="18" charset="0"/>
                <a:ea typeface="Calibri" panose="020F0502020204030204" pitchFamily="34" charset="0"/>
                <a:cs typeface="Times New Roman" panose="02020603050405020304" pitchFamily="18" charset="0"/>
              </a:rPr>
              <a:t>, του οποίου το πρώτο μέρος δημοσιεύτηκε το 1808 και το δεύτερο το 1831. </a:t>
            </a:r>
            <a:endParaRPr lang="el-GR" sz="2700" dirty="0"/>
          </a:p>
        </p:txBody>
      </p:sp>
    </p:spTree>
    <p:extLst>
      <p:ext uri="{BB962C8B-B14F-4D97-AF65-F5344CB8AC3E}">
        <p14:creationId xmlns:p14="http://schemas.microsoft.com/office/powerpoint/2010/main" val="39276359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3" name="Rectangle 42">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5" name="Group 44">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78" name="Freeform: Shape 77">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DD63337E-A533-0080-4B49-63FDDA346281}"/>
              </a:ext>
            </a:extLst>
          </p:cNvPr>
          <p:cNvPicPr>
            <a:picLocks noChangeAspect="1"/>
          </p:cNvPicPr>
          <p:nvPr/>
        </p:nvPicPr>
        <p:blipFill rotWithShape="1">
          <a:blip r:embed="rId2">
            <a:alphaModFix amt="60000"/>
          </a:blip>
          <a:srcRect t="1348" r="-1" b="-1"/>
          <a:stretch/>
        </p:blipFill>
        <p:spPr>
          <a:xfrm>
            <a:off x="-18954" y="10"/>
            <a:ext cx="11167367" cy="6857990"/>
          </a:xfrm>
          <a:custGeom>
            <a:avLst/>
            <a:gdLst/>
            <a:ahLst/>
            <a:cxnLst/>
            <a:rect l="l" t="t" r="r" b="b"/>
            <a:pathLst>
              <a:path w="12142767" h="6858000">
                <a:moveTo>
                  <a:pt x="0" y="0"/>
                </a:moveTo>
                <a:lnTo>
                  <a:pt x="11251490" y="0"/>
                </a:lnTo>
                <a:lnTo>
                  <a:pt x="11255634" y="308191"/>
                </a:lnTo>
                <a:cubicBezTo>
                  <a:pt x="11341049" y="3428907"/>
                  <a:pt x="12695043" y="3532715"/>
                  <a:pt x="11886084" y="6854559"/>
                </a:cubicBezTo>
                <a:lnTo>
                  <a:pt x="7539784" y="6854559"/>
                </a:lnTo>
                <a:lnTo>
                  <a:pt x="7539784" y="6858000"/>
                </a:lnTo>
                <a:lnTo>
                  <a:pt x="0" y="6858000"/>
                </a:lnTo>
                <a:close/>
              </a:path>
            </a:pathLst>
          </a:custGeom>
        </p:spPr>
      </p:pic>
      <p:sp>
        <p:nvSpPr>
          <p:cNvPr id="2" name="Τίτλος 1">
            <a:extLst>
              <a:ext uri="{FF2B5EF4-FFF2-40B4-BE49-F238E27FC236}">
                <a16:creationId xmlns:a16="http://schemas.microsoft.com/office/drawing/2014/main" id="{227A3507-4C1D-46C2-9E8E-375B2A84AE25}"/>
              </a:ext>
            </a:extLst>
          </p:cNvPr>
          <p:cNvSpPr>
            <a:spLocks noGrp="1"/>
          </p:cNvSpPr>
          <p:nvPr>
            <p:ph type="title"/>
          </p:nvPr>
        </p:nvSpPr>
        <p:spPr>
          <a:xfrm>
            <a:off x="684225" y="746841"/>
            <a:ext cx="9339075" cy="4850582"/>
          </a:xfrm>
        </p:spPr>
        <p:txBody>
          <a:bodyPr vert="horz" lIns="91440" tIns="45720" rIns="91440" bIns="45720" rtlCol="0" anchor="b">
            <a:normAutofit/>
          </a:bodyPr>
          <a:lstStyle/>
          <a:p>
            <a:pPr>
              <a:lnSpc>
                <a:spcPct val="90000"/>
              </a:lnSpc>
              <a:spcAft>
                <a:spcPts val="800"/>
              </a:spcAft>
            </a:pPr>
            <a:r>
              <a:rPr lang="en-US" sz="2400" i="1" dirty="0" err="1">
                <a:solidFill>
                  <a:srgbClr val="FFFFFF"/>
                </a:solidFill>
                <a:effectLst/>
                <a:latin typeface="Book Antiqua" panose="02040602050305030304" pitchFamily="18" charset="0"/>
              </a:rPr>
              <a:t>Το</a:t>
            </a:r>
            <a:r>
              <a:rPr lang="en-US" sz="2400" i="1" dirty="0">
                <a:solidFill>
                  <a:srgbClr val="FFFFFF"/>
                </a:solidFill>
                <a:effectLst/>
                <a:latin typeface="Book Antiqua" panose="02040602050305030304" pitchFamily="18" charset="0"/>
              </a:rPr>
              <a:t> </a:t>
            </a:r>
            <a:r>
              <a:rPr lang="en-US" sz="2400" i="1" dirty="0" err="1">
                <a:solidFill>
                  <a:srgbClr val="FFFFFF"/>
                </a:solidFill>
                <a:effectLst/>
                <a:latin typeface="Book Antiqua" panose="02040602050305030304" pitchFamily="18" charset="0"/>
              </a:rPr>
              <a:t>θέ</a:t>
            </a:r>
            <a:r>
              <a:rPr lang="en-US" sz="2400" i="1" dirty="0">
                <a:solidFill>
                  <a:srgbClr val="FFFFFF"/>
                </a:solidFill>
                <a:effectLst/>
                <a:latin typeface="Book Antiqua" panose="02040602050305030304" pitchFamily="18" charset="0"/>
              </a:rPr>
              <a:t>ατρο στη Ρωσία μέχρι το 1800</a:t>
            </a:r>
            <a:br>
              <a:rPr lang="en-US" sz="2400" dirty="0">
                <a:solidFill>
                  <a:srgbClr val="FFFFFF"/>
                </a:solidFill>
                <a:effectLst/>
                <a:latin typeface="Book Antiqua" panose="02040602050305030304" pitchFamily="18" charset="0"/>
              </a:rPr>
            </a:br>
            <a:r>
              <a:rPr lang="en-US" sz="2400" dirty="0">
                <a:solidFill>
                  <a:srgbClr val="FFFFFF"/>
                </a:solidFill>
                <a:effectLst/>
                <a:latin typeface="Book Antiqua" panose="02040602050305030304" pitchFamily="18" charset="0"/>
              </a:rPr>
              <a:t> </a:t>
            </a:r>
            <a:br>
              <a:rPr lang="en-US" sz="2400" dirty="0">
                <a:solidFill>
                  <a:srgbClr val="FFFFFF"/>
                </a:solidFill>
                <a:effectLst/>
                <a:latin typeface="Book Antiqua" panose="02040602050305030304" pitchFamily="18" charset="0"/>
              </a:rPr>
            </a:br>
            <a:r>
              <a:rPr lang="en-US" sz="2400" dirty="0">
                <a:solidFill>
                  <a:srgbClr val="FFFFFF"/>
                </a:solidFill>
                <a:effectLst/>
                <a:latin typeface="Book Antiqua" panose="02040602050305030304" pitchFamily="18" charset="0"/>
              </a:rPr>
              <a:t>Ο δέκατος όγδοος αιώνας σηματοδότησε τη θεμελίωση του θεάτρου και της δραματουργίας στη Ρωσία. Όπ</a:t>
            </a:r>
            <a:r>
              <a:rPr lang="en-US" sz="2400" dirty="0" err="1">
                <a:solidFill>
                  <a:srgbClr val="FFFFFF"/>
                </a:solidFill>
                <a:effectLst/>
                <a:latin typeface="Book Antiqua" panose="02040602050305030304" pitchFamily="18" charset="0"/>
              </a:rPr>
              <a:t>ως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συνέ</a:t>
            </a:r>
            <a:r>
              <a:rPr lang="en-US" sz="2400" dirty="0">
                <a:solidFill>
                  <a:srgbClr val="FFFFFF"/>
                </a:solidFill>
                <a:effectLst/>
                <a:latin typeface="Book Antiqua" panose="02040602050305030304" pitchFamily="18" charset="0"/>
              </a:rPr>
              <a:t>βη και σε άλλα μέρη της Ευρώπης, το λαϊκό και το τελετουργικό δράμα ανιχνεύονται στη Ρωσία από πολύ νωρίς και τα ίχνη των περιπλανώμενων διασκεδαστών φτάνουν μέχρι και τον δέκατο αιώνα. </a:t>
            </a:r>
            <a:r>
              <a:rPr lang="en-US" sz="2400" dirty="0" err="1">
                <a:solidFill>
                  <a:srgbClr val="FFFFFF"/>
                </a:solidFill>
                <a:effectLst/>
                <a:latin typeface="Book Antiqua" panose="02040602050305030304" pitchFamily="18" charset="0"/>
              </a:rPr>
              <a:t>Ακόμ</a:t>
            </a:r>
            <a:r>
              <a:rPr lang="en-US" sz="2400" dirty="0">
                <a:solidFill>
                  <a:srgbClr val="FFFFFF"/>
                </a:solidFill>
                <a:effectLst/>
                <a:latin typeface="Book Antiqua" panose="02040602050305030304" pitchFamily="18" charset="0"/>
              </a:rPr>
              <a:t>α και αν υπήρξε κάποτε ένα λειτουργικό δράμα ευρέως διαδεδομένο, ελάχιστα ίχνη του έχουν διασωθεί. </a:t>
            </a:r>
            <a:r>
              <a:rPr lang="en-US" sz="2400" dirty="0" err="1">
                <a:solidFill>
                  <a:srgbClr val="FFFFFF"/>
                </a:solidFill>
                <a:effectLst/>
                <a:latin typeface="Book Antiqua" panose="02040602050305030304" pitchFamily="18" charset="0"/>
              </a:rPr>
              <a:t>Μετ</a:t>
            </a:r>
            <a:r>
              <a:rPr lang="en-US" sz="2400" dirty="0">
                <a:solidFill>
                  <a:srgbClr val="FFFFFF"/>
                </a:solidFill>
                <a:effectLst/>
                <a:latin typeface="Book Antiqua" panose="02040602050305030304" pitchFamily="18" charset="0"/>
              </a:rPr>
              <a:t>αξύ του 1725 και του 1750 οι θεατρικές δραστηριότητες περιορίζονταν κυρίως στην Αυλή. </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25412916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E0FB9E0-7C74-7581-7DD9-A0150C3658BE}"/>
              </a:ext>
            </a:extLst>
          </p:cNvPr>
          <p:cNvSpPr>
            <a:spLocks noGrp="1"/>
          </p:cNvSpPr>
          <p:nvPr>
            <p:ph type="title"/>
          </p:nvPr>
        </p:nvSpPr>
        <p:spPr>
          <a:xfrm>
            <a:off x="691078" y="722903"/>
            <a:ext cx="10501177" cy="5211172"/>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Γύρω στα 1750 άρχισε μια νέα εποχή για το ρωσικό θέατρο. Ένας ταλαντούχος Ρώσος δραματουργός, ο Αλεξάντερ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Σουμαρόκοφ</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(1717-1777) άρχισε να γράφει έργα με ρωσικά θέματα σε γαλλική νεοκλασική φόρμα. Οι τραγωδίες του και οι σατιρικές του κωμωδίες σηματοδοτούν το ξεκίνημα της ρωσικής κλασικής σχολής.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8224022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46798A-D7EA-CC82-B457-2BD55598740C}"/>
              </a:ext>
            </a:extLst>
          </p:cNvPr>
          <p:cNvSpPr>
            <a:spLocks noGrp="1"/>
          </p:cNvSpPr>
          <p:nvPr>
            <p:ph type="title"/>
          </p:nvPr>
        </p:nvSpPr>
        <p:spPr>
          <a:xfrm>
            <a:off x="691078" y="722903"/>
            <a:ext cx="10501177" cy="557526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επόμενο βήμα στην εξέλιξη του Ρωσικού θεάτρου άρχισε το 1750 περίπου, όταν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Φίοντορ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Βολκόφ</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(1729- 1763), γιος εμπόρου που είχε δει παραστάσεις από ξένους θιάσους στην Αγία Πετρούπολη, αποφάσισε να παρουσιάσει παραστάσεις στη γενέτειρά του το Γιαροσλάβλ. Έφτιαξε ένα θίασο αποτελούμενο από συγγενείς και φίλους και μετέτρεψε έναν αχυρώνα σε θέατρο. Ο ενθουσιασμός με τον οποίο έγινε δεκτός ήταν τόσο μεγάλος ώστε είχε ήδη μετακομίσει σε καλύτερες εγκαταστάσεις προτού κληθεί να παίξει για την αυτοκράτειρα Ελισάβετ (βασιλεία 1741-1762) το 1752. Εντυπωσιασμένη από τη δουλειά τους, η αυτοκράτειρα έστειλε μερικούς από τους ηθοποιούς στην αριστοκρατική ακαδημία για πρόσθετη εκπαίδευση και τους επέτρεψε να δίνουν παραστάσεις για το ευρύ κοινό. Έτσι,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Βολκόφ</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συνήθως θεωρείται ο θεμελιωτής του ρωσικού επαγγελματικού θεάτρου.</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31854257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97B4CE-C772-992D-3FBF-153CA3259A22}"/>
              </a:ext>
            </a:extLst>
          </p:cNvPr>
          <p:cNvSpPr>
            <a:spLocks noGrp="1"/>
          </p:cNvSpPr>
          <p:nvPr>
            <p:ph type="title"/>
          </p:nvPr>
        </p:nvSpPr>
        <p:spPr>
          <a:xfrm>
            <a:off x="691078" y="722903"/>
            <a:ext cx="10501177" cy="5192705"/>
          </a:xfrm>
        </p:spPr>
        <p:txBody>
          <a:bodyPr>
            <a:norm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επόμενη σημαντική εξέλιξη συντελέστηκε το 1756, όταν η αυτοκράτειρα ίδρυσε ένα κρατικό θέατρο για </a:t>
            </a:r>
            <a:r>
              <a:rPr lang="el-GR" sz="2400">
                <a:effectLst/>
                <a:latin typeface="Book Antiqua" panose="02040602050305030304" pitchFamily="18" charset="0"/>
                <a:ea typeface="Calibri" panose="020F0502020204030204" pitchFamily="34" charset="0"/>
                <a:cs typeface="Times New Roman" panose="02020603050405020304" pitchFamily="18" charset="0"/>
              </a:rPr>
              <a:t>ρωσικά έργα.</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Κατά τη βασιλεία της Αικατερίνης της Β, από το 1762 έως το 1796, το θέατρο διαδόθηκε σε πολλά μέρη της Ρωσίας. Ο αριθμός των θεατρικών συγγραφέων αυξήθηκε αλλά πολύ λίγοι απέκτησαν μακροχρόνια φήμη. Υπό την ηγεσία της Αικατερίνης το κράτος εξακολουθούσε να ελέγχει σταθερά το θέατρο. Όλα τα έργα περνούσαν από αυστηρή λογοκρισία και τα επιχορηγούμενα από την Αυλή και το κράτος θέατρα λειτουργούσαν με κανόνες που θέσπιζε το στέμμα</a:t>
            </a:r>
            <a:r>
              <a:rPr lang="el-GR" sz="1800" dirty="0">
                <a:effectLst/>
                <a:latin typeface="Book Antiqua" panose="02040602050305030304" pitchFamily="18" charset="0"/>
                <a:ea typeface="Calibri" panose="020F0502020204030204" pitchFamily="34" charset="0"/>
                <a:cs typeface="Times New Roman" panose="02020603050405020304" pitchFamily="18" charset="0"/>
              </a:rPr>
              <a:t>. </a:t>
            </a:r>
            <a:endParaRPr lang="el-GR" dirty="0"/>
          </a:p>
        </p:txBody>
      </p:sp>
    </p:spTree>
    <p:extLst>
      <p:ext uri="{BB962C8B-B14F-4D97-AF65-F5344CB8AC3E}">
        <p14:creationId xmlns:p14="http://schemas.microsoft.com/office/powerpoint/2010/main" val="12513200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CD13DFA-A995-0D27-397D-FE1766A682DF}"/>
              </a:ext>
            </a:extLst>
          </p:cNvPr>
          <p:cNvSpPr>
            <a:spLocks noGrp="1"/>
          </p:cNvSpPr>
          <p:nvPr>
            <p:ph type="title"/>
          </p:nvPr>
        </p:nvSpPr>
        <p:spPr>
          <a:xfrm>
            <a:off x="691078" y="722903"/>
            <a:ext cx="10501177" cy="542597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Παρότι η όπερα εξακολούθησε να αποτελεί το αγαπημένο είδος της αριστοκρατίας, οι δραματικοί θίασοι κατάφεραν να αποκτήσουν μεγαλύτερη ασφάλεια. Το 1776 εγκαινιάστηκε ένα σύστημα συνταξιοδότησης και μετά το 1789 επιτρεπόταν στους θιάσους να κάνουν τέσσερεις ευεργετικές παραστάσεις τον χρόνο, τα έσοδα των οποίων μοιράζονταν στους ηθοποιούς. Το 1779 ιδρύθηκε μια δραματική σχολή και τη δεκαετία του 1790 άνοιξε και ένα δεύτερο κρατικό θέατρο στην Αγία Πετρούπολη.</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40374715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1C4B12-C594-E1B2-E17A-30CCC16BEBCF}"/>
              </a:ext>
            </a:extLst>
          </p:cNvPr>
          <p:cNvSpPr>
            <a:spLocks noGrp="1"/>
          </p:cNvSpPr>
          <p:nvPr>
            <p:ph type="title"/>
          </p:nvPr>
        </p:nvSpPr>
        <p:spPr>
          <a:xfrm>
            <a:off x="691078" y="722903"/>
            <a:ext cx="10501177" cy="441826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Αντίθετα από την υπόλοιπη Ευρώπη, όπου είχε εξαφανιστεί εντελώς σχεδόν κατά τη διάρκεια της αναγέννησης, στη Ρωσία, η δουλοπαροικία δεν εδραιώθηκε παρά τον όψιμο δέκατο έκτο αιώνα, όταν μια σειρά από διατάγματα «έδεσαν» τους ακτήμονες αγρότες με τα κτήματα. Στη συνέχεια, η δουλοπαροικία έγινε η κύρια βάση της ρωσικής οικονομίας, και το μέγεθος του πλούτου των μεγαλοκτηματιών υπολογιζόταν με βάση τον αριθμό των δουλοπάροικων που εργάζονταν στα υποστατικά τους. </a:t>
            </a:r>
            <a:endParaRPr lang="el-GR" sz="2400" dirty="0"/>
          </a:p>
        </p:txBody>
      </p:sp>
    </p:spTree>
    <p:extLst>
      <p:ext uri="{BB962C8B-B14F-4D97-AF65-F5344CB8AC3E}">
        <p14:creationId xmlns:p14="http://schemas.microsoft.com/office/powerpoint/2010/main" val="39872302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2BEB36-A074-1811-5086-4716DD798B5D}"/>
              </a:ext>
            </a:extLst>
          </p:cNvPr>
          <p:cNvSpPr>
            <a:spLocks noGrp="1"/>
          </p:cNvSpPr>
          <p:nvPr>
            <p:ph type="title"/>
          </p:nvPr>
        </p:nvSpPr>
        <p:spPr>
          <a:xfrm>
            <a:off x="691078" y="722903"/>
            <a:ext cx="10501177" cy="536065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Στα τέλη του δέκατου όγδοου αιώνα πολλοί ευγενείς άρχισαν να επιλέγουν δουλοπάροικους και να τους εκπαιδεύουν ως ηθοποιούς. Έτσι αποκτούσαν τους δικούς τους ιδιωτικούς θιάσους. Το 1797 μόνο στη Μόσχα υπήρχαν 15 θέατρα δουλοπάροικων, πολλά από τα οποία ανταγωνίζονταν σε ποιότητα τα κρατικά και τα θέατρα της Αυλής της Αγίας Πετρούπολης. Οι πιο σημαντικοί θίασοι δουλοπάροικων λειτούργησαν μεταξύ του 1790 και του 1810, αλλά μερικοί συνέχισαν να λειτουργούν μέχρι την κατάργηση της δουλοπαροικίας το 1861.</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41471240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C8C06F-D007-752F-CD16-D2F7F125572F}"/>
              </a:ext>
            </a:extLst>
          </p:cNvPr>
          <p:cNvSpPr>
            <a:spLocks noGrp="1"/>
          </p:cNvSpPr>
          <p:nvPr>
            <p:ph type="title"/>
          </p:nvPr>
        </p:nvSpPr>
        <p:spPr>
          <a:xfrm>
            <a:off x="691078" y="722903"/>
            <a:ext cx="10501177" cy="487546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Μέχρι λοιπόν τα 1800, το ρωσικό θέατρο και το δράμα είχαν κερδίσει σχετικά σταθερές βάσεις. Λίγοι σημαντικοί συγγραφείς είχαν εμφανιστεί και το θέατρο σε μεγάλο βαθμό αντέγραφε τις γαλλικές και τις ιταλικές πρακτικές, ωστόσο τα θεμέλια στα οποία θα στηρίζονταν οι μελλοντικές εξελίξεις ήταν εμφανέστατα.</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648854072"/>
      </p:ext>
    </p:extLst>
  </p:cSld>
  <p:clrMapOvr>
    <a:masterClrMapping/>
  </p:clrMapOvr>
</p:sld>
</file>

<file path=ppt/theme/theme1.xml><?xml version="1.0" encoding="utf-8"?>
<a:theme xmlns:a="http://schemas.openxmlformats.org/drawingml/2006/main" name="Cosine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ineVTI" id="{4F4449D5-5E9D-4D83-9E2A-939F9CF20276}" vid="{03166EA1-370F-4321-A61E-8851365B4312}"/>
    </a:ext>
  </a:extLst>
</a:theme>
</file>

<file path=docProps/app.xml><?xml version="1.0" encoding="utf-8"?>
<Properties xmlns="http://schemas.openxmlformats.org/officeDocument/2006/extended-properties" xmlns:vt="http://schemas.openxmlformats.org/officeDocument/2006/docPropsVTypes">
  <TotalTime>590</TotalTime>
  <Words>9508</Words>
  <Application>Microsoft Office PowerPoint</Application>
  <PresentationFormat>Ευρεία οθόνη</PresentationFormat>
  <Paragraphs>106</Paragraphs>
  <Slides>107</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107</vt:i4>
      </vt:variant>
    </vt:vector>
  </HeadingPairs>
  <TitlesOfParts>
    <vt:vector size="113" baseType="lpstr">
      <vt:lpstr>Arial</vt:lpstr>
      <vt:lpstr>Book Antiqua</vt:lpstr>
      <vt:lpstr>Calibri</vt:lpstr>
      <vt:lpstr>Grandview</vt:lpstr>
      <vt:lpstr>Wingdings</vt:lpstr>
      <vt:lpstr>CosineVTI</vt:lpstr>
      <vt:lpstr>Μάθημα 10ο </vt:lpstr>
      <vt:lpstr>Το θέατρο μέχρι το 1800   Μέχρι το 1700, το μεγαλύτερο μέρος της δυτικής Ευρώπης είχε υιοθετήσει τις ιταλικές σκηνικές πρακτικές. Η μπούκα, τα προοπτικά σκηνικά (αποτελούμενα από επίπεδες κουίντες, πετάσματα και αέρια (από «αέρος» σύννεφα) ) οι γρήγορες αλλαγές των σκηνικών και τα θεαματικά ειδικά εφέ είχαν διαδοθεί σχεδόν παντού. Κατά κανόνα τα σκηνικά τα αποτελούσαν προοπτικές αλέες τοποθετημένες συμμετρικά, οι οποίες απεικόνιζαν μια σειρά από κτίρια, καταλήγοντας στη θέα μιας μακρινής προοπτικής. </vt:lpstr>
      <vt:lpstr>Το Αγγλικό θέατρο μέχρι το 1800 </vt:lpstr>
      <vt:lpstr>1642 έως 1700    Στη διάρκεια των 18 ετών μεταξύ του 1642 και του 1660 οι Πουριτανοί επεδίωξαν να καταστείλουν όλες τις θεατρικές δραστηριότητες. Το αποτέλεσμα ήταν να διασωθούν λίγες μαρτυρίες σχετικά με παραστάσεις, παρόλο που σίγουρα ανέβαιναν έργα κατά διαστήματα. </vt:lpstr>
      <vt:lpstr>Όταν ο νόμος που απαγόρευε τις παραστάσεις έπαψε να ισχύει το 1647, οι ελεύθερες παραστάσεις ξανάρχισαν. Όμως το 1649 η Bουλή πέρασε ένα νέο νόμο που όριζε να συλλαμβάνονται όλοι οι ηθοποιοί ως κακοποιοί και να κατεδαφιστούν τα εσωτερικά των θεάτρων Fortune, Phoenix/Cockpit και Salisbury Court.  Η παλινόρθωση της μοναρχίας το 1660 με την άνοδο του Καρόλου Β’ ξανά στο θρόνο εγκαινίασε την περίοδο που ονομάζουμε θέατρο της  Παλινόρθωσης και εκτείνεται μέχρι το 1700. Μεταξύ του 1660 και του 1700 γράφτηκαν αρκετά είδη σοβαρών έργων.  </vt:lpstr>
      <vt:lpstr>Μέχρι το 1680 το κυρίαρχο είδος ήταν η «ηρωική τραγωδία» που είχε ως κεντρικό θέμα ιστορίες με ανταγωνιστικές διεκδικήσεις στον έρωτα και με θέματα τιμής.   Το είδος αγαπήθηκε για πρώτη φορά μέσα από τα έργα του Τζον Ντράιντεν, έργα όπως η Ινδή βασίλισσα, 1664, ο Ινδός αυτοκράτωρ, 1665, ο Μαύρος πρίγκηπας, 1667. </vt:lpstr>
      <vt:lpstr>Σε αυτά τα έργα κατά κανόνα ένας ιδεαλιστής ήρωας και μια όμορφη ηρωίδα έρχονται αντιμέτωποι με μια κατάσταση κατά την οποία η εκπλήρωση του αμοιβαίου έρωτα τους θα προκαλέσει αποτελέσματα ικανά να οδηγήσουν στην καταστροφή ή την ατίμωση τους ίδιους, τις οικογένειές τους ή τη χώρα. Συχνά το πλαίσιο είναι πολεμικό και πολλές φορές επινοείται ένα αίσιο τέλος. Τα έργα αυτά σήμερα φαντάζουν υπερβολικά επιτηδευμένα γεμάτα από στομφώδεις αγορεύσεις σε ομοιοκατάληκτα δίστιχα. </vt:lpstr>
      <vt:lpstr>Καθώς το ηρωικό είδος παράκμαζε αντικαταστάθηκε από την τραγωδία που ήταν γραμμένη σε ανομοιοκατάληκτο στίχο στα πρότυπα του νεοκλασικισμού. Αυτή η τάση παρέμεινε κυρίαρχη για όλο τον υπόλοιπο αιώνα.   Ο αγγλικός νεοκλασικισμός ήταν πάντοτε πιο φιλελεύθερος από την εκδοχή που επικράτησε στην ηπειρωτική Ευρώπη.   Ο όρος «ενότητα δράσης» ερμηνεύτηκε με τρόπο που επέτρεπε πολλές δευτερεύουσες πλοκές, γιατί θεωρητικά είχε επαρκώς τηρηθεί ενότητα του χώρου, εφόσον οι χαρακτήρες μπορούσαν να κινηθούν εύκολα από τη μία τοποθεσία στην άλλη, χωρίς να παραβιάζουν το χρονικό όριο των 24 ωρών. </vt:lpstr>
      <vt:lpstr>Κατά τη διάρκεια της Παλινόρθωσης άνθισε επίσης η όπερα. Διέφερε από την ηρωική τραγωδία κυρίως γιατί διέθετε επιπλέον και μουσική, τραγούδι και θέαμα και απομακρύνθηκε από τις συμβάσεις της ιταλικής όπερας αντικαθιστώντας το ρετσιτατίβο ( μελωδική αφήγηση) με την πρόζα. </vt:lpstr>
      <vt:lpstr>Η Παλινόρθωση φημίζεται όμως κυρίως για το πολύπλευρο κωμικό δράμα της: κωμωδίες διαθέσεων, κωμωδίες ίντριγκας, φάρσες και κυρίως τις κωμωδίες ηθών.   Μέχρι το 1700 είχαν αρχίσει να γίνονται εμφανείς οι αλλαγές τόσο στη ζωή όσο και στο θέατρο της Αγγλίας ηγεμόνες που διαδέχθηκαν τον Κάρολο Β’ έδειξαν εύνοια στην τάξη των εμπόρων, η οποία γρήγορα έγινε μεγάλη πηγή πλούτου και δύναμης της Αγγλίας, καθώς ο στόλος των εμπορικών πλοίων και οι υπερπόντιες επιχειρήσεις αυξάνονταν σταθερά. Η μεσαία τάξη άρχισε να κάνει αισθητές τις προτιμήσεις της στο θέατρο και λόγω της συντηρητικής της ηθικής επανάφερε στην επιφάνεια τον πουριτανισμό. </vt:lpstr>
      <vt:lpstr>1700 έως 1800    Η μετάβαση προς μια νέα προσέγγιση διακρίνεται στα χαρακτηριστικά των καθιερωμένων κωμικών τύπων τα οποία τροποποιούνται σημαντικά από μια συντηρητικότερη ηθική άποψη και από μεγαλύτερο συναισθηματισμό. Στα έργα του Κολ Σίμπερ, για παράδειγμα, Το τελευταίο τέχνασμα του έρωτα, 1696, Ο απρόσεκτος σύζυγος, 1704, Διπλός γόης, 1707, Το στοίχημα της κυρίας, 1707, ανήθικοι χαρακτήρες ακολουθούν τις μοντέρνες τρέλες τους μέχρι την πέμπτη πράξη, οπότε και υφίστανται συναισθηματικές μεταστροφές.  </vt:lpstr>
      <vt:lpstr>Σήμερα πολλά έργα του δέκατου όγδοου αιώνα ονομάζονται αισθηματικά επειδή πολλοί από τους χαρακτήρες εμφανίζονται αφύσικα καλοί και τα προβλήματά τους φαίνεται να αντιμετωπίζονται πολύ εύκολα. Ωστόσο αυτά τα έργα ήταν αποδεκτά τον δέκατο όγδοο αιώνα ως πιστές αναπαραστάσεις της ανθρώπινης φύσης.  </vt:lpstr>
      <vt:lpstr>Οι φιλόσοφοι του δέκατου όγδοου αιώνα θεωρούσαν πως η ανθρωπότητα ήταν εκ φύσεως καλή. Οι άνθρωποι μπορούσαν να διατηρήσουν την καλοσύνη τους, ακολουθώντας τα ένστικτά τους, τα κακά παραδείγματα όμως μπορούσαν να τους κάνουν να παρεκτραπούν. Κατά συνέπεια θεωρούσαν ότι μπορούσαν να σώσουν τους ανθρώπους από την εξαχρείωση κάνοντας έκκληση σ’ εκείνα τα ενάρετα ανθρώπινα αισθήματα, τα οποία είχαν επικαλυφθεί από απερίσκεπτες ή ανάλγητες συμπεριφορές.</vt:lpstr>
      <vt:lpstr>Πίστευαν ότι οι χαρακτήρες μπορούσαν να αναμορφωθούν γρήγορα, αν μπορούσε κάποιος να αγγίξει την καρδιά τους. Μέσα σε αυτό το πλαίσιο, επίσης, οι  καταστάσεις δυστυχίας θεωρούνταν χρήσιμα μέσα. Οι δοκιμασίες ανεδείκνυαν την καλοσύνη των θεατρικών χαρακτήρων και ταυτόχρονα έδιναν την ευκαιρία στους θεατές να δείξουν τη δική τους καλοσύνη, αφού η συγκίνηση που ένιωθε κάποιος όταν έβλεπε την αρετή να δοκιμάζεται στα δεινά αποτελούσε δείγμα μιας δεόντως ευαίσθητης και ηθικής φύσης. </vt:lpstr>
      <vt:lpstr>Μια νέα σημαντική κατεύθυνση ακολούθησε το 1731 ο Τζωρτζ Λίλλο (1693-1739) με το έργο Ο Λονδρέζος έμπορος, μια «αστική τραγωδία», στο οποίο ο ήρωας μαθητευόμενος, Τζορτζ Μπαρνγουέλ, παίρνει τον κακό δρόμο εξαιτίας μιας πόρνης, σκοτώνει το καλοσυνάτο θείο του και πεθαίνει στην αγχόνη παρά την απελπισμένη του μεταμέλεια.   Ο Λίλλο επέλεξε το θέμα του από την καθημερινή ζωή, επειδή πίστευε ότι τα διδάγματα της παραδοσιακής τραγωδίας, με χαρακτήρες παρμένους από την αριστοκρατία, δεν μπορούσαν να εφαρμοστούν επαρκώς στον απλό άνθρωπο. </vt:lpstr>
      <vt:lpstr>Παρουσίαση του PowerPoint</vt:lpstr>
      <vt:lpstr>Μετά το 1750 μειώθηκε η δημοτικότητα της αστικής τραγωδίας και άρχισε να ανθίζει η συναισθηματική κωμωδία, ίσως επειδή το κοινό προτιμούσε να βλέπει τους χαρακτήρες να σώζονται από τη δυστυχία παρά να τιμωρούνται για τα λάθη τους. </vt:lpstr>
      <vt:lpstr>Σκηνικές πρακτικές Στο Λονδίνο μεταξύ του 1660 και του 1700 υπήρχαν 3 σημαντικά θέατρα το Drury Lane, το Lincoln’s Inn Fields και το Dorset Garden. Διέφεραν στο μέγεθος και τις λεπτομέρειες αλλά ακολουθούσαν κοινά χαρακτηριστικά. Η αίθουσα ήταν χωρισμένη σε πλατεία, θεωρεία και εξώστες. Σε αντίθεση με τα γαλλικά θέατρα η πλατεία είχε κλίση για να βελτιώνεται το οπτικό πεδίο και διέθετε 8 έως 10 σειρές πάγκων χωρίς πλάτη για όλους τους θεατές. Υπήρχαν 2 ή 3 εξώστες. Ο πρώτος ήταν χωρισμένος σε θεωρεία, ο ανώτερος δεν ήταν χωρισμένος και είχε πάγκους, ο μεσαίος εξώστης, όταν υπήρχε, μπορεί να είχε θεωρεία σε ένα τμήμα του και στο υπόλοιπο πάγκους. Τα πρώιμα αυτά θέατρα ήταν μικρά. </vt:lpstr>
      <vt:lpstr> Μετά το 1661 οι σκηνικές πρακτικές της αγγλικής σκηνής διέφεραν ελάχιστα από εκείνες που χρησιμοποιούνταν στη Γαλλία και την Ιταλία. Κουΐντες, αέρια και πετάσματα ήταν τα συνηθισμένα εξαρτήματα, παρόλο που μετά το 1690 αντί για πετάσματα χρησιμοποιήθηκαν μερικές φορές υφάσματα σε κυλίνδρους που ξετυλίγονταν. Τα σκηνικά σύρονταν μέσα από αυλάκια, που υπήρχαν στο πάτωμα και στην οροφή της σκηνής. Οι τεχνικοί σκηνής έκαναν τις απαραίτητες αλλαγές. Αφού η μπροστινή αυλαία σηκωνόταν μετά την απαγγελία του προλόγου και δεν έπεφτε μέχρι το τέλος της παράστασης, όλες οι αλλαγές γίνονταν φανερά μπροστά στο κοινό. Ακόμα και οι διασκεδάσεις στα διαλείμματα μεταξύ δυο πράξεων παρουσιάζονταν μέχρι το 1750 μπροστά από τα σκηνικά της κανονικής παράστασης, ενώ τα επόμενα χρόνια χρησιμοποιούσαν ένα ενδιάμεσο φόντο. </vt:lpstr>
      <vt:lpstr>Η εξέλιξη του θεάματος επιβραδύνθηκε από την παρουσία των θεατών πάνω στη σκηνή. Παρόλο που είχε καθιερωθεί πριν το 1642, αυτή η πρακτική αναβίωσε περίπου μετά το 1690 και καθιερώθηκε μετά το 1700. Συνεχίστηκε μέχρι το 1762, όταν ο Γκάρικ έδιωξε το κοινό από τη σκηνή. Μεταξύ του 1700 και του 1762, σειρές πάγκων εκτείνονταν από το προσκήνιο μέχρι το βάθος της σκηνής και συχνά στις ευεργετικές παραστάσεις πρόσθετες αμφιθεατρικές θέσεις στήνονταν κατά μήκος του πίσω μέρους της σκηνής. </vt:lpstr>
      <vt:lpstr>Επειδή τα περισσότερα έργα ανέβαιναν με τα ήδη υπάρχοντα σκηνικά, όταν παρουσιάζονταν καινούργια σκηνικά, οι τιμές των εισιτηρίων αυξάνονταν. Τα πρόσθετα έσοδα που απέφερε αυτή η πρακτική, πιθανό να ήταν η αιτία  για την ανάπτυξη του θεάματος,. Το αυξανόμενο ενδιαφέρον για το θέαμα συνοδεύτηκε από μια αλλαγή στο καθεστώς των ζωγράφων για τα σκηνικά. Από το 1660 μέχρι το 1735 περίπου κανένα θέατρο δεν περιλάμβανε ζωγράφο για τα σκηνικά στο κανονικό προσωπικό του. Τα σκηνικά τα ανέθεταν συνήθως σε κανονικούς ζωγράφους, όποτε υπήρχε ανάγκη. </vt:lpstr>
      <vt:lpstr>Ο πιο σημαντικός σκηνογράφος του τέλους του δέκατου όγδοου αιώνα ήταν ο Φιλίπ Ζακ ντε Λουτερμπούρ (1740-1812). Γάλλος καλλιτέχνης ο οποίος προσλήφθηκε από τον Γκάρικ το 1771 για να επιβλέπει όλα τα στοιχεία του θεάματος και κράτησε αυτή τη θέση μέχρι το 1871. Η συνεισφορά του υπήρξε πολλαπλή. Διέδωσε τις αναπαραστάσεις πραγματικών τόπων στη σκηνή. Για να αυξήσει την ψευδαίσθηση, έσπασε το κάδρο της σκηνής με οριζόντια χαμηλά σκηνικά κομμάτια για να πετύχει μεγαλύτερη αίσθηση του βάθους και να αποφύγει τη συμμετρική σύνθεση που επέβαλαν οι παράλληλες κουΐντες και τα πετάσματα. Χρησιμοποίησε μικροσκοπικές φιγούρες το βάθος της σκηνής για να αναπαραστήσει μάχες, στρατό σε προέλαση, πλοία που ταξιδεύουν. </vt:lpstr>
      <vt:lpstr>Χρησιμοποίησε επίσης ηχητικά εφέ, όπως κύματα, βροχή, χαλάζι, μακρινούς πυροβολισμούς, για να μεγαλώσει την ψευδαίσθηση. Βελτίωσε το σύστημα των φωτισμών, εγκαθιστώντας σταγκόνια στην οροφή της σκηνής, χρησιμοποιώντας παραβάν από μετάξι και διάφανες κουρτίνες, ώστε να επιτυγχάνει ανεπαίσθητες διακυμάνσεις στο χρώμα και να αναπαράγει διάφορες καιρικές συνθήκες και ώρες της μέρας. Το σημαντικότερο από όλα όμως είναι ότι πέτυχε την ενότητα στη σκηνογραφία επιβλέποντας ο ίδιος όλα τα στοιχεία της όψης των παραστάσεων.  </vt:lpstr>
      <vt:lpstr>Πριν από την εποχή του τα διάφορα σκηνικά για ένα έργο συχνά κατασκευάζονταν από διαφορετικούς ζωγράφους. Επιπλέον, ένα έργο μπορεί να είχε ένα καινούριο σκηνικό και άλλα παλαιότερα από το απόθεμα σκηνικών του θεάτρου. Έτσι παρόλο που κάποιος διευθυντής μπορεί να είχε μια ασαφή συμφωνία με τους ζωγράφους για το είδος των σκηνικών που έπρεπε να δημιουργηθούν, φαίνεται πώς δεν έγιναν πολλές απόπειρες για συντονισμό των προσπαθειών. Οι πρακτικές του Ντε Λουτερμπούρ καθιέρωσαν ένα πρότυπο που θα ανέπτυσσαν πλήρως οι διάδοχοι του μετά τις αρχές του δέκατου ένατου αιώνα. </vt:lpstr>
      <vt:lpstr>Το έργο του καθώς και άλλων αντανακλά το αυξανόμενο ενδιαφέρον για το τοπικό χρώμα αλλά και για την ιστορία. Η ανακάλυψη του Ερκολάνο το 1709 αφύπνισε την περιέργεια του κόσμου για πολιτισμούς του παρελθόντος και σταδιακά το ενδιαφέρον για γραφικές τοποθεσίες και έθιμα άρχισε να αντικαθιστά τη νεοκλασική εμμονή με τους γενικευμένους, απροσδιόριστους χρόνους και χώρους. Τα σκηνικά έγιναν περισσότερο συγκεκριμένα και η σύνθεση άρχισε να απομακρύνεται από τα συμμετρικά ισοσκελισμένα σκηνικά, που ήταν χαρακτηριστικά της προηγούμενης περιόδου. </vt:lpstr>
      <vt:lpstr>Σε σχέση με το φωτισμό δεν γνωρίζουμε πολλά πράγματα. Οι παραστάσεις γίνονταν το απόγευμα οπότε υπήρχε πιθανόν κάποιος φωτισμός από τα παράθυρα. Πολυέλαιοι ήταν κρεμασμένοι πάνω από την ποδιά της σκηνής και πίσω από το προσκήνιο. Τα φώτα της ράμπας ήταν βέβαιο πως χρησιμοποιούνταν το 1672. Γύρω στο 1744 τοποθετούσαν τα μέσα φωτισμού σε κατακόρυφες κλίμακες πίσω από κάθε κουΐντα και η έντασή τους αυξομειωνόταν με σκίαστρα σκηνής, επίπεδες επιφάνειες τις οποίες χειρίζονταν με τέτοιο τρόπο ώστε να παρεμβάλλονται ανάμεσα στην πηγή φωτισμού και τη σκηνή. Τα φώτα της ράμπας τοποθετούνταν σε περιστρεφόμενους άξονες που τους έδιναν τη δυνατότητα να κατεβαίνουν κάτω από το επίπεδο της σκηνής για να μειώνεται η ένταση του φωτισμού. </vt:lpstr>
      <vt:lpstr>Ηθοποιοί και υποκριτική από το 1660 έως 1800   Μια σημαντική καινοτομία της Παλινόρθωσης ήταν η ένταξη των γυναικών στους θιάσους.   Αυτό, ωστόσο, που ήταν εξαιρετικά εξαιρετικής σημασίας ήταν ότι από αυτή την περίοδο ξεκινάει μια έμφαση στην υποκριτική και σε πιο συστηματικές διαδικασίες εκπαίδευσης ηθοποιών όχι μόνο στην Αγγλία αλλά και αλλού.  </vt:lpstr>
      <vt:lpstr>Στην Αγγλία οι νέοι ηθοποιοί συνήθως εντάσσονταν στους θιάσους για ένα δοκιμαστικό στάδιο και εκπαιδεύονταν παρακολουθώντας τους καθιερωμένους ηθοποιούς. Στο Drury Lane μεταξύ του 1710 και του 1730 οι νέοι ηθοποιοί έπρεπε να παρακολουθούν 3 μαθήματα την εβδομάδα, για να μάθουν να τραγουδούν και να χορεύουν ενώ οι καθιερωμένοι ηθοποιοί του συγκεκριμένου θιάσου μερικές φορές πληρώνονταν για να εκπαιδεύουν τους αρχάριους. Μετά το 1750 ο Γκάρικ δίδασκε τους νεαρούς ηθοποιούς του. </vt:lpstr>
      <vt:lpstr>Η υποκριτική ήταν ένα μείγμα παράδοσης και νεωτερισμού. Οι ρόλοι, και μαζί τους η παραδοσιακή ερμηνεία, περνούσαν από τη μια γενιά στην άλλη. Όταν ένας ηθοποιός διαδεχόταν κάποιον άλλον, περίμεναν από αυτόν να μάθει τους ρόλους που χρησιμοποιούσε ο συγκεκριμένος θίασος, αφού τα έργα του ρεπερτορίου δεν μπορούσαν να ξαναστηθούν ώστε να ταιριάζουν σε αυτόν τον ηθοποιό. Επειδή η υποκριτική είχε γίνει σε μεγάλο βαθμό παραδοσιακή, οι νέες απόψεις για τους χαρακτήρες ή ακόμα και νέες αναγνώσεις των ρόλων συχνά προκαλούσαν αίσθηση. </vt:lpstr>
      <vt:lpstr>Το ύφος της υποκριτικής κυμαινόταν ανάμεσα στο τυποποιημένο και το ρεαλιστικό. Μέχρι το 1750 περίπου, η κυρίαρχη προσέγγιση ήταν η στομφώδης απαγγελία,. Στη συνέχεια ο Μακλίν και ο Γκάρικ πρότειναν την υιοθέτηση ενός ύφους που βασιζόταν στην άμεση παρατήρηση της ζωής, παρόλο που και αυτοι εξιδανίκευσαν μάλλον την πραγματικότητα. Η απόλυτη επικράτηση του Γκάρικ συμβαδίζει με τις αλλαγές που ήταν εμφανείς στις άλλες τέχνες του θεάτρου σηματοδοτώντας μια μετακίνηση από την εξιδανικευμένη αοριστία του νεοκλασικισμού προς μια πιο συγκεκριμένη και εξατομικευμένη απόδοση των χαρακτήρων. </vt:lpstr>
      <vt:lpstr>Παρά τις αλλαγές, ωστόσο, μερικές συμβάσεις παρέμειναν σχετικά αμετάβλητες.  Πρώτα από όλα οι ηθοποιοί έπαιζαν στο μπροστινό μέρος της σκηνής οπότε αυτό ήταν δυνατόν. Ποτέ δεν έστρεφαν την πλάτη τους προς τους θεατές και σπάνια έδειχναν το πρόσωπό τους προφίλ. Μάλλον άλλαζαν θέση πάνω στη σκηνή ύστερα από κάθε μονόλογο. Όπως περιγράφει κάποιος θεατής “ένας ηθοποιός μετακινούνταν σταθερά προς τα δεξιά, καθώς ο συνομιλητής του πήγαινε προς τα αριστερά και αντιστρόφως”. Άλλες συνήθειες ήταν η επιτηδευμένη παράταση κάποιων κραυγών και επιφωνημάτων, μια μακρόσυρτη εκφορά που έδινε έμφαση σε όλα τα αχ και τα ωχ, και παράφορες συχνά εκδηλώσεις με τους ηθοποιούς να σωριάζονται στο πάτωμα.  </vt:lpstr>
      <vt:lpstr>Στις αρχές του αιώνα, οι ηθοποιοί φαίνεται ότι τηρούσαν το μέτρο του στίχου μέσα από μια μακρόσυρτη μουσική εκφορά του λόγου, αλλά από τον Γκάρικ και μετά προσπαθούσαν να μεταμορφώσουν το στίχο με τέτοιο τρόπο ώστε να ηχεί όσο πιο «φυσικός» γίνεται. Σε όλη τη διάρκεια του αιώνα, οι ηθοποιοί κατά την εκφορά του λόγου, φαίνεται ότι διέκριναν τα λιγότερα σημαντικά χωρία από τα σημεία «κορύφωσης», απαγγέλλοντας τα πρώτα με ένα τρόπο που λεγόταν «επίπεδος λόγος» και τα δεύτερα με μεγάλο πάθος. Οι ηθοποιοί επεδίωκαν και περίμεναν να πάρουν το χειροκρότημα όταν έκαναν κορυφώσεις καθ’ όλη τη διάρκεια του έργου, έτσι ώστε να χειροκροτηθούν, γιατί δεν υπήρχε υπόκλιση ηθοποιών στο τέλος του παράστασης.  </vt:lpstr>
      <vt:lpstr>Η περίοδος μεταξύ του 1660 και του 1800 φημίζεται πάνω από όλα για τους ηθοποιούς της. Ο σημαντικότερος ίσως Άγγλος ηθοποιός ήταν ο Ντέιβιντ Γκάρικ ο οποίος κυριάρχησε στην αγγλική σκηνή από τη δεκαετία του 1740 μέχρι το 1776. Ο Γκάρικ επηρέασε το θέατρο τόσο με τη διοικητική του τακτική όσο και με την υποκριτική του, γιατί εκτός από το γεγονός ότι ήταν προσεκτικός και αφοσιωμένος διευθυντής ήταν υπεύθυνος και για αρκετές σημαντικές καινοτομίες. </vt:lpstr>
      <vt:lpstr>Ως ηθοποιός διέθετε τεράστια γκάμα, ερμηνεύοντας σχεδόν κάθε είδους χαρακτήρα, παρόλο που θεωρήθηκε καλύτερος στους ρόλους του Ληρ, του Μακμπέθ και του Άμλετ. Είχε εύπλαστο πρόσωπο, διαπεραστικά μάτια και εκφραστικό σώμα, που το χρησιμοποιούσε εντυπωσιάζοντας την παντομίμα της δευτερεύουσας σκηνικής δράσης για την οποία ήταν διάσημος. Μέσα από την έντονη συγκέντρωση του στην κατάσταση της στιγμής, ο Γκάρικ έκανε ό,τι και αν έπαιζε να φαίνεται ακαταμάχητα αληθινό. Φαίνεται ότι κατανοούσε την πολυπλοκότητα του κάθε ρόλου και του έδινε την πιο πλήρη έκφραση από όλους τους συγχρόνους του ηθοποιούς. Από πολλούς θεωρείται ως ο  μεγαλύτερος Άγγλος ηθοποιός όλων των εποχών.  </vt:lpstr>
      <vt:lpstr>Κοινό και παραστάσεις Κατά την Παλινόρθωση η θεατρική περίοδος διαρκούσε από τον Οκτώβριο μέχρι τον Ιούνιο. Τον δέκατο όγδοο αιώνα ξεκινούσε από τα μέσα Σεπτεμβρίου και συνεχιζόταν μέχρι τα τέλη Μαΐου ή τις πρώτες μέρες του Ιουνίου. Μετά το 1750 περίπου τα θέατρα έπαιζαν 2 ή 3 φορές την εβδομάδα το φθινόπωρο μέχρι τα μέσα Οκτωβρίου, και στη συνέχεια καθημερινά εκτός από τις Κυριακές. Όλα τα θέατρα παρέμεναν κλειστά κάποιες συγκεκριμένες μέρες του χρόνου, όπως τα Χριστούγεννα. Οι καλοκαιρινές παραστάσεις καθιερώθηκαν σταδιακά κυρίως μετά το 1766 </vt:lpstr>
      <vt:lpstr>Οι παραστάσεις διαφημίζονταν με διάφορους τρόπους, με αφίσες που τοποθετούνταν σε όλη την πόλη, με διαφημιστικά φυλλάδια που μοιράζονταν στα καφενεία, στα σπίτια και οπουδήποτε αλλού, με διαφημίσεις στις εφημερίδες, μετά την εμφάνισή τους τα πρώτα χρόνια του δέκατου όγδοου αιώνα, και με αναγγελίες που γίνονταν από σκηνής κάθε βράδυ. Οι ώρες των παραστάσεων από νωρίς το απόγευμα σταδιακά μετακινήθηκαν στις πρώτες βραδινές ώρες. </vt:lpstr>
      <vt:lpstr>Το βραδινό πρόγραμμα ήταν σύνθετο κατά την Παλινόρθωση, αποτελείτο από ένα έργο κανονικής διάρκειας, με τραγούδια και χορό ανάμεσα στις πράξεις. Από το 1700 προστέθηκαν ακροβάτες, εκπαιδευμένα ζώα και άλλοι καλλιτέχνες παρόμοιοι με εκείνους του τσίρκου. Γύρω στο 1715 έκανε την εμφάνισή του το άφτερ πης (after piece) μετά την κανονική παράσταση, το οποίο και γρήγορα καθιερώθηκε. Έτσι μετά το 1721 ένα τυπικό βραδινό πρόγραμμα ήταν διευθετημένο ως εξής: μισή ώρα περίπου μουσική πριν από την παράσταση, έπειτα ο πρόλογος και ακολουθούσε ένα έργο πλήρους διάρκειας. Στα διαλείμματα ανάμεσα στις πράξεις παρουσιάζονταν ποικίλες διασκεδάσεις άλλου τύπου. Έπειτα από το κυρίως έργο παρουσιαζόταν ένα άφτερ πης (μια παντομίμα, μια φάρσα ή μια κωμική όπερα, όλα συνήθως σε δυο πράξεις) και η βραδιά τελείωνε με τραγούδι και χορό. Οι παραστάσεις διαρκούσαν από 3 μέχρι 5 ώρες. </vt:lpstr>
      <vt:lpstr>Το θέατρο στην Ιταλία και την Γαλλία μέχρι το 1800 </vt:lpstr>
      <vt:lpstr>Ιταλία   Σε όλη τη διάρκεια του δέκατου έβδομου αιώνα υπήρξε μια αισθητή τάση προς το αυξημένο μέγεθος και τη μεγαλοπρέπεια στα σκηνικά. Ενώ οι σκηνογράφοι της Ιταλίας κυριάρχησαν στο ευρωπαϊκό θέατρο δεν συνέβη το ίδιο με τους δραματουργούς της Ιταλίας. Εξαιτίας του κύρους της όπερας, οι περισσότεροι Ιταλοί θεατρικοί συγγραφείς αρκούνταν στο να συνθέτουν λιμπρέτα. Στην Ιταλία του δέκατου όγδοου αιώνα το σοβαρό θέατρο πρόζας δεν ήταν ιδιαίτερα δημοφιλές. </vt:lpstr>
      <vt:lpstr>Ο πιο φημισμένος Ιταλός τραγωδός αυτής της περιόδου ήταν ο Βιτόριο Αλφιέρι (1749-1803), ο οποίος επιχείρησε να παρουσιάσει τα πιο δυνατά συναισθήματα με την απλούστερη δυνατή δραματική φόρμα. Στα έργα του αφαιρείται οτιδήποτε μη ουσιαστικό κι έτσι οι τραγωδίες του είναι πιο κοντά σε εκείνες του Ρακίνα. Ανάμεσα στα έργα του είναι ο Ορέστης, 1776, η Αντιγόνη, 1783, και η Μύρρα, 1789, ενώ το πιο αναγνωρισμένο έργο του είναι ο Σαούλ γραμμένο το 1782. Στον Σαούλ η προσοχή επικεντρώνεται στο βιβλικό βασιλιά Σαούλ, το απομεινάρι ενός δυνατού ηγέτη που αμφιταλαντεύεται πια ανάμεσα στη λογική και στην τρέλα, τη μικροπρεπή τυραννία και το μεγαλείο καθώς βλέπει να αυξάνεται το κύρος του Δαβίδ ενώ το δικό του φθίνει.   Τα περισσότερα έργα του Αλφιέρι διακρίνονται για το μεγάλο πολιτικό τους ενδιαφέρον σχετικά με την ανεξαρτησία της Ιταλίας. </vt:lpstr>
      <vt:lpstr>Στην κωμωδία έχουμε την εμφάνιση του Κάρλο Γκολντόνι (1707-1793) ο οποίος ξεκίνησε την καριέρα του γράφοντας σενάρια για την κομέντια ντελ άρτε. Ο Γκολντόνι υπήρξε ένας από τους πιο παραγωγικούς δραματουργούς του αιώνα, έγραψε 10 τραγωδίες, 83 μουσικά δράματα και περίπου 150 κωμωδίες. Πολλά από αυτά ήταν ελάσσονος αξίας, άλλα όμως συγκαταλέγονται στα σπουδαιότερα έργα της εποχής. Αν και ο Γκολντόνι απεικόνισε σχεδόν κάθε επάγγελμα και τάξη, εξιδανίκευσε τη μεσαία και κατώτερη τάξη, και συχνά παρουσίασε την ευγένεια ως παρακμασμένη και άχρηστη. Κυρίως εξιδανίκευσε τους γυναικείους χαρακτήρες. </vt:lpstr>
      <vt:lpstr>Ο Γκολντόνι ξεκίνησε την αναμόρφωση της κομέντια ντελ άρτε γράφοντας για πρώτη φορά εξ ολοκλήρου τον πρωταγωνιστικό ρόλο στο έργο Ο άνθρωπος του κόσμου το 1738. Μέχρι τον Υπηρέτη δυο αφεντάδων το 1743, ο μόνος ρόλος που εξακολουθούσε να είναι αυτοσχεδιαστικός ήταν ο κωμικός υπηρέτης  Τρουφαλντίνο. Όταν δημοσιεύθηκε όμως το έργο στα 1753 ακόμα και αυτός ο ρόλος είχε ολοκληρωμένο κείμενο. Έκανε επίσης πιο ανθρώπινους και πιο ήπιους τους τυποποιημένους χαρακτήρες μετατρέποντας για παράδειγμα τον γελοίο, μίζερο και έκφυλο γέρο Πανταλόνε των παραδοσιακών σεναρίων σε έναν τίμιο έμπορο, καλό πατέρα και συνεπή πολίτη. Εκτόπισε επίσης τη φαντασία, τη χυδαιότητα και τις μη ρεαλιστικές επινοήσεις από την κομέντια. </vt:lpstr>
      <vt:lpstr>Η γαλλική δραματουργία τον δέκατο όγδοο αιώνα    Όλο τον δέκατο όγδοο αιώνα η Γαλλία παρέμεινε μια μεγάλη δύναμη αν και η πρότερη κυρίαρχη θέση της αποδυναμώθηκε σημαντικά από μια σειρά πολέμων και από καταστροφικές οικονομικές πολιτικές. Παρόλα, ωστόσο, τα προβλήματα της χώρας, το Παρίσι συνέχισε να είναι το πιο σημαντικό πολιτιστικό κέντρο της Ευρώπης κατά τη διάρκεια όλου του δέκατου όγδοου αιώνα και το θέατρο του αποτελούσε το μέτρο σύγκρισης σύμφωνα με το οποίο κρίνονταν όλα τα υπόλοιπα.  </vt:lpstr>
      <vt:lpstr>Είμαστε ήδη στην εποχή του διαφωτισμού. Η γαλλική δραματουργία ωστόσο είχε την τάση να στρέφεται στο παρελθόν λαμβάνοντας τα πρότυπά της από το δέκατο έβδομο αιώνα. Οι περισσότεροι τραγικοί συγγραφείς του δέκατου όγδοου αιώνα προσπαθούσαν να ακολουθήσουν τα βήματα του Ρακίνα, αντικαθιστώντας όμως με πιο σύνθετες πλοκές και περιπλοκές σχέσεις χαρακτήρων την έμφαση που εκείνος έδινε στις εσωτερικές συγκρούσεις. Έτσι το έργο τους δεν έγινε διαχρονικό.  </vt:lpstr>
      <vt:lpstr>Αναμφισβήτητα ο πιο γνωστός συγγραφέας αυτής της εποχής είναι ο Βολτέρος εξαιτίας και της σχέσης του με το διαφωτισμό. Ο Βολτέρος κυριαρχεί στην τραγωδία κατά τον δέκατο όγδοο αιώνα αλλά και σε ολόκληρη τη γαλλική λογοτεχνία και σκέψη. Ξεκινώντας με τον Οιδίποδα το 1718, έγραψε 53 έργα εκ των οποίων τα μισά και πλέον ήταν τραγωδίες οι οποίες συνεχίζουν την τάση προς τις πολυσύνθετες πλοκές, τις πολύπλοκες σχέσεις χαρακτήρων και τις ξαφνικές ανατροπές βασισμένες στις αναγνωρίσεις. </vt:lpstr>
      <vt:lpstr>Ένα από τα καλύτερα έργα του Βολτέρου,  η Ζαΐρα, γραμμένη το 1732, τοποθετείται στη Μέση Ανατολή τον καιρό των σταυροφοριών και διηγείται την ιστορία μιας σκλάβας, της Ζαΐρας, που την ερωτεύεται ο κύριος της, ο σουλτάνος Οσμάν. Όταν η Ζαΐρα ανακαλύπτει ότι είναι κόρη του Λουζινιάν, του άλλοτε χριστιανού βασιλιά της περιοχής και αιχμαλώτου επίσης, το κρύβει από τον σουλτάνο, ο οποίος τρελαίνεται από ζήλια εξαιτίας των συναντήσεων της Ζαΐρας με τον Νερεστάν, τον αδερφό που πρόσφατα ανακάλυψε, και σκοτώνει και τους δυο πριν μάθει την αλήθεια.   Τα φιλοσοφικά ενδιαφέροντα του Βολτέρου είναι φανερά σε πολλά έργα του. </vt:lpstr>
      <vt:lpstr>Αφού έζησε στην Αγγλία από το 1726 ως το 1729, κατέληξε στο να θεωρήσει το γαλλικό νέοκλασικό ιδεώδες υπερβολικά περιοριστικό και έτσι πρότεινε κάποιες μεταρρυθμίσεις οι οποίες, όμως, περιορίστηκαν στην εισαγωγή φαντασμάτων και κάποιας βίας στη σκηνή, στη διεύρυνση της επιτρεπτής θεματολογίας και στην αύξηση του θεάματος. Οι προσπάθειες, ωστόσο, του Βολτέρου για πιο αποτελεσματική χρήση του θεάματος αποθαρρύνθηκαν από την παρουσία των θεατών πάνω στη σκηνή, και σε μεγάλο βαθμό εξαιτίας της δικής του επιρροής αυτή η πρακτική καταργήθηκε το 1759.   Η καινοτομία αυτή έφτασε ακριβώς τη στιγμή που άνθιζε το ενδιαφέρον για την ιστορία και τον τοπικό χρώμα και έτσι ενθάρρυνε την αξιοποίηση του θεάματος στο κανονικό δράμα. Το έργο Τανκρέδος, 1760, του Βολτέρου για παράδειγμα, έστρεψε την προσοχή στον Μεσαίωνα και ξεκίνησε μια μόδα για έργα με θέμα το εθνικό γαλλικό παρελθόν, το οποίο αξιοποιήθηκε σε πολλά δημοφιλή έργα. </vt:lpstr>
      <vt:lpstr>Η κωμωδία πέρασε περισσότερες αλλαγές από την τραγωδία. Η επιρροή του Μολιέρου είναι κυρίαρχη μέχρι περίπου το 1720, όταν  ξεκινά μια τάση προς τον συναισθηματισμό όπως και στην Αγγλία και είναι πολύ έκδηλη στα έργα των Μαριβώ και Λα Σωσέ. </vt:lpstr>
      <vt:lpstr>Ο Μαριβώ (1688-1763) είναι ένας από τους γνωστότερους Γάλλους συγγραφείς της εποχής,  έργα του παίζονται συχνά μέχρι και σήμερα. Έγινε γνωστός το 1720 με το έργο Ο Αρλεκίνος εξευγενισμένος από τον έρωτα. Τα περισσότερα έργα του Μαριβώ έχουν ως θέμα τους το ξύπνημα του έρωτα.</vt:lpstr>
      <vt:lpstr>Σε αντίθεση με προγενέστερες κωμωδίες, στις οποίες τους εραστές χωρίζει κάποια εξωτερική δύναμη (συνήθως γονείς ή κηδεμόνες), τα εμπόδια στα έργα του Μαριβώ προκύπτουν από την εσωτερική πάλη των χαρακτήρων. Στο Παιχνίδι του έρωτα και της τύχης, για παράδειγμα γραμμένο το 1730, δυο φίλοι κανονίζουν το γάμο των παιδιών τους αλλά μόνο με την προϋπόθεση ότι τα παιδιά είναι πρόθυμα και αυτά να δεχθούν. Το νεαρό ζευγάρι, που δεν έχει συναντηθεί ποτέ, έχει αμφιβολίες για το γάμο και ο καθένας τους σκέφτεται να αλλάξει θέσεις με ένα υπηρέτη προκειμένου να παρατηρήσει τον άλλον. Έπειτα και οι δυο ερωτεύονται ακαταμάχητα και χωρίς να τον θέλουν τον υποτιθέμενο υπηρέτη. </vt:lpstr>
      <vt:lpstr>Σε αυτό όπως και στα περισσότερα έργα του Μαριβώ το ενδιαφέρον εστιάζεται στις επιδέξιες αλλαγές συναισθημάτων των χαρακτήρων περισσότερο από ότι στις εξωτερικές μηχανορραφίες. Ξεχωρίζει επίσης και για το ιδιαίτερο ύφος της πρόζας που συχνά ονομάζεται marivaudage με την έμφαση που δίνει στο συναίσθημα. Ο Μαριβώ συνέβαλε σημαντικά στην εξέλιξη του συναισθηματισμού στα δράματα αλλά η γοητεία και το πνεύμα του τον ξεχώρισαν κατά πολύ από τους σύγχρονούς του. Εξαιτίας του ενδιαφέροντός του για την εσωτερική ψυχολογική πάλη, η εκτίμηση των κριτικών για αυτόν αυξήθηκε σταθερά από τα τέλη του δέκατου ένατου αιώνα.  </vt:lpstr>
      <vt:lpstr>Από το 1750 όλες οι παραδοσιακές ιδέες συμπεριλαμβανομένων και εκείνων για το θέατρο επαναξιολογούνται από μια ομάδα πρωτοποριακών διανοουμένων, τους φιλοσόφους, μέσω αντιφατικών δοκιμίων στην Encyclopedie, που συντάχθηκε από τον Ντιντερό και εκδόθηκε σε 28 τόμους ανάμεσα στο 1748 και το 1772. Οι ιδέες του Ντιντερό σχετικά με το θέατρο είχαν κυρίως εκφραστεί σε κάποιους διαλόγους και δυο έργα, Ο νόθος, γραμμένο το 1757 και Ο πάτερ φαμίλιας γραμμένο το 1758.  </vt:lpstr>
      <vt:lpstr>Ό Ντιντερό υποστήριξε ότι ο νεοκλασικισμός περιόριζε τα αποδεκτά δραματικά είδη στην παραδοσιακή κωμωδία και τραγωδία και ότι έπρεπε να προστεθούν δυο συμπληρωματικά ενδιάμεσα είδη -το drame  ή οικιακή τραγωδία και μια κωμωδία με θέμα την αρετή.   Πρότεινε επίσης πολλές καινοτομίες σε σχέση με την παρουσίαση των έργων γιατί πίστευε ότι το δράμα μπορούσε να συγκινήσει βαθιά το κοινό μόνο αν δημιουργούσε μια ψευδαίσθηση της πραγματικότητας.   Έτσι υποστήριζε τη θεματολογία που ήταν παρμένη από την καθημερινή ζωή και παρουσιαζόταν σε σκηνικά που αντέγραφαν αληθινά δωμάτια. Παρότρυνε τη χρήση της πρόζας, της λεπτομερειακής παντομίμας και τις συμβάσεις του τέταρτου τοίχου στην υποκριτική η οποία σημαίνει μια συμπεριφορά που δεν λαμβάνει υπόψη της το κοινό. </vt:lpstr>
      <vt:lpstr>Οι ιδέες του Ντιντερό σχετικά με την παράσταση προανήγγειλαν κάποιες απόψεις του ρεαλισμού, άσκησαν όμως μικρή επιρροή στο θέατρο της εποχής του. Οι θεωρίες του όμως για την υποκριτική, όπως εκφράστηκαν σε έργα όπως Σχόλια για τον Γκάρικ, γραμμένο το 1770 και το Παράδοξο του ηθοποιού που εκδόθηκε το 1830 είχαν πιο άμεση επιρροή.  </vt:lpstr>
      <vt:lpstr>Στα τέλη του δέκατου όγδοου αιώνα εμφανίστηκε και ένας άλλος σημαντικός Γάλλος δραματουργός, ο Mπομαρσέ, ο οποίος αν και στις μέρες μας είναι γνωστός κυρίως για τις κωμωδίες του, έγραψε και αρκετά drames. Η αδιαμφισβήτητη φήμη του οφείλεται στα έργα O κουρέας της Σεβίλλης, ( το οποίο έγινε και όπερα από τον Ροσσίνι) γραμμένο το 1775 και Oι γάμοι του Φιγκαρό (έγινε όπερα από τον Μότσαρτ) το 1783. Στο πρώτο ένας ηλικιωμένος κηδεμόνας σχεδιάζει να παντρευτεί τη νεαρή προστατευόμενή του αλλά τα σχέδιά του εμποδίζονται. Σε αυτό το έργο εισάγεται και ο Φιγκαρό, ο κορυφαίος χαρακτήρας υπηρέτη του γαλλικού θεάτρου. </vt:lpstr>
      <vt:lpstr>Στους Γάμους του Φιγκαρό, οι οποίοι περιλαμβάνουν πολλούς χαρακτήρες από τον Κουρέα της Σεβίλλης, το θέμα μετατοπίζεται από τις μηχανορραφίες, που παίζουν δευτερεύοντα ρόλο στη σχέση, στα σχόλια για την κοινωνία και τις σχέσεις των τάξεων. Αν και τοποθετείται φαινομενικά στην Ισπανία αντανακλά ξεκάθαρα τη Γαλλία της εποχής και μιλά εναντίον των ευγενών που προσπαθούν να περιορίσουν τα προνόμια των μεσαίων και των κατώτερων τάξεων.  </vt:lpstr>
      <vt:lpstr>Μέχρι το 1790 το γαλλικό θέατρο έχει κάνει κάποια αβέβαια βήματα για να απομακρυνθεί από το νεοκλασικισμό, αλλά παρόλα αυτά δεν έγινε καμιά ραγδαία καινοτομία πριν από την επανάσταση η οποία και εγκαινίασε μια νέα εποχή στη Γαλλία.  </vt:lpstr>
      <vt:lpstr>Το θέατρο της βόρειας και της Ανατολικής Ευρώπης μέχρι το 1800   Παρόλο που γύρω στα 1700 το επαγγελματικό θέατρο είχε εδραιωθεί σταθερά στην Αγγλία, τη Γαλλία, την Ιταλία και την Ισπανία, στη βόρεια και Ανατολική Ευρώπη δεν είχε σχεδόν καν αρχίσει. Η αργοπορία της βόρειας Ευρώπης ως προς την ανάπτυξη ενός επαγγελματικού θεάτρου, μπορεί να αποδοθεί σε μεγάλο βαθμό στις ασταθείς θρησκευτικές και πολιτικές συνθήκες, που χρονολογούνται από τον πρώιμο δέκατο έκτο αιώνα. </vt:lpstr>
      <vt:lpstr>Τα θέατρα της αυλής στα κρατίδια της Γερμανίας   Ο αποφασιστικός ρόλος που έπαιξε η Γαλλία στις διαπραγματεύσεις για τον τερματισμό του τριακονταετούς πολέμου της προσέδωσε σημαντικό κύρος, με αποτέλεσμα οι κυβερνήτες όλων των γερμανικών κρατιδίων πολύ σύντομα να προσπαθήσουν να δημιουργήσουν τις δικές τους παραλλαγές της γαλλικής Αυλής. Κατά συνέπεια η όπερα, το μπαλέτο και τα παντός είδους θεατρικά θεάματα έγιναν ένα συνηθισμένο μέρος της ζωής στην αυλή. Οι πιο πλούσιοι κυβερνήτες καλούσαν Ιταλούς ή Γάλλους σκηνογράφους, μουσικούς και ηθοποιούς, οι λιγότεροι εύποροι όμως έπρεπε να βασίζονται στους ντόπιους Γερμανούς καλλιτέχνες για την αντιγραφή των μοντέλων του εξωτερικού. </vt:lpstr>
      <vt:lpstr>Η Αυστρία αποτέλεσε το πρότυπο, όταν το 1652 ο αυτοκράτορας κάλεσε τον Λουδοβίκο Μπουρνατσίνι από τη Βενετία να αναλάβει τη σκηνική επιμέλεια των αυλικών διασκεδάσεων. Στη Βιέννη, το 1668 εγκαινιάστηκε ένα περίτεχνο αυλικό θέατρο. Οι πιο διάσημοι συνθέτες και λιμπρετίστες της εποχής κλήθηκαν από την Ιταλία για να υπηρετήσουν τις ανάγκες του. Έτσι, η Βιέννη θα γινόταν το πιο σημαντικό κέντρο όπερας στην Ευρώπη από το 1660 περίπου μέχρι το 1740. </vt:lpstr>
      <vt:lpstr>Το παράδειγμα της Αυστρίας ακολούθησαν και άλλοι Γερμανοί ηγεμόνες. Μέχρι το τέλος του δέκατου έβδομου αιώνα, η όπερα και οι ιταλίζουσα σκηνογραφία θα έκαναν την εμφάνισή τους σε πολλές αυλές της Γερμανίας . Παρόλο που οι ηγεμόνες παρακολουθούσαν περιστασιακά θέατρο πρόζας, περιόρισαν την οικονομική τους επιχορήγηση κυρίως στην όπερα, το μπαλέτο και τους θιάσους του εξωτερικού. </vt:lpstr>
      <vt:lpstr>Το ιησουίτικο θέατρο  Τον δέκατο έβδομο αιώνα αρκετές γερμανικές σχολές,  προτεσταντικές και καθολικές παρουσίαζαν έργα καθώς θεωρούσαν ότι το δράμα ήταν αποτελεσματικό τόσο για τη διδασκαλία του δόγματος όσο και για την εκπαίδευση του σπουδαστών στην ευγλωττία και τη συμπεριφορά. Το θέατρο στις σχολές έφτασε στο αποκορύφωμά του στις καθολικές σχολές που διηύθυναν Ιησουίτες. Αρχικά τα έργα παρουσιάζονταν στη λατινική και κρατήθηκαν μέσα στα στενά πλαίσια της ευσεβείας, σταδιακά όμως παρεισέφρησαν μερικές κωμωδίες στην καθομιλουμένη,  φαρσοκωμωδίες καθώς και πολλά στοιχεία θεάματος μουσικής και μπαλέτου. </vt:lpstr>
      <vt:lpstr>Από τα ιησουιτικά σχολεία προήλθαν πολλά από τα σημαντικότερα συγγράμματα που αφορούσαν στη θεατρική πρακτική τα οποία δημοσιεύθηκαν το δέκατο έβδομο και τον δέκατο όγδοο αιώνα όπως Πραγματεία περί προοπτικής, 1649, του Ντιμπρέιγ, Ζωγραφική και αρχιτεκτονική προοπτική, γραμμένη ανάμεσα στα 1693 και 1700 του Πότσο και Διατριβή στη σκηνική υποκριτική, 1727, του Λανγκ. Το ιησουιτικό θέατρο έφτασε στο αποκορύφωμά του κατά τη διάρκεια του δέκατου έβδομου αιώνα.   Παρά τη θεατρική τους παιδεία, οι Ιησουίτες δεν ενθάρρυναν το επαγγελματικό θέατρο, το οποίο κατά την άποψή τους πολύ συχνά οδηγούσε τους πιστούς έξω από το σωστό δρόμο. </vt:lpstr>
      <vt:lpstr>Οι απαρχές του δημόσιου θεάτρου στα γερμανικά κράτη   Τα ιησουιτικά θέατρα και τα θέατρα της αυλής άκμασαν μετά το 1650, αλλά δεν συνέβη το ίδιο στους θιάσους των επαγγελματιών ηθοποιών, (οι περισσότεροι αγγλικής καταγωγής) οι οποίοι έπρεπε να βασίζονται κατά κύριο λόγο στην υποστήριξη ενός απλοϊκού κοινού. Οι θίασοι ήταν αναγκασμένοι να ταξιδεύουν διαρκώς αναζητώντας καινούργιους θεατές. Ανταγωνίζονταν πολύ σκληρά για το δικαίωμα να δίνουν παραστάσεις στα πανηγύρια που γίνονταν στις μεγαλύτερες κωμοπόλεις, αφού σε αυτές συγκεντρωνόντουσαν τα μεγαλύτερα πλήθη. </vt:lpstr>
      <vt:lpstr>Στα μέρη όπου έδιναν παραστάσεις ήταν υποχρεωμένοι να συνεισφέρουν μέχρι και το 1/4 από τα έσοδα τους στα τοπικά φιλανθρωπικά ιδρύματα. Επειδή δεν υπήρχαν διαθέσιμα μόνιμα θέατρα για τους περιοδεύοντες θιάσους, οι ηθοποιοί έστηναν τις σκηνές τους στις πλατείες των πόλεων, σε σχολές ιππασίας, πανδοχεία, χώρους ξιφασκίας, δωμάτια που βρίσκονταν πάνω από εμπορικά καταστήματα και γήπεδα του τένις. Έπρεπε να αλλάζουν το πρόγραμμά τους καθημερινά και να ανανεώνουν το ρεπερτόριό τους τακτικά, με σκοπό να προσελκύουν τους λίγους εν δυνάμει θεατές. </vt:lpstr>
      <vt:lpstr>Τα πρώτα σημαντικά βήματα προς την κατεύθυνση μιας μεταρρύθμισης στο θέατρο έγιναν τη δεκαετία του 1720 από τον Γιόχαν Κρίστοφ Γκότσεντ, (1700-1766) ο οποίος γρήγορα έγινε ο πνευματικός ηγέτης της Γερμανίας. Η ανάπτυξη της γερμανικής γλώσσας ως μέσο για τη λογοτεχνική έκφραση κατείχε την υψηλότερη θέση στην ιεράρχηση των πολλών ενδιαφερόντων του, επειδή τα λατινικά ήταν ακόμα η γλώσσα των πανεπιστημίων, ενώ τα γαλλικά ήταν η γλώσσα που προτιμούσε η αριστοκρατία. Πάνω από όλα ακόμα ο Γκότσεντ ενδιαφερόταν να ανυψώσει το ηθικό και να εκλεπτύνει το καλλιτεχνικό γούστο των Γερμανών όχι μόνο των μορφωμένων και των αριστοκρατών αλλά και των απλών ανθρώπων. Το θέατρο τον γοήτευσε επειδή το έβλεπε ως ένα μέσο για να προσεγγίσει το πλήθος που δεν μπορούσε να διαβάσει. Επιδίωξε επίμονα την συνεργασία με επαγγελματικούς θιάσους οι οποίοι έρχονται να παίξουν στη Λειψία αλλά οι προσπάθειές του ήταν άκαρπες μέχρι το 1727 που γνώρισε τους Νόιμπερ. Οι  Νόιμπερ και ο Γκότσεντ συμφώνησαν να συνεργαστούν για την αναμόρφωση του θεάτρου.  </vt:lpstr>
      <vt:lpstr>Η συνεργασία τους θεωρείται πολύ σημαντική γιατί αποτελεί την πρώτη συμμαχία ανάμεσα σε μια κορυφαία προσωπικότητα της λογοτεχνίας και ένα επαγγελματικό θίασο στη Γερμανία. Ο Γκότσεντ και ο κύκλος του επεδίωξαν να καλύψουν τις ανάγκες για νέα έργα κυρίως μέσα από τη μετάφραση ή τη μίμηση γαλλικών νεοκλασικών έργων τα οποία για αυτούς αντιπροσώπευαν το ιδανικό θεατρικό είδος. Οι Νόιμπερ ανέλαβαν να ανεβάσουν το επίπεδο των θεατρικών παραστάσεων. Επέμεναν στις προσεκτικές δοκιμές και την εγκατάλειψη του αυτοσχεδιασμού. Ανέθεταν στους ηθοποιούς πρόσθετα καθήκοντα όπως το βάψιμο των σκηνικών, η δημιουργία διαφημιστικών φυλλαδίων, το ράψιμο των κουστουμιών και επιτηρούσαν στην προσωπική ζωή των ηθοποιών σε μια προσπάθεια να αντιμετωπίσουν τις ηθικές προκαταλήψεις εναντίον τους. Δυστυχώς η προσπάθεια αυτή δεν ήταν εύκολη γιατί δεν μπορούσε να προσελκυσθεί τόσο γρήγορα ένα νέο είδος θεατών οι οποίοι θα αντικαθιστούσαν εκείνους που τους ξένιζε η νέα δραματουργία και έτσι για να επιβιώσει ο θίασος αναγκάστηκε να συμβιβαστεί προκαλώντας τη δυσφορία του Γκότσεντ.   </vt:lpstr>
      <vt:lpstr>Η γερμανική δραματουργία από το 1740 έως 1787   Μέχρι τη δεκαετία του 1740 ο Γκότσεντ και ο κύκλος του είχαν θέσει τα θεμέλια για ένα νέο ρεπερτόριο αλλά δεν είχαν προσφέρει αξιόλογα έργα που θα μπορούσαν να παίζονται για πολύ καιρό. Καθώς η επιρροή τους έφθινε εμφανίστηκε μια νέα ομάδα δραματουργών.  </vt:lpstr>
      <vt:lpstr>Ο πιο σημαντικός θεατρικός συγγραφέας αυτής της περιόδου ήταν ο Γκοτχολντ Έφραϊμ Λέσινγκ (1729-1781), ο πρώτος πραγματικά σημαντικός Γερμανός δραματουργός. Ο Λέσινγκ ξεκίνησε την καριέρα του το 1748 με το έργο Το μαθητούδι και έγινε ευρύτερα γνωστός το 1755 με το έργο Σάρα Σάμσον,  μια τραγωδία που θριάμβευσε στο χώρο του αισθηματικού δράματος. Επηρεασμένος από την «αστική τραγωδία» των Άγγλων και ειδικά από τον Λίλο, για τη συγγραφή του Σάρα Σάμσον ,  ο Λέσινγκ άντλησε στοιχεία από το μύθο της Μήδειας τοποθετώντας όμως τη δράση στη σύγχρονη Αγγλία.  Άλλαξε επίσης το επίκεντρο της ιστορίας, καθιστώντας κεντρική φιγούρα το θύμα του μένους της Μήδειας. </vt:lpstr>
      <vt:lpstr>Το έργο του διηγείται την ιστορία μιας απλοϊκής και τρυφερής νεαρής κοπέλας, που πείθεται από έναν ακόλαστο νεαρό άνδρα να το σκάσει μαζί του. Όταν η νεαρή ερωμένη του πληροφορείται ότι εραστής της την εγκατέλειψε, κατορθώνει να δηλητηριάσει τη Σάρα και να δραπετεύσει μέσω της Μάγχης. Η Σάρα Σάμσον  σύντομα έγινε το δημοφιλέστερο έργο στα γερμανικά κρατίδια και το ισχυρότερο πρότυπο για άλλους συγγραφείς. Το δράμα αυτού του είδους έλαβε ακόμα μεγαλύτερη ώθηση όταν ο Λέσινγκ μετέφρασε τα έργα του Ντιντερό και κατάφερε να προσελκύσει στο θέατρο ένα μεγάλο κοινό της μεσαίας τάξης για πρώτη φορά στη Γερμανία. </vt:lpstr>
      <vt:lpstr>Άλλα σημαντικά του έργα είναι η Μίνα φον Μπαρνχελμ, 1767, που θεωρείται συχνά ως η πρώτη εθνική κωμωδία της Γερμανίας. Επίσης η Αιμιλία Γκαλότι, γραμμένη το 1772 και ο Νάθαν ο σοφός γραμμένο το 1779, ένα δραματικό ποίημα που δεν προοριζόταν για τη σκηνή. </vt:lpstr>
      <vt:lpstr>Ο Λέσινγκ, μέσα από τα έργα και την κριτική του, καθιέρωσε νέα πρότυπα, οδηγώντας το δράμα μακριά από τα περιορισμένα μονοπάτια του Γκότσεντ και αποδεικνύοντας ότι ένας ντόπιος θεατρικός συγγραφέας μπορούσε να προσελκύσει πολλούς οπαδούς.   Αυτό δεν σημαίνει ότι το ρεπερτόριο είχε αναμορφωθεί μέχρι το θάνατό του Λέσινγκ το 1781. Το μεγαλύτερο μέρος των έργων εξακολουθούσε να είναι διασκευές ή πιστές απομιμήσεις ξένων έργων. Ωστόσο, η κυριαρχία του γαλλικού δράματος είχε καταλυθεί και το αγγλικό δράμα κατείχε τώρα τη θέση του προτύπου. </vt:lpstr>
      <vt:lpstr>Παρά τις μεταρρυθμίσεις του, ο Λέσινγκ, κατάφερε να παραμείνει μέσα στο κυρίαρχο ρεύμα του ορθολογισμού του δέκατου όγδοου αιώνα, που θεωρούσε ότι το σύμπαν κυβερνάται από έναν ελεήμονα θεό, ο άνθρωπος είναι κατά βάση καλός και ο ανθρώπινος νους είναι ικανός να λύνει όλα τα σημαντικά προβλήματα μέσα από την εξάσκηση της λογικής. Τα έργα του, αν και περισσότερο ελεύθερα στη δομή από τα γαλλικά δράματα της περιόδου, απλώς παρουσίαζαν ένα αναθεωρημένο κλασικισμό, παρά μια εμφανώς νέα προσέγγιση, ωστόσο η κριτική του είχε συντελέσει στην υπονόμευση της κυριαρχίας του νεοκλασικισμού. Με μια ολόκληρη σειρά από μεταφράσεις και συγγράμματα, ο Λέσινγκ συνέβαλε καθοριστικά στη συζήτηση για την αντικατάσταση της ρητορικής και διακοσμητικής υποκριτικής τέχνης από μια νέα υποκριτική τέχνη με ψυχολογικά και ρεαλιστικά χαρακτηριστικά.  </vt:lpstr>
      <vt:lpstr>Το στοιχείο που αποτέλεσε τη βάση για όλες αυτές τις μελέτες αφορά, κατά κύριο λόγο, το ζήτημα της αληθινής σωματικής έκφρασης ως μέσου για την εξωτερίκευση του ψυχικού κόσμου,  ζήτημα που απασχόλησε και τον ίδιο, όταν έγραφε τα θεατρικά έργα του. Οι θεατρολόγοι του διαφωτισμού, όπως και οι φιλόσοφοι, οι γλωσσολόγοι, οι ανθρωπολόγοι, οι ψυχολόγοι και οι εθνολόγοι, ερμήνευαν και αντιλαμβάνονταν το ανθρώπινο σώμα ως ένα φυσικό σύστημα σημείων. Ο Λίχτενμπεργκ αποτυπώνει την επικρατούσα άποψη της εποχής στο δοκίμιο του Περί φυσιογνωμικής· ενάντια στους φυσιογνωμιστές περιγράφοντας τις χειρονομίες ως «φυσικά σημεία των συναισθημάτων» </vt:lpstr>
      <vt:lpstr>Το σύνολο των σημείων αυτών σχηματίζει εκείνη «την ακούσια γλώσσα των χειρονομιών μέσω της οποίας εξωτερικεύονται παγκοσμίως τα συναισθήματα σε όλες τους τις διαβαθμίσεις. Ο άνθρωπος μαθαίνει να τη χρησιμοποιεί προτού κλείσει τα 25 του χρόνια. Η ίδια η φύση τον διδάσκει πώς να τη μιλάει, και μάλιστα με τέτοια έμφαση, ώστε το οποιοδήποτε λάθος να έχει αναχθεί σε τέχνη». Επομένως το ανθρώπινο σώμα δεν είναι από τη φύση του απλώς και μόνο αισθητηριακή φύση αλλά ένα σύμπλεγμα από φυσικά σημεία των συναισθημάτων. </vt:lpstr>
      <vt:lpstr>Βάσει της ίδιας αρχής, ο ηθοποιός καλείται να χρησιμοποιήσει το σώμα του πάνω στη σκηνή. Εφόσον « υποκριτική τέχνη σημαίνει να μιμείται κανείς τη φύση μέσω της τέχνης και να την προσεγγίσει σε βαθμό ώστε τα αληθοφανή να εκλαμβάνονται ως αλήθειες ή όσα έχουν συμβεί στο παρελθόν να αναπαρίστανται με τόση φυσικότητα,  σαν να συμβαίνουν τώρα» κατά τον ίδιο τρόπο οφείλει και ο ηθοποιός να μιμείται «με τη γλώσσα του σώματος εκείνες τις ακούσιες χειρονομίες τις οποίες μπορεί να παρατηρήσει στη φύση δηλαδή στον «όχλο», στο «παιδί», στον «άγριο», και οι οποίες δεν έχουν ακόμα παραμορφωθεί από την ανατροφή και τις κοινωνικές συμπεριφορές, προκειμένου να διαμορφώσει συνειδητά το σώμα του ως σημείο. </vt:lpstr>
      <vt:lpstr>Ενώ οι Γάλλοι διανοητές θεωρούσαν ότι το σώμα αποτελούσε ένα σύστημα φυσικών σημείων μόνον όσον αφορά τα συναισθήματα, οι Γερμανοί θεωρητικοί το αντιλαμβάνονταν επιπρόσθετα ως ένα φυσικό σημείο για το χαρακτήρα και τις ψυχικές μεταπτώσεις του ανθρώπου. Στο έργο του Θέσεις για μια μιμική τέχνη ο φιλόσοφος και κατόπιν ως διευθυντής του εθνικού θεάτρου του Βερολίνου Γιόχαν Γιάκομπ Ένγκελ επιχειρεί να περιγράψει και να ταξινομήσει διάφορες στάσεις του σώματος ως σημεία συγκεκριμένων χαρακτήρων. Δηλώνει για παράδειγμα ότι τα χαρακτηριστικά του «χαζού τεμπέλη» είναι: </vt:lpstr>
      <vt:lpstr>Το κεφάλι που κρέμεται προς τα κάτω· τα ανοιχτά χείλη, που αφήνουν το σαγόνι να κρέμεται· τα μισόκλειστα βλέφαρα που κρύβουν τα μάτια· τα λυμένα γόνατα· μια κοιλιά που προεξέχει· πόδια που στρέφονται προς τα μέσα χέρια που βυθίζονται βαθιά στις τσέπες του παλτού, ή ακόμα και τα κρεμαστά χέρια. Ποιος δεν θα αναγνωρίσει, με την πρώτη κιόλας ματιά, τη μαλθακή ψυχή που είναι ανίκανη να συγκεντρωθεί ή να δείξει ενδιαφέρον για κάτι· μια ψυχή που δεν αγρυπνά, που δεν διαθέτει καν την ενέργεια για να τεντώσει τους μυς της και να στηρίξει το σώμα και τα μέλη σε πρέπουσα στάση; </vt:lpstr>
      <vt:lpstr>Το γερμανικό θέατρο του διαφωτισμού ερμηνεύει και πλάθει με συνέπεια το ανθρώπινο σώμα ως ένα σημείο για τον χαρακτήρα και τα συναισθήματα της δραματικής φιγούρας. Αντίστοιχα, το σώμα του ηθοποιού δεν παρουσιάζεται ως αισθητηριακή φύση αλλά ως ένα σύμπλεγμα σημείων, ως ένα « κείμενο» της « φυσικής γλώσσας της ψυχής». Στην ιδανική περίπτωση, όσο ο θεατής αποκρυπτογραφεί αυτό το κείμενο, δεν αντιλαμβάνεται καν το σώμα του ηθοποιού ως αισθητηριακή φύση. </vt:lpstr>
      <vt:lpstr>Θύελλα και ορμή    Το νέο αυτό λογοτεχνικό ρεύμα συγκροτήθηκε ως κριτική και συγχρόνως ως ριζοσπαστικοποίηση του διαφωτισμού, ενώ αρθρώθηκε με σχεδόν εκρηκτική δύναμη στη σχετικά μικρή περίοδο από το 1771 έως το 1776. Πρωτεργάτες του κινήματος υπήρξαν ορισμένοι νεαροί αστοί διανοούμενοι ανάμεσά τους ο Γκαίτε, ο Σίλερ, ο Λενς, ο Κλίνκερ και άλλοι. Τα μέλη αυτής της νέας γενιάς των αστών διανοουμένων αντλούσε τις αντιλήψεις του από τη συνείδηση της μοναδικότητας και της ιδιαιτερότητας του εαυτού τους, πέρα από κοινωνικές κάστες και συμβάσεις.  </vt:lpstr>
      <vt:lpstr>Η αστική οικογένεια αντικαταστάθηκε ως μέγεθος αναφοράς από τη μοναδικότητα του ατόμου. Η ανακάλυψη του ατόμου επιτελέστηκε παράλληλα με την εκ νέου ανακάλυψη του Σαίξπηρ. Τα νεαρά μέλη της Θύελλας και Ορμής θαύμαζαν στον Σαίξπηρ την ιδιοφυία που δεν χρειάζεται να ακολουθεί συγκεκριμένους κανόνες προκειμένου να μιμηθεί τη φύση, αλλά που δυνάμει της δημιουργικής ιδιοφυίας του, όπως η δημιουργική φύση, πλάθει τα έργα του μέσα από τον ίδιο του τον εαυτό. </vt:lpstr>
      <vt:lpstr>Το αυτόβουλο, δημιουργικό άτομο-η πολύπλευρη, ολοκληρωμένη προσωπικότητα-αναδεικνύεται σε κατεξοχήν πρότυπο μιας νέας γενιάς, η οποία αξιώνει την άνευ όρων αναγνώριση της αξίας του ατόμου και την άνευ περιορισμών ανάπτυξη της προσωπικότητας. Τα δικαιώματα αυτά δεν αποτελούν αποκλειστικό προνόμιο των ασυνήθιστων ανθρώπων αλλά οφείλουν να γίνονται σεβαστά ως θεμελιώδη δικαιώματα όλων των ανθρώπων. Διότι, στον βαθμό που αυτό το πρότυπο εκλαμβάνεται ως κατεξοχήν καθοριστικό για τον άνθρωπο, κάθε άνθρωπος αποτελεί μια εν δυνάμει ιδιοφυία. </vt:lpstr>
      <vt:lpstr>Οι αστοί διανοούμενοι αυτής της γενιάς απαίτησαν τη χειραφέτηση του εγώ, όχι μόνο από τους απάνθρωπους εξαναγκασμούς του αυλικού απολυταρχισμού, αλλά και από τον υποβιβασμό της αστικής ύπαρξης σε λειτουργικό αντικείμενο μιας κοινωνίας η οποία δεν επιτρέπει την πολύπλευρη ανάπτυξη της προσωπικότητας. Το άτομο καλείται να απελευθερωθεί προκειμένου να οδηγηθεί στον εαυτό του. </vt:lpstr>
      <vt:lpstr>Ελάχιστα έργα του κινήματος Θύελλα και Ορμή είδαν το φως της σκηνής, και ακόμα λιγότερα έτυχαν θετικής αποδοχής. Σημαντικές εξαιρέσεις ήταν το Γκεντς φον Μπέρλιχιγκεν του Γκαίτε και τα πρώτα έργα του Σίλερ. Παρόλα αυτά τα έργα που ανήκουν σε αυτό το κίνημα διαβάστηκαν και συζητήθηκαν πολύ και βοήθησαν στο να καταργηθούν οι πάλιοι φραγμοί ανοίγοντας δρόμους σε άλλους συγγραφείς που προσάρμοσαν πολλές από τις νέες ιδέες και τεχνικές στα γούστα του κοινού. </vt:lpstr>
      <vt:lpstr>Ο Γκαίτε, ο Σίλερ και ο κλασικισμός της Βαϊμάρης   Ο Γκαίτε και ο Σίλερ συγκαταλέγονται ανάμεσα στους σημαντικότερους θεατρικούς συγγραφείς της Γερμανίας ειδικά ο Γιόχαν Βόλφγκανγκ φον Γκαίτε (1749-1832) θεωρείται συχνά η μεγαλύτερη μορφή που γνώρισε η γερμανική λογοτεχνία. Ξεκίνησε τη φιλολογική του καριέρα σε πολύ νεαρή ηλικία αλλά με το έργο του Γκεντς φον Μπέρλιχιγκεν, 1773, και το μυθιστόρημά του Τα πάθη του νεαρού Βέρθερου, 1774, έγινε ο πιο διάσημος νεαρός συγγραφέας της εποχής του και το επίκεντρο της σχολής Θύελλα και Ορμή. Σε ολόκληρη την Ευρώπη, ο Bέρθερος εξέφραζε τους πόθους της νέας γενιάς.  </vt:lpstr>
      <vt:lpstr>Το 1775 ύστερα από αίτημα του νεαρού ηγεμόνα, Δούκα Καρόλου Αυγούστου, ο Γκαίτε εγκαταστάθηκε στη Βαϊμάρη, την οποία βοήθησε να γίνει ένα από τα πολιτιστικά κέντρα της Γερμανίας. Τέθηκε επικεφαλής του ερασιτεχνικού θιάσου που παρείχε στην πόλη τη μοναδική θεατρική διασκέδαση. Όταν χάθηκε ο ενθουσιασμός των ερασιτεχνών το θέατρο του Δούκα ενοικιάστηκε το 1784 σε ένα επαγγελματικό θίασο που έμεινε στη Βαϊμάρη μέχρι το 1791. </vt:lpstr>
      <vt:lpstr>Η επίσκεψή του Γκαίτε στην Ιταλία από το 1786 μέχρι το 1788 σηματοδότησε μια στροφή στις απόψεις του. Η νέα του εκτίμηση για το κλασικό παρελθόν τον έκανε να αποποιηθεί την προηγούμενη περίοδο της Θύελλας και της Ορμής για χάρη του κλασικού ύφους. Το έργο του Ιφιγένεια εν Ταύροις, γραμμένο το 1787, συχνά θεωρείται ένα από τα μεγαλύτερα του επιτεύγματα. Μέσα στο πλαίσιο του αρχαίου μύθου, παρουσιάζει την ηθική εξέλιξη της ανθρωπότητας από το περιορισμένο ενδιαφέρον του ανθρώπου μόνο για τον εαυτό του στην επίγνωση ότι είναι μέρος ενός συνόλου. </vt:lpstr>
      <vt:lpstr>Το 1791 ο δούκας διόρισε τον Γκαίτε στη θέση του σκηνοθέτη του θεάτρου της αυλής με ένα μέτριο θίασο υπό την καλλιτεχνική διεύθυνση του ηθοποιού Φράνσις Φίσερ. Από τη θέση αυτή, ο Γκαίτε, ενθάρρυνε τους ηθοποιούς να διαμορφώσουν ένα υποκριτικό ύφος, ικανό να συμβαδίζει με τους στόχους των κλασικών δραμάτων του.  </vt:lpstr>
      <vt:lpstr>Ο Γκαίτε είχε στρέψει όλη την προσοχή του στη σωματική έκφραση και στο ευγενές πάθος. Με αυτόν τον τρόπο δεν αντιτάχθηκε μόνο στο επιτηδευμένο ύφος και στον πομπώδη τόνο που είχαν υιοθετήσει οι γηραιότεροι ηθοποιοί, προσκολλημένοι στη γαλλική τραγωδία, αλλά και στο ψυχολογικό-ρεαλιστικό υποκριτικό ύφος που είχαν αναπτύξει οι νεότεροι ηθοποιοί. Ο Γκαίτε επιζητούσε τη ρητορική, τη σωματική έκφραση και τη μιμική τέχνη της αρχαιότητας γεγονός που τον οδήγησε στον ιδεαλισμό. Οι οδηγίες του Γκαίτε υπό τον τίτλο Κανόνες για τους ηθοποιούς, γραμμένες το 1803, αφορούν αφενός την τέχνη της απαγγελίας και προπάντων την απαγγελία στίχων, και αφετέρου τη στάση του σώματος, τις χειρονομίες και την κίνηση του ηθοποιού. Μεταξύ άλλων υπενθυμίζει στον ηθοποιό να μη μιλά προς το βάθος της σκηνής αλλά πάντα προς το κοινό. Όσον αφορά τους διαλόγους προτείνει τον εξής θεμελιώδη κανόνα: </vt:lpstr>
      <vt:lpstr>ιδιαίτερα σημαντικό μεταξύ δυο δρώντων προσώπων είναι, αυτός που παίρνει το λόγο να κινείται πάντα προς τα πίσω, ενώ εκείνος που παύει να μιλά να κινείται ελαφρώς προς τα εμπρός. Εφόσον γίνεται συνετή χρήση αυτής της τεχνικής, ο ηθοποιός καταφέρνει με την άσκηση να πείσει ότι ενεργεί  αβίαστα, τότε τόσο για την οπτική εντύπωση όσο και για την κατανόηση της απαγγελίας επιτυγχάνεται το βέλτιστο δυνατό αποτέλεσμα. Όταν ένας ηθοποιός αναδειχθεί μάστορας στο συγκεκριμένο τομέα, τότε μαζί με άλλους που έχουν ασκηθεί στον ίδιο βαθμό είναι ικανός να αφήσει όμορφες εντυπώσεις, πλεονεκτώντας απέναντι σε όσους δεν είναι εξοικειωμένοι με αυτή την τεχνική. </vt:lpstr>
      <vt:lpstr>Όσον αφορά τη στάση των χεριών, ο Γκαίτε επισημαίνει ότι για τον ηθοποιό είναι μέγα σφάλμα να σταυρώνει τα χέρια στο στήθος, να τα κρατά ενωμένα πάνω στην κοιλιά ακόμα να χώνει το ένα χέρι στην τσέπη του γιλέκου ή και τα δυο στις τσέπες. Αντ’ αυτού προτείνει το εξής: </vt:lpstr>
      <vt:lpstr>το χέρι δεν πρέπει ούτε να σχηματίζει γροθιά ούτε να κρέμεται τεντωμένο στο πλάι, σαν στρατιώτης σε στάση προσοχής. Απεναντίας, άλλα δάχτυλα πρέπει να είναι ελαφρώς λυγισμένα και άλλα τεντωμένα, χωρίς όμως να δίνουν την εντύπωση ακαμψίας. Τα δυο μεσαία δάχτυλα πρέπει να μένουν πάντα ενωμένα ενώ ο αντίχειρας, ο δείκτης και ο μικρός πρέπει ελαφρώς να λυγίσουν· κατ’ αυτό τον τρόπο το χέρι διατηρεί την αρμόζουσα στάση και την ορθή φόρμα για κάθε κίνηση που εκτελεί. </vt:lpstr>
      <vt:lpstr>Για τον Γκαίτε η ελαφρώς τροποποιημένη υιοθέτηση των κανόνων της υποκριτικής τέχνης του μπαρόκ απέβλεπε στον περιορισμό της ψευδαισθητικής εντύπωσης της σκηνής. Στο θεωρητικό του κείμενο Περί της δραματικής ποίησης, γραμμένο το 1758, ο Ντιντερό αξίωνε ως θεμελιώδη νόμο του αστικού θεάτρου της ψευδαίσθησης ότι στην άκρη της σκηνής ορθώνεται ένα πανύψηλο τείχος, το οποίο χωρίζει τον ηθοποιό από το κοινό. Ο ηθοποιός πρέπει να παίζει σαν να μην έχει σηκωθεί ακόμα η αυλαία. </vt:lpstr>
      <vt:lpstr>Αντίθετα, ο Γκαίτε απέρριπτε εξ ολοκλήρου την αναγκαιότητα ενός τέτοιου τείχους, διότι ο ηθοποιός πρέπει να έχει πάντα στο νου του ότι βρίσκεται επί σκηνής χάριν του κοινού. Στην προσπάθειά του να αποτρέψει την ψευδαίσθηση της πραγματικότητας, ο Γκαίτε απαγόρευε ρητά στους ηθοποιούς τον «φυσικό» τρόπο ερμηνείας. «Καταρχάς ο ηθοποιός πρέπει να έχει υπόψιν του ότι ο σκοπός του δεν είναι μόνο να μιμείται αλλά και ένα εξιδανικεύει τη φύση, συνενώνοντας στην ερμηνεία του το αληθινό με το ωραίο».  </vt:lpstr>
      <vt:lpstr>Όσον αφορά τις προθέσεις του Γκαίτε για τον θεατή, η νέα υποκριτική τέχνη στόχευε να καταστήσει σχεδόν ανέφικτη την ενσυναίσθηση των σκηνικών τεκταινομένων και την ταύτιση με τα πρόσωπα του δράματος, δεδομένου ότι εξασφάλιζε μια αισθητική αποστασιοποίηση η οποία θα προσέφερε στο θεατή τη δυνατότητα να βιώσει την παράσταση ως διαπλαστική εμπειρία. </vt:lpstr>
      <vt:lpstr>Η μεγαλύτερη ένδειξη σεβασμού απέναντι στο κοινό είναι να μην το μεταχειριζόμαστε σαν όχλο. Ο όχλος συρρέει απροπαρασκεύαστος στο θέατρο, επιζητώντας ό,τι μπορεί να του δώσει άμεση απόλαυση: Θέλει να δει, να εκπλαγεί, να γελάσει, να κλάψει, αναγκάζοντας τους σκηνοθέτες, που εξαρτώνται από τον όχλο, να πέφτουν λίγο ή πολύ στο επίπεδο του,  και από τη μία να μεγαλοποιούν το θέατρο ενώ από την άλλη να το καταστρέφουν. </vt:lpstr>
      <vt:lpstr>Σύμφωνα με την ίδια αρχή, ο Γκαίτε διαμόρφωσε και το ρεπερτόριο του θεάτρου της Βαϊμάρης. Το ρεπερτόριο περιλάμβανε εκτός από τη λογοτεχνική πρωτοπορία της εποχής,  κυρίως στα δικά του έργα και τα δράματα του Σίλερ [Μαρία Στιούαρτ, 1800, Η Παρθένος της Ορλεάνης, 1801, Η μνηστή της Μεσσήνης, 1803, Γουλιέλμος Τέλλος, 1804], τα σημαντικότερα έργα της ιστορίας του ευρωπαϊκού θεάτρου. Για τον Γκαίτε, ήταν καιρός να πάψει το θέατρο να αποτελεί ηθικό θεσμό των μεσαίων στρωμάτων και να αναδειχθεί σε μέσο για τη διάδοση της παγκόσμιας λογοτεχνίας. Προορισμός των θεατρικών έργων δεν ήταν πλέον να υπηρετούν την απεικόνιση της καθημερινής ζωής του κοινού αλλά να λειτουργούν ως τροφή για τη διάπλαση του θεατή. </vt:lpstr>
      <vt:lpstr>Όπως ο Γκαίτε έτσι και ο Σίλερ τη δεκαετία του 1780 υπέστη μια σημαντική αλλαγή. Την εποχή που εργαζόταν πάνω στο έργο Δον Κάρλος, το 1787, άρχισε να επαναξιολογεί τις αρχές του υπό το πρίσμα των ιστορικών του σπουδών. Το 1789 διορίστηκε καθηγητής ιστορίας στο πανεπιστήμιο της Ιένας που απείχε μόνο 12 μίλια από τη Βαϊμάρη. Το 1794 άρχισε η στενή φιλία του με τον Γκαίτε και άρχισαν να επηρεάζουν έντονα ο ένας τον άλλον. Το 1799 ο Σίλερ εγκαταστάθηκε στη Βαϊμάρη όπου ασχολήθηκε συστηματικότερα με τη λειτουργία του θεάτρου. </vt:lpstr>
      <vt:lpstr> Η φήμη τόσο του Γκαίτε όσο και του Σίλερ προσέλκυσε πολλούς επισκέπτες και σύντομα ο κλασικισμός της Βαϊμάρης έγινε διάσημος σε όλη τη Γερμανία. Ωστόσο μετά το θάνατο του Σίλερ το 1805 το ενδιαφέρον του Γκαίτε για το θέατρο ελαττώθηκε κατά πολύ και τελικά έχασε τον έλεγχο του θεάτρου της Βαϊμάρης. Παραιτήθηκε από τη θέση του το 1817. Από τα όψιμα δραματικά έργα του Γκαίτε το δημοφιλέστερο είναι ο Φάουστ, του οποίου το πρώτο μέρος δημοσιεύτηκε το 1808 και το δεύτερο το 1831. </vt:lpstr>
      <vt:lpstr>Το θέατρο στη Ρωσία μέχρι το 1800   Ο δέκατος όγδοος αιώνας σηματοδότησε τη θεμελίωση του θεάτρου και της δραματουργίας στη Ρωσία. Όπως συνέβη και σε άλλα μέρη της Ευρώπης, το λαϊκό και το τελετουργικό δράμα ανιχνεύονται στη Ρωσία από πολύ νωρίς και τα ίχνη των περιπλανώμενων διασκεδαστών φτάνουν μέχρι και τον δέκατο αιώνα. Ακόμα και αν υπήρξε κάποτε ένα λειτουργικό δράμα ευρέως διαδεδομένο, ελάχιστα ίχνη του έχουν διασωθεί. Μεταξύ του 1725 και του 1750 οι θεατρικές δραστηριότητες περιορίζονταν κυρίως στην Αυλή.  </vt:lpstr>
      <vt:lpstr>Γύρω στα 1750 άρχισε μια νέα εποχή για το ρωσικό θέατρο. Ένας ταλαντούχος Ρώσος δραματουργός, ο Αλεξάντερ Σουμαρόκοφ (1717-1777) άρχισε να γράφει έργα με ρωσικά θέματα σε γαλλική νεοκλασική φόρμα. Οι τραγωδίες του και οι σατιρικές του κωμωδίες σηματοδοτούν το ξεκίνημα της ρωσικής κλασικής σχολής. </vt:lpstr>
      <vt:lpstr>Το επόμενο βήμα στην εξέλιξη του Ρωσικού θεάτρου άρχισε το 1750 περίπου, όταν ο Φίοντορ Βολκόφ (1729- 1763), γιος εμπόρου που είχε δει παραστάσεις από ξένους θιάσους στην Αγία Πετρούπολη, αποφάσισε να παρουσιάσει παραστάσεις στη γενέτειρά του το Γιαροσλάβλ. Έφτιαξε ένα θίασο αποτελούμενο από συγγενείς και φίλους και μετέτρεψε έναν αχυρώνα σε θέατρο. Ο ενθουσιασμός με τον οποίο έγινε δεκτός ήταν τόσο μεγάλος ώστε είχε ήδη μετακομίσει σε καλύτερες εγκαταστάσεις προτού κληθεί να παίξει για την αυτοκράτειρα Ελισάβετ (βασιλεία 1741-1762) το 1752. Εντυπωσιασμένη από τη δουλειά τους, η αυτοκράτειρα έστειλε μερικούς από τους ηθοποιούς στην αριστοκρατική ακαδημία για πρόσθετη εκπαίδευση και τους επέτρεψε να δίνουν παραστάσεις για το ευρύ κοινό. Έτσι, ο Βολκόφ συνήθως θεωρείται ο θεμελιωτής του ρωσικού επαγγελματικού θεάτρου. </vt:lpstr>
      <vt:lpstr>Η επόμενη σημαντική εξέλιξη συντελέστηκε το 1756, όταν η αυτοκράτειρα ίδρυσε ένα κρατικό θέατρο για ρωσικά έργα. Κατά τη βασιλεία της Αικατερίνης της Β, από το 1762 έως το 1796, το θέατρο διαδόθηκε σε πολλά μέρη της Ρωσίας. Ο αριθμός των θεατρικών συγγραφέων αυξήθηκε αλλά πολύ λίγοι απέκτησαν μακροχρόνια φήμη. Υπό την ηγεσία της Αικατερίνης το κράτος εξακολουθούσε να ελέγχει σταθερά το θέατρο. Όλα τα έργα περνούσαν από αυστηρή λογοκρισία και τα επιχορηγούμενα από την Αυλή και το κράτος θέατρα λειτουργούσαν με κανόνες που θέσπιζε το στέμμα. </vt:lpstr>
      <vt:lpstr>Παρότι η όπερα εξακολούθησε να αποτελεί το αγαπημένο είδος της αριστοκρατίας, οι δραματικοί θίασοι κατάφεραν να αποκτήσουν μεγαλύτερη ασφάλεια. Το 1776 εγκαινιάστηκε ένα σύστημα συνταξιοδότησης και μετά το 1789 επιτρεπόταν στους θιάσους να κάνουν τέσσερεις ευεργετικές παραστάσεις τον χρόνο, τα έσοδα των οποίων μοιράζονταν στους ηθοποιούς. Το 1779 ιδρύθηκε μια δραματική σχολή και τη δεκαετία του 1790 άνοιξε και ένα δεύτερο κρατικό θέατρο στην Αγία Πετρούπολη. </vt:lpstr>
      <vt:lpstr>Αντίθετα από την υπόλοιπη Ευρώπη, όπου είχε εξαφανιστεί εντελώς σχεδόν κατά τη διάρκεια της αναγέννησης, στη Ρωσία, η δουλοπαροικία δεν εδραιώθηκε παρά τον όψιμο δέκατο έκτο αιώνα, όταν μια σειρά από διατάγματα «έδεσαν» τους ακτήμονες αγρότες με τα κτήματα. Στη συνέχεια, η δουλοπαροικία έγινε η κύρια βάση της ρωσικής οικονομίας, και το μέγεθος του πλούτου των μεγαλοκτηματιών υπολογιζόταν με βάση τον αριθμό των δουλοπάροικων που εργάζονταν στα υποστατικά τους. </vt:lpstr>
      <vt:lpstr>Στα τέλη του δέκατου όγδοου αιώνα πολλοί ευγενείς άρχισαν να επιλέγουν δουλοπάροικους και να τους εκπαιδεύουν ως ηθοποιούς. Έτσι αποκτούσαν τους δικούς τους ιδιωτικούς θιάσους. Το 1797 μόνο στη Μόσχα υπήρχαν 15 θέατρα δουλοπάροικων, πολλά από τα οποία ανταγωνίζονταν σε ποιότητα τα κρατικά και τα θέατρα της Αυλής της Αγίας Πετρούπολης. Οι πιο σημαντικοί θίασοι δουλοπάροικων λειτούργησαν μεταξύ του 1790 και του 1810, αλλά μερικοί συνέχισαν να λειτουργούν μέχρι την κατάργηση της δουλοπαροικίας το 1861. </vt:lpstr>
      <vt:lpstr>Μέχρι λοιπόν τα 1800, το ρωσικό θέατρο και το δράμα είχαν κερδίσει σχετικά σταθερές βάσεις. Λίγοι σημαντικοί συγγραφείς είχαν εμφανιστεί και το θέατρο σε μεγάλο βαθμό αντέγραφε τις γαλλικές και τις ιταλικές πρακτικές, ωστόσο τα θεμέλια στα οποία θα στηρίζονταν οι μελλοντικές εξελίξεις ήταν εμφανέστατα.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10ο</dc:title>
  <dc:creator>Yianna</dc:creator>
  <cp:lastModifiedBy>IOANNA</cp:lastModifiedBy>
  <cp:revision>131</cp:revision>
  <dcterms:created xsi:type="dcterms:W3CDTF">2022-12-14T15:22:44Z</dcterms:created>
  <dcterms:modified xsi:type="dcterms:W3CDTF">2023-12-13T11:05:39Z</dcterms:modified>
</cp:coreProperties>
</file>