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  <p:sldMasterId id="2147483688" r:id="rId3"/>
    <p:sldMasterId id="2147483702" r:id="rId4"/>
  </p:sldMasterIdLst>
  <p:notesMasterIdLst>
    <p:notesMasterId r:id="rId20"/>
  </p:notesMasterIdLst>
  <p:sldIdLst>
    <p:sldId id="325" r:id="rId5"/>
    <p:sldId id="329" r:id="rId6"/>
    <p:sldId id="318" r:id="rId7"/>
    <p:sldId id="317" r:id="rId8"/>
    <p:sldId id="321" r:id="rId9"/>
    <p:sldId id="289" r:id="rId10"/>
    <p:sldId id="290" r:id="rId11"/>
    <p:sldId id="322" r:id="rId12"/>
    <p:sldId id="291" r:id="rId13"/>
    <p:sldId id="323" r:id="rId14"/>
    <p:sldId id="327" r:id="rId15"/>
    <p:sldId id="328" r:id="rId16"/>
    <p:sldId id="331" r:id="rId17"/>
    <p:sldId id="332" r:id="rId18"/>
    <p:sldId id="330" r:id="rId19"/>
  </p:sldIdLst>
  <p:sldSz cx="9144000" cy="6858000" type="screen4x3"/>
  <p:notesSz cx="9144000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8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BEBE54B-DE7B-A348-99DB-9CDC6B1763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01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04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AF668E3-1964-4669-90E3-9FE9FC572CD2}" type="slidenum">
              <a:rPr lang="el-GR" altLang="el-GR">
                <a:solidFill>
                  <a:srgbClr val="000000"/>
                </a:solidFill>
              </a:rPr>
              <a:pPr eaLnBrk="1" hangingPunct="1"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A65A6-05A7-C446-B8BA-7CC5C522FB28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6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945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B18C-B266-8048-8DC6-9BDB1D566FBA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7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53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0164D-DE84-8C49-810A-80BC8C49C776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9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57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583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0F4404-9387-4585-9CAA-C4CF8944C581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6D45083-5ED0-4DFC-9DFD-CCC26A0D8DB1}" type="slidenum">
              <a:rPr lang="el-GR" altLang="el-GR" sz="1200" smtClean="0">
                <a:solidFill>
                  <a:srgbClr val="000000"/>
                </a:solidFill>
              </a:rPr>
              <a:pPr/>
              <a:t>13</a:t>
            </a:fld>
            <a:endParaRPr lang="el-GR" altLang="el-G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FEA9B69-4287-4D62-92B2-3783A6C655F8}" type="slidenum">
              <a:rPr lang="el-GR" altLang="el-GR" sz="1200" smtClean="0">
                <a:solidFill>
                  <a:srgbClr val="000000"/>
                </a:solidFill>
              </a:rPr>
              <a:pPr/>
              <a:t>14</a:t>
            </a:fld>
            <a:endParaRPr lang="el-GR" altLang="el-G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8948FF-CF1B-4F16-BA88-560603BE5405}" type="slidenum">
              <a:rPr lang="el-GR" altLang="el-GR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l-GR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19C3-B702-6E43-A927-1DD5C414DC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0B5E-F27F-6B4A-A92A-32FE6C1937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B224-F869-5547-845D-6136FB3E2D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6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10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5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D8F1-5963-B246-B3E9-7CDF77E5F4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7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5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6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16" y="463582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531A-4BC3-B845-95F2-C05FC71816C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8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70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9EC8-F4E6-C543-9E23-1814043C360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7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9C536E6-6E66-44CA-BFC9-6A0DB265E575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A77C9B1-3949-4DC8-AF6B-55D36CE446F8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6335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E48705F-2A9C-43E3-98CC-8563751F3456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E338211-F279-4E7E-B95F-DCAB3F3EBD80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48553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E327FAC-F509-4E88-A0E3-C2A90129BBE8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9113F28-26FD-42E3-BD00-9B0D8633BA7A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161594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DA39280-EEE3-4F25-B108-D5DD2AE9AA64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34C92E4-C0C7-4134-89B2-7D5A8D6D2791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843928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A6289E5-0668-45C9-A27C-86C851282BB8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FDAE972-229E-4EAB-A951-380AB568F17A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45616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AAF1-DD42-8E46-8118-8D0276C212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23A670F-83D4-4E2E-977E-A50FF45F7286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496D8A5-C736-462E-9C55-F094323DECC3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42898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B3B2D8C-8E26-42F7-B015-D71028AB80D8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0461A8-487D-4247-A7D4-DE6EB504747B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857647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8A152B7-64A3-4656-913B-FE9FC8638551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561AAF4-4C8C-4821-971A-7AFF3E5EF4B3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38778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2C48870-E48E-4F9A-9499-954887A64141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AB9A020-A525-4669-951E-E480BC3687B2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797674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3FC777C-9746-46CA-B9AB-4BE51ACF25DB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45C652E-0E19-4261-A9D4-0C51C0D9B285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602547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41DCE82-1FFD-4A72-A2AB-ADCF58285AEC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26C91E-E911-4176-86A3-907E4887AF21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175476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14" y="463578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A29485A-FDEC-4289-B018-0E17842A777B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6813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66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01A8A15-53C1-491F-A6FE-9A270AE6DF7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01550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A23902-7770-4A65-93B2-77D5BBCD852C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4596648-4C67-4262-B7C6-FE05B26FB6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144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F9273C5-02CC-4DF3-85E4-E7555718CE43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2B77D10-E39E-4159-8BEC-1E136BA527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9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8812-C175-974B-BC44-4A30DF6DA1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9539EBA-DA52-4EBC-92B0-561BDAD6C9BC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A17106-C6AF-46A1-A031-7F03D45B5F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994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CF767A-A5E3-432B-B303-2FB7ABDBD535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F96CF99-C5CD-44CA-BC6B-0EF2481D74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628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11D7B20-AD7C-4C42-B74B-2DBFA2E130A3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D0BBC51-D4B2-419B-BD05-BCA47285C1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76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DD99337-40A7-4397-9899-7A9278A1AE77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63CB1F6-477E-4924-B553-080394F76B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682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5B031E7-DAD5-4AF3-BD54-37AD56480990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E4AF193-1828-4BAD-A79F-1038467B26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514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74955C1-001A-4133-BF81-0E06991EDFD5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36E3C66-F911-4334-986A-B7ADC9265A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395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92BF3FA-2907-4D71-8FA8-AC63A0CA4EF4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D1D5E89-DBB5-49D0-B78D-02D21EBF3B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556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CDC94BA-2CC4-44A1-9CD3-7249D3DE377B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95B41D4-49CD-4F85-8664-86A473F3BF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18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A499D46-940E-4ED6-B0BC-5584B191690E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082711-58D7-47BB-85C1-906362B49C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9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4" y="463558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DDF978E-8389-4158-9C84-8FFB0A31A1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43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98CA-4689-D443-A2C0-6D8E5D61A8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72774E4-8B0D-4EE3-AE78-47997C4C9D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45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FCC3-8180-414D-A1FE-AABD8A3CE0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F65E-6554-8546-806F-8D419DB5CF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C368-5225-7B4C-B368-54C237F6AE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4F58-EEAE-CF4D-85EB-4B14A9463B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799A6215-7003-3F4C-9DEB-96E3A25E2B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21.09.2015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0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Mastertitelformat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Mastertextformat bearbeiten</a:t>
            </a:r>
          </a:p>
          <a:p>
            <a:pPr lvl="1"/>
            <a:r>
              <a:rPr lang="de-DE" altLang="el-GR" smtClean="0"/>
              <a:t>Zweite Ebene</a:t>
            </a:r>
          </a:p>
          <a:p>
            <a:pPr lvl="2"/>
            <a:r>
              <a:rPr lang="de-DE" altLang="el-GR" smtClean="0"/>
              <a:t>Dritte Ebene</a:t>
            </a:r>
          </a:p>
          <a:p>
            <a:pPr lvl="3"/>
            <a:r>
              <a:rPr lang="de-DE" altLang="el-GR" smtClean="0"/>
              <a:t>Vierte Ebene</a:t>
            </a:r>
          </a:p>
          <a:p>
            <a:pPr lvl="4"/>
            <a:r>
              <a:rPr lang="de-DE" altLang="el-GR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E80D5FE3-3A56-4ACF-99CE-4E6F0C1C6BD6}" type="datetimeFigureOut">
              <a:rPr lang="de-DE" altLang="el-GR">
                <a:cs typeface="+mn-cs"/>
              </a:rPr>
              <a:pPr>
                <a:defRPr/>
              </a:pPr>
              <a:t>21.09.2015</a:t>
            </a:fld>
            <a:endParaRPr lang="de-DE" altLang="el-GR"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l-GR" altLang="el-GR"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92755ABD-BAA2-4BCF-8940-A48B05129437}" type="slidenum">
              <a:rPr lang="de-DE" altLang="el-GR">
                <a:cs typeface="+mn-cs"/>
              </a:rPr>
              <a:pPr>
                <a:defRPr/>
              </a:pPr>
              <a:t>‹#›</a:t>
            </a:fld>
            <a:endParaRPr lang="de-DE" altLang="el-G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1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Mastertitelformat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Mastertextformat bearbeiten</a:t>
            </a:r>
          </a:p>
          <a:p>
            <a:pPr lvl="1"/>
            <a:r>
              <a:rPr lang="de-DE" altLang="el-GR" smtClean="0"/>
              <a:t>Zweite Ebene</a:t>
            </a:r>
          </a:p>
          <a:p>
            <a:pPr lvl="2"/>
            <a:r>
              <a:rPr lang="de-DE" altLang="el-GR" smtClean="0"/>
              <a:t>Dritte Ebene</a:t>
            </a:r>
          </a:p>
          <a:p>
            <a:pPr lvl="3"/>
            <a:r>
              <a:rPr lang="de-DE" altLang="el-GR" smtClean="0"/>
              <a:t>Vierte Ebene</a:t>
            </a:r>
          </a:p>
          <a:p>
            <a:pPr lvl="4"/>
            <a:r>
              <a:rPr lang="de-DE" altLang="el-GR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36761FF-A5E8-4C8C-B549-2FA9712CEAF8}" type="datetimeFigureOut">
              <a:rPr lang="de-DE">
                <a:cs typeface="+mn-cs"/>
              </a:rPr>
              <a:pPr>
                <a:defRPr/>
              </a:pPr>
              <a:t>21.09.2015</a:t>
            </a:fld>
            <a:endParaRPr lang="de-DE"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2026DCA-86C7-4C9E-A649-F00433C942E7}" type="slidenum">
              <a:rPr lang="de-DE">
                <a:cs typeface="+mn-cs"/>
              </a:rPr>
              <a:pPr>
                <a:defRPr/>
              </a:pPr>
              <a:t>‹#›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ctrTitle"/>
          </p:nvPr>
        </p:nvSpPr>
        <p:spPr>
          <a:xfrm>
            <a:off x="685800" y="2006602"/>
            <a:ext cx="7772400" cy="1470025"/>
          </a:xfrm>
        </p:spPr>
        <p:txBody>
          <a:bodyPr/>
          <a:lstStyle/>
          <a:p>
            <a:r>
              <a:rPr lang="el-GR" altLang="el-GR" sz="3600" b="1" smtClean="0"/>
              <a:t>«Εισαγωγή στην Αρχαιολογία των Αρχαίων Θεάτρων»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384550"/>
            <a:ext cx="7775575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28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11: Η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 Urbis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 τα πρώτα λίθινα θέατρα στη Ρώμη (Πομπηίου, Μαρκέλλου)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l-GR" sz="24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24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 Urbis</a:t>
            </a:r>
            <a:endParaRPr lang="en-US" sz="2400" u="sng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Μάρτιν Κρέεμπ</a:t>
            </a:r>
            <a:endParaRPr lang="el-GR" sz="28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Τμήμα Θεατρικών Σπουδών</a:t>
            </a:r>
            <a:endParaRPr lang="en-US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2800" dirty="0" smtClean="0"/>
          </a:p>
        </p:txBody>
      </p:sp>
      <p:pic>
        <p:nvPicPr>
          <p:cNvPr id="17412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279400"/>
            <a:ext cx="36941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Ενδεικτική Βιβλιογραφία</a:t>
            </a:r>
            <a:endParaRPr lang="el-GR" sz="36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US" sz="26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Bieber, M., </a:t>
            </a:r>
            <a:r>
              <a:rPr lang="en-US" sz="2600" i="1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The History of the Greek and Roman Theater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(Princeton University Press, </a:t>
            </a:r>
            <a:r>
              <a:rPr lang="en-US" sz="2600" kern="1200" baseline="300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2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1961).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Sear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, F., </a:t>
            </a: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Roman Theatres. An Architectural </a:t>
            </a:r>
            <a:r>
              <a:rPr lang="en-US" sz="2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Study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(Oxford, 2006).</a:t>
            </a:r>
            <a:endParaRPr lang="el-GR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2765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Το παρόν εκπαιδευτικό υλικό υπόκειται σε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άδειες χρήσης </a:t>
            </a:r>
            <a:r>
              <a:rPr lang="en-US" altLang="el-GR" sz="2800" dirty="0" smtClean="0"/>
              <a:t>Creative Commons. </a:t>
            </a:r>
          </a:p>
          <a:p>
            <a:pPr eaLnBrk="1" hangingPunct="1"/>
            <a:r>
              <a:rPr lang="el-GR" alt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7653" name="Εικόνα 5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90" y="5072063"/>
            <a:ext cx="2607469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l-GR" sz="2000" dirty="0"/>
              <a:t>α</a:t>
            </a:r>
            <a:r>
              <a:rPr lang="el-GR" sz="2000" dirty="0" smtClean="0"/>
              <a:t> πλαίσι</a:t>
            </a:r>
            <a:r>
              <a:rPr lang="el-GR" sz="2000" dirty="0"/>
              <a:t>α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8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4160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" y="601543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altLang="el-GR" smtClean="0"/>
              <a:t>Σημείωμα Ιστορικού Εκδόσεων</a:t>
            </a:r>
            <a:r>
              <a:rPr lang="en-US" altLang="el-GR" smtClean="0"/>
              <a:t> </a:t>
            </a:r>
            <a:r>
              <a:rPr lang="el-GR" altLang="el-GR" smtClean="0"/>
              <a:t>Έργου</a:t>
            </a:r>
          </a:p>
        </p:txBody>
      </p:sp>
      <p:sp>
        <p:nvSpPr>
          <p:cNvPr id="122883" name="Content Placeholder 4"/>
          <p:cNvSpPr>
            <a:spLocks noGrp="1"/>
          </p:cNvSpPr>
          <p:nvPr>
            <p:ph idx="1"/>
          </p:nvPr>
        </p:nvSpPr>
        <p:spPr>
          <a:xfrm>
            <a:off x="234950" y="1557338"/>
            <a:ext cx="8585200" cy="45259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l-GR" altLang="el-GR" sz="2000" smtClean="0"/>
              <a:t>Το παρόν έργο αποτελεί την έκδοση 1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800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800">
              <a:solidFill>
                <a:prstClr val="white"/>
              </a:solidFill>
            </a:endParaRPr>
          </a:p>
        </p:txBody>
      </p:sp>
      <p:pic>
        <p:nvPicPr>
          <p:cNvPr id="122886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0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l-GR" altLang="el-GR" sz="2000" smtClean="0"/>
              <a:t>Copyright Πανεπιστήμιο Πατρών, Μάρτιν Κρέεμπ. «Εισαγωγή στην αρχαιολογία του αρχαίου θεάτρου». Έκδοση: 1.0. Πάτρα 2015. Διαθέσιμο από τη δικτυακή διεύθυνση: </a:t>
            </a:r>
            <a:r>
              <a:rPr lang="en-US" altLang="el-GR" sz="2000" smtClean="0"/>
              <a:t>https://eclass.upatras.gr/courses/THE727/</a:t>
            </a:r>
            <a:endParaRPr lang="el-GR" altLang="el-GR" sz="200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800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800">
              <a:solidFill>
                <a:prstClr val="white"/>
              </a:solidFill>
            </a:endParaRPr>
          </a:p>
        </p:txBody>
      </p:sp>
      <p:pic>
        <p:nvPicPr>
          <p:cNvPr id="123910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5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l-GR" altLang="el-GR" smtClean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740980"/>
            <a:ext cx="8928992" cy="564034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  <a:defRPr/>
            </a:pPr>
            <a:endParaRPr lang="en-US" sz="1400" b="1" smtClean="0"/>
          </a:p>
          <a:p>
            <a:pPr marL="0" indent="0">
              <a:buNone/>
              <a:defRPr/>
            </a:pPr>
            <a:r>
              <a:rPr lang="el-GR" sz="1400" b="1" smtClean="0"/>
              <a:t>Εικόνα </a:t>
            </a:r>
            <a:r>
              <a:rPr lang="en-US" sz="1400" b="1" dirty="0"/>
              <a:t>5</a:t>
            </a:r>
            <a:r>
              <a:rPr lang="el-GR" sz="1400" dirty="0" smtClean="0"/>
              <a:t>:</a:t>
            </a:r>
            <a:r>
              <a:rPr lang="en-US" sz="1400" dirty="0"/>
              <a:t> https://</a:t>
            </a:r>
            <a:r>
              <a:rPr lang="en-US" sz="1400" dirty="0" smtClean="0"/>
              <a:t>upload.wikimedia.org/wikipedia/commons/0/0b/Piranesi-1001.jpg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n-US" sz="1400" b="1" dirty="0"/>
              <a:t>6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l-GR" sz="1400" dirty="0" err="1">
                <a:solidFill>
                  <a:prstClr val="black"/>
                </a:solidFill>
              </a:rPr>
              <a:t>Λέφας</a:t>
            </a:r>
            <a:r>
              <a:rPr lang="el-GR" sz="1400" dirty="0">
                <a:solidFill>
                  <a:prstClr val="black"/>
                </a:solidFill>
              </a:rPr>
              <a:t>, Π. (με συμβολές των </a:t>
            </a:r>
            <a:r>
              <a:rPr lang="el-GR" sz="1400" dirty="0" err="1">
                <a:solidFill>
                  <a:prstClr val="black"/>
                </a:solidFill>
              </a:rPr>
              <a:t>Τάσιου</a:t>
            </a:r>
            <a:r>
              <a:rPr lang="el-GR" sz="1400" dirty="0">
                <a:solidFill>
                  <a:prstClr val="black"/>
                </a:solidFill>
              </a:rPr>
              <a:t>, Θ., </a:t>
            </a:r>
            <a:r>
              <a:rPr lang="el-GR" sz="1400" dirty="0" err="1">
                <a:solidFill>
                  <a:prstClr val="black"/>
                </a:solidFill>
              </a:rPr>
              <a:t>Corso</a:t>
            </a:r>
            <a:r>
              <a:rPr lang="el-GR" sz="1400" dirty="0">
                <a:solidFill>
                  <a:prstClr val="black"/>
                </a:solidFill>
              </a:rPr>
              <a:t>, A.), </a:t>
            </a:r>
            <a:r>
              <a:rPr lang="el-GR" sz="1400" i="1" dirty="0">
                <a:solidFill>
                  <a:prstClr val="black"/>
                </a:solidFill>
              </a:rPr>
              <a:t>Περί αρχιτεκτονικής / Βιτρουβίου, </a:t>
            </a:r>
            <a:r>
              <a:rPr lang="el-GR" sz="1400" i="1" dirty="0" err="1">
                <a:solidFill>
                  <a:prstClr val="black"/>
                </a:solidFill>
              </a:rPr>
              <a:t>De</a:t>
            </a:r>
            <a:r>
              <a:rPr lang="el-GR" sz="1400" i="1" dirty="0">
                <a:solidFill>
                  <a:prstClr val="black"/>
                </a:solidFill>
              </a:rPr>
              <a:t> </a:t>
            </a:r>
            <a:r>
              <a:rPr lang="el-GR" sz="1400" i="1" dirty="0" err="1">
                <a:solidFill>
                  <a:prstClr val="black"/>
                </a:solidFill>
              </a:rPr>
              <a:t>architectura</a:t>
            </a:r>
            <a:r>
              <a:rPr lang="el-GR" sz="1400" i="1" dirty="0">
                <a:solidFill>
                  <a:prstClr val="black"/>
                </a:solidFill>
              </a:rPr>
              <a:t> </a:t>
            </a:r>
            <a:r>
              <a:rPr lang="el-GR" sz="1400" dirty="0">
                <a:solidFill>
                  <a:prstClr val="black"/>
                </a:solidFill>
              </a:rPr>
              <a:t>(Αθήνα, 1996 και 2000). Εικ. </a:t>
            </a:r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l-GR" sz="1400" dirty="0" smtClean="0">
                <a:solidFill>
                  <a:prstClr val="black"/>
                </a:solidFill>
              </a:rPr>
              <a:t>5</a:t>
            </a:r>
            <a:r>
              <a:rPr lang="el-GR" sz="1400" dirty="0">
                <a:solidFill>
                  <a:prstClr val="black"/>
                </a:solidFill>
              </a:rPr>
              <a:t>.</a:t>
            </a:r>
            <a:endParaRPr lang="en-US" sz="1400" dirty="0" smtClean="0"/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n-US" sz="1400" b="1" dirty="0" smtClean="0"/>
              <a:t>7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upload.wikimedia.org/wikipedia/commons/thumb/6/64/Piranesi-10022.jpg/140px-Piranesi-10022.jpg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l-GR" sz="1400" b="1" dirty="0"/>
              <a:t>8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upload.wikimedia.org/wikipedia/commons/thumb/f/f1/Piranesi-1003.jpg/440px-Piranesi-1003.jpg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l-GR" sz="1400" b="1" dirty="0"/>
              <a:t>9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upload.wikimedia.org/wikipedia/commons/thumb/e/e8/Rome_overlay_graphic.jpg/686px-Rome_overlay_graphic.jpg</a:t>
            </a:r>
          </a:p>
          <a:p>
            <a:pPr marL="0" indent="0">
              <a:buNone/>
              <a:defRPr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l-GR" sz="1400" strike="sngStrike" dirty="0" smtClean="0"/>
          </a:p>
          <a:p>
            <a:pPr marL="0" indent="0">
              <a:buFont typeface="Arial" pitchFamily="34" charset="0"/>
              <a:buNone/>
              <a:defRPr/>
            </a:pPr>
            <a:endParaRPr lang="el-GR" sz="1400" strike="sngStrike" dirty="0"/>
          </a:p>
        </p:txBody>
      </p:sp>
    </p:spTree>
    <p:extLst>
      <p:ext uri="{BB962C8B-B14F-4D97-AF65-F5344CB8AC3E}">
        <p14:creationId xmlns:p14="http://schemas.microsoft.com/office/powerpoint/2010/main" val="2596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4" y="609600"/>
            <a:ext cx="8448675" cy="82708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l-GR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Σκοποί της Ενότητας:</a:t>
            </a:r>
            <a:endParaRPr lang="de-DE" sz="3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7772400" cy="4343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31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Επαφή των εκπαιδευόμενων με τη ρωμαϊκή Αρχαιολογία. Παρουσίαση της 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Forma Urbis </a:t>
            </a:r>
            <a:r>
              <a:rPr lang="el-GR" sz="31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ως σημαντικής πηγής για τα θέατρα της Ρώμης.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31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Κατανόηση της λειτουργίας και της σημασίας του θεάτρου για το ρωμαϊκό κράτος και την κοινωνία, μέσα από την εξέταση των σημαντικών θεάτρων του Πομπηίου και του Μαρκέλλου.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33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l-GR" sz="3300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" y="212735"/>
            <a:ext cx="8839200" cy="64325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Forma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36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Urbis</a:t>
            </a:r>
            <a:endParaRPr lang="de-DE" sz="36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de-DE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Σχέδιο πόλεως της αρχαίας Ρώμης σε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μάρμαρο / 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«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κτηματολόγιο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».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Διαστάσεων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περίπου 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13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x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18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μέτρων.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Χρονολογείται στη εποχή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του αυτοκράτορα Σεπτιμίου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Σεβήρου, δηλαδή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ανάμεσα στο 203 και το 211 μ.Χ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Η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κλίμακα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της 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Forma </a:t>
            </a:r>
            <a:r>
              <a:rPr lang="de-DE" sz="3200" dirty="0" err="1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Urbis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είναι περίπου 1:240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αλλάζει όμως προς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τα άκρα. </a:t>
            </a:r>
            <a:endParaRPr lang="el-GR" sz="3200" dirty="0" smtClean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Βρισκόταν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σε έναν τοίχο στο </a:t>
            </a:r>
            <a:r>
              <a:rPr lang="de-DE" sz="3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Templum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3200" dirty="0" err="1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Pacis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 μία από τις αγορές / </a:t>
            </a:r>
            <a:r>
              <a:rPr lang="de-DE" sz="3200" dirty="0" err="1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fora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στο κέντρο της πόλης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endParaRPr lang="de-DE" sz="3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" y="212735"/>
            <a:ext cx="8839200" cy="643253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6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Ο </a:t>
            </a:r>
            <a:r>
              <a:rPr lang="de-DE" sz="36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Giambattista</a:t>
            </a:r>
            <a:r>
              <a:rPr lang="de-DE" sz="36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36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Piranesi</a:t>
            </a:r>
            <a:r>
              <a:rPr lang="de-DE" sz="36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(1720–1778)</a:t>
            </a:r>
          </a:p>
          <a:p>
            <a:pPr>
              <a:defRPr/>
            </a:pPr>
            <a:endParaRPr lang="de-DE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Ο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καλλιτέχνης 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Giambattista Piranesi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το 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1756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εξέδωσε 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το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4-τομο έργο </a:t>
            </a:r>
            <a:r>
              <a:rPr lang="de-DE" sz="3200" i="1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Antichità</a:t>
            </a:r>
            <a:r>
              <a:rPr lang="de-DE" sz="32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di Roma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el-GR" sz="3200" i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Αρχαιότητες </a:t>
            </a:r>
            <a:r>
              <a:rPr lang="el-GR" sz="32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της </a:t>
            </a:r>
            <a:r>
              <a:rPr lang="el-GR" sz="3200" i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Ρώμης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)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για το οποίο είχε κάνει πολλά σχέδια και πολλές έρευνες. </a:t>
            </a:r>
            <a:endParaRPr lang="el-GR" sz="3200" dirty="0" smtClean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Περιέχει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 εκτός των άλλων, και σχέδια του θεάτρου του Πομπηίου καθώς και του Μαρκέλλου. </a:t>
            </a:r>
            <a:endParaRPr lang="el-GR" sz="3200" dirty="0" smtClean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Επίσης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 ο </a:t>
            </a:r>
            <a:r>
              <a:rPr lang="de-DE" sz="3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Piranesi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σχεδίασε, και μετέφερε για το τύπωμα σε χαλκογραφίες αρκετά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θραύσματα της </a:t>
            </a:r>
            <a:r>
              <a:rPr lang="de-DE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Forma </a:t>
            </a:r>
            <a:r>
              <a:rPr lang="de-DE" sz="3200" dirty="0" err="1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Urbis</a:t>
            </a:r>
            <a:r>
              <a:rPr lang="el-GR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de-DE" sz="32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l-GR" sz="3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μερικά από τα οποία έχουν χαθεί σήμερα.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 1" descr="Piranesi-Portra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-115888"/>
            <a:ext cx="4953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DSCN94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83713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7" descr="Pompejustheater 100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0" y="152400"/>
            <a:ext cx="383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27" descr="Teatro di Pompeio Piranes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53467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 bwMode="auto">
          <a:xfrm>
            <a:off x="5410200" y="304800"/>
            <a:ext cx="2286000" cy="1676400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91200" y="1752600"/>
            <a:ext cx="1600200" cy="1524000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5877274"/>
            <a:ext cx="2796332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6156176" y="4797152"/>
            <a:ext cx="1296144" cy="792088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rom_plan_1756_1.6769325.1279697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"/>
            <a:ext cx="9144000" cy="643737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457200" y="3581400"/>
            <a:ext cx="1600200" cy="1524000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699500" cy="7607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505</Words>
  <Application>Microsoft Office PowerPoint</Application>
  <PresentationFormat>Προβολή στην οθόνη (4:3)</PresentationFormat>
  <Paragraphs>54</Paragraphs>
  <Slides>15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Leere Präsentation</vt:lpstr>
      <vt:lpstr>1_Office-Design</vt:lpstr>
      <vt:lpstr>3_Office-Design</vt:lpstr>
      <vt:lpstr>Office-Design</vt:lpstr>
      <vt:lpstr>«Εισαγωγή στην Αρχαιολογία των Αρχαίων Θεάτρων»</vt:lpstr>
      <vt:lpstr>Σκοποί της Ενότητας: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Ενδεικτική Βιβλιογραφία</vt:lpstr>
      <vt:lpstr>Άδειες Χρήσης</vt:lpstr>
      <vt:lpstr>Χρηματοδότηση</vt:lpstr>
      <vt:lpstr>Σημείωμα Ιστορικού Εκδόσεων Έργου</vt:lpstr>
      <vt:lpstr>Σημείωμα Αναφοράς</vt:lpstr>
      <vt:lpstr>Σημείωμα Χρήσης Έργων Τρίτων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Kreeb</dc:creator>
  <cp:lastModifiedBy>Ανδρέας Σπυρούλιας</cp:lastModifiedBy>
  <cp:revision>53</cp:revision>
  <cp:lastPrinted>2008-03-24T13:46:02Z</cp:lastPrinted>
  <dcterms:created xsi:type="dcterms:W3CDTF">2011-11-22T04:00:04Z</dcterms:created>
  <dcterms:modified xsi:type="dcterms:W3CDTF">2015-09-21T16:35:48Z</dcterms:modified>
</cp:coreProperties>
</file>