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44"/>
  </p:notesMasterIdLst>
  <p:sldIdLst>
    <p:sldId id="29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7" r:id="rId41"/>
    <p:sldId id="298" r:id="rId42"/>
    <p:sldId id="293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121D7-71B4-4BDB-8E0F-4C242C2B8B9B}" type="datetimeFigureOut">
              <a:rPr lang="el-GR" smtClean="0"/>
              <a:t>21/9/2015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7A4B5-8435-4344-9E89-82B76990AF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516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4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l-GR" altLang="el-GR" smtClean="0">
              <a:solidFill>
                <a:srgbClr val="FF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16384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187C9B3-68EA-43E0-BE0B-A383A99115D9}" type="slidenum">
              <a:rPr lang="el-GR" altLang="el-GR" sz="1200">
                <a:solidFill>
                  <a:srgbClr val="000000"/>
                </a:solidFill>
              </a:rPr>
              <a:pPr/>
              <a:t>1</a:t>
            </a:fld>
            <a:endParaRPr lang="el-GR" altLang="el-G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A299C6E-66F2-49DF-A9EF-1C3CF8D85787}" type="slidenum">
              <a:rPr lang="de-DE" altLang="el-GR" sz="1200">
                <a:solidFill>
                  <a:prstClr val="black"/>
                </a:solidFill>
              </a:rPr>
              <a:pPr/>
              <a:t>11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724410B-FAD3-43AB-8ACD-82D1DF61C46E}" type="slidenum">
              <a:rPr lang="de-DE" altLang="el-GR" sz="1200">
                <a:solidFill>
                  <a:prstClr val="black"/>
                </a:solidFill>
              </a:rPr>
              <a:pPr/>
              <a:t>12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5313F04-071D-45D9-AF5B-BE2CDE568E3B}" type="slidenum">
              <a:rPr lang="de-DE" altLang="el-GR" sz="1200">
                <a:solidFill>
                  <a:prstClr val="black"/>
                </a:solidFill>
              </a:rPr>
              <a:pPr/>
              <a:t>13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D042ACB-475D-4438-8D1D-9A163E14139D}" type="slidenum">
              <a:rPr lang="de-DE" altLang="el-GR" sz="1200">
                <a:solidFill>
                  <a:prstClr val="black"/>
                </a:solidFill>
              </a:rPr>
              <a:pPr/>
              <a:t>14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9DB6020-5AF9-4CCD-941C-641105B10472}" type="slidenum">
              <a:rPr lang="de-DE" altLang="el-GR" sz="1200">
                <a:solidFill>
                  <a:prstClr val="black"/>
                </a:solidFill>
              </a:rPr>
              <a:pPr/>
              <a:t>15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B3327AD-35DE-42E0-9B0E-4DCEEAE715FD}" type="slidenum">
              <a:rPr lang="de-DE" altLang="el-GR" sz="1200">
                <a:solidFill>
                  <a:prstClr val="black"/>
                </a:solidFill>
              </a:rPr>
              <a:pPr/>
              <a:t>16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C5FB2E1-A593-4637-B408-644D828E0E28}" type="slidenum">
              <a:rPr lang="de-DE" altLang="el-GR" sz="1200">
                <a:solidFill>
                  <a:prstClr val="black"/>
                </a:solidFill>
              </a:rPr>
              <a:pPr/>
              <a:t>17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73237F0-41CD-463B-B288-16F28B925164}" type="slidenum">
              <a:rPr lang="de-DE" altLang="el-GR" sz="1200">
                <a:solidFill>
                  <a:prstClr val="black"/>
                </a:solidFill>
              </a:rPr>
              <a:pPr/>
              <a:t>18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9C61190-63EA-4F11-ABB8-E3E37FB9FBB1}" type="slidenum">
              <a:rPr lang="de-DE" altLang="el-GR" sz="1200">
                <a:solidFill>
                  <a:prstClr val="black"/>
                </a:solidFill>
              </a:rPr>
              <a:pPr/>
              <a:t>19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E25F4B6-F068-49F5-8783-2F1AD0C6F8C4}" type="slidenum">
              <a:rPr lang="de-DE" altLang="el-GR" sz="1200">
                <a:solidFill>
                  <a:prstClr val="black"/>
                </a:solidFill>
              </a:rPr>
              <a:pPr/>
              <a:t>20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5AE284E-F547-4DBE-9C38-556982F8D261}" type="slidenum">
              <a:rPr lang="de-DE" altLang="el-GR" sz="1200">
                <a:solidFill>
                  <a:prstClr val="black"/>
                </a:solidFill>
              </a:rPr>
              <a:pPr/>
              <a:t>3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77B002E-697C-4D14-87EB-7CF5229E2BA1}" type="slidenum">
              <a:rPr lang="de-DE" altLang="el-GR" sz="1200">
                <a:solidFill>
                  <a:prstClr val="black"/>
                </a:solidFill>
              </a:rPr>
              <a:pPr/>
              <a:t>21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680E1BC-BFAA-427D-93BF-153BEFDD0FBA}" type="slidenum">
              <a:rPr lang="de-DE" altLang="el-GR" sz="1200">
                <a:solidFill>
                  <a:prstClr val="black"/>
                </a:solidFill>
              </a:rPr>
              <a:pPr/>
              <a:t>22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495149E-4B9C-4B4C-A738-D0E8607255BD}" type="slidenum">
              <a:rPr lang="de-DE" altLang="el-GR" sz="1200">
                <a:solidFill>
                  <a:prstClr val="black"/>
                </a:solidFill>
              </a:rPr>
              <a:pPr/>
              <a:t>23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FDE5122-1E18-48C2-BFA1-32CD963E121F}" type="slidenum">
              <a:rPr lang="de-DE" altLang="el-GR" sz="1200">
                <a:solidFill>
                  <a:prstClr val="black"/>
                </a:solidFill>
              </a:rPr>
              <a:pPr/>
              <a:t>25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61BB741-1A0F-445A-8D8D-4EFC994E7372}" type="slidenum">
              <a:rPr lang="de-DE" altLang="el-GR" sz="1200">
                <a:solidFill>
                  <a:prstClr val="black"/>
                </a:solidFill>
              </a:rPr>
              <a:pPr/>
              <a:t>26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C37357C-102A-4A68-8FC0-6B17DB267218}" type="slidenum">
              <a:rPr lang="de-DE" altLang="el-GR" sz="1200">
                <a:solidFill>
                  <a:prstClr val="black"/>
                </a:solidFill>
              </a:rPr>
              <a:pPr/>
              <a:t>27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55BFC32-0919-497D-A11E-21232F492111}" type="slidenum">
              <a:rPr lang="de-DE" altLang="el-GR" sz="1200">
                <a:solidFill>
                  <a:prstClr val="black"/>
                </a:solidFill>
              </a:rPr>
              <a:pPr/>
              <a:t>28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3E26AD8-02F3-4276-A0BE-7E1051A133CE}" type="slidenum">
              <a:rPr lang="de-DE" altLang="el-GR" sz="1200">
                <a:solidFill>
                  <a:prstClr val="black"/>
                </a:solidFill>
              </a:rPr>
              <a:pPr/>
              <a:t>29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212BC9E-CEA8-46C0-937D-A8E2A3D36FF6}" type="slidenum">
              <a:rPr lang="de-DE" altLang="el-GR" sz="1200">
                <a:solidFill>
                  <a:prstClr val="black"/>
                </a:solidFill>
              </a:rPr>
              <a:pPr/>
              <a:t>30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2ABD682-FFDF-44F6-95D5-5E2E935750C3}" type="slidenum">
              <a:rPr lang="de-DE" altLang="el-GR" sz="1200">
                <a:solidFill>
                  <a:prstClr val="black"/>
                </a:solidFill>
              </a:rPr>
              <a:pPr/>
              <a:t>31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77247CAB-E5AE-42EB-A35C-7BF7F7870A05}" type="slidenum">
              <a:rPr lang="de-DE" altLang="el-GR" sz="1200">
                <a:solidFill>
                  <a:prstClr val="black"/>
                </a:solidFill>
              </a:rPr>
              <a:pPr/>
              <a:t>4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473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44740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D7D5D4C-F0F8-4C1E-8B5B-D23AA0231E50}" type="slidenum">
              <a:rPr lang="el-GR" altLang="el-GR" sz="1200">
                <a:solidFill>
                  <a:srgbClr val="000000"/>
                </a:solidFill>
              </a:rPr>
              <a:pPr/>
              <a:t>35</a:t>
            </a:fld>
            <a:endParaRPr lang="el-GR" altLang="el-G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6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altLang="el-GR" smtClean="0">
                <a:latin typeface="Arial" pitchFamily="34" charset="0"/>
                <a:ea typeface="ヒラギノ角ゴ Pro W3" charset="-128"/>
              </a:rPr>
              <a:t> </a:t>
            </a:r>
          </a:p>
        </p:txBody>
      </p:sp>
      <p:sp>
        <p:nvSpPr>
          <p:cNvPr id="24576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98198F6-D06B-4174-A03E-31ED06DACD91}" type="slidenum">
              <a:rPr lang="el-GR" altLang="el-GR" sz="1200">
                <a:solidFill>
                  <a:srgbClr val="000000"/>
                </a:solidFill>
                <a:cs typeface="Arial" pitchFamily="34" charset="0"/>
              </a:rPr>
              <a:pPr/>
              <a:t>36</a:t>
            </a:fld>
            <a:endParaRPr lang="el-GR" altLang="el-GR" sz="12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678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46788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5183712-1CE6-4986-B168-7E9DC16DE95A}" type="slidenum">
              <a:rPr lang="el-GR" altLang="el-GR" sz="1200">
                <a:solidFill>
                  <a:srgbClr val="000000"/>
                </a:solidFill>
              </a:rPr>
              <a:pPr/>
              <a:t>37</a:t>
            </a:fld>
            <a:endParaRPr lang="el-GR" altLang="el-G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D10682B-4C96-423A-906D-CF3B12019B74}" type="slidenum">
              <a:rPr lang="el-GR" altLang="el-GR" sz="1200">
                <a:solidFill>
                  <a:srgbClr val="000000"/>
                </a:solidFill>
              </a:rPr>
              <a:pPr/>
              <a:t>40</a:t>
            </a:fld>
            <a:endParaRPr lang="el-GR" altLang="el-G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ED71A78-69A5-4694-B36C-A6541EB9359D}" type="slidenum">
              <a:rPr lang="de-DE" altLang="el-GR" sz="1200">
                <a:solidFill>
                  <a:prstClr val="black"/>
                </a:solidFill>
              </a:rPr>
              <a:pPr/>
              <a:t>5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FC563BD-22FE-4F56-8374-1304CFAC4228}" type="slidenum">
              <a:rPr lang="de-DE" altLang="el-GR" sz="1200">
                <a:solidFill>
                  <a:prstClr val="black"/>
                </a:solidFill>
              </a:rPr>
              <a:pPr/>
              <a:t>6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12EFCC5-E074-466F-BD1A-E62148D71282}" type="slidenum">
              <a:rPr lang="de-DE" altLang="el-GR" sz="1200">
                <a:solidFill>
                  <a:prstClr val="black"/>
                </a:solidFill>
              </a:rPr>
              <a:pPr/>
              <a:t>7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423F745-9DD8-4317-8E90-FEC47603CE9C}" type="slidenum">
              <a:rPr lang="de-DE" altLang="el-GR" sz="1200">
                <a:solidFill>
                  <a:prstClr val="black"/>
                </a:solidFill>
              </a:rPr>
              <a:pPr/>
              <a:t>8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EFB8835-E854-4E7E-A9B3-963F4A30C9E4}" type="slidenum">
              <a:rPr lang="de-DE" altLang="el-GR" sz="1200">
                <a:solidFill>
                  <a:prstClr val="black"/>
                </a:solidFill>
              </a:rPr>
              <a:pPr/>
              <a:t>9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8EB437E-2E30-477F-A837-A927C0A2185B}" type="slidenum">
              <a:rPr lang="de-DE" altLang="el-GR" sz="1200">
                <a:solidFill>
                  <a:prstClr val="black"/>
                </a:solidFill>
              </a:rPr>
              <a:pPr/>
              <a:t>10</a:t>
            </a:fld>
            <a:endParaRPr lang="de-DE" altLang="el-GR" sz="1200">
              <a:solidFill>
                <a:prstClr val="black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11FBF-7DD7-43D0-8119-91E82E2B5006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4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80E8-FE8D-4349-8DE3-01ECDDBFDC27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1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6525B-BEB5-4890-959C-646D25A82927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7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3ED9F3-0121-4E0D-ABD8-95059BF3D2E4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2DE548-075E-460C-A44A-4E7259DC17CF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675434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34BFA3-C76D-4EF1-8C88-BBEC0139248E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1B39CB-B961-48D7-B291-CA8A029D6799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366376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CB0DF6-DDAF-478D-9B56-ED251DC83B75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F0BCB2-CB35-41A0-80D7-E86BF2B1103C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1992835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BF74549-1D48-43A1-A7CB-E763B00941CE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602027-ED2E-4F8C-B5A3-CB1CFF8EA48E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769825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65718B-A619-4531-8BAB-4B29E3E1E119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EFBB00-A9EF-4188-A12C-3E30959466A8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45313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82B8F25-0E02-4DDF-9571-358DEB6B40D0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73B125-8EAD-4D9F-8401-2A91AF8988E7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3867672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629ED1-CD6E-4375-93BC-81E1C96A8ADC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11C1EB-08D4-46FF-86EE-57BB9C49B305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1226623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9553E2E-5FB6-4521-A7CC-E96FA9AFBA1A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6CF0B3-25FC-44BF-BC6E-1ADEE7EB4C35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371237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4B7B8-150D-49DE-9B3F-66BD5565D42F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8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902F49-4CAC-41DC-9E54-A596BE3C87CE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43D46F-9CB3-4019-924B-EA38B496B154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46833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0D31CF2-737F-4226-A401-0773DC1A57BA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25C0B7-36E8-4004-9828-2F719B992C0C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08340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1A23A9-D4FB-4C24-ADE0-5CD0E40FCD29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9821913-EC4B-458B-A2D1-9A21D5120180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698702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15" y="463580"/>
            <a:ext cx="7770813" cy="143351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0C5BE5-1AD7-4E3B-8003-CE101D403C07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83609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353ABA-03CA-4101-B953-A12A83E4503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0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4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58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56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4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20764-ACD4-4A14-A1D8-0B64014098FB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02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3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9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85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02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41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3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4" y="463558"/>
            <a:ext cx="7770813" cy="143351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F531A-4BC3-B845-95F2-C05FC71816C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8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9EC8-F4E6-C543-9E23-1814043C3609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691F6-7BF7-4530-A708-C60FD37B2B33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4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4D7AB-6C16-49A3-AD80-78100A7F6B9B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5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8834-26C7-4FE5-8BE0-A4EE04A53916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635C4-3232-463D-9040-1E831B5BEF01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3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17379-D300-436D-AFE1-1A306FF6E509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1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AB4E-9DEB-46BA-9172-052D7376255D}" type="slidenum">
              <a:rPr lang="de-DE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2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Mastertextformat bearbeiten</a:t>
            </a:r>
          </a:p>
          <a:p>
            <a:pPr lvl="1"/>
            <a:r>
              <a:rPr lang="de-DE" altLang="el-GR" smtClean="0"/>
              <a:t>Zweite Ebene</a:t>
            </a:r>
          </a:p>
          <a:p>
            <a:pPr lvl="2"/>
            <a:r>
              <a:rPr lang="de-DE" altLang="el-GR" smtClean="0"/>
              <a:t>Dritte Ebene</a:t>
            </a:r>
          </a:p>
          <a:p>
            <a:pPr lvl="3"/>
            <a:r>
              <a:rPr lang="de-DE" altLang="el-GR" smtClean="0"/>
              <a:t>Vierte Ebene</a:t>
            </a:r>
          </a:p>
          <a:p>
            <a:pPr lvl="4"/>
            <a:r>
              <a:rPr lang="de-DE" altLang="el-GR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317104-4586-48AA-AC9E-8EA7F5606F0F}" type="slidenum">
              <a:rPr lang="de-DE" altLang="el-GR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323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Mastertitelformat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Mastertextformat bearbeiten</a:t>
            </a:r>
          </a:p>
          <a:p>
            <a:pPr lvl="1"/>
            <a:r>
              <a:rPr lang="de-DE" altLang="el-GR" smtClean="0"/>
              <a:t>Zweite Ebene</a:t>
            </a:r>
          </a:p>
          <a:p>
            <a:pPr lvl="2"/>
            <a:r>
              <a:rPr lang="de-DE" altLang="el-GR" smtClean="0"/>
              <a:t>Dritte Ebene</a:t>
            </a:r>
          </a:p>
          <a:p>
            <a:pPr lvl="3"/>
            <a:r>
              <a:rPr lang="de-DE" altLang="el-GR" smtClean="0"/>
              <a:t>Vierte Ebene</a:t>
            </a:r>
          </a:p>
          <a:p>
            <a:pPr lvl="4"/>
            <a:r>
              <a:rPr lang="de-DE" altLang="el-GR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0CDE53-83A0-4D62-A9B3-0E6C1AD54875}" type="datetimeFigureOut">
              <a:rPr lang="de-DE" altLang="el-GR">
                <a:ea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21.09.2015</a:t>
            </a:fld>
            <a:endParaRPr lang="de-DE" altLang="el-GR">
              <a:ea typeface="ヒラギノ角ゴ Pro W3" charset="-128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ea typeface="ヒラギノ角ゴ Pro W3" charset="-128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C4DDDC-596F-4656-ADE5-7B016A1783F8}" type="slidenum">
              <a:rPr lang="de-DE" altLang="el-GR">
                <a:ea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el-GR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10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2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Τίτλος 1"/>
          <p:cNvSpPr>
            <a:spLocks noGrp="1"/>
          </p:cNvSpPr>
          <p:nvPr>
            <p:ph type="ctrTitle"/>
          </p:nvPr>
        </p:nvSpPr>
        <p:spPr>
          <a:xfrm>
            <a:off x="685800" y="2006602"/>
            <a:ext cx="7772400" cy="1470025"/>
          </a:xfrm>
        </p:spPr>
        <p:txBody>
          <a:bodyPr/>
          <a:lstStyle/>
          <a:p>
            <a:pPr eaLnBrk="1" hangingPunct="1"/>
            <a:r>
              <a:rPr lang="el-GR" altLang="el-GR" sz="3600" b="1" smtClean="0"/>
              <a:t>«Εισαγωγή στην Αρχαιολογία των Αρχαίων Θεάτρων»</a:t>
            </a:r>
          </a:p>
        </p:txBody>
      </p:sp>
      <p:sp>
        <p:nvSpPr>
          <p:cNvPr id="30723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384550"/>
            <a:ext cx="7775575" cy="1752600"/>
          </a:xfrm>
        </p:spPr>
        <p:txBody>
          <a:bodyPr/>
          <a:lstStyle/>
          <a:p>
            <a:pPr eaLnBrk="1" hangingPunct="1"/>
            <a:endParaRPr lang="el-GR" altLang="el-GR" sz="2800" dirty="0" smtClean="0">
              <a:solidFill>
                <a:srgbClr val="5075BC"/>
              </a:solidFill>
            </a:endParaRPr>
          </a:p>
          <a:p>
            <a:pPr eaLnBrk="1" hangingPunct="1"/>
            <a:r>
              <a:rPr lang="el-GR" altLang="el-GR" sz="2800" dirty="0" smtClean="0">
                <a:solidFill>
                  <a:schemeClr val="tx1"/>
                </a:solidFill>
              </a:rPr>
              <a:t>Ενότητα 2</a:t>
            </a:r>
            <a:r>
              <a:rPr lang="en-US" altLang="el-GR" sz="2800" dirty="0" smtClean="0">
                <a:solidFill>
                  <a:schemeClr val="tx1"/>
                </a:solidFill>
              </a:rPr>
              <a:t> (B)</a:t>
            </a:r>
            <a:r>
              <a:rPr lang="el-GR" altLang="el-GR" sz="2800" dirty="0" smtClean="0">
                <a:solidFill>
                  <a:schemeClr val="tx1"/>
                </a:solidFill>
              </a:rPr>
              <a:t> Η θεωρία για την ορθογώνια ορχήστρα</a:t>
            </a:r>
            <a:r>
              <a:rPr lang="en-US" altLang="el-GR" sz="2800" dirty="0" smtClean="0">
                <a:solidFill>
                  <a:schemeClr val="tx1"/>
                </a:solidFill>
              </a:rPr>
              <a:t> </a:t>
            </a:r>
            <a:r>
              <a:rPr lang="el-GR" altLang="el-GR" sz="2800" dirty="0" smtClean="0">
                <a:solidFill>
                  <a:schemeClr val="tx1"/>
                </a:solidFill>
              </a:rPr>
              <a:t>και το θέατρο του Διονύσου</a:t>
            </a:r>
            <a:endParaRPr lang="en-US" altLang="el-GR" sz="2800" dirty="0" smtClean="0">
              <a:solidFill>
                <a:schemeClr val="tx1"/>
              </a:solidFill>
            </a:endParaRPr>
          </a:p>
          <a:p>
            <a:pPr eaLnBrk="1" hangingPunct="1"/>
            <a:endParaRPr lang="en-US" altLang="el-GR" sz="2800" dirty="0" smtClean="0">
              <a:solidFill>
                <a:srgbClr val="898989"/>
              </a:solidFill>
            </a:endParaRPr>
          </a:p>
          <a:p>
            <a:pPr eaLnBrk="1" hangingPunct="1"/>
            <a:r>
              <a:rPr lang="el-GR" altLang="el-GR" sz="2800" dirty="0" smtClean="0">
                <a:solidFill>
                  <a:schemeClr val="tx1"/>
                </a:solidFill>
              </a:rPr>
              <a:t>Μάρτιν Κρέεμπ</a:t>
            </a:r>
            <a:endParaRPr lang="el-GR" altLang="el-GR" sz="2800" dirty="0" smtClean="0">
              <a:solidFill>
                <a:srgbClr val="898989"/>
              </a:solidFill>
            </a:endParaRPr>
          </a:p>
          <a:p>
            <a:pPr eaLnBrk="1" hangingPunct="1"/>
            <a:r>
              <a:rPr lang="el-GR" altLang="el-GR" sz="2800" dirty="0" smtClean="0">
                <a:solidFill>
                  <a:schemeClr val="tx1"/>
                </a:solidFill>
              </a:rPr>
              <a:t>Τμήμα Θεατρικών Σπουδών</a:t>
            </a:r>
            <a:endParaRPr lang="en-US" altLang="el-GR" sz="2800" dirty="0" smtClean="0">
              <a:solidFill>
                <a:schemeClr val="tx1"/>
              </a:solidFill>
            </a:endParaRPr>
          </a:p>
          <a:p>
            <a:pPr eaLnBrk="1" hangingPunct="1"/>
            <a:endParaRPr lang="el-GR" altLang="el-GR" sz="2800" dirty="0" smtClean="0">
              <a:solidFill>
                <a:srgbClr val="898989"/>
              </a:solidFill>
            </a:endParaRPr>
          </a:p>
        </p:txBody>
      </p:sp>
      <p:pic>
        <p:nvPicPr>
          <p:cNvPr id="3072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06413"/>
            <a:ext cx="451485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Εικόνα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279400"/>
            <a:ext cx="369411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4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Dion-Th, Grundriß n. Dörpfeld: Orchestra d. 1. Phase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1076" name="Picture 4" descr="DSCN5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2292" r="15648" b="-69"/>
          <a:stretch>
            <a:fillRect/>
          </a:stretch>
        </p:blipFill>
        <p:spPr bwMode="auto">
          <a:xfrm>
            <a:off x="180976" y="-3886200"/>
            <a:ext cx="8810625" cy="140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3108325" y="4584700"/>
            <a:ext cx="609600" cy="3810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H="1" flipV="1">
            <a:off x="5486400" y="4724400"/>
            <a:ext cx="533400" cy="5334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3454400" y="2844800"/>
            <a:ext cx="2438400" cy="2514600"/>
          </a:xfrm>
          <a:prstGeom prst="ellipse">
            <a:avLst/>
          </a:prstGeom>
          <a:solidFill>
            <a:srgbClr val="F40608">
              <a:alpha val="21960"/>
            </a:srgbClr>
          </a:solidFill>
          <a:ln w="15875">
            <a:solidFill>
              <a:srgbClr val="F40608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49158" grpId="0" animBg="1"/>
      <p:bldP spid="491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708660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el-GR" smtClean="0"/>
              <a:t>Dass., farbig</a:t>
            </a:r>
          </a:p>
        </p:txBody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2100" name="Picture 1030" descr="DSCN1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7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3124" name="Picture 4" descr="DSCN13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3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4148" name="Picture 4" descr="DSCN8001"/>
          <p:cNvPicPr>
            <a:picLocks noChangeAspect="1" noChangeArrowheads="1"/>
          </p:cNvPicPr>
          <p:nvPr/>
        </p:nvPicPr>
        <p:blipFill>
          <a:blip r:embed="rId3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209800"/>
            <a:ext cx="7427913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7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Dion-Th, Mauer Nr. 1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5172" name="Picture 11" descr="DSCN500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-12700"/>
            <a:ext cx="73152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Line 12"/>
          <p:cNvSpPr>
            <a:spLocks noChangeShapeType="1"/>
          </p:cNvSpPr>
          <p:nvPr/>
        </p:nvSpPr>
        <p:spPr bwMode="auto">
          <a:xfrm>
            <a:off x="1295400" y="5181600"/>
            <a:ext cx="2362200" cy="1676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6196" name="Picture 4" descr="Ka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Line 5"/>
          <p:cNvSpPr>
            <a:spLocks noChangeShapeType="1"/>
          </p:cNvSpPr>
          <p:nvPr/>
        </p:nvSpPr>
        <p:spPr bwMode="auto">
          <a:xfrm>
            <a:off x="5410200" y="2057400"/>
            <a:ext cx="1295400" cy="2743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36198" name="Line 5"/>
          <p:cNvSpPr>
            <a:spLocks noChangeShapeType="1"/>
          </p:cNvSpPr>
          <p:nvPr/>
        </p:nvSpPr>
        <p:spPr bwMode="auto">
          <a:xfrm>
            <a:off x="2667000" y="2590800"/>
            <a:ext cx="990600" cy="2819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7220" name="Picture 4" descr="DSCN52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37051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8244" name="Picture 4" descr="DSCN5206"/>
          <p:cNvPicPr>
            <a:picLocks noChangeAspect="1" noChangeArrowheads="1"/>
          </p:cNvPicPr>
          <p:nvPr/>
        </p:nvPicPr>
        <p:blipFill>
          <a:blip r:embed="rId3" cstate="print">
            <a:lum bright="-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4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315200"/>
            <a:ext cx="7696200" cy="609600"/>
          </a:xfrm>
        </p:spPr>
        <p:txBody>
          <a:bodyPr/>
          <a:lstStyle/>
          <a:p>
            <a:pPr eaLnBrk="1" hangingPunct="1"/>
            <a:r>
              <a:rPr lang="de-DE" altLang="el-GR" smtClean="0"/>
              <a:t>Dion-Th 1. Phase Sitze geradlinig Zchng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1676400" y="7239000"/>
            <a:ext cx="54102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mtClean="0"/>
          </a:p>
        </p:txBody>
      </p:sp>
      <p:pic>
        <p:nvPicPr>
          <p:cNvPr id="139268" name="Picture 4" descr="DSCN5013"/>
          <p:cNvPicPr>
            <a:picLocks noChangeAspect="1" noChangeArrowheads="1"/>
          </p:cNvPicPr>
          <p:nvPr/>
        </p:nvPicPr>
        <p:blipFill>
          <a:blip r:embed="rId3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0"/>
            <a:ext cx="5037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7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DSCN5013"/>
          <p:cNvPicPr>
            <a:picLocks noChangeAspect="1" noChangeArrowheads="1"/>
          </p:cNvPicPr>
          <p:nvPr/>
        </p:nvPicPr>
        <p:blipFill>
          <a:blip r:embed="rId3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0" t="32291" r="37723" b="56598"/>
          <a:stretch>
            <a:fillRect/>
          </a:stretch>
        </p:blipFill>
        <p:spPr bwMode="auto">
          <a:xfrm>
            <a:off x="6324600" y="41148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5" descr="DSCN5013"/>
          <p:cNvPicPr>
            <a:picLocks noChangeAspect="1" noChangeArrowheads="1"/>
          </p:cNvPicPr>
          <p:nvPr/>
        </p:nvPicPr>
        <p:blipFill>
          <a:blip r:embed="rId3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t="5647" r="37723" b="81020"/>
          <a:stretch>
            <a:fillRect/>
          </a:stretch>
        </p:blipFill>
        <p:spPr bwMode="auto">
          <a:xfrm>
            <a:off x="1676400" y="4038600"/>
            <a:ext cx="2667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6" descr="DSCN5206"/>
          <p:cNvPicPr>
            <a:picLocks noChangeAspect="1" noChangeArrowheads="1"/>
          </p:cNvPicPr>
          <p:nvPr/>
        </p:nvPicPr>
        <p:blipFill>
          <a:blip r:embed="rId4" cstate="print">
            <a:lum bright="-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39986"/>
          <a:stretch>
            <a:fillRect/>
          </a:stretch>
        </p:blipFill>
        <p:spPr bwMode="auto">
          <a:xfrm>
            <a:off x="0" y="685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Line 7"/>
          <p:cNvSpPr>
            <a:spLocks noChangeShapeType="1"/>
          </p:cNvSpPr>
          <p:nvPr/>
        </p:nvSpPr>
        <p:spPr bwMode="auto">
          <a:xfrm>
            <a:off x="2774950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0" name="Line 8"/>
          <p:cNvSpPr>
            <a:spLocks noChangeShapeType="1"/>
          </p:cNvSpPr>
          <p:nvPr/>
        </p:nvSpPr>
        <p:spPr bwMode="auto">
          <a:xfrm>
            <a:off x="2971800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1" name="Line 9"/>
          <p:cNvSpPr>
            <a:spLocks noChangeShapeType="1"/>
          </p:cNvSpPr>
          <p:nvPr/>
        </p:nvSpPr>
        <p:spPr bwMode="auto">
          <a:xfrm>
            <a:off x="3787775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4648200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3" name="Line 11"/>
          <p:cNvSpPr>
            <a:spLocks noChangeShapeType="1"/>
          </p:cNvSpPr>
          <p:nvPr/>
        </p:nvSpPr>
        <p:spPr bwMode="auto">
          <a:xfrm>
            <a:off x="5410200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4" name="Line 12"/>
          <p:cNvSpPr>
            <a:spLocks noChangeShapeType="1"/>
          </p:cNvSpPr>
          <p:nvPr/>
        </p:nvSpPr>
        <p:spPr bwMode="auto">
          <a:xfrm>
            <a:off x="6477000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5" name="Line 13"/>
          <p:cNvSpPr>
            <a:spLocks noChangeShapeType="1"/>
          </p:cNvSpPr>
          <p:nvPr/>
        </p:nvSpPr>
        <p:spPr bwMode="auto">
          <a:xfrm>
            <a:off x="6737350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>
            <a:off x="7064375" y="304800"/>
            <a:ext cx="0" cy="1371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7" name="Line 15"/>
          <p:cNvSpPr>
            <a:spLocks noChangeShapeType="1"/>
          </p:cNvSpPr>
          <p:nvPr/>
        </p:nvSpPr>
        <p:spPr bwMode="auto">
          <a:xfrm flipV="1">
            <a:off x="2994025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8" name="Line 16"/>
          <p:cNvSpPr>
            <a:spLocks noChangeShapeType="1"/>
          </p:cNvSpPr>
          <p:nvPr/>
        </p:nvSpPr>
        <p:spPr bwMode="auto">
          <a:xfrm flipV="1">
            <a:off x="3124200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29" name="Line 17"/>
          <p:cNvSpPr>
            <a:spLocks noChangeShapeType="1"/>
          </p:cNvSpPr>
          <p:nvPr/>
        </p:nvSpPr>
        <p:spPr bwMode="auto">
          <a:xfrm flipV="1">
            <a:off x="3395663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30" name="Line 18"/>
          <p:cNvSpPr>
            <a:spLocks noChangeShapeType="1"/>
          </p:cNvSpPr>
          <p:nvPr/>
        </p:nvSpPr>
        <p:spPr bwMode="auto">
          <a:xfrm flipV="1">
            <a:off x="3689350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31" name="Line 19"/>
          <p:cNvSpPr>
            <a:spLocks noChangeShapeType="1"/>
          </p:cNvSpPr>
          <p:nvPr/>
        </p:nvSpPr>
        <p:spPr bwMode="auto">
          <a:xfrm flipV="1">
            <a:off x="3983038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 flipV="1">
            <a:off x="6662738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33" name="Line 21"/>
          <p:cNvSpPr>
            <a:spLocks noChangeShapeType="1"/>
          </p:cNvSpPr>
          <p:nvPr/>
        </p:nvSpPr>
        <p:spPr bwMode="auto">
          <a:xfrm flipV="1">
            <a:off x="6781800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41334" name="Line 22"/>
          <p:cNvSpPr>
            <a:spLocks noChangeShapeType="1"/>
          </p:cNvSpPr>
          <p:nvPr/>
        </p:nvSpPr>
        <p:spPr bwMode="auto">
          <a:xfrm flipV="1">
            <a:off x="6923088" y="4724400"/>
            <a:ext cx="0" cy="914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animBg="1"/>
      <p:bldP spid="141320" grpId="0" animBg="1"/>
      <p:bldP spid="141321" grpId="0" animBg="1"/>
      <p:bldP spid="141322" grpId="0" animBg="1"/>
      <p:bldP spid="141323" grpId="0" animBg="1"/>
      <p:bldP spid="141324" grpId="0" animBg="1"/>
      <p:bldP spid="141325" grpId="0" animBg="1"/>
      <p:bldP spid="141326" grpId="0" animBg="1"/>
      <p:bldP spid="141327" grpId="0" animBg="1"/>
      <p:bldP spid="141328" grpId="0" animBg="1"/>
      <p:bldP spid="141329" grpId="0" animBg="1"/>
      <p:bldP spid="141330" grpId="0" animBg="1"/>
      <p:bldP spid="141331" grpId="0" animBg="1"/>
      <p:bldP spid="141332" grpId="0" animBg="1"/>
      <p:bldP spid="141333" grpId="0" animBg="1"/>
      <p:bldP spid="1413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l-GR" altLang="el-GR" smtClean="0">
                <a:solidFill>
                  <a:schemeClr val="bg1"/>
                </a:solidFill>
              </a:rPr>
              <a:t>Θέατρο Διονύσου</a:t>
            </a:r>
            <a:endParaRPr lang="de-DE" altLang="el-GR" smtClean="0">
              <a:solidFill>
                <a:schemeClr val="bg1"/>
              </a:solidFill>
            </a:endParaRPr>
          </a:p>
        </p:txBody>
      </p:sp>
      <p:sp>
        <p:nvSpPr>
          <p:cNvPr id="122883" name="Inhaltsplatzhalt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72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l-GR" altLang="el-GR" sz="2800" smtClean="0">
                <a:solidFill>
                  <a:schemeClr val="bg1"/>
                </a:solidFill>
              </a:rPr>
              <a:t>Πρώτη δημοσίευση από τον </a:t>
            </a:r>
            <a:r>
              <a:rPr lang="de-DE" altLang="el-GR" sz="2800" smtClean="0">
                <a:solidFill>
                  <a:schemeClr val="bg1"/>
                </a:solidFill>
              </a:rPr>
              <a:t>Wilhelm Dörpfeld</a:t>
            </a:r>
            <a:r>
              <a:rPr lang="el-GR" altLang="el-GR" sz="2800" smtClean="0">
                <a:solidFill>
                  <a:schemeClr val="bg1"/>
                </a:solidFill>
              </a:rPr>
              <a:t> το 1896. Το βιβλίο υπάρχει στη βιβλιοθήκη του Τμήματος, σε ανατύπωση του 1966</a:t>
            </a:r>
          </a:p>
          <a:p>
            <a:pPr eaLnBrk="1" hangingPunct="1"/>
            <a:r>
              <a:rPr lang="el-GR" altLang="el-GR" sz="2800" smtClean="0">
                <a:solidFill>
                  <a:schemeClr val="bg1"/>
                </a:solidFill>
              </a:rPr>
              <a:t>Ο </a:t>
            </a:r>
            <a:r>
              <a:rPr lang="de-DE" altLang="el-GR" sz="2800" smtClean="0">
                <a:solidFill>
                  <a:schemeClr val="bg1"/>
                </a:solidFill>
              </a:rPr>
              <a:t>Dörpfeld</a:t>
            </a:r>
            <a:r>
              <a:rPr lang="el-GR" altLang="el-GR" sz="2800" smtClean="0">
                <a:solidFill>
                  <a:schemeClr val="bg1"/>
                </a:solidFill>
              </a:rPr>
              <a:t> αναφέρει μόνο την κυκλική ορχήστρα</a:t>
            </a:r>
          </a:p>
          <a:p>
            <a:pPr eaLnBrk="1" hangingPunct="1"/>
            <a:r>
              <a:rPr lang="el-GR" altLang="el-GR" sz="2800" smtClean="0">
                <a:solidFill>
                  <a:schemeClr val="bg1"/>
                </a:solidFill>
              </a:rPr>
              <a:t>Δημοσίευση στα ελληνικά από τον Σάββα Γώγο, χωρίς να δίνεται σχετικό βάρος στην ύπαρξη της ορθογώνιας ορχήστρας</a:t>
            </a:r>
          </a:p>
          <a:p>
            <a:pPr eaLnBrk="1" hangingPunct="1"/>
            <a:r>
              <a:rPr lang="el-GR" altLang="el-GR" sz="2800" smtClean="0">
                <a:solidFill>
                  <a:schemeClr val="bg1"/>
                </a:solidFill>
              </a:rPr>
              <a:t>Δημοσίευση άρθρου του Πάνου Βαλαβάνη, 2009, με αναφορά των προβλημάτων</a:t>
            </a:r>
            <a:endParaRPr lang="de-DE" altLang="el-GR" sz="28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 1. Phase Sitze geradlinig Rek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1316" name="Picture 4" descr="DSCN50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87338"/>
            <a:ext cx="9144000" cy="61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6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 1. Phase Rek Pöhlmann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2340" name="Picture 5" descr="DSCN5013"/>
          <p:cNvPicPr>
            <a:picLocks noChangeAspect="1" noChangeArrowheads="1"/>
          </p:cNvPicPr>
          <p:nvPr/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7"/>
            <a:ext cx="91440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 1. Phase Rek Pöhlmann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3364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1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 1. Phase Rek Bees</a:t>
            </a:r>
          </a:p>
        </p:txBody>
      </p:sp>
      <p:sp>
        <p:nvSpPr>
          <p:cNvPr id="144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4388" name="Picture 1028" descr="DSCN5013"/>
          <p:cNvPicPr>
            <a:picLocks noChangeAspect="1" noChangeArrowheads="1"/>
          </p:cNvPicPr>
          <p:nvPr/>
        </p:nvPicPr>
        <p:blipFill>
          <a:blip r:embed="rId3">
            <a:lum bright="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7"/>
            <a:ext cx="9144000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1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DSCN5013"/>
          <p:cNvPicPr>
            <a:picLocks noChangeAspect="1" noChangeArrowheads="1"/>
          </p:cNvPicPr>
          <p:nvPr/>
        </p:nvPicPr>
        <p:blipFill>
          <a:blip r:embed="rId2">
            <a:lum bright="22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48006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6" descr="DSCN500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4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254377"/>
            <a:ext cx="46101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1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Bühne des Dion-Th im 5.Jh., Rek in München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6436" name="Picture 4" descr="DSCN5003"/>
          <p:cNvPicPr>
            <a:picLocks noChangeAspect="1" noChangeArrowheads="1"/>
          </p:cNvPicPr>
          <p:nvPr/>
        </p:nvPicPr>
        <p:blipFill>
          <a:blip r:embed="rId3">
            <a:lum bright="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74" y="-344488"/>
            <a:ext cx="9807575" cy="73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1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SCN7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b="13208"/>
          <a:stretch>
            <a:fillRect/>
          </a:stretch>
        </p:blipFill>
        <p:spPr bwMode="auto">
          <a:xfrm>
            <a:off x="0" y="914400"/>
            <a:ext cx="91440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Dion-Th, spätere Phasen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8484" name="Picture 4" descr="DSCN5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17372" r="2872" b="35062"/>
          <a:stretch>
            <a:fillRect/>
          </a:stretch>
        </p:blipFill>
        <p:spPr bwMode="auto">
          <a:xfrm>
            <a:off x="149226" y="0"/>
            <a:ext cx="881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4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9508" name="Picture 4" descr="03SSthpah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2"/>
            <a:ext cx="9144000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7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16280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el-GR" smtClean="0"/>
              <a:t>Dion-Th 1. Phase Bees/Dörpfeld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2390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l-GR" altLang="el-GR" smtClean="0"/>
          </a:p>
        </p:txBody>
      </p:sp>
      <p:pic>
        <p:nvPicPr>
          <p:cNvPr id="150532" name="Picture 4" descr="DSCN5013"/>
          <p:cNvPicPr>
            <a:picLocks noChangeAspect="1" noChangeArrowheads="1"/>
          </p:cNvPicPr>
          <p:nvPr/>
        </p:nvPicPr>
        <p:blipFill>
          <a:blip r:embed="rId3">
            <a:lum bright="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DSCN500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32088"/>
            <a:ext cx="5286375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1524000" y="2819400"/>
            <a:ext cx="2819400" cy="3505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1600200" y="2209800"/>
            <a:ext cx="3810000" cy="3276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>
            <a:off x="2895600" y="2286000"/>
            <a:ext cx="4038600" cy="3276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533400" y="228600"/>
            <a:ext cx="3733800" cy="1828800"/>
          </a:xfrm>
          <a:prstGeom prst="rect">
            <a:avLst/>
          </a:prstGeom>
          <a:solidFill>
            <a:schemeClr val="folHlink">
              <a:alpha val="20000"/>
            </a:schemeClr>
          </a:solidFill>
          <a:ln w="222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28" grpId="0" animBg="1"/>
      <p:bldP spid="563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de-DE" altLang="el-GR" smtClean="0">
                <a:solidFill>
                  <a:schemeClr val="bg1"/>
                </a:solidFill>
              </a:rPr>
              <a:t>Θ</a:t>
            </a:r>
            <a:r>
              <a:rPr lang="de-DE" altLang="ja-JP" smtClean="0">
                <a:solidFill>
                  <a:schemeClr val="bg1"/>
                </a:solidFill>
              </a:rPr>
              <a:t>έατρο Διονύσου, Αθήνα, 1</a:t>
            </a:r>
            <a:endParaRPr lang="de-DE" altLang="el-GR" smtClean="0">
              <a:solidFill>
                <a:schemeClr val="bg1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962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de-DE" altLang="el-GR" smtClean="0">
                <a:solidFill>
                  <a:srgbClr val="000000"/>
                </a:solidFill>
              </a:rPr>
              <a:t>Σε χρ</a:t>
            </a:r>
            <a:r>
              <a:rPr lang="de-DE" altLang="ja-JP" smtClean="0">
                <a:solidFill>
                  <a:srgbClr val="000000"/>
                </a:solidFill>
              </a:rPr>
              <a:t>ήση μετά το 500/490 π.Χ.</a:t>
            </a:r>
          </a:p>
          <a:p>
            <a:pPr eaLnBrk="1" hangingPunct="1"/>
            <a:r>
              <a:rPr lang="de-DE" altLang="ja-JP" smtClean="0">
                <a:solidFill>
                  <a:srgbClr val="000000"/>
                </a:solidFill>
              </a:rPr>
              <a:t>Πρώτη φάση μάλλον με χωμάτινο κοίλο και ορχήστρα και με ξύλινη σκηνή</a:t>
            </a:r>
          </a:p>
          <a:p>
            <a:pPr eaLnBrk="1" hangingPunct="1"/>
            <a:r>
              <a:rPr lang="de-DE" altLang="ja-JP" smtClean="0">
                <a:solidFill>
                  <a:srgbClr val="000000"/>
                </a:solidFill>
              </a:rPr>
              <a:t>Πρώτη ορχήστρα μάλλον ορθογώνια</a:t>
            </a:r>
          </a:p>
          <a:p>
            <a:pPr eaLnBrk="1" hangingPunct="1"/>
            <a:r>
              <a:rPr lang="de-DE" altLang="ja-JP" smtClean="0">
                <a:solidFill>
                  <a:srgbClr val="000000"/>
                </a:solidFill>
              </a:rPr>
              <a:t>Υπάρχουν εδώλια, π.χ. του ΙΕΡΕ[ως] κάποιας θεότητας, με ορθογώνια κάτοψη</a:t>
            </a:r>
            <a:endParaRPr lang="de-DE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51556" name="Picture 4" descr="DSCN3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8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52580" name="Picture 4" descr="DION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7"/>
            <a:ext cx="9144000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Bild 5" descr="Bildschirmfoto 2011-10-18 um 08.37.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 b="1" smtClean="0">
                <a:solidFill>
                  <a:schemeClr val="bg1"/>
                </a:solidFill>
                <a:cs typeface="Arial" pitchFamily="34" charset="0"/>
              </a:rPr>
              <a:t>Ενδεικτική Βιβλιογραφία</a:t>
            </a:r>
            <a:endParaRPr lang="el-GR" altLang="el-GR" sz="3600" smtClean="0">
              <a:solidFill>
                <a:schemeClr val="bg1"/>
              </a:solidFill>
            </a:endParaRPr>
          </a:p>
        </p:txBody>
      </p:sp>
      <p:sp>
        <p:nvSpPr>
          <p:cNvPr id="154627" name="Θέση περιεχομένου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032250"/>
          </a:xfrm>
        </p:spPr>
        <p:txBody>
          <a:bodyPr/>
          <a:lstStyle/>
          <a:p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Gebhard, E., The Form of the Orchestra in the Early Greek Theater, </a:t>
            </a:r>
            <a:r>
              <a:rPr lang="de-DE" altLang="el-GR" sz="2600" i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Hesperia 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43, 1974, 424–440.</a:t>
            </a:r>
          </a:p>
          <a:p>
            <a:r>
              <a:rPr lang="en-US" altLang="el-GR" sz="2600" smtClean="0">
                <a:solidFill>
                  <a:schemeClr val="bg1"/>
                </a:solidFill>
                <a:latin typeface="Calibri" pitchFamily="34" charset="0"/>
              </a:rPr>
              <a:t>Ashby, C., </a:t>
            </a:r>
            <a:r>
              <a:rPr lang="en-US" altLang="el-GR" sz="2600" i="1" smtClean="0">
                <a:solidFill>
                  <a:schemeClr val="bg1"/>
                </a:solidFill>
                <a:latin typeface="Calibri" pitchFamily="34" charset="0"/>
              </a:rPr>
              <a:t>Classical Greek Theatre: New Views of an Old Subject</a:t>
            </a:r>
            <a:r>
              <a:rPr lang="en-US" altLang="el-GR" sz="2600" smtClean="0">
                <a:solidFill>
                  <a:schemeClr val="bg1"/>
                </a:solidFill>
                <a:latin typeface="Calibri" pitchFamily="34" charset="0"/>
              </a:rPr>
              <a:t> (University of Iowa Press, 1988).</a:t>
            </a:r>
          </a:p>
          <a:p>
            <a:r>
              <a:rPr lang="en-US" altLang="el-GR" sz="2600" smtClean="0">
                <a:solidFill>
                  <a:schemeClr val="bg1"/>
                </a:solidFill>
                <a:latin typeface="Calibri" pitchFamily="34" charset="0"/>
              </a:rPr>
              <a:t>Palyvou Cl., </a:t>
            </a:r>
            <a:r>
              <a:rPr lang="en-US" altLang="de-DE" sz="2600" smtClean="0">
                <a:solidFill>
                  <a:schemeClr val="bg1"/>
                </a:solidFill>
                <a:latin typeface="Calibri" pitchFamily="34" charset="0"/>
              </a:rPr>
              <a:t>“</a:t>
            </a:r>
            <a:r>
              <a:rPr lang="en-US" altLang="el-GR" sz="2600" smtClean="0">
                <a:solidFill>
                  <a:schemeClr val="bg1"/>
                </a:solidFill>
                <a:latin typeface="Calibri" pitchFamily="34" charset="0"/>
              </a:rPr>
              <a:t>Notes on the Geometry of the ancient theatre of Thorikos</a:t>
            </a:r>
            <a:r>
              <a:rPr lang="en-US" altLang="de-DE" sz="260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en-US" altLang="el-GR" sz="260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altLang="el-GR" sz="2600" i="1" smtClean="0">
                <a:solidFill>
                  <a:schemeClr val="bg1"/>
                </a:solidFill>
                <a:latin typeface="Calibri" pitchFamily="34" charset="0"/>
              </a:rPr>
              <a:t>Archäologischer Anzeiger</a:t>
            </a:r>
            <a:r>
              <a:rPr lang="en-US" altLang="el-GR" sz="2600" smtClean="0">
                <a:solidFill>
                  <a:schemeClr val="bg1"/>
                </a:solidFill>
                <a:latin typeface="Calibri" pitchFamily="34" charset="0"/>
              </a:rPr>
              <a:t>, 2001, 45-58.</a:t>
            </a:r>
          </a:p>
          <a:p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1199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Τίτλος 1"/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r>
              <a:rPr lang="el-GR" altLang="el-GR" sz="3600" b="1" smtClean="0">
                <a:solidFill>
                  <a:schemeClr val="bg1"/>
                </a:solidFill>
                <a:cs typeface="Arial" pitchFamily="34" charset="0"/>
              </a:rPr>
              <a:t>Ενδεικτική Βιβλιογραφία</a:t>
            </a:r>
            <a:endParaRPr lang="el-GR" altLang="el-GR" sz="3600" smtClean="0"/>
          </a:p>
        </p:txBody>
      </p:sp>
      <p:sp>
        <p:nvSpPr>
          <p:cNvPr id="155651" name="Θέση περιεχομένου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114800"/>
          </a:xfrm>
        </p:spPr>
        <p:txBody>
          <a:bodyPr/>
          <a:lstStyle/>
          <a:p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Βαλαβάνης, Π., Σύντομο περίγραμμα της έρευνας για το Διονυσιακό θέατρο, στο: Ι. Κράλλη 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επιμ.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)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l-GR" altLang="el-GR" sz="2600" i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Θέατρο και κοινωνία στη διαδρομή της ελληνικής ιστορίας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Αθήνα, 2009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)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83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109.</a:t>
            </a:r>
            <a:endParaRPr lang="de-DE" altLang="el-GR" sz="260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H. Froning, </a:t>
            </a:r>
            <a:r>
              <a:rPr lang="de-DE" altLang="el-GR" sz="2600" i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grammaí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: Zur Aufstellung der Chöre im klassischen griechischen Theater, 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στο: 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Weiß – E. Simon (</a:t>
            </a:r>
            <a:r>
              <a:rPr lang="el-GR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επιμ.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), </a:t>
            </a:r>
            <a:r>
              <a:rPr lang="de-DE" altLang="el-GR" sz="2600" i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Folia in memoriam Ruth Lindner collecta 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(Dettelbach</a:t>
            </a:r>
            <a:r>
              <a:rPr lang="de-DE" altLang="el-GR" sz="2600" i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de-DE" altLang="el-GR" sz="26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2010) 95–105.</a:t>
            </a:r>
          </a:p>
        </p:txBody>
      </p:sp>
    </p:spTree>
    <p:extLst>
      <p:ext uri="{BB962C8B-B14F-4D97-AF65-F5344CB8AC3E}">
        <p14:creationId xmlns:p14="http://schemas.microsoft.com/office/powerpoint/2010/main" val="3383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Τίτλος 6"/>
          <p:cNvSpPr>
            <a:spLocks noGrp="1"/>
          </p:cNvSpPr>
          <p:nvPr>
            <p:ph type="ctrTitle"/>
          </p:nvPr>
        </p:nvSpPr>
        <p:spPr>
          <a:xfrm>
            <a:off x="685800" y="2693990"/>
            <a:ext cx="7772400" cy="1470025"/>
          </a:xfrm>
        </p:spPr>
        <p:txBody>
          <a:bodyPr/>
          <a:lstStyle/>
          <a:p>
            <a:pPr eaLnBrk="1" hangingPunct="1"/>
            <a:r>
              <a:rPr lang="el-GR" altLang="el-GR" sz="3600" b="1" smtClean="0">
                <a:latin typeface="Arial" pitchFamily="34" charset="0"/>
                <a:cs typeface="Arial" pitchFamily="34" charset="0"/>
              </a:rPr>
              <a:t>Τέλος Ενότητας</a:t>
            </a:r>
          </a:p>
        </p:txBody>
      </p:sp>
    </p:spTree>
    <p:extLst>
      <p:ext uri="{BB962C8B-B14F-4D97-AF65-F5344CB8AC3E}">
        <p14:creationId xmlns:p14="http://schemas.microsoft.com/office/powerpoint/2010/main" val="17588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Άδειες Χρήσης</a:t>
            </a:r>
          </a:p>
        </p:txBody>
      </p:sp>
      <p:sp>
        <p:nvSpPr>
          <p:cNvPr id="157699" name="Subtitl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800" smtClean="0"/>
              <a:t>Το παρόν εκπαιδευτικό υλικό υπόκειται σε</a:t>
            </a:r>
            <a:r>
              <a:rPr lang="en-US" altLang="el-GR" sz="2800" smtClean="0"/>
              <a:t> </a:t>
            </a:r>
            <a:r>
              <a:rPr lang="el-GR" altLang="el-GR" sz="2800" smtClean="0"/>
              <a:t>άδειες χρήσης </a:t>
            </a:r>
            <a:r>
              <a:rPr lang="en-US" altLang="el-GR" sz="2800" smtClean="0"/>
              <a:t>Creative Commons. </a:t>
            </a:r>
          </a:p>
          <a:p>
            <a:pPr eaLnBrk="1" hangingPunct="1"/>
            <a:r>
              <a:rPr lang="el-GR" alt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157700" name="Εικόνα 5" descr="http://mirrors.creativecommons.org/presskit/buttons/88x31/png/by-nc-nd.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5072063"/>
            <a:ext cx="260826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2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Χρηματοδότηση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sz="2000" smtClean="0"/>
              <a:t>Το παρόν εκπαιδευτικό υλικό έχει αναπτυχθεί στα πλαίσια του εκπαιδευτικού έργου του διδάσκοντα.</a:t>
            </a:r>
            <a:endParaRPr lang="en-US" altLang="el-GR" sz="2000" smtClean="0"/>
          </a:p>
          <a:p>
            <a:pPr eaLnBrk="1" hangingPunct="1"/>
            <a:r>
              <a:rPr lang="el-GR" altLang="el-GR" sz="2000" smtClean="0"/>
              <a:t>Το έργο «</a:t>
            </a:r>
            <a:r>
              <a:rPr lang="el-GR" altLang="el-GR" sz="2000" b="1" smtClean="0"/>
              <a:t>Ανοικτά Ακαδημαϊκά Μαθήματα στο Πανεπιστήμιο Πατρών</a:t>
            </a:r>
            <a:r>
              <a:rPr lang="el-GR" altLang="el-GR" sz="2000" smtClean="0"/>
              <a:t>» έχει χρηματοδοτήσει μόνο την αναδιαμόρφωση του εκπαιδευτικού υλικού. </a:t>
            </a:r>
            <a:endParaRPr lang="en-US" altLang="el-GR" sz="2000" smtClean="0"/>
          </a:p>
          <a:p>
            <a:pPr eaLnBrk="1" hangingPunct="1"/>
            <a:r>
              <a:rPr lang="el-GR" altLang="el-GR" sz="200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158724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4652965"/>
            <a:ext cx="55022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07950" y="6237288"/>
            <a:ext cx="355600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3551" y="6453190"/>
            <a:ext cx="8069263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l-GR">
              <a:solidFill>
                <a:prstClr val="white"/>
              </a:solidFill>
            </a:endParaRPr>
          </a:p>
        </p:txBody>
      </p:sp>
      <p:pic>
        <p:nvPicPr>
          <p:cNvPr id="158727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15038"/>
            <a:ext cx="72548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4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4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</a:t>
            </a:r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6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64158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6015406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03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Πατρών, Μάρτιν </a:t>
            </a:r>
            <a:r>
              <a:rPr lang="el-GR" sz="2000" dirty="0" err="1" smtClean="0"/>
              <a:t>Κρέεμπ</a:t>
            </a:r>
            <a:r>
              <a:rPr lang="el-GR" sz="2000" dirty="0" smtClean="0"/>
              <a:t>. «Εισαγωγή στην αρχαιολογία του αρχαίου θεάτρου».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</a:t>
            </a:r>
            <a:r>
              <a:rPr lang="el-GR" sz="2000" dirty="0" smtClean="0"/>
              <a:t>Πάτρα 2015.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/>
              <a:t>https://eclass.upatras.gr/courses/THE727/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6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8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6015406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88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de-DE" altLang="el-GR" smtClean="0">
                <a:solidFill>
                  <a:srgbClr val="000000"/>
                </a:solidFill>
              </a:rPr>
              <a:t>Θ</a:t>
            </a:r>
            <a:r>
              <a:rPr lang="de-DE" altLang="ja-JP" smtClean="0">
                <a:solidFill>
                  <a:srgbClr val="000000"/>
                </a:solidFill>
              </a:rPr>
              <a:t>έατρο Διονύσου, Αθήνα, 2</a:t>
            </a:r>
            <a:endParaRPr lang="de-DE" altLang="el-GR" smtClean="0">
              <a:solidFill>
                <a:srgbClr val="0000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de-DE" altLang="el-GR" smtClean="0">
                <a:solidFill>
                  <a:srgbClr val="000000"/>
                </a:solidFill>
              </a:rPr>
              <a:t>Η κ</a:t>
            </a:r>
            <a:r>
              <a:rPr lang="de-DE" altLang="ja-JP" smtClean="0">
                <a:solidFill>
                  <a:srgbClr val="000000"/>
                </a:solidFill>
              </a:rPr>
              <a:t>άτοψη του θεάτρου δημοσιεύ</a:t>
            </a:r>
            <a:r>
              <a:rPr lang="el-GR" altLang="ja-JP" smtClean="0">
                <a:solidFill>
                  <a:srgbClr val="000000"/>
                </a:solidFill>
              </a:rPr>
              <a:t>θ</a:t>
            </a:r>
            <a:r>
              <a:rPr lang="de-DE" altLang="ja-JP" smtClean="0">
                <a:solidFill>
                  <a:srgbClr val="000000"/>
                </a:solidFill>
              </a:rPr>
              <a:t>ηκε από τον Wilhelm Dörpfeld ο οποίος δεν έλαβε υπόψη του τους ορθογώνιους λίθους και τις επιγραφές τους.</a:t>
            </a:r>
          </a:p>
          <a:p>
            <a:pPr eaLnBrk="1" hangingPunct="1"/>
            <a:r>
              <a:rPr lang="de-DE" altLang="ja-JP" smtClean="0">
                <a:solidFill>
                  <a:srgbClr val="000000"/>
                </a:solidFill>
              </a:rPr>
              <a:t>Στα παλαι</a:t>
            </a:r>
            <a:r>
              <a:rPr lang="el-GR" altLang="ja-JP" smtClean="0">
                <a:solidFill>
                  <a:srgbClr val="000000"/>
                </a:solidFill>
              </a:rPr>
              <a:t>ό</a:t>
            </a:r>
            <a:r>
              <a:rPr lang="de-DE" altLang="ja-JP" smtClean="0">
                <a:solidFill>
                  <a:srgbClr val="000000"/>
                </a:solidFill>
              </a:rPr>
              <a:t>τερα βιβλία για το αρχαίο θέατρο το Διονυσιακό θέατρο παρουσιάζεται πάντα με κυκλική ορχήστρα.</a:t>
            </a:r>
            <a:endParaRPr lang="de-DE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el-GR" altLang="el-GR" smtClean="0"/>
              <a:t>Σημείωμα Χρήσης Έργων Τρίτων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6" y="740980"/>
            <a:ext cx="8928992" cy="5640348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l-GR" sz="1400" dirty="0" smtClean="0"/>
              <a:t>Το </a:t>
            </a:r>
            <a:r>
              <a:rPr lang="el-GR" sz="1400" dirty="0"/>
              <a:t>Έργο αυτό κάνει χρήση των ακόλουθων έργων: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1400" b="1" dirty="0" smtClean="0"/>
          </a:p>
          <a:p>
            <a:pPr marL="0" indent="0">
              <a:buNone/>
              <a:defRPr/>
            </a:pPr>
            <a:r>
              <a:rPr lang="el-GR" sz="1400" b="1" dirty="0"/>
              <a:t>Εικόνα </a:t>
            </a:r>
            <a:r>
              <a:rPr lang="en-US" sz="1400" b="1" dirty="0"/>
              <a:t>8</a:t>
            </a:r>
            <a:r>
              <a:rPr lang="el-GR" sz="1400" dirty="0"/>
              <a:t>:</a:t>
            </a:r>
            <a:r>
              <a:rPr lang="en-US" sz="1400" dirty="0"/>
              <a:t> </a:t>
            </a:r>
            <a:r>
              <a:rPr lang="de-DE" sz="1400" dirty="0" err="1"/>
              <a:t>Dörpfeld</a:t>
            </a:r>
            <a:r>
              <a:rPr lang="de-DE" sz="1400" dirty="0"/>
              <a:t>, W, Reisch, E., </a:t>
            </a:r>
            <a:r>
              <a:rPr lang="en-US" sz="1400" i="1" dirty="0"/>
              <a:t>Das griechische Theater. </a:t>
            </a:r>
            <a:r>
              <a:rPr lang="de-DE" sz="1400" i="1" dirty="0"/>
              <a:t>Beiträge zur Geschichte des Dionysos-Theaters in Athen und anderer griechischer Theater</a:t>
            </a:r>
            <a:r>
              <a:rPr lang="de-DE" sz="1400" dirty="0"/>
              <a:t>, Athen, Barth und von Hirst,</a:t>
            </a:r>
            <a:r>
              <a:rPr lang="en-US" sz="1400" dirty="0"/>
              <a:t> 1896, </a:t>
            </a:r>
            <a:r>
              <a:rPr lang="de-DE" sz="1400" dirty="0"/>
              <a:t>Bild 2 von 3.</a:t>
            </a:r>
            <a:endParaRPr lang="el-GR" sz="1400" dirty="0"/>
          </a:p>
          <a:p>
            <a:pPr marL="0" indent="0">
              <a:buNone/>
              <a:defRPr/>
            </a:pPr>
            <a:r>
              <a:rPr lang="el-GR" sz="1400" b="1" dirty="0"/>
              <a:t>Εικόνα 1</a:t>
            </a:r>
            <a:r>
              <a:rPr lang="en-US" sz="1400" b="1" dirty="0"/>
              <a:t>1</a:t>
            </a:r>
            <a:r>
              <a:rPr lang="el-GR" sz="1400" dirty="0"/>
              <a:t>:</a:t>
            </a:r>
            <a:r>
              <a:rPr lang="en-US" sz="1400" dirty="0"/>
              <a:t> </a:t>
            </a:r>
            <a:r>
              <a:rPr lang="el-GR" sz="1400" dirty="0"/>
              <a:t>Προσωπικό Αρχείο του Διδάσκοντα.</a:t>
            </a:r>
          </a:p>
          <a:p>
            <a:pPr marL="0" indent="0">
              <a:buNone/>
              <a:defRPr/>
            </a:pPr>
            <a:r>
              <a:rPr lang="el-GR" sz="1400" b="1" dirty="0"/>
              <a:t>Εικόνα 1</a:t>
            </a:r>
            <a:r>
              <a:rPr lang="en-US" sz="1400" b="1" dirty="0"/>
              <a:t>2</a:t>
            </a:r>
            <a:r>
              <a:rPr lang="el-GR" sz="1400" dirty="0"/>
              <a:t>:</a:t>
            </a:r>
            <a:r>
              <a:rPr lang="en-US" sz="1400" dirty="0"/>
              <a:t> </a:t>
            </a:r>
            <a:r>
              <a:rPr lang="el-GR" sz="1400" dirty="0"/>
              <a:t>Προσωπικό Αρχείο του Διδάσκοντα.</a:t>
            </a:r>
            <a:endParaRPr lang="en-US" sz="1400" dirty="0"/>
          </a:p>
          <a:p>
            <a:pPr marL="0" indent="0">
              <a:buNone/>
              <a:defRPr/>
            </a:pPr>
            <a:r>
              <a:rPr lang="el-GR" sz="1400" b="1" dirty="0"/>
              <a:t>Εικόνα </a:t>
            </a:r>
            <a:r>
              <a:rPr lang="en-US" sz="1400" b="1" dirty="0"/>
              <a:t>13</a:t>
            </a:r>
            <a:r>
              <a:rPr lang="el-GR" sz="1400" dirty="0"/>
              <a:t>:</a:t>
            </a:r>
            <a:r>
              <a:rPr lang="de-DE" sz="1400" dirty="0"/>
              <a:t> </a:t>
            </a:r>
            <a:r>
              <a:rPr lang="de-DE" sz="1400" dirty="0" err="1"/>
              <a:t>Dörpfeld</a:t>
            </a:r>
            <a:r>
              <a:rPr lang="de-DE" sz="1400" dirty="0"/>
              <a:t>, W, Reisch, E., </a:t>
            </a:r>
            <a:r>
              <a:rPr lang="de-DE" sz="1400" i="1" dirty="0"/>
              <a:t>Das griechische Theater. Beiträge zur Geschichte des Dionysos-Theaters in Athen und anderer griechischer Theater</a:t>
            </a:r>
            <a:r>
              <a:rPr lang="de-DE" sz="1400" dirty="0"/>
              <a:t>, Athen, Barth und von Hirst, 1896, fig. 6.</a:t>
            </a:r>
          </a:p>
          <a:p>
            <a:pPr marL="0" indent="0">
              <a:buNone/>
              <a:defRPr/>
            </a:pPr>
            <a:r>
              <a:rPr lang="el-GR" sz="1400" b="1" dirty="0"/>
              <a:t>Εικόνα 1</a:t>
            </a:r>
            <a:r>
              <a:rPr lang="en-US" sz="1400" b="1" dirty="0"/>
              <a:t>6</a:t>
            </a:r>
            <a:r>
              <a:rPr lang="el-GR" sz="1400" dirty="0"/>
              <a:t>:</a:t>
            </a:r>
            <a:r>
              <a:rPr lang="en-US" sz="1400" dirty="0"/>
              <a:t> </a:t>
            </a:r>
            <a:r>
              <a:rPr lang="el-GR" sz="1400" dirty="0"/>
              <a:t>Προσωπικό Αρχείο του Διδάσκοντα.</a:t>
            </a:r>
            <a:endParaRPr lang="en-US" sz="1400" dirty="0"/>
          </a:p>
          <a:p>
            <a:pPr marL="0" indent="0">
              <a:buNone/>
              <a:defRPr/>
            </a:pPr>
            <a:r>
              <a:rPr lang="el-GR" sz="1400" b="1" dirty="0"/>
              <a:t>Εικόνα 1</a:t>
            </a:r>
            <a:r>
              <a:rPr lang="en-US" sz="1400" b="1" dirty="0"/>
              <a:t>7</a:t>
            </a:r>
            <a:r>
              <a:rPr lang="el-GR" sz="1400" dirty="0"/>
              <a:t>:</a:t>
            </a:r>
            <a:r>
              <a:rPr lang="en-US" sz="1400" dirty="0"/>
              <a:t> </a:t>
            </a:r>
            <a:r>
              <a:rPr lang="el-GR" sz="1400" dirty="0"/>
              <a:t>Προσωπικό Αρχείο του Διδάσκοντα.</a:t>
            </a:r>
            <a:endParaRPr lang="en-US" sz="1400" dirty="0"/>
          </a:p>
          <a:p>
            <a:pPr marL="0" indent="0">
              <a:buNone/>
              <a:defRPr/>
            </a:pPr>
            <a:r>
              <a:rPr lang="el-GR" sz="1400" b="1" dirty="0"/>
              <a:t>Εικόνα </a:t>
            </a:r>
            <a:r>
              <a:rPr lang="en-US" sz="1400" b="1" dirty="0"/>
              <a:t>22</a:t>
            </a:r>
            <a:r>
              <a:rPr lang="el-GR" sz="1400" dirty="0"/>
              <a:t>:</a:t>
            </a:r>
            <a:r>
              <a:rPr lang="en-US" sz="1400" dirty="0"/>
              <a:t> http://agon.ens-lyon.fr/docannexe/image/710/tn_img-1.jpg</a:t>
            </a:r>
          </a:p>
          <a:p>
            <a:pPr marL="0" indent="0">
              <a:buNone/>
              <a:defRPr/>
            </a:pPr>
            <a:r>
              <a:rPr lang="el-GR" sz="1400" b="1" dirty="0"/>
              <a:t>Εικόνα </a:t>
            </a:r>
            <a:r>
              <a:rPr lang="en-US" sz="1400" b="1" dirty="0"/>
              <a:t>31</a:t>
            </a:r>
            <a:r>
              <a:rPr lang="el-GR" sz="1400" dirty="0"/>
              <a:t>:</a:t>
            </a:r>
            <a:r>
              <a:rPr lang="en-US" sz="1400" dirty="0"/>
              <a:t> https://upload.wikimedia.org/wikipedia/commons/thumb/f/f6/Theatre_of_Dionysus_5.jpg/1024px-Theatre_of_Dionysus_5.jpg</a:t>
            </a:r>
          </a:p>
          <a:p>
            <a:pPr marL="0" indent="0">
              <a:buNone/>
              <a:defRPr/>
            </a:pPr>
            <a:r>
              <a:rPr lang="el-GR" sz="1400" b="1" dirty="0"/>
              <a:t>Εικόνα </a:t>
            </a:r>
            <a:r>
              <a:rPr lang="en-US" sz="1400" b="1" dirty="0"/>
              <a:t>32</a:t>
            </a:r>
            <a:r>
              <a:rPr lang="el-GR" sz="1400" dirty="0"/>
              <a:t>:</a:t>
            </a:r>
            <a:r>
              <a:rPr lang="en-US" sz="1400" dirty="0"/>
              <a:t> http://www.denstoredanske.dk/@api/deki/files/89074/=Klokkekrater.jpg</a:t>
            </a:r>
          </a:p>
          <a:p>
            <a:pPr marL="0" indent="0">
              <a:buFont typeface="Arial" pitchFamily="34" charset="0"/>
              <a:buNone/>
              <a:defRPr/>
            </a:pPr>
            <a:endParaRPr lang="el-GR" sz="1400" strike="sngStrike" dirty="0" smtClean="0"/>
          </a:p>
          <a:p>
            <a:pPr marL="0" indent="0">
              <a:buFont typeface="Arial" pitchFamily="34" charset="0"/>
              <a:buNone/>
              <a:defRPr/>
            </a:pPr>
            <a:endParaRPr lang="el-GR" sz="1400" strike="sngStrike" dirty="0"/>
          </a:p>
        </p:txBody>
      </p:sp>
    </p:spTree>
    <p:extLst>
      <p:ext uri="{BB962C8B-B14F-4D97-AF65-F5344CB8AC3E}">
        <p14:creationId xmlns:p14="http://schemas.microsoft.com/office/powerpoint/2010/main" val="9877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Akropolis, Übersichtsplan m. Theatern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25956" name="Picture 4" descr="DSCN500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8437" r="5643" b="4195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4252913" y="-154463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400">
              <a:solidFill>
                <a:srgbClr val="FFFFFF"/>
              </a:solidFill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676400" y="1879600"/>
            <a:ext cx="5302250" cy="27686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15875">
            <a:solidFill>
              <a:srgbClr val="F40608"/>
            </a:solidFill>
            <a:prstDash val="lg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Akropolis, Übersichtsplan m. Theatern: Od. des Her.Att.</a:t>
            </a:r>
          </a:p>
        </p:txBody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26980" name="Picture 1030" descr="DSCN500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8437" r="5643" b="4195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1032"/>
          <p:cNvSpPr>
            <a:spLocks noChangeArrowheads="1"/>
          </p:cNvSpPr>
          <p:nvPr/>
        </p:nvSpPr>
        <p:spPr bwMode="auto">
          <a:xfrm>
            <a:off x="762000" y="3886200"/>
            <a:ext cx="1905000" cy="1676400"/>
          </a:xfrm>
          <a:prstGeom prst="rect">
            <a:avLst/>
          </a:prstGeom>
          <a:solidFill>
            <a:schemeClr val="accent1">
              <a:alpha val="30196"/>
            </a:schemeClr>
          </a:solidFill>
          <a:ln w="15875">
            <a:solidFill>
              <a:srgbClr val="F40608"/>
            </a:solidFill>
            <a:prstDash val="lg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Akropolis, Übersichtsplan m. Theatern: Dion.th.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28004" name="Picture 4" descr="DSCN500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9741" r="7291" b="2840"/>
          <a:stretch>
            <a:fillRect/>
          </a:stretch>
        </p:blipFill>
        <p:spPr bwMode="auto">
          <a:xfrm>
            <a:off x="76200" y="0"/>
            <a:ext cx="8915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621214" y="4222750"/>
            <a:ext cx="2465387" cy="25590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15875">
            <a:solidFill>
              <a:srgbClr val="F40608"/>
            </a:solidFill>
            <a:prstDash val="lg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400">
              <a:solidFill>
                <a:srgbClr val="FFFFFF"/>
              </a:solidFill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5197475" y="4603750"/>
            <a:ext cx="425450" cy="38735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5502275" y="5213352"/>
            <a:ext cx="425450" cy="309563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H="1" flipV="1">
            <a:off x="6035675" y="5845177"/>
            <a:ext cx="425450" cy="252413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 flipV="1">
            <a:off x="5959475" y="6224588"/>
            <a:ext cx="425450" cy="252412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  <p:bldP spid="40969" grpId="0" animBg="1"/>
      <p:bldP spid="40970" grpId="0" animBg="1"/>
      <p:bldP spid="40971" grpId="0" animBg="1"/>
      <p:bldP spid="409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08660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el-GR" smtClean="0"/>
              <a:t>Dion-Th, Grundriß n. Dörpfeld</a:t>
            </a:r>
          </a:p>
        </p:txBody>
      </p:sp>
      <p:pic>
        <p:nvPicPr>
          <p:cNvPr id="129027" name="Picture 4" descr="DSCN5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2292" r="15648" b="-69"/>
          <a:stretch>
            <a:fillRect/>
          </a:stretch>
        </p:blipFill>
        <p:spPr bwMode="auto">
          <a:xfrm>
            <a:off x="2438400" y="0"/>
            <a:ext cx="428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9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mtClean="0"/>
              <a:t>Dion-Th, Grundriß n. Dörpfeld: Legende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0052" name="Picture 4" descr="DSCN5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2292" r="15648" b="-69"/>
          <a:stretch>
            <a:fillRect/>
          </a:stretch>
        </p:blipFill>
        <p:spPr bwMode="auto">
          <a:xfrm>
            <a:off x="-1285874" y="0"/>
            <a:ext cx="10429875" cy="166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Leere Prä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0000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0000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779</Words>
  <Application>Microsoft Office PowerPoint</Application>
  <PresentationFormat>Προβολή στην οθόνη (4:3)</PresentationFormat>
  <Paragraphs>102</Paragraphs>
  <Slides>40</Slides>
  <Notes>35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40</vt:i4>
      </vt:variant>
    </vt:vector>
  </HeadingPairs>
  <TitlesOfParts>
    <vt:vector size="43" baseType="lpstr">
      <vt:lpstr>Leere Präsentation</vt:lpstr>
      <vt:lpstr>1_Office-Design</vt:lpstr>
      <vt:lpstr>Office-Design</vt:lpstr>
      <vt:lpstr>«Εισαγωγή στην Αρχαιολογία των Αρχαίων Θεάτρων»</vt:lpstr>
      <vt:lpstr>Θέατρο Διονύσου</vt:lpstr>
      <vt:lpstr>Θέατρο Διονύσου, Αθήνα, 1</vt:lpstr>
      <vt:lpstr>Θέατρο Διονύσου, Αθήνα, 2</vt:lpstr>
      <vt:lpstr>Akropolis, Übersichtsplan m. Theatern</vt:lpstr>
      <vt:lpstr>Akropolis, Übersichtsplan m. Theatern: Od. des Her.Att.</vt:lpstr>
      <vt:lpstr>Akropolis, Übersichtsplan m. Theatern: Dion.th.</vt:lpstr>
      <vt:lpstr>Dion-Th, Grundriß n. Dörpfeld</vt:lpstr>
      <vt:lpstr>Dion-Th, Grundriß n. Dörpfeld: Legende</vt:lpstr>
      <vt:lpstr>Dion-Th, Grundriß n. Dörpfeld: Orchestra d. 1. Phase</vt:lpstr>
      <vt:lpstr>Dass., farbig</vt:lpstr>
      <vt:lpstr>Παρουσίαση του PowerPoint</vt:lpstr>
      <vt:lpstr>Παρουσίαση του PowerPoint</vt:lpstr>
      <vt:lpstr>Dion-Th, Mauer Nr. 1</vt:lpstr>
      <vt:lpstr>Παρουσίαση του PowerPoint</vt:lpstr>
      <vt:lpstr>Παρουσίαση του PowerPoint</vt:lpstr>
      <vt:lpstr>Παρουσίαση του PowerPoint</vt:lpstr>
      <vt:lpstr>Dion-Th 1. Phase Sitze geradlinig Zchng</vt:lpstr>
      <vt:lpstr>Παρουσίαση του PowerPoint</vt:lpstr>
      <vt:lpstr>Dion-Th 1. Phase Sitze geradlinig Rek</vt:lpstr>
      <vt:lpstr>Dion-Th 1. Phase Rek Pöhlmann</vt:lpstr>
      <vt:lpstr>Dion-Th 1. Phase Rek Pöhlmann</vt:lpstr>
      <vt:lpstr>Dion-Th 1. Phase Rek Bees</vt:lpstr>
      <vt:lpstr>Παρουσίαση του PowerPoint</vt:lpstr>
      <vt:lpstr>Bühne des Dion-Th im 5.Jh., Rek in München</vt:lpstr>
      <vt:lpstr>Παρουσίαση του PowerPoint</vt:lpstr>
      <vt:lpstr>Dion-Th, spätere Phasen</vt:lpstr>
      <vt:lpstr>Παρουσίαση του PowerPoint</vt:lpstr>
      <vt:lpstr>Dion-Th 1. Phase Bees/Dörpfeld</vt:lpstr>
      <vt:lpstr>Παρουσίαση του PowerPoint</vt:lpstr>
      <vt:lpstr>Παρουσίαση του PowerPoint</vt:lpstr>
      <vt:lpstr>Παρουσίαση του PowerPoint</vt:lpstr>
      <vt:lpstr>Ενδεικτική Βιβλιογραφία</vt:lpstr>
      <vt:lpstr>Ενδεικτική Βιβλιογραφία</vt:lpstr>
      <vt:lpstr>Τέλος Ενότητας</vt:lpstr>
      <vt:lpstr>Άδειες Χρήσης</vt:lpstr>
      <vt:lpstr>Χρηματοδότηση</vt:lpstr>
      <vt:lpstr>Σημείωμα Ιστορικού Εκδόσεων Έργου</vt:lpstr>
      <vt:lpstr>Σημείωμα Αναφοράς</vt:lpstr>
      <vt:lpstr>Σημείωμα Χρήσης Έργων Τρίτων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«Εισαγωγή στην Αρχαιολογία των Αρχαίων Θεάτρων»</dc:title>
  <dc:creator>Ανδρέας Σπυρούλιας</dc:creator>
  <cp:lastModifiedBy>Ανδρέας Σπυρούλιας</cp:lastModifiedBy>
  <cp:revision>4</cp:revision>
  <dcterms:created xsi:type="dcterms:W3CDTF">2015-09-17T15:23:23Z</dcterms:created>
  <dcterms:modified xsi:type="dcterms:W3CDTF">2015-09-21T16:24:51Z</dcterms:modified>
</cp:coreProperties>
</file>