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31"/>
  </p:notesMasterIdLst>
  <p:sldIdLst>
    <p:sldId id="257" r:id="rId5"/>
    <p:sldId id="289" r:id="rId6"/>
    <p:sldId id="285" r:id="rId7"/>
    <p:sldId id="277" r:id="rId8"/>
    <p:sldId id="258" r:id="rId9"/>
    <p:sldId id="260" r:id="rId10"/>
    <p:sldId id="261" r:id="rId11"/>
    <p:sldId id="266" r:id="rId12"/>
    <p:sldId id="262" r:id="rId13"/>
    <p:sldId id="263" r:id="rId14"/>
    <p:sldId id="264" r:id="rId15"/>
    <p:sldId id="268" r:id="rId16"/>
    <p:sldId id="267" r:id="rId17"/>
    <p:sldId id="269" r:id="rId18"/>
    <p:sldId id="270" r:id="rId19"/>
    <p:sldId id="271" r:id="rId20"/>
    <p:sldId id="272" r:id="rId21"/>
    <p:sldId id="273" r:id="rId22"/>
    <p:sldId id="274" r:id="rId23"/>
    <p:sldId id="275" r:id="rId24"/>
    <p:sldId id="276" r:id="rId25"/>
    <p:sldId id="280" r:id="rId26"/>
    <p:sldId id="281" r:id="rId27"/>
    <p:sldId id="278" r:id="rId28"/>
    <p:sldId id="279" r:id="rId29"/>
    <p:sldId id="291"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04"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EECEC-F8BE-4AB5-8907-A6DAA8A9ABDF}" type="datetimeFigureOut">
              <a:rPr lang="el-GR" smtClean="0"/>
              <a:t>3/3/2015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8279D-6B27-45B6-BDCD-12DC527EEFAF}" type="slidenum">
              <a:rPr lang="el-GR" smtClean="0"/>
              <a:t>‹#›</a:t>
            </a:fld>
            <a:endParaRPr lang="el-GR"/>
          </a:p>
        </p:txBody>
      </p:sp>
    </p:spTree>
    <p:extLst>
      <p:ext uri="{BB962C8B-B14F-4D97-AF65-F5344CB8AC3E}">
        <p14:creationId xmlns:p14="http://schemas.microsoft.com/office/powerpoint/2010/main" val="287214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83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8379AF9-E357-460E-85FB-11DE908DEE86}" type="slidenum">
              <a:rPr lang="el-GR">
                <a:solidFill>
                  <a:srgbClr val="000000"/>
                </a:solidFill>
              </a:rPr>
              <a:pPr/>
              <a:t>2</a:t>
            </a:fld>
            <a:endParaRPr 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593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28A88E-1D8A-4C25-91E3-A91576B3D3C8}" type="slidenum">
              <a:rPr lang="el-GR">
                <a:solidFill>
                  <a:srgbClr val="000000"/>
                </a:solidFill>
              </a:rPr>
              <a:pPr/>
              <a:t>3</a:t>
            </a:fld>
            <a:endParaRPr 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7DFA712-8E66-44C6-BAF4-F8AA63161E14}" type="slidenum">
              <a:rPr lang="el-GR">
                <a:solidFill>
                  <a:srgbClr val="000000"/>
                </a:solidFill>
              </a:rPr>
              <a:pPr/>
              <a:t>26</a:t>
            </a:fld>
            <a:endParaRPr lang="el-G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CEE4448-2712-4220-9D4E-90D4EE566AE6}"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40D50137-BD36-488E-A6A4-2072008B77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43199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EDC7BDEC-396E-475C-A561-FA47A68FDFA4}"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45C47323-907A-495D-818A-339DF8A5F66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1380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6"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2"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1999DC35-AA39-4F0D-8ADD-7ECB18ED078B}"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352D72B-C727-45C8-8B79-FEDB6582447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27646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57"/>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192649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49BAE8E5-52B4-4F74-884A-65073779ECA6}" type="slidenum">
              <a:rPr lang="el-GR"/>
              <a:pPr>
                <a:defRPr/>
              </a:pPr>
              <a:t>‹#›</a:t>
            </a:fld>
            <a:endParaRPr lang="el-GR" dirty="0"/>
          </a:p>
        </p:txBody>
      </p:sp>
    </p:spTree>
    <p:extLst>
      <p:ext uri="{BB962C8B-B14F-4D97-AF65-F5344CB8AC3E}">
        <p14:creationId xmlns:p14="http://schemas.microsoft.com/office/powerpoint/2010/main" val="15573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32"/>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14547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37159FF0-3C15-4477-AD25-182DE96363BF}" type="slidenum">
              <a:rPr lang="el-GR"/>
              <a:pPr>
                <a:defRPr/>
              </a:pPr>
              <a:t>‹#›</a:t>
            </a:fld>
            <a:endParaRPr lang="el-GR"/>
          </a:p>
        </p:txBody>
      </p:sp>
    </p:spTree>
    <p:extLst>
      <p:ext uri="{BB962C8B-B14F-4D97-AF65-F5344CB8AC3E}">
        <p14:creationId xmlns:p14="http://schemas.microsoft.com/office/powerpoint/2010/main" val="176953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41"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41"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8"/>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2C997218-07C1-4178-A44D-6C042414D7BA}" type="slidenum">
              <a:rPr lang="el-GR"/>
              <a:pPr>
                <a:defRPr/>
              </a:pPr>
              <a:t>‹#›</a:t>
            </a:fld>
            <a:endParaRPr lang="el-GR"/>
          </a:p>
        </p:txBody>
      </p:sp>
    </p:spTree>
    <p:extLst>
      <p:ext uri="{BB962C8B-B14F-4D97-AF65-F5344CB8AC3E}">
        <p14:creationId xmlns:p14="http://schemas.microsoft.com/office/powerpoint/2010/main" val="46391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4"/>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9CCFBF94-5D50-41F6-AB68-E5AC7937D95C}" type="slidenum">
              <a:rPr lang="el-GR"/>
              <a:pPr>
                <a:defRPr/>
              </a:pPr>
              <a:t>‹#›</a:t>
            </a:fld>
            <a:endParaRPr lang="el-GR"/>
          </a:p>
        </p:txBody>
      </p:sp>
    </p:spTree>
    <p:extLst>
      <p:ext uri="{BB962C8B-B14F-4D97-AF65-F5344CB8AC3E}">
        <p14:creationId xmlns:p14="http://schemas.microsoft.com/office/powerpoint/2010/main" val="154896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3"/>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E54EDA7E-D197-4D34-843D-8C73B54ADBA0}" type="slidenum">
              <a:rPr lang="el-GR"/>
              <a:pPr>
                <a:defRPr/>
              </a:pPr>
              <a:t>‹#›</a:t>
            </a:fld>
            <a:endParaRPr lang="el-GR"/>
          </a:p>
        </p:txBody>
      </p:sp>
    </p:spTree>
    <p:extLst>
      <p:ext uri="{BB962C8B-B14F-4D97-AF65-F5344CB8AC3E}">
        <p14:creationId xmlns:p14="http://schemas.microsoft.com/office/powerpoint/2010/main" val="424724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B11CD4F2-9082-449E-A572-B0C264FFD47A}" type="slidenum">
              <a:rPr lang="el-GR"/>
              <a:pPr>
                <a:defRPr/>
              </a:pPr>
              <a:t>‹#›</a:t>
            </a:fld>
            <a:endParaRPr lang="el-GR"/>
          </a:p>
        </p:txBody>
      </p:sp>
    </p:spTree>
    <p:extLst>
      <p:ext uri="{BB962C8B-B14F-4D97-AF65-F5344CB8AC3E}">
        <p14:creationId xmlns:p14="http://schemas.microsoft.com/office/powerpoint/2010/main" val="13392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26D68531-57C0-46F9-9FF5-901570DEC208}"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1377788B-F589-461E-99D7-A87AF9C98712}"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064426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3F7F4E19-40E0-49EB-8BF3-DEDD9C537E1D}" type="slidenum">
              <a:rPr lang="el-GR"/>
              <a:pPr>
                <a:defRPr/>
              </a:pPr>
              <a:t>‹#›</a:t>
            </a:fld>
            <a:endParaRPr lang="el-GR"/>
          </a:p>
        </p:txBody>
      </p:sp>
    </p:spTree>
    <p:extLst>
      <p:ext uri="{BB962C8B-B14F-4D97-AF65-F5344CB8AC3E}">
        <p14:creationId xmlns:p14="http://schemas.microsoft.com/office/powerpoint/2010/main" val="97929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56F79AE1-4784-4C34-ADB1-6486D077818F}" type="slidenum">
              <a:rPr lang="el-GR"/>
              <a:pPr>
                <a:defRPr/>
              </a:pPr>
              <a:t>‹#›</a:t>
            </a:fld>
            <a:endParaRPr lang="el-GR"/>
          </a:p>
        </p:txBody>
      </p:sp>
    </p:spTree>
    <p:extLst>
      <p:ext uri="{BB962C8B-B14F-4D97-AF65-F5344CB8AC3E}">
        <p14:creationId xmlns:p14="http://schemas.microsoft.com/office/powerpoint/2010/main" val="59964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7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7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658C8F57-67D5-4821-9260-0DFF0C9FC889}" type="slidenum">
              <a:rPr lang="el-GR"/>
              <a:pPr>
                <a:defRPr/>
              </a:pPr>
              <a:t>‹#›</a:t>
            </a:fld>
            <a:endParaRPr lang="el-GR"/>
          </a:p>
        </p:txBody>
      </p:sp>
    </p:spTree>
    <p:extLst>
      <p:ext uri="{BB962C8B-B14F-4D97-AF65-F5344CB8AC3E}">
        <p14:creationId xmlns:p14="http://schemas.microsoft.com/office/powerpoint/2010/main" val="258389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4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100451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2FA169BD-F1DF-4B9C-A83D-A12C201C24C6}" type="slidenum">
              <a:rPr lang="el-GR"/>
              <a:pPr>
                <a:defRPr/>
              </a:pPr>
              <a:t>‹#›</a:t>
            </a:fld>
            <a:endParaRPr lang="el-GR" dirty="0"/>
          </a:p>
        </p:txBody>
      </p:sp>
    </p:spTree>
    <p:extLst>
      <p:ext uri="{BB962C8B-B14F-4D97-AF65-F5344CB8AC3E}">
        <p14:creationId xmlns:p14="http://schemas.microsoft.com/office/powerpoint/2010/main" val="3687826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2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66886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DF0A0BC9-BF25-4B4C-9820-1102FA951C81}" type="slidenum">
              <a:rPr lang="el-GR"/>
              <a:pPr>
                <a:defRPr/>
              </a:pPr>
              <a:t>‹#›</a:t>
            </a:fld>
            <a:endParaRPr lang="el-GR"/>
          </a:p>
        </p:txBody>
      </p:sp>
    </p:spTree>
    <p:extLst>
      <p:ext uri="{BB962C8B-B14F-4D97-AF65-F5344CB8AC3E}">
        <p14:creationId xmlns:p14="http://schemas.microsoft.com/office/powerpoint/2010/main" val="1062890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3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3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8"/>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9BC87334-2241-4986-9198-692EF59FB10F}" type="slidenum">
              <a:rPr lang="el-GR"/>
              <a:pPr>
                <a:defRPr/>
              </a:pPr>
              <a:t>‹#›</a:t>
            </a:fld>
            <a:endParaRPr lang="el-GR"/>
          </a:p>
        </p:txBody>
      </p:sp>
    </p:spTree>
    <p:extLst>
      <p:ext uri="{BB962C8B-B14F-4D97-AF65-F5344CB8AC3E}">
        <p14:creationId xmlns:p14="http://schemas.microsoft.com/office/powerpoint/2010/main" val="3537254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4"/>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98DB6ADB-1E7F-464A-8A30-4D32BAE7EE71}" type="slidenum">
              <a:rPr lang="el-GR"/>
              <a:pPr>
                <a:defRPr/>
              </a:pPr>
              <a:t>‹#›</a:t>
            </a:fld>
            <a:endParaRPr lang="el-GR"/>
          </a:p>
        </p:txBody>
      </p:sp>
    </p:spTree>
    <p:extLst>
      <p:ext uri="{BB962C8B-B14F-4D97-AF65-F5344CB8AC3E}">
        <p14:creationId xmlns:p14="http://schemas.microsoft.com/office/powerpoint/2010/main" val="4254134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3"/>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195CDBEC-705B-46A2-A1D8-C4806CCEE868}" type="slidenum">
              <a:rPr lang="el-GR"/>
              <a:pPr>
                <a:defRPr/>
              </a:pPr>
              <a:t>‹#›</a:t>
            </a:fld>
            <a:endParaRPr lang="el-GR"/>
          </a:p>
        </p:txBody>
      </p:sp>
    </p:spTree>
    <p:extLst>
      <p:ext uri="{BB962C8B-B14F-4D97-AF65-F5344CB8AC3E}">
        <p14:creationId xmlns:p14="http://schemas.microsoft.com/office/powerpoint/2010/main" val="128500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59"/>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10605E57-5C46-4D40-B52B-E35CEC916D1F}"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D37CD9FB-3E86-4627-9A23-B27AC1755D9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29930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FD67F22C-36C7-4CCD-BED6-43E41F2CCD42}" type="slidenum">
              <a:rPr lang="el-GR"/>
              <a:pPr>
                <a:defRPr/>
              </a:pPr>
              <a:t>‹#›</a:t>
            </a:fld>
            <a:endParaRPr lang="el-GR"/>
          </a:p>
        </p:txBody>
      </p:sp>
    </p:spTree>
    <p:extLst>
      <p:ext uri="{BB962C8B-B14F-4D97-AF65-F5344CB8AC3E}">
        <p14:creationId xmlns:p14="http://schemas.microsoft.com/office/powerpoint/2010/main" val="3326317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29FB214B-964C-4148-8F6D-874A981F4622}" type="slidenum">
              <a:rPr lang="el-GR"/>
              <a:pPr>
                <a:defRPr/>
              </a:pPr>
              <a:t>‹#›</a:t>
            </a:fld>
            <a:endParaRPr lang="el-GR"/>
          </a:p>
        </p:txBody>
      </p:sp>
    </p:spTree>
    <p:extLst>
      <p:ext uri="{BB962C8B-B14F-4D97-AF65-F5344CB8AC3E}">
        <p14:creationId xmlns:p14="http://schemas.microsoft.com/office/powerpoint/2010/main" val="361488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4B3300CA-42C7-4755-AF4E-CAD60E8BA7B5}" type="slidenum">
              <a:rPr lang="el-GR"/>
              <a:pPr>
                <a:defRPr/>
              </a:pPr>
              <a:t>‹#›</a:t>
            </a:fld>
            <a:endParaRPr lang="el-GR"/>
          </a:p>
        </p:txBody>
      </p:sp>
    </p:spTree>
    <p:extLst>
      <p:ext uri="{BB962C8B-B14F-4D97-AF65-F5344CB8AC3E}">
        <p14:creationId xmlns:p14="http://schemas.microsoft.com/office/powerpoint/2010/main" val="1653087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5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5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72D10158-86F3-4148-8668-4A6AD2C655E9}" type="slidenum">
              <a:rPr lang="el-GR"/>
              <a:pPr>
                <a:defRPr/>
              </a:pPr>
              <a:t>‹#›</a:t>
            </a:fld>
            <a:endParaRPr lang="el-GR"/>
          </a:p>
        </p:txBody>
      </p:sp>
    </p:spTree>
    <p:extLst>
      <p:ext uri="{BB962C8B-B14F-4D97-AF65-F5344CB8AC3E}">
        <p14:creationId xmlns:p14="http://schemas.microsoft.com/office/powerpoint/2010/main" val="3744076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219080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C7AC8B96-F3EE-4D2F-9DEC-79B7264BB830}" type="slidenum">
              <a:rPr lang="el-GR"/>
              <a:pPr>
                <a:defRPr/>
              </a:pPr>
              <a:t>‹#›</a:t>
            </a:fld>
            <a:endParaRPr lang="el-GR" dirty="0"/>
          </a:p>
        </p:txBody>
      </p:sp>
    </p:spTree>
    <p:extLst>
      <p:ext uri="{BB962C8B-B14F-4D97-AF65-F5344CB8AC3E}">
        <p14:creationId xmlns:p14="http://schemas.microsoft.com/office/powerpoint/2010/main" val="1995347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424273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57EA42E8-B4B8-4F58-ABFF-A3B65C687E18}" type="slidenum">
              <a:rPr lang="el-GR"/>
              <a:pPr>
                <a:defRPr/>
              </a:pPr>
              <a:t>‹#›</a:t>
            </a:fld>
            <a:endParaRPr lang="el-GR"/>
          </a:p>
        </p:txBody>
      </p:sp>
    </p:spTree>
    <p:extLst>
      <p:ext uri="{BB962C8B-B14F-4D97-AF65-F5344CB8AC3E}">
        <p14:creationId xmlns:p14="http://schemas.microsoft.com/office/powerpoint/2010/main" val="3648127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8"/>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D6D633B5-36EA-4858-B836-EF0B5CC3DCCC}" type="slidenum">
              <a:rPr lang="el-GR"/>
              <a:pPr>
                <a:defRPr/>
              </a:pPr>
              <a:t>‹#›</a:t>
            </a:fld>
            <a:endParaRPr lang="el-GR"/>
          </a:p>
        </p:txBody>
      </p:sp>
    </p:spTree>
    <p:extLst>
      <p:ext uri="{BB962C8B-B14F-4D97-AF65-F5344CB8AC3E}">
        <p14:creationId xmlns:p14="http://schemas.microsoft.com/office/powerpoint/2010/main" val="2837215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4"/>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E2183A01-5439-4CA5-9738-28AE4E24B91E}" type="slidenum">
              <a:rPr lang="el-GR"/>
              <a:pPr>
                <a:defRPr/>
              </a:pPr>
              <a:t>‹#›</a:t>
            </a:fld>
            <a:endParaRPr lang="el-GR"/>
          </a:p>
        </p:txBody>
      </p:sp>
    </p:spTree>
    <p:extLst>
      <p:ext uri="{BB962C8B-B14F-4D97-AF65-F5344CB8AC3E}">
        <p14:creationId xmlns:p14="http://schemas.microsoft.com/office/powerpoint/2010/main" val="372762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6524BA7E-BA83-4E11-ADD3-36CDAE3838D3}" type="datetimeFigureOut">
              <a:rPr lang="el-GR">
                <a:solidFill>
                  <a:prstClr val="black">
                    <a:tint val="75000"/>
                  </a:prstClr>
                </a:solidFill>
              </a:rPr>
              <a:pPr>
                <a:defRPr/>
              </a:pPr>
              <a:t>3/3/2015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CE06A387-0234-43AA-9B81-071A3DD9AC1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21409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3"/>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6774F7D1-5C2A-4233-9B5B-5DE8BF46BF0D}" type="slidenum">
              <a:rPr lang="el-GR"/>
              <a:pPr>
                <a:defRPr/>
              </a:pPr>
              <a:t>‹#›</a:t>
            </a:fld>
            <a:endParaRPr lang="el-GR"/>
          </a:p>
        </p:txBody>
      </p:sp>
    </p:spTree>
    <p:extLst>
      <p:ext uri="{BB962C8B-B14F-4D97-AF65-F5344CB8AC3E}">
        <p14:creationId xmlns:p14="http://schemas.microsoft.com/office/powerpoint/2010/main" val="2651592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16F4EBC4-F49F-4336-B052-46A6688F16FC}" type="slidenum">
              <a:rPr lang="el-GR"/>
              <a:pPr>
                <a:defRPr/>
              </a:pPr>
              <a:t>‹#›</a:t>
            </a:fld>
            <a:endParaRPr lang="el-GR"/>
          </a:p>
        </p:txBody>
      </p:sp>
    </p:spTree>
    <p:extLst>
      <p:ext uri="{BB962C8B-B14F-4D97-AF65-F5344CB8AC3E}">
        <p14:creationId xmlns:p14="http://schemas.microsoft.com/office/powerpoint/2010/main" val="2522667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14A4FC44-5906-4525-8020-4B6ABA1337DB}" type="slidenum">
              <a:rPr lang="el-GR"/>
              <a:pPr>
                <a:defRPr/>
              </a:pPr>
              <a:t>‹#›</a:t>
            </a:fld>
            <a:endParaRPr lang="el-GR"/>
          </a:p>
        </p:txBody>
      </p:sp>
    </p:spTree>
    <p:extLst>
      <p:ext uri="{BB962C8B-B14F-4D97-AF65-F5344CB8AC3E}">
        <p14:creationId xmlns:p14="http://schemas.microsoft.com/office/powerpoint/2010/main" val="2760738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5043EEE1-B8EE-4506-A6C0-DC38A2735674}" type="slidenum">
              <a:rPr lang="el-GR"/>
              <a:pPr>
                <a:defRPr/>
              </a:pPr>
              <a:t>‹#›</a:t>
            </a:fld>
            <a:endParaRPr lang="el-GR"/>
          </a:p>
        </p:txBody>
      </p:sp>
    </p:spTree>
    <p:extLst>
      <p:ext uri="{BB962C8B-B14F-4D97-AF65-F5344CB8AC3E}">
        <p14:creationId xmlns:p14="http://schemas.microsoft.com/office/powerpoint/2010/main" val="198633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eaLnBrk="0" fontAlgn="base" hangingPunct="0">
              <a:spcBef>
                <a:spcPct val="0"/>
              </a:spcBef>
              <a:spcAft>
                <a:spcPct val="0"/>
              </a:spcAft>
              <a:defRPr>
                <a:latin typeface="Arial" charset="0"/>
                <a:cs typeface="Arial" charset="0"/>
              </a:defRPr>
            </a:lvl1pPr>
          </a:lstStyle>
          <a:p>
            <a:pPr>
              <a:defRPr/>
            </a:pPr>
            <a:fld id="{C7C753E8-F9D0-4736-B495-FD589610927F}" type="slidenum">
              <a:rPr lang="el-GR"/>
              <a:pPr>
                <a:defRPr/>
              </a:pPr>
              <a:t>‹#›</a:t>
            </a:fld>
            <a:endParaRPr lang="el-GR"/>
          </a:p>
        </p:txBody>
      </p:sp>
    </p:spTree>
    <p:extLst>
      <p:ext uri="{BB962C8B-B14F-4D97-AF65-F5344CB8AC3E}">
        <p14:creationId xmlns:p14="http://schemas.microsoft.com/office/powerpoint/2010/main" val="342918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9"/>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2"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A86E1A42-7C37-4549-BB62-227132C5D838}" type="datetimeFigureOut">
              <a:rPr lang="el-GR">
                <a:solidFill>
                  <a:prstClr val="black">
                    <a:tint val="75000"/>
                  </a:prstClr>
                </a:solidFill>
              </a:rPr>
              <a:pPr>
                <a:defRPr/>
              </a:pPr>
              <a:t>3/3/2015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295ECE18-658C-40AC-92D9-5AE1BC8F34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17048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27C92856-B773-41A2-8D2E-77359837BF78}" type="datetimeFigureOut">
              <a:rPr lang="el-GR">
                <a:solidFill>
                  <a:prstClr val="black">
                    <a:tint val="75000"/>
                  </a:prstClr>
                </a:solidFill>
              </a:rPr>
              <a:pPr>
                <a:defRPr/>
              </a:pPr>
              <a:t>3/3/2015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D8FB24BF-63C8-4384-B44B-38E1A15A274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0649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D2D87B3B-1E60-4CAD-B8F2-E05DF24D344D}" type="datetimeFigureOut">
              <a:rPr lang="el-GR">
                <a:solidFill>
                  <a:prstClr val="black">
                    <a:tint val="75000"/>
                  </a:prstClr>
                </a:solidFill>
              </a:rPr>
              <a:pPr>
                <a:defRPr/>
              </a:pPr>
              <a:t>3/3/2015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6B816F4D-A0C3-4744-83FF-1CAA85B17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61476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9F99DF31-464B-4ED3-B07C-0CEA08332C1B}" type="datetimeFigureOut">
              <a:rPr lang="el-GR">
                <a:solidFill>
                  <a:prstClr val="black">
                    <a:tint val="75000"/>
                  </a:prstClr>
                </a:solidFill>
              </a:rPr>
              <a:pPr>
                <a:defRPr/>
              </a:pPr>
              <a:t>3/3/2015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B2F9A916-0FC3-42D5-9B72-522E58ED07E5}"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2484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4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41AD9482-C045-44C5-BF89-9F4B23CBBEF1}" type="datetimeFigureOut">
              <a:rPr lang="el-GR">
                <a:solidFill>
                  <a:prstClr val="black">
                    <a:tint val="75000"/>
                  </a:prstClr>
                </a:solidFill>
              </a:rPr>
              <a:pPr>
                <a:defRPr/>
              </a:pPr>
              <a:t>3/3/2015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454FB696-7B14-415F-A3AB-76AC524745C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401022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E49A90-0146-4FEC-BBE1-9606FD52EFF8}" type="datetimeFigureOut">
              <a:rPr lang="el-GR">
                <a:solidFill>
                  <a:prstClr val="black">
                    <a:tint val="75000"/>
                  </a:prstClr>
                </a:solidFill>
              </a:rPr>
              <a:pPr>
                <a:defRPr/>
              </a:pPr>
              <a:t>3/3/2015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4E29527-6DBE-4E14-A1D3-E3178DC3F61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123151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2051" name="Θέση κειμένου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69"/>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prstClr val="black"/>
                </a:solidFill>
                <a:latin typeface="Calibri"/>
                <a:cs typeface="+mn-cs"/>
              </a:defRPr>
            </a:lvl1pPr>
          </a:lstStyle>
          <a:p>
            <a:pPr>
              <a:defRPr/>
            </a:pPr>
            <a:fld id="{6387A6DE-BA8B-423E-A92E-B528FF21EF4E}" type="slidenum">
              <a:rPr lang="el-GR"/>
              <a:pPr>
                <a:defRPr/>
              </a:pPr>
              <a:t>‹#›</a:t>
            </a:fld>
            <a:endParaRPr lang="el-GR" dirty="0"/>
          </a:p>
        </p:txBody>
      </p:sp>
    </p:spTree>
    <p:extLst>
      <p:ext uri="{BB962C8B-B14F-4D97-AF65-F5344CB8AC3E}">
        <p14:creationId xmlns:p14="http://schemas.microsoft.com/office/powerpoint/2010/main" val="3855761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2051" name="Θέση κειμένου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prstClr val="black"/>
                </a:solidFill>
                <a:latin typeface="Calibri"/>
                <a:cs typeface="+mn-cs"/>
              </a:defRPr>
            </a:lvl1pPr>
          </a:lstStyle>
          <a:p>
            <a:pPr>
              <a:defRPr/>
            </a:pPr>
            <a:fld id="{77EDAFBB-B513-4ED7-8DBE-D9009513C3FA}" type="slidenum">
              <a:rPr lang="el-GR"/>
              <a:pPr>
                <a:defRPr/>
              </a:pPr>
              <a:t>‹#›</a:t>
            </a:fld>
            <a:endParaRPr lang="el-GR" dirty="0"/>
          </a:p>
        </p:txBody>
      </p:sp>
    </p:spTree>
    <p:extLst>
      <p:ext uri="{BB962C8B-B14F-4D97-AF65-F5344CB8AC3E}">
        <p14:creationId xmlns:p14="http://schemas.microsoft.com/office/powerpoint/2010/main" val="4023106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3075" name="Θέση κειμένου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prstClr val="black"/>
                </a:solidFill>
                <a:latin typeface="Calibri"/>
                <a:cs typeface="+mn-cs"/>
              </a:defRPr>
            </a:lvl1pPr>
          </a:lstStyle>
          <a:p>
            <a:pPr>
              <a:defRPr/>
            </a:pPr>
            <a:fld id="{DC83108B-0FD0-4715-A81F-91B4370C62CA}" type="slidenum">
              <a:rPr lang="el-GR"/>
              <a:pPr>
                <a:defRPr/>
              </a:pPr>
              <a:t>‹#›</a:t>
            </a:fld>
            <a:endParaRPr lang="el-GR" dirty="0"/>
          </a:p>
        </p:txBody>
      </p:sp>
    </p:spTree>
    <p:extLst>
      <p:ext uri="{BB962C8B-B14F-4D97-AF65-F5344CB8AC3E}">
        <p14:creationId xmlns:p14="http://schemas.microsoft.com/office/powerpoint/2010/main" val="4261966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8" Type="http://schemas.openxmlformats.org/officeDocument/2006/relationships/hyperlink" Target="http://www.e-istoria.com/m45.html" TargetMode="External"/><Relationship Id="rId3" Type="http://schemas.openxmlformats.org/officeDocument/2006/relationships/hyperlink" Target="https://www.youtube.com/watch?x-yt-cl=85027636&amp;x-yt-ts=1422503916&amp;v=AwK9_SMlYwg#t=262" TargetMode="External"/><Relationship Id="rId7" Type="http://schemas.openxmlformats.org/officeDocument/2006/relationships/hyperlink" Target="https://dspace.lib.uom.gr/bitstream/2159/14475/2/Pasopoulos_Pe2011.pdf" TargetMode="External"/><Relationship Id="rId2" Type="http://schemas.openxmlformats.org/officeDocument/2006/relationships/hyperlink" Target="https://www.youtube.com/watch?v=KAoXkRB-RHo" TargetMode="External"/><Relationship Id="rId1" Type="http://schemas.openxmlformats.org/officeDocument/2006/relationships/slideLayout" Target="../slideLayouts/slideLayout2.xml"/><Relationship Id="rId6" Type="http://schemas.openxmlformats.org/officeDocument/2006/relationships/hyperlink" Target="http://www.kentrolaografias.gr/files/pdf/ekdoseis/kl_dh_pol_a1/Laografika_Summeikta_t_A.pdf" TargetMode="External"/><Relationship Id="rId5" Type="http://schemas.openxmlformats.org/officeDocument/2006/relationships/hyperlink" Target="http://www.kentrolaografias.gr/default.asp?V_DOC_ID=2068" TargetMode="External"/><Relationship Id="rId4" Type="http://schemas.openxmlformats.org/officeDocument/2006/relationships/hyperlink" Target="http://www.ekebi.gr/magazines/showimage.asp?file=81242&amp;code=0072&amp;zoom=80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rtlCol="0">
            <a:normAutofit/>
          </a:bodyPr>
          <a:lstStyle/>
          <a:p>
            <a:pPr eaLnBrk="1" fontAlgn="auto" hangingPunct="1">
              <a:spcAft>
                <a:spcPts val="0"/>
              </a:spcAft>
              <a:defRPr/>
            </a:pPr>
            <a:r>
              <a:rPr lang="el-GR" sz="4000" dirty="0" smtClean="0">
                <a:solidFill>
                  <a:schemeClr val="accent5">
                    <a:lumMod val="50000"/>
                  </a:schemeClr>
                </a:solidFill>
              </a:rPr>
              <a:t>Ανθρωπολογία του Θεάτρου</a:t>
            </a:r>
            <a:br>
              <a:rPr lang="el-GR" sz="4000" dirty="0" smtClean="0">
                <a:solidFill>
                  <a:schemeClr val="accent5">
                    <a:lumMod val="50000"/>
                  </a:schemeClr>
                </a:solidFill>
              </a:rPr>
            </a:br>
            <a:r>
              <a:rPr lang="el-GR" sz="4000" dirty="0" smtClean="0">
                <a:solidFill>
                  <a:schemeClr val="accent5">
                    <a:lumMod val="50000"/>
                  </a:schemeClr>
                </a:solidFill>
              </a:rPr>
              <a:t/>
            </a:r>
            <a:br>
              <a:rPr lang="el-GR" sz="4000" dirty="0" smtClean="0">
                <a:solidFill>
                  <a:schemeClr val="accent5">
                    <a:lumMod val="50000"/>
                  </a:schemeClr>
                </a:solidFill>
              </a:rPr>
            </a:br>
            <a:r>
              <a:rPr lang="el-GR" sz="3200" dirty="0" smtClean="0">
                <a:solidFill>
                  <a:schemeClr val="accent5">
                    <a:lumMod val="50000"/>
                  </a:schemeClr>
                </a:solidFill>
              </a:rPr>
              <a:t>Ενότητα 3</a:t>
            </a:r>
            <a:r>
              <a:rPr lang="el-GR" sz="3200" baseline="30000" dirty="0" smtClean="0">
                <a:solidFill>
                  <a:schemeClr val="accent5">
                    <a:lumMod val="50000"/>
                  </a:schemeClr>
                </a:solidFill>
              </a:rPr>
              <a:t>η</a:t>
            </a:r>
            <a:r>
              <a:rPr lang="el-GR" sz="3200" dirty="0" smtClean="0">
                <a:solidFill>
                  <a:schemeClr val="accent5">
                    <a:lumMod val="50000"/>
                  </a:schemeClr>
                </a:solidFill>
              </a:rPr>
              <a:t>: Ελληνικά Λαϊκά Δρώμενα</a:t>
            </a:r>
            <a:endParaRPr lang="el-GR" sz="4000" dirty="0">
              <a:solidFill>
                <a:schemeClr val="accent5">
                  <a:lumMod val="50000"/>
                </a:schemeClr>
              </a:solidFill>
            </a:endParaRPr>
          </a:p>
        </p:txBody>
      </p:sp>
      <p:sp>
        <p:nvSpPr>
          <p:cNvPr id="2051" name="2 - Υπότιτλος"/>
          <p:cNvSpPr>
            <a:spLocks noGrp="1"/>
          </p:cNvSpPr>
          <p:nvPr>
            <p:ph type="subTitle" idx="1"/>
          </p:nvPr>
        </p:nvSpPr>
        <p:spPr>
          <a:xfrm>
            <a:off x="1123951" y="3876698"/>
            <a:ext cx="7840538" cy="1655763"/>
          </a:xfrm>
        </p:spPr>
        <p:txBody>
          <a:bodyPr/>
          <a:lstStyle/>
          <a:p>
            <a:pPr algn="l" eaLnBrk="1" hangingPunct="1"/>
            <a:r>
              <a:rPr lang="el-GR" dirty="0" smtClean="0"/>
              <a:t>Γιώργος </a:t>
            </a:r>
            <a:r>
              <a:rPr lang="el-GR" dirty="0" err="1" smtClean="0"/>
              <a:t>Σαμπατακάκης</a:t>
            </a:r>
            <a:r>
              <a:rPr lang="el-GR" dirty="0" smtClean="0"/>
              <a:t>, </a:t>
            </a:r>
            <a:r>
              <a:rPr lang="en-US" dirty="0" err="1" smtClean="0"/>
              <a:t>M.Phil</a:t>
            </a:r>
            <a:r>
              <a:rPr lang="en-US" dirty="0" smtClean="0"/>
              <a:t> (</a:t>
            </a:r>
            <a:r>
              <a:rPr lang="el-GR" dirty="0" err="1" smtClean="0"/>
              <a:t>Καίμπρητζ</a:t>
            </a:r>
            <a:r>
              <a:rPr lang="el-GR" dirty="0" smtClean="0"/>
              <a:t>) – </a:t>
            </a:r>
            <a:r>
              <a:rPr lang="en-US" dirty="0" smtClean="0"/>
              <a:t>Ph.D. (</a:t>
            </a:r>
            <a:r>
              <a:rPr lang="el-GR" dirty="0" smtClean="0"/>
              <a:t>Λονδίνο)</a:t>
            </a:r>
          </a:p>
          <a:p>
            <a:pPr algn="l" eaLnBrk="1" hangingPunct="1"/>
            <a:r>
              <a:rPr lang="el-GR" dirty="0" smtClean="0"/>
              <a:t>Τμήμα Θεατρικών Σπουδών</a:t>
            </a:r>
          </a:p>
        </p:txBody>
      </p:sp>
      <p:pic>
        <p:nvPicPr>
          <p:cNvPr id="2052" name="Εικόνα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936" y="23"/>
            <a:ext cx="277058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Εικόνα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242" y="306411"/>
            <a:ext cx="33861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264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188650"/>
            <a:ext cx="8712968" cy="4524315"/>
          </a:xfrm>
          <a:prstGeom prst="rect">
            <a:avLst/>
          </a:prstGeom>
          <a:noFill/>
        </p:spPr>
        <p:txBody>
          <a:bodyPr wrap="square" rtlCol="0">
            <a:spAutoFit/>
          </a:bodyPr>
          <a:lstStyle/>
          <a:p>
            <a:pPr algn="just"/>
            <a:r>
              <a:rPr lang="el-GR" sz="2400" i="1" u="sng" dirty="0" err="1" smtClean="0"/>
              <a:t>Αμανέτια</a:t>
            </a:r>
            <a:r>
              <a:rPr lang="el-GR" sz="2400" u="sng" dirty="0" smtClean="0"/>
              <a:t>:</a:t>
            </a:r>
            <a:r>
              <a:rPr lang="en-US" sz="2400" dirty="0" smtClean="0"/>
              <a:t> </a:t>
            </a:r>
            <a:r>
              <a:rPr lang="el-GR" sz="2400" b="1" dirty="0" smtClean="0"/>
              <a:t>Ιερά μανδήλια </a:t>
            </a:r>
            <a:r>
              <a:rPr lang="el-GR" sz="2400" dirty="0" smtClean="0"/>
              <a:t>που φυλάσσονται στο Κονάκι και η κατοχή τους εξασφαλίζει εξέχουσα θέση στον κύκλο των μυστών. Θεωρούνται πηγή δύναμης και κρατιούνται σε συγκεκριμένες φάσεις της τελετής: κατά η διάρκεια του εκστατικού και πυροβατικού χορού και συχνά αντί εικονίσματος. Σε αυτά συλλέγονται τα χρήματα για την αγορά του θυσιαζόμενου ζώου.</a:t>
            </a:r>
          </a:p>
          <a:p>
            <a:pPr algn="just"/>
            <a:endParaRPr lang="el-GR" sz="2400" u="sng" dirty="0"/>
          </a:p>
          <a:p>
            <a:pPr algn="just"/>
            <a:r>
              <a:rPr lang="el-GR" sz="2400" i="1" u="sng" dirty="0" smtClean="0"/>
              <a:t>Μουσικά όργανα</a:t>
            </a:r>
            <a:r>
              <a:rPr lang="el-GR" sz="2400" u="sng" dirty="0" smtClean="0"/>
              <a:t>:</a:t>
            </a:r>
            <a:r>
              <a:rPr lang="el-GR" sz="2400" dirty="0" smtClean="0"/>
              <a:t> Φυλάσσονται και αυτά στο ιδιωτικό ιερό και είναι η λύρα και το ιερό τύμπανο, το οποίο συνοδεύει την μυσταγωγία. Προκαλεί τον ιερό ενθουσιασμό, δίνει το πρόσταγμα για την έναρξη, την ένταση και τον κατευνασμό του χορευτικού οργίου. Η μουσική θεωρείται ιερή, ασκεί γοητεία και έχει </a:t>
            </a:r>
            <a:r>
              <a:rPr lang="el-GR" sz="2400" dirty="0" err="1" smtClean="0"/>
              <a:t>αποτροπαϊκό</a:t>
            </a:r>
            <a:r>
              <a:rPr lang="el-GR" sz="2400" dirty="0" smtClean="0"/>
              <a:t> χαρακτήρα.</a:t>
            </a:r>
            <a:endParaRPr lang="el-GR" sz="2400" u="sng" dirty="0"/>
          </a:p>
        </p:txBody>
      </p:sp>
    </p:spTree>
    <p:extLst>
      <p:ext uri="{BB962C8B-B14F-4D97-AF65-F5344CB8AC3E}">
        <p14:creationId xmlns:p14="http://schemas.microsoft.com/office/powerpoint/2010/main" val="186204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4" y="188660"/>
            <a:ext cx="8784976" cy="6370975"/>
          </a:xfrm>
          <a:prstGeom prst="rect">
            <a:avLst/>
          </a:prstGeom>
          <a:noFill/>
        </p:spPr>
        <p:txBody>
          <a:bodyPr wrap="square" rtlCol="0">
            <a:spAutoFit/>
          </a:bodyPr>
          <a:lstStyle/>
          <a:p>
            <a:pPr algn="ctr"/>
            <a:r>
              <a:rPr lang="el-GR" sz="2400" u="sng" dirty="0" smtClean="0"/>
              <a:t>ΤΕΛΕΤΗ</a:t>
            </a:r>
          </a:p>
          <a:p>
            <a:pPr algn="just"/>
            <a:endParaRPr lang="el-GR" sz="2400" u="sng" dirty="0"/>
          </a:p>
          <a:p>
            <a:pPr algn="just"/>
            <a:r>
              <a:rPr lang="el-GR" sz="2400" dirty="0" smtClean="0"/>
              <a:t>Στα χωριά της Μακεδονίας, τα Αναστενάρια τελούνται προς τιμήν των Αγίων Κωνσταντίνου και Ελένης. </a:t>
            </a:r>
            <a:r>
              <a:rPr lang="el-GR" sz="2400" u="sng" dirty="0" smtClean="0"/>
              <a:t>Τα προεόρτια </a:t>
            </a:r>
            <a:r>
              <a:rPr lang="el-GR" sz="2400" dirty="0" smtClean="0"/>
              <a:t>αρχίζουν την παραμονή της 21</a:t>
            </a:r>
            <a:r>
              <a:rPr lang="el-GR" sz="2400" baseline="30000" dirty="0" smtClean="0"/>
              <a:t>ης</a:t>
            </a:r>
            <a:r>
              <a:rPr lang="el-GR" sz="2400" dirty="0" smtClean="0"/>
              <a:t> Μαΐου και όλη η τελετή λήγει το απόγευμα της 23</a:t>
            </a:r>
            <a:r>
              <a:rPr lang="el-GR" sz="2400" baseline="30000" dirty="0" smtClean="0"/>
              <a:t>ης</a:t>
            </a:r>
            <a:r>
              <a:rPr lang="el-GR" sz="2400" dirty="0" smtClean="0"/>
              <a:t> Μαΐου. </a:t>
            </a:r>
          </a:p>
          <a:p>
            <a:pPr algn="just"/>
            <a:endParaRPr lang="el-GR" sz="2400" dirty="0"/>
          </a:p>
          <a:p>
            <a:pPr algn="just"/>
            <a:r>
              <a:rPr lang="el-GR" sz="2400" dirty="0" smtClean="0"/>
              <a:t>Πριν από τον εκπατρισμό των Θρακών τα προεόρτια άρχιζαν στις 2 Μαΐου και η όλη εορτή τελείωνε στις 23 Μαΐου.</a:t>
            </a:r>
          </a:p>
          <a:p>
            <a:pPr algn="just"/>
            <a:endParaRPr lang="el-GR" sz="2400" dirty="0"/>
          </a:p>
          <a:p>
            <a:pPr algn="just"/>
            <a:r>
              <a:rPr lang="el-GR" sz="2400" dirty="0" smtClean="0"/>
              <a:t>Παλαιότερα η τελετή ξεκινούσε με πομπή γυναικών Αναστεναρισσών με κατεύθυνση το ιερό, προκειμένου να καθαρίσουν και να ευπρεπίσουν το χώρο του Αγιάσματος. Επίσης, αντικαθιστούσαν φθαρμένα ξύλα της περίφραξης, τα οποία μετέφεραν στο χώρο της πυράς. Σήμερα πραγματοποιείται η συγκεκριμένη διαδικασία, χωρίς όμως να έχει τελετουργικό χαρακτήρα.  </a:t>
            </a:r>
            <a:endParaRPr lang="el-GR" sz="2400" dirty="0"/>
          </a:p>
        </p:txBody>
      </p:sp>
    </p:spTree>
    <p:extLst>
      <p:ext uri="{BB962C8B-B14F-4D97-AF65-F5344CB8AC3E}">
        <p14:creationId xmlns:p14="http://schemas.microsoft.com/office/powerpoint/2010/main" val="182404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30" y="188660"/>
            <a:ext cx="8496944" cy="6370975"/>
          </a:xfrm>
          <a:prstGeom prst="rect">
            <a:avLst/>
          </a:prstGeom>
          <a:noFill/>
        </p:spPr>
        <p:txBody>
          <a:bodyPr wrap="square" rtlCol="0">
            <a:spAutoFit/>
          </a:bodyPr>
          <a:lstStyle/>
          <a:p>
            <a:pPr algn="just"/>
            <a:r>
              <a:rPr lang="el-GR" sz="2400" dirty="0" smtClean="0"/>
              <a:t>Πριν από τον εκπατρισμό, το πρόσταγμα για την συγκεκριμένη τελετή είχαν </a:t>
            </a:r>
            <a:r>
              <a:rPr lang="el-GR" sz="2400" dirty="0"/>
              <a:t>οι </a:t>
            </a:r>
            <a:r>
              <a:rPr lang="el-GR" sz="2400" dirty="0" smtClean="0"/>
              <a:t>άνδρες. Λάμβανε χώρα την Κυριακή πριν από την εορτή των Αγίων και άρχιζε με πομπική έξοδο όλων των ανδρών Αναστενάρηδων προς στο Τρίπορι, όπου βρίσκονταν τοποθετημένα τα Αγιάσματα των γύρω χωριών. Από θρησκειολογική άποψη η πιο σημαντική τελετή ήταν η </a:t>
            </a:r>
            <a:r>
              <a:rPr lang="el-GR" sz="2400" b="1" u="sng" dirty="0" smtClean="0"/>
              <a:t>ανάδειξη</a:t>
            </a:r>
            <a:r>
              <a:rPr lang="el-GR" sz="2400" dirty="0" smtClean="0"/>
              <a:t> νέων Αναστενάρηδων. Ο Άγιος «καλούσε» μυημένους και αμύητους που καταλαμβάνονταν και αυτοί από έκσταση μόνο και μόνο στην θέαση των μυστών.</a:t>
            </a:r>
          </a:p>
          <a:p>
            <a:pPr algn="just"/>
            <a:endParaRPr lang="el-GR" sz="2400" dirty="0" smtClean="0"/>
          </a:p>
          <a:p>
            <a:pPr lvl="0" algn="just"/>
            <a:r>
              <a:rPr lang="el-GR" sz="2400" dirty="0">
                <a:solidFill>
                  <a:prstClr val="black"/>
                </a:solidFill>
              </a:rPr>
              <a:t>Σύμφωνα με μαρτυρίες η συμμετοχή στον θίασο </a:t>
            </a:r>
            <a:r>
              <a:rPr lang="el-GR" sz="2400" dirty="0" smtClean="0">
                <a:solidFill>
                  <a:prstClr val="black"/>
                </a:solidFill>
              </a:rPr>
              <a:t>ήταν κληρονομική.</a:t>
            </a:r>
            <a:r>
              <a:rPr lang="en-US" sz="2400" dirty="0" smtClean="0">
                <a:solidFill>
                  <a:prstClr val="black"/>
                </a:solidFill>
              </a:rPr>
              <a:t> </a:t>
            </a:r>
            <a:r>
              <a:rPr lang="en-US" sz="2400" dirty="0">
                <a:solidFill>
                  <a:prstClr val="black"/>
                </a:solidFill>
              </a:rPr>
              <a:t>H </a:t>
            </a:r>
            <a:r>
              <a:rPr lang="el-GR" sz="2400" dirty="0">
                <a:solidFill>
                  <a:prstClr val="black"/>
                </a:solidFill>
              </a:rPr>
              <a:t>ένταξη </a:t>
            </a:r>
            <a:r>
              <a:rPr lang="el-GR" sz="2400" dirty="0" smtClean="0">
                <a:solidFill>
                  <a:prstClr val="black"/>
                </a:solidFill>
              </a:rPr>
              <a:t>στον </a:t>
            </a:r>
            <a:r>
              <a:rPr lang="el-GR" sz="2400" dirty="0">
                <a:solidFill>
                  <a:prstClr val="black"/>
                </a:solidFill>
              </a:rPr>
              <a:t>θίασο </a:t>
            </a:r>
            <a:r>
              <a:rPr lang="el-GR" sz="2400" dirty="0" smtClean="0">
                <a:solidFill>
                  <a:prstClr val="black"/>
                </a:solidFill>
              </a:rPr>
              <a:t>προϋπέθετε </a:t>
            </a:r>
            <a:r>
              <a:rPr lang="el-GR" sz="2400" i="1" dirty="0">
                <a:solidFill>
                  <a:prstClr val="black"/>
                </a:solidFill>
              </a:rPr>
              <a:t>μυητική προπαρασκευή, </a:t>
            </a:r>
            <a:r>
              <a:rPr lang="el-GR" sz="2400" dirty="0">
                <a:solidFill>
                  <a:prstClr val="black"/>
                </a:solidFill>
              </a:rPr>
              <a:t>τόσο</a:t>
            </a:r>
            <a:r>
              <a:rPr lang="el-GR" sz="2400" i="1" dirty="0">
                <a:solidFill>
                  <a:prstClr val="black"/>
                </a:solidFill>
              </a:rPr>
              <a:t> </a:t>
            </a:r>
            <a:r>
              <a:rPr lang="el-GR" sz="2400" dirty="0">
                <a:solidFill>
                  <a:prstClr val="black"/>
                </a:solidFill>
              </a:rPr>
              <a:t>με την έννοια της </a:t>
            </a:r>
            <a:r>
              <a:rPr lang="el-GR" sz="2400" b="1" u="sng" dirty="0">
                <a:solidFill>
                  <a:prstClr val="black"/>
                </a:solidFill>
              </a:rPr>
              <a:t>μύησης</a:t>
            </a:r>
            <a:r>
              <a:rPr lang="el-GR" sz="2400" dirty="0">
                <a:solidFill>
                  <a:prstClr val="black"/>
                </a:solidFill>
              </a:rPr>
              <a:t> όσο και με την έννοια της </a:t>
            </a:r>
            <a:r>
              <a:rPr lang="el-GR" sz="2400" b="1" u="sng" dirty="0" smtClean="0">
                <a:solidFill>
                  <a:prstClr val="black"/>
                </a:solidFill>
              </a:rPr>
              <a:t>δοκιμασίας</a:t>
            </a:r>
            <a:r>
              <a:rPr lang="el-GR" sz="2400" dirty="0" smtClean="0">
                <a:solidFill>
                  <a:prstClr val="black"/>
                </a:solidFill>
              </a:rPr>
              <a:t>. Ανώτερη όλων ήταν ο χορός σε αναμμένα κάρβουνα χωρίς ίχνη εγκαύματος.</a:t>
            </a:r>
          </a:p>
          <a:p>
            <a:pPr lvl="0" algn="just"/>
            <a:endParaRPr lang="el-GR" sz="2400" dirty="0">
              <a:solidFill>
                <a:prstClr val="black"/>
              </a:solidFill>
            </a:endParaRPr>
          </a:p>
          <a:p>
            <a:pPr algn="just"/>
            <a:endParaRPr lang="el-GR" sz="2400" dirty="0" smtClean="0"/>
          </a:p>
        </p:txBody>
      </p:sp>
    </p:spTree>
    <p:extLst>
      <p:ext uri="{BB962C8B-B14F-4D97-AF65-F5344CB8AC3E}">
        <p14:creationId xmlns:p14="http://schemas.microsoft.com/office/powerpoint/2010/main" val="82399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332674"/>
            <a:ext cx="8496944" cy="6370975"/>
          </a:xfrm>
          <a:prstGeom prst="rect">
            <a:avLst/>
          </a:prstGeom>
          <a:noFill/>
        </p:spPr>
        <p:txBody>
          <a:bodyPr wrap="square" rtlCol="0">
            <a:spAutoFit/>
          </a:bodyPr>
          <a:lstStyle/>
          <a:p>
            <a:pPr algn="just"/>
            <a:r>
              <a:rPr lang="el-GR" sz="2400" u="sng" dirty="0" smtClean="0"/>
              <a:t>Μέρα του Σκλάβου</a:t>
            </a:r>
            <a:r>
              <a:rPr lang="el-GR" sz="2400" dirty="0" smtClean="0"/>
              <a:t>: Είναι η 27</a:t>
            </a:r>
            <a:r>
              <a:rPr lang="el-GR" sz="2400" baseline="30000" dirty="0" smtClean="0"/>
              <a:t>η</a:t>
            </a:r>
            <a:r>
              <a:rPr lang="el-GR" sz="2400" dirty="0" smtClean="0"/>
              <a:t> Οκτωβρίου και είναι η ημέρα έναρξης της εορτής των </a:t>
            </a:r>
            <a:r>
              <a:rPr lang="el-GR" sz="2400" dirty="0" err="1" smtClean="0"/>
              <a:t>Αναστεναρίων</a:t>
            </a:r>
            <a:r>
              <a:rPr lang="el-GR" sz="2400" dirty="0" smtClean="0"/>
              <a:t>. Κατά τη διάρκεια της ημέρας αυτής συγκεντρώνονται τα χρήματα για την αγορά του ζώου που θα θυσιαστεί. Οι μύστες κρατώντας τα </a:t>
            </a:r>
            <a:r>
              <a:rPr lang="el-GR" sz="2400" dirty="0" err="1" smtClean="0"/>
              <a:t>αμανέτια</a:t>
            </a:r>
            <a:r>
              <a:rPr lang="el-GR" sz="2400" dirty="0" smtClean="0"/>
              <a:t> περιέρχονται τα σπίτια των συγχωριανών τους προκειμένου να συλλέξουν το αντίστοιχο ποσό. </a:t>
            </a:r>
          </a:p>
          <a:p>
            <a:pPr algn="just"/>
            <a:endParaRPr lang="el-GR" sz="2400" dirty="0"/>
          </a:p>
          <a:p>
            <a:pPr algn="just"/>
            <a:r>
              <a:rPr lang="el-GR" sz="2400" dirty="0" smtClean="0"/>
              <a:t>Στις 18 Ιανουαρίου -εορτή του Αγ. Αθανασίου- αγοράζεται το </a:t>
            </a:r>
            <a:r>
              <a:rPr lang="el-GR" sz="2400" dirty="0" err="1" smtClean="0"/>
              <a:t>μπικάδι</a:t>
            </a:r>
            <a:r>
              <a:rPr lang="el-GR" sz="2400" dirty="0" smtClean="0"/>
              <a:t> (το ζώο που προορίζεται για θυσία). Σύμφωνα με την παράδοση προτιμάται ταύρος, όταν όμως δεν υπάρχει η οικονομική δυνατότητα, προτιμάται κριός.</a:t>
            </a:r>
          </a:p>
          <a:p>
            <a:pPr algn="just"/>
            <a:endParaRPr lang="el-GR" sz="2400" dirty="0"/>
          </a:p>
          <a:p>
            <a:pPr algn="just"/>
            <a:r>
              <a:rPr lang="el-GR" sz="2400" dirty="0" smtClean="0"/>
              <a:t>Το χρώμα του πρέπει να είναι λευκό, ο αριθμός των ετών του περιττός, ποτέ ζυγός και με τον τρόπο αυτό το τελετουργικό συναντά την αρχαία παράδοση περί κακοδαιμονίας του άπειρου αριθμού. Πρέπει να είναι 3 ή 7 χρόνων και, εάν είναι 1 έτους, τότε το αφήνουν να μεγαλώσει.  </a:t>
            </a:r>
            <a:endParaRPr lang="el-GR" sz="2400" dirty="0"/>
          </a:p>
        </p:txBody>
      </p:sp>
    </p:spTree>
    <p:extLst>
      <p:ext uri="{BB962C8B-B14F-4D97-AF65-F5344CB8AC3E}">
        <p14:creationId xmlns:p14="http://schemas.microsoft.com/office/powerpoint/2010/main" val="194651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74" y="260658"/>
            <a:ext cx="8640960" cy="4893647"/>
          </a:xfrm>
          <a:prstGeom prst="rect">
            <a:avLst/>
          </a:prstGeom>
          <a:noFill/>
        </p:spPr>
        <p:txBody>
          <a:bodyPr wrap="square" rtlCol="0">
            <a:spAutoFit/>
          </a:bodyPr>
          <a:lstStyle/>
          <a:p>
            <a:pPr algn="just"/>
            <a:r>
              <a:rPr lang="el-GR" sz="2400" dirty="0" smtClean="0"/>
              <a:t>Το αφήνουν στα λιβάδια άθικτο από την βουλιμία του λύκου και όταν γίνει 7 ετών ο Άγιος, το φωτίζει να κατέβει στα λιβάδια. Οι πιστοί γνωρίζουν ότι θα φανεί. Με τους ήχους της αναστενάρικης μουσικής το ημερώνουν, καθώς έχει κατέβει άγριο, ενώ </a:t>
            </a:r>
            <a:r>
              <a:rPr lang="el-GR" sz="2400" dirty="0"/>
              <a:t>θ</a:t>
            </a:r>
            <a:r>
              <a:rPr lang="el-GR" sz="2400" dirty="0" smtClean="0"/>
              <a:t>α έπρεπε να μην φέρει κανένα σημάδι από τον τσοπάνη. </a:t>
            </a:r>
          </a:p>
          <a:p>
            <a:pPr algn="just"/>
            <a:endParaRPr lang="el-GR" sz="2400" dirty="0"/>
          </a:p>
          <a:p>
            <a:pPr algn="just"/>
            <a:r>
              <a:rPr lang="el-GR" sz="2400" u="sng" dirty="0" smtClean="0"/>
              <a:t>Προεόρτια</a:t>
            </a:r>
            <a:r>
              <a:rPr lang="el-GR" sz="2400" dirty="0" smtClean="0"/>
              <a:t>: Χρονικά τοποθετούνται πολύ πριν από την 21</a:t>
            </a:r>
            <a:r>
              <a:rPr lang="el-GR" sz="2400" baseline="30000" dirty="0" smtClean="0"/>
              <a:t>η</a:t>
            </a:r>
            <a:r>
              <a:rPr lang="el-GR" sz="2400" dirty="0" smtClean="0"/>
              <a:t> Μαΐου. Οι </a:t>
            </a:r>
            <a:r>
              <a:rPr lang="el-GR" sz="2400" dirty="0" err="1" smtClean="0"/>
              <a:t>αναστενάρικες</a:t>
            </a:r>
            <a:r>
              <a:rPr lang="el-GR" sz="2400" dirty="0" smtClean="0"/>
              <a:t> εικόνες και το ζώο μεταφέρονται στο Κονάκι με πομπή από την οικία του </a:t>
            </a:r>
            <a:r>
              <a:rPr lang="el-GR" sz="2400" dirty="0" err="1" smtClean="0"/>
              <a:t>Αρχιαναστενάρη</a:t>
            </a:r>
            <a:r>
              <a:rPr lang="el-GR" sz="2400" dirty="0" smtClean="0"/>
              <a:t>. Προηγούνται οι μουσικοί, έπονται άνδρες που κρατούν θυμιατήρια. Με αυτόν τον τρόπο φτάνουν στους αγρούς και παραλαμβάνουν το ζώο. Όταν ήταν ταύρος το έδεναν έξω από τον ιερό ναό. Σε αντίθετη περίπτωση το κρατούσαν μέσα στο ιδιωτικό ιερό. </a:t>
            </a:r>
            <a:endParaRPr lang="el-GR" sz="2400" dirty="0"/>
          </a:p>
        </p:txBody>
      </p:sp>
    </p:spTree>
    <p:extLst>
      <p:ext uri="{BB962C8B-B14F-4D97-AF65-F5344CB8AC3E}">
        <p14:creationId xmlns:p14="http://schemas.microsoft.com/office/powerpoint/2010/main" val="363128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74"/>
            <a:ext cx="8640960" cy="6370975"/>
          </a:xfrm>
          <a:prstGeom prst="rect">
            <a:avLst/>
          </a:prstGeom>
          <a:noFill/>
        </p:spPr>
        <p:txBody>
          <a:bodyPr wrap="square" rtlCol="0">
            <a:spAutoFit/>
          </a:bodyPr>
          <a:lstStyle/>
          <a:p>
            <a:pPr algn="just"/>
            <a:r>
              <a:rPr lang="el-GR" sz="2400" u="sng" dirty="0" smtClean="0"/>
              <a:t>Αγρύπνια:</a:t>
            </a:r>
            <a:r>
              <a:rPr lang="el-GR" sz="2400" dirty="0" smtClean="0"/>
              <a:t> Εσωτερική προετοιμασία των μυστών</a:t>
            </a:r>
            <a:r>
              <a:rPr lang="en-US" sz="2400" dirty="0" smtClean="0"/>
              <a:t> </a:t>
            </a:r>
            <a:r>
              <a:rPr lang="el-GR" sz="2400" dirty="0"/>
              <a:t>σ</a:t>
            </a:r>
            <a:r>
              <a:rPr lang="el-GR" sz="2400" dirty="0" smtClean="0"/>
              <a:t>το Κονάκι με ιδιαίτερο ενδιαφέρον για εκείνον που θέλει να παρακολουθήσει την διέγερση της έκστασης. Η προετοιμασία των μυστών φτάνει στο αποκορύφωμα τις μέρες της εορτής. Η </a:t>
            </a:r>
            <a:r>
              <a:rPr lang="el-GR" sz="2400" b="1" dirty="0" smtClean="0"/>
              <a:t>οιστροπληξία</a:t>
            </a:r>
            <a:r>
              <a:rPr lang="el-GR" sz="2400" dirty="0" smtClean="0"/>
              <a:t> οδηγεί στην πυροβασία και εξασφαλίζει την </a:t>
            </a:r>
            <a:r>
              <a:rPr lang="el-GR" sz="2400" b="1" dirty="0" smtClean="0"/>
              <a:t>ακαΐα</a:t>
            </a:r>
            <a:r>
              <a:rPr lang="el-GR" sz="2400" dirty="0" smtClean="0"/>
              <a:t> (θεωρείται δώρο του Αγίου στους πιστούς). </a:t>
            </a:r>
          </a:p>
          <a:p>
            <a:pPr algn="just"/>
            <a:endParaRPr lang="el-GR" sz="2400" u="sng" dirty="0"/>
          </a:p>
          <a:p>
            <a:pPr algn="just"/>
            <a:r>
              <a:rPr lang="el-GR" sz="2400" dirty="0" smtClean="0"/>
              <a:t>Βάσει αυτοψίας της Κατερίνας </a:t>
            </a:r>
            <a:r>
              <a:rPr lang="el-GR" sz="2400" dirty="0" err="1" smtClean="0"/>
              <a:t>Κακούρη</a:t>
            </a:r>
            <a:r>
              <a:rPr lang="el-GR" sz="2400" dirty="0" smtClean="0"/>
              <a:t> κατά την </a:t>
            </a:r>
            <a:r>
              <a:rPr lang="el-GR" sz="2400" u="sng" dirty="0" smtClean="0"/>
              <a:t>προπαρασκευή</a:t>
            </a:r>
            <a:r>
              <a:rPr lang="el-GR" sz="2400" dirty="0" smtClean="0"/>
              <a:t> των μυστών, εικόνες ήταν τοποθετημένες στο εικονοστάσιο, ενώ στα μανουάλια ήταν αναμμένα κεριά. Μπροστά στο εικονοστάσι ήταν και το ιερό ζώο, φέροντας στα κέρατα κεριά. Οι πιστοί προσέφεραν σε αυτό θυμιάματα. Οι Αναστενάρηδες τελούσαν αγρύπνια, της οποίας την ησυχία διέκοπτε το ιερό τύμπανο. </a:t>
            </a:r>
            <a:r>
              <a:rPr lang="el-GR" sz="2400" b="1" dirty="0" smtClean="0"/>
              <a:t>Επιφωνήματα</a:t>
            </a:r>
            <a:r>
              <a:rPr lang="el-GR" sz="2400" dirty="0" smtClean="0"/>
              <a:t> </a:t>
            </a:r>
            <a:r>
              <a:rPr lang="el-GR" sz="2400" dirty="0" err="1" smtClean="0"/>
              <a:t>οιστρόπληκτων</a:t>
            </a:r>
            <a:r>
              <a:rPr lang="el-GR" sz="2400" dirty="0" smtClean="0"/>
              <a:t> </a:t>
            </a:r>
            <a:r>
              <a:rPr lang="el-GR" sz="2400" dirty="0"/>
              <a:t>ακούγονταν </a:t>
            </a:r>
            <a:r>
              <a:rPr lang="el-GR" sz="2400" dirty="0" smtClean="0"/>
              <a:t>(‘‘</a:t>
            </a:r>
            <a:r>
              <a:rPr lang="el-GR" sz="2400" dirty="0" err="1" smtClean="0"/>
              <a:t>ιχ-ιχ</a:t>
            </a:r>
            <a:r>
              <a:rPr lang="el-GR" sz="2400" dirty="0"/>
              <a:t>, αχ-αχ, </a:t>
            </a:r>
            <a:r>
              <a:rPr lang="el-GR" sz="2400" dirty="0" err="1"/>
              <a:t>εχ-εχ</a:t>
            </a:r>
            <a:r>
              <a:rPr lang="el-GR" sz="2400" dirty="0"/>
              <a:t>, </a:t>
            </a:r>
            <a:r>
              <a:rPr lang="el-GR" sz="2400" dirty="0" err="1" smtClean="0"/>
              <a:t>οχ-οχ</a:t>
            </a:r>
            <a:r>
              <a:rPr lang="el-GR" sz="2400" dirty="0" smtClean="0"/>
              <a:t>’’), ενώ Αναστενάρης ή Αναστενάρισσα ύψωνε τα χέρια σε στάση προσευχής μπροστά στα εικονίσματα ή πιανόταν από τα κέρατα του ζώου. </a:t>
            </a:r>
            <a:endParaRPr lang="el-GR" sz="2400" dirty="0"/>
          </a:p>
        </p:txBody>
      </p:sp>
    </p:spTree>
    <p:extLst>
      <p:ext uri="{BB962C8B-B14F-4D97-AF65-F5344CB8AC3E}">
        <p14:creationId xmlns:p14="http://schemas.microsoft.com/office/powerpoint/2010/main" val="239727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4" y="116642"/>
            <a:ext cx="8784976" cy="5262979"/>
          </a:xfrm>
          <a:prstGeom prst="rect">
            <a:avLst/>
          </a:prstGeom>
          <a:noFill/>
        </p:spPr>
        <p:txBody>
          <a:bodyPr wrap="square" rtlCol="0">
            <a:spAutoFit/>
          </a:bodyPr>
          <a:lstStyle/>
          <a:p>
            <a:pPr algn="just"/>
            <a:r>
              <a:rPr lang="el-GR" sz="2400" dirty="0" smtClean="0"/>
              <a:t>Αμέσως αφαιρούσε</a:t>
            </a:r>
            <a:r>
              <a:rPr lang="en-US" sz="2400" dirty="0" smtClean="0"/>
              <a:t> </a:t>
            </a:r>
            <a:r>
              <a:rPr lang="el-GR" sz="2400" dirty="0" smtClean="0"/>
              <a:t>ένα εικόνισμα και χορεύοντας το έδινε στους γύρω για ασπασμό. Μπροστά στις εικόνες ο μύστης</a:t>
            </a:r>
            <a:r>
              <a:rPr lang="en-US" sz="2400" dirty="0" smtClean="0"/>
              <a:t> </a:t>
            </a:r>
            <a:r>
              <a:rPr lang="el-GR" sz="2400" dirty="0" smtClean="0"/>
              <a:t>αρχίζει με εκστατικές κραυγές και με κινήσεις στατικές ένα μονότονο αλλά έντονο </a:t>
            </a:r>
            <a:r>
              <a:rPr lang="el-GR" sz="2400" i="1" dirty="0" smtClean="0"/>
              <a:t>ποδοκρότημα</a:t>
            </a:r>
            <a:r>
              <a:rPr lang="el-GR" sz="2400" dirty="0" smtClean="0"/>
              <a:t> που συγκλονίζει την έκσταση τους.</a:t>
            </a:r>
          </a:p>
          <a:p>
            <a:pPr algn="just"/>
            <a:endParaRPr lang="el-GR" sz="2400" dirty="0"/>
          </a:p>
          <a:p>
            <a:pPr algn="just"/>
            <a:r>
              <a:rPr lang="el-GR" sz="2400" u="sng" dirty="0" smtClean="0"/>
              <a:t>Κατάνυξη και περισυλλογή</a:t>
            </a:r>
            <a:r>
              <a:rPr lang="el-GR" sz="2400" dirty="0" smtClean="0"/>
              <a:t> χαρακτηρίζουν την νύχτα αυτή και όλοι προσδοκούν να τους ευλογήσει ο Άγιος. Η υπέρτατη ευδαιμονία του εκστασιασμού, κυριεύει τις ψυχές των πιστών. Ο </a:t>
            </a:r>
            <a:r>
              <a:rPr lang="el-GR" sz="2400" b="1" u="sng" dirty="0" smtClean="0"/>
              <a:t>εκστασιασμός</a:t>
            </a:r>
            <a:r>
              <a:rPr lang="el-GR" sz="2400" dirty="0" smtClean="0"/>
              <a:t> αποτελεί μέσο επικοινωνίας των Αναστενάρηδων με τον Άγιο και μέσο </a:t>
            </a:r>
            <a:r>
              <a:rPr lang="el-GR" sz="2400" dirty="0" err="1" smtClean="0"/>
              <a:t>ευετηριακής</a:t>
            </a:r>
            <a:r>
              <a:rPr lang="el-GR" sz="2400" dirty="0" smtClean="0"/>
              <a:t> επενέργειας. Μάλιστα</a:t>
            </a:r>
            <a:r>
              <a:rPr lang="en-US" sz="2400" dirty="0" smtClean="0"/>
              <a:t>,</a:t>
            </a:r>
            <a:r>
              <a:rPr lang="el-GR" sz="2400" dirty="0" smtClean="0"/>
              <a:t> κατά τις εορτές του Καλόγερου και της Αγ. Ελένης ο </a:t>
            </a:r>
            <a:r>
              <a:rPr lang="el-GR" sz="2400" dirty="0" err="1" smtClean="0"/>
              <a:t>Αρχιαναστενάρης</a:t>
            </a:r>
            <a:r>
              <a:rPr lang="el-GR" sz="2400" dirty="0" smtClean="0"/>
              <a:t> </a:t>
            </a:r>
            <a:r>
              <a:rPr lang="el-GR" sz="2400" dirty="0"/>
              <a:t>πρέπει να </a:t>
            </a:r>
            <a:r>
              <a:rPr lang="el-GR" sz="2400" dirty="0" smtClean="0"/>
              <a:t>έρθει σε έκσταση στο ιδιωτικό ιερό. Αυτό το γεγονός αντιμετωπίζεται ως συγκατάβαση του Αγίου για την τέλεση του δρωμένου, ενώ θεωρείται ότι συντελεί στην γονιμότητα.</a:t>
            </a:r>
          </a:p>
        </p:txBody>
      </p:sp>
    </p:spTree>
    <p:extLst>
      <p:ext uri="{BB962C8B-B14F-4D97-AF65-F5344CB8AC3E}">
        <p14:creationId xmlns:p14="http://schemas.microsoft.com/office/powerpoint/2010/main" val="267727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260668"/>
            <a:ext cx="8712968" cy="5262979"/>
          </a:xfrm>
          <a:prstGeom prst="rect">
            <a:avLst/>
          </a:prstGeom>
          <a:noFill/>
        </p:spPr>
        <p:txBody>
          <a:bodyPr wrap="square" rtlCol="0">
            <a:spAutoFit/>
          </a:bodyPr>
          <a:lstStyle/>
          <a:p>
            <a:pPr algn="just"/>
            <a:r>
              <a:rPr lang="el-GR" sz="2400" u="sng" dirty="0" smtClean="0"/>
              <a:t>Ημέρα της Εορτής</a:t>
            </a:r>
            <a:r>
              <a:rPr lang="el-GR" sz="2400" dirty="0" smtClean="0"/>
              <a:t>:  Το πρωί της 21</a:t>
            </a:r>
            <a:r>
              <a:rPr lang="el-GR" sz="2400" baseline="30000" dirty="0" smtClean="0"/>
              <a:t>ης</a:t>
            </a:r>
            <a:r>
              <a:rPr lang="el-GR" sz="2400" dirty="0" smtClean="0"/>
              <a:t> Μαΐου οι Αναστενάρηδες εκκλησιάζονται μαζί με τους υπόλοιπους Χριστιανούς. Μετά την λειτουργία οι μύστες οδηγούν το ζώο στο τόπο της θυσίας, εκεί όπου έχουν μεταφερθεί και τα </a:t>
            </a:r>
            <a:r>
              <a:rPr lang="el-GR" sz="2400" dirty="0" err="1" smtClean="0"/>
              <a:t>αναστενάρικα</a:t>
            </a:r>
            <a:r>
              <a:rPr lang="el-GR" sz="2400" dirty="0" smtClean="0"/>
              <a:t> εικονίσματα</a:t>
            </a:r>
            <a:r>
              <a:rPr lang="el-GR" sz="2400" dirty="0"/>
              <a:t>,</a:t>
            </a:r>
            <a:r>
              <a:rPr lang="el-GR" sz="2400" dirty="0" smtClean="0"/>
              <a:t> μπροστά από τα οποία έχει τοποθετήσει τράπεζα με ιερά σκεύη για τον Αγιασμό και την Αρτοκλασία. Τελούνται όλα από χριστιανικό ιερέα. Σε περίπτωση όμως που αρνηθεί, τελούνται από </a:t>
            </a:r>
            <a:r>
              <a:rPr lang="el-GR" sz="2400" dirty="0" err="1" smtClean="0"/>
              <a:t>Αρχιαναστενάρη</a:t>
            </a:r>
            <a:r>
              <a:rPr lang="el-GR" sz="2400" dirty="0" smtClean="0"/>
              <a:t>.</a:t>
            </a:r>
          </a:p>
          <a:p>
            <a:pPr algn="just"/>
            <a:endParaRPr lang="el-GR" sz="2400" dirty="0" smtClean="0"/>
          </a:p>
          <a:p>
            <a:pPr algn="just"/>
            <a:r>
              <a:rPr lang="el-GR" sz="2400" dirty="0" smtClean="0"/>
              <a:t>Το ζώο βρίσκεται εκεί φέροντας στα κέρατα κεριά και συνήθως στεφάνι από λουλούδια. Γύρω του χορεύει ο Αρχιαναστενάρης θυμιατίζοντας το. Κατά τη διάρκεια του γεγονότος ιερέας παρακαλεί τον Θεό των Χριστιανών να επιβλέπει από τον ουρανό. Ωστόσο, η προσευχή δεν πρέπει να μας παραπλανήσει, διότι το ζώο δεν προορίζεται για κάποιο θεό ή δαίμονα. </a:t>
            </a:r>
            <a:endParaRPr lang="el-GR" sz="2400" dirty="0"/>
          </a:p>
        </p:txBody>
      </p:sp>
    </p:spTree>
    <p:extLst>
      <p:ext uri="{BB962C8B-B14F-4D97-AF65-F5344CB8AC3E}">
        <p14:creationId xmlns:p14="http://schemas.microsoft.com/office/powerpoint/2010/main" val="141779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58"/>
            <a:ext cx="8784976" cy="4893647"/>
          </a:xfrm>
          <a:prstGeom prst="rect">
            <a:avLst/>
          </a:prstGeom>
          <a:noFill/>
        </p:spPr>
        <p:txBody>
          <a:bodyPr wrap="square" rtlCol="0">
            <a:spAutoFit/>
          </a:bodyPr>
          <a:lstStyle/>
          <a:p>
            <a:pPr algn="just"/>
            <a:r>
              <a:rPr lang="el-GR" sz="2400" u="sng" dirty="0" smtClean="0"/>
              <a:t>Θυσία:</a:t>
            </a:r>
            <a:r>
              <a:rPr lang="el-GR" sz="2400" dirty="0" smtClean="0"/>
              <a:t> Το ζώο οδηγείται σε σημείο </a:t>
            </a:r>
            <a:r>
              <a:rPr lang="el-GR" sz="2400" dirty="0"/>
              <a:t>ό</a:t>
            </a:r>
            <a:r>
              <a:rPr lang="el-GR" sz="2400" dirty="0" smtClean="0"/>
              <a:t>που έχει δημιουργηθεί λάκκος καθ’ υπόδειξη του </a:t>
            </a:r>
            <a:r>
              <a:rPr lang="el-GR" sz="2400" dirty="0" err="1" smtClean="0"/>
              <a:t>Αρχιαναστενάρη</a:t>
            </a:r>
            <a:r>
              <a:rPr lang="el-GR" sz="2400" dirty="0" smtClean="0"/>
              <a:t> σε κατάσταση μανίας και βρίσκεται στη ρίζα δέντρου, σε θεμέλιο ναού ή στο Αγίασμα του άλσους. Στη μια πλευρά βρίσκεται κερί και στην άλλη τοποθετείται δοχείο με αγιασμό. Το θύμα ανατρέπεται με το κεφάλι προς τα πάνω στο χείλος του λάκκου. Την σφαγή εκτελεί Αρχιαναστενάρης με τέτοιο τρόπο που το αίμα του να ποτίσει τη γη. Εν συνεχεία το ζώο γδέρνεται με την συνοδεία μουσικής. Το κρέας και το δέρμα μοιράζονται στις οικογένειες των Αναστενάρηδων.</a:t>
            </a:r>
          </a:p>
          <a:p>
            <a:pPr algn="just"/>
            <a:endParaRPr lang="el-GR" sz="2400" dirty="0"/>
          </a:p>
          <a:p>
            <a:pPr algn="just"/>
            <a:r>
              <a:rPr lang="el-GR" sz="2400" u="sng" dirty="0" smtClean="0"/>
              <a:t>Παλαιότερα</a:t>
            </a:r>
            <a:r>
              <a:rPr lang="el-GR" sz="2400" dirty="0" smtClean="0"/>
              <a:t>: Το ζώο διανεμόταν ωμό, ενώ αργότερα μαγειρευόταν και τρωγόταν σε κοινό συμπόσιο. Τα υπολείμματα τα έριχναν σε λάκκο γιατί θεωρούνται ιερά και δεν πρέπει να τα φάνε τα σκυλιά.  </a:t>
            </a:r>
            <a:endParaRPr lang="el-GR" sz="2400" u="sng" dirty="0"/>
          </a:p>
        </p:txBody>
      </p:sp>
    </p:spTree>
    <p:extLst>
      <p:ext uri="{BB962C8B-B14F-4D97-AF65-F5344CB8AC3E}">
        <p14:creationId xmlns:p14="http://schemas.microsoft.com/office/powerpoint/2010/main" val="310156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3" y="332676"/>
            <a:ext cx="8352928" cy="5632311"/>
          </a:xfrm>
          <a:prstGeom prst="rect">
            <a:avLst/>
          </a:prstGeom>
          <a:noFill/>
        </p:spPr>
        <p:txBody>
          <a:bodyPr wrap="square" rtlCol="0">
            <a:spAutoFit/>
          </a:bodyPr>
          <a:lstStyle/>
          <a:p>
            <a:pPr algn="just"/>
            <a:r>
              <a:rPr lang="el-GR" sz="2400" u="sng" dirty="0" smtClean="0"/>
              <a:t>Μετά τη Θυσία</a:t>
            </a:r>
            <a:r>
              <a:rPr lang="el-GR" sz="2400" dirty="0" smtClean="0"/>
              <a:t>: Ακολουθεί </a:t>
            </a:r>
            <a:r>
              <a:rPr lang="el-GR" sz="2400" b="1" dirty="0" smtClean="0"/>
              <a:t>κυκλικός χορός </a:t>
            </a:r>
            <a:r>
              <a:rPr lang="el-GR" sz="2400" dirty="0" smtClean="0"/>
              <a:t>των μυστών που προετοιμάζει την οιστροπληξία. Χορεύουν επί ώρες και κατά διαστήματα εισέρχονται εναλλάξ ο κάθε </a:t>
            </a:r>
            <a:r>
              <a:rPr lang="el-GR" sz="2400" dirty="0" err="1" smtClean="0"/>
              <a:t>οιστρόπληκτος</a:t>
            </a:r>
            <a:r>
              <a:rPr lang="el-GR" sz="2400" dirty="0" smtClean="0"/>
              <a:t> μύστης στο κέντρο του χορευτικού κύκλου, κρατώντας εικονίσματα και χορεύοντας εξαντλητικώς. </a:t>
            </a:r>
            <a:endParaRPr lang="en-US" sz="2400" dirty="0" smtClean="0"/>
          </a:p>
          <a:p>
            <a:pPr algn="just"/>
            <a:endParaRPr lang="en-US" sz="2400" dirty="0"/>
          </a:p>
          <a:p>
            <a:pPr algn="just"/>
            <a:r>
              <a:rPr lang="el-GR" sz="2400" u="sng" dirty="0" smtClean="0"/>
              <a:t>Πυροβασία</a:t>
            </a:r>
            <a:r>
              <a:rPr lang="el-GR" sz="2400" dirty="0" smtClean="0"/>
              <a:t>: Η πρώτη επιτελείται το απόγευμα της 21</a:t>
            </a:r>
            <a:r>
              <a:rPr lang="el-GR" sz="2400" baseline="30000" dirty="0" smtClean="0"/>
              <a:t>ης</a:t>
            </a:r>
            <a:r>
              <a:rPr lang="en-US" sz="2400" dirty="0" smtClean="0"/>
              <a:t> </a:t>
            </a:r>
            <a:r>
              <a:rPr lang="el-GR" sz="2400" dirty="0" smtClean="0"/>
              <a:t>και η τελευταία τη νύκτα της 23</a:t>
            </a:r>
            <a:r>
              <a:rPr lang="el-GR" sz="2400" baseline="30000" dirty="0" smtClean="0"/>
              <a:t>ης</a:t>
            </a:r>
            <a:r>
              <a:rPr lang="el-GR" sz="2400" dirty="0" smtClean="0"/>
              <a:t> Μαΐου. Η πρώτη είναι μαζική, ενώ η τελευταία αφορά έναν πιο στενό κύκλο μυστών.  Τελούνται από τον </a:t>
            </a:r>
            <a:r>
              <a:rPr lang="el-GR" sz="2400" dirty="0" err="1" smtClean="0"/>
              <a:t>Αρχιαναστενάρη</a:t>
            </a:r>
            <a:r>
              <a:rPr lang="el-GR" sz="2400" dirty="0" smtClean="0"/>
              <a:t> και λίγους μύστες, ικανούς για την υπέρτατη αυτή προσφορά προς τον Άγιο προστάτη. Βασίζεται θρησκειολογικά στη </a:t>
            </a:r>
            <a:r>
              <a:rPr lang="el-GR" sz="2400" b="1" dirty="0" err="1" smtClean="0"/>
              <a:t>δυϊστική</a:t>
            </a:r>
            <a:r>
              <a:rPr lang="el-GR" sz="2400" b="1" dirty="0" smtClean="0"/>
              <a:t> πίστη</a:t>
            </a:r>
            <a:r>
              <a:rPr lang="el-GR" sz="2400" dirty="0" smtClean="0"/>
              <a:t> των μυστών περί ύπαρξης Πνεύματος Κακού, το οποίο θεωρούν ότι εξουδετερώνουν κατά την πυροβασία, και της ύπαρξης Καλού πνεύματος</a:t>
            </a:r>
            <a:r>
              <a:rPr lang="el-GR" sz="2400" dirty="0"/>
              <a:t> </a:t>
            </a:r>
            <a:r>
              <a:rPr lang="el-GR" sz="2400" dirty="0" smtClean="0"/>
              <a:t>που τους προστατεύει. </a:t>
            </a:r>
            <a:endParaRPr lang="el-GR" sz="2400" dirty="0"/>
          </a:p>
        </p:txBody>
      </p:sp>
    </p:spTree>
    <p:extLst>
      <p:ext uri="{BB962C8B-B14F-4D97-AF65-F5344CB8AC3E}">
        <p14:creationId xmlns:p14="http://schemas.microsoft.com/office/powerpoint/2010/main" val="131324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p:txBody>
          <a:bodyPr/>
          <a:lstStyle/>
          <a:p>
            <a:pPr eaLnBrk="1" hangingPunct="1"/>
            <a:r>
              <a:rPr lang="el-GR" smtClean="0"/>
              <a:t>Άδειες Χρήσης</a:t>
            </a:r>
          </a:p>
        </p:txBody>
      </p:sp>
      <p:sp>
        <p:nvSpPr>
          <p:cNvPr id="27651"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sp>
        <p:nvSpPr>
          <p:cNvPr id="27653" name="Θέση αριθμού διαφάνειας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1E7D475-0376-4148-83FC-C7F818260959}" type="slidenum">
              <a:rPr lang="el-GR" smtClean="0">
                <a:solidFill>
                  <a:srgbClr val="000000"/>
                </a:solidFill>
              </a:rPr>
              <a:pPr/>
              <a:t>2</a:t>
            </a:fld>
            <a:endParaRPr lang="el-GR" smtClean="0">
              <a:solidFill>
                <a:srgbClr val="000000"/>
              </a:solidFill>
            </a:endParaRPr>
          </a:p>
        </p:txBody>
      </p:sp>
      <p:pic>
        <p:nvPicPr>
          <p:cNvPr id="6" name="Εικόνα 5" descr="http://mirrors.creativecommons.org/presskit/buttons/88x31/png/by-nc-nd.eu.png"/>
          <p:cNvPicPr/>
          <p:nvPr/>
        </p:nvPicPr>
        <p:blipFill>
          <a:blip r:embed="rId3" cstate="print"/>
          <a:srcRect/>
          <a:stretch>
            <a:fillRect/>
          </a:stretch>
        </p:blipFill>
        <p:spPr bwMode="auto">
          <a:xfrm>
            <a:off x="3265384" y="5071818"/>
            <a:ext cx="2607469" cy="906952"/>
          </a:xfrm>
          <a:prstGeom prst="rect">
            <a:avLst/>
          </a:prstGeom>
          <a:noFill/>
          <a:ln w="9525">
            <a:noFill/>
            <a:miter lim="800000"/>
            <a:headEnd/>
            <a:tailEnd/>
          </a:ln>
        </p:spPr>
      </p:pic>
    </p:spTree>
    <p:extLst>
      <p:ext uri="{BB962C8B-B14F-4D97-AF65-F5344CB8AC3E}">
        <p14:creationId xmlns:p14="http://schemas.microsoft.com/office/powerpoint/2010/main" val="2001200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66"/>
            <a:ext cx="8496944" cy="6370975"/>
          </a:xfrm>
          <a:prstGeom prst="rect">
            <a:avLst/>
          </a:prstGeom>
          <a:noFill/>
        </p:spPr>
        <p:txBody>
          <a:bodyPr wrap="square" rtlCol="0">
            <a:spAutoFit/>
          </a:bodyPr>
          <a:lstStyle/>
          <a:p>
            <a:pPr algn="just"/>
            <a:r>
              <a:rPr lang="el-GR" sz="2400" u="sng" dirty="0" smtClean="0"/>
              <a:t>Η ιερή φωτιά</a:t>
            </a:r>
            <a:r>
              <a:rPr lang="el-GR" sz="2400" dirty="0" smtClean="0"/>
              <a:t> ανάβεται τις απογευματινές ώρες. Η συντήρηση και η αφή της εναποτίθενται σε μύστες που κατέχουν κληρονομικώς το προνόμιο της συγκεκριμένης διαδικασίας. Όταν σχηματιστεί παχύ στρώμα άνθρακα καλούνται οι Αναστενάρηδες σε πομπή.</a:t>
            </a:r>
          </a:p>
          <a:p>
            <a:pPr algn="just"/>
            <a:endParaRPr lang="el-GR" sz="2400" dirty="0"/>
          </a:p>
          <a:p>
            <a:pPr algn="just"/>
            <a:r>
              <a:rPr lang="el-GR" sz="2400" dirty="0" smtClean="0"/>
              <a:t>Γύρω από αυτήν δημιουργείται νέος </a:t>
            </a:r>
            <a:r>
              <a:rPr lang="el-GR" sz="2400" b="1" dirty="0" smtClean="0"/>
              <a:t>κύκλιος χορός </a:t>
            </a:r>
            <a:r>
              <a:rPr lang="el-GR" sz="2400" dirty="0" smtClean="0"/>
              <a:t>μυστών, με την μουσική και τον ρυθμό να εντείνονται. Το τύμπανο και η επιτάχυνση του ρυθμού συντελούν στην ενδυνάμωση της έκστασης, οδηγώντας τους πιστούς στο ύψιστο σημείο, την </a:t>
            </a:r>
            <a:r>
              <a:rPr lang="el-GR" sz="2400" dirty="0" err="1" smtClean="0"/>
              <a:t>εκστασιακή</a:t>
            </a:r>
            <a:r>
              <a:rPr lang="el-GR" sz="2400" dirty="0" smtClean="0"/>
              <a:t> μέθη.</a:t>
            </a:r>
          </a:p>
          <a:p>
            <a:pPr algn="just"/>
            <a:endParaRPr lang="el-GR" sz="2400" dirty="0"/>
          </a:p>
          <a:p>
            <a:pPr algn="just"/>
            <a:r>
              <a:rPr lang="el-GR" sz="2400" dirty="0" smtClean="0"/>
              <a:t>Όλα τα στάδια: η προπαρασκευή, ο συναισθηματικός κραδασμός και η εντατική ψυχική προετοιμασία αποτελούν αιτίες της εκστάσεως. Μέσω αυτής συντελείται η ένωση του μύστη με τον Άγιο. Μάλιστα βιώνουν με τόση ένταση την μανία που βάσει μαρτυριών πολλοί αναφωνούν: </a:t>
            </a:r>
            <a:r>
              <a:rPr lang="el-GR" sz="2400" i="1" dirty="0" smtClean="0"/>
              <a:t>Άναψε κόσμε, τη φωτιά να </a:t>
            </a:r>
            <a:r>
              <a:rPr lang="el-GR" sz="2400" i="1" dirty="0" err="1" smtClean="0"/>
              <a:t>μπη</a:t>
            </a:r>
            <a:r>
              <a:rPr lang="el-GR" sz="2400" i="1" dirty="0" smtClean="0"/>
              <a:t> ο Κωνσταντίνος</a:t>
            </a:r>
            <a:r>
              <a:rPr lang="el-GR" sz="2400" dirty="0" smtClean="0"/>
              <a:t>.</a:t>
            </a:r>
            <a:endParaRPr lang="el-GR" sz="2400" dirty="0"/>
          </a:p>
        </p:txBody>
      </p:sp>
    </p:spTree>
    <p:extLst>
      <p:ext uri="{BB962C8B-B14F-4D97-AF65-F5344CB8AC3E}">
        <p14:creationId xmlns:p14="http://schemas.microsoft.com/office/powerpoint/2010/main" val="411492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2308324"/>
          </a:xfrm>
          <a:prstGeom prst="rect">
            <a:avLst/>
          </a:prstGeom>
          <a:noFill/>
        </p:spPr>
        <p:txBody>
          <a:bodyPr wrap="square" rtlCol="0">
            <a:spAutoFit/>
          </a:bodyPr>
          <a:lstStyle/>
          <a:p>
            <a:pPr algn="just"/>
            <a:r>
              <a:rPr lang="el-GR" sz="2400" dirty="0" smtClean="0"/>
              <a:t>Εν συνεχεία ο κατειλημμένος από μανία χορεύει πάνω στα αναμμένα κάρβουνα κρατώντας ιερό μαντήλι ή </a:t>
            </a:r>
            <a:r>
              <a:rPr lang="el-GR" sz="2400" dirty="0" err="1" smtClean="0"/>
              <a:t>κωδωνοφόρα</a:t>
            </a:r>
            <a:r>
              <a:rPr lang="el-GR" sz="2400" dirty="0" smtClean="0"/>
              <a:t> εικόνα</a:t>
            </a:r>
            <a:r>
              <a:rPr lang="en-US" sz="2400" dirty="0" smtClean="0"/>
              <a:t>. </a:t>
            </a:r>
            <a:r>
              <a:rPr lang="el-GR" sz="2400" dirty="0" smtClean="0"/>
              <a:t>Χορεύει διαρκώς πλημμυρισμένος από οργιαστικό ενθουσιασμό, ευελπιστώντας στη νίκη εναντίον του Κακού και χάριν ενός ανεξήγητου φαινομένου διέρχεται χωρίς να έχει κανένα ίχνος εγκαύματος.   </a:t>
            </a:r>
            <a:endParaRPr lang="el-GR" sz="2400" dirty="0"/>
          </a:p>
        </p:txBody>
      </p:sp>
    </p:spTree>
    <p:extLst>
      <p:ext uri="{BB962C8B-B14F-4D97-AF65-F5344CB8AC3E}">
        <p14:creationId xmlns:p14="http://schemas.microsoft.com/office/powerpoint/2010/main" val="257356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Μια κριτική</a:t>
            </a:r>
            <a:endParaRPr lang="el-GR" dirty="0"/>
          </a:p>
        </p:txBody>
      </p:sp>
      <p:sp>
        <p:nvSpPr>
          <p:cNvPr id="3" name="Θέση περιεχομένου 2"/>
          <p:cNvSpPr>
            <a:spLocks noGrp="1"/>
          </p:cNvSpPr>
          <p:nvPr>
            <p:ph idx="1"/>
          </p:nvPr>
        </p:nvSpPr>
        <p:spPr/>
        <p:txBody>
          <a:bodyPr/>
          <a:lstStyle/>
          <a:p>
            <a:pPr algn="just"/>
            <a:r>
              <a:rPr lang="el-GR" dirty="0" smtClean="0"/>
              <a:t>Οι </a:t>
            </a:r>
            <a:r>
              <a:rPr lang="el-GR" dirty="0" err="1" smtClean="0"/>
              <a:t>έλληνες</a:t>
            </a:r>
            <a:r>
              <a:rPr lang="el-GR" dirty="0" smtClean="0"/>
              <a:t> ανθρωπολόγοι του προηγούμενου αιώνα ήθελαν να βλέπουν τα Αναστενάρια ως </a:t>
            </a:r>
            <a:r>
              <a:rPr lang="el-GR" dirty="0" err="1" smtClean="0"/>
              <a:t>επιβιώματα</a:t>
            </a:r>
            <a:r>
              <a:rPr lang="el-GR" dirty="0" smtClean="0"/>
              <a:t> μιας αρχαιοελληνική λατρείας με σκοπό να επικυρώσουν πολιτισμικά ένα είδος συνέχειας του ελληνικού πολιτισμού. Βεβαίως, οι απόψεις αυτές εμφορούνταν μεθοδολογικά από το πνεύμα του εξελικτισμού με σκοπό να </a:t>
            </a:r>
            <a:r>
              <a:rPr lang="el-GR" dirty="0" err="1" smtClean="0"/>
              <a:t>εντοπίστουν</a:t>
            </a:r>
            <a:r>
              <a:rPr lang="el-GR" dirty="0" smtClean="0"/>
              <a:t> στα Αναστενάρια </a:t>
            </a:r>
            <a:r>
              <a:rPr lang="el-GR" dirty="0" err="1" smtClean="0"/>
              <a:t>προθεατρικά</a:t>
            </a:r>
            <a:r>
              <a:rPr lang="el-GR" dirty="0" smtClean="0"/>
              <a:t> ή </a:t>
            </a:r>
            <a:r>
              <a:rPr lang="el-GR" dirty="0" err="1" smtClean="0"/>
              <a:t>πρωτοθεατρικά</a:t>
            </a:r>
            <a:r>
              <a:rPr lang="el-GR" dirty="0" smtClean="0"/>
              <a:t> στοιχεία που θα επιβεβαίωναν την εξέλιξη από τα θρησκευτικά δρώμενα στο δράμα. </a:t>
            </a:r>
          </a:p>
          <a:p>
            <a:pPr algn="just"/>
            <a:r>
              <a:rPr lang="el-GR" dirty="0" smtClean="0"/>
              <a:t>Οι </a:t>
            </a:r>
            <a:r>
              <a:rPr lang="el-GR" dirty="0" err="1" smtClean="0"/>
              <a:t>καταγωγικές</a:t>
            </a:r>
            <a:r>
              <a:rPr lang="el-GR" dirty="0" smtClean="0"/>
              <a:t> θεωρίες αυτές δεν αγνοούσαν, αλλά προσποιούνταν ότι αγνοούν κάποιες διαπολιτισμικές ομοιότητες των λατρευτικών τελετουργιών (πέρα από τα σύμβολα, τη θυσία κλπ.), όπως κυρίως: </a:t>
            </a:r>
            <a:endParaRPr lang="el-GR" dirty="0"/>
          </a:p>
        </p:txBody>
      </p:sp>
    </p:spTree>
    <p:extLst>
      <p:ext uri="{BB962C8B-B14F-4D97-AF65-F5344CB8AC3E}">
        <p14:creationId xmlns:p14="http://schemas.microsoft.com/office/powerpoint/2010/main" val="3116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η έκσταση/καταληψία</a:t>
            </a:r>
          </a:p>
          <a:p>
            <a:r>
              <a:rPr lang="el-GR" dirty="0" smtClean="0"/>
              <a:t>και η </a:t>
            </a:r>
            <a:r>
              <a:rPr lang="el-GR" dirty="0" err="1" smtClean="0"/>
              <a:t>ατρωσία</a:t>
            </a:r>
            <a:r>
              <a:rPr lang="el-GR" dirty="0" smtClean="0"/>
              <a:t>.</a:t>
            </a:r>
          </a:p>
          <a:p>
            <a:pPr marL="0" indent="0">
              <a:buNone/>
            </a:pPr>
            <a:r>
              <a:rPr lang="el-GR" dirty="0" smtClean="0"/>
              <a:t>Παρόμοια φαινόμενα παρατηρούνται σε πολλές λατρευτικές τελετές από το Μπαλί και την Κορέα μέχρι τη Λατινική Αμερική και τη Νέα Γουινέα. </a:t>
            </a:r>
          </a:p>
          <a:p>
            <a:endParaRPr lang="el-GR" dirty="0"/>
          </a:p>
        </p:txBody>
      </p:sp>
    </p:spTree>
    <p:extLst>
      <p:ext uri="{BB962C8B-B14F-4D97-AF65-F5344CB8AC3E}">
        <p14:creationId xmlns:p14="http://schemas.microsoft.com/office/powerpoint/2010/main" val="116732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ΑΛΛΑ ΕΛΛΗΝΙΚΑ ΛΑΪΚΑ ΔΡΩΜΕΝΑ</a:t>
            </a:r>
            <a:endParaRPr lang="el-GR" b="1" dirty="0"/>
          </a:p>
        </p:txBody>
      </p:sp>
      <p:sp>
        <p:nvSpPr>
          <p:cNvPr id="8" name="TextBox 7"/>
          <p:cNvSpPr txBox="1"/>
          <p:nvPr/>
        </p:nvSpPr>
        <p:spPr>
          <a:xfrm>
            <a:off x="827584" y="1412776"/>
            <a:ext cx="7776864" cy="646331"/>
          </a:xfrm>
          <a:prstGeom prst="rect">
            <a:avLst/>
          </a:prstGeom>
          <a:noFill/>
        </p:spPr>
        <p:txBody>
          <a:bodyPr wrap="square" rtlCol="0">
            <a:spAutoFit/>
          </a:bodyPr>
          <a:lstStyle/>
          <a:p>
            <a:pPr algn="just"/>
            <a:endParaRPr lang="el-GR" dirty="0" smtClean="0"/>
          </a:p>
          <a:p>
            <a:pPr algn="just"/>
            <a:r>
              <a:rPr lang="el-GR" dirty="0" smtClean="0"/>
              <a:t>Δείτε το συνημμένο αρχείο (με διπλό κλικ πάνω στην εικόνα) </a:t>
            </a:r>
            <a:r>
              <a:rPr lang="en-US" dirty="0" smtClean="0"/>
              <a:t> </a:t>
            </a:r>
            <a:r>
              <a:rPr lang="el-GR" dirty="0" smtClean="0"/>
              <a:t>  </a:t>
            </a:r>
            <a:endParaRPr lang="el-GR"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490906443"/>
              </p:ext>
            </p:extLst>
          </p:nvPr>
        </p:nvGraphicFramePr>
        <p:xfrm>
          <a:off x="2267744" y="1582648"/>
          <a:ext cx="1800200" cy="2483609"/>
        </p:xfrm>
        <a:graphic>
          <a:graphicData uri="http://schemas.openxmlformats.org/presentationml/2006/ole">
            <mc:AlternateContent xmlns:mc="http://schemas.openxmlformats.org/markup-compatibility/2006">
              <mc:Choice xmlns:v="urn:schemas-microsoft-com:vml" Requires="v">
                <p:oleObj spid="_x0000_s1029" name="Acrobat Document" r:id="rId3" imgW="4114800" imgH="5676840" progId="AcroExch.Document.11">
                  <p:embed/>
                </p:oleObj>
              </mc:Choice>
              <mc:Fallback>
                <p:oleObj name="Acrobat Document" r:id="rId3" imgW="4114800" imgH="5676840" progId="AcroExch.Document.11">
                  <p:embed/>
                  <p:pic>
                    <p:nvPicPr>
                      <p:cNvPr id="0" name=""/>
                      <p:cNvPicPr/>
                      <p:nvPr/>
                    </p:nvPicPr>
                    <p:blipFill>
                      <a:blip r:embed="rId4"/>
                      <a:stretch>
                        <a:fillRect/>
                      </a:stretch>
                    </p:blipFill>
                    <p:spPr>
                      <a:xfrm>
                        <a:off x="2267744" y="1582648"/>
                        <a:ext cx="1800200" cy="2483609"/>
                      </a:xfrm>
                      <a:prstGeom prst="rect">
                        <a:avLst/>
                      </a:prstGeom>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1590717592"/>
              </p:ext>
            </p:extLst>
          </p:nvPr>
        </p:nvGraphicFramePr>
        <p:xfrm>
          <a:off x="3131840" y="2276872"/>
          <a:ext cx="2088231" cy="2880985"/>
        </p:xfrm>
        <a:graphic>
          <a:graphicData uri="http://schemas.openxmlformats.org/presentationml/2006/ole">
            <mc:AlternateContent xmlns:mc="http://schemas.openxmlformats.org/markup-compatibility/2006">
              <mc:Choice xmlns:v="urn:schemas-microsoft-com:vml" Requires="v">
                <p:oleObj spid="_x0000_s1030" name="Acrobat Document" r:id="rId5" imgW="4114724" imgH="5676680" progId="AcroExch.Document.11">
                  <p:embed/>
                </p:oleObj>
              </mc:Choice>
              <mc:Fallback>
                <p:oleObj name="Acrobat Document" r:id="rId5" imgW="4114724" imgH="5676680" progId="AcroExch.Document.11">
                  <p:embed/>
                  <p:pic>
                    <p:nvPicPr>
                      <p:cNvPr id="0" name=""/>
                      <p:cNvPicPr/>
                      <p:nvPr/>
                    </p:nvPicPr>
                    <p:blipFill>
                      <a:blip r:embed="rId6"/>
                      <a:stretch>
                        <a:fillRect/>
                      </a:stretch>
                    </p:blipFill>
                    <p:spPr>
                      <a:xfrm>
                        <a:off x="3131840" y="2276872"/>
                        <a:ext cx="2088231" cy="2880985"/>
                      </a:xfrm>
                      <a:prstGeom prst="rect">
                        <a:avLst/>
                      </a:prstGeom>
                    </p:spPr>
                  </p:pic>
                </p:oleObj>
              </mc:Fallback>
            </mc:AlternateContent>
          </a:graphicData>
        </a:graphic>
      </p:graphicFrame>
    </p:spTree>
    <p:extLst>
      <p:ext uri="{BB962C8B-B14F-4D97-AF65-F5344CB8AC3E}">
        <p14:creationId xmlns:p14="http://schemas.microsoft.com/office/powerpoint/2010/main" val="1469577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just"/>
            <a:r>
              <a:rPr lang="el-GR" b="1" dirty="0">
                <a:solidFill>
                  <a:prstClr val="black"/>
                </a:solidFill>
                <a:effectLst>
                  <a:outerShdw blurRad="38100" dist="38100" dir="2700000" algn="tl">
                    <a:srgbClr val="000000">
                      <a:alpha val="43137"/>
                    </a:srgbClr>
                  </a:outerShdw>
                </a:effectLst>
              </a:rPr>
              <a:t>Οπτικοακουστικό και υλικό περαιτέρω μελέτης</a:t>
            </a:r>
            <a:endParaRPr lang="el-GR" dirty="0"/>
          </a:p>
        </p:txBody>
      </p:sp>
      <p:sp>
        <p:nvSpPr>
          <p:cNvPr id="3" name="Θέση περιεχομένου 2"/>
          <p:cNvSpPr>
            <a:spLocks noGrp="1"/>
          </p:cNvSpPr>
          <p:nvPr>
            <p:ph idx="1"/>
          </p:nvPr>
        </p:nvSpPr>
        <p:spPr>
          <a:xfrm>
            <a:off x="107504" y="1690689"/>
            <a:ext cx="9036496" cy="4486274"/>
          </a:xfrm>
        </p:spPr>
        <p:txBody>
          <a:bodyPr/>
          <a:lstStyle/>
          <a:p>
            <a:pPr lvl="0">
              <a:buFont typeface="Arial" panose="020B0604020202020204" pitchFamily="34" charset="0"/>
              <a:buChar char="•"/>
            </a:pPr>
            <a:r>
              <a:rPr lang="en-US" sz="2200" dirty="0">
                <a:solidFill>
                  <a:prstClr val="black"/>
                </a:solidFill>
                <a:hlinkClick r:id="rId2"/>
              </a:rPr>
              <a:t>http://www.vice.com/gr/video/anastenaria-serres-oloklhro</a:t>
            </a:r>
            <a:endParaRPr lang="el-GR" sz="2200" dirty="0">
              <a:solidFill>
                <a:prstClr val="black"/>
              </a:solidFill>
              <a:hlinkClick r:id="rId2"/>
            </a:endParaRPr>
          </a:p>
          <a:p>
            <a:pPr lvl="0">
              <a:buFont typeface="Arial" panose="020B0604020202020204" pitchFamily="34" charset="0"/>
              <a:buChar char="•"/>
            </a:pPr>
            <a:r>
              <a:rPr lang="en-US" sz="2200" dirty="0">
                <a:solidFill>
                  <a:prstClr val="black"/>
                </a:solidFill>
                <a:hlinkClick r:id="rId2"/>
              </a:rPr>
              <a:t>http://www.hprt-archives.gr/V3/public/main/page-assetview.aspx?tid=7951&amp;autostart=0</a:t>
            </a:r>
          </a:p>
          <a:p>
            <a:pPr lvl="0">
              <a:buFont typeface="Arial" panose="020B0604020202020204" pitchFamily="34" charset="0"/>
              <a:buChar char="•"/>
            </a:pPr>
            <a:r>
              <a:rPr lang="en-US" sz="2200" dirty="0">
                <a:solidFill>
                  <a:prstClr val="black"/>
                </a:solidFill>
                <a:hlinkClick r:id="rId2"/>
              </a:rPr>
              <a:t>https://www.youtube.com/watch?v=KAoXkRB-RHo</a:t>
            </a:r>
            <a:endParaRPr lang="en-US" sz="2200" dirty="0">
              <a:solidFill>
                <a:prstClr val="black"/>
              </a:solidFill>
            </a:endParaRPr>
          </a:p>
          <a:p>
            <a:pPr lvl="0">
              <a:buFont typeface="Arial" panose="020B0604020202020204" pitchFamily="34" charset="0"/>
              <a:buChar char="•"/>
            </a:pPr>
            <a:r>
              <a:rPr lang="en-US" sz="2200" dirty="0">
                <a:solidFill>
                  <a:prstClr val="black"/>
                </a:solidFill>
                <a:hlinkClick r:id="rId3"/>
              </a:rPr>
              <a:t>https://www.youtube.com/watch?x-yt-cl=85027636&amp;x-yt-ts=1422503916&amp;v=AwK9_SMlYwg#t=262</a:t>
            </a:r>
            <a:endParaRPr lang="en-US" sz="2200" dirty="0">
              <a:solidFill>
                <a:prstClr val="black"/>
              </a:solidFill>
            </a:endParaRPr>
          </a:p>
          <a:p>
            <a:pPr lvl="0">
              <a:buFont typeface="Arial" panose="020B0604020202020204" pitchFamily="34" charset="0"/>
              <a:buChar char="•"/>
            </a:pPr>
            <a:r>
              <a:rPr lang="en-US" sz="2200" dirty="0">
                <a:solidFill>
                  <a:prstClr val="black"/>
                </a:solidFill>
                <a:hlinkClick r:id="rId4"/>
              </a:rPr>
              <a:t>ttp://www.ekebi.gr/magazines/showimage.asp?file=81242&amp;code=0072&amp;zoom=800</a:t>
            </a:r>
            <a:r>
              <a:rPr lang="el-GR" sz="2200" dirty="0">
                <a:solidFill>
                  <a:prstClr val="black"/>
                </a:solidFill>
              </a:rPr>
              <a:t> </a:t>
            </a:r>
            <a:endParaRPr lang="en-US" sz="2200" dirty="0">
              <a:solidFill>
                <a:prstClr val="black"/>
              </a:solidFill>
            </a:endParaRPr>
          </a:p>
          <a:p>
            <a:pPr lvl="0">
              <a:buFont typeface="Arial" panose="020B0604020202020204" pitchFamily="34" charset="0"/>
              <a:buChar char="•"/>
            </a:pPr>
            <a:r>
              <a:rPr lang="en-US" sz="2200" dirty="0">
                <a:solidFill>
                  <a:prstClr val="black"/>
                </a:solidFill>
                <a:hlinkClick r:id="rId5"/>
              </a:rPr>
              <a:t>http://www.kentrolaografias.gr/default.asp?V_DOC_ID=2068</a:t>
            </a:r>
            <a:r>
              <a:rPr lang="en-US" sz="2200" dirty="0">
                <a:solidFill>
                  <a:prstClr val="black"/>
                </a:solidFill>
              </a:rPr>
              <a:t> </a:t>
            </a:r>
          </a:p>
          <a:p>
            <a:pPr lvl="0">
              <a:buFont typeface="Arial" panose="020B0604020202020204" pitchFamily="34" charset="0"/>
              <a:buChar char="•"/>
            </a:pPr>
            <a:r>
              <a:rPr lang="en-US" sz="2200" dirty="0">
                <a:solidFill>
                  <a:prstClr val="black"/>
                </a:solidFill>
                <a:hlinkClick r:id="rId6"/>
              </a:rPr>
              <a:t>http://www.kentrolaografias.gr/files/pdf/ekdoseis/kl_dh_pol_a1/Laografika_Summeikta_t_A.pdf</a:t>
            </a:r>
            <a:r>
              <a:rPr lang="en-US" sz="2200" dirty="0">
                <a:solidFill>
                  <a:prstClr val="black"/>
                </a:solidFill>
              </a:rPr>
              <a:t> </a:t>
            </a:r>
            <a:endParaRPr lang="el-GR" sz="2200" dirty="0">
              <a:solidFill>
                <a:prstClr val="black"/>
              </a:solidFill>
            </a:endParaRPr>
          </a:p>
          <a:p>
            <a:pPr lvl="0">
              <a:buFont typeface="Arial" panose="020B0604020202020204" pitchFamily="34" charset="0"/>
              <a:buChar char="•"/>
            </a:pPr>
            <a:r>
              <a:rPr lang="en-US" sz="2200" dirty="0">
                <a:solidFill>
                  <a:prstClr val="black"/>
                </a:solidFill>
                <a:hlinkClick r:id="rId4"/>
              </a:rPr>
              <a:t>h</a:t>
            </a:r>
            <a:r>
              <a:rPr lang="en-US" sz="2200" dirty="0">
                <a:solidFill>
                  <a:prstClr val="black"/>
                </a:solidFill>
                <a:hlinkClick r:id="rId7"/>
              </a:rPr>
              <a:t>https://dspace.lib.uom.gr/bitstream/2159/14475/2/Pasopoulos_Pe2011.pdf</a:t>
            </a:r>
            <a:endParaRPr lang="el-GR" sz="2200" dirty="0">
              <a:solidFill>
                <a:prstClr val="black"/>
              </a:solidFill>
            </a:endParaRPr>
          </a:p>
          <a:p>
            <a:pPr lvl="0">
              <a:buFont typeface="Arial" panose="020B0604020202020204" pitchFamily="34" charset="0"/>
              <a:buChar char="•"/>
            </a:pPr>
            <a:r>
              <a:rPr lang="en-US" sz="2200" dirty="0">
                <a:solidFill>
                  <a:prstClr val="black"/>
                </a:solidFill>
                <a:hlinkClick r:id="rId8"/>
              </a:rPr>
              <a:t>http://www.e-istoria.com/m45.html</a:t>
            </a:r>
            <a:endParaRPr lang="el-GR" sz="2200" dirty="0">
              <a:solidFill>
                <a:prstClr val="black"/>
              </a:solidFill>
            </a:endParaRPr>
          </a:p>
          <a:p>
            <a:endParaRPr lang="el-GR" dirty="0"/>
          </a:p>
        </p:txBody>
      </p:sp>
    </p:spTree>
    <p:extLst>
      <p:ext uri="{BB962C8B-B14F-4D97-AF65-F5344CB8AC3E}">
        <p14:creationId xmlns:p14="http://schemas.microsoft.com/office/powerpoint/2010/main" val="6809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6"/>
          <p:cNvSpPr>
            <a:spLocks noGrp="1"/>
          </p:cNvSpPr>
          <p:nvPr>
            <p:ph type="ctrTitle"/>
          </p:nvPr>
        </p:nvSpPr>
        <p:spPr>
          <a:xfrm>
            <a:off x="685800" y="2130428"/>
            <a:ext cx="7772400" cy="1470025"/>
          </a:xfrm>
        </p:spPr>
        <p:txBody>
          <a:bodyPr/>
          <a:lstStyle/>
          <a:p>
            <a:pPr eaLnBrk="1" hangingPunct="1"/>
            <a:r>
              <a:rPr lang="el-GR" smtClean="0"/>
              <a:t>Τέλος Ενότητας</a:t>
            </a:r>
          </a:p>
        </p:txBody>
      </p:sp>
      <p:sp>
        <p:nvSpPr>
          <p:cNvPr id="56323" name="Υπότιτλος 7"/>
          <p:cNvSpPr>
            <a:spLocks noGrp="1"/>
          </p:cNvSpPr>
          <p:nvPr>
            <p:ph type="subTitle" idx="1"/>
          </p:nvPr>
        </p:nvSpPr>
        <p:spPr>
          <a:xfrm>
            <a:off x="683420" y="3886200"/>
            <a:ext cx="7777163" cy="1752600"/>
          </a:xfrm>
        </p:spPr>
        <p:txBody>
          <a:bodyPr/>
          <a:lstStyle/>
          <a:p>
            <a:pPr eaLnBrk="1" hangingPunct="1"/>
            <a:r>
              <a:rPr lang="el-GR" smtClean="0"/>
              <a:t> </a:t>
            </a:r>
          </a:p>
        </p:txBody>
      </p:sp>
      <p:pic>
        <p:nvPicPr>
          <p:cNvPr id="56325"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364" y="5732466"/>
            <a:ext cx="324088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74985" y="5732463"/>
            <a:ext cx="1336431" cy="574552"/>
          </a:xfrm>
          <a:prstGeom prst="rect">
            <a:avLst/>
          </a:prstGeom>
        </p:spPr>
        <p:txBody>
          <a:bodyPr vert="horz" wrap="square" lIns="91440" tIns="45720" rIns="91440" bIns="45720" rtlCol="0" anchor="ctr">
            <a:normAutofit/>
          </a:bodyPr>
          <a:lstStyle/>
          <a:p>
            <a:pPr eaLnBrk="0" fontAlgn="base" hangingPunct="0">
              <a:spcBef>
                <a:spcPct val="0"/>
              </a:spcBef>
              <a:spcAft>
                <a:spcPct val="0"/>
              </a:spcAft>
            </a:pPr>
            <a:endParaRPr lang="el-GR" dirty="0" smtClean="0">
              <a:solidFill>
                <a:prstClr val="black"/>
              </a:solidFill>
              <a:latin typeface="Arial" charset="0"/>
              <a:cs typeface="Arial" charset="0"/>
            </a:endParaRPr>
          </a:p>
        </p:txBody>
      </p:sp>
      <p:sp>
        <p:nvSpPr>
          <p:cNvPr id="3" name="TextBox 2"/>
          <p:cNvSpPr txBox="1"/>
          <p:nvPr/>
        </p:nvSpPr>
        <p:spPr>
          <a:xfrm>
            <a:off x="2074985" y="5732466"/>
            <a:ext cx="1661747" cy="771525"/>
          </a:xfrm>
          <a:prstGeom prst="rect">
            <a:avLst/>
          </a:prstGeom>
        </p:spPr>
        <p:txBody>
          <a:bodyPr vert="horz" wrap="square" lIns="91440" tIns="45720" rIns="91440" bIns="45720" rtlCol="0" anchor="ctr">
            <a:normAutofit/>
          </a:bodyPr>
          <a:lstStyle/>
          <a:p>
            <a:pPr eaLnBrk="0" fontAlgn="base" hangingPunct="0">
              <a:spcBef>
                <a:spcPct val="0"/>
              </a:spcBef>
              <a:spcAft>
                <a:spcPct val="0"/>
              </a:spcAft>
            </a:pPr>
            <a:endParaRPr lang="el-GR" dirty="0" smtClean="0">
              <a:solidFill>
                <a:prstClr val="black"/>
              </a:solidFill>
              <a:latin typeface="Arial" charset="0"/>
              <a:cs typeface="Arial" charset="0"/>
            </a:endParaRPr>
          </a:p>
        </p:txBody>
      </p:sp>
      <p:sp>
        <p:nvSpPr>
          <p:cNvPr id="4" name="TextBox 3"/>
          <p:cNvSpPr txBox="1"/>
          <p:nvPr/>
        </p:nvSpPr>
        <p:spPr>
          <a:xfrm>
            <a:off x="1863970" y="6019742"/>
            <a:ext cx="1798394" cy="484249"/>
          </a:xfrm>
          <a:prstGeom prst="rect">
            <a:avLst/>
          </a:prstGeom>
        </p:spPr>
        <p:txBody>
          <a:bodyPr vert="horz" wrap="square" lIns="91440" tIns="45720" rIns="91440" bIns="45720" rtlCol="0" anchor="ctr">
            <a:normAutofit/>
          </a:bodyPr>
          <a:lstStyle/>
          <a:p>
            <a:pPr eaLnBrk="0" fontAlgn="base" hangingPunct="0">
              <a:spcBef>
                <a:spcPct val="0"/>
              </a:spcBef>
              <a:spcAft>
                <a:spcPct val="0"/>
              </a:spcAft>
            </a:pPr>
            <a:endParaRPr lang="el-GR" dirty="0" smtClean="0">
              <a:solidFill>
                <a:prstClr val="black"/>
              </a:solidFill>
              <a:latin typeface="Arial" charset="0"/>
              <a:cs typeface="Arial" charset="0"/>
            </a:endParaRPr>
          </a:p>
        </p:txBody>
      </p:sp>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787594"/>
            <a:ext cx="1973044" cy="6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39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smtClean="0"/>
              <a:t>Χρηματοδότηση</a:t>
            </a:r>
          </a:p>
        </p:txBody>
      </p:sp>
      <p:sp>
        <p:nvSpPr>
          <p:cNvPr id="28675" name="Content Placeholder 2"/>
          <p:cNvSpPr>
            <a:spLocks noGrp="1"/>
          </p:cNvSpPr>
          <p:nvPr>
            <p:ph idx="1"/>
          </p:nvPr>
        </p:nvSpPr>
        <p:spPr>
          <a:xfrm>
            <a:off x="457200" y="1341438"/>
            <a:ext cx="8229600" cy="4525962"/>
          </a:xfrm>
        </p:spPr>
        <p:txBody>
          <a:bodyPr/>
          <a:lstStyle/>
          <a:p>
            <a:pPr eaLnBrk="1" hangingPunct="1"/>
            <a:r>
              <a:rPr lang="el-GR" sz="2400" smtClean="0"/>
              <a:t>Το παρόν εκπαιδευτικό υλικό έχει αναπτυχθεί στα πλαίσια του εκπαιδευτικού έργου του διδάσκοντα.</a:t>
            </a:r>
            <a:endParaRPr lang="en-US" sz="2400" smtClean="0"/>
          </a:p>
          <a:p>
            <a:pPr eaLnBrk="1" hangingPunct="1"/>
            <a:r>
              <a:rPr lang="el-GR" sz="2400" smtClean="0"/>
              <a:t>Το έργο «</a:t>
            </a:r>
            <a:r>
              <a:rPr lang="el-GR" sz="2400" b="1" smtClean="0"/>
              <a:t>Ανοικτά Ακαδημαϊκά Μαθήματα στο Πανεπιστήμιο Πατρών</a:t>
            </a:r>
            <a:r>
              <a:rPr lang="el-GR" sz="2400" smtClean="0"/>
              <a:t>» έχει χρηματοδοτήσει μόνο τη αναδιαμόρφωση του εκπαιδευτικού υλικού. </a:t>
            </a:r>
          </a:p>
          <a:p>
            <a:pPr eaLnBrk="1" hangingPunct="1"/>
            <a:r>
              <a:rPr 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867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310" y="5054600"/>
            <a:ext cx="648057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Θέση αριθμού διαφάνειας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16781A5-6FB9-4F77-975C-29AB6488D1EF}" type="slidenum">
              <a:rPr lang="el-GR" smtClean="0">
                <a:solidFill>
                  <a:srgbClr val="000000"/>
                </a:solidFill>
              </a:rPr>
              <a:pPr/>
              <a:t>3</a:t>
            </a:fld>
            <a:endParaRPr lang="el-GR" smtClean="0">
              <a:solidFill>
                <a:srgbClr val="000000"/>
              </a:solidFill>
            </a:endParaRPr>
          </a:p>
        </p:txBody>
      </p:sp>
    </p:spTree>
    <p:extLst>
      <p:ext uri="{BB962C8B-B14F-4D97-AF65-F5344CB8AC3E}">
        <p14:creationId xmlns:p14="http://schemas.microsoft.com/office/powerpoint/2010/main" val="180736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smtClean="0"/>
              <a:t>ΑΝΑΣΤΕΝΑΡΙΑ</a:t>
            </a:r>
            <a:br>
              <a:rPr lang="el-GR" sz="4000" b="1" dirty="0" smtClean="0"/>
            </a:br>
            <a:r>
              <a:rPr lang="el-GR" sz="2400" b="1" dirty="0" smtClean="0"/>
              <a:t>(Πηγή: Κ. </a:t>
            </a:r>
            <a:r>
              <a:rPr lang="el-GR" sz="2400" b="1" dirty="0" err="1"/>
              <a:t>Κ</a:t>
            </a:r>
            <a:r>
              <a:rPr lang="el-GR" sz="2400" b="1" dirty="0" err="1" smtClean="0"/>
              <a:t>ακούρη</a:t>
            </a:r>
            <a:r>
              <a:rPr lang="el-GR" sz="2400" b="1" dirty="0"/>
              <a:t>, Διονυσιακά </a:t>
            </a:r>
            <a:r>
              <a:rPr lang="el-GR" sz="2400" b="1" dirty="0" smtClean="0"/>
              <a:t>(εκ της σημερινής λαϊκής </a:t>
            </a:r>
            <a:r>
              <a:rPr lang="el-GR" sz="2400" b="1" dirty="0"/>
              <a:t>λατρείας </a:t>
            </a:r>
            <a:r>
              <a:rPr lang="el-GR" sz="2400" b="1" dirty="0" smtClean="0"/>
              <a:t>των </a:t>
            </a:r>
            <a:r>
              <a:rPr lang="el-GR" sz="2400" b="1" dirty="0" err="1" smtClean="0"/>
              <a:t>Θρακων</a:t>
            </a:r>
            <a:r>
              <a:rPr lang="el-GR" sz="2400" b="1" dirty="0" smtClean="0"/>
              <a:t>), </a:t>
            </a:r>
            <a:r>
              <a:rPr lang="el-GR" sz="2400" b="1" dirty="0" err="1" smtClean="0"/>
              <a:t>Ιδεοθέατρον</a:t>
            </a:r>
            <a:r>
              <a:rPr lang="el-GR" sz="2400" b="1" dirty="0" smtClean="0"/>
              <a:t>, Αθήνα 1999 [1963].)</a:t>
            </a:r>
            <a:endParaRPr lang="el-GR" sz="2400" b="1" dirty="0"/>
          </a:p>
        </p:txBody>
      </p:sp>
      <p:sp>
        <p:nvSpPr>
          <p:cNvPr id="3" name="Θέση περιεχομένου 2"/>
          <p:cNvSpPr>
            <a:spLocks noGrp="1"/>
          </p:cNvSpPr>
          <p:nvPr>
            <p:ph idx="1"/>
          </p:nvPr>
        </p:nvSpPr>
        <p:spPr/>
        <p:txBody>
          <a:bodyPr/>
          <a:lstStyle/>
          <a:p>
            <a:pPr algn="just"/>
            <a:r>
              <a:rPr lang="el-GR" sz="2400" dirty="0"/>
              <a:t>Το περιβόητο αυτό λατρευτικό έθιμο έχει την καταγωγή του στο χωριό </a:t>
            </a:r>
            <a:r>
              <a:rPr lang="el-GR" sz="2400" dirty="0" err="1"/>
              <a:t>Κωστί</a:t>
            </a:r>
            <a:r>
              <a:rPr lang="el-GR" sz="2400" dirty="0"/>
              <a:t> της ανατολικής Θράκης, που υπήρξε το μεγαλύτερο κέντρο των Αναστενάρηδων. Μετά τον βίαιο εκπατρισμό των </a:t>
            </a:r>
            <a:r>
              <a:rPr lang="el-GR" sz="2400" dirty="0" err="1"/>
              <a:t>Κωστιανών</a:t>
            </a:r>
            <a:r>
              <a:rPr lang="el-GR" sz="2400" dirty="0"/>
              <a:t> το 1914 το έθιμο αναβίωσε στο χωριό Αγία Ελένη των Σερρών, όπου είχαν εγκατασταθεί </a:t>
            </a:r>
            <a:r>
              <a:rPr lang="el-GR" sz="2400" dirty="0" err="1"/>
              <a:t>Κωστιανοί</a:t>
            </a:r>
            <a:r>
              <a:rPr lang="el-GR" sz="2400" dirty="0"/>
              <a:t> πρόσφυγες, όπως και στον Λαγκαδά Θεσσαλονίκης, όπου τελούνται Αναστενάρια. </a:t>
            </a:r>
          </a:p>
          <a:p>
            <a:pPr algn="just"/>
            <a:r>
              <a:rPr lang="el-GR" sz="2400" dirty="0"/>
              <a:t>Οι ερευνητές υποστηρίζουν ότι η τελετουργία των </a:t>
            </a:r>
            <a:r>
              <a:rPr lang="el-GR" sz="2400" dirty="0" err="1"/>
              <a:t>Αναστεναρίων</a:t>
            </a:r>
            <a:r>
              <a:rPr lang="el-GR" sz="2400" dirty="0"/>
              <a:t> είναι επιβίωση της </a:t>
            </a:r>
            <a:r>
              <a:rPr lang="el-GR" sz="2400" dirty="0" err="1" smtClean="0"/>
              <a:t>ευετηριακής</a:t>
            </a:r>
            <a:r>
              <a:rPr lang="el-GR" sz="2400" dirty="0" smtClean="0"/>
              <a:t> </a:t>
            </a:r>
            <a:r>
              <a:rPr lang="el-GR" sz="2400" dirty="0"/>
              <a:t>λατρείας του Διονύσου, δηλαδή είναι “αποτελεσματική”, αλλά και αποτρεπτική “τελετουργία” που γονιμοποιεί, εξαγνίζει και προστατεύει. </a:t>
            </a:r>
          </a:p>
          <a:p>
            <a:pPr algn="just"/>
            <a:endParaRPr lang="el-GR" dirty="0"/>
          </a:p>
        </p:txBody>
      </p:sp>
    </p:spTree>
    <p:extLst>
      <p:ext uri="{BB962C8B-B14F-4D97-AF65-F5344CB8AC3E}">
        <p14:creationId xmlns:p14="http://schemas.microsoft.com/office/powerpoint/2010/main" val="404463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08912" cy="369332"/>
          </a:xfrm>
          <a:prstGeom prst="rect">
            <a:avLst/>
          </a:prstGeom>
          <a:noFill/>
        </p:spPr>
        <p:txBody>
          <a:bodyPr wrap="square" rtlCol="0">
            <a:spAutoFit/>
          </a:bodyPr>
          <a:lstStyle/>
          <a:p>
            <a:endParaRPr lang="el-GR" dirty="0"/>
          </a:p>
        </p:txBody>
      </p:sp>
      <p:sp>
        <p:nvSpPr>
          <p:cNvPr id="4" name="TextBox 3"/>
          <p:cNvSpPr txBox="1"/>
          <p:nvPr/>
        </p:nvSpPr>
        <p:spPr>
          <a:xfrm>
            <a:off x="395538" y="260648"/>
            <a:ext cx="8352928" cy="369332"/>
          </a:xfrm>
          <a:prstGeom prst="rect">
            <a:avLst/>
          </a:prstGeom>
          <a:noFill/>
        </p:spPr>
        <p:txBody>
          <a:bodyPr wrap="square" rtlCol="0">
            <a:spAutoFit/>
          </a:bodyPr>
          <a:lstStyle/>
          <a:p>
            <a:endParaRPr lang="el-GR" dirty="0"/>
          </a:p>
        </p:txBody>
      </p:sp>
      <p:sp>
        <p:nvSpPr>
          <p:cNvPr id="5" name="TextBox 4"/>
          <p:cNvSpPr txBox="1"/>
          <p:nvPr/>
        </p:nvSpPr>
        <p:spPr>
          <a:xfrm>
            <a:off x="251521" y="445322"/>
            <a:ext cx="8712968" cy="7478970"/>
          </a:xfrm>
          <a:prstGeom prst="rect">
            <a:avLst/>
          </a:prstGeom>
          <a:noFill/>
        </p:spPr>
        <p:txBody>
          <a:bodyPr wrap="square" rtlCol="0">
            <a:spAutoFit/>
          </a:bodyPr>
          <a:lstStyle/>
          <a:p>
            <a:pPr algn="ctr"/>
            <a:endParaRPr lang="el-GR" sz="2400" dirty="0" smtClean="0"/>
          </a:p>
          <a:p>
            <a:pPr algn="just"/>
            <a:endParaRPr lang="el-GR" sz="2400" dirty="0"/>
          </a:p>
          <a:p>
            <a:pPr marL="342900" indent="-342900" algn="just">
              <a:buFont typeface="Arial" panose="020B0604020202020204" pitchFamily="34" charset="0"/>
              <a:buChar char="•"/>
            </a:pPr>
            <a:r>
              <a:rPr lang="el-GR" sz="2400" dirty="0" smtClean="0"/>
              <a:t>Τα Αναστενάρια λαμβάνουν χώρα την </a:t>
            </a:r>
            <a:r>
              <a:rPr lang="el-GR" sz="2400" b="1" dirty="0" smtClean="0"/>
              <a:t>21 Μαΐου</a:t>
            </a:r>
            <a:r>
              <a:rPr lang="el-GR" sz="2400" dirty="0" smtClean="0"/>
              <a:t>, ημέρα που εορτάζεται από την Ορθόδοξη Εκκλησία ο Άγιος Κωνσταντίνος και η Αγία Ελένη. Η τελετή χωρίζεται σε προεόρτια και μεθεόρτια, ενώ</a:t>
            </a:r>
            <a:r>
              <a:rPr lang="en-US" sz="2400" dirty="0" smtClean="0"/>
              <a:t> </a:t>
            </a:r>
            <a:r>
              <a:rPr lang="el-GR" sz="2400" dirty="0" smtClean="0"/>
              <a:t>τελετουργικά περιλαμβάνει </a:t>
            </a:r>
            <a:r>
              <a:rPr lang="el-GR" sz="2400" u="sng" dirty="0" smtClean="0"/>
              <a:t>ιεροπραξίες</a:t>
            </a:r>
            <a:r>
              <a:rPr lang="el-GR" sz="2400" dirty="0" smtClean="0"/>
              <a:t> και </a:t>
            </a:r>
            <a:r>
              <a:rPr lang="el-GR" sz="2400" u="sng" dirty="0" err="1" smtClean="0"/>
              <a:t>μυσταγωγίκές</a:t>
            </a:r>
            <a:r>
              <a:rPr lang="el-GR" sz="2400" u="sng" dirty="0" smtClean="0"/>
              <a:t> πράξεις</a:t>
            </a:r>
            <a:r>
              <a:rPr lang="el-GR" sz="2400" dirty="0" smtClean="0"/>
              <a:t>, όπως θυσία ζώου, έκσταση</a:t>
            </a:r>
            <a:r>
              <a:rPr lang="en-US" sz="2400" dirty="0" smtClean="0"/>
              <a:t> </a:t>
            </a:r>
            <a:r>
              <a:rPr lang="el-GR" sz="2400" dirty="0" smtClean="0"/>
              <a:t>των μυστών, πυροβασία, </a:t>
            </a:r>
            <a:r>
              <a:rPr lang="el-GR" sz="2400" dirty="0" err="1" smtClean="0"/>
              <a:t>ακαΐα</a:t>
            </a:r>
            <a:r>
              <a:rPr lang="el-GR" sz="2400" dirty="0" smtClean="0"/>
              <a:t> και ορειβασία.</a:t>
            </a:r>
          </a:p>
          <a:p>
            <a:pPr marL="342900" indent="-342900" algn="just">
              <a:buFont typeface="Arial" panose="020B0604020202020204" pitchFamily="34" charset="0"/>
              <a:buChar char="•"/>
            </a:pPr>
            <a:r>
              <a:rPr lang="el-GR" sz="2400" dirty="0"/>
              <a:t> Οι </a:t>
            </a:r>
            <a:r>
              <a:rPr lang="el-GR" sz="2400" dirty="0" smtClean="0"/>
              <a:t>παραδοσιακοί </a:t>
            </a:r>
            <a:r>
              <a:rPr lang="el-GR" sz="2400" b="1" dirty="0" smtClean="0"/>
              <a:t>Αναστενάρηδες</a:t>
            </a:r>
            <a:r>
              <a:rPr lang="el-GR" sz="2400" dirty="0" smtClean="0"/>
              <a:t> από τα Θρακιώτικά χωριά αποτελούσαν </a:t>
            </a:r>
            <a:r>
              <a:rPr lang="el-GR" sz="2400" dirty="0"/>
              <a:t>ένα ιδιαίτερο «τάγμα», έναν όμιλο αντίστοιχο των αρχαίων «ιερών θιάσων» διονυσιακού τύπου. Παρά το γεγονός ότι ασπάζονταν την χριστιανική θρησκεία, στην ουσία ήταν αυτοκέφαλοι και </a:t>
            </a:r>
            <a:r>
              <a:rPr lang="el-GR" sz="2400" b="1" dirty="0"/>
              <a:t>αυτόνομοι</a:t>
            </a:r>
            <a:r>
              <a:rPr lang="el-GR" sz="2400" dirty="0"/>
              <a:t>. Σπάνια εκκλησιάζονταν, ενώ την λατρεία τους </a:t>
            </a:r>
            <a:r>
              <a:rPr lang="el-GR" sz="2400" dirty="0" smtClean="0"/>
              <a:t>τελούσαν </a:t>
            </a:r>
            <a:r>
              <a:rPr lang="el-GR" sz="2400" dirty="0"/>
              <a:t>είτε σε ιδιωτικά ιερά, τα </a:t>
            </a:r>
            <a:r>
              <a:rPr lang="el-GR" sz="2400" b="1" dirty="0"/>
              <a:t>Κονάκια</a:t>
            </a:r>
            <a:r>
              <a:rPr lang="el-GR" sz="2400" dirty="0"/>
              <a:t>, είτε σε άλση, τα Αγιάσματα. Για Ανώτατο Αρχηγό τους έχουν το «εικόνισμα του Αγίου» (ιδιότυπα χριστιανικά εικονίσματα που φέρουν λαβή, κουδούνι και ιερό κόμβο), ενώ διοικούνται από Δώδεκα εντεταλμένους ιερουργούς με ανώτατο ιεράρχη, τον </a:t>
            </a:r>
            <a:r>
              <a:rPr lang="el-GR" sz="2400" dirty="0" err="1"/>
              <a:t>Αρχιαναστενάρη</a:t>
            </a:r>
            <a:r>
              <a:rPr lang="el-GR" sz="2400" dirty="0"/>
              <a:t>.  </a:t>
            </a:r>
          </a:p>
          <a:p>
            <a:pPr algn="just"/>
            <a:endParaRPr lang="el-GR" sz="2400" dirty="0"/>
          </a:p>
        </p:txBody>
      </p:sp>
    </p:spTree>
    <p:extLst>
      <p:ext uri="{BB962C8B-B14F-4D97-AF65-F5344CB8AC3E}">
        <p14:creationId xmlns:p14="http://schemas.microsoft.com/office/powerpoint/2010/main" val="126380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52"/>
            <a:ext cx="8640960" cy="6001643"/>
          </a:xfrm>
          <a:prstGeom prst="rect">
            <a:avLst/>
          </a:prstGeom>
          <a:noFill/>
        </p:spPr>
        <p:txBody>
          <a:bodyPr wrap="square" rtlCol="0">
            <a:spAutoFit/>
          </a:bodyPr>
          <a:lstStyle/>
          <a:p>
            <a:pPr algn="just"/>
            <a:r>
              <a:rPr lang="el-GR" sz="2400" i="1" u="sng" dirty="0" smtClean="0"/>
              <a:t>Αρχιαναστενάρης</a:t>
            </a:r>
            <a:r>
              <a:rPr lang="el-GR" sz="2400" dirty="0" smtClean="0"/>
              <a:t>: Πρόσωπο σοβαρό και άμεμπτο. Ένας  </a:t>
            </a:r>
            <a:r>
              <a:rPr lang="el-GR" sz="2400" dirty="0"/>
              <a:t>ι</a:t>
            </a:r>
            <a:r>
              <a:rPr lang="el-GR" sz="2400" dirty="0" smtClean="0"/>
              <a:t>διότυπος </a:t>
            </a:r>
            <a:r>
              <a:rPr lang="el-GR" sz="2400" b="1" dirty="0" smtClean="0"/>
              <a:t>αρχιερέας</a:t>
            </a:r>
            <a:r>
              <a:rPr lang="el-GR" sz="2400" dirty="0" smtClean="0"/>
              <a:t> που</a:t>
            </a:r>
            <a:r>
              <a:rPr lang="de-DE" sz="2400" dirty="0" smtClean="0"/>
              <a:t> </a:t>
            </a:r>
            <a:r>
              <a:rPr lang="el-GR" sz="2400" dirty="0" smtClean="0"/>
              <a:t>ήταν </a:t>
            </a:r>
            <a:r>
              <a:rPr lang="el-GR" sz="2400" dirty="0"/>
              <a:t>ι</a:t>
            </a:r>
            <a:r>
              <a:rPr lang="el-GR" sz="2400" dirty="0" smtClean="0"/>
              <a:t>ερουργός, μάντης, εξορκιστής, βροχοποιός, θεραπευτής, θεμελιωτής ιερών και όρκων. Εξομολογούσε τους ενόχους, και έπρεπε να καθαίρει τις ψυχές. Ευλογούσε τους νεόνυμφους και δεχόταν τους νεοφώτιστους στον κύκλο των μυστών. Εγκαινίαζε την τελετή των Αναστεναριών στο τέλος της άνοιξης και την γιορτή του Καλόγερου στο τέλος του χειμώνα.</a:t>
            </a:r>
          </a:p>
          <a:p>
            <a:pPr algn="just"/>
            <a:endParaRPr lang="el-GR" sz="2400" dirty="0"/>
          </a:p>
          <a:p>
            <a:pPr algn="just"/>
            <a:r>
              <a:rPr lang="el-GR" sz="2400" i="1" u="sng" dirty="0" smtClean="0"/>
              <a:t>Αναστενάρηδες</a:t>
            </a:r>
            <a:r>
              <a:rPr lang="el-GR" sz="2400" u="sng" dirty="0" smtClean="0"/>
              <a:t>:</a:t>
            </a:r>
            <a:r>
              <a:rPr lang="el-GR" sz="2400" dirty="0" smtClean="0"/>
              <a:t> </a:t>
            </a:r>
            <a:r>
              <a:rPr lang="el-GR" sz="2400" b="1" dirty="0" smtClean="0"/>
              <a:t>Χριστιανοί</a:t>
            </a:r>
            <a:r>
              <a:rPr lang="el-GR" sz="2400" dirty="0" smtClean="0"/>
              <a:t> με θερμή θρησκευτική πίστη που επιπλέον διαθέτει αρκετά </a:t>
            </a:r>
            <a:r>
              <a:rPr lang="el-GR" sz="2400" b="1" dirty="0" smtClean="0"/>
              <a:t>μυστικιστικά στοιχεία</a:t>
            </a:r>
            <a:r>
              <a:rPr lang="el-GR" sz="2400" dirty="0" smtClean="0"/>
              <a:t>. Αιρετικοί στο δόγμα και στη λατρεία, δυϊστές και </a:t>
            </a:r>
            <a:r>
              <a:rPr lang="el-GR" sz="2400" dirty="0" err="1" smtClean="0"/>
              <a:t>στοιχειολάτρες</a:t>
            </a:r>
            <a:r>
              <a:rPr lang="el-GR" sz="2400" dirty="0" smtClean="0"/>
              <a:t>, προσευχόμενοι χορευτές που δέονταν για ευφορία, γόνιμη βροχή και απομάκρυνση κάθε κακοδαιμονίας. Ήταν χορευτές-θεραπευτές, που κύκλωναν τον ασθενή και με την μαντική, ζωοθυσία και την μουσική  προσπαθούσαν να αποκαταστήσουν την υγεία του. </a:t>
            </a:r>
            <a:endParaRPr lang="el-GR" sz="2400" u="sng" dirty="0" smtClean="0"/>
          </a:p>
          <a:p>
            <a:pPr algn="just"/>
            <a:endParaRPr lang="el-GR" sz="2400" dirty="0"/>
          </a:p>
        </p:txBody>
      </p:sp>
    </p:spTree>
    <p:extLst>
      <p:ext uri="{BB962C8B-B14F-4D97-AF65-F5344CB8AC3E}">
        <p14:creationId xmlns:p14="http://schemas.microsoft.com/office/powerpoint/2010/main" val="2566444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50"/>
            <a:ext cx="8640960" cy="10433625"/>
          </a:xfrm>
          <a:prstGeom prst="rect">
            <a:avLst/>
          </a:prstGeom>
          <a:noFill/>
        </p:spPr>
        <p:txBody>
          <a:bodyPr wrap="square" rtlCol="0">
            <a:spAutoFit/>
          </a:bodyPr>
          <a:lstStyle/>
          <a:p>
            <a:pPr algn="just"/>
            <a:r>
              <a:rPr lang="el-GR" sz="2400" dirty="0" smtClean="0"/>
              <a:t>Απροσδιόριστο πότε η λατρεία αυτή με τις </a:t>
            </a:r>
            <a:r>
              <a:rPr lang="el-GR" sz="2400" b="1" dirty="0" smtClean="0"/>
              <a:t>πανάρχαιες καταβολές </a:t>
            </a:r>
            <a:r>
              <a:rPr lang="el-GR" sz="2400" dirty="0" smtClean="0"/>
              <a:t>προσέλαβε τα σύγχρονα βακχικά-χριστιανικά χαρακτηριστικά, όπως απροσδιόριστη παραμένει άγνωστη η γεωγραφική της εξάπλωση.</a:t>
            </a:r>
          </a:p>
          <a:p>
            <a:pPr algn="just"/>
            <a:endParaRPr lang="el-GR" sz="2400" dirty="0"/>
          </a:p>
          <a:p>
            <a:pPr marL="342900" indent="-342900" algn="just">
              <a:buFont typeface="Arial" panose="020B0604020202020204" pitchFamily="34" charset="0"/>
              <a:buChar char="•"/>
            </a:pPr>
            <a:r>
              <a:rPr lang="el-GR" sz="2400" dirty="0" smtClean="0"/>
              <a:t>Η πρώτη μαρτυρία </a:t>
            </a:r>
            <a:r>
              <a:rPr lang="el-GR" sz="2400" dirty="0" err="1" smtClean="0"/>
              <a:t>πρ</a:t>
            </a:r>
            <a:r>
              <a:rPr lang="en-US" sz="2400" dirty="0" smtClean="0"/>
              <a:t>o</a:t>
            </a:r>
            <a:r>
              <a:rPr lang="el-GR" sz="2400" dirty="0"/>
              <a:t>έ</a:t>
            </a:r>
            <a:r>
              <a:rPr lang="el-GR" sz="2400" dirty="0" smtClean="0"/>
              <a:t>ρχεται από αυτοψία στα χωριά Κωστί και </a:t>
            </a:r>
            <a:r>
              <a:rPr lang="en-US" sz="2400" dirty="0" err="1" smtClean="0"/>
              <a:t>Madschura</a:t>
            </a:r>
            <a:r>
              <a:rPr lang="el-GR" sz="2400" dirty="0" smtClean="0"/>
              <a:t>. Πριν από τον εκπατρισμό των Θρακών</a:t>
            </a:r>
            <a:r>
              <a:rPr lang="en-US" sz="2400" dirty="0" smtClean="0"/>
              <a:t>,</a:t>
            </a:r>
            <a:r>
              <a:rPr lang="el-GR" sz="2400" dirty="0" smtClean="0"/>
              <a:t> Αναστενάρηδες υπήρχαν στα Ελληνικ</a:t>
            </a:r>
            <a:r>
              <a:rPr lang="el-GR" sz="2400" dirty="0"/>
              <a:t>ά</a:t>
            </a:r>
            <a:r>
              <a:rPr lang="el-GR" sz="2400" dirty="0" smtClean="0"/>
              <a:t> χωριά της </a:t>
            </a:r>
            <a:r>
              <a:rPr lang="el-GR" sz="2400" dirty="0" err="1" smtClean="0"/>
              <a:t>Αγαθουπόλεως</a:t>
            </a:r>
            <a:r>
              <a:rPr lang="el-GR" sz="2400" dirty="0"/>
              <a:t> </a:t>
            </a:r>
            <a:r>
              <a:rPr lang="el-GR" sz="2400" dirty="0" smtClean="0"/>
              <a:t>ως το </a:t>
            </a:r>
            <a:r>
              <a:rPr lang="el-GR" sz="2400" dirty="0" err="1" smtClean="0"/>
              <a:t>Μπροβίδο</a:t>
            </a:r>
            <a:r>
              <a:rPr lang="el-GR" sz="2400" dirty="0" smtClean="0"/>
              <a:t>, το </a:t>
            </a:r>
            <a:r>
              <a:rPr lang="el-GR" sz="2400" dirty="0" err="1" smtClean="0"/>
              <a:t>Γαλαζάκι</a:t>
            </a:r>
            <a:r>
              <a:rPr lang="el-GR" sz="2400" dirty="0" smtClean="0"/>
              <a:t> και το κεφαλοχώρι Κωστί. Πιο δυτικά υπήρχαν  </a:t>
            </a:r>
            <a:r>
              <a:rPr lang="el-GR" sz="2400" dirty="0" err="1" smtClean="0"/>
              <a:t>αναστενάρικα</a:t>
            </a:r>
            <a:r>
              <a:rPr lang="el-GR" sz="2400" dirty="0" smtClean="0"/>
              <a:t> χωριά προς τη Βουλγαρία</a:t>
            </a:r>
            <a:r>
              <a:rPr lang="en-US" sz="2400" dirty="0" smtClean="0"/>
              <a:t> </a:t>
            </a:r>
            <a:r>
              <a:rPr lang="el-GR" sz="2400" dirty="0" smtClean="0"/>
              <a:t>με σημαντικότερο κέντρο το </a:t>
            </a:r>
            <a:r>
              <a:rPr lang="en-US" sz="2400" dirty="0" err="1" smtClean="0"/>
              <a:t>Urgari</a:t>
            </a:r>
            <a:r>
              <a:rPr lang="en-US" sz="2400" dirty="0" smtClean="0"/>
              <a:t>.</a:t>
            </a:r>
            <a:r>
              <a:rPr lang="el-GR" sz="2400" dirty="0"/>
              <a:t> </a:t>
            </a:r>
            <a:r>
              <a:rPr lang="el-GR" sz="2400" dirty="0" smtClean="0"/>
              <a:t>Μετά τον αποικισμό στην Μακεδονία γνωστοί θίασοι βρίσκονταν στον Λαγκαδά Θεσσαλονίκης, στο </a:t>
            </a:r>
            <a:r>
              <a:rPr lang="el-GR" sz="2400" dirty="0" err="1" smtClean="0"/>
              <a:t>Μελίκι</a:t>
            </a:r>
            <a:r>
              <a:rPr lang="el-GR" sz="2400" dirty="0" smtClean="0"/>
              <a:t> της Βέροιας, στη </a:t>
            </a:r>
            <a:r>
              <a:rPr lang="el-GR" sz="2400" dirty="0" err="1" smtClean="0"/>
              <a:t>Μαυρολεύκη</a:t>
            </a:r>
            <a:r>
              <a:rPr lang="el-GR" sz="2400" dirty="0" smtClean="0"/>
              <a:t> Δράμας και στην Αγ. Ελένη Σερρών. </a:t>
            </a:r>
          </a:p>
          <a:p>
            <a:pPr marL="342900" indent="-342900" algn="just">
              <a:buFont typeface="Arial" panose="020B0604020202020204" pitchFamily="34" charset="0"/>
              <a:buChar char="•"/>
            </a:pPr>
            <a:r>
              <a:rPr lang="el-GR" sz="2400" dirty="0" smtClean="0"/>
              <a:t>Το αντίστοιχο κεφαλοχώρι των Αναστενάρηδων της Μακεδονίας είναι η </a:t>
            </a:r>
            <a:r>
              <a:rPr lang="el-GR" sz="2400" b="1" dirty="0" smtClean="0"/>
              <a:t>Αγ. Ελένη </a:t>
            </a:r>
            <a:r>
              <a:rPr lang="el-GR" sz="2400" dirty="0" smtClean="0"/>
              <a:t>και τον </a:t>
            </a:r>
            <a:r>
              <a:rPr lang="el-GR" sz="2400" dirty="0" err="1" smtClean="0"/>
              <a:t>Αρχιαναστενάρη</a:t>
            </a:r>
            <a:r>
              <a:rPr lang="el-GR" sz="2400" dirty="0" smtClean="0"/>
              <a:t> του τιμούσαν ανέκαθεν ως «Δεσπότη», ως «Γενάρχη» των Αναστενάρηδων της Μακεδονίας. Τα Αναστενάρια </a:t>
            </a:r>
            <a:r>
              <a:rPr lang="el-GR" sz="2400" dirty="0"/>
              <a:t>θεωρείται ότι </a:t>
            </a:r>
            <a:r>
              <a:rPr lang="el-GR" sz="2400" dirty="0" smtClean="0"/>
              <a:t>διασώζουν </a:t>
            </a:r>
            <a:r>
              <a:rPr lang="el-GR" sz="2400" dirty="0"/>
              <a:t>μέχρι σήμερα στοιχεία πανάρχαιων λατρειών, </a:t>
            </a:r>
            <a:r>
              <a:rPr lang="el-GR" sz="2400" dirty="0" smtClean="0"/>
              <a:t>τα </a:t>
            </a:r>
            <a:r>
              <a:rPr lang="el-GR" sz="2400" dirty="0"/>
              <a:t>οποία </a:t>
            </a:r>
            <a:r>
              <a:rPr lang="el-GR" sz="2400" dirty="0" smtClean="0"/>
              <a:t>είναι </a:t>
            </a:r>
            <a:r>
              <a:rPr lang="el-GR" sz="2400" dirty="0"/>
              <a:t>περισσότερο καταφανή </a:t>
            </a:r>
            <a:r>
              <a:rPr lang="el-GR" sz="2400" dirty="0" smtClean="0"/>
              <a:t>τους </a:t>
            </a:r>
            <a:r>
              <a:rPr lang="el-GR" sz="2400" dirty="0"/>
              <a:t>παλαιότερους χρόνους.</a:t>
            </a:r>
          </a:p>
          <a:p>
            <a:pPr algn="just"/>
            <a:endParaRPr lang="el-GR" sz="2400" dirty="0" smtClean="0"/>
          </a:p>
          <a:p>
            <a:pPr algn="just"/>
            <a:endParaRPr lang="en-US" sz="2400" dirty="0" smtClean="0"/>
          </a:p>
          <a:p>
            <a:pPr algn="just"/>
            <a:endParaRPr lang="en-US" sz="2400" dirty="0"/>
          </a:p>
          <a:p>
            <a:pPr algn="just"/>
            <a:endParaRPr lang="el-GR" sz="2400" dirty="0" smtClean="0"/>
          </a:p>
          <a:p>
            <a:pPr algn="just"/>
            <a:endParaRPr lang="el-GR" sz="2400" dirty="0"/>
          </a:p>
          <a:p>
            <a:pPr algn="just"/>
            <a:endParaRPr lang="el-GR" sz="2400" dirty="0"/>
          </a:p>
          <a:p>
            <a:pPr algn="just"/>
            <a:r>
              <a:rPr lang="el-GR" sz="2400" dirty="0" smtClean="0"/>
              <a:t> </a:t>
            </a:r>
          </a:p>
          <a:p>
            <a:pPr algn="just"/>
            <a:endParaRPr lang="el-GR" sz="2400" dirty="0"/>
          </a:p>
          <a:p>
            <a:pPr algn="just"/>
            <a:r>
              <a:rPr lang="el-GR" sz="2400" dirty="0" smtClean="0"/>
              <a:t> </a:t>
            </a:r>
            <a:endParaRPr lang="el-GR" sz="2400" dirty="0"/>
          </a:p>
        </p:txBody>
      </p:sp>
    </p:spTree>
    <p:extLst>
      <p:ext uri="{BB962C8B-B14F-4D97-AF65-F5344CB8AC3E}">
        <p14:creationId xmlns:p14="http://schemas.microsoft.com/office/powerpoint/2010/main" val="188246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188650"/>
            <a:ext cx="8568952" cy="4524315"/>
          </a:xfrm>
          <a:prstGeom prst="rect">
            <a:avLst/>
          </a:prstGeom>
          <a:noFill/>
        </p:spPr>
        <p:txBody>
          <a:bodyPr wrap="square" rtlCol="0">
            <a:spAutoFit/>
          </a:bodyPr>
          <a:lstStyle/>
          <a:p>
            <a:pPr algn="just"/>
            <a:endParaRPr lang="en-US" sz="2400" u="sng" dirty="0" smtClean="0">
              <a:solidFill>
                <a:prstClr val="black"/>
              </a:solidFill>
            </a:endParaRPr>
          </a:p>
          <a:p>
            <a:pPr algn="just"/>
            <a:endParaRPr lang="en-US" sz="2400" u="sng" dirty="0">
              <a:solidFill>
                <a:prstClr val="black"/>
              </a:solidFill>
            </a:endParaRPr>
          </a:p>
          <a:p>
            <a:pPr algn="just"/>
            <a:endParaRPr lang="en-US" sz="2400" u="sng" dirty="0">
              <a:solidFill>
                <a:prstClr val="black"/>
              </a:solidFill>
            </a:endParaRPr>
          </a:p>
          <a:p>
            <a:pPr algn="just"/>
            <a:r>
              <a:rPr lang="el-GR" sz="2400" u="sng" dirty="0" smtClean="0">
                <a:solidFill>
                  <a:prstClr val="black"/>
                </a:solidFill>
              </a:rPr>
              <a:t>Αγιάσματα</a:t>
            </a:r>
            <a:r>
              <a:rPr lang="el-GR" sz="2400" dirty="0">
                <a:solidFill>
                  <a:prstClr val="black"/>
                </a:solidFill>
              </a:rPr>
              <a:t>: </a:t>
            </a:r>
            <a:r>
              <a:rPr lang="en-US" sz="2400" dirty="0">
                <a:solidFill>
                  <a:prstClr val="black"/>
                </a:solidFill>
              </a:rPr>
              <a:t>H</a:t>
            </a:r>
            <a:r>
              <a:rPr lang="el-GR" sz="2400" dirty="0" smtClean="0">
                <a:solidFill>
                  <a:prstClr val="black"/>
                </a:solidFill>
              </a:rPr>
              <a:t> </a:t>
            </a:r>
            <a:r>
              <a:rPr lang="el-GR" sz="2400" dirty="0">
                <a:solidFill>
                  <a:prstClr val="black"/>
                </a:solidFill>
              </a:rPr>
              <a:t>ονομασία προέρχεται από την πηγή α</a:t>
            </a:r>
            <a:r>
              <a:rPr lang="el-GR" sz="2400" dirty="0" smtClean="0">
                <a:solidFill>
                  <a:prstClr val="black"/>
                </a:solidFill>
              </a:rPr>
              <a:t>γιασμένου </a:t>
            </a:r>
            <a:r>
              <a:rPr lang="el-GR" sz="2400" dirty="0">
                <a:solidFill>
                  <a:prstClr val="black"/>
                </a:solidFill>
              </a:rPr>
              <a:t>ύδατος που υπάρχει στο </a:t>
            </a:r>
            <a:r>
              <a:rPr lang="el-GR" sz="2400" dirty="0" smtClean="0">
                <a:solidFill>
                  <a:prstClr val="black"/>
                </a:solidFill>
              </a:rPr>
              <a:t>χώρο και πρόκειται για </a:t>
            </a:r>
            <a:r>
              <a:rPr lang="el-GR" sz="2400" b="1" dirty="0" smtClean="0">
                <a:solidFill>
                  <a:prstClr val="black"/>
                </a:solidFill>
              </a:rPr>
              <a:t>ιδιωτικά υπαίθρια ιερά. </a:t>
            </a:r>
            <a:r>
              <a:rPr lang="el-GR" sz="2400" dirty="0" smtClean="0">
                <a:solidFill>
                  <a:prstClr val="black"/>
                </a:solidFill>
              </a:rPr>
              <a:t>Ήταν τόποι </a:t>
            </a:r>
            <a:r>
              <a:rPr lang="el-GR" sz="2400" dirty="0">
                <a:solidFill>
                  <a:prstClr val="black"/>
                </a:solidFill>
              </a:rPr>
              <a:t>διαχωρισμένοι μέσα </a:t>
            </a:r>
            <a:r>
              <a:rPr lang="el-GR" sz="2400" dirty="0" smtClean="0">
                <a:solidFill>
                  <a:prstClr val="black"/>
                </a:solidFill>
              </a:rPr>
              <a:t>σε άλση</a:t>
            </a:r>
            <a:r>
              <a:rPr lang="el-GR" sz="2400" dirty="0">
                <a:solidFill>
                  <a:prstClr val="black"/>
                </a:solidFill>
              </a:rPr>
              <a:t>, </a:t>
            </a:r>
            <a:r>
              <a:rPr lang="el-GR" sz="2400" dirty="0" smtClean="0">
                <a:solidFill>
                  <a:prstClr val="black"/>
                </a:solidFill>
              </a:rPr>
              <a:t>οι οποίοι καθορίστηκαν </a:t>
            </a:r>
            <a:r>
              <a:rPr lang="el-GR" sz="2400" dirty="0">
                <a:solidFill>
                  <a:prstClr val="black"/>
                </a:solidFill>
              </a:rPr>
              <a:t>από μύστες την ώρα της πνευματικής τους έξαρσης (</a:t>
            </a:r>
            <a:r>
              <a:rPr lang="el-GR" sz="2400" dirty="0" err="1" smtClean="0">
                <a:solidFill>
                  <a:prstClr val="black"/>
                </a:solidFill>
              </a:rPr>
              <a:t>οιστροπληξίας</a:t>
            </a:r>
            <a:r>
              <a:rPr lang="el-GR" sz="2400" dirty="0" smtClean="0">
                <a:solidFill>
                  <a:prstClr val="black"/>
                </a:solidFill>
              </a:rPr>
              <a:t>). Παλαιότερα είχαν μεγάλη έκταση και  </a:t>
            </a:r>
            <a:r>
              <a:rPr lang="el-GR" sz="2400" dirty="0">
                <a:solidFill>
                  <a:prstClr val="black"/>
                </a:solidFill>
              </a:rPr>
              <a:t>περιφράσσονταν από ξύλινο </a:t>
            </a:r>
            <a:r>
              <a:rPr lang="el-GR" sz="2400" dirty="0" smtClean="0">
                <a:solidFill>
                  <a:prstClr val="black"/>
                </a:solidFill>
              </a:rPr>
              <a:t>φράκτη. Τα ξύλα της ιερής περίφραξης, όταν τα ανανέωναν, χρησιμοποιούσαν  </a:t>
            </a:r>
            <a:r>
              <a:rPr lang="el-GR" sz="2400" dirty="0">
                <a:solidFill>
                  <a:prstClr val="black"/>
                </a:solidFill>
              </a:rPr>
              <a:t>στην μεγάλη </a:t>
            </a:r>
            <a:r>
              <a:rPr lang="el-GR" sz="2400" dirty="0" smtClean="0">
                <a:solidFill>
                  <a:prstClr val="black"/>
                </a:solidFill>
              </a:rPr>
              <a:t>φωτιά. Στο χωριό Αγ. Ελένη υπήρχε ένα αντίστοιχο υποτυπώδες περίφραγμα.</a:t>
            </a:r>
            <a:endParaRPr lang="el-GR" sz="2400" dirty="0"/>
          </a:p>
        </p:txBody>
      </p:sp>
    </p:spTree>
    <p:extLst>
      <p:ext uri="{BB962C8B-B14F-4D97-AF65-F5344CB8AC3E}">
        <p14:creationId xmlns:p14="http://schemas.microsoft.com/office/powerpoint/2010/main" val="108193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4" y="116649"/>
            <a:ext cx="8784976" cy="7109639"/>
          </a:xfrm>
          <a:prstGeom prst="rect">
            <a:avLst/>
          </a:prstGeom>
          <a:noFill/>
        </p:spPr>
        <p:txBody>
          <a:bodyPr wrap="square" rtlCol="0">
            <a:spAutoFit/>
          </a:bodyPr>
          <a:lstStyle/>
          <a:p>
            <a:pPr algn="just"/>
            <a:r>
              <a:rPr lang="el-GR" sz="2400" dirty="0" smtClean="0"/>
              <a:t>Οι Αναστενάρηδες </a:t>
            </a:r>
            <a:r>
              <a:rPr lang="el-GR" sz="2400" b="1" dirty="0" smtClean="0"/>
              <a:t>εκκλησιάζονταν παραδοσιακά μόνο των Φώτων</a:t>
            </a:r>
            <a:r>
              <a:rPr lang="el-GR" sz="2400" dirty="0" smtClean="0"/>
              <a:t>, την ημέρα αγιασμού των υδάτων, και αυτό λόγω του αγιάσματος της πηγής. Ο Αγιασμός γι’ αυτούς είναι η κατ’ εξοχήν χριστιανική λειτουργία. Όταν οι ανώτεροι κληρικοί απαγόρευαν στους ιερείς των </a:t>
            </a:r>
            <a:r>
              <a:rPr lang="el-GR" sz="2400" dirty="0" err="1" smtClean="0"/>
              <a:t>αναστενάρικων</a:t>
            </a:r>
            <a:r>
              <a:rPr lang="el-GR" sz="2400" dirty="0" smtClean="0"/>
              <a:t> χωριών να τελέσουν Αγιασμό, τότε τον έκανε ο Αρχιαναστενάρης. Ο ίδιος έδινε Αγίασμα στους μύστες, κατά την τελετή των Αναστεναριών και την Γιορτή του Καλογέρου.  </a:t>
            </a:r>
          </a:p>
          <a:p>
            <a:pPr algn="just"/>
            <a:endParaRPr lang="el-GR" sz="2400" dirty="0"/>
          </a:p>
          <a:p>
            <a:pPr algn="just"/>
            <a:r>
              <a:rPr lang="el-GR" sz="2400" dirty="0" smtClean="0"/>
              <a:t>Έχουν όμως και </a:t>
            </a:r>
            <a:r>
              <a:rPr lang="el-GR" sz="2400" b="1" u="sng" dirty="0" smtClean="0"/>
              <a:t>ιδιωτικό ιερό</a:t>
            </a:r>
            <a:r>
              <a:rPr lang="el-GR" sz="2400" dirty="0" smtClean="0"/>
              <a:t>, το </a:t>
            </a:r>
            <a:r>
              <a:rPr lang="el-GR" sz="2400" b="1" u="sng" dirty="0" smtClean="0"/>
              <a:t>Κονάκι</a:t>
            </a:r>
            <a:r>
              <a:rPr lang="el-GR" sz="2400" dirty="0" smtClean="0"/>
              <a:t>, στο οποίο φυλάσσουν μέσα </a:t>
            </a:r>
            <a:r>
              <a:rPr lang="el-GR" sz="2400" b="1" dirty="0" smtClean="0"/>
              <a:t>ιερά σκεύη της λατρείας </a:t>
            </a:r>
            <a:r>
              <a:rPr lang="el-GR" sz="2400" dirty="0" smtClean="0"/>
              <a:t>και τα ιδιότυπα </a:t>
            </a:r>
            <a:r>
              <a:rPr lang="el-GR" sz="2400" b="1" dirty="0" smtClean="0"/>
              <a:t>εικονίσματα</a:t>
            </a:r>
            <a:r>
              <a:rPr lang="el-GR" sz="2400" dirty="0" smtClean="0"/>
              <a:t> τους, τα οποία </a:t>
            </a:r>
            <a:r>
              <a:rPr lang="el-GR" sz="2400" dirty="0"/>
              <a:t>θεωρούν κληρονομιά του </a:t>
            </a:r>
            <a:r>
              <a:rPr lang="el-GR" sz="2400" dirty="0" smtClean="0"/>
              <a:t>Αγίου και κρατούν κατά τη διάρκεια των </a:t>
            </a:r>
            <a:r>
              <a:rPr lang="el-GR" sz="2400" dirty="0" err="1" smtClean="0"/>
              <a:t>εκστασιακών</a:t>
            </a:r>
            <a:r>
              <a:rPr lang="el-GR" sz="2400" dirty="0" smtClean="0"/>
              <a:t> χορών τους. </a:t>
            </a:r>
          </a:p>
          <a:p>
            <a:pPr algn="just"/>
            <a:endParaRPr lang="el-GR" sz="2400" dirty="0"/>
          </a:p>
          <a:p>
            <a:pPr algn="just"/>
            <a:r>
              <a:rPr lang="el-GR" sz="2400" i="1" u="sng" dirty="0" smtClean="0"/>
              <a:t>Τα εικονίσματα </a:t>
            </a:r>
            <a:r>
              <a:rPr lang="el-GR" sz="2400" dirty="0" smtClean="0"/>
              <a:t>έχουν λαβή περίπου 0,10 μ. για να κρατούνται από τους εκστασιασμένους Αναστενάρηδες χορευτές και μέγεθος 0,30-0,40 μ. Δεν είναι παλαιότερα του 1833 και οι </a:t>
            </a:r>
            <a:r>
              <a:rPr lang="el-GR" sz="2400" b="1" i="1" dirty="0" smtClean="0"/>
              <a:t>Χάρες</a:t>
            </a:r>
            <a:r>
              <a:rPr lang="el-GR" sz="2400" dirty="0" smtClean="0"/>
              <a:t> (περιβάλλουν το ιερό ζεύγος Αγ. Κωνσταντίνου και Ελένης) είναι </a:t>
            </a:r>
            <a:r>
              <a:rPr lang="el-GR" sz="2400" b="1" dirty="0" smtClean="0"/>
              <a:t>αυτές που τους δίνουν την δυνατότητα της πυροβασίας</a:t>
            </a:r>
            <a:r>
              <a:rPr lang="el-GR" sz="2400" dirty="0" smtClean="0"/>
              <a:t>.</a:t>
            </a:r>
          </a:p>
          <a:p>
            <a:pPr algn="just"/>
            <a:r>
              <a:rPr lang="el-GR" sz="2400" dirty="0" smtClean="0"/>
              <a:t>   </a:t>
            </a:r>
            <a:endParaRPr lang="el-GR" sz="2400" dirty="0"/>
          </a:p>
        </p:txBody>
      </p:sp>
    </p:spTree>
    <p:extLst>
      <p:ext uri="{BB962C8B-B14F-4D97-AF65-F5344CB8AC3E}">
        <p14:creationId xmlns:p14="http://schemas.microsoft.com/office/powerpoint/2010/main" val="4286381938"/>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2527</Words>
  <Application>Microsoft Office PowerPoint</Application>
  <PresentationFormat>Προβολή στην οθόνη (4:3)</PresentationFormat>
  <Paragraphs>112</Paragraphs>
  <Slides>26</Slides>
  <Notes>3</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31" baseType="lpstr">
      <vt:lpstr>1_Θέμα του Office</vt:lpstr>
      <vt:lpstr>2_Θέμα του Office</vt:lpstr>
      <vt:lpstr>4_Θέμα του Office</vt:lpstr>
      <vt:lpstr>3_Θέμα του Office</vt:lpstr>
      <vt:lpstr>Acrobat Document</vt:lpstr>
      <vt:lpstr>Ανθρωπολογία του Θεάτρου  Ενότητα 3η: Ελληνικά Λαϊκά Δρώμενα</vt:lpstr>
      <vt:lpstr>Άδειες Χρήσης</vt:lpstr>
      <vt:lpstr>Χρηματοδότηση</vt:lpstr>
      <vt:lpstr>ΑΝΑΣΤΕΝΑΡΙΑ (Πηγή: Κ. Κακούρη, Διονυσιακά (εκ της σημερινής λαϊκής λατρείας των Θρακων), Ιδεοθέατρον, Αθήνα 1999 [1963].)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Μια κριτική</vt:lpstr>
      <vt:lpstr>Παρουσίαση του PowerPoint</vt:lpstr>
      <vt:lpstr>ΑΛΛΑ ΕΛΛΗΝΙΚΑ ΛΑΪΚΑ ΔΡΩΜΕΝΑ</vt:lpstr>
      <vt:lpstr>Οπτικοακουστικό και υλικό περαιτέρω μελέτης</vt:lpstr>
      <vt:lpstr>Τέλος Ενότητας</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Ανθρωπολογία του Θεάτρου  Ενότητα 3η: Αναστενάρια</dc:title>
  <dc:creator>Nektarios</dc:creator>
  <cp:lastModifiedBy>Nektarios</cp:lastModifiedBy>
  <cp:revision>86</cp:revision>
  <dcterms:created xsi:type="dcterms:W3CDTF">2015-01-28T10:25:23Z</dcterms:created>
  <dcterms:modified xsi:type="dcterms:W3CDTF">2015-03-03T09:09:57Z</dcterms:modified>
</cp:coreProperties>
</file>