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408" r:id="rId4"/>
    <p:sldId id="409" r:id="rId5"/>
    <p:sldId id="410" r:id="rId6"/>
    <p:sldId id="261" r:id="rId7"/>
    <p:sldId id="257" r:id="rId8"/>
    <p:sldId id="406" r:id="rId9"/>
    <p:sldId id="364" r:id="rId10"/>
    <p:sldId id="272" r:id="rId11"/>
    <p:sldId id="365" r:id="rId12"/>
    <p:sldId id="366" r:id="rId13"/>
    <p:sldId id="407" r:id="rId14"/>
    <p:sldId id="273" r:id="rId15"/>
    <p:sldId id="385" r:id="rId16"/>
    <p:sldId id="390" r:id="rId17"/>
    <p:sldId id="284" r:id="rId18"/>
    <p:sldId id="383" r:id="rId19"/>
    <p:sldId id="384" r:id="rId20"/>
    <p:sldId id="363" r:id="rId21"/>
    <p:sldId id="285" r:id="rId22"/>
    <p:sldId id="304" r:id="rId23"/>
    <p:sldId id="305" r:id="rId24"/>
    <p:sldId id="306" r:id="rId25"/>
    <p:sldId id="307" r:id="rId26"/>
    <p:sldId id="411" r:id="rId27"/>
    <p:sldId id="412" r:id="rId28"/>
    <p:sldId id="413" r:id="rId29"/>
    <p:sldId id="414" r:id="rId30"/>
    <p:sldId id="417" r:id="rId31"/>
    <p:sldId id="416" r:id="rId3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50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C366C-E6BD-4E01-A731-40AD46BB2045}" type="datetimeFigureOut">
              <a:rPr lang="el-GR" smtClean="0"/>
              <a:t>21/7/2015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117C1-B360-4BF1-9133-D716CD728B9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94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245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61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62952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779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18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95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0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43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1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515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71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8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97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65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7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84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9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24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0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28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ED834-213A-804F-AA60-32FE2BA749A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BAF0D-69F3-514F-8DB1-13452FB1DBB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74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1/1e/Parmigianino_-_Madonna_dal_Collo_Lungo_(Madonna_with_Long_Neck)_-_WGA17035.jpg" TargetMode="External"/><Relationship Id="rId3" Type="http://schemas.openxmlformats.org/officeDocument/2006/relationships/hyperlink" Target="http://www.gnadenquelle.de/images/Correggio_2p.jpg" TargetMode="External"/><Relationship Id="rId7" Type="http://schemas.openxmlformats.org/officeDocument/2006/relationships/hyperlink" Target="https://upload.wikimedia.org/wikipedia/commons/7/71/Jacopo_Tintoretto_001.jpg" TargetMode="External"/><Relationship Id="rId12" Type="http://schemas.openxmlformats.org/officeDocument/2006/relationships/hyperlink" Target="https://upload.wikimedia.org/wikipedia/commons/7/7a/Gruppo_del_laocoonte,_01.JPG" TargetMode="External"/><Relationship Id="rId2" Type="http://schemas.openxmlformats.org/officeDocument/2006/relationships/hyperlink" Target="https://upload.wikimedia.org/wikipedia/commons/8/8f/Giorgione_019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pload.wikimedia.org/wikipedia/commons/thumb/8/82/Camera_picta,_ceiling_3.jpg/217px-Camera_picta,_ceiling_3.jpg" TargetMode="External"/><Relationship Id="rId11" Type="http://schemas.openxmlformats.org/officeDocument/2006/relationships/hyperlink" Target="https://upload.wikimedia.org/wikipedia/commons/thumb/1/1b/El_Greco_042.jpg/302px-El_Greco_042.jpg" TargetMode="External"/><Relationship Id="rId5" Type="http://schemas.openxmlformats.org/officeDocument/2006/relationships/hyperlink" Target="https://upload.wikimedia.org/wikipedia/commons/b/b2/Correggio,_Assumption_of_the_Virgin,_Duomo,_Parma_02.jpg" TargetMode="External"/><Relationship Id="rId10" Type="http://schemas.openxmlformats.org/officeDocument/2006/relationships/hyperlink" Target="https://upload.wikimedia.org/wikipedia/commons/2/2f/El_Greco,_The_Vision_of_Saint_John_(1608-1614).jpg" TargetMode="External"/><Relationship Id="rId4" Type="http://schemas.openxmlformats.org/officeDocument/2006/relationships/hyperlink" Target="http://www.artelista.com/ypimages/Small/01/mwm20508.jpg" TargetMode="External"/><Relationship Id="rId9" Type="http://schemas.openxmlformats.org/officeDocument/2006/relationships/hyperlink" Target="https://upload.wikimedia.org/wikipedia/commons/4/4b/Parmigianino,_madonna_dal_collo_lungo,_03.jpg?uselang=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Εισαγωγή στις εικαστικές τέχνες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91305" y="3384823"/>
            <a:ext cx="7869127" cy="2842556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it-IT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18: Giorgione </a:t>
            </a:r>
            <a:r>
              <a:rPr lang="it-IT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κ.ά.</a:t>
            </a:r>
            <a:endParaRPr lang="el-GR" sz="28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l-GR" sz="2800" dirty="0" smtClean="0"/>
              <a:t>Μάρτιν </a:t>
            </a:r>
            <a:r>
              <a:rPr lang="el-GR" sz="2800" dirty="0" err="1" smtClean="0"/>
              <a:t>Κρέεμπ</a:t>
            </a:r>
            <a:endParaRPr lang="el-GR" sz="2800" dirty="0" smtClean="0"/>
          </a:p>
          <a:p>
            <a:r>
              <a:rPr lang="el-GR" sz="2800" dirty="0" smtClean="0"/>
              <a:t>Σχολή  Ανθρωπιστικών και </a:t>
            </a:r>
            <a:r>
              <a:rPr lang="el-GR" sz="2800" dirty="0"/>
              <a:t>Κ</a:t>
            </a:r>
            <a:r>
              <a:rPr lang="el-GR" sz="2800" dirty="0" smtClean="0"/>
              <a:t>οινωνικών </a:t>
            </a:r>
            <a:r>
              <a:rPr lang="el-GR" sz="2800" dirty="0"/>
              <a:t>Σ</a:t>
            </a:r>
            <a:r>
              <a:rPr lang="el-GR" sz="2800" dirty="0" smtClean="0"/>
              <a:t>πουδών</a:t>
            </a:r>
          </a:p>
          <a:p>
            <a:r>
              <a:rPr lang="el-GR" sz="2800" dirty="0" smtClean="0"/>
              <a:t>Τμήμα Θεατρικών Σπουδών</a:t>
            </a:r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uomo0 ge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08" y="0"/>
            <a:ext cx="5510892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5380672"/>
            <a:ext cx="28829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Correggio</a:t>
            </a:r>
            <a:r>
              <a:rPr lang="el-GR" dirty="0" smtClean="0"/>
              <a:t>, Η Ανάληψη της Παναγίας, π. 1526-30</a:t>
            </a:r>
            <a:r>
              <a:rPr lang="de-DE" dirty="0" smtClean="0"/>
              <a:t>. </a:t>
            </a:r>
          </a:p>
          <a:p>
            <a:r>
              <a:rPr lang="el-GR" dirty="0" smtClean="0"/>
              <a:t>Νωπογραφία.</a:t>
            </a:r>
          </a:p>
          <a:p>
            <a:r>
              <a:rPr lang="el-GR" dirty="0" smtClean="0"/>
              <a:t>Θόλος του καθεδρικού ναού, Πάρμα.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uomo0 ge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08" y="0"/>
            <a:ext cx="5510892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4272677"/>
            <a:ext cx="28829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Παναγία βρίσκεται στο αριστερό μέρος της εικόνας, στηριγμένη από αγγέλους που την οδηγούν στον Ουρανό.</a:t>
            </a:r>
          </a:p>
          <a:p>
            <a:r>
              <a:rPr lang="el-GR" dirty="0" smtClean="0"/>
              <a:t>Στο πάνω </a:t>
            </a:r>
            <a:r>
              <a:rPr lang="de-DE" dirty="0" smtClean="0"/>
              <a:t>(</a:t>
            </a:r>
            <a:r>
              <a:rPr lang="el-GR" dirty="0" smtClean="0"/>
              <a:t>εδώ δεξί</a:t>
            </a:r>
            <a:r>
              <a:rPr lang="de-DE" dirty="0" smtClean="0"/>
              <a:t>)</a:t>
            </a:r>
            <a:r>
              <a:rPr lang="el-GR" dirty="0" smtClean="0"/>
              <a:t> μέρος της σύνθεσης ένας άγγελος ως προπομπός (τετράγωνο σε θαλασσί χρώμα</a:t>
            </a:r>
            <a:r>
              <a:rPr lang="de-DE" dirty="0" smtClean="0"/>
              <a:t>)</a:t>
            </a:r>
            <a:r>
              <a:rPr lang="el-GR" dirty="0" smtClean="0"/>
              <a:t>.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745567" y="2744174"/>
            <a:ext cx="1086664" cy="10742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990493" y="3043112"/>
            <a:ext cx="867507" cy="775352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1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3sposi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28" y="0"/>
            <a:ext cx="6190772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3168203"/>
            <a:ext cx="24892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Andrea </a:t>
            </a:r>
            <a:r>
              <a:rPr lang="de-DE" dirty="0" err="1" smtClean="0"/>
              <a:t>Mantegna</a:t>
            </a:r>
            <a:r>
              <a:rPr lang="el-GR" dirty="0" smtClean="0"/>
              <a:t>, </a:t>
            </a:r>
            <a:r>
              <a:rPr lang="de-DE" dirty="0" smtClean="0"/>
              <a:t>Camera </a:t>
            </a:r>
            <a:r>
              <a:rPr lang="de-DE" dirty="0" err="1" smtClean="0"/>
              <a:t>degli</a:t>
            </a:r>
            <a:r>
              <a:rPr lang="de-DE" dirty="0" smtClean="0"/>
              <a:t> </a:t>
            </a:r>
            <a:r>
              <a:rPr lang="de-DE" dirty="0" err="1" smtClean="0"/>
              <a:t>Sposi</a:t>
            </a:r>
            <a:r>
              <a:rPr lang="de-DE" dirty="0" smtClean="0"/>
              <a:t> </a:t>
            </a:r>
            <a:r>
              <a:rPr lang="el-GR" dirty="0" smtClean="0"/>
              <a:t>(Αίθουσα του Γάμου).</a:t>
            </a:r>
          </a:p>
          <a:p>
            <a:r>
              <a:rPr lang="el-GR" dirty="0" smtClean="0"/>
              <a:t>1</a:t>
            </a:r>
            <a:r>
              <a:rPr lang="de-DE" dirty="0" smtClean="0"/>
              <a:t>465</a:t>
            </a:r>
            <a:r>
              <a:rPr lang="el-GR" dirty="0" smtClean="0"/>
              <a:t>/</a:t>
            </a:r>
            <a:r>
              <a:rPr lang="de-DE" dirty="0" smtClean="0"/>
              <a:t>74. </a:t>
            </a:r>
          </a:p>
          <a:p>
            <a:r>
              <a:rPr lang="el-GR" dirty="0" smtClean="0"/>
              <a:t>Νωπογραφία.</a:t>
            </a:r>
          </a:p>
          <a:p>
            <a:r>
              <a:rPr lang="el-GR" dirty="0" smtClean="0"/>
              <a:t>Ταβάνι της αίθουσας στο παλάτι του Δούκα της Μάντοβα, </a:t>
            </a:r>
            <a:r>
              <a:rPr lang="de-DE" dirty="0" smtClean="0"/>
              <a:t>Ludovico Gonzaga.</a:t>
            </a:r>
            <a:endParaRPr lang="el-GR" dirty="0" smtClean="0"/>
          </a:p>
          <a:p>
            <a:r>
              <a:rPr lang="el-GR" dirty="0" smtClean="0"/>
              <a:t>Στη νωπογραφία του </a:t>
            </a:r>
            <a:r>
              <a:rPr lang="de-DE" dirty="0" smtClean="0"/>
              <a:t>Correggio</a:t>
            </a:r>
            <a:r>
              <a:rPr lang="el-GR" dirty="0" smtClean="0"/>
              <a:t> (1526/30</a:t>
            </a:r>
            <a:r>
              <a:rPr lang="de-DE" dirty="0" smtClean="0"/>
              <a:t>)</a:t>
            </a:r>
            <a:r>
              <a:rPr lang="el-GR" dirty="0" smtClean="0"/>
              <a:t> υπάρχει σαφώς πιο προηγμένη προοπτική.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4549676"/>
            <a:ext cx="1930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Jacopo</a:t>
            </a:r>
            <a:r>
              <a:rPr lang="de-DE" dirty="0" smtClean="0"/>
              <a:t> </a:t>
            </a:r>
            <a:r>
              <a:rPr lang="de-DE" dirty="0" err="1" smtClean="0"/>
              <a:t>Tintoretto</a:t>
            </a:r>
            <a:r>
              <a:rPr lang="el-GR" dirty="0" smtClean="0"/>
              <a:t>, Η εύρεση των λειψάνων του Αποστόλου Μάρκου, π. 1562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σε μουσαμά.</a:t>
            </a:r>
          </a:p>
          <a:p>
            <a:r>
              <a:rPr lang="el-GR" dirty="0" smtClean="0"/>
              <a:t>Πινακοθήκη της Μπρέρα, Μιλάνο.</a:t>
            </a:r>
            <a:endParaRPr lang="de-DE" dirty="0"/>
          </a:p>
        </p:txBody>
      </p:sp>
      <p:pic>
        <p:nvPicPr>
          <p:cNvPr id="5" name="Bild 4" descr="Jacopo_Tintoretto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5" y="0"/>
            <a:ext cx="6873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00389"/>
            <a:ext cx="77724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err="1" smtClean="0"/>
              <a:t>Parmigianino</a:t>
            </a:r>
            <a:r>
              <a:rPr lang="de-DE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1503</a:t>
            </a:r>
            <a:r>
              <a:rPr lang="el-GR" dirty="0" smtClean="0"/>
              <a:t> – </a:t>
            </a:r>
            <a:r>
              <a:rPr lang="de-DE" dirty="0" smtClean="0"/>
              <a:t>1540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2556164"/>
            <a:ext cx="7772400" cy="35906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Ζωγράφος. Μαθήτευε στον </a:t>
            </a:r>
            <a:r>
              <a:rPr lang="de-DE" dirty="0" err="1" smtClean="0">
                <a:solidFill>
                  <a:schemeClr val="tx1"/>
                </a:solidFill>
              </a:rPr>
              <a:t>Correggio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στην Πάρμα, πέθανε πρόωρα.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el-GR" dirty="0" smtClean="0">
                <a:solidFill>
                  <a:schemeClr val="tx1"/>
                </a:solidFill>
              </a:rPr>
              <a:t>Ανήκει στους πρώιμους «Μανιεριστές». Ο </a:t>
            </a:r>
            <a:r>
              <a:rPr lang="de-DE" dirty="0" smtClean="0">
                <a:solidFill>
                  <a:schemeClr val="tx1"/>
                </a:solidFill>
              </a:rPr>
              <a:t>Gombrich </a:t>
            </a:r>
            <a:r>
              <a:rPr lang="el-GR" dirty="0" smtClean="0">
                <a:solidFill>
                  <a:schemeClr val="tx1"/>
                </a:solidFill>
              </a:rPr>
              <a:t>ονομάζει το κεφάλαιο για τους Μανιεριστές και τα τέλη του 16</a:t>
            </a:r>
            <a:r>
              <a:rPr lang="el-GR" baseline="30000" dirty="0" smtClean="0">
                <a:solidFill>
                  <a:schemeClr val="tx1"/>
                </a:solidFill>
              </a:rPr>
              <a:t>ου</a:t>
            </a:r>
            <a:r>
              <a:rPr lang="el-GR" dirty="0" smtClean="0">
                <a:solidFill>
                  <a:schemeClr val="tx1"/>
                </a:solidFill>
              </a:rPr>
              <a:t> αι. με τον τίτλο «Κρίση στην Τέχνη».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Gombrich</a:t>
            </a:r>
            <a:r>
              <a:rPr lang="de-DE" dirty="0" smtClean="0">
                <a:solidFill>
                  <a:schemeClr val="tx1"/>
                </a:solidFill>
              </a:rPr>
              <a:t> 364-</a:t>
            </a:r>
            <a:r>
              <a:rPr lang="el-GR" dirty="0" smtClean="0">
                <a:solidFill>
                  <a:schemeClr val="tx1"/>
                </a:solidFill>
              </a:rPr>
              <a:t>3</a:t>
            </a:r>
            <a:r>
              <a:rPr lang="de-DE" dirty="0" smtClean="0">
                <a:solidFill>
                  <a:schemeClr val="tx1"/>
                </a:solidFill>
              </a:rPr>
              <a:t>67.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4826675"/>
            <a:ext cx="28829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Parmigianino</a:t>
            </a:r>
            <a:r>
              <a:rPr lang="el-GR" dirty="0" smtClean="0"/>
              <a:t>, Η Παναγία με τον μακρύ λαιμό, 1534-40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σε ξύλο. Μισοτελειωμένο, λόγω του θανάτου του καλλιτέχνη.</a:t>
            </a:r>
          </a:p>
          <a:p>
            <a:r>
              <a:rPr lang="de-DE" dirty="0" err="1" smtClean="0"/>
              <a:t>Galleria</a:t>
            </a:r>
            <a:r>
              <a:rPr lang="de-DE" dirty="0" smtClean="0"/>
              <a:t> </a:t>
            </a:r>
            <a:r>
              <a:rPr lang="de-DE" dirty="0" err="1" smtClean="0"/>
              <a:t>degli</a:t>
            </a:r>
            <a:r>
              <a:rPr lang="de-DE" dirty="0" smtClean="0"/>
              <a:t> </a:t>
            </a:r>
            <a:r>
              <a:rPr lang="de-DE" dirty="0" err="1" smtClean="0"/>
              <a:t>Uffizi</a:t>
            </a:r>
            <a:r>
              <a:rPr lang="de-DE" dirty="0" smtClean="0"/>
              <a:t>, </a:t>
            </a:r>
            <a:r>
              <a:rPr lang="el-GR" dirty="0" smtClean="0"/>
              <a:t>Φλωρεντία.</a:t>
            </a:r>
            <a:endParaRPr lang="de-DE" dirty="0"/>
          </a:p>
        </p:txBody>
      </p:sp>
      <p:pic>
        <p:nvPicPr>
          <p:cNvPr id="5" name="Bild 4" descr="Parmigianino Madonna mit dem langen Hals flick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799" y="12560"/>
            <a:ext cx="4224587" cy="6845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armigianino Madonna mit dem langen Hals flickr.jpg"/>
          <p:cNvPicPr>
            <a:picLocks noChangeAspect="1"/>
          </p:cNvPicPr>
          <p:nvPr/>
        </p:nvPicPr>
        <p:blipFill>
          <a:blip r:embed="rId2"/>
          <a:srcRect t="6310" r="15525" b="32652"/>
          <a:stretch>
            <a:fillRect/>
          </a:stretch>
        </p:blipFill>
        <p:spPr>
          <a:xfrm>
            <a:off x="1644650" y="-1"/>
            <a:ext cx="5854700" cy="6854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2-05-21 um 12.10.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0"/>
            <a:ext cx="4561217" cy="6858000"/>
          </a:xfrm>
          <a:prstGeom prst="rect">
            <a:avLst/>
          </a:prstGeom>
        </p:spPr>
      </p:pic>
      <p:pic>
        <p:nvPicPr>
          <p:cNvPr id="4" name="Bild 3" descr="Parmigianino Madonna mit dem langen Hals flick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24587" cy="6845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219489"/>
            <a:ext cx="91440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/>
              <a:t>El Greco </a:t>
            </a:r>
            <a:r>
              <a:rPr lang="el-GR" dirty="0" smtClean="0"/>
              <a:t>(Δομήνικος Θεοτοκόπουλος)</a:t>
            </a:r>
            <a:r>
              <a:rPr lang="de-DE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</a:t>
            </a:r>
            <a:r>
              <a:rPr lang="el-GR" dirty="0" smtClean="0"/>
              <a:t>541 ; – </a:t>
            </a:r>
            <a:r>
              <a:rPr lang="de-DE" dirty="0" smtClean="0"/>
              <a:t>1</a:t>
            </a:r>
            <a:r>
              <a:rPr lang="el-GR" dirty="0" smtClean="0"/>
              <a:t>61</a:t>
            </a:r>
            <a:r>
              <a:rPr lang="de-DE" dirty="0" smtClean="0"/>
              <a:t>4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75264"/>
            <a:ext cx="6400800" cy="35674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Αγιογράφος από την Κρήτη.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Μετά από διαμονή στη Βενετία, όπου μαθήτευε στο εργαστήριο του Τισιανού, εγκαταστάθηκε στο Τολέδο της Ισπανίας.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Gombrich</a:t>
            </a:r>
            <a:r>
              <a:rPr lang="de-DE" dirty="0" smtClean="0">
                <a:solidFill>
                  <a:schemeClr val="tx1"/>
                </a:solidFill>
              </a:rPr>
              <a:t> 3</a:t>
            </a:r>
            <a:r>
              <a:rPr lang="el-GR" dirty="0" smtClean="0">
                <a:solidFill>
                  <a:schemeClr val="tx1"/>
                </a:solidFill>
              </a:rPr>
              <a:t>71</a:t>
            </a:r>
            <a:r>
              <a:rPr lang="de-DE" dirty="0" smtClean="0">
                <a:solidFill>
                  <a:schemeClr val="tx1"/>
                </a:solidFill>
              </a:rPr>
              <a:t>-</a:t>
            </a:r>
            <a:r>
              <a:rPr lang="el-GR" dirty="0" smtClean="0">
                <a:solidFill>
                  <a:schemeClr val="tx1"/>
                </a:solidFill>
              </a:rPr>
              <a:t>374</a:t>
            </a:r>
            <a:r>
              <a:rPr lang="de-DE" dirty="0" smtClean="0">
                <a:solidFill>
                  <a:schemeClr val="tx1"/>
                </a:solidFill>
              </a:rPr>
              <a:t>.</a:t>
            </a: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5103673"/>
            <a:ext cx="26797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El Greco</a:t>
            </a:r>
            <a:r>
              <a:rPr lang="el-GR" dirty="0" smtClean="0"/>
              <a:t>, Το άνοιγμα της Πέμπτης Σφραγίδας της Αποκάλυψης, π. 16</a:t>
            </a:r>
            <a:r>
              <a:rPr lang="de-DE" dirty="0" smtClean="0"/>
              <a:t>0</a:t>
            </a:r>
            <a:r>
              <a:rPr lang="el-GR" dirty="0" smtClean="0"/>
              <a:t>8-14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σε μουσαμά.</a:t>
            </a:r>
          </a:p>
          <a:p>
            <a:r>
              <a:rPr lang="el-GR" dirty="0" smtClean="0"/>
              <a:t>Μητροπολιτικό Μουσείο Τέχνης, Νέα Υόρκη.</a:t>
            </a:r>
            <a:endParaRPr lang="de-DE" dirty="0"/>
          </a:p>
        </p:txBody>
      </p:sp>
      <p:pic>
        <p:nvPicPr>
          <p:cNvPr id="4" name="Bild 3" descr="El_Greco,_The_Vision_of_Saint_John_(1608-16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81" y="0"/>
            <a:ext cx="60936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Γνωριμία των φοιτητών με την τέχνη των </a:t>
            </a:r>
            <a:r>
              <a:rPr lang="en-US" dirty="0"/>
              <a:t>Giorgione, Correggio (Antonio Allegri), Andrea Mantegna, Jacopo Tintoretto, Parmigianino, El Greco (</a:t>
            </a:r>
            <a:r>
              <a:rPr lang="el-GR" dirty="0"/>
              <a:t>Δομήνικος Θεοτοκόπουλος).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l_Greco,_The_Vision_of_Saint_John_(1608-16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55" y="0"/>
            <a:ext cx="4243345" cy="47756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00655" y="5207215"/>
            <a:ext cx="424334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700" dirty="0" smtClean="0"/>
              <a:t>El Greco</a:t>
            </a:r>
            <a:r>
              <a:rPr lang="el-GR" sz="1700" dirty="0" smtClean="0"/>
              <a:t>, Το άνοιγμα της Πέμπτης Σφραγίδας </a:t>
            </a:r>
            <a:endParaRPr lang="de-DE" sz="1700" dirty="0" smtClean="0"/>
          </a:p>
          <a:p>
            <a:r>
              <a:rPr lang="el-GR" sz="1700" dirty="0" smtClean="0"/>
              <a:t>της Αποκάλυψης, π. 16</a:t>
            </a:r>
            <a:r>
              <a:rPr lang="de-DE" sz="1700" dirty="0" smtClean="0"/>
              <a:t>0</a:t>
            </a:r>
            <a:r>
              <a:rPr lang="el-GR" sz="1700" dirty="0" smtClean="0"/>
              <a:t>8-14</a:t>
            </a:r>
            <a:r>
              <a:rPr lang="de-DE" sz="1700" dirty="0" smtClean="0"/>
              <a:t>.</a:t>
            </a:r>
            <a:endParaRPr lang="el-GR" sz="17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0" y="5208584"/>
            <a:ext cx="45720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700" dirty="0" smtClean="0"/>
              <a:t>Pablo Picasso</a:t>
            </a:r>
            <a:r>
              <a:rPr lang="el-GR" sz="1700" dirty="0" smtClean="0"/>
              <a:t>, </a:t>
            </a:r>
            <a:r>
              <a:rPr lang="de-DE" sz="1700" dirty="0" smtClean="0"/>
              <a:t>Les </a:t>
            </a:r>
            <a:r>
              <a:rPr lang="de-DE" sz="1700" dirty="0" err="1" smtClean="0"/>
              <a:t>demoiselles</a:t>
            </a:r>
            <a:r>
              <a:rPr lang="de-DE" sz="1700" dirty="0" smtClean="0"/>
              <a:t> </a:t>
            </a:r>
            <a:r>
              <a:rPr lang="de-DE" sz="1700" dirty="0" err="1" smtClean="0"/>
              <a:t>d’Avignon</a:t>
            </a:r>
            <a:r>
              <a:rPr lang="de-DE" sz="1700" dirty="0" smtClean="0"/>
              <a:t> (1907)</a:t>
            </a:r>
            <a:r>
              <a:rPr lang="el-GR" sz="1700" dirty="0" smtClean="0"/>
              <a:t>. </a:t>
            </a:r>
            <a:endParaRPr lang="de-DE" sz="1700" dirty="0" smtClean="0"/>
          </a:p>
          <a:p>
            <a:r>
              <a:rPr lang="el-GR" sz="1700" dirty="0" smtClean="0"/>
              <a:t>Πρώτη </a:t>
            </a:r>
            <a:r>
              <a:rPr lang="el-GR" sz="1700" dirty="0"/>
              <a:t>εμφάνιση του κυβισμού στην τέχνη.</a:t>
            </a:r>
            <a:endParaRPr lang="el-GR" sz="17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0" y="6249893"/>
            <a:ext cx="91440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700" dirty="0" smtClean="0"/>
              <a:t>Κάποιοι ιστορικοί της τέχνης βρίσκουν ομοιότητες ανάμεσα στη στάση και τη δομή των μορφών του </a:t>
            </a:r>
            <a:r>
              <a:rPr lang="de-DE" sz="1700" dirty="0" err="1" smtClean="0"/>
              <a:t>El</a:t>
            </a:r>
            <a:r>
              <a:rPr lang="de-DE" sz="1700" dirty="0" smtClean="0"/>
              <a:t> Greco</a:t>
            </a:r>
            <a:r>
              <a:rPr lang="el-GR" sz="1700" dirty="0" smtClean="0"/>
              <a:t> και αυτών του </a:t>
            </a:r>
            <a:r>
              <a:rPr lang="de-DE" sz="1700" dirty="0" smtClean="0"/>
              <a:t>Picasso</a:t>
            </a:r>
            <a:r>
              <a:rPr lang="el-GR" sz="1700" dirty="0" smtClean="0"/>
              <a:t>.</a:t>
            </a:r>
          </a:p>
        </p:txBody>
      </p:sp>
      <p:pic>
        <p:nvPicPr>
          <p:cNvPr id="1026" name="Picture 2" descr="https://farm6.staticflickr.com/5172/5489876723_9d0172a727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-7507"/>
            <a:ext cx="4750439" cy="47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l Greco Καθημερινή 20 Μαΐου 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671" y="0"/>
            <a:ext cx="559435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111268"/>
            <a:ext cx="19304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Καθημερινή,</a:t>
            </a:r>
          </a:p>
          <a:p>
            <a:r>
              <a:rPr lang="el-GR" dirty="0" smtClean="0"/>
              <a:t>20 Μαΐου 2012, για μια έκθεση του </a:t>
            </a:r>
            <a:r>
              <a:rPr lang="de-DE" dirty="0" err="1" smtClean="0"/>
              <a:t>El</a:t>
            </a:r>
            <a:r>
              <a:rPr lang="de-DE" dirty="0" smtClean="0"/>
              <a:t> Greco</a:t>
            </a:r>
            <a:r>
              <a:rPr lang="el-GR" dirty="0" smtClean="0"/>
              <a:t> στο </a:t>
            </a:r>
            <a:r>
              <a:rPr lang="de-DE" dirty="0" smtClean="0"/>
              <a:t>Düsseldorf</a:t>
            </a:r>
            <a:r>
              <a:rPr lang="el-GR" dirty="0" smtClean="0"/>
              <a:t> της Γερμανίας.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aokoon Καθημερινη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0"/>
            <a:ext cx="84867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aokoon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70" y="1320800"/>
            <a:ext cx="3437429" cy="4242350"/>
          </a:xfrm>
          <a:prstGeom prst="rect">
            <a:avLst/>
          </a:prstGeom>
        </p:spPr>
      </p:pic>
      <p:pic>
        <p:nvPicPr>
          <p:cNvPr id="4" name="Bild 3" descr="Laokoon Καθημερινή.jpg"/>
          <p:cNvPicPr>
            <a:picLocks noChangeAspect="1"/>
          </p:cNvPicPr>
          <p:nvPr/>
        </p:nvPicPr>
        <p:blipFill>
          <a:blip r:embed="rId3"/>
          <a:srcRect l="2843" b="4520"/>
          <a:stretch>
            <a:fillRect/>
          </a:stretch>
        </p:blipFill>
        <p:spPr>
          <a:xfrm>
            <a:off x="2" y="1320800"/>
            <a:ext cx="5342102" cy="424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49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Πατρών, Μάρτιν </a:t>
            </a:r>
            <a:r>
              <a:rPr lang="el-GR" sz="2000" dirty="0" err="1" smtClean="0"/>
              <a:t>Κρέεμπ</a:t>
            </a:r>
            <a:r>
              <a:rPr lang="el-GR" sz="2000" dirty="0" smtClean="0"/>
              <a:t>. «Εισαγωγή στις εικαστικές τέχνες».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</a:t>
            </a:r>
            <a:r>
              <a:rPr lang="el-GR" sz="2000" dirty="0" smtClean="0"/>
              <a:t>Πάτρα 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/>
              <a:t>https://eclass.upatras.gr/courses/THE719/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 smtClean="0"/>
              <a:t>Commons</a:t>
            </a:r>
            <a:r>
              <a:rPr lang="el-GR" sz="2000" dirty="0" smtClean="0"/>
              <a:t>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357922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64155" y="2933986"/>
            <a:ext cx="83330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[1] http://creativecommons.org/licenses/by-nc-sa/4.0/ 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Ως </a:t>
            </a:r>
            <a:r>
              <a:rPr lang="el-GR" b="1" dirty="0">
                <a:solidFill>
                  <a:prstClr val="black"/>
                </a:solidFill>
                <a:ea typeface="ＭＳ Ｐゴシック" charset="-128"/>
              </a:rPr>
              <a:t>Μη Εμπορική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έμμεσο οικονομικό όφελος (π.χ. διαφημίσεις) από την προβολή του έργου σε διαδικτυακό τόπο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Ο 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ξεχωριστή άδεια να χρησιμοποιεί το έργο για εμπορική χρήση, εφόσον αυτό του ζητηθεί.</a:t>
            </a:r>
          </a:p>
        </p:txBody>
      </p:sp>
    </p:spTree>
    <p:extLst>
      <p:ext uri="{BB962C8B-B14F-4D97-AF65-F5344CB8AC3E}">
        <p14:creationId xmlns:p14="http://schemas.microsoft.com/office/powerpoint/2010/main" val="3513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(1/1)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5: </a:t>
            </a: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upload.wikimedia.org/wikipedia/commons/8/8f/Giorgione_019.jpg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8, 9β: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www.gnadenquelle.de/images/Correggio_2p.jpg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9α: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www.artelista.com/ypimages/Small/01/mwm20508.jpg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10: </a:t>
            </a:r>
            <a:r>
              <a:rPr lang="en-US" sz="1200" dirty="0">
                <a:hlinkClick r:id="rId5"/>
              </a:rPr>
              <a:t>https://upload.wikimedia.org/wikipedia/commons/b/b2/Correggio,_Assumption_of_the_Virgin,_Duomo,_</a:t>
            </a:r>
            <a:r>
              <a:rPr lang="en-US" sz="1200" dirty="0" smtClean="0">
                <a:hlinkClick r:id="rId5"/>
              </a:rPr>
              <a:t>Parma_02.jpg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12: </a:t>
            </a:r>
            <a:r>
              <a:rPr lang="en-US" sz="1200" dirty="0">
                <a:hlinkClick r:id="rId6"/>
              </a:rPr>
              <a:t>https://upload.wikimedia.org/wikipedia/commons/thumb/8/82/Camera_picta,_ceiling_3.jpg/217px-Camera_picta,_</a:t>
            </a:r>
            <a:r>
              <a:rPr lang="en-US" sz="1200" dirty="0" smtClean="0">
                <a:hlinkClick r:id="rId6"/>
              </a:rPr>
              <a:t>ceiling_3.jpg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13: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upload.wikimedia.org/wikipedia/commons/7/71/Jacopo_Tintoretto_001.jpg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15: </a:t>
            </a:r>
            <a:r>
              <a:rPr lang="en-US" sz="1200" dirty="0">
                <a:hlinkClick r:id="rId8"/>
              </a:rPr>
              <a:t>https://upload.wikimedia.org/wikipedia/commons/1/1e/Parmigianino_-_Madonna_dal_Collo_Lungo_(Madonna_with_Long_Neck)_-_</a:t>
            </a:r>
            <a:r>
              <a:rPr lang="en-US" sz="1200" dirty="0" smtClean="0">
                <a:hlinkClick r:id="rId8"/>
              </a:rPr>
              <a:t>WGA17035.jpg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17β: </a:t>
            </a:r>
            <a:r>
              <a:rPr lang="en-US" sz="1200" dirty="0">
                <a:hlinkClick r:id="rId9"/>
              </a:rPr>
              <a:t>https://upload.wikimedia.org/wikipedia/commons/4/4b/Parmigianino,_madonna_dal_collo_lungo,_</a:t>
            </a:r>
            <a:r>
              <a:rPr lang="en-US" sz="1200" dirty="0" smtClean="0">
                <a:hlinkClick r:id="rId9"/>
              </a:rPr>
              <a:t>03.jpg?uselang=fr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19: </a:t>
            </a:r>
            <a:r>
              <a:rPr lang="en-US" sz="1200" dirty="0">
                <a:hlinkClick r:id="rId10"/>
              </a:rPr>
              <a:t>https://upload.wikimedia.org/wikipedia/commons/2/2f/El_Greco,_The_Vision_of_Saint_John_(1608-1614).</a:t>
            </a:r>
            <a:r>
              <a:rPr lang="en-US" sz="1200" dirty="0" smtClean="0">
                <a:hlinkClick r:id="rId10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20α: </a:t>
            </a:r>
            <a:r>
              <a:rPr lang="en-US" sz="1200" dirty="0"/>
              <a:t>https://</a:t>
            </a:r>
            <a:r>
              <a:rPr lang="en-US" sz="1200" dirty="0" smtClean="0"/>
              <a:t>www.flickr.com/photos/rocor/5489876723/in/photolist-9n845X-qsgR1x-h8r5gR-gzQQpA-9xuoF7-aTguQz-foZRH2-qyfe8D-9nb8Cw-obMu7B-ch7vR-hGGkAF-8G2d7e-mYTFY-8oAVGJ-d2xV-cKTR9d-5r8XjB-aEE1eF-9v4jWd-dU3t8z-4T1iJd-4T1ij7-e52M1v-vWGJb-jKmtLx-8oAVXy-rs3bh1-rJvFym-uMgHgV-rs4mEA-cp2gwW-9aXDAb-aaxTkV-4vyc1Y-e58qZj-66oVgc-RLJek-p5yPYG-p5xWXz-pn2zNb-pn2y4u-p5z9iM-p5yRGG-pk27BU-pn4a9F-bCbu4e-n88dpZ-dUV9zS-4Ep8Bx </a:t>
            </a:r>
          </a:p>
          <a:p>
            <a:pPr marL="0" indent="0">
              <a:buNone/>
            </a:pPr>
            <a:r>
              <a:rPr lang="el-GR" sz="1200" dirty="0" smtClean="0"/>
              <a:t>Εικόνα </a:t>
            </a:r>
            <a:r>
              <a:rPr lang="el-GR" sz="1200" dirty="0" smtClean="0"/>
              <a:t>22, 23α: </a:t>
            </a:r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upload.wikimedia.org/wikipedia/commons/thumb/1/1b/El_Greco_042.jpg/302px-El_Greco_042.jpg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23β: </a:t>
            </a:r>
            <a:r>
              <a:rPr lang="en-US" sz="1200" dirty="0">
                <a:hlinkClick r:id="rId12"/>
              </a:rPr>
              <a:t>https://upload.wikimedia.org/wikipedia/commons/7/7a/Gruppo_del_laocoonte,_</a:t>
            </a:r>
            <a:r>
              <a:rPr lang="en-US" sz="1200" dirty="0" smtClean="0">
                <a:hlinkClick r:id="rId12"/>
              </a:rPr>
              <a:t>01.JPG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8456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Σύντομη παρουσίαση του έργου των </a:t>
            </a:r>
            <a:r>
              <a:rPr lang="en-US" dirty="0"/>
              <a:t>Giorgione, Correggio (Antonio Allegri), Andrea Mantegna, Jacopo Tintoretto, Parmigianino, El Greco (</a:t>
            </a:r>
            <a:r>
              <a:rPr lang="el-GR" dirty="0"/>
              <a:t>Δομήνικος Θεοτοκόπουλος).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84476"/>
            <a:ext cx="77724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err="1" smtClean="0"/>
              <a:t>Giorgione</a:t>
            </a:r>
            <a:r>
              <a:rPr lang="de-DE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1478 ;</a:t>
            </a:r>
            <a:r>
              <a:rPr lang="el-GR" dirty="0" smtClean="0"/>
              <a:t> – </a:t>
            </a:r>
            <a:r>
              <a:rPr lang="de-DE" dirty="0" smtClean="0"/>
              <a:t>1510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240250"/>
            <a:ext cx="6400800" cy="413514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Ζωγράφος. Δεν γνωρίζουμε πολλές λεπτομέρειες για τη ζωή του και τους δασκάλους του (ίσως ο </a:t>
            </a:r>
            <a:r>
              <a:rPr lang="de-DE" dirty="0" smtClean="0">
                <a:solidFill>
                  <a:schemeClr val="tx1"/>
                </a:solidFill>
              </a:rPr>
              <a:t>Giovanni Bellini)</a:t>
            </a:r>
            <a:r>
              <a:rPr lang="el-GR" dirty="0" smtClean="0">
                <a:solidFill>
                  <a:schemeClr val="tx1"/>
                </a:solidFill>
              </a:rPr>
              <a:t>. Εργαζόταν στη Βενετία στο </a:t>
            </a:r>
            <a:r>
              <a:rPr lang="de-DE" dirty="0" err="1" smtClean="0">
                <a:solidFill>
                  <a:schemeClr val="tx1"/>
                </a:solidFill>
              </a:rPr>
              <a:t>Fondaco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dei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Tedeschi</a:t>
            </a:r>
            <a:r>
              <a:rPr lang="el-GR" dirty="0" smtClean="0">
                <a:solidFill>
                  <a:schemeClr val="tx1"/>
                </a:solidFill>
              </a:rPr>
              <a:t> την ίδια εποχή με τον Τισιανό. Πέθανε πολύ νέος από πανούκλα.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Πίνακες με αινιγματικό περιεχόμενο.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Gombrich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329</a:t>
            </a:r>
            <a:r>
              <a:rPr lang="de-DE" dirty="0" smtClean="0">
                <a:solidFill>
                  <a:schemeClr val="tx1"/>
                </a:solidFill>
              </a:rPr>
              <a:t>-</a:t>
            </a:r>
            <a:r>
              <a:rPr lang="el-GR" dirty="0" smtClean="0">
                <a:solidFill>
                  <a:schemeClr val="tx1"/>
                </a:solidFill>
              </a:rPr>
              <a:t>331</a:t>
            </a:r>
            <a:r>
              <a:rPr lang="de-DE" dirty="0" smtClean="0">
                <a:solidFill>
                  <a:schemeClr val="tx1"/>
                </a:solidFill>
              </a:rPr>
              <a:t>.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6211669"/>
            <a:ext cx="5524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Giorgione</a:t>
            </a:r>
            <a:r>
              <a:rPr lang="el-GR" dirty="0" smtClean="0"/>
              <a:t>, Η καταιγίδα, περ. 1508</a:t>
            </a:r>
            <a:r>
              <a:rPr lang="de-DE" dirty="0" smtClean="0"/>
              <a:t>. </a:t>
            </a:r>
            <a:endParaRPr lang="el-GR" dirty="0" smtClean="0"/>
          </a:p>
          <a:p>
            <a:r>
              <a:rPr lang="el-GR" dirty="0" smtClean="0"/>
              <a:t>Λάδι πάνω σε μουσαμά. </a:t>
            </a:r>
            <a:r>
              <a:rPr lang="de-DE" dirty="0" smtClean="0"/>
              <a:t>82 x 73 </a:t>
            </a:r>
            <a:r>
              <a:rPr lang="el-GR" dirty="0" smtClean="0"/>
              <a:t>εκ. Ακκαντέμια, Βενετία.</a:t>
            </a:r>
            <a:endParaRPr lang="de-DE" dirty="0"/>
          </a:p>
        </p:txBody>
      </p:sp>
      <p:pic>
        <p:nvPicPr>
          <p:cNvPr id="4" name="Bild 3" descr="Giorgione_Gewi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07" y="203200"/>
            <a:ext cx="5113024" cy="5762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58846"/>
            <a:ext cx="3670300" cy="6740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Giorgione</a:t>
            </a:r>
            <a:r>
              <a:rPr lang="el-GR" dirty="0" smtClean="0"/>
              <a:t>, Η καταιγίδα, περ. 1508</a:t>
            </a:r>
            <a:r>
              <a:rPr lang="de-DE" dirty="0" smtClean="0"/>
              <a:t>. </a:t>
            </a:r>
          </a:p>
          <a:p>
            <a:r>
              <a:rPr lang="el-GR" dirty="0" smtClean="0"/>
              <a:t>Ήδη τόσο νωρίς όσο το 1530, δεν υπήρχε πειστική εξήγηση για το θέμα του πίνακα. Περιγράφηκε ως «μικρό τοπίο σε μουσαμά με τσιγγάνα και στρατιώτη</a:t>
            </a:r>
            <a:r>
              <a:rPr lang="de-DE" dirty="0" smtClean="0"/>
              <a:t>»</a:t>
            </a:r>
            <a:r>
              <a:rPr lang="el-GR" dirty="0"/>
              <a:t> από τον </a:t>
            </a:r>
            <a:r>
              <a:rPr lang="de-DE" dirty="0" err="1"/>
              <a:t>Marcantonio</a:t>
            </a:r>
            <a:r>
              <a:rPr lang="de-DE" dirty="0"/>
              <a:t> </a:t>
            </a:r>
            <a:r>
              <a:rPr lang="de-DE" dirty="0" err="1" smtClean="0"/>
              <a:t>Michiel</a:t>
            </a:r>
            <a:r>
              <a:rPr lang="el-GR" dirty="0" smtClean="0"/>
              <a:t> που είδε το έργο να κρέμεται στο </a:t>
            </a:r>
            <a:r>
              <a:rPr lang="el-GR" dirty="0"/>
              <a:t>σπίτι του </a:t>
            </a:r>
            <a:r>
              <a:rPr lang="de-DE" dirty="0"/>
              <a:t>Gabriele </a:t>
            </a:r>
            <a:r>
              <a:rPr lang="de-DE" dirty="0" err="1"/>
              <a:t>Vendramin</a:t>
            </a:r>
            <a:r>
              <a:rPr lang="de-DE" dirty="0"/>
              <a:t>, </a:t>
            </a:r>
            <a:r>
              <a:rPr lang="el-GR" dirty="0"/>
              <a:t>ενός λογίου της Βενετίας, </a:t>
            </a:r>
            <a:r>
              <a:rPr lang="el-GR" dirty="0" smtClean="0"/>
              <a:t>για λογαριασμό του οποίου είχε ζωγραφιστεί.</a:t>
            </a:r>
          </a:p>
          <a:p>
            <a:r>
              <a:rPr lang="el-GR" dirty="0" smtClean="0"/>
              <a:t>Θεωρείται το πιο σημαντικό από τα ελάχιστα έργα του </a:t>
            </a:r>
            <a:r>
              <a:rPr lang="de-DE" dirty="0" smtClean="0"/>
              <a:t>Giorgione</a:t>
            </a:r>
            <a:r>
              <a:rPr lang="el-GR" dirty="0" smtClean="0"/>
              <a:t> που σώθηκαν, και μείζονος σημασίας για τη ζωγραφική σχολή της Βενετίας.</a:t>
            </a:r>
          </a:p>
          <a:p>
            <a:r>
              <a:rPr lang="el-GR" dirty="0" smtClean="0"/>
              <a:t>Όσο για το θέμα, με σαφήνεια αναγνωρίζεται μόνο η καταιγίδα που πλησιάζει τη μικρή πόλη με το ήρεμο ποτάμι και τη γέφυρα δίπλα της, τα αρχαία (;</a:t>
            </a:r>
            <a:r>
              <a:rPr lang="de-DE" dirty="0" smtClean="0"/>
              <a:t>)</a:t>
            </a:r>
            <a:r>
              <a:rPr lang="el-GR" dirty="0" smtClean="0"/>
              <a:t> ερείπια αριστερά και τα πρόσωπα σε πρώτο πλάνο. Σημαντική η σύνθεση των χρωμάτων χωρίς να παίζει μεγάλο ρόλο η αρχιτεκτονική και η προοπτική.</a:t>
            </a:r>
          </a:p>
        </p:txBody>
      </p:sp>
      <p:pic>
        <p:nvPicPr>
          <p:cNvPr id="5" name="Bild 4" descr="Giorgione_Gewi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430347"/>
            <a:ext cx="5321300" cy="59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87689"/>
            <a:ext cx="777240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err="1" smtClean="0"/>
              <a:t>Correggio</a:t>
            </a:r>
            <a:r>
              <a:rPr lang="de-DE" dirty="0" smtClean="0"/>
              <a:t> (Antonio Allegri)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de-DE" dirty="0" smtClean="0"/>
              <a:t>1489 ;</a:t>
            </a:r>
            <a:r>
              <a:rPr lang="el-GR" dirty="0" smtClean="0"/>
              <a:t> – </a:t>
            </a:r>
            <a:r>
              <a:rPr lang="de-DE" dirty="0" smtClean="0"/>
              <a:t>1534</a:t>
            </a:r>
            <a:r>
              <a:rPr lang="el-GR" dirty="0" smtClean="0"/>
              <a:t>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43464"/>
            <a:ext cx="6400800" cy="356742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Ζωγράφος. Ζούσε απομονωμένος στην Πάρμα της Β. Ιταλίας. Γνώριζε ίσως πίνακες μαθητών του Λεονάρντο ντα Βίντσι.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Πίνακες με εφευρέσεις σχετικά με την απόδοση του φωτός.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Gombrich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337</a:t>
            </a:r>
            <a:r>
              <a:rPr lang="de-DE" dirty="0" smtClean="0">
                <a:solidFill>
                  <a:schemeClr val="tx1"/>
                </a:solidFill>
              </a:rPr>
              <a:t>-</a:t>
            </a:r>
            <a:r>
              <a:rPr lang="el-GR" dirty="0" smtClean="0">
                <a:solidFill>
                  <a:schemeClr val="tx1"/>
                </a:solidFill>
              </a:rPr>
              <a:t>339</a:t>
            </a:r>
            <a:r>
              <a:rPr lang="de-DE" dirty="0" smtClean="0">
                <a:solidFill>
                  <a:schemeClr val="tx1"/>
                </a:solidFill>
              </a:rPr>
              <a:t>.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380672"/>
            <a:ext cx="28829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Correggio</a:t>
            </a:r>
            <a:r>
              <a:rPr lang="el-GR" dirty="0" smtClean="0"/>
              <a:t>, Η Άγια Νύχτα, π. 1530</a:t>
            </a:r>
            <a:r>
              <a:rPr lang="de-DE" dirty="0" smtClean="0"/>
              <a:t>. </a:t>
            </a:r>
          </a:p>
          <a:p>
            <a:r>
              <a:rPr lang="el-GR" dirty="0" smtClean="0"/>
              <a:t>Λάδι σε ξύλο.</a:t>
            </a:r>
          </a:p>
          <a:p>
            <a:r>
              <a:rPr lang="el-GR" dirty="0" smtClean="0"/>
              <a:t>Πινακοθήκη Παλαιών Ζωγράφων, Δρέσδη.</a:t>
            </a:r>
            <a:endParaRPr lang="de-DE" dirty="0"/>
          </a:p>
        </p:txBody>
      </p:sp>
      <p:pic>
        <p:nvPicPr>
          <p:cNvPr id="4" name="Bild 3" descr="night gel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959" y="0"/>
            <a:ext cx="49965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n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" y="0"/>
            <a:ext cx="4578314" cy="6283960"/>
          </a:xfrm>
          <a:prstGeom prst="rect">
            <a:avLst/>
          </a:prstGeom>
        </p:spPr>
      </p:pic>
      <p:pic>
        <p:nvPicPr>
          <p:cNvPr id="6" name="Bild 5" descr="night gel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14" y="0"/>
            <a:ext cx="4578312" cy="628396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-12626" y="6488668"/>
            <a:ext cx="9156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Τα χρώματα αλλάζουν πολύ, ανάλογα με τον ιστότοπο ή το βιβλίο στο οποίο βρίσκεται η εικόνα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1041</Words>
  <Application>Microsoft Office PowerPoint</Application>
  <PresentationFormat>Προβολή στην οθόνη (4:3)</PresentationFormat>
  <Paragraphs>107</Paragraphs>
  <Slides>29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29</vt:i4>
      </vt:variant>
    </vt:vector>
  </HeadingPairs>
  <TitlesOfParts>
    <vt:vector size="32" baseType="lpstr">
      <vt:lpstr>Office-Design</vt:lpstr>
      <vt:lpstr>Θέμα του Office</vt:lpstr>
      <vt:lpstr>1_Θέμα του Office</vt:lpstr>
      <vt:lpstr>Εισαγωγή στις εικαστικές τέχνες</vt:lpstr>
      <vt:lpstr>Σκοποί  ενότητας</vt:lpstr>
      <vt:lpstr>Περιεχόμενα ενότητας</vt:lpstr>
      <vt:lpstr>Giorgione  (1478 ; – 1510)</vt:lpstr>
      <vt:lpstr>Παρουσίαση του PowerPoint</vt:lpstr>
      <vt:lpstr>Παρουσίαση του PowerPoint</vt:lpstr>
      <vt:lpstr>Correggio (Antonio Allegri)  (1489 ; – 1534)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Parmigianino  (1503 – 1540)</vt:lpstr>
      <vt:lpstr>Παρουσίαση του PowerPoint</vt:lpstr>
      <vt:lpstr>Παρουσίαση του PowerPoint</vt:lpstr>
      <vt:lpstr>Παρουσίαση του PowerPoint</vt:lpstr>
      <vt:lpstr>El Greco (Δομήνικος Θεοτοκόπουλος)  (1541 ; – 1614)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Ιστορικού Εκδόσεων Έργου</vt:lpstr>
      <vt:lpstr>Σημείωμα Αναφοράς</vt:lpstr>
      <vt:lpstr>Σημείωμα Αδειοδότησης</vt:lpstr>
      <vt:lpstr>Σημείωμα Χρήσης Έργων Τρίτων (1/1)</vt:lpstr>
    </vt:vector>
  </TitlesOfParts>
  <Company>Universität Patras, Theater Studies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 Kreeb</dc:creator>
  <cp:lastModifiedBy>Mania</cp:lastModifiedBy>
  <cp:revision>65</cp:revision>
  <dcterms:created xsi:type="dcterms:W3CDTF">2012-06-05T09:47:05Z</dcterms:created>
  <dcterms:modified xsi:type="dcterms:W3CDTF">2015-07-21T06:42:39Z</dcterms:modified>
</cp:coreProperties>
</file>