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0"/>
  </p:notesMasterIdLst>
  <p:sldIdLst>
    <p:sldId id="420" r:id="rId4"/>
    <p:sldId id="421" r:id="rId5"/>
    <p:sldId id="422" r:id="rId6"/>
    <p:sldId id="401" r:id="rId7"/>
    <p:sldId id="402" r:id="rId8"/>
    <p:sldId id="403" r:id="rId9"/>
    <p:sldId id="404" r:id="rId10"/>
    <p:sldId id="405" r:id="rId11"/>
    <p:sldId id="370" r:id="rId12"/>
    <p:sldId id="374" r:id="rId13"/>
    <p:sldId id="372" r:id="rId14"/>
    <p:sldId id="373" r:id="rId15"/>
    <p:sldId id="371" r:id="rId16"/>
    <p:sldId id="375" r:id="rId17"/>
    <p:sldId id="378" r:id="rId18"/>
    <p:sldId id="408" r:id="rId19"/>
    <p:sldId id="409" r:id="rId20"/>
    <p:sldId id="376" r:id="rId21"/>
    <p:sldId id="379" r:id="rId22"/>
    <p:sldId id="380" r:id="rId23"/>
    <p:sldId id="381" r:id="rId24"/>
    <p:sldId id="377" r:id="rId25"/>
    <p:sldId id="382" r:id="rId26"/>
    <p:sldId id="411" r:id="rId27"/>
    <p:sldId id="412" r:id="rId28"/>
    <p:sldId id="414" r:id="rId29"/>
    <p:sldId id="413" r:id="rId30"/>
    <p:sldId id="275" r:id="rId31"/>
    <p:sldId id="410" r:id="rId32"/>
    <p:sldId id="359" r:id="rId33"/>
    <p:sldId id="415" r:id="rId34"/>
    <p:sldId id="416" r:id="rId35"/>
    <p:sldId id="417" r:id="rId36"/>
    <p:sldId id="418" r:id="rId37"/>
    <p:sldId id="424" r:id="rId38"/>
    <p:sldId id="423" r:id="rId3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60" d="100"/>
          <a:sy n="60" d="100"/>
        </p:scale>
        <p:origin x="-1644" y="-2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62430-9EB9-4EF8-A8E0-E573D2F35A27}" type="datetimeFigureOut">
              <a:rPr lang="el-GR" smtClean="0"/>
              <a:t>21/7/2015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F6E97-2E8E-48B3-83D2-03CFBDEC7600}" type="slidenum">
              <a:rPr lang="el-GR" smtClean="0"/>
              <a:t>‹#›</a:t>
            </a:fld>
            <a:endParaRPr lang="el-GR"/>
          </a:p>
        </p:txBody>
      </p:sp>
    </p:spTree>
    <p:extLst>
      <p:ext uri="{BB962C8B-B14F-4D97-AF65-F5344CB8AC3E}">
        <p14:creationId xmlns:p14="http://schemas.microsoft.com/office/powerpoint/2010/main" val="424171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31</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32</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33</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34</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35</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4003299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9186824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42514069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7747637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9423210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279331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099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9978764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85753465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264999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8420838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9258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743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56956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87488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11734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07571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690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75363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48651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806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644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ED834-213A-804F-AA60-32FE2BA749AF}" type="datetimeFigureOut">
              <a:rPr lang="de-DE" smtClean="0"/>
              <a:pPr/>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BAF0D-69F3-514F-8DB1-13452FB1DBBF}"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525695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785242-EEA0-4BB5-B8A8-41708DBB04BF}" type="datetimeFigureOut">
              <a:rPr lang="el-GR" smtClean="0">
                <a:solidFill>
                  <a:prstClr val="black">
                    <a:tint val="75000"/>
                  </a:prstClr>
                </a:solidFill>
              </a:rPr>
              <a:pPr defTabSz="914400"/>
              <a:t>21/7/2015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292322-E41C-49CD-A78E-743BFB9AD2C8}"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943615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hyperlink" Target="https://upload.wikimedia.org/wikipedia/commons/2/22/Albrecht_D%C3%BCrer_-_Paumgartner-Altar_-_Alte_Pinakothek_M%C3%BCnchen.jpg" TargetMode="External"/><Relationship Id="rId13" Type="http://schemas.openxmlformats.org/officeDocument/2006/relationships/hyperlink" Target="https://upload.wikimedia.org/wikipedia/commons/1/18/Lucas_Cranach_d.J._-_Der_S%C3%BCndenfall.jpg" TargetMode="External"/><Relationship Id="rId3" Type="http://schemas.openxmlformats.org/officeDocument/2006/relationships/hyperlink" Target="https://upload.wikimedia.org/wikipedia/commons/f/f4/Durer_Young_Hare.jpg" TargetMode="External"/><Relationship Id="rId7" Type="http://schemas.openxmlformats.org/officeDocument/2006/relationships/hyperlink" Target="https://upload.wikimedia.org/wikipedia/commons/1/13/'The_Visitation',_woodcut_by_Albrecht_D%C3%BCrer,_c._1504,_Honolulu_Academy_of_Arts.jpg" TargetMode="External"/><Relationship Id="rId12" Type="http://schemas.openxmlformats.org/officeDocument/2006/relationships/hyperlink" Target="https://upload.wikimedia.org/wikipedia/commons/3/3e/Lucas_Cranach_d.%C3%84._(Werkstatt)_-_Der_S%C3%BCndenfall_(1520,_KHM_Vienna).jpg" TargetMode="External"/><Relationship Id="rId2" Type="http://schemas.openxmlformats.org/officeDocument/2006/relationships/hyperlink" Target="https://upload.wikimedia.org/wikipedia/commons/1/10/Burg_arco_d%C3%BCrer_1495.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thumb/6/6f/Albrecht_D%C3%BCrer_-_Nativity_-_WGA7288.jpg/158px-Albrecht_D%C3%BCrer_-_Nativity_-_WGA7288.jpg" TargetMode="External"/><Relationship Id="rId11" Type="http://schemas.openxmlformats.org/officeDocument/2006/relationships/hyperlink" Target="https://upload.wikimedia.org/wikipedia/commons/1/12/Forbidden_fruit.jpg" TargetMode="External"/><Relationship Id="rId5" Type="http://schemas.openxmlformats.org/officeDocument/2006/relationships/hyperlink" Target="http://www.artrenewal.org/artwork/785/785/15467/bacchanal_with_silenus-large.jpg" TargetMode="External"/><Relationship Id="rId15" Type="http://schemas.openxmlformats.org/officeDocument/2006/relationships/hyperlink" Target="http://www.dhm.de/gifs/sammlungen/bibliothek/chronik.jpg" TargetMode="External"/><Relationship Id="rId10" Type="http://schemas.openxmlformats.org/officeDocument/2006/relationships/hyperlink" Target="https://upload.wikimedia.org/wikipedia/commons/a/a2/Albrecht_D%C3%BCrer_-_Adam_and_Eve_(Prado)_2.jpg" TargetMode="External"/><Relationship Id="rId4" Type="http://schemas.openxmlformats.org/officeDocument/2006/relationships/hyperlink" Target="http://duerer.gnm.de/w2/images/thumb/b/bc/Wien_Albertina_Bacchanal_3060.jpg/1000px-Wien_Albertina_Bacchanal_3060.jpg" TargetMode="External"/><Relationship Id="rId9" Type="http://schemas.openxmlformats.org/officeDocument/2006/relationships/hyperlink" Target="https://upload.wikimedia.org/wikipedia/commons/thumb/a/ab/Albrecht_D%C3%BCrer,_Adam_and_Eve,_1504,_Engraving.jpg/605px-Albrecht_D%C3%BCrer,_Adam_and_Eve,_1504,_Engraving.jpg" TargetMode="External"/><Relationship Id="rId14" Type="http://schemas.openxmlformats.org/officeDocument/2006/relationships/hyperlink" Target="https://upload.wikimedia.org/wikipedia/commons/1/14/Melencolia_I_(Durero).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n-US" sz="2800" dirty="0">
                <a:solidFill>
                  <a:schemeClr val="tx2">
                    <a:lumMod val="40000"/>
                    <a:lumOff val="60000"/>
                  </a:schemeClr>
                </a:solidFill>
              </a:rPr>
              <a:t>17: Albrecht </a:t>
            </a:r>
            <a:r>
              <a:rPr lang="en-US" sz="2800" dirty="0" err="1" smtClean="0">
                <a:solidFill>
                  <a:schemeClr val="tx2">
                    <a:lumMod val="40000"/>
                    <a:lumOff val="60000"/>
                  </a:schemeClr>
                </a:solidFill>
              </a:rPr>
              <a:t>Dürer</a:t>
            </a:r>
            <a:endParaRPr lang="en-US" sz="2800" dirty="0" smtClean="0">
              <a:solidFill>
                <a:schemeClr val="tx2">
                  <a:lumMod val="40000"/>
                  <a:lumOff val="60000"/>
                </a:schemeClr>
              </a:solidFill>
            </a:endParaRPr>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3465836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Christi Geburt Stich 150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300074" y="0"/>
            <a:ext cx="6843926" cy="6858000"/>
          </a:xfrm>
          <a:prstGeom prst="rect">
            <a:avLst/>
          </a:prstGeom>
        </p:spPr>
      </p:pic>
      <p:pic>
        <p:nvPicPr>
          <p:cNvPr id="6" name="Bild 5" descr="Christi Geburt Stich 150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8099" y="38100"/>
            <a:ext cx="4433675" cy="3429000"/>
          </a:xfrm>
          <a:prstGeom prst="rect">
            <a:avLst/>
          </a:prstGeom>
          <a:ln w="38100" cap="flat" cmpd="sng" algn="ctr">
            <a:solidFill>
              <a:srgbClr val="FFFFFF"/>
            </a:solidFill>
            <a:prstDash val="solid"/>
            <a:round/>
            <a:headEnd type="none" w="med" len="med"/>
            <a:tailEnd type="none" w="med" len="med"/>
          </a:ln>
        </p:spPr>
      </p:pic>
      <p:pic>
        <p:nvPicPr>
          <p:cNvPr id="7" name="Bild 6" descr="Christi Geburt Stich 1504.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8099" y="3535483"/>
            <a:ext cx="3009900" cy="2590800"/>
          </a:xfrm>
          <a:prstGeom prst="rect">
            <a:avLst/>
          </a:prstGeom>
          <a:ln w="38100" cap="flat" cmpd="sng" algn="ctr">
            <a:solidFill>
              <a:schemeClr val="bg1"/>
            </a:solidFill>
            <a:prstDash val="solid"/>
            <a:round/>
            <a:headEnd type="none" w="med" len="med"/>
            <a:tailEnd type="none" w="med" len="med"/>
          </a:ln>
        </p:spPr>
      </p:pic>
      <p:sp>
        <p:nvSpPr>
          <p:cNvPr id="5" name="Textfeld 4"/>
          <p:cNvSpPr txBox="1"/>
          <p:nvPr/>
        </p:nvSpPr>
        <p:spPr>
          <a:xfrm>
            <a:off x="0" y="6495816"/>
            <a:ext cx="1530000" cy="369332"/>
          </a:xfrm>
          <a:prstGeom prst="rect">
            <a:avLst/>
          </a:prstGeom>
          <a:solidFill>
            <a:schemeClr val="bg1"/>
          </a:solidFill>
        </p:spPr>
        <p:txBody>
          <a:bodyPr wrap="square" rtlCol="0">
            <a:spAutoFit/>
          </a:bodyPr>
          <a:lstStyle/>
          <a:p>
            <a:r>
              <a:rPr lang="el-GR" dirty="0" smtClean="0"/>
              <a:t>Λεπτομέρειες.</a:t>
            </a:r>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4826675"/>
            <a:ext cx="2133600" cy="2031325"/>
          </a:xfrm>
          <a:prstGeom prst="rect">
            <a:avLst/>
          </a:prstGeom>
          <a:solidFill>
            <a:schemeClr val="bg1"/>
          </a:solidFill>
        </p:spPr>
        <p:txBody>
          <a:bodyPr wrap="square" rtlCol="0">
            <a:spAutoFit/>
          </a:bodyPr>
          <a:lstStyle/>
          <a:p>
            <a:r>
              <a:rPr lang="de-DE" dirty="0" smtClean="0"/>
              <a:t>Albrecht Dürer</a:t>
            </a:r>
            <a:r>
              <a:rPr lang="el-GR" dirty="0" smtClean="0"/>
              <a:t>, </a:t>
            </a:r>
          </a:p>
          <a:p>
            <a:r>
              <a:rPr lang="el-GR" dirty="0" smtClean="0"/>
              <a:t>Η Γέννηση, </a:t>
            </a:r>
            <a:endParaRPr lang="de-DE" dirty="0" smtClean="0"/>
          </a:p>
          <a:p>
            <a:r>
              <a:rPr lang="el-GR" dirty="0" smtClean="0"/>
              <a:t>1</a:t>
            </a:r>
            <a:r>
              <a:rPr lang="de-DE" dirty="0" smtClean="0"/>
              <a:t>5</a:t>
            </a:r>
            <a:r>
              <a:rPr lang="el-GR" dirty="0" smtClean="0"/>
              <a:t>04</a:t>
            </a:r>
            <a:r>
              <a:rPr lang="de-DE" dirty="0" smtClean="0"/>
              <a:t>. </a:t>
            </a:r>
            <a:endParaRPr lang="el-GR" dirty="0" smtClean="0"/>
          </a:p>
          <a:p>
            <a:r>
              <a:rPr lang="el-GR" dirty="0" smtClean="0"/>
              <a:t>Ξυλογραφία.</a:t>
            </a:r>
          </a:p>
          <a:p>
            <a:r>
              <a:rPr lang="el-GR" dirty="0" smtClean="0"/>
              <a:t>Από κύκλο με σκηνές της ζωής της Παναγίας.</a:t>
            </a:r>
          </a:p>
        </p:txBody>
      </p:sp>
      <p:pic>
        <p:nvPicPr>
          <p:cNvPr id="5" name="Bild 4" descr="Kripp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3100" y="0"/>
            <a:ext cx="49022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Kripp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55127"/>
            <a:ext cx="4572000" cy="6396062"/>
          </a:xfrm>
          <a:prstGeom prst="rect">
            <a:avLst/>
          </a:prstGeom>
        </p:spPr>
      </p:pic>
      <p:pic>
        <p:nvPicPr>
          <p:cNvPr id="4" name="Bild 3" descr="Christi Geburt Stich 1504.jpg"/>
          <p:cNvPicPr>
            <a:picLocks noChangeAspect="1"/>
          </p:cNvPicPr>
          <p:nvPr/>
        </p:nvPicPr>
        <p:blipFill>
          <a:blip r:embed="rId3"/>
          <a:stretch>
            <a:fillRect/>
          </a:stretch>
        </p:blipFill>
        <p:spPr>
          <a:xfrm>
            <a:off x="0" y="0"/>
            <a:ext cx="4394200" cy="6858000"/>
          </a:xfrm>
          <a:prstGeom prst="rect">
            <a:avLst/>
          </a:prstGeom>
        </p:spPr>
      </p:pic>
      <p:sp>
        <p:nvSpPr>
          <p:cNvPr id="6" name="Textfeld 5"/>
          <p:cNvSpPr txBox="1"/>
          <p:nvPr/>
        </p:nvSpPr>
        <p:spPr>
          <a:xfrm>
            <a:off x="4572000" y="6504863"/>
            <a:ext cx="2919600" cy="369332"/>
          </a:xfrm>
          <a:prstGeom prst="rect">
            <a:avLst/>
          </a:prstGeom>
          <a:solidFill>
            <a:schemeClr val="bg1"/>
          </a:solidFill>
        </p:spPr>
        <p:txBody>
          <a:bodyPr wrap="square" rtlCol="0">
            <a:spAutoFit/>
          </a:bodyPr>
          <a:lstStyle/>
          <a:p>
            <a:r>
              <a:rPr lang="el-GR" dirty="0" smtClean="0"/>
              <a:t>Τα δύο έργα είναι σύγχρονα!</a:t>
            </a:r>
            <a:endParaRPr lang="de-D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71770" y="5906869"/>
            <a:ext cx="7600461" cy="646331"/>
          </a:xfrm>
          <a:prstGeom prst="rect">
            <a:avLst/>
          </a:prstGeom>
          <a:solidFill>
            <a:schemeClr val="bg1"/>
          </a:solidFill>
        </p:spPr>
        <p:txBody>
          <a:bodyPr wrap="square" rtlCol="0">
            <a:spAutoFit/>
          </a:bodyPr>
          <a:lstStyle/>
          <a:p>
            <a:r>
              <a:rPr lang="de-DE" dirty="0" smtClean="0"/>
              <a:t>Albrecht Dürer</a:t>
            </a:r>
            <a:r>
              <a:rPr lang="el-GR" dirty="0" smtClean="0"/>
              <a:t>, Τρίπτυχο </a:t>
            </a:r>
            <a:r>
              <a:rPr lang="de-DE" dirty="0" err="1" smtClean="0"/>
              <a:t>Paumgartner</a:t>
            </a:r>
            <a:r>
              <a:rPr lang="el-GR" dirty="0" smtClean="0"/>
              <a:t>, π. 1</a:t>
            </a:r>
            <a:r>
              <a:rPr lang="de-DE" dirty="0" smtClean="0"/>
              <a:t>5</a:t>
            </a:r>
            <a:r>
              <a:rPr lang="el-GR" dirty="0" smtClean="0"/>
              <a:t>03</a:t>
            </a:r>
            <a:r>
              <a:rPr lang="de-DE" dirty="0" smtClean="0"/>
              <a:t>. </a:t>
            </a:r>
            <a:r>
              <a:rPr lang="el-GR" dirty="0" smtClean="0"/>
              <a:t>Λάδι σε ξύλο. </a:t>
            </a:r>
          </a:p>
          <a:p>
            <a:r>
              <a:rPr lang="el-GR" dirty="0" smtClean="0"/>
              <a:t>Παλαιά Γλυπτοθήκη</a:t>
            </a:r>
            <a:r>
              <a:rPr lang="de-DE" dirty="0" smtClean="0"/>
              <a:t>, </a:t>
            </a:r>
            <a:r>
              <a:rPr lang="el-GR" dirty="0" smtClean="0"/>
              <a:t>Μόναχο.</a:t>
            </a:r>
            <a:r>
              <a:rPr lang="de-DE" dirty="0" smtClean="0"/>
              <a:t> 1,55 x 1,26 </a:t>
            </a:r>
            <a:r>
              <a:rPr lang="el-GR" dirty="0" smtClean="0"/>
              <a:t>εκ. (κέντρο</a:t>
            </a:r>
            <a:r>
              <a:rPr lang="de-DE" dirty="0" smtClean="0"/>
              <a:t>)</a:t>
            </a:r>
            <a:r>
              <a:rPr lang="el-GR" dirty="0" smtClean="0"/>
              <a:t>, 1,51 </a:t>
            </a:r>
            <a:r>
              <a:rPr lang="de-DE" dirty="0"/>
              <a:t>x </a:t>
            </a:r>
            <a:r>
              <a:rPr lang="el-GR" dirty="0" smtClean="0"/>
              <a:t>0,61 εκ. (πτερά</a:t>
            </a:r>
            <a:r>
              <a:rPr lang="de-DE" dirty="0" smtClean="0"/>
              <a:t>)</a:t>
            </a:r>
            <a:r>
              <a:rPr lang="el-GR" dirty="0" smtClean="0"/>
              <a:t>.</a:t>
            </a:r>
            <a:endParaRPr lang="de-DE" dirty="0"/>
          </a:p>
        </p:txBody>
      </p:sp>
      <p:pic>
        <p:nvPicPr>
          <p:cNvPr id="4" name="Bild 3" descr="Paumgartneraltar gesam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266700"/>
            <a:ext cx="9144000" cy="52197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4000424"/>
            <a:ext cx="2362200" cy="2862323"/>
          </a:xfrm>
          <a:prstGeom prst="rect">
            <a:avLst/>
          </a:prstGeom>
          <a:solidFill>
            <a:schemeClr val="bg1"/>
          </a:solidFill>
        </p:spPr>
        <p:txBody>
          <a:bodyPr wrap="square" rtlCol="0">
            <a:spAutoFit/>
          </a:bodyPr>
          <a:lstStyle/>
          <a:p>
            <a:r>
              <a:rPr lang="de-DE" dirty="0" smtClean="0"/>
              <a:t>Albrecht Dürer</a:t>
            </a:r>
            <a:r>
              <a:rPr lang="el-GR" dirty="0" smtClean="0"/>
              <a:t>, </a:t>
            </a:r>
          </a:p>
          <a:p>
            <a:r>
              <a:rPr lang="el-GR" dirty="0" smtClean="0"/>
              <a:t>Τρίπτυχο </a:t>
            </a:r>
            <a:r>
              <a:rPr lang="de-DE" dirty="0" err="1" smtClean="0"/>
              <a:t>Paumgartner</a:t>
            </a:r>
            <a:r>
              <a:rPr lang="el-GR" dirty="0" smtClean="0"/>
              <a:t>, </a:t>
            </a:r>
          </a:p>
          <a:p>
            <a:r>
              <a:rPr lang="el-GR" dirty="0" smtClean="0"/>
              <a:t>κέντρο: Η Γέννηση</a:t>
            </a:r>
            <a:r>
              <a:rPr lang="de-DE" dirty="0" smtClean="0"/>
              <a:t>.</a:t>
            </a:r>
            <a:endParaRPr lang="el-GR" dirty="0" smtClean="0"/>
          </a:p>
          <a:p>
            <a:endParaRPr lang="el-GR" dirty="0"/>
          </a:p>
          <a:p>
            <a:r>
              <a:rPr lang="el-GR" dirty="0" smtClean="0"/>
              <a:t>Σε πρώτο πλάνο μέλη της οικογένειας </a:t>
            </a:r>
            <a:r>
              <a:rPr lang="de-DE" dirty="0" err="1" smtClean="0"/>
              <a:t>Paumgartner</a:t>
            </a:r>
            <a:r>
              <a:rPr lang="el-GR" dirty="0" smtClean="0"/>
              <a:t>, για λογαριασμό της οποίας έγινε το τρίπτυχο.</a:t>
            </a:r>
            <a:endParaRPr lang="de-DE" dirty="0"/>
          </a:p>
        </p:txBody>
      </p:sp>
      <p:pic>
        <p:nvPicPr>
          <p:cNvPr id="5" name="Bild 4" descr="Paumgartneraltar Mittelbil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0350" y="0"/>
            <a:ext cx="5451475"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aumgartneraltar Mittelbil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78682"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aumgartneraltar Mittelbil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78682" cy="6858000"/>
          </a:xfrm>
          <a:prstGeom prst="rect">
            <a:avLst/>
          </a:prstGeom>
        </p:spPr>
      </p:pic>
      <p:pic>
        <p:nvPicPr>
          <p:cNvPr id="2" name="Bild 1"/>
          <p:cNvPicPr>
            <a:picLocks noChangeAspect="1"/>
          </p:cNvPicPr>
          <p:nvPr/>
        </p:nvPicPr>
        <p:blipFill>
          <a:blip r:embed="rId3"/>
          <a:stretch>
            <a:fillRect/>
          </a:stretch>
        </p:blipFill>
        <p:spPr>
          <a:xfrm>
            <a:off x="5401632" y="2344615"/>
            <a:ext cx="3742367" cy="4513384"/>
          </a:xfrm>
          <a:prstGeom prst="rect">
            <a:avLst/>
          </a:prstGeom>
        </p:spPr>
      </p:pic>
    </p:spTree>
    <p:extLst>
      <p:ext uri="{BB962C8B-B14F-4D97-AF65-F5344CB8AC3E}">
        <p14:creationId xmlns:p14="http://schemas.microsoft.com/office/powerpoint/2010/main" val="2815831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1117600" y="0"/>
            <a:ext cx="2574676" cy="6858000"/>
          </a:xfrm>
          <a:prstGeom prst="rect">
            <a:avLst/>
          </a:prstGeom>
        </p:spPr>
      </p:pic>
      <p:sp>
        <p:nvSpPr>
          <p:cNvPr id="6" name="Textfeld 5"/>
          <p:cNvSpPr txBox="1"/>
          <p:nvPr/>
        </p:nvSpPr>
        <p:spPr>
          <a:xfrm>
            <a:off x="4884615" y="4272677"/>
            <a:ext cx="4259385" cy="2585323"/>
          </a:xfrm>
          <a:prstGeom prst="rect">
            <a:avLst/>
          </a:prstGeom>
          <a:solidFill>
            <a:schemeClr val="bg1"/>
          </a:solidFill>
        </p:spPr>
        <p:txBody>
          <a:bodyPr wrap="square" rtlCol="0">
            <a:spAutoFit/>
          </a:bodyPr>
          <a:lstStyle/>
          <a:p>
            <a:r>
              <a:rPr lang="de-DE" dirty="0" smtClean="0"/>
              <a:t>Albrecht Dürer</a:t>
            </a:r>
            <a:r>
              <a:rPr lang="el-GR" dirty="0" smtClean="0"/>
              <a:t>, </a:t>
            </a:r>
          </a:p>
          <a:p>
            <a:r>
              <a:rPr lang="el-GR" dirty="0" smtClean="0"/>
              <a:t>Τρίπτυχο </a:t>
            </a:r>
            <a:r>
              <a:rPr lang="de-DE" dirty="0" err="1" smtClean="0"/>
              <a:t>Paumgartner</a:t>
            </a:r>
            <a:r>
              <a:rPr lang="el-GR" dirty="0" smtClean="0"/>
              <a:t>, </a:t>
            </a:r>
          </a:p>
          <a:p>
            <a:r>
              <a:rPr lang="el-GR" dirty="0" smtClean="0"/>
              <a:t>αριστερό πτερό: ο Άγιος Γεώργιος με τον δράκοντα</a:t>
            </a:r>
            <a:r>
              <a:rPr lang="de-DE" dirty="0" smtClean="0"/>
              <a:t>.</a:t>
            </a:r>
            <a:endParaRPr lang="el-GR" dirty="0" smtClean="0"/>
          </a:p>
          <a:p>
            <a:endParaRPr lang="el-GR" dirty="0"/>
          </a:p>
          <a:p>
            <a:r>
              <a:rPr lang="el-GR" dirty="0" smtClean="0"/>
              <a:t>Ο Άγιος παρουσιάζεται με μεσαιωνική πανοπλία και φέρει, κατά το Χρονικό της Νυρεμβέργης, τα προσωπικά στοιχεία του γιου της οικογένειας </a:t>
            </a:r>
            <a:r>
              <a:rPr lang="de-DE" dirty="0" err="1" smtClean="0"/>
              <a:t>Paumgartner</a:t>
            </a:r>
            <a:r>
              <a:rPr lang="el-GR" dirty="0" smtClean="0"/>
              <a:t>, </a:t>
            </a:r>
            <a:r>
              <a:rPr lang="de-DE" dirty="0" smtClean="0"/>
              <a:t>Lucas.</a:t>
            </a:r>
            <a:endParaRPr lang="de-DE" dirty="0"/>
          </a:p>
        </p:txBody>
      </p:sp>
    </p:spTree>
    <p:extLst>
      <p:ext uri="{BB962C8B-B14F-4D97-AF65-F5344CB8AC3E}">
        <p14:creationId xmlns:p14="http://schemas.microsoft.com/office/powerpoint/2010/main" val="436011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657671"/>
            <a:ext cx="2133600" cy="1200329"/>
          </a:xfrm>
          <a:prstGeom prst="rect">
            <a:avLst/>
          </a:prstGeom>
          <a:solidFill>
            <a:schemeClr val="bg1"/>
          </a:solidFill>
        </p:spPr>
        <p:txBody>
          <a:bodyPr wrap="square" rtlCol="0">
            <a:spAutoFit/>
          </a:bodyPr>
          <a:lstStyle/>
          <a:p>
            <a:r>
              <a:rPr lang="de-DE" dirty="0" smtClean="0"/>
              <a:t>Albrecht Dürer</a:t>
            </a:r>
            <a:r>
              <a:rPr lang="el-GR" dirty="0" smtClean="0"/>
              <a:t>, Αδάμ και Εύα, </a:t>
            </a:r>
            <a:endParaRPr lang="de-DE" dirty="0" smtClean="0"/>
          </a:p>
          <a:p>
            <a:r>
              <a:rPr lang="el-GR" dirty="0" smtClean="0"/>
              <a:t>1</a:t>
            </a:r>
            <a:r>
              <a:rPr lang="de-DE" dirty="0" smtClean="0"/>
              <a:t>5</a:t>
            </a:r>
            <a:r>
              <a:rPr lang="el-GR" dirty="0" smtClean="0"/>
              <a:t>04</a:t>
            </a:r>
            <a:r>
              <a:rPr lang="de-DE" dirty="0" smtClean="0"/>
              <a:t>. </a:t>
            </a:r>
            <a:endParaRPr lang="el-GR" dirty="0" smtClean="0"/>
          </a:p>
          <a:p>
            <a:r>
              <a:rPr lang="el-GR" dirty="0" smtClean="0"/>
              <a:t>Χαλκογραφία.</a:t>
            </a:r>
          </a:p>
        </p:txBody>
      </p:sp>
      <p:pic>
        <p:nvPicPr>
          <p:cNvPr id="4" name="Bild 3" descr="Albrecht_Dürer,_Adam_und_Eva,_1504,_Engraving.jpg"/>
          <p:cNvPicPr>
            <a:picLocks noChangeAspect="1"/>
          </p:cNvPicPr>
          <p:nvPr/>
        </p:nvPicPr>
        <p:blipFill>
          <a:blip r:embed="rId2" cstate="print">
            <a:lum bright="10000" contrast="5000"/>
            <a:extLst>
              <a:ext uri="{28A0092B-C50C-407E-A947-70E740481C1C}">
                <a14:useLocalDpi xmlns:a14="http://schemas.microsoft.com/office/drawing/2010/main"/>
              </a:ext>
            </a:extLst>
          </a:blip>
          <a:stretch>
            <a:fillRect/>
          </a:stretch>
        </p:blipFill>
        <p:spPr>
          <a:xfrm>
            <a:off x="2557463" y="0"/>
            <a:ext cx="5400675"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und_Eva,_1504,_Engraving.jpg"/>
          <p:cNvPicPr>
            <a:picLocks noChangeAspect="1"/>
          </p:cNvPicPr>
          <p:nvPr/>
        </p:nvPicPr>
        <p:blipFill>
          <a:blip r:embed="rId2" cstate="print">
            <a:lum bright="10000" contrast="5000"/>
            <a:extLst>
              <a:ext uri="{28A0092B-C50C-407E-A947-70E740481C1C}">
                <a14:useLocalDpi xmlns:a14="http://schemas.microsoft.com/office/drawing/2010/main"/>
              </a:ext>
            </a:extLst>
          </a:blip>
          <a:srcRect/>
          <a:stretch>
            <a:fillRect/>
          </a:stretch>
        </p:blipFill>
        <p:spPr>
          <a:xfrm>
            <a:off x="-1" y="0"/>
            <a:ext cx="3763537" cy="3429000"/>
          </a:xfrm>
          <a:prstGeom prst="rect">
            <a:avLst/>
          </a:prstGeom>
        </p:spPr>
      </p:pic>
      <p:pic>
        <p:nvPicPr>
          <p:cNvPr id="5" name="Bild 4" descr="Albrecht_Dürer,_Adam_und_Eva,_1504,_Engraving.jpg"/>
          <p:cNvPicPr>
            <a:picLocks noChangeAspect="1"/>
          </p:cNvPicPr>
          <p:nvPr/>
        </p:nvPicPr>
        <p:blipFill>
          <a:blip r:embed="rId3" cstate="print">
            <a:lum bright="10000" contrast="5000"/>
            <a:extLst>
              <a:ext uri="{28A0092B-C50C-407E-A947-70E740481C1C}">
                <a14:useLocalDpi xmlns:a14="http://schemas.microsoft.com/office/drawing/2010/main"/>
              </a:ext>
            </a:extLst>
          </a:blip>
          <a:srcRect/>
          <a:stretch>
            <a:fillRect/>
          </a:stretch>
        </p:blipFill>
        <p:spPr>
          <a:xfrm>
            <a:off x="4572000" y="0"/>
            <a:ext cx="4572000" cy="4559300"/>
          </a:xfrm>
          <a:prstGeom prst="rect">
            <a:avLst/>
          </a:prstGeom>
        </p:spPr>
      </p:pic>
      <p:pic>
        <p:nvPicPr>
          <p:cNvPr id="6" name="Bild 5" descr="Albrecht_Dürer,_Adam_und_Eva,_1504,_Engraving.jpg"/>
          <p:cNvPicPr>
            <a:picLocks noChangeAspect="1"/>
          </p:cNvPicPr>
          <p:nvPr/>
        </p:nvPicPr>
        <p:blipFill>
          <a:blip r:embed="rId4" cstate="print">
            <a:lum bright="10000" contrast="5000"/>
            <a:extLst>
              <a:ext uri="{28A0092B-C50C-407E-A947-70E740481C1C}">
                <a14:useLocalDpi xmlns:a14="http://schemas.microsoft.com/office/drawing/2010/main"/>
              </a:ext>
            </a:extLst>
          </a:blip>
          <a:srcRect/>
          <a:stretch>
            <a:fillRect/>
          </a:stretch>
        </p:blipFill>
        <p:spPr>
          <a:xfrm>
            <a:off x="17035" y="4927600"/>
            <a:ext cx="7493001" cy="1930400"/>
          </a:xfrm>
          <a:prstGeom prst="rect">
            <a:avLst/>
          </a:prstGeom>
        </p:spPr>
      </p:pic>
      <p:pic>
        <p:nvPicPr>
          <p:cNvPr id="8" name="Bild 7" descr="Albrecht_Dürer,_Adam_und_Eva,_1504,_Engraving.jpg"/>
          <p:cNvPicPr>
            <a:picLocks noChangeAspect="1"/>
          </p:cNvPicPr>
          <p:nvPr/>
        </p:nvPicPr>
        <p:blipFill>
          <a:blip r:embed="rId5" cstate="print">
            <a:lum bright="10000" contrast="5000"/>
            <a:extLst>
              <a:ext uri="{28A0092B-C50C-407E-A947-70E740481C1C}">
                <a14:useLocalDpi xmlns:a14="http://schemas.microsoft.com/office/drawing/2010/main"/>
              </a:ext>
            </a:extLst>
          </a:blip>
          <a:srcRect/>
          <a:stretch>
            <a:fillRect/>
          </a:stretch>
        </p:blipFill>
        <p:spPr>
          <a:xfrm>
            <a:off x="-12700" y="0"/>
            <a:ext cx="3776236" cy="4849030"/>
          </a:xfrm>
          <a:prstGeom prst="rect">
            <a:avLst/>
          </a:prstGeom>
        </p:spPr>
      </p:pic>
      <p:sp>
        <p:nvSpPr>
          <p:cNvPr id="7" name="Textfeld 6"/>
          <p:cNvSpPr txBox="1"/>
          <p:nvPr/>
        </p:nvSpPr>
        <p:spPr>
          <a:xfrm>
            <a:off x="7580921" y="5934670"/>
            <a:ext cx="1611924" cy="923330"/>
          </a:xfrm>
          <a:prstGeom prst="rect">
            <a:avLst/>
          </a:prstGeom>
          <a:solidFill>
            <a:schemeClr val="bg1"/>
          </a:solidFill>
        </p:spPr>
        <p:txBody>
          <a:bodyPr wrap="square" rtlCol="0">
            <a:spAutoFit/>
          </a:bodyPr>
          <a:lstStyle/>
          <a:p>
            <a:r>
              <a:rPr lang="de-DE" dirty="0" smtClean="0"/>
              <a:t>Albrecht Dürer</a:t>
            </a:r>
            <a:r>
              <a:rPr lang="el-GR" dirty="0" smtClean="0"/>
              <a:t>, Αδάμ και Εύα, </a:t>
            </a:r>
            <a:endParaRPr lang="de-DE" dirty="0" smtClean="0"/>
          </a:p>
          <a:p>
            <a:r>
              <a:rPr lang="el-GR" dirty="0" smtClean="0"/>
              <a:t>λεπτομέρειες.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Γνωριμία των φοιτητών με την τέχνη του </a:t>
            </a:r>
            <a:r>
              <a:rPr lang="el-GR" dirty="0" err="1"/>
              <a:t>Albrecht</a:t>
            </a:r>
            <a:r>
              <a:rPr lang="el-GR" dirty="0"/>
              <a:t> </a:t>
            </a:r>
            <a:r>
              <a:rPr lang="el-GR" dirty="0" err="1"/>
              <a:t>Dürer</a:t>
            </a:r>
            <a:r>
              <a:rPr lang="el-GR" dirty="0"/>
              <a:t> (1475 – 1564).</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57371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und_Eva,_1504,_Engraving.jpg"/>
          <p:cNvPicPr>
            <a:picLocks noChangeAspect="1"/>
          </p:cNvPicPr>
          <p:nvPr/>
        </p:nvPicPr>
        <p:blipFill>
          <a:blip r:embed="rId2" cstate="print">
            <a:lum bright="10000" contrast="5000"/>
            <a:extLst>
              <a:ext uri="{28A0092B-C50C-407E-A947-70E740481C1C}">
                <a14:useLocalDpi xmlns:a14="http://schemas.microsoft.com/office/drawing/2010/main"/>
              </a:ext>
            </a:extLst>
          </a:blip>
          <a:srcRect/>
          <a:stretch>
            <a:fillRect/>
          </a:stretch>
        </p:blipFill>
        <p:spPr>
          <a:xfrm>
            <a:off x="-1" y="0"/>
            <a:ext cx="3763537" cy="3429000"/>
          </a:xfrm>
          <a:prstGeom prst="rect">
            <a:avLst/>
          </a:prstGeom>
        </p:spPr>
      </p:pic>
      <p:pic>
        <p:nvPicPr>
          <p:cNvPr id="5" name="Bild 4" descr="Albrecht_Dürer,_Adam_und_Eva,_1504,_Engraving.jpg"/>
          <p:cNvPicPr>
            <a:picLocks noChangeAspect="1"/>
          </p:cNvPicPr>
          <p:nvPr/>
        </p:nvPicPr>
        <p:blipFill>
          <a:blip r:embed="rId3" cstate="print">
            <a:lum bright="10000" contrast="5000"/>
            <a:extLst>
              <a:ext uri="{28A0092B-C50C-407E-A947-70E740481C1C}">
                <a14:useLocalDpi xmlns:a14="http://schemas.microsoft.com/office/drawing/2010/main"/>
              </a:ext>
            </a:extLst>
          </a:blip>
          <a:srcRect/>
          <a:stretch>
            <a:fillRect/>
          </a:stretch>
        </p:blipFill>
        <p:spPr>
          <a:xfrm>
            <a:off x="4572000" y="0"/>
            <a:ext cx="4572000" cy="4559300"/>
          </a:xfrm>
          <a:prstGeom prst="rect">
            <a:avLst/>
          </a:prstGeom>
        </p:spPr>
      </p:pic>
      <p:pic>
        <p:nvPicPr>
          <p:cNvPr id="6" name="Bild 5" descr="Albrecht_Dürer,_Adam_und_Eva,_1504,_Engraving.jpg"/>
          <p:cNvPicPr>
            <a:picLocks noChangeAspect="1"/>
          </p:cNvPicPr>
          <p:nvPr/>
        </p:nvPicPr>
        <p:blipFill>
          <a:blip r:embed="rId4" cstate="print">
            <a:lum bright="10000" contrast="5000"/>
            <a:extLst>
              <a:ext uri="{28A0092B-C50C-407E-A947-70E740481C1C}">
                <a14:useLocalDpi xmlns:a14="http://schemas.microsoft.com/office/drawing/2010/main"/>
              </a:ext>
            </a:extLst>
          </a:blip>
          <a:srcRect/>
          <a:stretch>
            <a:fillRect/>
          </a:stretch>
        </p:blipFill>
        <p:spPr>
          <a:xfrm>
            <a:off x="17035" y="4927600"/>
            <a:ext cx="7493001" cy="1930400"/>
          </a:xfrm>
          <a:prstGeom prst="rect">
            <a:avLst/>
          </a:prstGeom>
        </p:spPr>
      </p:pic>
      <p:pic>
        <p:nvPicPr>
          <p:cNvPr id="9" name="Bild 8" descr="Albrecht_Dürer,_Adam_und_Eva,_1504,_Engraving.jpg"/>
          <p:cNvPicPr>
            <a:picLocks noChangeAspect="1"/>
          </p:cNvPicPr>
          <p:nvPr/>
        </p:nvPicPr>
        <p:blipFill>
          <a:blip r:embed="rId5" cstate="print">
            <a:lum bright="10000" contrast="5000"/>
            <a:extLst>
              <a:ext uri="{28A0092B-C50C-407E-A947-70E740481C1C}">
                <a14:useLocalDpi xmlns:a14="http://schemas.microsoft.com/office/drawing/2010/main"/>
              </a:ext>
            </a:extLst>
          </a:blip>
          <a:srcRect/>
          <a:stretch>
            <a:fillRect/>
          </a:stretch>
        </p:blipFill>
        <p:spPr>
          <a:xfrm>
            <a:off x="-12700" y="-1"/>
            <a:ext cx="9156700" cy="6858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und_Eva,_1504,_Engraving.jpg"/>
          <p:cNvPicPr>
            <a:picLocks noChangeAspect="1"/>
          </p:cNvPicPr>
          <p:nvPr/>
        </p:nvPicPr>
        <p:blipFill>
          <a:blip r:embed="rId2" cstate="print">
            <a:lum bright="10000" contrast="5000"/>
            <a:extLst>
              <a:ext uri="{28A0092B-C50C-407E-A947-70E740481C1C}">
                <a14:useLocalDpi xmlns:a14="http://schemas.microsoft.com/office/drawing/2010/main"/>
              </a:ext>
            </a:extLst>
          </a:blip>
          <a:srcRect/>
          <a:stretch>
            <a:fillRect/>
          </a:stretch>
        </p:blipFill>
        <p:spPr>
          <a:xfrm>
            <a:off x="-1" y="0"/>
            <a:ext cx="3763537" cy="3429000"/>
          </a:xfrm>
          <a:prstGeom prst="rect">
            <a:avLst/>
          </a:prstGeom>
        </p:spPr>
      </p:pic>
      <p:pic>
        <p:nvPicPr>
          <p:cNvPr id="5" name="Bild 4" descr="Albrecht_Dürer,_Adam_und_Eva,_1504,_Engraving.jpg"/>
          <p:cNvPicPr>
            <a:picLocks noChangeAspect="1"/>
          </p:cNvPicPr>
          <p:nvPr/>
        </p:nvPicPr>
        <p:blipFill>
          <a:blip r:embed="rId3" cstate="print">
            <a:lum bright="10000" contrast="5000"/>
            <a:extLst>
              <a:ext uri="{28A0092B-C50C-407E-A947-70E740481C1C}">
                <a14:useLocalDpi xmlns:a14="http://schemas.microsoft.com/office/drawing/2010/main"/>
              </a:ext>
            </a:extLst>
          </a:blip>
          <a:srcRect/>
          <a:stretch>
            <a:fillRect/>
          </a:stretch>
        </p:blipFill>
        <p:spPr>
          <a:xfrm>
            <a:off x="4572000" y="0"/>
            <a:ext cx="4572000" cy="4559300"/>
          </a:xfrm>
          <a:prstGeom prst="rect">
            <a:avLst/>
          </a:prstGeom>
        </p:spPr>
      </p:pic>
      <p:pic>
        <p:nvPicPr>
          <p:cNvPr id="6" name="Bild 5" descr="Albrecht_Dürer,_Adam_und_Eva,_1504,_Engraving.jpg"/>
          <p:cNvPicPr>
            <a:picLocks noChangeAspect="1"/>
          </p:cNvPicPr>
          <p:nvPr/>
        </p:nvPicPr>
        <p:blipFill rotWithShape="1">
          <a:blip r:embed="rId4" cstate="print">
            <a:lum bright="10000" contrast="5000"/>
            <a:extLst>
              <a:ext uri="{28A0092B-C50C-407E-A947-70E740481C1C}">
                <a14:useLocalDpi xmlns:a14="http://schemas.microsoft.com/office/drawing/2010/main"/>
              </a:ext>
            </a:extLst>
          </a:blip>
          <a:srcRect/>
          <a:stretch/>
        </p:blipFill>
        <p:spPr>
          <a:xfrm>
            <a:off x="7266" y="4927600"/>
            <a:ext cx="7493001" cy="1930400"/>
          </a:xfrm>
          <a:prstGeom prst="rect">
            <a:avLst/>
          </a:prstGeom>
        </p:spPr>
      </p:pic>
      <p:pic>
        <p:nvPicPr>
          <p:cNvPr id="7" name="Bild 6" descr="Albrecht_Dürer,_Adam_und_Eva,_1504,_Engraving.jpg"/>
          <p:cNvPicPr>
            <a:picLocks noChangeAspect="1"/>
          </p:cNvPicPr>
          <p:nvPr/>
        </p:nvPicPr>
        <p:blipFill>
          <a:blip r:embed="rId5" cstate="print">
            <a:lum bright="10000" contrast="5000"/>
            <a:extLst>
              <a:ext uri="{28A0092B-C50C-407E-A947-70E740481C1C}">
                <a14:useLocalDpi xmlns:a14="http://schemas.microsoft.com/office/drawing/2010/main"/>
              </a:ext>
            </a:extLst>
          </a:blip>
          <a:srcRect/>
          <a:stretch>
            <a:fillRect/>
          </a:stretch>
        </p:blipFill>
        <p:spPr>
          <a:xfrm>
            <a:off x="4620638" y="0"/>
            <a:ext cx="4523362" cy="455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3164681"/>
            <a:ext cx="2744176" cy="3693319"/>
          </a:xfrm>
          <a:prstGeom prst="rect">
            <a:avLst/>
          </a:prstGeom>
          <a:solidFill>
            <a:schemeClr val="bg1"/>
          </a:solidFill>
        </p:spPr>
        <p:txBody>
          <a:bodyPr wrap="square" rtlCol="0">
            <a:spAutoFit/>
          </a:bodyPr>
          <a:lstStyle/>
          <a:p>
            <a:r>
              <a:rPr lang="de-DE" dirty="0" smtClean="0"/>
              <a:t>Albrecht Dürer</a:t>
            </a:r>
            <a:r>
              <a:rPr lang="el-GR" dirty="0" smtClean="0"/>
              <a:t>, Αδάμ και Εύα, 1</a:t>
            </a:r>
            <a:r>
              <a:rPr lang="de-DE" dirty="0" smtClean="0"/>
              <a:t>5</a:t>
            </a:r>
            <a:r>
              <a:rPr lang="el-GR" dirty="0" smtClean="0"/>
              <a:t>07</a:t>
            </a:r>
            <a:r>
              <a:rPr lang="de-DE" dirty="0" smtClean="0"/>
              <a:t>. </a:t>
            </a:r>
            <a:endParaRPr lang="el-GR" dirty="0" smtClean="0"/>
          </a:p>
          <a:p>
            <a:r>
              <a:rPr lang="el-GR" dirty="0" smtClean="0"/>
              <a:t>Λάδι σε ξύλο, 2,09 </a:t>
            </a:r>
            <a:r>
              <a:rPr lang="de-DE" dirty="0" smtClean="0"/>
              <a:t>x 0,81 </a:t>
            </a:r>
            <a:r>
              <a:rPr lang="el-GR" dirty="0" smtClean="0"/>
              <a:t>μ. (κάθε πίνακας</a:t>
            </a:r>
            <a:r>
              <a:rPr lang="de-DE" dirty="0" smtClean="0"/>
              <a:t>)</a:t>
            </a:r>
            <a:r>
              <a:rPr lang="el-GR" dirty="0" smtClean="0"/>
              <a:t>.</a:t>
            </a:r>
          </a:p>
          <a:p>
            <a:r>
              <a:rPr lang="de-DE" dirty="0" smtClean="0"/>
              <a:t>Prado, </a:t>
            </a:r>
            <a:r>
              <a:rPr lang="el-GR" dirty="0" smtClean="0"/>
              <a:t>Mαδρίτη.</a:t>
            </a:r>
          </a:p>
          <a:p>
            <a:endParaRPr lang="el-GR" dirty="0"/>
          </a:p>
          <a:p>
            <a:r>
              <a:rPr lang="el-GR" dirty="0" smtClean="0"/>
              <a:t>Σε σύγκριση με τη χαλκογραφία του 1504 το έργο είναι επηρρεασμένο από τις εντυπώσεις της τέχνης της Ιταλικής Αναγέννησης (δεύτερο ταξίδι 1505-1507</a:t>
            </a:r>
            <a:r>
              <a:rPr lang="de-DE" dirty="0" smtClean="0"/>
              <a:t>)</a:t>
            </a:r>
            <a:r>
              <a:rPr lang="el-GR" dirty="0" smtClean="0"/>
              <a:t>.</a:t>
            </a:r>
            <a:endParaRPr lang="de-DE" dirty="0"/>
          </a:p>
        </p:txBody>
      </p:sp>
      <p:pic>
        <p:nvPicPr>
          <p:cNvPr id="4" name="Bild 3" descr="Albrecht_Dürer_Adam_Eva_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55925" y="0"/>
            <a:ext cx="5213350" cy="6858000"/>
          </a:xfrm>
          <a:prstGeom prst="rect">
            <a:avLst/>
          </a:prstGeom>
        </p:spPr>
      </p:pic>
      <p:pic>
        <p:nvPicPr>
          <p:cNvPr id="5" name="Bild 4" descr="Albrecht_Dürer_Adam_Eva_Ö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0"/>
            <a:ext cx="2744177" cy="269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Eva_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7901" y="563843"/>
            <a:ext cx="4356100" cy="5730314"/>
          </a:xfrm>
          <a:prstGeom prst="rect">
            <a:avLst/>
          </a:prstGeom>
        </p:spPr>
      </p:pic>
      <p:pic>
        <p:nvPicPr>
          <p:cNvPr id="5" name="Bild 4" descr="Albrecht_Dürer,_Adam_und_Eva,_1504,_Engraving.jpg"/>
          <p:cNvPicPr>
            <a:picLocks noChangeAspect="1"/>
          </p:cNvPicPr>
          <p:nvPr/>
        </p:nvPicPr>
        <p:blipFill>
          <a:blip r:embed="rId3" cstate="print">
            <a:lum bright="10000" contrast="5000"/>
            <a:extLst>
              <a:ext uri="{28A0092B-C50C-407E-A947-70E740481C1C}">
                <a14:useLocalDpi xmlns:a14="http://schemas.microsoft.com/office/drawing/2010/main"/>
              </a:ext>
            </a:extLst>
          </a:blip>
          <a:srcRect/>
          <a:stretch>
            <a:fillRect/>
          </a:stretch>
        </p:blipFill>
        <p:spPr>
          <a:xfrm>
            <a:off x="0" y="563842"/>
            <a:ext cx="4401713" cy="57303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Eva_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40500" y="-20944"/>
            <a:ext cx="2603500" cy="3424823"/>
          </a:xfrm>
          <a:prstGeom prst="rect">
            <a:avLst/>
          </a:prstGeom>
        </p:spPr>
      </p:pic>
      <p:pic>
        <p:nvPicPr>
          <p:cNvPr id="6" name="Bild 5" descr="Michelangelo Cappella Sistina Sündenf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24875" y="3390900"/>
            <a:ext cx="4329913" cy="3467100"/>
          </a:xfrm>
          <a:prstGeom prst="rect">
            <a:avLst/>
          </a:prstGeom>
        </p:spPr>
      </p:pic>
      <p:sp>
        <p:nvSpPr>
          <p:cNvPr id="2" name="Textfeld 1"/>
          <p:cNvSpPr txBox="1"/>
          <p:nvPr/>
        </p:nvSpPr>
        <p:spPr>
          <a:xfrm>
            <a:off x="5056975" y="-1032"/>
            <a:ext cx="1301521" cy="369332"/>
          </a:xfrm>
          <a:prstGeom prst="rect">
            <a:avLst/>
          </a:prstGeom>
          <a:solidFill>
            <a:schemeClr val="bg1"/>
          </a:solidFill>
        </p:spPr>
        <p:txBody>
          <a:bodyPr wrap="none" rtlCol="0">
            <a:spAutoFit/>
          </a:bodyPr>
          <a:lstStyle/>
          <a:p>
            <a:r>
              <a:rPr lang="de-DE" dirty="0" smtClean="0"/>
              <a:t>Dürer, 1507</a:t>
            </a:r>
            <a:endParaRPr lang="de-DE" dirty="0"/>
          </a:p>
        </p:txBody>
      </p:sp>
      <p:sp>
        <p:nvSpPr>
          <p:cNvPr id="7" name="Textfeld 6"/>
          <p:cNvSpPr txBox="1"/>
          <p:nvPr/>
        </p:nvSpPr>
        <p:spPr>
          <a:xfrm>
            <a:off x="6791335" y="6488668"/>
            <a:ext cx="2352665" cy="369332"/>
          </a:xfrm>
          <a:prstGeom prst="rect">
            <a:avLst/>
          </a:prstGeom>
          <a:solidFill>
            <a:schemeClr val="bg1"/>
          </a:solidFill>
        </p:spPr>
        <p:txBody>
          <a:bodyPr wrap="none" rtlCol="0">
            <a:spAutoFit/>
          </a:bodyPr>
          <a:lstStyle/>
          <a:p>
            <a:r>
              <a:rPr lang="de-DE" dirty="0" smtClean="0"/>
              <a:t>Michelangelo, 1508/12</a:t>
            </a:r>
            <a:endParaRPr lang="de-DE" dirty="0"/>
          </a:p>
        </p:txBody>
      </p:sp>
      <p:pic>
        <p:nvPicPr>
          <p:cNvPr id="8" name="Bild 7" descr="Albrecht_Dürer,_Adam_und_Eva,_1504,_Engraving.jpg"/>
          <p:cNvPicPr>
            <a:picLocks noChangeAspect="1"/>
          </p:cNvPicPr>
          <p:nvPr/>
        </p:nvPicPr>
        <p:blipFill>
          <a:blip r:embed="rId4" cstate="print">
            <a:lum bright="10000" contrast="5000"/>
            <a:extLst>
              <a:ext uri="{28A0092B-C50C-407E-A947-70E740481C1C}">
                <a14:useLocalDpi xmlns:a14="http://schemas.microsoft.com/office/drawing/2010/main"/>
              </a:ext>
            </a:extLst>
          </a:blip>
          <a:srcRect/>
          <a:stretch>
            <a:fillRect/>
          </a:stretch>
        </p:blipFill>
        <p:spPr>
          <a:xfrm>
            <a:off x="0" y="0"/>
            <a:ext cx="2604703" cy="3390900"/>
          </a:xfrm>
          <a:prstGeom prst="rect">
            <a:avLst/>
          </a:prstGeom>
        </p:spPr>
      </p:pic>
      <p:sp>
        <p:nvSpPr>
          <p:cNvPr id="9" name="Textfeld 8"/>
          <p:cNvSpPr txBox="1"/>
          <p:nvPr/>
        </p:nvSpPr>
        <p:spPr>
          <a:xfrm>
            <a:off x="2770975" y="-20944"/>
            <a:ext cx="1301521" cy="369332"/>
          </a:xfrm>
          <a:prstGeom prst="rect">
            <a:avLst/>
          </a:prstGeom>
          <a:solidFill>
            <a:schemeClr val="bg1"/>
          </a:solidFill>
        </p:spPr>
        <p:txBody>
          <a:bodyPr wrap="none" rtlCol="0">
            <a:spAutoFit/>
          </a:bodyPr>
          <a:lstStyle/>
          <a:p>
            <a:r>
              <a:rPr lang="de-DE" dirty="0" smtClean="0"/>
              <a:t>Dürer, 1504</a:t>
            </a:r>
            <a:endParaRPr lang="de-DE" dirty="0"/>
          </a:p>
        </p:txBody>
      </p:sp>
    </p:spTree>
    <p:extLst>
      <p:ext uri="{BB962C8B-B14F-4D97-AF65-F5344CB8AC3E}">
        <p14:creationId xmlns:p14="http://schemas.microsoft.com/office/powerpoint/2010/main" val="2697002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Eva_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3200" y="-20944"/>
            <a:ext cx="3860800" cy="5078762"/>
          </a:xfrm>
          <a:prstGeom prst="rect">
            <a:avLst/>
          </a:prstGeom>
        </p:spPr>
      </p:pic>
      <p:sp>
        <p:nvSpPr>
          <p:cNvPr id="2" name="Textfeld 1"/>
          <p:cNvSpPr txBox="1"/>
          <p:nvPr/>
        </p:nvSpPr>
        <p:spPr>
          <a:xfrm>
            <a:off x="7842479" y="5231368"/>
            <a:ext cx="1301521" cy="369332"/>
          </a:xfrm>
          <a:prstGeom prst="rect">
            <a:avLst/>
          </a:prstGeom>
          <a:solidFill>
            <a:schemeClr val="bg1"/>
          </a:solidFill>
        </p:spPr>
        <p:txBody>
          <a:bodyPr wrap="none" rtlCol="0">
            <a:spAutoFit/>
          </a:bodyPr>
          <a:lstStyle/>
          <a:p>
            <a:r>
              <a:rPr lang="de-DE" dirty="0" smtClean="0"/>
              <a:t>Dürer, 1507</a:t>
            </a:r>
            <a:endParaRPr lang="de-DE" dirty="0"/>
          </a:p>
        </p:txBody>
      </p:sp>
      <p:sp>
        <p:nvSpPr>
          <p:cNvPr id="9" name="Textfeld 8"/>
          <p:cNvSpPr txBox="1"/>
          <p:nvPr/>
        </p:nvSpPr>
        <p:spPr>
          <a:xfrm>
            <a:off x="5195581" y="6190902"/>
            <a:ext cx="2991173" cy="646331"/>
          </a:xfrm>
          <a:prstGeom prst="rect">
            <a:avLst/>
          </a:prstGeom>
          <a:solidFill>
            <a:schemeClr val="bg1"/>
          </a:solidFill>
        </p:spPr>
        <p:txBody>
          <a:bodyPr wrap="none" rtlCol="0">
            <a:spAutoFit/>
          </a:bodyPr>
          <a:lstStyle/>
          <a:p>
            <a:r>
              <a:rPr lang="de-DE" dirty="0" smtClean="0"/>
              <a:t>Lucas Cranach </a:t>
            </a:r>
            <a:r>
              <a:rPr lang="el-GR" dirty="0" smtClean="0"/>
              <a:t>ο γηραιότερος</a:t>
            </a:r>
            <a:r>
              <a:rPr lang="de-DE" dirty="0" smtClean="0"/>
              <a:t>, </a:t>
            </a:r>
            <a:endParaRPr lang="el-GR" dirty="0" smtClean="0"/>
          </a:p>
          <a:p>
            <a:r>
              <a:rPr lang="el-GR" dirty="0" smtClean="0"/>
              <a:t>περίπου </a:t>
            </a:r>
            <a:r>
              <a:rPr lang="de-DE" dirty="0" smtClean="0"/>
              <a:t>15</a:t>
            </a:r>
            <a:r>
              <a:rPr lang="el-GR" dirty="0" smtClean="0"/>
              <a:t>20</a:t>
            </a:r>
            <a:endParaRPr lang="de-DE" dirty="0"/>
          </a:p>
        </p:txBody>
      </p:sp>
      <p:pic>
        <p:nvPicPr>
          <p:cNvPr id="5" name="Bild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0944"/>
            <a:ext cx="5067300" cy="6253392"/>
          </a:xfrm>
          <a:prstGeom prst="rect">
            <a:avLst/>
          </a:prstGeom>
        </p:spPr>
      </p:pic>
    </p:spTree>
    <p:extLst>
      <p:ext uri="{BB962C8B-B14F-4D97-AF65-F5344CB8AC3E}">
        <p14:creationId xmlns:p14="http://schemas.microsoft.com/office/powerpoint/2010/main" val="2629813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770317" y="6488668"/>
            <a:ext cx="5603367" cy="369332"/>
          </a:xfrm>
          <a:prstGeom prst="rect">
            <a:avLst/>
          </a:prstGeom>
          <a:solidFill>
            <a:schemeClr val="bg1"/>
          </a:solidFill>
        </p:spPr>
        <p:txBody>
          <a:bodyPr wrap="none" rtlCol="0">
            <a:spAutoFit/>
          </a:bodyPr>
          <a:lstStyle/>
          <a:p>
            <a:r>
              <a:rPr lang="de-DE" dirty="0" smtClean="0"/>
              <a:t>Lucas Cranach </a:t>
            </a:r>
            <a:r>
              <a:rPr lang="el-GR" dirty="0" smtClean="0"/>
              <a:t>ο γηραιότερος</a:t>
            </a:r>
            <a:r>
              <a:rPr lang="de-DE" dirty="0" smtClean="0"/>
              <a:t>, </a:t>
            </a:r>
            <a:r>
              <a:rPr lang="el-GR" dirty="0" smtClean="0"/>
              <a:t>Το προπατορικό αμάρτημα</a:t>
            </a:r>
            <a:endParaRPr lang="de-DE" dirty="0"/>
          </a:p>
        </p:txBody>
      </p:sp>
      <p:pic>
        <p:nvPicPr>
          <p:cNvPr id="3" name="Bild 2" descr="Bildschirmfoto 2014-01-10 um 17.33.1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41400"/>
            <a:ext cx="9144000" cy="4756262"/>
          </a:xfrm>
          <a:prstGeom prst="rect">
            <a:avLst/>
          </a:prstGeom>
        </p:spPr>
      </p:pic>
    </p:spTree>
    <p:extLst>
      <p:ext uri="{BB962C8B-B14F-4D97-AF65-F5344CB8AC3E}">
        <p14:creationId xmlns:p14="http://schemas.microsoft.com/office/powerpoint/2010/main" val="3648386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lbrecht_Dürer_Adam_Eva_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3200" y="-20944"/>
            <a:ext cx="3860800" cy="5078762"/>
          </a:xfrm>
          <a:prstGeom prst="rect">
            <a:avLst/>
          </a:prstGeom>
        </p:spPr>
      </p:pic>
      <p:sp>
        <p:nvSpPr>
          <p:cNvPr id="2" name="Textfeld 1"/>
          <p:cNvSpPr txBox="1"/>
          <p:nvPr/>
        </p:nvSpPr>
        <p:spPr>
          <a:xfrm>
            <a:off x="7842479" y="5231368"/>
            <a:ext cx="1301521" cy="369332"/>
          </a:xfrm>
          <a:prstGeom prst="rect">
            <a:avLst/>
          </a:prstGeom>
          <a:solidFill>
            <a:schemeClr val="bg1"/>
          </a:solidFill>
        </p:spPr>
        <p:txBody>
          <a:bodyPr wrap="none" rtlCol="0">
            <a:spAutoFit/>
          </a:bodyPr>
          <a:lstStyle/>
          <a:p>
            <a:r>
              <a:rPr lang="de-DE" dirty="0" smtClean="0"/>
              <a:t>Dürer, 1507</a:t>
            </a:r>
            <a:endParaRPr lang="de-DE" dirty="0"/>
          </a:p>
        </p:txBody>
      </p:sp>
      <p:sp>
        <p:nvSpPr>
          <p:cNvPr id="9" name="Textfeld 8"/>
          <p:cNvSpPr txBox="1"/>
          <p:nvPr/>
        </p:nvSpPr>
        <p:spPr>
          <a:xfrm>
            <a:off x="5157481" y="6514068"/>
            <a:ext cx="3220315" cy="369332"/>
          </a:xfrm>
          <a:prstGeom prst="rect">
            <a:avLst/>
          </a:prstGeom>
          <a:solidFill>
            <a:schemeClr val="bg1"/>
          </a:solidFill>
        </p:spPr>
        <p:txBody>
          <a:bodyPr wrap="none" rtlCol="0">
            <a:spAutoFit/>
          </a:bodyPr>
          <a:lstStyle/>
          <a:p>
            <a:r>
              <a:rPr lang="de-DE" dirty="0" smtClean="0"/>
              <a:t>Lucas Cranach </a:t>
            </a:r>
            <a:r>
              <a:rPr lang="el-GR" dirty="0" smtClean="0"/>
              <a:t>ο νεώτερος</a:t>
            </a:r>
            <a:r>
              <a:rPr lang="de-DE" dirty="0" smtClean="0"/>
              <a:t>, 1549</a:t>
            </a:r>
            <a:endParaRPr lang="de-DE" dirty="0"/>
          </a:p>
        </p:txBody>
      </p:sp>
      <p:pic>
        <p:nvPicPr>
          <p:cNvPr id="3" name="Bild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4996053" cy="6858000"/>
          </a:xfrm>
          <a:prstGeom prst="rect">
            <a:avLst/>
          </a:prstGeom>
        </p:spPr>
      </p:pic>
    </p:spTree>
    <p:extLst>
      <p:ext uri="{BB962C8B-B14F-4D97-AF65-F5344CB8AC3E}">
        <p14:creationId xmlns:p14="http://schemas.microsoft.com/office/powerpoint/2010/main" val="398037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4272677"/>
            <a:ext cx="2588846" cy="2585323"/>
          </a:xfrm>
          <a:prstGeom prst="rect">
            <a:avLst/>
          </a:prstGeom>
          <a:solidFill>
            <a:schemeClr val="bg1"/>
          </a:solidFill>
        </p:spPr>
        <p:txBody>
          <a:bodyPr wrap="square" rtlCol="0">
            <a:spAutoFit/>
          </a:bodyPr>
          <a:lstStyle/>
          <a:p>
            <a:r>
              <a:rPr lang="de-DE" dirty="0" smtClean="0"/>
              <a:t>Albrecht Dürer</a:t>
            </a:r>
            <a:r>
              <a:rPr lang="el-GR" dirty="0" smtClean="0"/>
              <a:t>, Μελαγχολία Ι, </a:t>
            </a:r>
            <a:endParaRPr lang="de-DE" dirty="0" smtClean="0"/>
          </a:p>
          <a:p>
            <a:r>
              <a:rPr lang="el-GR" dirty="0" smtClean="0"/>
              <a:t>1</a:t>
            </a:r>
            <a:r>
              <a:rPr lang="de-DE" dirty="0" smtClean="0"/>
              <a:t>51</a:t>
            </a:r>
            <a:r>
              <a:rPr lang="el-GR" dirty="0" smtClean="0"/>
              <a:t>4</a:t>
            </a:r>
            <a:r>
              <a:rPr lang="de-DE" dirty="0" smtClean="0"/>
              <a:t>. </a:t>
            </a:r>
            <a:endParaRPr lang="el-GR" dirty="0" smtClean="0"/>
          </a:p>
          <a:p>
            <a:r>
              <a:rPr lang="el-GR" dirty="0" smtClean="0"/>
              <a:t>Ξυλογραφία.</a:t>
            </a:r>
          </a:p>
          <a:p>
            <a:r>
              <a:rPr lang="el-GR" dirty="0" smtClean="0"/>
              <a:t>Υπάρχει σε διάφορες συλλογές και μουσεία.</a:t>
            </a:r>
          </a:p>
          <a:p>
            <a:endParaRPr lang="el-GR" dirty="0"/>
          </a:p>
          <a:p>
            <a:r>
              <a:rPr lang="el-GR" dirty="0" smtClean="0"/>
              <a:t>Εικόνα γεμάτη σύμβολα και συμβολισμούς.</a:t>
            </a:r>
            <a:endParaRPr lang="de-DE" dirty="0"/>
          </a:p>
        </p:txBody>
      </p:sp>
      <p:pic>
        <p:nvPicPr>
          <p:cNvPr id="4" name="Bild 3" descr="Melencolia_I_(Durero).jpg"/>
          <p:cNvPicPr>
            <a:picLocks noChangeAspect="1"/>
          </p:cNvPicPr>
          <p:nvPr/>
        </p:nvPicPr>
        <p:blipFill>
          <a:blip r:embed="rId2"/>
          <a:stretch>
            <a:fillRect/>
          </a:stretch>
        </p:blipFill>
        <p:spPr>
          <a:xfrm>
            <a:off x="3149477" y="-19678"/>
            <a:ext cx="5445420" cy="687767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Melencolia_I_(Durer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6883400" cy="6853548"/>
          </a:xfrm>
          <a:prstGeom prst="rect">
            <a:avLst/>
          </a:prstGeom>
        </p:spPr>
      </p:pic>
      <p:sp>
        <p:nvSpPr>
          <p:cNvPr id="3" name="Textfeld 2"/>
          <p:cNvSpPr txBox="1"/>
          <p:nvPr/>
        </p:nvSpPr>
        <p:spPr>
          <a:xfrm>
            <a:off x="1" y="4563824"/>
            <a:ext cx="9222154" cy="2308324"/>
          </a:xfrm>
          <a:prstGeom prst="rect">
            <a:avLst/>
          </a:prstGeom>
          <a:solidFill>
            <a:schemeClr val="bg1"/>
          </a:solidFill>
        </p:spPr>
        <p:txBody>
          <a:bodyPr wrap="square" rtlCol="0">
            <a:spAutoFit/>
          </a:bodyPr>
          <a:lstStyle/>
          <a:p>
            <a:r>
              <a:rPr lang="el-GR" sz="1600" dirty="0" smtClean="0"/>
              <a:t>Εικόνα γεμάτη σύμβολα και συμβολισμούς. Η φτερωτή Μελαγχολία κάθεται δεξιά, μπροστά από κάποιο κτίριο, με διαβήτη (γεωμετρία</a:t>
            </a:r>
            <a:r>
              <a:rPr lang="de-DE" sz="1600" dirty="0" smtClean="0"/>
              <a:t>)</a:t>
            </a:r>
            <a:r>
              <a:rPr lang="el-GR" sz="1600" dirty="0" smtClean="0"/>
              <a:t> και κλειστό βιβλίο (μαθηματικά;</a:t>
            </a:r>
            <a:r>
              <a:rPr lang="de-DE" sz="1600" dirty="0" smtClean="0"/>
              <a:t>)</a:t>
            </a:r>
            <a:r>
              <a:rPr lang="el-GR" sz="1600" dirty="0" smtClean="0"/>
              <a:t> στα πόδια της. Στο βάθος αριστερά, </a:t>
            </a:r>
            <a:r>
              <a:rPr lang="el-GR" sz="1600" dirty="0"/>
              <a:t>με ουράνιο </a:t>
            </a:r>
            <a:r>
              <a:rPr lang="el-GR" sz="1600" dirty="0" smtClean="0"/>
              <a:t>τόξο, η θάλασσα, στερεά και μία πόλη. Στα δεξιά της Μελαγχολίας ένα επίσης φτερωτό και μελαγχολικό παιδί κάθεται πάνω σε μυλόπετρα («τροχός της ζωής</a:t>
            </a:r>
            <a:r>
              <a:rPr lang="de-DE" sz="1600" dirty="0" smtClean="0"/>
              <a:t>»)</a:t>
            </a:r>
            <a:r>
              <a:rPr lang="el-GR" sz="1600" dirty="0" smtClean="0"/>
              <a:t>. Στα πόδια της Μελαγχολίας σκύλος ασθενικός (μελαγχολία;</a:t>
            </a:r>
            <a:r>
              <a:rPr lang="de-DE" sz="1600" dirty="0" smtClean="0"/>
              <a:t>)</a:t>
            </a:r>
            <a:r>
              <a:rPr lang="el-GR" sz="1600" dirty="0" smtClean="0"/>
              <a:t>, εργαλεία και υλικά ξυλουργού. Αριστερά στην εικόνα ένα πολύεδρο και μία σφαίρα (τριγωνομετρία</a:t>
            </a:r>
            <a:r>
              <a:rPr lang="de-DE" sz="1600" dirty="0" smtClean="0"/>
              <a:t>)</a:t>
            </a:r>
            <a:r>
              <a:rPr lang="el-GR" sz="1600" dirty="0" smtClean="0"/>
              <a:t>, δίπλα στο πολύεδρο μαγκάλι με τριγωνικό xωνευτήρι και λαβίδα (αλχημεία</a:t>
            </a:r>
            <a:r>
              <a:rPr lang="de-DE" sz="1600" dirty="0" smtClean="0"/>
              <a:t>)</a:t>
            </a:r>
            <a:r>
              <a:rPr lang="el-GR" sz="1600" dirty="0" smtClean="0"/>
              <a:t>. Στον τοίχο του κτιρίου – που από πίσω του βρίσκεται μια σκάλα = είσοδος στον ουρανό; </a:t>
            </a:r>
            <a:r>
              <a:rPr lang="el-GR" sz="1600" dirty="0"/>
              <a:t>– </a:t>
            </a:r>
            <a:r>
              <a:rPr lang="el-GR" sz="1600" dirty="0" smtClean="0"/>
              <a:t>ζυγαρία (δικαιοσύνη;</a:t>
            </a:r>
            <a:r>
              <a:rPr lang="de-DE" sz="1600" dirty="0" smtClean="0"/>
              <a:t>)</a:t>
            </a:r>
            <a:r>
              <a:rPr lang="el-GR" sz="1600" dirty="0" smtClean="0"/>
              <a:t>, κλεψύδρα (θάνατος;</a:t>
            </a:r>
            <a:r>
              <a:rPr lang="de-DE" sz="1600" dirty="0" smtClean="0"/>
              <a:t>)</a:t>
            </a:r>
            <a:r>
              <a:rPr lang="el-GR" sz="1600" dirty="0" smtClean="0"/>
              <a:t> και τετράγωνο με αριθμούς, εκτός άλλων 1514 = χρονολογία της χαλκογραφίας.</a:t>
            </a:r>
          </a:p>
          <a:p>
            <a:r>
              <a:rPr lang="el-GR" sz="1600" dirty="0" smtClean="0"/>
              <a:t>Η ερμηνεία αινιγματική, υπάρχουν αναρίθμητες προτάσεις.</a:t>
            </a:r>
            <a:endParaRPr lang="de-DE" sz="1600" dirty="0"/>
          </a:p>
        </p:txBody>
      </p:sp>
      <p:pic>
        <p:nvPicPr>
          <p:cNvPr id="4" name="Bild 3" descr="Melencolia_I_(Durer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9616" y="0"/>
            <a:ext cx="3624384" cy="4577672"/>
          </a:xfrm>
          <a:prstGeom prst="rect">
            <a:avLst/>
          </a:prstGeom>
        </p:spPr>
      </p:pic>
      <p:pic>
        <p:nvPicPr>
          <p:cNvPr id="2" name="Bild 1"/>
          <p:cNvPicPr>
            <a:picLocks noChangeAspect="1"/>
          </p:cNvPicPr>
          <p:nvPr/>
        </p:nvPicPr>
        <p:blipFill>
          <a:blip r:embed="rId4"/>
          <a:stretch>
            <a:fillRect/>
          </a:stretch>
        </p:blipFill>
        <p:spPr>
          <a:xfrm>
            <a:off x="0" y="-1"/>
            <a:ext cx="4005385" cy="4171373"/>
          </a:xfrm>
          <a:prstGeom prst="rect">
            <a:avLst/>
          </a:prstGeom>
        </p:spPr>
      </p:pic>
      <p:cxnSp>
        <p:nvCxnSpPr>
          <p:cNvPr id="7" name="Gerade Verbindung mit Pfeil 6"/>
          <p:cNvCxnSpPr/>
          <p:nvPr/>
        </p:nvCxnSpPr>
        <p:spPr>
          <a:xfrm flipV="1">
            <a:off x="4112846" y="996462"/>
            <a:ext cx="4103077" cy="1103924"/>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2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Παρουσίαση του έργου του </a:t>
            </a:r>
            <a:r>
              <a:rPr lang="el-GR" dirty="0" err="1"/>
              <a:t>Albrecht</a:t>
            </a:r>
            <a:r>
              <a:rPr lang="el-GR" dirty="0"/>
              <a:t> </a:t>
            </a:r>
            <a:r>
              <a:rPr lang="el-GR" dirty="0" err="1"/>
              <a:t>Dürer</a:t>
            </a:r>
            <a:r>
              <a:rPr lang="el-GR" dirty="0"/>
              <a:t> (1475 – 1564).</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787799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chronik.jpg"/>
          <p:cNvPicPr>
            <a:picLocks noChangeAspect="1"/>
          </p:cNvPicPr>
          <p:nvPr/>
        </p:nvPicPr>
        <p:blipFill>
          <a:blip r:embed="rId2"/>
          <a:stretch>
            <a:fillRect/>
          </a:stretch>
        </p:blipFill>
        <p:spPr>
          <a:xfrm>
            <a:off x="674077" y="0"/>
            <a:ext cx="7795846" cy="5098549"/>
          </a:xfrm>
          <a:prstGeom prst="rect">
            <a:avLst/>
          </a:prstGeom>
        </p:spPr>
      </p:pic>
      <p:sp>
        <p:nvSpPr>
          <p:cNvPr id="3" name="Textfeld 2"/>
          <p:cNvSpPr txBox="1"/>
          <p:nvPr/>
        </p:nvSpPr>
        <p:spPr>
          <a:xfrm>
            <a:off x="0" y="5103673"/>
            <a:ext cx="9144000" cy="1754327"/>
          </a:xfrm>
          <a:prstGeom prst="rect">
            <a:avLst/>
          </a:prstGeom>
          <a:solidFill>
            <a:schemeClr val="bg1"/>
          </a:solidFill>
        </p:spPr>
        <p:txBody>
          <a:bodyPr wrap="square" rtlCol="0">
            <a:spAutoFit/>
          </a:bodyPr>
          <a:lstStyle/>
          <a:p>
            <a:r>
              <a:rPr lang="el-GR" dirty="0" smtClean="0"/>
              <a:t>Το «Χρονικό της Νυρεμβέργης</a:t>
            </a:r>
            <a:r>
              <a:rPr lang="de-DE" dirty="0" smtClean="0"/>
              <a:t>»</a:t>
            </a:r>
            <a:r>
              <a:rPr lang="el-GR" dirty="0" smtClean="0"/>
              <a:t> του ιατρού και αρχαιοδίφη </a:t>
            </a:r>
            <a:r>
              <a:rPr lang="de-DE" dirty="0" smtClean="0"/>
              <a:t>Hartmann </a:t>
            </a:r>
            <a:r>
              <a:rPr lang="de-DE" dirty="0" err="1" smtClean="0"/>
              <a:t>Schedel</a:t>
            </a:r>
            <a:r>
              <a:rPr lang="de-DE" dirty="0" smtClean="0"/>
              <a:t> </a:t>
            </a:r>
            <a:r>
              <a:rPr lang="el-GR" dirty="0" smtClean="0"/>
              <a:t>που τυπώθηκε στη Νυρεμβέργη το </a:t>
            </a:r>
            <a:r>
              <a:rPr lang="de-DE" dirty="0" smtClean="0"/>
              <a:t>1493 </a:t>
            </a:r>
            <a:r>
              <a:rPr lang="el-GR" dirty="0" smtClean="0"/>
              <a:t>και περιγράφει σε 596 σελίδες την ιστορία του τότε γνωστού κόσμου, περιέχει 1809 ξυλογραφίες, μερικές από αυτές μάλλον και του νεαρού </a:t>
            </a:r>
            <a:r>
              <a:rPr lang="de-DE" dirty="0" smtClean="0"/>
              <a:t>Albrecht Dürer</a:t>
            </a:r>
            <a:r>
              <a:rPr lang="el-GR" dirty="0" smtClean="0"/>
              <a:t> που μαθήτευε ως το 1490 στον καλλιτέχνη ο οποίος ήταν υπεύθυνος για την εικονογράφηση, </a:t>
            </a:r>
            <a:r>
              <a:rPr lang="de-DE" dirty="0" smtClean="0"/>
              <a:t>Michael </a:t>
            </a:r>
            <a:r>
              <a:rPr lang="de-DE" dirty="0" err="1" smtClean="0"/>
              <a:t>Wolgemut</a:t>
            </a:r>
            <a:r>
              <a:rPr lang="de-DE" dirty="0" smtClean="0"/>
              <a:t>.</a:t>
            </a:r>
            <a:r>
              <a:rPr lang="el-GR" dirty="0" smtClean="0"/>
              <a:t> Στην εικόνα οι σελίδες 145</a:t>
            </a:r>
            <a:r>
              <a:rPr lang="de-DE" baseline="30000" dirty="0" err="1" smtClean="0"/>
              <a:t>r</a:t>
            </a:r>
            <a:r>
              <a:rPr lang="el-GR" dirty="0" smtClean="0"/>
              <a:t> και 146</a:t>
            </a:r>
            <a:r>
              <a:rPr lang="de-DE" baseline="30000" dirty="0" smtClean="0"/>
              <a:t>v</a:t>
            </a:r>
            <a:r>
              <a:rPr lang="el-GR" dirty="0" smtClean="0"/>
              <a:t>, με την περιγραφή και εικόνα της πόλης </a:t>
            </a:r>
            <a:r>
              <a:rPr lang="de-DE" dirty="0" smtClean="0"/>
              <a:t>Erfurt</a:t>
            </a:r>
            <a:r>
              <a:rPr lang="el-GR" dirty="0" smtClean="0"/>
              <a:t> στη Γερμανία.</a:t>
            </a:r>
            <a:endParaRPr lang="de-DE"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51114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660805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3792291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544642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(1/1)</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5: </a:t>
            </a:r>
            <a:r>
              <a:rPr lang="en-US" sz="1200" dirty="0" smtClean="0">
                <a:hlinkClick r:id="rId2"/>
              </a:rPr>
              <a:t>https</a:t>
            </a:r>
            <a:r>
              <a:rPr lang="en-US" sz="1200" dirty="0">
                <a:hlinkClick r:id="rId2"/>
              </a:rPr>
              <a:t>://</a:t>
            </a:r>
            <a:r>
              <a:rPr lang="en-US" sz="1200" dirty="0" smtClean="0">
                <a:hlinkClick r:id="rId2"/>
              </a:rPr>
              <a:t>upload.wikimedia.org/wikipedia/commons/1/10/Burg_arco_d%C3%BCrer_1495.JPG</a:t>
            </a:r>
            <a:r>
              <a:rPr lang="el-GR" sz="1200" dirty="0" smtClean="0"/>
              <a:t> </a:t>
            </a:r>
            <a:endParaRPr lang="el-GR" sz="1200" dirty="0"/>
          </a:p>
          <a:p>
            <a:pPr marL="0" indent="0">
              <a:buNone/>
            </a:pPr>
            <a:r>
              <a:rPr lang="el-GR" sz="1200" dirty="0"/>
              <a:t>Εικόνα </a:t>
            </a:r>
            <a:r>
              <a:rPr lang="el-GR" sz="1200" dirty="0" smtClean="0"/>
              <a:t>6: </a:t>
            </a:r>
            <a:r>
              <a:rPr lang="en-US" sz="1200" dirty="0">
                <a:hlinkClick r:id="rId3"/>
              </a:rPr>
              <a:t>https://</a:t>
            </a:r>
            <a:r>
              <a:rPr lang="en-US" sz="1200" dirty="0" smtClean="0">
                <a:hlinkClick r:id="rId3"/>
              </a:rPr>
              <a:t>upload.wikimedia.org/wikipedia/commons/f/f4/Durer_Young_Hare.jpg</a:t>
            </a:r>
            <a:r>
              <a:rPr lang="el-GR" sz="1200" dirty="0" smtClean="0"/>
              <a:t> </a:t>
            </a:r>
            <a:endParaRPr lang="el-GR" sz="1200" dirty="0"/>
          </a:p>
          <a:p>
            <a:pPr marL="0" indent="0">
              <a:buNone/>
            </a:pPr>
            <a:r>
              <a:rPr lang="el-GR" sz="1200" dirty="0"/>
              <a:t>Εικόνα </a:t>
            </a:r>
            <a:r>
              <a:rPr lang="el-GR" sz="1200" dirty="0" smtClean="0"/>
              <a:t>7: </a:t>
            </a:r>
            <a:r>
              <a:rPr lang="en-US" sz="1200" dirty="0">
                <a:hlinkClick r:id="rId4"/>
              </a:rPr>
              <a:t>http://</a:t>
            </a:r>
            <a:r>
              <a:rPr lang="en-US" sz="1200" dirty="0" smtClean="0">
                <a:hlinkClick r:id="rId4"/>
              </a:rPr>
              <a:t>duerer.gnm.de/w2/images/thumb/b/bc/Wien_Albertina_Bacchanal_3060.jpg/1000px-Wien_Albertina_Bacchanal_3060.jpg</a:t>
            </a:r>
            <a:r>
              <a:rPr lang="el-GR" sz="1200" dirty="0" smtClean="0"/>
              <a:t> </a:t>
            </a:r>
            <a:endParaRPr lang="el-GR" sz="1200" dirty="0"/>
          </a:p>
          <a:p>
            <a:pPr marL="0" indent="0">
              <a:buNone/>
            </a:pPr>
            <a:r>
              <a:rPr lang="el-GR" sz="1200" dirty="0" smtClean="0"/>
              <a:t>Εικόνα 8β</a:t>
            </a:r>
            <a:r>
              <a:rPr lang="en-US" sz="1200" dirty="0"/>
              <a:t>Q </a:t>
            </a:r>
            <a:r>
              <a:rPr lang="en-US" sz="1200" dirty="0">
                <a:hlinkClick r:id="rId5"/>
              </a:rPr>
              <a:t>http://</a:t>
            </a:r>
            <a:r>
              <a:rPr lang="en-US" sz="1200" dirty="0" smtClean="0">
                <a:hlinkClick r:id="rId5"/>
              </a:rPr>
              <a:t>www.artrenewal.org/artwork/785/785/15467/bacchanal_with_silenus-large.jpg</a:t>
            </a:r>
            <a:r>
              <a:rPr lang="en-US" sz="1200" dirty="0" smtClean="0"/>
              <a:t> </a:t>
            </a:r>
            <a:endParaRPr lang="el-GR" sz="1200" dirty="0"/>
          </a:p>
          <a:p>
            <a:pPr marL="0" indent="0">
              <a:buNone/>
            </a:pPr>
            <a:r>
              <a:rPr lang="el-GR" sz="1200" dirty="0"/>
              <a:t> Εικόνα </a:t>
            </a:r>
            <a:r>
              <a:rPr lang="en-US" sz="1200" dirty="0" smtClean="0"/>
              <a:t>9</a:t>
            </a:r>
            <a:r>
              <a:rPr lang="el-GR" sz="1200" dirty="0" smtClean="0"/>
              <a:t>:</a:t>
            </a:r>
            <a:r>
              <a:rPr lang="en-US" sz="1200" dirty="0" smtClean="0"/>
              <a:t> </a:t>
            </a:r>
            <a:r>
              <a:rPr lang="en-US" sz="1200" dirty="0">
                <a:hlinkClick r:id="rId6"/>
              </a:rPr>
              <a:t>https://upload.wikimedia.org/wikipedia/commons/thumb/6/6f/Albrecht_D%C3%BCrer_-_Nativity_-_WGA7288.jpg/158px-Albrecht_D%C3%BCrer_-_Nativity_-_</a:t>
            </a:r>
            <a:r>
              <a:rPr lang="en-US" sz="1200" dirty="0" smtClean="0">
                <a:hlinkClick r:id="rId6"/>
              </a:rPr>
              <a:t>WGA7288.jpg</a:t>
            </a:r>
            <a:r>
              <a:rPr lang="en-US" sz="1200" dirty="0" smtClean="0"/>
              <a:t> </a:t>
            </a:r>
            <a:endParaRPr lang="el-GR" sz="1200" dirty="0"/>
          </a:p>
          <a:p>
            <a:pPr marL="0" indent="0">
              <a:buNone/>
            </a:pPr>
            <a:r>
              <a:rPr lang="el-GR" sz="1200" dirty="0"/>
              <a:t>Εικόνα </a:t>
            </a:r>
            <a:r>
              <a:rPr lang="el-GR" sz="1200" dirty="0" smtClean="0"/>
              <a:t>11: </a:t>
            </a:r>
            <a:r>
              <a:rPr lang="en-US" sz="1200" dirty="0">
                <a:hlinkClick r:id="rId7"/>
              </a:rPr>
              <a:t>https://upload.wikimedia.org/wikipedia/commons/1/13/'The_Visitation',_woodcut_by_Albrecht_D%C3%BCrer,_c._1504,_</a:t>
            </a:r>
            <a:r>
              <a:rPr lang="en-US" sz="1200" dirty="0" smtClean="0">
                <a:hlinkClick r:id="rId7"/>
              </a:rPr>
              <a:t>Honolulu_Academy_of_Arts.jpg</a:t>
            </a:r>
            <a:r>
              <a:rPr lang="el-GR" sz="1200" dirty="0" smtClean="0"/>
              <a:t> </a:t>
            </a:r>
            <a:endParaRPr lang="el-GR" sz="1200" dirty="0"/>
          </a:p>
          <a:p>
            <a:pPr marL="0" indent="0">
              <a:buNone/>
            </a:pPr>
            <a:r>
              <a:rPr lang="el-GR" sz="1200" dirty="0" smtClean="0"/>
              <a:t>Εικόνα 14: </a:t>
            </a:r>
            <a:r>
              <a:rPr lang="en-US" sz="1200" dirty="0">
                <a:hlinkClick r:id="rId8"/>
              </a:rPr>
              <a:t>https://upload.wikimedia.org/wikipedia/commons/2/22/Albrecht_D%C3%BCrer_-_Paumgartner-Altar_-_</a:t>
            </a:r>
            <a:r>
              <a:rPr lang="en-US" sz="1200" dirty="0" smtClean="0">
                <a:hlinkClick r:id="rId8"/>
              </a:rPr>
              <a:t>Alte_Pinakothek_M%C3%BCnchen.jpg</a:t>
            </a:r>
            <a:r>
              <a:rPr lang="el-GR" sz="1200" dirty="0" smtClean="0"/>
              <a:t> </a:t>
            </a:r>
            <a:endParaRPr lang="el-GR" sz="1200" dirty="0"/>
          </a:p>
          <a:p>
            <a:pPr marL="0" indent="0">
              <a:buNone/>
            </a:pPr>
            <a:r>
              <a:rPr lang="el-GR" sz="1200" dirty="0"/>
              <a:t>Εικόνα </a:t>
            </a:r>
            <a:r>
              <a:rPr lang="el-GR" sz="1200" dirty="0" smtClean="0"/>
              <a:t> 18: </a:t>
            </a:r>
            <a:r>
              <a:rPr lang="en-US" sz="1200" dirty="0">
                <a:hlinkClick r:id="rId9"/>
              </a:rPr>
              <a:t>https://upload.wikimedia.org/wikipedia/commons/thumb/a/ab/Albrecht_D%C3%BCrer,_Adam_and_Eve,_1504,_Engraving.jpg/605px-Albrecht_D%C3%BCrer,_Adam_and_Eve,_1504,_</a:t>
            </a:r>
            <a:r>
              <a:rPr lang="en-US" sz="1200" dirty="0" smtClean="0">
                <a:hlinkClick r:id="rId9"/>
              </a:rPr>
              <a:t>Engraving.jpg</a:t>
            </a:r>
            <a:r>
              <a:rPr lang="el-GR" sz="1200" dirty="0" smtClean="0"/>
              <a:t> </a:t>
            </a:r>
            <a:endParaRPr lang="el-GR" sz="1200" dirty="0"/>
          </a:p>
          <a:p>
            <a:pPr marL="0" indent="0">
              <a:buNone/>
            </a:pPr>
            <a:r>
              <a:rPr lang="el-GR" sz="1200" dirty="0"/>
              <a:t>Εικόνα </a:t>
            </a:r>
            <a:r>
              <a:rPr lang="el-GR" sz="1200" dirty="0" smtClean="0"/>
              <a:t>22α: </a:t>
            </a:r>
            <a:r>
              <a:rPr lang="en-US" sz="1200" dirty="0">
                <a:hlinkClick r:id="rId10"/>
              </a:rPr>
              <a:t>https://upload.wikimedia.org/wikipedia/commons/a/a2/Albrecht_D%C3%BCrer_-_Adam_and_Eve_(Prado)_</a:t>
            </a:r>
            <a:r>
              <a:rPr lang="en-US" sz="1200" dirty="0" smtClean="0">
                <a:hlinkClick r:id="rId10"/>
              </a:rPr>
              <a:t>2.jpg</a:t>
            </a:r>
            <a:r>
              <a:rPr lang="el-GR" sz="1200" dirty="0" smtClean="0"/>
              <a:t> </a:t>
            </a:r>
            <a:endParaRPr lang="el-GR" sz="1200" dirty="0"/>
          </a:p>
          <a:p>
            <a:pPr marL="0" indent="0">
              <a:buNone/>
            </a:pPr>
            <a:r>
              <a:rPr lang="el-GR" sz="1200" dirty="0" smtClean="0"/>
              <a:t>Εικόνα 24γ: </a:t>
            </a:r>
            <a:r>
              <a:rPr lang="en-US" sz="1200" dirty="0">
                <a:hlinkClick r:id="rId11"/>
              </a:rPr>
              <a:t>https://</a:t>
            </a:r>
            <a:r>
              <a:rPr lang="en-US" sz="1200" dirty="0" smtClean="0">
                <a:hlinkClick r:id="rId11"/>
              </a:rPr>
              <a:t>upload.wikimedia.org/wikipedia/commons/1/12/Forbidden_fruit.jpg</a:t>
            </a:r>
            <a:r>
              <a:rPr lang="el-GR" sz="1200" dirty="0" smtClean="0"/>
              <a:t> </a:t>
            </a:r>
            <a:endParaRPr lang="el-GR" sz="1200" dirty="0"/>
          </a:p>
          <a:p>
            <a:pPr marL="0" indent="0">
              <a:buNone/>
            </a:pPr>
            <a:r>
              <a:rPr lang="el-GR" sz="1200" dirty="0"/>
              <a:t>Εικόνα </a:t>
            </a:r>
            <a:r>
              <a:rPr lang="el-GR" sz="1200" dirty="0" smtClean="0"/>
              <a:t>25α: </a:t>
            </a:r>
            <a:r>
              <a:rPr lang="en-US" sz="1200" dirty="0">
                <a:hlinkClick r:id="rId12"/>
              </a:rPr>
              <a:t>https://upload.wikimedia.org/wikipedia/commons/3/3e/Lucas_Cranach_d.%C3%84._(Werkstatt)_-_Der_S%C3%BCndenfall_(1520,_KHM_Vienna).</a:t>
            </a:r>
            <a:r>
              <a:rPr lang="en-US" sz="1200" dirty="0" smtClean="0">
                <a:hlinkClick r:id="rId12"/>
              </a:rPr>
              <a:t>jpg</a:t>
            </a:r>
            <a:r>
              <a:rPr lang="el-GR" sz="1200" dirty="0" smtClean="0"/>
              <a:t> </a:t>
            </a:r>
            <a:endParaRPr lang="el-GR" sz="1200" dirty="0"/>
          </a:p>
          <a:p>
            <a:pPr marL="0" indent="0">
              <a:buNone/>
            </a:pPr>
            <a:r>
              <a:rPr lang="el-GR" sz="1200" dirty="0"/>
              <a:t>Εικόνα </a:t>
            </a:r>
            <a:r>
              <a:rPr lang="el-GR" sz="1200" dirty="0" smtClean="0"/>
              <a:t>27α: </a:t>
            </a:r>
            <a:r>
              <a:rPr lang="en-US" sz="1200" dirty="0">
                <a:hlinkClick r:id="rId13"/>
              </a:rPr>
              <a:t>https://upload.wikimedia.org/wikipedia/commons/1/18/Lucas_Cranach_d.J._-_</a:t>
            </a:r>
            <a:r>
              <a:rPr lang="en-US" sz="1200" dirty="0" smtClean="0">
                <a:hlinkClick r:id="rId13"/>
              </a:rPr>
              <a:t>Der_S%C3%BCndenfall.jpg</a:t>
            </a:r>
            <a:r>
              <a:rPr lang="el-GR" sz="1200" dirty="0" smtClean="0"/>
              <a:t> </a:t>
            </a:r>
            <a:endParaRPr lang="el-GR" sz="1200" dirty="0"/>
          </a:p>
          <a:p>
            <a:pPr marL="0" indent="0">
              <a:buNone/>
            </a:pPr>
            <a:r>
              <a:rPr lang="el-GR" sz="1200" dirty="0" smtClean="0"/>
              <a:t>Εικόνα 28: </a:t>
            </a:r>
            <a:r>
              <a:rPr lang="en-US" sz="1200" dirty="0">
                <a:hlinkClick r:id="rId14"/>
              </a:rPr>
              <a:t>https://upload.wikimedia.org/wikipedia/commons/1/14/Melencolia_I_(Durero).</a:t>
            </a:r>
            <a:r>
              <a:rPr lang="en-US" sz="1200" dirty="0" smtClean="0">
                <a:hlinkClick r:id="rId14"/>
              </a:rPr>
              <a:t>jpg</a:t>
            </a:r>
            <a:r>
              <a:rPr lang="el-GR" sz="1200" dirty="0" smtClean="0"/>
              <a:t> </a:t>
            </a:r>
          </a:p>
          <a:p>
            <a:pPr marL="0" indent="0">
              <a:buNone/>
            </a:pPr>
            <a:r>
              <a:rPr lang="el-GR" sz="1200" dirty="0" smtClean="0"/>
              <a:t>Εικόνα 30: </a:t>
            </a:r>
            <a:r>
              <a:rPr lang="en-US" sz="1200" dirty="0">
                <a:hlinkClick r:id="rId15"/>
              </a:rPr>
              <a:t>http://</a:t>
            </a:r>
            <a:r>
              <a:rPr lang="en-US" sz="1200" dirty="0" smtClean="0">
                <a:hlinkClick r:id="rId15"/>
              </a:rPr>
              <a:t>www.dhm.de/gifs/sammlungen/bibliothek/chronik.jpg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2248270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2589"/>
            <a:ext cx="7772400" cy="1470025"/>
          </a:xfrm>
          <a:solidFill>
            <a:schemeClr val="bg1"/>
          </a:solidFill>
        </p:spPr>
        <p:txBody>
          <a:bodyPr>
            <a:normAutofit/>
          </a:bodyPr>
          <a:lstStyle/>
          <a:p>
            <a:r>
              <a:rPr lang="de-DE" dirty="0" smtClean="0"/>
              <a:t>Albrecht Dürer</a:t>
            </a:r>
            <a:br>
              <a:rPr lang="de-DE" dirty="0" smtClean="0"/>
            </a:br>
            <a:r>
              <a:rPr lang="el-GR" dirty="0" smtClean="0"/>
              <a:t>(</a:t>
            </a:r>
            <a:r>
              <a:rPr lang="de-DE" dirty="0" smtClean="0"/>
              <a:t>1471</a:t>
            </a:r>
            <a:r>
              <a:rPr lang="el-GR" dirty="0" smtClean="0"/>
              <a:t> – </a:t>
            </a:r>
            <a:r>
              <a:rPr lang="de-DE" dirty="0" smtClean="0"/>
              <a:t>1528)</a:t>
            </a:r>
            <a:endParaRPr lang="de-DE" dirty="0"/>
          </a:p>
        </p:txBody>
      </p:sp>
      <p:sp>
        <p:nvSpPr>
          <p:cNvPr id="3" name="Untertitel 2"/>
          <p:cNvSpPr>
            <a:spLocks noGrp="1"/>
          </p:cNvSpPr>
          <p:nvPr>
            <p:ph type="subTitle" idx="1"/>
          </p:nvPr>
        </p:nvSpPr>
        <p:spPr>
          <a:xfrm>
            <a:off x="1371600" y="2378364"/>
            <a:ext cx="6400800" cy="3882736"/>
          </a:xfrm>
          <a:solidFill>
            <a:schemeClr val="bg1"/>
          </a:solidFill>
        </p:spPr>
        <p:txBody>
          <a:bodyPr>
            <a:normAutofit fontScale="85000" lnSpcReduction="20000"/>
          </a:bodyPr>
          <a:lstStyle/>
          <a:p>
            <a:r>
              <a:rPr lang="el-GR" dirty="0" smtClean="0">
                <a:solidFill>
                  <a:schemeClr val="tx1"/>
                </a:solidFill>
              </a:rPr>
              <a:t>Ζωγράφος</a:t>
            </a:r>
            <a:r>
              <a:rPr lang="de-DE" dirty="0" smtClean="0">
                <a:solidFill>
                  <a:schemeClr val="tx1"/>
                </a:solidFill>
              </a:rPr>
              <a:t>, </a:t>
            </a:r>
            <a:r>
              <a:rPr lang="el-GR" dirty="0" smtClean="0">
                <a:solidFill>
                  <a:schemeClr val="tx1"/>
                </a:solidFill>
              </a:rPr>
              <a:t>από τη Νυρεμβέργη της Γερμανίας. Είχε επαφές με κύκλους λογίων της εποχής του και ταξίδεψε δύο φορές στην Ιταλία για να διευρύνει τις γνώσεις του για τα καλλιτεχνικά ρεύματα της Β. Ιταλίας και για την τεχνική των Ιταλών ζωγράφων.</a:t>
            </a:r>
          </a:p>
          <a:p>
            <a:r>
              <a:rPr lang="el-GR" dirty="0" smtClean="0">
                <a:solidFill>
                  <a:schemeClr val="tx1"/>
                </a:solidFill>
              </a:rPr>
              <a:t>Αντέγραφε έργα Ιταλών καλλιτεχνών </a:t>
            </a:r>
            <a:r>
              <a:rPr lang="de-DE" dirty="0" smtClean="0">
                <a:solidFill>
                  <a:schemeClr val="tx1"/>
                </a:solidFill>
              </a:rPr>
              <a:t>(</a:t>
            </a:r>
            <a:r>
              <a:rPr lang="de-DE" dirty="0" err="1" smtClean="0">
                <a:solidFill>
                  <a:schemeClr val="tx1"/>
                </a:solidFill>
              </a:rPr>
              <a:t>Pollaiuolo</a:t>
            </a:r>
            <a:r>
              <a:rPr lang="de-DE" dirty="0" smtClean="0">
                <a:solidFill>
                  <a:schemeClr val="tx1"/>
                </a:solidFill>
              </a:rPr>
              <a:t>, </a:t>
            </a:r>
            <a:r>
              <a:rPr lang="de-DE" dirty="0" err="1" smtClean="0">
                <a:solidFill>
                  <a:schemeClr val="tx1"/>
                </a:solidFill>
              </a:rPr>
              <a:t>Mantegna</a:t>
            </a:r>
            <a:r>
              <a:rPr lang="de-DE" dirty="0" smtClean="0">
                <a:solidFill>
                  <a:schemeClr val="tx1"/>
                </a:solidFill>
              </a:rPr>
              <a:t>, </a:t>
            </a:r>
            <a:r>
              <a:rPr lang="de-DE" dirty="0" err="1" smtClean="0">
                <a:solidFill>
                  <a:schemeClr val="tx1"/>
                </a:solidFill>
              </a:rPr>
              <a:t>Raffaello</a:t>
            </a:r>
            <a:r>
              <a:rPr lang="de-DE" dirty="0" smtClean="0">
                <a:solidFill>
                  <a:schemeClr val="tx1"/>
                </a:solidFill>
              </a:rPr>
              <a:t>). </a:t>
            </a:r>
            <a:r>
              <a:rPr lang="el-GR" dirty="0" smtClean="0">
                <a:solidFill>
                  <a:schemeClr val="tx1"/>
                </a:solidFill>
              </a:rPr>
              <a:t>Στις άπειρες ξυλογραφίες του απεικόνιζε και φανταστικά όντα.</a:t>
            </a:r>
          </a:p>
          <a:p>
            <a:r>
              <a:rPr lang="de-DE" dirty="0" err="1" smtClean="0">
                <a:solidFill>
                  <a:schemeClr val="tx1"/>
                </a:solidFill>
              </a:rPr>
              <a:t>Gombrich</a:t>
            </a:r>
            <a:r>
              <a:rPr lang="de-DE" dirty="0" smtClean="0">
                <a:solidFill>
                  <a:schemeClr val="tx1"/>
                </a:solidFill>
              </a:rPr>
              <a:t> </a:t>
            </a:r>
            <a:r>
              <a:rPr lang="el-GR" dirty="0" smtClean="0">
                <a:solidFill>
                  <a:schemeClr val="tx1"/>
                </a:solidFill>
              </a:rPr>
              <a:t>3</a:t>
            </a:r>
            <a:r>
              <a:rPr lang="de-DE" dirty="0" smtClean="0">
                <a:solidFill>
                  <a:schemeClr val="tx1"/>
                </a:solidFill>
              </a:rPr>
              <a:t>42-</a:t>
            </a:r>
            <a:r>
              <a:rPr lang="el-GR" dirty="0" smtClean="0">
                <a:solidFill>
                  <a:schemeClr val="tx1"/>
                </a:solidFill>
              </a:rPr>
              <a:t>3</a:t>
            </a:r>
            <a:r>
              <a:rPr lang="de-DE" dirty="0" smtClean="0">
                <a:solidFill>
                  <a:schemeClr val="tx1"/>
                </a:solidFill>
              </a:rPr>
              <a:t>50.</a:t>
            </a:r>
            <a:endParaRPr lang="de-DE" dirty="0">
              <a:solidFill>
                <a:schemeClr val="tx1"/>
              </a:solidFill>
            </a:endParaRPr>
          </a:p>
        </p:txBody>
      </p:sp>
    </p:spTree>
    <p:extLst>
      <p:ext uri="{BB962C8B-B14F-4D97-AF65-F5344CB8AC3E}">
        <p14:creationId xmlns:p14="http://schemas.microsoft.com/office/powerpoint/2010/main" val="591566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Dürer Burg_Arco_1495.JPG"/>
          <p:cNvPicPr>
            <a:picLocks noChangeAspect="1"/>
          </p:cNvPicPr>
          <p:nvPr/>
        </p:nvPicPr>
        <p:blipFill>
          <a:blip r:embed="rId2"/>
          <a:stretch>
            <a:fillRect/>
          </a:stretch>
        </p:blipFill>
        <p:spPr>
          <a:xfrm>
            <a:off x="2163682" y="0"/>
            <a:ext cx="6980318" cy="6858000"/>
          </a:xfrm>
          <a:prstGeom prst="rect">
            <a:avLst/>
          </a:prstGeom>
        </p:spPr>
      </p:pic>
      <p:sp>
        <p:nvSpPr>
          <p:cNvPr id="3" name="Textfeld 2"/>
          <p:cNvSpPr txBox="1"/>
          <p:nvPr/>
        </p:nvSpPr>
        <p:spPr>
          <a:xfrm>
            <a:off x="0" y="3683000"/>
            <a:ext cx="2163682" cy="3175000"/>
          </a:xfrm>
          <a:prstGeom prst="rect">
            <a:avLst/>
          </a:prstGeom>
          <a:solidFill>
            <a:schemeClr val="bg1"/>
          </a:solidFill>
        </p:spPr>
        <p:txBody>
          <a:bodyPr wrap="square" rtlCol="0">
            <a:normAutofit/>
          </a:bodyPr>
          <a:lstStyle/>
          <a:p>
            <a:r>
              <a:rPr lang="de-DE" sz="2400" dirty="0" smtClean="0"/>
              <a:t>Albrecht Dürer</a:t>
            </a:r>
            <a:r>
              <a:rPr lang="el-GR" sz="2400" dirty="0" smtClean="0"/>
              <a:t>, Το κάστρο </a:t>
            </a:r>
            <a:r>
              <a:rPr lang="de-DE" sz="2400" dirty="0" err="1" smtClean="0"/>
              <a:t>Arco</a:t>
            </a:r>
            <a:r>
              <a:rPr lang="de-DE" sz="2400" dirty="0" smtClean="0"/>
              <a:t> </a:t>
            </a:r>
            <a:r>
              <a:rPr lang="el-GR" sz="2400" dirty="0" smtClean="0"/>
              <a:t>στις Άλπεις, στο Νότιο Τιρόλο</a:t>
            </a:r>
            <a:r>
              <a:rPr lang="de-DE" sz="2400" dirty="0" smtClean="0"/>
              <a:t>.</a:t>
            </a:r>
            <a:r>
              <a:rPr lang="el-GR" sz="2400" dirty="0" smtClean="0"/>
              <a:t> </a:t>
            </a:r>
            <a:endParaRPr lang="de-DE" sz="2400" dirty="0" smtClean="0"/>
          </a:p>
          <a:p>
            <a:r>
              <a:rPr lang="el-GR" sz="2400" dirty="0" smtClean="0"/>
              <a:t>1</a:t>
            </a:r>
            <a:r>
              <a:rPr lang="de-DE" sz="2400" dirty="0" smtClean="0"/>
              <a:t>494 </a:t>
            </a:r>
            <a:r>
              <a:rPr lang="el-GR" sz="2400" dirty="0" smtClean="0"/>
              <a:t>ή 1495</a:t>
            </a:r>
            <a:r>
              <a:rPr lang="de-DE" sz="2400" dirty="0" smtClean="0"/>
              <a:t>. </a:t>
            </a:r>
            <a:endParaRPr lang="el-GR" sz="2400" dirty="0" smtClean="0"/>
          </a:p>
          <a:p>
            <a:r>
              <a:rPr lang="el-GR" sz="2400" dirty="0" smtClean="0"/>
              <a:t>Υδατογραφία.</a:t>
            </a:r>
          </a:p>
          <a:p>
            <a:r>
              <a:rPr lang="el-GR" sz="2400" dirty="0" smtClean="0"/>
              <a:t>Παρίσι, Λούβρο.</a:t>
            </a:r>
            <a:endParaRPr lang="de-DE" sz="2400" dirty="0"/>
          </a:p>
        </p:txBody>
      </p:sp>
    </p:spTree>
    <p:extLst>
      <p:ext uri="{BB962C8B-B14F-4D97-AF65-F5344CB8AC3E}">
        <p14:creationId xmlns:p14="http://schemas.microsoft.com/office/powerpoint/2010/main" val="337578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4549676"/>
            <a:ext cx="2745154" cy="2308324"/>
          </a:xfrm>
          <a:prstGeom prst="rect">
            <a:avLst/>
          </a:prstGeom>
          <a:solidFill>
            <a:schemeClr val="bg1"/>
          </a:solidFill>
        </p:spPr>
        <p:txBody>
          <a:bodyPr wrap="square" rtlCol="0">
            <a:spAutoFit/>
          </a:bodyPr>
          <a:lstStyle/>
          <a:p>
            <a:r>
              <a:rPr lang="de-DE" dirty="0" smtClean="0"/>
              <a:t>Albrecht Dürer</a:t>
            </a:r>
            <a:r>
              <a:rPr lang="el-GR" dirty="0" smtClean="0"/>
              <a:t>, Λαγός, </a:t>
            </a:r>
            <a:endParaRPr lang="de-DE" dirty="0" smtClean="0"/>
          </a:p>
          <a:p>
            <a:r>
              <a:rPr lang="el-GR" dirty="0" smtClean="0"/>
              <a:t>1</a:t>
            </a:r>
            <a:r>
              <a:rPr lang="de-DE" dirty="0" smtClean="0"/>
              <a:t>5</a:t>
            </a:r>
            <a:r>
              <a:rPr lang="el-GR" dirty="0" smtClean="0"/>
              <a:t>02</a:t>
            </a:r>
            <a:r>
              <a:rPr lang="de-DE" dirty="0" smtClean="0"/>
              <a:t>. </a:t>
            </a:r>
            <a:endParaRPr lang="el-GR" dirty="0" smtClean="0"/>
          </a:p>
          <a:p>
            <a:r>
              <a:rPr lang="el-GR" dirty="0" smtClean="0"/>
              <a:t>Υδατογραφία.</a:t>
            </a:r>
          </a:p>
          <a:p>
            <a:r>
              <a:rPr lang="de-DE" dirty="0" smtClean="0"/>
              <a:t>Albertina, </a:t>
            </a:r>
            <a:r>
              <a:rPr lang="el-GR" dirty="0" smtClean="0"/>
              <a:t>Βιέννη.</a:t>
            </a:r>
          </a:p>
          <a:p>
            <a:endParaRPr lang="el-GR" dirty="0"/>
          </a:p>
          <a:p>
            <a:r>
              <a:rPr lang="el-GR" dirty="0" smtClean="0"/>
              <a:t>Ο </a:t>
            </a:r>
            <a:r>
              <a:rPr lang="de-DE" dirty="0" smtClean="0"/>
              <a:t>Dürer</a:t>
            </a:r>
            <a:r>
              <a:rPr lang="el-GR" dirty="0" smtClean="0"/>
              <a:t> προώθησε την τεχνική της υδατογραφίας σε υψηλότατο βαθμό.</a:t>
            </a:r>
            <a:endParaRPr lang="de-DE" dirty="0"/>
          </a:p>
        </p:txBody>
      </p:sp>
      <p:pic>
        <p:nvPicPr>
          <p:cNvPr id="6" name="Bild 5" descr="Durer_Young_Hare.jpg"/>
          <p:cNvPicPr>
            <a:picLocks noChangeAspect="1"/>
          </p:cNvPicPr>
          <p:nvPr/>
        </p:nvPicPr>
        <p:blipFill>
          <a:blip r:embed="rId2"/>
          <a:stretch>
            <a:fillRect/>
          </a:stretch>
        </p:blipFill>
        <p:spPr>
          <a:xfrm>
            <a:off x="2962346" y="0"/>
            <a:ext cx="6181654" cy="6858000"/>
          </a:xfrm>
          <a:prstGeom prst="rect">
            <a:avLst/>
          </a:prstGeom>
        </p:spPr>
      </p:pic>
    </p:spTree>
    <p:extLst>
      <p:ext uri="{BB962C8B-B14F-4D97-AF65-F5344CB8AC3E}">
        <p14:creationId xmlns:p14="http://schemas.microsoft.com/office/powerpoint/2010/main" val="158042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657671"/>
            <a:ext cx="9144000" cy="1200329"/>
          </a:xfrm>
          <a:prstGeom prst="rect">
            <a:avLst/>
          </a:prstGeom>
          <a:solidFill>
            <a:schemeClr val="bg1"/>
          </a:solidFill>
        </p:spPr>
        <p:txBody>
          <a:bodyPr wrap="square" rtlCol="0">
            <a:spAutoFit/>
          </a:bodyPr>
          <a:lstStyle/>
          <a:p>
            <a:r>
              <a:rPr lang="de-DE" dirty="0" smtClean="0"/>
              <a:t>Albrecht Dürer</a:t>
            </a:r>
            <a:r>
              <a:rPr lang="el-GR" dirty="0" smtClean="0"/>
              <a:t>, Διονυσιακή πομπή με μεθυσμένο Σιληνό, </a:t>
            </a:r>
            <a:r>
              <a:rPr lang="de-DE" dirty="0" smtClean="0"/>
              <a:t>1494. </a:t>
            </a:r>
            <a:endParaRPr lang="el-GR" dirty="0" smtClean="0"/>
          </a:p>
          <a:p>
            <a:r>
              <a:rPr lang="el-GR" dirty="0" smtClean="0"/>
              <a:t>Πέννα με καστανό μελάνι.</a:t>
            </a:r>
          </a:p>
          <a:p>
            <a:r>
              <a:rPr lang="el-GR" dirty="0" smtClean="0"/>
              <a:t>Βιέννη, </a:t>
            </a:r>
            <a:r>
              <a:rPr lang="de-DE" dirty="0" smtClean="0"/>
              <a:t>Albertina.</a:t>
            </a:r>
            <a:endParaRPr lang="el-GR" dirty="0" smtClean="0"/>
          </a:p>
          <a:p>
            <a:r>
              <a:rPr lang="el-GR" dirty="0" smtClean="0"/>
              <a:t>Αντίγραφο γκραβούρας του </a:t>
            </a:r>
            <a:r>
              <a:rPr lang="de-DE" dirty="0" smtClean="0"/>
              <a:t>Andrea </a:t>
            </a:r>
            <a:r>
              <a:rPr lang="de-DE" dirty="0" err="1" smtClean="0"/>
              <a:t>Mantegna</a:t>
            </a:r>
            <a:r>
              <a:rPr lang="de-DE" dirty="0" smtClean="0"/>
              <a:t> </a:t>
            </a:r>
            <a:r>
              <a:rPr lang="el-GR" dirty="0" smtClean="0"/>
              <a:t>(π</a:t>
            </a:r>
            <a:r>
              <a:rPr lang="de-DE" dirty="0" smtClean="0"/>
              <a:t>. </a:t>
            </a:r>
            <a:r>
              <a:rPr lang="el-GR" dirty="0" smtClean="0"/>
              <a:t>14</a:t>
            </a:r>
            <a:r>
              <a:rPr lang="de-DE" dirty="0" smtClean="0"/>
              <a:t>70/8</a:t>
            </a:r>
            <a:r>
              <a:rPr lang="el-GR" dirty="0" smtClean="0"/>
              <a:t>0).</a:t>
            </a:r>
            <a:endParaRPr lang="de-DE" dirty="0"/>
          </a:p>
        </p:txBody>
      </p:sp>
      <p:pic>
        <p:nvPicPr>
          <p:cNvPr id="5" name="Bild 4" descr="Bildschirmfoto 2012-06-04 um 18.56.20.jpg"/>
          <p:cNvPicPr>
            <a:picLocks noChangeAspect="1"/>
          </p:cNvPicPr>
          <p:nvPr/>
        </p:nvPicPr>
        <p:blipFill>
          <a:blip r:embed="rId2"/>
          <a:stretch>
            <a:fillRect/>
          </a:stretch>
        </p:blipFill>
        <p:spPr>
          <a:xfrm>
            <a:off x="1225550" y="539750"/>
            <a:ext cx="6692900" cy="4610100"/>
          </a:xfrm>
          <a:prstGeom prst="rect">
            <a:avLst/>
          </a:prstGeom>
        </p:spPr>
      </p:pic>
    </p:spTree>
    <p:extLst>
      <p:ext uri="{BB962C8B-B14F-4D97-AF65-F5344CB8AC3E}">
        <p14:creationId xmlns:p14="http://schemas.microsoft.com/office/powerpoint/2010/main" val="958556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467350" y="0"/>
            <a:ext cx="781538" cy="369332"/>
          </a:xfrm>
          <a:prstGeom prst="rect">
            <a:avLst/>
          </a:prstGeom>
          <a:solidFill>
            <a:schemeClr val="bg1"/>
          </a:solidFill>
        </p:spPr>
        <p:txBody>
          <a:bodyPr wrap="square" rtlCol="0">
            <a:spAutoFit/>
          </a:bodyPr>
          <a:lstStyle/>
          <a:p>
            <a:r>
              <a:rPr lang="de-DE" dirty="0" smtClean="0"/>
              <a:t>Dürer</a:t>
            </a:r>
            <a:r>
              <a:rPr lang="el-GR" dirty="0" smtClean="0"/>
              <a:t>.</a:t>
            </a:r>
            <a:endParaRPr lang="de-DE" dirty="0"/>
          </a:p>
        </p:txBody>
      </p:sp>
      <p:pic>
        <p:nvPicPr>
          <p:cNvPr id="4" name="Bild 3" descr="MANTEGNA-Andrea-Andrea-Bacchanal-with-Silenus.jpg"/>
          <p:cNvPicPr>
            <a:picLocks noChangeAspect="1"/>
          </p:cNvPicPr>
          <p:nvPr/>
        </p:nvPicPr>
        <p:blipFill>
          <a:blip r:embed="rId2"/>
          <a:stretch>
            <a:fillRect/>
          </a:stretch>
        </p:blipFill>
        <p:spPr>
          <a:xfrm>
            <a:off x="3638549" y="2955247"/>
            <a:ext cx="5505451" cy="3902753"/>
          </a:xfrm>
          <a:prstGeom prst="rect">
            <a:avLst/>
          </a:prstGeom>
        </p:spPr>
      </p:pic>
      <p:pic>
        <p:nvPicPr>
          <p:cNvPr id="5" name="Bild 4" descr="Bildschirmfoto 2012-06-04 um 18.56.20.jpg"/>
          <p:cNvPicPr>
            <a:picLocks noChangeAspect="1"/>
          </p:cNvPicPr>
          <p:nvPr/>
        </p:nvPicPr>
        <p:blipFill>
          <a:blip r:embed="rId3"/>
          <a:stretch>
            <a:fillRect/>
          </a:stretch>
        </p:blipFill>
        <p:spPr>
          <a:xfrm>
            <a:off x="0" y="0"/>
            <a:ext cx="5467350" cy="3765936"/>
          </a:xfrm>
          <a:prstGeom prst="rect">
            <a:avLst/>
          </a:prstGeom>
        </p:spPr>
      </p:pic>
      <p:sp>
        <p:nvSpPr>
          <p:cNvPr id="6" name="Textfeld 5"/>
          <p:cNvSpPr txBox="1"/>
          <p:nvPr/>
        </p:nvSpPr>
        <p:spPr>
          <a:xfrm>
            <a:off x="2433027" y="6495816"/>
            <a:ext cx="1205522" cy="369332"/>
          </a:xfrm>
          <a:prstGeom prst="rect">
            <a:avLst/>
          </a:prstGeom>
          <a:solidFill>
            <a:schemeClr val="bg1"/>
          </a:solidFill>
        </p:spPr>
        <p:txBody>
          <a:bodyPr wrap="square" rtlCol="0">
            <a:spAutoFit/>
          </a:bodyPr>
          <a:lstStyle/>
          <a:p>
            <a:r>
              <a:rPr lang="de-DE" dirty="0" smtClean="0"/>
              <a:t>Mantegna</a:t>
            </a:r>
            <a:r>
              <a:rPr lang="el-GR" dirty="0" smtClean="0"/>
              <a:t>.</a:t>
            </a:r>
            <a:endParaRPr lang="de-DE" dirty="0"/>
          </a:p>
        </p:txBody>
      </p:sp>
    </p:spTree>
    <p:extLst>
      <p:ext uri="{BB962C8B-B14F-4D97-AF65-F5344CB8AC3E}">
        <p14:creationId xmlns:p14="http://schemas.microsoft.com/office/powerpoint/2010/main" val="1993569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657671"/>
            <a:ext cx="2133600" cy="1200329"/>
          </a:xfrm>
          <a:prstGeom prst="rect">
            <a:avLst/>
          </a:prstGeom>
          <a:solidFill>
            <a:schemeClr val="bg1"/>
          </a:solidFill>
        </p:spPr>
        <p:txBody>
          <a:bodyPr wrap="square" rtlCol="0">
            <a:spAutoFit/>
          </a:bodyPr>
          <a:lstStyle/>
          <a:p>
            <a:r>
              <a:rPr lang="de-DE" dirty="0" smtClean="0"/>
              <a:t>Albrecht Dürer</a:t>
            </a:r>
            <a:r>
              <a:rPr lang="el-GR" dirty="0" smtClean="0"/>
              <a:t>, </a:t>
            </a:r>
          </a:p>
          <a:p>
            <a:r>
              <a:rPr lang="el-GR" dirty="0" smtClean="0"/>
              <a:t>Η Γέννηση, </a:t>
            </a:r>
            <a:endParaRPr lang="de-DE" dirty="0" smtClean="0"/>
          </a:p>
          <a:p>
            <a:r>
              <a:rPr lang="el-GR" dirty="0" smtClean="0"/>
              <a:t>1</a:t>
            </a:r>
            <a:r>
              <a:rPr lang="de-DE" dirty="0" smtClean="0"/>
              <a:t>5</a:t>
            </a:r>
            <a:r>
              <a:rPr lang="el-GR" dirty="0" smtClean="0"/>
              <a:t>04</a:t>
            </a:r>
            <a:r>
              <a:rPr lang="de-DE" dirty="0" smtClean="0"/>
              <a:t>. </a:t>
            </a:r>
            <a:endParaRPr lang="el-GR" dirty="0" smtClean="0"/>
          </a:p>
          <a:p>
            <a:r>
              <a:rPr lang="el-GR" dirty="0" smtClean="0"/>
              <a:t>Χαρακτικό.</a:t>
            </a:r>
          </a:p>
        </p:txBody>
      </p:sp>
      <p:pic>
        <p:nvPicPr>
          <p:cNvPr id="4" name="Bild 3" descr="Christi Geburt Stich 1504.jpg"/>
          <p:cNvPicPr>
            <a:picLocks noChangeAspect="1"/>
          </p:cNvPicPr>
          <p:nvPr/>
        </p:nvPicPr>
        <p:blipFill>
          <a:blip r:embed="rId2"/>
          <a:stretch>
            <a:fillRect/>
          </a:stretch>
        </p:blipFill>
        <p:spPr>
          <a:xfrm>
            <a:off x="3416300" y="0"/>
            <a:ext cx="43942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1101</Words>
  <Application>Microsoft Office PowerPoint</Application>
  <PresentationFormat>Προβολή στην οθόνη (4:3)</PresentationFormat>
  <Paragraphs>127</Paragraphs>
  <Slides>36</Slides>
  <Notes>8</Notes>
  <HiddenSlides>0</HiddenSlides>
  <MMClips>0</MMClips>
  <ScaleCrop>false</ScaleCrop>
  <HeadingPairs>
    <vt:vector size="4" baseType="variant">
      <vt:variant>
        <vt:lpstr>Θέμα</vt:lpstr>
      </vt:variant>
      <vt:variant>
        <vt:i4>3</vt:i4>
      </vt:variant>
      <vt:variant>
        <vt:lpstr>Τίτλοι διαφανειών</vt:lpstr>
      </vt:variant>
      <vt:variant>
        <vt:i4>36</vt:i4>
      </vt:variant>
    </vt:vector>
  </HeadingPairs>
  <TitlesOfParts>
    <vt:vector size="39" baseType="lpstr">
      <vt:lpstr>Office-Design</vt:lpstr>
      <vt:lpstr>Θέμα του Office</vt:lpstr>
      <vt:lpstr>1_Θέμα του Office</vt:lpstr>
      <vt:lpstr>Εισαγωγή στις εικαστικές τέχνες</vt:lpstr>
      <vt:lpstr>Σκοποί  ενότητας</vt:lpstr>
      <vt:lpstr>Περιεχόμενα ενότητας</vt:lpstr>
      <vt:lpstr>Albrecht Dürer (1471 – 1528)</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(1/1)</vt:lpstr>
    </vt:vector>
  </TitlesOfParts>
  <Company>Universität Patras, Theater Studies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 Kreeb</dc:creator>
  <cp:lastModifiedBy>Mania</cp:lastModifiedBy>
  <cp:revision>64</cp:revision>
  <dcterms:created xsi:type="dcterms:W3CDTF">2012-06-05T09:47:05Z</dcterms:created>
  <dcterms:modified xsi:type="dcterms:W3CDTF">2015-07-21T06:31:20Z</dcterms:modified>
</cp:coreProperties>
</file>