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4" r:id="rId3"/>
  </p:sldMasterIdLst>
  <p:notesMasterIdLst>
    <p:notesMasterId r:id="rId118"/>
  </p:notesMasterIdLst>
  <p:sldIdLst>
    <p:sldId id="394" r:id="rId4"/>
    <p:sldId id="395" r:id="rId5"/>
    <p:sldId id="396" r:id="rId6"/>
    <p:sldId id="257" r:id="rId7"/>
    <p:sldId id="342" r:id="rId8"/>
    <p:sldId id="375" r:id="rId9"/>
    <p:sldId id="376" r:id="rId10"/>
    <p:sldId id="371" r:id="rId11"/>
    <p:sldId id="373" r:id="rId12"/>
    <p:sldId id="372" r:id="rId13"/>
    <p:sldId id="377" r:id="rId14"/>
    <p:sldId id="378" r:id="rId15"/>
    <p:sldId id="379" r:id="rId16"/>
    <p:sldId id="347" r:id="rId17"/>
    <p:sldId id="380" r:id="rId18"/>
    <p:sldId id="367" r:id="rId19"/>
    <p:sldId id="369" r:id="rId20"/>
    <p:sldId id="352" r:id="rId21"/>
    <p:sldId id="343" r:id="rId22"/>
    <p:sldId id="344" r:id="rId23"/>
    <p:sldId id="345" r:id="rId24"/>
    <p:sldId id="374" r:id="rId25"/>
    <p:sldId id="356" r:id="rId26"/>
    <p:sldId id="348" r:id="rId27"/>
    <p:sldId id="346" r:id="rId28"/>
    <p:sldId id="370" r:id="rId29"/>
    <p:sldId id="349" r:id="rId30"/>
    <p:sldId id="332" r:id="rId31"/>
    <p:sldId id="333" r:id="rId32"/>
    <p:sldId id="355" r:id="rId33"/>
    <p:sldId id="334" r:id="rId34"/>
    <p:sldId id="361" r:id="rId35"/>
    <p:sldId id="360" r:id="rId36"/>
    <p:sldId id="359" r:id="rId37"/>
    <p:sldId id="358" r:id="rId38"/>
    <p:sldId id="382" r:id="rId39"/>
    <p:sldId id="336" r:id="rId40"/>
    <p:sldId id="383" r:id="rId41"/>
    <p:sldId id="337" r:id="rId42"/>
    <p:sldId id="381" r:id="rId43"/>
    <p:sldId id="338" r:id="rId44"/>
    <p:sldId id="339" r:id="rId45"/>
    <p:sldId id="384" r:id="rId46"/>
    <p:sldId id="362" r:id="rId47"/>
    <p:sldId id="350" r:id="rId48"/>
    <p:sldId id="357" r:id="rId49"/>
    <p:sldId id="340" r:id="rId50"/>
    <p:sldId id="341" r:id="rId51"/>
    <p:sldId id="301" r:id="rId52"/>
    <p:sldId id="303" r:id="rId53"/>
    <p:sldId id="300" r:id="rId54"/>
    <p:sldId id="302" r:id="rId55"/>
    <p:sldId id="304" r:id="rId56"/>
    <p:sldId id="353" r:id="rId57"/>
    <p:sldId id="354" r:id="rId58"/>
    <p:sldId id="263" r:id="rId59"/>
    <p:sldId id="393" r:id="rId60"/>
    <p:sldId id="264" r:id="rId61"/>
    <p:sldId id="388" r:id="rId62"/>
    <p:sldId id="387" r:id="rId63"/>
    <p:sldId id="389" r:id="rId64"/>
    <p:sldId id="390" r:id="rId65"/>
    <p:sldId id="265" r:id="rId66"/>
    <p:sldId id="266" r:id="rId67"/>
    <p:sldId id="267" r:id="rId68"/>
    <p:sldId id="268" r:id="rId69"/>
    <p:sldId id="256" r:id="rId70"/>
    <p:sldId id="363" r:id="rId71"/>
    <p:sldId id="364" r:id="rId72"/>
    <p:sldId id="391" r:id="rId73"/>
    <p:sldId id="392" r:id="rId74"/>
    <p:sldId id="258" r:id="rId75"/>
    <p:sldId id="260" r:id="rId76"/>
    <p:sldId id="261" r:id="rId77"/>
    <p:sldId id="262" r:id="rId78"/>
    <p:sldId id="270" r:id="rId79"/>
    <p:sldId id="291" r:id="rId80"/>
    <p:sldId id="269" r:id="rId81"/>
    <p:sldId id="327" r:id="rId82"/>
    <p:sldId id="285" r:id="rId83"/>
    <p:sldId id="309" r:id="rId84"/>
    <p:sldId id="287" r:id="rId85"/>
    <p:sldId id="286" r:id="rId86"/>
    <p:sldId id="329" r:id="rId87"/>
    <p:sldId id="386" r:id="rId88"/>
    <p:sldId id="330" r:id="rId89"/>
    <p:sldId id="385" r:id="rId90"/>
    <p:sldId id="331" r:id="rId91"/>
    <p:sldId id="288" r:id="rId92"/>
    <p:sldId id="282" r:id="rId93"/>
    <p:sldId id="283" r:id="rId94"/>
    <p:sldId id="281" r:id="rId95"/>
    <p:sldId id="279" r:id="rId96"/>
    <p:sldId id="275" r:id="rId97"/>
    <p:sldId id="276" r:id="rId98"/>
    <p:sldId id="277" r:id="rId99"/>
    <p:sldId id="284" r:id="rId100"/>
    <p:sldId id="293" r:id="rId101"/>
    <p:sldId id="292" r:id="rId102"/>
    <p:sldId id="294" r:id="rId103"/>
    <p:sldId id="305" r:id="rId104"/>
    <p:sldId id="306" r:id="rId105"/>
    <p:sldId id="307" r:id="rId106"/>
    <p:sldId id="308" r:id="rId107"/>
    <p:sldId id="310" r:id="rId108"/>
    <p:sldId id="397" r:id="rId109"/>
    <p:sldId id="398" r:id="rId110"/>
    <p:sldId id="399" r:id="rId111"/>
    <p:sldId id="400" r:id="rId112"/>
    <p:sldId id="407" r:id="rId113"/>
    <p:sldId id="403" r:id="rId114"/>
    <p:sldId id="404" r:id="rId115"/>
    <p:sldId id="405" r:id="rId116"/>
    <p:sldId id="406" r:id="rId117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9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>
        <p:scale>
          <a:sx n="70" d="100"/>
          <a:sy n="70" d="100"/>
        </p:scale>
        <p:origin x="-1374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slide" Target="slides/slide110.xml"/><Relationship Id="rId11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CAC1A1-A618-4685-9FE5-1C2F3F2A6584}" type="datetimeFigureOut">
              <a:rPr lang="el-GR" smtClean="0"/>
              <a:t>21/7/2015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B7CC1-6C9C-47BC-8815-574893AF34F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32864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830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798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106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107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108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80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109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110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17E4-8642-BA4E-8FE5-734576228485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CA684-54D0-A749-A503-18B1DF27625B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17E4-8642-BA4E-8FE5-734576228485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CA684-54D0-A749-A503-18B1DF27625B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17E4-8642-BA4E-8FE5-734576228485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CA684-54D0-A749-A503-18B1DF27625B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dirty="0" smtClean="0"/>
              <a:t>Στυλ κύριου υπότιτλου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4939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1556792"/>
            <a:ext cx="8229600" cy="45259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defTabSz="914400"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Τίτλος Ενότητας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6374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522713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defTabSz="914400"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Τίτλος Ενότητας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9386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8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defTabSz="914400"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Τίτλος Ενότητας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0072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4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defTabSz="914400"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Τίτλος Ενότητας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0108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88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7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defTabSz="914400"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Τίτλος Ενότητας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466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17E4-8642-BA4E-8FE5-734576228485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CA684-54D0-A749-A503-18B1DF27625B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defTabSz="914400"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Τίτλος Ενότητας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0990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defTabSz="914400"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Τίτλος Ενότητας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8958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582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959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6314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8943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506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8145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275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144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17E4-8642-BA4E-8FE5-734576228485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CA684-54D0-A749-A503-18B1DF27625B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0284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2932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2983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902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17E4-8642-BA4E-8FE5-734576228485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CA684-54D0-A749-A503-18B1DF27625B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17E4-8642-BA4E-8FE5-734576228485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CA684-54D0-A749-A503-18B1DF27625B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17E4-8642-BA4E-8FE5-734576228485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CA684-54D0-A749-A503-18B1DF27625B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17E4-8642-BA4E-8FE5-734576228485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CA684-54D0-A749-A503-18B1DF27625B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17E4-8642-BA4E-8FE5-734576228485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CA684-54D0-A749-A503-18B1DF27625B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17E4-8642-BA4E-8FE5-734576228485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CA684-54D0-A749-A503-18B1DF27625B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91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217E4-8642-BA4E-8FE5-734576228485}" type="datetimeFigureOut">
              <a:rPr lang="de-DE" smtClean="0"/>
              <a:pPr/>
              <a:t>21.07.2015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CA684-54D0-A749-A503-18B1DF27625B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551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4785242-EEA0-4BB5-B8A8-41708DBB04BF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 defTabSz="914400"/>
              <a:t>21/7/2015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0292322-E41C-49CD-A78E-743BFB9AD2C8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62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7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hyperlink" Target="http://apuntes.santanderlasalle.es/arte/prerromanico/visigodo/quintanilla_de_las_vinas/quintanilla_de_las_vinas_015.jpg" TargetMode="External"/><Relationship Id="rId13" Type="http://schemas.openxmlformats.org/officeDocument/2006/relationships/hyperlink" Target="http://m2.paperblog.com/i/203/2032119/linguaggi-sepolti-L-6Lh3rY.jpeg" TargetMode="External"/><Relationship Id="rId18" Type="http://schemas.openxmlformats.org/officeDocument/2006/relationships/hyperlink" Target="https://upload.wikimedia.org/wikipedia/commons/thumb/d/d8/Jouarre_Crypte_Saint_Paul110253.JPG/300px-Jouarre_Crypte_Saint_Paul110253.JPG" TargetMode="External"/><Relationship Id="rId3" Type="http://schemas.openxmlformats.org/officeDocument/2006/relationships/hyperlink" Target="https://upload.wikimedia.org/wikipedia/commons/thumb/7/72/Map_of_expansion_of_Caliphate.svg/380px-Map_of_expansion_of_Caliphate.svg.png" TargetMode="External"/><Relationship Id="rId7" Type="http://schemas.openxmlformats.org/officeDocument/2006/relationships/hyperlink" Target="https://upload.wikimedia.org/wikipedia/commons/thumb/1/1d/Wisig_Quintanilla_de_las_Vignas_b.jpg/560px-Wisig_Quintanilla_de_las_Vignas_b.jpg" TargetMode="External"/><Relationship Id="rId12" Type="http://schemas.openxmlformats.org/officeDocument/2006/relationships/hyperlink" Target="https://upload.wikimedia.org/wikipedia/commons/1/19/Cividale,_tempietto_longobardo_03.1.JPG" TargetMode="External"/><Relationship Id="rId17" Type="http://schemas.openxmlformats.org/officeDocument/2006/relationships/hyperlink" Target="http://rs.bift.edu.cn/static/resource/2010/025BD0100C/CBD1D97116/E9C6463550/1189183A242F78B.jpg" TargetMode="External"/><Relationship Id="rId2" Type="http://schemas.openxmlformats.org/officeDocument/2006/relationships/hyperlink" Target="https://upload.wikimedia.org/wikipedia/commons/thumb/5/57/Invasions_of_the_Roman_Empire_Greek.png/300px-Invasions_of_the_Roman_Empire_Greek.png" TargetMode="External"/><Relationship Id="rId16" Type="http://schemas.openxmlformats.org/officeDocument/2006/relationships/hyperlink" Target="https://s-media-cache-ak0.pinimg.com/736x/8b/a1/ac/8ba1ac3002e66baacabc891c171310cc.jpg" TargetMode="External"/><Relationship Id="rId20" Type="http://schemas.openxmlformats.org/officeDocument/2006/relationships/hyperlink" Target="https://vialucispress.files.wordpress.com/2014/01/photo-1-aachen-palatine-chapel-floor-plan-a.jpg?w=549&amp;h=745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s-media-cache-ak0.pinimg.com/736x/b5/e7/28/b5e728e36db21fe4fa7e43c5d15e1e29.jpg" TargetMode="External"/><Relationship Id="rId11" Type="http://schemas.openxmlformats.org/officeDocument/2006/relationships/hyperlink" Target="http://3.citynews-udinetoday.stgy.it/~media/originale/54147040215536/tempietto_1-2.jpg" TargetMode="External"/><Relationship Id="rId5" Type="http://schemas.openxmlformats.org/officeDocument/2006/relationships/hyperlink" Target="http://editorial.dca.ulpgc.es/estructuras/construccion/Fotos/Visigoda/figura041.jpg" TargetMode="External"/><Relationship Id="rId15" Type="http://schemas.openxmlformats.org/officeDocument/2006/relationships/hyperlink" Target="https://upload.wikimedia.org/wikipedia/commons/thumb/c/ce/Cividale_0904_Tempietto_Longobardo_interior_2.jpg/350px-Cividale_0904_Tempietto_Longobardo_interior_2.jpg" TargetMode="External"/><Relationship Id="rId10" Type="http://schemas.openxmlformats.org/officeDocument/2006/relationships/hyperlink" Target="http://www.spain.info/export/sites/spaininfo/comun/galeria_imagenes/monumentos/r_o_ermita_santa_maria_friso_quintanilla_de_las_vinas_t0900160.jpg_369272544.jpg" TargetMode="External"/><Relationship Id="rId19" Type="http://schemas.openxmlformats.org/officeDocument/2006/relationships/hyperlink" Target="http://faculty.nipissingu.ca/muhlberger/4505/RELIEF08.GIF" TargetMode="External"/><Relationship Id="rId4" Type="http://schemas.openxmlformats.org/officeDocument/2006/relationships/hyperlink" Target="http://www.turismo-prerromanico.com/viajes/img/uploads/recomendado/thumb/9.jpg" TargetMode="External"/><Relationship Id="rId9" Type="http://schemas.openxmlformats.org/officeDocument/2006/relationships/hyperlink" Target="http://ccfib.mcu.es/patrimonio/img/MC/IPHE/Documentacion/Villanueva/quintanilla_big.jpg" TargetMode="External"/><Relationship Id="rId14" Type="http://schemas.openxmlformats.org/officeDocument/2006/relationships/hyperlink" Target="https://upload.wikimedia.org/wikipedia/it/6/61/Cividale,_figure_di_sante_in_stucco.jpg" TargetMode="Externa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hyperlink" Target="https://upload.wikimedia.org/wikipedia/commons/e/e9/AachenDomInsideOktogon.jpg" TargetMode="External"/><Relationship Id="rId13" Type="http://schemas.openxmlformats.org/officeDocument/2006/relationships/hyperlink" Target="http://www.kreiter.info/familie/images/reiseberichte/aachen/aachen_2_09.jpg" TargetMode="External"/><Relationship Id="rId18" Type="http://schemas.openxmlformats.org/officeDocument/2006/relationships/hyperlink" Target="http://www.geometriefluide.com/foto/PIC911O.jpg" TargetMode="External"/><Relationship Id="rId3" Type="http://schemas.openxmlformats.org/officeDocument/2006/relationships/hyperlink" Target="http://www.kommern.lvr.de/lvrressourcen/Presse/Denkmalpflege/5561DatierungPfalzkapelle-newslG.jpg" TargetMode="External"/><Relationship Id="rId21" Type="http://schemas.openxmlformats.org/officeDocument/2006/relationships/hyperlink" Target="http://img.welt.de/img/kultur/crop124321651/5679564609-ci16x9-w780-aoriginal-h438-l0/Textseite-Johannes-Godescalc-Evangel-Text-page-John-Godescalc-Evangelistar.jpg" TargetMode="External"/><Relationship Id="rId7" Type="http://schemas.openxmlformats.org/officeDocument/2006/relationships/hyperlink" Target="https://upload.wikimedia.org/wikipedia/commons/thumb/7/7e/AachenerDomOktogon_1664a.jpg/1280px-AachenerDomOktogon_1664a.jpg" TargetMode="External"/><Relationship Id="rId12" Type="http://schemas.openxmlformats.org/officeDocument/2006/relationships/hyperlink" Target="http://epitesz.eng.unideb.hu/uploads/2012/2012-tavasz-2457/eptort2_kepanyag.pdf" TargetMode="External"/><Relationship Id="rId17" Type="http://schemas.openxmlformats.org/officeDocument/2006/relationships/hyperlink" Target="https://upload.wikimedia.org/wikipedia/commons/5/55/Aachen_cathedral_006.JPG" TargetMode="External"/><Relationship Id="rId2" Type="http://schemas.openxmlformats.org/officeDocument/2006/relationships/hyperlink" Target="https://upload.wikimedia.org/wikipedia/commons/5/53/Byggnadskonsten,_San_Vitale_i_Ravenna,_Nordisk_familjebok.png" TargetMode="External"/><Relationship Id="rId16" Type="http://schemas.openxmlformats.org/officeDocument/2006/relationships/hyperlink" Target="https://upload.wikimedia.org/wikipedia/commons/thumb/9/98/K%C3%B6nigsthron_Aachener_Dom.jpg/1280px-K%C3%B6nigsthron_Aachener_Dom.jpg" TargetMode="External"/><Relationship Id="rId20" Type="http://schemas.openxmlformats.org/officeDocument/2006/relationships/hyperlink" Target="https://classconnection.s3.amazonaws.com/505/flashcards/4102505/jpg/13-142EA7B3DDA7603F264.jpg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upload.wikimedia.org/wikipedia/commons/thumb/6/69/Aachen_Cathedral_North_View_at_Evening.jpg/1280px-Aachen_Cathedral_North_View_at_Evening.jpg" TargetMode="External"/><Relationship Id="rId11" Type="http://schemas.openxmlformats.org/officeDocument/2006/relationships/hyperlink" Target="http://www.magellanworld.net/deutschland_sightseeing__hb_aachener_dom4.jpg" TargetMode="External"/><Relationship Id="rId5" Type="http://schemas.openxmlformats.org/officeDocument/2006/relationships/hyperlink" Target="https://upload.wikimedia.org/wikipedia/commons/e/e2/Aachener_Dom_1520.jpg" TargetMode="External"/><Relationship Id="rId15" Type="http://schemas.openxmlformats.org/officeDocument/2006/relationships/hyperlink" Target="https://upload.wikimedia.org/wikipedia/commons/5/56/Aachener_Dom_Portal_Bronzetore_2014.jpg" TargetMode="External"/><Relationship Id="rId10" Type="http://schemas.openxmlformats.org/officeDocument/2006/relationships/hyperlink" Target="https://upload.wikimedia.org/wikipedia/commons/thumb/5/54/Aachener_Dom,_Kuppelgew%C3%B6lbe_des_Oktogons.jpg/1268px-Aachener_Dom,_Kuppelgew%C3%B6lbe_des_Oktogons.jpg" TargetMode="External"/><Relationship Id="rId19" Type="http://schemas.openxmlformats.org/officeDocument/2006/relationships/hyperlink" Target="https://eenkoudkunstje.files.wordpress.com/2014/04/unknown-german-goldsmith-mid-14th-century-ii-bust-reliquary-of-charlemagne.jpg" TargetMode="External"/><Relationship Id="rId4" Type="http://schemas.openxmlformats.org/officeDocument/2006/relationships/hyperlink" Target="https://upload.wikimedia.org/wikipedia/commons/a/a9/Aachen_Dehio_1887.jpg" TargetMode="External"/><Relationship Id="rId9" Type="http://schemas.openxmlformats.org/officeDocument/2006/relationships/hyperlink" Target="https://upload.wikimedia.org/wikipedia/commons/b/b9/Aachener_Dom_-_Flickr_-_tm-md.jpg" TargetMode="External"/><Relationship Id="rId14" Type="http://schemas.openxmlformats.org/officeDocument/2006/relationships/hyperlink" Target="https://upload.wikimedia.org/wikipedia/commons/thumb/f/fd/Aachen_Germany_Imperial-Cathedral-13.jpg/640px-Aachen_Germany_Imperial-Cathedral-13.jpg" TargetMode="Externa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hyperlink" Target="https://upload.wikimedia.org/wikipedia/commons/d/da/Kirche_St.Michaelis_-_Innenansicht.JPG" TargetMode="External"/><Relationship Id="rId13" Type="http://schemas.openxmlformats.org/officeDocument/2006/relationships/hyperlink" Target="https://upload.wikimedia.org/wikipedia/commons/thumb/8/83/Hildesheim-Christussaeule-Hildesia.jpg/640px-Hildesheim-Christussaeule-Hildesia.jpg" TargetMode="External"/><Relationship Id="rId18" Type="http://schemas.openxmlformats.org/officeDocument/2006/relationships/hyperlink" Target="http://cdn2.all-art.org/Architecture/images4/396a.jpg" TargetMode="External"/><Relationship Id="rId3" Type="http://schemas.openxmlformats.org/officeDocument/2006/relationships/hyperlink" Target="http://gallicalabs.bnf.fr/ark:/12148/btv1b6000718s/f1.highres" TargetMode="External"/><Relationship Id="rId21" Type="http://schemas.openxmlformats.org/officeDocument/2006/relationships/hyperlink" Target="https://upload.wikimedia.org/wikipedia/commons/8/81/S_Sabina_portone_1000012.JPG" TargetMode="External"/><Relationship Id="rId7" Type="http://schemas.openxmlformats.org/officeDocument/2006/relationships/hyperlink" Target="https://classconnection.s3.amazonaws.com/1025/flashcards/676811/jpg/st-michaels.jpg" TargetMode="External"/><Relationship Id="rId12" Type="http://schemas.openxmlformats.org/officeDocument/2006/relationships/hyperlink" Target="http://www.huismanfoto.eu/album%20258%20Hildesheim%20kerken%203/slides/26O0075%20Hildesheim%20Sint%20Michaelskerk%20plafondschilderingen%2026109.jpg" TargetMode="External"/><Relationship Id="rId17" Type="http://schemas.openxmlformats.org/officeDocument/2006/relationships/hyperlink" Target="https://upload.wikimedia.org/wikipedia/commons/thumb/1/1e/Bernwardst%C3%BCr.jpg/220px-Bernwardst%C3%BCr.jpg" TargetMode="External"/><Relationship Id="rId2" Type="http://schemas.openxmlformats.org/officeDocument/2006/relationships/hyperlink" Target="https://upload.wikimedia.org/wikipedia/commons/0/01/GodescalcGospels.jpg" TargetMode="External"/><Relationship Id="rId16" Type="http://schemas.openxmlformats.org/officeDocument/2006/relationships/hyperlink" Target="https://upload.wikimedia.org/wikipedia/commons/thumb/4/4b/Christuss%C3%A4ule_8.jpg/462px-Christuss%C3%A4ule_8.jpg" TargetMode="External"/><Relationship Id="rId20" Type="http://schemas.openxmlformats.org/officeDocument/2006/relationships/hyperlink" Target="https://upload.wikimedia.org/wikipedia/commons/thumb/0/0c/Hildesheim_Cathedral.South.Tower.JPG/300px-Hildesheim_Cathedral.South.Tower.JPG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://farm6.staticflickr.com/5230/5688474659_23b13e93dc.jpg" TargetMode="External"/><Relationship Id="rId11" Type="http://schemas.openxmlformats.org/officeDocument/2006/relationships/hyperlink" Target="http://th00.deviantart.net/fs70/200H/i/2013/194/b/9/hildesheim_st__michaeliskirche_chorschranke_by_eldhraun-d6dayt2.jpg" TargetMode="External"/><Relationship Id="rId5" Type="http://schemas.openxmlformats.org/officeDocument/2006/relationships/hyperlink" Target="http://cfile27.uf.tistory.com/image/17057E484D527CE70BD647" TargetMode="External"/><Relationship Id="rId15" Type="http://schemas.openxmlformats.org/officeDocument/2006/relationships/hyperlink" Target="https://upload.wikimedia.org/wikipedia/commons/thumb/b/b3/Christuss%C3%A4ule_(Hildesheim)_Taufe_Jesu.jpg/120px-Christuss%C3%A4ule_(Hildesheim)_Taufe_Jesu.jpg" TargetMode="External"/><Relationship Id="rId10" Type="http://schemas.openxmlformats.org/officeDocument/2006/relationships/hyperlink" Target="http://2.bp.blogspot.com/_5ELVtE7VegU/TMB61katRdI/AAAAAAAACr0/CFY1vTjC0Os/s1600/sw_michal_wnetrze.JPG" TargetMode="External"/><Relationship Id="rId19" Type="http://schemas.openxmlformats.org/officeDocument/2006/relationships/hyperlink" Target="http://www.wga.hu/art/m/master/zunk_ge/zunk_ge6/01bernw3.jpg" TargetMode="External"/><Relationship Id="rId4" Type="http://schemas.openxmlformats.org/officeDocument/2006/relationships/hyperlink" Target="https://s-media-cache-ak0.pinimg.com/736x/c3/fc/d4/c3fcd4c2578b4e40c34c05c84067bfa8.jpg" TargetMode="External"/><Relationship Id="rId9" Type="http://schemas.openxmlformats.org/officeDocument/2006/relationships/hyperlink" Target="https://upload.wikimedia.org/wikipedia/commons/f/f9/St._Michaelis,_Hildesheim_zum_1000-j%C3%A4hrigen_Jubil%C3%A4um_06.jpg" TargetMode="External"/><Relationship Id="rId14" Type="http://schemas.openxmlformats.org/officeDocument/2006/relationships/hyperlink" Target="https://upload.wikimedia.org/wikipedia/commons/thumb/4/48/Christuss%C3%A4ule_3.jpg/682px-Christuss%C3%A4ule_3.jpg" TargetMode="External"/><Relationship Id="rId22" Type="http://schemas.openxmlformats.org/officeDocument/2006/relationships/hyperlink" Target="https://upload.wikimedia.org/wikipedia/commons/thumb/e/e0/Mainzer_Dom_Marktportal.jpg/360px-Mainzer_Dom_Marktportal.jpg" TargetMode="Externa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hyperlink" Target="http://photos.wikimapia.org/p/00/00/37/36/49_big.jpg" TargetMode="External"/><Relationship Id="rId13" Type="http://schemas.openxmlformats.org/officeDocument/2006/relationships/hyperlink" Target="http://wgue.smugmug.com/Orte/Sachsen-Anhalt/Gernrode-Druebeck/i-CdXbvK3/0/L/Gernrode_Druebeck_06-L.jpg" TargetMode="External"/><Relationship Id="rId18" Type="http://schemas.openxmlformats.org/officeDocument/2006/relationships/hyperlink" Target="http://images.slideplayer.it/1/541144/slides/slide_4.jpg" TargetMode="External"/><Relationship Id="rId3" Type="http://schemas.openxmlformats.org/officeDocument/2006/relationships/hyperlink" Target="http://www.bodensee-woche.de/wp-content/uploads/2012/09/St.-Georgs-Kirche-Reichn.-l-09-2012-074-P1-_1.jpg" TargetMode="External"/><Relationship Id="rId21" Type="http://schemas.openxmlformats.org/officeDocument/2006/relationships/hyperlink" Target="https://upload.wikimedia.org/wikipedia/commons/0/03/Sacr_Gelasianum_131v_132.jpg" TargetMode="External"/><Relationship Id="rId7" Type="http://schemas.openxmlformats.org/officeDocument/2006/relationships/hyperlink" Target="http://www.ottonenzeit.de/musik/Gernrode/gerni.jpg" TargetMode="External"/><Relationship Id="rId12" Type="http://schemas.openxmlformats.org/officeDocument/2006/relationships/hyperlink" Target="https://upload.wikimedia.org/wikipedia/commons/thumb/2/29/Westkrypta.jpg/220px-Westkrypta.jpg" TargetMode="External"/><Relationship Id="rId17" Type="http://schemas.openxmlformats.org/officeDocument/2006/relationships/hyperlink" Target="http://archeurope.eu/uploads/images/Ottonian/Magdeburg%20Ivories/007%20Flagellation%20and%20Christ%20before%20Pilate.jpg" TargetMode="External"/><Relationship Id="rId2" Type="http://schemas.openxmlformats.org/officeDocument/2006/relationships/hyperlink" Target="https://upload.wikimedia.org/wikipedia/commons/thumb/4/46/Reichenau_StGeorg_Grundriss.png/700px-Reichenau_StGeorg_Grundriss.png" TargetMode="External"/><Relationship Id="rId16" Type="http://schemas.openxmlformats.org/officeDocument/2006/relationships/hyperlink" Target="http://archeurope.eu/uploads/images/Ottonian/Magdeburg%20Ivories/011%20Multiplication%20of%20the%20Loaves.jpg" TargetMode="External"/><Relationship Id="rId20" Type="http://schemas.openxmlformats.org/officeDocument/2006/relationships/hyperlink" Target="https://upload.wikimedia.org/wikipedia/commons/thumb/a/ac/Otton_II_et_Th%C3%A9ophano.JPG/220px-Otton_II_et_Th%C3%A9ophano.JPG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upload.wikimedia.org/wikipedia/commons/thumb/4/4a/Dehio_47_Gernrode.jpg/220px-Dehio_47_Gernrode.jpg" TargetMode="External"/><Relationship Id="rId11" Type="http://schemas.openxmlformats.org/officeDocument/2006/relationships/hyperlink" Target="http://www.geschichtsverein-besigheim.de/hauptframe/004rueckblicke/036harz/151cyriakus.jpg" TargetMode="External"/><Relationship Id="rId24" Type="http://schemas.openxmlformats.org/officeDocument/2006/relationships/hyperlink" Target="https://upload.wikimedia.org/wikipedia/commons/5/51/Karl_II_der_Kahle.jpg" TargetMode="External"/><Relationship Id="rId5" Type="http://schemas.openxmlformats.org/officeDocument/2006/relationships/hyperlink" Target="http://www.mittelalterausstellungen.de/data/mediapool/130w__16_ottonische_architektur_in_mitteleuropa.jpg" TargetMode="External"/><Relationship Id="rId15" Type="http://schemas.openxmlformats.org/officeDocument/2006/relationships/hyperlink" Target="http://archeurope.eu/uploads/images/Ottonian/Magdeburg%20Ivories/012%20'Dominus%20Legem%20Dat'.jpg" TargetMode="External"/><Relationship Id="rId23" Type="http://schemas.openxmlformats.org/officeDocument/2006/relationships/hyperlink" Target="https://upload.wikimedia.org/wikipedia/commons/thumb/a/a6/Enluminure_Drogon_c.jpg/340px-Enluminure_Drogon_c.jpg" TargetMode="External"/><Relationship Id="rId10" Type="http://schemas.openxmlformats.org/officeDocument/2006/relationships/hyperlink" Target="https://upload.wikimedia.org/wikipedia/commons/d/de/Stiftskirche.Gernrode.Westfront.jpg" TargetMode="External"/><Relationship Id="rId19" Type="http://schemas.openxmlformats.org/officeDocument/2006/relationships/hyperlink" Target="https://cdn.superstock.com/1899/Thumb/1899-30371.jpg" TargetMode="External"/><Relationship Id="rId4" Type="http://schemas.openxmlformats.org/officeDocument/2006/relationships/hyperlink" Target="https://upload.wikimedia.org/wikipedia/commons/3/37/Reichenau_Oberzell_Fresko2.jpeg" TargetMode="External"/><Relationship Id="rId9" Type="http://schemas.openxmlformats.org/officeDocument/2006/relationships/hyperlink" Target="http://beinertschwestern.de/wp-content/uploads/slideshow-gallery/Gernrode_Lesegang.JPG" TargetMode="External"/><Relationship Id="rId14" Type="http://schemas.openxmlformats.org/officeDocument/2006/relationships/hyperlink" Target="https://upload.wikimedia.org/wikipedia/commons/d/d8/Christ_Magdeburg_Cathedral_Met_41.100.157.jpg" TargetMode="External"/><Relationship Id="rId22" Type="http://schemas.openxmlformats.org/officeDocument/2006/relationships/hyperlink" Target="http://codex99.com/typography/images/manuscript/gellone_143_lg.jp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006575"/>
            <a:ext cx="7772400" cy="1470025"/>
          </a:xfrm>
        </p:spPr>
        <p:txBody>
          <a:bodyPr/>
          <a:lstStyle/>
          <a:p>
            <a:r>
              <a:rPr lang="el-GR" dirty="0" smtClean="0">
                <a:solidFill>
                  <a:srgbClr val="5075BC"/>
                </a:solidFill>
              </a:rPr>
              <a:t>Εισαγωγή στις εικαστικές τέχνες</a:t>
            </a:r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591305" y="3384823"/>
            <a:ext cx="7869127" cy="2842556"/>
          </a:xfrm>
        </p:spPr>
        <p:txBody>
          <a:bodyPr>
            <a:noAutofit/>
          </a:bodyPr>
          <a:lstStyle/>
          <a:p>
            <a:r>
              <a:rPr lang="el-GR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Ενότητα </a:t>
            </a:r>
            <a:r>
              <a:rPr lang="en-US" sz="2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8</a:t>
            </a:r>
            <a:r>
              <a:rPr lang="el-GR" sz="28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: </a:t>
            </a:r>
            <a:r>
              <a:rPr lang="el-GR" sz="2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Μεσαιωνική Τέχνη</a:t>
            </a:r>
            <a:endParaRPr lang="en-US" sz="2800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endParaRPr lang="el-GR" sz="2800" dirty="0" smtClean="0"/>
          </a:p>
          <a:p>
            <a:r>
              <a:rPr lang="el-GR" sz="2800" dirty="0" smtClean="0"/>
              <a:t>Μάρτιν </a:t>
            </a:r>
            <a:r>
              <a:rPr lang="el-GR" sz="2800" dirty="0" err="1" smtClean="0"/>
              <a:t>Κρέεμπ</a:t>
            </a:r>
            <a:endParaRPr lang="el-GR" sz="2800" dirty="0" smtClean="0"/>
          </a:p>
          <a:p>
            <a:r>
              <a:rPr lang="el-GR" sz="2800" dirty="0" smtClean="0"/>
              <a:t>Σχολή  Ανθρωπιστικών και </a:t>
            </a:r>
            <a:r>
              <a:rPr lang="el-GR" sz="2800" dirty="0"/>
              <a:t>Κ</a:t>
            </a:r>
            <a:r>
              <a:rPr lang="el-GR" sz="2800" dirty="0" smtClean="0"/>
              <a:t>οινωνικών </a:t>
            </a:r>
            <a:r>
              <a:rPr lang="el-GR" sz="2800" dirty="0"/>
              <a:t>Σ</a:t>
            </a:r>
            <a:r>
              <a:rPr lang="el-GR" sz="2800" dirty="0" smtClean="0"/>
              <a:t>πουδών</a:t>
            </a:r>
          </a:p>
          <a:p>
            <a:r>
              <a:rPr lang="el-GR" sz="2800" dirty="0" smtClean="0"/>
              <a:t>Τμήμα Θεατρικών Σπουδών</a:t>
            </a:r>
          </a:p>
          <a:p>
            <a:endParaRPr lang="el-GR" sz="2800" dirty="0" smtClean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506460"/>
            <a:ext cx="4514857" cy="935086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05" y="279862"/>
            <a:ext cx="3692664" cy="138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1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5662812"/>
            <a:ext cx="9144000" cy="1200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Η εκκλησία</a:t>
            </a:r>
            <a:r>
              <a:rPr lang="el-GR" sz="2400" dirty="0"/>
              <a:t> </a:t>
            </a:r>
            <a:r>
              <a:rPr lang="de-DE" sz="2400" dirty="0" smtClean="0"/>
              <a:t>Santa Mar</a:t>
            </a:r>
            <a:r>
              <a:rPr lang="el-GR" sz="2400" dirty="0" smtClean="0"/>
              <a:t>í</a:t>
            </a:r>
            <a:r>
              <a:rPr lang="de-DE" sz="2400" dirty="0" smtClean="0"/>
              <a:t>a de Quintanilla</a:t>
            </a:r>
            <a:r>
              <a:rPr lang="el-GR" sz="2400" dirty="0" smtClean="0"/>
              <a:t> </a:t>
            </a:r>
            <a:r>
              <a:rPr lang="de-DE" sz="2400" dirty="0" smtClean="0"/>
              <a:t>de las </a:t>
            </a:r>
            <a:r>
              <a:rPr lang="de-DE" sz="2400" dirty="0" err="1" smtClean="0"/>
              <a:t>Vi</a:t>
            </a:r>
            <a:r>
              <a:rPr lang="el-GR" sz="2400" dirty="0" smtClean="0"/>
              <a:t>ñ</a:t>
            </a:r>
            <a:r>
              <a:rPr lang="de-DE" sz="2400" dirty="0" err="1" smtClean="0"/>
              <a:t>as</a:t>
            </a:r>
            <a:r>
              <a:rPr lang="el-GR" sz="2400" dirty="0" smtClean="0"/>
              <a:t>, </a:t>
            </a:r>
            <a:endParaRPr lang="de-DE" sz="2400" dirty="0" smtClean="0"/>
          </a:p>
          <a:p>
            <a:pPr algn="ctr"/>
            <a:r>
              <a:rPr lang="el-GR" sz="2400" dirty="0" smtClean="0"/>
              <a:t>με ανάγλυφο διάκοσμο βησιγοτθικής εποχής.</a:t>
            </a:r>
            <a:endParaRPr lang="de-DE" sz="2400" dirty="0" smtClean="0"/>
          </a:p>
          <a:p>
            <a:pPr algn="ctr"/>
            <a:r>
              <a:rPr lang="el-GR" sz="2400" dirty="0" smtClean="0"/>
              <a:t>Τέλος 7</a:t>
            </a:r>
            <a:r>
              <a:rPr lang="el-GR" sz="2400" baseline="30000" dirty="0" smtClean="0"/>
              <a:t>ου</a:t>
            </a:r>
            <a:r>
              <a:rPr lang="el-GR" sz="2400" dirty="0" smtClean="0"/>
              <a:t> αι.</a:t>
            </a:r>
            <a:endParaRPr lang="de-DE" sz="24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257" y="0"/>
            <a:ext cx="4489198" cy="3471333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00512"/>
            <a:ext cx="4747981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6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Heiratsurkunde Otto II Theophanu Detai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812" y="0"/>
            <a:ext cx="6810375" cy="685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260600" y="647700"/>
            <a:ext cx="1320800" cy="520700"/>
          </a:xfrm>
          <a:prstGeom prst="rect">
            <a:avLst/>
          </a:prstGeom>
          <a:noFill/>
          <a:ln w="5715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2921000" y="2298700"/>
            <a:ext cx="4267200" cy="520700"/>
          </a:xfrm>
          <a:prstGeom prst="rect">
            <a:avLst/>
          </a:prstGeom>
          <a:noFill/>
          <a:ln w="5715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3200399" y="2857500"/>
            <a:ext cx="4738687" cy="520700"/>
          </a:xfrm>
          <a:prstGeom prst="rect">
            <a:avLst/>
          </a:prstGeom>
          <a:noFill/>
          <a:ln w="5715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650998" y="5016500"/>
            <a:ext cx="5105402" cy="673100"/>
          </a:xfrm>
          <a:prstGeom prst="rect">
            <a:avLst/>
          </a:prstGeom>
          <a:noFill/>
          <a:ln w="5715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Sacr_Gelasianum_131v_13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175" y="0"/>
            <a:ext cx="7105650" cy="532765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19175" y="5934670"/>
            <a:ext cx="710565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/>
              <a:t>Sacramentarium</a:t>
            </a:r>
            <a:r>
              <a:rPr lang="de-DE" dirty="0" smtClean="0"/>
              <a:t> </a:t>
            </a:r>
            <a:r>
              <a:rPr lang="de-DE" dirty="0" err="1" smtClean="0"/>
              <a:t>Gelasianum</a:t>
            </a:r>
            <a:r>
              <a:rPr lang="de-DE" dirty="0" smtClean="0"/>
              <a:t>,</a:t>
            </a:r>
            <a:r>
              <a:rPr lang="el-GR" dirty="0" smtClean="0"/>
              <a:t> «μεροβίγγιο» χειρόγραφο των μέσων του 8</a:t>
            </a:r>
            <a:r>
              <a:rPr lang="el-GR" baseline="30000" dirty="0" smtClean="0"/>
              <a:t>ου</a:t>
            </a:r>
            <a:r>
              <a:rPr lang="el-GR" dirty="0" smtClean="0"/>
              <a:t> αι.</a:t>
            </a:r>
          </a:p>
          <a:p>
            <a:r>
              <a:rPr lang="el-GR" dirty="0" smtClean="0"/>
              <a:t>ΒΑ Γαλλία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gellone_143_l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10050" cy="6858000"/>
          </a:xfrm>
          <a:prstGeom prst="rect">
            <a:avLst/>
          </a:prstGeom>
        </p:spPr>
      </p:pic>
      <p:pic>
        <p:nvPicPr>
          <p:cNvPr id="4" name="Bild 3" descr="gellone_f39v_J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800" y="533400"/>
            <a:ext cx="1473200" cy="40894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572000" y="4940300"/>
            <a:ext cx="4318000" cy="17543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Η καταγωγή του χειρογράφου που λέγεται σήμερα «χειρόγραφο </a:t>
            </a:r>
            <a:r>
              <a:rPr lang="de-DE" dirty="0" err="1" smtClean="0"/>
              <a:t>Gellone</a:t>
            </a:r>
            <a:r>
              <a:rPr lang="el-GR" dirty="0" smtClean="0"/>
              <a:t>» δεν είναι γνωστή, θεωρείται όμως ότι γράφτηκε για τον επίσκοπο </a:t>
            </a:r>
            <a:r>
              <a:rPr lang="de-DE" dirty="0" err="1" smtClean="0"/>
              <a:t>Hildoard</a:t>
            </a:r>
            <a:r>
              <a:rPr lang="de-DE" dirty="0" smtClean="0"/>
              <a:t> </a:t>
            </a:r>
            <a:r>
              <a:rPr lang="el-GR" dirty="0" smtClean="0"/>
              <a:t>της </a:t>
            </a:r>
            <a:r>
              <a:rPr lang="de-DE" dirty="0" err="1" smtClean="0"/>
              <a:t>Cambrai</a:t>
            </a:r>
            <a:r>
              <a:rPr lang="el-GR" dirty="0" smtClean="0"/>
              <a:t> (στο </a:t>
            </a:r>
            <a:r>
              <a:rPr lang="de-DE" dirty="0" err="1" smtClean="0"/>
              <a:t>Meaux</a:t>
            </a:r>
            <a:r>
              <a:rPr lang="de-DE" dirty="0" smtClean="0"/>
              <a:t> </a:t>
            </a:r>
            <a:r>
              <a:rPr lang="el-GR" dirty="0" smtClean="0"/>
              <a:t>ή την </a:t>
            </a:r>
            <a:r>
              <a:rPr lang="de-DE" dirty="0" err="1" smtClean="0"/>
              <a:t>Cambrai</a:t>
            </a:r>
            <a:r>
              <a:rPr lang="de-DE" dirty="0" smtClean="0"/>
              <a:t>, </a:t>
            </a:r>
            <a:r>
              <a:rPr lang="el-GR" dirty="0" smtClean="0"/>
              <a:t>ΒΑ Γαλλία), περίπου 790 μ.Χ.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Enluminure_Drogon_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850" y="209550"/>
            <a:ext cx="4711700" cy="64389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244678" y="2551836"/>
            <a:ext cx="2010322" cy="17543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Το γράμμα «</a:t>
            </a:r>
            <a:r>
              <a:rPr lang="de-DE" dirty="0" smtClean="0"/>
              <a:t>C</a:t>
            </a:r>
            <a:r>
              <a:rPr lang="el-GR" dirty="0" smtClean="0"/>
              <a:t>»</a:t>
            </a:r>
            <a:r>
              <a:rPr lang="de-DE" dirty="0" smtClean="0"/>
              <a:t> </a:t>
            </a:r>
            <a:r>
              <a:rPr lang="el-GR" dirty="0" smtClean="0"/>
              <a:t>στην αρχή ενός κεφαλαίου, στο χειρόγραφο του αρχιεπίσκοπου </a:t>
            </a:r>
            <a:r>
              <a:rPr lang="de-DE" dirty="0" err="1" smtClean="0"/>
              <a:t>Drogo</a:t>
            </a:r>
            <a:r>
              <a:rPr lang="de-DE" dirty="0" smtClean="0"/>
              <a:t> (Metz, 842).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Karl_II_der_Kahl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79400"/>
            <a:ext cx="4667250" cy="62992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105400" y="3716277"/>
            <a:ext cx="3849709" cy="2862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Ο αυτοκράτωρ Κάρολος ο Φαλακρός, βασίλευε</a:t>
            </a:r>
            <a:r>
              <a:rPr lang="de-DE" dirty="0" smtClean="0"/>
              <a:t> 840–877, </a:t>
            </a:r>
            <a:r>
              <a:rPr lang="el-GR" dirty="0" smtClean="0"/>
              <a:t>αυτοκράτωρ </a:t>
            </a:r>
            <a:r>
              <a:rPr lang="de-DE" dirty="0" smtClean="0"/>
              <a:t>875–877</a:t>
            </a:r>
            <a:r>
              <a:rPr lang="el-GR" dirty="0" smtClean="0"/>
              <a:t>, ο πρώτος δυτικός άρχοντας μετά τη διαίρεση της αυτοκρατορίας (δυτικό μέρος, σήμερα Γαλλία) διά της συνθήκης της </a:t>
            </a:r>
            <a:r>
              <a:rPr lang="de-DE" dirty="0" smtClean="0"/>
              <a:t>Verdun </a:t>
            </a:r>
            <a:r>
              <a:rPr lang="el-GR" dirty="0" smtClean="0"/>
              <a:t>το 843.</a:t>
            </a:r>
          </a:p>
          <a:p>
            <a:r>
              <a:rPr lang="el-GR" dirty="0" smtClean="0"/>
              <a:t>Τα χειρόγραφα του δυτικού βασιλείου φθάνουν στο ύψιστο επίπεδο της καρολίγγιας εικονογράφησης χειρογράφων.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41733395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441" y="0"/>
            <a:ext cx="5949118" cy="551568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Από χειρόγραφο του 10</a:t>
            </a:r>
            <a:r>
              <a:rPr lang="el-GR" baseline="30000" dirty="0" smtClean="0"/>
              <a:t>ου</a:t>
            </a:r>
            <a:r>
              <a:rPr lang="el-GR" dirty="0" smtClean="0"/>
              <a:t> αι., στον θησαυρό της μητρόπολης του Άαχεν.</a:t>
            </a:r>
          </a:p>
          <a:p>
            <a:r>
              <a:rPr lang="el-GR" dirty="0" smtClean="0"/>
              <a:t>Το χέρι του Θεού στέφει τον αυτοκράτορα Όθωνα Α΄ (τον «Μεγάλο</a:t>
            </a:r>
            <a:r>
              <a:rPr lang="de-DE" dirty="0" smtClean="0"/>
              <a:t>»)</a:t>
            </a:r>
            <a:r>
              <a:rPr lang="el-GR" dirty="0" smtClean="0"/>
              <a:t>. Γύρω του τα σύμβολα των Ευαγγελιστών και τα Ευαγγέλια. Ο αυτορκάτωρ κάθεται σε θρόνο τον οποίο κρατά άγγελος, και κρατά το σύμβολο της αυτοκρατορίας. Δε/αρ βασιλείς-υπήκοοι.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1391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1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Ιστορικού </a:t>
            </a:r>
            <a:r>
              <a:rPr lang="el-GR" dirty="0" smtClean="0"/>
              <a:t>Εκδόσεων</a:t>
            </a:r>
            <a:r>
              <a:rPr lang="en-US" dirty="0" smtClean="0"/>
              <a:t> </a:t>
            </a:r>
            <a:r>
              <a:rPr lang="el-GR" dirty="0" smtClean="0"/>
              <a:t>Έργου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2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έργο αποτελεί την έκδοση </a:t>
            </a:r>
            <a:r>
              <a:rPr lang="el-GR" sz="2000" dirty="0" smtClean="0"/>
              <a:t>1</a:t>
            </a:r>
            <a:endParaRPr lang="el-GR" sz="2000" dirty="0"/>
          </a:p>
        </p:txBody>
      </p:sp>
      <p:sp>
        <p:nvSpPr>
          <p:cNvPr id="6" name="Ορθογώνιο 5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3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err="1" smtClean="0"/>
              <a:t>Copyright</a:t>
            </a:r>
            <a:r>
              <a:rPr lang="el-GR" sz="2000" dirty="0" smtClean="0"/>
              <a:t> Πανεπιστήμιο Πατρών, Μάρτιν </a:t>
            </a:r>
            <a:r>
              <a:rPr lang="el-GR" sz="2000" dirty="0" err="1" smtClean="0"/>
              <a:t>Κρέεμπ</a:t>
            </a:r>
            <a:r>
              <a:rPr lang="el-GR" sz="2000" dirty="0" smtClean="0"/>
              <a:t>. «Εισαγωγή στις εικαστικές τέχνες».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</a:t>
            </a:r>
            <a:r>
              <a:rPr lang="el-GR" sz="2000" dirty="0" smtClean="0"/>
              <a:t>Πάτρα 2015.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/>
              <a:t>https://eclass.upatras.gr/courses/THE719/</a:t>
            </a:r>
            <a:endParaRPr lang="el-GR" sz="2000" dirty="0"/>
          </a:p>
        </p:txBody>
      </p:sp>
      <p:sp>
        <p:nvSpPr>
          <p:cNvPr id="4" name="Ορθογώνιο 3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5662812"/>
            <a:ext cx="9144000" cy="1200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Η εκκλησία</a:t>
            </a:r>
            <a:r>
              <a:rPr lang="el-GR" sz="2400" dirty="0"/>
              <a:t> </a:t>
            </a:r>
            <a:r>
              <a:rPr lang="de-DE" sz="2400" dirty="0" smtClean="0"/>
              <a:t>Santa Mar</a:t>
            </a:r>
            <a:r>
              <a:rPr lang="el-GR" sz="2400" dirty="0" smtClean="0"/>
              <a:t>í</a:t>
            </a:r>
            <a:r>
              <a:rPr lang="de-DE" sz="2400" dirty="0" smtClean="0"/>
              <a:t>a de Quintanilla</a:t>
            </a:r>
            <a:r>
              <a:rPr lang="el-GR" sz="2400" dirty="0" smtClean="0"/>
              <a:t> </a:t>
            </a:r>
            <a:r>
              <a:rPr lang="de-DE" sz="2400" dirty="0" smtClean="0"/>
              <a:t>de las </a:t>
            </a:r>
            <a:r>
              <a:rPr lang="de-DE" sz="2400" dirty="0" err="1" smtClean="0"/>
              <a:t>Vi</a:t>
            </a:r>
            <a:r>
              <a:rPr lang="el-GR" sz="2400" dirty="0" smtClean="0"/>
              <a:t>ñ</a:t>
            </a:r>
            <a:r>
              <a:rPr lang="de-DE" sz="2400" dirty="0" err="1" smtClean="0"/>
              <a:t>as</a:t>
            </a:r>
            <a:r>
              <a:rPr lang="el-GR" sz="2400" dirty="0" smtClean="0"/>
              <a:t>, </a:t>
            </a:r>
            <a:endParaRPr lang="de-DE" sz="2400" dirty="0" smtClean="0"/>
          </a:p>
          <a:p>
            <a:pPr algn="ctr"/>
            <a:r>
              <a:rPr lang="el-GR" sz="2400" dirty="0" smtClean="0"/>
              <a:t>ανάγλυφος διάκοσμος βησιγοτθικής εποχής.</a:t>
            </a:r>
            <a:endParaRPr lang="de-DE" sz="2400" dirty="0" smtClean="0"/>
          </a:p>
          <a:p>
            <a:pPr algn="ctr"/>
            <a:r>
              <a:rPr lang="el-GR" sz="2400" dirty="0" smtClean="0"/>
              <a:t>Τέλος 7</a:t>
            </a:r>
            <a:r>
              <a:rPr lang="el-GR" sz="2400" baseline="30000" dirty="0" smtClean="0"/>
              <a:t>ου</a:t>
            </a:r>
            <a:r>
              <a:rPr lang="el-GR" sz="2400" dirty="0" smtClean="0"/>
              <a:t> αι.</a:t>
            </a:r>
            <a:endParaRPr lang="de-DE" sz="2400" dirty="0"/>
          </a:p>
        </p:txBody>
      </p:sp>
      <p:pic>
        <p:nvPicPr>
          <p:cNvPr id="4" name="Bild 3" descr="Quintanilla de las viñas Detai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440" y="0"/>
            <a:ext cx="7051120" cy="528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1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1440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</a:t>
            </a:r>
            <a:r>
              <a:rPr lang="el-GR" sz="2000" dirty="0" err="1"/>
              <a:t>Creative</a:t>
            </a:r>
            <a:r>
              <a:rPr lang="el-GR" sz="2000" dirty="0"/>
              <a:t> </a:t>
            </a:r>
            <a:r>
              <a:rPr lang="el-GR" sz="2000" dirty="0" err="1" smtClean="0"/>
              <a:t>Commons</a:t>
            </a:r>
            <a:r>
              <a:rPr lang="el-GR" sz="2000" dirty="0" smtClean="0"/>
              <a:t>. Εξαιρούνται </a:t>
            </a:r>
            <a:r>
              <a:rPr lang="el-GR" sz="2000" dirty="0"/>
              <a:t>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70" y="2357922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464155" y="2933986"/>
            <a:ext cx="833300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[1] http://creativecommons.org/licenses/by-nc-sa/4.0/ </a:t>
            </a:r>
            <a:endParaRPr lang="en-US" dirty="0">
              <a:solidFill>
                <a:prstClr val="black"/>
              </a:solidFill>
              <a:ea typeface="ＭＳ Ｐゴシック" charset="-128"/>
            </a:endParaRPr>
          </a:p>
          <a:p>
            <a:endParaRPr lang="el-GR" dirty="0">
              <a:solidFill>
                <a:prstClr val="black"/>
              </a:solidFill>
              <a:ea typeface="ＭＳ Ｐゴシック" charset="-128"/>
            </a:endParaRPr>
          </a:p>
          <a:p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Ως </a:t>
            </a:r>
            <a:r>
              <a:rPr lang="el-GR" b="1" dirty="0">
                <a:solidFill>
                  <a:prstClr val="black"/>
                </a:solidFill>
                <a:ea typeface="ＭＳ Ｐゴシック" charset="-128"/>
              </a:rPr>
              <a:t>Μη Εμπορική</a:t>
            </a:r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 ορίζεται η χρήση: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  <a:ea typeface="ＭＳ Ｐゴシック" charset="-128"/>
              </a:rPr>
              <a:t>αδειοδόχο</a:t>
            </a:r>
            <a:endParaRPr lang="el-GR" dirty="0">
              <a:solidFill>
                <a:prstClr val="black"/>
              </a:solidFill>
              <a:ea typeface="ＭＳ Ｐゴシック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που</a:t>
            </a:r>
            <a:r>
              <a:rPr lang="en-GB" dirty="0">
                <a:solidFill>
                  <a:prstClr val="black"/>
                </a:solidFill>
                <a:ea typeface="ＭＳ Ｐゴシック" charset="-128"/>
              </a:rPr>
              <a:t> </a:t>
            </a:r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που</a:t>
            </a:r>
            <a:r>
              <a:rPr lang="en-GB" dirty="0">
                <a:solidFill>
                  <a:prstClr val="black"/>
                </a:solidFill>
                <a:ea typeface="ＭＳ Ｐゴシック" charset="-128"/>
              </a:rPr>
              <a:t> </a:t>
            </a:r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ea typeface="ＭＳ Ｐゴシック" charset="-128"/>
              </a:rPr>
              <a:t> </a:t>
            </a:r>
            <a:r>
              <a:rPr lang="el-GR" dirty="0" err="1">
                <a:solidFill>
                  <a:prstClr val="black"/>
                </a:solidFill>
                <a:ea typeface="ＭＳ Ｐゴシック" charset="-128"/>
              </a:rPr>
              <a:t>αδειοδόχο</a:t>
            </a:r>
            <a:r>
              <a:rPr lang="en-GB" dirty="0">
                <a:solidFill>
                  <a:prstClr val="black"/>
                </a:solidFill>
                <a:ea typeface="ＭＳ Ｐゴシック" charset="-128"/>
              </a:rPr>
              <a:t> </a:t>
            </a:r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έμμεσο οικονομικό όφελος (π.χ. διαφημίσεις) από την προβολή του έργου σε διαδικτυακό τόπο</a:t>
            </a:r>
            <a:endParaRPr lang="en-US" dirty="0">
              <a:solidFill>
                <a:prstClr val="black"/>
              </a:solidFill>
              <a:ea typeface="ＭＳ Ｐゴシック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  <a:ea typeface="ＭＳ Ｐゴシック" charset="-128"/>
            </a:endParaRPr>
          </a:p>
          <a:p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Ο δικαιούχος μπορεί να παρέχει στον </a:t>
            </a:r>
            <a:r>
              <a:rPr lang="el-GR" dirty="0" err="1">
                <a:solidFill>
                  <a:prstClr val="black"/>
                </a:solidFill>
                <a:ea typeface="ＭＳ Ｐゴシック" charset="-128"/>
              </a:rPr>
              <a:t>αδειοδόχο</a:t>
            </a:r>
            <a:r>
              <a:rPr lang="el-GR" dirty="0">
                <a:solidFill>
                  <a:prstClr val="black"/>
                </a:solidFill>
                <a:ea typeface="ＭＳ Ｐゴシック" charset="-128"/>
              </a:rPr>
              <a:t> ξεχωριστή άδεια να χρησιμοποιεί το έργο για εμπορική χρήση, εφόσον αυτό του ζητηθεί.</a:t>
            </a:r>
          </a:p>
        </p:txBody>
      </p:sp>
    </p:spTree>
    <p:extLst>
      <p:ext uri="{BB962C8B-B14F-4D97-AF65-F5344CB8AC3E}">
        <p14:creationId xmlns:p14="http://schemas.microsoft.com/office/powerpoint/2010/main" val="351369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20687"/>
          </a:xfrm>
        </p:spPr>
        <p:txBody>
          <a:bodyPr>
            <a:normAutofit fontScale="90000"/>
          </a:bodyPr>
          <a:lstStyle/>
          <a:p>
            <a:r>
              <a:rPr lang="el-GR" dirty="0"/>
              <a:t>Σημείωμα Χρήσης Έργων Τρίτων </a:t>
            </a:r>
            <a:r>
              <a:rPr lang="el-GR" dirty="0" smtClean="0"/>
              <a:t>(1/4)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0" y="548680"/>
            <a:ext cx="9143999" cy="6309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200" dirty="0"/>
              <a:t>Το Έργο αυτό κάνει χρήση των ακόλουθων έργων</a:t>
            </a:r>
            <a:r>
              <a:rPr lang="el-GR" sz="1200" dirty="0" smtClean="0"/>
              <a:t>:</a:t>
            </a:r>
          </a:p>
          <a:p>
            <a:pPr marL="0" indent="0">
              <a:buNone/>
            </a:pPr>
            <a:r>
              <a:rPr lang="el-GR" sz="1200" dirty="0" smtClean="0"/>
              <a:t>Εικόνα 6: </a:t>
            </a:r>
            <a:r>
              <a:rPr lang="en-US" sz="1200" dirty="0">
                <a:hlinkClick r:id="rId2"/>
              </a:rPr>
              <a:t>https://</a:t>
            </a:r>
            <a:r>
              <a:rPr lang="en-US" sz="1200" dirty="0" smtClean="0">
                <a:hlinkClick r:id="rId2"/>
              </a:rPr>
              <a:t>upload.wikimedia.org/wikipedia/commons/thumb/5/57/Invasions_of_the_Roman_Empire_Greek.png/300px-Invasions_of_the_Roman_Empire_Greek.png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7: </a:t>
            </a:r>
            <a:r>
              <a:rPr lang="en-US" sz="1200" dirty="0">
                <a:hlinkClick r:id="rId3"/>
              </a:rPr>
              <a:t>https://</a:t>
            </a:r>
            <a:r>
              <a:rPr lang="en-US" sz="1200" dirty="0" smtClean="0">
                <a:hlinkClick r:id="rId3"/>
              </a:rPr>
              <a:t>upload.wikimedia.org/wikipedia/commons/thumb/7/72/Map_of_expansion_of_Caliphate.svg/380px-Map_of_expansion_of_Caliphate.svg.png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8: </a:t>
            </a:r>
            <a:r>
              <a:rPr lang="en-US" sz="1200" dirty="0">
                <a:hlinkClick r:id="rId4"/>
              </a:rPr>
              <a:t>http://</a:t>
            </a:r>
            <a:r>
              <a:rPr lang="en-US" sz="1200" dirty="0" smtClean="0">
                <a:hlinkClick r:id="rId4"/>
              </a:rPr>
              <a:t>www.turismo-prerromanico.com/viajes/img/uploads/recomendado/thumb/9.jpg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9α: </a:t>
            </a:r>
            <a:r>
              <a:rPr lang="en-US" sz="1200" dirty="0">
                <a:hlinkClick r:id="rId5"/>
              </a:rPr>
              <a:t>http://</a:t>
            </a:r>
            <a:r>
              <a:rPr lang="en-US" sz="1200" dirty="0" smtClean="0">
                <a:hlinkClick r:id="rId5"/>
              </a:rPr>
              <a:t>editorial.dca.ulpgc.es/estructuras/construccion/Fotos/Visigoda/figura041.jpg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 Εικόνα </a:t>
            </a:r>
            <a:r>
              <a:rPr lang="el-GR" sz="1200" dirty="0" smtClean="0"/>
              <a:t>9β: </a:t>
            </a:r>
            <a:r>
              <a:rPr lang="en-US" sz="1200" dirty="0">
                <a:hlinkClick r:id="rId6"/>
              </a:rPr>
              <a:t>https://</a:t>
            </a:r>
            <a:r>
              <a:rPr lang="en-US" sz="1200" dirty="0" smtClean="0">
                <a:hlinkClick r:id="rId6"/>
              </a:rPr>
              <a:t>s-media-cache-ak0.pinimg.com/736x/b5/e7/28/b5e728e36db21fe4fa7e43c5d15e1e29.jpg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10β: </a:t>
            </a:r>
            <a:r>
              <a:rPr lang="en-US" sz="1200" dirty="0">
                <a:hlinkClick r:id="rId7"/>
              </a:rPr>
              <a:t>https://</a:t>
            </a:r>
            <a:r>
              <a:rPr lang="en-US" sz="1200" dirty="0" smtClean="0">
                <a:hlinkClick r:id="rId7"/>
              </a:rPr>
              <a:t>upload.wikimedia.org/wikipedia/commons/thumb/1/1d/Wisig_Quintanilla_de_las_Vignas_b.jpg/560px-Wisig_Quintanilla_de_las_Vignas_b.jpg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11: </a:t>
            </a:r>
            <a:r>
              <a:rPr lang="en-US" sz="1200" dirty="0" smtClean="0"/>
              <a:t>http</a:t>
            </a:r>
            <a:r>
              <a:rPr lang="en-US" sz="1200" dirty="0"/>
              <a:t>://2.bp.blogspot.com/-Ny-h7UqaCM4/Uul_rtR7H6I/AAAAAAAAihU/uOQ06NOJXLc/s1600/QUINTANILLA+DE+LAS+VI%25C3%2591AS++%2528BURGOS%2529+IGLESIA+DE+SANTA+MARIA+DE+LARA.VISIGODA.S.VII++CABECERA+DE+LA+IGLESIA+.+</a:t>
            </a:r>
            <a:r>
              <a:rPr lang="en-US" sz="1200" dirty="0" smtClean="0"/>
              <a:t>DETALLES+DE+FRISOS+EN+PRIMER+Y+SEGUNDO+NIVEL.jpg</a:t>
            </a:r>
            <a:r>
              <a:rPr lang="el-GR" sz="1200" dirty="0" smtClean="0"/>
              <a:t>  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 12: </a:t>
            </a:r>
            <a:r>
              <a:rPr lang="en-US" sz="1200" dirty="0">
                <a:hlinkClick r:id="rId8"/>
              </a:rPr>
              <a:t>http://</a:t>
            </a:r>
            <a:r>
              <a:rPr lang="en-US" sz="1200" dirty="0" smtClean="0">
                <a:hlinkClick r:id="rId8"/>
              </a:rPr>
              <a:t>apuntes.santanderlasalle.es/arte/prerromanico/visigodo/quintanilla_de_las_vinas/quintanilla_de_las_vinas_015.jpg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13: </a:t>
            </a:r>
            <a:r>
              <a:rPr lang="en-US" sz="1200" dirty="0">
                <a:hlinkClick r:id="rId9"/>
              </a:rPr>
              <a:t>http://</a:t>
            </a:r>
            <a:r>
              <a:rPr lang="en-US" sz="1200" dirty="0" smtClean="0">
                <a:hlinkClick r:id="rId9"/>
              </a:rPr>
              <a:t>ccfib.mcu.es/patrimonio/img/MC/IPHE/Documentacion/Villanueva/quintanilla_big.jpg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14: </a:t>
            </a:r>
            <a:r>
              <a:rPr lang="en-US" sz="1200" dirty="0">
                <a:hlinkClick r:id="rId10"/>
              </a:rPr>
              <a:t>http://</a:t>
            </a:r>
            <a:r>
              <a:rPr lang="en-US" sz="1200" dirty="0" smtClean="0">
                <a:hlinkClick r:id="rId10"/>
              </a:rPr>
              <a:t>www.spain.info/export/sites/spaininfo/comun/galeria_imagenes/monumentos/r_o_ermita_santa_maria_friso_quintanilla_de_las_vinas_t0900160.jpg_369272544.jpg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19: </a:t>
            </a:r>
            <a:r>
              <a:rPr lang="en-US" sz="1200" dirty="0">
                <a:hlinkClick r:id="rId11"/>
              </a:rPr>
              <a:t>http://3.citynews-udinetoday.stgy.it/~</a:t>
            </a:r>
            <a:r>
              <a:rPr lang="en-US" sz="1200" dirty="0" smtClean="0">
                <a:hlinkClick r:id="rId11"/>
              </a:rPr>
              <a:t>media/originale/54147040215536/tempietto_1-2.jpg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20: </a:t>
            </a:r>
            <a:r>
              <a:rPr lang="en-US" sz="1200" dirty="0">
                <a:hlinkClick r:id="rId12"/>
              </a:rPr>
              <a:t>https://upload.wikimedia.org/wikipedia/commons/1/19/Cividale,_</a:t>
            </a:r>
            <a:r>
              <a:rPr lang="en-US" sz="1200" dirty="0" smtClean="0">
                <a:hlinkClick r:id="rId12"/>
              </a:rPr>
              <a:t>tempietto_longobardo_03.1.JPG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21α: </a:t>
            </a:r>
            <a:r>
              <a:rPr lang="en-US" sz="1200" dirty="0">
                <a:hlinkClick r:id="rId13"/>
              </a:rPr>
              <a:t>http://</a:t>
            </a:r>
            <a:r>
              <a:rPr lang="en-US" sz="1200" dirty="0" smtClean="0">
                <a:hlinkClick r:id="rId13"/>
              </a:rPr>
              <a:t>m2.paperblog.com/i/203/2032119/linguaggi-sepolti-L-6Lh3rY.jpeg</a:t>
            </a:r>
            <a:r>
              <a:rPr lang="el-GR" sz="1200" dirty="0" smtClean="0"/>
              <a:t> </a:t>
            </a:r>
          </a:p>
          <a:p>
            <a:pPr marL="0" indent="0">
              <a:buNone/>
            </a:pPr>
            <a:r>
              <a:rPr lang="el-GR" sz="1200" dirty="0" smtClean="0"/>
              <a:t>Εικόνα 21β: </a:t>
            </a:r>
            <a:r>
              <a:rPr lang="en-US" sz="1200" dirty="0">
                <a:hlinkClick r:id="rId14"/>
              </a:rPr>
              <a:t>https://upload.wikimedia.org/wikipedia/it/6/61/Cividale,_</a:t>
            </a:r>
            <a:r>
              <a:rPr lang="en-US" sz="1200" dirty="0" smtClean="0">
                <a:hlinkClick r:id="rId14"/>
              </a:rPr>
              <a:t>figure_di_sante_in_stucco.jpg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 22: </a:t>
            </a:r>
            <a:r>
              <a:rPr lang="en-US" sz="1200" dirty="0">
                <a:hlinkClick r:id="rId15"/>
              </a:rPr>
              <a:t>https://</a:t>
            </a:r>
            <a:r>
              <a:rPr lang="en-US" sz="1200" dirty="0" smtClean="0">
                <a:hlinkClick r:id="rId15"/>
              </a:rPr>
              <a:t>upload.wikimedia.org/wikipedia/commons/thumb/c/ce/Cividale_0904_Tempietto_Longobardo_interior_2.jpg/350px-Cividale_0904_Tempietto_Longobardo_interior_2.jpg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n-US" sz="1200" dirty="0" smtClean="0"/>
              <a:t>24</a:t>
            </a:r>
            <a:r>
              <a:rPr lang="el-GR" sz="1200" dirty="0" smtClean="0"/>
              <a:t>: </a:t>
            </a:r>
            <a:r>
              <a:rPr lang="en-US" sz="1200" dirty="0">
                <a:hlinkClick r:id="rId16"/>
              </a:rPr>
              <a:t>https://</a:t>
            </a:r>
            <a:r>
              <a:rPr lang="en-US" sz="1200" dirty="0" smtClean="0">
                <a:hlinkClick r:id="rId16"/>
              </a:rPr>
              <a:t>s-media-cache-ak0.pinimg.com/736x/8b/a1/ac/8ba1ac3002e66baacabc891c171310cc.jpg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25: </a:t>
            </a:r>
            <a:r>
              <a:rPr lang="en-US" sz="1200" dirty="0">
                <a:hlinkClick r:id="rId17"/>
              </a:rPr>
              <a:t>http://</a:t>
            </a:r>
            <a:r>
              <a:rPr lang="en-US" sz="1200" dirty="0" smtClean="0">
                <a:hlinkClick r:id="rId17"/>
              </a:rPr>
              <a:t>rs.bift.edu.cn/static/resource/2010/025BD0100C/CBD1D97116/E9C6463550/1189183A242F78B.jpg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 Εικόνα </a:t>
            </a:r>
            <a:r>
              <a:rPr lang="el-GR" sz="1200" dirty="0" smtClean="0"/>
              <a:t>26: </a:t>
            </a:r>
            <a:r>
              <a:rPr lang="en-US" sz="1200" dirty="0">
                <a:hlinkClick r:id="rId18"/>
              </a:rPr>
              <a:t>https://</a:t>
            </a:r>
            <a:r>
              <a:rPr lang="en-US" sz="1200" dirty="0" smtClean="0">
                <a:hlinkClick r:id="rId18"/>
              </a:rPr>
              <a:t>upload.wikimedia.org/wikipedia/commons/thumb/d/d8/Jouarre_Crypte_Saint_Paul110253.JPG/300px-Jouarre_Crypte_Saint_Paul110253.JPG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27: </a:t>
            </a:r>
            <a:r>
              <a:rPr lang="en-US" sz="1200" dirty="0">
                <a:hlinkClick r:id="rId19"/>
              </a:rPr>
              <a:t>http://</a:t>
            </a:r>
            <a:r>
              <a:rPr lang="en-US" sz="1200" dirty="0" smtClean="0">
                <a:hlinkClick r:id="rId19"/>
              </a:rPr>
              <a:t>faculty.nipissingu.ca/muhlberger/4505/RELIEF08.GIF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29: </a:t>
            </a:r>
            <a:r>
              <a:rPr lang="en-US" sz="1200" dirty="0">
                <a:hlinkClick r:id="rId20"/>
              </a:rPr>
              <a:t>https://</a:t>
            </a:r>
            <a:r>
              <a:rPr lang="en-US" sz="1200" dirty="0" smtClean="0">
                <a:hlinkClick r:id="rId20"/>
              </a:rPr>
              <a:t>vialucispress.files.wordpress.com/2014/01/photo-1-aachen-palatine-chapel-floor-plan-a.jpg?w=549&amp;h=745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endParaRPr lang="el-GR" sz="1200" dirty="0"/>
          </a:p>
          <a:p>
            <a:pPr marL="0" indent="0">
              <a:buNone/>
            </a:pPr>
            <a:endParaRPr lang="el-GR" sz="1200" dirty="0"/>
          </a:p>
          <a:p>
            <a:pPr marL="0" indent="0">
              <a:buNone/>
            </a:pPr>
            <a:endParaRPr lang="el-GR" sz="1200" dirty="0"/>
          </a:p>
          <a:p>
            <a:pPr marL="0" indent="0">
              <a:buNone/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44475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20687"/>
          </a:xfrm>
        </p:spPr>
        <p:txBody>
          <a:bodyPr>
            <a:normAutofit fontScale="90000"/>
          </a:bodyPr>
          <a:lstStyle/>
          <a:p>
            <a:r>
              <a:rPr lang="el-GR" dirty="0"/>
              <a:t>Σημείωμα Χρήσης Έργων Τρίτων </a:t>
            </a:r>
            <a:r>
              <a:rPr lang="el-GR" dirty="0" smtClean="0"/>
              <a:t>(2/4)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0" y="548680"/>
            <a:ext cx="9143999" cy="6309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200" dirty="0"/>
              <a:t>Το Έργο αυτό κάνει χρήση των ακόλουθων έργων</a:t>
            </a:r>
            <a:r>
              <a:rPr lang="el-GR" sz="1200" dirty="0" smtClean="0"/>
              <a:t>:</a:t>
            </a:r>
          </a:p>
          <a:p>
            <a:pPr marL="0" indent="0">
              <a:buNone/>
            </a:pPr>
            <a:r>
              <a:rPr lang="el-GR" sz="1200" dirty="0" smtClean="0"/>
              <a:t>Εικόνα 30: </a:t>
            </a:r>
            <a:r>
              <a:rPr lang="en-US" sz="1200" dirty="0">
                <a:hlinkClick r:id="rId2"/>
              </a:rPr>
              <a:t>https://upload.wikimedia.org/wikipedia/commons/5/53/Byggnadskonsten,_San_Vitale_i_Ravenna,_</a:t>
            </a:r>
            <a:r>
              <a:rPr lang="en-US" sz="1200" dirty="0" smtClean="0">
                <a:hlinkClick r:id="rId2"/>
              </a:rPr>
              <a:t>Nordisk_familjebok.png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31: </a:t>
            </a:r>
            <a:r>
              <a:rPr lang="en-US" sz="1200" dirty="0">
                <a:hlinkClick r:id="rId3"/>
              </a:rPr>
              <a:t>http://</a:t>
            </a:r>
            <a:r>
              <a:rPr lang="en-US" sz="1200" dirty="0" smtClean="0">
                <a:hlinkClick r:id="rId3"/>
              </a:rPr>
              <a:t>www.kommern.lvr.de/lvrressourcen/Presse/Denkmalpflege/5561DatierungPfalzkapelle-newslG.jpg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32: </a:t>
            </a:r>
            <a:r>
              <a:rPr lang="en-US" sz="1200" dirty="0">
                <a:hlinkClick r:id="rId4"/>
              </a:rPr>
              <a:t>https://</a:t>
            </a:r>
            <a:r>
              <a:rPr lang="en-US" sz="1200" dirty="0" smtClean="0">
                <a:hlinkClick r:id="rId4"/>
              </a:rPr>
              <a:t>upload.wikimedia.org/wikipedia/commons/a/a9/Aachen_Dehio_1887.jpg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33: </a:t>
            </a:r>
            <a:r>
              <a:rPr lang="en-US" sz="1200" dirty="0">
                <a:hlinkClick r:id="rId5"/>
              </a:rPr>
              <a:t>https://</a:t>
            </a:r>
            <a:r>
              <a:rPr lang="en-US" sz="1200" dirty="0" smtClean="0">
                <a:hlinkClick r:id="rId5"/>
              </a:rPr>
              <a:t>upload.wikimedia.org/wikipedia/commons/e/e2/Aachener_Dom_1520.jpg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 Εικόνα </a:t>
            </a:r>
            <a:r>
              <a:rPr lang="el-GR" sz="1200" dirty="0" smtClean="0"/>
              <a:t>34: </a:t>
            </a:r>
            <a:r>
              <a:rPr lang="en-US" sz="1200" dirty="0">
                <a:hlinkClick r:id="rId6"/>
              </a:rPr>
              <a:t>https://</a:t>
            </a:r>
            <a:r>
              <a:rPr lang="en-US" sz="1200" dirty="0" smtClean="0">
                <a:hlinkClick r:id="rId6"/>
              </a:rPr>
              <a:t>upload.wikimedia.org/wikipedia/commons/thumb/6/69/Aachen_Cathedral_North_View_at_Evening.jpg/1280px-Aachen_Cathedral_North_View_at_Evening.jpg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35: </a:t>
            </a:r>
            <a:r>
              <a:rPr lang="en-US" sz="1200" dirty="0">
                <a:hlinkClick r:id="rId6"/>
              </a:rPr>
              <a:t>https://</a:t>
            </a:r>
            <a:r>
              <a:rPr lang="en-US" sz="1200" dirty="0" smtClean="0">
                <a:hlinkClick r:id="rId6"/>
              </a:rPr>
              <a:t>upload.wikimedia.org/wikipedia/commons/thumb/6/69/Aachen_Cathedral_North_View_at_Evening.jpg/1280px-Aachen_Cathedral_North_View_at_Evening.jpg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36: </a:t>
            </a:r>
            <a:r>
              <a:rPr lang="en-US" sz="1200" dirty="0">
                <a:hlinkClick r:id="rId7"/>
              </a:rPr>
              <a:t>https://</a:t>
            </a:r>
            <a:r>
              <a:rPr lang="en-US" sz="1200" dirty="0" smtClean="0">
                <a:hlinkClick r:id="rId7"/>
              </a:rPr>
              <a:t>upload.wikimedia.org/wikipedia/commons/thumb/7/7e/AachenerDomOktogon_1664a.jpg/1280px-AachenerDomOktogon_1664a.jpg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37: </a:t>
            </a:r>
            <a:r>
              <a:rPr lang="en-US" sz="1200" dirty="0">
                <a:hlinkClick r:id="rId8"/>
              </a:rPr>
              <a:t>https://</a:t>
            </a:r>
            <a:r>
              <a:rPr lang="en-US" sz="1200" dirty="0" smtClean="0">
                <a:hlinkClick r:id="rId8"/>
              </a:rPr>
              <a:t>upload.wikimedia.org/wikipedia/commons/e/e9/AachenDomInsideOktogon.jpg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38: </a:t>
            </a:r>
            <a:r>
              <a:rPr lang="en-US" sz="1200" dirty="0">
                <a:hlinkClick r:id="rId9"/>
              </a:rPr>
              <a:t>https://upload.wikimedia.org/wikipedia/commons/b/b9/Aachener_Dom_-_Flickr_-_</a:t>
            </a:r>
            <a:r>
              <a:rPr lang="en-US" sz="1200" dirty="0" smtClean="0">
                <a:hlinkClick r:id="rId9"/>
              </a:rPr>
              <a:t>tm-md.jpg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39: </a:t>
            </a:r>
            <a:r>
              <a:rPr lang="en-US" sz="1200" dirty="0">
                <a:hlinkClick r:id="rId10"/>
              </a:rPr>
              <a:t>https://upload.wikimedia.org/wikipedia/commons/thumb/5/54/Aachener_Dom,_Kuppelgew%C3%B6lbe_des_Oktogons.jpg/1268px-Aachener_Dom,_</a:t>
            </a:r>
            <a:r>
              <a:rPr lang="en-US" sz="1200" dirty="0" smtClean="0">
                <a:hlinkClick r:id="rId10"/>
              </a:rPr>
              <a:t>Kuppelgew%C3%B6lbe_des_Oktogons.jpg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40: </a:t>
            </a:r>
            <a:r>
              <a:rPr lang="en-US" sz="1200" dirty="0">
                <a:hlinkClick r:id="rId11"/>
              </a:rPr>
              <a:t>http://www.magellanworld.net/deutschland_sightseeing__</a:t>
            </a:r>
            <a:r>
              <a:rPr lang="en-US" sz="1200" dirty="0" smtClean="0">
                <a:hlinkClick r:id="rId11"/>
              </a:rPr>
              <a:t>hb_aachener_dom4.jpg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41: </a:t>
            </a:r>
            <a:r>
              <a:rPr lang="en-US" sz="1200" dirty="0">
                <a:hlinkClick r:id="rId12"/>
              </a:rPr>
              <a:t>http://</a:t>
            </a:r>
            <a:r>
              <a:rPr lang="en-US" sz="1200" dirty="0" smtClean="0">
                <a:hlinkClick r:id="rId12"/>
              </a:rPr>
              <a:t>epitesz.eng.unideb.hu/uploads/2012/2012-tavasz-2457/eptort2_kepanyag.pdf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42α: </a:t>
            </a:r>
            <a:r>
              <a:rPr lang="en-US" sz="1200" dirty="0">
                <a:hlinkClick r:id="rId13"/>
              </a:rPr>
              <a:t>http://</a:t>
            </a:r>
            <a:r>
              <a:rPr lang="en-US" sz="1200" dirty="0" smtClean="0">
                <a:hlinkClick r:id="rId13"/>
              </a:rPr>
              <a:t>www.kreiter.info/familie/images/reiseberichte/aachen/aachen_2_09.jpg</a:t>
            </a:r>
            <a:r>
              <a:rPr lang="el-GR" sz="1200" dirty="0" smtClean="0"/>
              <a:t> </a:t>
            </a:r>
          </a:p>
          <a:p>
            <a:pPr marL="0" indent="0">
              <a:buNone/>
            </a:pPr>
            <a:r>
              <a:rPr lang="el-GR" sz="1200" dirty="0" smtClean="0"/>
              <a:t>Εικόνα 42β: </a:t>
            </a:r>
            <a:r>
              <a:rPr lang="en-US" sz="1200" dirty="0">
                <a:hlinkClick r:id="rId14"/>
              </a:rPr>
              <a:t>https://</a:t>
            </a:r>
            <a:r>
              <a:rPr lang="en-US" sz="1200" dirty="0" smtClean="0">
                <a:hlinkClick r:id="rId14"/>
              </a:rPr>
              <a:t>upload.wikimedia.org/wikipedia/commons/thumb/f/fd/Aachen_Germany_Imperial-Cathedral-13.jpg/640px-Aachen_Germany_Imperial-Cathedral-13.jpg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 43: </a:t>
            </a:r>
            <a:r>
              <a:rPr lang="en-US" sz="1200" dirty="0">
                <a:hlinkClick r:id="rId15"/>
              </a:rPr>
              <a:t>https://</a:t>
            </a:r>
            <a:r>
              <a:rPr lang="en-US" sz="1200" dirty="0" smtClean="0">
                <a:hlinkClick r:id="rId15"/>
              </a:rPr>
              <a:t>upload.wikimedia.org/wikipedia/commons/5/56/Aachener_Dom_Portal_Bronzetore_2014.jpg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 44: </a:t>
            </a:r>
            <a:r>
              <a:rPr lang="en-US" sz="1200" dirty="0">
                <a:hlinkClick r:id="rId16"/>
              </a:rPr>
              <a:t>https://</a:t>
            </a:r>
            <a:r>
              <a:rPr lang="en-US" sz="1200" dirty="0" smtClean="0">
                <a:hlinkClick r:id="rId16"/>
              </a:rPr>
              <a:t>upload.wikimedia.org/wikipedia/commons/thumb/9/98/K%C3%B6nigsthron_Aachener_Dom.jpg/1280px-K%C3%B6nigsthron_Aachener_Dom.jpg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45: </a:t>
            </a:r>
            <a:r>
              <a:rPr lang="en-US" sz="1200" dirty="0">
                <a:hlinkClick r:id="rId17"/>
              </a:rPr>
              <a:t>https://</a:t>
            </a:r>
            <a:r>
              <a:rPr lang="en-US" sz="1200" dirty="0" smtClean="0">
                <a:hlinkClick r:id="rId17"/>
              </a:rPr>
              <a:t>upload.wikimedia.org/wikipedia/commons/5/55/Aachen_cathedral_006.JPG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 Εικόνα </a:t>
            </a:r>
            <a:r>
              <a:rPr lang="el-GR" sz="1200" dirty="0" smtClean="0"/>
              <a:t>46: </a:t>
            </a:r>
            <a:r>
              <a:rPr lang="en-US" sz="1200" dirty="0">
                <a:hlinkClick r:id="rId18"/>
              </a:rPr>
              <a:t>http://</a:t>
            </a:r>
            <a:r>
              <a:rPr lang="en-US" sz="1200" dirty="0" smtClean="0">
                <a:hlinkClick r:id="rId18"/>
              </a:rPr>
              <a:t>www.geometriefluide.com/foto/PIC911O.jpg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47: </a:t>
            </a:r>
            <a:r>
              <a:rPr lang="en-US" sz="1200" dirty="0">
                <a:hlinkClick r:id="rId19"/>
              </a:rPr>
              <a:t>https://</a:t>
            </a:r>
            <a:r>
              <a:rPr lang="en-US" sz="1200" dirty="0" smtClean="0">
                <a:hlinkClick r:id="rId19"/>
              </a:rPr>
              <a:t>eenkoudkunstje.files.wordpress.com/2014/04/unknown-german-goldsmith-mid-14th-century-ii-bust-reliquary-of-charlemagne.jpg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48: </a:t>
            </a:r>
            <a:r>
              <a:rPr lang="en-US" sz="1200" dirty="0">
                <a:hlinkClick r:id="rId20"/>
              </a:rPr>
              <a:t>https://</a:t>
            </a:r>
            <a:r>
              <a:rPr lang="en-US" sz="1200" dirty="0" smtClean="0">
                <a:hlinkClick r:id="rId20"/>
              </a:rPr>
              <a:t>classconnection.s3.amazonaws.com/505/flashcards/4102505/jpg/13-142EA7B3DDA7603F264.jpg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49: </a:t>
            </a:r>
            <a:r>
              <a:rPr lang="en-US" sz="1200" dirty="0">
                <a:hlinkClick r:id="rId21"/>
              </a:rPr>
              <a:t>http://</a:t>
            </a:r>
            <a:r>
              <a:rPr lang="en-US" sz="1200" dirty="0" smtClean="0">
                <a:hlinkClick r:id="rId21"/>
              </a:rPr>
              <a:t>img.welt.de/img/kultur/crop124321651/5679564609-ci16x9-w780-aoriginal-h438-l0/Textseite-Johannes-Godescalc-Evangel-Text-page-John-Godescalc-Evangelistar.jpg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endParaRPr lang="el-GR" sz="1200" dirty="0"/>
          </a:p>
          <a:p>
            <a:pPr marL="0" indent="0">
              <a:buNone/>
            </a:pPr>
            <a:endParaRPr lang="el-GR" sz="1200" dirty="0"/>
          </a:p>
          <a:p>
            <a:pPr marL="0" indent="0">
              <a:buNone/>
            </a:pPr>
            <a:endParaRPr lang="el-GR" sz="1200" dirty="0"/>
          </a:p>
          <a:p>
            <a:pPr marL="0" indent="0">
              <a:buNone/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63047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20687"/>
          </a:xfrm>
        </p:spPr>
        <p:txBody>
          <a:bodyPr>
            <a:normAutofit fontScale="90000"/>
          </a:bodyPr>
          <a:lstStyle/>
          <a:p>
            <a:r>
              <a:rPr lang="el-GR" dirty="0"/>
              <a:t>Σημείωμα Χρήσης Έργων Τρίτων </a:t>
            </a:r>
            <a:r>
              <a:rPr lang="el-GR" dirty="0" smtClean="0"/>
              <a:t>(3/4)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0" y="548680"/>
            <a:ext cx="9143999" cy="6309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200" dirty="0"/>
              <a:t>Το Έργο αυτό κάνει χρήση των ακόλουθων έργων</a:t>
            </a:r>
            <a:r>
              <a:rPr lang="el-GR" sz="1200" dirty="0" smtClean="0"/>
              <a:t>:</a:t>
            </a:r>
          </a:p>
          <a:p>
            <a:pPr marL="0" indent="0">
              <a:buNone/>
            </a:pPr>
            <a:r>
              <a:rPr lang="el-GR" sz="1200" dirty="0" smtClean="0"/>
              <a:t>Εικόνα 51:  </a:t>
            </a:r>
            <a:r>
              <a:rPr lang="en-US" sz="1200" dirty="0">
                <a:hlinkClick r:id="rId2"/>
              </a:rPr>
              <a:t>https://</a:t>
            </a:r>
            <a:r>
              <a:rPr lang="en-US" sz="1200" dirty="0" smtClean="0">
                <a:hlinkClick r:id="rId2"/>
              </a:rPr>
              <a:t>upload.wikimedia.org/wikipedia/commons/0/01/GodescalcGospels.jpg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52: </a:t>
            </a:r>
            <a:r>
              <a:rPr lang="en-US" sz="1200" dirty="0">
                <a:hlinkClick r:id="rId3"/>
              </a:rPr>
              <a:t>http://gallicalabs.bnf.fr/ark:/</a:t>
            </a:r>
            <a:r>
              <a:rPr lang="en-US" sz="1200" dirty="0" smtClean="0">
                <a:hlinkClick r:id="rId3"/>
              </a:rPr>
              <a:t>12148/btv1b6000718s/f1.highres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53: </a:t>
            </a:r>
            <a:r>
              <a:rPr lang="en-US" sz="1200" dirty="0">
                <a:hlinkClick r:id="rId4"/>
              </a:rPr>
              <a:t>https://</a:t>
            </a:r>
            <a:r>
              <a:rPr lang="en-US" sz="1200" dirty="0" smtClean="0">
                <a:hlinkClick r:id="rId4"/>
              </a:rPr>
              <a:t>s-media-cache-ak0.pinimg.com/736x/c3/fc/d4/c3fcd4c2578b4e40c34c05c84067bfa8.jpg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55: </a:t>
            </a:r>
            <a:r>
              <a:rPr lang="en-US" sz="1200" dirty="0">
                <a:hlinkClick r:id="rId5"/>
              </a:rPr>
              <a:t>http://</a:t>
            </a:r>
            <a:r>
              <a:rPr lang="en-US" sz="1200" dirty="0" smtClean="0">
                <a:hlinkClick r:id="rId5"/>
              </a:rPr>
              <a:t>cfile27.uf.tistory.com/image/17057E484D527CE70BD647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 Εικόνα </a:t>
            </a:r>
            <a:r>
              <a:rPr lang="el-GR" sz="1200" dirty="0" smtClean="0"/>
              <a:t>56: </a:t>
            </a:r>
            <a:r>
              <a:rPr lang="en-US" sz="1200" dirty="0">
                <a:hlinkClick r:id="rId6"/>
              </a:rPr>
              <a:t>http://</a:t>
            </a:r>
            <a:r>
              <a:rPr lang="en-US" sz="1200" dirty="0" smtClean="0">
                <a:hlinkClick r:id="rId6"/>
              </a:rPr>
              <a:t>farm6.staticflickr.com/5230/5688474659_23b13e93dc.jpg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58: </a:t>
            </a:r>
            <a:r>
              <a:rPr lang="en-US" sz="1200" dirty="0">
                <a:hlinkClick r:id="rId7"/>
              </a:rPr>
              <a:t>https://</a:t>
            </a:r>
            <a:r>
              <a:rPr lang="en-US" sz="1200" dirty="0" smtClean="0">
                <a:hlinkClick r:id="rId7"/>
              </a:rPr>
              <a:t>classconnection.s3.amazonaws.com/1025/flashcards/676811/jpg/st-michaels.jpg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59α: </a:t>
            </a:r>
            <a:r>
              <a:rPr lang="en-US" sz="1200" dirty="0">
                <a:hlinkClick r:id="rId8"/>
              </a:rPr>
              <a:t>https://upload.wikimedia.org/wikipedia/commons/d/da/Kirche_St.Michaelis_-_</a:t>
            </a:r>
            <a:r>
              <a:rPr lang="en-US" sz="1200" dirty="0" smtClean="0">
                <a:hlinkClick r:id="rId8"/>
              </a:rPr>
              <a:t>Innenansicht.JPG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59β: </a:t>
            </a:r>
            <a:r>
              <a:rPr lang="en-US" sz="1200" dirty="0">
                <a:hlinkClick r:id="rId9"/>
              </a:rPr>
              <a:t>https://upload.wikimedia.org/wikipedia/commons/f/f9/St._Michaelis,_</a:t>
            </a:r>
            <a:r>
              <a:rPr lang="en-US" sz="1200" dirty="0" smtClean="0">
                <a:hlinkClick r:id="rId9"/>
              </a:rPr>
              <a:t>Hildesheim_zum_1000-j%C3%A4hrigen_Jubil%C3%A4um_06.jpg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60α: </a:t>
            </a:r>
            <a:r>
              <a:rPr lang="en-US" sz="1200" dirty="0">
                <a:hlinkClick r:id="rId10"/>
              </a:rPr>
              <a:t>http://2.bp.blogspot.com/_</a:t>
            </a:r>
            <a:r>
              <a:rPr lang="en-US" sz="1200" dirty="0" smtClean="0">
                <a:hlinkClick r:id="rId10"/>
              </a:rPr>
              <a:t>5ELVtE7VegU/TMB61katRdI/AAAAAAAACr0/CFY1vTjC0Os/s1600/sw_michal_wnetrze.JPG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61: </a:t>
            </a:r>
            <a:r>
              <a:rPr lang="en-US" sz="1200" dirty="0">
                <a:hlinkClick r:id="rId11"/>
              </a:rPr>
              <a:t>http://th00.deviantart.net/fs70/200H/i/2013/194/b/9/hildesheim_st__</a:t>
            </a:r>
            <a:r>
              <a:rPr lang="en-US" sz="1200" dirty="0" smtClean="0">
                <a:hlinkClick r:id="rId11"/>
              </a:rPr>
              <a:t>michaeliskirche_chorschranke_by_eldhraun-d6dayt2.jpg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62: </a:t>
            </a:r>
            <a:r>
              <a:rPr lang="en-US" sz="1200" dirty="0">
                <a:hlinkClick r:id="rId12"/>
              </a:rPr>
              <a:t>http://</a:t>
            </a:r>
            <a:r>
              <a:rPr lang="en-US" sz="1200" dirty="0" smtClean="0">
                <a:hlinkClick r:id="rId12"/>
              </a:rPr>
              <a:t>www.huismanfoto.eu/album%20258%20Hildesheim%20kerken%203/slides/26O0075%20Hildesheim%20Sint%20Michaelskerk%20plafondschilderingen%2026109.jpg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63: </a:t>
            </a:r>
            <a:r>
              <a:rPr lang="en-US" sz="1200" dirty="0">
                <a:hlinkClick r:id="rId13"/>
              </a:rPr>
              <a:t>https://</a:t>
            </a:r>
            <a:r>
              <a:rPr lang="en-US" sz="1200" dirty="0" smtClean="0">
                <a:hlinkClick r:id="rId13"/>
              </a:rPr>
              <a:t>upload.wikimedia.org/wikipedia/commons/thumb/8/83/Hildesheim-Christussaeule-Hildesia.jpg/640px-Hildesheim-Christussaeule-Hildesia.jpg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64: </a:t>
            </a:r>
            <a:r>
              <a:rPr lang="en-US" sz="1200" dirty="0">
                <a:hlinkClick r:id="rId14"/>
              </a:rPr>
              <a:t>https://</a:t>
            </a:r>
            <a:r>
              <a:rPr lang="en-US" sz="1200" dirty="0" smtClean="0">
                <a:hlinkClick r:id="rId14"/>
              </a:rPr>
              <a:t>upload.wikimedia.org/wikipedia/commons/thumb/4/48/Christuss%C3%A4ule_3.jpg/682px-Christuss%C3%A4ule_3.jpg</a:t>
            </a:r>
            <a:r>
              <a:rPr lang="el-GR" sz="1200" dirty="0" smtClean="0"/>
              <a:t> </a:t>
            </a:r>
          </a:p>
          <a:p>
            <a:pPr marL="0" indent="0">
              <a:buNone/>
            </a:pPr>
            <a:r>
              <a:rPr lang="el-GR" sz="1200" dirty="0" smtClean="0"/>
              <a:t>Εικόνα 65: </a:t>
            </a:r>
            <a:r>
              <a:rPr lang="en-US" sz="1200" dirty="0">
                <a:hlinkClick r:id="rId15"/>
              </a:rPr>
              <a:t>https://upload.wikimedia.org/wikipedia/commons/thumb/b/b3/Christuss%C3%A4ule_(Hildesheim)_Taufe_Jesu.jpg/120px-Christuss%C3%A4ule_(Hildesheim)_</a:t>
            </a:r>
            <a:r>
              <a:rPr lang="en-US" sz="1200" dirty="0" smtClean="0">
                <a:hlinkClick r:id="rId15"/>
              </a:rPr>
              <a:t>Taufe_Jesu.jpg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66: </a:t>
            </a:r>
            <a:r>
              <a:rPr lang="en-US" sz="1200" dirty="0">
                <a:hlinkClick r:id="rId16"/>
              </a:rPr>
              <a:t>https://</a:t>
            </a:r>
            <a:r>
              <a:rPr lang="en-US" sz="1200" dirty="0" smtClean="0">
                <a:hlinkClick r:id="rId16"/>
              </a:rPr>
              <a:t>upload.wikimedia.org/wikipedia/commons/thumb/4/4b/Christuss%C3%A4ule_8.jpg/462px-Christuss%C3%A4ule_8.jpg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67: </a:t>
            </a:r>
            <a:r>
              <a:rPr lang="en-US" sz="1200" dirty="0">
                <a:hlinkClick r:id="rId17"/>
              </a:rPr>
              <a:t>https://</a:t>
            </a:r>
            <a:r>
              <a:rPr lang="en-US" sz="1200" dirty="0" smtClean="0">
                <a:hlinkClick r:id="rId17"/>
              </a:rPr>
              <a:t>upload.wikimedia.org/wikipedia/commons/thumb/1/1e/Bernwardst%C3%BCr.jpg/220px-Bernwardst%C3%BCr.jpg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68, 69: </a:t>
            </a:r>
            <a:r>
              <a:rPr lang="en-US" sz="1200" dirty="0">
                <a:hlinkClick r:id="rId18"/>
              </a:rPr>
              <a:t>http://</a:t>
            </a:r>
            <a:r>
              <a:rPr lang="en-US" sz="1200" dirty="0" smtClean="0">
                <a:hlinkClick r:id="rId18"/>
              </a:rPr>
              <a:t>cdn2.all-art.org/Architecture/images4/396a.jpg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 Εικόνα </a:t>
            </a:r>
            <a:r>
              <a:rPr lang="el-GR" sz="1200" dirty="0" smtClean="0"/>
              <a:t>70; </a:t>
            </a:r>
            <a:r>
              <a:rPr lang="en-US" sz="1200" dirty="0">
                <a:hlinkClick r:id="rId19"/>
              </a:rPr>
              <a:t>http://</a:t>
            </a:r>
            <a:r>
              <a:rPr lang="en-US" sz="1200" dirty="0" smtClean="0">
                <a:hlinkClick r:id="rId19"/>
              </a:rPr>
              <a:t>www.wga.hu/art/m/master/zunk_ge/zunk_ge6/01bernw3.jpg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72: </a:t>
            </a:r>
            <a:r>
              <a:rPr lang="en-US" sz="1200" dirty="0">
                <a:hlinkClick r:id="rId20"/>
              </a:rPr>
              <a:t>https://</a:t>
            </a:r>
            <a:r>
              <a:rPr lang="en-US" sz="1200" dirty="0" smtClean="0">
                <a:hlinkClick r:id="rId20"/>
              </a:rPr>
              <a:t>upload.wikimedia.org/wikipedia/commons/thumb/0/0c/Hildesheim_Cathedral.South.Tower.JPG/300px-Hildesheim_Cathedral.South.Tower.JPG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73, 74: </a:t>
            </a:r>
            <a:r>
              <a:rPr lang="en-US" sz="1200" dirty="0">
                <a:hlinkClick r:id="rId21"/>
              </a:rPr>
              <a:t>https://</a:t>
            </a:r>
            <a:r>
              <a:rPr lang="en-US" sz="1200" dirty="0" smtClean="0">
                <a:hlinkClick r:id="rId21"/>
              </a:rPr>
              <a:t>upload.wikimedia.org/wikipedia/commons/8/81/S_Sabina_portone_1000012.JPG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75: </a:t>
            </a:r>
            <a:r>
              <a:rPr lang="en-US" sz="1200" dirty="0">
                <a:hlinkClick r:id="rId22"/>
              </a:rPr>
              <a:t>https://</a:t>
            </a:r>
            <a:r>
              <a:rPr lang="en-US" sz="1200" dirty="0" smtClean="0">
                <a:hlinkClick r:id="rId22"/>
              </a:rPr>
              <a:t>upload.wikimedia.org/wikipedia/commons/thumb/e/e0/Mainzer_Dom_Marktportal.jpg/360px-Mainzer_Dom_Marktportal.jpg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endParaRPr lang="el-GR" sz="1200" dirty="0"/>
          </a:p>
          <a:p>
            <a:pPr marL="0" indent="0">
              <a:buNone/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52634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20687"/>
          </a:xfrm>
        </p:spPr>
        <p:txBody>
          <a:bodyPr>
            <a:normAutofit fontScale="90000"/>
          </a:bodyPr>
          <a:lstStyle/>
          <a:p>
            <a:r>
              <a:rPr lang="el-GR" dirty="0"/>
              <a:t>Σημείωμα Χρήσης Έργων Τρίτων </a:t>
            </a:r>
            <a:r>
              <a:rPr lang="el-GR" dirty="0" smtClean="0"/>
              <a:t>(4/4)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0" y="548680"/>
            <a:ext cx="9143999" cy="6309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200" dirty="0"/>
              <a:t>Το Έργο αυτό κάνει χρήση των ακόλουθων έργων</a:t>
            </a:r>
            <a:r>
              <a:rPr lang="el-GR" sz="1200" dirty="0" smtClean="0"/>
              <a:t>:</a:t>
            </a:r>
          </a:p>
          <a:p>
            <a:pPr marL="0" indent="0">
              <a:buNone/>
            </a:pPr>
            <a:r>
              <a:rPr lang="el-GR" sz="1200" dirty="0" smtClean="0"/>
              <a:t>Εικόνα 76: </a:t>
            </a:r>
            <a:r>
              <a:rPr lang="en-US" sz="1200" dirty="0">
                <a:hlinkClick r:id="rId2"/>
              </a:rPr>
              <a:t>https://</a:t>
            </a:r>
            <a:r>
              <a:rPr lang="en-US" sz="1200" dirty="0" smtClean="0">
                <a:hlinkClick r:id="rId2"/>
              </a:rPr>
              <a:t>upload.wikimedia.org/wikipedia/commons/thumb/4/46/Reichenau_StGeorg_Grundriss.png/700px-Reichenau_StGeorg_Grundriss.png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 77: </a:t>
            </a:r>
            <a:r>
              <a:rPr lang="en-US" sz="1200" dirty="0">
                <a:hlinkClick r:id="rId3"/>
              </a:rPr>
              <a:t>http://www.bodensee-woche.de/wp-content/uploads/2012/09/St.-Georgs-Kirche-Reichn.-l-09-2012-074-P1-_</a:t>
            </a:r>
            <a:r>
              <a:rPr lang="en-US" sz="1200" dirty="0" smtClean="0">
                <a:hlinkClick r:id="rId3"/>
              </a:rPr>
              <a:t>1.jpg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78, 79: </a:t>
            </a:r>
            <a:r>
              <a:rPr lang="en-US" sz="1200" dirty="0">
                <a:hlinkClick r:id="rId4"/>
              </a:rPr>
              <a:t>https://</a:t>
            </a:r>
            <a:r>
              <a:rPr lang="en-US" sz="1200" dirty="0" smtClean="0">
                <a:hlinkClick r:id="rId4"/>
              </a:rPr>
              <a:t>upload.wikimedia.org/wikipedia/commons/3/37/Reichenau_Oberzell_Fresko2.jpeg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80: </a:t>
            </a:r>
            <a:r>
              <a:rPr lang="en-US" sz="1200" dirty="0">
                <a:hlinkClick r:id="rId5"/>
              </a:rPr>
              <a:t>http://www.mittelalterausstellungen.de/data/mediapool/130w__</a:t>
            </a:r>
            <a:r>
              <a:rPr lang="en-US" sz="1200" dirty="0" smtClean="0">
                <a:hlinkClick r:id="rId5"/>
              </a:rPr>
              <a:t>16_ottonische_architektur_in_mitteleuropa.jpg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81: </a:t>
            </a:r>
            <a:r>
              <a:rPr lang="en-US" sz="1200" dirty="0">
                <a:hlinkClick r:id="rId6"/>
              </a:rPr>
              <a:t>https://</a:t>
            </a:r>
            <a:r>
              <a:rPr lang="en-US" sz="1200" dirty="0" smtClean="0">
                <a:hlinkClick r:id="rId6"/>
              </a:rPr>
              <a:t>upload.wikimedia.org/wikipedia/commons/thumb/4/4a/Dehio_47_Gernrode.jpg/220px-Dehio_47_Gernrode.jpg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82: </a:t>
            </a:r>
            <a:r>
              <a:rPr lang="en-US" sz="1200" dirty="0">
                <a:hlinkClick r:id="rId7"/>
              </a:rPr>
              <a:t>http://</a:t>
            </a:r>
            <a:r>
              <a:rPr lang="en-US" sz="1200" dirty="0" smtClean="0">
                <a:hlinkClick r:id="rId7"/>
              </a:rPr>
              <a:t>www.ottonenzeit.de/musik/Gernrode/gerni.jpg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84: </a:t>
            </a:r>
            <a:r>
              <a:rPr lang="en-US" sz="1200" dirty="0">
                <a:hlinkClick r:id="rId8"/>
              </a:rPr>
              <a:t>http://</a:t>
            </a:r>
            <a:r>
              <a:rPr lang="en-US" sz="1200" dirty="0" smtClean="0">
                <a:hlinkClick r:id="rId8"/>
              </a:rPr>
              <a:t>photos.wikimapia.org/p/00/00/37/36/49_big.jpg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 85: </a:t>
            </a:r>
            <a:r>
              <a:rPr lang="en-US" sz="1200" dirty="0">
                <a:hlinkClick r:id="rId9"/>
              </a:rPr>
              <a:t>http://</a:t>
            </a:r>
            <a:r>
              <a:rPr lang="en-US" sz="1200" dirty="0" smtClean="0">
                <a:hlinkClick r:id="rId9"/>
              </a:rPr>
              <a:t>beinertschwestern.de/wp-content/uploads/slideshow-gallery/Gernrode_Lesegang.JPG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86: </a:t>
            </a:r>
            <a:r>
              <a:rPr lang="en-US" sz="1200" dirty="0">
                <a:hlinkClick r:id="rId10"/>
              </a:rPr>
              <a:t>https://</a:t>
            </a:r>
            <a:r>
              <a:rPr lang="en-US" sz="1200" dirty="0" smtClean="0">
                <a:hlinkClick r:id="rId10"/>
              </a:rPr>
              <a:t>upload.wikimedia.org/wikipedia/commons/d/de/Stiftskirche.Gernrode.Westfront.jpg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 87: </a:t>
            </a:r>
            <a:r>
              <a:rPr lang="en-US" sz="1200" dirty="0">
                <a:hlinkClick r:id="rId11"/>
              </a:rPr>
              <a:t>http://</a:t>
            </a:r>
            <a:r>
              <a:rPr lang="en-US" sz="1200" dirty="0" smtClean="0">
                <a:hlinkClick r:id="rId11"/>
              </a:rPr>
              <a:t>www.geschichtsverein-besigheim.de/hauptframe/004rueckblicke/036harz/151cyriakus.jpg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88α: </a:t>
            </a:r>
            <a:r>
              <a:rPr lang="en-US" sz="1200" dirty="0">
                <a:hlinkClick r:id="rId12"/>
              </a:rPr>
              <a:t>https://</a:t>
            </a:r>
            <a:r>
              <a:rPr lang="en-US" sz="1200" dirty="0" smtClean="0">
                <a:hlinkClick r:id="rId12"/>
              </a:rPr>
              <a:t>upload.wikimedia.org/wikipedia/commons/thumb/2/29/Westkrypta.jpg/220px-Westkrypta.jpg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89β, 89: </a:t>
            </a:r>
            <a:r>
              <a:rPr lang="en-US" sz="1200" dirty="0">
                <a:hlinkClick r:id="rId13"/>
              </a:rPr>
              <a:t>http://</a:t>
            </a:r>
            <a:r>
              <a:rPr lang="en-US" sz="1200" dirty="0" smtClean="0">
                <a:hlinkClick r:id="rId13"/>
              </a:rPr>
              <a:t>wgue.smugmug.com/Orte/Sachsen-Anhalt/Gernrode-Druebeck/i-CdXbvK3/0/L/Gernrode_Druebeck_06-L.jpg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90: </a:t>
            </a:r>
            <a:r>
              <a:rPr lang="en-US" sz="1200" dirty="0">
                <a:hlinkClick r:id="rId14"/>
              </a:rPr>
              <a:t>https://</a:t>
            </a:r>
            <a:r>
              <a:rPr lang="en-US" sz="1200" dirty="0" smtClean="0">
                <a:hlinkClick r:id="rId14"/>
              </a:rPr>
              <a:t>upload.wikimedia.org/wikipedia/commons/d/d8/Christ_Magdeburg_Cathedral_Met_41.100.157.jpg</a:t>
            </a:r>
            <a:r>
              <a:rPr lang="el-GR" sz="1200" dirty="0" smtClean="0"/>
              <a:t> </a:t>
            </a:r>
          </a:p>
          <a:p>
            <a:pPr marL="0" indent="0">
              <a:buNone/>
            </a:pPr>
            <a:r>
              <a:rPr lang="el-GR" sz="1200" dirty="0" smtClean="0"/>
              <a:t>Εικόνα 91: </a:t>
            </a:r>
            <a:r>
              <a:rPr lang="en-US" sz="1200" dirty="0">
                <a:hlinkClick r:id="rId15"/>
              </a:rPr>
              <a:t>http://archeurope.eu/uploads/images/Ottonian/Magdeburg%20Ivories/012%20'Dominus%20Legem%20Dat'.</a:t>
            </a:r>
            <a:r>
              <a:rPr lang="en-US" sz="1200" dirty="0" smtClean="0">
                <a:hlinkClick r:id="rId15"/>
              </a:rPr>
              <a:t>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92: </a:t>
            </a:r>
            <a:r>
              <a:rPr lang="en-US" sz="1200" dirty="0">
                <a:hlinkClick r:id="rId16"/>
              </a:rPr>
              <a:t>http://</a:t>
            </a:r>
            <a:r>
              <a:rPr lang="en-US" sz="1200" dirty="0" smtClean="0">
                <a:hlinkClick r:id="rId16"/>
              </a:rPr>
              <a:t>archeurope.eu/uploads/images/Ottonian/Magdeburg%20Ivories/011%20Multiplication%20of%20the%20Loaves.jpg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93: </a:t>
            </a:r>
            <a:r>
              <a:rPr lang="en-US" sz="1200" dirty="0">
                <a:hlinkClick r:id="rId17"/>
              </a:rPr>
              <a:t>http://</a:t>
            </a:r>
            <a:r>
              <a:rPr lang="en-US" sz="1200" dirty="0" smtClean="0">
                <a:hlinkClick r:id="rId17"/>
              </a:rPr>
              <a:t>archeurope.eu/uploads/images/Ottonian/Magdeburg%20Ivories/007%20Flagellation%20and%20Christ%20before%20Pilate.jpg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94: </a:t>
            </a:r>
            <a:r>
              <a:rPr lang="en-US" sz="1200" dirty="0">
                <a:hlinkClick r:id="rId18"/>
              </a:rPr>
              <a:t>http://</a:t>
            </a:r>
            <a:r>
              <a:rPr lang="en-US" sz="1200" dirty="0" smtClean="0">
                <a:hlinkClick r:id="rId18"/>
              </a:rPr>
              <a:t>images.slideplayer.it/1/541144/slides/slide_4.jpg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 Εικόνα </a:t>
            </a:r>
            <a:r>
              <a:rPr lang="el-GR" sz="1200" dirty="0" smtClean="0"/>
              <a:t>95: </a:t>
            </a:r>
            <a:r>
              <a:rPr lang="en-US" sz="1200" dirty="0">
                <a:hlinkClick r:id="rId19"/>
              </a:rPr>
              <a:t>https://</a:t>
            </a:r>
            <a:r>
              <a:rPr lang="en-US" sz="1200" dirty="0" smtClean="0">
                <a:hlinkClick r:id="rId19"/>
              </a:rPr>
              <a:t>cdn.superstock.com/1899/Thumb/1899-30371.jpg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96: </a:t>
            </a:r>
            <a:r>
              <a:rPr lang="en-US" sz="1200" dirty="0">
                <a:hlinkClick r:id="rId20"/>
              </a:rPr>
              <a:t>https://</a:t>
            </a:r>
            <a:r>
              <a:rPr lang="en-US" sz="1200" dirty="0" smtClean="0">
                <a:hlinkClick r:id="rId20"/>
              </a:rPr>
              <a:t>upload.wikimedia.org/wikipedia/commons/thumb/a/ac/Otton_II_et_Th%C3%A9ophano.JPG/220px-Otton_II_et_Th%C3%A9ophano.JPG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101: </a:t>
            </a:r>
            <a:r>
              <a:rPr lang="en-US" sz="1200" dirty="0">
                <a:hlinkClick r:id="rId21"/>
              </a:rPr>
              <a:t>https://</a:t>
            </a:r>
            <a:r>
              <a:rPr lang="en-US" sz="1200" dirty="0" smtClean="0">
                <a:hlinkClick r:id="rId21"/>
              </a:rPr>
              <a:t>upload.wikimedia.org/wikipedia/commons/0/03/Sacr_Gelasianum_131v_132.jpg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102: </a:t>
            </a:r>
            <a:r>
              <a:rPr lang="en-US" sz="1200" dirty="0">
                <a:hlinkClick r:id="rId22"/>
              </a:rPr>
              <a:t>http://</a:t>
            </a:r>
            <a:r>
              <a:rPr lang="en-US" sz="1200" dirty="0" smtClean="0">
                <a:hlinkClick r:id="rId22"/>
              </a:rPr>
              <a:t>codex99.com/typography/images/manuscript/gellone_143_lg.jpg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/>
              <a:t>Εικόνα </a:t>
            </a:r>
            <a:r>
              <a:rPr lang="el-GR" sz="1200" dirty="0" smtClean="0"/>
              <a:t> 103: </a:t>
            </a:r>
            <a:r>
              <a:rPr lang="en-US" sz="1200" dirty="0">
                <a:hlinkClick r:id="rId23"/>
              </a:rPr>
              <a:t>https://</a:t>
            </a:r>
            <a:r>
              <a:rPr lang="en-US" sz="1200" dirty="0" smtClean="0">
                <a:hlinkClick r:id="rId23"/>
              </a:rPr>
              <a:t>upload.wikimedia.org/wikipedia/commons/thumb/a/a6/Enluminure_Drogon_c.jpg/340px-Enluminure_Drogon_c.jpg</a:t>
            </a:r>
            <a:r>
              <a:rPr lang="el-GR" sz="1200" dirty="0" smtClean="0"/>
              <a:t> </a:t>
            </a:r>
            <a:endParaRPr lang="el-GR" sz="1200" dirty="0"/>
          </a:p>
          <a:p>
            <a:pPr marL="0" indent="0">
              <a:buNone/>
            </a:pPr>
            <a:r>
              <a:rPr lang="el-GR" sz="1200" dirty="0" smtClean="0"/>
              <a:t>Εικόνα 104: </a:t>
            </a:r>
            <a:r>
              <a:rPr lang="en-US" sz="1200" dirty="0">
                <a:hlinkClick r:id="rId24"/>
              </a:rPr>
              <a:t>https://</a:t>
            </a:r>
            <a:r>
              <a:rPr lang="en-US" sz="1200" dirty="0" smtClean="0">
                <a:hlinkClick r:id="rId24"/>
              </a:rPr>
              <a:t>upload.wikimedia.org/wikipedia/commons/5/51/Karl_II_der_Kahle.jpg</a:t>
            </a:r>
            <a:r>
              <a:rPr lang="el-GR" sz="1200" dirty="0" smtClean="0"/>
              <a:t> 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05509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5662812"/>
            <a:ext cx="9144000" cy="1200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Η εκκλησία</a:t>
            </a:r>
            <a:r>
              <a:rPr lang="el-GR" sz="2400" dirty="0"/>
              <a:t> </a:t>
            </a:r>
            <a:r>
              <a:rPr lang="de-DE" sz="2400" dirty="0" smtClean="0"/>
              <a:t>Santa Mar</a:t>
            </a:r>
            <a:r>
              <a:rPr lang="el-GR" sz="2400" dirty="0" smtClean="0"/>
              <a:t>í</a:t>
            </a:r>
            <a:r>
              <a:rPr lang="de-DE" sz="2400" dirty="0" smtClean="0"/>
              <a:t>a de Quintanilla</a:t>
            </a:r>
            <a:r>
              <a:rPr lang="el-GR" sz="2400" dirty="0" smtClean="0"/>
              <a:t> </a:t>
            </a:r>
            <a:r>
              <a:rPr lang="de-DE" sz="2400" dirty="0" smtClean="0"/>
              <a:t>de las </a:t>
            </a:r>
            <a:r>
              <a:rPr lang="de-DE" sz="2400" dirty="0" err="1" smtClean="0"/>
              <a:t>Vi</a:t>
            </a:r>
            <a:r>
              <a:rPr lang="el-GR" sz="2400" dirty="0" smtClean="0"/>
              <a:t>ñ</a:t>
            </a:r>
            <a:r>
              <a:rPr lang="de-DE" sz="2400" dirty="0" err="1" smtClean="0"/>
              <a:t>as</a:t>
            </a:r>
            <a:r>
              <a:rPr lang="el-GR" sz="2400" dirty="0" smtClean="0"/>
              <a:t>, </a:t>
            </a:r>
            <a:endParaRPr lang="de-DE" sz="2400" dirty="0" smtClean="0"/>
          </a:p>
          <a:p>
            <a:pPr algn="ctr"/>
            <a:r>
              <a:rPr lang="el-GR" sz="2400" dirty="0" smtClean="0"/>
              <a:t>ανάγλυφος διάκοσμος βησιγοτθικής εποχής.</a:t>
            </a:r>
            <a:endParaRPr lang="de-DE" sz="2400" dirty="0" smtClean="0"/>
          </a:p>
          <a:p>
            <a:pPr algn="ctr"/>
            <a:r>
              <a:rPr lang="el-GR" sz="2400" dirty="0" smtClean="0"/>
              <a:t>Τέλος 7</a:t>
            </a:r>
            <a:r>
              <a:rPr lang="el-GR" sz="2400" baseline="30000" dirty="0" smtClean="0"/>
              <a:t>ου</a:t>
            </a:r>
            <a:r>
              <a:rPr lang="el-GR" sz="2400" dirty="0" smtClean="0"/>
              <a:t> αι.</a:t>
            </a:r>
            <a:endParaRPr lang="de-DE" sz="2400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4942"/>
            <a:ext cx="9144000" cy="450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8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4180344"/>
            <a:ext cx="3056467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Η εκκλησία</a:t>
            </a:r>
            <a:r>
              <a:rPr lang="el-GR" sz="2400" dirty="0"/>
              <a:t> </a:t>
            </a:r>
            <a:r>
              <a:rPr lang="de-DE" sz="2400" dirty="0" smtClean="0"/>
              <a:t>Santa Mar</a:t>
            </a:r>
            <a:r>
              <a:rPr lang="el-GR" sz="2400" dirty="0" smtClean="0"/>
              <a:t>í</a:t>
            </a:r>
            <a:r>
              <a:rPr lang="de-DE" sz="2400" dirty="0" smtClean="0"/>
              <a:t>a de Quintanilla</a:t>
            </a:r>
            <a:r>
              <a:rPr lang="el-GR" sz="2400" dirty="0" smtClean="0"/>
              <a:t> </a:t>
            </a:r>
            <a:r>
              <a:rPr lang="de-DE" sz="2400" dirty="0" smtClean="0"/>
              <a:t>de las </a:t>
            </a:r>
            <a:r>
              <a:rPr lang="de-DE" sz="2400" dirty="0" err="1" smtClean="0"/>
              <a:t>Vi</a:t>
            </a:r>
            <a:r>
              <a:rPr lang="el-GR" sz="2400" dirty="0" smtClean="0"/>
              <a:t>ñ</a:t>
            </a:r>
            <a:r>
              <a:rPr lang="de-DE" sz="2400" dirty="0" err="1" smtClean="0"/>
              <a:t>as</a:t>
            </a:r>
            <a:r>
              <a:rPr lang="el-GR" sz="2400" dirty="0" smtClean="0"/>
              <a:t>, </a:t>
            </a:r>
            <a:endParaRPr lang="de-DE" sz="2400" dirty="0" smtClean="0"/>
          </a:p>
          <a:p>
            <a:pPr algn="ctr"/>
            <a:r>
              <a:rPr lang="de-DE" sz="2400" dirty="0" smtClean="0"/>
              <a:t>«</a:t>
            </a:r>
            <a:r>
              <a:rPr lang="el-GR" sz="2400" dirty="0" smtClean="0"/>
              <a:t>θριαμβικό</a:t>
            </a:r>
            <a:r>
              <a:rPr lang="de-DE" sz="2400" dirty="0" smtClean="0"/>
              <a:t>»</a:t>
            </a:r>
            <a:r>
              <a:rPr lang="el-GR" sz="2400" dirty="0" smtClean="0"/>
              <a:t> τόξο στο κεντρικό κλίτος, βησιγοτθικής εποχής.</a:t>
            </a:r>
            <a:endParaRPr lang="de-DE" sz="2400" dirty="0" smtClean="0"/>
          </a:p>
          <a:p>
            <a:pPr algn="ctr"/>
            <a:r>
              <a:rPr lang="el-GR" sz="2400" dirty="0" smtClean="0"/>
              <a:t>Τέλος 7</a:t>
            </a:r>
            <a:r>
              <a:rPr lang="el-GR" sz="2400" baseline="30000" dirty="0" smtClean="0"/>
              <a:t>ου</a:t>
            </a:r>
            <a:r>
              <a:rPr lang="el-GR" sz="2400" dirty="0" smtClean="0"/>
              <a:t> αι.</a:t>
            </a:r>
            <a:endParaRPr lang="de-DE" sz="240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817" y="0"/>
            <a:ext cx="5545183" cy="6858000"/>
          </a:xfrm>
          <a:prstGeom prst="rect">
            <a:avLst/>
          </a:prstGeom>
        </p:spPr>
      </p:pic>
      <p:pic>
        <p:nvPicPr>
          <p:cNvPr id="5" name="Bild 4" descr="Quintanilla de las viñas Detail Zchng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374119" cy="3268133"/>
          </a:xfrm>
          <a:prstGeom prst="rect">
            <a:avLst/>
          </a:prstGeom>
        </p:spPr>
      </p:pic>
      <p:pic>
        <p:nvPicPr>
          <p:cNvPr id="6" name="Bild 5" descr="Quintanilla de las viñas Detail Zchng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8802" y="2506133"/>
            <a:ext cx="1888212" cy="196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3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770924" y="5288340"/>
            <a:ext cx="560215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Ο Χριστός ανάμεσα σε δύο αγγέλους</a:t>
            </a:r>
          </a:p>
          <a:p>
            <a:pPr algn="ctr"/>
            <a:r>
              <a:rPr lang="de-DE" sz="2400" dirty="0" smtClean="0"/>
              <a:t>Santa Mar</a:t>
            </a:r>
            <a:r>
              <a:rPr lang="el-GR" sz="2400" dirty="0" smtClean="0"/>
              <a:t>í</a:t>
            </a:r>
            <a:r>
              <a:rPr lang="de-DE" sz="2400" dirty="0" smtClean="0"/>
              <a:t>a de Quintanilla</a:t>
            </a:r>
            <a:r>
              <a:rPr lang="el-GR" sz="2400" dirty="0" smtClean="0"/>
              <a:t> </a:t>
            </a:r>
            <a:r>
              <a:rPr lang="de-DE" sz="2400" dirty="0" smtClean="0"/>
              <a:t>de las </a:t>
            </a:r>
            <a:r>
              <a:rPr lang="de-DE" sz="2400" dirty="0" err="1" smtClean="0"/>
              <a:t>Vi</a:t>
            </a:r>
            <a:r>
              <a:rPr lang="el-GR" sz="2400" dirty="0" smtClean="0"/>
              <a:t>ñ</a:t>
            </a:r>
            <a:r>
              <a:rPr lang="de-DE" sz="2400" dirty="0" err="1" smtClean="0"/>
              <a:t>as</a:t>
            </a:r>
            <a:r>
              <a:rPr lang="el-GR" sz="2400" dirty="0" smtClean="0"/>
              <a:t>, </a:t>
            </a:r>
            <a:endParaRPr lang="de-DE" sz="2400" dirty="0" smtClean="0"/>
          </a:p>
          <a:p>
            <a:pPr algn="ctr"/>
            <a:r>
              <a:rPr lang="el-GR" sz="2400" dirty="0" smtClean="0"/>
              <a:t>βησιγοτθική τέχνη</a:t>
            </a:r>
            <a:endParaRPr lang="de-DE" sz="2400" dirty="0" smtClean="0"/>
          </a:p>
          <a:p>
            <a:pPr algn="ctr"/>
            <a:r>
              <a:rPr lang="el-GR" sz="2400" dirty="0" smtClean="0"/>
              <a:t>τέλος 7</a:t>
            </a:r>
            <a:r>
              <a:rPr lang="el-GR" sz="2400" baseline="30000" dirty="0" smtClean="0"/>
              <a:t>ου</a:t>
            </a:r>
            <a:r>
              <a:rPr lang="el-GR" sz="2400" dirty="0" smtClean="0"/>
              <a:t> αι.</a:t>
            </a:r>
            <a:endParaRPr lang="de-DE" sz="2400" dirty="0"/>
          </a:p>
        </p:txBody>
      </p:sp>
      <p:pic>
        <p:nvPicPr>
          <p:cNvPr id="4" name="Bild 3" descr="r_o_ermita_santa_maria_friso_quintanilla_de_las_vinas_t09001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812800"/>
            <a:ext cx="8737600" cy="355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5662812"/>
            <a:ext cx="9144000" cy="1200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Η εκκλησία</a:t>
            </a:r>
            <a:r>
              <a:rPr lang="el-GR" sz="2400" dirty="0"/>
              <a:t> </a:t>
            </a:r>
            <a:r>
              <a:rPr lang="de-DE" sz="2400" dirty="0" smtClean="0"/>
              <a:t>Santa Mar</a:t>
            </a:r>
            <a:r>
              <a:rPr lang="el-GR" sz="2400" dirty="0" smtClean="0"/>
              <a:t>í</a:t>
            </a:r>
            <a:r>
              <a:rPr lang="de-DE" sz="2400" dirty="0" smtClean="0"/>
              <a:t>a de Quintanilla</a:t>
            </a:r>
            <a:r>
              <a:rPr lang="el-GR" sz="2400" dirty="0" smtClean="0"/>
              <a:t> </a:t>
            </a:r>
            <a:r>
              <a:rPr lang="de-DE" sz="2400" dirty="0" smtClean="0"/>
              <a:t>de las </a:t>
            </a:r>
            <a:r>
              <a:rPr lang="de-DE" sz="2400" dirty="0" err="1" smtClean="0"/>
              <a:t>Vi</a:t>
            </a:r>
            <a:r>
              <a:rPr lang="el-GR" sz="2400" dirty="0" smtClean="0"/>
              <a:t>ñ</a:t>
            </a:r>
            <a:r>
              <a:rPr lang="de-DE" sz="2400" dirty="0" err="1" smtClean="0"/>
              <a:t>as</a:t>
            </a:r>
            <a:r>
              <a:rPr lang="el-GR" sz="2400" dirty="0" smtClean="0"/>
              <a:t>, </a:t>
            </a:r>
            <a:endParaRPr lang="de-DE" sz="2400" dirty="0" smtClean="0"/>
          </a:p>
          <a:p>
            <a:pPr algn="ctr"/>
            <a:r>
              <a:rPr lang="el-GR" sz="2400" dirty="0" smtClean="0"/>
              <a:t>ανάγλυφος διάκοσμος βησιγοτθικής εποχής.</a:t>
            </a:r>
            <a:endParaRPr lang="de-DE" sz="2400" dirty="0" smtClean="0"/>
          </a:p>
          <a:p>
            <a:pPr algn="ctr"/>
            <a:r>
              <a:rPr lang="el-GR" sz="2400" dirty="0" smtClean="0"/>
              <a:t>Τέλος 7</a:t>
            </a:r>
            <a:r>
              <a:rPr lang="el-GR" sz="2400" baseline="30000" dirty="0" smtClean="0"/>
              <a:t>ου</a:t>
            </a:r>
            <a:r>
              <a:rPr lang="el-GR" sz="2400" dirty="0" smtClean="0"/>
              <a:t> αι.</a:t>
            </a:r>
            <a:endParaRPr lang="de-DE" sz="2400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857" y="698500"/>
            <a:ext cx="6894286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6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685800" y="2693987"/>
            <a:ext cx="7772400" cy="1470025"/>
          </a:xfrm>
          <a:solidFill>
            <a:schemeClr val="bg1"/>
          </a:solidFill>
        </p:spPr>
        <p:txBody>
          <a:bodyPr/>
          <a:lstStyle/>
          <a:p>
            <a:r>
              <a:rPr lang="el-GR" dirty="0" smtClean="0"/>
              <a:t>Τέχνη των Λαγγοβάρδων (;)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99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Karte_Voelkerwanderung-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335" y="0"/>
            <a:ext cx="3695700" cy="6880810"/>
          </a:xfrm>
          <a:prstGeom prst="rect">
            <a:avLst/>
          </a:prstGeom>
        </p:spPr>
      </p:pic>
      <p:pic>
        <p:nvPicPr>
          <p:cNvPr id="4" name="Bild 3" descr="Karte_Voelkerwanderung-2.jpg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866" y="3086100"/>
            <a:ext cx="2980800" cy="409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feld 4"/>
          <p:cNvSpPr txBox="1"/>
          <p:nvPr/>
        </p:nvSpPr>
        <p:spPr>
          <a:xfrm>
            <a:off x="5587866" y="3041134"/>
            <a:ext cx="2444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Λογγοβάρδοι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309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876300" y="2292350"/>
            <a:ext cx="7391400" cy="227330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de-DE" dirty="0" err="1" smtClean="0">
                <a:solidFill>
                  <a:schemeClr val="tx1"/>
                </a:solidFill>
              </a:rPr>
              <a:t>Cividale</a:t>
            </a:r>
            <a:r>
              <a:rPr lang="de-DE" dirty="0" smtClean="0">
                <a:solidFill>
                  <a:schemeClr val="tx1"/>
                </a:solidFill>
              </a:rPr>
              <a:t> del </a:t>
            </a:r>
            <a:r>
              <a:rPr lang="de-DE" dirty="0" err="1" smtClean="0">
                <a:solidFill>
                  <a:schemeClr val="tx1"/>
                </a:solidFill>
              </a:rPr>
              <a:t>Friuli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el-GR" dirty="0" smtClean="0">
                <a:solidFill>
                  <a:schemeClr val="tx1"/>
                </a:solidFill>
              </a:rPr>
              <a:t>(ΒΑ. Ιταλία):</a:t>
            </a:r>
          </a:p>
          <a:p>
            <a:pPr marL="514350" indent="-514350"/>
            <a:r>
              <a:rPr lang="el-GR" dirty="0" smtClean="0">
                <a:solidFill>
                  <a:schemeClr val="tx1"/>
                </a:solidFill>
              </a:rPr>
              <a:t>Παρεκκλήσι της Παναγίας στην Κοιλάδα</a:t>
            </a:r>
          </a:p>
          <a:p>
            <a:pPr marL="514350" indent="-514350"/>
            <a:r>
              <a:rPr lang="de-DE" dirty="0" smtClean="0">
                <a:solidFill>
                  <a:schemeClr val="tx1"/>
                </a:solidFill>
              </a:rPr>
              <a:t>(Santa Maria in </a:t>
            </a:r>
            <a:r>
              <a:rPr lang="de-DE" dirty="0" err="1" smtClean="0">
                <a:solidFill>
                  <a:schemeClr val="tx1"/>
                </a:solidFill>
              </a:rPr>
              <a:t>Valle</a:t>
            </a:r>
            <a:r>
              <a:rPr lang="de-DE" dirty="0" smtClean="0">
                <a:solidFill>
                  <a:schemeClr val="tx1"/>
                </a:solidFill>
              </a:rPr>
              <a:t>), </a:t>
            </a:r>
            <a:endParaRPr lang="el-GR" dirty="0" smtClean="0">
              <a:solidFill>
                <a:schemeClr val="tx1"/>
              </a:solidFill>
            </a:endParaRPr>
          </a:p>
          <a:p>
            <a:pPr marL="514350" indent="-514350"/>
            <a:r>
              <a:rPr lang="el-GR" dirty="0" smtClean="0">
                <a:solidFill>
                  <a:schemeClr val="tx1"/>
                </a:solidFill>
              </a:rPr>
              <a:t>τέλος 8ου / αρχές 9</a:t>
            </a:r>
            <a:r>
              <a:rPr lang="el-GR" baseline="30000" dirty="0" smtClean="0">
                <a:solidFill>
                  <a:schemeClr val="tx1"/>
                </a:solidFill>
              </a:rPr>
              <a:t>ου</a:t>
            </a:r>
            <a:r>
              <a:rPr lang="el-GR" dirty="0" smtClean="0">
                <a:solidFill>
                  <a:schemeClr val="tx1"/>
                </a:solidFill>
              </a:rPr>
              <a:t> αιώνα</a:t>
            </a:r>
            <a:endParaRPr lang="de-D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MA Cividale Langobardische Kunst Stuckstatuen über Altar S Maria in Valle Ende8Anf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688" y="379413"/>
            <a:ext cx="60198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Σκοποί  ενότητας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Να έρθουν οι φοιτητές σε επαφή με αντιπροσωπευτικά έργα της Μεσαιωνικής Τέχνης.</a:t>
            </a:r>
            <a:endParaRPr lang="el-GR" dirty="0">
              <a:effectLst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pic>
        <p:nvPicPr>
          <p:cNvPr id="6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28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MA Cividale viell Langobardische Kunst Stuckstatuen S Maria in Valle Ende8Anf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50" y="0"/>
            <a:ext cx="76358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MA Cividale Langobardische Kunst Stuckstatuen S Maria in Valle Ende8Anf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850"/>
            <a:ext cx="5702300" cy="5702300"/>
          </a:xfrm>
          <a:prstGeom prst="rect">
            <a:avLst/>
          </a:prstGeom>
        </p:spPr>
      </p:pic>
      <p:pic>
        <p:nvPicPr>
          <p:cNvPr id="3" name="Bild 2" descr="Cividale,_figure_di_sante_in_stucc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244600"/>
            <a:ext cx="3048000" cy="4367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Cividale_0904_Tempietto_Longobardo_interior_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8300"/>
            <a:ext cx="9144000" cy="609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4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4"/>
          <p:cNvSpPr>
            <a:spLocks noGrp="1"/>
          </p:cNvSpPr>
          <p:nvPr>
            <p:ph type="subTitle" idx="1"/>
          </p:nvPr>
        </p:nvSpPr>
        <p:spPr>
          <a:xfrm>
            <a:off x="876300" y="2524125"/>
            <a:ext cx="7391400" cy="1809750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r>
              <a:rPr lang="el-GR" dirty="0" smtClean="0">
                <a:solidFill>
                  <a:schemeClr val="tx1"/>
                </a:solidFill>
              </a:rPr>
              <a:t>Ανάγλυφα</a:t>
            </a:r>
          </a:p>
          <a:p>
            <a:r>
              <a:rPr lang="el-GR" dirty="0" smtClean="0">
                <a:solidFill>
                  <a:schemeClr val="tx1"/>
                </a:solidFill>
              </a:rPr>
              <a:t>σε αρχιτεκτονικά μέλη, </a:t>
            </a:r>
          </a:p>
          <a:p>
            <a:r>
              <a:rPr lang="el-GR" dirty="0" smtClean="0">
                <a:solidFill>
                  <a:schemeClr val="tx1"/>
                </a:solidFill>
              </a:rPr>
              <a:t>βωμούς και σαρκοφάγους</a:t>
            </a:r>
          </a:p>
          <a:p>
            <a:pPr marL="514350" indent="-514350"/>
            <a:r>
              <a:rPr lang="el-GR" dirty="0" smtClean="0">
                <a:solidFill>
                  <a:schemeClr val="tx1"/>
                </a:solidFill>
              </a:rPr>
              <a:t>τέλος 7ου / μέσα 8</a:t>
            </a:r>
            <a:r>
              <a:rPr lang="el-GR" baseline="30000" dirty="0" smtClean="0">
                <a:solidFill>
                  <a:schemeClr val="tx1"/>
                </a:solidFill>
              </a:rPr>
              <a:t>ου</a:t>
            </a:r>
            <a:r>
              <a:rPr lang="el-GR" dirty="0" smtClean="0">
                <a:solidFill>
                  <a:schemeClr val="tx1"/>
                </a:solidFill>
              </a:rPr>
              <a:t> αιώνα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86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MA Reliefs 7_11Jh.jpg"/>
          <p:cNvPicPr>
            <a:picLocks noChangeAspect="1"/>
          </p:cNvPicPr>
          <p:nvPr/>
        </p:nvPicPr>
        <p:blipFill>
          <a:blip r:embed="rId2" cstate="screen">
            <a:lum bright="15000" contras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127000"/>
            <a:ext cx="9139129" cy="558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872" y="5923170"/>
            <a:ext cx="913912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Πρόσοψη βωμού</a:t>
            </a:r>
          </a:p>
          <a:p>
            <a:pPr algn="ctr"/>
            <a:r>
              <a:rPr lang="de-DE" sz="2400" dirty="0" err="1" smtClean="0"/>
              <a:t>Cividale</a:t>
            </a:r>
            <a:r>
              <a:rPr lang="de-DE" sz="2400" dirty="0" smtClean="0"/>
              <a:t> del</a:t>
            </a:r>
            <a:r>
              <a:rPr lang="el-GR" sz="2400" dirty="0" smtClean="0"/>
              <a:t> </a:t>
            </a:r>
            <a:r>
              <a:rPr lang="de-DE" sz="2400" dirty="0" err="1" smtClean="0"/>
              <a:t>Friuli</a:t>
            </a:r>
            <a:r>
              <a:rPr lang="el-GR" sz="2400" dirty="0" smtClean="0"/>
              <a:t>, δεύτερο</a:t>
            </a:r>
            <a:r>
              <a:rPr lang="de-DE" sz="2400" dirty="0" smtClean="0"/>
              <a:t> </a:t>
            </a:r>
            <a:r>
              <a:rPr lang="el-GR" sz="2400" dirty="0" smtClean="0"/>
              <a:t>τέταρτο του 8</a:t>
            </a:r>
            <a:r>
              <a:rPr lang="el-GR" sz="2400" baseline="30000" dirty="0" smtClean="0"/>
              <a:t>ου</a:t>
            </a:r>
            <a:r>
              <a:rPr lang="el-GR" sz="2400" dirty="0" smtClean="0"/>
              <a:t> αι.</a:t>
            </a:r>
            <a:endParaRPr lang="de-D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MA Reliefs 7_11Jh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91614" y="0"/>
            <a:ext cx="7303456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4549676"/>
            <a:ext cx="15494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Σαρκοφάγος</a:t>
            </a:r>
          </a:p>
          <a:p>
            <a:r>
              <a:rPr lang="el-GR" dirty="0" smtClean="0"/>
              <a:t>του Αγίου Αγιλβέρτου. Μεροβίγγια τέχνη.</a:t>
            </a:r>
            <a:endParaRPr lang="de-DE" dirty="0" smtClean="0"/>
          </a:p>
          <a:p>
            <a:r>
              <a:rPr lang="el-GR" dirty="0" smtClean="0"/>
              <a:t>Τέλος 7</a:t>
            </a:r>
            <a:r>
              <a:rPr lang="el-GR" baseline="30000" dirty="0" smtClean="0"/>
              <a:t>ου</a:t>
            </a:r>
            <a:r>
              <a:rPr lang="el-GR" dirty="0" smtClean="0"/>
              <a:t> αι.</a:t>
            </a:r>
          </a:p>
          <a:p>
            <a:r>
              <a:rPr lang="de-DE" dirty="0" err="1" smtClean="0"/>
              <a:t>Jouarre</a:t>
            </a:r>
            <a:r>
              <a:rPr lang="el-GR" dirty="0" smtClean="0"/>
              <a:t> (κοντά στο Παρίσι</a:t>
            </a:r>
            <a:r>
              <a:rPr lang="de-DE" dirty="0" smtClean="0"/>
              <a:t>)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5079600"/>
            <a:ext cx="3924300" cy="1778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Κρύπτη κάτω από την εκκλησία </a:t>
            </a:r>
          </a:p>
          <a:p>
            <a:r>
              <a:rPr lang="el-GR" dirty="0" smtClean="0"/>
              <a:t>του </a:t>
            </a:r>
            <a:r>
              <a:rPr lang="de-DE" dirty="0" err="1" smtClean="0"/>
              <a:t>Jouarre</a:t>
            </a:r>
            <a:r>
              <a:rPr lang="el-GR" dirty="0" smtClean="0"/>
              <a:t> με τις σαρκοφάγους</a:t>
            </a:r>
          </a:p>
          <a:p>
            <a:r>
              <a:rPr lang="el-GR" dirty="0" smtClean="0"/>
              <a:t>του Αγίου Αγιλβέρτου και της αδελφής του Τελχίλδης, ηγουμένης της μονής</a:t>
            </a:r>
            <a:endParaRPr lang="de-DE" dirty="0" smtClean="0"/>
          </a:p>
          <a:p>
            <a:r>
              <a:rPr lang="el-GR" dirty="0" smtClean="0"/>
              <a:t>Η κρύπτη ανήκει στη μεροβίγγια φάση της εκκλησίας.</a:t>
            </a:r>
          </a:p>
          <a:p>
            <a:endParaRPr lang="de-DE" dirty="0"/>
          </a:p>
        </p:txBody>
      </p:sp>
      <p:pic>
        <p:nvPicPr>
          <p:cNvPr id="4" name="Bild 3" descr="Jouarre_Crypte_Saint_Paul11025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7157" y="0"/>
            <a:ext cx="4576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6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MA Chorschranke M8Jh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9900" y="-1"/>
            <a:ext cx="4279900" cy="685066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4911672"/>
            <a:ext cx="361950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Αποσπασματικά σωζόμενο βημόθυρο</a:t>
            </a:r>
            <a:r>
              <a:rPr lang="de-DE" sz="2400" dirty="0" smtClean="0"/>
              <a:t>, </a:t>
            </a:r>
            <a:r>
              <a:rPr lang="el-GR" sz="2400" dirty="0" smtClean="0"/>
              <a:t>της μεροβίγγιας εποχής της εκκλησίας</a:t>
            </a:r>
          </a:p>
          <a:p>
            <a:pPr algn="ctr"/>
            <a:r>
              <a:rPr lang="de-DE" sz="2400" dirty="0" smtClean="0"/>
              <a:t>Saint-Pierre-</a:t>
            </a:r>
            <a:r>
              <a:rPr lang="de-DE" sz="2400" dirty="0" err="1" smtClean="0"/>
              <a:t>aux</a:t>
            </a:r>
            <a:r>
              <a:rPr lang="de-DE" sz="2400" dirty="0" smtClean="0"/>
              <a:t>-</a:t>
            </a:r>
            <a:r>
              <a:rPr lang="de-DE" sz="2400" dirty="0" err="1" smtClean="0"/>
              <a:t>Nonnains</a:t>
            </a:r>
            <a:r>
              <a:rPr lang="el-GR" sz="2400" dirty="0" smtClean="0"/>
              <a:t>, </a:t>
            </a:r>
            <a:r>
              <a:rPr lang="de-DE" sz="2400" dirty="0" smtClean="0"/>
              <a:t>Metz, </a:t>
            </a:r>
            <a:r>
              <a:rPr lang="el-GR" sz="2400" dirty="0" smtClean="0"/>
              <a:t>μέσα 8</a:t>
            </a:r>
            <a:r>
              <a:rPr lang="el-GR" sz="2400" baseline="30000" dirty="0" smtClean="0"/>
              <a:t>ου</a:t>
            </a:r>
            <a:r>
              <a:rPr lang="el-GR" sz="2400" dirty="0" smtClean="0"/>
              <a:t> αι.</a:t>
            </a:r>
            <a:endParaRPr lang="de-D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685800" y="1622425"/>
            <a:ext cx="7772400" cy="1470025"/>
          </a:xfrm>
          <a:solidFill>
            <a:schemeClr val="bg1"/>
          </a:solidFill>
        </p:spPr>
        <p:txBody>
          <a:bodyPr/>
          <a:lstStyle/>
          <a:p>
            <a:r>
              <a:rPr lang="el-GR" dirty="0" smtClean="0"/>
              <a:t>Τέχνη της εποχής του Καρλομάγνου</a:t>
            </a:r>
            <a:endParaRPr lang="de-DE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876300" y="3886200"/>
            <a:ext cx="7391400" cy="1270000"/>
          </a:xfrm>
          <a:solidFill>
            <a:schemeClr val="bg1"/>
          </a:solidFill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Aachen</a:t>
            </a:r>
            <a:r>
              <a:rPr lang="el-GR" dirty="0" smtClean="0">
                <a:solidFill>
                  <a:schemeClr val="tx1"/>
                </a:solidFill>
              </a:rPr>
              <a:t> (Άαχεν, Αιξ λα Σαπέλ):</a:t>
            </a:r>
          </a:p>
          <a:p>
            <a:pPr marL="514350" indent="-514350"/>
            <a:r>
              <a:rPr lang="el-GR" dirty="0" smtClean="0">
                <a:solidFill>
                  <a:schemeClr val="tx1"/>
                </a:solidFill>
              </a:rPr>
              <a:t>Το παλατιανό παρεκκλήσι</a:t>
            </a:r>
            <a:endParaRPr lang="de-D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falzkapelle Aachen Grundris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45177" y="1420229"/>
            <a:ext cx="6891753" cy="4051298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Περιεχόμενα ενότητας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Παρουσίαση Μεσαιωνικής Τέχνης και συγκεκριμένα: Τέχνη των Βησιγότθων, Τέχνη των </a:t>
            </a:r>
            <a:r>
              <a:rPr lang="el-GR" dirty="0" smtClean="0"/>
              <a:t>Λ</a:t>
            </a:r>
            <a:r>
              <a:rPr lang="en-US" dirty="0" smtClean="0"/>
              <a:t>o</a:t>
            </a:r>
            <a:r>
              <a:rPr lang="el-GR" dirty="0" err="1" smtClean="0"/>
              <a:t>γγοβάρδων</a:t>
            </a:r>
            <a:r>
              <a:rPr lang="el-GR" dirty="0" smtClean="0"/>
              <a:t>, </a:t>
            </a:r>
            <a:r>
              <a:rPr lang="el-GR" dirty="0"/>
              <a:t>Τέχνη της εποχής του Καρλομάγνου, Τέχνη της εποχής του </a:t>
            </a:r>
            <a:r>
              <a:rPr lang="el-GR" dirty="0" err="1"/>
              <a:t>Όθωνα</a:t>
            </a:r>
            <a:r>
              <a:rPr lang="el-GR" dirty="0"/>
              <a:t> Α΄ και των διαδόχων του</a:t>
            </a:r>
            <a:endParaRPr lang="el-GR" dirty="0">
              <a:effectLst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l-GR">
              <a:solidFill>
                <a:prstClr val="white"/>
              </a:solidFill>
            </a:endParaRPr>
          </a:p>
        </p:txBody>
      </p:sp>
      <p:pic>
        <p:nvPicPr>
          <p:cNvPr id="7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7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Ravenna San Vitale Plan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4700" y="876300"/>
            <a:ext cx="5829300" cy="5105401"/>
          </a:xfrm>
          <a:prstGeom prst="rect">
            <a:avLst/>
          </a:prstGeom>
        </p:spPr>
      </p:pic>
      <p:pic>
        <p:nvPicPr>
          <p:cNvPr id="2" name="Bild 1" descr="Pfalzkapelle Aachen Grundris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174985" y="1716908"/>
            <a:ext cx="5824957" cy="342418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0981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falzkapelle Aachen Datierun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500" y="0"/>
            <a:ext cx="6413500" cy="690554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65100" y="-93365"/>
            <a:ext cx="2286000" cy="72943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(1 και 4: Δενδροχρονολόγηση)</a:t>
            </a:r>
          </a:p>
          <a:p>
            <a:endParaRPr lang="el-GR" dirty="0" smtClean="0"/>
          </a:p>
          <a:p>
            <a:r>
              <a:rPr lang="el-GR" dirty="0" smtClean="0"/>
              <a:t>4. Κυκλικός ξύλινος σύνδεσμος </a:t>
            </a:r>
            <a:r>
              <a:rPr lang="de-DE" dirty="0" smtClean="0"/>
              <a:t>(«</a:t>
            </a:r>
            <a:r>
              <a:rPr lang="el-GR" dirty="0" smtClean="0"/>
              <a:t>κυκλική ανγκύρωση</a:t>
            </a:r>
            <a:r>
              <a:rPr lang="de-DE" dirty="0" smtClean="0"/>
              <a:t>»)</a:t>
            </a:r>
            <a:r>
              <a:rPr lang="el-GR" dirty="0" smtClean="0"/>
              <a:t> στο Οκτάγωνο: 803 +/- 10</a:t>
            </a:r>
          </a:p>
          <a:p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3.    22 Ιουλίου 798</a:t>
            </a:r>
          </a:p>
          <a:p>
            <a:r>
              <a:rPr lang="el-GR" dirty="0" smtClean="0"/>
              <a:t>Επιστολή Αλκουίνου </a:t>
            </a:r>
            <a:r>
              <a:rPr lang="de-DE" dirty="0" smtClean="0"/>
              <a:t>(</a:t>
            </a:r>
            <a:r>
              <a:rPr lang="el-GR" dirty="0" smtClean="0"/>
              <a:t>επίσκοπος</a:t>
            </a:r>
            <a:r>
              <a:rPr lang="de-DE" dirty="0" smtClean="0"/>
              <a:t>)</a:t>
            </a:r>
            <a:r>
              <a:rPr lang="el-GR" dirty="0" smtClean="0"/>
              <a:t>:</a:t>
            </a:r>
          </a:p>
          <a:p>
            <a:r>
              <a:rPr lang="el-GR" dirty="0" smtClean="0"/>
              <a:t>Τοποθέτηση κιόνων στο Οκτάγωνο έτοιμη</a:t>
            </a:r>
          </a:p>
          <a:p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2. Νόμισμα του 794 στο τσιμέντο του πατώματος / ισόγειο</a:t>
            </a:r>
          </a:p>
          <a:p>
            <a:endParaRPr lang="el-GR" dirty="0" smtClean="0"/>
          </a:p>
          <a:p>
            <a:r>
              <a:rPr lang="el-GR" dirty="0" smtClean="0"/>
              <a:t>1. 798 +/- 5 (δηλ. 793 το νωρίτερο): θεμελίωση με δρυ, αρχή κατασκευής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achen_Dehio_18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300" y="0"/>
            <a:ext cx="5355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Aachener_Dom_1520_Dür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0"/>
            <a:ext cx="914400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achen_Cathedral_North_View_at_Evenin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2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falzkapelle Aachen Oktog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250" y="0"/>
            <a:ext cx="5400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2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504950"/>
            <a:ext cx="50800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5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AachenDomInsideOktog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650" y="0"/>
            <a:ext cx="38227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600"/>
            <a:ext cx="914400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4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falzkapelle-aachen-500pi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763" y="-1587"/>
            <a:ext cx="45656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486933"/>
            <a:ext cx="7772400" cy="1470025"/>
          </a:xfrm>
          <a:solidFill>
            <a:schemeClr val="bg1"/>
          </a:solidFill>
        </p:spPr>
        <p:txBody>
          <a:bodyPr/>
          <a:lstStyle/>
          <a:p>
            <a:r>
              <a:rPr lang="el-GR" dirty="0" smtClean="0"/>
              <a:t>Μεσαιωνική τέχνη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42707"/>
            <a:ext cx="6400800" cy="2429933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514350" indent="-514350" algn="l">
              <a:buFont typeface="Arial"/>
              <a:buAutoNum type="arabicPeriod"/>
            </a:pPr>
            <a:r>
              <a:rPr lang="el-GR" dirty="0" smtClean="0">
                <a:solidFill>
                  <a:schemeClr val="tx1"/>
                </a:solidFill>
              </a:rPr>
              <a:t>Τέχνη των Βησιγότθων</a:t>
            </a:r>
          </a:p>
          <a:p>
            <a:pPr marL="514350" indent="-514350" algn="l">
              <a:buFont typeface="Arial"/>
              <a:buAutoNum type="arabicPeriod"/>
            </a:pPr>
            <a:r>
              <a:rPr lang="el-GR" dirty="0" smtClean="0">
                <a:solidFill>
                  <a:schemeClr val="tx1"/>
                </a:solidFill>
              </a:rPr>
              <a:t>Τέχνη των Λαγγοβάρδων (;)</a:t>
            </a:r>
          </a:p>
          <a:p>
            <a:pPr marL="514350" indent="-514350" algn="l">
              <a:buAutoNum type="arabicPeriod"/>
            </a:pPr>
            <a:r>
              <a:rPr lang="el-GR" dirty="0" smtClean="0">
                <a:solidFill>
                  <a:schemeClr val="tx1"/>
                </a:solidFill>
              </a:rPr>
              <a:t>Τέχνη της εποχής του Καρλομάγνου</a:t>
            </a:r>
            <a:endParaRPr lang="de-DE" dirty="0" smtClean="0">
              <a:solidFill>
                <a:schemeClr val="tx1"/>
              </a:solidFill>
            </a:endParaRPr>
          </a:p>
          <a:p>
            <a:pPr marL="514350" indent="-514350" algn="l">
              <a:buFont typeface="Arial"/>
              <a:buAutoNum type="arabicPeriod"/>
            </a:pPr>
            <a:r>
              <a:rPr lang="el-GR" dirty="0" smtClean="0">
                <a:solidFill>
                  <a:schemeClr val="tx1"/>
                </a:solidFill>
              </a:rPr>
              <a:t>Τέχνη της εποχής του Όθωνα Α΄ και των διαδόχων του</a:t>
            </a:r>
          </a:p>
          <a:p>
            <a:pPr algn="l"/>
            <a:endParaRPr lang="de-D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2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pfalzkapelle-aachen-umgang-500pi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763" y="0"/>
            <a:ext cx="45656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falzkapelle Aachen Bronzetür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0"/>
            <a:ext cx="3644900" cy="5080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190750" y="5401944"/>
            <a:ext cx="47625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Χάλκινη δίφυλλη πύλη εισόδου καρολίγγειας εποχής, π. 800 μΧ. Σήμερα στη δυτική είσοδο του Μητροπολιτικού Ναού («</a:t>
            </a:r>
            <a:r>
              <a:rPr lang="de-DE" dirty="0" smtClean="0"/>
              <a:t>Dom»)</a:t>
            </a:r>
            <a:r>
              <a:rPr lang="el-GR" dirty="0" smtClean="0"/>
              <a:t> του Άαχεν, η πύλη έκλεινε αρχικά το οκτόγωνο του Καρλομάγνου.</a:t>
            </a:r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733" y="1504950"/>
            <a:ext cx="4758267" cy="356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0"/>
            <a:ext cx="47908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3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Aachener_Dom_Königsthro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7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6035611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«</a:t>
            </a:r>
            <a:r>
              <a:rPr lang="de-DE" sz="2400" dirty="0" smtClean="0"/>
              <a:t>Pala </a:t>
            </a:r>
            <a:r>
              <a:rPr lang="de-DE" sz="2400" dirty="0" err="1" smtClean="0"/>
              <a:t>d’oro</a:t>
            </a:r>
            <a:r>
              <a:rPr lang="de-DE" sz="2400" dirty="0" smtClean="0"/>
              <a:t>», </a:t>
            </a:r>
            <a:r>
              <a:rPr lang="el-GR" sz="2400" dirty="0" smtClean="0"/>
              <a:t>επιχρυσομένες ανάγλυφες πλάκες στον Μητροπολτικό Ναό του Άαχεν, μεταγενέστερης χρονολογίας (9</a:t>
            </a:r>
            <a:r>
              <a:rPr lang="el-GR" sz="2400" baseline="30000" dirty="0" smtClean="0"/>
              <a:t>ος</a:t>
            </a:r>
            <a:r>
              <a:rPr lang="el-GR" sz="2400" dirty="0" smtClean="0"/>
              <a:t> αι. και ύστερα</a:t>
            </a:r>
            <a:r>
              <a:rPr lang="de-DE" sz="2400" dirty="0" smtClean="0"/>
              <a:t>)</a:t>
            </a:r>
            <a:endParaRPr lang="de-DE" sz="2400" dirty="0"/>
          </a:p>
        </p:txBody>
      </p:sp>
      <p:pic>
        <p:nvPicPr>
          <p:cNvPr id="4" name="Bild 3" descr="Aachen_cathedral_006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700" y="0"/>
            <a:ext cx="7848600" cy="604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MA Milano Goldaltar ca 85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7" y="914400"/>
            <a:ext cx="9192246" cy="45212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17575" y="6035611"/>
            <a:ext cx="730885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Επιχρυσομένος βωμός, Μεδιόλανα, Άγιος Αμβρόσιος</a:t>
            </a:r>
          </a:p>
          <a:p>
            <a:pPr algn="ctr"/>
            <a:r>
              <a:rPr lang="el-GR" sz="2400" dirty="0" smtClean="0"/>
              <a:t>ανάμεσα στο 824 και το 859 μ.Χ.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0920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Karl der Grosse Büst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599" y="272800"/>
            <a:ext cx="4089401" cy="6309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Karl der Große Bronzestatuet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913" y="-1587"/>
            <a:ext cx="47053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Godescalc fol VIII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657725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953000" y="335845"/>
            <a:ext cx="3924300" cy="6186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/>
              <a:t>Evangelistar</a:t>
            </a:r>
            <a:r>
              <a:rPr lang="de-DE" dirty="0" smtClean="0"/>
              <a:t> </a:t>
            </a:r>
            <a:r>
              <a:rPr lang="de-DE" dirty="0" err="1" smtClean="0"/>
              <a:t>Godescalc</a:t>
            </a:r>
            <a:r>
              <a:rPr lang="de-DE" dirty="0" smtClean="0"/>
              <a:t>, </a:t>
            </a:r>
            <a:r>
              <a:rPr lang="el-GR" dirty="0" smtClean="0"/>
              <a:t>συγγράφηκε μάλλον στο </a:t>
            </a:r>
            <a:r>
              <a:rPr lang="de-DE" dirty="0" smtClean="0"/>
              <a:t>Aachen </a:t>
            </a:r>
            <a:r>
              <a:rPr lang="el-GR" dirty="0" smtClean="0"/>
              <a:t>(Ακυίσγρανον, Ααχεν) το 781 – 783.</a:t>
            </a:r>
          </a:p>
          <a:p>
            <a:r>
              <a:rPr lang="el-GR" dirty="0" smtClean="0"/>
              <a:t>Ο γραφέας είχε το όνομα </a:t>
            </a:r>
            <a:r>
              <a:rPr lang="de-DE" dirty="0" err="1" smtClean="0"/>
              <a:t>Godescalc</a:t>
            </a:r>
            <a:r>
              <a:rPr lang="de-DE" dirty="0" smtClean="0"/>
              <a:t>.</a:t>
            </a:r>
          </a:p>
          <a:p>
            <a:r>
              <a:rPr lang="el-GR" dirty="0" smtClean="0"/>
              <a:t>Δημιουργήθηκε με εντολή του Καρλομάγνου, μετά την επιστροφή του από ταξίδι στη Ρώμη το 781.</a:t>
            </a:r>
          </a:p>
          <a:p>
            <a:r>
              <a:rPr lang="el-GR" dirty="0" smtClean="0"/>
              <a:t>Τότε έρχεται στην αυλή του και ο Αλκουίνος που στη συνέχεια θα είχε μεγάλη επιρροή στα πολιτιστικά της αυλής.</a:t>
            </a:r>
          </a:p>
          <a:p>
            <a:r>
              <a:rPr lang="el-GR" dirty="0" smtClean="0"/>
              <a:t>Πρώτο χειρόγραφο της λεγόμενης «καρολίγγιας αναγέννησης» (</a:t>
            </a:r>
            <a:r>
              <a:rPr lang="de-DE" i="1" dirty="0" err="1" smtClean="0"/>
              <a:t>renovatio</a:t>
            </a:r>
            <a:r>
              <a:rPr lang="el-GR" dirty="0" smtClean="0"/>
              <a:t>) με αλλαγή της γραφής (</a:t>
            </a:r>
            <a:r>
              <a:rPr lang="de-DE" i="1" dirty="0" err="1" smtClean="0"/>
              <a:t>uncialis</a:t>
            </a:r>
            <a:r>
              <a:rPr lang="el-GR" dirty="0" smtClean="0"/>
              <a:t>). Σε πορφυρόχρωμο φόντο βλέπουμε γράμματα σε χρυσό και ασήμι, μέσα σε πλαίσιο. Το σκουρόχρωμο φόντο αντιτίθεται στην ανοικτού χρώματος περγαμηνή.</a:t>
            </a:r>
          </a:p>
          <a:p>
            <a:r>
              <a:rPr lang="el-GR" dirty="0" smtClean="0"/>
              <a:t>Περιέχει, εκτός από όσα βιβλικά κείμενα χρησιμοποιόντουσαν κατά την Αγία Λειτουργία, και έξη μινιατούρες.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0" y="2693988"/>
            <a:ext cx="9144000" cy="147002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l-GR" sz="4800" dirty="0" smtClean="0"/>
              <a:t>Μετανάστευση των Λαών, 375-568 μ.Χ.</a:t>
            </a:r>
            <a:endParaRPr lang="de-DE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Godescalc fol VIII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5215" y="-34306"/>
            <a:ext cx="8153570" cy="6892306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752600" y="4622800"/>
            <a:ext cx="2552700" cy="1816100"/>
          </a:xfrm>
          <a:prstGeom prst="rect">
            <a:avLst/>
          </a:prstGeom>
          <a:noFill/>
          <a:ln w="5715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4826000" y="4622800"/>
            <a:ext cx="2743200" cy="1816100"/>
          </a:xfrm>
          <a:prstGeom prst="rect">
            <a:avLst/>
          </a:prstGeom>
          <a:noFill/>
          <a:ln w="5715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GodescalcGospel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252" y="-1"/>
            <a:ext cx="8512424" cy="621166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" y="6211669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Περικοπές ευαγγελίων, το χειρόγραφο </a:t>
            </a:r>
            <a:r>
              <a:rPr lang="de-DE" dirty="0" err="1" smtClean="0"/>
              <a:t>Godescalc</a:t>
            </a:r>
            <a:r>
              <a:rPr lang="de-DE" dirty="0" smtClean="0"/>
              <a:t> </a:t>
            </a:r>
            <a:r>
              <a:rPr lang="el-GR" dirty="0" smtClean="0"/>
              <a:t>μάλλον από το Άαχεν 781/783 μ.Χ.</a:t>
            </a:r>
            <a:r>
              <a:rPr lang="de-DE" dirty="0" smtClean="0"/>
              <a:t> </a:t>
            </a:r>
          </a:p>
          <a:p>
            <a:r>
              <a:rPr lang="el-GR" dirty="0" smtClean="0"/>
              <a:t>αρ.: «Η πηγή της ζωής</a:t>
            </a:r>
            <a:r>
              <a:rPr lang="de-DE" dirty="0" smtClean="0"/>
              <a:t>»</a:t>
            </a:r>
            <a:r>
              <a:rPr lang="el-GR" dirty="0" smtClean="0"/>
              <a:t> (φύλλο 3</a:t>
            </a:r>
            <a:r>
              <a:rPr lang="de-DE" dirty="0" smtClean="0"/>
              <a:t>v)</a:t>
            </a:r>
            <a:r>
              <a:rPr lang="el-GR" dirty="0" smtClean="0"/>
              <a:t>. Σημαντικό χειρόγραφο της καρολίγγιας σχολής.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Godescalc fol I Matthaio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8212" y="0"/>
            <a:ext cx="4727575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088187" y="6375400"/>
            <a:ext cx="19092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dirty="0" smtClean="0"/>
              <a:t>Ο Άγιος Ματθαίος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Godescalc fol II Marko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550" y="0"/>
            <a:ext cx="46609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177087" y="6375400"/>
            <a:ext cx="17181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dirty="0" smtClean="0"/>
              <a:t>Ο Άγιος Μάρκος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685800" y="1622425"/>
            <a:ext cx="7772400" cy="1470025"/>
          </a:xfrm>
          <a:solidFill>
            <a:schemeClr val="bg1"/>
          </a:solidFill>
        </p:spPr>
        <p:txBody>
          <a:bodyPr/>
          <a:lstStyle/>
          <a:p>
            <a:r>
              <a:rPr lang="el-GR" dirty="0" smtClean="0"/>
              <a:t>Τέχνη της εποχής του Όθωνα Α΄ και των διαδόχων του</a:t>
            </a:r>
            <a:endParaRPr lang="de-DE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9144000" cy="1778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Hildesheim</a:t>
            </a:r>
            <a:r>
              <a:rPr lang="el-GR" dirty="0" smtClean="0">
                <a:solidFill>
                  <a:schemeClr val="tx1"/>
                </a:solidFill>
              </a:rPr>
              <a:t> (Εκκλησία του Αγίου Μιχαήλ, </a:t>
            </a:r>
          </a:p>
          <a:p>
            <a:r>
              <a:rPr lang="el-GR" dirty="0" smtClean="0">
                <a:solidFill>
                  <a:schemeClr val="tx1"/>
                </a:solidFill>
              </a:rPr>
              <a:t>π. 1015 μ.Χ.):</a:t>
            </a:r>
          </a:p>
          <a:p>
            <a:pPr marL="514350" indent="-514350"/>
            <a:r>
              <a:rPr lang="el-GR" dirty="0" smtClean="0">
                <a:solidFill>
                  <a:schemeClr val="tx1"/>
                </a:solidFill>
              </a:rPr>
              <a:t>Ο αββάς </a:t>
            </a:r>
            <a:r>
              <a:rPr lang="de-DE" dirty="0" smtClean="0">
                <a:solidFill>
                  <a:schemeClr val="tx1"/>
                </a:solidFill>
              </a:rPr>
              <a:t>Bernward</a:t>
            </a:r>
            <a:endParaRPr lang="de-D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St Michael Hildesheim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0" y="377825"/>
            <a:ext cx="9029700" cy="6102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St Michael Hildesheim Grundris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3925"/>
            <a:ext cx="9144000" cy="501015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3648" y="5693633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Hildesheim, </a:t>
            </a:r>
            <a:r>
              <a:rPr lang="el-GR" dirty="0" smtClean="0"/>
              <a:t>εκκλησία του Αγίου Μιχαήλ, κάτοψη.</a:t>
            </a:r>
            <a:r>
              <a:rPr lang="de-DE" dirty="0" smtClean="0"/>
              <a:t> </a:t>
            </a:r>
            <a:r>
              <a:rPr lang="el-GR" dirty="0" smtClean="0"/>
              <a:t>Πριν από το 1000. Οθώνεια αρχιτεκτονική.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St Michael Hildesheim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7200" y="0"/>
            <a:ext cx="5689600" cy="3845081"/>
          </a:xfrm>
          <a:prstGeom prst="rect">
            <a:avLst/>
          </a:prstGeom>
        </p:spPr>
      </p:pic>
      <p:grpSp>
        <p:nvGrpSpPr>
          <p:cNvPr id="5" name="Gruppierung 4"/>
          <p:cNvGrpSpPr>
            <a:grpSpLocks noChangeAspect="1"/>
          </p:cNvGrpSpPr>
          <p:nvPr/>
        </p:nvGrpSpPr>
        <p:grpSpPr>
          <a:xfrm>
            <a:off x="1727200" y="3845081"/>
            <a:ext cx="5740400" cy="3203387"/>
            <a:chOff x="0" y="923925"/>
            <a:chExt cx="9144000" cy="5102741"/>
          </a:xfrm>
        </p:grpSpPr>
        <p:pic>
          <p:nvPicPr>
            <p:cNvPr id="3" name="Bild 2" descr="St Michael Hildesheim Grundriss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923925"/>
              <a:ext cx="9144000" cy="5010150"/>
            </a:xfrm>
            <a:prstGeom prst="rect">
              <a:avLst/>
            </a:prstGeom>
          </p:spPr>
        </p:pic>
        <p:sp>
          <p:nvSpPr>
            <p:cNvPr id="4" name="Textfeld 3"/>
            <p:cNvSpPr txBox="1"/>
            <p:nvPr/>
          </p:nvSpPr>
          <p:spPr>
            <a:xfrm>
              <a:off x="0" y="5657334"/>
              <a:ext cx="9144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Hildesheim, </a:t>
              </a:r>
              <a:r>
                <a:rPr lang="el-GR" dirty="0" smtClean="0"/>
                <a:t>εκκλησία του Αγίου Μιχαήλ, κάτοψη.</a:t>
              </a:r>
              <a:r>
                <a:rPr lang="de-DE" dirty="0" smtClean="0"/>
                <a:t> </a:t>
              </a:r>
              <a:r>
                <a:rPr lang="el-GR" dirty="0" smtClean="0"/>
                <a:t>Πριν από το 1000. Οθώνεια αρχιτεκτονική.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191844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St Michael Hildesheim Schnitt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550" y="1219200"/>
            <a:ext cx="8724900" cy="441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156"/>
            <a:ext cx="4275667" cy="6181688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478" y="347134"/>
            <a:ext cx="4273522" cy="616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5900"/>
            <a:ext cx="9144000" cy="6404942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6769100" y="1016000"/>
            <a:ext cx="1335600" cy="3348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dirty="0" smtClean="0"/>
              <a:t>100-500 μ.Χ.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023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34" y="838200"/>
            <a:ext cx="3247136" cy="5181600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374" y="838200"/>
            <a:ext cx="3428492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767" y="0"/>
            <a:ext cx="6866467" cy="4428871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23460"/>
            <a:ext cx="9144000" cy="203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1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71950" cy="6858000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9130" y="0"/>
            <a:ext cx="4674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Hildesheim-Christussaeule-Hildesi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685800"/>
            <a:ext cx="3657600" cy="54864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6488668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Hildesheim, </a:t>
            </a:r>
            <a:r>
              <a:rPr lang="el-GR" dirty="0" smtClean="0"/>
              <a:t>χάλκινος κίονας με σκηνές από τη ζωή του Χριστού, εκκλησία του Αγίου Μιχαήλ. Πριν από το 1000. Φιλοτεχνήθηκε με εντολή του επίσκοπου </a:t>
            </a:r>
            <a:r>
              <a:rPr lang="de-DE" dirty="0" smtClean="0"/>
              <a:t>Bernward (993-1022)</a:t>
            </a:r>
            <a:r>
              <a:rPr lang="el-GR" dirty="0" smtClean="0"/>
              <a:t>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Christussäule_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Christussäule_(Hildesheim)_Taufe_Jes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663" y="1628775"/>
            <a:ext cx="5400675" cy="360045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927350" y="6488668"/>
            <a:ext cx="32893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Η βάπτιση στον ποταμό Ιορδάνη.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Christussäule_8 Auferweckung Jüngling zu Nai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279400"/>
            <a:ext cx="4572000" cy="594042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555875" y="6488668"/>
            <a:ext cx="40322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Η ανάσταση του γιου της χήρας στη Ναΐν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Dom Hildesheim Bernwardstü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707027" cy="68580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099035" y="58846"/>
            <a:ext cx="4843518" cy="67403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Είσοδος </a:t>
            </a:r>
            <a:r>
              <a:rPr lang="el-GR" b="1" dirty="0" smtClean="0"/>
              <a:t>του Καθεδρικού Ναού </a:t>
            </a:r>
            <a:r>
              <a:rPr lang="el-GR" dirty="0" smtClean="0"/>
              <a:t>της πόλης </a:t>
            </a:r>
            <a:r>
              <a:rPr lang="de-DE" dirty="0" smtClean="0"/>
              <a:t>Hildesheim.</a:t>
            </a:r>
          </a:p>
          <a:p>
            <a:r>
              <a:rPr lang="el-GR" dirty="0" smtClean="0"/>
              <a:t>Δίφυλλη χάλκινη πύλη, έργο με εντολή του επίσκοπου </a:t>
            </a:r>
            <a:r>
              <a:rPr lang="de-DE" dirty="0" smtClean="0"/>
              <a:t>Bernward, 1015 </a:t>
            </a:r>
            <a:r>
              <a:rPr lang="el-GR" dirty="0" smtClean="0"/>
              <a:t>μ.Χ.</a:t>
            </a:r>
          </a:p>
          <a:p>
            <a:r>
              <a:rPr lang="el-GR" dirty="0" smtClean="0"/>
              <a:t>Πρώτη παράσταση κύκλου βιβλικών σκηνών της γλυπτικής της Κεντρικής Ευρώπης.</a:t>
            </a:r>
          </a:p>
          <a:p>
            <a:r>
              <a:rPr lang="el-GR" dirty="0" smtClean="0"/>
              <a:t>Σκηνές από την Παλαιά Διαθήκη (Μωυσή, Α΄ βιβλίο) αντιπαρατίθενται με σκηνές από τη ζωή του Χριστού.</a:t>
            </a:r>
          </a:p>
          <a:p>
            <a:r>
              <a:rPr lang="el-GR" dirty="0" smtClean="0"/>
              <a:t>1</a:t>
            </a:r>
            <a:r>
              <a:rPr lang="el-GR" baseline="30000" dirty="0" smtClean="0"/>
              <a:t>η</a:t>
            </a:r>
            <a:r>
              <a:rPr lang="el-GR" dirty="0" smtClean="0"/>
              <a:t> σκηνή αρ. Ο Θεός εμπνέει ζωή στον Αδάμ.</a:t>
            </a:r>
          </a:p>
          <a:p>
            <a:r>
              <a:rPr lang="el-GR" dirty="0" smtClean="0"/>
              <a:t>1</a:t>
            </a:r>
            <a:r>
              <a:rPr lang="el-GR" baseline="30000" dirty="0" smtClean="0"/>
              <a:t>η</a:t>
            </a:r>
            <a:r>
              <a:rPr lang="el-GR" dirty="0" smtClean="0"/>
              <a:t> σκηνή δε. Ανάληψη του Χριστού.</a:t>
            </a:r>
          </a:p>
          <a:p>
            <a:r>
              <a:rPr lang="el-GR" dirty="0" smtClean="0"/>
              <a:t>αρ/δε: Ο Αδάμ συμβολίζει την ανάσταση του Χριστού.</a:t>
            </a:r>
          </a:p>
          <a:p>
            <a:r>
              <a:rPr lang="el-GR" dirty="0" smtClean="0"/>
              <a:t>3</a:t>
            </a:r>
            <a:r>
              <a:rPr lang="el-GR" baseline="30000" dirty="0" smtClean="0"/>
              <a:t>η</a:t>
            </a:r>
            <a:r>
              <a:rPr lang="el-GR" dirty="0" smtClean="0"/>
              <a:t> σκηνή αρ. Ο Αδάμ και η Εύα στο προπατωρικό αμάρτημα.</a:t>
            </a:r>
          </a:p>
          <a:p>
            <a:r>
              <a:rPr lang="el-GR" dirty="0" smtClean="0"/>
              <a:t>3</a:t>
            </a:r>
            <a:r>
              <a:rPr lang="el-GR" baseline="30000" dirty="0" smtClean="0"/>
              <a:t>η</a:t>
            </a:r>
            <a:r>
              <a:rPr lang="el-GR" dirty="0" smtClean="0"/>
              <a:t> σκηνή δε. Η σταύρωση του Χριστού.</a:t>
            </a:r>
          </a:p>
          <a:p>
            <a:r>
              <a:rPr lang="el-GR" dirty="0" smtClean="0"/>
              <a:t>αρ/δε: Το αμάρτημα οδηγεί τελικά στην αυτοθυσία του Χριστού, Α΄ Κορ. 15, 22 [27].</a:t>
            </a:r>
          </a:p>
          <a:p>
            <a:r>
              <a:rPr lang="el-GR" dirty="0" smtClean="0"/>
              <a:t>5</a:t>
            </a:r>
            <a:r>
              <a:rPr lang="el-GR" baseline="30000" dirty="0" smtClean="0"/>
              <a:t>η</a:t>
            </a:r>
            <a:r>
              <a:rPr lang="el-GR" dirty="0" smtClean="0"/>
              <a:t> σκηνή αρ. Έξοδος από τον παράδεισο.</a:t>
            </a:r>
          </a:p>
          <a:p>
            <a:r>
              <a:rPr lang="el-GR" dirty="0" smtClean="0"/>
              <a:t>5</a:t>
            </a:r>
            <a:r>
              <a:rPr lang="el-GR" baseline="30000" dirty="0" smtClean="0"/>
              <a:t>η</a:t>
            </a:r>
            <a:r>
              <a:rPr lang="el-GR" dirty="0" smtClean="0"/>
              <a:t> σκηνή δε. Η παρουσίαση του Χριστού στο ναό.</a:t>
            </a:r>
          </a:p>
          <a:p>
            <a:r>
              <a:rPr lang="el-GR" dirty="0" smtClean="0"/>
              <a:t>αρ/δε: Η αμαρτία των Αδάμ και Εύα αναιρείται με την παρουσίαση του Χριστού στο ναό, με την οποία ανοίγει τον παράδεισο ξανά στους πιστούς Του.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Dom Hildesheim Bernwardstür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01800"/>
            <a:ext cx="9163866" cy="34544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0" y="5652869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1</a:t>
            </a:r>
            <a:r>
              <a:rPr lang="el-GR" baseline="30000" dirty="0" smtClean="0"/>
              <a:t>η</a:t>
            </a:r>
            <a:r>
              <a:rPr lang="el-GR" dirty="0" smtClean="0"/>
              <a:t> σκηνή αρ. Ο Θεός εμπνέει ζωή στον Αδάμ.</a:t>
            </a:r>
            <a:r>
              <a:rPr lang="de-DE" dirty="0" smtClean="0"/>
              <a:t>       </a:t>
            </a:r>
            <a:r>
              <a:rPr lang="el-GR" dirty="0" smtClean="0"/>
              <a:t>1</a:t>
            </a:r>
            <a:r>
              <a:rPr lang="el-GR" baseline="30000" dirty="0" smtClean="0"/>
              <a:t>η</a:t>
            </a:r>
            <a:r>
              <a:rPr lang="el-GR" dirty="0" smtClean="0"/>
              <a:t> σκηνή δε. Ανάληψη του Χριστού.</a:t>
            </a:r>
          </a:p>
          <a:p>
            <a:r>
              <a:rPr lang="el-GR" dirty="0" smtClean="0"/>
              <a:t>αρ/δε: Ο Αδάμ συμβολίζει την ανάσταση του Χριστού.</a:t>
            </a:r>
          </a:p>
        </p:txBody>
      </p:sp>
    </p:spTree>
    <p:extLst>
      <p:ext uri="{BB962C8B-B14F-4D97-AF65-F5344CB8AC3E}">
        <p14:creationId xmlns:p14="http://schemas.microsoft.com/office/powerpoint/2010/main" val="399344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Dom Hildesheim Bernwardstür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866" y="2184400"/>
            <a:ext cx="9163866" cy="24892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-19866" y="5297269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3</a:t>
            </a:r>
            <a:r>
              <a:rPr lang="el-GR" baseline="30000" dirty="0"/>
              <a:t>η</a:t>
            </a:r>
            <a:r>
              <a:rPr lang="el-GR" dirty="0"/>
              <a:t> σκηνή αρ. Ο Αδάμ και η Εύα στο </a:t>
            </a:r>
            <a:r>
              <a:rPr lang="de-DE" dirty="0" smtClean="0"/>
              <a:t>                       </a:t>
            </a:r>
            <a:r>
              <a:rPr lang="el-GR" dirty="0" smtClean="0"/>
              <a:t>3</a:t>
            </a:r>
            <a:r>
              <a:rPr lang="el-GR" baseline="30000" dirty="0" smtClean="0"/>
              <a:t>η</a:t>
            </a:r>
            <a:r>
              <a:rPr lang="el-GR" dirty="0" smtClean="0"/>
              <a:t> </a:t>
            </a:r>
            <a:r>
              <a:rPr lang="el-GR" dirty="0"/>
              <a:t>σκηνή δε. Η σταύρωση του Χριστού</a:t>
            </a:r>
            <a:r>
              <a:rPr lang="el-GR" dirty="0" smtClean="0"/>
              <a:t>.</a:t>
            </a:r>
            <a:endParaRPr lang="de-DE" dirty="0" smtClean="0"/>
          </a:p>
          <a:p>
            <a:r>
              <a:rPr lang="de-DE" dirty="0"/>
              <a:t> </a:t>
            </a:r>
            <a:r>
              <a:rPr lang="de-DE" dirty="0" smtClean="0"/>
              <a:t>    </a:t>
            </a:r>
            <a:r>
              <a:rPr lang="el-GR" dirty="0"/>
              <a:t>προπατωρικό αμάρτημα.</a:t>
            </a:r>
          </a:p>
          <a:p>
            <a:r>
              <a:rPr lang="el-GR" dirty="0"/>
              <a:t>αρ/δε: Το αμάρτημα οδηγεί τελικά στην αυτοθυσία του Χριστού, Α΄ Κορ. 15, 22 [27].</a:t>
            </a:r>
          </a:p>
        </p:txBody>
      </p:sp>
    </p:spTree>
    <p:extLst>
      <p:ext uri="{BB962C8B-B14F-4D97-AF65-F5344CB8AC3E}">
        <p14:creationId xmlns:p14="http://schemas.microsoft.com/office/powerpoint/2010/main" val="368145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9462"/>
            <a:ext cx="9144000" cy="41948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pic>
      <p:sp>
        <p:nvSpPr>
          <p:cNvPr id="4" name="Textfeld 3"/>
          <p:cNvSpPr txBox="1"/>
          <p:nvPr/>
        </p:nvSpPr>
        <p:spPr>
          <a:xfrm>
            <a:off x="1423096" y="4822671"/>
            <a:ext cx="6297809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Η έκταση των αραβικών χαλιφάτων</a:t>
            </a:r>
          </a:p>
          <a:p>
            <a:endParaRPr lang="el-GR" sz="2000" dirty="0" smtClean="0"/>
          </a:p>
          <a:p>
            <a:r>
              <a:rPr lang="el-GR" sz="2000" dirty="0" smtClean="0"/>
              <a:t>	καφέ: υπό τον Μωάμεθ, 622-632</a:t>
            </a:r>
          </a:p>
          <a:p>
            <a:r>
              <a:rPr lang="el-GR" sz="2000" dirty="0" smtClean="0"/>
              <a:t>	ροζ: υπό τους πρώτους τέσσερις χαλίφηδες,  632-661</a:t>
            </a:r>
            <a:endParaRPr lang="de-DE" sz="2000" dirty="0" smtClean="0"/>
          </a:p>
          <a:p>
            <a:r>
              <a:rPr lang="el-GR" sz="2000" dirty="0" smtClean="0"/>
              <a:t>	ώχρα: υπό τη δυναστεία των Ομεϋαδών, 661-750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44048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Dom Hildesheim Bernwardstür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98301"/>
            <a:ext cx="9163866" cy="246139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-19866" y="5182969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5</a:t>
            </a:r>
            <a:r>
              <a:rPr lang="el-GR" baseline="30000" dirty="0"/>
              <a:t>η</a:t>
            </a:r>
            <a:r>
              <a:rPr lang="el-GR" dirty="0"/>
              <a:t> σκηνή αρ. Έξοδος από τον παράδεισο</a:t>
            </a:r>
            <a:r>
              <a:rPr lang="el-GR" dirty="0" smtClean="0"/>
              <a:t>.</a:t>
            </a:r>
            <a:r>
              <a:rPr lang="de-DE" dirty="0" smtClean="0"/>
              <a:t>               </a:t>
            </a:r>
            <a:r>
              <a:rPr lang="el-GR" dirty="0" smtClean="0"/>
              <a:t>5</a:t>
            </a:r>
            <a:r>
              <a:rPr lang="el-GR" baseline="30000" dirty="0" smtClean="0"/>
              <a:t>η</a:t>
            </a:r>
            <a:r>
              <a:rPr lang="el-GR" dirty="0" smtClean="0"/>
              <a:t> </a:t>
            </a:r>
            <a:r>
              <a:rPr lang="el-GR" dirty="0"/>
              <a:t>σκηνή δε. Η παρουσίαση του Χριστού </a:t>
            </a:r>
            <a:endParaRPr lang="de-DE" dirty="0" smtClean="0"/>
          </a:p>
          <a:p>
            <a:r>
              <a:rPr lang="de-DE" dirty="0"/>
              <a:t>	</a:t>
            </a:r>
            <a:r>
              <a:rPr lang="de-DE" dirty="0" smtClean="0"/>
              <a:t>									 </a:t>
            </a:r>
            <a:r>
              <a:rPr lang="el-GR" dirty="0" smtClean="0"/>
              <a:t>στο ναό</a:t>
            </a:r>
            <a:r>
              <a:rPr lang="de-DE" dirty="0" smtClean="0"/>
              <a:t> </a:t>
            </a:r>
            <a:r>
              <a:rPr lang="el-GR" dirty="0" smtClean="0"/>
              <a:t>(Υπαπαντή</a:t>
            </a:r>
            <a:r>
              <a:rPr lang="de-DE" dirty="0" smtClean="0"/>
              <a:t>)</a:t>
            </a:r>
            <a:r>
              <a:rPr lang="el-GR" dirty="0" smtClean="0"/>
              <a:t>.</a:t>
            </a:r>
            <a:endParaRPr lang="el-GR" dirty="0"/>
          </a:p>
          <a:p>
            <a:r>
              <a:rPr lang="el-GR" dirty="0"/>
              <a:t>αρ/δε: Η αμαρτία των Αδάμ και Εύα αναιρείται με την παρουσίαση του Χριστού στο ναό, με την οποία ανοίγει τον παράδεισο ξανά στους πιστούς Του.</a:t>
            </a:r>
            <a:endParaRPr lang="de-DE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98301"/>
            <a:ext cx="4826271" cy="246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8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0" y="6063502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6</a:t>
            </a:r>
            <a:r>
              <a:rPr lang="el-GR" baseline="30000" dirty="0" smtClean="0"/>
              <a:t>η</a:t>
            </a:r>
            <a:r>
              <a:rPr lang="el-GR" dirty="0" smtClean="0"/>
              <a:t> </a:t>
            </a:r>
            <a:r>
              <a:rPr lang="el-GR" dirty="0"/>
              <a:t>σκηνή αρ. </a:t>
            </a:r>
            <a:r>
              <a:rPr lang="de-DE" dirty="0" smtClean="0"/>
              <a:t>«</a:t>
            </a:r>
            <a:r>
              <a:rPr lang="el-GR" dirty="0" smtClean="0"/>
              <a:t>Με τον ιδρώτα του προσώπου σου θα κερδίζεις το ψωμί σου</a:t>
            </a:r>
            <a:r>
              <a:rPr lang="de-DE" dirty="0" smtClean="0"/>
              <a:t>»</a:t>
            </a:r>
            <a:r>
              <a:rPr lang="el-GR" dirty="0" smtClean="0"/>
              <a:t>·</a:t>
            </a:r>
          </a:p>
          <a:p>
            <a:pPr algn="ctr"/>
            <a:r>
              <a:rPr lang="de-DE" dirty="0" smtClean="0"/>
              <a:t>«</a:t>
            </a:r>
            <a:r>
              <a:rPr lang="el-GR" dirty="0" smtClean="0"/>
              <a:t>τα παιδιά σου θα τα γεννάς με πόνο</a:t>
            </a:r>
            <a:r>
              <a:rPr lang="de-DE" dirty="0" smtClean="0"/>
              <a:t>»</a:t>
            </a:r>
            <a:r>
              <a:rPr lang="el-GR" dirty="0" smtClean="0"/>
              <a:t>.</a:t>
            </a:r>
            <a:r>
              <a:rPr lang="de-DE" dirty="0" smtClean="0"/>
              <a:t> </a:t>
            </a:r>
            <a:endParaRPr lang="el-GR" dirty="0" smtClean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4555"/>
            <a:ext cx="9144000" cy="513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4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861034" y="612844"/>
            <a:ext cx="4282966" cy="56323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Η χρονολόγηση της πύλης και των αναγλύφων είναι εφικτή χάρη στην επιγραφή που φρόντισε ο επίσκοπος να αναγραφεί στο κεντρικό δοκάρι της πύλης:</a:t>
            </a:r>
          </a:p>
          <a:p>
            <a:endParaRPr lang="el-GR" dirty="0" smtClean="0"/>
          </a:p>
          <a:p>
            <a:r>
              <a:rPr lang="de-DE" dirty="0" smtClean="0"/>
              <a:t>„AN[NO] DOM[INICE] INC[ARNATIONIS] </a:t>
            </a:r>
            <a:endParaRPr lang="el-GR" dirty="0" smtClean="0"/>
          </a:p>
          <a:p>
            <a:r>
              <a:rPr lang="de-DE" dirty="0" smtClean="0"/>
              <a:t>M XV B[ERNVARDVS] EP[ISCOPVS] DIVE </a:t>
            </a:r>
            <a:endParaRPr lang="el-GR" dirty="0" smtClean="0"/>
          </a:p>
          <a:p>
            <a:r>
              <a:rPr lang="de-DE" dirty="0" smtClean="0"/>
              <a:t>MEM[ORIE] HAS VALVAS FVSILES IN </a:t>
            </a:r>
            <a:endParaRPr lang="el-GR" dirty="0" smtClean="0"/>
          </a:p>
          <a:p>
            <a:r>
              <a:rPr lang="de-DE" dirty="0" smtClean="0"/>
              <a:t>FACIE[M] ANGELICI TE[M]PLI OB </a:t>
            </a:r>
            <a:endParaRPr lang="el-GR" dirty="0" smtClean="0"/>
          </a:p>
          <a:p>
            <a:r>
              <a:rPr lang="de-DE" dirty="0" smtClean="0"/>
              <a:t>MONIM[EN]T[VM] SVI FEC[IT] SVSPENDI“</a:t>
            </a:r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Το έτος αναφέρεται: </a:t>
            </a:r>
            <a:r>
              <a:rPr lang="de-DE" dirty="0" smtClean="0"/>
              <a:t>M XV </a:t>
            </a:r>
            <a:r>
              <a:rPr lang="el-GR" dirty="0" smtClean="0"/>
              <a:t>= 1015 μ.Χ.</a:t>
            </a:r>
          </a:p>
          <a:p>
            <a:endParaRPr lang="el-GR" dirty="0" smtClean="0"/>
          </a:p>
          <a:p>
            <a:r>
              <a:rPr lang="el-GR" dirty="0" smtClean="0"/>
              <a:t>Υπάρχει πρόβλημα για το πού βρισκόταν η πύλη αρχικά: Η δυτική πρόσοψη της εκκλησίας χτίστηκε μόλις το 1035, και δεν υπήρχε την εποχή του επίσκοπου </a:t>
            </a:r>
            <a:r>
              <a:rPr lang="de-DE" dirty="0" smtClean="0"/>
              <a:t>Bernward. </a:t>
            </a:r>
            <a:r>
              <a:rPr lang="el-GR" dirty="0" smtClean="0"/>
              <a:t>Φαίνεται πάντως ότι η πύλη ήταν προορισμένη από την αρχή για αυτή τη θέση.</a:t>
            </a:r>
            <a:endParaRPr lang="de-DE" dirty="0"/>
          </a:p>
        </p:txBody>
      </p:sp>
      <p:pic>
        <p:nvPicPr>
          <p:cNvPr id="3" name="Bild 2" descr="Hildesheim Dom Westwerk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47625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S_Sabina_portone_430 c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588000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842001" y="4914900"/>
            <a:ext cx="2946400" cy="17543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Πύλη της εκκλησίας της Αγίας Σαβίνης </a:t>
            </a:r>
            <a:r>
              <a:rPr lang="de-DE" dirty="0" smtClean="0"/>
              <a:t>(Santa Sabina)</a:t>
            </a:r>
            <a:r>
              <a:rPr lang="el-GR" dirty="0" smtClean="0"/>
              <a:t> στη Ρώμη, περίπου 430 μ.Χ.</a:t>
            </a:r>
          </a:p>
          <a:p>
            <a:r>
              <a:rPr lang="el-GR" dirty="0" smtClean="0"/>
              <a:t>Ξυλόγλυπτη πύλη με παραστάσεις από την Αγία Γραφή.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S_Sabina_portone_430 c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1791" y="0"/>
            <a:ext cx="736041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Mainzer_Dom_Marktportal 1009 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524500" y="4914900"/>
            <a:ext cx="3263901" cy="17543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Χάλκινη πύλη του καθεδρικού ναού της πόλης </a:t>
            </a:r>
            <a:r>
              <a:rPr lang="de-DE" dirty="0" smtClean="0"/>
              <a:t>Mainz</a:t>
            </a:r>
            <a:r>
              <a:rPr lang="el-GR" dirty="0" smtClean="0"/>
              <a:t>, περίπου </a:t>
            </a:r>
            <a:r>
              <a:rPr lang="de-DE" dirty="0" smtClean="0"/>
              <a:t>1009</a:t>
            </a:r>
            <a:r>
              <a:rPr lang="el-GR" dirty="0" smtClean="0"/>
              <a:t> μ.Χ.</a:t>
            </a:r>
          </a:p>
          <a:p>
            <a:r>
              <a:rPr lang="el-GR" dirty="0" smtClean="0"/>
              <a:t>Εκτός από τις 2 λεοντοκεφαλές με κρίκους και τα δοκάρια χωρίς γλυπτό διάκοσμο.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St. Georg_Reichenau_Grundris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4313"/>
            <a:ext cx="9135168" cy="512937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03020" y="5347355"/>
            <a:ext cx="74041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Reichenau, </a:t>
            </a:r>
            <a:r>
              <a:rPr lang="el-GR" dirty="0" smtClean="0"/>
              <a:t>λίμνη της Κωνσταντίας, εκκλησία του Αγίου Γεωργίου (κάτοψη</a:t>
            </a:r>
            <a:r>
              <a:rPr lang="de-DE" dirty="0" smtClean="0"/>
              <a:t>)</a:t>
            </a:r>
            <a:r>
              <a:rPr lang="el-GR" dirty="0" smtClean="0"/>
              <a:t>.</a:t>
            </a:r>
          </a:p>
          <a:p>
            <a:r>
              <a:rPr lang="el-GR" dirty="0" smtClean="0"/>
              <a:t>Ανεγέρθηκε π. 900, με προσκτίσματα από το 1000 και ύστερα.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St Georg Reichenau Innenaufnahm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512" y="12700"/>
            <a:ext cx="6530975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5949434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Το κεντρικό κλίτος της εκκλησίας του Αγίου Γεωργίου στο </a:t>
            </a:r>
            <a:r>
              <a:rPr lang="de-DE" dirty="0" smtClean="0"/>
              <a:t>Oberzell, </a:t>
            </a:r>
            <a:r>
              <a:rPr lang="el-GR" dirty="0" smtClean="0"/>
              <a:t>νησί </a:t>
            </a:r>
            <a:r>
              <a:rPr lang="de-DE" dirty="0" smtClean="0"/>
              <a:t>Reichenau,</a:t>
            </a:r>
            <a:r>
              <a:rPr lang="el-GR" dirty="0" smtClean="0"/>
              <a:t> λίμνη της Κωνσταντίας. Χτίστηκε στην καρολίγγια / οθωνική εποχή, γύρω στο 900 μ.Χ. Στο επιστύλιο και στους τοίχους του Β΄ ορόφου τοιχογραφίες του 10</a:t>
            </a:r>
            <a:r>
              <a:rPr lang="el-GR" baseline="30000" dirty="0" smtClean="0"/>
              <a:t>ου</a:t>
            </a:r>
            <a:r>
              <a:rPr lang="el-GR" dirty="0" smtClean="0"/>
              <a:t> / 11</a:t>
            </a:r>
            <a:r>
              <a:rPr lang="el-GR" baseline="30000" dirty="0" smtClean="0"/>
              <a:t>ου</a:t>
            </a:r>
            <a:r>
              <a:rPr lang="el-GR" dirty="0" smtClean="0"/>
              <a:t> αιώνα με βιβλικές σκηνές.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Jüngling von Naim Reichena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7212" y="0"/>
            <a:ext cx="8029576" cy="62357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6083300"/>
            <a:ext cx="9144000" cy="8156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500" dirty="0" smtClean="0">
                <a:latin typeface="Arial"/>
                <a:cs typeface="Arial"/>
              </a:rPr>
              <a:t>Εκκλησία του Αγ. Γεωργίου στο </a:t>
            </a:r>
            <a:r>
              <a:rPr lang="de-DE" sz="1500" dirty="0" smtClean="0">
                <a:latin typeface="Arial"/>
                <a:cs typeface="Arial"/>
              </a:rPr>
              <a:t>Oberzell, </a:t>
            </a:r>
            <a:r>
              <a:rPr lang="el-GR" sz="1500" dirty="0" smtClean="0">
                <a:latin typeface="Arial"/>
                <a:cs typeface="Arial"/>
              </a:rPr>
              <a:t>νησί</a:t>
            </a:r>
            <a:r>
              <a:rPr lang="de-DE" sz="1500" dirty="0" smtClean="0">
                <a:latin typeface="Arial"/>
                <a:cs typeface="Arial"/>
              </a:rPr>
              <a:t> Reichenau</a:t>
            </a:r>
            <a:r>
              <a:rPr lang="el-GR" sz="1500" dirty="0" smtClean="0">
                <a:latin typeface="Arial"/>
                <a:cs typeface="Arial"/>
              </a:rPr>
              <a:t> της λίμνης της Κωνσταντίας. Περίπου 900 μ.Χ.</a:t>
            </a:r>
          </a:p>
          <a:p>
            <a:r>
              <a:rPr lang="el-GR" sz="1500" dirty="0" smtClean="0">
                <a:latin typeface="Arial"/>
                <a:cs typeface="Arial"/>
              </a:rPr>
              <a:t>Τοιχογραφίες του 10</a:t>
            </a:r>
            <a:r>
              <a:rPr lang="el-GR" sz="1500" baseline="30000" dirty="0" smtClean="0">
                <a:latin typeface="Arial"/>
                <a:cs typeface="Arial"/>
              </a:rPr>
              <a:t>ου</a:t>
            </a:r>
            <a:r>
              <a:rPr lang="el-GR" sz="1500" dirty="0" smtClean="0">
                <a:latin typeface="Arial"/>
                <a:cs typeface="Arial"/>
              </a:rPr>
              <a:t>/11</a:t>
            </a:r>
            <a:r>
              <a:rPr lang="el-GR" sz="1500" baseline="30000" dirty="0" smtClean="0">
                <a:latin typeface="Arial"/>
                <a:cs typeface="Arial"/>
              </a:rPr>
              <a:t>ου</a:t>
            </a:r>
            <a:r>
              <a:rPr lang="el-GR" sz="1500" dirty="0" smtClean="0">
                <a:latin typeface="Arial"/>
                <a:cs typeface="Arial"/>
              </a:rPr>
              <a:t> αι. Εδώ: Νότιος τοίχος του κεντρικού κλίτους, </a:t>
            </a:r>
            <a:r>
              <a:rPr lang="el-GR" sz="1600" dirty="0" smtClean="0"/>
              <a:t>η </a:t>
            </a:r>
            <a:r>
              <a:rPr lang="el-GR" sz="1600" dirty="0"/>
              <a:t>ανάσταση του γιου της χήρας στη </a:t>
            </a:r>
            <a:r>
              <a:rPr lang="el-GR" sz="1600" dirty="0" smtClean="0"/>
              <a:t>Ναΐν.</a:t>
            </a:r>
            <a:endParaRPr lang="el-G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Christussäule_8 Auferweckung Jüngling zu Nai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600" y="1927392"/>
            <a:ext cx="2311400" cy="3003215"/>
          </a:xfrm>
          <a:prstGeom prst="rect">
            <a:avLst/>
          </a:prstGeom>
        </p:spPr>
      </p:pic>
      <p:pic>
        <p:nvPicPr>
          <p:cNvPr id="3" name="Bild 2" descr="Jüngling von Naim Reichenau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631950"/>
            <a:ext cx="6832600" cy="3594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5288340"/>
            <a:ext cx="91440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Η εκκλησία</a:t>
            </a:r>
          </a:p>
          <a:p>
            <a:pPr algn="ctr"/>
            <a:r>
              <a:rPr lang="de-DE" sz="2400" dirty="0" smtClean="0"/>
              <a:t>Santa Mar</a:t>
            </a:r>
            <a:r>
              <a:rPr lang="el-GR" sz="2400" dirty="0" smtClean="0"/>
              <a:t>í</a:t>
            </a:r>
            <a:r>
              <a:rPr lang="de-DE" sz="2400" dirty="0" smtClean="0"/>
              <a:t>a de Quintanilla</a:t>
            </a:r>
            <a:r>
              <a:rPr lang="el-GR" sz="2400" dirty="0" smtClean="0"/>
              <a:t> </a:t>
            </a:r>
            <a:r>
              <a:rPr lang="de-DE" sz="2400" dirty="0" smtClean="0"/>
              <a:t>de las </a:t>
            </a:r>
            <a:r>
              <a:rPr lang="de-DE" sz="2400" dirty="0" err="1" smtClean="0"/>
              <a:t>Vi</a:t>
            </a:r>
            <a:r>
              <a:rPr lang="el-GR" sz="2400" dirty="0" smtClean="0"/>
              <a:t>ñ</a:t>
            </a:r>
            <a:r>
              <a:rPr lang="de-DE" sz="2400" dirty="0" err="1" smtClean="0"/>
              <a:t>as</a:t>
            </a:r>
            <a:r>
              <a:rPr lang="el-GR" sz="2400" dirty="0" smtClean="0"/>
              <a:t>, </a:t>
            </a:r>
            <a:endParaRPr lang="de-DE" sz="2400" dirty="0" smtClean="0"/>
          </a:p>
          <a:p>
            <a:pPr algn="ctr"/>
            <a:r>
              <a:rPr lang="el-GR" sz="2400" dirty="0" smtClean="0"/>
              <a:t>βησιγοτθική αρχιτεκτονική με μεταγενέστερες αλλαγές.</a:t>
            </a:r>
            <a:endParaRPr lang="de-DE" sz="2400" dirty="0" smtClean="0"/>
          </a:p>
          <a:p>
            <a:pPr algn="ctr"/>
            <a:r>
              <a:rPr lang="el-GR" sz="2400" dirty="0" smtClean="0"/>
              <a:t>Τέλος 7</a:t>
            </a:r>
            <a:r>
              <a:rPr lang="el-GR" sz="2400" baseline="30000" dirty="0" smtClean="0"/>
              <a:t>ου</a:t>
            </a:r>
            <a:r>
              <a:rPr lang="el-GR" sz="2400" dirty="0" smtClean="0"/>
              <a:t> αι.</a:t>
            </a:r>
            <a:endParaRPr lang="de-DE" sz="2400" dirty="0"/>
          </a:p>
        </p:txBody>
      </p:sp>
      <p:pic>
        <p:nvPicPr>
          <p:cNvPr id="2" name="Bild 1" descr="Quintanilla de las viñas Zch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500" y="508000"/>
            <a:ext cx="6731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7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Ottonische Architektu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4700" y="0"/>
            <a:ext cx="50546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Gernrode Dehio_4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66578" cy="51562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30601" y="6311900"/>
            <a:ext cx="84827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dirty="0" smtClean="0"/>
              <a:t>Βασιλική του Αγίου Κυριακού στο </a:t>
            </a:r>
            <a:r>
              <a:rPr lang="de-DE" dirty="0" smtClean="0"/>
              <a:t>Gernrode</a:t>
            </a:r>
            <a:r>
              <a:rPr lang="el-GR" dirty="0" smtClean="0"/>
              <a:t> (Σαξονία), μοναστηριακή εκκλησία του 959.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Stiftskirche Gernrode Modell Schnit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050" y="0"/>
            <a:ext cx="52959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Stiftskirche Gernrode Modell Ansich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82550"/>
            <a:ext cx="9131300" cy="669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Stiftskirche_Gernrode_von_Ost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" y="0"/>
            <a:ext cx="8826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7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Stiftskirche.Gernrode.Westfron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375" y="0"/>
            <a:ext cx="51244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0" y="0"/>
            <a:ext cx="5505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9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Gernrode Westkrypt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Stiftskirche Gernrod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63800"/>
            <a:ext cx="3572557" cy="4394200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557" y="0"/>
            <a:ext cx="5571124" cy="4052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0" y="5288340"/>
            <a:ext cx="91440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/>
              <a:t>Η εκκλησία</a:t>
            </a:r>
          </a:p>
          <a:p>
            <a:pPr algn="ctr"/>
            <a:r>
              <a:rPr lang="de-DE" sz="2400" dirty="0" smtClean="0"/>
              <a:t>Santa Mar</a:t>
            </a:r>
            <a:r>
              <a:rPr lang="el-GR" sz="2400" dirty="0" smtClean="0"/>
              <a:t>í</a:t>
            </a:r>
            <a:r>
              <a:rPr lang="de-DE" sz="2400" dirty="0" smtClean="0"/>
              <a:t>a de Quintanilla</a:t>
            </a:r>
            <a:r>
              <a:rPr lang="el-GR" sz="2400" dirty="0" smtClean="0"/>
              <a:t> </a:t>
            </a:r>
            <a:r>
              <a:rPr lang="de-DE" sz="2400" dirty="0" smtClean="0"/>
              <a:t>de las </a:t>
            </a:r>
            <a:r>
              <a:rPr lang="de-DE" sz="2400" dirty="0" err="1" smtClean="0"/>
              <a:t>Vi</a:t>
            </a:r>
            <a:r>
              <a:rPr lang="el-GR" sz="2400" dirty="0" smtClean="0"/>
              <a:t>ñ</a:t>
            </a:r>
            <a:r>
              <a:rPr lang="de-DE" sz="2400" dirty="0" err="1" smtClean="0"/>
              <a:t>as</a:t>
            </a:r>
            <a:r>
              <a:rPr lang="el-GR" sz="2400" dirty="0" smtClean="0"/>
              <a:t>, </a:t>
            </a:r>
            <a:endParaRPr lang="de-DE" sz="2400" dirty="0" smtClean="0"/>
          </a:p>
          <a:p>
            <a:pPr algn="ctr"/>
            <a:r>
              <a:rPr lang="el-GR" sz="2400" dirty="0" smtClean="0"/>
              <a:t>βησιγοτθική αρχιτεκτονική με μεταγενέστερες αλλαγές.</a:t>
            </a:r>
            <a:endParaRPr lang="de-DE" sz="2400" dirty="0" smtClean="0"/>
          </a:p>
          <a:p>
            <a:pPr algn="ctr"/>
            <a:r>
              <a:rPr lang="el-GR" sz="2400" dirty="0" smtClean="0"/>
              <a:t>Τέλος 7</a:t>
            </a:r>
            <a:r>
              <a:rPr lang="el-GR" sz="2400" baseline="30000" dirty="0" smtClean="0"/>
              <a:t>ου</a:t>
            </a:r>
            <a:r>
              <a:rPr lang="el-GR" sz="2400" dirty="0" smtClean="0"/>
              <a:t> αι.</a:t>
            </a:r>
            <a:endParaRPr lang="de-DE" sz="2400" dirty="0"/>
          </a:p>
        </p:txBody>
      </p:sp>
      <p:pic>
        <p:nvPicPr>
          <p:cNvPr id="2" name="Bild 1" descr="Quintanilla de las viñas Grundris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780" y="584200"/>
            <a:ext cx="3818220" cy="3886200"/>
          </a:xfrm>
          <a:prstGeom prst="rect">
            <a:avLst/>
          </a:prstGeom>
        </p:spPr>
      </p:pic>
      <p:pic>
        <p:nvPicPr>
          <p:cNvPr id="5" name="Bild 4" descr="Quintanilla de las viñas Detail Zchng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51545" cy="50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2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Magdeburg Elfenbein Christus Otto d G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475" y="0"/>
            <a:ext cx="5470525" cy="6858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0" y="5103673"/>
            <a:ext cx="2286000" cy="17543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Ανάγλυφο ελεφαντοστέϊνο: Ο Χριστός δέχεται την εκκλησία του </a:t>
            </a:r>
            <a:r>
              <a:rPr lang="de-DE" dirty="0" smtClean="0"/>
              <a:t>Magdeburg</a:t>
            </a:r>
            <a:r>
              <a:rPr lang="el-GR" dirty="0" smtClean="0"/>
              <a:t> από τον αυτοκράτορα Όθωνα.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0" y="0"/>
            <a:ext cx="2286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Ανάγλυφα ελεφαντοστέϊνα (σύνολο 16;</a:t>
            </a:r>
            <a:r>
              <a:rPr lang="de-DE" dirty="0" smtClean="0"/>
              <a:t>)</a:t>
            </a:r>
            <a:r>
              <a:rPr lang="el-GR" dirty="0" smtClean="0"/>
              <a:t> από έπιπλο, ίσως θρόνο, ή βωμό στην εκκλησία του </a:t>
            </a:r>
            <a:r>
              <a:rPr lang="de-DE" dirty="0" smtClean="0"/>
              <a:t>Magdeburg</a:t>
            </a:r>
            <a:r>
              <a:rPr lang="el-GR" dirty="0" smtClean="0"/>
              <a:t>. Έργο με εντολή του Όθωνα Α΄, το 968 μ.Χ.;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Magdeburg Elfenbein Christus Petrus Paulu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000" y="0"/>
            <a:ext cx="59690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5112245"/>
            <a:ext cx="2286000" cy="17543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Ανάγλυφο ελεφαντοστέϊνο: Ο Χριστός δίνει τα κλειδιά στον Άγ. Πέτρο, τη Γραφή στον Άγ. Παύλο.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Magdeburg Elfenbein Christus Brotvermehrun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425" y="0"/>
            <a:ext cx="6505575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5380672"/>
            <a:ext cx="22860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Ανάγλυφο ελεφαντοστέϊνο: Ο Χριστός πολλαπλασιάζει τον άρτον.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Magdeburg Elfenbein 2 Täfelche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2212" y="0"/>
            <a:ext cx="3228975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5935345"/>
            <a:ext cx="43688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Πάνω: Ο Χριστός ενώπιον του Πιλάτου·</a:t>
            </a:r>
          </a:p>
          <a:p>
            <a:r>
              <a:rPr lang="el-GR" dirty="0" smtClean="0"/>
              <a:t>κάτω: ο Χριστός εμφανίζεται στον άπιστο Θωμά.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Elfenbein Kaiser Ott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437" y="0"/>
            <a:ext cx="4683125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5103673"/>
            <a:ext cx="1930400" cy="17543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Ο Όθων Β΄, η Θεοφανώ και ο Όθων Γ΄ προσκυνούν τον Χριστό.</a:t>
            </a:r>
          </a:p>
          <a:p>
            <a:r>
              <a:rPr lang="el-GR" dirty="0" smtClean="0"/>
              <a:t>Μιλάνο, 983/4.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Elfenbein Konsulardiptychen zweite Verwendun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0"/>
            <a:ext cx="493395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5657671"/>
            <a:ext cx="39116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Ο βασιλιάς Δαυίδ και ο Άγ. Γρηγόριος. Επεξεργασία ρωμαϊκού υπατικού δίπτυχου του 6</a:t>
            </a:r>
            <a:r>
              <a:rPr lang="el-GR" baseline="30000" dirty="0" smtClean="0"/>
              <a:t>ου</a:t>
            </a:r>
            <a:r>
              <a:rPr lang="el-GR" dirty="0" smtClean="0"/>
              <a:t> αι. </a:t>
            </a:r>
            <a:r>
              <a:rPr lang="de-DE" dirty="0" smtClean="0"/>
              <a:t>Monza</a:t>
            </a:r>
            <a:r>
              <a:rPr lang="el-GR" dirty="0" smtClean="0"/>
              <a:t>, </a:t>
            </a:r>
            <a:r>
              <a:rPr lang="de-DE" dirty="0" err="1" smtClean="0"/>
              <a:t>Museo</a:t>
            </a:r>
            <a:r>
              <a:rPr lang="de-DE" dirty="0" smtClean="0"/>
              <a:t> del </a:t>
            </a:r>
            <a:r>
              <a:rPr lang="de-DE" dirty="0" err="1" smtClean="0"/>
              <a:t>Duomo</a:t>
            </a:r>
            <a:r>
              <a:rPr lang="el-GR" dirty="0" smtClean="0"/>
              <a:t>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Elfenbein Otto Theophanu Hochzei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4762" y="0"/>
            <a:ext cx="40544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Otto Adelheid Evangeliar Quedlinbur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925" y="0"/>
            <a:ext cx="50101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Heiratsurkunde Otto II Theophan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300" y="0"/>
            <a:ext cx="6870700" cy="6858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4549676"/>
            <a:ext cx="2159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Η περγαμηνή του γάμου του Όθωνα</a:t>
            </a:r>
            <a:r>
              <a:rPr lang="de-DE" dirty="0" smtClean="0"/>
              <a:t> </a:t>
            </a:r>
            <a:r>
              <a:rPr lang="el-GR" dirty="0" smtClean="0"/>
              <a:t>Β΄ με την ανηψιά του βυζαντινού αυτοκράτορα Ιωάννου Α΄ Τσιμισκή, Θεοφανώ, το 972.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Heiratsurkunde Otto II Theophanu 0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287" y="-50800"/>
            <a:ext cx="5051425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2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2628</Words>
  <Application>Microsoft Office PowerPoint</Application>
  <PresentationFormat>Προβολή στην οθόνη (4:3)</PresentationFormat>
  <Paragraphs>299</Paragraphs>
  <Slides>114</Slides>
  <Notes>8</Notes>
  <HiddenSlides>0</HiddenSlides>
  <MMClips>0</MMClips>
  <ScaleCrop>false</ScaleCrop>
  <HeadingPairs>
    <vt:vector size="4" baseType="variant">
      <vt:variant>
        <vt:lpstr>Θέμα</vt:lpstr>
      </vt:variant>
      <vt:variant>
        <vt:i4>3</vt:i4>
      </vt:variant>
      <vt:variant>
        <vt:lpstr>Τίτλοι διαφανειών</vt:lpstr>
      </vt:variant>
      <vt:variant>
        <vt:i4>114</vt:i4>
      </vt:variant>
    </vt:vector>
  </HeadingPairs>
  <TitlesOfParts>
    <vt:vector size="117" baseType="lpstr">
      <vt:lpstr>Office-Design</vt:lpstr>
      <vt:lpstr>Θέμα του Office</vt:lpstr>
      <vt:lpstr>2_Θέμα του Office</vt:lpstr>
      <vt:lpstr>Εισαγωγή στις εικαστικές τέχνες</vt:lpstr>
      <vt:lpstr>Σκοποί  ενότητας</vt:lpstr>
      <vt:lpstr>Περιεχόμενα ενότητας</vt:lpstr>
      <vt:lpstr>Μεσαιωνική τέχνη</vt:lpstr>
      <vt:lpstr>Μετανάστευση των Λαών, 375-568 μ.Χ.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Τέχνη των Λαγγοβάρδων (;)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Τέχνη της εποχής του Καρλομάγνου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Τέχνη της εποχής του Όθωνα Α΄ και των διαδόχων του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Τέλος Ενότητας</vt:lpstr>
      <vt:lpstr>Χρηματοδότηση</vt:lpstr>
      <vt:lpstr>Σημείωμα Ιστορικού Εκδόσεων Έργου</vt:lpstr>
      <vt:lpstr>Σημείωμα Αναφοράς</vt:lpstr>
      <vt:lpstr>Σημείωμα Αδειοδότησης</vt:lpstr>
      <vt:lpstr>Σημείωμα Χρήσης Έργων Τρίτων (1/4)</vt:lpstr>
      <vt:lpstr>Σημείωμα Χρήσης Έργων Τρίτων (2/4)</vt:lpstr>
      <vt:lpstr>Σημείωμα Χρήσης Έργων Τρίτων (3/4)</vt:lpstr>
      <vt:lpstr>Σημείωμα Χρήσης Έργων Τρίτων (4/4)</vt:lpstr>
    </vt:vector>
  </TitlesOfParts>
  <Company>Universität Patras, Theater Studies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Μεσαιωνική τέχνη</dc:title>
  <dc:creator>Martin Kreeb</dc:creator>
  <cp:lastModifiedBy>Mania</cp:lastModifiedBy>
  <cp:revision>72</cp:revision>
  <dcterms:created xsi:type="dcterms:W3CDTF">2012-05-25T10:11:27Z</dcterms:created>
  <dcterms:modified xsi:type="dcterms:W3CDTF">2015-07-21T06:28:43Z</dcterms:modified>
</cp:coreProperties>
</file>