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37"/>
  </p:notesMasterIdLst>
  <p:sldIdLst>
    <p:sldId id="257" r:id="rId4"/>
    <p:sldId id="266" r:id="rId5"/>
    <p:sldId id="258" r:id="rId6"/>
    <p:sldId id="259" r:id="rId7"/>
    <p:sldId id="272" r:id="rId8"/>
    <p:sldId id="273" r:id="rId9"/>
    <p:sldId id="262" r:id="rId10"/>
    <p:sldId id="263" r:id="rId11"/>
    <p:sldId id="277" r:id="rId12"/>
    <p:sldId id="279" r:id="rId13"/>
    <p:sldId id="278" r:id="rId14"/>
    <p:sldId id="275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90" r:id="rId24"/>
    <p:sldId id="291" r:id="rId25"/>
    <p:sldId id="292" r:id="rId26"/>
    <p:sldId id="293" r:id="rId27"/>
    <p:sldId id="294" r:id="rId28"/>
    <p:sldId id="297" r:id="rId29"/>
    <p:sldId id="299" r:id="rId30"/>
    <p:sldId id="300" r:id="rId31"/>
    <p:sldId id="301" r:id="rId32"/>
    <p:sldId id="302" r:id="rId33"/>
    <p:sldId id="303" r:id="rId34"/>
    <p:sldId id="304" r:id="rId35"/>
    <p:sldId id="305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FFCC00"/>
    <a:srgbClr val="FFFF66"/>
    <a:srgbClr val="FFFF00"/>
    <a:srgbClr val="66CCFF"/>
    <a:srgbClr val="99CC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94660"/>
  </p:normalViewPr>
  <p:slideViewPr>
    <p:cSldViewPr>
      <p:cViewPr varScale="1">
        <p:scale>
          <a:sx n="74" d="100"/>
          <a:sy n="74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noProof="0" smtClean="0"/>
              <a:t>Δεύτερου επιπέδου</a:t>
            </a:r>
          </a:p>
          <a:p>
            <a:pPr lvl="2"/>
            <a:r>
              <a:rPr lang="el-GR" altLang="el-GR" noProof="0" smtClean="0"/>
              <a:t>Τρίτου επιπέδου</a:t>
            </a:r>
          </a:p>
          <a:p>
            <a:pPr lvl="3"/>
            <a:r>
              <a:rPr lang="el-GR" altLang="el-GR" noProof="0" smtClean="0"/>
              <a:t>Τέταρτου επιπέδου</a:t>
            </a:r>
          </a:p>
          <a:p>
            <a:pPr lvl="4"/>
            <a:r>
              <a:rPr lang="el-GR" altLang="el-GR" noProof="0" smtClean="0"/>
              <a:t>Πέμπτου επιπέδου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CEDE7C34-7D3F-47C1-B757-A76919CAE4E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6018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4F7365-7AC1-4541-B6B1-68282583EA3D}" type="slidenum">
              <a:rPr lang="el-GR" altLang="el-GR" b="0"/>
              <a:pPr/>
              <a:t>12</a:t>
            </a:fld>
            <a:endParaRPr lang="el-GR" altLang="el-GR" b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54804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050670-6088-4879-A67D-41B55CF85671}" type="slidenum">
              <a:rPr lang="en-US" altLang="el-GR" b="0">
                <a:solidFill>
                  <a:srgbClr val="000000"/>
                </a:solidFill>
              </a:rPr>
              <a:pPr eaLnBrk="1" hangingPunct="1"/>
              <a:t>32</a:t>
            </a:fld>
            <a:endParaRPr lang="en-US" altLang="el-GR" b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26CAAD-71EE-4911-854B-718AB13B5285}" type="slidenum">
              <a:rPr lang="en-US" altLang="el-GR" b="0">
                <a:solidFill>
                  <a:srgbClr val="000000"/>
                </a:solidFill>
              </a:rPr>
              <a:pPr eaLnBrk="1" hangingPunct="1"/>
              <a:t>33</a:t>
            </a:fld>
            <a:endParaRPr lang="en-US" altLang="el-GR" b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0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0AE91-BFF8-49D1-AC33-7395814D6B26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8875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76AB9-4C69-43B9-8D94-3BA5587AC07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84041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5A9B0-A41F-448E-B0FD-B843AC6DA25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349155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9158B-BF68-4AFA-968D-326D954135D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176326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D13E3-E4DA-4543-9BA9-D8BF5EFB3C9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585126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4814A-34FC-47F1-8C3D-B480144B7E23}" type="slidenum">
              <a:rPr lang="en-GB" altLang="el-GR">
                <a:solidFill>
                  <a:srgbClr val="000000"/>
                </a:solidFill>
              </a:rPr>
              <a:pPr/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82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8D3C8-D2DF-43CD-82E7-D52073194724}" type="slidenum">
              <a:rPr lang="en-GB" altLang="el-GR">
                <a:solidFill>
                  <a:srgbClr val="000000"/>
                </a:solidFill>
              </a:rPr>
              <a:pPr/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71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5973E-C1C4-4942-B223-1AB1229306AA}" type="slidenum">
              <a:rPr lang="en-GB" altLang="el-GR">
                <a:solidFill>
                  <a:srgbClr val="000000"/>
                </a:solidFill>
              </a:rPr>
              <a:pPr/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57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E6484-A90B-427F-993E-C1B2F1411962}" type="slidenum">
              <a:rPr lang="en-GB" altLang="el-GR">
                <a:solidFill>
                  <a:srgbClr val="000000"/>
                </a:solidFill>
              </a:rPr>
              <a:pPr/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02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5C87C-4E27-4EF4-AB29-1302D36388DF}" type="slidenum">
              <a:rPr lang="en-GB" altLang="el-GR">
                <a:solidFill>
                  <a:srgbClr val="000000"/>
                </a:solidFill>
              </a:rPr>
              <a:pPr/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50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347C1-7598-4888-BAD0-85C6C31926C5}" type="slidenum">
              <a:rPr lang="en-GB" altLang="el-GR">
                <a:solidFill>
                  <a:srgbClr val="000000"/>
                </a:solidFill>
              </a:rPr>
              <a:pPr/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3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8F9ED-7E52-4651-B8BF-76CA17BA36C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38089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08567-D6AB-4958-A4B3-A99284142F4E}" type="slidenum">
              <a:rPr lang="en-GB" altLang="el-GR">
                <a:solidFill>
                  <a:srgbClr val="000000"/>
                </a:solidFill>
              </a:rPr>
              <a:pPr/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1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CFEE3-F54F-4E33-85E3-23F72966F514}" type="slidenum">
              <a:rPr lang="en-GB" altLang="el-GR">
                <a:solidFill>
                  <a:srgbClr val="000000"/>
                </a:solidFill>
              </a:rPr>
              <a:pPr/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35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9EF7A-D2CF-4245-9FED-27506FD687F3}" type="slidenum">
              <a:rPr lang="en-GB" altLang="el-GR">
                <a:solidFill>
                  <a:srgbClr val="000000"/>
                </a:solidFill>
              </a:rPr>
              <a:pPr/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70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0ED82-EB85-4389-972B-D17C9CBBA275}" type="slidenum">
              <a:rPr lang="en-GB" altLang="el-GR">
                <a:solidFill>
                  <a:srgbClr val="000000"/>
                </a:solidFill>
              </a:rPr>
              <a:pPr/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07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DD93B-A0BB-4DA4-970B-CAD9C1835894}" type="slidenum">
              <a:rPr lang="en-GB" altLang="el-GR">
                <a:solidFill>
                  <a:srgbClr val="000000"/>
                </a:solidFill>
              </a:rPr>
              <a:pPr/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17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FA584-4F18-4090-A267-1AA112B4DF19}" type="slidenum">
              <a:rPr lang="en-US" altLang="el-GR">
                <a:solidFill>
                  <a:srgbClr val="000000"/>
                </a:solidFill>
              </a:rPr>
              <a:pPr/>
              <a:t>‹#›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6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69A8F-2322-4044-ACAD-796507CB9E63}" type="slidenum">
              <a:rPr lang="en-US" altLang="el-GR">
                <a:solidFill>
                  <a:srgbClr val="000000"/>
                </a:solidFill>
              </a:rPr>
              <a:pPr/>
              <a:t>‹#›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95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72F9F-47C1-42AD-84A0-C2881A944E6D}" type="slidenum">
              <a:rPr lang="en-US" altLang="el-GR">
                <a:solidFill>
                  <a:srgbClr val="000000"/>
                </a:solidFill>
              </a:rPr>
              <a:pPr/>
              <a:t>‹#›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0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A3898-13B1-41B1-ADAD-EE903037CDC2}" type="slidenum">
              <a:rPr lang="en-US" altLang="el-GR">
                <a:solidFill>
                  <a:srgbClr val="000000"/>
                </a:solidFill>
              </a:rPr>
              <a:pPr/>
              <a:t>‹#›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36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E7952-551A-44A8-A0D2-1DEFFAD41D18}" type="slidenum">
              <a:rPr lang="en-US" altLang="el-GR">
                <a:solidFill>
                  <a:srgbClr val="000000"/>
                </a:solidFill>
              </a:rPr>
              <a:pPr/>
              <a:t>‹#›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4A166-74E9-47FD-B503-43EBA4DAC00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363640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B7ABA-E1F2-4200-B27E-46F543B561B1}" type="slidenum">
              <a:rPr lang="en-US" altLang="el-GR">
                <a:solidFill>
                  <a:srgbClr val="000000"/>
                </a:solidFill>
              </a:rPr>
              <a:pPr/>
              <a:t>‹#›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10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D7245-E96D-4AF2-AE71-D11C337DA9A9}" type="slidenum">
              <a:rPr lang="en-US" altLang="el-GR">
                <a:solidFill>
                  <a:srgbClr val="000000"/>
                </a:solidFill>
              </a:rPr>
              <a:pPr/>
              <a:t>‹#›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66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79CF0-3F0E-4F40-9330-A49AEC3C41D0}" type="slidenum">
              <a:rPr lang="en-US" altLang="el-GR">
                <a:solidFill>
                  <a:srgbClr val="000000"/>
                </a:solidFill>
              </a:rPr>
              <a:pPr/>
              <a:t>‹#›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57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7725C-E6AE-4726-A2FF-ECF2E2BBFB34}" type="slidenum">
              <a:rPr lang="en-US" altLang="el-GR">
                <a:solidFill>
                  <a:srgbClr val="000000"/>
                </a:solidFill>
              </a:rPr>
              <a:pPr/>
              <a:t>‹#›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24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D35C8-B7F6-429A-B8A5-21891CFE7DAD}" type="slidenum">
              <a:rPr lang="en-US" altLang="el-GR">
                <a:solidFill>
                  <a:srgbClr val="000000"/>
                </a:solidFill>
              </a:rPr>
              <a:pPr/>
              <a:t>‹#›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30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4559E-B2BD-43EE-8F17-C3CC03DDA5D6}" type="slidenum">
              <a:rPr lang="en-US" altLang="el-GR">
                <a:solidFill>
                  <a:srgbClr val="000000"/>
                </a:solidFill>
              </a:rPr>
              <a:pPr/>
              <a:t>‹#›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88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06EDB-FAD7-42EA-BE5F-CDFC95A18B01}" type="slidenum">
              <a:rPr lang="en-US" altLang="el-GR">
                <a:solidFill>
                  <a:srgbClr val="000000"/>
                </a:solidFill>
              </a:rPr>
              <a:pPr/>
              <a:t>‹#›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39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478E6-2054-4079-A761-3430556936E7}" type="slidenum">
              <a:rPr lang="en-US" altLang="el-GR">
                <a:solidFill>
                  <a:srgbClr val="000000"/>
                </a:solidFill>
              </a:rPr>
              <a:pPr/>
              <a:t>‹#›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47522-6815-4148-8462-29396A67E35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40116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75303-0319-44E6-A7EF-D1018DA3D66C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1183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361F-A727-4CAF-9223-2293BE8EC53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17400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296B3-739D-408D-BBC0-66F778552BA6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06604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64438-5ED1-4B05-97E7-A9F8BC38916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60264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D6A9-2D99-4C5A-BFE6-A57AEF724D0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786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7DE5ADD0-784B-4F2E-8091-0479137520E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text styles</a:t>
            </a:r>
          </a:p>
          <a:p>
            <a:pPr lvl="1"/>
            <a:r>
              <a:rPr lang="en-GB" altLang="el-GR" smtClean="0"/>
              <a:t>Second level</a:t>
            </a:r>
          </a:p>
          <a:p>
            <a:pPr lvl="2"/>
            <a:r>
              <a:rPr lang="en-GB" altLang="el-GR" smtClean="0"/>
              <a:t>Third level</a:t>
            </a:r>
          </a:p>
          <a:p>
            <a:pPr lvl="3"/>
            <a:r>
              <a:rPr lang="en-GB" altLang="el-GR" smtClean="0"/>
              <a:t>Fourth level</a:t>
            </a:r>
          </a:p>
          <a:p>
            <a:pPr lvl="4"/>
            <a:r>
              <a:rPr lang="en-GB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GB" altLang="el-GR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GB" altLang="el-GR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D18EA1F6-0870-45A2-B105-8091319B936B}" type="slidenum">
              <a:rPr lang="en-GB" altLang="el-GR" b="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‹#›</a:t>
            </a:fld>
            <a:endParaRPr lang="en-GB" altLang="el-GR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6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1" hangingPunct="1"/>
            <a:fld id="{4511E757-97B2-4448-B0CE-439EEA1C452A}" type="slidenum">
              <a:rPr lang="en-US" altLang="el-GR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5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image" Target="../media/image29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7.jpe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42.jpeg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image" Target="../media/image44.jpeg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6.emf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emf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3.emf"/><Relationship Id="rId7" Type="http://schemas.openxmlformats.org/officeDocument/2006/relationships/image" Target="../media/image7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4.emf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9" descr="ELLHNIKO KEIMENO GIA MULTIG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1825"/>
            <a:ext cx="914717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0" y="5499100"/>
            <a:ext cx="297021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10000"/>
              </a:spcBef>
              <a:defRPr/>
            </a:pPr>
            <a:r>
              <a:rPr lang="el-GR" altLang="el-GR" sz="2000" b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Πολύ-ειδική</a:t>
            </a:r>
            <a:endParaRPr lang="en-US" altLang="el-GR" sz="2000" b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10000"/>
              </a:spcBef>
              <a:defRPr/>
            </a:pPr>
            <a:r>
              <a:rPr lang="el-GR" altLang="el-GR" sz="2000" b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(</a:t>
            </a:r>
            <a:r>
              <a:rPr lang="en-US" altLang="el-GR" sz="2000" b="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multi</a:t>
            </a:r>
            <a:r>
              <a:rPr lang="el-GR" altLang="el-GR" sz="2000" b="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-</a:t>
            </a:r>
            <a:r>
              <a:rPr lang="en-US" altLang="el-GR" sz="2000" b="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species</a:t>
            </a:r>
            <a:r>
              <a:rPr lang="el-GR" altLang="el-GR" sz="2000" b="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altLang="el-GR" sz="2000" b="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fisheries</a:t>
            </a:r>
            <a:r>
              <a:rPr lang="el-GR" altLang="el-GR" sz="2000" b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</a:t>
            </a:r>
            <a:endParaRPr lang="en-GB" altLang="el-GR" sz="2000" b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6416675" y="5454650"/>
            <a:ext cx="27273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10000"/>
              </a:spcBef>
              <a:defRPr/>
            </a:pPr>
            <a:r>
              <a:rPr lang="el-GR" altLang="el-GR" sz="2000" b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Πολυ-εργαλειακή</a:t>
            </a:r>
          </a:p>
          <a:p>
            <a:pPr algn="ctr" eaLnBrk="1" hangingPunct="1">
              <a:spcBef>
                <a:spcPct val="10000"/>
              </a:spcBef>
              <a:defRPr/>
            </a:pPr>
            <a:r>
              <a:rPr lang="el-GR" altLang="el-GR" sz="2000" b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(</a:t>
            </a:r>
            <a:r>
              <a:rPr lang="en-US" altLang="el-GR" sz="2000" b="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multi</a:t>
            </a:r>
            <a:r>
              <a:rPr lang="el-GR" altLang="el-GR" sz="2000" b="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-</a:t>
            </a:r>
            <a:r>
              <a:rPr lang="en-US" altLang="el-GR" sz="2000" b="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gear</a:t>
            </a:r>
            <a:r>
              <a:rPr lang="el-GR" altLang="el-GR" sz="2000" b="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altLang="el-GR" sz="2000" b="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fisheries</a:t>
            </a:r>
            <a:r>
              <a:rPr lang="el-GR" altLang="el-GR" sz="2000" b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</a:t>
            </a:r>
            <a:endParaRPr lang="en-GB" altLang="el-GR" sz="2000" b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541338" y="6318250"/>
            <a:ext cx="8126412" cy="427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2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Δυσκολία εκτίμησης της αλιευτικής θνησιμότητας ανά εργαλείο</a:t>
            </a:r>
            <a:endParaRPr lang="en-GB" altLang="el-GR" sz="2200" b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041650" y="593725"/>
            <a:ext cx="30861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200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Σύγκριση ΕΕΜ</a:t>
            </a:r>
            <a:endParaRPr lang="en-GB" altLang="el-GR" sz="2200" b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22288" y="998538"/>
            <a:ext cx="8172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0">
                <a:latin typeface="Tahoma" panose="020B0604030504040204" pitchFamily="34" charset="0"/>
              </a:rPr>
              <a:t>Σε όλα τα είδη οι </a:t>
            </a:r>
            <a:r>
              <a:rPr lang="el-GR" altLang="el-GR" sz="2000">
                <a:solidFill>
                  <a:srgbClr val="FF0000"/>
                </a:solidFill>
                <a:latin typeface="Tahoma" panose="020B0604030504040204" pitchFamily="34" charset="0"/>
              </a:rPr>
              <a:t>πεζότρατες</a:t>
            </a:r>
            <a:r>
              <a:rPr lang="el-GR" altLang="el-GR" sz="2000" b="0">
                <a:latin typeface="Tahoma" panose="020B0604030504040204" pitchFamily="34" charset="0"/>
              </a:rPr>
              <a:t> έπιαναν</a:t>
            </a:r>
            <a:r>
              <a:rPr lang="en-US" altLang="el-GR" sz="2000" b="0">
                <a:latin typeface="Tahoma" panose="020B0604030504040204" pitchFamily="34" charset="0"/>
              </a:rPr>
              <a:t> </a:t>
            </a:r>
            <a:r>
              <a:rPr lang="el-GR" altLang="el-GR" sz="2000">
                <a:solidFill>
                  <a:srgbClr val="FF3300"/>
                </a:solidFill>
                <a:latin typeface="Tahoma" panose="020B0604030504040204" pitchFamily="34" charset="0"/>
              </a:rPr>
              <a:t>τα περισσότερα </a:t>
            </a:r>
            <a:r>
              <a:rPr lang="en-US" altLang="el-GR" sz="2000">
                <a:solidFill>
                  <a:srgbClr val="FF3300"/>
                </a:solidFill>
                <a:latin typeface="Tahoma" panose="020B0604030504040204" pitchFamily="34" charset="0"/>
              </a:rPr>
              <a:t>%</a:t>
            </a:r>
            <a:r>
              <a:rPr lang="el-GR" altLang="el-GR" sz="2000" b="0">
                <a:latin typeface="Tahoma" panose="020B0604030504040204" pitchFamily="34" charset="0"/>
              </a:rPr>
              <a:t> ατόμων με </a:t>
            </a:r>
            <a:r>
              <a:rPr lang="en-US" altLang="el-GR" sz="2000" b="0">
                <a:latin typeface="Tahoma" panose="020B0604030504040204" pitchFamily="34" charset="0"/>
              </a:rPr>
              <a:t>μήκος μικρότερο </a:t>
            </a:r>
            <a:r>
              <a:rPr lang="el-GR" altLang="el-GR" sz="2000" b="0">
                <a:latin typeface="Tahoma" panose="020B0604030504040204" pitchFamily="34" charset="0"/>
              </a:rPr>
              <a:t>του ΕΕΜ </a:t>
            </a:r>
          </a:p>
        </p:txBody>
      </p:sp>
      <p:sp>
        <p:nvSpPr>
          <p:cNvPr id="39919" name="Rectangle 1007"/>
          <p:cNvSpPr>
            <a:spLocks noChangeAspect="1" noChangeArrowheads="1"/>
          </p:cNvSpPr>
          <p:nvPr/>
        </p:nvSpPr>
        <p:spPr bwMode="auto">
          <a:xfrm>
            <a:off x="206375" y="2352675"/>
            <a:ext cx="668338" cy="274638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0">
                <a:latin typeface="Tahoma" panose="020B0604030504040204" pitchFamily="34" charset="0"/>
              </a:rPr>
              <a:t>Γρι-γρι</a:t>
            </a:r>
            <a:endParaRPr lang="en-US" altLang="el-GR" b="0">
              <a:latin typeface="Tahoma" panose="020B0604030504040204" pitchFamily="34" charset="0"/>
            </a:endParaRPr>
          </a:p>
        </p:txBody>
      </p:sp>
      <p:sp>
        <p:nvSpPr>
          <p:cNvPr id="39920" name="Rectangle 1008"/>
          <p:cNvSpPr>
            <a:spLocks noChangeAspect="1" noChangeArrowheads="1"/>
          </p:cNvSpPr>
          <p:nvPr/>
        </p:nvSpPr>
        <p:spPr bwMode="auto">
          <a:xfrm>
            <a:off x="206375" y="3338513"/>
            <a:ext cx="668338" cy="274637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0">
                <a:latin typeface="Tahoma" panose="020B0604030504040204" pitchFamily="34" charset="0"/>
              </a:rPr>
              <a:t>Δίχτυα</a:t>
            </a:r>
            <a:endParaRPr lang="en-US" altLang="el-GR" b="0">
              <a:latin typeface="Tahoma" panose="020B0604030504040204" pitchFamily="34" charset="0"/>
            </a:endParaRPr>
          </a:p>
        </p:txBody>
      </p:sp>
      <p:sp>
        <p:nvSpPr>
          <p:cNvPr id="39921" name="Rectangle 1009"/>
          <p:cNvSpPr>
            <a:spLocks noChangeAspect="1" noChangeArrowheads="1"/>
          </p:cNvSpPr>
          <p:nvPr/>
        </p:nvSpPr>
        <p:spPr bwMode="auto">
          <a:xfrm>
            <a:off x="188913" y="2841625"/>
            <a:ext cx="738187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0">
                <a:latin typeface="Tahoma" panose="020B0604030504040204" pitchFamily="34" charset="0"/>
              </a:rPr>
              <a:t>Μηχ/τα</a:t>
            </a:r>
            <a:endParaRPr lang="en-US" altLang="el-GR" b="0">
              <a:latin typeface="Tahoma" panose="020B0604030504040204" pitchFamily="34" charset="0"/>
            </a:endParaRPr>
          </a:p>
        </p:txBody>
      </p:sp>
      <p:sp>
        <p:nvSpPr>
          <p:cNvPr id="39922" name="Rectangle 1010"/>
          <p:cNvSpPr>
            <a:spLocks noChangeAspect="1" noChangeArrowheads="1"/>
          </p:cNvSpPr>
          <p:nvPr/>
        </p:nvSpPr>
        <p:spPr bwMode="auto">
          <a:xfrm>
            <a:off x="206375" y="1903413"/>
            <a:ext cx="1063625" cy="2746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0">
                <a:latin typeface="Tahoma" panose="020B0604030504040204" pitchFamily="34" charset="0"/>
              </a:rPr>
              <a:t>Πεζότρατα</a:t>
            </a:r>
            <a:endParaRPr lang="en-US" altLang="el-GR" b="0">
              <a:latin typeface="Tahoma" panose="020B0604030504040204" pitchFamily="34" charset="0"/>
            </a:endParaRPr>
          </a:p>
        </p:txBody>
      </p:sp>
      <p:sp>
        <p:nvSpPr>
          <p:cNvPr id="39923" name="Rectangle 1011"/>
          <p:cNvSpPr>
            <a:spLocks noChangeAspect="1" noChangeArrowheads="1"/>
          </p:cNvSpPr>
          <p:nvPr/>
        </p:nvSpPr>
        <p:spPr bwMode="auto">
          <a:xfrm>
            <a:off x="214313" y="5183188"/>
            <a:ext cx="668337" cy="274637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0">
                <a:solidFill>
                  <a:srgbClr val="000000"/>
                </a:solidFill>
                <a:latin typeface="Tahoma" panose="020B0604030504040204" pitchFamily="34" charset="0"/>
              </a:rPr>
              <a:t>Δίχτυα</a:t>
            </a:r>
            <a:endParaRPr lang="en-US" altLang="el-GR" b="0">
              <a:latin typeface="Tahoma" panose="020B0604030504040204" pitchFamily="34" charset="0"/>
            </a:endParaRPr>
          </a:p>
        </p:txBody>
      </p:sp>
      <p:sp>
        <p:nvSpPr>
          <p:cNvPr id="39924" name="Rectangle 1012"/>
          <p:cNvSpPr>
            <a:spLocks noChangeAspect="1" noChangeArrowheads="1"/>
          </p:cNvSpPr>
          <p:nvPr/>
        </p:nvSpPr>
        <p:spPr bwMode="auto">
          <a:xfrm>
            <a:off x="214313" y="4689475"/>
            <a:ext cx="738187" cy="2746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0">
                <a:solidFill>
                  <a:srgbClr val="000000"/>
                </a:solidFill>
                <a:latin typeface="Tahoma" panose="020B0604030504040204" pitchFamily="34" charset="0"/>
              </a:rPr>
              <a:t>Μηχ/τα</a:t>
            </a:r>
            <a:endParaRPr lang="en-US" altLang="el-GR" b="0">
              <a:latin typeface="Tahoma" panose="020B0604030504040204" pitchFamily="34" charset="0"/>
            </a:endParaRPr>
          </a:p>
        </p:txBody>
      </p:sp>
      <p:sp>
        <p:nvSpPr>
          <p:cNvPr id="39925" name="Rectangle 1013"/>
          <p:cNvSpPr>
            <a:spLocks noChangeAspect="1" noChangeArrowheads="1"/>
          </p:cNvSpPr>
          <p:nvPr/>
        </p:nvSpPr>
        <p:spPr bwMode="auto">
          <a:xfrm>
            <a:off x="207963" y="5678488"/>
            <a:ext cx="1077912" cy="274637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0">
                <a:solidFill>
                  <a:srgbClr val="000000"/>
                </a:solidFill>
                <a:latin typeface="Tahoma" panose="020B0604030504040204" pitchFamily="34" charset="0"/>
              </a:rPr>
              <a:t>Παραγάδια</a:t>
            </a:r>
            <a:endParaRPr lang="en-US" altLang="el-GR" b="0">
              <a:latin typeface="Tahoma" panose="020B0604030504040204" pitchFamily="34" charset="0"/>
            </a:endParaRPr>
          </a:p>
        </p:txBody>
      </p:sp>
      <p:sp>
        <p:nvSpPr>
          <p:cNvPr id="39926" name="Rectangle 1014"/>
          <p:cNvSpPr>
            <a:spLocks noChangeAspect="1" noChangeArrowheads="1"/>
          </p:cNvSpPr>
          <p:nvPr/>
        </p:nvSpPr>
        <p:spPr bwMode="auto">
          <a:xfrm>
            <a:off x="214313" y="4238625"/>
            <a:ext cx="1063625" cy="276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0">
                <a:solidFill>
                  <a:srgbClr val="000000"/>
                </a:solidFill>
                <a:latin typeface="Tahoma" panose="020B0604030504040204" pitchFamily="34" charset="0"/>
              </a:rPr>
              <a:t>Πεζότρατα</a:t>
            </a:r>
            <a:endParaRPr lang="en-US" altLang="el-GR" b="0">
              <a:latin typeface="Tahoma" panose="020B0604030504040204" pitchFamily="34" charset="0"/>
            </a:endParaRPr>
          </a:p>
        </p:txBody>
      </p:sp>
      <p:grpSp>
        <p:nvGrpSpPr>
          <p:cNvPr id="47239" name="Group 1159"/>
          <p:cNvGrpSpPr>
            <a:grpSpLocks/>
          </p:cNvGrpSpPr>
          <p:nvPr/>
        </p:nvGrpSpPr>
        <p:grpSpPr bwMode="auto">
          <a:xfrm>
            <a:off x="1412875" y="2828925"/>
            <a:ext cx="525463" cy="274638"/>
            <a:chOff x="890" y="1782"/>
            <a:chExt cx="331" cy="173"/>
          </a:xfrm>
        </p:grpSpPr>
        <p:sp>
          <p:nvSpPr>
            <p:cNvPr id="12400" name="Rectangle 1055"/>
            <p:cNvSpPr>
              <a:spLocks noChangeArrowheads="1"/>
            </p:cNvSpPr>
            <p:nvPr/>
          </p:nvSpPr>
          <p:spPr bwMode="auto">
            <a:xfrm>
              <a:off x="890" y="1812"/>
              <a:ext cx="66" cy="1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2401" name="Rectangle 1071"/>
            <p:cNvSpPr>
              <a:spLocks noChangeArrowheads="1"/>
            </p:cNvSpPr>
            <p:nvPr/>
          </p:nvSpPr>
          <p:spPr bwMode="auto">
            <a:xfrm>
              <a:off x="992" y="1782"/>
              <a:ext cx="2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>
                  <a:solidFill>
                    <a:srgbClr val="000000"/>
                  </a:solidFill>
                  <a:latin typeface="Tahoma" panose="020B0604030504040204" pitchFamily="34" charset="0"/>
                </a:rPr>
                <a:t>3.4</a:t>
              </a:r>
              <a:endParaRPr lang="en-US" altLang="el-GR"/>
            </a:p>
          </p:txBody>
        </p:sp>
      </p:grpSp>
      <p:grpSp>
        <p:nvGrpSpPr>
          <p:cNvPr id="47238" name="Group 1158"/>
          <p:cNvGrpSpPr>
            <a:grpSpLocks/>
          </p:cNvGrpSpPr>
          <p:nvPr/>
        </p:nvGrpSpPr>
        <p:grpSpPr bwMode="auto">
          <a:xfrm>
            <a:off x="1412875" y="2343150"/>
            <a:ext cx="1376363" cy="274638"/>
            <a:chOff x="890" y="1476"/>
            <a:chExt cx="867" cy="173"/>
          </a:xfrm>
        </p:grpSpPr>
        <p:sp>
          <p:nvSpPr>
            <p:cNvPr id="12398" name="Rectangle 1056"/>
            <p:cNvSpPr>
              <a:spLocks noChangeArrowheads="1"/>
            </p:cNvSpPr>
            <p:nvPr/>
          </p:nvSpPr>
          <p:spPr bwMode="auto">
            <a:xfrm>
              <a:off x="890" y="1506"/>
              <a:ext cx="510" cy="126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2399" name="Rectangle 1072"/>
            <p:cNvSpPr>
              <a:spLocks noChangeArrowheads="1"/>
            </p:cNvSpPr>
            <p:nvPr/>
          </p:nvSpPr>
          <p:spPr bwMode="auto">
            <a:xfrm>
              <a:off x="1436" y="1476"/>
              <a:ext cx="3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>
                  <a:solidFill>
                    <a:srgbClr val="000000"/>
                  </a:solidFill>
                  <a:latin typeface="Tahoma" panose="020B0604030504040204" pitchFamily="34" charset="0"/>
                </a:rPr>
                <a:t>25.8</a:t>
              </a:r>
              <a:endParaRPr lang="en-US" altLang="el-GR"/>
            </a:p>
          </p:txBody>
        </p:sp>
      </p:grpSp>
      <p:grpSp>
        <p:nvGrpSpPr>
          <p:cNvPr id="47237" name="Group 1157"/>
          <p:cNvGrpSpPr>
            <a:grpSpLocks/>
          </p:cNvGrpSpPr>
          <p:nvPr/>
        </p:nvGrpSpPr>
        <p:grpSpPr bwMode="auto">
          <a:xfrm>
            <a:off x="1412875" y="1866900"/>
            <a:ext cx="1804988" cy="274638"/>
            <a:chOff x="890" y="1176"/>
            <a:chExt cx="1137" cy="173"/>
          </a:xfrm>
        </p:grpSpPr>
        <p:sp>
          <p:nvSpPr>
            <p:cNvPr id="12396" name="Rectangle 1057"/>
            <p:cNvSpPr>
              <a:spLocks noChangeArrowheads="1"/>
            </p:cNvSpPr>
            <p:nvPr/>
          </p:nvSpPr>
          <p:spPr bwMode="auto">
            <a:xfrm>
              <a:off x="890" y="1206"/>
              <a:ext cx="780" cy="1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2397" name="Rectangle 1073"/>
            <p:cNvSpPr>
              <a:spLocks noChangeArrowheads="1"/>
            </p:cNvSpPr>
            <p:nvPr/>
          </p:nvSpPr>
          <p:spPr bwMode="auto">
            <a:xfrm>
              <a:off x="1706" y="1176"/>
              <a:ext cx="3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>
                  <a:solidFill>
                    <a:srgbClr val="000000"/>
                  </a:solidFill>
                  <a:latin typeface="Tahoma" panose="020B0604030504040204" pitchFamily="34" charset="0"/>
                </a:rPr>
                <a:t>39.3</a:t>
              </a:r>
              <a:endParaRPr lang="en-US" altLang="el-GR"/>
            </a:p>
          </p:txBody>
        </p:sp>
      </p:grpSp>
      <p:grpSp>
        <p:nvGrpSpPr>
          <p:cNvPr id="47240" name="Group 1160"/>
          <p:cNvGrpSpPr>
            <a:grpSpLocks/>
          </p:cNvGrpSpPr>
          <p:nvPr/>
        </p:nvGrpSpPr>
        <p:grpSpPr bwMode="auto">
          <a:xfrm>
            <a:off x="1412875" y="3305175"/>
            <a:ext cx="534988" cy="274638"/>
            <a:chOff x="890" y="2082"/>
            <a:chExt cx="337" cy="173"/>
          </a:xfrm>
        </p:grpSpPr>
        <p:sp>
          <p:nvSpPr>
            <p:cNvPr id="12394" name="Rectangle 1054"/>
            <p:cNvSpPr>
              <a:spLocks noChangeArrowheads="1"/>
            </p:cNvSpPr>
            <p:nvPr/>
          </p:nvSpPr>
          <p:spPr bwMode="auto">
            <a:xfrm>
              <a:off x="890" y="2112"/>
              <a:ext cx="72" cy="126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2395" name="Rectangle 1074"/>
            <p:cNvSpPr>
              <a:spLocks noChangeArrowheads="1"/>
            </p:cNvSpPr>
            <p:nvPr/>
          </p:nvSpPr>
          <p:spPr bwMode="auto">
            <a:xfrm>
              <a:off x="998" y="2082"/>
              <a:ext cx="2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>
                  <a:solidFill>
                    <a:srgbClr val="000000"/>
                  </a:solidFill>
                  <a:latin typeface="Tahoma" panose="020B0604030504040204" pitchFamily="34" charset="0"/>
                </a:rPr>
                <a:t>3.6</a:t>
              </a:r>
              <a:endParaRPr lang="en-US" altLang="el-GR"/>
            </a:p>
          </p:txBody>
        </p:sp>
      </p:grpSp>
      <p:grpSp>
        <p:nvGrpSpPr>
          <p:cNvPr id="47243" name="Group 1163"/>
          <p:cNvGrpSpPr>
            <a:grpSpLocks/>
          </p:cNvGrpSpPr>
          <p:nvPr/>
        </p:nvGrpSpPr>
        <p:grpSpPr bwMode="auto">
          <a:xfrm>
            <a:off x="5291138" y="3309938"/>
            <a:ext cx="1071562" cy="274637"/>
            <a:chOff x="3333" y="2085"/>
            <a:chExt cx="675" cy="173"/>
          </a:xfrm>
        </p:grpSpPr>
        <p:sp>
          <p:nvSpPr>
            <p:cNvPr id="12392" name="Rectangle 1077"/>
            <p:cNvSpPr>
              <a:spLocks noChangeArrowheads="1"/>
            </p:cNvSpPr>
            <p:nvPr/>
          </p:nvSpPr>
          <p:spPr bwMode="auto">
            <a:xfrm>
              <a:off x="3333" y="2115"/>
              <a:ext cx="318" cy="126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2393" name="Rectangle 1093"/>
            <p:cNvSpPr>
              <a:spLocks noChangeArrowheads="1"/>
            </p:cNvSpPr>
            <p:nvPr/>
          </p:nvSpPr>
          <p:spPr bwMode="auto">
            <a:xfrm>
              <a:off x="3687" y="2085"/>
              <a:ext cx="3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>
                  <a:solidFill>
                    <a:srgbClr val="000000"/>
                  </a:solidFill>
                  <a:latin typeface="Tahoma" panose="020B0604030504040204" pitchFamily="34" charset="0"/>
                </a:rPr>
                <a:t>16.0</a:t>
              </a:r>
              <a:endParaRPr lang="en-US" altLang="el-GR"/>
            </a:p>
          </p:txBody>
        </p:sp>
      </p:grpSp>
      <p:grpSp>
        <p:nvGrpSpPr>
          <p:cNvPr id="47242" name="Group 1162"/>
          <p:cNvGrpSpPr>
            <a:grpSpLocks/>
          </p:cNvGrpSpPr>
          <p:nvPr/>
        </p:nvGrpSpPr>
        <p:grpSpPr bwMode="auto">
          <a:xfrm>
            <a:off x="5291138" y="2833688"/>
            <a:ext cx="1900237" cy="274637"/>
            <a:chOff x="3333" y="1785"/>
            <a:chExt cx="1197" cy="173"/>
          </a:xfrm>
        </p:grpSpPr>
        <p:sp>
          <p:nvSpPr>
            <p:cNvPr id="12390" name="Rectangle 1078"/>
            <p:cNvSpPr>
              <a:spLocks noChangeArrowheads="1"/>
            </p:cNvSpPr>
            <p:nvPr/>
          </p:nvSpPr>
          <p:spPr bwMode="auto">
            <a:xfrm>
              <a:off x="3333" y="1815"/>
              <a:ext cx="840" cy="1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2391" name="Rectangle 1094"/>
            <p:cNvSpPr>
              <a:spLocks noChangeArrowheads="1"/>
            </p:cNvSpPr>
            <p:nvPr/>
          </p:nvSpPr>
          <p:spPr bwMode="auto">
            <a:xfrm>
              <a:off x="4209" y="1785"/>
              <a:ext cx="3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>
                  <a:solidFill>
                    <a:srgbClr val="000000"/>
                  </a:solidFill>
                  <a:latin typeface="Tahoma" panose="020B0604030504040204" pitchFamily="34" charset="0"/>
                </a:rPr>
                <a:t>42.5</a:t>
              </a:r>
              <a:endParaRPr lang="en-US" altLang="el-GR"/>
            </a:p>
          </p:txBody>
        </p:sp>
      </p:grpSp>
      <p:grpSp>
        <p:nvGrpSpPr>
          <p:cNvPr id="47241" name="Group 1161"/>
          <p:cNvGrpSpPr>
            <a:grpSpLocks/>
          </p:cNvGrpSpPr>
          <p:nvPr/>
        </p:nvGrpSpPr>
        <p:grpSpPr bwMode="auto">
          <a:xfrm>
            <a:off x="5291138" y="1871663"/>
            <a:ext cx="2452687" cy="274637"/>
            <a:chOff x="3333" y="1179"/>
            <a:chExt cx="1545" cy="173"/>
          </a:xfrm>
        </p:grpSpPr>
        <p:sp>
          <p:nvSpPr>
            <p:cNvPr id="12388" name="Rectangle 1079"/>
            <p:cNvSpPr>
              <a:spLocks noChangeArrowheads="1"/>
            </p:cNvSpPr>
            <p:nvPr/>
          </p:nvSpPr>
          <p:spPr bwMode="auto">
            <a:xfrm>
              <a:off x="3333" y="1209"/>
              <a:ext cx="1188" cy="1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2389" name="Rectangle 1095"/>
            <p:cNvSpPr>
              <a:spLocks noChangeArrowheads="1"/>
            </p:cNvSpPr>
            <p:nvPr/>
          </p:nvSpPr>
          <p:spPr bwMode="auto">
            <a:xfrm>
              <a:off x="4557" y="1179"/>
              <a:ext cx="3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>
                  <a:solidFill>
                    <a:srgbClr val="000000"/>
                  </a:solidFill>
                  <a:latin typeface="Tahoma" panose="020B0604030504040204" pitchFamily="34" charset="0"/>
                </a:rPr>
                <a:t>60.1</a:t>
              </a:r>
              <a:endParaRPr lang="en-US" altLang="el-GR"/>
            </a:p>
          </p:txBody>
        </p:sp>
      </p:grpSp>
      <p:grpSp>
        <p:nvGrpSpPr>
          <p:cNvPr id="47235" name="Group 1155"/>
          <p:cNvGrpSpPr>
            <a:grpSpLocks/>
          </p:cNvGrpSpPr>
          <p:nvPr/>
        </p:nvGrpSpPr>
        <p:grpSpPr bwMode="auto">
          <a:xfrm>
            <a:off x="5287963" y="4165600"/>
            <a:ext cx="3379787" cy="2289175"/>
            <a:chOff x="3331" y="2624"/>
            <a:chExt cx="2129" cy="1442"/>
          </a:xfrm>
        </p:grpSpPr>
        <p:pic>
          <p:nvPicPr>
            <p:cNvPr id="12374" name="Picture 1015" descr="MPARMPOUN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1" y="3353"/>
              <a:ext cx="769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9" name="Text Box 1049"/>
            <p:cNvSpPr txBox="1">
              <a:spLocks noChangeArrowheads="1"/>
            </p:cNvSpPr>
            <p:nvPr/>
          </p:nvSpPr>
          <p:spPr bwMode="auto">
            <a:xfrm>
              <a:off x="4269" y="3835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l-GR" altLang="el-GR" b="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%</a:t>
              </a:r>
              <a:endParaRPr lang="en-GB" altLang="el-GR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grpSp>
          <p:nvGrpSpPr>
            <p:cNvPr id="12376" name="Group 1151"/>
            <p:cNvGrpSpPr>
              <a:grpSpLocks/>
            </p:cNvGrpSpPr>
            <p:nvPr/>
          </p:nvGrpSpPr>
          <p:grpSpPr bwMode="auto">
            <a:xfrm>
              <a:off x="3331" y="2624"/>
              <a:ext cx="2011" cy="1236"/>
              <a:chOff x="3331" y="2624"/>
              <a:chExt cx="2011" cy="1236"/>
            </a:xfrm>
          </p:grpSpPr>
          <p:sp>
            <p:nvSpPr>
              <p:cNvPr id="12377" name="Line 1101"/>
              <p:cNvSpPr>
                <a:spLocks noChangeShapeType="1"/>
              </p:cNvSpPr>
              <p:nvPr/>
            </p:nvSpPr>
            <p:spPr bwMode="auto">
              <a:xfrm>
                <a:off x="3355" y="3830"/>
                <a:ext cx="198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78" name="Line 1103"/>
              <p:cNvSpPr>
                <a:spLocks noChangeShapeType="1"/>
              </p:cNvSpPr>
              <p:nvPr/>
            </p:nvSpPr>
            <p:spPr bwMode="auto">
              <a:xfrm flipV="1">
                <a:off x="3751" y="383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79" name="Line 1104"/>
              <p:cNvSpPr>
                <a:spLocks noChangeShapeType="1"/>
              </p:cNvSpPr>
              <p:nvPr/>
            </p:nvSpPr>
            <p:spPr bwMode="auto">
              <a:xfrm flipV="1">
                <a:off x="4147" y="383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80" name="Line 1105"/>
              <p:cNvSpPr>
                <a:spLocks noChangeShapeType="1"/>
              </p:cNvSpPr>
              <p:nvPr/>
            </p:nvSpPr>
            <p:spPr bwMode="auto">
              <a:xfrm flipV="1">
                <a:off x="4549" y="383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81" name="Line 1106"/>
              <p:cNvSpPr>
                <a:spLocks noChangeShapeType="1"/>
              </p:cNvSpPr>
              <p:nvPr/>
            </p:nvSpPr>
            <p:spPr bwMode="auto">
              <a:xfrm flipV="1">
                <a:off x="4945" y="383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82" name="Line 1107"/>
              <p:cNvSpPr>
                <a:spLocks noChangeShapeType="1"/>
              </p:cNvSpPr>
              <p:nvPr/>
            </p:nvSpPr>
            <p:spPr bwMode="auto">
              <a:xfrm flipV="1">
                <a:off x="5341" y="383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83" name="Line 1108"/>
              <p:cNvSpPr>
                <a:spLocks noChangeShapeType="1"/>
              </p:cNvSpPr>
              <p:nvPr/>
            </p:nvSpPr>
            <p:spPr bwMode="auto">
              <a:xfrm>
                <a:off x="3355" y="2624"/>
                <a:ext cx="1" cy="12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84" name="Line 1110"/>
              <p:cNvSpPr>
                <a:spLocks noChangeShapeType="1"/>
              </p:cNvSpPr>
              <p:nvPr/>
            </p:nvSpPr>
            <p:spPr bwMode="auto">
              <a:xfrm>
                <a:off x="3331" y="3530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85" name="Line 1111"/>
              <p:cNvSpPr>
                <a:spLocks noChangeShapeType="1"/>
              </p:cNvSpPr>
              <p:nvPr/>
            </p:nvSpPr>
            <p:spPr bwMode="auto">
              <a:xfrm>
                <a:off x="3331" y="3224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86" name="Line 1112"/>
              <p:cNvSpPr>
                <a:spLocks noChangeShapeType="1"/>
              </p:cNvSpPr>
              <p:nvPr/>
            </p:nvSpPr>
            <p:spPr bwMode="auto">
              <a:xfrm>
                <a:off x="3331" y="2924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87" name="Line 1113"/>
              <p:cNvSpPr>
                <a:spLocks noChangeShapeType="1"/>
              </p:cNvSpPr>
              <p:nvPr/>
            </p:nvSpPr>
            <p:spPr bwMode="auto">
              <a:xfrm>
                <a:off x="3331" y="2624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47246" name="Group 1166"/>
          <p:cNvGrpSpPr>
            <a:grpSpLocks/>
          </p:cNvGrpSpPr>
          <p:nvPr/>
        </p:nvGrpSpPr>
        <p:grpSpPr bwMode="auto">
          <a:xfrm>
            <a:off x="5326063" y="5213350"/>
            <a:ext cx="563562" cy="274638"/>
            <a:chOff x="3355" y="3284"/>
            <a:chExt cx="355" cy="173"/>
          </a:xfrm>
        </p:grpSpPr>
        <p:sp>
          <p:nvSpPr>
            <p:cNvPr id="12372" name="Rectangle 1098"/>
            <p:cNvSpPr>
              <a:spLocks noChangeArrowheads="1"/>
            </p:cNvSpPr>
            <p:nvPr/>
          </p:nvSpPr>
          <p:spPr bwMode="auto">
            <a:xfrm>
              <a:off x="3355" y="3314"/>
              <a:ext cx="90" cy="126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2373" name="Rectangle 1114"/>
            <p:cNvSpPr>
              <a:spLocks noChangeArrowheads="1"/>
            </p:cNvSpPr>
            <p:nvPr/>
          </p:nvSpPr>
          <p:spPr bwMode="auto">
            <a:xfrm>
              <a:off x="3481" y="3284"/>
              <a:ext cx="2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>
                  <a:solidFill>
                    <a:srgbClr val="000000"/>
                  </a:solidFill>
                  <a:latin typeface="Tahoma" panose="020B0604030504040204" pitchFamily="34" charset="0"/>
                </a:rPr>
                <a:t>4.4</a:t>
              </a:r>
              <a:endParaRPr lang="en-US" altLang="el-GR"/>
            </a:p>
          </p:txBody>
        </p:sp>
      </p:grpSp>
      <p:grpSp>
        <p:nvGrpSpPr>
          <p:cNvPr id="47245" name="Group 1165"/>
          <p:cNvGrpSpPr>
            <a:grpSpLocks/>
          </p:cNvGrpSpPr>
          <p:nvPr/>
        </p:nvGrpSpPr>
        <p:grpSpPr bwMode="auto">
          <a:xfrm>
            <a:off x="5326063" y="4737100"/>
            <a:ext cx="1281112" cy="274638"/>
            <a:chOff x="3355" y="2984"/>
            <a:chExt cx="807" cy="173"/>
          </a:xfrm>
        </p:grpSpPr>
        <p:sp>
          <p:nvSpPr>
            <p:cNvPr id="12370" name="Rectangle 1099"/>
            <p:cNvSpPr>
              <a:spLocks noChangeArrowheads="1"/>
            </p:cNvSpPr>
            <p:nvPr/>
          </p:nvSpPr>
          <p:spPr bwMode="auto">
            <a:xfrm>
              <a:off x="3355" y="3014"/>
              <a:ext cx="450" cy="1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2371" name="Rectangle 1115"/>
            <p:cNvSpPr>
              <a:spLocks noChangeArrowheads="1"/>
            </p:cNvSpPr>
            <p:nvPr/>
          </p:nvSpPr>
          <p:spPr bwMode="auto">
            <a:xfrm>
              <a:off x="3841" y="2984"/>
              <a:ext cx="3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>
                  <a:solidFill>
                    <a:srgbClr val="000000"/>
                  </a:solidFill>
                  <a:latin typeface="Tahoma" panose="020B0604030504040204" pitchFamily="34" charset="0"/>
                </a:rPr>
                <a:t>22.6</a:t>
              </a:r>
              <a:endParaRPr lang="en-US" altLang="el-GR"/>
            </a:p>
          </p:txBody>
        </p:sp>
      </p:grpSp>
      <p:grpSp>
        <p:nvGrpSpPr>
          <p:cNvPr id="47250" name="Group 1170"/>
          <p:cNvGrpSpPr>
            <a:grpSpLocks/>
          </p:cNvGrpSpPr>
          <p:nvPr/>
        </p:nvGrpSpPr>
        <p:grpSpPr bwMode="auto">
          <a:xfrm>
            <a:off x="5326063" y="4260850"/>
            <a:ext cx="1957387" cy="274638"/>
            <a:chOff x="3355" y="2684"/>
            <a:chExt cx="1233" cy="173"/>
          </a:xfrm>
        </p:grpSpPr>
        <p:sp>
          <p:nvSpPr>
            <p:cNvPr id="12368" name="Rectangle 1100"/>
            <p:cNvSpPr>
              <a:spLocks noChangeArrowheads="1"/>
            </p:cNvSpPr>
            <p:nvPr/>
          </p:nvSpPr>
          <p:spPr bwMode="auto">
            <a:xfrm>
              <a:off x="3355" y="2714"/>
              <a:ext cx="876" cy="1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2369" name="Rectangle 1116"/>
            <p:cNvSpPr>
              <a:spLocks noChangeArrowheads="1"/>
            </p:cNvSpPr>
            <p:nvPr/>
          </p:nvSpPr>
          <p:spPr bwMode="auto">
            <a:xfrm>
              <a:off x="4267" y="2684"/>
              <a:ext cx="3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>
                  <a:solidFill>
                    <a:srgbClr val="000000"/>
                  </a:solidFill>
                  <a:latin typeface="Tahoma" panose="020B0604030504040204" pitchFamily="34" charset="0"/>
                </a:rPr>
                <a:t>44.2</a:t>
              </a:r>
              <a:endParaRPr lang="en-US" altLang="el-GR"/>
            </a:p>
          </p:txBody>
        </p:sp>
      </p:grpSp>
      <p:grpSp>
        <p:nvGrpSpPr>
          <p:cNvPr id="47236" name="Group 1156"/>
          <p:cNvGrpSpPr>
            <a:grpSpLocks/>
          </p:cNvGrpSpPr>
          <p:nvPr/>
        </p:nvGrpSpPr>
        <p:grpSpPr bwMode="auto">
          <a:xfrm>
            <a:off x="1373188" y="4160838"/>
            <a:ext cx="3243262" cy="2249487"/>
            <a:chOff x="865" y="2621"/>
            <a:chExt cx="2043" cy="1417"/>
          </a:xfrm>
        </p:grpSpPr>
        <p:pic>
          <p:nvPicPr>
            <p:cNvPr id="12354" name="Picture 1018" descr="LITHRIN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" y="3379"/>
              <a:ext cx="739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8" name="Text Box 1048"/>
            <p:cNvSpPr txBox="1">
              <a:spLocks noChangeArrowheads="1"/>
            </p:cNvSpPr>
            <p:nvPr/>
          </p:nvSpPr>
          <p:spPr bwMode="auto">
            <a:xfrm>
              <a:off x="1762" y="3807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l-GR" altLang="el-GR" b="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%</a:t>
              </a:r>
              <a:endParaRPr lang="en-GB" altLang="el-GR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grpSp>
          <p:nvGrpSpPr>
            <p:cNvPr id="12356" name="Group 1150"/>
            <p:cNvGrpSpPr>
              <a:grpSpLocks/>
            </p:cNvGrpSpPr>
            <p:nvPr/>
          </p:nvGrpSpPr>
          <p:grpSpPr bwMode="auto">
            <a:xfrm>
              <a:off x="865" y="2621"/>
              <a:ext cx="2011" cy="1230"/>
              <a:chOff x="865" y="2621"/>
              <a:chExt cx="2011" cy="1230"/>
            </a:xfrm>
          </p:grpSpPr>
          <p:sp>
            <p:nvSpPr>
              <p:cNvPr id="12357" name="Line 1122"/>
              <p:cNvSpPr>
                <a:spLocks noChangeShapeType="1"/>
              </p:cNvSpPr>
              <p:nvPr/>
            </p:nvSpPr>
            <p:spPr bwMode="auto">
              <a:xfrm>
                <a:off x="889" y="3821"/>
                <a:ext cx="198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58" name="Line 1124"/>
              <p:cNvSpPr>
                <a:spLocks noChangeShapeType="1"/>
              </p:cNvSpPr>
              <p:nvPr/>
            </p:nvSpPr>
            <p:spPr bwMode="auto">
              <a:xfrm flipV="1">
                <a:off x="1285" y="3821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59" name="Line 1125"/>
              <p:cNvSpPr>
                <a:spLocks noChangeShapeType="1"/>
              </p:cNvSpPr>
              <p:nvPr/>
            </p:nvSpPr>
            <p:spPr bwMode="auto">
              <a:xfrm flipV="1">
                <a:off x="1681" y="3821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60" name="Line 1126"/>
              <p:cNvSpPr>
                <a:spLocks noChangeShapeType="1"/>
              </p:cNvSpPr>
              <p:nvPr/>
            </p:nvSpPr>
            <p:spPr bwMode="auto">
              <a:xfrm flipV="1">
                <a:off x="2083" y="3821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61" name="Line 1127"/>
              <p:cNvSpPr>
                <a:spLocks noChangeShapeType="1"/>
              </p:cNvSpPr>
              <p:nvPr/>
            </p:nvSpPr>
            <p:spPr bwMode="auto">
              <a:xfrm flipV="1">
                <a:off x="2479" y="3821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62" name="Line 1128"/>
              <p:cNvSpPr>
                <a:spLocks noChangeShapeType="1"/>
              </p:cNvSpPr>
              <p:nvPr/>
            </p:nvSpPr>
            <p:spPr bwMode="auto">
              <a:xfrm flipV="1">
                <a:off x="2875" y="3821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63" name="Line 1129"/>
              <p:cNvSpPr>
                <a:spLocks noChangeShapeType="1"/>
              </p:cNvSpPr>
              <p:nvPr/>
            </p:nvSpPr>
            <p:spPr bwMode="auto">
              <a:xfrm>
                <a:off x="889" y="2621"/>
                <a:ext cx="1" cy="1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64" name="Line 1131"/>
              <p:cNvSpPr>
                <a:spLocks noChangeShapeType="1"/>
              </p:cNvSpPr>
              <p:nvPr/>
            </p:nvSpPr>
            <p:spPr bwMode="auto">
              <a:xfrm>
                <a:off x="865" y="3521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65" name="Line 1132"/>
              <p:cNvSpPr>
                <a:spLocks noChangeShapeType="1"/>
              </p:cNvSpPr>
              <p:nvPr/>
            </p:nvSpPr>
            <p:spPr bwMode="auto">
              <a:xfrm>
                <a:off x="865" y="3221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66" name="Line 1133"/>
              <p:cNvSpPr>
                <a:spLocks noChangeShapeType="1"/>
              </p:cNvSpPr>
              <p:nvPr/>
            </p:nvSpPr>
            <p:spPr bwMode="auto">
              <a:xfrm>
                <a:off x="865" y="2921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67" name="Line 1134"/>
              <p:cNvSpPr>
                <a:spLocks noChangeShapeType="1"/>
              </p:cNvSpPr>
              <p:nvPr/>
            </p:nvSpPr>
            <p:spPr bwMode="auto">
              <a:xfrm>
                <a:off x="865" y="2621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47215" name="Rectangle 1135"/>
          <p:cNvSpPr>
            <a:spLocks noChangeArrowheads="1"/>
          </p:cNvSpPr>
          <p:nvPr/>
        </p:nvSpPr>
        <p:spPr bwMode="auto">
          <a:xfrm>
            <a:off x="1468438" y="5684838"/>
            <a:ext cx="3635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>
                <a:solidFill>
                  <a:srgbClr val="000000"/>
                </a:solidFill>
                <a:latin typeface="Tahoma" panose="020B0604030504040204" pitchFamily="34" charset="0"/>
              </a:rPr>
              <a:t>0.0</a:t>
            </a:r>
            <a:endParaRPr lang="en-US" altLang="el-GR"/>
          </a:p>
        </p:txBody>
      </p:sp>
      <p:grpSp>
        <p:nvGrpSpPr>
          <p:cNvPr id="47249" name="Group 1169"/>
          <p:cNvGrpSpPr>
            <a:grpSpLocks/>
          </p:cNvGrpSpPr>
          <p:nvPr/>
        </p:nvGrpSpPr>
        <p:grpSpPr bwMode="auto">
          <a:xfrm>
            <a:off x="1411288" y="5208588"/>
            <a:ext cx="1042987" cy="274637"/>
            <a:chOff x="889" y="3281"/>
            <a:chExt cx="657" cy="173"/>
          </a:xfrm>
        </p:grpSpPr>
        <p:sp>
          <p:nvSpPr>
            <p:cNvPr id="12352" name="Rectangle 1119"/>
            <p:cNvSpPr>
              <a:spLocks noChangeArrowheads="1"/>
            </p:cNvSpPr>
            <p:nvPr/>
          </p:nvSpPr>
          <p:spPr bwMode="auto">
            <a:xfrm>
              <a:off x="889" y="3311"/>
              <a:ext cx="300" cy="120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2353" name="Rectangle 1136"/>
            <p:cNvSpPr>
              <a:spLocks noChangeArrowheads="1"/>
            </p:cNvSpPr>
            <p:nvPr/>
          </p:nvSpPr>
          <p:spPr bwMode="auto">
            <a:xfrm>
              <a:off x="1225" y="3281"/>
              <a:ext cx="3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>
                  <a:solidFill>
                    <a:srgbClr val="000000"/>
                  </a:solidFill>
                  <a:latin typeface="Tahoma" panose="020B0604030504040204" pitchFamily="34" charset="0"/>
                </a:rPr>
                <a:t>15.0</a:t>
              </a:r>
              <a:endParaRPr lang="en-US" altLang="el-GR"/>
            </a:p>
          </p:txBody>
        </p:sp>
      </p:grpSp>
      <p:grpSp>
        <p:nvGrpSpPr>
          <p:cNvPr id="47248" name="Group 1168"/>
          <p:cNvGrpSpPr>
            <a:grpSpLocks/>
          </p:cNvGrpSpPr>
          <p:nvPr/>
        </p:nvGrpSpPr>
        <p:grpSpPr bwMode="auto">
          <a:xfrm>
            <a:off x="1411288" y="4732338"/>
            <a:ext cx="1881187" cy="274637"/>
            <a:chOff x="889" y="2981"/>
            <a:chExt cx="1185" cy="173"/>
          </a:xfrm>
        </p:grpSpPr>
        <p:sp>
          <p:nvSpPr>
            <p:cNvPr id="12350" name="Rectangle 1120"/>
            <p:cNvSpPr>
              <a:spLocks noChangeArrowheads="1"/>
            </p:cNvSpPr>
            <p:nvPr/>
          </p:nvSpPr>
          <p:spPr bwMode="auto">
            <a:xfrm>
              <a:off x="889" y="3011"/>
              <a:ext cx="828" cy="1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2351" name="Rectangle 1137"/>
            <p:cNvSpPr>
              <a:spLocks noChangeArrowheads="1"/>
            </p:cNvSpPr>
            <p:nvPr/>
          </p:nvSpPr>
          <p:spPr bwMode="auto">
            <a:xfrm>
              <a:off x="1753" y="2981"/>
              <a:ext cx="3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>
                  <a:solidFill>
                    <a:srgbClr val="000000"/>
                  </a:solidFill>
                  <a:latin typeface="Tahoma" panose="020B0604030504040204" pitchFamily="34" charset="0"/>
                </a:rPr>
                <a:t>41.6</a:t>
              </a:r>
              <a:endParaRPr lang="en-US" altLang="el-GR"/>
            </a:p>
          </p:txBody>
        </p:sp>
      </p:grpSp>
      <p:grpSp>
        <p:nvGrpSpPr>
          <p:cNvPr id="47251" name="Group 1171"/>
          <p:cNvGrpSpPr>
            <a:grpSpLocks/>
          </p:cNvGrpSpPr>
          <p:nvPr/>
        </p:nvGrpSpPr>
        <p:grpSpPr bwMode="auto">
          <a:xfrm>
            <a:off x="1411288" y="4256088"/>
            <a:ext cx="2185987" cy="274637"/>
            <a:chOff x="889" y="2681"/>
            <a:chExt cx="1377" cy="173"/>
          </a:xfrm>
        </p:grpSpPr>
        <p:sp>
          <p:nvSpPr>
            <p:cNvPr id="12348" name="Rectangle 1121"/>
            <p:cNvSpPr>
              <a:spLocks noChangeArrowheads="1"/>
            </p:cNvSpPr>
            <p:nvPr/>
          </p:nvSpPr>
          <p:spPr bwMode="auto">
            <a:xfrm>
              <a:off x="889" y="2711"/>
              <a:ext cx="1020" cy="1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2349" name="Rectangle 1138"/>
            <p:cNvSpPr>
              <a:spLocks noChangeArrowheads="1"/>
            </p:cNvSpPr>
            <p:nvPr/>
          </p:nvSpPr>
          <p:spPr bwMode="auto">
            <a:xfrm>
              <a:off x="1945" y="2681"/>
              <a:ext cx="3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>
                  <a:solidFill>
                    <a:srgbClr val="000000"/>
                  </a:solidFill>
                  <a:latin typeface="Tahoma" panose="020B0604030504040204" pitchFamily="34" charset="0"/>
                </a:rPr>
                <a:t>51.3</a:t>
              </a:r>
              <a:endParaRPr lang="en-US" altLang="el-GR"/>
            </a:p>
          </p:txBody>
        </p:sp>
      </p:grpSp>
      <p:grpSp>
        <p:nvGrpSpPr>
          <p:cNvPr id="47233" name="Group 1153"/>
          <p:cNvGrpSpPr>
            <a:grpSpLocks/>
          </p:cNvGrpSpPr>
          <p:nvPr/>
        </p:nvGrpSpPr>
        <p:grpSpPr bwMode="auto">
          <a:xfrm>
            <a:off x="1381125" y="1771650"/>
            <a:ext cx="3281363" cy="2249488"/>
            <a:chOff x="870" y="1116"/>
            <a:chExt cx="2067" cy="1417"/>
          </a:xfrm>
        </p:grpSpPr>
        <p:pic>
          <p:nvPicPr>
            <p:cNvPr id="12333" name="Picture 1016" descr="GOP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" y="1880"/>
              <a:ext cx="769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34" name="Group 1148"/>
            <p:cNvGrpSpPr>
              <a:grpSpLocks/>
            </p:cNvGrpSpPr>
            <p:nvPr/>
          </p:nvGrpSpPr>
          <p:grpSpPr bwMode="auto">
            <a:xfrm>
              <a:off x="870" y="1116"/>
              <a:ext cx="2011" cy="1242"/>
              <a:chOff x="837" y="1116"/>
              <a:chExt cx="2011" cy="1242"/>
            </a:xfrm>
          </p:grpSpPr>
          <p:sp>
            <p:nvSpPr>
              <p:cNvPr id="12336" name="Line 1060"/>
              <p:cNvSpPr>
                <a:spLocks noChangeShapeType="1"/>
              </p:cNvSpPr>
              <p:nvPr/>
            </p:nvSpPr>
            <p:spPr bwMode="auto">
              <a:xfrm flipV="1">
                <a:off x="1257" y="2328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37" name="Line 1061"/>
              <p:cNvSpPr>
                <a:spLocks noChangeShapeType="1"/>
              </p:cNvSpPr>
              <p:nvPr/>
            </p:nvSpPr>
            <p:spPr bwMode="auto">
              <a:xfrm flipV="1">
                <a:off x="1653" y="2328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38" name="Line 1062"/>
              <p:cNvSpPr>
                <a:spLocks noChangeShapeType="1"/>
              </p:cNvSpPr>
              <p:nvPr/>
            </p:nvSpPr>
            <p:spPr bwMode="auto">
              <a:xfrm flipV="1">
                <a:off x="2055" y="2328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39" name="Line 1063"/>
              <p:cNvSpPr>
                <a:spLocks noChangeShapeType="1"/>
              </p:cNvSpPr>
              <p:nvPr/>
            </p:nvSpPr>
            <p:spPr bwMode="auto">
              <a:xfrm flipV="1">
                <a:off x="2451" y="2328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40" name="Line 1064"/>
              <p:cNvSpPr>
                <a:spLocks noChangeShapeType="1"/>
              </p:cNvSpPr>
              <p:nvPr/>
            </p:nvSpPr>
            <p:spPr bwMode="auto">
              <a:xfrm flipV="1">
                <a:off x="2847" y="2328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2341" name="Group 1147"/>
              <p:cNvGrpSpPr>
                <a:grpSpLocks/>
              </p:cNvGrpSpPr>
              <p:nvPr/>
            </p:nvGrpSpPr>
            <p:grpSpPr bwMode="auto">
              <a:xfrm>
                <a:off x="861" y="1116"/>
                <a:ext cx="1986" cy="1213"/>
                <a:chOff x="861" y="1116"/>
                <a:chExt cx="1986" cy="1213"/>
              </a:xfrm>
            </p:grpSpPr>
            <p:sp>
              <p:nvSpPr>
                <p:cNvPr id="12346" name="Line 1058"/>
                <p:cNvSpPr>
                  <a:spLocks noChangeShapeType="1"/>
                </p:cNvSpPr>
                <p:nvPr/>
              </p:nvSpPr>
              <p:spPr bwMode="auto">
                <a:xfrm>
                  <a:off x="861" y="2328"/>
                  <a:ext cx="198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2347" name="Line 1065"/>
                <p:cNvSpPr>
                  <a:spLocks noChangeShapeType="1"/>
                </p:cNvSpPr>
                <p:nvPr/>
              </p:nvSpPr>
              <p:spPr bwMode="auto">
                <a:xfrm>
                  <a:off x="861" y="1116"/>
                  <a:ext cx="1" cy="12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2342" name="Line 1067"/>
              <p:cNvSpPr>
                <a:spLocks noChangeShapeType="1"/>
              </p:cNvSpPr>
              <p:nvPr/>
            </p:nvSpPr>
            <p:spPr bwMode="auto">
              <a:xfrm>
                <a:off x="837" y="202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43" name="Line 1068"/>
              <p:cNvSpPr>
                <a:spLocks noChangeShapeType="1"/>
              </p:cNvSpPr>
              <p:nvPr/>
            </p:nvSpPr>
            <p:spPr bwMode="auto">
              <a:xfrm>
                <a:off x="837" y="172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44" name="Line 1069"/>
              <p:cNvSpPr>
                <a:spLocks noChangeShapeType="1"/>
              </p:cNvSpPr>
              <p:nvPr/>
            </p:nvSpPr>
            <p:spPr bwMode="auto">
              <a:xfrm>
                <a:off x="837" y="1416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45" name="Line 1070"/>
              <p:cNvSpPr>
                <a:spLocks noChangeShapeType="1"/>
              </p:cNvSpPr>
              <p:nvPr/>
            </p:nvSpPr>
            <p:spPr bwMode="auto">
              <a:xfrm>
                <a:off x="837" y="1116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7219" name="Text Box 1139"/>
            <p:cNvSpPr txBox="1">
              <a:spLocks noChangeArrowheads="1"/>
            </p:cNvSpPr>
            <p:nvPr/>
          </p:nvSpPr>
          <p:spPr bwMode="auto">
            <a:xfrm>
              <a:off x="1803" y="2302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l-GR" altLang="el-GR" b="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%</a:t>
              </a:r>
              <a:endParaRPr lang="en-GB" altLang="el-GR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</p:grpSp>
      <p:grpSp>
        <p:nvGrpSpPr>
          <p:cNvPr id="47234" name="Group 1154"/>
          <p:cNvGrpSpPr>
            <a:grpSpLocks/>
          </p:cNvGrpSpPr>
          <p:nvPr/>
        </p:nvGrpSpPr>
        <p:grpSpPr bwMode="auto">
          <a:xfrm>
            <a:off x="5253038" y="1776413"/>
            <a:ext cx="3368675" cy="2289175"/>
            <a:chOff x="3309" y="1119"/>
            <a:chExt cx="2122" cy="1442"/>
          </a:xfrm>
        </p:grpSpPr>
        <p:pic>
          <p:nvPicPr>
            <p:cNvPr id="12319" name="Picture 1017" descr="KOUTSOMOYR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0" y="1851"/>
              <a:ext cx="741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20" name="Group 1149"/>
            <p:cNvGrpSpPr>
              <a:grpSpLocks/>
            </p:cNvGrpSpPr>
            <p:nvPr/>
          </p:nvGrpSpPr>
          <p:grpSpPr bwMode="auto">
            <a:xfrm>
              <a:off x="3309" y="1119"/>
              <a:ext cx="2005" cy="1242"/>
              <a:chOff x="3309" y="1119"/>
              <a:chExt cx="2005" cy="1242"/>
            </a:xfrm>
          </p:grpSpPr>
          <p:sp>
            <p:nvSpPr>
              <p:cNvPr id="12322" name="Line 1080"/>
              <p:cNvSpPr>
                <a:spLocks noChangeShapeType="1"/>
              </p:cNvSpPr>
              <p:nvPr/>
            </p:nvSpPr>
            <p:spPr bwMode="auto">
              <a:xfrm>
                <a:off x="3333" y="2331"/>
                <a:ext cx="198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23" name="Line 1082"/>
              <p:cNvSpPr>
                <a:spLocks noChangeShapeType="1"/>
              </p:cNvSpPr>
              <p:nvPr/>
            </p:nvSpPr>
            <p:spPr bwMode="auto">
              <a:xfrm flipV="1">
                <a:off x="3729" y="2331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24" name="Line 1083"/>
              <p:cNvSpPr>
                <a:spLocks noChangeShapeType="1"/>
              </p:cNvSpPr>
              <p:nvPr/>
            </p:nvSpPr>
            <p:spPr bwMode="auto">
              <a:xfrm flipV="1">
                <a:off x="4125" y="2331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25" name="Line 1084"/>
              <p:cNvSpPr>
                <a:spLocks noChangeShapeType="1"/>
              </p:cNvSpPr>
              <p:nvPr/>
            </p:nvSpPr>
            <p:spPr bwMode="auto">
              <a:xfrm flipV="1">
                <a:off x="4521" y="2331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26" name="Line 1085"/>
              <p:cNvSpPr>
                <a:spLocks noChangeShapeType="1"/>
              </p:cNvSpPr>
              <p:nvPr/>
            </p:nvSpPr>
            <p:spPr bwMode="auto">
              <a:xfrm flipV="1">
                <a:off x="4917" y="2331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27" name="Line 1086"/>
              <p:cNvSpPr>
                <a:spLocks noChangeShapeType="1"/>
              </p:cNvSpPr>
              <p:nvPr/>
            </p:nvSpPr>
            <p:spPr bwMode="auto">
              <a:xfrm flipV="1">
                <a:off x="5313" y="2331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28" name="Line 1087"/>
              <p:cNvSpPr>
                <a:spLocks noChangeShapeType="1"/>
              </p:cNvSpPr>
              <p:nvPr/>
            </p:nvSpPr>
            <p:spPr bwMode="auto">
              <a:xfrm>
                <a:off x="3333" y="1119"/>
                <a:ext cx="1" cy="12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29" name="Line 1089"/>
              <p:cNvSpPr>
                <a:spLocks noChangeShapeType="1"/>
              </p:cNvSpPr>
              <p:nvPr/>
            </p:nvSpPr>
            <p:spPr bwMode="auto">
              <a:xfrm>
                <a:off x="3309" y="2025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30" name="Line 1090"/>
              <p:cNvSpPr>
                <a:spLocks noChangeShapeType="1"/>
              </p:cNvSpPr>
              <p:nvPr/>
            </p:nvSpPr>
            <p:spPr bwMode="auto">
              <a:xfrm>
                <a:off x="3309" y="1725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31" name="Line 1091"/>
              <p:cNvSpPr>
                <a:spLocks noChangeShapeType="1"/>
              </p:cNvSpPr>
              <p:nvPr/>
            </p:nvSpPr>
            <p:spPr bwMode="auto">
              <a:xfrm>
                <a:off x="3309" y="1419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332" name="Line 1092"/>
              <p:cNvSpPr>
                <a:spLocks noChangeShapeType="1"/>
              </p:cNvSpPr>
              <p:nvPr/>
            </p:nvSpPr>
            <p:spPr bwMode="auto">
              <a:xfrm>
                <a:off x="3309" y="1119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7220" name="Text Box 1140"/>
            <p:cNvSpPr txBox="1">
              <a:spLocks noChangeArrowheads="1"/>
            </p:cNvSpPr>
            <p:nvPr/>
          </p:nvSpPr>
          <p:spPr bwMode="auto">
            <a:xfrm>
              <a:off x="4281" y="2330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l-GR" altLang="el-GR" b="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%</a:t>
              </a:r>
              <a:endParaRPr lang="en-GB" altLang="el-GR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</p:grpSp>
      <p:sp>
        <p:nvSpPr>
          <p:cNvPr id="47232" name="Text Box 1152"/>
          <p:cNvSpPr txBox="1">
            <a:spLocks noChangeArrowheads="1"/>
          </p:cNvSpPr>
          <p:nvPr/>
        </p:nvSpPr>
        <p:spPr bwMode="auto">
          <a:xfrm>
            <a:off x="630238" y="998538"/>
            <a:ext cx="8172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0">
                <a:latin typeface="Tahoma" panose="020B0604030504040204" pitchFamily="34" charset="0"/>
              </a:rPr>
              <a:t>Σε όλα τα είδη </a:t>
            </a:r>
            <a:r>
              <a:rPr lang="el-GR" altLang="el-GR" sz="2000">
                <a:solidFill>
                  <a:srgbClr val="FF3300"/>
                </a:solidFill>
                <a:latin typeface="Tahoma" panose="020B0604030504040204" pitchFamily="34" charset="0"/>
              </a:rPr>
              <a:t>τα δίχτυα</a:t>
            </a:r>
            <a:r>
              <a:rPr lang="el-GR" altLang="el-GR" sz="2000" b="0">
                <a:latin typeface="Tahoma" panose="020B0604030504040204" pitchFamily="34" charset="0"/>
              </a:rPr>
              <a:t> και </a:t>
            </a:r>
            <a:r>
              <a:rPr lang="el-GR" altLang="el-GR" sz="2000">
                <a:solidFill>
                  <a:srgbClr val="FF3300"/>
                </a:solidFill>
                <a:latin typeface="Tahoma" panose="020B0604030504040204" pitchFamily="34" charset="0"/>
              </a:rPr>
              <a:t>τα παραγάδια</a:t>
            </a:r>
            <a:r>
              <a:rPr lang="el-GR" altLang="el-GR" sz="2000" b="0">
                <a:latin typeface="Tahoma" panose="020B0604030504040204" pitchFamily="34" charset="0"/>
              </a:rPr>
              <a:t> έπιαναν τα </a:t>
            </a:r>
            <a:r>
              <a:rPr lang="el-GR" altLang="el-GR" sz="2000">
                <a:solidFill>
                  <a:srgbClr val="FF3300"/>
                </a:solidFill>
                <a:latin typeface="Tahoma" panose="020B0604030504040204" pitchFamily="34" charset="0"/>
              </a:rPr>
              <a:t>λιγότερα </a:t>
            </a:r>
            <a:r>
              <a:rPr lang="en-US" altLang="el-GR" sz="2000">
                <a:solidFill>
                  <a:srgbClr val="FF3300"/>
                </a:solidFill>
                <a:latin typeface="Tahoma" panose="020B0604030504040204" pitchFamily="34" charset="0"/>
              </a:rPr>
              <a:t>%</a:t>
            </a:r>
            <a:r>
              <a:rPr lang="el-GR" altLang="el-GR" sz="2000">
                <a:solidFill>
                  <a:srgbClr val="FF3300"/>
                </a:solidFill>
                <a:latin typeface="Tahoma" panose="020B0604030504040204" pitchFamily="34" charset="0"/>
              </a:rPr>
              <a:t> ατόμων</a:t>
            </a:r>
            <a:r>
              <a:rPr lang="el-GR" altLang="el-GR" sz="2000" b="0">
                <a:latin typeface="Tahoma" panose="020B0604030504040204" pitchFamily="34" charset="0"/>
              </a:rPr>
              <a:t> με μήκος μικρότερο του ΕΕΜ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18" grpId="1"/>
      <p:bldP spid="39919" grpId="0" animBg="1"/>
      <p:bldP spid="39920" grpId="0" animBg="1"/>
      <p:bldP spid="39921" grpId="0" animBg="1"/>
      <p:bldP spid="39922" grpId="0" animBg="1"/>
      <p:bldP spid="39923" grpId="0" animBg="1"/>
      <p:bldP spid="39924" grpId="0" animBg="1"/>
      <p:bldP spid="39925" grpId="0" animBg="1"/>
      <p:bldP spid="39926" grpId="0" animBg="1"/>
      <p:bldP spid="47215" grpId="0"/>
      <p:bldP spid="472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81063" y="549275"/>
            <a:ext cx="7426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To </a:t>
            </a:r>
            <a:r>
              <a:rPr lang="el-GR" altLang="el-GR" sz="2000">
                <a:solidFill>
                  <a:srgbClr val="FF3300"/>
                </a:solidFill>
                <a:latin typeface="Tahoma" panose="020B0604030504040204" pitchFamily="34" charset="0"/>
              </a:rPr>
              <a:t>μεσαίο μέγεθος</a:t>
            </a: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και το ποσοστό των ατόμων με </a:t>
            </a:r>
            <a:r>
              <a:rPr lang="el-GR" altLang="el-GR" sz="2000">
                <a:solidFill>
                  <a:srgbClr val="FF3300"/>
                </a:solidFill>
                <a:latin typeface="Tahoma" panose="020B0604030504040204" pitchFamily="34" charset="0"/>
              </a:rPr>
              <a:t>μήκος</a:t>
            </a:r>
            <a:r>
              <a:rPr lang="en-US" altLang="el-GR" sz="2000">
                <a:solidFill>
                  <a:srgbClr val="FF3300"/>
                </a:solidFill>
                <a:latin typeface="Tahoma" panose="020B0604030504040204" pitchFamily="34" charset="0"/>
              </a:rPr>
              <a:t> &lt;</a:t>
            </a:r>
            <a:r>
              <a:rPr lang="en-US" altLang="el-GR" sz="2000" b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l-GR" altLang="el-GR" sz="2000">
                <a:solidFill>
                  <a:srgbClr val="FF3300"/>
                </a:solidFill>
                <a:latin typeface="Tahoma" panose="020B0604030504040204" pitchFamily="34" charset="0"/>
              </a:rPr>
              <a:t>ΕΕΜ</a:t>
            </a:r>
            <a:r>
              <a:rPr lang="el-GR" altLang="el-GR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βρέθηκε γενικά να </a:t>
            </a:r>
            <a:r>
              <a:rPr lang="el-GR" altLang="el-GR" sz="2000">
                <a:solidFill>
                  <a:srgbClr val="FF3300"/>
                </a:solidFill>
                <a:latin typeface="Tahoma" panose="020B0604030504040204" pitchFamily="34" charset="0"/>
              </a:rPr>
              <a:t>αυξάνει</a:t>
            </a: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με την ακόλουθη σειρά:</a:t>
            </a:r>
            <a:endParaRPr lang="en-US" altLang="el-GR" sz="2000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grpSp>
        <p:nvGrpSpPr>
          <p:cNvPr id="37912" name="Group 24"/>
          <p:cNvGrpSpPr>
            <a:grpSpLocks/>
          </p:cNvGrpSpPr>
          <p:nvPr/>
        </p:nvGrpSpPr>
        <p:grpSpPr bwMode="auto">
          <a:xfrm>
            <a:off x="2203450" y="2627313"/>
            <a:ext cx="4681538" cy="2295525"/>
            <a:chOff x="1388" y="1655"/>
            <a:chExt cx="2949" cy="1446"/>
          </a:xfrm>
        </p:grpSpPr>
        <p:sp>
          <p:nvSpPr>
            <p:cNvPr id="13326" name="AutoShape 5"/>
            <p:cNvSpPr>
              <a:spLocks noChangeArrowheads="1"/>
            </p:cNvSpPr>
            <p:nvPr/>
          </p:nvSpPr>
          <p:spPr bwMode="auto">
            <a:xfrm rot="10800000">
              <a:off x="1388" y="1655"/>
              <a:ext cx="2949" cy="1446"/>
            </a:xfrm>
            <a:prstGeom prst="flowChartMerg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2046" y="2069"/>
              <a:ext cx="1633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l-GR" altLang="el-GR" sz="200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παραγάδια</a:t>
              </a:r>
              <a:r>
                <a:rPr lang="el-GR" altLang="el-GR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l-GR" altLang="el-GR" sz="200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μανωμένα δίχτυα</a:t>
              </a:r>
              <a:r>
                <a:rPr lang="el-GR" altLang="el-GR" sz="200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           </a:t>
              </a:r>
              <a:r>
                <a:rPr lang="el-GR" altLang="el-GR" sz="2000">
                  <a:solidFill>
                    <a:srgbClr val="99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γρι-γρι</a:t>
              </a:r>
              <a:r>
                <a:rPr lang="el-GR" altLang="el-GR" sz="200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l-GR" altLang="el-GR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μηχανότρατα</a:t>
              </a:r>
              <a:r>
                <a:rPr lang="el-GR" altLang="el-GR" sz="20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l-GR" altLang="el-GR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πεζότρατα</a:t>
              </a:r>
              <a:endParaRPr lang="en-GB" altLang="el-GR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</p:grp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366963" y="3168650"/>
            <a:ext cx="1054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Μήκος</a:t>
            </a:r>
            <a:endParaRPr lang="en-US" altLang="el-GR" sz="200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337175" y="3024188"/>
            <a:ext cx="2025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% μήκος &lt; ΕΕΜ</a:t>
            </a:r>
            <a:endParaRPr lang="en-US" altLang="el-GR" sz="2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37897" name="Picture 9" descr="youngjo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465263"/>
            <a:ext cx="633412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459235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4033838"/>
            <a:ext cx="10969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 descr="pri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4054475"/>
            <a:ext cx="10874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2" descr="just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454150"/>
            <a:ext cx="6953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2232025" y="2528888"/>
            <a:ext cx="2295525" cy="2214562"/>
          </a:xfrm>
          <a:prstGeom prst="line">
            <a:avLst/>
          </a:prstGeom>
          <a:noFill/>
          <a:ln w="44450">
            <a:solidFill>
              <a:srgbClr val="000099">
                <a:alpha val="70195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4581525" y="2573338"/>
            <a:ext cx="2286000" cy="2206625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2051050" y="5237163"/>
            <a:ext cx="5040313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Παρόμοια έρευνα στις Κυκλάδες έδειξε ότι</a:t>
            </a:r>
            <a:r>
              <a:rPr lang="en-US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:</a:t>
            </a:r>
            <a:endParaRPr lang="en-GB" altLang="el-GR" sz="2000" b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0" y="5648325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el-GR" altLang="el-GR" sz="2000" b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l-GR" altLang="el-GR" sz="2000" b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Σε όλα τα είδη η μηχανότρατα αλιεύει τα μικρότερα σε μέγεθος άτομα</a:t>
            </a:r>
          </a:p>
          <a:p>
            <a:pPr algn="ctr" eaLnBrk="1" hangingPunct="1">
              <a:spcBef>
                <a:spcPct val="1000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l-GR" altLang="el-GR" sz="2000" b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Δίχτυα και παραγάδια αλιεύουν τα μεγαλύτερα σε μέγεθος άτομα των ειδών</a:t>
            </a:r>
            <a:endParaRPr lang="en-GB" altLang="el-GR" sz="2000" b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37896" grpId="0"/>
      <p:bldP spid="37901" grpId="0" animBg="1"/>
      <p:bldP spid="37902" grpId="0" animBg="1"/>
      <p:bldP spid="37906" grpId="0" animBg="1"/>
      <p:bldP spid="379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476250" y="908050"/>
            <a:ext cx="83264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0">
                <a:solidFill>
                  <a:srgbClr val="000066"/>
                </a:solidFill>
                <a:latin typeface="Tahoma" panose="020B0604030504040204" pitchFamily="34" charset="0"/>
              </a:rPr>
              <a:t>Παρόλο που </a:t>
            </a:r>
            <a:r>
              <a:rPr lang="el-GR" altLang="el-GR" sz="2000">
                <a:solidFill>
                  <a:srgbClr val="FF3300"/>
                </a:solidFill>
                <a:latin typeface="Tahoma" panose="020B0604030504040204" pitchFamily="34" charset="0"/>
              </a:rPr>
              <a:t>τα αλιευτικά εργαλεία ψάρεψαν νόμιμα</a:t>
            </a:r>
            <a:r>
              <a:rPr lang="el-GR" altLang="el-GR" sz="2000" b="0">
                <a:solidFill>
                  <a:srgbClr val="000066"/>
                </a:solidFill>
                <a:latin typeface="Tahoma" panose="020B0604030504040204" pitchFamily="34" charset="0"/>
              </a:rPr>
              <a:t> (δηλ. δεν υπάρχει υπαιτιότητα των ψαράδων), τo ποσοστό των ατόμων που πιάστηκαν με μήκος &lt; ΕΕΜ ήταν πολύ μεγάλος</a:t>
            </a:r>
            <a:endParaRPr lang="en-US" altLang="el-GR" sz="2000" b="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746125" y="2447925"/>
            <a:ext cx="3286125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l-GR" sz="2000" b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Κατάργηση πεζότρατας</a:t>
            </a:r>
            <a:endParaRPr lang="en-US" altLang="el-GR" sz="2000" b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202238" y="2438400"/>
            <a:ext cx="3060700" cy="396875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l-GR" sz="20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Αναδιάρθρωση των ΕΕΜ</a:t>
            </a:r>
            <a:endParaRPr lang="en-US" altLang="el-GR" sz="20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5246688" y="3636963"/>
            <a:ext cx="1635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Αύξηση των ΕΕΜ </a:t>
            </a:r>
            <a:endParaRPr lang="en-US" altLang="el-GR" sz="2000" b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6867525" y="3636963"/>
            <a:ext cx="2185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Εφαρμογή σε περισσότερα είδη</a:t>
            </a:r>
            <a:endParaRPr lang="en-US" altLang="el-GR" sz="2000" b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3572" name="AutoShape 20"/>
          <p:cNvSpPr>
            <a:spLocks/>
          </p:cNvSpPr>
          <p:nvPr/>
        </p:nvSpPr>
        <p:spPr bwMode="auto">
          <a:xfrm rot="5400000">
            <a:off x="4283869" y="-2097881"/>
            <a:ext cx="504825" cy="8208963"/>
          </a:xfrm>
          <a:prstGeom prst="rightBrace">
            <a:avLst>
              <a:gd name="adj1" fmla="val 13550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l-GR" altLang="el-GR" sz="2400" b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5400000">
            <a:off x="6308726" y="4492625"/>
            <a:ext cx="844550" cy="358775"/>
          </a:xfrm>
          <a:custGeom>
            <a:avLst/>
            <a:gdLst>
              <a:gd name="T0" fmla="*/ 633413 w 21600"/>
              <a:gd name="T1" fmla="*/ 0 h 21600"/>
              <a:gd name="T2" fmla="*/ 0 w 21600"/>
              <a:gd name="T3" fmla="*/ 179388 h 21600"/>
              <a:gd name="T4" fmla="*/ 633413 w 21600"/>
              <a:gd name="T5" fmla="*/ 358775 h 21600"/>
              <a:gd name="T6" fmla="*/ 844550 w 21600"/>
              <a:gd name="T7" fmla="*/ 179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13338" y="5222875"/>
            <a:ext cx="32385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l-GR" sz="2000" b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Τιμές ΕΕΜ εναρμονισμένες με το μήκος της πρώτης γεννητικής ωριμότητας (</a:t>
            </a:r>
            <a:r>
              <a:rPr lang="en-US" altLang="el-GR" sz="2000" b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L</a:t>
            </a:r>
            <a:r>
              <a:rPr lang="en-US" altLang="el-GR" sz="2000" b="0" baseline="-25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</a:t>
            </a:r>
            <a:r>
              <a:rPr lang="en-US" altLang="el-GR" sz="2000" b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 rot="2960379">
            <a:off x="2137568" y="3158332"/>
            <a:ext cx="900113" cy="107950"/>
          </a:xfrm>
          <a:prstGeom prst="rightArrow">
            <a:avLst>
              <a:gd name="adj1" fmla="val 50000"/>
              <a:gd name="adj2" fmla="val 208456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 rot="7583840">
            <a:off x="1589087" y="3154363"/>
            <a:ext cx="881063" cy="134938"/>
          </a:xfrm>
          <a:prstGeom prst="rightArrow">
            <a:avLst>
              <a:gd name="adj1" fmla="val 50000"/>
              <a:gd name="adj2" fmla="val 163235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3587" name="AutoShape 35"/>
          <p:cNvSpPr>
            <a:spLocks noChangeArrowheads="1"/>
          </p:cNvSpPr>
          <p:nvPr/>
        </p:nvSpPr>
        <p:spPr bwMode="auto">
          <a:xfrm rot="2960379">
            <a:off x="6682581" y="3158332"/>
            <a:ext cx="900113" cy="107950"/>
          </a:xfrm>
          <a:prstGeom prst="rightArrow">
            <a:avLst>
              <a:gd name="adj1" fmla="val 50000"/>
              <a:gd name="adj2" fmla="val 208456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3588" name="AutoShape 36"/>
          <p:cNvSpPr>
            <a:spLocks noChangeArrowheads="1"/>
          </p:cNvSpPr>
          <p:nvPr/>
        </p:nvSpPr>
        <p:spPr bwMode="auto">
          <a:xfrm rot="7583840">
            <a:off x="6134100" y="3154363"/>
            <a:ext cx="881063" cy="134937"/>
          </a:xfrm>
          <a:prstGeom prst="rightArrow">
            <a:avLst>
              <a:gd name="adj1" fmla="val 50000"/>
              <a:gd name="adj2" fmla="val 163236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476250" y="3617913"/>
            <a:ext cx="2160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Μεγαλύτερο ποσοστό απορριπτόμενων</a:t>
            </a:r>
            <a:endParaRPr lang="en-US" altLang="el-GR" sz="2000" b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2455863" y="3617913"/>
            <a:ext cx="2160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Μη επιλεκτικά εργαλεία</a:t>
            </a:r>
            <a:endParaRPr lang="en-US" altLang="el-GR" sz="2000" b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  <p:bldP spid="23566" grpId="0" animBg="1"/>
      <p:bldP spid="23570" grpId="0"/>
      <p:bldP spid="23571" grpId="0"/>
      <p:bldP spid="23572" grpId="0" animBg="1"/>
      <p:bldP spid="23578" grpId="0" animBg="1"/>
      <p:bldP spid="23579" grpId="0" animBg="1"/>
      <p:bldP spid="23582" grpId="0" animBg="1"/>
      <p:bldP spid="23583" grpId="0" animBg="1"/>
      <p:bldP spid="23587" grpId="0" animBg="1"/>
      <p:bldP spid="23588" grpId="0" animBg="1"/>
      <p:bldP spid="23589" grpId="0"/>
      <p:bldP spid="235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684213"/>
            <a:ext cx="91440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>
                <a:solidFill>
                  <a:srgbClr val="000099"/>
                </a:solidFill>
                <a:latin typeface="Tahoma" panose="020B0604030504040204" pitchFamily="34" charset="0"/>
              </a:rPr>
              <a:t>Η </a:t>
            </a:r>
            <a:r>
              <a:rPr lang="en-GB" altLang="el-GR" sz="2000">
                <a:solidFill>
                  <a:srgbClr val="000099"/>
                </a:solidFill>
                <a:latin typeface="Tahoma" panose="020B0604030504040204" pitchFamily="34" charset="0"/>
              </a:rPr>
              <a:t>κύρια επίδραση των διαφορετικών εργαλείων εντοπίζεται σ</a:t>
            </a:r>
            <a:r>
              <a:rPr lang="el-GR" altLang="el-GR" sz="2000">
                <a:solidFill>
                  <a:srgbClr val="000099"/>
                </a:solidFill>
                <a:latin typeface="Tahoma" panose="020B0604030504040204" pitchFamily="34" charset="0"/>
              </a:rPr>
              <a:t>ε</a:t>
            </a:r>
            <a:r>
              <a:rPr lang="en-US" altLang="el-GR" sz="2000">
                <a:solidFill>
                  <a:srgbClr val="000099"/>
                </a:solidFill>
                <a:latin typeface="Tahoma" panose="020B0604030504040204" pitchFamily="34" charset="0"/>
              </a:rPr>
              <a:t>:</a:t>
            </a:r>
            <a:endParaRPr lang="el-GR" altLang="el-GR" sz="200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grpSp>
        <p:nvGrpSpPr>
          <p:cNvPr id="41034" name="Group 74"/>
          <p:cNvGrpSpPr>
            <a:grpSpLocks/>
          </p:cNvGrpSpPr>
          <p:nvPr/>
        </p:nvGrpSpPr>
        <p:grpSpPr bwMode="auto">
          <a:xfrm>
            <a:off x="-153988" y="1096963"/>
            <a:ext cx="3556001" cy="2466975"/>
            <a:chOff x="-97" y="691"/>
            <a:chExt cx="2240" cy="1554"/>
          </a:xfrm>
        </p:grpSpPr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-97" y="691"/>
              <a:ext cx="2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l-GR" altLang="el-GR" sz="2000" b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Δ</a:t>
              </a:r>
              <a:r>
                <a:rPr lang="en-GB" altLang="el-GR" sz="2000" b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ιαφορετικά αλιευτικά πεδία</a:t>
              </a:r>
              <a:endParaRPr lang="en-GB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6445" name="Picture 6" descr="ΖΑΚ_FINA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" y="932"/>
              <a:ext cx="1995" cy="131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35" name="Group 75"/>
          <p:cNvGrpSpPr>
            <a:grpSpLocks/>
          </p:cNvGrpSpPr>
          <p:nvPr/>
        </p:nvGrpSpPr>
        <p:grpSpPr bwMode="auto">
          <a:xfrm>
            <a:off x="3943350" y="1133475"/>
            <a:ext cx="5084763" cy="2386013"/>
            <a:chOff x="2484" y="714"/>
            <a:chExt cx="3203" cy="1503"/>
          </a:xfrm>
        </p:grpSpPr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3220" y="714"/>
              <a:ext cx="1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l-GR" altLang="el-GR" sz="2000" b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Δ</a:t>
              </a:r>
              <a:r>
                <a:rPr lang="en-GB" altLang="el-GR" sz="2000" b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ιαφορετικές εποχές</a:t>
              </a:r>
            </a:p>
          </p:txBody>
        </p:sp>
        <p:pic>
          <p:nvPicPr>
            <p:cNvPr id="1644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" y="991"/>
              <a:ext cx="3203" cy="122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-19050" y="446088"/>
            <a:ext cx="2609850" cy="3657600"/>
            <a:chOff x="-11" y="0"/>
            <a:chExt cx="1644" cy="2304"/>
          </a:xfrm>
        </p:grpSpPr>
        <p:pic>
          <p:nvPicPr>
            <p:cNvPr id="16440" name="Picture 11" descr="j030288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" y="0"/>
              <a:ext cx="164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41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115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2200">
                  <a:solidFill>
                    <a:schemeClr val="bg1"/>
                  </a:solidFill>
                  <a:latin typeface="Tahoma" panose="020B0604030504040204" pitchFamily="34" charset="0"/>
                </a:rPr>
                <a:t>‘Φαινόμενο σκούπα’</a:t>
              </a:r>
              <a:endParaRPr lang="en-GB" altLang="el-GR" sz="22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41042" name="Group 82"/>
          <p:cNvGrpSpPr>
            <a:grpSpLocks/>
          </p:cNvGrpSpPr>
          <p:nvPr/>
        </p:nvGrpSpPr>
        <p:grpSpPr bwMode="auto">
          <a:xfrm>
            <a:off x="26988" y="3752850"/>
            <a:ext cx="7729537" cy="3108325"/>
            <a:chOff x="17" y="2364"/>
            <a:chExt cx="4869" cy="1958"/>
          </a:xfrm>
        </p:grpSpPr>
        <p:sp>
          <p:nvSpPr>
            <p:cNvPr id="40974" name="Text Box 14"/>
            <p:cNvSpPr txBox="1">
              <a:spLocks noChangeArrowheads="1"/>
            </p:cNvSpPr>
            <p:nvPr/>
          </p:nvSpPr>
          <p:spPr bwMode="auto">
            <a:xfrm>
              <a:off x="56" y="2364"/>
              <a:ext cx="33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l-GR" altLang="el-GR" sz="2000" b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Διαφορετικό τμήμα πληθυσμού κάθε είδους</a:t>
              </a:r>
              <a:endParaRPr lang="en-GB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6392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" y="2598"/>
              <a:ext cx="3515" cy="1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393" name="Group 76"/>
            <p:cNvGrpSpPr>
              <a:grpSpLocks/>
            </p:cNvGrpSpPr>
            <p:nvPr/>
          </p:nvGrpSpPr>
          <p:grpSpPr bwMode="auto">
            <a:xfrm>
              <a:off x="66" y="4061"/>
              <a:ext cx="3551" cy="254"/>
              <a:chOff x="66" y="4061"/>
              <a:chExt cx="3551" cy="254"/>
            </a:xfrm>
          </p:grpSpPr>
          <p:sp>
            <p:nvSpPr>
              <p:cNvPr id="16409" name="Line 17"/>
              <p:cNvSpPr>
                <a:spLocks noChangeAspect="1" noChangeShapeType="1"/>
              </p:cNvSpPr>
              <p:nvPr/>
            </p:nvSpPr>
            <p:spPr bwMode="auto">
              <a:xfrm>
                <a:off x="85" y="4061"/>
                <a:ext cx="339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10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293" y="4061"/>
                <a:ext cx="0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11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538" y="4061"/>
                <a:ext cx="1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12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780" y="4061"/>
                <a:ext cx="1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13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1026" y="4061"/>
                <a:ext cx="1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14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1268" y="4061"/>
                <a:ext cx="1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15" name="Line 23"/>
              <p:cNvSpPr>
                <a:spLocks noChangeAspect="1" noChangeShapeType="1"/>
              </p:cNvSpPr>
              <p:nvPr/>
            </p:nvSpPr>
            <p:spPr bwMode="auto">
              <a:xfrm flipV="1">
                <a:off x="1510" y="4061"/>
                <a:ext cx="0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16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1756" y="4061"/>
                <a:ext cx="0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17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1997" y="4061"/>
                <a:ext cx="1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18" name="Line 26"/>
              <p:cNvSpPr>
                <a:spLocks noChangeAspect="1" noChangeShapeType="1"/>
              </p:cNvSpPr>
              <p:nvPr/>
            </p:nvSpPr>
            <p:spPr bwMode="auto">
              <a:xfrm flipV="1">
                <a:off x="2243" y="4061"/>
                <a:ext cx="1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19" name="Line 27"/>
              <p:cNvSpPr>
                <a:spLocks noChangeAspect="1" noChangeShapeType="1"/>
              </p:cNvSpPr>
              <p:nvPr/>
            </p:nvSpPr>
            <p:spPr bwMode="auto">
              <a:xfrm flipV="1">
                <a:off x="2485" y="4061"/>
                <a:ext cx="1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20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2727" y="4061"/>
                <a:ext cx="1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21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2973" y="4061"/>
                <a:ext cx="0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22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3214" y="4061"/>
                <a:ext cx="1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23" name="Line 31"/>
              <p:cNvSpPr>
                <a:spLocks noChangeAspect="1" noChangeShapeType="1"/>
              </p:cNvSpPr>
              <p:nvPr/>
            </p:nvSpPr>
            <p:spPr bwMode="auto">
              <a:xfrm flipV="1">
                <a:off x="3460" y="4061"/>
                <a:ext cx="1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24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66" y="4123"/>
                <a:ext cx="1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l-GR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3</a:t>
                </a:r>
                <a:endParaRPr lang="en-US" altLang="el-GR" sz="2000">
                  <a:latin typeface="Tahoma" panose="020B0604030504040204" pitchFamily="34" charset="0"/>
                </a:endParaRPr>
              </a:p>
            </p:txBody>
          </p:sp>
          <p:sp>
            <p:nvSpPr>
              <p:cNvPr id="16425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271" y="4123"/>
                <a:ext cx="1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l-GR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5</a:t>
                </a:r>
                <a:endParaRPr lang="en-US" altLang="el-GR" sz="2000">
                  <a:latin typeface="Tahoma" panose="020B0604030504040204" pitchFamily="34" charset="0"/>
                </a:endParaRPr>
              </a:p>
            </p:txBody>
          </p:sp>
          <p:sp>
            <p:nvSpPr>
              <p:cNvPr id="16426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503" y="4123"/>
                <a:ext cx="1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l-GR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7</a:t>
                </a:r>
                <a:endParaRPr lang="en-US" altLang="el-GR" sz="2000">
                  <a:latin typeface="Tahoma" panose="020B0604030504040204" pitchFamily="34" charset="0"/>
                </a:endParaRPr>
              </a:p>
            </p:txBody>
          </p:sp>
          <p:sp>
            <p:nvSpPr>
              <p:cNvPr id="16427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753" y="4123"/>
                <a:ext cx="1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l-GR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9</a:t>
                </a:r>
                <a:endParaRPr lang="en-US" altLang="el-GR" sz="2000">
                  <a:latin typeface="Tahoma" panose="020B0604030504040204" pitchFamily="34" charset="0"/>
                </a:endParaRPr>
              </a:p>
            </p:txBody>
          </p:sp>
          <p:sp>
            <p:nvSpPr>
              <p:cNvPr id="16428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967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l-GR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11</a:t>
                </a:r>
                <a:endParaRPr lang="en-US" altLang="el-GR" sz="2000">
                  <a:latin typeface="Tahoma" panose="020B0604030504040204" pitchFamily="34" charset="0"/>
                </a:endParaRPr>
              </a:p>
            </p:txBody>
          </p:sp>
          <p:sp>
            <p:nvSpPr>
              <p:cNvPr id="16429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1219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l-GR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13</a:t>
                </a:r>
                <a:endParaRPr lang="en-US" altLang="el-GR" sz="2000">
                  <a:latin typeface="Tahoma" panose="020B0604030504040204" pitchFamily="34" charset="0"/>
                </a:endParaRPr>
              </a:p>
            </p:txBody>
          </p:sp>
          <p:sp>
            <p:nvSpPr>
              <p:cNvPr id="16430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1463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l-GR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15</a:t>
                </a:r>
                <a:endParaRPr lang="en-US" altLang="el-GR" sz="2000">
                  <a:latin typeface="Tahoma" panose="020B0604030504040204" pitchFamily="34" charset="0"/>
                </a:endParaRPr>
              </a:p>
            </p:txBody>
          </p:sp>
          <p:sp>
            <p:nvSpPr>
              <p:cNvPr id="16431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1700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l-GR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17</a:t>
                </a:r>
                <a:endParaRPr lang="en-US" altLang="el-GR" sz="2000">
                  <a:latin typeface="Tahoma" panose="020B0604030504040204" pitchFamily="34" charset="0"/>
                </a:endParaRPr>
              </a:p>
            </p:txBody>
          </p:sp>
          <p:sp>
            <p:nvSpPr>
              <p:cNvPr id="16432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1951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l-GR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19</a:t>
                </a:r>
                <a:endParaRPr lang="en-US" altLang="el-GR" sz="2000">
                  <a:latin typeface="Tahoma" panose="020B0604030504040204" pitchFamily="34" charset="0"/>
                </a:endParaRPr>
              </a:p>
            </p:txBody>
          </p:sp>
          <p:sp>
            <p:nvSpPr>
              <p:cNvPr id="16433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2200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l-GR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21</a:t>
                </a:r>
                <a:endParaRPr lang="en-US" altLang="el-GR" sz="2000">
                  <a:latin typeface="Tahoma" panose="020B0604030504040204" pitchFamily="34" charset="0"/>
                </a:endParaRPr>
              </a:p>
            </p:txBody>
          </p:sp>
          <p:sp>
            <p:nvSpPr>
              <p:cNvPr id="16434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2431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l-GR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23</a:t>
                </a:r>
                <a:endParaRPr lang="en-US" altLang="el-GR" sz="2000">
                  <a:latin typeface="Tahoma" panose="020B0604030504040204" pitchFamily="34" charset="0"/>
                </a:endParaRPr>
              </a:p>
            </p:txBody>
          </p:sp>
          <p:sp>
            <p:nvSpPr>
              <p:cNvPr id="16435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2676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l-GR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25</a:t>
                </a:r>
                <a:endParaRPr lang="en-US" altLang="el-GR" sz="2000">
                  <a:latin typeface="Tahoma" panose="020B0604030504040204" pitchFamily="34" charset="0"/>
                </a:endParaRPr>
              </a:p>
            </p:txBody>
          </p:sp>
          <p:sp>
            <p:nvSpPr>
              <p:cNvPr id="16436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2927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l-GR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27</a:t>
                </a:r>
                <a:endParaRPr lang="en-US" altLang="el-GR" sz="2000">
                  <a:latin typeface="Tahoma" panose="020B0604030504040204" pitchFamily="34" charset="0"/>
                </a:endParaRPr>
              </a:p>
            </p:txBody>
          </p:sp>
          <p:sp>
            <p:nvSpPr>
              <p:cNvPr id="16437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3165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l-GR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29</a:t>
                </a:r>
                <a:endParaRPr lang="en-US" altLang="el-GR" sz="2000">
                  <a:latin typeface="Tahoma" panose="020B0604030504040204" pitchFamily="34" charset="0"/>
                </a:endParaRPr>
              </a:p>
            </p:txBody>
          </p:sp>
          <p:sp>
            <p:nvSpPr>
              <p:cNvPr id="16438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3413" y="4123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l-GR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31</a:t>
                </a:r>
                <a:endParaRPr lang="en-US" altLang="el-GR" sz="2000">
                  <a:latin typeface="Tahoma" panose="020B0604030504040204" pitchFamily="34" charset="0"/>
                </a:endParaRPr>
              </a:p>
            </p:txBody>
          </p:sp>
          <p:sp>
            <p:nvSpPr>
              <p:cNvPr id="16439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92" y="4070"/>
                <a:ext cx="0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6394" name="Group 77"/>
            <p:cNvGrpSpPr>
              <a:grpSpLocks/>
            </p:cNvGrpSpPr>
            <p:nvPr/>
          </p:nvGrpSpPr>
          <p:grpSpPr bwMode="auto">
            <a:xfrm>
              <a:off x="73" y="2954"/>
              <a:ext cx="4554" cy="250"/>
              <a:chOff x="73" y="2954"/>
              <a:chExt cx="4554" cy="250"/>
            </a:xfrm>
          </p:grpSpPr>
          <p:sp>
            <p:nvSpPr>
              <p:cNvPr id="16407" name="Rectangle 57"/>
              <p:cNvSpPr>
                <a:spLocks noChangeArrowheads="1"/>
              </p:cNvSpPr>
              <p:nvPr/>
            </p:nvSpPr>
            <p:spPr bwMode="auto">
              <a:xfrm>
                <a:off x="73" y="3066"/>
                <a:ext cx="2608" cy="91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41018" name="Text Box 58"/>
              <p:cNvSpPr txBox="1">
                <a:spLocks noChangeArrowheads="1"/>
              </p:cNvSpPr>
              <p:nvPr/>
            </p:nvSpPr>
            <p:spPr bwMode="auto">
              <a:xfrm>
                <a:off x="3560" y="2954"/>
                <a:ext cx="10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l-GR" altLang="el-GR" sz="2000" b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rPr>
                  <a:t>Πεζότρατες</a:t>
                </a:r>
              </a:p>
            </p:txBody>
          </p:sp>
        </p:grpSp>
        <p:grpSp>
          <p:nvGrpSpPr>
            <p:cNvPr id="16395" name="Group 81"/>
            <p:cNvGrpSpPr>
              <a:grpSpLocks/>
            </p:cNvGrpSpPr>
            <p:nvPr/>
          </p:nvGrpSpPr>
          <p:grpSpPr bwMode="auto">
            <a:xfrm>
              <a:off x="442" y="3214"/>
              <a:ext cx="4444" cy="250"/>
              <a:chOff x="442" y="3214"/>
              <a:chExt cx="4444" cy="250"/>
            </a:xfrm>
          </p:grpSpPr>
          <p:sp>
            <p:nvSpPr>
              <p:cNvPr id="16405" name="Rectangle 55"/>
              <p:cNvSpPr>
                <a:spLocks noChangeArrowheads="1"/>
              </p:cNvSpPr>
              <p:nvPr/>
            </p:nvSpPr>
            <p:spPr bwMode="auto">
              <a:xfrm>
                <a:off x="442" y="3294"/>
                <a:ext cx="2325" cy="8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 sz="2000" b="0">
                  <a:latin typeface="Tahoma" panose="020B0604030504040204" pitchFamily="34" charset="0"/>
                </a:endParaRPr>
              </a:p>
            </p:txBody>
          </p:sp>
          <p:sp>
            <p:nvSpPr>
              <p:cNvPr id="41019" name="Text Box 59"/>
              <p:cNvSpPr txBox="1">
                <a:spLocks noChangeArrowheads="1"/>
              </p:cNvSpPr>
              <p:nvPr/>
            </p:nvSpPr>
            <p:spPr bwMode="auto">
              <a:xfrm>
                <a:off x="3560" y="3214"/>
                <a:ext cx="13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l-GR" altLang="el-GR" sz="2000" b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rPr>
                  <a:t>Μηχανότρατες</a:t>
                </a:r>
              </a:p>
            </p:txBody>
          </p:sp>
        </p:grpSp>
        <p:grpSp>
          <p:nvGrpSpPr>
            <p:cNvPr id="16396" name="Group 79"/>
            <p:cNvGrpSpPr>
              <a:grpSpLocks/>
            </p:cNvGrpSpPr>
            <p:nvPr/>
          </p:nvGrpSpPr>
          <p:grpSpPr bwMode="auto">
            <a:xfrm>
              <a:off x="533" y="3634"/>
              <a:ext cx="4161" cy="250"/>
              <a:chOff x="533" y="3634"/>
              <a:chExt cx="4161" cy="250"/>
            </a:xfrm>
          </p:grpSpPr>
          <p:sp>
            <p:nvSpPr>
              <p:cNvPr id="16403" name="Rectangle 54"/>
              <p:cNvSpPr>
                <a:spLocks noChangeArrowheads="1"/>
              </p:cNvSpPr>
              <p:nvPr/>
            </p:nvSpPr>
            <p:spPr bwMode="auto">
              <a:xfrm flipV="1">
                <a:off x="533" y="3724"/>
                <a:ext cx="2971" cy="91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41020" name="Text Box 60"/>
              <p:cNvSpPr txBox="1">
                <a:spLocks noChangeArrowheads="1"/>
              </p:cNvSpPr>
              <p:nvPr/>
            </p:nvSpPr>
            <p:spPr bwMode="auto">
              <a:xfrm>
                <a:off x="3560" y="3634"/>
                <a:ext cx="11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l-GR" altLang="el-GR" sz="2000" b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rPr>
                  <a:t>Δίχτυα</a:t>
                </a:r>
              </a:p>
            </p:txBody>
          </p:sp>
        </p:grpSp>
        <p:grpSp>
          <p:nvGrpSpPr>
            <p:cNvPr id="16397" name="Group 78"/>
            <p:cNvGrpSpPr>
              <a:grpSpLocks/>
            </p:cNvGrpSpPr>
            <p:nvPr/>
          </p:nvGrpSpPr>
          <p:grpSpPr bwMode="auto">
            <a:xfrm>
              <a:off x="1204" y="3838"/>
              <a:ext cx="3355" cy="250"/>
              <a:chOff x="1204" y="3838"/>
              <a:chExt cx="3355" cy="250"/>
            </a:xfrm>
          </p:grpSpPr>
          <p:sp>
            <p:nvSpPr>
              <p:cNvPr id="16401" name="Rectangle 56"/>
              <p:cNvSpPr>
                <a:spLocks noChangeArrowheads="1"/>
              </p:cNvSpPr>
              <p:nvPr/>
            </p:nvSpPr>
            <p:spPr bwMode="auto">
              <a:xfrm flipV="1">
                <a:off x="1204" y="3926"/>
                <a:ext cx="2300" cy="7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 sz="2000" b="0">
                  <a:latin typeface="Tahoma" panose="020B0604030504040204" pitchFamily="34" charset="0"/>
                </a:endParaRPr>
              </a:p>
            </p:txBody>
          </p:sp>
          <p:sp>
            <p:nvSpPr>
              <p:cNvPr id="41021" name="Text Box 61"/>
              <p:cNvSpPr txBox="1">
                <a:spLocks noChangeArrowheads="1"/>
              </p:cNvSpPr>
              <p:nvPr/>
            </p:nvSpPr>
            <p:spPr bwMode="auto">
              <a:xfrm>
                <a:off x="3560" y="3838"/>
                <a:ext cx="9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l-GR" altLang="el-GR" sz="2000" b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rPr>
                  <a:t>Παραγάδια</a:t>
                </a:r>
              </a:p>
            </p:txBody>
          </p:sp>
        </p:grpSp>
        <p:grpSp>
          <p:nvGrpSpPr>
            <p:cNvPr id="16398" name="Group 80"/>
            <p:cNvGrpSpPr>
              <a:grpSpLocks/>
            </p:cNvGrpSpPr>
            <p:nvPr/>
          </p:nvGrpSpPr>
          <p:grpSpPr bwMode="auto">
            <a:xfrm>
              <a:off x="272" y="3464"/>
              <a:ext cx="3814" cy="192"/>
              <a:chOff x="272" y="3464"/>
              <a:chExt cx="3814" cy="192"/>
            </a:xfrm>
          </p:grpSpPr>
          <p:sp>
            <p:nvSpPr>
              <p:cNvPr id="41032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3617" y="3464"/>
                <a:ext cx="46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A5002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l-GR" altLang="el-GR" sz="2000" b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rPr>
                  <a:t>Γρι-γρι</a:t>
                </a:r>
                <a:endParaRPr lang="en-US" altLang="el-GR" sz="2000" b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endParaRPr>
              </a:p>
            </p:txBody>
          </p:sp>
          <p:sp>
            <p:nvSpPr>
              <p:cNvPr id="16400" name="Rectangle 73"/>
              <p:cNvSpPr>
                <a:spLocks noChangeArrowheads="1"/>
              </p:cNvSpPr>
              <p:nvPr/>
            </p:nvSpPr>
            <p:spPr bwMode="auto">
              <a:xfrm>
                <a:off x="272" y="3516"/>
                <a:ext cx="2183" cy="90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 sz="2000" b="0">
                  <a:latin typeface="Tahoma" panose="020B060403050404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4347 L 0.72848 0.4828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15" y="2197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4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4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4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830263"/>
            <a:ext cx="3527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>
                <a:solidFill>
                  <a:srgbClr val="0033CC"/>
                </a:solidFill>
                <a:latin typeface="Tahoma" panose="020B0604030504040204" pitchFamily="34" charset="0"/>
              </a:rPr>
              <a:t>Γενικά, η διαχείριση σε επίπεδο είδους </a:t>
            </a: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(</a:t>
            </a:r>
            <a:r>
              <a:rPr lang="en-US" altLang="el-GR" sz="2000" b="0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single</a:t>
            </a:r>
            <a:r>
              <a:rPr lang="el-GR" altLang="el-GR" sz="2000" b="0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-</a:t>
            </a:r>
            <a:r>
              <a:rPr lang="en-US" altLang="el-GR" sz="2000" b="0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species</a:t>
            </a:r>
            <a:r>
              <a:rPr lang="el-GR" altLang="el-GR" sz="2000" b="0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altLang="el-GR" sz="2000" b="0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management</a:t>
            </a: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</a:t>
            </a:r>
            <a:r>
              <a:rPr lang="el-GR" altLang="el-GR" sz="2000" b="0">
                <a:solidFill>
                  <a:srgbClr val="0033CC"/>
                </a:solidFill>
                <a:latin typeface="Tahoma" panose="020B0604030504040204" pitchFamily="34" charset="0"/>
              </a:rPr>
              <a:t>, έχει μικρές πιθανότητες επιτυχίας</a:t>
            </a:r>
            <a:r>
              <a:rPr lang="en-US" altLang="el-GR" sz="2000" b="0">
                <a:solidFill>
                  <a:srgbClr val="0033CC"/>
                </a:solidFill>
                <a:latin typeface="Tahoma" panose="020B0604030504040204" pitchFamily="34" charset="0"/>
              </a:rPr>
              <a:t> </a:t>
            </a:r>
            <a:endParaRPr lang="el-GR" altLang="el-GR" sz="2000" b="0">
              <a:solidFill>
                <a:srgbClr val="0033CC"/>
              </a:solidFill>
              <a:latin typeface="Tahoma" panose="020B0604030504040204" pitchFamily="34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6988" y="3114675"/>
            <a:ext cx="3402012" cy="2997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</a:t>
            </a: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έκταση του ΕΘΠΖ να </a:t>
            </a: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αυξηθεί (~ σ</a:t>
            </a: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το 20-30% των αλιπέδων της περιοχής</a:t>
            </a: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. </a:t>
            </a:r>
            <a:endParaRPr lang="el-GR" altLang="el-GR" sz="2000" b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Θ</a:t>
            </a: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α πρέπει να εξεταστεί η </a:t>
            </a: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πιθανή </a:t>
            </a: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απαγόρευση της αλιείας </a:t>
            </a: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</a:t>
            </a: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παράκτια αλιευτικά εργαλεία (δίχτυα και παραγάδια)</a:t>
            </a: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σε όλη την έκταση του ΕΘΠΖ</a:t>
            </a:r>
            <a:endParaRPr lang="en-GB" altLang="el-GR" sz="2000" b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445125" y="854075"/>
            <a:ext cx="3267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Οικοσυστημικά Μοντέλα Διαχείρισης</a:t>
            </a:r>
            <a:r>
              <a:rPr lang="el-GR" altLang="el-GR" sz="20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l-GR" altLang="el-GR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(</a:t>
            </a:r>
            <a:r>
              <a:rPr lang="en-US" altLang="el-GR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ecosystem based-models)</a:t>
            </a:r>
            <a:endParaRPr lang="en-GB" altLang="el-GR" sz="2000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475038" y="2347913"/>
            <a:ext cx="5688012" cy="396875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Σημασία των Θαλάσσιων Καταφυγίων</a:t>
            </a:r>
            <a:endParaRPr lang="en-GB" altLang="el-GR" sz="20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7414" name="AutoShape 7"/>
          <p:cNvSpPr>
            <a:spLocks noChangeArrowheads="1"/>
          </p:cNvSpPr>
          <p:nvPr/>
        </p:nvSpPr>
        <p:spPr bwMode="auto">
          <a:xfrm>
            <a:off x="3492500" y="1241425"/>
            <a:ext cx="1223963" cy="395288"/>
          </a:xfrm>
          <a:custGeom>
            <a:avLst/>
            <a:gdLst>
              <a:gd name="T0" fmla="*/ 941375 w 21600"/>
              <a:gd name="T1" fmla="*/ 0 h 21600"/>
              <a:gd name="T2" fmla="*/ 0 w 21600"/>
              <a:gd name="T3" fmla="*/ 197644 h 21600"/>
              <a:gd name="T4" fmla="*/ 941375 w 21600"/>
              <a:gd name="T5" fmla="*/ 395288 h 21600"/>
              <a:gd name="T6" fmla="*/ 1223963 w 21600"/>
              <a:gd name="T7" fmla="*/ 1976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766 h 21600"/>
              <a:gd name="T14" fmla="*/ 19737 w 21600"/>
              <a:gd name="T15" fmla="*/ 148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613" y="0"/>
                </a:moveTo>
                <a:lnTo>
                  <a:pt x="16613" y="6766"/>
                </a:lnTo>
                <a:lnTo>
                  <a:pt x="3375" y="6766"/>
                </a:lnTo>
                <a:lnTo>
                  <a:pt x="3375" y="14834"/>
                </a:lnTo>
                <a:lnTo>
                  <a:pt x="16613" y="14834"/>
                </a:lnTo>
                <a:lnTo>
                  <a:pt x="16613" y="21600"/>
                </a:lnTo>
                <a:lnTo>
                  <a:pt x="21600" y="10800"/>
                </a:lnTo>
                <a:lnTo>
                  <a:pt x="16613" y="0"/>
                </a:lnTo>
                <a:close/>
              </a:path>
              <a:path w="21600" h="21600">
                <a:moveTo>
                  <a:pt x="1350" y="6766"/>
                </a:moveTo>
                <a:lnTo>
                  <a:pt x="1350" y="14834"/>
                </a:lnTo>
                <a:lnTo>
                  <a:pt x="2700" y="14834"/>
                </a:lnTo>
                <a:lnTo>
                  <a:pt x="2700" y="6766"/>
                </a:lnTo>
                <a:lnTo>
                  <a:pt x="1350" y="6766"/>
                </a:lnTo>
                <a:close/>
              </a:path>
              <a:path w="21600" h="21600">
                <a:moveTo>
                  <a:pt x="0" y="6766"/>
                </a:moveTo>
                <a:lnTo>
                  <a:pt x="0" y="14834"/>
                </a:lnTo>
                <a:lnTo>
                  <a:pt x="675" y="14834"/>
                </a:lnTo>
                <a:lnTo>
                  <a:pt x="675" y="6766"/>
                </a:lnTo>
                <a:lnTo>
                  <a:pt x="0" y="676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7415" name="AutoShape 8"/>
          <p:cNvSpPr>
            <a:spLocks noChangeArrowheads="1"/>
          </p:cNvSpPr>
          <p:nvPr/>
        </p:nvSpPr>
        <p:spPr bwMode="auto">
          <a:xfrm rot="417417">
            <a:off x="4876800" y="762000"/>
            <a:ext cx="4240213" cy="1290638"/>
          </a:xfrm>
          <a:prstGeom prst="cloudCallout">
            <a:avLst>
              <a:gd name="adj1" fmla="val -28269"/>
              <a:gd name="adj2" fmla="val 137583"/>
            </a:avLst>
          </a:prstGeom>
          <a:noFill/>
          <a:ln w="28575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17416" name="AutoShape 9"/>
          <p:cNvSpPr>
            <a:spLocks noChangeArrowheads="1"/>
          </p:cNvSpPr>
          <p:nvPr/>
        </p:nvSpPr>
        <p:spPr bwMode="auto">
          <a:xfrm>
            <a:off x="0" y="736600"/>
            <a:ext cx="3600450" cy="1657350"/>
          </a:xfrm>
          <a:custGeom>
            <a:avLst/>
            <a:gdLst>
              <a:gd name="T0" fmla="*/ 1800225 w 21600"/>
              <a:gd name="T1" fmla="*/ 0 h 21600"/>
              <a:gd name="T2" fmla="*/ 527233 w 21600"/>
              <a:gd name="T3" fmla="*/ 242694 h 21600"/>
              <a:gd name="T4" fmla="*/ 0 w 21600"/>
              <a:gd name="T5" fmla="*/ 828675 h 21600"/>
              <a:gd name="T6" fmla="*/ 527233 w 21600"/>
              <a:gd name="T7" fmla="*/ 1414656 h 21600"/>
              <a:gd name="T8" fmla="*/ 1800225 w 21600"/>
              <a:gd name="T9" fmla="*/ 1657350 h 21600"/>
              <a:gd name="T10" fmla="*/ 3073217 w 21600"/>
              <a:gd name="T11" fmla="*/ 1414656 h 21600"/>
              <a:gd name="T12" fmla="*/ 3600450 w 21600"/>
              <a:gd name="T13" fmla="*/ 828675 h 21600"/>
              <a:gd name="T14" fmla="*/ 3073217 w 21600"/>
              <a:gd name="T15" fmla="*/ 24269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pic>
        <p:nvPicPr>
          <p:cNvPr id="41994" name="Picture 10" descr="EIKON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2724150"/>
            <a:ext cx="5688012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8" name="Group 20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0" y="0"/>
            <a:ext cx="5760" cy="2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0" name="Image" r:id="rId3" imgW="8806212" imgH="3227674" progId="Photoshop.Image.5">
                    <p:embed/>
                  </p:oleObj>
                </mc:Choice>
                <mc:Fallback>
                  <p:oleObj name="Image" r:id="rId3" imgW="8806212" imgH="3227674" progId="Photoshop.Image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760" cy="21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0" y="2112"/>
            <a:ext cx="5760" cy="2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1" name="Image" r:id="rId5" imgW="5006707" imgH="3113307" progId="Photoshop.Image.5">
                    <p:embed/>
                  </p:oleObj>
                </mc:Choice>
                <mc:Fallback>
                  <p:oleObj name="Image" r:id="rId5" imgW="5006707" imgH="3113307" progId="Photoshop.Image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12"/>
                          <a:ext cx="5760" cy="2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800600" y="914400"/>
            <a:ext cx="4343400" cy="52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l-GR" sz="260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στοιχεία μήκους των ψαριών που αφορούν τα σκάφη </a:t>
            </a:r>
            <a:r>
              <a:rPr lang="el-GR" altLang="el-GR" sz="280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της μέσης αλιείας</a:t>
            </a:r>
            <a:r>
              <a:rPr lang="el-GR" altLang="el-GR" sz="260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altLang="el-GR" sz="260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μηχανότρατα</a:t>
            </a:r>
            <a:r>
              <a:rPr lang="el-GR" altLang="el-GR" sz="260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altLang="el-GR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γρι-γρι</a:t>
            </a:r>
            <a:r>
              <a:rPr lang="el-GR" altLang="el-GR" sz="260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προήλθαν από μηνιαίες δειγματοληψίες (περίπου 50 </a:t>
            </a:r>
            <a:r>
              <a:rPr lang="el-GR" altLang="el-GR" sz="2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άτομα/μήνα) των εμπορικών αλιευμάτων που</a:t>
            </a:r>
            <a:r>
              <a:rPr lang="el-GR" altLang="el-GR" sz="2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εκφορτώθηκαν στα λιμάνια της Νάξου και των Κουφονησιών την περίοδο Σεπτέμβριος 1995 - Δεκέμβριος 1997</a:t>
            </a:r>
            <a:endParaRPr lang="en-GB" altLang="el-GR" sz="26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6988" y="1468438"/>
          <a:ext cx="1116012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Image" r:id="rId7" imgW="1115665" imgH="1121761" progId="Photoshop.Image.5">
                  <p:embed/>
                </p:oleObj>
              </mc:Choice>
              <mc:Fallback>
                <p:oleObj name="Image" r:id="rId7" imgW="1115665" imgH="1121761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1468438"/>
                        <a:ext cx="1116012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45" name="Group 25"/>
          <p:cNvGrpSpPr>
            <a:grpSpLocks/>
          </p:cNvGrpSpPr>
          <p:nvPr/>
        </p:nvGrpSpPr>
        <p:grpSpPr bwMode="auto">
          <a:xfrm>
            <a:off x="0" y="2522538"/>
            <a:ext cx="3925888" cy="4335462"/>
            <a:chOff x="0" y="1589"/>
            <a:chExt cx="2473" cy="2731"/>
          </a:xfrm>
        </p:grpSpPr>
        <p:graphicFrame>
          <p:nvGraphicFramePr>
            <p:cNvPr id="5127" name="Object 7"/>
            <p:cNvGraphicFramePr>
              <a:graphicFrameLocks noChangeAspect="1"/>
            </p:cNvGraphicFramePr>
            <p:nvPr/>
          </p:nvGraphicFramePr>
          <p:xfrm>
            <a:off x="0" y="1589"/>
            <a:ext cx="2473" cy="27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3" name="Image" r:id="rId9" imgW="2377646" imgH="3292683" progId="Photoshop.Image.5">
                    <p:embed/>
                  </p:oleObj>
                </mc:Choice>
                <mc:Fallback>
                  <p:oleObj name="Image" r:id="rId9" imgW="2377646" imgH="3292683" progId="Photoshop.Image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589"/>
                          <a:ext cx="2473" cy="27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" y="3360"/>
              <a:ext cx="3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" y="2448"/>
              <a:ext cx="45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544"/>
              <a:ext cx="50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11" name="Group 191"/>
          <p:cNvGrpSpPr>
            <a:grpSpLocks/>
          </p:cNvGrpSpPr>
          <p:nvPr/>
        </p:nvGrpSpPr>
        <p:grpSpPr bwMode="auto">
          <a:xfrm>
            <a:off x="381000" y="809625"/>
            <a:ext cx="4267200" cy="5667375"/>
            <a:chOff x="240" y="510"/>
            <a:chExt cx="2688" cy="3570"/>
          </a:xfrm>
        </p:grpSpPr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912" y="510"/>
              <a:ext cx="2016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l-GR" altLang="el-GR" sz="2400">
                  <a:solidFill>
                    <a:srgbClr val="66FF33"/>
                  </a:solidFill>
                  <a:latin typeface="Times New Roman" panose="02020603050405020304" pitchFamily="18" charset="0"/>
                </a:rPr>
                <a:t>Μηχανότρατες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l-GR" altLang="el-GR" sz="2400">
                  <a:solidFill>
                    <a:srgbClr val="66FF33"/>
                  </a:solidFill>
                  <a:latin typeface="Times New Roman" panose="02020603050405020304" pitchFamily="18" charset="0"/>
                </a:rPr>
                <a:t>Γρι-γρι</a:t>
              </a:r>
            </a:p>
          </p:txBody>
        </p:sp>
        <p:grpSp>
          <p:nvGrpSpPr>
            <p:cNvPr id="5310" name="Group 190"/>
            <p:cNvGrpSpPr>
              <a:grpSpLocks/>
            </p:cNvGrpSpPr>
            <p:nvPr/>
          </p:nvGrpSpPr>
          <p:grpSpPr bwMode="auto">
            <a:xfrm>
              <a:off x="240" y="1776"/>
              <a:ext cx="1968" cy="2304"/>
              <a:chOff x="240" y="1776"/>
              <a:chExt cx="1968" cy="2304"/>
            </a:xfrm>
          </p:grpSpPr>
          <p:sp>
            <p:nvSpPr>
              <p:cNvPr id="5136" name="AutoShape 16"/>
              <p:cNvSpPr>
                <a:spLocks noChangeArrowheads="1"/>
              </p:cNvSpPr>
              <p:nvPr/>
            </p:nvSpPr>
            <p:spPr bwMode="auto">
              <a:xfrm>
                <a:off x="624" y="288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7" name="AutoShape 17"/>
              <p:cNvSpPr>
                <a:spLocks noChangeArrowheads="1"/>
              </p:cNvSpPr>
              <p:nvPr/>
            </p:nvSpPr>
            <p:spPr bwMode="auto">
              <a:xfrm>
                <a:off x="720" y="288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8" name="AutoShape 18"/>
              <p:cNvSpPr>
                <a:spLocks noChangeArrowheads="1"/>
              </p:cNvSpPr>
              <p:nvPr/>
            </p:nvSpPr>
            <p:spPr bwMode="auto">
              <a:xfrm>
                <a:off x="816" y="288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9" name="AutoShape 19"/>
              <p:cNvSpPr>
                <a:spLocks noChangeArrowheads="1"/>
              </p:cNvSpPr>
              <p:nvPr/>
            </p:nvSpPr>
            <p:spPr bwMode="auto">
              <a:xfrm>
                <a:off x="912" y="288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0" name="AutoShape 20"/>
              <p:cNvSpPr>
                <a:spLocks noChangeArrowheads="1"/>
              </p:cNvSpPr>
              <p:nvPr/>
            </p:nvSpPr>
            <p:spPr bwMode="auto">
              <a:xfrm>
                <a:off x="624" y="307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1" name="AutoShape 21"/>
              <p:cNvSpPr>
                <a:spLocks noChangeArrowheads="1"/>
              </p:cNvSpPr>
              <p:nvPr/>
            </p:nvSpPr>
            <p:spPr bwMode="auto">
              <a:xfrm>
                <a:off x="720" y="307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2" name="AutoShape 22"/>
              <p:cNvSpPr>
                <a:spLocks noChangeArrowheads="1"/>
              </p:cNvSpPr>
              <p:nvPr/>
            </p:nvSpPr>
            <p:spPr bwMode="auto">
              <a:xfrm>
                <a:off x="816" y="307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3" name="AutoShape 23"/>
              <p:cNvSpPr>
                <a:spLocks noChangeArrowheads="1"/>
              </p:cNvSpPr>
              <p:nvPr/>
            </p:nvSpPr>
            <p:spPr bwMode="auto">
              <a:xfrm>
                <a:off x="912" y="307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4" name="AutoShape 24"/>
              <p:cNvSpPr>
                <a:spLocks noChangeArrowheads="1"/>
              </p:cNvSpPr>
              <p:nvPr/>
            </p:nvSpPr>
            <p:spPr bwMode="auto">
              <a:xfrm>
                <a:off x="1008" y="307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6" name="AutoShape 26"/>
              <p:cNvSpPr>
                <a:spLocks noChangeArrowheads="1"/>
              </p:cNvSpPr>
              <p:nvPr/>
            </p:nvSpPr>
            <p:spPr bwMode="auto">
              <a:xfrm>
                <a:off x="384" y="201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7" name="AutoShape 27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8" name="AutoShape 28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9" name="AutoShape 29"/>
              <p:cNvSpPr>
                <a:spLocks noChangeArrowheads="1"/>
              </p:cNvSpPr>
              <p:nvPr/>
            </p:nvSpPr>
            <p:spPr bwMode="auto">
              <a:xfrm>
                <a:off x="672" y="201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0" name="AutoShape 30"/>
              <p:cNvSpPr>
                <a:spLocks noChangeArrowheads="1"/>
              </p:cNvSpPr>
              <p:nvPr/>
            </p:nvSpPr>
            <p:spPr bwMode="auto">
              <a:xfrm>
                <a:off x="336" y="216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1" name="AutoShape 31"/>
              <p:cNvSpPr>
                <a:spLocks noChangeArrowheads="1"/>
              </p:cNvSpPr>
              <p:nvPr/>
            </p:nvSpPr>
            <p:spPr bwMode="auto">
              <a:xfrm>
                <a:off x="1152" y="182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2" name="AutoShape 32"/>
              <p:cNvSpPr>
                <a:spLocks noChangeArrowheads="1"/>
              </p:cNvSpPr>
              <p:nvPr/>
            </p:nvSpPr>
            <p:spPr bwMode="auto">
              <a:xfrm>
                <a:off x="528" y="216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3" name="AutoShape 33"/>
              <p:cNvSpPr>
                <a:spLocks noChangeArrowheads="1"/>
              </p:cNvSpPr>
              <p:nvPr/>
            </p:nvSpPr>
            <p:spPr bwMode="auto">
              <a:xfrm>
                <a:off x="624" y="216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4" name="AutoShape 34"/>
              <p:cNvSpPr>
                <a:spLocks noChangeArrowheads="1"/>
              </p:cNvSpPr>
              <p:nvPr/>
            </p:nvSpPr>
            <p:spPr bwMode="auto">
              <a:xfrm>
                <a:off x="720" y="216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5" name="AutoShape 35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6" name="AutoShape 36"/>
              <p:cNvSpPr>
                <a:spLocks noChangeArrowheads="1"/>
              </p:cNvSpPr>
              <p:nvPr/>
            </p:nvSpPr>
            <p:spPr bwMode="auto">
              <a:xfrm>
                <a:off x="864" y="182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7" name="AutoShape 37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8" name="AutoShape 38"/>
              <p:cNvSpPr>
                <a:spLocks noChangeArrowheads="1"/>
              </p:cNvSpPr>
              <p:nvPr/>
            </p:nvSpPr>
            <p:spPr bwMode="auto">
              <a:xfrm>
                <a:off x="1056" y="182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9" name="AutoShape 39"/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0" name="AutoShape 40"/>
              <p:cNvSpPr>
                <a:spLocks noChangeArrowheads="1"/>
              </p:cNvSpPr>
              <p:nvPr/>
            </p:nvSpPr>
            <p:spPr bwMode="auto">
              <a:xfrm>
                <a:off x="864" y="201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1" name="AutoShape 41"/>
              <p:cNvSpPr>
                <a:spLocks noChangeArrowheads="1"/>
              </p:cNvSpPr>
              <p:nvPr/>
            </p:nvSpPr>
            <p:spPr bwMode="auto">
              <a:xfrm>
                <a:off x="960" y="201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2" name="AutoShape 42"/>
              <p:cNvSpPr>
                <a:spLocks noChangeArrowheads="1"/>
              </p:cNvSpPr>
              <p:nvPr/>
            </p:nvSpPr>
            <p:spPr bwMode="auto">
              <a:xfrm>
                <a:off x="1056" y="201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3" name="AutoShape 43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4" name="AutoShape 44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5" name="AutoShape 45"/>
              <p:cNvSpPr>
                <a:spLocks noChangeArrowheads="1"/>
              </p:cNvSpPr>
              <p:nvPr/>
            </p:nvSpPr>
            <p:spPr bwMode="auto">
              <a:xfrm>
                <a:off x="1536" y="312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6" name="AutoShape 46"/>
              <p:cNvSpPr>
                <a:spLocks noChangeArrowheads="1"/>
              </p:cNvSpPr>
              <p:nvPr/>
            </p:nvSpPr>
            <p:spPr bwMode="auto">
              <a:xfrm>
                <a:off x="1632" y="312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7" name="AutoShape 47"/>
              <p:cNvSpPr>
                <a:spLocks noChangeArrowheads="1"/>
              </p:cNvSpPr>
              <p:nvPr/>
            </p:nvSpPr>
            <p:spPr bwMode="auto">
              <a:xfrm>
                <a:off x="1728" y="312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8" name="AutoShape 48"/>
              <p:cNvSpPr>
                <a:spLocks noChangeArrowheads="1"/>
              </p:cNvSpPr>
              <p:nvPr/>
            </p:nvSpPr>
            <p:spPr bwMode="auto">
              <a:xfrm>
                <a:off x="1440" y="331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9" name="AutoShape 49"/>
              <p:cNvSpPr>
                <a:spLocks noChangeArrowheads="1"/>
              </p:cNvSpPr>
              <p:nvPr/>
            </p:nvSpPr>
            <p:spPr bwMode="auto">
              <a:xfrm>
                <a:off x="1536" y="331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70" name="AutoShape 50"/>
              <p:cNvSpPr>
                <a:spLocks noChangeArrowheads="1"/>
              </p:cNvSpPr>
              <p:nvPr/>
            </p:nvSpPr>
            <p:spPr bwMode="auto">
              <a:xfrm>
                <a:off x="1632" y="331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71" name="AutoShape 51"/>
              <p:cNvSpPr>
                <a:spLocks noChangeArrowheads="1"/>
              </p:cNvSpPr>
              <p:nvPr/>
            </p:nvSpPr>
            <p:spPr bwMode="auto">
              <a:xfrm>
                <a:off x="1728" y="331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72" name="AutoShape 52"/>
              <p:cNvSpPr>
                <a:spLocks noChangeArrowheads="1"/>
              </p:cNvSpPr>
              <p:nvPr/>
            </p:nvSpPr>
            <p:spPr bwMode="auto">
              <a:xfrm>
                <a:off x="1824" y="331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73" name="AutoShape 53"/>
              <p:cNvSpPr>
                <a:spLocks noChangeArrowheads="1"/>
              </p:cNvSpPr>
              <p:nvPr/>
            </p:nvSpPr>
            <p:spPr bwMode="auto">
              <a:xfrm>
                <a:off x="1824" y="312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74" name="AutoShape 54"/>
              <p:cNvSpPr>
                <a:spLocks noChangeArrowheads="1"/>
              </p:cNvSpPr>
              <p:nvPr/>
            </p:nvSpPr>
            <p:spPr bwMode="auto">
              <a:xfrm>
                <a:off x="1920" y="312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75" name="AutoShape 55"/>
              <p:cNvSpPr>
                <a:spLocks noChangeArrowheads="1"/>
              </p:cNvSpPr>
              <p:nvPr/>
            </p:nvSpPr>
            <p:spPr bwMode="auto">
              <a:xfrm>
                <a:off x="2016" y="312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76" name="AutoShape 56"/>
              <p:cNvSpPr>
                <a:spLocks noChangeArrowheads="1"/>
              </p:cNvSpPr>
              <p:nvPr/>
            </p:nvSpPr>
            <p:spPr bwMode="auto">
              <a:xfrm>
                <a:off x="2112" y="312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77" name="AutoShape 57"/>
              <p:cNvSpPr>
                <a:spLocks noChangeArrowheads="1"/>
              </p:cNvSpPr>
              <p:nvPr/>
            </p:nvSpPr>
            <p:spPr bwMode="auto">
              <a:xfrm>
                <a:off x="1824" y="331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78" name="AutoShape 58"/>
              <p:cNvSpPr>
                <a:spLocks noChangeArrowheads="1"/>
              </p:cNvSpPr>
              <p:nvPr/>
            </p:nvSpPr>
            <p:spPr bwMode="auto">
              <a:xfrm>
                <a:off x="1920" y="331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79" name="AutoShape 59"/>
              <p:cNvSpPr>
                <a:spLocks noChangeArrowheads="1"/>
              </p:cNvSpPr>
              <p:nvPr/>
            </p:nvSpPr>
            <p:spPr bwMode="auto">
              <a:xfrm>
                <a:off x="2016" y="331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80" name="AutoShape 60"/>
              <p:cNvSpPr>
                <a:spLocks noChangeArrowheads="1"/>
              </p:cNvSpPr>
              <p:nvPr/>
            </p:nvSpPr>
            <p:spPr bwMode="auto">
              <a:xfrm>
                <a:off x="2112" y="331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81" name="AutoShape 61"/>
              <p:cNvSpPr>
                <a:spLocks noChangeArrowheads="1"/>
              </p:cNvSpPr>
              <p:nvPr/>
            </p:nvSpPr>
            <p:spPr bwMode="auto">
              <a:xfrm>
                <a:off x="1248" y="364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82" name="AutoShape 62"/>
              <p:cNvSpPr>
                <a:spLocks noChangeArrowheads="1"/>
              </p:cNvSpPr>
              <p:nvPr/>
            </p:nvSpPr>
            <p:spPr bwMode="auto">
              <a:xfrm>
                <a:off x="624" y="326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83" name="AutoShape 63"/>
              <p:cNvSpPr>
                <a:spLocks noChangeArrowheads="1"/>
              </p:cNvSpPr>
              <p:nvPr/>
            </p:nvSpPr>
            <p:spPr bwMode="auto">
              <a:xfrm>
                <a:off x="720" y="326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84" name="AutoShape 64"/>
              <p:cNvSpPr>
                <a:spLocks noChangeArrowheads="1"/>
              </p:cNvSpPr>
              <p:nvPr/>
            </p:nvSpPr>
            <p:spPr bwMode="auto">
              <a:xfrm>
                <a:off x="816" y="326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85" name="AutoShape 65"/>
              <p:cNvSpPr>
                <a:spLocks noChangeArrowheads="1"/>
              </p:cNvSpPr>
              <p:nvPr/>
            </p:nvSpPr>
            <p:spPr bwMode="auto">
              <a:xfrm>
                <a:off x="912" y="326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86" name="AutoShape 66"/>
              <p:cNvSpPr>
                <a:spLocks noChangeArrowheads="1"/>
              </p:cNvSpPr>
              <p:nvPr/>
            </p:nvSpPr>
            <p:spPr bwMode="auto">
              <a:xfrm>
                <a:off x="1104" y="307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87" name="AutoShape 67"/>
              <p:cNvSpPr>
                <a:spLocks noChangeArrowheads="1"/>
              </p:cNvSpPr>
              <p:nvPr/>
            </p:nvSpPr>
            <p:spPr bwMode="auto">
              <a:xfrm>
                <a:off x="1200" y="307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88" name="AutoShape 68"/>
              <p:cNvSpPr>
                <a:spLocks noChangeArrowheads="1"/>
              </p:cNvSpPr>
              <p:nvPr/>
            </p:nvSpPr>
            <p:spPr bwMode="auto">
              <a:xfrm>
                <a:off x="1008" y="288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89" name="AutoShape 69"/>
              <p:cNvSpPr>
                <a:spLocks noChangeArrowheads="1"/>
              </p:cNvSpPr>
              <p:nvPr/>
            </p:nvSpPr>
            <p:spPr bwMode="auto">
              <a:xfrm>
                <a:off x="1104" y="288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90" name="AutoShape 70"/>
              <p:cNvSpPr>
                <a:spLocks noChangeArrowheads="1"/>
              </p:cNvSpPr>
              <p:nvPr/>
            </p:nvSpPr>
            <p:spPr bwMode="auto">
              <a:xfrm>
                <a:off x="1248" y="312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91" name="AutoShape 71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92" name="AutoShape 72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93" name="AutoShape 73"/>
              <p:cNvSpPr>
                <a:spLocks noChangeArrowheads="1"/>
              </p:cNvSpPr>
              <p:nvPr/>
            </p:nvSpPr>
            <p:spPr bwMode="auto">
              <a:xfrm>
                <a:off x="528" y="326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94" name="AutoShape 74"/>
              <p:cNvSpPr>
                <a:spLocks noChangeArrowheads="1"/>
              </p:cNvSpPr>
              <p:nvPr/>
            </p:nvSpPr>
            <p:spPr bwMode="auto">
              <a:xfrm>
                <a:off x="432" y="307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95" name="AutoShape 75"/>
              <p:cNvSpPr>
                <a:spLocks noChangeArrowheads="1"/>
              </p:cNvSpPr>
              <p:nvPr/>
            </p:nvSpPr>
            <p:spPr bwMode="auto">
              <a:xfrm>
                <a:off x="528" y="307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96" name="AutoShape 76"/>
              <p:cNvSpPr>
                <a:spLocks noChangeArrowheads="1"/>
              </p:cNvSpPr>
              <p:nvPr/>
            </p:nvSpPr>
            <p:spPr bwMode="auto">
              <a:xfrm>
                <a:off x="528" y="288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97" name="AutoShape 77"/>
              <p:cNvSpPr>
                <a:spLocks noChangeArrowheads="1"/>
              </p:cNvSpPr>
              <p:nvPr/>
            </p:nvSpPr>
            <p:spPr bwMode="auto">
              <a:xfrm>
                <a:off x="624" y="288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98" name="AutoShape 78"/>
              <p:cNvSpPr>
                <a:spLocks noChangeArrowheads="1"/>
              </p:cNvSpPr>
              <p:nvPr/>
            </p:nvSpPr>
            <p:spPr bwMode="auto">
              <a:xfrm>
                <a:off x="864" y="345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99" name="AutoShape 79"/>
              <p:cNvSpPr>
                <a:spLocks noChangeArrowheads="1"/>
              </p:cNvSpPr>
              <p:nvPr/>
            </p:nvSpPr>
            <p:spPr bwMode="auto">
              <a:xfrm>
                <a:off x="960" y="345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00" name="AutoShape 80"/>
              <p:cNvSpPr>
                <a:spLocks noChangeArrowheads="1"/>
              </p:cNvSpPr>
              <p:nvPr/>
            </p:nvSpPr>
            <p:spPr bwMode="auto">
              <a:xfrm>
                <a:off x="1008" y="355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01" name="AutoShape 81"/>
              <p:cNvSpPr>
                <a:spLocks noChangeArrowheads="1"/>
              </p:cNvSpPr>
              <p:nvPr/>
            </p:nvSpPr>
            <p:spPr bwMode="auto">
              <a:xfrm>
                <a:off x="1104" y="355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02" name="AutoShape 82"/>
              <p:cNvSpPr>
                <a:spLocks noChangeArrowheads="1"/>
              </p:cNvSpPr>
              <p:nvPr/>
            </p:nvSpPr>
            <p:spPr bwMode="auto">
              <a:xfrm>
                <a:off x="1440" y="345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03" name="AutoShape 83"/>
              <p:cNvSpPr>
                <a:spLocks noChangeArrowheads="1"/>
              </p:cNvSpPr>
              <p:nvPr/>
            </p:nvSpPr>
            <p:spPr bwMode="auto">
              <a:xfrm>
                <a:off x="1536" y="345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04" name="AutoShape 84"/>
              <p:cNvSpPr>
                <a:spLocks noChangeArrowheads="1"/>
              </p:cNvSpPr>
              <p:nvPr/>
            </p:nvSpPr>
            <p:spPr bwMode="auto">
              <a:xfrm>
                <a:off x="1632" y="345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05" name="AutoShape 85"/>
              <p:cNvSpPr>
                <a:spLocks noChangeArrowheads="1"/>
              </p:cNvSpPr>
              <p:nvPr/>
            </p:nvSpPr>
            <p:spPr bwMode="auto">
              <a:xfrm>
                <a:off x="1728" y="345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06" name="AutoShape 86"/>
              <p:cNvSpPr>
                <a:spLocks noChangeArrowheads="1"/>
              </p:cNvSpPr>
              <p:nvPr/>
            </p:nvSpPr>
            <p:spPr bwMode="auto">
              <a:xfrm>
                <a:off x="1728" y="345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07" name="AutoShape 87"/>
              <p:cNvSpPr>
                <a:spLocks noChangeArrowheads="1"/>
              </p:cNvSpPr>
              <p:nvPr/>
            </p:nvSpPr>
            <p:spPr bwMode="auto">
              <a:xfrm>
                <a:off x="1824" y="345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08" name="AutoShape 88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09" name="AutoShape 89"/>
              <p:cNvSpPr>
                <a:spLocks noChangeArrowheads="1"/>
              </p:cNvSpPr>
              <p:nvPr/>
            </p:nvSpPr>
            <p:spPr bwMode="auto">
              <a:xfrm>
                <a:off x="2016" y="345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10" name="AutoShape 90"/>
              <p:cNvSpPr>
                <a:spLocks noChangeArrowheads="1"/>
              </p:cNvSpPr>
              <p:nvPr/>
            </p:nvSpPr>
            <p:spPr bwMode="auto">
              <a:xfrm>
                <a:off x="2112" y="345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13" name="AutoShape 93"/>
              <p:cNvSpPr>
                <a:spLocks noChangeArrowheads="1"/>
              </p:cNvSpPr>
              <p:nvPr/>
            </p:nvSpPr>
            <p:spPr bwMode="auto">
              <a:xfrm>
                <a:off x="240" y="196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14" name="AutoShape 94"/>
              <p:cNvSpPr>
                <a:spLocks noChangeArrowheads="1"/>
              </p:cNvSpPr>
              <p:nvPr/>
            </p:nvSpPr>
            <p:spPr bwMode="auto">
              <a:xfrm>
                <a:off x="336" y="196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17" name="AutoShape 97"/>
              <p:cNvSpPr>
                <a:spLocks noChangeArrowheads="1"/>
              </p:cNvSpPr>
              <p:nvPr/>
            </p:nvSpPr>
            <p:spPr bwMode="auto">
              <a:xfrm>
                <a:off x="240" y="216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18" name="AutoShape 98"/>
              <p:cNvSpPr>
                <a:spLocks noChangeArrowheads="1"/>
              </p:cNvSpPr>
              <p:nvPr/>
            </p:nvSpPr>
            <p:spPr bwMode="auto">
              <a:xfrm>
                <a:off x="240" y="177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19" name="AutoShape 99"/>
              <p:cNvSpPr>
                <a:spLocks noChangeArrowheads="1"/>
              </p:cNvSpPr>
              <p:nvPr/>
            </p:nvSpPr>
            <p:spPr bwMode="auto">
              <a:xfrm>
                <a:off x="432" y="216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0" name="AutoShape 10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1" name="AutoShape 10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2" name="AutoShape 10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3" name="AutoShape 10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4" name="AutoShape 104"/>
              <p:cNvSpPr>
                <a:spLocks noChangeArrowheads="1"/>
              </p:cNvSpPr>
              <p:nvPr/>
            </p:nvSpPr>
            <p:spPr bwMode="auto">
              <a:xfrm>
                <a:off x="336" y="177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5" name="AutoShape 105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6" name="AutoShape 106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7" name="AutoShape 10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8" name="AutoShape 108"/>
              <p:cNvSpPr>
                <a:spLocks noChangeArrowheads="1"/>
              </p:cNvSpPr>
              <p:nvPr/>
            </p:nvSpPr>
            <p:spPr bwMode="auto">
              <a:xfrm>
                <a:off x="816" y="196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9" name="AutoShape 109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0" name="AutoShape 110"/>
              <p:cNvSpPr>
                <a:spLocks noChangeArrowheads="1"/>
              </p:cNvSpPr>
              <p:nvPr/>
            </p:nvSpPr>
            <p:spPr bwMode="auto">
              <a:xfrm>
                <a:off x="240" y="230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1" name="AutoShape 111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2" name="AutoShape 112"/>
              <p:cNvSpPr>
                <a:spLocks noChangeArrowheads="1"/>
              </p:cNvSpPr>
              <p:nvPr/>
            </p:nvSpPr>
            <p:spPr bwMode="auto">
              <a:xfrm>
                <a:off x="432" y="230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3" name="AutoShape 113"/>
              <p:cNvSpPr>
                <a:spLocks noChangeArrowheads="1"/>
              </p:cNvSpPr>
              <p:nvPr/>
            </p:nvSpPr>
            <p:spPr bwMode="auto">
              <a:xfrm>
                <a:off x="528" y="230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4" name="AutoShape 114"/>
              <p:cNvSpPr>
                <a:spLocks noChangeArrowheads="1"/>
              </p:cNvSpPr>
              <p:nvPr/>
            </p:nvSpPr>
            <p:spPr bwMode="auto">
              <a:xfrm>
                <a:off x="1440" y="355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5" name="AutoShape 115"/>
              <p:cNvSpPr>
                <a:spLocks noChangeArrowheads="1"/>
              </p:cNvSpPr>
              <p:nvPr/>
            </p:nvSpPr>
            <p:spPr bwMode="auto">
              <a:xfrm>
                <a:off x="1536" y="355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6" name="AutoShape 116"/>
              <p:cNvSpPr>
                <a:spLocks noChangeArrowheads="1"/>
              </p:cNvSpPr>
              <p:nvPr/>
            </p:nvSpPr>
            <p:spPr bwMode="auto">
              <a:xfrm>
                <a:off x="1632" y="355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7" name="AutoShape 117"/>
              <p:cNvSpPr>
                <a:spLocks noChangeArrowheads="1"/>
              </p:cNvSpPr>
              <p:nvPr/>
            </p:nvSpPr>
            <p:spPr bwMode="auto">
              <a:xfrm>
                <a:off x="1728" y="355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8" name="AutoShape 118"/>
              <p:cNvSpPr>
                <a:spLocks noChangeArrowheads="1"/>
              </p:cNvSpPr>
              <p:nvPr/>
            </p:nvSpPr>
            <p:spPr bwMode="auto">
              <a:xfrm>
                <a:off x="1440" y="374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9" name="AutoShape 119"/>
              <p:cNvSpPr>
                <a:spLocks noChangeArrowheads="1"/>
              </p:cNvSpPr>
              <p:nvPr/>
            </p:nvSpPr>
            <p:spPr bwMode="auto">
              <a:xfrm>
                <a:off x="1536" y="374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40" name="AutoShape 120"/>
              <p:cNvSpPr>
                <a:spLocks noChangeArrowheads="1"/>
              </p:cNvSpPr>
              <p:nvPr/>
            </p:nvSpPr>
            <p:spPr bwMode="auto">
              <a:xfrm>
                <a:off x="1632" y="374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41" name="AutoShape 121"/>
              <p:cNvSpPr>
                <a:spLocks noChangeArrowheads="1"/>
              </p:cNvSpPr>
              <p:nvPr/>
            </p:nvSpPr>
            <p:spPr bwMode="auto">
              <a:xfrm>
                <a:off x="1728" y="374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42" name="AutoShape 122"/>
              <p:cNvSpPr>
                <a:spLocks noChangeArrowheads="1"/>
              </p:cNvSpPr>
              <p:nvPr/>
            </p:nvSpPr>
            <p:spPr bwMode="auto">
              <a:xfrm>
                <a:off x="1824" y="374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43" name="AutoShape 123"/>
              <p:cNvSpPr>
                <a:spLocks noChangeArrowheads="1"/>
              </p:cNvSpPr>
              <p:nvPr/>
            </p:nvSpPr>
            <p:spPr bwMode="auto">
              <a:xfrm>
                <a:off x="1824" y="355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44" name="AutoShape 124"/>
              <p:cNvSpPr>
                <a:spLocks noChangeArrowheads="1"/>
              </p:cNvSpPr>
              <p:nvPr/>
            </p:nvSpPr>
            <p:spPr bwMode="auto">
              <a:xfrm>
                <a:off x="1920" y="355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45" name="AutoShape 125"/>
              <p:cNvSpPr>
                <a:spLocks noChangeArrowheads="1"/>
              </p:cNvSpPr>
              <p:nvPr/>
            </p:nvSpPr>
            <p:spPr bwMode="auto">
              <a:xfrm>
                <a:off x="2016" y="355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46" name="AutoShape 126"/>
              <p:cNvSpPr>
                <a:spLocks noChangeArrowheads="1"/>
              </p:cNvSpPr>
              <p:nvPr/>
            </p:nvSpPr>
            <p:spPr bwMode="auto">
              <a:xfrm>
                <a:off x="2112" y="355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47" name="AutoShape 127"/>
              <p:cNvSpPr>
                <a:spLocks noChangeArrowheads="1"/>
              </p:cNvSpPr>
              <p:nvPr/>
            </p:nvSpPr>
            <p:spPr bwMode="auto">
              <a:xfrm>
                <a:off x="1824" y="374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48" name="AutoShape 128"/>
              <p:cNvSpPr>
                <a:spLocks noChangeArrowheads="1"/>
              </p:cNvSpPr>
              <p:nvPr/>
            </p:nvSpPr>
            <p:spPr bwMode="auto">
              <a:xfrm>
                <a:off x="1920" y="374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49" name="AutoShape 129"/>
              <p:cNvSpPr>
                <a:spLocks noChangeArrowheads="1"/>
              </p:cNvSpPr>
              <p:nvPr/>
            </p:nvSpPr>
            <p:spPr bwMode="auto">
              <a:xfrm>
                <a:off x="2016" y="374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50" name="AutoShape 130"/>
              <p:cNvSpPr>
                <a:spLocks noChangeArrowheads="1"/>
              </p:cNvSpPr>
              <p:nvPr/>
            </p:nvSpPr>
            <p:spPr bwMode="auto">
              <a:xfrm>
                <a:off x="2112" y="374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51" name="AutoShape 131"/>
              <p:cNvSpPr>
                <a:spLocks noChangeArrowheads="1"/>
              </p:cNvSpPr>
              <p:nvPr/>
            </p:nvSpPr>
            <p:spPr bwMode="auto">
              <a:xfrm>
                <a:off x="1344" y="364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52" name="AutoShape 132"/>
              <p:cNvSpPr>
                <a:spLocks noChangeArrowheads="1"/>
              </p:cNvSpPr>
              <p:nvPr/>
            </p:nvSpPr>
            <p:spPr bwMode="auto">
              <a:xfrm>
                <a:off x="1440" y="388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53" name="AutoShape 133"/>
              <p:cNvSpPr>
                <a:spLocks noChangeArrowheads="1"/>
              </p:cNvSpPr>
              <p:nvPr/>
            </p:nvSpPr>
            <p:spPr bwMode="auto">
              <a:xfrm>
                <a:off x="1536" y="388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54" name="AutoShape 134"/>
              <p:cNvSpPr>
                <a:spLocks noChangeArrowheads="1"/>
              </p:cNvSpPr>
              <p:nvPr/>
            </p:nvSpPr>
            <p:spPr bwMode="auto">
              <a:xfrm>
                <a:off x="1632" y="388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55" name="AutoShape 135"/>
              <p:cNvSpPr>
                <a:spLocks noChangeArrowheads="1"/>
              </p:cNvSpPr>
              <p:nvPr/>
            </p:nvSpPr>
            <p:spPr bwMode="auto">
              <a:xfrm>
                <a:off x="1728" y="388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56" name="AutoShape 136"/>
              <p:cNvSpPr>
                <a:spLocks noChangeArrowheads="1"/>
              </p:cNvSpPr>
              <p:nvPr/>
            </p:nvSpPr>
            <p:spPr bwMode="auto">
              <a:xfrm>
                <a:off x="1728" y="388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57" name="AutoShape 137"/>
              <p:cNvSpPr>
                <a:spLocks noChangeArrowheads="1"/>
              </p:cNvSpPr>
              <p:nvPr/>
            </p:nvSpPr>
            <p:spPr bwMode="auto">
              <a:xfrm>
                <a:off x="1824" y="388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58" name="AutoShape 138"/>
              <p:cNvSpPr>
                <a:spLocks noChangeArrowheads="1"/>
              </p:cNvSpPr>
              <p:nvPr/>
            </p:nvSpPr>
            <p:spPr bwMode="auto">
              <a:xfrm>
                <a:off x="1920" y="388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59" name="AutoShape 139"/>
              <p:cNvSpPr>
                <a:spLocks noChangeArrowheads="1"/>
              </p:cNvSpPr>
              <p:nvPr/>
            </p:nvSpPr>
            <p:spPr bwMode="auto">
              <a:xfrm>
                <a:off x="2016" y="388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60" name="AutoShape 140"/>
              <p:cNvSpPr>
                <a:spLocks noChangeArrowheads="1"/>
              </p:cNvSpPr>
              <p:nvPr/>
            </p:nvSpPr>
            <p:spPr bwMode="auto">
              <a:xfrm>
                <a:off x="2112" y="388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61" name="AutoShape 141"/>
              <p:cNvSpPr>
                <a:spLocks noChangeArrowheads="1"/>
              </p:cNvSpPr>
              <p:nvPr/>
            </p:nvSpPr>
            <p:spPr bwMode="auto">
              <a:xfrm>
                <a:off x="2112" y="244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62" name="AutoShape 142"/>
              <p:cNvSpPr>
                <a:spLocks noChangeArrowheads="1"/>
              </p:cNvSpPr>
              <p:nvPr/>
            </p:nvSpPr>
            <p:spPr bwMode="auto">
              <a:xfrm>
                <a:off x="2016" y="225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63" name="AutoShape 143"/>
              <p:cNvSpPr>
                <a:spLocks noChangeArrowheads="1"/>
              </p:cNvSpPr>
              <p:nvPr/>
            </p:nvSpPr>
            <p:spPr bwMode="auto">
              <a:xfrm>
                <a:off x="2112" y="225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64" name="AutoShape 144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65" name="AutoShape 145"/>
              <p:cNvSpPr>
                <a:spLocks noChangeArrowheads="1"/>
              </p:cNvSpPr>
              <p:nvPr/>
            </p:nvSpPr>
            <p:spPr bwMode="auto">
              <a:xfrm>
                <a:off x="1632" y="211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66" name="AutoShape 146"/>
              <p:cNvSpPr>
                <a:spLocks noChangeArrowheads="1"/>
              </p:cNvSpPr>
              <p:nvPr/>
            </p:nvSpPr>
            <p:spPr bwMode="auto">
              <a:xfrm>
                <a:off x="1728" y="211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67" name="AutoShape 147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68" name="AutoShape 148"/>
              <p:cNvSpPr>
                <a:spLocks noChangeArrowheads="1"/>
              </p:cNvSpPr>
              <p:nvPr/>
            </p:nvSpPr>
            <p:spPr bwMode="auto">
              <a:xfrm>
                <a:off x="2112" y="259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69" name="AutoShape 149"/>
              <p:cNvSpPr>
                <a:spLocks noChangeArrowheads="1"/>
              </p:cNvSpPr>
              <p:nvPr/>
            </p:nvSpPr>
            <p:spPr bwMode="auto">
              <a:xfrm>
                <a:off x="1824" y="211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70" name="AutoShape 150"/>
              <p:cNvSpPr>
                <a:spLocks noChangeArrowheads="1"/>
              </p:cNvSpPr>
              <p:nvPr/>
            </p:nvSpPr>
            <p:spPr bwMode="auto">
              <a:xfrm>
                <a:off x="1920" y="2112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71" name="AutoShape 151"/>
              <p:cNvSpPr>
                <a:spLocks noChangeArrowheads="1"/>
              </p:cNvSpPr>
              <p:nvPr/>
            </p:nvSpPr>
            <p:spPr bwMode="auto">
              <a:xfrm>
                <a:off x="1728" y="225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72" name="AutoShape 152"/>
              <p:cNvSpPr>
                <a:spLocks noChangeArrowheads="1"/>
              </p:cNvSpPr>
              <p:nvPr/>
            </p:nvSpPr>
            <p:spPr bwMode="auto">
              <a:xfrm>
                <a:off x="1824" y="2256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73" name="AutoShape 153"/>
              <p:cNvSpPr>
                <a:spLocks noChangeArrowheads="1"/>
              </p:cNvSpPr>
              <p:nvPr/>
            </p:nvSpPr>
            <p:spPr bwMode="auto">
              <a:xfrm>
                <a:off x="1728" y="240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74" name="AutoShape 154"/>
              <p:cNvSpPr>
                <a:spLocks noChangeArrowheads="1"/>
              </p:cNvSpPr>
              <p:nvPr/>
            </p:nvSpPr>
            <p:spPr bwMode="auto">
              <a:xfrm>
                <a:off x="1824" y="2400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75" name="AutoShape 155"/>
              <p:cNvSpPr>
                <a:spLocks noChangeArrowheads="1"/>
              </p:cNvSpPr>
              <p:nvPr/>
            </p:nvSpPr>
            <p:spPr bwMode="auto">
              <a:xfrm>
                <a:off x="1872" y="244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76" name="AutoShape 156"/>
              <p:cNvSpPr>
                <a:spLocks noChangeArrowheads="1"/>
              </p:cNvSpPr>
              <p:nvPr/>
            </p:nvSpPr>
            <p:spPr bwMode="auto">
              <a:xfrm>
                <a:off x="1968" y="244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77" name="AutoShape 157"/>
              <p:cNvSpPr>
                <a:spLocks noChangeArrowheads="1"/>
              </p:cNvSpPr>
              <p:nvPr/>
            </p:nvSpPr>
            <p:spPr bwMode="auto">
              <a:xfrm>
                <a:off x="1728" y="254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78" name="AutoShape 158"/>
              <p:cNvSpPr>
                <a:spLocks noChangeArrowheads="1"/>
              </p:cNvSpPr>
              <p:nvPr/>
            </p:nvSpPr>
            <p:spPr bwMode="auto">
              <a:xfrm>
                <a:off x="1824" y="254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79" name="AutoShape 159"/>
              <p:cNvSpPr>
                <a:spLocks noChangeArrowheads="1"/>
              </p:cNvSpPr>
              <p:nvPr/>
            </p:nvSpPr>
            <p:spPr bwMode="auto">
              <a:xfrm>
                <a:off x="672" y="374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80" name="AutoShape 160"/>
              <p:cNvSpPr>
                <a:spLocks noChangeArrowheads="1"/>
              </p:cNvSpPr>
              <p:nvPr/>
            </p:nvSpPr>
            <p:spPr bwMode="auto">
              <a:xfrm>
                <a:off x="768" y="374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81" name="AutoShape 161"/>
              <p:cNvSpPr>
                <a:spLocks noChangeArrowheads="1"/>
              </p:cNvSpPr>
              <p:nvPr/>
            </p:nvSpPr>
            <p:spPr bwMode="auto">
              <a:xfrm>
                <a:off x="864" y="374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82" name="AutoShape 162"/>
              <p:cNvSpPr>
                <a:spLocks noChangeArrowheads="1"/>
              </p:cNvSpPr>
              <p:nvPr/>
            </p:nvSpPr>
            <p:spPr bwMode="auto">
              <a:xfrm>
                <a:off x="960" y="374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83" name="AutoShape 163"/>
              <p:cNvSpPr>
                <a:spLocks noChangeArrowheads="1"/>
              </p:cNvSpPr>
              <p:nvPr/>
            </p:nvSpPr>
            <p:spPr bwMode="auto">
              <a:xfrm>
                <a:off x="1056" y="374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84" name="AutoShape 164"/>
              <p:cNvSpPr>
                <a:spLocks noChangeArrowheads="1"/>
              </p:cNvSpPr>
              <p:nvPr/>
            </p:nvSpPr>
            <p:spPr bwMode="auto">
              <a:xfrm>
                <a:off x="1056" y="374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85" name="AutoShape 165"/>
              <p:cNvSpPr>
                <a:spLocks noChangeArrowheads="1"/>
              </p:cNvSpPr>
              <p:nvPr/>
            </p:nvSpPr>
            <p:spPr bwMode="auto">
              <a:xfrm>
                <a:off x="1152" y="374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86" name="AutoShape 166"/>
              <p:cNvSpPr>
                <a:spLocks noChangeArrowheads="1"/>
              </p:cNvSpPr>
              <p:nvPr/>
            </p:nvSpPr>
            <p:spPr bwMode="auto">
              <a:xfrm>
                <a:off x="1248" y="374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87" name="AutoShape 167"/>
              <p:cNvSpPr>
                <a:spLocks noChangeArrowheads="1"/>
              </p:cNvSpPr>
              <p:nvPr/>
            </p:nvSpPr>
            <p:spPr bwMode="auto">
              <a:xfrm>
                <a:off x="1344" y="374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88" name="AutoShape 168"/>
              <p:cNvSpPr>
                <a:spLocks noChangeArrowheads="1"/>
              </p:cNvSpPr>
              <p:nvPr/>
            </p:nvSpPr>
            <p:spPr bwMode="auto">
              <a:xfrm>
                <a:off x="672" y="388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89" name="AutoShape 169"/>
              <p:cNvSpPr>
                <a:spLocks noChangeArrowheads="1"/>
              </p:cNvSpPr>
              <p:nvPr/>
            </p:nvSpPr>
            <p:spPr bwMode="auto">
              <a:xfrm>
                <a:off x="768" y="388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90" name="AutoShape 170"/>
              <p:cNvSpPr>
                <a:spLocks noChangeArrowheads="1"/>
              </p:cNvSpPr>
              <p:nvPr/>
            </p:nvSpPr>
            <p:spPr bwMode="auto">
              <a:xfrm>
                <a:off x="864" y="388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91" name="AutoShape 171"/>
              <p:cNvSpPr>
                <a:spLocks noChangeArrowheads="1"/>
              </p:cNvSpPr>
              <p:nvPr/>
            </p:nvSpPr>
            <p:spPr bwMode="auto">
              <a:xfrm>
                <a:off x="960" y="388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92" name="AutoShape 172"/>
              <p:cNvSpPr>
                <a:spLocks noChangeArrowheads="1"/>
              </p:cNvSpPr>
              <p:nvPr/>
            </p:nvSpPr>
            <p:spPr bwMode="auto">
              <a:xfrm>
                <a:off x="960" y="388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93" name="AutoShape 173"/>
              <p:cNvSpPr>
                <a:spLocks noChangeArrowheads="1"/>
              </p:cNvSpPr>
              <p:nvPr/>
            </p:nvSpPr>
            <p:spPr bwMode="auto">
              <a:xfrm>
                <a:off x="1056" y="388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94" name="AutoShape 174"/>
              <p:cNvSpPr>
                <a:spLocks noChangeArrowheads="1"/>
              </p:cNvSpPr>
              <p:nvPr/>
            </p:nvSpPr>
            <p:spPr bwMode="auto">
              <a:xfrm>
                <a:off x="1152" y="388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95" name="AutoShape 175"/>
              <p:cNvSpPr>
                <a:spLocks noChangeArrowheads="1"/>
              </p:cNvSpPr>
              <p:nvPr/>
            </p:nvSpPr>
            <p:spPr bwMode="auto">
              <a:xfrm>
                <a:off x="1248" y="388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96" name="AutoShape 176"/>
              <p:cNvSpPr>
                <a:spLocks noChangeArrowheads="1"/>
              </p:cNvSpPr>
              <p:nvPr/>
            </p:nvSpPr>
            <p:spPr bwMode="auto">
              <a:xfrm>
                <a:off x="1344" y="388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01" name="AutoShape 181"/>
              <p:cNvSpPr>
                <a:spLocks noChangeArrowheads="1"/>
              </p:cNvSpPr>
              <p:nvPr/>
            </p:nvSpPr>
            <p:spPr bwMode="auto">
              <a:xfrm>
                <a:off x="1536" y="182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02" name="AutoShape 182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03" name="AutoShape 183"/>
              <p:cNvSpPr>
                <a:spLocks noChangeArrowheads="1"/>
              </p:cNvSpPr>
              <p:nvPr/>
            </p:nvSpPr>
            <p:spPr bwMode="auto">
              <a:xfrm>
                <a:off x="1344" y="196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04" name="AutoShape 184"/>
              <p:cNvSpPr>
                <a:spLocks noChangeArrowheads="1"/>
              </p:cNvSpPr>
              <p:nvPr/>
            </p:nvSpPr>
            <p:spPr bwMode="auto">
              <a:xfrm>
                <a:off x="1536" y="196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05" name="AutoShape 185"/>
              <p:cNvSpPr>
                <a:spLocks noChangeArrowheads="1"/>
              </p:cNvSpPr>
              <p:nvPr/>
            </p:nvSpPr>
            <p:spPr bwMode="auto">
              <a:xfrm>
                <a:off x="1248" y="182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06" name="AutoShape 186"/>
              <p:cNvSpPr>
                <a:spLocks noChangeArrowheads="1"/>
              </p:cNvSpPr>
              <p:nvPr/>
            </p:nvSpPr>
            <p:spPr bwMode="auto">
              <a:xfrm>
                <a:off x="1344" y="182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07" name="AutoShape 187"/>
              <p:cNvSpPr>
                <a:spLocks noChangeArrowheads="1"/>
              </p:cNvSpPr>
              <p:nvPr/>
            </p:nvSpPr>
            <p:spPr bwMode="auto">
              <a:xfrm>
                <a:off x="1440" y="1824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08" name="AutoShape 188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09" name="AutoShape 189"/>
              <p:cNvSpPr>
                <a:spLocks noChangeArrowheads="1"/>
              </p:cNvSpPr>
              <p:nvPr/>
            </p:nvSpPr>
            <p:spPr bwMode="auto">
              <a:xfrm>
                <a:off x="1632" y="1968"/>
                <a:ext cx="96" cy="192"/>
              </a:xfrm>
              <a:prstGeom prst="flowChar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327" name="Group 207"/>
          <p:cNvGrpSpPr>
            <a:grpSpLocks/>
          </p:cNvGrpSpPr>
          <p:nvPr/>
        </p:nvGrpSpPr>
        <p:grpSpPr bwMode="auto">
          <a:xfrm>
            <a:off x="1371600" y="1981200"/>
            <a:ext cx="3200400" cy="2590800"/>
            <a:chOff x="864" y="1248"/>
            <a:chExt cx="2016" cy="1632"/>
          </a:xfrm>
        </p:grpSpPr>
        <p:grpSp>
          <p:nvGrpSpPr>
            <p:cNvPr id="5325" name="Group 205"/>
            <p:cNvGrpSpPr>
              <a:grpSpLocks/>
            </p:cNvGrpSpPr>
            <p:nvPr/>
          </p:nvGrpSpPr>
          <p:grpSpPr bwMode="auto">
            <a:xfrm>
              <a:off x="864" y="1248"/>
              <a:ext cx="2016" cy="1632"/>
              <a:chOff x="864" y="1248"/>
              <a:chExt cx="2016" cy="1632"/>
            </a:xfrm>
          </p:grpSpPr>
          <p:sp>
            <p:nvSpPr>
              <p:cNvPr id="5297" name="Text Box 177"/>
              <p:cNvSpPr txBox="1">
                <a:spLocks noChangeArrowheads="1"/>
              </p:cNvSpPr>
              <p:nvPr/>
            </p:nvSpPr>
            <p:spPr bwMode="auto">
              <a:xfrm>
                <a:off x="864" y="1248"/>
                <a:ext cx="20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400">
                    <a:solidFill>
                      <a:srgbClr val="3333CC"/>
                    </a:solidFill>
                    <a:latin typeface="Times New Roman" panose="02020603050405020304" pitchFamily="18" charset="0"/>
                  </a:rPr>
                  <a:t>Δίχτυα και παραγάδια</a:t>
                </a:r>
                <a:endParaRPr lang="en-GB" alt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324" name="Group 204"/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720"/>
                <a:chOff x="912" y="2160"/>
                <a:chExt cx="432" cy="720"/>
              </a:xfrm>
            </p:grpSpPr>
            <p:sp>
              <p:nvSpPr>
                <p:cNvPr id="5313" name="AutoShape 193"/>
                <p:cNvSpPr>
                  <a:spLocks noChangeArrowheads="1"/>
                </p:cNvSpPr>
                <p:nvPr/>
              </p:nvSpPr>
              <p:spPr bwMode="auto">
                <a:xfrm>
                  <a:off x="912" y="2208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14" name="AutoShape 194"/>
                <p:cNvSpPr>
                  <a:spLocks noChangeArrowheads="1"/>
                </p:cNvSpPr>
                <p:nvPr/>
              </p:nvSpPr>
              <p:spPr bwMode="auto">
                <a:xfrm>
                  <a:off x="1056" y="2208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15" name="AutoShape 195"/>
                <p:cNvSpPr>
                  <a:spLocks noChangeArrowheads="1"/>
                </p:cNvSpPr>
                <p:nvPr/>
              </p:nvSpPr>
              <p:spPr bwMode="auto">
                <a:xfrm>
                  <a:off x="1200" y="2160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16" name="AutoShape 196"/>
                <p:cNvSpPr>
                  <a:spLocks noChangeArrowheads="1"/>
                </p:cNvSpPr>
                <p:nvPr/>
              </p:nvSpPr>
              <p:spPr bwMode="auto">
                <a:xfrm>
                  <a:off x="960" y="2304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17" name="AutoShape 197"/>
                <p:cNvSpPr>
                  <a:spLocks noChangeArrowheads="1"/>
                </p:cNvSpPr>
                <p:nvPr/>
              </p:nvSpPr>
              <p:spPr bwMode="auto">
                <a:xfrm>
                  <a:off x="960" y="2400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18" name="AutoShape 198"/>
                <p:cNvSpPr>
                  <a:spLocks noChangeArrowheads="1"/>
                </p:cNvSpPr>
                <p:nvPr/>
              </p:nvSpPr>
              <p:spPr bwMode="auto">
                <a:xfrm>
                  <a:off x="960" y="2544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19" name="AutoShape 199"/>
                <p:cNvSpPr>
                  <a:spLocks noChangeArrowheads="1"/>
                </p:cNvSpPr>
                <p:nvPr/>
              </p:nvSpPr>
              <p:spPr bwMode="auto">
                <a:xfrm>
                  <a:off x="1008" y="2592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20" name="AutoShape 200"/>
                <p:cNvSpPr>
                  <a:spLocks noChangeArrowheads="1"/>
                </p:cNvSpPr>
                <p:nvPr/>
              </p:nvSpPr>
              <p:spPr bwMode="auto">
                <a:xfrm>
                  <a:off x="912" y="2688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21" name="AutoShape 201"/>
                <p:cNvSpPr>
                  <a:spLocks noChangeArrowheads="1"/>
                </p:cNvSpPr>
                <p:nvPr/>
              </p:nvSpPr>
              <p:spPr bwMode="auto">
                <a:xfrm>
                  <a:off x="1056" y="2688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22" name="AutoShape 202"/>
                <p:cNvSpPr>
                  <a:spLocks noChangeArrowheads="1"/>
                </p:cNvSpPr>
                <p:nvPr/>
              </p:nvSpPr>
              <p:spPr bwMode="auto">
                <a:xfrm>
                  <a:off x="1152" y="2736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23" name="AutoShape 203"/>
                <p:cNvSpPr>
                  <a:spLocks noChangeArrowheads="1"/>
                </p:cNvSpPr>
                <p:nvPr/>
              </p:nvSpPr>
              <p:spPr bwMode="auto">
                <a:xfrm>
                  <a:off x="1008" y="2736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326" name="AutoShape 206"/>
            <p:cNvSpPr>
              <a:spLocks noChangeArrowheads="1"/>
            </p:cNvSpPr>
            <p:nvPr/>
          </p:nvSpPr>
          <p:spPr bwMode="auto">
            <a:xfrm>
              <a:off x="1056" y="2304"/>
              <a:ext cx="144" cy="144"/>
            </a:xfrm>
            <a:prstGeom prst="flowChar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4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48000" y="3581400"/>
            <a:ext cx="3733800" cy="51911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l-GR" sz="2800">
                <a:solidFill>
                  <a:srgbClr val="FFFFFF"/>
                </a:solidFill>
                <a:latin typeface="Times New Roman" panose="02020603050405020304" pitchFamily="18" charset="0"/>
              </a:rPr>
              <a:t>Μανωμένα δίχτυα</a:t>
            </a:r>
            <a:endParaRPr lang="en-GB" altLang="el-GR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743200" y="395288"/>
            <a:ext cx="3733800" cy="51911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CC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l-GR" sz="2800">
                <a:solidFill>
                  <a:srgbClr val="FF3300"/>
                </a:solidFill>
                <a:latin typeface="Times New Roman" panose="02020603050405020304" pitchFamily="18" charset="0"/>
              </a:rPr>
              <a:t>Απλάδια δίχτυα</a:t>
            </a:r>
            <a:endParaRPr lang="en-GB" altLang="el-GR" sz="2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4133850" y="3168650"/>
            <a:ext cx="12017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600">
                <a:solidFill>
                  <a:srgbClr val="FF3300"/>
                </a:solidFill>
                <a:latin typeface="Times New Roman" panose="02020603050405020304" pitchFamily="18" charset="0"/>
              </a:rPr>
              <a:t>1000</a:t>
            </a:r>
            <a:r>
              <a:rPr lang="es-ES_tradnl" altLang="el-GR" sz="2600">
                <a:solidFill>
                  <a:srgbClr val="FF3300"/>
                </a:solidFill>
                <a:latin typeface="Times New Roman" panose="02020603050405020304" pitchFamily="18" charset="0"/>
              </a:rPr>
              <a:t> m</a:t>
            </a:r>
          </a:p>
        </p:txBody>
      </p:sp>
      <p:grpSp>
        <p:nvGrpSpPr>
          <p:cNvPr id="6231" name="Group 87"/>
          <p:cNvGrpSpPr>
            <a:grpSpLocks/>
          </p:cNvGrpSpPr>
          <p:nvPr/>
        </p:nvGrpSpPr>
        <p:grpSpPr bwMode="auto">
          <a:xfrm>
            <a:off x="2117725" y="1677988"/>
            <a:ext cx="1082675" cy="1244600"/>
            <a:chOff x="1334" y="1125"/>
            <a:chExt cx="682" cy="784"/>
          </a:xfrm>
        </p:grpSpPr>
        <p:sp>
          <p:nvSpPr>
            <p:cNvPr id="6173" name="Rectangle 29" descr="Cuadrícula pequeña"/>
            <p:cNvSpPr>
              <a:spLocks noChangeArrowheads="1"/>
            </p:cNvSpPr>
            <p:nvPr/>
          </p:nvSpPr>
          <p:spPr bwMode="auto">
            <a:xfrm>
              <a:off x="1334" y="1501"/>
              <a:ext cx="682" cy="408"/>
            </a:xfrm>
            <a:prstGeom prst="rect">
              <a:avLst/>
            </a:prstGeom>
            <a:pattFill prst="smGrid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75" name="Text Box 31"/>
            <p:cNvSpPr txBox="1">
              <a:spLocks noChangeArrowheads="1"/>
            </p:cNvSpPr>
            <p:nvPr/>
          </p:nvSpPr>
          <p:spPr bwMode="auto">
            <a:xfrm>
              <a:off x="1536" y="1125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l-GR" sz="2400">
                  <a:solidFill>
                    <a:srgbClr val="66FF33"/>
                  </a:solidFill>
                  <a:latin typeface="Times New Roman" panose="02020603050405020304" pitchFamily="18" charset="0"/>
                </a:rPr>
                <a:t>22</a:t>
              </a:r>
              <a:endParaRPr lang="es-ES_tradnl" altLang="el-GR" sz="2400">
                <a:solidFill>
                  <a:srgbClr val="66FF33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32" name="Group 88"/>
          <p:cNvGrpSpPr>
            <a:grpSpLocks/>
          </p:cNvGrpSpPr>
          <p:nvPr/>
        </p:nvGrpSpPr>
        <p:grpSpPr bwMode="auto">
          <a:xfrm>
            <a:off x="3429000" y="1677988"/>
            <a:ext cx="1082675" cy="1225550"/>
            <a:chOff x="2160" y="1125"/>
            <a:chExt cx="682" cy="772"/>
          </a:xfrm>
        </p:grpSpPr>
        <p:sp>
          <p:nvSpPr>
            <p:cNvPr id="6168" name="Rectangle 24" descr="Rombos transparentes"/>
            <p:cNvSpPr>
              <a:spLocks noChangeArrowheads="1"/>
            </p:cNvSpPr>
            <p:nvPr/>
          </p:nvSpPr>
          <p:spPr bwMode="auto">
            <a:xfrm>
              <a:off x="2160" y="1488"/>
              <a:ext cx="682" cy="409"/>
            </a:xfrm>
            <a:prstGeom prst="rect">
              <a:avLst/>
            </a:prstGeom>
            <a:pattFill prst="openDmnd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76" name="Text Box 32"/>
            <p:cNvSpPr txBox="1">
              <a:spLocks noChangeArrowheads="1"/>
            </p:cNvSpPr>
            <p:nvPr/>
          </p:nvSpPr>
          <p:spPr bwMode="auto">
            <a:xfrm>
              <a:off x="2352" y="1125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l-GR" sz="2400">
                  <a:solidFill>
                    <a:srgbClr val="66FF33"/>
                  </a:solidFill>
                  <a:latin typeface="Times New Roman" panose="02020603050405020304" pitchFamily="18" charset="0"/>
                </a:rPr>
                <a:t>24</a:t>
              </a:r>
              <a:endParaRPr lang="es-ES_tradnl" altLang="el-GR" sz="2400">
                <a:solidFill>
                  <a:srgbClr val="66FF33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33" name="Group 89"/>
          <p:cNvGrpSpPr>
            <a:grpSpLocks/>
          </p:cNvGrpSpPr>
          <p:nvPr/>
        </p:nvGrpSpPr>
        <p:grpSpPr bwMode="auto">
          <a:xfrm>
            <a:off x="4724400" y="1677988"/>
            <a:ext cx="1082675" cy="1225550"/>
            <a:chOff x="2976" y="1125"/>
            <a:chExt cx="682" cy="772"/>
          </a:xfrm>
        </p:grpSpPr>
        <p:sp>
          <p:nvSpPr>
            <p:cNvPr id="6177" name="Text Box 33"/>
            <p:cNvSpPr txBox="1">
              <a:spLocks noChangeArrowheads="1"/>
            </p:cNvSpPr>
            <p:nvPr/>
          </p:nvSpPr>
          <p:spPr bwMode="auto">
            <a:xfrm>
              <a:off x="3180" y="1125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l-GR" sz="2400">
                  <a:solidFill>
                    <a:srgbClr val="66FF33"/>
                  </a:solidFill>
                  <a:latin typeface="Times New Roman" panose="02020603050405020304" pitchFamily="18" charset="0"/>
                </a:rPr>
                <a:t>26</a:t>
              </a:r>
              <a:endParaRPr lang="es-ES_tradnl" altLang="el-GR" sz="2400">
                <a:solidFill>
                  <a:srgbClr val="66FF33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78" name="Rectangle 34" descr="Cuadrícula grande"/>
            <p:cNvSpPr>
              <a:spLocks noChangeArrowheads="1"/>
            </p:cNvSpPr>
            <p:nvPr/>
          </p:nvSpPr>
          <p:spPr bwMode="auto">
            <a:xfrm>
              <a:off x="2976" y="1488"/>
              <a:ext cx="682" cy="409"/>
            </a:xfrm>
            <a:prstGeom prst="rect">
              <a:avLst/>
            </a:prstGeom>
            <a:pattFill prst="lgGrid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44" name="Group 100"/>
          <p:cNvGrpSpPr>
            <a:grpSpLocks/>
          </p:cNvGrpSpPr>
          <p:nvPr/>
        </p:nvGrpSpPr>
        <p:grpSpPr bwMode="auto">
          <a:xfrm>
            <a:off x="304800" y="425450"/>
            <a:ext cx="8686800" cy="2913063"/>
            <a:chOff x="192" y="336"/>
            <a:chExt cx="5472" cy="1835"/>
          </a:xfrm>
        </p:grpSpPr>
        <p:grpSp>
          <p:nvGrpSpPr>
            <p:cNvPr id="6242" name="Group 98"/>
            <p:cNvGrpSpPr>
              <a:grpSpLocks/>
            </p:cNvGrpSpPr>
            <p:nvPr/>
          </p:nvGrpSpPr>
          <p:grpSpPr bwMode="auto">
            <a:xfrm>
              <a:off x="192" y="336"/>
              <a:ext cx="5472" cy="1835"/>
              <a:chOff x="192" y="336"/>
              <a:chExt cx="5472" cy="1835"/>
            </a:xfrm>
          </p:grpSpPr>
          <p:sp>
            <p:nvSpPr>
              <p:cNvPr id="6152" name="Line 8"/>
              <p:cNvSpPr>
                <a:spLocks noChangeShapeType="1"/>
              </p:cNvSpPr>
              <p:nvPr/>
            </p:nvSpPr>
            <p:spPr bwMode="auto">
              <a:xfrm>
                <a:off x="1310" y="432"/>
                <a:ext cx="0" cy="2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53" name="Line 9"/>
              <p:cNvSpPr>
                <a:spLocks noChangeShapeType="1"/>
              </p:cNvSpPr>
              <p:nvPr/>
            </p:nvSpPr>
            <p:spPr bwMode="auto">
              <a:xfrm>
                <a:off x="4464" y="447"/>
                <a:ext cx="0" cy="2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230" name="Group 86"/>
              <p:cNvGrpSpPr>
                <a:grpSpLocks/>
              </p:cNvGrpSpPr>
              <p:nvPr/>
            </p:nvGrpSpPr>
            <p:grpSpPr bwMode="auto">
              <a:xfrm>
                <a:off x="192" y="336"/>
                <a:ext cx="5472" cy="1835"/>
                <a:chOff x="192" y="336"/>
                <a:chExt cx="5472" cy="1835"/>
              </a:xfrm>
            </p:grpSpPr>
            <p:grpSp>
              <p:nvGrpSpPr>
                <p:cNvPr id="6154" name="Group 10"/>
                <p:cNvGrpSpPr>
                  <a:grpSpLocks/>
                </p:cNvGrpSpPr>
                <p:nvPr/>
              </p:nvGrpSpPr>
              <p:grpSpPr bwMode="auto">
                <a:xfrm>
                  <a:off x="1248" y="336"/>
                  <a:ext cx="192" cy="1835"/>
                  <a:chOff x="1008" y="768"/>
                  <a:chExt cx="192" cy="1213"/>
                </a:xfrm>
              </p:grpSpPr>
              <p:sp>
                <p:nvSpPr>
                  <p:cNvPr id="615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071" y="1054"/>
                    <a:ext cx="0" cy="8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5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60"/>
                    <a:ext cx="71" cy="8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57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856"/>
                    <a:ext cx="107" cy="12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CC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58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1070" y="768"/>
                    <a:ext cx="130" cy="144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159" name="Group 15"/>
                <p:cNvGrpSpPr>
                  <a:grpSpLocks/>
                </p:cNvGrpSpPr>
                <p:nvPr/>
              </p:nvGrpSpPr>
              <p:grpSpPr bwMode="auto">
                <a:xfrm>
                  <a:off x="4416" y="336"/>
                  <a:ext cx="192" cy="1835"/>
                  <a:chOff x="1008" y="768"/>
                  <a:chExt cx="192" cy="1213"/>
                </a:xfrm>
              </p:grpSpPr>
              <p:sp>
                <p:nvSpPr>
                  <p:cNvPr id="616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071" y="1054"/>
                    <a:ext cx="0" cy="8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61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60"/>
                    <a:ext cx="71" cy="8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62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856"/>
                    <a:ext cx="107" cy="12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CC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63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070" y="768"/>
                    <a:ext cx="130" cy="144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166" name="Rectangle 22" descr="Zigzag"/>
                <p:cNvSpPr>
                  <a:spLocks noChangeArrowheads="1"/>
                </p:cNvSpPr>
                <p:nvPr/>
              </p:nvSpPr>
              <p:spPr bwMode="auto">
                <a:xfrm>
                  <a:off x="192" y="816"/>
                  <a:ext cx="5472" cy="237"/>
                </a:xfrm>
                <a:prstGeom prst="rect">
                  <a:avLst/>
                </a:prstGeom>
                <a:pattFill prst="zigZag">
                  <a:fgClr>
                    <a:schemeClr val="accent2"/>
                  </a:fgClr>
                  <a:bgClr>
                    <a:srgbClr val="FFFFFF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>
              <a:off x="2016" y="1552"/>
              <a:ext cx="1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>
              <a:off x="2016" y="1872"/>
              <a:ext cx="1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>
              <a:off x="2832" y="1536"/>
              <a:ext cx="1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>
              <a:off x="2832" y="1872"/>
              <a:ext cx="1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79" name="Line 35"/>
            <p:cNvSpPr>
              <a:spLocks noChangeShapeType="1"/>
            </p:cNvSpPr>
            <p:nvPr/>
          </p:nvSpPr>
          <p:spPr bwMode="auto">
            <a:xfrm>
              <a:off x="3648" y="1536"/>
              <a:ext cx="1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80" name="Line 36"/>
            <p:cNvSpPr>
              <a:spLocks noChangeShapeType="1"/>
            </p:cNvSpPr>
            <p:nvPr/>
          </p:nvSpPr>
          <p:spPr bwMode="auto">
            <a:xfrm>
              <a:off x="3648" y="1920"/>
              <a:ext cx="1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34" name="Group 90"/>
          <p:cNvGrpSpPr>
            <a:grpSpLocks/>
          </p:cNvGrpSpPr>
          <p:nvPr/>
        </p:nvGrpSpPr>
        <p:grpSpPr bwMode="auto">
          <a:xfrm>
            <a:off x="6019800" y="1698625"/>
            <a:ext cx="1082675" cy="1206500"/>
            <a:chOff x="3792" y="1138"/>
            <a:chExt cx="682" cy="760"/>
          </a:xfrm>
        </p:grpSpPr>
        <p:sp>
          <p:nvSpPr>
            <p:cNvPr id="6167" name="Rectangle 23" descr="Cuadrícula grande"/>
            <p:cNvSpPr>
              <a:spLocks noChangeArrowheads="1"/>
            </p:cNvSpPr>
            <p:nvPr/>
          </p:nvSpPr>
          <p:spPr bwMode="auto">
            <a:xfrm>
              <a:off x="3792" y="1490"/>
              <a:ext cx="682" cy="408"/>
            </a:xfrm>
            <a:prstGeom prst="rect">
              <a:avLst/>
            </a:prstGeom>
            <a:pattFill prst="lgGrid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81" name="Text Box 37"/>
            <p:cNvSpPr txBox="1">
              <a:spLocks noChangeArrowheads="1"/>
            </p:cNvSpPr>
            <p:nvPr/>
          </p:nvSpPr>
          <p:spPr bwMode="auto">
            <a:xfrm>
              <a:off x="3996" y="113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l-GR" sz="2400">
                  <a:solidFill>
                    <a:srgbClr val="66FF33"/>
                  </a:solidFill>
                  <a:latin typeface="Times New Roman" panose="02020603050405020304" pitchFamily="18" charset="0"/>
                </a:rPr>
                <a:t>28</a:t>
              </a:r>
              <a:endParaRPr lang="es-ES_tradnl" altLang="el-GR" sz="2400">
                <a:solidFill>
                  <a:srgbClr val="66FF33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41" name="Group 97"/>
          <p:cNvGrpSpPr>
            <a:grpSpLocks/>
          </p:cNvGrpSpPr>
          <p:nvPr/>
        </p:nvGrpSpPr>
        <p:grpSpPr bwMode="auto">
          <a:xfrm>
            <a:off x="1924050" y="6400800"/>
            <a:ext cx="5513388" cy="488950"/>
            <a:chOff x="1212" y="4016"/>
            <a:chExt cx="3473" cy="308"/>
          </a:xfrm>
        </p:grpSpPr>
        <p:sp>
          <p:nvSpPr>
            <p:cNvPr id="6220" name="Text Box 76"/>
            <p:cNvSpPr txBox="1">
              <a:spLocks noChangeArrowheads="1"/>
            </p:cNvSpPr>
            <p:nvPr/>
          </p:nvSpPr>
          <p:spPr bwMode="auto">
            <a:xfrm>
              <a:off x="1212" y="4016"/>
              <a:ext cx="653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l-GR" sz="2600">
                  <a:solidFill>
                    <a:srgbClr val="FF3300"/>
                  </a:solidFill>
                  <a:latin typeface="Times New Roman" panose="02020603050405020304" pitchFamily="18" charset="0"/>
                </a:rPr>
                <a:t>750</a:t>
              </a:r>
              <a:r>
                <a:rPr lang="es-ES_tradnl" altLang="el-GR" sz="2600">
                  <a:solidFill>
                    <a:srgbClr val="FF3300"/>
                  </a:solidFill>
                  <a:latin typeface="Times New Roman" panose="02020603050405020304" pitchFamily="18" charset="0"/>
                </a:rPr>
                <a:t> m</a:t>
              </a:r>
            </a:p>
          </p:txBody>
        </p:sp>
        <p:sp>
          <p:nvSpPr>
            <p:cNvPr id="6221" name="Text Box 77"/>
            <p:cNvSpPr txBox="1">
              <a:spLocks noChangeArrowheads="1"/>
            </p:cNvSpPr>
            <p:nvPr/>
          </p:nvSpPr>
          <p:spPr bwMode="auto">
            <a:xfrm>
              <a:off x="4032" y="4016"/>
              <a:ext cx="653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l-GR" sz="2600">
                  <a:solidFill>
                    <a:srgbClr val="FF3300"/>
                  </a:solidFill>
                  <a:latin typeface="Times New Roman" panose="02020603050405020304" pitchFamily="18" charset="0"/>
                </a:rPr>
                <a:t>750</a:t>
              </a:r>
              <a:r>
                <a:rPr lang="es-ES_tradnl" altLang="el-GR" sz="2600">
                  <a:solidFill>
                    <a:srgbClr val="FF3300"/>
                  </a:solidFill>
                  <a:latin typeface="Times New Roman" panose="02020603050405020304" pitchFamily="18" charset="0"/>
                </a:rPr>
                <a:t> m</a:t>
              </a:r>
            </a:p>
          </p:txBody>
        </p:sp>
      </p:grpSp>
      <p:grpSp>
        <p:nvGrpSpPr>
          <p:cNvPr id="6245" name="Group 101"/>
          <p:cNvGrpSpPr>
            <a:grpSpLocks/>
          </p:cNvGrpSpPr>
          <p:nvPr/>
        </p:nvGrpSpPr>
        <p:grpSpPr bwMode="auto">
          <a:xfrm>
            <a:off x="381000" y="4100513"/>
            <a:ext cx="8686800" cy="2497137"/>
            <a:chOff x="240" y="2640"/>
            <a:chExt cx="5472" cy="1573"/>
          </a:xfrm>
        </p:grpSpPr>
        <p:sp>
          <p:nvSpPr>
            <p:cNvPr id="6198" name="Line 54"/>
            <p:cNvSpPr>
              <a:spLocks noChangeShapeType="1"/>
            </p:cNvSpPr>
            <p:nvPr/>
          </p:nvSpPr>
          <p:spPr bwMode="auto">
            <a:xfrm>
              <a:off x="1056" y="3642"/>
              <a:ext cx="1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99" name="Line 55"/>
            <p:cNvSpPr>
              <a:spLocks noChangeShapeType="1"/>
            </p:cNvSpPr>
            <p:nvPr/>
          </p:nvSpPr>
          <p:spPr bwMode="auto">
            <a:xfrm>
              <a:off x="1056" y="3950"/>
              <a:ext cx="1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00" name="Line 56"/>
            <p:cNvSpPr>
              <a:spLocks noChangeShapeType="1"/>
            </p:cNvSpPr>
            <p:nvPr/>
          </p:nvSpPr>
          <p:spPr bwMode="auto">
            <a:xfrm>
              <a:off x="1872" y="3642"/>
              <a:ext cx="1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01" name="Line 57"/>
            <p:cNvSpPr>
              <a:spLocks noChangeShapeType="1"/>
            </p:cNvSpPr>
            <p:nvPr/>
          </p:nvSpPr>
          <p:spPr bwMode="auto">
            <a:xfrm>
              <a:off x="1872" y="3950"/>
              <a:ext cx="1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15" name="Line 71"/>
            <p:cNvSpPr>
              <a:spLocks noChangeShapeType="1"/>
            </p:cNvSpPr>
            <p:nvPr/>
          </p:nvSpPr>
          <p:spPr bwMode="auto">
            <a:xfrm>
              <a:off x="3888" y="3659"/>
              <a:ext cx="1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16" name="Line 72"/>
            <p:cNvSpPr>
              <a:spLocks noChangeShapeType="1"/>
            </p:cNvSpPr>
            <p:nvPr/>
          </p:nvSpPr>
          <p:spPr bwMode="auto">
            <a:xfrm>
              <a:off x="3888" y="3967"/>
              <a:ext cx="1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17" name="Line 73"/>
            <p:cNvSpPr>
              <a:spLocks noChangeShapeType="1"/>
            </p:cNvSpPr>
            <p:nvPr/>
          </p:nvSpPr>
          <p:spPr bwMode="auto">
            <a:xfrm>
              <a:off x="4704" y="3659"/>
              <a:ext cx="1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18" name="Line 74"/>
            <p:cNvSpPr>
              <a:spLocks noChangeShapeType="1"/>
            </p:cNvSpPr>
            <p:nvPr/>
          </p:nvSpPr>
          <p:spPr bwMode="auto">
            <a:xfrm>
              <a:off x="4704" y="3967"/>
              <a:ext cx="1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243" name="Group 99"/>
            <p:cNvGrpSpPr>
              <a:grpSpLocks/>
            </p:cNvGrpSpPr>
            <p:nvPr/>
          </p:nvGrpSpPr>
          <p:grpSpPr bwMode="auto">
            <a:xfrm>
              <a:off x="240" y="2640"/>
              <a:ext cx="5472" cy="1573"/>
              <a:chOff x="240" y="2640"/>
              <a:chExt cx="5472" cy="1573"/>
            </a:xfrm>
          </p:grpSpPr>
          <p:sp>
            <p:nvSpPr>
              <p:cNvPr id="6183" name="Line 39"/>
              <p:cNvSpPr>
                <a:spLocks noChangeShapeType="1"/>
              </p:cNvSpPr>
              <p:nvPr/>
            </p:nvSpPr>
            <p:spPr bwMode="auto">
              <a:xfrm>
                <a:off x="350" y="2640"/>
                <a:ext cx="0" cy="2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4" name="Line 40"/>
              <p:cNvSpPr>
                <a:spLocks noChangeShapeType="1"/>
              </p:cNvSpPr>
              <p:nvPr/>
            </p:nvSpPr>
            <p:spPr bwMode="auto">
              <a:xfrm>
                <a:off x="2688" y="2653"/>
                <a:ext cx="0" cy="2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229" name="Group 85"/>
              <p:cNvGrpSpPr>
                <a:grpSpLocks/>
              </p:cNvGrpSpPr>
              <p:nvPr/>
            </p:nvGrpSpPr>
            <p:grpSpPr bwMode="auto">
              <a:xfrm>
                <a:off x="240" y="2640"/>
                <a:ext cx="5472" cy="1573"/>
                <a:chOff x="240" y="2640"/>
                <a:chExt cx="5472" cy="1573"/>
              </a:xfrm>
            </p:grpSpPr>
            <p:sp>
              <p:nvSpPr>
                <p:cNvPr id="6185" name="Rectangle 41" descr="Zigzag"/>
                <p:cNvSpPr>
                  <a:spLocks noChangeArrowheads="1"/>
                </p:cNvSpPr>
                <p:nvPr/>
              </p:nvSpPr>
              <p:spPr bwMode="auto">
                <a:xfrm>
                  <a:off x="240" y="3010"/>
                  <a:ext cx="5472" cy="201"/>
                </a:xfrm>
                <a:prstGeom prst="rect">
                  <a:avLst/>
                </a:prstGeom>
                <a:pattFill prst="zigZag">
                  <a:fgClr>
                    <a:schemeClr val="accent2"/>
                  </a:fgClr>
                  <a:bgClr>
                    <a:srgbClr val="FFFFFF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6187" name="Group 43"/>
                <p:cNvGrpSpPr>
                  <a:grpSpLocks/>
                </p:cNvGrpSpPr>
                <p:nvPr/>
              </p:nvGrpSpPr>
              <p:grpSpPr bwMode="auto">
                <a:xfrm>
                  <a:off x="288" y="2640"/>
                  <a:ext cx="192" cy="1557"/>
                  <a:chOff x="1008" y="768"/>
                  <a:chExt cx="192" cy="1213"/>
                </a:xfrm>
              </p:grpSpPr>
              <p:sp>
                <p:nvSpPr>
                  <p:cNvPr id="618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071" y="1054"/>
                    <a:ext cx="0" cy="8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89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60"/>
                    <a:ext cx="71" cy="8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90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856"/>
                    <a:ext cx="107" cy="12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CC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91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1070" y="768"/>
                    <a:ext cx="130" cy="144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192" name="Group 48"/>
                <p:cNvGrpSpPr>
                  <a:grpSpLocks/>
                </p:cNvGrpSpPr>
                <p:nvPr/>
              </p:nvGrpSpPr>
              <p:grpSpPr bwMode="auto">
                <a:xfrm>
                  <a:off x="2640" y="2640"/>
                  <a:ext cx="192" cy="1557"/>
                  <a:chOff x="1008" y="768"/>
                  <a:chExt cx="192" cy="1213"/>
                </a:xfrm>
              </p:grpSpPr>
              <p:sp>
                <p:nvSpPr>
                  <p:cNvPr id="619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071" y="1054"/>
                    <a:ext cx="0" cy="8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94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60"/>
                    <a:ext cx="71" cy="8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95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856"/>
                    <a:ext cx="107" cy="12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CC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96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070" y="768"/>
                    <a:ext cx="130" cy="144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204" name="Group 60"/>
                <p:cNvGrpSpPr>
                  <a:grpSpLocks/>
                </p:cNvGrpSpPr>
                <p:nvPr/>
              </p:nvGrpSpPr>
              <p:grpSpPr bwMode="auto">
                <a:xfrm>
                  <a:off x="3120" y="2657"/>
                  <a:ext cx="192" cy="1556"/>
                  <a:chOff x="1008" y="768"/>
                  <a:chExt cx="192" cy="1213"/>
                </a:xfrm>
              </p:grpSpPr>
              <p:sp>
                <p:nvSpPr>
                  <p:cNvPr id="620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071" y="1054"/>
                    <a:ext cx="0" cy="8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06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60"/>
                    <a:ext cx="71" cy="8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07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856"/>
                    <a:ext cx="107" cy="12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CC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0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1070" y="768"/>
                    <a:ext cx="130" cy="144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209" name="Group 65"/>
                <p:cNvGrpSpPr>
                  <a:grpSpLocks/>
                </p:cNvGrpSpPr>
                <p:nvPr/>
              </p:nvGrpSpPr>
              <p:grpSpPr bwMode="auto">
                <a:xfrm>
                  <a:off x="5472" y="2657"/>
                  <a:ext cx="192" cy="1556"/>
                  <a:chOff x="1008" y="768"/>
                  <a:chExt cx="192" cy="1213"/>
                </a:xfrm>
              </p:grpSpPr>
              <p:sp>
                <p:nvSpPr>
                  <p:cNvPr id="621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071" y="1054"/>
                    <a:ext cx="0" cy="8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11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60"/>
                    <a:ext cx="71" cy="8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12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856"/>
                    <a:ext cx="107" cy="12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CC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13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1070" y="768"/>
                    <a:ext cx="130" cy="144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6222" name="Line 78"/>
              <p:cNvSpPr>
                <a:spLocks noChangeShapeType="1"/>
              </p:cNvSpPr>
              <p:nvPr/>
            </p:nvSpPr>
            <p:spPr bwMode="auto">
              <a:xfrm>
                <a:off x="3182" y="2657"/>
                <a:ext cx="0" cy="2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235" name="Group 91"/>
          <p:cNvGrpSpPr>
            <a:grpSpLocks/>
          </p:cNvGrpSpPr>
          <p:nvPr/>
        </p:nvGrpSpPr>
        <p:grpSpPr bwMode="auto">
          <a:xfrm>
            <a:off x="593725" y="5040313"/>
            <a:ext cx="1082675" cy="1133475"/>
            <a:chOff x="374" y="3232"/>
            <a:chExt cx="682" cy="714"/>
          </a:xfrm>
        </p:grpSpPr>
        <p:sp>
          <p:nvSpPr>
            <p:cNvPr id="6202" name="Rectangle 58" descr="Cuadrícula pequeña"/>
            <p:cNvSpPr>
              <a:spLocks noChangeArrowheads="1"/>
            </p:cNvSpPr>
            <p:nvPr/>
          </p:nvSpPr>
          <p:spPr bwMode="auto">
            <a:xfrm>
              <a:off x="374" y="3600"/>
              <a:ext cx="682" cy="346"/>
            </a:xfrm>
            <a:prstGeom prst="rect">
              <a:avLst/>
            </a:prstGeom>
            <a:pattFill prst="smGrid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23" name="Text Box 79"/>
            <p:cNvSpPr txBox="1">
              <a:spLocks noChangeArrowheads="1"/>
            </p:cNvSpPr>
            <p:nvPr/>
          </p:nvSpPr>
          <p:spPr bwMode="auto">
            <a:xfrm>
              <a:off x="384" y="3232"/>
              <a:ext cx="64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l-GR" sz="2400">
                  <a:solidFill>
                    <a:srgbClr val="66FF33"/>
                  </a:solidFill>
                  <a:latin typeface="Times New Roman" panose="02020603050405020304" pitchFamily="18" charset="0"/>
                </a:rPr>
                <a:t>20/110</a:t>
              </a:r>
              <a:endParaRPr lang="es-ES_tradnl" altLang="el-GR" sz="2400">
                <a:solidFill>
                  <a:srgbClr val="66FF33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36" name="Group 92"/>
          <p:cNvGrpSpPr>
            <a:grpSpLocks/>
          </p:cNvGrpSpPr>
          <p:nvPr/>
        </p:nvGrpSpPr>
        <p:grpSpPr bwMode="auto">
          <a:xfrm>
            <a:off x="1905000" y="5040313"/>
            <a:ext cx="1106488" cy="1133475"/>
            <a:chOff x="1200" y="3232"/>
            <a:chExt cx="697" cy="714"/>
          </a:xfrm>
        </p:grpSpPr>
        <p:sp>
          <p:nvSpPr>
            <p:cNvPr id="6197" name="Rectangle 53" descr="Rombos transparentes"/>
            <p:cNvSpPr>
              <a:spLocks noChangeArrowheads="1"/>
            </p:cNvSpPr>
            <p:nvPr/>
          </p:nvSpPr>
          <p:spPr bwMode="auto">
            <a:xfrm>
              <a:off x="1200" y="3600"/>
              <a:ext cx="682" cy="346"/>
            </a:xfrm>
            <a:prstGeom prst="rect">
              <a:avLst/>
            </a:prstGeom>
            <a:pattFill prst="openDmnd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24" name="Text Box 80"/>
            <p:cNvSpPr txBox="1">
              <a:spLocks noChangeArrowheads="1"/>
            </p:cNvSpPr>
            <p:nvPr/>
          </p:nvSpPr>
          <p:spPr bwMode="auto">
            <a:xfrm>
              <a:off x="1248" y="3232"/>
              <a:ext cx="64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l-GR" sz="2400">
                  <a:solidFill>
                    <a:srgbClr val="66FF33"/>
                  </a:solidFill>
                  <a:latin typeface="Times New Roman" panose="02020603050405020304" pitchFamily="18" charset="0"/>
                </a:rPr>
                <a:t>24/120</a:t>
              </a:r>
              <a:endParaRPr lang="es-ES_tradnl" altLang="el-GR" sz="2400">
                <a:solidFill>
                  <a:srgbClr val="66FF33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37" name="Group 93"/>
          <p:cNvGrpSpPr>
            <a:grpSpLocks/>
          </p:cNvGrpSpPr>
          <p:nvPr/>
        </p:nvGrpSpPr>
        <p:grpSpPr bwMode="auto">
          <a:xfrm>
            <a:off x="3200400" y="5040313"/>
            <a:ext cx="1106488" cy="1133475"/>
            <a:chOff x="2016" y="3232"/>
            <a:chExt cx="697" cy="714"/>
          </a:xfrm>
        </p:grpSpPr>
        <p:sp>
          <p:nvSpPr>
            <p:cNvPr id="6186" name="Rectangle 42" descr="Cuadrícula grande"/>
            <p:cNvSpPr>
              <a:spLocks noChangeArrowheads="1"/>
            </p:cNvSpPr>
            <p:nvPr/>
          </p:nvSpPr>
          <p:spPr bwMode="auto">
            <a:xfrm>
              <a:off x="2016" y="3600"/>
              <a:ext cx="682" cy="346"/>
            </a:xfrm>
            <a:prstGeom prst="rect">
              <a:avLst/>
            </a:prstGeom>
            <a:pattFill prst="lgGrid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25" name="Text Box 81"/>
            <p:cNvSpPr txBox="1">
              <a:spLocks noChangeArrowheads="1"/>
            </p:cNvSpPr>
            <p:nvPr/>
          </p:nvSpPr>
          <p:spPr bwMode="auto">
            <a:xfrm>
              <a:off x="2064" y="3232"/>
              <a:ext cx="64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l-GR" sz="2400">
                  <a:solidFill>
                    <a:srgbClr val="66FF33"/>
                  </a:solidFill>
                  <a:latin typeface="Times New Roman" panose="02020603050405020304" pitchFamily="18" charset="0"/>
                </a:rPr>
                <a:t>28/140</a:t>
              </a:r>
              <a:endParaRPr lang="es-ES_tradnl" altLang="el-GR" sz="2400">
                <a:solidFill>
                  <a:srgbClr val="66FF33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38" name="Group 94"/>
          <p:cNvGrpSpPr>
            <a:grpSpLocks/>
          </p:cNvGrpSpPr>
          <p:nvPr/>
        </p:nvGrpSpPr>
        <p:grpSpPr bwMode="auto">
          <a:xfrm>
            <a:off x="5089525" y="5040313"/>
            <a:ext cx="1122363" cy="1195387"/>
            <a:chOff x="3206" y="3232"/>
            <a:chExt cx="707" cy="753"/>
          </a:xfrm>
        </p:grpSpPr>
        <p:sp>
          <p:nvSpPr>
            <p:cNvPr id="6219" name="Rectangle 75" descr="Cuadrícula pequeña"/>
            <p:cNvSpPr>
              <a:spLocks noChangeArrowheads="1"/>
            </p:cNvSpPr>
            <p:nvPr/>
          </p:nvSpPr>
          <p:spPr bwMode="auto">
            <a:xfrm>
              <a:off x="3206" y="3638"/>
              <a:ext cx="682" cy="347"/>
            </a:xfrm>
            <a:prstGeom prst="rect">
              <a:avLst/>
            </a:prstGeom>
            <a:pattFill prst="smGrid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26" name="Text Box 82"/>
            <p:cNvSpPr txBox="1">
              <a:spLocks noChangeArrowheads="1"/>
            </p:cNvSpPr>
            <p:nvPr/>
          </p:nvSpPr>
          <p:spPr bwMode="auto">
            <a:xfrm>
              <a:off x="3264" y="3232"/>
              <a:ext cx="64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l-GR" sz="2400">
                  <a:solidFill>
                    <a:srgbClr val="66FF33"/>
                  </a:solidFill>
                  <a:latin typeface="Times New Roman" panose="02020603050405020304" pitchFamily="18" charset="0"/>
                </a:rPr>
                <a:t>20/120</a:t>
              </a:r>
              <a:endParaRPr lang="es-ES_tradnl" altLang="el-GR" sz="2400">
                <a:solidFill>
                  <a:srgbClr val="66FF33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39" name="Group 95"/>
          <p:cNvGrpSpPr>
            <a:grpSpLocks/>
          </p:cNvGrpSpPr>
          <p:nvPr/>
        </p:nvGrpSpPr>
        <p:grpSpPr bwMode="auto">
          <a:xfrm>
            <a:off x="6384925" y="5040313"/>
            <a:ext cx="1082675" cy="1195387"/>
            <a:chOff x="4022" y="3232"/>
            <a:chExt cx="682" cy="753"/>
          </a:xfrm>
        </p:grpSpPr>
        <p:sp>
          <p:nvSpPr>
            <p:cNvPr id="6214" name="Rectangle 70" descr="Rombos transparentes"/>
            <p:cNvSpPr>
              <a:spLocks noChangeArrowheads="1"/>
            </p:cNvSpPr>
            <p:nvPr/>
          </p:nvSpPr>
          <p:spPr bwMode="auto">
            <a:xfrm>
              <a:off x="4022" y="3638"/>
              <a:ext cx="682" cy="347"/>
            </a:xfrm>
            <a:prstGeom prst="rect">
              <a:avLst/>
            </a:prstGeom>
            <a:pattFill prst="openDmnd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27" name="Text Box 83"/>
            <p:cNvSpPr txBox="1">
              <a:spLocks noChangeArrowheads="1"/>
            </p:cNvSpPr>
            <p:nvPr/>
          </p:nvSpPr>
          <p:spPr bwMode="auto">
            <a:xfrm>
              <a:off x="4032" y="3232"/>
              <a:ext cx="64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l-GR" sz="2400">
                  <a:solidFill>
                    <a:srgbClr val="66FF33"/>
                  </a:solidFill>
                  <a:latin typeface="Times New Roman" panose="02020603050405020304" pitchFamily="18" charset="0"/>
                </a:rPr>
                <a:t>24/130</a:t>
              </a:r>
              <a:endParaRPr lang="es-ES_tradnl" altLang="el-GR" sz="2400">
                <a:solidFill>
                  <a:srgbClr val="66FF33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40" name="Group 96"/>
          <p:cNvGrpSpPr>
            <a:grpSpLocks/>
          </p:cNvGrpSpPr>
          <p:nvPr/>
        </p:nvGrpSpPr>
        <p:grpSpPr bwMode="auto">
          <a:xfrm>
            <a:off x="7696200" y="5040313"/>
            <a:ext cx="1106488" cy="1201737"/>
            <a:chOff x="4848" y="3232"/>
            <a:chExt cx="697" cy="757"/>
          </a:xfrm>
        </p:grpSpPr>
        <p:sp>
          <p:nvSpPr>
            <p:cNvPr id="6203" name="Rectangle 59" descr="Cuadrícula grande"/>
            <p:cNvSpPr>
              <a:spLocks noChangeArrowheads="1"/>
            </p:cNvSpPr>
            <p:nvPr/>
          </p:nvSpPr>
          <p:spPr bwMode="auto">
            <a:xfrm>
              <a:off x="4848" y="3642"/>
              <a:ext cx="682" cy="347"/>
            </a:xfrm>
            <a:prstGeom prst="rect">
              <a:avLst/>
            </a:prstGeom>
            <a:pattFill prst="lgGrid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28" name="Text Box 84"/>
            <p:cNvSpPr txBox="1">
              <a:spLocks noChangeArrowheads="1"/>
            </p:cNvSpPr>
            <p:nvPr/>
          </p:nvSpPr>
          <p:spPr bwMode="auto">
            <a:xfrm>
              <a:off x="4896" y="3232"/>
              <a:ext cx="64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l-GR" sz="2400">
                  <a:solidFill>
                    <a:srgbClr val="66FF33"/>
                  </a:solidFill>
                  <a:latin typeface="Times New Roman" panose="02020603050405020304" pitchFamily="18" charset="0"/>
                </a:rPr>
                <a:t>28/150</a:t>
              </a:r>
              <a:endParaRPr lang="es-ES_tradnl" altLang="el-GR" sz="2400">
                <a:solidFill>
                  <a:srgbClr val="66FF33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246" name="Line 102"/>
          <p:cNvSpPr>
            <a:spLocks noChangeShapeType="1"/>
          </p:cNvSpPr>
          <p:nvPr/>
        </p:nvSpPr>
        <p:spPr bwMode="auto">
          <a:xfrm>
            <a:off x="2590800" y="3168650"/>
            <a:ext cx="40386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sz="24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251" name="Group 107"/>
          <p:cNvGrpSpPr>
            <a:grpSpLocks/>
          </p:cNvGrpSpPr>
          <p:nvPr/>
        </p:nvGrpSpPr>
        <p:grpSpPr bwMode="auto">
          <a:xfrm>
            <a:off x="838200" y="6400800"/>
            <a:ext cx="7620000" cy="0"/>
            <a:chOff x="528" y="4032"/>
            <a:chExt cx="4800" cy="0"/>
          </a:xfrm>
        </p:grpSpPr>
        <p:sp>
          <p:nvSpPr>
            <p:cNvPr id="6249" name="Line 105"/>
            <p:cNvSpPr>
              <a:spLocks noChangeShapeType="1"/>
            </p:cNvSpPr>
            <p:nvPr/>
          </p:nvSpPr>
          <p:spPr bwMode="auto">
            <a:xfrm>
              <a:off x="528" y="4032"/>
              <a:ext cx="1920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50" name="Line 106"/>
            <p:cNvSpPr>
              <a:spLocks noChangeShapeType="1"/>
            </p:cNvSpPr>
            <p:nvPr/>
          </p:nvSpPr>
          <p:spPr bwMode="auto">
            <a:xfrm>
              <a:off x="3408" y="4032"/>
              <a:ext cx="1920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4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5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78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  <p:bldP spid="6151" grpId="0" autoUpdateAnimBg="0"/>
      <p:bldP spid="6174" grpId="0" autoUpdateAnimBg="0"/>
      <p:bldP spid="62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ULEIES\SYNEDRIA KAI SYNANTHSEIS\SYNEDRIA ELLHNIKA\E. XANIA 01. ICHTHYOLOGOI\SYGKRISH SKAFON ME KATA MHKOS SYNTHESEIS\GIA THN PAROUSIASH\EIKONES\EIKONES SKAFON\MONO AGKISTRIAJ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743200" y="304800"/>
            <a:ext cx="41148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l-GR" sz="2800">
                <a:solidFill>
                  <a:srgbClr val="FFFFFF"/>
                </a:solidFill>
                <a:latin typeface="Times New Roman" panose="02020603050405020304" pitchFamily="18" charset="0"/>
              </a:rPr>
              <a:t>Παραγάδια</a:t>
            </a:r>
            <a:endParaRPr lang="en-GB" altLang="el-GR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2286000" y="762000"/>
            <a:ext cx="2362200" cy="1905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sz="24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4191000" y="762000"/>
            <a:ext cx="457200" cy="1905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sz="24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4648200" y="762000"/>
            <a:ext cx="1143000" cy="1905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sz="24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648200" y="762000"/>
            <a:ext cx="3124200" cy="1905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sz="24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896938" y="2819400"/>
          <a:ext cx="1846262" cy="305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Image" r:id="rId4" imgW="2668549" imgH="4422167" progId="Photoshop.Image.5">
                  <p:embed/>
                </p:oleObj>
              </mc:Choice>
              <mc:Fallback>
                <p:oleObj name="Image" r:id="rId4" imgW="2668549" imgH="4422167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2819400"/>
                        <a:ext cx="1846262" cy="305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010150" y="2830513"/>
          <a:ext cx="1695450" cy="303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Image" r:id="rId6" imgW="2477939" imgH="4434875" progId="Photoshop.Image.5">
                  <p:embed/>
                </p:oleObj>
              </mc:Choice>
              <mc:Fallback>
                <p:oleObj name="Image" r:id="rId6" imgW="2477939" imgH="4434875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2830513"/>
                        <a:ext cx="1695450" cy="303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2982913" y="2819400"/>
          <a:ext cx="1817687" cy="305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Image" r:id="rId8" imgW="2566890" imgH="4320508" progId="Photoshop.Image.5">
                  <p:embed/>
                </p:oleObj>
              </mc:Choice>
              <mc:Fallback>
                <p:oleObj name="Image" r:id="rId8" imgW="2566890" imgH="4320508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2819400"/>
                        <a:ext cx="1817687" cy="305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7042150" y="2819400"/>
          <a:ext cx="1568450" cy="303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Image" r:id="rId10" imgW="2312743" imgH="4472997" progId="Photoshop.Image.5">
                  <p:embed/>
                </p:oleObj>
              </mc:Choice>
              <mc:Fallback>
                <p:oleObj name="Image" r:id="rId10" imgW="2312743" imgH="4472997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50" y="2819400"/>
                        <a:ext cx="1568450" cy="303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4114800" y="6172200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400">
                <a:solidFill>
                  <a:srgbClr val="FF3300"/>
                </a:solidFill>
                <a:latin typeface="Times New Roman" panose="02020603050405020304" pitchFamily="18" charset="0"/>
              </a:rPr>
              <a:t>1000</a:t>
            </a:r>
            <a:r>
              <a:rPr lang="es-ES_tradnl" altLang="el-GR" sz="2400">
                <a:solidFill>
                  <a:srgbClr val="FF3300"/>
                </a:solidFill>
                <a:latin typeface="Times New Roman" panose="02020603050405020304" pitchFamily="18" charset="0"/>
              </a:rPr>
              <a:t> m</a:t>
            </a:r>
          </a:p>
        </p:txBody>
      </p:sp>
      <p:grpSp>
        <p:nvGrpSpPr>
          <p:cNvPr id="15390" name="Group 30"/>
          <p:cNvGrpSpPr>
            <a:grpSpLocks/>
          </p:cNvGrpSpPr>
          <p:nvPr/>
        </p:nvGrpSpPr>
        <p:grpSpPr bwMode="auto">
          <a:xfrm>
            <a:off x="685800" y="2209800"/>
            <a:ext cx="8458200" cy="4267200"/>
            <a:chOff x="432" y="1392"/>
            <a:chExt cx="5328" cy="2688"/>
          </a:xfrm>
        </p:grpSpPr>
        <p:grpSp>
          <p:nvGrpSpPr>
            <p:cNvPr id="15389" name="Group 29"/>
            <p:cNvGrpSpPr>
              <a:grpSpLocks/>
            </p:cNvGrpSpPr>
            <p:nvPr/>
          </p:nvGrpSpPr>
          <p:grpSpPr bwMode="auto">
            <a:xfrm>
              <a:off x="432" y="1392"/>
              <a:ext cx="5280" cy="2688"/>
              <a:chOff x="432" y="1392"/>
              <a:chExt cx="5280" cy="2688"/>
            </a:xfrm>
          </p:grpSpPr>
          <p:sp>
            <p:nvSpPr>
              <p:cNvPr id="15373" name="Line 13"/>
              <p:cNvSpPr>
                <a:spLocks noChangeShapeType="1"/>
              </p:cNvSpPr>
              <p:nvPr/>
            </p:nvSpPr>
            <p:spPr bwMode="auto">
              <a:xfrm>
                <a:off x="494" y="1392"/>
                <a:ext cx="0" cy="2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4" name="Line 14"/>
              <p:cNvSpPr>
                <a:spLocks noChangeShapeType="1"/>
              </p:cNvSpPr>
              <p:nvPr/>
            </p:nvSpPr>
            <p:spPr bwMode="auto">
              <a:xfrm>
                <a:off x="5568" y="1396"/>
                <a:ext cx="0" cy="2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5388" name="Group 28"/>
              <p:cNvGrpSpPr>
                <a:grpSpLocks/>
              </p:cNvGrpSpPr>
              <p:nvPr/>
            </p:nvGrpSpPr>
            <p:grpSpPr bwMode="auto">
              <a:xfrm>
                <a:off x="432" y="1536"/>
                <a:ext cx="5280" cy="2544"/>
                <a:chOff x="432" y="1536"/>
                <a:chExt cx="5280" cy="2544"/>
              </a:xfrm>
            </p:grpSpPr>
            <p:grpSp>
              <p:nvGrpSpPr>
                <p:cNvPr id="15375" name="Group 15"/>
                <p:cNvGrpSpPr>
                  <a:grpSpLocks/>
                </p:cNvGrpSpPr>
                <p:nvPr/>
              </p:nvGrpSpPr>
              <p:grpSpPr bwMode="auto">
                <a:xfrm>
                  <a:off x="432" y="1536"/>
                  <a:ext cx="192" cy="2544"/>
                  <a:chOff x="1008" y="768"/>
                  <a:chExt cx="192" cy="1213"/>
                </a:xfrm>
              </p:grpSpPr>
              <p:sp>
                <p:nvSpPr>
                  <p:cNvPr id="1537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071" y="1054"/>
                    <a:ext cx="0" cy="8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377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60"/>
                    <a:ext cx="71" cy="8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378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856"/>
                    <a:ext cx="107" cy="12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CC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379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070" y="768"/>
                    <a:ext cx="130" cy="144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5380" name="Group 20"/>
                <p:cNvGrpSpPr>
                  <a:grpSpLocks/>
                </p:cNvGrpSpPr>
                <p:nvPr/>
              </p:nvGrpSpPr>
              <p:grpSpPr bwMode="auto">
                <a:xfrm>
                  <a:off x="5520" y="1621"/>
                  <a:ext cx="192" cy="2459"/>
                  <a:chOff x="1008" y="768"/>
                  <a:chExt cx="192" cy="1213"/>
                </a:xfrm>
              </p:grpSpPr>
              <p:sp>
                <p:nvSpPr>
                  <p:cNvPr id="1538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071" y="1054"/>
                    <a:ext cx="0" cy="8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382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60"/>
                    <a:ext cx="71" cy="8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383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856"/>
                    <a:ext cx="107" cy="12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CC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384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070" y="768"/>
                    <a:ext cx="130" cy="144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5385" name="Rectangle 25" descr="Zigzag"/>
                <p:cNvSpPr>
                  <a:spLocks noChangeArrowheads="1"/>
                </p:cNvSpPr>
                <p:nvPr/>
              </p:nvSpPr>
              <p:spPr bwMode="auto">
                <a:xfrm>
                  <a:off x="432" y="2045"/>
                  <a:ext cx="5280" cy="163"/>
                </a:xfrm>
                <a:prstGeom prst="rect">
                  <a:avLst/>
                </a:prstGeom>
                <a:pattFill prst="zigZag">
                  <a:fgClr>
                    <a:schemeClr val="accent2"/>
                  </a:fgClr>
                  <a:bgClr>
                    <a:srgbClr val="FFFFFF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5387" name="Rectangle 27" descr="Zigzag"/>
            <p:cNvSpPr>
              <a:spLocks noChangeArrowheads="1"/>
            </p:cNvSpPr>
            <p:nvPr/>
          </p:nvSpPr>
          <p:spPr bwMode="auto">
            <a:xfrm>
              <a:off x="480" y="2141"/>
              <a:ext cx="5280" cy="163"/>
            </a:xfrm>
            <a:prstGeom prst="rect">
              <a:avLst/>
            </a:prstGeom>
            <a:pattFill prst="zigZag">
              <a:fgClr>
                <a:schemeClr val="accent2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1219200" y="6096000"/>
            <a:ext cx="70866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sz="24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animBg="1"/>
      <p:bldP spid="15365" grpId="0" animBg="1"/>
      <p:bldP spid="15366" grpId="0" animBg="1"/>
      <p:bldP spid="15367" grpId="0" animBg="1"/>
      <p:bldP spid="15386" grpId="0" autoUpdateAnimBg="0"/>
      <p:bldP spid="153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8" name="Picture 818" descr="C:\DOULEIES\SYNEDRIA KAI SYNANTHSEIS\SYNEDRIA ELLHNIKA\E. XANIA 01. ICHTHYOLOGOI\SYGKRISH SKAFON ME KATA MHKOS SYNTHESEIS\GIA THN PAROUSIASH\EIKONES\Boboo_j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362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983" name="Group 1431"/>
          <p:cNvGrpSpPr>
            <a:grpSpLocks noChangeAspect="1"/>
          </p:cNvGrpSpPr>
          <p:nvPr/>
        </p:nvGrpSpPr>
        <p:grpSpPr bwMode="auto">
          <a:xfrm>
            <a:off x="4267200" y="76200"/>
            <a:ext cx="4673600" cy="2557463"/>
            <a:chOff x="2170" y="0"/>
            <a:chExt cx="3541" cy="1938"/>
          </a:xfrm>
        </p:grpSpPr>
        <p:sp>
          <p:nvSpPr>
            <p:cNvPr id="24866" name="Rectangle 1314"/>
            <p:cNvSpPr>
              <a:spLocks noChangeAspect="1" noChangeArrowheads="1"/>
            </p:cNvSpPr>
            <p:nvPr/>
          </p:nvSpPr>
          <p:spPr bwMode="auto">
            <a:xfrm rot="16200000">
              <a:off x="1599" y="588"/>
              <a:ext cx="1419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l-GR" altLang="el-GR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Μεσαίο μήκος</a:t>
              </a:r>
              <a:endParaRPr lang="en-GB" altLang="el-GR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67" name="Line 1315"/>
            <p:cNvSpPr>
              <a:spLocks noChangeAspect="1" noChangeShapeType="1"/>
            </p:cNvSpPr>
            <p:nvPr/>
          </p:nvSpPr>
          <p:spPr bwMode="auto">
            <a:xfrm>
              <a:off x="2791" y="1843"/>
              <a:ext cx="2918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68" name="Line 1316"/>
            <p:cNvSpPr>
              <a:spLocks noChangeAspect="1" noChangeShapeType="1"/>
            </p:cNvSpPr>
            <p:nvPr/>
          </p:nvSpPr>
          <p:spPr bwMode="auto">
            <a:xfrm flipH="1">
              <a:off x="2791" y="1843"/>
              <a:ext cx="2918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69" name="Line 1317"/>
            <p:cNvSpPr>
              <a:spLocks noChangeAspect="1" noChangeShapeType="1"/>
            </p:cNvSpPr>
            <p:nvPr/>
          </p:nvSpPr>
          <p:spPr bwMode="auto">
            <a:xfrm>
              <a:off x="2791" y="34"/>
              <a:ext cx="29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70" name="Line 1318"/>
            <p:cNvSpPr>
              <a:spLocks noChangeAspect="1" noChangeShapeType="1"/>
            </p:cNvSpPr>
            <p:nvPr/>
          </p:nvSpPr>
          <p:spPr bwMode="auto">
            <a:xfrm flipH="1">
              <a:off x="2791" y="34"/>
              <a:ext cx="29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71" name="Line 1319"/>
            <p:cNvSpPr>
              <a:spLocks noChangeAspect="1" noChangeShapeType="1"/>
            </p:cNvSpPr>
            <p:nvPr/>
          </p:nvSpPr>
          <p:spPr bwMode="auto">
            <a:xfrm flipV="1">
              <a:off x="2791" y="34"/>
              <a:ext cx="1" cy="18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72" name="Line 1320"/>
            <p:cNvSpPr>
              <a:spLocks noChangeAspect="1" noChangeShapeType="1"/>
            </p:cNvSpPr>
            <p:nvPr/>
          </p:nvSpPr>
          <p:spPr bwMode="auto">
            <a:xfrm>
              <a:off x="2791" y="34"/>
              <a:ext cx="1" cy="18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73" name="Line 1321"/>
            <p:cNvSpPr>
              <a:spLocks noChangeAspect="1" noChangeShapeType="1"/>
            </p:cNvSpPr>
            <p:nvPr/>
          </p:nvSpPr>
          <p:spPr bwMode="auto">
            <a:xfrm>
              <a:off x="2791" y="1793"/>
              <a:ext cx="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74" name="Line 1322"/>
            <p:cNvSpPr>
              <a:spLocks noChangeAspect="1" noChangeShapeType="1"/>
            </p:cNvSpPr>
            <p:nvPr/>
          </p:nvSpPr>
          <p:spPr bwMode="auto">
            <a:xfrm flipH="1">
              <a:off x="2791" y="1793"/>
              <a:ext cx="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75" name="Line 1323"/>
            <p:cNvSpPr>
              <a:spLocks noChangeAspect="1" noChangeShapeType="1"/>
            </p:cNvSpPr>
            <p:nvPr/>
          </p:nvSpPr>
          <p:spPr bwMode="auto">
            <a:xfrm>
              <a:off x="2791" y="1708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76" name="Line 1324"/>
            <p:cNvSpPr>
              <a:spLocks noChangeAspect="1" noChangeShapeType="1"/>
            </p:cNvSpPr>
            <p:nvPr/>
          </p:nvSpPr>
          <p:spPr bwMode="auto">
            <a:xfrm flipH="1">
              <a:off x="2791" y="1708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77" name="Line 1325"/>
            <p:cNvSpPr>
              <a:spLocks noChangeAspect="1" noChangeShapeType="1"/>
            </p:cNvSpPr>
            <p:nvPr/>
          </p:nvSpPr>
          <p:spPr bwMode="auto">
            <a:xfrm>
              <a:off x="2791" y="1622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78" name="Line 1326"/>
            <p:cNvSpPr>
              <a:spLocks noChangeAspect="1" noChangeShapeType="1"/>
            </p:cNvSpPr>
            <p:nvPr/>
          </p:nvSpPr>
          <p:spPr bwMode="auto">
            <a:xfrm flipH="1">
              <a:off x="2791" y="1622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79" name="Line 1327"/>
            <p:cNvSpPr>
              <a:spLocks noChangeAspect="1" noChangeShapeType="1"/>
            </p:cNvSpPr>
            <p:nvPr/>
          </p:nvSpPr>
          <p:spPr bwMode="auto">
            <a:xfrm>
              <a:off x="2791" y="1536"/>
              <a:ext cx="28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80" name="Line 1328"/>
            <p:cNvSpPr>
              <a:spLocks noChangeAspect="1" noChangeShapeType="1"/>
            </p:cNvSpPr>
            <p:nvPr/>
          </p:nvSpPr>
          <p:spPr bwMode="auto">
            <a:xfrm flipH="1">
              <a:off x="2791" y="1536"/>
              <a:ext cx="28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81" name="Line 1329"/>
            <p:cNvSpPr>
              <a:spLocks noChangeAspect="1" noChangeShapeType="1"/>
            </p:cNvSpPr>
            <p:nvPr/>
          </p:nvSpPr>
          <p:spPr bwMode="auto">
            <a:xfrm>
              <a:off x="2791" y="1451"/>
              <a:ext cx="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82" name="Line 1330"/>
            <p:cNvSpPr>
              <a:spLocks noChangeAspect="1" noChangeShapeType="1"/>
            </p:cNvSpPr>
            <p:nvPr/>
          </p:nvSpPr>
          <p:spPr bwMode="auto">
            <a:xfrm flipH="1">
              <a:off x="2791" y="1451"/>
              <a:ext cx="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83" name="Line 1331"/>
            <p:cNvSpPr>
              <a:spLocks noChangeAspect="1" noChangeShapeType="1"/>
            </p:cNvSpPr>
            <p:nvPr/>
          </p:nvSpPr>
          <p:spPr bwMode="auto">
            <a:xfrm>
              <a:off x="2791" y="1365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84" name="Line 1332"/>
            <p:cNvSpPr>
              <a:spLocks noChangeAspect="1" noChangeShapeType="1"/>
            </p:cNvSpPr>
            <p:nvPr/>
          </p:nvSpPr>
          <p:spPr bwMode="auto">
            <a:xfrm flipH="1">
              <a:off x="2791" y="1365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85" name="Line 1333"/>
            <p:cNvSpPr>
              <a:spLocks noChangeAspect="1" noChangeShapeType="1"/>
            </p:cNvSpPr>
            <p:nvPr/>
          </p:nvSpPr>
          <p:spPr bwMode="auto">
            <a:xfrm>
              <a:off x="2791" y="1280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86" name="Line 1334"/>
            <p:cNvSpPr>
              <a:spLocks noChangeAspect="1" noChangeShapeType="1"/>
            </p:cNvSpPr>
            <p:nvPr/>
          </p:nvSpPr>
          <p:spPr bwMode="auto">
            <a:xfrm flipH="1">
              <a:off x="2791" y="1280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87" name="Line 1335"/>
            <p:cNvSpPr>
              <a:spLocks noChangeAspect="1" noChangeShapeType="1"/>
            </p:cNvSpPr>
            <p:nvPr/>
          </p:nvSpPr>
          <p:spPr bwMode="auto">
            <a:xfrm>
              <a:off x="2791" y="1195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88" name="Line 1336"/>
            <p:cNvSpPr>
              <a:spLocks noChangeAspect="1" noChangeShapeType="1"/>
            </p:cNvSpPr>
            <p:nvPr/>
          </p:nvSpPr>
          <p:spPr bwMode="auto">
            <a:xfrm flipH="1">
              <a:off x="2791" y="1195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89" name="Line 1337"/>
            <p:cNvSpPr>
              <a:spLocks noChangeAspect="1" noChangeShapeType="1"/>
            </p:cNvSpPr>
            <p:nvPr/>
          </p:nvSpPr>
          <p:spPr bwMode="auto">
            <a:xfrm>
              <a:off x="2791" y="1110"/>
              <a:ext cx="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90" name="Line 1338"/>
            <p:cNvSpPr>
              <a:spLocks noChangeAspect="1" noChangeShapeType="1"/>
            </p:cNvSpPr>
            <p:nvPr/>
          </p:nvSpPr>
          <p:spPr bwMode="auto">
            <a:xfrm flipH="1">
              <a:off x="2791" y="1110"/>
              <a:ext cx="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91" name="Line 1339"/>
            <p:cNvSpPr>
              <a:spLocks noChangeAspect="1" noChangeShapeType="1"/>
            </p:cNvSpPr>
            <p:nvPr/>
          </p:nvSpPr>
          <p:spPr bwMode="auto">
            <a:xfrm>
              <a:off x="2791" y="1024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92" name="Line 1340"/>
            <p:cNvSpPr>
              <a:spLocks noChangeAspect="1" noChangeShapeType="1"/>
            </p:cNvSpPr>
            <p:nvPr/>
          </p:nvSpPr>
          <p:spPr bwMode="auto">
            <a:xfrm flipH="1">
              <a:off x="2791" y="1024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93" name="Line 1341"/>
            <p:cNvSpPr>
              <a:spLocks noChangeAspect="1" noChangeShapeType="1"/>
            </p:cNvSpPr>
            <p:nvPr/>
          </p:nvSpPr>
          <p:spPr bwMode="auto">
            <a:xfrm>
              <a:off x="2791" y="939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94" name="Line 1342"/>
            <p:cNvSpPr>
              <a:spLocks noChangeAspect="1" noChangeShapeType="1"/>
            </p:cNvSpPr>
            <p:nvPr/>
          </p:nvSpPr>
          <p:spPr bwMode="auto">
            <a:xfrm flipH="1">
              <a:off x="2791" y="939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95" name="Line 1343"/>
            <p:cNvSpPr>
              <a:spLocks noChangeAspect="1" noChangeShapeType="1"/>
            </p:cNvSpPr>
            <p:nvPr/>
          </p:nvSpPr>
          <p:spPr bwMode="auto">
            <a:xfrm>
              <a:off x="2791" y="854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96" name="Line 1344"/>
            <p:cNvSpPr>
              <a:spLocks noChangeAspect="1" noChangeShapeType="1"/>
            </p:cNvSpPr>
            <p:nvPr/>
          </p:nvSpPr>
          <p:spPr bwMode="auto">
            <a:xfrm flipH="1">
              <a:off x="2791" y="854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97" name="Line 1345"/>
            <p:cNvSpPr>
              <a:spLocks noChangeAspect="1" noChangeShapeType="1"/>
            </p:cNvSpPr>
            <p:nvPr/>
          </p:nvSpPr>
          <p:spPr bwMode="auto">
            <a:xfrm>
              <a:off x="2791" y="768"/>
              <a:ext cx="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98" name="Line 1346"/>
            <p:cNvSpPr>
              <a:spLocks noChangeAspect="1" noChangeShapeType="1"/>
            </p:cNvSpPr>
            <p:nvPr/>
          </p:nvSpPr>
          <p:spPr bwMode="auto">
            <a:xfrm flipH="1">
              <a:off x="2791" y="768"/>
              <a:ext cx="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99" name="Line 1347"/>
            <p:cNvSpPr>
              <a:spLocks noChangeAspect="1" noChangeShapeType="1"/>
            </p:cNvSpPr>
            <p:nvPr/>
          </p:nvSpPr>
          <p:spPr bwMode="auto">
            <a:xfrm>
              <a:off x="2791" y="683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00" name="Line 1348"/>
            <p:cNvSpPr>
              <a:spLocks noChangeAspect="1" noChangeShapeType="1"/>
            </p:cNvSpPr>
            <p:nvPr/>
          </p:nvSpPr>
          <p:spPr bwMode="auto">
            <a:xfrm flipH="1">
              <a:off x="2791" y="683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01" name="Line 1349"/>
            <p:cNvSpPr>
              <a:spLocks noChangeAspect="1" noChangeShapeType="1"/>
            </p:cNvSpPr>
            <p:nvPr/>
          </p:nvSpPr>
          <p:spPr bwMode="auto">
            <a:xfrm>
              <a:off x="2791" y="598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02" name="Line 1350"/>
            <p:cNvSpPr>
              <a:spLocks noChangeAspect="1" noChangeShapeType="1"/>
            </p:cNvSpPr>
            <p:nvPr/>
          </p:nvSpPr>
          <p:spPr bwMode="auto">
            <a:xfrm flipH="1">
              <a:off x="2791" y="598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03" name="Line 1351"/>
            <p:cNvSpPr>
              <a:spLocks noChangeAspect="1" noChangeShapeType="1"/>
            </p:cNvSpPr>
            <p:nvPr/>
          </p:nvSpPr>
          <p:spPr bwMode="auto">
            <a:xfrm>
              <a:off x="2791" y="513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04" name="Line 1352"/>
            <p:cNvSpPr>
              <a:spLocks noChangeAspect="1" noChangeShapeType="1"/>
            </p:cNvSpPr>
            <p:nvPr/>
          </p:nvSpPr>
          <p:spPr bwMode="auto">
            <a:xfrm flipH="1">
              <a:off x="2791" y="513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05" name="Line 1353"/>
            <p:cNvSpPr>
              <a:spLocks noChangeAspect="1" noChangeShapeType="1"/>
            </p:cNvSpPr>
            <p:nvPr/>
          </p:nvSpPr>
          <p:spPr bwMode="auto">
            <a:xfrm>
              <a:off x="2791" y="427"/>
              <a:ext cx="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06" name="Line 1354"/>
            <p:cNvSpPr>
              <a:spLocks noChangeAspect="1" noChangeShapeType="1"/>
            </p:cNvSpPr>
            <p:nvPr/>
          </p:nvSpPr>
          <p:spPr bwMode="auto">
            <a:xfrm flipH="1">
              <a:off x="2791" y="427"/>
              <a:ext cx="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07" name="Line 1355"/>
            <p:cNvSpPr>
              <a:spLocks noChangeAspect="1" noChangeShapeType="1"/>
            </p:cNvSpPr>
            <p:nvPr/>
          </p:nvSpPr>
          <p:spPr bwMode="auto">
            <a:xfrm>
              <a:off x="2791" y="341"/>
              <a:ext cx="28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08" name="Line 1356"/>
            <p:cNvSpPr>
              <a:spLocks noChangeAspect="1" noChangeShapeType="1"/>
            </p:cNvSpPr>
            <p:nvPr/>
          </p:nvSpPr>
          <p:spPr bwMode="auto">
            <a:xfrm flipH="1">
              <a:off x="2791" y="341"/>
              <a:ext cx="28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09" name="Line 1357"/>
            <p:cNvSpPr>
              <a:spLocks noChangeAspect="1" noChangeShapeType="1"/>
            </p:cNvSpPr>
            <p:nvPr/>
          </p:nvSpPr>
          <p:spPr bwMode="auto">
            <a:xfrm>
              <a:off x="2791" y="256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10" name="Line 1358"/>
            <p:cNvSpPr>
              <a:spLocks noChangeAspect="1" noChangeShapeType="1"/>
            </p:cNvSpPr>
            <p:nvPr/>
          </p:nvSpPr>
          <p:spPr bwMode="auto">
            <a:xfrm flipH="1">
              <a:off x="2791" y="256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11" name="Line 1359"/>
            <p:cNvSpPr>
              <a:spLocks noChangeAspect="1" noChangeShapeType="1"/>
            </p:cNvSpPr>
            <p:nvPr/>
          </p:nvSpPr>
          <p:spPr bwMode="auto">
            <a:xfrm>
              <a:off x="2791" y="171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12" name="Line 1360"/>
            <p:cNvSpPr>
              <a:spLocks noChangeAspect="1" noChangeShapeType="1"/>
            </p:cNvSpPr>
            <p:nvPr/>
          </p:nvSpPr>
          <p:spPr bwMode="auto">
            <a:xfrm flipH="1">
              <a:off x="2791" y="171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13" name="Line 1361"/>
            <p:cNvSpPr>
              <a:spLocks noChangeAspect="1" noChangeShapeType="1"/>
            </p:cNvSpPr>
            <p:nvPr/>
          </p:nvSpPr>
          <p:spPr bwMode="auto">
            <a:xfrm>
              <a:off x="2791" y="85"/>
              <a:ext cx="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14" name="Line 1362"/>
            <p:cNvSpPr>
              <a:spLocks noChangeAspect="1" noChangeShapeType="1"/>
            </p:cNvSpPr>
            <p:nvPr/>
          </p:nvSpPr>
          <p:spPr bwMode="auto">
            <a:xfrm flipH="1">
              <a:off x="2791" y="85"/>
              <a:ext cx="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15" name="Line 1363"/>
            <p:cNvSpPr>
              <a:spLocks noChangeAspect="1" noChangeShapeType="1"/>
            </p:cNvSpPr>
            <p:nvPr/>
          </p:nvSpPr>
          <p:spPr bwMode="auto">
            <a:xfrm flipV="1">
              <a:off x="5709" y="34"/>
              <a:ext cx="2" cy="18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16" name="Line 1364"/>
            <p:cNvSpPr>
              <a:spLocks noChangeAspect="1" noChangeShapeType="1"/>
            </p:cNvSpPr>
            <p:nvPr/>
          </p:nvSpPr>
          <p:spPr bwMode="auto">
            <a:xfrm>
              <a:off x="5709" y="34"/>
              <a:ext cx="2" cy="18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17" name="Line 1365"/>
            <p:cNvSpPr>
              <a:spLocks noChangeAspect="1" noChangeShapeType="1"/>
            </p:cNvSpPr>
            <p:nvPr/>
          </p:nvSpPr>
          <p:spPr bwMode="auto">
            <a:xfrm flipH="1">
              <a:off x="5654" y="1793"/>
              <a:ext cx="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18" name="Line 1366"/>
            <p:cNvSpPr>
              <a:spLocks noChangeAspect="1" noChangeShapeType="1"/>
            </p:cNvSpPr>
            <p:nvPr/>
          </p:nvSpPr>
          <p:spPr bwMode="auto">
            <a:xfrm>
              <a:off x="5654" y="1793"/>
              <a:ext cx="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19" name="Line 1367"/>
            <p:cNvSpPr>
              <a:spLocks noChangeAspect="1" noChangeShapeType="1"/>
            </p:cNvSpPr>
            <p:nvPr/>
          </p:nvSpPr>
          <p:spPr bwMode="auto">
            <a:xfrm flipH="1">
              <a:off x="5682" y="1708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20" name="Line 1368"/>
            <p:cNvSpPr>
              <a:spLocks noChangeAspect="1" noChangeShapeType="1"/>
            </p:cNvSpPr>
            <p:nvPr/>
          </p:nvSpPr>
          <p:spPr bwMode="auto">
            <a:xfrm>
              <a:off x="5682" y="1708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21" name="Line 1369"/>
            <p:cNvSpPr>
              <a:spLocks noChangeAspect="1" noChangeShapeType="1"/>
            </p:cNvSpPr>
            <p:nvPr/>
          </p:nvSpPr>
          <p:spPr bwMode="auto">
            <a:xfrm flipH="1">
              <a:off x="5682" y="1622"/>
              <a:ext cx="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22" name="Line 1370"/>
            <p:cNvSpPr>
              <a:spLocks noChangeAspect="1" noChangeShapeType="1"/>
            </p:cNvSpPr>
            <p:nvPr/>
          </p:nvSpPr>
          <p:spPr bwMode="auto">
            <a:xfrm>
              <a:off x="5682" y="1622"/>
              <a:ext cx="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23" name="Line 1371"/>
            <p:cNvSpPr>
              <a:spLocks noChangeAspect="1" noChangeShapeType="1"/>
            </p:cNvSpPr>
            <p:nvPr/>
          </p:nvSpPr>
          <p:spPr bwMode="auto">
            <a:xfrm flipH="1">
              <a:off x="5682" y="1536"/>
              <a:ext cx="2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24" name="Line 1372"/>
            <p:cNvSpPr>
              <a:spLocks noChangeAspect="1" noChangeShapeType="1"/>
            </p:cNvSpPr>
            <p:nvPr/>
          </p:nvSpPr>
          <p:spPr bwMode="auto">
            <a:xfrm>
              <a:off x="5682" y="1536"/>
              <a:ext cx="2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25" name="Line 1373"/>
            <p:cNvSpPr>
              <a:spLocks noChangeAspect="1" noChangeShapeType="1"/>
            </p:cNvSpPr>
            <p:nvPr/>
          </p:nvSpPr>
          <p:spPr bwMode="auto">
            <a:xfrm flipH="1">
              <a:off x="5654" y="1451"/>
              <a:ext cx="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26" name="Line 1374"/>
            <p:cNvSpPr>
              <a:spLocks noChangeAspect="1" noChangeShapeType="1"/>
            </p:cNvSpPr>
            <p:nvPr/>
          </p:nvSpPr>
          <p:spPr bwMode="auto">
            <a:xfrm>
              <a:off x="5654" y="1451"/>
              <a:ext cx="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27" name="Line 1375"/>
            <p:cNvSpPr>
              <a:spLocks noChangeAspect="1" noChangeShapeType="1"/>
            </p:cNvSpPr>
            <p:nvPr/>
          </p:nvSpPr>
          <p:spPr bwMode="auto">
            <a:xfrm flipH="1">
              <a:off x="5682" y="1365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28" name="Line 1376"/>
            <p:cNvSpPr>
              <a:spLocks noChangeAspect="1" noChangeShapeType="1"/>
            </p:cNvSpPr>
            <p:nvPr/>
          </p:nvSpPr>
          <p:spPr bwMode="auto">
            <a:xfrm>
              <a:off x="5682" y="1365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29" name="Line 1377"/>
            <p:cNvSpPr>
              <a:spLocks noChangeAspect="1" noChangeShapeType="1"/>
            </p:cNvSpPr>
            <p:nvPr/>
          </p:nvSpPr>
          <p:spPr bwMode="auto">
            <a:xfrm flipH="1">
              <a:off x="5682" y="1280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30" name="Line 1378"/>
            <p:cNvSpPr>
              <a:spLocks noChangeAspect="1" noChangeShapeType="1"/>
            </p:cNvSpPr>
            <p:nvPr/>
          </p:nvSpPr>
          <p:spPr bwMode="auto">
            <a:xfrm>
              <a:off x="5682" y="1280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31" name="Line 1379"/>
            <p:cNvSpPr>
              <a:spLocks noChangeAspect="1" noChangeShapeType="1"/>
            </p:cNvSpPr>
            <p:nvPr/>
          </p:nvSpPr>
          <p:spPr bwMode="auto">
            <a:xfrm flipH="1">
              <a:off x="5682" y="1195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32" name="Line 1380"/>
            <p:cNvSpPr>
              <a:spLocks noChangeAspect="1" noChangeShapeType="1"/>
            </p:cNvSpPr>
            <p:nvPr/>
          </p:nvSpPr>
          <p:spPr bwMode="auto">
            <a:xfrm>
              <a:off x="5682" y="1195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33" name="Line 1381"/>
            <p:cNvSpPr>
              <a:spLocks noChangeAspect="1" noChangeShapeType="1"/>
            </p:cNvSpPr>
            <p:nvPr/>
          </p:nvSpPr>
          <p:spPr bwMode="auto">
            <a:xfrm flipH="1">
              <a:off x="5654" y="1110"/>
              <a:ext cx="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34" name="Line 1382"/>
            <p:cNvSpPr>
              <a:spLocks noChangeAspect="1" noChangeShapeType="1"/>
            </p:cNvSpPr>
            <p:nvPr/>
          </p:nvSpPr>
          <p:spPr bwMode="auto">
            <a:xfrm>
              <a:off x="5654" y="1110"/>
              <a:ext cx="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35" name="Line 1383"/>
            <p:cNvSpPr>
              <a:spLocks noChangeAspect="1" noChangeShapeType="1"/>
            </p:cNvSpPr>
            <p:nvPr/>
          </p:nvSpPr>
          <p:spPr bwMode="auto">
            <a:xfrm flipH="1">
              <a:off x="5682" y="1024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36" name="Line 1384"/>
            <p:cNvSpPr>
              <a:spLocks noChangeAspect="1" noChangeShapeType="1"/>
            </p:cNvSpPr>
            <p:nvPr/>
          </p:nvSpPr>
          <p:spPr bwMode="auto">
            <a:xfrm>
              <a:off x="5682" y="1024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37" name="Line 1385"/>
            <p:cNvSpPr>
              <a:spLocks noChangeAspect="1" noChangeShapeType="1"/>
            </p:cNvSpPr>
            <p:nvPr/>
          </p:nvSpPr>
          <p:spPr bwMode="auto">
            <a:xfrm flipH="1">
              <a:off x="5682" y="939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38" name="Line 1386"/>
            <p:cNvSpPr>
              <a:spLocks noChangeAspect="1" noChangeShapeType="1"/>
            </p:cNvSpPr>
            <p:nvPr/>
          </p:nvSpPr>
          <p:spPr bwMode="auto">
            <a:xfrm>
              <a:off x="5682" y="939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39" name="Line 1387"/>
            <p:cNvSpPr>
              <a:spLocks noChangeAspect="1" noChangeShapeType="1"/>
            </p:cNvSpPr>
            <p:nvPr/>
          </p:nvSpPr>
          <p:spPr bwMode="auto">
            <a:xfrm flipH="1">
              <a:off x="5682" y="854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40" name="Line 1388"/>
            <p:cNvSpPr>
              <a:spLocks noChangeAspect="1" noChangeShapeType="1"/>
            </p:cNvSpPr>
            <p:nvPr/>
          </p:nvSpPr>
          <p:spPr bwMode="auto">
            <a:xfrm>
              <a:off x="5682" y="854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41" name="Line 1389"/>
            <p:cNvSpPr>
              <a:spLocks noChangeAspect="1" noChangeShapeType="1"/>
            </p:cNvSpPr>
            <p:nvPr/>
          </p:nvSpPr>
          <p:spPr bwMode="auto">
            <a:xfrm flipH="1">
              <a:off x="5654" y="768"/>
              <a:ext cx="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42" name="Line 1390"/>
            <p:cNvSpPr>
              <a:spLocks noChangeAspect="1" noChangeShapeType="1"/>
            </p:cNvSpPr>
            <p:nvPr/>
          </p:nvSpPr>
          <p:spPr bwMode="auto">
            <a:xfrm>
              <a:off x="5654" y="768"/>
              <a:ext cx="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43" name="Line 1391"/>
            <p:cNvSpPr>
              <a:spLocks noChangeAspect="1" noChangeShapeType="1"/>
            </p:cNvSpPr>
            <p:nvPr/>
          </p:nvSpPr>
          <p:spPr bwMode="auto">
            <a:xfrm flipH="1">
              <a:off x="5682" y="683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44" name="Line 1392"/>
            <p:cNvSpPr>
              <a:spLocks noChangeAspect="1" noChangeShapeType="1"/>
            </p:cNvSpPr>
            <p:nvPr/>
          </p:nvSpPr>
          <p:spPr bwMode="auto">
            <a:xfrm>
              <a:off x="5682" y="683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45" name="Line 1393"/>
            <p:cNvSpPr>
              <a:spLocks noChangeAspect="1" noChangeShapeType="1"/>
            </p:cNvSpPr>
            <p:nvPr/>
          </p:nvSpPr>
          <p:spPr bwMode="auto">
            <a:xfrm flipH="1">
              <a:off x="5682" y="598"/>
              <a:ext cx="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46" name="Line 1394"/>
            <p:cNvSpPr>
              <a:spLocks noChangeAspect="1" noChangeShapeType="1"/>
            </p:cNvSpPr>
            <p:nvPr/>
          </p:nvSpPr>
          <p:spPr bwMode="auto">
            <a:xfrm>
              <a:off x="5682" y="598"/>
              <a:ext cx="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47" name="Line 1395"/>
            <p:cNvSpPr>
              <a:spLocks noChangeAspect="1" noChangeShapeType="1"/>
            </p:cNvSpPr>
            <p:nvPr/>
          </p:nvSpPr>
          <p:spPr bwMode="auto">
            <a:xfrm flipH="1">
              <a:off x="5682" y="513"/>
              <a:ext cx="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48" name="Line 1396"/>
            <p:cNvSpPr>
              <a:spLocks noChangeAspect="1" noChangeShapeType="1"/>
            </p:cNvSpPr>
            <p:nvPr/>
          </p:nvSpPr>
          <p:spPr bwMode="auto">
            <a:xfrm>
              <a:off x="5682" y="513"/>
              <a:ext cx="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49" name="Line 1397"/>
            <p:cNvSpPr>
              <a:spLocks noChangeAspect="1" noChangeShapeType="1"/>
            </p:cNvSpPr>
            <p:nvPr/>
          </p:nvSpPr>
          <p:spPr bwMode="auto">
            <a:xfrm flipH="1">
              <a:off x="5654" y="427"/>
              <a:ext cx="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50" name="Line 1398"/>
            <p:cNvSpPr>
              <a:spLocks noChangeAspect="1" noChangeShapeType="1"/>
            </p:cNvSpPr>
            <p:nvPr/>
          </p:nvSpPr>
          <p:spPr bwMode="auto">
            <a:xfrm>
              <a:off x="5654" y="427"/>
              <a:ext cx="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51" name="Line 1399"/>
            <p:cNvSpPr>
              <a:spLocks noChangeAspect="1" noChangeShapeType="1"/>
            </p:cNvSpPr>
            <p:nvPr/>
          </p:nvSpPr>
          <p:spPr bwMode="auto">
            <a:xfrm flipH="1">
              <a:off x="5682" y="341"/>
              <a:ext cx="2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52" name="Line 1400"/>
            <p:cNvSpPr>
              <a:spLocks noChangeAspect="1" noChangeShapeType="1"/>
            </p:cNvSpPr>
            <p:nvPr/>
          </p:nvSpPr>
          <p:spPr bwMode="auto">
            <a:xfrm>
              <a:off x="5682" y="341"/>
              <a:ext cx="2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53" name="Line 1401"/>
            <p:cNvSpPr>
              <a:spLocks noChangeAspect="1" noChangeShapeType="1"/>
            </p:cNvSpPr>
            <p:nvPr/>
          </p:nvSpPr>
          <p:spPr bwMode="auto">
            <a:xfrm flipH="1">
              <a:off x="5682" y="256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54" name="Line 1402"/>
            <p:cNvSpPr>
              <a:spLocks noChangeAspect="1" noChangeShapeType="1"/>
            </p:cNvSpPr>
            <p:nvPr/>
          </p:nvSpPr>
          <p:spPr bwMode="auto">
            <a:xfrm>
              <a:off x="5682" y="256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55" name="Line 1403"/>
            <p:cNvSpPr>
              <a:spLocks noChangeAspect="1" noChangeShapeType="1"/>
            </p:cNvSpPr>
            <p:nvPr/>
          </p:nvSpPr>
          <p:spPr bwMode="auto">
            <a:xfrm flipH="1">
              <a:off x="5682" y="171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56" name="Line 1404"/>
            <p:cNvSpPr>
              <a:spLocks noChangeAspect="1" noChangeShapeType="1"/>
            </p:cNvSpPr>
            <p:nvPr/>
          </p:nvSpPr>
          <p:spPr bwMode="auto">
            <a:xfrm>
              <a:off x="5682" y="171"/>
              <a:ext cx="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57" name="Line 1405"/>
            <p:cNvSpPr>
              <a:spLocks noChangeAspect="1" noChangeShapeType="1"/>
            </p:cNvSpPr>
            <p:nvPr/>
          </p:nvSpPr>
          <p:spPr bwMode="auto">
            <a:xfrm flipH="1">
              <a:off x="5654" y="85"/>
              <a:ext cx="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58" name="Line 1406"/>
            <p:cNvSpPr>
              <a:spLocks noChangeAspect="1" noChangeShapeType="1"/>
            </p:cNvSpPr>
            <p:nvPr/>
          </p:nvSpPr>
          <p:spPr bwMode="auto">
            <a:xfrm>
              <a:off x="5654" y="85"/>
              <a:ext cx="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59" name="Rectangle 1407"/>
            <p:cNvSpPr>
              <a:spLocks noChangeAspect="1" noChangeArrowheads="1"/>
            </p:cNvSpPr>
            <p:nvPr/>
          </p:nvSpPr>
          <p:spPr bwMode="auto">
            <a:xfrm>
              <a:off x="2575" y="1707"/>
              <a:ext cx="1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4960" name="Rectangle 1408"/>
            <p:cNvSpPr>
              <a:spLocks noChangeAspect="1" noChangeArrowheads="1"/>
            </p:cNvSpPr>
            <p:nvPr/>
          </p:nvSpPr>
          <p:spPr bwMode="auto">
            <a:xfrm>
              <a:off x="2575" y="1366"/>
              <a:ext cx="1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24961" name="Rectangle 1409"/>
            <p:cNvSpPr>
              <a:spLocks noChangeAspect="1" noChangeArrowheads="1"/>
            </p:cNvSpPr>
            <p:nvPr/>
          </p:nvSpPr>
          <p:spPr bwMode="auto">
            <a:xfrm>
              <a:off x="2575" y="1024"/>
              <a:ext cx="19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24962" name="Rectangle 1410"/>
            <p:cNvSpPr>
              <a:spLocks noChangeAspect="1" noChangeArrowheads="1"/>
            </p:cNvSpPr>
            <p:nvPr/>
          </p:nvSpPr>
          <p:spPr bwMode="auto">
            <a:xfrm>
              <a:off x="2575" y="682"/>
              <a:ext cx="1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22</a:t>
              </a:r>
            </a:p>
          </p:txBody>
        </p:sp>
        <p:sp>
          <p:nvSpPr>
            <p:cNvPr id="24963" name="Rectangle 1411"/>
            <p:cNvSpPr>
              <a:spLocks noChangeAspect="1" noChangeArrowheads="1"/>
            </p:cNvSpPr>
            <p:nvPr/>
          </p:nvSpPr>
          <p:spPr bwMode="auto">
            <a:xfrm>
              <a:off x="2575" y="342"/>
              <a:ext cx="1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26</a:t>
              </a:r>
            </a:p>
          </p:txBody>
        </p:sp>
        <p:sp>
          <p:nvSpPr>
            <p:cNvPr id="24964" name="Rectangle 1412"/>
            <p:cNvSpPr>
              <a:spLocks noChangeAspect="1" noChangeArrowheads="1"/>
            </p:cNvSpPr>
            <p:nvPr/>
          </p:nvSpPr>
          <p:spPr bwMode="auto">
            <a:xfrm>
              <a:off x="2575" y="0"/>
              <a:ext cx="1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24966" name="Group 1414"/>
          <p:cNvGrpSpPr>
            <a:grpSpLocks noChangeAspect="1"/>
          </p:cNvGrpSpPr>
          <p:nvPr/>
        </p:nvGrpSpPr>
        <p:grpSpPr bwMode="auto">
          <a:xfrm>
            <a:off x="-22225" y="3473450"/>
            <a:ext cx="9090025" cy="3243263"/>
            <a:chOff x="97" y="2304"/>
            <a:chExt cx="5519" cy="1969"/>
          </a:xfrm>
        </p:grpSpPr>
        <p:sp>
          <p:nvSpPr>
            <p:cNvPr id="21043" name="Line 563"/>
            <p:cNvSpPr>
              <a:spLocks noChangeAspect="1" noChangeShapeType="1"/>
            </p:cNvSpPr>
            <p:nvPr/>
          </p:nvSpPr>
          <p:spPr bwMode="auto">
            <a:xfrm>
              <a:off x="671" y="3749"/>
              <a:ext cx="49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45" name="Line 565"/>
            <p:cNvSpPr>
              <a:spLocks noChangeAspect="1" noChangeShapeType="1"/>
            </p:cNvSpPr>
            <p:nvPr/>
          </p:nvSpPr>
          <p:spPr bwMode="auto">
            <a:xfrm flipV="1">
              <a:off x="1190" y="3749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46" name="Line 566"/>
            <p:cNvSpPr>
              <a:spLocks noChangeAspect="1" noChangeShapeType="1"/>
            </p:cNvSpPr>
            <p:nvPr/>
          </p:nvSpPr>
          <p:spPr bwMode="auto">
            <a:xfrm flipV="1">
              <a:off x="1707" y="3749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47" name="Line 567"/>
            <p:cNvSpPr>
              <a:spLocks noChangeAspect="1" noChangeShapeType="1"/>
            </p:cNvSpPr>
            <p:nvPr/>
          </p:nvSpPr>
          <p:spPr bwMode="auto">
            <a:xfrm flipV="1">
              <a:off x="2238" y="3749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48" name="Line 568"/>
            <p:cNvSpPr>
              <a:spLocks noChangeAspect="1" noChangeShapeType="1"/>
            </p:cNvSpPr>
            <p:nvPr/>
          </p:nvSpPr>
          <p:spPr bwMode="auto">
            <a:xfrm flipV="1">
              <a:off x="2755" y="3749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49" name="Line 569"/>
            <p:cNvSpPr>
              <a:spLocks noChangeAspect="1" noChangeShapeType="1"/>
            </p:cNvSpPr>
            <p:nvPr/>
          </p:nvSpPr>
          <p:spPr bwMode="auto">
            <a:xfrm flipV="1">
              <a:off x="3273" y="3749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50" name="Line 570"/>
            <p:cNvSpPr>
              <a:spLocks noChangeAspect="1" noChangeShapeType="1"/>
            </p:cNvSpPr>
            <p:nvPr/>
          </p:nvSpPr>
          <p:spPr bwMode="auto">
            <a:xfrm flipV="1">
              <a:off x="3790" y="3749"/>
              <a:ext cx="2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51" name="Line 571"/>
            <p:cNvSpPr>
              <a:spLocks noChangeAspect="1" noChangeShapeType="1"/>
            </p:cNvSpPr>
            <p:nvPr/>
          </p:nvSpPr>
          <p:spPr bwMode="auto">
            <a:xfrm flipV="1">
              <a:off x="4308" y="3749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52" name="Line 572"/>
            <p:cNvSpPr>
              <a:spLocks noChangeAspect="1" noChangeShapeType="1"/>
            </p:cNvSpPr>
            <p:nvPr/>
          </p:nvSpPr>
          <p:spPr bwMode="auto">
            <a:xfrm flipV="1">
              <a:off x="4840" y="3749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53" name="Line 573"/>
            <p:cNvSpPr>
              <a:spLocks noChangeAspect="1" noChangeShapeType="1"/>
            </p:cNvSpPr>
            <p:nvPr/>
          </p:nvSpPr>
          <p:spPr bwMode="auto">
            <a:xfrm flipV="1">
              <a:off x="5357" y="3749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4965" name="Group 1413"/>
            <p:cNvGrpSpPr>
              <a:grpSpLocks noChangeAspect="1"/>
            </p:cNvGrpSpPr>
            <p:nvPr/>
          </p:nvGrpSpPr>
          <p:grpSpPr bwMode="auto">
            <a:xfrm>
              <a:off x="97" y="2304"/>
              <a:ext cx="5451" cy="1969"/>
              <a:chOff x="97" y="2304"/>
              <a:chExt cx="5451" cy="1969"/>
            </a:xfrm>
          </p:grpSpPr>
          <p:sp>
            <p:nvSpPr>
              <p:cNvPr id="21029" name="Line 549"/>
              <p:cNvSpPr>
                <a:spLocks noChangeAspect="1" noChangeShapeType="1"/>
              </p:cNvSpPr>
              <p:nvPr/>
            </p:nvSpPr>
            <p:spPr bwMode="auto">
              <a:xfrm>
                <a:off x="633" y="3749"/>
                <a:ext cx="7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30" name="Line 550"/>
              <p:cNvSpPr>
                <a:spLocks noChangeAspect="1" noChangeShapeType="1"/>
              </p:cNvSpPr>
              <p:nvPr/>
            </p:nvSpPr>
            <p:spPr bwMode="auto">
              <a:xfrm>
                <a:off x="633" y="3581"/>
                <a:ext cx="7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38" name="Line 558"/>
              <p:cNvSpPr>
                <a:spLocks noChangeAspect="1" noChangeShapeType="1"/>
              </p:cNvSpPr>
              <p:nvPr/>
            </p:nvSpPr>
            <p:spPr bwMode="auto">
              <a:xfrm>
                <a:off x="620" y="3749"/>
                <a:ext cx="5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44" name="Line 564"/>
              <p:cNvSpPr>
                <a:spLocks noChangeAspect="1" noChangeShapeType="1"/>
              </p:cNvSpPr>
              <p:nvPr/>
            </p:nvSpPr>
            <p:spPr bwMode="auto">
              <a:xfrm flipV="1">
                <a:off x="671" y="3749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0" name="Rectangle 750"/>
              <p:cNvSpPr>
                <a:spLocks noChangeAspect="1" noChangeArrowheads="1"/>
              </p:cNvSpPr>
              <p:nvPr/>
            </p:nvSpPr>
            <p:spPr bwMode="auto">
              <a:xfrm>
                <a:off x="516" y="3659"/>
                <a:ext cx="70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1028" name="Line 548"/>
              <p:cNvSpPr>
                <a:spLocks noChangeAspect="1" noChangeShapeType="1"/>
              </p:cNvSpPr>
              <p:nvPr/>
            </p:nvSpPr>
            <p:spPr bwMode="auto">
              <a:xfrm>
                <a:off x="671" y="2393"/>
                <a:ext cx="1" cy="13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31" name="Line 551"/>
              <p:cNvSpPr>
                <a:spLocks noChangeAspect="1" noChangeShapeType="1"/>
              </p:cNvSpPr>
              <p:nvPr/>
            </p:nvSpPr>
            <p:spPr bwMode="auto">
              <a:xfrm>
                <a:off x="633" y="3413"/>
                <a:ext cx="7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32" name="Line 552"/>
              <p:cNvSpPr>
                <a:spLocks noChangeAspect="1" noChangeShapeType="1"/>
              </p:cNvSpPr>
              <p:nvPr/>
            </p:nvSpPr>
            <p:spPr bwMode="auto">
              <a:xfrm>
                <a:off x="633" y="3244"/>
                <a:ext cx="7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33" name="Line 553"/>
              <p:cNvSpPr>
                <a:spLocks noChangeAspect="1" noChangeShapeType="1"/>
              </p:cNvSpPr>
              <p:nvPr/>
            </p:nvSpPr>
            <p:spPr bwMode="auto">
              <a:xfrm>
                <a:off x="633" y="3076"/>
                <a:ext cx="7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34" name="Line 554"/>
              <p:cNvSpPr>
                <a:spLocks noChangeAspect="1" noChangeShapeType="1"/>
              </p:cNvSpPr>
              <p:nvPr/>
            </p:nvSpPr>
            <p:spPr bwMode="auto">
              <a:xfrm>
                <a:off x="633" y="2897"/>
                <a:ext cx="7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35" name="Line 555"/>
              <p:cNvSpPr>
                <a:spLocks noChangeAspect="1" noChangeShapeType="1"/>
              </p:cNvSpPr>
              <p:nvPr/>
            </p:nvSpPr>
            <p:spPr bwMode="auto">
              <a:xfrm>
                <a:off x="633" y="2729"/>
                <a:ext cx="7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36" name="Line 556"/>
              <p:cNvSpPr>
                <a:spLocks noChangeAspect="1" noChangeShapeType="1"/>
              </p:cNvSpPr>
              <p:nvPr/>
            </p:nvSpPr>
            <p:spPr bwMode="auto">
              <a:xfrm>
                <a:off x="633" y="2561"/>
                <a:ext cx="7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37" name="Line 557"/>
              <p:cNvSpPr>
                <a:spLocks noChangeAspect="1" noChangeShapeType="1"/>
              </p:cNvSpPr>
              <p:nvPr/>
            </p:nvSpPr>
            <p:spPr bwMode="auto">
              <a:xfrm>
                <a:off x="633" y="2393"/>
                <a:ext cx="7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39" name="Line 559"/>
              <p:cNvSpPr>
                <a:spLocks noChangeAspect="1" noChangeShapeType="1"/>
              </p:cNvSpPr>
              <p:nvPr/>
            </p:nvSpPr>
            <p:spPr bwMode="auto">
              <a:xfrm>
                <a:off x="620" y="3413"/>
                <a:ext cx="5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40" name="Line 560"/>
              <p:cNvSpPr>
                <a:spLocks noChangeAspect="1" noChangeShapeType="1"/>
              </p:cNvSpPr>
              <p:nvPr/>
            </p:nvSpPr>
            <p:spPr bwMode="auto">
              <a:xfrm>
                <a:off x="620" y="3076"/>
                <a:ext cx="5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41" name="Line 561"/>
              <p:cNvSpPr>
                <a:spLocks noChangeAspect="1" noChangeShapeType="1"/>
              </p:cNvSpPr>
              <p:nvPr/>
            </p:nvSpPr>
            <p:spPr bwMode="auto">
              <a:xfrm>
                <a:off x="620" y="2729"/>
                <a:ext cx="5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42" name="Line 562"/>
              <p:cNvSpPr>
                <a:spLocks noChangeAspect="1" noChangeShapeType="1"/>
              </p:cNvSpPr>
              <p:nvPr/>
            </p:nvSpPr>
            <p:spPr bwMode="auto">
              <a:xfrm>
                <a:off x="620" y="2393"/>
                <a:ext cx="5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1" name="Rectangle 751"/>
              <p:cNvSpPr>
                <a:spLocks noChangeAspect="1" noChangeArrowheads="1"/>
              </p:cNvSpPr>
              <p:nvPr/>
            </p:nvSpPr>
            <p:spPr bwMode="auto">
              <a:xfrm>
                <a:off x="438" y="3323"/>
                <a:ext cx="13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1232" name="Rectangle 752"/>
              <p:cNvSpPr>
                <a:spLocks noChangeAspect="1" noChangeArrowheads="1"/>
              </p:cNvSpPr>
              <p:nvPr/>
            </p:nvSpPr>
            <p:spPr bwMode="auto">
              <a:xfrm>
                <a:off x="438" y="2987"/>
                <a:ext cx="139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21233" name="Rectangle 753"/>
              <p:cNvSpPr>
                <a:spLocks noChangeAspect="1" noChangeArrowheads="1"/>
              </p:cNvSpPr>
              <p:nvPr/>
            </p:nvSpPr>
            <p:spPr bwMode="auto">
              <a:xfrm>
                <a:off x="438" y="2640"/>
                <a:ext cx="139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30</a:t>
                </a:r>
              </a:p>
            </p:txBody>
          </p:sp>
          <p:sp>
            <p:nvSpPr>
              <p:cNvPr id="21234" name="Rectangle 754"/>
              <p:cNvSpPr>
                <a:spLocks noChangeAspect="1" noChangeArrowheads="1"/>
              </p:cNvSpPr>
              <p:nvPr/>
            </p:nvSpPr>
            <p:spPr bwMode="auto">
              <a:xfrm>
                <a:off x="438" y="2304"/>
                <a:ext cx="139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40</a:t>
                </a:r>
              </a:p>
            </p:txBody>
          </p:sp>
          <p:sp>
            <p:nvSpPr>
              <p:cNvPr id="21235" name="Rectangle 755"/>
              <p:cNvSpPr>
                <a:spLocks noChangeAspect="1" noChangeArrowheads="1"/>
              </p:cNvSpPr>
              <p:nvPr/>
            </p:nvSpPr>
            <p:spPr bwMode="auto">
              <a:xfrm>
                <a:off x="723" y="3872"/>
                <a:ext cx="138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1236" name="Rectangle 756"/>
              <p:cNvSpPr>
                <a:spLocks noChangeAspect="1" noChangeArrowheads="1"/>
              </p:cNvSpPr>
              <p:nvPr/>
            </p:nvSpPr>
            <p:spPr bwMode="auto">
              <a:xfrm>
                <a:off x="1240" y="3872"/>
                <a:ext cx="139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1237" name="Rectangle 757"/>
              <p:cNvSpPr>
                <a:spLocks noChangeAspect="1" noChangeArrowheads="1"/>
              </p:cNvSpPr>
              <p:nvPr/>
            </p:nvSpPr>
            <p:spPr bwMode="auto">
              <a:xfrm>
                <a:off x="1758" y="3872"/>
                <a:ext cx="139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21238" name="Rectangle 758"/>
              <p:cNvSpPr>
                <a:spLocks noChangeAspect="1" noChangeArrowheads="1"/>
              </p:cNvSpPr>
              <p:nvPr/>
            </p:nvSpPr>
            <p:spPr bwMode="auto">
              <a:xfrm>
                <a:off x="2289" y="3872"/>
                <a:ext cx="139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16</a:t>
                </a:r>
              </a:p>
            </p:txBody>
          </p:sp>
          <p:sp>
            <p:nvSpPr>
              <p:cNvPr id="21239" name="Rectangle 759"/>
              <p:cNvSpPr>
                <a:spLocks noChangeAspect="1" noChangeArrowheads="1"/>
              </p:cNvSpPr>
              <p:nvPr/>
            </p:nvSpPr>
            <p:spPr bwMode="auto">
              <a:xfrm>
                <a:off x="2806" y="3872"/>
                <a:ext cx="139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21240" name="Rectangle 760"/>
              <p:cNvSpPr>
                <a:spLocks noChangeAspect="1" noChangeArrowheads="1"/>
              </p:cNvSpPr>
              <p:nvPr/>
            </p:nvSpPr>
            <p:spPr bwMode="auto">
              <a:xfrm>
                <a:off x="3325" y="3872"/>
                <a:ext cx="139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21241" name="Rectangle 761"/>
              <p:cNvSpPr>
                <a:spLocks noChangeAspect="1" noChangeArrowheads="1"/>
              </p:cNvSpPr>
              <p:nvPr/>
            </p:nvSpPr>
            <p:spPr bwMode="auto">
              <a:xfrm>
                <a:off x="3842" y="3872"/>
                <a:ext cx="138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22</a:t>
                </a:r>
              </a:p>
            </p:txBody>
          </p:sp>
          <p:sp>
            <p:nvSpPr>
              <p:cNvPr id="21242" name="Rectangle 762"/>
              <p:cNvSpPr>
                <a:spLocks noChangeAspect="1" noChangeArrowheads="1"/>
              </p:cNvSpPr>
              <p:nvPr/>
            </p:nvSpPr>
            <p:spPr bwMode="auto">
              <a:xfrm>
                <a:off x="4373" y="3872"/>
                <a:ext cx="138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24</a:t>
                </a:r>
              </a:p>
            </p:txBody>
          </p:sp>
          <p:sp>
            <p:nvSpPr>
              <p:cNvPr id="21243" name="Rectangle 763"/>
              <p:cNvSpPr>
                <a:spLocks noChangeAspect="1" noChangeArrowheads="1"/>
              </p:cNvSpPr>
              <p:nvPr/>
            </p:nvSpPr>
            <p:spPr bwMode="auto">
              <a:xfrm>
                <a:off x="4891" y="3872"/>
                <a:ext cx="139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26</a:t>
                </a:r>
              </a:p>
            </p:txBody>
          </p:sp>
          <p:sp>
            <p:nvSpPr>
              <p:cNvPr id="21244" name="Rectangle 764"/>
              <p:cNvSpPr>
                <a:spLocks noChangeAspect="1" noChangeArrowheads="1"/>
              </p:cNvSpPr>
              <p:nvPr/>
            </p:nvSpPr>
            <p:spPr bwMode="auto">
              <a:xfrm>
                <a:off x="5409" y="3872"/>
                <a:ext cx="139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28</a:t>
                </a:r>
              </a:p>
            </p:txBody>
          </p:sp>
          <p:sp>
            <p:nvSpPr>
              <p:cNvPr id="21245" name="Rectangle 765"/>
              <p:cNvSpPr>
                <a:spLocks noChangeAspect="1" noChangeArrowheads="1"/>
              </p:cNvSpPr>
              <p:nvPr/>
            </p:nvSpPr>
            <p:spPr bwMode="auto">
              <a:xfrm>
                <a:off x="2613" y="4051"/>
                <a:ext cx="652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TL (cm)</a:t>
                </a:r>
                <a:endParaRPr lang="en-GB" altLang="el-GR" sz="2400" b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6" name="Rectangle 766"/>
              <p:cNvSpPr>
                <a:spLocks noChangeAspect="1" noChangeArrowheads="1"/>
              </p:cNvSpPr>
              <p:nvPr/>
            </p:nvSpPr>
            <p:spPr bwMode="auto">
              <a:xfrm rot="16200000">
                <a:off x="-337" y="2884"/>
                <a:ext cx="1090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Συχνότητα %</a:t>
                </a:r>
              </a:p>
            </p:txBody>
          </p:sp>
        </p:grpSp>
      </p:grpSp>
      <p:grpSp>
        <p:nvGrpSpPr>
          <p:cNvPr id="25024" name="Group 1472"/>
          <p:cNvGrpSpPr>
            <a:grpSpLocks/>
          </p:cNvGrpSpPr>
          <p:nvPr/>
        </p:nvGrpSpPr>
        <p:grpSpPr bwMode="auto">
          <a:xfrm>
            <a:off x="1181100" y="668338"/>
            <a:ext cx="6821488" cy="5184775"/>
            <a:chOff x="744" y="421"/>
            <a:chExt cx="4297" cy="3266"/>
          </a:xfrm>
        </p:grpSpPr>
        <p:grpSp>
          <p:nvGrpSpPr>
            <p:cNvPr id="25016" name="Group 1464"/>
            <p:cNvGrpSpPr>
              <a:grpSpLocks noChangeAspect="1"/>
            </p:cNvGrpSpPr>
            <p:nvPr/>
          </p:nvGrpSpPr>
          <p:grpSpPr bwMode="auto">
            <a:xfrm>
              <a:off x="3353" y="421"/>
              <a:ext cx="390" cy="1437"/>
              <a:chOff x="2970" y="449"/>
              <a:chExt cx="469" cy="1728"/>
            </a:xfrm>
          </p:grpSpPr>
          <p:sp>
            <p:nvSpPr>
              <p:cNvPr id="24704" name="Rectangle 1152"/>
              <p:cNvSpPr>
                <a:spLocks noChangeAspect="1" noChangeArrowheads="1"/>
              </p:cNvSpPr>
              <p:nvPr/>
            </p:nvSpPr>
            <p:spPr bwMode="auto">
              <a:xfrm>
                <a:off x="3031" y="1946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l-GR" altLang="el-GR" sz="2000">
                    <a:solidFill>
                      <a:srgbClr val="660066"/>
                    </a:solidFill>
                    <a:latin typeface="Times New Roman" panose="02020603050405020304" pitchFamily="18" charset="0"/>
                  </a:rPr>
                  <a:t>Παρ.</a:t>
                </a:r>
                <a:endParaRPr lang="en-GB" altLang="el-GR" sz="2000">
                  <a:solidFill>
                    <a:srgbClr val="66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10" name="Rectangle 1158"/>
              <p:cNvSpPr>
                <a:spLocks noChangeAspect="1" noChangeArrowheads="1"/>
              </p:cNvSpPr>
              <p:nvPr/>
            </p:nvSpPr>
            <p:spPr bwMode="auto">
              <a:xfrm>
                <a:off x="2970" y="816"/>
                <a:ext cx="440" cy="51"/>
              </a:xfrm>
              <a:prstGeom prst="rect">
                <a:avLst/>
              </a:prstGeom>
              <a:solidFill>
                <a:srgbClr val="660066"/>
              </a:solidFill>
              <a:ln w="2857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11" name="Rectangle 1159"/>
              <p:cNvSpPr>
                <a:spLocks noChangeAspect="1" noChangeArrowheads="1"/>
              </p:cNvSpPr>
              <p:nvPr/>
            </p:nvSpPr>
            <p:spPr bwMode="auto">
              <a:xfrm>
                <a:off x="2970" y="636"/>
                <a:ext cx="440" cy="18"/>
              </a:xfrm>
              <a:prstGeom prst="rect">
                <a:avLst/>
              </a:prstGeom>
              <a:solidFill>
                <a:srgbClr val="660066"/>
              </a:solidFill>
              <a:ln w="2857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12" name="Rectangle 1160"/>
              <p:cNvSpPr>
                <a:spLocks noChangeAspect="1" noChangeArrowheads="1"/>
              </p:cNvSpPr>
              <p:nvPr/>
            </p:nvSpPr>
            <p:spPr bwMode="auto">
              <a:xfrm>
                <a:off x="3052" y="654"/>
                <a:ext cx="275" cy="162"/>
              </a:xfrm>
              <a:prstGeom prst="rect">
                <a:avLst/>
              </a:prstGeom>
              <a:solidFill>
                <a:srgbClr val="660066"/>
              </a:solidFill>
              <a:ln w="2857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13" name="Freeform 1161"/>
              <p:cNvSpPr>
                <a:spLocks noChangeAspect="1"/>
              </p:cNvSpPr>
              <p:nvPr/>
            </p:nvSpPr>
            <p:spPr bwMode="auto">
              <a:xfrm>
                <a:off x="3327" y="738"/>
                <a:ext cx="83" cy="78"/>
              </a:xfrm>
              <a:custGeom>
                <a:avLst/>
                <a:gdLst>
                  <a:gd name="T0" fmla="*/ 0 w 50"/>
                  <a:gd name="T1" fmla="*/ 76 h 76"/>
                  <a:gd name="T2" fmla="*/ 0 w 50"/>
                  <a:gd name="T3" fmla="*/ 0 h 76"/>
                  <a:gd name="T4" fmla="*/ 0 w 50"/>
                  <a:gd name="T5" fmla="*/ 0 h 76"/>
                  <a:gd name="T6" fmla="*/ 50 w 50"/>
                  <a:gd name="T7" fmla="*/ 76 h 76"/>
                  <a:gd name="T8" fmla="*/ 0 w 50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76">
                    <a:moveTo>
                      <a:pt x="0" y="7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660066"/>
              </a:solidFill>
              <a:ln w="28575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14" name="Freeform 1162"/>
              <p:cNvSpPr>
                <a:spLocks noChangeAspect="1"/>
              </p:cNvSpPr>
              <p:nvPr/>
            </p:nvSpPr>
            <p:spPr bwMode="auto">
              <a:xfrm>
                <a:off x="3327" y="654"/>
                <a:ext cx="83" cy="84"/>
              </a:xfrm>
              <a:custGeom>
                <a:avLst/>
                <a:gdLst>
                  <a:gd name="T0" fmla="*/ 0 w 50"/>
                  <a:gd name="T1" fmla="*/ 84 h 84"/>
                  <a:gd name="T2" fmla="*/ 0 w 50"/>
                  <a:gd name="T3" fmla="*/ 0 h 84"/>
                  <a:gd name="T4" fmla="*/ 50 w 50"/>
                  <a:gd name="T5" fmla="*/ 0 h 84"/>
                  <a:gd name="T6" fmla="*/ 0 w 50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84">
                    <a:moveTo>
                      <a:pt x="0" y="84"/>
                    </a:moveTo>
                    <a:lnTo>
                      <a:pt x="0" y="0"/>
                    </a:lnTo>
                    <a:lnTo>
                      <a:pt x="50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660066"/>
              </a:solidFill>
              <a:ln w="28575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15" name="Freeform 1163"/>
              <p:cNvSpPr>
                <a:spLocks noChangeAspect="1"/>
              </p:cNvSpPr>
              <p:nvPr/>
            </p:nvSpPr>
            <p:spPr bwMode="auto">
              <a:xfrm>
                <a:off x="2970" y="738"/>
                <a:ext cx="82" cy="78"/>
              </a:xfrm>
              <a:custGeom>
                <a:avLst/>
                <a:gdLst>
                  <a:gd name="T0" fmla="*/ 50 w 50"/>
                  <a:gd name="T1" fmla="*/ 76 h 76"/>
                  <a:gd name="T2" fmla="*/ 50 w 50"/>
                  <a:gd name="T3" fmla="*/ 0 h 76"/>
                  <a:gd name="T4" fmla="*/ 50 w 50"/>
                  <a:gd name="T5" fmla="*/ 0 h 76"/>
                  <a:gd name="T6" fmla="*/ 0 w 50"/>
                  <a:gd name="T7" fmla="*/ 76 h 76"/>
                  <a:gd name="T8" fmla="*/ 50 w 50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76">
                    <a:moveTo>
                      <a:pt x="50" y="76"/>
                    </a:moveTo>
                    <a:lnTo>
                      <a:pt x="50" y="0"/>
                    </a:lnTo>
                    <a:lnTo>
                      <a:pt x="50" y="0"/>
                    </a:lnTo>
                    <a:lnTo>
                      <a:pt x="0" y="76"/>
                    </a:lnTo>
                    <a:lnTo>
                      <a:pt x="50" y="76"/>
                    </a:lnTo>
                    <a:close/>
                  </a:path>
                </a:pathLst>
              </a:custGeom>
              <a:solidFill>
                <a:srgbClr val="660066"/>
              </a:solidFill>
              <a:ln w="28575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16" name="Freeform 1164"/>
              <p:cNvSpPr>
                <a:spLocks noChangeAspect="1"/>
              </p:cNvSpPr>
              <p:nvPr/>
            </p:nvSpPr>
            <p:spPr bwMode="auto">
              <a:xfrm>
                <a:off x="2970" y="654"/>
                <a:ext cx="82" cy="84"/>
              </a:xfrm>
              <a:custGeom>
                <a:avLst/>
                <a:gdLst>
                  <a:gd name="T0" fmla="*/ 50 w 50"/>
                  <a:gd name="T1" fmla="*/ 84 h 84"/>
                  <a:gd name="T2" fmla="*/ 50 w 50"/>
                  <a:gd name="T3" fmla="*/ 0 h 84"/>
                  <a:gd name="T4" fmla="*/ 0 w 50"/>
                  <a:gd name="T5" fmla="*/ 0 h 84"/>
                  <a:gd name="T6" fmla="*/ 50 w 50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84">
                    <a:moveTo>
                      <a:pt x="50" y="84"/>
                    </a:moveTo>
                    <a:lnTo>
                      <a:pt x="50" y="0"/>
                    </a:lnTo>
                    <a:lnTo>
                      <a:pt x="0" y="0"/>
                    </a:lnTo>
                    <a:lnTo>
                      <a:pt x="50" y="84"/>
                    </a:lnTo>
                    <a:close/>
                  </a:path>
                </a:pathLst>
              </a:custGeom>
              <a:solidFill>
                <a:srgbClr val="660066"/>
              </a:solidFill>
              <a:ln w="28575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45" name="Line 1193"/>
              <p:cNvSpPr>
                <a:spLocks noChangeAspect="1" noChangeShapeType="1"/>
              </p:cNvSpPr>
              <p:nvPr/>
            </p:nvSpPr>
            <p:spPr bwMode="auto">
              <a:xfrm>
                <a:off x="3148" y="756"/>
                <a:ext cx="97" cy="1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46" name="Line 1194"/>
              <p:cNvSpPr>
                <a:spLocks noChangeAspect="1" noChangeShapeType="1"/>
              </p:cNvSpPr>
              <p:nvPr/>
            </p:nvSpPr>
            <p:spPr bwMode="auto">
              <a:xfrm>
                <a:off x="3191" y="730"/>
                <a:ext cx="1" cy="6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55" name="Line 1203"/>
              <p:cNvSpPr>
                <a:spLocks noChangeAspect="1" noChangeShapeType="1"/>
              </p:cNvSpPr>
              <p:nvPr/>
            </p:nvSpPr>
            <p:spPr bwMode="auto">
              <a:xfrm>
                <a:off x="3135" y="1226"/>
                <a:ext cx="110" cy="1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56" name="Line 1204"/>
              <p:cNvSpPr>
                <a:spLocks noChangeAspect="1" noChangeShapeType="1"/>
              </p:cNvSpPr>
              <p:nvPr/>
            </p:nvSpPr>
            <p:spPr bwMode="auto">
              <a:xfrm flipH="1">
                <a:off x="3191" y="1226"/>
                <a:ext cx="54" cy="1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57" name="Line 1205"/>
              <p:cNvSpPr>
                <a:spLocks noChangeAspect="1" noChangeShapeType="1"/>
              </p:cNvSpPr>
              <p:nvPr/>
            </p:nvSpPr>
            <p:spPr bwMode="auto">
              <a:xfrm flipV="1">
                <a:off x="3191" y="867"/>
                <a:ext cx="1" cy="359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58" name="Line 1206"/>
              <p:cNvSpPr>
                <a:spLocks noChangeAspect="1" noChangeShapeType="1"/>
              </p:cNvSpPr>
              <p:nvPr/>
            </p:nvSpPr>
            <p:spPr bwMode="auto">
              <a:xfrm>
                <a:off x="3191" y="867"/>
                <a:ext cx="219" cy="1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59" name="Line 1207"/>
              <p:cNvSpPr>
                <a:spLocks noChangeAspect="1" noChangeShapeType="1"/>
              </p:cNvSpPr>
              <p:nvPr/>
            </p:nvSpPr>
            <p:spPr bwMode="auto">
              <a:xfrm flipV="1">
                <a:off x="3410" y="816"/>
                <a:ext cx="1" cy="51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0" name="Line 120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327" y="738"/>
                <a:ext cx="83" cy="78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1" name="Line 1209"/>
              <p:cNvSpPr>
                <a:spLocks noChangeAspect="1" noChangeShapeType="1"/>
              </p:cNvSpPr>
              <p:nvPr/>
            </p:nvSpPr>
            <p:spPr bwMode="auto">
              <a:xfrm flipH="1">
                <a:off x="3052" y="738"/>
                <a:ext cx="275" cy="2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2" name="Line 1210"/>
              <p:cNvSpPr>
                <a:spLocks noChangeAspect="1" noChangeShapeType="1"/>
              </p:cNvSpPr>
              <p:nvPr/>
            </p:nvSpPr>
            <p:spPr bwMode="auto">
              <a:xfrm>
                <a:off x="3052" y="738"/>
                <a:ext cx="275" cy="2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3" name="Line 1211"/>
              <p:cNvSpPr>
                <a:spLocks noChangeAspect="1" noChangeShapeType="1"/>
              </p:cNvSpPr>
              <p:nvPr/>
            </p:nvSpPr>
            <p:spPr bwMode="auto">
              <a:xfrm flipV="1">
                <a:off x="3327" y="654"/>
                <a:ext cx="83" cy="84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4" name="Line 1212"/>
              <p:cNvSpPr>
                <a:spLocks noChangeAspect="1" noChangeShapeType="1"/>
              </p:cNvSpPr>
              <p:nvPr/>
            </p:nvSpPr>
            <p:spPr bwMode="auto">
              <a:xfrm flipV="1">
                <a:off x="3410" y="636"/>
                <a:ext cx="1" cy="18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5" name="Line 1213"/>
              <p:cNvSpPr>
                <a:spLocks noChangeAspect="1" noChangeShapeType="1"/>
              </p:cNvSpPr>
              <p:nvPr/>
            </p:nvSpPr>
            <p:spPr bwMode="auto">
              <a:xfrm flipH="1">
                <a:off x="3191" y="636"/>
                <a:ext cx="219" cy="1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6" name="Line 1214"/>
              <p:cNvSpPr>
                <a:spLocks noChangeAspect="1" noChangeShapeType="1"/>
              </p:cNvSpPr>
              <p:nvPr/>
            </p:nvSpPr>
            <p:spPr bwMode="auto">
              <a:xfrm flipV="1">
                <a:off x="3191" y="449"/>
                <a:ext cx="1" cy="187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7" name="Line 1215"/>
              <p:cNvSpPr>
                <a:spLocks noChangeAspect="1" noChangeShapeType="1"/>
              </p:cNvSpPr>
              <p:nvPr/>
            </p:nvSpPr>
            <p:spPr bwMode="auto">
              <a:xfrm>
                <a:off x="3191" y="449"/>
                <a:ext cx="54" cy="1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8" name="Line 1216"/>
              <p:cNvSpPr>
                <a:spLocks noChangeAspect="1" noChangeShapeType="1"/>
              </p:cNvSpPr>
              <p:nvPr/>
            </p:nvSpPr>
            <p:spPr bwMode="auto">
              <a:xfrm flipH="1">
                <a:off x="3135" y="449"/>
                <a:ext cx="110" cy="1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9" name="Line 1217"/>
              <p:cNvSpPr>
                <a:spLocks noChangeAspect="1" noChangeShapeType="1"/>
              </p:cNvSpPr>
              <p:nvPr/>
            </p:nvSpPr>
            <p:spPr bwMode="auto">
              <a:xfrm>
                <a:off x="3135" y="449"/>
                <a:ext cx="56" cy="1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0" name="Line 1218"/>
              <p:cNvSpPr>
                <a:spLocks noChangeAspect="1" noChangeShapeType="1"/>
              </p:cNvSpPr>
              <p:nvPr/>
            </p:nvSpPr>
            <p:spPr bwMode="auto">
              <a:xfrm>
                <a:off x="3191" y="449"/>
                <a:ext cx="1" cy="187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1" name="Line 1219"/>
              <p:cNvSpPr>
                <a:spLocks noChangeAspect="1" noChangeShapeType="1"/>
              </p:cNvSpPr>
              <p:nvPr/>
            </p:nvSpPr>
            <p:spPr bwMode="auto">
              <a:xfrm flipH="1">
                <a:off x="2970" y="636"/>
                <a:ext cx="221" cy="1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2" name="Line 1220"/>
              <p:cNvSpPr>
                <a:spLocks noChangeAspect="1" noChangeShapeType="1"/>
              </p:cNvSpPr>
              <p:nvPr/>
            </p:nvSpPr>
            <p:spPr bwMode="auto">
              <a:xfrm>
                <a:off x="2970" y="636"/>
                <a:ext cx="2" cy="18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3" name="Line 1221"/>
              <p:cNvSpPr>
                <a:spLocks noChangeAspect="1" noChangeShapeType="1"/>
              </p:cNvSpPr>
              <p:nvPr/>
            </p:nvSpPr>
            <p:spPr bwMode="auto">
              <a:xfrm>
                <a:off x="2970" y="654"/>
                <a:ext cx="82" cy="84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4" name="Line 1222"/>
              <p:cNvSpPr>
                <a:spLocks noChangeAspect="1" noChangeShapeType="1"/>
              </p:cNvSpPr>
              <p:nvPr/>
            </p:nvSpPr>
            <p:spPr bwMode="auto">
              <a:xfrm flipH="1">
                <a:off x="2970" y="738"/>
                <a:ext cx="82" cy="78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5" name="Line 1223"/>
              <p:cNvSpPr>
                <a:spLocks noChangeAspect="1" noChangeShapeType="1"/>
              </p:cNvSpPr>
              <p:nvPr/>
            </p:nvSpPr>
            <p:spPr bwMode="auto">
              <a:xfrm>
                <a:off x="2970" y="816"/>
                <a:ext cx="2" cy="51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6" name="Line 1224"/>
              <p:cNvSpPr>
                <a:spLocks noChangeAspect="1" noChangeShapeType="1"/>
              </p:cNvSpPr>
              <p:nvPr/>
            </p:nvSpPr>
            <p:spPr bwMode="auto">
              <a:xfrm>
                <a:off x="2970" y="867"/>
                <a:ext cx="221" cy="1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4968" name="Group 1416"/>
            <p:cNvGrpSpPr>
              <a:grpSpLocks noChangeAspect="1"/>
            </p:cNvGrpSpPr>
            <p:nvPr/>
          </p:nvGrpSpPr>
          <p:grpSpPr bwMode="auto">
            <a:xfrm>
              <a:off x="744" y="2138"/>
              <a:ext cx="4297" cy="1549"/>
              <a:chOff x="828" y="2256"/>
              <a:chExt cx="4141" cy="1493"/>
            </a:xfrm>
          </p:grpSpPr>
          <p:grpSp>
            <p:nvGrpSpPr>
              <p:cNvPr id="21303" name="Group 823"/>
              <p:cNvGrpSpPr>
                <a:grpSpLocks noChangeAspect="1"/>
              </p:cNvGrpSpPr>
              <p:nvPr/>
            </p:nvGrpSpPr>
            <p:grpSpPr bwMode="auto">
              <a:xfrm>
                <a:off x="2108" y="2808"/>
                <a:ext cx="2861" cy="941"/>
                <a:chOff x="2108" y="2808"/>
                <a:chExt cx="2861" cy="941"/>
              </a:xfrm>
            </p:grpSpPr>
            <p:sp>
              <p:nvSpPr>
                <p:cNvPr id="21119" name="Line 6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08" y="3558"/>
                  <a:ext cx="259" cy="191"/>
                </a:xfrm>
                <a:prstGeom prst="line">
                  <a:avLst/>
                </a:prstGeom>
                <a:noFill/>
                <a:ln w="3810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20" name="Line 640"/>
                <p:cNvSpPr>
                  <a:spLocks noChangeAspect="1" noChangeShapeType="1"/>
                </p:cNvSpPr>
                <p:nvPr/>
              </p:nvSpPr>
              <p:spPr bwMode="auto">
                <a:xfrm>
                  <a:off x="2367" y="3558"/>
                  <a:ext cx="259" cy="191"/>
                </a:xfrm>
                <a:prstGeom prst="line">
                  <a:avLst/>
                </a:prstGeom>
                <a:noFill/>
                <a:ln w="3810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21" name="Line 6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626" y="3558"/>
                  <a:ext cx="259" cy="191"/>
                </a:xfrm>
                <a:prstGeom prst="line">
                  <a:avLst/>
                </a:prstGeom>
                <a:noFill/>
                <a:ln w="3810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22" name="Line 642"/>
                <p:cNvSpPr>
                  <a:spLocks noChangeAspect="1" noChangeShapeType="1"/>
                </p:cNvSpPr>
                <p:nvPr/>
              </p:nvSpPr>
              <p:spPr bwMode="auto">
                <a:xfrm>
                  <a:off x="2885" y="3558"/>
                  <a:ext cx="258" cy="191"/>
                </a:xfrm>
                <a:prstGeom prst="line">
                  <a:avLst/>
                </a:prstGeom>
                <a:noFill/>
                <a:ln w="3810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23" name="Line 64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143" y="3188"/>
                  <a:ext cx="259" cy="561"/>
                </a:xfrm>
                <a:prstGeom prst="line">
                  <a:avLst/>
                </a:prstGeom>
                <a:noFill/>
                <a:ln w="3810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24" name="Line 644"/>
                <p:cNvSpPr>
                  <a:spLocks noChangeAspect="1" noChangeShapeType="1"/>
                </p:cNvSpPr>
                <p:nvPr/>
              </p:nvSpPr>
              <p:spPr bwMode="auto">
                <a:xfrm>
                  <a:off x="3402" y="3188"/>
                  <a:ext cx="259" cy="180"/>
                </a:xfrm>
                <a:prstGeom prst="line">
                  <a:avLst/>
                </a:prstGeom>
                <a:noFill/>
                <a:ln w="3810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25" name="Line 6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1" y="2808"/>
                  <a:ext cx="259" cy="560"/>
                </a:xfrm>
                <a:prstGeom prst="line">
                  <a:avLst/>
                </a:prstGeom>
                <a:noFill/>
                <a:ln w="3810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26" name="Line 646"/>
                <p:cNvSpPr>
                  <a:spLocks noChangeAspect="1" noChangeShapeType="1"/>
                </p:cNvSpPr>
                <p:nvPr/>
              </p:nvSpPr>
              <p:spPr bwMode="auto">
                <a:xfrm>
                  <a:off x="3920" y="2808"/>
                  <a:ext cx="259" cy="560"/>
                </a:xfrm>
                <a:prstGeom prst="line">
                  <a:avLst/>
                </a:prstGeom>
                <a:noFill/>
                <a:ln w="3810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27" name="Line 647"/>
                <p:cNvSpPr>
                  <a:spLocks noChangeAspect="1" noChangeShapeType="1"/>
                </p:cNvSpPr>
                <p:nvPr/>
              </p:nvSpPr>
              <p:spPr bwMode="auto">
                <a:xfrm>
                  <a:off x="4179" y="3368"/>
                  <a:ext cx="272" cy="1"/>
                </a:xfrm>
                <a:prstGeom prst="line">
                  <a:avLst/>
                </a:prstGeom>
                <a:noFill/>
                <a:ln w="3810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28" name="Line 648"/>
                <p:cNvSpPr>
                  <a:spLocks noChangeAspect="1" noChangeShapeType="1"/>
                </p:cNvSpPr>
                <p:nvPr/>
              </p:nvSpPr>
              <p:spPr bwMode="auto">
                <a:xfrm>
                  <a:off x="4451" y="3368"/>
                  <a:ext cx="259" cy="1"/>
                </a:xfrm>
                <a:prstGeom prst="line">
                  <a:avLst/>
                </a:prstGeom>
                <a:noFill/>
                <a:ln w="3810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29" name="Line 649"/>
                <p:cNvSpPr>
                  <a:spLocks noChangeAspect="1" noChangeShapeType="1"/>
                </p:cNvSpPr>
                <p:nvPr/>
              </p:nvSpPr>
              <p:spPr bwMode="auto">
                <a:xfrm>
                  <a:off x="4710" y="3368"/>
                  <a:ext cx="259" cy="381"/>
                </a:xfrm>
                <a:prstGeom prst="line">
                  <a:avLst/>
                </a:prstGeom>
                <a:noFill/>
                <a:ln w="38100">
                  <a:solidFill>
                    <a:srgbClr val="66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256" name="Line 776"/>
              <p:cNvSpPr>
                <a:spLocks noChangeAspect="1" noChangeShapeType="1"/>
              </p:cNvSpPr>
              <p:nvPr/>
            </p:nvSpPr>
            <p:spPr bwMode="auto">
              <a:xfrm>
                <a:off x="828" y="2351"/>
                <a:ext cx="480" cy="1"/>
              </a:xfrm>
              <a:prstGeom prst="line">
                <a:avLst/>
              </a:prstGeom>
              <a:noFill/>
              <a:ln w="17463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57" name="Rectangle 777"/>
              <p:cNvSpPr>
                <a:spLocks noChangeAspect="1" noChangeArrowheads="1"/>
              </p:cNvSpPr>
              <p:nvPr/>
            </p:nvSpPr>
            <p:spPr bwMode="auto">
              <a:xfrm>
                <a:off x="1346" y="2256"/>
                <a:ext cx="1027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000">
                    <a:solidFill>
                      <a:srgbClr val="660066"/>
                    </a:solidFill>
                    <a:latin typeface="Times New Roman" panose="02020603050405020304" pitchFamily="18" charset="0"/>
                  </a:rPr>
                  <a:t>Παραγάδι n=18</a:t>
                </a:r>
              </a:p>
            </p:txBody>
          </p:sp>
        </p:grpSp>
      </p:grpSp>
      <p:grpSp>
        <p:nvGrpSpPr>
          <p:cNvPr id="25026" name="Group 1474"/>
          <p:cNvGrpSpPr>
            <a:grpSpLocks/>
          </p:cNvGrpSpPr>
          <p:nvPr/>
        </p:nvGrpSpPr>
        <p:grpSpPr bwMode="auto">
          <a:xfrm>
            <a:off x="1093788" y="600075"/>
            <a:ext cx="7781925" cy="5272088"/>
            <a:chOff x="689" y="378"/>
            <a:chExt cx="4902" cy="3321"/>
          </a:xfrm>
        </p:grpSpPr>
        <p:grpSp>
          <p:nvGrpSpPr>
            <p:cNvPr id="25015" name="Group 1463"/>
            <p:cNvGrpSpPr>
              <a:grpSpLocks noChangeAspect="1"/>
            </p:cNvGrpSpPr>
            <p:nvPr/>
          </p:nvGrpSpPr>
          <p:grpSpPr bwMode="auto">
            <a:xfrm>
              <a:off x="4260" y="378"/>
              <a:ext cx="377" cy="1480"/>
              <a:chOff x="4060" y="397"/>
              <a:chExt cx="454" cy="1780"/>
            </a:xfrm>
          </p:grpSpPr>
          <p:sp>
            <p:nvSpPr>
              <p:cNvPr id="24706" name="Rectangle 1154"/>
              <p:cNvSpPr>
                <a:spLocks noChangeAspect="1" noChangeArrowheads="1"/>
              </p:cNvSpPr>
              <p:nvPr/>
            </p:nvSpPr>
            <p:spPr bwMode="auto">
              <a:xfrm>
                <a:off x="4060" y="1946"/>
                <a:ext cx="4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l-GR" altLang="el-GR" sz="200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Μαν.</a:t>
                </a:r>
                <a:endParaRPr lang="en-GB" altLang="el-GR" sz="20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014" name="Group 1462"/>
              <p:cNvGrpSpPr>
                <a:grpSpLocks noChangeAspect="1"/>
              </p:cNvGrpSpPr>
              <p:nvPr/>
            </p:nvGrpSpPr>
            <p:grpSpPr bwMode="auto">
              <a:xfrm>
                <a:off x="4071" y="397"/>
                <a:ext cx="443" cy="1265"/>
                <a:chOff x="4071" y="397"/>
                <a:chExt cx="443" cy="1265"/>
              </a:xfrm>
            </p:grpSpPr>
            <p:sp>
              <p:nvSpPr>
                <p:cNvPr id="24724" name="Rectangle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4071" y="978"/>
                  <a:ext cx="442" cy="9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25" name="Rectangle 1173"/>
                <p:cNvSpPr>
                  <a:spLocks noChangeAspect="1" noChangeArrowheads="1"/>
                </p:cNvSpPr>
                <p:nvPr/>
              </p:nvSpPr>
              <p:spPr bwMode="auto">
                <a:xfrm>
                  <a:off x="4071" y="850"/>
                  <a:ext cx="442" cy="9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26" name="Rectangle 1174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944"/>
                  <a:ext cx="276" cy="34"/>
                </a:xfrm>
                <a:prstGeom prst="rect">
                  <a:avLst/>
                </a:prstGeom>
                <a:solidFill>
                  <a:srgbClr val="FF00FF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27" name="Freeform 1175"/>
                <p:cNvSpPr>
                  <a:spLocks noChangeAspect="1"/>
                </p:cNvSpPr>
                <p:nvPr/>
              </p:nvSpPr>
              <p:spPr bwMode="auto">
                <a:xfrm>
                  <a:off x="4429" y="961"/>
                  <a:ext cx="84" cy="17"/>
                </a:xfrm>
                <a:custGeom>
                  <a:avLst/>
                  <a:gdLst>
                    <a:gd name="T0" fmla="*/ 0 w 51"/>
                    <a:gd name="T1" fmla="*/ 17 h 17"/>
                    <a:gd name="T2" fmla="*/ 0 w 51"/>
                    <a:gd name="T3" fmla="*/ 0 h 17"/>
                    <a:gd name="T4" fmla="*/ 0 w 51"/>
                    <a:gd name="T5" fmla="*/ 0 h 17"/>
                    <a:gd name="T6" fmla="*/ 51 w 51"/>
                    <a:gd name="T7" fmla="*/ 17 h 17"/>
                    <a:gd name="T8" fmla="*/ 0 w 51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1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285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28" name="Freeform 1176"/>
                <p:cNvSpPr>
                  <a:spLocks noChangeAspect="1"/>
                </p:cNvSpPr>
                <p:nvPr/>
              </p:nvSpPr>
              <p:spPr bwMode="auto">
                <a:xfrm>
                  <a:off x="4429" y="944"/>
                  <a:ext cx="84" cy="17"/>
                </a:xfrm>
                <a:custGeom>
                  <a:avLst/>
                  <a:gdLst>
                    <a:gd name="T0" fmla="*/ 0 w 51"/>
                    <a:gd name="T1" fmla="*/ 17 h 17"/>
                    <a:gd name="T2" fmla="*/ 0 w 51"/>
                    <a:gd name="T3" fmla="*/ 0 h 17"/>
                    <a:gd name="T4" fmla="*/ 51 w 51"/>
                    <a:gd name="T5" fmla="*/ 0 h 17"/>
                    <a:gd name="T6" fmla="*/ 0 w 51"/>
                    <a:gd name="T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51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285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29" name="Freeform 1177"/>
                <p:cNvSpPr>
                  <a:spLocks noChangeAspect="1"/>
                </p:cNvSpPr>
                <p:nvPr/>
              </p:nvSpPr>
              <p:spPr bwMode="auto">
                <a:xfrm>
                  <a:off x="4071" y="961"/>
                  <a:ext cx="82" cy="17"/>
                </a:xfrm>
                <a:custGeom>
                  <a:avLst/>
                  <a:gdLst>
                    <a:gd name="T0" fmla="*/ 50 w 50"/>
                    <a:gd name="T1" fmla="*/ 17 h 17"/>
                    <a:gd name="T2" fmla="*/ 50 w 50"/>
                    <a:gd name="T3" fmla="*/ 0 h 17"/>
                    <a:gd name="T4" fmla="*/ 50 w 50"/>
                    <a:gd name="T5" fmla="*/ 0 h 17"/>
                    <a:gd name="T6" fmla="*/ 0 w 50"/>
                    <a:gd name="T7" fmla="*/ 17 h 17"/>
                    <a:gd name="T8" fmla="*/ 50 w 50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7">
                      <a:moveTo>
                        <a:pt x="50" y="17"/>
                      </a:move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0" y="17"/>
                      </a:lnTo>
                      <a:lnTo>
                        <a:pt x="50" y="17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285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30" name="Freeform 1178"/>
                <p:cNvSpPr>
                  <a:spLocks noChangeAspect="1"/>
                </p:cNvSpPr>
                <p:nvPr/>
              </p:nvSpPr>
              <p:spPr bwMode="auto">
                <a:xfrm>
                  <a:off x="4071" y="944"/>
                  <a:ext cx="82" cy="17"/>
                </a:xfrm>
                <a:custGeom>
                  <a:avLst/>
                  <a:gdLst>
                    <a:gd name="T0" fmla="*/ 50 w 50"/>
                    <a:gd name="T1" fmla="*/ 17 h 17"/>
                    <a:gd name="T2" fmla="*/ 50 w 50"/>
                    <a:gd name="T3" fmla="*/ 0 h 17"/>
                    <a:gd name="T4" fmla="*/ 0 w 50"/>
                    <a:gd name="T5" fmla="*/ 0 h 17"/>
                    <a:gd name="T6" fmla="*/ 50 w 50"/>
                    <a:gd name="T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17">
                      <a:moveTo>
                        <a:pt x="50" y="17"/>
                      </a:moveTo>
                      <a:lnTo>
                        <a:pt x="50" y="0"/>
                      </a:lnTo>
                      <a:lnTo>
                        <a:pt x="0" y="0"/>
                      </a:lnTo>
                      <a:lnTo>
                        <a:pt x="50" y="17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2857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49" name="Line 1197"/>
                <p:cNvSpPr>
                  <a:spLocks noChangeAspect="1" noChangeShapeType="1"/>
                </p:cNvSpPr>
                <p:nvPr/>
              </p:nvSpPr>
              <p:spPr bwMode="auto">
                <a:xfrm>
                  <a:off x="4250" y="952"/>
                  <a:ext cx="96" cy="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50" name="Line 1198"/>
                <p:cNvSpPr>
                  <a:spLocks noChangeAspect="1" noChangeShapeType="1"/>
                </p:cNvSpPr>
                <p:nvPr/>
              </p:nvSpPr>
              <p:spPr bwMode="auto">
                <a:xfrm>
                  <a:off x="4291" y="927"/>
                  <a:ext cx="3" cy="6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99" name="Line 1247"/>
                <p:cNvSpPr>
                  <a:spLocks noChangeAspect="1" noChangeShapeType="1"/>
                </p:cNvSpPr>
                <p:nvPr/>
              </p:nvSpPr>
              <p:spPr bwMode="auto">
                <a:xfrm>
                  <a:off x="4237" y="1661"/>
                  <a:ext cx="109" cy="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00" name="Line 124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291" y="1661"/>
                  <a:ext cx="55" cy="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01" name="Line 124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91" y="1072"/>
                  <a:ext cx="3" cy="589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02" name="Line 1250"/>
                <p:cNvSpPr>
                  <a:spLocks noChangeAspect="1" noChangeShapeType="1"/>
                </p:cNvSpPr>
                <p:nvPr/>
              </p:nvSpPr>
              <p:spPr bwMode="auto">
                <a:xfrm>
                  <a:off x="4291" y="1072"/>
                  <a:ext cx="222" cy="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03" name="Line 125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13" y="978"/>
                  <a:ext cx="1" cy="94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04" name="Line 125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429" y="961"/>
                  <a:ext cx="84" cy="17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05" name="Line 125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153" y="961"/>
                  <a:ext cx="276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06" name="Line 1254"/>
                <p:cNvSpPr>
                  <a:spLocks noChangeAspect="1" noChangeShapeType="1"/>
                </p:cNvSpPr>
                <p:nvPr/>
              </p:nvSpPr>
              <p:spPr bwMode="auto">
                <a:xfrm>
                  <a:off x="4153" y="961"/>
                  <a:ext cx="276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07" name="Line 125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29" y="944"/>
                  <a:ext cx="84" cy="17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08" name="Line 12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13" y="850"/>
                  <a:ext cx="1" cy="94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09" name="Line 125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20" y="850"/>
                  <a:ext cx="193" cy="14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10" name="Line 125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91" y="397"/>
                  <a:ext cx="3" cy="453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11" name="Line 1259"/>
                <p:cNvSpPr>
                  <a:spLocks noChangeAspect="1" noChangeShapeType="1"/>
                </p:cNvSpPr>
                <p:nvPr/>
              </p:nvSpPr>
              <p:spPr bwMode="auto">
                <a:xfrm>
                  <a:off x="4291" y="397"/>
                  <a:ext cx="55" cy="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12" name="Line 126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237" y="397"/>
                  <a:ext cx="109" cy="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13" name="Line 1261"/>
                <p:cNvSpPr>
                  <a:spLocks noChangeAspect="1" noChangeShapeType="1"/>
                </p:cNvSpPr>
                <p:nvPr/>
              </p:nvSpPr>
              <p:spPr bwMode="auto">
                <a:xfrm>
                  <a:off x="4237" y="397"/>
                  <a:ext cx="54" cy="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14" name="Line 1262"/>
                <p:cNvSpPr>
                  <a:spLocks noChangeAspect="1" noChangeShapeType="1"/>
                </p:cNvSpPr>
                <p:nvPr/>
              </p:nvSpPr>
              <p:spPr bwMode="auto">
                <a:xfrm>
                  <a:off x="4291" y="397"/>
                  <a:ext cx="3" cy="453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15" name="Line 126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71" y="850"/>
                  <a:ext cx="220" cy="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16" name="Line 1264"/>
                <p:cNvSpPr>
                  <a:spLocks noChangeAspect="1" noChangeShapeType="1"/>
                </p:cNvSpPr>
                <p:nvPr/>
              </p:nvSpPr>
              <p:spPr bwMode="auto">
                <a:xfrm>
                  <a:off x="4071" y="850"/>
                  <a:ext cx="1" cy="94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17" name="Line 1265"/>
                <p:cNvSpPr>
                  <a:spLocks noChangeAspect="1" noChangeShapeType="1"/>
                </p:cNvSpPr>
                <p:nvPr/>
              </p:nvSpPr>
              <p:spPr bwMode="auto">
                <a:xfrm>
                  <a:off x="4071" y="944"/>
                  <a:ext cx="82" cy="17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18" name="Line 126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71" y="961"/>
                  <a:ext cx="82" cy="17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19" name="Line 1267"/>
                <p:cNvSpPr>
                  <a:spLocks noChangeAspect="1" noChangeShapeType="1"/>
                </p:cNvSpPr>
                <p:nvPr/>
              </p:nvSpPr>
              <p:spPr bwMode="auto">
                <a:xfrm>
                  <a:off x="4071" y="978"/>
                  <a:ext cx="1" cy="94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20" name="Line 1268"/>
                <p:cNvSpPr>
                  <a:spLocks noChangeAspect="1" noChangeShapeType="1"/>
                </p:cNvSpPr>
                <p:nvPr/>
              </p:nvSpPr>
              <p:spPr bwMode="auto">
                <a:xfrm>
                  <a:off x="4071" y="1072"/>
                  <a:ext cx="220" cy="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970" name="Group 1418"/>
            <p:cNvGrpSpPr>
              <a:grpSpLocks noChangeAspect="1"/>
            </p:cNvGrpSpPr>
            <p:nvPr/>
          </p:nvGrpSpPr>
          <p:grpSpPr bwMode="auto">
            <a:xfrm>
              <a:off x="689" y="2537"/>
              <a:ext cx="4902" cy="1162"/>
              <a:chOff x="775" y="2640"/>
              <a:chExt cx="4724" cy="1120"/>
            </a:xfrm>
          </p:grpSpPr>
          <p:grpSp>
            <p:nvGrpSpPr>
              <p:cNvPr id="21305" name="Group 825"/>
              <p:cNvGrpSpPr>
                <a:grpSpLocks noChangeAspect="1"/>
              </p:cNvGrpSpPr>
              <p:nvPr/>
            </p:nvGrpSpPr>
            <p:grpSpPr bwMode="auto">
              <a:xfrm>
                <a:off x="775" y="2942"/>
                <a:ext cx="4724" cy="818"/>
                <a:chOff x="775" y="2942"/>
                <a:chExt cx="4724" cy="818"/>
              </a:xfrm>
            </p:grpSpPr>
            <p:sp>
              <p:nvSpPr>
                <p:cNvPr id="21174" name="Freeform 694"/>
                <p:cNvSpPr>
                  <a:spLocks noChangeAspect="1"/>
                </p:cNvSpPr>
                <p:nvPr/>
              </p:nvSpPr>
              <p:spPr bwMode="auto">
                <a:xfrm>
                  <a:off x="775" y="3726"/>
                  <a:ext cx="298" cy="34"/>
                </a:xfrm>
                <a:custGeom>
                  <a:avLst/>
                  <a:gdLst>
                    <a:gd name="T0" fmla="*/ 0 w 258"/>
                    <a:gd name="T1" fmla="*/ 11 h 34"/>
                    <a:gd name="T2" fmla="*/ 246 w 258"/>
                    <a:gd name="T3" fmla="*/ 0 h 34"/>
                    <a:gd name="T4" fmla="*/ 258 w 258"/>
                    <a:gd name="T5" fmla="*/ 23 h 34"/>
                    <a:gd name="T6" fmla="*/ 11 w 258"/>
                    <a:gd name="T7" fmla="*/ 34 h 34"/>
                    <a:gd name="T8" fmla="*/ 0 w 258"/>
                    <a:gd name="T9" fmla="*/ 1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8" h="34">
                      <a:moveTo>
                        <a:pt x="0" y="11"/>
                      </a:moveTo>
                      <a:lnTo>
                        <a:pt x="246" y="0"/>
                      </a:lnTo>
                      <a:lnTo>
                        <a:pt x="258" y="23"/>
                      </a:lnTo>
                      <a:lnTo>
                        <a:pt x="11" y="3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75" name="Rectangle 695"/>
                <p:cNvSpPr>
                  <a:spLocks noChangeAspect="1" noChangeArrowheads="1"/>
                </p:cNvSpPr>
                <p:nvPr/>
              </p:nvSpPr>
              <p:spPr bwMode="auto">
                <a:xfrm>
                  <a:off x="1046" y="3726"/>
                  <a:ext cx="286" cy="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76" name="Freeform 696"/>
                <p:cNvSpPr>
                  <a:spLocks noChangeAspect="1"/>
                </p:cNvSpPr>
                <p:nvPr/>
              </p:nvSpPr>
              <p:spPr bwMode="auto">
                <a:xfrm>
                  <a:off x="1292" y="3715"/>
                  <a:ext cx="299" cy="34"/>
                </a:xfrm>
                <a:custGeom>
                  <a:avLst/>
                  <a:gdLst>
                    <a:gd name="T0" fmla="*/ 0 w 258"/>
                    <a:gd name="T1" fmla="*/ 11 h 34"/>
                    <a:gd name="T2" fmla="*/ 247 w 258"/>
                    <a:gd name="T3" fmla="*/ 0 h 34"/>
                    <a:gd name="T4" fmla="*/ 258 w 258"/>
                    <a:gd name="T5" fmla="*/ 22 h 34"/>
                    <a:gd name="T6" fmla="*/ 11 w 258"/>
                    <a:gd name="T7" fmla="*/ 34 h 34"/>
                    <a:gd name="T8" fmla="*/ 0 w 258"/>
                    <a:gd name="T9" fmla="*/ 1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8" h="34">
                      <a:moveTo>
                        <a:pt x="0" y="11"/>
                      </a:moveTo>
                      <a:lnTo>
                        <a:pt x="247" y="0"/>
                      </a:lnTo>
                      <a:lnTo>
                        <a:pt x="258" y="22"/>
                      </a:lnTo>
                      <a:lnTo>
                        <a:pt x="11" y="3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77" name="Freeform 697"/>
                <p:cNvSpPr>
                  <a:spLocks noChangeAspect="1"/>
                </p:cNvSpPr>
                <p:nvPr/>
              </p:nvSpPr>
              <p:spPr bwMode="auto">
                <a:xfrm>
                  <a:off x="1551" y="3704"/>
                  <a:ext cx="298" cy="33"/>
                </a:xfrm>
                <a:custGeom>
                  <a:avLst/>
                  <a:gdLst>
                    <a:gd name="T0" fmla="*/ 0 w 258"/>
                    <a:gd name="T1" fmla="*/ 11 h 33"/>
                    <a:gd name="T2" fmla="*/ 247 w 258"/>
                    <a:gd name="T3" fmla="*/ 0 h 33"/>
                    <a:gd name="T4" fmla="*/ 258 w 258"/>
                    <a:gd name="T5" fmla="*/ 22 h 33"/>
                    <a:gd name="T6" fmla="*/ 11 w 258"/>
                    <a:gd name="T7" fmla="*/ 33 h 33"/>
                    <a:gd name="T8" fmla="*/ 0 w 258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8" h="33">
                      <a:moveTo>
                        <a:pt x="0" y="11"/>
                      </a:moveTo>
                      <a:lnTo>
                        <a:pt x="247" y="0"/>
                      </a:lnTo>
                      <a:lnTo>
                        <a:pt x="258" y="22"/>
                      </a:lnTo>
                      <a:lnTo>
                        <a:pt x="11" y="3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78" name="Freeform 698"/>
                <p:cNvSpPr>
                  <a:spLocks noChangeAspect="1"/>
                </p:cNvSpPr>
                <p:nvPr/>
              </p:nvSpPr>
              <p:spPr bwMode="auto">
                <a:xfrm>
                  <a:off x="1810" y="3681"/>
                  <a:ext cx="311" cy="45"/>
                </a:xfrm>
                <a:custGeom>
                  <a:avLst/>
                  <a:gdLst>
                    <a:gd name="T0" fmla="*/ 0 w 269"/>
                    <a:gd name="T1" fmla="*/ 23 h 45"/>
                    <a:gd name="T2" fmla="*/ 258 w 269"/>
                    <a:gd name="T3" fmla="*/ 0 h 45"/>
                    <a:gd name="T4" fmla="*/ 269 w 269"/>
                    <a:gd name="T5" fmla="*/ 23 h 45"/>
                    <a:gd name="T6" fmla="*/ 11 w 269"/>
                    <a:gd name="T7" fmla="*/ 45 h 45"/>
                    <a:gd name="T8" fmla="*/ 0 w 269"/>
                    <a:gd name="T9" fmla="*/ 2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9" h="45">
                      <a:moveTo>
                        <a:pt x="0" y="23"/>
                      </a:moveTo>
                      <a:lnTo>
                        <a:pt x="258" y="0"/>
                      </a:lnTo>
                      <a:lnTo>
                        <a:pt x="269" y="23"/>
                      </a:lnTo>
                      <a:lnTo>
                        <a:pt x="11" y="45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79" name="Freeform 699"/>
                <p:cNvSpPr>
                  <a:spLocks noChangeAspect="1"/>
                </p:cNvSpPr>
                <p:nvPr/>
              </p:nvSpPr>
              <p:spPr bwMode="auto">
                <a:xfrm>
                  <a:off x="2083" y="3670"/>
                  <a:ext cx="297" cy="34"/>
                </a:xfrm>
                <a:custGeom>
                  <a:avLst/>
                  <a:gdLst>
                    <a:gd name="T0" fmla="*/ 0 w 257"/>
                    <a:gd name="T1" fmla="*/ 11 h 34"/>
                    <a:gd name="T2" fmla="*/ 246 w 257"/>
                    <a:gd name="T3" fmla="*/ 0 h 34"/>
                    <a:gd name="T4" fmla="*/ 257 w 257"/>
                    <a:gd name="T5" fmla="*/ 23 h 34"/>
                    <a:gd name="T6" fmla="*/ 11 w 257"/>
                    <a:gd name="T7" fmla="*/ 34 h 34"/>
                    <a:gd name="T8" fmla="*/ 0 w 257"/>
                    <a:gd name="T9" fmla="*/ 1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7" h="34">
                      <a:moveTo>
                        <a:pt x="0" y="11"/>
                      </a:moveTo>
                      <a:lnTo>
                        <a:pt x="246" y="0"/>
                      </a:lnTo>
                      <a:lnTo>
                        <a:pt x="257" y="23"/>
                      </a:lnTo>
                      <a:lnTo>
                        <a:pt x="11" y="3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80" name="Freeform 700"/>
                <p:cNvSpPr>
                  <a:spLocks noChangeAspect="1"/>
                </p:cNvSpPr>
                <p:nvPr/>
              </p:nvSpPr>
              <p:spPr bwMode="auto">
                <a:xfrm>
                  <a:off x="2354" y="3424"/>
                  <a:ext cx="297" cy="280"/>
                </a:xfrm>
                <a:custGeom>
                  <a:avLst/>
                  <a:gdLst>
                    <a:gd name="T0" fmla="*/ 0 w 257"/>
                    <a:gd name="T1" fmla="*/ 269 h 280"/>
                    <a:gd name="T2" fmla="*/ 224 w 257"/>
                    <a:gd name="T3" fmla="*/ 0 h 280"/>
                    <a:gd name="T4" fmla="*/ 257 w 257"/>
                    <a:gd name="T5" fmla="*/ 11 h 280"/>
                    <a:gd name="T6" fmla="*/ 33 w 257"/>
                    <a:gd name="T7" fmla="*/ 280 h 280"/>
                    <a:gd name="T8" fmla="*/ 0 w 257"/>
                    <a:gd name="T9" fmla="*/ 269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7" h="280">
                      <a:moveTo>
                        <a:pt x="0" y="269"/>
                      </a:moveTo>
                      <a:lnTo>
                        <a:pt x="224" y="0"/>
                      </a:lnTo>
                      <a:lnTo>
                        <a:pt x="257" y="11"/>
                      </a:lnTo>
                      <a:lnTo>
                        <a:pt x="33" y="280"/>
                      </a:lnTo>
                      <a:lnTo>
                        <a:pt x="0" y="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81" name="Freeform 701"/>
                <p:cNvSpPr>
                  <a:spLocks noChangeAspect="1"/>
                </p:cNvSpPr>
                <p:nvPr/>
              </p:nvSpPr>
              <p:spPr bwMode="auto">
                <a:xfrm>
                  <a:off x="2613" y="3121"/>
                  <a:ext cx="298" cy="359"/>
                </a:xfrm>
                <a:custGeom>
                  <a:avLst/>
                  <a:gdLst>
                    <a:gd name="T0" fmla="*/ 0 w 258"/>
                    <a:gd name="T1" fmla="*/ 348 h 359"/>
                    <a:gd name="T2" fmla="*/ 224 w 258"/>
                    <a:gd name="T3" fmla="*/ 0 h 359"/>
                    <a:gd name="T4" fmla="*/ 258 w 258"/>
                    <a:gd name="T5" fmla="*/ 11 h 359"/>
                    <a:gd name="T6" fmla="*/ 33 w 258"/>
                    <a:gd name="T7" fmla="*/ 359 h 359"/>
                    <a:gd name="T8" fmla="*/ 0 w 258"/>
                    <a:gd name="T9" fmla="*/ 348 h 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8" h="359">
                      <a:moveTo>
                        <a:pt x="0" y="348"/>
                      </a:moveTo>
                      <a:lnTo>
                        <a:pt x="224" y="0"/>
                      </a:lnTo>
                      <a:lnTo>
                        <a:pt x="258" y="11"/>
                      </a:lnTo>
                      <a:lnTo>
                        <a:pt x="33" y="359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82" name="Freeform 702"/>
                <p:cNvSpPr>
                  <a:spLocks noChangeAspect="1"/>
                </p:cNvSpPr>
                <p:nvPr/>
              </p:nvSpPr>
              <p:spPr bwMode="auto">
                <a:xfrm>
                  <a:off x="2859" y="2942"/>
                  <a:ext cx="297" cy="235"/>
                </a:xfrm>
                <a:custGeom>
                  <a:avLst/>
                  <a:gdLst>
                    <a:gd name="T0" fmla="*/ 0 w 257"/>
                    <a:gd name="T1" fmla="*/ 202 h 235"/>
                    <a:gd name="T2" fmla="*/ 246 w 257"/>
                    <a:gd name="T3" fmla="*/ 0 h 235"/>
                    <a:gd name="T4" fmla="*/ 257 w 257"/>
                    <a:gd name="T5" fmla="*/ 34 h 235"/>
                    <a:gd name="T6" fmla="*/ 11 w 257"/>
                    <a:gd name="T7" fmla="*/ 235 h 235"/>
                    <a:gd name="T8" fmla="*/ 0 w 257"/>
                    <a:gd name="T9" fmla="*/ 202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7" h="235">
                      <a:moveTo>
                        <a:pt x="0" y="202"/>
                      </a:moveTo>
                      <a:lnTo>
                        <a:pt x="246" y="0"/>
                      </a:lnTo>
                      <a:lnTo>
                        <a:pt x="257" y="34"/>
                      </a:lnTo>
                      <a:lnTo>
                        <a:pt x="11" y="235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83" name="Freeform 703"/>
                <p:cNvSpPr>
                  <a:spLocks noChangeAspect="1"/>
                </p:cNvSpPr>
                <p:nvPr/>
              </p:nvSpPr>
              <p:spPr bwMode="auto">
                <a:xfrm>
                  <a:off x="3118" y="2942"/>
                  <a:ext cx="297" cy="213"/>
                </a:xfrm>
                <a:custGeom>
                  <a:avLst/>
                  <a:gdLst>
                    <a:gd name="T0" fmla="*/ 0 w 257"/>
                    <a:gd name="T1" fmla="*/ 34 h 213"/>
                    <a:gd name="T2" fmla="*/ 246 w 257"/>
                    <a:gd name="T3" fmla="*/ 213 h 213"/>
                    <a:gd name="T4" fmla="*/ 257 w 257"/>
                    <a:gd name="T5" fmla="*/ 179 h 213"/>
                    <a:gd name="T6" fmla="*/ 11 w 257"/>
                    <a:gd name="T7" fmla="*/ 0 h 213"/>
                    <a:gd name="T8" fmla="*/ 0 w 257"/>
                    <a:gd name="T9" fmla="*/ 34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7" h="213">
                      <a:moveTo>
                        <a:pt x="0" y="34"/>
                      </a:moveTo>
                      <a:lnTo>
                        <a:pt x="246" y="213"/>
                      </a:lnTo>
                      <a:lnTo>
                        <a:pt x="257" y="179"/>
                      </a:lnTo>
                      <a:lnTo>
                        <a:pt x="11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84" name="Freeform 704"/>
                <p:cNvSpPr>
                  <a:spLocks noChangeAspect="1"/>
                </p:cNvSpPr>
                <p:nvPr/>
              </p:nvSpPr>
              <p:spPr bwMode="auto">
                <a:xfrm>
                  <a:off x="3390" y="3099"/>
                  <a:ext cx="298" cy="302"/>
                </a:xfrm>
                <a:custGeom>
                  <a:avLst/>
                  <a:gdLst>
                    <a:gd name="T0" fmla="*/ 0 w 258"/>
                    <a:gd name="T1" fmla="*/ 0 h 302"/>
                    <a:gd name="T2" fmla="*/ 224 w 258"/>
                    <a:gd name="T3" fmla="*/ 291 h 302"/>
                    <a:gd name="T4" fmla="*/ 258 w 258"/>
                    <a:gd name="T5" fmla="*/ 302 h 302"/>
                    <a:gd name="T6" fmla="*/ 34 w 258"/>
                    <a:gd name="T7" fmla="*/ 11 h 302"/>
                    <a:gd name="T8" fmla="*/ 0 w 258"/>
                    <a:gd name="T9" fmla="*/ 0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8" h="302">
                      <a:moveTo>
                        <a:pt x="0" y="0"/>
                      </a:moveTo>
                      <a:lnTo>
                        <a:pt x="224" y="291"/>
                      </a:lnTo>
                      <a:lnTo>
                        <a:pt x="258" y="302"/>
                      </a:lnTo>
                      <a:lnTo>
                        <a:pt x="34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85" name="Freeform 705"/>
                <p:cNvSpPr>
                  <a:spLocks noChangeAspect="1"/>
                </p:cNvSpPr>
                <p:nvPr/>
              </p:nvSpPr>
              <p:spPr bwMode="auto">
                <a:xfrm>
                  <a:off x="3636" y="3368"/>
                  <a:ext cx="298" cy="179"/>
                </a:xfrm>
                <a:custGeom>
                  <a:avLst/>
                  <a:gdLst>
                    <a:gd name="T0" fmla="*/ 0 w 258"/>
                    <a:gd name="T1" fmla="*/ 33 h 179"/>
                    <a:gd name="T2" fmla="*/ 246 w 258"/>
                    <a:gd name="T3" fmla="*/ 179 h 179"/>
                    <a:gd name="T4" fmla="*/ 258 w 258"/>
                    <a:gd name="T5" fmla="*/ 145 h 179"/>
                    <a:gd name="T6" fmla="*/ 11 w 258"/>
                    <a:gd name="T7" fmla="*/ 0 h 179"/>
                    <a:gd name="T8" fmla="*/ 0 w 258"/>
                    <a:gd name="T9" fmla="*/ 33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8" h="179">
                      <a:moveTo>
                        <a:pt x="0" y="33"/>
                      </a:moveTo>
                      <a:lnTo>
                        <a:pt x="246" y="179"/>
                      </a:lnTo>
                      <a:lnTo>
                        <a:pt x="258" y="145"/>
                      </a:lnTo>
                      <a:lnTo>
                        <a:pt x="11" y="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86" name="Freeform 706"/>
                <p:cNvSpPr>
                  <a:spLocks noChangeAspect="1"/>
                </p:cNvSpPr>
                <p:nvPr/>
              </p:nvSpPr>
              <p:spPr bwMode="auto">
                <a:xfrm>
                  <a:off x="3894" y="3513"/>
                  <a:ext cx="299" cy="101"/>
                </a:xfrm>
                <a:custGeom>
                  <a:avLst/>
                  <a:gdLst>
                    <a:gd name="T0" fmla="*/ 0 w 258"/>
                    <a:gd name="T1" fmla="*/ 23 h 101"/>
                    <a:gd name="T2" fmla="*/ 246 w 258"/>
                    <a:gd name="T3" fmla="*/ 101 h 101"/>
                    <a:gd name="T4" fmla="*/ 258 w 258"/>
                    <a:gd name="T5" fmla="*/ 79 h 101"/>
                    <a:gd name="T6" fmla="*/ 11 w 258"/>
                    <a:gd name="T7" fmla="*/ 0 h 101"/>
                    <a:gd name="T8" fmla="*/ 0 w 258"/>
                    <a:gd name="T9" fmla="*/ 23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8" h="101">
                      <a:moveTo>
                        <a:pt x="0" y="23"/>
                      </a:moveTo>
                      <a:lnTo>
                        <a:pt x="246" y="101"/>
                      </a:lnTo>
                      <a:lnTo>
                        <a:pt x="258" y="79"/>
                      </a:lnTo>
                      <a:lnTo>
                        <a:pt x="11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87" name="Freeform 707"/>
                <p:cNvSpPr>
                  <a:spLocks noChangeAspect="1"/>
                </p:cNvSpPr>
                <p:nvPr/>
              </p:nvSpPr>
              <p:spPr bwMode="auto">
                <a:xfrm>
                  <a:off x="4153" y="3592"/>
                  <a:ext cx="311" cy="101"/>
                </a:xfrm>
                <a:custGeom>
                  <a:avLst/>
                  <a:gdLst>
                    <a:gd name="T0" fmla="*/ 0 w 269"/>
                    <a:gd name="T1" fmla="*/ 22 h 101"/>
                    <a:gd name="T2" fmla="*/ 258 w 269"/>
                    <a:gd name="T3" fmla="*/ 101 h 101"/>
                    <a:gd name="T4" fmla="*/ 269 w 269"/>
                    <a:gd name="T5" fmla="*/ 78 h 101"/>
                    <a:gd name="T6" fmla="*/ 11 w 269"/>
                    <a:gd name="T7" fmla="*/ 0 h 101"/>
                    <a:gd name="T8" fmla="*/ 0 w 269"/>
                    <a:gd name="T9" fmla="*/ 22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9" h="101">
                      <a:moveTo>
                        <a:pt x="0" y="22"/>
                      </a:moveTo>
                      <a:lnTo>
                        <a:pt x="258" y="101"/>
                      </a:lnTo>
                      <a:lnTo>
                        <a:pt x="269" y="78"/>
                      </a:lnTo>
                      <a:lnTo>
                        <a:pt x="11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88" name="Freeform 708"/>
                <p:cNvSpPr>
                  <a:spLocks noChangeAspect="1"/>
                </p:cNvSpPr>
                <p:nvPr/>
              </p:nvSpPr>
              <p:spPr bwMode="auto">
                <a:xfrm>
                  <a:off x="4425" y="3670"/>
                  <a:ext cx="298" cy="56"/>
                </a:xfrm>
                <a:custGeom>
                  <a:avLst/>
                  <a:gdLst>
                    <a:gd name="T0" fmla="*/ 0 w 258"/>
                    <a:gd name="T1" fmla="*/ 23 h 56"/>
                    <a:gd name="T2" fmla="*/ 247 w 258"/>
                    <a:gd name="T3" fmla="*/ 56 h 56"/>
                    <a:gd name="T4" fmla="*/ 258 w 258"/>
                    <a:gd name="T5" fmla="*/ 34 h 56"/>
                    <a:gd name="T6" fmla="*/ 12 w 258"/>
                    <a:gd name="T7" fmla="*/ 0 h 56"/>
                    <a:gd name="T8" fmla="*/ 0 w 258"/>
                    <a:gd name="T9" fmla="*/ 2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8" h="56">
                      <a:moveTo>
                        <a:pt x="0" y="23"/>
                      </a:moveTo>
                      <a:lnTo>
                        <a:pt x="247" y="56"/>
                      </a:lnTo>
                      <a:lnTo>
                        <a:pt x="258" y="34"/>
                      </a:lnTo>
                      <a:lnTo>
                        <a:pt x="12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89" name="Freeform 709"/>
                <p:cNvSpPr>
                  <a:spLocks noChangeAspect="1"/>
                </p:cNvSpPr>
                <p:nvPr/>
              </p:nvSpPr>
              <p:spPr bwMode="auto">
                <a:xfrm>
                  <a:off x="4684" y="3693"/>
                  <a:ext cx="298" cy="33"/>
                </a:xfrm>
                <a:custGeom>
                  <a:avLst/>
                  <a:gdLst>
                    <a:gd name="T0" fmla="*/ 0 w 258"/>
                    <a:gd name="T1" fmla="*/ 11 h 33"/>
                    <a:gd name="T2" fmla="*/ 247 w 258"/>
                    <a:gd name="T3" fmla="*/ 0 h 33"/>
                    <a:gd name="T4" fmla="*/ 258 w 258"/>
                    <a:gd name="T5" fmla="*/ 22 h 33"/>
                    <a:gd name="T6" fmla="*/ 12 w 258"/>
                    <a:gd name="T7" fmla="*/ 33 h 33"/>
                    <a:gd name="T8" fmla="*/ 0 w 258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8" h="33">
                      <a:moveTo>
                        <a:pt x="0" y="11"/>
                      </a:moveTo>
                      <a:lnTo>
                        <a:pt x="247" y="0"/>
                      </a:lnTo>
                      <a:lnTo>
                        <a:pt x="258" y="22"/>
                      </a:lnTo>
                      <a:lnTo>
                        <a:pt x="12" y="3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90" name="Freeform 710"/>
                <p:cNvSpPr>
                  <a:spLocks noChangeAspect="1"/>
                </p:cNvSpPr>
                <p:nvPr/>
              </p:nvSpPr>
              <p:spPr bwMode="auto">
                <a:xfrm>
                  <a:off x="4942" y="3693"/>
                  <a:ext cx="298" cy="67"/>
                </a:xfrm>
                <a:custGeom>
                  <a:avLst/>
                  <a:gdLst>
                    <a:gd name="T0" fmla="*/ 0 w 258"/>
                    <a:gd name="T1" fmla="*/ 22 h 67"/>
                    <a:gd name="T2" fmla="*/ 247 w 258"/>
                    <a:gd name="T3" fmla="*/ 67 h 67"/>
                    <a:gd name="T4" fmla="*/ 258 w 258"/>
                    <a:gd name="T5" fmla="*/ 44 h 67"/>
                    <a:gd name="T6" fmla="*/ 12 w 258"/>
                    <a:gd name="T7" fmla="*/ 0 h 67"/>
                    <a:gd name="T8" fmla="*/ 0 w 258"/>
                    <a:gd name="T9" fmla="*/ 22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8" h="67">
                      <a:moveTo>
                        <a:pt x="0" y="22"/>
                      </a:moveTo>
                      <a:lnTo>
                        <a:pt x="247" y="67"/>
                      </a:lnTo>
                      <a:lnTo>
                        <a:pt x="258" y="44"/>
                      </a:lnTo>
                      <a:lnTo>
                        <a:pt x="12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91" name="Rectangle 711"/>
                <p:cNvSpPr>
                  <a:spLocks noChangeAspect="1" noChangeArrowheads="1"/>
                </p:cNvSpPr>
                <p:nvPr/>
              </p:nvSpPr>
              <p:spPr bwMode="auto">
                <a:xfrm>
                  <a:off x="5215" y="3737"/>
                  <a:ext cx="284" cy="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263" name="Rectangle 783"/>
              <p:cNvSpPr>
                <a:spLocks noChangeAspect="1" noChangeArrowheads="1"/>
              </p:cNvSpPr>
              <p:nvPr/>
            </p:nvSpPr>
            <p:spPr bwMode="auto">
              <a:xfrm>
                <a:off x="816" y="2762"/>
                <a:ext cx="505" cy="2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64" name="Rectangle 784"/>
              <p:cNvSpPr>
                <a:spLocks noChangeAspect="1" noChangeArrowheads="1"/>
              </p:cNvSpPr>
              <p:nvPr/>
            </p:nvSpPr>
            <p:spPr bwMode="auto">
              <a:xfrm>
                <a:off x="1346" y="2640"/>
                <a:ext cx="116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00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Μανωμένα n=522</a:t>
                </a:r>
              </a:p>
            </p:txBody>
          </p:sp>
        </p:grpSp>
      </p:grpSp>
      <p:grpSp>
        <p:nvGrpSpPr>
          <p:cNvPr id="25027" name="Group 1475"/>
          <p:cNvGrpSpPr>
            <a:grpSpLocks/>
          </p:cNvGrpSpPr>
          <p:nvPr/>
        </p:nvGrpSpPr>
        <p:grpSpPr bwMode="auto">
          <a:xfrm>
            <a:off x="1181100" y="511175"/>
            <a:ext cx="7834313" cy="5378450"/>
            <a:chOff x="744" y="322"/>
            <a:chExt cx="4935" cy="3388"/>
          </a:xfrm>
        </p:grpSpPr>
        <p:grpSp>
          <p:nvGrpSpPr>
            <p:cNvPr id="25022" name="Group 1470"/>
            <p:cNvGrpSpPr>
              <a:grpSpLocks/>
            </p:cNvGrpSpPr>
            <p:nvPr/>
          </p:nvGrpSpPr>
          <p:grpSpPr bwMode="auto">
            <a:xfrm>
              <a:off x="744" y="322"/>
              <a:ext cx="4935" cy="3388"/>
              <a:chOff x="744" y="322"/>
              <a:chExt cx="4935" cy="3388"/>
            </a:xfrm>
          </p:grpSpPr>
          <p:grpSp>
            <p:nvGrpSpPr>
              <p:cNvPr id="25018" name="Group 1466"/>
              <p:cNvGrpSpPr>
                <a:grpSpLocks noChangeAspect="1"/>
              </p:cNvGrpSpPr>
              <p:nvPr/>
            </p:nvGrpSpPr>
            <p:grpSpPr bwMode="auto">
              <a:xfrm>
                <a:off x="5177" y="322"/>
                <a:ext cx="502" cy="1536"/>
                <a:chOff x="5163" y="329"/>
                <a:chExt cx="604" cy="1848"/>
              </a:xfrm>
            </p:grpSpPr>
            <p:sp>
              <p:nvSpPr>
                <p:cNvPr id="24708" name="Rectangle 1156"/>
                <p:cNvSpPr>
                  <a:spLocks noChangeAspect="1" noChangeArrowheads="1"/>
                </p:cNvSpPr>
                <p:nvPr/>
              </p:nvSpPr>
              <p:spPr bwMode="auto">
                <a:xfrm>
                  <a:off x="5163" y="1946"/>
                  <a:ext cx="60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l-GR" altLang="el-GR" sz="2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Γρι-γρι</a:t>
                  </a:r>
                  <a:endParaRPr lang="en-GB" altLang="el-GR" sz="20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5017" name="Group 1465"/>
                <p:cNvGrpSpPr>
                  <a:grpSpLocks noChangeAspect="1"/>
                </p:cNvGrpSpPr>
                <p:nvPr/>
              </p:nvGrpSpPr>
              <p:grpSpPr bwMode="auto">
                <a:xfrm>
                  <a:off x="5173" y="329"/>
                  <a:ext cx="442" cy="1307"/>
                  <a:chOff x="5173" y="329"/>
                  <a:chExt cx="442" cy="1307"/>
                </a:xfrm>
              </p:grpSpPr>
              <p:sp>
                <p:nvSpPr>
                  <p:cNvPr id="24738" name="Rectangle 11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73" y="1122"/>
                    <a:ext cx="441" cy="120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739" name="Rectangle 11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73" y="995"/>
                    <a:ext cx="441" cy="10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741" name="Freeform 1189"/>
                  <p:cNvSpPr>
                    <a:spLocks noChangeAspect="1"/>
                  </p:cNvSpPr>
                  <p:nvPr/>
                </p:nvSpPr>
                <p:spPr bwMode="auto">
                  <a:xfrm>
                    <a:off x="5530" y="1115"/>
                    <a:ext cx="84" cy="7"/>
                  </a:xfrm>
                  <a:custGeom>
                    <a:avLst/>
                    <a:gdLst>
                      <a:gd name="T0" fmla="*/ 0 w 51"/>
                      <a:gd name="T1" fmla="*/ 8 h 8"/>
                      <a:gd name="T2" fmla="*/ 0 w 51"/>
                      <a:gd name="T3" fmla="*/ 0 h 8"/>
                      <a:gd name="T4" fmla="*/ 0 w 51"/>
                      <a:gd name="T5" fmla="*/ 0 h 8"/>
                      <a:gd name="T6" fmla="*/ 51 w 51"/>
                      <a:gd name="T7" fmla="*/ 8 h 8"/>
                      <a:gd name="T8" fmla="*/ 0 w 51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" h="8">
                        <a:moveTo>
                          <a:pt x="0" y="8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51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2700">
                    <a:solidFill>
                      <a:schemeClr val="tx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742" name="Freeform 1190"/>
                  <p:cNvSpPr>
                    <a:spLocks noChangeAspect="1"/>
                  </p:cNvSpPr>
                  <p:nvPr/>
                </p:nvSpPr>
                <p:spPr bwMode="auto">
                  <a:xfrm>
                    <a:off x="5530" y="1097"/>
                    <a:ext cx="84" cy="18"/>
                  </a:xfrm>
                  <a:custGeom>
                    <a:avLst/>
                    <a:gdLst>
                      <a:gd name="T0" fmla="*/ 0 w 51"/>
                      <a:gd name="T1" fmla="*/ 17 h 17"/>
                      <a:gd name="T2" fmla="*/ 0 w 51"/>
                      <a:gd name="T3" fmla="*/ 0 h 17"/>
                      <a:gd name="T4" fmla="*/ 51 w 51"/>
                      <a:gd name="T5" fmla="*/ 0 h 17"/>
                      <a:gd name="T6" fmla="*/ 0 w 51"/>
                      <a:gd name="T7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1" h="17">
                        <a:moveTo>
                          <a:pt x="0" y="17"/>
                        </a:moveTo>
                        <a:lnTo>
                          <a:pt x="0" y="0"/>
                        </a:lnTo>
                        <a:lnTo>
                          <a:pt x="51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2700">
                    <a:solidFill>
                      <a:schemeClr val="tx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743" name="Freeform 1191"/>
                  <p:cNvSpPr>
                    <a:spLocks noChangeAspect="1"/>
                  </p:cNvSpPr>
                  <p:nvPr/>
                </p:nvSpPr>
                <p:spPr bwMode="auto">
                  <a:xfrm>
                    <a:off x="5173" y="1115"/>
                    <a:ext cx="82" cy="7"/>
                  </a:xfrm>
                  <a:custGeom>
                    <a:avLst/>
                    <a:gdLst>
                      <a:gd name="T0" fmla="*/ 51 w 51"/>
                      <a:gd name="T1" fmla="*/ 8 h 8"/>
                      <a:gd name="T2" fmla="*/ 51 w 51"/>
                      <a:gd name="T3" fmla="*/ 0 h 8"/>
                      <a:gd name="T4" fmla="*/ 51 w 51"/>
                      <a:gd name="T5" fmla="*/ 0 h 8"/>
                      <a:gd name="T6" fmla="*/ 0 w 51"/>
                      <a:gd name="T7" fmla="*/ 8 h 8"/>
                      <a:gd name="T8" fmla="*/ 51 w 51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" h="8">
                        <a:moveTo>
                          <a:pt x="51" y="8"/>
                        </a:moveTo>
                        <a:lnTo>
                          <a:pt x="51" y="0"/>
                        </a:lnTo>
                        <a:lnTo>
                          <a:pt x="51" y="0"/>
                        </a:lnTo>
                        <a:lnTo>
                          <a:pt x="0" y="8"/>
                        </a:lnTo>
                        <a:lnTo>
                          <a:pt x="51" y="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2700">
                    <a:solidFill>
                      <a:schemeClr val="tx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753" name="Line 12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352" y="1097"/>
                    <a:ext cx="97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754" name="Line 12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393" y="1072"/>
                    <a:ext cx="2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43" name="Line 12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337" y="1635"/>
                    <a:ext cx="112" cy="1"/>
                  </a:xfrm>
                  <a:prstGeom prst="line">
                    <a:avLst/>
                  </a:prstGeom>
                  <a:noFill/>
                  <a:ln w="26988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44" name="Line 129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393" y="1635"/>
                    <a:ext cx="56" cy="1"/>
                  </a:xfrm>
                  <a:prstGeom prst="line">
                    <a:avLst/>
                  </a:prstGeom>
                  <a:noFill/>
                  <a:ln w="26988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45" name="Line 129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393" y="1242"/>
                    <a:ext cx="2" cy="393"/>
                  </a:xfrm>
                  <a:prstGeom prst="line">
                    <a:avLst/>
                  </a:prstGeom>
                  <a:noFill/>
                  <a:ln w="26988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47" name="Line 129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614" y="1122"/>
                    <a:ext cx="1" cy="120"/>
                  </a:xfrm>
                  <a:prstGeom prst="line">
                    <a:avLst/>
                  </a:prstGeom>
                  <a:noFill/>
                  <a:ln w="26988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48" name="Line 129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530" y="1115"/>
                    <a:ext cx="84" cy="7"/>
                  </a:xfrm>
                  <a:prstGeom prst="line">
                    <a:avLst/>
                  </a:prstGeom>
                  <a:noFill/>
                  <a:ln w="26988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49" name="Line 129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255" y="1115"/>
                    <a:ext cx="275" cy="0"/>
                  </a:xfrm>
                  <a:prstGeom prst="line">
                    <a:avLst/>
                  </a:prstGeom>
                  <a:noFill/>
                  <a:ln w="26988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50" name="Line 12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55" y="1115"/>
                    <a:ext cx="275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51" name="Line 129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530" y="1097"/>
                    <a:ext cx="84" cy="18"/>
                  </a:xfrm>
                  <a:prstGeom prst="line">
                    <a:avLst/>
                  </a:prstGeom>
                  <a:noFill/>
                  <a:ln w="26988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52" name="Line 130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614" y="995"/>
                    <a:ext cx="1" cy="102"/>
                  </a:xfrm>
                  <a:prstGeom prst="line">
                    <a:avLst/>
                  </a:prstGeom>
                  <a:noFill/>
                  <a:ln w="26988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53" name="Line 130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393" y="995"/>
                    <a:ext cx="221" cy="1"/>
                  </a:xfrm>
                  <a:prstGeom prst="line">
                    <a:avLst/>
                  </a:prstGeom>
                  <a:noFill/>
                  <a:ln w="26988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54" name="Line 130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393" y="329"/>
                    <a:ext cx="2" cy="666"/>
                  </a:xfrm>
                  <a:prstGeom prst="line">
                    <a:avLst/>
                  </a:prstGeom>
                  <a:noFill/>
                  <a:ln w="26988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55" name="Line 13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393" y="329"/>
                    <a:ext cx="56" cy="1"/>
                  </a:xfrm>
                  <a:prstGeom prst="line">
                    <a:avLst/>
                  </a:prstGeom>
                  <a:noFill/>
                  <a:ln w="26988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56" name="Line 130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337" y="329"/>
                    <a:ext cx="112" cy="1"/>
                  </a:xfrm>
                  <a:prstGeom prst="line">
                    <a:avLst/>
                  </a:prstGeom>
                  <a:noFill/>
                  <a:ln w="26988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57" name="Line 13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337" y="329"/>
                    <a:ext cx="56" cy="1"/>
                  </a:xfrm>
                  <a:prstGeom prst="line">
                    <a:avLst/>
                  </a:prstGeom>
                  <a:noFill/>
                  <a:ln w="26988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58" name="Line 13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393" y="329"/>
                    <a:ext cx="2" cy="666"/>
                  </a:xfrm>
                  <a:prstGeom prst="line">
                    <a:avLst/>
                  </a:prstGeom>
                  <a:noFill/>
                  <a:ln w="26988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59" name="Line 130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173" y="995"/>
                    <a:ext cx="220" cy="1"/>
                  </a:xfrm>
                  <a:prstGeom prst="line">
                    <a:avLst/>
                  </a:prstGeom>
                  <a:noFill/>
                  <a:ln w="26988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60" name="Line 13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73" y="995"/>
                    <a:ext cx="1" cy="102"/>
                  </a:xfrm>
                  <a:prstGeom prst="line">
                    <a:avLst/>
                  </a:prstGeom>
                  <a:noFill/>
                  <a:ln w="26988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61" name="Line 130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5232" y="1110"/>
                    <a:ext cx="48" cy="11"/>
                  </a:xfrm>
                  <a:prstGeom prst="line">
                    <a:avLst/>
                  </a:prstGeom>
                  <a:noFill/>
                  <a:ln w="26988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62" name="Line 131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173" y="1115"/>
                    <a:ext cx="82" cy="7"/>
                  </a:xfrm>
                  <a:prstGeom prst="line">
                    <a:avLst/>
                  </a:prstGeom>
                  <a:noFill/>
                  <a:ln w="26988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63" name="Line 13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73" y="1122"/>
                    <a:ext cx="1" cy="120"/>
                  </a:xfrm>
                  <a:prstGeom prst="line">
                    <a:avLst/>
                  </a:prstGeom>
                  <a:noFill/>
                  <a:ln w="26988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64" name="Line 13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84" y="1242"/>
                    <a:ext cx="209" cy="2"/>
                  </a:xfrm>
                  <a:prstGeom prst="line">
                    <a:avLst/>
                  </a:prstGeom>
                  <a:noFill/>
                  <a:ln w="26988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25019" name="Group 1467"/>
              <p:cNvGrpSpPr>
                <a:grpSpLocks noChangeAspect="1"/>
              </p:cNvGrpSpPr>
              <p:nvPr/>
            </p:nvGrpSpPr>
            <p:grpSpPr bwMode="auto">
              <a:xfrm>
                <a:off x="744" y="1740"/>
                <a:ext cx="4565" cy="1970"/>
                <a:chOff x="828" y="1872"/>
                <a:chExt cx="4400" cy="1899"/>
              </a:xfrm>
            </p:grpSpPr>
            <p:sp>
              <p:nvSpPr>
                <p:cNvPr id="21226" name="Oval 746"/>
                <p:cNvSpPr>
                  <a:spLocks noChangeAspect="1" noChangeArrowheads="1"/>
                </p:cNvSpPr>
                <p:nvPr/>
              </p:nvSpPr>
              <p:spPr bwMode="auto">
                <a:xfrm>
                  <a:off x="4684" y="3726"/>
                  <a:ext cx="52" cy="4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7" name="Line 767"/>
                <p:cNvSpPr>
                  <a:spLocks noChangeAspect="1" noChangeShapeType="1"/>
                </p:cNvSpPr>
                <p:nvPr/>
              </p:nvSpPr>
              <p:spPr bwMode="auto">
                <a:xfrm>
                  <a:off x="828" y="1968"/>
                  <a:ext cx="468" cy="1"/>
                </a:xfrm>
                <a:prstGeom prst="line">
                  <a:avLst/>
                </a:prstGeom>
                <a:noFill/>
                <a:ln w="349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4971" name="Group 1419"/>
                <p:cNvGrpSpPr>
                  <a:grpSpLocks noChangeAspect="1"/>
                </p:cNvGrpSpPr>
                <p:nvPr/>
              </p:nvGrpSpPr>
              <p:grpSpPr bwMode="auto">
                <a:xfrm>
                  <a:off x="1035" y="1872"/>
                  <a:ext cx="4193" cy="1878"/>
                  <a:chOff x="1035" y="1872"/>
                  <a:chExt cx="4193" cy="1878"/>
                </a:xfrm>
              </p:grpSpPr>
              <p:sp>
                <p:nvSpPr>
                  <p:cNvPr id="21249" name="Rectangle 7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47" y="1872"/>
                    <a:ext cx="927" cy="1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en-GB" altLang="el-GR" sz="20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Γρι-γρι n=947</a:t>
                    </a:r>
                  </a:p>
                </p:txBody>
              </p:sp>
              <p:grpSp>
                <p:nvGrpSpPr>
                  <p:cNvPr id="21306" name="Group 8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59" y="3088"/>
                    <a:ext cx="4169" cy="662"/>
                    <a:chOff x="1059" y="3088"/>
                    <a:chExt cx="4169" cy="662"/>
                  </a:xfrm>
                </p:grpSpPr>
                <p:sp>
                  <p:nvSpPr>
                    <p:cNvPr id="21056" name="Line 57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319" y="3704"/>
                      <a:ext cx="259" cy="3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057" name="Line 57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578" y="3592"/>
                      <a:ext cx="259" cy="11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058" name="Line 5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837" y="3401"/>
                      <a:ext cx="271" cy="19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059" name="Line 5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108" y="3088"/>
                      <a:ext cx="259" cy="31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060" name="Line 58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367" y="3088"/>
                      <a:ext cx="259" cy="6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061" name="Line 5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26" y="3155"/>
                      <a:ext cx="259" cy="3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062" name="Line 5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885" y="3188"/>
                      <a:ext cx="258" cy="23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063" name="Line 58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43" y="3424"/>
                      <a:ext cx="259" cy="6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064" name="Line 58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402" y="3491"/>
                      <a:ext cx="259" cy="12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066" name="Line 5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20" y="3581"/>
                      <a:ext cx="259" cy="1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067" name="Line 5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179" y="3681"/>
                      <a:ext cx="272" cy="4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068" name="Line 5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51" y="3726"/>
                      <a:ext cx="259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069" name="Line 5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10" y="3726"/>
                      <a:ext cx="259" cy="1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115" name="Line 6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9" y="3749"/>
                      <a:ext cx="26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130" name="Line 6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969" y="3749"/>
                      <a:ext cx="259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202" name="Rectangle 7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77" y="3469"/>
                      <a:ext cx="52" cy="44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203" name="Rectangle 7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36" y="3592"/>
                      <a:ext cx="52" cy="45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204" name="Rectangle 7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94" y="3558"/>
                      <a:ext cx="52" cy="45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1248" name="Rectangle 7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35" y="1953"/>
                    <a:ext cx="52" cy="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24981" name="Line 1429"/>
            <p:cNvSpPr>
              <a:spLocks noChangeAspect="1" noChangeShapeType="1"/>
            </p:cNvSpPr>
            <p:nvPr/>
          </p:nvSpPr>
          <p:spPr bwMode="auto">
            <a:xfrm>
              <a:off x="3670" y="3533"/>
              <a:ext cx="2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023" name="Group 1471"/>
          <p:cNvGrpSpPr>
            <a:grpSpLocks/>
          </p:cNvGrpSpPr>
          <p:nvPr/>
        </p:nvGrpSpPr>
        <p:grpSpPr bwMode="auto">
          <a:xfrm>
            <a:off x="1181100" y="1084263"/>
            <a:ext cx="7013575" cy="4787900"/>
            <a:chOff x="744" y="683"/>
            <a:chExt cx="4418" cy="3016"/>
          </a:xfrm>
        </p:grpSpPr>
        <p:grpSp>
          <p:nvGrpSpPr>
            <p:cNvPr id="25006" name="Group 1454"/>
            <p:cNvGrpSpPr>
              <a:grpSpLocks noChangeAspect="1"/>
            </p:cNvGrpSpPr>
            <p:nvPr/>
          </p:nvGrpSpPr>
          <p:grpSpPr bwMode="auto">
            <a:xfrm>
              <a:off x="4639" y="683"/>
              <a:ext cx="523" cy="1175"/>
              <a:chOff x="4516" y="764"/>
              <a:chExt cx="629" cy="1413"/>
            </a:xfrm>
          </p:grpSpPr>
          <p:sp>
            <p:nvSpPr>
              <p:cNvPr id="24707" name="Rectangle 1155"/>
              <p:cNvSpPr>
                <a:spLocks noChangeAspect="1" noChangeArrowheads="1"/>
              </p:cNvSpPr>
              <p:nvPr/>
            </p:nvSpPr>
            <p:spPr bwMode="auto">
              <a:xfrm>
                <a:off x="4516" y="1946"/>
                <a:ext cx="6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l-GR" altLang="el-GR" sz="2000">
                    <a:solidFill>
                      <a:srgbClr val="00FF00"/>
                    </a:solidFill>
                    <a:latin typeface="Times New Roman" panose="02020603050405020304" pitchFamily="18" charset="0"/>
                  </a:rPr>
                  <a:t>Μηχ/τα</a:t>
                </a:r>
                <a:endParaRPr lang="en-GB" altLang="el-GR" sz="2000">
                  <a:solidFill>
                    <a:srgbClr val="00FF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31" name="Rectangle 1179"/>
              <p:cNvSpPr>
                <a:spLocks noChangeAspect="1" noChangeArrowheads="1"/>
              </p:cNvSpPr>
              <p:nvPr/>
            </p:nvSpPr>
            <p:spPr bwMode="auto">
              <a:xfrm>
                <a:off x="4622" y="1345"/>
                <a:ext cx="441" cy="103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32" name="Rectangle 1180"/>
              <p:cNvSpPr>
                <a:spLocks noChangeAspect="1" noChangeArrowheads="1"/>
              </p:cNvSpPr>
              <p:nvPr/>
            </p:nvSpPr>
            <p:spPr bwMode="auto">
              <a:xfrm>
                <a:off x="4622" y="1192"/>
                <a:ext cx="441" cy="119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33" name="Rectangle 1181"/>
              <p:cNvSpPr>
                <a:spLocks noChangeAspect="1" noChangeArrowheads="1"/>
              </p:cNvSpPr>
              <p:nvPr/>
            </p:nvSpPr>
            <p:spPr bwMode="auto">
              <a:xfrm>
                <a:off x="4705" y="1311"/>
                <a:ext cx="275" cy="34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34" name="Freeform 1182"/>
              <p:cNvSpPr>
                <a:spLocks noChangeAspect="1"/>
              </p:cNvSpPr>
              <p:nvPr/>
            </p:nvSpPr>
            <p:spPr bwMode="auto">
              <a:xfrm>
                <a:off x="4980" y="1328"/>
                <a:ext cx="83" cy="17"/>
              </a:xfrm>
              <a:custGeom>
                <a:avLst/>
                <a:gdLst>
                  <a:gd name="T0" fmla="*/ 0 w 51"/>
                  <a:gd name="T1" fmla="*/ 17 h 17"/>
                  <a:gd name="T2" fmla="*/ 0 w 51"/>
                  <a:gd name="T3" fmla="*/ 0 h 17"/>
                  <a:gd name="T4" fmla="*/ 0 w 51"/>
                  <a:gd name="T5" fmla="*/ 0 h 17"/>
                  <a:gd name="T6" fmla="*/ 51 w 51"/>
                  <a:gd name="T7" fmla="*/ 17 h 17"/>
                  <a:gd name="T8" fmla="*/ 0 w 5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7">
                    <a:moveTo>
                      <a:pt x="0" y="17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1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FF00"/>
              </a:solidFill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35" name="Freeform 1183"/>
              <p:cNvSpPr>
                <a:spLocks noChangeAspect="1"/>
              </p:cNvSpPr>
              <p:nvPr/>
            </p:nvSpPr>
            <p:spPr bwMode="auto">
              <a:xfrm>
                <a:off x="4980" y="1311"/>
                <a:ext cx="83" cy="17"/>
              </a:xfrm>
              <a:custGeom>
                <a:avLst/>
                <a:gdLst>
                  <a:gd name="T0" fmla="*/ 0 w 51"/>
                  <a:gd name="T1" fmla="*/ 17 h 17"/>
                  <a:gd name="T2" fmla="*/ 0 w 51"/>
                  <a:gd name="T3" fmla="*/ 0 h 17"/>
                  <a:gd name="T4" fmla="*/ 51 w 51"/>
                  <a:gd name="T5" fmla="*/ 0 h 17"/>
                  <a:gd name="T6" fmla="*/ 0 w 51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17">
                    <a:moveTo>
                      <a:pt x="0" y="17"/>
                    </a:moveTo>
                    <a:lnTo>
                      <a:pt x="0" y="0"/>
                    </a:lnTo>
                    <a:lnTo>
                      <a:pt x="51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FF00"/>
              </a:solidFill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36" name="Freeform 1184"/>
              <p:cNvSpPr>
                <a:spLocks noChangeAspect="1"/>
              </p:cNvSpPr>
              <p:nvPr/>
            </p:nvSpPr>
            <p:spPr bwMode="auto">
              <a:xfrm>
                <a:off x="4622" y="1328"/>
                <a:ext cx="83" cy="17"/>
              </a:xfrm>
              <a:custGeom>
                <a:avLst/>
                <a:gdLst>
                  <a:gd name="T0" fmla="*/ 51 w 51"/>
                  <a:gd name="T1" fmla="*/ 17 h 17"/>
                  <a:gd name="T2" fmla="*/ 51 w 51"/>
                  <a:gd name="T3" fmla="*/ 0 h 17"/>
                  <a:gd name="T4" fmla="*/ 51 w 51"/>
                  <a:gd name="T5" fmla="*/ 0 h 17"/>
                  <a:gd name="T6" fmla="*/ 0 w 51"/>
                  <a:gd name="T7" fmla="*/ 17 h 17"/>
                  <a:gd name="T8" fmla="*/ 51 w 5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7">
                    <a:moveTo>
                      <a:pt x="51" y="17"/>
                    </a:moveTo>
                    <a:lnTo>
                      <a:pt x="51" y="0"/>
                    </a:lnTo>
                    <a:lnTo>
                      <a:pt x="51" y="0"/>
                    </a:lnTo>
                    <a:lnTo>
                      <a:pt x="0" y="17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FF00"/>
              </a:solidFill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37" name="Freeform 1185"/>
              <p:cNvSpPr>
                <a:spLocks noChangeAspect="1"/>
              </p:cNvSpPr>
              <p:nvPr/>
            </p:nvSpPr>
            <p:spPr bwMode="auto">
              <a:xfrm>
                <a:off x="4622" y="1311"/>
                <a:ext cx="83" cy="17"/>
              </a:xfrm>
              <a:custGeom>
                <a:avLst/>
                <a:gdLst>
                  <a:gd name="T0" fmla="*/ 51 w 51"/>
                  <a:gd name="T1" fmla="*/ 17 h 17"/>
                  <a:gd name="T2" fmla="*/ 51 w 51"/>
                  <a:gd name="T3" fmla="*/ 0 h 17"/>
                  <a:gd name="T4" fmla="*/ 0 w 51"/>
                  <a:gd name="T5" fmla="*/ 0 h 17"/>
                  <a:gd name="T6" fmla="*/ 51 w 51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17">
                    <a:moveTo>
                      <a:pt x="51" y="17"/>
                    </a:moveTo>
                    <a:lnTo>
                      <a:pt x="51" y="0"/>
                    </a:lnTo>
                    <a:lnTo>
                      <a:pt x="0" y="0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FF00"/>
              </a:solidFill>
              <a:ln w="127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51" name="Line 1199"/>
              <p:cNvSpPr>
                <a:spLocks noChangeAspect="1" noChangeShapeType="1"/>
              </p:cNvSpPr>
              <p:nvPr/>
            </p:nvSpPr>
            <p:spPr bwMode="auto">
              <a:xfrm>
                <a:off x="4801" y="1319"/>
                <a:ext cx="97" cy="2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52" name="Line 1200"/>
              <p:cNvSpPr>
                <a:spLocks noChangeAspect="1" noChangeShapeType="1"/>
              </p:cNvSpPr>
              <p:nvPr/>
            </p:nvSpPr>
            <p:spPr bwMode="auto">
              <a:xfrm>
                <a:off x="4842" y="1294"/>
                <a:ext cx="2" cy="60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1" name="Line 1269"/>
              <p:cNvSpPr>
                <a:spLocks noChangeAspect="1" noChangeShapeType="1"/>
              </p:cNvSpPr>
              <p:nvPr/>
            </p:nvSpPr>
            <p:spPr bwMode="auto">
              <a:xfrm>
                <a:off x="4787" y="1755"/>
                <a:ext cx="111" cy="1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2" name="Line 1270"/>
              <p:cNvSpPr>
                <a:spLocks noChangeAspect="1" noChangeShapeType="1"/>
              </p:cNvSpPr>
              <p:nvPr/>
            </p:nvSpPr>
            <p:spPr bwMode="auto">
              <a:xfrm flipH="1">
                <a:off x="4842" y="1755"/>
                <a:ext cx="56" cy="1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3" name="Line 1271"/>
              <p:cNvSpPr>
                <a:spLocks noChangeAspect="1" noChangeShapeType="1"/>
              </p:cNvSpPr>
              <p:nvPr/>
            </p:nvSpPr>
            <p:spPr bwMode="auto">
              <a:xfrm flipV="1">
                <a:off x="4842" y="1448"/>
                <a:ext cx="2" cy="307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4" name="Line 1272"/>
              <p:cNvSpPr>
                <a:spLocks noChangeAspect="1" noChangeShapeType="1"/>
              </p:cNvSpPr>
              <p:nvPr/>
            </p:nvSpPr>
            <p:spPr bwMode="auto">
              <a:xfrm>
                <a:off x="4842" y="1448"/>
                <a:ext cx="221" cy="1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5" name="Line 1273"/>
              <p:cNvSpPr>
                <a:spLocks noChangeAspect="1" noChangeShapeType="1"/>
              </p:cNvSpPr>
              <p:nvPr/>
            </p:nvSpPr>
            <p:spPr bwMode="auto">
              <a:xfrm flipV="1">
                <a:off x="5063" y="1345"/>
                <a:ext cx="1" cy="103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6" name="Line 12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980" y="1328"/>
                <a:ext cx="83" cy="17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7" name="Line 1275"/>
              <p:cNvSpPr>
                <a:spLocks noChangeAspect="1" noChangeShapeType="1"/>
              </p:cNvSpPr>
              <p:nvPr/>
            </p:nvSpPr>
            <p:spPr bwMode="auto">
              <a:xfrm flipH="1">
                <a:off x="4705" y="1328"/>
                <a:ext cx="275" cy="1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8" name="Line 1276"/>
              <p:cNvSpPr>
                <a:spLocks noChangeAspect="1" noChangeShapeType="1"/>
              </p:cNvSpPr>
              <p:nvPr/>
            </p:nvSpPr>
            <p:spPr bwMode="auto">
              <a:xfrm>
                <a:off x="4705" y="1328"/>
                <a:ext cx="275" cy="1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9" name="Line 1277"/>
              <p:cNvSpPr>
                <a:spLocks noChangeAspect="1" noChangeShapeType="1"/>
              </p:cNvSpPr>
              <p:nvPr/>
            </p:nvSpPr>
            <p:spPr bwMode="auto">
              <a:xfrm flipV="1">
                <a:off x="4980" y="1311"/>
                <a:ext cx="83" cy="17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0" name="Line 1278"/>
              <p:cNvSpPr>
                <a:spLocks noChangeAspect="1" noChangeShapeType="1"/>
              </p:cNvSpPr>
              <p:nvPr/>
            </p:nvSpPr>
            <p:spPr bwMode="auto">
              <a:xfrm flipV="1">
                <a:off x="5063" y="1192"/>
                <a:ext cx="1" cy="119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1" name="Line 1279"/>
              <p:cNvSpPr>
                <a:spLocks noChangeAspect="1" noChangeShapeType="1"/>
              </p:cNvSpPr>
              <p:nvPr/>
            </p:nvSpPr>
            <p:spPr bwMode="auto">
              <a:xfrm flipH="1">
                <a:off x="4842" y="1192"/>
                <a:ext cx="221" cy="0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2" name="Line 1280"/>
              <p:cNvSpPr>
                <a:spLocks noChangeAspect="1" noChangeShapeType="1"/>
              </p:cNvSpPr>
              <p:nvPr/>
            </p:nvSpPr>
            <p:spPr bwMode="auto">
              <a:xfrm flipV="1">
                <a:off x="4842" y="764"/>
                <a:ext cx="2" cy="428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3" name="Line 1281"/>
              <p:cNvSpPr>
                <a:spLocks noChangeAspect="1" noChangeShapeType="1"/>
              </p:cNvSpPr>
              <p:nvPr/>
            </p:nvSpPr>
            <p:spPr bwMode="auto">
              <a:xfrm>
                <a:off x="4842" y="764"/>
                <a:ext cx="56" cy="1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4" name="Line 1282"/>
              <p:cNvSpPr>
                <a:spLocks noChangeAspect="1" noChangeShapeType="1"/>
              </p:cNvSpPr>
              <p:nvPr/>
            </p:nvSpPr>
            <p:spPr bwMode="auto">
              <a:xfrm flipH="1">
                <a:off x="4787" y="764"/>
                <a:ext cx="111" cy="1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5" name="Line 1283"/>
              <p:cNvSpPr>
                <a:spLocks noChangeAspect="1" noChangeShapeType="1"/>
              </p:cNvSpPr>
              <p:nvPr/>
            </p:nvSpPr>
            <p:spPr bwMode="auto">
              <a:xfrm>
                <a:off x="4787" y="764"/>
                <a:ext cx="55" cy="1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6" name="Line 1284"/>
              <p:cNvSpPr>
                <a:spLocks noChangeAspect="1" noChangeShapeType="1"/>
              </p:cNvSpPr>
              <p:nvPr/>
            </p:nvSpPr>
            <p:spPr bwMode="auto">
              <a:xfrm>
                <a:off x="4842" y="764"/>
                <a:ext cx="2" cy="428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7" name="Line 1285"/>
              <p:cNvSpPr>
                <a:spLocks noChangeAspect="1" noChangeShapeType="1"/>
              </p:cNvSpPr>
              <p:nvPr/>
            </p:nvSpPr>
            <p:spPr bwMode="auto">
              <a:xfrm flipH="1">
                <a:off x="4622" y="1192"/>
                <a:ext cx="220" cy="0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8" name="Line 1286"/>
              <p:cNvSpPr>
                <a:spLocks noChangeAspect="1" noChangeShapeType="1"/>
              </p:cNvSpPr>
              <p:nvPr/>
            </p:nvSpPr>
            <p:spPr bwMode="auto">
              <a:xfrm>
                <a:off x="4622" y="1192"/>
                <a:ext cx="1" cy="119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9" name="Line 1287"/>
              <p:cNvSpPr>
                <a:spLocks noChangeAspect="1" noChangeShapeType="1"/>
              </p:cNvSpPr>
              <p:nvPr/>
            </p:nvSpPr>
            <p:spPr bwMode="auto">
              <a:xfrm>
                <a:off x="4622" y="1311"/>
                <a:ext cx="83" cy="17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40" name="Line 1288"/>
              <p:cNvSpPr>
                <a:spLocks noChangeAspect="1" noChangeShapeType="1"/>
              </p:cNvSpPr>
              <p:nvPr/>
            </p:nvSpPr>
            <p:spPr bwMode="auto">
              <a:xfrm flipH="1">
                <a:off x="4622" y="1328"/>
                <a:ext cx="83" cy="17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41" name="Line 1289"/>
              <p:cNvSpPr>
                <a:spLocks noChangeAspect="1" noChangeShapeType="1"/>
              </p:cNvSpPr>
              <p:nvPr/>
            </p:nvSpPr>
            <p:spPr bwMode="auto">
              <a:xfrm>
                <a:off x="4622" y="1345"/>
                <a:ext cx="1" cy="103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42" name="Line 1290"/>
              <p:cNvSpPr>
                <a:spLocks noChangeAspect="1" noChangeShapeType="1"/>
              </p:cNvSpPr>
              <p:nvPr/>
            </p:nvSpPr>
            <p:spPr bwMode="auto">
              <a:xfrm>
                <a:off x="4622" y="1448"/>
                <a:ext cx="220" cy="1"/>
              </a:xfrm>
              <a:prstGeom prst="line">
                <a:avLst/>
              </a:prstGeom>
              <a:noFill/>
              <a:ln w="2698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4995" name="Group 1443"/>
            <p:cNvGrpSpPr>
              <a:grpSpLocks noChangeAspect="1"/>
            </p:cNvGrpSpPr>
            <p:nvPr/>
          </p:nvGrpSpPr>
          <p:grpSpPr bwMode="auto">
            <a:xfrm>
              <a:off x="744" y="1939"/>
              <a:ext cx="4001" cy="1760"/>
              <a:chOff x="828" y="2064"/>
              <a:chExt cx="3856" cy="1696"/>
            </a:xfrm>
          </p:grpSpPr>
          <p:sp>
            <p:nvSpPr>
              <p:cNvPr id="21253" name="Rectangle 773"/>
              <p:cNvSpPr>
                <a:spLocks noChangeAspect="1" noChangeArrowheads="1"/>
              </p:cNvSpPr>
              <p:nvPr/>
            </p:nvSpPr>
            <p:spPr bwMode="auto">
              <a:xfrm>
                <a:off x="1256" y="2182"/>
                <a:ext cx="52" cy="1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51" name="Rectangle 771"/>
              <p:cNvSpPr>
                <a:spLocks noChangeAspect="1" noChangeArrowheads="1"/>
              </p:cNvSpPr>
              <p:nvPr/>
            </p:nvSpPr>
            <p:spPr bwMode="auto">
              <a:xfrm>
                <a:off x="970" y="2182"/>
                <a:ext cx="92" cy="1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50" name="Rectangle 770"/>
              <p:cNvSpPr>
                <a:spLocks noChangeAspect="1" noChangeArrowheads="1"/>
              </p:cNvSpPr>
              <p:nvPr/>
            </p:nvSpPr>
            <p:spPr bwMode="auto">
              <a:xfrm>
                <a:off x="828" y="2182"/>
                <a:ext cx="90" cy="1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52" name="Rectangle 772"/>
              <p:cNvSpPr>
                <a:spLocks noChangeAspect="1" noChangeArrowheads="1"/>
              </p:cNvSpPr>
              <p:nvPr/>
            </p:nvSpPr>
            <p:spPr bwMode="auto">
              <a:xfrm>
                <a:off x="1114" y="2182"/>
                <a:ext cx="90" cy="1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55" name="Rectangle 775"/>
              <p:cNvSpPr>
                <a:spLocks noChangeAspect="1" noChangeArrowheads="1"/>
              </p:cNvSpPr>
              <p:nvPr/>
            </p:nvSpPr>
            <p:spPr bwMode="auto">
              <a:xfrm>
                <a:off x="1345" y="2064"/>
                <a:ext cx="948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000">
                    <a:solidFill>
                      <a:srgbClr val="00FF00"/>
                    </a:solidFill>
                    <a:latin typeface="Times New Roman" panose="02020603050405020304" pitchFamily="18" charset="0"/>
                  </a:rPr>
                  <a:t>Μηχ/τα n=782</a:t>
                </a:r>
              </a:p>
            </p:txBody>
          </p:sp>
          <p:grpSp>
            <p:nvGrpSpPr>
              <p:cNvPr id="24994" name="Group 1442"/>
              <p:cNvGrpSpPr>
                <a:grpSpLocks noChangeAspect="1"/>
              </p:cNvGrpSpPr>
              <p:nvPr/>
            </p:nvGrpSpPr>
            <p:grpSpPr bwMode="auto">
              <a:xfrm>
                <a:off x="930" y="3024"/>
                <a:ext cx="3754" cy="736"/>
                <a:chOff x="930" y="3024"/>
                <a:chExt cx="3754" cy="736"/>
              </a:xfrm>
            </p:grpSpPr>
            <p:sp>
              <p:nvSpPr>
                <p:cNvPr id="21073" name="Freeform 593"/>
                <p:cNvSpPr>
                  <a:spLocks noChangeAspect="1"/>
                </p:cNvSpPr>
                <p:nvPr/>
              </p:nvSpPr>
              <p:spPr bwMode="auto">
                <a:xfrm>
                  <a:off x="930" y="3693"/>
                  <a:ext cx="104" cy="33"/>
                </a:xfrm>
                <a:custGeom>
                  <a:avLst/>
                  <a:gdLst>
                    <a:gd name="T0" fmla="*/ 0 w 90"/>
                    <a:gd name="T1" fmla="*/ 22 h 33"/>
                    <a:gd name="T2" fmla="*/ 79 w 90"/>
                    <a:gd name="T3" fmla="*/ 0 h 33"/>
                    <a:gd name="T4" fmla="*/ 90 w 90"/>
                    <a:gd name="T5" fmla="*/ 11 h 33"/>
                    <a:gd name="T6" fmla="*/ 12 w 90"/>
                    <a:gd name="T7" fmla="*/ 33 h 33"/>
                    <a:gd name="T8" fmla="*/ 0 w 90"/>
                    <a:gd name="T9" fmla="*/ 2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33">
                      <a:moveTo>
                        <a:pt x="0" y="22"/>
                      </a:moveTo>
                      <a:lnTo>
                        <a:pt x="79" y="0"/>
                      </a:lnTo>
                      <a:lnTo>
                        <a:pt x="90" y="11"/>
                      </a:lnTo>
                      <a:lnTo>
                        <a:pt x="12" y="3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74" name="Freeform 594"/>
                <p:cNvSpPr>
                  <a:spLocks noChangeAspect="1"/>
                </p:cNvSpPr>
                <p:nvPr/>
              </p:nvSpPr>
              <p:spPr bwMode="auto">
                <a:xfrm>
                  <a:off x="1046" y="3637"/>
                  <a:ext cx="92" cy="67"/>
                </a:xfrm>
                <a:custGeom>
                  <a:avLst/>
                  <a:gdLst>
                    <a:gd name="T0" fmla="*/ 0 w 79"/>
                    <a:gd name="T1" fmla="*/ 56 h 67"/>
                    <a:gd name="T2" fmla="*/ 56 w 79"/>
                    <a:gd name="T3" fmla="*/ 0 h 67"/>
                    <a:gd name="T4" fmla="*/ 79 w 79"/>
                    <a:gd name="T5" fmla="*/ 11 h 67"/>
                    <a:gd name="T6" fmla="*/ 23 w 79"/>
                    <a:gd name="T7" fmla="*/ 67 h 67"/>
                    <a:gd name="T8" fmla="*/ 0 w 79"/>
                    <a:gd name="T9" fmla="*/ 56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67">
                      <a:moveTo>
                        <a:pt x="0" y="56"/>
                      </a:moveTo>
                      <a:lnTo>
                        <a:pt x="56" y="0"/>
                      </a:lnTo>
                      <a:lnTo>
                        <a:pt x="79" y="11"/>
                      </a:lnTo>
                      <a:lnTo>
                        <a:pt x="23" y="67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75" name="Freeform 595"/>
                <p:cNvSpPr>
                  <a:spLocks noChangeAspect="1"/>
                </p:cNvSpPr>
                <p:nvPr/>
              </p:nvSpPr>
              <p:spPr bwMode="auto">
                <a:xfrm>
                  <a:off x="1138" y="3536"/>
                  <a:ext cx="90" cy="78"/>
                </a:xfrm>
                <a:custGeom>
                  <a:avLst/>
                  <a:gdLst>
                    <a:gd name="T0" fmla="*/ 0 w 78"/>
                    <a:gd name="T1" fmla="*/ 67 h 78"/>
                    <a:gd name="T2" fmla="*/ 56 w 78"/>
                    <a:gd name="T3" fmla="*/ 0 h 78"/>
                    <a:gd name="T4" fmla="*/ 78 w 78"/>
                    <a:gd name="T5" fmla="*/ 11 h 78"/>
                    <a:gd name="T6" fmla="*/ 22 w 78"/>
                    <a:gd name="T7" fmla="*/ 78 h 78"/>
                    <a:gd name="T8" fmla="*/ 0 w 78"/>
                    <a:gd name="T9" fmla="*/ 67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8">
                      <a:moveTo>
                        <a:pt x="0" y="67"/>
                      </a:moveTo>
                      <a:lnTo>
                        <a:pt x="56" y="0"/>
                      </a:lnTo>
                      <a:lnTo>
                        <a:pt x="78" y="11"/>
                      </a:lnTo>
                      <a:lnTo>
                        <a:pt x="22" y="78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76" name="Freeform 596"/>
                <p:cNvSpPr>
                  <a:spLocks noChangeAspect="1"/>
                </p:cNvSpPr>
                <p:nvPr/>
              </p:nvSpPr>
              <p:spPr bwMode="auto">
                <a:xfrm>
                  <a:off x="1240" y="3446"/>
                  <a:ext cx="79" cy="67"/>
                </a:xfrm>
                <a:custGeom>
                  <a:avLst/>
                  <a:gdLst>
                    <a:gd name="T0" fmla="*/ 0 w 68"/>
                    <a:gd name="T1" fmla="*/ 56 h 67"/>
                    <a:gd name="T2" fmla="*/ 45 w 68"/>
                    <a:gd name="T3" fmla="*/ 0 h 67"/>
                    <a:gd name="T4" fmla="*/ 68 w 68"/>
                    <a:gd name="T5" fmla="*/ 11 h 67"/>
                    <a:gd name="T6" fmla="*/ 23 w 68"/>
                    <a:gd name="T7" fmla="*/ 67 h 67"/>
                    <a:gd name="T8" fmla="*/ 0 w 68"/>
                    <a:gd name="T9" fmla="*/ 56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67">
                      <a:moveTo>
                        <a:pt x="0" y="56"/>
                      </a:moveTo>
                      <a:lnTo>
                        <a:pt x="45" y="0"/>
                      </a:lnTo>
                      <a:lnTo>
                        <a:pt x="68" y="11"/>
                      </a:lnTo>
                      <a:lnTo>
                        <a:pt x="23" y="67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77" name="Freeform 597"/>
                <p:cNvSpPr>
                  <a:spLocks noChangeAspect="1"/>
                </p:cNvSpPr>
                <p:nvPr/>
              </p:nvSpPr>
              <p:spPr bwMode="auto">
                <a:xfrm>
                  <a:off x="1292" y="3390"/>
                  <a:ext cx="92" cy="79"/>
                </a:xfrm>
                <a:custGeom>
                  <a:avLst/>
                  <a:gdLst>
                    <a:gd name="T0" fmla="*/ 0 w 79"/>
                    <a:gd name="T1" fmla="*/ 56 h 79"/>
                    <a:gd name="T2" fmla="*/ 67 w 79"/>
                    <a:gd name="T3" fmla="*/ 0 h 79"/>
                    <a:gd name="T4" fmla="*/ 79 w 79"/>
                    <a:gd name="T5" fmla="*/ 23 h 79"/>
                    <a:gd name="T6" fmla="*/ 11 w 79"/>
                    <a:gd name="T7" fmla="*/ 79 h 79"/>
                    <a:gd name="T8" fmla="*/ 0 w 79"/>
                    <a:gd name="T9" fmla="*/ 5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9">
                      <a:moveTo>
                        <a:pt x="0" y="56"/>
                      </a:moveTo>
                      <a:lnTo>
                        <a:pt x="67" y="0"/>
                      </a:lnTo>
                      <a:lnTo>
                        <a:pt x="79" y="23"/>
                      </a:lnTo>
                      <a:lnTo>
                        <a:pt x="11" y="79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78" name="Freeform 598"/>
                <p:cNvSpPr>
                  <a:spLocks noChangeAspect="1"/>
                </p:cNvSpPr>
                <p:nvPr/>
              </p:nvSpPr>
              <p:spPr bwMode="auto">
                <a:xfrm>
                  <a:off x="1409" y="3312"/>
                  <a:ext cx="90" cy="67"/>
                </a:xfrm>
                <a:custGeom>
                  <a:avLst/>
                  <a:gdLst>
                    <a:gd name="T0" fmla="*/ 0 w 78"/>
                    <a:gd name="T1" fmla="*/ 56 h 67"/>
                    <a:gd name="T2" fmla="*/ 56 w 78"/>
                    <a:gd name="T3" fmla="*/ 0 h 67"/>
                    <a:gd name="T4" fmla="*/ 78 w 78"/>
                    <a:gd name="T5" fmla="*/ 11 h 67"/>
                    <a:gd name="T6" fmla="*/ 22 w 78"/>
                    <a:gd name="T7" fmla="*/ 67 h 67"/>
                    <a:gd name="T8" fmla="*/ 0 w 78"/>
                    <a:gd name="T9" fmla="*/ 56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7">
                      <a:moveTo>
                        <a:pt x="0" y="56"/>
                      </a:moveTo>
                      <a:lnTo>
                        <a:pt x="56" y="0"/>
                      </a:lnTo>
                      <a:lnTo>
                        <a:pt x="78" y="11"/>
                      </a:lnTo>
                      <a:lnTo>
                        <a:pt x="22" y="67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80" name="Freeform 600"/>
                <p:cNvSpPr>
                  <a:spLocks noChangeAspect="1"/>
                </p:cNvSpPr>
                <p:nvPr/>
              </p:nvSpPr>
              <p:spPr bwMode="auto">
                <a:xfrm>
                  <a:off x="1551" y="3188"/>
                  <a:ext cx="92" cy="68"/>
                </a:xfrm>
                <a:custGeom>
                  <a:avLst/>
                  <a:gdLst>
                    <a:gd name="T0" fmla="*/ 0 w 79"/>
                    <a:gd name="T1" fmla="*/ 56 h 68"/>
                    <a:gd name="T2" fmla="*/ 56 w 79"/>
                    <a:gd name="T3" fmla="*/ 0 h 68"/>
                    <a:gd name="T4" fmla="*/ 79 w 79"/>
                    <a:gd name="T5" fmla="*/ 12 h 68"/>
                    <a:gd name="T6" fmla="*/ 23 w 79"/>
                    <a:gd name="T7" fmla="*/ 68 h 68"/>
                    <a:gd name="T8" fmla="*/ 0 w 79"/>
                    <a:gd name="T9" fmla="*/ 5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68">
                      <a:moveTo>
                        <a:pt x="0" y="56"/>
                      </a:moveTo>
                      <a:lnTo>
                        <a:pt x="56" y="0"/>
                      </a:lnTo>
                      <a:lnTo>
                        <a:pt x="79" y="12"/>
                      </a:lnTo>
                      <a:lnTo>
                        <a:pt x="23" y="6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81" name="Freeform 601"/>
                <p:cNvSpPr>
                  <a:spLocks noChangeAspect="1"/>
                </p:cNvSpPr>
                <p:nvPr/>
              </p:nvSpPr>
              <p:spPr bwMode="auto">
                <a:xfrm>
                  <a:off x="1655" y="3110"/>
                  <a:ext cx="90" cy="78"/>
                </a:xfrm>
                <a:custGeom>
                  <a:avLst/>
                  <a:gdLst>
                    <a:gd name="T0" fmla="*/ 0 w 78"/>
                    <a:gd name="T1" fmla="*/ 56 h 78"/>
                    <a:gd name="T2" fmla="*/ 67 w 78"/>
                    <a:gd name="T3" fmla="*/ 0 h 78"/>
                    <a:gd name="T4" fmla="*/ 78 w 78"/>
                    <a:gd name="T5" fmla="*/ 22 h 78"/>
                    <a:gd name="T6" fmla="*/ 11 w 78"/>
                    <a:gd name="T7" fmla="*/ 78 h 78"/>
                    <a:gd name="T8" fmla="*/ 0 w 78"/>
                    <a:gd name="T9" fmla="*/ 5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8">
                      <a:moveTo>
                        <a:pt x="0" y="56"/>
                      </a:moveTo>
                      <a:lnTo>
                        <a:pt x="67" y="0"/>
                      </a:lnTo>
                      <a:lnTo>
                        <a:pt x="78" y="22"/>
                      </a:lnTo>
                      <a:lnTo>
                        <a:pt x="11" y="7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84" name="Freeform 604"/>
                <p:cNvSpPr>
                  <a:spLocks noChangeAspect="1"/>
                </p:cNvSpPr>
                <p:nvPr/>
              </p:nvSpPr>
              <p:spPr bwMode="auto">
                <a:xfrm>
                  <a:off x="1878" y="3090"/>
                  <a:ext cx="90" cy="78"/>
                </a:xfrm>
                <a:custGeom>
                  <a:avLst/>
                  <a:gdLst>
                    <a:gd name="T0" fmla="*/ 0 w 78"/>
                    <a:gd name="T1" fmla="*/ 22 h 78"/>
                    <a:gd name="T2" fmla="*/ 67 w 78"/>
                    <a:gd name="T3" fmla="*/ 78 h 78"/>
                    <a:gd name="T4" fmla="*/ 78 w 78"/>
                    <a:gd name="T5" fmla="*/ 56 h 78"/>
                    <a:gd name="T6" fmla="*/ 11 w 78"/>
                    <a:gd name="T7" fmla="*/ 0 h 78"/>
                    <a:gd name="T8" fmla="*/ 0 w 78"/>
                    <a:gd name="T9" fmla="*/ 2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8">
                      <a:moveTo>
                        <a:pt x="0" y="22"/>
                      </a:moveTo>
                      <a:lnTo>
                        <a:pt x="67" y="78"/>
                      </a:lnTo>
                      <a:lnTo>
                        <a:pt x="78" y="56"/>
                      </a:lnTo>
                      <a:lnTo>
                        <a:pt x="11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87" name="Freeform 607"/>
                <p:cNvSpPr>
                  <a:spLocks noChangeAspect="1"/>
                </p:cNvSpPr>
                <p:nvPr/>
              </p:nvSpPr>
              <p:spPr bwMode="auto">
                <a:xfrm>
                  <a:off x="2238" y="3211"/>
                  <a:ext cx="104" cy="33"/>
                </a:xfrm>
                <a:custGeom>
                  <a:avLst/>
                  <a:gdLst>
                    <a:gd name="T0" fmla="*/ 0 w 90"/>
                    <a:gd name="T1" fmla="*/ 22 h 33"/>
                    <a:gd name="T2" fmla="*/ 78 w 90"/>
                    <a:gd name="T3" fmla="*/ 0 h 33"/>
                    <a:gd name="T4" fmla="*/ 90 w 90"/>
                    <a:gd name="T5" fmla="*/ 11 h 33"/>
                    <a:gd name="T6" fmla="*/ 11 w 90"/>
                    <a:gd name="T7" fmla="*/ 33 h 33"/>
                    <a:gd name="T8" fmla="*/ 0 w 90"/>
                    <a:gd name="T9" fmla="*/ 2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33">
                      <a:moveTo>
                        <a:pt x="0" y="22"/>
                      </a:moveTo>
                      <a:lnTo>
                        <a:pt x="78" y="0"/>
                      </a:lnTo>
                      <a:lnTo>
                        <a:pt x="90" y="11"/>
                      </a:lnTo>
                      <a:lnTo>
                        <a:pt x="11" y="3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88" name="Freeform 608"/>
                <p:cNvSpPr>
                  <a:spLocks noChangeAspect="1"/>
                </p:cNvSpPr>
                <p:nvPr/>
              </p:nvSpPr>
              <p:spPr bwMode="auto">
                <a:xfrm>
                  <a:off x="2342" y="3188"/>
                  <a:ext cx="90" cy="68"/>
                </a:xfrm>
                <a:custGeom>
                  <a:avLst/>
                  <a:gdLst>
                    <a:gd name="T0" fmla="*/ 0 w 78"/>
                    <a:gd name="T1" fmla="*/ 23 h 68"/>
                    <a:gd name="T2" fmla="*/ 67 w 78"/>
                    <a:gd name="T3" fmla="*/ 68 h 68"/>
                    <a:gd name="T4" fmla="*/ 78 w 78"/>
                    <a:gd name="T5" fmla="*/ 45 h 68"/>
                    <a:gd name="T6" fmla="*/ 11 w 78"/>
                    <a:gd name="T7" fmla="*/ 0 h 68"/>
                    <a:gd name="T8" fmla="*/ 0 w 78"/>
                    <a:gd name="T9" fmla="*/ 23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8">
                      <a:moveTo>
                        <a:pt x="0" y="23"/>
                      </a:moveTo>
                      <a:lnTo>
                        <a:pt x="67" y="68"/>
                      </a:lnTo>
                      <a:lnTo>
                        <a:pt x="78" y="45"/>
                      </a:lnTo>
                      <a:lnTo>
                        <a:pt x="11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89" name="Freeform 609"/>
                <p:cNvSpPr>
                  <a:spLocks noChangeAspect="1"/>
                </p:cNvSpPr>
                <p:nvPr/>
              </p:nvSpPr>
              <p:spPr bwMode="auto">
                <a:xfrm>
                  <a:off x="2457" y="3267"/>
                  <a:ext cx="91" cy="67"/>
                </a:xfrm>
                <a:custGeom>
                  <a:avLst/>
                  <a:gdLst>
                    <a:gd name="T0" fmla="*/ 0 w 79"/>
                    <a:gd name="T1" fmla="*/ 22 h 67"/>
                    <a:gd name="T2" fmla="*/ 68 w 79"/>
                    <a:gd name="T3" fmla="*/ 67 h 67"/>
                    <a:gd name="T4" fmla="*/ 79 w 79"/>
                    <a:gd name="T5" fmla="*/ 45 h 67"/>
                    <a:gd name="T6" fmla="*/ 12 w 79"/>
                    <a:gd name="T7" fmla="*/ 0 h 67"/>
                    <a:gd name="T8" fmla="*/ 0 w 79"/>
                    <a:gd name="T9" fmla="*/ 22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67">
                      <a:moveTo>
                        <a:pt x="0" y="22"/>
                      </a:moveTo>
                      <a:lnTo>
                        <a:pt x="68" y="67"/>
                      </a:lnTo>
                      <a:lnTo>
                        <a:pt x="79" y="45"/>
                      </a:lnTo>
                      <a:lnTo>
                        <a:pt x="12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90" name="Freeform 610"/>
                <p:cNvSpPr>
                  <a:spLocks noChangeAspect="1"/>
                </p:cNvSpPr>
                <p:nvPr/>
              </p:nvSpPr>
              <p:spPr bwMode="auto">
                <a:xfrm>
                  <a:off x="2574" y="3345"/>
                  <a:ext cx="65" cy="56"/>
                </a:xfrm>
                <a:custGeom>
                  <a:avLst/>
                  <a:gdLst>
                    <a:gd name="T0" fmla="*/ 0 w 56"/>
                    <a:gd name="T1" fmla="*/ 23 h 56"/>
                    <a:gd name="T2" fmla="*/ 45 w 56"/>
                    <a:gd name="T3" fmla="*/ 56 h 56"/>
                    <a:gd name="T4" fmla="*/ 56 w 56"/>
                    <a:gd name="T5" fmla="*/ 34 h 56"/>
                    <a:gd name="T6" fmla="*/ 11 w 56"/>
                    <a:gd name="T7" fmla="*/ 0 h 56"/>
                    <a:gd name="T8" fmla="*/ 0 w 56"/>
                    <a:gd name="T9" fmla="*/ 2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56">
                      <a:moveTo>
                        <a:pt x="0" y="23"/>
                      </a:moveTo>
                      <a:lnTo>
                        <a:pt x="45" y="56"/>
                      </a:lnTo>
                      <a:lnTo>
                        <a:pt x="56" y="34"/>
                      </a:lnTo>
                      <a:lnTo>
                        <a:pt x="11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92" name="Freeform 612"/>
                <p:cNvSpPr>
                  <a:spLocks noChangeAspect="1"/>
                </p:cNvSpPr>
                <p:nvPr/>
              </p:nvSpPr>
              <p:spPr bwMode="auto">
                <a:xfrm>
                  <a:off x="2742" y="3435"/>
                  <a:ext cx="104" cy="34"/>
                </a:xfrm>
                <a:custGeom>
                  <a:avLst/>
                  <a:gdLst>
                    <a:gd name="T0" fmla="*/ 0 w 90"/>
                    <a:gd name="T1" fmla="*/ 11 h 34"/>
                    <a:gd name="T2" fmla="*/ 78 w 90"/>
                    <a:gd name="T3" fmla="*/ 34 h 34"/>
                    <a:gd name="T4" fmla="*/ 90 w 90"/>
                    <a:gd name="T5" fmla="*/ 22 h 34"/>
                    <a:gd name="T6" fmla="*/ 11 w 90"/>
                    <a:gd name="T7" fmla="*/ 0 h 34"/>
                    <a:gd name="T8" fmla="*/ 0 w 90"/>
                    <a:gd name="T9" fmla="*/ 1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34">
                      <a:moveTo>
                        <a:pt x="0" y="11"/>
                      </a:moveTo>
                      <a:lnTo>
                        <a:pt x="78" y="34"/>
                      </a:lnTo>
                      <a:lnTo>
                        <a:pt x="90" y="22"/>
                      </a:lnTo>
                      <a:lnTo>
                        <a:pt x="1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93" name="Freeform 613"/>
                <p:cNvSpPr>
                  <a:spLocks noChangeAspect="1"/>
                </p:cNvSpPr>
                <p:nvPr/>
              </p:nvSpPr>
              <p:spPr bwMode="auto">
                <a:xfrm>
                  <a:off x="2859" y="3457"/>
                  <a:ext cx="90" cy="68"/>
                </a:xfrm>
                <a:custGeom>
                  <a:avLst/>
                  <a:gdLst>
                    <a:gd name="T0" fmla="*/ 0 w 78"/>
                    <a:gd name="T1" fmla="*/ 23 h 68"/>
                    <a:gd name="T2" fmla="*/ 67 w 78"/>
                    <a:gd name="T3" fmla="*/ 68 h 68"/>
                    <a:gd name="T4" fmla="*/ 78 w 78"/>
                    <a:gd name="T5" fmla="*/ 45 h 68"/>
                    <a:gd name="T6" fmla="*/ 11 w 78"/>
                    <a:gd name="T7" fmla="*/ 0 h 68"/>
                    <a:gd name="T8" fmla="*/ 0 w 78"/>
                    <a:gd name="T9" fmla="*/ 23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68">
                      <a:moveTo>
                        <a:pt x="0" y="23"/>
                      </a:moveTo>
                      <a:lnTo>
                        <a:pt x="67" y="68"/>
                      </a:lnTo>
                      <a:lnTo>
                        <a:pt x="78" y="45"/>
                      </a:lnTo>
                      <a:lnTo>
                        <a:pt x="11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97" name="Freeform 617"/>
                <p:cNvSpPr>
                  <a:spLocks noChangeAspect="1"/>
                </p:cNvSpPr>
                <p:nvPr/>
              </p:nvSpPr>
              <p:spPr bwMode="auto">
                <a:xfrm>
                  <a:off x="3273" y="3681"/>
                  <a:ext cx="104" cy="34"/>
                </a:xfrm>
                <a:custGeom>
                  <a:avLst/>
                  <a:gdLst>
                    <a:gd name="T0" fmla="*/ 0 w 90"/>
                    <a:gd name="T1" fmla="*/ 12 h 34"/>
                    <a:gd name="T2" fmla="*/ 79 w 90"/>
                    <a:gd name="T3" fmla="*/ 34 h 34"/>
                    <a:gd name="T4" fmla="*/ 90 w 90"/>
                    <a:gd name="T5" fmla="*/ 23 h 34"/>
                    <a:gd name="T6" fmla="*/ 11 w 90"/>
                    <a:gd name="T7" fmla="*/ 0 h 34"/>
                    <a:gd name="T8" fmla="*/ 0 w 90"/>
                    <a:gd name="T9" fmla="*/ 1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34">
                      <a:moveTo>
                        <a:pt x="0" y="12"/>
                      </a:moveTo>
                      <a:lnTo>
                        <a:pt x="79" y="34"/>
                      </a:lnTo>
                      <a:lnTo>
                        <a:pt x="90" y="23"/>
                      </a:lnTo>
                      <a:lnTo>
                        <a:pt x="11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98" name="Freeform 618"/>
                <p:cNvSpPr>
                  <a:spLocks noChangeAspect="1"/>
                </p:cNvSpPr>
                <p:nvPr/>
              </p:nvSpPr>
              <p:spPr bwMode="auto">
                <a:xfrm>
                  <a:off x="3390" y="3704"/>
                  <a:ext cx="104" cy="22"/>
                </a:xfrm>
                <a:custGeom>
                  <a:avLst/>
                  <a:gdLst>
                    <a:gd name="T0" fmla="*/ 0 w 90"/>
                    <a:gd name="T1" fmla="*/ 11 h 22"/>
                    <a:gd name="T2" fmla="*/ 78 w 90"/>
                    <a:gd name="T3" fmla="*/ 22 h 22"/>
                    <a:gd name="T4" fmla="*/ 90 w 90"/>
                    <a:gd name="T5" fmla="*/ 11 h 22"/>
                    <a:gd name="T6" fmla="*/ 11 w 90"/>
                    <a:gd name="T7" fmla="*/ 0 h 22"/>
                    <a:gd name="T8" fmla="*/ 0 w 90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2">
                      <a:moveTo>
                        <a:pt x="0" y="11"/>
                      </a:moveTo>
                      <a:lnTo>
                        <a:pt x="78" y="22"/>
                      </a:lnTo>
                      <a:lnTo>
                        <a:pt x="90" y="11"/>
                      </a:lnTo>
                      <a:lnTo>
                        <a:pt x="1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99" name="Freeform 619"/>
                <p:cNvSpPr>
                  <a:spLocks noChangeAspect="1"/>
                </p:cNvSpPr>
                <p:nvPr/>
              </p:nvSpPr>
              <p:spPr bwMode="auto">
                <a:xfrm>
                  <a:off x="3532" y="3715"/>
                  <a:ext cx="104" cy="22"/>
                </a:xfrm>
                <a:custGeom>
                  <a:avLst/>
                  <a:gdLst>
                    <a:gd name="T0" fmla="*/ 0 w 90"/>
                    <a:gd name="T1" fmla="*/ 11 h 22"/>
                    <a:gd name="T2" fmla="*/ 79 w 90"/>
                    <a:gd name="T3" fmla="*/ 22 h 22"/>
                    <a:gd name="T4" fmla="*/ 90 w 90"/>
                    <a:gd name="T5" fmla="*/ 11 h 22"/>
                    <a:gd name="T6" fmla="*/ 11 w 90"/>
                    <a:gd name="T7" fmla="*/ 0 h 22"/>
                    <a:gd name="T8" fmla="*/ 0 w 90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2">
                      <a:moveTo>
                        <a:pt x="0" y="11"/>
                      </a:moveTo>
                      <a:lnTo>
                        <a:pt x="79" y="22"/>
                      </a:lnTo>
                      <a:lnTo>
                        <a:pt x="90" y="11"/>
                      </a:lnTo>
                      <a:lnTo>
                        <a:pt x="1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00" name="Freeform 620"/>
                <p:cNvSpPr>
                  <a:spLocks noChangeAspect="1"/>
                </p:cNvSpPr>
                <p:nvPr/>
              </p:nvSpPr>
              <p:spPr bwMode="auto">
                <a:xfrm>
                  <a:off x="3648" y="3726"/>
                  <a:ext cx="104" cy="23"/>
                </a:xfrm>
                <a:custGeom>
                  <a:avLst/>
                  <a:gdLst>
                    <a:gd name="T0" fmla="*/ 0 w 90"/>
                    <a:gd name="T1" fmla="*/ 11 h 23"/>
                    <a:gd name="T2" fmla="*/ 79 w 90"/>
                    <a:gd name="T3" fmla="*/ 23 h 23"/>
                    <a:gd name="T4" fmla="*/ 90 w 90"/>
                    <a:gd name="T5" fmla="*/ 11 h 23"/>
                    <a:gd name="T6" fmla="*/ 11 w 90"/>
                    <a:gd name="T7" fmla="*/ 0 h 23"/>
                    <a:gd name="T8" fmla="*/ 0 w 90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3">
                      <a:moveTo>
                        <a:pt x="0" y="11"/>
                      </a:moveTo>
                      <a:lnTo>
                        <a:pt x="79" y="23"/>
                      </a:lnTo>
                      <a:lnTo>
                        <a:pt x="90" y="11"/>
                      </a:lnTo>
                      <a:lnTo>
                        <a:pt x="1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01" name="Freeform 621"/>
                <p:cNvSpPr>
                  <a:spLocks noChangeAspect="1"/>
                </p:cNvSpPr>
                <p:nvPr/>
              </p:nvSpPr>
              <p:spPr bwMode="auto">
                <a:xfrm>
                  <a:off x="3790" y="3737"/>
                  <a:ext cx="104" cy="23"/>
                </a:xfrm>
                <a:custGeom>
                  <a:avLst/>
                  <a:gdLst>
                    <a:gd name="T0" fmla="*/ 0 w 90"/>
                    <a:gd name="T1" fmla="*/ 12 h 23"/>
                    <a:gd name="T2" fmla="*/ 79 w 90"/>
                    <a:gd name="T3" fmla="*/ 23 h 23"/>
                    <a:gd name="T4" fmla="*/ 90 w 90"/>
                    <a:gd name="T5" fmla="*/ 12 h 23"/>
                    <a:gd name="T6" fmla="*/ 12 w 90"/>
                    <a:gd name="T7" fmla="*/ 0 h 23"/>
                    <a:gd name="T8" fmla="*/ 0 w 90"/>
                    <a:gd name="T9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3">
                      <a:moveTo>
                        <a:pt x="0" y="12"/>
                      </a:moveTo>
                      <a:lnTo>
                        <a:pt x="79" y="23"/>
                      </a:lnTo>
                      <a:lnTo>
                        <a:pt x="90" y="12"/>
                      </a:lnTo>
                      <a:lnTo>
                        <a:pt x="12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02" name="Rectangle 622"/>
                <p:cNvSpPr>
                  <a:spLocks noChangeAspect="1" noChangeArrowheads="1"/>
                </p:cNvSpPr>
                <p:nvPr/>
              </p:nvSpPr>
              <p:spPr bwMode="auto">
                <a:xfrm>
                  <a:off x="3920" y="3749"/>
                  <a:ext cx="91" cy="11"/>
                </a:xfrm>
                <a:prstGeom prst="rect">
                  <a:avLst/>
                </a:prstGeom>
                <a:solidFill>
                  <a:srgbClr val="00FF00"/>
                </a:solidFill>
                <a:ln w="2857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03" name="Rectangle 623"/>
                <p:cNvSpPr>
                  <a:spLocks noChangeAspect="1" noChangeArrowheads="1"/>
                </p:cNvSpPr>
                <p:nvPr/>
              </p:nvSpPr>
              <p:spPr bwMode="auto">
                <a:xfrm>
                  <a:off x="4063" y="3749"/>
                  <a:ext cx="90" cy="11"/>
                </a:xfrm>
                <a:prstGeom prst="rect">
                  <a:avLst/>
                </a:prstGeom>
                <a:solidFill>
                  <a:srgbClr val="00FF00"/>
                </a:solidFill>
                <a:ln w="2857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05" name="Rectangle 625"/>
                <p:cNvSpPr>
                  <a:spLocks noChangeAspect="1" noChangeArrowheads="1"/>
                </p:cNvSpPr>
                <p:nvPr/>
              </p:nvSpPr>
              <p:spPr bwMode="auto">
                <a:xfrm>
                  <a:off x="4322" y="3749"/>
                  <a:ext cx="90" cy="11"/>
                </a:xfrm>
                <a:prstGeom prst="rect">
                  <a:avLst/>
                </a:prstGeom>
                <a:solidFill>
                  <a:srgbClr val="00FF00"/>
                </a:solidFill>
                <a:ln w="2857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06" name="Rectangle 626"/>
                <p:cNvSpPr>
                  <a:spLocks noChangeAspect="1" noChangeArrowheads="1"/>
                </p:cNvSpPr>
                <p:nvPr/>
              </p:nvSpPr>
              <p:spPr bwMode="auto">
                <a:xfrm>
                  <a:off x="4451" y="3749"/>
                  <a:ext cx="90" cy="11"/>
                </a:xfrm>
                <a:prstGeom prst="rect">
                  <a:avLst/>
                </a:prstGeom>
                <a:solidFill>
                  <a:srgbClr val="00FF00"/>
                </a:solidFill>
                <a:ln w="2857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07" name="Rectangle 627"/>
                <p:cNvSpPr>
                  <a:spLocks noChangeAspect="1" noChangeArrowheads="1"/>
                </p:cNvSpPr>
                <p:nvPr/>
              </p:nvSpPr>
              <p:spPr bwMode="auto">
                <a:xfrm>
                  <a:off x="4593" y="3749"/>
                  <a:ext cx="91" cy="11"/>
                </a:xfrm>
                <a:prstGeom prst="rect">
                  <a:avLst/>
                </a:prstGeom>
                <a:solidFill>
                  <a:srgbClr val="00FF00"/>
                </a:solidFill>
                <a:ln w="2857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986" name="Freeform 1434"/>
                <p:cNvSpPr>
                  <a:spLocks noChangeAspect="1"/>
                </p:cNvSpPr>
                <p:nvPr/>
              </p:nvSpPr>
              <p:spPr bwMode="auto">
                <a:xfrm>
                  <a:off x="2010" y="3168"/>
                  <a:ext cx="90" cy="78"/>
                </a:xfrm>
                <a:custGeom>
                  <a:avLst/>
                  <a:gdLst>
                    <a:gd name="T0" fmla="*/ 0 w 78"/>
                    <a:gd name="T1" fmla="*/ 22 h 78"/>
                    <a:gd name="T2" fmla="*/ 67 w 78"/>
                    <a:gd name="T3" fmla="*/ 78 h 78"/>
                    <a:gd name="T4" fmla="*/ 78 w 78"/>
                    <a:gd name="T5" fmla="*/ 56 h 78"/>
                    <a:gd name="T6" fmla="*/ 11 w 78"/>
                    <a:gd name="T7" fmla="*/ 0 h 78"/>
                    <a:gd name="T8" fmla="*/ 0 w 78"/>
                    <a:gd name="T9" fmla="*/ 2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8">
                      <a:moveTo>
                        <a:pt x="0" y="22"/>
                      </a:moveTo>
                      <a:lnTo>
                        <a:pt x="67" y="78"/>
                      </a:lnTo>
                      <a:lnTo>
                        <a:pt x="78" y="56"/>
                      </a:lnTo>
                      <a:lnTo>
                        <a:pt x="11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987" name="Freeform 1435"/>
                <p:cNvSpPr>
                  <a:spLocks noChangeAspect="1"/>
                </p:cNvSpPr>
                <p:nvPr/>
              </p:nvSpPr>
              <p:spPr bwMode="auto">
                <a:xfrm>
                  <a:off x="1776" y="3024"/>
                  <a:ext cx="90" cy="78"/>
                </a:xfrm>
                <a:custGeom>
                  <a:avLst/>
                  <a:gdLst>
                    <a:gd name="T0" fmla="*/ 0 w 78"/>
                    <a:gd name="T1" fmla="*/ 22 h 78"/>
                    <a:gd name="T2" fmla="*/ 67 w 78"/>
                    <a:gd name="T3" fmla="*/ 78 h 78"/>
                    <a:gd name="T4" fmla="*/ 78 w 78"/>
                    <a:gd name="T5" fmla="*/ 56 h 78"/>
                    <a:gd name="T6" fmla="*/ 11 w 78"/>
                    <a:gd name="T7" fmla="*/ 0 h 78"/>
                    <a:gd name="T8" fmla="*/ 0 w 78"/>
                    <a:gd name="T9" fmla="*/ 2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8">
                      <a:moveTo>
                        <a:pt x="0" y="22"/>
                      </a:moveTo>
                      <a:lnTo>
                        <a:pt x="67" y="78"/>
                      </a:lnTo>
                      <a:lnTo>
                        <a:pt x="78" y="56"/>
                      </a:lnTo>
                      <a:lnTo>
                        <a:pt x="11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990" name="Freeform 1438"/>
                <p:cNvSpPr>
                  <a:spLocks noChangeAspect="1"/>
                </p:cNvSpPr>
                <p:nvPr/>
              </p:nvSpPr>
              <p:spPr bwMode="auto">
                <a:xfrm>
                  <a:off x="2104" y="3242"/>
                  <a:ext cx="104" cy="22"/>
                </a:xfrm>
                <a:custGeom>
                  <a:avLst/>
                  <a:gdLst>
                    <a:gd name="T0" fmla="*/ 0 w 90"/>
                    <a:gd name="T1" fmla="*/ 11 h 22"/>
                    <a:gd name="T2" fmla="*/ 79 w 90"/>
                    <a:gd name="T3" fmla="*/ 22 h 22"/>
                    <a:gd name="T4" fmla="*/ 90 w 90"/>
                    <a:gd name="T5" fmla="*/ 11 h 22"/>
                    <a:gd name="T6" fmla="*/ 11 w 90"/>
                    <a:gd name="T7" fmla="*/ 0 h 22"/>
                    <a:gd name="T8" fmla="*/ 0 w 90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2">
                      <a:moveTo>
                        <a:pt x="0" y="11"/>
                      </a:moveTo>
                      <a:lnTo>
                        <a:pt x="79" y="22"/>
                      </a:lnTo>
                      <a:lnTo>
                        <a:pt x="90" y="11"/>
                      </a:lnTo>
                      <a:lnTo>
                        <a:pt x="1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991" name="Freeform 1439"/>
                <p:cNvSpPr>
                  <a:spLocks noChangeAspect="1"/>
                </p:cNvSpPr>
                <p:nvPr/>
              </p:nvSpPr>
              <p:spPr bwMode="auto">
                <a:xfrm>
                  <a:off x="3120" y="3614"/>
                  <a:ext cx="104" cy="34"/>
                </a:xfrm>
                <a:custGeom>
                  <a:avLst/>
                  <a:gdLst>
                    <a:gd name="T0" fmla="*/ 0 w 90"/>
                    <a:gd name="T1" fmla="*/ 12 h 34"/>
                    <a:gd name="T2" fmla="*/ 79 w 90"/>
                    <a:gd name="T3" fmla="*/ 34 h 34"/>
                    <a:gd name="T4" fmla="*/ 90 w 90"/>
                    <a:gd name="T5" fmla="*/ 23 h 34"/>
                    <a:gd name="T6" fmla="*/ 11 w 90"/>
                    <a:gd name="T7" fmla="*/ 0 h 34"/>
                    <a:gd name="T8" fmla="*/ 0 w 90"/>
                    <a:gd name="T9" fmla="*/ 1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34">
                      <a:moveTo>
                        <a:pt x="0" y="12"/>
                      </a:moveTo>
                      <a:lnTo>
                        <a:pt x="79" y="34"/>
                      </a:lnTo>
                      <a:lnTo>
                        <a:pt x="90" y="23"/>
                      </a:lnTo>
                      <a:lnTo>
                        <a:pt x="11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992" name="Freeform 1440"/>
                <p:cNvSpPr>
                  <a:spLocks noChangeAspect="1"/>
                </p:cNvSpPr>
                <p:nvPr/>
              </p:nvSpPr>
              <p:spPr bwMode="auto">
                <a:xfrm>
                  <a:off x="2640" y="3400"/>
                  <a:ext cx="65" cy="56"/>
                </a:xfrm>
                <a:custGeom>
                  <a:avLst/>
                  <a:gdLst>
                    <a:gd name="T0" fmla="*/ 0 w 56"/>
                    <a:gd name="T1" fmla="*/ 23 h 56"/>
                    <a:gd name="T2" fmla="*/ 45 w 56"/>
                    <a:gd name="T3" fmla="*/ 56 h 56"/>
                    <a:gd name="T4" fmla="*/ 56 w 56"/>
                    <a:gd name="T5" fmla="*/ 34 h 56"/>
                    <a:gd name="T6" fmla="*/ 11 w 56"/>
                    <a:gd name="T7" fmla="*/ 0 h 56"/>
                    <a:gd name="T8" fmla="*/ 0 w 56"/>
                    <a:gd name="T9" fmla="*/ 2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56">
                      <a:moveTo>
                        <a:pt x="0" y="23"/>
                      </a:moveTo>
                      <a:lnTo>
                        <a:pt x="45" y="56"/>
                      </a:lnTo>
                      <a:lnTo>
                        <a:pt x="56" y="34"/>
                      </a:lnTo>
                      <a:lnTo>
                        <a:pt x="11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993" name="Rectangle 1441"/>
                <p:cNvSpPr>
                  <a:spLocks noChangeAspect="1" noChangeArrowheads="1"/>
                </p:cNvSpPr>
                <p:nvPr/>
              </p:nvSpPr>
              <p:spPr bwMode="auto">
                <a:xfrm>
                  <a:off x="4182" y="3744"/>
                  <a:ext cx="90" cy="11"/>
                </a:xfrm>
                <a:prstGeom prst="rect">
                  <a:avLst/>
                </a:prstGeom>
                <a:solidFill>
                  <a:srgbClr val="00FF00"/>
                </a:solidFill>
                <a:ln w="2857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5025" name="Group 1473"/>
          <p:cNvGrpSpPr>
            <a:grpSpLocks/>
          </p:cNvGrpSpPr>
          <p:nvPr/>
        </p:nvGrpSpPr>
        <p:grpSpPr bwMode="auto">
          <a:xfrm>
            <a:off x="1162050" y="396875"/>
            <a:ext cx="7586663" cy="5492750"/>
            <a:chOff x="732" y="250"/>
            <a:chExt cx="4779" cy="3460"/>
          </a:xfrm>
        </p:grpSpPr>
        <p:grpSp>
          <p:nvGrpSpPr>
            <p:cNvPr id="25005" name="Group 1453"/>
            <p:cNvGrpSpPr>
              <a:grpSpLocks noChangeAspect="1"/>
            </p:cNvGrpSpPr>
            <p:nvPr/>
          </p:nvGrpSpPr>
          <p:grpSpPr bwMode="auto">
            <a:xfrm>
              <a:off x="3809" y="250"/>
              <a:ext cx="369" cy="1608"/>
              <a:chOff x="3518" y="243"/>
              <a:chExt cx="444" cy="1934"/>
            </a:xfrm>
          </p:grpSpPr>
          <p:sp>
            <p:nvSpPr>
              <p:cNvPr id="24705" name="Rectangle 1153"/>
              <p:cNvSpPr>
                <a:spLocks noChangeAspect="1" noChangeArrowheads="1"/>
              </p:cNvSpPr>
              <p:nvPr/>
            </p:nvSpPr>
            <p:spPr bwMode="auto">
              <a:xfrm>
                <a:off x="3518" y="1946"/>
                <a:ext cx="3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l-GR" altLang="el-GR" sz="20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Απλ.</a:t>
                </a:r>
                <a:endParaRPr lang="en-GB" altLang="el-GR" sz="200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17" name="Rectangle 1165"/>
              <p:cNvSpPr>
                <a:spLocks noChangeAspect="1" noChangeArrowheads="1"/>
              </p:cNvSpPr>
              <p:nvPr/>
            </p:nvSpPr>
            <p:spPr bwMode="auto">
              <a:xfrm>
                <a:off x="3521" y="790"/>
                <a:ext cx="439" cy="77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18" name="Rectangle 1166"/>
              <p:cNvSpPr>
                <a:spLocks noChangeAspect="1" noChangeArrowheads="1"/>
              </p:cNvSpPr>
              <p:nvPr/>
            </p:nvSpPr>
            <p:spPr bwMode="auto">
              <a:xfrm>
                <a:off x="3521" y="679"/>
                <a:ext cx="439" cy="59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19" name="Rectangle 1167"/>
              <p:cNvSpPr>
                <a:spLocks noChangeAspect="1" noChangeArrowheads="1"/>
              </p:cNvSpPr>
              <p:nvPr/>
            </p:nvSpPr>
            <p:spPr bwMode="auto">
              <a:xfrm>
                <a:off x="3602" y="738"/>
                <a:ext cx="276" cy="5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20" name="Freeform 1168"/>
              <p:cNvSpPr>
                <a:spLocks noChangeAspect="1"/>
              </p:cNvSpPr>
              <p:nvPr/>
            </p:nvSpPr>
            <p:spPr bwMode="auto">
              <a:xfrm>
                <a:off x="3878" y="764"/>
                <a:ext cx="82" cy="26"/>
              </a:xfrm>
              <a:custGeom>
                <a:avLst/>
                <a:gdLst>
                  <a:gd name="T0" fmla="*/ 0 w 50"/>
                  <a:gd name="T1" fmla="*/ 26 h 26"/>
                  <a:gd name="T2" fmla="*/ 0 w 50"/>
                  <a:gd name="T3" fmla="*/ 0 h 26"/>
                  <a:gd name="T4" fmla="*/ 0 w 50"/>
                  <a:gd name="T5" fmla="*/ 0 h 26"/>
                  <a:gd name="T6" fmla="*/ 50 w 50"/>
                  <a:gd name="T7" fmla="*/ 26 h 26"/>
                  <a:gd name="T8" fmla="*/ 0 w 50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0" y="2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21" name="Freeform 1169"/>
              <p:cNvSpPr>
                <a:spLocks noChangeAspect="1"/>
              </p:cNvSpPr>
              <p:nvPr/>
            </p:nvSpPr>
            <p:spPr bwMode="auto">
              <a:xfrm>
                <a:off x="3878" y="738"/>
                <a:ext cx="82" cy="26"/>
              </a:xfrm>
              <a:custGeom>
                <a:avLst/>
                <a:gdLst>
                  <a:gd name="T0" fmla="*/ 0 w 50"/>
                  <a:gd name="T1" fmla="*/ 25 h 25"/>
                  <a:gd name="T2" fmla="*/ 0 w 50"/>
                  <a:gd name="T3" fmla="*/ 0 h 25"/>
                  <a:gd name="T4" fmla="*/ 50 w 50"/>
                  <a:gd name="T5" fmla="*/ 0 h 25"/>
                  <a:gd name="T6" fmla="*/ 0 w 50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25">
                    <a:moveTo>
                      <a:pt x="0" y="25"/>
                    </a:moveTo>
                    <a:lnTo>
                      <a:pt x="0" y="0"/>
                    </a:lnTo>
                    <a:lnTo>
                      <a:pt x="5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22" name="Freeform 1170"/>
              <p:cNvSpPr>
                <a:spLocks noChangeAspect="1"/>
              </p:cNvSpPr>
              <p:nvPr/>
            </p:nvSpPr>
            <p:spPr bwMode="auto">
              <a:xfrm>
                <a:off x="3521" y="764"/>
                <a:ext cx="81" cy="26"/>
              </a:xfrm>
              <a:custGeom>
                <a:avLst/>
                <a:gdLst>
                  <a:gd name="T0" fmla="*/ 50 w 50"/>
                  <a:gd name="T1" fmla="*/ 26 h 26"/>
                  <a:gd name="T2" fmla="*/ 50 w 50"/>
                  <a:gd name="T3" fmla="*/ 0 h 26"/>
                  <a:gd name="T4" fmla="*/ 50 w 50"/>
                  <a:gd name="T5" fmla="*/ 0 h 26"/>
                  <a:gd name="T6" fmla="*/ 0 w 50"/>
                  <a:gd name="T7" fmla="*/ 26 h 26"/>
                  <a:gd name="T8" fmla="*/ 50 w 50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50" y="26"/>
                    </a:moveTo>
                    <a:lnTo>
                      <a:pt x="50" y="0"/>
                    </a:lnTo>
                    <a:lnTo>
                      <a:pt x="50" y="0"/>
                    </a:lnTo>
                    <a:lnTo>
                      <a:pt x="0" y="26"/>
                    </a:lnTo>
                    <a:lnTo>
                      <a:pt x="50" y="26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23" name="Freeform 1171"/>
              <p:cNvSpPr>
                <a:spLocks noChangeAspect="1"/>
              </p:cNvSpPr>
              <p:nvPr/>
            </p:nvSpPr>
            <p:spPr bwMode="auto">
              <a:xfrm>
                <a:off x="3521" y="738"/>
                <a:ext cx="81" cy="26"/>
              </a:xfrm>
              <a:custGeom>
                <a:avLst/>
                <a:gdLst>
                  <a:gd name="T0" fmla="*/ 50 w 50"/>
                  <a:gd name="T1" fmla="*/ 25 h 25"/>
                  <a:gd name="T2" fmla="*/ 50 w 50"/>
                  <a:gd name="T3" fmla="*/ 0 h 25"/>
                  <a:gd name="T4" fmla="*/ 0 w 50"/>
                  <a:gd name="T5" fmla="*/ 0 h 25"/>
                  <a:gd name="T6" fmla="*/ 50 w 50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25">
                    <a:moveTo>
                      <a:pt x="50" y="25"/>
                    </a:moveTo>
                    <a:lnTo>
                      <a:pt x="50" y="0"/>
                    </a:lnTo>
                    <a:lnTo>
                      <a:pt x="0" y="0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47" name="Line 1195"/>
              <p:cNvSpPr>
                <a:spLocks noChangeAspect="1" noChangeShapeType="1"/>
              </p:cNvSpPr>
              <p:nvPr/>
            </p:nvSpPr>
            <p:spPr bwMode="auto">
              <a:xfrm>
                <a:off x="3699" y="790"/>
                <a:ext cx="96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48" name="Line 1196"/>
              <p:cNvSpPr>
                <a:spLocks noChangeAspect="1" noChangeShapeType="1"/>
              </p:cNvSpPr>
              <p:nvPr/>
            </p:nvSpPr>
            <p:spPr bwMode="auto">
              <a:xfrm>
                <a:off x="3742" y="764"/>
                <a:ext cx="1" cy="6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7" name="Line 1225"/>
              <p:cNvSpPr>
                <a:spLocks noChangeAspect="1" noChangeShapeType="1"/>
              </p:cNvSpPr>
              <p:nvPr/>
            </p:nvSpPr>
            <p:spPr bwMode="auto">
              <a:xfrm>
                <a:off x="3686" y="1405"/>
                <a:ext cx="10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8" name="Line 1226"/>
              <p:cNvSpPr>
                <a:spLocks noChangeAspect="1" noChangeShapeType="1"/>
              </p:cNvSpPr>
              <p:nvPr/>
            </p:nvSpPr>
            <p:spPr bwMode="auto">
              <a:xfrm flipH="1">
                <a:off x="3742" y="1405"/>
                <a:ext cx="53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9" name="Line 1227"/>
              <p:cNvSpPr>
                <a:spLocks noChangeAspect="1" noChangeShapeType="1"/>
              </p:cNvSpPr>
              <p:nvPr/>
            </p:nvSpPr>
            <p:spPr bwMode="auto">
              <a:xfrm flipV="1">
                <a:off x="3742" y="867"/>
                <a:ext cx="1" cy="53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0" name="Line 1228"/>
              <p:cNvSpPr>
                <a:spLocks noChangeAspect="1" noChangeShapeType="1"/>
              </p:cNvSpPr>
              <p:nvPr/>
            </p:nvSpPr>
            <p:spPr bwMode="auto">
              <a:xfrm>
                <a:off x="3742" y="867"/>
                <a:ext cx="218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1" name="Line 1229"/>
              <p:cNvSpPr>
                <a:spLocks noChangeAspect="1" noChangeShapeType="1"/>
              </p:cNvSpPr>
              <p:nvPr/>
            </p:nvSpPr>
            <p:spPr bwMode="auto">
              <a:xfrm flipV="1">
                <a:off x="3960" y="790"/>
                <a:ext cx="2" cy="7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2" name="Line 123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78" y="764"/>
                <a:ext cx="82" cy="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3" name="Line 1231"/>
              <p:cNvSpPr>
                <a:spLocks noChangeAspect="1" noChangeShapeType="1"/>
              </p:cNvSpPr>
              <p:nvPr/>
            </p:nvSpPr>
            <p:spPr bwMode="auto">
              <a:xfrm flipH="1">
                <a:off x="3602" y="764"/>
                <a:ext cx="276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4" name="Line 1232"/>
              <p:cNvSpPr>
                <a:spLocks noChangeAspect="1" noChangeShapeType="1"/>
              </p:cNvSpPr>
              <p:nvPr/>
            </p:nvSpPr>
            <p:spPr bwMode="auto">
              <a:xfrm>
                <a:off x="3602" y="764"/>
                <a:ext cx="276" cy="1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5" name="Line 1233"/>
              <p:cNvSpPr>
                <a:spLocks noChangeAspect="1" noChangeShapeType="1"/>
              </p:cNvSpPr>
              <p:nvPr/>
            </p:nvSpPr>
            <p:spPr bwMode="auto">
              <a:xfrm flipV="1">
                <a:off x="3878" y="738"/>
                <a:ext cx="82" cy="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6" name="Line 1234"/>
              <p:cNvSpPr>
                <a:spLocks noChangeAspect="1" noChangeShapeType="1"/>
              </p:cNvSpPr>
              <p:nvPr/>
            </p:nvSpPr>
            <p:spPr bwMode="auto">
              <a:xfrm flipV="1">
                <a:off x="3960" y="679"/>
                <a:ext cx="2" cy="5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7" name="Line 1235"/>
              <p:cNvSpPr>
                <a:spLocks noChangeAspect="1" noChangeShapeType="1"/>
              </p:cNvSpPr>
              <p:nvPr/>
            </p:nvSpPr>
            <p:spPr bwMode="auto">
              <a:xfrm flipH="1">
                <a:off x="3742" y="679"/>
                <a:ext cx="218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8" name="Line 1236"/>
              <p:cNvSpPr>
                <a:spLocks noChangeAspect="1" noChangeShapeType="1"/>
              </p:cNvSpPr>
              <p:nvPr/>
            </p:nvSpPr>
            <p:spPr bwMode="auto">
              <a:xfrm flipV="1">
                <a:off x="3742" y="243"/>
                <a:ext cx="1" cy="4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9" name="Line 1237"/>
              <p:cNvSpPr>
                <a:spLocks noChangeAspect="1" noChangeShapeType="1"/>
              </p:cNvSpPr>
              <p:nvPr/>
            </p:nvSpPr>
            <p:spPr bwMode="auto">
              <a:xfrm>
                <a:off x="3742" y="243"/>
                <a:ext cx="53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90" name="Line 1238"/>
              <p:cNvSpPr>
                <a:spLocks noChangeAspect="1" noChangeShapeType="1"/>
              </p:cNvSpPr>
              <p:nvPr/>
            </p:nvSpPr>
            <p:spPr bwMode="auto">
              <a:xfrm flipH="1">
                <a:off x="3686" y="243"/>
                <a:ext cx="10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91" name="Line 1239"/>
              <p:cNvSpPr>
                <a:spLocks noChangeAspect="1" noChangeShapeType="1"/>
              </p:cNvSpPr>
              <p:nvPr/>
            </p:nvSpPr>
            <p:spPr bwMode="auto">
              <a:xfrm>
                <a:off x="3686" y="243"/>
                <a:ext cx="56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92" name="Line 1240"/>
              <p:cNvSpPr>
                <a:spLocks noChangeAspect="1" noChangeShapeType="1"/>
              </p:cNvSpPr>
              <p:nvPr/>
            </p:nvSpPr>
            <p:spPr bwMode="auto">
              <a:xfrm>
                <a:off x="3742" y="243"/>
                <a:ext cx="1" cy="4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5012" name="Group 1460"/>
            <p:cNvGrpSpPr>
              <a:grpSpLocks noChangeAspect="1"/>
            </p:cNvGrpSpPr>
            <p:nvPr/>
          </p:nvGrpSpPr>
          <p:grpSpPr bwMode="auto">
            <a:xfrm>
              <a:off x="732" y="2338"/>
              <a:ext cx="4779" cy="1372"/>
              <a:chOff x="816" y="2448"/>
              <a:chExt cx="4606" cy="1323"/>
            </a:xfrm>
          </p:grpSpPr>
          <p:sp>
            <p:nvSpPr>
              <p:cNvPr id="21228" name="Oval 748"/>
              <p:cNvSpPr>
                <a:spLocks noChangeAspect="1" noChangeArrowheads="1"/>
              </p:cNvSpPr>
              <p:nvPr/>
            </p:nvSpPr>
            <p:spPr bwMode="auto">
              <a:xfrm>
                <a:off x="5201" y="3726"/>
                <a:ext cx="52" cy="45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49" name="Freeform 669"/>
              <p:cNvSpPr>
                <a:spLocks noChangeAspect="1"/>
              </p:cNvSpPr>
              <p:nvPr/>
            </p:nvSpPr>
            <p:spPr bwMode="auto">
              <a:xfrm>
                <a:off x="3001" y="3603"/>
                <a:ext cx="65" cy="45"/>
              </a:xfrm>
              <a:custGeom>
                <a:avLst/>
                <a:gdLst>
                  <a:gd name="T0" fmla="*/ 0 w 56"/>
                  <a:gd name="T1" fmla="*/ 22 h 45"/>
                  <a:gd name="T2" fmla="*/ 45 w 56"/>
                  <a:gd name="T3" fmla="*/ 0 h 45"/>
                  <a:gd name="T4" fmla="*/ 56 w 56"/>
                  <a:gd name="T5" fmla="*/ 22 h 45"/>
                  <a:gd name="T6" fmla="*/ 11 w 56"/>
                  <a:gd name="T7" fmla="*/ 45 h 45"/>
                  <a:gd name="T8" fmla="*/ 0 w 56"/>
                  <a:gd name="T9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5">
                    <a:moveTo>
                      <a:pt x="0" y="22"/>
                    </a:moveTo>
                    <a:lnTo>
                      <a:pt x="45" y="0"/>
                    </a:lnTo>
                    <a:lnTo>
                      <a:pt x="56" y="22"/>
                    </a:lnTo>
                    <a:lnTo>
                      <a:pt x="11" y="4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004" name="Group 1452"/>
              <p:cNvGrpSpPr>
                <a:grpSpLocks noChangeAspect="1"/>
              </p:cNvGrpSpPr>
              <p:nvPr/>
            </p:nvGrpSpPr>
            <p:grpSpPr bwMode="auto">
              <a:xfrm>
                <a:off x="816" y="2448"/>
                <a:ext cx="4606" cy="1296"/>
                <a:chOff x="816" y="2448"/>
                <a:chExt cx="4606" cy="1296"/>
              </a:xfrm>
            </p:grpSpPr>
            <p:sp>
              <p:nvSpPr>
                <p:cNvPr id="21258" name="Rectangle 778"/>
                <p:cNvSpPr>
                  <a:spLocks noChangeAspect="1" noChangeArrowheads="1"/>
                </p:cNvSpPr>
                <p:nvPr/>
              </p:nvSpPr>
              <p:spPr bwMode="auto">
                <a:xfrm>
                  <a:off x="816" y="2522"/>
                  <a:ext cx="52" cy="2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9" name="Rectangle 779"/>
                <p:cNvSpPr>
                  <a:spLocks noChangeAspect="1" noChangeArrowheads="1"/>
                </p:cNvSpPr>
                <p:nvPr/>
              </p:nvSpPr>
              <p:spPr bwMode="auto">
                <a:xfrm>
                  <a:off x="970" y="2522"/>
                  <a:ext cx="52" cy="2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60" name="Rectangle 780"/>
                <p:cNvSpPr>
                  <a:spLocks noChangeAspect="1" noChangeArrowheads="1"/>
                </p:cNvSpPr>
                <p:nvPr/>
              </p:nvSpPr>
              <p:spPr bwMode="auto">
                <a:xfrm>
                  <a:off x="1126" y="2522"/>
                  <a:ext cx="52" cy="2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62" name="Rectangle 782"/>
                <p:cNvSpPr>
                  <a:spLocks noChangeAspect="1" noChangeArrowheads="1"/>
                </p:cNvSpPr>
                <p:nvPr/>
              </p:nvSpPr>
              <p:spPr bwMode="auto">
                <a:xfrm>
                  <a:off x="1347" y="2448"/>
                  <a:ext cx="1016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GB" altLang="el-GR" sz="200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Απλάδια n=106</a:t>
                  </a:r>
                </a:p>
              </p:txBody>
            </p:sp>
            <p:sp>
              <p:nvSpPr>
                <p:cNvPr id="25000" name="Rectangle 1448"/>
                <p:cNvSpPr>
                  <a:spLocks noChangeAspect="1" noChangeArrowheads="1"/>
                </p:cNvSpPr>
                <p:nvPr/>
              </p:nvSpPr>
              <p:spPr bwMode="auto">
                <a:xfrm>
                  <a:off x="1222" y="2522"/>
                  <a:ext cx="52" cy="2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5003" name="Group 1451"/>
                <p:cNvGrpSpPr>
                  <a:grpSpLocks noChangeAspect="1"/>
                </p:cNvGrpSpPr>
                <p:nvPr/>
              </p:nvGrpSpPr>
              <p:grpSpPr bwMode="auto">
                <a:xfrm>
                  <a:off x="1720" y="2976"/>
                  <a:ext cx="3702" cy="768"/>
                  <a:chOff x="1720" y="2976"/>
                  <a:chExt cx="3702" cy="768"/>
                </a:xfrm>
              </p:grpSpPr>
              <p:sp>
                <p:nvSpPr>
                  <p:cNvPr id="21139" name="Rectangle 6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20" y="3715"/>
                    <a:ext cx="52" cy="22"/>
                  </a:xfrm>
                  <a:prstGeom prst="rect">
                    <a:avLst/>
                  </a:pr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41" name="Rectangle 6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9" y="3681"/>
                    <a:ext cx="52" cy="23"/>
                  </a:xfrm>
                  <a:prstGeom prst="rect">
                    <a:avLst/>
                  </a:pr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42" name="Freeform 662"/>
                  <p:cNvSpPr>
                    <a:spLocks noChangeAspect="1"/>
                  </p:cNvSpPr>
                  <p:nvPr/>
                </p:nvSpPr>
                <p:spPr bwMode="auto">
                  <a:xfrm>
                    <a:off x="2083" y="3659"/>
                    <a:ext cx="64" cy="34"/>
                  </a:xfrm>
                  <a:custGeom>
                    <a:avLst/>
                    <a:gdLst>
                      <a:gd name="T0" fmla="*/ 0 w 56"/>
                      <a:gd name="T1" fmla="*/ 11 h 34"/>
                      <a:gd name="T2" fmla="*/ 44 w 56"/>
                      <a:gd name="T3" fmla="*/ 0 h 34"/>
                      <a:gd name="T4" fmla="*/ 56 w 56"/>
                      <a:gd name="T5" fmla="*/ 22 h 34"/>
                      <a:gd name="T6" fmla="*/ 11 w 56"/>
                      <a:gd name="T7" fmla="*/ 34 h 34"/>
                      <a:gd name="T8" fmla="*/ 0 w 56"/>
                      <a:gd name="T9" fmla="*/ 11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4">
                        <a:moveTo>
                          <a:pt x="0" y="11"/>
                        </a:moveTo>
                        <a:lnTo>
                          <a:pt x="44" y="0"/>
                        </a:lnTo>
                        <a:lnTo>
                          <a:pt x="56" y="22"/>
                        </a:lnTo>
                        <a:lnTo>
                          <a:pt x="11" y="3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43" name="Freeform 663"/>
                  <p:cNvSpPr>
                    <a:spLocks noChangeAspect="1"/>
                  </p:cNvSpPr>
                  <p:nvPr/>
                </p:nvSpPr>
                <p:spPr bwMode="auto">
                  <a:xfrm>
                    <a:off x="2238" y="3625"/>
                    <a:ext cx="64" cy="34"/>
                  </a:xfrm>
                  <a:custGeom>
                    <a:avLst/>
                    <a:gdLst>
                      <a:gd name="T0" fmla="*/ 0 w 56"/>
                      <a:gd name="T1" fmla="*/ 12 h 34"/>
                      <a:gd name="T2" fmla="*/ 45 w 56"/>
                      <a:gd name="T3" fmla="*/ 0 h 34"/>
                      <a:gd name="T4" fmla="*/ 56 w 56"/>
                      <a:gd name="T5" fmla="*/ 23 h 34"/>
                      <a:gd name="T6" fmla="*/ 11 w 56"/>
                      <a:gd name="T7" fmla="*/ 34 h 34"/>
                      <a:gd name="T8" fmla="*/ 0 w 56"/>
                      <a:gd name="T9" fmla="*/ 1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4">
                        <a:moveTo>
                          <a:pt x="0" y="12"/>
                        </a:moveTo>
                        <a:lnTo>
                          <a:pt x="45" y="0"/>
                        </a:lnTo>
                        <a:lnTo>
                          <a:pt x="56" y="23"/>
                        </a:lnTo>
                        <a:lnTo>
                          <a:pt x="11" y="34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44" name="Freeform 664"/>
                  <p:cNvSpPr>
                    <a:spLocks noChangeAspect="1"/>
                  </p:cNvSpPr>
                  <p:nvPr/>
                </p:nvSpPr>
                <p:spPr bwMode="auto">
                  <a:xfrm>
                    <a:off x="2342" y="3614"/>
                    <a:ext cx="64" cy="34"/>
                  </a:xfrm>
                  <a:custGeom>
                    <a:avLst/>
                    <a:gdLst>
                      <a:gd name="T0" fmla="*/ 0 w 56"/>
                      <a:gd name="T1" fmla="*/ 23 h 34"/>
                      <a:gd name="T2" fmla="*/ 44 w 56"/>
                      <a:gd name="T3" fmla="*/ 34 h 34"/>
                      <a:gd name="T4" fmla="*/ 56 w 56"/>
                      <a:gd name="T5" fmla="*/ 11 h 34"/>
                      <a:gd name="T6" fmla="*/ 11 w 56"/>
                      <a:gd name="T7" fmla="*/ 0 h 34"/>
                      <a:gd name="T8" fmla="*/ 0 w 56"/>
                      <a:gd name="T9" fmla="*/ 2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4">
                        <a:moveTo>
                          <a:pt x="0" y="23"/>
                        </a:moveTo>
                        <a:lnTo>
                          <a:pt x="44" y="34"/>
                        </a:lnTo>
                        <a:lnTo>
                          <a:pt x="56" y="11"/>
                        </a:lnTo>
                        <a:lnTo>
                          <a:pt x="11" y="0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45" name="Freeform 665"/>
                  <p:cNvSpPr>
                    <a:spLocks noChangeAspect="1"/>
                  </p:cNvSpPr>
                  <p:nvPr/>
                </p:nvSpPr>
                <p:spPr bwMode="auto">
                  <a:xfrm>
                    <a:off x="2484" y="3659"/>
                    <a:ext cx="64" cy="45"/>
                  </a:xfrm>
                  <a:custGeom>
                    <a:avLst/>
                    <a:gdLst>
                      <a:gd name="T0" fmla="*/ 0 w 56"/>
                      <a:gd name="T1" fmla="*/ 22 h 45"/>
                      <a:gd name="T2" fmla="*/ 45 w 56"/>
                      <a:gd name="T3" fmla="*/ 45 h 45"/>
                      <a:gd name="T4" fmla="*/ 56 w 56"/>
                      <a:gd name="T5" fmla="*/ 22 h 45"/>
                      <a:gd name="T6" fmla="*/ 11 w 56"/>
                      <a:gd name="T7" fmla="*/ 0 h 45"/>
                      <a:gd name="T8" fmla="*/ 0 w 56"/>
                      <a:gd name="T9" fmla="*/ 22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45">
                        <a:moveTo>
                          <a:pt x="0" y="22"/>
                        </a:moveTo>
                        <a:lnTo>
                          <a:pt x="45" y="45"/>
                        </a:lnTo>
                        <a:lnTo>
                          <a:pt x="56" y="22"/>
                        </a:lnTo>
                        <a:lnTo>
                          <a:pt x="11" y="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46" name="Freeform 666"/>
                  <p:cNvSpPr>
                    <a:spLocks noChangeAspect="1"/>
                  </p:cNvSpPr>
                  <p:nvPr/>
                </p:nvSpPr>
                <p:spPr bwMode="auto">
                  <a:xfrm>
                    <a:off x="2600" y="3693"/>
                    <a:ext cx="65" cy="33"/>
                  </a:xfrm>
                  <a:custGeom>
                    <a:avLst/>
                    <a:gdLst>
                      <a:gd name="T0" fmla="*/ 0 w 56"/>
                      <a:gd name="T1" fmla="*/ 11 h 33"/>
                      <a:gd name="T2" fmla="*/ 44 w 56"/>
                      <a:gd name="T3" fmla="*/ 0 h 33"/>
                      <a:gd name="T4" fmla="*/ 56 w 56"/>
                      <a:gd name="T5" fmla="*/ 22 h 33"/>
                      <a:gd name="T6" fmla="*/ 11 w 56"/>
                      <a:gd name="T7" fmla="*/ 33 h 33"/>
                      <a:gd name="T8" fmla="*/ 0 w 56"/>
                      <a:gd name="T9" fmla="*/ 11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3">
                        <a:moveTo>
                          <a:pt x="0" y="11"/>
                        </a:moveTo>
                        <a:lnTo>
                          <a:pt x="44" y="0"/>
                        </a:lnTo>
                        <a:lnTo>
                          <a:pt x="56" y="22"/>
                        </a:lnTo>
                        <a:lnTo>
                          <a:pt x="11" y="33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47" name="Rectangle 6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68" y="3681"/>
                    <a:ext cx="52" cy="23"/>
                  </a:xfrm>
                  <a:prstGeom prst="rect">
                    <a:avLst/>
                  </a:pr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48" name="Freeform 668"/>
                  <p:cNvSpPr>
                    <a:spLocks noChangeAspect="1"/>
                  </p:cNvSpPr>
                  <p:nvPr/>
                </p:nvSpPr>
                <p:spPr bwMode="auto">
                  <a:xfrm>
                    <a:off x="2859" y="3659"/>
                    <a:ext cx="65" cy="34"/>
                  </a:xfrm>
                  <a:custGeom>
                    <a:avLst/>
                    <a:gdLst>
                      <a:gd name="T0" fmla="*/ 0 w 56"/>
                      <a:gd name="T1" fmla="*/ 11 h 34"/>
                      <a:gd name="T2" fmla="*/ 45 w 56"/>
                      <a:gd name="T3" fmla="*/ 0 h 34"/>
                      <a:gd name="T4" fmla="*/ 56 w 56"/>
                      <a:gd name="T5" fmla="*/ 22 h 34"/>
                      <a:gd name="T6" fmla="*/ 11 w 56"/>
                      <a:gd name="T7" fmla="*/ 34 h 34"/>
                      <a:gd name="T8" fmla="*/ 0 w 56"/>
                      <a:gd name="T9" fmla="*/ 11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4">
                        <a:moveTo>
                          <a:pt x="0" y="11"/>
                        </a:moveTo>
                        <a:lnTo>
                          <a:pt x="45" y="0"/>
                        </a:lnTo>
                        <a:lnTo>
                          <a:pt x="56" y="22"/>
                        </a:lnTo>
                        <a:lnTo>
                          <a:pt x="11" y="3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50" name="Freeform 670"/>
                  <p:cNvSpPr>
                    <a:spLocks noChangeAspect="1"/>
                  </p:cNvSpPr>
                  <p:nvPr/>
                </p:nvSpPr>
                <p:spPr bwMode="auto">
                  <a:xfrm>
                    <a:off x="3131" y="3569"/>
                    <a:ext cx="64" cy="45"/>
                  </a:xfrm>
                  <a:custGeom>
                    <a:avLst/>
                    <a:gdLst>
                      <a:gd name="T0" fmla="*/ 0 w 56"/>
                      <a:gd name="T1" fmla="*/ 34 h 45"/>
                      <a:gd name="T2" fmla="*/ 22 w 56"/>
                      <a:gd name="T3" fmla="*/ 0 h 45"/>
                      <a:gd name="T4" fmla="*/ 56 w 56"/>
                      <a:gd name="T5" fmla="*/ 12 h 45"/>
                      <a:gd name="T6" fmla="*/ 34 w 56"/>
                      <a:gd name="T7" fmla="*/ 45 h 45"/>
                      <a:gd name="T8" fmla="*/ 0 w 56"/>
                      <a:gd name="T9" fmla="*/ 34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45">
                        <a:moveTo>
                          <a:pt x="0" y="34"/>
                        </a:moveTo>
                        <a:lnTo>
                          <a:pt x="22" y="0"/>
                        </a:lnTo>
                        <a:lnTo>
                          <a:pt x="56" y="12"/>
                        </a:lnTo>
                        <a:lnTo>
                          <a:pt x="34" y="45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51" name="Freeform 671"/>
                  <p:cNvSpPr>
                    <a:spLocks noChangeAspect="1"/>
                  </p:cNvSpPr>
                  <p:nvPr/>
                </p:nvSpPr>
                <p:spPr bwMode="auto">
                  <a:xfrm>
                    <a:off x="3221" y="3457"/>
                    <a:ext cx="78" cy="45"/>
                  </a:xfrm>
                  <a:custGeom>
                    <a:avLst/>
                    <a:gdLst>
                      <a:gd name="T0" fmla="*/ 0 w 68"/>
                      <a:gd name="T1" fmla="*/ 34 h 45"/>
                      <a:gd name="T2" fmla="*/ 34 w 68"/>
                      <a:gd name="T3" fmla="*/ 0 h 45"/>
                      <a:gd name="T4" fmla="*/ 68 w 68"/>
                      <a:gd name="T5" fmla="*/ 12 h 45"/>
                      <a:gd name="T6" fmla="*/ 34 w 68"/>
                      <a:gd name="T7" fmla="*/ 45 h 45"/>
                      <a:gd name="T8" fmla="*/ 0 w 68"/>
                      <a:gd name="T9" fmla="*/ 34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8" h="45">
                        <a:moveTo>
                          <a:pt x="0" y="34"/>
                        </a:moveTo>
                        <a:lnTo>
                          <a:pt x="34" y="0"/>
                        </a:lnTo>
                        <a:lnTo>
                          <a:pt x="68" y="12"/>
                        </a:lnTo>
                        <a:lnTo>
                          <a:pt x="34" y="45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52" name="Freeform 672"/>
                  <p:cNvSpPr>
                    <a:spLocks noChangeAspect="1"/>
                  </p:cNvSpPr>
                  <p:nvPr/>
                </p:nvSpPr>
                <p:spPr bwMode="auto">
                  <a:xfrm>
                    <a:off x="3325" y="3345"/>
                    <a:ext cx="65" cy="45"/>
                  </a:xfrm>
                  <a:custGeom>
                    <a:avLst/>
                    <a:gdLst>
                      <a:gd name="T0" fmla="*/ 0 w 56"/>
                      <a:gd name="T1" fmla="*/ 34 h 45"/>
                      <a:gd name="T2" fmla="*/ 22 w 56"/>
                      <a:gd name="T3" fmla="*/ 0 h 45"/>
                      <a:gd name="T4" fmla="*/ 56 w 56"/>
                      <a:gd name="T5" fmla="*/ 12 h 45"/>
                      <a:gd name="T6" fmla="*/ 34 w 56"/>
                      <a:gd name="T7" fmla="*/ 45 h 45"/>
                      <a:gd name="T8" fmla="*/ 0 w 56"/>
                      <a:gd name="T9" fmla="*/ 34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45">
                        <a:moveTo>
                          <a:pt x="0" y="34"/>
                        </a:moveTo>
                        <a:lnTo>
                          <a:pt x="22" y="0"/>
                        </a:lnTo>
                        <a:lnTo>
                          <a:pt x="56" y="12"/>
                        </a:lnTo>
                        <a:lnTo>
                          <a:pt x="34" y="45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53" name="Freeform 673"/>
                  <p:cNvSpPr>
                    <a:spLocks noChangeAspect="1"/>
                  </p:cNvSpPr>
                  <p:nvPr/>
                </p:nvSpPr>
                <p:spPr bwMode="auto">
                  <a:xfrm>
                    <a:off x="3390" y="3312"/>
                    <a:ext cx="64" cy="45"/>
                  </a:xfrm>
                  <a:custGeom>
                    <a:avLst/>
                    <a:gdLst>
                      <a:gd name="T0" fmla="*/ 0 w 56"/>
                      <a:gd name="T1" fmla="*/ 33 h 45"/>
                      <a:gd name="T2" fmla="*/ 22 w 56"/>
                      <a:gd name="T3" fmla="*/ 0 h 45"/>
                      <a:gd name="T4" fmla="*/ 56 w 56"/>
                      <a:gd name="T5" fmla="*/ 11 h 45"/>
                      <a:gd name="T6" fmla="*/ 34 w 56"/>
                      <a:gd name="T7" fmla="*/ 45 h 45"/>
                      <a:gd name="T8" fmla="*/ 0 w 56"/>
                      <a:gd name="T9" fmla="*/ 33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45">
                        <a:moveTo>
                          <a:pt x="0" y="33"/>
                        </a:moveTo>
                        <a:lnTo>
                          <a:pt x="22" y="0"/>
                        </a:lnTo>
                        <a:lnTo>
                          <a:pt x="56" y="11"/>
                        </a:lnTo>
                        <a:lnTo>
                          <a:pt x="34" y="45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54" name="Freeform 674"/>
                  <p:cNvSpPr>
                    <a:spLocks noChangeAspect="1"/>
                  </p:cNvSpPr>
                  <p:nvPr/>
                </p:nvSpPr>
                <p:spPr bwMode="auto">
                  <a:xfrm>
                    <a:off x="3467" y="3188"/>
                    <a:ext cx="52" cy="56"/>
                  </a:xfrm>
                  <a:custGeom>
                    <a:avLst/>
                    <a:gdLst>
                      <a:gd name="T0" fmla="*/ 0 w 45"/>
                      <a:gd name="T1" fmla="*/ 45 h 56"/>
                      <a:gd name="T2" fmla="*/ 23 w 45"/>
                      <a:gd name="T3" fmla="*/ 0 h 56"/>
                      <a:gd name="T4" fmla="*/ 45 w 45"/>
                      <a:gd name="T5" fmla="*/ 12 h 56"/>
                      <a:gd name="T6" fmla="*/ 23 w 45"/>
                      <a:gd name="T7" fmla="*/ 56 h 56"/>
                      <a:gd name="T8" fmla="*/ 0 w 45"/>
                      <a:gd name="T9" fmla="*/ 45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56">
                        <a:moveTo>
                          <a:pt x="0" y="45"/>
                        </a:moveTo>
                        <a:lnTo>
                          <a:pt x="23" y="0"/>
                        </a:lnTo>
                        <a:lnTo>
                          <a:pt x="45" y="12"/>
                        </a:lnTo>
                        <a:lnTo>
                          <a:pt x="23" y="56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55" name="Freeform 675"/>
                  <p:cNvSpPr>
                    <a:spLocks noChangeAspect="1"/>
                  </p:cNvSpPr>
                  <p:nvPr/>
                </p:nvSpPr>
                <p:spPr bwMode="auto">
                  <a:xfrm>
                    <a:off x="3558" y="3076"/>
                    <a:ext cx="65" cy="45"/>
                  </a:xfrm>
                  <a:custGeom>
                    <a:avLst/>
                    <a:gdLst>
                      <a:gd name="T0" fmla="*/ 0 w 56"/>
                      <a:gd name="T1" fmla="*/ 34 h 45"/>
                      <a:gd name="T2" fmla="*/ 22 w 56"/>
                      <a:gd name="T3" fmla="*/ 0 h 45"/>
                      <a:gd name="T4" fmla="*/ 56 w 56"/>
                      <a:gd name="T5" fmla="*/ 12 h 45"/>
                      <a:gd name="T6" fmla="*/ 33 w 56"/>
                      <a:gd name="T7" fmla="*/ 45 h 45"/>
                      <a:gd name="T8" fmla="*/ 0 w 56"/>
                      <a:gd name="T9" fmla="*/ 34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45">
                        <a:moveTo>
                          <a:pt x="0" y="34"/>
                        </a:moveTo>
                        <a:lnTo>
                          <a:pt x="22" y="0"/>
                        </a:lnTo>
                        <a:lnTo>
                          <a:pt x="56" y="12"/>
                        </a:lnTo>
                        <a:lnTo>
                          <a:pt x="33" y="45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56" name="Freeform 676"/>
                  <p:cNvSpPr>
                    <a:spLocks noChangeAspect="1"/>
                  </p:cNvSpPr>
                  <p:nvPr/>
                </p:nvSpPr>
                <p:spPr bwMode="auto">
                  <a:xfrm>
                    <a:off x="3636" y="2976"/>
                    <a:ext cx="39" cy="33"/>
                  </a:xfrm>
                  <a:custGeom>
                    <a:avLst/>
                    <a:gdLst>
                      <a:gd name="T0" fmla="*/ 0 w 34"/>
                      <a:gd name="T1" fmla="*/ 22 h 33"/>
                      <a:gd name="T2" fmla="*/ 11 w 34"/>
                      <a:gd name="T3" fmla="*/ 0 h 33"/>
                      <a:gd name="T4" fmla="*/ 34 w 34"/>
                      <a:gd name="T5" fmla="*/ 11 h 33"/>
                      <a:gd name="T6" fmla="*/ 22 w 34"/>
                      <a:gd name="T7" fmla="*/ 33 h 33"/>
                      <a:gd name="T8" fmla="*/ 0 w 34"/>
                      <a:gd name="T9" fmla="*/ 22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33">
                        <a:moveTo>
                          <a:pt x="0" y="22"/>
                        </a:moveTo>
                        <a:lnTo>
                          <a:pt x="11" y="0"/>
                        </a:lnTo>
                        <a:lnTo>
                          <a:pt x="34" y="11"/>
                        </a:lnTo>
                        <a:lnTo>
                          <a:pt x="22" y="33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58" name="Rectangle 6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4" y="2987"/>
                    <a:ext cx="51" cy="22"/>
                  </a:xfrm>
                  <a:prstGeom prst="rect">
                    <a:avLst/>
                  </a:pr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59" name="Freeform 679"/>
                  <p:cNvSpPr>
                    <a:spLocks noChangeAspect="1"/>
                  </p:cNvSpPr>
                  <p:nvPr/>
                </p:nvSpPr>
                <p:spPr bwMode="auto">
                  <a:xfrm>
                    <a:off x="3894" y="2976"/>
                    <a:ext cx="52" cy="56"/>
                  </a:xfrm>
                  <a:custGeom>
                    <a:avLst/>
                    <a:gdLst>
                      <a:gd name="T0" fmla="*/ 0 w 45"/>
                      <a:gd name="T1" fmla="*/ 33 h 56"/>
                      <a:gd name="T2" fmla="*/ 34 w 45"/>
                      <a:gd name="T3" fmla="*/ 56 h 56"/>
                      <a:gd name="T4" fmla="*/ 45 w 45"/>
                      <a:gd name="T5" fmla="*/ 22 h 56"/>
                      <a:gd name="T6" fmla="*/ 11 w 45"/>
                      <a:gd name="T7" fmla="*/ 0 h 56"/>
                      <a:gd name="T8" fmla="*/ 0 w 45"/>
                      <a:gd name="T9" fmla="*/ 33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56">
                        <a:moveTo>
                          <a:pt x="0" y="33"/>
                        </a:moveTo>
                        <a:lnTo>
                          <a:pt x="34" y="56"/>
                        </a:lnTo>
                        <a:lnTo>
                          <a:pt x="45" y="22"/>
                        </a:lnTo>
                        <a:lnTo>
                          <a:pt x="11" y="0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61" name="Freeform 681"/>
                  <p:cNvSpPr>
                    <a:spLocks noChangeAspect="1"/>
                  </p:cNvSpPr>
                  <p:nvPr/>
                </p:nvSpPr>
                <p:spPr bwMode="auto">
                  <a:xfrm>
                    <a:off x="4153" y="3121"/>
                    <a:ext cx="40" cy="34"/>
                  </a:xfrm>
                  <a:custGeom>
                    <a:avLst/>
                    <a:gdLst>
                      <a:gd name="T0" fmla="*/ 0 w 34"/>
                      <a:gd name="T1" fmla="*/ 23 h 34"/>
                      <a:gd name="T2" fmla="*/ 22 w 34"/>
                      <a:gd name="T3" fmla="*/ 34 h 34"/>
                      <a:gd name="T4" fmla="*/ 34 w 34"/>
                      <a:gd name="T5" fmla="*/ 11 h 34"/>
                      <a:gd name="T6" fmla="*/ 11 w 34"/>
                      <a:gd name="T7" fmla="*/ 0 h 34"/>
                      <a:gd name="T8" fmla="*/ 0 w 34"/>
                      <a:gd name="T9" fmla="*/ 2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34">
                        <a:moveTo>
                          <a:pt x="0" y="23"/>
                        </a:moveTo>
                        <a:lnTo>
                          <a:pt x="22" y="34"/>
                        </a:lnTo>
                        <a:lnTo>
                          <a:pt x="34" y="11"/>
                        </a:lnTo>
                        <a:lnTo>
                          <a:pt x="11" y="0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63" name="Freeform 683"/>
                  <p:cNvSpPr>
                    <a:spLocks noChangeAspect="1"/>
                  </p:cNvSpPr>
                  <p:nvPr/>
                </p:nvSpPr>
                <p:spPr bwMode="auto">
                  <a:xfrm>
                    <a:off x="4231" y="3233"/>
                    <a:ext cx="64" cy="45"/>
                  </a:xfrm>
                  <a:custGeom>
                    <a:avLst/>
                    <a:gdLst>
                      <a:gd name="T0" fmla="*/ 0 w 56"/>
                      <a:gd name="T1" fmla="*/ 0 h 45"/>
                      <a:gd name="T2" fmla="*/ 23 w 56"/>
                      <a:gd name="T3" fmla="*/ 34 h 45"/>
                      <a:gd name="T4" fmla="*/ 56 w 56"/>
                      <a:gd name="T5" fmla="*/ 45 h 45"/>
                      <a:gd name="T6" fmla="*/ 34 w 56"/>
                      <a:gd name="T7" fmla="*/ 11 h 45"/>
                      <a:gd name="T8" fmla="*/ 0 w 56"/>
                      <a:gd name="T9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45">
                        <a:moveTo>
                          <a:pt x="0" y="0"/>
                        </a:moveTo>
                        <a:lnTo>
                          <a:pt x="23" y="34"/>
                        </a:lnTo>
                        <a:lnTo>
                          <a:pt x="56" y="45"/>
                        </a:lnTo>
                        <a:lnTo>
                          <a:pt x="34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64" name="Freeform 684"/>
                  <p:cNvSpPr>
                    <a:spLocks noChangeAspect="1"/>
                  </p:cNvSpPr>
                  <p:nvPr/>
                </p:nvSpPr>
                <p:spPr bwMode="auto">
                  <a:xfrm>
                    <a:off x="4308" y="3345"/>
                    <a:ext cx="52" cy="56"/>
                  </a:xfrm>
                  <a:custGeom>
                    <a:avLst/>
                    <a:gdLst>
                      <a:gd name="T0" fmla="*/ 0 w 45"/>
                      <a:gd name="T1" fmla="*/ 0 h 56"/>
                      <a:gd name="T2" fmla="*/ 23 w 45"/>
                      <a:gd name="T3" fmla="*/ 45 h 56"/>
                      <a:gd name="T4" fmla="*/ 45 w 45"/>
                      <a:gd name="T5" fmla="*/ 56 h 56"/>
                      <a:gd name="T6" fmla="*/ 23 w 45"/>
                      <a:gd name="T7" fmla="*/ 12 h 56"/>
                      <a:gd name="T8" fmla="*/ 0 w 45"/>
                      <a:gd name="T9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56">
                        <a:moveTo>
                          <a:pt x="0" y="0"/>
                        </a:moveTo>
                        <a:lnTo>
                          <a:pt x="23" y="45"/>
                        </a:lnTo>
                        <a:lnTo>
                          <a:pt x="45" y="56"/>
                        </a:lnTo>
                        <a:lnTo>
                          <a:pt x="23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66" name="Freeform 686"/>
                  <p:cNvSpPr>
                    <a:spLocks noChangeAspect="1"/>
                  </p:cNvSpPr>
                  <p:nvPr/>
                </p:nvSpPr>
                <p:spPr bwMode="auto">
                  <a:xfrm>
                    <a:off x="4425" y="3547"/>
                    <a:ext cx="64" cy="34"/>
                  </a:xfrm>
                  <a:custGeom>
                    <a:avLst/>
                    <a:gdLst>
                      <a:gd name="T0" fmla="*/ 0 w 56"/>
                      <a:gd name="T1" fmla="*/ 22 h 34"/>
                      <a:gd name="T2" fmla="*/ 45 w 56"/>
                      <a:gd name="T3" fmla="*/ 34 h 34"/>
                      <a:gd name="T4" fmla="*/ 56 w 56"/>
                      <a:gd name="T5" fmla="*/ 11 h 34"/>
                      <a:gd name="T6" fmla="*/ 12 w 56"/>
                      <a:gd name="T7" fmla="*/ 0 h 34"/>
                      <a:gd name="T8" fmla="*/ 0 w 56"/>
                      <a:gd name="T9" fmla="*/ 2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4">
                        <a:moveTo>
                          <a:pt x="0" y="22"/>
                        </a:moveTo>
                        <a:lnTo>
                          <a:pt x="45" y="34"/>
                        </a:lnTo>
                        <a:lnTo>
                          <a:pt x="56" y="11"/>
                        </a:lnTo>
                        <a:lnTo>
                          <a:pt x="12" y="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67" name="Freeform 687"/>
                  <p:cNvSpPr>
                    <a:spLocks noChangeAspect="1"/>
                  </p:cNvSpPr>
                  <p:nvPr/>
                </p:nvSpPr>
                <p:spPr bwMode="auto">
                  <a:xfrm>
                    <a:off x="4581" y="3581"/>
                    <a:ext cx="64" cy="33"/>
                  </a:xfrm>
                  <a:custGeom>
                    <a:avLst/>
                    <a:gdLst>
                      <a:gd name="T0" fmla="*/ 0 w 56"/>
                      <a:gd name="T1" fmla="*/ 22 h 33"/>
                      <a:gd name="T2" fmla="*/ 45 w 56"/>
                      <a:gd name="T3" fmla="*/ 33 h 33"/>
                      <a:gd name="T4" fmla="*/ 56 w 56"/>
                      <a:gd name="T5" fmla="*/ 11 h 33"/>
                      <a:gd name="T6" fmla="*/ 11 w 56"/>
                      <a:gd name="T7" fmla="*/ 0 h 33"/>
                      <a:gd name="T8" fmla="*/ 0 w 56"/>
                      <a:gd name="T9" fmla="*/ 22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3">
                        <a:moveTo>
                          <a:pt x="0" y="22"/>
                        </a:moveTo>
                        <a:lnTo>
                          <a:pt x="45" y="33"/>
                        </a:lnTo>
                        <a:lnTo>
                          <a:pt x="56" y="11"/>
                        </a:lnTo>
                        <a:lnTo>
                          <a:pt x="11" y="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68" name="Freeform 688"/>
                  <p:cNvSpPr>
                    <a:spLocks noChangeAspect="1"/>
                  </p:cNvSpPr>
                  <p:nvPr/>
                </p:nvSpPr>
                <p:spPr bwMode="auto">
                  <a:xfrm>
                    <a:off x="4684" y="3614"/>
                    <a:ext cx="64" cy="34"/>
                  </a:xfrm>
                  <a:custGeom>
                    <a:avLst/>
                    <a:gdLst>
                      <a:gd name="T0" fmla="*/ 0 w 56"/>
                      <a:gd name="T1" fmla="*/ 23 h 34"/>
                      <a:gd name="T2" fmla="*/ 45 w 56"/>
                      <a:gd name="T3" fmla="*/ 34 h 34"/>
                      <a:gd name="T4" fmla="*/ 56 w 56"/>
                      <a:gd name="T5" fmla="*/ 11 h 34"/>
                      <a:gd name="T6" fmla="*/ 12 w 56"/>
                      <a:gd name="T7" fmla="*/ 0 h 34"/>
                      <a:gd name="T8" fmla="*/ 0 w 56"/>
                      <a:gd name="T9" fmla="*/ 2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4">
                        <a:moveTo>
                          <a:pt x="0" y="23"/>
                        </a:moveTo>
                        <a:lnTo>
                          <a:pt x="45" y="34"/>
                        </a:lnTo>
                        <a:lnTo>
                          <a:pt x="56" y="11"/>
                        </a:lnTo>
                        <a:lnTo>
                          <a:pt x="12" y="0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69" name="Freeform 689"/>
                  <p:cNvSpPr>
                    <a:spLocks noChangeAspect="1"/>
                  </p:cNvSpPr>
                  <p:nvPr/>
                </p:nvSpPr>
                <p:spPr bwMode="auto">
                  <a:xfrm>
                    <a:off x="4827" y="3659"/>
                    <a:ext cx="65" cy="45"/>
                  </a:xfrm>
                  <a:custGeom>
                    <a:avLst/>
                    <a:gdLst>
                      <a:gd name="T0" fmla="*/ 0 w 56"/>
                      <a:gd name="T1" fmla="*/ 22 h 45"/>
                      <a:gd name="T2" fmla="*/ 44 w 56"/>
                      <a:gd name="T3" fmla="*/ 45 h 45"/>
                      <a:gd name="T4" fmla="*/ 56 w 56"/>
                      <a:gd name="T5" fmla="*/ 22 h 45"/>
                      <a:gd name="T6" fmla="*/ 11 w 56"/>
                      <a:gd name="T7" fmla="*/ 0 h 45"/>
                      <a:gd name="T8" fmla="*/ 0 w 56"/>
                      <a:gd name="T9" fmla="*/ 22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45">
                        <a:moveTo>
                          <a:pt x="0" y="22"/>
                        </a:moveTo>
                        <a:lnTo>
                          <a:pt x="44" y="45"/>
                        </a:lnTo>
                        <a:lnTo>
                          <a:pt x="56" y="22"/>
                        </a:lnTo>
                        <a:lnTo>
                          <a:pt x="11" y="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73" name="Rectangle 6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70" y="3715"/>
                    <a:ext cx="52" cy="22"/>
                  </a:xfrm>
                  <a:prstGeom prst="rect">
                    <a:avLst/>
                  </a:pr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094" name="Freeform 614"/>
                  <p:cNvSpPr>
                    <a:spLocks noChangeAspect="1"/>
                  </p:cNvSpPr>
                  <p:nvPr/>
                </p:nvSpPr>
                <p:spPr bwMode="auto">
                  <a:xfrm>
                    <a:off x="2976" y="3536"/>
                    <a:ext cx="90" cy="67"/>
                  </a:xfrm>
                  <a:custGeom>
                    <a:avLst/>
                    <a:gdLst>
                      <a:gd name="T0" fmla="*/ 0 w 78"/>
                      <a:gd name="T1" fmla="*/ 22 h 67"/>
                      <a:gd name="T2" fmla="*/ 67 w 78"/>
                      <a:gd name="T3" fmla="*/ 67 h 67"/>
                      <a:gd name="T4" fmla="*/ 78 w 78"/>
                      <a:gd name="T5" fmla="*/ 45 h 67"/>
                      <a:gd name="T6" fmla="*/ 11 w 78"/>
                      <a:gd name="T7" fmla="*/ 0 h 67"/>
                      <a:gd name="T8" fmla="*/ 0 w 78"/>
                      <a:gd name="T9" fmla="*/ 22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67">
                        <a:moveTo>
                          <a:pt x="0" y="22"/>
                        </a:moveTo>
                        <a:lnTo>
                          <a:pt x="67" y="67"/>
                        </a:lnTo>
                        <a:lnTo>
                          <a:pt x="78" y="45"/>
                        </a:lnTo>
                        <a:lnTo>
                          <a:pt x="11" y="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996" name="Freeform 1444"/>
                  <p:cNvSpPr>
                    <a:spLocks noChangeAspect="1"/>
                  </p:cNvSpPr>
                  <p:nvPr/>
                </p:nvSpPr>
                <p:spPr bwMode="auto">
                  <a:xfrm>
                    <a:off x="4368" y="3441"/>
                    <a:ext cx="52" cy="56"/>
                  </a:xfrm>
                  <a:custGeom>
                    <a:avLst/>
                    <a:gdLst>
                      <a:gd name="T0" fmla="*/ 0 w 45"/>
                      <a:gd name="T1" fmla="*/ 0 h 56"/>
                      <a:gd name="T2" fmla="*/ 23 w 45"/>
                      <a:gd name="T3" fmla="*/ 45 h 56"/>
                      <a:gd name="T4" fmla="*/ 45 w 45"/>
                      <a:gd name="T5" fmla="*/ 56 h 56"/>
                      <a:gd name="T6" fmla="*/ 23 w 45"/>
                      <a:gd name="T7" fmla="*/ 12 h 56"/>
                      <a:gd name="T8" fmla="*/ 0 w 45"/>
                      <a:gd name="T9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56">
                        <a:moveTo>
                          <a:pt x="0" y="0"/>
                        </a:moveTo>
                        <a:lnTo>
                          <a:pt x="23" y="45"/>
                        </a:lnTo>
                        <a:lnTo>
                          <a:pt x="45" y="56"/>
                        </a:lnTo>
                        <a:lnTo>
                          <a:pt x="23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997" name="Rectangle 14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40" y="3696"/>
                    <a:ext cx="52" cy="23"/>
                  </a:xfrm>
                  <a:prstGeom prst="rect">
                    <a:avLst/>
                  </a:pr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998" name="Rectangle 14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4" y="3721"/>
                    <a:ext cx="52" cy="23"/>
                  </a:xfrm>
                  <a:prstGeom prst="rect">
                    <a:avLst/>
                  </a:pr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999" name="Rectangle 14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722"/>
                    <a:ext cx="52" cy="22"/>
                  </a:xfrm>
                  <a:prstGeom prst="rect">
                    <a:avLst/>
                  </a:pr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001" name="Freeform 1449"/>
                  <p:cNvSpPr>
                    <a:spLocks noChangeAspect="1"/>
                  </p:cNvSpPr>
                  <p:nvPr/>
                </p:nvSpPr>
                <p:spPr bwMode="auto">
                  <a:xfrm>
                    <a:off x="4028" y="3024"/>
                    <a:ext cx="52" cy="56"/>
                  </a:xfrm>
                  <a:custGeom>
                    <a:avLst/>
                    <a:gdLst>
                      <a:gd name="T0" fmla="*/ 0 w 45"/>
                      <a:gd name="T1" fmla="*/ 33 h 56"/>
                      <a:gd name="T2" fmla="*/ 34 w 45"/>
                      <a:gd name="T3" fmla="*/ 56 h 56"/>
                      <a:gd name="T4" fmla="*/ 45 w 45"/>
                      <a:gd name="T5" fmla="*/ 22 h 56"/>
                      <a:gd name="T6" fmla="*/ 11 w 45"/>
                      <a:gd name="T7" fmla="*/ 0 h 56"/>
                      <a:gd name="T8" fmla="*/ 0 w 45"/>
                      <a:gd name="T9" fmla="*/ 33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56">
                        <a:moveTo>
                          <a:pt x="0" y="33"/>
                        </a:moveTo>
                        <a:lnTo>
                          <a:pt x="34" y="56"/>
                        </a:lnTo>
                        <a:lnTo>
                          <a:pt x="45" y="22"/>
                        </a:lnTo>
                        <a:lnTo>
                          <a:pt x="11" y="0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002" name="Freeform 1450"/>
                  <p:cNvSpPr>
                    <a:spLocks noChangeAspect="1"/>
                  </p:cNvSpPr>
                  <p:nvPr/>
                </p:nvSpPr>
                <p:spPr bwMode="auto">
                  <a:xfrm>
                    <a:off x="3732" y="2976"/>
                    <a:ext cx="39" cy="33"/>
                  </a:xfrm>
                  <a:custGeom>
                    <a:avLst/>
                    <a:gdLst>
                      <a:gd name="T0" fmla="*/ 0 w 34"/>
                      <a:gd name="T1" fmla="*/ 22 h 33"/>
                      <a:gd name="T2" fmla="*/ 11 w 34"/>
                      <a:gd name="T3" fmla="*/ 0 h 33"/>
                      <a:gd name="T4" fmla="*/ 34 w 34"/>
                      <a:gd name="T5" fmla="*/ 11 h 33"/>
                      <a:gd name="T6" fmla="*/ 22 w 34"/>
                      <a:gd name="T7" fmla="*/ 33 h 33"/>
                      <a:gd name="T8" fmla="*/ 0 w 34"/>
                      <a:gd name="T9" fmla="*/ 22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33">
                        <a:moveTo>
                          <a:pt x="0" y="22"/>
                        </a:moveTo>
                        <a:lnTo>
                          <a:pt x="11" y="0"/>
                        </a:lnTo>
                        <a:lnTo>
                          <a:pt x="34" y="11"/>
                        </a:lnTo>
                        <a:lnTo>
                          <a:pt x="22" y="33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47185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:\DOULEIES\SYNEDRIA KAI SYNANTHSEIS\SYNEDRIA ELLHNIKA\E. XANIA 01. ICHTHYOLOGOI\SYGKRISH SKAFON ME KATA MHKOS SYNTHESEIS\GIA THN PAROUSIASH\EIKONES\Mubar_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2514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246" name="Group 742"/>
          <p:cNvGrpSpPr>
            <a:grpSpLocks noChangeAspect="1"/>
          </p:cNvGrpSpPr>
          <p:nvPr/>
        </p:nvGrpSpPr>
        <p:grpSpPr bwMode="auto">
          <a:xfrm>
            <a:off x="128588" y="3179763"/>
            <a:ext cx="9015412" cy="3592512"/>
            <a:chOff x="106" y="2160"/>
            <a:chExt cx="5258" cy="2095"/>
          </a:xfrm>
        </p:grpSpPr>
        <p:grpSp>
          <p:nvGrpSpPr>
            <p:cNvPr id="22045" name="Group 541"/>
            <p:cNvGrpSpPr>
              <a:grpSpLocks noChangeAspect="1"/>
            </p:cNvGrpSpPr>
            <p:nvPr/>
          </p:nvGrpSpPr>
          <p:grpSpPr bwMode="auto">
            <a:xfrm>
              <a:off x="670" y="3805"/>
              <a:ext cx="4694" cy="38"/>
              <a:chOff x="670" y="3805"/>
              <a:chExt cx="4694" cy="38"/>
            </a:xfrm>
          </p:grpSpPr>
          <p:sp>
            <p:nvSpPr>
              <p:cNvPr id="21898" name="Line 394"/>
              <p:cNvSpPr>
                <a:spLocks noChangeAspect="1" noChangeShapeType="1"/>
              </p:cNvSpPr>
              <p:nvPr/>
            </p:nvSpPr>
            <p:spPr bwMode="auto">
              <a:xfrm>
                <a:off x="670" y="3805"/>
                <a:ext cx="469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00" name="Line 396"/>
              <p:cNvSpPr>
                <a:spLocks noChangeAspect="1" noChangeShapeType="1"/>
              </p:cNvSpPr>
              <p:nvPr/>
            </p:nvSpPr>
            <p:spPr bwMode="auto">
              <a:xfrm flipV="1">
                <a:off x="1346" y="3805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01" name="Line 397"/>
              <p:cNvSpPr>
                <a:spLocks noChangeAspect="1" noChangeShapeType="1"/>
              </p:cNvSpPr>
              <p:nvPr/>
            </p:nvSpPr>
            <p:spPr bwMode="auto">
              <a:xfrm flipV="1">
                <a:off x="2009" y="3805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02" name="Line 398"/>
              <p:cNvSpPr>
                <a:spLocks noChangeAspect="1" noChangeShapeType="1"/>
              </p:cNvSpPr>
              <p:nvPr/>
            </p:nvSpPr>
            <p:spPr bwMode="auto">
              <a:xfrm flipV="1">
                <a:off x="2685" y="3805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03" name="Line 399"/>
              <p:cNvSpPr>
                <a:spLocks noChangeAspect="1" noChangeShapeType="1"/>
              </p:cNvSpPr>
              <p:nvPr/>
            </p:nvSpPr>
            <p:spPr bwMode="auto">
              <a:xfrm flipV="1">
                <a:off x="3348" y="3805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04" name="Line 400"/>
              <p:cNvSpPr>
                <a:spLocks noChangeAspect="1" noChangeShapeType="1"/>
              </p:cNvSpPr>
              <p:nvPr/>
            </p:nvSpPr>
            <p:spPr bwMode="auto">
              <a:xfrm flipV="1">
                <a:off x="4024" y="3805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05" name="Line 401"/>
              <p:cNvSpPr>
                <a:spLocks noChangeAspect="1" noChangeShapeType="1"/>
              </p:cNvSpPr>
              <p:nvPr/>
            </p:nvSpPr>
            <p:spPr bwMode="auto">
              <a:xfrm flipV="1">
                <a:off x="4687" y="3805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06" name="Line 402"/>
              <p:cNvSpPr>
                <a:spLocks noChangeAspect="1" noChangeShapeType="1"/>
              </p:cNvSpPr>
              <p:nvPr/>
            </p:nvSpPr>
            <p:spPr bwMode="auto">
              <a:xfrm flipV="1">
                <a:off x="5363" y="3805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245" name="Group 741"/>
            <p:cNvGrpSpPr>
              <a:grpSpLocks noChangeAspect="1"/>
            </p:cNvGrpSpPr>
            <p:nvPr/>
          </p:nvGrpSpPr>
          <p:grpSpPr bwMode="auto">
            <a:xfrm>
              <a:off x="106" y="2160"/>
              <a:ext cx="4827" cy="2095"/>
              <a:chOff x="106" y="2160"/>
              <a:chExt cx="4827" cy="2095"/>
            </a:xfrm>
          </p:grpSpPr>
          <p:sp>
            <p:nvSpPr>
              <p:cNvPr id="21884" name="Line 380"/>
              <p:cNvSpPr>
                <a:spLocks noChangeAspect="1" noChangeShapeType="1"/>
              </p:cNvSpPr>
              <p:nvPr/>
            </p:nvSpPr>
            <p:spPr bwMode="auto">
              <a:xfrm>
                <a:off x="670" y="2236"/>
                <a:ext cx="1" cy="15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85" name="Line 381"/>
              <p:cNvSpPr>
                <a:spLocks noChangeAspect="1" noChangeShapeType="1"/>
              </p:cNvSpPr>
              <p:nvPr/>
            </p:nvSpPr>
            <p:spPr bwMode="auto">
              <a:xfrm>
                <a:off x="633" y="3805"/>
                <a:ext cx="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86" name="Line 382"/>
              <p:cNvSpPr>
                <a:spLocks noChangeAspect="1" noChangeShapeType="1"/>
              </p:cNvSpPr>
              <p:nvPr/>
            </p:nvSpPr>
            <p:spPr bwMode="auto">
              <a:xfrm>
                <a:off x="633" y="3672"/>
                <a:ext cx="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87" name="Line 383"/>
              <p:cNvSpPr>
                <a:spLocks noChangeAspect="1" noChangeShapeType="1"/>
              </p:cNvSpPr>
              <p:nvPr/>
            </p:nvSpPr>
            <p:spPr bwMode="auto">
              <a:xfrm>
                <a:off x="633" y="3549"/>
                <a:ext cx="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88" name="Line 384"/>
              <p:cNvSpPr>
                <a:spLocks noChangeAspect="1" noChangeShapeType="1"/>
              </p:cNvSpPr>
              <p:nvPr/>
            </p:nvSpPr>
            <p:spPr bwMode="auto">
              <a:xfrm>
                <a:off x="633" y="3415"/>
                <a:ext cx="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89" name="Line 385"/>
              <p:cNvSpPr>
                <a:spLocks noChangeAspect="1" noChangeShapeType="1"/>
              </p:cNvSpPr>
              <p:nvPr/>
            </p:nvSpPr>
            <p:spPr bwMode="auto">
              <a:xfrm>
                <a:off x="633" y="3282"/>
                <a:ext cx="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90" name="Line 386"/>
              <p:cNvSpPr>
                <a:spLocks noChangeAspect="1" noChangeShapeType="1"/>
              </p:cNvSpPr>
              <p:nvPr/>
            </p:nvSpPr>
            <p:spPr bwMode="auto">
              <a:xfrm>
                <a:off x="633" y="3149"/>
                <a:ext cx="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91" name="Line 387"/>
              <p:cNvSpPr>
                <a:spLocks noChangeAspect="1" noChangeShapeType="1"/>
              </p:cNvSpPr>
              <p:nvPr/>
            </p:nvSpPr>
            <p:spPr bwMode="auto">
              <a:xfrm>
                <a:off x="633" y="3026"/>
                <a:ext cx="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92" name="Line 388"/>
              <p:cNvSpPr>
                <a:spLocks noChangeAspect="1" noChangeShapeType="1"/>
              </p:cNvSpPr>
              <p:nvPr/>
            </p:nvSpPr>
            <p:spPr bwMode="auto">
              <a:xfrm>
                <a:off x="633" y="2892"/>
                <a:ext cx="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93" name="Line 389"/>
              <p:cNvSpPr>
                <a:spLocks noChangeAspect="1" noChangeShapeType="1"/>
              </p:cNvSpPr>
              <p:nvPr/>
            </p:nvSpPr>
            <p:spPr bwMode="auto">
              <a:xfrm>
                <a:off x="633" y="2759"/>
                <a:ext cx="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94" name="Line 390"/>
              <p:cNvSpPr>
                <a:spLocks noChangeAspect="1" noChangeShapeType="1"/>
              </p:cNvSpPr>
              <p:nvPr/>
            </p:nvSpPr>
            <p:spPr bwMode="auto">
              <a:xfrm>
                <a:off x="633" y="2626"/>
                <a:ext cx="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95" name="Line 391"/>
              <p:cNvSpPr>
                <a:spLocks noChangeAspect="1" noChangeShapeType="1"/>
              </p:cNvSpPr>
              <p:nvPr/>
            </p:nvSpPr>
            <p:spPr bwMode="auto">
              <a:xfrm>
                <a:off x="633" y="2502"/>
                <a:ext cx="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96" name="Line 392"/>
              <p:cNvSpPr>
                <a:spLocks noChangeAspect="1" noChangeShapeType="1"/>
              </p:cNvSpPr>
              <p:nvPr/>
            </p:nvSpPr>
            <p:spPr bwMode="auto">
              <a:xfrm>
                <a:off x="633" y="2369"/>
                <a:ext cx="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97" name="Line 393"/>
              <p:cNvSpPr>
                <a:spLocks noChangeAspect="1" noChangeShapeType="1"/>
              </p:cNvSpPr>
              <p:nvPr/>
            </p:nvSpPr>
            <p:spPr bwMode="auto">
              <a:xfrm>
                <a:off x="633" y="2236"/>
                <a:ext cx="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99" name="Line 395"/>
              <p:cNvSpPr>
                <a:spLocks noChangeAspect="1" noChangeShapeType="1"/>
              </p:cNvSpPr>
              <p:nvPr/>
            </p:nvSpPr>
            <p:spPr bwMode="auto">
              <a:xfrm flipV="1">
                <a:off x="670" y="3805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17" name="Rectangle 513"/>
              <p:cNvSpPr>
                <a:spLocks noChangeAspect="1" noChangeArrowheads="1"/>
              </p:cNvSpPr>
              <p:nvPr/>
            </p:nvSpPr>
            <p:spPr bwMode="auto">
              <a:xfrm>
                <a:off x="504" y="3729"/>
                <a:ext cx="74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2018" name="Rectangle 514"/>
              <p:cNvSpPr>
                <a:spLocks noChangeAspect="1" noChangeArrowheads="1"/>
              </p:cNvSpPr>
              <p:nvPr/>
            </p:nvSpPr>
            <p:spPr bwMode="auto">
              <a:xfrm>
                <a:off x="431" y="3473"/>
                <a:ext cx="148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2019" name="Rectangle 515"/>
              <p:cNvSpPr>
                <a:spLocks noChangeAspect="1" noChangeArrowheads="1"/>
              </p:cNvSpPr>
              <p:nvPr/>
            </p:nvSpPr>
            <p:spPr bwMode="auto">
              <a:xfrm>
                <a:off x="431" y="3206"/>
                <a:ext cx="149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22020" name="Rectangle 516"/>
              <p:cNvSpPr>
                <a:spLocks noChangeAspect="1" noChangeArrowheads="1"/>
              </p:cNvSpPr>
              <p:nvPr/>
            </p:nvSpPr>
            <p:spPr bwMode="auto">
              <a:xfrm>
                <a:off x="431" y="2949"/>
                <a:ext cx="148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30</a:t>
                </a:r>
              </a:p>
            </p:txBody>
          </p:sp>
          <p:sp>
            <p:nvSpPr>
              <p:cNvPr id="22021" name="Rectangle 517"/>
              <p:cNvSpPr>
                <a:spLocks noChangeAspect="1" noChangeArrowheads="1"/>
              </p:cNvSpPr>
              <p:nvPr/>
            </p:nvSpPr>
            <p:spPr bwMode="auto">
              <a:xfrm>
                <a:off x="431" y="2683"/>
                <a:ext cx="149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40</a:t>
                </a:r>
              </a:p>
            </p:txBody>
          </p:sp>
          <p:sp>
            <p:nvSpPr>
              <p:cNvPr id="22022" name="Rectangle 518"/>
              <p:cNvSpPr>
                <a:spLocks noChangeAspect="1" noChangeArrowheads="1"/>
              </p:cNvSpPr>
              <p:nvPr/>
            </p:nvSpPr>
            <p:spPr bwMode="auto">
              <a:xfrm>
                <a:off x="431" y="2426"/>
                <a:ext cx="148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50</a:t>
                </a:r>
              </a:p>
            </p:txBody>
          </p:sp>
          <p:sp>
            <p:nvSpPr>
              <p:cNvPr id="22023" name="Rectangle 519"/>
              <p:cNvSpPr>
                <a:spLocks noChangeAspect="1" noChangeArrowheads="1"/>
              </p:cNvSpPr>
              <p:nvPr/>
            </p:nvSpPr>
            <p:spPr bwMode="auto">
              <a:xfrm>
                <a:off x="431" y="2160"/>
                <a:ext cx="149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60</a:t>
                </a:r>
              </a:p>
            </p:txBody>
          </p:sp>
          <p:sp>
            <p:nvSpPr>
              <p:cNvPr id="22024" name="Rectangle 520"/>
              <p:cNvSpPr>
                <a:spLocks noChangeAspect="1" noChangeArrowheads="1"/>
              </p:cNvSpPr>
              <p:nvPr/>
            </p:nvSpPr>
            <p:spPr bwMode="auto">
              <a:xfrm>
                <a:off x="768" y="3910"/>
                <a:ext cx="148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2025" name="Rectangle 521"/>
              <p:cNvSpPr>
                <a:spLocks noChangeAspect="1" noChangeArrowheads="1"/>
              </p:cNvSpPr>
              <p:nvPr/>
            </p:nvSpPr>
            <p:spPr bwMode="auto">
              <a:xfrm>
                <a:off x="1432" y="3910"/>
                <a:ext cx="148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2026" name="Rectangle 522"/>
              <p:cNvSpPr>
                <a:spLocks noChangeAspect="1" noChangeArrowheads="1"/>
              </p:cNvSpPr>
              <p:nvPr/>
            </p:nvSpPr>
            <p:spPr bwMode="auto">
              <a:xfrm>
                <a:off x="2107" y="3910"/>
                <a:ext cx="148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22027" name="Rectangle 523"/>
              <p:cNvSpPr>
                <a:spLocks noChangeAspect="1" noChangeArrowheads="1"/>
              </p:cNvSpPr>
              <p:nvPr/>
            </p:nvSpPr>
            <p:spPr bwMode="auto">
              <a:xfrm>
                <a:off x="2771" y="3910"/>
                <a:ext cx="148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16</a:t>
                </a:r>
              </a:p>
            </p:txBody>
          </p:sp>
          <p:sp>
            <p:nvSpPr>
              <p:cNvPr id="22028" name="Rectangle 524"/>
              <p:cNvSpPr>
                <a:spLocks noChangeAspect="1" noChangeArrowheads="1"/>
              </p:cNvSpPr>
              <p:nvPr/>
            </p:nvSpPr>
            <p:spPr bwMode="auto">
              <a:xfrm>
                <a:off x="3446" y="3910"/>
                <a:ext cx="148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22029" name="Rectangle 525"/>
              <p:cNvSpPr>
                <a:spLocks noChangeAspect="1" noChangeArrowheads="1"/>
              </p:cNvSpPr>
              <p:nvPr/>
            </p:nvSpPr>
            <p:spPr bwMode="auto">
              <a:xfrm>
                <a:off x="4121" y="3910"/>
                <a:ext cx="148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22030" name="Rectangle 526"/>
              <p:cNvSpPr>
                <a:spLocks noChangeAspect="1" noChangeArrowheads="1"/>
              </p:cNvSpPr>
              <p:nvPr/>
            </p:nvSpPr>
            <p:spPr bwMode="auto">
              <a:xfrm>
                <a:off x="4785" y="3910"/>
                <a:ext cx="148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22</a:t>
                </a:r>
              </a:p>
            </p:txBody>
          </p:sp>
          <p:sp>
            <p:nvSpPr>
              <p:cNvPr id="22031" name="Rectangle 527"/>
              <p:cNvSpPr>
                <a:spLocks noChangeAspect="1" noChangeArrowheads="1"/>
              </p:cNvSpPr>
              <p:nvPr/>
            </p:nvSpPr>
            <p:spPr bwMode="auto">
              <a:xfrm>
                <a:off x="2587" y="4042"/>
                <a:ext cx="62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TL (cm)</a:t>
                </a:r>
              </a:p>
            </p:txBody>
          </p:sp>
          <p:sp>
            <p:nvSpPr>
              <p:cNvPr id="22032" name="Rectangle 528"/>
              <p:cNvSpPr>
                <a:spLocks noChangeAspect="1" noChangeArrowheads="1"/>
              </p:cNvSpPr>
              <p:nvPr/>
            </p:nvSpPr>
            <p:spPr bwMode="auto">
              <a:xfrm rot="16200000">
                <a:off x="-311" y="2910"/>
                <a:ext cx="104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Συχνότητα %</a:t>
                </a:r>
              </a:p>
            </p:txBody>
          </p:sp>
        </p:grpSp>
      </p:grpSp>
      <p:grpSp>
        <p:nvGrpSpPr>
          <p:cNvPr id="22278" name="Group 774"/>
          <p:cNvGrpSpPr>
            <a:grpSpLocks/>
          </p:cNvGrpSpPr>
          <p:nvPr/>
        </p:nvGrpSpPr>
        <p:grpSpPr bwMode="auto">
          <a:xfrm>
            <a:off x="1366838" y="538163"/>
            <a:ext cx="7473950" cy="5448300"/>
            <a:chOff x="861" y="339"/>
            <a:chExt cx="4708" cy="3432"/>
          </a:xfrm>
        </p:grpSpPr>
        <p:grpSp>
          <p:nvGrpSpPr>
            <p:cNvPr id="22277" name="Group 773"/>
            <p:cNvGrpSpPr>
              <a:grpSpLocks/>
            </p:cNvGrpSpPr>
            <p:nvPr/>
          </p:nvGrpSpPr>
          <p:grpSpPr bwMode="auto">
            <a:xfrm>
              <a:off x="4943" y="339"/>
              <a:ext cx="626" cy="1588"/>
              <a:chOff x="4943" y="339"/>
              <a:chExt cx="626" cy="1588"/>
            </a:xfrm>
          </p:grpSpPr>
          <p:sp>
            <p:nvSpPr>
              <p:cNvPr id="22063" name="Rectangle 559"/>
              <p:cNvSpPr>
                <a:spLocks noChangeAspect="1" noChangeArrowheads="1"/>
              </p:cNvSpPr>
              <p:nvPr/>
            </p:nvSpPr>
            <p:spPr bwMode="auto">
              <a:xfrm>
                <a:off x="4943" y="1140"/>
                <a:ext cx="616" cy="121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64" name="Rectangle 560"/>
              <p:cNvSpPr>
                <a:spLocks noChangeAspect="1" noChangeArrowheads="1"/>
              </p:cNvSpPr>
              <p:nvPr/>
            </p:nvSpPr>
            <p:spPr bwMode="auto">
              <a:xfrm>
                <a:off x="4943" y="997"/>
                <a:ext cx="616" cy="11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65" name="Rectangle 561"/>
              <p:cNvSpPr>
                <a:spLocks noChangeAspect="1" noChangeArrowheads="1"/>
              </p:cNvSpPr>
              <p:nvPr/>
            </p:nvSpPr>
            <p:spPr bwMode="auto">
              <a:xfrm>
                <a:off x="5060" y="1110"/>
                <a:ext cx="383" cy="3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66" name="Freeform 562"/>
              <p:cNvSpPr>
                <a:spLocks noChangeAspect="1"/>
              </p:cNvSpPr>
              <p:nvPr/>
            </p:nvSpPr>
            <p:spPr bwMode="auto">
              <a:xfrm>
                <a:off x="5443" y="1125"/>
                <a:ext cx="116" cy="15"/>
              </a:xfrm>
              <a:custGeom>
                <a:avLst/>
                <a:gdLst>
                  <a:gd name="T0" fmla="*/ 0 w 60"/>
                  <a:gd name="T1" fmla="*/ 12 h 12"/>
                  <a:gd name="T2" fmla="*/ 0 w 60"/>
                  <a:gd name="T3" fmla="*/ 0 h 12"/>
                  <a:gd name="T4" fmla="*/ 0 w 60"/>
                  <a:gd name="T5" fmla="*/ 0 h 12"/>
                  <a:gd name="T6" fmla="*/ 60 w 60"/>
                  <a:gd name="T7" fmla="*/ 12 h 12"/>
                  <a:gd name="T8" fmla="*/ 0 w 6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67" name="Freeform 563"/>
              <p:cNvSpPr>
                <a:spLocks noChangeAspect="1"/>
              </p:cNvSpPr>
              <p:nvPr/>
            </p:nvSpPr>
            <p:spPr bwMode="auto">
              <a:xfrm>
                <a:off x="5443" y="1110"/>
                <a:ext cx="116" cy="15"/>
              </a:xfrm>
              <a:custGeom>
                <a:avLst/>
                <a:gdLst>
                  <a:gd name="T0" fmla="*/ 0 w 60"/>
                  <a:gd name="T1" fmla="*/ 12 h 12"/>
                  <a:gd name="T2" fmla="*/ 0 w 60"/>
                  <a:gd name="T3" fmla="*/ 0 h 12"/>
                  <a:gd name="T4" fmla="*/ 60 w 60"/>
                  <a:gd name="T5" fmla="*/ 0 h 12"/>
                  <a:gd name="T6" fmla="*/ 0 w 60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2">
                    <a:moveTo>
                      <a:pt x="0" y="12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68" name="Freeform 564"/>
              <p:cNvSpPr>
                <a:spLocks noChangeAspect="1"/>
              </p:cNvSpPr>
              <p:nvPr/>
            </p:nvSpPr>
            <p:spPr bwMode="auto">
              <a:xfrm>
                <a:off x="4943" y="1125"/>
                <a:ext cx="117" cy="15"/>
              </a:xfrm>
              <a:custGeom>
                <a:avLst/>
                <a:gdLst>
                  <a:gd name="T0" fmla="*/ 60 w 60"/>
                  <a:gd name="T1" fmla="*/ 12 h 12"/>
                  <a:gd name="T2" fmla="*/ 60 w 60"/>
                  <a:gd name="T3" fmla="*/ 0 h 12"/>
                  <a:gd name="T4" fmla="*/ 60 w 60"/>
                  <a:gd name="T5" fmla="*/ 0 h 12"/>
                  <a:gd name="T6" fmla="*/ 0 w 60"/>
                  <a:gd name="T7" fmla="*/ 12 h 12"/>
                  <a:gd name="T8" fmla="*/ 60 w 6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2">
                    <a:moveTo>
                      <a:pt x="60" y="12"/>
                    </a:moveTo>
                    <a:lnTo>
                      <a:pt x="60" y="0"/>
                    </a:lnTo>
                    <a:lnTo>
                      <a:pt x="60" y="0"/>
                    </a:lnTo>
                    <a:lnTo>
                      <a:pt x="0" y="12"/>
                    </a:lnTo>
                    <a:lnTo>
                      <a:pt x="60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69" name="Freeform 565"/>
              <p:cNvSpPr>
                <a:spLocks noChangeAspect="1"/>
              </p:cNvSpPr>
              <p:nvPr/>
            </p:nvSpPr>
            <p:spPr bwMode="auto">
              <a:xfrm>
                <a:off x="4943" y="1110"/>
                <a:ext cx="117" cy="15"/>
              </a:xfrm>
              <a:custGeom>
                <a:avLst/>
                <a:gdLst>
                  <a:gd name="T0" fmla="*/ 60 w 60"/>
                  <a:gd name="T1" fmla="*/ 12 h 12"/>
                  <a:gd name="T2" fmla="*/ 60 w 60"/>
                  <a:gd name="T3" fmla="*/ 0 h 12"/>
                  <a:gd name="T4" fmla="*/ 0 w 60"/>
                  <a:gd name="T5" fmla="*/ 0 h 12"/>
                  <a:gd name="T6" fmla="*/ 60 w 60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2">
                    <a:moveTo>
                      <a:pt x="60" y="12"/>
                    </a:moveTo>
                    <a:lnTo>
                      <a:pt x="60" y="0"/>
                    </a:lnTo>
                    <a:lnTo>
                      <a:pt x="0" y="0"/>
                    </a:lnTo>
                    <a:lnTo>
                      <a:pt x="60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74" name="Line 570"/>
              <p:cNvSpPr>
                <a:spLocks noChangeAspect="1" noChangeShapeType="1"/>
              </p:cNvSpPr>
              <p:nvPr/>
            </p:nvSpPr>
            <p:spPr bwMode="auto">
              <a:xfrm>
                <a:off x="5211" y="1118"/>
                <a:ext cx="81" cy="1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75" name="Line 571"/>
              <p:cNvSpPr>
                <a:spLocks noChangeAspect="1" noChangeShapeType="1"/>
              </p:cNvSpPr>
              <p:nvPr/>
            </p:nvSpPr>
            <p:spPr bwMode="auto">
              <a:xfrm>
                <a:off x="5246" y="1095"/>
                <a:ext cx="1" cy="52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20" name="Line 616"/>
              <p:cNvSpPr>
                <a:spLocks noChangeAspect="1" noChangeShapeType="1"/>
              </p:cNvSpPr>
              <p:nvPr/>
            </p:nvSpPr>
            <p:spPr bwMode="auto">
              <a:xfrm>
                <a:off x="5176" y="1548"/>
                <a:ext cx="151" cy="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21" name="Line 617"/>
              <p:cNvSpPr>
                <a:spLocks noChangeAspect="1" noChangeShapeType="1"/>
              </p:cNvSpPr>
              <p:nvPr/>
            </p:nvSpPr>
            <p:spPr bwMode="auto">
              <a:xfrm flipH="1">
                <a:off x="5246" y="1548"/>
                <a:ext cx="81" cy="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22" name="Line 618"/>
              <p:cNvSpPr>
                <a:spLocks noChangeAspect="1" noChangeShapeType="1"/>
              </p:cNvSpPr>
              <p:nvPr/>
            </p:nvSpPr>
            <p:spPr bwMode="auto">
              <a:xfrm flipV="1">
                <a:off x="5246" y="1261"/>
                <a:ext cx="1" cy="287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23" name="Line 619"/>
              <p:cNvSpPr>
                <a:spLocks noChangeAspect="1" noChangeShapeType="1"/>
              </p:cNvSpPr>
              <p:nvPr/>
            </p:nvSpPr>
            <p:spPr bwMode="auto">
              <a:xfrm>
                <a:off x="5246" y="1261"/>
                <a:ext cx="313" cy="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24" name="Line 620"/>
              <p:cNvSpPr>
                <a:spLocks noChangeAspect="1" noChangeShapeType="1"/>
              </p:cNvSpPr>
              <p:nvPr/>
            </p:nvSpPr>
            <p:spPr bwMode="auto">
              <a:xfrm flipV="1">
                <a:off x="5559" y="1140"/>
                <a:ext cx="2" cy="12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25" name="Line 62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43" y="1125"/>
                <a:ext cx="116" cy="15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26" name="Line 622"/>
              <p:cNvSpPr>
                <a:spLocks noChangeAspect="1" noChangeShapeType="1"/>
              </p:cNvSpPr>
              <p:nvPr/>
            </p:nvSpPr>
            <p:spPr bwMode="auto">
              <a:xfrm flipH="1">
                <a:off x="5060" y="1125"/>
                <a:ext cx="383" cy="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27" name="Line 623"/>
              <p:cNvSpPr>
                <a:spLocks noChangeAspect="1" noChangeShapeType="1"/>
              </p:cNvSpPr>
              <p:nvPr/>
            </p:nvSpPr>
            <p:spPr bwMode="auto">
              <a:xfrm>
                <a:off x="5060" y="1125"/>
                <a:ext cx="383" cy="2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28" name="Line 624"/>
              <p:cNvSpPr>
                <a:spLocks noChangeAspect="1" noChangeShapeType="1"/>
              </p:cNvSpPr>
              <p:nvPr/>
            </p:nvSpPr>
            <p:spPr bwMode="auto">
              <a:xfrm flipV="1">
                <a:off x="5443" y="1110"/>
                <a:ext cx="116" cy="15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29" name="Line 625"/>
              <p:cNvSpPr>
                <a:spLocks noChangeAspect="1" noChangeShapeType="1"/>
              </p:cNvSpPr>
              <p:nvPr/>
            </p:nvSpPr>
            <p:spPr bwMode="auto">
              <a:xfrm flipV="1">
                <a:off x="5559" y="997"/>
                <a:ext cx="2" cy="113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30" name="Line 626"/>
              <p:cNvSpPr>
                <a:spLocks noChangeAspect="1" noChangeShapeType="1"/>
              </p:cNvSpPr>
              <p:nvPr/>
            </p:nvSpPr>
            <p:spPr bwMode="auto">
              <a:xfrm flipH="1">
                <a:off x="5246" y="997"/>
                <a:ext cx="313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31" name="Line 627"/>
              <p:cNvSpPr>
                <a:spLocks noChangeAspect="1" noChangeShapeType="1"/>
              </p:cNvSpPr>
              <p:nvPr/>
            </p:nvSpPr>
            <p:spPr bwMode="auto">
              <a:xfrm flipV="1">
                <a:off x="5246" y="339"/>
                <a:ext cx="1" cy="65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32" name="Line 628"/>
              <p:cNvSpPr>
                <a:spLocks noChangeAspect="1" noChangeShapeType="1"/>
              </p:cNvSpPr>
              <p:nvPr/>
            </p:nvSpPr>
            <p:spPr bwMode="auto">
              <a:xfrm>
                <a:off x="5246" y="339"/>
                <a:ext cx="81" cy="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33" name="Line 629"/>
              <p:cNvSpPr>
                <a:spLocks noChangeAspect="1" noChangeShapeType="1"/>
              </p:cNvSpPr>
              <p:nvPr/>
            </p:nvSpPr>
            <p:spPr bwMode="auto">
              <a:xfrm flipH="1">
                <a:off x="5176" y="339"/>
                <a:ext cx="151" cy="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34" name="Line 630"/>
              <p:cNvSpPr>
                <a:spLocks noChangeAspect="1" noChangeShapeType="1"/>
              </p:cNvSpPr>
              <p:nvPr/>
            </p:nvSpPr>
            <p:spPr bwMode="auto">
              <a:xfrm>
                <a:off x="5176" y="339"/>
                <a:ext cx="70" cy="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35" name="Line 631"/>
              <p:cNvSpPr>
                <a:spLocks noChangeAspect="1" noChangeShapeType="1"/>
              </p:cNvSpPr>
              <p:nvPr/>
            </p:nvSpPr>
            <p:spPr bwMode="auto">
              <a:xfrm>
                <a:off x="5246" y="339"/>
                <a:ext cx="1" cy="658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36" name="Line 632"/>
              <p:cNvSpPr>
                <a:spLocks noChangeAspect="1" noChangeShapeType="1"/>
              </p:cNvSpPr>
              <p:nvPr/>
            </p:nvSpPr>
            <p:spPr bwMode="auto">
              <a:xfrm flipH="1">
                <a:off x="4943" y="997"/>
                <a:ext cx="303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37" name="Line 633"/>
              <p:cNvSpPr>
                <a:spLocks noChangeAspect="1" noChangeShapeType="1"/>
              </p:cNvSpPr>
              <p:nvPr/>
            </p:nvSpPr>
            <p:spPr bwMode="auto">
              <a:xfrm>
                <a:off x="4943" y="986"/>
                <a:ext cx="3" cy="124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38" name="Line 634"/>
              <p:cNvSpPr>
                <a:spLocks noChangeAspect="1" noChangeShapeType="1"/>
              </p:cNvSpPr>
              <p:nvPr/>
            </p:nvSpPr>
            <p:spPr bwMode="auto">
              <a:xfrm>
                <a:off x="4943" y="1110"/>
                <a:ext cx="117" cy="15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39" name="Line 635"/>
              <p:cNvSpPr>
                <a:spLocks noChangeAspect="1" noChangeShapeType="1"/>
              </p:cNvSpPr>
              <p:nvPr/>
            </p:nvSpPr>
            <p:spPr bwMode="auto">
              <a:xfrm flipH="1">
                <a:off x="4943" y="1125"/>
                <a:ext cx="117" cy="15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40" name="Line 636"/>
              <p:cNvSpPr>
                <a:spLocks noChangeAspect="1" noChangeShapeType="1"/>
              </p:cNvSpPr>
              <p:nvPr/>
            </p:nvSpPr>
            <p:spPr bwMode="auto">
              <a:xfrm>
                <a:off x="4943" y="1140"/>
                <a:ext cx="3" cy="12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41" name="Line 637"/>
              <p:cNvSpPr>
                <a:spLocks noChangeAspect="1" noChangeShapeType="1"/>
              </p:cNvSpPr>
              <p:nvPr/>
            </p:nvSpPr>
            <p:spPr bwMode="auto">
              <a:xfrm>
                <a:off x="4943" y="1261"/>
                <a:ext cx="303" cy="2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23" name="Rectangle 719"/>
              <p:cNvSpPr>
                <a:spLocks noChangeAspect="1" noChangeArrowheads="1"/>
              </p:cNvSpPr>
              <p:nvPr/>
            </p:nvSpPr>
            <p:spPr bwMode="auto">
              <a:xfrm>
                <a:off x="5046" y="1735"/>
                <a:ext cx="52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l-GR" altLang="el-GR" sz="2000">
                    <a:solidFill>
                      <a:srgbClr val="00FF00"/>
                    </a:solidFill>
                    <a:latin typeface="Times New Roman" panose="02020603050405020304" pitchFamily="18" charset="0"/>
                  </a:rPr>
                  <a:t>Μηχ/τα</a:t>
                </a:r>
                <a:endParaRPr lang="en-GB" altLang="el-GR" sz="2000">
                  <a:solidFill>
                    <a:srgbClr val="00FF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268" name="Group 764"/>
            <p:cNvGrpSpPr>
              <a:grpSpLocks noChangeAspect="1"/>
            </p:cNvGrpSpPr>
            <p:nvPr/>
          </p:nvGrpSpPr>
          <p:grpSpPr bwMode="auto">
            <a:xfrm>
              <a:off x="861" y="1536"/>
              <a:ext cx="4354" cy="2235"/>
              <a:chOff x="828" y="1728"/>
              <a:chExt cx="4031" cy="2069"/>
            </a:xfrm>
          </p:grpSpPr>
          <p:sp>
            <p:nvSpPr>
              <p:cNvPr id="22230" name="Rectangle 726"/>
              <p:cNvSpPr>
                <a:spLocks noChangeAspect="1" noChangeArrowheads="1"/>
              </p:cNvSpPr>
              <p:nvPr/>
            </p:nvSpPr>
            <p:spPr bwMode="auto">
              <a:xfrm>
                <a:off x="970" y="1846"/>
                <a:ext cx="92" cy="1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2248" name="Group 744"/>
              <p:cNvGrpSpPr>
                <a:grpSpLocks noChangeAspect="1"/>
              </p:cNvGrpSpPr>
              <p:nvPr/>
            </p:nvGrpSpPr>
            <p:grpSpPr bwMode="auto">
              <a:xfrm>
                <a:off x="828" y="1728"/>
                <a:ext cx="4031" cy="2069"/>
                <a:chOff x="828" y="1728"/>
                <a:chExt cx="4031" cy="2069"/>
              </a:xfrm>
            </p:grpSpPr>
            <p:sp>
              <p:nvSpPr>
                <p:cNvPr id="21907" name="Line 40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2" y="3710"/>
                  <a:ext cx="332" cy="7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08" name="Line 40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74" y="3511"/>
                  <a:ext cx="331" cy="199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09" name="Line 40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505" y="3387"/>
                  <a:ext cx="344" cy="124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10" name="Line 40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49" y="3244"/>
                  <a:ext cx="332" cy="143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11" name="Line 407"/>
                <p:cNvSpPr>
                  <a:spLocks noChangeAspect="1" noChangeShapeType="1"/>
                </p:cNvSpPr>
                <p:nvPr/>
              </p:nvSpPr>
              <p:spPr bwMode="auto">
                <a:xfrm>
                  <a:off x="2181" y="3244"/>
                  <a:ext cx="332" cy="29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12" name="Line 408"/>
                <p:cNvSpPr>
                  <a:spLocks noChangeAspect="1" noChangeShapeType="1"/>
                </p:cNvSpPr>
                <p:nvPr/>
              </p:nvSpPr>
              <p:spPr bwMode="auto">
                <a:xfrm>
                  <a:off x="2513" y="3273"/>
                  <a:ext cx="331" cy="104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13" name="Line 409"/>
                <p:cNvSpPr>
                  <a:spLocks noChangeAspect="1" noChangeShapeType="1"/>
                </p:cNvSpPr>
                <p:nvPr/>
              </p:nvSpPr>
              <p:spPr bwMode="auto">
                <a:xfrm>
                  <a:off x="2844" y="3377"/>
                  <a:ext cx="344" cy="267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14" name="Line 410"/>
                <p:cNvSpPr>
                  <a:spLocks noChangeAspect="1" noChangeShapeType="1"/>
                </p:cNvSpPr>
                <p:nvPr/>
              </p:nvSpPr>
              <p:spPr bwMode="auto">
                <a:xfrm>
                  <a:off x="3188" y="3644"/>
                  <a:ext cx="332" cy="114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15" name="Line 411"/>
                <p:cNvSpPr>
                  <a:spLocks noChangeAspect="1" noChangeShapeType="1"/>
                </p:cNvSpPr>
                <p:nvPr/>
              </p:nvSpPr>
              <p:spPr bwMode="auto">
                <a:xfrm>
                  <a:off x="3520" y="3758"/>
                  <a:ext cx="332" cy="9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16" name="Line 412"/>
                <p:cNvSpPr>
                  <a:spLocks noChangeAspect="1" noChangeShapeType="1"/>
                </p:cNvSpPr>
                <p:nvPr/>
              </p:nvSpPr>
              <p:spPr bwMode="auto">
                <a:xfrm>
                  <a:off x="3852" y="3767"/>
                  <a:ext cx="344" cy="29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17" name="Line 413"/>
                <p:cNvSpPr>
                  <a:spLocks noChangeAspect="1" noChangeShapeType="1"/>
                </p:cNvSpPr>
                <p:nvPr/>
              </p:nvSpPr>
              <p:spPr bwMode="auto">
                <a:xfrm>
                  <a:off x="4196" y="3796"/>
                  <a:ext cx="331" cy="1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18" name="Line 414"/>
                <p:cNvSpPr>
                  <a:spLocks noChangeAspect="1" noChangeShapeType="1"/>
                </p:cNvSpPr>
                <p:nvPr/>
              </p:nvSpPr>
              <p:spPr bwMode="auto">
                <a:xfrm>
                  <a:off x="4527" y="3796"/>
                  <a:ext cx="332" cy="1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228" name="Rectangle 724"/>
                <p:cNvSpPr>
                  <a:spLocks noChangeAspect="1" noChangeArrowheads="1"/>
                </p:cNvSpPr>
                <p:nvPr/>
              </p:nvSpPr>
              <p:spPr bwMode="auto">
                <a:xfrm>
                  <a:off x="1256" y="1846"/>
                  <a:ext cx="52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229" name="Oval 725"/>
                <p:cNvSpPr>
                  <a:spLocks noChangeAspect="1" noChangeArrowheads="1"/>
                </p:cNvSpPr>
                <p:nvPr/>
              </p:nvSpPr>
              <p:spPr bwMode="auto">
                <a:xfrm>
                  <a:off x="1035" y="1824"/>
                  <a:ext cx="52" cy="45"/>
                </a:xfrm>
                <a:prstGeom prst="ellips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231" name="Rectangle 727"/>
                <p:cNvSpPr>
                  <a:spLocks noChangeAspect="1" noChangeArrowheads="1"/>
                </p:cNvSpPr>
                <p:nvPr/>
              </p:nvSpPr>
              <p:spPr bwMode="auto">
                <a:xfrm>
                  <a:off x="828" y="1846"/>
                  <a:ext cx="90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232" name="Rectangle 728"/>
                <p:cNvSpPr>
                  <a:spLocks noChangeAspect="1" noChangeArrowheads="1"/>
                </p:cNvSpPr>
                <p:nvPr/>
              </p:nvSpPr>
              <p:spPr bwMode="auto">
                <a:xfrm>
                  <a:off x="1114" y="1846"/>
                  <a:ext cx="90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233" name="Rectangle 729"/>
                <p:cNvSpPr>
                  <a:spLocks noChangeAspect="1" noChangeArrowheads="1"/>
                </p:cNvSpPr>
                <p:nvPr/>
              </p:nvSpPr>
              <p:spPr bwMode="auto">
                <a:xfrm>
                  <a:off x="1347" y="1728"/>
                  <a:ext cx="910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GB" altLang="el-GR" sz="2000">
                      <a:solidFill>
                        <a:srgbClr val="00FF00"/>
                      </a:solidFill>
                      <a:latin typeface="Times New Roman" panose="02020603050405020304" pitchFamily="18" charset="0"/>
                    </a:rPr>
                    <a:t>Μηχ/τα n=</a:t>
                  </a:r>
                  <a:r>
                    <a:rPr lang="en-US" altLang="el-GR" sz="2000">
                      <a:solidFill>
                        <a:srgbClr val="00FF00"/>
                      </a:solidFill>
                      <a:latin typeface="Times New Roman" panose="02020603050405020304" pitchFamily="18" charset="0"/>
                    </a:rPr>
                    <a:t>836</a:t>
                  </a:r>
                  <a:endParaRPr lang="en-GB" altLang="el-GR" sz="2000">
                    <a:solidFill>
                      <a:srgbClr val="00FF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2280" name="Group 776"/>
          <p:cNvGrpSpPr>
            <a:grpSpLocks/>
          </p:cNvGrpSpPr>
          <p:nvPr/>
        </p:nvGrpSpPr>
        <p:grpSpPr bwMode="auto">
          <a:xfrm>
            <a:off x="1346200" y="563563"/>
            <a:ext cx="7415213" cy="5468937"/>
            <a:chOff x="848" y="355"/>
            <a:chExt cx="4671" cy="3445"/>
          </a:xfrm>
        </p:grpSpPr>
        <p:grpSp>
          <p:nvGrpSpPr>
            <p:cNvPr id="22263" name="Group 759"/>
            <p:cNvGrpSpPr>
              <a:grpSpLocks noChangeAspect="1"/>
            </p:cNvGrpSpPr>
            <p:nvPr/>
          </p:nvGrpSpPr>
          <p:grpSpPr bwMode="auto">
            <a:xfrm>
              <a:off x="3389" y="355"/>
              <a:ext cx="630" cy="1572"/>
              <a:chOff x="3032" y="375"/>
              <a:chExt cx="726" cy="1815"/>
            </a:xfrm>
          </p:grpSpPr>
          <p:sp>
            <p:nvSpPr>
              <p:cNvPr id="22049" name="Rectangle 545"/>
              <p:cNvSpPr>
                <a:spLocks noChangeAspect="1" noChangeArrowheads="1"/>
              </p:cNvSpPr>
              <p:nvPr/>
            </p:nvSpPr>
            <p:spPr bwMode="auto">
              <a:xfrm>
                <a:off x="3032" y="637"/>
                <a:ext cx="722" cy="3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50" name="Rectangle 546"/>
              <p:cNvSpPr>
                <a:spLocks noChangeAspect="1" noChangeArrowheads="1"/>
              </p:cNvSpPr>
              <p:nvPr/>
            </p:nvSpPr>
            <p:spPr bwMode="auto">
              <a:xfrm>
                <a:off x="3032" y="541"/>
                <a:ext cx="722" cy="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51" name="Rectangle 547"/>
              <p:cNvSpPr>
                <a:spLocks noChangeAspect="1" noChangeArrowheads="1"/>
              </p:cNvSpPr>
              <p:nvPr/>
            </p:nvSpPr>
            <p:spPr bwMode="auto">
              <a:xfrm>
                <a:off x="3166" y="541"/>
                <a:ext cx="45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52" name="Freeform 548"/>
              <p:cNvSpPr>
                <a:spLocks noChangeAspect="1"/>
              </p:cNvSpPr>
              <p:nvPr/>
            </p:nvSpPr>
            <p:spPr bwMode="auto">
              <a:xfrm>
                <a:off x="3620" y="584"/>
                <a:ext cx="134" cy="53"/>
              </a:xfrm>
              <a:custGeom>
                <a:avLst/>
                <a:gdLst>
                  <a:gd name="T0" fmla="*/ 0 w 60"/>
                  <a:gd name="T1" fmla="*/ 36 h 36"/>
                  <a:gd name="T2" fmla="*/ 0 w 60"/>
                  <a:gd name="T3" fmla="*/ 0 h 36"/>
                  <a:gd name="T4" fmla="*/ 0 w 60"/>
                  <a:gd name="T5" fmla="*/ 0 h 36"/>
                  <a:gd name="T6" fmla="*/ 60 w 60"/>
                  <a:gd name="T7" fmla="*/ 36 h 36"/>
                  <a:gd name="T8" fmla="*/ 0 w 60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6">
                    <a:moveTo>
                      <a:pt x="0" y="3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53" name="Freeform 549"/>
              <p:cNvSpPr>
                <a:spLocks noChangeAspect="1"/>
              </p:cNvSpPr>
              <p:nvPr/>
            </p:nvSpPr>
            <p:spPr bwMode="auto">
              <a:xfrm>
                <a:off x="3620" y="541"/>
                <a:ext cx="121" cy="43"/>
              </a:xfrm>
              <a:custGeom>
                <a:avLst/>
                <a:gdLst>
                  <a:gd name="T0" fmla="*/ 0 w 54"/>
                  <a:gd name="T1" fmla="*/ 30 h 30"/>
                  <a:gd name="T2" fmla="*/ 0 w 54"/>
                  <a:gd name="T3" fmla="*/ 0 h 30"/>
                  <a:gd name="T4" fmla="*/ 54 w 54"/>
                  <a:gd name="T5" fmla="*/ 0 h 30"/>
                  <a:gd name="T6" fmla="*/ 0 w 54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30">
                    <a:moveTo>
                      <a:pt x="0" y="30"/>
                    </a:moveTo>
                    <a:lnTo>
                      <a:pt x="0" y="0"/>
                    </a:lnTo>
                    <a:lnTo>
                      <a:pt x="54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54" name="Freeform 550"/>
              <p:cNvSpPr>
                <a:spLocks noChangeAspect="1"/>
              </p:cNvSpPr>
              <p:nvPr/>
            </p:nvSpPr>
            <p:spPr bwMode="auto">
              <a:xfrm>
                <a:off x="3032" y="584"/>
                <a:ext cx="134" cy="53"/>
              </a:xfrm>
              <a:custGeom>
                <a:avLst/>
                <a:gdLst>
                  <a:gd name="T0" fmla="*/ 60 w 60"/>
                  <a:gd name="T1" fmla="*/ 36 h 36"/>
                  <a:gd name="T2" fmla="*/ 60 w 60"/>
                  <a:gd name="T3" fmla="*/ 0 h 36"/>
                  <a:gd name="T4" fmla="*/ 60 w 60"/>
                  <a:gd name="T5" fmla="*/ 0 h 36"/>
                  <a:gd name="T6" fmla="*/ 0 w 60"/>
                  <a:gd name="T7" fmla="*/ 36 h 36"/>
                  <a:gd name="T8" fmla="*/ 60 w 60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6">
                    <a:moveTo>
                      <a:pt x="60" y="36"/>
                    </a:moveTo>
                    <a:lnTo>
                      <a:pt x="60" y="0"/>
                    </a:lnTo>
                    <a:lnTo>
                      <a:pt x="60" y="0"/>
                    </a:lnTo>
                    <a:lnTo>
                      <a:pt x="0" y="36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55" name="Freeform 551"/>
              <p:cNvSpPr>
                <a:spLocks noChangeAspect="1"/>
              </p:cNvSpPr>
              <p:nvPr/>
            </p:nvSpPr>
            <p:spPr bwMode="auto">
              <a:xfrm>
                <a:off x="3045" y="541"/>
                <a:ext cx="121" cy="43"/>
              </a:xfrm>
              <a:custGeom>
                <a:avLst/>
                <a:gdLst>
                  <a:gd name="T0" fmla="*/ 54 w 54"/>
                  <a:gd name="T1" fmla="*/ 30 h 30"/>
                  <a:gd name="T2" fmla="*/ 54 w 54"/>
                  <a:gd name="T3" fmla="*/ 0 h 30"/>
                  <a:gd name="T4" fmla="*/ 0 w 54"/>
                  <a:gd name="T5" fmla="*/ 0 h 30"/>
                  <a:gd name="T6" fmla="*/ 54 w 54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30">
                    <a:moveTo>
                      <a:pt x="54" y="30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70" name="Line 566"/>
              <p:cNvSpPr>
                <a:spLocks noChangeAspect="1" noChangeShapeType="1"/>
              </p:cNvSpPr>
              <p:nvPr/>
            </p:nvSpPr>
            <p:spPr bwMode="auto">
              <a:xfrm>
                <a:off x="3353" y="602"/>
                <a:ext cx="94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71" name="Line 567"/>
              <p:cNvSpPr>
                <a:spLocks noChangeAspect="1" noChangeShapeType="1"/>
              </p:cNvSpPr>
              <p:nvPr/>
            </p:nvSpPr>
            <p:spPr bwMode="auto">
              <a:xfrm>
                <a:off x="3394" y="576"/>
                <a:ext cx="2" cy="6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76" name="Line 572"/>
              <p:cNvSpPr>
                <a:spLocks noChangeAspect="1" noChangeShapeType="1"/>
              </p:cNvSpPr>
              <p:nvPr/>
            </p:nvSpPr>
            <p:spPr bwMode="auto">
              <a:xfrm>
                <a:off x="3300" y="776"/>
                <a:ext cx="187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77" name="Line 573"/>
              <p:cNvSpPr>
                <a:spLocks noChangeAspect="1" noChangeShapeType="1"/>
              </p:cNvSpPr>
              <p:nvPr/>
            </p:nvSpPr>
            <p:spPr bwMode="auto">
              <a:xfrm flipH="1">
                <a:off x="3411" y="776"/>
                <a:ext cx="93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78" name="Line 574"/>
              <p:cNvSpPr>
                <a:spLocks noChangeAspect="1" noChangeShapeType="1"/>
              </p:cNvSpPr>
              <p:nvPr/>
            </p:nvSpPr>
            <p:spPr bwMode="auto">
              <a:xfrm flipV="1">
                <a:off x="3406" y="671"/>
                <a:ext cx="2" cy="10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79" name="Line 575"/>
              <p:cNvSpPr>
                <a:spLocks noChangeAspect="1" noChangeShapeType="1"/>
              </p:cNvSpPr>
              <p:nvPr/>
            </p:nvSpPr>
            <p:spPr bwMode="auto">
              <a:xfrm>
                <a:off x="3394" y="671"/>
                <a:ext cx="360" cy="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80" name="Line 576"/>
              <p:cNvSpPr>
                <a:spLocks noChangeAspect="1" noChangeShapeType="1"/>
              </p:cNvSpPr>
              <p:nvPr/>
            </p:nvSpPr>
            <p:spPr bwMode="auto">
              <a:xfrm flipV="1">
                <a:off x="3754" y="637"/>
                <a:ext cx="4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81" name="Line 5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20" y="584"/>
                <a:ext cx="134" cy="5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82" name="Line 578"/>
              <p:cNvSpPr>
                <a:spLocks noChangeAspect="1" noChangeShapeType="1"/>
              </p:cNvSpPr>
              <p:nvPr/>
            </p:nvSpPr>
            <p:spPr bwMode="auto">
              <a:xfrm flipH="1">
                <a:off x="3166" y="584"/>
                <a:ext cx="454" cy="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83" name="Line 579"/>
              <p:cNvSpPr>
                <a:spLocks noChangeAspect="1" noChangeShapeType="1"/>
              </p:cNvSpPr>
              <p:nvPr/>
            </p:nvSpPr>
            <p:spPr bwMode="auto">
              <a:xfrm>
                <a:off x="3166" y="584"/>
                <a:ext cx="454" cy="2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84" name="Line 580"/>
              <p:cNvSpPr>
                <a:spLocks noChangeAspect="1" noChangeShapeType="1"/>
              </p:cNvSpPr>
              <p:nvPr/>
            </p:nvSpPr>
            <p:spPr bwMode="auto">
              <a:xfrm flipV="1">
                <a:off x="3620" y="532"/>
                <a:ext cx="134" cy="5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85" name="Line 581"/>
              <p:cNvSpPr>
                <a:spLocks noChangeAspect="1" noChangeShapeType="1"/>
              </p:cNvSpPr>
              <p:nvPr/>
            </p:nvSpPr>
            <p:spPr bwMode="auto">
              <a:xfrm>
                <a:off x="3754" y="532"/>
                <a:ext cx="4" cy="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86" name="Line 582"/>
              <p:cNvSpPr>
                <a:spLocks noChangeAspect="1" noChangeShapeType="1"/>
              </p:cNvSpPr>
              <p:nvPr/>
            </p:nvSpPr>
            <p:spPr bwMode="auto">
              <a:xfrm flipH="1">
                <a:off x="3394" y="541"/>
                <a:ext cx="360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87" name="Line 583"/>
              <p:cNvSpPr>
                <a:spLocks noChangeAspect="1" noChangeShapeType="1"/>
              </p:cNvSpPr>
              <p:nvPr/>
            </p:nvSpPr>
            <p:spPr bwMode="auto">
              <a:xfrm flipV="1">
                <a:off x="3394" y="375"/>
                <a:ext cx="2" cy="16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88" name="Line 584"/>
              <p:cNvSpPr>
                <a:spLocks noChangeAspect="1" noChangeShapeType="1"/>
              </p:cNvSpPr>
              <p:nvPr/>
            </p:nvSpPr>
            <p:spPr bwMode="auto">
              <a:xfrm>
                <a:off x="3394" y="375"/>
                <a:ext cx="93" cy="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89" name="Line 585"/>
              <p:cNvSpPr>
                <a:spLocks noChangeAspect="1" noChangeShapeType="1"/>
              </p:cNvSpPr>
              <p:nvPr/>
            </p:nvSpPr>
            <p:spPr bwMode="auto">
              <a:xfrm flipH="1">
                <a:off x="3300" y="375"/>
                <a:ext cx="187" cy="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90" name="Line 586"/>
              <p:cNvSpPr>
                <a:spLocks noChangeAspect="1" noChangeShapeType="1"/>
              </p:cNvSpPr>
              <p:nvPr/>
            </p:nvSpPr>
            <p:spPr bwMode="auto">
              <a:xfrm>
                <a:off x="3300" y="375"/>
                <a:ext cx="94" cy="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91" name="Line 587"/>
              <p:cNvSpPr>
                <a:spLocks noChangeAspect="1" noChangeShapeType="1"/>
              </p:cNvSpPr>
              <p:nvPr/>
            </p:nvSpPr>
            <p:spPr bwMode="auto">
              <a:xfrm>
                <a:off x="3394" y="375"/>
                <a:ext cx="2" cy="16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92" name="Line 588"/>
              <p:cNvSpPr>
                <a:spLocks noChangeAspect="1" noChangeShapeType="1"/>
              </p:cNvSpPr>
              <p:nvPr/>
            </p:nvSpPr>
            <p:spPr bwMode="auto">
              <a:xfrm flipH="1">
                <a:off x="3032" y="541"/>
                <a:ext cx="362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93" name="Line 589"/>
              <p:cNvSpPr>
                <a:spLocks noChangeAspect="1" noChangeShapeType="1"/>
              </p:cNvSpPr>
              <p:nvPr/>
            </p:nvSpPr>
            <p:spPr bwMode="auto">
              <a:xfrm flipV="1">
                <a:off x="3032" y="532"/>
                <a:ext cx="2" cy="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94" name="Line 590"/>
              <p:cNvSpPr>
                <a:spLocks noChangeAspect="1" noChangeShapeType="1"/>
              </p:cNvSpPr>
              <p:nvPr/>
            </p:nvSpPr>
            <p:spPr bwMode="auto">
              <a:xfrm>
                <a:off x="3032" y="532"/>
                <a:ext cx="134" cy="5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95" name="Line 591"/>
              <p:cNvSpPr>
                <a:spLocks noChangeAspect="1" noChangeShapeType="1"/>
              </p:cNvSpPr>
              <p:nvPr/>
            </p:nvSpPr>
            <p:spPr bwMode="auto">
              <a:xfrm flipH="1">
                <a:off x="3032" y="584"/>
                <a:ext cx="134" cy="5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96" name="Line 592"/>
              <p:cNvSpPr>
                <a:spLocks noChangeAspect="1" noChangeShapeType="1"/>
              </p:cNvSpPr>
              <p:nvPr/>
            </p:nvSpPr>
            <p:spPr bwMode="auto">
              <a:xfrm>
                <a:off x="3032" y="637"/>
                <a:ext cx="2" cy="3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97" name="Line 593"/>
              <p:cNvSpPr>
                <a:spLocks noChangeAspect="1" noChangeShapeType="1"/>
              </p:cNvSpPr>
              <p:nvPr/>
            </p:nvSpPr>
            <p:spPr bwMode="auto">
              <a:xfrm>
                <a:off x="3032" y="671"/>
                <a:ext cx="362" cy="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21" name="Rectangle 717"/>
              <p:cNvSpPr>
                <a:spLocks noChangeAspect="1" noChangeArrowheads="1"/>
              </p:cNvSpPr>
              <p:nvPr/>
            </p:nvSpPr>
            <p:spPr bwMode="auto">
              <a:xfrm>
                <a:off x="3216" y="1968"/>
                <a:ext cx="373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l-GR" altLang="el-GR" sz="20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Απλ.</a:t>
                </a:r>
                <a:endParaRPr lang="en-GB" altLang="el-GR" sz="200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265" name="Group 761"/>
            <p:cNvGrpSpPr>
              <a:grpSpLocks noChangeAspect="1"/>
            </p:cNvGrpSpPr>
            <p:nvPr/>
          </p:nvGrpSpPr>
          <p:grpSpPr bwMode="auto">
            <a:xfrm>
              <a:off x="848" y="2003"/>
              <a:ext cx="4671" cy="1797"/>
              <a:chOff x="816" y="2160"/>
              <a:chExt cx="4325" cy="1664"/>
            </a:xfrm>
          </p:grpSpPr>
          <p:grpSp>
            <p:nvGrpSpPr>
              <p:cNvPr id="22258" name="Group 754"/>
              <p:cNvGrpSpPr>
                <a:grpSpLocks noChangeAspect="1"/>
              </p:cNvGrpSpPr>
              <p:nvPr/>
            </p:nvGrpSpPr>
            <p:grpSpPr bwMode="auto">
              <a:xfrm>
                <a:off x="2316" y="2483"/>
                <a:ext cx="2825" cy="1341"/>
                <a:chOff x="2316" y="2483"/>
                <a:chExt cx="2825" cy="1341"/>
              </a:xfrm>
            </p:grpSpPr>
            <p:sp>
              <p:nvSpPr>
                <p:cNvPr id="21933" name="Rectangle 429"/>
                <p:cNvSpPr>
                  <a:spLocks noChangeAspect="1" noChangeArrowheads="1"/>
                </p:cNvSpPr>
                <p:nvPr/>
              </p:nvSpPr>
              <p:spPr bwMode="auto">
                <a:xfrm>
                  <a:off x="2316" y="3796"/>
                  <a:ext cx="49" cy="19"/>
                </a:xfrm>
                <a:prstGeom prst="rect">
                  <a:avLst/>
                </a:prstGeom>
                <a:solidFill>
                  <a:srgbClr val="000000"/>
                </a:solidFill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34" name="Rectangle 430"/>
                <p:cNvSpPr>
                  <a:spLocks noChangeAspect="1" noChangeArrowheads="1"/>
                </p:cNvSpPr>
                <p:nvPr/>
              </p:nvSpPr>
              <p:spPr bwMode="auto">
                <a:xfrm>
                  <a:off x="2463" y="3796"/>
                  <a:ext cx="50" cy="19"/>
                </a:xfrm>
                <a:prstGeom prst="rect">
                  <a:avLst/>
                </a:prstGeom>
                <a:solidFill>
                  <a:srgbClr val="000000"/>
                </a:solidFill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36" name="Rectangle 432"/>
                <p:cNvSpPr>
                  <a:spLocks noChangeAspect="1" noChangeArrowheads="1"/>
                </p:cNvSpPr>
                <p:nvPr/>
              </p:nvSpPr>
              <p:spPr bwMode="auto">
                <a:xfrm>
                  <a:off x="2648" y="3796"/>
                  <a:ext cx="49" cy="19"/>
                </a:xfrm>
                <a:prstGeom prst="rect">
                  <a:avLst/>
                </a:prstGeom>
                <a:solidFill>
                  <a:srgbClr val="000000"/>
                </a:solidFill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37" name="Rectangle 433"/>
                <p:cNvSpPr>
                  <a:spLocks noChangeAspect="1" noChangeArrowheads="1"/>
                </p:cNvSpPr>
                <p:nvPr/>
              </p:nvSpPr>
              <p:spPr bwMode="auto">
                <a:xfrm>
                  <a:off x="2795" y="3796"/>
                  <a:ext cx="49" cy="19"/>
                </a:xfrm>
                <a:prstGeom prst="rect">
                  <a:avLst/>
                </a:prstGeom>
                <a:solidFill>
                  <a:srgbClr val="000000"/>
                </a:solidFill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39" name="Rectangle 435"/>
                <p:cNvSpPr>
                  <a:spLocks noChangeAspect="1" noChangeArrowheads="1"/>
                </p:cNvSpPr>
                <p:nvPr/>
              </p:nvSpPr>
              <p:spPr bwMode="auto">
                <a:xfrm>
                  <a:off x="2979" y="3796"/>
                  <a:ext cx="50" cy="19"/>
                </a:xfrm>
                <a:prstGeom prst="rect">
                  <a:avLst/>
                </a:prstGeom>
                <a:solidFill>
                  <a:srgbClr val="000000"/>
                </a:solidFill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42" name="Rectangle 438"/>
                <p:cNvSpPr>
                  <a:spLocks noChangeAspect="1" noChangeArrowheads="1"/>
                </p:cNvSpPr>
                <p:nvPr/>
              </p:nvSpPr>
              <p:spPr bwMode="auto">
                <a:xfrm>
                  <a:off x="3323" y="3796"/>
                  <a:ext cx="49" cy="19"/>
                </a:xfrm>
                <a:prstGeom prst="rect">
                  <a:avLst/>
                </a:prstGeom>
                <a:solidFill>
                  <a:srgbClr val="000000"/>
                </a:solidFill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45" name="Freeform 441"/>
                <p:cNvSpPr>
                  <a:spLocks noChangeAspect="1"/>
                </p:cNvSpPr>
                <p:nvPr/>
              </p:nvSpPr>
              <p:spPr bwMode="auto">
                <a:xfrm>
                  <a:off x="3569" y="3672"/>
                  <a:ext cx="61" cy="38"/>
                </a:xfrm>
                <a:custGeom>
                  <a:avLst/>
                  <a:gdLst>
                    <a:gd name="T0" fmla="*/ 0 w 61"/>
                    <a:gd name="T1" fmla="*/ 29 h 38"/>
                    <a:gd name="T2" fmla="*/ 25 w 61"/>
                    <a:gd name="T3" fmla="*/ 0 h 38"/>
                    <a:gd name="T4" fmla="*/ 61 w 61"/>
                    <a:gd name="T5" fmla="*/ 10 h 38"/>
                    <a:gd name="T6" fmla="*/ 37 w 61"/>
                    <a:gd name="T7" fmla="*/ 38 h 38"/>
                    <a:gd name="T8" fmla="*/ 0 w 61"/>
                    <a:gd name="T9" fmla="*/ 2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0" y="29"/>
                      </a:moveTo>
                      <a:lnTo>
                        <a:pt x="25" y="0"/>
                      </a:lnTo>
                      <a:lnTo>
                        <a:pt x="61" y="10"/>
                      </a:lnTo>
                      <a:lnTo>
                        <a:pt x="37" y="3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46" name="Freeform 442"/>
                <p:cNvSpPr>
                  <a:spLocks noChangeAspect="1"/>
                </p:cNvSpPr>
                <p:nvPr/>
              </p:nvSpPr>
              <p:spPr bwMode="auto">
                <a:xfrm>
                  <a:off x="3630" y="3568"/>
                  <a:ext cx="62" cy="38"/>
                </a:xfrm>
                <a:custGeom>
                  <a:avLst/>
                  <a:gdLst>
                    <a:gd name="T0" fmla="*/ 0 w 62"/>
                    <a:gd name="T1" fmla="*/ 28 h 38"/>
                    <a:gd name="T2" fmla="*/ 25 w 62"/>
                    <a:gd name="T3" fmla="*/ 0 h 38"/>
                    <a:gd name="T4" fmla="*/ 62 w 62"/>
                    <a:gd name="T5" fmla="*/ 9 h 38"/>
                    <a:gd name="T6" fmla="*/ 37 w 62"/>
                    <a:gd name="T7" fmla="*/ 38 h 38"/>
                    <a:gd name="T8" fmla="*/ 0 w 62"/>
                    <a:gd name="T9" fmla="*/ 2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38">
                      <a:moveTo>
                        <a:pt x="0" y="28"/>
                      </a:moveTo>
                      <a:lnTo>
                        <a:pt x="25" y="0"/>
                      </a:lnTo>
                      <a:lnTo>
                        <a:pt x="62" y="9"/>
                      </a:lnTo>
                      <a:lnTo>
                        <a:pt x="37" y="3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47" name="Freeform 443"/>
                <p:cNvSpPr>
                  <a:spLocks noChangeAspect="1"/>
                </p:cNvSpPr>
                <p:nvPr/>
              </p:nvSpPr>
              <p:spPr bwMode="auto">
                <a:xfrm>
                  <a:off x="3692" y="3463"/>
                  <a:ext cx="61" cy="38"/>
                </a:xfrm>
                <a:custGeom>
                  <a:avLst/>
                  <a:gdLst>
                    <a:gd name="T0" fmla="*/ 0 w 61"/>
                    <a:gd name="T1" fmla="*/ 29 h 38"/>
                    <a:gd name="T2" fmla="*/ 24 w 61"/>
                    <a:gd name="T3" fmla="*/ 0 h 38"/>
                    <a:gd name="T4" fmla="*/ 61 w 61"/>
                    <a:gd name="T5" fmla="*/ 10 h 38"/>
                    <a:gd name="T6" fmla="*/ 37 w 61"/>
                    <a:gd name="T7" fmla="*/ 38 h 38"/>
                    <a:gd name="T8" fmla="*/ 0 w 61"/>
                    <a:gd name="T9" fmla="*/ 2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0" y="29"/>
                      </a:moveTo>
                      <a:lnTo>
                        <a:pt x="24" y="0"/>
                      </a:lnTo>
                      <a:lnTo>
                        <a:pt x="61" y="10"/>
                      </a:lnTo>
                      <a:lnTo>
                        <a:pt x="37" y="3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48" name="Freeform 444"/>
                <p:cNvSpPr>
                  <a:spLocks noChangeAspect="1"/>
                </p:cNvSpPr>
                <p:nvPr/>
              </p:nvSpPr>
              <p:spPr bwMode="auto">
                <a:xfrm>
                  <a:off x="3766" y="3358"/>
                  <a:ext cx="36" cy="48"/>
                </a:xfrm>
                <a:custGeom>
                  <a:avLst/>
                  <a:gdLst>
                    <a:gd name="T0" fmla="*/ 0 w 36"/>
                    <a:gd name="T1" fmla="*/ 38 h 48"/>
                    <a:gd name="T2" fmla="*/ 12 w 36"/>
                    <a:gd name="T3" fmla="*/ 0 h 48"/>
                    <a:gd name="T4" fmla="*/ 36 w 36"/>
                    <a:gd name="T5" fmla="*/ 10 h 48"/>
                    <a:gd name="T6" fmla="*/ 24 w 36"/>
                    <a:gd name="T7" fmla="*/ 48 h 48"/>
                    <a:gd name="T8" fmla="*/ 0 w 36"/>
                    <a:gd name="T9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8">
                      <a:moveTo>
                        <a:pt x="0" y="38"/>
                      </a:moveTo>
                      <a:lnTo>
                        <a:pt x="12" y="0"/>
                      </a:lnTo>
                      <a:lnTo>
                        <a:pt x="36" y="10"/>
                      </a:lnTo>
                      <a:lnTo>
                        <a:pt x="24" y="4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51" name="Freeform 447"/>
                <p:cNvSpPr>
                  <a:spLocks noChangeAspect="1"/>
                </p:cNvSpPr>
                <p:nvPr/>
              </p:nvSpPr>
              <p:spPr bwMode="auto">
                <a:xfrm>
                  <a:off x="3876" y="3140"/>
                  <a:ext cx="62" cy="38"/>
                </a:xfrm>
                <a:custGeom>
                  <a:avLst/>
                  <a:gdLst>
                    <a:gd name="T0" fmla="*/ 0 w 62"/>
                    <a:gd name="T1" fmla="*/ 28 h 38"/>
                    <a:gd name="T2" fmla="*/ 25 w 62"/>
                    <a:gd name="T3" fmla="*/ 0 h 38"/>
                    <a:gd name="T4" fmla="*/ 62 w 62"/>
                    <a:gd name="T5" fmla="*/ 9 h 38"/>
                    <a:gd name="T6" fmla="*/ 37 w 62"/>
                    <a:gd name="T7" fmla="*/ 38 h 38"/>
                    <a:gd name="T8" fmla="*/ 0 w 62"/>
                    <a:gd name="T9" fmla="*/ 2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38">
                      <a:moveTo>
                        <a:pt x="0" y="28"/>
                      </a:moveTo>
                      <a:lnTo>
                        <a:pt x="25" y="0"/>
                      </a:lnTo>
                      <a:lnTo>
                        <a:pt x="62" y="9"/>
                      </a:lnTo>
                      <a:lnTo>
                        <a:pt x="37" y="3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52" name="Freeform 448"/>
                <p:cNvSpPr>
                  <a:spLocks noChangeAspect="1"/>
                </p:cNvSpPr>
                <p:nvPr/>
              </p:nvSpPr>
              <p:spPr bwMode="auto">
                <a:xfrm>
                  <a:off x="3925" y="3026"/>
                  <a:ext cx="37" cy="47"/>
                </a:xfrm>
                <a:custGeom>
                  <a:avLst/>
                  <a:gdLst>
                    <a:gd name="T0" fmla="*/ 0 w 37"/>
                    <a:gd name="T1" fmla="*/ 38 h 47"/>
                    <a:gd name="T2" fmla="*/ 13 w 37"/>
                    <a:gd name="T3" fmla="*/ 0 h 47"/>
                    <a:gd name="T4" fmla="*/ 37 w 37"/>
                    <a:gd name="T5" fmla="*/ 9 h 47"/>
                    <a:gd name="T6" fmla="*/ 25 w 37"/>
                    <a:gd name="T7" fmla="*/ 47 h 47"/>
                    <a:gd name="T8" fmla="*/ 0 w 37"/>
                    <a:gd name="T9" fmla="*/ 3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47">
                      <a:moveTo>
                        <a:pt x="0" y="38"/>
                      </a:moveTo>
                      <a:lnTo>
                        <a:pt x="13" y="0"/>
                      </a:lnTo>
                      <a:lnTo>
                        <a:pt x="37" y="9"/>
                      </a:lnTo>
                      <a:lnTo>
                        <a:pt x="25" y="47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53" name="Freeform 449"/>
                <p:cNvSpPr>
                  <a:spLocks noChangeAspect="1"/>
                </p:cNvSpPr>
                <p:nvPr/>
              </p:nvSpPr>
              <p:spPr bwMode="auto">
                <a:xfrm>
                  <a:off x="3962" y="2921"/>
                  <a:ext cx="37" cy="38"/>
                </a:xfrm>
                <a:custGeom>
                  <a:avLst/>
                  <a:gdLst>
                    <a:gd name="T0" fmla="*/ 0 w 37"/>
                    <a:gd name="T1" fmla="*/ 28 h 38"/>
                    <a:gd name="T2" fmla="*/ 12 w 37"/>
                    <a:gd name="T3" fmla="*/ 0 h 38"/>
                    <a:gd name="T4" fmla="*/ 37 w 37"/>
                    <a:gd name="T5" fmla="*/ 9 h 38"/>
                    <a:gd name="T6" fmla="*/ 25 w 37"/>
                    <a:gd name="T7" fmla="*/ 38 h 38"/>
                    <a:gd name="T8" fmla="*/ 0 w 37"/>
                    <a:gd name="T9" fmla="*/ 2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38">
                      <a:moveTo>
                        <a:pt x="0" y="28"/>
                      </a:moveTo>
                      <a:lnTo>
                        <a:pt x="12" y="0"/>
                      </a:lnTo>
                      <a:lnTo>
                        <a:pt x="37" y="9"/>
                      </a:lnTo>
                      <a:lnTo>
                        <a:pt x="25" y="3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54" name="Freeform 450"/>
                <p:cNvSpPr>
                  <a:spLocks noChangeAspect="1"/>
                </p:cNvSpPr>
                <p:nvPr/>
              </p:nvSpPr>
              <p:spPr bwMode="auto">
                <a:xfrm>
                  <a:off x="4011" y="2807"/>
                  <a:ext cx="37" cy="47"/>
                </a:xfrm>
                <a:custGeom>
                  <a:avLst/>
                  <a:gdLst>
                    <a:gd name="T0" fmla="*/ 0 w 37"/>
                    <a:gd name="T1" fmla="*/ 38 h 47"/>
                    <a:gd name="T2" fmla="*/ 13 w 37"/>
                    <a:gd name="T3" fmla="*/ 0 h 47"/>
                    <a:gd name="T4" fmla="*/ 37 w 37"/>
                    <a:gd name="T5" fmla="*/ 9 h 47"/>
                    <a:gd name="T6" fmla="*/ 25 w 37"/>
                    <a:gd name="T7" fmla="*/ 47 h 47"/>
                    <a:gd name="T8" fmla="*/ 0 w 37"/>
                    <a:gd name="T9" fmla="*/ 3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47">
                      <a:moveTo>
                        <a:pt x="0" y="38"/>
                      </a:moveTo>
                      <a:lnTo>
                        <a:pt x="13" y="0"/>
                      </a:lnTo>
                      <a:lnTo>
                        <a:pt x="37" y="9"/>
                      </a:lnTo>
                      <a:lnTo>
                        <a:pt x="25" y="47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55" name="Freeform 451"/>
                <p:cNvSpPr>
                  <a:spLocks noChangeAspect="1"/>
                </p:cNvSpPr>
                <p:nvPr/>
              </p:nvSpPr>
              <p:spPr bwMode="auto">
                <a:xfrm>
                  <a:off x="4048" y="2702"/>
                  <a:ext cx="37" cy="38"/>
                </a:xfrm>
                <a:custGeom>
                  <a:avLst/>
                  <a:gdLst>
                    <a:gd name="T0" fmla="*/ 0 w 37"/>
                    <a:gd name="T1" fmla="*/ 29 h 38"/>
                    <a:gd name="T2" fmla="*/ 12 w 37"/>
                    <a:gd name="T3" fmla="*/ 0 h 38"/>
                    <a:gd name="T4" fmla="*/ 37 w 37"/>
                    <a:gd name="T5" fmla="*/ 10 h 38"/>
                    <a:gd name="T6" fmla="*/ 25 w 37"/>
                    <a:gd name="T7" fmla="*/ 38 h 38"/>
                    <a:gd name="T8" fmla="*/ 0 w 37"/>
                    <a:gd name="T9" fmla="*/ 2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38">
                      <a:moveTo>
                        <a:pt x="0" y="29"/>
                      </a:moveTo>
                      <a:lnTo>
                        <a:pt x="12" y="0"/>
                      </a:lnTo>
                      <a:lnTo>
                        <a:pt x="37" y="10"/>
                      </a:lnTo>
                      <a:lnTo>
                        <a:pt x="25" y="3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56" name="Freeform 452"/>
                <p:cNvSpPr>
                  <a:spLocks noChangeAspect="1"/>
                </p:cNvSpPr>
                <p:nvPr/>
              </p:nvSpPr>
              <p:spPr bwMode="auto">
                <a:xfrm>
                  <a:off x="4097" y="2588"/>
                  <a:ext cx="37" cy="48"/>
                </a:xfrm>
                <a:custGeom>
                  <a:avLst/>
                  <a:gdLst>
                    <a:gd name="T0" fmla="*/ 0 w 37"/>
                    <a:gd name="T1" fmla="*/ 38 h 48"/>
                    <a:gd name="T2" fmla="*/ 13 w 37"/>
                    <a:gd name="T3" fmla="*/ 0 h 48"/>
                    <a:gd name="T4" fmla="*/ 37 w 37"/>
                    <a:gd name="T5" fmla="*/ 10 h 48"/>
                    <a:gd name="T6" fmla="*/ 25 w 37"/>
                    <a:gd name="T7" fmla="*/ 48 h 48"/>
                    <a:gd name="T8" fmla="*/ 0 w 37"/>
                    <a:gd name="T9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48">
                      <a:moveTo>
                        <a:pt x="0" y="38"/>
                      </a:moveTo>
                      <a:lnTo>
                        <a:pt x="13" y="0"/>
                      </a:lnTo>
                      <a:lnTo>
                        <a:pt x="37" y="10"/>
                      </a:lnTo>
                      <a:lnTo>
                        <a:pt x="25" y="4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57" name="Freeform 453"/>
                <p:cNvSpPr>
                  <a:spLocks noChangeAspect="1"/>
                </p:cNvSpPr>
                <p:nvPr/>
              </p:nvSpPr>
              <p:spPr bwMode="auto">
                <a:xfrm>
                  <a:off x="4134" y="2483"/>
                  <a:ext cx="37" cy="38"/>
                </a:xfrm>
                <a:custGeom>
                  <a:avLst/>
                  <a:gdLst>
                    <a:gd name="T0" fmla="*/ 0 w 37"/>
                    <a:gd name="T1" fmla="*/ 29 h 38"/>
                    <a:gd name="T2" fmla="*/ 12 w 37"/>
                    <a:gd name="T3" fmla="*/ 0 h 38"/>
                    <a:gd name="T4" fmla="*/ 37 w 37"/>
                    <a:gd name="T5" fmla="*/ 10 h 38"/>
                    <a:gd name="T6" fmla="*/ 25 w 37"/>
                    <a:gd name="T7" fmla="*/ 38 h 38"/>
                    <a:gd name="T8" fmla="*/ 0 w 37"/>
                    <a:gd name="T9" fmla="*/ 2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38">
                      <a:moveTo>
                        <a:pt x="0" y="29"/>
                      </a:moveTo>
                      <a:lnTo>
                        <a:pt x="12" y="0"/>
                      </a:lnTo>
                      <a:lnTo>
                        <a:pt x="37" y="10"/>
                      </a:lnTo>
                      <a:lnTo>
                        <a:pt x="25" y="3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60" name="Freeform 456"/>
                <p:cNvSpPr>
                  <a:spLocks noChangeAspect="1"/>
                </p:cNvSpPr>
                <p:nvPr/>
              </p:nvSpPr>
              <p:spPr bwMode="auto">
                <a:xfrm>
                  <a:off x="4220" y="2502"/>
                  <a:ext cx="37" cy="48"/>
                </a:xfrm>
                <a:custGeom>
                  <a:avLst/>
                  <a:gdLst>
                    <a:gd name="T0" fmla="*/ 0 w 37"/>
                    <a:gd name="T1" fmla="*/ 0 h 48"/>
                    <a:gd name="T2" fmla="*/ 12 w 37"/>
                    <a:gd name="T3" fmla="*/ 39 h 48"/>
                    <a:gd name="T4" fmla="*/ 37 w 37"/>
                    <a:gd name="T5" fmla="*/ 48 h 48"/>
                    <a:gd name="T6" fmla="*/ 25 w 37"/>
                    <a:gd name="T7" fmla="*/ 10 h 48"/>
                    <a:gd name="T8" fmla="*/ 0 w 37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48">
                      <a:moveTo>
                        <a:pt x="0" y="0"/>
                      </a:moveTo>
                      <a:lnTo>
                        <a:pt x="12" y="39"/>
                      </a:lnTo>
                      <a:lnTo>
                        <a:pt x="37" y="48"/>
                      </a:lnTo>
                      <a:lnTo>
                        <a:pt x="25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61" name="Freeform 457"/>
                <p:cNvSpPr>
                  <a:spLocks noChangeAspect="1"/>
                </p:cNvSpPr>
                <p:nvPr/>
              </p:nvSpPr>
              <p:spPr bwMode="auto">
                <a:xfrm>
                  <a:off x="4269" y="2607"/>
                  <a:ext cx="37" cy="48"/>
                </a:xfrm>
                <a:custGeom>
                  <a:avLst/>
                  <a:gdLst>
                    <a:gd name="T0" fmla="*/ 0 w 37"/>
                    <a:gd name="T1" fmla="*/ 0 h 48"/>
                    <a:gd name="T2" fmla="*/ 13 w 37"/>
                    <a:gd name="T3" fmla="*/ 38 h 48"/>
                    <a:gd name="T4" fmla="*/ 37 w 37"/>
                    <a:gd name="T5" fmla="*/ 48 h 48"/>
                    <a:gd name="T6" fmla="*/ 25 w 37"/>
                    <a:gd name="T7" fmla="*/ 10 h 48"/>
                    <a:gd name="T8" fmla="*/ 0 w 37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48">
                      <a:moveTo>
                        <a:pt x="0" y="0"/>
                      </a:moveTo>
                      <a:lnTo>
                        <a:pt x="13" y="38"/>
                      </a:lnTo>
                      <a:lnTo>
                        <a:pt x="37" y="48"/>
                      </a:lnTo>
                      <a:lnTo>
                        <a:pt x="25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62" name="Freeform 458"/>
                <p:cNvSpPr>
                  <a:spLocks noChangeAspect="1"/>
                </p:cNvSpPr>
                <p:nvPr/>
              </p:nvSpPr>
              <p:spPr bwMode="auto">
                <a:xfrm>
                  <a:off x="4306" y="2721"/>
                  <a:ext cx="37" cy="48"/>
                </a:xfrm>
                <a:custGeom>
                  <a:avLst/>
                  <a:gdLst>
                    <a:gd name="T0" fmla="*/ 0 w 37"/>
                    <a:gd name="T1" fmla="*/ 0 h 48"/>
                    <a:gd name="T2" fmla="*/ 12 w 37"/>
                    <a:gd name="T3" fmla="*/ 38 h 48"/>
                    <a:gd name="T4" fmla="*/ 37 w 37"/>
                    <a:gd name="T5" fmla="*/ 48 h 48"/>
                    <a:gd name="T6" fmla="*/ 25 w 37"/>
                    <a:gd name="T7" fmla="*/ 10 h 48"/>
                    <a:gd name="T8" fmla="*/ 0 w 37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48">
                      <a:moveTo>
                        <a:pt x="0" y="0"/>
                      </a:moveTo>
                      <a:lnTo>
                        <a:pt x="12" y="38"/>
                      </a:lnTo>
                      <a:lnTo>
                        <a:pt x="37" y="48"/>
                      </a:lnTo>
                      <a:lnTo>
                        <a:pt x="25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63" name="Freeform 459"/>
                <p:cNvSpPr>
                  <a:spLocks noChangeAspect="1"/>
                </p:cNvSpPr>
                <p:nvPr/>
              </p:nvSpPr>
              <p:spPr bwMode="auto">
                <a:xfrm>
                  <a:off x="4343" y="2835"/>
                  <a:ext cx="37" cy="38"/>
                </a:xfrm>
                <a:custGeom>
                  <a:avLst/>
                  <a:gdLst>
                    <a:gd name="T0" fmla="*/ 0 w 37"/>
                    <a:gd name="T1" fmla="*/ 0 h 38"/>
                    <a:gd name="T2" fmla="*/ 12 w 37"/>
                    <a:gd name="T3" fmla="*/ 29 h 38"/>
                    <a:gd name="T4" fmla="*/ 37 w 37"/>
                    <a:gd name="T5" fmla="*/ 38 h 38"/>
                    <a:gd name="T6" fmla="*/ 25 w 37"/>
                    <a:gd name="T7" fmla="*/ 10 h 38"/>
                    <a:gd name="T8" fmla="*/ 0 w 37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38">
                      <a:moveTo>
                        <a:pt x="0" y="0"/>
                      </a:moveTo>
                      <a:lnTo>
                        <a:pt x="12" y="29"/>
                      </a:lnTo>
                      <a:lnTo>
                        <a:pt x="37" y="38"/>
                      </a:lnTo>
                      <a:lnTo>
                        <a:pt x="25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64" name="Freeform 460"/>
                <p:cNvSpPr>
                  <a:spLocks noChangeAspect="1"/>
                </p:cNvSpPr>
                <p:nvPr/>
              </p:nvSpPr>
              <p:spPr bwMode="auto">
                <a:xfrm>
                  <a:off x="4392" y="2940"/>
                  <a:ext cx="37" cy="47"/>
                </a:xfrm>
                <a:custGeom>
                  <a:avLst/>
                  <a:gdLst>
                    <a:gd name="T0" fmla="*/ 0 w 37"/>
                    <a:gd name="T1" fmla="*/ 0 h 47"/>
                    <a:gd name="T2" fmla="*/ 12 w 37"/>
                    <a:gd name="T3" fmla="*/ 38 h 47"/>
                    <a:gd name="T4" fmla="*/ 37 w 37"/>
                    <a:gd name="T5" fmla="*/ 47 h 47"/>
                    <a:gd name="T6" fmla="*/ 25 w 37"/>
                    <a:gd name="T7" fmla="*/ 9 h 47"/>
                    <a:gd name="T8" fmla="*/ 0 w 37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47">
                      <a:moveTo>
                        <a:pt x="0" y="0"/>
                      </a:moveTo>
                      <a:lnTo>
                        <a:pt x="12" y="38"/>
                      </a:lnTo>
                      <a:lnTo>
                        <a:pt x="37" y="47"/>
                      </a:lnTo>
                      <a:lnTo>
                        <a:pt x="25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65" name="Freeform 461"/>
                <p:cNvSpPr>
                  <a:spLocks noChangeAspect="1"/>
                </p:cNvSpPr>
                <p:nvPr/>
              </p:nvSpPr>
              <p:spPr bwMode="auto">
                <a:xfrm>
                  <a:off x="4429" y="3054"/>
                  <a:ext cx="37" cy="48"/>
                </a:xfrm>
                <a:custGeom>
                  <a:avLst/>
                  <a:gdLst>
                    <a:gd name="T0" fmla="*/ 0 w 37"/>
                    <a:gd name="T1" fmla="*/ 0 h 48"/>
                    <a:gd name="T2" fmla="*/ 12 w 37"/>
                    <a:gd name="T3" fmla="*/ 38 h 48"/>
                    <a:gd name="T4" fmla="*/ 37 w 37"/>
                    <a:gd name="T5" fmla="*/ 48 h 48"/>
                    <a:gd name="T6" fmla="*/ 25 w 37"/>
                    <a:gd name="T7" fmla="*/ 10 h 48"/>
                    <a:gd name="T8" fmla="*/ 0 w 37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48">
                      <a:moveTo>
                        <a:pt x="0" y="0"/>
                      </a:moveTo>
                      <a:lnTo>
                        <a:pt x="12" y="38"/>
                      </a:lnTo>
                      <a:lnTo>
                        <a:pt x="37" y="48"/>
                      </a:lnTo>
                      <a:lnTo>
                        <a:pt x="25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66" name="Freeform 462"/>
                <p:cNvSpPr>
                  <a:spLocks noChangeAspect="1"/>
                </p:cNvSpPr>
                <p:nvPr/>
              </p:nvSpPr>
              <p:spPr bwMode="auto">
                <a:xfrm>
                  <a:off x="4466" y="3159"/>
                  <a:ext cx="37" cy="47"/>
                </a:xfrm>
                <a:custGeom>
                  <a:avLst/>
                  <a:gdLst>
                    <a:gd name="T0" fmla="*/ 0 w 37"/>
                    <a:gd name="T1" fmla="*/ 0 h 47"/>
                    <a:gd name="T2" fmla="*/ 12 w 37"/>
                    <a:gd name="T3" fmla="*/ 38 h 47"/>
                    <a:gd name="T4" fmla="*/ 37 w 37"/>
                    <a:gd name="T5" fmla="*/ 47 h 47"/>
                    <a:gd name="T6" fmla="*/ 24 w 37"/>
                    <a:gd name="T7" fmla="*/ 9 h 47"/>
                    <a:gd name="T8" fmla="*/ 0 w 37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47">
                      <a:moveTo>
                        <a:pt x="0" y="0"/>
                      </a:moveTo>
                      <a:lnTo>
                        <a:pt x="12" y="38"/>
                      </a:lnTo>
                      <a:lnTo>
                        <a:pt x="37" y="47"/>
                      </a:lnTo>
                      <a:lnTo>
                        <a:pt x="24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69" name="Freeform 465"/>
                <p:cNvSpPr>
                  <a:spLocks noChangeAspect="1"/>
                </p:cNvSpPr>
                <p:nvPr/>
              </p:nvSpPr>
              <p:spPr bwMode="auto">
                <a:xfrm>
                  <a:off x="4601" y="3349"/>
                  <a:ext cx="61" cy="38"/>
                </a:xfrm>
                <a:custGeom>
                  <a:avLst/>
                  <a:gdLst>
                    <a:gd name="T0" fmla="*/ 0 w 61"/>
                    <a:gd name="T1" fmla="*/ 0 h 38"/>
                    <a:gd name="T2" fmla="*/ 25 w 61"/>
                    <a:gd name="T3" fmla="*/ 28 h 38"/>
                    <a:gd name="T4" fmla="*/ 61 w 61"/>
                    <a:gd name="T5" fmla="*/ 38 h 38"/>
                    <a:gd name="T6" fmla="*/ 37 w 61"/>
                    <a:gd name="T7" fmla="*/ 9 h 38"/>
                    <a:gd name="T8" fmla="*/ 0 w 61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0" y="0"/>
                      </a:moveTo>
                      <a:lnTo>
                        <a:pt x="25" y="28"/>
                      </a:lnTo>
                      <a:lnTo>
                        <a:pt x="61" y="38"/>
                      </a:lnTo>
                      <a:lnTo>
                        <a:pt x="37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70" name="Freeform 466"/>
                <p:cNvSpPr>
                  <a:spLocks noChangeAspect="1"/>
                </p:cNvSpPr>
                <p:nvPr/>
              </p:nvSpPr>
              <p:spPr bwMode="auto">
                <a:xfrm>
                  <a:off x="4675" y="3444"/>
                  <a:ext cx="61" cy="38"/>
                </a:xfrm>
                <a:custGeom>
                  <a:avLst/>
                  <a:gdLst>
                    <a:gd name="T0" fmla="*/ 0 w 61"/>
                    <a:gd name="T1" fmla="*/ 0 h 38"/>
                    <a:gd name="T2" fmla="*/ 24 w 61"/>
                    <a:gd name="T3" fmla="*/ 29 h 38"/>
                    <a:gd name="T4" fmla="*/ 61 w 61"/>
                    <a:gd name="T5" fmla="*/ 38 h 38"/>
                    <a:gd name="T6" fmla="*/ 37 w 61"/>
                    <a:gd name="T7" fmla="*/ 10 h 38"/>
                    <a:gd name="T8" fmla="*/ 0 w 61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0" y="0"/>
                      </a:moveTo>
                      <a:lnTo>
                        <a:pt x="24" y="29"/>
                      </a:lnTo>
                      <a:lnTo>
                        <a:pt x="61" y="38"/>
                      </a:lnTo>
                      <a:lnTo>
                        <a:pt x="37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71" name="Freeform 467"/>
                <p:cNvSpPr>
                  <a:spLocks noChangeAspect="1"/>
                </p:cNvSpPr>
                <p:nvPr/>
              </p:nvSpPr>
              <p:spPr bwMode="auto">
                <a:xfrm>
                  <a:off x="4761" y="3539"/>
                  <a:ext cx="61" cy="38"/>
                </a:xfrm>
                <a:custGeom>
                  <a:avLst/>
                  <a:gdLst>
                    <a:gd name="T0" fmla="*/ 0 w 61"/>
                    <a:gd name="T1" fmla="*/ 0 h 38"/>
                    <a:gd name="T2" fmla="*/ 24 w 61"/>
                    <a:gd name="T3" fmla="*/ 29 h 38"/>
                    <a:gd name="T4" fmla="*/ 61 w 61"/>
                    <a:gd name="T5" fmla="*/ 38 h 38"/>
                    <a:gd name="T6" fmla="*/ 36 w 61"/>
                    <a:gd name="T7" fmla="*/ 10 h 38"/>
                    <a:gd name="T8" fmla="*/ 0 w 61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0" y="0"/>
                      </a:moveTo>
                      <a:lnTo>
                        <a:pt x="24" y="29"/>
                      </a:lnTo>
                      <a:lnTo>
                        <a:pt x="61" y="38"/>
                      </a:lnTo>
                      <a:lnTo>
                        <a:pt x="36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73" name="Freeform 469"/>
                <p:cNvSpPr>
                  <a:spLocks noChangeAspect="1"/>
                </p:cNvSpPr>
                <p:nvPr/>
              </p:nvSpPr>
              <p:spPr bwMode="auto">
                <a:xfrm>
                  <a:off x="4834" y="3625"/>
                  <a:ext cx="49" cy="47"/>
                </a:xfrm>
                <a:custGeom>
                  <a:avLst/>
                  <a:gdLst>
                    <a:gd name="T0" fmla="*/ 0 w 49"/>
                    <a:gd name="T1" fmla="*/ 28 h 47"/>
                    <a:gd name="T2" fmla="*/ 37 w 49"/>
                    <a:gd name="T3" fmla="*/ 47 h 47"/>
                    <a:gd name="T4" fmla="*/ 49 w 49"/>
                    <a:gd name="T5" fmla="*/ 19 h 47"/>
                    <a:gd name="T6" fmla="*/ 13 w 49"/>
                    <a:gd name="T7" fmla="*/ 0 h 47"/>
                    <a:gd name="T8" fmla="*/ 0 w 49"/>
                    <a:gd name="T9" fmla="*/ 2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47">
                      <a:moveTo>
                        <a:pt x="0" y="28"/>
                      </a:moveTo>
                      <a:lnTo>
                        <a:pt x="37" y="47"/>
                      </a:lnTo>
                      <a:lnTo>
                        <a:pt x="49" y="19"/>
                      </a:lnTo>
                      <a:lnTo>
                        <a:pt x="13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74" name="Freeform 470"/>
                <p:cNvSpPr>
                  <a:spLocks noChangeAspect="1"/>
                </p:cNvSpPr>
                <p:nvPr/>
              </p:nvSpPr>
              <p:spPr bwMode="auto">
                <a:xfrm>
                  <a:off x="4957" y="3682"/>
                  <a:ext cx="62" cy="38"/>
                </a:xfrm>
                <a:custGeom>
                  <a:avLst/>
                  <a:gdLst>
                    <a:gd name="T0" fmla="*/ 0 w 62"/>
                    <a:gd name="T1" fmla="*/ 19 h 38"/>
                    <a:gd name="T2" fmla="*/ 49 w 62"/>
                    <a:gd name="T3" fmla="*/ 38 h 38"/>
                    <a:gd name="T4" fmla="*/ 62 w 62"/>
                    <a:gd name="T5" fmla="*/ 19 h 38"/>
                    <a:gd name="T6" fmla="*/ 12 w 62"/>
                    <a:gd name="T7" fmla="*/ 0 h 38"/>
                    <a:gd name="T8" fmla="*/ 0 w 62"/>
                    <a:gd name="T9" fmla="*/ 1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38">
                      <a:moveTo>
                        <a:pt x="0" y="19"/>
                      </a:moveTo>
                      <a:lnTo>
                        <a:pt x="49" y="38"/>
                      </a:lnTo>
                      <a:lnTo>
                        <a:pt x="62" y="19"/>
                      </a:lnTo>
                      <a:lnTo>
                        <a:pt x="12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75" name="Freeform 471"/>
                <p:cNvSpPr>
                  <a:spLocks noChangeAspect="1"/>
                </p:cNvSpPr>
                <p:nvPr/>
              </p:nvSpPr>
              <p:spPr bwMode="auto">
                <a:xfrm>
                  <a:off x="5080" y="3748"/>
                  <a:ext cx="61" cy="38"/>
                </a:xfrm>
                <a:custGeom>
                  <a:avLst/>
                  <a:gdLst>
                    <a:gd name="T0" fmla="*/ 0 w 61"/>
                    <a:gd name="T1" fmla="*/ 19 h 38"/>
                    <a:gd name="T2" fmla="*/ 49 w 61"/>
                    <a:gd name="T3" fmla="*/ 38 h 38"/>
                    <a:gd name="T4" fmla="*/ 61 w 61"/>
                    <a:gd name="T5" fmla="*/ 19 h 38"/>
                    <a:gd name="T6" fmla="*/ 12 w 61"/>
                    <a:gd name="T7" fmla="*/ 0 h 38"/>
                    <a:gd name="T8" fmla="*/ 0 w 61"/>
                    <a:gd name="T9" fmla="*/ 1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0" y="19"/>
                      </a:moveTo>
                      <a:lnTo>
                        <a:pt x="49" y="38"/>
                      </a:lnTo>
                      <a:lnTo>
                        <a:pt x="61" y="19"/>
                      </a:lnTo>
                      <a:lnTo>
                        <a:pt x="12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010" name="Oval 506"/>
                <p:cNvSpPr>
                  <a:spLocks noChangeAspect="1" noChangeArrowheads="1"/>
                </p:cNvSpPr>
                <p:nvPr/>
              </p:nvSpPr>
              <p:spPr bwMode="auto">
                <a:xfrm>
                  <a:off x="3164" y="3786"/>
                  <a:ext cx="49" cy="38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011" name="Oval 507"/>
                <p:cNvSpPr>
                  <a:spLocks noChangeAspect="1" noChangeArrowheads="1"/>
                </p:cNvSpPr>
                <p:nvPr/>
              </p:nvSpPr>
              <p:spPr bwMode="auto">
                <a:xfrm>
                  <a:off x="3495" y="3786"/>
                  <a:ext cx="49" cy="38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012" name="Oval 508"/>
                <p:cNvSpPr>
                  <a:spLocks noChangeAspect="1" noChangeArrowheads="1"/>
                </p:cNvSpPr>
                <p:nvPr/>
              </p:nvSpPr>
              <p:spPr bwMode="auto">
                <a:xfrm>
                  <a:off x="3827" y="3263"/>
                  <a:ext cx="49" cy="38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014" name="Oval 510"/>
                <p:cNvSpPr>
                  <a:spLocks noChangeAspect="1" noChangeArrowheads="1"/>
                </p:cNvSpPr>
                <p:nvPr/>
              </p:nvSpPr>
              <p:spPr bwMode="auto">
                <a:xfrm>
                  <a:off x="4503" y="3263"/>
                  <a:ext cx="49" cy="38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259" name="Group 755"/>
              <p:cNvGrpSpPr>
                <a:grpSpLocks noChangeAspect="1"/>
              </p:cNvGrpSpPr>
              <p:nvPr/>
            </p:nvGrpSpPr>
            <p:grpSpPr bwMode="auto">
              <a:xfrm>
                <a:off x="816" y="2160"/>
                <a:ext cx="1432" cy="178"/>
                <a:chOff x="816" y="2448"/>
                <a:chExt cx="1432" cy="178"/>
              </a:xfrm>
            </p:grpSpPr>
            <p:sp>
              <p:nvSpPr>
                <p:cNvPr id="22236" name="Rectangle 732"/>
                <p:cNvSpPr>
                  <a:spLocks noChangeAspect="1" noChangeArrowheads="1"/>
                </p:cNvSpPr>
                <p:nvPr/>
              </p:nvSpPr>
              <p:spPr bwMode="auto">
                <a:xfrm>
                  <a:off x="1281" y="2522"/>
                  <a:ext cx="40" cy="2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237" name="Rectangle 733"/>
                <p:cNvSpPr>
                  <a:spLocks noChangeAspect="1" noChangeArrowheads="1"/>
                </p:cNvSpPr>
                <p:nvPr/>
              </p:nvSpPr>
              <p:spPr bwMode="auto">
                <a:xfrm>
                  <a:off x="816" y="2522"/>
                  <a:ext cx="52" cy="2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238" name="Rectangle 734"/>
                <p:cNvSpPr>
                  <a:spLocks noChangeAspect="1" noChangeArrowheads="1"/>
                </p:cNvSpPr>
                <p:nvPr/>
              </p:nvSpPr>
              <p:spPr bwMode="auto">
                <a:xfrm>
                  <a:off x="970" y="2522"/>
                  <a:ext cx="52" cy="2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239" name="Rectangle 735"/>
                <p:cNvSpPr>
                  <a:spLocks noChangeAspect="1" noChangeArrowheads="1"/>
                </p:cNvSpPr>
                <p:nvPr/>
              </p:nvSpPr>
              <p:spPr bwMode="auto">
                <a:xfrm>
                  <a:off x="1126" y="2522"/>
                  <a:ext cx="52" cy="2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240" name="Rectangle 736"/>
                <p:cNvSpPr>
                  <a:spLocks noChangeAspect="1" noChangeArrowheads="1"/>
                </p:cNvSpPr>
                <p:nvPr/>
              </p:nvSpPr>
              <p:spPr bwMode="auto">
                <a:xfrm>
                  <a:off x="1346" y="2448"/>
                  <a:ext cx="902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GB" altLang="el-GR" sz="200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Απλάδια n=1</a:t>
                  </a:r>
                  <a:r>
                    <a:rPr lang="en-US" altLang="el-GR" sz="200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5</a:t>
                  </a:r>
                  <a:endParaRPr lang="en-GB" altLang="el-GR" sz="2000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2279" name="Group 775"/>
          <p:cNvGrpSpPr>
            <a:grpSpLocks/>
          </p:cNvGrpSpPr>
          <p:nvPr/>
        </p:nvGrpSpPr>
        <p:grpSpPr bwMode="auto">
          <a:xfrm>
            <a:off x="1346200" y="466725"/>
            <a:ext cx="7521575" cy="5551488"/>
            <a:chOff x="848" y="294"/>
            <a:chExt cx="4738" cy="3497"/>
          </a:xfrm>
        </p:grpSpPr>
        <p:grpSp>
          <p:nvGrpSpPr>
            <p:cNvPr id="22266" name="Group 762"/>
            <p:cNvGrpSpPr>
              <a:grpSpLocks noChangeAspect="1"/>
            </p:cNvGrpSpPr>
            <p:nvPr/>
          </p:nvGrpSpPr>
          <p:grpSpPr bwMode="auto">
            <a:xfrm>
              <a:off x="848" y="1743"/>
              <a:ext cx="4738" cy="2048"/>
              <a:chOff x="816" y="1920"/>
              <a:chExt cx="4387" cy="1895"/>
            </a:xfrm>
          </p:grpSpPr>
          <p:grpSp>
            <p:nvGrpSpPr>
              <p:cNvPr id="22260" name="Group 756"/>
              <p:cNvGrpSpPr>
                <a:grpSpLocks noChangeAspect="1"/>
              </p:cNvGrpSpPr>
              <p:nvPr/>
            </p:nvGrpSpPr>
            <p:grpSpPr bwMode="auto">
              <a:xfrm>
                <a:off x="1490" y="3043"/>
                <a:ext cx="3713" cy="772"/>
                <a:chOff x="1490" y="3043"/>
                <a:chExt cx="3713" cy="772"/>
              </a:xfrm>
            </p:grpSpPr>
            <p:sp>
              <p:nvSpPr>
                <p:cNvPr id="21978" name="Freeform 474"/>
                <p:cNvSpPr>
                  <a:spLocks noChangeAspect="1"/>
                </p:cNvSpPr>
                <p:nvPr/>
              </p:nvSpPr>
              <p:spPr bwMode="auto">
                <a:xfrm>
                  <a:off x="1490" y="3768"/>
                  <a:ext cx="372" cy="47"/>
                </a:xfrm>
                <a:custGeom>
                  <a:avLst/>
                  <a:gdLst>
                    <a:gd name="T0" fmla="*/ 0 w 381"/>
                    <a:gd name="T1" fmla="*/ 10 h 29"/>
                    <a:gd name="T2" fmla="*/ 368 w 381"/>
                    <a:gd name="T3" fmla="*/ 0 h 29"/>
                    <a:gd name="T4" fmla="*/ 381 w 381"/>
                    <a:gd name="T5" fmla="*/ 19 h 29"/>
                    <a:gd name="T6" fmla="*/ 12 w 381"/>
                    <a:gd name="T7" fmla="*/ 29 h 29"/>
                    <a:gd name="T8" fmla="*/ 0 w 381"/>
                    <a:gd name="T9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1" h="29">
                      <a:moveTo>
                        <a:pt x="0" y="10"/>
                      </a:moveTo>
                      <a:lnTo>
                        <a:pt x="368" y="0"/>
                      </a:lnTo>
                      <a:lnTo>
                        <a:pt x="381" y="19"/>
                      </a:lnTo>
                      <a:lnTo>
                        <a:pt x="12" y="2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79" name="Rectangle 475"/>
                <p:cNvSpPr>
                  <a:spLocks noChangeAspect="1" noChangeArrowheads="1"/>
                </p:cNvSpPr>
                <p:nvPr/>
              </p:nvSpPr>
              <p:spPr bwMode="auto">
                <a:xfrm>
                  <a:off x="1846" y="3758"/>
                  <a:ext cx="347" cy="4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80" name="Freeform 476"/>
                <p:cNvSpPr>
                  <a:spLocks noChangeAspect="1"/>
                </p:cNvSpPr>
                <p:nvPr/>
              </p:nvSpPr>
              <p:spPr bwMode="auto">
                <a:xfrm>
                  <a:off x="2165" y="3637"/>
                  <a:ext cx="360" cy="168"/>
                </a:xfrm>
                <a:custGeom>
                  <a:avLst/>
                  <a:gdLst>
                    <a:gd name="T0" fmla="*/ 0 w 369"/>
                    <a:gd name="T1" fmla="*/ 133 h 152"/>
                    <a:gd name="T2" fmla="*/ 357 w 369"/>
                    <a:gd name="T3" fmla="*/ 0 h 152"/>
                    <a:gd name="T4" fmla="*/ 369 w 369"/>
                    <a:gd name="T5" fmla="*/ 19 h 152"/>
                    <a:gd name="T6" fmla="*/ 13 w 369"/>
                    <a:gd name="T7" fmla="*/ 152 h 152"/>
                    <a:gd name="T8" fmla="*/ 0 w 369"/>
                    <a:gd name="T9" fmla="*/ 133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" h="152">
                      <a:moveTo>
                        <a:pt x="0" y="133"/>
                      </a:moveTo>
                      <a:lnTo>
                        <a:pt x="357" y="0"/>
                      </a:lnTo>
                      <a:lnTo>
                        <a:pt x="369" y="19"/>
                      </a:lnTo>
                      <a:lnTo>
                        <a:pt x="13" y="152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81" name="Freeform 477"/>
                <p:cNvSpPr>
                  <a:spLocks noChangeAspect="1"/>
                </p:cNvSpPr>
                <p:nvPr/>
              </p:nvSpPr>
              <p:spPr bwMode="auto">
                <a:xfrm>
                  <a:off x="2497" y="3515"/>
                  <a:ext cx="360" cy="157"/>
                </a:xfrm>
                <a:custGeom>
                  <a:avLst/>
                  <a:gdLst>
                    <a:gd name="T0" fmla="*/ 0 w 369"/>
                    <a:gd name="T1" fmla="*/ 123 h 142"/>
                    <a:gd name="T2" fmla="*/ 356 w 369"/>
                    <a:gd name="T3" fmla="*/ 0 h 142"/>
                    <a:gd name="T4" fmla="*/ 369 w 369"/>
                    <a:gd name="T5" fmla="*/ 19 h 142"/>
                    <a:gd name="T6" fmla="*/ 12 w 369"/>
                    <a:gd name="T7" fmla="*/ 142 h 142"/>
                    <a:gd name="T8" fmla="*/ 0 w 369"/>
                    <a:gd name="T9" fmla="*/ 123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" h="142">
                      <a:moveTo>
                        <a:pt x="0" y="123"/>
                      </a:moveTo>
                      <a:lnTo>
                        <a:pt x="356" y="0"/>
                      </a:lnTo>
                      <a:lnTo>
                        <a:pt x="369" y="19"/>
                      </a:lnTo>
                      <a:lnTo>
                        <a:pt x="12" y="142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82" name="Freeform 478"/>
                <p:cNvSpPr>
                  <a:spLocks noChangeAspect="1"/>
                </p:cNvSpPr>
                <p:nvPr/>
              </p:nvSpPr>
              <p:spPr bwMode="auto">
                <a:xfrm>
                  <a:off x="2841" y="3043"/>
                  <a:ext cx="372" cy="515"/>
                </a:xfrm>
                <a:custGeom>
                  <a:avLst/>
                  <a:gdLst>
                    <a:gd name="T0" fmla="*/ 0 w 381"/>
                    <a:gd name="T1" fmla="*/ 457 h 466"/>
                    <a:gd name="T2" fmla="*/ 344 w 381"/>
                    <a:gd name="T3" fmla="*/ 0 h 466"/>
                    <a:gd name="T4" fmla="*/ 381 w 381"/>
                    <a:gd name="T5" fmla="*/ 10 h 466"/>
                    <a:gd name="T6" fmla="*/ 37 w 381"/>
                    <a:gd name="T7" fmla="*/ 466 h 466"/>
                    <a:gd name="T8" fmla="*/ 0 w 381"/>
                    <a:gd name="T9" fmla="*/ 457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1" h="466">
                      <a:moveTo>
                        <a:pt x="0" y="457"/>
                      </a:moveTo>
                      <a:lnTo>
                        <a:pt x="344" y="0"/>
                      </a:lnTo>
                      <a:lnTo>
                        <a:pt x="381" y="10"/>
                      </a:lnTo>
                      <a:lnTo>
                        <a:pt x="37" y="466"/>
                      </a:lnTo>
                      <a:lnTo>
                        <a:pt x="0" y="45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83" name="Freeform 479"/>
                <p:cNvSpPr>
                  <a:spLocks noChangeAspect="1"/>
                </p:cNvSpPr>
                <p:nvPr/>
              </p:nvSpPr>
              <p:spPr bwMode="auto">
                <a:xfrm>
                  <a:off x="3173" y="3101"/>
                  <a:ext cx="359" cy="105"/>
                </a:xfrm>
                <a:custGeom>
                  <a:avLst/>
                  <a:gdLst>
                    <a:gd name="T0" fmla="*/ 0 w 368"/>
                    <a:gd name="T1" fmla="*/ 19 h 95"/>
                    <a:gd name="T2" fmla="*/ 356 w 368"/>
                    <a:gd name="T3" fmla="*/ 95 h 95"/>
                    <a:gd name="T4" fmla="*/ 368 w 368"/>
                    <a:gd name="T5" fmla="*/ 76 h 95"/>
                    <a:gd name="T6" fmla="*/ 12 w 368"/>
                    <a:gd name="T7" fmla="*/ 0 h 95"/>
                    <a:gd name="T8" fmla="*/ 0 w 368"/>
                    <a:gd name="T9" fmla="*/ 19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8" h="95">
                      <a:moveTo>
                        <a:pt x="0" y="19"/>
                      </a:moveTo>
                      <a:lnTo>
                        <a:pt x="356" y="95"/>
                      </a:lnTo>
                      <a:lnTo>
                        <a:pt x="368" y="76"/>
                      </a:lnTo>
                      <a:lnTo>
                        <a:pt x="12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84" name="Freeform 480"/>
                <p:cNvSpPr>
                  <a:spLocks noChangeAspect="1"/>
                </p:cNvSpPr>
                <p:nvPr/>
              </p:nvSpPr>
              <p:spPr bwMode="auto">
                <a:xfrm>
                  <a:off x="3504" y="3168"/>
                  <a:ext cx="360" cy="200"/>
                </a:xfrm>
                <a:custGeom>
                  <a:avLst/>
                  <a:gdLst>
                    <a:gd name="T0" fmla="*/ 0 w 369"/>
                    <a:gd name="T1" fmla="*/ 29 h 181"/>
                    <a:gd name="T2" fmla="*/ 357 w 369"/>
                    <a:gd name="T3" fmla="*/ 181 h 181"/>
                    <a:gd name="T4" fmla="*/ 369 w 369"/>
                    <a:gd name="T5" fmla="*/ 152 h 181"/>
                    <a:gd name="T6" fmla="*/ 13 w 369"/>
                    <a:gd name="T7" fmla="*/ 0 h 181"/>
                    <a:gd name="T8" fmla="*/ 0 w 369"/>
                    <a:gd name="T9" fmla="*/ 29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" h="181">
                      <a:moveTo>
                        <a:pt x="0" y="29"/>
                      </a:moveTo>
                      <a:lnTo>
                        <a:pt x="357" y="181"/>
                      </a:lnTo>
                      <a:lnTo>
                        <a:pt x="369" y="152"/>
                      </a:lnTo>
                      <a:lnTo>
                        <a:pt x="1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85" name="Freeform 481"/>
                <p:cNvSpPr>
                  <a:spLocks noChangeAspect="1"/>
                </p:cNvSpPr>
                <p:nvPr/>
              </p:nvSpPr>
              <p:spPr bwMode="auto">
                <a:xfrm>
                  <a:off x="3836" y="3322"/>
                  <a:ext cx="372" cy="179"/>
                </a:xfrm>
                <a:custGeom>
                  <a:avLst/>
                  <a:gdLst>
                    <a:gd name="T0" fmla="*/ 0 w 381"/>
                    <a:gd name="T1" fmla="*/ 19 h 162"/>
                    <a:gd name="T2" fmla="*/ 369 w 381"/>
                    <a:gd name="T3" fmla="*/ 162 h 162"/>
                    <a:gd name="T4" fmla="*/ 381 w 381"/>
                    <a:gd name="T5" fmla="*/ 143 h 162"/>
                    <a:gd name="T6" fmla="*/ 12 w 381"/>
                    <a:gd name="T7" fmla="*/ 0 h 162"/>
                    <a:gd name="T8" fmla="*/ 0 w 381"/>
                    <a:gd name="T9" fmla="*/ 1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1" h="162">
                      <a:moveTo>
                        <a:pt x="0" y="19"/>
                      </a:moveTo>
                      <a:lnTo>
                        <a:pt x="369" y="162"/>
                      </a:lnTo>
                      <a:lnTo>
                        <a:pt x="381" y="143"/>
                      </a:lnTo>
                      <a:lnTo>
                        <a:pt x="12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86" name="Freeform 482"/>
                <p:cNvSpPr>
                  <a:spLocks noChangeAspect="1"/>
                </p:cNvSpPr>
                <p:nvPr/>
              </p:nvSpPr>
              <p:spPr bwMode="auto">
                <a:xfrm>
                  <a:off x="4180" y="3453"/>
                  <a:ext cx="360" cy="305"/>
                </a:xfrm>
                <a:custGeom>
                  <a:avLst/>
                  <a:gdLst>
                    <a:gd name="T0" fmla="*/ 0 w 369"/>
                    <a:gd name="T1" fmla="*/ 29 h 276"/>
                    <a:gd name="T2" fmla="*/ 356 w 369"/>
                    <a:gd name="T3" fmla="*/ 276 h 276"/>
                    <a:gd name="T4" fmla="*/ 369 w 369"/>
                    <a:gd name="T5" fmla="*/ 247 h 276"/>
                    <a:gd name="T6" fmla="*/ 12 w 369"/>
                    <a:gd name="T7" fmla="*/ 0 h 276"/>
                    <a:gd name="T8" fmla="*/ 0 w 369"/>
                    <a:gd name="T9" fmla="*/ 29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" h="276">
                      <a:moveTo>
                        <a:pt x="0" y="29"/>
                      </a:moveTo>
                      <a:lnTo>
                        <a:pt x="356" y="276"/>
                      </a:lnTo>
                      <a:lnTo>
                        <a:pt x="369" y="247"/>
                      </a:lnTo>
                      <a:lnTo>
                        <a:pt x="12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87" name="Freeform 483"/>
                <p:cNvSpPr>
                  <a:spLocks noChangeAspect="1"/>
                </p:cNvSpPr>
                <p:nvPr/>
              </p:nvSpPr>
              <p:spPr bwMode="auto">
                <a:xfrm>
                  <a:off x="4512" y="3723"/>
                  <a:ext cx="359" cy="63"/>
                </a:xfrm>
                <a:custGeom>
                  <a:avLst/>
                  <a:gdLst>
                    <a:gd name="T0" fmla="*/ 0 w 368"/>
                    <a:gd name="T1" fmla="*/ 19 h 57"/>
                    <a:gd name="T2" fmla="*/ 356 w 368"/>
                    <a:gd name="T3" fmla="*/ 57 h 57"/>
                    <a:gd name="T4" fmla="*/ 368 w 368"/>
                    <a:gd name="T5" fmla="*/ 38 h 57"/>
                    <a:gd name="T6" fmla="*/ 12 w 368"/>
                    <a:gd name="T7" fmla="*/ 0 h 57"/>
                    <a:gd name="T8" fmla="*/ 0 w 368"/>
                    <a:gd name="T9" fmla="*/ 1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8" h="57">
                      <a:moveTo>
                        <a:pt x="0" y="19"/>
                      </a:moveTo>
                      <a:lnTo>
                        <a:pt x="356" y="57"/>
                      </a:lnTo>
                      <a:lnTo>
                        <a:pt x="368" y="38"/>
                      </a:lnTo>
                      <a:lnTo>
                        <a:pt x="12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88" name="Freeform 484"/>
                <p:cNvSpPr>
                  <a:spLocks noChangeAspect="1"/>
                </p:cNvSpPr>
                <p:nvPr/>
              </p:nvSpPr>
              <p:spPr bwMode="auto">
                <a:xfrm>
                  <a:off x="4843" y="3758"/>
                  <a:ext cx="360" cy="47"/>
                </a:xfrm>
                <a:custGeom>
                  <a:avLst/>
                  <a:gdLst>
                    <a:gd name="T0" fmla="*/ 0 w 369"/>
                    <a:gd name="T1" fmla="*/ 19 h 38"/>
                    <a:gd name="T2" fmla="*/ 357 w 369"/>
                    <a:gd name="T3" fmla="*/ 38 h 38"/>
                    <a:gd name="T4" fmla="*/ 369 w 369"/>
                    <a:gd name="T5" fmla="*/ 19 h 38"/>
                    <a:gd name="T6" fmla="*/ 13 w 369"/>
                    <a:gd name="T7" fmla="*/ 0 h 38"/>
                    <a:gd name="T8" fmla="*/ 0 w 369"/>
                    <a:gd name="T9" fmla="*/ 1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" h="38">
                      <a:moveTo>
                        <a:pt x="0" y="19"/>
                      </a:moveTo>
                      <a:lnTo>
                        <a:pt x="357" y="38"/>
                      </a:lnTo>
                      <a:lnTo>
                        <a:pt x="369" y="19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241" name="Rectangle 737"/>
              <p:cNvSpPr>
                <a:spLocks noChangeAspect="1" noChangeArrowheads="1"/>
              </p:cNvSpPr>
              <p:nvPr/>
            </p:nvSpPr>
            <p:spPr bwMode="auto">
              <a:xfrm>
                <a:off x="816" y="2042"/>
                <a:ext cx="505" cy="2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42" name="Rectangle 738"/>
              <p:cNvSpPr>
                <a:spLocks noChangeAspect="1" noChangeArrowheads="1"/>
              </p:cNvSpPr>
              <p:nvPr/>
            </p:nvSpPr>
            <p:spPr bwMode="auto">
              <a:xfrm>
                <a:off x="1346" y="1920"/>
                <a:ext cx="1117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00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Μανωμένα n=</a:t>
                </a:r>
                <a:r>
                  <a:rPr lang="en-US" altLang="el-GR" sz="200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184</a:t>
                </a:r>
                <a:endParaRPr lang="en-GB" altLang="el-GR" sz="20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261" name="Group 757"/>
            <p:cNvGrpSpPr>
              <a:grpSpLocks noChangeAspect="1"/>
            </p:cNvGrpSpPr>
            <p:nvPr/>
          </p:nvGrpSpPr>
          <p:grpSpPr bwMode="auto">
            <a:xfrm>
              <a:off x="4167" y="294"/>
              <a:ext cx="617" cy="1674"/>
              <a:chOff x="3929" y="305"/>
              <a:chExt cx="712" cy="1932"/>
            </a:xfrm>
          </p:grpSpPr>
          <p:sp>
            <p:nvSpPr>
              <p:cNvPr id="22222" name="Rectangle 718"/>
              <p:cNvSpPr>
                <a:spLocks noChangeAspect="1" noChangeArrowheads="1"/>
              </p:cNvSpPr>
              <p:nvPr/>
            </p:nvSpPr>
            <p:spPr bwMode="auto">
              <a:xfrm>
                <a:off x="4128" y="2016"/>
                <a:ext cx="405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l-GR" altLang="el-GR" sz="200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Μαν.</a:t>
                </a:r>
                <a:endParaRPr lang="en-GB" altLang="el-GR" sz="20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56" name="Rectangle 552"/>
              <p:cNvSpPr>
                <a:spLocks noChangeAspect="1" noChangeArrowheads="1"/>
              </p:cNvSpPr>
              <p:nvPr/>
            </p:nvSpPr>
            <p:spPr bwMode="auto">
              <a:xfrm>
                <a:off x="3929" y="872"/>
                <a:ext cx="710" cy="1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57" name="Rectangle 553"/>
              <p:cNvSpPr>
                <a:spLocks noChangeAspect="1" noChangeArrowheads="1"/>
              </p:cNvSpPr>
              <p:nvPr/>
            </p:nvSpPr>
            <p:spPr bwMode="auto">
              <a:xfrm>
                <a:off x="3929" y="750"/>
                <a:ext cx="710" cy="7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58" name="Rectangle 554"/>
              <p:cNvSpPr>
                <a:spLocks noChangeAspect="1" noChangeArrowheads="1"/>
              </p:cNvSpPr>
              <p:nvPr/>
            </p:nvSpPr>
            <p:spPr bwMode="auto">
              <a:xfrm>
                <a:off x="4063" y="820"/>
                <a:ext cx="442" cy="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59" name="Freeform 555"/>
              <p:cNvSpPr>
                <a:spLocks noChangeAspect="1"/>
              </p:cNvSpPr>
              <p:nvPr/>
            </p:nvSpPr>
            <p:spPr bwMode="auto">
              <a:xfrm>
                <a:off x="4505" y="846"/>
                <a:ext cx="134" cy="26"/>
              </a:xfrm>
              <a:custGeom>
                <a:avLst/>
                <a:gdLst>
                  <a:gd name="T0" fmla="*/ 0 w 60"/>
                  <a:gd name="T1" fmla="*/ 18 h 18"/>
                  <a:gd name="T2" fmla="*/ 0 w 60"/>
                  <a:gd name="T3" fmla="*/ 0 h 18"/>
                  <a:gd name="T4" fmla="*/ 0 w 60"/>
                  <a:gd name="T5" fmla="*/ 0 h 18"/>
                  <a:gd name="T6" fmla="*/ 60 w 60"/>
                  <a:gd name="T7" fmla="*/ 18 h 18"/>
                  <a:gd name="T8" fmla="*/ 0 w 60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8">
                    <a:moveTo>
                      <a:pt x="0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60" name="Freeform 556"/>
              <p:cNvSpPr>
                <a:spLocks noChangeAspect="1"/>
              </p:cNvSpPr>
              <p:nvPr/>
            </p:nvSpPr>
            <p:spPr bwMode="auto">
              <a:xfrm>
                <a:off x="4505" y="820"/>
                <a:ext cx="134" cy="26"/>
              </a:xfrm>
              <a:custGeom>
                <a:avLst/>
                <a:gdLst>
                  <a:gd name="T0" fmla="*/ 0 w 60"/>
                  <a:gd name="T1" fmla="*/ 18 h 18"/>
                  <a:gd name="T2" fmla="*/ 0 w 60"/>
                  <a:gd name="T3" fmla="*/ 0 h 18"/>
                  <a:gd name="T4" fmla="*/ 60 w 60"/>
                  <a:gd name="T5" fmla="*/ 0 h 18"/>
                  <a:gd name="T6" fmla="*/ 0 w 6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8">
                    <a:moveTo>
                      <a:pt x="0" y="18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61" name="Freeform 557"/>
              <p:cNvSpPr>
                <a:spLocks noChangeAspect="1"/>
              </p:cNvSpPr>
              <p:nvPr/>
            </p:nvSpPr>
            <p:spPr bwMode="auto">
              <a:xfrm>
                <a:off x="3929" y="846"/>
                <a:ext cx="134" cy="26"/>
              </a:xfrm>
              <a:custGeom>
                <a:avLst/>
                <a:gdLst>
                  <a:gd name="T0" fmla="*/ 60 w 60"/>
                  <a:gd name="T1" fmla="*/ 18 h 18"/>
                  <a:gd name="T2" fmla="*/ 60 w 60"/>
                  <a:gd name="T3" fmla="*/ 0 h 18"/>
                  <a:gd name="T4" fmla="*/ 60 w 60"/>
                  <a:gd name="T5" fmla="*/ 0 h 18"/>
                  <a:gd name="T6" fmla="*/ 0 w 60"/>
                  <a:gd name="T7" fmla="*/ 18 h 18"/>
                  <a:gd name="T8" fmla="*/ 60 w 60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8">
                    <a:moveTo>
                      <a:pt x="60" y="18"/>
                    </a:moveTo>
                    <a:lnTo>
                      <a:pt x="60" y="0"/>
                    </a:lnTo>
                    <a:lnTo>
                      <a:pt x="60" y="0"/>
                    </a:lnTo>
                    <a:lnTo>
                      <a:pt x="0" y="18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62" name="Freeform 558"/>
              <p:cNvSpPr>
                <a:spLocks noChangeAspect="1"/>
              </p:cNvSpPr>
              <p:nvPr/>
            </p:nvSpPr>
            <p:spPr bwMode="auto">
              <a:xfrm>
                <a:off x="3929" y="820"/>
                <a:ext cx="134" cy="26"/>
              </a:xfrm>
              <a:custGeom>
                <a:avLst/>
                <a:gdLst>
                  <a:gd name="T0" fmla="*/ 60 w 60"/>
                  <a:gd name="T1" fmla="*/ 18 h 18"/>
                  <a:gd name="T2" fmla="*/ 60 w 60"/>
                  <a:gd name="T3" fmla="*/ 0 h 18"/>
                  <a:gd name="T4" fmla="*/ 0 w 60"/>
                  <a:gd name="T5" fmla="*/ 0 h 18"/>
                  <a:gd name="T6" fmla="*/ 60 w 6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8">
                    <a:moveTo>
                      <a:pt x="60" y="18"/>
                    </a:moveTo>
                    <a:lnTo>
                      <a:pt x="60" y="0"/>
                    </a:lnTo>
                    <a:lnTo>
                      <a:pt x="0" y="0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72" name="Line 568"/>
              <p:cNvSpPr>
                <a:spLocks noChangeAspect="1" noChangeShapeType="1"/>
              </p:cNvSpPr>
              <p:nvPr/>
            </p:nvSpPr>
            <p:spPr bwMode="auto">
              <a:xfrm>
                <a:off x="4250" y="864"/>
                <a:ext cx="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73" name="Line 569"/>
              <p:cNvSpPr>
                <a:spLocks noChangeAspect="1" noChangeShapeType="1"/>
              </p:cNvSpPr>
              <p:nvPr/>
            </p:nvSpPr>
            <p:spPr bwMode="auto">
              <a:xfrm>
                <a:off x="4290" y="837"/>
                <a:ext cx="3" cy="6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98" name="Line 594"/>
              <p:cNvSpPr>
                <a:spLocks noChangeAspect="1" noChangeShapeType="1"/>
              </p:cNvSpPr>
              <p:nvPr/>
            </p:nvSpPr>
            <p:spPr bwMode="auto">
              <a:xfrm>
                <a:off x="4197" y="1473"/>
                <a:ext cx="174" cy="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99" name="Line 595"/>
              <p:cNvSpPr>
                <a:spLocks noChangeAspect="1" noChangeShapeType="1"/>
              </p:cNvSpPr>
              <p:nvPr/>
            </p:nvSpPr>
            <p:spPr bwMode="auto">
              <a:xfrm flipH="1">
                <a:off x="4290" y="1473"/>
                <a:ext cx="81" cy="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00" name="Line 596"/>
              <p:cNvSpPr>
                <a:spLocks noChangeAspect="1" noChangeShapeType="1"/>
              </p:cNvSpPr>
              <p:nvPr/>
            </p:nvSpPr>
            <p:spPr bwMode="auto">
              <a:xfrm flipV="1">
                <a:off x="4290" y="985"/>
                <a:ext cx="3" cy="48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01" name="Line 597"/>
              <p:cNvSpPr>
                <a:spLocks noChangeAspect="1" noChangeShapeType="1"/>
              </p:cNvSpPr>
              <p:nvPr/>
            </p:nvSpPr>
            <p:spPr bwMode="auto">
              <a:xfrm>
                <a:off x="4290" y="985"/>
                <a:ext cx="349" cy="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02" name="Line 598"/>
              <p:cNvSpPr>
                <a:spLocks noChangeAspect="1" noChangeShapeType="1"/>
              </p:cNvSpPr>
              <p:nvPr/>
            </p:nvSpPr>
            <p:spPr bwMode="auto">
              <a:xfrm flipV="1">
                <a:off x="4639" y="872"/>
                <a:ext cx="2" cy="11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03" name="Line 5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505" y="846"/>
                <a:ext cx="134" cy="2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04" name="Line 600"/>
              <p:cNvSpPr>
                <a:spLocks noChangeAspect="1" noChangeShapeType="1"/>
              </p:cNvSpPr>
              <p:nvPr/>
            </p:nvSpPr>
            <p:spPr bwMode="auto">
              <a:xfrm flipH="1">
                <a:off x="4063" y="846"/>
                <a:ext cx="442" cy="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05" name="Line 601"/>
              <p:cNvSpPr>
                <a:spLocks noChangeAspect="1" noChangeShapeType="1"/>
              </p:cNvSpPr>
              <p:nvPr/>
            </p:nvSpPr>
            <p:spPr bwMode="auto">
              <a:xfrm>
                <a:off x="4063" y="846"/>
                <a:ext cx="442" cy="1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06" name="Line 602"/>
              <p:cNvSpPr>
                <a:spLocks noChangeAspect="1" noChangeShapeType="1"/>
              </p:cNvSpPr>
              <p:nvPr/>
            </p:nvSpPr>
            <p:spPr bwMode="auto">
              <a:xfrm flipV="1">
                <a:off x="4505" y="820"/>
                <a:ext cx="134" cy="2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07" name="Line 603"/>
              <p:cNvSpPr>
                <a:spLocks noChangeAspect="1" noChangeShapeType="1"/>
              </p:cNvSpPr>
              <p:nvPr/>
            </p:nvSpPr>
            <p:spPr bwMode="auto">
              <a:xfrm flipV="1">
                <a:off x="4639" y="750"/>
                <a:ext cx="2" cy="7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08" name="Line 604"/>
              <p:cNvSpPr>
                <a:spLocks noChangeAspect="1" noChangeShapeType="1"/>
              </p:cNvSpPr>
              <p:nvPr/>
            </p:nvSpPr>
            <p:spPr bwMode="auto">
              <a:xfrm flipH="1">
                <a:off x="4290" y="750"/>
                <a:ext cx="349" cy="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09" name="Line 605"/>
              <p:cNvSpPr>
                <a:spLocks noChangeAspect="1" noChangeShapeType="1"/>
              </p:cNvSpPr>
              <p:nvPr/>
            </p:nvSpPr>
            <p:spPr bwMode="auto">
              <a:xfrm flipV="1">
                <a:off x="4290" y="305"/>
                <a:ext cx="3" cy="445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10" name="Line 606"/>
              <p:cNvSpPr>
                <a:spLocks noChangeAspect="1" noChangeShapeType="1"/>
              </p:cNvSpPr>
              <p:nvPr/>
            </p:nvSpPr>
            <p:spPr bwMode="auto">
              <a:xfrm>
                <a:off x="4290" y="305"/>
                <a:ext cx="81" cy="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11" name="Line 607"/>
              <p:cNvSpPr>
                <a:spLocks noChangeAspect="1" noChangeShapeType="1"/>
              </p:cNvSpPr>
              <p:nvPr/>
            </p:nvSpPr>
            <p:spPr bwMode="auto">
              <a:xfrm flipH="1">
                <a:off x="4197" y="305"/>
                <a:ext cx="174" cy="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12" name="Line 608"/>
              <p:cNvSpPr>
                <a:spLocks noChangeAspect="1" noChangeShapeType="1"/>
              </p:cNvSpPr>
              <p:nvPr/>
            </p:nvSpPr>
            <p:spPr bwMode="auto">
              <a:xfrm>
                <a:off x="4197" y="305"/>
                <a:ext cx="93" cy="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13" name="Line 609"/>
              <p:cNvSpPr>
                <a:spLocks noChangeAspect="1" noChangeShapeType="1"/>
              </p:cNvSpPr>
              <p:nvPr/>
            </p:nvSpPr>
            <p:spPr bwMode="auto">
              <a:xfrm>
                <a:off x="4290" y="305"/>
                <a:ext cx="3" cy="445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14" name="Line 610"/>
              <p:cNvSpPr>
                <a:spLocks noChangeAspect="1" noChangeShapeType="1"/>
              </p:cNvSpPr>
              <p:nvPr/>
            </p:nvSpPr>
            <p:spPr bwMode="auto">
              <a:xfrm flipH="1">
                <a:off x="3929" y="750"/>
                <a:ext cx="361" cy="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15" name="Line 611"/>
              <p:cNvSpPr>
                <a:spLocks noChangeAspect="1" noChangeShapeType="1"/>
              </p:cNvSpPr>
              <p:nvPr/>
            </p:nvSpPr>
            <p:spPr bwMode="auto">
              <a:xfrm>
                <a:off x="3929" y="750"/>
                <a:ext cx="2" cy="7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16" name="Line 612"/>
              <p:cNvSpPr>
                <a:spLocks noChangeAspect="1" noChangeShapeType="1"/>
              </p:cNvSpPr>
              <p:nvPr/>
            </p:nvSpPr>
            <p:spPr bwMode="auto">
              <a:xfrm>
                <a:off x="3929" y="820"/>
                <a:ext cx="134" cy="2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17" name="Line 613"/>
              <p:cNvSpPr>
                <a:spLocks noChangeAspect="1" noChangeShapeType="1"/>
              </p:cNvSpPr>
              <p:nvPr/>
            </p:nvSpPr>
            <p:spPr bwMode="auto">
              <a:xfrm flipH="1">
                <a:off x="3929" y="846"/>
                <a:ext cx="134" cy="2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18" name="Line 614"/>
              <p:cNvSpPr>
                <a:spLocks noChangeAspect="1" noChangeShapeType="1"/>
              </p:cNvSpPr>
              <p:nvPr/>
            </p:nvSpPr>
            <p:spPr bwMode="auto">
              <a:xfrm>
                <a:off x="3929" y="872"/>
                <a:ext cx="2" cy="11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19" name="Line 615"/>
              <p:cNvSpPr>
                <a:spLocks noChangeAspect="1" noChangeShapeType="1"/>
              </p:cNvSpPr>
              <p:nvPr/>
            </p:nvSpPr>
            <p:spPr bwMode="auto">
              <a:xfrm>
                <a:off x="3929" y="985"/>
                <a:ext cx="361" cy="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247" name="Group 743"/>
          <p:cNvGrpSpPr>
            <a:grpSpLocks noChangeAspect="1"/>
          </p:cNvGrpSpPr>
          <p:nvPr/>
        </p:nvGrpSpPr>
        <p:grpSpPr bwMode="auto">
          <a:xfrm>
            <a:off x="4394200" y="47625"/>
            <a:ext cx="4673600" cy="2701925"/>
            <a:chOff x="2315" y="0"/>
            <a:chExt cx="3397" cy="1965"/>
          </a:xfrm>
        </p:grpSpPr>
        <p:sp>
          <p:nvSpPr>
            <p:cNvPr id="22143" name="Line 639"/>
            <p:cNvSpPr>
              <a:spLocks noChangeAspect="1" noChangeShapeType="1"/>
            </p:cNvSpPr>
            <p:nvPr/>
          </p:nvSpPr>
          <p:spPr bwMode="auto">
            <a:xfrm>
              <a:off x="2871" y="1884"/>
              <a:ext cx="28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44" name="Line 640"/>
            <p:cNvSpPr>
              <a:spLocks noChangeAspect="1" noChangeShapeType="1"/>
            </p:cNvSpPr>
            <p:nvPr/>
          </p:nvSpPr>
          <p:spPr bwMode="auto">
            <a:xfrm flipH="1">
              <a:off x="2871" y="1884"/>
              <a:ext cx="28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45" name="Line 641"/>
            <p:cNvSpPr>
              <a:spLocks noChangeAspect="1" noChangeShapeType="1"/>
            </p:cNvSpPr>
            <p:nvPr/>
          </p:nvSpPr>
          <p:spPr bwMode="auto">
            <a:xfrm>
              <a:off x="2871" y="35"/>
              <a:ext cx="2839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46" name="Line 642"/>
            <p:cNvSpPr>
              <a:spLocks noChangeAspect="1" noChangeShapeType="1"/>
            </p:cNvSpPr>
            <p:nvPr/>
          </p:nvSpPr>
          <p:spPr bwMode="auto">
            <a:xfrm flipH="1">
              <a:off x="2871" y="35"/>
              <a:ext cx="2839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47" name="Line 643"/>
            <p:cNvSpPr>
              <a:spLocks noChangeAspect="1" noChangeShapeType="1"/>
            </p:cNvSpPr>
            <p:nvPr/>
          </p:nvSpPr>
          <p:spPr bwMode="auto">
            <a:xfrm flipV="1">
              <a:off x="2871" y="35"/>
              <a:ext cx="2" cy="18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48" name="Line 644"/>
            <p:cNvSpPr>
              <a:spLocks noChangeAspect="1" noChangeShapeType="1"/>
            </p:cNvSpPr>
            <p:nvPr/>
          </p:nvSpPr>
          <p:spPr bwMode="auto">
            <a:xfrm>
              <a:off x="2871" y="35"/>
              <a:ext cx="2" cy="18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49" name="Line 645"/>
            <p:cNvSpPr>
              <a:spLocks noChangeAspect="1" noChangeShapeType="1"/>
            </p:cNvSpPr>
            <p:nvPr/>
          </p:nvSpPr>
          <p:spPr bwMode="auto">
            <a:xfrm>
              <a:off x="2871" y="1831"/>
              <a:ext cx="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50" name="Line 646"/>
            <p:cNvSpPr>
              <a:spLocks noChangeAspect="1" noChangeShapeType="1"/>
            </p:cNvSpPr>
            <p:nvPr/>
          </p:nvSpPr>
          <p:spPr bwMode="auto">
            <a:xfrm flipH="1">
              <a:off x="2871" y="1831"/>
              <a:ext cx="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51" name="Line 647"/>
            <p:cNvSpPr>
              <a:spLocks noChangeAspect="1" noChangeShapeType="1"/>
            </p:cNvSpPr>
            <p:nvPr/>
          </p:nvSpPr>
          <p:spPr bwMode="auto">
            <a:xfrm>
              <a:off x="2871" y="1717"/>
              <a:ext cx="2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52" name="Line 648"/>
            <p:cNvSpPr>
              <a:spLocks noChangeAspect="1" noChangeShapeType="1"/>
            </p:cNvSpPr>
            <p:nvPr/>
          </p:nvSpPr>
          <p:spPr bwMode="auto">
            <a:xfrm flipH="1">
              <a:off x="2871" y="1717"/>
              <a:ext cx="2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53" name="Line 649"/>
            <p:cNvSpPr>
              <a:spLocks noChangeAspect="1" noChangeShapeType="1"/>
            </p:cNvSpPr>
            <p:nvPr/>
          </p:nvSpPr>
          <p:spPr bwMode="auto">
            <a:xfrm>
              <a:off x="2871" y="1596"/>
              <a:ext cx="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54" name="Line 650"/>
            <p:cNvSpPr>
              <a:spLocks noChangeAspect="1" noChangeShapeType="1"/>
            </p:cNvSpPr>
            <p:nvPr/>
          </p:nvSpPr>
          <p:spPr bwMode="auto">
            <a:xfrm flipH="1">
              <a:off x="2871" y="1596"/>
              <a:ext cx="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55" name="Line 651"/>
            <p:cNvSpPr>
              <a:spLocks noChangeAspect="1" noChangeShapeType="1"/>
            </p:cNvSpPr>
            <p:nvPr/>
          </p:nvSpPr>
          <p:spPr bwMode="auto">
            <a:xfrm>
              <a:off x="2871" y="1482"/>
              <a:ext cx="5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56" name="Line 652"/>
            <p:cNvSpPr>
              <a:spLocks noChangeAspect="1" noChangeShapeType="1"/>
            </p:cNvSpPr>
            <p:nvPr/>
          </p:nvSpPr>
          <p:spPr bwMode="auto">
            <a:xfrm flipH="1">
              <a:off x="2871" y="1482"/>
              <a:ext cx="5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57" name="Line 653"/>
            <p:cNvSpPr>
              <a:spLocks noChangeAspect="1" noChangeShapeType="1"/>
            </p:cNvSpPr>
            <p:nvPr/>
          </p:nvSpPr>
          <p:spPr bwMode="auto">
            <a:xfrm>
              <a:off x="2871" y="1369"/>
              <a:ext cx="2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58" name="Line 654"/>
            <p:cNvSpPr>
              <a:spLocks noChangeAspect="1" noChangeShapeType="1"/>
            </p:cNvSpPr>
            <p:nvPr/>
          </p:nvSpPr>
          <p:spPr bwMode="auto">
            <a:xfrm flipH="1">
              <a:off x="2871" y="1369"/>
              <a:ext cx="2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59" name="Line 655"/>
            <p:cNvSpPr>
              <a:spLocks noChangeAspect="1" noChangeShapeType="1"/>
            </p:cNvSpPr>
            <p:nvPr/>
          </p:nvSpPr>
          <p:spPr bwMode="auto">
            <a:xfrm>
              <a:off x="2871" y="1247"/>
              <a:ext cx="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60" name="Line 656"/>
            <p:cNvSpPr>
              <a:spLocks noChangeAspect="1" noChangeShapeType="1"/>
            </p:cNvSpPr>
            <p:nvPr/>
          </p:nvSpPr>
          <p:spPr bwMode="auto">
            <a:xfrm flipH="1">
              <a:off x="2871" y="1247"/>
              <a:ext cx="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61" name="Line 657"/>
            <p:cNvSpPr>
              <a:spLocks noChangeAspect="1" noChangeShapeType="1"/>
            </p:cNvSpPr>
            <p:nvPr/>
          </p:nvSpPr>
          <p:spPr bwMode="auto">
            <a:xfrm>
              <a:off x="2871" y="1133"/>
              <a:ext cx="5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62" name="Line 658"/>
            <p:cNvSpPr>
              <a:spLocks noChangeAspect="1" noChangeShapeType="1"/>
            </p:cNvSpPr>
            <p:nvPr/>
          </p:nvSpPr>
          <p:spPr bwMode="auto">
            <a:xfrm flipH="1">
              <a:off x="2871" y="1133"/>
              <a:ext cx="5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63" name="Line 659"/>
            <p:cNvSpPr>
              <a:spLocks noChangeAspect="1" noChangeShapeType="1"/>
            </p:cNvSpPr>
            <p:nvPr/>
          </p:nvSpPr>
          <p:spPr bwMode="auto">
            <a:xfrm>
              <a:off x="2871" y="1020"/>
              <a:ext cx="2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64" name="Line 660"/>
            <p:cNvSpPr>
              <a:spLocks noChangeAspect="1" noChangeShapeType="1"/>
            </p:cNvSpPr>
            <p:nvPr/>
          </p:nvSpPr>
          <p:spPr bwMode="auto">
            <a:xfrm flipH="1">
              <a:off x="2871" y="1020"/>
              <a:ext cx="2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65" name="Line 661"/>
            <p:cNvSpPr>
              <a:spLocks noChangeAspect="1" noChangeShapeType="1"/>
            </p:cNvSpPr>
            <p:nvPr/>
          </p:nvSpPr>
          <p:spPr bwMode="auto">
            <a:xfrm>
              <a:off x="2871" y="898"/>
              <a:ext cx="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66" name="Line 662"/>
            <p:cNvSpPr>
              <a:spLocks noChangeAspect="1" noChangeShapeType="1"/>
            </p:cNvSpPr>
            <p:nvPr/>
          </p:nvSpPr>
          <p:spPr bwMode="auto">
            <a:xfrm flipH="1">
              <a:off x="2871" y="898"/>
              <a:ext cx="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67" name="Line 663"/>
            <p:cNvSpPr>
              <a:spLocks noChangeAspect="1" noChangeShapeType="1"/>
            </p:cNvSpPr>
            <p:nvPr/>
          </p:nvSpPr>
          <p:spPr bwMode="auto">
            <a:xfrm>
              <a:off x="2871" y="784"/>
              <a:ext cx="5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68" name="Line 664"/>
            <p:cNvSpPr>
              <a:spLocks noChangeAspect="1" noChangeShapeType="1"/>
            </p:cNvSpPr>
            <p:nvPr/>
          </p:nvSpPr>
          <p:spPr bwMode="auto">
            <a:xfrm flipH="1">
              <a:off x="2871" y="784"/>
              <a:ext cx="5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69" name="Line 665"/>
            <p:cNvSpPr>
              <a:spLocks noChangeAspect="1" noChangeShapeType="1"/>
            </p:cNvSpPr>
            <p:nvPr/>
          </p:nvSpPr>
          <p:spPr bwMode="auto">
            <a:xfrm>
              <a:off x="2871" y="671"/>
              <a:ext cx="2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70" name="Line 666"/>
            <p:cNvSpPr>
              <a:spLocks noChangeAspect="1" noChangeShapeType="1"/>
            </p:cNvSpPr>
            <p:nvPr/>
          </p:nvSpPr>
          <p:spPr bwMode="auto">
            <a:xfrm flipH="1">
              <a:off x="2871" y="671"/>
              <a:ext cx="2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71" name="Line 667"/>
            <p:cNvSpPr>
              <a:spLocks noChangeAspect="1" noChangeShapeType="1"/>
            </p:cNvSpPr>
            <p:nvPr/>
          </p:nvSpPr>
          <p:spPr bwMode="auto">
            <a:xfrm>
              <a:off x="2871" y="550"/>
              <a:ext cx="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72" name="Line 668"/>
            <p:cNvSpPr>
              <a:spLocks noChangeAspect="1" noChangeShapeType="1"/>
            </p:cNvSpPr>
            <p:nvPr/>
          </p:nvSpPr>
          <p:spPr bwMode="auto">
            <a:xfrm flipH="1">
              <a:off x="2871" y="550"/>
              <a:ext cx="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73" name="Line 669"/>
            <p:cNvSpPr>
              <a:spLocks noChangeAspect="1" noChangeShapeType="1"/>
            </p:cNvSpPr>
            <p:nvPr/>
          </p:nvSpPr>
          <p:spPr bwMode="auto">
            <a:xfrm>
              <a:off x="2871" y="436"/>
              <a:ext cx="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74" name="Line 670"/>
            <p:cNvSpPr>
              <a:spLocks noChangeAspect="1" noChangeShapeType="1"/>
            </p:cNvSpPr>
            <p:nvPr/>
          </p:nvSpPr>
          <p:spPr bwMode="auto">
            <a:xfrm flipH="1">
              <a:off x="2871" y="436"/>
              <a:ext cx="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75" name="Line 671"/>
            <p:cNvSpPr>
              <a:spLocks noChangeAspect="1" noChangeShapeType="1"/>
            </p:cNvSpPr>
            <p:nvPr/>
          </p:nvSpPr>
          <p:spPr bwMode="auto">
            <a:xfrm>
              <a:off x="2871" y="323"/>
              <a:ext cx="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76" name="Line 672"/>
            <p:cNvSpPr>
              <a:spLocks noChangeAspect="1" noChangeShapeType="1"/>
            </p:cNvSpPr>
            <p:nvPr/>
          </p:nvSpPr>
          <p:spPr bwMode="auto">
            <a:xfrm flipH="1">
              <a:off x="2871" y="323"/>
              <a:ext cx="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77" name="Line 673"/>
            <p:cNvSpPr>
              <a:spLocks noChangeAspect="1" noChangeShapeType="1"/>
            </p:cNvSpPr>
            <p:nvPr/>
          </p:nvSpPr>
          <p:spPr bwMode="auto">
            <a:xfrm>
              <a:off x="2871" y="201"/>
              <a:ext cx="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78" name="Line 674"/>
            <p:cNvSpPr>
              <a:spLocks noChangeAspect="1" noChangeShapeType="1"/>
            </p:cNvSpPr>
            <p:nvPr/>
          </p:nvSpPr>
          <p:spPr bwMode="auto">
            <a:xfrm flipH="1">
              <a:off x="2871" y="201"/>
              <a:ext cx="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79" name="Line 675"/>
            <p:cNvSpPr>
              <a:spLocks noChangeAspect="1" noChangeShapeType="1"/>
            </p:cNvSpPr>
            <p:nvPr/>
          </p:nvSpPr>
          <p:spPr bwMode="auto">
            <a:xfrm>
              <a:off x="2871" y="87"/>
              <a:ext cx="5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80" name="Line 676"/>
            <p:cNvSpPr>
              <a:spLocks noChangeAspect="1" noChangeShapeType="1"/>
            </p:cNvSpPr>
            <p:nvPr/>
          </p:nvSpPr>
          <p:spPr bwMode="auto">
            <a:xfrm flipH="1">
              <a:off x="2871" y="87"/>
              <a:ext cx="5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81" name="Line 677"/>
            <p:cNvSpPr>
              <a:spLocks noChangeAspect="1" noChangeShapeType="1"/>
            </p:cNvSpPr>
            <p:nvPr/>
          </p:nvSpPr>
          <p:spPr bwMode="auto">
            <a:xfrm flipV="1">
              <a:off x="5710" y="35"/>
              <a:ext cx="2" cy="18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82" name="Line 678"/>
            <p:cNvSpPr>
              <a:spLocks noChangeAspect="1" noChangeShapeType="1"/>
            </p:cNvSpPr>
            <p:nvPr/>
          </p:nvSpPr>
          <p:spPr bwMode="auto">
            <a:xfrm>
              <a:off x="5710" y="35"/>
              <a:ext cx="2" cy="18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83" name="Line 679"/>
            <p:cNvSpPr>
              <a:spLocks noChangeAspect="1" noChangeShapeType="1"/>
            </p:cNvSpPr>
            <p:nvPr/>
          </p:nvSpPr>
          <p:spPr bwMode="auto">
            <a:xfrm flipH="1">
              <a:off x="5656" y="1831"/>
              <a:ext cx="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84" name="Line 680"/>
            <p:cNvSpPr>
              <a:spLocks noChangeAspect="1" noChangeShapeType="1"/>
            </p:cNvSpPr>
            <p:nvPr/>
          </p:nvSpPr>
          <p:spPr bwMode="auto">
            <a:xfrm>
              <a:off x="5656" y="1831"/>
              <a:ext cx="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85" name="Line 681"/>
            <p:cNvSpPr>
              <a:spLocks noChangeAspect="1" noChangeShapeType="1"/>
            </p:cNvSpPr>
            <p:nvPr/>
          </p:nvSpPr>
          <p:spPr bwMode="auto">
            <a:xfrm flipH="1">
              <a:off x="5683" y="1717"/>
              <a:ext cx="2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86" name="Line 682"/>
            <p:cNvSpPr>
              <a:spLocks noChangeAspect="1" noChangeShapeType="1"/>
            </p:cNvSpPr>
            <p:nvPr/>
          </p:nvSpPr>
          <p:spPr bwMode="auto">
            <a:xfrm>
              <a:off x="5683" y="1717"/>
              <a:ext cx="2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87" name="Line 683"/>
            <p:cNvSpPr>
              <a:spLocks noChangeAspect="1" noChangeShapeType="1"/>
            </p:cNvSpPr>
            <p:nvPr/>
          </p:nvSpPr>
          <p:spPr bwMode="auto">
            <a:xfrm flipH="1">
              <a:off x="5683" y="1596"/>
              <a:ext cx="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88" name="Line 684"/>
            <p:cNvSpPr>
              <a:spLocks noChangeAspect="1" noChangeShapeType="1"/>
            </p:cNvSpPr>
            <p:nvPr/>
          </p:nvSpPr>
          <p:spPr bwMode="auto">
            <a:xfrm>
              <a:off x="5683" y="1596"/>
              <a:ext cx="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89" name="Line 685"/>
            <p:cNvSpPr>
              <a:spLocks noChangeAspect="1" noChangeShapeType="1"/>
            </p:cNvSpPr>
            <p:nvPr/>
          </p:nvSpPr>
          <p:spPr bwMode="auto">
            <a:xfrm flipH="1">
              <a:off x="5656" y="1482"/>
              <a:ext cx="5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90" name="Line 686"/>
            <p:cNvSpPr>
              <a:spLocks noChangeAspect="1" noChangeShapeType="1"/>
            </p:cNvSpPr>
            <p:nvPr/>
          </p:nvSpPr>
          <p:spPr bwMode="auto">
            <a:xfrm>
              <a:off x="5656" y="1482"/>
              <a:ext cx="5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91" name="Line 687"/>
            <p:cNvSpPr>
              <a:spLocks noChangeAspect="1" noChangeShapeType="1"/>
            </p:cNvSpPr>
            <p:nvPr/>
          </p:nvSpPr>
          <p:spPr bwMode="auto">
            <a:xfrm flipH="1">
              <a:off x="5683" y="1369"/>
              <a:ext cx="2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92" name="Line 688"/>
            <p:cNvSpPr>
              <a:spLocks noChangeAspect="1" noChangeShapeType="1"/>
            </p:cNvSpPr>
            <p:nvPr/>
          </p:nvSpPr>
          <p:spPr bwMode="auto">
            <a:xfrm>
              <a:off x="5683" y="1369"/>
              <a:ext cx="2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93" name="Line 689"/>
            <p:cNvSpPr>
              <a:spLocks noChangeAspect="1" noChangeShapeType="1"/>
            </p:cNvSpPr>
            <p:nvPr/>
          </p:nvSpPr>
          <p:spPr bwMode="auto">
            <a:xfrm flipH="1">
              <a:off x="5683" y="1247"/>
              <a:ext cx="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94" name="Line 690"/>
            <p:cNvSpPr>
              <a:spLocks noChangeAspect="1" noChangeShapeType="1"/>
            </p:cNvSpPr>
            <p:nvPr/>
          </p:nvSpPr>
          <p:spPr bwMode="auto">
            <a:xfrm>
              <a:off x="5683" y="1247"/>
              <a:ext cx="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95" name="Line 691"/>
            <p:cNvSpPr>
              <a:spLocks noChangeAspect="1" noChangeShapeType="1"/>
            </p:cNvSpPr>
            <p:nvPr/>
          </p:nvSpPr>
          <p:spPr bwMode="auto">
            <a:xfrm flipH="1">
              <a:off x="5656" y="1133"/>
              <a:ext cx="5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96" name="Line 692"/>
            <p:cNvSpPr>
              <a:spLocks noChangeAspect="1" noChangeShapeType="1"/>
            </p:cNvSpPr>
            <p:nvPr/>
          </p:nvSpPr>
          <p:spPr bwMode="auto">
            <a:xfrm>
              <a:off x="5656" y="1133"/>
              <a:ext cx="5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97" name="Line 693"/>
            <p:cNvSpPr>
              <a:spLocks noChangeAspect="1" noChangeShapeType="1"/>
            </p:cNvSpPr>
            <p:nvPr/>
          </p:nvSpPr>
          <p:spPr bwMode="auto">
            <a:xfrm flipH="1">
              <a:off x="5683" y="1020"/>
              <a:ext cx="2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98" name="Line 694"/>
            <p:cNvSpPr>
              <a:spLocks noChangeAspect="1" noChangeShapeType="1"/>
            </p:cNvSpPr>
            <p:nvPr/>
          </p:nvSpPr>
          <p:spPr bwMode="auto">
            <a:xfrm>
              <a:off x="5683" y="1020"/>
              <a:ext cx="2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99" name="Line 695"/>
            <p:cNvSpPr>
              <a:spLocks noChangeAspect="1" noChangeShapeType="1"/>
            </p:cNvSpPr>
            <p:nvPr/>
          </p:nvSpPr>
          <p:spPr bwMode="auto">
            <a:xfrm flipH="1">
              <a:off x="5683" y="898"/>
              <a:ext cx="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200" name="Line 696"/>
            <p:cNvSpPr>
              <a:spLocks noChangeAspect="1" noChangeShapeType="1"/>
            </p:cNvSpPr>
            <p:nvPr/>
          </p:nvSpPr>
          <p:spPr bwMode="auto">
            <a:xfrm>
              <a:off x="5683" y="898"/>
              <a:ext cx="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201" name="Line 697"/>
            <p:cNvSpPr>
              <a:spLocks noChangeAspect="1" noChangeShapeType="1"/>
            </p:cNvSpPr>
            <p:nvPr/>
          </p:nvSpPr>
          <p:spPr bwMode="auto">
            <a:xfrm flipH="1">
              <a:off x="5656" y="784"/>
              <a:ext cx="5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202" name="Line 698"/>
            <p:cNvSpPr>
              <a:spLocks noChangeAspect="1" noChangeShapeType="1"/>
            </p:cNvSpPr>
            <p:nvPr/>
          </p:nvSpPr>
          <p:spPr bwMode="auto">
            <a:xfrm>
              <a:off x="5656" y="784"/>
              <a:ext cx="5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203" name="Line 699"/>
            <p:cNvSpPr>
              <a:spLocks noChangeAspect="1" noChangeShapeType="1"/>
            </p:cNvSpPr>
            <p:nvPr/>
          </p:nvSpPr>
          <p:spPr bwMode="auto">
            <a:xfrm flipH="1">
              <a:off x="5683" y="671"/>
              <a:ext cx="2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204" name="Line 700"/>
            <p:cNvSpPr>
              <a:spLocks noChangeAspect="1" noChangeShapeType="1"/>
            </p:cNvSpPr>
            <p:nvPr/>
          </p:nvSpPr>
          <p:spPr bwMode="auto">
            <a:xfrm>
              <a:off x="5683" y="671"/>
              <a:ext cx="2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205" name="Line 701"/>
            <p:cNvSpPr>
              <a:spLocks noChangeAspect="1" noChangeShapeType="1"/>
            </p:cNvSpPr>
            <p:nvPr/>
          </p:nvSpPr>
          <p:spPr bwMode="auto">
            <a:xfrm flipH="1">
              <a:off x="5683" y="550"/>
              <a:ext cx="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206" name="Line 702"/>
            <p:cNvSpPr>
              <a:spLocks noChangeAspect="1" noChangeShapeType="1"/>
            </p:cNvSpPr>
            <p:nvPr/>
          </p:nvSpPr>
          <p:spPr bwMode="auto">
            <a:xfrm>
              <a:off x="5683" y="550"/>
              <a:ext cx="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207" name="Line 703"/>
            <p:cNvSpPr>
              <a:spLocks noChangeAspect="1" noChangeShapeType="1"/>
            </p:cNvSpPr>
            <p:nvPr/>
          </p:nvSpPr>
          <p:spPr bwMode="auto">
            <a:xfrm flipH="1">
              <a:off x="5656" y="436"/>
              <a:ext cx="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208" name="Line 704"/>
            <p:cNvSpPr>
              <a:spLocks noChangeAspect="1" noChangeShapeType="1"/>
            </p:cNvSpPr>
            <p:nvPr/>
          </p:nvSpPr>
          <p:spPr bwMode="auto">
            <a:xfrm>
              <a:off x="5656" y="436"/>
              <a:ext cx="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209" name="Line 705"/>
            <p:cNvSpPr>
              <a:spLocks noChangeAspect="1" noChangeShapeType="1"/>
            </p:cNvSpPr>
            <p:nvPr/>
          </p:nvSpPr>
          <p:spPr bwMode="auto">
            <a:xfrm flipH="1">
              <a:off x="5683" y="323"/>
              <a:ext cx="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210" name="Line 706"/>
            <p:cNvSpPr>
              <a:spLocks noChangeAspect="1" noChangeShapeType="1"/>
            </p:cNvSpPr>
            <p:nvPr/>
          </p:nvSpPr>
          <p:spPr bwMode="auto">
            <a:xfrm>
              <a:off x="5683" y="323"/>
              <a:ext cx="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211" name="Line 707"/>
            <p:cNvSpPr>
              <a:spLocks noChangeAspect="1" noChangeShapeType="1"/>
            </p:cNvSpPr>
            <p:nvPr/>
          </p:nvSpPr>
          <p:spPr bwMode="auto">
            <a:xfrm flipH="1">
              <a:off x="5683" y="201"/>
              <a:ext cx="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212" name="Line 708"/>
            <p:cNvSpPr>
              <a:spLocks noChangeAspect="1" noChangeShapeType="1"/>
            </p:cNvSpPr>
            <p:nvPr/>
          </p:nvSpPr>
          <p:spPr bwMode="auto">
            <a:xfrm>
              <a:off x="5683" y="201"/>
              <a:ext cx="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213" name="Line 709"/>
            <p:cNvSpPr>
              <a:spLocks noChangeAspect="1" noChangeShapeType="1"/>
            </p:cNvSpPr>
            <p:nvPr/>
          </p:nvSpPr>
          <p:spPr bwMode="auto">
            <a:xfrm flipH="1">
              <a:off x="5656" y="87"/>
              <a:ext cx="5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214" name="Line 710"/>
            <p:cNvSpPr>
              <a:spLocks noChangeAspect="1" noChangeShapeType="1"/>
            </p:cNvSpPr>
            <p:nvPr/>
          </p:nvSpPr>
          <p:spPr bwMode="auto">
            <a:xfrm>
              <a:off x="5656" y="87"/>
              <a:ext cx="5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215" name="Rectangle 711"/>
            <p:cNvSpPr>
              <a:spLocks noChangeAspect="1" noChangeArrowheads="1"/>
            </p:cNvSpPr>
            <p:nvPr/>
          </p:nvSpPr>
          <p:spPr bwMode="auto">
            <a:xfrm>
              <a:off x="2624" y="1743"/>
              <a:ext cx="185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2216" name="Rectangle 712"/>
            <p:cNvSpPr>
              <a:spLocks noChangeAspect="1" noChangeArrowheads="1"/>
            </p:cNvSpPr>
            <p:nvPr/>
          </p:nvSpPr>
          <p:spPr bwMode="auto">
            <a:xfrm>
              <a:off x="2624" y="1395"/>
              <a:ext cx="18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22217" name="Rectangle 713"/>
            <p:cNvSpPr>
              <a:spLocks noChangeAspect="1" noChangeArrowheads="1"/>
            </p:cNvSpPr>
            <p:nvPr/>
          </p:nvSpPr>
          <p:spPr bwMode="auto">
            <a:xfrm>
              <a:off x="2624" y="1046"/>
              <a:ext cx="185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22218" name="Rectangle 714"/>
            <p:cNvSpPr>
              <a:spLocks noChangeAspect="1" noChangeArrowheads="1"/>
            </p:cNvSpPr>
            <p:nvPr/>
          </p:nvSpPr>
          <p:spPr bwMode="auto">
            <a:xfrm>
              <a:off x="2624" y="697"/>
              <a:ext cx="185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19</a:t>
              </a:r>
            </a:p>
          </p:txBody>
        </p:sp>
        <p:sp>
          <p:nvSpPr>
            <p:cNvPr id="22219" name="Rectangle 715"/>
            <p:cNvSpPr>
              <a:spLocks noChangeAspect="1" noChangeArrowheads="1"/>
            </p:cNvSpPr>
            <p:nvPr/>
          </p:nvSpPr>
          <p:spPr bwMode="auto">
            <a:xfrm>
              <a:off x="2624" y="349"/>
              <a:ext cx="18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22</a:t>
              </a:r>
            </a:p>
          </p:txBody>
        </p:sp>
        <p:sp>
          <p:nvSpPr>
            <p:cNvPr id="22220" name="Rectangle 716"/>
            <p:cNvSpPr>
              <a:spLocks noChangeAspect="1" noChangeArrowheads="1"/>
            </p:cNvSpPr>
            <p:nvPr/>
          </p:nvSpPr>
          <p:spPr bwMode="auto">
            <a:xfrm>
              <a:off x="2624" y="0"/>
              <a:ext cx="185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22243" name="Rectangle 739"/>
            <p:cNvSpPr>
              <a:spLocks noChangeAspect="1" noChangeArrowheads="1"/>
            </p:cNvSpPr>
            <p:nvPr/>
          </p:nvSpPr>
          <p:spPr bwMode="auto">
            <a:xfrm rot="16200000">
              <a:off x="1767" y="624"/>
              <a:ext cx="1362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l-GR" altLang="el-GR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Μεσαίο μήκος</a:t>
              </a:r>
              <a:endParaRPr lang="en-GB" altLang="el-GR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7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2366963" y="3384550"/>
            <a:ext cx="48418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200">
                <a:latin typeface="Tahoma" panose="020B0604030504040204" pitchFamily="34" charset="0"/>
              </a:rPr>
              <a:t>Μελετήθηκαν 4 είδη ψαριών </a:t>
            </a:r>
            <a:r>
              <a:rPr lang="en-US" altLang="el-GR" sz="2200" b="0">
                <a:latin typeface="Tahoma" panose="020B0604030504040204" pitchFamily="34" charset="0"/>
              </a:rPr>
              <a:t>:</a:t>
            </a:r>
            <a:endParaRPr lang="el-GR" altLang="el-GR" sz="2200" b="0">
              <a:solidFill>
                <a:schemeClr val="bg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727075"/>
            <a:ext cx="4294188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25" name="Group 37"/>
          <p:cNvGrpSpPr>
            <a:grpSpLocks/>
          </p:cNvGrpSpPr>
          <p:nvPr/>
        </p:nvGrpSpPr>
        <p:grpSpPr bwMode="auto">
          <a:xfrm>
            <a:off x="177800" y="3841750"/>
            <a:ext cx="1692275" cy="1071563"/>
            <a:chOff x="112" y="2420"/>
            <a:chExt cx="1066" cy="675"/>
          </a:xfrm>
        </p:grpSpPr>
        <p:pic>
          <p:nvPicPr>
            <p:cNvPr id="4112" name="Picture 19" descr="GOP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" y="2699"/>
              <a:ext cx="769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>
              <a:off x="112" y="2420"/>
              <a:ext cx="10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l-GR" sz="2000" b="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Boops</a:t>
              </a:r>
              <a:r>
                <a:rPr lang="el-GR" altLang="el-GR" sz="2000" b="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el-GR" sz="2000" b="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boops</a:t>
              </a:r>
              <a:endPara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26" name="Group 38"/>
          <p:cNvGrpSpPr>
            <a:grpSpLocks/>
          </p:cNvGrpSpPr>
          <p:nvPr/>
        </p:nvGrpSpPr>
        <p:grpSpPr bwMode="auto">
          <a:xfrm>
            <a:off x="2024063" y="3841750"/>
            <a:ext cx="2322512" cy="1073150"/>
            <a:chOff x="1275" y="2420"/>
            <a:chExt cx="1463" cy="676"/>
          </a:xfrm>
        </p:grpSpPr>
        <p:pic>
          <p:nvPicPr>
            <p:cNvPr id="4110" name="Picture 18" descr="MPARMPOUN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" y="2696"/>
              <a:ext cx="769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>
              <a:off x="1275" y="2420"/>
              <a:ext cx="14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l-GR" sz="2000" b="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Mullus</a:t>
              </a:r>
              <a:r>
                <a:rPr lang="el-GR" altLang="el-GR" sz="2000" b="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el-GR" sz="2000" b="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surmuletus</a:t>
              </a:r>
              <a:endPara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27" name="Group 39"/>
          <p:cNvGrpSpPr>
            <a:grpSpLocks/>
          </p:cNvGrpSpPr>
          <p:nvPr/>
        </p:nvGrpSpPr>
        <p:grpSpPr bwMode="auto">
          <a:xfrm>
            <a:off x="4437063" y="3856038"/>
            <a:ext cx="2070100" cy="1063625"/>
            <a:chOff x="2795" y="2429"/>
            <a:chExt cx="1304" cy="670"/>
          </a:xfrm>
        </p:grpSpPr>
        <p:pic>
          <p:nvPicPr>
            <p:cNvPr id="4108" name="Picture 20" descr="KOUTSOMOYR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" y="2699"/>
              <a:ext cx="741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>
              <a:off x="2795" y="2429"/>
              <a:ext cx="13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l-GR" sz="2000" b="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Mullus</a:t>
              </a:r>
              <a:r>
                <a:rPr lang="el-GR" altLang="el-GR" sz="2000" b="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el-GR" sz="2000" b="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barbatus</a:t>
              </a:r>
              <a:endPara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28" name="Group 40"/>
          <p:cNvGrpSpPr>
            <a:grpSpLocks/>
          </p:cNvGrpSpPr>
          <p:nvPr/>
        </p:nvGrpSpPr>
        <p:grpSpPr bwMode="auto">
          <a:xfrm>
            <a:off x="6480175" y="3833813"/>
            <a:ext cx="2413000" cy="1079500"/>
            <a:chOff x="4082" y="2415"/>
            <a:chExt cx="1520" cy="680"/>
          </a:xfrm>
        </p:grpSpPr>
        <p:pic>
          <p:nvPicPr>
            <p:cNvPr id="4106" name="Picture 21" descr="LITHRIN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" y="2695"/>
              <a:ext cx="739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>
              <a:off x="4082" y="2415"/>
              <a:ext cx="15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l-GR" sz="2000" b="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Pagellus</a:t>
              </a:r>
              <a:r>
                <a:rPr lang="el-GR" altLang="el-GR" sz="2000" b="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en-US" altLang="el-GR" sz="2000" b="0" i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erythrinus</a:t>
              </a:r>
              <a:endPara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0" y="5392738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2000" b="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lang="el-GR" altLang="el-GR" sz="2000" b="0">
                <a:solidFill>
                  <a:srgbClr val="000099"/>
                </a:solidFill>
                <a:latin typeface="Tahoma" panose="020B0604030504040204" pitchFamily="34" charset="0"/>
              </a:rPr>
              <a:t>Τα παραπάνω είδη αποτελούν το 12,0% της μέσης αλιευτικής παραγωγής τόσο στο θαλάσσιο χώρο Ζακύνθου-Κεφαλλονιάς όσο και στη συνολική αλιευτική παραγωγή των Ελληνικών θαλασσών (Ε.Σ.Υ.Ε.</a:t>
            </a:r>
            <a:r>
              <a:rPr lang="en-US" altLang="el-GR" sz="2000" b="0">
                <a:solidFill>
                  <a:srgbClr val="000099"/>
                </a:solidFill>
                <a:latin typeface="Tahoma" panose="020B0604030504040204" pitchFamily="34" charset="0"/>
              </a:rPr>
              <a:t>: </a:t>
            </a:r>
            <a:r>
              <a:rPr lang="el-GR" altLang="el-GR" sz="2000" b="0">
                <a:solidFill>
                  <a:srgbClr val="000099"/>
                </a:solidFill>
                <a:latin typeface="Tahoma" panose="020B0604030504040204" pitchFamily="34" charset="0"/>
              </a:rPr>
              <a:t>1982 – 2000)</a:t>
            </a:r>
            <a:endParaRPr lang="el-GR" altLang="el-GR" sz="2000" b="0">
              <a:solidFill>
                <a:srgbClr val="0000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5" name="Text Box 41"/>
          <p:cNvSpPr txBox="1">
            <a:spLocks noChangeArrowheads="1"/>
          </p:cNvSpPr>
          <p:nvPr/>
        </p:nvSpPr>
        <p:spPr bwMode="auto">
          <a:xfrm>
            <a:off x="-19050" y="968375"/>
            <a:ext cx="48164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0">
                <a:solidFill>
                  <a:srgbClr val="000099"/>
                </a:solidFill>
                <a:latin typeface="Tahoma" panose="020B0604030504040204" pitchFamily="34" charset="0"/>
              </a:rPr>
              <a:t>Η μέση ετήσια αλιευτική παραγωγή στο θαλάσσιο χώρο </a:t>
            </a:r>
            <a:r>
              <a:rPr lang="el-GR" altLang="el-GR" sz="2000">
                <a:solidFill>
                  <a:srgbClr val="FF0000"/>
                </a:solidFill>
                <a:latin typeface="Tahoma" panose="020B0604030504040204" pitchFamily="34" charset="0"/>
              </a:rPr>
              <a:t>Ζακύνθου-Κεφαλονιάς</a:t>
            </a:r>
            <a:r>
              <a:rPr lang="el-GR" altLang="el-GR" sz="2000" b="0">
                <a:solidFill>
                  <a:srgbClr val="000099"/>
                </a:solidFill>
                <a:latin typeface="Tahoma" panose="020B0604030504040204" pitchFamily="34" charset="0"/>
              </a:rPr>
              <a:t> την περίοδο 1964-1997 αποτελεί </a:t>
            </a:r>
            <a:r>
              <a:rPr lang="el-GR" altLang="el-GR" sz="2000">
                <a:solidFill>
                  <a:srgbClr val="FF0000"/>
                </a:solidFill>
                <a:latin typeface="Tahoma" panose="020B0604030504040204" pitchFamily="34" charset="0"/>
              </a:rPr>
              <a:t>περισσότερο από το 4%</a:t>
            </a:r>
            <a:r>
              <a:rPr lang="el-GR" altLang="el-GR" sz="2000" b="0">
                <a:solidFill>
                  <a:srgbClr val="000099"/>
                </a:solidFill>
                <a:latin typeface="Tahoma" panose="020B0604030504040204" pitchFamily="34" charset="0"/>
              </a:rPr>
              <a:t> της μέσης ετήσιας αλιευτικής παραγωγής των Ελληνικών θαλασσών</a:t>
            </a:r>
            <a:endParaRPr lang="el-GR" altLang="el-GR" sz="2000" b="0">
              <a:solidFill>
                <a:srgbClr val="0000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2" grpId="0"/>
      <p:bldP spid="123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36" name="Group 808"/>
          <p:cNvGrpSpPr>
            <a:grpSpLocks/>
          </p:cNvGrpSpPr>
          <p:nvPr/>
        </p:nvGrpSpPr>
        <p:grpSpPr bwMode="auto">
          <a:xfrm>
            <a:off x="473075" y="3656013"/>
            <a:ext cx="8491538" cy="3186112"/>
            <a:chOff x="298" y="2303"/>
            <a:chExt cx="5349" cy="2007"/>
          </a:xfrm>
        </p:grpSpPr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>
              <a:off x="853" y="2389"/>
              <a:ext cx="1" cy="13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>
              <a:off x="801" y="3740"/>
              <a:ext cx="1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801" y="3511"/>
              <a:ext cx="1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>
              <a:off x="801" y="3292"/>
              <a:ext cx="1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>
              <a:off x="801" y="3064"/>
              <a:ext cx="1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>
              <a:off x="801" y="2836"/>
              <a:ext cx="1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>
              <a:off x="801" y="2617"/>
              <a:ext cx="1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49" name="Line 21"/>
            <p:cNvSpPr>
              <a:spLocks noChangeShapeType="1"/>
            </p:cNvSpPr>
            <p:nvPr/>
          </p:nvSpPr>
          <p:spPr bwMode="auto">
            <a:xfrm>
              <a:off x="801" y="2389"/>
              <a:ext cx="1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50" name="Line 22"/>
            <p:cNvSpPr>
              <a:spLocks noChangeShapeType="1"/>
            </p:cNvSpPr>
            <p:nvPr/>
          </p:nvSpPr>
          <p:spPr bwMode="auto">
            <a:xfrm>
              <a:off x="788" y="3740"/>
              <a:ext cx="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51" name="Line 23"/>
            <p:cNvSpPr>
              <a:spLocks noChangeShapeType="1"/>
            </p:cNvSpPr>
            <p:nvPr/>
          </p:nvSpPr>
          <p:spPr bwMode="auto">
            <a:xfrm>
              <a:off x="788" y="3292"/>
              <a:ext cx="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52" name="Line 24"/>
            <p:cNvSpPr>
              <a:spLocks noChangeShapeType="1"/>
            </p:cNvSpPr>
            <p:nvPr/>
          </p:nvSpPr>
          <p:spPr bwMode="auto">
            <a:xfrm>
              <a:off x="788" y="2836"/>
              <a:ext cx="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53" name="Line 25"/>
            <p:cNvSpPr>
              <a:spLocks noChangeShapeType="1"/>
            </p:cNvSpPr>
            <p:nvPr/>
          </p:nvSpPr>
          <p:spPr bwMode="auto">
            <a:xfrm>
              <a:off x="788" y="2389"/>
              <a:ext cx="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55" name="Line 27"/>
            <p:cNvSpPr>
              <a:spLocks noChangeShapeType="1"/>
            </p:cNvSpPr>
            <p:nvPr/>
          </p:nvSpPr>
          <p:spPr bwMode="auto">
            <a:xfrm flipV="1">
              <a:off x="853" y="3701"/>
              <a:ext cx="1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3335" name="Group 807"/>
            <p:cNvGrpSpPr>
              <a:grpSpLocks/>
            </p:cNvGrpSpPr>
            <p:nvPr/>
          </p:nvGrpSpPr>
          <p:grpSpPr bwMode="auto">
            <a:xfrm>
              <a:off x="853" y="3701"/>
              <a:ext cx="4794" cy="77"/>
              <a:chOff x="853" y="3701"/>
              <a:chExt cx="4794" cy="77"/>
            </a:xfrm>
          </p:grpSpPr>
          <p:sp>
            <p:nvSpPr>
              <p:cNvPr id="22554" name="Line 26"/>
              <p:cNvSpPr>
                <a:spLocks noChangeShapeType="1"/>
              </p:cNvSpPr>
              <p:nvPr/>
            </p:nvSpPr>
            <p:spPr bwMode="auto">
              <a:xfrm>
                <a:off x="853" y="3740"/>
                <a:ext cx="47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6" name="Line 28"/>
              <p:cNvSpPr>
                <a:spLocks noChangeShapeType="1"/>
              </p:cNvSpPr>
              <p:nvPr/>
            </p:nvSpPr>
            <p:spPr bwMode="auto">
              <a:xfrm flipV="1">
                <a:off x="1060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7" name="Line 29"/>
              <p:cNvSpPr>
                <a:spLocks noChangeShapeType="1"/>
              </p:cNvSpPr>
              <p:nvPr/>
            </p:nvSpPr>
            <p:spPr bwMode="auto">
              <a:xfrm flipV="1">
                <a:off x="1268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8" name="Line 30"/>
              <p:cNvSpPr>
                <a:spLocks noChangeShapeType="1"/>
              </p:cNvSpPr>
              <p:nvPr/>
            </p:nvSpPr>
            <p:spPr bwMode="auto">
              <a:xfrm flipV="1">
                <a:off x="1476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9" name="Line 31"/>
              <p:cNvSpPr>
                <a:spLocks noChangeShapeType="1"/>
              </p:cNvSpPr>
              <p:nvPr/>
            </p:nvSpPr>
            <p:spPr bwMode="auto">
              <a:xfrm flipV="1">
                <a:off x="1684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0" name="Line 32"/>
              <p:cNvSpPr>
                <a:spLocks noChangeShapeType="1"/>
              </p:cNvSpPr>
              <p:nvPr/>
            </p:nvSpPr>
            <p:spPr bwMode="auto">
              <a:xfrm flipV="1">
                <a:off x="1892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1" name="Line 33"/>
              <p:cNvSpPr>
                <a:spLocks noChangeShapeType="1"/>
              </p:cNvSpPr>
              <p:nvPr/>
            </p:nvSpPr>
            <p:spPr bwMode="auto">
              <a:xfrm flipV="1">
                <a:off x="2100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2" name="Line 34"/>
              <p:cNvSpPr>
                <a:spLocks noChangeShapeType="1"/>
              </p:cNvSpPr>
              <p:nvPr/>
            </p:nvSpPr>
            <p:spPr bwMode="auto">
              <a:xfrm flipV="1">
                <a:off x="2308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3" name="Line 35"/>
              <p:cNvSpPr>
                <a:spLocks noChangeShapeType="1"/>
              </p:cNvSpPr>
              <p:nvPr/>
            </p:nvSpPr>
            <p:spPr bwMode="auto">
              <a:xfrm flipV="1">
                <a:off x="2516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4" name="Line 36"/>
              <p:cNvSpPr>
                <a:spLocks noChangeShapeType="1"/>
              </p:cNvSpPr>
              <p:nvPr/>
            </p:nvSpPr>
            <p:spPr bwMode="auto">
              <a:xfrm flipV="1">
                <a:off x="2724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5" name="Line 37"/>
              <p:cNvSpPr>
                <a:spLocks noChangeShapeType="1"/>
              </p:cNvSpPr>
              <p:nvPr/>
            </p:nvSpPr>
            <p:spPr bwMode="auto">
              <a:xfrm flipV="1">
                <a:off x="2931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6" name="Line 38"/>
              <p:cNvSpPr>
                <a:spLocks noChangeShapeType="1"/>
              </p:cNvSpPr>
              <p:nvPr/>
            </p:nvSpPr>
            <p:spPr bwMode="auto">
              <a:xfrm flipV="1">
                <a:off x="3139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7" name="Line 39"/>
              <p:cNvSpPr>
                <a:spLocks noChangeShapeType="1"/>
              </p:cNvSpPr>
              <p:nvPr/>
            </p:nvSpPr>
            <p:spPr bwMode="auto">
              <a:xfrm flipV="1">
                <a:off x="3360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8" name="Line 40"/>
              <p:cNvSpPr>
                <a:spLocks noChangeShapeType="1"/>
              </p:cNvSpPr>
              <p:nvPr/>
            </p:nvSpPr>
            <p:spPr bwMode="auto">
              <a:xfrm flipV="1">
                <a:off x="3568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9" name="Line 41"/>
              <p:cNvSpPr>
                <a:spLocks noChangeShapeType="1"/>
              </p:cNvSpPr>
              <p:nvPr/>
            </p:nvSpPr>
            <p:spPr bwMode="auto">
              <a:xfrm flipV="1">
                <a:off x="3776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0" name="Line 42"/>
              <p:cNvSpPr>
                <a:spLocks noChangeShapeType="1"/>
              </p:cNvSpPr>
              <p:nvPr/>
            </p:nvSpPr>
            <p:spPr bwMode="auto">
              <a:xfrm flipV="1">
                <a:off x="3984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1" name="Line 43"/>
              <p:cNvSpPr>
                <a:spLocks noChangeShapeType="1"/>
              </p:cNvSpPr>
              <p:nvPr/>
            </p:nvSpPr>
            <p:spPr bwMode="auto">
              <a:xfrm flipV="1">
                <a:off x="4192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2" name="Line 44"/>
              <p:cNvSpPr>
                <a:spLocks noChangeShapeType="1"/>
              </p:cNvSpPr>
              <p:nvPr/>
            </p:nvSpPr>
            <p:spPr bwMode="auto">
              <a:xfrm flipV="1">
                <a:off x="4400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3" name="Line 45"/>
              <p:cNvSpPr>
                <a:spLocks noChangeShapeType="1"/>
              </p:cNvSpPr>
              <p:nvPr/>
            </p:nvSpPr>
            <p:spPr bwMode="auto">
              <a:xfrm flipV="1">
                <a:off x="4608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4" name="Line 46"/>
              <p:cNvSpPr>
                <a:spLocks noChangeShapeType="1"/>
              </p:cNvSpPr>
              <p:nvPr/>
            </p:nvSpPr>
            <p:spPr bwMode="auto">
              <a:xfrm flipV="1">
                <a:off x="4815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5" name="Line 47"/>
              <p:cNvSpPr>
                <a:spLocks noChangeShapeType="1"/>
              </p:cNvSpPr>
              <p:nvPr/>
            </p:nvSpPr>
            <p:spPr bwMode="auto">
              <a:xfrm flipV="1">
                <a:off x="5023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6" name="Line 48"/>
              <p:cNvSpPr>
                <a:spLocks noChangeShapeType="1"/>
              </p:cNvSpPr>
              <p:nvPr/>
            </p:nvSpPr>
            <p:spPr bwMode="auto">
              <a:xfrm flipV="1">
                <a:off x="5231" y="3701"/>
                <a:ext cx="1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2" name="Line 54"/>
              <p:cNvSpPr>
                <a:spLocks noChangeShapeType="1"/>
              </p:cNvSpPr>
              <p:nvPr/>
            </p:nvSpPr>
            <p:spPr bwMode="auto">
              <a:xfrm>
                <a:off x="1776" y="3739"/>
                <a:ext cx="12" cy="1"/>
              </a:xfrm>
              <a:prstGeom prst="line">
                <a:avLst/>
              </a:prstGeom>
              <a:noFill/>
              <a:ln w="412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83" name="Oval 255"/>
              <p:cNvSpPr>
                <a:spLocks noChangeArrowheads="1"/>
              </p:cNvSpPr>
              <p:nvPr/>
            </p:nvSpPr>
            <p:spPr bwMode="auto">
              <a:xfrm>
                <a:off x="5517" y="3720"/>
                <a:ext cx="52" cy="39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334" name="Group 806"/>
            <p:cNvGrpSpPr>
              <a:grpSpLocks/>
            </p:cNvGrpSpPr>
            <p:nvPr/>
          </p:nvGrpSpPr>
          <p:grpSpPr bwMode="auto">
            <a:xfrm>
              <a:off x="298" y="2303"/>
              <a:ext cx="5285" cy="2007"/>
              <a:chOff x="298" y="2303"/>
              <a:chExt cx="5285" cy="2007"/>
            </a:xfrm>
          </p:grpSpPr>
          <p:sp>
            <p:nvSpPr>
              <p:cNvPr id="22784" name="Rectangle 256"/>
              <p:cNvSpPr>
                <a:spLocks noChangeArrowheads="1"/>
              </p:cNvSpPr>
              <p:nvPr/>
            </p:nvSpPr>
            <p:spPr bwMode="auto">
              <a:xfrm>
                <a:off x="680" y="3654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2785" name="Rectangle 257"/>
              <p:cNvSpPr>
                <a:spLocks noChangeArrowheads="1"/>
              </p:cNvSpPr>
              <p:nvPr/>
            </p:nvSpPr>
            <p:spPr bwMode="auto">
              <a:xfrm>
                <a:off x="576" y="3207"/>
                <a:ext cx="1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2786" name="Rectangle 258"/>
              <p:cNvSpPr>
                <a:spLocks noChangeArrowheads="1"/>
              </p:cNvSpPr>
              <p:nvPr/>
            </p:nvSpPr>
            <p:spPr bwMode="auto">
              <a:xfrm>
                <a:off x="576" y="2750"/>
                <a:ext cx="1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22787" name="Rectangle 259"/>
              <p:cNvSpPr>
                <a:spLocks noChangeArrowheads="1"/>
              </p:cNvSpPr>
              <p:nvPr/>
            </p:nvSpPr>
            <p:spPr bwMode="auto">
              <a:xfrm>
                <a:off x="576" y="2303"/>
                <a:ext cx="1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30</a:t>
                </a:r>
              </a:p>
            </p:txBody>
          </p:sp>
          <p:sp>
            <p:nvSpPr>
              <p:cNvPr id="22788" name="Rectangle 260"/>
              <p:cNvSpPr>
                <a:spLocks noChangeArrowheads="1"/>
              </p:cNvSpPr>
              <p:nvPr/>
            </p:nvSpPr>
            <p:spPr bwMode="auto">
              <a:xfrm>
                <a:off x="853" y="3840"/>
                <a:ext cx="1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2789" name="Rectangle 261"/>
              <p:cNvSpPr>
                <a:spLocks noChangeArrowheads="1"/>
              </p:cNvSpPr>
              <p:nvPr/>
            </p:nvSpPr>
            <p:spPr bwMode="auto">
              <a:xfrm>
                <a:off x="1268" y="3840"/>
                <a:ext cx="1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22790" name="Rectangle 262"/>
              <p:cNvSpPr>
                <a:spLocks noChangeArrowheads="1"/>
              </p:cNvSpPr>
              <p:nvPr/>
            </p:nvSpPr>
            <p:spPr bwMode="auto">
              <a:xfrm>
                <a:off x="1684" y="3840"/>
                <a:ext cx="1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16</a:t>
                </a:r>
              </a:p>
            </p:txBody>
          </p:sp>
          <p:sp>
            <p:nvSpPr>
              <p:cNvPr id="22791" name="Rectangle 263"/>
              <p:cNvSpPr>
                <a:spLocks noChangeArrowheads="1"/>
              </p:cNvSpPr>
              <p:nvPr/>
            </p:nvSpPr>
            <p:spPr bwMode="auto">
              <a:xfrm>
                <a:off x="2100" y="3840"/>
                <a:ext cx="1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22792" name="Rectangle 264"/>
              <p:cNvSpPr>
                <a:spLocks noChangeArrowheads="1"/>
              </p:cNvSpPr>
              <p:nvPr/>
            </p:nvSpPr>
            <p:spPr bwMode="auto">
              <a:xfrm>
                <a:off x="2516" y="3840"/>
                <a:ext cx="1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22793" name="Rectangle 265"/>
              <p:cNvSpPr>
                <a:spLocks noChangeArrowheads="1"/>
              </p:cNvSpPr>
              <p:nvPr/>
            </p:nvSpPr>
            <p:spPr bwMode="auto">
              <a:xfrm>
                <a:off x="2931" y="3840"/>
                <a:ext cx="1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22</a:t>
                </a:r>
              </a:p>
            </p:txBody>
          </p:sp>
          <p:sp>
            <p:nvSpPr>
              <p:cNvPr id="22794" name="Rectangle 266"/>
              <p:cNvSpPr>
                <a:spLocks noChangeArrowheads="1"/>
              </p:cNvSpPr>
              <p:nvPr/>
            </p:nvSpPr>
            <p:spPr bwMode="auto">
              <a:xfrm>
                <a:off x="3360" y="3840"/>
                <a:ext cx="1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24</a:t>
                </a:r>
              </a:p>
            </p:txBody>
          </p:sp>
          <p:sp>
            <p:nvSpPr>
              <p:cNvPr id="22795" name="Rectangle 267"/>
              <p:cNvSpPr>
                <a:spLocks noChangeArrowheads="1"/>
              </p:cNvSpPr>
              <p:nvPr/>
            </p:nvSpPr>
            <p:spPr bwMode="auto">
              <a:xfrm>
                <a:off x="3776" y="3840"/>
                <a:ext cx="1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26</a:t>
                </a:r>
              </a:p>
            </p:txBody>
          </p:sp>
          <p:sp>
            <p:nvSpPr>
              <p:cNvPr id="22796" name="Rectangle 268"/>
              <p:cNvSpPr>
                <a:spLocks noChangeArrowheads="1"/>
              </p:cNvSpPr>
              <p:nvPr/>
            </p:nvSpPr>
            <p:spPr bwMode="auto">
              <a:xfrm>
                <a:off x="4192" y="3840"/>
                <a:ext cx="1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28</a:t>
                </a:r>
              </a:p>
            </p:txBody>
          </p:sp>
          <p:sp>
            <p:nvSpPr>
              <p:cNvPr id="22797" name="Rectangle 269"/>
              <p:cNvSpPr>
                <a:spLocks noChangeArrowheads="1"/>
              </p:cNvSpPr>
              <p:nvPr/>
            </p:nvSpPr>
            <p:spPr bwMode="auto">
              <a:xfrm>
                <a:off x="4608" y="3840"/>
                <a:ext cx="1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30</a:t>
                </a:r>
              </a:p>
            </p:txBody>
          </p:sp>
          <p:sp>
            <p:nvSpPr>
              <p:cNvPr id="22798" name="Rectangle 270"/>
              <p:cNvSpPr>
                <a:spLocks noChangeArrowheads="1"/>
              </p:cNvSpPr>
              <p:nvPr/>
            </p:nvSpPr>
            <p:spPr bwMode="auto">
              <a:xfrm>
                <a:off x="5023" y="3840"/>
                <a:ext cx="1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32</a:t>
                </a:r>
              </a:p>
            </p:txBody>
          </p:sp>
          <p:sp>
            <p:nvSpPr>
              <p:cNvPr id="22799" name="Rectangle 271"/>
              <p:cNvSpPr>
                <a:spLocks noChangeArrowheads="1"/>
              </p:cNvSpPr>
              <p:nvPr/>
            </p:nvSpPr>
            <p:spPr bwMode="auto">
              <a:xfrm>
                <a:off x="5439" y="3840"/>
                <a:ext cx="1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34</a:t>
                </a:r>
              </a:p>
            </p:txBody>
          </p:sp>
          <p:sp>
            <p:nvSpPr>
              <p:cNvPr id="22800" name="Rectangle 272"/>
              <p:cNvSpPr>
                <a:spLocks noChangeArrowheads="1"/>
              </p:cNvSpPr>
              <p:nvPr/>
            </p:nvSpPr>
            <p:spPr bwMode="auto">
              <a:xfrm>
                <a:off x="2814" y="4080"/>
                <a:ext cx="67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TL (cm)</a:t>
                </a:r>
                <a:endParaRPr lang="en-GB" altLang="el-GR" sz="2400" b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01" name="Rectangle 273"/>
              <p:cNvSpPr>
                <a:spLocks noChangeArrowheads="1"/>
              </p:cNvSpPr>
              <p:nvPr/>
            </p:nvSpPr>
            <p:spPr bwMode="auto">
              <a:xfrm rot="16200000">
                <a:off x="-153" y="2920"/>
                <a:ext cx="113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Συχνότητα %</a:t>
                </a:r>
              </a:p>
            </p:txBody>
          </p:sp>
        </p:grpSp>
      </p:grp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743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718" name="Group 118"/>
          <p:cNvGrpSpPr>
            <a:grpSpLocks/>
          </p:cNvGrpSpPr>
          <p:nvPr/>
        </p:nvGrpSpPr>
        <p:grpSpPr bwMode="auto">
          <a:xfrm>
            <a:off x="381000" y="247650"/>
            <a:ext cx="7620000" cy="5673725"/>
            <a:chOff x="240" y="156"/>
            <a:chExt cx="4800" cy="3574"/>
          </a:xfrm>
        </p:grpSpPr>
        <p:sp>
          <p:nvSpPr>
            <p:cNvPr id="23391" name="Line 863"/>
            <p:cNvSpPr>
              <a:spLocks noChangeAspect="1" noChangeShapeType="1"/>
            </p:cNvSpPr>
            <p:nvPr/>
          </p:nvSpPr>
          <p:spPr bwMode="auto">
            <a:xfrm flipH="1">
              <a:off x="3415" y="660"/>
              <a:ext cx="231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393" name="Line 865"/>
            <p:cNvSpPr>
              <a:spLocks noChangeAspect="1" noChangeShapeType="1"/>
            </p:cNvSpPr>
            <p:nvPr/>
          </p:nvSpPr>
          <p:spPr bwMode="auto">
            <a:xfrm>
              <a:off x="3415" y="774"/>
              <a:ext cx="82" cy="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394" name="Line 866"/>
            <p:cNvSpPr>
              <a:spLocks noChangeAspect="1" noChangeShapeType="1"/>
            </p:cNvSpPr>
            <p:nvPr/>
          </p:nvSpPr>
          <p:spPr bwMode="auto">
            <a:xfrm flipH="1">
              <a:off x="3415" y="799"/>
              <a:ext cx="82" cy="2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395" name="Line 867"/>
            <p:cNvSpPr>
              <a:spLocks noChangeAspect="1" noChangeShapeType="1"/>
            </p:cNvSpPr>
            <p:nvPr/>
          </p:nvSpPr>
          <p:spPr bwMode="auto">
            <a:xfrm>
              <a:off x="3415" y="823"/>
              <a:ext cx="3" cy="6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396" name="Line 868"/>
            <p:cNvSpPr>
              <a:spLocks noChangeAspect="1" noChangeShapeType="1"/>
            </p:cNvSpPr>
            <p:nvPr/>
          </p:nvSpPr>
          <p:spPr bwMode="auto">
            <a:xfrm>
              <a:off x="3415" y="888"/>
              <a:ext cx="231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5716" name="Group 116"/>
            <p:cNvGrpSpPr>
              <a:grpSpLocks/>
            </p:cNvGrpSpPr>
            <p:nvPr/>
          </p:nvGrpSpPr>
          <p:grpSpPr bwMode="auto">
            <a:xfrm>
              <a:off x="240" y="156"/>
              <a:ext cx="4800" cy="3574"/>
              <a:chOff x="240" y="156"/>
              <a:chExt cx="4800" cy="3574"/>
            </a:xfrm>
          </p:grpSpPr>
          <p:sp>
            <p:nvSpPr>
              <p:cNvPr id="23339" name="Rectangle 811"/>
              <p:cNvSpPr>
                <a:spLocks noChangeAspect="1" noChangeArrowheads="1"/>
              </p:cNvSpPr>
              <p:nvPr/>
            </p:nvSpPr>
            <p:spPr bwMode="auto">
              <a:xfrm>
                <a:off x="3415" y="823"/>
                <a:ext cx="462" cy="6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40" name="Rectangle 812"/>
              <p:cNvSpPr>
                <a:spLocks noChangeAspect="1" noChangeArrowheads="1"/>
              </p:cNvSpPr>
              <p:nvPr/>
            </p:nvSpPr>
            <p:spPr bwMode="auto">
              <a:xfrm>
                <a:off x="3415" y="660"/>
                <a:ext cx="462" cy="11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715" name="Group 115"/>
              <p:cNvGrpSpPr>
                <a:grpSpLocks/>
              </p:cNvGrpSpPr>
              <p:nvPr/>
            </p:nvGrpSpPr>
            <p:grpSpPr bwMode="auto">
              <a:xfrm>
                <a:off x="240" y="156"/>
                <a:ext cx="4800" cy="3574"/>
                <a:chOff x="240" y="156"/>
                <a:chExt cx="4800" cy="3574"/>
              </a:xfrm>
            </p:grpSpPr>
            <p:grpSp>
              <p:nvGrpSpPr>
                <p:cNvPr id="25691" name="Group 91"/>
                <p:cNvGrpSpPr>
                  <a:grpSpLocks/>
                </p:cNvGrpSpPr>
                <p:nvPr/>
              </p:nvGrpSpPr>
              <p:grpSpPr bwMode="auto">
                <a:xfrm>
                  <a:off x="240" y="1632"/>
                  <a:ext cx="4800" cy="2098"/>
                  <a:chOff x="288" y="1632"/>
                  <a:chExt cx="4800" cy="2098"/>
                </a:xfrm>
              </p:grpSpPr>
              <p:grpSp>
                <p:nvGrpSpPr>
                  <p:cNvPr id="25690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2178" y="2874"/>
                    <a:ext cx="2910" cy="856"/>
                    <a:chOff x="2178" y="2874"/>
                    <a:chExt cx="2910" cy="856"/>
                  </a:xfrm>
                </p:grpSpPr>
                <p:sp>
                  <p:nvSpPr>
                    <p:cNvPr id="22686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3022" y="3283"/>
                      <a:ext cx="39" cy="47"/>
                    </a:xfrm>
                    <a:custGeom>
                      <a:avLst/>
                      <a:gdLst>
                        <a:gd name="T0" fmla="*/ 0 w 39"/>
                        <a:gd name="T1" fmla="*/ 38 h 47"/>
                        <a:gd name="T2" fmla="*/ 13 w 39"/>
                        <a:gd name="T3" fmla="*/ 0 h 47"/>
                        <a:gd name="T4" fmla="*/ 39 w 39"/>
                        <a:gd name="T5" fmla="*/ 9 h 47"/>
                        <a:gd name="T6" fmla="*/ 26 w 39"/>
                        <a:gd name="T7" fmla="*/ 47 h 47"/>
                        <a:gd name="T8" fmla="*/ 0 w 39"/>
                        <a:gd name="T9" fmla="*/ 38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9" h="47">
                          <a:moveTo>
                            <a:pt x="0" y="38"/>
                          </a:moveTo>
                          <a:lnTo>
                            <a:pt x="13" y="0"/>
                          </a:lnTo>
                          <a:lnTo>
                            <a:pt x="39" y="9"/>
                          </a:lnTo>
                          <a:lnTo>
                            <a:pt x="26" y="47"/>
                          </a:lnTo>
                          <a:lnTo>
                            <a:pt x="0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702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4270" y="3502"/>
                      <a:ext cx="39" cy="28"/>
                    </a:xfrm>
                    <a:custGeom>
                      <a:avLst/>
                      <a:gdLst>
                        <a:gd name="T0" fmla="*/ 0 w 39"/>
                        <a:gd name="T1" fmla="*/ 0 h 28"/>
                        <a:gd name="T2" fmla="*/ 13 w 39"/>
                        <a:gd name="T3" fmla="*/ 19 h 28"/>
                        <a:gd name="T4" fmla="*/ 39 w 39"/>
                        <a:gd name="T5" fmla="*/ 28 h 28"/>
                        <a:gd name="T6" fmla="*/ 26 w 39"/>
                        <a:gd name="T7" fmla="*/ 9 h 28"/>
                        <a:gd name="T8" fmla="*/ 0 w 39"/>
                        <a:gd name="T9" fmla="*/ 0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9" h="28">
                          <a:moveTo>
                            <a:pt x="0" y="0"/>
                          </a:moveTo>
                          <a:lnTo>
                            <a:pt x="13" y="19"/>
                          </a:lnTo>
                          <a:lnTo>
                            <a:pt x="39" y="28"/>
                          </a:lnTo>
                          <a:lnTo>
                            <a:pt x="26" y="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90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3" y="2893"/>
                      <a:ext cx="26" cy="9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38100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93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3438" y="3055"/>
                      <a:ext cx="39" cy="28"/>
                    </a:xfrm>
                    <a:custGeom>
                      <a:avLst/>
                      <a:gdLst>
                        <a:gd name="T0" fmla="*/ 0 w 39"/>
                        <a:gd name="T1" fmla="*/ 0 h 28"/>
                        <a:gd name="T2" fmla="*/ 13 w 39"/>
                        <a:gd name="T3" fmla="*/ 19 h 28"/>
                        <a:gd name="T4" fmla="*/ 39 w 39"/>
                        <a:gd name="T5" fmla="*/ 28 h 28"/>
                        <a:gd name="T6" fmla="*/ 26 w 39"/>
                        <a:gd name="T7" fmla="*/ 9 h 28"/>
                        <a:gd name="T8" fmla="*/ 0 w 39"/>
                        <a:gd name="T9" fmla="*/ 0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9" h="28">
                          <a:moveTo>
                            <a:pt x="0" y="0"/>
                          </a:moveTo>
                          <a:lnTo>
                            <a:pt x="13" y="19"/>
                          </a:lnTo>
                          <a:lnTo>
                            <a:pt x="39" y="28"/>
                          </a:lnTo>
                          <a:lnTo>
                            <a:pt x="26" y="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77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2178" y="3692"/>
                      <a:ext cx="65" cy="38"/>
                    </a:xfrm>
                    <a:custGeom>
                      <a:avLst/>
                      <a:gdLst>
                        <a:gd name="T0" fmla="*/ 0 w 65"/>
                        <a:gd name="T1" fmla="*/ 19 h 38"/>
                        <a:gd name="T2" fmla="*/ 52 w 65"/>
                        <a:gd name="T3" fmla="*/ 0 h 38"/>
                        <a:gd name="T4" fmla="*/ 65 w 65"/>
                        <a:gd name="T5" fmla="*/ 19 h 38"/>
                        <a:gd name="T6" fmla="*/ 13 w 65"/>
                        <a:gd name="T7" fmla="*/ 38 h 38"/>
                        <a:gd name="T8" fmla="*/ 0 w 65"/>
                        <a:gd name="T9" fmla="*/ 19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38">
                          <a:moveTo>
                            <a:pt x="0" y="19"/>
                          </a:moveTo>
                          <a:lnTo>
                            <a:pt x="52" y="0"/>
                          </a:lnTo>
                          <a:lnTo>
                            <a:pt x="65" y="19"/>
                          </a:lnTo>
                          <a:lnTo>
                            <a:pt x="13" y="38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78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2321" y="3644"/>
                      <a:ext cx="65" cy="38"/>
                    </a:xfrm>
                    <a:custGeom>
                      <a:avLst/>
                      <a:gdLst>
                        <a:gd name="T0" fmla="*/ 0 w 65"/>
                        <a:gd name="T1" fmla="*/ 19 h 38"/>
                        <a:gd name="T2" fmla="*/ 52 w 65"/>
                        <a:gd name="T3" fmla="*/ 0 h 38"/>
                        <a:gd name="T4" fmla="*/ 65 w 65"/>
                        <a:gd name="T5" fmla="*/ 19 h 38"/>
                        <a:gd name="T6" fmla="*/ 13 w 65"/>
                        <a:gd name="T7" fmla="*/ 38 h 38"/>
                        <a:gd name="T8" fmla="*/ 0 w 65"/>
                        <a:gd name="T9" fmla="*/ 19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38">
                          <a:moveTo>
                            <a:pt x="0" y="19"/>
                          </a:moveTo>
                          <a:lnTo>
                            <a:pt x="52" y="0"/>
                          </a:lnTo>
                          <a:lnTo>
                            <a:pt x="65" y="19"/>
                          </a:lnTo>
                          <a:lnTo>
                            <a:pt x="13" y="38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79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2386" y="3625"/>
                      <a:ext cx="65" cy="29"/>
                    </a:xfrm>
                    <a:custGeom>
                      <a:avLst/>
                      <a:gdLst>
                        <a:gd name="T0" fmla="*/ 0 w 65"/>
                        <a:gd name="T1" fmla="*/ 10 h 29"/>
                        <a:gd name="T2" fmla="*/ 52 w 65"/>
                        <a:gd name="T3" fmla="*/ 0 h 29"/>
                        <a:gd name="T4" fmla="*/ 65 w 65"/>
                        <a:gd name="T5" fmla="*/ 19 h 29"/>
                        <a:gd name="T6" fmla="*/ 13 w 65"/>
                        <a:gd name="T7" fmla="*/ 29 h 29"/>
                        <a:gd name="T8" fmla="*/ 0 w 65"/>
                        <a:gd name="T9" fmla="*/ 10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29">
                          <a:moveTo>
                            <a:pt x="0" y="10"/>
                          </a:moveTo>
                          <a:lnTo>
                            <a:pt x="52" y="0"/>
                          </a:lnTo>
                          <a:lnTo>
                            <a:pt x="65" y="19"/>
                          </a:lnTo>
                          <a:lnTo>
                            <a:pt x="13" y="29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80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2529" y="3578"/>
                      <a:ext cx="65" cy="38"/>
                    </a:xfrm>
                    <a:custGeom>
                      <a:avLst/>
                      <a:gdLst>
                        <a:gd name="T0" fmla="*/ 0 w 65"/>
                        <a:gd name="T1" fmla="*/ 19 h 38"/>
                        <a:gd name="T2" fmla="*/ 52 w 65"/>
                        <a:gd name="T3" fmla="*/ 0 h 38"/>
                        <a:gd name="T4" fmla="*/ 65 w 65"/>
                        <a:gd name="T5" fmla="*/ 19 h 38"/>
                        <a:gd name="T6" fmla="*/ 13 w 65"/>
                        <a:gd name="T7" fmla="*/ 38 h 38"/>
                        <a:gd name="T8" fmla="*/ 0 w 65"/>
                        <a:gd name="T9" fmla="*/ 19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38">
                          <a:moveTo>
                            <a:pt x="0" y="19"/>
                          </a:moveTo>
                          <a:lnTo>
                            <a:pt x="52" y="0"/>
                          </a:lnTo>
                          <a:lnTo>
                            <a:pt x="65" y="19"/>
                          </a:lnTo>
                          <a:lnTo>
                            <a:pt x="13" y="38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81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2594" y="3559"/>
                      <a:ext cx="65" cy="28"/>
                    </a:xfrm>
                    <a:custGeom>
                      <a:avLst/>
                      <a:gdLst>
                        <a:gd name="T0" fmla="*/ 0 w 65"/>
                        <a:gd name="T1" fmla="*/ 9 h 28"/>
                        <a:gd name="T2" fmla="*/ 52 w 65"/>
                        <a:gd name="T3" fmla="*/ 0 h 28"/>
                        <a:gd name="T4" fmla="*/ 65 w 65"/>
                        <a:gd name="T5" fmla="*/ 19 h 28"/>
                        <a:gd name="T6" fmla="*/ 13 w 65"/>
                        <a:gd name="T7" fmla="*/ 28 h 28"/>
                        <a:gd name="T8" fmla="*/ 0 w 65"/>
                        <a:gd name="T9" fmla="*/ 9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28">
                          <a:moveTo>
                            <a:pt x="0" y="9"/>
                          </a:moveTo>
                          <a:lnTo>
                            <a:pt x="52" y="0"/>
                          </a:lnTo>
                          <a:lnTo>
                            <a:pt x="65" y="19"/>
                          </a:lnTo>
                          <a:lnTo>
                            <a:pt x="13" y="28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82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2737" y="3511"/>
                      <a:ext cx="65" cy="38"/>
                    </a:xfrm>
                    <a:custGeom>
                      <a:avLst/>
                      <a:gdLst>
                        <a:gd name="T0" fmla="*/ 0 w 65"/>
                        <a:gd name="T1" fmla="*/ 19 h 38"/>
                        <a:gd name="T2" fmla="*/ 52 w 65"/>
                        <a:gd name="T3" fmla="*/ 0 h 38"/>
                        <a:gd name="T4" fmla="*/ 65 w 65"/>
                        <a:gd name="T5" fmla="*/ 19 h 38"/>
                        <a:gd name="T6" fmla="*/ 13 w 65"/>
                        <a:gd name="T7" fmla="*/ 38 h 38"/>
                        <a:gd name="T8" fmla="*/ 0 w 65"/>
                        <a:gd name="T9" fmla="*/ 19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38">
                          <a:moveTo>
                            <a:pt x="0" y="19"/>
                          </a:moveTo>
                          <a:lnTo>
                            <a:pt x="52" y="0"/>
                          </a:lnTo>
                          <a:lnTo>
                            <a:pt x="65" y="19"/>
                          </a:lnTo>
                          <a:lnTo>
                            <a:pt x="13" y="38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83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2814" y="3492"/>
                      <a:ext cx="65" cy="38"/>
                    </a:xfrm>
                    <a:custGeom>
                      <a:avLst/>
                      <a:gdLst>
                        <a:gd name="T0" fmla="*/ 0 w 65"/>
                        <a:gd name="T1" fmla="*/ 29 h 38"/>
                        <a:gd name="T2" fmla="*/ 26 w 65"/>
                        <a:gd name="T3" fmla="*/ 0 h 38"/>
                        <a:gd name="T4" fmla="*/ 65 w 65"/>
                        <a:gd name="T5" fmla="*/ 10 h 38"/>
                        <a:gd name="T6" fmla="*/ 39 w 65"/>
                        <a:gd name="T7" fmla="*/ 38 h 38"/>
                        <a:gd name="T8" fmla="*/ 0 w 65"/>
                        <a:gd name="T9" fmla="*/ 29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38">
                          <a:moveTo>
                            <a:pt x="0" y="29"/>
                          </a:moveTo>
                          <a:lnTo>
                            <a:pt x="26" y="0"/>
                          </a:lnTo>
                          <a:lnTo>
                            <a:pt x="65" y="10"/>
                          </a:lnTo>
                          <a:lnTo>
                            <a:pt x="39" y="38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84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2905" y="3388"/>
                      <a:ext cx="52" cy="47"/>
                    </a:xfrm>
                    <a:custGeom>
                      <a:avLst/>
                      <a:gdLst>
                        <a:gd name="T0" fmla="*/ 0 w 52"/>
                        <a:gd name="T1" fmla="*/ 38 h 47"/>
                        <a:gd name="T2" fmla="*/ 26 w 52"/>
                        <a:gd name="T3" fmla="*/ 0 h 47"/>
                        <a:gd name="T4" fmla="*/ 52 w 52"/>
                        <a:gd name="T5" fmla="*/ 9 h 47"/>
                        <a:gd name="T6" fmla="*/ 26 w 52"/>
                        <a:gd name="T7" fmla="*/ 47 h 47"/>
                        <a:gd name="T8" fmla="*/ 0 w 52"/>
                        <a:gd name="T9" fmla="*/ 38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2" h="47">
                          <a:moveTo>
                            <a:pt x="0" y="38"/>
                          </a:moveTo>
                          <a:lnTo>
                            <a:pt x="26" y="0"/>
                          </a:lnTo>
                          <a:lnTo>
                            <a:pt x="52" y="9"/>
                          </a:lnTo>
                          <a:lnTo>
                            <a:pt x="26" y="47"/>
                          </a:lnTo>
                          <a:lnTo>
                            <a:pt x="0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85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2996" y="3292"/>
                      <a:ext cx="65" cy="38"/>
                    </a:xfrm>
                    <a:custGeom>
                      <a:avLst/>
                      <a:gdLst>
                        <a:gd name="T0" fmla="*/ 0 w 65"/>
                        <a:gd name="T1" fmla="*/ 29 h 38"/>
                        <a:gd name="T2" fmla="*/ 26 w 65"/>
                        <a:gd name="T3" fmla="*/ 0 h 38"/>
                        <a:gd name="T4" fmla="*/ 65 w 65"/>
                        <a:gd name="T5" fmla="*/ 10 h 38"/>
                        <a:gd name="T6" fmla="*/ 39 w 65"/>
                        <a:gd name="T7" fmla="*/ 38 h 38"/>
                        <a:gd name="T8" fmla="*/ 0 w 65"/>
                        <a:gd name="T9" fmla="*/ 29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38">
                          <a:moveTo>
                            <a:pt x="0" y="29"/>
                          </a:moveTo>
                          <a:lnTo>
                            <a:pt x="26" y="0"/>
                          </a:lnTo>
                          <a:lnTo>
                            <a:pt x="65" y="10"/>
                          </a:lnTo>
                          <a:lnTo>
                            <a:pt x="39" y="38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87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3074" y="3178"/>
                      <a:ext cx="52" cy="48"/>
                    </a:xfrm>
                    <a:custGeom>
                      <a:avLst/>
                      <a:gdLst>
                        <a:gd name="T0" fmla="*/ 0 w 52"/>
                        <a:gd name="T1" fmla="*/ 38 h 48"/>
                        <a:gd name="T2" fmla="*/ 26 w 52"/>
                        <a:gd name="T3" fmla="*/ 0 h 48"/>
                        <a:gd name="T4" fmla="*/ 52 w 52"/>
                        <a:gd name="T5" fmla="*/ 10 h 48"/>
                        <a:gd name="T6" fmla="*/ 26 w 52"/>
                        <a:gd name="T7" fmla="*/ 48 h 48"/>
                        <a:gd name="T8" fmla="*/ 0 w 52"/>
                        <a:gd name="T9" fmla="*/ 38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2" h="48">
                          <a:moveTo>
                            <a:pt x="0" y="38"/>
                          </a:moveTo>
                          <a:lnTo>
                            <a:pt x="26" y="0"/>
                          </a:lnTo>
                          <a:lnTo>
                            <a:pt x="52" y="10"/>
                          </a:lnTo>
                          <a:lnTo>
                            <a:pt x="26" y="48"/>
                          </a:lnTo>
                          <a:lnTo>
                            <a:pt x="0" y="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88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3126" y="3074"/>
                      <a:ext cx="65" cy="38"/>
                    </a:xfrm>
                    <a:custGeom>
                      <a:avLst/>
                      <a:gdLst>
                        <a:gd name="T0" fmla="*/ 0 w 65"/>
                        <a:gd name="T1" fmla="*/ 28 h 38"/>
                        <a:gd name="T2" fmla="*/ 26 w 65"/>
                        <a:gd name="T3" fmla="*/ 0 h 38"/>
                        <a:gd name="T4" fmla="*/ 65 w 65"/>
                        <a:gd name="T5" fmla="*/ 9 h 38"/>
                        <a:gd name="T6" fmla="*/ 39 w 65"/>
                        <a:gd name="T7" fmla="*/ 38 h 38"/>
                        <a:gd name="T8" fmla="*/ 0 w 65"/>
                        <a:gd name="T9" fmla="*/ 28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38">
                          <a:moveTo>
                            <a:pt x="0" y="28"/>
                          </a:moveTo>
                          <a:lnTo>
                            <a:pt x="26" y="0"/>
                          </a:lnTo>
                          <a:lnTo>
                            <a:pt x="65" y="9"/>
                          </a:lnTo>
                          <a:lnTo>
                            <a:pt x="39" y="38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89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3178" y="2959"/>
                      <a:ext cx="52" cy="48"/>
                    </a:xfrm>
                    <a:custGeom>
                      <a:avLst/>
                      <a:gdLst>
                        <a:gd name="T0" fmla="*/ 0 w 52"/>
                        <a:gd name="T1" fmla="*/ 39 h 48"/>
                        <a:gd name="T2" fmla="*/ 26 w 52"/>
                        <a:gd name="T3" fmla="*/ 0 h 48"/>
                        <a:gd name="T4" fmla="*/ 52 w 52"/>
                        <a:gd name="T5" fmla="*/ 10 h 48"/>
                        <a:gd name="T6" fmla="*/ 26 w 52"/>
                        <a:gd name="T7" fmla="*/ 48 h 48"/>
                        <a:gd name="T8" fmla="*/ 0 w 52"/>
                        <a:gd name="T9" fmla="*/ 39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2" h="48">
                          <a:moveTo>
                            <a:pt x="0" y="39"/>
                          </a:moveTo>
                          <a:lnTo>
                            <a:pt x="26" y="0"/>
                          </a:lnTo>
                          <a:lnTo>
                            <a:pt x="52" y="10"/>
                          </a:lnTo>
                          <a:lnTo>
                            <a:pt x="26" y="48"/>
                          </a:lnTo>
                          <a:lnTo>
                            <a:pt x="0" y="3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91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3243" y="2874"/>
                      <a:ext cx="65" cy="38"/>
                    </a:xfrm>
                    <a:custGeom>
                      <a:avLst/>
                      <a:gdLst>
                        <a:gd name="T0" fmla="*/ 0 w 65"/>
                        <a:gd name="T1" fmla="*/ 0 h 38"/>
                        <a:gd name="T2" fmla="*/ 26 w 65"/>
                        <a:gd name="T3" fmla="*/ 28 h 38"/>
                        <a:gd name="T4" fmla="*/ 65 w 65"/>
                        <a:gd name="T5" fmla="*/ 38 h 38"/>
                        <a:gd name="T6" fmla="*/ 39 w 65"/>
                        <a:gd name="T7" fmla="*/ 9 h 38"/>
                        <a:gd name="T8" fmla="*/ 0 w 65"/>
                        <a:gd name="T9" fmla="*/ 0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38">
                          <a:moveTo>
                            <a:pt x="0" y="0"/>
                          </a:moveTo>
                          <a:lnTo>
                            <a:pt x="26" y="28"/>
                          </a:lnTo>
                          <a:lnTo>
                            <a:pt x="65" y="38"/>
                          </a:lnTo>
                          <a:lnTo>
                            <a:pt x="39" y="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92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3334" y="2969"/>
                      <a:ext cx="78" cy="38"/>
                    </a:xfrm>
                    <a:custGeom>
                      <a:avLst/>
                      <a:gdLst>
                        <a:gd name="T0" fmla="*/ 0 w 78"/>
                        <a:gd name="T1" fmla="*/ 0 h 38"/>
                        <a:gd name="T2" fmla="*/ 39 w 78"/>
                        <a:gd name="T3" fmla="*/ 29 h 38"/>
                        <a:gd name="T4" fmla="*/ 78 w 78"/>
                        <a:gd name="T5" fmla="*/ 38 h 38"/>
                        <a:gd name="T6" fmla="*/ 39 w 78"/>
                        <a:gd name="T7" fmla="*/ 10 h 38"/>
                        <a:gd name="T8" fmla="*/ 0 w 78"/>
                        <a:gd name="T9" fmla="*/ 0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8" h="38">
                          <a:moveTo>
                            <a:pt x="0" y="0"/>
                          </a:moveTo>
                          <a:lnTo>
                            <a:pt x="39" y="29"/>
                          </a:lnTo>
                          <a:lnTo>
                            <a:pt x="78" y="38"/>
                          </a:lnTo>
                          <a:lnTo>
                            <a:pt x="39" y="1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94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3438" y="3055"/>
                      <a:ext cx="78" cy="38"/>
                    </a:xfrm>
                    <a:custGeom>
                      <a:avLst/>
                      <a:gdLst>
                        <a:gd name="T0" fmla="*/ 0 w 78"/>
                        <a:gd name="T1" fmla="*/ 0 h 38"/>
                        <a:gd name="T2" fmla="*/ 39 w 78"/>
                        <a:gd name="T3" fmla="*/ 28 h 38"/>
                        <a:gd name="T4" fmla="*/ 78 w 78"/>
                        <a:gd name="T5" fmla="*/ 38 h 38"/>
                        <a:gd name="T6" fmla="*/ 39 w 78"/>
                        <a:gd name="T7" fmla="*/ 9 h 38"/>
                        <a:gd name="T8" fmla="*/ 0 w 78"/>
                        <a:gd name="T9" fmla="*/ 0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8" h="38">
                          <a:moveTo>
                            <a:pt x="0" y="0"/>
                          </a:moveTo>
                          <a:lnTo>
                            <a:pt x="39" y="28"/>
                          </a:lnTo>
                          <a:lnTo>
                            <a:pt x="78" y="38"/>
                          </a:lnTo>
                          <a:lnTo>
                            <a:pt x="39" y="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95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3555" y="3131"/>
                      <a:ext cx="65" cy="38"/>
                    </a:xfrm>
                    <a:custGeom>
                      <a:avLst/>
                      <a:gdLst>
                        <a:gd name="T0" fmla="*/ 0 w 65"/>
                        <a:gd name="T1" fmla="*/ 19 h 38"/>
                        <a:gd name="T2" fmla="*/ 52 w 65"/>
                        <a:gd name="T3" fmla="*/ 38 h 38"/>
                        <a:gd name="T4" fmla="*/ 65 w 65"/>
                        <a:gd name="T5" fmla="*/ 19 h 38"/>
                        <a:gd name="T6" fmla="*/ 13 w 65"/>
                        <a:gd name="T7" fmla="*/ 0 h 38"/>
                        <a:gd name="T8" fmla="*/ 0 w 65"/>
                        <a:gd name="T9" fmla="*/ 19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38">
                          <a:moveTo>
                            <a:pt x="0" y="19"/>
                          </a:moveTo>
                          <a:lnTo>
                            <a:pt x="52" y="38"/>
                          </a:lnTo>
                          <a:lnTo>
                            <a:pt x="65" y="19"/>
                          </a:lnTo>
                          <a:lnTo>
                            <a:pt x="13" y="0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96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3646" y="3197"/>
                      <a:ext cx="65" cy="29"/>
                    </a:xfrm>
                    <a:custGeom>
                      <a:avLst/>
                      <a:gdLst>
                        <a:gd name="T0" fmla="*/ 0 w 65"/>
                        <a:gd name="T1" fmla="*/ 19 h 29"/>
                        <a:gd name="T2" fmla="*/ 52 w 65"/>
                        <a:gd name="T3" fmla="*/ 29 h 29"/>
                        <a:gd name="T4" fmla="*/ 65 w 65"/>
                        <a:gd name="T5" fmla="*/ 10 h 29"/>
                        <a:gd name="T6" fmla="*/ 13 w 65"/>
                        <a:gd name="T7" fmla="*/ 0 h 29"/>
                        <a:gd name="T8" fmla="*/ 0 w 65"/>
                        <a:gd name="T9" fmla="*/ 19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29">
                          <a:moveTo>
                            <a:pt x="0" y="19"/>
                          </a:moveTo>
                          <a:lnTo>
                            <a:pt x="52" y="29"/>
                          </a:lnTo>
                          <a:lnTo>
                            <a:pt x="65" y="10"/>
                          </a:lnTo>
                          <a:lnTo>
                            <a:pt x="13" y="0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97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3802" y="3226"/>
                      <a:ext cx="65" cy="28"/>
                    </a:xfrm>
                    <a:custGeom>
                      <a:avLst/>
                      <a:gdLst>
                        <a:gd name="T0" fmla="*/ 0 w 65"/>
                        <a:gd name="T1" fmla="*/ 19 h 28"/>
                        <a:gd name="T2" fmla="*/ 52 w 65"/>
                        <a:gd name="T3" fmla="*/ 28 h 28"/>
                        <a:gd name="T4" fmla="*/ 65 w 65"/>
                        <a:gd name="T5" fmla="*/ 9 h 28"/>
                        <a:gd name="T6" fmla="*/ 13 w 65"/>
                        <a:gd name="T7" fmla="*/ 0 h 28"/>
                        <a:gd name="T8" fmla="*/ 0 w 65"/>
                        <a:gd name="T9" fmla="*/ 19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28">
                          <a:moveTo>
                            <a:pt x="0" y="19"/>
                          </a:moveTo>
                          <a:lnTo>
                            <a:pt x="52" y="28"/>
                          </a:lnTo>
                          <a:lnTo>
                            <a:pt x="65" y="9"/>
                          </a:lnTo>
                          <a:lnTo>
                            <a:pt x="13" y="0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98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3854" y="3245"/>
                      <a:ext cx="65" cy="38"/>
                    </a:xfrm>
                    <a:custGeom>
                      <a:avLst/>
                      <a:gdLst>
                        <a:gd name="T0" fmla="*/ 0 w 65"/>
                        <a:gd name="T1" fmla="*/ 19 h 38"/>
                        <a:gd name="T2" fmla="*/ 52 w 65"/>
                        <a:gd name="T3" fmla="*/ 38 h 38"/>
                        <a:gd name="T4" fmla="*/ 65 w 65"/>
                        <a:gd name="T5" fmla="*/ 19 h 38"/>
                        <a:gd name="T6" fmla="*/ 13 w 65"/>
                        <a:gd name="T7" fmla="*/ 0 h 38"/>
                        <a:gd name="T8" fmla="*/ 0 w 65"/>
                        <a:gd name="T9" fmla="*/ 19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38">
                          <a:moveTo>
                            <a:pt x="0" y="19"/>
                          </a:moveTo>
                          <a:lnTo>
                            <a:pt x="52" y="38"/>
                          </a:lnTo>
                          <a:lnTo>
                            <a:pt x="65" y="19"/>
                          </a:lnTo>
                          <a:lnTo>
                            <a:pt x="13" y="0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99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3997" y="3302"/>
                      <a:ext cx="52" cy="48"/>
                    </a:xfrm>
                    <a:custGeom>
                      <a:avLst/>
                      <a:gdLst>
                        <a:gd name="T0" fmla="*/ 0 w 52"/>
                        <a:gd name="T1" fmla="*/ 28 h 48"/>
                        <a:gd name="T2" fmla="*/ 39 w 52"/>
                        <a:gd name="T3" fmla="*/ 48 h 48"/>
                        <a:gd name="T4" fmla="*/ 52 w 52"/>
                        <a:gd name="T5" fmla="*/ 19 h 48"/>
                        <a:gd name="T6" fmla="*/ 13 w 52"/>
                        <a:gd name="T7" fmla="*/ 0 h 48"/>
                        <a:gd name="T8" fmla="*/ 0 w 52"/>
                        <a:gd name="T9" fmla="*/ 28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2" h="48">
                          <a:moveTo>
                            <a:pt x="0" y="28"/>
                          </a:moveTo>
                          <a:lnTo>
                            <a:pt x="39" y="48"/>
                          </a:lnTo>
                          <a:lnTo>
                            <a:pt x="52" y="19"/>
                          </a:lnTo>
                          <a:lnTo>
                            <a:pt x="13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700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075" y="3321"/>
                      <a:ext cx="65" cy="38"/>
                    </a:xfrm>
                    <a:custGeom>
                      <a:avLst/>
                      <a:gdLst>
                        <a:gd name="T0" fmla="*/ 0 w 65"/>
                        <a:gd name="T1" fmla="*/ 0 h 38"/>
                        <a:gd name="T2" fmla="*/ 26 w 65"/>
                        <a:gd name="T3" fmla="*/ 29 h 38"/>
                        <a:gd name="T4" fmla="*/ 65 w 65"/>
                        <a:gd name="T5" fmla="*/ 38 h 38"/>
                        <a:gd name="T6" fmla="*/ 39 w 65"/>
                        <a:gd name="T7" fmla="*/ 9 h 38"/>
                        <a:gd name="T8" fmla="*/ 0 w 65"/>
                        <a:gd name="T9" fmla="*/ 0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38">
                          <a:moveTo>
                            <a:pt x="0" y="0"/>
                          </a:moveTo>
                          <a:lnTo>
                            <a:pt x="26" y="29"/>
                          </a:lnTo>
                          <a:lnTo>
                            <a:pt x="65" y="38"/>
                          </a:lnTo>
                          <a:lnTo>
                            <a:pt x="39" y="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701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4166" y="3416"/>
                      <a:ext cx="78" cy="38"/>
                    </a:xfrm>
                    <a:custGeom>
                      <a:avLst/>
                      <a:gdLst>
                        <a:gd name="T0" fmla="*/ 0 w 78"/>
                        <a:gd name="T1" fmla="*/ 0 h 38"/>
                        <a:gd name="T2" fmla="*/ 39 w 78"/>
                        <a:gd name="T3" fmla="*/ 29 h 38"/>
                        <a:gd name="T4" fmla="*/ 78 w 78"/>
                        <a:gd name="T5" fmla="*/ 38 h 38"/>
                        <a:gd name="T6" fmla="*/ 39 w 78"/>
                        <a:gd name="T7" fmla="*/ 10 h 38"/>
                        <a:gd name="T8" fmla="*/ 0 w 78"/>
                        <a:gd name="T9" fmla="*/ 0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8" h="38">
                          <a:moveTo>
                            <a:pt x="0" y="0"/>
                          </a:moveTo>
                          <a:lnTo>
                            <a:pt x="39" y="29"/>
                          </a:lnTo>
                          <a:lnTo>
                            <a:pt x="78" y="38"/>
                          </a:lnTo>
                          <a:lnTo>
                            <a:pt x="39" y="1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703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4270" y="3502"/>
                      <a:ext cx="52" cy="47"/>
                    </a:xfrm>
                    <a:custGeom>
                      <a:avLst/>
                      <a:gdLst>
                        <a:gd name="T0" fmla="*/ 0 w 52"/>
                        <a:gd name="T1" fmla="*/ 28 h 47"/>
                        <a:gd name="T2" fmla="*/ 39 w 52"/>
                        <a:gd name="T3" fmla="*/ 47 h 47"/>
                        <a:gd name="T4" fmla="*/ 52 w 52"/>
                        <a:gd name="T5" fmla="*/ 19 h 47"/>
                        <a:gd name="T6" fmla="*/ 13 w 52"/>
                        <a:gd name="T7" fmla="*/ 0 h 47"/>
                        <a:gd name="T8" fmla="*/ 0 w 52"/>
                        <a:gd name="T9" fmla="*/ 28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2" h="47">
                          <a:moveTo>
                            <a:pt x="0" y="28"/>
                          </a:moveTo>
                          <a:lnTo>
                            <a:pt x="39" y="47"/>
                          </a:lnTo>
                          <a:lnTo>
                            <a:pt x="52" y="19"/>
                          </a:lnTo>
                          <a:lnTo>
                            <a:pt x="13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704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4400" y="3568"/>
                      <a:ext cx="65" cy="38"/>
                    </a:xfrm>
                    <a:custGeom>
                      <a:avLst/>
                      <a:gdLst>
                        <a:gd name="T0" fmla="*/ 0 w 65"/>
                        <a:gd name="T1" fmla="*/ 19 h 38"/>
                        <a:gd name="T2" fmla="*/ 52 w 65"/>
                        <a:gd name="T3" fmla="*/ 38 h 38"/>
                        <a:gd name="T4" fmla="*/ 65 w 65"/>
                        <a:gd name="T5" fmla="*/ 19 h 38"/>
                        <a:gd name="T6" fmla="*/ 13 w 65"/>
                        <a:gd name="T7" fmla="*/ 0 h 38"/>
                        <a:gd name="T8" fmla="*/ 0 w 65"/>
                        <a:gd name="T9" fmla="*/ 19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38">
                          <a:moveTo>
                            <a:pt x="0" y="19"/>
                          </a:moveTo>
                          <a:lnTo>
                            <a:pt x="52" y="38"/>
                          </a:lnTo>
                          <a:lnTo>
                            <a:pt x="65" y="19"/>
                          </a:lnTo>
                          <a:lnTo>
                            <a:pt x="13" y="0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705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4478" y="3616"/>
                      <a:ext cx="65" cy="28"/>
                    </a:xfrm>
                    <a:custGeom>
                      <a:avLst/>
                      <a:gdLst>
                        <a:gd name="T0" fmla="*/ 0 w 65"/>
                        <a:gd name="T1" fmla="*/ 19 h 28"/>
                        <a:gd name="T2" fmla="*/ 52 w 65"/>
                        <a:gd name="T3" fmla="*/ 28 h 28"/>
                        <a:gd name="T4" fmla="*/ 65 w 65"/>
                        <a:gd name="T5" fmla="*/ 9 h 28"/>
                        <a:gd name="T6" fmla="*/ 13 w 65"/>
                        <a:gd name="T7" fmla="*/ 0 h 28"/>
                        <a:gd name="T8" fmla="*/ 0 w 65"/>
                        <a:gd name="T9" fmla="*/ 19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28">
                          <a:moveTo>
                            <a:pt x="0" y="19"/>
                          </a:moveTo>
                          <a:lnTo>
                            <a:pt x="52" y="28"/>
                          </a:lnTo>
                          <a:lnTo>
                            <a:pt x="65" y="9"/>
                          </a:lnTo>
                          <a:lnTo>
                            <a:pt x="13" y="0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706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4634" y="3644"/>
                      <a:ext cx="65" cy="29"/>
                    </a:xfrm>
                    <a:custGeom>
                      <a:avLst/>
                      <a:gdLst>
                        <a:gd name="T0" fmla="*/ 0 w 65"/>
                        <a:gd name="T1" fmla="*/ 19 h 29"/>
                        <a:gd name="T2" fmla="*/ 52 w 65"/>
                        <a:gd name="T3" fmla="*/ 29 h 29"/>
                        <a:gd name="T4" fmla="*/ 65 w 65"/>
                        <a:gd name="T5" fmla="*/ 10 h 29"/>
                        <a:gd name="T6" fmla="*/ 13 w 65"/>
                        <a:gd name="T7" fmla="*/ 0 h 29"/>
                        <a:gd name="T8" fmla="*/ 0 w 65"/>
                        <a:gd name="T9" fmla="*/ 19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29">
                          <a:moveTo>
                            <a:pt x="0" y="19"/>
                          </a:moveTo>
                          <a:lnTo>
                            <a:pt x="52" y="29"/>
                          </a:lnTo>
                          <a:lnTo>
                            <a:pt x="65" y="10"/>
                          </a:lnTo>
                          <a:lnTo>
                            <a:pt x="13" y="0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707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4686" y="3654"/>
                      <a:ext cx="64" cy="28"/>
                    </a:xfrm>
                    <a:custGeom>
                      <a:avLst/>
                      <a:gdLst>
                        <a:gd name="T0" fmla="*/ 0 w 64"/>
                        <a:gd name="T1" fmla="*/ 9 h 28"/>
                        <a:gd name="T2" fmla="*/ 52 w 64"/>
                        <a:gd name="T3" fmla="*/ 0 h 28"/>
                        <a:gd name="T4" fmla="*/ 64 w 64"/>
                        <a:gd name="T5" fmla="*/ 19 h 28"/>
                        <a:gd name="T6" fmla="*/ 13 w 64"/>
                        <a:gd name="T7" fmla="*/ 28 h 28"/>
                        <a:gd name="T8" fmla="*/ 0 w 64"/>
                        <a:gd name="T9" fmla="*/ 9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4" h="28">
                          <a:moveTo>
                            <a:pt x="0" y="9"/>
                          </a:moveTo>
                          <a:lnTo>
                            <a:pt x="52" y="0"/>
                          </a:lnTo>
                          <a:lnTo>
                            <a:pt x="64" y="19"/>
                          </a:lnTo>
                          <a:lnTo>
                            <a:pt x="13" y="28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708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4841" y="3625"/>
                      <a:ext cx="65" cy="29"/>
                    </a:xfrm>
                    <a:custGeom>
                      <a:avLst/>
                      <a:gdLst>
                        <a:gd name="T0" fmla="*/ 0 w 65"/>
                        <a:gd name="T1" fmla="*/ 10 h 29"/>
                        <a:gd name="T2" fmla="*/ 52 w 65"/>
                        <a:gd name="T3" fmla="*/ 0 h 29"/>
                        <a:gd name="T4" fmla="*/ 65 w 65"/>
                        <a:gd name="T5" fmla="*/ 19 h 29"/>
                        <a:gd name="T6" fmla="*/ 13 w 65"/>
                        <a:gd name="T7" fmla="*/ 29 h 29"/>
                        <a:gd name="T8" fmla="*/ 0 w 65"/>
                        <a:gd name="T9" fmla="*/ 10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29">
                          <a:moveTo>
                            <a:pt x="0" y="10"/>
                          </a:moveTo>
                          <a:lnTo>
                            <a:pt x="52" y="0"/>
                          </a:lnTo>
                          <a:lnTo>
                            <a:pt x="65" y="19"/>
                          </a:lnTo>
                          <a:lnTo>
                            <a:pt x="13" y="29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709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4893" y="3616"/>
                      <a:ext cx="65" cy="38"/>
                    </a:xfrm>
                    <a:custGeom>
                      <a:avLst/>
                      <a:gdLst>
                        <a:gd name="T0" fmla="*/ 0 w 65"/>
                        <a:gd name="T1" fmla="*/ 19 h 38"/>
                        <a:gd name="T2" fmla="*/ 52 w 65"/>
                        <a:gd name="T3" fmla="*/ 38 h 38"/>
                        <a:gd name="T4" fmla="*/ 65 w 65"/>
                        <a:gd name="T5" fmla="*/ 19 h 38"/>
                        <a:gd name="T6" fmla="*/ 13 w 65"/>
                        <a:gd name="T7" fmla="*/ 0 h 38"/>
                        <a:gd name="T8" fmla="*/ 0 w 65"/>
                        <a:gd name="T9" fmla="*/ 19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" h="38">
                          <a:moveTo>
                            <a:pt x="0" y="19"/>
                          </a:moveTo>
                          <a:lnTo>
                            <a:pt x="52" y="38"/>
                          </a:lnTo>
                          <a:lnTo>
                            <a:pt x="65" y="19"/>
                          </a:lnTo>
                          <a:lnTo>
                            <a:pt x="13" y="0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710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5036" y="3673"/>
                      <a:ext cx="52" cy="47"/>
                    </a:xfrm>
                    <a:custGeom>
                      <a:avLst/>
                      <a:gdLst>
                        <a:gd name="T0" fmla="*/ 0 w 52"/>
                        <a:gd name="T1" fmla="*/ 28 h 47"/>
                        <a:gd name="T2" fmla="*/ 39 w 52"/>
                        <a:gd name="T3" fmla="*/ 47 h 47"/>
                        <a:gd name="T4" fmla="*/ 52 w 52"/>
                        <a:gd name="T5" fmla="*/ 19 h 47"/>
                        <a:gd name="T6" fmla="*/ 13 w 52"/>
                        <a:gd name="T7" fmla="*/ 0 h 47"/>
                        <a:gd name="T8" fmla="*/ 0 w 52"/>
                        <a:gd name="T9" fmla="*/ 28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2" h="47">
                          <a:moveTo>
                            <a:pt x="0" y="28"/>
                          </a:moveTo>
                          <a:lnTo>
                            <a:pt x="39" y="47"/>
                          </a:lnTo>
                          <a:lnTo>
                            <a:pt x="52" y="19"/>
                          </a:lnTo>
                          <a:lnTo>
                            <a:pt x="13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5645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753" y="1706"/>
                    <a:ext cx="40" cy="22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646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706"/>
                    <a:ext cx="52" cy="22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647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442" y="1706"/>
                    <a:ext cx="52" cy="22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648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1706"/>
                    <a:ext cx="52" cy="22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649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1632"/>
                    <a:ext cx="1054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en-GB" altLang="el-GR" sz="200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Απλάδια n=</a:t>
                    </a:r>
                    <a:r>
                      <a:rPr lang="en-US" altLang="el-GR" sz="200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194</a:t>
                    </a:r>
                    <a:endParaRPr lang="en-GB" altLang="el-GR" sz="2000">
                      <a:solidFill>
                        <a:srgbClr val="FF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5714" name="Group 114"/>
                <p:cNvGrpSpPr>
                  <a:grpSpLocks/>
                </p:cNvGrpSpPr>
                <p:nvPr/>
              </p:nvGrpSpPr>
              <p:grpSpPr bwMode="auto">
                <a:xfrm>
                  <a:off x="3415" y="156"/>
                  <a:ext cx="465" cy="1831"/>
                  <a:chOff x="3415" y="156"/>
                  <a:chExt cx="465" cy="1831"/>
                </a:xfrm>
              </p:grpSpPr>
              <p:sp>
                <p:nvSpPr>
                  <p:cNvPr id="23341" name="Rectangle 8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7" y="774"/>
                    <a:ext cx="288" cy="49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42" name="Freeform 814"/>
                  <p:cNvSpPr>
                    <a:spLocks noChangeAspect="1"/>
                  </p:cNvSpPr>
                  <p:nvPr/>
                </p:nvSpPr>
                <p:spPr bwMode="auto">
                  <a:xfrm>
                    <a:off x="3785" y="799"/>
                    <a:ext cx="92" cy="24"/>
                  </a:xfrm>
                  <a:custGeom>
                    <a:avLst/>
                    <a:gdLst>
                      <a:gd name="T0" fmla="*/ 0 w 48"/>
                      <a:gd name="T1" fmla="*/ 18 h 18"/>
                      <a:gd name="T2" fmla="*/ 0 w 48"/>
                      <a:gd name="T3" fmla="*/ 0 h 18"/>
                      <a:gd name="T4" fmla="*/ 0 w 48"/>
                      <a:gd name="T5" fmla="*/ 0 h 18"/>
                      <a:gd name="T6" fmla="*/ 48 w 48"/>
                      <a:gd name="T7" fmla="*/ 18 h 18"/>
                      <a:gd name="T8" fmla="*/ 0 w 48"/>
                      <a:gd name="T9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8" h="18">
                        <a:moveTo>
                          <a:pt x="0" y="18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8" y="18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43" name="Freeform 815"/>
                  <p:cNvSpPr>
                    <a:spLocks noChangeAspect="1"/>
                  </p:cNvSpPr>
                  <p:nvPr/>
                </p:nvSpPr>
                <p:spPr bwMode="auto">
                  <a:xfrm>
                    <a:off x="3785" y="774"/>
                    <a:ext cx="92" cy="25"/>
                  </a:xfrm>
                  <a:custGeom>
                    <a:avLst/>
                    <a:gdLst>
                      <a:gd name="T0" fmla="*/ 0 w 48"/>
                      <a:gd name="T1" fmla="*/ 18 h 18"/>
                      <a:gd name="T2" fmla="*/ 0 w 48"/>
                      <a:gd name="T3" fmla="*/ 0 h 18"/>
                      <a:gd name="T4" fmla="*/ 48 w 48"/>
                      <a:gd name="T5" fmla="*/ 0 h 18"/>
                      <a:gd name="T6" fmla="*/ 0 w 48"/>
                      <a:gd name="T7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8" h="18">
                        <a:moveTo>
                          <a:pt x="0" y="18"/>
                        </a:moveTo>
                        <a:lnTo>
                          <a:pt x="0" y="0"/>
                        </a:lnTo>
                        <a:lnTo>
                          <a:pt x="48" y="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67" name="Line 8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11" y="774"/>
                    <a:ext cx="8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68" name="Line 8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46" y="750"/>
                    <a:ext cx="3" cy="5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75" name="Line 8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89" y="1293"/>
                    <a:ext cx="115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76" name="Line 8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646" y="1293"/>
                    <a:ext cx="58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77" name="Line 84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646" y="888"/>
                    <a:ext cx="3" cy="405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78" name="Line 8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46" y="888"/>
                    <a:ext cx="231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79" name="Line 85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877" y="823"/>
                    <a:ext cx="3" cy="65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80" name="Line 85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785" y="799"/>
                    <a:ext cx="92" cy="2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81" name="Line 85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497" y="799"/>
                    <a:ext cx="28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82" name="Line 8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97" y="799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83" name="Line 85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785" y="774"/>
                    <a:ext cx="92" cy="25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84" name="Line 8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877" y="660"/>
                    <a:ext cx="3" cy="11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85" name="Line 85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646" y="660"/>
                    <a:ext cx="231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86" name="Line 85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646" y="156"/>
                    <a:ext cx="3" cy="50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87" name="Line 8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46" y="156"/>
                    <a:ext cx="58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88" name="Line 86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589" y="156"/>
                    <a:ext cx="115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89" name="Line 8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89" y="156"/>
                    <a:ext cx="57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90" name="Line 8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46" y="156"/>
                    <a:ext cx="3" cy="50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92" name="Line 8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15" y="660"/>
                    <a:ext cx="3" cy="11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627" name="Rectangl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8" y="1795"/>
                    <a:ext cx="323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el-GR" altLang="el-GR" sz="200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Απλ.</a:t>
                    </a:r>
                    <a:endParaRPr lang="en-GB" altLang="el-GR" sz="2000">
                      <a:solidFill>
                        <a:srgbClr val="FF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25713" name="Group 113"/>
          <p:cNvGrpSpPr>
            <a:grpSpLocks/>
          </p:cNvGrpSpPr>
          <p:nvPr/>
        </p:nvGrpSpPr>
        <p:grpSpPr bwMode="auto">
          <a:xfrm>
            <a:off x="455613" y="265113"/>
            <a:ext cx="8383587" cy="5702300"/>
            <a:chOff x="287" y="167"/>
            <a:chExt cx="5281" cy="3592"/>
          </a:xfrm>
        </p:grpSpPr>
        <p:grpSp>
          <p:nvGrpSpPr>
            <p:cNvPr id="25689" name="Group 89"/>
            <p:cNvGrpSpPr>
              <a:grpSpLocks/>
            </p:cNvGrpSpPr>
            <p:nvPr/>
          </p:nvGrpSpPr>
          <p:grpSpPr bwMode="auto">
            <a:xfrm>
              <a:off x="287" y="1824"/>
              <a:ext cx="5281" cy="1935"/>
              <a:chOff x="288" y="1824"/>
              <a:chExt cx="5281" cy="1935"/>
            </a:xfrm>
          </p:grpSpPr>
          <p:grpSp>
            <p:nvGrpSpPr>
              <p:cNvPr id="25688" name="Group 88"/>
              <p:cNvGrpSpPr>
                <a:grpSpLocks/>
              </p:cNvGrpSpPr>
              <p:nvPr/>
            </p:nvGrpSpPr>
            <p:grpSpPr bwMode="auto">
              <a:xfrm>
                <a:off x="956" y="2712"/>
                <a:ext cx="4613" cy="1047"/>
                <a:chOff x="956" y="2712"/>
                <a:chExt cx="4613" cy="1047"/>
              </a:xfrm>
            </p:grpSpPr>
            <p:sp>
              <p:nvSpPr>
                <p:cNvPr id="22676" name="Freeform 148"/>
                <p:cNvSpPr>
                  <a:spLocks/>
                </p:cNvSpPr>
                <p:nvPr/>
              </p:nvSpPr>
              <p:spPr bwMode="auto">
                <a:xfrm>
                  <a:off x="2126" y="3701"/>
                  <a:ext cx="65" cy="29"/>
                </a:xfrm>
                <a:custGeom>
                  <a:avLst/>
                  <a:gdLst>
                    <a:gd name="T0" fmla="*/ 0 w 65"/>
                    <a:gd name="T1" fmla="*/ 19 h 29"/>
                    <a:gd name="T2" fmla="*/ 52 w 65"/>
                    <a:gd name="T3" fmla="*/ 29 h 29"/>
                    <a:gd name="T4" fmla="*/ 65 w 65"/>
                    <a:gd name="T5" fmla="*/ 10 h 29"/>
                    <a:gd name="T6" fmla="*/ 13 w 65"/>
                    <a:gd name="T7" fmla="*/ 0 h 29"/>
                    <a:gd name="T8" fmla="*/ 0 w 65"/>
                    <a:gd name="T9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9">
                      <a:moveTo>
                        <a:pt x="0" y="19"/>
                      </a:moveTo>
                      <a:lnTo>
                        <a:pt x="52" y="29"/>
                      </a:lnTo>
                      <a:lnTo>
                        <a:pt x="65" y="10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18" name="Rectangle 190"/>
                <p:cNvSpPr>
                  <a:spLocks noChangeArrowheads="1"/>
                </p:cNvSpPr>
                <p:nvPr/>
              </p:nvSpPr>
              <p:spPr bwMode="auto">
                <a:xfrm>
                  <a:off x="1567" y="3730"/>
                  <a:ext cx="234" cy="1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81" name="Line 53"/>
                <p:cNvSpPr>
                  <a:spLocks noChangeShapeType="1"/>
                </p:cNvSpPr>
                <p:nvPr/>
              </p:nvSpPr>
              <p:spPr bwMode="auto">
                <a:xfrm>
                  <a:off x="1372" y="3730"/>
                  <a:ext cx="208" cy="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70" name="Rectangle 142"/>
                <p:cNvSpPr>
                  <a:spLocks noChangeArrowheads="1"/>
                </p:cNvSpPr>
                <p:nvPr/>
              </p:nvSpPr>
              <p:spPr bwMode="auto">
                <a:xfrm>
                  <a:off x="1515" y="3730"/>
                  <a:ext cx="52" cy="1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7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567" y="3730"/>
                  <a:ext cx="52" cy="1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17" name="Rectangle 189"/>
                <p:cNvSpPr>
                  <a:spLocks noChangeArrowheads="1"/>
                </p:cNvSpPr>
                <p:nvPr/>
              </p:nvSpPr>
              <p:spPr bwMode="auto">
                <a:xfrm>
                  <a:off x="1359" y="3730"/>
                  <a:ext cx="234" cy="1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40" name="Rectangle 212"/>
                <p:cNvSpPr>
                  <a:spLocks noChangeArrowheads="1"/>
                </p:cNvSpPr>
                <p:nvPr/>
              </p:nvSpPr>
              <p:spPr bwMode="auto">
                <a:xfrm>
                  <a:off x="1554" y="3711"/>
                  <a:ext cx="52" cy="3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69" name="Oval 241"/>
                <p:cNvSpPr>
                  <a:spLocks noChangeArrowheads="1"/>
                </p:cNvSpPr>
                <p:nvPr/>
              </p:nvSpPr>
              <p:spPr bwMode="auto">
                <a:xfrm>
                  <a:off x="2594" y="3521"/>
                  <a:ext cx="52" cy="3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36" name="Freeform 108"/>
                <p:cNvSpPr>
                  <a:spLocks/>
                </p:cNvSpPr>
                <p:nvPr/>
              </p:nvSpPr>
              <p:spPr bwMode="auto">
                <a:xfrm>
                  <a:off x="2594" y="3464"/>
                  <a:ext cx="39" cy="76"/>
                </a:xfrm>
                <a:custGeom>
                  <a:avLst/>
                  <a:gdLst>
                    <a:gd name="T0" fmla="*/ 0 w 39"/>
                    <a:gd name="T1" fmla="*/ 0 h 76"/>
                    <a:gd name="T2" fmla="*/ 26 w 39"/>
                    <a:gd name="T3" fmla="*/ 66 h 76"/>
                    <a:gd name="T4" fmla="*/ 39 w 39"/>
                    <a:gd name="T5" fmla="*/ 76 h 76"/>
                    <a:gd name="T6" fmla="*/ 13 w 39"/>
                    <a:gd name="T7" fmla="*/ 9 h 76"/>
                    <a:gd name="T8" fmla="*/ 0 w 39"/>
                    <a:gd name="T9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76">
                      <a:moveTo>
                        <a:pt x="0" y="0"/>
                      </a:moveTo>
                      <a:lnTo>
                        <a:pt x="26" y="66"/>
                      </a:lnTo>
                      <a:lnTo>
                        <a:pt x="39" y="76"/>
                      </a:lnTo>
                      <a:lnTo>
                        <a:pt x="13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99" name="Line 71"/>
                <p:cNvSpPr>
                  <a:spLocks noChangeShapeType="1"/>
                </p:cNvSpPr>
                <p:nvPr/>
              </p:nvSpPr>
              <p:spPr bwMode="auto">
                <a:xfrm>
                  <a:off x="5127" y="3720"/>
                  <a:ext cx="208" cy="2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00" name="Line 72"/>
                <p:cNvSpPr>
                  <a:spLocks noChangeShapeType="1"/>
                </p:cNvSpPr>
                <p:nvPr/>
              </p:nvSpPr>
              <p:spPr bwMode="auto">
                <a:xfrm>
                  <a:off x="5335" y="3740"/>
                  <a:ext cx="208" cy="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57" name="Rectangle 129"/>
                <p:cNvSpPr>
                  <a:spLocks noChangeArrowheads="1"/>
                </p:cNvSpPr>
                <p:nvPr/>
              </p:nvSpPr>
              <p:spPr bwMode="auto">
                <a:xfrm>
                  <a:off x="4712" y="3740"/>
                  <a:ext cx="90" cy="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58" name="Rectangle 130"/>
                <p:cNvSpPr>
                  <a:spLocks noChangeArrowheads="1"/>
                </p:cNvSpPr>
                <p:nvPr/>
              </p:nvSpPr>
              <p:spPr bwMode="auto">
                <a:xfrm>
                  <a:off x="4854" y="3740"/>
                  <a:ext cx="65" cy="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59" name="Rectangle 131"/>
                <p:cNvSpPr>
                  <a:spLocks noChangeArrowheads="1"/>
                </p:cNvSpPr>
                <p:nvPr/>
              </p:nvSpPr>
              <p:spPr bwMode="auto">
                <a:xfrm>
                  <a:off x="4919" y="3740"/>
                  <a:ext cx="91" cy="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60" name="Rectangle 132"/>
                <p:cNvSpPr>
                  <a:spLocks noChangeArrowheads="1"/>
                </p:cNvSpPr>
                <p:nvPr/>
              </p:nvSpPr>
              <p:spPr bwMode="auto">
                <a:xfrm>
                  <a:off x="5062" y="3740"/>
                  <a:ext cx="65" cy="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61" name="Rectangle 133"/>
                <p:cNvSpPr>
                  <a:spLocks noChangeArrowheads="1"/>
                </p:cNvSpPr>
                <p:nvPr/>
              </p:nvSpPr>
              <p:spPr bwMode="auto">
                <a:xfrm>
                  <a:off x="5127" y="3740"/>
                  <a:ext cx="91" cy="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62" name="Rectangle 134"/>
                <p:cNvSpPr>
                  <a:spLocks noChangeArrowheads="1"/>
                </p:cNvSpPr>
                <p:nvPr/>
              </p:nvSpPr>
              <p:spPr bwMode="auto">
                <a:xfrm>
                  <a:off x="5270" y="3740"/>
                  <a:ext cx="65" cy="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63" name="Rectangle 135"/>
                <p:cNvSpPr>
                  <a:spLocks noChangeArrowheads="1"/>
                </p:cNvSpPr>
                <p:nvPr/>
              </p:nvSpPr>
              <p:spPr bwMode="auto">
                <a:xfrm>
                  <a:off x="5335" y="3740"/>
                  <a:ext cx="91" cy="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64" name="Rectangle 136"/>
                <p:cNvSpPr>
                  <a:spLocks noChangeArrowheads="1"/>
                </p:cNvSpPr>
                <p:nvPr/>
              </p:nvSpPr>
              <p:spPr bwMode="auto">
                <a:xfrm>
                  <a:off x="5478" y="3740"/>
                  <a:ext cx="65" cy="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12" name="Rectangle 184"/>
                <p:cNvSpPr>
                  <a:spLocks noChangeArrowheads="1"/>
                </p:cNvSpPr>
                <p:nvPr/>
              </p:nvSpPr>
              <p:spPr bwMode="auto">
                <a:xfrm>
                  <a:off x="5270" y="3711"/>
                  <a:ext cx="52" cy="1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13" name="Rectangle 185"/>
                <p:cNvSpPr>
                  <a:spLocks noChangeArrowheads="1"/>
                </p:cNvSpPr>
                <p:nvPr/>
              </p:nvSpPr>
              <p:spPr bwMode="auto">
                <a:xfrm>
                  <a:off x="5322" y="3711"/>
                  <a:ext cx="52" cy="1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14" name="Rectangle 186"/>
                <p:cNvSpPr>
                  <a:spLocks noChangeArrowheads="1"/>
                </p:cNvSpPr>
                <p:nvPr/>
              </p:nvSpPr>
              <p:spPr bwMode="auto">
                <a:xfrm>
                  <a:off x="5478" y="3711"/>
                  <a:ext cx="52" cy="1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34" name="Freeform 206"/>
                <p:cNvSpPr>
                  <a:spLocks/>
                </p:cNvSpPr>
                <p:nvPr/>
              </p:nvSpPr>
              <p:spPr bwMode="auto">
                <a:xfrm>
                  <a:off x="4893" y="3701"/>
                  <a:ext cx="247" cy="48"/>
                </a:xfrm>
                <a:custGeom>
                  <a:avLst/>
                  <a:gdLst>
                    <a:gd name="T0" fmla="*/ 0 w 247"/>
                    <a:gd name="T1" fmla="*/ 19 h 48"/>
                    <a:gd name="T2" fmla="*/ 234 w 247"/>
                    <a:gd name="T3" fmla="*/ 48 h 48"/>
                    <a:gd name="T4" fmla="*/ 247 w 247"/>
                    <a:gd name="T5" fmla="*/ 29 h 48"/>
                    <a:gd name="T6" fmla="*/ 13 w 247"/>
                    <a:gd name="T7" fmla="*/ 0 h 48"/>
                    <a:gd name="T8" fmla="*/ 0 w 247"/>
                    <a:gd name="T9" fmla="*/ 1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48">
                      <a:moveTo>
                        <a:pt x="0" y="19"/>
                      </a:moveTo>
                      <a:lnTo>
                        <a:pt x="234" y="48"/>
                      </a:lnTo>
                      <a:lnTo>
                        <a:pt x="247" y="29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79" name="Line 51"/>
                <p:cNvSpPr>
                  <a:spLocks noChangeShapeType="1"/>
                </p:cNvSpPr>
                <p:nvPr/>
              </p:nvSpPr>
              <p:spPr bwMode="auto">
                <a:xfrm>
                  <a:off x="956" y="3711"/>
                  <a:ext cx="208" cy="29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8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164" y="3730"/>
                  <a:ext cx="208" cy="1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98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4919" y="3720"/>
                  <a:ext cx="208" cy="2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20" name="Freeform 192"/>
                <p:cNvSpPr>
                  <a:spLocks/>
                </p:cNvSpPr>
                <p:nvPr/>
              </p:nvSpPr>
              <p:spPr bwMode="auto">
                <a:xfrm>
                  <a:off x="1970" y="3701"/>
                  <a:ext cx="247" cy="48"/>
                </a:xfrm>
                <a:custGeom>
                  <a:avLst/>
                  <a:gdLst>
                    <a:gd name="T0" fmla="*/ 0 w 247"/>
                    <a:gd name="T1" fmla="*/ 29 h 48"/>
                    <a:gd name="T2" fmla="*/ 234 w 247"/>
                    <a:gd name="T3" fmla="*/ 0 h 48"/>
                    <a:gd name="T4" fmla="*/ 247 w 247"/>
                    <a:gd name="T5" fmla="*/ 19 h 48"/>
                    <a:gd name="T6" fmla="*/ 13 w 247"/>
                    <a:gd name="T7" fmla="*/ 48 h 48"/>
                    <a:gd name="T8" fmla="*/ 0 w 247"/>
                    <a:gd name="T9" fmla="*/ 2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48">
                      <a:moveTo>
                        <a:pt x="0" y="29"/>
                      </a:moveTo>
                      <a:lnTo>
                        <a:pt x="234" y="0"/>
                      </a:lnTo>
                      <a:lnTo>
                        <a:pt x="247" y="19"/>
                      </a:lnTo>
                      <a:lnTo>
                        <a:pt x="13" y="4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21" name="Freeform 193"/>
                <p:cNvSpPr>
                  <a:spLocks/>
                </p:cNvSpPr>
                <p:nvPr/>
              </p:nvSpPr>
              <p:spPr bwMode="auto">
                <a:xfrm>
                  <a:off x="2178" y="3701"/>
                  <a:ext cx="247" cy="48"/>
                </a:xfrm>
                <a:custGeom>
                  <a:avLst/>
                  <a:gdLst>
                    <a:gd name="T0" fmla="*/ 0 w 247"/>
                    <a:gd name="T1" fmla="*/ 19 h 48"/>
                    <a:gd name="T2" fmla="*/ 234 w 247"/>
                    <a:gd name="T3" fmla="*/ 48 h 48"/>
                    <a:gd name="T4" fmla="*/ 247 w 247"/>
                    <a:gd name="T5" fmla="*/ 29 h 48"/>
                    <a:gd name="T6" fmla="*/ 13 w 247"/>
                    <a:gd name="T7" fmla="*/ 0 h 48"/>
                    <a:gd name="T8" fmla="*/ 0 w 247"/>
                    <a:gd name="T9" fmla="*/ 1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48">
                      <a:moveTo>
                        <a:pt x="0" y="19"/>
                      </a:moveTo>
                      <a:lnTo>
                        <a:pt x="234" y="48"/>
                      </a:lnTo>
                      <a:lnTo>
                        <a:pt x="247" y="29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22" name="Freeform 194"/>
                <p:cNvSpPr>
                  <a:spLocks/>
                </p:cNvSpPr>
                <p:nvPr/>
              </p:nvSpPr>
              <p:spPr bwMode="auto">
                <a:xfrm>
                  <a:off x="2399" y="3483"/>
                  <a:ext cx="247" cy="276"/>
                </a:xfrm>
                <a:custGeom>
                  <a:avLst/>
                  <a:gdLst>
                    <a:gd name="T0" fmla="*/ 0 w 247"/>
                    <a:gd name="T1" fmla="*/ 266 h 276"/>
                    <a:gd name="T2" fmla="*/ 208 w 247"/>
                    <a:gd name="T3" fmla="*/ 0 h 276"/>
                    <a:gd name="T4" fmla="*/ 247 w 247"/>
                    <a:gd name="T5" fmla="*/ 9 h 276"/>
                    <a:gd name="T6" fmla="*/ 39 w 247"/>
                    <a:gd name="T7" fmla="*/ 276 h 276"/>
                    <a:gd name="T8" fmla="*/ 0 w 247"/>
                    <a:gd name="T9" fmla="*/ 266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276">
                      <a:moveTo>
                        <a:pt x="0" y="266"/>
                      </a:moveTo>
                      <a:lnTo>
                        <a:pt x="208" y="0"/>
                      </a:lnTo>
                      <a:lnTo>
                        <a:pt x="247" y="9"/>
                      </a:lnTo>
                      <a:lnTo>
                        <a:pt x="39" y="276"/>
                      </a:lnTo>
                      <a:lnTo>
                        <a:pt x="0" y="2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23" name="Freeform 195"/>
                <p:cNvSpPr>
                  <a:spLocks/>
                </p:cNvSpPr>
                <p:nvPr/>
              </p:nvSpPr>
              <p:spPr bwMode="auto">
                <a:xfrm>
                  <a:off x="2594" y="3378"/>
                  <a:ext cx="246" cy="152"/>
                </a:xfrm>
                <a:custGeom>
                  <a:avLst/>
                  <a:gdLst>
                    <a:gd name="T0" fmla="*/ 0 w 246"/>
                    <a:gd name="T1" fmla="*/ 124 h 152"/>
                    <a:gd name="T2" fmla="*/ 233 w 246"/>
                    <a:gd name="T3" fmla="*/ 0 h 152"/>
                    <a:gd name="T4" fmla="*/ 246 w 246"/>
                    <a:gd name="T5" fmla="*/ 29 h 152"/>
                    <a:gd name="T6" fmla="*/ 13 w 246"/>
                    <a:gd name="T7" fmla="*/ 152 h 152"/>
                    <a:gd name="T8" fmla="*/ 0 w 246"/>
                    <a:gd name="T9" fmla="*/ 124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" h="152">
                      <a:moveTo>
                        <a:pt x="0" y="124"/>
                      </a:moveTo>
                      <a:lnTo>
                        <a:pt x="233" y="0"/>
                      </a:lnTo>
                      <a:lnTo>
                        <a:pt x="246" y="29"/>
                      </a:lnTo>
                      <a:lnTo>
                        <a:pt x="13" y="152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24" name="Freeform 196"/>
                <p:cNvSpPr>
                  <a:spLocks/>
                </p:cNvSpPr>
                <p:nvPr/>
              </p:nvSpPr>
              <p:spPr bwMode="auto">
                <a:xfrm>
                  <a:off x="2814" y="2722"/>
                  <a:ext cx="234" cy="675"/>
                </a:xfrm>
                <a:custGeom>
                  <a:avLst/>
                  <a:gdLst>
                    <a:gd name="T0" fmla="*/ 0 w 234"/>
                    <a:gd name="T1" fmla="*/ 666 h 675"/>
                    <a:gd name="T2" fmla="*/ 208 w 234"/>
                    <a:gd name="T3" fmla="*/ 0 h 675"/>
                    <a:gd name="T4" fmla="*/ 234 w 234"/>
                    <a:gd name="T5" fmla="*/ 9 h 675"/>
                    <a:gd name="T6" fmla="*/ 26 w 234"/>
                    <a:gd name="T7" fmla="*/ 675 h 675"/>
                    <a:gd name="T8" fmla="*/ 0 w 234"/>
                    <a:gd name="T9" fmla="*/ 666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4" h="675">
                      <a:moveTo>
                        <a:pt x="0" y="666"/>
                      </a:moveTo>
                      <a:lnTo>
                        <a:pt x="208" y="0"/>
                      </a:lnTo>
                      <a:lnTo>
                        <a:pt x="234" y="9"/>
                      </a:lnTo>
                      <a:lnTo>
                        <a:pt x="26" y="675"/>
                      </a:lnTo>
                      <a:lnTo>
                        <a:pt x="0" y="6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25" name="Freeform 197"/>
                <p:cNvSpPr>
                  <a:spLocks/>
                </p:cNvSpPr>
                <p:nvPr/>
              </p:nvSpPr>
              <p:spPr bwMode="auto">
                <a:xfrm>
                  <a:off x="3022" y="2712"/>
                  <a:ext cx="260" cy="286"/>
                </a:xfrm>
                <a:custGeom>
                  <a:avLst/>
                  <a:gdLst>
                    <a:gd name="T0" fmla="*/ 0 w 260"/>
                    <a:gd name="T1" fmla="*/ 0 h 286"/>
                    <a:gd name="T2" fmla="*/ 221 w 260"/>
                    <a:gd name="T3" fmla="*/ 276 h 286"/>
                    <a:gd name="T4" fmla="*/ 260 w 260"/>
                    <a:gd name="T5" fmla="*/ 286 h 286"/>
                    <a:gd name="T6" fmla="*/ 39 w 260"/>
                    <a:gd name="T7" fmla="*/ 10 h 286"/>
                    <a:gd name="T8" fmla="*/ 0 w 260"/>
                    <a:gd name="T9" fmla="*/ 0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0" h="286">
                      <a:moveTo>
                        <a:pt x="0" y="0"/>
                      </a:moveTo>
                      <a:lnTo>
                        <a:pt x="221" y="276"/>
                      </a:lnTo>
                      <a:lnTo>
                        <a:pt x="260" y="286"/>
                      </a:lnTo>
                      <a:lnTo>
                        <a:pt x="39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26" name="Freeform 198"/>
                <p:cNvSpPr>
                  <a:spLocks/>
                </p:cNvSpPr>
                <p:nvPr/>
              </p:nvSpPr>
              <p:spPr bwMode="auto">
                <a:xfrm>
                  <a:off x="3230" y="2959"/>
                  <a:ext cx="247" cy="29"/>
                </a:xfrm>
                <a:custGeom>
                  <a:avLst/>
                  <a:gdLst>
                    <a:gd name="T0" fmla="*/ 0 w 247"/>
                    <a:gd name="T1" fmla="*/ 10 h 29"/>
                    <a:gd name="T2" fmla="*/ 234 w 247"/>
                    <a:gd name="T3" fmla="*/ 0 h 29"/>
                    <a:gd name="T4" fmla="*/ 247 w 247"/>
                    <a:gd name="T5" fmla="*/ 20 h 29"/>
                    <a:gd name="T6" fmla="*/ 13 w 247"/>
                    <a:gd name="T7" fmla="*/ 29 h 29"/>
                    <a:gd name="T8" fmla="*/ 0 w 247"/>
                    <a:gd name="T9" fmla="*/ 1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29">
                      <a:moveTo>
                        <a:pt x="0" y="10"/>
                      </a:moveTo>
                      <a:lnTo>
                        <a:pt x="234" y="0"/>
                      </a:lnTo>
                      <a:lnTo>
                        <a:pt x="247" y="20"/>
                      </a:lnTo>
                      <a:lnTo>
                        <a:pt x="13" y="2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27" name="Freeform 199"/>
                <p:cNvSpPr>
                  <a:spLocks/>
                </p:cNvSpPr>
                <p:nvPr/>
              </p:nvSpPr>
              <p:spPr bwMode="auto">
                <a:xfrm>
                  <a:off x="3451" y="2940"/>
                  <a:ext cx="247" cy="238"/>
                </a:xfrm>
                <a:custGeom>
                  <a:avLst/>
                  <a:gdLst>
                    <a:gd name="T0" fmla="*/ 0 w 247"/>
                    <a:gd name="T1" fmla="*/ 0 h 238"/>
                    <a:gd name="T2" fmla="*/ 208 w 247"/>
                    <a:gd name="T3" fmla="*/ 229 h 238"/>
                    <a:gd name="T4" fmla="*/ 247 w 247"/>
                    <a:gd name="T5" fmla="*/ 238 h 238"/>
                    <a:gd name="T6" fmla="*/ 39 w 247"/>
                    <a:gd name="T7" fmla="*/ 10 h 238"/>
                    <a:gd name="T8" fmla="*/ 0 w 247"/>
                    <a:gd name="T9" fmla="*/ 0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238">
                      <a:moveTo>
                        <a:pt x="0" y="0"/>
                      </a:moveTo>
                      <a:lnTo>
                        <a:pt x="208" y="229"/>
                      </a:lnTo>
                      <a:lnTo>
                        <a:pt x="247" y="238"/>
                      </a:lnTo>
                      <a:lnTo>
                        <a:pt x="39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28" name="Freeform 200"/>
                <p:cNvSpPr>
                  <a:spLocks/>
                </p:cNvSpPr>
                <p:nvPr/>
              </p:nvSpPr>
              <p:spPr bwMode="auto">
                <a:xfrm>
                  <a:off x="3659" y="3131"/>
                  <a:ext cx="247" cy="285"/>
                </a:xfrm>
                <a:custGeom>
                  <a:avLst/>
                  <a:gdLst>
                    <a:gd name="T0" fmla="*/ 0 w 247"/>
                    <a:gd name="T1" fmla="*/ 0 h 285"/>
                    <a:gd name="T2" fmla="*/ 208 w 247"/>
                    <a:gd name="T3" fmla="*/ 276 h 285"/>
                    <a:gd name="T4" fmla="*/ 247 w 247"/>
                    <a:gd name="T5" fmla="*/ 285 h 285"/>
                    <a:gd name="T6" fmla="*/ 39 w 247"/>
                    <a:gd name="T7" fmla="*/ 9 h 285"/>
                    <a:gd name="T8" fmla="*/ 0 w 247"/>
                    <a:gd name="T9" fmla="*/ 0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285">
                      <a:moveTo>
                        <a:pt x="0" y="0"/>
                      </a:moveTo>
                      <a:lnTo>
                        <a:pt x="208" y="276"/>
                      </a:lnTo>
                      <a:lnTo>
                        <a:pt x="247" y="285"/>
                      </a:lnTo>
                      <a:lnTo>
                        <a:pt x="3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29" name="Freeform 201"/>
                <p:cNvSpPr>
                  <a:spLocks/>
                </p:cNvSpPr>
                <p:nvPr/>
              </p:nvSpPr>
              <p:spPr bwMode="auto">
                <a:xfrm>
                  <a:off x="3867" y="3369"/>
                  <a:ext cx="247" cy="228"/>
                </a:xfrm>
                <a:custGeom>
                  <a:avLst/>
                  <a:gdLst>
                    <a:gd name="T0" fmla="*/ 0 w 247"/>
                    <a:gd name="T1" fmla="*/ 0 h 228"/>
                    <a:gd name="T2" fmla="*/ 208 w 247"/>
                    <a:gd name="T3" fmla="*/ 218 h 228"/>
                    <a:gd name="T4" fmla="*/ 247 w 247"/>
                    <a:gd name="T5" fmla="*/ 228 h 228"/>
                    <a:gd name="T6" fmla="*/ 39 w 247"/>
                    <a:gd name="T7" fmla="*/ 9 h 228"/>
                    <a:gd name="T8" fmla="*/ 0 w 247"/>
                    <a:gd name="T9" fmla="*/ 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228">
                      <a:moveTo>
                        <a:pt x="0" y="0"/>
                      </a:moveTo>
                      <a:lnTo>
                        <a:pt x="208" y="218"/>
                      </a:lnTo>
                      <a:lnTo>
                        <a:pt x="247" y="228"/>
                      </a:lnTo>
                      <a:lnTo>
                        <a:pt x="3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30" name="Freeform 202"/>
                <p:cNvSpPr>
                  <a:spLocks/>
                </p:cNvSpPr>
                <p:nvPr/>
              </p:nvSpPr>
              <p:spPr bwMode="auto">
                <a:xfrm>
                  <a:off x="4062" y="3568"/>
                  <a:ext cx="247" cy="95"/>
                </a:xfrm>
                <a:custGeom>
                  <a:avLst/>
                  <a:gdLst>
                    <a:gd name="T0" fmla="*/ 0 w 247"/>
                    <a:gd name="T1" fmla="*/ 19 h 95"/>
                    <a:gd name="T2" fmla="*/ 234 w 247"/>
                    <a:gd name="T3" fmla="*/ 95 h 95"/>
                    <a:gd name="T4" fmla="*/ 247 w 247"/>
                    <a:gd name="T5" fmla="*/ 76 h 95"/>
                    <a:gd name="T6" fmla="*/ 13 w 247"/>
                    <a:gd name="T7" fmla="*/ 0 h 95"/>
                    <a:gd name="T8" fmla="*/ 0 w 247"/>
                    <a:gd name="T9" fmla="*/ 19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95">
                      <a:moveTo>
                        <a:pt x="0" y="19"/>
                      </a:moveTo>
                      <a:lnTo>
                        <a:pt x="234" y="95"/>
                      </a:lnTo>
                      <a:lnTo>
                        <a:pt x="247" y="76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31" name="Freeform 203"/>
                <p:cNvSpPr>
                  <a:spLocks/>
                </p:cNvSpPr>
                <p:nvPr/>
              </p:nvSpPr>
              <p:spPr bwMode="auto">
                <a:xfrm>
                  <a:off x="4270" y="3625"/>
                  <a:ext cx="247" cy="38"/>
                </a:xfrm>
                <a:custGeom>
                  <a:avLst/>
                  <a:gdLst>
                    <a:gd name="T0" fmla="*/ 0 w 247"/>
                    <a:gd name="T1" fmla="*/ 19 h 38"/>
                    <a:gd name="T2" fmla="*/ 234 w 247"/>
                    <a:gd name="T3" fmla="*/ 0 h 38"/>
                    <a:gd name="T4" fmla="*/ 247 w 247"/>
                    <a:gd name="T5" fmla="*/ 19 h 38"/>
                    <a:gd name="T6" fmla="*/ 13 w 247"/>
                    <a:gd name="T7" fmla="*/ 38 h 38"/>
                    <a:gd name="T8" fmla="*/ 0 w 247"/>
                    <a:gd name="T9" fmla="*/ 1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38">
                      <a:moveTo>
                        <a:pt x="0" y="19"/>
                      </a:moveTo>
                      <a:lnTo>
                        <a:pt x="234" y="0"/>
                      </a:lnTo>
                      <a:lnTo>
                        <a:pt x="247" y="19"/>
                      </a:lnTo>
                      <a:lnTo>
                        <a:pt x="13" y="38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32" name="Freeform 204"/>
                <p:cNvSpPr>
                  <a:spLocks/>
                </p:cNvSpPr>
                <p:nvPr/>
              </p:nvSpPr>
              <p:spPr bwMode="auto">
                <a:xfrm>
                  <a:off x="4478" y="3625"/>
                  <a:ext cx="247" cy="95"/>
                </a:xfrm>
                <a:custGeom>
                  <a:avLst/>
                  <a:gdLst>
                    <a:gd name="T0" fmla="*/ 0 w 247"/>
                    <a:gd name="T1" fmla="*/ 19 h 95"/>
                    <a:gd name="T2" fmla="*/ 234 w 247"/>
                    <a:gd name="T3" fmla="*/ 95 h 95"/>
                    <a:gd name="T4" fmla="*/ 247 w 247"/>
                    <a:gd name="T5" fmla="*/ 76 h 95"/>
                    <a:gd name="T6" fmla="*/ 13 w 247"/>
                    <a:gd name="T7" fmla="*/ 0 h 95"/>
                    <a:gd name="T8" fmla="*/ 0 w 247"/>
                    <a:gd name="T9" fmla="*/ 19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95">
                      <a:moveTo>
                        <a:pt x="0" y="19"/>
                      </a:moveTo>
                      <a:lnTo>
                        <a:pt x="234" y="95"/>
                      </a:lnTo>
                      <a:lnTo>
                        <a:pt x="247" y="76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33" name="Rectangle 205"/>
                <p:cNvSpPr>
                  <a:spLocks noChangeArrowheads="1"/>
                </p:cNvSpPr>
                <p:nvPr/>
              </p:nvSpPr>
              <p:spPr bwMode="auto">
                <a:xfrm>
                  <a:off x="4699" y="3701"/>
                  <a:ext cx="233" cy="1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35" name="Freeform 207"/>
                <p:cNvSpPr>
                  <a:spLocks/>
                </p:cNvSpPr>
                <p:nvPr/>
              </p:nvSpPr>
              <p:spPr bwMode="auto">
                <a:xfrm>
                  <a:off x="5101" y="3701"/>
                  <a:ext cx="247" cy="48"/>
                </a:xfrm>
                <a:custGeom>
                  <a:avLst/>
                  <a:gdLst>
                    <a:gd name="T0" fmla="*/ 0 w 247"/>
                    <a:gd name="T1" fmla="*/ 29 h 48"/>
                    <a:gd name="T2" fmla="*/ 234 w 247"/>
                    <a:gd name="T3" fmla="*/ 0 h 48"/>
                    <a:gd name="T4" fmla="*/ 247 w 247"/>
                    <a:gd name="T5" fmla="*/ 19 h 48"/>
                    <a:gd name="T6" fmla="*/ 13 w 247"/>
                    <a:gd name="T7" fmla="*/ 48 h 48"/>
                    <a:gd name="T8" fmla="*/ 0 w 247"/>
                    <a:gd name="T9" fmla="*/ 2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48">
                      <a:moveTo>
                        <a:pt x="0" y="29"/>
                      </a:moveTo>
                      <a:lnTo>
                        <a:pt x="234" y="0"/>
                      </a:lnTo>
                      <a:lnTo>
                        <a:pt x="247" y="19"/>
                      </a:lnTo>
                      <a:lnTo>
                        <a:pt x="13" y="4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36" name="Freeform 208"/>
                <p:cNvSpPr>
                  <a:spLocks/>
                </p:cNvSpPr>
                <p:nvPr/>
              </p:nvSpPr>
              <p:spPr bwMode="auto">
                <a:xfrm>
                  <a:off x="5309" y="3701"/>
                  <a:ext cx="247" cy="48"/>
                </a:xfrm>
                <a:custGeom>
                  <a:avLst/>
                  <a:gdLst>
                    <a:gd name="T0" fmla="*/ 0 w 247"/>
                    <a:gd name="T1" fmla="*/ 19 h 48"/>
                    <a:gd name="T2" fmla="*/ 234 w 247"/>
                    <a:gd name="T3" fmla="*/ 48 h 48"/>
                    <a:gd name="T4" fmla="*/ 247 w 247"/>
                    <a:gd name="T5" fmla="*/ 29 h 48"/>
                    <a:gd name="T6" fmla="*/ 13 w 247"/>
                    <a:gd name="T7" fmla="*/ 0 h 48"/>
                    <a:gd name="T8" fmla="*/ 0 w 247"/>
                    <a:gd name="T9" fmla="*/ 1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48">
                      <a:moveTo>
                        <a:pt x="0" y="19"/>
                      </a:moveTo>
                      <a:lnTo>
                        <a:pt x="234" y="48"/>
                      </a:lnTo>
                      <a:lnTo>
                        <a:pt x="247" y="29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56" name="Rectangle 228"/>
                <p:cNvSpPr>
                  <a:spLocks noChangeArrowheads="1"/>
                </p:cNvSpPr>
                <p:nvPr/>
              </p:nvSpPr>
              <p:spPr bwMode="auto">
                <a:xfrm>
                  <a:off x="4686" y="3711"/>
                  <a:ext cx="52" cy="3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57" name="Rectangle 229"/>
                <p:cNvSpPr>
                  <a:spLocks noChangeArrowheads="1"/>
                </p:cNvSpPr>
                <p:nvPr/>
              </p:nvSpPr>
              <p:spPr bwMode="auto">
                <a:xfrm>
                  <a:off x="4893" y="3720"/>
                  <a:ext cx="52" cy="3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58" name="Rectangle 230"/>
                <p:cNvSpPr>
                  <a:spLocks noChangeArrowheads="1"/>
                </p:cNvSpPr>
                <p:nvPr/>
              </p:nvSpPr>
              <p:spPr bwMode="auto">
                <a:xfrm>
                  <a:off x="5101" y="3701"/>
                  <a:ext cx="52" cy="3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59" name="Rectangle 231"/>
                <p:cNvSpPr>
                  <a:spLocks noChangeArrowheads="1"/>
                </p:cNvSpPr>
                <p:nvPr/>
              </p:nvSpPr>
              <p:spPr bwMode="auto">
                <a:xfrm>
                  <a:off x="5309" y="3720"/>
                  <a:ext cx="52" cy="3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60" name="Rectangle 232"/>
                <p:cNvSpPr>
                  <a:spLocks noChangeArrowheads="1"/>
                </p:cNvSpPr>
                <p:nvPr/>
              </p:nvSpPr>
              <p:spPr bwMode="auto">
                <a:xfrm>
                  <a:off x="5517" y="3720"/>
                  <a:ext cx="52" cy="3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79" name="Oval 251"/>
                <p:cNvSpPr>
                  <a:spLocks noChangeArrowheads="1"/>
                </p:cNvSpPr>
                <p:nvPr/>
              </p:nvSpPr>
              <p:spPr bwMode="auto">
                <a:xfrm>
                  <a:off x="4686" y="3720"/>
                  <a:ext cx="52" cy="3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80" name="Oval 252"/>
                <p:cNvSpPr>
                  <a:spLocks noChangeArrowheads="1"/>
                </p:cNvSpPr>
                <p:nvPr/>
              </p:nvSpPr>
              <p:spPr bwMode="auto">
                <a:xfrm>
                  <a:off x="4893" y="3720"/>
                  <a:ext cx="52" cy="3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81" name="Oval 253"/>
                <p:cNvSpPr>
                  <a:spLocks noChangeArrowheads="1"/>
                </p:cNvSpPr>
                <p:nvPr/>
              </p:nvSpPr>
              <p:spPr bwMode="auto">
                <a:xfrm>
                  <a:off x="5101" y="3720"/>
                  <a:ext cx="52" cy="3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782" name="Oval 254"/>
                <p:cNvSpPr>
                  <a:spLocks noChangeArrowheads="1"/>
                </p:cNvSpPr>
                <p:nvPr/>
              </p:nvSpPr>
              <p:spPr bwMode="auto">
                <a:xfrm>
                  <a:off x="5309" y="3720"/>
                  <a:ext cx="52" cy="3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5650" name="Rectangle 50"/>
              <p:cNvSpPr>
                <a:spLocks noChangeArrowheads="1"/>
              </p:cNvSpPr>
              <p:nvPr/>
            </p:nvSpPr>
            <p:spPr bwMode="auto">
              <a:xfrm>
                <a:off x="288" y="1946"/>
                <a:ext cx="505" cy="2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51" name="Rectangle 51"/>
              <p:cNvSpPr>
                <a:spLocks noChangeArrowheads="1"/>
              </p:cNvSpPr>
              <p:nvPr/>
            </p:nvSpPr>
            <p:spPr bwMode="auto">
              <a:xfrm>
                <a:off x="818" y="1824"/>
                <a:ext cx="12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GB" altLang="el-GR" sz="200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Μανωμένα n</a:t>
                </a:r>
                <a:r>
                  <a:rPr lang="en-US" altLang="el-GR" sz="200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=355</a:t>
                </a:r>
                <a:endParaRPr lang="en-GB" altLang="el-GR" sz="20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5712" name="Group 112"/>
            <p:cNvGrpSpPr>
              <a:grpSpLocks/>
            </p:cNvGrpSpPr>
            <p:nvPr/>
          </p:nvGrpSpPr>
          <p:grpSpPr bwMode="auto">
            <a:xfrm>
              <a:off x="4035" y="167"/>
              <a:ext cx="529" cy="1820"/>
              <a:chOff x="4035" y="167"/>
              <a:chExt cx="529" cy="1820"/>
            </a:xfrm>
          </p:grpSpPr>
          <p:sp>
            <p:nvSpPr>
              <p:cNvPr id="23346" name="Rectangle 818"/>
              <p:cNvSpPr>
                <a:spLocks noChangeAspect="1" noChangeArrowheads="1"/>
              </p:cNvSpPr>
              <p:nvPr/>
            </p:nvSpPr>
            <p:spPr bwMode="auto">
              <a:xfrm>
                <a:off x="4035" y="870"/>
                <a:ext cx="463" cy="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47" name="Rectangle 819"/>
              <p:cNvSpPr>
                <a:spLocks noChangeAspect="1" noChangeArrowheads="1"/>
              </p:cNvSpPr>
              <p:nvPr/>
            </p:nvSpPr>
            <p:spPr bwMode="auto">
              <a:xfrm>
                <a:off x="4035" y="750"/>
                <a:ext cx="463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48" name="Rectangle 820"/>
              <p:cNvSpPr>
                <a:spLocks noChangeAspect="1" noChangeArrowheads="1"/>
              </p:cNvSpPr>
              <p:nvPr/>
            </p:nvSpPr>
            <p:spPr bwMode="auto">
              <a:xfrm>
                <a:off x="4116" y="846"/>
                <a:ext cx="290" cy="2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49" name="Freeform 821"/>
              <p:cNvSpPr>
                <a:spLocks noChangeAspect="1"/>
              </p:cNvSpPr>
              <p:nvPr/>
            </p:nvSpPr>
            <p:spPr bwMode="auto">
              <a:xfrm>
                <a:off x="4406" y="864"/>
                <a:ext cx="92" cy="6"/>
              </a:xfrm>
              <a:custGeom>
                <a:avLst/>
                <a:gdLst>
                  <a:gd name="T0" fmla="*/ 0 w 48"/>
                  <a:gd name="T1" fmla="*/ 6 h 6"/>
                  <a:gd name="T2" fmla="*/ 0 w 48"/>
                  <a:gd name="T3" fmla="*/ 0 h 6"/>
                  <a:gd name="T4" fmla="*/ 0 w 48"/>
                  <a:gd name="T5" fmla="*/ 0 h 6"/>
                  <a:gd name="T6" fmla="*/ 48 w 48"/>
                  <a:gd name="T7" fmla="*/ 6 h 6"/>
                  <a:gd name="T8" fmla="*/ 0 w 4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8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50" name="Freeform 822"/>
              <p:cNvSpPr>
                <a:spLocks noChangeAspect="1"/>
              </p:cNvSpPr>
              <p:nvPr/>
            </p:nvSpPr>
            <p:spPr bwMode="auto">
              <a:xfrm>
                <a:off x="4406" y="846"/>
                <a:ext cx="92" cy="18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8 w 48"/>
                  <a:gd name="T5" fmla="*/ 0 h 12"/>
                  <a:gd name="T6" fmla="*/ 0 w 4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51" name="Freeform 823"/>
              <p:cNvSpPr>
                <a:spLocks noChangeAspect="1"/>
              </p:cNvSpPr>
              <p:nvPr/>
            </p:nvSpPr>
            <p:spPr bwMode="auto">
              <a:xfrm>
                <a:off x="4035" y="864"/>
                <a:ext cx="81" cy="6"/>
              </a:xfrm>
              <a:custGeom>
                <a:avLst/>
                <a:gdLst>
                  <a:gd name="T0" fmla="*/ 42 w 42"/>
                  <a:gd name="T1" fmla="*/ 6 h 6"/>
                  <a:gd name="T2" fmla="*/ 42 w 42"/>
                  <a:gd name="T3" fmla="*/ 0 h 6"/>
                  <a:gd name="T4" fmla="*/ 42 w 42"/>
                  <a:gd name="T5" fmla="*/ 0 h 6"/>
                  <a:gd name="T6" fmla="*/ 0 w 42"/>
                  <a:gd name="T7" fmla="*/ 6 h 6"/>
                  <a:gd name="T8" fmla="*/ 42 w 4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">
                    <a:moveTo>
                      <a:pt x="42" y="6"/>
                    </a:moveTo>
                    <a:lnTo>
                      <a:pt x="42" y="0"/>
                    </a:lnTo>
                    <a:lnTo>
                      <a:pt x="42" y="0"/>
                    </a:lnTo>
                    <a:lnTo>
                      <a:pt x="0" y="6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52" name="Freeform 824"/>
              <p:cNvSpPr>
                <a:spLocks noChangeAspect="1"/>
              </p:cNvSpPr>
              <p:nvPr/>
            </p:nvSpPr>
            <p:spPr bwMode="auto">
              <a:xfrm>
                <a:off x="4035" y="846"/>
                <a:ext cx="81" cy="18"/>
              </a:xfrm>
              <a:custGeom>
                <a:avLst/>
                <a:gdLst>
                  <a:gd name="T0" fmla="*/ 42 w 42"/>
                  <a:gd name="T1" fmla="*/ 12 h 12"/>
                  <a:gd name="T2" fmla="*/ 42 w 42"/>
                  <a:gd name="T3" fmla="*/ 0 h 12"/>
                  <a:gd name="T4" fmla="*/ 0 w 42"/>
                  <a:gd name="T5" fmla="*/ 0 h 12"/>
                  <a:gd name="T6" fmla="*/ 42 w 4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42" y="12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42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69" name="Line 841"/>
              <p:cNvSpPr>
                <a:spLocks noChangeAspect="1" noChangeShapeType="1"/>
              </p:cNvSpPr>
              <p:nvPr/>
            </p:nvSpPr>
            <p:spPr bwMode="auto">
              <a:xfrm>
                <a:off x="4232" y="830"/>
                <a:ext cx="80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70" name="Line 842"/>
              <p:cNvSpPr>
                <a:spLocks noChangeAspect="1" noChangeShapeType="1"/>
              </p:cNvSpPr>
              <p:nvPr/>
            </p:nvSpPr>
            <p:spPr bwMode="auto">
              <a:xfrm>
                <a:off x="4266" y="806"/>
                <a:ext cx="2" cy="5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97" name="Line 869"/>
              <p:cNvSpPr>
                <a:spLocks noChangeAspect="1" noChangeShapeType="1"/>
              </p:cNvSpPr>
              <p:nvPr/>
            </p:nvSpPr>
            <p:spPr bwMode="auto">
              <a:xfrm>
                <a:off x="4208" y="1210"/>
                <a:ext cx="116" cy="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99" name="Line 871"/>
              <p:cNvSpPr>
                <a:spLocks noChangeAspect="1" noChangeShapeType="1"/>
              </p:cNvSpPr>
              <p:nvPr/>
            </p:nvSpPr>
            <p:spPr bwMode="auto">
              <a:xfrm flipV="1">
                <a:off x="4249" y="944"/>
                <a:ext cx="2" cy="285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00" name="Line 872"/>
              <p:cNvSpPr>
                <a:spLocks noChangeAspect="1" noChangeShapeType="1"/>
              </p:cNvSpPr>
              <p:nvPr/>
            </p:nvSpPr>
            <p:spPr bwMode="auto">
              <a:xfrm>
                <a:off x="4266" y="944"/>
                <a:ext cx="232" cy="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01" name="Line 873"/>
              <p:cNvSpPr>
                <a:spLocks noChangeAspect="1" noChangeShapeType="1"/>
              </p:cNvSpPr>
              <p:nvPr/>
            </p:nvSpPr>
            <p:spPr bwMode="auto">
              <a:xfrm flipV="1">
                <a:off x="4498" y="870"/>
                <a:ext cx="2" cy="74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02" name="Line 8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06" y="864"/>
                <a:ext cx="92" cy="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03" name="Line 875"/>
              <p:cNvSpPr>
                <a:spLocks noChangeAspect="1" noChangeShapeType="1"/>
              </p:cNvSpPr>
              <p:nvPr/>
            </p:nvSpPr>
            <p:spPr bwMode="auto">
              <a:xfrm flipH="1">
                <a:off x="4116" y="864"/>
                <a:ext cx="2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04" name="Line 876"/>
              <p:cNvSpPr>
                <a:spLocks noChangeAspect="1" noChangeShapeType="1"/>
              </p:cNvSpPr>
              <p:nvPr/>
            </p:nvSpPr>
            <p:spPr bwMode="auto">
              <a:xfrm>
                <a:off x="4116" y="864"/>
                <a:ext cx="290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05" name="Line 877"/>
              <p:cNvSpPr>
                <a:spLocks noChangeAspect="1" noChangeShapeType="1"/>
              </p:cNvSpPr>
              <p:nvPr/>
            </p:nvSpPr>
            <p:spPr bwMode="auto">
              <a:xfrm flipV="1">
                <a:off x="4406" y="846"/>
                <a:ext cx="92" cy="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06" name="Line 878"/>
              <p:cNvSpPr>
                <a:spLocks noChangeAspect="1" noChangeShapeType="1"/>
              </p:cNvSpPr>
              <p:nvPr/>
            </p:nvSpPr>
            <p:spPr bwMode="auto">
              <a:xfrm flipV="1">
                <a:off x="4498" y="750"/>
                <a:ext cx="2" cy="9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07" name="Line 879"/>
              <p:cNvSpPr>
                <a:spLocks noChangeAspect="1" noChangeShapeType="1"/>
              </p:cNvSpPr>
              <p:nvPr/>
            </p:nvSpPr>
            <p:spPr bwMode="auto">
              <a:xfrm flipH="1">
                <a:off x="4266" y="750"/>
                <a:ext cx="23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08" name="Line 880"/>
              <p:cNvSpPr>
                <a:spLocks noChangeAspect="1" noChangeShapeType="1"/>
              </p:cNvSpPr>
              <p:nvPr/>
            </p:nvSpPr>
            <p:spPr bwMode="auto">
              <a:xfrm flipV="1">
                <a:off x="4266" y="180"/>
                <a:ext cx="2" cy="57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09" name="Line 881"/>
              <p:cNvSpPr>
                <a:spLocks noChangeAspect="1" noChangeShapeType="1"/>
              </p:cNvSpPr>
              <p:nvPr/>
            </p:nvSpPr>
            <p:spPr bwMode="auto">
              <a:xfrm>
                <a:off x="4266" y="180"/>
                <a:ext cx="58" cy="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10" name="Line 882"/>
              <p:cNvSpPr>
                <a:spLocks noChangeAspect="1" noChangeShapeType="1"/>
              </p:cNvSpPr>
              <p:nvPr/>
            </p:nvSpPr>
            <p:spPr bwMode="auto">
              <a:xfrm flipH="1">
                <a:off x="4208" y="167"/>
                <a:ext cx="116" cy="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12" name="Line 884"/>
              <p:cNvSpPr>
                <a:spLocks noChangeAspect="1" noChangeShapeType="1"/>
              </p:cNvSpPr>
              <p:nvPr/>
            </p:nvSpPr>
            <p:spPr bwMode="auto">
              <a:xfrm>
                <a:off x="4266" y="180"/>
                <a:ext cx="2" cy="57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13" name="Line 885"/>
              <p:cNvSpPr>
                <a:spLocks noChangeAspect="1" noChangeShapeType="1"/>
              </p:cNvSpPr>
              <p:nvPr/>
            </p:nvSpPr>
            <p:spPr bwMode="auto">
              <a:xfrm flipH="1">
                <a:off x="4035" y="750"/>
                <a:ext cx="231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14" name="Line 886"/>
              <p:cNvSpPr>
                <a:spLocks noChangeAspect="1" noChangeShapeType="1"/>
              </p:cNvSpPr>
              <p:nvPr/>
            </p:nvSpPr>
            <p:spPr bwMode="auto">
              <a:xfrm>
                <a:off x="4035" y="750"/>
                <a:ext cx="2" cy="9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15" name="Line 887"/>
              <p:cNvSpPr>
                <a:spLocks noChangeAspect="1" noChangeShapeType="1"/>
              </p:cNvSpPr>
              <p:nvPr/>
            </p:nvSpPr>
            <p:spPr bwMode="auto">
              <a:xfrm>
                <a:off x="4035" y="846"/>
                <a:ext cx="81" cy="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16" name="Line 888"/>
              <p:cNvSpPr>
                <a:spLocks noChangeAspect="1" noChangeShapeType="1"/>
              </p:cNvSpPr>
              <p:nvPr/>
            </p:nvSpPr>
            <p:spPr bwMode="auto">
              <a:xfrm flipH="1">
                <a:off x="4035" y="864"/>
                <a:ext cx="81" cy="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17" name="Line 889"/>
              <p:cNvSpPr>
                <a:spLocks noChangeAspect="1" noChangeShapeType="1"/>
              </p:cNvSpPr>
              <p:nvPr/>
            </p:nvSpPr>
            <p:spPr bwMode="auto">
              <a:xfrm>
                <a:off x="4035" y="870"/>
                <a:ext cx="2" cy="74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18" name="Line 890"/>
              <p:cNvSpPr>
                <a:spLocks noChangeAspect="1" noChangeShapeType="1"/>
              </p:cNvSpPr>
              <p:nvPr/>
            </p:nvSpPr>
            <p:spPr bwMode="auto">
              <a:xfrm>
                <a:off x="4035" y="944"/>
                <a:ext cx="231" cy="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28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4152" y="1795"/>
                <a:ext cx="35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l-GR" altLang="el-GR" sz="200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Μαν.</a:t>
                </a:r>
                <a:endParaRPr lang="en-GB" altLang="el-GR" sz="20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36" name="Line 908"/>
              <p:cNvSpPr>
                <a:spLocks noChangeAspect="1" noChangeShapeType="1"/>
              </p:cNvSpPr>
              <p:nvPr/>
            </p:nvSpPr>
            <p:spPr bwMode="auto">
              <a:xfrm>
                <a:off x="4562" y="1163"/>
                <a:ext cx="2" cy="4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39" name="Line 911"/>
              <p:cNvSpPr>
                <a:spLocks noChangeAspect="1" noChangeShapeType="1"/>
              </p:cNvSpPr>
              <p:nvPr/>
            </p:nvSpPr>
            <p:spPr bwMode="auto">
              <a:xfrm>
                <a:off x="4562" y="1253"/>
                <a:ext cx="2" cy="17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5719" name="Group 119"/>
          <p:cNvGrpSpPr>
            <a:grpSpLocks/>
          </p:cNvGrpSpPr>
          <p:nvPr/>
        </p:nvGrpSpPr>
        <p:grpSpPr bwMode="auto">
          <a:xfrm>
            <a:off x="381000" y="1317625"/>
            <a:ext cx="7715250" cy="4649788"/>
            <a:chOff x="240" y="830"/>
            <a:chExt cx="4860" cy="2929"/>
          </a:xfrm>
        </p:grpSpPr>
        <p:sp>
          <p:nvSpPr>
            <p:cNvPr id="23353" name="Rectangle 825"/>
            <p:cNvSpPr>
              <a:spLocks noChangeAspect="1" noChangeArrowheads="1"/>
            </p:cNvSpPr>
            <p:nvPr/>
          </p:nvSpPr>
          <p:spPr bwMode="auto">
            <a:xfrm>
              <a:off x="4562" y="1253"/>
              <a:ext cx="462" cy="17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354" name="Rectangle 826"/>
            <p:cNvSpPr>
              <a:spLocks noChangeAspect="1" noChangeArrowheads="1"/>
            </p:cNvSpPr>
            <p:nvPr/>
          </p:nvSpPr>
          <p:spPr bwMode="auto">
            <a:xfrm>
              <a:off x="4562" y="1163"/>
              <a:ext cx="462" cy="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358" name="Freeform 830"/>
            <p:cNvSpPr>
              <a:spLocks noChangeAspect="1"/>
            </p:cNvSpPr>
            <p:nvPr/>
          </p:nvSpPr>
          <p:spPr bwMode="auto">
            <a:xfrm>
              <a:off x="4562" y="1228"/>
              <a:ext cx="81" cy="25"/>
            </a:xfrm>
            <a:custGeom>
              <a:avLst/>
              <a:gdLst>
                <a:gd name="T0" fmla="*/ 42 w 42"/>
                <a:gd name="T1" fmla="*/ 18 h 18"/>
                <a:gd name="T2" fmla="*/ 42 w 42"/>
                <a:gd name="T3" fmla="*/ 0 h 18"/>
                <a:gd name="T4" fmla="*/ 42 w 42"/>
                <a:gd name="T5" fmla="*/ 0 h 18"/>
                <a:gd name="T6" fmla="*/ 0 w 42"/>
                <a:gd name="T7" fmla="*/ 18 h 18"/>
                <a:gd name="T8" fmla="*/ 42 w 42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8">
                  <a:moveTo>
                    <a:pt x="42" y="18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0" y="18"/>
                  </a:lnTo>
                  <a:lnTo>
                    <a:pt x="42" y="1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359" name="Freeform 831"/>
            <p:cNvSpPr>
              <a:spLocks noChangeAspect="1"/>
            </p:cNvSpPr>
            <p:nvPr/>
          </p:nvSpPr>
          <p:spPr bwMode="auto">
            <a:xfrm>
              <a:off x="4562" y="1203"/>
              <a:ext cx="81" cy="25"/>
            </a:xfrm>
            <a:custGeom>
              <a:avLst/>
              <a:gdLst>
                <a:gd name="T0" fmla="*/ 42 w 42"/>
                <a:gd name="T1" fmla="*/ 18 h 18"/>
                <a:gd name="T2" fmla="*/ 42 w 42"/>
                <a:gd name="T3" fmla="*/ 0 h 18"/>
                <a:gd name="T4" fmla="*/ 0 w 42"/>
                <a:gd name="T5" fmla="*/ 0 h 18"/>
                <a:gd name="T6" fmla="*/ 42 w 42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8">
                  <a:moveTo>
                    <a:pt x="42" y="18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42" y="1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35" name="Line 907"/>
            <p:cNvSpPr>
              <a:spLocks noChangeAspect="1" noChangeShapeType="1"/>
            </p:cNvSpPr>
            <p:nvPr/>
          </p:nvSpPr>
          <p:spPr bwMode="auto">
            <a:xfrm flipH="1">
              <a:off x="4562" y="1163"/>
              <a:ext cx="231" cy="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37" name="Line 909"/>
            <p:cNvSpPr>
              <a:spLocks noChangeAspect="1" noChangeShapeType="1"/>
            </p:cNvSpPr>
            <p:nvPr/>
          </p:nvSpPr>
          <p:spPr bwMode="auto">
            <a:xfrm>
              <a:off x="4562" y="1203"/>
              <a:ext cx="81" cy="2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38" name="Line 910"/>
            <p:cNvSpPr>
              <a:spLocks noChangeAspect="1" noChangeShapeType="1"/>
            </p:cNvSpPr>
            <p:nvPr/>
          </p:nvSpPr>
          <p:spPr bwMode="auto">
            <a:xfrm flipH="1">
              <a:off x="4562" y="1228"/>
              <a:ext cx="81" cy="2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5717" name="Group 117"/>
            <p:cNvGrpSpPr>
              <a:grpSpLocks/>
            </p:cNvGrpSpPr>
            <p:nvPr/>
          </p:nvGrpSpPr>
          <p:grpSpPr bwMode="auto">
            <a:xfrm>
              <a:off x="240" y="830"/>
              <a:ext cx="4860" cy="2929"/>
              <a:chOff x="240" y="830"/>
              <a:chExt cx="4860" cy="2929"/>
            </a:xfrm>
          </p:grpSpPr>
          <p:sp>
            <p:nvSpPr>
              <p:cNvPr id="23440" name="Line 912"/>
              <p:cNvSpPr>
                <a:spLocks noChangeAspect="1" noChangeShapeType="1"/>
              </p:cNvSpPr>
              <p:nvPr/>
            </p:nvSpPr>
            <p:spPr bwMode="auto">
              <a:xfrm>
                <a:off x="4562" y="1423"/>
                <a:ext cx="231" cy="1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711" name="Group 111"/>
              <p:cNvGrpSpPr>
                <a:grpSpLocks/>
              </p:cNvGrpSpPr>
              <p:nvPr/>
            </p:nvGrpSpPr>
            <p:grpSpPr bwMode="auto">
              <a:xfrm>
                <a:off x="240" y="830"/>
                <a:ext cx="4860" cy="2929"/>
                <a:chOff x="240" y="830"/>
                <a:chExt cx="4860" cy="2929"/>
              </a:xfrm>
            </p:grpSpPr>
            <p:grpSp>
              <p:nvGrpSpPr>
                <p:cNvPr id="25693" name="Group 93"/>
                <p:cNvGrpSpPr>
                  <a:grpSpLocks/>
                </p:cNvGrpSpPr>
                <p:nvPr/>
              </p:nvGrpSpPr>
              <p:grpSpPr bwMode="auto">
                <a:xfrm>
                  <a:off x="240" y="1392"/>
                  <a:ext cx="3255" cy="2367"/>
                  <a:chOff x="300" y="1392"/>
                  <a:chExt cx="3255" cy="2367"/>
                </a:xfrm>
              </p:grpSpPr>
              <p:sp>
                <p:nvSpPr>
                  <p:cNvPr id="2563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42" y="1510"/>
                    <a:ext cx="92" cy="12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5685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300" y="1392"/>
                    <a:ext cx="3255" cy="2367"/>
                    <a:chOff x="300" y="1392"/>
                    <a:chExt cx="3255" cy="2367"/>
                  </a:xfrm>
                </p:grpSpPr>
                <p:grpSp>
                  <p:nvGrpSpPr>
                    <p:cNvPr id="25684" name="Group 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0" y="2655"/>
                      <a:ext cx="2625" cy="1104"/>
                      <a:chOff x="930" y="2655"/>
                      <a:chExt cx="2625" cy="1104"/>
                    </a:xfrm>
                  </p:grpSpPr>
                  <p:sp>
                    <p:nvSpPr>
                      <p:cNvPr id="22644" name="Freeform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86" y="3720"/>
                        <a:ext cx="78" cy="20"/>
                      </a:xfrm>
                      <a:custGeom>
                        <a:avLst/>
                        <a:gdLst>
                          <a:gd name="T0" fmla="*/ 0 w 78"/>
                          <a:gd name="T1" fmla="*/ 10 h 20"/>
                          <a:gd name="T2" fmla="*/ 65 w 78"/>
                          <a:gd name="T3" fmla="*/ 0 h 20"/>
                          <a:gd name="T4" fmla="*/ 78 w 78"/>
                          <a:gd name="T5" fmla="*/ 10 h 20"/>
                          <a:gd name="T6" fmla="*/ 13 w 78"/>
                          <a:gd name="T7" fmla="*/ 20 h 20"/>
                          <a:gd name="T8" fmla="*/ 0 w 78"/>
                          <a:gd name="T9" fmla="*/ 10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78" h="20">
                            <a:moveTo>
                              <a:pt x="0" y="10"/>
                            </a:moveTo>
                            <a:lnTo>
                              <a:pt x="65" y="0"/>
                            </a:lnTo>
                            <a:lnTo>
                              <a:pt x="78" y="10"/>
                            </a:lnTo>
                            <a:lnTo>
                              <a:pt x="13" y="20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45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51" y="3720"/>
                        <a:ext cx="104" cy="20"/>
                      </a:xfrm>
                      <a:custGeom>
                        <a:avLst/>
                        <a:gdLst>
                          <a:gd name="T0" fmla="*/ 0 w 104"/>
                          <a:gd name="T1" fmla="*/ 10 h 20"/>
                          <a:gd name="T2" fmla="*/ 91 w 104"/>
                          <a:gd name="T3" fmla="*/ 20 h 20"/>
                          <a:gd name="T4" fmla="*/ 104 w 104"/>
                          <a:gd name="T5" fmla="*/ 10 h 20"/>
                          <a:gd name="T6" fmla="*/ 13 w 104"/>
                          <a:gd name="T7" fmla="*/ 0 h 20"/>
                          <a:gd name="T8" fmla="*/ 0 w 104"/>
                          <a:gd name="T9" fmla="*/ 10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04" h="20">
                            <a:moveTo>
                              <a:pt x="0" y="10"/>
                            </a:moveTo>
                            <a:lnTo>
                              <a:pt x="91" y="20"/>
                            </a:lnTo>
                            <a:lnTo>
                              <a:pt x="104" y="10"/>
                            </a:lnTo>
                            <a:lnTo>
                              <a:pt x="13" y="0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27" name="Freeform 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78" y="2674"/>
                        <a:ext cx="91" cy="38"/>
                      </a:xfrm>
                      <a:custGeom>
                        <a:avLst/>
                        <a:gdLst>
                          <a:gd name="T0" fmla="*/ 0 w 91"/>
                          <a:gd name="T1" fmla="*/ 10 h 38"/>
                          <a:gd name="T2" fmla="*/ 78 w 91"/>
                          <a:gd name="T3" fmla="*/ 38 h 38"/>
                          <a:gd name="T4" fmla="*/ 91 w 91"/>
                          <a:gd name="T5" fmla="*/ 29 h 38"/>
                          <a:gd name="T6" fmla="*/ 13 w 91"/>
                          <a:gd name="T7" fmla="*/ 0 h 38"/>
                          <a:gd name="T8" fmla="*/ 0 w 91"/>
                          <a:gd name="T9" fmla="*/ 10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1" h="38">
                            <a:moveTo>
                              <a:pt x="0" y="10"/>
                            </a:moveTo>
                            <a:lnTo>
                              <a:pt x="78" y="38"/>
                            </a:lnTo>
                            <a:lnTo>
                              <a:pt x="91" y="29"/>
                            </a:lnTo>
                            <a:lnTo>
                              <a:pt x="13" y="0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29" name="Freeform 1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12" y="2741"/>
                        <a:ext cx="26" cy="76"/>
                      </a:xfrm>
                      <a:custGeom>
                        <a:avLst/>
                        <a:gdLst>
                          <a:gd name="T0" fmla="*/ 0 w 26"/>
                          <a:gd name="T1" fmla="*/ 0 h 76"/>
                          <a:gd name="T2" fmla="*/ 13 w 26"/>
                          <a:gd name="T3" fmla="*/ 66 h 76"/>
                          <a:gd name="T4" fmla="*/ 26 w 26"/>
                          <a:gd name="T5" fmla="*/ 76 h 76"/>
                          <a:gd name="T6" fmla="*/ 13 w 26"/>
                          <a:gd name="T7" fmla="*/ 9 h 76"/>
                          <a:gd name="T8" fmla="*/ 0 w 26"/>
                          <a:gd name="T9" fmla="*/ 0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6" h="76">
                            <a:moveTo>
                              <a:pt x="0" y="0"/>
                            </a:moveTo>
                            <a:lnTo>
                              <a:pt x="13" y="66"/>
                            </a:lnTo>
                            <a:lnTo>
                              <a:pt x="26" y="76"/>
                            </a:lnTo>
                            <a:lnTo>
                              <a:pt x="13" y="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766" name="Oval 2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70" y="3017"/>
                        <a:ext cx="52" cy="38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28575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767" name="Oval 2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78" y="2655"/>
                        <a:ext cx="52" cy="38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28575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768" name="Oval 2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86" y="2741"/>
                        <a:ext cx="52" cy="38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28575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40" name="Freeform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57" y="3635"/>
                        <a:ext cx="78" cy="19"/>
                      </a:xfrm>
                      <a:custGeom>
                        <a:avLst/>
                        <a:gdLst>
                          <a:gd name="T0" fmla="*/ 0 w 78"/>
                          <a:gd name="T1" fmla="*/ 9 h 19"/>
                          <a:gd name="T2" fmla="*/ 65 w 78"/>
                          <a:gd name="T3" fmla="*/ 0 h 19"/>
                          <a:gd name="T4" fmla="*/ 78 w 78"/>
                          <a:gd name="T5" fmla="*/ 9 h 19"/>
                          <a:gd name="T6" fmla="*/ 13 w 78"/>
                          <a:gd name="T7" fmla="*/ 19 h 19"/>
                          <a:gd name="T8" fmla="*/ 0 w 78"/>
                          <a:gd name="T9" fmla="*/ 9 h 1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78" h="19">
                            <a:moveTo>
                              <a:pt x="0" y="9"/>
                            </a:moveTo>
                            <a:lnTo>
                              <a:pt x="65" y="0"/>
                            </a:lnTo>
                            <a:lnTo>
                              <a:pt x="78" y="9"/>
                            </a:lnTo>
                            <a:lnTo>
                              <a:pt x="13" y="19"/>
                            </a:lnTo>
                            <a:lnTo>
                              <a:pt x="0" y="9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41" name="Freeform 1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9" y="3625"/>
                        <a:ext cx="91" cy="57"/>
                      </a:xfrm>
                      <a:custGeom>
                        <a:avLst/>
                        <a:gdLst>
                          <a:gd name="T0" fmla="*/ 0 w 91"/>
                          <a:gd name="T1" fmla="*/ 19 h 57"/>
                          <a:gd name="T2" fmla="*/ 78 w 91"/>
                          <a:gd name="T3" fmla="*/ 57 h 57"/>
                          <a:gd name="T4" fmla="*/ 91 w 91"/>
                          <a:gd name="T5" fmla="*/ 38 h 57"/>
                          <a:gd name="T6" fmla="*/ 13 w 91"/>
                          <a:gd name="T7" fmla="*/ 0 h 57"/>
                          <a:gd name="T8" fmla="*/ 0 w 91"/>
                          <a:gd name="T9" fmla="*/ 19 h 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1" h="57">
                            <a:moveTo>
                              <a:pt x="0" y="19"/>
                            </a:moveTo>
                            <a:lnTo>
                              <a:pt x="78" y="57"/>
                            </a:lnTo>
                            <a:lnTo>
                              <a:pt x="91" y="38"/>
                            </a:lnTo>
                            <a:lnTo>
                              <a:pt x="13" y="0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43" name="Freeform 1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3" y="3730"/>
                        <a:ext cx="104" cy="19"/>
                      </a:xfrm>
                      <a:custGeom>
                        <a:avLst/>
                        <a:gdLst>
                          <a:gd name="T0" fmla="*/ 0 w 104"/>
                          <a:gd name="T1" fmla="*/ 10 h 19"/>
                          <a:gd name="T2" fmla="*/ 91 w 104"/>
                          <a:gd name="T3" fmla="*/ 0 h 19"/>
                          <a:gd name="T4" fmla="*/ 104 w 104"/>
                          <a:gd name="T5" fmla="*/ 10 h 19"/>
                          <a:gd name="T6" fmla="*/ 13 w 104"/>
                          <a:gd name="T7" fmla="*/ 19 h 19"/>
                          <a:gd name="T8" fmla="*/ 0 w 104"/>
                          <a:gd name="T9" fmla="*/ 10 h 1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04" h="19">
                            <a:moveTo>
                              <a:pt x="0" y="10"/>
                            </a:moveTo>
                            <a:lnTo>
                              <a:pt x="91" y="0"/>
                            </a:lnTo>
                            <a:lnTo>
                              <a:pt x="104" y="10"/>
                            </a:lnTo>
                            <a:lnTo>
                              <a:pt x="13" y="19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770" name="Oval 2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2" y="3644"/>
                        <a:ext cx="51" cy="38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28575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772" name="Oval 2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30" y="3720"/>
                        <a:ext cx="52" cy="39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28575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03" name="Freeform 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51" y="3530"/>
                        <a:ext cx="26" cy="29"/>
                      </a:xfrm>
                      <a:custGeom>
                        <a:avLst/>
                        <a:gdLst>
                          <a:gd name="T0" fmla="*/ 0 w 26"/>
                          <a:gd name="T1" fmla="*/ 19 h 29"/>
                          <a:gd name="T2" fmla="*/ 13 w 26"/>
                          <a:gd name="T3" fmla="*/ 0 h 29"/>
                          <a:gd name="T4" fmla="*/ 26 w 26"/>
                          <a:gd name="T5" fmla="*/ 10 h 29"/>
                          <a:gd name="T6" fmla="*/ 13 w 26"/>
                          <a:gd name="T7" fmla="*/ 29 h 29"/>
                          <a:gd name="T8" fmla="*/ 0 w 26"/>
                          <a:gd name="T9" fmla="*/ 19 h 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6" h="29">
                            <a:moveTo>
                              <a:pt x="0" y="19"/>
                            </a:moveTo>
                            <a:lnTo>
                              <a:pt x="13" y="0"/>
                            </a:lnTo>
                            <a:lnTo>
                              <a:pt x="26" y="10"/>
                            </a:lnTo>
                            <a:lnTo>
                              <a:pt x="13" y="29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04" name="Freeform 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64" y="3483"/>
                        <a:ext cx="39" cy="76"/>
                      </a:xfrm>
                      <a:custGeom>
                        <a:avLst/>
                        <a:gdLst>
                          <a:gd name="T0" fmla="*/ 0 w 39"/>
                          <a:gd name="T1" fmla="*/ 66 h 76"/>
                          <a:gd name="T2" fmla="*/ 26 w 39"/>
                          <a:gd name="T3" fmla="*/ 0 h 76"/>
                          <a:gd name="T4" fmla="*/ 39 w 39"/>
                          <a:gd name="T5" fmla="*/ 9 h 76"/>
                          <a:gd name="T6" fmla="*/ 13 w 39"/>
                          <a:gd name="T7" fmla="*/ 76 h 76"/>
                          <a:gd name="T8" fmla="*/ 0 w 39"/>
                          <a:gd name="T9" fmla="*/ 66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9" h="76">
                            <a:moveTo>
                              <a:pt x="0" y="66"/>
                            </a:moveTo>
                            <a:lnTo>
                              <a:pt x="26" y="0"/>
                            </a:lnTo>
                            <a:lnTo>
                              <a:pt x="39" y="9"/>
                            </a:lnTo>
                            <a:lnTo>
                              <a:pt x="13" y="76"/>
                            </a:lnTo>
                            <a:lnTo>
                              <a:pt x="0" y="66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10" name="Freeform 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72" y="2988"/>
                        <a:ext cx="39" cy="76"/>
                      </a:xfrm>
                      <a:custGeom>
                        <a:avLst/>
                        <a:gdLst>
                          <a:gd name="T0" fmla="*/ 0 w 39"/>
                          <a:gd name="T1" fmla="*/ 0 h 76"/>
                          <a:gd name="T2" fmla="*/ 26 w 39"/>
                          <a:gd name="T3" fmla="*/ 67 h 76"/>
                          <a:gd name="T4" fmla="*/ 39 w 39"/>
                          <a:gd name="T5" fmla="*/ 76 h 76"/>
                          <a:gd name="T6" fmla="*/ 13 w 39"/>
                          <a:gd name="T7" fmla="*/ 10 h 76"/>
                          <a:gd name="T8" fmla="*/ 0 w 39"/>
                          <a:gd name="T9" fmla="*/ 0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9" h="76">
                            <a:moveTo>
                              <a:pt x="0" y="0"/>
                            </a:moveTo>
                            <a:lnTo>
                              <a:pt x="26" y="67"/>
                            </a:lnTo>
                            <a:lnTo>
                              <a:pt x="39" y="76"/>
                            </a:lnTo>
                            <a:lnTo>
                              <a:pt x="13" y="1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763" name="Oval 2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6" y="2988"/>
                        <a:ext cx="52" cy="38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28575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764" name="Oval 2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54" y="3445"/>
                        <a:ext cx="52" cy="38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28575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765" name="Oval 2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62" y="3578"/>
                        <a:ext cx="52" cy="38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28575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02" name="Freeform 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34" y="3578"/>
                        <a:ext cx="91" cy="57"/>
                      </a:xfrm>
                      <a:custGeom>
                        <a:avLst/>
                        <a:gdLst>
                          <a:gd name="T0" fmla="*/ 0 w 91"/>
                          <a:gd name="T1" fmla="*/ 47 h 57"/>
                          <a:gd name="T2" fmla="*/ 65 w 91"/>
                          <a:gd name="T3" fmla="*/ 0 h 57"/>
                          <a:gd name="T4" fmla="*/ 91 w 91"/>
                          <a:gd name="T5" fmla="*/ 9 h 57"/>
                          <a:gd name="T6" fmla="*/ 26 w 91"/>
                          <a:gd name="T7" fmla="*/ 57 h 57"/>
                          <a:gd name="T8" fmla="*/ 0 w 91"/>
                          <a:gd name="T9" fmla="*/ 47 h 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1" h="57">
                            <a:moveTo>
                              <a:pt x="0" y="47"/>
                            </a:moveTo>
                            <a:lnTo>
                              <a:pt x="65" y="0"/>
                            </a:lnTo>
                            <a:lnTo>
                              <a:pt x="91" y="9"/>
                            </a:lnTo>
                            <a:lnTo>
                              <a:pt x="26" y="57"/>
                            </a:lnTo>
                            <a:lnTo>
                              <a:pt x="0" y="47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05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03" y="3388"/>
                        <a:ext cx="39" cy="66"/>
                      </a:xfrm>
                      <a:custGeom>
                        <a:avLst/>
                        <a:gdLst>
                          <a:gd name="T0" fmla="*/ 0 w 39"/>
                          <a:gd name="T1" fmla="*/ 57 h 66"/>
                          <a:gd name="T2" fmla="*/ 26 w 39"/>
                          <a:gd name="T3" fmla="*/ 0 h 66"/>
                          <a:gd name="T4" fmla="*/ 39 w 39"/>
                          <a:gd name="T5" fmla="*/ 9 h 66"/>
                          <a:gd name="T6" fmla="*/ 13 w 39"/>
                          <a:gd name="T7" fmla="*/ 66 h 66"/>
                          <a:gd name="T8" fmla="*/ 0 w 39"/>
                          <a:gd name="T9" fmla="*/ 57 h 6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9" h="66">
                            <a:moveTo>
                              <a:pt x="0" y="57"/>
                            </a:moveTo>
                            <a:lnTo>
                              <a:pt x="26" y="0"/>
                            </a:lnTo>
                            <a:lnTo>
                              <a:pt x="39" y="9"/>
                            </a:lnTo>
                            <a:lnTo>
                              <a:pt x="13" y="66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06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42" y="3283"/>
                        <a:ext cx="39" cy="76"/>
                      </a:xfrm>
                      <a:custGeom>
                        <a:avLst/>
                        <a:gdLst>
                          <a:gd name="T0" fmla="*/ 0 w 39"/>
                          <a:gd name="T1" fmla="*/ 67 h 76"/>
                          <a:gd name="T2" fmla="*/ 26 w 39"/>
                          <a:gd name="T3" fmla="*/ 0 h 76"/>
                          <a:gd name="T4" fmla="*/ 39 w 39"/>
                          <a:gd name="T5" fmla="*/ 9 h 76"/>
                          <a:gd name="T6" fmla="*/ 13 w 39"/>
                          <a:gd name="T7" fmla="*/ 76 h 76"/>
                          <a:gd name="T8" fmla="*/ 0 w 39"/>
                          <a:gd name="T9" fmla="*/ 67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9" h="76">
                            <a:moveTo>
                              <a:pt x="0" y="67"/>
                            </a:moveTo>
                            <a:lnTo>
                              <a:pt x="26" y="0"/>
                            </a:lnTo>
                            <a:lnTo>
                              <a:pt x="39" y="9"/>
                            </a:lnTo>
                            <a:lnTo>
                              <a:pt x="13" y="76"/>
                            </a:lnTo>
                            <a:lnTo>
                              <a:pt x="0" y="67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07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81" y="3178"/>
                        <a:ext cx="26" cy="76"/>
                      </a:xfrm>
                      <a:custGeom>
                        <a:avLst/>
                        <a:gdLst>
                          <a:gd name="T0" fmla="*/ 0 w 26"/>
                          <a:gd name="T1" fmla="*/ 67 h 76"/>
                          <a:gd name="T2" fmla="*/ 13 w 26"/>
                          <a:gd name="T3" fmla="*/ 0 h 76"/>
                          <a:gd name="T4" fmla="*/ 26 w 26"/>
                          <a:gd name="T5" fmla="*/ 10 h 76"/>
                          <a:gd name="T6" fmla="*/ 13 w 26"/>
                          <a:gd name="T7" fmla="*/ 76 h 76"/>
                          <a:gd name="T8" fmla="*/ 0 w 26"/>
                          <a:gd name="T9" fmla="*/ 67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6" h="76">
                            <a:moveTo>
                              <a:pt x="0" y="67"/>
                            </a:moveTo>
                            <a:lnTo>
                              <a:pt x="13" y="0"/>
                            </a:lnTo>
                            <a:lnTo>
                              <a:pt x="26" y="10"/>
                            </a:lnTo>
                            <a:lnTo>
                              <a:pt x="13" y="76"/>
                            </a:lnTo>
                            <a:lnTo>
                              <a:pt x="0" y="67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08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083"/>
                        <a:ext cx="26" cy="67"/>
                      </a:xfrm>
                      <a:custGeom>
                        <a:avLst/>
                        <a:gdLst>
                          <a:gd name="T0" fmla="*/ 0 w 26"/>
                          <a:gd name="T1" fmla="*/ 57 h 67"/>
                          <a:gd name="T2" fmla="*/ 13 w 26"/>
                          <a:gd name="T3" fmla="*/ 0 h 67"/>
                          <a:gd name="T4" fmla="*/ 26 w 26"/>
                          <a:gd name="T5" fmla="*/ 10 h 67"/>
                          <a:gd name="T6" fmla="*/ 13 w 26"/>
                          <a:gd name="T7" fmla="*/ 67 h 67"/>
                          <a:gd name="T8" fmla="*/ 0 w 26"/>
                          <a:gd name="T9" fmla="*/ 57 h 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6" h="67">
                            <a:moveTo>
                              <a:pt x="0" y="57"/>
                            </a:moveTo>
                            <a:lnTo>
                              <a:pt x="13" y="0"/>
                            </a:lnTo>
                            <a:lnTo>
                              <a:pt x="26" y="10"/>
                            </a:lnTo>
                            <a:lnTo>
                              <a:pt x="13" y="67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09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6" y="2988"/>
                        <a:ext cx="39" cy="67"/>
                      </a:xfrm>
                      <a:custGeom>
                        <a:avLst/>
                        <a:gdLst>
                          <a:gd name="T0" fmla="*/ 0 w 39"/>
                          <a:gd name="T1" fmla="*/ 57 h 67"/>
                          <a:gd name="T2" fmla="*/ 26 w 39"/>
                          <a:gd name="T3" fmla="*/ 0 h 67"/>
                          <a:gd name="T4" fmla="*/ 39 w 39"/>
                          <a:gd name="T5" fmla="*/ 10 h 67"/>
                          <a:gd name="T6" fmla="*/ 13 w 39"/>
                          <a:gd name="T7" fmla="*/ 67 h 67"/>
                          <a:gd name="T8" fmla="*/ 0 w 39"/>
                          <a:gd name="T9" fmla="*/ 57 h 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9" h="67">
                            <a:moveTo>
                              <a:pt x="0" y="57"/>
                            </a:moveTo>
                            <a:lnTo>
                              <a:pt x="26" y="0"/>
                            </a:lnTo>
                            <a:lnTo>
                              <a:pt x="39" y="10"/>
                            </a:lnTo>
                            <a:lnTo>
                              <a:pt x="13" y="67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11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11" y="3093"/>
                        <a:ext cx="52" cy="66"/>
                      </a:xfrm>
                      <a:custGeom>
                        <a:avLst/>
                        <a:gdLst>
                          <a:gd name="T0" fmla="*/ 0 w 52"/>
                          <a:gd name="T1" fmla="*/ 0 h 66"/>
                          <a:gd name="T2" fmla="*/ 39 w 52"/>
                          <a:gd name="T3" fmla="*/ 57 h 66"/>
                          <a:gd name="T4" fmla="*/ 52 w 52"/>
                          <a:gd name="T5" fmla="*/ 66 h 66"/>
                          <a:gd name="T6" fmla="*/ 13 w 52"/>
                          <a:gd name="T7" fmla="*/ 9 h 66"/>
                          <a:gd name="T8" fmla="*/ 0 w 52"/>
                          <a:gd name="T9" fmla="*/ 0 h 6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2" h="66">
                            <a:moveTo>
                              <a:pt x="0" y="0"/>
                            </a:moveTo>
                            <a:lnTo>
                              <a:pt x="39" y="57"/>
                            </a:lnTo>
                            <a:lnTo>
                              <a:pt x="52" y="66"/>
                            </a:lnTo>
                            <a:lnTo>
                              <a:pt x="13" y="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12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63" y="3188"/>
                        <a:ext cx="39" cy="76"/>
                      </a:xfrm>
                      <a:custGeom>
                        <a:avLst/>
                        <a:gdLst>
                          <a:gd name="T0" fmla="*/ 0 w 39"/>
                          <a:gd name="T1" fmla="*/ 0 h 76"/>
                          <a:gd name="T2" fmla="*/ 26 w 39"/>
                          <a:gd name="T3" fmla="*/ 66 h 76"/>
                          <a:gd name="T4" fmla="*/ 39 w 39"/>
                          <a:gd name="T5" fmla="*/ 76 h 76"/>
                          <a:gd name="T6" fmla="*/ 13 w 39"/>
                          <a:gd name="T7" fmla="*/ 9 h 76"/>
                          <a:gd name="T8" fmla="*/ 0 w 39"/>
                          <a:gd name="T9" fmla="*/ 0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9" h="76">
                            <a:moveTo>
                              <a:pt x="0" y="0"/>
                            </a:moveTo>
                            <a:lnTo>
                              <a:pt x="26" y="66"/>
                            </a:lnTo>
                            <a:lnTo>
                              <a:pt x="39" y="76"/>
                            </a:lnTo>
                            <a:lnTo>
                              <a:pt x="13" y="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13" name="Freeform 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02" y="3292"/>
                        <a:ext cx="39" cy="67"/>
                      </a:xfrm>
                      <a:custGeom>
                        <a:avLst/>
                        <a:gdLst>
                          <a:gd name="T0" fmla="*/ 0 w 39"/>
                          <a:gd name="T1" fmla="*/ 0 h 67"/>
                          <a:gd name="T2" fmla="*/ 26 w 39"/>
                          <a:gd name="T3" fmla="*/ 58 h 67"/>
                          <a:gd name="T4" fmla="*/ 39 w 39"/>
                          <a:gd name="T5" fmla="*/ 67 h 67"/>
                          <a:gd name="T6" fmla="*/ 13 w 39"/>
                          <a:gd name="T7" fmla="*/ 10 h 67"/>
                          <a:gd name="T8" fmla="*/ 0 w 39"/>
                          <a:gd name="T9" fmla="*/ 0 h 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9" h="67">
                            <a:moveTo>
                              <a:pt x="0" y="0"/>
                            </a:moveTo>
                            <a:lnTo>
                              <a:pt x="26" y="58"/>
                            </a:lnTo>
                            <a:lnTo>
                              <a:pt x="39" y="67"/>
                            </a:lnTo>
                            <a:lnTo>
                              <a:pt x="13" y="1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14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4" y="3388"/>
                        <a:ext cx="39" cy="76"/>
                      </a:xfrm>
                      <a:custGeom>
                        <a:avLst/>
                        <a:gdLst>
                          <a:gd name="T0" fmla="*/ 0 w 39"/>
                          <a:gd name="T1" fmla="*/ 0 h 76"/>
                          <a:gd name="T2" fmla="*/ 26 w 39"/>
                          <a:gd name="T3" fmla="*/ 66 h 76"/>
                          <a:gd name="T4" fmla="*/ 39 w 39"/>
                          <a:gd name="T5" fmla="*/ 76 h 76"/>
                          <a:gd name="T6" fmla="*/ 13 w 39"/>
                          <a:gd name="T7" fmla="*/ 9 h 76"/>
                          <a:gd name="T8" fmla="*/ 0 w 39"/>
                          <a:gd name="T9" fmla="*/ 0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9" h="76">
                            <a:moveTo>
                              <a:pt x="0" y="0"/>
                            </a:moveTo>
                            <a:lnTo>
                              <a:pt x="26" y="66"/>
                            </a:lnTo>
                            <a:lnTo>
                              <a:pt x="39" y="76"/>
                            </a:lnTo>
                            <a:lnTo>
                              <a:pt x="13" y="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15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4" y="3454"/>
                        <a:ext cx="91" cy="57"/>
                      </a:xfrm>
                      <a:custGeom>
                        <a:avLst/>
                        <a:gdLst>
                          <a:gd name="T0" fmla="*/ 0 w 91"/>
                          <a:gd name="T1" fmla="*/ 19 h 57"/>
                          <a:gd name="T2" fmla="*/ 78 w 91"/>
                          <a:gd name="T3" fmla="*/ 57 h 57"/>
                          <a:gd name="T4" fmla="*/ 91 w 91"/>
                          <a:gd name="T5" fmla="*/ 38 h 57"/>
                          <a:gd name="T6" fmla="*/ 13 w 91"/>
                          <a:gd name="T7" fmla="*/ 0 h 57"/>
                          <a:gd name="T8" fmla="*/ 0 w 91"/>
                          <a:gd name="T9" fmla="*/ 19 h 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1" h="57">
                            <a:moveTo>
                              <a:pt x="0" y="19"/>
                            </a:moveTo>
                            <a:lnTo>
                              <a:pt x="78" y="57"/>
                            </a:lnTo>
                            <a:lnTo>
                              <a:pt x="91" y="38"/>
                            </a:lnTo>
                            <a:lnTo>
                              <a:pt x="13" y="0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16" name="Freeform 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71" y="3521"/>
                        <a:ext cx="91" cy="57"/>
                      </a:xfrm>
                      <a:custGeom>
                        <a:avLst/>
                        <a:gdLst>
                          <a:gd name="T0" fmla="*/ 0 w 91"/>
                          <a:gd name="T1" fmla="*/ 19 h 57"/>
                          <a:gd name="T2" fmla="*/ 78 w 91"/>
                          <a:gd name="T3" fmla="*/ 57 h 57"/>
                          <a:gd name="T4" fmla="*/ 91 w 91"/>
                          <a:gd name="T5" fmla="*/ 38 h 57"/>
                          <a:gd name="T6" fmla="*/ 13 w 91"/>
                          <a:gd name="T7" fmla="*/ 0 h 57"/>
                          <a:gd name="T8" fmla="*/ 0 w 91"/>
                          <a:gd name="T9" fmla="*/ 19 h 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1" h="57">
                            <a:moveTo>
                              <a:pt x="0" y="19"/>
                            </a:moveTo>
                            <a:lnTo>
                              <a:pt x="78" y="57"/>
                            </a:lnTo>
                            <a:lnTo>
                              <a:pt x="91" y="38"/>
                            </a:lnTo>
                            <a:lnTo>
                              <a:pt x="13" y="0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17" name="Freeform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88" y="3530"/>
                        <a:ext cx="39" cy="76"/>
                      </a:xfrm>
                      <a:custGeom>
                        <a:avLst/>
                        <a:gdLst>
                          <a:gd name="T0" fmla="*/ 0 w 39"/>
                          <a:gd name="T1" fmla="*/ 67 h 76"/>
                          <a:gd name="T2" fmla="*/ 26 w 39"/>
                          <a:gd name="T3" fmla="*/ 0 h 76"/>
                          <a:gd name="T4" fmla="*/ 39 w 39"/>
                          <a:gd name="T5" fmla="*/ 10 h 76"/>
                          <a:gd name="T6" fmla="*/ 13 w 39"/>
                          <a:gd name="T7" fmla="*/ 76 h 76"/>
                          <a:gd name="T8" fmla="*/ 0 w 39"/>
                          <a:gd name="T9" fmla="*/ 67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9" h="76">
                            <a:moveTo>
                              <a:pt x="0" y="67"/>
                            </a:moveTo>
                            <a:lnTo>
                              <a:pt x="26" y="0"/>
                            </a:lnTo>
                            <a:lnTo>
                              <a:pt x="39" y="10"/>
                            </a:lnTo>
                            <a:lnTo>
                              <a:pt x="13" y="76"/>
                            </a:lnTo>
                            <a:lnTo>
                              <a:pt x="0" y="67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18" name="Freeform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27" y="3435"/>
                        <a:ext cx="39" cy="67"/>
                      </a:xfrm>
                      <a:custGeom>
                        <a:avLst/>
                        <a:gdLst>
                          <a:gd name="T0" fmla="*/ 0 w 39"/>
                          <a:gd name="T1" fmla="*/ 57 h 67"/>
                          <a:gd name="T2" fmla="*/ 26 w 39"/>
                          <a:gd name="T3" fmla="*/ 0 h 67"/>
                          <a:gd name="T4" fmla="*/ 39 w 39"/>
                          <a:gd name="T5" fmla="*/ 10 h 67"/>
                          <a:gd name="T6" fmla="*/ 13 w 39"/>
                          <a:gd name="T7" fmla="*/ 67 h 67"/>
                          <a:gd name="T8" fmla="*/ 0 w 39"/>
                          <a:gd name="T9" fmla="*/ 57 h 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9" h="67">
                            <a:moveTo>
                              <a:pt x="0" y="57"/>
                            </a:moveTo>
                            <a:lnTo>
                              <a:pt x="26" y="0"/>
                            </a:lnTo>
                            <a:lnTo>
                              <a:pt x="39" y="10"/>
                            </a:lnTo>
                            <a:lnTo>
                              <a:pt x="13" y="67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19" name="Freeform 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66" y="3330"/>
                        <a:ext cx="26" cy="77"/>
                      </a:xfrm>
                      <a:custGeom>
                        <a:avLst/>
                        <a:gdLst>
                          <a:gd name="T0" fmla="*/ 0 w 26"/>
                          <a:gd name="T1" fmla="*/ 67 h 77"/>
                          <a:gd name="T2" fmla="*/ 13 w 26"/>
                          <a:gd name="T3" fmla="*/ 0 h 77"/>
                          <a:gd name="T4" fmla="*/ 26 w 26"/>
                          <a:gd name="T5" fmla="*/ 10 h 77"/>
                          <a:gd name="T6" fmla="*/ 13 w 26"/>
                          <a:gd name="T7" fmla="*/ 77 h 77"/>
                          <a:gd name="T8" fmla="*/ 0 w 26"/>
                          <a:gd name="T9" fmla="*/ 67 h 7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6" h="77">
                            <a:moveTo>
                              <a:pt x="0" y="67"/>
                            </a:moveTo>
                            <a:lnTo>
                              <a:pt x="13" y="0"/>
                            </a:lnTo>
                            <a:lnTo>
                              <a:pt x="26" y="10"/>
                            </a:lnTo>
                            <a:lnTo>
                              <a:pt x="13" y="77"/>
                            </a:lnTo>
                            <a:lnTo>
                              <a:pt x="0" y="67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20" name="Freeform 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92" y="3226"/>
                        <a:ext cx="39" cy="76"/>
                      </a:xfrm>
                      <a:custGeom>
                        <a:avLst/>
                        <a:gdLst>
                          <a:gd name="T0" fmla="*/ 0 w 39"/>
                          <a:gd name="T1" fmla="*/ 66 h 76"/>
                          <a:gd name="T2" fmla="*/ 26 w 39"/>
                          <a:gd name="T3" fmla="*/ 0 h 76"/>
                          <a:gd name="T4" fmla="*/ 39 w 39"/>
                          <a:gd name="T5" fmla="*/ 9 h 76"/>
                          <a:gd name="T6" fmla="*/ 13 w 39"/>
                          <a:gd name="T7" fmla="*/ 76 h 76"/>
                          <a:gd name="T8" fmla="*/ 0 w 39"/>
                          <a:gd name="T9" fmla="*/ 66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9" h="76">
                            <a:moveTo>
                              <a:pt x="0" y="66"/>
                            </a:moveTo>
                            <a:lnTo>
                              <a:pt x="26" y="0"/>
                            </a:lnTo>
                            <a:lnTo>
                              <a:pt x="39" y="9"/>
                            </a:lnTo>
                            <a:lnTo>
                              <a:pt x="13" y="76"/>
                            </a:lnTo>
                            <a:lnTo>
                              <a:pt x="0" y="66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21" name="Freeform 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31" y="3131"/>
                        <a:ext cx="39" cy="66"/>
                      </a:xfrm>
                      <a:custGeom>
                        <a:avLst/>
                        <a:gdLst>
                          <a:gd name="T0" fmla="*/ 0 w 39"/>
                          <a:gd name="T1" fmla="*/ 57 h 66"/>
                          <a:gd name="T2" fmla="*/ 26 w 39"/>
                          <a:gd name="T3" fmla="*/ 0 h 66"/>
                          <a:gd name="T4" fmla="*/ 39 w 39"/>
                          <a:gd name="T5" fmla="*/ 9 h 66"/>
                          <a:gd name="T6" fmla="*/ 13 w 39"/>
                          <a:gd name="T7" fmla="*/ 66 h 66"/>
                          <a:gd name="T8" fmla="*/ 0 w 39"/>
                          <a:gd name="T9" fmla="*/ 57 h 6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9" h="66">
                            <a:moveTo>
                              <a:pt x="0" y="57"/>
                            </a:moveTo>
                            <a:lnTo>
                              <a:pt x="26" y="0"/>
                            </a:lnTo>
                            <a:lnTo>
                              <a:pt x="39" y="9"/>
                            </a:lnTo>
                            <a:lnTo>
                              <a:pt x="13" y="66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22" name="Freeform 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70" y="3026"/>
                        <a:ext cx="39" cy="76"/>
                      </a:xfrm>
                      <a:custGeom>
                        <a:avLst/>
                        <a:gdLst>
                          <a:gd name="T0" fmla="*/ 0 w 39"/>
                          <a:gd name="T1" fmla="*/ 67 h 76"/>
                          <a:gd name="T2" fmla="*/ 26 w 39"/>
                          <a:gd name="T3" fmla="*/ 0 h 76"/>
                          <a:gd name="T4" fmla="*/ 39 w 39"/>
                          <a:gd name="T5" fmla="*/ 10 h 76"/>
                          <a:gd name="T6" fmla="*/ 13 w 39"/>
                          <a:gd name="T7" fmla="*/ 76 h 76"/>
                          <a:gd name="T8" fmla="*/ 0 w 39"/>
                          <a:gd name="T9" fmla="*/ 67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9" h="76">
                            <a:moveTo>
                              <a:pt x="0" y="67"/>
                            </a:moveTo>
                            <a:lnTo>
                              <a:pt x="26" y="0"/>
                            </a:lnTo>
                            <a:lnTo>
                              <a:pt x="39" y="10"/>
                            </a:lnTo>
                            <a:lnTo>
                              <a:pt x="13" y="76"/>
                            </a:lnTo>
                            <a:lnTo>
                              <a:pt x="0" y="67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23" name="Freeform 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96" y="2969"/>
                        <a:ext cx="52" cy="76"/>
                      </a:xfrm>
                      <a:custGeom>
                        <a:avLst/>
                        <a:gdLst>
                          <a:gd name="T0" fmla="*/ 0 w 52"/>
                          <a:gd name="T1" fmla="*/ 67 h 76"/>
                          <a:gd name="T2" fmla="*/ 39 w 52"/>
                          <a:gd name="T3" fmla="*/ 0 h 76"/>
                          <a:gd name="T4" fmla="*/ 52 w 52"/>
                          <a:gd name="T5" fmla="*/ 10 h 76"/>
                          <a:gd name="T6" fmla="*/ 13 w 52"/>
                          <a:gd name="T7" fmla="*/ 76 h 76"/>
                          <a:gd name="T8" fmla="*/ 0 w 52"/>
                          <a:gd name="T9" fmla="*/ 67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2" h="76">
                            <a:moveTo>
                              <a:pt x="0" y="67"/>
                            </a:moveTo>
                            <a:lnTo>
                              <a:pt x="39" y="0"/>
                            </a:lnTo>
                            <a:lnTo>
                              <a:pt x="52" y="10"/>
                            </a:lnTo>
                            <a:lnTo>
                              <a:pt x="13" y="76"/>
                            </a:lnTo>
                            <a:lnTo>
                              <a:pt x="0" y="67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24" name="Freeform 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48" y="2874"/>
                        <a:ext cx="52" cy="76"/>
                      </a:xfrm>
                      <a:custGeom>
                        <a:avLst/>
                        <a:gdLst>
                          <a:gd name="T0" fmla="*/ 0 w 52"/>
                          <a:gd name="T1" fmla="*/ 66 h 76"/>
                          <a:gd name="T2" fmla="*/ 39 w 52"/>
                          <a:gd name="T3" fmla="*/ 0 h 76"/>
                          <a:gd name="T4" fmla="*/ 52 w 52"/>
                          <a:gd name="T5" fmla="*/ 9 h 76"/>
                          <a:gd name="T6" fmla="*/ 13 w 52"/>
                          <a:gd name="T7" fmla="*/ 76 h 76"/>
                          <a:gd name="T8" fmla="*/ 0 w 52"/>
                          <a:gd name="T9" fmla="*/ 66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2" h="76">
                            <a:moveTo>
                              <a:pt x="0" y="66"/>
                            </a:moveTo>
                            <a:lnTo>
                              <a:pt x="39" y="0"/>
                            </a:lnTo>
                            <a:lnTo>
                              <a:pt x="52" y="9"/>
                            </a:lnTo>
                            <a:lnTo>
                              <a:pt x="13" y="76"/>
                            </a:lnTo>
                            <a:lnTo>
                              <a:pt x="0" y="66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25" name="Freeform 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00" y="2779"/>
                        <a:ext cx="52" cy="76"/>
                      </a:xfrm>
                      <a:custGeom>
                        <a:avLst/>
                        <a:gdLst>
                          <a:gd name="T0" fmla="*/ 0 w 52"/>
                          <a:gd name="T1" fmla="*/ 66 h 76"/>
                          <a:gd name="T2" fmla="*/ 39 w 52"/>
                          <a:gd name="T3" fmla="*/ 0 h 76"/>
                          <a:gd name="T4" fmla="*/ 52 w 52"/>
                          <a:gd name="T5" fmla="*/ 9 h 76"/>
                          <a:gd name="T6" fmla="*/ 13 w 52"/>
                          <a:gd name="T7" fmla="*/ 76 h 76"/>
                          <a:gd name="T8" fmla="*/ 0 w 52"/>
                          <a:gd name="T9" fmla="*/ 66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2" h="76">
                            <a:moveTo>
                              <a:pt x="0" y="66"/>
                            </a:moveTo>
                            <a:lnTo>
                              <a:pt x="39" y="0"/>
                            </a:lnTo>
                            <a:lnTo>
                              <a:pt x="52" y="9"/>
                            </a:lnTo>
                            <a:lnTo>
                              <a:pt x="13" y="76"/>
                            </a:lnTo>
                            <a:lnTo>
                              <a:pt x="0" y="66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26" name="Freeform 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52" y="2684"/>
                        <a:ext cx="52" cy="66"/>
                      </a:xfrm>
                      <a:custGeom>
                        <a:avLst/>
                        <a:gdLst>
                          <a:gd name="T0" fmla="*/ 0 w 52"/>
                          <a:gd name="T1" fmla="*/ 57 h 66"/>
                          <a:gd name="T2" fmla="*/ 39 w 52"/>
                          <a:gd name="T3" fmla="*/ 0 h 66"/>
                          <a:gd name="T4" fmla="*/ 52 w 52"/>
                          <a:gd name="T5" fmla="*/ 9 h 66"/>
                          <a:gd name="T6" fmla="*/ 13 w 52"/>
                          <a:gd name="T7" fmla="*/ 66 h 66"/>
                          <a:gd name="T8" fmla="*/ 0 w 52"/>
                          <a:gd name="T9" fmla="*/ 57 h 6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2" h="66">
                            <a:moveTo>
                              <a:pt x="0" y="57"/>
                            </a:moveTo>
                            <a:lnTo>
                              <a:pt x="39" y="0"/>
                            </a:lnTo>
                            <a:lnTo>
                              <a:pt x="52" y="9"/>
                            </a:lnTo>
                            <a:lnTo>
                              <a:pt x="13" y="66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28" name="Freeform 1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08" y="2722"/>
                        <a:ext cx="91" cy="38"/>
                      </a:xfrm>
                      <a:custGeom>
                        <a:avLst/>
                        <a:gdLst>
                          <a:gd name="T0" fmla="*/ 0 w 91"/>
                          <a:gd name="T1" fmla="*/ 9 h 38"/>
                          <a:gd name="T2" fmla="*/ 78 w 91"/>
                          <a:gd name="T3" fmla="*/ 38 h 38"/>
                          <a:gd name="T4" fmla="*/ 91 w 91"/>
                          <a:gd name="T5" fmla="*/ 28 h 38"/>
                          <a:gd name="T6" fmla="*/ 13 w 91"/>
                          <a:gd name="T7" fmla="*/ 0 h 38"/>
                          <a:gd name="T8" fmla="*/ 0 w 91"/>
                          <a:gd name="T9" fmla="*/ 9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1" h="38">
                            <a:moveTo>
                              <a:pt x="0" y="9"/>
                            </a:moveTo>
                            <a:lnTo>
                              <a:pt x="78" y="38"/>
                            </a:lnTo>
                            <a:lnTo>
                              <a:pt x="91" y="28"/>
                            </a:lnTo>
                            <a:lnTo>
                              <a:pt x="13" y="0"/>
                            </a:lnTo>
                            <a:lnTo>
                              <a:pt x="0" y="9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30" name="Freeform 1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38" y="2845"/>
                        <a:ext cx="26" cy="76"/>
                      </a:xfrm>
                      <a:custGeom>
                        <a:avLst/>
                        <a:gdLst>
                          <a:gd name="T0" fmla="*/ 0 w 26"/>
                          <a:gd name="T1" fmla="*/ 0 h 76"/>
                          <a:gd name="T2" fmla="*/ 13 w 26"/>
                          <a:gd name="T3" fmla="*/ 67 h 76"/>
                          <a:gd name="T4" fmla="*/ 26 w 26"/>
                          <a:gd name="T5" fmla="*/ 76 h 76"/>
                          <a:gd name="T6" fmla="*/ 13 w 26"/>
                          <a:gd name="T7" fmla="*/ 10 h 76"/>
                          <a:gd name="T8" fmla="*/ 0 w 26"/>
                          <a:gd name="T9" fmla="*/ 0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6" h="76">
                            <a:moveTo>
                              <a:pt x="0" y="0"/>
                            </a:moveTo>
                            <a:lnTo>
                              <a:pt x="13" y="67"/>
                            </a:lnTo>
                            <a:lnTo>
                              <a:pt x="26" y="76"/>
                            </a:lnTo>
                            <a:lnTo>
                              <a:pt x="13" y="1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31" name="Freeform 1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64" y="2950"/>
                        <a:ext cx="26" cy="76"/>
                      </a:xfrm>
                      <a:custGeom>
                        <a:avLst/>
                        <a:gdLst>
                          <a:gd name="T0" fmla="*/ 0 w 26"/>
                          <a:gd name="T1" fmla="*/ 0 h 76"/>
                          <a:gd name="T2" fmla="*/ 13 w 26"/>
                          <a:gd name="T3" fmla="*/ 67 h 76"/>
                          <a:gd name="T4" fmla="*/ 26 w 26"/>
                          <a:gd name="T5" fmla="*/ 76 h 76"/>
                          <a:gd name="T6" fmla="*/ 13 w 26"/>
                          <a:gd name="T7" fmla="*/ 9 h 76"/>
                          <a:gd name="T8" fmla="*/ 0 w 26"/>
                          <a:gd name="T9" fmla="*/ 0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6" h="76">
                            <a:moveTo>
                              <a:pt x="0" y="0"/>
                            </a:moveTo>
                            <a:lnTo>
                              <a:pt x="13" y="67"/>
                            </a:lnTo>
                            <a:lnTo>
                              <a:pt x="26" y="76"/>
                            </a:lnTo>
                            <a:lnTo>
                              <a:pt x="13" y="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32" name="Freeform 1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0" y="3055"/>
                        <a:ext cx="39" cy="76"/>
                      </a:xfrm>
                      <a:custGeom>
                        <a:avLst/>
                        <a:gdLst>
                          <a:gd name="T0" fmla="*/ 0 w 39"/>
                          <a:gd name="T1" fmla="*/ 0 h 76"/>
                          <a:gd name="T2" fmla="*/ 26 w 39"/>
                          <a:gd name="T3" fmla="*/ 66 h 76"/>
                          <a:gd name="T4" fmla="*/ 39 w 39"/>
                          <a:gd name="T5" fmla="*/ 76 h 76"/>
                          <a:gd name="T6" fmla="*/ 13 w 39"/>
                          <a:gd name="T7" fmla="*/ 9 h 76"/>
                          <a:gd name="T8" fmla="*/ 0 w 39"/>
                          <a:gd name="T9" fmla="*/ 0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9" h="76">
                            <a:moveTo>
                              <a:pt x="0" y="0"/>
                            </a:moveTo>
                            <a:lnTo>
                              <a:pt x="26" y="66"/>
                            </a:lnTo>
                            <a:lnTo>
                              <a:pt x="39" y="76"/>
                            </a:lnTo>
                            <a:lnTo>
                              <a:pt x="13" y="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33" name="Freeform 1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6" y="3150"/>
                        <a:ext cx="39" cy="76"/>
                      </a:xfrm>
                      <a:custGeom>
                        <a:avLst/>
                        <a:gdLst>
                          <a:gd name="T0" fmla="*/ 0 w 39"/>
                          <a:gd name="T1" fmla="*/ 0 h 76"/>
                          <a:gd name="T2" fmla="*/ 26 w 39"/>
                          <a:gd name="T3" fmla="*/ 66 h 76"/>
                          <a:gd name="T4" fmla="*/ 39 w 39"/>
                          <a:gd name="T5" fmla="*/ 76 h 76"/>
                          <a:gd name="T6" fmla="*/ 13 w 39"/>
                          <a:gd name="T7" fmla="*/ 9 h 76"/>
                          <a:gd name="T8" fmla="*/ 0 w 39"/>
                          <a:gd name="T9" fmla="*/ 0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9" h="76">
                            <a:moveTo>
                              <a:pt x="0" y="0"/>
                            </a:moveTo>
                            <a:lnTo>
                              <a:pt x="26" y="66"/>
                            </a:lnTo>
                            <a:lnTo>
                              <a:pt x="39" y="76"/>
                            </a:lnTo>
                            <a:lnTo>
                              <a:pt x="13" y="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34" name="Freeform 1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42" y="3254"/>
                        <a:ext cx="39" cy="76"/>
                      </a:xfrm>
                      <a:custGeom>
                        <a:avLst/>
                        <a:gdLst>
                          <a:gd name="T0" fmla="*/ 0 w 39"/>
                          <a:gd name="T1" fmla="*/ 0 h 76"/>
                          <a:gd name="T2" fmla="*/ 26 w 39"/>
                          <a:gd name="T3" fmla="*/ 67 h 76"/>
                          <a:gd name="T4" fmla="*/ 39 w 39"/>
                          <a:gd name="T5" fmla="*/ 76 h 76"/>
                          <a:gd name="T6" fmla="*/ 13 w 39"/>
                          <a:gd name="T7" fmla="*/ 10 h 76"/>
                          <a:gd name="T8" fmla="*/ 0 w 39"/>
                          <a:gd name="T9" fmla="*/ 0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9" h="76">
                            <a:moveTo>
                              <a:pt x="0" y="0"/>
                            </a:moveTo>
                            <a:lnTo>
                              <a:pt x="26" y="67"/>
                            </a:lnTo>
                            <a:lnTo>
                              <a:pt x="39" y="76"/>
                            </a:lnTo>
                            <a:lnTo>
                              <a:pt x="13" y="1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35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8" y="3359"/>
                        <a:ext cx="39" cy="76"/>
                      </a:xfrm>
                      <a:custGeom>
                        <a:avLst/>
                        <a:gdLst>
                          <a:gd name="T0" fmla="*/ 0 w 39"/>
                          <a:gd name="T1" fmla="*/ 0 h 76"/>
                          <a:gd name="T2" fmla="*/ 26 w 39"/>
                          <a:gd name="T3" fmla="*/ 67 h 76"/>
                          <a:gd name="T4" fmla="*/ 39 w 39"/>
                          <a:gd name="T5" fmla="*/ 76 h 76"/>
                          <a:gd name="T6" fmla="*/ 13 w 39"/>
                          <a:gd name="T7" fmla="*/ 10 h 76"/>
                          <a:gd name="T8" fmla="*/ 0 w 39"/>
                          <a:gd name="T9" fmla="*/ 0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9" h="76">
                            <a:moveTo>
                              <a:pt x="0" y="0"/>
                            </a:moveTo>
                            <a:lnTo>
                              <a:pt x="26" y="67"/>
                            </a:lnTo>
                            <a:lnTo>
                              <a:pt x="39" y="76"/>
                            </a:lnTo>
                            <a:lnTo>
                              <a:pt x="13" y="1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37" name="Freeform 1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94" y="3530"/>
                        <a:ext cx="91" cy="57"/>
                      </a:xfrm>
                      <a:custGeom>
                        <a:avLst/>
                        <a:gdLst>
                          <a:gd name="T0" fmla="*/ 0 w 91"/>
                          <a:gd name="T1" fmla="*/ 19 h 57"/>
                          <a:gd name="T2" fmla="*/ 78 w 91"/>
                          <a:gd name="T3" fmla="*/ 57 h 57"/>
                          <a:gd name="T4" fmla="*/ 91 w 91"/>
                          <a:gd name="T5" fmla="*/ 38 h 57"/>
                          <a:gd name="T6" fmla="*/ 13 w 91"/>
                          <a:gd name="T7" fmla="*/ 0 h 57"/>
                          <a:gd name="T8" fmla="*/ 0 w 91"/>
                          <a:gd name="T9" fmla="*/ 19 h 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1" h="57">
                            <a:moveTo>
                              <a:pt x="0" y="19"/>
                            </a:moveTo>
                            <a:lnTo>
                              <a:pt x="78" y="57"/>
                            </a:lnTo>
                            <a:lnTo>
                              <a:pt x="91" y="38"/>
                            </a:lnTo>
                            <a:lnTo>
                              <a:pt x="13" y="0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38" name="Freeform 1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11" y="3597"/>
                        <a:ext cx="91" cy="57"/>
                      </a:xfrm>
                      <a:custGeom>
                        <a:avLst/>
                        <a:gdLst>
                          <a:gd name="T0" fmla="*/ 0 w 91"/>
                          <a:gd name="T1" fmla="*/ 19 h 57"/>
                          <a:gd name="T2" fmla="*/ 78 w 91"/>
                          <a:gd name="T3" fmla="*/ 57 h 57"/>
                          <a:gd name="T4" fmla="*/ 91 w 91"/>
                          <a:gd name="T5" fmla="*/ 38 h 57"/>
                          <a:gd name="T6" fmla="*/ 13 w 91"/>
                          <a:gd name="T7" fmla="*/ 0 h 57"/>
                          <a:gd name="T8" fmla="*/ 0 w 91"/>
                          <a:gd name="T9" fmla="*/ 19 h 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1" h="57">
                            <a:moveTo>
                              <a:pt x="0" y="19"/>
                            </a:moveTo>
                            <a:lnTo>
                              <a:pt x="78" y="57"/>
                            </a:lnTo>
                            <a:lnTo>
                              <a:pt x="91" y="38"/>
                            </a:lnTo>
                            <a:lnTo>
                              <a:pt x="13" y="0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39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14" y="3654"/>
                        <a:ext cx="104" cy="19"/>
                      </a:xfrm>
                      <a:custGeom>
                        <a:avLst/>
                        <a:gdLst>
                          <a:gd name="T0" fmla="*/ 0 w 104"/>
                          <a:gd name="T1" fmla="*/ 9 h 19"/>
                          <a:gd name="T2" fmla="*/ 91 w 104"/>
                          <a:gd name="T3" fmla="*/ 0 h 19"/>
                          <a:gd name="T4" fmla="*/ 104 w 104"/>
                          <a:gd name="T5" fmla="*/ 9 h 19"/>
                          <a:gd name="T6" fmla="*/ 13 w 104"/>
                          <a:gd name="T7" fmla="*/ 19 h 19"/>
                          <a:gd name="T8" fmla="*/ 0 w 104"/>
                          <a:gd name="T9" fmla="*/ 9 h 1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04" h="19">
                            <a:moveTo>
                              <a:pt x="0" y="9"/>
                            </a:moveTo>
                            <a:lnTo>
                              <a:pt x="91" y="0"/>
                            </a:lnTo>
                            <a:lnTo>
                              <a:pt x="104" y="9"/>
                            </a:lnTo>
                            <a:lnTo>
                              <a:pt x="13" y="19"/>
                            </a:lnTo>
                            <a:lnTo>
                              <a:pt x="0" y="9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42" name="Freeform 1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9" y="3692"/>
                        <a:ext cx="91" cy="38"/>
                      </a:xfrm>
                      <a:custGeom>
                        <a:avLst/>
                        <a:gdLst>
                          <a:gd name="T0" fmla="*/ 0 w 91"/>
                          <a:gd name="T1" fmla="*/ 9 h 38"/>
                          <a:gd name="T2" fmla="*/ 78 w 91"/>
                          <a:gd name="T3" fmla="*/ 38 h 38"/>
                          <a:gd name="T4" fmla="*/ 91 w 91"/>
                          <a:gd name="T5" fmla="*/ 28 h 38"/>
                          <a:gd name="T6" fmla="*/ 13 w 91"/>
                          <a:gd name="T7" fmla="*/ 0 h 38"/>
                          <a:gd name="T8" fmla="*/ 0 w 91"/>
                          <a:gd name="T9" fmla="*/ 9 h 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1" h="38">
                            <a:moveTo>
                              <a:pt x="0" y="9"/>
                            </a:moveTo>
                            <a:lnTo>
                              <a:pt x="78" y="38"/>
                            </a:lnTo>
                            <a:lnTo>
                              <a:pt x="91" y="28"/>
                            </a:lnTo>
                            <a:lnTo>
                              <a:pt x="13" y="0"/>
                            </a:lnTo>
                            <a:lnTo>
                              <a:pt x="0" y="9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28575" cmpd="sng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761" name="Oval 2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0" y="3692"/>
                        <a:ext cx="52" cy="38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28575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762" name="Oval 2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8" y="3530"/>
                        <a:ext cx="52" cy="38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28575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771" name="Oval 2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09" y="3616"/>
                        <a:ext cx="52" cy="38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28575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773" name="Oval 2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38" y="3701"/>
                        <a:ext cx="52" cy="39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 w="28575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25637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8" y="1510"/>
                      <a:ext cx="52" cy="1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FF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5638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7" y="1488"/>
                      <a:ext cx="52" cy="45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FF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5640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" y="1510"/>
                      <a:ext cx="90" cy="1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FF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5641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6" y="1510"/>
                      <a:ext cx="90" cy="1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FF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5642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8" y="1392"/>
                      <a:ext cx="98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GB" altLang="el-GR" sz="2000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</a:rPr>
                        <a:t>Μηχ/τα n=</a:t>
                      </a:r>
                      <a:r>
                        <a:rPr lang="en-US" altLang="el-GR" sz="2000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</a:rPr>
                        <a:t>313</a:t>
                      </a:r>
                      <a:endParaRPr lang="en-GB" altLang="el-GR" sz="2000">
                        <a:solidFill>
                          <a:srgbClr val="00FF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5710" name="Group 110"/>
                <p:cNvGrpSpPr>
                  <a:grpSpLocks/>
                </p:cNvGrpSpPr>
                <p:nvPr/>
              </p:nvGrpSpPr>
              <p:grpSpPr bwMode="auto">
                <a:xfrm>
                  <a:off x="4577" y="830"/>
                  <a:ext cx="523" cy="1157"/>
                  <a:chOff x="4577" y="830"/>
                  <a:chExt cx="523" cy="1157"/>
                </a:xfrm>
              </p:grpSpPr>
              <p:sp>
                <p:nvSpPr>
                  <p:cNvPr id="23355" name="Rectangle 8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3" y="1203"/>
                    <a:ext cx="289" cy="50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56" name="Freeform 828"/>
                  <p:cNvSpPr>
                    <a:spLocks noChangeAspect="1"/>
                  </p:cNvSpPr>
                  <p:nvPr/>
                </p:nvSpPr>
                <p:spPr bwMode="auto">
                  <a:xfrm>
                    <a:off x="4932" y="1228"/>
                    <a:ext cx="92" cy="25"/>
                  </a:xfrm>
                  <a:custGeom>
                    <a:avLst/>
                    <a:gdLst>
                      <a:gd name="T0" fmla="*/ 0 w 48"/>
                      <a:gd name="T1" fmla="*/ 18 h 18"/>
                      <a:gd name="T2" fmla="*/ 0 w 48"/>
                      <a:gd name="T3" fmla="*/ 0 h 18"/>
                      <a:gd name="T4" fmla="*/ 0 w 48"/>
                      <a:gd name="T5" fmla="*/ 0 h 18"/>
                      <a:gd name="T6" fmla="*/ 48 w 48"/>
                      <a:gd name="T7" fmla="*/ 18 h 18"/>
                      <a:gd name="T8" fmla="*/ 0 w 48"/>
                      <a:gd name="T9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8" h="18">
                        <a:moveTo>
                          <a:pt x="0" y="18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8" y="18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57" name="Freeform 829"/>
                  <p:cNvSpPr>
                    <a:spLocks noChangeAspect="1"/>
                  </p:cNvSpPr>
                  <p:nvPr/>
                </p:nvSpPr>
                <p:spPr bwMode="auto">
                  <a:xfrm>
                    <a:off x="4932" y="1203"/>
                    <a:ext cx="92" cy="25"/>
                  </a:xfrm>
                  <a:custGeom>
                    <a:avLst/>
                    <a:gdLst>
                      <a:gd name="T0" fmla="*/ 0 w 48"/>
                      <a:gd name="T1" fmla="*/ 18 h 18"/>
                      <a:gd name="T2" fmla="*/ 0 w 48"/>
                      <a:gd name="T3" fmla="*/ 0 h 18"/>
                      <a:gd name="T4" fmla="*/ 48 w 48"/>
                      <a:gd name="T5" fmla="*/ 0 h 18"/>
                      <a:gd name="T6" fmla="*/ 0 w 48"/>
                      <a:gd name="T7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8" h="18">
                        <a:moveTo>
                          <a:pt x="0" y="18"/>
                        </a:moveTo>
                        <a:lnTo>
                          <a:pt x="0" y="0"/>
                        </a:lnTo>
                        <a:lnTo>
                          <a:pt x="48" y="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71" name="Line 8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58" y="1268"/>
                    <a:ext cx="8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372" name="Line 8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93" y="1245"/>
                    <a:ext cx="2" cy="56"/>
                  </a:xfrm>
                  <a:prstGeom prst="line">
                    <a:avLst/>
                  </a:prstGeom>
                  <a:noFill/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419" name="Line 8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35" y="1602"/>
                    <a:ext cx="116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420" name="Line 89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793" y="1602"/>
                    <a:ext cx="58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421" name="Line 89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793" y="1423"/>
                    <a:ext cx="2" cy="179"/>
                  </a:xfrm>
                  <a:prstGeom prst="line">
                    <a:avLst/>
                  </a:prstGeom>
                  <a:noFill/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422" name="Line 8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93" y="1423"/>
                    <a:ext cx="231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423" name="Line 89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024" y="1253"/>
                    <a:ext cx="2" cy="170"/>
                  </a:xfrm>
                  <a:prstGeom prst="line">
                    <a:avLst/>
                  </a:prstGeom>
                  <a:noFill/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424" name="Line 89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932" y="1228"/>
                    <a:ext cx="92" cy="25"/>
                  </a:xfrm>
                  <a:prstGeom prst="line">
                    <a:avLst/>
                  </a:prstGeom>
                  <a:noFill/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425" name="Line 89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643" y="1228"/>
                    <a:ext cx="289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426" name="Line 8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43" y="1228"/>
                    <a:ext cx="289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427" name="Line 89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932" y="1203"/>
                    <a:ext cx="92" cy="25"/>
                  </a:xfrm>
                  <a:prstGeom prst="line">
                    <a:avLst/>
                  </a:prstGeom>
                  <a:noFill/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428" name="Line 90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024" y="1163"/>
                    <a:ext cx="2" cy="40"/>
                  </a:xfrm>
                  <a:prstGeom prst="line">
                    <a:avLst/>
                  </a:prstGeom>
                  <a:noFill/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429" name="Line 90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793" y="1163"/>
                    <a:ext cx="231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430" name="Line 90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793" y="830"/>
                    <a:ext cx="2" cy="333"/>
                  </a:xfrm>
                  <a:prstGeom prst="line">
                    <a:avLst/>
                  </a:prstGeom>
                  <a:noFill/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431" name="Line 9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93" y="830"/>
                    <a:ext cx="58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432" name="Line 90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735" y="830"/>
                    <a:ext cx="116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433" name="Line 9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35" y="830"/>
                    <a:ext cx="58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434" name="Line 9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93" y="830"/>
                    <a:ext cx="2" cy="333"/>
                  </a:xfrm>
                  <a:prstGeom prst="line">
                    <a:avLst/>
                  </a:prstGeom>
                  <a:noFill/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629" name="Rectangl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7" y="1795"/>
                    <a:ext cx="523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el-GR" altLang="el-GR" sz="2000">
                        <a:solidFill>
                          <a:srgbClr val="00FF00"/>
                        </a:solidFill>
                        <a:latin typeface="Times New Roman" panose="02020603050405020304" pitchFamily="18" charset="0"/>
                      </a:rPr>
                      <a:t>Μηχ/τα</a:t>
                    </a:r>
                    <a:endParaRPr lang="en-GB" altLang="el-GR" sz="2000">
                      <a:solidFill>
                        <a:srgbClr val="00FF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25696" name="Group 96"/>
          <p:cNvGrpSpPr>
            <a:grpSpLocks noChangeAspect="1"/>
          </p:cNvGrpSpPr>
          <p:nvPr/>
        </p:nvGrpSpPr>
        <p:grpSpPr bwMode="auto">
          <a:xfrm>
            <a:off x="4495800" y="0"/>
            <a:ext cx="4503738" cy="2809875"/>
            <a:chOff x="2450" y="0"/>
            <a:chExt cx="3262" cy="2035"/>
          </a:xfrm>
        </p:grpSpPr>
        <p:sp>
          <p:nvSpPr>
            <p:cNvPr id="23464" name="Line 936"/>
            <p:cNvSpPr>
              <a:spLocks noChangeAspect="1" noChangeShapeType="1"/>
            </p:cNvSpPr>
            <p:nvPr/>
          </p:nvSpPr>
          <p:spPr bwMode="auto">
            <a:xfrm>
              <a:off x="3021" y="1961"/>
              <a:ext cx="2689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65" name="Line 937"/>
            <p:cNvSpPr>
              <a:spLocks noChangeAspect="1" noChangeShapeType="1"/>
            </p:cNvSpPr>
            <p:nvPr/>
          </p:nvSpPr>
          <p:spPr bwMode="auto">
            <a:xfrm flipH="1">
              <a:off x="3021" y="1961"/>
              <a:ext cx="2689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66" name="Line 938"/>
            <p:cNvSpPr>
              <a:spLocks noChangeAspect="1" noChangeShapeType="1"/>
            </p:cNvSpPr>
            <p:nvPr/>
          </p:nvSpPr>
          <p:spPr bwMode="auto">
            <a:xfrm>
              <a:off x="3021" y="37"/>
              <a:ext cx="26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67" name="Line 939"/>
            <p:cNvSpPr>
              <a:spLocks noChangeAspect="1" noChangeShapeType="1"/>
            </p:cNvSpPr>
            <p:nvPr/>
          </p:nvSpPr>
          <p:spPr bwMode="auto">
            <a:xfrm flipH="1">
              <a:off x="3021" y="37"/>
              <a:ext cx="26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68" name="Line 940"/>
            <p:cNvSpPr>
              <a:spLocks noChangeAspect="1" noChangeShapeType="1"/>
            </p:cNvSpPr>
            <p:nvPr/>
          </p:nvSpPr>
          <p:spPr bwMode="auto">
            <a:xfrm flipV="1">
              <a:off x="3021" y="37"/>
              <a:ext cx="2" cy="19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69" name="Line 941"/>
            <p:cNvSpPr>
              <a:spLocks noChangeAspect="1" noChangeShapeType="1"/>
            </p:cNvSpPr>
            <p:nvPr/>
          </p:nvSpPr>
          <p:spPr bwMode="auto">
            <a:xfrm>
              <a:off x="3021" y="37"/>
              <a:ext cx="2" cy="19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70" name="Line 942"/>
            <p:cNvSpPr>
              <a:spLocks noChangeAspect="1" noChangeShapeType="1"/>
            </p:cNvSpPr>
            <p:nvPr/>
          </p:nvSpPr>
          <p:spPr bwMode="auto">
            <a:xfrm>
              <a:off x="3021" y="1906"/>
              <a:ext cx="5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71" name="Line 943"/>
            <p:cNvSpPr>
              <a:spLocks noChangeAspect="1" noChangeShapeType="1"/>
            </p:cNvSpPr>
            <p:nvPr/>
          </p:nvSpPr>
          <p:spPr bwMode="auto">
            <a:xfrm flipH="1">
              <a:off x="3021" y="1906"/>
              <a:ext cx="5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72" name="Line 944"/>
            <p:cNvSpPr>
              <a:spLocks noChangeAspect="1" noChangeShapeType="1"/>
            </p:cNvSpPr>
            <p:nvPr/>
          </p:nvSpPr>
          <p:spPr bwMode="auto">
            <a:xfrm>
              <a:off x="3021" y="1834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73" name="Line 945"/>
            <p:cNvSpPr>
              <a:spLocks noChangeAspect="1" noChangeShapeType="1"/>
            </p:cNvSpPr>
            <p:nvPr/>
          </p:nvSpPr>
          <p:spPr bwMode="auto">
            <a:xfrm flipH="1">
              <a:off x="3021" y="1834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74" name="Line 946"/>
            <p:cNvSpPr>
              <a:spLocks noChangeAspect="1" noChangeShapeType="1"/>
            </p:cNvSpPr>
            <p:nvPr/>
          </p:nvSpPr>
          <p:spPr bwMode="auto">
            <a:xfrm>
              <a:off x="3021" y="1752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75" name="Line 947"/>
            <p:cNvSpPr>
              <a:spLocks noChangeAspect="1" noChangeShapeType="1"/>
            </p:cNvSpPr>
            <p:nvPr/>
          </p:nvSpPr>
          <p:spPr bwMode="auto">
            <a:xfrm flipH="1">
              <a:off x="3021" y="1752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76" name="Line 948"/>
            <p:cNvSpPr>
              <a:spLocks noChangeAspect="1" noChangeShapeType="1"/>
            </p:cNvSpPr>
            <p:nvPr/>
          </p:nvSpPr>
          <p:spPr bwMode="auto">
            <a:xfrm>
              <a:off x="3021" y="1679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77" name="Line 949"/>
            <p:cNvSpPr>
              <a:spLocks noChangeAspect="1" noChangeShapeType="1"/>
            </p:cNvSpPr>
            <p:nvPr/>
          </p:nvSpPr>
          <p:spPr bwMode="auto">
            <a:xfrm flipH="1">
              <a:off x="3021" y="1679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78" name="Line 950"/>
            <p:cNvSpPr>
              <a:spLocks noChangeAspect="1" noChangeShapeType="1"/>
            </p:cNvSpPr>
            <p:nvPr/>
          </p:nvSpPr>
          <p:spPr bwMode="auto">
            <a:xfrm>
              <a:off x="3021" y="1607"/>
              <a:ext cx="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79" name="Line 951"/>
            <p:cNvSpPr>
              <a:spLocks noChangeAspect="1" noChangeShapeType="1"/>
            </p:cNvSpPr>
            <p:nvPr/>
          </p:nvSpPr>
          <p:spPr bwMode="auto">
            <a:xfrm flipH="1">
              <a:off x="3021" y="1607"/>
              <a:ext cx="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80" name="Line 952"/>
            <p:cNvSpPr>
              <a:spLocks noChangeAspect="1" noChangeShapeType="1"/>
            </p:cNvSpPr>
            <p:nvPr/>
          </p:nvSpPr>
          <p:spPr bwMode="auto">
            <a:xfrm>
              <a:off x="3021" y="1526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81" name="Line 953"/>
            <p:cNvSpPr>
              <a:spLocks noChangeAspect="1" noChangeShapeType="1"/>
            </p:cNvSpPr>
            <p:nvPr/>
          </p:nvSpPr>
          <p:spPr bwMode="auto">
            <a:xfrm flipH="1">
              <a:off x="3021" y="1526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82" name="Line 954"/>
            <p:cNvSpPr>
              <a:spLocks noChangeAspect="1" noChangeShapeType="1"/>
            </p:cNvSpPr>
            <p:nvPr/>
          </p:nvSpPr>
          <p:spPr bwMode="auto">
            <a:xfrm>
              <a:off x="3021" y="1453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83" name="Line 955"/>
            <p:cNvSpPr>
              <a:spLocks noChangeAspect="1" noChangeShapeType="1"/>
            </p:cNvSpPr>
            <p:nvPr/>
          </p:nvSpPr>
          <p:spPr bwMode="auto">
            <a:xfrm flipH="1">
              <a:off x="3021" y="1453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84" name="Line 956"/>
            <p:cNvSpPr>
              <a:spLocks noChangeAspect="1" noChangeShapeType="1"/>
            </p:cNvSpPr>
            <p:nvPr/>
          </p:nvSpPr>
          <p:spPr bwMode="auto">
            <a:xfrm>
              <a:off x="3021" y="1380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85" name="Line 957"/>
            <p:cNvSpPr>
              <a:spLocks noChangeAspect="1" noChangeShapeType="1"/>
            </p:cNvSpPr>
            <p:nvPr/>
          </p:nvSpPr>
          <p:spPr bwMode="auto">
            <a:xfrm flipH="1">
              <a:off x="3021" y="1380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86" name="Line 958"/>
            <p:cNvSpPr>
              <a:spLocks noChangeAspect="1" noChangeShapeType="1"/>
            </p:cNvSpPr>
            <p:nvPr/>
          </p:nvSpPr>
          <p:spPr bwMode="auto">
            <a:xfrm>
              <a:off x="3021" y="1298"/>
              <a:ext cx="5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87" name="Line 959"/>
            <p:cNvSpPr>
              <a:spLocks noChangeAspect="1" noChangeShapeType="1"/>
            </p:cNvSpPr>
            <p:nvPr/>
          </p:nvSpPr>
          <p:spPr bwMode="auto">
            <a:xfrm flipH="1">
              <a:off x="3021" y="1298"/>
              <a:ext cx="5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88" name="Line 960"/>
            <p:cNvSpPr>
              <a:spLocks noChangeAspect="1" noChangeShapeType="1"/>
            </p:cNvSpPr>
            <p:nvPr/>
          </p:nvSpPr>
          <p:spPr bwMode="auto">
            <a:xfrm>
              <a:off x="3021" y="1226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89" name="Line 961"/>
            <p:cNvSpPr>
              <a:spLocks noChangeAspect="1" noChangeShapeType="1"/>
            </p:cNvSpPr>
            <p:nvPr/>
          </p:nvSpPr>
          <p:spPr bwMode="auto">
            <a:xfrm flipH="1">
              <a:off x="3021" y="1226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90" name="Line 962"/>
            <p:cNvSpPr>
              <a:spLocks noChangeAspect="1" noChangeShapeType="1"/>
            </p:cNvSpPr>
            <p:nvPr/>
          </p:nvSpPr>
          <p:spPr bwMode="auto">
            <a:xfrm>
              <a:off x="3021" y="1153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91" name="Line 963"/>
            <p:cNvSpPr>
              <a:spLocks noChangeAspect="1" noChangeShapeType="1"/>
            </p:cNvSpPr>
            <p:nvPr/>
          </p:nvSpPr>
          <p:spPr bwMode="auto">
            <a:xfrm flipH="1">
              <a:off x="3021" y="1153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92" name="Line 964"/>
            <p:cNvSpPr>
              <a:spLocks noChangeAspect="1" noChangeShapeType="1"/>
            </p:cNvSpPr>
            <p:nvPr/>
          </p:nvSpPr>
          <p:spPr bwMode="auto">
            <a:xfrm>
              <a:off x="3021" y="1071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93" name="Line 965"/>
            <p:cNvSpPr>
              <a:spLocks noChangeAspect="1" noChangeShapeType="1"/>
            </p:cNvSpPr>
            <p:nvPr/>
          </p:nvSpPr>
          <p:spPr bwMode="auto">
            <a:xfrm flipH="1">
              <a:off x="3021" y="1071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94" name="Line 966"/>
            <p:cNvSpPr>
              <a:spLocks noChangeAspect="1" noChangeShapeType="1"/>
            </p:cNvSpPr>
            <p:nvPr/>
          </p:nvSpPr>
          <p:spPr bwMode="auto">
            <a:xfrm>
              <a:off x="3021" y="999"/>
              <a:ext cx="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95" name="Line 967"/>
            <p:cNvSpPr>
              <a:spLocks noChangeAspect="1" noChangeShapeType="1"/>
            </p:cNvSpPr>
            <p:nvPr/>
          </p:nvSpPr>
          <p:spPr bwMode="auto">
            <a:xfrm flipH="1">
              <a:off x="3021" y="999"/>
              <a:ext cx="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96" name="Line 968"/>
            <p:cNvSpPr>
              <a:spLocks noChangeAspect="1" noChangeShapeType="1"/>
            </p:cNvSpPr>
            <p:nvPr/>
          </p:nvSpPr>
          <p:spPr bwMode="auto">
            <a:xfrm>
              <a:off x="3021" y="926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97" name="Line 969"/>
            <p:cNvSpPr>
              <a:spLocks noChangeAspect="1" noChangeShapeType="1"/>
            </p:cNvSpPr>
            <p:nvPr/>
          </p:nvSpPr>
          <p:spPr bwMode="auto">
            <a:xfrm flipH="1">
              <a:off x="3021" y="926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98" name="Line 970"/>
            <p:cNvSpPr>
              <a:spLocks noChangeAspect="1" noChangeShapeType="1"/>
            </p:cNvSpPr>
            <p:nvPr/>
          </p:nvSpPr>
          <p:spPr bwMode="auto">
            <a:xfrm>
              <a:off x="3021" y="844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99" name="Line 971"/>
            <p:cNvSpPr>
              <a:spLocks noChangeAspect="1" noChangeShapeType="1"/>
            </p:cNvSpPr>
            <p:nvPr/>
          </p:nvSpPr>
          <p:spPr bwMode="auto">
            <a:xfrm flipH="1">
              <a:off x="3021" y="844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00" name="Line 972"/>
            <p:cNvSpPr>
              <a:spLocks noChangeAspect="1" noChangeShapeType="1"/>
            </p:cNvSpPr>
            <p:nvPr/>
          </p:nvSpPr>
          <p:spPr bwMode="auto">
            <a:xfrm>
              <a:off x="3021" y="772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01" name="Line 973"/>
            <p:cNvSpPr>
              <a:spLocks noChangeAspect="1" noChangeShapeType="1"/>
            </p:cNvSpPr>
            <p:nvPr/>
          </p:nvSpPr>
          <p:spPr bwMode="auto">
            <a:xfrm flipH="1">
              <a:off x="3021" y="772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02" name="Line 974"/>
            <p:cNvSpPr>
              <a:spLocks noChangeAspect="1" noChangeShapeType="1"/>
            </p:cNvSpPr>
            <p:nvPr/>
          </p:nvSpPr>
          <p:spPr bwMode="auto">
            <a:xfrm>
              <a:off x="3021" y="699"/>
              <a:ext cx="5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03" name="Line 975"/>
            <p:cNvSpPr>
              <a:spLocks noChangeAspect="1" noChangeShapeType="1"/>
            </p:cNvSpPr>
            <p:nvPr/>
          </p:nvSpPr>
          <p:spPr bwMode="auto">
            <a:xfrm flipH="1">
              <a:off x="3021" y="699"/>
              <a:ext cx="5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04" name="Line 976"/>
            <p:cNvSpPr>
              <a:spLocks noChangeAspect="1" noChangeShapeType="1"/>
            </p:cNvSpPr>
            <p:nvPr/>
          </p:nvSpPr>
          <p:spPr bwMode="auto">
            <a:xfrm>
              <a:off x="3021" y="617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05" name="Line 977"/>
            <p:cNvSpPr>
              <a:spLocks noChangeAspect="1" noChangeShapeType="1"/>
            </p:cNvSpPr>
            <p:nvPr/>
          </p:nvSpPr>
          <p:spPr bwMode="auto">
            <a:xfrm flipH="1">
              <a:off x="3021" y="617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06" name="Line 978"/>
            <p:cNvSpPr>
              <a:spLocks noChangeAspect="1" noChangeShapeType="1"/>
            </p:cNvSpPr>
            <p:nvPr/>
          </p:nvSpPr>
          <p:spPr bwMode="auto">
            <a:xfrm>
              <a:off x="3021" y="545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07" name="Line 979"/>
            <p:cNvSpPr>
              <a:spLocks noChangeAspect="1" noChangeShapeType="1"/>
            </p:cNvSpPr>
            <p:nvPr/>
          </p:nvSpPr>
          <p:spPr bwMode="auto">
            <a:xfrm flipH="1">
              <a:off x="3021" y="545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08" name="Line 980"/>
            <p:cNvSpPr>
              <a:spLocks noChangeAspect="1" noChangeShapeType="1"/>
            </p:cNvSpPr>
            <p:nvPr/>
          </p:nvSpPr>
          <p:spPr bwMode="auto">
            <a:xfrm>
              <a:off x="3021" y="472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09" name="Line 981"/>
            <p:cNvSpPr>
              <a:spLocks noChangeAspect="1" noChangeShapeType="1"/>
            </p:cNvSpPr>
            <p:nvPr/>
          </p:nvSpPr>
          <p:spPr bwMode="auto">
            <a:xfrm flipH="1">
              <a:off x="3021" y="472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10" name="Line 982"/>
            <p:cNvSpPr>
              <a:spLocks noChangeAspect="1" noChangeShapeType="1"/>
            </p:cNvSpPr>
            <p:nvPr/>
          </p:nvSpPr>
          <p:spPr bwMode="auto">
            <a:xfrm>
              <a:off x="3021" y="390"/>
              <a:ext cx="5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11" name="Line 983"/>
            <p:cNvSpPr>
              <a:spLocks noChangeAspect="1" noChangeShapeType="1"/>
            </p:cNvSpPr>
            <p:nvPr/>
          </p:nvSpPr>
          <p:spPr bwMode="auto">
            <a:xfrm flipH="1">
              <a:off x="3021" y="390"/>
              <a:ext cx="5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12" name="Line 984"/>
            <p:cNvSpPr>
              <a:spLocks noChangeAspect="1" noChangeShapeType="1"/>
            </p:cNvSpPr>
            <p:nvPr/>
          </p:nvSpPr>
          <p:spPr bwMode="auto">
            <a:xfrm>
              <a:off x="3021" y="318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13" name="Line 985"/>
            <p:cNvSpPr>
              <a:spLocks noChangeAspect="1" noChangeShapeType="1"/>
            </p:cNvSpPr>
            <p:nvPr/>
          </p:nvSpPr>
          <p:spPr bwMode="auto">
            <a:xfrm flipH="1">
              <a:off x="3021" y="318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14" name="Line 986"/>
            <p:cNvSpPr>
              <a:spLocks noChangeAspect="1" noChangeShapeType="1"/>
            </p:cNvSpPr>
            <p:nvPr/>
          </p:nvSpPr>
          <p:spPr bwMode="auto">
            <a:xfrm>
              <a:off x="3021" y="245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15" name="Line 987"/>
            <p:cNvSpPr>
              <a:spLocks noChangeAspect="1" noChangeShapeType="1"/>
            </p:cNvSpPr>
            <p:nvPr/>
          </p:nvSpPr>
          <p:spPr bwMode="auto">
            <a:xfrm flipH="1">
              <a:off x="3021" y="245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16" name="Line 988"/>
            <p:cNvSpPr>
              <a:spLocks noChangeAspect="1" noChangeShapeType="1"/>
            </p:cNvSpPr>
            <p:nvPr/>
          </p:nvSpPr>
          <p:spPr bwMode="auto">
            <a:xfrm>
              <a:off x="3021" y="163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17" name="Line 989"/>
            <p:cNvSpPr>
              <a:spLocks noChangeAspect="1" noChangeShapeType="1"/>
            </p:cNvSpPr>
            <p:nvPr/>
          </p:nvSpPr>
          <p:spPr bwMode="auto">
            <a:xfrm flipH="1">
              <a:off x="3021" y="163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18" name="Line 990"/>
            <p:cNvSpPr>
              <a:spLocks noChangeAspect="1" noChangeShapeType="1"/>
            </p:cNvSpPr>
            <p:nvPr/>
          </p:nvSpPr>
          <p:spPr bwMode="auto">
            <a:xfrm>
              <a:off x="3021" y="91"/>
              <a:ext cx="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19" name="Line 991"/>
            <p:cNvSpPr>
              <a:spLocks noChangeAspect="1" noChangeShapeType="1"/>
            </p:cNvSpPr>
            <p:nvPr/>
          </p:nvSpPr>
          <p:spPr bwMode="auto">
            <a:xfrm flipH="1">
              <a:off x="3021" y="91"/>
              <a:ext cx="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20" name="Line 992"/>
            <p:cNvSpPr>
              <a:spLocks noChangeAspect="1" noChangeShapeType="1"/>
            </p:cNvSpPr>
            <p:nvPr/>
          </p:nvSpPr>
          <p:spPr bwMode="auto">
            <a:xfrm flipV="1">
              <a:off x="5710" y="37"/>
              <a:ext cx="2" cy="19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21" name="Line 993"/>
            <p:cNvSpPr>
              <a:spLocks noChangeAspect="1" noChangeShapeType="1"/>
            </p:cNvSpPr>
            <p:nvPr/>
          </p:nvSpPr>
          <p:spPr bwMode="auto">
            <a:xfrm>
              <a:off x="5710" y="37"/>
              <a:ext cx="2" cy="19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22" name="Line 994"/>
            <p:cNvSpPr>
              <a:spLocks noChangeAspect="1" noChangeShapeType="1"/>
            </p:cNvSpPr>
            <p:nvPr/>
          </p:nvSpPr>
          <p:spPr bwMode="auto">
            <a:xfrm flipH="1">
              <a:off x="5659" y="1906"/>
              <a:ext cx="5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23" name="Line 995"/>
            <p:cNvSpPr>
              <a:spLocks noChangeAspect="1" noChangeShapeType="1"/>
            </p:cNvSpPr>
            <p:nvPr/>
          </p:nvSpPr>
          <p:spPr bwMode="auto">
            <a:xfrm>
              <a:off x="5659" y="1906"/>
              <a:ext cx="5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24" name="Line 996"/>
            <p:cNvSpPr>
              <a:spLocks noChangeAspect="1" noChangeShapeType="1"/>
            </p:cNvSpPr>
            <p:nvPr/>
          </p:nvSpPr>
          <p:spPr bwMode="auto">
            <a:xfrm flipH="1">
              <a:off x="5684" y="1834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25" name="Line 997"/>
            <p:cNvSpPr>
              <a:spLocks noChangeAspect="1" noChangeShapeType="1"/>
            </p:cNvSpPr>
            <p:nvPr/>
          </p:nvSpPr>
          <p:spPr bwMode="auto">
            <a:xfrm>
              <a:off x="5684" y="1834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26" name="Line 998"/>
            <p:cNvSpPr>
              <a:spLocks noChangeAspect="1" noChangeShapeType="1"/>
            </p:cNvSpPr>
            <p:nvPr/>
          </p:nvSpPr>
          <p:spPr bwMode="auto">
            <a:xfrm flipH="1">
              <a:off x="5684" y="1752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27" name="Line 999"/>
            <p:cNvSpPr>
              <a:spLocks noChangeAspect="1" noChangeShapeType="1"/>
            </p:cNvSpPr>
            <p:nvPr/>
          </p:nvSpPr>
          <p:spPr bwMode="auto">
            <a:xfrm>
              <a:off x="5684" y="1752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28" name="Line 1000"/>
            <p:cNvSpPr>
              <a:spLocks noChangeAspect="1" noChangeShapeType="1"/>
            </p:cNvSpPr>
            <p:nvPr/>
          </p:nvSpPr>
          <p:spPr bwMode="auto">
            <a:xfrm flipH="1">
              <a:off x="5684" y="1679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29" name="Line 1001"/>
            <p:cNvSpPr>
              <a:spLocks noChangeAspect="1" noChangeShapeType="1"/>
            </p:cNvSpPr>
            <p:nvPr/>
          </p:nvSpPr>
          <p:spPr bwMode="auto">
            <a:xfrm>
              <a:off x="5684" y="1679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30" name="Line 1002"/>
            <p:cNvSpPr>
              <a:spLocks noChangeAspect="1" noChangeShapeType="1"/>
            </p:cNvSpPr>
            <p:nvPr/>
          </p:nvSpPr>
          <p:spPr bwMode="auto">
            <a:xfrm flipH="1">
              <a:off x="5659" y="1607"/>
              <a:ext cx="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31" name="Line 1003"/>
            <p:cNvSpPr>
              <a:spLocks noChangeAspect="1" noChangeShapeType="1"/>
            </p:cNvSpPr>
            <p:nvPr/>
          </p:nvSpPr>
          <p:spPr bwMode="auto">
            <a:xfrm>
              <a:off x="5659" y="1607"/>
              <a:ext cx="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32" name="Line 1004"/>
            <p:cNvSpPr>
              <a:spLocks noChangeAspect="1" noChangeShapeType="1"/>
            </p:cNvSpPr>
            <p:nvPr/>
          </p:nvSpPr>
          <p:spPr bwMode="auto">
            <a:xfrm flipH="1">
              <a:off x="5684" y="1526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33" name="Line 1005"/>
            <p:cNvSpPr>
              <a:spLocks noChangeAspect="1" noChangeShapeType="1"/>
            </p:cNvSpPr>
            <p:nvPr/>
          </p:nvSpPr>
          <p:spPr bwMode="auto">
            <a:xfrm>
              <a:off x="5684" y="1526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34" name="Line 1006"/>
            <p:cNvSpPr>
              <a:spLocks noChangeAspect="1" noChangeShapeType="1"/>
            </p:cNvSpPr>
            <p:nvPr/>
          </p:nvSpPr>
          <p:spPr bwMode="auto">
            <a:xfrm flipH="1">
              <a:off x="5684" y="1453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35" name="Line 1007"/>
            <p:cNvSpPr>
              <a:spLocks noChangeAspect="1" noChangeShapeType="1"/>
            </p:cNvSpPr>
            <p:nvPr/>
          </p:nvSpPr>
          <p:spPr bwMode="auto">
            <a:xfrm>
              <a:off x="5684" y="1453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36" name="Line 1008"/>
            <p:cNvSpPr>
              <a:spLocks noChangeAspect="1" noChangeShapeType="1"/>
            </p:cNvSpPr>
            <p:nvPr/>
          </p:nvSpPr>
          <p:spPr bwMode="auto">
            <a:xfrm flipH="1">
              <a:off x="5684" y="1380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37" name="Line 1009"/>
            <p:cNvSpPr>
              <a:spLocks noChangeAspect="1" noChangeShapeType="1"/>
            </p:cNvSpPr>
            <p:nvPr/>
          </p:nvSpPr>
          <p:spPr bwMode="auto">
            <a:xfrm>
              <a:off x="5684" y="1380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38" name="Line 1010"/>
            <p:cNvSpPr>
              <a:spLocks noChangeAspect="1" noChangeShapeType="1"/>
            </p:cNvSpPr>
            <p:nvPr/>
          </p:nvSpPr>
          <p:spPr bwMode="auto">
            <a:xfrm flipH="1">
              <a:off x="5659" y="1298"/>
              <a:ext cx="5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39" name="Line 1011"/>
            <p:cNvSpPr>
              <a:spLocks noChangeAspect="1" noChangeShapeType="1"/>
            </p:cNvSpPr>
            <p:nvPr/>
          </p:nvSpPr>
          <p:spPr bwMode="auto">
            <a:xfrm>
              <a:off x="5659" y="1298"/>
              <a:ext cx="5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40" name="Line 1012"/>
            <p:cNvSpPr>
              <a:spLocks noChangeAspect="1" noChangeShapeType="1"/>
            </p:cNvSpPr>
            <p:nvPr/>
          </p:nvSpPr>
          <p:spPr bwMode="auto">
            <a:xfrm flipH="1">
              <a:off x="5684" y="1226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41" name="Line 1013"/>
            <p:cNvSpPr>
              <a:spLocks noChangeAspect="1" noChangeShapeType="1"/>
            </p:cNvSpPr>
            <p:nvPr/>
          </p:nvSpPr>
          <p:spPr bwMode="auto">
            <a:xfrm>
              <a:off x="5684" y="1226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42" name="Line 1014"/>
            <p:cNvSpPr>
              <a:spLocks noChangeAspect="1" noChangeShapeType="1"/>
            </p:cNvSpPr>
            <p:nvPr/>
          </p:nvSpPr>
          <p:spPr bwMode="auto">
            <a:xfrm flipH="1">
              <a:off x="5684" y="1153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43" name="Line 1015"/>
            <p:cNvSpPr>
              <a:spLocks noChangeAspect="1" noChangeShapeType="1"/>
            </p:cNvSpPr>
            <p:nvPr/>
          </p:nvSpPr>
          <p:spPr bwMode="auto">
            <a:xfrm>
              <a:off x="5684" y="1153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44" name="Line 1016"/>
            <p:cNvSpPr>
              <a:spLocks noChangeAspect="1" noChangeShapeType="1"/>
            </p:cNvSpPr>
            <p:nvPr/>
          </p:nvSpPr>
          <p:spPr bwMode="auto">
            <a:xfrm flipH="1">
              <a:off x="5684" y="1071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45" name="Line 1017"/>
            <p:cNvSpPr>
              <a:spLocks noChangeAspect="1" noChangeShapeType="1"/>
            </p:cNvSpPr>
            <p:nvPr/>
          </p:nvSpPr>
          <p:spPr bwMode="auto">
            <a:xfrm>
              <a:off x="5684" y="1071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46" name="Line 1018"/>
            <p:cNvSpPr>
              <a:spLocks noChangeAspect="1" noChangeShapeType="1"/>
            </p:cNvSpPr>
            <p:nvPr/>
          </p:nvSpPr>
          <p:spPr bwMode="auto">
            <a:xfrm flipH="1">
              <a:off x="5659" y="999"/>
              <a:ext cx="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47" name="Line 1019"/>
            <p:cNvSpPr>
              <a:spLocks noChangeAspect="1" noChangeShapeType="1"/>
            </p:cNvSpPr>
            <p:nvPr/>
          </p:nvSpPr>
          <p:spPr bwMode="auto">
            <a:xfrm>
              <a:off x="5659" y="999"/>
              <a:ext cx="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48" name="Line 1020"/>
            <p:cNvSpPr>
              <a:spLocks noChangeAspect="1" noChangeShapeType="1"/>
            </p:cNvSpPr>
            <p:nvPr/>
          </p:nvSpPr>
          <p:spPr bwMode="auto">
            <a:xfrm flipH="1">
              <a:off x="5684" y="926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49" name="Line 1021"/>
            <p:cNvSpPr>
              <a:spLocks noChangeAspect="1" noChangeShapeType="1"/>
            </p:cNvSpPr>
            <p:nvPr/>
          </p:nvSpPr>
          <p:spPr bwMode="auto">
            <a:xfrm>
              <a:off x="5684" y="926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50" name="Line 1022"/>
            <p:cNvSpPr>
              <a:spLocks noChangeAspect="1" noChangeShapeType="1"/>
            </p:cNvSpPr>
            <p:nvPr/>
          </p:nvSpPr>
          <p:spPr bwMode="auto">
            <a:xfrm flipH="1">
              <a:off x="5684" y="844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51" name="Line 1023"/>
            <p:cNvSpPr>
              <a:spLocks noChangeAspect="1" noChangeShapeType="1"/>
            </p:cNvSpPr>
            <p:nvPr/>
          </p:nvSpPr>
          <p:spPr bwMode="auto">
            <a:xfrm>
              <a:off x="5684" y="844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00" name="Line 0"/>
            <p:cNvSpPr>
              <a:spLocks noChangeAspect="1" noChangeShapeType="1"/>
            </p:cNvSpPr>
            <p:nvPr/>
          </p:nvSpPr>
          <p:spPr bwMode="auto">
            <a:xfrm flipH="1">
              <a:off x="5684" y="772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01" name="Line 1"/>
            <p:cNvSpPr>
              <a:spLocks noChangeAspect="1" noChangeShapeType="1"/>
            </p:cNvSpPr>
            <p:nvPr/>
          </p:nvSpPr>
          <p:spPr bwMode="auto">
            <a:xfrm>
              <a:off x="5684" y="772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02" name="Line 2"/>
            <p:cNvSpPr>
              <a:spLocks noChangeAspect="1" noChangeShapeType="1"/>
            </p:cNvSpPr>
            <p:nvPr/>
          </p:nvSpPr>
          <p:spPr bwMode="auto">
            <a:xfrm flipH="1">
              <a:off x="5659" y="699"/>
              <a:ext cx="5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03" name="Line 3"/>
            <p:cNvSpPr>
              <a:spLocks noChangeAspect="1" noChangeShapeType="1"/>
            </p:cNvSpPr>
            <p:nvPr/>
          </p:nvSpPr>
          <p:spPr bwMode="auto">
            <a:xfrm>
              <a:off x="5659" y="699"/>
              <a:ext cx="5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04" name="Line 4"/>
            <p:cNvSpPr>
              <a:spLocks noChangeAspect="1" noChangeShapeType="1"/>
            </p:cNvSpPr>
            <p:nvPr/>
          </p:nvSpPr>
          <p:spPr bwMode="auto">
            <a:xfrm flipH="1">
              <a:off x="5684" y="617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05" name="Line 5"/>
            <p:cNvSpPr>
              <a:spLocks noChangeAspect="1" noChangeShapeType="1"/>
            </p:cNvSpPr>
            <p:nvPr/>
          </p:nvSpPr>
          <p:spPr bwMode="auto">
            <a:xfrm>
              <a:off x="5684" y="617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06" name="Line 6"/>
            <p:cNvSpPr>
              <a:spLocks noChangeAspect="1" noChangeShapeType="1"/>
            </p:cNvSpPr>
            <p:nvPr/>
          </p:nvSpPr>
          <p:spPr bwMode="auto">
            <a:xfrm flipH="1">
              <a:off x="5684" y="545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07" name="Line 7"/>
            <p:cNvSpPr>
              <a:spLocks noChangeAspect="1" noChangeShapeType="1"/>
            </p:cNvSpPr>
            <p:nvPr/>
          </p:nvSpPr>
          <p:spPr bwMode="auto">
            <a:xfrm>
              <a:off x="5684" y="545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08" name="Line 8"/>
            <p:cNvSpPr>
              <a:spLocks noChangeAspect="1" noChangeShapeType="1"/>
            </p:cNvSpPr>
            <p:nvPr/>
          </p:nvSpPr>
          <p:spPr bwMode="auto">
            <a:xfrm flipH="1">
              <a:off x="5684" y="472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09" name="Line 9"/>
            <p:cNvSpPr>
              <a:spLocks noChangeAspect="1" noChangeShapeType="1"/>
            </p:cNvSpPr>
            <p:nvPr/>
          </p:nvSpPr>
          <p:spPr bwMode="auto">
            <a:xfrm>
              <a:off x="5684" y="472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10" name="Line 10"/>
            <p:cNvSpPr>
              <a:spLocks noChangeAspect="1" noChangeShapeType="1"/>
            </p:cNvSpPr>
            <p:nvPr/>
          </p:nvSpPr>
          <p:spPr bwMode="auto">
            <a:xfrm flipH="1">
              <a:off x="5659" y="390"/>
              <a:ext cx="5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11" name="Line 11"/>
            <p:cNvSpPr>
              <a:spLocks noChangeAspect="1" noChangeShapeType="1"/>
            </p:cNvSpPr>
            <p:nvPr/>
          </p:nvSpPr>
          <p:spPr bwMode="auto">
            <a:xfrm>
              <a:off x="5659" y="390"/>
              <a:ext cx="5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12" name="Line 12"/>
            <p:cNvSpPr>
              <a:spLocks noChangeAspect="1" noChangeShapeType="1"/>
            </p:cNvSpPr>
            <p:nvPr/>
          </p:nvSpPr>
          <p:spPr bwMode="auto">
            <a:xfrm flipH="1">
              <a:off x="5684" y="318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13" name="Line 13"/>
            <p:cNvSpPr>
              <a:spLocks noChangeAspect="1" noChangeShapeType="1"/>
            </p:cNvSpPr>
            <p:nvPr/>
          </p:nvSpPr>
          <p:spPr bwMode="auto">
            <a:xfrm>
              <a:off x="5684" y="318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14" name="Line 14"/>
            <p:cNvSpPr>
              <a:spLocks noChangeAspect="1" noChangeShapeType="1"/>
            </p:cNvSpPr>
            <p:nvPr/>
          </p:nvSpPr>
          <p:spPr bwMode="auto">
            <a:xfrm flipH="1">
              <a:off x="5684" y="245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15" name="Line 15"/>
            <p:cNvSpPr>
              <a:spLocks noChangeAspect="1" noChangeShapeType="1"/>
            </p:cNvSpPr>
            <p:nvPr/>
          </p:nvSpPr>
          <p:spPr bwMode="auto">
            <a:xfrm>
              <a:off x="5684" y="245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16" name="Line 16"/>
            <p:cNvSpPr>
              <a:spLocks noChangeAspect="1" noChangeShapeType="1"/>
            </p:cNvSpPr>
            <p:nvPr/>
          </p:nvSpPr>
          <p:spPr bwMode="auto">
            <a:xfrm flipH="1">
              <a:off x="5684" y="163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17" name="Line 17"/>
            <p:cNvSpPr>
              <a:spLocks noChangeAspect="1" noChangeShapeType="1"/>
            </p:cNvSpPr>
            <p:nvPr/>
          </p:nvSpPr>
          <p:spPr bwMode="auto">
            <a:xfrm>
              <a:off x="5684" y="163"/>
              <a:ext cx="2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18" name="Line 18"/>
            <p:cNvSpPr>
              <a:spLocks noChangeAspect="1" noChangeShapeType="1"/>
            </p:cNvSpPr>
            <p:nvPr/>
          </p:nvSpPr>
          <p:spPr bwMode="auto">
            <a:xfrm flipH="1">
              <a:off x="5659" y="91"/>
              <a:ext cx="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19" name="Line 19"/>
            <p:cNvSpPr>
              <a:spLocks noChangeAspect="1" noChangeShapeType="1"/>
            </p:cNvSpPr>
            <p:nvPr/>
          </p:nvSpPr>
          <p:spPr bwMode="auto">
            <a:xfrm>
              <a:off x="5659" y="91"/>
              <a:ext cx="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20" name="Rectangle 20"/>
            <p:cNvSpPr>
              <a:spLocks noChangeAspect="1" noChangeArrowheads="1"/>
            </p:cNvSpPr>
            <p:nvPr/>
          </p:nvSpPr>
          <p:spPr bwMode="auto">
            <a:xfrm>
              <a:off x="2783" y="1815"/>
              <a:ext cx="18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5621" name="Rectangle 21"/>
            <p:cNvSpPr>
              <a:spLocks noChangeAspect="1" noChangeArrowheads="1"/>
            </p:cNvSpPr>
            <p:nvPr/>
          </p:nvSpPr>
          <p:spPr bwMode="auto">
            <a:xfrm>
              <a:off x="2783" y="1513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25622" name="Rectangle 22"/>
            <p:cNvSpPr>
              <a:spLocks noChangeAspect="1" noChangeArrowheads="1"/>
            </p:cNvSpPr>
            <p:nvPr/>
          </p:nvSpPr>
          <p:spPr bwMode="auto">
            <a:xfrm>
              <a:off x="2783" y="1206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25623" name="Rectangle 23"/>
            <p:cNvSpPr>
              <a:spLocks noChangeAspect="1" noChangeArrowheads="1"/>
            </p:cNvSpPr>
            <p:nvPr/>
          </p:nvSpPr>
          <p:spPr bwMode="auto">
            <a:xfrm>
              <a:off x="2783" y="907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25624" name="Rectangle 24"/>
            <p:cNvSpPr>
              <a:spLocks noChangeAspect="1" noChangeArrowheads="1"/>
            </p:cNvSpPr>
            <p:nvPr/>
          </p:nvSpPr>
          <p:spPr bwMode="auto">
            <a:xfrm>
              <a:off x="2783" y="608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  <p:sp>
          <p:nvSpPr>
            <p:cNvPr id="25625" name="Rectangle 25"/>
            <p:cNvSpPr>
              <a:spLocks noChangeAspect="1" noChangeArrowheads="1"/>
            </p:cNvSpPr>
            <p:nvPr/>
          </p:nvSpPr>
          <p:spPr bwMode="auto">
            <a:xfrm>
              <a:off x="2783" y="298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32</a:t>
              </a:r>
            </a:p>
          </p:txBody>
        </p:sp>
        <p:sp>
          <p:nvSpPr>
            <p:cNvPr id="25626" name="Rectangle 26"/>
            <p:cNvSpPr>
              <a:spLocks noChangeAspect="1" noChangeArrowheads="1"/>
            </p:cNvSpPr>
            <p:nvPr/>
          </p:nvSpPr>
          <p:spPr bwMode="auto">
            <a:xfrm>
              <a:off x="2783" y="0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>
                  <a:solidFill>
                    <a:srgbClr val="3333CC"/>
                  </a:solidFill>
                  <a:latin typeface="Times New Roman" panose="02020603050405020304" pitchFamily="18" charset="0"/>
                </a:rPr>
                <a:t>36</a:t>
              </a:r>
            </a:p>
          </p:txBody>
        </p:sp>
        <p:sp>
          <p:nvSpPr>
            <p:cNvPr id="25652" name="Rectangle 52"/>
            <p:cNvSpPr>
              <a:spLocks noChangeAspect="1" noChangeArrowheads="1"/>
            </p:cNvSpPr>
            <p:nvPr/>
          </p:nvSpPr>
          <p:spPr bwMode="auto">
            <a:xfrm rot="16200000">
              <a:off x="1904" y="626"/>
              <a:ext cx="135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l-GR" altLang="el-GR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Μεσαίο μήκος</a:t>
              </a:r>
              <a:endParaRPr lang="en-GB" altLang="el-GR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709" name="Group 109"/>
          <p:cNvGrpSpPr>
            <a:grpSpLocks/>
          </p:cNvGrpSpPr>
          <p:nvPr/>
        </p:nvGrpSpPr>
        <p:grpSpPr bwMode="auto">
          <a:xfrm>
            <a:off x="304800" y="454025"/>
            <a:ext cx="8583613" cy="5513388"/>
            <a:chOff x="192" y="286"/>
            <a:chExt cx="5407" cy="3473"/>
          </a:xfrm>
        </p:grpSpPr>
        <p:grpSp>
          <p:nvGrpSpPr>
            <p:cNvPr id="25708" name="Group 108"/>
            <p:cNvGrpSpPr>
              <a:grpSpLocks/>
            </p:cNvGrpSpPr>
            <p:nvPr/>
          </p:nvGrpSpPr>
          <p:grpSpPr bwMode="auto">
            <a:xfrm>
              <a:off x="5097" y="286"/>
              <a:ext cx="502" cy="1701"/>
              <a:chOff x="5097" y="286"/>
              <a:chExt cx="502" cy="1701"/>
            </a:xfrm>
          </p:grpSpPr>
          <p:sp>
            <p:nvSpPr>
              <p:cNvPr id="23360" name="Rectangle 832"/>
              <p:cNvSpPr>
                <a:spLocks noChangeAspect="1" noChangeArrowheads="1"/>
              </p:cNvSpPr>
              <p:nvPr/>
            </p:nvSpPr>
            <p:spPr bwMode="auto">
              <a:xfrm>
                <a:off x="5100" y="993"/>
                <a:ext cx="461" cy="9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61" name="Rectangle 833"/>
              <p:cNvSpPr>
                <a:spLocks noChangeAspect="1" noChangeArrowheads="1"/>
              </p:cNvSpPr>
              <p:nvPr/>
            </p:nvSpPr>
            <p:spPr bwMode="auto">
              <a:xfrm>
                <a:off x="5100" y="823"/>
                <a:ext cx="461" cy="12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62" name="Rectangle 834"/>
              <p:cNvSpPr>
                <a:spLocks noChangeAspect="1" noChangeArrowheads="1"/>
              </p:cNvSpPr>
              <p:nvPr/>
            </p:nvSpPr>
            <p:spPr bwMode="auto">
              <a:xfrm>
                <a:off x="5180" y="952"/>
                <a:ext cx="290" cy="4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63" name="Freeform 835"/>
              <p:cNvSpPr>
                <a:spLocks noChangeAspect="1"/>
              </p:cNvSpPr>
              <p:nvPr/>
            </p:nvSpPr>
            <p:spPr bwMode="auto">
              <a:xfrm>
                <a:off x="5470" y="969"/>
                <a:ext cx="91" cy="24"/>
              </a:xfrm>
              <a:custGeom>
                <a:avLst/>
                <a:gdLst>
                  <a:gd name="T0" fmla="*/ 0 w 48"/>
                  <a:gd name="T1" fmla="*/ 18 h 18"/>
                  <a:gd name="T2" fmla="*/ 0 w 48"/>
                  <a:gd name="T3" fmla="*/ 0 h 18"/>
                  <a:gd name="T4" fmla="*/ 0 w 48"/>
                  <a:gd name="T5" fmla="*/ 0 h 18"/>
                  <a:gd name="T6" fmla="*/ 48 w 48"/>
                  <a:gd name="T7" fmla="*/ 18 h 18"/>
                  <a:gd name="T8" fmla="*/ 0 w 4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0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64" name="Freeform 836"/>
              <p:cNvSpPr>
                <a:spLocks noChangeAspect="1"/>
              </p:cNvSpPr>
              <p:nvPr/>
            </p:nvSpPr>
            <p:spPr bwMode="auto">
              <a:xfrm>
                <a:off x="5470" y="952"/>
                <a:ext cx="91" cy="17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8 w 48"/>
                  <a:gd name="T5" fmla="*/ 0 h 12"/>
                  <a:gd name="T6" fmla="*/ 0 w 4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65" name="Freeform 837"/>
              <p:cNvSpPr>
                <a:spLocks noChangeAspect="1"/>
              </p:cNvSpPr>
              <p:nvPr/>
            </p:nvSpPr>
            <p:spPr bwMode="auto">
              <a:xfrm>
                <a:off x="5100" y="969"/>
                <a:ext cx="80" cy="24"/>
              </a:xfrm>
              <a:custGeom>
                <a:avLst/>
                <a:gdLst>
                  <a:gd name="T0" fmla="*/ 42 w 42"/>
                  <a:gd name="T1" fmla="*/ 18 h 18"/>
                  <a:gd name="T2" fmla="*/ 42 w 42"/>
                  <a:gd name="T3" fmla="*/ 0 h 18"/>
                  <a:gd name="T4" fmla="*/ 42 w 42"/>
                  <a:gd name="T5" fmla="*/ 0 h 18"/>
                  <a:gd name="T6" fmla="*/ 0 w 42"/>
                  <a:gd name="T7" fmla="*/ 18 h 18"/>
                  <a:gd name="T8" fmla="*/ 42 w 4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42" y="18"/>
                    </a:moveTo>
                    <a:lnTo>
                      <a:pt x="42" y="0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66" name="Freeform 838"/>
              <p:cNvSpPr>
                <a:spLocks noChangeAspect="1"/>
              </p:cNvSpPr>
              <p:nvPr/>
            </p:nvSpPr>
            <p:spPr bwMode="auto">
              <a:xfrm>
                <a:off x="5100" y="952"/>
                <a:ext cx="80" cy="17"/>
              </a:xfrm>
              <a:custGeom>
                <a:avLst/>
                <a:gdLst>
                  <a:gd name="T0" fmla="*/ 42 w 42"/>
                  <a:gd name="T1" fmla="*/ 12 h 12"/>
                  <a:gd name="T2" fmla="*/ 42 w 42"/>
                  <a:gd name="T3" fmla="*/ 0 h 12"/>
                  <a:gd name="T4" fmla="*/ 0 w 42"/>
                  <a:gd name="T5" fmla="*/ 0 h 12"/>
                  <a:gd name="T6" fmla="*/ 42 w 4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42" y="12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42" y="1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73" name="Line 845"/>
              <p:cNvSpPr>
                <a:spLocks noChangeAspect="1" noChangeShapeType="1"/>
              </p:cNvSpPr>
              <p:nvPr/>
            </p:nvSpPr>
            <p:spPr bwMode="auto">
              <a:xfrm>
                <a:off x="5295" y="952"/>
                <a:ext cx="82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74" name="Line 846"/>
              <p:cNvSpPr>
                <a:spLocks noChangeAspect="1" noChangeShapeType="1"/>
              </p:cNvSpPr>
              <p:nvPr/>
            </p:nvSpPr>
            <p:spPr bwMode="auto">
              <a:xfrm>
                <a:off x="5331" y="928"/>
                <a:ext cx="1" cy="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41" name="Line 913"/>
              <p:cNvSpPr>
                <a:spLocks noChangeAspect="1" noChangeShapeType="1"/>
              </p:cNvSpPr>
              <p:nvPr/>
            </p:nvSpPr>
            <p:spPr bwMode="auto">
              <a:xfrm>
                <a:off x="5272" y="1626"/>
                <a:ext cx="116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42" name="Line 914"/>
              <p:cNvSpPr>
                <a:spLocks noChangeAspect="1" noChangeShapeType="1"/>
              </p:cNvSpPr>
              <p:nvPr/>
            </p:nvSpPr>
            <p:spPr bwMode="auto">
              <a:xfrm flipH="1">
                <a:off x="5331" y="1626"/>
                <a:ext cx="57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43" name="Line 915"/>
              <p:cNvSpPr>
                <a:spLocks noChangeAspect="1" noChangeShapeType="1"/>
              </p:cNvSpPr>
              <p:nvPr/>
            </p:nvSpPr>
            <p:spPr bwMode="auto">
              <a:xfrm flipV="1">
                <a:off x="5331" y="1090"/>
                <a:ext cx="1" cy="5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44" name="Line 916"/>
              <p:cNvSpPr>
                <a:spLocks noChangeAspect="1" noChangeShapeType="1"/>
              </p:cNvSpPr>
              <p:nvPr/>
            </p:nvSpPr>
            <p:spPr bwMode="auto">
              <a:xfrm>
                <a:off x="5331" y="1090"/>
                <a:ext cx="23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45" name="Line 917"/>
              <p:cNvSpPr>
                <a:spLocks noChangeAspect="1" noChangeShapeType="1"/>
              </p:cNvSpPr>
              <p:nvPr/>
            </p:nvSpPr>
            <p:spPr bwMode="auto">
              <a:xfrm flipV="1">
                <a:off x="5561" y="993"/>
                <a:ext cx="2" cy="9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46" name="Line 91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470" y="969"/>
                <a:ext cx="91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47" name="Line 919"/>
              <p:cNvSpPr>
                <a:spLocks noChangeAspect="1" noChangeShapeType="1"/>
              </p:cNvSpPr>
              <p:nvPr/>
            </p:nvSpPr>
            <p:spPr bwMode="auto">
              <a:xfrm flipH="1">
                <a:off x="5180" y="969"/>
                <a:ext cx="29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48" name="Line 920"/>
              <p:cNvSpPr>
                <a:spLocks noChangeAspect="1" noChangeShapeType="1"/>
              </p:cNvSpPr>
              <p:nvPr/>
            </p:nvSpPr>
            <p:spPr bwMode="auto">
              <a:xfrm>
                <a:off x="5180" y="969"/>
                <a:ext cx="290" cy="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49" name="Line 921"/>
              <p:cNvSpPr>
                <a:spLocks noChangeAspect="1" noChangeShapeType="1"/>
              </p:cNvSpPr>
              <p:nvPr/>
            </p:nvSpPr>
            <p:spPr bwMode="auto">
              <a:xfrm flipV="1">
                <a:off x="5470" y="952"/>
                <a:ext cx="91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50" name="Line 922"/>
              <p:cNvSpPr>
                <a:spLocks noChangeAspect="1" noChangeShapeType="1"/>
              </p:cNvSpPr>
              <p:nvPr/>
            </p:nvSpPr>
            <p:spPr bwMode="auto">
              <a:xfrm flipV="1">
                <a:off x="5561" y="823"/>
                <a:ext cx="2" cy="12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51" name="Line 923"/>
              <p:cNvSpPr>
                <a:spLocks noChangeAspect="1" noChangeShapeType="1"/>
              </p:cNvSpPr>
              <p:nvPr/>
            </p:nvSpPr>
            <p:spPr bwMode="auto">
              <a:xfrm flipH="1">
                <a:off x="5331" y="823"/>
                <a:ext cx="23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52" name="Line 924"/>
              <p:cNvSpPr>
                <a:spLocks noChangeAspect="1" noChangeShapeType="1"/>
              </p:cNvSpPr>
              <p:nvPr/>
            </p:nvSpPr>
            <p:spPr bwMode="auto">
              <a:xfrm flipV="1">
                <a:off x="5331" y="286"/>
                <a:ext cx="1" cy="5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53" name="Line 925"/>
              <p:cNvSpPr>
                <a:spLocks noChangeAspect="1" noChangeShapeType="1"/>
              </p:cNvSpPr>
              <p:nvPr/>
            </p:nvSpPr>
            <p:spPr bwMode="auto">
              <a:xfrm>
                <a:off x="5331" y="286"/>
                <a:ext cx="57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54" name="Line 926"/>
              <p:cNvSpPr>
                <a:spLocks noChangeAspect="1" noChangeShapeType="1"/>
              </p:cNvSpPr>
              <p:nvPr/>
            </p:nvSpPr>
            <p:spPr bwMode="auto">
              <a:xfrm flipH="1">
                <a:off x="5272" y="286"/>
                <a:ext cx="116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55" name="Line 927"/>
              <p:cNvSpPr>
                <a:spLocks noChangeAspect="1" noChangeShapeType="1"/>
              </p:cNvSpPr>
              <p:nvPr/>
            </p:nvSpPr>
            <p:spPr bwMode="auto">
              <a:xfrm>
                <a:off x="5272" y="286"/>
                <a:ext cx="59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56" name="Line 928"/>
              <p:cNvSpPr>
                <a:spLocks noChangeAspect="1" noChangeShapeType="1"/>
              </p:cNvSpPr>
              <p:nvPr/>
            </p:nvSpPr>
            <p:spPr bwMode="auto">
              <a:xfrm>
                <a:off x="5331" y="286"/>
                <a:ext cx="1" cy="5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57" name="Line 929"/>
              <p:cNvSpPr>
                <a:spLocks noChangeAspect="1" noChangeShapeType="1"/>
              </p:cNvSpPr>
              <p:nvPr/>
            </p:nvSpPr>
            <p:spPr bwMode="auto">
              <a:xfrm flipH="1">
                <a:off x="5100" y="823"/>
                <a:ext cx="23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58" name="Line 930"/>
              <p:cNvSpPr>
                <a:spLocks noChangeAspect="1" noChangeShapeType="1"/>
              </p:cNvSpPr>
              <p:nvPr/>
            </p:nvSpPr>
            <p:spPr bwMode="auto">
              <a:xfrm>
                <a:off x="5100" y="823"/>
                <a:ext cx="1" cy="12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59" name="Line 931"/>
              <p:cNvSpPr>
                <a:spLocks noChangeAspect="1" noChangeShapeType="1"/>
              </p:cNvSpPr>
              <p:nvPr/>
            </p:nvSpPr>
            <p:spPr bwMode="auto">
              <a:xfrm>
                <a:off x="5100" y="952"/>
                <a:ext cx="80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60" name="Line 932"/>
              <p:cNvSpPr>
                <a:spLocks noChangeAspect="1" noChangeShapeType="1"/>
              </p:cNvSpPr>
              <p:nvPr/>
            </p:nvSpPr>
            <p:spPr bwMode="auto">
              <a:xfrm flipH="1">
                <a:off x="5100" y="969"/>
                <a:ext cx="80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61" name="Line 933"/>
              <p:cNvSpPr>
                <a:spLocks noChangeAspect="1" noChangeShapeType="1"/>
              </p:cNvSpPr>
              <p:nvPr/>
            </p:nvSpPr>
            <p:spPr bwMode="auto">
              <a:xfrm>
                <a:off x="5100" y="993"/>
                <a:ext cx="1" cy="9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62" name="Line 934"/>
              <p:cNvSpPr>
                <a:spLocks noChangeAspect="1" noChangeShapeType="1"/>
              </p:cNvSpPr>
              <p:nvPr/>
            </p:nvSpPr>
            <p:spPr bwMode="auto">
              <a:xfrm>
                <a:off x="5100" y="1090"/>
                <a:ext cx="23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30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5097" y="1795"/>
                <a:ext cx="5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l-GR" altLang="el-GR" sz="2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Γρι-γρι</a:t>
                </a:r>
                <a:endParaRPr lang="en-GB" altLang="el-GR" sz="20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5694" name="Group 94"/>
            <p:cNvGrpSpPr>
              <a:grpSpLocks/>
            </p:cNvGrpSpPr>
            <p:nvPr/>
          </p:nvGrpSpPr>
          <p:grpSpPr bwMode="auto">
            <a:xfrm>
              <a:off x="192" y="1200"/>
              <a:ext cx="4644" cy="2559"/>
              <a:chOff x="300" y="1200"/>
              <a:chExt cx="4644" cy="2559"/>
            </a:xfrm>
          </p:grpSpPr>
          <p:sp>
            <p:nvSpPr>
              <p:cNvPr id="25636" name="Rectangle 36"/>
              <p:cNvSpPr>
                <a:spLocks noChangeArrowheads="1"/>
              </p:cNvSpPr>
              <p:nvPr/>
            </p:nvSpPr>
            <p:spPr bwMode="auto">
              <a:xfrm>
                <a:off x="507" y="1281"/>
                <a:ext cx="52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682" name="Group 82"/>
              <p:cNvGrpSpPr>
                <a:grpSpLocks/>
              </p:cNvGrpSpPr>
              <p:nvPr/>
            </p:nvGrpSpPr>
            <p:grpSpPr bwMode="auto">
              <a:xfrm>
                <a:off x="300" y="1200"/>
                <a:ext cx="4644" cy="2559"/>
                <a:chOff x="300" y="1200"/>
                <a:chExt cx="4644" cy="2559"/>
              </a:xfrm>
            </p:grpSpPr>
            <p:sp>
              <p:nvSpPr>
                <p:cNvPr id="25634" name="Rectangle 34"/>
                <p:cNvSpPr>
                  <a:spLocks noChangeArrowheads="1"/>
                </p:cNvSpPr>
                <p:nvPr/>
              </p:nvSpPr>
              <p:spPr bwMode="auto">
                <a:xfrm>
                  <a:off x="818" y="1200"/>
                  <a:ext cx="96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en-GB" altLang="el-GR" sz="2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Γρι-γρι n=</a:t>
                  </a:r>
                  <a:r>
                    <a:rPr lang="en-US" altLang="el-GR" sz="2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576</a:t>
                  </a:r>
                  <a:endParaRPr lang="en-GB" altLang="el-GR" sz="20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35" name="Line 35"/>
                <p:cNvSpPr>
                  <a:spLocks noChangeShapeType="1"/>
                </p:cNvSpPr>
                <p:nvPr/>
              </p:nvSpPr>
              <p:spPr bwMode="auto">
                <a:xfrm>
                  <a:off x="300" y="1296"/>
                  <a:ext cx="480" cy="1"/>
                </a:xfrm>
                <a:prstGeom prst="line">
                  <a:avLst/>
                </a:prstGeom>
                <a:noFill/>
                <a:ln w="349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5680" name="Group 80"/>
                <p:cNvGrpSpPr>
                  <a:grpSpLocks/>
                </p:cNvGrpSpPr>
                <p:nvPr/>
              </p:nvGrpSpPr>
              <p:grpSpPr bwMode="auto">
                <a:xfrm>
                  <a:off x="930" y="3045"/>
                  <a:ext cx="4014" cy="714"/>
                  <a:chOff x="930" y="3045"/>
                  <a:chExt cx="4014" cy="714"/>
                </a:xfrm>
              </p:grpSpPr>
              <p:sp>
                <p:nvSpPr>
                  <p:cNvPr id="2259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4088" y="3673"/>
                    <a:ext cx="208" cy="47"/>
                  </a:xfrm>
                  <a:prstGeom prst="line">
                    <a:avLst/>
                  </a:prstGeom>
                  <a:noFill/>
                  <a:ln w="412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el-GR" sz="2400" b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5677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930" y="3045"/>
                    <a:ext cx="4014" cy="714"/>
                    <a:chOff x="930" y="3045"/>
                    <a:chExt cx="4014" cy="714"/>
                  </a:xfrm>
                </p:grpSpPr>
                <p:sp>
                  <p:nvSpPr>
                    <p:cNvPr id="22751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6" y="3435"/>
                      <a:ext cx="52" cy="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752" name="Rectangle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4" y="3397"/>
                      <a:ext cx="52" cy="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l-GR" sz="2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25676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0" y="3045"/>
                      <a:ext cx="4014" cy="714"/>
                      <a:chOff x="930" y="3045"/>
                      <a:chExt cx="4014" cy="714"/>
                    </a:xfrm>
                  </p:grpSpPr>
                  <p:sp>
                    <p:nvSpPr>
                      <p:cNvPr id="22672" name="Rectangle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23" y="3730"/>
                        <a:ext cx="52" cy="1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73" name="Freeform 1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2" y="3720"/>
                        <a:ext cx="65" cy="29"/>
                      </a:xfrm>
                      <a:custGeom>
                        <a:avLst/>
                        <a:gdLst>
                          <a:gd name="T0" fmla="*/ 0 w 65"/>
                          <a:gd name="T1" fmla="*/ 10 h 29"/>
                          <a:gd name="T2" fmla="*/ 52 w 65"/>
                          <a:gd name="T3" fmla="*/ 0 h 29"/>
                          <a:gd name="T4" fmla="*/ 65 w 65"/>
                          <a:gd name="T5" fmla="*/ 20 h 29"/>
                          <a:gd name="T6" fmla="*/ 13 w 65"/>
                          <a:gd name="T7" fmla="*/ 29 h 29"/>
                          <a:gd name="T8" fmla="*/ 0 w 65"/>
                          <a:gd name="T9" fmla="*/ 10 h 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65" h="29">
                            <a:moveTo>
                              <a:pt x="0" y="10"/>
                            </a:moveTo>
                            <a:lnTo>
                              <a:pt x="52" y="0"/>
                            </a:lnTo>
                            <a:lnTo>
                              <a:pt x="65" y="20"/>
                            </a:lnTo>
                            <a:lnTo>
                              <a:pt x="13" y="29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675" name="Freeform 1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70" y="3682"/>
                        <a:ext cx="65" cy="29"/>
                      </a:xfrm>
                      <a:custGeom>
                        <a:avLst/>
                        <a:gdLst>
                          <a:gd name="T0" fmla="*/ 0 w 65"/>
                          <a:gd name="T1" fmla="*/ 19 h 29"/>
                          <a:gd name="T2" fmla="*/ 52 w 65"/>
                          <a:gd name="T3" fmla="*/ 29 h 29"/>
                          <a:gd name="T4" fmla="*/ 65 w 65"/>
                          <a:gd name="T5" fmla="*/ 10 h 29"/>
                          <a:gd name="T6" fmla="*/ 13 w 65"/>
                          <a:gd name="T7" fmla="*/ 0 h 29"/>
                          <a:gd name="T8" fmla="*/ 0 w 65"/>
                          <a:gd name="T9" fmla="*/ 19 h 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65" h="29">
                            <a:moveTo>
                              <a:pt x="0" y="19"/>
                            </a:moveTo>
                            <a:lnTo>
                              <a:pt x="52" y="29"/>
                            </a:lnTo>
                            <a:lnTo>
                              <a:pt x="65" y="10"/>
                            </a:lnTo>
                            <a:lnTo>
                              <a:pt x="13" y="0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719" name="Rectangle 1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75" y="3730"/>
                        <a:ext cx="234" cy="19"/>
                      </a:xfrm>
                      <a:prstGeom prst="rect">
                        <a:avLst/>
                      </a:prstGeom>
                      <a:blipFill dpi="0" rotWithShape="0">
                        <a:blip r:embed="rId3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741" name="Rectangle 2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62" y="3720"/>
                        <a:ext cx="52" cy="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743" name="Rectangle 2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70" y="3692"/>
                        <a:ext cx="52" cy="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eaLnBrk="1" hangingPunct="1"/>
                        <a:endParaRPr lang="el-GR" sz="2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25672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30" y="3045"/>
                        <a:ext cx="4014" cy="714"/>
                        <a:chOff x="930" y="3045"/>
                        <a:chExt cx="4014" cy="714"/>
                      </a:xfrm>
                    </p:grpSpPr>
                    <p:sp>
                      <p:nvSpPr>
                        <p:cNvPr id="22601" name="Freeform 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3" y="3654"/>
                          <a:ext cx="91" cy="66"/>
                        </a:xfrm>
                        <a:custGeom>
                          <a:avLst/>
                          <a:gdLst>
                            <a:gd name="T0" fmla="*/ 0 w 91"/>
                            <a:gd name="T1" fmla="*/ 57 h 66"/>
                            <a:gd name="T2" fmla="*/ 65 w 91"/>
                            <a:gd name="T3" fmla="*/ 0 h 66"/>
                            <a:gd name="T4" fmla="*/ 91 w 91"/>
                            <a:gd name="T5" fmla="*/ 9 h 66"/>
                            <a:gd name="T6" fmla="*/ 26 w 91"/>
                            <a:gd name="T7" fmla="*/ 66 h 66"/>
                            <a:gd name="T8" fmla="*/ 0 w 91"/>
                            <a:gd name="T9" fmla="*/ 57 h 6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91" h="66">
                              <a:moveTo>
                                <a:pt x="0" y="57"/>
                              </a:moveTo>
                              <a:lnTo>
                                <a:pt x="65" y="0"/>
                              </a:lnTo>
                              <a:lnTo>
                                <a:pt x="91" y="9"/>
                              </a:lnTo>
                              <a:lnTo>
                                <a:pt x="26" y="66"/>
                              </a:lnTo>
                              <a:lnTo>
                                <a:pt x="0" y="5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l-GR" sz="2400" b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2665" name="Rectangle 1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43" y="3730"/>
                          <a:ext cx="52" cy="19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l-GR" sz="2400" b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2666" name="Rectangle 1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99" y="3730"/>
                          <a:ext cx="52" cy="19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l-GR" sz="2400" b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2667" name="Rectangle 1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1" y="3730"/>
                          <a:ext cx="52" cy="19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l-GR" sz="2400" b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2668" name="Rectangle 1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07" y="3730"/>
                          <a:ext cx="52" cy="19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l-GR" sz="2400" b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2669" name="Rectangle 1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59" y="3730"/>
                          <a:ext cx="52" cy="19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l-GR" sz="2400" b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2715" name="Rectangle 1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43" y="3730"/>
                          <a:ext cx="234" cy="19"/>
                        </a:xfrm>
                        <a:prstGeom prst="rect">
                          <a:avLst/>
                        </a:prstGeom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l-GR" sz="2400" b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2716" name="Rectangle 1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1" y="3730"/>
                          <a:ext cx="234" cy="19"/>
                        </a:xfrm>
                        <a:prstGeom prst="rect">
                          <a:avLst/>
                        </a:prstGeom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l-GR" sz="2400" b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2737" name="Rectangle 2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0" y="3692"/>
                          <a:ext cx="52" cy="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l-GR" sz="2400" b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2738" name="Rectangle 2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38" y="3720"/>
                          <a:ext cx="52" cy="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l-GR" sz="2400" b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2739" name="Rectangle 2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46" y="3711"/>
                          <a:ext cx="52" cy="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1" hangingPunct="1"/>
                          <a:endParaRPr lang="el-GR" sz="2400" b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25668" name="Group 6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88" y="3045"/>
                          <a:ext cx="3156" cy="696"/>
                          <a:chOff x="1788" y="3045"/>
                          <a:chExt cx="3156" cy="696"/>
                        </a:xfrm>
                      </p:grpSpPr>
                      <p:sp>
                        <p:nvSpPr>
                          <p:cNvPr id="22748" name="Rectangle 2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09" y="3074"/>
                            <a:ext cx="52" cy="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/>
                            <a:endParaRPr lang="el-GR" sz="2400" b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2749" name="Rectangle 2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0" y="3302"/>
                            <a:ext cx="52" cy="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/>
                            <a:endParaRPr lang="el-GR" sz="2400" b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2750" name="Rectangle 2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38" y="3216"/>
                            <a:ext cx="52" cy="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1" hangingPunct="1"/>
                            <a:endParaRPr lang="el-GR" sz="2400" b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5664" name="Group 6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88" y="3045"/>
                            <a:ext cx="3156" cy="696"/>
                            <a:chOff x="1788" y="3045"/>
                            <a:chExt cx="3156" cy="696"/>
                          </a:xfrm>
                        </p:grpSpPr>
                        <p:sp>
                          <p:nvSpPr>
                            <p:cNvPr id="22744" name="Rectangle 2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78" y="3426"/>
                              <a:ext cx="52" cy="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/>
                              <a:endParaRPr lang="el-GR" sz="2400" b="0">
                                <a:solidFill>
                                  <a:srgbClr val="000000"/>
                                </a:solidFill>
                                <a:latin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745" name="Rectangle 2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386" y="3140"/>
                              <a:ext cx="52" cy="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/>
                              <a:endParaRPr lang="el-GR" sz="2400" b="0">
                                <a:solidFill>
                                  <a:srgbClr val="000000"/>
                                </a:solidFill>
                                <a:latin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746" name="Rectangle 2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94" y="3045"/>
                              <a:ext cx="52" cy="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/>
                              <a:endParaRPr lang="el-GR" sz="2400" b="0">
                                <a:solidFill>
                                  <a:srgbClr val="000000"/>
                                </a:solidFill>
                                <a:latin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747" name="Rectangle 2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802" y="3150"/>
                              <a:ext cx="51" cy="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1" hangingPunct="1"/>
                              <a:endParaRPr lang="el-GR" sz="2400" b="0">
                                <a:solidFill>
                                  <a:srgbClr val="000000"/>
                                </a:solidFill>
                                <a:latin typeface="Times New Roman" panose="02020603050405020304" pitchFamily="18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25663" name="Group 6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88" y="3064"/>
                              <a:ext cx="3156" cy="677"/>
                              <a:chOff x="1788" y="3064"/>
                              <a:chExt cx="3156" cy="677"/>
                            </a:xfrm>
                          </p:grpSpPr>
                          <p:grpSp>
                            <p:nvGrpSpPr>
                              <p:cNvPr id="25657" name="Group 5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788" y="3064"/>
                                <a:ext cx="3156" cy="677"/>
                                <a:chOff x="1788" y="3064"/>
                                <a:chExt cx="3156" cy="677"/>
                              </a:xfrm>
                            </p:grpSpPr>
                            <p:sp>
                              <p:nvSpPr>
                                <p:cNvPr id="22583" name="Line 5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788" y="3711"/>
                                  <a:ext cx="208" cy="29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127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eaLnBrk="1" hangingPunct="1"/>
                                  <a:endParaRPr lang="el-GR" sz="2400" b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2584" name="Line 5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96" y="3445"/>
                                  <a:ext cx="208" cy="26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127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eaLnBrk="1" hangingPunct="1"/>
                                  <a:endParaRPr lang="el-GR" sz="2400" b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2585" name="Line 5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2204" y="3159"/>
                                  <a:ext cx="208" cy="28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127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eaLnBrk="1" hangingPunct="1"/>
                                  <a:endParaRPr lang="el-GR" sz="2400" b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2586" name="Line 58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2412" y="3077"/>
                                  <a:ext cx="180" cy="8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127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eaLnBrk="1" hangingPunct="1"/>
                                  <a:endParaRPr lang="el-GR" sz="2400" b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2587" name="Line 59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620" y="3064"/>
                                  <a:ext cx="207" cy="105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127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eaLnBrk="1" hangingPunct="1"/>
                                  <a:endParaRPr lang="el-GR" sz="2400" b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2588" name="Line 60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2827" y="3093"/>
                                  <a:ext cx="208" cy="7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127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eaLnBrk="1" hangingPunct="1"/>
                                  <a:endParaRPr lang="el-GR" sz="2400" b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2589" name="Line 6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035" y="3093"/>
                                  <a:ext cx="221" cy="22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127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eaLnBrk="1" hangingPunct="1"/>
                                  <a:endParaRPr lang="el-GR" sz="2400" b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2590" name="Line 6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256" y="3235"/>
                                  <a:ext cx="208" cy="8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127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eaLnBrk="1" hangingPunct="1"/>
                                  <a:endParaRPr lang="el-GR" sz="2400" b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2591" name="Line 63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464" y="3235"/>
                                  <a:ext cx="208" cy="219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127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eaLnBrk="1" hangingPunct="1"/>
                                  <a:endParaRPr lang="el-GR" sz="2400" b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2592" name="Line 64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672" y="3416"/>
                                  <a:ext cx="208" cy="3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127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eaLnBrk="1" hangingPunct="1"/>
                                  <a:endParaRPr lang="el-GR" sz="2400" b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2593" name="Line 6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80" y="3416"/>
                                  <a:ext cx="208" cy="25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127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eaLnBrk="1" hangingPunct="1"/>
                                  <a:endParaRPr lang="el-GR" sz="2400" b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2595" name="Line 6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296" y="3720"/>
                                  <a:ext cx="208" cy="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127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eaLnBrk="1" hangingPunct="1"/>
                                  <a:endParaRPr lang="el-GR" sz="2400" b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2596" name="Line 68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504" y="3720"/>
                                  <a:ext cx="208" cy="1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127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eaLnBrk="1" hangingPunct="1"/>
                                  <a:endParaRPr lang="el-GR" sz="2400" b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2597" name="Line 69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712" y="3730"/>
                                  <a:ext cx="232" cy="1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127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eaLnBrk="1" hangingPunct="1"/>
                                  <a:endParaRPr lang="el-GR" sz="2400" b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2674" name="Freeform 14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918" y="3692"/>
                                  <a:ext cx="65" cy="28"/>
                                </a:xfrm>
                                <a:custGeom>
                                  <a:avLst/>
                                  <a:gdLst>
                                    <a:gd name="T0" fmla="*/ 0 w 65"/>
                                    <a:gd name="T1" fmla="*/ 9 h 28"/>
                                    <a:gd name="T2" fmla="*/ 52 w 65"/>
                                    <a:gd name="T3" fmla="*/ 0 h 28"/>
                                    <a:gd name="T4" fmla="*/ 65 w 65"/>
                                    <a:gd name="T5" fmla="*/ 19 h 28"/>
                                    <a:gd name="T6" fmla="*/ 13 w 65"/>
                                    <a:gd name="T7" fmla="*/ 28 h 28"/>
                                    <a:gd name="T8" fmla="*/ 0 w 65"/>
                                    <a:gd name="T9" fmla="*/ 9 h 28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</a:cxnLst>
                                  <a:rect l="0" t="0" r="r" b="b"/>
                                  <a:pathLst>
                                    <a:path w="65" h="28">
                                      <a:moveTo>
                                        <a:pt x="0" y="9"/>
                                      </a:moveTo>
                                      <a:lnTo>
                                        <a:pt x="52" y="0"/>
                                      </a:lnTo>
                                      <a:lnTo>
                                        <a:pt x="65" y="19"/>
                                      </a:lnTo>
                                      <a:lnTo>
                                        <a:pt x="13" y="28"/>
                                      </a:lnTo>
                                      <a:lnTo>
                                        <a:pt x="0" y="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0000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eaLnBrk="1" hangingPunct="1"/>
                                  <a:endParaRPr lang="el-GR" sz="2400" b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2753" name="Rectangle 22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062" y="3654"/>
                                  <a:ext cx="52" cy="38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eaLnBrk="1" hangingPunct="1"/>
                                  <a:endParaRPr lang="el-GR" sz="2400" b="0">
                                    <a:solidFill>
                                      <a:srgbClr val="000000"/>
                                    </a:solidFill>
                                    <a:latin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25662" name="Line 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592" y="3072"/>
                                <a:ext cx="48" cy="0"/>
                              </a:xfrm>
                              <a:prstGeom prst="line">
                                <a:avLst/>
                              </a:prstGeom>
                              <a:noFill/>
                              <a:ln w="381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pPr eaLnBrk="1" hangingPunct="1"/>
                                <a:endParaRPr lang="el-GR" sz="2400" b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4716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447800" y="838200"/>
            <a:ext cx="63246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l-GR" sz="26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πληθυσμοί των διαφόρων ειδών αλιεύονται με περισσότερα του ενός εργαλεία (</a:t>
            </a:r>
            <a:r>
              <a:rPr lang="en-US" altLang="el-GR" sz="26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</a:t>
            </a:r>
            <a:r>
              <a:rPr lang="el-GR" altLang="el-GR" sz="26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l-GR" sz="26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gear fisheries</a:t>
            </a:r>
            <a:r>
              <a:rPr lang="el-GR" altLang="el-GR" sz="26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altLang="el-GR" sz="260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38" name="AutoShape 82"/>
          <p:cNvSpPr>
            <a:spLocks noChangeArrowheads="1"/>
          </p:cNvSpPr>
          <p:nvPr/>
        </p:nvSpPr>
        <p:spPr bwMode="auto">
          <a:xfrm>
            <a:off x="4114800" y="2286000"/>
            <a:ext cx="914400" cy="1828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l-GR" sz="24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39" name="Text Box 83"/>
          <p:cNvSpPr txBox="1">
            <a:spLocks noChangeArrowheads="1"/>
          </p:cNvSpPr>
          <p:nvPr/>
        </p:nvSpPr>
        <p:spPr bwMode="auto">
          <a:xfrm>
            <a:off x="457200" y="4191000"/>
            <a:ext cx="83820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l-GR" sz="2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δυσκολίες </a:t>
            </a:r>
            <a:r>
              <a:rPr lang="el-GR" altLang="el-GR" sz="2600">
                <a:solidFill>
                  <a:srgbClr val="FFFFFF"/>
                </a:solidFill>
                <a:latin typeface="Times New Roman" panose="02020603050405020304" pitchFamily="18" charset="0"/>
              </a:rPr>
              <a:t>στ</a:t>
            </a:r>
            <a:r>
              <a:rPr lang="en-GB" altLang="el-GR" sz="2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διαχείριση των ελληνικών και των Μεσογειακών αποθεμάτων με τη χρήση των μονοειδικών αλιευτικών μοντέλων (</a:t>
            </a:r>
            <a:r>
              <a:rPr lang="en-US" altLang="el-GR" sz="2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en-GB" altLang="el-GR" sz="2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l-GR" sz="2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 models</a:t>
            </a:r>
            <a:r>
              <a:rPr lang="en-GB" altLang="el-GR" sz="2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καθώς και </a:t>
            </a:r>
            <a:r>
              <a:rPr lang="el-GR" altLang="el-GR" sz="2600">
                <a:solidFill>
                  <a:srgbClr val="FFFFFF"/>
                </a:solidFill>
                <a:latin typeface="Times New Roman" panose="02020603050405020304" pitchFamily="18" charset="0"/>
              </a:rPr>
              <a:t>σ</a:t>
            </a:r>
            <a:r>
              <a:rPr lang="en-GB" altLang="el-GR" sz="2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την εκτίμηση της αλιευτικής θνησιμότητας ανά εργαλείο </a:t>
            </a:r>
          </a:p>
        </p:txBody>
      </p:sp>
    </p:spTree>
    <p:extLst>
      <p:ext uri="{BB962C8B-B14F-4D97-AF65-F5344CB8AC3E}">
        <p14:creationId xmlns:p14="http://schemas.microsoft.com/office/powerpoint/2010/main" val="30001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538" grpId="0" animBg="1"/>
      <p:bldP spid="1953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371600" y="561975"/>
            <a:ext cx="6781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l-GR" sz="26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κάθε εργαλείο στοχεύει σε διαφορετικό τμήμα του πληθυσμού κάποιου είδους</a:t>
            </a:r>
            <a:endParaRPr lang="en-GB" altLang="el-GR" sz="260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057" name="Group 313"/>
          <p:cNvGrpSpPr>
            <a:grpSpLocks/>
          </p:cNvGrpSpPr>
          <p:nvPr/>
        </p:nvGrpSpPr>
        <p:grpSpPr bwMode="auto">
          <a:xfrm>
            <a:off x="274638" y="2514600"/>
            <a:ext cx="8335962" cy="2320925"/>
            <a:chOff x="173" y="1584"/>
            <a:chExt cx="5251" cy="1462"/>
          </a:xfrm>
        </p:grpSpPr>
        <p:sp>
          <p:nvSpPr>
            <p:cNvPr id="31825" name="Rectangle 81"/>
            <p:cNvSpPr>
              <a:spLocks noChangeArrowheads="1"/>
            </p:cNvSpPr>
            <p:nvPr/>
          </p:nvSpPr>
          <p:spPr bwMode="auto">
            <a:xfrm flipV="1">
              <a:off x="1344" y="2976"/>
              <a:ext cx="4080" cy="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26" name="Rectangle 82"/>
            <p:cNvSpPr>
              <a:spLocks noChangeArrowheads="1"/>
            </p:cNvSpPr>
            <p:nvPr/>
          </p:nvSpPr>
          <p:spPr bwMode="auto">
            <a:xfrm>
              <a:off x="173" y="1584"/>
              <a:ext cx="10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600">
                  <a:solidFill>
                    <a:srgbClr val="FFFF00"/>
                  </a:solidFill>
                  <a:latin typeface="Times New Roman" panose="02020603050405020304" pitchFamily="18" charset="0"/>
                </a:rPr>
                <a:t>Απλ</a:t>
              </a:r>
              <a:r>
                <a:rPr lang="el-GR" altLang="el-GR" sz="2600">
                  <a:solidFill>
                    <a:srgbClr val="FFFF00"/>
                  </a:solidFill>
                  <a:latin typeface="Times New Roman" panose="02020603050405020304" pitchFamily="18" charset="0"/>
                </a:rPr>
                <a:t>.</a:t>
              </a:r>
              <a:r>
                <a:rPr lang="en-GB" altLang="el-GR" sz="2600">
                  <a:solidFill>
                    <a:srgbClr val="FFFF00"/>
                  </a:solidFill>
                  <a:latin typeface="Times New Roman" panose="02020603050405020304" pitchFamily="18" charset="0"/>
                </a:rPr>
                <a:t> δίχτυα</a:t>
              </a:r>
              <a:endParaRPr lang="en-GB" altLang="el-GR" sz="26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2054" name="Group 310"/>
          <p:cNvGrpSpPr>
            <a:grpSpLocks/>
          </p:cNvGrpSpPr>
          <p:nvPr/>
        </p:nvGrpSpPr>
        <p:grpSpPr bwMode="auto">
          <a:xfrm>
            <a:off x="268288" y="1158875"/>
            <a:ext cx="4608512" cy="2843213"/>
            <a:chOff x="169" y="730"/>
            <a:chExt cx="2903" cy="1791"/>
          </a:xfrm>
        </p:grpSpPr>
        <p:sp>
          <p:nvSpPr>
            <p:cNvPr id="31828" name="Rectangle 84"/>
            <p:cNvSpPr>
              <a:spLocks noChangeArrowheads="1"/>
            </p:cNvSpPr>
            <p:nvPr/>
          </p:nvSpPr>
          <p:spPr bwMode="auto">
            <a:xfrm>
              <a:off x="528" y="2448"/>
              <a:ext cx="2544" cy="7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30" name="Rectangle 86"/>
            <p:cNvSpPr>
              <a:spLocks noChangeArrowheads="1"/>
            </p:cNvSpPr>
            <p:nvPr/>
          </p:nvSpPr>
          <p:spPr bwMode="auto">
            <a:xfrm>
              <a:off x="169" y="73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600">
                  <a:solidFill>
                    <a:srgbClr val="FF9933"/>
                  </a:solidFill>
                  <a:latin typeface="Times New Roman" panose="02020603050405020304" pitchFamily="18" charset="0"/>
                </a:rPr>
                <a:t>Μηχ</a:t>
              </a:r>
              <a:r>
                <a:rPr lang="el-GR" altLang="el-GR" sz="2600">
                  <a:solidFill>
                    <a:srgbClr val="FF9933"/>
                  </a:solidFill>
                  <a:latin typeface="Times New Roman" panose="02020603050405020304" pitchFamily="18" charset="0"/>
                </a:rPr>
                <a:t>/</a:t>
              </a:r>
              <a:r>
                <a:rPr lang="en-GB" altLang="el-GR" sz="2600">
                  <a:solidFill>
                    <a:srgbClr val="FF9933"/>
                  </a:solidFill>
                  <a:latin typeface="Times New Roman" panose="02020603050405020304" pitchFamily="18" charset="0"/>
                </a:rPr>
                <a:t>τα</a:t>
              </a:r>
              <a:endParaRPr lang="en-GB" altLang="el-GR" sz="26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2055" name="Group 311"/>
          <p:cNvGrpSpPr>
            <a:grpSpLocks/>
          </p:cNvGrpSpPr>
          <p:nvPr/>
        </p:nvGrpSpPr>
        <p:grpSpPr bwMode="auto">
          <a:xfrm>
            <a:off x="274638" y="1631950"/>
            <a:ext cx="6964362" cy="2674938"/>
            <a:chOff x="173" y="1028"/>
            <a:chExt cx="4387" cy="1685"/>
          </a:xfrm>
        </p:grpSpPr>
        <p:sp>
          <p:nvSpPr>
            <p:cNvPr id="31883" name="Rectangle 139"/>
            <p:cNvSpPr>
              <a:spLocks noChangeArrowheads="1"/>
            </p:cNvSpPr>
            <p:nvPr/>
          </p:nvSpPr>
          <p:spPr bwMode="auto">
            <a:xfrm>
              <a:off x="768" y="2640"/>
              <a:ext cx="3792" cy="73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85" name="Rectangle 141"/>
            <p:cNvSpPr>
              <a:spLocks noChangeArrowheads="1"/>
            </p:cNvSpPr>
            <p:nvPr/>
          </p:nvSpPr>
          <p:spPr bwMode="auto">
            <a:xfrm>
              <a:off x="173" y="1028"/>
              <a:ext cx="3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600">
                  <a:solidFill>
                    <a:srgbClr val="00FFFF"/>
                  </a:solidFill>
                  <a:latin typeface="Times New Roman" panose="02020603050405020304" pitchFamily="18" charset="0"/>
                </a:rPr>
                <a:t>Γρι</a:t>
              </a:r>
              <a:endParaRPr lang="en-GB" altLang="el-GR" sz="26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86" name="Rectangle 142"/>
            <p:cNvSpPr>
              <a:spLocks noChangeArrowheads="1"/>
            </p:cNvSpPr>
            <p:nvPr/>
          </p:nvSpPr>
          <p:spPr bwMode="auto">
            <a:xfrm>
              <a:off x="431" y="1028"/>
              <a:ext cx="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600">
                  <a:solidFill>
                    <a:srgbClr val="00FFFF"/>
                  </a:solidFill>
                  <a:latin typeface="Times New Roman" panose="02020603050405020304" pitchFamily="18" charset="0"/>
                </a:rPr>
                <a:t>-</a:t>
              </a:r>
              <a:endParaRPr lang="en-GB" altLang="el-GR" sz="26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87" name="Rectangle 143"/>
            <p:cNvSpPr>
              <a:spLocks noChangeArrowheads="1"/>
            </p:cNvSpPr>
            <p:nvPr/>
          </p:nvSpPr>
          <p:spPr bwMode="auto">
            <a:xfrm>
              <a:off x="528" y="1028"/>
              <a:ext cx="2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600">
                  <a:solidFill>
                    <a:srgbClr val="00FFFF"/>
                  </a:solidFill>
                  <a:latin typeface="Times New Roman" panose="02020603050405020304" pitchFamily="18" charset="0"/>
                </a:rPr>
                <a:t>γρι</a:t>
              </a:r>
              <a:endParaRPr lang="en-GB" altLang="el-GR" sz="26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89" name="Rectangle 145"/>
            <p:cNvSpPr>
              <a:spLocks noChangeArrowheads="1"/>
            </p:cNvSpPr>
            <p:nvPr/>
          </p:nvSpPr>
          <p:spPr bwMode="auto">
            <a:xfrm>
              <a:off x="173" y="1028"/>
              <a:ext cx="3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600">
                  <a:solidFill>
                    <a:srgbClr val="00FFFF"/>
                  </a:solidFill>
                  <a:latin typeface="Times New Roman" panose="02020603050405020304" pitchFamily="18" charset="0"/>
                </a:rPr>
                <a:t>Γρι</a:t>
              </a:r>
              <a:endParaRPr lang="en-GB" altLang="el-GR" sz="26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2058" name="Group 314"/>
          <p:cNvGrpSpPr>
            <a:grpSpLocks/>
          </p:cNvGrpSpPr>
          <p:nvPr/>
        </p:nvGrpSpPr>
        <p:grpSpPr bwMode="auto">
          <a:xfrm>
            <a:off x="274638" y="2971800"/>
            <a:ext cx="7421562" cy="2168525"/>
            <a:chOff x="173" y="1872"/>
            <a:chExt cx="4675" cy="1366"/>
          </a:xfrm>
        </p:grpSpPr>
        <p:sp>
          <p:nvSpPr>
            <p:cNvPr id="31893" name="Rectangle 149"/>
            <p:cNvSpPr>
              <a:spLocks noChangeArrowheads="1"/>
            </p:cNvSpPr>
            <p:nvPr/>
          </p:nvSpPr>
          <p:spPr bwMode="auto">
            <a:xfrm flipV="1">
              <a:off x="768" y="3168"/>
              <a:ext cx="4080" cy="70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94" name="Rectangle 150"/>
            <p:cNvSpPr>
              <a:spLocks noChangeArrowheads="1"/>
            </p:cNvSpPr>
            <p:nvPr/>
          </p:nvSpPr>
          <p:spPr bwMode="auto">
            <a:xfrm>
              <a:off x="173" y="1872"/>
              <a:ext cx="10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600">
                  <a:solidFill>
                    <a:srgbClr val="99FF99"/>
                  </a:solidFill>
                  <a:latin typeface="Times New Roman" panose="02020603050405020304" pitchFamily="18" charset="0"/>
                </a:rPr>
                <a:t>Μαν</a:t>
              </a:r>
              <a:r>
                <a:rPr lang="el-GR" altLang="el-GR" sz="2600">
                  <a:solidFill>
                    <a:srgbClr val="99FF99"/>
                  </a:solidFill>
                  <a:latin typeface="Times New Roman" panose="02020603050405020304" pitchFamily="18" charset="0"/>
                </a:rPr>
                <a:t>.διχτυ</a:t>
              </a:r>
              <a:r>
                <a:rPr lang="en-GB" altLang="el-GR" sz="2600">
                  <a:solidFill>
                    <a:srgbClr val="99FF99"/>
                  </a:solidFill>
                  <a:latin typeface="Times New Roman" panose="02020603050405020304" pitchFamily="18" charset="0"/>
                </a:rPr>
                <a:t>α</a:t>
              </a:r>
              <a:endParaRPr lang="en-GB" altLang="el-GR" sz="26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2056" name="Group 312"/>
          <p:cNvGrpSpPr>
            <a:grpSpLocks/>
          </p:cNvGrpSpPr>
          <p:nvPr/>
        </p:nvGrpSpPr>
        <p:grpSpPr bwMode="auto">
          <a:xfrm>
            <a:off x="274638" y="2073275"/>
            <a:ext cx="5440362" cy="2533650"/>
            <a:chOff x="173" y="1306"/>
            <a:chExt cx="3427" cy="1596"/>
          </a:xfrm>
        </p:grpSpPr>
        <p:sp>
          <p:nvSpPr>
            <p:cNvPr id="31896" name="Rectangle 152"/>
            <p:cNvSpPr>
              <a:spLocks noChangeArrowheads="1"/>
            </p:cNvSpPr>
            <p:nvPr/>
          </p:nvSpPr>
          <p:spPr bwMode="auto">
            <a:xfrm>
              <a:off x="1632" y="2832"/>
              <a:ext cx="1968" cy="7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97" name="Rectangle 153"/>
            <p:cNvSpPr>
              <a:spLocks noChangeArrowheads="1"/>
            </p:cNvSpPr>
            <p:nvPr/>
          </p:nvSpPr>
          <p:spPr bwMode="auto">
            <a:xfrm>
              <a:off x="173" y="1306"/>
              <a:ext cx="10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600">
                  <a:solidFill>
                    <a:srgbClr val="FF3300"/>
                  </a:solidFill>
                  <a:latin typeface="Times New Roman" panose="02020603050405020304" pitchFamily="18" charset="0"/>
                </a:rPr>
                <a:t>Παραγάδια</a:t>
              </a:r>
              <a:endParaRPr lang="en-GB" altLang="el-GR" sz="26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2053" name="Group 309"/>
          <p:cNvGrpSpPr>
            <a:grpSpLocks/>
          </p:cNvGrpSpPr>
          <p:nvPr/>
        </p:nvGrpSpPr>
        <p:grpSpPr bwMode="auto">
          <a:xfrm>
            <a:off x="533400" y="5303838"/>
            <a:ext cx="8112125" cy="563562"/>
            <a:chOff x="624" y="3773"/>
            <a:chExt cx="5110" cy="355"/>
          </a:xfrm>
        </p:grpSpPr>
        <p:sp>
          <p:nvSpPr>
            <p:cNvPr id="32051" name="Rectangle 307"/>
            <p:cNvSpPr>
              <a:spLocks noChangeArrowheads="1"/>
            </p:cNvSpPr>
            <p:nvPr/>
          </p:nvSpPr>
          <p:spPr bwMode="auto">
            <a:xfrm>
              <a:off x="624" y="3773"/>
              <a:ext cx="5110" cy="35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99" name="Line 155"/>
            <p:cNvSpPr>
              <a:spLocks noChangeShapeType="1"/>
            </p:cNvSpPr>
            <p:nvPr/>
          </p:nvSpPr>
          <p:spPr bwMode="auto">
            <a:xfrm>
              <a:off x="624" y="3773"/>
              <a:ext cx="5086" cy="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00" name="Line 156"/>
            <p:cNvSpPr>
              <a:spLocks noChangeShapeType="1"/>
            </p:cNvSpPr>
            <p:nvPr/>
          </p:nvSpPr>
          <p:spPr bwMode="auto">
            <a:xfrm flipV="1">
              <a:off x="834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01" name="Line 157"/>
            <p:cNvSpPr>
              <a:spLocks noChangeShapeType="1"/>
            </p:cNvSpPr>
            <p:nvPr/>
          </p:nvSpPr>
          <p:spPr bwMode="auto">
            <a:xfrm flipV="1">
              <a:off x="1032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02" name="Line 158"/>
            <p:cNvSpPr>
              <a:spLocks noChangeShapeType="1"/>
            </p:cNvSpPr>
            <p:nvPr/>
          </p:nvSpPr>
          <p:spPr bwMode="auto">
            <a:xfrm flipV="1">
              <a:off x="1236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03" name="Line 159"/>
            <p:cNvSpPr>
              <a:spLocks noChangeShapeType="1"/>
            </p:cNvSpPr>
            <p:nvPr/>
          </p:nvSpPr>
          <p:spPr bwMode="auto">
            <a:xfrm flipV="1">
              <a:off x="1441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04" name="Line 160"/>
            <p:cNvSpPr>
              <a:spLocks noChangeShapeType="1"/>
            </p:cNvSpPr>
            <p:nvPr/>
          </p:nvSpPr>
          <p:spPr bwMode="auto">
            <a:xfrm flipV="1">
              <a:off x="1651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05" name="Line 161"/>
            <p:cNvSpPr>
              <a:spLocks noChangeShapeType="1"/>
            </p:cNvSpPr>
            <p:nvPr/>
          </p:nvSpPr>
          <p:spPr bwMode="auto">
            <a:xfrm flipV="1">
              <a:off x="1843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06" name="Line 162"/>
            <p:cNvSpPr>
              <a:spLocks noChangeShapeType="1"/>
            </p:cNvSpPr>
            <p:nvPr/>
          </p:nvSpPr>
          <p:spPr bwMode="auto">
            <a:xfrm flipV="1">
              <a:off x="2053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07" name="Line 163"/>
            <p:cNvSpPr>
              <a:spLocks noChangeShapeType="1"/>
            </p:cNvSpPr>
            <p:nvPr/>
          </p:nvSpPr>
          <p:spPr bwMode="auto">
            <a:xfrm flipV="1">
              <a:off x="2257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08" name="Line 164"/>
            <p:cNvSpPr>
              <a:spLocks noChangeShapeType="1"/>
            </p:cNvSpPr>
            <p:nvPr/>
          </p:nvSpPr>
          <p:spPr bwMode="auto">
            <a:xfrm flipV="1">
              <a:off x="2455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09" name="Line 165"/>
            <p:cNvSpPr>
              <a:spLocks noChangeShapeType="1"/>
            </p:cNvSpPr>
            <p:nvPr/>
          </p:nvSpPr>
          <p:spPr bwMode="auto">
            <a:xfrm flipV="1">
              <a:off x="2660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10" name="Line 166"/>
            <p:cNvSpPr>
              <a:spLocks noChangeShapeType="1"/>
            </p:cNvSpPr>
            <p:nvPr/>
          </p:nvSpPr>
          <p:spPr bwMode="auto">
            <a:xfrm flipV="1">
              <a:off x="2864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11" name="Line 167"/>
            <p:cNvSpPr>
              <a:spLocks noChangeShapeType="1"/>
            </p:cNvSpPr>
            <p:nvPr/>
          </p:nvSpPr>
          <p:spPr bwMode="auto">
            <a:xfrm flipV="1">
              <a:off x="3074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12" name="Line 168"/>
            <p:cNvSpPr>
              <a:spLocks noChangeShapeType="1"/>
            </p:cNvSpPr>
            <p:nvPr/>
          </p:nvSpPr>
          <p:spPr bwMode="auto">
            <a:xfrm flipV="1">
              <a:off x="3266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13" name="Line 169"/>
            <p:cNvSpPr>
              <a:spLocks noChangeShapeType="1"/>
            </p:cNvSpPr>
            <p:nvPr/>
          </p:nvSpPr>
          <p:spPr bwMode="auto">
            <a:xfrm flipV="1">
              <a:off x="3476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14" name="Line 170"/>
            <p:cNvSpPr>
              <a:spLocks noChangeShapeType="1"/>
            </p:cNvSpPr>
            <p:nvPr/>
          </p:nvSpPr>
          <p:spPr bwMode="auto">
            <a:xfrm flipV="1">
              <a:off x="3680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15" name="Line 171"/>
            <p:cNvSpPr>
              <a:spLocks noChangeShapeType="1"/>
            </p:cNvSpPr>
            <p:nvPr/>
          </p:nvSpPr>
          <p:spPr bwMode="auto">
            <a:xfrm flipV="1">
              <a:off x="3885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16" name="Line 172"/>
            <p:cNvSpPr>
              <a:spLocks noChangeShapeType="1"/>
            </p:cNvSpPr>
            <p:nvPr/>
          </p:nvSpPr>
          <p:spPr bwMode="auto">
            <a:xfrm flipV="1">
              <a:off x="4083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17" name="Line 173"/>
            <p:cNvSpPr>
              <a:spLocks noChangeShapeType="1"/>
            </p:cNvSpPr>
            <p:nvPr/>
          </p:nvSpPr>
          <p:spPr bwMode="auto">
            <a:xfrm flipV="1">
              <a:off x="4287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18" name="Line 174"/>
            <p:cNvSpPr>
              <a:spLocks noChangeShapeType="1"/>
            </p:cNvSpPr>
            <p:nvPr/>
          </p:nvSpPr>
          <p:spPr bwMode="auto">
            <a:xfrm flipV="1">
              <a:off x="4497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19" name="Line 175"/>
            <p:cNvSpPr>
              <a:spLocks noChangeShapeType="1"/>
            </p:cNvSpPr>
            <p:nvPr/>
          </p:nvSpPr>
          <p:spPr bwMode="auto">
            <a:xfrm flipV="1">
              <a:off x="4689" y="3773"/>
              <a:ext cx="6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20" name="Line 176"/>
            <p:cNvSpPr>
              <a:spLocks noChangeShapeType="1"/>
            </p:cNvSpPr>
            <p:nvPr/>
          </p:nvSpPr>
          <p:spPr bwMode="auto">
            <a:xfrm flipV="1">
              <a:off x="4899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21" name="Line 177"/>
            <p:cNvSpPr>
              <a:spLocks noChangeShapeType="1"/>
            </p:cNvSpPr>
            <p:nvPr/>
          </p:nvSpPr>
          <p:spPr bwMode="auto">
            <a:xfrm flipV="1">
              <a:off x="5104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22" name="Line 178"/>
            <p:cNvSpPr>
              <a:spLocks noChangeShapeType="1"/>
            </p:cNvSpPr>
            <p:nvPr/>
          </p:nvSpPr>
          <p:spPr bwMode="auto">
            <a:xfrm flipV="1">
              <a:off x="5308" y="3773"/>
              <a:ext cx="6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23" name="Line 179"/>
            <p:cNvSpPr>
              <a:spLocks noChangeShapeType="1"/>
            </p:cNvSpPr>
            <p:nvPr/>
          </p:nvSpPr>
          <p:spPr bwMode="auto">
            <a:xfrm flipV="1">
              <a:off x="5506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24" name="Line 180"/>
            <p:cNvSpPr>
              <a:spLocks noChangeShapeType="1"/>
            </p:cNvSpPr>
            <p:nvPr/>
          </p:nvSpPr>
          <p:spPr bwMode="auto">
            <a:xfrm flipV="1">
              <a:off x="5710" y="3773"/>
              <a:ext cx="6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25" name="Rectangle 181"/>
            <p:cNvSpPr>
              <a:spLocks noChangeArrowheads="1"/>
            </p:cNvSpPr>
            <p:nvPr/>
          </p:nvSpPr>
          <p:spPr bwMode="auto">
            <a:xfrm>
              <a:off x="648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26" name="Rectangle 182"/>
            <p:cNvSpPr>
              <a:spLocks noChangeArrowheads="1"/>
            </p:cNvSpPr>
            <p:nvPr/>
          </p:nvSpPr>
          <p:spPr bwMode="auto">
            <a:xfrm>
              <a:off x="648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10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27" name="Rectangle 183"/>
            <p:cNvSpPr>
              <a:spLocks noChangeArrowheads="1"/>
            </p:cNvSpPr>
            <p:nvPr/>
          </p:nvSpPr>
          <p:spPr bwMode="auto">
            <a:xfrm>
              <a:off x="852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28" name="Rectangle 184"/>
            <p:cNvSpPr>
              <a:spLocks noChangeArrowheads="1"/>
            </p:cNvSpPr>
            <p:nvPr/>
          </p:nvSpPr>
          <p:spPr bwMode="auto">
            <a:xfrm>
              <a:off x="852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11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29" name="Rectangle 185"/>
            <p:cNvSpPr>
              <a:spLocks noChangeArrowheads="1"/>
            </p:cNvSpPr>
            <p:nvPr/>
          </p:nvSpPr>
          <p:spPr bwMode="auto">
            <a:xfrm>
              <a:off x="1062" y="3924"/>
              <a:ext cx="156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30" name="Rectangle 186"/>
            <p:cNvSpPr>
              <a:spLocks noChangeArrowheads="1"/>
            </p:cNvSpPr>
            <p:nvPr/>
          </p:nvSpPr>
          <p:spPr bwMode="auto">
            <a:xfrm>
              <a:off x="1062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12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31" name="Rectangle 187"/>
            <p:cNvSpPr>
              <a:spLocks noChangeArrowheads="1"/>
            </p:cNvSpPr>
            <p:nvPr/>
          </p:nvSpPr>
          <p:spPr bwMode="auto">
            <a:xfrm>
              <a:off x="1267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32" name="Rectangle 188"/>
            <p:cNvSpPr>
              <a:spLocks noChangeArrowheads="1"/>
            </p:cNvSpPr>
            <p:nvPr/>
          </p:nvSpPr>
          <p:spPr bwMode="auto">
            <a:xfrm>
              <a:off x="1267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13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33" name="Rectangle 189"/>
            <p:cNvSpPr>
              <a:spLocks noChangeArrowheads="1"/>
            </p:cNvSpPr>
            <p:nvPr/>
          </p:nvSpPr>
          <p:spPr bwMode="auto">
            <a:xfrm>
              <a:off x="1465" y="3924"/>
              <a:ext cx="156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34" name="Rectangle 190"/>
            <p:cNvSpPr>
              <a:spLocks noChangeArrowheads="1"/>
            </p:cNvSpPr>
            <p:nvPr/>
          </p:nvSpPr>
          <p:spPr bwMode="auto">
            <a:xfrm>
              <a:off x="1465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14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35" name="Rectangle 191"/>
            <p:cNvSpPr>
              <a:spLocks noChangeArrowheads="1"/>
            </p:cNvSpPr>
            <p:nvPr/>
          </p:nvSpPr>
          <p:spPr bwMode="auto">
            <a:xfrm>
              <a:off x="1669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36" name="Rectangle 192"/>
            <p:cNvSpPr>
              <a:spLocks noChangeArrowheads="1"/>
            </p:cNvSpPr>
            <p:nvPr/>
          </p:nvSpPr>
          <p:spPr bwMode="auto">
            <a:xfrm>
              <a:off x="1669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15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37" name="Rectangle 193"/>
            <p:cNvSpPr>
              <a:spLocks noChangeArrowheads="1"/>
            </p:cNvSpPr>
            <p:nvPr/>
          </p:nvSpPr>
          <p:spPr bwMode="auto">
            <a:xfrm>
              <a:off x="1873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38" name="Rectangle 194"/>
            <p:cNvSpPr>
              <a:spLocks noChangeArrowheads="1"/>
            </p:cNvSpPr>
            <p:nvPr/>
          </p:nvSpPr>
          <p:spPr bwMode="auto">
            <a:xfrm>
              <a:off x="1873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16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39" name="Rectangle 195"/>
            <p:cNvSpPr>
              <a:spLocks noChangeArrowheads="1"/>
            </p:cNvSpPr>
            <p:nvPr/>
          </p:nvSpPr>
          <p:spPr bwMode="auto">
            <a:xfrm>
              <a:off x="2071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40" name="Rectangle 196"/>
            <p:cNvSpPr>
              <a:spLocks noChangeArrowheads="1"/>
            </p:cNvSpPr>
            <p:nvPr/>
          </p:nvSpPr>
          <p:spPr bwMode="auto">
            <a:xfrm>
              <a:off x="2071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17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41" name="Rectangle 197"/>
            <p:cNvSpPr>
              <a:spLocks noChangeArrowheads="1"/>
            </p:cNvSpPr>
            <p:nvPr/>
          </p:nvSpPr>
          <p:spPr bwMode="auto">
            <a:xfrm>
              <a:off x="2275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42" name="Rectangle 198"/>
            <p:cNvSpPr>
              <a:spLocks noChangeArrowheads="1"/>
            </p:cNvSpPr>
            <p:nvPr/>
          </p:nvSpPr>
          <p:spPr bwMode="auto">
            <a:xfrm>
              <a:off x="2275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18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43" name="Rectangle 199"/>
            <p:cNvSpPr>
              <a:spLocks noChangeArrowheads="1"/>
            </p:cNvSpPr>
            <p:nvPr/>
          </p:nvSpPr>
          <p:spPr bwMode="auto">
            <a:xfrm>
              <a:off x="2485" y="3924"/>
              <a:ext cx="157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44" name="Rectangle 200"/>
            <p:cNvSpPr>
              <a:spLocks noChangeArrowheads="1"/>
            </p:cNvSpPr>
            <p:nvPr/>
          </p:nvSpPr>
          <p:spPr bwMode="auto">
            <a:xfrm>
              <a:off x="2485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19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45" name="Rectangle 201"/>
            <p:cNvSpPr>
              <a:spLocks noChangeArrowheads="1"/>
            </p:cNvSpPr>
            <p:nvPr/>
          </p:nvSpPr>
          <p:spPr bwMode="auto">
            <a:xfrm>
              <a:off x="2690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46" name="Rectangle 202"/>
            <p:cNvSpPr>
              <a:spLocks noChangeArrowheads="1"/>
            </p:cNvSpPr>
            <p:nvPr/>
          </p:nvSpPr>
          <p:spPr bwMode="auto">
            <a:xfrm>
              <a:off x="2690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20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47" name="Rectangle 203"/>
            <p:cNvSpPr>
              <a:spLocks noChangeArrowheads="1"/>
            </p:cNvSpPr>
            <p:nvPr/>
          </p:nvSpPr>
          <p:spPr bwMode="auto">
            <a:xfrm>
              <a:off x="2888" y="3924"/>
              <a:ext cx="156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48" name="Rectangle 204"/>
            <p:cNvSpPr>
              <a:spLocks noChangeArrowheads="1"/>
            </p:cNvSpPr>
            <p:nvPr/>
          </p:nvSpPr>
          <p:spPr bwMode="auto">
            <a:xfrm>
              <a:off x="2888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21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49" name="Rectangle 205"/>
            <p:cNvSpPr>
              <a:spLocks noChangeArrowheads="1"/>
            </p:cNvSpPr>
            <p:nvPr/>
          </p:nvSpPr>
          <p:spPr bwMode="auto">
            <a:xfrm>
              <a:off x="3092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50" name="Rectangle 206"/>
            <p:cNvSpPr>
              <a:spLocks noChangeArrowheads="1"/>
            </p:cNvSpPr>
            <p:nvPr/>
          </p:nvSpPr>
          <p:spPr bwMode="auto">
            <a:xfrm>
              <a:off x="3092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22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51" name="Rectangle 207"/>
            <p:cNvSpPr>
              <a:spLocks noChangeArrowheads="1"/>
            </p:cNvSpPr>
            <p:nvPr/>
          </p:nvSpPr>
          <p:spPr bwMode="auto">
            <a:xfrm>
              <a:off x="3296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52" name="Rectangle 208"/>
            <p:cNvSpPr>
              <a:spLocks noChangeArrowheads="1"/>
            </p:cNvSpPr>
            <p:nvPr/>
          </p:nvSpPr>
          <p:spPr bwMode="auto">
            <a:xfrm>
              <a:off x="3296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23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53" name="Rectangle 209"/>
            <p:cNvSpPr>
              <a:spLocks noChangeArrowheads="1"/>
            </p:cNvSpPr>
            <p:nvPr/>
          </p:nvSpPr>
          <p:spPr bwMode="auto">
            <a:xfrm>
              <a:off x="3494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54" name="Rectangle 210"/>
            <p:cNvSpPr>
              <a:spLocks noChangeArrowheads="1"/>
            </p:cNvSpPr>
            <p:nvPr/>
          </p:nvSpPr>
          <p:spPr bwMode="auto">
            <a:xfrm>
              <a:off x="3494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24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55" name="Rectangle 211"/>
            <p:cNvSpPr>
              <a:spLocks noChangeArrowheads="1"/>
            </p:cNvSpPr>
            <p:nvPr/>
          </p:nvSpPr>
          <p:spPr bwMode="auto">
            <a:xfrm>
              <a:off x="3698" y="3924"/>
              <a:ext cx="163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56" name="Rectangle 212"/>
            <p:cNvSpPr>
              <a:spLocks noChangeArrowheads="1"/>
            </p:cNvSpPr>
            <p:nvPr/>
          </p:nvSpPr>
          <p:spPr bwMode="auto">
            <a:xfrm>
              <a:off x="3698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25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57" name="Rectangle 213"/>
            <p:cNvSpPr>
              <a:spLocks noChangeArrowheads="1"/>
            </p:cNvSpPr>
            <p:nvPr/>
          </p:nvSpPr>
          <p:spPr bwMode="auto">
            <a:xfrm>
              <a:off x="3909" y="3924"/>
              <a:ext cx="156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58" name="Rectangle 214"/>
            <p:cNvSpPr>
              <a:spLocks noChangeArrowheads="1"/>
            </p:cNvSpPr>
            <p:nvPr/>
          </p:nvSpPr>
          <p:spPr bwMode="auto">
            <a:xfrm>
              <a:off x="3909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26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59" name="Rectangle 215"/>
            <p:cNvSpPr>
              <a:spLocks noChangeArrowheads="1"/>
            </p:cNvSpPr>
            <p:nvPr/>
          </p:nvSpPr>
          <p:spPr bwMode="auto">
            <a:xfrm>
              <a:off x="4113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60" name="Rectangle 216"/>
            <p:cNvSpPr>
              <a:spLocks noChangeArrowheads="1"/>
            </p:cNvSpPr>
            <p:nvPr/>
          </p:nvSpPr>
          <p:spPr bwMode="auto">
            <a:xfrm>
              <a:off x="4113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27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61" name="Rectangle 217"/>
            <p:cNvSpPr>
              <a:spLocks noChangeArrowheads="1"/>
            </p:cNvSpPr>
            <p:nvPr/>
          </p:nvSpPr>
          <p:spPr bwMode="auto">
            <a:xfrm>
              <a:off x="4311" y="3924"/>
              <a:ext cx="156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62" name="Rectangle 218"/>
            <p:cNvSpPr>
              <a:spLocks noChangeArrowheads="1"/>
            </p:cNvSpPr>
            <p:nvPr/>
          </p:nvSpPr>
          <p:spPr bwMode="auto">
            <a:xfrm>
              <a:off x="4311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28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63" name="Rectangle 219"/>
            <p:cNvSpPr>
              <a:spLocks noChangeArrowheads="1"/>
            </p:cNvSpPr>
            <p:nvPr/>
          </p:nvSpPr>
          <p:spPr bwMode="auto">
            <a:xfrm>
              <a:off x="4515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64" name="Rectangle 220"/>
            <p:cNvSpPr>
              <a:spLocks noChangeArrowheads="1"/>
            </p:cNvSpPr>
            <p:nvPr/>
          </p:nvSpPr>
          <p:spPr bwMode="auto">
            <a:xfrm>
              <a:off x="4515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29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65" name="Rectangle 221"/>
            <p:cNvSpPr>
              <a:spLocks noChangeArrowheads="1"/>
            </p:cNvSpPr>
            <p:nvPr/>
          </p:nvSpPr>
          <p:spPr bwMode="auto">
            <a:xfrm>
              <a:off x="4719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66" name="Rectangle 222"/>
            <p:cNvSpPr>
              <a:spLocks noChangeArrowheads="1"/>
            </p:cNvSpPr>
            <p:nvPr/>
          </p:nvSpPr>
          <p:spPr bwMode="auto">
            <a:xfrm>
              <a:off x="4719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30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67" name="Rectangle 223"/>
            <p:cNvSpPr>
              <a:spLocks noChangeArrowheads="1"/>
            </p:cNvSpPr>
            <p:nvPr/>
          </p:nvSpPr>
          <p:spPr bwMode="auto">
            <a:xfrm>
              <a:off x="4917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68" name="Rectangle 224"/>
            <p:cNvSpPr>
              <a:spLocks noChangeArrowheads="1"/>
            </p:cNvSpPr>
            <p:nvPr/>
          </p:nvSpPr>
          <p:spPr bwMode="auto">
            <a:xfrm>
              <a:off x="4917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31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69" name="Rectangle 225"/>
            <p:cNvSpPr>
              <a:spLocks noChangeArrowheads="1"/>
            </p:cNvSpPr>
            <p:nvPr/>
          </p:nvSpPr>
          <p:spPr bwMode="auto">
            <a:xfrm>
              <a:off x="5122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70" name="Rectangle 226"/>
            <p:cNvSpPr>
              <a:spLocks noChangeArrowheads="1"/>
            </p:cNvSpPr>
            <p:nvPr/>
          </p:nvSpPr>
          <p:spPr bwMode="auto">
            <a:xfrm>
              <a:off x="5122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32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71" name="Rectangle 227"/>
            <p:cNvSpPr>
              <a:spLocks noChangeArrowheads="1"/>
            </p:cNvSpPr>
            <p:nvPr/>
          </p:nvSpPr>
          <p:spPr bwMode="auto">
            <a:xfrm>
              <a:off x="5332" y="3924"/>
              <a:ext cx="156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72" name="Rectangle 228"/>
            <p:cNvSpPr>
              <a:spLocks noChangeArrowheads="1"/>
            </p:cNvSpPr>
            <p:nvPr/>
          </p:nvSpPr>
          <p:spPr bwMode="auto">
            <a:xfrm>
              <a:off x="5332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33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73" name="Rectangle 229"/>
            <p:cNvSpPr>
              <a:spLocks noChangeArrowheads="1"/>
            </p:cNvSpPr>
            <p:nvPr/>
          </p:nvSpPr>
          <p:spPr bwMode="auto">
            <a:xfrm>
              <a:off x="5536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74" name="Rectangle 230"/>
            <p:cNvSpPr>
              <a:spLocks noChangeArrowheads="1"/>
            </p:cNvSpPr>
            <p:nvPr/>
          </p:nvSpPr>
          <p:spPr bwMode="auto">
            <a:xfrm>
              <a:off x="5536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34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75" name="Line 231"/>
            <p:cNvSpPr>
              <a:spLocks noChangeShapeType="1"/>
            </p:cNvSpPr>
            <p:nvPr/>
          </p:nvSpPr>
          <p:spPr bwMode="auto">
            <a:xfrm>
              <a:off x="624" y="3773"/>
              <a:ext cx="5086" cy="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76" name="Line 232"/>
            <p:cNvSpPr>
              <a:spLocks noChangeShapeType="1"/>
            </p:cNvSpPr>
            <p:nvPr/>
          </p:nvSpPr>
          <p:spPr bwMode="auto">
            <a:xfrm flipV="1">
              <a:off x="834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77" name="Line 233"/>
            <p:cNvSpPr>
              <a:spLocks noChangeShapeType="1"/>
            </p:cNvSpPr>
            <p:nvPr/>
          </p:nvSpPr>
          <p:spPr bwMode="auto">
            <a:xfrm flipV="1">
              <a:off x="1032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78" name="Line 234"/>
            <p:cNvSpPr>
              <a:spLocks noChangeShapeType="1"/>
            </p:cNvSpPr>
            <p:nvPr/>
          </p:nvSpPr>
          <p:spPr bwMode="auto">
            <a:xfrm flipV="1">
              <a:off x="1236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79" name="Line 235"/>
            <p:cNvSpPr>
              <a:spLocks noChangeShapeType="1"/>
            </p:cNvSpPr>
            <p:nvPr/>
          </p:nvSpPr>
          <p:spPr bwMode="auto">
            <a:xfrm flipV="1">
              <a:off x="1441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80" name="Line 236"/>
            <p:cNvSpPr>
              <a:spLocks noChangeShapeType="1"/>
            </p:cNvSpPr>
            <p:nvPr/>
          </p:nvSpPr>
          <p:spPr bwMode="auto">
            <a:xfrm flipV="1">
              <a:off x="1651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81" name="Line 237"/>
            <p:cNvSpPr>
              <a:spLocks noChangeShapeType="1"/>
            </p:cNvSpPr>
            <p:nvPr/>
          </p:nvSpPr>
          <p:spPr bwMode="auto">
            <a:xfrm flipV="1">
              <a:off x="1843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82" name="Line 238"/>
            <p:cNvSpPr>
              <a:spLocks noChangeShapeType="1"/>
            </p:cNvSpPr>
            <p:nvPr/>
          </p:nvSpPr>
          <p:spPr bwMode="auto">
            <a:xfrm flipV="1">
              <a:off x="2053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83" name="Line 239"/>
            <p:cNvSpPr>
              <a:spLocks noChangeShapeType="1"/>
            </p:cNvSpPr>
            <p:nvPr/>
          </p:nvSpPr>
          <p:spPr bwMode="auto">
            <a:xfrm flipV="1">
              <a:off x="2257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84" name="Line 240"/>
            <p:cNvSpPr>
              <a:spLocks noChangeShapeType="1"/>
            </p:cNvSpPr>
            <p:nvPr/>
          </p:nvSpPr>
          <p:spPr bwMode="auto">
            <a:xfrm flipV="1">
              <a:off x="2455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85" name="Line 241"/>
            <p:cNvSpPr>
              <a:spLocks noChangeShapeType="1"/>
            </p:cNvSpPr>
            <p:nvPr/>
          </p:nvSpPr>
          <p:spPr bwMode="auto">
            <a:xfrm flipV="1">
              <a:off x="2660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86" name="Line 242"/>
            <p:cNvSpPr>
              <a:spLocks noChangeShapeType="1"/>
            </p:cNvSpPr>
            <p:nvPr/>
          </p:nvSpPr>
          <p:spPr bwMode="auto">
            <a:xfrm flipV="1">
              <a:off x="2864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87" name="Line 243"/>
            <p:cNvSpPr>
              <a:spLocks noChangeShapeType="1"/>
            </p:cNvSpPr>
            <p:nvPr/>
          </p:nvSpPr>
          <p:spPr bwMode="auto">
            <a:xfrm flipV="1">
              <a:off x="3074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88" name="Line 244"/>
            <p:cNvSpPr>
              <a:spLocks noChangeShapeType="1"/>
            </p:cNvSpPr>
            <p:nvPr/>
          </p:nvSpPr>
          <p:spPr bwMode="auto">
            <a:xfrm flipV="1">
              <a:off x="3266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89" name="Line 245"/>
            <p:cNvSpPr>
              <a:spLocks noChangeShapeType="1"/>
            </p:cNvSpPr>
            <p:nvPr/>
          </p:nvSpPr>
          <p:spPr bwMode="auto">
            <a:xfrm flipV="1">
              <a:off x="3476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90" name="Line 246"/>
            <p:cNvSpPr>
              <a:spLocks noChangeShapeType="1"/>
            </p:cNvSpPr>
            <p:nvPr/>
          </p:nvSpPr>
          <p:spPr bwMode="auto">
            <a:xfrm flipV="1">
              <a:off x="3680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91" name="Line 247"/>
            <p:cNvSpPr>
              <a:spLocks noChangeShapeType="1"/>
            </p:cNvSpPr>
            <p:nvPr/>
          </p:nvSpPr>
          <p:spPr bwMode="auto">
            <a:xfrm flipV="1">
              <a:off x="3885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92" name="Line 248"/>
            <p:cNvSpPr>
              <a:spLocks noChangeShapeType="1"/>
            </p:cNvSpPr>
            <p:nvPr/>
          </p:nvSpPr>
          <p:spPr bwMode="auto">
            <a:xfrm flipV="1">
              <a:off x="4083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93" name="Line 249"/>
            <p:cNvSpPr>
              <a:spLocks noChangeShapeType="1"/>
            </p:cNvSpPr>
            <p:nvPr/>
          </p:nvSpPr>
          <p:spPr bwMode="auto">
            <a:xfrm flipV="1">
              <a:off x="4287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94" name="Line 250"/>
            <p:cNvSpPr>
              <a:spLocks noChangeShapeType="1"/>
            </p:cNvSpPr>
            <p:nvPr/>
          </p:nvSpPr>
          <p:spPr bwMode="auto">
            <a:xfrm flipV="1">
              <a:off x="4497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95" name="Line 251"/>
            <p:cNvSpPr>
              <a:spLocks noChangeShapeType="1"/>
            </p:cNvSpPr>
            <p:nvPr/>
          </p:nvSpPr>
          <p:spPr bwMode="auto">
            <a:xfrm flipV="1">
              <a:off x="4689" y="3773"/>
              <a:ext cx="6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96" name="Line 252"/>
            <p:cNvSpPr>
              <a:spLocks noChangeShapeType="1"/>
            </p:cNvSpPr>
            <p:nvPr/>
          </p:nvSpPr>
          <p:spPr bwMode="auto">
            <a:xfrm flipV="1">
              <a:off x="4899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97" name="Line 253"/>
            <p:cNvSpPr>
              <a:spLocks noChangeShapeType="1"/>
            </p:cNvSpPr>
            <p:nvPr/>
          </p:nvSpPr>
          <p:spPr bwMode="auto">
            <a:xfrm flipV="1">
              <a:off x="5104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98" name="Line 254"/>
            <p:cNvSpPr>
              <a:spLocks noChangeShapeType="1"/>
            </p:cNvSpPr>
            <p:nvPr/>
          </p:nvSpPr>
          <p:spPr bwMode="auto">
            <a:xfrm flipV="1">
              <a:off x="5308" y="3773"/>
              <a:ext cx="6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99" name="Line 255"/>
            <p:cNvSpPr>
              <a:spLocks noChangeShapeType="1"/>
            </p:cNvSpPr>
            <p:nvPr/>
          </p:nvSpPr>
          <p:spPr bwMode="auto">
            <a:xfrm flipV="1">
              <a:off x="5506" y="3773"/>
              <a:ext cx="1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00" name="Line 256"/>
            <p:cNvSpPr>
              <a:spLocks noChangeShapeType="1"/>
            </p:cNvSpPr>
            <p:nvPr/>
          </p:nvSpPr>
          <p:spPr bwMode="auto">
            <a:xfrm flipV="1">
              <a:off x="5710" y="3773"/>
              <a:ext cx="6" cy="4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01" name="Rectangle 257"/>
            <p:cNvSpPr>
              <a:spLocks noChangeArrowheads="1"/>
            </p:cNvSpPr>
            <p:nvPr/>
          </p:nvSpPr>
          <p:spPr bwMode="auto">
            <a:xfrm>
              <a:off x="648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02" name="Rectangle 258"/>
            <p:cNvSpPr>
              <a:spLocks noChangeArrowheads="1"/>
            </p:cNvSpPr>
            <p:nvPr/>
          </p:nvSpPr>
          <p:spPr bwMode="auto">
            <a:xfrm>
              <a:off x="648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10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03" name="Rectangle 259"/>
            <p:cNvSpPr>
              <a:spLocks noChangeArrowheads="1"/>
            </p:cNvSpPr>
            <p:nvPr/>
          </p:nvSpPr>
          <p:spPr bwMode="auto">
            <a:xfrm>
              <a:off x="852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04" name="Rectangle 260"/>
            <p:cNvSpPr>
              <a:spLocks noChangeArrowheads="1"/>
            </p:cNvSpPr>
            <p:nvPr/>
          </p:nvSpPr>
          <p:spPr bwMode="auto">
            <a:xfrm>
              <a:off x="852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11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05" name="Rectangle 261"/>
            <p:cNvSpPr>
              <a:spLocks noChangeArrowheads="1"/>
            </p:cNvSpPr>
            <p:nvPr/>
          </p:nvSpPr>
          <p:spPr bwMode="auto">
            <a:xfrm>
              <a:off x="1062" y="3924"/>
              <a:ext cx="156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06" name="Rectangle 262"/>
            <p:cNvSpPr>
              <a:spLocks noChangeArrowheads="1"/>
            </p:cNvSpPr>
            <p:nvPr/>
          </p:nvSpPr>
          <p:spPr bwMode="auto">
            <a:xfrm>
              <a:off x="1062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12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07" name="Rectangle 263"/>
            <p:cNvSpPr>
              <a:spLocks noChangeArrowheads="1"/>
            </p:cNvSpPr>
            <p:nvPr/>
          </p:nvSpPr>
          <p:spPr bwMode="auto">
            <a:xfrm>
              <a:off x="1267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08" name="Rectangle 264"/>
            <p:cNvSpPr>
              <a:spLocks noChangeArrowheads="1"/>
            </p:cNvSpPr>
            <p:nvPr/>
          </p:nvSpPr>
          <p:spPr bwMode="auto">
            <a:xfrm>
              <a:off x="1267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13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09" name="Rectangle 265"/>
            <p:cNvSpPr>
              <a:spLocks noChangeArrowheads="1"/>
            </p:cNvSpPr>
            <p:nvPr/>
          </p:nvSpPr>
          <p:spPr bwMode="auto">
            <a:xfrm>
              <a:off x="1465" y="3924"/>
              <a:ext cx="156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10" name="Rectangle 266"/>
            <p:cNvSpPr>
              <a:spLocks noChangeArrowheads="1"/>
            </p:cNvSpPr>
            <p:nvPr/>
          </p:nvSpPr>
          <p:spPr bwMode="auto">
            <a:xfrm>
              <a:off x="1465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14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11" name="Rectangle 267"/>
            <p:cNvSpPr>
              <a:spLocks noChangeArrowheads="1"/>
            </p:cNvSpPr>
            <p:nvPr/>
          </p:nvSpPr>
          <p:spPr bwMode="auto">
            <a:xfrm>
              <a:off x="1669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12" name="Rectangle 268"/>
            <p:cNvSpPr>
              <a:spLocks noChangeArrowheads="1"/>
            </p:cNvSpPr>
            <p:nvPr/>
          </p:nvSpPr>
          <p:spPr bwMode="auto">
            <a:xfrm>
              <a:off x="1669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15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13" name="Rectangle 269"/>
            <p:cNvSpPr>
              <a:spLocks noChangeArrowheads="1"/>
            </p:cNvSpPr>
            <p:nvPr/>
          </p:nvSpPr>
          <p:spPr bwMode="auto">
            <a:xfrm>
              <a:off x="1873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14" name="Rectangle 270"/>
            <p:cNvSpPr>
              <a:spLocks noChangeArrowheads="1"/>
            </p:cNvSpPr>
            <p:nvPr/>
          </p:nvSpPr>
          <p:spPr bwMode="auto">
            <a:xfrm>
              <a:off x="1873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16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15" name="Rectangle 271"/>
            <p:cNvSpPr>
              <a:spLocks noChangeArrowheads="1"/>
            </p:cNvSpPr>
            <p:nvPr/>
          </p:nvSpPr>
          <p:spPr bwMode="auto">
            <a:xfrm>
              <a:off x="2071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16" name="Rectangle 272"/>
            <p:cNvSpPr>
              <a:spLocks noChangeArrowheads="1"/>
            </p:cNvSpPr>
            <p:nvPr/>
          </p:nvSpPr>
          <p:spPr bwMode="auto">
            <a:xfrm>
              <a:off x="2071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17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17" name="Rectangle 273"/>
            <p:cNvSpPr>
              <a:spLocks noChangeArrowheads="1"/>
            </p:cNvSpPr>
            <p:nvPr/>
          </p:nvSpPr>
          <p:spPr bwMode="auto">
            <a:xfrm>
              <a:off x="2275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18" name="Rectangle 274"/>
            <p:cNvSpPr>
              <a:spLocks noChangeArrowheads="1"/>
            </p:cNvSpPr>
            <p:nvPr/>
          </p:nvSpPr>
          <p:spPr bwMode="auto">
            <a:xfrm>
              <a:off x="2275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18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19" name="Rectangle 275"/>
            <p:cNvSpPr>
              <a:spLocks noChangeArrowheads="1"/>
            </p:cNvSpPr>
            <p:nvPr/>
          </p:nvSpPr>
          <p:spPr bwMode="auto">
            <a:xfrm>
              <a:off x="2485" y="3924"/>
              <a:ext cx="157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20" name="Rectangle 276"/>
            <p:cNvSpPr>
              <a:spLocks noChangeArrowheads="1"/>
            </p:cNvSpPr>
            <p:nvPr/>
          </p:nvSpPr>
          <p:spPr bwMode="auto">
            <a:xfrm>
              <a:off x="2485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19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21" name="Rectangle 277"/>
            <p:cNvSpPr>
              <a:spLocks noChangeArrowheads="1"/>
            </p:cNvSpPr>
            <p:nvPr/>
          </p:nvSpPr>
          <p:spPr bwMode="auto">
            <a:xfrm>
              <a:off x="2690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22" name="Rectangle 278"/>
            <p:cNvSpPr>
              <a:spLocks noChangeArrowheads="1"/>
            </p:cNvSpPr>
            <p:nvPr/>
          </p:nvSpPr>
          <p:spPr bwMode="auto">
            <a:xfrm>
              <a:off x="2690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20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23" name="Rectangle 279"/>
            <p:cNvSpPr>
              <a:spLocks noChangeArrowheads="1"/>
            </p:cNvSpPr>
            <p:nvPr/>
          </p:nvSpPr>
          <p:spPr bwMode="auto">
            <a:xfrm>
              <a:off x="2888" y="3924"/>
              <a:ext cx="156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24" name="Rectangle 280"/>
            <p:cNvSpPr>
              <a:spLocks noChangeArrowheads="1"/>
            </p:cNvSpPr>
            <p:nvPr/>
          </p:nvSpPr>
          <p:spPr bwMode="auto">
            <a:xfrm>
              <a:off x="2888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21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25" name="Rectangle 281"/>
            <p:cNvSpPr>
              <a:spLocks noChangeArrowheads="1"/>
            </p:cNvSpPr>
            <p:nvPr/>
          </p:nvSpPr>
          <p:spPr bwMode="auto">
            <a:xfrm>
              <a:off x="3092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26" name="Rectangle 282"/>
            <p:cNvSpPr>
              <a:spLocks noChangeArrowheads="1"/>
            </p:cNvSpPr>
            <p:nvPr/>
          </p:nvSpPr>
          <p:spPr bwMode="auto">
            <a:xfrm>
              <a:off x="3092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22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27" name="Rectangle 283"/>
            <p:cNvSpPr>
              <a:spLocks noChangeArrowheads="1"/>
            </p:cNvSpPr>
            <p:nvPr/>
          </p:nvSpPr>
          <p:spPr bwMode="auto">
            <a:xfrm>
              <a:off x="3296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28" name="Rectangle 284"/>
            <p:cNvSpPr>
              <a:spLocks noChangeArrowheads="1"/>
            </p:cNvSpPr>
            <p:nvPr/>
          </p:nvSpPr>
          <p:spPr bwMode="auto">
            <a:xfrm>
              <a:off x="3296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23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29" name="Rectangle 285"/>
            <p:cNvSpPr>
              <a:spLocks noChangeArrowheads="1"/>
            </p:cNvSpPr>
            <p:nvPr/>
          </p:nvSpPr>
          <p:spPr bwMode="auto">
            <a:xfrm>
              <a:off x="3494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30" name="Rectangle 286"/>
            <p:cNvSpPr>
              <a:spLocks noChangeArrowheads="1"/>
            </p:cNvSpPr>
            <p:nvPr/>
          </p:nvSpPr>
          <p:spPr bwMode="auto">
            <a:xfrm>
              <a:off x="3494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24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31" name="Rectangle 287"/>
            <p:cNvSpPr>
              <a:spLocks noChangeArrowheads="1"/>
            </p:cNvSpPr>
            <p:nvPr/>
          </p:nvSpPr>
          <p:spPr bwMode="auto">
            <a:xfrm>
              <a:off x="3698" y="3924"/>
              <a:ext cx="163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32" name="Rectangle 288"/>
            <p:cNvSpPr>
              <a:spLocks noChangeArrowheads="1"/>
            </p:cNvSpPr>
            <p:nvPr/>
          </p:nvSpPr>
          <p:spPr bwMode="auto">
            <a:xfrm>
              <a:off x="3698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25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33" name="Rectangle 289"/>
            <p:cNvSpPr>
              <a:spLocks noChangeArrowheads="1"/>
            </p:cNvSpPr>
            <p:nvPr/>
          </p:nvSpPr>
          <p:spPr bwMode="auto">
            <a:xfrm>
              <a:off x="3909" y="3924"/>
              <a:ext cx="156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34" name="Rectangle 290"/>
            <p:cNvSpPr>
              <a:spLocks noChangeArrowheads="1"/>
            </p:cNvSpPr>
            <p:nvPr/>
          </p:nvSpPr>
          <p:spPr bwMode="auto">
            <a:xfrm>
              <a:off x="3909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26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35" name="Rectangle 291"/>
            <p:cNvSpPr>
              <a:spLocks noChangeArrowheads="1"/>
            </p:cNvSpPr>
            <p:nvPr/>
          </p:nvSpPr>
          <p:spPr bwMode="auto">
            <a:xfrm>
              <a:off x="4113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36" name="Rectangle 292"/>
            <p:cNvSpPr>
              <a:spLocks noChangeArrowheads="1"/>
            </p:cNvSpPr>
            <p:nvPr/>
          </p:nvSpPr>
          <p:spPr bwMode="auto">
            <a:xfrm>
              <a:off x="4113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27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37" name="Rectangle 293"/>
            <p:cNvSpPr>
              <a:spLocks noChangeArrowheads="1"/>
            </p:cNvSpPr>
            <p:nvPr/>
          </p:nvSpPr>
          <p:spPr bwMode="auto">
            <a:xfrm>
              <a:off x="4311" y="3924"/>
              <a:ext cx="156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38" name="Rectangle 294"/>
            <p:cNvSpPr>
              <a:spLocks noChangeArrowheads="1"/>
            </p:cNvSpPr>
            <p:nvPr/>
          </p:nvSpPr>
          <p:spPr bwMode="auto">
            <a:xfrm>
              <a:off x="4311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28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39" name="Rectangle 295"/>
            <p:cNvSpPr>
              <a:spLocks noChangeArrowheads="1"/>
            </p:cNvSpPr>
            <p:nvPr/>
          </p:nvSpPr>
          <p:spPr bwMode="auto">
            <a:xfrm>
              <a:off x="4515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40" name="Rectangle 296"/>
            <p:cNvSpPr>
              <a:spLocks noChangeArrowheads="1"/>
            </p:cNvSpPr>
            <p:nvPr/>
          </p:nvSpPr>
          <p:spPr bwMode="auto">
            <a:xfrm>
              <a:off x="4515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29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41" name="Rectangle 297"/>
            <p:cNvSpPr>
              <a:spLocks noChangeArrowheads="1"/>
            </p:cNvSpPr>
            <p:nvPr/>
          </p:nvSpPr>
          <p:spPr bwMode="auto">
            <a:xfrm>
              <a:off x="4719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42" name="Rectangle 298"/>
            <p:cNvSpPr>
              <a:spLocks noChangeArrowheads="1"/>
            </p:cNvSpPr>
            <p:nvPr/>
          </p:nvSpPr>
          <p:spPr bwMode="auto">
            <a:xfrm>
              <a:off x="4719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30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43" name="Rectangle 299"/>
            <p:cNvSpPr>
              <a:spLocks noChangeArrowheads="1"/>
            </p:cNvSpPr>
            <p:nvPr/>
          </p:nvSpPr>
          <p:spPr bwMode="auto">
            <a:xfrm>
              <a:off x="4917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44" name="Rectangle 300"/>
            <p:cNvSpPr>
              <a:spLocks noChangeArrowheads="1"/>
            </p:cNvSpPr>
            <p:nvPr/>
          </p:nvSpPr>
          <p:spPr bwMode="auto">
            <a:xfrm>
              <a:off x="4917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31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45" name="Rectangle 301"/>
            <p:cNvSpPr>
              <a:spLocks noChangeArrowheads="1"/>
            </p:cNvSpPr>
            <p:nvPr/>
          </p:nvSpPr>
          <p:spPr bwMode="auto">
            <a:xfrm>
              <a:off x="5122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46" name="Rectangle 302"/>
            <p:cNvSpPr>
              <a:spLocks noChangeArrowheads="1"/>
            </p:cNvSpPr>
            <p:nvPr/>
          </p:nvSpPr>
          <p:spPr bwMode="auto">
            <a:xfrm>
              <a:off x="5122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32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47" name="Rectangle 303"/>
            <p:cNvSpPr>
              <a:spLocks noChangeArrowheads="1"/>
            </p:cNvSpPr>
            <p:nvPr/>
          </p:nvSpPr>
          <p:spPr bwMode="auto">
            <a:xfrm>
              <a:off x="5332" y="3924"/>
              <a:ext cx="156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48" name="Rectangle 304"/>
            <p:cNvSpPr>
              <a:spLocks noChangeArrowheads="1"/>
            </p:cNvSpPr>
            <p:nvPr/>
          </p:nvSpPr>
          <p:spPr bwMode="auto">
            <a:xfrm>
              <a:off x="5332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33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49" name="Rectangle 305"/>
            <p:cNvSpPr>
              <a:spLocks noChangeArrowheads="1"/>
            </p:cNvSpPr>
            <p:nvPr/>
          </p:nvSpPr>
          <p:spPr bwMode="auto">
            <a:xfrm>
              <a:off x="5536" y="3924"/>
              <a:ext cx="162" cy="19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50" name="Rectangle 306"/>
            <p:cNvSpPr>
              <a:spLocks noChangeArrowheads="1"/>
            </p:cNvSpPr>
            <p:nvPr/>
          </p:nvSpPr>
          <p:spPr bwMode="auto">
            <a:xfrm>
              <a:off x="5536" y="3936"/>
              <a:ext cx="160" cy="192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000" b="0">
                  <a:solidFill>
                    <a:srgbClr val="00FF00"/>
                  </a:solidFill>
                  <a:latin typeface="Times New Roman" panose="02020603050405020304" pitchFamily="18" charset="0"/>
                </a:rPr>
                <a:t>34</a:t>
              </a:r>
              <a:endParaRPr lang="en-GB" altLang="el-GR" sz="2400" b="0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2059" name="Text Box 315"/>
          <p:cNvSpPr txBox="1">
            <a:spLocks noChangeArrowheads="1"/>
          </p:cNvSpPr>
          <p:nvPr/>
        </p:nvSpPr>
        <p:spPr bwMode="auto">
          <a:xfrm>
            <a:off x="3124200" y="6019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8392" dir="4091915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l-GR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TL (cm)</a:t>
            </a:r>
            <a:endParaRPr lang="en-GB" altLang="el-GR" sz="24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2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  <p:bldP spid="3205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26"/>
          <p:cNvSpPr txBox="1">
            <a:spLocks noChangeArrowheads="1"/>
          </p:cNvSpPr>
          <p:nvPr/>
        </p:nvSpPr>
        <p:spPr bwMode="auto">
          <a:xfrm>
            <a:off x="0" y="381000"/>
            <a:ext cx="914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l-GR" sz="2600">
                <a:solidFill>
                  <a:srgbClr val="000099"/>
                </a:solidFill>
                <a:latin typeface="Times New Roman" panose="02020603050405020304" pitchFamily="18" charset="0"/>
              </a:rPr>
              <a:t>η </a:t>
            </a:r>
            <a:r>
              <a:rPr lang="en-GB" altLang="el-GR" sz="2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κύρια επίδραση των διαφορετικών εργαλείων εντοπίζεται σ</a:t>
            </a:r>
            <a:r>
              <a:rPr lang="el-GR" altLang="el-GR" sz="2600">
                <a:solidFill>
                  <a:srgbClr val="000099"/>
                </a:solidFill>
                <a:latin typeface="Times New Roman" panose="02020603050405020304" pitchFamily="18" charset="0"/>
              </a:rPr>
              <a:t>ε</a:t>
            </a:r>
            <a:r>
              <a:rPr lang="en-US" altLang="el-GR" sz="260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  <a:r>
              <a:rPr lang="en-GB" altLang="el-GR" sz="2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l-GR" sz="26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95" name="Group 1027"/>
          <p:cNvGrpSpPr>
            <a:grpSpLocks/>
          </p:cNvGrpSpPr>
          <p:nvPr/>
        </p:nvGrpSpPr>
        <p:grpSpPr bwMode="auto">
          <a:xfrm>
            <a:off x="388938" y="5151438"/>
            <a:ext cx="8688387" cy="381000"/>
            <a:chOff x="269" y="3024"/>
            <a:chExt cx="5473" cy="240"/>
          </a:xfrm>
        </p:grpSpPr>
        <p:sp>
          <p:nvSpPr>
            <p:cNvPr id="33796" name="Rectangle 1028"/>
            <p:cNvSpPr>
              <a:spLocks noChangeArrowheads="1"/>
            </p:cNvSpPr>
            <p:nvPr/>
          </p:nvSpPr>
          <p:spPr bwMode="auto">
            <a:xfrm>
              <a:off x="1514" y="3056"/>
              <a:ext cx="4228" cy="20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797" name="Rectangle 1029"/>
            <p:cNvSpPr>
              <a:spLocks noChangeArrowheads="1"/>
            </p:cNvSpPr>
            <p:nvPr/>
          </p:nvSpPr>
          <p:spPr bwMode="auto">
            <a:xfrm>
              <a:off x="269" y="3024"/>
              <a:ext cx="97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Απλ</a:t>
              </a:r>
              <a:r>
                <a:rPr lang="el-GR" altLang="el-GR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.</a:t>
              </a:r>
              <a:r>
                <a:rPr lang="en-GB" altLang="el-GR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 δίχτυα</a:t>
              </a:r>
              <a:endParaRPr lang="en-GB" alt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798" name="Group 1030"/>
          <p:cNvGrpSpPr>
            <a:grpSpLocks/>
          </p:cNvGrpSpPr>
          <p:nvPr/>
        </p:nvGrpSpPr>
        <p:grpSpPr bwMode="auto">
          <a:xfrm>
            <a:off x="723900" y="4024313"/>
            <a:ext cx="8353425" cy="365125"/>
            <a:chOff x="480" y="2314"/>
            <a:chExt cx="5262" cy="230"/>
          </a:xfrm>
        </p:grpSpPr>
        <p:sp>
          <p:nvSpPr>
            <p:cNvPr id="33799" name="Rectangle 1031"/>
            <p:cNvSpPr>
              <a:spLocks noChangeArrowheads="1"/>
            </p:cNvSpPr>
            <p:nvPr/>
          </p:nvSpPr>
          <p:spPr bwMode="auto">
            <a:xfrm>
              <a:off x="1514" y="2359"/>
              <a:ext cx="1777" cy="18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00" name="Rectangle 1032"/>
            <p:cNvSpPr>
              <a:spLocks noChangeArrowheads="1"/>
            </p:cNvSpPr>
            <p:nvPr/>
          </p:nvSpPr>
          <p:spPr bwMode="auto">
            <a:xfrm>
              <a:off x="4829" y="2359"/>
              <a:ext cx="913" cy="18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01" name="Rectangle 1033"/>
            <p:cNvSpPr>
              <a:spLocks noChangeArrowheads="1"/>
            </p:cNvSpPr>
            <p:nvPr/>
          </p:nvSpPr>
          <p:spPr bwMode="auto">
            <a:xfrm>
              <a:off x="480" y="2314"/>
              <a:ext cx="6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400">
                  <a:solidFill>
                    <a:srgbClr val="FF9933"/>
                  </a:solidFill>
                  <a:latin typeface="Times New Roman" panose="02020603050405020304" pitchFamily="18" charset="0"/>
                </a:rPr>
                <a:t>Μηχ</a:t>
              </a:r>
              <a:r>
                <a:rPr lang="el-GR" altLang="el-GR" sz="2400">
                  <a:solidFill>
                    <a:srgbClr val="FF9933"/>
                  </a:solidFill>
                  <a:latin typeface="Times New Roman" panose="02020603050405020304" pitchFamily="18" charset="0"/>
                </a:rPr>
                <a:t>/</a:t>
              </a:r>
              <a:r>
                <a:rPr lang="en-GB" altLang="el-GR" sz="2400">
                  <a:solidFill>
                    <a:srgbClr val="FF9933"/>
                  </a:solidFill>
                  <a:latin typeface="Times New Roman" panose="02020603050405020304" pitchFamily="18" charset="0"/>
                </a:rPr>
                <a:t>τα</a:t>
              </a:r>
              <a:endParaRPr lang="en-GB" alt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802" name="Group 1034"/>
          <p:cNvGrpSpPr>
            <a:grpSpLocks/>
          </p:cNvGrpSpPr>
          <p:nvPr/>
        </p:nvGrpSpPr>
        <p:grpSpPr bwMode="auto">
          <a:xfrm>
            <a:off x="0" y="3551238"/>
            <a:ext cx="9029700" cy="487362"/>
            <a:chOff x="24" y="2016"/>
            <a:chExt cx="5688" cy="307"/>
          </a:xfrm>
        </p:grpSpPr>
        <p:sp>
          <p:nvSpPr>
            <p:cNvPr id="33803" name="Rectangle 1035"/>
            <p:cNvSpPr>
              <a:spLocks noChangeArrowheads="1"/>
            </p:cNvSpPr>
            <p:nvPr/>
          </p:nvSpPr>
          <p:spPr bwMode="auto">
            <a:xfrm>
              <a:off x="24" y="2064"/>
              <a:ext cx="1381" cy="2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04" name="Rectangle 1036"/>
            <p:cNvSpPr>
              <a:spLocks noChangeArrowheads="1"/>
            </p:cNvSpPr>
            <p:nvPr/>
          </p:nvSpPr>
          <p:spPr bwMode="auto">
            <a:xfrm>
              <a:off x="24" y="2070"/>
              <a:ext cx="137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400">
                  <a:solidFill>
                    <a:srgbClr val="FF3300"/>
                  </a:solidFill>
                  <a:latin typeface="Times New Roman" panose="02020603050405020304" pitchFamily="18" charset="0"/>
                </a:rPr>
                <a:t>Εργαλείο/Μήνας</a:t>
              </a:r>
              <a:endParaRPr lang="en-GB" alt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05" name="Rectangle 1037"/>
            <p:cNvSpPr>
              <a:spLocks noChangeArrowheads="1"/>
            </p:cNvSpPr>
            <p:nvPr/>
          </p:nvSpPr>
          <p:spPr bwMode="auto">
            <a:xfrm>
              <a:off x="1514" y="2040"/>
              <a:ext cx="2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06" name="Rectangle 1038"/>
            <p:cNvSpPr>
              <a:spLocks noChangeArrowheads="1"/>
            </p:cNvSpPr>
            <p:nvPr/>
          </p:nvSpPr>
          <p:spPr bwMode="auto">
            <a:xfrm>
              <a:off x="1514" y="2046"/>
              <a:ext cx="24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Ιαν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07" name="Rectangle 1039"/>
            <p:cNvSpPr>
              <a:spLocks noChangeArrowheads="1"/>
            </p:cNvSpPr>
            <p:nvPr/>
          </p:nvSpPr>
          <p:spPr bwMode="auto">
            <a:xfrm>
              <a:off x="1754" y="2040"/>
              <a:ext cx="3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08" name="Rectangle 1040"/>
            <p:cNvSpPr>
              <a:spLocks noChangeArrowheads="1"/>
            </p:cNvSpPr>
            <p:nvPr/>
          </p:nvSpPr>
          <p:spPr bwMode="auto">
            <a:xfrm>
              <a:off x="1754" y="2046"/>
              <a:ext cx="35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Φεβ.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09" name="Rectangle 1041"/>
            <p:cNvSpPr>
              <a:spLocks noChangeArrowheads="1"/>
            </p:cNvSpPr>
            <p:nvPr/>
          </p:nvSpPr>
          <p:spPr bwMode="auto">
            <a:xfrm>
              <a:off x="2138" y="2040"/>
              <a:ext cx="3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10" name="Rectangle 1042"/>
            <p:cNvSpPr>
              <a:spLocks noChangeArrowheads="1"/>
            </p:cNvSpPr>
            <p:nvPr/>
          </p:nvSpPr>
          <p:spPr bwMode="auto">
            <a:xfrm>
              <a:off x="2138" y="2046"/>
              <a:ext cx="40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Μαρ.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11" name="Rectangle 1043"/>
            <p:cNvSpPr>
              <a:spLocks noChangeArrowheads="1"/>
            </p:cNvSpPr>
            <p:nvPr/>
          </p:nvSpPr>
          <p:spPr bwMode="auto">
            <a:xfrm>
              <a:off x="3339" y="2040"/>
              <a:ext cx="2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12" name="Rectangle 1044"/>
            <p:cNvSpPr>
              <a:spLocks noChangeArrowheads="1"/>
            </p:cNvSpPr>
            <p:nvPr/>
          </p:nvSpPr>
          <p:spPr bwMode="auto">
            <a:xfrm>
              <a:off x="3339" y="2046"/>
              <a:ext cx="29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Ιου.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13" name="Rectangle 1045"/>
            <p:cNvSpPr>
              <a:spLocks noChangeArrowheads="1"/>
            </p:cNvSpPr>
            <p:nvPr/>
          </p:nvSpPr>
          <p:spPr bwMode="auto">
            <a:xfrm>
              <a:off x="3676" y="2040"/>
              <a:ext cx="34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14" name="Rectangle 1046"/>
            <p:cNvSpPr>
              <a:spLocks noChangeArrowheads="1"/>
            </p:cNvSpPr>
            <p:nvPr/>
          </p:nvSpPr>
          <p:spPr bwMode="auto">
            <a:xfrm>
              <a:off x="3676" y="2046"/>
              <a:ext cx="37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Ιουλ.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15" name="Rectangle 1047"/>
            <p:cNvSpPr>
              <a:spLocks noChangeArrowheads="1"/>
            </p:cNvSpPr>
            <p:nvPr/>
          </p:nvSpPr>
          <p:spPr bwMode="auto">
            <a:xfrm>
              <a:off x="4060" y="2040"/>
              <a:ext cx="3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16" name="Rectangle 1048"/>
            <p:cNvSpPr>
              <a:spLocks noChangeArrowheads="1"/>
            </p:cNvSpPr>
            <p:nvPr/>
          </p:nvSpPr>
          <p:spPr bwMode="auto">
            <a:xfrm>
              <a:off x="4060" y="2046"/>
              <a:ext cx="34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Αυγ.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17" name="Rectangle 1049"/>
            <p:cNvSpPr>
              <a:spLocks noChangeArrowheads="1"/>
            </p:cNvSpPr>
            <p:nvPr/>
          </p:nvSpPr>
          <p:spPr bwMode="auto">
            <a:xfrm>
              <a:off x="4445" y="2040"/>
              <a:ext cx="3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18" name="Rectangle 1050"/>
            <p:cNvSpPr>
              <a:spLocks noChangeArrowheads="1"/>
            </p:cNvSpPr>
            <p:nvPr/>
          </p:nvSpPr>
          <p:spPr bwMode="auto">
            <a:xfrm>
              <a:off x="4445" y="2046"/>
              <a:ext cx="33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Σεπ.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19" name="Rectangle 1051"/>
            <p:cNvSpPr>
              <a:spLocks noChangeArrowheads="1"/>
            </p:cNvSpPr>
            <p:nvPr/>
          </p:nvSpPr>
          <p:spPr bwMode="auto">
            <a:xfrm>
              <a:off x="4793" y="2016"/>
              <a:ext cx="3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20" name="Rectangle 1052"/>
            <p:cNvSpPr>
              <a:spLocks noChangeArrowheads="1"/>
            </p:cNvSpPr>
            <p:nvPr/>
          </p:nvSpPr>
          <p:spPr bwMode="auto">
            <a:xfrm>
              <a:off x="4793" y="2022"/>
              <a:ext cx="36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Οκτ.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21" name="Rectangle 1053"/>
            <p:cNvSpPr>
              <a:spLocks noChangeArrowheads="1"/>
            </p:cNvSpPr>
            <p:nvPr/>
          </p:nvSpPr>
          <p:spPr bwMode="auto">
            <a:xfrm>
              <a:off x="5099" y="2040"/>
              <a:ext cx="3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22" name="Rectangle 1054"/>
            <p:cNvSpPr>
              <a:spLocks noChangeArrowheads="1"/>
            </p:cNvSpPr>
            <p:nvPr/>
          </p:nvSpPr>
          <p:spPr bwMode="auto">
            <a:xfrm>
              <a:off x="5099" y="2046"/>
              <a:ext cx="33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Νοε.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23" name="Rectangle 1055"/>
            <p:cNvSpPr>
              <a:spLocks noChangeArrowheads="1"/>
            </p:cNvSpPr>
            <p:nvPr/>
          </p:nvSpPr>
          <p:spPr bwMode="auto">
            <a:xfrm>
              <a:off x="5406" y="2040"/>
              <a:ext cx="3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24" name="Rectangle 1056"/>
            <p:cNvSpPr>
              <a:spLocks noChangeArrowheads="1"/>
            </p:cNvSpPr>
            <p:nvPr/>
          </p:nvSpPr>
          <p:spPr bwMode="auto">
            <a:xfrm>
              <a:off x="2571" y="2028"/>
              <a:ext cx="3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25" name="Rectangle 1057"/>
            <p:cNvSpPr>
              <a:spLocks noChangeArrowheads="1"/>
            </p:cNvSpPr>
            <p:nvPr/>
          </p:nvSpPr>
          <p:spPr bwMode="auto">
            <a:xfrm>
              <a:off x="2571" y="2034"/>
              <a:ext cx="36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Απρ.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26" name="Rectangle 1058"/>
            <p:cNvSpPr>
              <a:spLocks noChangeArrowheads="1"/>
            </p:cNvSpPr>
            <p:nvPr/>
          </p:nvSpPr>
          <p:spPr bwMode="auto">
            <a:xfrm>
              <a:off x="2955" y="2058"/>
              <a:ext cx="3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27" name="Rectangle 1059"/>
            <p:cNvSpPr>
              <a:spLocks noChangeArrowheads="1"/>
            </p:cNvSpPr>
            <p:nvPr/>
          </p:nvSpPr>
          <p:spPr bwMode="auto">
            <a:xfrm>
              <a:off x="2955" y="2045"/>
              <a:ext cx="31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Μαϊ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28" name="Rectangle 1060"/>
            <p:cNvSpPr>
              <a:spLocks noChangeArrowheads="1"/>
            </p:cNvSpPr>
            <p:nvPr/>
          </p:nvSpPr>
          <p:spPr bwMode="auto">
            <a:xfrm>
              <a:off x="3243" y="2112"/>
              <a:ext cx="4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.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29" name="Rectangle 1061"/>
            <p:cNvSpPr>
              <a:spLocks noChangeArrowheads="1"/>
            </p:cNvSpPr>
            <p:nvPr/>
          </p:nvSpPr>
          <p:spPr bwMode="auto">
            <a:xfrm>
              <a:off x="24" y="2064"/>
              <a:ext cx="1381" cy="2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30" name="Rectangle 1062"/>
            <p:cNvSpPr>
              <a:spLocks noChangeArrowheads="1"/>
            </p:cNvSpPr>
            <p:nvPr/>
          </p:nvSpPr>
          <p:spPr bwMode="auto">
            <a:xfrm>
              <a:off x="24" y="2070"/>
              <a:ext cx="137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400">
                  <a:solidFill>
                    <a:srgbClr val="FF3300"/>
                  </a:solidFill>
                  <a:latin typeface="Times New Roman" panose="02020603050405020304" pitchFamily="18" charset="0"/>
                </a:rPr>
                <a:t>Εργαλείο/Μήνας</a:t>
              </a:r>
              <a:endParaRPr lang="en-GB" alt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31" name="Rectangle 1063"/>
            <p:cNvSpPr>
              <a:spLocks noChangeArrowheads="1"/>
            </p:cNvSpPr>
            <p:nvPr/>
          </p:nvSpPr>
          <p:spPr bwMode="auto">
            <a:xfrm>
              <a:off x="1514" y="2040"/>
              <a:ext cx="2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32" name="Rectangle 1064"/>
            <p:cNvSpPr>
              <a:spLocks noChangeArrowheads="1"/>
            </p:cNvSpPr>
            <p:nvPr/>
          </p:nvSpPr>
          <p:spPr bwMode="auto">
            <a:xfrm>
              <a:off x="1514" y="2046"/>
              <a:ext cx="24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Ιαν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33" name="Rectangle 1065"/>
            <p:cNvSpPr>
              <a:spLocks noChangeArrowheads="1"/>
            </p:cNvSpPr>
            <p:nvPr/>
          </p:nvSpPr>
          <p:spPr bwMode="auto">
            <a:xfrm>
              <a:off x="1754" y="2040"/>
              <a:ext cx="3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34" name="Rectangle 1066"/>
            <p:cNvSpPr>
              <a:spLocks noChangeArrowheads="1"/>
            </p:cNvSpPr>
            <p:nvPr/>
          </p:nvSpPr>
          <p:spPr bwMode="auto">
            <a:xfrm>
              <a:off x="1754" y="2046"/>
              <a:ext cx="35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Φεβ.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35" name="Rectangle 1067"/>
            <p:cNvSpPr>
              <a:spLocks noChangeArrowheads="1"/>
            </p:cNvSpPr>
            <p:nvPr/>
          </p:nvSpPr>
          <p:spPr bwMode="auto">
            <a:xfrm>
              <a:off x="2138" y="2040"/>
              <a:ext cx="3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36" name="Rectangle 1068"/>
            <p:cNvSpPr>
              <a:spLocks noChangeArrowheads="1"/>
            </p:cNvSpPr>
            <p:nvPr/>
          </p:nvSpPr>
          <p:spPr bwMode="auto">
            <a:xfrm>
              <a:off x="2138" y="2046"/>
              <a:ext cx="40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Μαρ.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37" name="Rectangle 1069"/>
            <p:cNvSpPr>
              <a:spLocks noChangeArrowheads="1"/>
            </p:cNvSpPr>
            <p:nvPr/>
          </p:nvSpPr>
          <p:spPr bwMode="auto">
            <a:xfrm>
              <a:off x="3339" y="2040"/>
              <a:ext cx="2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38" name="Rectangle 1070"/>
            <p:cNvSpPr>
              <a:spLocks noChangeArrowheads="1"/>
            </p:cNvSpPr>
            <p:nvPr/>
          </p:nvSpPr>
          <p:spPr bwMode="auto">
            <a:xfrm>
              <a:off x="3339" y="2046"/>
              <a:ext cx="29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Ιου.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39" name="Rectangle 1071"/>
            <p:cNvSpPr>
              <a:spLocks noChangeArrowheads="1"/>
            </p:cNvSpPr>
            <p:nvPr/>
          </p:nvSpPr>
          <p:spPr bwMode="auto">
            <a:xfrm>
              <a:off x="3676" y="2040"/>
              <a:ext cx="34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40" name="Rectangle 1072"/>
            <p:cNvSpPr>
              <a:spLocks noChangeArrowheads="1"/>
            </p:cNvSpPr>
            <p:nvPr/>
          </p:nvSpPr>
          <p:spPr bwMode="auto">
            <a:xfrm>
              <a:off x="3676" y="2046"/>
              <a:ext cx="37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Ιουλ.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41" name="Rectangle 1073"/>
            <p:cNvSpPr>
              <a:spLocks noChangeArrowheads="1"/>
            </p:cNvSpPr>
            <p:nvPr/>
          </p:nvSpPr>
          <p:spPr bwMode="auto">
            <a:xfrm>
              <a:off x="4060" y="2040"/>
              <a:ext cx="3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42" name="Rectangle 1074"/>
            <p:cNvSpPr>
              <a:spLocks noChangeArrowheads="1"/>
            </p:cNvSpPr>
            <p:nvPr/>
          </p:nvSpPr>
          <p:spPr bwMode="auto">
            <a:xfrm>
              <a:off x="4060" y="2046"/>
              <a:ext cx="34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Αυγ.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43" name="Rectangle 1075"/>
            <p:cNvSpPr>
              <a:spLocks noChangeArrowheads="1"/>
            </p:cNvSpPr>
            <p:nvPr/>
          </p:nvSpPr>
          <p:spPr bwMode="auto">
            <a:xfrm>
              <a:off x="4445" y="2040"/>
              <a:ext cx="3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44" name="Rectangle 1076"/>
            <p:cNvSpPr>
              <a:spLocks noChangeArrowheads="1"/>
            </p:cNvSpPr>
            <p:nvPr/>
          </p:nvSpPr>
          <p:spPr bwMode="auto">
            <a:xfrm>
              <a:off x="4445" y="2046"/>
              <a:ext cx="33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Σεπ.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45" name="Rectangle 1077"/>
            <p:cNvSpPr>
              <a:spLocks noChangeArrowheads="1"/>
            </p:cNvSpPr>
            <p:nvPr/>
          </p:nvSpPr>
          <p:spPr bwMode="auto">
            <a:xfrm>
              <a:off x="4793" y="2016"/>
              <a:ext cx="3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46" name="Rectangle 1078"/>
            <p:cNvSpPr>
              <a:spLocks noChangeArrowheads="1"/>
            </p:cNvSpPr>
            <p:nvPr/>
          </p:nvSpPr>
          <p:spPr bwMode="auto">
            <a:xfrm>
              <a:off x="5099" y="2040"/>
              <a:ext cx="3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47" name="Rectangle 1079"/>
            <p:cNvSpPr>
              <a:spLocks noChangeArrowheads="1"/>
            </p:cNvSpPr>
            <p:nvPr/>
          </p:nvSpPr>
          <p:spPr bwMode="auto">
            <a:xfrm>
              <a:off x="5406" y="2040"/>
              <a:ext cx="3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48" name="Rectangle 1080"/>
            <p:cNvSpPr>
              <a:spLocks noChangeArrowheads="1"/>
            </p:cNvSpPr>
            <p:nvPr/>
          </p:nvSpPr>
          <p:spPr bwMode="auto">
            <a:xfrm>
              <a:off x="5429" y="2046"/>
              <a:ext cx="28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Δε</a:t>
              </a:r>
              <a:r>
                <a:rPr lang="el-GR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κ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49" name="Rectangle 1081"/>
            <p:cNvSpPr>
              <a:spLocks noChangeArrowheads="1"/>
            </p:cNvSpPr>
            <p:nvPr/>
          </p:nvSpPr>
          <p:spPr bwMode="auto">
            <a:xfrm>
              <a:off x="2571" y="2028"/>
              <a:ext cx="3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50" name="Rectangle 1082"/>
            <p:cNvSpPr>
              <a:spLocks noChangeArrowheads="1"/>
            </p:cNvSpPr>
            <p:nvPr/>
          </p:nvSpPr>
          <p:spPr bwMode="auto">
            <a:xfrm>
              <a:off x="2571" y="2034"/>
              <a:ext cx="36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Απρ.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51" name="Rectangle 1083"/>
            <p:cNvSpPr>
              <a:spLocks noChangeArrowheads="1"/>
            </p:cNvSpPr>
            <p:nvPr/>
          </p:nvSpPr>
          <p:spPr bwMode="auto">
            <a:xfrm>
              <a:off x="2955" y="2058"/>
              <a:ext cx="3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52" name="Rectangle 1084"/>
            <p:cNvSpPr>
              <a:spLocks noChangeArrowheads="1"/>
            </p:cNvSpPr>
            <p:nvPr/>
          </p:nvSpPr>
          <p:spPr bwMode="auto">
            <a:xfrm>
              <a:off x="3243" y="2112"/>
              <a:ext cx="4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.</a:t>
              </a:r>
              <a:endParaRPr lang="en-GB" altLang="el-GR" sz="2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853" name="Group 1085"/>
          <p:cNvGrpSpPr>
            <a:grpSpLocks/>
          </p:cNvGrpSpPr>
          <p:nvPr/>
        </p:nvGrpSpPr>
        <p:grpSpPr bwMode="auto">
          <a:xfrm>
            <a:off x="800100" y="4541838"/>
            <a:ext cx="7896225" cy="457200"/>
            <a:chOff x="528" y="2640"/>
            <a:chExt cx="4974" cy="288"/>
          </a:xfrm>
        </p:grpSpPr>
        <p:sp>
          <p:nvSpPr>
            <p:cNvPr id="33854" name="Rectangle 1086"/>
            <p:cNvSpPr>
              <a:spLocks noChangeArrowheads="1"/>
            </p:cNvSpPr>
            <p:nvPr/>
          </p:nvSpPr>
          <p:spPr bwMode="auto">
            <a:xfrm>
              <a:off x="2186" y="2707"/>
              <a:ext cx="3316" cy="22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55" name="Rectangle 1087"/>
            <p:cNvSpPr>
              <a:spLocks noChangeArrowheads="1"/>
            </p:cNvSpPr>
            <p:nvPr/>
          </p:nvSpPr>
          <p:spPr bwMode="auto">
            <a:xfrm>
              <a:off x="528" y="2640"/>
              <a:ext cx="55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56" name="Rectangle 1088"/>
            <p:cNvSpPr>
              <a:spLocks noChangeArrowheads="1"/>
            </p:cNvSpPr>
            <p:nvPr/>
          </p:nvSpPr>
          <p:spPr bwMode="auto">
            <a:xfrm>
              <a:off x="528" y="2647"/>
              <a:ext cx="2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400">
                  <a:solidFill>
                    <a:srgbClr val="00FFFF"/>
                  </a:solidFill>
                  <a:latin typeface="Times New Roman" panose="02020603050405020304" pitchFamily="18" charset="0"/>
                </a:rPr>
                <a:t>Γρι</a:t>
              </a:r>
              <a:endParaRPr lang="en-GB" alt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57" name="Rectangle 1089"/>
            <p:cNvSpPr>
              <a:spLocks noChangeArrowheads="1"/>
            </p:cNvSpPr>
            <p:nvPr/>
          </p:nvSpPr>
          <p:spPr bwMode="auto">
            <a:xfrm>
              <a:off x="786" y="2647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400">
                  <a:solidFill>
                    <a:srgbClr val="00FFFF"/>
                  </a:solidFill>
                  <a:latin typeface="Times New Roman" panose="02020603050405020304" pitchFamily="18" charset="0"/>
                </a:rPr>
                <a:t>-</a:t>
              </a:r>
              <a:endParaRPr lang="en-GB" alt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58" name="Rectangle 1090"/>
            <p:cNvSpPr>
              <a:spLocks noChangeArrowheads="1"/>
            </p:cNvSpPr>
            <p:nvPr/>
          </p:nvSpPr>
          <p:spPr bwMode="auto">
            <a:xfrm>
              <a:off x="846" y="2647"/>
              <a:ext cx="2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400">
                  <a:solidFill>
                    <a:srgbClr val="00FFFF"/>
                  </a:solidFill>
                  <a:latin typeface="Times New Roman" panose="02020603050405020304" pitchFamily="18" charset="0"/>
                </a:rPr>
                <a:t>γρι</a:t>
              </a:r>
              <a:endParaRPr lang="en-GB" alt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59" name="Rectangle 1091"/>
            <p:cNvSpPr>
              <a:spLocks noChangeArrowheads="1"/>
            </p:cNvSpPr>
            <p:nvPr/>
          </p:nvSpPr>
          <p:spPr bwMode="auto">
            <a:xfrm>
              <a:off x="528" y="2640"/>
              <a:ext cx="55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60" name="Rectangle 1092"/>
            <p:cNvSpPr>
              <a:spLocks noChangeArrowheads="1"/>
            </p:cNvSpPr>
            <p:nvPr/>
          </p:nvSpPr>
          <p:spPr bwMode="auto">
            <a:xfrm>
              <a:off x="528" y="2647"/>
              <a:ext cx="2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400">
                  <a:solidFill>
                    <a:srgbClr val="00FFFF"/>
                  </a:solidFill>
                  <a:latin typeface="Times New Roman" panose="02020603050405020304" pitchFamily="18" charset="0"/>
                </a:rPr>
                <a:t>Γρι</a:t>
              </a:r>
              <a:endParaRPr lang="en-GB" alt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61" name="Rectangle 1093"/>
            <p:cNvSpPr>
              <a:spLocks noChangeArrowheads="1"/>
            </p:cNvSpPr>
            <p:nvPr/>
          </p:nvSpPr>
          <p:spPr bwMode="auto">
            <a:xfrm>
              <a:off x="786" y="2647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400">
                  <a:solidFill>
                    <a:srgbClr val="00FFFF"/>
                  </a:solidFill>
                  <a:latin typeface="Times New Roman" panose="02020603050405020304" pitchFamily="18" charset="0"/>
                </a:rPr>
                <a:t>-</a:t>
              </a:r>
              <a:endParaRPr lang="en-GB" alt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62" name="Rectangle 1094"/>
            <p:cNvSpPr>
              <a:spLocks noChangeArrowheads="1"/>
            </p:cNvSpPr>
            <p:nvPr/>
          </p:nvSpPr>
          <p:spPr bwMode="auto">
            <a:xfrm>
              <a:off x="846" y="2647"/>
              <a:ext cx="2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400">
                  <a:solidFill>
                    <a:srgbClr val="00FFFF"/>
                  </a:solidFill>
                  <a:latin typeface="Times New Roman" panose="02020603050405020304" pitchFamily="18" charset="0"/>
                </a:rPr>
                <a:t>γρι</a:t>
              </a:r>
              <a:endParaRPr lang="en-GB" alt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863" name="Group 1095"/>
          <p:cNvGrpSpPr>
            <a:grpSpLocks/>
          </p:cNvGrpSpPr>
          <p:nvPr/>
        </p:nvGrpSpPr>
        <p:grpSpPr bwMode="auto">
          <a:xfrm>
            <a:off x="419100" y="5684838"/>
            <a:ext cx="8658225" cy="381000"/>
            <a:chOff x="288" y="3360"/>
            <a:chExt cx="5454" cy="240"/>
          </a:xfrm>
        </p:grpSpPr>
        <p:sp>
          <p:nvSpPr>
            <p:cNvPr id="33864" name="Rectangle 1096"/>
            <p:cNvSpPr>
              <a:spLocks noChangeArrowheads="1"/>
            </p:cNvSpPr>
            <p:nvPr/>
          </p:nvSpPr>
          <p:spPr bwMode="auto">
            <a:xfrm>
              <a:off x="1514" y="3405"/>
              <a:ext cx="4228" cy="19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65" name="Rectangle 1097"/>
            <p:cNvSpPr>
              <a:spLocks noChangeArrowheads="1"/>
            </p:cNvSpPr>
            <p:nvPr/>
          </p:nvSpPr>
          <p:spPr bwMode="auto">
            <a:xfrm>
              <a:off x="288" y="3360"/>
              <a:ext cx="96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400">
                  <a:solidFill>
                    <a:srgbClr val="99FF99"/>
                  </a:solidFill>
                  <a:latin typeface="Times New Roman" panose="02020603050405020304" pitchFamily="18" charset="0"/>
                </a:rPr>
                <a:t>Μαν</a:t>
              </a:r>
              <a:r>
                <a:rPr lang="el-GR" altLang="el-GR" sz="2400">
                  <a:solidFill>
                    <a:srgbClr val="99FF99"/>
                  </a:solidFill>
                  <a:latin typeface="Times New Roman" panose="02020603050405020304" pitchFamily="18" charset="0"/>
                </a:rPr>
                <a:t>.διχτυ</a:t>
              </a:r>
              <a:r>
                <a:rPr lang="en-GB" altLang="el-GR" sz="2400">
                  <a:solidFill>
                    <a:srgbClr val="99FF99"/>
                  </a:solidFill>
                  <a:latin typeface="Times New Roman" panose="02020603050405020304" pitchFamily="18" charset="0"/>
                </a:rPr>
                <a:t>α</a:t>
              </a:r>
              <a:endParaRPr lang="en-GB" alt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866" name="Group 1098"/>
          <p:cNvGrpSpPr>
            <a:grpSpLocks/>
          </p:cNvGrpSpPr>
          <p:nvPr/>
        </p:nvGrpSpPr>
        <p:grpSpPr bwMode="auto">
          <a:xfrm>
            <a:off x="495300" y="6264275"/>
            <a:ext cx="8582025" cy="365125"/>
            <a:chOff x="336" y="3725"/>
            <a:chExt cx="5406" cy="230"/>
          </a:xfrm>
        </p:grpSpPr>
        <p:sp>
          <p:nvSpPr>
            <p:cNvPr id="33867" name="Rectangle 1099"/>
            <p:cNvSpPr>
              <a:spLocks noChangeArrowheads="1"/>
            </p:cNvSpPr>
            <p:nvPr/>
          </p:nvSpPr>
          <p:spPr bwMode="auto">
            <a:xfrm>
              <a:off x="1514" y="3747"/>
              <a:ext cx="4228" cy="189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68" name="Rectangle 1100"/>
            <p:cNvSpPr>
              <a:spLocks noChangeArrowheads="1"/>
            </p:cNvSpPr>
            <p:nvPr/>
          </p:nvSpPr>
          <p:spPr bwMode="auto">
            <a:xfrm>
              <a:off x="336" y="3725"/>
              <a:ext cx="93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altLang="el-GR" sz="2400">
                  <a:solidFill>
                    <a:srgbClr val="FF3300"/>
                  </a:solidFill>
                  <a:latin typeface="Times New Roman" panose="02020603050405020304" pitchFamily="18" charset="0"/>
                </a:rPr>
                <a:t>Παραγάδια</a:t>
              </a:r>
              <a:endParaRPr lang="en-GB" altLang="el-GR" sz="24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060" name="Group 1292"/>
          <p:cNvGrpSpPr>
            <a:grpSpLocks noChangeAspect="1"/>
          </p:cNvGrpSpPr>
          <p:nvPr/>
        </p:nvGrpSpPr>
        <p:grpSpPr bwMode="auto">
          <a:xfrm>
            <a:off x="0" y="1066800"/>
            <a:ext cx="1968500" cy="2174875"/>
            <a:chOff x="0" y="1582"/>
            <a:chExt cx="2473" cy="2731"/>
          </a:xfrm>
        </p:grpSpPr>
        <p:grpSp>
          <p:nvGrpSpPr>
            <p:cNvPr id="33870" name="Group 1102"/>
            <p:cNvGrpSpPr>
              <a:grpSpLocks noChangeAspect="1"/>
            </p:cNvGrpSpPr>
            <p:nvPr/>
          </p:nvGrpSpPr>
          <p:grpSpPr bwMode="auto">
            <a:xfrm>
              <a:off x="0" y="1582"/>
              <a:ext cx="2473" cy="2731"/>
              <a:chOff x="0" y="1589"/>
              <a:chExt cx="2473" cy="2731"/>
            </a:xfrm>
          </p:grpSpPr>
          <p:graphicFrame>
            <p:nvGraphicFramePr>
              <p:cNvPr id="33871" name="Object 1103"/>
              <p:cNvGraphicFramePr>
                <a:graphicFrameLocks noChangeAspect="1"/>
              </p:cNvGraphicFramePr>
              <p:nvPr/>
            </p:nvGraphicFramePr>
            <p:xfrm>
              <a:off x="0" y="1589"/>
              <a:ext cx="2473" cy="27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86" name="Image" r:id="rId4" imgW="2377646" imgH="3292683" progId="Photoshop.Image.5">
                      <p:embed/>
                    </p:oleObj>
                  </mc:Choice>
                  <mc:Fallback>
                    <p:oleObj name="Image" r:id="rId4" imgW="2377646" imgH="3292683" progId="Photoshop.Image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1589"/>
                            <a:ext cx="2473" cy="27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33872" name="Picture 110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" y="3360"/>
                <a:ext cx="31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873" name="Picture 110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2" y="2448"/>
                <a:ext cx="458" cy="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874" name="Picture 110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2544"/>
                <a:ext cx="506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4059" name="Group 1291"/>
            <p:cNvGrpSpPr>
              <a:grpSpLocks noChangeAspect="1"/>
            </p:cNvGrpSpPr>
            <p:nvPr/>
          </p:nvGrpSpPr>
          <p:grpSpPr bwMode="auto">
            <a:xfrm>
              <a:off x="240" y="1769"/>
              <a:ext cx="1968" cy="2304"/>
              <a:chOff x="240" y="1769"/>
              <a:chExt cx="1968" cy="2304"/>
            </a:xfrm>
          </p:grpSpPr>
          <p:grpSp>
            <p:nvGrpSpPr>
              <p:cNvPr id="33877" name="Group 1109"/>
              <p:cNvGrpSpPr>
                <a:grpSpLocks noChangeAspect="1"/>
              </p:cNvGrpSpPr>
              <p:nvPr/>
            </p:nvGrpSpPr>
            <p:grpSpPr bwMode="auto">
              <a:xfrm>
                <a:off x="240" y="1769"/>
                <a:ext cx="1968" cy="2304"/>
                <a:chOff x="240" y="1776"/>
                <a:chExt cx="1968" cy="2304"/>
              </a:xfrm>
            </p:grpSpPr>
            <p:sp>
              <p:nvSpPr>
                <p:cNvPr id="33878" name="AutoShape 1110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288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79" name="AutoShape 1111"/>
                <p:cNvSpPr>
                  <a:spLocks noChangeAspect="1" noChangeArrowheads="1"/>
                </p:cNvSpPr>
                <p:nvPr/>
              </p:nvSpPr>
              <p:spPr bwMode="auto">
                <a:xfrm>
                  <a:off x="720" y="288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80" name="AutoShape 1112"/>
                <p:cNvSpPr>
                  <a:spLocks noChangeAspect="1" noChangeArrowheads="1"/>
                </p:cNvSpPr>
                <p:nvPr/>
              </p:nvSpPr>
              <p:spPr bwMode="auto">
                <a:xfrm>
                  <a:off x="816" y="288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81" name="AutoShape 1113"/>
                <p:cNvSpPr>
                  <a:spLocks noChangeAspect="1" noChangeArrowheads="1"/>
                </p:cNvSpPr>
                <p:nvPr/>
              </p:nvSpPr>
              <p:spPr bwMode="auto">
                <a:xfrm>
                  <a:off x="912" y="288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82" name="AutoShape 1114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307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83" name="AutoShape 1115"/>
                <p:cNvSpPr>
                  <a:spLocks noChangeAspect="1" noChangeArrowheads="1"/>
                </p:cNvSpPr>
                <p:nvPr/>
              </p:nvSpPr>
              <p:spPr bwMode="auto">
                <a:xfrm>
                  <a:off x="720" y="307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84" name="AutoShape 1116"/>
                <p:cNvSpPr>
                  <a:spLocks noChangeAspect="1" noChangeArrowheads="1"/>
                </p:cNvSpPr>
                <p:nvPr/>
              </p:nvSpPr>
              <p:spPr bwMode="auto">
                <a:xfrm>
                  <a:off x="816" y="307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85" name="AutoShape 1117"/>
                <p:cNvSpPr>
                  <a:spLocks noChangeAspect="1" noChangeArrowheads="1"/>
                </p:cNvSpPr>
                <p:nvPr/>
              </p:nvSpPr>
              <p:spPr bwMode="auto">
                <a:xfrm>
                  <a:off x="912" y="307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86" name="AutoShape 1118"/>
                <p:cNvSpPr>
                  <a:spLocks noChangeAspect="1" noChangeArrowheads="1"/>
                </p:cNvSpPr>
                <p:nvPr/>
              </p:nvSpPr>
              <p:spPr bwMode="auto">
                <a:xfrm>
                  <a:off x="1008" y="307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87" name="AutoShape 1119"/>
                <p:cNvSpPr>
                  <a:spLocks noChangeAspect="1" noChangeArrowheads="1"/>
                </p:cNvSpPr>
                <p:nvPr/>
              </p:nvSpPr>
              <p:spPr bwMode="auto">
                <a:xfrm>
                  <a:off x="384" y="201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88" name="AutoShape 1120"/>
                <p:cNvSpPr>
                  <a:spLocks noChangeAspect="1" noChangeArrowheads="1"/>
                </p:cNvSpPr>
                <p:nvPr/>
              </p:nvSpPr>
              <p:spPr bwMode="auto">
                <a:xfrm>
                  <a:off x="432" y="196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89" name="AutoShape 1121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201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90" name="AutoShape 1122"/>
                <p:cNvSpPr>
                  <a:spLocks noChangeAspect="1" noChangeArrowheads="1"/>
                </p:cNvSpPr>
                <p:nvPr/>
              </p:nvSpPr>
              <p:spPr bwMode="auto">
                <a:xfrm>
                  <a:off x="672" y="201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91" name="AutoShape 1123"/>
                <p:cNvSpPr>
                  <a:spLocks noChangeAspect="1" noChangeArrowheads="1"/>
                </p:cNvSpPr>
                <p:nvPr/>
              </p:nvSpPr>
              <p:spPr bwMode="auto">
                <a:xfrm>
                  <a:off x="336" y="216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92" name="AutoShape 1124"/>
                <p:cNvSpPr>
                  <a:spLocks noChangeAspect="1" noChangeArrowheads="1"/>
                </p:cNvSpPr>
                <p:nvPr/>
              </p:nvSpPr>
              <p:spPr bwMode="auto">
                <a:xfrm>
                  <a:off x="1152" y="182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93" name="AutoShape 1125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216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94" name="AutoShape 1126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216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95" name="AutoShape 1127"/>
                <p:cNvSpPr>
                  <a:spLocks noChangeAspect="1" noChangeArrowheads="1"/>
                </p:cNvSpPr>
                <p:nvPr/>
              </p:nvSpPr>
              <p:spPr bwMode="auto">
                <a:xfrm>
                  <a:off x="720" y="216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96" name="AutoShape 1128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182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97" name="AutoShape 1129"/>
                <p:cNvSpPr>
                  <a:spLocks noChangeAspect="1" noChangeArrowheads="1"/>
                </p:cNvSpPr>
                <p:nvPr/>
              </p:nvSpPr>
              <p:spPr bwMode="auto">
                <a:xfrm>
                  <a:off x="864" y="182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98" name="AutoShape 11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0" y="182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99" name="AutoShape 1131"/>
                <p:cNvSpPr>
                  <a:spLocks noChangeAspect="1" noChangeArrowheads="1"/>
                </p:cNvSpPr>
                <p:nvPr/>
              </p:nvSpPr>
              <p:spPr bwMode="auto">
                <a:xfrm>
                  <a:off x="1056" y="182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00" name="AutoShape 1132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201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01" name="AutoShape 1133"/>
                <p:cNvSpPr>
                  <a:spLocks noChangeAspect="1" noChangeArrowheads="1"/>
                </p:cNvSpPr>
                <p:nvPr/>
              </p:nvSpPr>
              <p:spPr bwMode="auto">
                <a:xfrm>
                  <a:off x="864" y="201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02" name="AutoShape 1134"/>
                <p:cNvSpPr>
                  <a:spLocks noChangeAspect="1" noChangeArrowheads="1"/>
                </p:cNvSpPr>
                <p:nvPr/>
              </p:nvSpPr>
              <p:spPr bwMode="auto">
                <a:xfrm>
                  <a:off x="960" y="201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03" name="AutoShape 1135"/>
                <p:cNvSpPr>
                  <a:spLocks noChangeAspect="1" noChangeArrowheads="1"/>
                </p:cNvSpPr>
                <p:nvPr/>
              </p:nvSpPr>
              <p:spPr bwMode="auto">
                <a:xfrm>
                  <a:off x="1056" y="201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04" name="AutoShape 1136"/>
                <p:cNvSpPr>
                  <a:spLocks noChangeAspect="1" noChangeArrowheads="1"/>
                </p:cNvSpPr>
                <p:nvPr/>
              </p:nvSpPr>
              <p:spPr bwMode="auto">
                <a:xfrm>
                  <a:off x="1152" y="201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05" name="AutoShape 1137"/>
                <p:cNvSpPr>
                  <a:spLocks noChangeAspect="1" noChangeArrowheads="1"/>
                </p:cNvSpPr>
                <p:nvPr/>
              </p:nvSpPr>
              <p:spPr bwMode="auto">
                <a:xfrm>
                  <a:off x="1440" y="312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06" name="AutoShape 1138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12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07" name="AutoShape 1139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312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08" name="AutoShape 1140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312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09" name="AutoShape 1141"/>
                <p:cNvSpPr>
                  <a:spLocks noChangeAspect="1" noChangeArrowheads="1"/>
                </p:cNvSpPr>
                <p:nvPr/>
              </p:nvSpPr>
              <p:spPr bwMode="auto">
                <a:xfrm>
                  <a:off x="1440" y="331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10" name="AutoShape 1142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31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11" name="AutoShape 1143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331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12" name="AutoShape 1144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331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13" name="AutoShape 1145"/>
                <p:cNvSpPr>
                  <a:spLocks noChangeAspect="1" noChangeArrowheads="1"/>
                </p:cNvSpPr>
                <p:nvPr/>
              </p:nvSpPr>
              <p:spPr bwMode="auto">
                <a:xfrm>
                  <a:off x="1824" y="331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14" name="AutoShape 1146"/>
                <p:cNvSpPr>
                  <a:spLocks noChangeAspect="1" noChangeArrowheads="1"/>
                </p:cNvSpPr>
                <p:nvPr/>
              </p:nvSpPr>
              <p:spPr bwMode="auto">
                <a:xfrm>
                  <a:off x="1824" y="312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15" name="AutoShape 114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312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16" name="AutoShape 1148"/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312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17" name="AutoShape 1149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312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18" name="AutoShape 1150"/>
                <p:cNvSpPr>
                  <a:spLocks noChangeAspect="1" noChangeArrowheads="1"/>
                </p:cNvSpPr>
                <p:nvPr/>
              </p:nvSpPr>
              <p:spPr bwMode="auto">
                <a:xfrm>
                  <a:off x="1824" y="331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19" name="AutoShape 115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331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20" name="AutoShape 1152"/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331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21" name="AutoShape 1153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331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22" name="AutoShape 1154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364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23" name="AutoShape 1155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326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24" name="AutoShape 1156"/>
                <p:cNvSpPr>
                  <a:spLocks noChangeAspect="1" noChangeArrowheads="1"/>
                </p:cNvSpPr>
                <p:nvPr/>
              </p:nvSpPr>
              <p:spPr bwMode="auto">
                <a:xfrm>
                  <a:off x="720" y="326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25" name="AutoShape 1157"/>
                <p:cNvSpPr>
                  <a:spLocks noChangeAspect="1" noChangeArrowheads="1"/>
                </p:cNvSpPr>
                <p:nvPr/>
              </p:nvSpPr>
              <p:spPr bwMode="auto">
                <a:xfrm>
                  <a:off x="816" y="326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26" name="AutoShape 1158"/>
                <p:cNvSpPr>
                  <a:spLocks noChangeAspect="1" noChangeArrowheads="1"/>
                </p:cNvSpPr>
                <p:nvPr/>
              </p:nvSpPr>
              <p:spPr bwMode="auto">
                <a:xfrm>
                  <a:off x="912" y="326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27" name="AutoShape 1159"/>
                <p:cNvSpPr>
                  <a:spLocks noChangeAspect="1" noChangeArrowheads="1"/>
                </p:cNvSpPr>
                <p:nvPr/>
              </p:nvSpPr>
              <p:spPr bwMode="auto">
                <a:xfrm>
                  <a:off x="1104" y="307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28" name="AutoShape 1160"/>
                <p:cNvSpPr>
                  <a:spLocks noChangeAspect="1" noChangeArrowheads="1"/>
                </p:cNvSpPr>
                <p:nvPr/>
              </p:nvSpPr>
              <p:spPr bwMode="auto">
                <a:xfrm>
                  <a:off x="1200" y="307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29" name="AutoShape 1161"/>
                <p:cNvSpPr>
                  <a:spLocks noChangeAspect="1" noChangeArrowheads="1"/>
                </p:cNvSpPr>
                <p:nvPr/>
              </p:nvSpPr>
              <p:spPr bwMode="auto">
                <a:xfrm>
                  <a:off x="1008" y="288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30" name="AutoShape 116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4" y="288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31" name="AutoShape 1163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312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32" name="AutoShape 11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44" y="312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33" name="AutoShape 1165"/>
                <p:cNvSpPr>
                  <a:spLocks noChangeAspect="1" noChangeArrowheads="1"/>
                </p:cNvSpPr>
                <p:nvPr/>
              </p:nvSpPr>
              <p:spPr bwMode="auto">
                <a:xfrm>
                  <a:off x="432" y="326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34" name="AutoShape 1166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326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35" name="AutoShape 1167"/>
                <p:cNvSpPr>
                  <a:spLocks noChangeAspect="1" noChangeArrowheads="1"/>
                </p:cNvSpPr>
                <p:nvPr/>
              </p:nvSpPr>
              <p:spPr bwMode="auto">
                <a:xfrm>
                  <a:off x="432" y="307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36" name="AutoShape 1168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307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37" name="AutoShape 1169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288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38" name="AutoShape 1170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288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39" name="AutoShape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864" y="345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40" name="AutoShape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960" y="345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41" name="AutoShape 1173"/>
                <p:cNvSpPr>
                  <a:spLocks noChangeAspect="1" noChangeArrowheads="1"/>
                </p:cNvSpPr>
                <p:nvPr/>
              </p:nvSpPr>
              <p:spPr bwMode="auto">
                <a:xfrm>
                  <a:off x="1008" y="355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42" name="AutoShape 117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4" y="355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43" name="AutoShape 1175"/>
                <p:cNvSpPr>
                  <a:spLocks noChangeAspect="1" noChangeArrowheads="1"/>
                </p:cNvSpPr>
                <p:nvPr/>
              </p:nvSpPr>
              <p:spPr bwMode="auto">
                <a:xfrm>
                  <a:off x="1440" y="345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44" name="AutoShape 1176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45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45" name="AutoShape 1177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345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46" name="AutoShape 1178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345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47" name="AutoShape 1179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345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48" name="AutoShape 1180"/>
                <p:cNvSpPr>
                  <a:spLocks noChangeAspect="1" noChangeArrowheads="1"/>
                </p:cNvSpPr>
                <p:nvPr/>
              </p:nvSpPr>
              <p:spPr bwMode="auto">
                <a:xfrm>
                  <a:off x="1824" y="345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49" name="AutoShape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345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50" name="AutoShape 1182"/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345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51" name="AutoShape 1183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345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52" name="AutoShape 1184"/>
                <p:cNvSpPr>
                  <a:spLocks noChangeAspect="1" noChangeArrowheads="1"/>
                </p:cNvSpPr>
                <p:nvPr/>
              </p:nvSpPr>
              <p:spPr bwMode="auto">
                <a:xfrm>
                  <a:off x="240" y="196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53" name="AutoShape 1185"/>
                <p:cNvSpPr>
                  <a:spLocks noChangeAspect="1" noChangeArrowheads="1"/>
                </p:cNvSpPr>
                <p:nvPr/>
              </p:nvSpPr>
              <p:spPr bwMode="auto">
                <a:xfrm>
                  <a:off x="336" y="196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54" name="AutoShape 1186"/>
                <p:cNvSpPr>
                  <a:spLocks noChangeAspect="1" noChangeArrowheads="1"/>
                </p:cNvSpPr>
                <p:nvPr/>
              </p:nvSpPr>
              <p:spPr bwMode="auto">
                <a:xfrm>
                  <a:off x="240" y="216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55" name="AutoShape 1187"/>
                <p:cNvSpPr>
                  <a:spLocks noChangeAspect="1" noChangeArrowheads="1"/>
                </p:cNvSpPr>
                <p:nvPr/>
              </p:nvSpPr>
              <p:spPr bwMode="auto">
                <a:xfrm>
                  <a:off x="240" y="177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56" name="AutoShape 1188"/>
                <p:cNvSpPr>
                  <a:spLocks noChangeAspect="1" noChangeArrowheads="1"/>
                </p:cNvSpPr>
                <p:nvPr/>
              </p:nvSpPr>
              <p:spPr bwMode="auto">
                <a:xfrm>
                  <a:off x="432" y="216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57" name="AutoShape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432" y="177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58" name="AutoShape 119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77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59" name="AutoShape 1191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177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60" name="AutoShape 1192"/>
                <p:cNvSpPr>
                  <a:spLocks noChangeAspect="1" noChangeArrowheads="1"/>
                </p:cNvSpPr>
                <p:nvPr/>
              </p:nvSpPr>
              <p:spPr bwMode="auto">
                <a:xfrm>
                  <a:off x="720" y="177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61" name="AutoShape 1193"/>
                <p:cNvSpPr>
                  <a:spLocks noChangeAspect="1" noChangeArrowheads="1"/>
                </p:cNvSpPr>
                <p:nvPr/>
              </p:nvSpPr>
              <p:spPr bwMode="auto">
                <a:xfrm>
                  <a:off x="336" y="177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62" name="AutoShape 119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96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63" name="AutoShape 1195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196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64" name="AutoShape 1196"/>
                <p:cNvSpPr>
                  <a:spLocks noChangeAspect="1" noChangeArrowheads="1"/>
                </p:cNvSpPr>
                <p:nvPr/>
              </p:nvSpPr>
              <p:spPr bwMode="auto">
                <a:xfrm>
                  <a:off x="720" y="196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65" name="AutoShape 1197"/>
                <p:cNvSpPr>
                  <a:spLocks noChangeAspect="1" noChangeArrowheads="1"/>
                </p:cNvSpPr>
                <p:nvPr/>
              </p:nvSpPr>
              <p:spPr bwMode="auto">
                <a:xfrm>
                  <a:off x="816" y="196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66" name="AutoShape 1198"/>
                <p:cNvSpPr>
                  <a:spLocks noChangeAspect="1" noChangeArrowheads="1"/>
                </p:cNvSpPr>
                <p:nvPr/>
              </p:nvSpPr>
              <p:spPr bwMode="auto">
                <a:xfrm>
                  <a:off x="816" y="216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67" name="AutoShape 1199"/>
                <p:cNvSpPr>
                  <a:spLocks noChangeAspect="1" noChangeArrowheads="1"/>
                </p:cNvSpPr>
                <p:nvPr/>
              </p:nvSpPr>
              <p:spPr bwMode="auto">
                <a:xfrm>
                  <a:off x="240" y="230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68" name="AutoShape 1200"/>
                <p:cNvSpPr>
                  <a:spLocks noChangeAspect="1" noChangeArrowheads="1"/>
                </p:cNvSpPr>
                <p:nvPr/>
              </p:nvSpPr>
              <p:spPr bwMode="auto">
                <a:xfrm>
                  <a:off x="336" y="230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69" name="AutoShape 1201"/>
                <p:cNvSpPr>
                  <a:spLocks noChangeAspect="1" noChangeArrowheads="1"/>
                </p:cNvSpPr>
                <p:nvPr/>
              </p:nvSpPr>
              <p:spPr bwMode="auto">
                <a:xfrm>
                  <a:off x="432" y="230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70" name="AutoShape 120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230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71" name="AutoShape 1203"/>
                <p:cNvSpPr>
                  <a:spLocks noChangeAspect="1" noChangeArrowheads="1"/>
                </p:cNvSpPr>
                <p:nvPr/>
              </p:nvSpPr>
              <p:spPr bwMode="auto">
                <a:xfrm>
                  <a:off x="1440" y="355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72" name="AutoShape 1204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55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73" name="AutoShape 1205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355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74" name="AutoShape 1206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355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75" name="AutoShape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40" y="374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76" name="AutoShape 1208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74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77" name="AutoShape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374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78" name="AutoShape 1210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374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79" name="AutoShape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1824" y="374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80" name="AutoShape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824" y="355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81" name="AutoShape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355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82" name="AutoShape 1214"/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355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83" name="AutoShape 1215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355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84" name="AutoShape 1216"/>
                <p:cNvSpPr>
                  <a:spLocks noChangeAspect="1" noChangeArrowheads="1"/>
                </p:cNvSpPr>
                <p:nvPr/>
              </p:nvSpPr>
              <p:spPr bwMode="auto">
                <a:xfrm>
                  <a:off x="1824" y="374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85" name="AutoShape 121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374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86" name="AutoShape 1218"/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374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87" name="AutoShape 1219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374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88" name="AutoShape 1220"/>
                <p:cNvSpPr>
                  <a:spLocks noChangeAspect="1" noChangeArrowheads="1"/>
                </p:cNvSpPr>
                <p:nvPr/>
              </p:nvSpPr>
              <p:spPr bwMode="auto">
                <a:xfrm>
                  <a:off x="1344" y="364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89" name="AutoShape 1221"/>
                <p:cNvSpPr>
                  <a:spLocks noChangeAspect="1" noChangeArrowheads="1"/>
                </p:cNvSpPr>
                <p:nvPr/>
              </p:nvSpPr>
              <p:spPr bwMode="auto">
                <a:xfrm>
                  <a:off x="1440" y="388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90" name="AutoShape 1222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88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91" name="AutoShape 1223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388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92" name="AutoShape 1224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388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93" name="AutoShape 1225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388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94" name="AutoShape 1226"/>
                <p:cNvSpPr>
                  <a:spLocks noChangeAspect="1" noChangeArrowheads="1"/>
                </p:cNvSpPr>
                <p:nvPr/>
              </p:nvSpPr>
              <p:spPr bwMode="auto">
                <a:xfrm>
                  <a:off x="1824" y="388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95" name="AutoShape 122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388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96" name="AutoShape 1228"/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388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97" name="AutoShape 1229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388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98" name="AutoShape 1230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244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999" name="AutoShape 1231"/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225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00" name="AutoShape 1232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225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01" name="AutoShape 1233"/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244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02" name="AutoShape 1234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211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03" name="AutoShape 1235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11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04" name="AutoShape 1236"/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259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05" name="AutoShape 1237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259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06" name="AutoShape 1238"/>
                <p:cNvSpPr>
                  <a:spLocks noChangeAspect="1" noChangeArrowheads="1"/>
                </p:cNvSpPr>
                <p:nvPr/>
              </p:nvSpPr>
              <p:spPr bwMode="auto">
                <a:xfrm>
                  <a:off x="1824" y="211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07" name="AutoShape 1239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2112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08" name="AutoShape 1240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25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09" name="AutoShape 1241"/>
                <p:cNvSpPr>
                  <a:spLocks noChangeAspect="1" noChangeArrowheads="1"/>
                </p:cNvSpPr>
                <p:nvPr/>
              </p:nvSpPr>
              <p:spPr bwMode="auto">
                <a:xfrm>
                  <a:off x="1824" y="2256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10" name="AutoShape 1242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40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11" name="AutoShape 1243"/>
                <p:cNvSpPr>
                  <a:spLocks noChangeAspect="1" noChangeArrowheads="1"/>
                </p:cNvSpPr>
                <p:nvPr/>
              </p:nvSpPr>
              <p:spPr bwMode="auto">
                <a:xfrm>
                  <a:off x="1824" y="2400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12" name="AutoShape 1244"/>
                <p:cNvSpPr>
                  <a:spLocks noChangeAspect="1" noChangeArrowheads="1"/>
                </p:cNvSpPr>
                <p:nvPr/>
              </p:nvSpPr>
              <p:spPr bwMode="auto">
                <a:xfrm>
                  <a:off x="1872" y="244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13" name="AutoShape 1245"/>
                <p:cNvSpPr>
                  <a:spLocks noChangeAspect="1" noChangeArrowheads="1"/>
                </p:cNvSpPr>
                <p:nvPr/>
              </p:nvSpPr>
              <p:spPr bwMode="auto">
                <a:xfrm>
                  <a:off x="1968" y="244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14" name="AutoShape 1246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54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15" name="AutoShape 1247"/>
                <p:cNvSpPr>
                  <a:spLocks noChangeAspect="1" noChangeArrowheads="1"/>
                </p:cNvSpPr>
                <p:nvPr/>
              </p:nvSpPr>
              <p:spPr bwMode="auto">
                <a:xfrm>
                  <a:off x="1824" y="254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16" name="AutoShape 1248"/>
                <p:cNvSpPr>
                  <a:spLocks noChangeAspect="1" noChangeArrowheads="1"/>
                </p:cNvSpPr>
                <p:nvPr/>
              </p:nvSpPr>
              <p:spPr bwMode="auto">
                <a:xfrm>
                  <a:off x="672" y="374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17" name="AutoShape 1249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374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18" name="AutoShape 1250"/>
                <p:cNvSpPr>
                  <a:spLocks noChangeAspect="1" noChangeArrowheads="1"/>
                </p:cNvSpPr>
                <p:nvPr/>
              </p:nvSpPr>
              <p:spPr bwMode="auto">
                <a:xfrm>
                  <a:off x="864" y="374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19" name="AutoShape 1251"/>
                <p:cNvSpPr>
                  <a:spLocks noChangeAspect="1" noChangeArrowheads="1"/>
                </p:cNvSpPr>
                <p:nvPr/>
              </p:nvSpPr>
              <p:spPr bwMode="auto">
                <a:xfrm>
                  <a:off x="960" y="374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20" name="AutoShape 1252"/>
                <p:cNvSpPr>
                  <a:spLocks noChangeAspect="1" noChangeArrowheads="1"/>
                </p:cNvSpPr>
                <p:nvPr/>
              </p:nvSpPr>
              <p:spPr bwMode="auto">
                <a:xfrm>
                  <a:off x="1056" y="374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21" name="AutoShape 1253"/>
                <p:cNvSpPr>
                  <a:spLocks noChangeAspect="1" noChangeArrowheads="1"/>
                </p:cNvSpPr>
                <p:nvPr/>
              </p:nvSpPr>
              <p:spPr bwMode="auto">
                <a:xfrm>
                  <a:off x="1056" y="374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22" name="AutoShape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52" y="374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23" name="AutoShape 1255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374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24" name="AutoShape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1344" y="374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25" name="AutoShape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672" y="388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26" name="AutoShape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388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27" name="AutoShape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864" y="388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28" name="AutoShape 1260"/>
                <p:cNvSpPr>
                  <a:spLocks noChangeAspect="1" noChangeArrowheads="1"/>
                </p:cNvSpPr>
                <p:nvPr/>
              </p:nvSpPr>
              <p:spPr bwMode="auto">
                <a:xfrm>
                  <a:off x="960" y="388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29" name="AutoShape 1261"/>
                <p:cNvSpPr>
                  <a:spLocks noChangeAspect="1" noChangeArrowheads="1"/>
                </p:cNvSpPr>
                <p:nvPr/>
              </p:nvSpPr>
              <p:spPr bwMode="auto">
                <a:xfrm>
                  <a:off x="960" y="388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30" name="AutoShape 1262"/>
                <p:cNvSpPr>
                  <a:spLocks noChangeAspect="1" noChangeArrowheads="1"/>
                </p:cNvSpPr>
                <p:nvPr/>
              </p:nvSpPr>
              <p:spPr bwMode="auto">
                <a:xfrm>
                  <a:off x="1056" y="388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31" name="AutoShape 1263"/>
                <p:cNvSpPr>
                  <a:spLocks noChangeAspect="1" noChangeArrowheads="1"/>
                </p:cNvSpPr>
                <p:nvPr/>
              </p:nvSpPr>
              <p:spPr bwMode="auto">
                <a:xfrm>
                  <a:off x="1152" y="388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32" name="AutoShape 1264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388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33" name="AutoShape 1265"/>
                <p:cNvSpPr>
                  <a:spLocks noChangeAspect="1" noChangeArrowheads="1"/>
                </p:cNvSpPr>
                <p:nvPr/>
              </p:nvSpPr>
              <p:spPr bwMode="auto">
                <a:xfrm>
                  <a:off x="1344" y="388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34" name="AutoShape 1266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182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35" name="AutoShape 1267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196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36" name="AutoShape 1268"/>
                <p:cNvSpPr>
                  <a:spLocks noChangeAspect="1" noChangeArrowheads="1"/>
                </p:cNvSpPr>
                <p:nvPr/>
              </p:nvSpPr>
              <p:spPr bwMode="auto">
                <a:xfrm>
                  <a:off x="1344" y="196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37" name="AutoShape 1269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196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38" name="AutoShape 1270"/>
                <p:cNvSpPr>
                  <a:spLocks noChangeAspect="1" noChangeArrowheads="1"/>
                </p:cNvSpPr>
                <p:nvPr/>
              </p:nvSpPr>
              <p:spPr bwMode="auto">
                <a:xfrm>
                  <a:off x="1248" y="182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39" name="AutoShape 1271"/>
                <p:cNvSpPr>
                  <a:spLocks noChangeAspect="1" noChangeArrowheads="1"/>
                </p:cNvSpPr>
                <p:nvPr/>
              </p:nvSpPr>
              <p:spPr bwMode="auto">
                <a:xfrm>
                  <a:off x="1344" y="182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40" name="AutoShape 1272"/>
                <p:cNvSpPr>
                  <a:spLocks noChangeAspect="1" noChangeArrowheads="1"/>
                </p:cNvSpPr>
                <p:nvPr/>
              </p:nvSpPr>
              <p:spPr bwMode="auto">
                <a:xfrm>
                  <a:off x="1440" y="1824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41" name="AutoShape 1273"/>
                <p:cNvSpPr>
                  <a:spLocks noChangeAspect="1" noChangeArrowheads="1"/>
                </p:cNvSpPr>
                <p:nvPr/>
              </p:nvSpPr>
              <p:spPr bwMode="auto">
                <a:xfrm>
                  <a:off x="1440" y="196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42" name="AutoShape 1274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1968"/>
                  <a:ext cx="96" cy="192"/>
                </a:xfrm>
                <a:prstGeom prst="flowChartOr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046" name="Group 1278"/>
              <p:cNvGrpSpPr>
                <a:grpSpLocks noChangeAspect="1"/>
              </p:cNvGrpSpPr>
              <p:nvPr/>
            </p:nvGrpSpPr>
            <p:grpSpPr bwMode="auto">
              <a:xfrm>
                <a:off x="912" y="2153"/>
                <a:ext cx="432" cy="720"/>
                <a:chOff x="912" y="2160"/>
                <a:chExt cx="432" cy="720"/>
              </a:xfrm>
            </p:grpSpPr>
            <p:sp>
              <p:nvSpPr>
                <p:cNvPr id="34047" name="AutoShape 1279"/>
                <p:cNvSpPr>
                  <a:spLocks noChangeAspect="1" noChangeArrowheads="1"/>
                </p:cNvSpPr>
                <p:nvPr/>
              </p:nvSpPr>
              <p:spPr bwMode="auto">
                <a:xfrm>
                  <a:off x="912" y="2208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48" name="AutoShape 1280"/>
                <p:cNvSpPr>
                  <a:spLocks noChangeAspect="1" noChangeArrowheads="1"/>
                </p:cNvSpPr>
                <p:nvPr/>
              </p:nvSpPr>
              <p:spPr bwMode="auto">
                <a:xfrm>
                  <a:off x="1056" y="2208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49" name="AutoShape 1281"/>
                <p:cNvSpPr>
                  <a:spLocks noChangeAspect="1" noChangeArrowheads="1"/>
                </p:cNvSpPr>
                <p:nvPr/>
              </p:nvSpPr>
              <p:spPr bwMode="auto">
                <a:xfrm>
                  <a:off x="1200" y="2160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50" name="AutoShape 1282"/>
                <p:cNvSpPr>
                  <a:spLocks noChangeAspect="1" noChangeArrowheads="1"/>
                </p:cNvSpPr>
                <p:nvPr/>
              </p:nvSpPr>
              <p:spPr bwMode="auto">
                <a:xfrm>
                  <a:off x="960" y="2304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51" name="AutoShape 1283"/>
                <p:cNvSpPr>
                  <a:spLocks noChangeAspect="1" noChangeArrowheads="1"/>
                </p:cNvSpPr>
                <p:nvPr/>
              </p:nvSpPr>
              <p:spPr bwMode="auto">
                <a:xfrm>
                  <a:off x="960" y="2400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52" name="AutoShape 1284"/>
                <p:cNvSpPr>
                  <a:spLocks noChangeAspect="1" noChangeArrowheads="1"/>
                </p:cNvSpPr>
                <p:nvPr/>
              </p:nvSpPr>
              <p:spPr bwMode="auto">
                <a:xfrm>
                  <a:off x="960" y="2544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53" name="AutoShape 1285"/>
                <p:cNvSpPr>
                  <a:spLocks noChangeAspect="1" noChangeArrowheads="1"/>
                </p:cNvSpPr>
                <p:nvPr/>
              </p:nvSpPr>
              <p:spPr bwMode="auto">
                <a:xfrm>
                  <a:off x="1008" y="2592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54" name="AutoShape 1286"/>
                <p:cNvSpPr>
                  <a:spLocks noChangeAspect="1" noChangeArrowheads="1"/>
                </p:cNvSpPr>
                <p:nvPr/>
              </p:nvSpPr>
              <p:spPr bwMode="auto">
                <a:xfrm>
                  <a:off x="912" y="2688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55" name="AutoShape 1287"/>
                <p:cNvSpPr>
                  <a:spLocks noChangeAspect="1" noChangeArrowheads="1"/>
                </p:cNvSpPr>
                <p:nvPr/>
              </p:nvSpPr>
              <p:spPr bwMode="auto">
                <a:xfrm>
                  <a:off x="1056" y="2688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56" name="AutoShape 1288"/>
                <p:cNvSpPr>
                  <a:spLocks noChangeAspect="1" noChangeArrowheads="1"/>
                </p:cNvSpPr>
                <p:nvPr/>
              </p:nvSpPr>
              <p:spPr bwMode="auto">
                <a:xfrm>
                  <a:off x="1152" y="2736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057" name="AutoShape 1289"/>
                <p:cNvSpPr>
                  <a:spLocks noChangeAspect="1" noChangeArrowheads="1"/>
                </p:cNvSpPr>
                <p:nvPr/>
              </p:nvSpPr>
              <p:spPr bwMode="auto">
                <a:xfrm>
                  <a:off x="1008" y="2736"/>
                  <a:ext cx="144" cy="144"/>
                </a:xfrm>
                <a:prstGeom prst="flowChar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l-GR" sz="24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4058" name="AutoShape 1290"/>
              <p:cNvSpPr>
                <a:spLocks noChangeAspect="1" noChangeArrowheads="1"/>
              </p:cNvSpPr>
              <p:nvPr/>
            </p:nvSpPr>
            <p:spPr bwMode="auto">
              <a:xfrm>
                <a:off x="1056" y="2297"/>
                <a:ext cx="144" cy="144"/>
              </a:xfrm>
              <a:prstGeom prst="flowChartOr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4061" name="Text Box 1293"/>
          <p:cNvSpPr txBox="1">
            <a:spLocks noChangeArrowheads="1"/>
          </p:cNvSpPr>
          <p:nvPr/>
        </p:nvSpPr>
        <p:spPr bwMode="auto">
          <a:xfrm>
            <a:off x="1905000" y="1524000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l-GR" sz="2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διαφορετικά αλιευτικά πεδία</a:t>
            </a:r>
          </a:p>
        </p:txBody>
      </p:sp>
      <p:sp>
        <p:nvSpPr>
          <p:cNvPr id="34062" name="Text Box 1294"/>
          <p:cNvSpPr txBox="1">
            <a:spLocks noChangeArrowheads="1"/>
          </p:cNvSpPr>
          <p:nvPr/>
        </p:nvSpPr>
        <p:spPr bwMode="auto">
          <a:xfrm>
            <a:off x="3505200" y="2895600"/>
            <a:ext cx="5257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l-GR" sz="260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διαφορετικές εποχές του χρόνου</a:t>
            </a:r>
          </a:p>
        </p:txBody>
      </p:sp>
    </p:spTree>
    <p:extLst>
      <p:ext uri="{BB962C8B-B14F-4D97-AF65-F5344CB8AC3E}">
        <p14:creationId xmlns:p14="http://schemas.microsoft.com/office/powerpoint/2010/main" val="332662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3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4061" grpId="0" autoUpdateAnimBg="0"/>
      <p:bldP spid="3406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55" name="Group 87"/>
          <p:cNvGrpSpPr>
            <a:grpSpLocks/>
          </p:cNvGrpSpPr>
          <p:nvPr/>
        </p:nvGrpSpPr>
        <p:grpSpPr bwMode="auto">
          <a:xfrm>
            <a:off x="76200" y="911225"/>
            <a:ext cx="9144000" cy="2746375"/>
            <a:chOff x="48" y="574"/>
            <a:chExt cx="5760" cy="1730"/>
          </a:xfrm>
        </p:grpSpPr>
        <p:sp>
          <p:nvSpPr>
            <p:cNvPr id="32849" name="AutoShape 81"/>
            <p:cNvSpPr>
              <a:spLocks noChangeArrowheads="1"/>
            </p:cNvSpPr>
            <p:nvPr/>
          </p:nvSpPr>
          <p:spPr bwMode="auto">
            <a:xfrm>
              <a:off x="48" y="624"/>
              <a:ext cx="5760" cy="1680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l-GR" altLang="el-GR" sz="2400" b="0">
                <a:solidFill>
                  <a:srgbClr val="990099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2854" name="Group 86"/>
            <p:cNvGrpSpPr>
              <a:grpSpLocks/>
            </p:cNvGrpSpPr>
            <p:nvPr/>
          </p:nvGrpSpPr>
          <p:grpSpPr bwMode="auto">
            <a:xfrm>
              <a:off x="1200" y="574"/>
              <a:ext cx="3264" cy="1510"/>
              <a:chOff x="1200" y="574"/>
              <a:chExt cx="3264" cy="1510"/>
            </a:xfrm>
          </p:grpSpPr>
          <p:sp>
            <p:nvSpPr>
              <p:cNvPr id="32847" name="Text Box 79"/>
              <p:cNvSpPr txBox="1">
                <a:spLocks noChangeArrowheads="1"/>
              </p:cNvSpPr>
              <p:nvPr/>
            </p:nvSpPr>
            <p:spPr bwMode="auto">
              <a:xfrm>
                <a:off x="1200" y="574"/>
                <a:ext cx="3264" cy="10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26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δεν υπάρχει κάποιο τμήμα ενός αποθέματος που να βρίσκει καταφύγιο από την αλιευτική θνησιμότητα τόσο στο</a:t>
                </a:r>
                <a:endParaRPr lang="en-GB" altLang="el-GR" sz="260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50" name="Text Box 82"/>
              <p:cNvSpPr txBox="1">
                <a:spLocks noChangeArrowheads="1"/>
              </p:cNvSpPr>
              <p:nvPr/>
            </p:nvSpPr>
            <p:spPr bwMode="auto">
              <a:xfrm>
                <a:off x="1776" y="1516"/>
                <a:ext cx="2208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26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χρόνο όσο και</a:t>
                </a:r>
                <a:endParaRPr lang="en-GB" altLang="el-GR" sz="260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51" name="Text Box 83"/>
              <p:cNvSpPr txBox="1">
                <a:spLocks noChangeArrowheads="1"/>
              </p:cNvSpPr>
              <p:nvPr/>
            </p:nvSpPr>
            <p:spPr bwMode="auto">
              <a:xfrm>
                <a:off x="1824" y="1776"/>
                <a:ext cx="2112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26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στο χώρο</a:t>
                </a:r>
                <a:endParaRPr lang="en-GB" altLang="el-GR" sz="24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2853" name="Text Box 85"/>
          <p:cNvSpPr txBox="1">
            <a:spLocks noChangeArrowheads="1"/>
          </p:cNvSpPr>
          <p:nvPr/>
        </p:nvSpPr>
        <p:spPr bwMode="auto">
          <a:xfrm>
            <a:off x="762000" y="3886200"/>
            <a:ext cx="80772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l-GR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σημασία των θαλάσσιων καταφυγίων</a:t>
            </a:r>
            <a:r>
              <a:rPr lang="en-GB" altLang="el-GR" sz="28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612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3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5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2000" dirty="0">
                <a:solidFill>
                  <a:srgbClr val="333399">
                    <a:lumMod val="75000"/>
                  </a:srgbClr>
                </a:solidFill>
                <a:latin typeface="Verdana" pitchFamily="34" charset="0"/>
              </a:rPr>
              <a:t>Κατά μήκος συνθέσεις των σημαντικότερων ειδών ψαριών της παράκτιας αλιείας στον Πατραϊκό και Κορινθιακό κόλπο</a:t>
            </a:r>
          </a:p>
        </p:txBody>
      </p:sp>
      <p:pic>
        <p:nvPicPr>
          <p:cNvPr id="2057" name="9 - Εικόνα" descr="EIKONA KORINTHIAKO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554163"/>
            <a:ext cx="6286500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838950" y="1295400"/>
            <a:ext cx="24828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sz="2200" b="0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Αριθμός σκαφών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-6350" y="450850"/>
            <a:ext cx="6934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l-GR" altLang="el-GR" sz="2000" smtClean="0">
                <a:solidFill>
                  <a:srgbClr val="000066"/>
                </a:solidFill>
              </a:rPr>
              <a:t>Μετρήθηκε το μήκος ~8,000 ατόμων που αλιεύθηκαν με δίχτυα και παραγάδια στον Κορινθιακό και Πατραϊκό κόλπο το </a:t>
            </a:r>
            <a:r>
              <a:rPr lang="el-GR" altLang="el-GR" sz="2000" smtClean="0">
                <a:solidFill>
                  <a:srgbClr val="FFFF00"/>
                </a:solidFill>
              </a:rPr>
              <a:t>καλοκαίρι</a:t>
            </a:r>
            <a:r>
              <a:rPr lang="el-GR" altLang="el-GR" sz="2000" smtClean="0">
                <a:solidFill>
                  <a:srgbClr val="000066"/>
                </a:solidFill>
              </a:rPr>
              <a:t> του 2008</a:t>
            </a:r>
          </a:p>
        </p:txBody>
      </p:sp>
      <p:pic>
        <p:nvPicPr>
          <p:cNvPr id="5126" name="11 - Εικόνα" descr="Patraikos-korinthiak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384300"/>
            <a:ext cx="69024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15 - Έλλειψη"/>
          <p:cNvSpPr>
            <a:spLocks noChangeAspect="1" noChangeArrowheads="1"/>
          </p:cNvSpPr>
          <p:nvPr/>
        </p:nvSpPr>
        <p:spPr bwMode="auto">
          <a:xfrm rot="-756659">
            <a:off x="517525" y="1955800"/>
            <a:ext cx="1614488" cy="9525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 smtClean="0">
              <a:solidFill>
                <a:srgbClr val="000000"/>
              </a:solidFill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 rot="974017">
            <a:off x="3303588" y="2003425"/>
            <a:ext cx="1485900" cy="879475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l-G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33" name="17 - Έλλειψη"/>
          <p:cNvSpPr>
            <a:spLocks noChangeAspect="1"/>
          </p:cNvSpPr>
          <p:nvPr/>
        </p:nvSpPr>
        <p:spPr bwMode="auto">
          <a:xfrm rot="3580054">
            <a:off x="4674394" y="2564606"/>
            <a:ext cx="1485900" cy="877888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 smtClean="0">
              <a:solidFill>
                <a:srgbClr val="00000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0" y="3873500"/>
            <a:ext cx="91027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200" smtClean="0">
                <a:solidFill>
                  <a:srgbClr val="000000"/>
                </a:solidFill>
                <a:latin typeface="Tahoma" panose="020B0604030504040204" pitchFamily="34" charset="0"/>
              </a:rPr>
              <a:t>Μελετήθηκαν </a:t>
            </a:r>
            <a:r>
              <a:rPr lang="en-US" altLang="el-GR" sz="2200" smtClean="0">
                <a:solidFill>
                  <a:srgbClr val="000000"/>
                </a:solidFill>
                <a:latin typeface="Tahoma" panose="020B0604030504040204" pitchFamily="34" charset="0"/>
              </a:rPr>
              <a:t>15</a:t>
            </a:r>
            <a:r>
              <a:rPr lang="el-GR" altLang="el-GR" sz="2200" smtClean="0">
                <a:solidFill>
                  <a:srgbClr val="000000"/>
                </a:solidFill>
                <a:latin typeface="Tahoma" panose="020B0604030504040204" pitchFamily="34" charset="0"/>
              </a:rPr>
              <a:t> είδη ψαριών </a:t>
            </a:r>
            <a:r>
              <a:rPr lang="en-US" altLang="el-GR" sz="2200" b="0" smtClean="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  <a:endParaRPr lang="el-GR" altLang="el-GR" sz="2200" b="0" smtClean="0">
              <a:solidFill>
                <a:srgbClr val="FFFFFF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9" descr="G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933950"/>
            <a:ext cx="9620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-95250" y="4318000"/>
            <a:ext cx="1111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b="0" i="1" smtClean="0">
                <a:solidFill>
                  <a:srgbClr val="000099"/>
                </a:solidFill>
                <a:latin typeface="Tahoma" panose="020B0604030504040204" pitchFamily="34" charset="0"/>
              </a:rPr>
              <a:t>Boops</a:t>
            </a:r>
            <a:r>
              <a:rPr lang="el-GR" altLang="el-GR" b="0" i="1" smtClean="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lang="en-US" altLang="el-GR" b="0" i="1" smtClean="0">
                <a:solidFill>
                  <a:srgbClr val="000099"/>
                </a:solidFill>
                <a:latin typeface="Tahoma" panose="020B0604030504040204" pitchFamily="34" charset="0"/>
              </a:rPr>
              <a:t>boops</a:t>
            </a:r>
            <a:endParaRPr lang="el-GR" altLang="el-GR" b="0" smtClean="0">
              <a:solidFill>
                <a:srgbClr val="0000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KOUTSOMOY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4984750"/>
            <a:ext cx="666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820025" y="4330700"/>
            <a:ext cx="1508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l-GR" b="0" i="1" smtClean="0">
                <a:solidFill>
                  <a:srgbClr val="000099"/>
                </a:solidFill>
                <a:latin typeface="Tahoma" panose="020B0604030504040204" pitchFamily="34" charset="0"/>
              </a:rPr>
              <a:t>Mullus</a:t>
            </a:r>
            <a:r>
              <a:rPr lang="el-GR" altLang="el-GR" b="0" i="1" smtClean="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lang="en-US" altLang="el-GR" b="0" i="1" smtClean="0">
                <a:solidFill>
                  <a:srgbClr val="000099"/>
                </a:solidFill>
                <a:latin typeface="Tahoma" panose="020B0604030504040204" pitchFamily="34" charset="0"/>
              </a:rPr>
              <a:t>barbatus</a:t>
            </a:r>
            <a:endParaRPr lang="el-GR" altLang="el-GR" b="0" smtClean="0">
              <a:solidFill>
                <a:srgbClr val="0000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1" descr="LITHRI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6370638"/>
            <a:ext cx="6111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1238250" y="5697538"/>
            <a:ext cx="1333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b="0" i="1" smtClean="0">
                <a:solidFill>
                  <a:srgbClr val="000099"/>
                </a:solidFill>
                <a:latin typeface="Tahoma" panose="020B0604030504040204" pitchFamily="34" charset="0"/>
              </a:rPr>
              <a:t>Pagellus</a:t>
            </a:r>
            <a:r>
              <a:rPr lang="el-GR" altLang="el-GR" b="0" i="1" smtClean="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lang="en-US" altLang="el-GR" b="0" i="1" smtClean="0">
                <a:solidFill>
                  <a:srgbClr val="000099"/>
                </a:solidFill>
                <a:latin typeface="Tahoma" panose="020B0604030504040204" pitchFamily="34" charset="0"/>
              </a:rPr>
              <a:t>erythrinus</a:t>
            </a:r>
            <a:endParaRPr lang="el-GR" altLang="el-GR" b="0" smtClean="0">
              <a:solidFill>
                <a:srgbClr val="0000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25 - Εικόνα" descr="S aurata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6326188"/>
            <a:ext cx="10287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26 - Εικόνα" descr="SARGU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4989513"/>
            <a:ext cx="66357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27 - Εικόνα" descr="SOLE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6323013"/>
            <a:ext cx="658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28 - Εικόνα" descr="merlucciu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6370638"/>
            <a:ext cx="8651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82550" y="3014663"/>
            <a:ext cx="3467100" cy="3698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b="0" dirty="0">
                <a:solidFill>
                  <a:srgbClr val="FFFF00"/>
                </a:solidFill>
                <a:latin typeface="Tahoma" pitchFamily="34" charset="0"/>
              </a:rPr>
              <a:t>11 από τον Πατραϊκό κόλπο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349500" y="1428750"/>
            <a:ext cx="3973513" cy="36988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b="0" dirty="0">
                <a:solidFill>
                  <a:srgbClr val="FFFF00"/>
                </a:solidFill>
                <a:latin typeface="Tahoma" pitchFamily="34" charset="0"/>
              </a:rPr>
              <a:t>8 από το Δ</a:t>
            </a:r>
            <a:r>
              <a:rPr lang="en-US" b="0" dirty="0">
                <a:solidFill>
                  <a:srgbClr val="FFFF00"/>
                </a:solidFill>
                <a:latin typeface="Tahoma" pitchFamily="34" charset="0"/>
              </a:rPr>
              <a:t>.</a:t>
            </a:r>
            <a:r>
              <a:rPr lang="el-GR" b="0" dirty="0">
                <a:solidFill>
                  <a:srgbClr val="FFFF00"/>
                </a:solidFill>
                <a:latin typeface="Tahoma" pitchFamily="34" charset="0"/>
              </a:rPr>
              <a:t> Κορινθιακό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170488" y="1917700"/>
            <a:ext cx="3973512" cy="3698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0" smtClean="0">
                <a:solidFill>
                  <a:srgbClr val="FFFF00"/>
                </a:solidFill>
                <a:latin typeface="Tahoma" panose="020B0604030504040204" pitchFamily="34" charset="0"/>
              </a:rPr>
              <a:t>9 από τον </a:t>
            </a:r>
            <a:r>
              <a:rPr lang="en-US" altLang="el-GR" b="0" smtClean="0">
                <a:solidFill>
                  <a:srgbClr val="FFFF00"/>
                </a:solidFill>
                <a:latin typeface="Tahoma" panose="020B0604030504040204" pitchFamily="34" charset="0"/>
              </a:rPr>
              <a:t>N</a:t>
            </a:r>
            <a:r>
              <a:rPr lang="el-GR" altLang="el-GR" b="0" smtClean="0">
                <a:solidFill>
                  <a:srgbClr val="FFFF00"/>
                </a:solidFill>
                <a:latin typeface="Tahoma" panose="020B0604030504040204" pitchFamily="34" charset="0"/>
              </a:rPr>
              <a:t>Α</a:t>
            </a:r>
            <a:r>
              <a:rPr lang="en-US" altLang="el-GR" b="0" smtClean="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lang="el-GR" altLang="el-GR" b="0" smtClean="0">
                <a:solidFill>
                  <a:srgbClr val="FFFF00"/>
                </a:solidFill>
                <a:latin typeface="Tahoma" panose="020B0604030504040204" pitchFamily="34" charset="0"/>
              </a:rPr>
              <a:t>Κορινθιακό</a:t>
            </a: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3638550" y="5653088"/>
            <a:ext cx="1111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b="0" i="1" smtClean="0">
                <a:solidFill>
                  <a:srgbClr val="0000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Sparus aurata</a:t>
            </a:r>
            <a:endParaRPr lang="el-GR" altLang="el-GR" b="0" smtClean="0">
              <a:solidFill>
                <a:srgbClr val="0000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4114800" y="4338638"/>
            <a:ext cx="134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b="0" i="1" smtClean="0">
                <a:solidFill>
                  <a:srgbClr val="0000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Diplodus sargus</a:t>
            </a:r>
            <a:endParaRPr lang="el-GR" altLang="el-GR" b="0" smtClean="0">
              <a:solidFill>
                <a:srgbClr val="0000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5994400" y="5651500"/>
            <a:ext cx="933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b="0" i="1" smtClean="0">
                <a:solidFill>
                  <a:srgbClr val="0000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Solea spp.</a:t>
            </a:r>
            <a:endParaRPr lang="el-GR" altLang="el-GR" b="0" smtClean="0">
              <a:solidFill>
                <a:srgbClr val="0000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-95250" y="5653088"/>
            <a:ext cx="142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b="0" i="1" smtClean="0">
                <a:solidFill>
                  <a:srgbClr val="0000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Merluccius merluccius</a:t>
            </a:r>
            <a:endParaRPr lang="el-GR" altLang="el-GR" b="0" smtClean="0">
              <a:solidFill>
                <a:srgbClr val="0000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38 - Εικόνα" descr="D labrax.jpg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4984750"/>
            <a:ext cx="10668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2647950" y="4318000"/>
            <a:ext cx="1612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b="0" i="1" smtClean="0">
                <a:solidFill>
                  <a:srgbClr val="0000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Dicentrarchus labrax</a:t>
            </a:r>
            <a:endParaRPr lang="el-GR" altLang="el-GR" b="0" smtClean="0">
              <a:solidFill>
                <a:srgbClr val="0000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1003300" y="4318000"/>
            <a:ext cx="187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b="0" i="1" smtClean="0">
                <a:solidFill>
                  <a:srgbClr val="0000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Dentex macrophthalmus</a:t>
            </a:r>
            <a:endParaRPr lang="el-GR" altLang="el-GR" b="0" smtClean="0">
              <a:solidFill>
                <a:srgbClr val="0000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41 - Εικόνα" descr="D marcophthalmu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4984750"/>
            <a:ext cx="722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42 - Εικόνα" descr="L mormyru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4984750"/>
            <a:ext cx="94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314950" y="4362450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b="0" i="1" smtClean="0">
                <a:solidFill>
                  <a:srgbClr val="0000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Lithognathus mormyrus</a:t>
            </a:r>
            <a:endParaRPr lang="el-GR" altLang="el-GR" b="0" smtClean="0">
              <a:solidFill>
                <a:srgbClr val="0000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44 - Εικόνα" descr="L piscatoriu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4973638"/>
            <a:ext cx="5778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6870700" y="4362450"/>
            <a:ext cx="1123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b="0" i="1" smtClean="0">
                <a:solidFill>
                  <a:srgbClr val="0000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Lophius spp.</a:t>
            </a:r>
            <a:endParaRPr lang="el-GR" altLang="el-GR" b="0" smtClean="0">
              <a:solidFill>
                <a:srgbClr val="0000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46 - Εικόνα" descr="P phyci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6348413"/>
            <a:ext cx="8445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2438400" y="5697538"/>
            <a:ext cx="1022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b="0" i="1" smtClean="0">
                <a:solidFill>
                  <a:srgbClr val="0000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Phycis spp.</a:t>
            </a:r>
            <a:endParaRPr lang="el-GR" altLang="el-GR" b="0" smtClean="0">
              <a:solidFill>
                <a:srgbClr val="0000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48 - Εικόνα" descr="S japonicus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327775"/>
            <a:ext cx="660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29"/>
          <p:cNvSpPr txBox="1">
            <a:spLocks noChangeArrowheads="1"/>
          </p:cNvSpPr>
          <p:nvPr/>
        </p:nvSpPr>
        <p:spPr bwMode="auto">
          <a:xfrm>
            <a:off x="4838700" y="5653088"/>
            <a:ext cx="1155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b="0" i="1" smtClean="0">
                <a:solidFill>
                  <a:srgbClr val="0000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Scomber japonicus</a:t>
            </a:r>
            <a:endParaRPr lang="el-GR" altLang="el-GR" b="0" smtClean="0">
              <a:solidFill>
                <a:srgbClr val="0000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" name="50 - Εικόνα" descr="S maena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6334125"/>
            <a:ext cx="69056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6915150" y="5667375"/>
            <a:ext cx="1123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b="0" i="1" smtClean="0">
                <a:solidFill>
                  <a:srgbClr val="0000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Spicara spp.</a:t>
            </a:r>
            <a:endParaRPr lang="el-GR" altLang="el-GR" b="0" smtClean="0">
              <a:solidFill>
                <a:srgbClr val="0000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3" name="52 - Εικόνα" descr="SAYRIDI ASPRO LIVE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343650"/>
            <a:ext cx="8445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Box 29"/>
          <p:cNvSpPr txBox="1">
            <a:spLocks noChangeArrowheads="1"/>
          </p:cNvSpPr>
          <p:nvPr/>
        </p:nvSpPr>
        <p:spPr bwMode="auto">
          <a:xfrm>
            <a:off x="7950200" y="5653088"/>
            <a:ext cx="1200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b="0" i="1" smtClean="0">
                <a:solidFill>
                  <a:srgbClr val="000099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Trachurus spp.</a:t>
            </a:r>
            <a:endParaRPr lang="el-GR" altLang="el-GR" b="0" smtClean="0">
              <a:solidFill>
                <a:srgbClr val="0000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5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  <p:bldP spid="5131" grpId="0" animBg="1"/>
      <p:bldP spid="17" grpId="0" animBg="1"/>
      <p:bldP spid="5133" grpId="0" animBg="1"/>
      <p:bldP spid="14" grpId="0"/>
      <p:bldP spid="18" grpId="0"/>
      <p:bldP spid="22" grpId="0"/>
      <p:bldP spid="25" grpId="0"/>
      <p:bldP spid="30" grpId="0" animBg="1"/>
      <p:bldP spid="31" grpId="0" animBg="1"/>
      <p:bldP spid="32" grpId="0" animBg="1"/>
      <p:bldP spid="35" grpId="0"/>
      <p:bldP spid="36" grpId="0"/>
      <p:bldP spid="37" grpId="0"/>
      <p:bldP spid="38" grpId="0"/>
      <p:bldP spid="40" grpId="0"/>
      <p:bldP spid="41" grpId="0"/>
      <p:bldP spid="44" grpId="0"/>
      <p:bldP spid="46" grpId="0"/>
      <p:bldP spid="48" grpId="0"/>
      <p:bldP spid="50" grpId="0"/>
      <p:bldP spid="52" grpId="0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34938" y="895350"/>
            <a:ext cx="8847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sz="2000" b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Συγκρίσεις των μέσων και διάμεσων τιμών των μηκών</a:t>
            </a:r>
            <a:endParaRPr lang="en-GB" sz="2000" b="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6350" y="1476375"/>
            <a:ext cx="915035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sz="2000" b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Ανάμεσα στις διαφορετικές </a:t>
            </a:r>
            <a:r>
              <a:rPr lang="el-GR" sz="2000" b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υποπεριοχές</a:t>
            </a:r>
            <a:r>
              <a:rPr lang="el-GR" sz="2000" b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για κοινά εργαλεία</a:t>
            </a:r>
            <a:endParaRPr lang="en-GB" sz="2000" b="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193800" y="2057400"/>
            <a:ext cx="4000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sz="2000" b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Σε 5 από τις 7 περιπτώσεις συγκρίσεων τα </a:t>
            </a:r>
            <a:r>
              <a:rPr lang="el-GR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μικρότερα </a:t>
            </a:r>
            <a:r>
              <a:rPr lang="el-GR" sz="2000" b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άτομα</a:t>
            </a:r>
            <a:r>
              <a:rPr lang="el-GR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2000" b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αλιεύθηκαν στο </a:t>
            </a:r>
            <a:r>
              <a:rPr lang="el-GR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ΝΑ Κορινθιακό</a:t>
            </a:r>
            <a:endParaRPr lang="en-GB" sz="2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4" name="Picture 10" descr="459235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139950"/>
            <a:ext cx="113188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1001"/>
          <p:cNvSpPr txBox="1">
            <a:spLocks noChangeArrowheads="1"/>
          </p:cNvSpPr>
          <p:nvPr/>
        </p:nvSpPr>
        <p:spPr bwMode="auto">
          <a:xfrm>
            <a:off x="0" y="43656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20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Συνολικά μετρήθηκαν </a:t>
            </a:r>
            <a:r>
              <a:rPr lang="el-GR" altLang="el-GR" sz="20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7885</a:t>
            </a:r>
            <a:r>
              <a:rPr lang="en-US" altLang="el-GR" sz="20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άτομα ψαριών </a:t>
            </a:r>
          </a:p>
        </p:txBody>
      </p:sp>
      <p:sp>
        <p:nvSpPr>
          <p:cNvPr id="469" name="Text Box 9"/>
          <p:cNvSpPr txBox="1">
            <a:spLocks noChangeArrowheads="1"/>
          </p:cNvSpPr>
          <p:nvPr/>
        </p:nvSpPr>
        <p:spPr bwMode="auto">
          <a:xfrm>
            <a:off x="4883150" y="6054725"/>
            <a:ext cx="4260850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Εξαίρεση</a:t>
            </a:r>
            <a:r>
              <a:rPr lang="en-US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: </a:t>
            </a:r>
            <a:r>
              <a:rPr lang="en-US" sz="20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P. </a:t>
            </a:r>
            <a:r>
              <a:rPr lang="en-US" sz="2000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erythrinus</a:t>
            </a:r>
            <a:r>
              <a:rPr lang="en-US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(</a:t>
            </a:r>
            <a:r>
              <a:rPr lang="el-GR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απλά και </a:t>
            </a:r>
            <a:r>
              <a:rPr lang="el-GR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μανωμένα</a:t>
            </a:r>
            <a:r>
              <a:rPr lang="el-GR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δίχτυα)</a:t>
            </a:r>
            <a:endParaRPr lang="en-GB" sz="2000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7178" name="214 - Εικόνα" descr="ERYTHRIN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5411788"/>
            <a:ext cx="1096963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33 - Ομάδα"/>
          <p:cNvGrpSpPr>
            <a:grpSpLocks/>
          </p:cNvGrpSpPr>
          <p:nvPr/>
        </p:nvGrpSpPr>
        <p:grpSpPr bwMode="auto">
          <a:xfrm>
            <a:off x="5772150" y="2139950"/>
            <a:ext cx="3244850" cy="3708400"/>
            <a:chOff x="5772150" y="2139950"/>
            <a:chExt cx="3244850" cy="3708400"/>
          </a:xfrm>
        </p:grpSpPr>
        <p:sp>
          <p:nvSpPr>
            <p:cNvPr id="7233" name="Rectangle 503"/>
            <p:cNvSpPr>
              <a:spLocks noChangeArrowheads="1"/>
            </p:cNvSpPr>
            <p:nvPr/>
          </p:nvSpPr>
          <p:spPr bwMode="auto">
            <a:xfrm rot="-5400000">
              <a:off x="5526088" y="3675062"/>
              <a:ext cx="73818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600" smtClean="0">
                  <a:solidFill>
                    <a:srgbClr val="000000"/>
                  </a:solidFill>
                  <a:cs typeface="Arial" panose="020B0604020202020204" pitchFamily="34" charset="0"/>
                </a:rPr>
                <a:t>TL (cm)</a:t>
              </a:r>
              <a:endParaRPr lang="el-GR" altLang="el-GR" sz="16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7234" name="149 - Ομάδα"/>
            <p:cNvGrpSpPr>
              <a:grpSpLocks noChangeAspect="1"/>
            </p:cNvGrpSpPr>
            <p:nvPr/>
          </p:nvGrpSpPr>
          <p:grpSpPr bwMode="auto">
            <a:xfrm>
              <a:off x="6127750" y="2139950"/>
              <a:ext cx="2889250" cy="3708400"/>
              <a:chOff x="3844308" y="142852"/>
              <a:chExt cx="2751152" cy="3532369"/>
            </a:xfrm>
          </p:grpSpPr>
          <p:sp>
            <p:nvSpPr>
              <p:cNvPr id="7235" name="Line 89"/>
              <p:cNvSpPr>
                <a:spLocks noChangeShapeType="1"/>
              </p:cNvSpPr>
              <p:nvPr/>
            </p:nvSpPr>
            <p:spPr bwMode="auto">
              <a:xfrm flipV="1">
                <a:off x="4900518" y="574675"/>
                <a:ext cx="1588" cy="2487613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36" name="Line 90"/>
              <p:cNvSpPr>
                <a:spLocks noChangeShapeType="1"/>
              </p:cNvSpPr>
              <p:nvPr/>
            </p:nvSpPr>
            <p:spPr bwMode="auto">
              <a:xfrm>
                <a:off x="4695730" y="3062288"/>
                <a:ext cx="204788" cy="1588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37" name="Line 91"/>
              <p:cNvSpPr>
                <a:spLocks noChangeShapeType="1"/>
              </p:cNvSpPr>
              <p:nvPr/>
            </p:nvSpPr>
            <p:spPr bwMode="auto">
              <a:xfrm>
                <a:off x="4695730" y="574675"/>
                <a:ext cx="204788" cy="1588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38" name="Line 92"/>
              <p:cNvSpPr>
                <a:spLocks noChangeShapeType="1"/>
              </p:cNvSpPr>
              <p:nvPr/>
            </p:nvSpPr>
            <p:spPr bwMode="auto">
              <a:xfrm flipH="1">
                <a:off x="4900518" y="3062288"/>
                <a:ext cx="206375" cy="1588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39" name="Line 93"/>
              <p:cNvSpPr>
                <a:spLocks noChangeShapeType="1"/>
              </p:cNvSpPr>
              <p:nvPr/>
            </p:nvSpPr>
            <p:spPr bwMode="auto">
              <a:xfrm flipH="1">
                <a:off x="4900518" y="574675"/>
                <a:ext cx="206375" cy="1588"/>
              </a:xfrm>
              <a:prstGeom prst="line">
                <a:avLst/>
              </a:prstGeom>
              <a:noFill/>
              <a:ln w="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0" name="Rectangle 94"/>
              <p:cNvSpPr>
                <a:spLocks noChangeArrowheads="1"/>
              </p:cNvSpPr>
              <p:nvPr/>
            </p:nvSpPr>
            <p:spPr bwMode="auto">
              <a:xfrm>
                <a:off x="4610005" y="1184275"/>
                <a:ext cx="582613" cy="1270000"/>
              </a:xfrm>
              <a:prstGeom prst="rect">
                <a:avLst/>
              </a:prstGeom>
              <a:solidFill>
                <a:srgbClr val="FF0000"/>
              </a:solidFill>
              <a:ln w="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1" name="Line 95"/>
              <p:cNvSpPr>
                <a:spLocks noChangeShapeType="1"/>
              </p:cNvSpPr>
              <p:nvPr/>
            </p:nvSpPr>
            <p:spPr bwMode="auto">
              <a:xfrm flipV="1">
                <a:off x="6076958" y="874713"/>
                <a:ext cx="1588" cy="1870075"/>
              </a:xfrm>
              <a:prstGeom prst="line">
                <a:avLst/>
              </a:prstGeom>
              <a:noFill/>
              <a:ln w="5">
                <a:solidFill>
                  <a:srgbClr val="2626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2" name="Line 96"/>
              <p:cNvSpPr>
                <a:spLocks noChangeShapeType="1"/>
              </p:cNvSpPr>
              <p:nvPr/>
            </p:nvSpPr>
            <p:spPr bwMode="auto">
              <a:xfrm>
                <a:off x="5872171" y="2744788"/>
                <a:ext cx="204788" cy="1588"/>
              </a:xfrm>
              <a:prstGeom prst="line">
                <a:avLst/>
              </a:prstGeom>
              <a:noFill/>
              <a:ln w="5">
                <a:solidFill>
                  <a:srgbClr val="2626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3" name="Line 97"/>
              <p:cNvSpPr>
                <a:spLocks noChangeShapeType="1"/>
              </p:cNvSpPr>
              <p:nvPr/>
            </p:nvSpPr>
            <p:spPr bwMode="auto">
              <a:xfrm>
                <a:off x="5872171" y="874713"/>
                <a:ext cx="204788" cy="1588"/>
              </a:xfrm>
              <a:prstGeom prst="line">
                <a:avLst/>
              </a:prstGeom>
              <a:noFill/>
              <a:ln w="5">
                <a:solidFill>
                  <a:srgbClr val="2626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4" name="Line 98"/>
              <p:cNvSpPr>
                <a:spLocks noChangeShapeType="1"/>
              </p:cNvSpPr>
              <p:nvPr/>
            </p:nvSpPr>
            <p:spPr bwMode="auto">
              <a:xfrm flipH="1">
                <a:off x="6076958" y="2744788"/>
                <a:ext cx="206375" cy="1588"/>
              </a:xfrm>
              <a:prstGeom prst="line">
                <a:avLst/>
              </a:prstGeom>
              <a:noFill/>
              <a:ln w="5">
                <a:solidFill>
                  <a:srgbClr val="2626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5" name="Line 99"/>
              <p:cNvSpPr>
                <a:spLocks noChangeShapeType="1"/>
              </p:cNvSpPr>
              <p:nvPr/>
            </p:nvSpPr>
            <p:spPr bwMode="auto">
              <a:xfrm flipH="1">
                <a:off x="6076958" y="874713"/>
                <a:ext cx="206375" cy="1588"/>
              </a:xfrm>
              <a:prstGeom prst="line">
                <a:avLst/>
              </a:prstGeom>
              <a:noFill/>
              <a:ln w="5">
                <a:solidFill>
                  <a:srgbClr val="2626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6" name="Rectangle 100"/>
              <p:cNvSpPr>
                <a:spLocks noChangeArrowheads="1"/>
              </p:cNvSpPr>
              <p:nvPr/>
            </p:nvSpPr>
            <p:spPr bwMode="auto">
              <a:xfrm>
                <a:off x="5786446" y="1330325"/>
                <a:ext cx="582613" cy="952500"/>
              </a:xfrm>
              <a:prstGeom prst="rect">
                <a:avLst/>
              </a:prstGeom>
              <a:solidFill>
                <a:srgbClr val="262673"/>
              </a:solidFill>
              <a:ln w="5">
                <a:solidFill>
                  <a:srgbClr val="26267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7" name="Line 106"/>
              <p:cNvSpPr>
                <a:spLocks noChangeShapeType="1"/>
              </p:cNvSpPr>
              <p:nvPr/>
            </p:nvSpPr>
            <p:spPr bwMode="auto">
              <a:xfrm>
                <a:off x="4089400" y="3328988"/>
                <a:ext cx="1588" cy="1746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8" name="Line 107"/>
              <p:cNvSpPr>
                <a:spLocks noChangeShapeType="1"/>
              </p:cNvSpPr>
              <p:nvPr/>
            </p:nvSpPr>
            <p:spPr bwMode="auto">
              <a:xfrm>
                <a:off x="4818063" y="3328988"/>
                <a:ext cx="1588" cy="1746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9" name="Line 108"/>
              <p:cNvSpPr>
                <a:spLocks noChangeShapeType="1"/>
              </p:cNvSpPr>
              <p:nvPr/>
            </p:nvSpPr>
            <p:spPr bwMode="auto">
              <a:xfrm>
                <a:off x="5545138" y="3328988"/>
                <a:ext cx="1588" cy="1746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0" name="Line 109"/>
              <p:cNvSpPr>
                <a:spLocks noChangeShapeType="1"/>
              </p:cNvSpPr>
              <p:nvPr/>
            </p:nvSpPr>
            <p:spPr bwMode="auto">
              <a:xfrm>
                <a:off x="6076958" y="3328988"/>
                <a:ext cx="1588" cy="17463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1" name="Line 115"/>
              <p:cNvSpPr>
                <a:spLocks noChangeShapeType="1"/>
              </p:cNvSpPr>
              <p:nvPr/>
            </p:nvSpPr>
            <p:spPr bwMode="auto">
              <a:xfrm flipV="1">
                <a:off x="4089400" y="266700"/>
                <a:ext cx="1588" cy="1587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2" name="Line 116"/>
              <p:cNvSpPr>
                <a:spLocks noChangeShapeType="1"/>
              </p:cNvSpPr>
              <p:nvPr/>
            </p:nvSpPr>
            <p:spPr bwMode="auto">
              <a:xfrm flipV="1">
                <a:off x="4818063" y="266700"/>
                <a:ext cx="1588" cy="1587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3" name="Line 117"/>
              <p:cNvSpPr>
                <a:spLocks noChangeShapeType="1"/>
              </p:cNvSpPr>
              <p:nvPr/>
            </p:nvSpPr>
            <p:spPr bwMode="auto">
              <a:xfrm flipV="1">
                <a:off x="5545138" y="266700"/>
                <a:ext cx="1588" cy="1587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4" name="Line 118"/>
              <p:cNvSpPr>
                <a:spLocks noChangeShapeType="1"/>
              </p:cNvSpPr>
              <p:nvPr/>
            </p:nvSpPr>
            <p:spPr bwMode="auto">
              <a:xfrm flipV="1">
                <a:off x="6273800" y="266700"/>
                <a:ext cx="1588" cy="15875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5" name="Line 121"/>
              <p:cNvSpPr>
                <a:spLocks noChangeShapeType="1"/>
              </p:cNvSpPr>
              <p:nvPr/>
            </p:nvSpPr>
            <p:spPr bwMode="auto">
              <a:xfrm flipV="1">
                <a:off x="4089400" y="266700"/>
                <a:ext cx="1588" cy="307975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6" name="Line 122"/>
              <p:cNvSpPr>
                <a:spLocks noChangeShapeType="1"/>
              </p:cNvSpPr>
              <p:nvPr/>
            </p:nvSpPr>
            <p:spPr bwMode="auto">
              <a:xfrm flipH="1">
                <a:off x="4089400" y="3346450"/>
                <a:ext cx="17463" cy="158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7" name="Line 123"/>
              <p:cNvSpPr>
                <a:spLocks noChangeShapeType="1"/>
              </p:cNvSpPr>
              <p:nvPr/>
            </p:nvSpPr>
            <p:spPr bwMode="auto">
              <a:xfrm flipH="1">
                <a:off x="4089400" y="3062288"/>
                <a:ext cx="17463" cy="158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8" name="Line 124"/>
              <p:cNvSpPr>
                <a:spLocks noChangeShapeType="1"/>
              </p:cNvSpPr>
              <p:nvPr/>
            </p:nvSpPr>
            <p:spPr bwMode="auto">
              <a:xfrm flipH="1">
                <a:off x="4089400" y="2787650"/>
                <a:ext cx="17463" cy="158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9" name="Line 125"/>
              <p:cNvSpPr>
                <a:spLocks noChangeShapeType="1"/>
              </p:cNvSpPr>
              <p:nvPr/>
            </p:nvSpPr>
            <p:spPr bwMode="auto">
              <a:xfrm flipH="1">
                <a:off x="4089400" y="2505075"/>
                <a:ext cx="17463" cy="158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0" name="Line 126"/>
              <p:cNvSpPr>
                <a:spLocks noChangeShapeType="1"/>
              </p:cNvSpPr>
              <p:nvPr/>
            </p:nvSpPr>
            <p:spPr bwMode="auto">
              <a:xfrm flipH="1">
                <a:off x="4089400" y="2222500"/>
                <a:ext cx="17463" cy="158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1" name="Line 127"/>
              <p:cNvSpPr>
                <a:spLocks noChangeShapeType="1"/>
              </p:cNvSpPr>
              <p:nvPr/>
            </p:nvSpPr>
            <p:spPr bwMode="auto">
              <a:xfrm flipH="1">
                <a:off x="4089400" y="1947863"/>
                <a:ext cx="17463" cy="158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2" name="Line 128"/>
              <p:cNvSpPr>
                <a:spLocks noChangeShapeType="1"/>
              </p:cNvSpPr>
              <p:nvPr/>
            </p:nvSpPr>
            <p:spPr bwMode="auto">
              <a:xfrm flipH="1">
                <a:off x="4089400" y="1663700"/>
                <a:ext cx="17463" cy="158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3" name="Line 129"/>
              <p:cNvSpPr>
                <a:spLocks noChangeShapeType="1"/>
              </p:cNvSpPr>
              <p:nvPr/>
            </p:nvSpPr>
            <p:spPr bwMode="auto">
              <a:xfrm flipH="1">
                <a:off x="4089400" y="1389063"/>
                <a:ext cx="17463" cy="158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4" name="Line 130"/>
              <p:cNvSpPr>
                <a:spLocks noChangeShapeType="1"/>
              </p:cNvSpPr>
              <p:nvPr/>
            </p:nvSpPr>
            <p:spPr bwMode="auto">
              <a:xfrm flipH="1">
                <a:off x="4089400" y="1106488"/>
                <a:ext cx="17463" cy="158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5" name="Line 131"/>
              <p:cNvSpPr>
                <a:spLocks noChangeShapeType="1"/>
              </p:cNvSpPr>
              <p:nvPr/>
            </p:nvSpPr>
            <p:spPr bwMode="auto">
              <a:xfrm flipH="1">
                <a:off x="4089400" y="823913"/>
                <a:ext cx="17463" cy="158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6" name="Line 132"/>
              <p:cNvSpPr>
                <a:spLocks noChangeShapeType="1"/>
              </p:cNvSpPr>
              <p:nvPr/>
            </p:nvSpPr>
            <p:spPr bwMode="auto">
              <a:xfrm flipH="1">
                <a:off x="4089400" y="549275"/>
                <a:ext cx="17463" cy="158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7" name="Line 133"/>
              <p:cNvSpPr>
                <a:spLocks noChangeShapeType="1"/>
              </p:cNvSpPr>
              <p:nvPr/>
            </p:nvSpPr>
            <p:spPr bwMode="auto">
              <a:xfrm flipH="1">
                <a:off x="4089400" y="266700"/>
                <a:ext cx="17463" cy="158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8" name="Rectangle 134"/>
              <p:cNvSpPr>
                <a:spLocks noChangeArrowheads="1"/>
              </p:cNvSpPr>
              <p:nvPr/>
            </p:nvSpPr>
            <p:spPr bwMode="auto">
              <a:xfrm>
                <a:off x="3929058" y="3182779"/>
                <a:ext cx="1138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altLang="el-GR" sz="1600" b="0" smtClean="0">
                    <a:solidFill>
                      <a:srgbClr val="000000"/>
                    </a:solidFill>
                  </a:rPr>
                  <a:t>8</a:t>
                </a:r>
              </a:p>
            </p:txBody>
          </p:sp>
          <p:sp>
            <p:nvSpPr>
              <p:cNvPr id="7269" name="Rectangle 135"/>
              <p:cNvSpPr>
                <a:spLocks noChangeArrowheads="1"/>
              </p:cNvSpPr>
              <p:nvPr/>
            </p:nvSpPr>
            <p:spPr bwMode="auto">
              <a:xfrm>
                <a:off x="3844308" y="2938440"/>
                <a:ext cx="22762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altLang="el-GR" sz="1600" b="0" smtClean="0">
                    <a:solidFill>
                      <a:srgbClr val="000000"/>
                    </a:solidFill>
                  </a:rPr>
                  <a:t>10</a:t>
                </a:r>
              </a:p>
            </p:txBody>
          </p:sp>
          <p:sp>
            <p:nvSpPr>
              <p:cNvPr id="7270" name="Rectangle 136"/>
              <p:cNvSpPr>
                <a:spLocks noChangeArrowheads="1"/>
              </p:cNvSpPr>
              <p:nvPr/>
            </p:nvSpPr>
            <p:spPr bwMode="auto">
              <a:xfrm>
                <a:off x="3844308" y="2655865"/>
                <a:ext cx="22762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altLang="el-GR" sz="1600" b="0" smtClean="0">
                    <a:solidFill>
                      <a:srgbClr val="000000"/>
                    </a:solidFill>
                  </a:rPr>
                  <a:t>12</a:t>
                </a:r>
              </a:p>
            </p:txBody>
          </p:sp>
          <p:sp>
            <p:nvSpPr>
              <p:cNvPr id="7271" name="Rectangle 137"/>
              <p:cNvSpPr>
                <a:spLocks noChangeArrowheads="1"/>
              </p:cNvSpPr>
              <p:nvPr/>
            </p:nvSpPr>
            <p:spPr bwMode="auto">
              <a:xfrm>
                <a:off x="3844308" y="2381227"/>
                <a:ext cx="22762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altLang="el-GR" sz="1600" b="0" smtClean="0">
                    <a:solidFill>
                      <a:srgbClr val="000000"/>
                    </a:solidFill>
                  </a:rPr>
                  <a:t>14</a:t>
                </a:r>
              </a:p>
            </p:txBody>
          </p:sp>
          <p:sp>
            <p:nvSpPr>
              <p:cNvPr id="7272" name="Rectangle 138"/>
              <p:cNvSpPr>
                <a:spLocks noChangeArrowheads="1"/>
              </p:cNvSpPr>
              <p:nvPr/>
            </p:nvSpPr>
            <p:spPr bwMode="auto">
              <a:xfrm>
                <a:off x="3844308" y="2098652"/>
                <a:ext cx="22762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altLang="el-GR" sz="1600" b="0" smtClean="0">
                    <a:solidFill>
                      <a:srgbClr val="000000"/>
                    </a:solidFill>
                  </a:rPr>
                  <a:t>16</a:t>
                </a:r>
              </a:p>
            </p:txBody>
          </p:sp>
          <p:sp>
            <p:nvSpPr>
              <p:cNvPr id="7273" name="Rectangle 139"/>
              <p:cNvSpPr>
                <a:spLocks noChangeArrowheads="1"/>
              </p:cNvSpPr>
              <p:nvPr/>
            </p:nvSpPr>
            <p:spPr bwMode="auto">
              <a:xfrm>
                <a:off x="3844308" y="1816077"/>
                <a:ext cx="22762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altLang="el-GR" sz="1600" b="0" smtClean="0">
                    <a:solidFill>
                      <a:srgbClr val="000000"/>
                    </a:solidFill>
                  </a:rPr>
                  <a:t>18</a:t>
                </a:r>
              </a:p>
            </p:txBody>
          </p:sp>
          <p:sp>
            <p:nvSpPr>
              <p:cNvPr id="7274" name="Rectangle 140"/>
              <p:cNvSpPr>
                <a:spLocks noChangeArrowheads="1"/>
              </p:cNvSpPr>
              <p:nvPr/>
            </p:nvSpPr>
            <p:spPr bwMode="auto">
              <a:xfrm>
                <a:off x="3844308" y="1541440"/>
                <a:ext cx="22762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altLang="el-GR" sz="1600" b="0" smtClean="0">
                    <a:solidFill>
                      <a:srgbClr val="000000"/>
                    </a:solidFill>
                  </a:rPr>
                  <a:t>20</a:t>
                </a:r>
              </a:p>
            </p:txBody>
          </p:sp>
          <p:sp>
            <p:nvSpPr>
              <p:cNvPr id="7275" name="Rectangle 141"/>
              <p:cNvSpPr>
                <a:spLocks noChangeArrowheads="1"/>
              </p:cNvSpPr>
              <p:nvPr/>
            </p:nvSpPr>
            <p:spPr bwMode="auto">
              <a:xfrm>
                <a:off x="3844308" y="1257277"/>
                <a:ext cx="22762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altLang="el-GR" sz="1600" b="0" smtClean="0">
                    <a:solidFill>
                      <a:srgbClr val="000000"/>
                    </a:solidFill>
                  </a:rPr>
                  <a:t>22</a:t>
                </a:r>
              </a:p>
            </p:txBody>
          </p:sp>
          <p:sp>
            <p:nvSpPr>
              <p:cNvPr id="7276" name="Rectangle 142"/>
              <p:cNvSpPr>
                <a:spLocks noChangeArrowheads="1"/>
              </p:cNvSpPr>
              <p:nvPr/>
            </p:nvSpPr>
            <p:spPr bwMode="auto">
              <a:xfrm>
                <a:off x="3844308" y="982640"/>
                <a:ext cx="22762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altLang="el-GR" sz="1600" b="0" smtClean="0">
                    <a:solidFill>
                      <a:srgbClr val="000000"/>
                    </a:solidFill>
                  </a:rPr>
                  <a:t>24</a:t>
                </a:r>
              </a:p>
            </p:txBody>
          </p:sp>
          <p:sp>
            <p:nvSpPr>
              <p:cNvPr id="7277" name="Rectangle 143"/>
              <p:cNvSpPr>
                <a:spLocks noChangeArrowheads="1"/>
              </p:cNvSpPr>
              <p:nvPr/>
            </p:nvSpPr>
            <p:spPr bwMode="auto">
              <a:xfrm>
                <a:off x="3844308" y="700065"/>
                <a:ext cx="22762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altLang="el-GR" sz="1600" b="0" smtClean="0">
                    <a:solidFill>
                      <a:srgbClr val="000000"/>
                    </a:solidFill>
                  </a:rPr>
                  <a:t>26</a:t>
                </a:r>
              </a:p>
            </p:txBody>
          </p:sp>
          <p:sp>
            <p:nvSpPr>
              <p:cNvPr id="7278" name="Rectangle 144"/>
              <p:cNvSpPr>
                <a:spLocks noChangeArrowheads="1"/>
              </p:cNvSpPr>
              <p:nvPr/>
            </p:nvSpPr>
            <p:spPr bwMode="auto">
              <a:xfrm>
                <a:off x="3844308" y="417490"/>
                <a:ext cx="22762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altLang="el-GR" sz="1600" b="0" smtClean="0">
                    <a:solidFill>
                      <a:srgbClr val="000000"/>
                    </a:solidFill>
                  </a:rPr>
                  <a:t>28</a:t>
                </a:r>
              </a:p>
            </p:txBody>
          </p:sp>
          <p:sp>
            <p:nvSpPr>
              <p:cNvPr id="7279" name="Rectangle 145"/>
              <p:cNvSpPr>
                <a:spLocks noChangeArrowheads="1"/>
              </p:cNvSpPr>
              <p:nvPr/>
            </p:nvSpPr>
            <p:spPr bwMode="auto">
              <a:xfrm>
                <a:off x="3844308" y="142852"/>
                <a:ext cx="22762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altLang="el-GR" sz="1600" b="0" smtClean="0">
                    <a:solidFill>
                      <a:srgbClr val="000000"/>
                    </a:solidFill>
                  </a:rPr>
                  <a:t>30</a:t>
                </a:r>
              </a:p>
            </p:txBody>
          </p:sp>
          <p:sp>
            <p:nvSpPr>
              <p:cNvPr id="7280" name="Line 146"/>
              <p:cNvSpPr>
                <a:spLocks noChangeShapeType="1"/>
              </p:cNvSpPr>
              <p:nvPr/>
            </p:nvSpPr>
            <p:spPr bwMode="auto">
              <a:xfrm flipV="1">
                <a:off x="6572264" y="266700"/>
                <a:ext cx="1588" cy="3079750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l-G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81" name="Rectangle 51"/>
              <p:cNvSpPr>
                <a:spLocks noChangeArrowheads="1"/>
              </p:cNvSpPr>
              <p:nvPr/>
            </p:nvSpPr>
            <p:spPr bwMode="auto">
              <a:xfrm>
                <a:off x="4572000" y="3429000"/>
                <a:ext cx="752385" cy="24622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altLang="el-GR" sz="160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Ν</a:t>
                </a:r>
                <a:r>
                  <a:rPr lang="en-US" altLang="el-GR" sz="160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A</a:t>
                </a:r>
                <a:r>
                  <a:rPr lang="el-GR" altLang="el-GR" sz="160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 Κορ.</a:t>
                </a:r>
              </a:p>
            </p:txBody>
          </p:sp>
          <p:sp>
            <p:nvSpPr>
              <p:cNvPr id="210" name="Rectangle 52"/>
              <p:cNvSpPr>
                <a:spLocks noChangeArrowheads="1"/>
              </p:cNvSpPr>
              <p:nvPr/>
            </p:nvSpPr>
            <p:spPr bwMode="auto">
              <a:xfrm>
                <a:off x="5803370" y="3428742"/>
                <a:ext cx="680230" cy="234382"/>
              </a:xfrm>
              <a:prstGeom prst="rect">
                <a:avLst/>
              </a:prstGeom>
              <a:solidFill>
                <a:srgbClr val="262673"/>
              </a:solidFill>
              <a:ln w="9525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l-GR" sz="1600" dirty="0">
                    <a:solidFill>
                      <a:srgbClr val="FFFF00"/>
                    </a:solidFill>
                    <a:latin typeface="Arial" charset="0"/>
                    <a:cs typeface="Arial" pitchFamily="34" charset="0"/>
                  </a:rPr>
                  <a:t>Δ. </a:t>
                </a:r>
                <a:r>
                  <a:rPr lang="el-GR" sz="1600" dirty="0" err="1">
                    <a:solidFill>
                      <a:srgbClr val="FFFF00"/>
                    </a:solidFill>
                    <a:latin typeface="Arial" charset="0"/>
                    <a:cs typeface="Arial" pitchFamily="34" charset="0"/>
                  </a:rPr>
                  <a:t>Κορ</a:t>
                </a:r>
                <a:r>
                  <a:rPr lang="el-GR" sz="1600" dirty="0">
                    <a:solidFill>
                      <a:srgbClr val="FFFF00"/>
                    </a:solidFill>
                    <a:latin typeface="Arial" charset="0"/>
                    <a:cs typeface="Arial" pitchFamily="34" charset="0"/>
                  </a:rPr>
                  <a:t>.</a:t>
                </a:r>
              </a:p>
            </p:txBody>
          </p:sp>
          <p:cxnSp>
            <p:nvCxnSpPr>
              <p:cNvPr id="211" name="210 - Ευθεία γραμμή σύνδεσης"/>
              <p:cNvCxnSpPr/>
              <p:nvPr/>
            </p:nvCxnSpPr>
            <p:spPr bwMode="auto">
              <a:xfrm rot="10800000" flipH="1">
                <a:off x="4610701" y="1856112"/>
                <a:ext cx="575927" cy="1512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211 - Ευθεία γραμμή σύνδεσης"/>
              <p:cNvCxnSpPr>
                <a:cxnSpLocks noChangeAspect="1"/>
              </p:cNvCxnSpPr>
              <p:nvPr/>
            </p:nvCxnSpPr>
            <p:spPr bwMode="auto">
              <a:xfrm rot="10800000" flipH="1">
                <a:off x="5798836" y="1856112"/>
                <a:ext cx="575927" cy="1512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212 - Ευθεία γραμμή σύνδεσης"/>
              <p:cNvCxnSpPr/>
              <p:nvPr/>
            </p:nvCxnSpPr>
            <p:spPr>
              <a:xfrm rot="5400000" flipH="1" flipV="1">
                <a:off x="5352150" y="-974949"/>
                <a:ext cx="1513" cy="24851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213 - Ευθεία γραμμή σύνδεσης"/>
              <p:cNvCxnSpPr/>
              <p:nvPr/>
            </p:nvCxnSpPr>
            <p:spPr>
              <a:xfrm>
                <a:off x="4072563" y="3357671"/>
                <a:ext cx="2500223" cy="15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5" name="134 - Εικόνα" descr="MANOMENO DIXTY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251200"/>
            <a:ext cx="12890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140 - Ομάδα"/>
          <p:cNvGrpSpPr>
            <a:grpSpLocks/>
          </p:cNvGrpSpPr>
          <p:nvPr/>
        </p:nvGrpSpPr>
        <p:grpSpPr bwMode="auto">
          <a:xfrm>
            <a:off x="-11113" y="3073400"/>
            <a:ext cx="3382963" cy="3670300"/>
            <a:chOff x="-11113" y="3073400"/>
            <a:chExt cx="3382962" cy="3670300"/>
          </a:xfrm>
        </p:grpSpPr>
        <p:sp>
          <p:nvSpPr>
            <p:cNvPr id="7184" name="Line 24"/>
            <p:cNvSpPr>
              <a:spLocks noChangeShapeType="1"/>
            </p:cNvSpPr>
            <p:nvPr/>
          </p:nvSpPr>
          <p:spPr bwMode="auto">
            <a:xfrm flipV="1">
              <a:off x="1161047" y="4885215"/>
              <a:ext cx="1667" cy="123176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185" name="Line 25"/>
            <p:cNvSpPr>
              <a:spLocks noChangeShapeType="1"/>
            </p:cNvSpPr>
            <p:nvPr/>
          </p:nvSpPr>
          <p:spPr bwMode="auto">
            <a:xfrm>
              <a:off x="997702" y="6116982"/>
              <a:ext cx="163345" cy="166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186" name="Line 26"/>
            <p:cNvSpPr>
              <a:spLocks noChangeShapeType="1"/>
            </p:cNvSpPr>
            <p:nvPr/>
          </p:nvSpPr>
          <p:spPr bwMode="auto">
            <a:xfrm>
              <a:off x="997702" y="4885215"/>
              <a:ext cx="163345" cy="166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187" name="Line 27"/>
            <p:cNvSpPr>
              <a:spLocks noChangeShapeType="1"/>
            </p:cNvSpPr>
            <p:nvPr/>
          </p:nvSpPr>
          <p:spPr bwMode="auto">
            <a:xfrm flipH="1">
              <a:off x="1161047" y="6116982"/>
              <a:ext cx="170012" cy="166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188" name="Line 28"/>
            <p:cNvSpPr>
              <a:spLocks noChangeShapeType="1"/>
            </p:cNvSpPr>
            <p:nvPr/>
          </p:nvSpPr>
          <p:spPr bwMode="auto">
            <a:xfrm flipH="1">
              <a:off x="1161047" y="4885215"/>
              <a:ext cx="170012" cy="166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189" name="Rectangle 29"/>
            <p:cNvSpPr>
              <a:spLocks noChangeArrowheads="1"/>
            </p:cNvSpPr>
            <p:nvPr/>
          </p:nvSpPr>
          <p:spPr bwMode="auto">
            <a:xfrm>
              <a:off x="921030" y="5185240"/>
              <a:ext cx="486700" cy="63338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6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9" name="Line 30"/>
            <p:cNvSpPr>
              <a:spLocks noChangeShapeType="1"/>
            </p:cNvSpPr>
            <p:nvPr/>
          </p:nvSpPr>
          <p:spPr bwMode="auto">
            <a:xfrm flipV="1">
              <a:off x="2514599" y="3662363"/>
              <a:ext cx="1588" cy="2532062"/>
            </a:xfrm>
            <a:prstGeom prst="line">
              <a:avLst/>
            </a:prstGeom>
            <a:noFill/>
            <a:ln w="12700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0" name="Line 31"/>
            <p:cNvSpPr>
              <a:spLocks noChangeShapeType="1"/>
            </p:cNvSpPr>
            <p:nvPr/>
          </p:nvSpPr>
          <p:spPr bwMode="auto">
            <a:xfrm>
              <a:off x="2343149" y="6194425"/>
              <a:ext cx="171450" cy="1588"/>
            </a:xfrm>
            <a:prstGeom prst="line">
              <a:avLst/>
            </a:prstGeom>
            <a:noFill/>
            <a:ln w="12700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1" name="Line 32"/>
            <p:cNvSpPr>
              <a:spLocks noChangeShapeType="1"/>
            </p:cNvSpPr>
            <p:nvPr/>
          </p:nvSpPr>
          <p:spPr bwMode="auto">
            <a:xfrm>
              <a:off x="2343149" y="3662363"/>
              <a:ext cx="171450" cy="1587"/>
            </a:xfrm>
            <a:prstGeom prst="line">
              <a:avLst/>
            </a:prstGeom>
            <a:noFill/>
            <a:ln w="12700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2" name="Line 33"/>
            <p:cNvSpPr>
              <a:spLocks noChangeShapeType="1"/>
            </p:cNvSpPr>
            <p:nvPr/>
          </p:nvSpPr>
          <p:spPr bwMode="auto">
            <a:xfrm flipH="1">
              <a:off x="2514599" y="6194425"/>
              <a:ext cx="171450" cy="1588"/>
            </a:xfrm>
            <a:prstGeom prst="line">
              <a:avLst/>
            </a:prstGeom>
            <a:noFill/>
            <a:ln w="12700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3" name="Line 34"/>
            <p:cNvSpPr>
              <a:spLocks noChangeShapeType="1"/>
            </p:cNvSpPr>
            <p:nvPr/>
          </p:nvSpPr>
          <p:spPr bwMode="auto">
            <a:xfrm flipH="1">
              <a:off x="2514599" y="3662363"/>
              <a:ext cx="171450" cy="1587"/>
            </a:xfrm>
            <a:prstGeom prst="line">
              <a:avLst/>
            </a:prstGeom>
            <a:noFill/>
            <a:ln w="12700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4" name="Rectangle 35"/>
            <p:cNvSpPr>
              <a:spLocks noChangeArrowheads="1"/>
            </p:cNvSpPr>
            <p:nvPr/>
          </p:nvSpPr>
          <p:spPr bwMode="auto">
            <a:xfrm>
              <a:off x="2274887" y="4276725"/>
              <a:ext cx="487362" cy="13017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l-GR" sz="1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96" name="Line 43"/>
            <p:cNvSpPr>
              <a:spLocks noChangeShapeType="1"/>
            </p:cNvSpPr>
            <p:nvPr/>
          </p:nvSpPr>
          <p:spPr bwMode="auto">
            <a:xfrm>
              <a:off x="625600" y="6417007"/>
              <a:ext cx="1666" cy="16668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197" name="Line 46"/>
            <p:cNvSpPr>
              <a:spLocks noChangeShapeType="1"/>
            </p:cNvSpPr>
            <p:nvPr/>
          </p:nvSpPr>
          <p:spPr bwMode="auto">
            <a:xfrm>
              <a:off x="1187110" y="6417007"/>
              <a:ext cx="1666" cy="16668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198" name="Line 47"/>
            <p:cNvSpPr>
              <a:spLocks noChangeShapeType="1"/>
            </p:cNvSpPr>
            <p:nvPr/>
          </p:nvSpPr>
          <p:spPr bwMode="auto">
            <a:xfrm>
              <a:off x="1793819" y="6417007"/>
              <a:ext cx="1666" cy="16668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199" name="Line 48"/>
            <p:cNvSpPr>
              <a:spLocks noChangeShapeType="1"/>
            </p:cNvSpPr>
            <p:nvPr/>
          </p:nvSpPr>
          <p:spPr bwMode="auto">
            <a:xfrm>
              <a:off x="2493601" y="6417007"/>
              <a:ext cx="1666" cy="16668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200" name="Rectangle 51"/>
            <p:cNvSpPr>
              <a:spLocks noChangeArrowheads="1"/>
            </p:cNvSpPr>
            <p:nvPr/>
          </p:nvSpPr>
          <p:spPr bwMode="auto">
            <a:xfrm>
              <a:off x="846026" y="6485346"/>
              <a:ext cx="836724" cy="2583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smtClean="0">
                  <a:solidFill>
                    <a:srgbClr val="FFFF00"/>
                  </a:solidFill>
                  <a:cs typeface="Arial" panose="020B0604020202020204" pitchFamily="34" charset="0"/>
                </a:rPr>
                <a:t>Ν</a:t>
              </a:r>
              <a:r>
                <a:rPr lang="en-US" altLang="el-GR" sz="1600" smtClean="0">
                  <a:solidFill>
                    <a:srgbClr val="FFFF00"/>
                  </a:solidFill>
                  <a:cs typeface="Arial" panose="020B0604020202020204" pitchFamily="34" charset="0"/>
                </a:rPr>
                <a:t>A</a:t>
              </a:r>
              <a:r>
                <a:rPr lang="el-GR" altLang="el-GR" sz="1600" smtClean="0">
                  <a:solidFill>
                    <a:srgbClr val="FFFF00"/>
                  </a:solidFill>
                  <a:cs typeface="Arial" panose="020B0604020202020204" pitchFamily="34" charset="0"/>
                </a:rPr>
                <a:t> Κορ.</a:t>
              </a:r>
            </a:p>
          </p:txBody>
        </p:sp>
        <p:sp>
          <p:nvSpPr>
            <p:cNvPr id="11" name="Rectangle 52"/>
            <p:cNvSpPr>
              <a:spLocks noChangeArrowheads="1"/>
            </p:cNvSpPr>
            <p:nvPr/>
          </p:nvSpPr>
          <p:spPr bwMode="auto">
            <a:xfrm>
              <a:off x="2127249" y="6484938"/>
              <a:ext cx="714375" cy="2460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l-GR" sz="1600" dirty="0">
                  <a:solidFill>
                    <a:srgbClr val="FFFF00"/>
                  </a:solidFill>
                  <a:cs typeface="Arial" pitchFamily="34" charset="0"/>
                </a:rPr>
                <a:t>Δ. </a:t>
              </a:r>
              <a:r>
                <a:rPr lang="el-GR" sz="1600" dirty="0" err="1">
                  <a:solidFill>
                    <a:srgbClr val="FFFF00"/>
                  </a:solidFill>
                  <a:cs typeface="Arial" pitchFamily="34" charset="0"/>
                </a:rPr>
                <a:t>Κορ</a:t>
              </a:r>
              <a:r>
                <a:rPr lang="el-GR" sz="1600" dirty="0">
                  <a:solidFill>
                    <a:srgbClr val="FFFF00"/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7202" name="Line 54"/>
            <p:cNvSpPr>
              <a:spLocks noChangeShapeType="1"/>
            </p:cNvSpPr>
            <p:nvPr/>
          </p:nvSpPr>
          <p:spPr bwMode="auto">
            <a:xfrm flipV="1">
              <a:off x="625600" y="3233413"/>
              <a:ext cx="1666" cy="16668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203" name="Line 55"/>
            <p:cNvSpPr>
              <a:spLocks noChangeShapeType="1"/>
            </p:cNvSpPr>
            <p:nvPr/>
          </p:nvSpPr>
          <p:spPr bwMode="auto">
            <a:xfrm flipV="1">
              <a:off x="1233974" y="3233413"/>
              <a:ext cx="1667" cy="16668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204" name="Line 56"/>
            <p:cNvSpPr>
              <a:spLocks noChangeShapeType="1"/>
            </p:cNvSpPr>
            <p:nvPr/>
          </p:nvSpPr>
          <p:spPr bwMode="auto">
            <a:xfrm flipV="1">
              <a:off x="1840683" y="3233413"/>
              <a:ext cx="1667" cy="16668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205" name="Line 57"/>
            <p:cNvSpPr>
              <a:spLocks noChangeShapeType="1"/>
            </p:cNvSpPr>
            <p:nvPr/>
          </p:nvSpPr>
          <p:spPr bwMode="auto">
            <a:xfrm flipV="1">
              <a:off x="2439058" y="3233413"/>
              <a:ext cx="1666" cy="16668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206" name="Line 58"/>
            <p:cNvSpPr>
              <a:spLocks noChangeShapeType="1"/>
            </p:cNvSpPr>
            <p:nvPr/>
          </p:nvSpPr>
          <p:spPr bwMode="auto">
            <a:xfrm flipV="1">
              <a:off x="3045767" y="3233413"/>
              <a:ext cx="1666" cy="16668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207" name="Line 61"/>
            <p:cNvSpPr>
              <a:spLocks noChangeShapeType="1"/>
            </p:cNvSpPr>
            <p:nvPr/>
          </p:nvSpPr>
          <p:spPr bwMode="auto">
            <a:xfrm flipV="1">
              <a:off x="625600" y="3233413"/>
              <a:ext cx="1666" cy="3200262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208" name="Line 62"/>
            <p:cNvSpPr>
              <a:spLocks noChangeShapeType="1"/>
            </p:cNvSpPr>
            <p:nvPr/>
          </p:nvSpPr>
          <p:spPr bwMode="auto">
            <a:xfrm flipH="1">
              <a:off x="625600" y="6433675"/>
              <a:ext cx="18334" cy="166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209" name="Line 63"/>
            <p:cNvSpPr>
              <a:spLocks noChangeShapeType="1"/>
            </p:cNvSpPr>
            <p:nvPr/>
          </p:nvSpPr>
          <p:spPr bwMode="auto">
            <a:xfrm flipH="1">
              <a:off x="625600" y="6031976"/>
              <a:ext cx="18334" cy="1666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210" name="Line 64"/>
            <p:cNvSpPr>
              <a:spLocks noChangeShapeType="1"/>
            </p:cNvSpPr>
            <p:nvPr/>
          </p:nvSpPr>
          <p:spPr bwMode="auto">
            <a:xfrm flipH="1">
              <a:off x="625600" y="5638610"/>
              <a:ext cx="18334" cy="1666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211" name="Line 65"/>
            <p:cNvSpPr>
              <a:spLocks noChangeShapeType="1"/>
            </p:cNvSpPr>
            <p:nvPr/>
          </p:nvSpPr>
          <p:spPr bwMode="auto">
            <a:xfrm flipH="1">
              <a:off x="625600" y="5235244"/>
              <a:ext cx="18334" cy="1666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212" name="Line 66"/>
            <p:cNvSpPr>
              <a:spLocks noChangeShapeType="1"/>
            </p:cNvSpPr>
            <p:nvPr/>
          </p:nvSpPr>
          <p:spPr bwMode="auto">
            <a:xfrm flipH="1">
              <a:off x="625600" y="4833544"/>
              <a:ext cx="18334" cy="166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213" name="Line 67"/>
            <p:cNvSpPr>
              <a:spLocks noChangeShapeType="1"/>
            </p:cNvSpPr>
            <p:nvPr/>
          </p:nvSpPr>
          <p:spPr bwMode="auto">
            <a:xfrm flipH="1">
              <a:off x="625600" y="4431845"/>
              <a:ext cx="18334" cy="1666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214" name="Line 68"/>
            <p:cNvSpPr>
              <a:spLocks noChangeShapeType="1"/>
            </p:cNvSpPr>
            <p:nvPr/>
          </p:nvSpPr>
          <p:spPr bwMode="auto">
            <a:xfrm flipH="1">
              <a:off x="625600" y="4038479"/>
              <a:ext cx="18334" cy="1666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215" name="Line 69"/>
            <p:cNvSpPr>
              <a:spLocks noChangeShapeType="1"/>
            </p:cNvSpPr>
            <p:nvPr/>
          </p:nvSpPr>
          <p:spPr bwMode="auto">
            <a:xfrm flipH="1">
              <a:off x="625600" y="3635113"/>
              <a:ext cx="18334" cy="1666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216" name="Line 70"/>
            <p:cNvSpPr>
              <a:spLocks noChangeShapeType="1"/>
            </p:cNvSpPr>
            <p:nvPr/>
          </p:nvSpPr>
          <p:spPr bwMode="auto">
            <a:xfrm flipH="1">
              <a:off x="625600" y="3233413"/>
              <a:ext cx="18334" cy="166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7217" name="Rectangle 71"/>
            <p:cNvSpPr>
              <a:spLocks noChangeArrowheads="1"/>
            </p:cNvSpPr>
            <p:nvPr/>
          </p:nvSpPr>
          <p:spPr bwMode="auto">
            <a:xfrm>
              <a:off x="425586" y="6273662"/>
              <a:ext cx="120008" cy="25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7218" name="Rectangle 72"/>
            <p:cNvSpPr>
              <a:spLocks noChangeArrowheads="1"/>
            </p:cNvSpPr>
            <p:nvPr/>
          </p:nvSpPr>
          <p:spPr bwMode="auto">
            <a:xfrm>
              <a:off x="320578" y="5871963"/>
              <a:ext cx="238350" cy="258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219" name="Rectangle 73"/>
            <p:cNvSpPr>
              <a:spLocks noChangeArrowheads="1"/>
            </p:cNvSpPr>
            <p:nvPr/>
          </p:nvSpPr>
          <p:spPr bwMode="auto">
            <a:xfrm>
              <a:off x="320578" y="5470263"/>
              <a:ext cx="238350" cy="25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220" name="Rectangle 74"/>
            <p:cNvSpPr>
              <a:spLocks noChangeArrowheads="1"/>
            </p:cNvSpPr>
            <p:nvPr/>
          </p:nvSpPr>
          <p:spPr bwMode="auto">
            <a:xfrm>
              <a:off x="320578" y="5066896"/>
              <a:ext cx="238350" cy="25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7221" name="Rectangle 75"/>
            <p:cNvSpPr>
              <a:spLocks noChangeArrowheads="1"/>
            </p:cNvSpPr>
            <p:nvPr/>
          </p:nvSpPr>
          <p:spPr bwMode="auto">
            <a:xfrm>
              <a:off x="320578" y="4673531"/>
              <a:ext cx="238350" cy="25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7222" name="Rectangle 76"/>
            <p:cNvSpPr>
              <a:spLocks noChangeArrowheads="1"/>
            </p:cNvSpPr>
            <p:nvPr/>
          </p:nvSpPr>
          <p:spPr bwMode="auto">
            <a:xfrm>
              <a:off x="320578" y="4271832"/>
              <a:ext cx="238350" cy="258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7223" name="Rectangle 77"/>
            <p:cNvSpPr>
              <a:spLocks noChangeArrowheads="1"/>
            </p:cNvSpPr>
            <p:nvPr/>
          </p:nvSpPr>
          <p:spPr bwMode="auto">
            <a:xfrm>
              <a:off x="320578" y="3870132"/>
              <a:ext cx="238350" cy="25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7224" name="Rectangle 78"/>
            <p:cNvSpPr>
              <a:spLocks noChangeArrowheads="1"/>
            </p:cNvSpPr>
            <p:nvPr/>
          </p:nvSpPr>
          <p:spPr bwMode="auto">
            <a:xfrm>
              <a:off x="320578" y="3466765"/>
              <a:ext cx="238350" cy="25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7225" name="Rectangle 79"/>
            <p:cNvSpPr>
              <a:spLocks noChangeArrowheads="1"/>
            </p:cNvSpPr>
            <p:nvPr/>
          </p:nvSpPr>
          <p:spPr bwMode="auto">
            <a:xfrm>
              <a:off x="320578" y="3073400"/>
              <a:ext cx="238350" cy="25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45</a:t>
              </a:r>
            </a:p>
          </p:txBody>
        </p:sp>
        <p:sp>
          <p:nvSpPr>
            <p:cNvPr id="7226" name="Line 80"/>
            <p:cNvSpPr>
              <a:spLocks noChangeShapeType="1"/>
            </p:cNvSpPr>
            <p:nvPr/>
          </p:nvSpPr>
          <p:spPr bwMode="auto">
            <a:xfrm flipV="1">
              <a:off x="3325734" y="3233413"/>
              <a:ext cx="1666" cy="3200262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pic>
          <p:nvPicPr>
            <p:cNvPr id="7227" name="749 - Εικόνα" descr="SOLEA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70" y="3283417"/>
              <a:ext cx="1148412" cy="69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52" name="751 - Ευθεία γραμμή σύνδεσης"/>
            <p:cNvCxnSpPr/>
            <p:nvPr/>
          </p:nvCxnSpPr>
          <p:spPr bwMode="auto">
            <a:xfrm rot="10800000" flipH="1">
              <a:off x="939800" y="5546725"/>
              <a:ext cx="487363" cy="158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752 - Ευθεία γραμμή σύνδεσης"/>
            <p:cNvCxnSpPr/>
            <p:nvPr/>
          </p:nvCxnSpPr>
          <p:spPr bwMode="auto">
            <a:xfrm rot="10800000" flipH="1">
              <a:off x="2289174" y="4948238"/>
              <a:ext cx="485775" cy="1587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30" name="Rectangle 503"/>
            <p:cNvSpPr>
              <a:spLocks noChangeArrowheads="1"/>
            </p:cNvSpPr>
            <p:nvPr/>
          </p:nvSpPr>
          <p:spPr bwMode="auto">
            <a:xfrm rot="-5400000">
              <a:off x="-269469" y="4546854"/>
              <a:ext cx="775064" cy="25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600" smtClean="0">
                  <a:solidFill>
                    <a:srgbClr val="000000"/>
                  </a:solidFill>
                  <a:cs typeface="Arial" panose="020B0604020202020204" pitchFamily="34" charset="0"/>
                </a:rPr>
                <a:t>TL (cm)</a:t>
              </a:r>
              <a:endParaRPr lang="el-GR" altLang="el-GR" sz="16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7231" name="136 - Ευθεία γραμμή σύνδεσης"/>
            <p:cNvCxnSpPr>
              <a:cxnSpLocks noChangeShapeType="1"/>
              <a:stCxn id="7207" idx="1"/>
              <a:endCxn id="7226" idx="1"/>
            </p:cNvCxnSpPr>
            <p:nvPr/>
          </p:nvCxnSpPr>
          <p:spPr bwMode="auto">
            <a:xfrm rot="16200000" flipH="1">
              <a:off x="1977333" y="1883346"/>
              <a:ext cx="1588" cy="270013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32" name="137 - Ευθεία γραμμή σύνδεσης"/>
            <p:cNvCxnSpPr>
              <a:cxnSpLocks noChangeShapeType="1"/>
            </p:cNvCxnSpPr>
            <p:nvPr/>
          </p:nvCxnSpPr>
          <p:spPr bwMode="auto">
            <a:xfrm rot="16200000" flipH="1">
              <a:off x="2020988" y="5100738"/>
              <a:ext cx="1588" cy="270013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9" name="138 - Ραβδωτό δεξιό βέλος"/>
          <p:cNvSpPr>
            <a:spLocks noChangeAspect="1"/>
          </p:cNvSpPr>
          <p:nvPr/>
        </p:nvSpPr>
        <p:spPr bwMode="auto">
          <a:xfrm rot="8910392">
            <a:off x="3392488" y="3630613"/>
            <a:ext cx="493712" cy="215900"/>
          </a:xfrm>
          <a:prstGeom prst="stripedRightArrow">
            <a:avLst/>
          </a:prstGeom>
          <a:solidFill>
            <a:srgbClr val="11111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l-G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0" name="139 - Ραβδωτό δεξιό βέλος"/>
          <p:cNvSpPr>
            <a:spLocks noChangeAspect="1"/>
          </p:cNvSpPr>
          <p:nvPr/>
        </p:nvSpPr>
        <p:spPr bwMode="auto">
          <a:xfrm rot="19734729">
            <a:off x="5208588" y="3335338"/>
            <a:ext cx="493712" cy="215900"/>
          </a:xfrm>
          <a:prstGeom prst="stripedRightArrow">
            <a:avLst/>
          </a:prstGeom>
          <a:solidFill>
            <a:srgbClr val="11111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l-G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0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69" grpId="0" animBg="1"/>
      <p:bldP spid="139" grpId="0" animBg="1"/>
      <p:bldP spid="1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34938" y="495300"/>
            <a:ext cx="8847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sz="2000" b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Συγκρίσεις των μέσων και διάμεσων τιμών των μηκών</a:t>
            </a:r>
            <a:endParaRPr lang="en-GB" sz="2000" b="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27650" y="1917700"/>
            <a:ext cx="3905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sz="2000" b="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Τα </a:t>
            </a:r>
            <a:r>
              <a:rPr lang="el-G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παραγάδια</a:t>
            </a:r>
            <a:r>
              <a:rPr lang="el-GR" sz="20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2000" b="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αλίευσαν τα </a:t>
            </a:r>
            <a:r>
              <a:rPr lang="el-G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μεγαλύτερα</a:t>
            </a:r>
            <a:r>
              <a:rPr lang="el-GR" sz="2000" b="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σε μέγεθος άτομα</a:t>
            </a:r>
            <a:endParaRPr lang="en-GB" sz="2000" b="0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3" name="Picture 9" descr="youngjo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473200"/>
            <a:ext cx="8048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55600" y="5746750"/>
            <a:ext cx="3860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sz="2000" b="0" dirty="0">
                <a:solidFill>
                  <a:srgbClr val="3333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Τα </a:t>
            </a:r>
            <a:r>
              <a:rPr lang="el-GR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μανωμένα</a:t>
            </a:r>
            <a:r>
              <a:rPr lang="el-G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δίχτυα </a:t>
            </a:r>
            <a:r>
              <a:rPr lang="el-GR" sz="2000" b="0" dirty="0">
                <a:solidFill>
                  <a:srgbClr val="3333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αλίευσαν τα </a:t>
            </a:r>
            <a:r>
              <a:rPr lang="el-G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μεγαλύτερα</a:t>
            </a:r>
            <a:r>
              <a:rPr lang="el-GR" sz="2000" b="0" dirty="0">
                <a:solidFill>
                  <a:srgbClr val="3333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σε </a:t>
            </a:r>
            <a:r>
              <a:rPr lang="el-G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εύρη</a:t>
            </a:r>
            <a:r>
              <a:rPr lang="el-GR" sz="2000" b="0" dirty="0">
                <a:solidFill>
                  <a:srgbClr val="3333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μεγεθών</a:t>
            </a:r>
            <a:r>
              <a:rPr lang="el-GR" sz="2000" b="0" dirty="0">
                <a:solidFill>
                  <a:srgbClr val="3333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άτομα</a:t>
            </a:r>
            <a:endParaRPr lang="en-GB" sz="2000" b="0" dirty="0">
              <a:solidFill>
                <a:srgbClr val="333399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69" name="Text Box 9"/>
          <p:cNvSpPr txBox="1">
            <a:spLocks noChangeArrowheads="1"/>
          </p:cNvSpPr>
          <p:nvPr/>
        </p:nvSpPr>
        <p:spPr bwMode="auto">
          <a:xfrm>
            <a:off x="-6350" y="939800"/>
            <a:ext cx="915035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sz="2000" b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Ανάμεσα στα διαφορετικά αλιευτικά εργαλεία</a:t>
            </a:r>
          </a:p>
        </p:txBody>
      </p:sp>
      <p:grpSp>
        <p:nvGrpSpPr>
          <p:cNvPr id="2" name="132 - Ομάδα"/>
          <p:cNvGrpSpPr>
            <a:grpSpLocks/>
          </p:cNvGrpSpPr>
          <p:nvPr/>
        </p:nvGrpSpPr>
        <p:grpSpPr bwMode="auto">
          <a:xfrm>
            <a:off x="4305300" y="3028950"/>
            <a:ext cx="4740275" cy="3757613"/>
            <a:chOff x="4305300" y="3028950"/>
            <a:chExt cx="4740275" cy="3757613"/>
          </a:xfrm>
        </p:grpSpPr>
        <p:sp>
          <p:nvSpPr>
            <p:cNvPr id="8205" name="Rectangle 503"/>
            <p:cNvSpPr>
              <a:spLocks noChangeArrowheads="1"/>
            </p:cNvSpPr>
            <p:nvPr/>
          </p:nvSpPr>
          <p:spPr bwMode="auto">
            <a:xfrm rot="-5400000">
              <a:off x="4341019" y="4726781"/>
              <a:ext cx="2047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mtClean="0">
                  <a:solidFill>
                    <a:srgbClr val="000000"/>
                  </a:solidFill>
                  <a:cs typeface="Arial" panose="020B0604020202020204" pitchFamily="34" charset="0"/>
                </a:rPr>
                <a:t>%</a:t>
              </a:r>
            </a:p>
          </p:txBody>
        </p:sp>
        <p:pic>
          <p:nvPicPr>
            <p:cNvPr id="8206" name="472 - Εικόνα" descr="merlucciu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600" y="3117850"/>
              <a:ext cx="1576388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7" name="Rectangle 475"/>
            <p:cNvSpPr>
              <a:spLocks noChangeArrowheads="1"/>
            </p:cNvSpPr>
            <p:nvPr/>
          </p:nvSpPr>
          <p:spPr bwMode="auto">
            <a:xfrm>
              <a:off x="4867275" y="3295650"/>
              <a:ext cx="7938" cy="2776538"/>
            </a:xfrm>
            <a:prstGeom prst="rect">
              <a:avLst/>
            </a:prstGeom>
            <a:solidFill>
              <a:srgbClr val="000000"/>
            </a:solidFill>
            <a:ln w="6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08" name="Freeform 476"/>
            <p:cNvSpPr>
              <a:spLocks noEditPoints="1"/>
            </p:cNvSpPr>
            <p:nvPr/>
          </p:nvSpPr>
          <p:spPr bwMode="auto">
            <a:xfrm>
              <a:off x="4814888" y="3290888"/>
              <a:ext cx="57150" cy="2784475"/>
            </a:xfrm>
            <a:custGeom>
              <a:avLst/>
              <a:gdLst>
                <a:gd name="T0" fmla="*/ 0 w 42"/>
                <a:gd name="T1" fmla="*/ 2147483647 h 2046"/>
                <a:gd name="T2" fmla="*/ 2147483647 w 42"/>
                <a:gd name="T3" fmla="*/ 2147483647 h 2046"/>
                <a:gd name="T4" fmla="*/ 2147483647 w 42"/>
                <a:gd name="T5" fmla="*/ 2147483647 h 2046"/>
                <a:gd name="T6" fmla="*/ 0 w 42"/>
                <a:gd name="T7" fmla="*/ 2147483647 h 2046"/>
                <a:gd name="T8" fmla="*/ 0 w 42"/>
                <a:gd name="T9" fmla="*/ 2147483647 h 2046"/>
                <a:gd name="T10" fmla="*/ 0 w 42"/>
                <a:gd name="T11" fmla="*/ 2147483647 h 2046"/>
                <a:gd name="T12" fmla="*/ 2147483647 w 42"/>
                <a:gd name="T13" fmla="*/ 2147483647 h 2046"/>
                <a:gd name="T14" fmla="*/ 2147483647 w 42"/>
                <a:gd name="T15" fmla="*/ 2147483647 h 2046"/>
                <a:gd name="T16" fmla="*/ 0 w 42"/>
                <a:gd name="T17" fmla="*/ 2147483647 h 2046"/>
                <a:gd name="T18" fmla="*/ 0 w 42"/>
                <a:gd name="T19" fmla="*/ 2147483647 h 2046"/>
                <a:gd name="T20" fmla="*/ 0 w 42"/>
                <a:gd name="T21" fmla="*/ 2147483647 h 2046"/>
                <a:gd name="T22" fmla="*/ 2147483647 w 42"/>
                <a:gd name="T23" fmla="*/ 2147483647 h 2046"/>
                <a:gd name="T24" fmla="*/ 2147483647 w 42"/>
                <a:gd name="T25" fmla="*/ 2147483647 h 2046"/>
                <a:gd name="T26" fmla="*/ 0 w 42"/>
                <a:gd name="T27" fmla="*/ 2147483647 h 2046"/>
                <a:gd name="T28" fmla="*/ 0 w 42"/>
                <a:gd name="T29" fmla="*/ 2147483647 h 2046"/>
                <a:gd name="T30" fmla="*/ 0 w 42"/>
                <a:gd name="T31" fmla="*/ 2147483647 h 2046"/>
                <a:gd name="T32" fmla="*/ 2147483647 w 42"/>
                <a:gd name="T33" fmla="*/ 2147483647 h 2046"/>
                <a:gd name="T34" fmla="*/ 2147483647 w 42"/>
                <a:gd name="T35" fmla="*/ 2147483647 h 2046"/>
                <a:gd name="T36" fmla="*/ 0 w 42"/>
                <a:gd name="T37" fmla="*/ 2147483647 h 2046"/>
                <a:gd name="T38" fmla="*/ 0 w 42"/>
                <a:gd name="T39" fmla="*/ 2147483647 h 2046"/>
                <a:gd name="T40" fmla="*/ 0 w 42"/>
                <a:gd name="T41" fmla="*/ 2147483647 h 2046"/>
                <a:gd name="T42" fmla="*/ 2147483647 w 42"/>
                <a:gd name="T43" fmla="*/ 2147483647 h 2046"/>
                <a:gd name="T44" fmla="*/ 2147483647 w 42"/>
                <a:gd name="T45" fmla="*/ 2147483647 h 2046"/>
                <a:gd name="T46" fmla="*/ 0 w 42"/>
                <a:gd name="T47" fmla="*/ 2147483647 h 2046"/>
                <a:gd name="T48" fmla="*/ 0 w 42"/>
                <a:gd name="T49" fmla="*/ 2147483647 h 2046"/>
                <a:gd name="T50" fmla="*/ 0 w 42"/>
                <a:gd name="T51" fmla="*/ 2147483647 h 2046"/>
                <a:gd name="T52" fmla="*/ 2147483647 w 42"/>
                <a:gd name="T53" fmla="*/ 2147483647 h 2046"/>
                <a:gd name="T54" fmla="*/ 2147483647 w 42"/>
                <a:gd name="T55" fmla="*/ 2147483647 h 2046"/>
                <a:gd name="T56" fmla="*/ 0 w 42"/>
                <a:gd name="T57" fmla="*/ 2147483647 h 2046"/>
                <a:gd name="T58" fmla="*/ 0 w 42"/>
                <a:gd name="T59" fmla="*/ 2147483647 h 2046"/>
                <a:gd name="T60" fmla="*/ 0 w 42"/>
                <a:gd name="T61" fmla="*/ 0 h 2046"/>
                <a:gd name="T62" fmla="*/ 2147483647 w 42"/>
                <a:gd name="T63" fmla="*/ 0 h 2046"/>
                <a:gd name="T64" fmla="*/ 2147483647 w 42"/>
                <a:gd name="T65" fmla="*/ 2147483647 h 2046"/>
                <a:gd name="T66" fmla="*/ 0 w 42"/>
                <a:gd name="T67" fmla="*/ 2147483647 h 2046"/>
                <a:gd name="T68" fmla="*/ 0 w 42"/>
                <a:gd name="T69" fmla="*/ 0 h 20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2046"/>
                <a:gd name="T107" fmla="*/ 42 w 42"/>
                <a:gd name="T108" fmla="*/ 2046 h 20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2046">
                  <a:moveTo>
                    <a:pt x="0" y="2040"/>
                  </a:moveTo>
                  <a:lnTo>
                    <a:pt x="42" y="2040"/>
                  </a:lnTo>
                  <a:lnTo>
                    <a:pt x="42" y="2046"/>
                  </a:lnTo>
                  <a:lnTo>
                    <a:pt x="0" y="2046"/>
                  </a:lnTo>
                  <a:lnTo>
                    <a:pt x="0" y="2040"/>
                  </a:lnTo>
                  <a:close/>
                  <a:moveTo>
                    <a:pt x="0" y="1698"/>
                  </a:moveTo>
                  <a:lnTo>
                    <a:pt x="42" y="1698"/>
                  </a:lnTo>
                  <a:lnTo>
                    <a:pt x="42" y="1704"/>
                  </a:lnTo>
                  <a:lnTo>
                    <a:pt x="0" y="1704"/>
                  </a:lnTo>
                  <a:lnTo>
                    <a:pt x="0" y="1698"/>
                  </a:lnTo>
                  <a:close/>
                  <a:moveTo>
                    <a:pt x="0" y="1362"/>
                  </a:moveTo>
                  <a:lnTo>
                    <a:pt x="42" y="1362"/>
                  </a:lnTo>
                  <a:lnTo>
                    <a:pt x="42" y="1368"/>
                  </a:lnTo>
                  <a:lnTo>
                    <a:pt x="0" y="1368"/>
                  </a:lnTo>
                  <a:lnTo>
                    <a:pt x="0" y="1362"/>
                  </a:lnTo>
                  <a:close/>
                  <a:moveTo>
                    <a:pt x="0" y="1020"/>
                  </a:moveTo>
                  <a:lnTo>
                    <a:pt x="42" y="1020"/>
                  </a:lnTo>
                  <a:lnTo>
                    <a:pt x="42" y="1026"/>
                  </a:lnTo>
                  <a:lnTo>
                    <a:pt x="0" y="1026"/>
                  </a:lnTo>
                  <a:lnTo>
                    <a:pt x="0" y="1020"/>
                  </a:lnTo>
                  <a:close/>
                  <a:moveTo>
                    <a:pt x="0" y="678"/>
                  </a:moveTo>
                  <a:lnTo>
                    <a:pt x="42" y="678"/>
                  </a:lnTo>
                  <a:lnTo>
                    <a:pt x="42" y="684"/>
                  </a:lnTo>
                  <a:lnTo>
                    <a:pt x="0" y="684"/>
                  </a:lnTo>
                  <a:lnTo>
                    <a:pt x="0" y="678"/>
                  </a:lnTo>
                  <a:close/>
                  <a:moveTo>
                    <a:pt x="0" y="342"/>
                  </a:moveTo>
                  <a:lnTo>
                    <a:pt x="42" y="342"/>
                  </a:lnTo>
                  <a:lnTo>
                    <a:pt x="42" y="348"/>
                  </a:lnTo>
                  <a:lnTo>
                    <a:pt x="0" y="348"/>
                  </a:lnTo>
                  <a:lnTo>
                    <a:pt x="0" y="342"/>
                  </a:lnTo>
                  <a:close/>
                  <a:moveTo>
                    <a:pt x="0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09" name="Rectangle 477"/>
            <p:cNvSpPr>
              <a:spLocks noChangeArrowheads="1"/>
            </p:cNvSpPr>
            <p:nvPr/>
          </p:nvSpPr>
          <p:spPr bwMode="auto">
            <a:xfrm>
              <a:off x="4872038" y="6067425"/>
              <a:ext cx="4049712" cy="7938"/>
            </a:xfrm>
            <a:prstGeom prst="rect">
              <a:avLst/>
            </a:prstGeom>
            <a:solidFill>
              <a:srgbClr val="000000"/>
            </a:solidFill>
            <a:ln w="6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10" name="Freeform 478"/>
            <p:cNvSpPr>
              <a:spLocks noEditPoints="1"/>
            </p:cNvSpPr>
            <p:nvPr/>
          </p:nvSpPr>
          <p:spPr bwMode="auto">
            <a:xfrm>
              <a:off x="4867275" y="6072188"/>
              <a:ext cx="4059238" cy="49212"/>
            </a:xfrm>
            <a:custGeom>
              <a:avLst/>
              <a:gdLst>
                <a:gd name="T0" fmla="*/ 2147483647 w 2982"/>
                <a:gd name="T1" fmla="*/ 2147483647 h 36"/>
                <a:gd name="T2" fmla="*/ 0 w 2982"/>
                <a:gd name="T3" fmla="*/ 0 h 36"/>
                <a:gd name="T4" fmla="*/ 2147483647 w 2982"/>
                <a:gd name="T5" fmla="*/ 0 h 36"/>
                <a:gd name="T6" fmla="*/ 2147483647 w 2982"/>
                <a:gd name="T7" fmla="*/ 2147483647 h 36"/>
                <a:gd name="T8" fmla="*/ 2147483647 w 2982"/>
                <a:gd name="T9" fmla="*/ 0 h 36"/>
                <a:gd name="T10" fmla="*/ 2147483647 w 2982"/>
                <a:gd name="T11" fmla="*/ 2147483647 h 36"/>
                <a:gd name="T12" fmla="*/ 2147483647 w 2982"/>
                <a:gd name="T13" fmla="*/ 0 h 36"/>
                <a:gd name="T14" fmla="*/ 2147483647 w 2982"/>
                <a:gd name="T15" fmla="*/ 0 h 36"/>
                <a:gd name="T16" fmla="*/ 2147483647 w 2982"/>
                <a:gd name="T17" fmla="*/ 2147483647 h 36"/>
                <a:gd name="T18" fmla="*/ 2147483647 w 2982"/>
                <a:gd name="T19" fmla="*/ 0 h 36"/>
                <a:gd name="T20" fmla="*/ 2147483647 w 2982"/>
                <a:gd name="T21" fmla="*/ 2147483647 h 36"/>
                <a:gd name="T22" fmla="*/ 2147483647 w 2982"/>
                <a:gd name="T23" fmla="*/ 0 h 36"/>
                <a:gd name="T24" fmla="*/ 2147483647 w 2982"/>
                <a:gd name="T25" fmla="*/ 0 h 36"/>
                <a:gd name="T26" fmla="*/ 2147483647 w 2982"/>
                <a:gd name="T27" fmla="*/ 2147483647 h 36"/>
                <a:gd name="T28" fmla="*/ 2147483647 w 2982"/>
                <a:gd name="T29" fmla="*/ 0 h 36"/>
                <a:gd name="T30" fmla="*/ 2147483647 w 2982"/>
                <a:gd name="T31" fmla="*/ 2147483647 h 36"/>
                <a:gd name="T32" fmla="*/ 2147483647 w 2982"/>
                <a:gd name="T33" fmla="*/ 0 h 36"/>
                <a:gd name="T34" fmla="*/ 2147483647 w 2982"/>
                <a:gd name="T35" fmla="*/ 0 h 36"/>
                <a:gd name="T36" fmla="*/ 2147483647 w 2982"/>
                <a:gd name="T37" fmla="*/ 2147483647 h 36"/>
                <a:gd name="T38" fmla="*/ 2147483647 w 2982"/>
                <a:gd name="T39" fmla="*/ 0 h 36"/>
                <a:gd name="T40" fmla="*/ 2147483647 w 2982"/>
                <a:gd name="T41" fmla="*/ 2147483647 h 36"/>
                <a:gd name="T42" fmla="*/ 2147483647 w 2982"/>
                <a:gd name="T43" fmla="*/ 0 h 36"/>
                <a:gd name="T44" fmla="*/ 2147483647 w 2982"/>
                <a:gd name="T45" fmla="*/ 0 h 36"/>
                <a:gd name="T46" fmla="*/ 2147483647 w 2982"/>
                <a:gd name="T47" fmla="*/ 2147483647 h 36"/>
                <a:gd name="T48" fmla="*/ 2147483647 w 2982"/>
                <a:gd name="T49" fmla="*/ 0 h 36"/>
                <a:gd name="T50" fmla="*/ 2147483647 w 2982"/>
                <a:gd name="T51" fmla="*/ 2147483647 h 36"/>
                <a:gd name="T52" fmla="*/ 2147483647 w 2982"/>
                <a:gd name="T53" fmla="*/ 0 h 36"/>
                <a:gd name="T54" fmla="*/ 2147483647 w 2982"/>
                <a:gd name="T55" fmla="*/ 0 h 36"/>
                <a:gd name="T56" fmla="*/ 2147483647 w 2982"/>
                <a:gd name="T57" fmla="*/ 2147483647 h 36"/>
                <a:gd name="T58" fmla="*/ 2147483647 w 2982"/>
                <a:gd name="T59" fmla="*/ 0 h 36"/>
                <a:gd name="T60" fmla="*/ 2147483647 w 2982"/>
                <a:gd name="T61" fmla="*/ 2147483647 h 36"/>
                <a:gd name="T62" fmla="*/ 2147483647 w 2982"/>
                <a:gd name="T63" fmla="*/ 0 h 36"/>
                <a:gd name="T64" fmla="*/ 2147483647 w 2982"/>
                <a:gd name="T65" fmla="*/ 0 h 36"/>
                <a:gd name="T66" fmla="*/ 2147483647 w 2982"/>
                <a:gd name="T67" fmla="*/ 2147483647 h 36"/>
                <a:gd name="T68" fmla="*/ 2147483647 w 2982"/>
                <a:gd name="T69" fmla="*/ 0 h 36"/>
                <a:gd name="T70" fmla="*/ 2147483647 w 2982"/>
                <a:gd name="T71" fmla="*/ 2147483647 h 36"/>
                <a:gd name="T72" fmla="*/ 2147483647 w 2982"/>
                <a:gd name="T73" fmla="*/ 0 h 36"/>
                <a:gd name="T74" fmla="*/ 2147483647 w 2982"/>
                <a:gd name="T75" fmla="*/ 0 h 36"/>
                <a:gd name="T76" fmla="*/ 2147483647 w 2982"/>
                <a:gd name="T77" fmla="*/ 2147483647 h 36"/>
                <a:gd name="T78" fmla="*/ 2147483647 w 2982"/>
                <a:gd name="T79" fmla="*/ 0 h 36"/>
                <a:gd name="T80" fmla="*/ 2147483647 w 2982"/>
                <a:gd name="T81" fmla="*/ 2147483647 h 36"/>
                <a:gd name="T82" fmla="*/ 2147483647 w 2982"/>
                <a:gd name="T83" fmla="*/ 0 h 36"/>
                <a:gd name="T84" fmla="*/ 2147483647 w 2982"/>
                <a:gd name="T85" fmla="*/ 0 h 36"/>
                <a:gd name="T86" fmla="*/ 2147483647 w 2982"/>
                <a:gd name="T87" fmla="*/ 2147483647 h 36"/>
                <a:gd name="T88" fmla="*/ 2147483647 w 2982"/>
                <a:gd name="T89" fmla="*/ 0 h 36"/>
                <a:gd name="T90" fmla="*/ 2147483647 w 2982"/>
                <a:gd name="T91" fmla="*/ 2147483647 h 36"/>
                <a:gd name="T92" fmla="*/ 2147483647 w 2982"/>
                <a:gd name="T93" fmla="*/ 0 h 36"/>
                <a:gd name="T94" fmla="*/ 2147483647 w 2982"/>
                <a:gd name="T95" fmla="*/ 0 h 36"/>
                <a:gd name="T96" fmla="*/ 2147483647 w 2982"/>
                <a:gd name="T97" fmla="*/ 2147483647 h 36"/>
                <a:gd name="T98" fmla="*/ 2147483647 w 2982"/>
                <a:gd name="T99" fmla="*/ 0 h 36"/>
                <a:gd name="T100" fmla="*/ 2147483647 w 2982"/>
                <a:gd name="T101" fmla="*/ 2147483647 h 36"/>
                <a:gd name="T102" fmla="*/ 2147483647 w 2982"/>
                <a:gd name="T103" fmla="*/ 0 h 36"/>
                <a:gd name="T104" fmla="*/ 2147483647 w 2982"/>
                <a:gd name="T105" fmla="*/ 0 h 36"/>
                <a:gd name="T106" fmla="*/ 2147483647 w 2982"/>
                <a:gd name="T107" fmla="*/ 2147483647 h 36"/>
                <a:gd name="T108" fmla="*/ 2147483647 w 2982"/>
                <a:gd name="T109" fmla="*/ 0 h 36"/>
                <a:gd name="T110" fmla="*/ 2147483647 w 2982"/>
                <a:gd name="T111" fmla="*/ 2147483647 h 36"/>
                <a:gd name="T112" fmla="*/ 2147483647 w 2982"/>
                <a:gd name="T113" fmla="*/ 0 h 36"/>
                <a:gd name="T114" fmla="*/ 2147483647 w 2982"/>
                <a:gd name="T115" fmla="*/ 0 h 36"/>
                <a:gd name="T116" fmla="*/ 2147483647 w 2982"/>
                <a:gd name="T117" fmla="*/ 2147483647 h 36"/>
                <a:gd name="T118" fmla="*/ 2147483647 w 2982"/>
                <a:gd name="T119" fmla="*/ 0 h 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82"/>
                <a:gd name="T181" fmla="*/ 0 h 36"/>
                <a:gd name="T182" fmla="*/ 2982 w 2982"/>
                <a:gd name="T183" fmla="*/ 36 h 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82" h="36">
                  <a:moveTo>
                    <a:pt x="6" y="0"/>
                  </a:move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138" y="0"/>
                  </a:moveTo>
                  <a:lnTo>
                    <a:pt x="138" y="36"/>
                  </a:lnTo>
                  <a:lnTo>
                    <a:pt x="132" y="36"/>
                  </a:lnTo>
                  <a:lnTo>
                    <a:pt x="132" y="0"/>
                  </a:lnTo>
                  <a:lnTo>
                    <a:pt x="138" y="0"/>
                  </a:lnTo>
                  <a:close/>
                  <a:moveTo>
                    <a:pt x="264" y="0"/>
                  </a:moveTo>
                  <a:lnTo>
                    <a:pt x="264" y="36"/>
                  </a:lnTo>
                  <a:lnTo>
                    <a:pt x="258" y="36"/>
                  </a:lnTo>
                  <a:lnTo>
                    <a:pt x="258" y="0"/>
                  </a:lnTo>
                  <a:lnTo>
                    <a:pt x="264" y="0"/>
                  </a:lnTo>
                  <a:close/>
                  <a:moveTo>
                    <a:pt x="396" y="0"/>
                  </a:moveTo>
                  <a:lnTo>
                    <a:pt x="396" y="36"/>
                  </a:lnTo>
                  <a:lnTo>
                    <a:pt x="390" y="36"/>
                  </a:lnTo>
                  <a:lnTo>
                    <a:pt x="390" y="0"/>
                  </a:lnTo>
                  <a:lnTo>
                    <a:pt x="396" y="0"/>
                  </a:lnTo>
                  <a:close/>
                  <a:moveTo>
                    <a:pt x="522" y="0"/>
                  </a:moveTo>
                  <a:lnTo>
                    <a:pt x="522" y="36"/>
                  </a:lnTo>
                  <a:lnTo>
                    <a:pt x="516" y="36"/>
                  </a:lnTo>
                  <a:lnTo>
                    <a:pt x="516" y="0"/>
                  </a:lnTo>
                  <a:lnTo>
                    <a:pt x="522" y="0"/>
                  </a:lnTo>
                  <a:close/>
                  <a:moveTo>
                    <a:pt x="654" y="0"/>
                  </a:moveTo>
                  <a:lnTo>
                    <a:pt x="654" y="36"/>
                  </a:lnTo>
                  <a:lnTo>
                    <a:pt x="648" y="36"/>
                  </a:lnTo>
                  <a:lnTo>
                    <a:pt x="648" y="0"/>
                  </a:lnTo>
                  <a:lnTo>
                    <a:pt x="654" y="0"/>
                  </a:lnTo>
                  <a:close/>
                  <a:moveTo>
                    <a:pt x="780" y="0"/>
                  </a:moveTo>
                  <a:lnTo>
                    <a:pt x="780" y="36"/>
                  </a:lnTo>
                  <a:lnTo>
                    <a:pt x="774" y="36"/>
                  </a:lnTo>
                  <a:lnTo>
                    <a:pt x="774" y="0"/>
                  </a:lnTo>
                  <a:lnTo>
                    <a:pt x="780" y="0"/>
                  </a:lnTo>
                  <a:close/>
                  <a:moveTo>
                    <a:pt x="912" y="0"/>
                  </a:moveTo>
                  <a:lnTo>
                    <a:pt x="912" y="36"/>
                  </a:lnTo>
                  <a:lnTo>
                    <a:pt x="906" y="36"/>
                  </a:lnTo>
                  <a:lnTo>
                    <a:pt x="906" y="0"/>
                  </a:lnTo>
                  <a:lnTo>
                    <a:pt x="912" y="0"/>
                  </a:lnTo>
                  <a:close/>
                  <a:moveTo>
                    <a:pt x="1044" y="0"/>
                  </a:moveTo>
                  <a:lnTo>
                    <a:pt x="1044" y="36"/>
                  </a:lnTo>
                  <a:lnTo>
                    <a:pt x="1038" y="36"/>
                  </a:lnTo>
                  <a:lnTo>
                    <a:pt x="1038" y="0"/>
                  </a:lnTo>
                  <a:lnTo>
                    <a:pt x="1044" y="0"/>
                  </a:lnTo>
                  <a:close/>
                  <a:moveTo>
                    <a:pt x="1170" y="0"/>
                  </a:moveTo>
                  <a:lnTo>
                    <a:pt x="1170" y="36"/>
                  </a:lnTo>
                  <a:lnTo>
                    <a:pt x="1164" y="36"/>
                  </a:lnTo>
                  <a:lnTo>
                    <a:pt x="1164" y="0"/>
                  </a:lnTo>
                  <a:lnTo>
                    <a:pt x="1170" y="0"/>
                  </a:lnTo>
                  <a:close/>
                  <a:moveTo>
                    <a:pt x="1302" y="0"/>
                  </a:moveTo>
                  <a:lnTo>
                    <a:pt x="1302" y="36"/>
                  </a:lnTo>
                  <a:lnTo>
                    <a:pt x="1296" y="36"/>
                  </a:lnTo>
                  <a:lnTo>
                    <a:pt x="1296" y="0"/>
                  </a:lnTo>
                  <a:lnTo>
                    <a:pt x="1302" y="0"/>
                  </a:lnTo>
                  <a:close/>
                  <a:moveTo>
                    <a:pt x="1428" y="0"/>
                  </a:moveTo>
                  <a:lnTo>
                    <a:pt x="1428" y="36"/>
                  </a:lnTo>
                  <a:lnTo>
                    <a:pt x="1422" y="36"/>
                  </a:lnTo>
                  <a:lnTo>
                    <a:pt x="1422" y="0"/>
                  </a:lnTo>
                  <a:lnTo>
                    <a:pt x="1428" y="0"/>
                  </a:lnTo>
                  <a:close/>
                  <a:moveTo>
                    <a:pt x="1560" y="0"/>
                  </a:moveTo>
                  <a:lnTo>
                    <a:pt x="1560" y="36"/>
                  </a:lnTo>
                  <a:lnTo>
                    <a:pt x="1554" y="36"/>
                  </a:lnTo>
                  <a:lnTo>
                    <a:pt x="1554" y="0"/>
                  </a:lnTo>
                  <a:lnTo>
                    <a:pt x="1560" y="0"/>
                  </a:lnTo>
                  <a:close/>
                  <a:moveTo>
                    <a:pt x="1686" y="0"/>
                  </a:moveTo>
                  <a:lnTo>
                    <a:pt x="1686" y="36"/>
                  </a:lnTo>
                  <a:lnTo>
                    <a:pt x="1680" y="36"/>
                  </a:lnTo>
                  <a:lnTo>
                    <a:pt x="1680" y="0"/>
                  </a:lnTo>
                  <a:lnTo>
                    <a:pt x="1686" y="0"/>
                  </a:lnTo>
                  <a:close/>
                  <a:moveTo>
                    <a:pt x="1818" y="0"/>
                  </a:moveTo>
                  <a:lnTo>
                    <a:pt x="1818" y="36"/>
                  </a:lnTo>
                  <a:lnTo>
                    <a:pt x="1812" y="36"/>
                  </a:lnTo>
                  <a:lnTo>
                    <a:pt x="1812" y="0"/>
                  </a:lnTo>
                  <a:lnTo>
                    <a:pt x="1818" y="0"/>
                  </a:lnTo>
                  <a:close/>
                  <a:moveTo>
                    <a:pt x="1944" y="0"/>
                  </a:moveTo>
                  <a:lnTo>
                    <a:pt x="1944" y="36"/>
                  </a:lnTo>
                  <a:lnTo>
                    <a:pt x="1938" y="36"/>
                  </a:lnTo>
                  <a:lnTo>
                    <a:pt x="1938" y="0"/>
                  </a:lnTo>
                  <a:lnTo>
                    <a:pt x="1944" y="0"/>
                  </a:lnTo>
                  <a:close/>
                  <a:moveTo>
                    <a:pt x="2076" y="0"/>
                  </a:moveTo>
                  <a:lnTo>
                    <a:pt x="2076" y="36"/>
                  </a:lnTo>
                  <a:lnTo>
                    <a:pt x="2070" y="36"/>
                  </a:lnTo>
                  <a:lnTo>
                    <a:pt x="2070" y="0"/>
                  </a:lnTo>
                  <a:lnTo>
                    <a:pt x="2076" y="0"/>
                  </a:lnTo>
                  <a:close/>
                  <a:moveTo>
                    <a:pt x="2208" y="0"/>
                  </a:moveTo>
                  <a:lnTo>
                    <a:pt x="2208" y="36"/>
                  </a:lnTo>
                  <a:lnTo>
                    <a:pt x="2202" y="36"/>
                  </a:lnTo>
                  <a:lnTo>
                    <a:pt x="2202" y="0"/>
                  </a:lnTo>
                  <a:lnTo>
                    <a:pt x="2208" y="0"/>
                  </a:lnTo>
                  <a:close/>
                  <a:moveTo>
                    <a:pt x="2334" y="0"/>
                  </a:moveTo>
                  <a:lnTo>
                    <a:pt x="2334" y="36"/>
                  </a:lnTo>
                  <a:lnTo>
                    <a:pt x="2328" y="36"/>
                  </a:lnTo>
                  <a:lnTo>
                    <a:pt x="2328" y="0"/>
                  </a:lnTo>
                  <a:lnTo>
                    <a:pt x="2334" y="0"/>
                  </a:lnTo>
                  <a:close/>
                  <a:moveTo>
                    <a:pt x="2466" y="0"/>
                  </a:moveTo>
                  <a:lnTo>
                    <a:pt x="2466" y="36"/>
                  </a:lnTo>
                  <a:lnTo>
                    <a:pt x="2460" y="36"/>
                  </a:lnTo>
                  <a:lnTo>
                    <a:pt x="2460" y="0"/>
                  </a:lnTo>
                  <a:lnTo>
                    <a:pt x="2466" y="0"/>
                  </a:lnTo>
                  <a:close/>
                  <a:moveTo>
                    <a:pt x="2592" y="0"/>
                  </a:moveTo>
                  <a:lnTo>
                    <a:pt x="2592" y="36"/>
                  </a:lnTo>
                  <a:lnTo>
                    <a:pt x="2586" y="36"/>
                  </a:lnTo>
                  <a:lnTo>
                    <a:pt x="2586" y="0"/>
                  </a:lnTo>
                  <a:lnTo>
                    <a:pt x="2592" y="0"/>
                  </a:lnTo>
                  <a:close/>
                  <a:moveTo>
                    <a:pt x="2724" y="0"/>
                  </a:moveTo>
                  <a:lnTo>
                    <a:pt x="2724" y="36"/>
                  </a:lnTo>
                  <a:lnTo>
                    <a:pt x="2718" y="36"/>
                  </a:lnTo>
                  <a:lnTo>
                    <a:pt x="2718" y="0"/>
                  </a:lnTo>
                  <a:lnTo>
                    <a:pt x="2724" y="0"/>
                  </a:lnTo>
                  <a:close/>
                  <a:moveTo>
                    <a:pt x="2850" y="0"/>
                  </a:moveTo>
                  <a:lnTo>
                    <a:pt x="2850" y="36"/>
                  </a:lnTo>
                  <a:lnTo>
                    <a:pt x="2844" y="36"/>
                  </a:lnTo>
                  <a:lnTo>
                    <a:pt x="2844" y="0"/>
                  </a:lnTo>
                  <a:lnTo>
                    <a:pt x="2850" y="0"/>
                  </a:lnTo>
                  <a:close/>
                  <a:moveTo>
                    <a:pt x="2982" y="0"/>
                  </a:moveTo>
                  <a:lnTo>
                    <a:pt x="2982" y="36"/>
                  </a:lnTo>
                  <a:lnTo>
                    <a:pt x="2976" y="36"/>
                  </a:lnTo>
                  <a:lnTo>
                    <a:pt x="2976" y="0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671" name="Freeform 479"/>
            <p:cNvSpPr>
              <a:spLocks/>
            </p:cNvSpPr>
            <p:nvPr/>
          </p:nvSpPr>
          <p:spPr bwMode="auto">
            <a:xfrm>
              <a:off x="4941888" y="4908550"/>
              <a:ext cx="3903662" cy="1176338"/>
            </a:xfrm>
            <a:custGeom>
              <a:avLst/>
              <a:gdLst/>
              <a:ahLst/>
              <a:cxnLst>
                <a:cxn ang="0">
                  <a:pos x="381" y="2257"/>
                </a:cxn>
                <a:cxn ang="0">
                  <a:pos x="696" y="2263"/>
                </a:cxn>
                <a:cxn ang="0">
                  <a:pos x="1062" y="1905"/>
                </a:cxn>
                <a:cxn ang="0">
                  <a:pos x="1380" y="1870"/>
                </a:cxn>
                <a:cxn ang="0">
                  <a:pos x="2083" y="17"/>
                </a:cxn>
                <a:cxn ang="0">
                  <a:pos x="2126" y="12"/>
                </a:cxn>
                <a:cxn ang="0">
                  <a:pos x="2449" y="546"/>
                </a:cxn>
                <a:cxn ang="0">
                  <a:pos x="2816" y="673"/>
                </a:cxn>
                <a:cxn ang="0">
                  <a:pos x="3145" y="1718"/>
                </a:cxn>
                <a:cxn ang="0">
                  <a:pos x="3485" y="2001"/>
                </a:cxn>
                <a:cxn ang="0">
                  <a:pos x="4174" y="2113"/>
                </a:cxn>
                <a:cxn ang="0">
                  <a:pos x="4501" y="1516"/>
                </a:cxn>
                <a:cxn ang="0">
                  <a:pos x="4836" y="1023"/>
                </a:cxn>
                <a:cxn ang="0">
                  <a:pos x="5199" y="211"/>
                </a:cxn>
                <a:cxn ang="0">
                  <a:pos x="5555" y="51"/>
                </a:cxn>
                <a:cxn ang="0">
                  <a:pos x="5920" y="1266"/>
                </a:cxn>
                <a:cxn ang="0">
                  <a:pos x="6249" y="1248"/>
                </a:cxn>
                <a:cxn ang="0">
                  <a:pos x="6600" y="1509"/>
                </a:cxn>
                <a:cxn ang="0">
                  <a:pos x="7292" y="2265"/>
                </a:cxn>
                <a:cxn ang="0">
                  <a:pos x="7625" y="2256"/>
                </a:cxn>
                <a:cxn ang="0">
                  <a:pos x="7625" y="2304"/>
                </a:cxn>
                <a:cxn ang="0">
                  <a:pos x="7255" y="2296"/>
                </a:cxn>
                <a:cxn ang="0">
                  <a:pos x="6571" y="1548"/>
                </a:cxn>
                <a:cxn ang="0">
                  <a:pos x="6249" y="1296"/>
                </a:cxn>
                <a:cxn ang="0">
                  <a:pos x="5874" y="1279"/>
                </a:cxn>
                <a:cxn ang="0">
                  <a:pos x="5556" y="94"/>
                </a:cxn>
                <a:cxn ang="0">
                  <a:pos x="5231" y="242"/>
                </a:cxn>
                <a:cxn ang="0">
                  <a:pos x="4877" y="1046"/>
                </a:cxn>
                <a:cxn ang="0">
                  <a:pos x="4190" y="2148"/>
                </a:cxn>
                <a:cxn ang="0">
                  <a:pos x="3830" y="2096"/>
                </a:cxn>
                <a:cxn ang="0">
                  <a:pos x="3466" y="2043"/>
                </a:cxn>
                <a:cxn ang="0">
                  <a:pos x="3107" y="1744"/>
                </a:cxn>
                <a:cxn ang="0">
                  <a:pos x="2786" y="703"/>
                </a:cxn>
                <a:cxn ang="0">
                  <a:pos x="2421" y="581"/>
                </a:cxn>
                <a:cxn ang="0">
                  <a:pos x="2128" y="32"/>
                </a:cxn>
                <a:cxn ang="0">
                  <a:pos x="1423" y="1891"/>
                </a:cxn>
                <a:cxn ang="0">
                  <a:pos x="1069" y="1952"/>
                </a:cxn>
                <a:cxn ang="0">
                  <a:pos x="730" y="2297"/>
                </a:cxn>
                <a:cxn ang="0">
                  <a:pos x="374" y="2304"/>
                </a:cxn>
                <a:cxn ang="0">
                  <a:pos x="2" y="2229"/>
                </a:cxn>
              </a:cxnLst>
              <a:rect l="0" t="0" r="r" b="b"/>
              <a:pathLst>
                <a:path w="7649" h="2304">
                  <a:moveTo>
                    <a:pt x="29" y="2209"/>
                  </a:moveTo>
                  <a:lnTo>
                    <a:pt x="381" y="2257"/>
                  </a:lnTo>
                  <a:lnTo>
                    <a:pt x="713" y="2256"/>
                  </a:lnTo>
                  <a:lnTo>
                    <a:pt x="696" y="2263"/>
                  </a:lnTo>
                  <a:lnTo>
                    <a:pt x="1048" y="1911"/>
                  </a:lnTo>
                  <a:cubicBezTo>
                    <a:pt x="1052" y="1908"/>
                    <a:pt x="1057" y="1905"/>
                    <a:pt x="1062" y="1905"/>
                  </a:cubicBezTo>
                  <a:lnTo>
                    <a:pt x="1398" y="1857"/>
                  </a:lnTo>
                  <a:lnTo>
                    <a:pt x="1380" y="1870"/>
                  </a:lnTo>
                  <a:lnTo>
                    <a:pt x="1732" y="1118"/>
                  </a:lnTo>
                  <a:lnTo>
                    <a:pt x="2083" y="17"/>
                  </a:lnTo>
                  <a:cubicBezTo>
                    <a:pt x="2085" y="8"/>
                    <a:pt x="2093" y="2"/>
                    <a:pt x="2103" y="1"/>
                  </a:cubicBezTo>
                  <a:cubicBezTo>
                    <a:pt x="2112" y="0"/>
                    <a:pt x="2121" y="4"/>
                    <a:pt x="2126" y="12"/>
                  </a:cubicBezTo>
                  <a:lnTo>
                    <a:pt x="2462" y="556"/>
                  </a:lnTo>
                  <a:lnTo>
                    <a:pt x="2449" y="546"/>
                  </a:lnTo>
                  <a:lnTo>
                    <a:pt x="2801" y="658"/>
                  </a:lnTo>
                  <a:cubicBezTo>
                    <a:pt x="2808" y="660"/>
                    <a:pt x="2814" y="666"/>
                    <a:pt x="2816" y="673"/>
                  </a:cubicBezTo>
                  <a:lnTo>
                    <a:pt x="3152" y="1729"/>
                  </a:lnTo>
                  <a:lnTo>
                    <a:pt x="3145" y="1718"/>
                  </a:lnTo>
                  <a:lnTo>
                    <a:pt x="3497" y="2006"/>
                  </a:lnTo>
                  <a:lnTo>
                    <a:pt x="3485" y="2001"/>
                  </a:lnTo>
                  <a:lnTo>
                    <a:pt x="3837" y="2049"/>
                  </a:lnTo>
                  <a:lnTo>
                    <a:pt x="4174" y="2113"/>
                  </a:lnTo>
                  <a:lnTo>
                    <a:pt x="4149" y="2124"/>
                  </a:lnTo>
                  <a:lnTo>
                    <a:pt x="4501" y="1516"/>
                  </a:lnTo>
                  <a:lnTo>
                    <a:pt x="4838" y="1019"/>
                  </a:lnTo>
                  <a:lnTo>
                    <a:pt x="4836" y="1023"/>
                  </a:lnTo>
                  <a:lnTo>
                    <a:pt x="5188" y="223"/>
                  </a:lnTo>
                  <a:cubicBezTo>
                    <a:pt x="5190" y="218"/>
                    <a:pt x="5194" y="213"/>
                    <a:pt x="5199" y="211"/>
                  </a:cubicBezTo>
                  <a:lnTo>
                    <a:pt x="5535" y="51"/>
                  </a:lnTo>
                  <a:cubicBezTo>
                    <a:pt x="5541" y="48"/>
                    <a:pt x="5549" y="48"/>
                    <a:pt x="5555" y="51"/>
                  </a:cubicBezTo>
                  <a:cubicBezTo>
                    <a:pt x="5562" y="53"/>
                    <a:pt x="5567" y="59"/>
                    <a:pt x="5568" y="66"/>
                  </a:cubicBezTo>
                  <a:lnTo>
                    <a:pt x="5920" y="1266"/>
                  </a:lnTo>
                  <a:lnTo>
                    <a:pt x="5897" y="1248"/>
                  </a:lnTo>
                  <a:lnTo>
                    <a:pt x="6249" y="1248"/>
                  </a:lnTo>
                  <a:cubicBezTo>
                    <a:pt x="6255" y="1248"/>
                    <a:pt x="6260" y="1250"/>
                    <a:pt x="6264" y="1253"/>
                  </a:cubicBezTo>
                  <a:lnTo>
                    <a:pt x="6600" y="1509"/>
                  </a:lnTo>
                  <a:lnTo>
                    <a:pt x="6954" y="1863"/>
                  </a:lnTo>
                  <a:lnTo>
                    <a:pt x="7292" y="2265"/>
                  </a:lnTo>
                  <a:lnTo>
                    <a:pt x="7273" y="2256"/>
                  </a:lnTo>
                  <a:lnTo>
                    <a:pt x="7625" y="2256"/>
                  </a:lnTo>
                  <a:cubicBezTo>
                    <a:pt x="7639" y="2256"/>
                    <a:pt x="7649" y="2267"/>
                    <a:pt x="7649" y="2280"/>
                  </a:cubicBezTo>
                  <a:cubicBezTo>
                    <a:pt x="7649" y="2294"/>
                    <a:pt x="7639" y="2304"/>
                    <a:pt x="7625" y="2304"/>
                  </a:cubicBezTo>
                  <a:lnTo>
                    <a:pt x="7273" y="2304"/>
                  </a:lnTo>
                  <a:cubicBezTo>
                    <a:pt x="7266" y="2304"/>
                    <a:pt x="7260" y="2301"/>
                    <a:pt x="7255" y="2296"/>
                  </a:cubicBezTo>
                  <a:lnTo>
                    <a:pt x="6920" y="1897"/>
                  </a:lnTo>
                  <a:lnTo>
                    <a:pt x="6571" y="1548"/>
                  </a:lnTo>
                  <a:lnTo>
                    <a:pt x="6235" y="1292"/>
                  </a:lnTo>
                  <a:lnTo>
                    <a:pt x="6249" y="1296"/>
                  </a:lnTo>
                  <a:lnTo>
                    <a:pt x="5897" y="1296"/>
                  </a:lnTo>
                  <a:cubicBezTo>
                    <a:pt x="5887" y="1296"/>
                    <a:pt x="5877" y="1289"/>
                    <a:pt x="5874" y="1279"/>
                  </a:cubicBezTo>
                  <a:lnTo>
                    <a:pt x="5522" y="79"/>
                  </a:lnTo>
                  <a:lnTo>
                    <a:pt x="5556" y="94"/>
                  </a:lnTo>
                  <a:lnTo>
                    <a:pt x="5220" y="254"/>
                  </a:lnTo>
                  <a:lnTo>
                    <a:pt x="5231" y="242"/>
                  </a:lnTo>
                  <a:lnTo>
                    <a:pt x="4879" y="1042"/>
                  </a:lnTo>
                  <a:cubicBezTo>
                    <a:pt x="4879" y="1043"/>
                    <a:pt x="4878" y="1045"/>
                    <a:pt x="4877" y="1046"/>
                  </a:cubicBezTo>
                  <a:lnTo>
                    <a:pt x="4542" y="1540"/>
                  </a:lnTo>
                  <a:lnTo>
                    <a:pt x="4190" y="2148"/>
                  </a:lnTo>
                  <a:cubicBezTo>
                    <a:pt x="4185" y="2157"/>
                    <a:pt x="4175" y="2162"/>
                    <a:pt x="4165" y="2160"/>
                  </a:cubicBezTo>
                  <a:lnTo>
                    <a:pt x="3830" y="2096"/>
                  </a:lnTo>
                  <a:lnTo>
                    <a:pt x="3478" y="2048"/>
                  </a:lnTo>
                  <a:cubicBezTo>
                    <a:pt x="3474" y="2048"/>
                    <a:pt x="3470" y="2046"/>
                    <a:pt x="3466" y="2043"/>
                  </a:cubicBezTo>
                  <a:lnTo>
                    <a:pt x="3114" y="1755"/>
                  </a:lnTo>
                  <a:cubicBezTo>
                    <a:pt x="3111" y="1752"/>
                    <a:pt x="3108" y="1748"/>
                    <a:pt x="3107" y="1744"/>
                  </a:cubicBezTo>
                  <a:lnTo>
                    <a:pt x="2771" y="688"/>
                  </a:lnTo>
                  <a:lnTo>
                    <a:pt x="2786" y="703"/>
                  </a:lnTo>
                  <a:lnTo>
                    <a:pt x="2434" y="591"/>
                  </a:lnTo>
                  <a:cubicBezTo>
                    <a:pt x="2429" y="590"/>
                    <a:pt x="2424" y="586"/>
                    <a:pt x="2421" y="581"/>
                  </a:cubicBezTo>
                  <a:lnTo>
                    <a:pt x="2085" y="37"/>
                  </a:lnTo>
                  <a:lnTo>
                    <a:pt x="2128" y="32"/>
                  </a:lnTo>
                  <a:lnTo>
                    <a:pt x="1775" y="1139"/>
                  </a:lnTo>
                  <a:lnTo>
                    <a:pt x="1423" y="1891"/>
                  </a:lnTo>
                  <a:cubicBezTo>
                    <a:pt x="1420" y="1898"/>
                    <a:pt x="1413" y="1903"/>
                    <a:pt x="1405" y="1904"/>
                  </a:cubicBezTo>
                  <a:lnTo>
                    <a:pt x="1069" y="1952"/>
                  </a:lnTo>
                  <a:lnTo>
                    <a:pt x="1082" y="1945"/>
                  </a:lnTo>
                  <a:lnTo>
                    <a:pt x="730" y="2297"/>
                  </a:lnTo>
                  <a:cubicBezTo>
                    <a:pt x="726" y="2302"/>
                    <a:pt x="720" y="2304"/>
                    <a:pt x="713" y="2304"/>
                  </a:cubicBezTo>
                  <a:lnTo>
                    <a:pt x="374" y="2304"/>
                  </a:lnTo>
                  <a:lnTo>
                    <a:pt x="22" y="2256"/>
                  </a:lnTo>
                  <a:cubicBezTo>
                    <a:pt x="9" y="2254"/>
                    <a:pt x="0" y="2242"/>
                    <a:pt x="2" y="2229"/>
                  </a:cubicBezTo>
                  <a:cubicBezTo>
                    <a:pt x="3" y="2216"/>
                    <a:pt x="16" y="2207"/>
                    <a:pt x="29" y="220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212" name="Freeform 480"/>
            <p:cNvSpPr>
              <a:spLocks/>
            </p:cNvSpPr>
            <p:nvPr/>
          </p:nvSpPr>
          <p:spPr bwMode="auto">
            <a:xfrm>
              <a:off x="4941888" y="3822700"/>
              <a:ext cx="3903662" cy="2262188"/>
            </a:xfrm>
            <a:custGeom>
              <a:avLst/>
              <a:gdLst>
                <a:gd name="T0" fmla="*/ 2147483647 w 7648"/>
                <a:gd name="T1" fmla="*/ 2147483647 h 4434"/>
                <a:gd name="T2" fmla="*/ 2147483647 w 7648"/>
                <a:gd name="T3" fmla="*/ 2147483647 h 4434"/>
                <a:gd name="T4" fmla="*/ 2147483647 w 7648"/>
                <a:gd name="T5" fmla="*/ 2147483647 h 4434"/>
                <a:gd name="T6" fmla="*/ 2147483647 w 7648"/>
                <a:gd name="T7" fmla="*/ 2147483647 h 4434"/>
                <a:gd name="T8" fmla="*/ 2147483647 w 7648"/>
                <a:gd name="T9" fmla="*/ 2147483647 h 4434"/>
                <a:gd name="T10" fmla="*/ 2147483647 w 7648"/>
                <a:gd name="T11" fmla="*/ 2147483647 h 4434"/>
                <a:gd name="T12" fmla="*/ 2147483647 w 7648"/>
                <a:gd name="T13" fmla="*/ 2147483647 h 4434"/>
                <a:gd name="T14" fmla="*/ 2147483647 w 7648"/>
                <a:gd name="T15" fmla="*/ 2147483647 h 4434"/>
                <a:gd name="T16" fmla="*/ 2147483647 w 7648"/>
                <a:gd name="T17" fmla="*/ 2147483647 h 4434"/>
                <a:gd name="T18" fmla="*/ 2147483647 w 7648"/>
                <a:gd name="T19" fmla="*/ 2147483647 h 4434"/>
                <a:gd name="T20" fmla="*/ 2147483647 w 7648"/>
                <a:gd name="T21" fmla="*/ 2147483647 h 4434"/>
                <a:gd name="T22" fmla="*/ 2147483647 w 7648"/>
                <a:gd name="T23" fmla="*/ 2147483647 h 4434"/>
                <a:gd name="T24" fmla="*/ 2147483647 w 7648"/>
                <a:gd name="T25" fmla="*/ 2147483647 h 4434"/>
                <a:gd name="T26" fmla="*/ 2147483647 w 7648"/>
                <a:gd name="T27" fmla="*/ 2147483647 h 4434"/>
                <a:gd name="T28" fmla="*/ 2147483647 w 7648"/>
                <a:gd name="T29" fmla="*/ 2147483647 h 4434"/>
                <a:gd name="T30" fmla="*/ 2147483647 w 7648"/>
                <a:gd name="T31" fmla="*/ 2147483647 h 4434"/>
                <a:gd name="T32" fmla="*/ 2147483647 w 7648"/>
                <a:gd name="T33" fmla="*/ 2147483647 h 4434"/>
                <a:gd name="T34" fmla="*/ 2147483647 w 7648"/>
                <a:gd name="T35" fmla="*/ 2147483647 h 4434"/>
                <a:gd name="T36" fmla="*/ 2147483647 w 7648"/>
                <a:gd name="T37" fmla="*/ 2147483647 h 4434"/>
                <a:gd name="T38" fmla="*/ 2147483647 w 7648"/>
                <a:gd name="T39" fmla="*/ 2147483647 h 4434"/>
                <a:gd name="T40" fmla="*/ 2147483647 w 7648"/>
                <a:gd name="T41" fmla="*/ 2147483647 h 4434"/>
                <a:gd name="T42" fmla="*/ 2147483647 w 7648"/>
                <a:gd name="T43" fmla="*/ 2147483647 h 4434"/>
                <a:gd name="T44" fmla="*/ 2147483647 w 7648"/>
                <a:gd name="T45" fmla="*/ 2147483647 h 4434"/>
                <a:gd name="T46" fmla="*/ 2147483647 w 7648"/>
                <a:gd name="T47" fmla="*/ 2147483647 h 4434"/>
                <a:gd name="T48" fmla="*/ 2147483647 w 7648"/>
                <a:gd name="T49" fmla="*/ 2147483647 h 4434"/>
                <a:gd name="T50" fmla="*/ 2147483647 w 7648"/>
                <a:gd name="T51" fmla="*/ 2147483647 h 4434"/>
                <a:gd name="T52" fmla="*/ 2147483647 w 7648"/>
                <a:gd name="T53" fmla="*/ 2147483647 h 4434"/>
                <a:gd name="T54" fmla="*/ 2147483647 w 7648"/>
                <a:gd name="T55" fmla="*/ 2147483647 h 4434"/>
                <a:gd name="T56" fmla="*/ 2147483647 w 7648"/>
                <a:gd name="T57" fmla="*/ 2147483647 h 4434"/>
                <a:gd name="T58" fmla="*/ 2147483647 w 7648"/>
                <a:gd name="T59" fmla="*/ 2147483647 h 4434"/>
                <a:gd name="T60" fmla="*/ 2147483647 w 7648"/>
                <a:gd name="T61" fmla="*/ 2147483647 h 4434"/>
                <a:gd name="T62" fmla="*/ 2147483647 w 7648"/>
                <a:gd name="T63" fmla="*/ 2147483647 h 4434"/>
                <a:gd name="T64" fmla="*/ 2147483647 w 7648"/>
                <a:gd name="T65" fmla="*/ 2147483647 h 4434"/>
                <a:gd name="T66" fmla="*/ 2147483647 w 7648"/>
                <a:gd name="T67" fmla="*/ 2147483647 h 4434"/>
                <a:gd name="T68" fmla="*/ 2147483647 w 7648"/>
                <a:gd name="T69" fmla="*/ 2147483647 h 4434"/>
                <a:gd name="T70" fmla="*/ 2147483647 w 7648"/>
                <a:gd name="T71" fmla="*/ 2147483647 h 4434"/>
                <a:gd name="T72" fmla="*/ 2147483647 w 7648"/>
                <a:gd name="T73" fmla="*/ 2147483647 h 4434"/>
                <a:gd name="T74" fmla="*/ 2147483647 w 7648"/>
                <a:gd name="T75" fmla="*/ 2147483647 h 44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48"/>
                <a:gd name="T115" fmla="*/ 0 h 4434"/>
                <a:gd name="T116" fmla="*/ 7648 w 7648"/>
                <a:gd name="T117" fmla="*/ 4434 h 44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48" h="4434">
                  <a:moveTo>
                    <a:pt x="24" y="4385"/>
                  </a:moveTo>
                  <a:lnTo>
                    <a:pt x="376" y="4385"/>
                  </a:lnTo>
                  <a:lnTo>
                    <a:pt x="712" y="4385"/>
                  </a:lnTo>
                  <a:lnTo>
                    <a:pt x="1064" y="4385"/>
                  </a:lnTo>
                  <a:lnTo>
                    <a:pt x="1400" y="4385"/>
                  </a:lnTo>
                  <a:lnTo>
                    <a:pt x="1389" y="4388"/>
                  </a:lnTo>
                  <a:lnTo>
                    <a:pt x="1741" y="4196"/>
                  </a:lnTo>
                  <a:lnTo>
                    <a:pt x="1729" y="4214"/>
                  </a:lnTo>
                  <a:lnTo>
                    <a:pt x="2081" y="1926"/>
                  </a:lnTo>
                  <a:cubicBezTo>
                    <a:pt x="2081" y="1924"/>
                    <a:pt x="2081" y="1923"/>
                    <a:pt x="2082" y="1921"/>
                  </a:cubicBezTo>
                  <a:lnTo>
                    <a:pt x="2418" y="977"/>
                  </a:lnTo>
                  <a:lnTo>
                    <a:pt x="2770" y="17"/>
                  </a:lnTo>
                  <a:cubicBezTo>
                    <a:pt x="2774" y="7"/>
                    <a:pt x="2785" y="0"/>
                    <a:pt x="2796" y="2"/>
                  </a:cubicBezTo>
                  <a:cubicBezTo>
                    <a:pt x="2807" y="3"/>
                    <a:pt x="2816" y="12"/>
                    <a:pt x="2816" y="24"/>
                  </a:cubicBezTo>
                  <a:lnTo>
                    <a:pt x="3152" y="4408"/>
                  </a:lnTo>
                  <a:lnTo>
                    <a:pt x="3105" y="4407"/>
                  </a:lnTo>
                  <a:lnTo>
                    <a:pt x="3457" y="407"/>
                  </a:lnTo>
                  <a:cubicBezTo>
                    <a:pt x="3458" y="395"/>
                    <a:pt x="3468" y="385"/>
                    <a:pt x="3480" y="385"/>
                  </a:cubicBezTo>
                  <a:cubicBezTo>
                    <a:pt x="3493" y="385"/>
                    <a:pt x="3503" y="395"/>
                    <a:pt x="3504" y="407"/>
                  </a:cubicBezTo>
                  <a:lnTo>
                    <a:pt x="3856" y="4407"/>
                  </a:lnTo>
                  <a:lnTo>
                    <a:pt x="3832" y="4385"/>
                  </a:lnTo>
                  <a:lnTo>
                    <a:pt x="4168" y="4385"/>
                  </a:lnTo>
                  <a:lnTo>
                    <a:pt x="4520" y="4385"/>
                  </a:lnTo>
                  <a:lnTo>
                    <a:pt x="4502" y="4394"/>
                  </a:lnTo>
                  <a:lnTo>
                    <a:pt x="4838" y="4010"/>
                  </a:lnTo>
                  <a:lnTo>
                    <a:pt x="4834" y="4017"/>
                  </a:lnTo>
                  <a:lnTo>
                    <a:pt x="5186" y="3073"/>
                  </a:lnTo>
                  <a:cubicBezTo>
                    <a:pt x="5189" y="3064"/>
                    <a:pt x="5198" y="3057"/>
                    <a:pt x="5208" y="3057"/>
                  </a:cubicBezTo>
                  <a:lnTo>
                    <a:pt x="5544" y="3057"/>
                  </a:lnTo>
                  <a:cubicBezTo>
                    <a:pt x="5554" y="3057"/>
                    <a:pt x="5562" y="3063"/>
                    <a:pt x="5566" y="3071"/>
                  </a:cubicBezTo>
                  <a:lnTo>
                    <a:pt x="5918" y="3823"/>
                  </a:lnTo>
                  <a:lnTo>
                    <a:pt x="6269" y="4397"/>
                  </a:lnTo>
                  <a:lnTo>
                    <a:pt x="6248" y="4385"/>
                  </a:lnTo>
                  <a:lnTo>
                    <a:pt x="6584" y="4385"/>
                  </a:lnTo>
                  <a:lnTo>
                    <a:pt x="6936" y="4385"/>
                  </a:lnTo>
                  <a:lnTo>
                    <a:pt x="7272" y="4385"/>
                  </a:lnTo>
                  <a:lnTo>
                    <a:pt x="7624" y="4385"/>
                  </a:lnTo>
                  <a:cubicBezTo>
                    <a:pt x="7638" y="4385"/>
                    <a:pt x="7648" y="4396"/>
                    <a:pt x="7648" y="4409"/>
                  </a:cubicBezTo>
                  <a:cubicBezTo>
                    <a:pt x="7648" y="4423"/>
                    <a:pt x="7638" y="4433"/>
                    <a:pt x="7624" y="4433"/>
                  </a:cubicBezTo>
                  <a:lnTo>
                    <a:pt x="7272" y="4433"/>
                  </a:lnTo>
                  <a:lnTo>
                    <a:pt x="6936" y="4433"/>
                  </a:lnTo>
                  <a:lnTo>
                    <a:pt x="6584" y="4433"/>
                  </a:lnTo>
                  <a:lnTo>
                    <a:pt x="6248" y="4433"/>
                  </a:lnTo>
                  <a:cubicBezTo>
                    <a:pt x="6240" y="4433"/>
                    <a:pt x="6232" y="4429"/>
                    <a:pt x="6228" y="4422"/>
                  </a:cubicBezTo>
                  <a:lnTo>
                    <a:pt x="5875" y="3844"/>
                  </a:lnTo>
                  <a:lnTo>
                    <a:pt x="5523" y="3092"/>
                  </a:lnTo>
                  <a:lnTo>
                    <a:pt x="5544" y="3105"/>
                  </a:lnTo>
                  <a:lnTo>
                    <a:pt x="5208" y="3105"/>
                  </a:lnTo>
                  <a:lnTo>
                    <a:pt x="5231" y="3090"/>
                  </a:lnTo>
                  <a:lnTo>
                    <a:pt x="4879" y="4034"/>
                  </a:lnTo>
                  <a:cubicBezTo>
                    <a:pt x="4878" y="4037"/>
                    <a:pt x="4876" y="4039"/>
                    <a:pt x="4875" y="4041"/>
                  </a:cubicBezTo>
                  <a:lnTo>
                    <a:pt x="4539" y="4425"/>
                  </a:lnTo>
                  <a:cubicBezTo>
                    <a:pt x="4534" y="4430"/>
                    <a:pt x="4527" y="4433"/>
                    <a:pt x="4520" y="4433"/>
                  </a:cubicBezTo>
                  <a:lnTo>
                    <a:pt x="4168" y="4433"/>
                  </a:lnTo>
                  <a:lnTo>
                    <a:pt x="3832" y="4433"/>
                  </a:lnTo>
                  <a:cubicBezTo>
                    <a:pt x="3820" y="4433"/>
                    <a:pt x="3810" y="4424"/>
                    <a:pt x="3809" y="4412"/>
                  </a:cubicBezTo>
                  <a:lnTo>
                    <a:pt x="3457" y="412"/>
                  </a:lnTo>
                  <a:lnTo>
                    <a:pt x="3504" y="412"/>
                  </a:lnTo>
                  <a:lnTo>
                    <a:pt x="3152" y="4412"/>
                  </a:lnTo>
                  <a:cubicBezTo>
                    <a:pt x="3151" y="4424"/>
                    <a:pt x="3141" y="4434"/>
                    <a:pt x="3128" y="4433"/>
                  </a:cubicBezTo>
                  <a:cubicBezTo>
                    <a:pt x="3116" y="4433"/>
                    <a:pt x="3105" y="4424"/>
                    <a:pt x="3105" y="4411"/>
                  </a:cubicBezTo>
                  <a:lnTo>
                    <a:pt x="2769" y="27"/>
                  </a:lnTo>
                  <a:lnTo>
                    <a:pt x="2815" y="34"/>
                  </a:lnTo>
                  <a:lnTo>
                    <a:pt x="2463" y="994"/>
                  </a:lnTo>
                  <a:lnTo>
                    <a:pt x="2127" y="1938"/>
                  </a:lnTo>
                  <a:lnTo>
                    <a:pt x="2128" y="1933"/>
                  </a:lnTo>
                  <a:lnTo>
                    <a:pt x="1776" y="4221"/>
                  </a:lnTo>
                  <a:cubicBezTo>
                    <a:pt x="1775" y="4229"/>
                    <a:pt x="1771" y="4235"/>
                    <a:pt x="1764" y="4239"/>
                  </a:cubicBezTo>
                  <a:lnTo>
                    <a:pt x="1412" y="4431"/>
                  </a:lnTo>
                  <a:cubicBezTo>
                    <a:pt x="1408" y="4432"/>
                    <a:pt x="1404" y="4433"/>
                    <a:pt x="1400" y="4433"/>
                  </a:cubicBezTo>
                  <a:lnTo>
                    <a:pt x="1064" y="4433"/>
                  </a:lnTo>
                  <a:lnTo>
                    <a:pt x="712" y="4433"/>
                  </a:lnTo>
                  <a:lnTo>
                    <a:pt x="376" y="4433"/>
                  </a:lnTo>
                  <a:lnTo>
                    <a:pt x="24" y="4433"/>
                  </a:lnTo>
                  <a:cubicBezTo>
                    <a:pt x="11" y="4433"/>
                    <a:pt x="0" y="4423"/>
                    <a:pt x="0" y="4409"/>
                  </a:cubicBezTo>
                  <a:cubicBezTo>
                    <a:pt x="0" y="4396"/>
                    <a:pt x="11" y="4385"/>
                    <a:pt x="24" y="4385"/>
                  </a:cubicBezTo>
                  <a:close/>
                </a:path>
              </a:pathLst>
            </a:custGeom>
            <a:solidFill>
              <a:srgbClr val="BE4B48"/>
            </a:solidFill>
            <a:ln w="6">
              <a:solidFill>
                <a:srgbClr val="BE4B48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673" name="Freeform 481"/>
            <p:cNvSpPr>
              <a:spLocks/>
            </p:cNvSpPr>
            <p:nvPr/>
          </p:nvSpPr>
          <p:spPr bwMode="auto">
            <a:xfrm>
              <a:off x="4941888" y="3748088"/>
              <a:ext cx="3905250" cy="2336800"/>
            </a:xfrm>
            <a:custGeom>
              <a:avLst/>
              <a:gdLst/>
              <a:ahLst/>
              <a:cxnLst>
                <a:cxn ang="0">
                  <a:pos x="376" y="4528"/>
                </a:cxn>
                <a:cxn ang="0">
                  <a:pos x="1064" y="4528"/>
                </a:cxn>
                <a:cxn ang="0">
                  <a:pos x="1752" y="4528"/>
                </a:cxn>
                <a:cxn ang="0">
                  <a:pos x="2440" y="4528"/>
                </a:cxn>
                <a:cxn ang="0">
                  <a:pos x="2777" y="4230"/>
                </a:cxn>
                <a:cxn ang="0">
                  <a:pos x="3145" y="4535"/>
                </a:cxn>
                <a:cxn ang="0">
                  <a:pos x="3480" y="4528"/>
                </a:cxn>
                <a:cxn ang="0">
                  <a:pos x="3812" y="3932"/>
                </a:cxn>
                <a:cxn ang="0">
                  <a:pos x="3853" y="3933"/>
                </a:cxn>
                <a:cxn ang="0">
                  <a:pos x="4148" y="4540"/>
                </a:cxn>
                <a:cxn ang="0">
                  <a:pos x="4497" y="3938"/>
                </a:cxn>
                <a:cxn ang="0">
                  <a:pos x="4857" y="2720"/>
                </a:cxn>
                <a:cxn ang="0">
                  <a:pos x="5232" y="4548"/>
                </a:cxn>
                <a:cxn ang="0">
                  <a:pos x="5521" y="3346"/>
                </a:cxn>
                <a:cxn ang="0">
                  <a:pos x="5896" y="3328"/>
                </a:cxn>
                <a:cxn ang="0">
                  <a:pos x="6225" y="22"/>
                </a:cxn>
                <a:cxn ang="0">
                  <a:pos x="6272" y="19"/>
                </a:cxn>
                <a:cxn ang="0">
                  <a:pos x="6960" y="3941"/>
                </a:cxn>
                <a:cxn ang="0">
                  <a:pos x="7249" y="2738"/>
                </a:cxn>
                <a:cxn ang="0">
                  <a:pos x="7604" y="2124"/>
                </a:cxn>
                <a:cxn ang="0">
                  <a:pos x="7645" y="2148"/>
                </a:cxn>
                <a:cxn ang="0">
                  <a:pos x="7296" y="2751"/>
                </a:cxn>
                <a:cxn ang="0">
                  <a:pos x="6935" y="3968"/>
                </a:cxn>
                <a:cxn ang="0">
                  <a:pos x="6561" y="1534"/>
                </a:cxn>
                <a:cxn ang="0">
                  <a:pos x="6272" y="27"/>
                </a:cxn>
                <a:cxn ang="0">
                  <a:pos x="5896" y="3376"/>
                </a:cxn>
                <a:cxn ang="0">
                  <a:pos x="5568" y="3359"/>
                </a:cxn>
                <a:cxn ang="0">
                  <a:pos x="5208" y="4576"/>
                </a:cxn>
                <a:cxn ang="0">
                  <a:pos x="4833" y="2749"/>
                </a:cxn>
                <a:cxn ang="0">
                  <a:pos x="4544" y="3951"/>
                </a:cxn>
                <a:cxn ang="0">
                  <a:pos x="4189" y="4564"/>
                </a:cxn>
                <a:cxn ang="0">
                  <a:pos x="4147" y="4564"/>
                </a:cxn>
                <a:cxn ang="0">
                  <a:pos x="3853" y="3956"/>
                </a:cxn>
                <a:cxn ang="0">
                  <a:pos x="3480" y="4576"/>
                </a:cxn>
                <a:cxn ang="0">
                  <a:pos x="3112" y="4570"/>
                </a:cxn>
                <a:cxn ang="0">
                  <a:pos x="2808" y="4267"/>
                </a:cxn>
                <a:cxn ang="0">
                  <a:pos x="2440" y="4576"/>
                </a:cxn>
                <a:cxn ang="0">
                  <a:pos x="1752" y="4576"/>
                </a:cxn>
                <a:cxn ang="0">
                  <a:pos x="1064" y="4576"/>
                </a:cxn>
                <a:cxn ang="0">
                  <a:pos x="376" y="4576"/>
                </a:cxn>
                <a:cxn ang="0">
                  <a:pos x="0" y="4552"/>
                </a:cxn>
              </a:cxnLst>
              <a:rect l="0" t="0" r="r" b="b"/>
              <a:pathLst>
                <a:path w="7652" h="4577">
                  <a:moveTo>
                    <a:pt x="24" y="4528"/>
                  </a:moveTo>
                  <a:lnTo>
                    <a:pt x="376" y="4528"/>
                  </a:lnTo>
                  <a:lnTo>
                    <a:pt x="712" y="4528"/>
                  </a:lnTo>
                  <a:lnTo>
                    <a:pt x="1064" y="4528"/>
                  </a:lnTo>
                  <a:lnTo>
                    <a:pt x="1400" y="4528"/>
                  </a:lnTo>
                  <a:lnTo>
                    <a:pt x="1752" y="4528"/>
                  </a:lnTo>
                  <a:lnTo>
                    <a:pt x="2104" y="4528"/>
                  </a:lnTo>
                  <a:lnTo>
                    <a:pt x="2440" y="4528"/>
                  </a:lnTo>
                  <a:lnTo>
                    <a:pt x="2425" y="4534"/>
                  </a:lnTo>
                  <a:lnTo>
                    <a:pt x="2777" y="4230"/>
                  </a:lnTo>
                  <a:cubicBezTo>
                    <a:pt x="2786" y="4222"/>
                    <a:pt x="2800" y="4223"/>
                    <a:pt x="2809" y="4231"/>
                  </a:cubicBezTo>
                  <a:lnTo>
                    <a:pt x="3145" y="4535"/>
                  </a:lnTo>
                  <a:lnTo>
                    <a:pt x="3128" y="4528"/>
                  </a:lnTo>
                  <a:lnTo>
                    <a:pt x="3480" y="4528"/>
                  </a:lnTo>
                  <a:lnTo>
                    <a:pt x="3460" y="4540"/>
                  </a:lnTo>
                  <a:lnTo>
                    <a:pt x="3812" y="3932"/>
                  </a:lnTo>
                  <a:cubicBezTo>
                    <a:pt x="3816" y="3925"/>
                    <a:pt x="3824" y="3920"/>
                    <a:pt x="3833" y="3920"/>
                  </a:cubicBezTo>
                  <a:cubicBezTo>
                    <a:pt x="3841" y="3921"/>
                    <a:pt x="3849" y="3925"/>
                    <a:pt x="3853" y="3933"/>
                  </a:cubicBezTo>
                  <a:lnTo>
                    <a:pt x="4189" y="4541"/>
                  </a:lnTo>
                  <a:lnTo>
                    <a:pt x="4148" y="4540"/>
                  </a:lnTo>
                  <a:lnTo>
                    <a:pt x="4500" y="3932"/>
                  </a:lnTo>
                  <a:lnTo>
                    <a:pt x="4497" y="3938"/>
                  </a:lnTo>
                  <a:lnTo>
                    <a:pt x="4833" y="2738"/>
                  </a:lnTo>
                  <a:cubicBezTo>
                    <a:pt x="4836" y="2727"/>
                    <a:pt x="4846" y="2720"/>
                    <a:pt x="4857" y="2720"/>
                  </a:cubicBezTo>
                  <a:cubicBezTo>
                    <a:pt x="4869" y="2721"/>
                    <a:pt x="4878" y="2729"/>
                    <a:pt x="4880" y="2740"/>
                  </a:cubicBezTo>
                  <a:lnTo>
                    <a:pt x="5232" y="4548"/>
                  </a:lnTo>
                  <a:lnTo>
                    <a:pt x="5185" y="4546"/>
                  </a:lnTo>
                  <a:lnTo>
                    <a:pt x="5521" y="3346"/>
                  </a:lnTo>
                  <a:cubicBezTo>
                    <a:pt x="5524" y="3336"/>
                    <a:pt x="5534" y="3328"/>
                    <a:pt x="5544" y="3328"/>
                  </a:cubicBezTo>
                  <a:lnTo>
                    <a:pt x="5896" y="3328"/>
                  </a:lnTo>
                  <a:lnTo>
                    <a:pt x="5873" y="3350"/>
                  </a:lnTo>
                  <a:lnTo>
                    <a:pt x="6225" y="22"/>
                  </a:lnTo>
                  <a:cubicBezTo>
                    <a:pt x="6226" y="10"/>
                    <a:pt x="6235" y="1"/>
                    <a:pt x="6247" y="1"/>
                  </a:cubicBezTo>
                  <a:cubicBezTo>
                    <a:pt x="6259" y="0"/>
                    <a:pt x="6269" y="8"/>
                    <a:pt x="6272" y="19"/>
                  </a:cubicBezTo>
                  <a:lnTo>
                    <a:pt x="6608" y="1523"/>
                  </a:lnTo>
                  <a:lnTo>
                    <a:pt x="6960" y="3941"/>
                  </a:lnTo>
                  <a:lnTo>
                    <a:pt x="6913" y="3938"/>
                  </a:lnTo>
                  <a:lnTo>
                    <a:pt x="7249" y="2738"/>
                  </a:lnTo>
                  <a:cubicBezTo>
                    <a:pt x="7250" y="2736"/>
                    <a:pt x="7251" y="2734"/>
                    <a:pt x="7252" y="2732"/>
                  </a:cubicBezTo>
                  <a:lnTo>
                    <a:pt x="7604" y="2124"/>
                  </a:lnTo>
                  <a:cubicBezTo>
                    <a:pt x="7610" y="2113"/>
                    <a:pt x="7625" y="2109"/>
                    <a:pt x="7636" y="2116"/>
                  </a:cubicBezTo>
                  <a:cubicBezTo>
                    <a:pt x="7648" y="2122"/>
                    <a:pt x="7652" y="2137"/>
                    <a:pt x="7645" y="2148"/>
                  </a:cubicBezTo>
                  <a:lnTo>
                    <a:pt x="7293" y="2756"/>
                  </a:lnTo>
                  <a:lnTo>
                    <a:pt x="7296" y="2751"/>
                  </a:lnTo>
                  <a:lnTo>
                    <a:pt x="6960" y="3951"/>
                  </a:lnTo>
                  <a:cubicBezTo>
                    <a:pt x="6957" y="3962"/>
                    <a:pt x="6946" y="3969"/>
                    <a:pt x="6935" y="3968"/>
                  </a:cubicBezTo>
                  <a:cubicBezTo>
                    <a:pt x="6924" y="3968"/>
                    <a:pt x="6914" y="3959"/>
                    <a:pt x="6913" y="3948"/>
                  </a:cubicBezTo>
                  <a:lnTo>
                    <a:pt x="6561" y="1534"/>
                  </a:lnTo>
                  <a:lnTo>
                    <a:pt x="6225" y="30"/>
                  </a:lnTo>
                  <a:lnTo>
                    <a:pt x="6272" y="27"/>
                  </a:lnTo>
                  <a:lnTo>
                    <a:pt x="5920" y="3355"/>
                  </a:lnTo>
                  <a:cubicBezTo>
                    <a:pt x="5919" y="3367"/>
                    <a:pt x="5909" y="3376"/>
                    <a:pt x="5896" y="3376"/>
                  </a:cubicBezTo>
                  <a:lnTo>
                    <a:pt x="5544" y="3376"/>
                  </a:lnTo>
                  <a:lnTo>
                    <a:pt x="5568" y="3359"/>
                  </a:lnTo>
                  <a:lnTo>
                    <a:pt x="5232" y="4559"/>
                  </a:lnTo>
                  <a:cubicBezTo>
                    <a:pt x="5229" y="4570"/>
                    <a:pt x="5219" y="4577"/>
                    <a:pt x="5208" y="4576"/>
                  </a:cubicBezTo>
                  <a:cubicBezTo>
                    <a:pt x="5196" y="4576"/>
                    <a:pt x="5187" y="4568"/>
                    <a:pt x="5185" y="4557"/>
                  </a:cubicBezTo>
                  <a:lnTo>
                    <a:pt x="4833" y="2749"/>
                  </a:lnTo>
                  <a:lnTo>
                    <a:pt x="4880" y="2751"/>
                  </a:lnTo>
                  <a:lnTo>
                    <a:pt x="4544" y="3951"/>
                  </a:lnTo>
                  <a:cubicBezTo>
                    <a:pt x="4543" y="3953"/>
                    <a:pt x="4542" y="3955"/>
                    <a:pt x="4541" y="3956"/>
                  </a:cubicBezTo>
                  <a:lnTo>
                    <a:pt x="4189" y="4564"/>
                  </a:lnTo>
                  <a:cubicBezTo>
                    <a:pt x="4185" y="4572"/>
                    <a:pt x="4177" y="4577"/>
                    <a:pt x="4168" y="4576"/>
                  </a:cubicBezTo>
                  <a:cubicBezTo>
                    <a:pt x="4160" y="4576"/>
                    <a:pt x="4152" y="4572"/>
                    <a:pt x="4147" y="4564"/>
                  </a:cubicBezTo>
                  <a:lnTo>
                    <a:pt x="3811" y="3956"/>
                  </a:lnTo>
                  <a:lnTo>
                    <a:pt x="3853" y="3956"/>
                  </a:lnTo>
                  <a:lnTo>
                    <a:pt x="3501" y="4564"/>
                  </a:lnTo>
                  <a:cubicBezTo>
                    <a:pt x="3497" y="4572"/>
                    <a:pt x="3489" y="4576"/>
                    <a:pt x="3480" y="4576"/>
                  </a:cubicBezTo>
                  <a:lnTo>
                    <a:pt x="3128" y="4576"/>
                  </a:lnTo>
                  <a:cubicBezTo>
                    <a:pt x="3123" y="4576"/>
                    <a:pt x="3117" y="4574"/>
                    <a:pt x="3112" y="4570"/>
                  </a:cubicBezTo>
                  <a:lnTo>
                    <a:pt x="2776" y="4266"/>
                  </a:lnTo>
                  <a:lnTo>
                    <a:pt x="2808" y="4267"/>
                  </a:lnTo>
                  <a:lnTo>
                    <a:pt x="2456" y="4571"/>
                  </a:lnTo>
                  <a:cubicBezTo>
                    <a:pt x="2452" y="4574"/>
                    <a:pt x="2446" y="4576"/>
                    <a:pt x="2440" y="4576"/>
                  </a:cubicBezTo>
                  <a:lnTo>
                    <a:pt x="2104" y="4576"/>
                  </a:lnTo>
                  <a:lnTo>
                    <a:pt x="1752" y="4576"/>
                  </a:lnTo>
                  <a:lnTo>
                    <a:pt x="1400" y="4576"/>
                  </a:lnTo>
                  <a:lnTo>
                    <a:pt x="1064" y="4576"/>
                  </a:lnTo>
                  <a:lnTo>
                    <a:pt x="712" y="4576"/>
                  </a:lnTo>
                  <a:lnTo>
                    <a:pt x="376" y="4576"/>
                  </a:lnTo>
                  <a:lnTo>
                    <a:pt x="24" y="4576"/>
                  </a:lnTo>
                  <a:cubicBezTo>
                    <a:pt x="11" y="4576"/>
                    <a:pt x="0" y="4566"/>
                    <a:pt x="0" y="4552"/>
                  </a:cubicBezTo>
                  <a:cubicBezTo>
                    <a:pt x="0" y="4539"/>
                    <a:pt x="11" y="4528"/>
                    <a:pt x="24" y="452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" cap="flat">
              <a:solidFill>
                <a:schemeClr val="accent1">
                  <a:lumMod val="75000"/>
                </a:schemeClr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214" name="Rectangle 482"/>
            <p:cNvSpPr>
              <a:spLocks noChangeArrowheads="1"/>
            </p:cNvSpPr>
            <p:nvPr/>
          </p:nvSpPr>
          <p:spPr bwMode="auto">
            <a:xfrm>
              <a:off x="4625975" y="5975350"/>
              <a:ext cx="171450" cy="22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</a:rPr>
                <a:t>0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15" name="Rectangle 483"/>
            <p:cNvSpPr>
              <a:spLocks noChangeArrowheads="1"/>
            </p:cNvSpPr>
            <p:nvPr/>
          </p:nvSpPr>
          <p:spPr bwMode="auto">
            <a:xfrm>
              <a:off x="4625975" y="5513388"/>
              <a:ext cx="171450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</a:rPr>
                <a:t>5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16" name="Rectangle 484"/>
            <p:cNvSpPr>
              <a:spLocks noChangeArrowheads="1"/>
            </p:cNvSpPr>
            <p:nvPr/>
          </p:nvSpPr>
          <p:spPr bwMode="auto">
            <a:xfrm>
              <a:off x="4527550" y="5053013"/>
              <a:ext cx="261938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</a:rPr>
                <a:t>10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17" name="Rectangle 485"/>
            <p:cNvSpPr>
              <a:spLocks noChangeArrowheads="1"/>
            </p:cNvSpPr>
            <p:nvPr/>
          </p:nvSpPr>
          <p:spPr bwMode="auto">
            <a:xfrm>
              <a:off x="4527550" y="4589463"/>
              <a:ext cx="261938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</a:rPr>
                <a:t>15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18" name="Rectangle 486"/>
            <p:cNvSpPr>
              <a:spLocks noChangeArrowheads="1"/>
            </p:cNvSpPr>
            <p:nvPr/>
          </p:nvSpPr>
          <p:spPr bwMode="auto">
            <a:xfrm>
              <a:off x="4527550" y="4127500"/>
              <a:ext cx="261938" cy="22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</a:rPr>
                <a:t>20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19" name="Rectangle 487"/>
            <p:cNvSpPr>
              <a:spLocks noChangeArrowheads="1"/>
            </p:cNvSpPr>
            <p:nvPr/>
          </p:nvSpPr>
          <p:spPr bwMode="auto">
            <a:xfrm>
              <a:off x="4527550" y="3667125"/>
              <a:ext cx="261938" cy="22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</a:rPr>
                <a:t>25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20" name="Rectangle 488"/>
            <p:cNvSpPr>
              <a:spLocks noChangeArrowheads="1"/>
            </p:cNvSpPr>
            <p:nvPr/>
          </p:nvSpPr>
          <p:spPr bwMode="auto">
            <a:xfrm>
              <a:off x="4527550" y="3205163"/>
              <a:ext cx="261938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</a:rPr>
                <a:t>30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21" name="Rectangle 489"/>
            <p:cNvSpPr>
              <a:spLocks noChangeArrowheads="1"/>
            </p:cNvSpPr>
            <p:nvPr/>
          </p:nvSpPr>
          <p:spPr bwMode="auto">
            <a:xfrm>
              <a:off x="4905375" y="6230938"/>
              <a:ext cx="171450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</a:rPr>
                <a:t>8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22" name="Rectangle 490"/>
            <p:cNvSpPr>
              <a:spLocks noChangeArrowheads="1"/>
            </p:cNvSpPr>
            <p:nvPr/>
          </p:nvSpPr>
          <p:spPr bwMode="auto">
            <a:xfrm>
              <a:off x="5210175" y="6230938"/>
              <a:ext cx="260350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</a:rPr>
                <a:t>12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23" name="Rectangle 491"/>
            <p:cNvSpPr>
              <a:spLocks noChangeArrowheads="1"/>
            </p:cNvSpPr>
            <p:nvPr/>
          </p:nvSpPr>
          <p:spPr bwMode="auto">
            <a:xfrm>
              <a:off x="5562600" y="6230938"/>
              <a:ext cx="260350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</a:rPr>
                <a:t>16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24" name="Rectangle 492"/>
            <p:cNvSpPr>
              <a:spLocks noChangeArrowheads="1"/>
            </p:cNvSpPr>
            <p:nvPr/>
          </p:nvSpPr>
          <p:spPr bwMode="auto">
            <a:xfrm>
              <a:off x="5915025" y="6230938"/>
              <a:ext cx="260350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</a:rPr>
                <a:t>20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25" name="Rectangle 493"/>
            <p:cNvSpPr>
              <a:spLocks noChangeArrowheads="1"/>
            </p:cNvSpPr>
            <p:nvPr/>
          </p:nvSpPr>
          <p:spPr bwMode="auto">
            <a:xfrm>
              <a:off x="6267450" y="6230938"/>
              <a:ext cx="260350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</a:rPr>
                <a:t>24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26" name="Rectangle 494"/>
            <p:cNvSpPr>
              <a:spLocks noChangeArrowheads="1"/>
            </p:cNvSpPr>
            <p:nvPr/>
          </p:nvSpPr>
          <p:spPr bwMode="auto">
            <a:xfrm>
              <a:off x="6621463" y="6230938"/>
              <a:ext cx="260350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</a:rPr>
                <a:t>28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27" name="Rectangle 495"/>
            <p:cNvSpPr>
              <a:spLocks noChangeArrowheads="1"/>
            </p:cNvSpPr>
            <p:nvPr/>
          </p:nvSpPr>
          <p:spPr bwMode="auto">
            <a:xfrm>
              <a:off x="6973888" y="6230938"/>
              <a:ext cx="260350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</a:rPr>
                <a:t>32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28" name="Rectangle 496"/>
            <p:cNvSpPr>
              <a:spLocks noChangeArrowheads="1"/>
            </p:cNvSpPr>
            <p:nvPr/>
          </p:nvSpPr>
          <p:spPr bwMode="auto">
            <a:xfrm>
              <a:off x="7326313" y="6230938"/>
              <a:ext cx="260350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</a:rPr>
                <a:t>36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29" name="Rectangle 497"/>
            <p:cNvSpPr>
              <a:spLocks noChangeArrowheads="1"/>
            </p:cNvSpPr>
            <p:nvPr/>
          </p:nvSpPr>
          <p:spPr bwMode="auto">
            <a:xfrm>
              <a:off x="7678738" y="6230938"/>
              <a:ext cx="260350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</a:rPr>
                <a:t>40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30" name="Rectangle 498"/>
            <p:cNvSpPr>
              <a:spLocks noChangeArrowheads="1"/>
            </p:cNvSpPr>
            <p:nvPr/>
          </p:nvSpPr>
          <p:spPr bwMode="auto">
            <a:xfrm>
              <a:off x="8031163" y="6230938"/>
              <a:ext cx="260350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</a:rPr>
                <a:t>44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31" name="Rectangle 499"/>
            <p:cNvSpPr>
              <a:spLocks noChangeArrowheads="1"/>
            </p:cNvSpPr>
            <p:nvPr/>
          </p:nvSpPr>
          <p:spPr bwMode="auto">
            <a:xfrm>
              <a:off x="8383588" y="6230938"/>
              <a:ext cx="261937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</a:rPr>
                <a:t>48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32" name="Rectangle 500"/>
            <p:cNvSpPr>
              <a:spLocks noChangeArrowheads="1"/>
            </p:cNvSpPr>
            <p:nvPr/>
          </p:nvSpPr>
          <p:spPr bwMode="auto">
            <a:xfrm>
              <a:off x="8686800" y="6230938"/>
              <a:ext cx="171450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</a:rPr>
                <a:t>&gt;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233" name="Rectangle 501"/>
            <p:cNvSpPr>
              <a:spLocks noChangeArrowheads="1"/>
            </p:cNvSpPr>
            <p:nvPr/>
          </p:nvSpPr>
          <p:spPr bwMode="auto">
            <a:xfrm>
              <a:off x="8785225" y="6230938"/>
              <a:ext cx="260350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b="0" smtClean="0">
                  <a:solidFill>
                    <a:srgbClr val="000000"/>
                  </a:solidFill>
                </a:rPr>
                <a:t>50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8695" name="Rectangle 503"/>
            <p:cNvSpPr>
              <a:spLocks noChangeArrowheads="1"/>
            </p:cNvSpPr>
            <p:nvPr/>
          </p:nvSpPr>
          <p:spPr bwMode="auto">
            <a:xfrm>
              <a:off x="6992938" y="3028950"/>
              <a:ext cx="844550" cy="2460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l-GR" sz="1600" dirty="0">
                  <a:solidFill>
                    <a:srgbClr val="FFFFFF"/>
                  </a:solidFill>
                  <a:cs typeface="Arial" pitchFamily="34" charset="0"/>
                </a:rPr>
                <a:t>Απλάδια</a:t>
              </a:r>
            </a:p>
          </p:txBody>
        </p:sp>
        <p:sp>
          <p:nvSpPr>
            <p:cNvPr id="8235" name="Rectangle 503"/>
            <p:cNvSpPr>
              <a:spLocks noChangeArrowheads="1"/>
            </p:cNvSpPr>
            <p:nvPr/>
          </p:nvSpPr>
          <p:spPr bwMode="auto">
            <a:xfrm>
              <a:off x="6968432" y="3295650"/>
              <a:ext cx="1042988" cy="24606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600" smtClean="0">
                  <a:solidFill>
                    <a:srgbClr val="FFFFFF"/>
                  </a:solidFill>
                  <a:cs typeface="Arial" panose="020B0604020202020204" pitchFamily="34" charset="0"/>
                </a:rPr>
                <a:t>Μανωμένα</a:t>
              </a:r>
            </a:p>
          </p:txBody>
        </p:sp>
        <p:sp>
          <p:nvSpPr>
            <p:cNvPr id="513" name="Rectangle 503"/>
            <p:cNvSpPr>
              <a:spLocks noChangeArrowheads="1"/>
            </p:cNvSpPr>
            <p:nvPr/>
          </p:nvSpPr>
          <p:spPr bwMode="auto">
            <a:xfrm>
              <a:off x="6969125" y="3562350"/>
              <a:ext cx="1077913" cy="2460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l-GR" sz="1600" dirty="0">
                  <a:solidFill>
                    <a:srgbClr val="FFFFFF"/>
                  </a:solidFill>
                  <a:cs typeface="Arial" pitchFamily="34" charset="0"/>
                </a:rPr>
                <a:t>Παραγάδια</a:t>
              </a:r>
            </a:p>
          </p:txBody>
        </p:sp>
        <p:sp>
          <p:nvSpPr>
            <p:cNvPr id="516" name="Rectangle 503"/>
            <p:cNvSpPr>
              <a:spLocks noChangeArrowheads="1"/>
            </p:cNvSpPr>
            <p:nvPr/>
          </p:nvSpPr>
          <p:spPr bwMode="auto">
            <a:xfrm>
              <a:off x="8197850" y="3257550"/>
              <a:ext cx="714375" cy="2460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l-GR" sz="1600" dirty="0">
                  <a:solidFill>
                    <a:srgbClr val="FFFF00"/>
                  </a:solidFill>
                  <a:cs typeface="Arial" pitchFamily="34" charset="0"/>
                </a:rPr>
                <a:t>Δ. </a:t>
              </a:r>
              <a:r>
                <a:rPr lang="el-GR" sz="1600" dirty="0" err="1">
                  <a:solidFill>
                    <a:srgbClr val="FFFF00"/>
                  </a:solidFill>
                  <a:cs typeface="Arial" pitchFamily="34" charset="0"/>
                </a:rPr>
                <a:t>Κορ</a:t>
              </a:r>
              <a:r>
                <a:rPr lang="el-GR" sz="1600" dirty="0">
                  <a:solidFill>
                    <a:srgbClr val="FFFF00"/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8238" name="Rectangle 503"/>
            <p:cNvSpPr>
              <a:spLocks noChangeArrowheads="1"/>
            </p:cNvSpPr>
            <p:nvPr/>
          </p:nvSpPr>
          <p:spPr bwMode="auto">
            <a:xfrm>
              <a:off x="6661150" y="6540500"/>
              <a:ext cx="73818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600" smtClean="0">
                  <a:solidFill>
                    <a:srgbClr val="000000"/>
                  </a:solidFill>
                  <a:cs typeface="Arial" panose="020B0604020202020204" pitchFamily="34" charset="0"/>
                </a:rPr>
                <a:t>TL (cm)</a:t>
              </a:r>
              <a:endParaRPr lang="el-GR" altLang="el-GR" sz="16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8257" name="675 - Εικόνα" descr="ERYTHRIN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84350"/>
            <a:ext cx="9953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8" name="Rectangle 503"/>
          <p:cNvSpPr>
            <a:spLocks noChangeArrowheads="1"/>
          </p:cNvSpPr>
          <p:nvPr/>
        </p:nvSpPr>
        <p:spPr bwMode="auto">
          <a:xfrm rot="-5400000">
            <a:off x="-252412" y="3603625"/>
            <a:ext cx="738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1600" smtClean="0">
                <a:solidFill>
                  <a:srgbClr val="000000"/>
                </a:solidFill>
                <a:cs typeface="Arial" panose="020B0604020202020204" pitchFamily="34" charset="0"/>
              </a:rPr>
              <a:t>TL (cm)</a:t>
            </a:r>
            <a:endParaRPr lang="el-GR" altLang="el-GR" sz="16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39950"/>
            <a:ext cx="4305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9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82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041650" y="361950"/>
            <a:ext cx="30861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sz="2200" b="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Σύγκριση ΕΕΜ</a:t>
            </a:r>
            <a:endParaRPr lang="en-GB" sz="2200" b="0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0" y="717550"/>
            <a:ext cx="4705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0" smtClean="0">
                <a:solidFill>
                  <a:srgbClr val="000000"/>
                </a:solidFill>
                <a:latin typeface="Tahoma" panose="020B0604030504040204" pitchFamily="34" charset="0"/>
              </a:rPr>
              <a:t>Τα ποσοστά των ατόμων που είχαν </a:t>
            </a:r>
            <a:r>
              <a:rPr lang="el-GR" altLang="el-GR" sz="2000" smtClean="0">
                <a:solidFill>
                  <a:srgbClr val="000000"/>
                </a:solidFill>
                <a:latin typeface="Tahoma" panose="020B0604030504040204" pitchFamily="34" charset="0"/>
              </a:rPr>
              <a:t>μέγεθος μικρότερο</a:t>
            </a:r>
            <a:r>
              <a:rPr lang="el-GR" altLang="el-GR" sz="2000" b="0" smtClean="0">
                <a:solidFill>
                  <a:srgbClr val="000000"/>
                </a:solidFill>
                <a:latin typeface="Tahoma" panose="020B0604030504040204" pitchFamily="34" charset="0"/>
              </a:rPr>
              <a:t> από το </a:t>
            </a:r>
            <a:r>
              <a:rPr lang="el-GR" altLang="el-GR" sz="2000" smtClean="0">
                <a:solidFill>
                  <a:srgbClr val="000000"/>
                </a:solidFill>
                <a:latin typeface="Tahoma" panose="020B0604030504040204" pitchFamily="34" charset="0"/>
              </a:rPr>
              <a:t>ΕΕΜ</a:t>
            </a:r>
            <a:r>
              <a:rPr lang="el-GR" altLang="el-GR" sz="2000" b="0" smtClean="0">
                <a:solidFill>
                  <a:srgbClr val="000000"/>
                </a:solidFill>
                <a:latin typeface="Tahoma" panose="020B0604030504040204" pitchFamily="34" charset="0"/>
              </a:rPr>
              <a:t> ήταν </a:t>
            </a:r>
            <a:r>
              <a:rPr lang="el-GR" altLang="el-GR" sz="2000" smtClean="0">
                <a:solidFill>
                  <a:srgbClr val="000000"/>
                </a:solidFill>
                <a:latin typeface="Tahoma" panose="020B0604030504040204" pitchFamily="34" charset="0"/>
              </a:rPr>
              <a:t>&lt; 20%</a:t>
            </a:r>
            <a:r>
              <a:rPr lang="el-GR" altLang="el-GR" sz="2000" b="0" smtClean="0">
                <a:solidFill>
                  <a:srgbClr val="000000"/>
                </a:solidFill>
                <a:latin typeface="Tahoma" panose="020B0604030504040204" pitchFamily="34" charset="0"/>
              </a:rPr>
              <a:t> σε 28 από τις 36 περιπτώσεις συνδυασμών εργαλείου/υποπεριοχής</a:t>
            </a:r>
          </a:p>
        </p:txBody>
      </p:sp>
      <p:sp>
        <p:nvSpPr>
          <p:cNvPr id="120" name="Text Box 6"/>
          <p:cNvSpPr txBox="1">
            <a:spLocks noChangeArrowheads="1"/>
          </p:cNvSpPr>
          <p:nvPr/>
        </p:nvSpPr>
        <p:spPr bwMode="auto">
          <a:xfrm>
            <a:off x="4578350" y="5118100"/>
            <a:ext cx="3771900" cy="1277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Εξαίρεση</a:t>
            </a:r>
            <a:endParaRPr lang="en-US" dirty="0">
              <a:solidFill>
                <a:srgbClr val="333399">
                  <a:lumMod val="75000"/>
                </a:srgbClr>
              </a:solidFill>
              <a:latin typeface="Tahoma" pitchFamily="34" charset="0"/>
            </a:endParaRPr>
          </a:p>
          <a:p>
            <a:pPr eaLnBrk="1" hangingPunct="1">
              <a:spcBef>
                <a:spcPts val="200"/>
              </a:spcBef>
              <a:defRPr/>
            </a:pPr>
            <a:r>
              <a:rPr lang="en-US" i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D. </a:t>
            </a:r>
            <a:r>
              <a:rPr lang="en-US" i="1" dirty="0" err="1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sargus</a:t>
            </a:r>
            <a:r>
              <a:rPr lang="en-US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 </a:t>
            </a:r>
            <a:r>
              <a:rPr lang="el-GR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 </a:t>
            </a:r>
            <a:r>
              <a:rPr lang="en-US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(&gt;98,2%)-</a:t>
            </a:r>
            <a:r>
              <a:rPr lang="el-GR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Πατραϊκός</a:t>
            </a:r>
            <a:r>
              <a:rPr lang="en-US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 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i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S. </a:t>
            </a:r>
            <a:r>
              <a:rPr lang="en-US" i="1" dirty="0" err="1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aurata</a:t>
            </a:r>
            <a:r>
              <a:rPr lang="en-US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 </a:t>
            </a:r>
            <a:r>
              <a:rPr lang="el-GR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 </a:t>
            </a:r>
            <a:r>
              <a:rPr lang="en-US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(72,4%)</a:t>
            </a:r>
            <a:r>
              <a:rPr lang="el-GR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-Πατραϊκός</a:t>
            </a:r>
            <a:endParaRPr lang="en-US" b="0" dirty="0">
              <a:solidFill>
                <a:srgbClr val="333399">
                  <a:lumMod val="75000"/>
                </a:srgbClr>
              </a:solidFill>
              <a:latin typeface="Tahoma" pitchFamily="34" charset="0"/>
            </a:endParaRPr>
          </a:p>
          <a:p>
            <a:pPr eaLnBrk="1" hangingPunct="1">
              <a:spcBef>
                <a:spcPts val="200"/>
              </a:spcBef>
              <a:defRPr/>
            </a:pPr>
            <a:r>
              <a:rPr lang="en-US" i="1" dirty="0" err="1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Solea</a:t>
            </a:r>
            <a:r>
              <a:rPr lang="en-US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spp</a:t>
            </a:r>
            <a:r>
              <a:rPr lang="en-US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 </a:t>
            </a:r>
            <a:r>
              <a:rPr lang="en-US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(&gt;58,1%)</a:t>
            </a:r>
            <a:r>
              <a:rPr lang="el-GR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-ΝΑ </a:t>
            </a:r>
            <a:r>
              <a:rPr lang="el-GR" b="0" dirty="0" err="1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Κορινθ</a:t>
            </a:r>
            <a:r>
              <a:rPr lang="el-GR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122" name="Text Box 6"/>
          <p:cNvSpPr txBox="1">
            <a:spLocks noChangeArrowheads="1"/>
          </p:cNvSpPr>
          <p:nvPr/>
        </p:nvSpPr>
        <p:spPr bwMode="auto">
          <a:xfrm>
            <a:off x="4749800" y="1165225"/>
            <a:ext cx="4394200" cy="7080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sz="2000" b="0" dirty="0">
                <a:solidFill>
                  <a:srgbClr val="FFFF00"/>
                </a:solidFill>
                <a:latin typeface="Tahoma" pitchFamily="34" charset="0"/>
              </a:rPr>
              <a:t>Τα </a:t>
            </a:r>
            <a:r>
              <a:rPr lang="el-GR" sz="2000" dirty="0">
                <a:solidFill>
                  <a:srgbClr val="FFFF00"/>
                </a:solidFill>
                <a:latin typeface="Tahoma" pitchFamily="34" charset="0"/>
              </a:rPr>
              <a:t>παραγάδια</a:t>
            </a:r>
            <a:r>
              <a:rPr lang="el-GR" sz="2000" b="0" dirty="0">
                <a:solidFill>
                  <a:srgbClr val="FFFF00"/>
                </a:solidFill>
                <a:latin typeface="Tahoma" pitchFamily="34" charset="0"/>
              </a:rPr>
              <a:t> δεν αλίευσαν ούτε ένα παράνομο μέγεθος</a:t>
            </a:r>
          </a:p>
        </p:txBody>
      </p:sp>
      <p:grpSp>
        <p:nvGrpSpPr>
          <p:cNvPr id="2" name="248 - Ομάδα"/>
          <p:cNvGrpSpPr>
            <a:grpSpLocks/>
          </p:cNvGrpSpPr>
          <p:nvPr/>
        </p:nvGrpSpPr>
        <p:grpSpPr bwMode="auto">
          <a:xfrm>
            <a:off x="-15875" y="4584700"/>
            <a:ext cx="3832225" cy="2243138"/>
            <a:chOff x="-15875" y="4584700"/>
            <a:chExt cx="3832225" cy="2243138"/>
          </a:xfrm>
        </p:grpSpPr>
        <p:sp>
          <p:nvSpPr>
            <p:cNvPr id="9372" name="Text Box 153"/>
            <p:cNvSpPr txBox="1">
              <a:spLocks noChangeArrowheads="1"/>
            </p:cNvSpPr>
            <p:nvPr/>
          </p:nvSpPr>
          <p:spPr bwMode="auto">
            <a:xfrm>
              <a:off x="2564018" y="4584700"/>
              <a:ext cx="7480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l-GR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100%</a:t>
              </a:r>
            </a:p>
          </p:txBody>
        </p:sp>
        <p:sp>
          <p:nvSpPr>
            <p:cNvPr id="9373" name="Text Box 154"/>
            <p:cNvSpPr txBox="1">
              <a:spLocks noChangeArrowheads="1"/>
            </p:cNvSpPr>
            <p:nvPr/>
          </p:nvSpPr>
          <p:spPr bwMode="auto">
            <a:xfrm>
              <a:off x="2456058" y="4840071"/>
              <a:ext cx="83487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l-GR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58,1%</a:t>
              </a:r>
            </a:p>
          </p:txBody>
        </p:sp>
        <p:sp>
          <p:nvSpPr>
            <p:cNvPr id="9374" name="Rectangle 109"/>
            <p:cNvSpPr>
              <a:spLocks noChangeArrowheads="1"/>
            </p:cNvSpPr>
            <p:nvPr/>
          </p:nvSpPr>
          <p:spPr bwMode="auto">
            <a:xfrm>
              <a:off x="1261516" y="6193473"/>
              <a:ext cx="85733" cy="351473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75" name="Rectangle 110"/>
            <p:cNvSpPr>
              <a:spLocks noChangeArrowheads="1"/>
            </p:cNvSpPr>
            <p:nvPr/>
          </p:nvSpPr>
          <p:spPr bwMode="auto">
            <a:xfrm>
              <a:off x="1432981" y="6107748"/>
              <a:ext cx="94306" cy="437198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76" name="Rectangle 111"/>
            <p:cNvSpPr>
              <a:spLocks noChangeArrowheads="1"/>
            </p:cNvSpPr>
            <p:nvPr/>
          </p:nvSpPr>
          <p:spPr bwMode="auto">
            <a:xfrm>
              <a:off x="1613020" y="6107748"/>
              <a:ext cx="85733" cy="437198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77" name="Rectangle 112"/>
            <p:cNvSpPr>
              <a:spLocks noChangeArrowheads="1"/>
            </p:cNvSpPr>
            <p:nvPr/>
          </p:nvSpPr>
          <p:spPr bwMode="auto">
            <a:xfrm>
              <a:off x="1784486" y="5927725"/>
              <a:ext cx="85733" cy="617220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78" name="Rectangle 113"/>
            <p:cNvSpPr>
              <a:spLocks noChangeArrowheads="1"/>
            </p:cNvSpPr>
            <p:nvPr/>
          </p:nvSpPr>
          <p:spPr bwMode="auto">
            <a:xfrm>
              <a:off x="1955951" y="5224780"/>
              <a:ext cx="94306" cy="132016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79" name="Rectangle 114"/>
            <p:cNvSpPr>
              <a:spLocks noChangeArrowheads="1"/>
            </p:cNvSpPr>
            <p:nvPr/>
          </p:nvSpPr>
          <p:spPr bwMode="auto">
            <a:xfrm>
              <a:off x="2135989" y="6193473"/>
              <a:ext cx="85733" cy="351473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80" name="Rectangle 115"/>
            <p:cNvSpPr>
              <a:spLocks noChangeArrowheads="1"/>
            </p:cNvSpPr>
            <p:nvPr/>
          </p:nvSpPr>
          <p:spPr bwMode="auto">
            <a:xfrm>
              <a:off x="2307455" y="5130483"/>
              <a:ext cx="85733" cy="1414463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81" name="Rectangle 116"/>
            <p:cNvSpPr>
              <a:spLocks noChangeArrowheads="1"/>
            </p:cNvSpPr>
            <p:nvPr/>
          </p:nvSpPr>
          <p:spPr bwMode="auto">
            <a:xfrm>
              <a:off x="2478920" y="5310505"/>
              <a:ext cx="85733" cy="1234440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82" name="Rectangle 117"/>
            <p:cNvSpPr>
              <a:spLocks noChangeArrowheads="1"/>
            </p:cNvSpPr>
            <p:nvPr/>
          </p:nvSpPr>
          <p:spPr bwMode="auto">
            <a:xfrm>
              <a:off x="652814" y="6390640"/>
              <a:ext cx="85733" cy="15430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83" name="Rectangle 118"/>
            <p:cNvSpPr>
              <a:spLocks noChangeArrowheads="1"/>
            </p:cNvSpPr>
            <p:nvPr/>
          </p:nvSpPr>
          <p:spPr bwMode="auto">
            <a:xfrm>
              <a:off x="832852" y="6304915"/>
              <a:ext cx="85733" cy="240030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84" name="Rectangle 119"/>
            <p:cNvSpPr>
              <a:spLocks noChangeArrowheads="1"/>
            </p:cNvSpPr>
            <p:nvPr/>
          </p:nvSpPr>
          <p:spPr bwMode="auto">
            <a:xfrm>
              <a:off x="1004318" y="6416358"/>
              <a:ext cx="85733" cy="128588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85" name="Rectangle 120"/>
            <p:cNvSpPr>
              <a:spLocks noChangeArrowheads="1"/>
            </p:cNvSpPr>
            <p:nvPr/>
          </p:nvSpPr>
          <p:spPr bwMode="auto">
            <a:xfrm>
              <a:off x="1175783" y="6519228"/>
              <a:ext cx="85733" cy="25718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86" name="Rectangle 121"/>
            <p:cNvSpPr>
              <a:spLocks noChangeArrowheads="1"/>
            </p:cNvSpPr>
            <p:nvPr/>
          </p:nvSpPr>
          <p:spPr bwMode="auto">
            <a:xfrm>
              <a:off x="1527288" y="5739130"/>
              <a:ext cx="85733" cy="80581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87" name="Rectangle 122"/>
            <p:cNvSpPr>
              <a:spLocks noChangeArrowheads="1"/>
            </p:cNvSpPr>
            <p:nvPr/>
          </p:nvSpPr>
          <p:spPr bwMode="auto">
            <a:xfrm>
              <a:off x="1698753" y="5207635"/>
              <a:ext cx="85733" cy="1337310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88" name="Rectangle 123"/>
            <p:cNvSpPr>
              <a:spLocks noChangeArrowheads="1"/>
            </p:cNvSpPr>
            <p:nvPr/>
          </p:nvSpPr>
          <p:spPr bwMode="auto">
            <a:xfrm>
              <a:off x="1870218" y="6467793"/>
              <a:ext cx="85733" cy="77153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89" name="Rectangle 124"/>
            <p:cNvSpPr>
              <a:spLocks noChangeArrowheads="1"/>
            </p:cNvSpPr>
            <p:nvPr/>
          </p:nvSpPr>
          <p:spPr bwMode="auto">
            <a:xfrm>
              <a:off x="2050257" y="5850573"/>
              <a:ext cx="85733" cy="694373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90" name="Rectangle 125"/>
            <p:cNvSpPr>
              <a:spLocks noChangeArrowheads="1"/>
            </p:cNvSpPr>
            <p:nvPr/>
          </p:nvSpPr>
          <p:spPr bwMode="auto">
            <a:xfrm>
              <a:off x="2221722" y="6416358"/>
              <a:ext cx="85733" cy="128588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91" name="Rectangle 126"/>
            <p:cNvSpPr>
              <a:spLocks noChangeArrowheads="1"/>
            </p:cNvSpPr>
            <p:nvPr/>
          </p:nvSpPr>
          <p:spPr bwMode="auto">
            <a:xfrm>
              <a:off x="2744692" y="5533390"/>
              <a:ext cx="85733" cy="101155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92" name="Rectangle 127"/>
            <p:cNvSpPr>
              <a:spLocks noChangeArrowheads="1"/>
            </p:cNvSpPr>
            <p:nvPr/>
          </p:nvSpPr>
          <p:spPr bwMode="auto">
            <a:xfrm>
              <a:off x="2744692" y="5533390"/>
              <a:ext cx="85733" cy="101155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93" name="Rectangle 128"/>
            <p:cNvSpPr>
              <a:spLocks noChangeArrowheads="1"/>
            </p:cNvSpPr>
            <p:nvPr/>
          </p:nvSpPr>
          <p:spPr bwMode="auto">
            <a:xfrm>
              <a:off x="2916157" y="5987733"/>
              <a:ext cx="85733" cy="5572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94" name="Rectangle 129"/>
            <p:cNvSpPr>
              <a:spLocks noChangeArrowheads="1"/>
            </p:cNvSpPr>
            <p:nvPr/>
          </p:nvSpPr>
          <p:spPr bwMode="auto">
            <a:xfrm>
              <a:off x="2916157" y="5987733"/>
              <a:ext cx="85733" cy="557213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95" name="Rectangle 130"/>
            <p:cNvSpPr>
              <a:spLocks noChangeArrowheads="1"/>
            </p:cNvSpPr>
            <p:nvPr/>
          </p:nvSpPr>
          <p:spPr bwMode="auto">
            <a:xfrm>
              <a:off x="3087623" y="5533390"/>
              <a:ext cx="85733" cy="101155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96" name="Rectangle 131"/>
            <p:cNvSpPr>
              <a:spLocks noChangeArrowheads="1"/>
            </p:cNvSpPr>
            <p:nvPr/>
          </p:nvSpPr>
          <p:spPr bwMode="auto">
            <a:xfrm>
              <a:off x="3087623" y="5533390"/>
              <a:ext cx="85733" cy="101155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97" name="Rectangle 132"/>
            <p:cNvSpPr>
              <a:spLocks noChangeArrowheads="1"/>
            </p:cNvSpPr>
            <p:nvPr/>
          </p:nvSpPr>
          <p:spPr bwMode="auto">
            <a:xfrm>
              <a:off x="3610592" y="6536373"/>
              <a:ext cx="85733" cy="8573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98" name="Rectangle 133"/>
            <p:cNvSpPr>
              <a:spLocks noChangeArrowheads="1"/>
            </p:cNvSpPr>
            <p:nvPr/>
          </p:nvSpPr>
          <p:spPr bwMode="auto">
            <a:xfrm>
              <a:off x="3610592" y="6536373"/>
              <a:ext cx="85733" cy="8573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99" name="Line 134"/>
            <p:cNvSpPr>
              <a:spLocks noChangeShapeType="1"/>
            </p:cNvSpPr>
            <p:nvPr/>
          </p:nvSpPr>
          <p:spPr bwMode="auto">
            <a:xfrm>
              <a:off x="567081" y="4693285"/>
              <a:ext cx="1429" cy="18516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00" name="Line 135"/>
            <p:cNvSpPr>
              <a:spLocks noChangeShapeType="1"/>
            </p:cNvSpPr>
            <p:nvPr/>
          </p:nvSpPr>
          <p:spPr bwMode="auto">
            <a:xfrm>
              <a:off x="515642" y="6544945"/>
              <a:ext cx="51440" cy="1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01" name="Line 136"/>
            <p:cNvSpPr>
              <a:spLocks noChangeShapeType="1"/>
            </p:cNvSpPr>
            <p:nvPr/>
          </p:nvSpPr>
          <p:spPr bwMode="auto">
            <a:xfrm>
              <a:off x="515642" y="6236335"/>
              <a:ext cx="51440" cy="1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02" name="Line 137"/>
            <p:cNvSpPr>
              <a:spLocks noChangeShapeType="1"/>
            </p:cNvSpPr>
            <p:nvPr/>
          </p:nvSpPr>
          <p:spPr bwMode="auto">
            <a:xfrm>
              <a:off x="515642" y="5927725"/>
              <a:ext cx="51440" cy="1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03" name="Line 138"/>
            <p:cNvSpPr>
              <a:spLocks noChangeShapeType="1"/>
            </p:cNvSpPr>
            <p:nvPr/>
          </p:nvSpPr>
          <p:spPr bwMode="auto">
            <a:xfrm>
              <a:off x="515642" y="5619115"/>
              <a:ext cx="51440" cy="1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04" name="Line 139"/>
            <p:cNvSpPr>
              <a:spLocks noChangeShapeType="1"/>
            </p:cNvSpPr>
            <p:nvPr/>
          </p:nvSpPr>
          <p:spPr bwMode="auto">
            <a:xfrm>
              <a:off x="515642" y="5310505"/>
              <a:ext cx="51440" cy="1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05" name="Line 140"/>
            <p:cNvSpPr>
              <a:spLocks noChangeShapeType="1"/>
            </p:cNvSpPr>
            <p:nvPr/>
          </p:nvSpPr>
          <p:spPr bwMode="auto">
            <a:xfrm>
              <a:off x="515642" y="5001895"/>
              <a:ext cx="51440" cy="1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06" name="Line 141"/>
            <p:cNvSpPr>
              <a:spLocks noChangeShapeType="1"/>
            </p:cNvSpPr>
            <p:nvPr/>
          </p:nvSpPr>
          <p:spPr bwMode="auto">
            <a:xfrm>
              <a:off x="515642" y="4693285"/>
              <a:ext cx="51440" cy="1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07" name="Line 142"/>
            <p:cNvSpPr>
              <a:spLocks noChangeShapeType="1"/>
            </p:cNvSpPr>
            <p:nvPr/>
          </p:nvSpPr>
          <p:spPr bwMode="auto">
            <a:xfrm>
              <a:off x="567081" y="6544945"/>
              <a:ext cx="3129244" cy="1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08" name="Line 143"/>
            <p:cNvSpPr>
              <a:spLocks noChangeShapeType="1"/>
            </p:cNvSpPr>
            <p:nvPr/>
          </p:nvSpPr>
          <p:spPr bwMode="auto">
            <a:xfrm flipV="1">
              <a:off x="567081" y="6544945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09" name="Line 144"/>
            <p:cNvSpPr>
              <a:spLocks noChangeShapeType="1"/>
            </p:cNvSpPr>
            <p:nvPr/>
          </p:nvSpPr>
          <p:spPr bwMode="auto">
            <a:xfrm flipV="1">
              <a:off x="738547" y="6544945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10" name="Line 145"/>
            <p:cNvSpPr>
              <a:spLocks noChangeShapeType="1"/>
            </p:cNvSpPr>
            <p:nvPr/>
          </p:nvSpPr>
          <p:spPr bwMode="auto">
            <a:xfrm flipV="1">
              <a:off x="918585" y="6544945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11" name="Line 146"/>
            <p:cNvSpPr>
              <a:spLocks noChangeShapeType="1"/>
            </p:cNvSpPr>
            <p:nvPr/>
          </p:nvSpPr>
          <p:spPr bwMode="auto">
            <a:xfrm flipV="1">
              <a:off x="1090050" y="6544945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12" name="Line 147"/>
            <p:cNvSpPr>
              <a:spLocks noChangeShapeType="1"/>
            </p:cNvSpPr>
            <p:nvPr/>
          </p:nvSpPr>
          <p:spPr bwMode="auto">
            <a:xfrm flipV="1">
              <a:off x="1261516" y="6544945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13" name="Line 148"/>
            <p:cNvSpPr>
              <a:spLocks noChangeShapeType="1"/>
            </p:cNvSpPr>
            <p:nvPr/>
          </p:nvSpPr>
          <p:spPr bwMode="auto">
            <a:xfrm flipV="1">
              <a:off x="1432981" y="6544945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14" name="Line 149"/>
            <p:cNvSpPr>
              <a:spLocks noChangeShapeType="1"/>
            </p:cNvSpPr>
            <p:nvPr/>
          </p:nvSpPr>
          <p:spPr bwMode="auto">
            <a:xfrm flipV="1">
              <a:off x="1613020" y="6544945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15" name="Line 150"/>
            <p:cNvSpPr>
              <a:spLocks noChangeShapeType="1"/>
            </p:cNvSpPr>
            <p:nvPr/>
          </p:nvSpPr>
          <p:spPr bwMode="auto">
            <a:xfrm flipV="1">
              <a:off x="1784486" y="6544945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16" name="Line 151"/>
            <p:cNvSpPr>
              <a:spLocks noChangeShapeType="1"/>
            </p:cNvSpPr>
            <p:nvPr/>
          </p:nvSpPr>
          <p:spPr bwMode="auto">
            <a:xfrm flipV="1">
              <a:off x="1955951" y="6544945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17" name="Line 152"/>
            <p:cNvSpPr>
              <a:spLocks noChangeShapeType="1"/>
            </p:cNvSpPr>
            <p:nvPr/>
          </p:nvSpPr>
          <p:spPr bwMode="auto">
            <a:xfrm flipV="1">
              <a:off x="2135989" y="6544945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18" name="Line 153"/>
            <p:cNvSpPr>
              <a:spLocks noChangeShapeType="1"/>
            </p:cNvSpPr>
            <p:nvPr/>
          </p:nvSpPr>
          <p:spPr bwMode="auto">
            <a:xfrm flipV="1">
              <a:off x="2307455" y="6544945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19" name="Line 154"/>
            <p:cNvSpPr>
              <a:spLocks noChangeShapeType="1"/>
            </p:cNvSpPr>
            <p:nvPr/>
          </p:nvSpPr>
          <p:spPr bwMode="auto">
            <a:xfrm flipV="1">
              <a:off x="2478920" y="6544945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20" name="Line 155"/>
            <p:cNvSpPr>
              <a:spLocks noChangeShapeType="1"/>
            </p:cNvSpPr>
            <p:nvPr/>
          </p:nvSpPr>
          <p:spPr bwMode="auto">
            <a:xfrm flipV="1">
              <a:off x="2650385" y="6544945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21" name="Line 156"/>
            <p:cNvSpPr>
              <a:spLocks noChangeShapeType="1"/>
            </p:cNvSpPr>
            <p:nvPr/>
          </p:nvSpPr>
          <p:spPr bwMode="auto">
            <a:xfrm flipV="1">
              <a:off x="2830425" y="6544945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22" name="Line 157"/>
            <p:cNvSpPr>
              <a:spLocks noChangeShapeType="1"/>
            </p:cNvSpPr>
            <p:nvPr/>
          </p:nvSpPr>
          <p:spPr bwMode="auto">
            <a:xfrm flipV="1">
              <a:off x="3001890" y="6544945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23" name="Line 158"/>
            <p:cNvSpPr>
              <a:spLocks noChangeShapeType="1"/>
            </p:cNvSpPr>
            <p:nvPr/>
          </p:nvSpPr>
          <p:spPr bwMode="auto">
            <a:xfrm flipV="1">
              <a:off x="3173355" y="6544945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24" name="Line 159"/>
            <p:cNvSpPr>
              <a:spLocks noChangeShapeType="1"/>
            </p:cNvSpPr>
            <p:nvPr/>
          </p:nvSpPr>
          <p:spPr bwMode="auto">
            <a:xfrm flipV="1">
              <a:off x="3344821" y="6544945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25" name="Line 160"/>
            <p:cNvSpPr>
              <a:spLocks noChangeShapeType="1"/>
            </p:cNvSpPr>
            <p:nvPr/>
          </p:nvSpPr>
          <p:spPr bwMode="auto">
            <a:xfrm flipV="1">
              <a:off x="3524859" y="6544945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26" name="Line 161"/>
            <p:cNvSpPr>
              <a:spLocks noChangeShapeType="1"/>
            </p:cNvSpPr>
            <p:nvPr/>
          </p:nvSpPr>
          <p:spPr bwMode="auto">
            <a:xfrm flipV="1">
              <a:off x="3696324" y="6544945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27" name="Rectangle 162"/>
            <p:cNvSpPr>
              <a:spLocks noChangeArrowheads="1"/>
            </p:cNvSpPr>
            <p:nvPr/>
          </p:nvSpPr>
          <p:spPr bwMode="auto">
            <a:xfrm>
              <a:off x="361323" y="6467793"/>
              <a:ext cx="154319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28" name="Rectangle 163"/>
            <p:cNvSpPr>
              <a:spLocks noChangeArrowheads="1"/>
            </p:cNvSpPr>
            <p:nvPr/>
          </p:nvSpPr>
          <p:spPr bwMode="auto">
            <a:xfrm>
              <a:off x="361323" y="6159183"/>
              <a:ext cx="154319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29" name="Rectangle 164"/>
            <p:cNvSpPr>
              <a:spLocks noChangeArrowheads="1"/>
            </p:cNvSpPr>
            <p:nvPr/>
          </p:nvSpPr>
          <p:spPr bwMode="auto">
            <a:xfrm>
              <a:off x="284163" y="5850573"/>
              <a:ext cx="240052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30" name="Rectangle 165"/>
            <p:cNvSpPr>
              <a:spLocks noChangeArrowheads="1"/>
            </p:cNvSpPr>
            <p:nvPr/>
          </p:nvSpPr>
          <p:spPr bwMode="auto">
            <a:xfrm>
              <a:off x="284163" y="5541963"/>
              <a:ext cx="240052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15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31" name="Rectangle 166"/>
            <p:cNvSpPr>
              <a:spLocks noChangeArrowheads="1"/>
            </p:cNvSpPr>
            <p:nvPr/>
          </p:nvSpPr>
          <p:spPr bwMode="auto">
            <a:xfrm>
              <a:off x="284163" y="5233353"/>
              <a:ext cx="240052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20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32" name="Rectangle 167"/>
            <p:cNvSpPr>
              <a:spLocks noChangeArrowheads="1"/>
            </p:cNvSpPr>
            <p:nvPr/>
          </p:nvSpPr>
          <p:spPr bwMode="auto">
            <a:xfrm>
              <a:off x="284163" y="4924743"/>
              <a:ext cx="240052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25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33" name="Rectangle 168"/>
            <p:cNvSpPr>
              <a:spLocks noChangeArrowheads="1"/>
            </p:cNvSpPr>
            <p:nvPr/>
          </p:nvSpPr>
          <p:spPr bwMode="auto">
            <a:xfrm>
              <a:off x="284163" y="4616133"/>
              <a:ext cx="240052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30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34" name="Rectangle 169"/>
            <p:cNvSpPr>
              <a:spLocks noChangeArrowheads="1"/>
            </p:cNvSpPr>
            <p:nvPr/>
          </p:nvSpPr>
          <p:spPr bwMode="auto">
            <a:xfrm rot="-5400000">
              <a:off x="591379" y="6553507"/>
              <a:ext cx="154305" cy="2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8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35" name="Rectangle 170"/>
            <p:cNvSpPr>
              <a:spLocks noChangeArrowheads="1"/>
            </p:cNvSpPr>
            <p:nvPr/>
          </p:nvSpPr>
          <p:spPr bwMode="auto">
            <a:xfrm rot="-5400000">
              <a:off x="762845" y="6553507"/>
              <a:ext cx="154305" cy="2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9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36" name="Rectangle 171"/>
            <p:cNvSpPr>
              <a:spLocks noChangeArrowheads="1"/>
            </p:cNvSpPr>
            <p:nvPr/>
          </p:nvSpPr>
          <p:spPr bwMode="auto">
            <a:xfrm rot="-5400000">
              <a:off x="900021" y="6587797"/>
              <a:ext cx="240030" cy="2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37" name="Rectangle 172"/>
            <p:cNvSpPr>
              <a:spLocks noChangeArrowheads="1"/>
            </p:cNvSpPr>
            <p:nvPr/>
          </p:nvSpPr>
          <p:spPr bwMode="auto">
            <a:xfrm rot="-5400000">
              <a:off x="1071486" y="6587797"/>
              <a:ext cx="240030" cy="2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11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38" name="Rectangle 173"/>
            <p:cNvSpPr>
              <a:spLocks noChangeArrowheads="1"/>
            </p:cNvSpPr>
            <p:nvPr/>
          </p:nvSpPr>
          <p:spPr bwMode="auto">
            <a:xfrm rot="-5400000">
              <a:off x="1244380" y="6587797"/>
              <a:ext cx="240030" cy="2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12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39" name="Rectangle 174"/>
            <p:cNvSpPr>
              <a:spLocks noChangeArrowheads="1"/>
            </p:cNvSpPr>
            <p:nvPr/>
          </p:nvSpPr>
          <p:spPr bwMode="auto">
            <a:xfrm rot="-5400000">
              <a:off x="1424418" y="6587797"/>
              <a:ext cx="240030" cy="2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13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40" name="Rectangle 175"/>
            <p:cNvSpPr>
              <a:spLocks noChangeArrowheads="1"/>
            </p:cNvSpPr>
            <p:nvPr/>
          </p:nvSpPr>
          <p:spPr bwMode="auto">
            <a:xfrm rot="-5400000">
              <a:off x="1595883" y="6587797"/>
              <a:ext cx="240030" cy="2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14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41" name="Rectangle 176"/>
            <p:cNvSpPr>
              <a:spLocks noChangeArrowheads="1"/>
            </p:cNvSpPr>
            <p:nvPr/>
          </p:nvSpPr>
          <p:spPr bwMode="auto">
            <a:xfrm rot="-5400000">
              <a:off x="1767349" y="6587797"/>
              <a:ext cx="240030" cy="2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15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42" name="Rectangle 177"/>
            <p:cNvSpPr>
              <a:spLocks noChangeArrowheads="1"/>
            </p:cNvSpPr>
            <p:nvPr/>
          </p:nvSpPr>
          <p:spPr bwMode="auto">
            <a:xfrm rot="-5400000">
              <a:off x="1938814" y="6587797"/>
              <a:ext cx="240030" cy="2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16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43" name="Rectangle 178"/>
            <p:cNvSpPr>
              <a:spLocks noChangeArrowheads="1"/>
            </p:cNvSpPr>
            <p:nvPr/>
          </p:nvSpPr>
          <p:spPr bwMode="auto">
            <a:xfrm rot="-5400000">
              <a:off x="2118853" y="6587797"/>
              <a:ext cx="240030" cy="2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17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44" name="Rectangle 179"/>
            <p:cNvSpPr>
              <a:spLocks noChangeArrowheads="1"/>
            </p:cNvSpPr>
            <p:nvPr/>
          </p:nvSpPr>
          <p:spPr bwMode="auto">
            <a:xfrm rot="-5400000">
              <a:off x="2290319" y="6587797"/>
              <a:ext cx="240030" cy="2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18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45" name="Rectangle 180"/>
            <p:cNvSpPr>
              <a:spLocks noChangeArrowheads="1"/>
            </p:cNvSpPr>
            <p:nvPr/>
          </p:nvSpPr>
          <p:spPr bwMode="auto">
            <a:xfrm rot="-5400000">
              <a:off x="2461784" y="6586369"/>
              <a:ext cx="240030" cy="2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19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46" name="Rectangle 181"/>
            <p:cNvSpPr>
              <a:spLocks noChangeArrowheads="1"/>
            </p:cNvSpPr>
            <p:nvPr/>
          </p:nvSpPr>
          <p:spPr bwMode="auto">
            <a:xfrm rot="-5400000">
              <a:off x="2633250" y="6586369"/>
              <a:ext cx="240030" cy="2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20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47" name="Rectangle 182"/>
            <p:cNvSpPr>
              <a:spLocks noChangeArrowheads="1"/>
            </p:cNvSpPr>
            <p:nvPr/>
          </p:nvSpPr>
          <p:spPr bwMode="auto">
            <a:xfrm rot="-5400000">
              <a:off x="2813288" y="6586369"/>
              <a:ext cx="240030" cy="2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21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48" name="Rectangle 183"/>
            <p:cNvSpPr>
              <a:spLocks noChangeArrowheads="1"/>
            </p:cNvSpPr>
            <p:nvPr/>
          </p:nvSpPr>
          <p:spPr bwMode="auto">
            <a:xfrm rot="-5400000">
              <a:off x="2984753" y="6586369"/>
              <a:ext cx="240030" cy="2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22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49" name="Rectangle 184"/>
            <p:cNvSpPr>
              <a:spLocks noChangeArrowheads="1"/>
            </p:cNvSpPr>
            <p:nvPr/>
          </p:nvSpPr>
          <p:spPr bwMode="auto">
            <a:xfrm rot="-5400000">
              <a:off x="3156219" y="6586369"/>
              <a:ext cx="240030" cy="2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23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50" name="Rectangle 185"/>
            <p:cNvSpPr>
              <a:spLocks noChangeArrowheads="1"/>
            </p:cNvSpPr>
            <p:nvPr/>
          </p:nvSpPr>
          <p:spPr bwMode="auto">
            <a:xfrm rot="-5400000">
              <a:off x="3336258" y="6586369"/>
              <a:ext cx="240030" cy="2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24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51" name="Rectangle 186"/>
            <p:cNvSpPr>
              <a:spLocks noChangeArrowheads="1"/>
            </p:cNvSpPr>
            <p:nvPr/>
          </p:nvSpPr>
          <p:spPr bwMode="auto">
            <a:xfrm rot="-5400000">
              <a:off x="3507723" y="6586369"/>
              <a:ext cx="240030" cy="2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25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452" name="Rectangle 188"/>
            <p:cNvSpPr>
              <a:spLocks noChangeArrowheads="1"/>
            </p:cNvSpPr>
            <p:nvPr/>
          </p:nvSpPr>
          <p:spPr bwMode="auto">
            <a:xfrm>
              <a:off x="3290498" y="4621848"/>
              <a:ext cx="445835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N=70</a:t>
              </a:r>
            </a:p>
          </p:txBody>
        </p:sp>
        <p:sp>
          <p:nvSpPr>
            <p:cNvPr id="9453" name="Rectangle 191"/>
            <p:cNvSpPr>
              <a:spLocks noChangeArrowheads="1"/>
            </p:cNvSpPr>
            <p:nvPr/>
          </p:nvSpPr>
          <p:spPr bwMode="auto">
            <a:xfrm>
              <a:off x="3268074" y="4878647"/>
              <a:ext cx="548276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N=489</a:t>
              </a:r>
            </a:p>
          </p:txBody>
        </p:sp>
        <p:pic>
          <p:nvPicPr>
            <p:cNvPr id="9454" name="749 - Εικόνα" descr="SOLE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63" y="4704715"/>
              <a:ext cx="732428" cy="44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" name="Rectangle 503"/>
            <p:cNvSpPr>
              <a:spLocks noChangeArrowheads="1"/>
            </p:cNvSpPr>
            <p:nvPr/>
          </p:nvSpPr>
          <p:spPr bwMode="auto">
            <a:xfrm>
              <a:off x="1860550" y="4624388"/>
              <a:ext cx="760413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l-GR" sz="1400" dirty="0">
                  <a:solidFill>
                    <a:srgbClr val="000000">
                      <a:lumMod val="95000"/>
                      <a:lumOff val="5000"/>
                    </a:srgbClr>
                  </a:solidFill>
                  <a:cs typeface="Arial" pitchFamily="34" charset="0"/>
                </a:rPr>
                <a:t>Απλάδια</a:t>
              </a:r>
            </a:p>
          </p:txBody>
        </p:sp>
        <p:sp>
          <p:nvSpPr>
            <p:cNvPr id="4" name="Rectangle 503"/>
            <p:cNvSpPr>
              <a:spLocks noChangeArrowheads="1"/>
            </p:cNvSpPr>
            <p:nvPr/>
          </p:nvSpPr>
          <p:spPr bwMode="auto">
            <a:xfrm>
              <a:off x="1677988" y="4883150"/>
              <a:ext cx="938212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l-GR" sz="1400" dirty="0" err="1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 charset="0"/>
                  <a:cs typeface="Arial" charset="0"/>
                </a:rPr>
                <a:t>Μανωμένα</a:t>
              </a:r>
              <a:endParaRPr lang="el-GR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57" name="Rectangle 103"/>
            <p:cNvSpPr>
              <a:spLocks noChangeArrowheads="1"/>
            </p:cNvSpPr>
            <p:nvPr/>
          </p:nvSpPr>
          <p:spPr bwMode="auto">
            <a:xfrm>
              <a:off x="2714987" y="5082511"/>
              <a:ext cx="110136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ΕΕΜ</a:t>
              </a:r>
              <a:r>
                <a:rPr lang="en-US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lang="el-GR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&gt;</a:t>
              </a:r>
              <a:r>
                <a:rPr lang="en-US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lang="el-GR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  <a:r>
                <a:rPr lang="el-GR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cm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458" name="Rectangle 503"/>
            <p:cNvSpPr>
              <a:spLocks noChangeArrowheads="1"/>
            </p:cNvSpPr>
            <p:nvPr/>
          </p:nvSpPr>
          <p:spPr bwMode="auto">
            <a:xfrm rot="-5400000">
              <a:off x="19844" y="5526881"/>
              <a:ext cx="2047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mtClean="0">
                  <a:solidFill>
                    <a:srgbClr val="000000"/>
                  </a:solidFill>
                  <a:cs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9229" name="Rectangle 503"/>
          <p:cNvSpPr>
            <a:spLocks noChangeArrowheads="1"/>
          </p:cNvSpPr>
          <p:nvPr/>
        </p:nvSpPr>
        <p:spPr bwMode="auto">
          <a:xfrm>
            <a:off x="5345113" y="4584700"/>
            <a:ext cx="738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1600" smtClean="0">
                <a:solidFill>
                  <a:srgbClr val="000000"/>
                </a:solidFill>
                <a:cs typeface="Arial" panose="020B0604020202020204" pitchFamily="34" charset="0"/>
              </a:rPr>
              <a:t>TL (cm)</a:t>
            </a:r>
            <a:endParaRPr lang="el-GR" altLang="el-GR" sz="16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247 - Ομάδα"/>
          <p:cNvGrpSpPr>
            <a:grpSpLocks/>
          </p:cNvGrpSpPr>
          <p:nvPr/>
        </p:nvGrpSpPr>
        <p:grpSpPr bwMode="auto">
          <a:xfrm>
            <a:off x="5683250" y="2406650"/>
            <a:ext cx="3378200" cy="2143125"/>
            <a:chOff x="5683250" y="2406650"/>
            <a:chExt cx="3378200" cy="2143126"/>
          </a:xfrm>
        </p:grpSpPr>
        <p:sp>
          <p:nvSpPr>
            <p:cNvPr id="9296" name="Rectangle 13"/>
            <p:cNvSpPr>
              <a:spLocks noChangeArrowheads="1"/>
            </p:cNvSpPr>
            <p:nvPr/>
          </p:nvSpPr>
          <p:spPr bwMode="auto">
            <a:xfrm>
              <a:off x="5966170" y="4232593"/>
              <a:ext cx="85733" cy="34290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97" name="Rectangle 14"/>
            <p:cNvSpPr>
              <a:spLocks noChangeArrowheads="1"/>
            </p:cNvSpPr>
            <p:nvPr/>
          </p:nvSpPr>
          <p:spPr bwMode="auto">
            <a:xfrm>
              <a:off x="6471995" y="4232593"/>
              <a:ext cx="85733" cy="34290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98" name="Rectangle 15"/>
            <p:cNvSpPr>
              <a:spLocks noChangeArrowheads="1"/>
            </p:cNvSpPr>
            <p:nvPr/>
          </p:nvSpPr>
          <p:spPr bwMode="auto">
            <a:xfrm>
              <a:off x="6634888" y="4232593"/>
              <a:ext cx="85733" cy="34290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99" name="Rectangle 16"/>
            <p:cNvSpPr>
              <a:spLocks noChangeArrowheads="1"/>
            </p:cNvSpPr>
            <p:nvPr/>
          </p:nvSpPr>
          <p:spPr bwMode="auto">
            <a:xfrm>
              <a:off x="6806354" y="4232593"/>
              <a:ext cx="85733" cy="34290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00" name="Rectangle 17"/>
            <p:cNvSpPr>
              <a:spLocks noChangeArrowheads="1"/>
            </p:cNvSpPr>
            <p:nvPr/>
          </p:nvSpPr>
          <p:spPr bwMode="auto">
            <a:xfrm>
              <a:off x="6977820" y="4104005"/>
              <a:ext cx="85733" cy="162878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01" name="Rectangle 18"/>
            <p:cNvSpPr>
              <a:spLocks noChangeArrowheads="1"/>
            </p:cNvSpPr>
            <p:nvPr/>
          </p:nvSpPr>
          <p:spPr bwMode="auto">
            <a:xfrm>
              <a:off x="7140713" y="3332480"/>
              <a:ext cx="85733" cy="934403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02" name="Rectangle 19"/>
            <p:cNvSpPr>
              <a:spLocks noChangeArrowheads="1"/>
            </p:cNvSpPr>
            <p:nvPr/>
          </p:nvSpPr>
          <p:spPr bwMode="auto">
            <a:xfrm>
              <a:off x="7312179" y="2715260"/>
              <a:ext cx="85733" cy="1551623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03" name="Rectangle 20"/>
            <p:cNvSpPr>
              <a:spLocks noChangeArrowheads="1"/>
            </p:cNvSpPr>
            <p:nvPr/>
          </p:nvSpPr>
          <p:spPr bwMode="auto">
            <a:xfrm>
              <a:off x="7483645" y="3461068"/>
              <a:ext cx="85733" cy="80581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04" name="Rectangle 21"/>
            <p:cNvSpPr>
              <a:spLocks noChangeArrowheads="1"/>
            </p:cNvSpPr>
            <p:nvPr/>
          </p:nvSpPr>
          <p:spPr bwMode="auto">
            <a:xfrm>
              <a:off x="7646539" y="3975418"/>
              <a:ext cx="85733" cy="291465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05" name="Rectangle 22"/>
            <p:cNvSpPr>
              <a:spLocks noChangeArrowheads="1"/>
            </p:cNvSpPr>
            <p:nvPr/>
          </p:nvSpPr>
          <p:spPr bwMode="auto">
            <a:xfrm>
              <a:off x="7818005" y="3846830"/>
              <a:ext cx="85733" cy="420053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06" name="Rectangle 23"/>
            <p:cNvSpPr>
              <a:spLocks noChangeArrowheads="1"/>
            </p:cNvSpPr>
            <p:nvPr/>
          </p:nvSpPr>
          <p:spPr bwMode="auto">
            <a:xfrm>
              <a:off x="7980897" y="3812540"/>
              <a:ext cx="85733" cy="454343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07" name="Rectangle 24"/>
            <p:cNvSpPr>
              <a:spLocks noChangeArrowheads="1"/>
            </p:cNvSpPr>
            <p:nvPr/>
          </p:nvSpPr>
          <p:spPr bwMode="auto">
            <a:xfrm>
              <a:off x="8152364" y="4069715"/>
              <a:ext cx="85733" cy="197168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08" name="Rectangle 25"/>
            <p:cNvSpPr>
              <a:spLocks noChangeArrowheads="1"/>
            </p:cNvSpPr>
            <p:nvPr/>
          </p:nvSpPr>
          <p:spPr bwMode="auto">
            <a:xfrm>
              <a:off x="8323830" y="4138295"/>
              <a:ext cx="85733" cy="128588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09" name="Rectangle 26"/>
            <p:cNvSpPr>
              <a:spLocks noChangeArrowheads="1"/>
            </p:cNvSpPr>
            <p:nvPr/>
          </p:nvSpPr>
          <p:spPr bwMode="auto">
            <a:xfrm>
              <a:off x="8486723" y="4232593"/>
              <a:ext cx="85733" cy="34290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10" name="Rectangle 27"/>
            <p:cNvSpPr>
              <a:spLocks noChangeArrowheads="1"/>
            </p:cNvSpPr>
            <p:nvPr/>
          </p:nvSpPr>
          <p:spPr bwMode="auto">
            <a:xfrm>
              <a:off x="8658189" y="4172585"/>
              <a:ext cx="85733" cy="94298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11" name="Rectangle 28"/>
            <p:cNvSpPr>
              <a:spLocks noChangeArrowheads="1"/>
            </p:cNvSpPr>
            <p:nvPr/>
          </p:nvSpPr>
          <p:spPr bwMode="auto">
            <a:xfrm>
              <a:off x="8821082" y="4172585"/>
              <a:ext cx="85733" cy="942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12" name="Rectangle 29"/>
            <p:cNvSpPr>
              <a:spLocks noChangeArrowheads="1"/>
            </p:cNvSpPr>
            <p:nvPr/>
          </p:nvSpPr>
          <p:spPr bwMode="auto">
            <a:xfrm>
              <a:off x="8821082" y="4172585"/>
              <a:ext cx="85733" cy="9429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13" name="Line 46"/>
            <p:cNvSpPr>
              <a:spLocks noChangeShapeType="1"/>
            </p:cNvSpPr>
            <p:nvPr/>
          </p:nvSpPr>
          <p:spPr bwMode="auto">
            <a:xfrm>
              <a:off x="5966170" y="2483803"/>
              <a:ext cx="1429" cy="17830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14" name="Line 47"/>
            <p:cNvSpPr>
              <a:spLocks noChangeShapeType="1"/>
            </p:cNvSpPr>
            <p:nvPr/>
          </p:nvSpPr>
          <p:spPr bwMode="auto">
            <a:xfrm>
              <a:off x="5914730" y="4266883"/>
              <a:ext cx="51440" cy="1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15" name="Line 48"/>
            <p:cNvSpPr>
              <a:spLocks noChangeShapeType="1"/>
            </p:cNvSpPr>
            <p:nvPr/>
          </p:nvSpPr>
          <p:spPr bwMode="auto">
            <a:xfrm>
              <a:off x="5914730" y="4009708"/>
              <a:ext cx="51440" cy="1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16" name="Line 49"/>
            <p:cNvSpPr>
              <a:spLocks noChangeShapeType="1"/>
            </p:cNvSpPr>
            <p:nvPr/>
          </p:nvSpPr>
          <p:spPr bwMode="auto">
            <a:xfrm>
              <a:off x="5914730" y="3761105"/>
              <a:ext cx="51440" cy="1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17" name="Line 50"/>
            <p:cNvSpPr>
              <a:spLocks noChangeShapeType="1"/>
            </p:cNvSpPr>
            <p:nvPr/>
          </p:nvSpPr>
          <p:spPr bwMode="auto">
            <a:xfrm>
              <a:off x="5914730" y="3503930"/>
              <a:ext cx="51440" cy="1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18" name="Line 51"/>
            <p:cNvSpPr>
              <a:spLocks noChangeShapeType="1"/>
            </p:cNvSpPr>
            <p:nvPr/>
          </p:nvSpPr>
          <p:spPr bwMode="auto">
            <a:xfrm>
              <a:off x="5914730" y="3246755"/>
              <a:ext cx="51440" cy="1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19" name="Line 52"/>
            <p:cNvSpPr>
              <a:spLocks noChangeShapeType="1"/>
            </p:cNvSpPr>
            <p:nvPr/>
          </p:nvSpPr>
          <p:spPr bwMode="auto">
            <a:xfrm>
              <a:off x="5914730" y="2989580"/>
              <a:ext cx="51440" cy="1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20" name="Line 53"/>
            <p:cNvSpPr>
              <a:spLocks noChangeShapeType="1"/>
            </p:cNvSpPr>
            <p:nvPr/>
          </p:nvSpPr>
          <p:spPr bwMode="auto">
            <a:xfrm>
              <a:off x="5914730" y="2740978"/>
              <a:ext cx="51440" cy="1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21" name="Line 54"/>
            <p:cNvSpPr>
              <a:spLocks noChangeShapeType="1"/>
            </p:cNvSpPr>
            <p:nvPr/>
          </p:nvSpPr>
          <p:spPr bwMode="auto">
            <a:xfrm>
              <a:off x="5914730" y="2483803"/>
              <a:ext cx="51440" cy="1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22" name="Line 55"/>
            <p:cNvSpPr>
              <a:spLocks noChangeShapeType="1"/>
            </p:cNvSpPr>
            <p:nvPr/>
          </p:nvSpPr>
          <p:spPr bwMode="auto">
            <a:xfrm>
              <a:off x="5966170" y="4266883"/>
              <a:ext cx="3026379" cy="1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23" name="Line 56"/>
            <p:cNvSpPr>
              <a:spLocks noChangeShapeType="1"/>
            </p:cNvSpPr>
            <p:nvPr/>
          </p:nvSpPr>
          <p:spPr bwMode="auto">
            <a:xfrm flipV="1">
              <a:off x="5966170" y="4266883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24" name="Line 58"/>
            <p:cNvSpPr>
              <a:spLocks noChangeShapeType="1"/>
            </p:cNvSpPr>
            <p:nvPr/>
          </p:nvSpPr>
          <p:spPr bwMode="auto">
            <a:xfrm flipV="1">
              <a:off x="6300528" y="4266883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25" name="Line 59"/>
            <p:cNvSpPr>
              <a:spLocks noChangeShapeType="1"/>
            </p:cNvSpPr>
            <p:nvPr/>
          </p:nvSpPr>
          <p:spPr bwMode="auto">
            <a:xfrm flipV="1">
              <a:off x="6471995" y="4266883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26" name="Line 60"/>
            <p:cNvSpPr>
              <a:spLocks noChangeShapeType="1"/>
            </p:cNvSpPr>
            <p:nvPr/>
          </p:nvSpPr>
          <p:spPr bwMode="auto">
            <a:xfrm flipV="1">
              <a:off x="6634888" y="4266883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27" name="Line 61"/>
            <p:cNvSpPr>
              <a:spLocks noChangeShapeType="1"/>
            </p:cNvSpPr>
            <p:nvPr/>
          </p:nvSpPr>
          <p:spPr bwMode="auto">
            <a:xfrm flipV="1">
              <a:off x="6806354" y="4266883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28" name="Line 62"/>
            <p:cNvSpPr>
              <a:spLocks noChangeShapeType="1"/>
            </p:cNvSpPr>
            <p:nvPr/>
          </p:nvSpPr>
          <p:spPr bwMode="auto">
            <a:xfrm flipV="1">
              <a:off x="6977820" y="4266883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29" name="Line 63"/>
            <p:cNvSpPr>
              <a:spLocks noChangeShapeType="1"/>
            </p:cNvSpPr>
            <p:nvPr/>
          </p:nvSpPr>
          <p:spPr bwMode="auto">
            <a:xfrm flipV="1">
              <a:off x="7140713" y="4266883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30" name="Line 64"/>
            <p:cNvSpPr>
              <a:spLocks noChangeShapeType="1"/>
            </p:cNvSpPr>
            <p:nvPr/>
          </p:nvSpPr>
          <p:spPr bwMode="auto">
            <a:xfrm flipV="1">
              <a:off x="7312179" y="4266883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31" name="Line 65"/>
            <p:cNvSpPr>
              <a:spLocks noChangeShapeType="1"/>
            </p:cNvSpPr>
            <p:nvPr/>
          </p:nvSpPr>
          <p:spPr bwMode="auto">
            <a:xfrm flipV="1">
              <a:off x="7483645" y="4266883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32" name="Line 66"/>
            <p:cNvSpPr>
              <a:spLocks noChangeShapeType="1"/>
            </p:cNvSpPr>
            <p:nvPr/>
          </p:nvSpPr>
          <p:spPr bwMode="auto">
            <a:xfrm flipV="1">
              <a:off x="7646539" y="4266883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33" name="Line 67"/>
            <p:cNvSpPr>
              <a:spLocks noChangeShapeType="1"/>
            </p:cNvSpPr>
            <p:nvPr/>
          </p:nvSpPr>
          <p:spPr bwMode="auto">
            <a:xfrm flipV="1">
              <a:off x="7818005" y="4266883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34" name="Line 68"/>
            <p:cNvSpPr>
              <a:spLocks noChangeShapeType="1"/>
            </p:cNvSpPr>
            <p:nvPr/>
          </p:nvSpPr>
          <p:spPr bwMode="auto">
            <a:xfrm flipV="1">
              <a:off x="7980897" y="4266883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35" name="Line 69"/>
            <p:cNvSpPr>
              <a:spLocks noChangeShapeType="1"/>
            </p:cNvSpPr>
            <p:nvPr/>
          </p:nvSpPr>
          <p:spPr bwMode="auto">
            <a:xfrm flipV="1">
              <a:off x="8152364" y="4266883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36" name="Line 70"/>
            <p:cNvSpPr>
              <a:spLocks noChangeShapeType="1"/>
            </p:cNvSpPr>
            <p:nvPr/>
          </p:nvSpPr>
          <p:spPr bwMode="auto">
            <a:xfrm flipV="1">
              <a:off x="8323830" y="4266883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37" name="Line 71"/>
            <p:cNvSpPr>
              <a:spLocks noChangeShapeType="1"/>
            </p:cNvSpPr>
            <p:nvPr/>
          </p:nvSpPr>
          <p:spPr bwMode="auto">
            <a:xfrm flipV="1">
              <a:off x="8486723" y="4266883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38" name="Line 72"/>
            <p:cNvSpPr>
              <a:spLocks noChangeShapeType="1"/>
            </p:cNvSpPr>
            <p:nvPr/>
          </p:nvSpPr>
          <p:spPr bwMode="auto">
            <a:xfrm flipV="1">
              <a:off x="8658189" y="4266883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39" name="Line 73"/>
            <p:cNvSpPr>
              <a:spLocks noChangeShapeType="1"/>
            </p:cNvSpPr>
            <p:nvPr/>
          </p:nvSpPr>
          <p:spPr bwMode="auto">
            <a:xfrm flipV="1">
              <a:off x="8821082" y="4266883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40" name="Line 74"/>
            <p:cNvSpPr>
              <a:spLocks noChangeShapeType="1"/>
            </p:cNvSpPr>
            <p:nvPr/>
          </p:nvSpPr>
          <p:spPr bwMode="auto">
            <a:xfrm flipV="1">
              <a:off x="8992548" y="4266883"/>
              <a:ext cx="1429" cy="514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41" name="Rectangle 75"/>
            <p:cNvSpPr>
              <a:spLocks noChangeArrowheads="1"/>
            </p:cNvSpPr>
            <p:nvPr/>
          </p:nvSpPr>
          <p:spPr bwMode="auto">
            <a:xfrm>
              <a:off x="5760410" y="4189730"/>
              <a:ext cx="154320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42" name="Rectangle 76"/>
            <p:cNvSpPr>
              <a:spLocks noChangeArrowheads="1"/>
            </p:cNvSpPr>
            <p:nvPr/>
          </p:nvSpPr>
          <p:spPr bwMode="auto">
            <a:xfrm>
              <a:off x="5760410" y="3932555"/>
              <a:ext cx="154320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43" name="Rectangle 77"/>
            <p:cNvSpPr>
              <a:spLocks noChangeArrowheads="1"/>
            </p:cNvSpPr>
            <p:nvPr/>
          </p:nvSpPr>
          <p:spPr bwMode="auto">
            <a:xfrm>
              <a:off x="5683250" y="3683953"/>
              <a:ext cx="240053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44" name="Rectangle 78"/>
            <p:cNvSpPr>
              <a:spLocks noChangeArrowheads="1"/>
            </p:cNvSpPr>
            <p:nvPr/>
          </p:nvSpPr>
          <p:spPr bwMode="auto">
            <a:xfrm>
              <a:off x="5683250" y="3426778"/>
              <a:ext cx="240053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15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45" name="Rectangle 79"/>
            <p:cNvSpPr>
              <a:spLocks noChangeArrowheads="1"/>
            </p:cNvSpPr>
            <p:nvPr/>
          </p:nvSpPr>
          <p:spPr bwMode="auto">
            <a:xfrm>
              <a:off x="5683250" y="3169603"/>
              <a:ext cx="240053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20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46" name="Rectangle 80"/>
            <p:cNvSpPr>
              <a:spLocks noChangeArrowheads="1"/>
            </p:cNvSpPr>
            <p:nvPr/>
          </p:nvSpPr>
          <p:spPr bwMode="auto">
            <a:xfrm>
              <a:off x="5683250" y="2912428"/>
              <a:ext cx="240053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25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47" name="Rectangle 81"/>
            <p:cNvSpPr>
              <a:spLocks noChangeArrowheads="1"/>
            </p:cNvSpPr>
            <p:nvPr/>
          </p:nvSpPr>
          <p:spPr bwMode="auto">
            <a:xfrm>
              <a:off x="5683250" y="2663825"/>
              <a:ext cx="240053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30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48" name="Rectangle 82"/>
            <p:cNvSpPr>
              <a:spLocks noChangeArrowheads="1"/>
            </p:cNvSpPr>
            <p:nvPr/>
          </p:nvSpPr>
          <p:spPr bwMode="auto">
            <a:xfrm>
              <a:off x="5683250" y="2406650"/>
              <a:ext cx="240053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35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49" name="Rectangle 83"/>
            <p:cNvSpPr>
              <a:spLocks noChangeArrowheads="1"/>
            </p:cNvSpPr>
            <p:nvPr/>
          </p:nvSpPr>
          <p:spPr bwMode="auto">
            <a:xfrm rot="-5400000">
              <a:off x="5990468" y="4275444"/>
              <a:ext cx="154305" cy="24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6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50" name="Rectangle 84"/>
            <p:cNvSpPr>
              <a:spLocks noChangeArrowheads="1"/>
            </p:cNvSpPr>
            <p:nvPr/>
          </p:nvSpPr>
          <p:spPr bwMode="auto">
            <a:xfrm rot="-5400000">
              <a:off x="6153361" y="4275444"/>
              <a:ext cx="154305" cy="24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7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51" name="Rectangle 85"/>
            <p:cNvSpPr>
              <a:spLocks noChangeArrowheads="1"/>
            </p:cNvSpPr>
            <p:nvPr/>
          </p:nvSpPr>
          <p:spPr bwMode="auto">
            <a:xfrm rot="-5400000">
              <a:off x="6324827" y="4275444"/>
              <a:ext cx="154305" cy="24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8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52" name="Rectangle 86"/>
            <p:cNvSpPr>
              <a:spLocks noChangeArrowheads="1"/>
            </p:cNvSpPr>
            <p:nvPr/>
          </p:nvSpPr>
          <p:spPr bwMode="auto">
            <a:xfrm rot="-5400000">
              <a:off x="6496293" y="4275444"/>
              <a:ext cx="154305" cy="24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9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53" name="Rectangle 87"/>
            <p:cNvSpPr>
              <a:spLocks noChangeArrowheads="1"/>
            </p:cNvSpPr>
            <p:nvPr/>
          </p:nvSpPr>
          <p:spPr bwMode="auto">
            <a:xfrm rot="-5400000">
              <a:off x="6616324" y="4309734"/>
              <a:ext cx="240030" cy="24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54" name="Rectangle 88"/>
            <p:cNvSpPr>
              <a:spLocks noChangeArrowheads="1"/>
            </p:cNvSpPr>
            <p:nvPr/>
          </p:nvSpPr>
          <p:spPr bwMode="auto">
            <a:xfrm rot="-5400000">
              <a:off x="6787790" y="4309734"/>
              <a:ext cx="240030" cy="24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11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55" name="Rectangle 89"/>
            <p:cNvSpPr>
              <a:spLocks noChangeArrowheads="1"/>
            </p:cNvSpPr>
            <p:nvPr/>
          </p:nvSpPr>
          <p:spPr bwMode="auto">
            <a:xfrm rot="-5400000">
              <a:off x="6950683" y="4309734"/>
              <a:ext cx="240030" cy="24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12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56" name="Rectangle 90"/>
            <p:cNvSpPr>
              <a:spLocks noChangeArrowheads="1"/>
            </p:cNvSpPr>
            <p:nvPr/>
          </p:nvSpPr>
          <p:spPr bwMode="auto">
            <a:xfrm rot="-5400000">
              <a:off x="7122150" y="4309734"/>
              <a:ext cx="240030" cy="24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13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57" name="Rectangle 91"/>
            <p:cNvSpPr>
              <a:spLocks noChangeArrowheads="1"/>
            </p:cNvSpPr>
            <p:nvPr/>
          </p:nvSpPr>
          <p:spPr bwMode="auto">
            <a:xfrm rot="-5400000">
              <a:off x="7295044" y="4309734"/>
              <a:ext cx="240030" cy="24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14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58" name="Rectangle 92"/>
            <p:cNvSpPr>
              <a:spLocks noChangeArrowheads="1"/>
            </p:cNvSpPr>
            <p:nvPr/>
          </p:nvSpPr>
          <p:spPr bwMode="auto">
            <a:xfrm rot="-5400000">
              <a:off x="7457937" y="4309734"/>
              <a:ext cx="240030" cy="24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15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59" name="Rectangle 93"/>
            <p:cNvSpPr>
              <a:spLocks noChangeArrowheads="1"/>
            </p:cNvSpPr>
            <p:nvPr/>
          </p:nvSpPr>
          <p:spPr bwMode="auto">
            <a:xfrm rot="-5400000">
              <a:off x="7629404" y="4309734"/>
              <a:ext cx="240030" cy="24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16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60" name="Rectangle 94"/>
            <p:cNvSpPr>
              <a:spLocks noChangeArrowheads="1"/>
            </p:cNvSpPr>
            <p:nvPr/>
          </p:nvSpPr>
          <p:spPr bwMode="auto">
            <a:xfrm rot="-5400000">
              <a:off x="7800870" y="4309734"/>
              <a:ext cx="240030" cy="24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17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61" name="Rectangle 95"/>
            <p:cNvSpPr>
              <a:spLocks noChangeArrowheads="1"/>
            </p:cNvSpPr>
            <p:nvPr/>
          </p:nvSpPr>
          <p:spPr bwMode="auto">
            <a:xfrm rot="-5400000">
              <a:off x="7963762" y="4309734"/>
              <a:ext cx="240030" cy="24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18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62" name="Rectangle 96"/>
            <p:cNvSpPr>
              <a:spLocks noChangeArrowheads="1"/>
            </p:cNvSpPr>
            <p:nvPr/>
          </p:nvSpPr>
          <p:spPr bwMode="auto">
            <a:xfrm rot="-5400000">
              <a:off x="8135228" y="4309734"/>
              <a:ext cx="240030" cy="24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19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63" name="Rectangle 97"/>
            <p:cNvSpPr>
              <a:spLocks noChangeArrowheads="1"/>
            </p:cNvSpPr>
            <p:nvPr/>
          </p:nvSpPr>
          <p:spPr bwMode="auto">
            <a:xfrm rot="-5400000">
              <a:off x="8298122" y="4309734"/>
              <a:ext cx="240030" cy="24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20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64" name="Rectangle 98"/>
            <p:cNvSpPr>
              <a:spLocks noChangeArrowheads="1"/>
            </p:cNvSpPr>
            <p:nvPr/>
          </p:nvSpPr>
          <p:spPr bwMode="auto">
            <a:xfrm rot="-5400000">
              <a:off x="8469588" y="4308306"/>
              <a:ext cx="240030" cy="24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21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65" name="Rectangle 99"/>
            <p:cNvSpPr>
              <a:spLocks noChangeArrowheads="1"/>
            </p:cNvSpPr>
            <p:nvPr/>
          </p:nvSpPr>
          <p:spPr bwMode="auto">
            <a:xfrm rot="-5400000">
              <a:off x="8641054" y="4308306"/>
              <a:ext cx="240030" cy="24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22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66" name="Rectangle 100"/>
            <p:cNvSpPr>
              <a:spLocks noChangeArrowheads="1"/>
            </p:cNvSpPr>
            <p:nvPr/>
          </p:nvSpPr>
          <p:spPr bwMode="auto">
            <a:xfrm rot="-5400000">
              <a:off x="8803947" y="4308306"/>
              <a:ext cx="240030" cy="24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23</a:t>
              </a:r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367" name="Rectangle 103"/>
            <p:cNvSpPr>
              <a:spLocks noChangeArrowheads="1"/>
            </p:cNvSpPr>
            <p:nvPr/>
          </p:nvSpPr>
          <p:spPr bwMode="auto">
            <a:xfrm>
              <a:off x="8461416" y="2425081"/>
              <a:ext cx="548279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N=164</a:t>
              </a:r>
            </a:p>
          </p:txBody>
        </p:sp>
        <p:pic>
          <p:nvPicPr>
            <p:cNvPr id="9368" name="106 - Εικόνα" descr="SARGU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751" y="2455228"/>
              <a:ext cx="731589" cy="436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69" name="Rectangle 103"/>
            <p:cNvSpPr>
              <a:spLocks noChangeArrowheads="1"/>
            </p:cNvSpPr>
            <p:nvPr/>
          </p:nvSpPr>
          <p:spPr bwMode="auto">
            <a:xfrm>
              <a:off x="7881485" y="2896251"/>
              <a:ext cx="1135515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ΕΕΜ</a:t>
              </a:r>
              <a:r>
                <a:rPr lang="en-US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lang="el-GR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&gt;</a:t>
              </a:r>
              <a:r>
                <a:rPr lang="en-US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lang="el-GR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23 </a:t>
              </a:r>
              <a:r>
                <a:rPr lang="en-US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cm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3" name="Rectangle 503"/>
            <p:cNvSpPr>
              <a:spLocks noChangeArrowheads="1"/>
            </p:cNvSpPr>
            <p:nvPr/>
          </p:nvSpPr>
          <p:spPr bwMode="auto">
            <a:xfrm>
              <a:off x="7650163" y="2416175"/>
              <a:ext cx="760412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l-GR" sz="1400" dirty="0">
                  <a:solidFill>
                    <a:srgbClr val="000000">
                      <a:lumMod val="95000"/>
                      <a:lumOff val="5000"/>
                    </a:srgbClr>
                  </a:solidFill>
                  <a:cs typeface="Arial" pitchFamily="34" charset="0"/>
                </a:rPr>
                <a:t>Απλάδια</a:t>
              </a:r>
            </a:p>
          </p:txBody>
        </p:sp>
        <p:sp>
          <p:nvSpPr>
            <p:cNvPr id="9371" name="Text Box 34"/>
            <p:cNvSpPr txBox="1">
              <a:spLocks noChangeArrowheads="1"/>
            </p:cNvSpPr>
            <p:nvPr/>
          </p:nvSpPr>
          <p:spPr bwMode="auto">
            <a:xfrm>
              <a:off x="8343616" y="2628900"/>
              <a:ext cx="7178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l-GR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98,2%</a:t>
              </a:r>
            </a:p>
          </p:txBody>
        </p:sp>
      </p:grpSp>
      <p:grpSp>
        <p:nvGrpSpPr>
          <p:cNvPr id="5" name="246 - Ομάδα"/>
          <p:cNvGrpSpPr>
            <a:grpSpLocks/>
          </p:cNvGrpSpPr>
          <p:nvPr/>
        </p:nvGrpSpPr>
        <p:grpSpPr bwMode="auto">
          <a:xfrm>
            <a:off x="1628775" y="2406650"/>
            <a:ext cx="3876675" cy="2152650"/>
            <a:chOff x="1628775" y="2406650"/>
            <a:chExt cx="3876675" cy="2152650"/>
          </a:xfrm>
        </p:grpSpPr>
        <p:sp>
          <p:nvSpPr>
            <p:cNvPr id="9228" name="Text Box 34"/>
            <p:cNvSpPr txBox="1">
              <a:spLocks noChangeArrowheads="1"/>
            </p:cNvSpPr>
            <p:nvPr/>
          </p:nvSpPr>
          <p:spPr bwMode="auto">
            <a:xfrm>
              <a:off x="4787616" y="2617833"/>
              <a:ext cx="717834" cy="277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l-GR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72,4%</a:t>
              </a:r>
            </a:p>
          </p:txBody>
        </p:sp>
        <p:sp>
          <p:nvSpPr>
            <p:cNvPr id="6" name="Rectangle 197"/>
            <p:cNvSpPr>
              <a:spLocks noChangeArrowheads="1"/>
            </p:cNvSpPr>
            <p:nvPr/>
          </p:nvSpPr>
          <p:spPr bwMode="auto">
            <a:xfrm>
              <a:off x="2572359" y="4289233"/>
              <a:ext cx="126677" cy="17193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30" name="Rectangle 198"/>
            <p:cNvSpPr>
              <a:spLocks noChangeArrowheads="1"/>
            </p:cNvSpPr>
            <p:nvPr/>
          </p:nvSpPr>
          <p:spPr bwMode="auto">
            <a:xfrm>
              <a:off x="2825712" y="4143097"/>
              <a:ext cx="135725" cy="163329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31" name="Rectangle 199"/>
            <p:cNvSpPr>
              <a:spLocks noChangeArrowheads="1"/>
            </p:cNvSpPr>
            <p:nvPr/>
          </p:nvSpPr>
          <p:spPr bwMode="auto">
            <a:xfrm>
              <a:off x="3088114" y="4108712"/>
              <a:ext cx="126677" cy="197714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32" name="Rectangle 200"/>
            <p:cNvSpPr>
              <a:spLocks noChangeArrowheads="1"/>
            </p:cNvSpPr>
            <p:nvPr/>
          </p:nvSpPr>
          <p:spPr bwMode="auto">
            <a:xfrm>
              <a:off x="3341467" y="3077159"/>
              <a:ext cx="135725" cy="1229268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33" name="Rectangle 201"/>
            <p:cNvSpPr>
              <a:spLocks noChangeArrowheads="1"/>
            </p:cNvSpPr>
            <p:nvPr/>
          </p:nvSpPr>
          <p:spPr bwMode="auto">
            <a:xfrm>
              <a:off x="3603869" y="2621557"/>
              <a:ext cx="126677" cy="1684869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34" name="Rectangle 202"/>
            <p:cNvSpPr>
              <a:spLocks noChangeArrowheads="1"/>
            </p:cNvSpPr>
            <p:nvPr/>
          </p:nvSpPr>
          <p:spPr bwMode="auto">
            <a:xfrm>
              <a:off x="3857222" y="3627321"/>
              <a:ext cx="135725" cy="67910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35" name="Rectangle 203"/>
            <p:cNvSpPr>
              <a:spLocks noChangeArrowheads="1"/>
            </p:cNvSpPr>
            <p:nvPr/>
          </p:nvSpPr>
          <p:spPr bwMode="auto">
            <a:xfrm>
              <a:off x="3857222" y="3627321"/>
              <a:ext cx="135725" cy="679105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36" name="Rectangle 204"/>
            <p:cNvSpPr>
              <a:spLocks noChangeAspect="1" noChangeArrowheads="1"/>
            </p:cNvSpPr>
            <p:nvPr/>
          </p:nvSpPr>
          <p:spPr bwMode="auto">
            <a:xfrm>
              <a:off x="4119623" y="4057134"/>
              <a:ext cx="126677" cy="24929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37" name="Rectangle 205"/>
            <p:cNvSpPr>
              <a:spLocks noChangeArrowheads="1"/>
            </p:cNvSpPr>
            <p:nvPr/>
          </p:nvSpPr>
          <p:spPr bwMode="auto">
            <a:xfrm>
              <a:off x="4119623" y="4057134"/>
              <a:ext cx="126677" cy="249292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38" name="Rectangle 206"/>
            <p:cNvSpPr>
              <a:spLocks noChangeArrowheads="1"/>
            </p:cNvSpPr>
            <p:nvPr/>
          </p:nvSpPr>
          <p:spPr bwMode="auto">
            <a:xfrm>
              <a:off x="4372976" y="4082923"/>
              <a:ext cx="135725" cy="22350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39" name="Rectangle 207"/>
            <p:cNvSpPr>
              <a:spLocks noChangeArrowheads="1"/>
            </p:cNvSpPr>
            <p:nvPr/>
          </p:nvSpPr>
          <p:spPr bwMode="auto">
            <a:xfrm>
              <a:off x="4372976" y="4082923"/>
              <a:ext cx="135725" cy="223504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40" name="Rectangle 208"/>
            <p:cNvSpPr>
              <a:spLocks noChangeArrowheads="1"/>
            </p:cNvSpPr>
            <p:nvPr/>
          </p:nvSpPr>
          <p:spPr bwMode="auto">
            <a:xfrm>
              <a:off x="4635378" y="4246253"/>
              <a:ext cx="126677" cy="60174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41" name="Rectangle 209"/>
            <p:cNvSpPr>
              <a:spLocks noChangeArrowheads="1"/>
            </p:cNvSpPr>
            <p:nvPr/>
          </p:nvSpPr>
          <p:spPr bwMode="auto">
            <a:xfrm>
              <a:off x="4635378" y="4246253"/>
              <a:ext cx="126677" cy="60174"/>
            </a:xfrm>
            <a:prstGeom prst="rect">
              <a:avLst/>
            </a:prstGeom>
            <a:solidFill>
              <a:srgbClr val="92D05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42" name="Rectangle 210"/>
            <p:cNvSpPr>
              <a:spLocks noChangeArrowheads="1"/>
            </p:cNvSpPr>
            <p:nvPr/>
          </p:nvSpPr>
          <p:spPr bwMode="auto">
            <a:xfrm>
              <a:off x="4888731" y="4272041"/>
              <a:ext cx="135725" cy="3438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43" name="Rectangle 211"/>
            <p:cNvSpPr>
              <a:spLocks noChangeArrowheads="1"/>
            </p:cNvSpPr>
            <p:nvPr/>
          </p:nvSpPr>
          <p:spPr bwMode="auto">
            <a:xfrm>
              <a:off x="4888731" y="4272041"/>
              <a:ext cx="135725" cy="34385"/>
            </a:xfrm>
            <a:prstGeom prst="rect">
              <a:avLst/>
            </a:prstGeom>
            <a:solidFill>
              <a:srgbClr val="92D05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44" name="Rectangle 212"/>
            <p:cNvSpPr>
              <a:spLocks noChangeArrowheads="1"/>
            </p:cNvSpPr>
            <p:nvPr/>
          </p:nvSpPr>
          <p:spPr bwMode="auto">
            <a:xfrm>
              <a:off x="5151132" y="4289233"/>
              <a:ext cx="126677" cy="17193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45" name="Rectangle 213"/>
            <p:cNvSpPr>
              <a:spLocks noChangeArrowheads="1"/>
            </p:cNvSpPr>
            <p:nvPr/>
          </p:nvSpPr>
          <p:spPr bwMode="auto">
            <a:xfrm>
              <a:off x="5151132" y="4289233"/>
              <a:ext cx="126677" cy="17193"/>
            </a:xfrm>
            <a:prstGeom prst="rect">
              <a:avLst/>
            </a:prstGeom>
            <a:solidFill>
              <a:srgbClr val="92D05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46" name="Line 214"/>
            <p:cNvSpPr>
              <a:spLocks noChangeShapeType="1"/>
            </p:cNvSpPr>
            <p:nvPr/>
          </p:nvSpPr>
          <p:spPr bwMode="auto">
            <a:xfrm>
              <a:off x="2309958" y="2484017"/>
              <a:ext cx="1509" cy="18224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47" name="Line 215"/>
            <p:cNvSpPr>
              <a:spLocks noChangeShapeType="1"/>
            </p:cNvSpPr>
            <p:nvPr/>
          </p:nvSpPr>
          <p:spPr bwMode="auto">
            <a:xfrm>
              <a:off x="2255668" y="4306426"/>
              <a:ext cx="54290" cy="14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48" name="Line 216"/>
            <p:cNvSpPr>
              <a:spLocks noChangeShapeType="1"/>
            </p:cNvSpPr>
            <p:nvPr/>
          </p:nvSpPr>
          <p:spPr bwMode="auto">
            <a:xfrm>
              <a:off x="2255668" y="4082923"/>
              <a:ext cx="54290" cy="14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49" name="Line 217"/>
            <p:cNvSpPr>
              <a:spLocks noChangeShapeType="1"/>
            </p:cNvSpPr>
            <p:nvPr/>
          </p:nvSpPr>
          <p:spPr bwMode="auto">
            <a:xfrm>
              <a:off x="2255668" y="3850824"/>
              <a:ext cx="54290" cy="14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50" name="Line 218"/>
            <p:cNvSpPr>
              <a:spLocks noChangeShapeType="1"/>
            </p:cNvSpPr>
            <p:nvPr/>
          </p:nvSpPr>
          <p:spPr bwMode="auto">
            <a:xfrm>
              <a:off x="2255668" y="3627321"/>
              <a:ext cx="54290" cy="14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51" name="Line 219"/>
            <p:cNvSpPr>
              <a:spLocks noChangeShapeType="1"/>
            </p:cNvSpPr>
            <p:nvPr/>
          </p:nvSpPr>
          <p:spPr bwMode="auto">
            <a:xfrm>
              <a:off x="2255668" y="3395221"/>
              <a:ext cx="54290" cy="14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52" name="Line 220"/>
            <p:cNvSpPr>
              <a:spLocks noChangeShapeType="1"/>
            </p:cNvSpPr>
            <p:nvPr/>
          </p:nvSpPr>
          <p:spPr bwMode="auto">
            <a:xfrm>
              <a:off x="2255668" y="3171718"/>
              <a:ext cx="54290" cy="14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53" name="Line 221"/>
            <p:cNvSpPr>
              <a:spLocks noChangeShapeType="1"/>
            </p:cNvSpPr>
            <p:nvPr/>
          </p:nvSpPr>
          <p:spPr bwMode="auto">
            <a:xfrm>
              <a:off x="2255668" y="2939618"/>
              <a:ext cx="54290" cy="14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54" name="Line 222"/>
            <p:cNvSpPr>
              <a:spLocks noChangeShapeType="1"/>
            </p:cNvSpPr>
            <p:nvPr/>
          </p:nvSpPr>
          <p:spPr bwMode="auto">
            <a:xfrm>
              <a:off x="2255668" y="2716116"/>
              <a:ext cx="54290" cy="14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55" name="Line 223"/>
            <p:cNvSpPr>
              <a:spLocks noChangeShapeType="1"/>
            </p:cNvSpPr>
            <p:nvPr/>
          </p:nvSpPr>
          <p:spPr bwMode="auto">
            <a:xfrm>
              <a:off x="2255668" y="2484017"/>
              <a:ext cx="54290" cy="14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56" name="Line 224"/>
            <p:cNvSpPr>
              <a:spLocks noChangeShapeType="1"/>
            </p:cNvSpPr>
            <p:nvPr/>
          </p:nvSpPr>
          <p:spPr bwMode="auto">
            <a:xfrm>
              <a:off x="2309958" y="4306426"/>
              <a:ext cx="3094528" cy="14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57" name="Line 225"/>
            <p:cNvSpPr>
              <a:spLocks noChangeShapeType="1"/>
            </p:cNvSpPr>
            <p:nvPr/>
          </p:nvSpPr>
          <p:spPr bwMode="auto">
            <a:xfrm flipV="1">
              <a:off x="2309958" y="4306426"/>
              <a:ext cx="1509" cy="5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58" name="Line 226"/>
            <p:cNvSpPr>
              <a:spLocks noChangeShapeType="1"/>
            </p:cNvSpPr>
            <p:nvPr/>
          </p:nvSpPr>
          <p:spPr bwMode="auto">
            <a:xfrm flipV="1">
              <a:off x="2572359" y="4306426"/>
              <a:ext cx="1509" cy="5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59" name="Line 227"/>
            <p:cNvSpPr>
              <a:spLocks noChangeShapeType="1"/>
            </p:cNvSpPr>
            <p:nvPr/>
          </p:nvSpPr>
          <p:spPr bwMode="auto">
            <a:xfrm flipV="1">
              <a:off x="2825712" y="4306426"/>
              <a:ext cx="1509" cy="5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60" name="Line 228"/>
            <p:cNvSpPr>
              <a:spLocks noChangeShapeType="1"/>
            </p:cNvSpPr>
            <p:nvPr/>
          </p:nvSpPr>
          <p:spPr bwMode="auto">
            <a:xfrm flipV="1">
              <a:off x="3088114" y="4306426"/>
              <a:ext cx="1509" cy="5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61" name="Line 229"/>
            <p:cNvSpPr>
              <a:spLocks noChangeShapeType="1"/>
            </p:cNvSpPr>
            <p:nvPr/>
          </p:nvSpPr>
          <p:spPr bwMode="auto">
            <a:xfrm flipV="1">
              <a:off x="3341467" y="4306426"/>
              <a:ext cx="1509" cy="5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62" name="Line 230"/>
            <p:cNvSpPr>
              <a:spLocks noChangeShapeType="1"/>
            </p:cNvSpPr>
            <p:nvPr/>
          </p:nvSpPr>
          <p:spPr bwMode="auto">
            <a:xfrm flipV="1">
              <a:off x="3603869" y="4306426"/>
              <a:ext cx="1509" cy="5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63" name="Line 231"/>
            <p:cNvSpPr>
              <a:spLocks noChangeShapeType="1"/>
            </p:cNvSpPr>
            <p:nvPr/>
          </p:nvSpPr>
          <p:spPr bwMode="auto">
            <a:xfrm flipV="1">
              <a:off x="3857222" y="4306426"/>
              <a:ext cx="1509" cy="5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64" name="Line 232"/>
            <p:cNvSpPr>
              <a:spLocks noChangeShapeType="1"/>
            </p:cNvSpPr>
            <p:nvPr/>
          </p:nvSpPr>
          <p:spPr bwMode="auto">
            <a:xfrm flipV="1">
              <a:off x="4119623" y="4306426"/>
              <a:ext cx="1509" cy="5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65" name="Line 233"/>
            <p:cNvSpPr>
              <a:spLocks noChangeShapeType="1"/>
            </p:cNvSpPr>
            <p:nvPr/>
          </p:nvSpPr>
          <p:spPr bwMode="auto">
            <a:xfrm flipV="1">
              <a:off x="4372976" y="4306426"/>
              <a:ext cx="1509" cy="5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66" name="Line 234"/>
            <p:cNvSpPr>
              <a:spLocks noChangeShapeType="1"/>
            </p:cNvSpPr>
            <p:nvPr/>
          </p:nvSpPr>
          <p:spPr bwMode="auto">
            <a:xfrm flipV="1">
              <a:off x="4635378" y="4306426"/>
              <a:ext cx="1509" cy="5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67" name="Line 235"/>
            <p:cNvSpPr>
              <a:spLocks noChangeShapeType="1"/>
            </p:cNvSpPr>
            <p:nvPr/>
          </p:nvSpPr>
          <p:spPr bwMode="auto">
            <a:xfrm flipV="1">
              <a:off x="4888731" y="4306426"/>
              <a:ext cx="1509" cy="5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68" name="Line 236"/>
            <p:cNvSpPr>
              <a:spLocks noChangeShapeType="1"/>
            </p:cNvSpPr>
            <p:nvPr/>
          </p:nvSpPr>
          <p:spPr bwMode="auto">
            <a:xfrm flipV="1">
              <a:off x="5151132" y="4306426"/>
              <a:ext cx="1509" cy="5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69" name="Line 237"/>
            <p:cNvSpPr>
              <a:spLocks noChangeShapeType="1"/>
            </p:cNvSpPr>
            <p:nvPr/>
          </p:nvSpPr>
          <p:spPr bwMode="auto">
            <a:xfrm flipV="1">
              <a:off x="5404486" y="4306426"/>
              <a:ext cx="1509" cy="51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9270" name="Rectangle 238"/>
            <p:cNvSpPr>
              <a:spLocks noChangeArrowheads="1"/>
            </p:cNvSpPr>
            <p:nvPr/>
          </p:nvSpPr>
          <p:spPr bwMode="auto">
            <a:xfrm>
              <a:off x="2092798" y="4229060"/>
              <a:ext cx="95008" cy="19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71" name="Rectangle 239"/>
            <p:cNvSpPr>
              <a:spLocks noChangeArrowheads="1"/>
            </p:cNvSpPr>
            <p:nvPr/>
          </p:nvSpPr>
          <p:spPr bwMode="auto">
            <a:xfrm>
              <a:off x="2092798" y="4005557"/>
              <a:ext cx="95008" cy="19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5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72" name="Rectangle 240"/>
            <p:cNvSpPr>
              <a:spLocks noChangeArrowheads="1"/>
            </p:cNvSpPr>
            <p:nvPr/>
          </p:nvSpPr>
          <p:spPr bwMode="auto">
            <a:xfrm>
              <a:off x="2011363" y="3773457"/>
              <a:ext cx="188507" cy="19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10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73" name="Rectangle 241"/>
            <p:cNvSpPr>
              <a:spLocks noChangeArrowheads="1"/>
            </p:cNvSpPr>
            <p:nvPr/>
          </p:nvSpPr>
          <p:spPr bwMode="auto">
            <a:xfrm>
              <a:off x="2011363" y="3549954"/>
              <a:ext cx="188507" cy="19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15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74" name="Rectangle 242"/>
            <p:cNvSpPr>
              <a:spLocks noChangeArrowheads="1"/>
            </p:cNvSpPr>
            <p:nvPr/>
          </p:nvSpPr>
          <p:spPr bwMode="auto">
            <a:xfrm>
              <a:off x="2011363" y="3317854"/>
              <a:ext cx="188507" cy="19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20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75" name="Rectangle 243"/>
            <p:cNvSpPr>
              <a:spLocks noChangeArrowheads="1"/>
            </p:cNvSpPr>
            <p:nvPr/>
          </p:nvSpPr>
          <p:spPr bwMode="auto">
            <a:xfrm>
              <a:off x="2011363" y="3094352"/>
              <a:ext cx="188507" cy="19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25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76" name="Rectangle 244"/>
            <p:cNvSpPr>
              <a:spLocks noChangeArrowheads="1"/>
            </p:cNvSpPr>
            <p:nvPr/>
          </p:nvSpPr>
          <p:spPr bwMode="auto">
            <a:xfrm>
              <a:off x="2011363" y="2862253"/>
              <a:ext cx="188507" cy="19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30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77" name="Rectangle 245"/>
            <p:cNvSpPr>
              <a:spLocks noChangeArrowheads="1"/>
            </p:cNvSpPr>
            <p:nvPr/>
          </p:nvSpPr>
          <p:spPr bwMode="auto">
            <a:xfrm>
              <a:off x="2011363" y="2638749"/>
              <a:ext cx="188507" cy="19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35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78" name="Rectangle 246"/>
            <p:cNvSpPr>
              <a:spLocks noChangeArrowheads="1"/>
            </p:cNvSpPr>
            <p:nvPr/>
          </p:nvSpPr>
          <p:spPr bwMode="auto">
            <a:xfrm>
              <a:off x="2011363" y="2406650"/>
              <a:ext cx="188507" cy="19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40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79" name="Rectangle 247"/>
            <p:cNvSpPr>
              <a:spLocks noChangeArrowheads="1"/>
            </p:cNvSpPr>
            <p:nvPr/>
          </p:nvSpPr>
          <p:spPr bwMode="auto">
            <a:xfrm rot="-5400000">
              <a:off x="2408846" y="4332823"/>
              <a:ext cx="90261" cy="20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8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80" name="Rectangle 248"/>
            <p:cNvSpPr>
              <a:spLocks noChangeArrowheads="1"/>
            </p:cNvSpPr>
            <p:nvPr/>
          </p:nvSpPr>
          <p:spPr bwMode="auto">
            <a:xfrm rot="-5400000">
              <a:off x="2625326" y="4367208"/>
              <a:ext cx="179089" cy="20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10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81" name="Rectangle 249"/>
            <p:cNvSpPr>
              <a:spLocks noChangeArrowheads="1"/>
            </p:cNvSpPr>
            <p:nvPr/>
          </p:nvSpPr>
          <p:spPr bwMode="auto">
            <a:xfrm rot="-5400000">
              <a:off x="2878679" y="4367208"/>
              <a:ext cx="179089" cy="20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12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82" name="Rectangle 250"/>
            <p:cNvSpPr>
              <a:spLocks noChangeArrowheads="1"/>
            </p:cNvSpPr>
            <p:nvPr/>
          </p:nvSpPr>
          <p:spPr bwMode="auto">
            <a:xfrm rot="-5400000">
              <a:off x="3141081" y="4367208"/>
              <a:ext cx="179089" cy="20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14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83" name="Rectangle 251"/>
            <p:cNvSpPr>
              <a:spLocks noChangeArrowheads="1"/>
            </p:cNvSpPr>
            <p:nvPr/>
          </p:nvSpPr>
          <p:spPr bwMode="auto">
            <a:xfrm rot="-5400000">
              <a:off x="3394434" y="4367208"/>
              <a:ext cx="179089" cy="20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16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84" name="Rectangle 252"/>
            <p:cNvSpPr>
              <a:spLocks noChangeArrowheads="1"/>
            </p:cNvSpPr>
            <p:nvPr/>
          </p:nvSpPr>
          <p:spPr bwMode="auto">
            <a:xfrm rot="-5400000">
              <a:off x="3656835" y="4367208"/>
              <a:ext cx="179089" cy="20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18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85" name="Rectangle 253"/>
            <p:cNvSpPr>
              <a:spLocks noChangeArrowheads="1"/>
            </p:cNvSpPr>
            <p:nvPr/>
          </p:nvSpPr>
          <p:spPr bwMode="auto">
            <a:xfrm rot="-5400000">
              <a:off x="3910188" y="4367208"/>
              <a:ext cx="179089" cy="20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20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86" name="Rectangle 254"/>
            <p:cNvSpPr>
              <a:spLocks noChangeArrowheads="1"/>
            </p:cNvSpPr>
            <p:nvPr/>
          </p:nvSpPr>
          <p:spPr bwMode="auto">
            <a:xfrm rot="-5400000">
              <a:off x="4174097" y="4367208"/>
              <a:ext cx="179089" cy="20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22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87" name="Rectangle 255"/>
            <p:cNvSpPr>
              <a:spLocks noChangeArrowheads="1"/>
            </p:cNvSpPr>
            <p:nvPr/>
          </p:nvSpPr>
          <p:spPr bwMode="auto">
            <a:xfrm rot="-5400000">
              <a:off x="4427451" y="4367208"/>
              <a:ext cx="179089" cy="20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24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88" name="Rectangle 256"/>
            <p:cNvSpPr>
              <a:spLocks noChangeArrowheads="1"/>
            </p:cNvSpPr>
            <p:nvPr/>
          </p:nvSpPr>
          <p:spPr bwMode="auto">
            <a:xfrm rot="-5400000">
              <a:off x="4689852" y="4365775"/>
              <a:ext cx="179089" cy="20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26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89" name="Rectangle 257"/>
            <p:cNvSpPr>
              <a:spLocks noChangeArrowheads="1"/>
            </p:cNvSpPr>
            <p:nvPr/>
          </p:nvSpPr>
          <p:spPr bwMode="auto">
            <a:xfrm rot="-5400000">
              <a:off x="4943205" y="4365775"/>
              <a:ext cx="179089" cy="20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28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90" name="Rectangle 258"/>
            <p:cNvSpPr>
              <a:spLocks noChangeArrowheads="1"/>
            </p:cNvSpPr>
            <p:nvPr/>
          </p:nvSpPr>
          <p:spPr bwMode="auto">
            <a:xfrm rot="-5400000">
              <a:off x="5205607" y="4365775"/>
              <a:ext cx="179089" cy="205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b="0" smtClean="0">
                  <a:solidFill>
                    <a:srgbClr val="000000"/>
                  </a:solidFill>
                  <a:cs typeface="Arial" panose="020B0604020202020204" pitchFamily="34" charset="0"/>
                </a:rPr>
                <a:t>30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91" name="Rectangle 261"/>
            <p:cNvSpPr>
              <a:spLocks noChangeArrowheads="1"/>
            </p:cNvSpPr>
            <p:nvPr/>
          </p:nvSpPr>
          <p:spPr bwMode="auto">
            <a:xfrm>
              <a:off x="4816344" y="2432090"/>
              <a:ext cx="600206" cy="19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N=1201</a:t>
              </a:r>
            </a:p>
          </p:txBody>
        </p:sp>
        <p:sp>
          <p:nvSpPr>
            <p:cNvPr id="284" name="Rectangle 503"/>
            <p:cNvSpPr>
              <a:spLocks noChangeArrowheads="1"/>
            </p:cNvSpPr>
            <p:nvPr/>
          </p:nvSpPr>
          <p:spPr bwMode="auto">
            <a:xfrm>
              <a:off x="3816350" y="2406650"/>
              <a:ext cx="94138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l-GR" sz="1400" dirty="0">
                  <a:solidFill>
                    <a:srgbClr val="000000">
                      <a:lumMod val="95000"/>
                      <a:lumOff val="5000"/>
                    </a:srgbClr>
                  </a:solidFill>
                  <a:cs typeface="Arial" pitchFamily="34" charset="0"/>
                </a:rPr>
                <a:t>Παραγάδια</a:t>
              </a:r>
            </a:p>
          </p:txBody>
        </p:sp>
        <p:sp>
          <p:nvSpPr>
            <p:cNvPr id="9293" name="Rectangle 103"/>
            <p:cNvSpPr>
              <a:spLocks noChangeArrowheads="1"/>
            </p:cNvSpPr>
            <p:nvPr/>
          </p:nvSpPr>
          <p:spPr bwMode="auto">
            <a:xfrm>
              <a:off x="4325948" y="2895600"/>
              <a:ext cx="1046152" cy="19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ΕΕΜ</a:t>
              </a:r>
              <a:r>
                <a:rPr lang="en-US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lang="el-GR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&gt;</a:t>
              </a:r>
              <a:r>
                <a:rPr lang="en-US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lang="el-GR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  <a:r>
                <a:rPr lang="el-GR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l-GR" sz="1400" smtClean="0">
                  <a:solidFill>
                    <a:srgbClr val="000000"/>
                  </a:solidFill>
                  <a:cs typeface="Arial" panose="020B0604020202020204" pitchFamily="34" charset="0"/>
                </a:rPr>
                <a:t>cm</a:t>
              </a:r>
              <a:endParaRPr lang="el-GR" altLang="el-GR" sz="14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94" name="Rectangle 503"/>
            <p:cNvSpPr>
              <a:spLocks noChangeArrowheads="1"/>
            </p:cNvSpPr>
            <p:nvPr/>
          </p:nvSpPr>
          <p:spPr bwMode="auto">
            <a:xfrm rot="-5400000">
              <a:off x="1664494" y="3188494"/>
              <a:ext cx="2047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mtClean="0">
                  <a:solidFill>
                    <a:srgbClr val="000000"/>
                  </a:solidFill>
                  <a:cs typeface="Arial" panose="020B0604020202020204" pitchFamily="34" charset="0"/>
                </a:rPr>
                <a:t>%</a:t>
              </a:r>
            </a:p>
          </p:txBody>
        </p:sp>
        <p:pic>
          <p:nvPicPr>
            <p:cNvPr id="9295" name="245 - Εικόνα" descr="S aurata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950" y="2465070"/>
              <a:ext cx="960250" cy="38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440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92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0" y="5003800"/>
            <a:ext cx="9099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8392" dir="4091915" algn="ctr" rotWithShape="0">
                    <a:srgbClr val="8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Διερεύνηση του ρόλου που μπορεί να διαδραματίσει η ύπαρξη και λειτουργία του Εθνικού Θαλάσσιου Πάρκου Ζακύνθου (ΕΘΠΖ) στη διαχείριση των αλιευτικών πόρων στην περιοχή</a:t>
            </a:r>
            <a:endParaRPr lang="en-GB" altLang="el-GR" sz="2000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31800" y="908050"/>
            <a:ext cx="571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8392" dir="4091915" algn="ctr" rotWithShape="0">
                    <a:srgbClr val="8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Εκτίμηση της αλληλεπικάλυψης σε μέεθος ανάμεσα σε διαφορετικά αλιευτικά εργαλεία και εποχές</a:t>
            </a:r>
            <a:endParaRPr lang="en-GB" altLang="el-GR" sz="2000" b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124" name="AutoShape 12"/>
          <p:cNvSpPr>
            <a:spLocks noChangeArrowheads="1"/>
          </p:cNvSpPr>
          <p:nvPr/>
        </p:nvSpPr>
        <p:spPr bwMode="auto">
          <a:xfrm>
            <a:off x="206375" y="981075"/>
            <a:ext cx="536575" cy="1008063"/>
          </a:xfrm>
          <a:prstGeom prst="curvedRightArrow">
            <a:avLst>
              <a:gd name="adj1" fmla="val 37574"/>
              <a:gd name="adj2" fmla="val 75148"/>
              <a:gd name="adj3" fmla="val 33333"/>
            </a:avLst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185988" y="2917825"/>
            <a:ext cx="612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8392" dir="4091915" algn="ctr" rotWithShape="0">
                    <a:srgbClr val="8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Προσδιορισμός του αριθμού των ατόμων που αλιεύονται με μήκος μικρότερο από το Ελάχιστο Επιτρεπόμενο Μέγεθος (ΕΕΜ</a:t>
            </a:r>
            <a:r>
              <a:rPr lang="en-US" altLang="el-GR" sz="2000" b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:</a:t>
            </a:r>
            <a:r>
              <a:rPr lang="el-GR" altLang="el-GR" sz="2000" b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Ε.Κ. 1626/94)</a:t>
            </a:r>
            <a:endParaRPr lang="en-GB" altLang="el-GR" sz="2000" b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126" name="AutoShape 15"/>
          <p:cNvSpPr>
            <a:spLocks noChangeArrowheads="1"/>
          </p:cNvSpPr>
          <p:nvPr/>
        </p:nvSpPr>
        <p:spPr bwMode="auto">
          <a:xfrm>
            <a:off x="8326438" y="2843213"/>
            <a:ext cx="611187" cy="1081087"/>
          </a:xfrm>
          <a:prstGeom prst="curvedLeftArrow">
            <a:avLst>
              <a:gd name="adj1" fmla="val 35377"/>
              <a:gd name="adj2" fmla="val 70753"/>
              <a:gd name="adj3" fmla="val 33333"/>
            </a:avLst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4" name="24 - Ομάδα"/>
          <p:cNvGrpSpPr>
            <a:grpSpLocks/>
          </p:cNvGrpSpPr>
          <p:nvPr/>
        </p:nvGrpSpPr>
        <p:grpSpPr bwMode="auto">
          <a:xfrm>
            <a:off x="373063" y="1985963"/>
            <a:ext cx="4554537" cy="954087"/>
            <a:chOff x="373063" y="1985963"/>
            <a:chExt cx="4554537" cy="954087"/>
          </a:xfrm>
        </p:grpSpPr>
        <p:pic>
          <p:nvPicPr>
            <p:cNvPr id="10257" name="Picture 8" descr="ZEU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788" y="2266950"/>
              <a:ext cx="360362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9" descr="ZEU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638" y="2184400"/>
              <a:ext cx="576262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12" descr="ANCHOV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63" y="2362200"/>
              <a:ext cx="50323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13" descr="ANCHOV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200" y="2336800"/>
              <a:ext cx="792163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6" descr="ZEU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513" y="1985963"/>
              <a:ext cx="1081087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10" descr="ZEU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313" y="2128838"/>
              <a:ext cx="719137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-51516" y="450850"/>
            <a:ext cx="7105650" cy="70802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sz="2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Επιβεβαιώνεται η </a:t>
            </a:r>
            <a:r>
              <a:rPr lang="el-G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υψηλή επιλεκτικότητα</a:t>
            </a:r>
            <a:r>
              <a:rPr lang="el-GR" sz="2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του </a:t>
            </a:r>
            <a:r>
              <a:rPr lang="el-G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παραγαδιού</a:t>
            </a:r>
            <a:r>
              <a:rPr lang="el-GR" sz="2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σε σύγκριση με τα δίχτυα (απλά και </a:t>
            </a:r>
            <a:r>
              <a:rPr lang="el-GR" sz="2000" b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μανωμένα</a:t>
            </a:r>
            <a:r>
              <a:rPr lang="el-GR" sz="2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  <a:endParaRPr lang="en-US" sz="20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254" name="AutoShape 19"/>
          <p:cNvSpPr>
            <a:spLocks noChangeArrowheads="1"/>
          </p:cNvSpPr>
          <p:nvPr/>
        </p:nvSpPr>
        <p:spPr bwMode="auto">
          <a:xfrm rot="20323857">
            <a:off x="5147547" y="1866900"/>
            <a:ext cx="1511300" cy="504825"/>
          </a:xfrm>
          <a:prstGeom prst="leftArrow">
            <a:avLst>
              <a:gd name="adj1" fmla="val 50000"/>
              <a:gd name="adj2" fmla="val 74843"/>
            </a:avLst>
          </a:prstGeom>
          <a:solidFill>
            <a:srgbClr val="00B0F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 smtClean="0">
              <a:solidFill>
                <a:srgbClr val="000000"/>
              </a:solidFill>
            </a:endParaRPr>
          </a:p>
        </p:txBody>
      </p:sp>
      <p:pic>
        <p:nvPicPr>
          <p:cNvPr id="10255" name="40 - Εικόνα" descr="kalathi paragadi.bmp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01" y="1588048"/>
            <a:ext cx="882539" cy="75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24 - Έλλειψη"/>
          <p:cNvSpPr>
            <a:spLocks noChangeArrowheads="1"/>
          </p:cNvSpPr>
          <p:nvPr/>
        </p:nvSpPr>
        <p:spPr bwMode="auto">
          <a:xfrm>
            <a:off x="2920284" y="1562100"/>
            <a:ext cx="2133600" cy="1733550"/>
          </a:xfrm>
          <a:prstGeom prst="ellipse">
            <a:avLst/>
          </a:prstGeom>
          <a:solidFill>
            <a:srgbClr val="00B0F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 smtClean="0">
              <a:solidFill>
                <a:srgbClr val="000000"/>
              </a:solidFill>
            </a:endParaRPr>
          </a:p>
        </p:txBody>
      </p:sp>
      <p:grpSp>
        <p:nvGrpSpPr>
          <p:cNvPr id="4" name="29 - Ομάδα"/>
          <p:cNvGrpSpPr>
            <a:grpSpLocks/>
          </p:cNvGrpSpPr>
          <p:nvPr/>
        </p:nvGrpSpPr>
        <p:grpSpPr bwMode="auto">
          <a:xfrm>
            <a:off x="0" y="1206500"/>
            <a:ext cx="9144000" cy="5651500"/>
            <a:chOff x="0" y="1206500"/>
            <a:chExt cx="9144000" cy="5651500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905000" y="5234356"/>
              <a:ext cx="7239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l-GR" sz="2000" b="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Τα </a:t>
              </a:r>
              <a:r>
                <a:rPr lang="el-GR" sz="2000" dirty="0" err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μανωμένα</a:t>
              </a:r>
              <a:r>
                <a:rPr lang="el-GR" sz="20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δίχτυα </a:t>
              </a:r>
              <a:r>
                <a:rPr lang="el-GR" sz="2000" b="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στις περισσότερες περιπτώσεις αλίευσαν τα μεγαλύτερα εύρη μηκών</a:t>
              </a:r>
              <a:endParaRPr lang="en-US" sz="2000" b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pic>
          <p:nvPicPr>
            <p:cNvPr id="10248" name="20 - Εικόνα" descr="a. manomeno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73600"/>
              <a:ext cx="2159000" cy="218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393950" y="6101292"/>
              <a:ext cx="675005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l-GR" sz="2000" b="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Πέρα από ένα συγκεκριμένο μέγεθος </a:t>
              </a:r>
              <a:r>
                <a:rPr lang="el-GR" sz="200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κανένα άτομο</a:t>
              </a:r>
              <a:r>
                <a:rPr lang="el-GR" sz="2000" b="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δεν μπορεί να διαφύγει της σύλληψης</a:t>
              </a:r>
              <a:endParaRPr lang="en-US" sz="2000" b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0250" name="AutoShape 12"/>
            <p:cNvSpPr>
              <a:spLocks noChangeArrowheads="1"/>
            </p:cNvSpPr>
            <p:nvPr/>
          </p:nvSpPr>
          <p:spPr bwMode="auto">
            <a:xfrm>
              <a:off x="1947862" y="5451475"/>
              <a:ext cx="536575" cy="1008063"/>
            </a:xfrm>
            <a:prstGeom prst="curvedRightArrow">
              <a:avLst>
                <a:gd name="adj1" fmla="val 37574"/>
                <a:gd name="adj2" fmla="val 75148"/>
                <a:gd name="adj3" fmla="val 33333"/>
              </a:avLst>
            </a:prstGeom>
            <a:solidFill>
              <a:srgbClr val="FF33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10251" name="AutoShape 19"/>
            <p:cNvSpPr>
              <a:spLocks noChangeArrowheads="1"/>
            </p:cNvSpPr>
            <p:nvPr/>
          </p:nvSpPr>
          <p:spPr bwMode="auto">
            <a:xfrm rot="8414526">
              <a:off x="647700" y="3743325"/>
              <a:ext cx="1511300" cy="504825"/>
            </a:xfrm>
            <a:prstGeom prst="leftArrow">
              <a:avLst>
                <a:gd name="adj1" fmla="val 50000"/>
                <a:gd name="adj2" fmla="val 74843"/>
              </a:avLst>
            </a:prstGeom>
            <a:solidFill>
              <a:srgbClr val="FF99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  <p:sp>
          <p:nvSpPr>
            <p:cNvPr id="10252" name="30 - Έλλειψη"/>
            <p:cNvSpPr>
              <a:spLocks noChangeArrowheads="1"/>
            </p:cNvSpPr>
            <p:nvPr/>
          </p:nvSpPr>
          <p:spPr bwMode="auto">
            <a:xfrm>
              <a:off x="1104900" y="1206500"/>
              <a:ext cx="3422650" cy="2400300"/>
            </a:xfrm>
            <a:prstGeom prst="ellipse">
              <a:avLst/>
            </a:prstGeom>
            <a:solidFill>
              <a:srgbClr val="FFC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7704" y="960150"/>
            <a:ext cx="2037380" cy="442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927100" y="1739900"/>
            <a:ext cx="7245350" cy="10160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sz="2000" b="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Παρόμοιες έρευνες στην ευρύτερη περιοχή έδειξαν ότι τα </a:t>
            </a:r>
            <a:r>
              <a:rPr lang="el-GR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παραγάδια</a:t>
            </a:r>
            <a:r>
              <a:rPr lang="el-GR" sz="2000" b="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και τα </a:t>
            </a:r>
            <a:r>
              <a:rPr lang="el-GR" sz="20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μανωμένα</a:t>
            </a:r>
            <a:r>
              <a:rPr lang="el-GR" sz="2000" b="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δίχτυα</a:t>
            </a:r>
            <a:r>
              <a:rPr lang="el-GR" sz="2000" b="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έπιαναν τα λιγότερα % ατόμων με μήκος μικρότερο του ΕΕΜ </a:t>
            </a:r>
            <a:r>
              <a:rPr lang="en-US" sz="2000" b="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:</a:t>
            </a:r>
            <a:endParaRPr lang="en-GB" sz="2000" b="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2550" y="3473450"/>
            <a:ext cx="3771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sz="20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Θαλάσσια περιοχή στη Ζάκυνθο (2004-2005) για 6 κοινά είδη (</a:t>
            </a:r>
            <a:r>
              <a:rPr lang="en-US" sz="20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Stergiou</a:t>
            </a:r>
            <a:r>
              <a:rPr lang="en-US" sz="20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et al., in press)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194300" y="3479800"/>
            <a:ext cx="332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sz="2000" b="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Πατραϊκός κόλπος (2004-2005) για 7 κοινά είδη</a:t>
            </a:r>
            <a:r>
              <a:rPr lang="en-US" sz="2000" b="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(</a:t>
            </a:r>
            <a:r>
              <a:rPr lang="en-US" sz="2000" b="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Tzanatos</a:t>
            </a:r>
            <a:r>
              <a:rPr lang="en-US" sz="2000" b="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et al., 2008)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2550" y="5824538"/>
            <a:ext cx="4000500" cy="733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sz="200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Εξαίρεση</a:t>
            </a:r>
            <a:r>
              <a:rPr lang="en-US" sz="200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:</a:t>
            </a:r>
          </a:p>
          <a:p>
            <a:pPr algn="ctr" eaLnBrk="1" hangingPunct="1">
              <a:spcBef>
                <a:spcPts val="200"/>
              </a:spcBef>
              <a:defRPr/>
            </a:pPr>
            <a:r>
              <a:rPr lang="en-US" sz="2000" b="0" i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D. </a:t>
            </a:r>
            <a:r>
              <a:rPr lang="en-US" sz="2000" b="0" i="1" dirty="0" err="1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sargus</a:t>
            </a:r>
            <a:r>
              <a:rPr lang="el-GR" sz="2000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 (</a:t>
            </a:r>
            <a:r>
              <a:rPr lang="en-US" sz="2000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33%</a:t>
            </a:r>
            <a:r>
              <a:rPr lang="el-GR" sz="2000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 &amp; 78,8</a:t>
            </a:r>
            <a:r>
              <a:rPr lang="en-US" sz="2000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%)</a:t>
            </a:r>
            <a:endParaRPr lang="el-GR" sz="2000" b="0" dirty="0">
              <a:solidFill>
                <a:srgbClr val="333399">
                  <a:lumMod val="75000"/>
                </a:srgbClr>
              </a:solidFill>
              <a:latin typeface="Tahoma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927600" y="5651500"/>
            <a:ext cx="4000500" cy="1066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sz="200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Εξαίρεση</a:t>
            </a:r>
            <a:r>
              <a:rPr lang="en-US" sz="200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:</a:t>
            </a:r>
          </a:p>
          <a:p>
            <a:pPr algn="ctr" eaLnBrk="1" hangingPunct="1">
              <a:spcBef>
                <a:spcPts val="200"/>
              </a:spcBef>
              <a:defRPr/>
            </a:pPr>
            <a:r>
              <a:rPr lang="en-US" sz="2000" b="0" i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D. </a:t>
            </a:r>
            <a:r>
              <a:rPr lang="en-US" sz="2000" b="0" i="1" dirty="0" err="1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sargus</a:t>
            </a:r>
            <a:r>
              <a:rPr lang="el-GR" sz="2000" b="0" i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 </a:t>
            </a:r>
            <a:r>
              <a:rPr lang="en-US" sz="2000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 </a:t>
            </a:r>
            <a:r>
              <a:rPr lang="el-GR" sz="2000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(71,4%) </a:t>
            </a:r>
          </a:p>
          <a:p>
            <a:pPr algn="ctr" eaLnBrk="1" hangingPunct="1">
              <a:spcBef>
                <a:spcPts val="200"/>
              </a:spcBef>
              <a:defRPr/>
            </a:pPr>
            <a:r>
              <a:rPr lang="en-US" sz="2000" b="0" i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S. </a:t>
            </a:r>
            <a:r>
              <a:rPr lang="en-US" sz="2000" b="0" i="1" dirty="0" err="1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aurata</a:t>
            </a:r>
            <a:r>
              <a:rPr lang="el-GR" sz="2000" b="0" i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 </a:t>
            </a:r>
            <a:r>
              <a:rPr lang="el-GR" sz="2000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(</a:t>
            </a:r>
            <a:r>
              <a:rPr lang="en-US" sz="2000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20</a:t>
            </a:r>
            <a:r>
              <a:rPr lang="el-GR" sz="2000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,</a:t>
            </a:r>
            <a:r>
              <a:rPr lang="en-US" sz="2000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0</a:t>
            </a:r>
            <a:r>
              <a:rPr lang="el-GR" sz="2000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%)</a:t>
            </a:r>
          </a:p>
        </p:txBody>
      </p:sp>
      <p:sp>
        <p:nvSpPr>
          <p:cNvPr id="14" name="13 - Καμπύλο δεξιό βέλος"/>
          <p:cNvSpPr>
            <a:spLocks noChangeAspect="1"/>
          </p:cNvSpPr>
          <p:nvPr/>
        </p:nvSpPr>
        <p:spPr bwMode="auto">
          <a:xfrm>
            <a:off x="127000" y="1739900"/>
            <a:ext cx="628650" cy="1044575"/>
          </a:xfrm>
          <a:prstGeom prst="curvedRightArrow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l-G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14 - Καμπύλο αριστερό βέλος"/>
          <p:cNvSpPr>
            <a:spLocks noChangeAspect="1"/>
          </p:cNvSpPr>
          <p:nvPr/>
        </p:nvSpPr>
        <p:spPr bwMode="auto">
          <a:xfrm>
            <a:off x="8350250" y="1739900"/>
            <a:ext cx="628650" cy="1044575"/>
          </a:xfrm>
          <a:prstGeom prst="curvedLeftArrow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l-G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1152"/>
          <p:cNvSpPr txBox="1">
            <a:spLocks noChangeArrowheads="1"/>
          </p:cNvSpPr>
          <p:nvPr/>
        </p:nvSpPr>
        <p:spPr bwMode="auto">
          <a:xfrm>
            <a:off x="127000" y="4718050"/>
            <a:ext cx="404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2000" b="0" smtClean="0">
                <a:solidFill>
                  <a:srgbClr val="002060"/>
                </a:solidFill>
                <a:latin typeface="Tahoma" panose="020B0604030504040204" pitchFamily="34" charset="0"/>
              </a:rPr>
              <a:t>(</a:t>
            </a:r>
            <a:r>
              <a:rPr lang="en-US" altLang="el-GR" sz="2000" smtClean="0">
                <a:solidFill>
                  <a:srgbClr val="002060"/>
                </a:solidFill>
                <a:latin typeface="Tahoma" panose="020B0604030504040204" pitchFamily="34" charset="0"/>
              </a:rPr>
              <a:t>&lt;</a:t>
            </a:r>
            <a:r>
              <a:rPr lang="el-GR" altLang="el-GR" sz="2000" smtClean="0">
                <a:solidFill>
                  <a:srgbClr val="002060"/>
                </a:solidFill>
                <a:latin typeface="Tahoma" panose="020B0604030504040204" pitchFamily="34" charset="0"/>
              </a:rPr>
              <a:t>2,3</a:t>
            </a:r>
            <a:r>
              <a:rPr lang="en-US" altLang="el-GR" sz="2000" smtClean="0">
                <a:solidFill>
                  <a:srgbClr val="002060"/>
                </a:solidFill>
                <a:latin typeface="Tahoma" panose="020B0604030504040204" pitchFamily="34" charset="0"/>
              </a:rPr>
              <a:t>%</a:t>
            </a:r>
            <a:r>
              <a:rPr lang="el-GR" altLang="el-GR" sz="2000" smtClean="0">
                <a:solidFill>
                  <a:srgbClr val="002060"/>
                </a:solidFill>
                <a:latin typeface="Tahoma" panose="020B0604030504040204" pitchFamily="34" charset="0"/>
              </a:rPr>
              <a:t> &amp; 24,1</a:t>
            </a:r>
            <a:r>
              <a:rPr lang="en-US" altLang="el-GR" sz="2000" smtClean="0">
                <a:solidFill>
                  <a:srgbClr val="002060"/>
                </a:solidFill>
                <a:latin typeface="Tahoma" panose="020B0604030504040204" pitchFamily="34" charset="0"/>
              </a:rPr>
              <a:t>%</a:t>
            </a:r>
            <a:r>
              <a:rPr lang="el-GR" altLang="el-GR" sz="2000" smtClean="0">
                <a:solidFill>
                  <a:srgbClr val="002060"/>
                </a:solidFill>
                <a:latin typeface="Tahoma" panose="020B0604030504040204" pitchFamily="34" charset="0"/>
              </a:rPr>
              <a:t>, </a:t>
            </a:r>
            <a:r>
              <a:rPr lang="el-GR" altLang="el-GR" sz="2000" b="0" smtClean="0">
                <a:solidFill>
                  <a:srgbClr val="002060"/>
                </a:solidFill>
                <a:latin typeface="Tahoma" panose="020B0604030504040204" pitchFamily="34" charset="0"/>
              </a:rPr>
              <a:t>αντίστοιχα</a:t>
            </a:r>
            <a:r>
              <a:rPr lang="en-US" altLang="el-GR" sz="2000" b="0" smtClean="0">
                <a:solidFill>
                  <a:srgbClr val="002060"/>
                </a:solidFill>
                <a:latin typeface="Tahoma" panose="020B0604030504040204" pitchFamily="34" charset="0"/>
              </a:rPr>
              <a:t>)</a:t>
            </a:r>
            <a:r>
              <a:rPr lang="el-GR" altLang="el-GR" sz="2000" b="0" smtClean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7" name="Text Box 1152"/>
          <p:cNvSpPr txBox="1">
            <a:spLocks noChangeArrowheads="1"/>
          </p:cNvSpPr>
          <p:nvPr/>
        </p:nvSpPr>
        <p:spPr bwMode="auto">
          <a:xfrm>
            <a:off x="4883150" y="4718050"/>
            <a:ext cx="417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2000" b="0" smtClean="0">
                <a:solidFill>
                  <a:srgbClr val="660033"/>
                </a:solidFill>
                <a:latin typeface="Tahoma" panose="020B0604030504040204" pitchFamily="34" charset="0"/>
              </a:rPr>
              <a:t>(</a:t>
            </a:r>
            <a:r>
              <a:rPr lang="en-US" altLang="el-GR" sz="2000" smtClean="0">
                <a:solidFill>
                  <a:srgbClr val="660033"/>
                </a:solidFill>
                <a:latin typeface="Tahoma" panose="020B0604030504040204" pitchFamily="34" charset="0"/>
              </a:rPr>
              <a:t>&lt;</a:t>
            </a:r>
            <a:r>
              <a:rPr lang="el-GR" altLang="el-GR" sz="2000" smtClean="0">
                <a:solidFill>
                  <a:srgbClr val="660033"/>
                </a:solidFill>
                <a:latin typeface="Tahoma" panose="020B0604030504040204" pitchFamily="34" charset="0"/>
              </a:rPr>
              <a:t>0% &amp; &lt;10,5</a:t>
            </a:r>
            <a:r>
              <a:rPr lang="en-US" altLang="el-GR" sz="2000" smtClean="0">
                <a:solidFill>
                  <a:srgbClr val="660033"/>
                </a:solidFill>
                <a:latin typeface="Tahoma" panose="020B0604030504040204" pitchFamily="34" charset="0"/>
              </a:rPr>
              <a:t>%</a:t>
            </a:r>
            <a:r>
              <a:rPr lang="el-GR" altLang="el-GR" sz="2000" smtClean="0">
                <a:solidFill>
                  <a:srgbClr val="660033"/>
                </a:solidFill>
                <a:latin typeface="Tahoma" panose="020B0604030504040204" pitchFamily="34" charset="0"/>
              </a:rPr>
              <a:t>, </a:t>
            </a:r>
            <a:r>
              <a:rPr lang="el-GR" altLang="el-GR" sz="2000" b="0" smtClean="0">
                <a:solidFill>
                  <a:srgbClr val="660033"/>
                </a:solidFill>
                <a:latin typeface="Tahoma" panose="020B0604030504040204" pitchFamily="34" charset="0"/>
              </a:rPr>
              <a:t>αντίστοιχα </a:t>
            </a:r>
            <a:r>
              <a:rPr lang="en-US" altLang="el-GR" sz="2000" b="0" smtClean="0">
                <a:solidFill>
                  <a:srgbClr val="660033"/>
                </a:solidFill>
                <a:latin typeface="Tahoma" panose="020B0604030504040204" pitchFamily="34" charset="0"/>
              </a:rPr>
              <a:t>)</a:t>
            </a:r>
            <a:endParaRPr lang="el-GR" altLang="el-GR" sz="2000" b="0" smtClean="0">
              <a:solidFill>
                <a:srgbClr val="660033"/>
              </a:solidFill>
              <a:latin typeface="Tahoma" panose="020B0604030504040204" pitchFamily="34" charset="0"/>
            </a:endParaRPr>
          </a:p>
        </p:txBody>
      </p:sp>
      <p:sp>
        <p:nvSpPr>
          <p:cNvPr id="21" name="20 - Ραβδωτό δεξιό βέλος"/>
          <p:cNvSpPr/>
          <p:nvPr/>
        </p:nvSpPr>
        <p:spPr bwMode="auto">
          <a:xfrm rot="5400000">
            <a:off x="1527175" y="2962275"/>
            <a:ext cx="711200" cy="311150"/>
          </a:xfrm>
          <a:prstGeom prst="stripedRightArrow">
            <a:avLst/>
          </a:prstGeom>
          <a:solidFill>
            <a:srgbClr val="11111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l-G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21 - Ραβδωτό δεξιό βέλος"/>
          <p:cNvSpPr/>
          <p:nvPr/>
        </p:nvSpPr>
        <p:spPr bwMode="auto">
          <a:xfrm rot="5400000">
            <a:off x="6905625" y="2962275"/>
            <a:ext cx="711200" cy="311150"/>
          </a:xfrm>
          <a:prstGeom prst="stripedRightArrow">
            <a:avLst/>
          </a:prstGeom>
          <a:solidFill>
            <a:srgbClr val="11111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l-G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0" y="631825"/>
            <a:ext cx="9144000" cy="7080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sz="2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Στα περισσότερα είδη οι τα μεγέθη των ψαριών παραβιάζουν λίγο τα ΕΕΜ (1967/06), γεγονός ενθαρρυντικό για την παράκτια αλιεία</a:t>
            </a:r>
            <a:endParaRPr lang="en-GB" sz="20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7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6" grpId="0" animBg="1"/>
      <p:bldP spid="18" grpId="0"/>
      <p:bldP spid="19" grpId="0"/>
      <p:bldP spid="10" grpId="0" animBg="1"/>
      <p:bldP spid="13" grpId="0" animBg="1"/>
      <p:bldP spid="14" grpId="0" animBg="1"/>
      <p:bldP spid="15" grpId="0" animBg="1"/>
      <p:bldP spid="16" grpId="0"/>
      <p:bldP spid="17" grpId="0"/>
      <p:bldP spid="21" grpId="0" animBg="1"/>
      <p:bldP spid="22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-36513" y="1387475"/>
            <a:ext cx="17272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smtClean="0">
                <a:solidFill>
                  <a:srgbClr val="990033"/>
                </a:solidFill>
              </a:rPr>
              <a:t>Το</a:t>
            </a:r>
            <a:r>
              <a:rPr lang="en-US" altLang="el-GR" sz="2000" smtClean="0">
                <a:solidFill>
                  <a:srgbClr val="990033"/>
                </a:solidFill>
              </a:rPr>
              <a:t> </a:t>
            </a:r>
            <a:r>
              <a:rPr lang="el-GR" altLang="el-GR" sz="2000" smtClean="0">
                <a:solidFill>
                  <a:srgbClr val="990033"/>
                </a:solidFill>
              </a:rPr>
              <a:t>παράδοξο</a:t>
            </a:r>
            <a:endParaRPr lang="en-US" altLang="el-GR" sz="2000" smtClean="0">
              <a:solidFill>
                <a:srgbClr val="990033"/>
              </a:solidFill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2519363" y="863600"/>
            <a:ext cx="60848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l-GR" sz="2000" smtClean="0">
                <a:solidFill>
                  <a:srgbClr val="000066"/>
                </a:solidFill>
              </a:rPr>
              <a:t>Παρ’όλο που </a:t>
            </a:r>
            <a:r>
              <a:rPr lang="el-GR" altLang="el-GR" sz="2000" smtClean="0">
                <a:solidFill>
                  <a:srgbClr val="FF3300"/>
                </a:solidFill>
              </a:rPr>
              <a:t>τα αλιευτικά εργαλεία ψάρεψαν νόμιμα</a:t>
            </a:r>
            <a:r>
              <a:rPr lang="el-GR" altLang="el-GR" sz="2000" smtClean="0">
                <a:solidFill>
                  <a:srgbClr val="000066"/>
                </a:solidFill>
              </a:rPr>
              <a:t> (δηλ. δεν υπάρχει υπαιτιότητα των ψαράδων), σε </a:t>
            </a:r>
            <a:r>
              <a:rPr lang="el-GR" altLang="el-GR" sz="2000" smtClean="0">
                <a:solidFill>
                  <a:srgbClr val="FF0000"/>
                </a:solidFill>
              </a:rPr>
              <a:t>ορισμένα</a:t>
            </a:r>
            <a:r>
              <a:rPr lang="el-GR" altLang="el-GR" sz="2000" smtClean="0">
                <a:solidFill>
                  <a:srgbClr val="000066"/>
                </a:solidFill>
              </a:rPr>
              <a:t> είδη o αριθμός των ατόμων που πιάστηκαν με μήκος &lt; ΕΕΜ ήταν πολύ μεγάλος (&gt;58,1%)</a:t>
            </a:r>
            <a:endParaRPr lang="en-US" altLang="el-GR" sz="2000" smtClean="0">
              <a:solidFill>
                <a:srgbClr val="333399"/>
              </a:solidFill>
            </a:endParaRP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0" y="2940050"/>
            <a:ext cx="9144000" cy="7112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l-GR" altLang="el-GR" sz="2000" smtClean="0">
                <a:solidFill>
                  <a:srgbClr val="FF3300"/>
                </a:solidFill>
              </a:rPr>
              <a:t> ανεπάρκεια των υφιστάμενων ΕΕΜ</a:t>
            </a:r>
          </a:p>
          <a:p>
            <a:pPr algn="ctr" eaLnBrk="1" hangingPunct="1">
              <a:buFontTx/>
              <a:buChar char="•"/>
            </a:pPr>
            <a:r>
              <a:rPr lang="el-GR" altLang="el-GR" sz="2000" smtClean="0">
                <a:solidFill>
                  <a:srgbClr val="FF3300"/>
                </a:solidFill>
              </a:rPr>
              <a:t> καταστροφικές συνέπειες για τα οικοσυστήματα και τα αποθέματά τους</a:t>
            </a:r>
            <a:endParaRPr lang="en-US" altLang="el-GR" sz="2000" smtClean="0">
              <a:solidFill>
                <a:srgbClr val="FF3300"/>
              </a:solidFill>
            </a:endParaRPr>
          </a:p>
        </p:txBody>
      </p:sp>
      <p:sp>
        <p:nvSpPr>
          <p:cNvPr id="12295" name="AutoShape 17"/>
          <p:cNvSpPr>
            <a:spLocks noChangeArrowheads="1"/>
          </p:cNvSpPr>
          <p:nvPr/>
        </p:nvSpPr>
        <p:spPr bwMode="auto">
          <a:xfrm rot="4009520">
            <a:off x="8449469" y="2274094"/>
            <a:ext cx="649288" cy="539750"/>
          </a:xfrm>
          <a:prstGeom prst="curvedDownArrow">
            <a:avLst>
              <a:gd name="adj1" fmla="val 22388"/>
              <a:gd name="adj2" fmla="val 48118"/>
              <a:gd name="adj3" fmla="val 35333"/>
            </a:avLst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 smtClean="0">
              <a:solidFill>
                <a:srgbClr val="000000"/>
              </a:solidFill>
            </a:endParaRPr>
          </a:p>
        </p:txBody>
      </p:sp>
      <p:sp>
        <p:nvSpPr>
          <p:cNvPr id="12299" name="Rectangle 21"/>
          <p:cNvSpPr>
            <a:spLocks noChangeArrowheads="1"/>
          </p:cNvSpPr>
          <p:nvPr/>
        </p:nvSpPr>
        <p:spPr bwMode="auto">
          <a:xfrm>
            <a:off x="749300" y="4718050"/>
            <a:ext cx="5245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smtClean="0">
                <a:solidFill>
                  <a:srgbClr val="000066"/>
                </a:solidFill>
              </a:rPr>
              <a:t>αλιεία ειδών που διαφέρουν σε πολλά βιολογικά και οικολογικά χαρακτηριστικά</a:t>
            </a:r>
            <a:endParaRPr lang="en-US" altLang="el-GR" sz="2000" smtClean="0">
              <a:solidFill>
                <a:srgbClr val="333399"/>
              </a:solidFill>
            </a:endParaRPr>
          </a:p>
        </p:txBody>
      </p:sp>
      <p:sp>
        <p:nvSpPr>
          <p:cNvPr id="22" name="21 - Ραβδωτό δεξιό βέλος"/>
          <p:cNvSpPr/>
          <p:nvPr/>
        </p:nvSpPr>
        <p:spPr bwMode="auto">
          <a:xfrm>
            <a:off x="1638300" y="1651000"/>
            <a:ext cx="711200" cy="311150"/>
          </a:xfrm>
          <a:prstGeom prst="stripedRightArrow">
            <a:avLst/>
          </a:prstGeom>
          <a:solidFill>
            <a:srgbClr val="11111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l-G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6616700" y="6362700"/>
            <a:ext cx="252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smtClean="0">
                <a:solidFill>
                  <a:srgbClr val="990033"/>
                </a:solidFill>
              </a:rPr>
              <a:t>… γίνεται φανερό </a:t>
            </a:r>
            <a:endParaRPr lang="en-US" altLang="el-GR" sz="2000" smtClean="0">
              <a:solidFill>
                <a:srgbClr val="990033"/>
              </a:solidFill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-6350" y="4006850"/>
            <a:ext cx="9144000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Tx/>
              <a:buChar char="•"/>
              <a:defRPr/>
            </a:pPr>
            <a:r>
              <a:rPr lang="el-GR" sz="2000" dirty="0">
                <a:solidFill>
                  <a:srgbClr val="333399">
                    <a:lumMod val="50000"/>
                  </a:srgbClr>
                </a:solidFill>
                <a:latin typeface="Arial" charset="0"/>
              </a:rPr>
              <a:t>Ωστόσο, πολύ-ειδική φύση της ελληνικής αλιείας</a:t>
            </a:r>
            <a:endParaRPr lang="en-US" sz="2000" dirty="0">
              <a:solidFill>
                <a:srgbClr val="333399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2127250" y="5562600"/>
            <a:ext cx="5956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smtClean="0">
                <a:solidFill>
                  <a:srgbClr val="000066"/>
                </a:solidFill>
              </a:rPr>
              <a:t>δυσκολία εφαρμογής τεχνικών μέτρων «ιδανικών» για όλα τα είδη</a:t>
            </a:r>
            <a:endParaRPr lang="en-US" altLang="el-GR" sz="2000" smtClean="0">
              <a:solidFill>
                <a:srgbClr val="333399"/>
              </a:solidFill>
            </a:endParaRPr>
          </a:p>
        </p:txBody>
      </p:sp>
      <p:sp>
        <p:nvSpPr>
          <p:cNvPr id="24" name="23 - Βέλος λυγισμένο προς τα επάνω"/>
          <p:cNvSpPr/>
          <p:nvPr/>
        </p:nvSpPr>
        <p:spPr bwMode="auto">
          <a:xfrm rot="5400000">
            <a:off x="174625" y="4632325"/>
            <a:ext cx="571500" cy="577850"/>
          </a:xfrm>
          <a:prstGeom prst="bentUpArrow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l-G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25 - Βέλος λυγισμένο προς τα επάνω"/>
          <p:cNvSpPr/>
          <p:nvPr/>
        </p:nvSpPr>
        <p:spPr bwMode="auto">
          <a:xfrm rot="5400000">
            <a:off x="1774825" y="5562600"/>
            <a:ext cx="571500" cy="577850"/>
          </a:xfrm>
          <a:prstGeom prst="bentUpArrow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l-G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 animBg="1"/>
      <p:bldP spid="12295" grpId="0" animBg="1"/>
      <p:bldP spid="12299" grpId="0"/>
      <p:bldP spid="22" grpId="0" animBg="1"/>
      <p:bldP spid="12301" grpId="0"/>
      <p:bldP spid="18" grpId="0" animBg="1"/>
      <p:bldP spid="19" grpId="0"/>
      <p:bldP spid="24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ChangeArrowheads="1"/>
          </p:cNvSpPr>
          <p:nvPr/>
        </p:nvSpPr>
        <p:spPr bwMode="auto">
          <a:xfrm>
            <a:off x="3105150" y="3394075"/>
            <a:ext cx="2889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smtClean="0">
                <a:solidFill>
                  <a:srgbClr val="000066"/>
                </a:solidFill>
              </a:rPr>
              <a:t>Διαφορετικότητα των οικοσυστημάτων</a:t>
            </a:r>
            <a:r>
              <a:rPr lang="en-US" altLang="el-GR" sz="2000" smtClean="0">
                <a:solidFill>
                  <a:srgbClr val="000066"/>
                </a:solidFill>
              </a:rPr>
              <a:t>:</a:t>
            </a:r>
          </a:p>
          <a:p>
            <a:pPr algn="ctr" eaLnBrk="1" hangingPunct="1"/>
            <a:r>
              <a:rPr lang="el-GR" altLang="el-GR" sz="2000" b="0" smtClean="0">
                <a:solidFill>
                  <a:srgbClr val="000066"/>
                </a:solidFill>
              </a:rPr>
              <a:t>Χωρική ετερογένεια των παράκτιων περιοχών</a:t>
            </a:r>
            <a:endParaRPr lang="en-US" altLang="el-GR" sz="2000" b="0" smtClean="0">
              <a:solidFill>
                <a:srgbClr val="333399"/>
              </a:solidFill>
            </a:endParaRPr>
          </a:p>
        </p:txBody>
      </p:sp>
      <p:sp>
        <p:nvSpPr>
          <p:cNvPr id="13317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smtClean="0">
                <a:solidFill>
                  <a:srgbClr val="990033"/>
                </a:solidFill>
              </a:rPr>
              <a:t>….εναρμόνιση  του μέτρου των ΕΕΜ, στα πλαίσια της πολύ-ειδικής διαχείρισης</a:t>
            </a:r>
            <a:endParaRPr lang="en-US" altLang="el-GR" sz="2000" smtClean="0">
              <a:solidFill>
                <a:srgbClr val="990033"/>
              </a:solidFill>
            </a:endParaRP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171450" y="3295650"/>
            <a:ext cx="29337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smtClean="0">
                <a:solidFill>
                  <a:srgbClr val="000066"/>
                </a:solidFill>
              </a:rPr>
              <a:t>Αλιευτική δραστηριότητα</a:t>
            </a:r>
            <a:r>
              <a:rPr lang="en-US" altLang="el-GR" sz="2000" smtClean="0">
                <a:solidFill>
                  <a:srgbClr val="000066"/>
                </a:solidFill>
              </a:rPr>
              <a:t>:</a:t>
            </a:r>
            <a:endParaRPr lang="el-GR" altLang="el-GR" sz="2400" smtClean="0">
              <a:solidFill>
                <a:srgbClr val="000066"/>
              </a:solidFill>
              <a:sym typeface="Wingdings" panose="05000000000000000000" pitchFamily="2" charset="2"/>
            </a:endParaRPr>
          </a:p>
          <a:p>
            <a:pPr algn="ctr" eaLnBrk="1" hangingPunct="1"/>
            <a:r>
              <a:rPr lang="el-GR" altLang="el-GR" sz="2000" b="0" smtClean="0">
                <a:solidFill>
                  <a:srgbClr val="000066"/>
                </a:solidFill>
              </a:rPr>
              <a:t>Τακτικές αλιείας </a:t>
            </a:r>
          </a:p>
          <a:p>
            <a:pPr algn="ctr" eaLnBrk="1" hangingPunct="1"/>
            <a:r>
              <a:rPr lang="el-GR" altLang="el-GR" sz="2000" b="0" smtClean="0">
                <a:solidFill>
                  <a:srgbClr val="000066"/>
                </a:solidFill>
              </a:rPr>
              <a:t>Κοινωνικο-οικονομικούς παράγοντες</a:t>
            </a:r>
            <a:endParaRPr lang="en-US" altLang="el-GR" sz="2000" b="0" smtClean="0">
              <a:solidFill>
                <a:srgbClr val="333399"/>
              </a:solidFill>
            </a:endParaRP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0" y="19208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smtClean="0">
                <a:solidFill>
                  <a:srgbClr val="000066"/>
                </a:solidFill>
              </a:rPr>
              <a:t>Η αλιευτική εκμετάλλευση θα πρέπει να λαμβάνεται σε συνάρτηση με τη(ν)</a:t>
            </a:r>
            <a:r>
              <a:rPr lang="en-US" altLang="el-GR" sz="2000" smtClean="0">
                <a:solidFill>
                  <a:srgbClr val="000066"/>
                </a:solidFill>
              </a:rPr>
              <a:t>:</a:t>
            </a:r>
            <a:endParaRPr lang="en-US" altLang="el-GR" sz="2000" smtClean="0">
              <a:solidFill>
                <a:srgbClr val="333399"/>
              </a:solidFill>
            </a:endParaRPr>
          </a:p>
        </p:txBody>
      </p:sp>
      <p:sp>
        <p:nvSpPr>
          <p:cNvPr id="9" name="8 - Ραβδωτό δεξιό βέλος"/>
          <p:cNvSpPr>
            <a:spLocks noChangeAspect="1"/>
          </p:cNvSpPr>
          <p:nvPr/>
        </p:nvSpPr>
        <p:spPr bwMode="auto">
          <a:xfrm rot="5400000">
            <a:off x="4177506" y="1566069"/>
            <a:ext cx="612775" cy="179388"/>
          </a:xfrm>
          <a:prstGeom prst="stripedRightArrow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l-G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9 - Ραβδωτό δεξιό βέλος"/>
          <p:cNvSpPr/>
          <p:nvPr/>
        </p:nvSpPr>
        <p:spPr bwMode="auto">
          <a:xfrm rot="9116706">
            <a:off x="3051175" y="2641600"/>
            <a:ext cx="755650" cy="222250"/>
          </a:xfrm>
          <a:prstGeom prst="stripedRightArrow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l-G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11 - Ραβδωτό δεξιό βέλος"/>
          <p:cNvSpPr/>
          <p:nvPr/>
        </p:nvSpPr>
        <p:spPr bwMode="auto">
          <a:xfrm rot="5400000">
            <a:off x="4133850" y="2940050"/>
            <a:ext cx="755650" cy="222250"/>
          </a:xfrm>
          <a:prstGeom prst="stripedRightArrow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l-G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12 - Ραβδωτό δεξιό βέλος"/>
          <p:cNvSpPr/>
          <p:nvPr/>
        </p:nvSpPr>
        <p:spPr bwMode="auto">
          <a:xfrm rot="1623849">
            <a:off x="5235575" y="2690813"/>
            <a:ext cx="755650" cy="222250"/>
          </a:xfrm>
          <a:prstGeom prst="stripedRightArrow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l-G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24" name="Rectangle 9"/>
          <p:cNvSpPr>
            <a:spLocks noChangeArrowheads="1"/>
          </p:cNvSpPr>
          <p:nvPr/>
        </p:nvSpPr>
        <p:spPr bwMode="auto">
          <a:xfrm>
            <a:off x="6038850" y="3295650"/>
            <a:ext cx="31940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smtClean="0">
                <a:solidFill>
                  <a:srgbClr val="000066"/>
                </a:solidFill>
              </a:rPr>
              <a:t>Ένταση ανθρωπογενών παρεμβάσεων</a:t>
            </a:r>
            <a:r>
              <a:rPr lang="en-US" altLang="el-GR" sz="2000" smtClean="0">
                <a:solidFill>
                  <a:srgbClr val="000066"/>
                </a:solidFill>
              </a:rPr>
              <a:t>:</a:t>
            </a:r>
          </a:p>
          <a:p>
            <a:pPr algn="ctr" eaLnBrk="1" hangingPunct="1"/>
            <a:r>
              <a:rPr lang="el-GR" altLang="el-GR" sz="2000" b="0" smtClean="0">
                <a:solidFill>
                  <a:srgbClr val="000066"/>
                </a:solidFill>
              </a:rPr>
              <a:t>Χωρική ετερογένεια των παράκτιων περιοχών</a:t>
            </a:r>
            <a:r>
              <a:rPr lang="en-US" altLang="el-GR" sz="2000" b="0" smtClean="0">
                <a:solidFill>
                  <a:srgbClr val="000066"/>
                </a:solidFill>
              </a:rPr>
              <a:t>,</a:t>
            </a:r>
            <a:r>
              <a:rPr lang="el-GR" altLang="el-GR" sz="2000" b="0" smtClean="0">
                <a:solidFill>
                  <a:srgbClr val="000066"/>
                </a:solidFill>
              </a:rPr>
              <a:t> περίπτωση Πατραϊκού – ΝΑ Κορινθιακού</a:t>
            </a:r>
            <a:endParaRPr lang="en-US" altLang="el-GR" sz="2000" b="0" smtClean="0">
              <a:solidFill>
                <a:srgbClr val="333399"/>
              </a:solidFill>
            </a:endParaRPr>
          </a:p>
        </p:txBody>
      </p:sp>
      <p:sp>
        <p:nvSpPr>
          <p:cNvPr id="13325" name="Rectangle 9"/>
          <p:cNvSpPr>
            <a:spLocks noChangeArrowheads="1"/>
          </p:cNvSpPr>
          <p:nvPr/>
        </p:nvSpPr>
        <p:spPr bwMode="auto">
          <a:xfrm>
            <a:off x="0" y="63627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smtClean="0">
                <a:solidFill>
                  <a:srgbClr val="000066"/>
                </a:solidFill>
              </a:rPr>
              <a:t>Προστασία των «ευαίσθητων σημείων» των οικοσυστημάτων</a:t>
            </a:r>
            <a:endParaRPr lang="en-US" altLang="el-GR" sz="2000" smtClean="0">
              <a:solidFill>
                <a:srgbClr val="333399"/>
              </a:solidFill>
            </a:endParaRPr>
          </a:p>
        </p:txBody>
      </p:sp>
      <p:sp>
        <p:nvSpPr>
          <p:cNvPr id="14" name="13 - Καμπύλο δεξιό βέλος"/>
          <p:cNvSpPr>
            <a:spLocks noChangeAspect="1"/>
          </p:cNvSpPr>
          <p:nvPr/>
        </p:nvSpPr>
        <p:spPr bwMode="auto">
          <a:xfrm>
            <a:off x="171450" y="4806950"/>
            <a:ext cx="439738" cy="730250"/>
          </a:xfrm>
          <a:prstGeom prst="curvedRightArrow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l-G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15 - Καμπύλο αριστερό βέλος"/>
          <p:cNvSpPr>
            <a:spLocks noChangeAspect="1"/>
          </p:cNvSpPr>
          <p:nvPr/>
        </p:nvSpPr>
        <p:spPr bwMode="auto">
          <a:xfrm>
            <a:off x="8621713" y="4965700"/>
            <a:ext cx="439737" cy="730250"/>
          </a:xfrm>
          <a:prstGeom prst="curvedLeftArrow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l-G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0" y="5207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2000" b="0" dirty="0">
                <a:solidFill>
                  <a:srgbClr val="000066"/>
                </a:solidFill>
                <a:latin typeface="Arial" charset="0"/>
              </a:rPr>
              <a:t>περίπτωση </a:t>
            </a:r>
            <a:r>
              <a:rPr lang="en-US" sz="2000" b="0" i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S. </a:t>
            </a:r>
            <a:r>
              <a:rPr lang="en-US" sz="2000" b="0" i="1" dirty="0" err="1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aurata</a:t>
            </a:r>
            <a:r>
              <a:rPr lang="el-GR" sz="2000" b="0" i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  </a:t>
            </a:r>
            <a:r>
              <a:rPr lang="el-GR" sz="2000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στο μέτωπο της Λ/Θ Μεσολογγίου</a:t>
            </a:r>
          </a:p>
          <a:p>
            <a:pPr algn="ctr" eaLnBrk="1" hangingPunct="1">
              <a:defRPr/>
            </a:pPr>
            <a:r>
              <a:rPr lang="el-GR" sz="2000" b="0" i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άτομα </a:t>
            </a:r>
            <a:r>
              <a:rPr lang="en-US" sz="2000" b="0" i="1" dirty="0" err="1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Solea</a:t>
            </a:r>
            <a:r>
              <a:rPr lang="en-US" sz="2000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 </a:t>
            </a:r>
            <a:r>
              <a:rPr lang="en-US" sz="2000" b="0" dirty="0" err="1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spp</a:t>
            </a:r>
            <a:r>
              <a:rPr lang="el-GR" sz="2000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 </a:t>
            </a:r>
            <a:r>
              <a:rPr lang="el-GR" sz="2000" b="0" i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&lt;10 </a:t>
            </a:r>
            <a:r>
              <a:rPr lang="en-US" sz="2000" b="0" i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cm</a:t>
            </a:r>
            <a:r>
              <a:rPr lang="el-GR" sz="2000" b="0" i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 </a:t>
            </a:r>
            <a:r>
              <a:rPr lang="el-GR" sz="2000" b="0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</a:rPr>
              <a:t>στο ΝΑ Κορινθιακό (ίσως χώρος συγκέντρωσης νεαρών ατόμων )</a:t>
            </a:r>
            <a:endParaRPr lang="en-US" sz="2000" b="0" dirty="0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8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8" grpId="0"/>
      <p:bldP spid="13319" grpId="0"/>
      <p:bldP spid="9" grpId="0" animBg="1"/>
      <p:bldP spid="10" grpId="0" animBg="1"/>
      <p:bldP spid="12" grpId="0" animBg="1"/>
      <p:bldP spid="13" grpId="0" animBg="1"/>
      <p:bldP spid="13324" grpId="0"/>
      <p:bldP spid="13325" grpId="0"/>
      <p:bldP spid="14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30250" y="2124075"/>
            <a:ext cx="231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2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Η περιοχή μελέτης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25413" y="5448300"/>
            <a:ext cx="3590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2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Αριθμός σκαφών δειγματοληψίων</a:t>
            </a:r>
          </a:p>
        </p:txBody>
      </p:sp>
      <p:sp>
        <p:nvSpPr>
          <p:cNvPr id="6148" name="Text Box 19"/>
          <p:cNvSpPr txBox="1">
            <a:spLocks noChangeArrowheads="1"/>
          </p:cNvSpPr>
          <p:nvPr/>
        </p:nvSpPr>
        <p:spPr bwMode="auto">
          <a:xfrm>
            <a:off x="4068763" y="4619625"/>
            <a:ext cx="2195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>
                <a:latin typeface="Tahoma" panose="020B0604030504040204" pitchFamily="34" charset="0"/>
              </a:rPr>
              <a:t>2 Μηχανότρατες</a:t>
            </a:r>
          </a:p>
        </p:txBody>
      </p:sp>
      <p:sp>
        <p:nvSpPr>
          <p:cNvPr id="6149" name="Text Box 20"/>
          <p:cNvSpPr txBox="1">
            <a:spLocks noChangeArrowheads="1"/>
          </p:cNvSpPr>
          <p:nvPr/>
        </p:nvSpPr>
        <p:spPr bwMode="auto">
          <a:xfrm>
            <a:off x="4068763" y="5016500"/>
            <a:ext cx="2195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>
                <a:latin typeface="Tahoma" panose="020B0604030504040204" pitchFamily="34" charset="0"/>
              </a:rPr>
              <a:t>3 Γρι-γρι</a:t>
            </a:r>
          </a:p>
        </p:txBody>
      </p:sp>
      <p:sp>
        <p:nvSpPr>
          <p:cNvPr id="6150" name="Text Box 21"/>
          <p:cNvSpPr txBox="1">
            <a:spLocks noChangeArrowheads="1"/>
          </p:cNvSpPr>
          <p:nvPr/>
        </p:nvSpPr>
        <p:spPr bwMode="auto">
          <a:xfrm>
            <a:off x="4067175" y="5448300"/>
            <a:ext cx="2195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>
                <a:latin typeface="Tahoma" panose="020B0604030504040204" pitchFamily="34" charset="0"/>
              </a:rPr>
              <a:t>2 Πεζότρατες</a:t>
            </a:r>
          </a:p>
        </p:txBody>
      </p:sp>
      <p:sp>
        <p:nvSpPr>
          <p:cNvPr id="6151" name="Text Box 22"/>
          <p:cNvSpPr txBox="1">
            <a:spLocks noChangeArrowheads="1"/>
          </p:cNvSpPr>
          <p:nvPr/>
        </p:nvSpPr>
        <p:spPr bwMode="auto">
          <a:xfrm>
            <a:off x="3960813" y="5880100"/>
            <a:ext cx="4103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>
                <a:latin typeface="Tahoma" panose="020B0604030504040204" pitchFamily="34" charset="0"/>
              </a:rPr>
              <a:t>11 σκάφη με μανωμένα δίχτυα</a:t>
            </a:r>
          </a:p>
        </p:txBody>
      </p:sp>
      <p:sp>
        <p:nvSpPr>
          <p:cNvPr id="6152" name="Text Box 23"/>
          <p:cNvSpPr txBox="1">
            <a:spLocks noChangeArrowheads="1"/>
          </p:cNvSpPr>
          <p:nvPr/>
        </p:nvSpPr>
        <p:spPr bwMode="auto">
          <a:xfrm>
            <a:off x="4067175" y="6275388"/>
            <a:ext cx="306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>
                <a:latin typeface="Tahoma" panose="020B0604030504040204" pitchFamily="34" charset="0"/>
              </a:rPr>
              <a:t>5 σκάφη με παραγάδια</a:t>
            </a:r>
          </a:p>
        </p:txBody>
      </p:sp>
      <p:sp>
        <p:nvSpPr>
          <p:cNvPr id="6153" name="AutoShape 24"/>
          <p:cNvSpPr>
            <a:spLocks/>
          </p:cNvSpPr>
          <p:nvPr/>
        </p:nvSpPr>
        <p:spPr bwMode="auto">
          <a:xfrm>
            <a:off x="7488238" y="5737225"/>
            <a:ext cx="395287" cy="935038"/>
          </a:xfrm>
          <a:prstGeom prst="rightBrace">
            <a:avLst>
              <a:gd name="adj1" fmla="val 19712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154" name="Text Box 25"/>
          <p:cNvSpPr txBox="1">
            <a:spLocks noChangeArrowheads="1"/>
          </p:cNvSpPr>
          <p:nvPr/>
        </p:nvSpPr>
        <p:spPr bwMode="auto">
          <a:xfrm>
            <a:off x="7740650" y="5538788"/>
            <a:ext cx="1368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0">
                <a:latin typeface="Tahoma" panose="020B0604030504040204" pitchFamily="34" charset="0"/>
              </a:rPr>
              <a:t>Από σύνολο 179 σκαφών</a:t>
            </a:r>
          </a:p>
        </p:txBody>
      </p:sp>
      <p:sp>
        <p:nvSpPr>
          <p:cNvPr id="6155" name="AutoShape 26"/>
          <p:cNvSpPr>
            <a:spLocks/>
          </p:cNvSpPr>
          <p:nvPr/>
        </p:nvSpPr>
        <p:spPr bwMode="auto">
          <a:xfrm>
            <a:off x="3600450" y="4619625"/>
            <a:ext cx="431800" cy="2052638"/>
          </a:xfrm>
          <a:prstGeom prst="rightBrace">
            <a:avLst>
              <a:gd name="adj1" fmla="val 39614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6156" name="Group 32"/>
          <p:cNvGrpSpPr>
            <a:grpSpLocks/>
          </p:cNvGrpSpPr>
          <p:nvPr/>
        </p:nvGrpSpPr>
        <p:grpSpPr bwMode="auto">
          <a:xfrm>
            <a:off x="3176588" y="646113"/>
            <a:ext cx="5867400" cy="3817937"/>
            <a:chOff x="2001" y="407"/>
            <a:chExt cx="3696" cy="2405"/>
          </a:xfrm>
        </p:grpSpPr>
        <p:pic>
          <p:nvPicPr>
            <p:cNvPr id="6157" name="Picture 28" descr="ZAKYNTHOS_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" y="407"/>
              <a:ext cx="3696" cy="24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58" name="Group 29"/>
            <p:cNvGrpSpPr>
              <a:grpSpLocks noChangeAspect="1"/>
            </p:cNvGrpSpPr>
            <p:nvPr/>
          </p:nvGrpSpPr>
          <p:grpSpPr bwMode="auto">
            <a:xfrm>
              <a:off x="4931" y="2051"/>
              <a:ext cx="755" cy="758"/>
              <a:chOff x="2404" y="0"/>
              <a:chExt cx="886" cy="890"/>
            </a:xfrm>
          </p:grpSpPr>
          <p:pic>
            <p:nvPicPr>
              <p:cNvPr id="6159" name="Picture 30" descr="megethynsh mikroy xarth elladas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" y="0"/>
                <a:ext cx="886" cy="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0" name="Oval 31"/>
              <p:cNvSpPr>
                <a:spLocks noChangeAspect="1" noChangeArrowheads="1"/>
              </p:cNvSpPr>
              <p:nvPr/>
            </p:nvSpPr>
            <p:spPr bwMode="auto">
              <a:xfrm>
                <a:off x="2542" y="527"/>
                <a:ext cx="91" cy="9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3025" y="1449388"/>
            <a:ext cx="3419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Οι δειγματοληψίες πραγματοποιήθηκαν σε εποχική βάση</a:t>
            </a:r>
            <a:endParaRPr lang="en-GB" altLang="el-GR" sz="2000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509963" y="4238625"/>
            <a:ext cx="54721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Οι μετρήσεις των αλιευμάτων που προέρχονταν από τη μηχ/τα και την πεζότρατα έγιναν πάνω στο σκάφος, ενώ αυτές από τα γρι-γρι, τα δίχτυα και τα παραγάδια έγιναν κατά την εκφόρτωση των αλιευμάτων</a:t>
            </a:r>
            <a:endParaRPr lang="en-GB" altLang="el-GR" sz="2000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716338" y="954088"/>
            <a:ext cx="5262562" cy="2457450"/>
          </a:xfrm>
          <a:prstGeom prst="rect">
            <a:avLst/>
          </a:prstGeom>
          <a:solidFill>
            <a:srgbClr val="E0FF89"/>
          </a:solidFill>
          <a:ln>
            <a:noFill/>
          </a:ln>
          <a:effectLst>
            <a:outerShdw dist="107763" dir="13500000" algn="ctr" rotWithShape="0">
              <a:srgbClr val="FFFF9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l-GR" altLang="el-GR" sz="220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Τεχνικά χαρακτηριστικά των</a:t>
            </a:r>
            <a:r>
              <a:rPr lang="en-US" altLang="el-GR" sz="220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l-GR" altLang="el-GR" sz="220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δειγματοληψιών</a:t>
            </a:r>
            <a:r>
              <a:rPr lang="es-ES_tradnl" altLang="el-GR" sz="220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:</a:t>
            </a:r>
            <a:endParaRPr lang="el-GR" altLang="el-GR" sz="220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•"/>
              <a:defRPr/>
            </a:pPr>
            <a:r>
              <a:rPr lang="el-GR" altLang="el-GR" sz="2000" b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Σταθμός</a:t>
            </a:r>
          </a:p>
          <a:p>
            <a:pPr algn="ctr" eaLnBrk="1" hangingPunct="1">
              <a:buFontTx/>
              <a:buChar char="•"/>
              <a:defRPr/>
            </a:pPr>
            <a:r>
              <a:rPr lang="el-GR" altLang="el-GR" sz="2000" b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Αλιευτικό σκάφος</a:t>
            </a:r>
            <a:endParaRPr lang="en-US" altLang="el-GR" sz="2000" b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•"/>
              <a:defRPr/>
            </a:pPr>
            <a:r>
              <a:rPr lang="el-GR" altLang="el-GR" sz="2000" b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Ημερομηνία/Εποχή</a:t>
            </a:r>
          </a:p>
          <a:p>
            <a:pPr algn="ctr" eaLnBrk="1" hangingPunct="1">
              <a:buFontTx/>
              <a:buChar char="•"/>
              <a:defRPr/>
            </a:pPr>
            <a:r>
              <a:rPr lang="el-GR" altLang="el-GR" sz="2000" b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Τύπος εργαλείου</a:t>
            </a:r>
            <a:endParaRPr lang="es-ES_tradnl" altLang="el-GR" sz="2000" b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•"/>
              <a:defRPr/>
            </a:pPr>
            <a:r>
              <a:rPr lang="el-GR" altLang="el-GR" sz="2000" b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Μέγεθος ματιού-αγκιστριών</a:t>
            </a:r>
          </a:p>
          <a:p>
            <a:pPr algn="ctr" eaLnBrk="1" hangingPunct="1">
              <a:buFontTx/>
              <a:buChar char="•"/>
              <a:defRPr/>
            </a:pPr>
            <a:r>
              <a:rPr lang="el-GR" altLang="el-GR" sz="2000" b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Βάθος</a:t>
            </a:r>
          </a:p>
        </p:txBody>
      </p:sp>
      <p:pic>
        <p:nvPicPr>
          <p:cNvPr id="7173" name="Picture 22" descr="METRHSH MHKOYS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" y="3789363"/>
            <a:ext cx="3206750" cy="2403475"/>
          </a:xfrm>
          <a:noFill/>
          <a:effectLst>
            <a:outerShdw dist="107763" dir="135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24"/>
          <p:cNvSpPr>
            <a:spLocks noChangeShapeType="1"/>
          </p:cNvSpPr>
          <p:nvPr/>
        </p:nvSpPr>
        <p:spPr bwMode="auto">
          <a:xfrm>
            <a:off x="657225" y="5003800"/>
            <a:ext cx="1800225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522288" y="6173788"/>
            <a:ext cx="2598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l-GR" altLang="el-GR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Ολικό μήκος (</a:t>
            </a:r>
            <a:r>
              <a:rPr lang="en-US" altLang="el-GR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TL</a:t>
            </a:r>
            <a:r>
              <a:rPr lang="el-GR" altLang="el-GR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σε </a:t>
            </a:r>
            <a:r>
              <a:rPr lang="en-US" altLang="el-GR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cm)</a:t>
            </a:r>
            <a:endParaRPr lang="el-GR" altLang="el-GR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457450" y="638175"/>
            <a:ext cx="4140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2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Ανάλυση των δεδομένων</a:t>
            </a:r>
            <a:endParaRPr lang="en-GB" altLang="el-GR" sz="2200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952750" y="1630363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Κατά μήκος συνθέσεις ειδών/εργαλείο και εποχή</a:t>
            </a:r>
            <a:endParaRPr lang="en-GB" altLang="el-GR" sz="2000" b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694488" y="1373188"/>
            <a:ext cx="24495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Σύγκριση με άλλες παρεμφερείς εργασίες στις Ελληνικές θάλασσες</a:t>
            </a:r>
            <a:endParaRPr lang="en-GB" altLang="el-GR" sz="2000" b="0">
              <a:solidFill>
                <a:srgbClr val="33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0" y="3298825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Οι κατά μήκος συνθέσεις συγκρίθηκαν ανά ζεύγη μεταξύ τους με τη δοκιμασία </a:t>
            </a:r>
            <a:r>
              <a:rPr lang="en-GB" altLang="el-GR" sz="2000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Kolmogorov</a:t>
            </a:r>
            <a:r>
              <a:rPr lang="el-GR" altLang="el-GR" sz="2000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-</a:t>
            </a:r>
            <a:r>
              <a:rPr lang="en-GB" altLang="el-GR" sz="2000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Smirnov </a:t>
            </a:r>
            <a:r>
              <a:rPr lang="en-GB" altLang="el-GR" sz="2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(</a:t>
            </a:r>
            <a:r>
              <a:rPr lang="en-GB" altLang="el-GR" sz="2000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K-S test</a:t>
            </a:r>
            <a:r>
              <a:rPr lang="en-GB" altLang="el-GR" sz="2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</a:t>
            </a:r>
            <a:r>
              <a:rPr lang="el-GR" altLang="el-GR" sz="2000" b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για τον εντοπισμό στατιστικών διαφορών ανάμεσα: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(α) στα διαφορετικά αλιευτικά εργαλεία</a:t>
            </a:r>
            <a:r>
              <a:rPr lang="el-GR" altLang="el-GR" sz="2000" b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και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(β) στους συνδυασμούς εποχής / αλιευτικών εργαλείων</a:t>
            </a:r>
            <a:endParaRPr lang="en-GB" altLang="el-GR" sz="2000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0" y="549910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Χρησιμοποιήθηκε ο δείκτης επικάλυψης (Τ) </a:t>
            </a:r>
            <a:r>
              <a:rPr lang="en-US" altLang="el-GR" sz="2000" b="0" i="1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Schoener</a:t>
            </a:r>
            <a:r>
              <a:rPr lang="el-GR" altLang="el-GR" sz="2000" b="0" i="1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’</a:t>
            </a:r>
            <a:r>
              <a:rPr lang="en-US" altLang="el-GR" sz="2000" b="0" i="1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s</a:t>
            </a:r>
            <a:r>
              <a:rPr lang="el-GR" altLang="el-GR" sz="2000" b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(1970) για να εκτιμηθεί ο </a:t>
            </a:r>
            <a:r>
              <a:rPr lang="el-GR" altLang="el-GR" sz="2000" b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βαθμός της επικάλυψης των κλάσεων μεγέθους </a:t>
            </a:r>
            <a:r>
              <a:rPr lang="el-GR" altLang="el-GR" sz="2000" b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μεταξύ διαφορετικών αλιευτικών εργαλείων </a:t>
            </a:r>
            <a:endParaRPr lang="en-GB" altLang="el-GR" sz="2000" b="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0" y="1314450"/>
            <a:ext cx="23764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Σύγκριση με τα Ελάχιστα Επιτρεπόμενα Μεγέθη (ΕΕΜ)</a:t>
            </a:r>
            <a:endParaRPr lang="en-GB" altLang="el-GR" sz="2000" b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8200" name="AutoShape 15"/>
          <p:cNvSpPr>
            <a:spLocks noChangeArrowheads="1"/>
          </p:cNvSpPr>
          <p:nvPr/>
        </p:nvSpPr>
        <p:spPr bwMode="auto">
          <a:xfrm>
            <a:off x="2124075" y="1549400"/>
            <a:ext cx="4752975" cy="981075"/>
          </a:xfrm>
          <a:prstGeom prst="leftRightArrowCallout">
            <a:avLst>
              <a:gd name="adj1" fmla="val 25000"/>
              <a:gd name="adj2" fmla="val 25000"/>
              <a:gd name="adj3" fmla="val 60558"/>
              <a:gd name="adj4" fmla="val 65398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2" name="Picture 254" descr="MPARMPOU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3833813"/>
            <a:ext cx="12207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23" name="Picture 255" descr="G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593725"/>
            <a:ext cx="12207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24" name="Picture 256" descr="KOUTSOMOY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93725"/>
            <a:ext cx="11763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25" name="Picture 257" descr="LITHRI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3743325"/>
            <a:ext cx="11731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089" name="Group 1273"/>
          <p:cNvGrpSpPr>
            <a:grpSpLocks/>
          </p:cNvGrpSpPr>
          <p:nvPr/>
        </p:nvGrpSpPr>
        <p:grpSpPr bwMode="auto">
          <a:xfrm>
            <a:off x="206375" y="1316038"/>
            <a:ext cx="2922588" cy="306387"/>
            <a:chOff x="130" y="829"/>
            <a:chExt cx="1841" cy="193"/>
          </a:xfrm>
        </p:grpSpPr>
        <p:sp>
          <p:nvSpPr>
            <p:cNvPr id="10157" name="Rectangle 337"/>
            <p:cNvSpPr>
              <a:spLocks noChangeAspect="1" noChangeArrowheads="1"/>
            </p:cNvSpPr>
            <p:nvPr/>
          </p:nvSpPr>
          <p:spPr bwMode="auto">
            <a:xfrm>
              <a:off x="1438" y="829"/>
              <a:ext cx="172" cy="191"/>
            </a:xfrm>
            <a:prstGeom prst="rect">
              <a:avLst/>
            </a:prstGeom>
            <a:solidFill>
              <a:srgbClr val="CC33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158" name="Rectangle 338"/>
            <p:cNvSpPr>
              <a:spLocks noChangeAspect="1" noChangeArrowheads="1"/>
            </p:cNvSpPr>
            <p:nvPr/>
          </p:nvSpPr>
          <p:spPr bwMode="auto">
            <a:xfrm>
              <a:off x="1610" y="829"/>
              <a:ext cx="107" cy="191"/>
            </a:xfrm>
            <a:prstGeom prst="rect">
              <a:avLst/>
            </a:prstGeom>
            <a:solidFill>
              <a:srgbClr val="CC33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159" name="Rectangle 339"/>
            <p:cNvSpPr>
              <a:spLocks noChangeAspect="1" noChangeArrowheads="1"/>
            </p:cNvSpPr>
            <p:nvPr/>
          </p:nvSpPr>
          <p:spPr bwMode="auto">
            <a:xfrm>
              <a:off x="1610" y="864"/>
              <a:ext cx="1" cy="121"/>
            </a:xfrm>
            <a:prstGeom prst="rect">
              <a:avLst/>
            </a:prstGeom>
            <a:solidFill>
              <a:srgbClr val="CC33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160" name="Freeform 340"/>
            <p:cNvSpPr>
              <a:spLocks noChangeAspect="1"/>
            </p:cNvSpPr>
            <p:nvPr/>
          </p:nvSpPr>
          <p:spPr bwMode="auto">
            <a:xfrm>
              <a:off x="1610" y="829"/>
              <a:ext cx="1" cy="35"/>
            </a:xfrm>
            <a:custGeom>
              <a:avLst/>
              <a:gdLst>
                <a:gd name="T0" fmla="*/ 0 w 1"/>
                <a:gd name="T1" fmla="*/ 35 h 28"/>
                <a:gd name="T2" fmla="*/ 0 w 1"/>
                <a:gd name="T3" fmla="*/ 35 h 28"/>
                <a:gd name="T4" fmla="*/ 0 w 1"/>
                <a:gd name="T5" fmla="*/ 35 h 28"/>
                <a:gd name="T6" fmla="*/ 0 w 1"/>
                <a:gd name="T7" fmla="*/ 0 h 28"/>
                <a:gd name="T8" fmla="*/ 0 w 1"/>
                <a:gd name="T9" fmla="*/ 3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8">
                  <a:moveTo>
                    <a:pt x="0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C33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61" name="Freeform 341"/>
            <p:cNvSpPr>
              <a:spLocks noChangeAspect="1"/>
            </p:cNvSpPr>
            <p:nvPr/>
          </p:nvSpPr>
          <p:spPr bwMode="auto">
            <a:xfrm>
              <a:off x="1610" y="829"/>
              <a:ext cx="1" cy="35"/>
            </a:xfrm>
            <a:custGeom>
              <a:avLst/>
              <a:gdLst>
                <a:gd name="T0" fmla="*/ 0 w 1"/>
                <a:gd name="T1" fmla="*/ 35 h 28"/>
                <a:gd name="T2" fmla="*/ 0 w 1"/>
                <a:gd name="T3" fmla="*/ 35 h 28"/>
                <a:gd name="T4" fmla="*/ 0 w 1"/>
                <a:gd name="T5" fmla="*/ 0 h 28"/>
                <a:gd name="T6" fmla="*/ 0 w 1"/>
                <a:gd name="T7" fmla="*/ 35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8">
                  <a:moveTo>
                    <a:pt x="0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C33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62" name="Freeform 342"/>
            <p:cNvSpPr>
              <a:spLocks noChangeAspect="1"/>
            </p:cNvSpPr>
            <p:nvPr/>
          </p:nvSpPr>
          <p:spPr bwMode="auto">
            <a:xfrm>
              <a:off x="1610" y="985"/>
              <a:ext cx="1" cy="3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0 w 1"/>
                <a:gd name="T5" fmla="*/ 0 h 28"/>
                <a:gd name="T6" fmla="*/ 0 w 1"/>
                <a:gd name="T7" fmla="*/ 35 h 28"/>
                <a:gd name="T8" fmla="*/ 0 w 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63" name="Freeform 343"/>
            <p:cNvSpPr>
              <a:spLocks noChangeAspect="1"/>
            </p:cNvSpPr>
            <p:nvPr/>
          </p:nvSpPr>
          <p:spPr bwMode="auto">
            <a:xfrm>
              <a:off x="1610" y="985"/>
              <a:ext cx="1" cy="3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0 w 1"/>
                <a:gd name="T5" fmla="*/ 35 h 28"/>
                <a:gd name="T6" fmla="*/ 0 w 1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64" name="Line 370"/>
            <p:cNvSpPr>
              <a:spLocks noChangeAspect="1" noChangeShapeType="1"/>
            </p:cNvSpPr>
            <p:nvPr/>
          </p:nvSpPr>
          <p:spPr bwMode="auto">
            <a:xfrm>
              <a:off x="1575" y="925"/>
              <a:ext cx="21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65" name="Line 371"/>
            <p:cNvSpPr>
              <a:spLocks noChangeAspect="1" noChangeShapeType="1"/>
            </p:cNvSpPr>
            <p:nvPr/>
          </p:nvSpPr>
          <p:spPr bwMode="auto">
            <a:xfrm>
              <a:off x="1583" y="917"/>
              <a:ext cx="2" cy="2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66" name="Line 378"/>
            <p:cNvSpPr>
              <a:spLocks noChangeAspect="1" noChangeShapeType="1"/>
            </p:cNvSpPr>
            <p:nvPr/>
          </p:nvSpPr>
          <p:spPr bwMode="auto">
            <a:xfrm flipV="1">
              <a:off x="1168" y="902"/>
              <a:ext cx="1" cy="4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67" name="Line 379"/>
            <p:cNvSpPr>
              <a:spLocks noChangeAspect="1" noChangeShapeType="1"/>
            </p:cNvSpPr>
            <p:nvPr/>
          </p:nvSpPr>
          <p:spPr bwMode="auto">
            <a:xfrm>
              <a:off x="1168" y="902"/>
              <a:ext cx="1" cy="2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68" name="Line 380"/>
            <p:cNvSpPr>
              <a:spLocks noChangeAspect="1" noChangeShapeType="1"/>
            </p:cNvSpPr>
            <p:nvPr/>
          </p:nvSpPr>
          <p:spPr bwMode="auto">
            <a:xfrm>
              <a:off x="1168" y="925"/>
              <a:ext cx="270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69" name="Line 381"/>
            <p:cNvSpPr>
              <a:spLocks noChangeAspect="1" noChangeShapeType="1"/>
            </p:cNvSpPr>
            <p:nvPr/>
          </p:nvSpPr>
          <p:spPr bwMode="auto">
            <a:xfrm flipV="1">
              <a:off x="1438" y="829"/>
              <a:ext cx="1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70" name="Line 382"/>
            <p:cNvSpPr>
              <a:spLocks noChangeAspect="1" noChangeShapeType="1"/>
            </p:cNvSpPr>
            <p:nvPr/>
          </p:nvSpPr>
          <p:spPr bwMode="auto">
            <a:xfrm>
              <a:off x="1438" y="829"/>
              <a:ext cx="17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71" name="Line 383"/>
            <p:cNvSpPr>
              <a:spLocks noChangeAspect="1" noChangeShapeType="1"/>
            </p:cNvSpPr>
            <p:nvPr/>
          </p:nvSpPr>
          <p:spPr bwMode="auto">
            <a:xfrm>
              <a:off x="1610" y="829"/>
              <a:ext cx="1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72" name="Line 384"/>
            <p:cNvSpPr>
              <a:spLocks noChangeAspect="1" noChangeShapeType="1"/>
            </p:cNvSpPr>
            <p:nvPr/>
          </p:nvSpPr>
          <p:spPr bwMode="auto">
            <a:xfrm>
              <a:off x="1610" y="864"/>
              <a:ext cx="1" cy="12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73" name="Line 385"/>
            <p:cNvSpPr>
              <a:spLocks noChangeAspect="1" noChangeShapeType="1"/>
            </p:cNvSpPr>
            <p:nvPr/>
          </p:nvSpPr>
          <p:spPr bwMode="auto">
            <a:xfrm flipV="1">
              <a:off x="1610" y="864"/>
              <a:ext cx="1" cy="12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74" name="Line 386"/>
            <p:cNvSpPr>
              <a:spLocks noChangeAspect="1" noChangeShapeType="1"/>
            </p:cNvSpPr>
            <p:nvPr/>
          </p:nvSpPr>
          <p:spPr bwMode="auto">
            <a:xfrm flipV="1">
              <a:off x="1610" y="829"/>
              <a:ext cx="1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75" name="Line 387"/>
            <p:cNvSpPr>
              <a:spLocks noChangeAspect="1" noChangeShapeType="1"/>
            </p:cNvSpPr>
            <p:nvPr/>
          </p:nvSpPr>
          <p:spPr bwMode="auto">
            <a:xfrm>
              <a:off x="1610" y="829"/>
              <a:ext cx="107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76" name="Line 388"/>
            <p:cNvSpPr>
              <a:spLocks noChangeAspect="1" noChangeShapeType="1"/>
            </p:cNvSpPr>
            <p:nvPr/>
          </p:nvSpPr>
          <p:spPr bwMode="auto">
            <a:xfrm>
              <a:off x="1717" y="829"/>
              <a:ext cx="1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77" name="Line 389"/>
            <p:cNvSpPr>
              <a:spLocks noChangeAspect="1" noChangeShapeType="1"/>
            </p:cNvSpPr>
            <p:nvPr/>
          </p:nvSpPr>
          <p:spPr bwMode="auto">
            <a:xfrm>
              <a:off x="1717" y="925"/>
              <a:ext cx="253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78" name="Line 390"/>
            <p:cNvSpPr>
              <a:spLocks noChangeAspect="1" noChangeShapeType="1"/>
            </p:cNvSpPr>
            <p:nvPr/>
          </p:nvSpPr>
          <p:spPr bwMode="auto">
            <a:xfrm flipV="1">
              <a:off x="1970" y="902"/>
              <a:ext cx="1" cy="2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79" name="Line 391"/>
            <p:cNvSpPr>
              <a:spLocks noChangeAspect="1" noChangeShapeType="1"/>
            </p:cNvSpPr>
            <p:nvPr/>
          </p:nvSpPr>
          <p:spPr bwMode="auto">
            <a:xfrm>
              <a:off x="1970" y="902"/>
              <a:ext cx="1" cy="4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80" name="Line 392"/>
            <p:cNvSpPr>
              <a:spLocks noChangeAspect="1" noChangeShapeType="1"/>
            </p:cNvSpPr>
            <p:nvPr/>
          </p:nvSpPr>
          <p:spPr bwMode="auto">
            <a:xfrm flipV="1">
              <a:off x="1970" y="925"/>
              <a:ext cx="1" cy="2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81" name="Line 393"/>
            <p:cNvSpPr>
              <a:spLocks noChangeAspect="1" noChangeShapeType="1"/>
            </p:cNvSpPr>
            <p:nvPr/>
          </p:nvSpPr>
          <p:spPr bwMode="auto">
            <a:xfrm flipH="1">
              <a:off x="1717" y="925"/>
              <a:ext cx="253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82" name="Line 394"/>
            <p:cNvSpPr>
              <a:spLocks noChangeAspect="1" noChangeShapeType="1"/>
            </p:cNvSpPr>
            <p:nvPr/>
          </p:nvSpPr>
          <p:spPr bwMode="auto">
            <a:xfrm>
              <a:off x="1717" y="925"/>
              <a:ext cx="1" cy="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83" name="Line 395"/>
            <p:cNvSpPr>
              <a:spLocks noChangeAspect="1" noChangeShapeType="1"/>
            </p:cNvSpPr>
            <p:nvPr/>
          </p:nvSpPr>
          <p:spPr bwMode="auto">
            <a:xfrm flipH="1">
              <a:off x="1610" y="1020"/>
              <a:ext cx="107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84" name="Line 396"/>
            <p:cNvSpPr>
              <a:spLocks noChangeAspect="1" noChangeShapeType="1"/>
            </p:cNvSpPr>
            <p:nvPr/>
          </p:nvSpPr>
          <p:spPr bwMode="auto">
            <a:xfrm flipV="1">
              <a:off x="1610" y="985"/>
              <a:ext cx="1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85" name="Line 397"/>
            <p:cNvSpPr>
              <a:spLocks noChangeAspect="1" noChangeShapeType="1"/>
            </p:cNvSpPr>
            <p:nvPr/>
          </p:nvSpPr>
          <p:spPr bwMode="auto">
            <a:xfrm>
              <a:off x="1610" y="985"/>
              <a:ext cx="1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86" name="Line 398"/>
            <p:cNvSpPr>
              <a:spLocks noChangeAspect="1" noChangeShapeType="1"/>
            </p:cNvSpPr>
            <p:nvPr/>
          </p:nvSpPr>
          <p:spPr bwMode="auto">
            <a:xfrm flipH="1">
              <a:off x="1438" y="1020"/>
              <a:ext cx="172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87" name="Line 399"/>
            <p:cNvSpPr>
              <a:spLocks noChangeAspect="1" noChangeShapeType="1"/>
            </p:cNvSpPr>
            <p:nvPr/>
          </p:nvSpPr>
          <p:spPr bwMode="auto">
            <a:xfrm flipV="1">
              <a:off x="1438" y="925"/>
              <a:ext cx="1" cy="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88" name="Rectangle 469"/>
            <p:cNvSpPr>
              <a:spLocks noChangeAspect="1" noChangeArrowheads="1"/>
            </p:cNvSpPr>
            <p:nvPr/>
          </p:nvSpPr>
          <p:spPr bwMode="auto">
            <a:xfrm>
              <a:off x="130" y="844"/>
              <a:ext cx="421" cy="173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b="0">
                  <a:latin typeface="Tahoma" panose="020B0604030504040204" pitchFamily="34" charset="0"/>
                </a:rPr>
                <a:t>Γρι-γρι</a:t>
              </a:r>
              <a:endParaRPr lang="en-US" altLang="el-GR" b="0">
                <a:latin typeface="Tahoma" panose="020B0604030504040204" pitchFamily="34" charset="0"/>
              </a:endParaRPr>
            </a:p>
          </p:txBody>
        </p:sp>
      </p:grpSp>
      <p:grpSp>
        <p:nvGrpSpPr>
          <p:cNvPr id="36088" name="Group 1272"/>
          <p:cNvGrpSpPr>
            <a:grpSpLocks/>
          </p:cNvGrpSpPr>
          <p:nvPr/>
        </p:nvGrpSpPr>
        <p:grpSpPr bwMode="auto">
          <a:xfrm>
            <a:off x="206375" y="1790700"/>
            <a:ext cx="3302000" cy="323850"/>
            <a:chOff x="130" y="1128"/>
            <a:chExt cx="2080" cy="204"/>
          </a:xfrm>
        </p:grpSpPr>
        <p:sp>
          <p:nvSpPr>
            <p:cNvPr id="10125" name="Rectangle 344"/>
            <p:cNvSpPr>
              <a:spLocks noChangeAspect="1" noChangeArrowheads="1"/>
            </p:cNvSpPr>
            <p:nvPr/>
          </p:nvSpPr>
          <p:spPr bwMode="auto">
            <a:xfrm>
              <a:off x="1587" y="1128"/>
              <a:ext cx="139" cy="192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126" name="Rectangle 345"/>
            <p:cNvSpPr>
              <a:spLocks noChangeAspect="1" noChangeArrowheads="1"/>
            </p:cNvSpPr>
            <p:nvPr/>
          </p:nvSpPr>
          <p:spPr bwMode="auto">
            <a:xfrm>
              <a:off x="1726" y="1128"/>
              <a:ext cx="142" cy="192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127" name="Rectangle 346"/>
            <p:cNvSpPr>
              <a:spLocks noChangeAspect="1" noChangeArrowheads="1"/>
            </p:cNvSpPr>
            <p:nvPr/>
          </p:nvSpPr>
          <p:spPr bwMode="auto">
            <a:xfrm>
              <a:off x="1726" y="1167"/>
              <a:ext cx="1" cy="118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128" name="Freeform 347"/>
            <p:cNvSpPr>
              <a:spLocks noChangeAspect="1"/>
            </p:cNvSpPr>
            <p:nvPr/>
          </p:nvSpPr>
          <p:spPr bwMode="auto">
            <a:xfrm>
              <a:off x="1726" y="1128"/>
              <a:ext cx="1" cy="39"/>
            </a:xfrm>
            <a:custGeom>
              <a:avLst/>
              <a:gdLst>
                <a:gd name="T0" fmla="*/ 0 w 1"/>
                <a:gd name="T1" fmla="*/ 39 h 31"/>
                <a:gd name="T2" fmla="*/ 0 w 1"/>
                <a:gd name="T3" fmla="*/ 39 h 31"/>
                <a:gd name="T4" fmla="*/ 0 w 1"/>
                <a:gd name="T5" fmla="*/ 39 h 31"/>
                <a:gd name="T6" fmla="*/ 0 w 1"/>
                <a:gd name="T7" fmla="*/ 0 h 31"/>
                <a:gd name="T8" fmla="*/ 0 w 1"/>
                <a:gd name="T9" fmla="*/ 3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1">
                  <a:moveTo>
                    <a:pt x="0" y="31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399FF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29" name="Freeform 348"/>
            <p:cNvSpPr>
              <a:spLocks noChangeAspect="1"/>
            </p:cNvSpPr>
            <p:nvPr/>
          </p:nvSpPr>
          <p:spPr bwMode="auto">
            <a:xfrm>
              <a:off x="1726" y="1128"/>
              <a:ext cx="1" cy="39"/>
            </a:xfrm>
            <a:custGeom>
              <a:avLst/>
              <a:gdLst>
                <a:gd name="T0" fmla="*/ 0 w 1"/>
                <a:gd name="T1" fmla="*/ 39 h 31"/>
                <a:gd name="T2" fmla="*/ 0 w 1"/>
                <a:gd name="T3" fmla="*/ 39 h 31"/>
                <a:gd name="T4" fmla="*/ 0 w 1"/>
                <a:gd name="T5" fmla="*/ 0 h 31"/>
                <a:gd name="T6" fmla="*/ 0 w 1"/>
                <a:gd name="T7" fmla="*/ 3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1">
                  <a:moveTo>
                    <a:pt x="0" y="31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399FF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30" name="Freeform 349"/>
            <p:cNvSpPr>
              <a:spLocks noChangeAspect="1"/>
            </p:cNvSpPr>
            <p:nvPr/>
          </p:nvSpPr>
          <p:spPr bwMode="auto">
            <a:xfrm>
              <a:off x="1726" y="1285"/>
              <a:ext cx="1" cy="3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0 w 1"/>
                <a:gd name="T5" fmla="*/ 0 h 28"/>
                <a:gd name="T6" fmla="*/ 0 w 1"/>
                <a:gd name="T7" fmla="*/ 35 h 28"/>
                <a:gd name="T8" fmla="*/ 0 w 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FF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31" name="Freeform 350"/>
            <p:cNvSpPr>
              <a:spLocks noChangeAspect="1"/>
            </p:cNvSpPr>
            <p:nvPr/>
          </p:nvSpPr>
          <p:spPr bwMode="auto">
            <a:xfrm>
              <a:off x="1726" y="1285"/>
              <a:ext cx="1" cy="3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0 w 1"/>
                <a:gd name="T5" fmla="*/ 35 h 28"/>
                <a:gd name="T6" fmla="*/ 0 w 1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FF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32" name="Line 372"/>
            <p:cNvSpPr>
              <a:spLocks noChangeAspect="1" noChangeShapeType="1"/>
            </p:cNvSpPr>
            <p:nvPr/>
          </p:nvSpPr>
          <p:spPr bwMode="auto">
            <a:xfrm>
              <a:off x="1717" y="1224"/>
              <a:ext cx="2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33" name="Line 373"/>
            <p:cNvSpPr>
              <a:spLocks noChangeAspect="1" noChangeShapeType="1"/>
            </p:cNvSpPr>
            <p:nvPr/>
          </p:nvSpPr>
          <p:spPr bwMode="auto">
            <a:xfrm>
              <a:off x="1726" y="1215"/>
              <a:ext cx="1" cy="2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34" name="Line 400"/>
            <p:cNvSpPr>
              <a:spLocks noChangeAspect="1" noChangeShapeType="1"/>
            </p:cNvSpPr>
            <p:nvPr/>
          </p:nvSpPr>
          <p:spPr bwMode="auto">
            <a:xfrm flipV="1">
              <a:off x="1368" y="1200"/>
              <a:ext cx="1" cy="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35" name="Line 401"/>
            <p:cNvSpPr>
              <a:spLocks noChangeAspect="1" noChangeShapeType="1"/>
            </p:cNvSpPr>
            <p:nvPr/>
          </p:nvSpPr>
          <p:spPr bwMode="auto">
            <a:xfrm>
              <a:off x="1368" y="1200"/>
              <a:ext cx="1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36" name="Line 402"/>
            <p:cNvSpPr>
              <a:spLocks noChangeAspect="1" noChangeShapeType="1"/>
            </p:cNvSpPr>
            <p:nvPr/>
          </p:nvSpPr>
          <p:spPr bwMode="auto">
            <a:xfrm>
              <a:off x="1368" y="1224"/>
              <a:ext cx="21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37" name="Line 403"/>
            <p:cNvSpPr>
              <a:spLocks noChangeAspect="1" noChangeShapeType="1"/>
            </p:cNvSpPr>
            <p:nvPr/>
          </p:nvSpPr>
          <p:spPr bwMode="auto">
            <a:xfrm flipV="1">
              <a:off x="1587" y="1128"/>
              <a:ext cx="1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38" name="Line 404"/>
            <p:cNvSpPr>
              <a:spLocks noChangeAspect="1" noChangeShapeType="1"/>
            </p:cNvSpPr>
            <p:nvPr/>
          </p:nvSpPr>
          <p:spPr bwMode="auto">
            <a:xfrm>
              <a:off x="1587" y="1128"/>
              <a:ext cx="13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39" name="Line 405"/>
            <p:cNvSpPr>
              <a:spLocks noChangeAspect="1" noChangeShapeType="1"/>
            </p:cNvSpPr>
            <p:nvPr/>
          </p:nvSpPr>
          <p:spPr bwMode="auto">
            <a:xfrm>
              <a:off x="1726" y="1128"/>
              <a:ext cx="1" cy="3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40" name="Line 406"/>
            <p:cNvSpPr>
              <a:spLocks noChangeAspect="1" noChangeShapeType="1"/>
            </p:cNvSpPr>
            <p:nvPr/>
          </p:nvSpPr>
          <p:spPr bwMode="auto">
            <a:xfrm>
              <a:off x="1726" y="1167"/>
              <a:ext cx="1" cy="11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41" name="Line 407"/>
            <p:cNvSpPr>
              <a:spLocks noChangeAspect="1" noChangeShapeType="1"/>
            </p:cNvSpPr>
            <p:nvPr/>
          </p:nvSpPr>
          <p:spPr bwMode="auto">
            <a:xfrm flipV="1">
              <a:off x="1726" y="1167"/>
              <a:ext cx="1" cy="11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42" name="Line 408"/>
            <p:cNvSpPr>
              <a:spLocks noChangeAspect="1" noChangeShapeType="1"/>
            </p:cNvSpPr>
            <p:nvPr/>
          </p:nvSpPr>
          <p:spPr bwMode="auto">
            <a:xfrm flipV="1">
              <a:off x="1726" y="1128"/>
              <a:ext cx="1" cy="3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43" name="Line 409"/>
            <p:cNvSpPr>
              <a:spLocks noChangeAspect="1" noChangeShapeType="1"/>
            </p:cNvSpPr>
            <p:nvPr/>
          </p:nvSpPr>
          <p:spPr bwMode="auto">
            <a:xfrm>
              <a:off x="1726" y="1128"/>
              <a:ext cx="14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44" name="Line 410"/>
            <p:cNvSpPr>
              <a:spLocks noChangeAspect="1" noChangeShapeType="1"/>
            </p:cNvSpPr>
            <p:nvPr/>
          </p:nvSpPr>
          <p:spPr bwMode="auto">
            <a:xfrm>
              <a:off x="1868" y="1128"/>
              <a:ext cx="2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45" name="Line 411"/>
            <p:cNvSpPr>
              <a:spLocks noChangeAspect="1" noChangeShapeType="1"/>
            </p:cNvSpPr>
            <p:nvPr/>
          </p:nvSpPr>
          <p:spPr bwMode="auto">
            <a:xfrm>
              <a:off x="1868" y="1224"/>
              <a:ext cx="34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46" name="Line 412"/>
            <p:cNvSpPr>
              <a:spLocks noChangeAspect="1" noChangeShapeType="1"/>
            </p:cNvSpPr>
            <p:nvPr/>
          </p:nvSpPr>
          <p:spPr bwMode="auto">
            <a:xfrm flipV="1">
              <a:off x="2209" y="1200"/>
              <a:ext cx="1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47" name="Line 413"/>
            <p:cNvSpPr>
              <a:spLocks noChangeAspect="1" noChangeShapeType="1"/>
            </p:cNvSpPr>
            <p:nvPr/>
          </p:nvSpPr>
          <p:spPr bwMode="auto">
            <a:xfrm>
              <a:off x="2209" y="1200"/>
              <a:ext cx="1" cy="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48" name="Line 414"/>
            <p:cNvSpPr>
              <a:spLocks noChangeAspect="1" noChangeShapeType="1"/>
            </p:cNvSpPr>
            <p:nvPr/>
          </p:nvSpPr>
          <p:spPr bwMode="auto">
            <a:xfrm flipV="1">
              <a:off x="2209" y="1224"/>
              <a:ext cx="1" cy="2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49" name="Line 415"/>
            <p:cNvSpPr>
              <a:spLocks noChangeAspect="1" noChangeShapeType="1"/>
            </p:cNvSpPr>
            <p:nvPr/>
          </p:nvSpPr>
          <p:spPr bwMode="auto">
            <a:xfrm flipH="1">
              <a:off x="1868" y="1224"/>
              <a:ext cx="34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50" name="Line 416"/>
            <p:cNvSpPr>
              <a:spLocks noChangeAspect="1" noChangeShapeType="1"/>
            </p:cNvSpPr>
            <p:nvPr/>
          </p:nvSpPr>
          <p:spPr bwMode="auto">
            <a:xfrm>
              <a:off x="1868" y="1224"/>
              <a:ext cx="2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51" name="Line 417"/>
            <p:cNvSpPr>
              <a:spLocks noChangeAspect="1" noChangeShapeType="1"/>
            </p:cNvSpPr>
            <p:nvPr/>
          </p:nvSpPr>
          <p:spPr bwMode="auto">
            <a:xfrm flipH="1">
              <a:off x="1726" y="1320"/>
              <a:ext cx="142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52" name="Line 418"/>
            <p:cNvSpPr>
              <a:spLocks noChangeAspect="1" noChangeShapeType="1"/>
            </p:cNvSpPr>
            <p:nvPr/>
          </p:nvSpPr>
          <p:spPr bwMode="auto">
            <a:xfrm flipV="1">
              <a:off x="1726" y="1285"/>
              <a:ext cx="1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53" name="Line 419"/>
            <p:cNvSpPr>
              <a:spLocks noChangeAspect="1" noChangeShapeType="1"/>
            </p:cNvSpPr>
            <p:nvPr/>
          </p:nvSpPr>
          <p:spPr bwMode="auto">
            <a:xfrm>
              <a:off x="1726" y="1285"/>
              <a:ext cx="1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54" name="Line 420"/>
            <p:cNvSpPr>
              <a:spLocks noChangeAspect="1" noChangeShapeType="1"/>
            </p:cNvSpPr>
            <p:nvPr/>
          </p:nvSpPr>
          <p:spPr bwMode="auto">
            <a:xfrm flipH="1">
              <a:off x="1587" y="1320"/>
              <a:ext cx="139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55" name="Line 421"/>
            <p:cNvSpPr>
              <a:spLocks noChangeAspect="1" noChangeShapeType="1"/>
            </p:cNvSpPr>
            <p:nvPr/>
          </p:nvSpPr>
          <p:spPr bwMode="auto">
            <a:xfrm flipV="1">
              <a:off x="1587" y="1224"/>
              <a:ext cx="1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56" name="Rectangle 470"/>
            <p:cNvSpPr>
              <a:spLocks noChangeAspect="1" noChangeArrowheads="1"/>
            </p:cNvSpPr>
            <p:nvPr/>
          </p:nvSpPr>
          <p:spPr bwMode="auto">
            <a:xfrm>
              <a:off x="130" y="1159"/>
              <a:ext cx="421" cy="173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b="0">
                  <a:latin typeface="Tahoma" panose="020B0604030504040204" pitchFamily="34" charset="0"/>
                </a:rPr>
                <a:t>Δίχτυα</a:t>
              </a:r>
              <a:endParaRPr lang="en-US" altLang="el-GR" b="0">
                <a:latin typeface="Tahoma" panose="020B0604030504040204" pitchFamily="34" charset="0"/>
              </a:endParaRPr>
            </a:p>
          </p:txBody>
        </p:sp>
      </p:grpSp>
      <p:grpSp>
        <p:nvGrpSpPr>
          <p:cNvPr id="36087" name="Group 1271"/>
          <p:cNvGrpSpPr>
            <a:grpSpLocks/>
          </p:cNvGrpSpPr>
          <p:nvPr/>
        </p:nvGrpSpPr>
        <p:grpSpPr bwMode="auto">
          <a:xfrm>
            <a:off x="206375" y="2297113"/>
            <a:ext cx="3475038" cy="304800"/>
            <a:chOff x="130" y="1447"/>
            <a:chExt cx="2189" cy="192"/>
          </a:xfrm>
        </p:grpSpPr>
        <p:sp>
          <p:nvSpPr>
            <p:cNvPr id="10088" name="Rectangle 351"/>
            <p:cNvSpPr>
              <a:spLocks noChangeAspect="1" noChangeArrowheads="1"/>
            </p:cNvSpPr>
            <p:nvPr/>
          </p:nvSpPr>
          <p:spPr bwMode="auto">
            <a:xfrm>
              <a:off x="1563" y="1447"/>
              <a:ext cx="117" cy="191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089" name="Rectangle 352"/>
            <p:cNvSpPr>
              <a:spLocks noChangeAspect="1" noChangeArrowheads="1"/>
            </p:cNvSpPr>
            <p:nvPr/>
          </p:nvSpPr>
          <p:spPr bwMode="auto">
            <a:xfrm>
              <a:off x="1680" y="1447"/>
              <a:ext cx="83" cy="191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090" name="Rectangle 353"/>
            <p:cNvSpPr>
              <a:spLocks noChangeAspect="1" noChangeArrowheads="1"/>
            </p:cNvSpPr>
            <p:nvPr/>
          </p:nvSpPr>
          <p:spPr bwMode="auto">
            <a:xfrm>
              <a:off x="1680" y="1482"/>
              <a:ext cx="1" cy="119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091" name="Freeform 354"/>
            <p:cNvSpPr>
              <a:spLocks noChangeAspect="1"/>
            </p:cNvSpPr>
            <p:nvPr/>
          </p:nvSpPr>
          <p:spPr bwMode="auto">
            <a:xfrm>
              <a:off x="1680" y="1447"/>
              <a:ext cx="1" cy="35"/>
            </a:xfrm>
            <a:custGeom>
              <a:avLst/>
              <a:gdLst>
                <a:gd name="T0" fmla="*/ 0 w 1"/>
                <a:gd name="T1" fmla="*/ 35 h 28"/>
                <a:gd name="T2" fmla="*/ 0 w 1"/>
                <a:gd name="T3" fmla="*/ 35 h 28"/>
                <a:gd name="T4" fmla="*/ 0 w 1"/>
                <a:gd name="T5" fmla="*/ 35 h 28"/>
                <a:gd name="T6" fmla="*/ 0 w 1"/>
                <a:gd name="T7" fmla="*/ 0 h 28"/>
                <a:gd name="T8" fmla="*/ 0 w 1"/>
                <a:gd name="T9" fmla="*/ 3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8">
                  <a:moveTo>
                    <a:pt x="0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092" name="Freeform 355"/>
            <p:cNvSpPr>
              <a:spLocks noChangeAspect="1"/>
            </p:cNvSpPr>
            <p:nvPr/>
          </p:nvSpPr>
          <p:spPr bwMode="auto">
            <a:xfrm>
              <a:off x="1680" y="1447"/>
              <a:ext cx="1" cy="35"/>
            </a:xfrm>
            <a:custGeom>
              <a:avLst/>
              <a:gdLst>
                <a:gd name="T0" fmla="*/ 0 w 1"/>
                <a:gd name="T1" fmla="*/ 35 h 28"/>
                <a:gd name="T2" fmla="*/ 0 w 1"/>
                <a:gd name="T3" fmla="*/ 35 h 28"/>
                <a:gd name="T4" fmla="*/ 0 w 1"/>
                <a:gd name="T5" fmla="*/ 0 h 28"/>
                <a:gd name="T6" fmla="*/ 0 w 1"/>
                <a:gd name="T7" fmla="*/ 35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8">
                  <a:moveTo>
                    <a:pt x="0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093" name="Freeform 356"/>
            <p:cNvSpPr>
              <a:spLocks noChangeAspect="1"/>
            </p:cNvSpPr>
            <p:nvPr/>
          </p:nvSpPr>
          <p:spPr bwMode="auto">
            <a:xfrm>
              <a:off x="1680" y="1601"/>
              <a:ext cx="1" cy="37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0 h 30"/>
                <a:gd name="T6" fmla="*/ 0 w 1"/>
                <a:gd name="T7" fmla="*/ 37 h 30"/>
                <a:gd name="T8" fmla="*/ 0 w 1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094" name="Freeform 357"/>
            <p:cNvSpPr>
              <a:spLocks noChangeAspect="1"/>
            </p:cNvSpPr>
            <p:nvPr/>
          </p:nvSpPr>
          <p:spPr bwMode="auto">
            <a:xfrm>
              <a:off x="1680" y="1601"/>
              <a:ext cx="1" cy="37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37 h 30"/>
                <a:gd name="T6" fmla="*/ 0 w 1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095" name="Rectangle 365"/>
            <p:cNvSpPr>
              <a:spLocks noChangeAspect="1" noChangeArrowheads="1"/>
            </p:cNvSpPr>
            <p:nvPr/>
          </p:nvSpPr>
          <p:spPr bwMode="auto">
            <a:xfrm>
              <a:off x="1124" y="1534"/>
              <a:ext cx="18" cy="1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096" name="Rectangle 366"/>
            <p:cNvSpPr>
              <a:spLocks noChangeAspect="1" noChangeArrowheads="1"/>
            </p:cNvSpPr>
            <p:nvPr/>
          </p:nvSpPr>
          <p:spPr bwMode="auto">
            <a:xfrm>
              <a:off x="1124" y="1534"/>
              <a:ext cx="18" cy="1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097" name="Rectangle 367"/>
            <p:cNvSpPr>
              <a:spLocks noChangeAspect="1" noChangeArrowheads="1"/>
            </p:cNvSpPr>
            <p:nvPr/>
          </p:nvSpPr>
          <p:spPr bwMode="auto">
            <a:xfrm>
              <a:off x="1124" y="1534"/>
              <a:ext cx="18" cy="1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098" name="Rectangle 368"/>
            <p:cNvSpPr>
              <a:spLocks noChangeAspect="1" noChangeArrowheads="1"/>
            </p:cNvSpPr>
            <p:nvPr/>
          </p:nvSpPr>
          <p:spPr bwMode="auto">
            <a:xfrm>
              <a:off x="2154" y="1534"/>
              <a:ext cx="17" cy="1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099" name="Rectangle 369"/>
            <p:cNvSpPr>
              <a:spLocks noChangeAspect="1" noChangeArrowheads="1"/>
            </p:cNvSpPr>
            <p:nvPr/>
          </p:nvSpPr>
          <p:spPr bwMode="auto">
            <a:xfrm>
              <a:off x="2301" y="1534"/>
              <a:ext cx="18" cy="1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100" name="Line 374"/>
            <p:cNvSpPr>
              <a:spLocks noChangeAspect="1" noChangeShapeType="1"/>
            </p:cNvSpPr>
            <p:nvPr/>
          </p:nvSpPr>
          <p:spPr bwMode="auto">
            <a:xfrm>
              <a:off x="1656" y="1543"/>
              <a:ext cx="2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01" name="Line 375"/>
            <p:cNvSpPr>
              <a:spLocks noChangeAspect="1" noChangeShapeType="1"/>
            </p:cNvSpPr>
            <p:nvPr/>
          </p:nvSpPr>
          <p:spPr bwMode="auto">
            <a:xfrm>
              <a:off x="1665" y="1534"/>
              <a:ext cx="1" cy="2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02" name="Line 422"/>
            <p:cNvSpPr>
              <a:spLocks noChangeAspect="1" noChangeShapeType="1"/>
            </p:cNvSpPr>
            <p:nvPr/>
          </p:nvSpPr>
          <p:spPr bwMode="auto">
            <a:xfrm flipV="1">
              <a:off x="1394" y="1517"/>
              <a:ext cx="2" cy="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03" name="Line 423"/>
            <p:cNvSpPr>
              <a:spLocks noChangeAspect="1" noChangeShapeType="1"/>
            </p:cNvSpPr>
            <p:nvPr/>
          </p:nvSpPr>
          <p:spPr bwMode="auto">
            <a:xfrm>
              <a:off x="1394" y="1517"/>
              <a:ext cx="2" cy="2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04" name="Line 424"/>
            <p:cNvSpPr>
              <a:spLocks noChangeAspect="1" noChangeShapeType="1"/>
            </p:cNvSpPr>
            <p:nvPr/>
          </p:nvSpPr>
          <p:spPr bwMode="auto">
            <a:xfrm>
              <a:off x="1394" y="1543"/>
              <a:ext cx="16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05" name="Line 425"/>
            <p:cNvSpPr>
              <a:spLocks noChangeAspect="1" noChangeShapeType="1"/>
            </p:cNvSpPr>
            <p:nvPr/>
          </p:nvSpPr>
          <p:spPr bwMode="auto">
            <a:xfrm flipV="1">
              <a:off x="1563" y="1447"/>
              <a:ext cx="2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06" name="Line 426"/>
            <p:cNvSpPr>
              <a:spLocks noChangeAspect="1" noChangeShapeType="1"/>
            </p:cNvSpPr>
            <p:nvPr/>
          </p:nvSpPr>
          <p:spPr bwMode="auto">
            <a:xfrm>
              <a:off x="1563" y="1447"/>
              <a:ext cx="117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07" name="Line 427"/>
            <p:cNvSpPr>
              <a:spLocks noChangeAspect="1" noChangeShapeType="1"/>
            </p:cNvSpPr>
            <p:nvPr/>
          </p:nvSpPr>
          <p:spPr bwMode="auto">
            <a:xfrm>
              <a:off x="1680" y="1447"/>
              <a:ext cx="1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08" name="Line 428"/>
            <p:cNvSpPr>
              <a:spLocks noChangeAspect="1" noChangeShapeType="1"/>
            </p:cNvSpPr>
            <p:nvPr/>
          </p:nvSpPr>
          <p:spPr bwMode="auto">
            <a:xfrm>
              <a:off x="1680" y="1482"/>
              <a:ext cx="1" cy="11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09" name="Line 429"/>
            <p:cNvSpPr>
              <a:spLocks noChangeAspect="1" noChangeShapeType="1"/>
            </p:cNvSpPr>
            <p:nvPr/>
          </p:nvSpPr>
          <p:spPr bwMode="auto">
            <a:xfrm flipV="1">
              <a:off x="1680" y="1482"/>
              <a:ext cx="1" cy="11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10" name="Line 430"/>
            <p:cNvSpPr>
              <a:spLocks noChangeAspect="1" noChangeShapeType="1"/>
            </p:cNvSpPr>
            <p:nvPr/>
          </p:nvSpPr>
          <p:spPr bwMode="auto">
            <a:xfrm flipV="1">
              <a:off x="1680" y="1447"/>
              <a:ext cx="1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11" name="Line 431"/>
            <p:cNvSpPr>
              <a:spLocks noChangeAspect="1" noChangeShapeType="1"/>
            </p:cNvSpPr>
            <p:nvPr/>
          </p:nvSpPr>
          <p:spPr bwMode="auto">
            <a:xfrm>
              <a:off x="1680" y="1447"/>
              <a:ext cx="8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12" name="Line 432"/>
            <p:cNvSpPr>
              <a:spLocks noChangeAspect="1" noChangeShapeType="1"/>
            </p:cNvSpPr>
            <p:nvPr/>
          </p:nvSpPr>
          <p:spPr bwMode="auto">
            <a:xfrm>
              <a:off x="1763" y="1447"/>
              <a:ext cx="2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13" name="Line 433"/>
            <p:cNvSpPr>
              <a:spLocks noChangeAspect="1" noChangeShapeType="1"/>
            </p:cNvSpPr>
            <p:nvPr/>
          </p:nvSpPr>
          <p:spPr bwMode="auto">
            <a:xfrm>
              <a:off x="1763" y="1543"/>
              <a:ext cx="175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14" name="Line 434"/>
            <p:cNvSpPr>
              <a:spLocks noChangeAspect="1" noChangeShapeType="1"/>
            </p:cNvSpPr>
            <p:nvPr/>
          </p:nvSpPr>
          <p:spPr bwMode="auto">
            <a:xfrm flipV="1">
              <a:off x="1938" y="1517"/>
              <a:ext cx="2" cy="2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15" name="Line 435"/>
            <p:cNvSpPr>
              <a:spLocks noChangeAspect="1" noChangeShapeType="1"/>
            </p:cNvSpPr>
            <p:nvPr/>
          </p:nvSpPr>
          <p:spPr bwMode="auto">
            <a:xfrm>
              <a:off x="1938" y="1517"/>
              <a:ext cx="2" cy="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16" name="Line 436"/>
            <p:cNvSpPr>
              <a:spLocks noChangeAspect="1" noChangeShapeType="1"/>
            </p:cNvSpPr>
            <p:nvPr/>
          </p:nvSpPr>
          <p:spPr bwMode="auto">
            <a:xfrm flipV="1">
              <a:off x="1938" y="1543"/>
              <a:ext cx="2" cy="2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17" name="Line 437"/>
            <p:cNvSpPr>
              <a:spLocks noChangeAspect="1" noChangeShapeType="1"/>
            </p:cNvSpPr>
            <p:nvPr/>
          </p:nvSpPr>
          <p:spPr bwMode="auto">
            <a:xfrm flipH="1">
              <a:off x="1763" y="1543"/>
              <a:ext cx="175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18" name="Line 438"/>
            <p:cNvSpPr>
              <a:spLocks noChangeAspect="1" noChangeShapeType="1"/>
            </p:cNvSpPr>
            <p:nvPr/>
          </p:nvSpPr>
          <p:spPr bwMode="auto">
            <a:xfrm>
              <a:off x="1763" y="1543"/>
              <a:ext cx="2" cy="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19" name="Line 439"/>
            <p:cNvSpPr>
              <a:spLocks noChangeAspect="1" noChangeShapeType="1"/>
            </p:cNvSpPr>
            <p:nvPr/>
          </p:nvSpPr>
          <p:spPr bwMode="auto">
            <a:xfrm flipH="1">
              <a:off x="1680" y="1638"/>
              <a:ext cx="8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20" name="Line 440"/>
            <p:cNvSpPr>
              <a:spLocks noChangeAspect="1" noChangeShapeType="1"/>
            </p:cNvSpPr>
            <p:nvPr/>
          </p:nvSpPr>
          <p:spPr bwMode="auto">
            <a:xfrm flipV="1">
              <a:off x="1680" y="1601"/>
              <a:ext cx="1" cy="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21" name="Line 441"/>
            <p:cNvSpPr>
              <a:spLocks noChangeAspect="1" noChangeShapeType="1"/>
            </p:cNvSpPr>
            <p:nvPr/>
          </p:nvSpPr>
          <p:spPr bwMode="auto">
            <a:xfrm>
              <a:off x="1680" y="1601"/>
              <a:ext cx="1" cy="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22" name="Line 442"/>
            <p:cNvSpPr>
              <a:spLocks noChangeAspect="1" noChangeShapeType="1"/>
            </p:cNvSpPr>
            <p:nvPr/>
          </p:nvSpPr>
          <p:spPr bwMode="auto">
            <a:xfrm flipH="1">
              <a:off x="1563" y="1638"/>
              <a:ext cx="117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23" name="Line 443"/>
            <p:cNvSpPr>
              <a:spLocks noChangeAspect="1" noChangeShapeType="1"/>
            </p:cNvSpPr>
            <p:nvPr/>
          </p:nvSpPr>
          <p:spPr bwMode="auto">
            <a:xfrm flipV="1">
              <a:off x="1563" y="1543"/>
              <a:ext cx="2" cy="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124" name="Rectangle 471"/>
            <p:cNvSpPr>
              <a:spLocks noChangeAspect="1" noChangeArrowheads="1"/>
            </p:cNvSpPr>
            <p:nvPr/>
          </p:nvSpPr>
          <p:spPr bwMode="auto">
            <a:xfrm>
              <a:off x="130" y="1447"/>
              <a:ext cx="465" cy="1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b="0">
                  <a:latin typeface="Tahoma" panose="020B0604030504040204" pitchFamily="34" charset="0"/>
                </a:rPr>
                <a:t>Μηχ/τα</a:t>
              </a:r>
              <a:endParaRPr lang="en-US" altLang="el-GR" b="0">
                <a:latin typeface="Tahoma" panose="020B0604030504040204" pitchFamily="34" charset="0"/>
              </a:endParaRPr>
            </a:p>
          </p:txBody>
        </p:sp>
      </p:grpSp>
      <p:grpSp>
        <p:nvGrpSpPr>
          <p:cNvPr id="36094" name="Group 1278"/>
          <p:cNvGrpSpPr>
            <a:grpSpLocks/>
          </p:cNvGrpSpPr>
          <p:nvPr/>
        </p:nvGrpSpPr>
        <p:grpSpPr bwMode="auto">
          <a:xfrm>
            <a:off x="206375" y="2732088"/>
            <a:ext cx="3005138" cy="304800"/>
            <a:chOff x="130" y="1721"/>
            <a:chExt cx="1893" cy="192"/>
          </a:xfrm>
        </p:grpSpPr>
        <p:sp>
          <p:nvSpPr>
            <p:cNvPr id="10056" name="Rectangle 358"/>
            <p:cNvSpPr>
              <a:spLocks noChangeAspect="1" noChangeArrowheads="1"/>
            </p:cNvSpPr>
            <p:nvPr/>
          </p:nvSpPr>
          <p:spPr bwMode="auto">
            <a:xfrm>
              <a:off x="1363" y="1721"/>
              <a:ext cx="160" cy="191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057" name="Rectangle 359"/>
            <p:cNvSpPr>
              <a:spLocks noChangeAspect="1" noChangeArrowheads="1"/>
            </p:cNvSpPr>
            <p:nvPr/>
          </p:nvSpPr>
          <p:spPr bwMode="auto">
            <a:xfrm>
              <a:off x="1523" y="1721"/>
              <a:ext cx="133" cy="191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058" name="Rectangle 360"/>
            <p:cNvSpPr>
              <a:spLocks noChangeAspect="1" noChangeArrowheads="1"/>
            </p:cNvSpPr>
            <p:nvPr/>
          </p:nvSpPr>
          <p:spPr bwMode="auto">
            <a:xfrm>
              <a:off x="1523" y="1754"/>
              <a:ext cx="1" cy="123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059" name="Freeform 361"/>
            <p:cNvSpPr>
              <a:spLocks noChangeAspect="1"/>
            </p:cNvSpPr>
            <p:nvPr/>
          </p:nvSpPr>
          <p:spPr bwMode="auto">
            <a:xfrm>
              <a:off x="1523" y="1721"/>
              <a:ext cx="1" cy="33"/>
            </a:xfrm>
            <a:custGeom>
              <a:avLst/>
              <a:gdLst>
                <a:gd name="T0" fmla="*/ 0 w 1"/>
                <a:gd name="T1" fmla="*/ 33 h 27"/>
                <a:gd name="T2" fmla="*/ 0 w 1"/>
                <a:gd name="T3" fmla="*/ 33 h 27"/>
                <a:gd name="T4" fmla="*/ 0 w 1"/>
                <a:gd name="T5" fmla="*/ 33 h 27"/>
                <a:gd name="T6" fmla="*/ 0 w 1"/>
                <a:gd name="T7" fmla="*/ 0 h 27"/>
                <a:gd name="T8" fmla="*/ 0 w 1"/>
                <a:gd name="T9" fmla="*/ 3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7">
                  <a:moveTo>
                    <a:pt x="0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060" name="Freeform 362"/>
            <p:cNvSpPr>
              <a:spLocks noChangeAspect="1"/>
            </p:cNvSpPr>
            <p:nvPr/>
          </p:nvSpPr>
          <p:spPr bwMode="auto">
            <a:xfrm>
              <a:off x="1523" y="1721"/>
              <a:ext cx="1" cy="33"/>
            </a:xfrm>
            <a:custGeom>
              <a:avLst/>
              <a:gdLst>
                <a:gd name="T0" fmla="*/ 0 w 1"/>
                <a:gd name="T1" fmla="*/ 33 h 27"/>
                <a:gd name="T2" fmla="*/ 0 w 1"/>
                <a:gd name="T3" fmla="*/ 33 h 27"/>
                <a:gd name="T4" fmla="*/ 0 w 1"/>
                <a:gd name="T5" fmla="*/ 0 h 27"/>
                <a:gd name="T6" fmla="*/ 0 w 1"/>
                <a:gd name="T7" fmla="*/ 33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7">
                  <a:moveTo>
                    <a:pt x="0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061" name="Line 376"/>
            <p:cNvSpPr>
              <a:spLocks noChangeAspect="1" noChangeShapeType="1"/>
            </p:cNvSpPr>
            <p:nvPr/>
          </p:nvSpPr>
          <p:spPr bwMode="auto">
            <a:xfrm>
              <a:off x="1508" y="1816"/>
              <a:ext cx="2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62" name="Line 377"/>
            <p:cNvSpPr>
              <a:spLocks noChangeAspect="1" noChangeShapeType="1"/>
            </p:cNvSpPr>
            <p:nvPr/>
          </p:nvSpPr>
          <p:spPr bwMode="auto">
            <a:xfrm>
              <a:off x="1517" y="1807"/>
              <a:ext cx="1" cy="2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63" name="Line 444"/>
            <p:cNvSpPr>
              <a:spLocks noChangeAspect="1" noChangeShapeType="1"/>
            </p:cNvSpPr>
            <p:nvPr/>
          </p:nvSpPr>
          <p:spPr bwMode="auto">
            <a:xfrm flipV="1">
              <a:off x="1096" y="1793"/>
              <a:ext cx="1" cy="4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64" name="Line 445"/>
            <p:cNvSpPr>
              <a:spLocks noChangeAspect="1" noChangeShapeType="1"/>
            </p:cNvSpPr>
            <p:nvPr/>
          </p:nvSpPr>
          <p:spPr bwMode="auto">
            <a:xfrm>
              <a:off x="1096" y="1793"/>
              <a:ext cx="1" cy="2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65" name="Line 446"/>
            <p:cNvSpPr>
              <a:spLocks noChangeAspect="1" noChangeShapeType="1"/>
            </p:cNvSpPr>
            <p:nvPr/>
          </p:nvSpPr>
          <p:spPr bwMode="auto">
            <a:xfrm>
              <a:off x="1096" y="1816"/>
              <a:ext cx="267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66" name="Line 447"/>
            <p:cNvSpPr>
              <a:spLocks noChangeAspect="1" noChangeShapeType="1"/>
            </p:cNvSpPr>
            <p:nvPr/>
          </p:nvSpPr>
          <p:spPr bwMode="auto">
            <a:xfrm flipV="1">
              <a:off x="1363" y="1721"/>
              <a:ext cx="1" cy="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67" name="Line 448"/>
            <p:cNvSpPr>
              <a:spLocks noChangeAspect="1" noChangeShapeType="1"/>
            </p:cNvSpPr>
            <p:nvPr/>
          </p:nvSpPr>
          <p:spPr bwMode="auto">
            <a:xfrm>
              <a:off x="1363" y="1721"/>
              <a:ext cx="16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68" name="Line 449"/>
            <p:cNvSpPr>
              <a:spLocks noChangeAspect="1" noChangeShapeType="1"/>
            </p:cNvSpPr>
            <p:nvPr/>
          </p:nvSpPr>
          <p:spPr bwMode="auto">
            <a:xfrm>
              <a:off x="1523" y="1721"/>
              <a:ext cx="1" cy="3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69" name="Line 450"/>
            <p:cNvSpPr>
              <a:spLocks noChangeAspect="1" noChangeShapeType="1"/>
            </p:cNvSpPr>
            <p:nvPr/>
          </p:nvSpPr>
          <p:spPr bwMode="auto">
            <a:xfrm>
              <a:off x="1523" y="1754"/>
              <a:ext cx="1" cy="12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70" name="Line 451"/>
            <p:cNvSpPr>
              <a:spLocks noChangeAspect="1" noChangeShapeType="1"/>
            </p:cNvSpPr>
            <p:nvPr/>
          </p:nvSpPr>
          <p:spPr bwMode="auto">
            <a:xfrm flipV="1">
              <a:off x="1523" y="1754"/>
              <a:ext cx="1" cy="12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71" name="Line 452"/>
            <p:cNvSpPr>
              <a:spLocks noChangeAspect="1" noChangeShapeType="1"/>
            </p:cNvSpPr>
            <p:nvPr/>
          </p:nvSpPr>
          <p:spPr bwMode="auto">
            <a:xfrm flipV="1">
              <a:off x="1523" y="1721"/>
              <a:ext cx="1" cy="3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72" name="Line 453"/>
            <p:cNvSpPr>
              <a:spLocks noChangeAspect="1" noChangeShapeType="1"/>
            </p:cNvSpPr>
            <p:nvPr/>
          </p:nvSpPr>
          <p:spPr bwMode="auto">
            <a:xfrm>
              <a:off x="1523" y="1721"/>
              <a:ext cx="13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73" name="Line 454"/>
            <p:cNvSpPr>
              <a:spLocks noChangeAspect="1" noChangeShapeType="1"/>
            </p:cNvSpPr>
            <p:nvPr/>
          </p:nvSpPr>
          <p:spPr bwMode="auto">
            <a:xfrm>
              <a:off x="1656" y="1721"/>
              <a:ext cx="1" cy="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74" name="Line 455"/>
            <p:cNvSpPr>
              <a:spLocks noChangeAspect="1" noChangeShapeType="1"/>
            </p:cNvSpPr>
            <p:nvPr/>
          </p:nvSpPr>
          <p:spPr bwMode="auto">
            <a:xfrm>
              <a:off x="1656" y="1816"/>
              <a:ext cx="366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75" name="Line 456"/>
            <p:cNvSpPr>
              <a:spLocks noChangeAspect="1" noChangeShapeType="1"/>
            </p:cNvSpPr>
            <p:nvPr/>
          </p:nvSpPr>
          <p:spPr bwMode="auto">
            <a:xfrm flipV="1">
              <a:off x="2022" y="1793"/>
              <a:ext cx="1" cy="2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76" name="Line 457"/>
            <p:cNvSpPr>
              <a:spLocks noChangeAspect="1" noChangeShapeType="1"/>
            </p:cNvSpPr>
            <p:nvPr/>
          </p:nvSpPr>
          <p:spPr bwMode="auto">
            <a:xfrm>
              <a:off x="2022" y="1793"/>
              <a:ext cx="1" cy="4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77" name="Line 458"/>
            <p:cNvSpPr>
              <a:spLocks noChangeAspect="1" noChangeShapeType="1"/>
            </p:cNvSpPr>
            <p:nvPr/>
          </p:nvSpPr>
          <p:spPr bwMode="auto">
            <a:xfrm flipV="1">
              <a:off x="2022" y="1816"/>
              <a:ext cx="1" cy="2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78" name="Line 459"/>
            <p:cNvSpPr>
              <a:spLocks noChangeAspect="1" noChangeShapeType="1"/>
            </p:cNvSpPr>
            <p:nvPr/>
          </p:nvSpPr>
          <p:spPr bwMode="auto">
            <a:xfrm flipH="1">
              <a:off x="1656" y="1816"/>
              <a:ext cx="366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79" name="Line 461"/>
            <p:cNvSpPr>
              <a:spLocks noChangeAspect="1" noChangeShapeType="1"/>
            </p:cNvSpPr>
            <p:nvPr/>
          </p:nvSpPr>
          <p:spPr bwMode="auto">
            <a:xfrm>
              <a:off x="1656" y="1816"/>
              <a:ext cx="1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80" name="Line 466"/>
            <p:cNvSpPr>
              <a:spLocks noChangeAspect="1" noChangeShapeType="1"/>
            </p:cNvSpPr>
            <p:nvPr/>
          </p:nvSpPr>
          <p:spPr bwMode="auto">
            <a:xfrm flipV="1">
              <a:off x="1363" y="1816"/>
              <a:ext cx="1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81" name="Rectangle 472"/>
            <p:cNvSpPr>
              <a:spLocks noChangeAspect="1" noChangeArrowheads="1"/>
            </p:cNvSpPr>
            <p:nvPr/>
          </p:nvSpPr>
          <p:spPr bwMode="auto">
            <a:xfrm>
              <a:off x="130" y="1731"/>
              <a:ext cx="670" cy="1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b="0">
                  <a:latin typeface="Tahoma" panose="020B0604030504040204" pitchFamily="34" charset="0"/>
                </a:rPr>
                <a:t>Πεζότρατα</a:t>
              </a:r>
              <a:endParaRPr lang="en-US" altLang="el-GR" b="0">
                <a:latin typeface="Tahoma" panose="020B0604030504040204" pitchFamily="34" charset="0"/>
              </a:endParaRPr>
            </a:p>
          </p:txBody>
        </p:sp>
        <p:sp>
          <p:nvSpPr>
            <p:cNvPr id="10082" name="Freeform 363"/>
            <p:cNvSpPr>
              <a:spLocks noChangeAspect="1"/>
            </p:cNvSpPr>
            <p:nvPr/>
          </p:nvSpPr>
          <p:spPr bwMode="auto">
            <a:xfrm>
              <a:off x="1523" y="1877"/>
              <a:ext cx="1" cy="3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0 w 1"/>
                <a:gd name="T5" fmla="*/ 0 h 28"/>
                <a:gd name="T6" fmla="*/ 0 w 1"/>
                <a:gd name="T7" fmla="*/ 35 h 28"/>
                <a:gd name="T8" fmla="*/ 0 w 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083" name="Freeform 364"/>
            <p:cNvSpPr>
              <a:spLocks noChangeAspect="1"/>
            </p:cNvSpPr>
            <p:nvPr/>
          </p:nvSpPr>
          <p:spPr bwMode="auto">
            <a:xfrm>
              <a:off x="1523" y="1877"/>
              <a:ext cx="1" cy="3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0 w 1"/>
                <a:gd name="T5" fmla="*/ 35 h 28"/>
                <a:gd name="T6" fmla="*/ 0 w 1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084" name="Line 462"/>
            <p:cNvSpPr>
              <a:spLocks noChangeAspect="1" noChangeShapeType="1"/>
            </p:cNvSpPr>
            <p:nvPr/>
          </p:nvSpPr>
          <p:spPr bwMode="auto">
            <a:xfrm flipH="1">
              <a:off x="1523" y="1912"/>
              <a:ext cx="13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85" name="Line 463"/>
            <p:cNvSpPr>
              <a:spLocks noChangeAspect="1" noChangeShapeType="1"/>
            </p:cNvSpPr>
            <p:nvPr/>
          </p:nvSpPr>
          <p:spPr bwMode="auto">
            <a:xfrm flipV="1">
              <a:off x="1523" y="1877"/>
              <a:ext cx="1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86" name="Line 464"/>
            <p:cNvSpPr>
              <a:spLocks noChangeAspect="1" noChangeShapeType="1"/>
            </p:cNvSpPr>
            <p:nvPr/>
          </p:nvSpPr>
          <p:spPr bwMode="auto">
            <a:xfrm>
              <a:off x="1523" y="1877"/>
              <a:ext cx="1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87" name="Line 465"/>
            <p:cNvSpPr>
              <a:spLocks noChangeAspect="1" noChangeShapeType="1"/>
            </p:cNvSpPr>
            <p:nvPr/>
          </p:nvSpPr>
          <p:spPr bwMode="auto">
            <a:xfrm flipH="1">
              <a:off x="1363" y="1912"/>
              <a:ext cx="16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6090" name="Group 1274"/>
          <p:cNvGrpSpPr>
            <a:grpSpLocks/>
          </p:cNvGrpSpPr>
          <p:nvPr/>
        </p:nvGrpSpPr>
        <p:grpSpPr bwMode="auto">
          <a:xfrm>
            <a:off x="1400175" y="1284288"/>
            <a:ext cx="2759075" cy="2124075"/>
            <a:chOff x="882" y="809"/>
            <a:chExt cx="1738" cy="1338"/>
          </a:xfrm>
        </p:grpSpPr>
        <p:sp>
          <p:nvSpPr>
            <p:cNvPr id="9973" name="Line 263"/>
            <p:cNvSpPr>
              <a:spLocks noChangeAspect="1" noChangeShapeType="1"/>
            </p:cNvSpPr>
            <p:nvPr/>
          </p:nvSpPr>
          <p:spPr bwMode="auto">
            <a:xfrm>
              <a:off x="933" y="1964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74" name="Line 264"/>
            <p:cNvSpPr>
              <a:spLocks noChangeAspect="1" noChangeShapeType="1"/>
            </p:cNvSpPr>
            <p:nvPr/>
          </p:nvSpPr>
          <p:spPr bwMode="auto">
            <a:xfrm flipV="1">
              <a:off x="933" y="1964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75" name="Line 261"/>
            <p:cNvSpPr>
              <a:spLocks noChangeAspect="1" noChangeShapeType="1"/>
            </p:cNvSpPr>
            <p:nvPr/>
          </p:nvSpPr>
          <p:spPr bwMode="auto">
            <a:xfrm>
              <a:off x="883" y="1964"/>
              <a:ext cx="1736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76" name="Line 262"/>
            <p:cNvSpPr>
              <a:spLocks noChangeAspect="1" noChangeShapeType="1"/>
            </p:cNvSpPr>
            <p:nvPr/>
          </p:nvSpPr>
          <p:spPr bwMode="auto">
            <a:xfrm flipH="1">
              <a:off x="883" y="1964"/>
              <a:ext cx="1736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77" name="Line 265"/>
            <p:cNvSpPr>
              <a:spLocks noChangeAspect="1" noChangeShapeType="1"/>
            </p:cNvSpPr>
            <p:nvPr/>
          </p:nvSpPr>
          <p:spPr bwMode="auto">
            <a:xfrm>
              <a:off x="979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78" name="Line 266"/>
            <p:cNvSpPr>
              <a:spLocks noChangeAspect="1" noChangeShapeType="1"/>
            </p:cNvSpPr>
            <p:nvPr/>
          </p:nvSpPr>
          <p:spPr bwMode="auto">
            <a:xfrm flipV="1">
              <a:off x="979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79" name="Line 267"/>
            <p:cNvSpPr>
              <a:spLocks noChangeAspect="1" noChangeShapeType="1"/>
            </p:cNvSpPr>
            <p:nvPr/>
          </p:nvSpPr>
          <p:spPr bwMode="auto">
            <a:xfrm>
              <a:off x="1026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80" name="Line 268"/>
            <p:cNvSpPr>
              <a:spLocks noChangeAspect="1" noChangeShapeType="1"/>
            </p:cNvSpPr>
            <p:nvPr/>
          </p:nvSpPr>
          <p:spPr bwMode="auto">
            <a:xfrm flipV="1">
              <a:off x="1026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81" name="Line 269"/>
            <p:cNvSpPr>
              <a:spLocks noChangeAspect="1" noChangeShapeType="1"/>
            </p:cNvSpPr>
            <p:nvPr/>
          </p:nvSpPr>
          <p:spPr bwMode="auto">
            <a:xfrm>
              <a:off x="1072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82" name="Line 270"/>
            <p:cNvSpPr>
              <a:spLocks noChangeAspect="1" noChangeShapeType="1"/>
            </p:cNvSpPr>
            <p:nvPr/>
          </p:nvSpPr>
          <p:spPr bwMode="auto">
            <a:xfrm flipV="1">
              <a:off x="1072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83" name="Line 271"/>
            <p:cNvSpPr>
              <a:spLocks noChangeAspect="1" noChangeShapeType="1"/>
            </p:cNvSpPr>
            <p:nvPr/>
          </p:nvSpPr>
          <p:spPr bwMode="auto">
            <a:xfrm>
              <a:off x="1119" y="1964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84" name="Line 272"/>
            <p:cNvSpPr>
              <a:spLocks noChangeAspect="1" noChangeShapeType="1"/>
            </p:cNvSpPr>
            <p:nvPr/>
          </p:nvSpPr>
          <p:spPr bwMode="auto">
            <a:xfrm flipV="1">
              <a:off x="1119" y="1964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85" name="Line 273"/>
            <p:cNvSpPr>
              <a:spLocks noChangeAspect="1" noChangeShapeType="1"/>
            </p:cNvSpPr>
            <p:nvPr/>
          </p:nvSpPr>
          <p:spPr bwMode="auto">
            <a:xfrm>
              <a:off x="1168" y="1964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86" name="Line 274"/>
            <p:cNvSpPr>
              <a:spLocks noChangeAspect="1" noChangeShapeType="1"/>
            </p:cNvSpPr>
            <p:nvPr/>
          </p:nvSpPr>
          <p:spPr bwMode="auto">
            <a:xfrm flipV="1">
              <a:off x="1168" y="1964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87" name="Line 275"/>
            <p:cNvSpPr>
              <a:spLocks noChangeAspect="1" noChangeShapeType="1"/>
            </p:cNvSpPr>
            <p:nvPr/>
          </p:nvSpPr>
          <p:spPr bwMode="auto">
            <a:xfrm>
              <a:off x="1214" y="1964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88" name="Line 276"/>
            <p:cNvSpPr>
              <a:spLocks noChangeAspect="1" noChangeShapeType="1"/>
            </p:cNvSpPr>
            <p:nvPr/>
          </p:nvSpPr>
          <p:spPr bwMode="auto">
            <a:xfrm flipV="1">
              <a:off x="1214" y="1964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89" name="Line 277"/>
            <p:cNvSpPr>
              <a:spLocks noChangeAspect="1" noChangeShapeType="1"/>
            </p:cNvSpPr>
            <p:nvPr/>
          </p:nvSpPr>
          <p:spPr bwMode="auto">
            <a:xfrm>
              <a:off x="1261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90" name="Line 278"/>
            <p:cNvSpPr>
              <a:spLocks noChangeAspect="1" noChangeShapeType="1"/>
            </p:cNvSpPr>
            <p:nvPr/>
          </p:nvSpPr>
          <p:spPr bwMode="auto">
            <a:xfrm flipV="1">
              <a:off x="1261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91" name="Line 279"/>
            <p:cNvSpPr>
              <a:spLocks noChangeAspect="1" noChangeShapeType="1"/>
            </p:cNvSpPr>
            <p:nvPr/>
          </p:nvSpPr>
          <p:spPr bwMode="auto">
            <a:xfrm>
              <a:off x="1308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92" name="Line 280"/>
            <p:cNvSpPr>
              <a:spLocks noChangeAspect="1" noChangeShapeType="1"/>
            </p:cNvSpPr>
            <p:nvPr/>
          </p:nvSpPr>
          <p:spPr bwMode="auto">
            <a:xfrm flipV="1">
              <a:off x="1308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93" name="Line 281"/>
            <p:cNvSpPr>
              <a:spLocks noChangeAspect="1" noChangeShapeType="1"/>
            </p:cNvSpPr>
            <p:nvPr/>
          </p:nvSpPr>
          <p:spPr bwMode="auto">
            <a:xfrm>
              <a:off x="1354" y="1964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94" name="Line 282"/>
            <p:cNvSpPr>
              <a:spLocks noChangeAspect="1" noChangeShapeType="1"/>
            </p:cNvSpPr>
            <p:nvPr/>
          </p:nvSpPr>
          <p:spPr bwMode="auto">
            <a:xfrm flipV="1">
              <a:off x="1354" y="1964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95" name="Line 283"/>
            <p:cNvSpPr>
              <a:spLocks noChangeAspect="1" noChangeShapeType="1"/>
            </p:cNvSpPr>
            <p:nvPr/>
          </p:nvSpPr>
          <p:spPr bwMode="auto">
            <a:xfrm>
              <a:off x="1401" y="1964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96" name="Line 284"/>
            <p:cNvSpPr>
              <a:spLocks noChangeAspect="1" noChangeShapeType="1"/>
            </p:cNvSpPr>
            <p:nvPr/>
          </p:nvSpPr>
          <p:spPr bwMode="auto">
            <a:xfrm flipV="1">
              <a:off x="1401" y="1964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97" name="Line 285"/>
            <p:cNvSpPr>
              <a:spLocks noChangeAspect="1" noChangeShapeType="1"/>
            </p:cNvSpPr>
            <p:nvPr/>
          </p:nvSpPr>
          <p:spPr bwMode="auto">
            <a:xfrm>
              <a:off x="1447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98" name="Line 286"/>
            <p:cNvSpPr>
              <a:spLocks noChangeAspect="1" noChangeShapeType="1"/>
            </p:cNvSpPr>
            <p:nvPr/>
          </p:nvSpPr>
          <p:spPr bwMode="auto">
            <a:xfrm flipV="1">
              <a:off x="1447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99" name="Line 287"/>
            <p:cNvSpPr>
              <a:spLocks noChangeAspect="1" noChangeShapeType="1"/>
            </p:cNvSpPr>
            <p:nvPr/>
          </p:nvSpPr>
          <p:spPr bwMode="auto">
            <a:xfrm>
              <a:off x="1493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00" name="Line 288"/>
            <p:cNvSpPr>
              <a:spLocks noChangeAspect="1" noChangeShapeType="1"/>
            </p:cNvSpPr>
            <p:nvPr/>
          </p:nvSpPr>
          <p:spPr bwMode="auto">
            <a:xfrm flipV="1">
              <a:off x="1493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01" name="Line 289"/>
            <p:cNvSpPr>
              <a:spLocks noChangeAspect="1" noChangeShapeType="1"/>
            </p:cNvSpPr>
            <p:nvPr/>
          </p:nvSpPr>
          <p:spPr bwMode="auto">
            <a:xfrm>
              <a:off x="1539" y="1964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02" name="Line 290"/>
            <p:cNvSpPr>
              <a:spLocks noChangeAspect="1" noChangeShapeType="1"/>
            </p:cNvSpPr>
            <p:nvPr/>
          </p:nvSpPr>
          <p:spPr bwMode="auto">
            <a:xfrm flipV="1">
              <a:off x="1539" y="1964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03" name="Line 291"/>
            <p:cNvSpPr>
              <a:spLocks noChangeAspect="1" noChangeShapeType="1"/>
            </p:cNvSpPr>
            <p:nvPr/>
          </p:nvSpPr>
          <p:spPr bwMode="auto">
            <a:xfrm>
              <a:off x="1587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04" name="Line 292"/>
            <p:cNvSpPr>
              <a:spLocks noChangeAspect="1" noChangeShapeType="1"/>
            </p:cNvSpPr>
            <p:nvPr/>
          </p:nvSpPr>
          <p:spPr bwMode="auto">
            <a:xfrm flipV="1">
              <a:off x="1587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05" name="Line 293"/>
            <p:cNvSpPr>
              <a:spLocks noChangeAspect="1" noChangeShapeType="1"/>
            </p:cNvSpPr>
            <p:nvPr/>
          </p:nvSpPr>
          <p:spPr bwMode="auto">
            <a:xfrm>
              <a:off x="1633" y="1964"/>
              <a:ext cx="2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06" name="Line 294"/>
            <p:cNvSpPr>
              <a:spLocks noChangeAspect="1" noChangeShapeType="1"/>
            </p:cNvSpPr>
            <p:nvPr/>
          </p:nvSpPr>
          <p:spPr bwMode="auto">
            <a:xfrm flipV="1">
              <a:off x="1633" y="1964"/>
              <a:ext cx="2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07" name="Line 295"/>
            <p:cNvSpPr>
              <a:spLocks noChangeAspect="1" noChangeShapeType="1"/>
            </p:cNvSpPr>
            <p:nvPr/>
          </p:nvSpPr>
          <p:spPr bwMode="auto">
            <a:xfrm>
              <a:off x="1680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08" name="Line 296"/>
            <p:cNvSpPr>
              <a:spLocks noChangeAspect="1" noChangeShapeType="1"/>
            </p:cNvSpPr>
            <p:nvPr/>
          </p:nvSpPr>
          <p:spPr bwMode="auto">
            <a:xfrm flipV="1">
              <a:off x="1680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09" name="Line 297"/>
            <p:cNvSpPr>
              <a:spLocks noChangeAspect="1" noChangeShapeType="1"/>
            </p:cNvSpPr>
            <p:nvPr/>
          </p:nvSpPr>
          <p:spPr bwMode="auto">
            <a:xfrm>
              <a:off x="1726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10" name="Line 298"/>
            <p:cNvSpPr>
              <a:spLocks noChangeAspect="1" noChangeShapeType="1"/>
            </p:cNvSpPr>
            <p:nvPr/>
          </p:nvSpPr>
          <p:spPr bwMode="auto">
            <a:xfrm flipV="1">
              <a:off x="1726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11" name="Line 299"/>
            <p:cNvSpPr>
              <a:spLocks noChangeAspect="1" noChangeShapeType="1"/>
            </p:cNvSpPr>
            <p:nvPr/>
          </p:nvSpPr>
          <p:spPr bwMode="auto">
            <a:xfrm>
              <a:off x="1776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12" name="Line 300"/>
            <p:cNvSpPr>
              <a:spLocks noChangeAspect="1" noChangeShapeType="1"/>
            </p:cNvSpPr>
            <p:nvPr/>
          </p:nvSpPr>
          <p:spPr bwMode="auto">
            <a:xfrm flipV="1">
              <a:off x="1776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13" name="Line 301"/>
            <p:cNvSpPr>
              <a:spLocks noChangeAspect="1" noChangeShapeType="1"/>
            </p:cNvSpPr>
            <p:nvPr/>
          </p:nvSpPr>
          <p:spPr bwMode="auto">
            <a:xfrm>
              <a:off x="1822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14" name="Line 302"/>
            <p:cNvSpPr>
              <a:spLocks noChangeAspect="1" noChangeShapeType="1"/>
            </p:cNvSpPr>
            <p:nvPr/>
          </p:nvSpPr>
          <p:spPr bwMode="auto">
            <a:xfrm flipV="1">
              <a:off x="1822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15" name="Line 303"/>
            <p:cNvSpPr>
              <a:spLocks noChangeAspect="1" noChangeShapeType="1"/>
            </p:cNvSpPr>
            <p:nvPr/>
          </p:nvSpPr>
          <p:spPr bwMode="auto">
            <a:xfrm>
              <a:off x="1868" y="1964"/>
              <a:ext cx="2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16" name="Line 304"/>
            <p:cNvSpPr>
              <a:spLocks noChangeAspect="1" noChangeShapeType="1"/>
            </p:cNvSpPr>
            <p:nvPr/>
          </p:nvSpPr>
          <p:spPr bwMode="auto">
            <a:xfrm flipV="1">
              <a:off x="1868" y="1964"/>
              <a:ext cx="2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17" name="Line 305"/>
            <p:cNvSpPr>
              <a:spLocks noChangeAspect="1" noChangeShapeType="1"/>
            </p:cNvSpPr>
            <p:nvPr/>
          </p:nvSpPr>
          <p:spPr bwMode="auto">
            <a:xfrm>
              <a:off x="1915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18" name="Line 306"/>
            <p:cNvSpPr>
              <a:spLocks noChangeAspect="1" noChangeShapeType="1"/>
            </p:cNvSpPr>
            <p:nvPr/>
          </p:nvSpPr>
          <p:spPr bwMode="auto">
            <a:xfrm flipV="1">
              <a:off x="1915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19" name="Line 307"/>
            <p:cNvSpPr>
              <a:spLocks noChangeAspect="1" noChangeShapeType="1"/>
            </p:cNvSpPr>
            <p:nvPr/>
          </p:nvSpPr>
          <p:spPr bwMode="auto">
            <a:xfrm>
              <a:off x="1961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20" name="Line 308"/>
            <p:cNvSpPr>
              <a:spLocks noChangeAspect="1" noChangeShapeType="1"/>
            </p:cNvSpPr>
            <p:nvPr/>
          </p:nvSpPr>
          <p:spPr bwMode="auto">
            <a:xfrm flipV="1">
              <a:off x="1961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21" name="Line 309"/>
            <p:cNvSpPr>
              <a:spLocks noChangeAspect="1" noChangeShapeType="1"/>
            </p:cNvSpPr>
            <p:nvPr/>
          </p:nvSpPr>
          <p:spPr bwMode="auto">
            <a:xfrm>
              <a:off x="2008" y="1964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22" name="Line 310"/>
            <p:cNvSpPr>
              <a:spLocks noChangeAspect="1" noChangeShapeType="1"/>
            </p:cNvSpPr>
            <p:nvPr/>
          </p:nvSpPr>
          <p:spPr bwMode="auto">
            <a:xfrm flipV="1">
              <a:off x="2008" y="1964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23" name="Line 311"/>
            <p:cNvSpPr>
              <a:spLocks noChangeAspect="1" noChangeShapeType="1"/>
            </p:cNvSpPr>
            <p:nvPr/>
          </p:nvSpPr>
          <p:spPr bwMode="auto">
            <a:xfrm>
              <a:off x="2055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24" name="Line 312"/>
            <p:cNvSpPr>
              <a:spLocks noChangeAspect="1" noChangeShapeType="1"/>
            </p:cNvSpPr>
            <p:nvPr/>
          </p:nvSpPr>
          <p:spPr bwMode="auto">
            <a:xfrm flipV="1">
              <a:off x="2055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25" name="Line 313"/>
            <p:cNvSpPr>
              <a:spLocks noChangeAspect="1" noChangeShapeType="1"/>
            </p:cNvSpPr>
            <p:nvPr/>
          </p:nvSpPr>
          <p:spPr bwMode="auto">
            <a:xfrm>
              <a:off x="2101" y="1964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26" name="Line 314"/>
            <p:cNvSpPr>
              <a:spLocks noChangeAspect="1" noChangeShapeType="1"/>
            </p:cNvSpPr>
            <p:nvPr/>
          </p:nvSpPr>
          <p:spPr bwMode="auto">
            <a:xfrm flipV="1">
              <a:off x="2101" y="1964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27" name="Line 315"/>
            <p:cNvSpPr>
              <a:spLocks noChangeAspect="1" noChangeShapeType="1"/>
            </p:cNvSpPr>
            <p:nvPr/>
          </p:nvSpPr>
          <p:spPr bwMode="auto">
            <a:xfrm>
              <a:off x="2147" y="1964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28" name="Line 316"/>
            <p:cNvSpPr>
              <a:spLocks noChangeAspect="1" noChangeShapeType="1"/>
            </p:cNvSpPr>
            <p:nvPr/>
          </p:nvSpPr>
          <p:spPr bwMode="auto">
            <a:xfrm flipV="1">
              <a:off x="2147" y="1964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29" name="Line 317"/>
            <p:cNvSpPr>
              <a:spLocks noChangeAspect="1" noChangeShapeType="1"/>
            </p:cNvSpPr>
            <p:nvPr/>
          </p:nvSpPr>
          <p:spPr bwMode="auto">
            <a:xfrm>
              <a:off x="2194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30" name="Line 318"/>
            <p:cNvSpPr>
              <a:spLocks noChangeAspect="1" noChangeShapeType="1"/>
            </p:cNvSpPr>
            <p:nvPr/>
          </p:nvSpPr>
          <p:spPr bwMode="auto">
            <a:xfrm flipV="1">
              <a:off x="2194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31" name="Line 319"/>
            <p:cNvSpPr>
              <a:spLocks noChangeAspect="1" noChangeShapeType="1"/>
            </p:cNvSpPr>
            <p:nvPr/>
          </p:nvSpPr>
          <p:spPr bwMode="auto">
            <a:xfrm>
              <a:off x="2241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32" name="Line 320"/>
            <p:cNvSpPr>
              <a:spLocks noChangeAspect="1" noChangeShapeType="1"/>
            </p:cNvSpPr>
            <p:nvPr/>
          </p:nvSpPr>
          <p:spPr bwMode="auto">
            <a:xfrm flipV="1">
              <a:off x="2241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33" name="Line 321"/>
            <p:cNvSpPr>
              <a:spLocks noChangeAspect="1" noChangeShapeType="1"/>
            </p:cNvSpPr>
            <p:nvPr/>
          </p:nvSpPr>
          <p:spPr bwMode="auto">
            <a:xfrm>
              <a:off x="2287" y="1964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34" name="Line 322"/>
            <p:cNvSpPr>
              <a:spLocks noChangeAspect="1" noChangeShapeType="1"/>
            </p:cNvSpPr>
            <p:nvPr/>
          </p:nvSpPr>
          <p:spPr bwMode="auto">
            <a:xfrm flipV="1">
              <a:off x="2287" y="1964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35" name="Line 323"/>
            <p:cNvSpPr>
              <a:spLocks noChangeAspect="1" noChangeShapeType="1"/>
            </p:cNvSpPr>
            <p:nvPr/>
          </p:nvSpPr>
          <p:spPr bwMode="auto">
            <a:xfrm>
              <a:off x="2334" y="1964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36" name="Line 324"/>
            <p:cNvSpPr>
              <a:spLocks noChangeAspect="1" noChangeShapeType="1"/>
            </p:cNvSpPr>
            <p:nvPr/>
          </p:nvSpPr>
          <p:spPr bwMode="auto">
            <a:xfrm flipV="1">
              <a:off x="2334" y="1964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37" name="Line 325"/>
            <p:cNvSpPr>
              <a:spLocks noChangeAspect="1" noChangeShapeType="1"/>
            </p:cNvSpPr>
            <p:nvPr/>
          </p:nvSpPr>
          <p:spPr bwMode="auto">
            <a:xfrm>
              <a:off x="2382" y="1964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38" name="Line 326"/>
            <p:cNvSpPr>
              <a:spLocks noChangeAspect="1" noChangeShapeType="1"/>
            </p:cNvSpPr>
            <p:nvPr/>
          </p:nvSpPr>
          <p:spPr bwMode="auto">
            <a:xfrm flipV="1">
              <a:off x="2382" y="1964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39" name="Line 327"/>
            <p:cNvSpPr>
              <a:spLocks noChangeAspect="1" noChangeShapeType="1"/>
            </p:cNvSpPr>
            <p:nvPr/>
          </p:nvSpPr>
          <p:spPr bwMode="auto">
            <a:xfrm>
              <a:off x="2430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40" name="Line 328"/>
            <p:cNvSpPr>
              <a:spLocks noChangeAspect="1" noChangeShapeType="1"/>
            </p:cNvSpPr>
            <p:nvPr/>
          </p:nvSpPr>
          <p:spPr bwMode="auto">
            <a:xfrm flipV="1">
              <a:off x="2430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41" name="Line 329"/>
            <p:cNvSpPr>
              <a:spLocks noChangeAspect="1" noChangeShapeType="1"/>
            </p:cNvSpPr>
            <p:nvPr/>
          </p:nvSpPr>
          <p:spPr bwMode="auto">
            <a:xfrm>
              <a:off x="2476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42" name="Line 330"/>
            <p:cNvSpPr>
              <a:spLocks noChangeAspect="1" noChangeShapeType="1"/>
            </p:cNvSpPr>
            <p:nvPr/>
          </p:nvSpPr>
          <p:spPr bwMode="auto">
            <a:xfrm flipV="1">
              <a:off x="2476" y="1964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43" name="Line 331"/>
            <p:cNvSpPr>
              <a:spLocks noChangeAspect="1" noChangeShapeType="1"/>
            </p:cNvSpPr>
            <p:nvPr/>
          </p:nvSpPr>
          <p:spPr bwMode="auto">
            <a:xfrm>
              <a:off x="2522" y="1964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44" name="Line 332"/>
            <p:cNvSpPr>
              <a:spLocks noChangeAspect="1" noChangeShapeType="1"/>
            </p:cNvSpPr>
            <p:nvPr/>
          </p:nvSpPr>
          <p:spPr bwMode="auto">
            <a:xfrm flipV="1">
              <a:off x="2522" y="1964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45" name="Line 333"/>
            <p:cNvSpPr>
              <a:spLocks noChangeAspect="1" noChangeShapeType="1"/>
            </p:cNvSpPr>
            <p:nvPr/>
          </p:nvSpPr>
          <p:spPr bwMode="auto">
            <a:xfrm>
              <a:off x="2569" y="1964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46" name="Line 334"/>
            <p:cNvSpPr>
              <a:spLocks noChangeAspect="1" noChangeShapeType="1"/>
            </p:cNvSpPr>
            <p:nvPr/>
          </p:nvSpPr>
          <p:spPr bwMode="auto">
            <a:xfrm flipV="1">
              <a:off x="2569" y="1962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47" name="Line 335"/>
            <p:cNvSpPr>
              <a:spLocks noChangeAspect="1" noChangeShapeType="1"/>
            </p:cNvSpPr>
            <p:nvPr/>
          </p:nvSpPr>
          <p:spPr bwMode="auto">
            <a:xfrm flipH="1" flipV="1">
              <a:off x="882" y="809"/>
              <a:ext cx="1" cy="115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048" name="Rectangle 473"/>
            <p:cNvSpPr>
              <a:spLocks noChangeAspect="1" noChangeArrowheads="1"/>
            </p:cNvSpPr>
            <p:nvPr/>
          </p:nvSpPr>
          <p:spPr bwMode="auto">
            <a:xfrm>
              <a:off x="888" y="2013"/>
              <a:ext cx="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  <a:latin typeface="Tahoma" panose="020B0604030504040204" pitchFamily="34" charset="0"/>
                </a:rPr>
                <a:t>0</a:t>
              </a:r>
              <a:endParaRPr lang="en-US" altLang="el-GR" sz="1400" b="0">
                <a:latin typeface="Tahoma" panose="020B0604030504040204" pitchFamily="34" charset="0"/>
              </a:endParaRPr>
            </a:p>
          </p:txBody>
        </p:sp>
        <p:sp>
          <p:nvSpPr>
            <p:cNvPr id="10049" name="Rectangle 474"/>
            <p:cNvSpPr>
              <a:spLocks noChangeAspect="1" noChangeArrowheads="1"/>
            </p:cNvSpPr>
            <p:nvPr/>
          </p:nvSpPr>
          <p:spPr bwMode="auto">
            <a:xfrm>
              <a:off x="1123" y="2013"/>
              <a:ext cx="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  <a:latin typeface="Tahoma" panose="020B0604030504040204" pitchFamily="34" charset="0"/>
                </a:rPr>
                <a:t>5</a:t>
              </a:r>
              <a:endParaRPr lang="en-US" altLang="el-GR" sz="1400" b="0">
                <a:latin typeface="Tahoma" panose="020B0604030504040204" pitchFamily="34" charset="0"/>
              </a:endParaRPr>
            </a:p>
          </p:txBody>
        </p:sp>
        <p:sp>
          <p:nvSpPr>
            <p:cNvPr id="10050" name="Rectangle 475"/>
            <p:cNvSpPr>
              <a:spLocks noChangeAspect="1" noChangeArrowheads="1"/>
            </p:cNvSpPr>
            <p:nvPr/>
          </p:nvSpPr>
          <p:spPr bwMode="auto">
            <a:xfrm>
              <a:off x="1331" y="2013"/>
              <a:ext cx="1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  <a:latin typeface="Tahoma" panose="020B0604030504040204" pitchFamily="34" charset="0"/>
                </a:rPr>
                <a:t>10</a:t>
              </a:r>
              <a:endParaRPr lang="en-US" altLang="el-GR" sz="1400" b="0">
                <a:latin typeface="Tahoma" panose="020B0604030504040204" pitchFamily="34" charset="0"/>
              </a:endParaRPr>
            </a:p>
          </p:txBody>
        </p:sp>
        <p:sp>
          <p:nvSpPr>
            <p:cNvPr id="10051" name="Rectangle 476"/>
            <p:cNvSpPr>
              <a:spLocks noChangeAspect="1" noChangeArrowheads="1"/>
            </p:cNvSpPr>
            <p:nvPr/>
          </p:nvSpPr>
          <p:spPr bwMode="auto">
            <a:xfrm>
              <a:off x="1563" y="2013"/>
              <a:ext cx="1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  <a:latin typeface="Tahoma" panose="020B0604030504040204" pitchFamily="34" charset="0"/>
                </a:rPr>
                <a:t>15</a:t>
              </a:r>
              <a:endParaRPr lang="en-US" altLang="el-GR" sz="1400" b="0">
                <a:latin typeface="Tahoma" panose="020B0604030504040204" pitchFamily="34" charset="0"/>
              </a:endParaRPr>
            </a:p>
          </p:txBody>
        </p:sp>
        <p:sp>
          <p:nvSpPr>
            <p:cNvPr id="10052" name="Rectangle 477"/>
            <p:cNvSpPr>
              <a:spLocks noChangeAspect="1" noChangeArrowheads="1"/>
            </p:cNvSpPr>
            <p:nvPr/>
          </p:nvSpPr>
          <p:spPr bwMode="auto">
            <a:xfrm>
              <a:off x="1798" y="2013"/>
              <a:ext cx="1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  <a:latin typeface="Tahoma" panose="020B0604030504040204" pitchFamily="34" charset="0"/>
                </a:rPr>
                <a:t>20</a:t>
              </a:r>
              <a:endParaRPr lang="en-US" altLang="el-GR" sz="1400" b="0">
                <a:latin typeface="Tahoma" panose="020B0604030504040204" pitchFamily="34" charset="0"/>
              </a:endParaRPr>
            </a:p>
          </p:txBody>
        </p:sp>
        <p:sp>
          <p:nvSpPr>
            <p:cNvPr id="10053" name="Rectangle 478"/>
            <p:cNvSpPr>
              <a:spLocks noChangeAspect="1" noChangeArrowheads="1"/>
            </p:cNvSpPr>
            <p:nvPr/>
          </p:nvSpPr>
          <p:spPr bwMode="auto">
            <a:xfrm>
              <a:off x="2031" y="2013"/>
              <a:ext cx="1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  <a:latin typeface="Tahoma" panose="020B0604030504040204" pitchFamily="34" charset="0"/>
                </a:rPr>
                <a:t>25</a:t>
              </a:r>
              <a:endParaRPr lang="en-US" altLang="el-GR" sz="1400" b="0">
                <a:latin typeface="Tahoma" panose="020B0604030504040204" pitchFamily="34" charset="0"/>
              </a:endParaRPr>
            </a:p>
          </p:txBody>
        </p:sp>
        <p:sp>
          <p:nvSpPr>
            <p:cNvPr id="10054" name="Rectangle 479"/>
            <p:cNvSpPr>
              <a:spLocks noChangeAspect="1" noChangeArrowheads="1"/>
            </p:cNvSpPr>
            <p:nvPr/>
          </p:nvSpPr>
          <p:spPr bwMode="auto">
            <a:xfrm>
              <a:off x="2264" y="2013"/>
              <a:ext cx="1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  <a:latin typeface="Tahoma" panose="020B0604030504040204" pitchFamily="34" charset="0"/>
                </a:rPr>
                <a:t>30</a:t>
              </a:r>
              <a:endParaRPr lang="en-US" altLang="el-GR" sz="1400" b="0">
                <a:latin typeface="Tahoma" panose="020B0604030504040204" pitchFamily="34" charset="0"/>
              </a:endParaRPr>
            </a:p>
          </p:txBody>
        </p:sp>
        <p:sp>
          <p:nvSpPr>
            <p:cNvPr id="10055" name="Rectangle 480"/>
            <p:cNvSpPr>
              <a:spLocks noChangeAspect="1" noChangeArrowheads="1"/>
            </p:cNvSpPr>
            <p:nvPr/>
          </p:nvSpPr>
          <p:spPr bwMode="auto">
            <a:xfrm>
              <a:off x="2499" y="2013"/>
              <a:ext cx="12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  <a:latin typeface="Tahoma" panose="020B0604030504040204" pitchFamily="34" charset="0"/>
                </a:rPr>
                <a:t>35</a:t>
              </a:r>
              <a:endParaRPr lang="en-US" altLang="el-GR" sz="1400" b="0">
                <a:latin typeface="Tahoma" panose="020B0604030504040204" pitchFamily="34" charset="0"/>
              </a:endParaRPr>
            </a:p>
          </p:txBody>
        </p:sp>
      </p:grpSp>
      <p:grpSp>
        <p:nvGrpSpPr>
          <p:cNvPr id="36091" name="Group 1275"/>
          <p:cNvGrpSpPr>
            <a:grpSpLocks/>
          </p:cNvGrpSpPr>
          <p:nvPr/>
        </p:nvGrpSpPr>
        <p:grpSpPr bwMode="auto">
          <a:xfrm>
            <a:off x="6237288" y="1270000"/>
            <a:ext cx="2790825" cy="2135188"/>
            <a:chOff x="3929" y="800"/>
            <a:chExt cx="1758" cy="1345"/>
          </a:xfrm>
        </p:grpSpPr>
        <p:sp>
          <p:nvSpPr>
            <p:cNvPr id="9890" name="Line 486"/>
            <p:cNvSpPr>
              <a:spLocks noChangeAspect="1" noChangeShapeType="1"/>
            </p:cNvSpPr>
            <p:nvPr/>
          </p:nvSpPr>
          <p:spPr bwMode="auto">
            <a:xfrm>
              <a:off x="4000" y="1961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91" name="Line 487"/>
            <p:cNvSpPr>
              <a:spLocks noChangeAspect="1" noChangeShapeType="1"/>
            </p:cNvSpPr>
            <p:nvPr/>
          </p:nvSpPr>
          <p:spPr bwMode="auto">
            <a:xfrm flipV="1">
              <a:off x="4000" y="1961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92" name="Line 558"/>
            <p:cNvSpPr>
              <a:spLocks noChangeShapeType="1"/>
            </p:cNvSpPr>
            <p:nvPr/>
          </p:nvSpPr>
          <p:spPr bwMode="auto">
            <a:xfrm flipH="1" flipV="1">
              <a:off x="3929" y="800"/>
              <a:ext cx="0" cy="11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93" name="Line 484"/>
            <p:cNvSpPr>
              <a:spLocks noChangeAspect="1" noChangeShapeType="1"/>
            </p:cNvSpPr>
            <p:nvPr/>
          </p:nvSpPr>
          <p:spPr bwMode="auto">
            <a:xfrm>
              <a:off x="3950" y="1961"/>
              <a:ext cx="1733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94" name="Line 485"/>
            <p:cNvSpPr>
              <a:spLocks noChangeAspect="1" noChangeShapeType="1"/>
            </p:cNvSpPr>
            <p:nvPr/>
          </p:nvSpPr>
          <p:spPr bwMode="auto">
            <a:xfrm flipH="1">
              <a:off x="3950" y="1961"/>
              <a:ext cx="1733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95" name="Line 488"/>
            <p:cNvSpPr>
              <a:spLocks noChangeAspect="1" noChangeShapeType="1"/>
            </p:cNvSpPr>
            <p:nvPr/>
          </p:nvSpPr>
          <p:spPr bwMode="auto">
            <a:xfrm>
              <a:off x="4046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96" name="Line 489"/>
            <p:cNvSpPr>
              <a:spLocks noChangeAspect="1" noChangeShapeType="1"/>
            </p:cNvSpPr>
            <p:nvPr/>
          </p:nvSpPr>
          <p:spPr bwMode="auto">
            <a:xfrm flipV="1">
              <a:off x="4046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97" name="Line 490"/>
            <p:cNvSpPr>
              <a:spLocks noChangeAspect="1" noChangeShapeType="1"/>
            </p:cNvSpPr>
            <p:nvPr/>
          </p:nvSpPr>
          <p:spPr bwMode="auto">
            <a:xfrm>
              <a:off x="4092" y="1961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98" name="Line 491"/>
            <p:cNvSpPr>
              <a:spLocks noChangeAspect="1" noChangeShapeType="1"/>
            </p:cNvSpPr>
            <p:nvPr/>
          </p:nvSpPr>
          <p:spPr bwMode="auto">
            <a:xfrm flipV="1">
              <a:off x="4092" y="1961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99" name="Line 492"/>
            <p:cNvSpPr>
              <a:spLocks noChangeAspect="1" noChangeShapeType="1"/>
            </p:cNvSpPr>
            <p:nvPr/>
          </p:nvSpPr>
          <p:spPr bwMode="auto">
            <a:xfrm>
              <a:off x="4139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00" name="Line 493"/>
            <p:cNvSpPr>
              <a:spLocks noChangeAspect="1" noChangeShapeType="1"/>
            </p:cNvSpPr>
            <p:nvPr/>
          </p:nvSpPr>
          <p:spPr bwMode="auto">
            <a:xfrm flipV="1">
              <a:off x="4139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01" name="Line 494"/>
            <p:cNvSpPr>
              <a:spLocks noChangeAspect="1" noChangeShapeType="1"/>
            </p:cNvSpPr>
            <p:nvPr/>
          </p:nvSpPr>
          <p:spPr bwMode="auto">
            <a:xfrm>
              <a:off x="4186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02" name="Line 495"/>
            <p:cNvSpPr>
              <a:spLocks noChangeAspect="1" noChangeShapeType="1"/>
            </p:cNvSpPr>
            <p:nvPr/>
          </p:nvSpPr>
          <p:spPr bwMode="auto">
            <a:xfrm flipV="1">
              <a:off x="4186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03" name="Line 496"/>
            <p:cNvSpPr>
              <a:spLocks noChangeAspect="1" noChangeShapeType="1"/>
            </p:cNvSpPr>
            <p:nvPr/>
          </p:nvSpPr>
          <p:spPr bwMode="auto">
            <a:xfrm>
              <a:off x="4235" y="1961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04" name="Line 497"/>
            <p:cNvSpPr>
              <a:spLocks noChangeAspect="1" noChangeShapeType="1"/>
            </p:cNvSpPr>
            <p:nvPr/>
          </p:nvSpPr>
          <p:spPr bwMode="auto">
            <a:xfrm flipV="1">
              <a:off x="4235" y="1961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05" name="Line 498"/>
            <p:cNvSpPr>
              <a:spLocks noChangeAspect="1" noChangeShapeType="1"/>
            </p:cNvSpPr>
            <p:nvPr/>
          </p:nvSpPr>
          <p:spPr bwMode="auto">
            <a:xfrm>
              <a:off x="4281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06" name="Line 499"/>
            <p:cNvSpPr>
              <a:spLocks noChangeAspect="1" noChangeShapeType="1"/>
            </p:cNvSpPr>
            <p:nvPr/>
          </p:nvSpPr>
          <p:spPr bwMode="auto">
            <a:xfrm flipV="1">
              <a:off x="4281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07" name="Line 500"/>
            <p:cNvSpPr>
              <a:spLocks noChangeAspect="1" noChangeShapeType="1"/>
            </p:cNvSpPr>
            <p:nvPr/>
          </p:nvSpPr>
          <p:spPr bwMode="auto">
            <a:xfrm>
              <a:off x="4327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08" name="Line 501"/>
            <p:cNvSpPr>
              <a:spLocks noChangeAspect="1" noChangeShapeType="1"/>
            </p:cNvSpPr>
            <p:nvPr/>
          </p:nvSpPr>
          <p:spPr bwMode="auto">
            <a:xfrm flipV="1">
              <a:off x="4327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09" name="Line 502"/>
            <p:cNvSpPr>
              <a:spLocks noChangeAspect="1" noChangeShapeType="1"/>
            </p:cNvSpPr>
            <p:nvPr/>
          </p:nvSpPr>
          <p:spPr bwMode="auto">
            <a:xfrm>
              <a:off x="4375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10" name="Line 503"/>
            <p:cNvSpPr>
              <a:spLocks noChangeAspect="1" noChangeShapeType="1"/>
            </p:cNvSpPr>
            <p:nvPr/>
          </p:nvSpPr>
          <p:spPr bwMode="auto">
            <a:xfrm flipV="1">
              <a:off x="4375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11" name="Line 504"/>
            <p:cNvSpPr>
              <a:spLocks noChangeAspect="1" noChangeShapeType="1"/>
            </p:cNvSpPr>
            <p:nvPr/>
          </p:nvSpPr>
          <p:spPr bwMode="auto">
            <a:xfrm>
              <a:off x="4421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12" name="Line 505"/>
            <p:cNvSpPr>
              <a:spLocks noChangeAspect="1" noChangeShapeType="1"/>
            </p:cNvSpPr>
            <p:nvPr/>
          </p:nvSpPr>
          <p:spPr bwMode="auto">
            <a:xfrm flipV="1">
              <a:off x="4421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13" name="Line 506"/>
            <p:cNvSpPr>
              <a:spLocks noChangeAspect="1" noChangeShapeType="1"/>
            </p:cNvSpPr>
            <p:nvPr/>
          </p:nvSpPr>
          <p:spPr bwMode="auto">
            <a:xfrm>
              <a:off x="4467" y="1961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14" name="Line 507"/>
            <p:cNvSpPr>
              <a:spLocks noChangeAspect="1" noChangeShapeType="1"/>
            </p:cNvSpPr>
            <p:nvPr/>
          </p:nvSpPr>
          <p:spPr bwMode="auto">
            <a:xfrm flipV="1">
              <a:off x="4467" y="1961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15" name="Line 508"/>
            <p:cNvSpPr>
              <a:spLocks noChangeAspect="1" noChangeShapeType="1"/>
            </p:cNvSpPr>
            <p:nvPr/>
          </p:nvSpPr>
          <p:spPr bwMode="auto">
            <a:xfrm>
              <a:off x="4513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16" name="Line 509"/>
            <p:cNvSpPr>
              <a:spLocks noChangeAspect="1" noChangeShapeType="1"/>
            </p:cNvSpPr>
            <p:nvPr/>
          </p:nvSpPr>
          <p:spPr bwMode="auto">
            <a:xfrm flipV="1">
              <a:off x="4513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17" name="Line 510"/>
            <p:cNvSpPr>
              <a:spLocks noChangeAspect="1" noChangeShapeType="1"/>
            </p:cNvSpPr>
            <p:nvPr/>
          </p:nvSpPr>
          <p:spPr bwMode="auto">
            <a:xfrm>
              <a:off x="4559" y="1961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18" name="Line 511"/>
            <p:cNvSpPr>
              <a:spLocks noChangeAspect="1" noChangeShapeType="1"/>
            </p:cNvSpPr>
            <p:nvPr/>
          </p:nvSpPr>
          <p:spPr bwMode="auto">
            <a:xfrm flipV="1">
              <a:off x="4559" y="1961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19" name="Line 512"/>
            <p:cNvSpPr>
              <a:spLocks noChangeAspect="1" noChangeShapeType="1"/>
            </p:cNvSpPr>
            <p:nvPr/>
          </p:nvSpPr>
          <p:spPr bwMode="auto">
            <a:xfrm>
              <a:off x="4606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20" name="Line 513"/>
            <p:cNvSpPr>
              <a:spLocks noChangeAspect="1" noChangeShapeType="1"/>
            </p:cNvSpPr>
            <p:nvPr/>
          </p:nvSpPr>
          <p:spPr bwMode="auto">
            <a:xfrm flipV="1">
              <a:off x="4606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21" name="Line 514"/>
            <p:cNvSpPr>
              <a:spLocks noChangeAspect="1" noChangeShapeType="1"/>
            </p:cNvSpPr>
            <p:nvPr/>
          </p:nvSpPr>
          <p:spPr bwMode="auto">
            <a:xfrm>
              <a:off x="4653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22" name="Line 515"/>
            <p:cNvSpPr>
              <a:spLocks noChangeAspect="1" noChangeShapeType="1"/>
            </p:cNvSpPr>
            <p:nvPr/>
          </p:nvSpPr>
          <p:spPr bwMode="auto">
            <a:xfrm flipV="1">
              <a:off x="4653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23" name="Line 516"/>
            <p:cNvSpPr>
              <a:spLocks noChangeAspect="1" noChangeShapeType="1"/>
            </p:cNvSpPr>
            <p:nvPr/>
          </p:nvSpPr>
          <p:spPr bwMode="auto">
            <a:xfrm>
              <a:off x="4699" y="1961"/>
              <a:ext cx="2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24" name="Line 517"/>
            <p:cNvSpPr>
              <a:spLocks noChangeAspect="1" noChangeShapeType="1"/>
            </p:cNvSpPr>
            <p:nvPr/>
          </p:nvSpPr>
          <p:spPr bwMode="auto">
            <a:xfrm flipV="1">
              <a:off x="4699" y="1961"/>
              <a:ext cx="2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25" name="Line 518"/>
            <p:cNvSpPr>
              <a:spLocks noChangeAspect="1" noChangeShapeType="1"/>
            </p:cNvSpPr>
            <p:nvPr/>
          </p:nvSpPr>
          <p:spPr bwMode="auto">
            <a:xfrm>
              <a:off x="4745" y="1961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26" name="Line 519"/>
            <p:cNvSpPr>
              <a:spLocks noChangeAspect="1" noChangeShapeType="1"/>
            </p:cNvSpPr>
            <p:nvPr/>
          </p:nvSpPr>
          <p:spPr bwMode="auto">
            <a:xfrm flipV="1">
              <a:off x="4745" y="1961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27" name="Line 520"/>
            <p:cNvSpPr>
              <a:spLocks noChangeAspect="1" noChangeShapeType="1"/>
            </p:cNvSpPr>
            <p:nvPr/>
          </p:nvSpPr>
          <p:spPr bwMode="auto">
            <a:xfrm>
              <a:off x="4792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28" name="Line 521"/>
            <p:cNvSpPr>
              <a:spLocks noChangeAspect="1" noChangeShapeType="1"/>
            </p:cNvSpPr>
            <p:nvPr/>
          </p:nvSpPr>
          <p:spPr bwMode="auto">
            <a:xfrm flipV="1">
              <a:off x="4792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29" name="Line 522"/>
            <p:cNvSpPr>
              <a:spLocks noChangeAspect="1" noChangeShapeType="1"/>
            </p:cNvSpPr>
            <p:nvPr/>
          </p:nvSpPr>
          <p:spPr bwMode="auto">
            <a:xfrm>
              <a:off x="4842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0" name="Line 523"/>
            <p:cNvSpPr>
              <a:spLocks noChangeAspect="1" noChangeShapeType="1"/>
            </p:cNvSpPr>
            <p:nvPr/>
          </p:nvSpPr>
          <p:spPr bwMode="auto">
            <a:xfrm flipV="1">
              <a:off x="4842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1" name="Line 524"/>
            <p:cNvSpPr>
              <a:spLocks noChangeAspect="1" noChangeShapeType="1"/>
            </p:cNvSpPr>
            <p:nvPr/>
          </p:nvSpPr>
          <p:spPr bwMode="auto">
            <a:xfrm>
              <a:off x="4888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2" name="Line 525"/>
            <p:cNvSpPr>
              <a:spLocks noChangeAspect="1" noChangeShapeType="1"/>
            </p:cNvSpPr>
            <p:nvPr/>
          </p:nvSpPr>
          <p:spPr bwMode="auto">
            <a:xfrm flipV="1">
              <a:off x="4888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3" name="Line 526"/>
            <p:cNvSpPr>
              <a:spLocks noChangeAspect="1" noChangeShapeType="1"/>
            </p:cNvSpPr>
            <p:nvPr/>
          </p:nvSpPr>
          <p:spPr bwMode="auto">
            <a:xfrm>
              <a:off x="4934" y="1961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4" name="Line 527"/>
            <p:cNvSpPr>
              <a:spLocks noChangeAspect="1" noChangeShapeType="1"/>
            </p:cNvSpPr>
            <p:nvPr/>
          </p:nvSpPr>
          <p:spPr bwMode="auto">
            <a:xfrm flipV="1">
              <a:off x="4934" y="1961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5" name="Line 528"/>
            <p:cNvSpPr>
              <a:spLocks noChangeAspect="1" noChangeShapeType="1"/>
            </p:cNvSpPr>
            <p:nvPr/>
          </p:nvSpPr>
          <p:spPr bwMode="auto">
            <a:xfrm>
              <a:off x="4980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6" name="Line 529"/>
            <p:cNvSpPr>
              <a:spLocks noChangeAspect="1" noChangeShapeType="1"/>
            </p:cNvSpPr>
            <p:nvPr/>
          </p:nvSpPr>
          <p:spPr bwMode="auto">
            <a:xfrm flipV="1">
              <a:off x="4980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7" name="Line 530"/>
            <p:cNvSpPr>
              <a:spLocks noChangeAspect="1" noChangeShapeType="1"/>
            </p:cNvSpPr>
            <p:nvPr/>
          </p:nvSpPr>
          <p:spPr bwMode="auto">
            <a:xfrm>
              <a:off x="5026" y="1961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8" name="Line 531"/>
            <p:cNvSpPr>
              <a:spLocks noChangeAspect="1" noChangeShapeType="1"/>
            </p:cNvSpPr>
            <p:nvPr/>
          </p:nvSpPr>
          <p:spPr bwMode="auto">
            <a:xfrm flipV="1">
              <a:off x="5026" y="1961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9" name="Line 532"/>
            <p:cNvSpPr>
              <a:spLocks noChangeAspect="1" noChangeShapeType="1"/>
            </p:cNvSpPr>
            <p:nvPr/>
          </p:nvSpPr>
          <p:spPr bwMode="auto">
            <a:xfrm>
              <a:off x="5074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40" name="Line 533"/>
            <p:cNvSpPr>
              <a:spLocks noChangeAspect="1" noChangeShapeType="1"/>
            </p:cNvSpPr>
            <p:nvPr/>
          </p:nvSpPr>
          <p:spPr bwMode="auto">
            <a:xfrm flipV="1">
              <a:off x="5074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41" name="Line 534"/>
            <p:cNvSpPr>
              <a:spLocks noChangeAspect="1" noChangeShapeType="1"/>
            </p:cNvSpPr>
            <p:nvPr/>
          </p:nvSpPr>
          <p:spPr bwMode="auto">
            <a:xfrm>
              <a:off x="5120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42" name="Line 535"/>
            <p:cNvSpPr>
              <a:spLocks noChangeAspect="1" noChangeShapeType="1"/>
            </p:cNvSpPr>
            <p:nvPr/>
          </p:nvSpPr>
          <p:spPr bwMode="auto">
            <a:xfrm flipV="1">
              <a:off x="5120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43" name="Line 536"/>
            <p:cNvSpPr>
              <a:spLocks noChangeAspect="1" noChangeShapeType="1"/>
            </p:cNvSpPr>
            <p:nvPr/>
          </p:nvSpPr>
          <p:spPr bwMode="auto">
            <a:xfrm>
              <a:off x="5166" y="1961"/>
              <a:ext cx="2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44" name="Line 537"/>
            <p:cNvSpPr>
              <a:spLocks noChangeAspect="1" noChangeShapeType="1"/>
            </p:cNvSpPr>
            <p:nvPr/>
          </p:nvSpPr>
          <p:spPr bwMode="auto">
            <a:xfrm flipV="1">
              <a:off x="5166" y="1961"/>
              <a:ext cx="2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45" name="Line 538"/>
            <p:cNvSpPr>
              <a:spLocks noChangeAspect="1" noChangeShapeType="1"/>
            </p:cNvSpPr>
            <p:nvPr/>
          </p:nvSpPr>
          <p:spPr bwMode="auto">
            <a:xfrm>
              <a:off x="5212" y="1961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46" name="Line 539"/>
            <p:cNvSpPr>
              <a:spLocks noChangeAspect="1" noChangeShapeType="1"/>
            </p:cNvSpPr>
            <p:nvPr/>
          </p:nvSpPr>
          <p:spPr bwMode="auto">
            <a:xfrm flipV="1">
              <a:off x="5212" y="1961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47" name="Line 540"/>
            <p:cNvSpPr>
              <a:spLocks noChangeAspect="1" noChangeShapeType="1"/>
            </p:cNvSpPr>
            <p:nvPr/>
          </p:nvSpPr>
          <p:spPr bwMode="auto">
            <a:xfrm>
              <a:off x="5259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48" name="Line 541"/>
            <p:cNvSpPr>
              <a:spLocks noChangeAspect="1" noChangeShapeType="1"/>
            </p:cNvSpPr>
            <p:nvPr/>
          </p:nvSpPr>
          <p:spPr bwMode="auto">
            <a:xfrm flipV="1">
              <a:off x="5259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49" name="Line 542"/>
            <p:cNvSpPr>
              <a:spLocks noChangeAspect="1" noChangeShapeType="1"/>
            </p:cNvSpPr>
            <p:nvPr/>
          </p:nvSpPr>
          <p:spPr bwMode="auto">
            <a:xfrm>
              <a:off x="5306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50" name="Line 543"/>
            <p:cNvSpPr>
              <a:spLocks noChangeAspect="1" noChangeShapeType="1"/>
            </p:cNvSpPr>
            <p:nvPr/>
          </p:nvSpPr>
          <p:spPr bwMode="auto">
            <a:xfrm flipV="1">
              <a:off x="5306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51" name="Line 544"/>
            <p:cNvSpPr>
              <a:spLocks noChangeAspect="1" noChangeShapeType="1"/>
            </p:cNvSpPr>
            <p:nvPr/>
          </p:nvSpPr>
          <p:spPr bwMode="auto">
            <a:xfrm>
              <a:off x="5352" y="1961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52" name="Line 545"/>
            <p:cNvSpPr>
              <a:spLocks noChangeAspect="1" noChangeShapeType="1"/>
            </p:cNvSpPr>
            <p:nvPr/>
          </p:nvSpPr>
          <p:spPr bwMode="auto">
            <a:xfrm flipV="1">
              <a:off x="5352" y="1961"/>
              <a:ext cx="2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53" name="Line 546"/>
            <p:cNvSpPr>
              <a:spLocks noChangeAspect="1" noChangeShapeType="1"/>
            </p:cNvSpPr>
            <p:nvPr/>
          </p:nvSpPr>
          <p:spPr bwMode="auto">
            <a:xfrm>
              <a:off x="5399" y="1961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54" name="Line 547"/>
            <p:cNvSpPr>
              <a:spLocks noChangeAspect="1" noChangeShapeType="1"/>
            </p:cNvSpPr>
            <p:nvPr/>
          </p:nvSpPr>
          <p:spPr bwMode="auto">
            <a:xfrm flipV="1">
              <a:off x="5399" y="1961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55" name="Line 548"/>
            <p:cNvSpPr>
              <a:spLocks noChangeAspect="1" noChangeShapeType="1"/>
            </p:cNvSpPr>
            <p:nvPr/>
          </p:nvSpPr>
          <p:spPr bwMode="auto">
            <a:xfrm>
              <a:off x="5447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56" name="Line 549"/>
            <p:cNvSpPr>
              <a:spLocks noChangeAspect="1" noChangeShapeType="1"/>
            </p:cNvSpPr>
            <p:nvPr/>
          </p:nvSpPr>
          <p:spPr bwMode="auto">
            <a:xfrm flipV="1">
              <a:off x="5447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57" name="Line 550"/>
            <p:cNvSpPr>
              <a:spLocks noChangeAspect="1" noChangeShapeType="1"/>
            </p:cNvSpPr>
            <p:nvPr/>
          </p:nvSpPr>
          <p:spPr bwMode="auto">
            <a:xfrm>
              <a:off x="5495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58" name="Line 551"/>
            <p:cNvSpPr>
              <a:spLocks noChangeAspect="1" noChangeShapeType="1"/>
            </p:cNvSpPr>
            <p:nvPr/>
          </p:nvSpPr>
          <p:spPr bwMode="auto">
            <a:xfrm flipV="1">
              <a:off x="5495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59" name="Line 552"/>
            <p:cNvSpPr>
              <a:spLocks noChangeAspect="1" noChangeShapeType="1"/>
            </p:cNvSpPr>
            <p:nvPr/>
          </p:nvSpPr>
          <p:spPr bwMode="auto">
            <a:xfrm>
              <a:off x="5541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60" name="Line 553"/>
            <p:cNvSpPr>
              <a:spLocks noChangeAspect="1" noChangeShapeType="1"/>
            </p:cNvSpPr>
            <p:nvPr/>
          </p:nvSpPr>
          <p:spPr bwMode="auto">
            <a:xfrm flipV="1">
              <a:off x="5541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61" name="Line 554"/>
            <p:cNvSpPr>
              <a:spLocks noChangeAspect="1" noChangeShapeType="1"/>
            </p:cNvSpPr>
            <p:nvPr/>
          </p:nvSpPr>
          <p:spPr bwMode="auto">
            <a:xfrm>
              <a:off x="5587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62" name="Line 555"/>
            <p:cNvSpPr>
              <a:spLocks noChangeAspect="1" noChangeShapeType="1"/>
            </p:cNvSpPr>
            <p:nvPr/>
          </p:nvSpPr>
          <p:spPr bwMode="auto">
            <a:xfrm flipV="1">
              <a:off x="5587" y="1961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63" name="Line 556"/>
            <p:cNvSpPr>
              <a:spLocks noChangeAspect="1" noChangeShapeType="1"/>
            </p:cNvSpPr>
            <p:nvPr/>
          </p:nvSpPr>
          <p:spPr bwMode="auto">
            <a:xfrm>
              <a:off x="5633" y="1961"/>
              <a:ext cx="2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64" name="Line 557"/>
            <p:cNvSpPr>
              <a:spLocks noChangeAspect="1" noChangeShapeType="1"/>
            </p:cNvSpPr>
            <p:nvPr/>
          </p:nvSpPr>
          <p:spPr bwMode="auto">
            <a:xfrm flipV="1">
              <a:off x="5633" y="1961"/>
              <a:ext cx="2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65" name="Rectangle 707"/>
            <p:cNvSpPr>
              <a:spLocks noChangeAspect="1" noChangeArrowheads="1"/>
            </p:cNvSpPr>
            <p:nvPr/>
          </p:nvSpPr>
          <p:spPr bwMode="auto">
            <a:xfrm>
              <a:off x="3955" y="2010"/>
              <a:ext cx="6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0</a:t>
              </a:r>
              <a:endParaRPr lang="en-US" altLang="el-GR" sz="1400" b="0"/>
            </a:p>
          </p:txBody>
        </p:sp>
        <p:sp>
          <p:nvSpPr>
            <p:cNvPr id="9966" name="Rectangle 708"/>
            <p:cNvSpPr>
              <a:spLocks noChangeAspect="1" noChangeArrowheads="1"/>
            </p:cNvSpPr>
            <p:nvPr/>
          </p:nvSpPr>
          <p:spPr bwMode="auto">
            <a:xfrm>
              <a:off x="4190" y="2010"/>
              <a:ext cx="6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5</a:t>
              </a:r>
              <a:endParaRPr lang="en-US" altLang="el-GR" sz="1400" b="0"/>
            </a:p>
          </p:txBody>
        </p:sp>
        <p:sp>
          <p:nvSpPr>
            <p:cNvPr id="9967" name="Rectangle 709"/>
            <p:cNvSpPr>
              <a:spLocks noChangeAspect="1" noChangeArrowheads="1"/>
            </p:cNvSpPr>
            <p:nvPr/>
          </p:nvSpPr>
          <p:spPr bwMode="auto">
            <a:xfrm>
              <a:off x="4397" y="2010"/>
              <a:ext cx="12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10</a:t>
              </a:r>
              <a:endParaRPr lang="en-US" altLang="el-GR" sz="1400" b="0"/>
            </a:p>
          </p:txBody>
        </p:sp>
        <p:sp>
          <p:nvSpPr>
            <p:cNvPr id="9968" name="Rectangle 710"/>
            <p:cNvSpPr>
              <a:spLocks noChangeAspect="1" noChangeArrowheads="1"/>
            </p:cNvSpPr>
            <p:nvPr/>
          </p:nvSpPr>
          <p:spPr bwMode="auto">
            <a:xfrm>
              <a:off x="4629" y="2010"/>
              <a:ext cx="12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15</a:t>
              </a:r>
              <a:endParaRPr lang="en-US" altLang="el-GR" sz="1400" b="0"/>
            </a:p>
          </p:txBody>
        </p:sp>
        <p:sp>
          <p:nvSpPr>
            <p:cNvPr id="9969" name="Rectangle 711"/>
            <p:cNvSpPr>
              <a:spLocks noChangeAspect="1" noChangeArrowheads="1"/>
            </p:cNvSpPr>
            <p:nvPr/>
          </p:nvSpPr>
          <p:spPr bwMode="auto">
            <a:xfrm>
              <a:off x="4864" y="2010"/>
              <a:ext cx="12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20</a:t>
              </a:r>
              <a:endParaRPr lang="en-US" altLang="el-GR" sz="1400" b="0"/>
            </a:p>
          </p:txBody>
        </p:sp>
        <p:sp>
          <p:nvSpPr>
            <p:cNvPr id="9970" name="Rectangle 712"/>
            <p:cNvSpPr>
              <a:spLocks noChangeAspect="1" noChangeArrowheads="1"/>
            </p:cNvSpPr>
            <p:nvPr/>
          </p:nvSpPr>
          <p:spPr bwMode="auto">
            <a:xfrm>
              <a:off x="5096" y="2010"/>
              <a:ext cx="12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25</a:t>
              </a:r>
              <a:endParaRPr lang="en-US" altLang="el-GR" sz="1400" b="0"/>
            </a:p>
          </p:txBody>
        </p:sp>
        <p:sp>
          <p:nvSpPr>
            <p:cNvPr id="9971" name="Rectangle 713"/>
            <p:cNvSpPr>
              <a:spLocks noChangeAspect="1" noChangeArrowheads="1"/>
            </p:cNvSpPr>
            <p:nvPr/>
          </p:nvSpPr>
          <p:spPr bwMode="auto">
            <a:xfrm>
              <a:off x="5329" y="2010"/>
              <a:ext cx="12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30</a:t>
              </a:r>
              <a:endParaRPr lang="en-US" altLang="el-GR" sz="1400" b="0"/>
            </a:p>
          </p:txBody>
        </p:sp>
        <p:sp>
          <p:nvSpPr>
            <p:cNvPr id="9972" name="Rectangle 714"/>
            <p:cNvSpPr>
              <a:spLocks noChangeAspect="1" noChangeArrowheads="1"/>
            </p:cNvSpPr>
            <p:nvPr/>
          </p:nvSpPr>
          <p:spPr bwMode="auto">
            <a:xfrm>
              <a:off x="5563" y="2010"/>
              <a:ext cx="12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35</a:t>
              </a:r>
              <a:endParaRPr lang="en-US" altLang="el-GR" sz="1400" b="0"/>
            </a:p>
          </p:txBody>
        </p:sp>
      </p:grpSp>
      <p:grpSp>
        <p:nvGrpSpPr>
          <p:cNvPr id="36086" name="Group 1270"/>
          <p:cNvGrpSpPr>
            <a:grpSpLocks/>
          </p:cNvGrpSpPr>
          <p:nvPr/>
        </p:nvGrpSpPr>
        <p:grpSpPr bwMode="auto">
          <a:xfrm>
            <a:off x="5081588" y="1570038"/>
            <a:ext cx="3390900" cy="406400"/>
            <a:chOff x="3201" y="989"/>
            <a:chExt cx="2136" cy="256"/>
          </a:xfrm>
        </p:grpSpPr>
        <p:sp>
          <p:nvSpPr>
            <p:cNvPr id="9851" name="Rectangle 560"/>
            <p:cNvSpPr>
              <a:spLocks noChangeAspect="1" noChangeArrowheads="1"/>
            </p:cNvSpPr>
            <p:nvPr/>
          </p:nvSpPr>
          <p:spPr bwMode="auto">
            <a:xfrm>
              <a:off x="4682" y="989"/>
              <a:ext cx="138" cy="255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852" name="Rectangle 561"/>
            <p:cNvSpPr>
              <a:spLocks noChangeAspect="1" noChangeArrowheads="1"/>
            </p:cNvSpPr>
            <p:nvPr/>
          </p:nvSpPr>
          <p:spPr bwMode="auto">
            <a:xfrm>
              <a:off x="4820" y="989"/>
              <a:ext cx="77" cy="255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853" name="Rectangle 562"/>
            <p:cNvSpPr>
              <a:spLocks noChangeAspect="1" noChangeArrowheads="1"/>
            </p:cNvSpPr>
            <p:nvPr/>
          </p:nvSpPr>
          <p:spPr bwMode="auto">
            <a:xfrm>
              <a:off x="4820" y="1035"/>
              <a:ext cx="2" cy="160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854" name="Freeform 563"/>
            <p:cNvSpPr>
              <a:spLocks noChangeAspect="1"/>
            </p:cNvSpPr>
            <p:nvPr/>
          </p:nvSpPr>
          <p:spPr bwMode="auto">
            <a:xfrm>
              <a:off x="4820" y="989"/>
              <a:ext cx="2" cy="46"/>
            </a:xfrm>
            <a:custGeom>
              <a:avLst/>
              <a:gdLst>
                <a:gd name="T0" fmla="*/ 0 w 2"/>
                <a:gd name="T1" fmla="*/ 46 h 37"/>
                <a:gd name="T2" fmla="*/ 0 w 2"/>
                <a:gd name="T3" fmla="*/ 46 h 37"/>
                <a:gd name="T4" fmla="*/ 0 w 2"/>
                <a:gd name="T5" fmla="*/ 46 h 37"/>
                <a:gd name="T6" fmla="*/ 0 w 2"/>
                <a:gd name="T7" fmla="*/ 0 h 37"/>
                <a:gd name="T8" fmla="*/ 0 w 2"/>
                <a:gd name="T9" fmla="*/ 4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7">
                  <a:moveTo>
                    <a:pt x="0" y="37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99FF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55" name="Freeform 564"/>
            <p:cNvSpPr>
              <a:spLocks noChangeAspect="1"/>
            </p:cNvSpPr>
            <p:nvPr/>
          </p:nvSpPr>
          <p:spPr bwMode="auto">
            <a:xfrm>
              <a:off x="4820" y="989"/>
              <a:ext cx="2" cy="46"/>
            </a:xfrm>
            <a:custGeom>
              <a:avLst/>
              <a:gdLst>
                <a:gd name="T0" fmla="*/ 0 w 2"/>
                <a:gd name="T1" fmla="*/ 46 h 37"/>
                <a:gd name="T2" fmla="*/ 0 w 2"/>
                <a:gd name="T3" fmla="*/ 46 h 37"/>
                <a:gd name="T4" fmla="*/ 0 w 2"/>
                <a:gd name="T5" fmla="*/ 0 h 37"/>
                <a:gd name="T6" fmla="*/ 0 w 2"/>
                <a:gd name="T7" fmla="*/ 46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7">
                  <a:moveTo>
                    <a:pt x="0" y="37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99FF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56" name="Freeform 565"/>
            <p:cNvSpPr>
              <a:spLocks noChangeAspect="1"/>
            </p:cNvSpPr>
            <p:nvPr/>
          </p:nvSpPr>
          <p:spPr bwMode="auto">
            <a:xfrm>
              <a:off x="4820" y="1195"/>
              <a:ext cx="2" cy="49"/>
            </a:xfrm>
            <a:custGeom>
              <a:avLst/>
              <a:gdLst>
                <a:gd name="T0" fmla="*/ 0 w 2"/>
                <a:gd name="T1" fmla="*/ 0 h 39"/>
                <a:gd name="T2" fmla="*/ 0 w 2"/>
                <a:gd name="T3" fmla="*/ 0 h 39"/>
                <a:gd name="T4" fmla="*/ 0 w 2"/>
                <a:gd name="T5" fmla="*/ 0 h 39"/>
                <a:gd name="T6" fmla="*/ 0 w 2"/>
                <a:gd name="T7" fmla="*/ 49 h 39"/>
                <a:gd name="T8" fmla="*/ 0 w 2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9">
                  <a:moveTo>
                    <a:pt x="0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FF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57" name="Freeform 566"/>
            <p:cNvSpPr>
              <a:spLocks noChangeAspect="1"/>
            </p:cNvSpPr>
            <p:nvPr/>
          </p:nvSpPr>
          <p:spPr bwMode="auto">
            <a:xfrm>
              <a:off x="4820" y="1195"/>
              <a:ext cx="2" cy="49"/>
            </a:xfrm>
            <a:custGeom>
              <a:avLst/>
              <a:gdLst>
                <a:gd name="T0" fmla="*/ 0 w 2"/>
                <a:gd name="T1" fmla="*/ 0 h 39"/>
                <a:gd name="T2" fmla="*/ 0 w 2"/>
                <a:gd name="T3" fmla="*/ 0 h 39"/>
                <a:gd name="T4" fmla="*/ 0 w 2"/>
                <a:gd name="T5" fmla="*/ 49 h 39"/>
                <a:gd name="T6" fmla="*/ 0 w 2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9">
                  <a:moveTo>
                    <a:pt x="0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FF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58" name="Rectangle 581"/>
            <p:cNvSpPr>
              <a:spLocks noChangeAspect="1" noChangeArrowheads="1"/>
            </p:cNvSpPr>
            <p:nvPr/>
          </p:nvSpPr>
          <p:spPr bwMode="auto">
            <a:xfrm>
              <a:off x="5227" y="1108"/>
              <a:ext cx="18" cy="17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859" name="Rectangle 582"/>
            <p:cNvSpPr>
              <a:spLocks noChangeAspect="1" noChangeArrowheads="1"/>
            </p:cNvSpPr>
            <p:nvPr/>
          </p:nvSpPr>
          <p:spPr bwMode="auto">
            <a:xfrm>
              <a:off x="5250" y="1108"/>
              <a:ext cx="17" cy="17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860" name="Rectangle 583"/>
            <p:cNvSpPr>
              <a:spLocks noChangeAspect="1" noChangeArrowheads="1"/>
            </p:cNvSpPr>
            <p:nvPr/>
          </p:nvSpPr>
          <p:spPr bwMode="auto">
            <a:xfrm>
              <a:off x="5250" y="1108"/>
              <a:ext cx="17" cy="17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861" name="Rectangle 584"/>
            <p:cNvSpPr>
              <a:spLocks noChangeAspect="1" noChangeArrowheads="1"/>
            </p:cNvSpPr>
            <p:nvPr/>
          </p:nvSpPr>
          <p:spPr bwMode="auto">
            <a:xfrm>
              <a:off x="5271" y="1108"/>
              <a:ext cx="18" cy="17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862" name="Rectangle 585"/>
            <p:cNvSpPr>
              <a:spLocks noChangeAspect="1" noChangeArrowheads="1"/>
            </p:cNvSpPr>
            <p:nvPr/>
          </p:nvSpPr>
          <p:spPr bwMode="auto">
            <a:xfrm>
              <a:off x="5297" y="1108"/>
              <a:ext cx="17" cy="17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863" name="Rectangle 586"/>
            <p:cNvSpPr>
              <a:spLocks noChangeAspect="1" noChangeArrowheads="1"/>
            </p:cNvSpPr>
            <p:nvPr/>
          </p:nvSpPr>
          <p:spPr bwMode="auto">
            <a:xfrm>
              <a:off x="5317" y="1108"/>
              <a:ext cx="18" cy="17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864" name="Rectangle 587"/>
            <p:cNvSpPr>
              <a:spLocks noChangeAspect="1" noChangeArrowheads="1"/>
            </p:cNvSpPr>
            <p:nvPr/>
          </p:nvSpPr>
          <p:spPr bwMode="auto">
            <a:xfrm>
              <a:off x="5320" y="1108"/>
              <a:ext cx="17" cy="17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865" name="Line 629"/>
            <p:cNvSpPr>
              <a:spLocks noChangeAspect="1" noChangeShapeType="1"/>
            </p:cNvSpPr>
            <p:nvPr/>
          </p:nvSpPr>
          <p:spPr bwMode="auto">
            <a:xfrm>
              <a:off x="4798" y="1116"/>
              <a:ext cx="20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66" name="Line 630"/>
            <p:cNvSpPr>
              <a:spLocks noChangeAspect="1" noChangeShapeType="1"/>
            </p:cNvSpPr>
            <p:nvPr/>
          </p:nvSpPr>
          <p:spPr bwMode="auto">
            <a:xfrm>
              <a:off x="4807" y="1108"/>
              <a:ext cx="1" cy="2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67" name="Line 635"/>
            <p:cNvSpPr>
              <a:spLocks noChangeAspect="1" noChangeShapeType="1"/>
            </p:cNvSpPr>
            <p:nvPr/>
          </p:nvSpPr>
          <p:spPr bwMode="auto">
            <a:xfrm flipV="1">
              <a:off x="4467" y="1085"/>
              <a:ext cx="1" cy="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68" name="Line 636"/>
            <p:cNvSpPr>
              <a:spLocks noChangeAspect="1" noChangeShapeType="1"/>
            </p:cNvSpPr>
            <p:nvPr/>
          </p:nvSpPr>
          <p:spPr bwMode="auto">
            <a:xfrm>
              <a:off x="4467" y="1085"/>
              <a:ext cx="1" cy="3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69" name="Line 637"/>
            <p:cNvSpPr>
              <a:spLocks noChangeAspect="1" noChangeShapeType="1"/>
            </p:cNvSpPr>
            <p:nvPr/>
          </p:nvSpPr>
          <p:spPr bwMode="auto">
            <a:xfrm>
              <a:off x="4467" y="1116"/>
              <a:ext cx="215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70" name="Line 638"/>
            <p:cNvSpPr>
              <a:spLocks noChangeAspect="1" noChangeShapeType="1"/>
            </p:cNvSpPr>
            <p:nvPr/>
          </p:nvSpPr>
          <p:spPr bwMode="auto">
            <a:xfrm flipV="1">
              <a:off x="4682" y="989"/>
              <a:ext cx="1" cy="1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71" name="Line 639"/>
            <p:cNvSpPr>
              <a:spLocks noChangeAspect="1" noChangeShapeType="1"/>
            </p:cNvSpPr>
            <p:nvPr/>
          </p:nvSpPr>
          <p:spPr bwMode="auto">
            <a:xfrm>
              <a:off x="4682" y="989"/>
              <a:ext cx="13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72" name="Line 640"/>
            <p:cNvSpPr>
              <a:spLocks noChangeAspect="1" noChangeShapeType="1"/>
            </p:cNvSpPr>
            <p:nvPr/>
          </p:nvSpPr>
          <p:spPr bwMode="auto">
            <a:xfrm>
              <a:off x="4820" y="989"/>
              <a:ext cx="2" cy="4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73" name="Line 641"/>
            <p:cNvSpPr>
              <a:spLocks noChangeAspect="1" noChangeShapeType="1"/>
            </p:cNvSpPr>
            <p:nvPr/>
          </p:nvSpPr>
          <p:spPr bwMode="auto">
            <a:xfrm>
              <a:off x="4820" y="1035"/>
              <a:ext cx="2" cy="16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74" name="Line 642"/>
            <p:cNvSpPr>
              <a:spLocks noChangeAspect="1" noChangeShapeType="1"/>
            </p:cNvSpPr>
            <p:nvPr/>
          </p:nvSpPr>
          <p:spPr bwMode="auto">
            <a:xfrm flipV="1">
              <a:off x="4820" y="1035"/>
              <a:ext cx="2" cy="16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75" name="Line 643"/>
            <p:cNvSpPr>
              <a:spLocks noChangeAspect="1" noChangeShapeType="1"/>
            </p:cNvSpPr>
            <p:nvPr/>
          </p:nvSpPr>
          <p:spPr bwMode="auto">
            <a:xfrm flipV="1">
              <a:off x="4820" y="989"/>
              <a:ext cx="2" cy="4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76" name="Line 644"/>
            <p:cNvSpPr>
              <a:spLocks noChangeAspect="1" noChangeShapeType="1"/>
            </p:cNvSpPr>
            <p:nvPr/>
          </p:nvSpPr>
          <p:spPr bwMode="auto">
            <a:xfrm>
              <a:off x="4820" y="989"/>
              <a:ext cx="77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77" name="Line 645"/>
            <p:cNvSpPr>
              <a:spLocks noChangeAspect="1" noChangeShapeType="1"/>
            </p:cNvSpPr>
            <p:nvPr/>
          </p:nvSpPr>
          <p:spPr bwMode="auto">
            <a:xfrm>
              <a:off x="4897" y="989"/>
              <a:ext cx="1" cy="1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78" name="Line 646"/>
            <p:cNvSpPr>
              <a:spLocks noChangeAspect="1" noChangeShapeType="1"/>
            </p:cNvSpPr>
            <p:nvPr/>
          </p:nvSpPr>
          <p:spPr bwMode="auto">
            <a:xfrm>
              <a:off x="4897" y="1116"/>
              <a:ext cx="307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79" name="Line 647"/>
            <p:cNvSpPr>
              <a:spLocks noChangeAspect="1" noChangeShapeType="1"/>
            </p:cNvSpPr>
            <p:nvPr/>
          </p:nvSpPr>
          <p:spPr bwMode="auto">
            <a:xfrm flipV="1">
              <a:off x="5204" y="1085"/>
              <a:ext cx="1" cy="3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80" name="Line 648"/>
            <p:cNvSpPr>
              <a:spLocks noChangeAspect="1" noChangeShapeType="1"/>
            </p:cNvSpPr>
            <p:nvPr/>
          </p:nvSpPr>
          <p:spPr bwMode="auto">
            <a:xfrm>
              <a:off x="5204" y="1085"/>
              <a:ext cx="1" cy="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81" name="Line 649"/>
            <p:cNvSpPr>
              <a:spLocks noChangeAspect="1" noChangeShapeType="1"/>
            </p:cNvSpPr>
            <p:nvPr/>
          </p:nvSpPr>
          <p:spPr bwMode="auto">
            <a:xfrm flipV="1">
              <a:off x="5204" y="1116"/>
              <a:ext cx="1" cy="3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82" name="Line 650"/>
            <p:cNvSpPr>
              <a:spLocks noChangeAspect="1" noChangeShapeType="1"/>
            </p:cNvSpPr>
            <p:nvPr/>
          </p:nvSpPr>
          <p:spPr bwMode="auto">
            <a:xfrm flipH="1">
              <a:off x="4897" y="1116"/>
              <a:ext cx="307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83" name="Line 651"/>
            <p:cNvSpPr>
              <a:spLocks noChangeAspect="1" noChangeShapeType="1"/>
            </p:cNvSpPr>
            <p:nvPr/>
          </p:nvSpPr>
          <p:spPr bwMode="auto">
            <a:xfrm>
              <a:off x="4897" y="1116"/>
              <a:ext cx="1" cy="1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84" name="Line 652"/>
            <p:cNvSpPr>
              <a:spLocks noChangeAspect="1" noChangeShapeType="1"/>
            </p:cNvSpPr>
            <p:nvPr/>
          </p:nvSpPr>
          <p:spPr bwMode="auto">
            <a:xfrm flipH="1">
              <a:off x="4820" y="1244"/>
              <a:ext cx="77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85" name="Line 653"/>
            <p:cNvSpPr>
              <a:spLocks noChangeAspect="1" noChangeShapeType="1"/>
            </p:cNvSpPr>
            <p:nvPr/>
          </p:nvSpPr>
          <p:spPr bwMode="auto">
            <a:xfrm flipV="1">
              <a:off x="4820" y="1195"/>
              <a:ext cx="2" cy="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86" name="Line 654"/>
            <p:cNvSpPr>
              <a:spLocks noChangeAspect="1" noChangeShapeType="1"/>
            </p:cNvSpPr>
            <p:nvPr/>
          </p:nvSpPr>
          <p:spPr bwMode="auto">
            <a:xfrm>
              <a:off x="4820" y="1195"/>
              <a:ext cx="2" cy="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87" name="Line 655"/>
            <p:cNvSpPr>
              <a:spLocks noChangeAspect="1" noChangeShapeType="1"/>
            </p:cNvSpPr>
            <p:nvPr/>
          </p:nvSpPr>
          <p:spPr bwMode="auto">
            <a:xfrm flipH="1">
              <a:off x="4682" y="1244"/>
              <a:ext cx="13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88" name="Line 656"/>
            <p:cNvSpPr>
              <a:spLocks noChangeAspect="1" noChangeShapeType="1"/>
            </p:cNvSpPr>
            <p:nvPr/>
          </p:nvSpPr>
          <p:spPr bwMode="auto">
            <a:xfrm flipV="1">
              <a:off x="4682" y="1116"/>
              <a:ext cx="1" cy="1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89" name="Rectangle 1234"/>
            <p:cNvSpPr>
              <a:spLocks noChangeAspect="1" noChangeArrowheads="1"/>
            </p:cNvSpPr>
            <p:nvPr/>
          </p:nvSpPr>
          <p:spPr bwMode="auto">
            <a:xfrm>
              <a:off x="3201" y="1055"/>
              <a:ext cx="421" cy="173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b="0">
                  <a:solidFill>
                    <a:srgbClr val="000000"/>
                  </a:solidFill>
                  <a:latin typeface="Tahoma" panose="020B0604030504040204" pitchFamily="34" charset="0"/>
                </a:rPr>
                <a:t>Δίχτυα</a:t>
              </a:r>
              <a:endParaRPr lang="en-US" altLang="el-GR" b="0">
                <a:latin typeface="Tahoma" panose="020B0604030504040204" pitchFamily="34" charset="0"/>
              </a:endParaRPr>
            </a:p>
          </p:txBody>
        </p:sp>
      </p:grpSp>
      <p:grpSp>
        <p:nvGrpSpPr>
          <p:cNvPr id="36085" name="Group 1269"/>
          <p:cNvGrpSpPr>
            <a:grpSpLocks/>
          </p:cNvGrpSpPr>
          <p:nvPr/>
        </p:nvGrpSpPr>
        <p:grpSpPr bwMode="auto">
          <a:xfrm>
            <a:off x="5081588" y="2116138"/>
            <a:ext cx="3143250" cy="401637"/>
            <a:chOff x="3201" y="1333"/>
            <a:chExt cx="1980" cy="253"/>
          </a:xfrm>
        </p:grpSpPr>
        <p:sp>
          <p:nvSpPr>
            <p:cNvPr id="9812" name="Rectangle 567"/>
            <p:cNvSpPr>
              <a:spLocks noChangeAspect="1" noChangeArrowheads="1"/>
            </p:cNvSpPr>
            <p:nvPr/>
          </p:nvSpPr>
          <p:spPr bwMode="auto">
            <a:xfrm>
              <a:off x="4568" y="1333"/>
              <a:ext cx="85" cy="252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813" name="Rectangle 568"/>
            <p:cNvSpPr>
              <a:spLocks noChangeAspect="1" noChangeArrowheads="1"/>
            </p:cNvSpPr>
            <p:nvPr/>
          </p:nvSpPr>
          <p:spPr bwMode="auto">
            <a:xfrm>
              <a:off x="4653" y="1333"/>
              <a:ext cx="104" cy="252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814" name="Rectangle 569"/>
            <p:cNvSpPr>
              <a:spLocks noChangeAspect="1" noChangeArrowheads="1"/>
            </p:cNvSpPr>
            <p:nvPr/>
          </p:nvSpPr>
          <p:spPr bwMode="auto">
            <a:xfrm>
              <a:off x="4653" y="1380"/>
              <a:ext cx="1" cy="159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815" name="Freeform 570"/>
            <p:cNvSpPr>
              <a:spLocks noChangeAspect="1"/>
            </p:cNvSpPr>
            <p:nvPr/>
          </p:nvSpPr>
          <p:spPr bwMode="auto">
            <a:xfrm>
              <a:off x="4653" y="1333"/>
              <a:ext cx="1" cy="47"/>
            </a:xfrm>
            <a:custGeom>
              <a:avLst/>
              <a:gdLst>
                <a:gd name="T0" fmla="*/ 0 w 1"/>
                <a:gd name="T1" fmla="*/ 47 h 38"/>
                <a:gd name="T2" fmla="*/ 0 w 1"/>
                <a:gd name="T3" fmla="*/ 47 h 38"/>
                <a:gd name="T4" fmla="*/ 0 w 1"/>
                <a:gd name="T5" fmla="*/ 47 h 38"/>
                <a:gd name="T6" fmla="*/ 0 w 1"/>
                <a:gd name="T7" fmla="*/ 0 h 38"/>
                <a:gd name="T8" fmla="*/ 0 w 1"/>
                <a:gd name="T9" fmla="*/ 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8">
                  <a:moveTo>
                    <a:pt x="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16" name="Freeform 571"/>
            <p:cNvSpPr>
              <a:spLocks noChangeAspect="1"/>
            </p:cNvSpPr>
            <p:nvPr/>
          </p:nvSpPr>
          <p:spPr bwMode="auto">
            <a:xfrm>
              <a:off x="4653" y="1333"/>
              <a:ext cx="1" cy="47"/>
            </a:xfrm>
            <a:custGeom>
              <a:avLst/>
              <a:gdLst>
                <a:gd name="T0" fmla="*/ 0 w 1"/>
                <a:gd name="T1" fmla="*/ 47 h 38"/>
                <a:gd name="T2" fmla="*/ 0 w 1"/>
                <a:gd name="T3" fmla="*/ 47 h 38"/>
                <a:gd name="T4" fmla="*/ 0 w 1"/>
                <a:gd name="T5" fmla="*/ 0 h 38"/>
                <a:gd name="T6" fmla="*/ 0 w 1"/>
                <a:gd name="T7" fmla="*/ 47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8">
                  <a:moveTo>
                    <a:pt x="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17" name="Freeform 572"/>
            <p:cNvSpPr>
              <a:spLocks noChangeAspect="1"/>
            </p:cNvSpPr>
            <p:nvPr/>
          </p:nvSpPr>
          <p:spPr bwMode="auto">
            <a:xfrm>
              <a:off x="4653" y="1539"/>
              <a:ext cx="1" cy="46"/>
            </a:xfrm>
            <a:custGeom>
              <a:avLst/>
              <a:gdLst>
                <a:gd name="T0" fmla="*/ 0 w 1"/>
                <a:gd name="T1" fmla="*/ 0 h 37"/>
                <a:gd name="T2" fmla="*/ 0 w 1"/>
                <a:gd name="T3" fmla="*/ 0 h 37"/>
                <a:gd name="T4" fmla="*/ 0 w 1"/>
                <a:gd name="T5" fmla="*/ 0 h 37"/>
                <a:gd name="T6" fmla="*/ 0 w 1"/>
                <a:gd name="T7" fmla="*/ 46 h 37"/>
                <a:gd name="T8" fmla="*/ 0 w 1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7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18" name="Freeform 573"/>
            <p:cNvSpPr>
              <a:spLocks noChangeAspect="1"/>
            </p:cNvSpPr>
            <p:nvPr/>
          </p:nvSpPr>
          <p:spPr bwMode="auto">
            <a:xfrm>
              <a:off x="4653" y="1539"/>
              <a:ext cx="1" cy="46"/>
            </a:xfrm>
            <a:custGeom>
              <a:avLst/>
              <a:gdLst>
                <a:gd name="T0" fmla="*/ 0 w 1"/>
                <a:gd name="T1" fmla="*/ 0 h 37"/>
                <a:gd name="T2" fmla="*/ 0 w 1"/>
                <a:gd name="T3" fmla="*/ 0 h 37"/>
                <a:gd name="T4" fmla="*/ 0 w 1"/>
                <a:gd name="T5" fmla="*/ 46 h 37"/>
                <a:gd name="T6" fmla="*/ 0 w 1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7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19" name="Rectangle 588"/>
            <p:cNvSpPr>
              <a:spLocks noChangeAspect="1" noChangeArrowheads="1"/>
            </p:cNvSpPr>
            <p:nvPr/>
          </p:nvSpPr>
          <p:spPr bwMode="auto">
            <a:xfrm>
              <a:off x="5033" y="1453"/>
              <a:ext cx="17" cy="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820" name="Rectangle 589"/>
            <p:cNvSpPr>
              <a:spLocks noChangeAspect="1" noChangeArrowheads="1"/>
            </p:cNvSpPr>
            <p:nvPr/>
          </p:nvSpPr>
          <p:spPr bwMode="auto">
            <a:xfrm>
              <a:off x="5041" y="1453"/>
              <a:ext cx="18" cy="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821" name="Rectangle 590"/>
            <p:cNvSpPr>
              <a:spLocks noChangeAspect="1" noChangeArrowheads="1"/>
            </p:cNvSpPr>
            <p:nvPr/>
          </p:nvSpPr>
          <p:spPr bwMode="auto">
            <a:xfrm>
              <a:off x="5050" y="1453"/>
              <a:ext cx="18" cy="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822" name="Rectangle 591"/>
            <p:cNvSpPr>
              <a:spLocks noChangeAspect="1" noChangeArrowheads="1"/>
            </p:cNvSpPr>
            <p:nvPr/>
          </p:nvSpPr>
          <p:spPr bwMode="auto">
            <a:xfrm>
              <a:off x="5050" y="1453"/>
              <a:ext cx="18" cy="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823" name="Rectangle 592"/>
            <p:cNvSpPr>
              <a:spLocks noChangeAspect="1" noChangeArrowheads="1"/>
            </p:cNvSpPr>
            <p:nvPr/>
          </p:nvSpPr>
          <p:spPr bwMode="auto">
            <a:xfrm>
              <a:off x="5070" y="1453"/>
              <a:ext cx="18" cy="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824" name="Rectangle 593"/>
            <p:cNvSpPr>
              <a:spLocks noChangeAspect="1" noChangeArrowheads="1"/>
            </p:cNvSpPr>
            <p:nvPr/>
          </p:nvSpPr>
          <p:spPr bwMode="auto">
            <a:xfrm>
              <a:off x="5074" y="1453"/>
              <a:ext cx="17" cy="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825" name="Rectangle 594"/>
            <p:cNvSpPr>
              <a:spLocks noChangeAspect="1" noChangeArrowheads="1"/>
            </p:cNvSpPr>
            <p:nvPr/>
          </p:nvSpPr>
          <p:spPr bwMode="auto">
            <a:xfrm>
              <a:off x="5164" y="1453"/>
              <a:ext cx="17" cy="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826" name="Line 631"/>
            <p:cNvSpPr>
              <a:spLocks noChangeAspect="1" noChangeShapeType="1"/>
            </p:cNvSpPr>
            <p:nvPr/>
          </p:nvSpPr>
          <p:spPr bwMode="auto">
            <a:xfrm>
              <a:off x="4656" y="1461"/>
              <a:ext cx="20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27" name="Line 632"/>
            <p:cNvSpPr>
              <a:spLocks noChangeAspect="1" noChangeShapeType="1"/>
            </p:cNvSpPr>
            <p:nvPr/>
          </p:nvSpPr>
          <p:spPr bwMode="auto">
            <a:xfrm>
              <a:off x="4664" y="1453"/>
              <a:ext cx="2" cy="2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28" name="Line 657"/>
            <p:cNvSpPr>
              <a:spLocks noChangeAspect="1" noChangeShapeType="1"/>
            </p:cNvSpPr>
            <p:nvPr/>
          </p:nvSpPr>
          <p:spPr bwMode="auto">
            <a:xfrm flipV="1">
              <a:off x="4290" y="1429"/>
              <a:ext cx="1" cy="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29" name="Line 658"/>
            <p:cNvSpPr>
              <a:spLocks noChangeAspect="1" noChangeShapeType="1"/>
            </p:cNvSpPr>
            <p:nvPr/>
          </p:nvSpPr>
          <p:spPr bwMode="auto">
            <a:xfrm>
              <a:off x="4290" y="1429"/>
              <a:ext cx="1" cy="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30" name="Line 659"/>
            <p:cNvSpPr>
              <a:spLocks noChangeAspect="1" noChangeShapeType="1"/>
            </p:cNvSpPr>
            <p:nvPr/>
          </p:nvSpPr>
          <p:spPr bwMode="auto">
            <a:xfrm>
              <a:off x="4290" y="1461"/>
              <a:ext cx="278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31" name="Line 660"/>
            <p:cNvSpPr>
              <a:spLocks noChangeAspect="1" noChangeShapeType="1"/>
            </p:cNvSpPr>
            <p:nvPr/>
          </p:nvSpPr>
          <p:spPr bwMode="auto">
            <a:xfrm flipV="1">
              <a:off x="4568" y="1333"/>
              <a:ext cx="1" cy="1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32" name="Line 661"/>
            <p:cNvSpPr>
              <a:spLocks noChangeAspect="1" noChangeShapeType="1"/>
            </p:cNvSpPr>
            <p:nvPr/>
          </p:nvSpPr>
          <p:spPr bwMode="auto">
            <a:xfrm>
              <a:off x="4568" y="1333"/>
              <a:ext cx="85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33" name="Line 662"/>
            <p:cNvSpPr>
              <a:spLocks noChangeAspect="1" noChangeShapeType="1"/>
            </p:cNvSpPr>
            <p:nvPr/>
          </p:nvSpPr>
          <p:spPr bwMode="auto">
            <a:xfrm>
              <a:off x="4653" y="1333"/>
              <a:ext cx="1" cy="4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34" name="Line 663"/>
            <p:cNvSpPr>
              <a:spLocks noChangeAspect="1" noChangeShapeType="1"/>
            </p:cNvSpPr>
            <p:nvPr/>
          </p:nvSpPr>
          <p:spPr bwMode="auto">
            <a:xfrm>
              <a:off x="4653" y="1380"/>
              <a:ext cx="1" cy="15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35" name="Line 664"/>
            <p:cNvSpPr>
              <a:spLocks noChangeAspect="1" noChangeShapeType="1"/>
            </p:cNvSpPr>
            <p:nvPr/>
          </p:nvSpPr>
          <p:spPr bwMode="auto">
            <a:xfrm flipV="1">
              <a:off x="4653" y="1380"/>
              <a:ext cx="1" cy="15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36" name="Line 665"/>
            <p:cNvSpPr>
              <a:spLocks noChangeAspect="1" noChangeShapeType="1"/>
            </p:cNvSpPr>
            <p:nvPr/>
          </p:nvSpPr>
          <p:spPr bwMode="auto">
            <a:xfrm flipV="1">
              <a:off x="4653" y="1333"/>
              <a:ext cx="1" cy="4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37" name="Line 666"/>
            <p:cNvSpPr>
              <a:spLocks noChangeAspect="1" noChangeShapeType="1"/>
            </p:cNvSpPr>
            <p:nvPr/>
          </p:nvSpPr>
          <p:spPr bwMode="auto">
            <a:xfrm>
              <a:off x="4653" y="1333"/>
              <a:ext cx="10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38" name="Line 667"/>
            <p:cNvSpPr>
              <a:spLocks noChangeAspect="1" noChangeShapeType="1"/>
            </p:cNvSpPr>
            <p:nvPr/>
          </p:nvSpPr>
          <p:spPr bwMode="auto">
            <a:xfrm>
              <a:off x="4757" y="1333"/>
              <a:ext cx="1" cy="1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39" name="Line 668"/>
            <p:cNvSpPr>
              <a:spLocks noChangeAspect="1" noChangeShapeType="1"/>
            </p:cNvSpPr>
            <p:nvPr/>
          </p:nvSpPr>
          <p:spPr bwMode="auto">
            <a:xfrm>
              <a:off x="4757" y="1461"/>
              <a:ext cx="278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40" name="Line 669"/>
            <p:cNvSpPr>
              <a:spLocks noChangeAspect="1" noChangeShapeType="1"/>
            </p:cNvSpPr>
            <p:nvPr/>
          </p:nvSpPr>
          <p:spPr bwMode="auto">
            <a:xfrm flipV="1">
              <a:off x="5035" y="1429"/>
              <a:ext cx="1" cy="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41" name="Line 670"/>
            <p:cNvSpPr>
              <a:spLocks noChangeAspect="1" noChangeShapeType="1"/>
            </p:cNvSpPr>
            <p:nvPr/>
          </p:nvSpPr>
          <p:spPr bwMode="auto">
            <a:xfrm>
              <a:off x="5035" y="1429"/>
              <a:ext cx="1" cy="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42" name="Line 671"/>
            <p:cNvSpPr>
              <a:spLocks noChangeAspect="1" noChangeShapeType="1"/>
            </p:cNvSpPr>
            <p:nvPr/>
          </p:nvSpPr>
          <p:spPr bwMode="auto">
            <a:xfrm flipV="1">
              <a:off x="5035" y="1461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43" name="Line 672"/>
            <p:cNvSpPr>
              <a:spLocks noChangeAspect="1" noChangeShapeType="1"/>
            </p:cNvSpPr>
            <p:nvPr/>
          </p:nvSpPr>
          <p:spPr bwMode="auto">
            <a:xfrm flipH="1">
              <a:off x="4757" y="1461"/>
              <a:ext cx="278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44" name="Line 673"/>
            <p:cNvSpPr>
              <a:spLocks noChangeAspect="1" noChangeShapeType="1"/>
            </p:cNvSpPr>
            <p:nvPr/>
          </p:nvSpPr>
          <p:spPr bwMode="auto">
            <a:xfrm>
              <a:off x="4757" y="1461"/>
              <a:ext cx="1" cy="1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45" name="Line 674"/>
            <p:cNvSpPr>
              <a:spLocks noChangeAspect="1" noChangeShapeType="1"/>
            </p:cNvSpPr>
            <p:nvPr/>
          </p:nvSpPr>
          <p:spPr bwMode="auto">
            <a:xfrm flipH="1">
              <a:off x="4653" y="1585"/>
              <a:ext cx="10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46" name="Line 675"/>
            <p:cNvSpPr>
              <a:spLocks noChangeAspect="1" noChangeShapeType="1"/>
            </p:cNvSpPr>
            <p:nvPr/>
          </p:nvSpPr>
          <p:spPr bwMode="auto">
            <a:xfrm flipV="1">
              <a:off x="4653" y="1539"/>
              <a:ext cx="1" cy="4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47" name="Line 676"/>
            <p:cNvSpPr>
              <a:spLocks noChangeAspect="1" noChangeShapeType="1"/>
            </p:cNvSpPr>
            <p:nvPr/>
          </p:nvSpPr>
          <p:spPr bwMode="auto">
            <a:xfrm>
              <a:off x="4653" y="1539"/>
              <a:ext cx="1" cy="4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48" name="Line 677"/>
            <p:cNvSpPr>
              <a:spLocks noChangeAspect="1" noChangeShapeType="1"/>
            </p:cNvSpPr>
            <p:nvPr/>
          </p:nvSpPr>
          <p:spPr bwMode="auto">
            <a:xfrm flipH="1">
              <a:off x="4568" y="1585"/>
              <a:ext cx="85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49" name="Line 678"/>
            <p:cNvSpPr>
              <a:spLocks noChangeAspect="1" noChangeShapeType="1"/>
            </p:cNvSpPr>
            <p:nvPr/>
          </p:nvSpPr>
          <p:spPr bwMode="auto">
            <a:xfrm flipV="1">
              <a:off x="4568" y="1461"/>
              <a:ext cx="1" cy="1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50" name="Rectangle 1235"/>
            <p:cNvSpPr>
              <a:spLocks noChangeAspect="1" noChangeArrowheads="1"/>
            </p:cNvSpPr>
            <p:nvPr/>
          </p:nvSpPr>
          <p:spPr bwMode="auto">
            <a:xfrm>
              <a:off x="3201" y="1370"/>
              <a:ext cx="465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b="0">
                  <a:solidFill>
                    <a:srgbClr val="000000"/>
                  </a:solidFill>
                  <a:latin typeface="Tahoma" panose="020B0604030504040204" pitchFamily="34" charset="0"/>
                </a:rPr>
                <a:t>Μηχ/τα</a:t>
              </a:r>
              <a:endParaRPr lang="en-US" altLang="el-GR" b="0">
                <a:latin typeface="Tahoma" panose="020B0604030504040204" pitchFamily="34" charset="0"/>
              </a:endParaRPr>
            </a:p>
          </p:txBody>
        </p:sp>
      </p:grpSp>
      <p:grpSp>
        <p:nvGrpSpPr>
          <p:cNvPr id="36095" name="Group 1279"/>
          <p:cNvGrpSpPr>
            <a:grpSpLocks/>
          </p:cNvGrpSpPr>
          <p:nvPr/>
        </p:nvGrpSpPr>
        <p:grpSpPr bwMode="auto">
          <a:xfrm>
            <a:off x="5081588" y="2632075"/>
            <a:ext cx="2987675" cy="407988"/>
            <a:chOff x="3201" y="1658"/>
            <a:chExt cx="1882" cy="257"/>
          </a:xfrm>
        </p:grpSpPr>
        <p:sp>
          <p:nvSpPr>
            <p:cNvPr id="9746" name="Line 697"/>
            <p:cNvSpPr>
              <a:spLocks noChangeAspect="1" noChangeShapeType="1"/>
            </p:cNvSpPr>
            <p:nvPr/>
          </p:nvSpPr>
          <p:spPr bwMode="auto">
            <a:xfrm flipH="1">
              <a:off x="4589" y="1914"/>
              <a:ext cx="7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47" name="Line 700"/>
            <p:cNvSpPr>
              <a:spLocks noChangeAspect="1" noChangeShapeType="1"/>
            </p:cNvSpPr>
            <p:nvPr/>
          </p:nvSpPr>
          <p:spPr bwMode="auto">
            <a:xfrm flipH="1">
              <a:off x="4519" y="1914"/>
              <a:ext cx="7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48" name="Rectangle 574"/>
            <p:cNvSpPr>
              <a:spLocks noChangeAspect="1" noChangeArrowheads="1"/>
            </p:cNvSpPr>
            <p:nvPr/>
          </p:nvSpPr>
          <p:spPr bwMode="auto">
            <a:xfrm>
              <a:off x="4519" y="1658"/>
              <a:ext cx="70" cy="256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49" name="Rectangle 575"/>
            <p:cNvSpPr>
              <a:spLocks noChangeAspect="1" noChangeArrowheads="1"/>
            </p:cNvSpPr>
            <p:nvPr/>
          </p:nvSpPr>
          <p:spPr bwMode="auto">
            <a:xfrm>
              <a:off x="4589" y="1658"/>
              <a:ext cx="78" cy="256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50" name="Rectangle 576"/>
            <p:cNvSpPr>
              <a:spLocks noChangeAspect="1" noChangeArrowheads="1"/>
            </p:cNvSpPr>
            <p:nvPr/>
          </p:nvSpPr>
          <p:spPr bwMode="auto">
            <a:xfrm>
              <a:off x="4589" y="1708"/>
              <a:ext cx="2" cy="16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51" name="Freeform 577"/>
            <p:cNvSpPr>
              <a:spLocks noChangeAspect="1"/>
            </p:cNvSpPr>
            <p:nvPr/>
          </p:nvSpPr>
          <p:spPr bwMode="auto">
            <a:xfrm>
              <a:off x="4589" y="1658"/>
              <a:ext cx="2" cy="50"/>
            </a:xfrm>
            <a:custGeom>
              <a:avLst/>
              <a:gdLst>
                <a:gd name="T0" fmla="*/ 0 w 2"/>
                <a:gd name="T1" fmla="*/ 50 h 40"/>
                <a:gd name="T2" fmla="*/ 0 w 2"/>
                <a:gd name="T3" fmla="*/ 50 h 40"/>
                <a:gd name="T4" fmla="*/ 0 w 2"/>
                <a:gd name="T5" fmla="*/ 50 h 40"/>
                <a:gd name="T6" fmla="*/ 0 w 2"/>
                <a:gd name="T7" fmla="*/ 0 h 40"/>
                <a:gd name="T8" fmla="*/ 0 w 2"/>
                <a:gd name="T9" fmla="*/ 5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40">
                  <a:moveTo>
                    <a:pt x="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752" name="Freeform 578"/>
            <p:cNvSpPr>
              <a:spLocks noChangeAspect="1"/>
            </p:cNvSpPr>
            <p:nvPr/>
          </p:nvSpPr>
          <p:spPr bwMode="auto">
            <a:xfrm>
              <a:off x="4589" y="1658"/>
              <a:ext cx="2" cy="50"/>
            </a:xfrm>
            <a:custGeom>
              <a:avLst/>
              <a:gdLst>
                <a:gd name="T0" fmla="*/ 0 w 2"/>
                <a:gd name="T1" fmla="*/ 50 h 40"/>
                <a:gd name="T2" fmla="*/ 0 w 2"/>
                <a:gd name="T3" fmla="*/ 50 h 40"/>
                <a:gd name="T4" fmla="*/ 0 w 2"/>
                <a:gd name="T5" fmla="*/ 0 h 40"/>
                <a:gd name="T6" fmla="*/ 0 w 2"/>
                <a:gd name="T7" fmla="*/ 5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40">
                  <a:moveTo>
                    <a:pt x="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753" name="Freeform 579"/>
            <p:cNvSpPr>
              <a:spLocks noChangeAspect="1"/>
            </p:cNvSpPr>
            <p:nvPr/>
          </p:nvSpPr>
          <p:spPr bwMode="auto">
            <a:xfrm>
              <a:off x="4589" y="1868"/>
              <a:ext cx="2" cy="46"/>
            </a:xfrm>
            <a:custGeom>
              <a:avLst/>
              <a:gdLst>
                <a:gd name="T0" fmla="*/ 0 w 2"/>
                <a:gd name="T1" fmla="*/ 0 h 37"/>
                <a:gd name="T2" fmla="*/ 0 w 2"/>
                <a:gd name="T3" fmla="*/ 0 h 37"/>
                <a:gd name="T4" fmla="*/ 0 w 2"/>
                <a:gd name="T5" fmla="*/ 0 h 37"/>
                <a:gd name="T6" fmla="*/ 0 w 2"/>
                <a:gd name="T7" fmla="*/ 46 h 37"/>
                <a:gd name="T8" fmla="*/ 0 w 2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7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754" name="Freeform 580"/>
            <p:cNvSpPr>
              <a:spLocks noChangeAspect="1"/>
            </p:cNvSpPr>
            <p:nvPr/>
          </p:nvSpPr>
          <p:spPr bwMode="auto">
            <a:xfrm>
              <a:off x="4589" y="1868"/>
              <a:ext cx="2" cy="46"/>
            </a:xfrm>
            <a:custGeom>
              <a:avLst/>
              <a:gdLst>
                <a:gd name="T0" fmla="*/ 0 w 2"/>
                <a:gd name="T1" fmla="*/ 0 h 37"/>
                <a:gd name="T2" fmla="*/ 0 w 2"/>
                <a:gd name="T3" fmla="*/ 0 h 37"/>
                <a:gd name="T4" fmla="*/ 0 w 2"/>
                <a:gd name="T5" fmla="*/ 46 h 37"/>
                <a:gd name="T6" fmla="*/ 0 w 2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7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755" name="Rectangle 595"/>
            <p:cNvSpPr>
              <a:spLocks noChangeAspect="1" noChangeArrowheads="1"/>
            </p:cNvSpPr>
            <p:nvPr/>
          </p:nvSpPr>
          <p:spPr bwMode="auto">
            <a:xfrm>
              <a:off x="4272" y="1778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56" name="Rectangle 596"/>
            <p:cNvSpPr>
              <a:spLocks noChangeAspect="1" noChangeArrowheads="1"/>
            </p:cNvSpPr>
            <p:nvPr/>
          </p:nvSpPr>
          <p:spPr bwMode="auto">
            <a:xfrm>
              <a:off x="4272" y="1778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57" name="Rectangle 597"/>
            <p:cNvSpPr>
              <a:spLocks noChangeAspect="1" noChangeArrowheads="1"/>
            </p:cNvSpPr>
            <p:nvPr/>
          </p:nvSpPr>
          <p:spPr bwMode="auto">
            <a:xfrm>
              <a:off x="4888" y="1778"/>
              <a:ext cx="17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58" name="Rectangle 598"/>
            <p:cNvSpPr>
              <a:spLocks noChangeAspect="1" noChangeArrowheads="1"/>
            </p:cNvSpPr>
            <p:nvPr/>
          </p:nvSpPr>
          <p:spPr bwMode="auto">
            <a:xfrm>
              <a:off x="4888" y="1778"/>
              <a:ext cx="17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59" name="Rectangle 599"/>
            <p:cNvSpPr>
              <a:spLocks noChangeAspect="1" noChangeArrowheads="1"/>
            </p:cNvSpPr>
            <p:nvPr/>
          </p:nvSpPr>
          <p:spPr bwMode="auto">
            <a:xfrm>
              <a:off x="4888" y="1778"/>
              <a:ext cx="17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60" name="Rectangle 600"/>
            <p:cNvSpPr>
              <a:spLocks noChangeAspect="1" noChangeArrowheads="1"/>
            </p:cNvSpPr>
            <p:nvPr/>
          </p:nvSpPr>
          <p:spPr bwMode="auto">
            <a:xfrm>
              <a:off x="4888" y="1778"/>
              <a:ext cx="17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61" name="Rectangle 601"/>
            <p:cNvSpPr>
              <a:spLocks noChangeAspect="1" noChangeArrowheads="1"/>
            </p:cNvSpPr>
            <p:nvPr/>
          </p:nvSpPr>
          <p:spPr bwMode="auto">
            <a:xfrm>
              <a:off x="4888" y="1778"/>
              <a:ext cx="17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62" name="Rectangle 602"/>
            <p:cNvSpPr>
              <a:spLocks noChangeAspect="1" noChangeArrowheads="1"/>
            </p:cNvSpPr>
            <p:nvPr/>
          </p:nvSpPr>
          <p:spPr bwMode="auto">
            <a:xfrm>
              <a:off x="4890" y="1778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63" name="Rectangle 603"/>
            <p:cNvSpPr>
              <a:spLocks noChangeAspect="1" noChangeArrowheads="1"/>
            </p:cNvSpPr>
            <p:nvPr/>
          </p:nvSpPr>
          <p:spPr bwMode="auto">
            <a:xfrm>
              <a:off x="4890" y="1778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64" name="Rectangle 604"/>
            <p:cNvSpPr>
              <a:spLocks noChangeAspect="1" noChangeArrowheads="1"/>
            </p:cNvSpPr>
            <p:nvPr/>
          </p:nvSpPr>
          <p:spPr bwMode="auto">
            <a:xfrm>
              <a:off x="4890" y="1778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65" name="Rectangle 605"/>
            <p:cNvSpPr>
              <a:spLocks noChangeAspect="1" noChangeArrowheads="1"/>
            </p:cNvSpPr>
            <p:nvPr/>
          </p:nvSpPr>
          <p:spPr bwMode="auto">
            <a:xfrm>
              <a:off x="4890" y="1778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66" name="Rectangle 606"/>
            <p:cNvSpPr>
              <a:spLocks noChangeAspect="1" noChangeArrowheads="1"/>
            </p:cNvSpPr>
            <p:nvPr/>
          </p:nvSpPr>
          <p:spPr bwMode="auto">
            <a:xfrm>
              <a:off x="4897" y="1778"/>
              <a:ext cx="17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67" name="Rectangle 607"/>
            <p:cNvSpPr>
              <a:spLocks noChangeAspect="1" noChangeArrowheads="1"/>
            </p:cNvSpPr>
            <p:nvPr/>
          </p:nvSpPr>
          <p:spPr bwMode="auto">
            <a:xfrm>
              <a:off x="4897" y="1778"/>
              <a:ext cx="17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68" name="Rectangle 608"/>
            <p:cNvSpPr>
              <a:spLocks noChangeAspect="1" noChangeArrowheads="1"/>
            </p:cNvSpPr>
            <p:nvPr/>
          </p:nvSpPr>
          <p:spPr bwMode="auto">
            <a:xfrm>
              <a:off x="4903" y="1778"/>
              <a:ext cx="16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69" name="Rectangle 609"/>
            <p:cNvSpPr>
              <a:spLocks noChangeAspect="1" noChangeArrowheads="1"/>
            </p:cNvSpPr>
            <p:nvPr/>
          </p:nvSpPr>
          <p:spPr bwMode="auto">
            <a:xfrm>
              <a:off x="4903" y="1778"/>
              <a:ext cx="16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70" name="Rectangle 610"/>
            <p:cNvSpPr>
              <a:spLocks noChangeAspect="1" noChangeArrowheads="1"/>
            </p:cNvSpPr>
            <p:nvPr/>
          </p:nvSpPr>
          <p:spPr bwMode="auto">
            <a:xfrm>
              <a:off x="4905" y="1778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71" name="Rectangle 611"/>
            <p:cNvSpPr>
              <a:spLocks noChangeAspect="1" noChangeArrowheads="1"/>
            </p:cNvSpPr>
            <p:nvPr/>
          </p:nvSpPr>
          <p:spPr bwMode="auto">
            <a:xfrm>
              <a:off x="4905" y="1778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72" name="Rectangle 612"/>
            <p:cNvSpPr>
              <a:spLocks noChangeAspect="1" noChangeArrowheads="1"/>
            </p:cNvSpPr>
            <p:nvPr/>
          </p:nvSpPr>
          <p:spPr bwMode="auto">
            <a:xfrm>
              <a:off x="4919" y="1778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73" name="Rectangle 613"/>
            <p:cNvSpPr>
              <a:spLocks noChangeAspect="1" noChangeArrowheads="1"/>
            </p:cNvSpPr>
            <p:nvPr/>
          </p:nvSpPr>
          <p:spPr bwMode="auto">
            <a:xfrm>
              <a:off x="4919" y="1778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74" name="Rectangle 614"/>
            <p:cNvSpPr>
              <a:spLocks noChangeAspect="1" noChangeArrowheads="1"/>
            </p:cNvSpPr>
            <p:nvPr/>
          </p:nvSpPr>
          <p:spPr bwMode="auto">
            <a:xfrm>
              <a:off x="4928" y="1778"/>
              <a:ext cx="17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75" name="Rectangle 615"/>
            <p:cNvSpPr>
              <a:spLocks noChangeAspect="1" noChangeArrowheads="1"/>
            </p:cNvSpPr>
            <p:nvPr/>
          </p:nvSpPr>
          <p:spPr bwMode="auto">
            <a:xfrm>
              <a:off x="4928" y="1778"/>
              <a:ext cx="17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76" name="Rectangle 616"/>
            <p:cNvSpPr>
              <a:spLocks noChangeAspect="1" noChangeArrowheads="1"/>
            </p:cNvSpPr>
            <p:nvPr/>
          </p:nvSpPr>
          <p:spPr bwMode="auto">
            <a:xfrm>
              <a:off x="4934" y="1778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77" name="Rectangle 617"/>
            <p:cNvSpPr>
              <a:spLocks noChangeAspect="1" noChangeArrowheads="1"/>
            </p:cNvSpPr>
            <p:nvPr/>
          </p:nvSpPr>
          <p:spPr bwMode="auto">
            <a:xfrm>
              <a:off x="4940" y="1778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78" name="Rectangle 618"/>
            <p:cNvSpPr>
              <a:spLocks noChangeAspect="1" noChangeArrowheads="1"/>
            </p:cNvSpPr>
            <p:nvPr/>
          </p:nvSpPr>
          <p:spPr bwMode="auto">
            <a:xfrm>
              <a:off x="4940" y="1778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79" name="Rectangle 619"/>
            <p:cNvSpPr>
              <a:spLocks noChangeAspect="1" noChangeArrowheads="1"/>
            </p:cNvSpPr>
            <p:nvPr/>
          </p:nvSpPr>
          <p:spPr bwMode="auto">
            <a:xfrm>
              <a:off x="4949" y="1778"/>
              <a:ext cx="17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80" name="Rectangle 620"/>
            <p:cNvSpPr>
              <a:spLocks noChangeAspect="1" noChangeArrowheads="1"/>
            </p:cNvSpPr>
            <p:nvPr/>
          </p:nvSpPr>
          <p:spPr bwMode="auto">
            <a:xfrm>
              <a:off x="4952" y="1778"/>
              <a:ext cx="17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81" name="Rectangle 621"/>
            <p:cNvSpPr>
              <a:spLocks noChangeAspect="1" noChangeArrowheads="1"/>
            </p:cNvSpPr>
            <p:nvPr/>
          </p:nvSpPr>
          <p:spPr bwMode="auto">
            <a:xfrm>
              <a:off x="4952" y="1778"/>
              <a:ext cx="17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82" name="Rectangle 622"/>
            <p:cNvSpPr>
              <a:spLocks noChangeAspect="1" noChangeArrowheads="1"/>
            </p:cNvSpPr>
            <p:nvPr/>
          </p:nvSpPr>
          <p:spPr bwMode="auto">
            <a:xfrm>
              <a:off x="4963" y="1778"/>
              <a:ext cx="17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83" name="Rectangle 623"/>
            <p:cNvSpPr>
              <a:spLocks noChangeAspect="1" noChangeArrowheads="1"/>
            </p:cNvSpPr>
            <p:nvPr/>
          </p:nvSpPr>
          <p:spPr bwMode="auto">
            <a:xfrm>
              <a:off x="4980" y="1778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84" name="Rectangle 624"/>
            <p:cNvSpPr>
              <a:spLocks noChangeAspect="1" noChangeArrowheads="1"/>
            </p:cNvSpPr>
            <p:nvPr/>
          </p:nvSpPr>
          <p:spPr bwMode="auto">
            <a:xfrm>
              <a:off x="4980" y="1778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85" name="Rectangle 625"/>
            <p:cNvSpPr>
              <a:spLocks noChangeAspect="1" noChangeArrowheads="1"/>
            </p:cNvSpPr>
            <p:nvPr/>
          </p:nvSpPr>
          <p:spPr bwMode="auto">
            <a:xfrm>
              <a:off x="5018" y="1778"/>
              <a:ext cx="17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86" name="Rectangle 626"/>
            <p:cNvSpPr>
              <a:spLocks noChangeAspect="1" noChangeArrowheads="1"/>
            </p:cNvSpPr>
            <p:nvPr/>
          </p:nvSpPr>
          <p:spPr bwMode="auto">
            <a:xfrm>
              <a:off x="5026" y="1778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87" name="Rectangle 627"/>
            <p:cNvSpPr>
              <a:spLocks noChangeAspect="1" noChangeArrowheads="1"/>
            </p:cNvSpPr>
            <p:nvPr/>
          </p:nvSpPr>
          <p:spPr bwMode="auto">
            <a:xfrm>
              <a:off x="5065" y="1778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88" name="Rectangle 628"/>
            <p:cNvSpPr>
              <a:spLocks noChangeAspect="1" noChangeArrowheads="1"/>
            </p:cNvSpPr>
            <p:nvPr/>
          </p:nvSpPr>
          <p:spPr bwMode="auto">
            <a:xfrm>
              <a:off x="5065" y="1778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89" name="Line 633"/>
            <p:cNvSpPr>
              <a:spLocks noChangeAspect="1" noChangeShapeType="1"/>
            </p:cNvSpPr>
            <p:nvPr/>
          </p:nvSpPr>
          <p:spPr bwMode="auto">
            <a:xfrm>
              <a:off x="4592" y="1786"/>
              <a:ext cx="20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90" name="Line 634"/>
            <p:cNvSpPr>
              <a:spLocks noChangeAspect="1" noChangeShapeType="1"/>
            </p:cNvSpPr>
            <p:nvPr/>
          </p:nvSpPr>
          <p:spPr bwMode="auto">
            <a:xfrm>
              <a:off x="4601" y="1778"/>
              <a:ext cx="1" cy="2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91" name="Line 679"/>
            <p:cNvSpPr>
              <a:spLocks noChangeAspect="1" noChangeShapeType="1"/>
            </p:cNvSpPr>
            <p:nvPr/>
          </p:nvSpPr>
          <p:spPr bwMode="auto">
            <a:xfrm flipV="1">
              <a:off x="4305" y="1754"/>
              <a:ext cx="1" cy="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92" name="Line 680"/>
            <p:cNvSpPr>
              <a:spLocks noChangeAspect="1" noChangeShapeType="1"/>
            </p:cNvSpPr>
            <p:nvPr/>
          </p:nvSpPr>
          <p:spPr bwMode="auto">
            <a:xfrm>
              <a:off x="4305" y="1754"/>
              <a:ext cx="1" cy="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93" name="Line 681"/>
            <p:cNvSpPr>
              <a:spLocks noChangeAspect="1" noChangeShapeType="1"/>
            </p:cNvSpPr>
            <p:nvPr/>
          </p:nvSpPr>
          <p:spPr bwMode="auto">
            <a:xfrm>
              <a:off x="4305" y="1786"/>
              <a:ext cx="214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94" name="Line 682"/>
            <p:cNvSpPr>
              <a:spLocks noChangeAspect="1" noChangeShapeType="1"/>
            </p:cNvSpPr>
            <p:nvPr/>
          </p:nvSpPr>
          <p:spPr bwMode="auto">
            <a:xfrm flipV="1">
              <a:off x="4519" y="1658"/>
              <a:ext cx="2" cy="1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95" name="Line 684"/>
            <p:cNvSpPr>
              <a:spLocks noChangeAspect="1" noChangeShapeType="1"/>
            </p:cNvSpPr>
            <p:nvPr/>
          </p:nvSpPr>
          <p:spPr bwMode="auto">
            <a:xfrm>
              <a:off x="4519" y="1658"/>
              <a:ext cx="7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96" name="Line 685"/>
            <p:cNvSpPr>
              <a:spLocks noChangeAspect="1" noChangeShapeType="1"/>
            </p:cNvSpPr>
            <p:nvPr/>
          </p:nvSpPr>
          <p:spPr bwMode="auto">
            <a:xfrm>
              <a:off x="4589" y="1658"/>
              <a:ext cx="2" cy="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97" name="Line 686"/>
            <p:cNvSpPr>
              <a:spLocks noChangeAspect="1" noChangeShapeType="1"/>
            </p:cNvSpPr>
            <p:nvPr/>
          </p:nvSpPr>
          <p:spPr bwMode="auto">
            <a:xfrm>
              <a:off x="4589" y="1708"/>
              <a:ext cx="2" cy="16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98" name="Line 687"/>
            <p:cNvSpPr>
              <a:spLocks noChangeAspect="1" noChangeShapeType="1"/>
            </p:cNvSpPr>
            <p:nvPr/>
          </p:nvSpPr>
          <p:spPr bwMode="auto">
            <a:xfrm flipV="1">
              <a:off x="4589" y="1708"/>
              <a:ext cx="2" cy="16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99" name="Line 688"/>
            <p:cNvSpPr>
              <a:spLocks noChangeAspect="1" noChangeShapeType="1"/>
            </p:cNvSpPr>
            <p:nvPr/>
          </p:nvSpPr>
          <p:spPr bwMode="auto">
            <a:xfrm flipV="1">
              <a:off x="4589" y="1658"/>
              <a:ext cx="2" cy="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00" name="Line 689"/>
            <p:cNvSpPr>
              <a:spLocks noChangeAspect="1" noChangeShapeType="1"/>
            </p:cNvSpPr>
            <p:nvPr/>
          </p:nvSpPr>
          <p:spPr bwMode="auto">
            <a:xfrm>
              <a:off x="4589" y="1658"/>
              <a:ext cx="7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01" name="Line 690"/>
            <p:cNvSpPr>
              <a:spLocks noChangeAspect="1" noChangeShapeType="1"/>
            </p:cNvSpPr>
            <p:nvPr/>
          </p:nvSpPr>
          <p:spPr bwMode="auto">
            <a:xfrm>
              <a:off x="4667" y="1658"/>
              <a:ext cx="1" cy="1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02" name="Line 691"/>
            <p:cNvSpPr>
              <a:spLocks noChangeAspect="1" noChangeShapeType="1"/>
            </p:cNvSpPr>
            <p:nvPr/>
          </p:nvSpPr>
          <p:spPr bwMode="auto">
            <a:xfrm>
              <a:off x="4667" y="1786"/>
              <a:ext cx="221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03" name="Line 692"/>
            <p:cNvSpPr>
              <a:spLocks noChangeAspect="1" noChangeShapeType="1"/>
            </p:cNvSpPr>
            <p:nvPr/>
          </p:nvSpPr>
          <p:spPr bwMode="auto">
            <a:xfrm flipV="1">
              <a:off x="4888" y="1754"/>
              <a:ext cx="1" cy="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04" name="Line 693"/>
            <p:cNvSpPr>
              <a:spLocks noChangeAspect="1" noChangeShapeType="1"/>
            </p:cNvSpPr>
            <p:nvPr/>
          </p:nvSpPr>
          <p:spPr bwMode="auto">
            <a:xfrm>
              <a:off x="4888" y="1754"/>
              <a:ext cx="1" cy="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05" name="Line 694"/>
            <p:cNvSpPr>
              <a:spLocks noChangeAspect="1" noChangeShapeType="1"/>
            </p:cNvSpPr>
            <p:nvPr/>
          </p:nvSpPr>
          <p:spPr bwMode="auto">
            <a:xfrm flipV="1">
              <a:off x="4888" y="1786"/>
              <a:ext cx="1" cy="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06" name="Line 695"/>
            <p:cNvSpPr>
              <a:spLocks noChangeAspect="1" noChangeShapeType="1"/>
            </p:cNvSpPr>
            <p:nvPr/>
          </p:nvSpPr>
          <p:spPr bwMode="auto">
            <a:xfrm flipH="1">
              <a:off x="4667" y="1786"/>
              <a:ext cx="221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07" name="Line 696"/>
            <p:cNvSpPr>
              <a:spLocks noChangeAspect="1" noChangeShapeType="1"/>
            </p:cNvSpPr>
            <p:nvPr/>
          </p:nvSpPr>
          <p:spPr bwMode="auto">
            <a:xfrm>
              <a:off x="4667" y="1786"/>
              <a:ext cx="1" cy="1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08" name="Line 698"/>
            <p:cNvSpPr>
              <a:spLocks noChangeAspect="1" noChangeShapeType="1"/>
            </p:cNvSpPr>
            <p:nvPr/>
          </p:nvSpPr>
          <p:spPr bwMode="auto">
            <a:xfrm flipV="1">
              <a:off x="4589" y="1868"/>
              <a:ext cx="2" cy="4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09" name="Line 699"/>
            <p:cNvSpPr>
              <a:spLocks noChangeAspect="1" noChangeShapeType="1"/>
            </p:cNvSpPr>
            <p:nvPr/>
          </p:nvSpPr>
          <p:spPr bwMode="auto">
            <a:xfrm>
              <a:off x="4589" y="1868"/>
              <a:ext cx="2" cy="4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10" name="Line 701"/>
            <p:cNvSpPr>
              <a:spLocks noChangeAspect="1" noChangeShapeType="1"/>
            </p:cNvSpPr>
            <p:nvPr/>
          </p:nvSpPr>
          <p:spPr bwMode="auto">
            <a:xfrm flipV="1">
              <a:off x="4519" y="1786"/>
              <a:ext cx="2" cy="1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11" name="Rectangle 1236"/>
            <p:cNvSpPr>
              <a:spLocks noChangeAspect="1" noChangeArrowheads="1"/>
            </p:cNvSpPr>
            <p:nvPr/>
          </p:nvSpPr>
          <p:spPr bwMode="auto">
            <a:xfrm>
              <a:off x="3201" y="1695"/>
              <a:ext cx="671" cy="1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b="0">
                  <a:solidFill>
                    <a:srgbClr val="000000"/>
                  </a:solidFill>
                  <a:latin typeface="Tahoma" panose="020B0604030504040204" pitchFamily="34" charset="0"/>
                </a:rPr>
                <a:t>Πεζότρατα</a:t>
              </a:r>
              <a:endParaRPr lang="en-US" altLang="el-GR" b="0">
                <a:latin typeface="Tahoma" panose="020B0604030504040204" pitchFamily="34" charset="0"/>
              </a:endParaRPr>
            </a:p>
          </p:txBody>
        </p:sp>
      </p:grpSp>
      <p:grpSp>
        <p:nvGrpSpPr>
          <p:cNvPr id="36093" name="Group 1277"/>
          <p:cNvGrpSpPr>
            <a:grpSpLocks/>
          </p:cNvGrpSpPr>
          <p:nvPr/>
        </p:nvGrpSpPr>
        <p:grpSpPr bwMode="auto">
          <a:xfrm>
            <a:off x="1403350" y="4319588"/>
            <a:ext cx="2763838" cy="2349500"/>
            <a:chOff x="884" y="2721"/>
            <a:chExt cx="1741" cy="1480"/>
          </a:xfrm>
        </p:grpSpPr>
        <p:sp>
          <p:nvSpPr>
            <p:cNvPr id="9663" name="Line 1012"/>
            <p:cNvSpPr>
              <a:spLocks noChangeAspect="1" noChangeShapeType="1"/>
            </p:cNvSpPr>
            <p:nvPr/>
          </p:nvSpPr>
          <p:spPr bwMode="auto">
            <a:xfrm>
              <a:off x="887" y="4016"/>
              <a:ext cx="173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64" name="Line 1013"/>
            <p:cNvSpPr>
              <a:spLocks noChangeAspect="1" noChangeShapeType="1"/>
            </p:cNvSpPr>
            <p:nvPr/>
          </p:nvSpPr>
          <p:spPr bwMode="auto">
            <a:xfrm flipH="1">
              <a:off x="887" y="4016"/>
              <a:ext cx="173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65" name="Line 1014"/>
            <p:cNvSpPr>
              <a:spLocks noChangeAspect="1" noChangeShapeType="1"/>
            </p:cNvSpPr>
            <p:nvPr/>
          </p:nvSpPr>
          <p:spPr bwMode="auto">
            <a:xfrm>
              <a:off x="935" y="4016"/>
              <a:ext cx="2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66" name="Line 1015"/>
            <p:cNvSpPr>
              <a:spLocks noChangeAspect="1" noChangeShapeType="1"/>
            </p:cNvSpPr>
            <p:nvPr/>
          </p:nvSpPr>
          <p:spPr bwMode="auto">
            <a:xfrm flipV="1">
              <a:off x="935" y="4016"/>
              <a:ext cx="2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67" name="Line 1016"/>
            <p:cNvSpPr>
              <a:spLocks noChangeAspect="1" noChangeShapeType="1"/>
            </p:cNvSpPr>
            <p:nvPr/>
          </p:nvSpPr>
          <p:spPr bwMode="auto">
            <a:xfrm>
              <a:off x="982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68" name="Line 1017"/>
            <p:cNvSpPr>
              <a:spLocks noChangeAspect="1" noChangeShapeType="1"/>
            </p:cNvSpPr>
            <p:nvPr/>
          </p:nvSpPr>
          <p:spPr bwMode="auto">
            <a:xfrm flipV="1">
              <a:off x="982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69" name="Line 1018"/>
            <p:cNvSpPr>
              <a:spLocks noChangeAspect="1" noChangeShapeType="1"/>
            </p:cNvSpPr>
            <p:nvPr/>
          </p:nvSpPr>
          <p:spPr bwMode="auto">
            <a:xfrm>
              <a:off x="1028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70" name="Line 1019"/>
            <p:cNvSpPr>
              <a:spLocks noChangeAspect="1" noChangeShapeType="1"/>
            </p:cNvSpPr>
            <p:nvPr/>
          </p:nvSpPr>
          <p:spPr bwMode="auto">
            <a:xfrm flipV="1">
              <a:off x="1028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71" name="Line 1020"/>
            <p:cNvSpPr>
              <a:spLocks noChangeAspect="1" noChangeShapeType="1"/>
            </p:cNvSpPr>
            <p:nvPr/>
          </p:nvSpPr>
          <p:spPr bwMode="auto">
            <a:xfrm>
              <a:off x="1075" y="4016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72" name="Line 1021"/>
            <p:cNvSpPr>
              <a:spLocks noChangeAspect="1" noChangeShapeType="1"/>
            </p:cNvSpPr>
            <p:nvPr/>
          </p:nvSpPr>
          <p:spPr bwMode="auto">
            <a:xfrm flipV="1">
              <a:off x="1075" y="4016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73" name="Line 1022"/>
            <p:cNvSpPr>
              <a:spLocks noChangeAspect="1" noChangeShapeType="1"/>
            </p:cNvSpPr>
            <p:nvPr/>
          </p:nvSpPr>
          <p:spPr bwMode="auto">
            <a:xfrm>
              <a:off x="1122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74" name="Line 1023"/>
            <p:cNvSpPr>
              <a:spLocks noChangeAspect="1" noChangeShapeType="1"/>
            </p:cNvSpPr>
            <p:nvPr/>
          </p:nvSpPr>
          <p:spPr bwMode="auto">
            <a:xfrm flipV="1">
              <a:off x="1122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75" name="Line 1024"/>
            <p:cNvSpPr>
              <a:spLocks noChangeAspect="1" noChangeShapeType="1"/>
            </p:cNvSpPr>
            <p:nvPr/>
          </p:nvSpPr>
          <p:spPr bwMode="auto">
            <a:xfrm>
              <a:off x="1170" y="4016"/>
              <a:ext cx="2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76" name="Line 1025"/>
            <p:cNvSpPr>
              <a:spLocks noChangeAspect="1" noChangeShapeType="1"/>
            </p:cNvSpPr>
            <p:nvPr/>
          </p:nvSpPr>
          <p:spPr bwMode="auto">
            <a:xfrm flipV="1">
              <a:off x="1170" y="4016"/>
              <a:ext cx="2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77" name="Line 1026"/>
            <p:cNvSpPr>
              <a:spLocks noChangeAspect="1" noChangeShapeType="1"/>
            </p:cNvSpPr>
            <p:nvPr/>
          </p:nvSpPr>
          <p:spPr bwMode="auto">
            <a:xfrm>
              <a:off x="1218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78" name="Line 1027"/>
            <p:cNvSpPr>
              <a:spLocks noChangeAspect="1" noChangeShapeType="1"/>
            </p:cNvSpPr>
            <p:nvPr/>
          </p:nvSpPr>
          <p:spPr bwMode="auto">
            <a:xfrm flipV="1">
              <a:off x="1218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79" name="Line 1028"/>
            <p:cNvSpPr>
              <a:spLocks noChangeAspect="1" noChangeShapeType="1"/>
            </p:cNvSpPr>
            <p:nvPr/>
          </p:nvSpPr>
          <p:spPr bwMode="auto">
            <a:xfrm>
              <a:off x="1264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80" name="Line 1029"/>
            <p:cNvSpPr>
              <a:spLocks noChangeAspect="1" noChangeShapeType="1"/>
            </p:cNvSpPr>
            <p:nvPr/>
          </p:nvSpPr>
          <p:spPr bwMode="auto">
            <a:xfrm flipV="1">
              <a:off x="1264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81" name="Line 1030"/>
            <p:cNvSpPr>
              <a:spLocks noChangeAspect="1" noChangeShapeType="1"/>
            </p:cNvSpPr>
            <p:nvPr/>
          </p:nvSpPr>
          <p:spPr bwMode="auto">
            <a:xfrm>
              <a:off x="1310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82" name="Line 1031"/>
            <p:cNvSpPr>
              <a:spLocks noChangeAspect="1" noChangeShapeType="1"/>
            </p:cNvSpPr>
            <p:nvPr/>
          </p:nvSpPr>
          <p:spPr bwMode="auto">
            <a:xfrm flipV="1">
              <a:off x="1310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83" name="Line 1032"/>
            <p:cNvSpPr>
              <a:spLocks noChangeAspect="1" noChangeShapeType="1"/>
            </p:cNvSpPr>
            <p:nvPr/>
          </p:nvSpPr>
          <p:spPr bwMode="auto">
            <a:xfrm>
              <a:off x="1356" y="4016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84" name="Line 1033"/>
            <p:cNvSpPr>
              <a:spLocks noChangeAspect="1" noChangeShapeType="1"/>
            </p:cNvSpPr>
            <p:nvPr/>
          </p:nvSpPr>
          <p:spPr bwMode="auto">
            <a:xfrm flipV="1">
              <a:off x="1356" y="4016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85" name="Line 1034"/>
            <p:cNvSpPr>
              <a:spLocks noChangeAspect="1" noChangeShapeType="1"/>
            </p:cNvSpPr>
            <p:nvPr/>
          </p:nvSpPr>
          <p:spPr bwMode="auto">
            <a:xfrm>
              <a:off x="1403" y="4016"/>
              <a:ext cx="1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86" name="Line 1035"/>
            <p:cNvSpPr>
              <a:spLocks noChangeAspect="1" noChangeShapeType="1"/>
            </p:cNvSpPr>
            <p:nvPr/>
          </p:nvSpPr>
          <p:spPr bwMode="auto">
            <a:xfrm flipV="1">
              <a:off x="1403" y="4016"/>
              <a:ext cx="1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87" name="Line 1036"/>
            <p:cNvSpPr>
              <a:spLocks noChangeAspect="1" noChangeShapeType="1"/>
            </p:cNvSpPr>
            <p:nvPr/>
          </p:nvSpPr>
          <p:spPr bwMode="auto">
            <a:xfrm>
              <a:off x="1450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88" name="Line 1037"/>
            <p:cNvSpPr>
              <a:spLocks noChangeAspect="1" noChangeShapeType="1"/>
            </p:cNvSpPr>
            <p:nvPr/>
          </p:nvSpPr>
          <p:spPr bwMode="auto">
            <a:xfrm flipV="1">
              <a:off x="1450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89" name="Line 1038"/>
            <p:cNvSpPr>
              <a:spLocks noChangeAspect="1" noChangeShapeType="1"/>
            </p:cNvSpPr>
            <p:nvPr/>
          </p:nvSpPr>
          <p:spPr bwMode="auto">
            <a:xfrm>
              <a:off x="1496" y="4016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90" name="Line 1039"/>
            <p:cNvSpPr>
              <a:spLocks noChangeAspect="1" noChangeShapeType="1"/>
            </p:cNvSpPr>
            <p:nvPr/>
          </p:nvSpPr>
          <p:spPr bwMode="auto">
            <a:xfrm flipV="1">
              <a:off x="1496" y="4016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91" name="Line 1040"/>
            <p:cNvSpPr>
              <a:spLocks noChangeAspect="1" noChangeShapeType="1"/>
            </p:cNvSpPr>
            <p:nvPr/>
          </p:nvSpPr>
          <p:spPr bwMode="auto">
            <a:xfrm>
              <a:off x="1543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92" name="Line 1041"/>
            <p:cNvSpPr>
              <a:spLocks noChangeAspect="1" noChangeShapeType="1"/>
            </p:cNvSpPr>
            <p:nvPr/>
          </p:nvSpPr>
          <p:spPr bwMode="auto">
            <a:xfrm flipV="1">
              <a:off x="1543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93" name="Line 1042"/>
            <p:cNvSpPr>
              <a:spLocks noChangeAspect="1" noChangeShapeType="1"/>
            </p:cNvSpPr>
            <p:nvPr/>
          </p:nvSpPr>
          <p:spPr bwMode="auto">
            <a:xfrm>
              <a:off x="1589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94" name="Line 1043"/>
            <p:cNvSpPr>
              <a:spLocks noChangeAspect="1" noChangeShapeType="1"/>
            </p:cNvSpPr>
            <p:nvPr/>
          </p:nvSpPr>
          <p:spPr bwMode="auto">
            <a:xfrm flipV="1">
              <a:off x="1589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95" name="Line 1044"/>
            <p:cNvSpPr>
              <a:spLocks noChangeAspect="1" noChangeShapeType="1"/>
            </p:cNvSpPr>
            <p:nvPr/>
          </p:nvSpPr>
          <p:spPr bwMode="auto">
            <a:xfrm>
              <a:off x="1635" y="4016"/>
              <a:ext cx="1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96" name="Line 1045"/>
            <p:cNvSpPr>
              <a:spLocks noChangeAspect="1" noChangeShapeType="1"/>
            </p:cNvSpPr>
            <p:nvPr/>
          </p:nvSpPr>
          <p:spPr bwMode="auto">
            <a:xfrm flipV="1">
              <a:off x="1635" y="4016"/>
              <a:ext cx="1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97" name="Line 1046"/>
            <p:cNvSpPr>
              <a:spLocks noChangeAspect="1" noChangeShapeType="1"/>
            </p:cNvSpPr>
            <p:nvPr/>
          </p:nvSpPr>
          <p:spPr bwMode="auto">
            <a:xfrm>
              <a:off x="1683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98" name="Line 1047"/>
            <p:cNvSpPr>
              <a:spLocks noChangeAspect="1" noChangeShapeType="1"/>
            </p:cNvSpPr>
            <p:nvPr/>
          </p:nvSpPr>
          <p:spPr bwMode="auto">
            <a:xfrm flipV="1">
              <a:off x="1683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99" name="Line 1048"/>
            <p:cNvSpPr>
              <a:spLocks noChangeAspect="1" noChangeShapeType="1"/>
            </p:cNvSpPr>
            <p:nvPr/>
          </p:nvSpPr>
          <p:spPr bwMode="auto">
            <a:xfrm>
              <a:off x="1729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00" name="Line 1049"/>
            <p:cNvSpPr>
              <a:spLocks noChangeAspect="1" noChangeShapeType="1"/>
            </p:cNvSpPr>
            <p:nvPr/>
          </p:nvSpPr>
          <p:spPr bwMode="auto">
            <a:xfrm flipV="1">
              <a:off x="1729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01" name="Line 1050"/>
            <p:cNvSpPr>
              <a:spLocks noChangeAspect="1" noChangeShapeType="1"/>
            </p:cNvSpPr>
            <p:nvPr/>
          </p:nvSpPr>
          <p:spPr bwMode="auto">
            <a:xfrm>
              <a:off x="1778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02" name="Line 1051"/>
            <p:cNvSpPr>
              <a:spLocks noChangeAspect="1" noChangeShapeType="1"/>
            </p:cNvSpPr>
            <p:nvPr/>
          </p:nvSpPr>
          <p:spPr bwMode="auto">
            <a:xfrm flipV="1">
              <a:off x="1778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03" name="Line 1052"/>
            <p:cNvSpPr>
              <a:spLocks noChangeAspect="1" noChangeShapeType="1"/>
            </p:cNvSpPr>
            <p:nvPr/>
          </p:nvSpPr>
          <p:spPr bwMode="auto">
            <a:xfrm>
              <a:off x="1824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04" name="Line 1053"/>
            <p:cNvSpPr>
              <a:spLocks noChangeAspect="1" noChangeShapeType="1"/>
            </p:cNvSpPr>
            <p:nvPr/>
          </p:nvSpPr>
          <p:spPr bwMode="auto">
            <a:xfrm flipV="1">
              <a:off x="1824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05" name="Line 1054"/>
            <p:cNvSpPr>
              <a:spLocks noChangeAspect="1" noChangeShapeType="1"/>
            </p:cNvSpPr>
            <p:nvPr/>
          </p:nvSpPr>
          <p:spPr bwMode="auto">
            <a:xfrm>
              <a:off x="1871" y="4016"/>
              <a:ext cx="2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06" name="Line 1055"/>
            <p:cNvSpPr>
              <a:spLocks noChangeAspect="1" noChangeShapeType="1"/>
            </p:cNvSpPr>
            <p:nvPr/>
          </p:nvSpPr>
          <p:spPr bwMode="auto">
            <a:xfrm flipV="1">
              <a:off x="1871" y="4016"/>
              <a:ext cx="2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07" name="Line 1056"/>
            <p:cNvSpPr>
              <a:spLocks noChangeAspect="1" noChangeShapeType="1"/>
            </p:cNvSpPr>
            <p:nvPr/>
          </p:nvSpPr>
          <p:spPr bwMode="auto">
            <a:xfrm>
              <a:off x="1918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08" name="Line 1057"/>
            <p:cNvSpPr>
              <a:spLocks noChangeAspect="1" noChangeShapeType="1"/>
            </p:cNvSpPr>
            <p:nvPr/>
          </p:nvSpPr>
          <p:spPr bwMode="auto">
            <a:xfrm flipV="1">
              <a:off x="1918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09" name="Line 1058"/>
            <p:cNvSpPr>
              <a:spLocks noChangeAspect="1" noChangeShapeType="1"/>
            </p:cNvSpPr>
            <p:nvPr/>
          </p:nvSpPr>
          <p:spPr bwMode="auto">
            <a:xfrm>
              <a:off x="1964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10" name="Line 1059"/>
            <p:cNvSpPr>
              <a:spLocks noChangeAspect="1" noChangeShapeType="1"/>
            </p:cNvSpPr>
            <p:nvPr/>
          </p:nvSpPr>
          <p:spPr bwMode="auto">
            <a:xfrm flipV="1">
              <a:off x="1964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11" name="Line 1060"/>
            <p:cNvSpPr>
              <a:spLocks noChangeAspect="1" noChangeShapeType="1"/>
            </p:cNvSpPr>
            <p:nvPr/>
          </p:nvSpPr>
          <p:spPr bwMode="auto">
            <a:xfrm>
              <a:off x="2010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12" name="Line 1061"/>
            <p:cNvSpPr>
              <a:spLocks noChangeAspect="1" noChangeShapeType="1"/>
            </p:cNvSpPr>
            <p:nvPr/>
          </p:nvSpPr>
          <p:spPr bwMode="auto">
            <a:xfrm flipV="1">
              <a:off x="2010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13" name="Line 1062"/>
            <p:cNvSpPr>
              <a:spLocks noChangeAspect="1" noChangeShapeType="1"/>
            </p:cNvSpPr>
            <p:nvPr/>
          </p:nvSpPr>
          <p:spPr bwMode="auto">
            <a:xfrm>
              <a:off x="2056" y="4016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14" name="Line 1063"/>
            <p:cNvSpPr>
              <a:spLocks noChangeAspect="1" noChangeShapeType="1"/>
            </p:cNvSpPr>
            <p:nvPr/>
          </p:nvSpPr>
          <p:spPr bwMode="auto">
            <a:xfrm flipV="1">
              <a:off x="2056" y="4016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15" name="Line 1064"/>
            <p:cNvSpPr>
              <a:spLocks noChangeAspect="1" noChangeShapeType="1"/>
            </p:cNvSpPr>
            <p:nvPr/>
          </p:nvSpPr>
          <p:spPr bwMode="auto">
            <a:xfrm>
              <a:off x="2104" y="4016"/>
              <a:ext cx="1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16" name="Line 1065"/>
            <p:cNvSpPr>
              <a:spLocks noChangeAspect="1" noChangeShapeType="1"/>
            </p:cNvSpPr>
            <p:nvPr/>
          </p:nvSpPr>
          <p:spPr bwMode="auto">
            <a:xfrm flipV="1">
              <a:off x="2104" y="4016"/>
              <a:ext cx="1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17" name="Line 1066"/>
            <p:cNvSpPr>
              <a:spLocks noChangeAspect="1" noChangeShapeType="1"/>
            </p:cNvSpPr>
            <p:nvPr/>
          </p:nvSpPr>
          <p:spPr bwMode="auto">
            <a:xfrm>
              <a:off x="2150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18" name="Line 1067"/>
            <p:cNvSpPr>
              <a:spLocks noChangeAspect="1" noChangeShapeType="1"/>
            </p:cNvSpPr>
            <p:nvPr/>
          </p:nvSpPr>
          <p:spPr bwMode="auto">
            <a:xfrm flipV="1">
              <a:off x="2150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19" name="Line 1068"/>
            <p:cNvSpPr>
              <a:spLocks noChangeAspect="1" noChangeShapeType="1"/>
            </p:cNvSpPr>
            <p:nvPr/>
          </p:nvSpPr>
          <p:spPr bwMode="auto">
            <a:xfrm>
              <a:off x="2196" y="4016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20" name="Line 1069"/>
            <p:cNvSpPr>
              <a:spLocks noChangeAspect="1" noChangeShapeType="1"/>
            </p:cNvSpPr>
            <p:nvPr/>
          </p:nvSpPr>
          <p:spPr bwMode="auto">
            <a:xfrm flipV="1">
              <a:off x="2196" y="4016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21" name="Line 1070"/>
            <p:cNvSpPr>
              <a:spLocks noChangeAspect="1" noChangeShapeType="1"/>
            </p:cNvSpPr>
            <p:nvPr/>
          </p:nvSpPr>
          <p:spPr bwMode="auto">
            <a:xfrm>
              <a:off x="2243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22" name="Line 1071"/>
            <p:cNvSpPr>
              <a:spLocks noChangeAspect="1" noChangeShapeType="1"/>
            </p:cNvSpPr>
            <p:nvPr/>
          </p:nvSpPr>
          <p:spPr bwMode="auto">
            <a:xfrm flipV="1">
              <a:off x="2243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23" name="Line 1072"/>
            <p:cNvSpPr>
              <a:spLocks noChangeAspect="1" noChangeShapeType="1"/>
            </p:cNvSpPr>
            <p:nvPr/>
          </p:nvSpPr>
          <p:spPr bwMode="auto">
            <a:xfrm>
              <a:off x="2289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24" name="Line 1073"/>
            <p:cNvSpPr>
              <a:spLocks noChangeAspect="1" noChangeShapeType="1"/>
            </p:cNvSpPr>
            <p:nvPr/>
          </p:nvSpPr>
          <p:spPr bwMode="auto">
            <a:xfrm flipV="1">
              <a:off x="2289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25" name="Line 1074"/>
            <p:cNvSpPr>
              <a:spLocks noChangeAspect="1" noChangeShapeType="1"/>
            </p:cNvSpPr>
            <p:nvPr/>
          </p:nvSpPr>
          <p:spPr bwMode="auto">
            <a:xfrm>
              <a:off x="2336" y="4016"/>
              <a:ext cx="2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26" name="Line 1075"/>
            <p:cNvSpPr>
              <a:spLocks noChangeAspect="1" noChangeShapeType="1"/>
            </p:cNvSpPr>
            <p:nvPr/>
          </p:nvSpPr>
          <p:spPr bwMode="auto">
            <a:xfrm flipV="1">
              <a:off x="2336" y="4016"/>
              <a:ext cx="2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27" name="Line 1076"/>
            <p:cNvSpPr>
              <a:spLocks noChangeAspect="1" noChangeShapeType="1"/>
            </p:cNvSpPr>
            <p:nvPr/>
          </p:nvSpPr>
          <p:spPr bwMode="auto">
            <a:xfrm>
              <a:off x="2385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28" name="Line 1077"/>
            <p:cNvSpPr>
              <a:spLocks noChangeAspect="1" noChangeShapeType="1"/>
            </p:cNvSpPr>
            <p:nvPr/>
          </p:nvSpPr>
          <p:spPr bwMode="auto">
            <a:xfrm flipV="1">
              <a:off x="2385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29" name="Line 1078"/>
            <p:cNvSpPr>
              <a:spLocks noChangeAspect="1" noChangeShapeType="1"/>
            </p:cNvSpPr>
            <p:nvPr/>
          </p:nvSpPr>
          <p:spPr bwMode="auto">
            <a:xfrm>
              <a:off x="2431" y="4016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30" name="Line 1079"/>
            <p:cNvSpPr>
              <a:spLocks noChangeAspect="1" noChangeShapeType="1"/>
            </p:cNvSpPr>
            <p:nvPr/>
          </p:nvSpPr>
          <p:spPr bwMode="auto">
            <a:xfrm flipV="1">
              <a:off x="2431" y="4016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31" name="Line 1080"/>
            <p:cNvSpPr>
              <a:spLocks noChangeAspect="1" noChangeShapeType="1"/>
            </p:cNvSpPr>
            <p:nvPr/>
          </p:nvSpPr>
          <p:spPr bwMode="auto">
            <a:xfrm>
              <a:off x="2478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32" name="Line 1081"/>
            <p:cNvSpPr>
              <a:spLocks noChangeAspect="1" noChangeShapeType="1"/>
            </p:cNvSpPr>
            <p:nvPr/>
          </p:nvSpPr>
          <p:spPr bwMode="auto">
            <a:xfrm flipV="1">
              <a:off x="2478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33" name="Line 1082"/>
            <p:cNvSpPr>
              <a:spLocks noChangeAspect="1" noChangeShapeType="1"/>
            </p:cNvSpPr>
            <p:nvPr/>
          </p:nvSpPr>
          <p:spPr bwMode="auto">
            <a:xfrm>
              <a:off x="2525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34" name="Line 1083"/>
            <p:cNvSpPr>
              <a:spLocks noChangeAspect="1" noChangeShapeType="1"/>
            </p:cNvSpPr>
            <p:nvPr/>
          </p:nvSpPr>
          <p:spPr bwMode="auto">
            <a:xfrm flipV="1">
              <a:off x="2525" y="4016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35" name="Line 1084"/>
            <p:cNvSpPr>
              <a:spLocks noChangeAspect="1" noChangeShapeType="1"/>
            </p:cNvSpPr>
            <p:nvPr/>
          </p:nvSpPr>
          <p:spPr bwMode="auto">
            <a:xfrm>
              <a:off x="2571" y="4016"/>
              <a:ext cx="2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36" name="Line 1085"/>
            <p:cNvSpPr>
              <a:spLocks noChangeAspect="1" noChangeShapeType="1"/>
            </p:cNvSpPr>
            <p:nvPr/>
          </p:nvSpPr>
          <p:spPr bwMode="auto">
            <a:xfrm flipV="1">
              <a:off x="2571" y="4016"/>
              <a:ext cx="2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37" name="Line 1086"/>
            <p:cNvSpPr>
              <a:spLocks noChangeAspect="1" noChangeShapeType="1"/>
            </p:cNvSpPr>
            <p:nvPr/>
          </p:nvSpPr>
          <p:spPr bwMode="auto">
            <a:xfrm flipH="1" flipV="1">
              <a:off x="884" y="2721"/>
              <a:ext cx="3" cy="129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738" name="Rectangle 1226"/>
            <p:cNvSpPr>
              <a:spLocks noChangeAspect="1" noChangeArrowheads="1"/>
            </p:cNvSpPr>
            <p:nvPr/>
          </p:nvSpPr>
          <p:spPr bwMode="auto">
            <a:xfrm>
              <a:off x="890" y="4066"/>
              <a:ext cx="6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0</a:t>
              </a:r>
              <a:endParaRPr lang="en-US" altLang="el-GR" sz="1400" b="0"/>
            </a:p>
          </p:txBody>
        </p:sp>
        <p:sp>
          <p:nvSpPr>
            <p:cNvPr id="9739" name="Rectangle 1227"/>
            <p:cNvSpPr>
              <a:spLocks noChangeAspect="1" noChangeArrowheads="1"/>
            </p:cNvSpPr>
            <p:nvPr/>
          </p:nvSpPr>
          <p:spPr bwMode="auto">
            <a:xfrm>
              <a:off x="1125" y="4066"/>
              <a:ext cx="6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5</a:t>
              </a:r>
              <a:endParaRPr lang="en-US" altLang="el-GR" sz="1400" b="0"/>
            </a:p>
          </p:txBody>
        </p:sp>
        <p:sp>
          <p:nvSpPr>
            <p:cNvPr id="9740" name="Rectangle 1228"/>
            <p:cNvSpPr>
              <a:spLocks noChangeAspect="1" noChangeArrowheads="1"/>
            </p:cNvSpPr>
            <p:nvPr/>
          </p:nvSpPr>
          <p:spPr bwMode="auto">
            <a:xfrm>
              <a:off x="1333" y="4066"/>
              <a:ext cx="12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10</a:t>
              </a:r>
              <a:endParaRPr lang="en-US" altLang="el-GR" sz="1400" b="0"/>
            </a:p>
          </p:txBody>
        </p:sp>
        <p:sp>
          <p:nvSpPr>
            <p:cNvPr id="9741" name="Rectangle 1229"/>
            <p:cNvSpPr>
              <a:spLocks noChangeAspect="1" noChangeArrowheads="1"/>
            </p:cNvSpPr>
            <p:nvPr/>
          </p:nvSpPr>
          <p:spPr bwMode="auto">
            <a:xfrm>
              <a:off x="1565" y="4066"/>
              <a:ext cx="12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15</a:t>
              </a:r>
              <a:endParaRPr lang="en-US" altLang="el-GR" sz="1400" b="0"/>
            </a:p>
          </p:txBody>
        </p:sp>
        <p:sp>
          <p:nvSpPr>
            <p:cNvPr id="9742" name="Rectangle 1230"/>
            <p:cNvSpPr>
              <a:spLocks noChangeAspect="1" noChangeArrowheads="1"/>
            </p:cNvSpPr>
            <p:nvPr/>
          </p:nvSpPr>
          <p:spPr bwMode="auto">
            <a:xfrm>
              <a:off x="1801" y="4066"/>
              <a:ext cx="12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20</a:t>
              </a:r>
              <a:endParaRPr lang="en-US" altLang="el-GR" sz="1400" b="0"/>
            </a:p>
          </p:txBody>
        </p:sp>
        <p:sp>
          <p:nvSpPr>
            <p:cNvPr id="9743" name="Rectangle 1231"/>
            <p:cNvSpPr>
              <a:spLocks noChangeAspect="1" noChangeArrowheads="1"/>
            </p:cNvSpPr>
            <p:nvPr/>
          </p:nvSpPr>
          <p:spPr bwMode="auto">
            <a:xfrm>
              <a:off x="2034" y="4066"/>
              <a:ext cx="12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25</a:t>
              </a:r>
              <a:endParaRPr lang="en-US" altLang="el-GR" sz="1400" b="0"/>
            </a:p>
          </p:txBody>
        </p:sp>
        <p:sp>
          <p:nvSpPr>
            <p:cNvPr id="9744" name="Rectangle 1232"/>
            <p:cNvSpPr>
              <a:spLocks noChangeAspect="1" noChangeArrowheads="1"/>
            </p:cNvSpPr>
            <p:nvPr/>
          </p:nvSpPr>
          <p:spPr bwMode="auto">
            <a:xfrm>
              <a:off x="2266" y="4066"/>
              <a:ext cx="12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30</a:t>
              </a:r>
              <a:endParaRPr lang="en-US" altLang="el-GR" sz="1400" b="0"/>
            </a:p>
          </p:txBody>
        </p:sp>
        <p:sp>
          <p:nvSpPr>
            <p:cNvPr id="9745" name="Rectangle 1233"/>
            <p:cNvSpPr>
              <a:spLocks noChangeAspect="1" noChangeArrowheads="1"/>
            </p:cNvSpPr>
            <p:nvPr/>
          </p:nvSpPr>
          <p:spPr bwMode="auto">
            <a:xfrm>
              <a:off x="2501" y="4066"/>
              <a:ext cx="12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35</a:t>
              </a:r>
              <a:endParaRPr lang="en-US" altLang="el-GR" sz="1400" b="0"/>
            </a:p>
          </p:txBody>
        </p:sp>
      </p:grpSp>
      <p:grpSp>
        <p:nvGrpSpPr>
          <p:cNvPr id="36082" name="Group 1266"/>
          <p:cNvGrpSpPr>
            <a:grpSpLocks/>
          </p:cNvGrpSpPr>
          <p:nvPr/>
        </p:nvGrpSpPr>
        <p:grpSpPr bwMode="auto">
          <a:xfrm>
            <a:off x="214313" y="4968875"/>
            <a:ext cx="3600450" cy="307975"/>
            <a:chOff x="135" y="3130"/>
            <a:chExt cx="2268" cy="194"/>
          </a:xfrm>
        </p:grpSpPr>
        <p:sp>
          <p:nvSpPr>
            <p:cNvPr id="9628" name="Rectangle 1088"/>
            <p:cNvSpPr>
              <a:spLocks noChangeAspect="1" noChangeArrowheads="1"/>
            </p:cNvSpPr>
            <p:nvPr/>
          </p:nvSpPr>
          <p:spPr bwMode="auto">
            <a:xfrm>
              <a:off x="1635" y="3130"/>
              <a:ext cx="131" cy="192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629" name="Rectangle 1089"/>
            <p:cNvSpPr>
              <a:spLocks noChangeAspect="1" noChangeArrowheads="1"/>
            </p:cNvSpPr>
            <p:nvPr/>
          </p:nvSpPr>
          <p:spPr bwMode="auto">
            <a:xfrm>
              <a:off x="1766" y="3130"/>
              <a:ext cx="114" cy="192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630" name="Rectangle 1090"/>
            <p:cNvSpPr>
              <a:spLocks noChangeAspect="1" noChangeArrowheads="1"/>
            </p:cNvSpPr>
            <p:nvPr/>
          </p:nvSpPr>
          <p:spPr bwMode="auto">
            <a:xfrm>
              <a:off x="1766" y="3165"/>
              <a:ext cx="2" cy="122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631" name="Freeform 1091"/>
            <p:cNvSpPr>
              <a:spLocks noChangeAspect="1"/>
            </p:cNvSpPr>
            <p:nvPr/>
          </p:nvSpPr>
          <p:spPr bwMode="auto">
            <a:xfrm>
              <a:off x="1766" y="3130"/>
              <a:ext cx="2" cy="35"/>
            </a:xfrm>
            <a:custGeom>
              <a:avLst/>
              <a:gdLst>
                <a:gd name="T0" fmla="*/ 0 w 2"/>
                <a:gd name="T1" fmla="*/ 35 h 28"/>
                <a:gd name="T2" fmla="*/ 0 w 2"/>
                <a:gd name="T3" fmla="*/ 35 h 28"/>
                <a:gd name="T4" fmla="*/ 0 w 2"/>
                <a:gd name="T5" fmla="*/ 35 h 28"/>
                <a:gd name="T6" fmla="*/ 0 w 2"/>
                <a:gd name="T7" fmla="*/ 0 h 28"/>
                <a:gd name="T8" fmla="*/ 0 w 2"/>
                <a:gd name="T9" fmla="*/ 3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8">
                  <a:moveTo>
                    <a:pt x="0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3399FF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632" name="Freeform 1092"/>
            <p:cNvSpPr>
              <a:spLocks noChangeAspect="1"/>
            </p:cNvSpPr>
            <p:nvPr/>
          </p:nvSpPr>
          <p:spPr bwMode="auto">
            <a:xfrm>
              <a:off x="1766" y="3130"/>
              <a:ext cx="2" cy="35"/>
            </a:xfrm>
            <a:custGeom>
              <a:avLst/>
              <a:gdLst>
                <a:gd name="T0" fmla="*/ 0 w 2"/>
                <a:gd name="T1" fmla="*/ 35 h 28"/>
                <a:gd name="T2" fmla="*/ 0 w 2"/>
                <a:gd name="T3" fmla="*/ 35 h 28"/>
                <a:gd name="T4" fmla="*/ 0 w 2"/>
                <a:gd name="T5" fmla="*/ 0 h 28"/>
                <a:gd name="T6" fmla="*/ 0 w 2"/>
                <a:gd name="T7" fmla="*/ 35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8">
                  <a:moveTo>
                    <a:pt x="0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3399FF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633" name="Freeform 1093"/>
            <p:cNvSpPr>
              <a:spLocks noChangeAspect="1"/>
            </p:cNvSpPr>
            <p:nvPr/>
          </p:nvSpPr>
          <p:spPr bwMode="auto">
            <a:xfrm>
              <a:off x="1766" y="3287"/>
              <a:ext cx="2" cy="35"/>
            </a:xfrm>
            <a:custGeom>
              <a:avLst/>
              <a:gdLst>
                <a:gd name="T0" fmla="*/ 0 w 2"/>
                <a:gd name="T1" fmla="*/ 0 h 28"/>
                <a:gd name="T2" fmla="*/ 0 w 2"/>
                <a:gd name="T3" fmla="*/ 0 h 28"/>
                <a:gd name="T4" fmla="*/ 0 w 2"/>
                <a:gd name="T5" fmla="*/ 0 h 28"/>
                <a:gd name="T6" fmla="*/ 0 w 2"/>
                <a:gd name="T7" fmla="*/ 35 h 28"/>
                <a:gd name="T8" fmla="*/ 0 w 2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8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FF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634" name="Freeform 1094"/>
            <p:cNvSpPr>
              <a:spLocks noChangeAspect="1"/>
            </p:cNvSpPr>
            <p:nvPr/>
          </p:nvSpPr>
          <p:spPr bwMode="auto">
            <a:xfrm>
              <a:off x="1766" y="3287"/>
              <a:ext cx="2" cy="35"/>
            </a:xfrm>
            <a:custGeom>
              <a:avLst/>
              <a:gdLst>
                <a:gd name="T0" fmla="*/ 0 w 2"/>
                <a:gd name="T1" fmla="*/ 0 h 28"/>
                <a:gd name="T2" fmla="*/ 0 w 2"/>
                <a:gd name="T3" fmla="*/ 0 h 28"/>
                <a:gd name="T4" fmla="*/ 0 w 2"/>
                <a:gd name="T5" fmla="*/ 35 h 28"/>
                <a:gd name="T6" fmla="*/ 0 w 2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8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FF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635" name="Rectangle 1116"/>
            <p:cNvSpPr>
              <a:spLocks noChangeAspect="1" noChangeArrowheads="1"/>
            </p:cNvSpPr>
            <p:nvPr/>
          </p:nvSpPr>
          <p:spPr bwMode="auto">
            <a:xfrm>
              <a:off x="2245" y="3217"/>
              <a:ext cx="18" cy="18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636" name="Rectangle 1117"/>
            <p:cNvSpPr>
              <a:spLocks noChangeAspect="1" noChangeArrowheads="1"/>
            </p:cNvSpPr>
            <p:nvPr/>
          </p:nvSpPr>
          <p:spPr bwMode="auto">
            <a:xfrm>
              <a:off x="2280" y="3217"/>
              <a:ext cx="18" cy="18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637" name="Rectangle 1118"/>
            <p:cNvSpPr>
              <a:spLocks noChangeAspect="1" noChangeArrowheads="1"/>
            </p:cNvSpPr>
            <p:nvPr/>
          </p:nvSpPr>
          <p:spPr bwMode="auto">
            <a:xfrm>
              <a:off x="2385" y="3217"/>
              <a:ext cx="18" cy="18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638" name="Line 1123"/>
            <p:cNvSpPr>
              <a:spLocks noChangeAspect="1" noChangeShapeType="1"/>
            </p:cNvSpPr>
            <p:nvPr/>
          </p:nvSpPr>
          <p:spPr bwMode="auto">
            <a:xfrm>
              <a:off x="1755" y="3226"/>
              <a:ext cx="2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39" name="Line 1124"/>
            <p:cNvSpPr>
              <a:spLocks noChangeAspect="1" noChangeShapeType="1"/>
            </p:cNvSpPr>
            <p:nvPr/>
          </p:nvSpPr>
          <p:spPr bwMode="auto">
            <a:xfrm>
              <a:off x="1764" y="3217"/>
              <a:ext cx="1" cy="2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40" name="Line 1131"/>
            <p:cNvSpPr>
              <a:spLocks noChangeAspect="1" noChangeShapeType="1"/>
            </p:cNvSpPr>
            <p:nvPr/>
          </p:nvSpPr>
          <p:spPr bwMode="auto">
            <a:xfrm flipV="1">
              <a:off x="1310" y="3202"/>
              <a:ext cx="1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41" name="Line 1132"/>
            <p:cNvSpPr>
              <a:spLocks noChangeAspect="1" noChangeShapeType="1"/>
            </p:cNvSpPr>
            <p:nvPr/>
          </p:nvSpPr>
          <p:spPr bwMode="auto">
            <a:xfrm>
              <a:off x="1310" y="3202"/>
              <a:ext cx="1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42" name="Line 1133"/>
            <p:cNvSpPr>
              <a:spLocks noChangeAspect="1" noChangeShapeType="1"/>
            </p:cNvSpPr>
            <p:nvPr/>
          </p:nvSpPr>
          <p:spPr bwMode="auto">
            <a:xfrm>
              <a:off x="1310" y="3226"/>
              <a:ext cx="325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43" name="Line 1134"/>
            <p:cNvSpPr>
              <a:spLocks noChangeAspect="1" noChangeShapeType="1"/>
            </p:cNvSpPr>
            <p:nvPr/>
          </p:nvSpPr>
          <p:spPr bwMode="auto">
            <a:xfrm flipV="1">
              <a:off x="1635" y="3130"/>
              <a:ext cx="1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44" name="Line 1135"/>
            <p:cNvSpPr>
              <a:spLocks noChangeAspect="1" noChangeShapeType="1"/>
            </p:cNvSpPr>
            <p:nvPr/>
          </p:nvSpPr>
          <p:spPr bwMode="auto">
            <a:xfrm>
              <a:off x="1635" y="3130"/>
              <a:ext cx="13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45" name="Line 1136"/>
            <p:cNvSpPr>
              <a:spLocks noChangeAspect="1" noChangeShapeType="1"/>
            </p:cNvSpPr>
            <p:nvPr/>
          </p:nvSpPr>
          <p:spPr bwMode="auto">
            <a:xfrm>
              <a:off x="1766" y="3130"/>
              <a:ext cx="2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46" name="Line 1137"/>
            <p:cNvSpPr>
              <a:spLocks noChangeAspect="1" noChangeShapeType="1"/>
            </p:cNvSpPr>
            <p:nvPr/>
          </p:nvSpPr>
          <p:spPr bwMode="auto">
            <a:xfrm>
              <a:off x="1766" y="3165"/>
              <a:ext cx="2" cy="1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47" name="Line 1138"/>
            <p:cNvSpPr>
              <a:spLocks noChangeAspect="1" noChangeShapeType="1"/>
            </p:cNvSpPr>
            <p:nvPr/>
          </p:nvSpPr>
          <p:spPr bwMode="auto">
            <a:xfrm flipV="1">
              <a:off x="1766" y="3165"/>
              <a:ext cx="2" cy="1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48" name="Line 1139"/>
            <p:cNvSpPr>
              <a:spLocks noChangeAspect="1" noChangeShapeType="1"/>
            </p:cNvSpPr>
            <p:nvPr/>
          </p:nvSpPr>
          <p:spPr bwMode="auto">
            <a:xfrm flipV="1">
              <a:off x="1766" y="3130"/>
              <a:ext cx="2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49" name="Line 1140"/>
            <p:cNvSpPr>
              <a:spLocks noChangeAspect="1" noChangeShapeType="1"/>
            </p:cNvSpPr>
            <p:nvPr/>
          </p:nvSpPr>
          <p:spPr bwMode="auto">
            <a:xfrm>
              <a:off x="1766" y="3130"/>
              <a:ext cx="11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50" name="Line 1141"/>
            <p:cNvSpPr>
              <a:spLocks noChangeAspect="1" noChangeShapeType="1"/>
            </p:cNvSpPr>
            <p:nvPr/>
          </p:nvSpPr>
          <p:spPr bwMode="auto">
            <a:xfrm>
              <a:off x="1880" y="3130"/>
              <a:ext cx="1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51" name="Line 1142"/>
            <p:cNvSpPr>
              <a:spLocks noChangeAspect="1" noChangeShapeType="1"/>
            </p:cNvSpPr>
            <p:nvPr/>
          </p:nvSpPr>
          <p:spPr bwMode="auto">
            <a:xfrm>
              <a:off x="1880" y="3226"/>
              <a:ext cx="36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52" name="Line 1143"/>
            <p:cNvSpPr>
              <a:spLocks noChangeAspect="1" noChangeShapeType="1"/>
            </p:cNvSpPr>
            <p:nvPr/>
          </p:nvSpPr>
          <p:spPr bwMode="auto">
            <a:xfrm flipV="1">
              <a:off x="2243" y="3202"/>
              <a:ext cx="1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53" name="Line 1144"/>
            <p:cNvSpPr>
              <a:spLocks noChangeAspect="1" noChangeShapeType="1"/>
            </p:cNvSpPr>
            <p:nvPr/>
          </p:nvSpPr>
          <p:spPr bwMode="auto">
            <a:xfrm>
              <a:off x="2243" y="3202"/>
              <a:ext cx="1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54" name="Line 1145"/>
            <p:cNvSpPr>
              <a:spLocks noChangeAspect="1" noChangeShapeType="1"/>
            </p:cNvSpPr>
            <p:nvPr/>
          </p:nvSpPr>
          <p:spPr bwMode="auto">
            <a:xfrm flipV="1">
              <a:off x="2243" y="3226"/>
              <a:ext cx="1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55" name="Line 1146"/>
            <p:cNvSpPr>
              <a:spLocks noChangeAspect="1" noChangeShapeType="1"/>
            </p:cNvSpPr>
            <p:nvPr/>
          </p:nvSpPr>
          <p:spPr bwMode="auto">
            <a:xfrm flipH="1">
              <a:off x="1880" y="3226"/>
              <a:ext cx="36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56" name="Line 1147"/>
            <p:cNvSpPr>
              <a:spLocks noChangeAspect="1" noChangeShapeType="1"/>
            </p:cNvSpPr>
            <p:nvPr/>
          </p:nvSpPr>
          <p:spPr bwMode="auto">
            <a:xfrm>
              <a:off x="1880" y="3226"/>
              <a:ext cx="1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57" name="Line 1148"/>
            <p:cNvSpPr>
              <a:spLocks noChangeAspect="1" noChangeShapeType="1"/>
            </p:cNvSpPr>
            <p:nvPr/>
          </p:nvSpPr>
          <p:spPr bwMode="auto">
            <a:xfrm flipH="1">
              <a:off x="1766" y="3322"/>
              <a:ext cx="114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58" name="Line 1149"/>
            <p:cNvSpPr>
              <a:spLocks noChangeAspect="1" noChangeShapeType="1"/>
            </p:cNvSpPr>
            <p:nvPr/>
          </p:nvSpPr>
          <p:spPr bwMode="auto">
            <a:xfrm flipV="1">
              <a:off x="1766" y="3287"/>
              <a:ext cx="2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59" name="Line 1150"/>
            <p:cNvSpPr>
              <a:spLocks noChangeAspect="1" noChangeShapeType="1"/>
            </p:cNvSpPr>
            <p:nvPr/>
          </p:nvSpPr>
          <p:spPr bwMode="auto">
            <a:xfrm>
              <a:off x="1766" y="3287"/>
              <a:ext cx="2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60" name="Line 1151"/>
            <p:cNvSpPr>
              <a:spLocks noChangeAspect="1" noChangeShapeType="1"/>
            </p:cNvSpPr>
            <p:nvPr/>
          </p:nvSpPr>
          <p:spPr bwMode="auto">
            <a:xfrm flipH="1">
              <a:off x="1635" y="3322"/>
              <a:ext cx="131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61" name="Line 1152"/>
            <p:cNvSpPr>
              <a:spLocks noChangeAspect="1" noChangeShapeType="1"/>
            </p:cNvSpPr>
            <p:nvPr/>
          </p:nvSpPr>
          <p:spPr bwMode="auto">
            <a:xfrm flipV="1">
              <a:off x="1635" y="3226"/>
              <a:ext cx="1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62" name="Rectangle 1237"/>
            <p:cNvSpPr>
              <a:spLocks noChangeAspect="1" noChangeArrowheads="1"/>
            </p:cNvSpPr>
            <p:nvPr/>
          </p:nvSpPr>
          <p:spPr bwMode="auto">
            <a:xfrm>
              <a:off x="135" y="3142"/>
              <a:ext cx="421" cy="173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b="0">
                  <a:solidFill>
                    <a:srgbClr val="000000"/>
                  </a:solidFill>
                  <a:latin typeface="Tahoma" panose="020B0604030504040204" pitchFamily="34" charset="0"/>
                </a:rPr>
                <a:t>Δίχτυα</a:t>
              </a:r>
              <a:endParaRPr lang="en-US" altLang="el-GR" b="0">
                <a:latin typeface="Tahoma" panose="020B0604030504040204" pitchFamily="34" charset="0"/>
              </a:endParaRPr>
            </a:p>
          </p:txBody>
        </p:sp>
      </p:grpSp>
      <p:grpSp>
        <p:nvGrpSpPr>
          <p:cNvPr id="36081" name="Group 1265"/>
          <p:cNvGrpSpPr>
            <a:grpSpLocks/>
          </p:cNvGrpSpPr>
          <p:nvPr/>
        </p:nvGrpSpPr>
        <p:grpSpPr bwMode="auto">
          <a:xfrm>
            <a:off x="214313" y="5494338"/>
            <a:ext cx="3175000" cy="342900"/>
            <a:chOff x="135" y="3461"/>
            <a:chExt cx="2000" cy="216"/>
          </a:xfrm>
        </p:grpSpPr>
        <p:sp>
          <p:nvSpPr>
            <p:cNvPr id="9592" name="Rectangle 1095"/>
            <p:cNvSpPr>
              <a:spLocks noChangeAspect="1" noChangeArrowheads="1"/>
            </p:cNvSpPr>
            <p:nvPr/>
          </p:nvSpPr>
          <p:spPr bwMode="auto">
            <a:xfrm>
              <a:off x="1510" y="3485"/>
              <a:ext cx="103" cy="191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593" name="Rectangle 1096"/>
            <p:cNvSpPr>
              <a:spLocks noChangeAspect="1" noChangeArrowheads="1"/>
            </p:cNvSpPr>
            <p:nvPr/>
          </p:nvSpPr>
          <p:spPr bwMode="auto">
            <a:xfrm>
              <a:off x="1613" y="3485"/>
              <a:ext cx="118" cy="191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594" name="Rectangle 1097"/>
            <p:cNvSpPr>
              <a:spLocks noChangeAspect="1" noChangeArrowheads="1"/>
            </p:cNvSpPr>
            <p:nvPr/>
          </p:nvSpPr>
          <p:spPr bwMode="auto">
            <a:xfrm>
              <a:off x="1613" y="3522"/>
              <a:ext cx="1" cy="119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595" name="Freeform 1098"/>
            <p:cNvSpPr>
              <a:spLocks noChangeAspect="1"/>
            </p:cNvSpPr>
            <p:nvPr/>
          </p:nvSpPr>
          <p:spPr bwMode="auto">
            <a:xfrm>
              <a:off x="1613" y="3485"/>
              <a:ext cx="1" cy="37"/>
            </a:xfrm>
            <a:custGeom>
              <a:avLst/>
              <a:gdLst>
                <a:gd name="T0" fmla="*/ 0 w 1"/>
                <a:gd name="T1" fmla="*/ 37 h 30"/>
                <a:gd name="T2" fmla="*/ 0 w 1"/>
                <a:gd name="T3" fmla="*/ 37 h 30"/>
                <a:gd name="T4" fmla="*/ 0 w 1"/>
                <a:gd name="T5" fmla="*/ 37 h 30"/>
                <a:gd name="T6" fmla="*/ 0 w 1"/>
                <a:gd name="T7" fmla="*/ 0 h 30"/>
                <a:gd name="T8" fmla="*/ 0 w 1"/>
                <a:gd name="T9" fmla="*/ 3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0">
                  <a:moveTo>
                    <a:pt x="0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596" name="Freeform 1099"/>
            <p:cNvSpPr>
              <a:spLocks noChangeAspect="1"/>
            </p:cNvSpPr>
            <p:nvPr/>
          </p:nvSpPr>
          <p:spPr bwMode="auto">
            <a:xfrm>
              <a:off x="1613" y="3485"/>
              <a:ext cx="1" cy="37"/>
            </a:xfrm>
            <a:custGeom>
              <a:avLst/>
              <a:gdLst>
                <a:gd name="T0" fmla="*/ 0 w 1"/>
                <a:gd name="T1" fmla="*/ 37 h 30"/>
                <a:gd name="T2" fmla="*/ 0 w 1"/>
                <a:gd name="T3" fmla="*/ 37 h 30"/>
                <a:gd name="T4" fmla="*/ 0 w 1"/>
                <a:gd name="T5" fmla="*/ 0 h 30"/>
                <a:gd name="T6" fmla="*/ 0 w 1"/>
                <a:gd name="T7" fmla="*/ 37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0">
                  <a:moveTo>
                    <a:pt x="0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597" name="Freeform 1100"/>
            <p:cNvSpPr>
              <a:spLocks noChangeAspect="1"/>
            </p:cNvSpPr>
            <p:nvPr/>
          </p:nvSpPr>
          <p:spPr bwMode="auto">
            <a:xfrm>
              <a:off x="1613" y="3641"/>
              <a:ext cx="1" cy="3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0 w 1"/>
                <a:gd name="T5" fmla="*/ 0 h 28"/>
                <a:gd name="T6" fmla="*/ 0 w 1"/>
                <a:gd name="T7" fmla="*/ 35 h 28"/>
                <a:gd name="T8" fmla="*/ 0 w 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598" name="Freeform 1101"/>
            <p:cNvSpPr>
              <a:spLocks noChangeAspect="1"/>
            </p:cNvSpPr>
            <p:nvPr/>
          </p:nvSpPr>
          <p:spPr bwMode="auto">
            <a:xfrm>
              <a:off x="1613" y="3641"/>
              <a:ext cx="1" cy="3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0 w 1"/>
                <a:gd name="T5" fmla="*/ 35 h 28"/>
                <a:gd name="T6" fmla="*/ 0 w 1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599" name="Rectangle 1119"/>
            <p:cNvSpPr>
              <a:spLocks noChangeAspect="1" noChangeArrowheads="1"/>
            </p:cNvSpPr>
            <p:nvPr/>
          </p:nvSpPr>
          <p:spPr bwMode="auto">
            <a:xfrm>
              <a:off x="1124" y="3571"/>
              <a:ext cx="18" cy="1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600" name="Rectangle 1120"/>
            <p:cNvSpPr>
              <a:spLocks noChangeAspect="1" noChangeArrowheads="1"/>
            </p:cNvSpPr>
            <p:nvPr/>
          </p:nvSpPr>
          <p:spPr bwMode="auto">
            <a:xfrm>
              <a:off x="1142" y="3571"/>
              <a:ext cx="17" cy="1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601" name="Rectangle 1121"/>
            <p:cNvSpPr>
              <a:spLocks noChangeAspect="1" noChangeArrowheads="1"/>
            </p:cNvSpPr>
            <p:nvPr/>
          </p:nvSpPr>
          <p:spPr bwMode="auto">
            <a:xfrm>
              <a:off x="2104" y="3571"/>
              <a:ext cx="17" cy="1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602" name="Rectangle 1122"/>
            <p:cNvSpPr>
              <a:spLocks noChangeAspect="1" noChangeArrowheads="1"/>
            </p:cNvSpPr>
            <p:nvPr/>
          </p:nvSpPr>
          <p:spPr bwMode="auto">
            <a:xfrm>
              <a:off x="2118" y="3571"/>
              <a:ext cx="17" cy="1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603" name="Line 1125"/>
            <p:cNvSpPr>
              <a:spLocks noChangeAspect="1" noChangeShapeType="1"/>
            </p:cNvSpPr>
            <p:nvPr/>
          </p:nvSpPr>
          <p:spPr bwMode="auto">
            <a:xfrm>
              <a:off x="1618" y="3580"/>
              <a:ext cx="2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04" name="Line 1126"/>
            <p:cNvSpPr>
              <a:spLocks noChangeAspect="1" noChangeShapeType="1"/>
            </p:cNvSpPr>
            <p:nvPr/>
          </p:nvSpPr>
          <p:spPr bwMode="auto">
            <a:xfrm>
              <a:off x="1626" y="3571"/>
              <a:ext cx="2" cy="2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05" name="Line 1153"/>
            <p:cNvSpPr>
              <a:spLocks noChangeAspect="1" noChangeShapeType="1"/>
            </p:cNvSpPr>
            <p:nvPr/>
          </p:nvSpPr>
          <p:spPr bwMode="auto">
            <a:xfrm flipV="1">
              <a:off x="1179" y="3557"/>
              <a:ext cx="1" cy="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06" name="Line 1154"/>
            <p:cNvSpPr>
              <a:spLocks noChangeAspect="1" noChangeShapeType="1"/>
            </p:cNvSpPr>
            <p:nvPr/>
          </p:nvSpPr>
          <p:spPr bwMode="auto">
            <a:xfrm>
              <a:off x="1179" y="3557"/>
              <a:ext cx="1" cy="2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07" name="Line 1155"/>
            <p:cNvSpPr>
              <a:spLocks noChangeAspect="1" noChangeShapeType="1"/>
            </p:cNvSpPr>
            <p:nvPr/>
          </p:nvSpPr>
          <p:spPr bwMode="auto">
            <a:xfrm>
              <a:off x="1179" y="3580"/>
              <a:ext cx="33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08" name="Line 1156"/>
            <p:cNvSpPr>
              <a:spLocks noChangeAspect="1" noChangeShapeType="1"/>
            </p:cNvSpPr>
            <p:nvPr/>
          </p:nvSpPr>
          <p:spPr bwMode="auto">
            <a:xfrm flipV="1">
              <a:off x="1510" y="3485"/>
              <a:ext cx="1" cy="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09" name="Line 1157"/>
            <p:cNvSpPr>
              <a:spLocks noChangeAspect="1" noChangeShapeType="1"/>
            </p:cNvSpPr>
            <p:nvPr/>
          </p:nvSpPr>
          <p:spPr bwMode="auto">
            <a:xfrm>
              <a:off x="1510" y="3485"/>
              <a:ext cx="10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10" name="Line 1158"/>
            <p:cNvSpPr>
              <a:spLocks noChangeAspect="1" noChangeShapeType="1"/>
            </p:cNvSpPr>
            <p:nvPr/>
          </p:nvSpPr>
          <p:spPr bwMode="auto">
            <a:xfrm>
              <a:off x="1613" y="3485"/>
              <a:ext cx="1" cy="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11" name="Line 1159"/>
            <p:cNvSpPr>
              <a:spLocks noChangeAspect="1" noChangeShapeType="1"/>
            </p:cNvSpPr>
            <p:nvPr/>
          </p:nvSpPr>
          <p:spPr bwMode="auto">
            <a:xfrm>
              <a:off x="1613" y="3522"/>
              <a:ext cx="1" cy="11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12" name="Line 1160"/>
            <p:cNvSpPr>
              <a:spLocks noChangeAspect="1" noChangeShapeType="1"/>
            </p:cNvSpPr>
            <p:nvPr/>
          </p:nvSpPr>
          <p:spPr bwMode="auto">
            <a:xfrm flipV="1">
              <a:off x="1613" y="3522"/>
              <a:ext cx="1" cy="11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13" name="Line 1161"/>
            <p:cNvSpPr>
              <a:spLocks noChangeAspect="1" noChangeShapeType="1"/>
            </p:cNvSpPr>
            <p:nvPr/>
          </p:nvSpPr>
          <p:spPr bwMode="auto">
            <a:xfrm flipV="1">
              <a:off x="1613" y="3485"/>
              <a:ext cx="1" cy="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14" name="Line 1162"/>
            <p:cNvSpPr>
              <a:spLocks noChangeAspect="1" noChangeShapeType="1"/>
            </p:cNvSpPr>
            <p:nvPr/>
          </p:nvSpPr>
          <p:spPr bwMode="auto">
            <a:xfrm>
              <a:off x="1613" y="3485"/>
              <a:ext cx="11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15" name="Line 1163"/>
            <p:cNvSpPr>
              <a:spLocks noChangeAspect="1" noChangeShapeType="1"/>
            </p:cNvSpPr>
            <p:nvPr/>
          </p:nvSpPr>
          <p:spPr bwMode="auto">
            <a:xfrm>
              <a:off x="1731" y="3485"/>
              <a:ext cx="2" cy="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16" name="Line 1164"/>
            <p:cNvSpPr>
              <a:spLocks noChangeAspect="1" noChangeShapeType="1"/>
            </p:cNvSpPr>
            <p:nvPr/>
          </p:nvSpPr>
          <p:spPr bwMode="auto">
            <a:xfrm>
              <a:off x="1731" y="3580"/>
              <a:ext cx="30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17" name="Line 1165"/>
            <p:cNvSpPr>
              <a:spLocks noChangeAspect="1" noChangeShapeType="1"/>
            </p:cNvSpPr>
            <p:nvPr/>
          </p:nvSpPr>
          <p:spPr bwMode="auto">
            <a:xfrm flipV="1">
              <a:off x="2039" y="3557"/>
              <a:ext cx="1" cy="2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18" name="Line 1166"/>
            <p:cNvSpPr>
              <a:spLocks noChangeAspect="1" noChangeShapeType="1"/>
            </p:cNvSpPr>
            <p:nvPr/>
          </p:nvSpPr>
          <p:spPr bwMode="auto">
            <a:xfrm>
              <a:off x="2039" y="3557"/>
              <a:ext cx="1" cy="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19" name="Line 1167"/>
            <p:cNvSpPr>
              <a:spLocks noChangeAspect="1" noChangeShapeType="1"/>
            </p:cNvSpPr>
            <p:nvPr/>
          </p:nvSpPr>
          <p:spPr bwMode="auto">
            <a:xfrm flipV="1">
              <a:off x="2039" y="3580"/>
              <a:ext cx="1" cy="2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20" name="Line 1168"/>
            <p:cNvSpPr>
              <a:spLocks noChangeAspect="1" noChangeShapeType="1"/>
            </p:cNvSpPr>
            <p:nvPr/>
          </p:nvSpPr>
          <p:spPr bwMode="auto">
            <a:xfrm flipH="1">
              <a:off x="1731" y="3580"/>
              <a:ext cx="30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21" name="Line 1169"/>
            <p:cNvSpPr>
              <a:spLocks noChangeAspect="1" noChangeShapeType="1"/>
            </p:cNvSpPr>
            <p:nvPr/>
          </p:nvSpPr>
          <p:spPr bwMode="auto">
            <a:xfrm>
              <a:off x="1731" y="3580"/>
              <a:ext cx="2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22" name="Line 1170"/>
            <p:cNvSpPr>
              <a:spLocks noChangeAspect="1" noChangeShapeType="1"/>
            </p:cNvSpPr>
            <p:nvPr/>
          </p:nvSpPr>
          <p:spPr bwMode="auto">
            <a:xfrm flipH="1">
              <a:off x="1613" y="3676"/>
              <a:ext cx="11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23" name="Line 1171"/>
            <p:cNvSpPr>
              <a:spLocks noChangeAspect="1" noChangeShapeType="1"/>
            </p:cNvSpPr>
            <p:nvPr/>
          </p:nvSpPr>
          <p:spPr bwMode="auto">
            <a:xfrm flipV="1">
              <a:off x="1613" y="3641"/>
              <a:ext cx="1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24" name="Line 1172"/>
            <p:cNvSpPr>
              <a:spLocks noChangeAspect="1" noChangeShapeType="1"/>
            </p:cNvSpPr>
            <p:nvPr/>
          </p:nvSpPr>
          <p:spPr bwMode="auto">
            <a:xfrm>
              <a:off x="1613" y="3641"/>
              <a:ext cx="1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25" name="Line 1173"/>
            <p:cNvSpPr>
              <a:spLocks noChangeAspect="1" noChangeShapeType="1"/>
            </p:cNvSpPr>
            <p:nvPr/>
          </p:nvSpPr>
          <p:spPr bwMode="auto">
            <a:xfrm flipH="1">
              <a:off x="1510" y="3676"/>
              <a:ext cx="10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26" name="Line 1174"/>
            <p:cNvSpPr>
              <a:spLocks noChangeAspect="1" noChangeShapeType="1"/>
            </p:cNvSpPr>
            <p:nvPr/>
          </p:nvSpPr>
          <p:spPr bwMode="auto">
            <a:xfrm flipV="1">
              <a:off x="1510" y="3580"/>
              <a:ext cx="1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627" name="Rectangle 1238"/>
            <p:cNvSpPr>
              <a:spLocks noChangeAspect="1" noChangeArrowheads="1"/>
            </p:cNvSpPr>
            <p:nvPr/>
          </p:nvSpPr>
          <p:spPr bwMode="auto">
            <a:xfrm>
              <a:off x="135" y="3461"/>
              <a:ext cx="465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b="0">
                  <a:solidFill>
                    <a:srgbClr val="000000"/>
                  </a:solidFill>
                  <a:latin typeface="Tahoma" panose="020B0604030504040204" pitchFamily="34" charset="0"/>
                </a:rPr>
                <a:t>Μηχ/τα</a:t>
              </a:r>
              <a:endParaRPr lang="en-US" altLang="el-GR" b="0">
                <a:latin typeface="Tahoma" panose="020B0604030504040204" pitchFamily="34" charset="0"/>
              </a:endParaRPr>
            </a:p>
          </p:txBody>
        </p:sp>
      </p:grpSp>
      <p:grpSp>
        <p:nvGrpSpPr>
          <p:cNvPr id="36084" name="Group 1268"/>
          <p:cNvGrpSpPr>
            <a:grpSpLocks/>
          </p:cNvGrpSpPr>
          <p:nvPr/>
        </p:nvGrpSpPr>
        <p:grpSpPr bwMode="auto">
          <a:xfrm>
            <a:off x="214313" y="4471988"/>
            <a:ext cx="3648075" cy="306387"/>
            <a:chOff x="135" y="2817"/>
            <a:chExt cx="2298" cy="193"/>
          </a:xfrm>
        </p:grpSpPr>
        <p:sp>
          <p:nvSpPr>
            <p:cNvPr id="9560" name="Rectangle 1102"/>
            <p:cNvSpPr>
              <a:spLocks noChangeAspect="1" noChangeArrowheads="1"/>
            </p:cNvSpPr>
            <p:nvPr/>
          </p:nvSpPr>
          <p:spPr bwMode="auto">
            <a:xfrm>
              <a:off x="1871" y="2817"/>
              <a:ext cx="93" cy="191"/>
            </a:xfrm>
            <a:prstGeom prst="rect">
              <a:avLst/>
            </a:prstGeom>
            <a:solidFill>
              <a:srgbClr val="6699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561" name="Rectangle 1103"/>
            <p:cNvSpPr>
              <a:spLocks noChangeAspect="1" noChangeArrowheads="1"/>
            </p:cNvSpPr>
            <p:nvPr/>
          </p:nvSpPr>
          <p:spPr bwMode="auto">
            <a:xfrm>
              <a:off x="1964" y="2817"/>
              <a:ext cx="186" cy="191"/>
            </a:xfrm>
            <a:prstGeom prst="rect">
              <a:avLst/>
            </a:prstGeom>
            <a:solidFill>
              <a:srgbClr val="6699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562" name="Rectangle 1104"/>
            <p:cNvSpPr>
              <a:spLocks noChangeAspect="1" noChangeArrowheads="1"/>
            </p:cNvSpPr>
            <p:nvPr/>
          </p:nvSpPr>
          <p:spPr bwMode="auto">
            <a:xfrm>
              <a:off x="1964" y="2852"/>
              <a:ext cx="1" cy="119"/>
            </a:xfrm>
            <a:prstGeom prst="rect">
              <a:avLst/>
            </a:prstGeom>
            <a:solidFill>
              <a:srgbClr val="6699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563" name="Freeform 1105"/>
            <p:cNvSpPr>
              <a:spLocks noChangeAspect="1"/>
            </p:cNvSpPr>
            <p:nvPr/>
          </p:nvSpPr>
          <p:spPr bwMode="auto">
            <a:xfrm>
              <a:off x="1964" y="2817"/>
              <a:ext cx="1" cy="35"/>
            </a:xfrm>
            <a:custGeom>
              <a:avLst/>
              <a:gdLst>
                <a:gd name="T0" fmla="*/ 0 w 1"/>
                <a:gd name="T1" fmla="*/ 35 h 28"/>
                <a:gd name="T2" fmla="*/ 0 w 1"/>
                <a:gd name="T3" fmla="*/ 35 h 28"/>
                <a:gd name="T4" fmla="*/ 0 w 1"/>
                <a:gd name="T5" fmla="*/ 35 h 28"/>
                <a:gd name="T6" fmla="*/ 0 w 1"/>
                <a:gd name="T7" fmla="*/ 0 h 28"/>
                <a:gd name="T8" fmla="*/ 0 w 1"/>
                <a:gd name="T9" fmla="*/ 3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8">
                  <a:moveTo>
                    <a:pt x="0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6699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564" name="Freeform 1106"/>
            <p:cNvSpPr>
              <a:spLocks noChangeAspect="1"/>
            </p:cNvSpPr>
            <p:nvPr/>
          </p:nvSpPr>
          <p:spPr bwMode="auto">
            <a:xfrm>
              <a:off x="1964" y="2817"/>
              <a:ext cx="1" cy="35"/>
            </a:xfrm>
            <a:custGeom>
              <a:avLst/>
              <a:gdLst>
                <a:gd name="T0" fmla="*/ 0 w 1"/>
                <a:gd name="T1" fmla="*/ 35 h 28"/>
                <a:gd name="T2" fmla="*/ 0 w 1"/>
                <a:gd name="T3" fmla="*/ 35 h 28"/>
                <a:gd name="T4" fmla="*/ 0 w 1"/>
                <a:gd name="T5" fmla="*/ 0 h 28"/>
                <a:gd name="T6" fmla="*/ 0 w 1"/>
                <a:gd name="T7" fmla="*/ 35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8">
                  <a:moveTo>
                    <a:pt x="0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6699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565" name="Freeform 1107"/>
            <p:cNvSpPr>
              <a:spLocks noChangeAspect="1"/>
            </p:cNvSpPr>
            <p:nvPr/>
          </p:nvSpPr>
          <p:spPr bwMode="auto">
            <a:xfrm>
              <a:off x="1964" y="2971"/>
              <a:ext cx="1" cy="37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0 h 30"/>
                <a:gd name="T6" fmla="*/ 0 w 1"/>
                <a:gd name="T7" fmla="*/ 37 h 30"/>
                <a:gd name="T8" fmla="*/ 0 w 1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566" name="Freeform 1108"/>
            <p:cNvSpPr>
              <a:spLocks noChangeAspect="1"/>
            </p:cNvSpPr>
            <p:nvPr/>
          </p:nvSpPr>
          <p:spPr bwMode="auto">
            <a:xfrm>
              <a:off x="1964" y="2971"/>
              <a:ext cx="1" cy="37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37 h 30"/>
                <a:gd name="T6" fmla="*/ 0 w 1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567" name="Line 1127"/>
            <p:cNvSpPr>
              <a:spLocks noChangeAspect="1" noChangeShapeType="1"/>
            </p:cNvSpPr>
            <p:nvPr/>
          </p:nvSpPr>
          <p:spPr bwMode="auto">
            <a:xfrm>
              <a:off x="2001" y="2912"/>
              <a:ext cx="2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68" name="Line 1128"/>
            <p:cNvSpPr>
              <a:spLocks noChangeAspect="1" noChangeShapeType="1"/>
            </p:cNvSpPr>
            <p:nvPr/>
          </p:nvSpPr>
          <p:spPr bwMode="auto">
            <a:xfrm>
              <a:off x="2010" y="2903"/>
              <a:ext cx="1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69" name="Line 1175"/>
            <p:cNvSpPr>
              <a:spLocks noChangeAspect="1" noChangeShapeType="1"/>
            </p:cNvSpPr>
            <p:nvPr/>
          </p:nvSpPr>
          <p:spPr bwMode="auto">
            <a:xfrm flipV="1">
              <a:off x="1598" y="2886"/>
              <a:ext cx="1" cy="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70" name="Line 1176"/>
            <p:cNvSpPr>
              <a:spLocks noChangeAspect="1" noChangeShapeType="1"/>
            </p:cNvSpPr>
            <p:nvPr/>
          </p:nvSpPr>
          <p:spPr bwMode="auto">
            <a:xfrm>
              <a:off x="1598" y="2886"/>
              <a:ext cx="1" cy="2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71" name="Line 1177"/>
            <p:cNvSpPr>
              <a:spLocks noChangeAspect="1" noChangeShapeType="1"/>
            </p:cNvSpPr>
            <p:nvPr/>
          </p:nvSpPr>
          <p:spPr bwMode="auto">
            <a:xfrm>
              <a:off x="1598" y="2912"/>
              <a:ext cx="27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72" name="Line 1178"/>
            <p:cNvSpPr>
              <a:spLocks noChangeAspect="1" noChangeShapeType="1"/>
            </p:cNvSpPr>
            <p:nvPr/>
          </p:nvSpPr>
          <p:spPr bwMode="auto">
            <a:xfrm flipV="1">
              <a:off x="1871" y="2817"/>
              <a:ext cx="2" cy="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73" name="Line 1179"/>
            <p:cNvSpPr>
              <a:spLocks noChangeAspect="1" noChangeShapeType="1"/>
            </p:cNvSpPr>
            <p:nvPr/>
          </p:nvSpPr>
          <p:spPr bwMode="auto">
            <a:xfrm>
              <a:off x="1871" y="2817"/>
              <a:ext cx="9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74" name="Line 1180"/>
            <p:cNvSpPr>
              <a:spLocks noChangeAspect="1" noChangeShapeType="1"/>
            </p:cNvSpPr>
            <p:nvPr/>
          </p:nvSpPr>
          <p:spPr bwMode="auto">
            <a:xfrm>
              <a:off x="1964" y="2817"/>
              <a:ext cx="1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75" name="Line 1181"/>
            <p:cNvSpPr>
              <a:spLocks noChangeAspect="1" noChangeShapeType="1"/>
            </p:cNvSpPr>
            <p:nvPr/>
          </p:nvSpPr>
          <p:spPr bwMode="auto">
            <a:xfrm>
              <a:off x="1964" y="2852"/>
              <a:ext cx="1" cy="11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76" name="Line 1182"/>
            <p:cNvSpPr>
              <a:spLocks noChangeAspect="1" noChangeShapeType="1"/>
            </p:cNvSpPr>
            <p:nvPr/>
          </p:nvSpPr>
          <p:spPr bwMode="auto">
            <a:xfrm flipV="1">
              <a:off x="1964" y="2852"/>
              <a:ext cx="1" cy="11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77" name="Line 1183"/>
            <p:cNvSpPr>
              <a:spLocks noChangeAspect="1" noChangeShapeType="1"/>
            </p:cNvSpPr>
            <p:nvPr/>
          </p:nvSpPr>
          <p:spPr bwMode="auto">
            <a:xfrm flipV="1">
              <a:off x="1964" y="2817"/>
              <a:ext cx="1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78" name="Line 1184"/>
            <p:cNvSpPr>
              <a:spLocks noChangeAspect="1" noChangeShapeType="1"/>
            </p:cNvSpPr>
            <p:nvPr/>
          </p:nvSpPr>
          <p:spPr bwMode="auto">
            <a:xfrm>
              <a:off x="1964" y="2817"/>
              <a:ext cx="186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79" name="Line 1185"/>
            <p:cNvSpPr>
              <a:spLocks noChangeAspect="1" noChangeShapeType="1"/>
            </p:cNvSpPr>
            <p:nvPr/>
          </p:nvSpPr>
          <p:spPr bwMode="auto">
            <a:xfrm>
              <a:off x="2150" y="2817"/>
              <a:ext cx="1" cy="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80" name="Line 1186"/>
            <p:cNvSpPr>
              <a:spLocks noChangeAspect="1" noChangeShapeType="1"/>
            </p:cNvSpPr>
            <p:nvPr/>
          </p:nvSpPr>
          <p:spPr bwMode="auto">
            <a:xfrm>
              <a:off x="2150" y="2912"/>
              <a:ext cx="28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81" name="Line 1187"/>
            <p:cNvSpPr>
              <a:spLocks noChangeAspect="1" noChangeShapeType="1"/>
            </p:cNvSpPr>
            <p:nvPr/>
          </p:nvSpPr>
          <p:spPr bwMode="auto">
            <a:xfrm flipV="1">
              <a:off x="2431" y="2886"/>
              <a:ext cx="2" cy="2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82" name="Line 1188"/>
            <p:cNvSpPr>
              <a:spLocks noChangeAspect="1" noChangeShapeType="1"/>
            </p:cNvSpPr>
            <p:nvPr/>
          </p:nvSpPr>
          <p:spPr bwMode="auto">
            <a:xfrm>
              <a:off x="2431" y="2886"/>
              <a:ext cx="2" cy="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83" name="Line 1189"/>
            <p:cNvSpPr>
              <a:spLocks noChangeAspect="1" noChangeShapeType="1"/>
            </p:cNvSpPr>
            <p:nvPr/>
          </p:nvSpPr>
          <p:spPr bwMode="auto">
            <a:xfrm flipV="1">
              <a:off x="2431" y="2912"/>
              <a:ext cx="2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84" name="Line 1190"/>
            <p:cNvSpPr>
              <a:spLocks noChangeAspect="1" noChangeShapeType="1"/>
            </p:cNvSpPr>
            <p:nvPr/>
          </p:nvSpPr>
          <p:spPr bwMode="auto">
            <a:xfrm flipH="1">
              <a:off x="2150" y="2912"/>
              <a:ext cx="28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85" name="Line 1191"/>
            <p:cNvSpPr>
              <a:spLocks noChangeAspect="1" noChangeShapeType="1"/>
            </p:cNvSpPr>
            <p:nvPr/>
          </p:nvSpPr>
          <p:spPr bwMode="auto">
            <a:xfrm>
              <a:off x="2150" y="2912"/>
              <a:ext cx="1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86" name="Line 1192"/>
            <p:cNvSpPr>
              <a:spLocks noChangeAspect="1" noChangeShapeType="1"/>
            </p:cNvSpPr>
            <p:nvPr/>
          </p:nvSpPr>
          <p:spPr bwMode="auto">
            <a:xfrm flipH="1">
              <a:off x="1964" y="3008"/>
              <a:ext cx="186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87" name="Line 1193"/>
            <p:cNvSpPr>
              <a:spLocks noChangeAspect="1" noChangeShapeType="1"/>
            </p:cNvSpPr>
            <p:nvPr/>
          </p:nvSpPr>
          <p:spPr bwMode="auto">
            <a:xfrm flipV="1">
              <a:off x="1964" y="2971"/>
              <a:ext cx="1" cy="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88" name="Line 1194"/>
            <p:cNvSpPr>
              <a:spLocks noChangeAspect="1" noChangeShapeType="1"/>
            </p:cNvSpPr>
            <p:nvPr/>
          </p:nvSpPr>
          <p:spPr bwMode="auto">
            <a:xfrm>
              <a:off x="1964" y="2971"/>
              <a:ext cx="1" cy="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89" name="Line 1195"/>
            <p:cNvSpPr>
              <a:spLocks noChangeAspect="1" noChangeShapeType="1"/>
            </p:cNvSpPr>
            <p:nvPr/>
          </p:nvSpPr>
          <p:spPr bwMode="auto">
            <a:xfrm flipH="1">
              <a:off x="1871" y="3008"/>
              <a:ext cx="93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90" name="Line 1196"/>
            <p:cNvSpPr>
              <a:spLocks noChangeAspect="1" noChangeShapeType="1"/>
            </p:cNvSpPr>
            <p:nvPr/>
          </p:nvSpPr>
          <p:spPr bwMode="auto">
            <a:xfrm flipV="1">
              <a:off x="1871" y="2912"/>
              <a:ext cx="2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91" name="Rectangle 1239"/>
            <p:cNvSpPr>
              <a:spLocks noChangeAspect="1" noChangeArrowheads="1"/>
            </p:cNvSpPr>
            <p:nvPr/>
          </p:nvSpPr>
          <p:spPr bwMode="auto">
            <a:xfrm>
              <a:off x="135" y="2837"/>
              <a:ext cx="679" cy="173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b="0">
                  <a:solidFill>
                    <a:srgbClr val="000000"/>
                  </a:solidFill>
                  <a:latin typeface="Tahoma" panose="020B0604030504040204" pitchFamily="34" charset="0"/>
                </a:rPr>
                <a:t>Παραγάδια</a:t>
              </a:r>
              <a:endParaRPr lang="en-US" altLang="el-GR" b="0">
                <a:latin typeface="Tahoma" panose="020B0604030504040204" pitchFamily="34" charset="0"/>
              </a:endParaRPr>
            </a:p>
          </p:txBody>
        </p:sp>
      </p:grpSp>
      <p:grpSp>
        <p:nvGrpSpPr>
          <p:cNvPr id="36096" name="Group 1280"/>
          <p:cNvGrpSpPr>
            <a:grpSpLocks/>
          </p:cNvGrpSpPr>
          <p:nvPr/>
        </p:nvGrpSpPr>
        <p:grpSpPr bwMode="auto">
          <a:xfrm>
            <a:off x="214313" y="5988050"/>
            <a:ext cx="3127375" cy="307975"/>
            <a:chOff x="135" y="3772"/>
            <a:chExt cx="1970" cy="194"/>
          </a:xfrm>
        </p:grpSpPr>
        <p:sp>
          <p:nvSpPr>
            <p:cNvPr id="9528" name="Line 1215"/>
            <p:cNvSpPr>
              <a:spLocks noChangeAspect="1" noChangeShapeType="1"/>
            </p:cNvSpPr>
            <p:nvPr/>
          </p:nvSpPr>
          <p:spPr bwMode="auto">
            <a:xfrm flipH="1">
              <a:off x="1563" y="3965"/>
              <a:ext cx="23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29" name="Line 1218"/>
            <p:cNvSpPr>
              <a:spLocks noChangeAspect="1" noChangeShapeType="1"/>
            </p:cNvSpPr>
            <p:nvPr/>
          </p:nvSpPr>
          <p:spPr bwMode="auto">
            <a:xfrm flipH="1">
              <a:off x="1380" y="3965"/>
              <a:ext cx="18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30" name="Rectangle 1109"/>
            <p:cNvSpPr>
              <a:spLocks noChangeAspect="1" noChangeArrowheads="1"/>
            </p:cNvSpPr>
            <p:nvPr/>
          </p:nvSpPr>
          <p:spPr bwMode="auto">
            <a:xfrm>
              <a:off x="1380" y="3772"/>
              <a:ext cx="183" cy="193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531" name="Rectangle 1110"/>
            <p:cNvSpPr>
              <a:spLocks noChangeAspect="1" noChangeArrowheads="1"/>
            </p:cNvSpPr>
            <p:nvPr/>
          </p:nvSpPr>
          <p:spPr bwMode="auto">
            <a:xfrm>
              <a:off x="1563" y="3772"/>
              <a:ext cx="232" cy="193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532" name="Rectangle 1111"/>
            <p:cNvSpPr>
              <a:spLocks noChangeAspect="1" noChangeArrowheads="1"/>
            </p:cNvSpPr>
            <p:nvPr/>
          </p:nvSpPr>
          <p:spPr bwMode="auto">
            <a:xfrm>
              <a:off x="1563" y="3807"/>
              <a:ext cx="1" cy="123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533" name="Freeform 1112"/>
            <p:cNvSpPr>
              <a:spLocks noChangeAspect="1"/>
            </p:cNvSpPr>
            <p:nvPr/>
          </p:nvSpPr>
          <p:spPr bwMode="auto">
            <a:xfrm>
              <a:off x="1563" y="3772"/>
              <a:ext cx="1" cy="35"/>
            </a:xfrm>
            <a:custGeom>
              <a:avLst/>
              <a:gdLst>
                <a:gd name="T0" fmla="*/ 0 w 1"/>
                <a:gd name="T1" fmla="*/ 35 h 28"/>
                <a:gd name="T2" fmla="*/ 0 w 1"/>
                <a:gd name="T3" fmla="*/ 35 h 28"/>
                <a:gd name="T4" fmla="*/ 0 w 1"/>
                <a:gd name="T5" fmla="*/ 35 h 28"/>
                <a:gd name="T6" fmla="*/ 0 w 1"/>
                <a:gd name="T7" fmla="*/ 0 h 28"/>
                <a:gd name="T8" fmla="*/ 0 w 1"/>
                <a:gd name="T9" fmla="*/ 3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8">
                  <a:moveTo>
                    <a:pt x="0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534" name="Freeform 1113"/>
            <p:cNvSpPr>
              <a:spLocks noChangeAspect="1"/>
            </p:cNvSpPr>
            <p:nvPr/>
          </p:nvSpPr>
          <p:spPr bwMode="auto">
            <a:xfrm>
              <a:off x="1563" y="3772"/>
              <a:ext cx="1" cy="35"/>
            </a:xfrm>
            <a:custGeom>
              <a:avLst/>
              <a:gdLst>
                <a:gd name="T0" fmla="*/ 0 w 1"/>
                <a:gd name="T1" fmla="*/ 35 h 28"/>
                <a:gd name="T2" fmla="*/ 0 w 1"/>
                <a:gd name="T3" fmla="*/ 35 h 28"/>
                <a:gd name="T4" fmla="*/ 0 w 1"/>
                <a:gd name="T5" fmla="*/ 0 h 28"/>
                <a:gd name="T6" fmla="*/ 0 w 1"/>
                <a:gd name="T7" fmla="*/ 35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8">
                  <a:moveTo>
                    <a:pt x="0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535" name="Freeform 1114"/>
            <p:cNvSpPr>
              <a:spLocks noChangeAspect="1"/>
            </p:cNvSpPr>
            <p:nvPr/>
          </p:nvSpPr>
          <p:spPr bwMode="auto">
            <a:xfrm>
              <a:off x="1563" y="3930"/>
              <a:ext cx="1" cy="3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0 w 1"/>
                <a:gd name="T5" fmla="*/ 0 h 28"/>
                <a:gd name="T6" fmla="*/ 0 w 1"/>
                <a:gd name="T7" fmla="*/ 35 h 28"/>
                <a:gd name="T8" fmla="*/ 0 w 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536" name="Freeform 1115"/>
            <p:cNvSpPr>
              <a:spLocks noChangeAspect="1"/>
            </p:cNvSpPr>
            <p:nvPr/>
          </p:nvSpPr>
          <p:spPr bwMode="auto">
            <a:xfrm>
              <a:off x="1563" y="3930"/>
              <a:ext cx="1" cy="3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0 w 1"/>
                <a:gd name="T5" fmla="*/ 35 h 28"/>
                <a:gd name="T6" fmla="*/ 0 w 1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537" name="Line 1129"/>
            <p:cNvSpPr>
              <a:spLocks noChangeAspect="1" noChangeShapeType="1"/>
            </p:cNvSpPr>
            <p:nvPr/>
          </p:nvSpPr>
          <p:spPr bwMode="auto">
            <a:xfrm>
              <a:off x="1589" y="3869"/>
              <a:ext cx="2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38" name="Line 1130"/>
            <p:cNvSpPr>
              <a:spLocks noChangeAspect="1" noChangeShapeType="1"/>
            </p:cNvSpPr>
            <p:nvPr/>
          </p:nvSpPr>
          <p:spPr bwMode="auto">
            <a:xfrm>
              <a:off x="1598" y="3860"/>
              <a:ext cx="1" cy="2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39" name="Line 1197"/>
            <p:cNvSpPr>
              <a:spLocks noChangeAspect="1" noChangeShapeType="1"/>
            </p:cNvSpPr>
            <p:nvPr/>
          </p:nvSpPr>
          <p:spPr bwMode="auto">
            <a:xfrm flipV="1">
              <a:off x="1075" y="3845"/>
              <a:ext cx="2" cy="4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40" name="Line 1198"/>
            <p:cNvSpPr>
              <a:spLocks noChangeAspect="1" noChangeShapeType="1"/>
            </p:cNvSpPr>
            <p:nvPr/>
          </p:nvSpPr>
          <p:spPr bwMode="auto">
            <a:xfrm>
              <a:off x="1075" y="3845"/>
              <a:ext cx="2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41" name="Line 1199"/>
            <p:cNvSpPr>
              <a:spLocks noChangeAspect="1" noChangeShapeType="1"/>
            </p:cNvSpPr>
            <p:nvPr/>
          </p:nvSpPr>
          <p:spPr bwMode="auto">
            <a:xfrm>
              <a:off x="1075" y="3869"/>
              <a:ext cx="305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42" name="Line 1200"/>
            <p:cNvSpPr>
              <a:spLocks noChangeAspect="1" noChangeShapeType="1"/>
            </p:cNvSpPr>
            <p:nvPr/>
          </p:nvSpPr>
          <p:spPr bwMode="auto">
            <a:xfrm flipV="1">
              <a:off x="1380" y="3772"/>
              <a:ext cx="1" cy="9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43" name="Line 1201"/>
            <p:cNvSpPr>
              <a:spLocks noChangeAspect="1" noChangeShapeType="1"/>
            </p:cNvSpPr>
            <p:nvPr/>
          </p:nvSpPr>
          <p:spPr bwMode="auto">
            <a:xfrm>
              <a:off x="1380" y="3772"/>
              <a:ext cx="183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44" name="Line 1202"/>
            <p:cNvSpPr>
              <a:spLocks noChangeAspect="1" noChangeShapeType="1"/>
            </p:cNvSpPr>
            <p:nvPr/>
          </p:nvSpPr>
          <p:spPr bwMode="auto">
            <a:xfrm>
              <a:off x="1563" y="3772"/>
              <a:ext cx="1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45" name="Line 1203"/>
            <p:cNvSpPr>
              <a:spLocks noChangeAspect="1" noChangeShapeType="1"/>
            </p:cNvSpPr>
            <p:nvPr/>
          </p:nvSpPr>
          <p:spPr bwMode="auto">
            <a:xfrm>
              <a:off x="1563" y="3807"/>
              <a:ext cx="1" cy="12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46" name="Line 1204"/>
            <p:cNvSpPr>
              <a:spLocks noChangeAspect="1" noChangeShapeType="1"/>
            </p:cNvSpPr>
            <p:nvPr/>
          </p:nvSpPr>
          <p:spPr bwMode="auto">
            <a:xfrm flipV="1">
              <a:off x="1563" y="3807"/>
              <a:ext cx="1" cy="12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47" name="Line 1205"/>
            <p:cNvSpPr>
              <a:spLocks noChangeAspect="1" noChangeShapeType="1"/>
            </p:cNvSpPr>
            <p:nvPr/>
          </p:nvSpPr>
          <p:spPr bwMode="auto">
            <a:xfrm flipV="1">
              <a:off x="1563" y="3772"/>
              <a:ext cx="1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48" name="Line 1206"/>
            <p:cNvSpPr>
              <a:spLocks noChangeAspect="1" noChangeShapeType="1"/>
            </p:cNvSpPr>
            <p:nvPr/>
          </p:nvSpPr>
          <p:spPr bwMode="auto">
            <a:xfrm>
              <a:off x="1563" y="3772"/>
              <a:ext cx="232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49" name="Line 1207"/>
            <p:cNvSpPr>
              <a:spLocks noChangeAspect="1" noChangeShapeType="1"/>
            </p:cNvSpPr>
            <p:nvPr/>
          </p:nvSpPr>
          <p:spPr bwMode="auto">
            <a:xfrm>
              <a:off x="1795" y="3772"/>
              <a:ext cx="1" cy="9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50" name="Line 1208"/>
            <p:cNvSpPr>
              <a:spLocks noChangeAspect="1" noChangeShapeType="1"/>
            </p:cNvSpPr>
            <p:nvPr/>
          </p:nvSpPr>
          <p:spPr bwMode="auto">
            <a:xfrm>
              <a:off x="1795" y="3869"/>
              <a:ext cx="30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51" name="Line 1209"/>
            <p:cNvSpPr>
              <a:spLocks noChangeAspect="1" noChangeShapeType="1"/>
            </p:cNvSpPr>
            <p:nvPr/>
          </p:nvSpPr>
          <p:spPr bwMode="auto">
            <a:xfrm flipV="1">
              <a:off x="2104" y="3845"/>
              <a:ext cx="1" cy="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52" name="Line 1210"/>
            <p:cNvSpPr>
              <a:spLocks noChangeAspect="1" noChangeShapeType="1"/>
            </p:cNvSpPr>
            <p:nvPr/>
          </p:nvSpPr>
          <p:spPr bwMode="auto">
            <a:xfrm>
              <a:off x="2104" y="3845"/>
              <a:ext cx="1" cy="4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53" name="Line 1212"/>
            <p:cNvSpPr>
              <a:spLocks noChangeAspect="1" noChangeShapeType="1"/>
            </p:cNvSpPr>
            <p:nvPr/>
          </p:nvSpPr>
          <p:spPr bwMode="auto">
            <a:xfrm flipV="1">
              <a:off x="2104" y="3869"/>
              <a:ext cx="1" cy="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54" name="Line 1213"/>
            <p:cNvSpPr>
              <a:spLocks noChangeAspect="1" noChangeShapeType="1"/>
            </p:cNvSpPr>
            <p:nvPr/>
          </p:nvSpPr>
          <p:spPr bwMode="auto">
            <a:xfrm flipH="1">
              <a:off x="1795" y="3869"/>
              <a:ext cx="30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55" name="Line 1214"/>
            <p:cNvSpPr>
              <a:spLocks noChangeAspect="1" noChangeShapeType="1"/>
            </p:cNvSpPr>
            <p:nvPr/>
          </p:nvSpPr>
          <p:spPr bwMode="auto">
            <a:xfrm>
              <a:off x="1795" y="3869"/>
              <a:ext cx="1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56" name="Line 1216"/>
            <p:cNvSpPr>
              <a:spLocks noChangeAspect="1" noChangeShapeType="1"/>
            </p:cNvSpPr>
            <p:nvPr/>
          </p:nvSpPr>
          <p:spPr bwMode="auto">
            <a:xfrm flipV="1">
              <a:off x="1563" y="3930"/>
              <a:ext cx="1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57" name="Line 1217"/>
            <p:cNvSpPr>
              <a:spLocks noChangeAspect="1" noChangeShapeType="1"/>
            </p:cNvSpPr>
            <p:nvPr/>
          </p:nvSpPr>
          <p:spPr bwMode="auto">
            <a:xfrm>
              <a:off x="1563" y="3930"/>
              <a:ext cx="1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58" name="Line 1219"/>
            <p:cNvSpPr>
              <a:spLocks noChangeAspect="1" noChangeShapeType="1"/>
            </p:cNvSpPr>
            <p:nvPr/>
          </p:nvSpPr>
          <p:spPr bwMode="auto">
            <a:xfrm flipV="1">
              <a:off x="1380" y="3869"/>
              <a:ext cx="1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59" name="Rectangle 1240"/>
            <p:cNvSpPr>
              <a:spLocks noChangeAspect="1" noChangeArrowheads="1"/>
            </p:cNvSpPr>
            <p:nvPr/>
          </p:nvSpPr>
          <p:spPr bwMode="auto">
            <a:xfrm>
              <a:off x="135" y="3780"/>
              <a:ext cx="67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b="0">
                  <a:solidFill>
                    <a:srgbClr val="000000"/>
                  </a:solidFill>
                  <a:latin typeface="Tahoma" panose="020B0604030504040204" pitchFamily="34" charset="0"/>
                </a:rPr>
                <a:t>Πεζότρατα</a:t>
              </a:r>
              <a:endParaRPr lang="en-US" altLang="el-GR" b="0">
                <a:latin typeface="Tahoma" panose="020B0604030504040204" pitchFamily="34" charset="0"/>
              </a:endParaRPr>
            </a:p>
          </p:txBody>
        </p:sp>
      </p:grpSp>
      <p:grpSp>
        <p:nvGrpSpPr>
          <p:cNvPr id="36092" name="Group 1276"/>
          <p:cNvGrpSpPr>
            <a:grpSpLocks/>
          </p:cNvGrpSpPr>
          <p:nvPr/>
        </p:nvGrpSpPr>
        <p:grpSpPr bwMode="auto">
          <a:xfrm>
            <a:off x="6264275" y="4264025"/>
            <a:ext cx="2763838" cy="2405063"/>
            <a:chOff x="3946" y="2686"/>
            <a:chExt cx="1741" cy="1515"/>
          </a:xfrm>
        </p:grpSpPr>
        <p:sp>
          <p:nvSpPr>
            <p:cNvPr id="9445" name="Line 718"/>
            <p:cNvSpPr>
              <a:spLocks noChangeAspect="1" noChangeShapeType="1"/>
            </p:cNvSpPr>
            <p:nvPr/>
          </p:nvSpPr>
          <p:spPr bwMode="auto">
            <a:xfrm>
              <a:off x="3948" y="4017"/>
              <a:ext cx="1734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46" name="Line 719"/>
            <p:cNvSpPr>
              <a:spLocks noChangeAspect="1" noChangeShapeType="1"/>
            </p:cNvSpPr>
            <p:nvPr/>
          </p:nvSpPr>
          <p:spPr bwMode="auto">
            <a:xfrm flipH="1">
              <a:off x="3948" y="4017"/>
              <a:ext cx="1734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47" name="Line 720"/>
            <p:cNvSpPr>
              <a:spLocks noChangeAspect="1" noChangeShapeType="1"/>
            </p:cNvSpPr>
            <p:nvPr/>
          </p:nvSpPr>
          <p:spPr bwMode="auto">
            <a:xfrm>
              <a:off x="3997" y="4017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48" name="Line 721"/>
            <p:cNvSpPr>
              <a:spLocks noChangeAspect="1" noChangeShapeType="1"/>
            </p:cNvSpPr>
            <p:nvPr/>
          </p:nvSpPr>
          <p:spPr bwMode="auto">
            <a:xfrm flipV="1">
              <a:off x="3997" y="4017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49" name="Line 722"/>
            <p:cNvSpPr>
              <a:spLocks noChangeAspect="1" noChangeShapeType="1"/>
            </p:cNvSpPr>
            <p:nvPr/>
          </p:nvSpPr>
          <p:spPr bwMode="auto">
            <a:xfrm>
              <a:off x="4043" y="4017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50" name="Line 723"/>
            <p:cNvSpPr>
              <a:spLocks noChangeAspect="1" noChangeShapeType="1"/>
            </p:cNvSpPr>
            <p:nvPr/>
          </p:nvSpPr>
          <p:spPr bwMode="auto">
            <a:xfrm flipV="1">
              <a:off x="4043" y="4017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51" name="Line 724"/>
            <p:cNvSpPr>
              <a:spLocks noChangeAspect="1" noChangeShapeType="1"/>
            </p:cNvSpPr>
            <p:nvPr/>
          </p:nvSpPr>
          <p:spPr bwMode="auto">
            <a:xfrm>
              <a:off x="4090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52" name="Line 725"/>
            <p:cNvSpPr>
              <a:spLocks noChangeAspect="1" noChangeShapeType="1"/>
            </p:cNvSpPr>
            <p:nvPr/>
          </p:nvSpPr>
          <p:spPr bwMode="auto">
            <a:xfrm flipV="1">
              <a:off x="4090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53" name="Line 726"/>
            <p:cNvSpPr>
              <a:spLocks noChangeAspect="1" noChangeShapeType="1"/>
            </p:cNvSpPr>
            <p:nvPr/>
          </p:nvSpPr>
          <p:spPr bwMode="auto">
            <a:xfrm>
              <a:off x="4137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54" name="Line 727"/>
            <p:cNvSpPr>
              <a:spLocks noChangeAspect="1" noChangeShapeType="1"/>
            </p:cNvSpPr>
            <p:nvPr/>
          </p:nvSpPr>
          <p:spPr bwMode="auto">
            <a:xfrm flipV="1">
              <a:off x="4137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55" name="Line 728"/>
            <p:cNvSpPr>
              <a:spLocks noChangeAspect="1" noChangeShapeType="1"/>
            </p:cNvSpPr>
            <p:nvPr/>
          </p:nvSpPr>
          <p:spPr bwMode="auto">
            <a:xfrm>
              <a:off x="4183" y="4017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56" name="Line 729"/>
            <p:cNvSpPr>
              <a:spLocks noChangeAspect="1" noChangeShapeType="1"/>
            </p:cNvSpPr>
            <p:nvPr/>
          </p:nvSpPr>
          <p:spPr bwMode="auto">
            <a:xfrm flipV="1">
              <a:off x="4183" y="4017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57" name="Line 730"/>
            <p:cNvSpPr>
              <a:spLocks noChangeAspect="1" noChangeShapeType="1"/>
            </p:cNvSpPr>
            <p:nvPr/>
          </p:nvSpPr>
          <p:spPr bwMode="auto">
            <a:xfrm>
              <a:off x="4232" y="4017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58" name="Line 731"/>
            <p:cNvSpPr>
              <a:spLocks noChangeAspect="1" noChangeShapeType="1"/>
            </p:cNvSpPr>
            <p:nvPr/>
          </p:nvSpPr>
          <p:spPr bwMode="auto">
            <a:xfrm flipV="1">
              <a:off x="4232" y="4017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59" name="Line 732"/>
            <p:cNvSpPr>
              <a:spLocks noChangeAspect="1" noChangeShapeType="1"/>
            </p:cNvSpPr>
            <p:nvPr/>
          </p:nvSpPr>
          <p:spPr bwMode="auto">
            <a:xfrm>
              <a:off x="4280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60" name="Line 733"/>
            <p:cNvSpPr>
              <a:spLocks noChangeAspect="1" noChangeShapeType="1"/>
            </p:cNvSpPr>
            <p:nvPr/>
          </p:nvSpPr>
          <p:spPr bwMode="auto">
            <a:xfrm flipV="1">
              <a:off x="4280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61" name="Line 734"/>
            <p:cNvSpPr>
              <a:spLocks noChangeAspect="1" noChangeShapeType="1"/>
            </p:cNvSpPr>
            <p:nvPr/>
          </p:nvSpPr>
          <p:spPr bwMode="auto">
            <a:xfrm>
              <a:off x="4326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62" name="Line 735"/>
            <p:cNvSpPr>
              <a:spLocks noChangeAspect="1" noChangeShapeType="1"/>
            </p:cNvSpPr>
            <p:nvPr/>
          </p:nvSpPr>
          <p:spPr bwMode="auto">
            <a:xfrm flipV="1">
              <a:off x="4326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63" name="Line 736"/>
            <p:cNvSpPr>
              <a:spLocks noChangeAspect="1" noChangeShapeType="1"/>
            </p:cNvSpPr>
            <p:nvPr/>
          </p:nvSpPr>
          <p:spPr bwMode="auto">
            <a:xfrm>
              <a:off x="4372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64" name="Line 737"/>
            <p:cNvSpPr>
              <a:spLocks noChangeAspect="1" noChangeShapeType="1"/>
            </p:cNvSpPr>
            <p:nvPr/>
          </p:nvSpPr>
          <p:spPr bwMode="auto">
            <a:xfrm flipV="1">
              <a:off x="4372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65" name="Line 738"/>
            <p:cNvSpPr>
              <a:spLocks noChangeAspect="1" noChangeShapeType="1"/>
            </p:cNvSpPr>
            <p:nvPr/>
          </p:nvSpPr>
          <p:spPr bwMode="auto">
            <a:xfrm>
              <a:off x="4418" y="4017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66" name="Line 739"/>
            <p:cNvSpPr>
              <a:spLocks noChangeAspect="1" noChangeShapeType="1"/>
            </p:cNvSpPr>
            <p:nvPr/>
          </p:nvSpPr>
          <p:spPr bwMode="auto">
            <a:xfrm flipV="1">
              <a:off x="4418" y="4017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67" name="Line 740"/>
            <p:cNvSpPr>
              <a:spLocks noChangeAspect="1" noChangeShapeType="1"/>
            </p:cNvSpPr>
            <p:nvPr/>
          </p:nvSpPr>
          <p:spPr bwMode="auto">
            <a:xfrm>
              <a:off x="4465" y="4017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68" name="Line 741"/>
            <p:cNvSpPr>
              <a:spLocks noChangeAspect="1" noChangeShapeType="1"/>
            </p:cNvSpPr>
            <p:nvPr/>
          </p:nvSpPr>
          <p:spPr bwMode="auto">
            <a:xfrm flipV="1">
              <a:off x="4465" y="4017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69" name="Line 742"/>
            <p:cNvSpPr>
              <a:spLocks noChangeAspect="1" noChangeShapeType="1"/>
            </p:cNvSpPr>
            <p:nvPr/>
          </p:nvSpPr>
          <p:spPr bwMode="auto">
            <a:xfrm>
              <a:off x="4512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70" name="Line 743"/>
            <p:cNvSpPr>
              <a:spLocks noChangeAspect="1" noChangeShapeType="1"/>
            </p:cNvSpPr>
            <p:nvPr/>
          </p:nvSpPr>
          <p:spPr bwMode="auto">
            <a:xfrm flipV="1">
              <a:off x="4512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71" name="Line 744"/>
            <p:cNvSpPr>
              <a:spLocks noChangeAspect="1" noChangeShapeType="1"/>
            </p:cNvSpPr>
            <p:nvPr/>
          </p:nvSpPr>
          <p:spPr bwMode="auto">
            <a:xfrm>
              <a:off x="4558" y="4017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72" name="Line 745"/>
            <p:cNvSpPr>
              <a:spLocks noChangeAspect="1" noChangeShapeType="1"/>
            </p:cNvSpPr>
            <p:nvPr/>
          </p:nvSpPr>
          <p:spPr bwMode="auto">
            <a:xfrm flipV="1">
              <a:off x="4558" y="4017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73" name="Line 746"/>
            <p:cNvSpPr>
              <a:spLocks noChangeAspect="1" noChangeShapeType="1"/>
            </p:cNvSpPr>
            <p:nvPr/>
          </p:nvSpPr>
          <p:spPr bwMode="auto">
            <a:xfrm>
              <a:off x="4605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74" name="Line 747"/>
            <p:cNvSpPr>
              <a:spLocks noChangeAspect="1" noChangeShapeType="1"/>
            </p:cNvSpPr>
            <p:nvPr/>
          </p:nvSpPr>
          <p:spPr bwMode="auto">
            <a:xfrm flipV="1">
              <a:off x="4605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75" name="Line 748"/>
            <p:cNvSpPr>
              <a:spLocks noChangeAspect="1" noChangeShapeType="1"/>
            </p:cNvSpPr>
            <p:nvPr/>
          </p:nvSpPr>
          <p:spPr bwMode="auto">
            <a:xfrm>
              <a:off x="4651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76" name="Line 749"/>
            <p:cNvSpPr>
              <a:spLocks noChangeAspect="1" noChangeShapeType="1"/>
            </p:cNvSpPr>
            <p:nvPr/>
          </p:nvSpPr>
          <p:spPr bwMode="auto">
            <a:xfrm flipV="1">
              <a:off x="4651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77" name="Line 750"/>
            <p:cNvSpPr>
              <a:spLocks noChangeAspect="1" noChangeShapeType="1"/>
            </p:cNvSpPr>
            <p:nvPr/>
          </p:nvSpPr>
          <p:spPr bwMode="auto">
            <a:xfrm>
              <a:off x="4697" y="4017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78" name="Line 751"/>
            <p:cNvSpPr>
              <a:spLocks noChangeAspect="1" noChangeShapeType="1"/>
            </p:cNvSpPr>
            <p:nvPr/>
          </p:nvSpPr>
          <p:spPr bwMode="auto">
            <a:xfrm flipV="1">
              <a:off x="4697" y="4017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79" name="Line 752"/>
            <p:cNvSpPr>
              <a:spLocks noChangeAspect="1" noChangeShapeType="1"/>
            </p:cNvSpPr>
            <p:nvPr/>
          </p:nvSpPr>
          <p:spPr bwMode="auto">
            <a:xfrm>
              <a:off x="4745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80" name="Line 753"/>
            <p:cNvSpPr>
              <a:spLocks noChangeAspect="1" noChangeShapeType="1"/>
            </p:cNvSpPr>
            <p:nvPr/>
          </p:nvSpPr>
          <p:spPr bwMode="auto">
            <a:xfrm flipV="1">
              <a:off x="4745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81" name="Line 754"/>
            <p:cNvSpPr>
              <a:spLocks noChangeAspect="1" noChangeShapeType="1"/>
            </p:cNvSpPr>
            <p:nvPr/>
          </p:nvSpPr>
          <p:spPr bwMode="auto">
            <a:xfrm>
              <a:off x="4791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82" name="Line 755"/>
            <p:cNvSpPr>
              <a:spLocks noChangeAspect="1" noChangeShapeType="1"/>
            </p:cNvSpPr>
            <p:nvPr/>
          </p:nvSpPr>
          <p:spPr bwMode="auto">
            <a:xfrm flipV="1">
              <a:off x="4791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83" name="Line 756"/>
            <p:cNvSpPr>
              <a:spLocks noChangeAspect="1" noChangeShapeType="1"/>
            </p:cNvSpPr>
            <p:nvPr/>
          </p:nvSpPr>
          <p:spPr bwMode="auto">
            <a:xfrm>
              <a:off x="4840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84" name="Line 757"/>
            <p:cNvSpPr>
              <a:spLocks noChangeAspect="1" noChangeShapeType="1"/>
            </p:cNvSpPr>
            <p:nvPr/>
          </p:nvSpPr>
          <p:spPr bwMode="auto">
            <a:xfrm flipV="1">
              <a:off x="4840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85" name="Line 758"/>
            <p:cNvSpPr>
              <a:spLocks noChangeAspect="1" noChangeShapeType="1"/>
            </p:cNvSpPr>
            <p:nvPr/>
          </p:nvSpPr>
          <p:spPr bwMode="auto">
            <a:xfrm>
              <a:off x="4886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86" name="Line 759"/>
            <p:cNvSpPr>
              <a:spLocks noChangeAspect="1" noChangeShapeType="1"/>
            </p:cNvSpPr>
            <p:nvPr/>
          </p:nvSpPr>
          <p:spPr bwMode="auto">
            <a:xfrm flipV="1">
              <a:off x="4886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87" name="Line 760"/>
            <p:cNvSpPr>
              <a:spLocks noChangeAspect="1" noChangeShapeType="1"/>
            </p:cNvSpPr>
            <p:nvPr/>
          </p:nvSpPr>
          <p:spPr bwMode="auto">
            <a:xfrm>
              <a:off x="4933" y="4017"/>
              <a:ext cx="2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88" name="Line 761"/>
            <p:cNvSpPr>
              <a:spLocks noChangeAspect="1" noChangeShapeType="1"/>
            </p:cNvSpPr>
            <p:nvPr/>
          </p:nvSpPr>
          <p:spPr bwMode="auto">
            <a:xfrm flipV="1">
              <a:off x="4933" y="4017"/>
              <a:ext cx="2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89" name="Line 762"/>
            <p:cNvSpPr>
              <a:spLocks noChangeAspect="1" noChangeShapeType="1"/>
            </p:cNvSpPr>
            <p:nvPr/>
          </p:nvSpPr>
          <p:spPr bwMode="auto">
            <a:xfrm>
              <a:off x="4980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90" name="Line 763"/>
            <p:cNvSpPr>
              <a:spLocks noChangeAspect="1" noChangeShapeType="1"/>
            </p:cNvSpPr>
            <p:nvPr/>
          </p:nvSpPr>
          <p:spPr bwMode="auto">
            <a:xfrm flipV="1">
              <a:off x="4980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91" name="Line 764"/>
            <p:cNvSpPr>
              <a:spLocks noChangeAspect="1" noChangeShapeType="1"/>
            </p:cNvSpPr>
            <p:nvPr/>
          </p:nvSpPr>
          <p:spPr bwMode="auto">
            <a:xfrm>
              <a:off x="5026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92" name="Line 765"/>
            <p:cNvSpPr>
              <a:spLocks noChangeAspect="1" noChangeShapeType="1"/>
            </p:cNvSpPr>
            <p:nvPr/>
          </p:nvSpPr>
          <p:spPr bwMode="auto">
            <a:xfrm flipV="1">
              <a:off x="5026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93" name="Line 766"/>
            <p:cNvSpPr>
              <a:spLocks noChangeAspect="1" noChangeShapeType="1"/>
            </p:cNvSpPr>
            <p:nvPr/>
          </p:nvSpPr>
          <p:spPr bwMode="auto">
            <a:xfrm>
              <a:off x="5072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94" name="Line 767"/>
            <p:cNvSpPr>
              <a:spLocks noChangeAspect="1" noChangeShapeType="1"/>
            </p:cNvSpPr>
            <p:nvPr/>
          </p:nvSpPr>
          <p:spPr bwMode="auto">
            <a:xfrm flipV="1">
              <a:off x="5072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95" name="Line 768"/>
            <p:cNvSpPr>
              <a:spLocks noChangeAspect="1" noChangeShapeType="1"/>
            </p:cNvSpPr>
            <p:nvPr/>
          </p:nvSpPr>
          <p:spPr bwMode="auto">
            <a:xfrm>
              <a:off x="5118" y="4017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96" name="Line 769"/>
            <p:cNvSpPr>
              <a:spLocks noChangeAspect="1" noChangeShapeType="1"/>
            </p:cNvSpPr>
            <p:nvPr/>
          </p:nvSpPr>
          <p:spPr bwMode="auto">
            <a:xfrm flipV="1">
              <a:off x="5118" y="4017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97" name="Line 770"/>
            <p:cNvSpPr>
              <a:spLocks noChangeAspect="1" noChangeShapeType="1"/>
            </p:cNvSpPr>
            <p:nvPr/>
          </p:nvSpPr>
          <p:spPr bwMode="auto">
            <a:xfrm>
              <a:off x="5166" y="4017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98" name="Line 771"/>
            <p:cNvSpPr>
              <a:spLocks noChangeAspect="1" noChangeShapeType="1"/>
            </p:cNvSpPr>
            <p:nvPr/>
          </p:nvSpPr>
          <p:spPr bwMode="auto">
            <a:xfrm flipV="1">
              <a:off x="5166" y="4017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99" name="Line 772"/>
            <p:cNvSpPr>
              <a:spLocks noChangeAspect="1" noChangeShapeType="1"/>
            </p:cNvSpPr>
            <p:nvPr/>
          </p:nvSpPr>
          <p:spPr bwMode="auto">
            <a:xfrm>
              <a:off x="5212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00" name="Line 773"/>
            <p:cNvSpPr>
              <a:spLocks noChangeAspect="1" noChangeShapeType="1"/>
            </p:cNvSpPr>
            <p:nvPr/>
          </p:nvSpPr>
          <p:spPr bwMode="auto">
            <a:xfrm flipV="1">
              <a:off x="5212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01" name="Line 774"/>
            <p:cNvSpPr>
              <a:spLocks noChangeAspect="1" noChangeShapeType="1"/>
            </p:cNvSpPr>
            <p:nvPr/>
          </p:nvSpPr>
          <p:spPr bwMode="auto">
            <a:xfrm>
              <a:off x="5258" y="4017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02" name="Line 775"/>
            <p:cNvSpPr>
              <a:spLocks noChangeAspect="1" noChangeShapeType="1"/>
            </p:cNvSpPr>
            <p:nvPr/>
          </p:nvSpPr>
          <p:spPr bwMode="auto">
            <a:xfrm flipV="1">
              <a:off x="5258" y="4017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03" name="Line 776"/>
            <p:cNvSpPr>
              <a:spLocks noChangeAspect="1" noChangeShapeType="1"/>
            </p:cNvSpPr>
            <p:nvPr/>
          </p:nvSpPr>
          <p:spPr bwMode="auto">
            <a:xfrm>
              <a:off x="5305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04" name="Line 777"/>
            <p:cNvSpPr>
              <a:spLocks noChangeAspect="1" noChangeShapeType="1"/>
            </p:cNvSpPr>
            <p:nvPr/>
          </p:nvSpPr>
          <p:spPr bwMode="auto">
            <a:xfrm flipV="1">
              <a:off x="5305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05" name="Line 778"/>
            <p:cNvSpPr>
              <a:spLocks noChangeAspect="1" noChangeShapeType="1"/>
            </p:cNvSpPr>
            <p:nvPr/>
          </p:nvSpPr>
          <p:spPr bwMode="auto">
            <a:xfrm>
              <a:off x="5351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06" name="Line 779"/>
            <p:cNvSpPr>
              <a:spLocks noChangeAspect="1" noChangeShapeType="1"/>
            </p:cNvSpPr>
            <p:nvPr/>
          </p:nvSpPr>
          <p:spPr bwMode="auto">
            <a:xfrm flipV="1">
              <a:off x="5351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07" name="Line 780"/>
            <p:cNvSpPr>
              <a:spLocks noChangeAspect="1" noChangeShapeType="1"/>
            </p:cNvSpPr>
            <p:nvPr/>
          </p:nvSpPr>
          <p:spPr bwMode="auto">
            <a:xfrm>
              <a:off x="5398" y="4017"/>
              <a:ext cx="2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08" name="Line 781"/>
            <p:cNvSpPr>
              <a:spLocks noChangeAspect="1" noChangeShapeType="1"/>
            </p:cNvSpPr>
            <p:nvPr/>
          </p:nvSpPr>
          <p:spPr bwMode="auto">
            <a:xfrm flipV="1">
              <a:off x="5398" y="4017"/>
              <a:ext cx="2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09" name="Line 782"/>
            <p:cNvSpPr>
              <a:spLocks noChangeAspect="1" noChangeShapeType="1"/>
            </p:cNvSpPr>
            <p:nvPr/>
          </p:nvSpPr>
          <p:spPr bwMode="auto">
            <a:xfrm>
              <a:off x="5447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10" name="Line 783"/>
            <p:cNvSpPr>
              <a:spLocks noChangeAspect="1" noChangeShapeType="1"/>
            </p:cNvSpPr>
            <p:nvPr/>
          </p:nvSpPr>
          <p:spPr bwMode="auto">
            <a:xfrm flipV="1">
              <a:off x="5447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11" name="Line 784"/>
            <p:cNvSpPr>
              <a:spLocks noChangeAspect="1" noChangeShapeType="1"/>
            </p:cNvSpPr>
            <p:nvPr/>
          </p:nvSpPr>
          <p:spPr bwMode="auto">
            <a:xfrm>
              <a:off x="5493" y="4017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12" name="Line 785"/>
            <p:cNvSpPr>
              <a:spLocks noChangeAspect="1" noChangeShapeType="1"/>
            </p:cNvSpPr>
            <p:nvPr/>
          </p:nvSpPr>
          <p:spPr bwMode="auto">
            <a:xfrm flipV="1">
              <a:off x="5493" y="4017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13" name="Line 786"/>
            <p:cNvSpPr>
              <a:spLocks noChangeAspect="1" noChangeShapeType="1"/>
            </p:cNvSpPr>
            <p:nvPr/>
          </p:nvSpPr>
          <p:spPr bwMode="auto">
            <a:xfrm>
              <a:off x="5540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14" name="Line 787"/>
            <p:cNvSpPr>
              <a:spLocks noChangeAspect="1" noChangeShapeType="1"/>
            </p:cNvSpPr>
            <p:nvPr/>
          </p:nvSpPr>
          <p:spPr bwMode="auto">
            <a:xfrm flipV="1">
              <a:off x="5540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15" name="Line 788"/>
            <p:cNvSpPr>
              <a:spLocks noChangeAspect="1" noChangeShapeType="1"/>
            </p:cNvSpPr>
            <p:nvPr/>
          </p:nvSpPr>
          <p:spPr bwMode="auto">
            <a:xfrm>
              <a:off x="5587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16" name="Line 789"/>
            <p:cNvSpPr>
              <a:spLocks noChangeAspect="1" noChangeShapeType="1"/>
            </p:cNvSpPr>
            <p:nvPr/>
          </p:nvSpPr>
          <p:spPr bwMode="auto">
            <a:xfrm flipV="1">
              <a:off x="5587" y="4017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17" name="Line 790"/>
            <p:cNvSpPr>
              <a:spLocks noChangeAspect="1" noChangeShapeType="1"/>
            </p:cNvSpPr>
            <p:nvPr/>
          </p:nvSpPr>
          <p:spPr bwMode="auto">
            <a:xfrm>
              <a:off x="5633" y="4017"/>
              <a:ext cx="2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18" name="Line 791"/>
            <p:cNvSpPr>
              <a:spLocks noChangeAspect="1" noChangeShapeType="1"/>
            </p:cNvSpPr>
            <p:nvPr/>
          </p:nvSpPr>
          <p:spPr bwMode="auto">
            <a:xfrm flipV="1">
              <a:off x="5633" y="4017"/>
              <a:ext cx="2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19" name="Line 792"/>
            <p:cNvSpPr>
              <a:spLocks noChangeAspect="1" noChangeShapeType="1"/>
            </p:cNvSpPr>
            <p:nvPr/>
          </p:nvSpPr>
          <p:spPr bwMode="auto">
            <a:xfrm flipH="1" flipV="1">
              <a:off x="3946" y="2686"/>
              <a:ext cx="2" cy="13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20" name="Rectangle 1001"/>
            <p:cNvSpPr>
              <a:spLocks noChangeAspect="1" noChangeArrowheads="1"/>
            </p:cNvSpPr>
            <p:nvPr/>
          </p:nvSpPr>
          <p:spPr bwMode="auto">
            <a:xfrm>
              <a:off x="3952" y="4067"/>
              <a:ext cx="6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0</a:t>
              </a:r>
              <a:endParaRPr lang="en-US" altLang="el-GR" sz="1400" b="0"/>
            </a:p>
          </p:txBody>
        </p:sp>
        <p:sp>
          <p:nvSpPr>
            <p:cNvPr id="9521" name="Rectangle 1002"/>
            <p:cNvSpPr>
              <a:spLocks noChangeAspect="1" noChangeArrowheads="1"/>
            </p:cNvSpPr>
            <p:nvPr/>
          </p:nvSpPr>
          <p:spPr bwMode="auto">
            <a:xfrm>
              <a:off x="4187" y="4067"/>
              <a:ext cx="6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5</a:t>
              </a:r>
              <a:endParaRPr lang="en-US" altLang="el-GR" sz="1400" b="0"/>
            </a:p>
          </p:txBody>
        </p:sp>
        <p:sp>
          <p:nvSpPr>
            <p:cNvPr id="9522" name="Rectangle 1003"/>
            <p:cNvSpPr>
              <a:spLocks noChangeAspect="1" noChangeArrowheads="1"/>
            </p:cNvSpPr>
            <p:nvPr/>
          </p:nvSpPr>
          <p:spPr bwMode="auto">
            <a:xfrm>
              <a:off x="4395" y="4067"/>
              <a:ext cx="12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10</a:t>
              </a:r>
              <a:endParaRPr lang="en-US" altLang="el-GR" sz="1400" b="0"/>
            </a:p>
          </p:txBody>
        </p:sp>
        <p:sp>
          <p:nvSpPr>
            <p:cNvPr id="9523" name="Rectangle 1004"/>
            <p:cNvSpPr>
              <a:spLocks noChangeAspect="1" noChangeArrowheads="1"/>
            </p:cNvSpPr>
            <p:nvPr/>
          </p:nvSpPr>
          <p:spPr bwMode="auto">
            <a:xfrm>
              <a:off x="4627" y="4067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15</a:t>
              </a:r>
              <a:endParaRPr lang="en-US" altLang="el-GR" sz="1400" b="0"/>
            </a:p>
          </p:txBody>
        </p:sp>
        <p:sp>
          <p:nvSpPr>
            <p:cNvPr id="9524" name="Rectangle 1005"/>
            <p:cNvSpPr>
              <a:spLocks noChangeAspect="1" noChangeArrowheads="1"/>
            </p:cNvSpPr>
            <p:nvPr/>
          </p:nvSpPr>
          <p:spPr bwMode="auto">
            <a:xfrm>
              <a:off x="4863" y="4067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20</a:t>
              </a:r>
              <a:endParaRPr lang="en-US" altLang="el-GR" sz="1400" b="0"/>
            </a:p>
          </p:txBody>
        </p:sp>
        <p:sp>
          <p:nvSpPr>
            <p:cNvPr id="9525" name="Rectangle 1006"/>
            <p:cNvSpPr>
              <a:spLocks noChangeAspect="1" noChangeArrowheads="1"/>
            </p:cNvSpPr>
            <p:nvPr/>
          </p:nvSpPr>
          <p:spPr bwMode="auto">
            <a:xfrm>
              <a:off x="5096" y="4067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25</a:t>
              </a:r>
              <a:endParaRPr lang="en-US" altLang="el-GR" sz="1400" b="0"/>
            </a:p>
          </p:txBody>
        </p:sp>
        <p:sp>
          <p:nvSpPr>
            <p:cNvPr id="9526" name="Rectangle 1007"/>
            <p:cNvSpPr>
              <a:spLocks noChangeAspect="1" noChangeArrowheads="1"/>
            </p:cNvSpPr>
            <p:nvPr/>
          </p:nvSpPr>
          <p:spPr bwMode="auto">
            <a:xfrm>
              <a:off x="5328" y="4067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30</a:t>
              </a:r>
              <a:endParaRPr lang="en-US" altLang="el-GR" sz="1400" b="0"/>
            </a:p>
          </p:txBody>
        </p:sp>
        <p:sp>
          <p:nvSpPr>
            <p:cNvPr id="9527" name="Rectangle 1008"/>
            <p:cNvSpPr>
              <a:spLocks noChangeAspect="1" noChangeArrowheads="1"/>
            </p:cNvSpPr>
            <p:nvPr/>
          </p:nvSpPr>
          <p:spPr bwMode="auto">
            <a:xfrm>
              <a:off x="5563" y="4067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l-GR" sz="1400" b="0">
                  <a:solidFill>
                    <a:srgbClr val="000000"/>
                  </a:solidFill>
                </a:rPr>
                <a:t>35</a:t>
              </a:r>
              <a:endParaRPr lang="en-US" altLang="el-GR" sz="1400" b="0"/>
            </a:p>
          </p:txBody>
        </p:sp>
      </p:grpSp>
      <p:grpSp>
        <p:nvGrpSpPr>
          <p:cNvPr id="36083" name="Group 1267"/>
          <p:cNvGrpSpPr>
            <a:grpSpLocks/>
          </p:cNvGrpSpPr>
          <p:nvPr/>
        </p:nvGrpSpPr>
        <p:grpSpPr bwMode="auto">
          <a:xfrm>
            <a:off x="5111750" y="4811713"/>
            <a:ext cx="3424238" cy="409575"/>
            <a:chOff x="3220" y="3031"/>
            <a:chExt cx="2157" cy="258"/>
          </a:xfrm>
        </p:grpSpPr>
        <p:sp>
          <p:nvSpPr>
            <p:cNvPr id="9324" name="Rectangle 794"/>
            <p:cNvSpPr>
              <a:spLocks noChangeAspect="1" noChangeArrowheads="1"/>
            </p:cNvSpPr>
            <p:nvPr/>
          </p:nvSpPr>
          <p:spPr bwMode="auto">
            <a:xfrm>
              <a:off x="4745" y="3031"/>
              <a:ext cx="72" cy="25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25" name="Rectangle 795"/>
            <p:cNvSpPr>
              <a:spLocks noChangeAspect="1" noChangeArrowheads="1"/>
            </p:cNvSpPr>
            <p:nvPr/>
          </p:nvSpPr>
          <p:spPr bwMode="auto">
            <a:xfrm>
              <a:off x="4817" y="3031"/>
              <a:ext cx="69" cy="25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26" name="Rectangle 796"/>
            <p:cNvSpPr>
              <a:spLocks noChangeAspect="1" noChangeArrowheads="1"/>
            </p:cNvSpPr>
            <p:nvPr/>
          </p:nvSpPr>
          <p:spPr bwMode="auto">
            <a:xfrm>
              <a:off x="4817" y="3077"/>
              <a:ext cx="1" cy="160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27" name="Freeform 797"/>
            <p:cNvSpPr>
              <a:spLocks noChangeAspect="1"/>
            </p:cNvSpPr>
            <p:nvPr/>
          </p:nvSpPr>
          <p:spPr bwMode="auto">
            <a:xfrm>
              <a:off x="4817" y="3031"/>
              <a:ext cx="1" cy="46"/>
            </a:xfrm>
            <a:custGeom>
              <a:avLst/>
              <a:gdLst>
                <a:gd name="T0" fmla="*/ 0 w 1"/>
                <a:gd name="T1" fmla="*/ 46 h 37"/>
                <a:gd name="T2" fmla="*/ 0 w 1"/>
                <a:gd name="T3" fmla="*/ 46 h 37"/>
                <a:gd name="T4" fmla="*/ 0 w 1"/>
                <a:gd name="T5" fmla="*/ 46 h 37"/>
                <a:gd name="T6" fmla="*/ 0 w 1"/>
                <a:gd name="T7" fmla="*/ 0 h 37"/>
                <a:gd name="T8" fmla="*/ 0 w 1"/>
                <a:gd name="T9" fmla="*/ 4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7">
                  <a:moveTo>
                    <a:pt x="0" y="37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99FF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328" name="Freeform 798"/>
            <p:cNvSpPr>
              <a:spLocks noChangeAspect="1"/>
            </p:cNvSpPr>
            <p:nvPr/>
          </p:nvSpPr>
          <p:spPr bwMode="auto">
            <a:xfrm>
              <a:off x="4817" y="3031"/>
              <a:ext cx="1" cy="46"/>
            </a:xfrm>
            <a:custGeom>
              <a:avLst/>
              <a:gdLst>
                <a:gd name="T0" fmla="*/ 0 w 1"/>
                <a:gd name="T1" fmla="*/ 46 h 37"/>
                <a:gd name="T2" fmla="*/ 0 w 1"/>
                <a:gd name="T3" fmla="*/ 46 h 37"/>
                <a:gd name="T4" fmla="*/ 0 w 1"/>
                <a:gd name="T5" fmla="*/ 0 h 37"/>
                <a:gd name="T6" fmla="*/ 0 w 1"/>
                <a:gd name="T7" fmla="*/ 46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7">
                  <a:moveTo>
                    <a:pt x="0" y="37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99FF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329" name="Freeform 799"/>
            <p:cNvSpPr>
              <a:spLocks noChangeAspect="1"/>
            </p:cNvSpPr>
            <p:nvPr/>
          </p:nvSpPr>
          <p:spPr bwMode="auto">
            <a:xfrm>
              <a:off x="4817" y="3237"/>
              <a:ext cx="1" cy="50"/>
            </a:xfrm>
            <a:custGeom>
              <a:avLst/>
              <a:gdLst>
                <a:gd name="T0" fmla="*/ 0 w 1"/>
                <a:gd name="T1" fmla="*/ 0 h 40"/>
                <a:gd name="T2" fmla="*/ 0 w 1"/>
                <a:gd name="T3" fmla="*/ 0 h 40"/>
                <a:gd name="T4" fmla="*/ 0 w 1"/>
                <a:gd name="T5" fmla="*/ 0 h 40"/>
                <a:gd name="T6" fmla="*/ 0 w 1"/>
                <a:gd name="T7" fmla="*/ 50 h 40"/>
                <a:gd name="T8" fmla="*/ 0 w 1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40">
                  <a:moveTo>
                    <a:pt x="0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FF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330" name="Freeform 800"/>
            <p:cNvSpPr>
              <a:spLocks noChangeAspect="1"/>
            </p:cNvSpPr>
            <p:nvPr/>
          </p:nvSpPr>
          <p:spPr bwMode="auto">
            <a:xfrm>
              <a:off x="4817" y="3237"/>
              <a:ext cx="1" cy="50"/>
            </a:xfrm>
            <a:custGeom>
              <a:avLst/>
              <a:gdLst>
                <a:gd name="T0" fmla="*/ 0 w 1"/>
                <a:gd name="T1" fmla="*/ 0 h 40"/>
                <a:gd name="T2" fmla="*/ 0 w 1"/>
                <a:gd name="T3" fmla="*/ 0 h 40"/>
                <a:gd name="T4" fmla="*/ 0 w 1"/>
                <a:gd name="T5" fmla="*/ 50 h 40"/>
                <a:gd name="T6" fmla="*/ 0 w 1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40">
                  <a:moveTo>
                    <a:pt x="0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FF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331" name="Rectangle 815"/>
            <p:cNvSpPr>
              <a:spLocks noChangeAspect="1" noChangeArrowheads="1"/>
            </p:cNvSpPr>
            <p:nvPr/>
          </p:nvSpPr>
          <p:spPr bwMode="auto">
            <a:xfrm>
              <a:off x="4363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32" name="Rectangle 816"/>
            <p:cNvSpPr>
              <a:spLocks noChangeAspect="1" noChangeArrowheads="1"/>
            </p:cNvSpPr>
            <p:nvPr/>
          </p:nvSpPr>
          <p:spPr bwMode="auto">
            <a:xfrm>
              <a:off x="4433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33" name="Rectangle 817"/>
            <p:cNvSpPr>
              <a:spLocks noChangeAspect="1" noChangeArrowheads="1"/>
            </p:cNvSpPr>
            <p:nvPr/>
          </p:nvSpPr>
          <p:spPr bwMode="auto">
            <a:xfrm>
              <a:off x="4447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34" name="Rectangle 818"/>
            <p:cNvSpPr>
              <a:spLocks noChangeAspect="1" noChangeArrowheads="1"/>
            </p:cNvSpPr>
            <p:nvPr/>
          </p:nvSpPr>
          <p:spPr bwMode="auto">
            <a:xfrm>
              <a:off x="4456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35" name="Rectangle 819"/>
            <p:cNvSpPr>
              <a:spLocks noChangeAspect="1" noChangeArrowheads="1"/>
            </p:cNvSpPr>
            <p:nvPr/>
          </p:nvSpPr>
          <p:spPr bwMode="auto">
            <a:xfrm>
              <a:off x="4456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36" name="Rectangle 820"/>
            <p:cNvSpPr>
              <a:spLocks noChangeAspect="1" noChangeArrowheads="1"/>
            </p:cNvSpPr>
            <p:nvPr/>
          </p:nvSpPr>
          <p:spPr bwMode="auto">
            <a:xfrm>
              <a:off x="4456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37" name="Rectangle 821"/>
            <p:cNvSpPr>
              <a:spLocks noChangeAspect="1" noChangeArrowheads="1"/>
            </p:cNvSpPr>
            <p:nvPr/>
          </p:nvSpPr>
          <p:spPr bwMode="auto">
            <a:xfrm>
              <a:off x="4456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38" name="Rectangle 822"/>
            <p:cNvSpPr>
              <a:spLocks noChangeAspect="1" noChangeArrowheads="1"/>
            </p:cNvSpPr>
            <p:nvPr/>
          </p:nvSpPr>
          <p:spPr bwMode="auto">
            <a:xfrm>
              <a:off x="4465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39" name="Rectangle 823"/>
            <p:cNvSpPr>
              <a:spLocks noChangeAspect="1" noChangeArrowheads="1"/>
            </p:cNvSpPr>
            <p:nvPr/>
          </p:nvSpPr>
          <p:spPr bwMode="auto">
            <a:xfrm>
              <a:off x="4465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40" name="Rectangle 824"/>
            <p:cNvSpPr>
              <a:spLocks noChangeAspect="1" noChangeArrowheads="1"/>
            </p:cNvSpPr>
            <p:nvPr/>
          </p:nvSpPr>
          <p:spPr bwMode="auto">
            <a:xfrm>
              <a:off x="4465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41" name="Rectangle 825"/>
            <p:cNvSpPr>
              <a:spLocks noChangeAspect="1" noChangeArrowheads="1"/>
            </p:cNvSpPr>
            <p:nvPr/>
          </p:nvSpPr>
          <p:spPr bwMode="auto">
            <a:xfrm>
              <a:off x="4465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42" name="Rectangle 826"/>
            <p:cNvSpPr>
              <a:spLocks noChangeAspect="1" noChangeArrowheads="1"/>
            </p:cNvSpPr>
            <p:nvPr/>
          </p:nvSpPr>
          <p:spPr bwMode="auto">
            <a:xfrm>
              <a:off x="4465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43" name="Rectangle 827"/>
            <p:cNvSpPr>
              <a:spLocks noChangeAspect="1" noChangeArrowheads="1"/>
            </p:cNvSpPr>
            <p:nvPr/>
          </p:nvSpPr>
          <p:spPr bwMode="auto">
            <a:xfrm>
              <a:off x="4465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44" name="Rectangle 828"/>
            <p:cNvSpPr>
              <a:spLocks noChangeAspect="1" noChangeArrowheads="1"/>
            </p:cNvSpPr>
            <p:nvPr/>
          </p:nvSpPr>
          <p:spPr bwMode="auto">
            <a:xfrm>
              <a:off x="4471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45" name="Rectangle 829"/>
            <p:cNvSpPr>
              <a:spLocks noChangeAspect="1" noChangeArrowheads="1"/>
            </p:cNvSpPr>
            <p:nvPr/>
          </p:nvSpPr>
          <p:spPr bwMode="auto">
            <a:xfrm>
              <a:off x="4471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46" name="Rectangle 830"/>
            <p:cNvSpPr>
              <a:spLocks noChangeAspect="1" noChangeArrowheads="1"/>
            </p:cNvSpPr>
            <p:nvPr/>
          </p:nvSpPr>
          <p:spPr bwMode="auto">
            <a:xfrm>
              <a:off x="4473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47" name="Rectangle 831"/>
            <p:cNvSpPr>
              <a:spLocks noChangeAspect="1" noChangeArrowheads="1"/>
            </p:cNvSpPr>
            <p:nvPr/>
          </p:nvSpPr>
          <p:spPr bwMode="auto">
            <a:xfrm>
              <a:off x="448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48" name="Rectangle 832"/>
            <p:cNvSpPr>
              <a:spLocks noChangeAspect="1" noChangeArrowheads="1"/>
            </p:cNvSpPr>
            <p:nvPr/>
          </p:nvSpPr>
          <p:spPr bwMode="auto">
            <a:xfrm>
              <a:off x="448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49" name="Rectangle 833"/>
            <p:cNvSpPr>
              <a:spLocks noChangeAspect="1" noChangeArrowheads="1"/>
            </p:cNvSpPr>
            <p:nvPr/>
          </p:nvSpPr>
          <p:spPr bwMode="auto">
            <a:xfrm>
              <a:off x="448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50" name="Rectangle 834"/>
            <p:cNvSpPr>
              <a:spLocks noChangeAspect="1" noChangeArrowheads="1"/>
            </p:cNvSpPr>
            <p:nvPr/>
          </p:nvSpPr>
          <p:spPr bwMode="auto">
            <a:xfrm>
              <a:off x="448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51" name="Rectangle 835"/>
            <p:cNvSpPr>
              <a:spLocks noChangeAspect="1" noChangeArrowheads="1"/>
            </p:cNvSpPr>
            <p:nvPr/>
          </p:nvSpPr>
          <p:spPr bwMode="auto">
            <a:xfrm>
              <a:off x="448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52" name="Rectangle 836"/>
            <p:cNvSpPr>
              <a:spLocks noChangeAspect="1" noChangeArrowheads="1"/>
            </p:cNvSpPr>
            <p:nvPr/>
          </p:nvSpPr>
          <p:spPr bwMode="auto">
            <a:xfrm>
              <a:off x="448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53" name="Rectangle 837"/>
            <p:cNvSpPr>
              <a:spLocks noChangeAspect="1" noChangeArrowheads="1"/>
            </p:cNvSpPr>
            <p:nvPr/>
          </p:nvSpPr>
          <p:spPr bwMode="auto">
            <a:xfrm>
              <a:off x="4486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54" name="Rectangle 838"/>
            <p:cNvSpPr>
              <a:spLocks noChangeAspect="1" noChangeArrowheads="1"/>
            </p:cNvSpPr>
            <p:nvPr/>
          </p:nvSpPr>
          <p:spPr bwMode="auto">
            <a:xfrm>
              <a:off x="4486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55" name="Rectangle 839"/>
            <p:cNvSpPr>
              <a:spLocks noChangeAspect="1" noChangeArrowheads="1"/>
            </p:cNvSpPr>
            <p:nvPr/>
          </p:nvSpPr>
          <p:spPr bwMode="auto">
            <a:xfrm>
              <a:off x="4495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56" name="Rectangle 840"/>
            <p:cNvSpPr>
              <a:spLocks noChangeAspect="1" noChangeArrowheads="1"/>
            </p:cNvSpPr>
            <p:nvPr/>
          </p:nvSpPr>
          <p:spPr bwMode="auto">
            <a:xfrm>
              <a:off x="4495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57" name="Rectangle 841"/>
            <p:cNvSpPr>
              <a:spLocks noChangeAspect="1" noChangeArrowheads="1"/>
            </p:cNvSpPr>
            <p:nvPr/>
          </p:nvSpPr>
          <p:spPr bwMode="auto">
            <a:xfrm>
              <a:off x="4495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58" name="Rectangle 842"/>
            <p:cNvSpPr>
              <a:spLocks noChangeAspect="1" noChangeArrowheads="1"/>
            </p:cNvSpPr>
            <p:nvPr/>
          </p:nvSpPr>
          <p:spPr bwMode="auto">
            <a:xfrm>
              <a:off x="4495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59" name="Rectangle 843"/>
            <p:cNvSpPr>
              <a:spLocks noChangeAspect="1" noChangeArrowheads="1"/>
            </p:cNvSpPr>
            <p:nvPr/>
          </p:nvSpPr>
          <p:spPr bwMode="auto">
            <a:xfrm>
              <a:off x="4495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60" name="Rectangle 844"/>
            <p:cNvSpPr>
              <a:spLocks noChangeAspect="1" noChangeArrowheads="1"/>
            </p:cNvSpPr>
            <p:nvPr/>
          </p:nvSpPr>
          <p:spPr bwMode="auto">
            <a:xfrm>
              <a:off x="4495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61" name="Rectangle 845"/>
            <p:cNvSpPr>
              <a:spLocks noChangeAspect="1" noChangeArrowheads="1"/>
            </p:cNvSpPr>
            <p:nvPr/>
          </p:nvSpPr>
          <p:spPr bwMode="auto">
            <a:xfrm>
              <a:off x="4495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62" name="Rectangle 846"/>
            <p:cNvSpPr>
              <a:spLocks noChangeAspect="1" noChangeArrowheads="1"/>
            </p:cNvSpPr>
            <p:nvPr/>
          </p:nvSpPr>
          <p:spPr bwMode="auto">
            <a:xfrm>
              <a:off x="4497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63" name="Rectangle 847"/>
            <p:cNvSpPr>
              <a:spLocks noChangeAspect="1" noChangeArrowheads="1"/>
            </p:cNvSpPr>
            <p:nvPr/>
          </p:nvSpPr>
          <p:spPr bwMode="auto">
            <a:xfrm>
              <a:off x="4497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64" name="Rectangle 848"/>
            <p:cNvSpPr>
              <a:spLocks noChangeAspect="1" noChangeArrowheads="1"/>
            </p:cNvSpPr>
            <p:nvPr/>
          </p:nvSpPr>
          <p:spPr bwMode="auto">
            <a:xfrm>
              <a:off x="4497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65" name="Rectangle 849"/>
            <p:cNvSpPr>
              <a:spLocks noChangeAspect="1" noChangeArrowheads="1"/>
            </p:cNvSpPr>
            <p:nvPr/>
          </p:nvSpPr>
          <p:spPr bwMode="auto">
            <a:xfrm>
              <a:off x="4503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66" name="Rectangle 850"/>
            <p:cNvSpPr>
              <a:spLocks noChangeAspect="1" noChangeArrowheads="1"/>
            </p:cNvSpPr>
            <p:nvPr/>
          </p:nvSpPr>
          <p:spPr bwMode="auto">
            <a:xfrm>
              <a:off x="4503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67" name="Rectangle 851"/>
            <p:cNvSpPr>
              <a:spLocks noChangeAspect="1" noChangeArrowheads="1"/>
            </p:cNvSpPr>
            <p:nvPr/>
          </p:nvSpPr>
          <p:spPr bwMode="auto">
            <a:xfrm>
              <a:off x="4503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68" name="Rectangle 852"/>
            <p:cNvSpPr>
              <a:spLocks noChangeAspect="1" noChangeArrowheads="1"/>
            </p:cNvSpPr>
            <p:nvPr/>
          </p:nvSpPr>
          <p:spPr bwMode="auto">
            <a:xfrm>
              <a:off x="4503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69" name="Rectangle 853"/>
            <p:cNvSpPr>
              <a:spLocks noChangeAspect="1" noChangeArrowheads="1"/>
            </p:cNvSpPr>
            <p:nvPr/>
          </p:nvSpPr>
          <p:spPr bwMode="auto">
            <a:xfrm>
              <a:off x="4508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70" name="Rectangle 854"/>
            <p:cNvSpPr>
              <a:spLocks noChangeAspect="1" noChangeArrowheads="1"/>
            </p:cNvSpPr>
            <p:nvPr/>
          </p:nvSpPr>
          <p:spPr bwMode="auto">
            <a:xfrm>
              <a:off x="4512" y="3151"/>
              <a:ext cx="16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71" name="Rectangle 855"/>
            <p:cNvSpPr>
              <a:spLocks noChangeAspect="1" noChangeArrowheads="1"/>
            </p:cNvSpPr>
            <p:nvPr/>
          </p:nvSpPr>
          <p:spPr bwMode="auto">
            <a:xfrm>
              <a:off x="4512" y="3151"/>
              <a:ext cx="16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72" name="Rectangle 856"/>
            <p:cNvSpPr>
              <a:spLocks noChangeAspect="1" noChangeArrowheads="1"/>
            </p:cNvSpPr>
            <p:nvPr/>
          </p:nvSpPr>
          <p:spPr bwMode="auto">
            <a:xfrm>
              <a:off x="4512" y="3151"/>
              <a:ext cx="16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73" name="Rectangle 857"/>
            <p:cNvSpPr>
              <a:spLocks noChangeAspect="1" noChangeArrowheads="1"/>
            </p:cNvSpPr>
            <p:nvPr/>
          </p:nvSpPr>
          <p:spPr bwMode="auto">
            <a:xfrm>
              <a:off x="4517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74" name="Rectangle 858"/>
            <p:cNvSpPr>
              <a:spLocks noChangeAspect="1" noChangeArrowheads="1"/>
            </p:cNvSpPr>
            <p:nvPr/>
          </p:nvSpPr>
          <p:spPr bwMode="auto">
            <a:xfrm>
              <a:off x="4517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75" name="Rectangle 859"/>
            <p:cNvSpPr>
              <a:spLocks noChangeAspect="1" noChangeArrowheads="1"/>
            </p:cNvSpPr>
            <p:nvPr/>
          </p:nvSpPr>
          <p:spPr bwMode="auto">
            <a:xfrm>
              <a:off x="4517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76" name="Rectangle 860"/>
            <p:cNvSpPr>
              <a:spLocks noChangeAspect="1" noChangeArrowheads="1"/>
            </p:cNvSpPr>
            <p:nvPr/>
          </p:nvSpPr>
          <p:spPr bwMode="auto">
            <a:xfrm>
              <a:off x="4517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77" name="Rectangle 861"/>
            <p:cNvSpPr>
              <a:spLocks noChangeAspect="1" noChangeArrowheads="1"/>
            </p:cNvSpPr>
            <p:nvPr/>
          </p:nvSpPr>
          <p:spPr bwMode="auto">
            <a:xfrm>
              <a:off x="4517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78" name="Rectangle 862"/>
            <p:cNvSpPr>
              <a:spLocks noChangeAspect="1" noChangeArrowheads="1"/>
            </p:cNvSpPr>
            <p:nvPr/>
          </p:nvSpPr>
          <p:spPr bwMode="auto">
            <a:xfrm>
              <a:off x="4521" y="3151"/>
              <a:ext cx="16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79" name="Rectangle 863"/>
            <p:cNvSpPr>
              <a:spLocks noChangeAspect="1" noChangeArrowheads="1"/>
            </p:cNvSpPr>
            <p:nvPr/>
          </p:nvSpPr>
          <p:spPr bwMode="auto">
            <a:xfrm>
              <a:off x="4521" y="3151"/>
              <a:ext cx="16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80" name="Rectangle 864"/>
            <p:cNvSpPr>
              <a:spLocks noChangeAspect="1" noChangeArrowheads="1"/>
            </p:cNvSpPr>
            <p:nvPr/>
          </p:nvSpPr>
          <p:spPr bwMode="auto">
            <a:xfrm>
              <a:off x="5101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81" name="Rectangle 865"/>
            <p:cNvSpPr>
              <a:spLocks noChangeAspect="1" noChangeArrowheads="1"/>
            </p:cNvSpPr>
            <p:nvPr/>
          </p:nvSpPr>
          <p:spPr bwMode="auto">
            <a:xfrm>
              <a:off x="511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82" name="Rectangle 866"/>
            <p:cNvSpPr>
              <a:spLocks noChangeAspect="1" noChangeArrowheads="1"/>
            </p:cNvSpPr>
            <p:nvPr/>
          </p:nvSpPr>
          <p:spPr bwMode="auto">
            <a:xfrm>
              <a:off x="511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83" name="Rectangle 867"/>
            <p:cNvSpPr>
              <a:spLocks noChangeAspect="1" noChangeArrowheads="1"/>
            </p:cNvSpPr>
            <p:nvPr/>
          </p:nvSpPr>
          <p:spPr bwMode="auto">
            <a:xfrm>
              <a:off x="511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84" name="Rectangle 868"/>
            <p:cNvSpPr>
              <a:spLocks noChangeAspect="1" noChangeArrowheads="1"/>
            </p:cNvSpPr>
            <p:nvPr/>
          </p:nvSpPr>
          <p:spPr bwMode="auto">
            <a:xfrm>
              <a:off x="511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85" name="Rectangle 869"/>
            <p:cNvSpPr>
              <a:spLocks noChangeAspect="1" noChangeArrowheads="1"/>
            </p:cNvSpPr>
            <p:nvPr/>
          </p:nvSpPr>
          <p:spPr bwMode="auto">
            <a:xfrm>
              <a:off x="511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86" name="Rectangle 870"/>
            <p:cNvSpPr>
              <a:spLocks noChangeAspect="1" noChangeArrowheads="1"/>
            </p:cNvSpPr>
            <p:nvPr/>
          </p:nvSpPr>
          <p:spPr bwMode="auto">
            <a:xfrm>
              <a:off x="511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87" name="Rectangle 871"/>
            <p:cNvSpPr>
              <a:spLocks noChangeAspect="1" noChangeArrowheads="1"/>
            </p:cNvSpPr>
            <p:nvPr/>
          </p:nvSpPr>
          <p:spPr bwMode="auto">
            <a:xfrm>
              <a:off x="511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88" name="Rectangle 872"/>
            <p:cNvSpPr>
              <a:spLocks noChangeAspect="1" noChangeArrowheads="1"/>
            </p:cNvSpPr>
            <p:nvPr/>
          </p:nvSpPr>
          <p:spPr bwMode="auto">
            <a:xfrm>
              <a:off x="511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89" name="Rectangle 873"/>
            <p:cNvSpPr>
              <a:spLocks noChangeAspect="1" noChangeArrowheads="1"/>
            </p:cNvSpPr>
            <p:nvPr/>
          </p:nvSpPr>
          <p:spPr bwMode="auto">
            <a:xfrm>
              <a:off x="511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90" name="Rectangle 874"/>
            <p:cNvSpPr>
              <a:spLocks noChangeAspect="1" noChangeArrowheads="1"/>
            </p:cNvSpPr>
            <p:nvPr/>
          </p:nvSpPr>
          <p:spPr bwMode="auto">
            <a:xfrm>
              <a:off x="511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91" name="Rectangle 875"/>
            <p:cNvSpPr>
              <a:spLocks noChangeAspect="1" noChangeArrowheads="1"/>
            </p:cNvSpPr>
            <p:nvPr/>
          </p:nvSpPr>
          <p:spPr bwMode="auto">
            <a:xfrm>
              <a:off x="511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92" name="Rectangle 876"/>
            <p:cNvSpPr>
              <a:spLocks noChangeAspect="1" noChangeArrowheads="1"/>
            </p:cNvSpPr>
            <p:nvPr/>
          </p:nvSpPr>
          <p:spPr bwMode="auto">
            <a:xfrm>
              <a:off x="511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93" name="Rectangle 877"/>
            <p:cNvSpPr>
              <a:spLocks noChangeAspect="1" noChangeArrowheads="1"/>
            </p:cNvSpPr>
            <p:nvPr/>
          </p:nvSpPr>
          <p:spPr bwMode="auto">
            <a:xfrm>
              <a:off x="511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94" name="Rectangle 878"/>
            <p:cNvSpPr>
              <a:spLocks noChangeAspect="1" noChangeArrowheads="1"/>
            </p:cNvSpPr>
            <p:nvPr/>
          </p:nvSpPr>
          <p:spPr bwMode="auto">
            <a:xfrm>
              <a:off x="511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95" name="Rectangle 879"/>
            <p:cNvSpPr>
              <a:spLocks noChangeAspect="1" noChangeArrowheads="1"/>
            </p:cNvSpPr>
            <p:nvPr/>
          </p:nvSpPr>
          <p:spPr bwMode="auto">
            <a:xfrm>
              <a:off x="5116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96" name="Rectangle 880"/>
            <p:cNvSpPr>
              <a:spLocks noChangeAspect="1" noChangeArrowheads="1"/>
            </p:cNvSpPr>
            <p:nvPr/>
          </p:nvSpPr>
          <p:spPr bwMode="auto">
            <a:xfrm>
              <a:off x="5118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97" name="Rectangle 881"/>
            <p:cNvSpPr>
              <a:spLocks noChangeAspect="1" noChangeArrowheads="1"/>
            </p:cNvSpPr>
            <p:nvPr/>
          </p:nvSpPr>
          <p:spPr bwMode="auto">
            <a:xfrm>
              <a:off x="5133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98" name="Rectangle 882"/>
            <p:cNvSpPr>
              <a:spLocks noChangeAspect="1" noChangeArrowheads="1"/>
            </p:cNvSpPr>
            <p:nvPr/>
          </p:nvSpPr>
          <p:spPr bwMode="auto">
            <a:xfrm>
              <a:off x="5133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399" name="Rectangle 883"/>
            <p:cNvSpPr>
              <a:spLocks noChangeAspect="1" noChangeArrowheads="1"/>
            </p:cNvSpPr>
            <p:nvPr/>
          </p:nvSpPr>
          <p:spPr bwMode="auto">
            <a:xfrm>
              <a:off x="514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400" name="Rectangle 884"/>
            <p:cNvSpPr>
              <a:spLocks noChangeAspect="1" noChangeArrowheads="1"/>
            </p:cNvSpPr>
            <p:nvPr/>
          </p:nvSpPr>
          <p:spPr bwMode="auto">
            <a:xfrm>
              <a:off x="5142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401" name="Rectangle 885"/>
            <p:cNvSpPr>
              <a:spLocks noChangeAspect="1" noChangeArrowheads="1"/>
            </p:cNvSpPr>
            <p:nvPr/>
          </p:nvSpPr>
          <p:spPr bwMode="auto">
            <a:xfrm>
              <a:off x="5157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402" name="Rectangle 886"/>
            <p:cNvSpPr>
              <a:spLocks noChangeAspect="1" noChangeArrowheads="1"/>
            </p:cNvSpPr>
            <p:nvPr/>
          </p:nvSpPr>
          <p:spPr bwMode="auto">
            <a:xfrm>
              <a:off x="5157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403" name="Rectangle 887"/>
            <p:cNvSpPr>
              <a:spLocks noChangeAspect="1" noChangeArrowheads="1"/>
            </p:cNvSpPr>
            <p:nvPr/>
          </p:nvSpPr>
          <p:spPr bwMode="auto">
            <a:xfrm>
              <a:off x="5157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404" name="Rectangle 888"/>
            <p:cNvSpPr>
              <a:spLocks noChangeAspect="1" noChangeArrowheads="1"/>
            </p:cNvSpPr>
            <p:nvPr/>
          </p:nvSpPr>
          <p:spPr bwMode="auto">
            <a:xfrm>
              <a:off x="5166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405" name="Rectangle 889"/>
            <p:cNvSpPr>
              <a:spLocks noChangeAspect="1" noChangeArrowheads="1"/>
            </p:cNvSpPr>
            <p:nvPr/>
          </p:nvSpPr>
          <p:spPr bwMode="auto">
            <a:xfrm>
              <a:off x="5171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406" name="Rectangle 890"/>
            <p:cNvSpPr>
              <a:spLocks noChangeAspect="1" noChangeArrowheads="1"/>
            </p:cNvSpPr>
            <p:nvPr/>
          </p:nvSpPr>
          <p:spPr bwMode="auto">
            <a:xfrm>
              <a:off x="518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407" name="Rectangle 891"/>
            <p:cNvSpPr>
              <a:spLocks noChangeAspect="1" noChangeArrowheads="1"/>
            </p:cNvSpPr>
            <p:nvPr/>
          </p:nvSpPr>
          <p:spPr bwMode="auto">
            <a:xfrm>
              <a:off x="5186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408" name="Rectangle 892"/>
            <p:cNvSpPr>
              <a:spLocks noChangeAspect="1" noChangeArrowheads="1"/>
            </p:cNvSpPr>
            <p:nvPr/>
          </p:nvSpPr>
          <p:spPr bwMode="auto">
            <a:xfrm>
              <a:off x="5203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409" name="Rectangle 893"/>
            <p:cNvSpPr>
              <a:spLocks noChangeAspect="1" noChangeArrowheads="1"/>
            </p:cNvSpPr>
            <p:nvPr/>
          </p:nvSpPr>
          <p:spPr bwMode="auto">
            <a:xfrm>
              <a:off x="5203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410" name="Rectangle 894"/>
            <p:cNvSpPr>
              <a:spLocks noChangeAspect="1" noChangeArrowheads="1"/>
            </p:cNvSpPr>
            <p:nvPr/>
          </p:nvSpPr>
          <p:spPr bwMode="auto">
            <a:xfrm>
              <a:off x="5203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411" name="Rectangle 895"/>
            <p:cNvSpPr>
              <a:spLocks noChangeAspect="1" noChangeArrowheads="1"/>
            </p:cNvSpPr>
            <p:nvPr/>
          </p:nvSpPr>
          <p:spPr bwMode="auto">
            <a:xfrm>
              <a:off x="5212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412" name="Rectangle 896"/>
            <p:cNvSpPr>
              <a:spLocks noChangeAspect="1" noChangeArrowheads="1"/>
            </p:cNvSpPr>
            <p:nvPr/>
          </p:nvSpPr>
          <p:spPr bwMode="auto">
            <a:xfrm>
              <a:off x="5226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413" name="Rectangle 897"/>
            <p:cNvSpPr>
              <a:spLocks noChangeAspect="1" noChangeArrowheads="1"/>
            </p:cNvSpPr>
            <p:nvPr/>
          </p:nvSpPr>
          <p:spPr bwMode="auto">
            <a:xfrm>
              <a:off x="5226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414" name="Rectangle 898"/>
            <p:cNvSpPr>
              <a:spLocks noChangeAspect="1" noChangeArrowheads="1"/>
            </p:cNvSpPr>
            <p:nvPr/>
          </p:nvSpPr>
          <p:spPr bwMode="auto">
            <a:xfrm>
              <a:off x="525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415" name="Rectangle 899"/>
            <p:cNvSpPr>
              <a:spLocks noChangeAspect="1" noChangeArrowheads="1"/>
            </p:cNvSpPr>
            <p:nvPr/>
          </p:nvSpPr>
          <p:spPr bwMode="auto">
            <a:xfrm>
              <a:off x="5250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416" name="Rectangle 900"/>
            <p:cNvSpPr>
              <a:spLocks noChangeAspect="1" noChangeArrowheads="1"/>
            </p:cNvSpPr>
            <p:nvPr/>
          </p:nvSpPr>
          <p:spPr bwMode="auto">
            <a:xfrm>
              <a:off x="5296" y="3151"/>
              <a:ext cx="17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417" name="Rectangle 901"/>
            <p:cNvSpPr>
              <a:spLocks noChangeAspect="1" noChangeArrowheads="1"/>
            </p:cNvSpPr>
            <p:nvPr/>
          </p:nvSpPr>
          <p:spPr bwMode="auto">
            <a:xfrm>
              <a:off x="5357" y="3151"/>
              <a:ext cx="18" cy="16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418" name="Line 922"/>
            <p:cNvSpPr>
              <a:spLocks noChangeAspect="1" noChangeShapeType="1"/>
            </p:cNvSpPr>
            <p:nvPr/>
          </p:nvSpPr>
          <p:spPr bwMode="auto">
            <a:xfrm>
              <a:off x="5357" y="3159"/>
              <a:ext cx="2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19" name="Line 923"/>
            <p:cNvSpPr>
              <a:spLocks noChangeAspect="1" noChangeShapeType="1"/>
            </p:cNvSpPr>
            <p:nvPr/>
          </p:nvSpPr>
          <p:spPr bwMode="auto">
            <a:xfrm>
              <a:off x="5366" y="3151"/>
              <a:ext cx="1" cy="2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20" name="Line 924"/>
            <p:cNvSpPr>
              <a:spLocks noChangeAspect="1" noChangeShapeType="1"/>
            </p:cNvSpPr>
            <p:nvPr/>
          </p:nvSpPr>
          <p:spPr bwMode="auto">
            <a:xfrm>
              <a:off x="4802" y="3159"/>
              <a:ext cx="2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21" name="Line 925"/>
            <p:cNvSpPr>
              <a:spLocks noChangeAspect="1" noChangeShapeType="1"/>
            </p:cNvSpPr>
            <p:nvPr/>
          </p:nvSpPr>
          <p:spPr bwMode="auto">
            <a:xfrm>
              <a:off x="4811" y="3151"/>
              <a:ext cx="1" cy="2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22" name="Line 930"/>
            <p:cNvSpPr>
              <a:spLocks noChangeAspect="1" noChangeShapeType="1"/>
            </p:cNvSpPr>
            <p:nvPr/>
          </p:nvSpPr>
          <p:spPr bwMode="auto">
            <a:xfrm flipV="1">
              <a:off x="4535" y="3127"/>
              <a:ext cx="1" cy="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23" name="Line 931"/>
            <p:cNvSpPr>
              <a:spLocks noChangeAspect="1" noChangeShapeType="1"/>
            </p:cNvSpPr>
            <p:nvPr/>
          </p:nvSpPr>
          <p:spPr bwMode="auto">
            <a:xfrm>
              <a:off x="4535" y="3127"/>
              <a:ext cx="1" cy="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24" name="Line 932"/>
            <p:cNvSpPr>
              <a:spLocks noChangeAspect="1" noChangeShapeType="1"/>
            </p:cNvSpPr>
            <p:nvPr/>
          </p:nvSpPr>
          <p:spPr bwMode="auto">
            <a:xfrm>
              <a:off x="4535" y="3159"/>
              <a:ext cx="21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25" name="Line 933"/>
            <p:cNvSpPr>
              <a:spLocks noChangeAspect="1" noChangeShapeType="1"/>
            </p:cNvSpPr>
            <p:nvPr/>
          </p:nvSpPr>
          <p:spPr bwMode="auto">
            <a:xfrm flipV="1">
              <a:off x="4745" y="3031"/>
              <a:ext cx="1" cy="1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26" name="Line 934"/>
            <p:cNvSpPr>
              <a:spLocks noChangeAspect="1" noChangeShapeType="1"/>
            </p:cNvSpPr>
            <p:nvPr/>
          </p:nvSpPr>
          <p:spPr bwMode="auto">
            <a:xfrm>
              <a:off x="4745" y="3031"/>
              <a:ext cx="7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27" name="Line 935"/>
            <p:cNvSpPr>
              <a:spLocks noChangeAspect="1" noChangeShapeType="1"/>
            </p:cNvSpPr>
            <p:nvPr/>
          </p:nvSpPr>
          <p:spPr bwMode="auto">
            <a:xfrm>
              <a:off x="4817" y="3031"/>
              <a:ext cx="1" cy="4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28" name="Line 936"/>
            <p:cNvSpPr>
              <a:spLocks noChangeAspect="1" noChangeShapeType="1"/>
            </p:cNvSpPr>
            <p:nvPr/>
          </p:nvSpPr>
          <p:spPr bwMode="auto">
            <a:xfrm>
              <a:off x="4817" y="3077"/>
              <a:ext cx="1" cy="16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29" name="Line 937"/>
            <p:cNvSpPr>
              <a:spLocks noChangeAspect="1" noChangeShapeType="1"/>
            </p:cNvSpPr>
            <p:nvPr/>
          </p:nvSpPr>
          <p:spPr bwMode="auto">
            <a:xfrm flipV="1">
              <a:off x="4817" y="3077"/>
              <a:ext cx="1" cy="16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30" name="Line 938"/>
            <p:cNvSpPr>
              <a:spLocks noChangeAspect="1" noChangeShapeType="1"/>
            </p:cNvSpPr>
            <p:nvPr/>
          </p:nvSpPr>
          <p:spPr bwMode="auto">
            <a:xfrm flipV="1">
              <a:off x="4817" y="3031"/>
              <a:ext cx="1" cy="4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31" name="Line 939"/>
            <p:cNvSpPr>
              <a:spLocks noChangeAspect="1" noChangeShapeType="1"/>
            </p:cNvSpPr>
            <p:nvPr/>
          </p:nvSpPr>
          <p:spPr bwMode="auto">
            <a:xfrm>
              <a:off x="4817" y="3031"/>
              <a:ext cx="6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32" name="Line 940"/>
            <p:cNvSpPr>
              <a:spLocks noChangeAspect="1" noChangeShapeType="1"/>
            </p:cNvSpPr>
            <p:nvPr/>
          </p:nvSpPr>
          <p:spPr bwMode="auto">
            <a:xfrm>
              <a:off x="4886" y="3031"/>
              <a:ext cx="1" cy="1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33" name="Line 941"/>
            <p:cNvSpPr>
              <a:spLocks noChangeAspect="1" noChangeShapeType="1"/>
            </p:cNvSpPr>
            <p:nvPr/>
          </p:nvSpPr>
          <p:spPr bwMode="auto">
            <a:xfrm>
              <a:off x="4886" y="3159"/>
              <a:ext cx="21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34" name="Line 942"/>
            <p:cNvSpPr>
              <a:spLocks noChangeAspect="1" noChangeShapeType="1"/>
            </p:cNvSpPr>
            <p:nvPr/>
          </p:nvSpPr>
          <p:spPr bwMode="auto">
            <a:xfrm flipV="1">
              <a:off x="5096" y="3127"/>
              <a:ext cx="1" cy="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35" name="Line 943"/>
            <p:cNvSpPr>
              <a:spLocks noChangeAspect="1" noChangeShapeType="1"/>
            </p:cNvSpPr>
            <p:nvPr/>
          </p:nvSpPr>
          <p:spPr bwMode="auto">
            <a:xfrm>
              <a:off x="5096" y="3127"/>
              <a:ext cx="1" cy="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36" name="Line 944"/>
            <p:cNvSpPr>
              <a:spLocks noChangeAspect="1" noChangeShapeType="1"/>
            </p:cNvSpPr>
            <p:nvPr/>
          </p:nvSpPr>
          <p:spPr bwMode="auto">
            <a:xfrm flipV="1">
              <a:off x="5096" y="3159"/>
              <a:ext cx="1" cy="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37" name="Line 945"/>
            <p:cNvSpPr>
              <a:spLocks noChangeAspect="1" noChangeShapeType="1"/>
            </p:cNvSpPr>
            <p:nvPr/>
          </p:nvSpPr>
          <p:spPr bwMode="auto">
            <a:xfrm flipH="1">
              <a:off x="4886" y="3159"/>
              <a:ext cx="21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38" name="Line 946"/>
            <p:cNvSpPr>
              <a:spLocks noChangeAspect="1" noChangeShapeType="1"/>
            </p:cNvSpPr>
            <p:nvPr/>
          </p:nvSpPr>
          <p:spPr bwMode="auto">
            <a:xfrm>
              <a:off x="4886" y="3159"/>
              <a:ext cx="1" cy="1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39" name="Line 947"/>
            <p:cNvSpPr>
              <a:spLocks noChangeAspect="1" noChangeShapeType="1"/>
            </p:cNvSpPr>
            <p:nvPr/>
          </p:nvSpPr>
          <p:spPr bwMode="auto">
            <a:xfrm flipH="1">
              <a:off x="4817" y="3287"/>
              <a:ext cx="69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40" name="Line 948"/>
            <p:cNvSpPr>
              <a:spLocks noChangeAspect="1" noChangeShapeType="1"/>
            </p:cNvSpPr>
            <p:nvPr/>
          </p:nvSpPr>
          <p:spPr bwMode="auto">
            <a:xfrm flipV="1">
              <a:off x="4817" y="3237"/>
              <a:ext cx="1" cy="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41" name="Line 949"/>
            <p:cNvSpPr>
              <a:spLocks noChangeAspect="1" noChangeShapeType="1"/>
            </p:cNvSpPr>
            <p:nvPr/>
          </p:nvSpPr>
          <p:spPr bwMode="auto">
            <a:xfrm>
              <a:off x="4817" y="3237"/>
              <a:ext cx="1" cy="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42" name="Line 950"/>
            <p:cNvSpPr>
              <a:spLocks noChangeAspect="1" noChangeShapeType="1"/>
            </p:cNvSpPr>
            <p:nvPr/>
          </p:nvSpPr>
          <p:spPr bwMode="auto">
            <a:xfrm flipH="1">
              <a:off x="4745" y="3287"/>
              <a:ext cx="72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43" name="Line 951"/>
            <p:cNvSpPr>
              <a:spLocks noChangeAspect="1" noChangeShapeType="1"/>
            </p:cNvSpPr>
            <p:nvPr/>
          </p:nvSpPr>
          <p:spPr bwMode="auto">
            <a:xfrm flipV="1">
              <a:off x="4745" y="3159"/>
              <a:ext cx="1" cy="1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444" name="Rectangle 1241"/>
            <p:cNvSpPr>
              <a:spLocks noChangeAspect="1" noChangeArrowheads="1"/>
            </p:cNvSpPr>
            <p:nvPr/>
          </p:nvSpPr>
          <p:spPr bwMode="auto">
            <a:xfrm>
              <a:off x="3220" y="3072"/>
              <a:ext cx="421" cy="173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b="0">
                  <a:solidFill>
                    <a:srgbClr val="000000"/>
                  </a:solidFill>
                  <a:latin typeface="Tahoma" panose="020B0604030504040204" pitchFamily="34" charset="0"/>
                </a:rPr>
                <a:t>Δίχτυα</a:t>
              </a:r>
              <a:endParaRPr lang="en-US" altLang="el-GR" b="0">
                <a:latin typeface="Tahoma" panose="020B0604030504040204" pitchFamily="34" charset="0"/>
              </a:endParaRPr>
            </a:p>
          </p:txBody>
        </p:sp>
      </p:grpSp>
      <p:grpSp>
        <p:nvGrpSpPr>
          <p:cNvPr id="36080" name="Group 1264"/>
          <p:cNvGrpSpPr>
            <a:grpSpLocks/>
          </p:cNvGrpSpPr>
          <p:nvPr/>
        </p:nvGrpSpPr>
        <p:grpSpPr bwMode="auto">
          <a:xfrm>
            <a:off x="5111750" y="5334000"/>
            <a:ext cx="3116263" cy="403225"/>
            <a:chOff x="3220" y="3360"/>
            <a:chExt cx="1963" cy="254"/>
          </a:xfrm>
        </p:grpSpPr>
        <p:sp>
          <p:nvSpPr>
            <p:cNvPr id="9279" name="Rectangle 801"/>
            <p:cNvSpPr>
              <a:spLocks noChangeAspect="1" noChangeArrowheads="1"/>
            </p:cNvSpPr>
            <p:nvPr/>
          </p:nvSpPr>
          <p:spPr bwMode="auto">
            <a:xfrm>
              <a:off x="4581" y="3360"/>
              <a:ext cx="76" cy="252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80" name="Rectangle 802"/>
            <p:cNvSpPr>
              <a:spLocks noChangeAspect="1" noChangeArrowheads="1"/>
            </p:cNvSpPr>
            <p:nvPr/>
          </p:nvSpPr>
          <p:spPr bwMode="auto">
            <a:xfrm>
              <a:off x="4657" y="3360"/>
              <a:ext cx="99" cy="252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81" name="Rectangle 803"/>
            <p:cNvSpPr>
              <a:spLocks noChangeAspect="1" noChangeArrowheads="1"/>
            </p:cNvSpPr>
            <p:nvPr/>
          </p:nvSpPr>
          <p:spPr bwMode="auto">
            <a:xfrm>
              <a:off x="4657" y="3406"/>
              <a:ext cx="1" cy="16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82" name="Freeform 804"/>
            <p:cNvSpPr>
              <a:spLocks noChangeAspect="1"/>
            </p:cNvSpPr>
            <p:nvPr/>
          </p:nvSpPr>
          <p:spPr bwMode="auto">
            <a:xfrm>
              <a:off x="4657" y="3360"/>
              <a:ext cx="1" cy="46"/>
            </a:xfrm>
            <a:custGeom>
              <a:avLst/>
              <a:gdLst>
                <a:gd name="T0" fmla="*/ 0 w 1"/>
                <a:gd name="T1" fmla="*/ 46 h 37"/>
                <a:gd name="T2" fmla="*/ 0 w 1"/>
                <a:gd name="T3" fmla="*/ 46 h 37"/>
                <a:gd name="T4" fmla="*/ 0 w 1"/>
                <a:gd name="T5" fmla="*/ 46 h 37"/>
                <a:gd name="T6" fmla="*/ 0 w 1"/>
                <a:gd name="T7" fmla="*/ 0 h 37"/>
                <a:gd name="T8" fmla="*/ 0 w 1"/>
                <a:gd name="T9" fmla="*/ 4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7">
                  <a:moveTo>
                    <a:pt x="0" y="37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83" name="Freeform 805"/>
            <p:cNvSpPr>
              <a:spLocks noChangeAspect="1"/>
            </p:cNvSpPr>
            <p:nvPr/>
          </p:nvSpPr>
          <p:spPr bwMode="auto">
            <a:xfrm>
              <a:off x="4657" y="3360"/>
              <a:ext cx="1" cy="46"/>
            </a:xfrm>
            <a:custGeom>
              <a:avLst/>
              <a:gdLst>
                <a:gd name="T0" fmla="*/ 0 w 1"/>
                <a:gd name="T1" fmla="*/ 46 h 37"/>
                <a:gd name="T2" fmla="*/ 0 w 1"/>
                <a:gd name="T3" fmla="*/ 46 h 37"/>
                <a:gd name="T4" fmla="*/ 0 w 1"/>
                <a:gd name="T5" fmla="*/ 0 h 37"/>
                <a:gd name="T6" fmla="*/ 0 w 1"/>
                <a:gd name="T7" fmla="*/ 46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7">
                  <a:moveTo>
                    <a:pt x="0" y="37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84" name="Freeform 806"/>
            <p:cNvSpPr>
              <a:spLocks noChangeAspect="1"/>
            </p:cNvSpPr>
            <p:nvPr/>
          </p:nvSpPr>
          <p:spPr bwMode="auto">
            <a:xfrm>
              <a:off x="4657" y="3566"/>
              <a:ext cx="1" cy="46"/>
            </a:xfrm>
            <a:custGeom>
              <a:avLst/>
              <a:gdLst>
                <a:gd name="T0" fmla="*/ 0 w 1"/>
                <a:gd name="T1" fmla="*/ 0 h 37"/>
                <a:gd name="T2" fmla="*/ 0 w 1"/>
                <a:gd name="T3" fmla="*/ 0 h 37"/>
                <a:gd name="T4" fmla="*/ 0 w 1"/>
                <a:gd name="T5" fmla="*/ 0 h 37"/>
                <a:gd name="T6" fmla="*/ 0 w 1"/>
                <a:gd name="T7" fmla="*/ 46 h 37"/>
                <a:gd name="T8" fmla="*/ 0 w 1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7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85" name="Freeform 807"/>
            <p:cNvSpPr>
              <a:spLocks noChangeAspect="1"/>
            </p:cNvSpPr>
            <p:nvPr/>
          </p:nvSpPr>
          <p:spPr bwMode="auto">
            <a:xfrm>
              <a:off x="4657" y="3566"/>
              <a:ext cx="1" cy="46"/>
            </a:xfrm>
            <a:custGeom>
              <a:avLst/>
              <a:gdLst>
                <a:gd name="T0" fmla="*/ 0 w 1"/>
                <a:gd name="T1" fmla="*/ 0 h 37"/>
                <a:gd name="T2" fmla="*/ 0 w 1"/>
                <a:gd name="T3" fmla="*/ 0 h 37"/>
                <a:gd name="T4" fmla="*/ 0 w 1"/>
                <a:gd name="T5" fmla="*/ 46 h 37"/>
                <a:gd name="T6" fmla="*/ 0 w 1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7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86" name="Rectangle 902"/>
            <p:cNvSpPr>
              <a:spLocks noChangeAspect="1" noChangeArrowheads="1"/>
            </p:cNvSpPr>
            <p:nvPr/>
          </p:nvSpPr>
          <p:spPr bwMode="auto">
            <a:xfrm>
              <a:off x="5008" y="3479"/>
              <a:ext cx="18" cy="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87" name="Rectangle 903"/>
            <p:cNvSpPr>
              <a:spLocks noChangeAspect="1" noChangeArrowheads="1"/>
            </p:cNvSpPr>
            <p:nvPr/>
          </p:nvSpPr>
          <p:spPr bwMode="auto">
            <a:xfrm>
              <a:off x="5011" y="3479"/>
              <a:ext cx="17" cy="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88" name="Rectangle 904"/>
            <p:cNvSpPr>
              <a:spLocks noChangeAspect="1" noChangeArrowheads="1"/>
            </p:cNvSpPr>
            <p:nvPr/>
          </p:nvSpPr>
          <p:spPr bwMode="auto">
            <a:xfrm>
              <a:off x="5035" y="3479"/>
              <a:ext cx="17" cy="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89" name="Rectangle 905"/>
            <p:cNvSpPr>
              <a:spLocks noChangeAspect="1" noChangeArrowheads="1"/>
            </p:cNvSpPr>
            <p:nvPr/>
          </p:nvSpPr>
          <p:spPr bwMode="auto">
            <a:xfrm>
              <a:off x="5035" y="3479"/>
              <a:ext cx="17" cy="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90" name="Rectangle 906"/>
            <p:cNvSpPr>
              <a:spLocks noChangeAspect="1" noChangeArrowheads="1"/>
            </p:cNvSpPr>
            <p:nvPr/>
          </p:nvSpPr>
          <p:spPr bwMode="auto">
            <a:xfrm>
              <a:off x="5058" y="3479"/>
              <a:ext cx="18" cy="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91" name="Rectangle 907"/>
            <p:cNvSpPr>
              <a:spLocks noChangeAspect="1" noChangeArrowheads="1"/>
            </p:cNvSpPr>
            <p:nvPr/>
          </p:nvSpPr>
          <p:spPr bwMode="auto">
            <a:xfrm>
              <a:off x="5058" y="3479"/>
              <a:ext cx="18" cy="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92" name="Rectangle 908"/>
            <p:cNvSpPr>
              <a:spLocks noChangeAspect="1" noChangeArrowheads="1"/>
            </p:cNvSpPr>
            <p:nvPr/>
          </p:nvSpPr>
          <p:spPr bwMode="auto">
            <a:xfrm>
              <a:off x="5070" y="3479"/>
              <a:ext cx="17" cy="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93" name="Rectangle 909"/>
            <p:cNvSpPr>
              <a:spLocks noChangeAspect="1" noChangeArrowheads="1"/>
            </p:cNvSpPr>
            <p:nvPr/>
          </p:nvSpPr>
          <p:spPr bwMode="auto">
            <a:xfrm>
              <a:off x="5087" y="3479"/>
              <a:ext cx="18" cy="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94" name="Rectangle 910"/>
            <p:cNvSpPr>
              <a:spLocks noChangeAspect="1" noChangeArrowheads="1"/>
            </p:cNvSpPr>
            <p:nvPr/>
          </p:nvSpPr>
          <p:spPr bwMode="auto">
            <a:xfrm>
              <a:off x="5087" y="3479"/>
              <a:ext cx="18" cy="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95" name="Rectangle 911"/>
            <p:cNvSpPr>
              <a:spLocks noChangeAspect="1" noChangeArrowheads="1"/>
            </p:cNvSpPr>
            <p:nvPr/>
          </p:nvSpPr>
          <p:spPr bwMode="auto">
            <a:xfrm>
              <a:off x="5133" y="3479"/>
              <a:ext cx="18" cy="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96" name="Rectangle 912"/>
            <p:cNvSpPr>
              <a:spLocks noChangeAspect="1" noChangeArrowheads="1"/>
            </p:cNvSpPr>
            <p:nvPr/>
          </p:nvSpPr>
          <p:spPr bwMode="auto">
            <a:xfrm>
              <a:off x="5133" y="3479"/>
              <a:ext cx="18" cy="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97" name="Rectangle 913"/>
            <p:cNvSpPr>
              <a:spLocks noChangeAspect="1" noChangeArrowheads="1"/>
            </p:cNvSpPr>
            <p:nvPr/>
          </p:nvSpPr>
          <p:spPr bwMode="auto">
            <a:xfrm>
              <a:off x="5166" y="3479"/>
              <a:ext cx="17" cy="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98" name="Rectangle 914"/>
            <p:cNvSpPr>
              <a:spLocks noChangeAspect="1" noChangeArrowheads="1"/>
            </p:cNvSpPr>
            <p:nvPr/>
          </p:nvSpPr>
          <p:spPr bwMode="auto">
            <a:xfrm>
              <a:off x="5166" y="3479"/>
              <a:ext cx="17" cy="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99" name="Line 926"/>
            <p:cNvSpPr>
              <a:spLocks noChangeAspect="1" noChangeShapeType="1"/>
            </p:cNvSpPr>
            <p:nvPr/>
          </p:nvSpPr>
          <p:spPr bwMode="auto">
            <a:xfrm>
              <a:off x="4668" y="3487"/>
              <a:ext cx="20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00" name="Line 927"/>
            <p:cNvSpPr>
              <a:spLocks noChangeAspect="1" noChangeShapeType="1"/>
            </p:cNvSpPr>
            <p:nvPr/>
          </p:nvSpPr>
          <p:spPr bwMode="auto">
            <a:xfrm>
              <a:off x="4677" y="3479"/>
              <a:ext cx="1" cy="2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01" name="Line 952"/>
            <p:cNvSpPr>
              <a:spLocks noChangeAspect="1" noChangeShapeType="1"/>
            </p:cNvSpPr>
            <p:nvPr/>
          </p:nvSpPr>
          <p:spPr bwMode="auto">
            <a:xfrm flipV="1">
              <a:off x="4427" y="3455"/>
              <a:ext cx="1" cy="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02" name="Line 953"/>
            <p:cNvSpPr>
              <a:spLocks noChangeAspect="1" noChangeShapeType="1"/>
            </p:cNvSpPr>
            <p:nvPr/>
          </p:nvSpPr>
          <p:spPr bwMode="auto">
            <a:xfrm>
              <a:off x="4427" y="3455"/>
              <a:ext cx="1" cy="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03" name="Line 954"/>
            <p:cNvSpPr>
              <a:spLocks noChangeAspect="1" noChangeShapeType="1"/>
            </p:cNvSpPr>
            <p:nvPr/>
          </p:nvSpPr>
          <p:spPr bwMode="auto">
            <a:xfrm>
              <a:off x="4427" y="3487"/>
              <a:ext cx="154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04" name="Line 955"/>
            <p:cNvSpPr>
              <a:spLocks noChangeAspect="1" noChangeShapeType="1"/>
            </p:cNvSpPr>
            <p:nvPr/>
          </p:nvSpPr>
          <p:spPr bwMode="auto">
            <a:xfrm flipV="1">
              <a:off x="4581" y="3360"/>
              <a:ext cx="1" cy="1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05" name="Line 956"/>
            <p:cNvSpPr>
              <a:spLocks noChangeAspect="1" noChangeShapeType="1"/>
            </p:cNvSpPr>
            <p:nvPr/>
          </p:nvSpPr>
          <p:spPr bwMode="auto">
            <a:xfrm>
              <a:off x="4581" y="3360"/>
              <a:ext cx="76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06" name="Line 957"/>
            <p:cNvSpPr>
              <a:spLocks noChangeAspect="1" noChangeShapeType="1"/>
            </p:cNvSpPr>
            <p:nvPr/>
          </p:nvSpPr>
          <p:spPr bwMode="auto">
            <a:xfrm>
              <a:off x="4657" y="3360"/>
              <a:ext cx="1" cy="4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07" name="Line 958"/>
            <p:cNvSpPr>
              <a:spLocks noChangeAspect="1" noChangeShapeType="1"/>
            </p:cNvSpPr>
            <p:nvPr/>
          </p:nvSpPr>
          <p:spPr bwMode="auto">
            <a:xfrm>
              <a:off x="4657" y="3406"/>
              <a:ext cx="1" cy="16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08" name="Line 959"/>
            <p:cNvSpPr>
              <a:spLocks noChangeAspect="1" noChangeShapeType="1"/>
            </p:cNvSpPr>
            <p:nvPr/>
          </p:nvSpPr>
          <p:spPr bwMode="auto">
            <a:xfrm flipV="1">
              <a:off x="4657" y="3406"/>
              <a:ext cx="1" cy="16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09" name="Line 960"/>
            <p:cNvSpPr>
              <a:spLocks noChangeAspect="1" noChangeShapeType="1"/>
            </p:cNvSpPr>
            <p:nvPr/>
          </p:nvSpPr>
          <p:spPr bwMode="auto">
            <a:xfrm flipV="1">
              <a:off x="4657" y="3360"/>
              <a:ext cx="1" cy="4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10" name="Line 961"/>
            <p:cNvSpPr>
              <a:spLocks noChangeAspect="1" noChangeShapeType="1"/>
            </p:cNvSpPr>
            <p:nvPr/>
          </p:nvSpPr>
          <p:spPr bwMode="auto">
            <a:xfrm>
              <a:off x="4657" y="3360"/>
              <a:ext cx="9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11" name="Line 962"/>
            <p:cNvSpPr>
              <a:spLocks noChangeAspect="1" noChangeShapeType="1"/>
            </p:cNvSpPr>
            <p:nvPr/>
          </p:nvSpPr>
          <p:spPr bwMode="auto">
            <a:xfrm>
              <a:off x="4756" y="3360"/>
              <a:ext cx="1" cy="1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12" name="Line 963"/>
            <p:cNvSpPr>
              <a:spLocks noChangeAspect="1" noChangeShapeType="1"/>
            </p:cNvSpPr>
            <p:nvPr/>
          </p:nvSpPr>
          <p:spPr bwMode="auto">
            <a:xfrm>
              <a:off x="4756" y="3487"/>
              <a:ext cx="246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13" name="Line 964"/>
            <p:cNvSpPr>
              <a:spLocks noChangeAspect="1" noChangeShapeType="1"/>
            </p:cNvSpPr>
            <p:nvPr/>
          </p:nvSpPr>
          <p:spPr bwMode="auto">
            <a:xfrm flipV="1">
              <a:off x="5002" y="3455"/>
              <a:ext cx="1" cy="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14" name="Line 965"/>
            <p:cNvSpPr>
              <a:spLocks noChangeAspect="1" noChangeShapeType="1"/>
            </p:cNvSpPr>
            <p:nvPr/>
          </p:nvSpPr>
          <p:spPr bwMode="auto">
            <a:xfrm>
              <a:off x="5002" y="3455"/>
              <a:ext cx="1" cy="6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15" name="Line 966"/>
            <p:cNvSpPr>
              <a:spLocks noChangeAspect="1" noChangeShapeType="1"/>
            </p:cNvSpPr>
            <p:nvPr/>
          </p:nvSpPr>
          <p:spPr bwMode="auto">
            <a:xfrm flipV="1">
              <a:off x="5002" y="3487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16" name="Line 967"/>
            <p:cNvSpPr>
              <a:spLocks noChangeAspect="1" noChangeShapeType="1"/>
            </p:cNvSpPr>
            <p:nvPr/>
          </p:nvSpPr>
          <p:spPr bwMode="auto">
            <a:xfrm flipH="1">
              <a:off x="4756" y="3487"/>
              <a:ext cx="246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17" name="Line 968"/>
            <p:cNvSpPr>
              <a:spLocks noChangeAspect="1" noChangeShapeType="1"/>
            </p:cNvSpPr>
            <p:nvPr/>
          </p:nvSpPr>
          <p:spPr bwMode="auto">
            <a:xfrm>
              <a:off x="4756" y="3487"/>
              <a:ext cx="1" cy="1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18" name="Line 969"/>
            <p:cNvSpPr>
              <a:spLocks noChangeAspect="1" noChangeShapeType="1"/>
            </p:cNvSpPr>
            <p:nvPr/>
          </p:nvSpPr>
          <p:spPr bwMode="auto">
            <a:xfrm flipH="1">
              <a:off x="4657" y="3612"/>
              <a:ext cx="99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19" name="Line 970"/>
            <p:cNvSpPr>
              <a:spLocks noChangeAspect="1" noChangeShapeType="1"/>
            </p:cNvSpPr>
            <p:nvPr/>
          </p:nvSpPr>
          <p:spPr bwMode="auto">
            <a:xfrm flipV="1">
              <a:off x="4657" y="3566"/>
              <a:ext cx="1" cy="4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20" name="Line 971"/>
            <p:cNvSpPr>
              <a:spLocks noChangeAspect="1" noChangeShapeType="1"/>
            </p:cNvSpPr>
            <p:nvPr/>
          </p:nvSpPr>
          <p:spPr bwMode="auto">
            <a:xfrm>
              <a:off x="4657" y="3566"/>
              <a:ext cx="1" cy="4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21" name="Line 972"/>
            <p:cNvSpPr>
              <a:spLocks noChangeAspect="1" noChangeShapeType="1"/>
            </p:cNvSpPr>
            <p:nvPr/>
          </p:nvSpPr>
          <p:spPr bwMode="auto">
            <a:xfrm flipH="1">
              <a:off x="4581" y="3612"/>
              <a:ext cx="76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22" name="Line 973"/>
            <p:cNvSpPr>
              <a:spLocks noChangeAspect="1" noChangeShapeType="1"/>
            </p:cNvSpPr>
            <p:nvPr/>
          </p:nvSpPr>
          <p:spPr bwMode="auto">
            <a:xfrm flipV="1">
              <a:off x="4581" y="3487"/>
              <a:ext cx="1" cy="1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323" name="Rectangle 1242"/>
            <p:cNvSpPr>
              <a:spLocks noChangeAspect="1" noChangeArrowheads="1"/>
            </p:cNvSpPr>
            <p:nvPr/>
          </p:nvSpPr>
          <p:spPr bwMode="auto">
            <a:xfrm>
              <a:off x="3220" y="3395"/>
              <a:ext cx="465" cy="1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b="0">
                  <a:solidFill>
                    <a:srgbClr val="000000"/>
                  </a:solidFill>
                  <a:latin typeface="Tahoma" panose="020B0604030504040204" pitchFamily="34" charset="0"/>
                </a:rPr>
                <a:t>Μηχ/τα</a:t>
              </a:r>
              <a:endParaRPr lang="en-US" altLang="el-GR" b="0">
                <a:latin typeface="Tahoma" panose="020B0604030504040204" pitchFamily="34" charset="0"/>
              </a:endParaRPr>
            </a:p>
          </p:txBody>
        </p:sp>
      </p:grpSp>
      <p:grpSp>
        <p:nvGrpSpPr>
          <p:cNvPr id="36097" name="Group 1281"/>
          <p:cNvGrpSpPr>
            <a:grpSpLocks/>
          </p:cNvGrpSpPr>
          <p:nvPr/>
        </p:nvGrpSpPr>
        <p:grpSpPr bwMode="auto">
          <a:xfrm>
            <a:off x="5111750" y="5875338"/>
            <a:ext cx="3341688" cy="409575"/>
            <a:chOff x="3220" y="3701"/>
            <a:chExt cx="2105" cy="258"/>
          </a:xfrm>
        </p:grpSpPr>
        <p:sp>
          <p:nvSpPr>
            <p:cNvPr id="9241" name="Rectangle 808"/>
            <p:cNvSpPr>
              <a:spLocks noChangeAspect="1" noChangeArrowheads="1"/>
            </p:cNvSpPr>
            <p:nvPr/>
          </p:nvSpPr>
          <p:spPr bwMode="auto">
            <a:xfrm>
              <a:off x="4473" y="3701"/>
              <a:ext cx="129" cy="256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42" name="Rectangle 809"/>
            <p:cNvSpPr>
              <a:spLocks noChangeAspect="1" noChangeArrowheads="1"/>
            </p:cNvSpPr>
            <p:nvPr/>
          </p:nvSpPr>
          <p:spPr bwMode="auto">
            <a:xfrm>
              <a:off x="4602" y="3701"/>
              <a:ext cx="95" cy="256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43" name="Freeform 811"/>
            <p:cNvSpPr>
              <a:spLocks noChangeAspect="1"/>
            </p:cNvSpPr>
            <p:nvPr/>
          </p:nvSpPr>
          <p:spPr bwMode="auto">
            <a:xfrm>
              <a:off x="4602" y="3701"/>
              <a:ext cx="1" cy="50"/>
            </a:xfrm>
            <a:custGeom>
              <a:avLst/>
              <a:gdLst>
                <a:gd name="T0" fmla="*/ 0 w 1"/>
                <a:gd name="T1" fmla="*/ 50 h 40"/>
                <a:gd name="T2" fmla="*/ 0 w 1"/>
                <a:gd name="T3" fmla="*/ 50 h 40"/>
                <a:gd name="T4" fmla="*/ 0 w 1"/>
                <a:gd name="T5" fmla="*/ 50 h 40"/>
                <a:gd name="T6" fmla="*/ 0 w 1"/>
                <a:gd name="T7" fmla="*/ 0 h 40"/>
                <a:gd name="T8" fmla="*/ 0 w 1"/>
                <a:gd name="T9" fmla="*/ 5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40">
                  <a:moveTo>
                    <a:pt x="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44" name="Freeform 812"/>
            <p:cNvSpPr>
              <a:spLocks noChangeAspect="1"/>
            </p:cNvSpPr>
            <p:nvPr/>
          </p:nvSpPr>
          <p:spPr bwMode="auto">
            <a:xfrm>
              <a:off x="4602" y="3701"/>
              <a:ext cx="1" cy="50"/>
            </a:xfrm>
            <a:custGeom>
              <a:avLst/>
              <a:gdLst>
                <a:gd name="T0" fmla="*/ 0 w 1"/>
                <a:gd name="T1" fmla="*/ 50 h 40"/>
                <a:gd name="T2" fmla="*/ 0 w 1"/>
                <a:gd name="T3" fmla="*/ 50 h 40"/>
                <a:gd name="T4" fmla="*/ 0 w 1"/>
                <a:gd name="T5" fmla="*/ 0 h 40"/>
                <a:gd name="T6" fmla="*/ 0 w 1"/>
                <a:gd name="T7" fmla="*/ 5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40">
                  <a:moveTo>
                    <a:pt x="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45" name="Line 977"/>
            <p:cNvSpPr>
              <a:spLocks noChangeAspect="1" noChangeShapeType="1"/>
            </p:cNvSpPr>
            <p:nvPr/>
          </p:nvSpPr>
          <p:spPr bwMode="auto">
            <a:xfrm flipV="1">
              <a:off x="4473" y="3701"/>
              <a:ext cx="2" cy="1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46" name="Line 978"/>
            <p:cNvSpPr>
              <a:spLocks noChangeAspect="1" noChangeShapeType="1"/>
            </p:cNvSpPr>
            <p:nvPr/>
          </p:nvSpPr>
          <p:spPr bwMode="auto">
            <a:xfrm>
              <a:off x="4473" y="3701"/>
              <a:ext cx="12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47" name="Line 979"/>
            <p:cNvSpPr>
              <a:spLocks noChangeAspect="1" noChangeShapeType="1"/>
            </p:cNvSpPr>
            <p:nvPr/>
          </p:nvSpPr>
          <p:spPr bwMode="auto">
            <a:xfrm>
              <a:off x="4602" y="3701"/>
              <a:ext cx="1" cy="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48" name="Line 982"/>
            <p:cNvSpPr>
              <a:spLocks noChangeAspect="1" noChangeShapeType="1"/>
            </p:cNvSpPr>
            <p:nvPr/>
          </p:nvSpPr>
          <p:spPr bwMode="auto">
            <a:xfrm flipV="1">
              <a:off x="4602" y="3701"/>
              <a:ext cx="1" cy="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49" name="Line 983"/>
            <p:cNvSpPr>
              <a:spLocks noChangeAspect="1" noChangeShapeType="1"/>
            </p:cNvSpPr>
            <p:nvPr/>
          </p:nvSpPr>
          <p:spPr bwMode="auto">
            <a:xfrm>
              <a:off x="4602" y="3701"/>
              <a:ext cx="95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50" name="Line 984"/>
            <p:cNvSpPr>
              <a:spLocks noChangeAspect="1" noChangeShapeType="1"/>
            </p:cNvSpPr>
            <p:nvPr/>
          </p:nvSpPr>
          <p:spPr bwMode="auto">
            <a:xfrm>
              <a:off x="4697" y="3701"/>
              <a:ext cx="1" cy="1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51" name="Line 991"/>
            <p:cNvSpPr>
              <a:spLocks noChangeAspect="1" noChangeShapeType="1"/>
            </p:cNvSpPr>
            <p:nvPr/>
          </p:nvSpPr>
          <p:spPr bwMode="auto">
            <a:xfrm flipH="1">
              <a:off x="4602" y="3957"/>
              <a:ext cx="95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52" name="Line 994"/>
            <p:cNvSpPr>
              <a:spLocks noChangeAspect="1" noChangeShapeType="1"/>
            </p:cNvSpPr>
            <p:nvPr/>
          </p:nvSpPr>
          <p:spPr bwMode="auto">
            <a:xfrm flipH="1">
              <a:off x="4473" y="3957"/>
              <a:ext cx="129" cy="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53" name="Rectangle 810"/>
            <p:cNvSpPr>
              <a:spLocks noChangeAspect="1" noChangeArrowheads="1"/>
            </p:cNvSpPr>
            <p:nvPr/>
          </p:nvSpPr>
          <p:spPr bwMode="auto">
            <a:xfrm>
              <a:off x="4602" y="3751"/>
              <a:ext cx="1" cy="159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54" name="Freeform 813"/>
            <p:cNvSpPr>
              <a:spLocks noChangeAspect="1"/>
            </p:cNvSpPr>
            <p:nvPr/>
          </p:nvSpPr>
          <p:spPr bwMode="auto">
            <a:xfrm>
              <a:off x="4602" y="3910"/>
              <a:ext cx="1" cy="47"/>
            </a:xfrm>
            <a:custGeom>
              <a:avLst/>
              <a:gdLst>
                <a:gd name="T0" fmla="*/ 0 w 1"/>
                <a:gd name="T1" fmla="*/ 0 h 38"/>
                <a:gd name="T2" fmla="*/ 0 w 1"/>
                <a:gd name="T3" fmla="*/ 0 h 38"/>
                <a:gd name="T4" fmla="*/ 0 w 1"/>
                <a:gd name="T5" fmla="*/ 0 h 38"/>
                <a:gd name="T6" fmla="*/ 0 w 1"/>
                <a:gd name="T7" fmla="*/ 47 h 38"/>
                <a:gd name="T8" fmla="*/ 0 w 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8">
                  <a:moveTo>
                    <a:pt x="0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55" name="Freeform 814"/>
            <p:cNvSpPr>
              <a:spLocks noChangeAspect="1"/>
            </p:cNvSpPr>
            <p:nvPr/>
          </p:nvSpPr>
          <p:spPr bwMode="auto">
            <a:xfrm>
              <a:off x="4602" y="3910"/>
              <a:ext cx="1" cy="47"/>
            </a:xfrm>
            <a:custGeom>
              <a:avLst/>
              <a:gdLst>
                <a:gd name="T0" fmla="*/ 0 w 1"/>
                <a:gd name="T1" fmla="*/ 0 h 38"/>
                <a:gd name="T2" fmla="*/ 0 w 1"/>
                <a:gd name="T3" fmla="*/ 0 h 38"/>
                <a:gd name="T4" fmla="*/ 0 w 1"/>
                <a:gd name="T5" fmla="*/ 47 h 38"/>
                <a:gd name="T6" fmla="*/ 0 w 1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8">
                  <a:moveTo>
                    <a:pt x="0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56" name="Rectangle 915"/>
            <p:cNvSpPr>
              <a:spLocks noChangeAspect="1" noChangeArrowheads="1"/>
            </p:cNvSpPr>
            <p:nvPr/>
          </p:nvSpPr>
          <p:spPr bwMode="auto">
            <a:xfrm>
              <a:off x="5072" y="3820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57" name="Rectangle 916"/>
            <p:cNvSpPr>
              <a:spLocks noChangeAspect="1" noChangeArrowheads="1"/>
            </p:cNvSpPr>
            <p:nvPr/>
          </p:nvSpPr>
          <p:spPr bwMode="auto">
            <a:xfrm>
              <a:off x="5151" y="3820"/>
              <a:ext cx="17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58" name="Rectangle 918"/>
            <p:cNvSpPr>
              <a:spLocks noChangeAspect="1" noChangeArrowheads="1"/>
            </p:cNvSpPr>
            <p:nvPr/>
          </p:nvSpPr>
          <p:spPr bwMode="auto">
            <a:xfrm>
              <a:off x="5151" y="3820"/>
              <a:ext cx="17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59" name="Rectangle 919"/>
            <p:cNvSpPr>
              <a:spLocks noChangeAspect="1" noChangeArrowheads="1"/>
            </p:cNvSpPr>
            <p:nvPr/>
          </p:nvSpPr>
          <p:spPr bwMode="auto">
            <a:xfrm>
              <a:off x="5180" y="3820"/>
              <a:ext cx="17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60" name="Rectangle 920"/>
            <p:cNvSpPr>
              <a:spLocks noChangeAspect="1" noChangeArrowheads="1"/>
            </p:cNvSpPr>
            <p:nvPr/>
          </p:nvSpPr>
          <p:spPr bwMode="auto">
            <a:xfrm>
              <a:off x="5307" y="3820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61" name="Rectangle 921"/>
            <p:cNvSpPr>
              <a:spLocks noChangeAspect="1" noChangeArrowheads="1"/>
            </p:cNvSpPr>
            <p:nvPr/>
          </p:nvSpPr>
          <p:spPr bwMode="auto">
            <a:xfrm>
              <a:off x="5307" y="3820"/>
              <a:ext cx="18" cy="1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262" name="Line 928"/>
            <p:cNvSpPr>
              <a:spLocks noChangeAspect="1" noChangeShapeType="1"/>
            </p:cNvSpPr>
            <p:nvPr/>
          </p:nvSpPr>
          <p:spPr bwMode="auto">
            <a:xfrm>
              <a:off x="4581" y="3829"/>
              <a:ext cx="2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63" name="Line 929"/>
            <p:cNvSpPr>
              <a:spLocks noChangeAspect="1" noChangeShapeType="1"/>
            </p:cNvSpPr>
            <p:nvPr/>
          </p:nvSpPr>
          <p:spPr bwMode="auto">
            <a:xfrm>
              <a:off x="4590" y="3820"/>
              <a:ext cx="1" cy="2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64" name="Line 974"/>
            <p:cNvSpPr>
              <a:spLocks noChangeAspect="1" noChangeShapeType="1"/>
            </p:cNvSpPr>
            <p:nvPr/>
          </p:nvSpPr>
          <p:spPr bwMode="auto">
            <a:xfrm flipV="1">
              <a:off x="4160" y="3797"/>
              <a:ext cx="1" cy="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65" name="Line 975"/>
            <p:cNvSpPr>
              <a:spLocks noChangeAspect="1" noChangeShapeType="1"/>
            </p:cNvSpPr>
            <p:nvPr/>
          </p:nvSpPr>
          <p:spPr bwMode="auto">
            <a:xfrm>
              <a:off x="4160" y="3797"/>
              <a:ext cx="1" cy="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66" name="Line 976"/>
            <p:cNvSpPr>
              <a:spLocks noChangeAspect="1" noChangeShapeType="1"/>
            </p:cNvSpPr>
            <p:nvPr/>
          </p:nvSpPr>
          <p:spPr bwMode="auto">
            <a:xfrm>
              <a:off x="4160" y="3829"/>
              <a:ext cx="3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67" name="Line 980"/>
            <p:cNvSpPr>
              <a:spLocks noChangeAspect="1" noChangeShapeType="1"/>
            </p:cNvSpPr>
            <p:nvPr/>
          </p:nvSpPr>
          <p:spPr bwMode="auto">
            <a:xfrm>
              <a:off x="4602" y="3751"/>
              <a:ext cx="1" cy="15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68" name="Line 981"/>
            <p:cNvSpPr>
              <a:spLocks noChangeAspect="1" noChangeShapeType="1"/>
            </p:cNvSpPr>
            <p:nvPr/>
          </p:nvSpPr>
          <p:spPr bwMode="auto">
            <a:xfrm flipV="1">
              <a:off x="4602" y="3751"/>
              <a:ext cx="1" cy="15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69" name="Line 985"/>
            <p:cNvSpPr>
              <a:spLocks noChangeAspect="1" noChangeShapeType="1"/>
            </p:cNvSpPr>
            <p:nvPr/>
          </p:nvSpPr>
          <p:spPr bwMode="auto">
            <a:xfrm>
              <a:off x="4697" y="3829"/>
              <a:ext cx="33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70" name="Line 986"/>
            <p:cNvSpPr>
              <a:spLocks noChangeAspect="1" noChangeShapeType="1"/>
            </p:cNvSpPr>
            <p:nvPr/>
          </p:nvSpPr>
          <p:spPr bwMode="auto">
            <a:xfrm flipV="1">
              <a:off x="5028" y="3797"/>
              <a:ext cx="2" cy="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71" name="Line 987"/>
            <p:cNvSpPr>
              <a:spLocks noChangeAspect="1" noChangeShapeType="1"/>
            </p:cNvSpPr>
            <p:nvPr/>
          </p:nvSpPr>
          <p:spPr bwMode="auto">
            <a:xfrm>
              <a:off x="5028" y="3797"/>
              <a:ext cx="2" cy="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72" name="Line 988"/>
            <p:cNvSpPr>
              <a:spLocks noChangeAspect="1" noChangeShapeType="1"/>
            </p:cNvSpPr>
            <p:nvPr/>
          </p:nvSpPr>
          <p:spPr bwMode="auto">
            <a:xfrm flipV="1">
              <a:off x="5028" y="3829"/>
              <a:ext cx="2" cy="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73" name="Line 989"/>
            <p:cNvSpPr>
              <a:spLocks noChangeAspect="1" noChangeShapeType="1"/>
            </p:cNvSpPr>
            <p:nvPr/>
          </p:nvSpPr>
          <p:spPr bwMode="auto">
            <a:xfrm flipH="1">
              <a:off x="4697" y="3829"/>
              <a:ext cx="33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74" name="Line 990"/>
            <p:cNvSpPr>
              <a:spLocks noChangeAspect="1" noChangeShapeType="1"/>
            </p:cNvSpPr>
            <p:nvPr/>
          </p:nvSpPr>
          <p:spPr bwMode="auto">
            <a:xfrm>
              <a:off x="4697" y="3829"/>
              <a:ext cx="1" cy="1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75" name="Line 992"/>
            <p:cNvSpPr>
              <a:spLocks noChangeAspect="1" noChangeShapeType="1"/>
            </p:cNvSpPr>
            <p:nvPr/>
          </p:nvSpPr>
          <p:spPr bwMode="auto">
            <a:xfrm flipV="1">
              <a:off x="4602" y="3910"/>
              <a:ext cx="1" cy="4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76" name="Line 993"/>
            <p:cNvSpPr>
              <a:spLocks noChangeAspect="1" noChangeShapeType="1"/>
            </p:cNvSpPr>
            <p:nvPr/>
          </p:nvSpPr>
          <p:spPr bwMode="auto">
            <a:xfrm>
              <a:off x="4602" y="3910"/>
              <a:ext cx="1" cy="4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77" name="Line 995"/>
            <p:cNvSpPr>
              <a:spLocks noChangeAspect="1" noChangeShapeType="1"/>
            </p:cNvSpPr>
            <p:nvPr/>
          </p:nvSpPr>
          <p:spPr bwMode="auto">
            <a:xfrm flipV="1">
              <a:off x="4473" y="3829"/>
              <a:ext cx="2" cy="1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78" name="Rectangle 1243"/>
            <p:cNvSpPr>
              <a:spLocks noChangeAspect="1" noChangeArrowheads="1"/>
            </p:cNvSpPr>
            <p:nvPr/>
          </p:nvSpPr>
          <p:spPr bwMode="auto">
            <a:xfrm>
              <a:off x="3220" y="3746"/>
              <a:ext cx="670" cy="1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b="0">
                  <a:solidFill>
                    <a:srgbClr val="000000"/>
                  </a:solidFill>
                  <a:latin typeface="Tahoma" panose="020B0604030504040204" pitchFamily="34" charset="0"/>
                </a:rPr>
                <a:t>Πεζότρατα</a:t>
              </a:r>
              <a:endParaRPr lang="en-US" altLang="el-GR" b="0">
                <a:latin typeface="Tahoma" panose="020B0604030504040204" pitchFamily="34" charset="0"/>
              </a:endParaRPr>
            </a:p>
          </p:txBody>
        </p:sp>
      </p:grpSp>
      <p:sp>
        <p:nvSpPr>
          <p:cNvPr id="36065" name="Text Box 1249"/>
          <p:cNvSpPr txBox="1">
            <a:spLocks noChangeArrowheads="1"/>
          </p:cNvSpPr>
          <p:nvPr/>
        </p:nvSpPr>
        <p:spPr bwMode="auto">
          <a:xfrm>
            <a:off x="2862263" y="661988"/>
            <a:ext cx="33766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200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Αλιευόμενα μεγέθη</a:t>
            </a:r>
            <a:endParaRPr lang="en-US" altLang="el-GR" sz="2200" b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1000"/>
                                        <p:tgtEl>
                                          <p:spTgt spid="3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1000"/>
                                        <p:tgtEl>
                                          <p:spTgt spid="3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1000"/>
                                        <p:tgtEl>
                                          <p:spTgt spid="3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1000"/>
                                        <p:tgtEl>
                                          <p:spTgt spid="3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000"/>
                                        <p:tgtEl>
                                          <p:spTgt spid="3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1000"/>
                                        <p:tgtEl>
                                          <p:spTgt spid="3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1000"/>
                                        <p:tgtEl>
                                          <p:spTgt spid="3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1000"/>
                                        <p:tgtEl>
                                          <p:spTgt spid="3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1000"/>
                                        <p:tgtEl>
                                          <p:spTgt spid="3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1000"/>
                                        <p:tgtEl>
                                          <p:spTgt spid="3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1000"/>
                                        <p:tgtEl>
                                          <p:spTgt spid="3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1000"/>
                                        <p:tgtEl>
                                          <p:spTgt spid="3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1000"/>
                                        <p:tgtEl>
                                          <p:spTgt spid="3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1" dur="1000"/>
                                        <p:tgtEl>
                                          <p:spTgt spid="3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34938" y="1335088"/>
            <a:ext cx="88471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Στα 3 από τα 4 είδη </a:t>
            </a:r>
            <a:r>
              <a:rPr lang="el-GR" altLang="el-GR" sz="2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τα μικρότερα μεσαία μεγέθη</a:t>
            </a: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αλιεύθηκαν το φθινόπωρο (</a:t>
            </a:r>
            <a:r>
              <a:rPr lang="en-US" altLang="el-GR" sz="2000" b="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M. barbatus</a:t>
            </a:r>
            <a:r>
              <a:rPr lang="en-US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&amp; </a:t>
            </a:r>
            <a:r>
              <a:rPr lang="en-US" altLang="el-GR" sz="2000" b="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M. surmuletus</a:t>
            </a:r>
            <a:r>
              <a:rPr lang="en-US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</a:t>
            </a: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και το χειμώνα </a:t>
            </a:r>
            <a:r>
              <a:rPr lang="en-US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(</a:t>
            </a:r>
            <a:r>
              <a:rPr lang="en-US" altLang="el-GR" sz="2000" b="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P. erythrinus</a:t>
            </a:r>
            <a:r>
              <a:rPr lang="en-US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 </a:t>
            </a: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από την πεζότρατα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Εξαίρεση το </a:t>
            </a:r>
            <a:r>
              <a:rPr lang="en-US" altLang="el-GR" sz="2000" b="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B. boops</a:t>
            </a:r>
            <a:r>
              <a:rPr lang="en-US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με γρι-γρι την ανοιξη</a:t>
            </a:r>
            <a:endParaRPr lang="en-GB" altLang="el-GR" sz="2000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322513" y="684213"/>
            <a:ext cx="4492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200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Εποχικές κατά μήκος συνθέσεις</a:t>
            </a:r>
            <a:endParaRPr lang="en-GB" altLang="el-GR" sz="2200" b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84200" y="3563938"/>
            <a:ext cx="79930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Τα </a:t>
            </a:r>
            <a:r>
              <a:rPr lang="el-GR" altLang="el-GR" sz="2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μεγαλύτερα μεσαία</a:t>
            </a: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μεγέθη αλιεύθηκαν το καλοκαίρι με δίχτυα </a:t>
            </a:r>
            <a:r>
              <a:rPr lang="en-US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(</a:t>
            </a:r>
            <a:r>
              <a:rPr lang="en-US" altLang="el-GR" sz="2000" b="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B. boops</a:t>
            </a:r>
            <a:r>
              <a:rPr lang="en-US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&amp; </a:t>
            </a:r>
            <a:r>
              <a:rPr lang="en-US" altLang="el-GR" sz="2000" b="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M. barbatus</a:t>
            </a:r>
            <a:r>
              <a:rPr lang="en-US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 </a:t>
            </a: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και την άνοιξη με δίχτυα</a:t>
            </a:r>
            <a:r>
              <a:rPr lang="en-US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(</a:t>
            </a:r>
            <a:r>
              <a:rPr lang="en-US" altLang="el-GR" sz="2000" b="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M. surmuletus</a:t>
            </a:r>
            <a:r>
              <a:rPr lang="en-US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</a:t>
            </a:r>
            <a:r>
              <a:rPr lang="el-GR" altLang="el-GR" sz="20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και παραγάδια</a:t>
            </a:r>
            <a:r>
              <a:rPr lang="en-US" altLang="el-GR" sz="20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lang="en-US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(</a:t>
            </a:r>
            <a:r>
              <a:rPr lang="en-US" altLang="el-GR" sz="2000" b="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P. erythrinus</a:t>
            </a:r>
            <a:r>
              <a:rPr lang="en-US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</a:t>
            </a:r>
            <a:endParaRPr lang="el-GR" altLang="el-GR" sz="2000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0" y="525780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Η σύγκριση των εποχικών κατανομών ανά είδος, αλιευτικό εργαλείο και εποχή έδειξε ότι </a:t>
            </a:r>
            <a:r>
              <a:rPr lang="el-GR" altLang="el-GR" sz="2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μόνο σε 2 περιπτώσεις</a:t>
            </a: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(</a:t>
            </a:r>
            <a:r>
              <a:rPr lang="en-US" altLang="el-GR" sz="2000" b="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P. erythrinus</a:t>
            </a: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 </a:t>
            </a:r>
            <a:r>
              <a:rPr lang="el-GR" altLang="el-GR" sz="2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δεν υπήρχε στατιστικά σημαντική διαφορά</a:t>
            </a: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(</a:t>
            </a:r>
            <a:r>
              <a:rPr lang="en-US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</a:t>
            </a:r>
            <a:r>
              <a:rPr lang="el-GR" altLang="el-GR" sz="2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&gt; 0.05) </a:t>
            </a:r>
            <a:r>
              <a:rPr lang="el-GR" altLang="el-GR" sz="2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μεταξύ των κατανομών</a:t>
            </a:r>
            <a:r>
              <a:rPr lang="en-US" altLang="el-GR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endParaRPr lang="en-GB" altLang="el-GR" sz="2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240088" y="661988"/>
            <a:ext cx="31321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200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Βαθμός επικάλυψης (Τ)</a:t>
            </a:r>
            <a:endParaRPr lang="en-GB" altLang="el-GR" sz="2200" b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10890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Στο </a:t>
            </a:r>
            <a:r>
              <a:rPr lang="en-US" altLang="el-GR" sz="2000" b="0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</a:t>
            </a:r>
            <a:r>
              <a:rPr lang="el-GR" altLang="el-GR" sz="2000" b="0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. </a:t>
            </a:r>
            <a:r>
              <a:rPr lang="en-US" altLang="el-GR" sz="2000" b="0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boops</a:t>
            </a:r>
            <a:r>
              <a:rPr lang="el-GR" altLang="el-GR" sz="2000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σε 5 από τις 6 συνολικά περιπτώσεις συγκρίσεων μεταξύ των κατανομών ανά εργαλείο οι τιμές του δείκτη ήταν σημαντικές (</a:t>
            </a:r>
            <a:r>
              <a:rPr lang="en-US" altLang="el-GR" sz="2000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</a:t>
            </a:r>
            <a:r>
              <a:rPr lang="el-GR" altLang="el-GR" sz="2000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&gt; 0,60) </a:t>
            </a:r>
          </a:p>
        </p:txBody>
      </p:sp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284663"/>
            <a:ext cx="412115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989138"/>
            <a:ext cx="412750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4284663"/>
            <a:ext cx="412750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71" name="Picture 23" descr="MPARMPOU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4375150"/>
            <a:ext cx="122078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5" descr="KOUTSOMOY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079625"/>
            <a:ext cx="11763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26" descr="LITHRIN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4370388"/>
            <a:ext cx="11731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5" name="Text Box 27"/>
          <p:cNvSpPr txBox="1">
            <a:spLocks noChangeArrowheads="1"/>
          </p:cNvSpPr>
          <p:nvPr/>
        </p:nvSpPr>
        <p:spPr bwMode="auto">
          <a:xfrm rot="16200000">
            <a:off x="-720725" y="3965575"/>
            <a:ext cx="1757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Συχνότητα %</a:t>
            </a:r>
            <a:endParaRPr lang="en-GB" altLang="el-GR" b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grpSp>
        <p:nvGrpSpPr>
          <p:cNvPr id="27687" name="Group 39"/>
          <p:cNvGrpSpPr>
            <a:grpSpLocks/>
          </p:cNvGrpSpPr>
          <p:nvPr/>
        </p:nvGrpSpPr>
        <p:grpSpPr bwMode="auto">
          <a:xfrm>
            <a:off x="301625" y="1966913"/>
            <a:ext cx="4135438" cy="2278062"/>
            <a:chOff x="190" y="1239"/>
            <a:chExt cx="2605" cy="1435"/>
          </a:xfrm>
        </p:grpSpPr>
        <p:pic>
          <p:nvPicPr>
            <p:cNvPr id="11280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1239"/>
              <a:ext cx="2605" cy="1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81" name="Picture 24" descr="GOP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" y="1297"/>
              <a:ext cx="769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7" name="Text Box 29"/>
            <p:cNvSpPr txBox="1">
              <a:spLocks noChangeArrowheads="1"/>
            </p:cNvSpPr>
            <p:nvPr/>
          </p:nvSpPr>
          <p:spPr bwMode="auto">
            <a:xfrm>
              <a:off x="2143" y="1664"/>
              <a:ext cx="5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l-GR" altLang="el-GR" sz="1600" b="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μέσο </a:t>
              </a:r>
              <a:r>
                <a:rPr lang="en-US" altLang="el-GR" sz="1600" b="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T</a:t>
              </a:r>
              <a:r>
                <a:rPr lang="el-GR" altLang="el-GR" sz="1600" b="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=0,67</a:t>
              </a:r>
              <a:endParaRPr lang="en-GB" altLang="el-GR" sz="1600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</p:grp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7812088" y="4959350"/>
            <a:ext cx="898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1600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μέσο </a:t>
            </a:r>
            <a:r>
              <a:rPr lang="en-US" altLang="el-GR" sz="1600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</a:t>
            </a:r>
            <a:r>
              <a:rPr lang="el-GR" altLang="el-GR" sz="1600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=0,</a:t>
            </a:r>
            <a:r>
              <a:rPr lang="en-US" altLang="el-GR" sz="1600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5</a:t>
            </a:r>
            <a:r>
              <a:rPr lang="el-GR" altLang="el-GR" sz="1600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5</a:t>
            </a:r>
            <a:endParaRPr lang="en-GB" altLang="el-GR" sz="1600" b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3495675" y="4986338"/>
            <a:ext cx="896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1600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μέσο </a:t>
            </a:r>
            <a:r>
              <a:rPr lang="en-US" altLang="el-GR" sz="1600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</a:t>
            </a:r>
            <a:r>
              <a:rPr lang="el-GR" altLang="el-GR" sz="1600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=0,</a:t>
            </a:r>
            <a:r>
              <a:rPr lang="en-US" altLang="el-GR" sz="1600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49</a:t>
            </a:r>
            <a:endParaRPr lang="en-GB" altLang="el-GR" sz="1600" b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7812088" y="2665413"/>
            <a:ext cx="854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1600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μέσο </a:t>
            </a:r>
            <a:r>
              <a:rPr lang="en-US" altLang="el-GR" sz="1600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</a:t>
            </a:r>
            <a:r>
              <a:rPr lang="el-GR" altLang="el-GR" sz="1600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=0,</a:t>
            </a:r>
            <a:r>
              <a:rPr lang="en-US" altLang="el-GR" sz="1600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59</a:t>
            </a:r>
            <a:endParaRPr lang="en-GB" altLang="el-GR" sz="1600" b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4032250" y="6483350"/>
            <a:ext cx="117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l-GR" b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TL (cm)</a:t>
            </a:r>
            <a:endParaRPr lang="en-GB" altLang="el-GR" b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75" grpId="0"/>
      <p:bldP spid="27678" grpId="0"/>
      <p:bldP spid="27679" grpId="0"/>
      <p:bldP spid="27680" grpId="0"/>
      <p:bldP spid="2768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2060</Words>
  <Application>Microsoft Office PowerPoint</Application>
  <PresentationFormat>On-screen Show (4:3)</PresentationFormat>
  <Paragraphs>616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Tahoma</vt:lpstr>
      <vt:lpstr>Times New Roman</vt:lpstr>
      <vt:lpstr>Verdana</vt:lpstr>
      <vt:lpstr>Wingdings</vt:lpstr>
      <vt:lpstr>Default Design</vt:lpstr>
      <vt:lpstr>1_Default Design</vt:lpstr>
      <vt:lpstr>2_Default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DK Moutopoulos</dc:creator>
  <cp:lastModifiedBy>Mitsos</cp:lastModifiedBy>
  <cp:revision>459</cp:revision>
  <dcterms:created xsi:type="dcterms:W3CDTF">2006-05-16T19:45:41Z</dcterms:created>
  <dcterms:modified xsi:type="dcterms:W3CDTF">2021-11-23T17:58:53Z</dcterms:modified>
</cp:coreProperties>
</file>