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9" r:id="rId5"/>
    <p:sldMasterId id="2147483743" r:id="rId6"/>
  </p:sldMasterIdLst>
  <p:notesMasterIdLst>
    <p:notesMasterId r:id="rId26"/>
  </p:notesMasterIdLst>
  <p:sldIdLst>
    <p:sldId id="271" r:id="rId7"/>
    <p:sldId id="297" r:id="rId8"/>
    <p:sldId id="285" r:id="rId9"/>
    <p:sldId id="282" r:id="rId10"/>
    <p:sldId id="293" r:id="rId11"/>
    <p:sldId id="292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6" r:id="rId20"/>
    <p:sldId id="305" r:id="rId21"/>
    <p:sldId id="294" r:id="rId22"/>
    <p:sldId id="295" r:id="rId23"/>
    <p:sldId id="274" r:id="rId24"/>
    <p:sldId id="30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00"/>
    <a:srgbClr val="FFFF99"/>
    <a:srgbClr val="CCFF66"/>
    <a:srgbClr val="00CC99"/>
    <a:srgbClr val="FFFF66"/>
    <a:srgbClr val="0000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8905" autoAdjust="0"/>
  </p:normalViewPr>
  <p:slideViewPr>
    <p:cSldViewPr>
      <p:cViewPr varScale="1">
        <p:scale>
          <a:sx n="74" d="100"/>
          <a:sy n="74" d="100"/>
        </p:scale>
        <p:origin x="15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D78E14-B464-48A4-A311-91CAE5C5E25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405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719EC1-D53F-4DF7-AEB0-ADC2AE7A451F}" type="slidenum">
              <a:rPr lang="el-GR" altLang="el-GR" sz="1200">
                <a:solidFill>
                  <a:srgbClr val="000000"/>
                </a:solidFill>
              </a:rPr>
              <a:pPr eaLnBrk="1" hangingPunct="1"/>
              <a:t>13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0181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714E7A-EADE-407F-86E7-E687E2FD0BA4}" type="slidenum">
              <a:rPr lang="en-US" altLang="el-GR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4166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48FD97-EEA1-44C5-94A7-477195356E2F}" type="slidenum">
              <a:rPr lang="en-US" altLang="el-GR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50466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8F7FDC-8DDC-4AE4-9CD0-1392D40DCAB3}" type="slidenum">
              <a:rPr lang="en-US" altLang="el-GR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130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86EFF-3578-4BC1-9CBE-6D06F28E23D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7061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6521F-B828-460E-99EB-BCADDEF2C88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277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605A6-60F0-4BD7-972A-0846A09C980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377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5181-8913-4F82-8428-BDD497063BE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0270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B4D02-658D-46F1-9F7E-686266B45B9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96565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B9ADA-C82A-4DC5-97FF-0151F4C915A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6638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A1193-8EA7-4C5E-9AC2-F257994425C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0606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1609-7639-493D-9D17-E62D735422AD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5266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16A02-084D-4CBC-9700-CBC611B82C29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5286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D153E-3D3D-49CA-8EA9-2D0CF9BFE471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49594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4462D-FE0D-43CE-81BF-621B7D40FF0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2567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C5303-A7FE-403F-9A5C-0461BE1FEFD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8969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3CE85-C407-40B9-8719-1182F737CD5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7401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246CD-5D2F-43D9-934D-5557A8588659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271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B9D43-31D1-4778-A265-9CE16F35327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6240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4DB8-6EDF-4BBE-83E9-5E921EF447B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893498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29EFE-ED71-4A6D-B258-EAF6BA20970A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4952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035C9-AC58-406C-A20D-515F8739918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97215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C6FA9-0CC6-4837-BC4D-357374D4FCB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6877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21A91-C669-4A23-B6CC-8FA4B291948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0503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CE95A-5868-429D-AF31-15D96730F31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98599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CCD9-9FB8-44CF-BA3E-693285A115B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6358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14BEF-5CB8-4E7D-AC04-EB2DE11C1DD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64777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4F559-8236-4F43-A888-C072E1775AE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13781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C5B5-E23E-40BF-89DA-9100DFF2D17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18992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CC423-8E5A-4176-B84C-36460EE33BCA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48071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9325F-78DA-4979-A1D3-DC8E3BA2F22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91226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9BA8-E15C-44E1-997F-3C5E2C11EC7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97369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0BAAE-8829-409B-98C0-C6BE9044A4A4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4575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99B0E-FC44-48F3-BC21-B3F0A7A3835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834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94B92-B71D-4499-90C4-1254C6C9E97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3927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223F-1D4A-403A-AECE-954B3FD0EA3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51181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7592-0AC2-4CF6-8EE7-C766F8368FE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286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3E840-1035-4E06-B93B-E47B4E1CF4D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6029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D6DFF-1CB9-4B21-9A17-F738BB43E2FA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06651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342D2-DEA9-45B2-BA83-B4BEDCCB577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2202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E6CDF-3682-4F3A-B803-C2762B55C82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94356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3C452-0CD2-4F2E-A038-685D76C7282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96192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50267-05A7-4EE6-B55B-6BA22F41DBA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410646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F0F66B1-7AD4-4514-AF69-A17FB8FB9D4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1619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CEF7E55-3146-42E2-A3CD-CF6031F9B56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42354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FDDBAD7-5A40-4BD4-94E7-1048CECE48B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79552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5C342A5-8AE4-4A1C-925A-83E99AE698E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61884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AB9A714-7717-4638-9596-4F1D79D55F1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0190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DE481-7A12-4FEF-853A-F8F6920DF24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2198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936261-9C58-475B-B4B6-6FDF3AA662F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15643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E30BC12-386C-4E97-9AFF-A21B0D08C29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90348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DC53FD1-D6BD-4ADF-8CCD-8F30D850F74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05850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C36B88B-3E34-43DD-82F0-45087389020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97645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2557996-9E78-483C-95F0-5137A35FFAE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3999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B1789C2-F3BB-4290-8D96-C766B46A883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0359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B7E974F-6E5B-4E32-823D-AEB840DC185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23391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2D7485C-401D-465C-80F9-C5AADD90F24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46929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6EF28D6-1AFF-4F2B-9668-C530C172E0E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6716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D0AF24B-E65F-427E-9872-13A5AAAF009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8417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8053D-9645-49C8-B10C-7A9FFCCFA59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4738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35EF6AC-114F-4B50-AA74-D90760C38F2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84846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5F3F064-4E4A-483A-A1C5-431A9E2C14B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01351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509B645-C214-4607-8CBF-8F2B1690ED5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77481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298424B-099D-4A5B-B585-07F333928E1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21288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D4A06A3-492D-4994-A916-7B6498BB9BB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25885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2504E7D-4F76-42C6-AAB7-EEA40DB52F3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02541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51C85E8-B51F-42FC-8BBC-718DF93C4F0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71974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F514C6B-2A87-4247-8607-F0CFC2F9937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37159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C3314CF-B2AA-433A-96DF-18C63EAEEFB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029548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D925AF7-857A-4D01-8B4B-FDE6373428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291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91BE-BC33-4A60-A20D-8B5FB588380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77849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86AFDB2-D04C-4389-9B8C-5D9A64943D7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8579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3A76-AEEE-4B4A-8708-F83D915AB36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912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97E59-C43F-4F36-B3B4-ADF34FBFCA9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8320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FC0A0D-D7E0-4510-B7AE-09BE9B3C01A3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9608DF6-0481-4F98-A029-355DE8FE820F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C085A62-4FD0-4532-A21D-FD99C3E5405D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CA79F87-34BA-4D62-9EA0-2B9AB0496C3F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408947E-5005-44D0-8363-D3DBDE6B47EA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DF03650-88B0-4392-8F33-C12670571029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emf"/><Relationship Id="rId7" Type="http://schemas.openxmlformats.org/officeDocument/2006/relationships/image" Target="../media/image1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8.emf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 txBox="1">
            <a:spLocks noChangeArrowheads="1"/>
          </p:cNvSpPr>
          <p:nvPr/>
        </p:nvSpPr>
        <p:spPr bwMode="auto">
          <a:xfrm>
            <a:off x="0" y="142875"/>
            <a:ext cx="9144000" cy="554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b="1">
                <a:cs typeface="Times New Roman" panose="02020603050405020304" pitchFamily="18" charset="0"/>
              </a:rPr>
              <a:t>ΕΠΙΛΕΚΤΙΚΟΤΗΤΑ ΑΛΙΕΥΤΙΚΩΝ ΕΡΓΑΛΕΙΩΝ</a:t>
            </a:r>
            <a:endParaRPr lang="en-GB" altLang="el-GR" sz="3000" b="1">
              <a:cs typeface="Times New Roman" panose="02020603050405020304" pitchFamily="18" charset="0"/>
            </a:endParaRPr>
          </a:p>
        </p:txBody>
      </p:sp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0" y="7858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ποιο τμήμα του πληθυσμού του είδους-στόχου θα πιαστεί από το αλιευτικό εργαλείο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71438" y="2716213"/>
            <a:ext cx="24288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Τύπος αλιευτικού εργαλείο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1928813" y="2716213"/>
            <a:ext cx="26431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Μέγεθος αλιευτικού εργαλείο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4143375" y="2714625"/>
            <a:ext cx="264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Εποχή αλιείας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6572250" y="2719388"/>
            <a:ext cx="2643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Βάθος αλιείας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Απόσταση από την ακτή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0" y="2022475"/>
            <a:ext cx="2857500" cy="554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b="1">
                <a:cs typeface="Times New Roman" panose="02020603050405020304" pitchFamily="18" charset="0"/>
              </a:rPr>
              <a:t>Επηρεάζεται</a:t>
            </a:r>
            <a:r>
              <a:rPr lang="en-US" altLang="el-GR" sz="3000" b="1">
                <a:cs typeface="Times New Roman" panose="02020603050405020304" pitchFamily="18" charset="0"/>
              </a:rPr>
              <a:t>:</a:t>
            </a:r>
            <a:endParaRPr lang="en-GB" altLang="el-GR" sz="3000" b="1">
              <a:cs typeface="Times New Roman" panose="02020603050405020304" pitchFamily="18" charset="0"/>
            </a:endParaRPr>
          </a:p>
        </p:txBody>
      </p:sp>
      <p:sp>
        <p:nvSpPr>
          <p:cNvPr id="12" name="11 - Καμπύλο αριστερό βέλος"/>
          <p:cNvSpPr/>
          <p:nvPr/>
        </p:nvSpPr>
        <p:spPr>
          <a:xfrm rot="20140233">
            <a:off x="3186113" y="2076450"/>
            <a:ext cx="714375" cy="64293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00375" y="5000625"/>
            <a:ext cx="3500438" cy="523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Στρατηγικές αλιείας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0" y="5715000"/>
            <a:ext cx="6643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Η επιλεκτικότητα σχετίζεται με το </a:t>
            </a: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είδος-στόχο</a:t>
            </a: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 και το </a:t>
            </a: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μέγεθος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286625" y="5786438"/>
            <a:ext cx="1785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ηλικιακή σύνθεση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17 - Ραβδωτό δεξιό βέλος"/>
          <p:cNvSpPr/>
          <p:nvPr/>
        </p:nvSpPr>
        <p:spPr>
          <a:xfrm>
            <a:off x="6500813" y="6143625"/>
            <a:ext cx="928687" cy="500063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18 - Δεξιό άγκιστρο"/>
          <p:cNvSpPr>
            <a:spLocks noChangeAspect="1"/>
          </p:cNvSpPr>
          <p:nvPr/>
        </p:nvSpPr>
        <p:spPr>
          <a:xfrm rot="5400000">
            <a:off x="4271169" y="229394"/>
            <a:ext cx="958850" cy="8358188"/>
          </a:xfrm>
          <a:prstGeom prst="rightBrace">
            <a:avLst>
              <a:gd name="adj1" fmla="val 8333"/>
              <a:gd name="adj2" fmla="val 5000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ΑΠΟΤΕΛΕΣΜΑΤΑ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5720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074738"/>
            <a:ext cx="4468812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005263"/>
            <a:ext cx="457993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Picture 23" descr="MPARMPO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305300"/>
            <a:ext cx="13557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KOUTSOMOY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079625"/>
            <a:ext cx="12731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LITHR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300538"/>
            <a:ext cx="1301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Text Box 27"/>
          <p:cNvSpPr txBox="1">
            <a:spLocks noChangeArrowheads="1"/>
          </p:cNvSpPr>
          <p:nvPr/>
        </p:nvSpPr>
        <p:spPr bwMode="auto">
          <a:xfrm rot="16200000">
            <a:off x="-720725" y="3044825"/>
            <a:ext cx="175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8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Συχνότητα %</a:t>
            </a:r>
            <a:endParaRPr lang="en-GB" sz="18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301625" y="1052513"/>
            <a:ext cx="4476750" cy="2441575"/>
            <a:chOff x="190" y="1239"/>
            <a:chExt cx="2605" cy="1435"/>
          </a:xfrm>
        </p:grpSpPr>
        <p:pic>
          <p:nvPicPr>
            <p:cNvPr id="43021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1239"/>
              <a:ext cx="2605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22" name="Picture 24" descr="GOP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1297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032250" y="6483350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TL (cm)</a:t>
            </a:r>
            <a:endParaRPr lang="en-GB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/>
      <p:bldP spid="276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ΑΠΟΤΕΛΕΣΜΑΤΑ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1650" y="593725"/>
            <a:ext cx="3086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Σύγκριση ΕΕΜ</a:t>
            </a:r>
            <a:endParaRPr lang="en-GB" sz="22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2288" y="998538"/>
            <a:ext cx="817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Σε όλα τα είδη οι </a:t>
            </a:r>
            <a:r>
              <a:rPr lang="el-GR" altLang="el-GR" sz="2000" b="1">
                <a:solidFill>
                  <a:srgbClr val="FF0000"/>
                </a:solidFill>
                <a:latin typeface="Tahoma" panose="020B0604030504040204" pitchFamily="34" charset="0"/>
              </a:rPr>
              <a:t>πεζότρατες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έπιαναν</a:t>
            </a:r>
            <a:r>
              <a:rPr lang="en-US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τα περισσότερα </a:t>
            </a:r>
            <a:r>
              <a:rPr lang="en-US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ατόμων με </a:t>
            </a:r>
            <a:r>
              <a:rPr lang="en-US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μήκος μικρότερο 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του ΕΕΜ </a:t>
            </a:r>
          </a:p>
        </p:txBody>
      </p:sp>
      <p:sp>
        <p:nvSpPr>
          <p:cNvPr id="39919" name="Rectangle 1007"/>
          <p:cNvSpPr>
            <a:spLocks noChangeAspect="1" noChangeArrowheads="1"/>
          </p:cNvSpPr>
          <p:nvPr/>
        </p:nvSpPr>
        <p:spPr bwMode="auto">
          <a:xfrm>
            <a:off x="206375" y="2352675"/>
            <a:ext cx="668338" cy="27463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Γρι-γρι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0" name="Rectangle 1008"/>
          <p:cNvSpPr>
            <a:spLocks noChangeAspect="1" noChangeArrowheads="1"/>
          </p:cNvSpPr>
          <p:nvPr/>
        </p:nvSpPr>
        <p:spPr bwMode="auto">
          <a:xfrm>
            <a:off x="206375" y="3338513"/>
            <a:ext cx="668338" cy="27463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Δίχτυα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1" name="Rectangle 1009"/>
          <p:cNvSpPr>
            <a:spLocks noChangeAspect="1" noChangeArrowheads="1"/>
          </p:cNvSpPr>
          <p:nvPr/>
        </p:nvSpPr>
        <p:spPr bwMode="auto">
          <a:xfrm>
            <a:off x="188913" y="2841625"/>
            <a:ext cx="738187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Μηχ/τα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2" name="Rectangle 1010"/>
          <p:cNvSpPr>
            <a:spLocks noChangeAspect="1" noChangeArrowheads="1"/>
          </p:cNvSpPr>
          <p:nvPr/>
        </p:nvSpPr>
        <p:spPr bwMode="auto">
          <a:xfrm>
            <a:off x="206375" y="1903413"/>
            <a:ext cx="1063625" cy="274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Πεζότρατα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3" name="Rectangle 1011"/>
          <p:cNvSpPr>
            <a:spLocks noChangeAspect="1" noChangeArrowheads="1"/>
          </p:cNvSpPr>
          <p:nvPr/>
        </p:nvSpPr>
        <p:spPr bwMode="auto">
          <a:xfrm>
            <a:off x="214313" y="5183188"/>
            <a:ext cx="668337" cy="27463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Δίχτυα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4" name="Rectangle 1012"/>
          <p:cNvSpPr>
            <a:spLocks noChangeAspect="1" noChangeArrowheads="1"/>
          </p:cNvSpPr>
          <p:nvPr/>
        </p:nvSpPr>
        <p:spPr bwMode="auto">
          <a:xfrm>
            <a:off x="214313" y="4689475"/>
            <a:ext cx="738187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Μηχ/τα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5" name="Rectangle 1013"/>
          <p:cNvSpPr>
            <a:spLocks noChangeAspect="1" noChangeArrowheads="1"/>
          </p:cNvSpPr>
          <p:nvPr/>
        </p:nvSpPr>
        <p:spPr bwMode="auto">
          <a:xfrm>
            <a:off x="207963" y="5678488"/>
            <a:ext cx="1077912" cy="27463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Παραγάδια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26" name="Rectangle 1014"/>
          <p:cNvSpPr>
            <a:spLocks noChangeAspect="1" noChangeArrowheads="1"/>
          </p:cNvSpPr>
          <p:nvPr/>
        </p:nvSpPr>
        <p:spPr bwMode="auto">
          <a:xfrm>
            <a:off x="214313" y="4238625"/>
            <a:ext cx="1063625" cy="276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000000"/>
                </a:solidFill>
                <a:latin typeface="Tahoma" panose="020B0604030504040204" pitchFamily="34" charset="0"/>
              </a:rPr>
              <a:t>Πεζότρατα</a:t>
            </a:r>
            <a:endParaRPr lang="en-US" altLang="el-GR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47239" name="Group 1159"/>
          <p:cNvGrpSpPr>
            <a:grpSpLocks/>
          </p:cNvGrpSpPr>
          <p:nvPr/>
        </p:nvGrpSpPr>
        <p:grpSpPr bwMode="auto">
          <a:xfrm>
            <a:off x="1412875" y="2828925"/>
            <a:ext cx="525463" cy="274638"/>
            <a:chOff x="890" y="1782"/>
            <a:chExt cx="331" cy="173"/>
          </a:xfrm>
        </p:grpSpPr>
        <p:sp>
          <p:nvSpPr>
            <p:cNvPr id="44146" name="Rectangle 1055"/>
            <p:cNvSpPr>
              <a:spLocks noChangeArrowheads="1"/>
            </p:cNvSpPr>
            <p:nvPr/>
          </p:nvSpPr>
          <p:spPr bwMode="auto">
            <a:xfrm>
              <a:off x="890" y="1812"/>
              <a:ext cx="66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47" name="Rectangle 1071"/>
            <p:cNvSpPr>
              <a:spLocks noChangeArrowheads="1"/>
            </p:cNvSpPr>
            <p:nvPr/>
          </p:nvSpPr>
          <p:spPr bwMode="auto">
            <a:xfrm>
              <a:off x="992" y="1782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3.4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38" name="Group 1158"/>
          <p:cNvGrpSpPr>
            <a:grpSpLocks/>
          </p:cNvGrpSpPr>
          <p:nvPr/>
        </p:nvGrpSpPr>
        <p:grpSpPr bwMode="auto">
          <a:xfrm>
            <a:off x="1412875" y="2343150"/>
            <a:ext cx="1376363" cy="274638"/>
            <a:chOff x="890" y="1476"/>
            <a:chExt cx="867" cy="173"/>
          </a:xfrm>
        </p:grpSpPr>
        <p:sp>
          <p:nvSpPr>
            <p:cNvPr id="44144" name="Rectangle 1056"/>
            <p:cNvSpPr>
              <a:spLocks noChangeArrowheads="1"/>
            </p:cNvSpPr>
            <p:nvPr/>
          </p:nvSpPr>
          <p:spPr bwMode="auto">
            <a:xfrm>
              <a:off x="890" y="1506"/>
              <a:ext cx="510" cy="12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45" name="Rectangle 1072"/>
            <p:cNvSpPr>
              <a:spLocks noChangeArrowheads="1"/>
            </p:cNvSpPr>
            <p:nvPr/>
          </p:nvSpPr>
          <p:spPr bwMode="auto">
            <a:xfrm>
              <a:off x="1436" y="1476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25.8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37" name="Group 1157"/>
          <p:cNvGrpSpPr>
            <a:grpSpLocks/>
          </p:cNvGrpSpPr>
          <p:nvPr/>
        </p:nvGrpSpPr>
        <p:grpSpPr bwMode="auto">
          <a:xfrm>
            <a:off x="1412875" y="1866900"/>
            <a:ext cx="1804988" cy="274638"/>
            <a:chOff x="890" y="1176"/>
            <a:chExt cx="1137" cy="173"/>
          </a:xfrm>
        </p:grpSpPr>
        <p:sp>
          <p:nvSpPr>
            <p:cNvPr id="44142" name="Rectangle 1057"/>
            <p:cNvSpPr>
              <a:spLocks noChangeArrowheads="1"/>
            </p:cNvSpPr>
            <p:nvPr/>
          </p:nvSpPr>
          <p:spPr bwMode="auto">
            <a:xfrm>
              <a:off x="890" y="1206"/>
              <a:ext cx="780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43" name="Rectangle 1073"/>
            <p:cNvSpPr>
              <a:spLocks noChangeArrowheads="1"/>
            </p:cNvSpPr>
            <p:nvPr/>
          </p:nvSpPr>
          <p:spPr bwMode="auto">
            <a:xfrm>
              <a:off x="1706" y="1176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39.3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0" name="Group 1160"/>
          <p:cNvGrpSpPr>
            <a:grpSpLocks/>
          </p:cNvGrpSpPr>
          <p:nvPr/>
        </p:nvGrpSpPr>
        <p:grpSpPr bwMode="auto">
          <a:xfrm>
            <a:off x="1412875" y="3305175"/>
            <a:ext cx="534988" cy="274638"/>
            <a:chOff x="890" y="2082"/>
            <a:chExt cx="337" cy="173"/>
          </a:xfrm>
        </p:grpSpPr>
        <p:sp>
          <p:nvSpPr>
            <p:cNvPr id="44140" name="Rectangle 1054"/>
            <p:cNvSpPr>
              <a:spLocks noChangeArrowheads="1"/>
            </p:cNvSpPr>
            <p:nvPr/>
          </p:nvSpPr>
          <p:spPr bwMode="auto">
            <a:xfrm>
              <a:off x="890" y="2112"/>
              <a:ext cx="72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41" name="Rectangle 1074"/>
            <p:cNvSpPr>
              <a:spLocks noChangeArrowheads="1"/>
            </p:cNvSpPr>
            <p:nvPr/>
          </p:nvSpPr>
          <p:spPr bwMode="auto">
            <a:xfrm>
              <a:off x="998" y="2082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3.6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3" name="Group 1163"/>
          <p:cNvGrpSpPr>
            <a:grpSpLocks/>
          </p:cNvGrpSpPr>
          <p:nvPr/>
        </p:nvGrpSpPr>
        <p:grpSpPr bwMode="auto">
          <a:xfrm>
            <a:off x="5291138" y="3309938"/>
            <a:ext cx="1071562" cy="274637"/>
            <a:chOff x="3333" y="2085"/>
            <a:chExt cx="675" cy="173"/>
          </a:xfrm>
        </p:grpSpPr>
        <p:sp>
          <p:nvSpPr>
            <p:cNvPr id="44138" name="Rectangle 1077"/>
            <p:cNvSpPr>
              <a:spLocks noChangeArrowheads="1"/>
            </p:cNvSpPr>
            <p:nvPr/>
          </p:nvSpPr>
          <p:spPr bwMode="auto">
            <a:xfrm>
              <a:off x="3333" y="2115"/>
              <a:ext cx="318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39" name="Rectangle 1093"/>
            <p:cNvSpPr>
              <a:spLocks noChangeArrowheads="1"/>
            </p:cNvSpPr>
            <p:nvPr/>
          </p:nvSpPr>
          <p:spPr bwMode="auto">
            <a:xfrm>
              <a:off x="3687" y="2085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16.0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2" name="Group 1162"/>
          <p:cNvGrpSpPr>
            <a:grpSpLocks/>
          </p:cNvGrpSpPr>
          <p:nvPr/>
        </p:nvGrpSpPr>
        <p:grpSpPr bwMode="auto">
          <a:xfrm>
            <a:off x="5291138" y="2833688"/>
            <a:ext cx="1900237" cy="274637"/>
            <a:chOff x="3333" y="1785"/>
            <a:chExt cx="1197" cy="173"/>
          </a:xfrm>
        </p:grpSpPr>
        <p:sp>
          <p:nvSpPr>
            <p:cNvPr id="44136" name="Rectangle 1078"/>
            <p:cNvSpPr>
              <a:spLocks noChangeArrowheads="1"/>
            </p:cNvSpPr>
            <p:nvPr/>
          </p:nvSpPr>
          <p:spPr bwMode="auto">
            <a:xfrm>
              <a:off x="3333" y="1815"/>
              <a:ext cx="840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37" name="Rectangle 1094"/>
            <p:cNvSpPr>
              <a:spLocks noChangeArrowheads="1"/>
            </p:cNvSpPr>
            <p:nvPr/>
          </p:nvSpPr>
          <p:spPr bwMode="auto">
            <a:xfrm>
              <a:off x="4209" y="1785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42.5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1" name="Group 1161"/>
          <p:cNvGrpSpPr>
            <a:grpSpLocks/>
          </p:cNvGrpSpPr>
          <p:nvPr/>
        </p:nvGrpSpPr>
        <p:grpSpPr bwMode="auto">
          <a:xfrm>
            <a:off x="5291138" y="1871663"/>
            <a:ext cx="2452687" cy="274637"/>
            <a:chOff x="3333" y="1179"/>
            <a:chExt cx="1545" cy="173"/>
          </a:xfrm>
        </p:grpSpPr>
        <p:sp>
          <p:nvSpPr>
            <p:cNvPr id="44134" name="Rectangle 1079"/>
            <p:cNvSpPr>
              <a:spLocks noChangeArrowheads="1"/>
            </p:cNvSpPr>
            <p:nvPr/>
          </p:nvSpPr>
          <p:spPr bwMode="auto">
            <a:xfrm>
              <a:off x="3333" y="1209"/>
              <a:ext cx="1188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35" name="Rectangle 1095"/>
            <p:cNvSpPr>
              <a:spLocks noChangeArrowheads="1"/>
            </p:cNvSpPr>
            <p:nvPr/>
          </p:nvSpPr>
          <p:spPr bwMode="auto">
            <a:xfrm>
              <a:off x="4557" y="1179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60.1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35" name="Group 1155"/>
          <p:cNvGrpSpPr>
            <a:grpSpLocks/>
          </p:cNvGrpSpPr>
          <p:nvPr/>
        </p:nvGrpSpPr>
        <p:grpSpPr bwMode="auto">
          <a:xfrm>
            <a:off x="5287963" y="4165600"/>
            <a:ext cx="3379787" cy="2289175"/>
            <a:chOff x="3331" y="2624"/>
            <a:chExt cx="2129" cy="1442"/>
          </a:xfrm>
        </p:grpSpPr>
        <p:pic>
          <p:nvPicPr>
            <p:cNvPr id="44120" name="Picture 1015" descr="MPARMPOUN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" y="3353"/>
              <a:ext cx="769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Text Box 1049"/>
            <p:cNvSpPr txBox="1">
              <a:spLocks noChangeArrowheads="1"/>
            </p:cNvSpPr>
            <p:nvPr/>
          </p:nvSpPr>
          <p:spPr bwMode="auto">
            <a:xfrm>
              <a:off x="4269" y="383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8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%</a:t>
              </a:r>
              <a:endParaRPr lang="en-GB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44122" name="Group 1151"/>
            <p:cNvGrpSpPr>
              <a:grpSpLocks/>
            </p:cNvGrpSpPr>
            <p:nvPr/>
          </p:nvGrpSpPr>
          <p:grpSpPr bwMode="auto">
            <a:xfrm>
              <a:off x="3331" y="2624"/>
              <a:ext cx="2011" cy="1236"/>
              <a:chOff x="3331" y="2624"/>
              <a:chExt cx="2011" cy="1236"/>
            </a:xfrm>
          </p:grpSpPr>
          <p:sp>
            <p:nvSpPr>
              <p:cNvPr id="44123" name="Line 1101"/>
              <p:cNvSpPr>
                <a:spLocks noChangeShapeType="1"/>
              </p:cNvSpPr>
              <p:nvPr/>
            </p:nvSpPr>
            <p:spPr bwMode="auto">
              <a:xfrm>
                <a:off x="3355" y="3830"/>
                <a:ext cx="19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4" name="Line 1103"/>
              <p:cNvSpPr>
                <a:spLocks noChangeShapeType="1"/>
              </p:cNvSpPr>
              <p:nvPr/>
            </p:nvSpPr>
            <p:spPr bwMode="auto">
              <a:xfrm flipV="1">
                <a:off x="3751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5" name="Line 1104"/>
              <p:cNvSpPr>
                <a:spLocks noChangeShapeType="1"/>
              </p:cNvSpPr>
              <p:nvPr/>
            </p:nvSpPr>
            <p:spPr bwMode="auto">
              <a:xfrm flipV="1">
                <a:off x="4147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6" name="Line 1105"/>
              <p:cNvSpPr>
                <a:spLocks noChangeShapeType="1"/>
              </p:cNvSpPr>
              <p:nvPr/>
            </p:nvSpPr>
            <p:spPr bwMode="auto">
              <a:xfrm flipV="1">
                <a:off x="4549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7" name="Line 1106"/>
              <p:cNvSpPr>
                <a:spLocks noChangeShapeType="1"/>
              </p:cNvSpPr>
              <p:nvPr/>
            </p:nvSpPr>
            <p:spPr bwMode="auto">
              <a:xfrm flipV="1">
                <a:off x="4945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8" name="Line 1107"/>
              <p:cNvSpPr>
                <a:spLocks noChangeShapeType="1"/>
              </p:cNvSpPr>
              <p:nvPr/>
            </p:nvSpPr>
            <p:spPr bwMode="auto">
              <a:xfrm flipV="1">
                <a:off x="5341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9" name="Line 1108"/>
              <p:cNvSpPr>
                <a:spLocks noChangeShapeType="1"/>
              </p:cNvSpPr>
              <p:nvPr/>
            </p:nvSpPr>
            <p:spPr bwMode="auto">
              <a:xfrm>
                <a:off x="3355" y="2624"/>
                <a:ext cx="1" cy="1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0" name="Line 1110"/>
              <p:cNvSpPr>
                <a:spLocks noChangeShapeType="1"/>
              </p:cNvSpPr>
              <p:nvPr/>
            </p:nvSpPr>
            <p:spPr bwMode="auto">
              <a:xfrm>
                <a:off x="3331" y="353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1" name="Line 1111"/>
              <p:cNvSpPr>
                <a:spLocks noChangeShapeType="1"/>
              </p:cNvSpPr>
              <p:nvPr/>
            </p:nvSpPr>
            <p:spPr bwMode="auto">
              <a:xfrm>
                <a:off x="3331" y="32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2" name="Line 1112"/>
              <p:cNvSpPr>
                <a:spLocks noChangeShapeType="1"/>
              </p:cNvSpPr>
              <p:nvPr/>
            </p:nvSpPr>
            <p:spPr bwMode="auto">
              <a:xfrm>
                <a:off x="3331" y="29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3" name="Line 1113"/>
              <p:cNvSpPr>
                <a:spLocks noChangeShapeType="1"/>
              </p:cNvSpPr>
              <p:nvPr/>
            </p:nvSpPr>
            <p:spPr bwMode="auto">
              <a:xfrm>
                <a:off x="3331" y="26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246" name="Group 1166"/>
          <p:cNvGrpSpPr>
            <a:grpSpLocks/>
          </p:cNvGrpSpPr>
          <p:nvPr/>
        </p:nvGrpSpPr>
        <p:grpSpPr bwMode="auto">
          <a:xfrm>
            <a:off x="5326063" y="5213350"/>
            <a:ext cx="563562" cy="274638"/>
            <a:chOff x="3355" y="3284"/>
            <a:chExt cx="355" cy="173"/>
          </a:xfrm>
        </p:grpSpPr>
        <p:sp>
          <p:nvSpPr>
            <p:cNvPr id="44118" name="Rectangle 1098"/>
            <p:cNvSpPr>
              <a:spLocks noChangeArrowheads="1"/>
            </p:cNvSpPr>
            <p:nvPr/>
          </p:nvSpPr>
          <p:spPr bwMode="auto">
            <a:xfrm>
              <a:off x="3355" y="3314"/>
              <a:ext cx="90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19" name="Rectangle 1114"/>
            <p:cNvSpPr>
              <a:spLocks noChangeArrowheads="1"/>
            </p:cNvSpPr>
            <p:nvPr/>
          </p:nvSpPr>
          <p:spPr bwMode="auto">
            <a:xfrm>
              <a:off x="3481" y="3284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4.4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5" name="Group 1165"/>
          <p:cNvGrpSpPr>
            <a:grpSpLocks/>
          </p:cNvGrpSpPr>
          <p:nvPr/>
        </p:nvGrpSpPr>
        <p:grpSpPr bwMode="auto">
          <a:xfrm>
            <a:off x="5326063" y="4737100"/>
            <a:ext cx="1281112" cy="274638"/>
            <a:chOff x="3355" y="2984"/>
            <a:chExt cx="807" cy="173"/>
          </a:xfrm>
        </p:grpSpPr>
        <p:sp>
          <p:nvSpPr>
            <p:cNvPr id="44116" name="Rectangle 1099"/>
            <p:cNvSpPr>
              <a:spLocks noChangeArrowheads="1"/>
            </p:cNvSpPr>
            <p:nvPr/>
          </p:nvSpPr>
          <p:spPr bwMode="auto">
            <a:xfrm>
              <a:off x="3355" y="3014"/>
              <a:ext cx="450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17" name="Rectangle 1115"/>
            <p:cNvSpPr>
              <a:spLocks noChangeArrowheads="1"/>
            </p:cNvSpPr>
            <p:nvPr/>
          </p:nvSpPr>
          <p:spPr bwMode="auto">
            <a:xfrm>
              <a:off x="3841" y="2984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22.6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50" name="Group 1170"/>
          <p:cNvGrpSpPr>
            <a:grpSpLocks/>
          </p:cNvGrpSpPr>
          <p:nvPr/>
        </p:nvGrpSpPr>
        <p:grpSpPr bwMode="auto">
          <a:xfrm>
            <a:off x="5326063" y="4260850"/>
            <a:ext cx="1957387" cy="274638"/>
            <a:chOff x="3355" y="2684"/>
            <a:chExt cx="1233" cy="173"/>
          </a:xfrm>
        </p:grpSpPr>
        <p:sp>
          <p:nvSpPr>
            <p:cNvPr id="44114" name="Rectangle 1100"/>
            <p:cNvSpPr>
              <a:spLocks noChangeArrowheads="1"/>
            </p:cNvSpPr>
            <p:nvPr/>
          </p:nvSpPr>
          <p:spPr bwMode="auto">
            <a:xfrm>
              <a:off x="3355" y="2714"/>
              <a:ext cx="876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15" name="Rectangle 1116"/>
            <p:cNvSpPr>
              <a:spLocks noChangeArrowheads="1"/>
            </p:cNvSpPr>
            <p:nvPr/>
          </p:nvSpPr>
          <p:spPr bwMode="auto">
            <a:xfrm>
              <a:off x="4267" y="2684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44.2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36" name="Group 1156"/>
          <p:cNvGrpSpPr>
            <a:grpSpLocks/>
          </p:cNvGrpSpPr>
          <p:nvPr/>
        </p:nvGrpSpPr>
        <p:grpSpPr bwMode="auto">
          <a:xfrm>
            <a:off x="1373188" y="4160838"/>
            <a:ext cx="3243262" cy="2249487"/>
            <a:chOff x="865" y="2621"/>
            <a:chExt cx="2043" cy="1417"/>
          </a:xfrm>
        </p:grpSpPr>
        <p:pic>
          <p:nvPicPr>
            <p:cNvPr id="44100" name="Picture 1018" descr="LITHRI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379"/>
              <a:ext cx="73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8" name="Text Box 1048"/>
            <p:cNvSpPr txBox="1">
              <a:spLocks noChangeArrowheads="1"/>
            </p:cNvSpPr>
            <p:nvPr/>
          </p:nvSpPr>
          <p:spPr bwMode="auto">
            <a:xfrm>
              <a:off x="1762" y="3807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8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%</a:t>
              </a:r>
              <a:endParaRPr lang="en-GB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44102" name="Group 1150"/>
            <p:cNvGrpSpPr>
              <a:grpSpLocks/>
            </p:cNvGrpSpPr>
            <p:nvPr/>
          </p:nvGrpSpPr>
          <p:grpSpPr bwMode="auto">
            <a:xfrm>
              <a:off x="865" y="2621"/>
              <a:ext cx="2011" cy="1230"/>
              <a:chOff x="865" y="2621"/>
              <a:chExt cx="2011" cy="1230"/>
            </a:xfrm>
          </p:grpSpPr>
          <p:sp>
            <p:nvSpPr>
              <p:cNvPr id="44103" name="Line 1122"/>
              <p:cNvSpPr>
                <a:spLocks noChangeShapeType="1"/>
              </p:cNvSpPr>
              <p:nvPr/>
            </p:nvSpPr>
            <p:spPr bwMode="auto">
              <a:xfrm>
                <a:off x="889" y="3821"/>
                <a:ext cx="19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4" name="Line 1124"/>
              <p:cNvSpPr>
                <a:spLocks noChangeShapeType="1"/>
              </p:cNvSpPr>
              <p:nvPr/>
            </p:nvSpPr>
            <p:spPr bwMode="auto">
              <a:xfrm flipV="1">
                <a:off x="1285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5" name="Line 1125"/>
              <p:cNvSpPr>
                <a:spLocks noChangeShapeType="1"/>
              </p:cNvSpPr>
              <p:nvPr/>
            </p:nvSpPr>
            <p:spPr bwMode="auto">
              <a:xfrm flipV="1">
                <a:off x="1681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6" name="Line 1126"/>
              <p:cNvSpPr>
                <a:spLocks noChangeShapeType="1"/>
              </p:cNvSpPr>
              <p:nvPr/>
            </p:nvSpPr>
            <p:spPr bwMode="auto">
              <a:xfrm flipV="1">
                <a:off x="2083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7" name="Line 1127"/>
              <p:cNvSpPr>
                <a:spLocks noChangeShapeType="1"/>
              </p:cNvSpPr>
              <p:nvPr/>
            </p:nvSpPr>
            <p:spPr bwMode="auto">
              <a:xfrm flipV="1">
                <a:off x="2479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8" name="Line 1128"/>
              <p:cNvSpPr>
                <a:spLocks noChangeShapeType="1"/>
              </p:cNvSpPr>
              <p:nvPr/>
            </p:nvSpPr>
            <p:spPr bwMode="auto">
              <a:xfrm flipV="1">
                <a:off x="2875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9" name="Line 1129"/>
              <p:cNvSpPr>
                <a:spLocks noChangeShapeType="1"/>
              </p:cNvSpPr>
              <p:nvPr/>
            </p:nvSpPr>
            <p:spPr bwMode="auto">
              <a:xfrm>
                <a:off x="889" y="2621"/>
                <a:ext cx="1" cy="1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0" name="Line 1131"/>
              <p:cNvSpPr>
                <a:spLocks noChangeShapeType="1"/>
              </p:cNvSpPr>
              <p:nvPr/>
            </p:nvSpPr>
            <p:spPr bwMode="auto">
              <a:xfrm>
                <a:off x="865" y="35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1" name="Line 1132"/>
              <p:cNvSpPr>
                <a:spLocks noChangeShapeType="1"/>
              </p:cNvSpPr>
              <p:nvPr/>
            </p:nvSpPr>
            <p:spPr bwMode="auto">
              <a:xfrm>
                <a:off x="865" y="32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2" name="Line 1133"/>
              <p:cNvSpPr>
                <a:spLocks noChangeShapeType="1"/>
              </p:cNvSpPr>
              <p:nvPr/>
            </p:nvSpPr>
            <p:spPr bwMode="auto">
              <a:xfrm>
                <a:off x="865" y="29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3" name="Line 1134"/>
              <p:cNvSpPr>
                <a:spLocks noChangeShapeType="1"/>
              </p:cNvSpPr>
              <p:nvPr/>
            </p:nvSpPr>
            <p:spPr bwMode="auto">
              <a:xfrm>
                <a:off x="865" y="26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7215" name="Rectangle 1135"/>
          <p:cNvSpPr>
            <a:spLocks noChangeArrowheads="1"/>
          </p:cNvSpPr>
          <p:nvPr/>
        </p:nvSpPr>
        <p:spPr bwMode="auto">
          <a:xfrm>
            <a:off x="1468438" y="5684838"/>
            <a:ext cx="363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1800" b="1">
                <a:solidFill>
                  <a:srgbClr val="000000"/>
                </a:solidFill>
                <a:latin typeface="Tahoma" panose="020B0604030504040204" pitchFamily="34" charset="0"/>
              </a:rPr>
              <a:t>0.0</a:t>
            </a:r>
            <a:endParaRPr lang="en-US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7249" name="Group 1169"/>
          <p:cNvGrpSpPr>
            <a:grpSpLocks/>
          </p:cNvGrpSpPr>
          <p:nvPr/>
        </p:nvGrpSpPr>
        <p:grpSpPr bwMode="auto">
          <a:xfrm>
            <a:off x="1411288" y="5208588"/>
            <a:ext cx="1042987" cy="274637"/>
            <a:chOff x="889" y="3281"/>
            <a:chExt cx="657" cy="173"/>
          </a:xfrm>
        </p:grpSpPr>
        <p:sp>
          <p:nvSpPr>
            <p:cNvPr id="44098" name="Rectangle 1119"/>
            <p:cNvSpPr>
              <a:spLocks noChangeArrowheads="1"/>
            </p:cNvSpPr>
            <p:nvPr/>
          </p:nvSpPr>
          <p:spPr bwMode="auto">
            <a:xfrm>
              <a:off x="889" y="3311"/>
              <a:ext cx="300" cy="12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99" name="Rectangle 1136"/>
            <p:cNvSpPr>
              <a:spLocks noChangeArrowheads="1"/>
            </p:cNvSpPr>
            <p:nvPr/>
          </p:nvSpPr>
          <p:spPr bwMode="auto">
            <a:xfrm>
              <a:off x="1225" y="32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15.0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48" name="Group 1168"/>
          <p:cNvGrpSpPr>
            <a:grpSpLocks/>
          </p:cNvGrpSpPr>
          <p:nvPr/>
        </p:nvGrpSpPr>
        <p:grpSpPr bwMode="auto">
          <a:xfrm>
            <a:off x="1411288" y="4732338"/>
            <a:ext cx="1881187" cy="274637"/>
            <a:chOff x="889" y="2981"/>
            <a:chExt cx="1185" cy="173"/>
          </a:xfrm>
        </p:grpSpPr>
        <p:sp>
          <p:nvSpPr>
            <p:cNvPr id="44096" name="Rectangle 1120"/>
            <p:cNvSpPr>
              <a:spLocks noChangeArrowheads="1"/>
            </p:cNvSpPr>
            <p:nvPr/>
          </p:nvSpPr>
          <p:spPr bwMode="auto">
            <a:xfrm>
              <a:off x="889" y="3011"/>
              <a:ext cx="828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97" name="Rectangle 1137"/>
            <p:cNvSpPr>
              <a:spLocks noChangeArrowheads="1"/>
            </p:cNvSpPr>
            <p:nvPr/>
          </p:nvSpPr>
          <p:spPr bwMode="auto">
            <a:xfrm>
              <a:off x="1753" y="29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41.6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51" name="Group 1171"/>
          <p:cNvGrpSpPr>
            <a:grpSpLocks/>
          </p:cNvGrpSpPr>
          <p:nvPr/>
        </p:nvGrpSpPr>
        <p:grpSpPr bwMode="auto">
          <a:xfrm>
            <a:off x="1411288" y="4256088"/>
            <a:ext cx="2185987" cy="274637"/>
            <a:chOff x="889" y="2681"/>
            <a:chExt cx="1377" cy="173"/>
          </a:xfrm>
        </p:grpSpPr>
        <p:sp>
          <p:nvSpPr>
            <p:cNvPr id="44094" name="Rectangle 1121"/>
            <p:cNvSpPr>
              <a:spLocks noChangeArrowheads="1"/>
            </p:cNvSpPr>
            <p:nvPr/>
          </p:nvSpPr>
          <p:spPr bwMode="auto">
            <a:xfrm>
              <a:off x="889" y="2711"/>
              <a:ext cx="1020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95" name="Rectangle 1138"/>
            <p:cNvSpPr>
              <a:spLocks noChangeArrowheads="1"/>
            </p:cNvSpPr>
            <p:nvPr/>
          </p:nvSpPr>
          <p:spPr bwMode="auto">
            <a:xfrm>
              <a:off x="1945" y="26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l-GR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51.3</a:t>
              </a:r>
              <a:endParaRPr lang="en-US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233" name="Group 1153"/>
          <p:cNvGrpSpPr>
            <a:grpSpLocks/>
          </p:cNvGrpSpPr>
          <p:nvPr/>
        </p:nvGrpSpPr>
        <p:grpSpPr bwMode="auto">
          <a:xfrm>
            <a:off x="1381125" y="1771650"/>
            <a:ext cx="3281363" cy="2249488"/>
            <a:chOff x="870" y="1116"/>
            <a:chExt cx="2067" cy="1417"/>
          </a:xfrm>
        </p:grpSpPr>
        <p:pic>
          <p:nvPicPr>
            <p:cNvPr id="44079" name="Picture 1016" descr="GOP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880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80" name="Group 1148"/>
            <p:cNvGrpSpPr>
              <a:grpSpLocks/>
            </p:cNvGrpSpPr>
            <p:nvPr/>
          </p:nvGrpSpPr>
          <p:grpSpPr bwMode="auto">
            <a:xfrm>
              <a:off x="870" y="1116"/>
              <a:ext cx="2011" cy="1242"/>
              <a:chOff x="837" y="1116"/>
              <a:chExt cx="2011" cy="1242"/>
            </a:xfrm>
          </p:grpSpPr>
          <p:sp>
            <p:nvSpPr>
              <p:cNvPr id="44082" name="Line 1060"/>
              <p:cNvSpPr>
                <a:spLocks noChangeShapeType="1"/>
              </p:cNvSpPr>
              <p:nvPr/>
            </p:nvSpPr>
            <p:spPr bwMode="auto">
              <a:xfrm flipV="1">
                <a:off x="1257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83" name="Line 1061"/>
              <p:cNvSpPr>
                <a:spLocks noChangeShapeType="1"/>
              </p:cNvSpPr>
              <p:nvPr/>
            </p:nvSpPr>
            <p:spPr bwMode="auto">
              <a:xfrm flipV="1">
                <a:off x="1653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84" name="Line 1062"/>
              <p:cNvSpPr>
                <a:spLocks noChangeShapeType="1"/>
              </p:cNvSpPr>
              <p:nvPr/>
            </p:nvSpPr>
            <p:spPr bwMode="auto">
              <a:xfrm flipV="1">
                <a:off x="2055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85" name="Line 1063"/>
              <p:cNvSpPr>
                <a:spLocks noChangeShapeType="1"/>
              </p:cNvSpPr>
              <p:nvPr/>
            </p:nvSpPr>
            <p:spPr bwMode="auto">
              <a:xfrm flipV="1">
                <a:off x="2451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86" name="Line 1064"/>
              <p:cNvSpPr>
                <a:spLocks noChangeShapeType="1"/>
              </p:cNvSpPr>
              <p:nvPr/>
            </p:nvSpPr>
            <p:spPr bwMode="auto">
              <a:xfrm flipV="1">
                <a:off x="2847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4087" name="Group 1147"/>
              <p:cNvGrpSpPr>
                <a:grpSpLocks/>
              </p:cNvGrpSpPr>
              <p:nvPr/>
            </p:nvGrpSpPr>
            <p:grpSpPr bwMode="auto">
              <a:xfrm>
                <a:off x="861" y="1116"/>
                <a:ext cx="1986" cy="1213"/>
                <a:chOff x="861" y="1116"/>
                <a:chExt cx="1986" cy="1213"/>
              </a:xfrm>
            </p:grpSpPr>
            <p:sp>
              <p:nvSpPr>
                <p:cNvPr id="44092" name="Line 1058"/>
                <p:cNvSpPr>
                  <a:spLocks noChangeShapeType="1"/>
                </p:cNvSpPr>
                <p:nvPr/>
              </p:nvSpPr>
              <p:spPr bwMode="auto">
                <a:xfrm>
                  <a:off x="861" y="2328"/>
                  <a:ext cx="198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093" name="Line 1065"/>
                <p:cNvSpPr>
                  <a:spLocks noChangeShapeType="1"/>
                </p:cNvSpPr>
                <p:nvPr/>
              </p:nvSpPr>
              <p:spPr bwMode="auto">
                <a:xfrm>
                  <a:off x="861" y="1116"/>
                  <a:ext cx="1" cy="12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088" name="Line 1067"/>
              <p:cNvSpPr>
                <a:spLocks noChangeShapeType="1"/>
              </p:cNvSpPr>
              <p:nvPr/>
            </p:nvSpPr>
            <p:spPr bwMode="auto">
              <a:xfrm>
                <a:off x="837" y="202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89" name="Line 1068"/>
              <p:cNvSpPr>
                <a:spLocks noChangeShapeType="1"/>
              </p:cNvSpPr>
              <p:nvPr/>
            </p:nvSpPr>
            <p:spPr bwMode="auto">
              <a:xfrm>
                <a:off x="837" y="172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90" name="Line 1069"/>
              <p:cNvSpPr>
                <a:spLocks noChangeShapeType="1"/>
              </p:cNvSpPr>
              <p:nvPr/>
            </p:nvSpPr>
            <p:spPr bwMode="auto">
              <a:xfrm>
                <a:off x="837" y="141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91" name="Line 1070"/>
              <p:cNvSpPr>
                <a:spLocks noChangeShapeType="1"/>
              </p:cNvSpPr>
              <p:nvPr/>
            </p:nvSpPr>
            <p:spPr bwMode="auto">
              <a:xfrm>
                <a:off x="837" y="111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7219" name="Text Box 1139"/>
            <p:cNvSpPr txBox="1">
              <a:spLocks noChangeArrowheads="1"/>
            </p:cNvSpPr>
            <p:nvPr/>
          </p:nvSpPr>
          <p:spPr bwMode="auto">
            <a:xfrm>
              <a:off x="1803" y="2302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8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%</a:t>
              </a:r>
              <a:endParaRPr lang="en-GB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7234" name="Group 1154"/>
          <p:cNvGrpSpPr>
            <a:grpSpLocks/>
          </p:cNvGrpSpPr>
          <p:nvPr/>
        </p:nvGrpSpPr>
        <p:grpSpPr bwMode="auto">
          <a:xfrm>
            <a:off x="5253038" y="1776413"/>
            <a:ext cx="3368675" cy="2289175"/>
            <a:chOff x="3309" y="1119"/>
            <a:chExt cx="2122" cy="1442"/>
          </a:xfrm>
        </p:grpSpPr>
        <p:pic>
          <p:nvPicPr>
            <p:cNvPr id="44065" name="Picture 1017" descr="KOUTSOMOY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" y="1851"/>
              <a:ext cx="74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66" name="Group 1149"/>
            <p:cNvGrpSpPr>
              <a:grpSpLocks/>
            </p:cNvGrpSpPr>
            <p:nvPr/>
          </p:nvGrpSpPr>
          <p:grpSpPr bwMode="auto">
            <a:xfrm>
              <a:off x="3309" y="1119"/>
              <a:ext cx="2005" cy="1242"/>
              <a:chOff x="3309" y="1119"/>
              <a:chExt cx="2005" cy="1242"/>
            </a:xfrm>
          </p:grpSpPr>
          <p:sp>
            <p:nvSpPr>
              <p:cNvPr id="44068" name="Line 1080"/>
              <p:cNvSpPr>
                <a:spLocks noChangeShapeType="1"/>
              </p:cNvSpPr>
              <p:nvPr/>
            </p:nvSpPr>
            <p:spPr bwMode="auto">
              <a:xfrm>
                <a:off x="3333" y="2331"/>
                <a:ext cx="19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69" name="Line 1082"/>
              <p:cNvSpPr>
                <a:spLocks noChangeShapeType="1"/>
              </p:cNvSpPr>
              <p:nvPr/>
            </p:nvSpPr>
            <p:spPr bwMode="auto">
              <a:xfrm flipV="1">
                <a:off x="3729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0" name="Line 1083"/>
              <p:cNvSpPr>
                <a:spLocks noChangeShapeType="1"/>
              </p:cNvSpPr>
              <p:nvPr/>
            </p:nvSpPr>
            <p:spPr bwMode="auto">
              <a:xfrm flipV="1">
                <a:off x="4125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1" name="Line 1084"/>
              <p:cNvSpPr>
                <a:spLocks noChangeShapeType="1"/>
              </p:cNvSpPr>
              <p:nvPr/>
            </p:nvSpPr>
            <p:spPr bwMode="auto">
              <a:xfrm flipV="1">
                <a:off x="4521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2" name="Line 1085"/>
              <p:cNvSpPr>
                <a:spLocks noChangeShapeType="1"/>
              </p:cNvSpPr>
              <p:nvPr/>
            </p:nvSpPr>
            <p:spPr bwMode="auto">
              <a:xfrm flipV="1">
                <a:off x="4917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3" name="Line 1086"/>
              <p:cNvSpPr>
                <a:spLocks noChangeShapeType="1"/>
              </p:cNvSpPr>
              <p:nvPr/>
            </p:nvSpPr>
            <p:spPr bwMode="auto">
              <a:xfrm flipV="1">
                <a:off x="5313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4" name="Line 1087"/>
              <p:cNvSpPr>
                <a:spLocks noChangeShapeType="1"/>
              </p:cNvSpPr>
              <p:nvPr/>
            </p:nvSpPr>
            <p:spPr bwMode="auto">
              <a:xfrm>
                <a:off x="3333" y="1119"/>
                <a:ext cx="1" cy="12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5" name="Line 1089"/>
              <p:cNvSpPr>
                <a:spLocks noChangeShapeType="1"/>
              </p:cNvSpPr>
              <p:nvPr/>
            </p:nvSpPr>
            <p:spPr bwMode="auto">
              <a:xfrm>
                <a:off x="3309" y="202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6" name="Line 1090"/>
              <p:cNvSpPr>
                <a:spLocks noChangeShapeType="1"/>
              </p:cNvSpPr>
              <p:nvPr/>
            </p:nvSpPr>
            <p:spPr bwMode="auto">
              <a:xfrm>
                <a:off x="3309" y="172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7" name="Line 1091"/>
              <p:cNvSpPr>
                <a:spLocks noChangeShapeType="1"/>
              </p:cNvSpPr>
              <p:nvPr/>
            </p:nvSpPr>
            <p:spPr bwMode="auto">
              <a:xfrm>
                <a:off x="3309" y="141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78" name="Line 1092"/>
              <p:cNvSpPr>
                <a:spLocks noChangeShapeType="1"/>
              </p:cNvSpPr>
              <p:nvPr/>
            </p:nvSpPr>
            <p:spPr bwMode="auto">
              <a:xfrm>
                <a:off x="3309" y="111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7220" name="Text Box 1140"/>
            <p:cNvSpPr txBox="1">
              <a:spLocks noChangeArrowheads="1"/>
            </p:cNvSpPr>
            <p:nvPr/>
          </p:nvSpPr>
          <p:spPr bwMode="auto">
            <a:xfrm>
              <a:off x="4281" y="2330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8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%</a:t>
              </a:r>
              <a:endParaRPr lang="en-GB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47232" name="Text Box 1152"/>
          <p:cNvSpPr txBox="1">
            <a:spLocks noChangeArrowheads="1"/>
          </p:cNvSpPr>
          <p:nvPr/>
        </p:nvSpPr>
        <p:spPr bwMode="auto">
          <a:xfrm>
            <a:off x="630238" y="998538"/>
            <a:ext cx="817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Σε όλα τα είδη 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τα δίχτυα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και 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τα παραγάδια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έπιαναν τα 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λιγότερα </a:t>
            </a:r>
            <a:r>
              <a:rPr lang="en-US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 ατόμων</a:t>
            </a: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 με μήκος μικρότερο του ΕΕΜ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8" grpId="1"/>
      <p:bldP spid="39919" grpId="0" animBg="1"/>
      <p:bldP spid="39920" grpId="0" animBg="1"/>
      <p:bldP spid="39921" grpId="0" animBg="1"/>
      <p:bldP spid="39922" grpId="0" animBg="1"/>
      <p:bldP spid="39923" grpId="0" animBg="1"/>
      <p:bldP spid="39924" grpId="0" animBg="1"/>
      <p:bldP spid="39925" grpId="0" animBg="1"/>
      <p:bldP spid="39926" grpId="0" animBg="1"/>
      <p:bldP spid="47215" grpId="0"/>
      <p:bldP spid="472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81063" y="549275"/>
            <a:ext cx="742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 </a:t>
            </a:r>
            <a:r>
              <a:rPr lang="el-GR" sz="2000" b="1">
                <a:solidFill>
                  <a:srgbClr val="FF3300"/>
                </a:solidFill>
                <a:latin typeface="Tahoma" pitchFamily="34" charset="0"/>
              </a:rPr>
              <a:t>μεσαίο μέγεθος</a:t>
            </a:r>
            <a:r>
              <a: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και το ποσοστό των ατόμων με </a:t>
            </a:r>
            <a:r>
              <a:rPr lang="el-GR" sz="2000" b="1">
                <a:solidFill>
                  <a:srgbClr val="FF3300"/>
                </a:solidFill>
                <a:latin typeface="Tahoma" pitchFamily="34" charset="0"/>
              </a:rPr>
              <a:t>μήκος</a:t>
            </a:r>
            <a:r>
              <a:rPr lang="en-US" sz="2000" b="1">
                <a:solidFill>
                  <a:srgbClr val="FF3300"/>
                </a:solidFill>
                <a:latin typeface="Tahoma" pitchFamily="34" charset="0"/>
              </a:rPr>
              <a:t> &lt;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 b="1">
                <a:solidFill>
                  <a:srgbClr val="FF3300"/>
                </a:solidFill>
                <a:latin typeface="Tahoma" pitchFamily="34" charset="0"/>
              </a:rPr>
              <a:t>ΕΕΜ</a:t>
            </a:r>
            <a:r>
              <a:rPr lang="el-G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βρέθηκε γενικά να </a:t>
            </a:r>
            <a:r>
              <a:rPr lang="el-GR" sz="2000" b="1">
                <a:solidFill>
                  <a:srgbClr val="FF3300"/>
                </a:solidFill>
                <a:latin typeface="Tahoma" pitchFamily="34" charset="0"/>
              </a:rPr>
              <a:t>αυξάνει</a:t>
            </a:r>
            <a:r>
              <a: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με την ακόλουθη σειρά:</a:t>
            </a:r>
            <a:endParaRPr lang="en-US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2203450" y="2627313"/>
            <a:ext cx="4681538" cy="2295525"/>
            <a:chOff x="1388" y="1655"/>
            <a:chExt cx="2949" cy="1446"/>
          </a:xfrm>
        </p:grpSpPr>
        <p:sp>
          <p:nvSpPr>
            <p:cNvPr id="45072" name="AutoShape 5"/>
            <p:cNvSpPr>
              <a:spLocks noChangeArrowheads="1"/>
            </p:cNvSpPr>
            <p:nvPr/>
          </p:nvSpPr>
          <p:spPr bwMode="auto">
            <a:xfrm rot="10800000">
              <a:off x="1388" y="1655"/>
              <a:ext cx="2949" cy="1446"/>
            </a:xfrm>
            <a:prstGeom prst="flowChartMerg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046" y="2069"/>
              <a:ext cx="163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2000" b="1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παραγάδια</a:t>
              </a:r>
              <a:r>
                <a:rPr lang="el-GR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 </a:t>
              </a:r>
              <a:r>
                <a:rPr lang="el-GR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μανωμένα δίχτυα</a:t>
              </a:r>
              <a:r>
                <a:rPr lang="el-GR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           </a:t>
              </a:r>
              <a:r>
                <a:rPr lang="el-GR" sz="2000" b="1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γρι-γρι</a:t>
              </a:r>
              <a:r>
                <a:rPr lang="el-GR" sz="2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l-GR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μηχανότρατα</a:t>
              </a:r>
              <a:r>
                <a:rPr lang="el-GR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l-GR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πεζότρατα</a:t>
              </a:r>
              <a:endPara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66963" y="3168650"/>
            <a:ext cx="105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Μήκος</a:t>
            </a:r>
            <a:endParaRPr lang="en-US" sz="20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337175" y="3024188"/>
            <a:ext cx="2025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% μήκος &lt; ΕΕΜ</a:t>
            </a:r>
            <a:endParaRPr lang="en-US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7897" name="Picture 9" descr="youngjo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465263"/>
            <a:ext cx="6334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45923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033838"/>
            <a:ext cx="10969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p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054475"/>
            <a:ext cx="10874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454150"/>
            <a:ext cx="6953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2232025" y="2528888"/>
            <a:ext cx="2295525" cy="2214562"/>
          </a:xfrm>
          <a:prstGeom prst="line">
            <a:avLst/>
          </a:prstGeom>
          <a:noFill/>
          <a:ln w="44450">
            <a:solidFill>
              <a:srgbClr val="000099">
                <a:alpha val="70195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581525" y="2573338"/>
            <a:ext cx="2286000" cy="2206625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ΣΥΖΗΤΗΣΗ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051050" y="5237163"/>
            <a:ext cx="50403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Παρόμοια έρευνα στις Κυκλάδες έδειξε ότι</a:t>
            </a: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endParaRPr lang="en-GB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0" y="564832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l-GR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Σε όλα τα είδη η μηχανότρατα αλιεύει τα μικρότερα σε μέγεθος άτομα</a:t>
            </a:r>
          </a:p>
          <a:p>
            <a:pPr algn="ctr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Δίχτυα και παραγάδια αλιεύουν τα μεγαλύτερα σε μέγεθος άτομα των ειδών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901" grpId="0" animBg="1"/>
      <p:bldP spid="37902" grpId="0" animBg="1"/>
      <p:bldP spid="37906" grpId="0" animBg="1"/>
      <p:bldP spid="37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476250" y="908050"/>
            <a:ext cx="8326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>
                <a:solidFill>
                  <a:srgbClr val="000066"/>
                </a:solidFill>
                <a:latin typeface="Tahoma" panose="020B0604030504040204" pitchFamily="34" charset="0"/>
              </a:rPr>
              <a:t>Παρόλο που </a:t>
            </a:r>
            <a:r>
              <a:rPr lang="el-GR" altLang="el-GR" sz="2000" b="1">
                <a:solidFill>
                  <a:srgbClr val="FF3300"/>
                </a:solidFill>
                <a:latin typeface="Tahoma" panose="020B0604030504040204" pitchFamily="34" charset="0"/>
              </a:rPr>
              <a:t>τα αλιευτικά εργαλεία ψάρεψαν νόμιμα</a:t>
            </a:r>
            <a:r>
              <a:rPr lang="el-GR" altLang="el-GR" sz="2000">
                <a:solidFill>
                  <a:srgbClr val="000066"/>
                </a:solidFill>
                <a:latin typeface="Tahoma" panose="020B0604030504040204" pitchFamily="34" charset="0"/>
              </a:rPr>
              <a:t> (δηλ. δεν υπάρχει υπαιτιότητα των ψαράδων), τo ποσοστό των ατόμων που πιάστηκαν με μήκος &lt; ΕΕΜ ήταν πολύ μεγάλος</a:t>
            </a:r>
            <a:endParaRPr lang="en-US" altLang="el-GR" sz="200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46125" y="2447925"/>
            <a:ext cx="32861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Κατάργηση πεζότρατας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202238" y="2438400"/>
            <a:ext cx="3060700" cy="3968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Αναδιάρθρωση των ΕΕΜ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246688" y="3636963"/>
            <a:ext cx="163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Αύξηση των ΕΕΜ </a:t>
            </a: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867525" y="3636963"/>
            <a:ext cx="218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Εφαρμογή σε περισσότερα είδη</a:t>
            </a: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72" name="AutoShape 20"/>
          <p:cNvSpPr>
            <a:spLocks/>
          </p:cNvSpPr>
          <p:nvPr/>
        </p:nvSpPr>
        <p:spPr bwMode="auto">
          <a:xfrm rot="5400000">
            <a:off x="4283869" y="-2097881"/>
            <a:ext cx="504825" cy="8208963"/>
          </a:xfrm>
          <a:prstGeom prst="rightBrace">
            <a:avLst>
              <a:gd name="adj1" fmla="val 13550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ΣΥΖΗΤΗΣΗ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5400000">
            <a:off x="6308726" y="4492625"/>
            <a:ext cx="844550" cy="358775"/>
          </a:xfrm>
          <a:custGeom>
            <a:avLst/>
            <a:gdLst>
              <a:gd name="T0" fmla="*/ 968345195 w 21600"/>
              <a:gd name="T1" fmla="*/ 0 h 21600"/>
              <a:gd name="T2" fmla="*/ 0 w 21600"/>
              <a:gd name="T3" fmla="*/ 49491450 h 21600"/>
              <a:gd name="T4" fmla="*/ 968345195 w 21600"/>
              <a:gd name="T5" fmla="*/ 98982634 h 21600"/>
              <a:gd name="T6" fmla="*/ 1291125910 w 21600"/>
              <a:gd name="T7" fmla="*/ 49491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13338" y="5222875"/>
            <a:ext cx="32385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Τιμές ΕΕΜ εναρμονισμένες με το μήκος της πρώτης γεννητικής ωριμότητας (</a:t>
            </a:r>
            <a:r>
              <a: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</a:t>
            </a:r>
            <a:r>
              <a:rPr lang="en-US" sz="2000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</a:t>
            </a:r>
            <a:r>
              <a: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 rot="2960379">
            <a:off x="2137568" y="3158332"/>
            <a:ext cx="900113" cy="107950"/>
          </a:xfrm>
          <a:prstGeom prst="rightArrow">
            <a:avLst>
              <a:gd name="adj1" fmla="val 50000"/>
              <a:gd name="adj2" fmla="val 2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 rot="7583840">
            <a:off x="1589087" y="3154363"/>
            <a:ext cx="881063" cy="134938"/>
          </a:xfrm>
          <a:prstGeom prst="rightArrow">
            <a:avLst>
              <a:gd name="adj1" fmla="val 50000"/>
              <a:gd name="adj2" fmla="val 16323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 rot="2960379">
            <a:off x="6682581" y="3158332"/>
            <a:ext cx="900113" cy="107950"/>
          </a:xfrm>
          <a:prstGeom prst="rightArrow">
            <a:avLst>
              <a:gd name="adj1" fmla="val 50000"/>
              <a:gd name="adj2" fmla="val 2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 rot="7583840">
            <a:off x="6134100" y="3154363"/>
            <a:ext cx="881063" cy="134937"/>
          </a:xfrm>
          <a:prstGeom prst="rightArrow">
            <a:avLst>
              <a:gd name="adj1" fmla="val 50000"/>
              <a:gd name="adj2" fmla="val 16323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476250" y="3617913"/>
            <a:ext cx="2160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Μεγαλύτερο ποσοστό απορριπτόμενων</a:t>
            </a: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2455863" y="3617913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Μη επιλεκτικά εργαλεία</a:t>
            </a: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6" grpId="0" animBg="1"/>
      <p:bldP spid="23570" grpId="0"/>
      <p:bldP spid="23571" grpId="0"/>
      <p:bldP spid="23572" grpId="0" animBg="1"/>
      <p:bldP spid="23578" grpId="0" animBg="1"/>
      <p:bldP spid="23579" grpId="0" animBg="1"/>
      <p:bldP spid="23582" grpId="0" animBg="1"/>
      <p:bldP spid="23583" grpId="0" animBg="1"/>
      <p:bldP spid="23587" grpId="0" animBg="1"/>
      <p:bldP spid="23588" grpId="0" animBg="1"/>
      <p:bldP spid="23589" grpId="0"/>
      <p:bldP spid="235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447925" y="0"/>
            <a:ext cx="446405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CCECFF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ΣΥΜΠΕΡΑΣΜΑΤΑ-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ΣΥΖΗΤΗΣΗ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-144463" y="1052513"/>
            <a:ext cx="169227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990033"/>
                </a:solidFill>
              </a:rPr>
              <a:t>Το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γεγονός</a:t>
            </a:r>
            <a:endParaRPr lang="en-US" altLang="el-GR" sz="2000">
              <a:solidFill>
                <a:srgbClr val="990033"/>
              </a:solidFill>
            </a:endParaRPr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1692275" y="1233488"/>
            <a:ext cx="792163" cy="107950"/>
          </a:xfrm>
          <a:prstGeom prst="rightArrow">
            <a:avLst>
              <a:gd name="adj1" fmla="val 50000"/>
              <a:gd name="adj2" fmla="val 183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519363" y="584200"/>
            <a:ext cx="6156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000">
                <a:solidFill>
                  <a:srgbClr val="000066"/>
                </a:solidFill>
              </a:rPr>
              <a:t>Τα ποσοστά των ατόμων με μήκος &lt; ΕΕΜ και &lt; </a:t>
            </a:r>
            <a:r>
              <a:rPr lang="en-US" altLang="el-GR" sz="2000">
                <a:solidFill>
                  <a:srgbClr val="000066"/>
                </a:solidFill>
              </a:rPr>
              <a:t>Lm</a:t>
            </a:r>
            <a:r>
              <a:rPr lang="el-GR" altLang="el-GR" sz="2000">
                <a:solidFill>
                  <a:srgbClr val="000066"/>
                </a:solidFill>
              </a:rPr>
              <a:t> κυμάνθηκαν από 0 ως 99% και από 18 ως 100% </a:t>
            </a:r>
            <a:endParaRPr lang="en-US" altLang="el-GR" sz="2000">
              <a:solidFill>
                <a:srgbClr val="000066"/>
              </a:solidFill>
            </a:endParaRPr>
          </a:p>
          <a:p>
            <a:pPr algn="just" eaLnBrk="1" hangingPunct="1"/>
            <a:r>
              <a:rPr lang="el-GR" altLang="el-GR" sz="2000">
                <a:solidFill>
                  <a:srgbClr val="000066"/>
                </a:solidFill>
              </a:rPr>
              <a:t>Και στις 2 περιπτώσεις τα % ήταν μεγαλύτερα για την </a:t>
            </a:r>
            <a:r>
              <a:rPr lang="el-GR" altLang="el-GR" sz="2000" b="1">
                <a:solidFill>
                  <a:srgbClr val="FF3300"/>
                </a:solidFill>
              </a:rPr>
              <a:t>πεζότρατα</a:t>
            </a:r>
            <a:r>
              <a:rPr lang="el-GR" altLang="el-GR" sz="2000">
                <a:solidFill>
                  <a:srgbClr val="000066"/>
                </a:solidFill>
              </a:rPr>
              <a:t> και τη </a:t>
            </a:r>
            <a:r>
              <a:rPr lang="el-GR" altLang="el-GR" sz="2000" b="1">
                <a:solidFill>
                  <a:srgbClr val="FF3300"/>
                </a:solidFill>
              </a:rPr>
              <a:t>μηχανότρατα</a:t>
            </a:r>
            <a:r>
              <a:rPr lang="el-GR" altLang="el-GR" sz="2000">
                <a:solidFill>
                  <a:srgbClr val="000066"/>
                </a:solidFill>
              </a:rPr>
              <a:t> και μικρότερα για τα παραγάδια</a:t>
            </a:r>
            <a:endParaRPr lang="en-US" altLang="el-GR" sz="2000" b="1">
              <a:solidFill>
                <a:srgbClr val="000066"/>
              </a:solidFill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-36513" y="2744788"/>
            <a:ext cx="17272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990033"/>
                </a:solidFill>
              </a:rPr>
              <a:t>Το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παράδοξο</a:t>
            </a:r>
            <a:endParaRPr lang="en-US" altLang="el-GR" sz="2000">
              <a:solidFill>
                <a:srgbClr val="990033"/>
              </a:solidFill>
            </a:endParaRPr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1692275" y="2925763"/>
            <a:ext cx="792163" cy="107950"/>
          </a:xfrm>
          <a:prstGeom prst="rightArrow">
            <a:avLst>
              <a:gd name="adj1" fmla="val 50000"/>
              <a:gd name="adj2" fmla="val 183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2519363" y="2241550"/>
            <a:ext cx="60848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000">
                <a:solidFill>
                  <a:srgbClr val="000066"/>
                </a:solidFill>
              </a:rPr>
              <a:t>Παρ’όλο που </a:t>
            </a:r>
            <a:r>
              <a:rPr lang="el-GR" altLang="el-GR" sz="2000" b="1">
                <a:solidFill>
                  <a:srgbClr val="FF3300"/>
                </a:solidFill>
              </a:rPr>
              <a:t>τα αλιευτικά εργαλεία ψάρεψαν νόμιμα</a:t>
            </a:r>
            <a:r>
              <a:rPr lang="el-GR" altLang="el-GR" sz="2000">
                <a:solidFill>
                  <a:srgbClr val="000066"/>
                </a:solidFill>
              </a:rPr>
              <a:t> (δηλ. δεν υπάρχει υπαιτιότητα των ψαράδων), o αριθμός των ατόμων που πιάστηκαν με μήκος &lt; ΕΕΜ ήταν πολύ μεγάλος, ενώ σε ακόμη μεγαλύτερο βαθμό τα άτομα που πιάνονταν </a:t>
            </a:r>
            <a:r>
              <a:rPr lang="el-GR" altLang="el-GR" sz="2000" b="1">
                <a:solidFill>
                  <a:srgbClr val="FF3300"/>
                </a:solidFill>
              </a:rPr>
              <a:t>δεν πρόλαβαν να γεννήσουν ούτε μια φορά</a:t>
            </a:r>
            <a:r>
              <a:rPr lang="el-GR" altLang="el-GR" sz="2000">
                <a:solidFill>
                  <a:srgbClr val="3333CC"/>
                </a:solidFill>
              </a:rPr>
              <a:t> </a:t>
            </a:r>
            <a:endParaRPr lang="en-US" altLang="el-GR" sz="2000">
              <a:solidFill>
                <a:srgbClr val="3333CC"/>
              </a:solidFill>
            </a:endParaRP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0" y="4221163"/>
            <a:ext cx="91440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l-GR" altLang="el-GR" sz="2000" b="1">
                <a:solidFill>
                  <a:srgbClr val="FF3300"/>
                </a:solidFill>
              </a:rPr>
              <a:t> ολική ανεπάρκεια των υφιστάμενων ΕΕΜ</a:t>
            </a:r>
          </a:p>
          <a:p>
            <a:pPr algn="ctr" eaLnBrk="1" hangingPunct="1">
              <a:buFontTx/>
              <a:buChar char="•"/>
            </a:pPr>
            <a:r>
              <a:rPr lang="el-GR" altLang="el-GR" sz="2000" b="1">
                <a:solidFill>
                  <a:srgbClr val="FF3300"/>
                </a:solidFill>
              </a:rPr>
              <a:t> καταστροφικές συνέπειες για τα οικοσυστήματα και τα αποθέματά τους</a:t>
            </a:r>
            <a:endParaRPr lang="en-US" altLang="el-GR" sz="2000" b="1">
              <a:solidFill>
                <a:srgbClr val="FF3300"/>
              </a:solidFill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2159000" y="5445125"/>
            <a:ext cx="435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>
                <a:solidFill>
                  <a:srgbClr val="000066"/>
                </a:solidFill>
              </a:rPr>
              <a:t>Περιορισμός πεζότρατας-μηχανότρατας</a:t>
            </a:r>
            <a:endParaRPr lang="en-US" altLang="el-GR" sz="2000">
              <a:solidFill>
                <a:srgbClr val="000066"/>
              </a:solidFill>
            </a:endParaRP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-217488" y="5768975"/>
            <a:ext cx="17272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990033"/>
                </a:solidFill>
              </a:rPr>
              <a:t>Η δράση</a:t>
            </a:r>
            <a:endParaRPr lang="en-US" altLang="el-GR" sz="2000">
              <a:solidFill>
                <a:srgbClr val="990033"/>
              </a:solidFill>
            </a:endParaRPr>
          </a:p>
        </p:txBody>
      </p:sp>
      <p:sp>
        <p:nvSpPr>
          <p:cNvPr id="47116" name="AutoShape 14"/>
          <p:cNvSpPr>
            <a:spLocks noChangeArrowheads="1"/>
          </p:cNvSpPr>
          <p:nvPr/>
        </p:nvSpPr>
        <p:spPr bwMode="auto">
          <a:xfrm rot="-1097906">
            <a:off x="1247775" y="5724525"/>
            <a:ext cx="974725" cy="195263"/>
          </a:xfrm>
          <a:prstGeom prst="rightArrow">
            <a:avLst>
              <a:gd name="adj1" fmla="val 50000"/>
              <a:gd name="adj2" fmla="val 12479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17" name="AutoShape 15"/>
          <p:cNvSpPr>
            <a:spLocks noChangeArrowheads="1"/>
          </p:cNvSpPr>
          <p:nvPr/>
        </p:nvSpPr>
        <p:spPr bwMode="auto">
          <a:xfrm rot="640165">
            <a:off x="1257300" y="6083300"/>
            <a:ext cx="933450" cy="192088"/>
          </a:xfrm>
          <a:prstGeom prst="rightArrow">
            <a:avLst>
              <a:gd name="adj1" fmla="val 50000"/>
              <a:gd name="adj2" fmla="val 12148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2124075" y="6057900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>
                <a:solidFill>
                  <a:srgbClr val="000066"/>
                </a:solidFill>
              </a:rPr>
              <a:t>Αναδιάρθρωση των ΕΕΜ</a:t>
            </a:r>
            <a:r>
              <a:rPr lang="el-GR" altLang="el-GR" sz="2000">
                <a:solidFill>
                  <a:srgbClr val="3333CC"/>
                </a:solidFill>
              </a:rPr>
              <a:t> </a:t>
            </a:r>
            <a:endParaRPr lang="en-US" altLang="el-GR" sz="2000">
              <a:solidFill>
                <a:srgbClr val="3333CC"/>
              </a:solidFill>
            </a:endParaRPr>
          </a:p>
        </p:txBody>
      </p:sp>
      <p:sp>
        <p:nvSpPr>
          <p:cNvPr id="47119" name="AutoShape 17"/>
          <p:cNvSpPr>
            <a:spLocks noChangeArrowheads="1"/>
          </p:cNvSpPr>
          <p:nvPr/>
        </p:nvSpPr>
        <p:spPr bwMode="auto">
          <a:xfrm rot="4009520">
            <a:off x="8405019" y="3590132"/>
            <a:ext cx="649287" cy="539750"/>
          </a:xfrm>
          <a:prstGeom prst="curvedDownArrow">
            <a:avLst>
              <a:gd name="adj1" fmla="val 22388"/>
              <a:gd name="adj2" fmla="val 48118"/>
              <a:gd name="adj3" fmla="val 35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20" name="AutoShape 18"/>
          <p:cNvSpPr>
            <a:spLocks noChangeArrowheads="1"/>
          </p:cNvSpPr>
          <p:nvPr/>
        </p:nvSpPr>
        <p:spPr bwMode="auto">
          <a:xfrm rot="-797219">
            <a:off x="4895850" y="6129338"/>
            <a:ext cx="792163" cy="107950"/>
          </a:xfrm>
          <a:prstGeom prst="rightArrow">
            <a:avLst>
              <a:gd name="adj1" fmla="val 50000"/>
              <a:gd name="adj2" fmla="val 183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21" name="AutoShape 19"/>
          <p:cNvSpPr>
            <a:spLocks noChangeArrowheads="1"/>
          </p:cNvSpPr>
          <p:nvPr/>
        </p:nvSpPr>
        <p:spPr bwMode="auto">
          <a:xfrm rot="742963">
            <a:off x="4895850" y="6345238"/>
            <a:ext cx="792163" cy="107950"/>
          </a:xfrm>
          <a:prstGeom prst="rightArrow">
            <a:avLst>
              <a:gd name="adj1" fmla="val 50000"/>
              <a:gd name="adj2" fmla="val 183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22" name="Rectangle 20"/>
          <p:cNvSpPr>
            <a:spLocks noChangeArrowheads="1"/>
          </p:cNvSpPr>
          <p:nvPr/>
        </p:nvSpPr>
        <p:spPr bwMode="auto">
          <a:xfrm>
            <a:off x="5688013" y="5876925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>
                <a:solidFill>
                  <a:srgbClr val="000066"/>
                </a:solidFill>
              </a:rPr>
              <a:t>Αύξηση των ΕΕΜ</a:t>
            </a:r>
            <a:r>
              <a:rPr lang="el-GR" altLang="el-GR" sz="2000">
                <a:solidFill>
                  <a:srgbClr val="3333CC"/>
                </a:solidFill>
              </a:rPr>
              <a:t> </a:t>
            </a:r>
            <a:endParaRPr lang="en-US" altLang="el-GR" sz="2000">
              <a:solidFill>
                <a:srgbClr val="3333CC"/>
              </a:solidFill>
            </a:endParaRPr>
          </a:p>
        </p:txBody>
      </p:sp>
      <p:sp>
        <p:nvSpPr>
          <p:cNvPr id="47123" name="Rectangle 21"/>
          <p:cNvSpPr>
            <a:spLocks noChangeArrowheads="1"/>
          </p:cNvSpPr>
          <p:nvPr/>
        </p:nvSpPr>
        <p:spPr bwMode="auto">
          <a:xfrm>
            <a:off x="5688013" y="6308725"/>
            <a:ext cx="345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>
                <a:solidFill>
                  <a:srgbClr val="000066"/>
                </a:solidFill>
              </a:rPr>
              <a:t>Εφαρμογή σε περισσότερα είδη</a:t>
            </a:r>
            <a:endParaRPr lang="en-US" altLang="el-GR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684213"/>
            <a:ext cx="9144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000099"/>
                </a:solidFill>
                <a:latin typeface="Tahoma" panose="020B0604030504040204" pitchFamily="34" charset="0"/>
              </a:rPr>
              <a:t>Η </a:t>
            </a:r>
            <a:r>
              <a:rPr lang="en-GB" altLang="el-GR" sz="2000" b="1">
                <a:solidFill>
                  <a:srgbClr val="000099"/>
                </a:solidFill>
                <a:latin typeface="Tahoma" panose="020B0604030504040204" pitchFamily="34" charset="0"/>
              </a:rPr>
              <a:t>κύρια επίδραση των διαφορετικών εργαλείων εντοπίζεται σ</a:t>
            </a:r>
            <a:r>
              <a:rPr lang="el-GR" altLang="el-GR" sz="2000" b="1">
                <a:solidFill>
                  <a:srgbClr val="000099"/>
                </a:solidFill>
                <a:latin typeface="Tahoma" panose="020B0604030504040204" pitchFamily="34" charset="0"/>
              </a:rPr>
              <a:t>ε</a:t>
            </a:r>
            <a:r>
              <a:rPr lang="en-US" altLang="el-GR" sz="2000" b="1"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 lang="el-GR" altLang="el-GR" sz="2000" b="1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-153988" y="1096963"/>
            <a:ext cx="3556001" cy="2466975"/>
            <a:chOff x="-97" y="691"/>
            <a:chExt cx="2240" cy="1554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-97" y="691"/>
              <a:ext cx="2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2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Δ</a:t>
              </a:r>
              <a:r>
                <a:rPr lang="en-GB" sz="2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ιαφορετικά αλιευτικά πεδία</a:t>
              </a:r>
              <a:endParaRPr lang="en-GB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48191" name="Picture 6" descr="ΖΑΚ_FIN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932"/>
              <a:ext cx="1995" cy="13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3943350" y="1133475"/>
            <a:ext cx="5084763" cy="2386013"/>
            <a:chOff x="2484" y="714"/>
            <a:chExt cx="3203" cy="1503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220" y="714"/>
              <a:ext cx="1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2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Δ</a:t>
              </a:r>
              <a:r>
                <a:rPr lang="en-GB" sz="2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ιαφορετικές εποχές</a:t>
              </a:r>
            </a:p>
          </p:txBody>
        </p:sp>
        <p:pic>
          <p:nvPicPr>
            <p:cNvPr id="4818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991"/>
              <a:ext cx="3203" cy="122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-19050" y="446088"/>
            <a:ext cx="2609850" cy="3657600"/>
            <a:chOff x="-11" y="0"/>
            <a:chExt cx="1644" cy="2304"/>
          </a:xfrm>
        </p:grpSpPr>
        <p:pic>
          <p:nvPicPr>
            <p:cNvPr id="48186" name="Picture 11" descr="j03028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" y="0"/>
              <a:ext cx="164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7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115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200" b="1">
                  <a:solidFill>
                    <a:srgbClr val="FFFFFF"/>
                  </a:solidFill>
                  <a:latin typeface="Tahoma" panose="020B0604030504040204" pitchFamily="34" charset="0"/>
                </a:rPr>
                <a:t>‘Φαινόμενο σκούπα’</a:t>
              </a:r>
              <a:endParaRPr lang="en-GB" altLang="el-GR" sz="2200" b="1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1022" name="Text Box 62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ΣΥΖΗΤΗΣΗ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26988" y="3752850"/>
            <a:ext cx="7729537" cy="3108325"/>
            <a:chOff x="17" y="2364"/>
            <a:chExt cx="4869" cy="1958"/>
          </a:xfrm>
        </p:grpSpPr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56" y="2364"/>
              <a:ext cx="3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2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Διαφορετικό τμήμα πληθυσμού κάθε είδους</a:t>
              </a:r>
              <a:endParaRPr lang="en-GB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4813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2598"/>
              <a:ext cx="3515" cy="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139" name="Group 76"/>
            <p:cNvGrpSpPr>
              <a:grpSpLocks/>
            </p:cNvGrpSpPr>
            <p:nvPr/>
          </p:nvGrpSpPr>
          <p:grpSpPr bwMode="auto">
            <a:xfrm>
              <a:off x="66" y="4061"/>
              <a:ext cx="3551" cy="254"/>
              <a:chOff x="66" y="4061"/>
              <a:chExt cx="3551" cy="254"/>
            </a:xfrm>
          </p:grpSpPr>
          <p:sp>
            <p:nvSpPr>
              <p:cNvPr id="48155" name="Line 17"/>
              <p:cNvSpPr>
                <a:spLocks noChangeAspect="1" noChangeShapeType="1"/>
              </p:cNvSpPr>
              <p:nvPr/>
            </p:nvSpPr>
            <p:spPr bwMode="auto">
              <a:xfrm>
                <a:off x="85" y="4061"/>
                <a:ext cx="339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6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93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7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38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8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780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9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026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0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268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1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1510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1756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3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1997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4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243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5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2485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727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2973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8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3214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9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3460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70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66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3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1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71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5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2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503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7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3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753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9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4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967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11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5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219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13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6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463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15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7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700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17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951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19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79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200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21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0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2431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23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1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2676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25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2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2927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27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3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165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29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4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413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31</a:t>
                </a:r>
                <a:endParaRPr lang="en-US" altLang="el-GR" sz="2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8185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92" y="4070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40" name="Group 77"/>
            <p:cNvGrpSpPr>
              <a:grpSpLocks/>
            </p:cNvGrpSpPr>
            <p:nvPr/>
          </p:nvGrpSpPr>
          <p:grpSpPr bwMode="auto">
            <a:xfrm>
              <a:off x="73" y="2954"/>
              <a:ext cx="4554" cy="250"/>
              <a:chOff x="73" y="2954"/>
              <a:chExt cx="4554" cy="250"/>
            </a:xfrm>
          </p:grpSpPr>
          <p:sp>
            <p:nvSpPr>
              <p:cNvPr id="48153" name="Rectangle 57"/>
              <p:cNvSpPr>
                <a:spLocks noChangeArrowheads="1"/>
              </p:cNvSpPr>
              <p:nvPr/>
            </p:nvSpPr>
            <p:spPr bwMode="auto">
              <a:xfrm>
                <a:off x="73" y="3066"/>
                <a:ext cx="2608" cy="9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18" name="Text Box 58"/>
              <p:cNvSpPr txBox="1">
                <a:spLocks noChangeArrowheads="1"/>
              </p:cNvSpPr>
              <p:nvPr/>
            </p:nvSpPr>
            <p:spPr bwMode="auto">
              <a:xfrm>
                <a:off x="3560" y="2954"/>
                <a:ext cx="10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Πεζότρατες</a:t>
                </a:r>
              </a:p>
            </p:txBody>
          </p:sp>
        </p:grpSp>
        <p:grpSp>
          <p:nvGrpSpPr>
            <p:cNvPr id="48141" name="Group 81"/>
            <p:cNvGrpSpPr>
              <a:grpSpLocks/>
            </p:cNvGrpSpPr>
            <p:nvPr/>
          </p:nvGrpSpPr>
          <p:grpSpPr bwMode="auto">
            <a:xfrm>
              <a:off x="442" y="3214"/>
              <a:ext cx="4444" cy="250"/>
              <a:chOff x="442" y="3214"/>
              <a:chExt cx="4444" cy="250"/>
            </a:xfrm>
          </p:grpSpPr>
          <p:sp>
            <p:nvSpPr>
              <p:cNvPr id="48151" name="Rectangle 55"/>
              <p:cNvSpPr>
                <a:spLocks noChangeArrowheads="1"/>
              </p:cNvSpPr>
              <p:nvPr/>
            </p:nvSpPr>
            <p:spPr bwMode="auto">
              <a:xfrm>
                <a:off x="442" y="3294"/>
                <a:ext cx="2325" cy="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2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19" name="Text Box 59"/>
              <p:cNvSpPr txBox="1">
                <a:spLocks noChangeArrowheads="1"/>
              </p:cNvSpPr>
              <p:nvPr/>
            </p:nvSpPr>
            <p:spPr bwMode="auto">
              <a:xfrm>
                <a:off x="3560" y="3214"/>
                <a:ext cx="13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Μηχανότρατες</a:t>
                </a:r>
              </a:p>
            </p:txBody>
          </p:sp>
        </p:grpSp>
        <p:grpSp>
          <p:nvGrpSpPr>
            <p:cNvPr id="48142" name="Group 79"/>
            <p:cNvGrpSpPr>
              <a:grpSpLocks/>
            </p:cNvGrpSpPr>
            <p:nvPr/>
          </p:nvGrpSpPr>
          <p:grpSpPr bwMode="auto">
            <a:xfrm>
              <a:off x="533" y="3634"/>
              <a:ext cx="4161" cy="250"/>
              <a:chOff x="533" y="3634"/>
              <a:chExt cx="4161" cy="250"/>
            </a:xfrm>
          </p:grpSpPr>
          <p:sp>
            <p:nvSpPr>
              <p:cNvPr id="48149" name="Rectangle 54"/>
              <p:cNvSpPr>
                <a:spLocks noChangeArrowheads="1"/>
              </p:cNvSpPr>
              <p:nvPr/>
            </p:nvSpPr>
            <p:spPr bwMode="auto">
              <a:xfrm flipV="1">
                <a:off x="533" y="3724"/>
                <a:ext cx="2971" cy="91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20" name="Text Box 60"/>
              <p:cNvSpPr txBox="1">
                <a:spLocks noChangeArrowheads="1"/>
              </p:cNvSpPr>
              <p:nvPr/>
            </p:nvSpPr>
            <p:spPr bwMode="auto">
              <a:xfrm>
                <a:off x="3560" y="3634"/>
                <a:ext cx="11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Δίχτυα</a:t>
                </a:r>
              </a:p>
            </p:txBody>
          </p:sp>
        </p:grpSp>
        <p:grpSp>
          <p:nvGrpSpPr>
            <p:cNvPr id="48143" name="Group 78"/>
            <p:cNvGrpSpPr>
              <a:grpSpLocks/>
            </p:cNvGrpSpPr>
            <p:nvPr/>
          </p:nvGrpSpPr>
          <p:grpSpPr bwMode="auto">
            <a:xfrm>
              <a:off x="1204" y="3838"/>
              <a:ext cx="3355" cy="250"/>
              <a:chOff x="1204" y="3838"/>
              <a:chExt cx="3355" cy="250"/>
            </a:xfrm>
          </p:grpSpPr>
          <p:sp>
            <p:nvSpPr>
              <p:cNvPr id="48147" name="Rectangle 56"/>
              <p:cNvSpPr>
                <a:spLocks noChangeArrowheads="1"/>
              </p:cNvSpPr>
              <p:nvPr/>
            </p:nvSpPr>
            <p:spPr bwMode="auto">
              <a:xfrm flipV="1">
                <a:off x="1204" y="3926"/>
                <a:ext cx="2300" cy="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2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21" name="Text Box 61"/>
              <p:cNvSpPr txBox="1">
                <a:spLocks noChangeArrowheads="1"/>
              </p:cNvSpPr>
              <p:nvPr/>
            </p:nvSpPr>
            <p:spPr bwMode="auto">
              <a:xfrm>
                <a:off x="3560" y="3838"/>
                <a:ext cx="9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>
                    <a:solidFill>
                      <a:srgbClr val="99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Παραγάδια</a:t>
                </a:r>
              </a:p>
            </p:txBody>
          </p:sp>
        </p:grpSp>
        <p:grpSp>
          <p:nvGrpSpPr>
            <p:cNvPr id="48144" name="Group 80"/>
            <p:cNvGrpSpPr>
              <a:grpSpLocks/>
            </p:cNvGrpSpPr>
            <p:nvPr/>
          </p:nvGrpSpPr>
          <p:grpSpPr bwMode="auto">
            <a:xfrm>
              <a:off x="272" y="3464"/>
              <a:ext cx="3814" cy="192"/>
              <a:chOff x="272" y="3464"/>
              <a:chExt cx="3814" cy="192"/>
            </a:xfrm>
          </p:grpSpPr>
          <p:sp>
            <p:nvSpPr>
              <p:cNvPr id="4103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17" y="3464"/>
                <a:ext cx="46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5002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l-GR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Γρι-γρι</a:t>
                </a:r>
                <a:endParaRPr lang="en-US" sz="20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48146" name="Rectangle 73"/>
              <p:cNvSpPr>
                <a:spLocks noChangeArrowheads="1"/>
              </p:cNvSpPr>
              <p:nvPr/>
            </p:nvSpPr>
            <p:spPr bwMode="auto">
              <a:xfrm>
                <a:off x="272" y="3516"/>
                <a:ext cx="2183" cy="90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2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4347 L 0.72848 0.4828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219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04025" y="79375"/>
            <a:ext cx="230505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CCECFF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ΑΠΟΤΕΛΕΣΜΑΤΑ</a:t>
            </a:r>
          </a:p>
        </p:txBody>
      </p:sp>
      <p:sp>
        <p:nvSpPr>
          <p:cNvPr id="49155" name="Text Box 57"/>
          <p:cNvSpPr txBox="1">
            <a:spLocks noChangeArrowheads="1"/>
          </p:cNvSpPr>
          <p:nvPr/>
        </p:nvSpPr>
        <p:spPr bwMode="auto">
          <a:xfrm>
            <a:off x="6948488" y="620713"/>
            <a:ext cx="2051050" cy="59404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191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191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191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191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l-GR" altLang="el-GR" sz="20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b="1">
                <a:solidFill>
                  <a:srgbClr val="3333CC"/>
                </a:solidFill>
                <a:latin typeface="Arial" panose="020B0604020202020204" pitchFamily="34" charset="0"/>
              </a:rPr>
              <a:t>Εικόνα 1. 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b="1">
                <a:solidFill>
                  <a:srgbClr val="3333CC"/>
                </a:solidFill>
                <a:latin typeface="Arial" panose="020B0604020202020204" pitchFamily="34" charset="0"/>
              </a:rPr>
              <a:t>Ποσοστό (%) των ατόμων με μήκος &lt; ΕΕΜ για 11 είδη εμπορικών ψαριών που αλιεύτηκαν στη θαλάσσια περιοχή της Ζακύνθου. Από την εικόνα απουσιάζουν 2 είδη (βλέπε Πίνακα 1) για τα οποία το % ήταν 0 για όλα τα εργαλεία</a:t>
            </a:r>
            <a:endParaRPr lang="en-US" altLang="el-GR" sz="20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pic>
        <p:nvPicPr>
          <p:cNvPr id="49156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1975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00"/>
            <a:ext cx="73088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3"/>
          <p:cNvSpPr txBox="1">
            <a:spLocks noChangeArrowheads="1"/>
          </p:cNvSpPr>
          <p:nvPr/>
        </p:nvSpPr>
        <p:spPr bwMode="auto">
          <a:xfrm>
            <a:off x="0" y="142875"/>
            <a:ext cx="9144000" cy="554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b="1">
                <a:cs typeface="Times New Roman" panose="02020603050405020304" pitchFamily="18" charset="0"/>
              </a:rPr>
              <a:t>ΕΠΙΛΕΚΤΙΚΟΤΗΤΑ ΑΛΙΕΥΤΙΚΩΝ ΕΡΓΑΛΕΙΩΝ</a:t>
            </a:r>
            <a:endParaRPr lang="en-GB" altLang="el-GR" sz="3000" b="1">
              <a:cs typeface="Times New Roman" panose="02020603050405020304" pitchFamily="18" charset="0"/>
            </a:endParaRPr>
          </a:p>
        </p:txBody>
      </p:sp>
      <p:sp>
        <p:nvSpPr>
          <p:cNvPr id="51203" name="Text Box 13"/>
          <p:cNvSpPr txBox="1">
            <a:spLocks noChangeArrowheads="1"/>
          </p:cNvSpPr>
          <p:nvPr/>
        </p:nvSpPr>
        <p:spPr bwMode="auto">
          <a:xfrm>
            <a:off x="0" y="7858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Επιλεκτικότητα και διαχείριση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1204" name="Text Box 13"/>
          <p:cNvSpPr txBox="1">
            <a:spLocks noChangeArrowheads="1"/>
          </p:cNvSpPr>
          <p:nvPr/>
        </p:nvSpPr>
        <p:spPr bwMode="auto">
          <a:xfrm>
            <a:off x="0" y="1476375"/>
            <a:ext cx="2286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Έλεγχος συλλήψεων</a:t>
            </a:r>
            <a:endParaRPr lang="en-GB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2714625" y="1857375"/>
            <a:ext cx="23574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Πρόβλεψη αλιευόμενης βιομάζας</a:t>
            </a:r>
            <a:endParaRPr lang="en-GB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5643563" y="2643188"/>
            <a:ext cx="3143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Επιτρεπόμενες συλλήψεις (</a:t>
            </a:r>
            <a:r>
              <a:rPr lang="en-US" altLang="el-GR" sz="2600" b="1" i="1">
                <a:solidFill>
                  <a:schemeClr val="bg1"/>
                </a:solidFill>
                <a:cs typeface="Times New Roman" panose="02020603050405020304" pitchFamily="18" charset="0"/>
              </a:rPr>
              <a:t>quotas</a:t>
            </a:r>
            <a:r>
              <a:rPr lang="en-US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l-GR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2600" b="1" u="sng">
                <a:solidFill>
                  <a:schemeClr val="bg1"/>
                </a:solidFill>
                <a:cs typeface="Times New Roman" panose="02020603050405020304" pitchFamily="18" charset="0"/>
              </a:rPr>
              <a:t>όχι στην Ελλάδα</a:t>
            </a:r>
            <a:endParaRPr lang="en-GB" altLang="el-GR" sz="26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10 - Γωνιακή σύνδεση"/>
          <p:cNvCxnSpPr/>
          <p:nvPr/>
        </p:nvCxnSpPr>
        <p:spPr>
          <a:xfrm>
            <a:off x="2071688" y="1871663"/>
            <a:ext cx="785812" cy="700087"/>
          </a:xfrm>
          <a:prstGeom prst="bentConnector3">
            <a:avLst>
              <a:gd name="adj1" fmla="val 50000"/>
            </a:avLst>
          </a:prstGeom>
          <a:ln w="412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Γωνιακή σύνδεση"/>
          <p:cNvCxnSpPr/>
          <p:nvPr/>
        </p:nvCxnSpPr>
        <p:spPr>
          <a:xfrm>
            <a:off x="4929188" y="2500313"/>
            <a:ext cx="785812" cy="700087"/>
          </a:xfrm>
          <a:prstGeom prst="bentConnector3">
            <a:avLst>
              <a:gd name="adj1" fmla="val 50000"/>
            </a:avLst>
          </a:prstGeom>
          <a:ln w="412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1714500" y="3500438"/>
            <a:ext cx="23574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Αλιεία μεγεθών </a:t>
            </a: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ηλικιών</a:t>
            </a:r>
            <a:endParaRPr lang="en-GB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16 - Καμπύλη γραμμή σύνδεσης"/>
          <p:cNvCxnSpPr/>
          <p:nvPr/>
        </p:nvCxnSpPr>
        <p:spPr>
          <a:xfrm rot="16200000" flipH="1">
            <a:off x="678656" y="2464595"/>
            <a:ext cx="1571625" cy="1357312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Αριστερό-δεξιό-άνω βέλος"/>
          <p:cNvSpPr/>
          <p:nvPr/>
        </p:nvSpPr>
        <p:spPr>
          <a:xfrm>
            <a:off x="2286000" y="4792663"/>
            <a:ext cx="1216025" cy="850900"/>
          </a:xfrm>
          <a:prstGeom prst="leftRight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3429000" y="4786313"/>
            <a:ext cx="2357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Αυξητική υπεραλίευση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0" y="485775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Υπεραλίευση γεννητόρων</a:t>
            </a:r>
            <a:endParaRPr lang="en-GB" altLang="el-GR" sz="28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37 - Ραβδωτό δεξιό βέλος"/>
          <p:cNvSpPr/>
          <p:nvPr/>
        </p:nvSpPr>
        <p:spPr>
          <a:xfrm>
            <a:off x="5643563" y="5072063"/>
            <a:ext cx="571500" cy="500062"/>
          </a:xfrm>
          <a:prstGeom prst="striped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1215" name="Text Box 13"/>
          <p:cNvSpPr txBox="1">
            <a:spLocks noChangeArrowheads="1"/>
          </p:cNvSpPr>
          <p:nvPr/>
        </p:nvSpPr>
        <p:spPr bwMode="auto">
          <a:xfrm>
            <a:off x="6143625" y="4991100"/>
            <a:ext cx="3000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Αλιεία υπομεγεθών</a:t>
            </a:r>
          </a:p>
          <a:p>
            <a:pPr algn="ctr" eaLnBrk="1" hangingPunct="1">
              <a:spcBef>
                <a:spcPts val="600"/>
              </a:spcBef>
            </a:pPr>
            <a:r>
              <a:rPr lang="el-GR" altLang="el-GR" b="1" u="sng">
                <a:solidFill>
                  <a:schemeClr val="bg1"/>
                </a:solidFill>
                <a:cs typeface="Times New Roman" panose="02020603050405020304" pitchFamily="18" charset="0"/>
              </a:rPr>
              <a:t>Ελάχιστα Επιτρεπόμενα</a:t>
            </a:r>
          </a:p>
          <a:p>
            <a:pPr algn="ctr" eaLnBrk="1" hangingPunct="1">
              <a:spcBef>
                <a:spcPts val="600"/>
              </a:spcBef>
            </a:pPr>
            <a:r>
              <a:rPr lang="el-GR" altLang="el-GR" b="1" u="sng">
                <a:solidFill>
                  <a:schemeClr val="bg1"/>
                </a:solidFill>
                <a:cs typeface="Times New Roman" panose="02020603050405020304" pitchFamily="18" charset="0"/>
              </a:rPr>
              <a:t>Μεγέθη</a:t>
            </a:r>
            <a:endParaRPr lang="en-GB" altLang="el-GR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39 - Ραβδωτό δεξιό βέλος"/>
          <p:cNvSpPr/>
          <p:nvPr/>
        </p:nvSpPr>
        <p:spPr>
          <a:xfrm rot="2090412">
            <a:off x="1306513" y="5834063"/>
            <a:ext cx="571500" cy="500062"/>
          </a:xfrm>
          <a:prstGeom prst="striped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1217" name="Text Box 13"/>
          <p:cNvSpPr txBox="1">
            <a:spLocks noChangeArrowheads="1"/>
          </p:cNvSpPr>
          <p:nvPr/>
        </p:nvSpPr>
        <p:spPr bwMode="auto">
          <a:xfrm>
            <a:off x="1500188" y="5894388"/>
            <a:ext cx="4143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Αλιεία ώριμων ατόμων έτοιμων να γεννήσουν</a:t>
            </a:r>
            <a:endParaRPr lang="en-GB" altLang="el-GR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3"/>
          <p:cNvSpPr txBox="1">
            <a:spLocks noChangeArrowheads="1"/>
          </p:cNvSpPr>
          <p:nvPr/>
        </p:nvSpPr>
        <p:spPr bwMode="auto">
          <a:xfrm rot="-5400000">
            <a:off x="4663282" y="3148806"/>
            <a:ext cx="6851650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b="1">
                <a:cs typeface="Times New Roman" panose="02020603050405020304" pitchFamily="18" charset="0"/>
              </a:rPr>
              <a:t>ΥΠΕΡΑΛΙΕΥΣΗ ΑΠΟΘΕΜΑΤΩΝ</a:t>
            </a:r>
            <a:endParaRPr lang="en-GB" altLang="el-GR" sz="3000" b="1">
              <a:cs typeface="Times New Roman" panose="02020603050405020304" pitchFamily="18" charset="0"/>
            </a:endParaRPr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6996112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9" descr="ELLHNIKO KEIMENO GIA MULTIG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1825"/>
            <a:ext cx="91471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0" y="5499100"/>
            <a:ext cx="29702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Πολύ-ειδική</a:t>
            </a:r>
            <a:endParaRPr lang="en-US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multi</a:t>
            </a:r>
            <a:r>
              <a:rPr lang="el-GR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species</a:t>
            </a:r>
            <a:r>
              <a:rPr lang="el-GR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fisheries</a:t>
            </a: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GB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416675" y="5454650"/>
            <a:ext cx="2727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Πολυ-εργαλειακή</a:t>
            </a:r>
          </a:p>
          <a:p>
            <a:pPr algn="ctr">
              <a:spcBef>
                <a:spcPct val="10000"/>
              </a:spcBef>
              <a:defRPr/>
            </a:pP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multi</a:t>
            </a:r>
            <a:r>
              <a:rPr lang="el-GR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gear</a:t>
            </a:r>
            <a:r>
              <a:rPr lang="el-GR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0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fisheries</a:t>
            </a:r>
            <a:r>
              <a:rPr lang="el-GR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GB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41338" y="6318250"/>
            <a:ext cx="8126412" cy="427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Δυσκολία εκτίμησης της αλιευτικής θνησιμότητας ανά εργαλείο</a:t>
            </a:r>
            <a:endParaRPr lang="en-GB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οι πληθυσμοί των διαφόρων ειδών (</a:t>
            </a:r>
            <a:r>
              <a:rPr lang="en-US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multi-species fisheries</a:t>
            </a:r>
            <a:r>
              <a:rPr lang="en-US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 αλιεύονται με περισσότερα του ενός εργαλεία (</a:t>
            </a:r>
            <a:r>
              <a:rPr lang="en-US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multi</a:t>
            </a:r>
            <a:r>
              <a:rPr lang="el-GR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gear fisheries</a:t>
            </a: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GB" altLang="el-GR" b="1">
              <a:solidFill>
                <a:schemeClr val="bg1"/>
              </a:solidFill>
            </a:endParaRPr>
          </a:p>
        </p:txBody>
      </p:sp>
      <p:sp>
        <p:nvSpPr>
          <p:cNvPr id="19538" name="AutoShape 82"/>
          <p:cNvSpPr>
            <a:spLocks noChangeArrowheads="1"/>
          </p:cNvSpPr>
          <p:nvPr/>
        </p:nvSpPr>
        <p:spPr bwMode="auto">
          <a:xfrm>
            <a:off x="4357688" y="785813"/>
            <a:ext cx="485775" cy="642937"/>
          </a:xfrm>
          <a:prstGeom prst="downArrow">
            <a:avLst>
              <a:gd name="adj1" fmla="val 50000"/>
              <a:gd name="adj2" fmla="val 4686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0" y="142875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δυσκολίες </a:t>
            </a:r>
            <a:r>
              <a:rPr lang="el-GR" altLang="el-GR" b="1">
                <a:solidFill>
                  <a:schemeClr val="bg1"/>
                </a:solidFill>
              </a:rPr>
              <a:t>στ</a:t>
            </a:r>
            <a:r>
              <a:rPr lang="en-GB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η διαχείριση των ελληνικών και των Μεσογειακών αποθεμάτων με τη χρήση των μονοειδικών αλιευτικών μοντέλων (</a:t>
            </a:r>
            <a:r>
              <a:rPr lang="en-US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single</a:t>
            </a:r>
            <a:r>
              <a:rPr lang="en-GB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altLang="el-GR" b="1" i="1">
                <a:solidFill>
                  <a:schemeClr val="bg1"/>
                </a:solidFill>
                <a:cs typeface="Times New Roman" panose="02020603050405020304" pitchFamily="18" charset="0"/>
              </a:rPr>
              <a:t>species models</a:t>
            </a:r>
            <a:r>
              <a:rPr lang="en-GB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) καθώς και </a:t>
            </a:r>
            <a:r>
              <a:rPr lang="el-GR" altLang="el-GR" b="1" u="sng">
                <a:solidFill>
                  <a:schemeClr val="bg1"/>
                </a:solidFill>
              </a:rPr>
              <a:t>σ</a:t>
            </a:r>
            <a:r>
              <a:rPr lang="en-GB" altLang="el-GR" b="1" u="sng">
                <a:solidFill>
                  <a:schemeClr val="bg1"/>
                </a:solidFill>
                <a:cs typeface="Times New Roman" panose="02020603050405020304" pitchFamily="18" charset="0"/>
              </a:rPr>
              <a:t>την εκτίμηση της αλιευτικής θνησιμότητας ανά εργαλείο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90888"/>
            <a:ext cx="9144000" cy="32099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Φυσική Θνησιμότητα Μ</a:t>
            </a:r>
            <a:endParaRPr lang="en-US" sz="2200" b="1" kern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Αλιευτική Θνησιμότητα </a:t>
            </a:r>
            <a:r>
              <a:rPr lang="en-US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</a:t>
            </a:r>
            <a:endParaRPr lang="el-GR" sz="2200" b="1" kern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l-GR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Ζ=Μ+</a:t>
            </a:r>
            <a:r>
              <a:rPr lang="en-US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Το δύσκολο είναι πως θα υπολογίσουμε τις συνισταμένες του Ζ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l-GR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Μ από εμπειρική εξίσωση </a:t>
            </a:r>
            <a:r>
              <a:rPr lang="en-US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</a:t>
            </a:r>
            <a:r>
              <a:rPr lang="en-US" sz="2200" b="1" kern="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Pauly</a:t>
            </a:r>
            <a:r>
              <a:rPr lang="en-US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1981)</a:t>
            </a:r>
            <a:endParaRPr lang="el-GR" sz="2200" b="1" kern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AU" sz="2200" b="1" kern="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Ln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(M)=-0.0152-0.279 </a:t>
            </a:r>
            <a:r>
              <a:rPr lang="en-AU" sz="2200" b="1" kern="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ln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(L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  <a:sym typeface="Symbol" pitchFamily="18" charset="2"/>
              </a:rPr>
              <a:t>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)+0.6543 </a:t>
            </a:r>
            <a:r>
              <a:rPr lang="en-AU" sz="2200" b="1" kern="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ln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(k)+0.463 </a:t>
            </a:r>
            <a:r>
              <a:rPr lang="en-AU" sz="2200" b="1" kern="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ln</a:t>
            </a:r>
            <a:r>
              <a:rPr lang="en-AU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(T),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 </a:t>
            </a:r>
            <a:r>
              <a:rPr lang="el-GR" sz="2200" b="1" kern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εκτίμηση αν μπορέσουμε να το συσχετίσουμε με μεταβολές της αλιευτικής προσπάθειας</a:t>
            </a:r>
            <a:endParaRPr lang="en-US" sz="2200" kern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538" grpId="0" animBg="1"/>
      <p:bldP spid="19539" grpId="0" autoUpdateAnimBg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3"/>
          <p:cNvSpPr txBox="1">
            <a:spLocks noChangeArrowheads="1"/>
          </p:cNvSpPr>
          <p:nvPr/>
        </p:nvSpPr>
        <p:spPr bwMode="auto">
          <a:xfrm>
            <a:off x="71438" y="142875"/>
            <a:ext cx="30003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cs typeface="Times New Roman" panose="02020603050405020304" pitchFamily="18" charset="0"/>
              </a:rPr>
              <a:t>Τύπος αλιευτικού εργαλείο</a:t>
            </a:r>
            <a:endParaRPr lang="en-GB" altLang="el-GR" sz="2800" b="1">
              <a:cs typeface="Times New Roman" panose="02020603050405020304" pitchFamily="18" charset="0"/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143250" y="0"/>
            <a:ext cx="6000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Η κατανομή του μεγέθους αλιευμάτων ανά τύπο εργαλείου </a:t>
            </a: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                 </a:t>
            </a:r>
            <a:r>
              <a:rPr lang="el-GR" altLang="el-GR" sz="2600" b="1" u="sng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καμπύλη επιλεκτικότητας</a:t>
            </a:r>
            <a:endParaRPr lang="en-GB" altLang="el-GR" sz="26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868" name="Text Box 13"/>
          <p:cNvSpPr txBox="1">
            <a:spLocks noChangeArrowheads="1"/>
          </p:cNvSpPr>
          <p:nvPr/>
        </p:nvSpPr>
        <p:spPr bwMode="auto">
          <a:xfrm>
            <a:off x="0" y="14049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Μηχανότρατα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  + </a:t>
            </a: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Πεζότρατα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Σιγμοειδής καμπύλη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69" name="11 - Εικόνα" descr="TRAWL SELE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00250"/>
            <a:ext cx="66690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3"/>
          <p:cNvSpPr txBox="1">
            <a:spLocks noChangeArrowheads="1"/>
          </p:cNvSpPr>
          <p:nvPr/>
        </p:nvSpPr>
        <p:spPr bwMode="auto">
          <a:xfrm>
            <a:off x="6643688" y="2000250"/>
            <a:ext cx="25717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Πέρα από ένα ορισμένο μέγεθος όλα τα άτομα συλλαμβάνονται</a:t>
            </a:r>
            <a:endParaRPr lang="en-GB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6643688" y="4337050"/>
            <a:ext cx="25717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l-GR" altLang="el-GR" sz="2600" b="1" u="sng">
                <a:solidFill>
                  <a:schemeClr val="bg1"/>
                </a:solidFill>
                <a:cs typeface="Times New Roman" panose="02020603050405020304" pitchFamily="18" charset="0"/>
              </a:rPr>
              <a:t>Χαμηλή επιλεκτικότητα </a:t>
            </a: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</a:rPr>
              <a:t>ειδών </a:t>
            </a:r>
            <a:r>
              <a:rPr lang="el-GR" altLang="el-GR" sz="26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το αλίευμα αποτελείται από αρκετά είδη</a:t>
            </a:r>
            <a:endParaRPr lang="en-GB" altLang="el-GR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3"/>
          <p:cNvSpPr txBox="1">
            <a:spLocks noChangeArrowheads="1"/>
          </p:cNvSpPr>
          <p:nvPr/>
        </p:nvSpPr>
        <p:spPr bwMode="auto">
          <a:xfrm>
            <a:off x="71438" y="142875"/>
            <a:ext cx="30003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cs typeface="Times New Roman" panose="02020603050405020304" pitchFamily="18" charset="0"/>
              </a:rPr>
              <a:t>Τύπος αλιευτικού εργαλείο</a:t>
            </a:r>
            <a:endParaRPr lang="en-GB" altLang="el-GR" sz="2800" b="1">
              <a:cs typeface="Times New Roman" panose="02020603050405020304" pitchFamily="18" charset="0"/>
            </a:endParaRPr>
          </a:p>
        </p:txBody>
      </p:sp>
      <p:sp>
        <p:nvSpPr>
          <p:cNvPr id="37891" name="Text Box 13"/>
          <p:cNvSpPr txBox="1">
            <a:spLocks noChangeArrowheads="1"/>
          </p:cNvSpPr>
          <p:nvPr/>
        </p:nvSpPr>
        <p:spPr bwMode="auto">
          <a:xfrm>
            <a:off x="3071813" y="190500"/>
            <a:ext cx="607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Παραγάδια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Σιγμοειδής καμπύλη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0" y="1500188"/>
            <a:ext cx="2714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Η επιλεκτικότητα των παραγαδιών προσεγγίζει αυτή των συρόμενων εργαλείων</a:t>
            </a:r>
          </a:p>
        </p:txBody>
      </p:sp>
      <p:pic>
        <p:nvPicPr>
          <p:cNvPr id="37893" name="7 - Εικόνα" descr="LONGLINE SELE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185863"/>
            <a:ext cx="62007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0" y="3776663"/>
            <a:ext cx="2714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Ωστόσο, τα παραγάδια αλιεύουν τα μεγαλύτερα σε μέγεθος άτομα και είδη των ψαριών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3"/>
          <p:cNvSpPr txBox="1">
            <a:spLocks noChangeArrowheads="1"/>
          </p:cNvSpPr>
          <p:nvPr/>
        </p:nvSpPr>
        <p:spPr bwMode="auto">
          <a:xfrm>
            <a:off x="71438" y="142875"/>
            <a:ext cx="30003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cs typeface="Times New Roman" panose="02020603050405020304" pitchFamily="18" charset="0"/>
              </a:rPr>
              <a:t>Τύπος αλιευτικού εργαλείο</a:t>
            </a:r>
            <a:endParaRPr lang="en-GB" altLang="el-GR" sz="2800" b="1">
              <a:cs typeface="Times New Roman" panose="02020603050405020304" pitchFamily="18" charset="0"/>
            </a:endParaRP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3071813" y="190500"/>
            <a:ext cx="607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Δίχτυα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28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u="sng">
                <a:solidFill>
                  <a:schemeClr val="bg1"/>
                </a:solidFill>
                <a:cs typeface="Times New Roman" panose="02020603050405020304" pitchFamily="18" charset="0"/>
              </a:rPr>
              <a:t>Συμμετρική καμπύλη</a:t>
            </a:r>
            <a:endParaRPr lang="en-GB" altLang="el-GR" sz="2800" b="1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8916" name="11 - Εικόνα" descr="TRAMMEL SELE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157288"/>
            <a:ext cx="67627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0" y="1500188"/>
            <a:ext cx="2143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</a:rPr>
              <a:t>Η αλιεία στα απλά δίχτυα εξαρτάται από το μέγιστο ύψος των ψαριών 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Αύξηση του μεγέθους του ματιού 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αύξηση των μεγεθών των ατόμων</a:t>
            </a:r>
          </a:p>
        </p:txBody>
      </p:sp>
      <p:pic>
        <p:nvPicPr>
          <p:cNvPr id="5126" name="14 - Εικόνα" descr="GILLNET SELECTI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750888"/>
            <a:ext cx="5783262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916113" y="98425"/>
            <a:ext cx="7227887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1438" y="63500"/>
            <a:ext cx="182721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ΕΙΣΑΓΩΓΗ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366963" y="3384550"/>
            <a:ext cx="4841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b="1">
                <a:solidFill>
                  <a:srgbClr val="000000"/>
                </a:solidFill>
                <a:latin typeface="Tahoma" panose="020B0604030504040204" pitchFamily="34" charset="0"/>
              </a:rPr>
              <a:t>Μελετήθηκαν 4 είδη ψαριών </a:t>
            </a:r>
            <a:r>
              <a:rPr lang="en-US" altLang="el-GR" sz="220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endParaRPr lang="el-GR" altLang="el-GR" sz="220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727075"/>
            <a:ext cx="42941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177800" y="3841750"/>
            <a:ext cx="1692275" cy="1071563"/>
            <a:chOff x="112" y="2420"/>
            <a:chExt cx="1066" cy="675"/>
          </a:xfrm>
        </p:grpSpPr>
        <p:pic>
          <p:nvPicPr>
            <p:cNvPr id="39954" name="Picture 19" descr="GOP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699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12" y="2420"/>
              <a:ext cx="1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Boops</a:t>
              </a:r>
              <a:r>
                <a:rPr lang="el-GR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boops</a:t>
              </a:r>
              <a:endPara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2024063" y="3841750"/>
            <a:ext cx="2322512" cy="1073150"/>
            <a:chOff x="1275" y="2420"/>
            <a:chExt cx="1463" cy="676"/>
          </a:xfrm>
        </p:grpSpPr>
        <p:pic>
          <p:nvPicPr>
            <p:cNvPr id="39952" name="Picture 18" descr="MPARMPOUN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2696"/>
              <a:ext cx="76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75" y="2420"/>
              <a:ext cx="1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Mullus</a:t>
              </a:r>
              <a:r>
                <a:rPr lang="el-GR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surmuletus</a:t>
              </a:r>
              <a:endPara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4437063" y="3856038"/>
            <a:ext cx="2070100" cy="1063625"/>
            <a:chOff x="2795" y="2429"/>
            <a:chExt cx="1304" cy="670"/>
          </a:xfrm>
        </p:grpSpPr>
        <p:pic>
          <p:nvPicPr>
            <p:cNvPr id="39950" name="Picture 20" descr="KOUTSOMOY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" y="2699"/>
              <a:ext cx="74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2795" y="2429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Mullus</a:t>
              </a:r>
              <a:r>
                <a:rPr lang="el-GR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barbatus</a:t>
              </a:r>
              <a:endPara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6480175" y="3833813"/>
            <a:ext cx="2413000" cy="1079500"/>
            <a:chOff x="4082" y="2415"/>
            <a:chExt cx="1520" cy="680"/>
          </a:xfrm>
        </p:grpSpPr>
        <p:pic>
          <p:nvPicPr>
            <p:cNvPr id="39948" name="Picture 21" descr="LITHRIN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2695"/>
              <a:ext cx="73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4082" y="2415"/>
              <a:ext cx="15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Pagellus</a:t>
              </a:r>
              <a:r>
                <a:rPr lang="el-GR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sz="200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erythrinus</a:t>
              </a:r>
              <a:endPara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0" y="539273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Τα παραπάνω είδη αποτελούν το 12,0% της μέσης αλιευτικής παραγωγής τόσο στο θαλάσσιο χώρο Ζακύνθου-Κεφαλλονιάς όσο και στη συνολική αλιευτική παραγωγή των Ελληνικών θαλασσών (Ε.Σ.Υ.Ε.</a:t>
            </a:r>
            <a:r>
              <a:rPr lang="en-US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: 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1982 – 2000)</a:t>
            </a:r>
            <a:endParaRPr lang="el-GR" altLang="el-GR" sz="200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7" name="Text Box 41"/>
          <p:cNvSpPr txBox="1">
            <a:spLocks noChangeArrowheads="1"/>
          </p:cNvSpPr>
          <p:nvPr/>
        </p:nvSpPr>
        <p:spPr bwMode="auto">
          <a:xfrm>
            <a:off x="-19050" y="968375"/>
            <a:ext cx="4816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Η μέση ετήσια αλιευτική παραγωγή στο θαλάσσιο χώρο </a:t>
            </a:r>
            <a:r>
              <a:rPr lang="el-GR" altLang="el-GR" sz="2000" b="1">
                <a:solidFill>
                  <a:srgbClr val="FF0000"/>
                </a:solidFill>
                <a:latin typeface="Tahoma" panose="020B0604030504040204" pitchFamily="34" charset="0"/>
              </a:rPr>
              <a:t>Ζακύνθου-Κεφαλονιάς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 την περίοδο 1964-1997 αποτελεί </a:t>
            </a:r>
            <a:r>
              <a:rPr lang="el-GR" altLang="el-GR" sz="2000" b="1">
                <a:solidFill>
                  <a:srgbClr val="FF0000"/>
                </a:solidFill>
                <a:latin typeface="Tahoma" panose="020B0604030504040204" pitchFamily="34" charset="0"/>
              </a:rPr>
              <a:t>περισσότερο από το 4%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 της μέσης ετήσιας αλιευτικής παραγωγής των Ελληνικών θαλασσών</a:t>
            </a:r>
            <a:endParaRPr lang="el-GR" altLang="el-GR" sz="200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438" y="63500"/>
            <a:ext cx="193516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ΥΛΙΚΑ &amp; ΜΕΘΟΔΟΙ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006600" y="98425"/>
            <a:ext cx="7092950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0250" y="2124075"/>
            <a:ext cx="231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Η περιοχή μελέτης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5413" y="5448300"/>
            <a:ext cx="3590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Αριθμός σκαφών δειγματοληψίων</a:t>
            </a:r>
          </a:p>
        </p:txBody>
      </p: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4068763" y="4619625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2 Μηχανότρατες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4068763" y="5016500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3 Γρι-γρι</a:t>
            </a:r>
          </a:p>
        </p:txBody>
      </p:sp>
      <p:sp>
        <p:nvSpPr>
          <p:cNvPr id="40968" name="Text Box 21"/>
          <p:cNvSpPr txBox="1">
            <a:spLocks noChangeArrowheads="1"/>
          </p:cNvSpPr>
          <p:nvPr/>
        </p:nvSpPr>
        <p:spPr bwMode="auto">
          <a:xfrm>
            <a:off x="4067175" y="5448300"/>
            <a:ext cx="219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2 Πεζότρατες</a:t>
            </a:r>
          </a:p>
        </p:txBody>
      </p:sp>
      <p:sp>
        <p:nvSpPr>
          <p:cNvPr id="40969" name="Text Box 22"/>
          <p:cNvSpPr txBox="1">
            <a:spLocks noChangeArrowheads="1"/>
          </p:cNvSpPr>
          <p:nvPr/>
        </p:nvSpPr>
        <p:spPr bwMode="auto">
          <a:xfrm>
            <a:off x="3960813" y="5880100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11 σκάφη με μανωμένα δίχτυα</a:t>
            </a:r>
          </a:p>
        </p:txBody>
      </p:sp>
      <p:sp>
        <p:nvSpPr>
          <p:cNvPr id="40970" name="Text Box 23"/>
          <p:cNvSpPr txBox="1">
            <a:spLocks noChangeArrowheads="1"/>
          </p:cNvSpPr>
          <p:nvPr/>
        </p:nvSpPr>
        <p:spPr bwMode="auto">
          <a:xfrm>
            <a:off x="4067175" y="627538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5 σκάφη με παραγάδια</a:t>
            </a:r>
          </a:p>
        </p:txBody>
      </p:sp>
      <p:sp>
        <p:nvSpPr>
          <p:cNvPr id="40971" name="AutoShape 24"/>
          <p:cNvSpPr>
            <a:spLocks/>
          </p:cNvSpPr>
          <p:nvPr/>
        </p:nvSpPr>
        <p:spPr bwMode="auto">
          <a:xfrm>
            <a:off x="7488238" y="5737225"/>
            <a:ext cx="395287" cy="935038"/>
          </a:xfrm>
          <a:prstGeom prst="rightBrace">
            <a:avLst>
              <a:gd name="adj1" fmla="val 1971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72" name="Text Box 25"/>
          <p:cNvSpPr txBox="1">
            <a:spLocks noChangeArrowheads="1"/>
          </p:cNvSpPr>
          <p:nvPr/>
        </p:nvSpPr>
        <p:spPr bwMode="auto">
          <a:xfrm>
            <a:off x="7740650" y="5538788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00"/>
                </a:solidFill>
                <a:latin typeface="Tahoma" panose="020B0604030504040204" pitchFamily="34" charset="0"/>
              </a:rPr>
              <a:t>Από σύνολο 179 σκαφών</a:t>
            </a:r>
          </a:p>
        </p:txBody>
      </p:sp>
      <p:sp>
        <p:nvSpPr>
          <p:cNvPr id="40973" name="AutoShape 26"/>
          <p:cNvSpPr>
            <a:spLocks/>
          </p:cNvSpPr>
          <p:nvPr/>
        </p:nvSpPr>
        <p:spPr bwMode="auto">
          <a:xfrm>
            <a:off x="3600450" y="4619625"/>
            <a:ext cx="431800" cy="2052638"/>
          </a:xfrm>
          <a:prstGeom prst="rightBrace">
            <a:avLst>
              <a:gd name="adj1" fmla="val 39614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0974" name="Group 32"/>
          <p:cNvGrpSpPr>
            <a:grpSpLocks/>
          </p:cNvGrpSpPr>
          <p:nvPr/>
        </p:nvGrpSpPr>
        <p:grpSpPr bwMode="auto">
          <a:xfrm>
            <a:off x="3176588" y="646113"/>
            <a:ext cx="5867400" cy="3817937"/>
            <a:chOff x="2001" y="407"/>
            <a:chExt cx="3696" cy="2405"/>
          </a:xfrm>
        </p:grpSpPr>
        <p:pic>
          <p:nvPicPr>
            <p:cNvPr id="40975" name="Picture 28" descr="ZAKYNTHOS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" y="407"/>
              <a:ext cx="3696" cy="2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976" name="Group 29"/>
            <p:cNvGrpSpPr>
              <a:grpSpLocks noChangeAspect="1"/>
            </p:cNvGrpSpPr>
            <p:nvPr/>
          </p:nvGrpSpPr>
          <p:grpSpPr bwMode="auto">
            <a:xfrm>
              <a:off x="4931" y="2051"/>
              <a:ext cx="755" cy="758"/>
              <a:chOff x="2404" y="0"/>
              <a:chExt cx="886" cy="890"/>
            </a:xfrm>
          </p:grpSpPr>
          <p:pic>
            <p:nvPicPr>
              <p:cNvPr id="40977" name="Picture 30" descr="megethynsh mikroy xarth elladas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" y="0"/>
                <a:ext cx="88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8" name="Oval 31"/>
              <p:cNvSpPr>
                <a:spLocks noChangeAspect="1" noChangeArrowheads="1"/>
              </p:cNvSpPr>
              <p:nvPr/>
            </p:nvSpPr>
            <p:spPr bwMode="auto">
              <a:xfrm>
                <a:off x="2542" y="527"/>
                <a:ext cx="91" cy="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 sz="1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1438" y="63500"/>
            <a:ext cx="1935162" cy="30480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ΥΛΙΚΑ &amp; ΜΕΘΟΔΟΙ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06600" y="98425"/>
            <a:ext cx="7137400" cy="274638"/>
          </a:xfrm>
          <a:prstGeom prst="rect">
            <a:avLst/>
          </a:prstGeom>
          <a:solidFill>
            <a:srgbClr val="66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l-GR" sz="1200" baseline="30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Πανελλήνιο Συνέδριο Ωκεανογραφίας-Αλιείας, Θεσσαλονίκη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  <a:r>
              <a:rPr lang="en-US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1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Ιουνίου 2006</a:t>
            </a:r>
            <a:endParaRPr lang="en-US" sz="12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3025" y="1449388"/>
            <a:ext cx="3419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Οι δειγματοληψίες πραγματοποιήθηκαν σε εποχική βάση</a:t>
            </a:r>
            <a:endParaRPr lang="en-GB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09963" y="4238625"/>
            <a:ext cx="54721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Οι μετρήσεις των αλιευμάτων που προέρχονταν από τη μηχ/τα και την πεζότρατα έγιναν πάνω στο σκάφος, ενώ αυτές από τα γρι-γρι, τα δίχτυα και τα παραγάδια έγιναν κατά την εκφόρτωση των αλιευμάτων</a:t>
            </a:r>
            <a:endParaRPr lang="en-GB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716338" y="954088"/>
            <a:ext cx="5262562" cy="2457450"/>
          </a:xfrm>
          <a:prstGeom prst="rect">
            <a:avLst/>
          </a:prstGeom>
          <a:solidFill>
            <a:srgbClr val="E0FF89"/>
          </a:solidFill>
          <a:ln>
            <a:noFill/>
          </a:ln>
          <a:effectLst>
            <a:outerShdw dist="107763" dir="13500000" algn="ctr" rotWithShape="0">
              <a:srgbClr val="FFFF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Τεχνικά χαρακτηριστικά των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l-G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δειγματοληψιών</a:t>
            </a:r>
            <a:r>
              <a:rPr lang="es-ES_tradnl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</a:t>
            </a:r>
            <a:endParaRPr lang="el-GR" sz="2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Σταθμός</a:t>
            </a: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Αλιευτικό σκάφος</a:t>
            </a: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Ημερομηνία/Εποχή</a:t>
            </a: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Τύπος εργαλείου</a:t>
            </a:r>
            <a:endParaRPr lang="es-ES_tradnl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Μέγεθος ματιού-αγκιστριών</a:t>
            </a:r>
          </a:p>
          <a:p>
            <a:pPr algn="ctr">
              <a:buFontTx/>
              <a:buChar char="•"/>
              <a:defRPr/>
            </a:pP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Βάθος</a:t>
            </a:r>
          </a:p>
        </p:txBody>
      </p:sp>
      <p:pic>
        <p:nvPicPr>
          <p:cNvPr id="41991" name="Picture 22" descr="METRHSH MHKOYS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3789363"/>
            <a:ext cx="3206750" cy="2403475"/>
          </a:xfrm>
          <a:noFill/>
          <a:effectLst>
            <a:outerShdw dist="107763" dir="135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Line 24"/>
          <p:cNvSpPr>
            <a:spLocks noChangeShapeType="1"/>
          </p:cNvSpPr>
          <p:nvPr/>
        </p:nvSpPr>
        <p:spPr bwMode="auto">
          <a:xfrm>
            <a:off x="657225" y="5003800"/>
            <a:ext cx="1800225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22288" y="6173788"/>
            <a:ext cx="259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Ολικό μήκος (</a:t>
            </a:r>
            <a:r>
              <a:rPr 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TL</a:t>
            </a:r>
            <a:r>
              <a:rPr lang="el-GR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σε </a:t>
            </a:r>
            <a:r>
              <a:rPr 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cm)</a:t>
            </a:r>
            <a:endParaRPr lang="el-GR" sz="18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987</Words>
  <Application>Microsoft Office PowerPoint</Application>
  <PresentationFormat>On-screen Show (4:3)</PresentationFormat>
  <Paragraphs>188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Tahoma</vt:lpstr>
      <vt:lpstr>Symbol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C_K</dc:creator>
  <cp:lastModifiedBy>Mitsos</cp:lastModifiedBy>
  <cp:revision>138</cp:revision>
  <dcterms:created xsi:type="dcterms:W3CDTF">2004-03-18T14:54:33Z</dcterms:created>
  <dcterms:modified xsi:type="dcterms:W3CDTF">2021-11-23T19:04:36Z</dcterms:modified>
</cp:coreProperties>
</file>