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2" r:id="rId3"/>
  </p:sldMasterIdLst>
  <p:notesMasterIdLst>
    <p:notesMasterId r:id="rId1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FC24D-B734-4693-A0A2-62823A20364A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78834-6F16-459C-875F-7D44E3C596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26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838" indent="-309553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212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497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781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24066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9351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636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09920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E172E2-7021-4FCF-A131-DECE0A4B1B48}" type="datetime1">
              <a:rPr lang="en-US" altLang="el-GR" sz="1300" b="0">
                <a:solidFill>
                  <a:prstClr val="black"/>
                </a:solidFill>
              </a:rPr>
              <a:pPr eaLnBrk="1" hangingPunct="1"/>
              <a:t>10/26/2021</a:t>
            </a:fld>
            <a:endParaRPr lang="en-AU" altLang="el-GR" sz="1300" b="0" dirty="0">
              <a:solidFill>
                <a:prstClr val="black"/>
              </a:solidFill>
            </a:endParaRP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838" indent="-309553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212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497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781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24066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9351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636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09920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E5B96B6-EBE5-442C-869A-29B7AA06685C}" type="slidenum">
              <a:rPr lang="en-AU" altLang="el-GR" sz="1300" b="0">
                <a:solidFill>
                  <a:prstClr val="black"/>
                </a:solidFill>
              </a:rPr>
              <a:pPr eaLnBrk="1" hangingPunct="1"/>
              <a:t>1</a:t>
            </a:fld>
            <a:endParaRPr lang="en-AU" altLang="el-GR" sz="1300" b="0" dirty="0">
              <a:solidFill>
                <a:prstClr val="black"/>
              </a:solidFill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00191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76466D1-1F2B-4DF6-9F89-A6381E55202B}" type="datetime1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10/26/2021</a:t>
            </a:fld>
            <a:endParaRPr lang="en-A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6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016DFF-712F-4D0C-A5E4-31062066D77B}" type="slidenum">
              <a:rPr lang="en-AU" altLang="el-GR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AU" altLang="el-GR" dirty="0" smtClean="0">
              <a:solidFill>
                <a:prstClr val="black"/>
              </a:solidFill>
            </a:endParaRPr>
          </a:p>
        </p:txBody>
      </p:sp>
      <p:sp>
        <p:nvSpPr>
          <p:cNvPr id="186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6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42F609F-4FEC-47C0-BC62-B7624E8E6D35}" type="datetime1">
              <a:rPr lang="en-US" altLang="en-US" sz="1200" b="0">
                <a:solidFill>
                  <a:prstClr val="black"/>
                </a:solidFill>
              </a:rPr>
              <a:pPr eaLnBrk="1" hangingPunct="1"/>
              <a:t>10/26/2021</a:t>
            </a:fld>
            <a:endParaRPr lang="en-AU" altLang="en-US" sz="1200" b="0">
              <a:solidFill>
                <a:prstClr val="black"/>
              </a:solidFill>
            </a:endParaRPr>
          </a:p>
        </p:txBody>
      </p:sp>
      <p:sp>
        <p:nvSpPr>
          <p:cNvPr id="931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DF8521-13C1-43FF-8AB0-C3FB15796A11}" type="slidenum">
              <a:rPr lang="en-AU" altLang="en-US" sz="1200" b="0">
                <a:solidFill>
                  <a:prstClr val="black"/>
                </a:solidFill>
              </a:rPr>
              <a:pPr eaLnBrk="1" hangingPunct="1"/>
              <a:t>13</a:t>
            </a:fld>
            <a:endParaRPr lang="en-AU" altLang="en-US" sz="1200" b="0">
              <a:solidFill>
                <a:prstClr val="black"/>
              </a:solidFill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47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0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2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89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4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1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70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3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26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00" y="381000"/>
            <a:ext cx="108712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867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79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60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6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36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52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75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56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29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41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25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8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9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00" y="381000"/>
            <a:ext cx="108712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32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08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12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93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7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19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83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99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9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4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40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38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50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00" y="381000"/>
            <a:ext cx="108712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382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1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3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2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microsoft.com/office/2007/relationships/hdphoto" Target="../media/hdphoto3.wdp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3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76132" y="2299749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900" b="1" dirty="0" smtClean="0"/>
              <a:t>ΔυναμικΗ Αλιευτικων ΑποθεμΑτων</a:t>
            </a:r>
            <a:r>
              <a:rPr lang="el-GR" sz="4900" b="1"/>
              <a:t/>
            </a:r>
            <a:br>
              <a:rPr lang="el-GR" sz="4900" b="1"/>
            </a:br>
            <a:r>
              <a:rPr lang="el-GR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/>
            </a:r>
            <a:br>
              <a:rPr lang="el-GR" dirty="0" smtClean="0"/>
            </a:br>
            <a:endParaRPr lang="el-GR" sz="31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1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0647" y="928294"/>
            <a:ext cx="7855889" cy="422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485"/>
            <a:r>
              <a:rPr lang="el-GR" sz="3200" b="1" dirty="0">
                <a:solidFill>
                  <a:srgbClr val="3333CC"/>
                </a:solidFill>
                <a:latin typeface="Calibri" panose="020F0502020204030204" pitchFamily="34" charset="0"/>
                <a:cs typeface="Arial"/>
              </a:rPr>
              <a:t>Πυκνοεξάρτηση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 marL="9072" marR="3629">
              <a:lnSpc>
                <a:spcPct val="124200"/>
              </a:lnSpc>
              <a:spcBef>
                <a:spcPts val="593"/>
              </a:spcBef>
            </a:pPr>
            <a:r>
              <a:rPr lang="el-GR" sz="2400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Οι </a:t>
            </a:r>
            <a:r>
              <a:rPr sz="2400" spc="11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Πυκνό-εξ</a:t>
            </a:r>
            <a:r>
              <a:rPr sz="2400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αρτώμενες αποκρίσεις </a:t>
            </a:r>
            <a:r>
              <a:rPr sz="2400" spc="7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είναι </a:t>
            </a:r>
            <a:r>
              <a:rPr lang="el-GR" sz="2400" spc="7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ευρέως </a:t>
            </a:r>
            <a:r>
              <a:rPr sz="2400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παρα</a:t>
            </a:r>
            <a:r>
              <a:rPr sz="2400" spc="11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τηρούμεν</a:t>
            </a:r>
            <a:r>
              <a:rPr lang="el-GR" sz="2400" spc="11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ες</a:t>
            </a:r>
            <a:r>
              <a:rPr sz="2400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400" spc="7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σε</a:t>
            </a:r>
            <a:r>
              <a:rPr sz="2400" spc="7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400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π</a:t>
            </a:r>
            <a:r>
              <a:rPr sz="2400" spc="11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ληθυσμούς</a:t>
            </a:r>
            <a:r>
              <a:rPr lang="el-GR" sz="2400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 ψαριών</a:t>
            </a:r>
            <a:r>
              <a:rPr sz="2400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: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>
              <a:spcBef>
                <a:spcPts val="11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072"/>
            <a:r>
              <a:rPr sz="2400" u="sng" spc="7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Σε α</a:t>
            </a:r>
            <a:r>
              <a:rPr sz="2400" u="sng" spc="7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τομικό</a:t>
            </a:r>
            <a:r>
              <a:rPr sz="2400" u="sng" spc="7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 επίπ</a:t>
            </a:r>
            <a:r>
              <a:rPr sz="2400" u="sng" spc="7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εδο</a:t>
            </a:r>
            <a:r>
              <a:rPr lang="el-GR" sz="2400" spc="7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: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 marL="110220">
              <a:spcBef>
                <a:spcPts val="164"/>
              </a:spcBef>
            </a:pPr>
            <a:r>
              <a:rPr sz="2000" spc="4" dirty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000" b="1" spc="4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Γονιμότητ</a:t>
            </a:r>
            <a:r>
              <a:rPr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α (</a:t>
            </a:r>
            <a:r>
              <a:rPr lang="el-GR"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παραγωγή </a:t>
            </a:r>
            <a:r>
              <a:rPr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α</a:t>
            </a:r>
            <a:r>
              <a:rPr sz="2000" b="1" spc="4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υγ</a:t>
            </a:r>
            <a:r>
              <a:rPr lang="el-GR" sz="2000" b="1" spc="4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ών</a:t>
            </a:r>
            <a:r>
              <a:rPr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)</a:t>
            </a:r>
            <a:endParaRPr lang="el-GR" sz="2000" b="1" spc="4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 marL="453120" indent="-342900">
              <a:spcBef>
                <a:spcPts val="164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Σωματική αύξηση</a:t>
            </a:r>
            <a:endParaRPr sz="2000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 marL="110220">
              <a:spcBef>
                <a:spcPts val="161"/>
              </a:spcBef>
            </a:pPr>
            <a:r>
              <a:rPr sz="2000" spc="-4" dirty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lang="el-GR" sz="2000" spc="-4" dirty="0">
                <a:solidFill>
                  <a:srgbClr val="FF0000"/>
                </a:solidFill>
                <a:latin typeface="Wingdings"/>
                <a:cs typeface="Wingdings"/>
              </a:rPr>
              <a:t> </a:t>
            </a:r>
            <a:r>
              <a:rPr sz="2000" b="1" spc="-4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ηλικί</a:t>
            </a:r>
            <a:r>
              <a:rPr sz="2000" b="1" spc="-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α </a:t>
            </a:r>
            <a:r>
              <a:rPr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ή μέγεθος στ</a:t>
            </a:r>
            <a:r>
              <a:rPr lang="el-GR"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ην</a:t>
            </a:r>
            <a:r>
              <a:rPr sz="2000" b="1" spc="-18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000" b="1" spc="4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ωρίμ</a:t>
            </a:r>
            <a:r>
              <a:rPr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ανση</a:t>
            </a:r>
            <a:endParaRPr lang="el-GR" sz="2000" b="1" spc="4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 marL="110220">
              <a:spcBef>
                <a:spcPts val="161"/>
              </a:spcBef>
            </a:pPr>
            <a:endParaRPr sz="2000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 marL="9072">
              <a:spcBef>
                <a:spcPts val="193"/>
              </a:spcBef>
            </a:pPr>
            <a:r>
              <a:rPr lang="el-GR" sz="2400" u="sng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Σε επίπεδο πληθυσμού:</a:t>
            </a:r>
            <a:endParaRPr sz="2400" u="sng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 marL="110220">
              <a:spcBef>
                <a:spcPts val="164"/>
              </a:spcBef>
            </a:pPr>
            <a:r>
              <a:rPr sz="2000" dirty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000" b="1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θήρευση</a:t>
            </a:r>
            <a:endParaRPr sz="2000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3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261" y="2027583"/>
            <a:ext cx="678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</a:rPr>
              <a:t>Πώς καθορίζεται το </a:t>
            </a:r>
            <a:r>
              <a:rPr lang="en-US" altLang="en-US" sz="2400" dirty="0">
                <a:solidFill>
                  <a:prstClr val="black"/>
                </a:solidFill>
              </a:rPr>
              <a:t>μέγεθος ενός π</a:t>
            </a:r>
            <a:r>
              <a:rPr lang="en-US" altLang="en-US" sz="2400" dirty="0" err="1">
                <a:solidFill>
                  <a:prstClr val="black"/>
                </a:solidFill>
              </a:rPr>
              <a:t>ληθυσμού</a:t>
            </a:r>
            <a:r>
              <a:rPr lang="el-GR" altLang="en-US" sz="2400" dirty="0">
                <a:solidFill>
                  <a:prstClr val="black"/>
                </a:solidFill>
              </a:rPr>
              <a:t> βάσει του </a:t>
            </a:r>
            <a:r>
              <a:rPr lang="el-GR" altLang="en-US" sz="2400" b="1" dirty="0">
                <a:solidFill>
                  <a:srgbClr val="94B6D2">
                    <a:lumMod val="50000"/>
                  </a:srgbClr>
                </a:solidFill>
              </a:rPr>
              <a:t>λογιστικού μοντέλου</a:t>
            </a:r>
            <a:r>
              <a:rPr lang="el-GR" altLang="en-US" sz="2400" dirty="0">
                <a:solidFill>
                  <a:prstClr val="black"/>
                </a:solidFill>
              </a:rPr>
              <a:t>;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8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5978" y="518034"/>
            <a:ext cx="123189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Tahoma"/>
              </a:rPr>
              <a:t>8</a:t>
            </a:r>
            <a:endParaRPr sz="1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5032" y="3919327"/>
            <a:ext cx="8936045" cy="2754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890" indent="-342900">
              <a:spcBef>
                <a:spcPts val="600"/>
              </a:spcBef>
              <a:buClr>
                <a:srgbClr val="3333CC"/>
              </a:buClr>
              <a:buSzPct val="5833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Ο ρ</a:t>
            </a:r>
            <a:r>
              <a:rPr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υθμ</a:t>
            </a:r>
            <a:r>
              <a:rPr lang="el-GR"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ός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μεταβολής του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πληθυσμού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ε</a:t>
            </a:r>
            <a:r>
              <a:rPr sz="2400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ίν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αι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συνάρτηση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sz="2400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του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μεγέθους του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π</a:t>
            </a:r>
            <a:r>
              <a:rPr sz="2400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ληθυσμού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: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  <a:p>
            <a:pPr marL="756285" lvl="1" indent="-286385">
              <a:spcBef>
                <a:spcPts val="600"/>
              </a:spcBef>
              <a:buClr>
                <a:srgbClr val="FF0000"/>
              </a:buClr>
              <a:buSzPct val="5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r’ </a:t>
            </a:r>
            <a:r>
              <a:rPr lang="en-US" sz="2000" spc="5" dirty="0">
                <a:solidFill>
                  <a:prstClr val="black"/>
                </a:solidFill>
                <a:latin typeface="Tahoma"/>
                <a:cs typeface="Tahoma"/>
              </a:rPr>
              <a:t>= </a:t>
            </a:r>
            <a:r>
              <a:rPr lang="en-US" sz="2000" spc="-5" dirty="0" err="1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lang="en-US" sz="1200" spc="-5" dirty="0" err="1">
                <a:solidFill>
                  <a:prstClr val="black"/>
                </a:solidFill>
                <a:latin typeface="Tahoma"/>
                <a:cs typeface="Tahoma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Tahoma"/>
                <a:cs typeface="Tahoma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–</a:t>
            </a:r>
            <a:r>
              <a:rPr lang="en-US" sz="2000" spc="-229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lang="en-US" sz="1400" dirty="0">
                <a:solidFill>
                  <a:prstClr val="black"/>
                </a:solidFill>
                <a:latin typeface="Tahoma"/>
                <a:cs typeface="Tahoma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N</a:t>
            </a:r>
            <a:r>
              <a:rPr lang="el-GR" sz="2000" dirty="0">
                <a:solidFill>
                  <a:prstClr val="black"/>
                </a:solidFill>
                <a:latin typeface="Tahoma"/>
                <a:cs typeface="Tahoma"/>
              </a:rPr>
              <a:t> ≡ </a:t>
            </a:r>
            <a:r>
              <a:rPr lang="en-US" altLang="en-US" sz="2000" dirty="0" err="1">
                <a:solidFill>
                  <a:srgbClr val="0000FF"/>
                </a:solidFill>
                <a:latin typeface="Calibri" panose="020F0502020204030204" pitchFamily="34" charset="0"/>
              </a:rPr>
              <a:t>rN</a:t>
            </a:r>
            <a:r>
              <a:rPr lang="en-US" altLang="en-US" sz="20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(1-N/ K)</a:t>
            </a:r>
            <a:endParaRPr lang="en-US" sz="20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155700" marR="5080" lvl="2" indent="-228600">
              <a:spcBef>
                <a:spcPts val="600"/>
              </a:spcBef>
              <a:buClr>
                <a:srgbClr val="FFCF00"/>
              </a:buClr>
              <a:buSzPct val="50000"/>
              <a:buFont typeface="Wingdings"/>
              <a:buChar char=""/>
              <a:tabLst>
                <a:tab pos="1155700" algn="l"/>
                <a:tab pos="1156335" algn="l"/>
              </a:tabLst>
            </a:pP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όπ</a:t>
            </a:r>
            <a:r>
              <a:rPr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ου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r</a:t>
            </a:r>
            <a:r>
              <a:rPr sz="2400" spc="-5" baseline="-250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o 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είναι ο ρυθμός αύξησης του πληθυσμού, όταν ο πληθυσμός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(βιομάζα)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είναι μικρός (βιοτικό δυναμικό)</a:t>
            </a:r>
          </a:p>
          <a:p>
            <a:pPr marL="1155700" marR="5080" lvl="2" indent="-228600">
              <a:spcBef>
                <a:spcPts val="600"/>
              </a:spcBef>
              <a:buClr>
                <a:srgbClr val="FFCF00"/>
              </a:buClr>
              <a:buSzPct val="50000"/>
              <a:buFont typeface="Wingdings"/>
              <a:buChar char=""/>
              <a:tabLst>
                <a:tab pos="1155700" algn="l"/>
                <a:tab pos="1156335" algn="l"/>
              </a:tabLst>
            </a:pP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ρυθμός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αύξησης μειώνεται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, μέχρι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 πληθυσμός να φτάσει 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το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α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νώτ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ατο όριο, </a:t>
            </a:r>
            <a:r>
              <a:rPr lang="el-GR" altLang="en-US" sz="2400" b="1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φέρουσα </a:t>
            </a:r>
            <a:r>
              <a:rPr lang="en-US" altLang="en-US" sz="2400" b="1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ικ</a:t>
            </a:r>
            <a:r>
              <a:rPr lang="en-US" altLang="en-US" sz="2400" b="1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ανότητα (K)</a:t>
            </a:r>
          </a:p>
        </p:txBody>
      </p:sp>
      <p:sp>
        <p:nvSpPr>
          <p:cNvPr id="5" name="object 5"/>
          <p:cNvSpPr/>
          <p:nvPr/>
        </p:nvSpPr>
        <p:spPr>
          <a:xfrm>
            <a:off x="1382597" y="1455207"/>
            <a:ext cx="0" cy="1769745"/>
          </a:xfrm>
          <a:custGeom>
            <a:avLst/>
            <a:gdLst/>
            <a:ahLst/>
            <a:cxnLst/>
            <a:rect l="l" t="t" r="r" b="b"/>
            <a:pathLst>
              <a:path h="1769745">
                <a:moveTo>
                  <a:pt x="0" y="0"/>
                </a:moveTo>
                <a:lnTo>
                  <a:pt x="0" y="1769536"/>
                </a:lnTo>
              </a:path>
            </a:pathLst>
          </a:custGeom>
          <a:ln w="5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1806" y="3229817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41806" y="3051887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41806" y="2873936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41806" y="2695986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41806" y="2517833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41806" y="2344957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41806" y="2167007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41806" y="1989057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41806" y="1811106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41806" y="1633156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41806" y="1455206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82598" y="3229817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128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82597" y="323489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22"/>
                </a:moveTo>
                <a:lnTo>
                  <a:pt x="0" y="0"/>
                </a:lnTo>
              </a:path>
            </a:pathLst>
          </a:custGeom>
          <a:ln w="5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3088" y="323489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22"/>
                </a:moveTo>
                <a:lnTo>
                  <a:pt x="0" y="0"/>
                </a:lnTo>
              </a:path>
            </a:pathLst>
          </a:custGeom>
          <a:ln w="5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63781" y="323489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22"/>
                </a:moveTo>
                <a:lnTo>
                  <a:pt x="0" y="0"/>
                </a:lnTo>
              </a:path>
            </a:pathLst>
          </a:custGeom>
          <a:ln w="5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09484" y="323489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22"/>
                </a:moveTo>
                <a:lnTo>
                  <a:pt x="0" y="0"/>
                </a:lnTo>
              </a:path>
            </a:pathLst>
          </a:custGeom>
          <a:ln w="5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50178" y="323489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22"/>
                </a:moveTo>
                <a:lnTo>
                  <a:pt x="0" y="0"/>
                </a:lnTo>
              </a:path>
            </a:pathLst>
          </a:custGeom>
          <a:ln w="5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90803" y="323489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22"/>
                </a:moveTo>
                <a:lnTo>
                  <a:pt x="0" y="0"/>
                </a:lnTo>
              </a:path>
            </a:pathLst>
          </a:custGeom>
          <a:ln w="5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80059" y="2342454"/>
            <a:ext cx="3208655" cy="0"/>
          </a:xfrm>
          <a:custGeom>
            <a:avLst/>
            <a:gdLst/>
            <a:ahLst/>
            <a:cxnLst/>
            <a:rect l="l" t="t" r="r" b="b"/>
            <a:pathLst>
              <a:path w="3208654">
                <a:moveTo>
                  <a:pt x="0" y="0"/>
                </a:moveTo>
                <a:lnTo>
                  <a:pt x="0" y="0"/>
                </a:lnTo>
                <a:lnTo>
                  <a:pt x="2887791" y="0"/>
                </a:lnTo>
                <a:lnTo>
                  <a:pt x="3208240" y="0"/>
                </a:lnTo>
              </a:path>
            </a:pathLst>
          </a:custGeom>
          <a:ln w="1522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80059" y="1452703"/>
            <a:ext cx="3208655" cy="1774825"/>
          </a:xfrm>
          <a:custGeom>
            <a:avLst/>
            <a:gdLst/>
            <a:ahLst/>
            <a:cxnLst/>
            <a:rect l="l" t="t" r="r" b="b"/>
            <a:pathLst>
              <a:path w="3208654" h="1774825">
                <a:moveTo>
                  <a:pt x="0" y="0"/>
                </a:moveTo>
                <a:lnTo>
                  <a:pt x="320278" y="177950"/>
                </a:lnTo>
                <a:lnTo>
                  <a:pt x="640524" y="355900"/>
                </a:lnTo>
                <a:lnTo>
                  <a:pt x="960904" y="533850"/>
                </a:lnTo>
                <a:lnTo>
                  <a:pt x="1281149" y="711801"/>
                </a:lnTo>
                <a:lnTo>
                  <a:pt x="1606675" y="889751"/>
                </a:lnTo>
                <a:lnTo>
                  <a:pt x="1926921" y="1062627"/>
                </a:lnTo>
                <a:lnTo>
                  <a:pt x="2247098" y="1240712"/>
                </a:lnTo>
                <a:lnTo>
                  <a:pt x="2567546" y="1418663"/>
                </a:lnTo>
                <a:lnTo>
                  <a:pt x="2887791" y="1596613"/>
                </a:lnTo>
                <a:lnTo>
                  <a:pt x="3208240" y="1774577"/>
                </a:lnTo>
              </a:path>
            </a:pathLst>
          </a:custGeom>
          <a:ln w="152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89649" y="3359299"/>
            <a:ext cx="271132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Βιομάζα ή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A</a:t>
            </a:r>
            <a:r>
              <a:rPr lang="el-GR" sz="2000" b="1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φθονία</a:t>
            </a:r>
            <a:endParaRPr sz="20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7572" y="2091655"/>
            <a:ext cx="239040" cy="60433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40"/>
              </a:lnSpc>
            </a:pPr>
            <a:r>
              <a:rPr sz="2800" b="1" spc="-1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r</a:t>
            </a:r>
            <a:r>
              <a:rPr lang="el-GR" sz="2800" b="1" spc="-1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΄</a:t>
            </a:r>
            <a:endParaRPr sz="2800" baseline="-250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49168" y="2086562"/>
            <a:ext cx="17249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l-GR" sz="1600" b="1" spc="-10" dirty="0">
                <a:solidFill>
                  <a:srgbClr val="0000FF"/>
                </a:solidFill>
                <a:latin typeface="Calibri" panose="020F0502020204030204" pitchFamily="34" charset="0"/>
                <a:cs typeface="Arial"/>
              </a:rPr>
              <a:t>Χωρίς πυκνοεξάρτηση</a:t>
            </a:r>
            <a:endParaRPr sz="1600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35032" y="1492256"/>
            <a:ext cx="15734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 err="1">
                <a:solidFill>
                  <a:srgbClr val="FF0000"/>
                </a:solidFill>
                <a:latin typeface="Calibri" panose="020F0502020204030204" pitchFamily="34" charset="0"/>
                <a:cs typeface="Arial"/>
              </a:rPr>
              <a:t>Πυκν</a:t>
            </a:r>
            <a:r>
              <a:rPr lang="el-GR" b="1" spc="-5" dirty="0" err="1">
                <a:solidFill>
                  <a:srgbClr val="FF0000"/>
                </a:solidFill>
                <a:latin typeface="Calibri" panose="020F0502020204030204" pitchFamily="34" charset="0"/>
                <a:cs typeface="Arial"/>
              </a:rPr>
              <a:t>οεξάρτηση</a:t>
            </a:r>
            <a:endParaRPr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2679" y="1346082"/>
            <a:ext cx="32111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15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r</a:t>
            </a:r>
            <a:r>
              <a:rPr sz="2400" b="1" spc="15" baseline="-18518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0</a:t>
            </a:r>
            <a:endParaRPr sz="2400" baseline="-18518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819496" y="1664693"/>
            <a:ext cx="0" cy="1686560"/>
          </a:xfrm>
          <a:custGeom>
            <a:avLst/>
            <a:gdLst/>
            <a:ahLst/>
            <a:cxnLst/>
            <a:rect l="l" t="t" r="r" b="b"/>
            <a:pathLst>
              <a:path h="1686560">
                <a:moveTo>
                  <a:pt x="0" y="0"/>
                </a:moveTo>
                <a:lnTo>
                  <a:pt x="0" y="1686035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78926" y="335579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78926" y="318819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778926" y="3015538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78926" y="284795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78926" y="268036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778926" y="250770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78926" y="234011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78926" y="217252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78926" y="200493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778926" y="183228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778926" y="166469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19496" y="3355797"/>
            <a:ext cx="3087370" cy="0"/>
          </a:xfrm>
          <a:custGeom>
            <a:avLst/>
            <a:gdLst/>
            <a:ahLst/>
            <a:cxnLst/>
            <a:rect l="l" t="t" r="r" b="b"/>
            <a:pathLst>
              <a:path w="3087370">
                <a:moveTo>
                  <a:pt x="0" y="0"/>
                </a:moveTo>
                <a:lnTo>
                  <a:pt x="3087235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19496" y="336086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77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39066" y="336086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77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058434" y="336086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77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672865" y="336086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77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292435" y="336086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77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911802" y="336086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77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816927" y="3327942"/>
            <a:ext cx="121920" cy="10160"/>
          </a:xfrm>
          <a:custGeom>
            <a:avLst/>
            <a:gdLst/>
            <a:ahLst/>
            <a:cxnLst/>
            <a:rect l="l" t="t" r="r" b="b"/>
            <a:pathLst>
              <a:path w="121920" h="10160">
                <a:moveTo>
                  <a:pt x="0" y="10116"/>
                </a:moveTo>
                <a:lnTo>
                  <a:pt x="121912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938840" y="3317604"/>
            <a:ext cx="127000" cy="10795"/>
          </a:xfrm>
          <a:custGeom>
            <a:avLst/>
            <a:gdLst/>
            <a:ahLst/>
            <a:cxnLst/>
            <a:rect l="l" t="t" r="r" b="b"/>
            <a:pathLst>
              <a:path w="127000" h="10795">
                <a:moveTo>
                  <a:pt x="0" y="10339"/>
                </a:moveTo>
                <a:lnTo>
                  <a:pt x="61057" y="5068"/>
                </a:lnTo>
                <a:lnTo>
                  <a:pt x="126983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065823" y="3297330"/>
            <a:ext cx="121920" cy="20320"/>
          </a:xfrm>
          <a:custGeom>
            <a:avLst/>
            <a:gdLst/>
            <a:ahLst/>
            <a:cxnLst/>
            <a:rect l="l" t="t" r="r" b="b"/>
            <a:pathLst>
              <a:path w="121920" h="20320">
                <a:moveTo>
                  <a:pt x="0" y="20272"/>
                </a:moveTo>
                <a:lnTo>
                  <a:pt x="121844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187668" y="3271989"/>
            <a:ext cx="121920" cy="25400"/>
          </a:xfrm>
          <a:custGeom>
            <a:avLst/>
            <a:gdLst/>
            <a:ahLst/>
            <a:cxnLst/>
            <a:rect l="l" t="t" r="r" b="b"/>
            <a:pathLst>
              <a:path w="121920" h="25400">
                <a:moveTo>
                  <a:pt x="0" y="25341"/>
                </a:moveTo>
                <a:lnTo>
                  <a:pt x="61057" y="15204"/>
                </a:lnTo>
                <a:lnTo>
                  <a:pt x="121912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309581" y="3231310"/>
            <a:ext cx="127000" cy="41275"/>
          </a:xfrm>
          <a:custGeom>
            <a:avLst/>
            <a:gdLst/>
            <a:ahLst/>
            <a:cxnLst/>
            <a:rect l="l" t="t" r="r" b="b"/>
            <a:pathLst>
              <a:path w="127000" h="41275">
                <a:moveTo>
                  <a:pt x="0" y="40680"/>
                </a:moveTo>
                <a:lnTo>
                  <a:pt x="60854" y="20407"/>
                </a:lnTo>
                <a:lnTo>
                  <a:pt x="126916" y="0"/>
                </a:lnTo>
              </a:path>
            </a:pathLst>
          </a:custGeom>
          <a:ln w="152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436497" y="3175558"/>
            <a:ext cx="121920" cy="55880"/>
          </a:xfrm>
          <a:custGeom>
            <a:avLst/>
            <a:gdLst/>
            <a:ahLst/>
            <a:cxnLst/>
            <a:rect l="l" t="t" r="r" b="b"/>
            <a:pathLst>
              <a:path w="121920" h="55880">
                <a:moveTo>
                  <a:pt x="0" y="55750"/>
                </a:moveTo>
                <a:lnTo>
                  <a:pt x="60854" y="30409"/>
                </a:lnTo>
                <a:lnTo>
                  <a:pt x="121912" y="0"/>
                </a:lnTo>
              </a:path>
            </a:pathLst>
          </a:custGeom>
          <a:ln w="152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558409" y="3094265"/>
            <a:ext cx="127000" cy="81915"/>
          </a:xfrm>
          <a:custGeom>
            <a:avLst/>
            <a:gdLst/>
            <a:ahLst/>
            <a:cxnLst/>
            <a:rect l="l" t="t" r="r" b="b"/>
            <a:pathLst>
              <a:path w="127000" h="81914">
                <a:moveTo>
                  <a:pt x="0" y="81293"/>
                </a:moveTo>
                <a:lnTo>
                  <a:pt x="60854" y="45613"/>
                </a:lnTo>
                <a:lnTo>
                  <a:pt x="126916" y="0"/>
                </a:lnTo>
              </a:path>
            </a:pathLst>
          </a:custGeom>
          <a:ln w="152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685326" y="2982629"/>
            <a:ext cx="121920" cy="111760"/>
          </a:xfrm>
          <a:custGeom>
            <a:avLst/>
            <a:gdLst/>
            <a:ahLst/>
            <a:cxnLst/>
            <a:rect l="l" t="t" r="r" b="b"/>
            <a:pathLst>
              <a:path w="121920" h="111760">
                <a:moveTo>
                  <a:pt x="0" y="111635"/>
                </a:moveTo>
                <a:lnTo>
                  <a:pt x="60854" y="60818"/>
                </a:lnTo>
                <a:lnTo>
                  <a:pt x="121912" y="0"/>
                </a:lnTo>
              </a:path>
            </a:pathLst>
          </a:custGeom>
          <a:ln w="152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807238" y="2840381"/>
            <a:ext cx="121920" cy="142240"/>
          </a:xfrm>
          <a:custGeom>
            <a:avLst/>
            <a:gdLst/>
            <a:ahLst/>
            <a:cxnLst/>
            <a:rect l="l" t="t" r="r" b="b"/>
            <a:pathLst>
              <a:path w="121920" h="142239">
                <a:moveTo>
                  <a:pt x="0" y="142247"/>
                </a:moveTo>
                <a:lnTo>
                  <a:pt x="60854" y="76158"/>
                </a:lnTo>
                <a:lnTo>
                  <a:pt x="121844" y="0"/>
                </a:lnTo>
              </a:path>
            </a:pathLst>
          </a:custGeom>
          <a:ln w="1520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929083" y="2657588"/>
            <a:ext cx="127000" cy="182880"/>
          </a:xfrm>
          <a:custGeom>
            <a:avLst/>
            <a:gdLst/>
            <a:ahLst/>
            <a:cxnLst/>
            <a:rect l="l" t="t" r="r" b="b"/>
            <a:pathLst>
              <a:path w="127000" h="182880">
                <a:moveTo>
                  <a:pt x="0" y="182793"/>
                </a:moveTo>
                <a:lnTo>
                  <a:pt x="30427" y="142044"/>
                </a:lnTo>
                <a:lnTo>
                  <a:pt x="60854" y="96430"/>
                </a:lnTo>
                <a:lnTo>
                  <a:pt x="126780" y="0"/>
                </a:lnTo>
              </a:path>
            </a:pathLst>
          </a:custGeom>
          <a:ln w="1521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055864" y="2454320"/>
            <a:ext cx="121920" cy="203835"/>
          </a:xfrm>
          <a:custGeom>
            <a:avLst/>
            <a:gdLst/>
            <a:ahLst/>
            <a:cxnLst/>
            <a:rect l="l" t="t" r="r" b="b"/>
            <a:pathLst>
              <a:path w="121920" h="203835">
                <a:moveTo>
                  <a:pt x="0" y="203268"/>
                </a:moveTo>
                <a:lnTo>
                  <a:pt x="61057" y="101701"/>
                </a:lnTo>
                <a:lnTo>
                  <a:pt x="121912" y="0"/>
                </a:lnTo>
              </a:path>
            </a:pathLst>
          </a:custGeom>
          <a:ln w="152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177777" y="2246186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20" h="208280">
                <a:moveTo>
                  <a:pt x="0" y="208134"/>
                </a:moveTo>
                <a:lnTo>
                  <a:pt x="60990" y="101566"/>
                </a:lnTo>
                <a:lnTo>
                  <a:pt x="121844" y="0"/>
                </a:lnTo>
              </a:path>
            </a:pathLst>
          </a:custGeom>
          <a:ln w="152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299622" y="2053256"/>
            <a:ext cx="127000" cy="193040"/>
          </a:xfrm>
          <a:custGeom>
            <a:avLst/>
            <a:gdLst/>
            <a:ahLst/>
            <a:cxnLst/>
            <a:rect l="l" t="t" r="r" b="b"/>
            <a:pathLst>
              <a:path w="127000" h="193039">
                <a:moveTo>
                  <a:pt x="0" y="192929"/>
                </a:moveTo>
                <a:lnTo>
                  <a:pt x="61057" y="91430"/>
                </a:lnTo>
                <a:lnTo>
                  <a:pt x="96556" y="45613"/>
                </a:lnTo>
                <a:lnTo>
                  <a:pt x="126983" y="0"/>
                </a:lnTo>
              </a:path>
            </a:pathLst>
          </a:custGeom>
          <a:ln w="1521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426606" y="1900872"/>
            <a:ext cx="121920" cy="152400"/>
          </a:xfrm>
          <a:custGeom>
            <a:avLst/>
            <a:gdLst/>
            <a:ahLst/>
            <a:cxnLst/>
            <a:rect l="l" t="t" r="r" b="b"/>
            <a:pathLst>
              <a:path w="121920" h="152400">
                <a:moveTo>
                  <a:pt x="0" y="152383"/>
                </a:moveTo>
                <a:lnTo>
                  <a:pt x="60990" y="71157"/>
                </a:lnTo>
                <a:lnTo>
                  <a:pt x="91417" y="35477"/>
                </a:lnTo>
                <a:lnTo>
                  <a:pt x="121844" y="0"/>
                </a:lnTo>
              </a:path>
            </a:pathLst>
          </a:custGeom>
          <a:ln w="1521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548451" y="1799373"/>
            <a:ext cx="121920" cy="101600"/>
          </a:xfrm>
          <a:custGeom>
            <a:avLst/>
            <a:gdLst/>
            <a:ahLst/>
            <a:cxnLst/>
            <a:rect l="l" t="t" r="r" b="b"/>
            <a:pathLst>
              <a:path w="121920" h="101600">
                <a:moveTo>
                  <a:pt x="0" y="101499"/>
                </a:moveTo>
                <a:lnTo>
                  <a:pt x="61057" y="45613"/>
                </a:lnTo>
                <a:lnTo>
                  <a:pt x="121912" y="0"/>
                </a:lnTo>
              </a:path>
            </a:pathLst>
          </a:custGeom>
          <a:ln w="152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670363" y="1738351"/>
            <a:ext cx="127000" cy="61594"/>
          </a:xfrm>
          <a:custGeom>
            <a:avLst/>
            <a:gdLst/>
            <a:ahLst/>
            <a:cxnLst/>
            <a:rect l="l" t="t" r="r" b="b"/>
            <a:pathLst>
              <a:path w="127000" h="61594">
                <a:moveTo>
                  <a:pt x="0" y="61021"/>
                </a:moveTo>
                <a:lnTo>
                  <a:pt x="60854" y="25341"/>
                </a:lnTo>
                <a:lnTo>
                  <a:pt x="126916" y="0"/>
                </a:lnTo>
              </a:path>
            </a:pathLst>
          </a:custGeom>
          <a:ln w="152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797280" y="1702874"/>
            <a:ext cx="121920" cy="35560"/>
          </a:xfrm>
          <a:custGeom>
            <a:avLst/>
            <a:gdLst/>
            <a:ahLst/>
            <a:cxnLst/>
            <a:rect l="l" t="t" r="r" b="b"/>
            <a:pathLst>
              <a:path w="121920" h="35560">
                <a:moveTo>
                  <a:pt x="0" y="35477"/>
                </a:moveTo>
                <a:lnTo>
                  <a:pt x="60854" y="15204"/>
                </a:lnTo>
                <a:lnTo>
                  <a:pt x="121844" y="0"/>
                </a:lnTo>
              </a:path>
            </a:pathLst>
          </a:custGeom>
          <a:ln w="152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919124" y="1682467"/>
            <a:ext cx="121920" cy="20955"/>
          </a:xfrm>
          <a:custGeom>
            <a:avLst/>
            <a:gdLst/>
            <a:ahLst/>
            <a:cxnLst/>
            <a:rect l="l" t="t" r="r" b="b"/>
            <a:pathLst>
              <a:path w="121920" h="20955">
                <a:moveTo>
                  <a:pt x="0" y="20407"/>
                </a:moveTo>
                <a:lnTo>
                  <a:pt x="60854" y="10136"/>
                </a:lnTo>
                <a:lnTo>
                  <a:pt x="121912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041037" y="1672330"/>
            <a:ext cx="127000" cy="10160"/>
          </a:xfrm>
          <a:custGeom>
            <a:avLst/>
            <a:gdLst/>
            <a:ahLst/>
            <a:cxnLst/>
            <a:rect l="l" t="t" r="r" b="b"/>
            <a:pathLst>
              <a:path w="127000" h="10160">
                <a:moveTo>
                  <a:pt x="0" y="10136"/>
                </a:moveTo>
                <a:lnTo>
                  <a:pt x="60854" y="5068"/>
                </a:lnTo>
                <a:lnTo>
                  <a:pt x="126983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168021" y="1667261"/>
            <a:ext cx="121920" cy="5080"/>
          </a:xfrm>
          <a:custGeom>
            <a:avLst/>
            <a:gdLst/>
            <a:ahLst/>
            <a:cxnLst/>
            <a:rect l="l" t="t" r="r" b="b"/>
            <a:pathLst>
              <a:path w="121920" h="5080">
                <a:moveTo>
                  <a:pt x="0" y="5068"/>
                </a:moveTo>
                <a:lnTo>
                  <a:pt x="121844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289866" y="1662193"/>
            <a:ext cx="127000" cy="5080"/>
          </a:xfrm>
          <a:custGeom>
            <a:avLst/>
            <a:gdLst/>
            <a:ahLst/>
            <a:cxnLst/>
            <a:rect l="l" t="t" r="r" b="b"/>
            <a:pathLst>
              <a:path w="127000" h="5080">
                <a:moveTo>
                  <a:pt x="0" y="5068"/>
                </a:moveTo>
                <a:lnTo>
                  <a:pt x="60854" y="0"/>
                </a:lnTo>
                <a:lnTo>
                  <a:pt x="126983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416850" y="166219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709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538559" y="166219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44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9660404" y="166219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60990" y="0"/>
                </a:lnTo>
                <a:lnTo>
                  <a:pt x="126916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787321" y="166219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12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880786" y="3519162"/>
            <a:ext cx="109929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Χρόνος</a:t>
            </a:r>
            <a:r>
              <a:rPr b="1" spc="-9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b="1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t</a:t>
            </a:r>
            <a:endParaRPr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890576" y="1605552"/>
            <a:ext cx="738664" cy="149353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lang="el-GR" sz="2400" b="1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Βιομάζα ή </a:t>
            </a:r>
            <a:r>
              <a:rPr lang="el-GR" sz="2400" b="1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Αθφθονία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78" name="Rectangle 2"/>
          <p:cNvSpPr txBox="1">
            <a:spLocks noChangeArrowheads="1"/>
          </p:cNvSpPr>
          <p:nvPr/>
        </p:nvSpPr>
        <p:spPr>
          <a:xfrm>
            <a:off x="2209800" y="317500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n-US" sz="2400" b="1" dirty="0" smtClean="0">
                <a:solidFill>
                  <a:srgbClr val="0070C0"/>
                </a:solidFill>
              </a:rPr>
              <a:t>Μεταβολή πληθυσμού –πυκνοεξάρτηση</a:t>
            </a:r>
          </a:p>
          <a:p>
            <a:pPr algn="ctr"/>
            <a:r>
              <a:rPr lang="el-GR" altLang="en-US" sz="2400" b="1" dirty="0" smtClean="0">
                <a:solidFill>
                  <a:srgbClr val="0070C0"/>
                </a:solidFill>
              </a:rPr>
              <a:t>Λογιστικό μοντέλο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590459" y="2936923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DD8047">
                    <a:lumMod val="75000"/>
                  </a:srgbClr>
                </a:solidFill>
                <a:latin typeface="Calibri" panose="020F0502020204030204" pitchFamily="34" charset="0"/>
              </a:rPr>
              <a:t>K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657833" y="1290567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DD8047">
                    <a:lumMod val="75000"/>
                  </a:srgbClr>
                </a:solidFill>
                <a:latin typeface="Calibri" panose="020F0502020204030204" pitchFamily="34" charset="0"/>
              </a:rPr>
              <a:t>K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232" y="2235329"/>
            <a:ext cx="5832475" cy="4498975"/>
          </a:xfr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09800" y="317500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n-US" sz="2400" b="1" dirty="0" smtClean="0">
                <a:solidFill>
                  <a:srgbClr val="0070C0"/>
                </a:solidFill>
              </a:rPr>
              <a:t>Μεταβολή πληθυσμού –πυκνοεξάρτηση</a:t>
            </a:r>
          </a:p>
          <a:p>
            <a:pPr algn="ctr"/>
            <a:r>
              <a:rPr lang="el-GR" altLang="en-US" sz="2400" b="1" dirty="0" smtClean="0">
                <a:solidFill>
                  <a:srgbClr val="0070C0"/>
                </a:solidFill>
              </a:rPr>
              <a:t>Λογιστικό μοντέλο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39" y="973000"/>
            <a:ext cx="3209925" cy="8096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83725" y="2640983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DD8047">
                    <a:lumMod val="75000"/>
                  </a:srgbClr>
                </a:solidFill>
                <a:latin typeface="Calibri" panose="020F0502020204030204" pitchFamily="34" charset="0"/>
              </a:rPr>
              <a:t>K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50496" y="1105804"/>
            <a:ext cx="3072107" cy="874621"/>
            <a:chOff x="5346291" y="3346604"/>
            <a:chExt cx="3072107" cy="874621"/>
          </a:xfrm>
        </p:grpSpPr>
        <p:sp>
          <p:nvSpPr>
            <p:cNvPr id="13" name="object 7"/>
            <p:cNvSpPr/>
            <p:nvPr/>
          </p:nvSpPr>
          <p:spPr>
            <a:xfrm>
              <a:off x="7065085" y="3791851"/>
              <a:ext cx="872490" cy="0"/>
            </a:xfrm>
            <a:custGeom>
              <a:avLst/>
              <a:gdLst/>
              <a:ahLst/>
              <a:cxnLst/>
              <a:rect l="l" t="t" r="r" b="b"/>
              <a:pathLst>
                <a:path w="872489">
                  <a:moveTo>
                    <a:pt x="0" y="0"/>
                  </a:moveTo>
                  <a:lnTo>
                    <a:pt x="872316" y="0"/>
                  </a:lnTo>
                </a:path>
              </a:pathLst>
            </a:custGeom>
            <a:ln w="157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8"/>
            <p:cNvSpPr txBox="1"/>
            <p:nvPr/>
          </p:nvSpPr>
          <p:spPr>
            <a:xfrm>
              <a:off x="5527962" y="3771809"/>
              <a:ext cx="283210" cy="2231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450" i="1" spc="5" dirty="0">
                  <a:solidFill>
                    <a:prstClr val="black"/>
                  </a:solidFill>
                  <a:latin typeface="Times New Roman"/>
                  <a:cs typeface="Times New Roman"/>
                </a:rPr>
                <a:t>t </a:t>
              </a:r>
              <a:r>
                <a:rPr sz="1450" i="1" spc="45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sz="1450" spc="10" dirty="0">
                  <a:solidFill>
                    <a:prstClr val="black"/>
                  </a:solidFill>
                  <a:latin typeface="Times New Roman"/>
                  <a:cs typeface="Times New Roman"/>
                </a:rPr>
                <a:t>1</a:t>
              </a:r>
              <a:endParaRPr sz="145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object 9"/>
            <p:cNvSpPr txBox="1"/>
            <p:nvPr/>
          </p:nvSpPr>
          <p:spPr>
            <a:xfrm>
              <a:off x="6318759" y="3771809"/>
              <a:ext cx="77470" cy="2231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450" i="1" spc="5" dirty="0">
                  <a:solidFill>
                    <a:prstClr val="black"/>
                  </a:solidFill>
                  <a:latin typeface="Times New Roman"/>
                  <a:cs typeface="Times New Roman"/>
                </a:rPr>
                <a:t>t</a:t>
              </a:r>
              <a:endParaRPr sz="145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object 10"/>
            <p:cNvSpPr txBox="1"/>
            <p:nvPr/>
          </p:nvSpPr>
          <p:spPr>
            <a:xfrm>
              <a:off x="8321785" y="3771809"/>
              <a:ext cx="77470" cy="2231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450" i="1" spc="5" dirty="0">
                  <a:solidFill>
                    <a:prstClr val="black"/>
                  </a:solidFill>
                  <a:latin typeface="Times New Roman"/>
                  <a:cs typeface="Times New Roman"/>
                </a:rPr>
                <a:t>t</a:t>
              </a:r>
              <a:endParaRPr sz="145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object 11"/>
            <p:cNvSpPr txBox="1"/>
            <p:nvPr/>
          </p:nvSpPr>
          <p:spPr>
            <a:xfrm>
              <a:off x="7083046" y="3346604"/>
              <a:ext cx="812165" cy="3847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tabLst>
                  <a:tab pos="565150" algn="l"/>
                </a:tabLst>
              </a:pPr>
              <a:r>
                <a:rPr sz="2500" i="1" spc="-5" dirty="0">
                  <a:solidFill>
                    <a:prstClr val="black"/>
                  </a:solidFill>
                  <a:latin typeface="Times New Roman"/>
                  <a:cs typeface="Times New Roman"/>
                </a:rPr>
                <a:t>K	</a:t>
              </a:r>
              <a:r>
                <a:rPr sz="2500" i="1" spc="-130" dirty="0">
                  <a:solidFill>
                    <a:prstClr val="black"/>
                  </a:solidFill>
                  <a:latin typeface="Times New Roman"/>
                  <a:cs typeface="Times New Roman"/>
                </a:rPr>
                <a:t>B</a:t>
              </a:r>
              <a:r>
                <a:rPr sz="2175" i="1" spc="7" baseline="-24904" dirty="0">
                  <a:solidFill>
                    <a:prstClr val="black"/>
                  </a:solidFill>
                  <a:latin typeface="Times New Roman"/>
                  <a:cs typeface="Times New Roman"/>
                </a:rPr>
                <a:t>t</a:t>
              </a:r>
              <a:endParaRPr sz="2175" baseline="-24904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" name="object 12"/>
            <p:cNvSpPr txBox="1"/>
            <p:nvPr/>
          </p:nvSpPr>
          <p:spPr>
            <a:xfrm>
              <a:off x="5346291" y="3548646"/>
              <a:ext cx="223520" cy="4000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500" i="1" spc="-5" dirty="0">
                  <a:solidFill>
                    <a:prstClr val="black"/>
                  </a:solidFill>
                  <a:latin typeface="Times New Roman"/>
                  <a:cs typeface="Times New Roman"/>
                </a:rPr>
                <a:t>B</a:t>
              </a:r>
              <a:endParaRPr sz="250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object 13"/>
            <p:cNvSpPr txBox="1"/>
            <p:nvPr/>
          </p:nvSpPr>
          <p:spPr>
            <a:xfrm>
              <a:off x="6136882" y="3548646"/>
              <a:ext cx="723900" cy="4000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tabLst>
                  <a:tab pos="584835" algn="l"/>
                </a:tabLst>
              </a:pPr>
              <a:r>
                <a:rPr sz="2500" i="1" spc="-5" dirty="0">
                  <a:solidFill>
                    <a:prstClr val="black"/>
                  </a:solidFill>
                  <a:latin typeface="Times New Roman"/>
                  <a:cs typeface="Times New Roman"/>
                </a:rPr>
                <a:t>B	r</a:t>
              </a:r>
              <a:endParaRPr sz="250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" name="object 14"/>
            <p:cNvSpPr txBox="1"/>
            <p:nvPr/>
          </p:nvSpPr>
          <p:spPr>
            <a:xfrm>
              <a:off x="8139710" y="3548646"/>
              <a:ext cx="223520" cy="4000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500" i="1" spc="-5" dirty="0">
                  <a:solidFill>
                    <a:prstClr val="black"/>
                  </a:solidFill>
                  <a:latin typeface="Times New Roman"/>
                  <a:cs typeface="Times New Roman"/>
                </a:rPr>
                <a:t>B</a:t>
              </a:r>
              <a:endParaRPr sz="250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" name="object 15"/>
            <p:cNvSpPr txBox="1"/>
            <p:nvPr/>
          </p:nvSpPr>
          <p:spPr>
            <a:xfrm>
              <a:off x="7372011" y="3799024"/>
              <a:ext cx="241300" cy="4000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500" i="1" spc="-5" dirty="0">
                  <a:solidFill>
                    <a:prstClr val="black"/>
                  </a:solidFill>
                  <a:latin typeface="Times New Roman"/>
                  <a:cs typeface="Times New Roman"/>
                </a:rPr>
                <a:t>K</a:t>
              </a:r>
              <a:endParaRPr sz="250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2" name="object 16"/>
            <p:cNvSpPr/>
            <p:nvPr/>
          </p:nvSpPr>
          <p:spPr>
            <a:xfrm>
              <a:off x="5610800" y="3767969"/>
              <a:ext cx="750920" cy="2284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17"/>
            <p:cNvSpPr/>
            <p:nvPr/>
          </p:nvSpPr>
          <p:spPr>
            <a:xfrm>
              <a:off x="7402463" y="3365571"/>
              <a:ext cx="1015935" cy="3759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18"/>
            <p:cNvSpPr/>
            <p:nvPr/>
          </p:nvSpPr>
          <p:spPr>
            <a:xfrm>
              <a:off x="6891266" y="3370907"/>
              <a:ext cx="1527130" cy="3953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19"/>
            <p:cNvSpPr/>
            <p:nvPr/>
          </p:nvSpPr>
          <p:spPr>
            <a:xfrm>
              <a:off x="5886547" y="3548226"/>
              <a:ext cx="1864853" cy="3953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20"/>
            <p:cNvSpPr/>
            <p:nvPr/>
          </p:nvSpPr>
          <p:spPr>
            <a:xfrm>
              <a:off x="6891266" y="3633080"/>
              <a:ext cx="1527130" cy="3953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21"/>
            <p:cNvSpPr/>
            <p:nvPr/>
          </p:nvSpPr>
          <p:spPr>
            <a:xfrm>
              <a:off x="6891266" y="3835971"/>
              <a:ext cx="1527130" cy="38525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025886" y="2640983"/>
            <a:ext cx="41938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DD8047">
                    <a:lumMod val="50000"/>
                  </a:srgbClr>
                </a:solidFill>
              </a:rPr>
              <a:t>Οι </a:t>
            </a:r>
            <a:r>
              <a:rPr lang="el-GR" sz="2000" u="sng" dirty="0">
                <a:solidFill>
                  <a:srgbClr val="DD8047">
                    <a:lumMod val="50000"/>
                  </a:srgbClr>
                </a:solidFill>
              </a:rPr>
              <a:t>περιορισμοί του περιβάλλοντος  </a:t>
            </a:r>
            <a:r>
              <a:rPr lang="el-GR" sz="2000" dirty="0">
                <a:solidFill>
                  <a:srgbClr val="DD8047">
                    <a:lumMod val="50000"/>
                  </a:srgbClr>
                </a:solidFill>
              </a:rPr>
              <a:t>μπορούν να μειώσουν το ρυθμό αναπαραγωγής και τη μέση διάρκεια ζωής και να αυξήσουν τη θνησιμότητα των νεαρών ατόμων</a:t>
            </a:r>
          </a:p>
          <a:p>
            <a:endParaRPr lang="el-GR" sz="2000" dirty="0">
              <a:solidFill>
                <a:srgbClr val="DD8047">
                  <a:lumMod val="50000"/>
                </a:srgbClr>
              </a:solidFill>
            </a:endParaRPr>
          </a:p>
          <a:p>
            <a:r>
              <a:rPr lang="el-GR" sz="2000" dirty="0">
                <a:solidFill>
                  <a:srgbClr val="DD8047">
                    <a:lumMod val="50000"/>
                  </a:srgbClr>
                </a:solidFill>
              </a:rPr>
              <a:t>Καθώς η περιβαλλοντική αντίσταση αυξάνεται, ο ρυθμός αύξησης του πληθυσμού μειώνεται και τελικά σταματάει όταν φτάσει στη φέρουσα ικανότητα (Κ) του οικοσυστήματος</a:t>
            </a:r>
            <a:endParaRPr lang="en-US" sz="2000" dirty="0">
              <a:solidFill>
                <a:srgbClr val="DD8047">
                  <a:lumMod val="5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15202" y="1929374"/>
            <a:ext cx="303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D8B25C">
                    <a:lumMod val="75000"/>
                  </a:srgbClr>
                </a:solidFill>
              </a:rPr>
              <a:t>Ν= αφθονία (</a:t>
            </a:r>
            <a:r>
              <a:rPr lang="el-GR" dirty="0" err="1">
                <a:solidFill>
                  <a:srgbClr val="D8B25C">
                    <a:lumMod val="75000"/>
                  </a:srgbClr>
                </a:solidFill>
              </a:rPr>
              <a:t>αρ</a:t>
            </a:r>
            <a:r>
              <a:rPr lang="el-GR" dirty="0">
                <a:solidFill>
                  <a:srgbClr val="D8B25C">
                    <a:lumMod val="75000"/>
                  </a:srgbClr>
                </a:solidFill>
              </a:rPr>
              <a:t>. ατόμων)</a:t>
            </a:r>
          </a:p>
          <a:p>
            <a:r>
              <a:rPr lang="el-GR" dirty="0">
                <a:solidFill>
                  <a:srgbClr val="D8B25C">
                    <a:lumMod val="75000"/>
                  </a:srgbClr>
                </a:solidFill>
              </a:rPr>
              <a:t>Β= βιομάζα</a:t>
            </a:r>
            <a:endParaRPr lang="en-US" dirty="0">
              <a:solidFill>
                <a:srgbClr val="D8B25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76728" y="1618125"/>
            <a:ext cx="4666250" cy="4402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Μετά</a:t>
            </a:r>
            <a:r>
              <a:rPr lang="en-US" altLang="en-US" dirty="0" smtClean="0"/>
              <a:t> </a:t>
            </a:r>
            <a:r>
              <a:rPr lang="en-US" altLang="en-US" dirty="0"/>
              <a:t>από </a:t>
            </a:r>
            <a:r>
              <a:rPr lang="en-US" altLang="en-US" dirty="0" err="1"/>
              <a:t>μι</a:t>
            </a:r>
            <a:r>
              <a:rPr lang="en-US" altLang="en-US" dirty="0"/>
              <a:t>α </a:t>
            </a:r>
            <a:r>
              <a:rPr lang="en-US" altLang="en-US" dirty="0" smtClean="0"/>
              <a:t>περίοδο</a:t>
            </a:r>
            <a:r>
              <a:rPr lang="el-GR" altLang="en-US" dirty="0" smtClean="0"/>
              <a:t> ταχείας</a:t>
            </a:r>
            <a:r>
              <a:rPr lang="en-US" altLang="en-US" dirty="0" smtClean="0"/>
              <a:t> </a:t>
            </a:r>
            <a:r>
              <a:rPr lang="el-GR" altLang="en-US" dirty="0" smtClean="0"/>
              <a:t>αύξησης που καθορίζεται από το βιοτικό δυναμικό, </a:t>
            </a:r>
            <a:r>
              <a:rPr lang="en-US" altLang="en-US" dirty="0" err="1" smtClean="0"/>
              <a:t>οι</a:t>
            </a:r>
            <a:r>
              <a:rPr lang="en-US" altLang="en-US" dirty="0" smtClean="0"/>
              <a:t> </a:t>
            </a:r>
            <a:r>
              <a:rPr lang="en-US" altLang="en-US" dirty="0"/>
              <a:t>πληθυσμοί τείνουν να </a:t>
            </a:r>
            <a:r>
              <a:rPr lang="en-US" altLang="en-US" dirty="0" smtClean="0"/>
              <a:t>σταθεροποιηθ</a:t>
            </a:r>
            <a:r>
              <a:rPr lang="el-GR" altLang="en-US" dirty="0" err="1" smtClean="0"/>
              <a:t>ούν</a:t>
            </a:r>
            <a:r>
              <a:rPr lang="el-GR" altLang="en-US" dirty="0" smtClean="0"/>
              <a:t> κοντά στη φέρουσα ικανότητα του περιβάλλοντος λόγω της περιβαλλοντικής αντίστασης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 smtClean="0"/>
              <a:t>Φθάν</a:t>
            </a:r>
            <a:r>
              <a:rPr lang="el-GR" altLang="en-US" sz="2000" dirty="0" err="1" smtClean="0"/>
              <a:t>ουν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σε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μι</a:t>
            </a:r>
            <a:r>
              <a:rPr lang="en-US" altLang="en-US" sz="2000" dirty="0"/>
              <a:t>α κατάσταση ισορροπίας </a:t>
            </a:r>
            <a:endParaRPr lang="el-GR" altLang="en-US" sz="20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l-GR" altLang="en-US" sz="2000" dirty="0" smtClean="0"/>
              <a:t>(ρυθμός μεταβολής πληθυσμού =0)</a:t>
            </a:r>
            <a:endParaRPr lang="en-US" altLang="en-US" sz="2000" dirty="0"/>
          </a:p>
          <a:p>
            <a:pPr lvl="1"/>
            <a:r>
              <a:rPr lang="en-US" altLang="en-US" sz="2000" i="1" dirty="0" err="1"/>
              <a:t>Φέρουσ</a:t>
            </a:r>
            <a:r>
              <a:rPr lang="en-US" altLang="en-US" sz="2000" i="1" dirty="0"/>
              <a:t>α ικανότητα</a:t>
            </a:r>
            <a:r>
              <a:rPr lang="en-US" altLang="en-US" sz="2000" dirty="0"/>
              <a:t> </a:t>
            </a:r>
            <a:r>
              <a:rPr lang="el-GR" altLang="en-US" sz="2000" dirty="0" smtClean="0"/>
              <a:t>=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Μέγιστο μέγεθος του πληθυσμού </a:t>
            </a:r>
            <a:r>
              <a:rPr lang="en-US" altLang="en-US" sz="2000" dirty="0" smtClean="0"/>
              <a:t>που</a:t>
            </a:r>
            <a:r>
              <a:rPr lang="el-GR" altLang="en-US" sz="2000" dirty="0" smtClean="0"/>
              <a:t> </a:t>
            </a:r>
            <a:r>
              <a:rPr lang="en-US" altLang="en-US" sz="2000" dirty="0"/>
              <a:t>μπ</a:t>
            </a:r>
            <a:r>
              <a:rPr lang="en-US" altLang="en-US" sz="2000" dirty="0" err="1"/>
              <a:t>ορεί</a:t>
            </a:r>
            <a:r>
              <a:rPr lang="en-US" altLang="en-US" sz="2000" dirty="0"/>
              <a:t> να υπ</a:t>
            </a:r>
            <a:r>
              <a:rPr lang="en-US" altLang="en-US" sz="2000" dirty="0" err="1"/>
              <a:t>οστηρίξει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επ'α</a:t>
            </a:r>
            <a:r>
              <a:rPr lang="en-US" altLang="en-US" sz="2000" dirty="0" err="1" smtClean="0"/>
              <a:t>όριστον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έν</a:t>
            </a:r>
            <a:r>
              <a:rPr lang="en-US" altLang="en-US" sz="2000" dirty="0"/>
              <a:t>α </a:t>
            </a:r>
            <a:r>
              <a:rPr lang="en-US" altLang="en-US" sz="2000" dirty="0" smtClean="0"/>
              <a:t>οικοσύστημα</a:t>
            </a:r>
            <a:endParaRPr lang="en-US" alt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4234" y="1828798"/>
            <a:ext cx="6502845" cy="4682757"/>
            <a:chOff x="1333500" y="2743200"/>
            <a:chExt cx="6477000" cy="4064001"/>
          </a:xfrm>
        </p:grpSpPr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40000" y="1536700"/>
              <a:ext cx="4064000" cy="647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210443" y="4254902"/>
              <a:ext cx="2799471" cy="553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el-GR" sz="2800" dirty="0">
                  <a:solidFill>
                    <a:prstClr val="black"/>
                  </a:solidFill>
                </a:rPr>
                <a:t>Αριθμός ατόμων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60786" y="6530522"/>
              <a:ext cx="2799471" cy="2766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Χρόνος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5275" y="4369188"/>
              <a:ext cx="1402442" cy="667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Βιοτικό δυναμικό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6495" y="3121347"/>
              <a:ext cx="1849675" cy="667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φέρουσα ικανότητα (Κ)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0521" y="2888924"/>
              <a:ext cx="2344965" cy="667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περιβαλλοντική αντίσταση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60521" y="4470595"/>
              <a:ext cx="1849675" cy="377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ισορροπία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6170" y="4963365"/>
              <a:ext cx="1849675" cy="566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εκθετική αύξηση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09800" y="317500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n-US" sz="2400" b="1" dirty="0" smtClean="0">
                <a:solidFill>
                  <a:srgbClr val="0070C0"/>
                </a:solidFill>
              </a:rPr>
              <a:t>Μεταβολή πληθυσμού –πυκνοεξάρτηση</a:t>
            </a:r>
          </a:p>
          <a:p>
            <a:pPr algn="ctr"/>
            <a:r>
              <a:rPr lang="el-GR" altLang="en-US" sz="2400" b="1" dirty="0" smtClean="0">
                <a:solidFill>
                  <a:srgbClr val="0070C0"/>
                </a:solidFill>
              </a:rPr>
              <a:t>Λογιστικό μοντέλο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3624" y="1388606"/>
            <a:ext cx="792274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Βιβλίο "Αλιευτική βιολογία και αλιεία" </a:t>
            </a:r>
          </a:p>
          <a:p>
            <a:endParaRPr lang="el-GR" altLang="en-US" sz="2400" dirty="0" smtClean="0">
              <a:solidFill>
                <a:srgbClr val="0070C0"/>
              </a:solidFill>
            </a:endParaRPr>
          </a:p>
          <a:p>
            <a:r>
              <a:rPr lang="el-GR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Κεφάλαια</a:t>
            </a:r>
            <a:r>
              <a:rPr lang="el-GR" alt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 4.1- 4.3, 4.5, 4.6, 5.1-5.4, </a:t>
            </a:r>
          </a:p>
          <a:p>
            <a:r>
              <a:rPr lang="el-GR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l-GR" alt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7, 8, 9.4-9.6</a:t>
            </a:r>
          </a:p>
          <a:p>
            <a:endParaRPr lang="el-GR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en-US" u="sng" dirty="0">
                <a:solidFill>
                  <a:srgbClr val="002060"/>
                </a:solidFill>
                <a:latin typeface="Calibri" panose="020F0502020204030204" pitchFamily="34" charset="0"/>
              </a:rPr>
              <a:t>https://repository.kallipos.gr/bitstream/11419/2685/1/Stergiou%26Tsikliras.pdf     </a:t>
            </a:r>
          </a:p>
          <a:p>
            <a:r>
              <a:rPr lang="en-US" altLang="en-US" sz="40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altLang="en-US" sz="4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l-GR" altLang="en-US" sz="4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692" y="86415"/>
            <a:ext cx="3112009" cy="38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261" y="2027583"/>
            <a:ext cx="67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</a:rPr>
              <a:t>Πώς καθορίζεται το </a:t>
            </a:r>
            <a:r>
              <a:rPr lang="en-US" altLang="en-US" sz="2400" dirty="0">
                <a:solidFill>
                  <a:prstClr val="black"/>
                </a:solidFill>
              </a:rPr>
              <a:t>μέγεθος ενός πληθυσμού </a:t>
            </a:r>
            <a:r>
              <a:rPr lang="el-GR" altLang="en-US" sz="2400" dirty="0">
                <a:solidFill>
                  <a:prstClr val="black"/>
                </a:solidFill>
              </a:rPr>
              <a:t>;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6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8" name="Group 4"/>
          <p:cNvGrpSpPr>
            <a:grpSpLocks noChangeAspect="1"/>
          </p:cNvGrpSpPr>
          <p:nvPr/>
        </p:nvGrpSpPr>
        <p:grpSpPr bwMode="auto">
          <a:xfrm>
            <a:off x="6107009" y="3325813"/>
            <a:ext cx="623888" cy="195262"/>
            <a:chOff x="1440" y="2968"/>
            <a:chExt cx="640" cy="216"/>
          </a:xfrm>
        </p:grpSpPr>
        <p:sp>
          <p:nvSpPr>
            <p:cNvPr id="185501" name="Freeform 5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502" name="Oval 6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49" name="Group 7"/>
          <p:cNvGrpSpPr>
            <a:grpSpLocks noChangeAspect="1"/>
          </p:cNvGrpSpPr>
          <p:nvPr/>
        </p:nvGrpSpPr>
        <p:grpSpPr bwMode="auto">
          <a:xfrm>
            <a:off x="6419748" y="3500438"/>
            <a:ext cx="623887" cy="195262"/>
            <a:chOff x="1440" y="2968"/>
            <a:chExt cx="640" cy="216"/>
          </a:xfrm>
        </p:grpSpPr>
        <p:sp>
          <p:nvSpPr>
            <p:cNvPr id="185499" name="Freeform 8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500" name="Oval 9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0" name="Group 10"/>
          <p:cNvGrpSpPr>
            <a:grpSpLocks noChangeAspect="1"/>
          </p:cNvGrpSpPr>
          <p:nvPr/>
        </p:nvGrpSpPr>
        <p:grpSpPr bwMode="auto">
          <a:xfrm>
            <a:off x="6607073" y="3733801"/>
            <a:ext cx="623887" cy="195263"/>
            <a:chOff x="1440" y="2968"/>
            <a:chExt cx="640" cy="216"/>
          </a:xfrm>
        </p:grpSpPr>
        <p:sp>
          <p:nvSpPr>
            <p:cNvPr id="185497" name="Freeform 11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98" name="Oval 12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1" name="Group 13"/>
          <p:cNvGrpSpPr>
            <a:grpSpLocks noChangeAspect="1"/>
          </p:cNvGrpSpPr>
          <p:nvPr/>
        </p:nvGrpSpPr>
        <p:grpSpPr bwMode="auto">
          <a:xfrm>
            <a:off x="6795984" y="3967163"/>
            <a:ext cx="622300" cy="195262"/>
            <a:chOff x="1440" y="2968"/>
            <a:chExt cx="640" cy="216"/>
          </a:xfrm>
        </p:grpSpPr>
        <p:sp>
          <p:nvSpPr>
            <p:cNvPr id="185495" name="Freeform 14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96" name="Oval 15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2" name="Group 16"/>
          <p:cNvGrpSpPr>
            <a:grpSpLocks noChangeAspect="1"/>
          </p:cNvGrpSpPr>
          <p:nvPr/>
        </p:nvGrpSpPr>
        <p:grpSpPr bwMode="auto">
          <a:xfrm>
            <a:off x="7421459" y="3908426"/>
            <a:ext cx="623888" cy="195263"/>
            <a:chOff x="1440" y="2968"/>
            <a:chExt cx="640" cy="216"/>
          </a:xfrm>
        </p:grpSpPr>
        <p:sp>
          <p:nvSpPr>
            <p:cNvPr id="185493" name="Freeform 17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94" name="Oval 18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3" name="Group 19"/>
          <p:cNvGrpSpPr>
            <a:grpSpLocks noChangeAspect="1"/>
          </p:cNvGrpSpPr>
          <p:nvPr/>
        </p:nvGrpSpPr>
        <p:grpSpPr bwMode="auto">
          <a:xfrm>
            <a:off x="7234134" y="3675063"/>
            <a:ext cx="622300" cy="195262"/>
            <a:chOff x="1440" y="2968"/>
            <a:chExt cx="640" cy="216"/>
          </a:xfrm>
        </p:grpSpPr>
        <p:sp>
          <p:nvSpPr>
            <p:cNvPr id="185491" name="Freeform 20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92" name="Oval 21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4" name="Group 22"/>
          <p:cNvGrpSpPr>
            <a:grpSpLocks noChangeAspect="1"/>
          </p:cNvGrpSpPr>
          <p:nvPr/>
        </p:nvGrpSpPr>
        <p:grpSpPr bwMode="auto">
          <a:xfrm>
            <a:off x="7108723" y="3500438"/>
            <a:ext cx="623887" cy="195262"/>
            <a:chOff x="1440" y="2968"/>
            <a:chExt cx="640" cy="216"/>
          </a:xfrm>
        </p:grpSpPr>
        <p:sp>
          <p:nvSpPr>
            <p:cNvPr id="185489" name="Freeform 23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90" name="Oval 24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5" name="Group 25"/>
          <p:cNvGrpSpPr>
            <a:grpSpLocks noChangeAspect="1"/>
          </p:cNvGrpSpPr>
          <p:nvPr/>
        </p:nvGrpSpPr>
        <p:grpSpPr bwMode="auto">
          <a:xfrm>
            <a:off x="6857898" y="3325813"/>
            <a:ext cx="623887" cy="195262"/>
            <a:chOff x="1440" y="2968"/>
            <a:chExt cx="640" cy="216"/>
          </a:xfrm>
        </p:grpSpPr>
        <p:sp>
          <p:nvSpPr>
            <p:cNvPr id="185487" name="Freeform 26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88" name="Oval 27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6" name="Group 28"/>
          <p:cNvGrpSpPr>
            <a:grpSpLocks noChangeAspect="1"/>
          </p:cNvGrpSpPr>
          <p:nvPr/>
        </p:nvGrpSpPr>
        <p:grpSpPr bwMode="auto">
          <a:xfrm>
            <a:off x="6732484" y="3092451"/>
            <a:ext cx="623888" cy="195263"/>
            <a:chOff x="1440" y="2968"/>
            <a:chExt cx="640" cy="216"/>
          </a:xfrm>
        </p:grpSpPr>
        <p:sp>
          <p:nvSpPr>
            <p:cNvPr id="185485" name="Freeform 29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86" name="Oval 30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7" name="Group 31"/>
          <p:cNvGrpSpPr>
            <a:grpSpLocks noChangeAspect="1"/>
          </p:cNvGrpSpPr>
          <p:nvPr/>
        </p:nvGrpSpPr>
        <p:grpSpPr bwMode="auto">
          <a:xfrm>
            <a:off x="5981598" y="3675063"/>
            <a:ext cx="623887" cy="195262"/>
            <a:chOff x="1440" y="2968"/>
            <a:chExt cx="640" cy="216"/>
          </a:xfrm>
        </p:grpSpPr>
        <p:sp>
          <p:nvSpPr>
            <p:cNvPr id="185483" name="Freeform 32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84" name="Oval 33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8" name="Group 34"/>
          <p:cNvGrpSpPr>
            <a:grpSpLocks noChangeAspect="1"/>
          </p:cNvGrpSpPr>
          <p:nvPr/>
        </p:nvGrpSpPr>
        <p:grpSpPr bwMode="auto">
          <a:xfrm>
            <a:off x="6043509" y="3908426"/>
            <a:ext cx="623888" cy="195263"/>
            <a:chOff x="1440" y="2968"/>
            <a:chExt cx="640" cy="216"/>
          </a:xfrm>
        </p:grpSpPr>
        <p:sp>
          <p:nvSpPr>
            <p:cNvPr id="185481" name="Freeform 35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82" name="Oval 36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9" name="Group 37"/>
          <p:cNvGrpSpPr>
            <a:grpSpLocks noChangeAspect="1"/>
          </p:cNvGrpSpPr>
          <p:nvPr/>
        </p:nvGrpSpPr>
        <p:grpSpPr bwMode="auto">
          <a:xfrm>
            <a:off x="7045223" y="4200526"/>
            <a:ext cx="623887" cy="195263"/>
            <a:chOff x="1440" y="2968"/>
            <a:chExt cx="640" cy="216"/>
          </a:xfrm>
        </p:grpSpPr>
        <p:sp>
          <p:nvSpPr>
            <p:cNvPr id="185479" name="Freeform 38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80" name="Oval 39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60" name="Group 40"/>
          <p:cNvGrpSpPr>
            <a:grpSpLocks noChangeAspect="1"/>
          </p:cNvGrpSpPr>
          <p:nvPr/>
        </p:nvGrpSpPr>
        <p:grpSpPr bwMode="auto">
          <a:xfrm>
            <a:off x="6232422" y="4141788"/>
            <a:ext cx="622300" cy="195262"/>
            <a:chOff x="1440" y="2968"/>
            <a:chExt cx="640" cy="216"/>
          </a:xfrm>
        </p:grpSpPr>
        <p:sp>
          <p:nvSpPr>
            <p:cNvPr id="185477" name="Freeform 41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78" name="Oval 42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5361" name="Rectangle 43"/>
          <p:cNvSpPr>
            <a:spLocks noChangeArrowheads="1"/>
          </p:cNvSpPr>
          <p:nvPr/>
        </p:nvSpPr>
        <p:spPr bwMode="auto">
          <a:xfrm>
            <a:off x="5856185" y="2916239"/>
            <a:ext cx="2316163" cy="1576387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l-GR" sz="1800" dirty="0">
              <a:solidFill>
                <a:prstClr val="black"/>
              </a:solidFill>
            </a:endParaRPr>
          </a:p>
        </p:txBody>
      </p:sp>
      <p:grpSp>
        <p:nvGrpSpPr>
          <p:cNvPr id="185362" name="Group 44"/>
          <p:cNvGrpSpPr>
            <a:grpSpLocks noChangeAspect="1"/>
          </p:cNvGrpSpPr>
          <p:nvPr/>
        </p:nvGrpSpPr>
        <p:grpSpPr bwMode="auto">
          <a:xfrm>
            <a:off x="7483373" y="3325813"/>
            <a:ext cx="623887" cy="195262"/>
            <a:chOff x="1440" y="2968"/>
            <a:chExt cx="640" cy="216"/>
          </a:xfrm>
        </p:grpSpPr>
        <p:sp>
          <p:nvSpPr>
            <p:cNvPr id="185475" name="Freeform 45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76" name="Oval 46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63" name="Group 47"/>
          <p:cNvGrpSpPr>
            <a:grpSpLocks noChangeAspect="1"/>
          </p:cNvGrpSpPr>
          <p:nvPr/>
        </p:nvGrpSpPr>
        <p:grpSpPr bwMode="auto">
          <a:xfrm>
            <a:off x="6043509" y="3092451"/>
            <a:ext cx="623888" cy="195263"/>
            <a:chOff x="1440" y="2968"/>
            <a:chExt cx="640" cy="216"/>
          </a:xfrm>
        </p:grpSpPr>
        <p:sp>
          <p:nvSpPr>
            <p:cNvPr id="185473" name="Freeform 48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74" name="Oval 49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64" name="Group 50"/>
          <p:cNvGrpSpPr>
            <a:grpSpLocks noChangeAspect="1"/>
          </p:cNvGrpSpPr>
          <p:nvPr/>
        </p:nvGrpSpPr>
        <p:grpSpPr bwMode="auto">
          <a:xfrm>
            <a:off x="7359547" y="3092451"/>
            <a:ext cx="622300" cy="195263"/>
            <a:chOff x="1440" y="2968"/>
            <a:chExt cx="640" cy="216"/>
          </a:xfrm>
        </p:grpSpPr>
        <p:sp>
          <p:nvSpPr>
            <p:cNvPr id="185471" name="Freeform 51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72" name="Oval 52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5365" name="Text Box 53"/>
          <p:cNvSpPr txBox="1">
            <a:spLocks noChangeArrowheads="1"/>
          </p:cNvSpPr>
          <p:nvPr/>
        </p:nvSpPr>
        <p:spPr bwMode="auto">
          <a:xfrm>
            <a:off x="3808311" y="4141788"/>
            <a:ext cx="1296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Αύξηση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 (G)</a:t>
            </a:r>
          </a:p>
        </p:txBody>
      </p:sp>
      <p:sp>
        <p:nvSpPr>
          <p:cNvPr id="185366" name="Line 54"/>
          <p:cNvSpPr>
            <a:spLocks noChangeShapeType="1"/>
          </p:cNvSpPr>
          <p:nvPr/>
        </p:nvSpPr>
        <p:spPr bwMode="auto">
          <a:xfrm flipV="1">
            <a:off x="5292622" y="4141788"/>
            <a:ext cx="438150" cy="292100"/>
          </a:xfrm>
          <a:prstGeom prst="line">
            <a:avLst/>
          </a:prstGeom>
          <a:noFill/>
          <a:ln w="508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5367" name="Text Box 55"/>
          <p:cNvSpPr txBox="1">
            <a:spLocks noChangeArrowheads="1"/>
          </p:cNvSpPr>
          <p:nvPr/>
        </p:nvSpPr>
        <p:spPr bwMode="auto">
          <a:xfrm>
            <a:off x="4228997" y="2216150"/>
            <a:ext cx="19007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Στρατολόγηση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 (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R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)</a:t>
            </a:r>
            <a:endParaRPr lang="en-US" altLang="el-GR" sz="1600" dirty="0">
              <a:solidFill>
                <a:srgbClr val="0033CC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85368" name="Text Box 56"/>
          <p:cNvSpPr txBox="1">
            <a:spLocks noChangeArrowheads="1"/>
          </p:cNvSpPr>
          <p:nvPr/>
        </p:nvSpPr>
        <p:spPr bwMode="auto">
          <a:xfrm>
            <a:off x="6240361" y="2284362"/>
            <a:ext cx="1800225" cy="584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σύνολο του πληθυσμού</a:t>
            </a:r>
          </a:p>
        </p:txBody>
      </p:sp>
      <p:grpSp>
        <p:nvGrpSpPr>
          <p:cNvPr id="185369" name="Group 57"/>
          <p:cNvGrpSpPr>
            <a:grpSpLocks noChangeAspect="1"/>
          </p:cNvGrpSpPr>
          <p:nvPr/>
        </p:nvGrpSpPr>
        <p:grpSpPr bwMode="auto">
          <a:xfrm>
            <a:off x="4290909" y="2625726"/>
            <a:ext cx="376238" cy="117475"/>
            <a:chOff x="1440" y="2968"/>
            <a:chExt cx="640" cy="216"/>
          </a:xfrm>
        </p:grpSpPr>
        <p:sp>
          <p:nvSpPr>
            <p:cNvPr id="185469" name="Freeform 58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70" name="Oval 59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70" name="Group 60"/>
          <p:cNvGrpSpPr>
            <a:grpSpLocks noChangeAspect="1"/>
          </p:cNvGrpSpPr>
          <p:nvPr/>
        </p:nvGrpSpPr>
        <p:grpSpPr bwMode="auto">
          <a:xfrm>
            <a:off x="4416323" y="2741614"/>
            <a:ext cx="376237" cy="117475"/>
            <a:chOff x="1440" y="2968"/>
            <a:chExt cx="640" cy="216"/>
          </a:xfrm>
        </p:grpSpPr>
        <p:sp>
          <p:nvSpPr>
            <p:cNvPr id="185467" name="Freeform 61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68" name="Oval 62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71" name="Group 63"/>
          <p:cNvGrpSpPr>
            <a:grpSpLocks noChangeAspect="1"/>
          </p:cNvGrpSpPr>
          <p:nvPr/>
        </p:nvGrpSpPr>
        <p:grpSpPr bwMode="auto">
          <a:xfrm>
            <a:off x="4792559" y="2741614"/>
            <a:ext cx="374650" cy="117475"/>
            <a:chOff x="1440" y="2968"/>
            <a:chExt cx="640" cy="216"/>
          </a:xfrm>
        </p:grpSpPr>
        <p:sp>
          <p:nvSpPr>
            <p:cNvPr id="185465" name="Freeform 64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66" name="Oval 65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72" name="Group 66"/>
          <p:cNvGrpSpPr>
            <a:grpSpLocks noChangeAspect="1"/>
          </p:cNvGrpSpPr>
          <p:nvPr/>
        </p:nvGrpSpPr>
        <p:grpSpPr bwMode="auto">
          <a:xfrm>
            <a:off x="4603648" y="2916238"/>
            <a:ext cx="376237" cy="119062"/>
            <a:chOff x="1440" y="2968"/>
            <a:chExt cx="640" cy="216"/>
          </a:xfrm>
        </p:grpSpPr>
        <p:sp>
          <p:nvSpPr>
            <p:cNvPr id="185463" name="Freeform 67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64" name="Oval 68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73" name="Group 69"/>
          <p:cNvGrpSpPr>
            <a:grpSpLocks noChangeAspect="1"/>
          </p:cNvGrpSpPr>
          <p:nvPr/>
        </p:nvGrpSpPr>
        <p:grpSpPr bwMode="auto">
          <a:xfrm>
            <a:off x="4729059" y="2566989"/>
            <a:ext cx="376238" cy="117475"/>
            <a:chOff x="1440" y="2968"/>
            <a:chExt cx="640" cy="216"/>
          </a:xfrm>
        </p:grpSpPr>
        <p:sp>
          <p:nvSpPr>
            <p:cNvPr id="185461" name="Freeform 70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62" name="Oval 71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5374" name="Text Box 72"/>
          <p:cNvSpPr txBox="1">
            <a:spLocks noChangeArrowheads="1"/>
          </p:cNvSpPr>
          <p:nvPr/>
        </p:nvSpPr>
        <p:spPr bwMode="auto">
          <a:xfrm>
            <a:off x="8861322" y="2041526"/>
            <a:ext cx="1941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Φυσικ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ή 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θνησιμότητα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 (Μ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)</a:t>
            </a:r>
          </a:p>
        </p:txBody>
      </p:sp>
      <p:grpSp>
        <p:nvGrpSpPr>
          <p:cNvPr id="185375" name="Group 73"/>
          <p:cNvGrpSpPr>
            <a:grpSpLocks noChangeAspect="1"/>
          </p:cNvGrpSpPr>
          <p:nvPr/>
        </p:nvGrpSpPr>
        <p:grpSpPr bwMode="auto">
          <a:xfrm rot="10646694">
            <a:off x="9174059" y="2682875"/>
            <a:ext cx="623888" cy="196850"/>
            <a:chOff x="1440" y="2968"/>
            <a:chExt cx="640" cy="216"/>
          </a:xfrm>
        </p:grpSpPr>
        <p:sp>
          <p:nvSpPr>
            <p:cNvPr id="185459" name="Freeform 74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60" name="Oval 75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76" name="Group 76"/>
          <p:cNvGrpSpPr>
            <a:grpSpLocks noChangeAspect="1"/>
          </p:cNvGrpSpPr>
          <p:nvPr/>
        </p:nvGrpSpPr>
        <p:grpSpPr bwMode="auto">
          <a:xfrm rot="10646694">
            <a:off x="9801122" y="2682875"/>
            <a:ext cx="622300" cy="196850"/>
            <a:chOff x="1440" y="2968"/>
            <a:chExt cx="640" cy="216"/>
          </a:xfrm>
        </p:grpSpPr>
        <p:sp>
          <p:nvSpPr>
            <p:cNvPr id="185457" name="Freeform 77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58" name="Oval 78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5377" name="Line 79"/>
          <p:cNvSpPr>
            <a:spLocks noChangeShapeType="1"/>
          </p:cNvSpPr>
          <p:nvPr/>
        </p:nvSpPr>
        <p:spPr bwMode="auto">
          <a:xfrm flipV="1">
            <a:off x="8361259" y="2508250"/>
            <a:ext cx="438150" cy="2921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5378" name="Line 80"/>
          <p:cNvSpPr>
            <a:spLocks noChangeShapeType="1"/>
          </p:cNvSpPr>
          <p:nvPr/>
        </p:nvSpPr>
        <p:spPr bwMode="auto">
          <a:xfrm rot="2145261" flipV="1">
            <a:off x="8423172" y="3559176"/>
            <a:ext cx="438150" cy="2905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5379" name="Text Box 81"/>
          <p:cNvSpPr txBox="1">
            <a:spLocks noChangeArrowheads="1"/>
          </p:cNvSpPr>
          <p:nvPr/>
        </p:nvSpPr>
        <p:spPr bwMode="auto">
          <a:xfrm>
            <a:off x="8923235" y="3246942"/>
            <a:ext cx="1941513" cy="85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Σ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υ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λλ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ή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ψ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εις 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(C)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(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αλιευτική 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 θνησιμότητα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)</a:t>
            </a:r>
            <a:endParaRPr lang="en-US" altLang="el-GR" sz="1600" dirty="0">
              <a:solidFill>
                <a:srgbClr val="0033CC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85380" name="Rectangle 82"/>
          <p:cNvSpPr>
            <a:spLocks noChangeArrowheads="1"/>
          </p:cNvSpPr>
          <p:nvPr/>
        </p:nvSpPr>
        <p:spPr bwMode="auto">
          <a:xfrm>
            <a:off x="5856185" y="5367339"/>
            <a:ext cx="2316163" cy="466725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l-GR" sz="1800" dirty="0">
              <a:solidFill>
                <a:prstClr val="black"/>
              </a:solidFill>
            </a:endParaRPr>
          </a:p>
        </p:txBody>
      </p:sp>
      <p:sp>
        <p:nvSpPr>
          <p:cNvPr id="185381" name="Line 83"/>
          <p:cNvSpPr>
            <a:spLocks noChangeShapeType="1"/>
          </p:cNvSpPr>
          <p:nvPr/>
        </p:nvSpPr>
        <p:spPr bwMode="auto">
          <a:xfrm rot="18420000" flipV="1">
            <a:off x="6186385" y="4772026"/>
            <a:ext cx="466725" cy="37465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85382" name="Group 84"/>
          <p:cNvGrpSpPr>
            <a:grpSpLocks noChangeAspect="1"/>
          </p:cNvGrpSpPr>
          <p:nvPr/>
        </p:nvGrpSpPr>
        <p:grpSpPr bwMode="auto">
          <a:xfrm>
            <a:off x="7421459" y="5483225"/>
            <a:ext cx="623888" cy="196850"/>
            <a:chOff x="1440" y="2968"/>
            <a:chExt cx="640" cy="216"/>
          </a:xfrm>
        </p:grpSpPr>
        <p:sp>
          <p:nvSpPr>
            <p:cNvPr id="185455" name="Freeform 85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56" name="Oval 86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83" name="Group 87"/>
          <p:cNvGrpSpPr>
            <a:grpSpLocks noChangeAspect="1"/>
          </p:cNvGrpSpPr>
          <p:nvPr/>
        </p:nvGrpSpPr>
        <p:grpSpPr bwMode="auto">
          <a:xfrm>
            <a:off x="6732484" y="5483225"/>
            <a:ext cx="623888" cy="196850"/>
            <a:chOff x="1440" y="2968"/>
            <a:chExt cx="640" cy="216"/>
          </a:xfrm>
        </p:grpSpPr>
        <p:sp>
          <p:nvSpPr>
            <p:cNvPr id="185453" name="Freeform 88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54" name="Oval 89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84" name="Group 90"/>
          <p:cNvGrpSpPr>
            <a:grpSpLocks noChangeAspect="1"/>
          </p:cNvGrpSpPr>
          <p:nvPr/>
        </p:nvGrpSpPr>
        <p:grpSpPr bwMode="auto">
          <a:xfrm>
            <a:off x="5981598" y="5483225"/>
            <a:ext cx="623887" cy="196850"/>
            <a:chOff x="1440" y="2968"/>
            <a:chExt cx="640" cy="216"/>
          </a:xfrm>
        </p:grpSpPr>
        <p:sp>
          <p:nvSpPr>
            <p:cNvPr id="185451" name="Freeform 91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52" name="Oval 92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85" name="Group 93"/>
          <p:cNvGrpSpPr>
            <a:grpSpLocks noChangeAspect="1"/>
          </p:cNvGrpSpPr>
          <p:nvPr/>
        </p:nvGrpSpPr>
        <p:grpSpPr bwMode="auto">
          <a:xfrm>
            <a:off x="7359547" y="5541963"/>
            <a:ext cx="622300" cy="196850"/>
            <a:chOff x="1440" y="2968"/>
            <a:chExt cx="640" cy="216"/>
          </a:xfrm>
        </p:grpSpPr>
        <p:sp>
          <p:nvSpPr>
            <p:cNvPr id="185449" name="Freeform 94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50" name="Oval 95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86" name="Group 96"/>
          <p:cNvGrpSpPr>
            <a:grpSpLocks noChangeAspect="1"/>
          </p:cNvGrpSpPr>
          <p:nvPr/>
        </p:nvGrpSpPr>
        <p:grpSpPr bwMode="auto">
          <a:xfrm>
            <a:off x="6857898" y="5541963"/>
            <a:ext cx="623887" cy="196850"/>
            <a:chOff x="1440" y="2968"/>
            <a:chExt cx="640" cy="216"/>
          </a:xfrm>
        </p:grpSpPr>
        <p:sp>
          <p:nvSpPr>
            <p:cNvPr id="185447" name="Freeform 97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48" name="Oval 98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87" name="Group 99"/>
          <p:cNvGrpSpPr>
            <a:grpSpLocks noChangeAspect="1"/>
          </p:cNvGrpSpPr>
          <p:nvPr/>
        </p:nvGrpSpPr>
        <p:grpSpPr bwMode="auto">
          <a:xfrm>
            <a:off x="6168923" y="5541963"/>
            <a:ext cx="623887" cy="196850"/>
            <a:chOff x="1440" y="2968"/>
            <a:chExt cx="640" cy="216"/>
          </a:xfrm>
        </p:grpSpPr>
        <p:sp>
          <p:nvSpPr>
            <p:cNvPr id="185445" name="Freeform 100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46" name="Oval 101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5388" name="Text Box 102"/>
          <p:cNvSpPr txBox="1">
            <a:spLocks noChangeArrowheads="1"/>
          </p:cNvSpPr>
          <p:nvPr/>
        </p:nvSpPr>
        <p:spPr bwMode="auto">
          <a:xfrm>
            <a:off x="6639544" y="4918466"/>
            <a:ext cx="15783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μετανάστευση </a:t>
            </a:r>
            <a:endParaRPr lang="en-US" altLang="el-GR" sz="1600" dirty="0">
              <a:solidFill>
                <a:srgbClr val="0033CC"/>
              </a:solidFill>
              <a:latin typeface="Arial Unicode MS" panose="020B0604020202020204" pitchFamily="34" charset="-128"/>
            </a:endParaRPr>
          </a:p>
        </p:txBody>
      </p:sp>
      <p:grpSp>
        <p:nvGrpSpPr>
          <p:cNvPr id="185389" name="Group 103"/>
          <p:cNvGrpSpPr>
            <a:grpSpLocks noChangeAspect="1"/>
          </p:cNvGrpSpPr>
          <p:nvPr/>
        </p:nvGrpSpPr>
        <p:grpSpPr bwMode="auto">
          <a:xfrm>
            <a:off x="9299473" y="4783138"/>
            <a:ext cx="623887" cy="196850"/>
            <a:chOff x="1440" y="2968"/>
            <a:chExt cx="640" cy="216"/>
          </a:xfrm>
        </p:grpSpPr>
        <p:sp>
          <p:nvSpPr>
            <p:cNvPr id="185443" name="Freeform 104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44" name="Oval 105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0" name="Group 106"/>
          <p:cNvGrpSpPr>
            <a:grpSpLocks noChangeAspect="1"/>
          </p:cNvGrpSpPr>
          <p:nvPr/>
        </p:nvGrpSpPr>
        <p:grpSpPr bwMode="auto">
          <a:xfrm>
            <a:off x="9237559" y="4375151"/>
            <a:ext cx="622300" cy="195263"/>
            <a:chOff x="1440" y="2968"/>
            <a:chExt cx="640" cy="216"/>
          </a:xfrm>
        </p:grpSpPr>
        <p:sp>
          <p:nvSpPr>
            <p:cNvPr id="185441" name="Freeform 107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42" name="Oval 108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1" name="Group 109"/>
          <p:cNvGrpSpPr>
            <a:grpSpLocks noChangeAspect="1"/>
          </p:cNvGrpSpPr>
          <p:nvPr/>
        </p:nvGrpSpPr>
        <p:grpSpPr bwMode="auto">
          <a:xfrm>
            <a:off x="9675709" y="4316413"/>
            <a:ext cx="622300" cy="196850"/>
            <a:chOff x="1440" y="2968"/>
            <a:chExt cx="640" cy="216"/>
          </a:xfrm>
        </p:grpSpPr>
        <p:sp>
          <p:nvSpPr>
            <p:cNvPr id="185439" name="Freeform 110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40" name="Oval 111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2" name="Group 112"/>
          <p:cNvGrpSpPr>
            <a:grpSpLocks noChangeAspect="1"/>
          </p:cNvGrpSpPr>
          <p:nvPr/>
        </p:nvGrpSpPr>
        <p:grpSpPr bwMode="auto">
          <a:xfrm>
            <a:off x="9612209" y="4200526"/>
            <a:ext cx="623888" cy="195263"/>
            <a:chOff x="1440" y="2968"/>
            <a:chExt cx="640" cy="216"/>
          </a:xfrm>
        </p:grpSpPr>
        <p:sp>
          <p:nvSpPr>
            <p:cNvPr id="185437" name="Freeform 113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38" name="Oval 114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3" name="Group 115"/>
          <p:cNvGrpSpPr>
            <a:grpSpLocks noChangeAspect="1"/>
          </p:cNvGrpSpPr>
          <p:nvPr/>
        </p:nvGrpSpPr>
        <p:grpSpPr bwMode="auto">
          <a:xfrm>
            <a:off x="9237559" y="4200526"/>
            <a:ext cx="622300" cy="195263"/>
            <a:chOff x="1440" y="2968"/>
            <a:chExt cx="640" cy="216"/>
          </a:xfrm>
        </p:grpSpPr>
        <p:sp>
          <p:nvSpPr>
            <p:cNvPr id="185435" name="Freeform 116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36" name="Oval 117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4" name="Group 118"/>
          <p:cNvGrpSpPr>
            <a:grpSpLocks noChangeAspect="1"/>
          </p:cNvGrpSpPr>
          <p:nvPr/>
        </p:nvGrpSpPr>
        <p:grpSpPr bwMode="auto">
          <a:xfrm>
            <a:off x="9550298" y="4492626"/>
            <a:ext cx="623887" cy="195263"/>
            <a:chOff x="1440" y="2968"/>
            <a:chExt cx="640" cy="216"/>
          </a:xfrm>
        </p:grpSpPr>
        <p:sp>
          <p:nvSpPr>
            <p:cNvPr id="185433" name="Freeform 119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34" name="Oval 120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5" name="Group 121"/>
          <p:cNvGrpSpPr>
            <a:grpSpLocks noChangeAspect="1"/>
          </p:cNvGrpSpPr>
          <p:nvPr/>
        </p:nvGrpSpPr>
        <p:grpSpPr bwMode="auto">
          <a:xfrm>
            <a:off x="9174059" y="4549775"/>
            <a:ext cx="623888" cy="196850"/>
            <a:chOff x="1440" y="2968"/>
            <a:chExt cx="640" cy="216"/>
          </a:xfrm>
        </p:grpSpPr>
        <p:sp>
          <p:nvSpPr>
            <p:cNvPr id="185431" name="Freeform 122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32" name="Oval 123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85396" name="Picture 124" descr="Purse sei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34" y="4025901"/>
            <a:ext cx="15557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5397" name="Group 125"/>
          <p:cNvGrpSpPr>
            <a:grpSpLocks noChangeAspect="1"/>
          </p:cNvGrpSpPr>
          <p:nvPr/>
        </p:nvGrpSpPr>
        <p:grpSpPr bwMode="auto">
          <a:xfrm>
            <a:off x="9048648" y="5016500"/>
            <a:ext cx="623887" cy="196850"/>
            <a:chOff x="1440" y="2968"/>
            <a:chExt cx="640" cy="216"/>
          </a:xfrm>
        </p:grpSpPr>
        <p:sp>
          <p:nvSpPr>
            <p:cNvPr id="185429" name="Freeform 126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30" name="Oval 127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8" name="Group 128"/>
          <p:cNvGrpSpPr>
            <a:grpSpLocks noChangeAspect="1"/>
          </p:cNvGrpSpPr>
          <p:nvPr/>
        </p:nvGrpSpPr>
        <p:grpSpPr bwMode="auto">
          <a:xfrm>
            <a:off x="9174059" y="5133976"/>
            <a:ext cx="623888" cy="195263"/>
            <a:chOff x="1440" y="2968"/>
            <a:chExt cx="640" cy="216"/>
          </a:xfrm>
        </p:grpSpPr>
        <p:sp>
          <p:nvSpPr>
            <p:cNvPr id="185427" name="Freeform 129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28" name="Oval 130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9" name="Group 131"/>
          <p:cNvGrpSpPr>
            <a:grpSpLocks noChangeAspect="1"/>
          </p:cNvGrpSpPr>
          <p:nvPr/>
        </p:nvGrpSpPr>
        <p:grpSpPr bwMode="auto">
          <a:xfrm>
            <a:off x="9299473" y="5249863"/>
            <a:ext cx="623887" cy="196850"/>
            <a:chOff x="1440" y="2968"/>
            <a:chExt cx="640" cy="216"/>
          </a:xfrm>
        </p:grpSpPr>
        <p:sp>
          <p:nvSpPr>
            <p:cNvPr id="185425" name="Freeform 132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26" name="Oval 133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400" name="Group 134"/>
          <p:cNvGrpSpPr>
            <a:grpSpLocks noChangeAspect="1"/>
          </p:cNvGrpSpPr>
          <p:nvPr/>
        </p:nvGrpSpPr>
        <p:grpSpPr bwMode="auto">
          <a:xfrm>
            <a:off x="9612209" y="5192713"/>
            <a:ext cx="623888" cy="195262"/>
            <a:chOff x="1440" y="2968"/>
            <a:chExt cx="640" cy="216"/>
          </a:xfrm>
        </p:grpSpPr>
        <p:sp>
          <p:nvSpPr>
            <p:cNvPr id="185423" name="Freeform 135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24" name="Oval 136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401" name="Group 137"/>
          <p:cNvGrpSpPr>
            <a:grpSpLocks noChangeAspect="1"/>
          </p:cNvGrpSpPr>
          <p:nvPr/>
        </p:nvGrpSpPr>
        <p:grpSpPr bwMode="auto">
          <a:xfrm>
            <a:off x="9486798" y="5016500"/>
            <a:ext cx="623887" cy="196850"/>
            <a:chOff x="1440" y="2968"/>
            <a:chExt cx="640" cy="216"/>
          </a:xfrm>
        </p:grpSpPr>
        <p:sp>
          <p:nvSpPr>
            <p:cNvPr id="185421" name="Freeform 138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22" name="Oval 139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402" name="Group 140"/>
          <p:cNvGrpSpPr>
            <a:grpSpLocks noChangeAspect="1"/>
          </p:cNvGrpSpPr>
          <p:nvPr/>
        </p:nvGrpSpPr>
        <p:grpSpPr bwMode="auto">
          <a:xfrm>
            <a:off x="9112148" y="4841876"/>
            <a:ext cx="623887" cy="195263"/>
            <a:chOff x="1440" y="2968"/>
            <a:chExt cx="640" cy="216"/>
          </a:xfrm>
        </p:grpSpPr>
        <p:sp>
          <p:nvSpPr>
            <p:cNvPr id="185419" name="Freeform 141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20" name="Oval 142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403" name="Group 143"/>
          <p:cNvGrpSpPr>
            <a:grpSpLocks noChangeAspect="1"/>
          </p:cNvGrpSpPr>
          <p:nvPr/>
        </p:nvGrpSpPr>
        <p:grpSpPr bwMode="auto">
          <a:xfrm>
            <a:off x="9675709" y="5016500"/>
            <a:ext cx="622300" cy="196850"/>
            <a:chOff x="1440" y="2968"/>
            <a:chExt cx="640" cy="216"/>
          </a:xfrm>
        </p:grpSpPr>
        <p:sp>
          <p:nvSpPr>
            <p:cNvPr id="185417" name="Freeform 144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18" name="Oval 145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404" name="Group 146"/>
          <p:cNvGrpSpPr>
            <a:grpSpLocks noChangeAspect="1"/>
          </p:cNvGrpSpPr>
          <p:nvPr/>
        </p:nvGrpSpPr>
        <p:grpSpPr bwMode="auto">
          <a:xfrm>
            <a:off x="9550298" y="4841876"/>
            <a:ext cx="623887" cy="195263"/>
            <a:chOff x="1440" y="2968"/>
            <a:chExt cx="640" cy="216"/>
          </a:xfrm>
        </p:grpSpPr>
        <p:sp>
          <p:nvSpPr>
            <p:cNvPr id="185415" name="Freeform 147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16" name="Oval 148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8540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732952"/>
              </p:ext>
            </p:extLst>
          </p:nvPr>
        </p:nvGraphicFramePr>
        <p:xfrm>
          <a:off x="3978173" y="4549775"/>
          <a:ext cx="12287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5" imgW="2534004" imgH="1333333" progId="">
                  <p:embed/>
                </p:oleObj>
              </mc:Choice>
              <mc:Fallback>
                <p:oleObj name="Photo Editor Photo" r:id="rId5" imgW="2534004" imgH="13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173" y="4549775"/>
                        <a:ext cx="12287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406" name="Line 150"/>
          <p:cNvSpPr>
            <a:spLocks noChangeShapeType="1"/>
          </p:cNvSpPr>
          <p:nvPr/>
        </p:nvSpPr>
        <p:spPr bwMode="auto">
          <a:xfrm rot="4535616" flipV="1">
            <a:off x="5329135" y="2732088"/>
            <a:ext cx="407987" cy="312738"/>
          </a:xfrm>
          <a:prstGeom prst="line">
            <a:avLst/>
          </a:prstGeom>
          <a:noFill/>
          <a:ln w="508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5407" name="Text Box 151"/>
          <p:cNvSpPr txBox="1">
            <a:spLocks noChangeArrowheads="1"/>
          </p:cNvSpPr>
          <p:nvPr/>
        </p:nvSpPr>
        <p:spPr bwMode="auto">
          <a:xfrm>
            <a:off x="5435498" y="2519363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1600" dirty="0">
                <a:solidFill>
                  <a:srgbClr val="00CC00"/>
                </a:solidFill>
                <a:latin typeface="Arial Unicode MS" panose="020B0604020202020204" pitchFamily="34" charset="-128"/>
              </a:rPr>
              <a:t>(+)</a:t>
            </a:r>
          </a:p>
        </p:txBody>
      </p:sp>
      <p:sp>
        <p:nvSpPr>
          <p:cNvPr id="185408" name="Text Box 152"/>
          <p:cNvSpPr txBox="1">
            <a:spLocks noChangeArrowheads="1"/>
          </p:cNvSpPr>
          <p:nvPr/>
        </p:nvSpPr>
        <p:spPr bwMode="auto">
          <a:xfrm>
            <a:off x="5376760" y="4284663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1600" dirty="0">
                <a:solidFill>
                  <a:srgbClr val="00CC00"/>
                </a:solidFill>
                <a:latin typeface="Arial Unicode MS" panose="020B0604020202020204" pitchFamily="34" charset="-128"/>
              </a:rPr>
              <a:t>(+)</a:t>
            </a:r>
          </a:p>
        </p:txBody>
      </p:sp>
      <p:sp>
        <p:nvSpPr>
          <p:cNvPr id="185409" name="Text Box 153"/>
          <p:cNvSpPr txBox="1">
            <a:spLocks noChangeArrowheads="1"/>
          </p:cNvSpPr>
          <p:nvPr/>
        </p:nvSpPr>
        <p:spPr bwMode="auto">
          <a:xfrm>
            <a:off x="8451748" y="2684463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1600" dirty="0">
                <a:solidFill>
                  <a:srgbClr val="FF0000"/>
                </a:solidFill>
                <a:latin typeface="Arial Unicode MS" panose="020B0604020202020204" pitchFamily="34" charset="-128"/>
              </a:rPr>
              <a:t>(-)</a:t>
            </a:r>
          </a:p>
        </p:txBody>
      </p:sp>
      <p:sp>
        <p:nvSpPr>
          <p:cNvPr id="185410" name="Text Box 154"/>
          <p:cNvSpPr txBox="1">
            <a:spLocks noChangeArrowheads="1"/>
          </p:cNvSpPr>
          <p:nvPr/>
        </p:nvSpPr>
        <p:spPr bwMode="auto">
          <a:xfrm>
            <a:off x="8393010" y="3732213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1600" dirty="0">
                <a:solidFill>
                  <a:srgbClr val="FF0000"/>
                </a:solidFill>
                <a:latin typeface="Arial Unicode MS" panose="020B0604020202020204" pitchFamily="34" charset="-128"/>
              </a:rPr>
              <a:t>(-)</a:t>
            </a:r>
          </a:p>
        </p:txBody>
      </p:sp>
      <p:sp>
        <p:nvSpPr>
          <p:cNvPr id="719004" name="Rectangle 156"/>
          <p:cNvSpPr>
            <a:spLocks noChangeArrowheads="1"/>
          </p:cNvSpPr>
          <p:nvPr/>
        </p:nvSpPr>
        <p:spPr bwMode="auto">
          <a:xfrm>
            <a:off x="3528909" y="26035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l-GR" sz="2400" b="1" dirty="0">
                <a:solidFill>
                  <a:prstClr val="black">
                    <a:lumMod val="60000"/>
                    <a:lumOff val="40000"/>
                  </a:prstClr>
                </a:solidFill>
                <a:latin typeface="Calibri" panose="020F0502020204030204" pitchFamily="34" charset="0"/>
              </a:rPr>
              <a:t>Ε</a:t>
            </a:r>
            <a:r>
              <a:rPr lang="en-US" sz="2400" b="1" dirty="0">
                <a:solidFill>
                  <a:prstClr val="black">
                    <a:lumMod val="60000"/>
                    <a:lumOff val="40000"/>
                  </a:prstClr>
                </a:solidFill>
                <a:latin typeface="Calibri" panose="020F0502020204030204" pitchFamily="34" charset="0"/>
              </a:rPr>
              <a:t>ννοιολογικό μοντέλο του πληθυσμού των ψαριών</a:t>
            </a:r>
          </a:p>
        </p:txBody>
      </p:sp>
      <p:sp>
        <p:nvSpPr>
          <p:cNvPr id="157" name="Oval 159"/>
          <p:cNvSpPr>
            <a:spLocks noChangeArrowheads="1"/>
          </p:cNvSpPr>
          <p:nvPr/>
        </p:nvSpPr>
        <p:spPr bwMode="auto">
          <a:xfrm>
            <a:off x="7988198" y="1857375"/>
            <a:ext cx="3571875" cy="4000500"/>
          </a:xfrm>
          <a:prstGeom prst="ellipse">
            <a:avLst/>
          </a:prstGeom>
          <a:noFill/>
          <a:ln w="5715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l-GR" sz="1800" dirty="0">
              <a:solidFill>
                <a:srgbClr val="FF3300"/>
              </a:solidFill>
            </a:endParaRPr>
          </a:p>
        </p:txBody>
      </p:sp>
      <p:sp>
        <p:nvSpPr>
          <p:cNvPr id="158" name="Text Box 1028"/>
          <p:cNvSpPr txBox="1">
            <a:spLocks noChangeArrowheads="1"/>
          </p:cNvSpPr>
          <p:nvPr/>
        </p:nvSpPr>
        <p:spPr bwMode="auto">
          <a:xfrm>
            <a:off x="8546997" y="5916614"/>
            <a:ext cx="2584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l-GR" sz="1800" b="1" dirty="0">
                <a:solidFill>
                  <a:srgbClr val="FF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= Z (συνολική θνησιμότητα)</a:t>
            </a:r>
          </a:p>
        </p:txBody>
      </p:sp>
      <p:sp>
        <p:nvSpPr>
          <p:cNvPr id="159" name="Text Box 155"/>
          <p:cNvSpPr txBox="1">
            <a:spLocks noChangeArrowheads="1"/>
          </p:cNvSpPr>
          <p:nvPr/>
        </p:nvSpPr>
        <p:spPr bwMode="auto">
          <a:xfrm>
            <a:off x="4536972" y="1125539"/>
            <a:ext cx="5688012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prstClr val="black">
                    <a:lumMod val="50000"/>
                  </a:prstClr>
                </a:solidFill>
                <a:latin typeface="Arial" charset="0"/>
              </a:rPr>
              <a:t>B</a:t>
            </a:r>
            <a:r>
              <a:rPr lang="en-US" sz="4800" baseline="-25000" dirty="0">
                <a:solidFill>
                  <a:prstClr val="black">
                    <a:lumMod val="50000"/>
                  </a:prstClr>
                </a:solidFill>
                <a:latin typeface="Arial" charset="0"/>
              </a:rPr>
              <a:t>t+1</a:t>
            </a:r>
            <a:r>
              <a:rPr lang="en-US" sz="4800" dirty="0">
                <a:solidFill>
                  <a:prstClr val="black">
                    <a:lumMod val="50000"/>
                  </a:prstClr>
                </a:solidFill>
                <a:latin typeface="Arial" charset="0"/>
              </a:rPr>
              <a:t>=B</a:t>
            </a:r>
            <a:r>
              <a:rPr lang="en-US" sz="4800" baseline="-25000" dirty="0">
                <a:solidFill>
                  <a:prstClr val="black">
                    <a:lumMod val="50000"/>
                  </a:prstClr>
                </a:solidFill>
                <a:latin typeface="Arial" charset="0"/>
              </a:rPr>
              <a:t>t</a:t>
            </a:r>
            <a:r>
              <a:rPr lang="en-US" sz="4800" dirty="0">
                <a:solidFill>
                  <a:prstClr val="black">
                    <a:lumMod val="50000"/>
                  </a:prstClr>
                </a:solidFill>
                <a:latin typeface="Arial" charset="0"/>
              </a:rPr>
              <a:t>+R+G-M-C</a:t>
            </a:r>
            <a:endParaRPr lang="en-US" sz="4800" baseline="-25000" dirty="0">
              <a:solidFill>
                <a:prstClr val="black">
                  <a:lumMod val="50000"/>
                </a:prstClr>
              </a:solidFill>
              <a:latin typeface="Arial" charset="0"/>
            </a:endParaRPr>
          </a:p>
        </p:txBody>
      </p:sp>
      <p:sp>
        <p:nvSpPr>
          <p:cNvPr id="160" name="Rectangle 3"/>
          <p:cNvSpPr txBox="1">
            <a:spLocks noChangeArrowheads="1"/>
          </p:cNvSpPr>
          <p:nvPr/>
        </p:nvSpPr>
        <p:spPr>
          <a:xfrm>
            <a:off x="13383" y="657225"/>
            <a:ext cx="4170369" cy="44958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50000"/>
            </a:pPr>
            <a:r>
              <a:rPr lang="el-GR" altLang="el-GR" sz="1800" b="1" smtClean="0"/>
              <a:t>ΑΠΟΘΕΜΑ: Το σύνολο των ψαριών ενός είδους που μπορούμε να τα διαχειριζόμαστε σαν 1 ενότητα.</a:t>
            </a:r>
          </a:p>
          <a:p>
            <a:pPr>
              <a:buSzPct val="150000"/>
            </a:pPr>
            <a:endParaRPr lang="el-GR" altLang="el-GR" sz="1800" b="1" smtClean="0"/>
          </a:p>
          <a:p>
            <a:pPr>
              <a:buSzPct val="150000"/>
              <a:buFontTx/>
              <a:buNone/>
            </a:pPr>
            <a:r>
              <a:rPr lang="el-GR" altLang="el-GR" sz="1800" b="1" smtClean="0"/>
              <a:t>Βασικά στοιχεία για την διαχείριση του ιχθυαποθέματος ενός είδους είναι μια σειρά από στοιχεία της δημογραφίας του όπως αυτά διαμορφώνονται από την αλιεία.</a:t>
            </a:r>
          </a:p>
          <a:p>
            <a:pPr>
              <a:buSzPct val="150000"/>
            </a:pPr>
            <a:endParaRPr lang="el-GR" altLang="el-GR" sz="1800" b="1" smtClean="0"/>
          </a:p>
          <a:p>
            <a:pPr>
              <a:buSzPct val="150000"/>
            </a:pPr>
            <a:r>
              <a:rPr lang="el-GR" altLang="el-GR" sz="1800" b="1" smtClean="0"/>
              <a:t>ΗΛΙΚΙΑ ΚΑΙ ΑΥΞΗΣΗ</a:t>
            </a:r>
          </a:p>
          <a:p>
            <a:pPr>
              <a:buSzPct val="150000"/>
            </a:pPr>
            <a:r>
              <a:rPr lang="el-GR" altLang="el-GR" sz="1800" b="1" smtClean="0"/>
              <a:t>ΘΝΗΣΙΜΟΤΗΤΑ</a:t>
            </a:r>
          </a:p>
          <a:p>
            <a:pPr>
              <a:buSzPct val="150000"/>
            </a:pPr>
            <a:r>
              <a:rPr lang="el-GR" altLang="el-GR" sz="1800" b="1" smtClean="0"/>
              <a:t>ΕΙΣΟΔΟΣ ΝΕΩΝ ΑΤΟΜΩΝ (ΣΤΡΑΤΟΛΟΓΗΣΗ)</a:t>
            </a:r>
          </a:p>
          <a:p>
            <a:pPr>
              <a:buSzPct val="150000"/>
            </a:pPr>
            <a:r>
              <a:rPr lang="el-GR" altLang="el-GR" sz="1800" b="1" smtClean="0"/>
              <a:t>ΓΟΝΙΜΟΤΗΤΑ ΚΑΙ ΑΝΑΠΑΡΑΓΩΓΗ</a:t>
            </a:r>
          </a:p>
          <a:p>
            <a:pPr>
              <a:buSzPct val="150000"/>
            </a:pPr>
            <a:r>
              <a:rPr lang="el-GR" altLang="el-GR" sz="1800" b="1" smtClean="0"/>
              <a:t>ΜΕΤΑΚΙΝΗΣΕΙΣ</a:t>
            </a:r>
          </a:p>
          <a:p>
            <a:pPr>
              <a:buSzPct val="150000"/>
            </a:pPr>
            <a:endParaRPr lang="el-GR" altLang="el-GR" sz="1800" b="1" smtClean="0"/>
          </a:p>
          <a:p>
            <a:pPr>
              <a:buSzPct val="150000"/>
            </a:pPr>
            <a:endParaRPr lang="el-GR" altLang="el-GR" sz="1800" b="1" smtClean="0"/>
          </a:p>
          <a:p>
            <a:pPr>
              <a:buSzPct val="150000"/>
            </a:pPr>
            <a:endParaRPr lang="en-US" alt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789982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500" y="850449"/>
            <a:ext cx="10515600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9775" algn="ctr"/>
            <a:r>
              <a:rPr sz="2800" spc="-5" dirty="0" err="1">
                <a:solidFill>
                  <a:srgbClr val="00B050"/>
                </a:solidFill>
              </a:rPr>
              <a:t>εξίσωση</a:t>
            </a:r>
            <a:r>
              <a:rPr sz="2800" spc="-5" dirty="0">
                <a:solidFill>
                  <a:srgbClr val="00B050"/>
                </a:solidFill>
              </a:rPr>
              <a:t> </a:t>
            </a:r>
            <a:r>
              <a:rPr sz="2800" spc="-5" dirty="0" smtClean="0">
                <a:solidFill>
                  <a:srgbClr val="00B050"/>
                </a:solidFill>
              </a:rPr>
              <a:t>Russel</a:t>
            </a:r>
            <a:endParaRPr sz="2800" spc="-5" dirty="0">
              <a:solidFill>
                <a:srgbClr val="00B05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309" y="1314595"/>
            <a:ext cx="9917684" cy="452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n-US" sz="2400" spc="-5" baseline="-25000" dirty="0">
                <a:solidFill>
                  <a:srgbClr val="0070C0"/>
                </a:solidFill>
                <a:latin typeface="Tahoma"/>
                <a:cs typeface="Tahoma"/>
              </a:rPr>
              <a:t>t+1 </a:t>
            </a:r>
            <a:r>
              <a:rPr lang="en-US" sz="2400" spc="-5" dirty="0">
                <a:solidFill>
                  <a:srgbClr val="0070C0"/>
                </a:solidFill>
                <a:latin typeface="Tahoma"/>
                <a:cs typeface="Tahoma"/>
              </a:rPr>
              <a:t>= </a:t>
            </a:r>
            <a:r>
              <a:rPr lang="en-US" sz="2400" spc="-5" dirty="0" err="1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n-US" sz="2400" spc="-5" baseline="-25000" dirty="0" err="1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n-US" sz="2400" spc="-5" baseline="-250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0070C0"/>
                </a:solidFill>
                <a:latin typeface="Tahoma"/>
                <a:cs typeface="Tahoma"/>
              </a:rPr>
              <a:t>+ </a:t>
            </a:r>
            <a:r>
              <a:rPr lang="en-US" sz="24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R</a:t>
            </a:r>
            <a:r>
              <a:rPr lang="en-US" sz="2400" spc="-5" baseline="-250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4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+ G</a:t>
            </a:r>
            <a:r>
              <a:rPr lang="en-US" sz="2400" spc="-5" baseline="-250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4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0070C0"/>
                </a:solidFill>
                <a:latin typeface="Tahoma"/>
                <a:cs typeface="Tahoma"/>
              </a:rPr>
              <a:t>- </a:t>
            </a:r>
            <a:r>
              <a:rPr lang="en-US" sz="2400" dirty="0">
                <a:solidFill>
                  <a:srgbClr val="C00000"/>
                </a:solidFill>
                <a:latin typeface="Tahoma"/>
                <a:cs typeface="Tahoma"/>
              </a:rPr>
              <a:t>M</a:t>
            </a:r>
            <a:r>
              <a:rPr lang="en-US" sz="2400" spc="-5" baseline="-25000" dirty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C00000"/>
                </a:solidFill>
                <a:latin typeface="Tahoma"/>
                <a:cs typeface="Tahoma"/>
              </a:rPr>
              <a:t>- </a:t>
            </a:r>
            <a:r>
              <a:rPr lang="en-US" sz="2400" spc="3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US" sz="2400" spc="-5" dirty="0" err="1">
                <a:solidFill>
                  <a:srgbClr val="C00000"/>
                </a:solidFill>
                <a:latin typeface="Tahoma"/>
                <a:cs typeface="Tahoma"/>
              </a:rPr>
              <a:t>Y</a:t>
            </a:r>
            <a:r>
              <a:rPr lang="en-US" sz="2400" spc="-5" baseline="-25000" dirty="0" err="1">
                <a:solidFill>
                  <a:srgbClr val="C00000"/>
                </a:solidFill>
                <a:latin typeface="Tahoma"/>
                <a:cs typeface="Tahoma"/>
              </a:rPr>
              <a:t>t</a:t>
            </a:r>
            <a:endParaRPr lang="en-US" sz="2400" spc="-5" baseline="-25000" dirty="0">
              <a:solidFill>
                <a:srgbClr val="C00000"/>
              </a:solidFill>
              <a:latin typeface="Tahoma"/>
              <a:cs typeface="Tahoma"/>
            </a:endParaRPr>
          </a:p>
          <a:p>
            <a:pPr>
              <a:spcBef>
                <a:spcPts val="10"/>
              </a:spcBef>
              <a:buClr>
                <a:srgbClr val="3333CC"/>
              </a:buClr>
              <a:buFont typeface="Wingdings"/>
              <a:buChar char=""/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6385">
              <a:buClr>
                <a:srgbClr val="94B6D2">
                  <a:lumMod val="75000"/>
                </a:srgbClr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  <a:tab pos="1841500" algn="l"/>
              </a:tabLst>
            </a:pPr>
            <a:r>
              <a:rPr lang="en-US" sz="2400" spc="-5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n-US" sz="2400" spc="-5" baseline="-25000" dirty="0">
                <a:solidFill>
                  <a:srgbClr val="0070C0"/>
                </a:solidFill>
                <a:latin typeface="Tahoma"/>
                <a:cs typeface="Tahoma"/>
              </a:rPr>
              <a:t>t+1</a:t>
            </a:r>
            <a:r>
              <a:rPr lang="en-US" sz="240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Tahoma"/>
                <a:cs typeface="Tahoma"/>
              </a:rPr>
              <a:t>=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	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βιομάζα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του απ</a:t>
            </a:r>
            <a:r>
              <a:rPr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οθέμ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ατος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το </a:t>
            </a:r>
            <a:r>
              <a:rPr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χρόνο</a:t>
            </a:r>
            <a:r>
              <a:rPr sz="2400" spc="-6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t + 1</a:t>
            </a:r>
          </a:p>
          <a:p>
            <a:pPr marL="756285" lvl="1" indent="-286385">
              <a:spcBef>
                <a:spcPts val="575"/>
              </a:spcBef>
              <a:buClr>
                <a:srgbClr val="94B6D2">
                  <a:lumMod val="75000"/>
                </a:srgbClr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  <a:tab pos="1841500" algn="l"/>
              </a:tabLst>
            </a:pPr>
            <a:r>
              <a:rPr lang="en-US" sz="2400" spc="-5" dirty="0" err="1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n-US" sz="2400" spc="-5" baseline="-25000" dirty="0" err="1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n-US" sz="240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Tahoma"/>
                <a:cs typeface="Tahoma"/>
              </a:rPr>
              <a:t>=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βιομάζα του αποθέματος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το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χρόνο</a:t>
            </a:r>
            <a:r>
              <a:rPr lang="el-GR" sz="2400" spc="-6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t </a:t>
            </a:r>
          </a:p>
          <a:p>
            <a:pPr marL="756285" lvl="1" indent="-286385">
              <a:spcBef>
                <a:spcPts val="575"/>
              </a:spcBef>
              <a:buClr>
                <a:srgbClr val="94B6D2">
                  <a:lumMod val="75000"/>
                </a:srgbClr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  <a:tab pos="1841500" algn="l"/>
              </a:tabLst>
            </a:pPr>
            <a:r>
              <a:rPr lang="en-US" sz="2400" b="1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  <a:cs typeface="Tahoma"/>
              </a:rPr>
              <a:t>R</a:t>
            </a:r>
            <a:r>
              <a:rPr sz="2400" b="1" baseline="-250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  <a:cs typeface="Tahoma"/>
              </a:rPr>
              <a:t>t</a:t>
            </a:r>
            <a:r>
              <a:rPr lang="en-US" sz="2400" b="1" baseline="-250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=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Βιομάζα ατόμων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που εισέρχονται απόθεμα 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στο 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χρόνο</a:t>
            </a:r>
            <a:r>
              <a:rPr sz="2400" spc="-6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  <a:p>
            <a:pPr marL="756285" lvl="1" indent="-286385">
              <a:spcBef>
                <a:spcPts val="575"/>
              </a:spcBef>
              <a:buClr>
                <a:srgbClr val="94B6D2">
                  <a:lumMod val="75000"/>
                </a:srgbClr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  <a:tab pos="1841500" algn="l"/>
              </a:tabLst>
            </a:pPr>
            <a:r>
              <a:rPr lang="en-US" sz="2400" b="1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G</a:t>
            </a:r>
            <a:r>
              <a:rPr lang="en-US" sz="2400" b="1" spc="-5" baseline="-250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400" b="1" spc="-5" baseline="-2500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l-GR" sz="2400" b="1" spc="-5" baseline="-250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l-GR" sz="2400" spc="-5" baseline="-250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=  αύξηση της βιομάζας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του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ψαριών που επέζησαν από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t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ως το t + 1 (σωματική αύξηση)</a:t>
            </a:r>
          </a:p>
          <a:p>
            <a:pPr marL="756285" lvl="1" indent="-286385">
              <a:spcBef>
                <a:spcPts val="575"/>
              </a:spcBef>
              <a:buClr>
                <a:srgbClr val="94B6D2">
                  <a:lumMod val="75000"/>
                </a:srgbClr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  <a:tab pos="1841500" algn="l"/>
              </a:tabLst>
            </a:pPr>
            <a:r>
              <a:rPr lang="en-US" sz="2400" dirty="0">
                <a:solidFill>
                  <a:srgbClr val="C00000"/>
                </a:solidFill>
                <a:latin typeface="Tahoma"/>
                <a:cs typeface="Tahoma"/>
              </a:rPr>
              <a:t>M</a:t>
            </a:r>
            <a:r>
              <a:rPr lang="en-US" sz="2400" spc="-5" baseline="-25000" dirty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= απώλεια βιομάζας λόγω φυσικής θνησιμότητας από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t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ως το t + 1</a:t>
            </a:r>
          </a:p>
          <a:p>
            <a:pPr marL="756285" lvl="1" indent="-286385">
              <a:spcBef>
                <a:spcPts val="575"/>
              </a:spcBef>
              <a:buClr>
                <a:srgbClr val="94B6D2">
                  <a:lumMod val="75000"/>
                </a:srgbClr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  <a:tab pos="1841500" algn="l"/>
              </a:tabLst>
            </a:pPr>
            <a:r>
              <a:rPr lang="en-US" sz="2400" spc="-5" dirty="0" err="1">
                <a:solidFill>
                  <a:srgbClr val="C00000"/>
                </a:solidFill>
                <a:latin typeface="Tahoma"/>
                <a:cs typeface="Tahoma"/>
              </a:rPr>
              <a:t>Y</a:t>
            </a:r>
            <a:r>
              <a:rPr lang="en-US" sz="2400" spc="-5" baseline="-25000" dirty="0" err="1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lang="el-GR" sz="2400" spc="-5" baseline="-250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=βιομάζα των ατόμων που συλλαμβάνονται από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t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ως το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t + 1 (αλιευτική θνησιμότητα)</a:t>
            </a:r>
          </a:p>
          <a:p>
            <a:pPr marL="469900" lvl="1">
              <a:spcBef>
                <a:spcPts val="575"/>
              </a:spcBef>
              <a:buClr>
                <a:srgbClr val="94B6D2">
                  <a:lumMod val="75000"/>
                </a:srgbClr>
              </a:buClr>
              <a:buSzPct val="54166"/>
              <a:tabLst>
                <a:tab pos="756285" algn="l"/>
                <a:tab pos="756920" algn="l"/>
                <a:tab pos="1841500" algn="l"/>
              </a:tabLst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24114" y="115889"/>
            <a:ext cx="7343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B050"/>
                </a:solidFill>
                <a:latin typeface="Calibri" panose="020F0502020204030204" pitchFamily="34" charset="0"/>
              </a:rPr>
              <a:t>Βα</a:t>
            </a:r>
            <a:r>
              <a:rPr lang="en-US" altLang="en-US" sz="3200" b="0" dirty="0" err="1">
                <a:solidFill>
                  <a:srgbClr val="00B050"/>
                </a:solidFill>
                <a:latin typeface="Calibri" panose="020F0502020204030204" pitchFamily="34" charset="0"/>
              </a:rPr>
              <a:t>σικά</a:t>
            </a:r>
            <a:r>
              <a:rPr lang="en-US" altLang="en-US" sz="3200" b="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rgbClr val="00B050"/>
                </a:solidFill>
                <a:latin typeface="Calibri" panose="020F0502020204030204" pitchFamily="34" charset="0"/>
              </a:rPr>
              <a:t>μοντέλ</a:t>
            </a:r>
            <a:r>
              <a:rPr lang="en-US" altLang="en-US" sz="3200" b="0" dirty="0">
                <a:solidFill>
                  <a:srgbClr val="00B050"/>
                </a:solidFill>
                <a:latin typeface="Calibri" panose="020F0502020204030204" pitchFamily="34" charset="0"/>
              </a:rPr>
              <a:t>α πληθυσμού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5951" y="5603009"/>
            <a:ext cx="8420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Ωστόσο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, α</a:t>
            </a:r>
            <a:r>
              <a:rPr lang="en-US" altLang="en-US" sz="2400" dirty="0" err="1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υτ</a:t>
            </a:r>
            <a:r>
              <a:rPr lang="el-GR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ή η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μορφή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του </a:t>
            </a:r>
            <a:r>
              <a:rPr lang="en-US" altLang="en-US" sz="2400" dirty="0" err="1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μοντέλο</a:t>
            </a:r>
            <a:r>
              <a:rPr lang="el-GR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υ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χρησιμο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ποιείται συνήθως </a:t>
            </a:r>
            <a:r>
              <a:rPr lang="el-GR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μόνο για </a:t>
            </a:r>
            <a:r>
              <a:rPr lang="en-US" altLang="en-US" sz="2400" dirty="0" err="1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την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κατανόηση 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τ</a:t>
            </a:r>
            <a:r>
              <a:rPr lang="el-GR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ων εννοιών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9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5978" y="518034"/>
            <a:ext cx="123189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Tahoma"/>
              </a:rPr>
              <a:t>3</a:t>
            </a:r>
            <a:endParaRPr sz="1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1316" y="2027302"/>
            <a:ext cx="9549384" cy="2905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285" marR="74930" lvl="1" indent="-286385">
              <a:spcBef>
                <a:spcPts val="484"/>
              </a:spcBef>
              <a:buClr>
                <a:srgbClr val="94B6D2">
                  <a:lumMod val="75000"/>
                </a:srgbClr>
              </a:buClr>
              <a:buSzPct val="5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l-GR"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Δ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ια</a:t>
            </a:r>
            <a:r>
              <a:rPr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κρίνει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τους παράγοντες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που καθορίζουν την αύξηση 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και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τις απώλειες ενός πληθυσμού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  <a:p>
            <a:pPr marL="756285" lvl="1" indent="-286385">
              <a:spcBef>
                <a:spcPts val="480"/>
              </a:spcBef>
              <a:buClr>
                <a:srgbClr val="94B6D2">
                  <a:lumMod val="75000"/>
                </a:srgbClr>
              </a:buClr>
              <a:buSzPct val="5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lang="el-GR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  <a:cs typeface="Tahoma"/>
              </a:rPr>
              <a:t>Αύξηση πληθυσμού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Στρατολόγηση και σωματική αύξηση</a:t>
            </a:r>
          </a:p>
          <a:p>
            <a:pPr marL="1270000" lvl="2" indent="1155700">
              <a:spcBef>
                <a:spcPts val="480"/>
              </a:spcBef>
              <a:buClr>
                <a:srgbClr val="94B6D2">
                  <a:lumMod val="75000"/>
                </a:srgbClr>
              </a:buClr>
              <a:buSzPct val="55000"/>
              <a:buFont typeface="Wingdings" panose="05000000000000000000" pitchFamily="2" charset="2"/>
              <a:buChar char="Ø"/>
              <a:tabLst>
                <a:tab pos="756285" algn="l"/>
                <a:tab pos="756920" algn="l"/>
              </a:tabLst>
            </a:pPr>
            <a:r>
              <a:rPr lang="el-GR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  <a:cs typeface="Tahoma"/>
              </a:rPr>
              <a:t>Παραγωγή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= </a:t>
            </a:r>
            <a:r>
              <a:rPr lang="en-US" sz="24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R</a:t>
            </a:r>
            <a:r>
              <a:rPr lang="en-US" sz="2400" spc="-5" baseline="-250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4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+ G</a:t>
            </a:r>
            <a:r>
              <a:rPr lang="en-US" sz="2400" spc="-5" baseline="-250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4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endParaRPr lang="el-GR" sz="2400" spc="-5" dirty="0">
              <a:solidFill>
                <a:srgbClr val="DD8047">
                  <a:lumMod val="50000"/>
                </a:srgbClr>
              </a:solidFill>
              <a:latin typeface="Tahoma"/>
              <a:cs typeface="Tahoma"/>
            </a:endParaRPr>
          </a:p>
          <a:p>
            <a:pPr marL="1270000" lvl="2" indent="1155700">
              <a:spcBef>
                <a:spcPts val="480"/>
              </a:spcBef>
              <a:buClr>
                <a:srgbClr val="94B6D2">
                  <a:lumMod val="75000"/>
                </a:srgbClr>
              </a:buClr>
              <a:buSzPct val="55000"/>
              <a:buFont typeface="Wingdings" panose="05000000000000000000" pitchFamily="2" charset="2"/>
              <a:buChar char="Ø"/>
              <a:tabLst>
                <a:tab pos="756285" algn="l"/>
                <a:tab pos="756920" algn="l"/>
              </a:tabLst>
            </a:pP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  <a:p>
            <a:pPr marL="756285" lvl="1" indent="-286385">
              <a:spcBef>
                <a:spcPts val="480"/>
              </a:spcBef>
              <a:buClr>
                <a:srgbClr val="94B6D2">
                  <a:lumMod val="75000"/>
                </a:srgbClr>
              </a:buClr>
              <a:buSzPct val="5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cs typeface="Tahoma"/>
              </a:rPr>
              <a:t>Α</a:t>
            </a:r>
            <a:r>
              <a:rPr sz="2400" dirty="0">
                <a:solidFill>
                  <a:srgbClr val="FF0000"/>
                </a:solidFill>
                <a:latin typeface="Calibri" panose="020F0502020204030204" pitchFamily="34" charset="0"/>
                <a:cs typeface="Tahoma"/>
              </a:rPr>
              <a:t>π</a:t>
            </a:r>
            <a:r>
              <a:rPr sz="2400" dirty="0" err="1">
                <a:solidFill>
                  <a:srgbClr val="FF0000"/>
                </a:solidFill>
                <a:latin typeface="Calibri" panose="020F0502020204030204" pitchFamily="34" charset="0"/>
                <a:cs typeface="Tahoma"/>
              </a:rPr>
              <a:t>ώλειες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cs typeface="Tahoma"/>
              </a:rPr>
              <a:t> πληθυσμού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: </a:t>
            </a:r>
            <a:r>
              <a:rPr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Φυσικ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ή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και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αλιευτική </a:t>
            </a:r>
            <a:r>
              <a:rPr sz="2400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θνησιμότητ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α</a:t>
            </a:r>
            <a:r>
              <a:rPr sz="2400" spc="-5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(σ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υ</a:t>
            </a:r>
            <a:r>
              <a:rPr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λλ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ή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ψ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εις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)</a:t>
            </a:r>
            <a:endParaRPr lang="el-GR" sz="2400" spc="-5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  <a:p>
            <a:pPr marL="756285" lvl="1" indent="-286385">
              <a:spcBef>
                <a:spcPts val="480"/>
              </a:spcBef>
              <a:buClr>
                <a:srgbClr val="94B6D2">
                  <a:lumMod val="75000"/>
                </a:srgbClr>
              </a:buClr>
              <a:buSzPct val="55000"/>
              <a:buFont typeface="Wingdings"/>
              <a:buChar char=""/>
              <a:tabLst>
                <a:tab pos="756285" algn="l"/>
                <a:tab pos="756920" algn="l"/>
              </a:tabLst>
            </a:pP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16" name="object 3"/>
          <p:cNvSpPr txBox="1">
            <a:spLocks/>
          </p:cNvSpPr>
          <p:nvPr/>
        </p:nvSpPr>
        <p:spPr>
          <a:xfrm>
            <a:off x="571500" y="850449"/>
            <a:ext cx="10515600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39775" algn="ctr"/>
            <a:r>
              <a:rPr lang="el-GR" sz="2800" spc="-5" smtClean="0">
                <a:solidFill>
                  <a:srgbClr val="00B050"/>
                </a:solidFill>
              </a:rPr>
              <a:t>εξίσωση </a:t>
            </a:r>
            <a:r>
              <a:rPr lang="en-US" sz="2800" spc="-5" smtClean="0">
                <a:solidFill>
                  <a:srgbClr val="00B050"/>
                </a:solidFill>
              </a:rPr>
              <a:t>Russel</a:t>
            </a:r>
            <a:endParaRPr lang="en-US" sz="2800" spc="-5" dirty="0">
              <a:solidFill>
                <a:srgbClr val="00B050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24114" y="115889"/>
            <a:ext cx="7343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B050"/>
                </a:solidFill>
                <a:latin typeface="Calibri" panose="020F0502020204030204" pitchFamily="34" charset="0"/>
              </a:rPr>
              <a:t>Βα</a:t>
            </a:r>
            <a:r>
              <a:rPr lang="en-US" altLang="en-US" sz="3200" b="0" dirty="0" err="1">
                <a:solidFill>
                  <a:srgbClr val="00B050"/>
                </a:solidFill>
                <a:latin typeface="Calibri" panose="020F0502020204030204" pitchFamily="34" charset="0"/>
              </a:rPr>
              <a:t>σικά</a:t>
            </a:r>
            <a:r>
              <a:rPr lang="en-US" altLang="en-US" sz="3200" b="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rgbClr val="00B050"/>
                </a:solidFill>
                <a:latin typeface="Calibri" panose="020F0502020204030204" pitchFamily="34" charset="0"/>
              </a:rPr>
              <a:t>μοντέλ</a:t>
            </a:r>
            <a:r>
              <a:rPr lang="en-US" altLang="en-US" sz="3200" b="0" dirty="0">
                <a:solidFill>
                  <a:srgbClr val="00B050"/>
                </a:solidFill>
                <a:latin typeface="Calibri" panose="020F0502020204030204" pitchFamily="34" charset="0"/>
              </a:rPr>
              <a:t>α πληθυσμού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31316" y="1448108"/>
            <a:ext cx="3683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n-US" sz="2000" spc="-5" baseline="-25000" dirty="0">
                <a:solidFill>
                  <a:srgbClr val="0070C0"/>
                </a:solidFill>
                <a:latin typeface="Tahoma"/>
                <a:cs typeface="Tahoma"/>
              </a:rPr>
              <a:t>t+1 </a:t>
            </a:r>
            <a:r>
              <a:rPr lang="en-US" sz="2000" spc="-5" dirty="0">
                <a:solidFill>
                  <a:srgbClr val="0070C0"/>
                </a:solidFill>
                <a:latin typeface="Tahoma"/>
                <a:cs typeface="Tahoma"/>
              </a:rPr>
              <a:t>= </a:t>
            </a:r>
            <a:r>
              <a:rPr lang="en-US" sz="2000" spc="-5" dirty="0" err="1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n-US" sz="2000" spc="-5" baseline="-25000" dirty="0" err="1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n-US" sz="2000" spc="-5" baseline="-250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US" sz="2000" spc="-5" dirty="0">
                <a:solidFill>
                  <a:srgbClr val="0070C0"/>
                </a:solidFill>
                <a:latin typeface="Tahoma"/>
                <a:cs typeface="Tahoma"/>
              </a:rPr>
              <a:t>+ </a:t>
            </a:r>
            <a:r>
              <a:rPr lang="en-US" sz="20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R</a:t>
            </a:r>
            <a:r>
              <a:rPr lang="en-US" sz="2000" spc="-5" baseline="-250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0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0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+ G</a:t>
            </a:r>
            <a:r>
              <a:rPr lang="en-US" sz="2000" spc="-5" baseline="-250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0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000" spc="-5" dirty="0">
                <a:solidFill>
                  <a:srgbClr val="0070C0"/>
                </a:solidFill>
                <a:latin typeface="Tahoma"/>
                <a:cs typeface="Tahoma"/>
              </a:rPr>
              <a:t>- </a:t>
            </a:r>
            <a:r>
              <a:rPr lang="en-US" sz="2000" dirty="0">
                <a:solidFill>
                  <a:srgbClr val="C00000"/>
                </a:solidFill>
                <a:latin typeface="Tahoma"/>
                <a:cs typeface="Tahoma"/>
              </a:rPr>
              <a:t>M</a:t>
            </a:r>
            <a:r>
              <a:rPr lang="en-US" sz="2000" spc="-5" baseline="-25000" dirty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lang="en-US" sz="20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US" sz="2000" spc="-5" dirty="0">
                <a:solidFill>
                  <a:srgbClr val="C00000"/>
                </a:solidFill>
                <a:latin typeface="Tahoma"/>
                <a:cs typeface="Tahoma"/>
              </a:rPr>
              <a:t>- </a:t>
            </a:r>
            <a:r>
              <a:rPr lang="en-US" sz="2000" spc="3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US" sz="2000" spc="-5" dirty="0" err="1">
                <a:solidFill>
                  <a:srgbClr val="C00000"/>
                </a:solidFill>
                <a:latin typeface="Tahoma"/>
                <a:cs typeface="Tahoma"/>
              </a:rPr>
              <a:t>Y</a:t>
            </a:r>
            <a:r>
              <a:rPr lang="en-US" sz="2000" spc="-5" baseline="-25000" dirty="0" err="1">
                <a:solidFill>
                  <a:srgbClr val="C00000"/>
                </a:solidFill>
                <a:latin typeface="Tahoma"/>
                <a:cs typeface="Tahoma"/>
              </a:rPr>
              <a:t>t</a:t>
            </a:r>
            <a:endParaRPr lang="en-US" sz="2000" spc="-5" baseline="-25000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27200" y="5092536"/>
            <a:ext cx="8953500" cy="124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509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Η διαφορά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μεταξύ της παραγωγής και φυσικής θνησιμότητας (όταν έχουμε απουσία αλιευτικής θνησιμότητας)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ονομάζεται 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cs typeface="Tahoma"/>
              </a:rPr>
              <a:t>πλεόνασμα παραγωγής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:</a:t>
            </a:r>
          </a:p>
          <a:p>
            <a:pPr marL="1280795">
              <a:lnSpc>
                <a:spcPts val="2370"/>
              </a:lnSpc>
              <a:tabLst>
                <a:tab pos="3802379" algn="l"/>
              </a:tabLst>
            </a:pPr>
            <a:r>
              <a:rPr lang="el-GR" sz="2400" b="1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Πλεόνασμα</a:t>
            </a:r>
            <a:r>
              <a:rPr lang="el-GR" sz="2400" b="1" spc="-1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l-GR" sz="2400" b="1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παραγωγής =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	</a:t>
            </a:r>
            <a:r>
              <a:rPr lang="en-US" sz="24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4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R</a:t>
            </a:r>
            <a:r>
              <a:rPr lang="en-US" sz="2400" spc="-5" baseline="-250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4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+ G</a:t>
            </a:r>
            <a:r>
              <a:rPr lang="en-US" sz="2400" spc="-5" baseline="-250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4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0070C0"/>
                </a:solidFill>
                <a:latin typeface="Tahoma"/>
                <a:cs typeface="Tahoma"/>
              </a:rPr>
              <a:t>- </a:t>
            </a:r>
            <a:r>
              <a:rPr lang="en-US" sz="2400" dirty="0">
                <a:solidFill>
                  <a:srgbClr val="C00000"/>
                </a:solidFill>
                <a:latin typeface="Tahoma"/>
                <a:cs typeface="Tahoma"/>
              </a:rPr>
              <a:t>M</a:t>
            </a:r>
            <a:r>
              <a:rPr lang="en-US" sz="2400" spc="-5" baseline="-25000" dirty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endParaRPr lang="el-GR" sz="16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431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86678" y="840617"/>
            <a:ext cx="9842500" cy="4318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n-US" sz="2400" dirty="0" smtClean="0"/>
              <a:t>Το </a:t>
            </a:r>
            <a:r>
              <a:rPr lang="en-US" altLang="en-US" sz="2400" dirty="0" smtClean="0"/>
              <a:t>μέγεθος </a:t>
            </a:r>
            <a:r>
              <a:rPr lang="en-US" altLang="en-US" sz="2400" dirty="0"/>
              <a:t>ενός π</a:t>
            </a:r>
            <a:r>
              <a:rPr lang="en-US" altLang="en-US" sz="2400" dirty="0" err="1"/>
              <a:t>ληθυσμού</a:t>
            </a:r>
            <a:r>
              <a:rPr lang="en-US" altLang="en-US" sz="2400" dirty="0"/>
              <a:t> </a:t>
            </a:r>
            <a:r>
              <a:rPr lang="el-GR" altLang="en-US" sz="2400" dirty="0" smtClean="0"/>
              <a:t>είναι </a:t>
            </a:r>
            <a:r>
              <a:rPr lang="en-US" altLang="en-US" sz="2400" dirty="0" smtClean="0"/>
              <a:t>απ</a:t>
            </a:r>
            <a:r>
              <a:rPr lang="en-US" altLang="en-US" sz="2400" dirty="0" err="1" smtClean="0"/>
              <a:t>οτελέσμ</a:t>
            </a:r>
            <a:r>
              <a:rPr lang="en-US" altLang="en-US" sz="2400" dirty="0" smtClean="0"/>
              <a:t>α </a:t>
            </a:r>
            <a:r>
              <a:rPr lang="en-US" altLang="en-US" sz="2400" dirty="0"/>
              <a:t>από μια ισορροπία μεταξύ αντιτιθέμενων παραγόντων</a:t>
            </a:r>
            <a:r>
              <a:rPr lang="en-US" altLang="en-US" sz="2400" dirty="0" smtClean="0"/>
              <a:t>:</a:t>
            </a:r>
            <a:endParaRPr lang="el-GR" altLang="en-US" sz="2400" dirty="0" smtClean="0"/>
          </a:p>
          <a:p>
            <a:pPr eaLnBrk="1" hangingPunct="1"/>
            <a:endParaRPr lang="en-US" altLang="en-US" sz="28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000" b="1" i="1" dirty="0" err="1"/>
              <a:t>Βιοτικό</a:t>
            </a:r>
            <a:r>
              <a:rPr lang="en-US" altLang="en-US" sz="2000" b="1" i="1" dirty="0"/>
              <a:t> </a:t>
            </a:r>
            <a:r>
              <a:rPr lang="en-US" altLang="en-US" sz="2000" b="1" i="1" dirty="0" err="1"/>
              <a:t>δυν</a:t>
            </a:r>
            <a:r>
              <a:rPr lang="en-US" altLang="en-US" sz="2000" b="1" i="1" dirty="0"/>
              <a:t>αμικό</a:t>
            </a:r>
            <a:r>
              <a:rPr lang="en-US" altLang="en-US" sz="2000" b="1" dirty="0"/>
              <a:t> </a:t>
            </a:r>
            <a:r>
              <a:rPr lang="en-US" altLang="en-US" sz="2000" dirty="0" smtClean="0"/>
              <a:t>– Μέγιστ</a:t>
            </a:r>
            <a:r>
              <a:rPr lang="el-GR" altLang="en-US" sz="2000" dirty="0" err="1" smtClean="0"/>
              <a:t>ος</a:t>
            </a:r>
            <a:r>
              <a:rPr lang="el-GR" altLang="en-US" sz="2000" dirty="0" smtClean="0"/>
              <a:t> ρυθμός </a:t>
            </a:r>
            <a:r>
              <a:rPr lang="en-US" altLang="en-US" sz="2000" dirty="0" err="1" smtClean="0"/>
              <a:t>με</a:t>
            </a:r>
            <a:r>
              <a:rPr lang="en-US" altLang="en-US" sz="2000" dirty="0" smtClean="0"/>
              <a:t> τ</a:t>
            </a:r>
            <a:r>
              <a:rPr lang="el-GR" altLang="en-US" sz="2000" dirty="0" smtClean="0"/>
              <a:t>ο</a:t>
            </a:r>
            <a:r>
              <a:rPr lang="en-US" altLang="en-US" sz="2000" dirty="0" smtClean="0"/>
              <a:t>ν οπ</a:t>
            </a:r>
            <a:r>
              <a:rPr lang="en-US" altLang="en-US" sz="2000" dirty="0" err="1" smtClean="0"/>
              <a:t>οί</a:t>
            </a:r>
            <a:r>
              <a:rPr lang="el-GR" altLang="en-US" sz="2000" dirty="0" smtClean="0"/>
              <a:t>ο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θα μπορούσε να αυξηθεί ο πληθυσμός, υποθέτοντας ιδανικές συνθήκες που επιτρέπουν ένα μέγιστο </a:t>
            </a:r>
            <a:r>
              <a:rPr lang="el-GR" altLang="en-US" sz="2000" dirty="0" smtClean="0"/>
              <a:t>αριθμό </a:t>
            </a:r>
            <a:r>
              <a:rPr lang="en-US" altLang="en-US" sz="2000" dirty="0" err="1" smtClean="0"/>
              <a:t>γεννήσεων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και </a:t>
            </a:r>
            <a:r>
              <a:rPr lang="en-US" altLang="en-US" sz="2000" dirty="0" err="1" smtClean="0"/>
              <a:t>το</a:t>
            </a:r>
            <a:r>
              <a:rPr lang="el-GR" altLang="en-US" sz="2000" dirty="0" smtClean="0"/>
              <a:t>ν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ελάχιστο</a:t>
            </a:r>
            <a:r>
              <a:rPr lang="en-US" altLang="en-US" sz="2000" dirty="0"/>
              <a:t> </a:t>
            </a:r>
            <a:r>
              <a:rPr lang="el-GR" altLang="en-US" sz="2000" dirty="0" smtClean="0"/>
              <a:t>ρυθμό </a:t>
            </a:r>
            <a:r>
              <a:rPr lang="en-US" altLang="en-US" sz="2000" dirty="0" smtClean="0"/>
              <a:t>θα</a:t>
            </a:r>
            <a:r>
              <a:rPr lang="en-US" altLang="en-US" sz="2000" dirty="0" err="1" smtClean="0"/>
              <a:t>νάτου</a:t>
            </a:r>
            <a:endParaRPr lang="el-GR" altLang="en-US" sz="2000" dirty="0" smtClean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sz="20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n-US" sz="2000" b="1" i="1" dirty="0" smtClean="0"/>
              <a:t>Περιορισμοί</a:t>
            </a:r>
            <a:r>
              <a:rPr lang="en-US" altLang="en-US" sz="2000" b="1" i="1" dirty="0" smtClean="0"/>
              <a:t> (</a:t>
            </a:r>
            <a:r>
              <a:rPr lang="el-GR" altLang="en-US" sz="2000" b="1" i="1" dirty="0" smtClean="0"/>
              <a:t>αντίσταση) </a:t>
            </a:r>
            <a:r>
              <a:rPr lang="en-US" altLang="en-US" sz="2000" b="1" i="1" dirty="0" err="1" smtClean="0"/>
              <a:t>του</a:t>
            </a:r>
            <a:r>
              <a:rPr lang="en-US" altLang="en-US" sz="2000" b="1" i="1" dirty="0" smtClean="0"/>
              <a:t> </a:t>
            </a:r>
            <a:r>
              <a:rPr lang="en-US" altLang="en-US" sz="2000" b="1" i="1" dirty="0"/>
              <a:t>περιβάλλοντος</a:t>
            </a:r>
            <a:r>
              <a:rPr lang="en-US" altLang="en-US" sz="2000" b="1" dirty="0"/>
              <a:t> </a:t>
            </a:r>
            <a:r>
              <a:rPr lang="en-US" altLang="en-US" sz="2000" dirty="0"/>
              <a:t>- </a:t>
            </a:r>
            <a:r>
              <a:rPr lang="en-US" altLang="en-US" sz="2000" dirty="0" smtClean="0"/>
              <a:t>Ορί</a:t>
            </a:r>
            <a:r>
              <a:rPr lang="el-GR" altLang="en-US" sz="2000" dirty="0" smtClean="0"/>
              <a:t>α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που καθορίζονται από το περιβάλλον, όπως </a:t>
            </a:r>
            <a:endParaRPr lang="el-GR" altLang="en-US" sz="2000" dirty="0" smtClean="0"/>
          </a:p>
          <a:p>
            <a:pPr lvl="1" indent="3048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 </a:t>
            </a:r>
            <a:r>
              <a:rPr lang="en-US" altLang="en-US" sz="2000" dirty="0"/>
              <a:t>διαθεσιμότητα </a:t>
            </a:r>
            <a:r>
              <a:rPr lang="el-GR" altLang="en-US" sz="2000" dirty="0" smtClean="0"/>
              <a:t>τροφής</a:t>
            </a:r>
            <a:r>
              <a:rPr lang="en-US" altLang="en-US" sz="2000" dirty="0" smtClean="0"/>
              <a:t>, </a:t>
            </a:r>
            <a:endParaRPr lang="el-GR" altLang="en-US" sz="2000" dirty="0" smtClean="0"/>
          </a:p>
          <a:p>
            <a:pPr lvl="1" indent="304800" eaLnBrk="1" hangingPunct="1">
              <a:buFont typeface="Wingdings" panose="05000000000000000000" pitchFamily="2" charset="2"/>
              <a:buChar char="Ø"/>
            </a:pPr>
            <a:r>
              <a:rPr lang="el-GR" altLang="en-US" sz="2000" dirty="0" smtClean="0"/>
              <a:t> χώρος </a:t>
            </a:r>
            <a:r>
              <a:rPr lang="en-US" altLang="en-US" sz="2000" dirty="0" smtClean="0"/>
              <a:t>, </a:t>
            </a:r>
            <a:endParaRPr lang="el-GR" altLang="en-US" sz="2000" dirty="0" smtClean="0"/>
          </a:p>
          <a:p>
            <a:pPr lvl="1" indent="3048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 </a:t>
            </a:r>
            <a:r>
              <a:rPr lang="en-US" altLang="en-US" sz="2000" dirty="0"/>
              <a:t>ανταγωνισμός, </a:t>
            </a:r>
            <a:endParaRPr lang="el-GR" altLang="en-US" sz="2000" dirty="0" smtClean="0"/>
          </a:p>
          <a:p>
            <a:pPr lvl="1" indent="3048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 smtClean="0"/>
              <a:t>θήρευση</a:t>
            </a:r>
            <a:endParaRPr lang="el-GR" altLang="en-US" sz="2000" dirty="0" smtClean="0"/>
          </a:p>
          <a:p>
            <a:pPr lvl="1" indent="3048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 παρασιτισμός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2656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0" y="1866900"/>
            <a:ext cx="11112500" cy="5295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n-US" sz="2400" dirty="0" smtClean="0"/>
              <a:t>Το </a:t>
            </a:r>
            <a:r>
              <a:rPr lang="en-US" altLang="en-US" sz="2400" dirty="0" err="1" smtClean="0"/>
              <a:t>Βιοτικό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δυν</a:t>
            </a:r>
            <a:r>
              <a:rPr lang="en-US" altLang="en-US" sz="2400" dirty="0"/>
              <a:t>αμικό επηρεάζεται από: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err="1"/>
              <a:t>Ηλικί</a:t>
            </a:r>
            <a:r>
              <a:rPr lang="en-US" altLang="en-US" dirty="0"/>
              <a:t>α κατά την </a:t>
            </a:r>
            <a:r>
              <a:rPr lang="el-GR" altLang="en-US" dirty="0" smtClean="0"/>
              <a:t>γεννητική ωρίμανση</a:t>
            </a:r>
            <a:endParaRPr lang="en-US" altLang="en-US" dirty="0"/>
          </a:p>
          <a:p>
            <a:pPr marL="990600" lvl="1" indent="-533400">
              <a:buFontTx/>
              <a:buAutoNum type="arabicPeriod"/>
            </a:pPr>
            <a:r>
              <a:rPr lang="en-US" altLang="en-US" dirty="0" err="1"/>
              <a:t>Συχνότητ</a:t>
            </a:r>
            <a:r>
              <a:rPr lang="en-US" altLang="en-US" dirty="0"/>
              <a:t>α με την οποία </a:t>
            </a:r>
            <a:r>
              <a:rPr lang="el-GR" altLang="en-US" dirty="0" smtClean="0"/>
              <a:t>γίνεται </a:t>
            </a:r>
            <a:r>
              <a:rPr lang="en-US" altLang="en-US" dirty="0" smtClean="0"/>
              <a:t>η </a:t>
            </a:r>
            <a:r>
              <a:rPr lang="en-US" altLang="en-US" dirty="0"/>
              <a:t>αναπαραγωγή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err="1"/>
              <a:t>Μέσος</a:t>
            </a:r>
            <a:r>
              <a:rPr lang="en-US" altLang="en-US" dirty="0"/>
              <a:t> α</a:t>
            </a:r>
            <a:r>
              <a:rPr lang="en-US" altLang="en-US" dirty="0" err="1"/>
              <a:t>ριθμός</a:t>
            </a:r>
            <a:r>
              <a:rPr lang="en-US" altLang="en-US" dirty="0"/>
              <a:t> </a:t>
            </a:r>
            <a:r>
              <a:rPr lang="en-US" altLang="en-US" dirty="0" err="1"/>
              <a:t>των</a:t>
            </a:r>
            <a:r>
              <a:rPr lang="en-US" altLang="en-US" dirty="0"/>
              <a:t> απ</a:t>
            </a:r>
            <a:r>
              <a:rPr lang="en-US" altLang="en-US" dirty="0" err="1"/>
              <a:t>ογόνων</a:t>
            </a:r>
            <a:r>
              <a:rPr lang="en-US" altLang="en-US" dirty="0"/>
              <a:t> π</a:t>
            </a:r>
            <a:r>
              <a:rPr lang="en-US" altLang="en-US" dirty="0" err="1"/>
              <a:t>ου</a:t>
            </a:r>
            <a:r>
              <a:rPr lang="en-US" altLang="en-US" dirty="0"/>
              <a:t> πα</a:t>
            </a:r>
            <a:r>
              <a:rPr lang="en-US" altLang="en-US" dirty="0" err="1"/>
              <a:t>ράγοντ</a:t>
            </a:r>
            <a:r>
              <a:rPr lang="en-US" altLang="en-US" dirty="0"/>
              <a:t>αι κάθε χρόνο</a:t>
            </a:r>
          </a:p>
          <a:p>
            <a:pPr marL="990600" lvl="1" indent="-533400">
              <a:buFontTx/>
              <a:buAutoNum type="arabicPeriod"/>
            </a:pPr>
            <a:r>
              <a:rPr lang="el-GR" altLang="en-US" dirty="0" smtClean="0"/>
              <a:t>Α</a:t>
            </a:r>
            <a:r>
              <a:rPr lang="en-US" altLang="en-US" dirty="0" smtClean="0"/>
              <a:t>ναπαρα</a:t>
            </a:r>
            <a:r>
              <a:rPr lang="en-US" altLang="en-US" dirty="0" err="1" smtClean="0"/>
              <a:t>γωγική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διάρκει</a:t>
            </a:r>
            <a:r>
              <a:rPr lang="en-US" altLang="en-US" dirty="0" smtClean="0"/>
              <a:t>α</a:t>
            </a:r>
            <a:r>
              <a:rPr lang="el-GR" altLang="en-US" dirty="0" smtClean="0"/>
              <a:t> ζωής</a:t>
            </a:r>
            <a:endParaRPr lang="en-US" altLang="en-US" dirty="0"/>
          </a:p>
          <a:p>
            <a:pPr marL="990600" lvl="1" indent="-533400">
              <a:buFontTx/>
              <a:buAutoNum type="arabicPeriod"/>
            </a:pPr>
            <a:r>
              <a:rPr lang="el-GR" altLang="en-US" dirty="0"/>
              <a:t>Π</a:t>
            </a:r>
            <a:r>
              <a:rPr lang="en-US" altLang="en-US" dirty="0" err="1" smtClean="0"/>
              <a:t>οσοστό</a:t>
            </a:r>
            <a:r>
              <a:rPr lang="en-US" altLang="en-US" dirty="0" smtClean="0"/>
              <a:t> </a:t>
            </a:r>
            <a:r>
              <a:rPr lang="en-US" altLang="en-US" dirty="0"/>
              <a:t>θα</a:t>
            </a:r>
            <a:r>
              <a:rPr lang="en-US" altLang="en-US" dirty="0" err="1"/>
              <a:t>νάτου</a:t>
            </a:r>
            <a:r>
              <a:rPr lang="en-US" altLang="en-US" dirty="0"/>
              <a:t> </a:t>
            </a:r>
            <a:r>
              <a:rPr lang="en-US" altLang="en-US" dirty="0" err="1"/>
              <a:t>των</a:t>
            </a:r>
            <a:r>
              <a:rPr lang="en-US" altLang="en-US" dirty="0"/>
              <a:t> α</a:t>
            </a:r>
            <a:r>
              <a:rPr lang="en-US" altLang="en-US" dirty="0" err="1"/>
              <a:t>τόμων</a:t>
            </a:r>
            <a:r>
              <a:rPr lang="en-US" altLang="en-US" dirty="0"/>
              <a:t> υπό </a:t>
            </a:r>
            <a:r>
              <a:rPr lang="en-US" altLang="en-US" dirty="0" err="1"/>
              <a:t>ιδ</a:t>
            </a:r>
            <a:r>
              <a:rPr lang="en-US" altLang="en-US" dirty="0"/>
              <a:t>ανικές </a:t>
            </a:r>
            <a:r>
              <a:rPr lang="en-US" altLang="en-US" dirty="0" smtClean="0"/>
              <a:t>συνθήκες</a:t>
            </a:r>
            <a:endParaRPr lang="en-US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09800" y="5334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4000" smtClean="0">
                <a:solidFill>
                  <a:srgbClr val="0070C0"/>
                </a:solidFill>
              </a:rPr>
              <a:t>Β</a:t>
            </a:r>
            <a:r>
              <a:rPr lang="en-US" altLang="en-US" sz="4000" smtClean="0">
                <a:solidFill>
                  <a:srgbClr val="0070C0"/>
                </a:solidFill>
              </a:rPr>
              <a:t>ιοτικ</a:t>
            </a:r>
            <a:r>
              <a:rPr lang="el-GR" altLang="en-US" sz="4000" smtClean="0">
                <a:solidFill>
                  <a:srgbClr val="0070C0"/>
                </a:solidFill>
              </a:rPr>
              <a:t>ό</a:t>
            </a:r>
            <a:r>
              <a:rPr lang="en-US" altLang="en-US" sz="4000" smtClean="0">
                <a:solidFill>
                  <a:srgbClr val="0070C0"/>
                </a:solidFill>
              </a:rPr>
              <a:t> Δυναμικό</a:t>
            </a:r>
            <a:endParaRPr lang="en-US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397566" y="1039482"/>
            <a:ext cx="9013720" cy="163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lvl="1">
              <a:spcBef>
                <a:spcPts val="480"/>
              </a:spcBef>
              <a:buClr>
                <a:srgbClr val="FF0000"/>
              </a:buClr>
              <a:buSzPct val="55000"/>
              <a:tabLst>
                <a:tab pos="756285" algn="l"/>
                <a:tab pos="756920" algn="l"/>
              </a:tabLst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Κανένας φυσικός πληθυσμός δεν αυξάνεται ή μειώνεται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συνεχώς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και</a:t>
            </a:r>
            <a:r>
              <a:rPr lang="el-GR" sz="2400" spc="-13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φαίνεται να υπάρχει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ένα ανώτατο όριο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λόγω διαθέσιμης τροφής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/ περιορισμένου χώρου, 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θήρευσης, ανταγωνισμού. </a:t>
            </a:r>
            <a:endParaRPr lang="en-US" sz="2400" spc="-5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  <a:p>
            <a:pPr marL="469900" marR="5080" lvl="1">
              <a:spcBef>
                <a:spcPts val="480"/>
              </a:spcBef>
              <a:buClr>
                <a:srgbClr val="FF0000"/>
              </a:buClr>
              <a:buSzPct val="55000"/>
              <a:tabLst>
                <a:tab pos="756285" algn="l"/>
                <a:tab pos="756920" algn="l"/>
              </a:tabLst>
            </a:pPr>
            <a:endParaRPr lang="en-US" sz="2400" spc="-5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9910" y="3428584"/>
            <a:ext cx="91486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Οι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π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ληθυσμοί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θα μπ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ορούσ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αν να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επιδείξουν εκθετικό 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π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ρότυ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πο </a:t>
            </a:r>
            <a:r>
              <a:rPr lang="el-GR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αυξησης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μέχρι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οι 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π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όρ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οι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να 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γίν</a:t>
            </a:r>
            <a:r>
              <a:rPr lang="el-GR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ουν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π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εριορισμέν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οι (περιβαλλοντική αντίσταση), οπότε 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τα άτομα ανταγωνίζονται για τροφή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και χώρο: </a:t>
            </a:r>
            <a:r>
              <a:rPr lang="el-GR" altLang="en-US" sz="2400" b="1" dirty="0">
                <a:solidFill>
                  <a:srgbClr val="94B6D2">
                    <a:lumMod val="50000"/>
                  </a:srgbClr>
                </a:solidFill>
                <a:latin typeface="Calibri" panose="020F0502020204030204" pitchFamily="34" charset="0"/>
              </a:rPr>
              <a:t>Πυκνοεξάρτηση</a:t>
            </a:r>
          </a:p>
          <a:p>
            <a:pPr>
              <a:spcBef>
                <a:spcPct val="50000"/>
              </a:spcBef>
            </a:pP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Άρα ο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ρυθμός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αύξησης 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επιβρα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δύνετ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αι, μέχρι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 πληθυσμός να φτάσει 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το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ανώτατο όριο,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φέρουσα 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ικ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ανότητα (K)</a:t>
            </a:r>
          </a:p>
        </p:txBody>
      </p:sp>
    </p:spTree>
    <p:extLst>
      <p:ext uri="{BB962C8B-B14F-4D97-AF65-F5344CB8AC3E}">
        <p14:creationId xmlns:p14="http://schemas.microsoft.com/office/powerpoint/2010/main" val="23709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76728" y="1618125"/>
            <a:ext cx="4666250" cy="4402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Μετά</a:t>
            </a:r>
            <a:r>
              <a:rPr lang="en-US" altLang="en-US" dirty="0" smtClean="0"/>
              <a:t> </a:t>
            </a:r>
            <a:r>
              <a:rPr lang="en-US" altLang="en-US" dirty="0"/>
              <a:t>από </a:t>
            </a:r>
            <a:r>
              <a:rPr lang="en-US" altLang="en-US" dirty="0" err="1"/>
              <a:t>μι</a:t>
            </a:r>
            <a:r>
              <a:rPr lang="en-US" altLang="en-US" dirty="0"/>
              <a:t>α </a:t>
            </a:r>
            <a:r>
              <a:rPr lang="en-US" altLang="en-US" dirty="0" smtClean="0"/>
              <a:t>περίοδο</a:t>
            </a:r>
            <a:r>
              <a:rPr lang="el-GR" altLang="en-US" dirty="0" smtClean="0"/>
              <a:t> ταχείας</a:t>
            </a:r>
            <a:r>
              <a:rPr lang="en-US" altLang="en-US" dirty="0" smtClean="0"/>
              <a:t> </a:t>
            </a:r>
            <a:r>
              <a:rPr lang="el-GR" altLang="en-US" dirty="0" smtClean="0"/>
              <a:t>αύξησης που καθορίζεται από</a:t>
            </a:r>
            <a:r>
              <a:rPr lang="en-US" altLang="en-US" dirty="0" smtClean="0"/>
              <a:t> </a:t>
            </a:r>
            <a:r>
              <a:rPr lang="el-GR" altLang="en-US" dirty="0" smtClean="0"/>
              <a:t>το βιοτικό δυναμικό, </a:t>
            </a:r>
            <a:r>
              <a:rPr lang="en-US" altLang="en-US" dirty="0" err="1" smtClean="0"/>
              <a:t>οι</a:t>
            </a:r>
            <a:r>
              <a:rPr lang="en-US" altLang="en-US" dirty="0" smtClean="0"/>
              <a:t> </a:t>
            </a:r>
            <a:r>
              <a:rPr lang="en-US" altLang="en-US" dirty="0"/>
              <a:t>πληθυσμοί τείνουν να </a:t>
            </a:r>
            <a:r>
              <a:rPr lang="en-US" altLang="en-US" dirty="0" smtClean="0"/>
              <a:t>σταθεροποιηθ</a:t>
            </a:r>
            <a:r>
              <a:rPr lang="el-GR" altLang="en-US" dirty="0" err="1" smtClean="0"/>
              <a:t>ούν</a:t>
            </a:r>
            <a:r>
              <a:rPr lang="el-GR" altLang="en-US" dirty="0" smtClean="0"/>
              <a:t> κοντά στη φέρουσα ικανότητα του περιβάλλοντος λόγω της περιβαλλοντικής αντίστασης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 smtClean="0"/>
              <a:t>Φθάν</a:t>
            </a:r>
            <a:r>
              <a:rPr lang="el-GR" altLang="en-US" sz="2000" dirty="0" err="1" smtClean="0"/>
              <a:t>ουν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σε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μι</a:t>
            </a:r>
            <a:r>
              <a:rPr lang="en-US" altLang="en-US" sz="2000" dirty="0"/>
              <a:t>α κατάσταση ισορροπίας </a:t>
            </a:r>
            <a:endParaRPr lang="el-GR" altLang="en-US" sz="20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l-GR" altLang="en-US" sz="2000" dirty="0" smtClean="0"/>
              <a:t>(ρυθμός μεταβολής πληθυσμού =0)</a:t>
            </a:r>
            <a:endParaRPr lang="en-US" altLang="en-US" sz="2000" dirty="0"/>
          </a:p>
          <a:p>
            <a:pPr lvl="1"/>
            <a:r>
              <a:rPr lang="en-US" altLang="en-US" sz="2000" i="1" dirty="0" err="1"/>
              <a:t>Φέρουσ</a:t>
            </a:r>
            <a:r>
              <a:rPr lang="en-US" altLang="en-US" sz="2000" i="1" dirty="0"/>
              <a:t>α ικανότητα</a:t>
            </a:r>
            <a:r>
              <a:rPr lang="en-US" altLang="en-US" sz="2000" dirty="0"/>
              <a:t> </a:t>
            </a:r>
            <a:r>
              <a:rPr lang="el-GR" altLang="en-US" sz="2000" dirty="0" smtClean="0"/>
              <a:t>=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Μέγιστο μέγεθος του πληθυσμού </a:t>
            </a:r>
            <a:r>
              <a:rPr lang="en-US" altLang="en-US" sz="2000" dirty="0" smtClean="0"/>
              <a:t>που</a:t>
            </a:r>
            <a:r>
              <a:rPr lang="el-GR" altLang="en-US" sz="2000" dirty="0" smtClean="0"/>
              <a:t> </a:t>
            </a:r>
            <a:r>
              <a:rPr lang="en-US" altLang="en-US" sz="2000" dirty="0"/>
              <a:t>μπ</a:t>
            </a:r>
            <a:r>
              <a:rPr lang="en-US" altLang="en-US" sz="2000" dirty="0" err="1"/>
              <a:t>ορεί</a:t>
            </a:r>
            <a:r>
              <a:rPr lang="en-US" altLang="en-US" sz="2000" dirty="0"/>
              <a:t> να υπ</a:t>
            </a:r>
            <a:r>
              <a:rPr lang="en-US" altLang="en-US" sz="2000" dirty="0" err="1"/>
              <a:t>οστηρίξει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επ'α</a:t>
            </a:r>
            <a:r>
              <a:rPr lang="en-US" altLang="en-US" sz="2000" dirty="0" err="1" smtClean="0"/>
              <a:t>όριστον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έν</a:t>
            </a:r>
            <a:r>
              <a:rPr lang="en-US" altLang="en-US" sz="2000" dirty="0"/>
              <a:t>α </a:t>
            </a:r>
            <a:r>
              <a:rPr lang="en-US" altLang="en-US" sz="2000" dirty="0" smtClean="0"/>
              <a:t>οικοσύστημα</a:t>
            </a:r>
            <a:endParaRPr lang="en-US" alt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4234" y="1828798"/>
            <a:ext cx="6502845" cy="4682757"/>
            <a:chOff x="1333500" y="2743200"/>
            <a:chExt cx="6477000" cy="4064001"/>
          </a:xfrm>
        </p:grpSpPr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40000" y="1536700"/>
              <a:ext cx="4064000" cy="647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210443" y="4254902"/>
              <a:ext cx="2799471" cy="553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el-GR" sz="2800" dirty="0">
                  <a:solidFill>
                    <a:prstClr val="black"/>
                  </a:solidFill>
                </a:rPr>
                <a:t>Αριθμός ατόμων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60786" y="6530522"/>
              <a:ext cx="2799471" cy="2766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Χρόνος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5275" y="4369188"/>
              <a:ext cx="1402442" cy="667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Βιοτικό δυναμικό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6495" y="3121347"/>
              <a:ext cx="1849675" cy="667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φέρουσα ικανότητα (Κ)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0521" y="2888924"/>
              <a:ext cx="2344965" cy="667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περιβαλλοντική αντίσταση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60521" y="4470595"/>
              <a:ext cx="1849675" cy="377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ισορροπία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6170" y="4963365"/>
              <a:ext cx="1849675" cy="566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εκθετική αύξηση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09800" y="317500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n-US" sz="2400" b="1" dirty="0" smtClean="0">
                <a:solidFill>
                  <a:srgbClr val="0070C0"/>
                </a:solidFill>
              </a:rPr>
              <a:t>Μεταβολή πληθυσμού –πυκνοεξάρτηση</a:t>
            </a:r>
          </a:p>
          <a:p>
            <a:pPr algn="ctr"/>
            <a:r>
              <a:rPr lang="el-GR" altLang="en-US" sz="2400" b="1" dirty="0" smtClean="0">
                <a:solidFill>
                  <a:srgbClr val="0070C0"/>
                </a:solidFill>
              </a:rPr>
              <a:t>Λογιστικό μοντέλο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Ουράνιο">
  <a:themeElements>
    <a:clrScheme name="Ουράνιο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Ουράνιο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Ουράνιο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3.xml><?xml version="1.0" encoding="utf-8"?>
<a:theme xmlns:a="http://schemas.openxmlformats.org/drawingml/2006/main" name="1_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814</Words>
  <Application>Microsoft Office PowerPoint</Application>
  <PresentationFormat>Widescreen</PresentationFormat>
  <Paragraphs>152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 Unicode MS</vt:lpstr>
      <vt:lpstr>Arial</vt:lpstr>
      <vt:lpstr>Calibri</vt:lpstr>
      <vt:lpstr>Calibri Light</vt:lpstr>
      <vt:lpstr>Georgia</vt:lpstr>
      <vt:lpstr>Tahoma</vt:lpstr>
      <vt:lpstr>Times New Roman</vt:lpstr>
      <vt:lpstr>Trebuchet MS</vt:lpstr>
      <vt:lpstr>Wingdings</vt:lpstr>
      <vt:lpstr>Ουράνιο</vt:lpstr>
      <vt:lpstr>Wood Type</vt:lpstr>
      <vt:lpstr>1_Wood Type</vt:lpstr>
      <vt:lpstr>Photo Editor Photo</vt:lpstr>
      <vt:lpstr>ΔυναμικΗ Αλιευτικων ΑποθεμΑτων    </vt:lpstr>
      <vt:lpstr>PowerPoint Presentation</vt:lpstr>
      <vt:lpstr>PowerPoint Presentation</vt:lpstr>
      <vt:lpstr>εξίσωση Russel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Mitsos</dc:creator>
  <cp:lastModifiedBy>Mitsos</cp:lastModifiedBy>
  <cp:revision>3</cp:revision>
  <dcterms:created xsi:type="dcterms:W3CDTF">2021-10-26T14:01:12Z</dcterms:created>
  <dcterms:modified xsi:type="dcterms:W3CDTF">2021-10-26T15:40:01Z</dcterms:modified>
</cp:coreProperties>
</file>