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22" r:id="rId2"/>
  </p:sldMasterIdLst>
  <p:notesMasterIdLst>
    <p:notesMasterId r:id="rId50"/>
  </p:notesMasterIdLst>
  <p:handoutMasterIdLst>
    <p:handoutMasterId r:id="rId51"/>
  </p:handoutMasterIdLst>
  <p:sldIdLst>
    <p:sldId id="342" r:id="rId3"/>
    <p:sldId id="344" r:id="rId4"/>
    <p:sldId id="384" r:id="rId5"/>
    <p:sldId id="343" r:id="rId6"/>
    <p:sldId id="348" r:id="rId7"/>
    <p:sldId id="350" r:id="rId8"/>
    <p:sldId id="345" r:id="rId9"/>
    <p:sldId id="351" r:id="rId10"/>
    <p:sldId id="327" r:id="rId11"/>
    <p:sldId id="322" r:id="rId12"/>
    <p:sldId id="385" r:id="rId13"/>
    <p:sldId id="386" r:id="rId14"/>
    <p:sldId id="352" r:id="rId15"/>
    <p:sldId id="410" r:id="rId16"/>
    <p:sldId id="387" r:id="rId17"/>
    <p:sldId id="406" r:id="rId18"/>
    <p:sldId id="408" r:id="rId19"/>
    <p:sldId id="407" r:id="rId20"/>
    <p:sldId id="402" r:id="rId21"/>
    <p:sldId id="405" r:id="rId22"/>
    <p:sldId id="409" r:id="rId23"/>
    <p:sldId id="404" r:id="rId24"/>
    <p:sldId id="335" r:id="rId25"/>
    <p:sldId id="389" r:id="rId26"/>
    <p:sldId id="388" r:id="rId27"/>
    <p:sldId id="390" r:id="rId28"/>
    <p:sldId id="391" r:id="rId29"/>
    <p:sldId id="383" r:id="rId30"/>
    <p:sldId id="362" r:id="rId31"/>
    <p:sldId id="363" r:id="rId32"/>
    <p:sldId id="364" r:id="rId33"/>
    <p:sldId id="365" r:id="rId34"/>
    <p:sldId id="366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394" r:id="rId43"/>
    <p:sldId id="400" r:id="rId44"/>
    <p:sldId id="392" r:id="rId45"/>
    <p:sldId id="396" r:id="rId46"/>
    <p:sldId id="397" r:id="rId47"/>
    <p:sldId id="399" r:id="rId48"/>
    <p:sldId id="401" r:id="rId4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E3C"/>
    <a:srgbClr val="7F7F7F"/>
    <a:srgbClr val="DCDDDE"/>
    <a:srgbClr val="E6E6E8"/>
    <a:srgbClr val="8D8D8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7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0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184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2E325-C4AE-426C-A353-FC86C4963BD2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B2E975E-BE0D-4C55-B717-C64A43C50852}" type="slidenum">
              <a:rPr lang="en-IE"/>
              <a:pPr>
                <a:defRPr/>
              </a:pPr>
              <a:t>‹#›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5016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47436-C5AC-42DC-818C-9E7B84A3ECCA}" type="datetimeFigureOut">
              <a:rPr lang="en-IE" smtClean="0"/>
              <a:pPr/>
              <a:t>31/10/2023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8895A-FF02-4F84-B97E-1D6CFEDDC084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14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8895A-FF02-4F84-B97E-1D6CFEDDC084}" type="slidenum">
              <a:rPr lang="en-IE" smtClean="0"/>
              <a:pPr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1399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cuff insertion is subjected to continuous bending loads that, If it were not supple, would fatigue it (the way a paper clip fatigues when it is bent back and forth)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8895A-FF02-4F84-B97E-1D6CFEDDC084}" type="slidenum">
              <a:rPr lang="en-IE" smtClean="0"/>
              <a:pPr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3796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Acute,</a:t>
            </a:r>
            <a:r>
              <a:rPr lang="en-US" baseline="0" dirty="0"/>
              <a:t> traumatic tear vs. chronic tear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8895A-FF02-4F84-B97E-1D6CFEDDC084}" type="slidenum">
              <a:rPr lang="en-IE" smtClean="0"/>
              <a:pPr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12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night pain.</a:t>
            </a:r>
          </a:p>
          <a:p>
            <a:r>
              <a:rPr lang="en-US" dirty="0"/>
              <a:t>Mention young, strong patients &amp; exam sensitivity.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8895A-FF02-4F84-B97E-1D6CFEDDC084}" type="slidenum">
              <a:rPr lang="en-IE" smtClean="0"/>
              <a:pPr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244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8895A-FF02-4F84-B97E-1D6CFEDDC084}" type="slidenum">
              <a:rPr lang="en-IE" smtClean="0"/>
              <a:pPr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500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8895A-FF02-4F84-B97E-1D6CFEDDC084}" type="slidenum">
              <a:rPr lang="en-IE" smtClean="0"/>
              <a:pPr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5004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8895A-FF02-4F84-B97E-1D6CFEDDC084}" type="slidenum">
              <a:rPr lang="en-IE" smtClean="0"/>
              <a:pPr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5004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8895A-FF02-4F84-B97E-1D6CFEDDC084}" type="slidenum">
              <a:rPr lang="en-IE" smtClean="0"/>
              <a:pPr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5004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8895A-FF02-4F84-B97E-1D6CFEDDC084}" type="slidenum">
              <a:rPr lang="en-IE" smtClean="0"/>
              <a:pPr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5004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rgbClr val="E6E6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4" name="Rectangle 3"/>
          <p:cNvSpPr/>
          <p:nvPr userDrawn="1"/>
        </p:nvSpPr>
        <p:spPr>
          <a:xfrm>
            <a:off x="0" y="3533774"/>
            <a:ext cx="9144000" cy="2919562"/>
          </a:xfrm>
          <a:prstGeom prst="rect">
            <a:avLst/>
          </a:prstGeom>
          <a:solidFill>
            <a:srgbClr val="B3093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pic>
        <p:nvPicPr>
          <p:cNvPr id="6" name="Picture 3" descr="C:\Users\Adrian J Cassar\Downloads\SSC_Logo_485_2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488" y="311150"/>
            <a:ext cx="590867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457200" y="3861211"/>
            <a:ext cx="8229600" cy="1143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/>
          </p:nvPr>
        </p:nvSpPr>
        <p:spPr>
          <a:xfrm>
            <a:off x="1871812" y="5300663"/>
            <a:ext cx="5400377" cy="64861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E6E6E8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22"/>
          <p:cNvSpPr>
            <a:spLocks noGrp="1"/>
          </p:cNvSpPr>
          <p:nvPr>
            <p:ph type="dt" sz="half" idx="15"/>
          </p:nvPr>
        </p:nvSpPr>
        <p:spPr>
          <a:xfrm>
            <a:off x="457200" y="6511652"/>
            <a:ext cx="2133600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250EA-22C6-45D1-BB08-A54C4A1699AB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6"/>
          </p:nvPr>
        </p:nvSpPr>
        <p:spPr>
          <a:xfrm>
            <a:off x="3124200" y="6511652"/>
            <a:ext cx="2895600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6553200" y="6511652"/>
            <a:ext cx="2133600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39BF8-030B-4A9E-A16E-4A2C8FA1E8AD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915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E6BBA-7163-40E2-885F-B3ECDC29770C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7F831-028D-4ACC-BD1A-53AC536085A9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500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9D2CA-91F7-43A5-92DC-28483EB0A264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86F5F-7822-40CA-B452-2BE0B0C3D35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6808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AC634-C59C-468D-A9F5-F4437076D524}" type="datetimeFigureOut">
              <a:rPr lang="en-IE" smtClean="0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1279D-834F-4EB7-B267-D20F150D3100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AC634-C59C-468D-A9F5-F4437076D524}" type="datetimeFigureOut">
              <a:rPr lang="en-IE" smtClean="0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1279D-834F-4EB7-B267-D20F150D3100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AC634-C59C-468D-A9F5-F4437076D524}" type="datetimeFigureOut">
              <a:rPr lang="en-IE" smtClean="0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1279D-834F-4EB7-B267-D20F150D3100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AC634-C59C-468D-A9F5-F4437076D524}" type="datetimeFigureOut">
              <a:rPr lang="en-IE" smtClean="0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1279D-834F-4EB7-B267-D20F150D3100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AC634-C59C-468D-A9F5-F4437076D524}" type="datetimeFigureOut">
              <a:rPr lang="en-IE" smtClean="0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1279D-834F-4EB7-B267-D20F150D3100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AC634-C59C-468D-A9F5-F4437076D524}" type="datetimeFigureOut">
              <a:rPr lang="en-IE" smtClean="0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1279D-834F-4EB7-B267-D20F150D3100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AC634-C59C-468D-A9F5-F4437076D524}" type="datetimeFigureOut">
              <a:rPr lang="en-IE" smtClean="0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1279D-834F-4EB7-B267-D20F150D3100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AC634-C59C-468D-A9F5-F4437076D524}" type="datetimeFigureOut">
              <a:rPr lang="en-IE" smtClean="0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1279D-834F-4EB7-B267-D20F150D3100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250915"/>
            <a:ext cx="9144000" cy="5202421"/>
          </a:xfrm>
          <a:prstGeom prst="rect">
            <a:avLst/>
          </a:prstGeom>
          <a:solidFill>
            <a:srgbClr val="DCDD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6" name="Rectangle 5"/>
          <p:cNvSpPr/>
          <p:nvPr userDrawn="1"/>
        </p:nvSpPr>
        <p:spPr>
          <a:xfrm>
            <a:off x="152318" y="1196752"/>
            <a:ext cx="8839364" cy="216025"/>
          </a:xfrm>
          <a:prstGeom prst="rect">
            <a:avLst/>
          </a:prstGeom>
          <a:solidFill>
            <a:srgbClr val="B3093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6563072" cy="100811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6855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rgbClr val="B31E3C"/>
              </a:buCl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buClr>
                <a:srgbClr val="B31E3C"/>
              </a:buClr>
              <a:buSzPct val="70000"/>
              <a:buFont typeface="Courier New" pitchFamily="49" charset="0"/>
              <a:buChar char="o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buClr>
                <a:srgbClr val="B31E3C"/>
              </a:buClr>
              <a:buSzPct val="70000"/>
              <a:buFont typeface="Wingdings" pitchFamily="2" charset="2"/>
              <a:buChar char="§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Clr>
                <a:srgbClr val="B31E3C"/>
              </a:buCl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Clr>
                <a:srgbClr val="B31E3C"/>
              </a:buCl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007" y="116632"/>
            <a:ext cx="1919489" cy="1008000"/>
          </a:xfrm>
          <a:prstGeom prst="rect">
            <a:avLst/>
          </a:prstGeom>
        </p:spPr>
      </p:pic>
      <p:sp>
        <p:nvSpPr>
          <p:cNvPr id="20" name="Date Placeholder 22"/>
          <p:cNvSpPr>
            <a:spLocks noGrp="1"/>
          </p:cNvSpPr>
          <p:nvPr>
            <p:ph type="dt" sz="half" idx="15"/>
          </p:nvPr>
        </p:nvSpPr>
        <p:spPr>
          <a:xfrm>
            <a:off x="457200" y="6525344"/>
            <a:ext cx="2133600" cy="29311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EB2D3-4070-4B95-9847-CB3F71F96D72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21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6553200" y="6525344"/>
            <a:ext cx="2133600" cy="29311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AAD72-7CC8-4C8F-8673-0670A15AA19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0057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AC634-C59C-468D-A9F5-F4437076D524}" type="datetimeFigureOut">
              <a:rPr lang="en-IE" smtClean="0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1279D-834F-4EB7-B267-D20F150D3100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AC634-C59C-468D-A9F5-F4437076D524}" type="datetimeFigureOut">
              <a:rPr lang="en-IE" smtClean="0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1279D-834F-4EB7-B267-D20F150D3100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AC634-C59C-468D-A9F5-F4437076D524}" type="datetimeFigureOut">
              <a:rPr lang="en-IE" smtClean="0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1279D-834F-4EB7-B267-D20F150D3100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250915"/>
            <a:ext cx="9144000" cy="5202421"/>
          </a:xfrm>
          <a:prstGeom prst="rect">
            <a:avLst/>
          </a:prstGeom>
          <a:solidFill>
            <a:srgbClr val="DCDD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6" name="Rectangle 5"/>
          <p:cNvSpPr/>
          <p:nvPr userDrawn="1"/>
        </p:nvSpPr>
        <p:spPr>
          <a:xfrm>
            <a:off x="152318" y="1196752"/>
            <a:ext cx="8839364" cy="216025"/>
          </a:xfrm>
          <a:prstGeom prst="rect">
            <a:avLst/>
          </a:prstGeom>
          <a:solidFill>
            <a:srgbClr val="B3093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6563072" cy="100811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6855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rgbClr val="B31E3C"/>
              </a:buCl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buClr>
                <a:srgbClr val="B31E3C"/>
              </a:buClr>
              <a:buSzPct val="70000"/>
              <a:buFont typeface="Courier New" pitchFamily="49" charset="0"/>
              <a:buChar char="o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buClr>
                <a:srgbClr val="B31E3C"/>
              </a:buClr>
              <a:buSzPct val="70000"/>
              <a:buFont typeface="Wingdings" pitchFamily="2" charset="2"/>
              <a:buChar char="§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Clr>
                <a:srgbClr val="B31E3C"/>
              </a:buCl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Clr>
                <a:srgbClr val="B31E3C"/>
              </a:buCl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007" y="116632"/>
            <a:ext cx="1919489" cy="1008000"/>
          </a:xfrm>
          <a:prstGeom prst="rect">
            <a:avLst/>
          </a:prstGeom>
        </p:spPr>
      </p:pic>
      <p:sp>
        <p:nvSpPr>
          <p:cNvPr id="20" name="Date Placeholder 22"/>
          <p:cNvSpPr>
            <a:spLocks noGrp="1"/>
          </p:cNvSpPr>
          <p:nvPr>
            <p:ph type="dt" sz="half" idx="15"/>
          </p:nvPr>
        </p:nvSpPr>
        <p:spPr>
          <a:xfrm>
            <a:off x="457200" y="6525344"/>
            <a:ext cx="2133600" cy="29311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EB2D3-4070-4B95-9847-CB3F71F96D72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21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6553200" y="6525344"/>
            <a:ext cx="2133600" cy="29311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AAD72-7CC8-4C8F-8673-0670A15AA19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0057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rgbClr val="E6E6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11" name="Rectangle 10"/>
          <p:cNvSpPr/>
          <p:nvPr userDrawn="1"/>
        </p:nvSpPr>
        <p:spPr>
          <a:xfrm>
            <a:off x="0" y="3533774"/>
            <a:ext cx="9144000" cy="2919562"/>
          </a:xfrm>
          <a:prstGeom prst="rect">
            <a:avLst/>
          </a:prstGeom>
          <a:solidFill>
            <a:srgbClr val="B3093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pic>
        <p:nvPicPr>
          <p:cNvPr id="12" name="Picture 3" descr="C:\Users\Adrian J Cassar\Downloads\SSC_Logo_485_2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488" y="311150"/>
            <a:ext cx="590867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25"/>
          <p:cNvSpPr>
            <a:spLocks noGrp="1"/>
          </p:cNvSpPr>
          <p:nvPr>
            <p:ph type="title"/>
          </p:nvPr>
        </p:nvSpPr>
        <p:spPr>
          <a:xfrm>
            <a:off x="457200" y="3861211"/>
            <a:ext cx="8229600" cy="1143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14" name="Text Placeholder 28"/>
          <p:cNvSpPr>
            <a:spLocks noGrp="1"/>
          </p:cNvSpPr>
          <p:nvPr>
            <p:ph type="body" sz="quarter" idx="14"/>
          </p:nvPr>
        </p:nvSpPr>
        <p:spPr>
          <a:xfrm>
            <a:off x="1871812" y="5300663"/>
            <a:ext cx="5400377" cy="64861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E6E6E8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Date Placeholder 22"/>
          <p:cNvSpPr>
            <a:spLocks noGrp="1"/>
          </p:cNvSpPr>
          <p:nvPr>
            <p:ph type="dt" sz="half" idx="15"/>
          </p:nvPr>
        </p:nvSpPr>
        <p:spPr>
          <a:xfrm>
            <a:off x="457200" y="6511652"/>
            <a:ext cx="2133600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250EA-22C6-45D1-BB08-A54C4A1699AB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16" name="Footer Placeholder 23"/>
          <p:cNvSpPr>
            <a:spLocks noGrp="1"/>
          </p:cNvSpPr>
          <p:nvPr>
            <p:ph type="ftr" sz="quarter" idx="16"/>
          </p:nvPr>
        </p:nvSpPr>
        <p:spPr>
          <a:xfrm>
            <a:off x="3124200" y="6511652"/>
            <a:ext cx="2895600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17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6553200" y="6511652"/>
            <a:ext cx="2133600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39BF8-030B-4A9E-A16E-4A2C8FA1E8AD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503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1250915"/>
            <a:ext cx="9144000" cy="5202421"/>
          </a:xfrm>
          <a:prstGeom prst="rect">
            <a:avLst/>
          </a:prstGeom>
          <a:solidFill>
            <a:srgbClr val="DCDD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52318" y="1196752"/>
            <a:ext cx="8839364" cy="216025"/>
          </a:xfrm>
          <a:prstGeom prst="rect">
            <a:avLst/>
          </a:prstGeom>
          <a:solidFill>
            <a:srgbClr val="B3093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6563072" cy="100811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007" y="116632"/>
            <a:ext cx="1919489" cy="1008000"/>
          </a:xfrm>
          <a:prstGeom prst="rect">
            <a:avLst/>
          </a:prstGeom>
        </p:spPr>
      </p:pic>
      <p:sp>
        <p:nvSpPr>
          <p:cNvPr id="25" name="Date Placeholder 22"/>
          <p:cNvSpPr>
            <a:spLocks noGrp="1"/>
          </p:cNvSpPr>
          <p:nvPr>
            <p:ph type="dt" sz="half" idx="15"/>
          </p:nvPr>
        </p:nvSpPr>
        <p:spPr>
          <a:xfrm>
            <a:off x="457200" y="6525344"/>
            <a:ext cx="2133600" cy="29311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EB2D3-4070-4B95-9847-CB3F71F96D72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26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6553200" y="6525344"/>
            <a:ext cx="2133600" cy="29311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AAD72-7CC8-4C8F-8673-0670A15AA19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73532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250915"/>
            <a:ext cx="9144000" cy="5202421"/>
          </a:xfrm>
          <a:prstGeom prst="rect">
            <a:avLst/>
          </a:prstGeom>
          <a:solidFill>
            <a:srgbClr val="DCDD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52318" y="1196752"/>
            <a:ext cx="8839364" cy="216025"/>
          </a:xfrm>
          <a:prstGeom prst="rect">
            <a:avLst/>
          </a:prstGeom>
          <a:solidFill>
            <a:srgbClr val="B3093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19" name="Title Placeholder 1"/>
          <p:cNvSpPr txBox="1">
            <a:spLocks/>
          </p:cNvSpPr>
          <p:nvPr userDrawn="1"/>
        </p:nvSpPr>
        <p:spPr bwMode="auto">
          <a:xfrm>
            <a:off x="457200" y="116632"/>
            <a:ext cx="656307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ontin" pitchFamily="2" charset="0"/>
                <a:ea typeface="Verdana" pitchFamily="34" charset="0"/>
                <a:cs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ontin" pitchFamily="2" charset="0"/>
                <a:ea typeface="Verdana" pitchFamily="34" charset="0"/>
                <a:cs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ontin" pitchFamily="2" charset="0"/>
                <a:ea typeface="Verdana" pitchFamily="34" charset="0"/>
                <a:cs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ontin" pitchFamily="2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ontin" pitchFamily="2" charset="0"/>
                <a:ea typeface="Verdana" pitchFamily="34" charset="0"/>
                <a:cs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ontin" pitchFamily="2" charset="0"/>
                <a:ea typeface="Verdana" pitchFamily="34" charset="0"/>
                <a:cs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ontin" pitchFamily="2" charset="0"/>
                <a:ea typeface="Verdana" pitchFamily="34" charset="0"/>
                <a:cs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ontin" pitchFamily="2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007" y="116632"/>
            <a:ext cx="1919489" cy="1008000"/>
          </a:xfrm>
          <a:prstGeom prst="rect">
            <a:avLst/>
          </a:prstGeom>
        </p:spPr>
      </p:pic>
      <p:sp>
        <p:nvSpPr>
          <p:cNvPr id="21" name="Date Placeholder 22"/>
          <p:cNvSpPr>
            <a:spLocks noGrp="1"/>
          </p:cNvSpPr>
          <p:nvPr>
            <p:ph type="dt" sz="half" idx="15"/>
          </p:nvPr>
        </p:nvSpPr>
        <p:spPr>
          <a:xfrm>
            <a:off x="457200" y="6525344"/>
            <a:ext cx="2133600" cy="29311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EB2D3-4070-4B95-9847-CB3F71F96D72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22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6553200" y="6525344"/>
            <a:ext cx="2133600" cy="29311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AAD72-7CC8-4C8F-8673-0670A15AA19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4353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250915"/>
            <a:ext cx="9144000" cy="5202421"/>
          </a:xfrm>
          <a:prstGeom prst="rect">
            <a:avLst/>
          </a:prstGeom>
          <a:solidFill>
            <a:srgbClr val="B31E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25498-EC72-448C-AAF0-5CF1A7ED3FC5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3319D-1F8A-4059-85B7-C36FB1AAC7BD}" type="slidenum">
              <a:rPr lang="en-IE"/>
              <a:pPr>
                <a:defRPr/>
              </a:pPr>
              <a:t>‹#›</a:t>
            </a:fld>
            <a:endParaRPr lang="en-IE"/>
          </a:p>
        </p:txBody>
      </p:sp>
      <p:sp>
        <p:nvSpPr>
          <p:cNvPr id="13" name="Rectangle 12"/>
          <p:cNvSpPr/>
          <p:nvPr userDrawn="1"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rgbClr val="E6E6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15" name="Title 25"/>
          <p:cNvSpPr>
            <a:spLocks noGrp="1"/>
          </p:cNvSpPr>
          <p:nvPr>
            <p:ph type="title"/>
          </p:nvPr>
        </p:nvSpPr>
        <p:spPr>
          <a:xfrm>
            <a:off x="457200" y="2276872"/>
            <a:ext cx="8229600" cy="2727339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007" y="116632"/>
            <a:ext cx="1919489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9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250915"/>
            <a:ext cx="9144000" cy="5202421"/>
          </a:xfrm>
          <a:prstGeom prst="rect">
            <a:avLst/>
          </a:prstGeom>
          <a:solidFill>
            <a:srgbClr val="DCDD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14" name="Rectangle 13"/>
          <p:cNvSpPr/>
          <p:nvPr userDrawn="1"/>
        </p:nvSpPr>
        <p:spPr>
          <a:xfrm>
            <a:off x="152318" y="1196752"/>
            <a:ext cx="8839364" cy="216025"/>
          </a:xfrm>
          <a:prstGeom prst="rect">
            <a:avLst/>
          </a:prstGeom>
          <a:solidFill>
            <a:srgbClr val="B3093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6563072" cy="100811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007" y="116632"/>
            <a:ext cx="1919489" cy="1008000"/>
          </a:xfrm>
          <a:prstGeom prst="rect">
            <a:avLst/>
          </a:prstGeom>
        </p:spPr>
      </p:pic>
      <p:sp>
        <p:nvSpPr>
          <p:cNvPr id="18" name="Date Placeholder 22"/>
          <p:cNvSpPr>
            <a:spLocks noGrp="1"/>
          </p:cNvSpPr>
          <p:nvPr>
            <p:ph type="dt" sz="half" idx="15"/>
          </p:nvPr>
        </p:nvSpPr>
        <p:spPr>
          <a:xfrm>
            <a:off x="457200" y="6525344"/>
            <a:ext cx="2133600" cy="29311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EB2D3-4070-4B95-9847-CB3F71F96D72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19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6553200" y="6525344"/>
            <a:ext cx="2133600" cy="29311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AAD72-7CC8-4C8F-8673-0670A15AA19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941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F33-16BD-42DC-B80A-2A16723B8F9D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1471C-BEF0-4689-B084-C3C15FCD7781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9195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IE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83B48-6B6E-4303-A43F-E44567D6D807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EEB0-8A68-433E-B6A7-09EF2E6F5F2E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0165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0AC634-C59C-468D-A9F5-F4437076D524}" type="datetimeFigureOut">
              <a:rPr lang="en-IE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51279D-834F-4EB7-B267-D20F150D3100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Fontin" pitchFamily="2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ontin" pitchFamily="2" charset="0"/>
          <a:ea typeface="Verdana" pitchFamily="34" charset="0"/>
          <a:cs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ontin" pitchFamily="2" charset="0"/>
          <a:ea typeface="Verdana" pitchFamily="34" charset="0"/>
          <a:cs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ontin" pitchFamily="2" charset="0"/>
          <a:ea typeface="Verdana" pitchFamily="34" charset="0"/>
          <a:cs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ontin" pitchFamily="2" charset="0"/>
          <a:ea typeface="Verdana" pitchFamily="34" charset="0"/>
          <a:cs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ontin" pitchFamily="2" charset="0"/>
          <a:ea typeface="Verdana" pitchFamily="34" charset="0"/>
          <a:cs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ontin" pitchFamily="2" charset="0"/>
          <a:ea typeface="Verdana" pitchFamily="34" charset="0"/>
          <a:cs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ontin" pitchFamily="2" charset="0"/>
          <a:ea typeface="Verdana" pitchFamily="34" charset="0"/>
          <a:cs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ontin" pitchFamily="2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Fontin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Fontin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Fontin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Fontin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Fonti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80AC634-C59C-468D-A9F5-F4437076D524}" type="datetimeFigureOut">
              <a:rPr lang="en-IE" smtClean="0"/>
              <a:pPr>
                <a:defRPr/>
              </a:pPr>
              <a:t>31/10/2023</a:t>
            </a:fld>
            <a:endParaRPr lang="en-IE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51279D-834F-4EB7-B267-D20F150D3100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10" Type="http://schemas.openxmlformats.org/officeDocument/2006/relationships/image" Target="../media/image42.tiff"/><Relationship Id="rId4" Type="http://schemas.openxmlformats.org/officeDocument/2006/relationships/image" Target="../media/image36.tiff"/><Relationship Id="rId9" Type="http://schemas.openxmlformats.org/officeDocument/2006/relationships/image" Target="../media/image4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864"/>
            <a:ext cx="5713090" cy="1231900"/>
          </a:xfrm>
        </p:spPr>
        <p:txBody>
          <a:bodyPr/>
          <a:lstStyle/>
          <a:p>
            <a:r>
              <a:rPr lang="el-GR" sz="2800" dirty="0" err="1"/>
              <a:t>Τενόντιο</a:t>
            </a:r>
            <a:r>
              <a:rPr lang="el-GR" sz="2800" dirty="0"/>
              <a:t> πέταλο ώμου</a:t>
            </a:r>
            <a:r>
              <a:rPr lang="en-US" sz="2800" dirty="0"/>
              <a:t>           </a:t>
            </a:r>
            <a:r>
              <a:rPr lang="en-US" sz="1800" dirty="0"/>
              <a:t>“</a:t>
            </a:r>
            <a:r>
              <a:rPr lang="el-GR" sz="1600" dirty="0"/>
              <a:t>κοινός </a:t>
            </a:r>
            <a:r>
              <a:rPr lang="el-GR" sz="1600" dirty="0" err="1"/>
              <a:t>καταφυτικός</a:t>
            </a:r>
            <a:r>
              <a:rPr lang="el-GR" sz="1600" dirty="0"/>
              <a:t> τένοντας</a:t>
            </a:r>
            <a:r>
              <a:rPr lang="en-US" sz="1600" dirty="0"/>
              <a:t>“ </a:t>
            </a:r>
            <a:r>
              <a:rPr lang="el-GR" sz="1600" dirty="0"/>
              <a:t>(</a:t>
            </a:r>
            <a:r>
              <a:rPr lang="en-US" sz="1600" dirty="0"/>
              <a:t>rotator cuff)</a:t>
            </a:r>
            <a:br>
              <a:rPr lang="el-GR" sz="1600" dirty="0"/>
            </a:br>
            <a:r>
              <a:rPr lang="en-US" sz="1600" dirty="0"/>
              <a:t>M</a:t>
            </a:r>
            <a:r>
              <a:rPr lang="el-GR" sz="1600" dirty="0"/>
              <a:t>ΗΧΑΝΙΚΗ</a:t>
            </a:r>
            <a:r>
              <a:rPr lang="en-US" sz="1600" dirty="0"/>
              <a:t> </a:t>
            </a:r>
            <a:br>
              <a:rPr lang="en-US" dirty="0"/>
            </a:br>
            <a:r>
              <a:rPr lang="el-GR" dirty="0"/>
              <a:t> </a:t>
            </a:r>
            <a:endParaRPr lang="en-US" dirty="0"/>
          </a:p>
        </p:txBody>
      </p:sp>
      <p:pic>
        <p:nvPicPr>
          <p:cNvPr id="4" name="Content Placeholder 3" descr="Cavity compressio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48" r="-73848"/>
          <a:stretch>
            <a:fillRect/>
          </a:stretch>
        </p:blipFill>
        <p:spPr>
          <a:xfrm>
            <a:off x="2098679" y="1700808"/>
            <a:ext cx="6916940" cy="4176316"/>
          </a:xfrm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" y="2060848"/>
            <a:ext cx="476438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766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- 1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435280" cy="4968552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l-GR" dirty="0"/>
              <a:t>Ασθενής - </a:t>
            </a:r>
            <a:r>
              <a:rPr lang="en-US" dirty="0"/>
              <a:t>1: </a:t>
            </a:r>
          </a:p>
          <a:p>
            <a:pPr lvl="1"/>
            <a:r>
              <a:rPr lang="en-US" dirty="0"/>
              <a:t>86y </a:t>
            </a:r>
            <a:r>
              <a:rPr lang="el-GR" dirty="0"/>
              <a:t>- άνδρας</a:t>
            </a:r>
            <a:r>
              <a:rPr lang="en-US" dirty="0"/>
              <a:t>, </a:t>
            </a:r>
            <a:r>
              <a:rPr lang="el-GR" dirty="0"/>
              <a:t>πόνος στον ώμο χωρίς τραύμα</a:t>
            </a:r>
            <a:r>
              <a:rPr lang="en-US" dirty="0"/>
              <a:t>, </a:t>
            </a:r>
            <a:r>
              <a:rPr lang="el-GR" dirty="0"/>
              <a:t>μεγάλη αδυναμία στο </a:t>
            </a:r>
            <a:r>
              <a:rPr lang="en-US" dirty="0"/>
              <a:t>rotator cuff</a:t>
            </a:r>
          </a:p>
          <a:p>
            <a:pPr lvl="1"/>
            <a:r>
              <a:rPr lang="el-GR" dirty="0"/>
              <a:t>ΈΦΤΑΣΕ ΜΕ ΈΝΑ ΥΠΕΡΗΧΟ ΩΜΟΥ</a:t>
            </a:r>
            <a:endParaRPr lang="en-US" dirty="0"/>
          </a:p>
          <a:p>
            <a:pPr marL="457200" lvl="1" indent="0">
              <a:buNone/>
            </a:pPr>
            <a:r>
              <a:rPr lang="el-GR" dirty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2976"/>
            <a:ext cx="7308304" cy="243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31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- 1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76872"/>
            <a:ext cx="8435280" cy="3456384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l-GR" dirty="0"/>
              <a:t>Ασθενής - </a:t>
            </a:r>
            <a:r>
              <a:rPr lang="en-US" dirty="0"/>
              <a:t>1: </a:t>
            </a:r>
          </a:p>
          <a:p>
            <a:pPr lvl="1"/>
            <a:r>
              <a:rPr lang="en-US" dirty="0"/>
              <a:t>86y </a:t>
            </a:r>
            <a:r>
              <a:rPr lang="el-GR" dirty="0"/>
              <a:t>- άνδρας</a:t>
            </a:r>
            <a:r>
              <a:rPr lang="en-US" dirty="0"/>
              <a:t>, </a:t>
            </a:r>
            <a:r>
              <a:rPr lang="el-GR" dirty="0"/>
              <a:t>πόνος στον ώμο χωρίς τραύμα</a:t>
            </a:r>
            <a:r>
              <a:rPr lang="en-US" dirty="0"/>
              <a:t>, </a:t>
            </a:r>
            <a:r>
              <a:rPr lang="el-GR" dirty="0"/>
              <a:t>μεγάλη αδυναμία στο </a:t>
            </a:r>
            <a:r>
              <a:rPr lang="en-US" dirty="0"/>
              <a:t>rotator cuff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l-GR" dirty="0"/>
              <a:t>Φαίνεται η μετανάστευση της κεφαλής προς τα πάνω</a:t>
            </a:r>
            <a:endParaRPr lang="en-US" dirty="0"/>
          </a:p>
          <a:p>
            <a:pPr lvl="1"/>
            <a:r>
              <a:rPr lang="el-GR" sz="2400" b="1" dirty="0"/>
              <a:t>Κλινικά διαπιστώνεται η μεγάλη αδυναμία </a:t>
            </a:r>
            <a:r>
              <a:rPr lang="en-US" sz="2400" b="1" dirty="0"/>
              <a:t>(</a:t>
            </a:r>
            <a:r>
              <a:rPr lang="el-GR" sz="2400" b="1" dirty="0" err="1"/>
              <a:t>υπερακανθίου</a:t>
            </a:r>
            <a:r>
              <a:rPr lang="el-GR" sz="2400" b="1" dirty="0"/>
              <a:t> και </a:t>
            </a:r>
            <a:r>
              <a:rPr lang="el-GR" sz="2400" b="1" dirty="0" err="1"/>
              <a:t>υπακανθίου</a:t>
            </a:r>
            <a:r>
              <a:rPr lang="en-US" sz="2400" b="1" dirty="0"/>
              <a:t>) </a:t>
            </a:r>
            <a:r>
              <a:rPr lang="el-GR" sz="2400" b="1" dirty="0"/>
              <a:t> «</a:t>
            </a:r>
            <a:r>
              <a:rPr lang="en-US" sz="2400" b="1" dirty="0" err="1"/>
              <a:t>pseudoparalysis</a:t>
            </a:r>
            <a:r>
              <a:rPr lang="el-GR" sz="2400" b="1" dirty="0"/>
              <a:t>»</a:t>
            </a:r>
            <a:endParaRPr lang="en-US" sz="2400" b="1" dirty="0"/>
          </a:p>
          <a:p>
            <a:pPr marL="457200" lvl="1" indent="0">
              <a:buNone/>
            </a:pPr>
            <a:r>
              <a:rPr lang="el-GR" dirty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55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- 1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435280" cy="4968552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l-GR" dirty="0"/>
              <a:t> </a:t>
            </a:r>
            <a:endParaRPr lang="en-US" dirty="0"/>
          </a:p>
          <a:p>
            <a:pPr lvl="1"/>
            <a:r>
              <a:rPr lang="el-GR" dirty="0"/>
              <a:t>Κλινικά διαπιστώνεται η μεγάλη αδυναμία </a:t>
            </a:r>
            <a:r>
              <a:rPr lang="en-US" dirty="0"/>
              <a:t>(</a:t>
            </a:r>
            <a:r>
              <a:rPr lang="el-GR" dirty="0" err="1"/>
              <a:t>υπερακανθίου</a:t>
            </a:r>
            <a:r>
              <a:rPr lang="el-GR" dirty="0"/>
              <a:t> και </a:t>
            </a:r>
            <a:r>
              <a:rPr lang="el-GR" dirty="0" err="1"/>
              <a:t>υπακανθίου</a:t>
            </a:r>
            <a:r>
              <a:rPr lang="en-US" dirty="0"/>
              <a:t>) </a:t>
            </a:r>
            <a:r>
              <a:rPr lang="el-GR" dirty="0"/>
              <a:t> «</a:t>
            </a:r>
            <a:r>
              <a:rPr lang="en-US" dirty="0" err="1"/>
              <a:t>pseudoparalysis</a:t>
            </a:r>
            <a:r>
              <a:rPr lang="el-GR" dirty="0"/>
              <a:t>»</a:t>
            </a:r>
            <a:endParaRPr lang="en-US" dirty="0"/>
          </a:p>
          <a:p>
            <a:pPr lvl="1"/>
            <a:r>
              <a:rPr lang="el-GR" dirty="0"/>
              <a:t> </a:t>
            </a:r>
            <a:r>
              <a:rPr lang="el-GR" sz="2400" dirty="0"/>
              <a:t>Το μόνο ερώτημα που μένει να απαντήσουμε αν θέλει ο ασθενής </a:t>
            </a:r>
            <a:endParaRPr lang="en-US" sz="2400" dirty="0"/>
          </a:p>
          <a:p>
            <a:pPr marL="914400" lvl="2" indent="0">
              <a:buNone/>
            </a:pPr>
            <a:r>
              <a:rPr lang="el-GR" sz="2400" dirty="0"/>
              <a:t>Να χειρουργηθεί ? με την σχετικά «</a:t>
            </a:r>
            <a:r>
              <a:rPr lang="el-GR" sz="2400" b="1" dirty="0"/>
              <a:t>αναπηρική»</a:t>
            </a:r>
            <a:r>
              <a:rPr lang="el-GR" sz="2400" dirty="0"/>
              <a:t> ανάστροφη </a:t>
            </a:r>
            <a:r>
              <a:rPr lang="el-GR" sz="2400" dirty="0" err="1"/>
              <a:t>αρθροπλαστική..είναι</a:t>
            </a:r>
            <a:r>
              <a:rPr lang="el-GR" sz="2400" dirty="0"/>
              <a:t> η μοναδική του εναλλακτική…. </a:t>
            </a:r>
          </a:p>
          <a:p>
            <a:pPr marL="914400" lvl="2" indent="0">
              <a:buNone/>
            </a:pPr>
            <a:r>
              <a:rPr lang="el-GR" sz="2400" dirty="0"/>
              <a:t>(</a:t>
            </a:r>
            <a:r>
              <a:rPr lang="en-US" sz="2400" dirty="0"/>
              <a:t>CT to plan for reverse shoulder </a:t>
            </a:r>
            <a:r>
              <a:rPr lang="en-US" sz="2400" dirty="0" err="1"/>
              <a:t>arthroplasty</a:t>
            </a:r>
            <a:r>
              <a:rPr lang="el-GR" sz="2400" dirty="0"/>
              <a:t>)</a:t>
            </a:r>
          </a:p>
          <a:p>
            <a:pPr marL="914400" lvl="2" indent="0">
              <a:buNone/>
            </a:pPr>
            <a:r>
              <a:rPr lang="el-GR" sz="2400" dirty="0"/>
              <a:t>Στηρίζεται μόνο στον δελτοειδή</a:t>
            </a:r>
          </a:p>
          <a:p>
            <a:pPr marL="914400" lvl="2" indent="0">
              <a:buNone/>
            </a:pPr>
            <a:endParaRPr lang="en-US" sz="2400" dirty="0"/>
          </a:p>
          <a:p>
            <a:pPr lvl="2"/>
            <a:r>
              <a:rPr lang="el-GR" dirty="0"/>
              <a:t> ΑΝ ΌΧΙ ….ΦΥΣΙΚΟΘΕΡΑΠΕΥΤΙΚΗ ΑΠΟΚΑΤΑΣΤΑΣΗ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514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23776"/>
            <a:ext cx="6563072" cy="1008112"/>
          </a:xfrm>
        </p:spPr>
        <p:txBody>
          <a:bodyPr/>
          <a:lstStyle/>
          <a:p>
            <a:r>
              <a:rPr lang="el-GR" dirty="0"/>
              <a:t>Τότε έχει ρόλο η αξονική τομογραφία</a:t>
            </a:r>
            <a:endParaRPr lang="en-US" dirty="0"/>
          </a:p>
        </p:txBody>
      </p:sp>
      <p:pic>
        <p:nvPicPr>
          <p:cNvPr id="4" name="Content Placeholder 3" descr="Glenosys C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" b="15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6780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84" y="2204863"/>
            <a:ext cx="7281024" cy="355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7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- 1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435280" cy="4968552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l-GR" dirty="0"/>
              <a:t> </a:t>
            </a:r>
            <a:endParaRPr lang="en-US" dirty="0"/>
          </a:p>
          <a:p>
            <a:pPr lvl="1"/>
            <a:r>
              <a:rPr lang="el-GR" sz="1400" dirty="0"/>
              <a:t>Κλινικά διαπιστώνεται η μεγάλη αδυναμία </a:t>
            </a:r>
            <a:r>
              <a:rPr lang="en-US" sz="1400" dirty="0"/>
              <a:t>(</a:t>
            </a:r>
            <a:r>
              <a:rPr lang="el-GR" sz="1400" dirty="0" err="1"/>
              <a:t>υπερακανθίου</a:t>
            </a:r>
            <a:r>
              <a:rPr lang="el-GR" sz="1400" dirty="0"/>
              <a:t> και </a:t>
            </a:r>
            <a:r>
              <a:rPr lang="el-GR" sz="1400" dirty="0" err="1"/>
              <a:t>υπακανθίου</a:t>
            </a:r>
            <a:r>
              <a:rPr lang="en-US" sz="1400" dirty="0"/>
              <a:t>) </a:t>
            </a:r>
            <a:r>
              <a:rPr lang="el-GR" sz="1400" dirty="0"/>
              <a:t> «</a:t>
            </a:r>
            <a:r>
              <a:rPr lang="en-US" sz="1400" dirty="0" err="1"/>
              <a:t>pseudoparalysis</a:t>
            </a:r>
            <a:r>
              <a:rPr lang="el-GR" sz="1400" dirty="0"/>
              <a:t>»</a:t>
            </a:r>
            <a:endParaRPr lang="en-US" sz="1400" dirty="0"/>
          </a:p>
          <a:p>
            <a:pPr lvl="1"/>
            <a:r>
              <a:rPr lang="el-GR" sz="1400" dirty="0"/>
              <a:t> Το μόνο ερώτημα που μένει να απαντήσουμε αν θέλει ο ασθενής </a:t>
            </a:r>
            <a:endParaRPr lang="en-US" sz="1400" dirty="0"/>
          </a:p>
          <a:p>
            <a:pPr marL="914400" lvl="2" indent="0">
              <a:buNone/>
            </a:pPr>
            <a:r>
              <a:rPr lang="el-GR" sz="1400" dirty="0"/>
              <a:t>να χειρουργηθεί ? με την σχετικά «</a:t>
            </a:r>
            <a:r>
              <a:rPr lang="el-GR" sz="1400" b="1" dirty="0"/>
              <a:t>αναπηρική»</a:t>
            </a:r>
            <a:r>
              <a:rPr lang="el-GR" sz="1400" dirty="0"/>
              <a:t> ανάστροφη </a:t>
            </a:r>
            <a:r>
              <a:rPr lang="el-GR" sz="1400" dirty="0" err="1"/>
              <a:t>αρθροπλαστική</a:t>
            </a:r>
            <a:r>
              <a:rPr lang="el-GR" sz="1400" dirty="0"/>
              <a:t> </a:t>
            </a:r>
          </a:p>
          <a:p>
            <a:pPr marL="914400" lvl="2" indent="0">
              <a:buNone/>
            </a:pPr>
            <a:r>
              <a:rPr lang="el-GR" sz="1400" dirty="0"/>
              <a:t>(</a:t>
            </a:r>
            <a:r>
              <a:rPr lang="en-US" sz="1400" dirty="0"/>
              <a:t>CT to plan for reverse shoulder </a:t>
            </a:r>
            <a:r>
              <a:rPr lang="en-US" sz="1400" dirty="0" err="1"/>
              <a:t>arthroplasty</a:t>
            </a:r>
            <a:r>
              <a:rPr lang="el-GR" sz="1400" dirty="0"/>
              <a:t>)</a:t>
            </a:r>
            <a:endParaRPr lang="en-US" sz="1400" dirty="0"/>
          </a:p>
          <a:p>
            <a:pPr lvl="2"/>
            <a:r>
              <a:rPr lang="el-GR" dirty="0"/>
              <a:t> ΑΝ ΌΧΙ ….ΦΥΣΙΚΟΘΕΡΑΠΕΥΤΙΚΗ ΑΠΟΚΑΤΑΣΤΑΣΗ </a:t>
            </a:r>
          </a:p>
          <a:p>
            <a:pPr lvl="2"/>
            <a:endParaRPr lang="en-US" dirty="0"/>
          </a:p>
          <a:p>
            <a:pPr lvl="1"/>
            <a:r>
              <a:rPr lang="en-US" sz="2000" dirty="0"/>
              <a:t>O </a:t>
            </a:r>
            <a:r>
              <a:rPr lang="el-GR" sz="2000" dirty="0"/>
              <a:t>ασθενής δηλώνει πως δεν θέλει να χειρουργηθεί</a:t>
            </a:r>
            <a:endParaRPr lang="en-US" sz="2000" dirty="0"/>
          </a:p>
          <a:p>
            <a:pPr lvl="2"/>
            <a:r>
              <a:rPr lang="el-GR" sz="2000" dirty="0"/>
              <a:t>Τότε δεν προχωρούμε σε κανενός άλλου είδους απεικονιστική εξέταση…</a:t>
            </a:r>
          </a:p>
          <a:p>
            <a:pPr lvl="2"/>
            <a:endParaRPr lang="el-GR" sz="2000" dirty="0"/>
          </a:p>
          <a:p>
            <a:pPr marL="914400" lvl="2" indent="0">
              <a:buNone/>
            </a:pPr>
            <a:r>
              <a:rPr lang="el-GR" sz="2000" dirty="0"/>
              <a:t>ΦΥΣΙΚΟΘΕΡΑΠΕΥΤΙΚΗ ΑΠΟΚΑΤΑΣΤΑΣΗ</a:t>
            </a:r>
            <a:endParaRPr lang="en-US" sz="2000" dirty="0"/>
          </a:p>
          <a:p>
            <a:pPr lvl="1"/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6632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325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844" y="116632"/>
            <a:ext cx="8786874" cy="1008112"/>
          </a:xfrm>
          <a:solidFill>
            <a:srgbClr val="FF0000"/>
          </a:solidFill>
        </p:spPr>
        <p:txBody>
          <a:bodyPr/>
          <a:lstStyle/>
          <a:p>
            <a:r>
              <a:rPr lang="el-GR" dirty="0"/>
              <a:t>ΦΥΣΙΚΟΘΕΡΑΠΕΙΑ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ΣΚΕΨΕΙΣ ?????</a:t>
            </a:r>
          </a:p>
          <a:p>
            <a:endParaRPr lang="el-GR" dirty="0"/>
          </a:p>
          <a:p>
            <a:r>
              <a:rPr lang="el-GR" dirty="0"/>
              <a:t>ΜΕ ΠΟΝΟ ???</a:t>
            </a:r>
          </a:p>
          <a:p>
            <a:endParaRPr lang="el-GR" dirty="0"/>
          </a:p>
          <a:p>
            <a:r>
              <a:rPr lang="el-GR" dirty="0"/>
              <a:t>ΠΑΘΗΤΙΚΗ ???</a:t>
            </a:r>
          </a:p>
          <a:p>
            <a:endParaRPr lang="el-GR" dirty="0"/>
          </a:p>
          <a:p>
            <a:r>
              <a:rPr lang="el-GR" dirty="0"/>
              <a:t>ΣΤΟΧΟΙ??</a:t>
            </a:r>
          </a:p>
        </p:txBody>
      </p:sp>
      <p:sp>
        <p:nvSpPr>
          <p:cNvPr id="4" name="3 - Στρογγυλεμένο ορθογώνιο"/>
          <p:cNvSpPr/>
          <p:nvPr/>
        </p:nvSpPr>
        <p:spPr>
          <a:xfrm>
            <a:off x="500034" y="4286256"/>
            <a:ext cx="8215370" cy="192882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E</a:t>
            </a:r>
            <a:r>
              <a:rPr lang="el-GR" sz="6000" dirty="0" err="1">
                <a:solidFill>
                  <a:schemeClr val="tx1"/>
                </a:solidFill>
              </a:rPr>
              <a:t>ύρος</a:t>
            </a:r>
            <a:r>
              <a:rPr lang="el-GR" sz="6000" dirty="0">
                <a:solidFill>
                  <a:schemeClr val="tx1"/>
                </a:solidFill>
              </a:rPr>
              <a:t> τροχιάς </a:t>
            </a:r>
            <a:r>
              <a:rPr lang="el-GR" sz="4800" dirty="0">
                <a:solidFill>
                  <a:schemeClr val="tx1"/>
                </a:solidFill>
              </a:rPr>
              <a:t>-</a:t>
            </a:r>
            <a:r>
              <a:rPr lang="el-GR" sz="5400" dirty="0">
                <a:solidFill>
                  <a:schemeClr val="tx1"/>
                </a:solidFill>
              </a:rPr>
              <a:t>ΣΤΑΘΕΡΟΠΟΙΗΣΗ</a:t>
            </a:r>
            <a:endParaRPr lang="el-GR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58204" cy="1008112"/>
          </a:xfrm>
          <a:solidFill>
            <a:srgbClr val="FF0000"/>
          </a:solidFill>
        </p:spPr>
        <p:txBody>
          <a:bodyPr/>
          <a:lstStyle/>
          <a:p>
            <a:r>
              <a:rPr lang="el-GR" dirty="0"/>
              <a:t>ΔΙΑΤΑΣΕΙΣ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098" name="Picture 2" descr="D:\EIKONES APO VIVLIO FOUSEKI KALES\4-2-17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4071942"/>
            <a:ext cx="3929090" cy="2786058"/>
          </a:xfrm>
          <a:prstGeom prst="rect">
            <a:avLst/>
          </a:prstGeom>
          <a:noFill/>
        </p:spPr>
      </p:pic>
      <p:pic>
        <p:nvPicPr>
          <p:cNvPr id="4099" name="Picture 3" descr="D:\EIKONES APO VIVLIO FOUSEKI KALES\4-2-18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143380"/>
            <a:ext cx="3786214" cy="2714620"/>
          </a:xfrm>
          <a:prstGeom prst="rect">
            <a:avLst/>
          </a:prstGeom>
          <a:noFill/>
        </p:spPr>
      </p:pic>
      <p:pic>
        <p:nvPicPr>
          <p:cNvPr id="4100" name="Picture 4" descr="D:\EIKONES APO VIVLIO FOUSEKI KALES\4-2-19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142984"/>
            <a:ext cx="3929090" cy="2989960"/>
          </a:xfrm>
          <a:prstGeom prst="rect">
            <a:avLst/>
          </a:prstGeom>
          <a:noFill/>
        </p:spPr>
      </p:pic>
      <p:pic>
        <p:nvPicPr>
          <p:cNvPr id="4101" name="Picture 5" descr="D:\EIKONES APO VIVLIO FOUSEKI KALES\4-2-16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142984"/>
            <a:ext cx="3857620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844" y="116632"/>
            <a:ext cx="8715436" cy="1008112"/>
          </a:xfrm>
          <a:solidFill>
            <a:srgbClr val="FF0000"/>
          </a:solidFill>
        </p:spPr>
        <p:txBody>
          <a:bodyPr/>
          <a:lstStyle/>
          <a:p>
            <a:r>
              <a:rPr lang="el-GR" dirty="0"/>
              <a:t>ΕΝΕΡΓΗΤΙΚΕΣ ΑΣΚΗΣΕΙΣ ΕΥΡΟΥΣ ΤΡΟΧΙΑΣ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4" name="Picture 2" descr="D:\EIKONES APO VIVLIO FOUSEKI KALES\4-2-13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357694"/>
            <a:ext cx="3116265" cy="2500306"/>
          </a:xfrm>
          <a:prstGeom prst="rect">
            <a:avLst/>
          </a:prstGeom>
          <a:noFill/>
        </p:spPr>
      </p:pic>
      <p:pic>
        <p:nvPicPr>
          <p:cNvPr id="3075" name="Picture 3" descr="D:\EIKONES APO VIVLIO FOUSEKI KALES\4-2-14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360863"/>
            <a:ext cx="3071834" cy="2497137"/>
          </a:xfrm>
          <a:prstGeom prst="rect">
            <a:avLst/>
          </a:prstGeom>
          <a:noFill/>
        </p:spPr>
      </p:pic>
      <p:pic>
        <p:nvPicPr>
          <p:cNvPr id="3076" name="Picture 4" descr="D:\EIKONES APO VIVLIO FOUSEKI KALES\4-2-15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500174"/>
            <a:ext cx="3143272" cy="2665413"/>
          </a:xfrm>
          <a:prstGeom prst="rect">
            <a:avLst/>
          </a:prstGeom>
          <a:noFill/>
        </p:spPr>
      </p:pic>
      <p:pic>
        <p:nvPicPr>
          <p:cNvPr id="3077" name="Picture 5" descr="D:\EIKONES APO VIVLIO FOUSEKI KALES\4-2-12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571612"/>
            <a:ext cx="3294067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116632"/>
            <a:ext cx="8715436" cy="1008112"/>
          </a:xfrm>
          <a:solidFill>
            <a:srgbClr val="FF0000"/>
          </a:solidFill>
        </p:spPr>
        <p:txBody>
          <a:bodyPr/>
          <a:lstStyle/>
          <a:p>
            <a:r>
              <a:rPr lang="el-GR" dirty="0"/>
              <a:t>ΕΝΔΥΝΑΜΩΣΗ -ΣΤΑΘΕΡΟΠΟΙΗΣΗ</a:t>
            </a:r>
          </a:p>
        </p:txBody>
      </p:sp>
      <p:pic>
        <p:nvPicPr>
          <p:cNvPr id="2050" name="Picture 2" descr="D:\EIKONES APO VIVLIO FOUSEKI KALES\4-2-26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4143404" cy="4000528"/>
          </a:xfrm>
          <a:prstGeom prst="rect">
            <a:avLst/>
          </a:prstGeom>
          <a:noFill/>
        </p:spPr>
      </p:pic>
      <p:pic>
        <p:nvPicPr>
          <p:cNvPr id="2055" name="Picture 7" descr="D:\EIKONES APO VIVLIO FOUSEKI KALES\4-2-25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928802"/>
            <a:ext cx="4000528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</a:t>
            </a:r>
            <a:r>
              <a:rPr lang="el-GR" sz="2400" dirty="0"/>
              <a:t>ΗΧΑΝΙΚΗ - ΑΚΤΙΝΟΓΡΑΦΙΑ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dirty="0"/>
              <a:t> </a:t>
            </a:r>
          </a:p>
        </p:txBody>
      </p:sp>
      <p:pic>
        <p:nvPicPr>
          <p:cNvPr id="4" name="Content Placeholder 3" descr="CTA Xra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97" r="-71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0272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844" y="116632"/>
            <a:ext cx="8858312" cy="1008112"/>
          </a:xfrm>
          <a:solidFill>
            <a:srgbClr val="FF0000"/>
          </a:solidFill>
        </p:spPr>
        <p:txBody>
          <a:bodyPr/>
          <a:lstStyle/>
          <a:p>
            <a:r>
              <a:rPr lang="en-US" dirty="0"/>
              <a:t>A</a:t>
            </a:r>
            <a:r>
              <a:rPr lang="el-GR" dirty="0"/>
              <a:t>ΠΟΚΑΤΑΣΤΑΣΗ ΝΕΥΡΟΜΥΙΚΟΥ ΕΛΕΓΧΟΥ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3" descr="D:\EIKONES APO VIVLIO FOUSEKI KALES\4-2-27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00240"/>
            <a:ext cx="1928826" cy="3842558"/>
          </a:xfrm>
          <a:prstGeom prst="rect">
            <a:avLst/>
          </a:prstGeom>
          <a:noFill/>
        </p:spPr>
      </p:pic>
      <p:pic>
        <p:nvPicPr>
          <p:cNvPr id="5" name="Picture 4" descr="D:\EIKONES APO VIVLIO FOUSEKI KALES\4-2-28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928802"/>
            <a:ext cx="1928826" cy="3857653"/>
          </a:xfrm>
          <a:prstGeom prst="rect">
            <a:avLst/>
          </a:prstGeom>
          <a:noFill/>
        </p:spPr>
      </p:pic>
      <p:pic>
        <p:nvPicPr>
          <p:cNvPr id="6" name="Picture 5" descr="D:\EIKONES APO VIVLIO FOUSEKI KALES\4-2-29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1928802"/>
            <a:ext cx="1928827" cy="3857652"/>
          </a:xfrm>
          <a:prstGeom prst="rect">
            <a:avLst/>
          </a:prstGeom>
          <a:noFill/>
        </p:spPr>
      </p:pic>
      <p:pic>
        <p:nvPicPr>
          <p:cNvPr id="7" name="Picture 6" descr="D:\EIKONES APO VIVLIO FOUSEKI KALES\4-2-30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2000240"/>
            <a:ext cx="1857388" cy="3816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844" y="116632"/>
            <a:ext cx="8858312" cy="1008112"/>
          </a:xfrm>
          <a:solidFill>
            <a:srgbClr val="FF0000"/>
          </a:solidFill>
        </p:spPr>
        <p:txBody>
          <a:bodyPr/>
          <a:lstStyle/>
          <a:p>
            <a:r>
              <a:rPr lang="el-GR" dirty="0"/>
              <a:t>ΛΕΙΤΟΥΡΓΙΚΗ ΑΠΟΚΑΤΑΣΤΑΣΗ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122" name="Picture 2" descr="D:\EIKONES APO VIVLIO FOUSEKI KALES\4-2-45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4071942"/>
            <a:ext cx="1835150" cy="2624137"/>
          </a:xfrm>
          <a:prstGeom prst="rect">
            <a:avLst/>
          </a:prstGeom>
          <a:noFill/>
        </p:spPr>
      </p:pic>
      <p:pic>
        <p:nvPicPr>
          <p:cNvPr id="5123" name="Picture 3" descr="D:\EIKONES APO VIVLIO FOUSEKI KALES\4-2-46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71942"/>
            <a:ext cx="1800225" cy="2659063"/>
          </a:xfrm>
          <a:prstGeom prst="rect">
            <a:avLst/>
          </a:prstGeom>
          <a:noFill/>
        </p:spPr>
      </p:pic>
      <p:pic>
        <p:nvPicPr>
          <p:cNvPr id="5124" name="Picture 4" descr="D:\EIKONES APO VIVLIO FOUSEKI KALES\4-2-47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1428736"/>
            <a:ext cx="1785937" cy="2500330"/>
          </a:xfrm>
          <a:prstGeom prst="rect">
            <a:avLst/>
          </a:prstGeom>
          <a:noFill/>
        </p:spPr>
      </p:pic>
      <p:pic>
        <p:nvPicPr>
          <p:cNvPr id="5125" name="Picture 5" descr="D:\EIKONES APO VIVLIO FOUSEKI KALES\4-2-49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1428736"/>
            <a:ext cx="1828800" cy="2503487"/>
          </a:xfrm>
          <a:prstGeom prst="rect">
            <a:avLst/>
          </a:prstGeom>
          <a:noFill/>
        </p:spPr>
      </p:pic>
      <p:pic>
        <p:nvPicPr>
          <p:cNvPr id="5126" name="Picture 6" descr="D:\EIKONES APO VIVLIO FOUSEKI KALES\4-2-50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28736"/>
            <a:ext cx="1828800" cy="2489200"/>
          </a:xfrm>
          <a:prstGeom prst="rect">
            <a:avLst/>
          </a:prstGeom>
          <a:noFill/>
        </p:spPr>
      </p:pic>
      <p:pic>
        <p:nvPicPr>
          <p:cNvPr id="5127" name="Picture 7" descr="D:\EIKONES APO VIVLIO FOUSEKI KALES\4-2-54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8850" y="1428736"/>
            <a:ext cx="1835150" cy="2482850"/>
          </a:xfrm>
          <a:prstGeom prst="rect">
            <a:avLst/>
          </a:prstGeom>
          <a:noFill/>
        </p:spPr>
      </p:pic>
      <p:pic>
        <p:nvPicPr>
          <p:cNvPr id="5128" name="Picture 8" descr="D:\EIKONES APO VIVLIO FOUSEKI KALES\4-2-51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43570" y="4071942"/>
            <a:ext cx="1843087" cy="2517775"/>
          </a:xfrm>
          <a:prstGeom prst="rect">
            <a:avLst/>
          </a:prstGeom>
          <a:noFill/>
        </p:spPr>
      </p:pic>
      <p:pic>
        <p:nvPicPr>
          <p:cNvPr id="5129" name="Picture 9" descr="D:\EIKONES APO VIVLIO FOUSEKI KALES\4-2-52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4744" y="4071942"/>
            <a:ext cx="1822450" cy="2609850"/>
          </a:xfrm>
          <a:prstGeom prst="rect">
            <a:avLst/>
          </a:prstGeom>
          <a:noFill/>
        </p:spPr>
      </p:pic>
      <p:pic>
        <p:nvPicPr>
          <p:cNvPr id="5130" name="Picture 10" descr="D:\EIKONES APO VIVLIO FOUSEKI KALES\4-2-53.t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72132" y="1428736"/>
            <a:ext cx="1843087" cy="2482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EIKONES APO VIVLIO FOUSEKI KALES\4-2-t1b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0"/>
            <a:ext cx="5643602" cy="6858000"/>
          </a:xfrm>
          <a:prstGeom prst="rect">
            <a:avLst/>
          </a:prstGeom>
          <a:noFill/>
        </p:spPr>
      </p:pic>
      <p:pic>
        <p:nvPicPr>
          <p:cNvPr id="1027" name="Picture 3" descr="D:\EIKONES APO VIVLIO FOUSEKI KALES\4-2-43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3428992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/>
          <a:lstStyle/>
          <a:p>
            <a:r>
              <a:rPr lang="el-GR" dirty="0"/>
              <a:t>Ασθενής - </a:t>
            </a:r>
            <a:r>
              <a:rPr lang="en-US" dirty="0"/>
              <a:t>2: </a:t>
            </a:r>
          </a:p>
          <a:p>
            <a:pPr lvl="1"/>
            <a:r>
              <a:rPr lang="en-US" dirty="0"/>
              <a:t>83y </a:t>
            </a:r>
            <a:r>
              <a:rPr lang="el-GR" dirty="0"/>
              <a:t>άνδρας</a:t>
            </a:r>
            <a:r>
              <a:rPr lang="en-US" dirty="0"/>
              <a:t>, </a:t>
            </a:r>
            <a:r>
              <a:rPr lang="el-GR" dirty="0"/>
              <a:t>πόνος στον ώμο χωρίς ιστορικό τραύματος</a:t>
            </a:r>
            <a:endParaRPr lang="en-US" dirty="0"/>
          </a:p>
          <a:p>
            <a:pPr lvl="1"/>
            <a:r>
              <a:rPr lang="el-GR" dirty="0"/>
              <a:t>Έρχεται σε εμάς έχοντας στα χέρια του μαγνητική τομογραφία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078" y="41275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47428"/>
            <a:ext cx="3382888" cy="388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646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/>
          <a:lstStyle/>
          <a:p>
            <a:r>
              <a:rPr lang="el-GR" dirty="0"/>
              <a:t>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078" y="41275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25869"/>
            <a:ext cx="4535016" cy="520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147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Ασθενής – </a:t>
            </a:r>
            <a:r>
              <a:rPr lang="en-US" dirty="0"/>
              <a:t>2</a:t>
            </a:r>
            <a:r>
              <a:rPr lang="el-GR" dirty="0"/>
              <a:t>  83χρ. </a:t>
            </a:r>
            <a:r>
              <a:rPr lang="en-US" dirty="0"/>
              <a:t>: </a:t>
            </a:r>
            <a:endParaRPr lang="el-GR" dirty="0"/>
          </a:p>
          <a:p>
            <a:endParaRPr lang="el-GR" dirty="0"/>
          </a:p>
          <a:p>
            <a:pPr lvl="1"/>
            <a:r>
              <a:rPr lang="el-GR" dirty="0"/>
              <a:t> </a:t>
            </a:r>
            <a:r>
              <a:rPr lang="el-GR" sz="2000" dirty="0"/>
              <a:t>Η κλινική εξέταση καταδεικνύει μια μέτρια αδυναμία στο</a:t>
            </a:r>
            <a:r>
              <a:rPr lang="en-US" sz="2000" dirty="0"/>
              <a:t> rotator cuff (supraspinatus)</a:t>
            </a:r>
            <a:endParaRPr lang="el-GR" sz="2000" dirty="0"/>
          </a:p>
          <a:p>
            <a:pPr lvl="1"/>
            <a:endParaRPr lang="el-GR" sz="2000" dirty="0"/>
          </a:p>
          <a:p>
            <a:pPr lvl="1"/>
            <a:endParaRPr lang="el-GR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MRI </a:t>
            </a:r>
            <a:r>
              <a:rPr lang="el-GR" sz="2000" dirty="0"/>
              <a:t>δείχνει μια περιορισμένη ρήξη στον </a:t>
            </a:r>
            <a:r>
              <a:rPr lang="el-GR" sz="2000" dirty="0" err="1"/>
              <a:t>υπερακάνθιο</a:t>
            </a:r>
            <a:endParaRPr lang="en-US" sz="2000" dirty="0"/>
          </a:p>
          <a:p>
            <a:pPr lvl="2"/>
            <a:r>
              <a:rPr lang="en-US" sz="2000" dirty="0"/>
              <a:t>Clear from exam without ever looking at MRI</a:t>
            </a:r>
            <a:r>
              <a:rPr lang="el-GR" sz="2000" dirty="0"/>
              <a:t> </a:t>
            </a:r>
            <a:endParaRPr lang="en-US" sz="2000" dirty="0"/>
          </a:p>
          <a:p>
            <a:pPr lvl="2"/>
            <a:r>
              <a:rPr lang="en-US" sz="2000" dirty="0" err="1"/>
              <a:t>Bigliani</a:t>
            </a:r>
            <a:r>
              <a:rPr lang="en-US" sz="2000" dirty="0"/>
              <a:t> et al. 2002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078" y="41275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67" y="4581128"/>
            <a:ext cx="15906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331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Ασθενής – </a:t>
            </a:r>
            <a:r>
              <a:rPr lang="en-US" dirty="0"/>
              <a:t>2</a:t>
            </a:r>
            <a:r>
              <a:rPr lang="el-GR" dirty="0"/>
              <a:t>  83χρ. </a:t>
            </a:r>
            <a:r>
              <a:rPr lang="en-US" dirty="0"/>
              <a:t>: </a:t>
            </a:r>
            <a:endParaRPr lang="el-GR" dirty="0"/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l-GR" dirty="0"/>
              <a:t> </a:t>
            </a:r>
            <a:r>
              <a:rPr lang="el-GR" sz="2000" dirty="0"/>
              <a:t>Αβέβαιη η επούλωση σε χειρουργική αποκατάσταση</a:t>
            </a:r>
          </a:p>
          <a:p>
            <a:pPr lvl="1"/>
            <a:endParaRPr lang="en-US" sz="2000" dirty="0"/>
          </a:p>
          <a:p>
            <a:pPr lvl="1"/>
            <a:r>
              <a:rPr lang="el-GR" sz="2000" dirty="0"/>
              <a:t> Δεν είναι αρκετά «άσχημα» για ανάστροφη </a:t>
            </a:r>
            <a:r>
              <a:rPr lang="el-GR" sz="2000" dirty="0" err="1"/>
              <a:t>αρθροπλαστική</a:t>
            </a:r>
            <a:r>
              <a:rPr lang="el-GR" sz="2000" dirty="0"/>
              <a:t> (</a:t>
            </a:r>
            <a:r>
              <a:rPr lang="en-US" sz="2000" dirty="0"/>
              <a:t>reverse </a:t>
            </a:r>
            <a:r>
              <a:rPr lang="en-US" sz="2000" dirty="0" err="1"/>
              <a:t>arthroplasty</a:t>
            </a:r>
            <a:r>
              <a:rPr lang="el-GR" sz="2000" dirty="0"/>
              <a:t>)</a:t>
            </a:r>
          </a:p>
          <a:p>
            <a:pPr lvl="1"/>
            <a:endParaRPr lang="en-US" sz="2000" dirty="0"/>
          </a:p>
          <a:p>
            <a:pPr lvl="2"/>
            <a:r>
              <a:rPr lang="el-GR" dirty="0"/>
              <a:t>Είναι ικανός να σηκώνει το χέρι του</a:t>
            </a:r>
            <a:endParaRPr lang="en-US" dirty="0"/>
          </a:p>
          <a:p>
            <a:pPr lvl="2"/>
            <a:r>
              <a:rPr lang="el-GR" dirty="0"/>
              <a:t>Δεν έχει βαριά αρθρίτιδα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078" y="41275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342" y="4581128"/>
            <a:ext cx="1590169" cy="182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562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Ασθενής – </a:t>
            </a:r>
            <a:r>
              <a:rPr lang="en-US" dirty="0"/>
              <a:t>2</a:t>
            </a:r>
            <a:r>
              <a:rPr lang="el-GR" dirty="0"/>
              <a:t>  83χρ. </a:t>
            </a:r>
            <a:r>
              <a:rPr lang="en-US" dirty="0"/>
              <a:t>: </a:t>
            </a:r>
            <a:endParaRPr lang="el-GR" dirty="0"/>
          </a:p>
          <a:p>
            <a:r>
              <a:rPr lang="el-GR" dirty="0"/>
              <a:t>ΛΥΣΗ</a:t>
            </a:r>
          </a:p>
          <a:p>
            <a:pPr lvl="1"/>
            <a:r>
              <a:rPr lang="el-GR" dirty="0"/>
              <a:t> ΦΥΣΙΚΟΘΕΡΑΠΕΥΤΙΚΟ ΠΡΩΤΟΚΟΛΛΟ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Patient very clearly must and  wanted to avoid surgery anyway</a:t>
            </a:r>
          </a:p>
          <a:p>
            <a:pPr lvl="2"/>
            <a:r>
              <a:rPr lang="en-US" dirty="0"/>
              <a:t>Therefore should never have had any kind of scan</a:t>
            </a:r>
            <a:endParaRPr lang="el-GR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l-GR" dirty="0"/>
              <a:t>ΔΕΝ ΧΡΕΙΑΖΕΤΑΙ ΝΑ ΕΧΟΥΜΕ ΆΛΛΗ ΑΠΕΙΚΟΝΙΣΤΙΚΗ ΜΕΘΟΔΟ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078" y="41275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04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B&amp;W_SS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728168"/>
            <a:ext cx="6217920" cy="5157216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44624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290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grab20140320-1524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34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079" y="44624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749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" y="404664"/>
            <a:ext cx="6419056" cy="1412776"/>
          </a:xfrm>
        </p:spPr>
        <p:txBody>
          <a:bodyPr/>
          <a:lstStyle/>
          <a:p>
            <a:r>
              <a:rPr lang="el-GR" sz="1800" dirty="0"/>
              <a:t> ΑΚΤΙΝΟΓΡΑΦΙΑ</a:t>
            </a:r>
            <a:r>
              <a:rPr lang="en-US" sz="1800" dirty="0"/>
              <a:t> F</a:t>
            </a:r>
            <a:br>
              <a:rPr lang="el-GR" sz="1800" dirty="0"/>
            </a:br>
            <a:r>
              <a:rPr lang="el-GR" sz="1800" dirty="0"/>
              <a:t>Τι θα λέγατε ..αν αφορά ιστορικό ασθενούς 76 ετών </a:t>
            </a:r>
            <a:br>
              <a:rPr lang="el-GR" sz="1800" dirty="0"/>
            </a:br>
            <a:r>
              <a:rPr lang="el-GR" sz="1800" dirty="0"/>
              <a:t>χωρίς ιστορικό κάκωσης</a:t>
            </a:r>
            <a:br>
              <a:rPr lang="en-US" sz="2400" dirty="0"/>
            </a:br>
            <a:br>
              <a:rPr lang="en-US" sz="2400" dirty="0"/>
            </a:br>
            <a:r>
              <a:rPr lang="en-US" dirty="0"/>
              <a:t> </a:t>
            </a:r>
          </a:p>
        </p:txBody>
      </p:sp>
      <p:pic>
        <p:nvPicPr>
          <p:cNvPr id="4" name="Content Placeholder 3" descr="CTA Xra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97" r="-71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4665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b20140320-15373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34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624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335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Techniques</a:t>
            </a:r>
          </a:p>
        </p:txBody>
      </p:sp>
      <p:pic>
        <p:nvPicPr>
          <p:cNvPr id="4" name="Content Placeholder 3" descr="grab20140320-1538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34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2700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277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b20140320-1547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34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678" y="26690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015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b20140320-1558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34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294" y="41275"/>
            <a:ext cx="2984202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23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b20140320-1602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34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87" y="116632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252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b20140320-1606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34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11" y="116632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583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b20140320-1608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34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11" y="116632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48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b20140320-16083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34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16632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595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b20140320-1615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860"/>
            <a:ext cx="9144000" cy="51435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16632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527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b20140320-1617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34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41275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4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nding load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4" r="-75264"/>
          <a:stretch>
            <a:fillRect/>
          </a:stretch>
        </p:blipFill>
        <p:spPr>
          <a:xfrm>
            <a:off x="-1692696" y="1484784"/>
            <a:ext cx="8229600" cy="4968875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602"/>
            <a:ext cx="656590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445" y="1772816"/>
            <a:ext cx="453194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510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b20140320-16183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341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16632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930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Άλλες επιλογές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Augmentation/</a:t>
            </a:r>
            <a:r>
              <a:rPr lang="en-US" dirty="0" err="1"/>
              <a:t>subsitution</a:t>
            </a:r>
            <a:endParaRPr lang="en-US" dirty="0"/>
          </a:p>
          <a:p>
            <a:pPr lvl="1"/>
            <a:r>
              <a:rPr lang="en-US" dirty="0"/>
              <a:t>Patches, grafts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Tendon transfers</a:t>
            </a:r>
          </a:p>
          <a:p>
            <a:pPr lvl="1"/>
            <a:r>
              <a:rPr lang="en-US" dirty="0" err="1"/>
              <a:t>Latissimus</a:t>
            </a:r>
            <a:r>
              <a:rPr lang="en-US" dirty="0"/>
              <a:t> </a:t>
            </a:r>
            <a:r>
              <a:rPr lang="en-US" dirty="0" err="1"/>
              <a:t>dorsi</a:t>
            </a:r>
            <a:r>
              <a:rPr lang="en-US" dirty="0"/>
              <a:t> for supraspinatus or for external rotators</a:t>
            </a:r>
          </a:p>
          <a:p>
            <a:pPr lvl="1"/>
            <a:r>
              <a:rPr lang="en-US" dirty="0" err="1"/>
              <a:t>Pectoralis</a:t>
            </a:r>
            <a:r>
              <a:rPr lang="en-US" dirty="0"/>
              <a:t> major for </a:t>
            </a:r>
            <a:r>
              <a:rPr lang="en-US" dirty="0" err="1"/>
              <a:t>subscapularis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95" y="12700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97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4522"/>
            <a:ext cx="5482952" cy="888256"/>
          </a:xfrm>
        </p:spPr>
        <p:txBody>
          <a:bodyPr/>
          <a:lstStyle/>
          <a:p>
            <a:r>
              <a:rPr lang="el-GR" dirty="0"/>
              <a:t>ΠΕΡΙΣΤΑΤΙΚΟ - 3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34 χρονών  -  γυναίκα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l-GR" dirty="0"/>
              <a:t> πόνο στη έξω στροφή του </a:t>
            </a:r>
            <a:r>
              <a:rPr lang="el-GR" dirty="0" err="1"/>
              <a:t>βραχιονίου</a:t>
            </a:r>
            <a:r>
              <a:rPr lang="el-GR" dirty="0"/>
              <a:t> σε οριζόντια θέση από εξαμήνου</a:t>
            </a:r>
          </a:p>
          <a:p>
            <a:r>
              <a:rPr lang="el-GR" dirty="0"/>
              <a:t>Ποιο έντονος σε θέση άνω της </a:t>
            </a:r>
            <a:r>
              <a:rPr lang="el-GR" dirty="0" err="1"/>
              <a:t>οριζοντίας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95" y="12700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4646731" cy="309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867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Υπάρχει μια απλή ακτινογραφία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l-GR" dirty="0"/>
              <a:t> 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95" y="12700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" y="2348880"/>
            <a:ext cx="518457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9543"/>
            <a:ext cx="54864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95" y="1815108"/>
            <a:ext cx="2754560" cy="183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7113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Ακρώμιο τύπου – 3  κατά - </a:t>
            </a:r>
            <a:r>
              <a:rPr lang="en-US" dirty="0" err="1"/>
              <a:t>Bigliani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l-GR" dirty="0"/>
              <a:t> 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95" y="12700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367913" cy="321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76" y="5118248"/>
            <a:ext cx="2219176" cy="166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712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Θα ξεκινήσει παθολογία μερικής ρήξεως </a:t>
            </a:r>
            <a:r>
              <a:rPr lang="el-GR" dirty="0" err="1"/>
              <a:t>τενοντίου</a:t>
            </a:r>
            <a:r>
              <a:rPr lang="el-GR" dirty="0"/>
              <a:t> πετάλου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l-GR" dirty="0"/>
              <a:t> έχει μικρότερο </a:t>
            </a:r>
            <a:r>
              <a:rPr lang="el-GR" dirty="0" err="1"/>
              <a:t>υπακρωμιακό</a:t>
            </a:r>
            <a:r>
              <a:rPr lang="el-GR" dirty="0"/>
              <a:t> χώρο και συνθήκες προστριβής στην άκρη του ακρωμίου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95" y="12700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0" y="2996952"/>
            <a:ext cx="6760196" cy="294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739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 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95" y="12700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526360" cy="414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92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 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95" y="12700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38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ΕΙΔΗ ΡΗΞΕΩΝ</a:t>
            </a:r>
            <a:endParaRPr lang="en-US" dirty="0"/>
          </a:p>
        </p:txBody>
      </p:sp>
      <p:pic>
        <p:nvPicPr>
          <p:cNvPr id="11" name="Content Placeholder 10" descr="Cuff tear shapes 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42" r="-7042"/>
          <a:stretch>
            <a:fillRect/>
          </a:stretch>
        </p:blipFill>
        <p:spPr>
          <a:xfrm>
            <a:off x="-252536" y="1484784"/>
            <a:ext cx="6048672" cy="3652072"/>
          </a:xfrm>
        </p:spPr>
      </p:pic>
      <p:pic>
        <p:nvPicPr>
          <p:cNvPr id="12" name="Picture 11" descr="Cuff tear shapes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r="28210"/>
          <a:stretch/>
        </p:blipFill>
        <p:spPr>
          <a:xfrm>
            <a:off x="5504688" y="1484784"/>
            <a:ext cx="3392424" cy="364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9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cute traumatic tear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543" r="1114"/>
          <a:stretch/>
        </p:blipFill>
        <p:spPr>
          <a:xfrm>
            <a:off x="899592" y="1467190"/>
            <a:ext cx="3132708" cy="5058154"/>
          </a:xfrm>
        </p:spPr>
      </p:pic>
      <p:pic>
        <p:nvPicPr>
          <p:cNvPr id="5" name="Content Placeholder 3" descr="Chronic te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912" r="-96912"/>
          <a:stretch>
            <a:fillRect/>
          </a:stretch>
        </p:blipFill>
        <p:spPr bwMode="auto">
          <a:xfrm>
            <a:off x="2555776" y="1482334"/>
            <a:ext cx="8352928" cy="504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6632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24" y="116632"/>
            <a:ext cx="65659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64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563072" cy="1008112"/>
          </a:xfrm>
        </p:spPr>
        <p:txBody>
          <a:bodyPr/>
          <a:lstStyle/>
          <a:p>
            <a:r>
              <a:rPr lang="el-GR" dirty="0"/>
              <a:t>ΕΝΔΕΙΞΕΙΣ ΑΠΕΙΚΟΝΙΣΗΣ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73216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Ιστορικό</a:t>
            </a:r>
            <a:endParaRPr lang="en-US" dirty="0"/>
          </a:p>
          <a:p>
            <a:pPr lvl="1"/>
            <a:r>
              <a:rPr lang="el-GR" dirty="0"/>
              <a:t>Ένας νέος ασθενής</a:t>
            </a:r>
            <a:r>
              <a:rPr lang="en-US" dirty="0"/>
              <a:t> (&lt;50 y/o)</a:t>
            </a:r>
            <a:r>
              <a:rPr lang="el-GR" dirty="0"/>
              <a:t> χωρίς ιστορικό τραύματος είναι απίθανο να έχει ρήξη ολικού πάχους του </a:t>
            </a:r>
            <a:r>
              <a:rPr lang="en-US" dirty="0"/>
              <a:t>“rotator cuff”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K</a:t>
            </a:r>
            <a:r>
              <a:rPr lang="el-GR" dirty="0" err="1"/>
              <a:t>λινική</a:t>
            </a:r>
            <a:r>
              <a:rPr lang="el-GR" dirty="0"/>
              <a:t> εξέταση</a:t>
            </a:r>
            <a:endParaRPr lang="en-US" dirty="0"/>
          </a:p>
          <a:p>
            <a:pPr lvl="1"/>
            <a:r>
              <a:rPr lang="el-GR" dirty="0"/>
              <a:t>Ένας ασθενής με ικανοποιητική ισχύ στο </a:t>
            </a:r>
            <a:r>
              <a:rPr lang="en-US" dirty="0"/>
              <a:t>cuff</a:t>
            </a:r>
            <a:r>
              <a:rPr lang="el-GR" dirty="0"/>
              <a:t>…</a:t>
            </a:r>
            <a:r>
              <a:rPr lang="en-US" dirty="0"/>
              <a:t> </a:t>
            </a:r>
            <a:r>
              <a:rPr lang="el-GR" dirty="0"/>
              <a:t>είναι απίθανο να έχει ρήξη η οποία να είναι κλινικά σημαντική</a:t>
            </a:r>
            <a:endParaRPr lang="en-US" dirty="0"/>
          </a:p>
          <a:p>
            <a:pPr lvl="2"/>
            <a:r>
              <a:rPr lang="en-US" dirty="0" err="1"/>
              <a:t>Jobe</a:t>
            </a:r>
            <a:r>
              <a:rPr lang="en-US" dirty="0"/>
              <a:t> test  - supraspinatus</a:t>
            </a:r>
          </a:p>
          <a:p>
            <a:pPr lvl="2"/>
            <a:r>
              <a:rPr lang="en-US" dirty="0"/>
              <a:t>Resisted ER – </a:t>
            </a:r>
            <a:r>
              <a:rPr lang="en-US" dirty="0" err="1"/>
              <a:t>infraspinatus</a:t>
            </a:r>
            <a:r>
              <a:rPr lang="en-US" dirty="0"/>
              <a:t> (+ </a:t>
            </a:r>
            <a:r>
              <a:rPr lang="en-US" dirty="0" err="1"/>
              <a:t>teres</a:t>
            </a:r>
            <a:r>
              <a:rPr lang="en-US" dirty="0"/>
              <a:t> minor)</a:t>
            </a:r>
          </a:p>
          <a:p>
            <a:pPr lvl="2"/>
            <a:r>
              <a:rPr lang="en-US" dirty="0"/>
              <a:t>Belly press – </a:t>
            </a:r>
            <a:r>
              <a:rPr lang="en-US" dirty="0" err="1"/>
              <a:t>subscapularis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r>
              <a:rPr lang="el-GR" dirty="0"/>
              <a:t>Επιθυμία του ασθενή</a:t>
            </a:r>
            <a:endParaRPr lang="en-US" dirty="0"/>
          </a:p>
          <a:p>
            <a:pPr lvl="1"/>
            <a:r>
              <a:rPr lang="en-US" dirty="0"/>
              <a:t>“</a:t>
            </a:r>
            <a:r>
              <a:rPr lang="el-GR" dirty="0"/>
              <a:t>δεν θέλω χειρουργείο</a:t>
            </a:r>
            <a:r>
              <a:rPr lang="en-US" dirty="0"/>
              <a:t>”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l-GR" dirty="0"/>
              <a:t>Προχωράμε σε μαγνητική τομογραφία - </a:t>
            </a:r>
            <a:r>
              <a:rPr lang="en-US" dirty="0"/>
              <a:t>MRI: </a:t>
            </a:r>
          </a:p>
          <a:p>
            <a:pPr lvl="1"/>
            <a:r>
              <a:rPr lang="el-GR" dirty="0"/>
              <a:t>Νέος ασθενής με κάκωση</a:t>
            </a:r>
            <a:r>
              <a:rPr lang="en-US" dirty="0"/>
              <a:t> &amp; </a:t>
            </a:r>
            <a:r>
              <a:rPr lang="el-GR" dirty="0"/>
              <a:t>και συμπτώματα από το </a:t>
            </a:r>
            <a:r>
              <a:rPr lang="en-US" dirty="0"/>
              <a:t>cuff </a:t>
            </a:r>
          </a:p>
          <a:p>
            <a:pPr lvl="1"/>
            <a:r>
              <a:rPr lang="el-GR" dirty="0"/>
              <a:t>Ένας ασθενής με μεγάλη αδυναμία του </a:t>
            </a:r>
            <a:r>
              <a:rPr lang="en-US" dirty="0"/>
              <a:t>cuff </a:t>
            </a:r>
            <a:r>
              <a:rPr lang="el-GR" dirty="0"/>
              <a:t>στην εξέταση και που πρέπει και θέλει να την αποκαταστήσει γιατί είναι χειρωνακτική η εργασία </a:t>
            </a:r>
            <a:r>
              <a:rPr lang="el-GR" dirty="0" err="1"/>
              <a:t>του….ή</a:t>
            </a:r>
            <a:r>
              <a:rPr lang="el-GR" dirty="0"/>
              <a:t> έρχεται με διαγνωσμένη ολικού πάχους ρήξη (</a:t>
            </a:r>
            <a:r>
              <a:rPr lang="en-US" dirty="0"/>
              <a:t>full thickness tear</a:t>
            </a:r>
            <a:r>
              <a:rPr lang="el-GR" dirty="0"/>
              <a:t>)</a:t>
            </a:r>
            <a:r>
              <a:rPr lang="en-US" dirty="0"/>
              <a:t> </a:t>
            </a:r>
            <a:r>
              <a:rPr lang="el-GR" dirty="0"/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6632"/>
            <a:ext cx="2921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245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TA Xra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" b="6289"/>
          <a:stretch>
            <a:fillRect/>
          </a:stretch>
        </p:blipFill>
        <p:spPr>
          <a:xfrm>
            <a:off x="467544" y="1988840"/>
            <a:ext cx="5009322" cy="3024336"/>
          </a:xfrm>
        </p:spPr>
      </p:pic>
      <p:pic>
        <p:nvPicPr>
          <p:cNvPr id="5" name="Picture 4" descr="CTA + glenoid erosion X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52" y="1988840"/>
            <a:ext cx="5595096" cy="3805921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1612"/>
            <a:ext cx="655955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9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l-GR" dirty="0" err="1"/>
              <a:t>πεικόνιση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X-rays </a:t>
            </a:r>
            <a:r>
              <a:rPr lang="el-GR" dirty="0"/>
              <a:t>/ οι απλές ακτινογραφίες είναι το αρχικό υλικό μας</a:t>
            </a:r>
            <a:endParaRPr lang="en-US" dirty="0"/>
          </a:p>
          <a:p>
            <a:r>
              <a:rPr lang="en-US" dirty="0"/>
              <a:t>MRI </a:t>
            </a:r>
            <a:r>
              <a:rPr lang="el-GR" dirty="0"/>
              <a:t> η μαγνητική τομογραφία δεν είναι απαραίτητη για όλους</a:t>
            </a:r>
          </a:p>
          <a:p>
            <a:endParaRPr lang="en-US" dirty="0"/>
          </a:p>
          <a:p>
            <a:r>
              <a:rPr lang="en-US" dirty="0"/>
              <a:t>Octogenarians (</a:t>
            </a:r>
            <a:r>
              <a:rPr lang="el-GR" dirty="0"/>
              <a:t>οι άνω των 75</a:t>
            </a:r>
            <a:r>
              <a:rPr lang="en-US" dirty="0"/>
              <a:t>)</a:t>
            </a:r>
          </a:p>
          <a:p>
            <a:pPr lvl="1"/>
            <a:r>
              <a:rPr lang="en-US" u="sng" dirty="0" err="1"/>
              <a:t>Xray</a:t>
            </a:r>
            <a:r>
              <a:rPr lang="el-GR" u="sng" dirty="0"/>
              <a:t>  - απλή ακτινογραφία μόνο</a:t>
            </a:r>
            <a:endParaRPr lang="en-US" u="sng" dirty="0"/>
          </a:p>
          <a:p>
            <a:pPr lvl="1"/>
            <a:r>
              <a:rPr lang="el-GR" dirty="0"/>
              <a:t>ΝΑΙ υπάρχει ρήξη μεγάλη και το δείχνει και το </a:t>
            </a:r>
            <a:r>
              <a:rPr lang="en-US" dirty="0"/>
              <a:t>MRI  </a:t>
            </a:r>
            <a:r>
              <a:rPr lang="el-GR" dirty="0"/>
              <a:t>«</a:t>
            </a:r>
            <a:r>
              <a:rPr lang="en-US" dirty="0"/>
              <a:t>so what?</a:t>
            </a:r>
            <a:r>
              <a:rPr lang="el-GR" dirty="0"/>
              <a:t>»</a:t>
            </a:r>
            <a:endParaRPr lang="en-US" dirty="0"/>
          </a:p>
          <a:p>
            <a:pPr lvl="1"/>
            <a:r>
              <a:rPr lang="en-US" dirty="0"/>
              <a:t>Cuff healing rates </a:t>
            </a:r>
            <a:r>
              <a:rPr lang="el-GR" dirty="0"/>
              <a:t>&gt;75 </a:t>
            </a:r>
            <a:r>
              <a:rPr lang="en-US" dirty="0"/>
              <a:t>y/0 - very low.. so repair ……is often </a:t>
            </a:r>
            <a:r>
              <a:rPr lang="en-US" u="sng" dirty="0"/>
              <a:t>not attempted </a:t>
            </a:r>
            <a:r>
              <a:rPr lang="en-US" dirty="0"/>
              <a:t>(</a:t>
            </a:r>
            <a:r>
              <a:rPr lang="en-US" dirty="0" err="1"/>
              <a:t>Bertress</a:t>
            </a:r>
            <a:r>
              <a:rPr lang="en-US" dirty="0"/>
              <a:t> et al. 2014)</a:t>
            </a:r>
          </a:p>
          <a:p>
            <a:pPr lvl="1"/>
            <a:r>
              <a:rPr lang="en-US" dirty="0"/>
              <a:t>Cuff tears usually managed with, </a:t>
            </a:r>
            <a:r>
              <a:rPr lang="en-US" dirty="0" err="1"/>
              <a:t>physio</a:t>
            </a:r>
            <a:r>
              <a:rPr lang="en-US" dirty="0"/>
              <a:t>, compensatory mechanisms e.g. anterior deltoid, injections (</a:t>
            </a:r>
            <a:r>
              <a:rPr lang="en-US" dirty="0" err="1"/>
              <a:t>Bertress</a:t>
            </a:r>
            <a:r>
              <a:rPr lang="en-US" dirty="0"/>
              <a:t> et al. 2014)</a:t>
            </a:r>
          </a:p>
          <a:p>
            <a:pPr lvl="1"/>
            <a:r>
              <a:rPr lang="en-US" dirty="0"/>
              <a:t>If cuff tear </a:t>
            </a:r>
            <a:r>
              <a:rPr lang="en-US" dirty="0" err="1"/>
              <a:t>arthropathy</a:t>
            </a:r>
            <a:r>
              <a:rPr lang="en-US" dirty="0"/>
              <a:t>, Xray will demonstrate extent of arthritis and of superior migration of humeral head                  (</a:t>
            </a:r>
            <a:r>
              <a:rPr lang="en-US" dirty="0" err="1"/>
              <a:t>Bertress</a:t>
            </a:r>
            <a:r>
              <a:rPr lang="en-US" dirty="0"/>
              <a:t> et al. 2014)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77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SC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SSC-Template</Template>
  <TotalTime>6080</TotalTime>
  <Words>854</Words>
  <Application>Microsoft Office PowerPoint</Application>
  <PresentationFormat>On-screen Show (4:3)</PresentationFormat>
  <Paragraphs>162</Paragraphs>
  <Slides>47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Fontin</vt:lpstr>
      <vt:lpstr>Verdana</vt:lpstr>
      <vt:lpstr>Calibri</vt:lpstr>
      <vt:lpstr>Wingdings</vt:lpstr>
      <vt:lpstr>Arial</vt:lpstr>
      <vt:lpstr>Courier New</vt:lpstr>
      <vt:lpstr>SSC-Template</vt:lpstr>
      <vt:lpstr>Θέμα του Office</vt:lpstr>
      <vt:lpstr>Τενόντιο πέταλο ώμου           “κοινός καταφυτικός τένοντας“ (rotator cuff) MΗΧΑΝΙΚΗ   </vt:lpstr>
      <vt:lpstr>MΗΧΑΝΙΚΗ - ΑΚΤΙΝΟΓΡΑΦΙΑ   </vt:lpstr>
      <vt:lpstr> ΑΚΤΙΝΟΓΡΑΦΙΑ F Τι θα λέγατε ..αν αφορά ιστορικό ασθενούς 76 ετών  χωρίς ιστορικό κάκωσης   </vt:lpstr>
      <vt:lpstr>PowerPoint Presentation</vt:lpstr>
      <vt:lpstr>ΕΙΔΗ ΡΗΞΕΩΝ</vt:lpstr>
      <vt:lpstr>PowerPoint Presentation</vt:lpstr>
      <vt:lpstr>ΕΝΔΕΙΞΕΙΣ ΑΠΕΙΚΟΝΙΣΗΣ</vt:lpstr>
      <vt:lpstr>PowerPoint Presentation</vt:lpstr>
      <vt:lpstr>Aπεικόνιση</vt:lpstr>
      <vt:lpstr>Περιστατικό - 1</vt:lpstr>
      <vt:lpstr>Περιστατικό - 1</vt:lpstr>
      <vt:lpstr>Περιστατικό - 1</vt:lpstr>
      <vt:lpstr>Τότε έχει ρόλο η αξονική τομογραφία</vt:lpstr>
      <vt:lpstr>PowerPoint Presentation</vt:lpstr>
      <vt:lpstr>Περιστατικό - 1</vt:lpstr>
      <vt:lpstr>ΦΥΣΙΚΟΘΕΡΑΠΕΙΑ</vt:lpstr>
      <vt:lpstr>ΔΙΑΤΑΣΕΙΣ</vt:lpstr>
      <vt:lpstr>ΕΝΕΡΓΗΤΙΚΕΣ ΑΣΚΗΣΕΙΣ ΕΥΡΟΥΣ ΤΡΟΧΙΑΣ</vt:lpstr>
      <vt:lpstr>ΕΝΔΥΝΑΜΩΣΗ -ΣΤΑΘΕΡΟΠΟΙΗΣΗ</vt:lpstr>
      <vt:lpstr>AΠΟΚΑΤΑΣΤΑΣΗ ΝΕΥΡΟΜΥΙΚΟΥ ΕΛΕΓΧΟΥ</vt:lpstr>
      <vt:lpstr>ΛΕΙΤΟΥΡΓΙΚΗ ΑΠΟΚΑΤΑΣΤΑΣΗ</vt:lpstr>
      <vt:lpstr>PowerPoint Presentation</vt:lpstr>
      <vt:lpstr>Περιστατικό - 2</vt:lpstr>
      <vt:lpstr>Περιστατικό - 2</vt:lpstr>
      <vt:lpstr>Περιστατικό - 2</vt:lpstr>
      <vt:lpstr>Περιστατικό - 2</vt:lpstr>
      <vt:lpstr>Περιστατικό - 2</vt:lpstr>
      <vt:lpstr>PowerPoint Presentation</vt:lpstr>
      <vt:lpstr>PowerPoint Presentation</vt:lpstr>
      <vt:lpstr>PowerPoint Presentation</vt:lpstr>
      <vt:lpstr>Surgical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Άλλες επιλογές</vt:lpstr>
      <vt:lpstr>ΠΕΡΙΣΤΑΤΙΚΟ - 3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Fiachra OConnor</dc:creator>
  <cp:lastModifiedBy>Ματζάρογλου Χαράλαμπος</cp:lastModifiedBy>
  <cp:revision>235</cp:revision>
  <dcterms:created xsi:type="dcterms:W3CDTF">2013-02-19T15:41:52Z</dcterms:created>
  <dcterms:modified xsi:type="dcterms:W3CDTF">2023-10-31T15:35:19Z</dcterms:modified>
</cp:coreProperties>
</file>