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73" r:id="rId8"/>
    <p:sldId id="274" r:id="rId9"/>
    <p:sldId id="275" r:id="rId10"/>
    <p:sldId id="279" r:id="rId11"/>
    <p:sldId id="277" r:id="rId12"/>
    <p:sldId id="278" r:id="rId13"/>
    <p:sldId id="280" r:id="rId14"/>
    <p:sldId id="281" r:id="rId15"/>
    <p:sldId id="282" r:id="rId16"/>
    <p:sldId id="283" r:id="rId17"/>
    <p:sldId id="284" r:id="rId18"/>
    <p:sldId id="285" r:id="rId19"/>
    <p:sldId id="286" r:id="rId20"/>
    <p:sldId id="287" r:id="rId21"/>
    <p:sldId id="272" r:id="rId22"/>
    <p:sldId id="288" r:id="rId23"/>
    <p:sldId id="289" r:id="rId24"/>
    <p:sldId id="290" r:id="rId25"/>
    <p:sldId id="291" r:id="rId26"/>
    <p:sldId id="276" r:id="rId27"/>
    <p:sldId id="292" r:id="rId28"/>
    <p:sldId id="293" r:id="rId29"/>
    <p:sldId id="294" r:id="rId30"/>
    <p:sldId id="295" r:id="rId31"/>
    <p:sldId id="296" r:id="rId32"/>
    <p:sldId id="297" r:id="rId33"/>
    <p:sldId id="298" r:id="rId34"/>
    <p:sldId id="299" r:id="rId35"/>
    <p:sldId id="300" r:id="rId36"/>
    <p:sldId id="301" r:id="rId37"/>
    <p:sldId id="302" r:id="rId38"/>
    <p:sldId id="263" r:id="rId39"/>
    <p:sldId id="264" r:id="rId40"/>
    <p:sldId id="265" r:id="rId41"/>
    <p:sldId id="266" r:id="rId42"/>
    <p:sldId id="267" r:id="rId43"/>
    <p:sldId id="268" r:id="rId44"/>
    <p:sldId id="269" r:id="rId45"/>
    <p:sldId id="270" r:id="rId46"/>
    <p:sldId id="271" r:id="rId47"/>
    <p:sldId id="262" r:id="rId4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696F5-74AD-8041-ACF6-9F4093B0F7AC}" v="93" dt="2025-12-15T21:26:47.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867" autoAdjust="0"/>
    <p:restoredTop sz="94635"/>
  </p:normalViewPr>
  <p:slideViewPr>
    <p:cSldViewPr snapToGrid="0">
      <p:cViewPr varScale="1">
        <p:scale>
          <a:sx n="23" d="100"/>
          <a:sy n="23" d="100"/>
        </p:scale>
        <p:origin x="224" y="2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225B26-9F45-4804-ADEA-C5C0370D454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9C99366-0D4D-4840-AF9C-1F7BACB546EE}">
      <dgm:prSet/>
      <dgm:spPr/>
      <dgm:t>
        <a:bodyPr/>
        <a:lstStyle/>
        <a:p>
          <a:r>
            <a:rPr lang="el-GR"/>
            <a:t>Ανθρώπινο δυναμικό: Επαγγελματίες υγείας ( ιατροί, νοσηλευτές, φυσικοθεραπευτές κ.α.) οι οποίοι παρέχουν άμεση φροντίδα</a:t>
          </a:r>
          <a:endParaRPr lang="en-US"/>
        </a:p>
      </dgm:t>
    </dgm:pt>
    <dgm:pt modelId="{8C6F60AB-B29A-44AD-B4DE-21DD393B560C}" type="parTrans" cxnId="{48308A14-33CC-48E5-833E-941390D91A79}">
      <dgm:prSet/>
      <dgm:spPr/>
      <dgm:t>
        <a:bodyPr/>
        <a:lstStyle/>
        <a:p>
          <a:endParaRPr lang="en-US"/>
        </a:p>
      </dgm:t>
    </dgm:pt>
    <dgm:pt modelId="{DC2A8702-166D-473D-A8A4-D8A6DD2D2E8B}" type="sibTrans" cxnId="{48308A14-33CC-48E5-833E-941390D91A79}">
      <dgm:prSet/>
      <dgm:spPr/>
      <dgm:t>
        <a:bodyPr/>
        <a:lstStyle/>
        <a:p>
          <a:endParaRPr lang="en-US"/>
        </a:p>
      </dgm:t>
    </dgm:pt>
    <dgm:pt modelId="{ED0874F5-646C-48DE-9D83-800DB435BCDF}">
      <dgm:prSet/>
      <dgm:spPr/>
      <dgm:t>
        <a:bodyPr/>
        <a:lstStyle/>
        <a:p>
          <a:r>
            <a:rPr lang="el-GR"/>
            <a:t>Υποδομές και εγκαταστάσεις: Νοσοκομεία, κλινικές, κέντρα αποκατάστασης και άλλες δομές παροχής φροντίδας </a:t>
          </a:r>
          <a:endParaRPr lang="en-US"/>
        </a:p>
      </dgm:t>
    </dgm:pt>
    <dgm:pt modelId="{4913148A-4E5C-4C3D-B62F-78C82AF096DC}" type="parTrans" cxnId="{6CCF8E44-341C-4BFF-BFDA-02B4F55A51B2}">
      <dgm:prSet/>
      <dgm:spPr/>
      <dgm:t>
        <a:bodyPr/>
        <a:lstStyle/>
        <a:p>
          <a:endParaRPr lang="en-US"/>
        </a:p>
      </dgm:t>
    </dgm:pt>
    <dgm:pt modelId="{1D166799-429B-42CE-9893-A93B98AB8329}" type="sibTrans" cxnId="{6CCF8E44-341C-4BFF-BFDA-02B4F55A51B2}">
      <dgm:prSet/>
      <dgm:spPr/>
      <dgm:t>
        <a:bodyPr/>
        <a:lstStyle/>
        <a:p>
          <a:endParaRPr lang="en-US"/>
        </a:p>
      </dgm:t>
    </dgm:pt>
    <dgm:pt modelId="{2A949BC7-AD61-4011-B808-00EF33DB6F12}">
      <dgm:prSet/>
      <dgm:spPr/>
      <dgm:t>
        <a:bodyPr/>
        <a:lstStyle/>
        <a:p>
          <a:r>
            <a:rPr lang="el-GR"/>
            <a:t>Μηχανισμοί χρηματοδότησης: Συστήματα ασφάλισης, κρατική χρηματοδότηση, και ιδιωτικές πληρωμές που διασφαλίζουν τη βιωσιμότητα του συστήματος</a:t>
          </a:r>
          <a:endParaRPr lang="en-US"/>
        </a:p>
      </dgm:t>
    </dgm:pt>
    <dgm:pt modelId="{49C8C11E-DA39-4397-8402-A0C511938FDD}" type="parTrans" cxnId="{8641F956-3D24-433C-BDD2-174631B16505}">
      <dgm:prSet/>
      <dgm:spPr/>
      <dgm:t>
        <a:bodyPr/>
        <a:lstStyle/>
        <a:p>
          <a:endParaRPr lang="en-US"/>
        </a:p>
      </dgm:t>
    </dgm:pt>
    <dgm:pt modelId="{FC70783F-D18F-4E31-A76A-920D98C0D214}" type="sibTrans" cxnId="{8641F956-3D24-433C-BDD2-174631B16505}">
      <dgm:prSet/>
      <dgm:spPr/>
      <dgm:t>
        <a:bodyPr/>
        <a:lstStyle/>
        <a:p>
          <a:endParaRPr lang="en-US"/>
        </a:p>
      </dgm:t>
    </dgm:pt>
    <dgm:pt modelId="{2FB4CD05-0DCF-4A5D-85FD-5CA866C65FB1}">
      <dgm:prSet/>
      <dgm:spPr/>
      <dgm:t>
        <a:bodyPr/>
        <a:lstStyle/>
        <a:p>
          <a:r>
            <a:rPr lang="el-GR"/>
            <a:t>Πληροφοριακά συστήματα υγείας: Συστήματα συλλογής, ανάλυσης και διάδοσης πληροφοριών υγείας για τη λήψη αποφάσεων</a:t>
          </a:r>
          <a:endParaRPr lang="en-US"/>
        </a:p>
      </dgm:t>
    </dgm:pt>
    <dgm:pt modelId="{9B84AE0A-2FF1-4C55-99E7-164BC2E6E1EB}" type="parTrans" cxnId="{585D60A9-7CD2-4A92-A39D-740DE75DAC0F}">
      <dgm:prSet/>
      <dgm:spPr/>
      <dgm:t>
        <a:bodyPr/>
        <a:lstStyle/>
        <a:p>
          <a:endParaRPr lang="en-US"/>
        </a:p>
      </dgm:t>
    </dgm:pt>
    <dgm:pt modelId="{548D9BE4-5A08-4AE2-A416-4E83888FC2D3}" type="sibTrans" cxnId="{585D60A9-7CD2-4A92-A39D-740DE75DAC0F}">
      <dgm:prSet/>
      <dgm:spPr/>
      <dgm:t>
        <a:bodyPr/>
        <a:lstStyle/>
        <a:p>
          <a:endParaRPr lang="en-US"/>
        </a:p>
      </dgm:t>
    </dgm:pt>
    <dgm:pt modelId="{CFD44F0F-EB0E-40B9-ADD8-29D88A6A440A}">
      <dgm:prSet/>
      <dgm:spPr/>
      <dgm:t>
        <a:bodyPr/>
        <a:lstStyle/>
        <a:p>
          <a:r>
            <a:rPr lang="el-GR"/>
            <a:t>Διακυβέρνηση και πολιτικές: Οι πολιτικές, οι κανονισμοί και οι δομές που διέπουν τη λειτουργία του συστήματος και διασφαλίζουν την ποιότητα των υπηρεσιών</a:t>
          </a:r>
          <a:endParaRPr lang="en-US"/>
        </a:p>
      </dgm:t>
    </dgm:pt>
    <dgm:pt modelId="{96CE5418-266F-4A7B-A0E4-544998BBCEC5}" type="parTrans" cxnId="{DF839E27-38A3-4CE4-999B-C7845CD718DC}">
      <dgm:prSet/>
      <dgm:spPr/>
      <dgm:t>
        <a:bodyPr/>
        <a:lstStyle/>
        <a:p>
          <a:endParaRPr lang="en-US"/>
        </a:p>
      </dgm:t>
    </dgm:pt>
    <dgm:pt modelId="{C40132F5-0D11-4DA6-A4CE-8E18CB3E9933}" type="sibTrans" cxnId="{DF839E27-38A3-4CE4-999B-C7845CD718DC}">
      <dgm:prSet/>
      <dgm:spPr/>
      <dgm:t>
        <a:bodyPr/>
        <a:lstStyle/>
        <a:p>
          <a:endParaRPr lang="en-US"/>
        </a:p>
      </dgm:t>
    </dgm:pt>
    <dgm:pt modelId="{BA172BE8-9458-4FC3-8BB9-FF32672BE9F0}" type="pres">
      <dgm:prSet presAssocID="{B0225B26-9F45-4804-ADEA-C5C0370D454F}" presName="linear" presStyleCnt="0">
        <dgm:presLayoutVars>
          <dgm:animLvl val="lvl"/>
          <dgm:resizeHandles val="exact"/>
        </dgm:presLayoutVars>
      </dgm:prSet>
      <dgm:spPr/>
    </dgm:pt>
    <dgm:pt modelId="{BAA1956D-E957-4DDF-B7D2-89B4E540499E}" type="pres">
      <dgm:prSet presAssocID="{F9C99366-0D4D-4840-AF9C-1F7BACB546EE}" presName="parentText" presStyleLbl="node1" presStyleIdx="0" presStyleCnt="5">
        <dgm:presLayoutVars>
          <dgm:chMax val="0"/>
          <dgm:bulletEnabled val="1"/>
        </dgm:presLayoutVars>
      </dgm:prSet>
      <dgm:spPr/>
    </dgm:pt>
    <dgm:pt modelId="{91BF3E8D-1515-4B92-B991-45E91C822166}" type="pres">
      <dgm:prSet presAssocID="{DC2A8702-166D-473D-A8A4-D8A6DD2D2E8B}" presName="spacer" presStyleCnt="0"/>
      <dgm:spPr/>
    </dgm:pt>
    <dgm:pt modelId="{83B110AC-ADD5-439C-9FF0-7472635549DC}" type="pres">
      <dgm:prSet presAssocID="{ED0874F5-646C-48DE-9D83-800DB435BCDF}" presName="parentText" presStyleLbl="node1" presStyleIdx="1" presStyleCnt="5">
        <dgm:presLayoutVars>
          <dgm:chMax val="0"/>
          <dgm:bulletEnabled val="1"/>
        </dgm:presLayoutVars>
      </dgm:prSet>
      <dgm:spPr/>
    </dgm:pt>
    <dgm:pt modelId="{D607CBD0-5DB0-41B6-A502-82B795027545}" type="pres">
      <dgm:prSet presAssocID="{1D166799-429B-42CE-9893-A93B98AB8329}" presName="spacer" presStyleCnt="0"/>
      <dgm:spPr/>
    </dgm:pt>
    <dgm:pt modelId="{CB134F8D-CA87-491A-8869-86431C2B11D5}" type="pres">
      <dgm:prSet presAssocID="{2A949BC7-AD61-4011-B808-00EF33DB6F12}" presName="parentText" presStyleLbl="node1" presStyleIdx="2" presStyleCnt="5">
        <dgm:presLayoutVars>
          <dgm:chMax val="0"/>
          <dgm:bulletEnabled val="1"/>
        </dgm:presLayoutVars>
      </dgm:prSet>
      <dgm:spPr/>
    </dgm:pt>
    <dgm:pt modelId="{44850733-8CAB-4C62-9684-078D8140E1F7}" type="pres">
      <dgm:prSet presAssocID="{FC70783F-D18F-4E31-A76A-920D98C0D214}" presName="spacer" presStyleCnt="0"/>
      <dgm:spPr/>
    </dgm:pt>
    <dgm:pt modelId="{CD534A79-6002-4C13-B2A4-D02DE53F726C}" type="pres">
      <dgm:prSet presAssocID="{2FB4CD05-0DCF-4A5D-85FD-5CA866C65FB1}" presName="parentText" presStyleLbl="node1" presStyleIdx="3" presStyleCnt="5">
        <dgm:presLayoutVars>
          <dgm:chMax val="0"/>
          <dgm:bulletEnabled val="1"/>
        </dgm:presLayoutVars>
      </dgm:prSet>
      <dgm:spPr/>
    </dgm:pt>
    <dgm:pt modelId="{2ABA8ACE-EA73-4B88-A121-7CF420AC44C6}" type="pres">
      <dgm:prSet presAssocID="{548D9BE4-5A08-4AE2-A416-4E83888FC2D3}" presName="spacer" presStyleCnt="0"/>
      <dgm:spPr/>
    </dgm:pt>
    <dgm:pt modelId="{2B5D1ACE-C070-4464-B021-14975FBEDD06}" type="pres">
      <dgm:prSet presAssocID="{CFD44F0F-EB0E-40B9-ADD8-29D88A6A440A}" presName="parentText" presStyleLbl="node1" presStyleIdx="4" presStyleCnt="5">
        <dgm:presLayoutVars>
          <dgm:chMax val="0"/>
          <dgm:bulletEnabled val="1"/>
        </dgm:presLayoutVars>
      </dgm:prSet>
      <dgm:spPr/>
    </dgm:pt>
  </dgm:ptLst>
  <dgm:cxnLst>
    <dgm:cxn modelId="{48308A14-33CC-48E5-833E-941390D91A79}" srcId="{B0225B26-9F45-4804-ADEA-C5C0370D454F}" destId="{F9C99366-0D4D-4840-AF9C-1F7BACB546EE}" srcOrd="0" destOrd="0" parTransId="{8C6F60AB-B29A-44AD-B4DE-21DD393B560C}" sibTransId="{DC2A8702-166D-473D-A8A4-D8A6DD2D2E8B}"/>
    <dgm:cxn modelId="{24FA9316-C21E-44D8-951F-7113FF7392A4}" type="presOf" srcId="{2FB4CD05-0DCF-4A5D-85FD-5CA866C65FB1}" destId="{CD534A79-6002-4C13-B2A4-D02DE53F726C}" srcOrd="0" destOrd="0" presId="urn:microsoft.com/office/officeart/2005/8/layout/vList2"/>
    <dgm:cxn modelId="{DF839E27-38A3-4CE4-999B-C7845CD718DC}" srcId="{B0225B26-9F45-4804-ADEA-C5C0370D454F}" destId="{CFD44F0F-EB0E-40B9-ADD8-29D88A6A440A}" srcOrd="4" destOrd="0" parTransId="{96CE5418-266F-4A7B-A0E4-544998BBCEC5}" sibTransId="{C40132F5-0D11-4DA6-A4CE-8E18CB3E9933}"/>
    <dgm:cxn modelId="{6CCF8E44-341C-4BFF-BFDA-02B4F55A51B2}" srcId="{B0225B26-9F45-4804-ADEA-C5C0370D454F}" destId="{ED0874F5-646C-48DE-9D83-800DB435BCDF}" srcOrd="1" destOrd="0" parTransId="{4913148A-4E5C-4C3D-B62F-78C82AF096DC}" sibTransId="{1D166799-429B-42CE-9893-A93B98AB8329}"/>
    <dgm:cxn modelId="{5EB63C4D-EE79-426A-A5CC-772529C4E7B2}" type="presOf" srcId="{F9C99366-0D4D-4840-AF9C-1F7BACB546EE}" destId="{BAA1956D-E957-4DDF-B7D2-89B4E540499E}" srcOrd="0" destOrd="0" presId="urn:microsoft.com/office/officeart/2005/8/layout/vList2"/>
    <dgm:cxn modelId="{3273EE4F-C4A1-4258-A6B7-3FF5911E88B9}" type="presOf" srcId="{2A949BC7-AD61-4011-B808-00EF33DB6F12}" destId="{CB134F8D-CA87-491A-8869-86431C2B11D5}" srcOrd="0" destOrd="0" presId="urn:microsoft.com/office/officeart/2005/8/layout/vList2"/>
    <dgm:cxn modelId="{8641F956-3D24-433C-BDD2-174631B16505}" srcId="{B0225B26-9F45-4804-ADEA-C5C0370D454F}" destId="{2A949BC7-AD61-4011-B808-00EF33DB6F12}" srcOrd="2" destOrd="0" parTransId="{49C8C11E-DA39-4397-8402-A0C511938FDD}" sibTransId="{FC70783F-D18F-4E31-A76A-920D98C0D214}"/>
    <dgm:cxn modelId="{1806A281-520D-453F-942C-64B50217F77F}" type="presOf" srcId="{CFD44F0F-EB0E-40B9-ADD8-29D88A6A440A}" destId="{2B5D1ACE-C070-4464-B021-14975FBEDD06}" srcOrd="0" destOrd="0" presId="urn:microsoft.com/office/officeart/2005/8/layout/vList2"/>
    <dgm:cxn modelId="{E70C5B83-E7E8-47E9-9E0C-423A07B5C07C}" type="presOf" srcId="{ED0874F5-646C-48DE-9D83-800DB435BCDF}" destId="{83B110AC-ADD5-439C-9FF0-7472635549DC}" srcOrd="0" destOrd="0" presId="urn:microsoft.com/office/officeart/2005/8/layout/vList2"/>
    <dgm:cxn modelId="{243530A5-7E01-477D-B7ED-873CE9483FC4}" type="presOf" srcId="{B0225B26-9F45-4804-ADEA-C5C0370D454F}" destId="{BA172BE8-9458-4FC3-8BB9-FF32672BE9F0}" srcOrd="0" destOrd="0" presId="urn:microsoft.com/office/officeart/2005/8/layout/vList2"/>
    <dgm:cxn modelId="{585D60A9-7CD2-4A92-A39D-740DE75DAC0F}" srcId="{B0225B26-9F45-4804-ADEA-C5C0370D454F}" destId="{2FB4CD05-0DCF-4A5D-85FD-5CA866C65FB1}" srcOrd="3" destOrd="0" parTransId="{9B84AE0A-2FF1-4C55-99E7-164BC2E6E1EB}" sibTransId="{548D9BE4-5A08-4AE2-A416-4E83888FC2D3}"/>
    <dgm:cxn modelId="{C7FED98E-AF31-4D5A-AD32-8CDA85D130A1}" type="presParOf" srcId="{BA172BE8-9458-4FC3-8BB9-FF32672BE9F0}" destId="{BAA1956D-E957-4DDF-B7D2-89B4E540499E}" srcOrd="0" destOrd="0" presId="urn:microsoft.com/office/officeart/2005/8/layout/vList2"/>
    <dgm:cxn modelId="{A9E92D8B-D43B-49E9-BAF1-EF5FD87636F5}" type="presParOf" srcId="{BA172BE8-9458-4FC3-8BB9-FF32672BE9F0}" destId="{91BF3E8D-1515-4B92-B991-45E91C822166}" srcOrd="1" destOrd="0" presId="urn:microsoft.com/office/officeart/2005/8/layout/vList2"/>
    <dgm:cxn modelId="{48D2B80B-95B4-4F5D-AE6E-D7E7987B736B}" type="presParOf" srcId="{BA172BE8-9458-4FC3-8BB9-FF32672BE9F0}" destId="{83B110AC-ADD5-439C-9FF0-7472635549DC}" srcOrd="2" destOrd="0" presId="urn:microsoft.com/office/officeart/2005/8/layout/vList2"/>
    <dgm:cxn modelId="{6360A352-E806-41D4-A59A-2E5D67F40083}" type="presParOf" srcId="{BA172BE8-9458-4FC3-8BB9-FF32672BE9F0}" destId="{D607CBD0-5DB0-41B6-A502-82B795027545}" srcOrd="3" destOrd="0" presId="urn:microsoft.com/office/officeart/2005/8/layout/vList2"/>
    <dgm:cxn modelId="{683D4732-7223-41FC-8918-F97EE9EB6775}" type="presParOf" srcId="{BA172BE8-9458-4FC3-8BB9-FF32672BE9F0}" destId="{CB134F8D-CA87-491A-8869-86431C2B11D5}" srcOrd="4" destOrd="0" presId="urn:microsoft.com/office/officeart/2005/8/layout/vList2"/>
    <dgm:cxn modelId="{3280D6C4-472A-4FEC-A138-1E68F036E985}" type="presParOf" srcId="{BA172BE8-9458-4FC3-8BB9-FF32672BE9F0}" destId="{44850733-8CAB-4C62-9684-078D8140E1F7}" srcOrd="5" destOrd="0" presId="urn:microsoft.com/office/officeart/2005/8/layout/vList2"/>
    <dgm:cxn modelId="{7B8D0F03-2559-492A-A0A5-8CC5D35B5F23}" type="presParOf" srcId="{BA172BE8-9458-4FC3-8BB9-FF32672BE9F0}" destId="{CD534A79-6002-4C13-B2A4-D02DE53F726C}" srcOrd="6" destOrd="0" presId="urn:microsoft.com/office/officeart/2005/8/layout/vList2"/>
    <dgm:cxn modelId="{FD92E4B0-6A72-4172-8513-988FDB6D0CC5}" type="presParOf" srcId="{BA172BE8-9458-4FC3-8BB9-FF32672BE9F0}" destId="{2ABA8ACE-EA73-4B88-A121-7CF420AC44C6}" srcOrd="7" destOrd="0" presId="urn:microsoft.com/office/officeart/2005/8/layout/vList2"/>
    <dgm:cxn modelId="{027DCD53-4885-4081-9139-5C3932F6DE56}" type="presParOf" srcId="{BA172BE8-9458-4FC3-8BB9-FF32672BE9F0}" destId="{2B5D1ACE-C070-4464-B021-14975FBEDD0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7BD26-DCD2-48C3-8F71-CC0AB5B4729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DA96D85-820A-4E9F-8B95-C062D18A1BF2}">
      <dgm:prSet/>
      <dgm:spPr/>
      <dgm:t>
        <a:bodyPr/>
        <a:lstStyle/>
        <a:p>
          <a:r>
            <a:rPr lang="el-GR"/>
            <a:t>1. Χρηματοδότηση - συγκέντρωση και διαχείριση των οικονομικών πόρων μέσω φόρων, ασφαλιστικών εισφορών ή ιδιωτικών πληρωμών</a:t>
          </a:r>
          <a:endParaRPr lang="en-US"/>
        </a:p>
      </dgm:t>
    </dgm:pt>
    <dgm:pt modelId="{83B454AF-3FE0-4477-9A33-FEAE4B3990D8}" type="parTrans" cxnId="{9C5518B3-63AD-48CB-BCAC-ECF4DEF5F194}">
      <dgm:prSet/>
      <dgm:spPr/>
      <dgm:t>
        <a:bodyPr/>
        <a:lstStyle/>
        <a:p>
          <a:endParaRPr lang="en-US"/>
        </a:p>
      </dgm:t>
    </dgm:pt>
    <dgm:pt modelId="{749A7DD7-516C-4BF6-A4B3-445C3173A451}" type="sibTrans" cxnId="{9C5518B3-63AD-48CB-BCAC-ECF4DEF5F194}">
      <dgm:prSet/>
      <dgm:spPr/>
      <dgm:t>
        <a:bodyPr/>
        <a:lstStyle/>
        <a:p>
          <a:endParaRPr lang="en-US"/>
        </a:p>
      </dgm:t>
    </dgm:pt>
    <dgm:pt modelId="{60D8F757-C90F-4A64-8F40-292E0F3F67A6}">
      <dgm:prSet/>
      <dgm:spPr/>
      <dgm:t>
        <a:bodyPr/>
        <a:lstStyle/>
        <a:p>
          <a:r>
            <a:rPr lang="el-GR"/>
            <a:t>2. Παροχή υπηρεσιών υγείας - προσφορά υπηρεσιών πρωτοβάθμιας, δευτεροβάθμιας και τριτοβάθμιας φροντίδας, τόσο από δημόσιους όσο και από ιδιωτικούς φορείς</a:t>
          </a:r>
          <a:endParaRPr lang="en-US"/>
        </a:p>
      </dgm:t>
    </dgm:pt>
    <dgm:pt modelId="{F84D24E7-A917-4B7D-892E-2CD3A98DE38A}" type="parTrans" cxnId="{18C33560-CD48-4EB6-B5B8-CE3E504DB823}">
      <dgm:prSet/>
      <dgm:spPr/>
      <dgm:t>
        <a:bodyPr/>
        <a:lstStyle/>
        <a:p>
          <a:endParaRPr lang="en-US"/>
        </a:p>
      </dgm:t>
    </dgm:pt>
    <dgm:pt modelId="{E62CDF69-E471-427C-A0B2-3BC8DBB0A8AF}" type="sibTrans" cxnId="{18C33560-CD48-4EB6-B5B8-CE3E504DB823}">
      <dgm:prSet/>
      <dgm:spPr/>
      <dgm:t>
        <a:bodyPr/>
        <a:lstStyle/>
        <a:p>
          <a:endParaRPr lang="en-US"/>
        </a:p>
      </dgm:t>
    </dgm:pt>
    <dgm:pt modelId="{701EF01E-21DD-4603-ADB7-1E6DA71A08BB}">
      <dgm:prSet/>
      <dgm:spPr/>
      <dgm:t>
        <a:bodyPr/>
        <a:lstStyle/>
        <a:p>
          <a:r>
            <a:rPr lang="el-GR"/>
            <a:t>3. Ρύθμιση και οργάνωση - θέσπιση κανόνων, ελέγχων και μηχανισμών εποπτείας που διασφαλίζουν την ορθή λειτουργία και διαφάνεια του συστήματος</a:t>
          </a:r>
          <a:endParaRPr lang="en-US"/>
        </a:p>
      </dgm:t>
    </dgm:pt>
    <dgm:pt modelId="{350AD5A9-EBAA-44E5-BF48-8EBFCCA71608}" type="parTrans" cxnId="{620648D0-830E-452B-A6CF-7BC4284E497E}">
      <dgm:prSet/>
      <dgm:spPr/>
      <dgm:t>
        <a:bodyPr/>
        <a:lstStyle/>
        <a:p>
          <a:endParaRPr lang="en-US"/>
        </a:p>
      </dgm:t>
    </dgm:pt>
    <dgm:pt modelId="{E829D393-9080-43C1-833A-11AB792E6730}" type="sibTrans" cxnId="{620648D0-830E-452B-A6CF-7BC4284E497E}">
      <dgm:prSet/>
      <dgm:spPr/>
      <dgm:t>
        <a:bodyPr/>
        <a:lstStyle/>
        <a:p>
          <a:endParaRPr lang="en-US"/>
        </a:p>
      </dgm:t>
    </dgm:pt>
    <dgm:pt modelId="{A4B37275-B8B8-46DF-A955-9938A7A5F99C}">
      <dgm:prSet/>
      <dgm:spPr/>
      <dgm:t>
        <a:bodyPr/>
        <a:lstStyle/>
        <a:p>
          <a:r>
            <a:rPr lang="el-GR"/>
            <a:t>4. Ποιότητα και ασφάλεια - συνεχής αξιολόγηση των υπηρεσιών, διασφάλιση υψηλών προτύπων φροντίδας και εφαρμογή πρακτικών που προστατεύουν τους ασθενείς</a:t>
          </a:r>
          <a:endParaRPr lang="en-US"/>
        </a:p>
      </dgm:t>
    </dgm:pt>
    <dgm:pt modelId="{3270A307-A81F-46A6-9004-0C5F667A3EC0}" type="parTrans" cxnId="{06151399-50D5-4939-BCA1-AADAED80A10F}">
      <dgm:prSet/>
      <dgm:spPr/>
      <dgm:t>
        <a:bodyPr/>
        <a:lstStyle/>
        <a:p>
          <a:endParaRPr lang="en-US"/>
        </a:p>
      </dgm:t>
    </dgm:pt>
    <dgm:pt modelId="{EF73A0E3-3367-42E2-BE31-F26D9F3FD20C}" type="sibTrans" cxnId="{06151399-50D5-4939-BCA1-AADAED80A10F}">
      <dgm:prSet/>
      <dgm:spPr/>
      <dgm:t>
        <a:bodyPr/>
        <a:lstStyle/>
        <a:p>
          <a:endParaRPr lang="en-US"/>
        </a:p>
      </dgm:t>
    </dgm:pt>
    <dgm:pt modelId="{9711DE29-9E05-4B8D-ADF4-2437CD6AD0AE}" type="pres">
      <dgm:prSet presAssocID="{6CD7BD26-DCD2-48C3-8F71-CC0AB5B4729D}" presName="linear" presStyleCnt="0">
        <dgm:presLayoutVars>
          <dgm:animLvl val="lvl"/>
          <dgm:resizeHandles val="exact"/>
        </dgm:presLayoutVars>
      </dgm:prSet>
      <dgm:spPr/>
    </dgm:pt>
    <dgm:pt modelId="{CE241C85-1D9F-4209-B5DD-4C9ADF6B3DE9}" type="pres">
      <dgm:prSet presAssocID="{6DA96D85-820A-4E9F-8B95-C062D18A1BF2}" presName="parentText" presStyleLbl="node1" presStyleIdx="0" presStyleCnt="4">
        <dgm:presLayoutVars>
          <dgm:chMax val="0"/>
          <dgm:bulletEnabled val="1"/>
        </dgm:presLayoutVars>
      </dgm:prSet>
      <dgm:spPr/>
    </dgm:pt>
    <dgm:pt modelId="{78D8D5BA-BC98-43A4-94B9-BAFE5CD05BE2}" type="pres">
      <dgm:prSet presAssocID="{749A7DD7-516C-4BF6-A4B3-445C3173A451}" presName="spacer" presStyleCnt="0"/>
      <dgm:spPr/>
    </dgm:pt>
    <dgm:pt modelId="{7008DB37-14E8-445B-8421-C4FEDA5BB2A7}" type="pres">
      <dgm:prSet presAssocID="{60D8F757-C90F-4A64-8F40-292E0F3F67A6}" presName="parentText" presStyleLbl="node1" presStyleIdx="1" presStyleCnt="4">
        <dgm:presLayoutVars>
          <dgm:chMax val="0"/>
          <dgm:bulletEnabled val="1"/>
        </dgm:presLayoutVars>
      </dgm:prSet>
      <dgm:spPr/>
    </dgm:pt>
    <dgm:pt modelId="{FAAED179-F534-42D2-8557-FDE1191058CF}" type="pres">
      <dgm:prSet presAssocID="{E62CDF69-E471-427C-A0B2-3BC8DBB0A8AF}" presName="spacer" presStyleCnt="0"/>
      <dgm:spPr/>
    </dgm:pt>
    <dgm:pt modelId="{3E301EB4-9209-4AC2-8840-BB998063F586}" type="pres">
      <dgm:prSet presAssocID="{701EF01E-21DD-4603-ADB7-1E6DA71A08BB}" presName="parentText" presStyleLbl="node1" presStyleIdx="2" presStyleCnt="4">
        <dgm:presLayoutVars>
          <dgm:chMax val="0"/>
          <dgm:bulletEnabled val="1"/>
        </dgm:presLayoutVars>
      </dgm:prSet>
      <dgm:spPr/>
    </dgm:pt>
    <dgm:pt modelId="{43E818F3-1979-4717-AC26-CD498AB43D41}" type="pres">
      <dgm:prSet presAssocID="{E829D393-9080-43C1-833A-11AB792E6730}" presName="spacer" presStyleCnt="0"/>
      <dgm:spPr/>
    </dgm:pt>
    <dgm:pt modelId="{E7D6CC00-9B05-45EE-893C-F2B212532A1A}" type="pres">
      <dgm:prSet presAssocID="{A4B37275-B8B8-46DF-A955-9938A7A5F99C}" presName="parentText" presStyleLbl="node1" presStyleIdx="3" presStyleCnt="4">
        <dgm:presLayoutVars>
          <dgm:chMax val="0"/>
          <dgm:bulletEnabled val="1"/>
        </dgm:presLayoutVars>
      </dgm:prSet>
      <dgm:spPr/>
    </dgm:pt>
  </dgm:ptLst>
  <dgm:cxnLst>
    <dgm:cxn modelId="{17CA6B34-C022-4F04-B481-7BAF329DF3A1}" type="presOf" srcId="{6DA96D85-820A-4E9F-8B95-C062D18A1BF2}" destId="{CE241C85-1D9F-4209-B5DD-4C9ADF6B3DE9}" srcOrd="0" destOrd="0" presId="urn:microsoft.com/office/officeart/2005/8/layout/vList2"/>
    <dgm:cxn modelId="{FC5D1937-58F4-406B-AE90-15E9292324D4}" type="presOf" srcId="{6CD7BD26-DCD2-48C3-8F71-CC0AB5B4729D}" destId="{9711DE29-9E05-4B8D-ADF4-2437CD6AD0AE}" srcOrd="0" destOrd="0" presId="urn:microsoft.com/office/officeart/2005/8/layout/vList2"/>
    <dgm:cxn modelId="{5EC26B3F-9F42-4E9A-8F31-77DEBEA68460}" type="presOf" srcId="{701EF01E-21DD-4603-ADB7-1E6DA71A08BB}" destId="{3E301EB4-9209-4AC2-8840-BB998063F586}" srcOrd="0" destOrd="0" presId="urn:microsoft.com/office/officeart/2005/8/layout/vList2"/>
    <dgm:cxn modelId="{E96D4248-0F03-4E1B-A9EF-0A21FEF84753}" type="presOf" srcId="{A4B37275-B8B8-46DF-A955-9938A7A5F99C}" destId="{E7D6CC00-9B05-45EE-893C-F2B212532A1A}" srcOrd="0" destOrd="0" presId="urn:microsoft.com/office/officeart/2005/8/layout/vList2"/>
    <dgm:cxn modelId="{18C33560-CD48-4EB6-B5B8-CE3E504DB823}" srcId="{6CD7BD26-DCD2-48C3-8F71-CC0AB5B4729D}" destId="{60D8F757-C90F-4A64-8F40-292E0F3F67A6}" srcOrd="1" destOrd="0" parTransId="{F84D24E7-A917-4B7D-892E-2CD3A98DE38A}" sibTransId="{E62CDF69-E471-427C-A0B2-3BC8DBB0A8AF}"/>
    <dgm:cxn modelId="{06151399-50D5-4939-BCA1-AADAED80A10F}" srcId="{6CD7BD26-DCD2-48C3-8F71-CC0AB5B4729D}" destId="{A4B37275-B8B8-46DF-A955-9938A7A5F99C}" srcOrd="3" destOrd="0" parTransId="{3270A307-A81F-46A6-9004-0C5F667A3EC0}" sibTransId="{EF73A0E3-3367-42E2-BE31-F26D9F3FD20C}"/>
    <dgm:cxn modelId="{9C5518B3-63AD-48CB-BCAC-ECF4DEF5F194}" srcId="{6CD7BD26-DCD2-48C3-8F71-CC0AB5B4729D}" destId="{6DA96D85-820A-4E9F-8B95-C062D18A1BF2}" srcOrd="0" destOrd="0" parTransId="{83B454AF-3FE0-4477-9A33-FEAE4B3990D8}" sibTransId="{749A7DD7-516C-4BF6-A4B3-445C3173A451}"/>
    <dgm:cxn modelId="{620648D0-830E-452B-A6CF-7BC4284E497E}" srcId="{6CD7BD26-DCD2-48C3-8F71-CC0AB5B4729D}" destId="{701EF01E-21DD-4603-ADB7-1E6DA71A08BB}" srcOrd="2" destOrd="0" parTransId="{350AD5A9-EBAA-44E5-BF48-8EBFCCA71608}" sibTransId="{E829D393-9080-43C1-833A-11AB792E6730}"/>
    <dgm:cxn modelId="{6965C0E5-83CF-43D1-BFFD-F7002D2CFCF0}" type="presOf" srcId="{60D8F757-C90F-4A64-8F40-292E0F3F67A6}" destId="{7008DB37-14E8-445B-8421-C4FEDA5BB2A7}" srcOrd="0" destOrd="0" presId="urn:microsoft.com/office/officeart/2005/8/layout/vList2"/>
    <dgm:cxn modelId="{149B181D-6487-435F-8CB1-BECE07F6BB53}" type="presParOf" srcId="{9711DE29-9E05-4B8D-ADF4-2437CD6AD0AE}" destId="{CE241C85-1D9F-4209-B5DD-4C9ADF6B3DE9}" srcOrd="0" destOrd="0" presId="urn:microsoft.com/office/officeart/2005/8/layout/vList2"/>
    <dgm:cxn modelId="{2DB0FD91-89CC-4E8C-A2FB-2911540E1B03}" type="presParOf" srcId="{9711DE29-9E05-4B8D-ADF4-2437CD6AD0AE}" destId="{78D8D5BA-BC98-43A4-94B9-BAFE5CD05BE2}" srcOrd="1" destOrd="0" presId="urn:microsoft.com/office/officeart/2005/8/layout/vList2"/>
    <dgm:cxn modelId="{CFB8D0EB-7CCB-49E7-A9BC-1B6DBAB6500A}" type="presParOf" srcId="{9711DE29-9E05-4B8D-ADF4-2437CD6AD0AE}" destId="{7008DB37-14E8-445B-8421-C4FEDA5BB2A7}" srcOrd="2" destOrd="0" presId="urn:microsoft.com/office/officeart/2005/8/layout/vList2"/>
    <dgm:cxn modelId="{5267E0DC-7A7D-49C7-9DFC-17FEF4C097B9}" type="presParOf" srcId="{9711DE29-9E05-4B8D-ADF4-2437CD6AD0AE}" destId="{FAAED179-F534-42D2-8557-FDE1191058CF}" srcOrd="3" destOrd="0" presId="urn:microsoft.com/office/officeart/2005/8/layout/vList2"/>
    <dgm:cxn modelId="{C851B095-86CF-443D-A2E9-E07F3A3A9C9C}" type="presParOf" srcId="{9711DE29-9E05-4B8D-ADF4-2437CD6AD0AE}" destId="{3E301EB4-9209-4AC2-8840-BB998063F586}" srcOrd="4" destOrd="0" presId="urn:microsoft.com/office/officeart/2005/8/layout/vList2"/>
    <dgm:cxn modelId="{F6B54B4D-5DEB-4CF6-BA7C-956FA61FAB92}" type="presParOf" srcId="{9711DE29-9E05-4B8D-ADF4-2437CD6AD0AE}" destId="{43E818F3-1979-4717-AC26-CD498AB43D41}" srcOrd="5" destOrd="0" presId="urn:microsoft.com/office/officeart/2005/8/layout/vList2"/>
    <dgm:cxn modelId="{1E986175-9574-4674-939A-82AFB0916BDD}" type="presParOf" srcId="{9711DE29-9E05-4B8D-ADF4-2437CD6AD0AE}" destId="{E7D6CC00-9B05-45EE-893C-F2B212532A1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19159-2AE0-4A79-AB1C-E12A9626679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B0686E7-8FA9-453E-A4C5-E5571BD335DA}">
      <dgm:prSet/>
      <dgm:spPr/>
      <dgm:t>
        <a:bodyPr/>
        <a:lstStyle/>
        <a:p>
          <a:r>
            <a:rPr lang="el-GR" b="0"/>
            <a:t>Μεγάλες λίστες αναμονής.</a:t>
          </a:r>
          <a:endParaRPr lang="en-US"/>
        </a:p>
      </dgm:t>
    </dgm:pt>
    <dgm:pt modelId="{C713E461-8867-43D8-AB9E-86771F3D30B5}" type="parTrans" cxnId="{4910AA6A-204F-4F69-94E4-7879E2B19443}">
      <dgm:prSet/>
      <dgm:spPr/>
      <dgm:t>
        <a:bodyPr/>
        <a:lstStyle/>
        <a:p>
          <a:endParaRPr lang="en-US"/>
        </a:p>
      </dgm:t>
    </dgm:pt>
    <dgm:pt modelId="{EF90BD84-B096-45A2-9305-DBD8FD012013}" type="sibTrans" cxnId="{4910AA6A-204F-4F69-94E4-7879E2B19443}">
      <dgm:prSet/>
      <dgm:spPr/>
      <dgm:t>
        <a:bodyPr/>
        <a:lstStyle/>
        <a:p>
          <a:endParaRPr lang="en-US"/>
        </a:p>
      </dgm:t>
    </dgm:pt>
    <dgm:pt modelId="{834D5F13-5A3F-466F-96D7-DBE36DF4DF57}">
      <dgm:prSet/>
      <dgm:spPr/>
      <dgm:t>
        <a:bodyPr/>
        <a:lstStyle/>
        <a:p>
          <a:r>
            <a:rPr lang="el-GR" b="0"/>
            <a:t>Γραφειοκρατία και βραδύτητα στη λήψη αποφάσεων.</a:t>
          </a:r>
          <a:endParaRPr lang="en-US"/>
        </a:p>
      </dgm:t>
    </dgm:pt>
    <dgm:pt modelId="{098E80D3-51E5-425B-8658-389EA9135FE1}" type="parTrans" cxnId="{43DA3082-0E59-4ED0-805E-DC1CFB50990F}">
      <dgm:prSet/>
      <dgm:spPr/>
      <dgm:t>
        <a:bodyPr/>
        <a:lstStyle/>
        <a:p>
          <a:endParaRPr lang="en-US"/>
        </a:p>
      </dgm:t>
    </dgm:pt>
    <dgm:pt modelId="{FB521BA6-6EEF-4498-B91D-BF8CE04375BC}" type="sibTrans" cxnId="{43DA3082-0E59-4ED0-805E-DC1CFB50990F}">
      <dgm:prSet/>
      <dgm:spPr/>
      <dgm:t>
        <a:bodyPr/>
        <a:lstStyle/>
        <a:p>
          <a:endParaRPr lang="en-US"/>
        </a:p>
      </dgm:t>
    </dgm:pt>
    <dgm:pt modelId="{34DB654C-0211-4013-A348-FF2A08690D75}">
      <dgm:prSet/>
      <dgm:spPr/>
      <dgm:t>
        <a:bodyPr/>
        <a:lstStyle/>
        <a:p>
          <a:r>
            <a:rPr lang="el-GR" b="0"/>
            <a:t>Περιορισμένη ελευθερία επιλογής γιατρών σε κάποιες χώρες.</a:t>
          </a:r>
          <a:endParaRPr lang="en-US"/>
        </a:p>
      </dgm:t>
    </dgm:pt>
    <dgm:pt modelId="{ACEB289F-43DC-4E42-B52D-045DD8ABB291}" type="parTrans" cxnId="{27996ABD-8F3E-4C8D-AD5F-ACFEEB30B446}">
      <dgm:prSet/>
      <dgm:spPr/>
      <dgm:t>
        <a:bodyPr/>
        <a:lstStyle/>
        <a:p>
          <a:endParaRPr lang="en-US"/>
        </a:p>
      </dgm:t>
    </dgm:pt>
    <dgm:pt modelId="{394CDAFF-9414-4DA8-A9CC-580D20B12ADB}" type="sibTrans" cxnId="{27996ABD-8F3E-4C8D-AD5F-ACFEEB30B446}">
      <dgm:prSet/>
      <dgm:spPr/>
      <dgm:t>
        <a:bodyPr/>
        <a:lstStyle/>
        <a:p>
          <a:endParaRPr lang="en-US"/>
        </a:p>
      </dgm:t>
    </dgm:pt>
    <dgm:pt modelId="{71AF0FC8-F13C-4439-A09A-943D0937F562}">
      <dgm:prSet/>
      <dgm:spPr/>
      <dgm:t>
        <a:bodyPr/>
        <a:lstStyle/>
        <a:p>
          <a:r>
            <a:rPr lang="el-GR" b="0"/>
            <a:t>Λίγοι πόροι και υποχρηματοδότηση σε περιόδους κρίσης.</a:t>
          </a:r>
          <a:endParaRPr lang="en-US"/>
        </a:p>
      </dgm:t>
    </dgm:pt>
    <dgm:pt modelId="{6E83CD83-1F4B-4F2C-A297-DF5C03A3E1B5}" type="parTrans" cxnId="{900644EF-8D79-4BDB-A6C1-01BE90ED9E81}">
      <dgm:prSet/>
      <dgm:spPr/>
      <dgm:t>
        <a:bodyPr/>
        <a:lstStyle/>
        <a:p>
          <a:endParaRPr lang="en-US"/>
        </a:p>
      </dgm:t>
    </dgm:pt>
    <dgm:pt modelId="{0F45CBCA-45AC-4F6E-978C-12842A3567CA}" type="sibTrans" cxnId="{900644EF-8D79-4BDB-A6C1-01BE90ED9E81}">
      <dgm:prSet/>
      <dgm:spPr/>
      <dgm:t>
        <a:bodyPr/>
        <a:lstStyle/>
        <a:p>
          <a:endParaRPr lang="en-US"/>
        </a:p>
      </dgm:t>
    </dgm:pt>
    <dgm:pt modelId="{5571313E-1128-944D-A811-6D3397969143}" type="pres">
      <dgm:prSet presAssocID="{58319159-2AE0-4A79-AB1C-E12A96266793}" presName="hierChild1" presStyleCnt="0">
        <dgm:presLayoutVars>
          <dgm:chPref val="1"/>
          <dgm:dir/>
          <dgm:animOne val="branch"/>
          <dgm:animLvl val="lvl"/>
          <dgm:resizeHandles/>
        </dgm:presLayoutVars>
      </dgm:prSet>
      <dgm:spPr/>
    </dgm:pt>
    <dgm:pt modelId="{D7B9404E-ECF3-8F4F-BF0A-751F0C250941}" type="pres">
      <dgm:prSet presAssocID="{CB0686E7-8FA9-453E-A4C5-E5571BD335DA}" presName="hierRoot1" presStyleCnt="0"/>
      <dgm:spPr/>
    </dgm:pt>
    <dgm:pt modelId="{CC4CD74D-5A0D-F34C-BD13-17273161D52D}" type="pres">
      <dgm:prSet presAssocID="{CB0686E7-8FA9-453E-A4C5-E5571BD335DA}" presName="composite" presStyleCnt="0"/>
      <dgm:spPr/>
    </dgm:pt>
    <dgm:pt modelId="{02EF5623-BEEE-1D4E-BBED-6028A15AC092}" type="pres">
      <dgm:prSet presAssocID="{CB0686E7-8FA9-453E-A4C5-E5571BD335DA}" presName="background" presStyleLbl="node0" presStyleIdx="0" presStyleCnt="4"/>
      <dgm:spPr/>
    </dgm:pt>
    <dgm:pt modelId="{8133F665-D381-954A-BACD-58DEC95EB98C}" type="pres">
      <dgm:prSet presAssocID="{CB0686E7-8FA9-453E-A4C5-E5571BD335DA}" presName="text" presStyleLbl="fgAcc0" presStyleIdx="0" presStyleCnt="4">
        <dgm:presLayoutVars>
          <dgm:chPref val="3"/>
        </dgm:presLayoutVars>
      </dgm:prSet>
      <dgm:spPr/>
    </dgm:pt>
    <dgm:pt modelId="{E53D9CF0-5019-CF48-AE7A-E8A5B1764565}" type="pres">
      <dgm:prSet presAssocID="{CB0686E7-8FA9-453E-A4C5-E5571BD335DA}" presName="hierChild2" presStyleCnt="0"/>
      <dgm:spPr/>
    </dgm:pt>
    <dgm:pt modelId="{EA83E0B8-EC0A-5045-9E27-F9A9521E3AB4}" type="pres">
      <dgm:prSet presAssocID="{834D5F13-5A3F-466F-96D7-DBE36DF4DF57}" presName="hierRoot1" presStyleCnt="0"/>
      <dgm:spPr/>
    </dgm:pt>
    <dgm:pt modelId="{F17BFF74-4A1F-864D-937B-9FB2D9E79CA8}" type="pres">
      <dgm:prSet presAssocID="{834D5F13-5A3F-466F-96D7-DBE36DF4DF57}" presName="composite" presStyleCnt="0"/>
      <dgm:spPr/>
    </dgm:pt>
    <dgm:pt modelId="{32851422-69C1-7F4C-918B-E979DDD68112}" type="pres">
      <dgm:prSet presAssocID="{834D5F13-5A3F-466F-96D7-DBE36DF4DF57}" presName="background" presStyleLbl="node0" presStyleIdx="1" presStyleCnt="4"/>
      <dgm:spPr/>
    </dgm:pt>
    <dgm:pt modelId="{233C5BD4-C469-F04D-90B4-E293D0A89714}" type="pres">
      <dgm:prSet presAssocID="{834D5F13-5A3F-466F-96D7-DBE36DF4DF57}" presName="text" presStyleLbl="fgAcc0" presStyleIdx="1" presStyleCnt="4">
        <dgm:presLayoutVars>
          <dgm:chPref val="3"/>
        </dgm:presLayoutVars>
      </dgm:prSet>
      <dgm:spPr/>
    </dgm:pt>
    <dgm:pt modelId="{9A52EFCD-6C6D-A54E-ACE6-65F6CFAB0AFB}" type="pres">
      <dgm:prSet presAssocID="{834D5F13-5A3F-466F-96D7-DBE36DF4DF57}" presName="hierChild2" presStyleCnt="0"/>
      <dgm:spPr/>
    </dgm:pt>
    <dgm:pt modelId="{7D42B612-936A-C140-BF3F-889E1B4A4368}" type="pres">
      <dgm:prSet presAssocID="{34DB654C-0211-4013-A348-FF2A08690D75}" presName="hierRoot1" presStyleCnt="0"/>
      <dgm:spPr/>
    </dgm:pt>
    <dgm:pt modelId="{67691776-6788-DF4F-B030-A53B72484F1E}" type="pres">
      <dgm:prSet presAssocID="{34DB654C-0211-4013-A348-FF2A08690D75}" presName="composite" presStyleCnt="0"/>
      <dgm:spPr/>
    </dgm:pt>
    <dgm:pt modelId="{22B53E42-FBE2-C541-B355-D53E7601AEFD}" type="pres">
      <dgm:prSet presAssocID="{34DB654C-0211-4013-A348-FF2A08690D75}" presName="background" presStyleLbl="node0" presStyleIdx="2" presStyleCnt="4"/>
      <dgm:spPr/>
    </dgm:pt>
    <dgm:pt modelId="{6FBF2BC7-C3CD-AC45-AA40-0214088A2C16}" type="pres">
      <dgm:prSet presAssocID="{34DB654C-0211-4013-A348-FF2A08690D75}" presName="text" presStyleLbl="fgAcc0" presStyleIdx="2" presStyleCnt="4">
        <dgm:presLayoutVars>
          <dgm:chPref val="3"/>
        </dgm:presLayoutVars>
      </dgm:prSet>
      <dgm:spPr/>
    </dgm:pt>
    <dgm:pt modelId="{F9006240-CCE6-1D47-AB48-58EFEB8CFBEC}" type="pres">
      <dgm:prSet presAssocID="{34DB654C-0211-4013-A348-FF2A08690D75}" presName="hierChild2" presStyleCnt="0"/>
      <dgm:spPr/>
    </dgm:pt>
    <dgm:pt modelId="{426CC3D9-D2C6-A840-98E9-EEBEA7129BAC}" type="pres">
      <dgm:prSet presAssocID="{71AF0FC8-F13C-4439-A09A-943D0937F562}" presName="hierRoot1" presStyleCnt="0"/>
      <dgm:spPr/>
    </dgm:pt>
    <dgm:pt modelId="{12E3B06F-6510-4140-AF02-DAF510925ADC}" type="pres">
      <dgm:prSet presAssocID="{71AF0FC8-F13C-4439-A09A-943D0937F562}" presName="composite" presStyleCnt="0"/>
      <dgm:spPr/>
    </dgm:pt>
    <dgm:pt modelId="{38CB2FE7-A176-C346-9985-3555FBFF7C1C}" type="pres">
      <dgm:prSet presAssocID="{71AF0FC8-F13C-4439-A09A-943D0937F562}" presName="background" presStyleLbl="node0" presStyleIdx="3" presStyleCnt="4"/>
      <dgm:spPr/>
    </dgm:pt>
    <dgm:pt modelId="{49F7DF35-ADAE-3044-891C-A4F0FE2EA1BD}" type="pres">
      <dgm:prSet presAssocID="{71AF0FC8-F13C-4439-A09A-943D0937F562}" presName="text" presStyleLbl="fgAcc0" presStyleIdx="3" presStyleCnt="4">
        <dgm:presLayoutVars>
          <dgm:chPref val="3"/>
        </dgm:presLayoutVars>
      </dgm:prSet>
      <dgm:spPr/>
    </dgm:pt>
    <dgm:pt modelId="{F7E4F522-02BE-3E46-BB59-052928BADE14}" type="pres">
      <dgm:prSet presAssocID="{71AF0FC8-F13C-4439-A09A-943D0937F562}" presName="hierChild2" presStyleCnt="0"/>
      <dgm:spPr/>
    </dgm:pt>
  </dgm:ptLst>
  <dgm:cxnLst>
    <dgm:cxn modelId="{3F5C780E-2CCC-6A47-A921-3BCFCDAC4F2B}" type="presOf" srcId="{CB0686E7-8FA9-453E-A4C5-E5571BD335DA}" destId="{8133F665-D381-954A-BACD-58DEC95EB98C}" srcOrd="0" destOrd="0" presId="urn:microsoft.com/office/officeart/2005/8/layout/hierarchy1"/>
    <dgm:cxn modelId="{4910AA6A-204F-4F69-94E4-7879E2B19443}" srcId="{58319159-2AE0-4A79-AB1C-E12A96266793}" destId="{CB0686E7-8FA9-453E-A4C5-E5571BD335DA}" srcOrd="0" destOrd="0" parTransId="{C713E461-8867-43D8-AB9E-86771F3D30B5}" sibTransId="{EF90BD84-B096-45A2-9305-DBD8FD012013}"/>
    <dgm:cxn modelId="{3644BA72-54E9-E14E-9EB6-223D7D3DDCAB}" type="presOf" srcId="{34DB654C-0211-4013-A348-FF2A08690D75}" destId="{6FBF2BC7-C3CD-AC45-AA40-0214088A2C16}" srcOrd="0" destOrd="0" presId="urn:microsoft.com/office/officeart/2005/8/layout/hierarchy1"/>
    <dgm:cxn modelId="{500B487F-BED5-8347-943B-B0F5A69D57CD}" type="presOf" srcId="{71AF0FC8-F13C-4439-A09A-943D0937F562}" destId="{49F7DF35-ADAE-3044-891C-A4F0FE2EA1BD}" srcOrd="0" destOrd="0" presId="urn:microsoft.com/office/officeart/2005/8/layout/hierarchy1"/>
    <dgm:cxn modelId="{43DA3082-0E59-4ED0-805E-DC1CFB50990F}" srcId="{58319159-2AE0-4A79-AB1C-E12A96266793}" destId="{834D5F13-5A3F-466F-96D7-DBE36DF4DF57}" srcOrd="1" destOrd="0" parTransId="{098E80D3-51E5-425B-8658-389EA9135FE1}" sibTransId="{FB521BA6-6EEF-4498-B91D-BF8CE04375BC}"/>
    <dgm:cxn modelId="{150A23AC-C72F-294B-991C-B4855FE5FAA7}" type="presOf" srcId="{834D5F13-5A3F-466F-96D7-DBE36DF4DF57}" destId="{233C5BD4-C469-F04D-90B4-E293D0A89714}" srcOrd="0" destOrd="0" presId="urn:microsoft.com/office/officeart/2005/8/layout/hierarchy1"/>
    <dgm:cxn modelId="{27996ABD-8F3E-4C8D-AD5F-ACFEEB30B446}" srcId="{58319159-2AE0-4A79-AB1C-E12A96266793}" destId="{34DB654C-0211-4013-A348-FF2A08690D75}" srcOrd="2" destOrd="0" parTransId="{ACEB289F-43DC-4E42-B52D-045DD8ABB291}" sibTransId="{394CDAFF-9414-4DA8-A9CC-580D20B12ADB}"/>
    <dgm:cxn modelId="{334D23D0-E9D1-5646-A3E3-EF6BAE7F8036}" type="presOf" srcId="{58319159-2AE0-4A79-AB1C-E12A96266793}" destId="{5571313E-1128-944D-A811-6D3397969143}" srcOrd="0" destOrd="0" presId="urn:microsoft.com/office/officeart/2005/8/layout/hierarchy1"/>
    <dgm:cxn modelId="{900644EF-8D79-4BDB-A6C1-01BE90ED9E81}" srcId="{58319159-2AE0-4A79-AB1C-E12A96266793}" destId="{71AF0FC8-F13C-4439-A09A-943D0937F562}" srcOrd="3" destOrd="0" parTransId="{6E83CD83-1F4B-4F2C-A297-DF5C03A3E1B5}" sibTransId="{0F45CBCA-45AC-4F6E-978C-12842A3567CA}"/>
    <dgm:cxn modelId="{86473BF1-2510-0F47-AF43-5CB3FB3E6ACF}" type="presParOf" srcId="{5571313E-1128-944D-A811-6D3397969143}" destId="{D7B9404E-ECF3-8F4F-BF0A-751F0C250941}" srcOrd="0" destOrd="0" presId="urn:microsoft.com/office/officeart/2005/8/layout/hierarchy1"/>
    <dgm:cxn modelId="{02F7145A-A954-A44D-A4F6-E02C2FFFF2B8}" type="presParOf" srcId="{D7B9404E-ECF3-8F4F-BF0A-751F0C250941}" destId="{CC4CD74D-5A0D-F34C-BD13-17273161D52D}" srcOrd="0" destOrd="0" presId="urn:microsoft.com/office/officeart/2005/8/layout/hierarchy1"/>
    <dgm:cxn modelId="{7845D4DA-1901-CC44-AD34-D96F12F18808}" type="presParOf" srcId="{CC4CD74D-5A0D-F34C-BD13-17273161D52D}" destId="{02EF5623-BEEE-1D4E-BBED-6028A15AC092}" srcOrd="0" destOrd="0" presId="urn:microsoft.com/office/officeart/2005/8/layout/hierarchy1"/>
    <dgm:cxn modelId="{5340A10D-4803-9E41-A1DA-9E239F6EC466}" type="presParOf" srcId="{CC4CD74D-5A0D-F34C-BD13-17273161D52D}" destId="{8133F665-D381-954A-BACD-58DEC95EB98C}" srcOrd="1" destOrd="0" presId="urn:microsoft.com/office/officeart/2005/8/layout/hierarchy1"/>
    <dgm:cxn modelId="{A862397B-8E23-3042-AE46-45BF98233719}" type="presParOf" srcId="{D7B9404E-ECF3-8F4F-BF0A-751F0C250941}" destId="{E53D9CF0-5019-CF48-AE7A-E8A5B1764565}" srcOrd="1" destOrd="0" presId="urn:microsoft.com/office/officeart/2005/8/layout/hierarchy1"/>
    <dgm:cxn modelId="{959C7945-561C-1449-930D-B0BB58B5748C}" type="presParOf" srcId="{5571313E-1128-944D-A811-6D3397969143}" destId="{EA83E0B8-EC0A-5045-9E27-F9A9521E3AB4}" srcOrd="1" destOrd="0" presId="urn:microsoft.com/office/officeart/2005/8/layout/hierarchy1"/>
    <dgm:cxn modelId="{8159CDD2-6323-104C-9DCC-159EC1172424}" type="presParOf" srcId="{EA83E0B8-EC0A-5045-9E27-F9A9521E3AB4}" destId="{F17BFF74-4A1F-864D-937B-9FB2D9E79CA8}" srcOrd="0" destOrd="0" presId="urn:microsoft.com/office/officeart/2005/8/layout/hierarchy1"/>
    <dgm:cxn modelId="{2955B800-7893-2949-A5B7-EF6C4A4C444D}" type="presParOf" srcId="{F17BFF74-4A1F-864D-937B-9FB2D9E79CA8}" destId="{32851422-69C1-7F4C-918B-E979DDD68112}" srcOrd="0" destOrd="0" presId="urn:microsoft.com/office/officeart/2005/8/layout/hierarchy1"/>
    <dgm:cxn modelId="{DE2CC70E-7316-5546-B1D7-66149B1432E6}" type="presParOf" srcId="{F17BFF74-4A1F-864D-937B-9FB2D9E79CA8}" destId="{233C5BD4-C469-F04D-90B4-E293D0A89714}" srcOrd="1" destOrd="0" presId="urn:microsoft.com/office/officeart/2005/8/layout/hierarchy1"/>
    <dgm:cxn modelId="{6AE3D063-95ED-BE4C-AF6D-CF618AAD7345}" type="presParOf" srcId="{EA83E0B8-EC0A-5045-9E27-F9A9521E3AB4}" destId="{9A52EFCD-6C6D-A54E-ACE6-65F6CFAB0AFB}" srcOrd="1" destOrd="0" presId="urn:microsoft.com/office/officeart/2005/8/layout/hierarchy1"/>
    <dgm:cxn modelId="{AC4797E3-D229-B044-BA7D-8AAE8EEB06A9}" type="presParOf" srcId="{5571313E-1128-944D-A811-6D3397969143}" destId="{7D42B612-936A-C140-BF3F-889E1B4A4368}" srcOrd="2" destOrd="0" presId="urn:microsoft.com/office/officeart/2005/8/layout/hierarchy1"/>
    <dgm:cxn modelId="{57F653DC-3A7F-E74C-9C33-5FDB30FECB6E}" type="presParOf" srcId="{7D42B612-936A-C140-BF3F-889E1B4A4368}" destId="{67691776-6788-DF4F-B030-A53B72484F1E}" srcOrd="0" destOrd="0" presId="urn:microsoft.com/office/officeart/2005/8/layout/hierarchy1"/>
    <dgm:cxn modelId="{0B3AF6FD-711D-DE47-A434-B0211CE9BC6C}" type="presParOf" srcId="{67691776-6788-DF4F-B030-A53B72484F1E}" destId="{22B53E42-FBE2-C541-B355-D53E7601AEFD}" srcOrd="0" destOrd="0" presId="urn:microsoft.com/office/officeart/2005/8/layout/hierarchy1"/>
    <dgm:cxn modelId="{86FA8947-BBF7-4B4C-A372-F4A1F937DEBF}" type="presParOf" srcId="{67691776-6788-DF4F-B030-A53B72484F1E}" destId="{6FBF2BC7-C3CD-AC45-AA40-0214088A2C16}" srcOrd="1" destOrd="0" presId="urn:microsoft.com/office/officeart/2005/8/layout/hierarchy1"/>
    <dgm:cxn modelId="{5FFB4622-05D0-2D41-9D60-7043C91D4FF3}" type="presParOf" srcId="{7D42B612-936A-C140-BF3F-889E1B4A4368}" destId="{F9006240-CCE6-1D47-AB48-58EFEB8CFBEC}" srcOrd="1" destOrd="0" presId="urn:microsoft.com/office/officeart/2005/8/layout/hierarchy1"/>
    <dgm:cxn modelId="{89313CDF-D37B-2E47-B59C-97C6F1FFC60D}" type="presParOf" srcId="{5571313E-1128-944D-A811-6D3397969143}" destId="{426CC3D9-D2C6-A840-98E9-EEBEA7129BAC}" srcOrd="3" destOrd="0" presId="urn:microsoft.com/office/officeart/2005/8/layout/hierarchy1"/>
    <dgm:cxn modelId="{58420EEB-EEA9-F646-A788-53B16E451100}" type="presParOf" srcId="{426CC3D9-D2C6-A840-98E9-EEBEA7129BAC}" destId="{12E3B06F-6510-4140-AF02-DAF510925ADC}" srcOrd="0" destOrd="0" presId="urn:microsoft.com/office/officeart/2005/8/layout/hierarchy1"/>
    <dgm:cxn modelId="{B16091C5-B0DE-2E42-9329-BFEE26F6EA42}" type="presParOf" srcId="{12E3B06F-6510-4140-AF02-DAF510925ADC}" destId="{38CB2FE7-A176-C346-9985-3555FBFF7C1C}" srcOrd="0" destOrd="0" presId="urn:microsoft.com/office/officeart/2005/8/layout/hierarchy1"/>
    <dgm:cxn modelId="{A2C19CFF-D74F-3946-A1F9-C848FF7E1BC4}" type="presParOf" srcId="{12E3B06F-6510-4140-AF02-DAF510925ADC}" destId="{49F7DF35-ADAE-3044-891C-A4F0FE2EA1BD}" srcOrd="1" destOrd="0" presId="urn:microsoft.com/office/officeart/2005/8/layout/hierarchy1"/>
    <dgm:cxn modelId="{B54A3A9A-392A-334C-9746-C25C3DEEEC54}" type="presParOf" srcId="{426CC3D9-D2C6-A840-98E9-EEBEA7129BAC}" destId="{F7E4F522-02BE-3E46-BB59-052928BADE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30CA4B-7FDA-4FD4-926C-64C2584D7A2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A479E63-DF53-4ECA-9500-91DCDCA6F564}">
      <dgm:prSet/>
      <dgm:spPr/>
      <dgm:t>
        <a:bodyPr/>
        <a:lstStyle/>
        <a:p>
          <a:r>
            <a:rPr lang="el-GR" b="0"/>
            <a:t>Ακριβό σύστημα για το κράτος και τους πολίτες.</a:t>
          </a:r>
          <a:endParaRPr lang="en-US"/>
        </a:p>
      </dgm:t>
    </dgm:pt>
    <dgm:pt modelId="{63EF315E-4FFE-4ABC-98F0-27E12F263781}" type="parTrans" cxnId="{99963DF6-5B3E-4B87-8CB0-1B56097F3C5E}">
      <dgm:prSet/>
      <dgm:spPr/>
      <dgm:t>
        <a:bodyPr/>
        <a:lstStyle/>
        <a:p>
          <a:endParaRPr lang="en-US"/>
        </a:p>
      </dgm:t>
    </dgm:pt>
    <dgm:pt modelId="{4C711C14-1601-4C63-83DE-5A7C33BD6ACB}" type="sibTrans" cxnId="{99963DF6-5B3E-4B87-8CB0-1B56097F3C5E}">
      <dgm:prSet/>
      <dgm:spPr/>
      <dgm:t>
        <a:bodyPr/>
        <a:lstStyle/>
        <a:p>
          <a:endParaRPr lang="en-US"/>
        </a:p>
      </dgm:t>
    </dgm:pt>
    <dgm:pt modelId="{5E2A51C9-8CF3-4425-826B-C0FCCD29C420}">
      <dgm:prSet/>
      <dgm:spPr/>
      <dgm:t>
        <a:bodyPr/>
        <a:lstStyle/>
        <a:p>
          <a:r>
            <a:rPr lang="el-GR" b="0"/>
            <a:t>Μεγάλες ανισότητες μεταξύ ταμείων και κοινωνικών ομάδων .</a:t>
          </a:r>
          <a:endParaRPr lang="en-US"/>
        </a:p>
      </dgm:t>
    </dgm:pt>
    <dgm:pt modelId="{1102B545-EEDD-417A-85C7-E0C2F481CBE5}" type="parTrans" cxnId="{4374DCAF-945E-4462-A0BA-E93C5A331E9C}">
      <dgm:prSet/>
      <dgm:spPr/>
      <dgm:t>
        <a:bodyPr/>
        <a:lstStyle/>
        <a:p>
          <a:endParaRPr lang="en-US"/>
        </a:p>
      </dgm:t>
    </dgm:pt>
    <dgm:pt modelId="{D7A773D9-DD1F-48B9-9CB2-6EED3E54C5C6}" type="sibTrans" cxnId="{4374DCAF-945E-4462-A0BA-E93C5A331E9C}">
      <dgm:prSet/>
      <dgm:spPr/>
      <dgm:t>
        <a:bodyPr/>
        <a:lstStyle/>
        <a:p>
          <a:endParaRPr lang="en-US"/>
        </a:p>
      </dgm:t>
    </dgm:pt>
    <dgm:pt modelId="{2B8447EA-D07A-4DE3-8DA8-05C28FEEAF6D}">
      <dgm:prSet/>
      <dgm:spPr/>
      <dgm:t>
        <a:bodyPr/>
        <a:lstStyle/>
        <a:p>
          <a:r>
            <a:rPr lang="el-GR" b="0"/>
            <a:t>Πολυπλοκότητα και υψηλή διοικητική δαπάνη.</a:t>
          </a:r>
          <a:endParaRPr lang="en-US"/>
        </a:p>
      </dgm:t>
    </dgm:pt>
    <dgm:pt modelId="{FFC61A91-0D0B-44C7-8ECA-F4058AA8A1DE}" type="parTrans" cxnId="{4591383A-ABD9-4B77-B2D5-E9D1413C58C0}">
      <dgm:prSet/>
      <dgm:spPr/>
      <dgm:t>
        <a:bodyPr/>
        <a:lstStyle/>
        <a:p>
          <a:endParaRPr lang="en-US"/>
        </a:p>
      </dgm:t>
    </dgm:pt>
    <dgm:pt modelId="{6C45A1FF-0148-4D3D-904B-CA0D4BC17194}" type="sibTrans" cxnId="{4591383A-ABD9-4B77-B2D5-E9D1413C58C0}">
      <dgm:prSet/>
      <dgm:spPr/>
      <dgm:t>
        <a:bodyPr/>
        <a:lstStyle/>
        <a:p>
          <a:endParaRPr lang="en-US"/>
        </a:p>
      </dgm:t>
    </dgm:pt>
    <dgm:pt modelId="{BB9D117F-9B97-49DF-835F-A2AED2EB12D2}">
      <dgm:prSet/>
      <dgm:spPr/>
      <dgm:t>
        <a:bodyPr/>
        <a:lstStyle/>
        <a:p>
          <a:r>
            <a:rPr lang="el-GR" b="0"/>
            <a:t>Ισχυρή εξάρτηση από την απασχόληση (μολονότι σήμερα έχει αμβλυνθεί).</a:t>
          </a:r>
          <a:endParaRPr lang="en-US"/>
        </a:p>
      </dgm:t>
    </dgm:pt>
    <dgm:pt modelId="{417DD8C5-22AD-4DFF-A58A-96C5417C5AFF}" type="parTrans" cxnId="{E706470B-538A-4DBD-9822-ADF2BB2FD310}">
      <dgm:prSet/>
      <dgm:spPr/>
      <dgm:t>
        <a:bodyPr/>
        <a:lstStyle/>
        <a:p>
          <a:endParaRPr lang="en-US"/>
        </a:p>
      </dgm:t>
    </dgm:pt>
    <dgm:pt modelId="{455FAD7A-2307-4A9A-B91F-21D7B6F8A6FD}" type="sibTrans" cxnId="{E706470B-538A-4DBD-9822-ADF2BB2FD310}">
      <dgm:prSet/>
      <dgm:spPr/>
      <dgm:t>
        <a:bodyPr/>
        <a:lstStyle/>
        <a:p>
          <a:endParaRPr lang="en-US"/>
        </a:p>
      </dgm:t>
    </dgm:pt>
    <dgm:pt modelId="{8E81E53D-617D-E24B-94FE-AA78BE9E72F6}" type="pres">
      <dgm:prSet presAssocID="{7C30CA4B-7FDA-4FD4-926C-64C2584D7A23}" presName="hierChild1" presStyleCnt="0">
        <dgm:presLayoutVars>
          <dgm:chPref val="1"/>
          <dgm:dir/>
          <dgm:animOne val="branch"/>
          <dgm:animLvl val="lvl"/>
          <dgm:resizeHandles/>
        </dgm:presLayoutVars>
      </dgm:prSet>
      <dgm:spPr/>
    </dgm:pt>
    <dgm:pt modelId="{C683A172-74A3-DF45-81A9-3581D45E7605}" type="pres">
      <dgm:prSet presAssocID="{9A479E63-DF53-4ECA-9500-91DCDCA6F564}" presName="hierRoot1" presStyleCnt="0"/>
      <dgm:spPr/>
    </dgm:pt>
    <dgm:pt modelId="{88B8E181-0299-0D43-91E1-1A899FEF8963}" type="pres">
      <dgm:prSet presAssocID="{9A479E63-DF53-4ECA-9500-91DCDCA6F564}" presName="composite" presStyleCnt="0"/>
      <dgm:spPr/>
    </dgm:pt>
    <dgm:pt modelId="{1DC032E9-9D17-E245-9A80-715D210E2B1C}" type="pres">
      <dgm:prSet presAssocID="{9A479E63-DF53-4ECA-9500-91DCDCA6F564}" presName="background" presStyleLbl="node0" presStyleIdx="0" presStyleCnt="4"/>
      <dgm:spPr/>
    </dgm:pt>
    <dgm:pt modelId="{4F4DCA31-821D-4240-93A6-73B54E05BBBA}" type="pres">
      <dgm:prSet presAssocID="{9A479E63-DF53-4ECA-9500-91DCDCA6F564}" presName="text" presStyleLbl="fgAcc0" presStyleIdx="0" presStyleCnt="4">
        <dgm:presLayoutVars>
          <dgm:chPref val="3"/>
        </dgm:presLayoutVars>
      </dgm:prSet>
      <dgm:spPr/>
    </dgm:pt>
    <dgm:pt modelId="{50B9BEFA-2A4E-B248-8981-D3D105E3DAE3}" type="pres">
      <dgm:prSet presAssocID="{9A479E63-DF53-4ECA-9500-91DCDCA6F564}" presName="hierChild2" presStyleCnt="0"/>
      <dgm:spPr/>
    </dgm:pt>
    <dgm:pt modelId="{4937E847-A501-1A46-A308-10EDD07E8177}" type="pres">
      <dgm:prSet presAssocID="{5E2A51C9-8CF3-4425-826B-C0FCCD29C420}" presName="hierRoot1" presStyleCnt="0"/>
      <dgm:spPr/>
    </dgm:pt>
    <dgm:pt modelId="{4C5F8AC8-31F4-6644-AB76-FB8A1DBD603B}" type="pres">
      <dgm:prSet presAssocID="{5E2A51C9-8CF3-4425-826B-C0FCCD29C420}" presName="composite" presStyleCnt="0"/>
      <dgm:spPr/>
    </dgm:pt>
    <dgm:pt modelId="{6B36B5E7-291B-BC41-B0F3-B2861489CBDB}" type="pres">
      <dgm:prSet presAssocID="{5E2A51C9-8CF3-4425-826B-C0FCCD29C420}" presName="background" presStyleLbl="node0" presStyleIdx="1" presStyleCnt="4"/>
      <dgm:spPr/>
    </dgm:pt>
    <dgm:pt modelId="{FB664AEE-9E5C-F84A-86E1-6B5332643C3D}" type="pres">
      <dgm:prSet presAssocID="{5E2A51C9-8CF3-4425-826B-C0FCCD29C420}" presName="text" presStyleLbl="fgAcc0" presStyleIdx="1" presStyleCnt="4">
        <dgm:presLayoutVars>
          <dgm:chPref val="3"/>
        </dgm:presLayoutVars>
      </dgm:prSet>
      <dgm:spPr/>
    </dgm:pt>
    <dgm:pt modelId="{EBAF1752-B1BE-454A-8466-839F90ED3D19}" type="pres">
      <dgm:prSet presAssocID="{5E2A51C9-8CF3-4425-826B-C0FCCD29C420}" presName="hierChild2" presStyleCnt="0"/>
      <dgm:spPr/>
    </dgm:pt>
    <dgm:pt modelId="{E1BCE4BF-F0AC-3B4A-B8CA-6F9BECAF07E1}" type="pres">
      <dgm:prSet presAssocID="{2B8447EA-D07A-4DE3-8DA8-05C28FEEAF6D}" presName="hierRoot1" presStyleCnt="0"/>
      <dgm:spPr/>
    </dgm:pt>
    <dgm:pt modelId="{297C7DD9-F27C-6846-A099-D4363DC591ED}" type="pres">
      <dgm:prSet presAssocID="{2B8447EA-D07A-4DE3-8DA8-05C28FEEAF6D}" presName="composite" presStyleCnt="0"/>
      <dgm:spPr/>
    </dgm:pt>
    <dgm:pt modelId="{88979A8A-EEC0-9B42-B269-D8EC210E20C7}" type="pres">
      <dgm:prSet presAssocID="{2B8447EA-D07A-4DE3-8DA8-05C28FEEAF6D}" presName="background" presStyleLbl="node0" presStyleIdx="2" presStyleCnt="4"/>
      <dgm:spPr/>
    </dgm:pt>
    <dgm:pt modelId="{6A1CE5CC-6F23-0A41-9BC7-7CA78713D243}" type="pres">
      <dgm:prSet presAssocID="{2B8447EA-D07A-4DE3-8DA8-05C28FEEAF6D}" presName="text" presStyleLbl="fgAcc0" presStyleIdx="2" presStyleCnt="4">
        <dgm:presLayoutVars>
          <dgm:chPref val="3"/>
        </dgm:presLayoutVars>
      </dgm:prSet>
      <dgm:spPr/>
    </dgm:pt>
    <dgm:pt modelId="{5D754C9C-DE5A-CA4A-BC07-995E63704E69}" type="pres">
      <dgm:prSet presAssocID="{2B8447EA-D07A-4DE3-8DA8-05C28FEEAF6D}" presName="hierChild2" presStyleCnt="0"/>
      <dgm:spPr/>
    </dgm:pt>
    <dgm:pt modelId="{07609905-5BFB-1E4F-AC35-6E473B69D7F7}" type="pres">
      <dgm:prSet presAssocID="{BB9D117F-9B97-49DF-835F-A2AED2EB12D2}" presName="hierRoot1" presStyleCnt="0"/>
      <dgm:spPr/>
    </dgm:pt>
    <dgm:pt modelId="{E32A35D9-8B4B-1941-8D5B-A9E6591CD32B}" type="pres">
      <dgm:prSet presAssocID="{BB9D117F-9B97-49DF-835F-A2AED2EB12D2}" presName="composite" presStyleCnt="0"/>
      <dgm:spPr/>
    </dgm:pt>
    <dgm:pt modelId="{D9918D42-31BC-5642-A004-D6592AC46899}" type="pres">
      <dgm:prSet presAssocID="{BB9D117F-9B97-49DF-835F-A2AED2EB12D2}" presName="background" presStyleLbl="node0" presStyleIdx="3" presStyleCnt="4"/>
      <dgm:spPr/>
    </dgm:pt>
    <dgm:pt modelId="{006C9504-1E9F-C24D-8448-297FA8901428}" type="pres">
      <dgm:prSet presAssocID="{BB9D117F-9B97-49DF-835F-A2AED2EB12D2}" presName="text" presStyleLbl="fgAcc0" presStyleIdx="3" presStyleCnt="4">
        <dgm:presLayoutVars>
          <dgm:chPref val="3"/>
        </dgm:presLayoutVars>
      </dgm:prSet>
      <dgm:spPr/>
    </dgm:pt>
    <dgm:pt modelId="{414D7ACC-46C2-4C45-BB46-338B1EA74593}" type="pres">
      <dgm:prSet presAssocID="{BB9D117F-9B97-49DF-835F-A2AED2EB12D2}" presName="hierChild2" presStyleCnt="0"/>
      <dgm:spPr/>
    </dgm:pt>
  </dgm:ptLst>
  <dgm:cxnLst>
    <dgm:cxn modelId="{E706470B-538A-4DBD-9822-ADF2BB2FD310}" srcId="{7C30CA4B-7FDA-4FD4-926C-64C2584D7A23}" destId="{BB9D117F-9B97-49DF-835F-A2AED2EB12D2}" srcOrd="3" destOrd="0" parTransId="{417DD8C5-22AD-4DFF-A58A-96C5417C5AFF}" sibTransId="{455FAD7A-2307-4A9A-B91F-21D7B6F8A6FD}"/>
    <dgm:cxn modelId="{85F9981F-B876-3947-82F7-07282B105F40}" type="presOf" srcId="{5E2A51C9-8CF3-4425-826B-C0FCCD29C420}" destId="{FB664AEE-9E5C-F84A-86E1-6B5332643C3D}" srcOrd="0" destOrd="0" presId="urn:microsoft.com/office/officeart/2005/8/layout/hierarchy1"/>
    <dgm:cxn modelId="{CA7AA82C-8D91-B447-B668-2ED5F0778E29}" type="presOf" srcId="{7C30CA4B-7FDA-4FD4-926C-64C2584D7A23}" destId="{8E81E53D-617D-E24B-94FE-AA78BE9E72F6}" srcOrd="0" destOrd="0" presId="urn:microsoft.com/office/officeart/2005/8/layout/hierarchy1"/>
    <dgm:cxn modelId="{5F241934-8649-5743-8647-C3F9427EA3A1}" type="presOf" srcId="{9A479E63-DF53-4ECA-9500-91DCDCA6F564}" destId="{4F4DCA31-821D-4240-93A6-73B54E05BBBA}" srcOrd="0" destOrd="0" presId="urn:microsoft.com/office/officeart/2005/8/layout/hierarchy1"/>
    <dgm:cxn modelId="{439A7934-9B66-6C49-BB7B-AA998EA1FC50}" type="presOf" srcId="{2B8447EA-D07A-4DE3-8DA8-05C28FEEAF6D}" destId="{6A1CE5CC-6F23-0A41-9BC7-7CA78713D243}" srcOrd="0" destOrd="0" presId="urn:microsoft.com/office/officeart/2005/8/layout/hierarchy1"/>
    <dgm:cxn modelId="{4591383A-ABD9-4B77-B2D5-E9D1413C58C0}" srcId="{7C30CA4B-7FDA-4FD4-926C-64C2584D7A23}" destId="{2B8447EA-D07A-4DE3-8DA8-05C28FEEAF6D}" srcOrd="2" destOrd="0" parTransId="{FFC61A91-0D0B-44C7-8ECA-F4058AA8A1DE}" sibTransId="{6C45A1FF-0148-4D3D-904B-CA0D4BC17194}"/>
    <dgm:cxn modelId="{06194E6E-A6A6-5D4D-AB90-7704A9143494}" type="presOf" srcId="{BB9D117F-9B97-49DF-835F-A2AED2EB12D2}" destId="{006C9504-1E9F-C24D-8448-297FA8901428}" srcOrd="0" destOrd="0" presId="urn:microsoft.com/office/officeart/2005/8/layout/hierarchy1"/>
    <dgm:cxn modelId="{4374DCAF-945E-4462-A0BA-E93C5A331E9C}" srcId="{7C30CA4B-7FDA-4FD4-926C-64C2584D7A23}" destId="{5E2A51C9-8CF3-4425-826B-C0FCCD29C420}" srcOrd="1" destOrd="0" parTransId="{1102B545-EEDD-417A-85C7-E0C2F481CBE5}" sibTransId="{D7A773D9-DD1F-48B9-9CB2-6EED3E54C5C6}"/>
    <dgm:cxn modelId="{99963DF6-5B3E-4B87-8CB0-1B56097F3C5E}" srcId="{7C30CA4B-7FDA-4FD4-926C-64C2584D7A23}" destId="{9A479E63-DF53-4ECA-9500-91DCDCA6F564}" srcOrd="0" destOrd="0" parTransId="{63EF315E-4FFE-4ABC-98F0-27E12F263781}" sibTransId="{4C711C14-1601-4C63-83DE-5A7C33BD6ACB}"/>
    <dgm:cxn modelId="{880D5A73-4F39-2949-8D7C-C3B7B3BBDB73}" type="presParOf" srcId="{8E81E53D-617D-E24B-94FE-AA78BE9E72F6}" destId="{C683A172-74A3-DF45-81A9-3581D45E7605}" srcOrd="0" destOrd="0" presId="urn:microsoft.com/office/officeart/2005/8/layout/hierarchy1"/>
    <dgm:cxn modelId="{FD3D7078-FF1F-924F-A04D-7C1E8CBA410F}" type="presParOf" srcId="{C683A172-74A3-DF45-81A9-3581D45E7605}" destId="{88B8E181-0299-0D43-91E1-1A899FEF8963}" srcOrd="0" destOrd="0" presId="urn:microsoft.com/office/officeart/2005/8/layout/hierarchy1"/>
    <dgm:cxn modelId="{B00F9360-BF21-B445-9B09-740048F31636}" type="presParOf" srcId="{88B8E181-0299-0D43-91E1-1A899FEF8963}" destId="{1DC032E9-9D17-E245-9A80-715D210E2B1C}" srcOrd="0" destOrd="0" presId="urn:microsoft.com/office/officeart/2005/8/layout/hierarchy1"/>
    <dgm:cxn modelId="{71843101-66BF-1745-A4A3-95747441DD4E}" type="presParOf" srcId="{88B8E181-0299-0D43-91E1-1A899FEF8963}" destId="{4F4DCA31-821D-4240-93A6-73B54E05BBBA}" srcOrd="1" destOrd="0" presId="urn:microsoft.com/office/officeart/2005/8/layout/hierarchy1"/>
    <dgm:cxn modelId="{DD2A966E-78A3-A742-9E63-D21BA6276458}" type="presParOf" srcId="{C683A172-74A3-DF45-81A9-3581D45E7605}" destId="{50B9BEFA-2A4E-B248-8981-D3D105E3DAE3}" srcOrd="1" destOrd="0" presId="urn:microsoft.com/office/officeart/2005/8/layout/hierarchy1"/>
    <dgm:cxn modelId="{9839A972-1670-EB44-8BE9-5BD1E49D98D7}" type="presParOf" srcId="{8E81E53D-617D-E24B-94FE-AA78BE9E72F6}" destId="{4937E847-A501-1A46-A308-10EDD07E8177}" srcOrd="1" destOrd="0" presId="urn:microsoft.com/office/officeart/2005/8/layout/hierarchy1"/>
    <dgm:cxn modelId="{B60F087A-ECD4-E44A-875D-7CF323510D19}" type="presParOf" srcId="{4937E847-A501-1A46-A308-10EDD07E8177}" destId="{4C5F8AC8-31F4-6644-AB76-FB8A1DBD603B}" srcOrd="0" destOrd="0" presId="urn:microsoft.com/office/officeart/2005/8/layout/hierarchy1"/>
    <dgm:cxn modelId="{0555116C-ADE0-D042-B8B1-F53D2BE538D3}" type="presParOf" srcId="{4C5F8AC8-31F4-6644-AB76-FB8A1DBD603B}" destId="{6B36B5E7-291B-BC41-B0F3-B2861489CBDB}" srcOrd="0" destOrd="0" presId="urn:microsoft.com/office/officeart/2005/8/layout/hierarchy1"/>
    <dgm:cxn modelId="{5E176261-2F38-AD4A-B33E-792C0A312220}" type="presParOf" srcId="{4C5F8AC8-31F4-6644-AB76-FB8A1DBD603B}" destId="{FB664AEE-9E5C-F84A-86E1-6B5332643C3D}" srcOrd="1" destOrd="0" presId="urn:microsoft.com/office/officeart/2005/8/layout/hierarchy1"/>
    <dgm:cxn modelId="{66611488-9AF1-BB4D-8F23-C14DC17E3E9E}" type="presParOf" srcId="{4937E847-A501-1A46-A308-10EDD07E8177}" destId="{EBAF1752-B1BE-454A-8466-839F90ED3D19}" srcOrd="1" destOrd="0" presId="urn:microsoft.com/office/officeart/2005/8/layout/hierarchy1"/>
    <dgm:cxn modelId="{DAF6419A-83DF-DA4D-A2A1-EB9012F404DE}" type="presParOf" srcId="{8E81E53D-617D-E24B-94FE-AA78BE9E72F6}" destId="{E1BCE4BF-F0AC-3B4A-B8CA-6F9BECAF07E1}" srcOrd="2" destOrd="0" presId="urn:microsoft.com/office/officeart/2005/8/layout/hierarchy1"/>
    <dgm:cxn modelId="{1E815393-9923-AE41-9BDF-B2AF685F2C4C}" type="presParOf" srcId="{E1BCE4BF-F0AC-3B4A-B8CA-6F9BECAF07E1}" destId="{297C7DD9-F27C-6846-A099-D4363DC591ED}" srcOrd="0" destOrd="0" presId="urn:microsoft.com/office/officeart/2005/8/layout/hierarchy1"/>
    <dgm:cxn modelId="{FE68C941-A7FC-C144-A79B-C034D2D1917A}" type="presParOf" srcId="{297C7DD9-F27C-6846-A099-D4363DC591ED}" destId="{88979A8A-EEC0-9B42-B269-D8EC210E20C7}" srcOrd="0" destOrd="0" presId="urn:microsoft.com/office/officeart/2005/8/layout/hierarchy1"/>
    <dgm:cxn modelId="{54CB55F0-ADC7-454B-918F-3D2C8B63C5EF}" type="presParOf" srcId="{297C7DD9-F27C-6846-A099-D4363DC591ED}" destId="{6A1CE5CC-6F23-0A41-9BC7-7CA78713D243}" srcOrd="1" destOrd="0" presId="urn:microsoft.com/office/officeart/2005/8/layout/hierarchy1"/>
    <dgm:cxn modelId="{6B9907AC-517F-2445-BC25-7FA95AC24CB8}" type="presParOf" srcId="{E1BCE4BF-F0AC-3B4A-B8CA-6F9BECAF07E1}" destId="{5D754C9C-DE5A-CA4A-BC07-995E63704E69}" srcOrd="1" destOrd="0" presId="urn:microsoft.com/office/officeart/2005/8/layout/hierarchy1"/>
    <dgm:cxn modelId="{4A5E2E94-646E-BF4F-9C2D-0812A241BC7C}" type="presParOf" srcId="{8E81E53D-617D-E24B-94FE-AA78BE9E72F6}" destId="{07609905-5BFB-1E4F-AC35-6E473B69D7F7}" srcOrd="3" destOrd="0" presId="urn:microsoft.com/office/officeart/2005/8/layout/hierarchy1"/>
    <dgm:cxn modelId="{7C58829F-77B6-B448-9460-1D9DD4125387}" type="presParOf" srcId="{07609905-5BFB-1E4F-AC35-6E473B69D7F7}" destId="{E32A35D9-8B4B-1941-8D5B-A9E6591CD32B}" srcOrd="0" destOrd="0" presId="urn:microsoft.com/office/officeart/2005/8/layout/hierarchy1"/>
    <dgm:cxn modelId="{6157DE2A-7FA2-204A-8C9C-056D2F1ED788}" type="presParOf" srcId="{E32A35D9-8B4B-1941-8D5B-A9E6591CD32B}" destId="{D9918D42-31BC-5642-A004-D6592AC46899}" srcOrd="0" destOrd="0" presId="urn:microsoft.com/office/officeart/2005/8/layout/hierarchy1"/>
    <dgm:cxn modelId="{919D2DDE-17A0-8F48-8747-20FD299EF297}" type="presParOf" srcId="{E32A35D9-8B4B-1941-8D5B-A9E6591CD32B}" destId="{006C9504-1E9F-C24D-8448-297FA8901428}" srcOrd="1" destOrd="0" presId="urn:microsoft.com/office/officeart/2005/8/layout/hierarchy1"/>
    <dgm:cxn modelId="{8846589D-5165-D842-85BB-6BA6CB20FF20}" type="presParOf" srcId="{07609905-5BFB-1E4F-AC35-6E473B69D7F7}" destId="{414D7ACC-46C2-4C45-BB46-338B1EA745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3ED16E-4B26-43D1-BD06-E719826E7F75}"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25CE88CD-7A25-4D01-94DB-3C74E7A83E88}">
      <dgm:prSet/>
      <dgm:spPr/>
      <dgm:t>
        <a:bodyPr/>
        <a:lstStyle/>
        <a:p>
          <a:r>
            <a:rPr lang="el-GR"/>
            <a:t>Είναι συστήματα υγείας τα οποία </a:t>
          </a:r>
          <a:r>
            <a:rPr lang="el-GR" b="0"/>
            <a:t>συνδυάζουν χρηματοδότηση από φόρους και εισφορές, παροχή από δημόσιους και ιδιωτικούς φορείς, δηλαδή ούτε καθαρό Beveridge ούτε Bismarck.</a:t>
          </a:r>
          <a:endParaRPr lang="en-US"/>
        </a:p>
      </dgm:t>
    </dgm:pt>
    <dgm:pt modelId="{94BFA611-634A-49C8-9AA5-40F231EDF0F5}" type="parTrans" cxnId="{6DD4A3FF-0FAE-4C8C-AC3C-2F424EEB0C45}">
      <dgm:prSet/>
      <dgm:spPr/>
      <dgm:t>
        <a:bodyPr/>
        <a:lstStyle/>
        <a:p>
          <a:endParaRPr lang="en-US"/>
        </a:p>
      </dgm:t>
    </dgm:pt>
    <dgm:pt modelId="{E0FCF1C1-5B1B-47A6-BC0F-D37B129ADE55}" type="sibTrans" cxnId="{6DD4A3FF-0FAE-4C8C-AC3C-2F424EEB0C45}">
      <dgm:prSet/>
      <dgm:spPr/>
      <dgm:t>
        <a:bodyPr/>
        <a:lstStyle/>
        <a:p>
          <a:endParaRPr lang="en-US"/>
        </a:p>
      </dgm:t>
    </dgm:pt>
    <dgm:pt modelId="{63375F69-5AB0-46C1-94DE-AB8AA7EB1659}">
      <dgm:prSet/>
      <dgm:spPr/>
      <dgm:t>
        <a:bodyPr/>
        <a:lstStyle/>
        <a:p>
          <a:r>
            <a:rPr lang="el-GR"/>
            <a:t>Oι</a:t>
          </a:r>
          <a:r>
            <a:rPr lang="el-GR" b="0"/>
            <a:t> ευρωπαϊκές χώρες έχουν αναπτύξει διάφορες ειδικές παραλλαγές των βασικών μοντέλων υγείας, με ιδιαίτερα χαρακτηριστικά η κάθε χώρα.</a:t>
          </a:r>
          <a:endParaRPr lang="en-US"/>
        </a:p>
      </dgm:t>
    </dgm:pt>
    <dgm:pt modelId="{C077804E-2A20-4B7B-A59C-C1C127B8314E}" type="parTrans" cxnId="{04356E25-2808-47F6-983E-E0EEBDE32271}">
      <dgm:prSet/>
      <dgm:spPr/>
      <dgm:t>
        <a:bodyPr/>
        <a:lstStyle/>
        <a:p>
          <a:endParaRPr lang="en-US"/>
        </a:p>
      </dgm:t>
    </dgm:pt>
    <dgm:pt modelId="{7D54894D-5F9D-4C2F-BA44-3A20ACA2AEC9}" type="sibTrans" cxnId="{04356E25-2808-47F6-983E-E0EEBDE32271}">
      <dgm:prSet/>
      <dgm:spPr/>
      <dgm:t>
        <a:bodyPr/>
        <a:lstStyle/>
        <a:p>
          <a:endParaRPr lang="en-US"/>
        </a:p>
      </dgm:t>
    </dgm:pt>
    <dgm:pt modelId="{078CD260-0731-F044-B845-02251DA53C98}" type="pres">
      <dgm:prSet presAssocID="{953ED16E-4B26-43D1-BD06-E719826E7F75}" presName="outerComposite" presStyleCnt="0">
        <dgm:presLayoutVars>
          <dgm:chMax val="5"/>
          <dgm:dir/>
          <dgm:resizeHandles val="exact"/>
        </dgm:presLayoutVars>
      </dgm:prSet>
      <dgm:spPr/>
    </dgm:pt>
    <dgm:pt modelId="{15165015-B77D-A44A-8E07-0BF9F39D6585}" type="pres">
      <dgm:prSet presAssocID="{953ED16E-4B26-43D1-BD06-E719826E7F75}" presName="dummyMaxCanvas" presStyleCnt="0">
        <dgm:presLayoutVars/>
      </dgm:prSet>
      <dgm:spPr/>
    </dgm:pt>
    <dgm:pt modelId="{CA5054CB-6D89-CD4E-9F02-BD3D8C9CDDCA}" type="pres">
      <dgm:prSet presAssocID="{953ED16E-4B26-43D1-BD06-E719826E7F75}" presName="TwoNodes_1" presStyleLbl="node1" presStyleIdx="0" presStyleCnt="2">
        <dgm:presLayoutVars>
          <dgm:bulletEnabled val="1"/>
        </dgm:presLayoutVars>
      </dgm:prSet>
      <dgm:spPr/>
    </dgm:pt>
    <dgm:pt modelId="{A51C49AC-9C9D-E344-BEAD-F05A0EE9D030}" type="pres">
      <dgm:prSet presAssocID="{953ED16E-4B26-43D1-BD06-E719826E7F75}" presName="TwoNodes_2" presStyleLbl="node1" presStyleIdx="1" presStyleCnt="2">
        <dgm:presLayoutVars>
          <dgm:bulletEnabled val="1"/>
        </dgm:presLayoutVars>
      </dgm:prSet>
      <dgm:spPr/>
    </dgm:pt>
    <dgm:pt modelId="{B1C4D153-2776-C74D-A9EA-DA025202CABD}" type="pres">
      <dgm:prSet presAssocID="{953ED16E-4B26-43D1-BD06-E719826E7F75}" presName="TwoConn_1-2" presStyleLbl="fgAccFollowNode1" presStyleIdx="0" presStyleCnt="1">
        <dgm:presLayoutVars>
          <dgm:bulletEnabled val="1"/>
        </dgm:presLayoutVars>
      </dgm:prSet>
      <dgm:spPr/>
    </dgm:pt>
    <dgm:pt modelId="{BE88E407-EE3A-6741-A48E-C25857DF86AC}" type="pres">
      <dgm:prSet presAssocID="{953ED16E-4B26-43D1-BD06-E719826E7F75}" presName="TwoNodes_1_text" presStyleLbl="node1" presStyleIdx="1" presStyleCnt="2">
        <dgm:presLayoutVars>
          <dgm:bulletEnabled val="1"/>
        </dgm:presLayoutVars>
      </dgm:prSet>
      <dgm:spPr/>
    </dgm:pt>
    <dgm:pt modelId="{C654C0C5-22C5-AD49-BB19-0125F20A11B6}" type="pres">
      <dgm:prSet presAssocID="{953ED16E-4B26-43D1-BD06-E719826E7F75}" presName="TwoNodes_2_text" presStyleLbl="node1" presStyleIdx="1" presStyleCnt="2">
        <dgm:presLayoutVars>
          <dgm:bulletEnabled val="1"/>
        </dgm:presLayoutVars>
      </dgm:prSet>
      <dgm:spPr/>
    </dgm:pt>
  </dgm:ptLst>
  <dgm:cxnLst>
    <dgm:cxn modelId="{04356E25-2808-47F6-983E-E0EEBDE32271}" srcId="{953ED16E-4B26-43D1-BD06-E719826E7F75}" destId="{63375F69-5AB0-46C1-94DE-AB8AA7EB1659}" srcOrd="1" destOrd="0" parTransId="{C077804E-2A20-4B7B-A59C-C1C127B8314E}" sibTransId="{7D54894D-5F9D-4C2F-BA44-3A20ACA2AEC9}"/>
    <dgm:cxn modelId="{29EFB031-9EDE-6A40-8919-183FF8E4FA33}" type="presOf" srcId="{63375F69-5AB0-46C1-94DE-AB8AA7EB1659}" destId="{C654C0C5-22C5-AD49-BB19-0125F20A11B6}" srcOrd="1" destOrd="0" presId="urn:microsoft.com/office/officeart/2005/8/layout/vProcess5"/>
    <dgm:cxn modelId="{56260970-5732-CD43-8AEB-48B07B3670CB}" type="presOf" srcId="{E0FCF1C1-5B1B-47A6-BC0F-D37B129ADE55}" destId="{B1C4D153-2776-C74D-A9EA-DA025202CABD}" srcOrd="0" destOrd="0" presId="urn:microsoft.com/office/officeart/2005/8/layout/vProcess5"/>
    <dgm:cxn modelId="{72F2909A-7263-C543-980C-564E9182CD60}" type="presOf" srcId="{25CE88CD-7A25-4D01-94DB-3C74E7A83E88}" destId="{CA5054CB-6D89-CD4E-9F02-BD3D8C9CDDCA}" srcOrd="0" destOrd="0" presId="urn:microsoft.com/office/officeart/2005/8/layout/vProcess5"/>
    <dgm:cxn modelId="{09D7EBB9-D46D-954E-AA3F-4A153E38E7D6}" type="presOf" srcId="{25CE88CD-7A25-4D01-94DB-3C74E7A83E88}" destId="{BE88E407-EE3A-6741-A48E-C25857DF86AC}" srcOrd="1" destOrd="0" presId="urn:microsoft.com/office/officeart/2005/8/layout/vProcess5"/>
    <dgm:cxn modelId="{D18E80D7-5EAF-624E-95C7-7B6A46A2E663}" type="presOf" srcId="{953ED16E-4B26-43D1-BD06-E719826E7F75}" destId="{078CD260-0731-F044-B845-02251DA53C98}" srcOrd="0" destOrd="0" presId="urn:microsoft.com/office/officeart/2005/8/layout/vProcess5"/>
    <dgm:cxn modelId="{39FB71E2-26B6-4D43-A3FB-8E614D8F74FA}" type="presOf" srcId="{63375F69-5AB0-46C1-94DE-AB8AA7EB1659}" destId="{A51C49AC-9C9D-E344-BEAD-F05A0EE9D030}" srcOrd="0" destOrd="0" presId="urn:microsoft.com/office/officeart/2005/8/layout/vProcess5"/>
    <dgm:cxn modelId="{6DD4A3FF-0FAE-4C8C-AC3C-2F424EEB0C45}" srcId="{953ED16E-4B26-43D1-BD06-E719826E7F75}" destId="{25CE88CD-7A25-4D01-94DB-3C74E7A83E88}" srcOrd="0" destOrd="0" parTransId="{94BFA611-634A-49C8-9AA5-40F231EDF0F5}" sibTransId="{E0FCF1C1-5B1B-47A6-BC0F-D37B129ADE55}"/>
    <dgm:cxn modelId="{D947AC2C-3849-0448-9D1C-25CF6DEBAB0A}" type="presParOf" srcId="{078CD260-0731-F044-B845-02251DA53C98}" destId="{15165015-B77D-A44A-8E07-0BF9F39D6585}" srcOrd="0" destOrd="0" presId="urn:microsoft.com/office/officeart/2005/8/layout/vProcess5"/>
    <dgm:cxn modelId="{5409D4D0-085E-994D-9CC3-8C48EB6800D4}" type="presParOf" srcId="{078CD260-0731-F044-B845-02251DA53C98}" destId="{CA5054CB-6D89-CD4E-9F02-BD3D8C9CDDCA}" srcOrd="1" destOrd="0" presId="urn:microsoft.com/office/officeart/2005/8/layout/vProcess5"/>
    <dgm:cxn modelId="{E9BEB3D7-865A-6740-B728-C4F9BAAB1784}" type="presParOf" srcId="{078CD260-0731-F044-B845-02251DA53C98}" destId="{A51C49AC-9C9D-E344-BEAD-F05A0EE9D030}" srcOrd="2" destOrd="0" presId="urn:microsoft.com/office/officeart/2005/8/layout/vProcess5"/>
    <dgm:cxn modelId="{E6F84E74-D9C2-164F-9151-5857033BC741}" type="presParOf" srcId="{078CD260-0731-F044-B845-02251DA53C98}" destId="{B1C4D153-2776-C74D-A9EA-DA025202CABD}" srcOrd="3" destOrd="0" presId="urn:microsoft.com/office/officeart/2005/8/layout/vProcess5"/>
    <dgm:cxn modelId="{64271664-44DA-CE4B-AFF5-C956486FC2FE}" type="presParOf" srcId="{078CD260-0731-F044-B845-02251DA53C98}" destId="{BE88E407-EE3A-6741-A48E-C25857DF86AC}" srcOrd="4" destOrd="0" presId="urn:microsoft.com/office/officeart/2005/8/layout/vProcess5"/>
    <dgm:cxn modelId="{DA09FC6F-89F8-CA44-AA0C-5F9C108D7852}" type="presParOf" srcId="{078CD260-0731-F044-B845-02251DA53C98}" destId="{C654C0C5-22C5-AD49-BB19-0125F20A11B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9CEFE7-E982-49A5-A247-EE835813696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9F20752-DCB4-44CD-8262-FBF873E36EAD}">
      <dgm:prSet/>
      <dgm:spPr/>
      <dgm:t>
        <a:bodyPr/>
        <a:lstStyle/>
        <a:p>
          <a:r>
            <a:rPr lang="el-GR" b="0"/>
            <a:t>Υψηλή ιδιωτική δαπάνη.</a:t>
          </a:r>
          <a:endParaRPr lang="en-US"/>
        </a:p>
      </dgm:t>
    </dgm:pt>
    <dgm:pt modelId="{8E7FD534-068F-40AF-81CF-E94E0E6984BD}" type="parTrans" cxnId="{7DF875E1-0AE9-42FF-96C2-CD7C3104DA25}">
      <dgm:prSet/>
      <dgm:spPr/>
      <dgm:t>
        <a:bodyPr/>
        <a:lstStyle/>
        <a:p>
          <a:endParaRPr lang="en-US"/>
        </a:p>
      </dgm:t>
    </dgm:pt>
    <dgm:pt modelId="{EFE682A4-566B-4D4B-9AB8-83E06BA69FDD}" type="sibTrans" cxnId="{7DF875E1-0AE9-42FF-96C2-CD7C3104DA25}">
      <dgm:prSet/>
      <dgm:spPr/>
      <dgm:t>
        <a:bodyPr/>
        <a:lstStyle/>
        <a:p>
          <a:endParaRPr lang="en-US"/>
        </a:p>
      </dgm:t>
    </dgm:pt>
    <dgm:pt modelId="{6FB80054-3DA2-48A2-A9DB-5D3D018C2FC5}">
      <dgm:prSet/>
      <dgm:spPr/>
      <dgm:t>
        <a:bodyPr/>
        <a:lstStyle/>
        <a:p>
          <a:r>
            <a:rPr lang="el-GR" b="0"/>
            <a:t>Ανομοιογενής ποιότητα υπηρεσιών.</a:t>
          </a:r>
          <a:endParaRPr lang="en-US"/>
        </a:p>
      </dgm:t>
    </dgm:pt>
    <dgm:pt modelId="{94869801-E338-4DD6-AAA7-D14C1B03F53B}" type="parTrans" cxnId="{45B86E1A-4B9C-4B34-A104-20E02F5D79E8}">
      <dgm:prSet/>
      <dgm:spPr/>
      <dgm:t>
        <a:bodyPr/>
        <a:lstStyle/>
        <a:p>
          <a:endParaRPr lang="en-US"/>
        </a:p>
      </dgm:t>
    </dgm:pt>
    <dgm:pt modelId="{4875BF05-3C5F-443C-9735-F45998712414}" type="sibTrans" cxnId="{45B86E1A-4B9C-4B34-A104-20E02F5D79E8}">
      <dgm:prSet/>
      <dgm:spPr/>
      <dgm:t>
        <a:bodyPr/>
        <a:lstStyle/>
        <a:p>
          <a:endParaRPr lang="en-US"/>
        </a:p>
      </dgm:t>
    </dgm:pt>
    <dgm:pt modelId="{68E5C804-1776-4D9D-BBA5-BDA1DD7BAF7F}">
      <dgm:prSet/>
      <dgm:spPr/>
      <dgm:t>
        <a:bodyPr/>
        <a:lstStyle/>
        <a:p>
          <a:r>
            <a:rPr lang="el-GR" b="0"/>
            <a:t>Διπλό σύστημα  σημαίνει πολυπλοκότητα, γραφειοκρατία, επικαλύψεις.</a:t>
          </a:r>
          <a:endParaRPr lang="en-US"/>
        </a:p>
      </dgm:t>
    </dgm:pt>
    <dgm:pt modelId="{F973669C-E80A-4DA8-A8FF-721411B875FC}" type="parTrans" cxnId="{67832083-5519-4035-8561-EB703E49C775}">
      <dgm:prSet/>
      <dgm:spPr/>
      <dgm:t>
        <a:bodyPr/>
        <a:lstStyle/>
        <a:p>
          <a:endParaRPr lang="en-US"/>
        </a:p>
      </dgm:t>
    </dgm:pt>
    <dgm:pt modelId="{4CBB4B3B-7A8A-490F-B5ED-4ED567C57624}" type="sibTrans" cxnId="{67832083-5519-4035-8561-EB703E49C775}">
      <dgm:prSet/>
      <dgm:spPr/>
      <dgm:t>
        <a:bodyPr/>
        <a:lstStyle/>
        <a:p>
          <a:endParaRPr lang="en-US"/>
        </a:p>
      </dgm:t>
    </dgm:pt>
    <dgm:pt modelId="{C8EAEBDD-9E94-45EB-83E4-883F411F7C0F}">
      <dgm:prSet/>
      <dgm:spPr/>
      <dgm:t>
        <a:bodyPr/>
        <a:lstStyle/>
        <a:p>
          <a:r>
            <a:rPr lang="el-GR" b="0"/>
            <a:t>Μπορεί να δημιουργούνται ανισότητες πρόσβασης (δημόσιο vs ιδιωτικό).</a:t>
          </a:r>
          <a:endParaRPr lang="en-US"/>
        </a:p>
      </dgm:t>
    </dgm:pt>
    <dgm:pt modelId="{666E84E1-9218-4F86-8DA0-31B3BE645586}" type="parTrans" cxnId="{947CE130-4176-458A-AE01-C645D955D025}">
      <dgm:prSet/>
      <dgm:spPr/>
      <dgm:t>
        <a:bodyPr/>
        <a:lstStyle/>
        <a:p>
          <a:endParaRPr lang="en-US"/>
        </a:p>
      </dgm:t>
    </dgm:pt>
    <dgm:pt modelId="{4459441D-317E-4630-A906-457986B10C2D}" type="sibTrans" cxnId="{947CE130-4176-458A-AE01-C645D955D025}">
      <dgm:prSet/>
      <dgm:spPr/>
      <dgm:t>
        <a:bodyPr/>
        <a:lstStyle/>
        <a:p>
          <a:endParaRPr lang="en-US"/>
        </a:p>
      </dgm:t>
    </dgm:pt>
    <dgm:pt modelId="{655DFA68-003D-C245-8FC1-D3463189E183}" type="pres">
      <dgm:prSet presAssocID="{6B9CEFE7-E982-49A5-A247-EE8358136960}" presName="hierChild1" presStyleCnt="0">
        <dgm:presLayoutVars>
          <dgm:chPref val="1"/>
          <dgm:dir/>
          <dgm:animOne val="branch"/>
          <dgm:animLvl val="lvl"/>
          <dgm:resizeHandles/>
        </dgm:presLayoutVars>
      </dgm:prSet>
      <dgm:spPr/>
    </dgm:pt>
    <dgm:pt modelId="{E63DFB79-B873-0E4D-9A68-E1E674171B98}" type="pres">
      <dgm:prSet presAssocID="{99F20752-DCB4-44CD-8262-FBF873E36EAD}" presName="hierRoot1" presStyleCnt="0"/>
      <dgm:spPr/>
    </dgm:pt>
    <dgm:pt modelId="{D2D7848E-1142-494C-AD3F-F22768AEF958}" type="pres">
      <dgm:prSet presAssocID="{99F20752-DCB4-44CD-8262-FBF873E36EAD}" presName="composite" presStyleCnt="0"/>
      <dgm:spPr/>
    </dgm:pt>
    <dgm:pt modelId="{A8604E86-E10A-C647-9F5E-3734FAB42377}" type="pres">
      <dgm:prSet presAssocID="{99F20752-DCB4-44CD-8262-FBF873E36EAD}" presName="background" presStyleLbl="node0" presStyleIdx="0" presStyleCnt="4"/>
      <dgm:spPr/>
    </dgm:pt>
    <dgm:pt modelId="{6B5BDC8D-2729-1245-B45A-9D228CCF53E2}" type="pres">
      <dgm:prSet presAssocID="{99F20752-DCB4-44CD-8262-FBF873E36EAD}" presName="text" presStyleLbl="fgAcc0" presStyleIdx="0" presStyleCnt="4">
        <dgm:presLayoutVars>
          <dgm:chPref val="3"/>
        </dgm:presLayoutVars>
      </dgm:prSet>
      <dgm:spPr/>
    </dgm:pt>
    <dgm:pt modelId="{CFB9FDCF-638C-B141-8C61-00F2DC32EB05}" type="pres">
      <dgm:prSet presAssocID="{99F20752-DCB4-44CD-8262-FBF873E36EAD}" presName="hierChild2" presStyleCnt="0"/>
      <dgm:spPr/>
    </dgm:pt>
    <dgm:pt modelId="{1D97AA2D-C3F1-944B-8947-9B39CA0B7300}" type="pres">
      <dgm:prSet presAssocID="{6FB80054-3DA2-48A2-A9DB-5D3D018C2FC5}" presName="hierRoot1" presStyleCnt="0"/>
      <dgm:spPr/>
    </dgm:pt>
    <dgm:pt modelId="{537DA315-A8C6-5247-8A5F-5CB5F27F8CED}" type="pres">
      <dgm:prSet presAssocID="{6FB80054-3DA2-48A2-A9DB-5D3D018C2FC5}" presName="composite" presStyleCnt="0"/>
      <dgm:spPr/>
    </dgm:pt>
    <dgm:pt modelId="{CE105E09-2AD0-8E4E-BF09-5E48F41CB0FD}" type="pres">
      <dgm:prSet presAssocID="{6FB80054-3DA2-48A2-A9DB-5D3D018C2FC5}" presName="background" presStyleLbl="node0" presStyleIdx="1" presStyleCnt="4"/>
      <dgm:spPr/>
    </dgm:pt>
    <dgm:pt modelId="{AA4E75D5-08EA-0545-81E8-D6E77CF8B0C9}" type="pres">
      <dgm:prSet presAssocID="{6FB80054-3DA2-48A2-A9DB-5D3D018C2FC5}" presName="text" presStyleLbl="fgAcc0" presStyleIdx="1" presStyleCnt="4">
        <dgm:presLayoutVars>
          <dgm:chPref val="3"/>
        </dgm:presLayoutVars>
      </dgm:prSet>
      <dgm:spPr/>
    </dgm:pt>
    <dgm:pt modelId="{1F77865F-F571-144B-B1B0-C206EF0B80FF}" type="pres">
      <dgm:prSet presAssocID="{6FB80054-3DA2-48A2-A9DB-5D3D018C2FC5}" presName="hierChild2" presStyleCnt="0"/>
      <dgm:spPr/>
    </dgm:pt>
    <dgm:pt modelId="{8AA91407-4FD0-2F4E-BD4E-EDFC626E77CD}" type="pres">
      <dgm:prSet presAssocID="{68E5C804-1776-4D9D-BBA5-BDA1DD7BAF7F}" presName="hierRoot1" presStyleCnt="0"/>
      <dgm:spPr/>
    </dgm:pt>
    <dgm:pt modelId="{D22F7BE7-EB93-FC49-B79B-3182A8D34100}" type="pres">
      <dgm:prSet presAssocID="{68E5C804-1776-4D9D-BBA5-BDA1DD7BAF7F}" presName="composite" presStyleCnt="0"/>
      <dgm:spPr/>
    </dgm:pt>
    <dgm:pt modelId="{614E266D-6DC8-F144-A1DC-A855D6D2C481}" type="pres">
      <dgm:prSet presAssocID="{68E5C804-1776-4D9D-BBA5-BDA1DD7BAF7F}" presName="background" presStyleLbl="node0" presStyleIdx="2" presStyleCnt="4"/>
      <dgm:spPr/>
    </dgm:pt>
    <dgm:pt modelId="{C1308C18-65E7-9B4F-95EF-9C2A67A525EC}" type="pres">
      <dgm:prSet presAssocID="{68E5C804-1776-4D9D-BBA5-BDA1DD7BAF7F}" presName="text" presStyleLbl="fgAcc0" presStyleIdx="2" presStyleCnt="4">
        <dgm:presLayoutVars>
          <dgm:chPref val="3"/>
        </dgm:presLayoutVars>
      </dgm:prSet>
      <dgm:spPr/>
    </dgm:pt>
    <dgm:pt modelId="{EE06B592-FAF0-194B-A757-8B1E98D1F40A}" type="pres">
      <dgm:prSet presAssocID="{68E5C804-1776-4D9D-BBA5-BDA1DD7BAF7F}" presName="hierChild2" presStyleCnt="0"/>
      <dgm:spPr/>
    </dgm:pt>
    <dgm:pt modelId="{9175F866-24CC-1D4F-96F8-673E284FBA3C}" type="pres">
      <dgm:prSet presAssocID="{C8EAEBDD-9E94-45EB-83E4-883F411F7C0F}" presName="hierRoot1" presStyleCnt="0"/>
      <dgm:spPr/>
    </dgm:pt>
    <dgm:pt modelId="{4BB008E8-6A6C-4A4E-8C9A-0165C60F7092}" type="pres">
      <dgm:prSet presAssocID="{C8EAEBDD-9E94-45EB-83E4-883F411F7C0F}" presName="composite" presStyleCnt="0"/>
      <dgm:spPr/>
    </dgm:pt>
    <dgm:pt modelId="{2B2D4051-CE45-2347-9A61-4B409B339BAD}" type="pres">
      <dgm:prSet presAssocID="{C8EAEBDD-9E94-45EB-83E4-883F411F7C0F}" presName="background" presStyleLbl="node0" presStyleIdx="3" presStyleCnt="4"/>
      <dgm:spPr/>
    </dgm:pt>
    <dgm:pt modelId="{6B5EB27D-952F-6641-9B67-1B579ADE1523}" type="pres">
      <dgm:prSet presAssocID="{C8EAEBDD-9E94-45EB-83E4-883F411F7C0F}" presName="text" presStyleLbl="fgAcc0" presStyleIdx="3" presStyleCnt="4">
        <dgm:presLayoutVars>
          <dgm:chPref val="3"/>
        </dgm:presLayoutVars>
      </dgm:prSet>
      <dgm:spPr/>
    </dgm:pt>
    <dgm:pt modelId="{C07F1654-4575-3447-BBBF-9FE0821C33AC}" type="pres">
      <dgm:prSet presAssocID="{C8EAEBDD-9E94-45EB-83E4-883F411F7C0F}" presName="hierChild2" presStyleCnt="0"/>
      <dgm:spPr/>
    </dgm:pt>
  </dgm:ptLst>
  <dgm:cxnLst>
    <dgm:cxn modelId="{B8507403-8960-C845-BBF0-C5D3ACAC8D17}" type="presOf" srcId="{68E5C804-1776-4D9D-BBA5-BDA1DD7BAF7F}" destId="{C1308C18-65E7-9B4F-95EF-9C2A67A525EC}" srcOrd="0" destOrd="0" presId="urn:microsoft.com/office/officeart/2005/8/layout/hierarchy1"/>
    <dgm:cxn modelId="{45B86E1A-4B9C-4B34-A104-20E02F5D79E8}" srcId="{6B9CEFE7-E982-49A5-A247-EE8358136960}" destId="{6FB80054-3DA2-48A2-A9DB-5D3D018C2FC5}" srcOrd="1" destOrd="0" parTransId="{94869801-E338-4DD6-AAA7-D14C1B03F53B}" sibTransId="{4875BF05-3C5F-443C-9735-F45998712414}"/>
    <dgm:cxn modelId="{947CE130-4176-458A-AE01-C645D955D025}" srcId="{6B9CEFE7-E982-49A5-A247-EE8358136960}" destId="{C8EAEBDD-9E94-45EB-83E4-883F411F7C0F}" srcOrd="3" destOrd="0" parTransId="{666E84E1-9218-4F86-8DA0-31B3BE645586}" sibTransId="{4459441D-317E-4630-A906-457986B10C2D}"/>
    <dgm:cxn modelId="{94CD8839-C847-3348-AD10-4993B7A34873}" type="presOf" srcId="{99F20752-DCB4-44CD-8262-FBF873E36EAD}" destId="{6B5BDC8D-2729-1245-B45A-9D228CCF53E2}" srcOrd="0" destOrd="0" presId="urn:microsoft.com/office/officeart/2005/8/layout/hierarchy1"/>
    <dgm:cxn modelId="{6F873049-79FC-1747-A83C-DBBADB1D24FD}" type="presOf" srcId="{C8EAEBDD-9E94-45EB-83E4-883F411F7C0F}" destId="{6B5EB27D-952F-6641-9B67-1B579ADE1523}" srcOrd="0" destOrd="0" presId="urn:microsoft.com/office/officeart/2005/8/layout/hierarchy1"/>
    <dgm:cxn modelId="{AAF11450-3CA9-4E42-A962-BD8FC8DD9E7C}" type="presOf" srcId="{6B9CEFE7-E982-49A5-A247-EE8358136960}" destId="{655DFA68-003D-C245-8FC1-D3463189E183}" srcOrd="0" destOrd="0" presId="urn:microsoft.com/office/officeart/2005/8/layout/hierarchy1"/>
    <dgm:cxn modelId="{67832083-5519-4035-8561-EB703E49C775}" srcId="{6B9CEFE7-E982-49A5-A247-EE8358136960}" destId="{68E5C804-1776-4D9D-BBA5-BDA1DD7BAF7F}" srcOrd="2" destOrd="0" parTransId="{F973669C-E80A-4DA8-A8FF-721411B875FC}" sibTransId="{4CBB4B3B-7A8A-490F-B5ED-4ED567C57624}"/>
    <dgm:cxn modelId="{5BC846AD-409D-0D44-B5B9-3924284AB57F}" type="presOf" srcId="{6FB80054-3DA2-48A2-A9DB-5D3D018C2FC5}" destId="{AA4E75D5-08EA-0545-81E8-D6E77CF8B0C9}" srcOrd="0" destOrd="0" presId="urn:microsoft.com/office/officeart/2005/8/layout/hierarchy1"/>
    <dgm:cxn modelId="{7DF875E1-0AE9-42FF-96C2-CD7C3104DA25}" srcId="{6B9CEFE7-E982-49A5-A247-EE8358136960}" destId="{99F20752-DCB4-44CD-8262-FBF873E36EAD}" srcOrd="0" destOrd="0" parTransId="{8E7FD534-068F-40AF-81CF-E94E0E6984BD}" sibTransId="{EFE682A4-566B-4D4B-9AB8-83E06BA69FDD}"/>
    <dgm:cxn modelId="{A14F075B-9488-CA47-A94A-96FB93A176DA}" type="presParOf" srcId="{655DFA68-003D-C245-8FC1-D3463189E183}" destId="{E63DFB79-B873-0E4D-9A68-E1E674171B98}" srcOrd="0" destOrd="0" presId="urn:microsoft.com/office/officeart/2005/8/layout/hierarchy1"/>
    <dgm:cxn modelId="{69BB673B-1DEE-7C40-AF21-D6777F37820A}" type="presParOf" srcId="{E63DFB79-B873-0E4D-9A68-E1E674171B98}" destId="{D2D7848E-1142-494C-AD3F-F22768AEF958}" srcOrd="0" destOrd="0" presId="urn:microsoft.com/office/officeart/2005/8/layout/hierarchy1"/>
    <dgm:cxn modelId="{28175C0D-A076-1244-9FC2-312625BE026D}" type="presParOf" srcId="{D2D7848E-1142-494C-AD3F-F22768AEF958}" destId="{A8604E86-E10A-C647-9F5E-3734FAB42377}" srcOrd="0" destOrd="0" presId="urn:microsoft.com/office/officeart/2005/8/layout/hierarchy1"/>
    <dgm:cxn modelId="{44B68625-C129-4D43-ACBE-C5F824265CF4}" type="presParOf" srcId="{D2D7848E-1142-494C-AD3F-F22768AEF958}" destId="{6B5BDC8D-2729-1245-B45A-9D228CCF53E2}" srcOrd="1" destOrd="0" presId="urn:microsoft.com/office/officeart/2005/8/layout/hierarchy1"/>
    <dgm:cxn modelId="{329EDCF8-2BCD-DD4F-A2E4-AB7E07D35696}" type="presParOf" srcId="{E63DFB79-B873-0E4D-9A68-E1E674171B98}" destId="{CFB9FDCF-638C-B141-8C61-00F2DC32EB05}" srcOrd="1" destOrd="0" presId="urn:microsoft.com/office/officeart/2005/8/layout/hierarchy1"/>
    <dgm:cxn modelId="{DFE44ACA-5FD1-B048-9DD8-C28E17A28363}" type="presParOf" srcId="{655DFA68-003D-C245-8FC1-D3463189E183}" destId="{1D97AA2D-C3F1-944B-8947-9B39CA0B7300}" srcOrd="1" destOrd="0" presId="urn:microsoft.com/office/officeart/2005/8/layout/hierarchy1"/>
    <dgm:cxn modelId="{BCE598D4-A779-DC46-BE40-5DD9BD7B1E2D}" type="presParOf" srcId="{1D97AA2D-C3F1-944B-8947-9B39CA0B7300}" destId="{537DA315-A8C6-5247-8A5F-5CB5F27F8CED}" srcOrd="0" destOrd="0" presId="urn:microsoft.com/office/officeart/2005/8/layout/hierarchy1"/>
    <dgm:cxn modelId="{04055016-E733-0940-95FE-99D0C97D8B97}" type="presParOf" srcId="{537DA315-A8C6-5247-8A5F-5CB5F27F8CED}" destId="{CE105E09-2AD0-8E4E-BF09-5E48F41CB0FD}" srcOrd="0" destOrd="0" presId="urn:microsoft.com/office/officeart/2005/8/layout/hierarchy1"/>
    <dgm:cxn modelId="{5AD3331C-CBE3-8F4F-A3F1-07ECD350158A}" type="presParOf" srcId="{537DA315-A8C6-5247-8A5F-5CB5F27F8CED}" destId="{AA4E75D5-08EA-0545-81E8-D6E77CF8B0C9}" srcOrd="1" destOrd="0" presId="urn:microsoft.com/office/officeart/2005/8/layout/hierarchy1"/>
    <dgm:cxn modelId="{060C503F-84C8-6A47-85EF-7385B0E6E064}" type="presParOf" srcId="{1D97AA2D-C3F1-944B-8947-9B39CA0B7300}" destId="{1F77865F-F571-144B-B1B0-C206EF0B80FF}" srcOrd="1" destOrd="0" presId="urn:microsoft.com/office/officeart/2005/8/layout/hierarchy1"/>
    <dgm:cxn modelId="{BD30F2DD-8604-F24F-808B-F5D0B3A90844}" type="presParOf" srcId="{655DFA68-003D-C245-8FC1-D3463189E183}" destId="{8AA91407-4FD0-2F4E-BD4E-EDFC626E77CD}" srcOrd="2" destOrd="0" presId="urn:microsoft.com/office/officeart/2005/8/layout/hierarchy1"/>
    <dgm:cxn modelId="{77CC9639-F368-9440-A10E-193303323F63}" type="presParOf" srcId="{8AA91407-4FD0-2F4E-BD4E-EDFC626E77CD}" destId="{D22F7BE7-EB93-FC49-B79B-3182A8D34100}" srcOrd="0" destOrd="0" presId="urn:microsoft.com/office/officeart/2005/8/layout/hierarchy1"/>
    <dgm:cxn modelId="{A2428C78-E19E-EE4F-929C-67EF271C1A44}" type="presParOf" srcId="{D22F7BE7-EB93-FC49-B79B-3182A8D34100}" destId="{614E266D-6DC8-F144-A1DC-A855D6D2C481}" srcOrd="0" destOrd="0" presId="urn:microsoft.com/office/officeart/2005/8/layout/hierarchy1"/>
    <dgm:cxn modelId="{D9ED8106-FA6E-9141-BFDA-444DE32A510F}" type="presParOf" srcId="{D22F7BE7-EB93-FC49-B79B-3182A8D34100}" destId="{C1308C18-65E7-9B4F-95EF-9C2A67A525EC}" srcOrd="1" destOrd="0" presId="urn:microsoft.com/office/officeart/2005/8/layout/hierarchy1"/>
    <dgm:cxn modelId="{22029C0C-7CEF-1D44-9AF6-14F2004A829B}" type="presParOf" srcId="{8AA91407-4FD0-2F4E-BD4E-EDFC626E77CD}" destId="{EE06B592-FAF0-194B-A757-8B1E98D1F40A}" srcOrd="1" destOrd="0" presId="urn:microsoft.com/office/officeart/2005/8/layout/hierarchy1"/>
    <dgm:cxn modelId="{20266AC0-CD7A-5F49-A2A0-0819C443F2F4}" type="presParOf" srcId="{655DFA68-003D-C245-8FC1-D3463189E183}" destId="{9175F866-24CC-1D4F-96F8-673E284FBA3C}" srcOrd="3" destOrd="0" presId="urn:microsoft.com/office/officeart/2005/8/layout/hierarchy1"/>
    <dgm:cxn modelId="{B54AFF78-7BD5-5D49-BD35-59EE6E727902}" type="presParOf" srcId="{9175F866-24CC-1D4F-96F8-673E284FBA3C}" destId="{4BB008E8-6A6C-4A4E-8C9A-0165C60F7092}" srcOrd="0" destOrd="0" presId="urn:microsoft.com/office/officeart/2005/8/layout/hierarchy1"/>
    <dgm:cxn modelId="{B67E2D7C-0927-F940-8443-4745118C1EF2}" type="presParOf" srcId="{4BB008E8-6A6C-4A4E-8C9A-0165C60F7092}" destId="{2B2D4051-CE45-2347-9A61-4B409B339BAD}" srcOrd="0" destOrd="0" presId="urn:microsoft.com/office/officeart/2005/8/layout/hierarchy1"/>
    <dgm:cxn modelId="{08950FCF-1BB8-ED41-A7AB-420CA69E6946}" type="presParOf" srcId="{4BB008E8-6A6C-4A4E-8C9A-0165C60F7092}" destId="{6B5EB27D-952F-6641-9B67-1B579ADE1523}" srcOrd="1" destOrd="0" presId="urn:microsoft.com/office/officeart/2005/8/layout/hierarchy1"/>
    <dgm:cxn modelId="{BB50D1F4-E406-3742-88BC-82FC4F6AE276}" type="presParOf" srcId="{9175F866-24CC-1D4F-96F8-673E284FBA3C}" destId="{C07F1654-4575-3447-BBBF-9FE0821C33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4F1977-04D9-49FA-8AE8-54A576A2847C}"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3828CDE2-83F3-46C3-ABCD-AFA1B1873108}">
      <dgm:prSet/>
      <dgm:spPr/>
      <dgm:t>
        <a:bodyPr/>
        <a:lstStyle/>
        <a:p>
          <a:r>
            <a:rPr lang="el-GR"/>
            <a:t>Προηγμένη ιατρική τεχνολογία</a:t>
          </a:r>
          <a:endParaRPr lang="en-US"/>
        </a:p>
      </dgm:t>
    </dgm:pt>
    <dgm:pt modelId="{4713DE26-917A-4978-B38A-55211842C653}" type="parTrans" cxnId="{C6CE0177-E000-4B5F-8EFF-4A91A890567B}">
      <dgm:prSet/>
      <dgm:spPr/>
      <dgm:t>
        <a:bodyPr/>
        <a:lstStyle/>
        <a:p>
          <a:endParaRPr lang="en-US"/>
        </a:p>
      </dgm:t>
    </dgm:pt>
    <dgm:pt modelId="{80C34AFF-56F7-47CC-9948-7D85DB08586D}" type="sibTrans" cxnId="{C6CE0177-E000-4B5F-8EFF-4A91A890567B}">
      <dgm:prSet/>
      <dgm:spPr/>
      <dgm:t>
        <a:bodyPr/>
        <a:lstStyle/>
        <a:p>
          <a:endParaRPr lang="en-US"/>
        </a:p>
      </dgm:t>
    </dgm:pt>
    <dgm:pt modelId="{C7C9EDE3-8ABC-4D58-B422-5B4FD846BBC4}">
      <dgm:prSet/>
      <dgm:spPr/>
      <dgm:t>
        <a:bodyPr/>
        <a:lstStyle/>
        <a:p>
          <a:r>
            <a:rPr lang="el-GR"/>
            <a:t>Υψηλές επενδύσεις σε έρευνα μέσω NIH</a:t>
          </a:r>
          <a:endParaRPr lang="en-US"/>
        </a:p>
      </dgm:t>
    </dgm:pt>
    <dgm:pt modelId="{19C1B87A-1160-4297-A917-46947C90CE25}" type="parTrans" cxnId="{F6807196-6925-44E6-A726-816F0A77980A}">
      <dgm:prSet/>
      <dgm:spPr/>
      <dgm:t>
        <a:bodyPr/>
        <a:lstStyle/>
        <a:p>
          <a:endParaRPr lang="en-US"/>
        </a:p>
      </dgm:t>
    </dgm:pt>
    <dgm:pt modelId="{7550B24F-CCAF-4E75-8CD8-C318A9943836}" type="sibTrans" cxnId="{F6807196-6925-44E6-A726-816F0A77980A}">
      <dgm:prSet/>
      <dgm:spPr/>
      <dgm:t>
        <a:bodyPr/>
        <a:lstStyle/>
        <a:p>
          <a:endParaRPr lang="en-US"/>
        </a:p>
      </dgm:t>
    </dgm:pt>
    <dgm:pt modelId="{2BA7F780-5523-4E3A-B58D-E243DFCC202F}">
      <dgm:prSet/>
      <dgm:spPr/>
      <dgm:t>
        <a:bodyPr/>
        <a:lstStyle/>
        <a:p>
          <a:r>
            <a:rPr lang="el-GR"/>
            <a:t>Ποιοτική φροντίδα σε κορυφαία νοσοκομεία</a:t>
          </a:r>
          <a:endParaRPr lang="en-US"/>
        </a:p>
      </dgm:t>
    </dgm:pt>
    <dgm:pt modelId="{32DFD8A6-B819-4FCA-9ADF-A5D2A3D1AB2A}" type="parTrans" cxnId="{0A487661-833D-4E84-9738-42993FDBF095}">
      <dgm:prSet/>
      <dgm:spPr/>
      <dgm:t>
        <a:bodyPr/>
        <a:lstStyle/>
        <a:p>
          <a:endParaRPr lang="en-US"/>
        </a:p>
      </dgm:t>
    </dgm:pt>
    <dgm:pt modelId="{B9D38F65-254A-4B83-BBD4-66F3FA6D2344}" type="sibTrans" cxnId="{0A487661-833D-4E84-9738-42993FDBF095}">
      <dgm:prSet/>
      <dgm:spPr/>
      <dgm:t>
        <a:bodyPr/>
        <a:lstStyle/>
        <a:p>
          <a:endParaRPr lang="en-US"/>
        </a:p>
      </dgm:t>
    </dgm:pt>
    <dgm:pt modelId="{AE04E33F-682F-4040-BD7B-283C9F7C6344}">
      <dgm:prSet/>
      <dgm:spPr/>
      <dgm:t>
        <a:bodyPr/>
        <a:lstStyle/>
        <a:p>
          <a:r>
            <a:rPr lang="el-GR"/>
            <a:t>Ταχεία πρόσβαση σε καινοτόμες θεραπείες</a:t>
          </a:r>
          <a:endParaRPr lang="en-US"/>
        </a:p>
      </dgm:t>
    </dgm:pt>
    <dgm:pt modelId="{DCC4B19B-ABD3-44CB-9D39-46B101EDEFA4}" type="parTrans" cxnId="{5326287F-0C81-4178-92E3-FDBD9B2158E0}">
      <dgm:prSet/>
      <dgm:spPr/>
      <dgm:t>
        <a:bodyPr/>
        <a:lstStyle/>
        <a:p>
          <a:endParaRPr lang="en-US"/>
        </a:p>
      </dgm:t>
    </dgm:pt>
    <dgm:pt modelId="{DE9A86B8-9E99-424A-8DEC-273C2405F96E}" type="sibTrans" cxnId="{5326287F-0C81-4178-92E3-FDBD9B2158E0}">
      <dgm:prSet/>
      <dgm:spPr/>
      <dgm:t>
        <a:bodyPr/>
        <a:lstStyle/>
        <a:p>
          <a:endParaRPr lang="en-US"/>
        </a:p>
      </dgm:t>
    </dgm:pt>
    <dgm:pt modelId="{283DFA3D-FD2E-4F1A-BB42-D95E390FE681}">
      <dgm:prSet/>
      <dgm:spPr/>
      <dgm:t>
        <a:bodyPr/>
        <a:lstStyle/>
        <a:p>
          <a:r>
            <a:rPr lang="el-GR"/>
            <a:t>Ευελιξία και ανταγωνισμός ιδιωτικών παρόχων</a:t>
          </a:r>
          <a:endParaRPr lang="en-US"/>
        </a:p>
      </dgm:t>
    </dgm:pt>
    <dgm:pt modelId="{B96D7F99-884C-4B18-9A91-AE28BC311519}" type="parTrans" cxnId="{2614F37F-D1AF-47D0-A62C-2CCC7A86F3B0}">
      <dgm:prSet/>
      <dgm:spPr/>
      <dgm:t>
        <a:bodyPr/>
        <a:lstStyle/>
        <a:p>
          <a:endParaRPr lang="en-US"/>
        </a:p>
      </dgm:t>
    </dgm:pt>
    <dgm:pt modelId="{253E9AA7-5530-4B8E-B483-E3EAA5FDF57A}" type="sibTrans" cxnId="{2614F37F-D1AF-47D0-A62C-2CCC7A86F3B0}">
      <dgm:prSet/>
      <dgm:spPr/>
      <dgm:t>
        <a:bodyPr/>
        <a:lstStyle/>
        <a:p>
          <a:endParaRPr lang="en-US"/>
        </a:p>
      </dgm:t>
    </dgm:pt>
    <dgm:pt modelId="{09D0CA1B-BD64-2442-A63A-65F5188C5E67}" type="pres">
      <dgm:prSet presAssocID="{1C4F1977-04D9-49FA-8AE8-54A576A2847C}" presName="Name0" presStyleCnt="0">
        <dgm:presLayoutVars>
          <dgm:dir/>
          <dgm:animLvl val="lvl"/>
          <dgm:resizeHandles val="exact"/>
        </dgm:presLayoutVars>
      </dgm:prSet>
      <dgm:spPr/>
    </dgm:pt>
    <dgm:pt modelId="{2EB82B2D-5A8D-944C-AA12-BF7D4A1C3C1B}" type="pres">
      <dgm:prSet presAssocID="{3828CDE2-83F3-46C3-ABCD-AFA1B1873108}" presName="linNode" presStyleCnt="0"/>
      <dgm:spPr/>
    </dgm:pt>
    <dgm:pt modelId="{EF61AFFC-79FF-2C41-9120-ECA2C6655763}" type="pres">
      <dgm:prSet presAssocID="{3828CDE2-83F3-46C3-ABCD-AFA1B1873108}" presName="parentText" presStyleLbl="node1" presStyleIdx="0" presStyleCnt="5">
        <dgm:presLayoutVars>
          <dgm:chMax val="1"/>
          <dgm:bulletEnabled val="1"/>
        </dgm:presLayoutVars>
      </dgm:prSet>
      <dgm:spPr/>
    </dgm:pt>
    <dgm:pt modelId="{A2405C05-59B0-AE4D-AC1F-227B11FE9A07}" type="pres">
      <dgm:prSet presAssocID="{80C34AFF-56F7-47CC-9948-7D85DB08586D}" presName="sp" presStyleCnt="0"/>
      <dgm:spPr/>
    </dgm:pt>
    <dgm:pt modelId="{DD36CA90-235C-4E43-A6CF-F2283C1CA3A1}" type="pres">
      <dgm:prSet presAssocID="{C7C9EDE3-8ABC-4D58-B422-5B4FD846BBC4}" presName="linNode" presStyleCnt="0"/>
      <dgm:spPr/>
    </dgm:pt>
    <dgm:pt modelId="{72753A0F-961F-FA4F-AE70-DB4835454CC9}" type="pres">
      <dgm:prSet presAssocID="{C7C9EDE3-8ABC-4D58-B422-5B4FD846BBC4}" presName="parentText" presStyleLbl="node1" presStyleIdx="1" presStyleCnt="5">
        <dgm:presLayoutVars>
          <dgm:chMax val="1"/>
          <dgm:bulletEnabled val="1"/>
        </dgm:presLayoutVars>
      </dgm:prSet>
      <dgm:spPr/>
    </dgm:pt>
    <dgm:pt modelId="{811D4E30-F8CD-1E4B-97B3-ED06A5B9621F}" type="pres">
      <dgm:prSet presAssocID="{7550B24F-CCAF-4E75-8CD8-C318A9943836}" presName="sp" presStyleCnt="0"/>
      <dgm:spPr/>
    </dgm:pt>
    <dgm:pt modelId="{BF9757A2-2FA2-5642-9309-D75B57A7B99D}" type="pres">
      <dgm:prSet presAssocID="{2BA7F780-5523-4E3A-B58D-E243DFCC202F}" presName="linNode" presStyleCnt="0"/>
      <dgm:spPr/>
    </dgm:pt>
    <dgm:pt modelId="{1CE15239-2411-134D-8242-98815F6A8F65}" type="pres">
      <dgm:prSet presAssocID="{2BA7F780-5523-4E3A-B58D-E243DFCC202F}" presName="parentText" presStyleLbl="node1" presStyleIdx="2" presStyleCnt="5">
        <dgm:presLayoutVars>
          <dgm:chMax val="1"/>
          <dgm:bulletEnabled val="1"/>
        </dgm:presLayoutVars>
      </dgm:prSet>
      <dgm:spPr/>
    </dgm:pt>
    <dgm:pt modelId="{850292C8-9D9B-7A46-96F3-13589ACBBCA0}" type="pres">
      <dgm:prSet presAssocID="{B9D38F65-254A-4B83-BBD4-66F3FA6D2344}" presName="sp" presStyleCnt="0"/>
      <dgm:spPr/>
    </dgm:pt>
    <dgm:pt modelId="{B5BB5544-A9C1-C148-9232-B5308199C69D}" type="pres">
      <dgm:prSet presAssocID="{AE04E33F-682F-4040-BD7B-283C9F7C6344}" presName="linNode" presStyleCnt="0"/>
      <dgm:spPr/>
    </dgm:pt>
    <dgm:pt modelId="{423D912D-0650-F148-A1CD-50C82839FE46}" type="pres">
      <dgm:prSet presAssocID="{AE04E33F-682F-4040-BD7B-283C9F7C6344}" presName="parentText" presStyleLbl="node1" presStyleIdx="3" presStyleCnt="5">
        <dgm:presLayoutVars>
          <dgm:chMax val="1"/>
          <dgm:bulletEnabled val="1"/>
        </dgm:presLayoutVars>
      </dgm:prSet>
      <dgm:spPr/>
    </dgm:pt>
    <dgm:pt modelId="{225D6C3A-BFE5-0B40-B3E2-C0EEAA95C370}" type="pres">
      <dgm:prSet presAssocID="{DE9A86B8-9E99-424A-8DEC-273C2405F96E}" presName="sp" presStyleCnt="0"/>
      <dgm:spPr/>
    </dgm:pt>
    <dgm:pt modelId="{E1377C94-9A56-884D-853D-205A41FF512B}" type="pres">
      <dgm:prSet presAssocID="{283DFA3D-FD2E-4F1A-BB42-D95E390FE681}" presName="linNode" presStyleCnt="0"/>
      <dgm:spPr/>
    </dgm:pt>
    <dgm:pt modelId="{71ACA014-5611-7B4F-BC0E-3AC58BC6EF49}" type="pres">
      <dgm:prSet presAssocID="{283DFA3D-FD2E-4F1A-BB42-D95E390FE681}" presName="parentText" presStyleLbl="node1" presStyleIdx="4" presStyleCnt="5">
        <dgm:presLayoutVars>
          <dgm:chMax val="1"/>
          <dgm:bulletEnabled val="1"/>
        </dgm:presLayoutVars>
      </dgm:prSet>
      <dgm:spPr/>
    </dgm:pt>
  </dgm:ptLst>
  <dgm:cxnLst>
    <dgm:cxn modelId="{C6D24934-8381-F046-9CE6-EA13B246FF8C}" type="presOf" srcId="{AE04E33F-682F-4040-BD7B-283C9F7C6344}" destId="{423D912D-0650-F148-A1CD-50C82839FE46}" srcOrd="0" destOrd="0" presId="urn:microsoft.com/office/officeart/2005/8/layout/vList5"/>
    <dgm:cxn modelId="{F6FB7759-E980-EA45-9ECF-4797BEBDC068}" type="presOf" srcId="{283DFA3D-FD2E-4F1A-BB42-D95E390FE681}" destId="{71ACA014-5611-7B4F-BC0E-3AC58BC6EF49}" srcOrd="0" destOrd="0" presId="urn:microsoft.com/office/officeart/2005/8/layout/vList5"/>
    <dgm:cxn modelId="{6CE2085B-DD34-9D4C-97A3-07D88DE487EA}" type="presOf" srcId="{2BA7F780-5523-4E3A-B58D-E243DFCC202F}" destId="{1CE15239-2411-134D-8242-98815F6A8F65}" srcOrd="0" destOrd="0" presId="urn:microsoft.com/office/officeart/2005/8/layout/vList5"/>
    <dgm:cxn modelId="{0A487661-833D-4E84-9738-42993FDBF095}" srcId="{1C4F1977-04D9-49FA-8AE8-54A576A2847C}" destId="{2BA7F780-5523-4E3A-B58D-E243DFCC202F}" srcOrd="2" destOrd="0" parTransId="{32DFD8A6-B819-4FCA-9ADF-A5D2A3D1AB2A}" sibTransId="{B9D38F65-254A-4B83-BBD4-66F3FA6D2344}"/>
    <dgm:cxn modelId="{DD236265-DD1F-E741-8E94-664AC4FAFE23}" type="presOf" srcId="{1C4F1977-04D9-49FA-8AE8-54A576A2847C}" destId="{09D0CA1B-BD64-2442-A63A-65F5188C5E67}" srcOrd="0" destOrd="0" presId="urn:microsoft.com/office/officeart/2005/8/layout/vList5"/>
    <dgm:cxn modelId="{C6CE0177-E000-4B5F-8EFF-4A91A890567B}" srcId="{1C4F1977-04D9-49FA-8AE8-54A576A2847C}" destId="{3828CDE2-83F3-46C3-ABCD-AFA1B1873108}" srcOrd="0" destOrd="0" parTransId="{4713DE26-917A-4978-B38A-55211842C653}" sibTransId="{80C34AFF-56F7-47CC-9948-7D85DB08586D}"/>
    <dgm:cxn modelId="{5326287F-0C81-4178-92E3-FDBD9B2158E0}" srcId="{1C4F1977-04D9-49FA-8AE8-54A576A2847C}" destId="{AE04E33F-682F-4040-BD7B-283C9F7C6344}" srcOrd="3" destOrd="0" parTransId="{DCC4B19B-ABD3-44CB-9D39-46B101EDEFA4}" sibTransId="{DE9A86B8-9E99-424A-8DEC-273C2405F96E}"/>
    <dgm:cxn modelId="{2614F37F-D1AF-47D0-A62C-2CCC7A86F3B0}" srcId="{1C4F1977-04D9-49FA-8AE8-54A576A2847C}" destId="{283DFA3D-FD2E-4F1A-BB42-D95E390FE681}" srcOrd="4" destOrd="0" parTransId="{B96D7F99-884C-4B18-9A91-AE28BC311519}" sibTransId="{253E9AA7-5530-4B8E-B483-E3EAA5FDF57A}"/>
    <dgm:cxn modelId="{77880C91-BD5E-CB4F-B79D-FDA0828BC259}" type="presOf" srcId="{C7C9EDE3-8ABC-4D58-B422-5B4FD846BBC4}" destId="{72753A0F-961F-FA4F-AE70-DB4835454CC9}" srcOrd="0" destOrd="0" presId="urn:microsoft.com/office/officeart/2005/8/layout/vList5"/>
    <dgm:cxn modelId="{F6807196-6925-44E6-A726-816F0A77980A}" srcId="{1C4F1977-04D9-49FA-8AE8-54A576A2847C}" destId="{C7C9EDE3-8ABC-4D58-B422-5B4FD846BBC4}" srcOrd="1" destOrd="0" parTransId="{19C1B87A-1160-4297-A917-46947C90CE25}" sibTransId="{7550B24F-CCAF-4E75-8CD8-C318A9943836}"/>
    <dgm:cxn modelId="{E6748CAF-8586-2249-997D-1B294C02CA5A}" type="presOf" srcId="{3828CDE2-83F3-46C3-ABCD-AFA1B1873108}" destId="{EF61AFFC-79FF-2C41-9120-ECA2C6655763}" srcOrd="0" destOrd="0" presId="urn:microsoft.com/office/officeart/2005/8/layout/vList5"/>
    <dgm:cxn modelId="{9D5F2888-711D-F448-B77C-47410C5912AF}" type="presParOf" srcId="{09D0CA1B-BD64-2442-A63A-65F5188C5E67}" destId="{2EB82B2D-5A8D-944C-AA12-BF7D4A1C3C1B}" srcOrd="0" destOrd="0" presId="urn:microsoft.com/office/officeart/2005/8/layout/vList5"/>
    <dgm:cxn modelId="{59F1A147-4944-0948-9859-AD8717A5DDCB}" type="presParOf" srcId="{2EB82B2D-5A8D-944C-AA12-BF7D4A1C3C1B}" destId="{EF61AFFC-79FF-2C41-9120-ECA2C6655763}" srcOrd="0" destOrd="0" presId="urn:microsoft.com/office/officeart/2005/8/layout/vList5"/>
    <dgm:cxn modelId="{1B4AB9B8-B8CE-D744-BB53-47CBB120E393}" type="presParOf" srcId="{09D0CA1B-BD64-2442-A63A-65F5188C5E67}" destId="{A2405C05-59B0-AE4D-AC1F-227B11FE9A07}" srcOrd="1" destOrd="0" presId="urn:microsoft.com/office/officeart/2005/8/layout/vList5"/>
    <dgm:cxn modelId="{99E8FD2A-E7C9-7840-A669-A76E5BFF2380}" type="presParOf" srcId="{09D0CA1B-BD64-2442-A63A-65F5188C5E67}" destId="{DD36CA90-235C-4E43-A6CF-F2283C1CA3A1}" srcOrd="2" destOrd="0" presId="urn:microsoft.com/office/officeart/2005/8/layout/vList5"/>
    <dgm:cxn modelId="{81CF5393-1F1B-5249-9D71-FF95604C798C}" type="presParOf" srcId="{DD36CA90-235C-4E43-A6CF-F2283C1CA3A1}" destId="{72753A0F-961F-FA4F-AE70-DB4835454CC9}" srcOrd="0" destOrd="0" presId="urn:microsoft.com/office/officeart/2005/8/layout/vList5"/>
    <dgm:cxn modelId="{37A25589-FAFF-C543-9FAB-CF1A8ECA725A}" type="presParOf" srcId="{09D0CA1B-BD64-2442-A63A-65F5188C5E67}" destId="{811D4E30-F8CD-1E4B-97B3-ED06A5B9621F}" srcOrd="3" destOrd="0" presId="urn:microsoft.com/office/officeart/2005/8/layout/vList5"/>
    <dgm:cxn modelId="{F3CF5759-C4A8-DC45-8976-84AB8122EE6B}" type="presParOf" srcId="{09D0CA1B-BD64-2442-A63A-65F5188C5E67}" destId="{BF9757A2-2FA2-5642-9309-D75B57A7B99D}" srcOrd="4" destOrd="0" presId="urn:microsoft.com/office/officeart/2005/8/layout/vList5"/>
    <dgm:cxn modelId="{5B4BDACC-2E77-5642-B888-54DE84B5DEA7}" type="presParOf" srcId="{BF9757A2-2FA2-5642-9309-D75B57A7B99D}" destId="{1CE15239-2411-134D-8242-98815F6A8F65}" srcOrd="0" destOrd="0" presId="urn:microsoft.com/office/officeart/2005/8/layout/vList5"/>
    <dgm:cxn modelId="{2888F262-07EF-7A45-B32C-D2DA308C8631}" type="presParOf" srcId="{09D0CA1B-BD64-2442-A63A-65F5188C5E67}" destId="{850292C8-9D9B-7A46-96F3-13589ACBBCA0}" srcOrd="5" destOrd="0" presId="urn:microsoft.com/office/officeart/2005/8/layout/vList5"/>
    <dgm:cxn modelId="{527C164D-4374-064E-880D-A15FBB300335}" type="presParOf" srcId="{09D0CA1B-BD64-2442-A63A-65F5188C5E67}" destId="{B5BB5544-A9C1-C148-9232-B5308199C69D}" srcOrd="6" destOrd="0" presId="urn:microsoft.com/office/officeart/2005/8/layout/vList5"/>
    <dgm:cxn modelId="{A8AFCC1C-BE97-5B4E-A9BC-C0F89A862BB5}" type="presParOf" srcId="{B5BB5544-A9C1-C148-9232-B5308199C69D}" destId="{423D912D-0650-F148-A1CD-50C82839FE46}" srcOrd="0" destOrd="0" presId="urn:microsoft.com/office/officeart/2005/8/layout/vList5"/>
    <dgm:cxn modelId="{2E341970-1A80-3647-AD48-376F516E9D15}" type="presParOf" srcId="{09D0CA1B-BD64-2442-A63A-65F5188C5E67}" destId="{225D6C3A-BFE5-0B40-B3E2-C0EEAA95C370}" srcOrd="7" destOrd="0" presId="urn:microsoft.com/office/officeart/2005/8/layout/vList5"/>
    <dgm:cxn modelId="{F7C25A7A-B9F5-004B-940B-D2FC22355118}" type="presParOf" srcId="{09D0CA1B-BD64-2442-A63A-65F5188C5E67}" destId="{E1377C94-9A56-884D-853D-205A41FF512B}" srcOrd="8" destOrd="0" presId="urn:microsoft.com/office/officeart/2005/8/layout/vList5"/>
    <dgm:cxn modelId="{491BFCD3-ED01-084A-BBBC-E0C6AD7E627B}" type="presParOf" srcId="{E1377C94-9A56-884D-853D-205A41FF512B}" destId="{71ACA014-5611-7B4F-BC0E-3AC58BC6EF4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D71693-5156-C44B-BADB-A41907E8B5D1}"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l-GR"/>
        </a:p>
      </dgm:t>
    </dgm:pt>
    <dgm:pt modelId="{5571091E-C466-5E46-BBF0-5929D9A8E53B}">
      <dgm:prSet phldrT="[Κείμενο]"/>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dirty="0"/>
            <a:t>ΣΥΣΤΗΜΑΤΑ ΕΥΡΩΠΗΣ</a:t>
          </a:r>
        </a:p>
      </dgm:t>
    </dgm:pt>
    <dgm:pt modelId="{E7FA26F5-43F4-0641-94CC-1A88937618AE}" type="parTrans" cxnId="{C7837861-D9D8-194E-A5E6-0215EAEE08F3}">
      <dgm:prSet/>
      <dgm:spPr/>
      <dgm:t>
        <a:bodyPr/>
        <a:lstStyle/>
        <a:p>
          <a:endParaRPr lang="el-GR"/>
        </a:p>
      </dgm:t>
    </dgm:pt>
    <dgm:pt modelId="{3BF19030-70AB-D044-BBAC-B82D0FD20772}" type="sibTrans" cxnId="{C7837861-D9D8-194E-A5E6-0215EAEE08F3}">
      <dgm:prSet/>
      <dgm:spPr/>
      <dgm:t>
        <a:bodyPr/>
        <a:lstStyle/>
        <a:p>
          <a:endParaRPr lang="el-GR"/>
        </a:p>
      </dgm:t>
    </dgm:pt>
    <dgm:pt modelId="{CE706D9D-9850-5345-BFFE-1D23B2EEFC76}">
      <dgm:prSet phldrT="[Κείμενο]"/>
      <dgm:spPr/>
      <dgm:t>
        <a:bodyPr/>
        <a:lstStyle/>
        <a:p>
          <a:pPr algn="ctr"/>
          <a:r>
            <a:rPr lang="el-GR" dirty="0"/>
            <a:t>Σχεδόν καθολική κάλυψη</a:t>
          </a:r>
        </a:p>
      </dgm:t>
    </dgm:pt>
    <dgm:pt modelId="{8DF2F8CD-579D-CC44-BB95-99F6C910233B}" type="parTrans" cxnId="{637E3FE5-61F5-6E48-99BC-50197F50D2DD}">
      <dgm:prSet/>
      <dgm:spPr/>
      <dgm:t>
        <a:bodyPr/>
        <a:lstStyle/>
        <a:p>
          <a:endParaRPr lang="el-GR"/>
        </a:p>
      </dgm:t>
    </dgm:pt>
    <dgm:pt modelId="{D8873C95-89BC-D242-91E9-A14733B0472F}" type="sibTrans" cxnId="{637E3FE5-61F5-6E48-99BC-50197F50D2DD}">
      <dgm:prSet/>
      <dgm:spPr/>
      <dgm:t>
        <a:bodyPr/>
        <a:lstStyle/>
        <a:p>
          <a:endParaRPr lang="el-GR"/>
        </a:p>
      </dgm:t>
    </dgm:pt>
    <dgm:pt modelId="{94ED5274-2E9F-8042-BD46-C84E759104D8}">
      <dgm:prSet phldrT="[Κείμενο]"/>
      <dgm:spPr/>
      <dgm:t>
        <a:bodyPr/>
        <a:lstStyle/>
        <a:p>
          <a:pPr algn="ctr"/>
          <a:r>
            <a:rPr lang="el-GR" dirty="0"/>
            <a:t>Χαμηλότερο κόστος</a:t>
          </a:r>
        </a:p>
      </dgm:t>
    </dgm:pt>
    <dgm:pt modelId="{AE0EDD5C-DA2C-2342-ACBD-BB2142CFEB71}" type="parTrans" cxnId="{F558304C-DCF2-254A-8479-3AA7FD0859F7}">
      <dgm:prSet/>
      <dgm:spPr/>
      <dgm:t>
        <a:bodyPr/>
        <a:lstStyle/>
        <a:p>
          <a:endParaRPr lang="el-GR"/>
        </a:p>
      </dgm:t>
    </dgm:pt>
    <dgm:pt modelId="{53D143B6-BE79-3242-838C-E4EA283F96A7}" type="sibTrans" cxnId="{F558304C-DCF2-254A-8479-3AA7FD0859F7}">
      <dgm:prSet/>
      <dgm:spPr/>
      <dgm:t>
        <a:bodyPr/>
        <a:lstStyle/>
        <a:p>
          <a:endParaRPr lang="el-GR"/>
        </a:p>
      </dgm:t>
    </dgm:pt>
    <dgm:pt modelId="{635E13E3-3FCA-E54E-BA93-5BDA4A9560B3}">
      <dgm:prSet phldrT="[Κείμενο]"/>
      <dgm:spPr/>
      <dgm:t>
        <a:bodyPr/>
        <a:lstStyle/>
        <a:p>
          <a:r>
            <a:rPr lang="el-GR" dirty="0"/>
            <a:t>Μικρότερες Ανισότητες </a:t>
          </a:r>
        </a:p>
      </dgm:t>
    </dgm:pt>
    <dgm:pt modelId="{47A1C0DE-B42E-A143-B892-269CF57A511C}" type="parTrans" cxnId="{3F947ECB-1062-664C-AA9C-0BCD3A0892AF}">
      <dgm:prSet/>
      <dgm:spPr/>
      <dgm:t>
        <a:bodyPr/>
        <a:lstStyle/>
        <a:p>
          <a:endParaRPr lang="el-GR"/>
        </a:p>
      </dgm:t>
    </dgm:pt>
    <dgm:pt modelId="{CB385DD7-5FE4-1442-96E6-1C2B9F2F03B7}" type="sibTrans" cxnId="{3F947ECB-1062-664C-AA9C-0BCD3A0892AF}">
      <dgm:prSet/>
      <dgm:spPr/>
      <dgm:t>
        <a:bodyPr/>
        <a:lstStyle/>
        <a:p>
          <a:endParaRPr lang="el-GR"/>
        </a:p>
      </dgm:t>
    </dgm:pt>
    <dgm:pt modelId="{B946B421-437C-1F41-A182-5E7C3A5B4D08}">
      <dgm:prSet phldrT="[Κείμενο]"/>
      <dgm:spPr/>
      <dgm:t>
        <a:bodyPr/>
        <a:lstStyle/>
        <a:p>
          <a:r>
            <a:rPr lang="el-GR" dirty="0"/>
            <a:t>Καλύτερη οργάνωση με πιο δυνατή πρωτοβάθμια υγεία</a:t>
          </a:r>
        </a:p>
      </dgm:t>
    </dgm:pt>
    <dgm:pt modelId="{B0386CAB-E782-2746-9959-19729A972EA5}" type="parTrans" cxnId="{CBDE413B-E4C4-7947-AD39-1CF31D8437D8}">
      <dgm:prSet/>
      <dgm:spPr/>
      <dgm:t>
        <a:bodyPr/>
        <a:lstStyle/>
        <a:p>
          <a:endParaRPr lang="el-GR"/>
        </a:p>
      </dgm:t>
    </dgm:pt>
    <dgm:pt modelId="{14EE4DF7-99CB-1E43-BD08-E8C2FC57DAA1}" type="sibTrans" cxnId="{CBDE413B-E4C4-7947-AD39-1CF31D8437D8}">
      <dgm:prSet/>
      <dgm:spPr/>
      <dgm:t>
        <a:bodyPr/>
        <a:lstStyle/>
        <a:p>
          <a:endParaRPr lang="el-GR"/>
        </a:p>
      </dgm:t>
    </dgm:pt>
    <dgm:pt modelId="{39A81DE1-CBCD-EE44-A647-D293A69ACB6B}" type="pres">
      <dgm:prSet presAssocID="{8BD71693-5156-C44B-BADB-A41907E8B5D1}" presName="diagram" presStyleCnt="0">
        <dgm:presLayoutVars>
          <dgm:chMax val="1"/>
          <dgm:dir/>
          <dgm:animLvl val="ctr"/>
          <dgm:resizeHandles val="exact"/>
        </dgm:presLayoutVars>
      </dgm:prSet>
      <dgm:spPr/>
    </dgm:pt>
    <dgm:pt modelId="{D5BBBB4E-1454-2547-9B0F-0832C080FE2B}" type="pres">
      <dgm:prSet presAssocID="{8BD71693-5156-C44B-BADB-A41907E8B5D1}" presName="matrix" presStyleCnt="0"/>
      <dgm:spPr/>
    </dgm:pt>
    <dgm:pt modelId="{38B75FFC-AD7F-6141-A473-220724EE6657}" type="pres">
      <dgm:prSet presAssocID="{8BD71693-5156-C44B-BADB-A41907E8B5D1}" presName="tile1" presStyleLbl="node1" presStyleIdx="0" presStyleCnt="4" custLinFactNeighborX="-1471" custLinFactNeighborY="2839"/>
      <dgm:spPr/>
    </dgm:pt>
    <dgm:pt modelId="{68E6994B-2F83-544B-B360-10944DE2B5A5}" type="pres">
      <dgm:prSet presAssocID="{8BD71693-5156-C44B-BADB-A41907E8B5D1}" presName="tile1text" presStyleLbl="node1" presStyleIdx="0" presStyleCnt="4">
        <dgm:presLayoutVars>
          <dgm:chMax val="0"/>
          <dgm:chPref val="0"/>
          <dgm:bulletEnabled val="1"/>
        </dgm:presLayoutVars>
      </dgm:prSet>
      <dgm:spPr/>
    </dgm:pt>
    <dgm:pt modelId="{DEBE84F1-A528-8E40-8561-E1815DF1E4C8}" type="pres">
      <dgm:prSet presAssocID="{8BD71693-5156-C44B-BADB-A41907E8B5D1}" presName="tile2" presStyleLbl="node1" presStyleIdx="1" presStyleCnt="4" custLinFactNeighborX="-1288" custLinFactNeighborY="778"/>
      <dgm:spPr/>
    </dgm:pt>
    <dgm:pt modelId="{9EF8F940-5323-6C42-AC8A-9EB77667FA40}" type="pres">
      <dgm:prSet presAssocID="{8BD71693-5156-C44B-BADB-A41907E8B5D1}" presName="tile2text" presStyleLbl="node1" presStyleIdx="1" presStyleCnt="4">
        <dgm:presLayoutVars>
          <dgm:chMax val="0"/>
          <dgm:chPref val="0"/>
          <dgm:bulletEnabled val="1"/>
        </dgm:presLayoutVars>
      </dgm:prSet>
      <dgm:spPr/>
    </dgm:pt>
    <dgm:pt modelId="{655900E2-48D4-D643-83F7-D41DED1DB746}" type="pres">
      <dgm:prSet presAssocID="{8BD71693-5156-C44B-BADB-A41907E8B5D1}" presName="tile3" presStyleLbl="node1" presStyleIdx="2" presStyleCnt="4"/>
      <dgm:spPr/>
    </dgm:pt>
    <dgm:pt modelId="{3962F67A-FCEF-7342-9227-DA6A857A97DA}" type="pres">
      <dgm:prSet presAssocID="{8BD71693-5156-C44B-BADB-A41907E8B5D1}" presName="tile3text" presStyleLbl="node1" presStyleIdx="2" presStyleCnt="4">
        <dgm:presLayoutVars>
          <dgm:chMax val="0"/>
          <dgm:chPref val="0"/>
          <dgm:bulletEnabled val="1"/>
        </dgm:presLayoutVars>
      </dgm:prSet>
      <dgm:spPr/>
    </dgm:pt>
    <dgm:pt modelId="{7287F5FD-152C-8B42-925C-8E53E4770BC0}" type="pres">
      <dgm:prSet presAssocID="{8BD71693-5156-C44B-BADB-A41907E8B5D1}" presName="tile4" presStyleLbl="node1" presStyleIdx="3" presStyleCnt="4"/>
      <dgm:spPr/>
    </dgm:pt>
    <dgm:pt modelId="{C7953FCF-B2C8-9541-ABF6-45492458257A}" type="pres">
      <dgm:prSet presAssocID="{8BD71693-5156-C44B-BADB-A41907E8B5D1}" presName="tile4text" presStyleLbl="node1" presStyleIdx="3" presStyleCnt="4">
        <dgm:presLayoutVars>
          <dgm:chMax val="0"/>
          <dgm:chPref val="0"/>
          <dgm:bulletEnabled val="1"/>
        </dgm:presLayoutVars>
      </dgm:prSet>
      <dgm:spPr/>
    </dgm:pt>
    <dgm:pt modelId="{DF90F228-59B9-F641-8F23-11A2CFFC965C}" type="pres">
      <dgm:prSet presAssocID="{8BD71693-5156-C44B-BADB-A41907E8B5D1}" presName="centerTile" presStyleLbl="fgShp" presStyleIdx="0" presStyleCnt="1">
        <dgm:presLayoutVars>
          <dgm:chMax val="0"/>
          <dgm:chPref val="0"/>
        </dgm:presLayoutVars>
      </dgm:prSet>
      <dgm:spPr/>
    </dgm:pt>
  </dgm:ptLst>
  <dgm:cxnLst>
    <dgm:cxn modelId="{D70CF108-21A6-114D-9148-1D805F4829FE}" type="presOf" srcId="{635E13E3-3FCA-E54E-BA93-5BDA4A9560B3}" destId="{655900E2-48D4-D643-83F7-D41DED1DB746}" srcOrd="0" destOrd="0" presId="urn:microsoft.com/office/officeart/2005/8/layout/matrix1"/>
    <dgm:cxn modelId="{A5CF0823-41B5-6741-93E7-AB120ECCD6BD}" type="presOf" srcId="{635E13E3-3FCA-E54E-BA93-5BDA4A9560B3}" destId="{3962F67A-FCEF-7342-9227-DA6A857A97DA}" srcOrd="1" destOrd="0" presId="urn:microsoft.com/office/officeart/2005/8/layout/matrix1"/>
    <dgm:cxn modelId="{542E6936-B1A0-3740-8551-510B297B3410}" type="presOf" srcId="{8BD71693-5156-C44B-BADB-A41907E8B5D1}" destId="{39A81DE1-CBCD-EE44-A647-D293A69ACB6B}" srcOrd="0" destOrd="0" presId="urn:microsoft.com/office/officeart/2005/8/layout/matrix1"/>
    <dgm:cxn modelId="{CBDE413B-E4C4-7947-AD39-1CF31D8437D8}" srcId="{5571091E-C466-5E46-BBF0-5929D9A8E53B}" destId="{B946B421-437C-1F41-A182-5E7C3A5B4D08}" srcOrd="3" destOrd="0" parTransId="{B0386CAB-E782-2746-9959-19729A972EA5}" sibTransId="{14EE4DF7-99CB-1E43-BD08-E8C2FC57DAA1}"/>
    <dgm:cxn modelId="{F558304C-DCF2-254A-8479-3AA7FD0859F7}" srcId="{5571091E-C466-5E46-BBF0-5929D9A8E53B}" destId="{94ED5274-2E9F-8042-BD46-C84E759104D8}" srcOrd="1" destOrd="0" parTransId="{AE0EDD5C-DA2C-2342-ACBD-BB2142CFEB71}" sibTransId="{53D143B6-BE79-3242-838C-E4EA283F96A7}"/>
    <dgm:cxn modelId="{C7837861-D9D8-194E-A5E6-0215EAEE08F3}" srcId="{8BD71693-5156-C44B-BADB-A41907E8B5D1}" destId="{5571091E-C466-5E46-BBF0-5929D9A8E53B}" srcOrd="0" destOrd="0" parTransId="{E7FA26F5-43F4-0641-94CC-1A88937618AE}" sibTransId="{3BF19030-70AB-D044-BBAC-B82D0FD20772}"/>
    <dgm:cxn modelId="{4F160084-49D4-964F-83EF-DC068AFC4F8E}" type="presOf" srcId="{CE706D9D-9850-5345-BFFE-1D23B2EEFC76}" destId="{68E6994B-2F83-544B-B360-10944DE2B5A5}" srcOrd="1" destOrd="0" presId="urn:microsoft.com/office/officeart/2005/8/layout/matrix1"/>
    <dgm:cxn modelId="{9D134384-D12A-B442-8703-459ACFEF7EF8}" type="presOf" srcId="{5571091E-C466-5E46-BBF0-5929D9A8E53B}" destId="{DF90F228-59B9-F641-8F23-11A2CFFC965C}" srcOrd="0" destOrd="0" presId="urn:microsoft.com/office/officeart/2005/8/layout/matrix1"/>
    <dgm:cxn modelId="{EF6FEA90-49D6-1B4B-BD79-57237E1DDB1D}" type="presOf" srcId="{CE706D9D-9850-5345-BFFE-1D23B2EEFC76}" destId="{38B75FFC-AD7F-6141-A473-220724EE6657}" srcOrd="0" destOrd="0" presId="urn:microsoft.com/office/officeart/2005/8/layout/matrix1"/>
    <dgm:cxn modelId="{CD25B6A0-B774-9B4A-BEC4-F6518BB9D0ED}" type="presOf" srcId="{94ED5274-2E9F-8042-BD46-C84E759104D8}" destId="{9EF8F940-5323-6C42-AC8A-9EB77667FA40}" srcOrd="1" destOrd="0" presId="urn:microsoft.com/office/officeart/2005/8/layout/matrix1"/>
    <dgm:cxn modelId="{3F947ECB-1062-664C-AA9C-0BCD3A0892AF}" srcId="{5571091E-C466-5E46-BBF0-5929D9A8E53B}" destId="{635E13E3-3FCA-E54E-BA93-5BDA4A9560B3}" srcOrd="2" destOrd="0" parTransId="{47A1C0DE-B42E-A143-B892-269CF57A511C}" sibTransId="{CB385DD7-5FE4-1442-96E6-1C2B9F2F03B7}"/>
    <dgm:cxn modelId="{DF9618D1-FA79-9443-92E2-84E3A84BE9E6}" type="presOf" srcId="{94ED5274-2E9F-8042-BD46-C84E759104D8}" destId="{DEBE84F1-A528-8E40-8561-E1815DF1E4C8}" srcOrd="0" destOrd="0" presId="urn:microsoft.com/office/officeart/2005/8/layout/matrix1"/>
    <dgm:cxn modelId="{D4CA2ADA-C67E-5544-8DC3-C439F482C976}" type="presOf" srcId="{B946B421-437C-1F41-A182-5E7C3A5B4D08}" destId="{C7953FCF-B2C8-9541-ABF6-45492458257A}" srcOrd="1" destOrd="0" presId="urn:microsoft.com/office/officeart/2005/8/layout/matrix1"/>
    <dgm:cxn modelId="{637E3FE5-61F5-6E48-99BC-50197F50D2DD}" srcId="{5571091E-C466-5E46-BBF0-5929D9A8E53B}" destId="{CE706D9D-9850-5345-BFFE-1D23B2EEFC76}" srcOrd="0" destOrd="0" parTransId="{8DF2F8CD-579D-CC44-BB95-99F6C910233B}" sibTransId="{D8873C95-89BC-D242-91E9-A14733B0472F}"/>
    <dgm:cxn modelId="{7E71EEEB-6289-6B45-9A9C-9A699A3804EC}" type="presOf" srcId="{B946B421-437C-1F41-A182-5E7C3A5B4D08}" destId="{7287F5FD-152C-8B42-925C-8E53E4770BC0}" srcOrd="0" destOrd="0" presId="urn:microsoft.com/office/officeart/2005/8/layout/matrix1"/>
    <dgm:cxn modelId="{F146EC95-3FEA-974F-9388-6B73512E02BF}" type="presParOf" srcId="{39A81DE1-CBCD-EE44-A647-D293A69ACB6B}" destId="{D5BBBB4E-1454-2547-9B0F-0832C080FE2B}" srcOrd="0" destOrd="0" presId="urn:microsoft.com/office/officeart/2005/8/layout/matrix1"/>
    <dgm:cxn modelId="{9CB45F4B-0AC4-FA41-B92C-DE33CFE087FB}" type="presParOf" srcId="{D5BBBB4E-1454-2547-9B0F-0832C080FE2B}" destId="{38B75FFC-AD7F-6141-A473-220724EE6657}" srcOrd="0" destOrd="0" presId="urn:microsoft.com/office/officeart/2005/8/layout/matrix1"/>
    <dgm:cxn modelId="{F58EC965-2F09-1945-B860-159F108F8DF8}" type="presParOf" srcId="{D5BBBB4E-1454-2547-9B0F-0832C080FE2B}" destId="{68E6994B-2F83-544B-B360-10944DE2B5A5}" srcOrd="1" destOrd="0" presId="urn:microsoft.com/office/officeart/2005/8/layout/matrix1"/>
    <dgm:cxn modelId="{62A674F1-0435-F646-B205-3D451992F91E}" type="presParOf" srcId="{D5BBBB4E-1454-2547-9B0F-0832C080FE2B}" destId="{DEBE84F1-A528-8E40-8561-E1815DF1E4C8}" srcOrd="2" destOrd="0" presId="urn:microsoft.com/office/officeart/2005/8/layout/matrix1"/>
    <dgm:cxn modelId="{6FE8623C-3620-6144-B298-B291CAE44CEC}" type="presParOf" srcId="{D5BBBB4E-1454-2547-9B0F-0832C080FE2B}" destId="{9EF8F940-5323-6C42-AC8A-9EB77667FA40}" srcOrd="3" destOrd="0" presId="urn:microsoft.com/office/officeart/2005/8/layout/matrix1"/>
    <dgm:cxn modelId="{D6DDD53C-AE6F-C040-95D4-8BB25DB41FF7}" type="presParOf" srcId="{D5BBBB4E-1454-2547-9B0F-0832C080FE2B}" destId="{655900E2-48D4-D643-83F7-D41DED1DB746}" srcOrd="4" destOrd="0" presId="urn:microsoft.com/office/officeart/2005/8/layout/matrix1"/>
    <dgm:cxn modelId="{A9EE8DD0-2BF0-7549-B07E-710670E68070}" type="presParOf" srcId="{D5BBBB4E-1454-2547-9B0F-0832C080FE2B}" destId="{3962F67A-FCEF-7342-9227-DA6A857A97DA}" srcOrd="5" destOrd="0" presId="urn:microsoft.com/office/officeart/2005/8/layout/matrix1"/>
    <dgm:cxn modelId="{F2263B88-DED1-5A4E-A80B-809FF8095F70}" type="presParOf" srcId="{D5BBBB4E-1454-2547-9B0F-0832C080FE2B}" destId="{7287F5FD-152C-8B42-925C-8E53E4770BC0}" srcOrd="6" destOrd="0" presId="urn:microsoft.com/office/officeart/2005/8/layout/matrix1"/>
    <dgm:cxn modelId="{7B75CF82-C248-1644-84A2-9924C76B164A}" type="presParOf" srcId="{D5BBBB4E-1454-2547-9B0F-0832C080FE2B}" destId="{C7953FCF-B2C8-9541-ABF6-45492458257A}" srcOrd="7" destOrd="0" presId="urn:microsoft.com/office/officeart/2005/8/layout/matrix1"/>
    <dgm:cxn modelId="{F0C72279-29BA-FD4D-830C-5928376864CD}" type="presParOf" srcId="{39A81DE1-CBCD-EE44-A647-D293A69ACB6B}" destId="{DF90F228-59B9-F641-8F23-11A2CFFC965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1956D-E957-4DDF-B7D2-89B4E540499E}">
      <dsp:nvSpPr>
        <dsp:cNvPr id="0" name=""/>
        <dsp:cNvSpPr/>
      </dsp:nvSpPr>
      <dsp:spPr>
        <a:xfrm>
          <a:off x="0" y="71469"/>
          <a:ext cx="10515600"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Ανθρώπινο δυναμικό: Επαγγελματίες υγείας ( ιατροί, νοσηλευτές, φυσικοθεραπευτές κ.α.) οι οποίοι παρέχουν άμεση φροντίδα</a:t>
          </a:r>
          <a:endParaRPr lang="en-US" sz="2000" kern="1200"/>
        </a:p>
      </dsp:txBody>
      <dsp:txXfrm>
        <a:off x="38838" y="110307"/>
        <a:ext cx="10437924" cy="717924"/>
      </dsp:txXfrm>
    </dsp:sp>
    <dsp:sp modelId="{83B110AC-ADD5-439C-9FF0-7472635549DC}">
      <dsp:nvSpPr>
        <dsp:cNvPr id="0" name=""/>
        <dsp:cNvSpPr/>
      </dsp:nvSpPr>
      <dsp:spPr>
        <a:xfrm>
          <a:off x="0" y="924669"/>
          <a:ext cx="10515600"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Υποδομές και εγκαταστάσεις: Νοσοκομεία, κλινικές, κέντρα αποκατάστασης και άλλες δομές παροχής φροντίδας </a:t>
          </a:r>
          <a:endParaRPr lang="en-US" sz="2000" kern="1200"/>
        </a:p>
      </dsp:txBody>
      <dsp:txXfrm>
        <a:off x="38838" y="963507"/>
        <a:ext cx="10437924" cy="717924"/>
      </dsp:txXfrm>
    </dsp:sp>
    <dsp:sp modelId="{CB134F8D-CA87-491A-8869-86431C2B11D5}">
      <dsp:nvSpPr>
        <dsp:cNvPr id="0" name=""/>
        <dsp:cNvSpPr/>
      </dsp:nvSpPr>
      <dsp:spPr>
        <a:xfrm>
          <a:off x="0" y="1777869"/>
          <a:ext cx="10515600"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Μηχανισμοί χρηματοδότησης: Συστήματα ασφάλισης, κρατική χρηματοδότηση, και ιδιωτικές πληρωμές που διασφαλίζουν τη βιωσιμότητα του συστήματος</a:t>
          </a:r>
          <a:endParaRPr lang="en-US" sz="2000" kern="1200"/>
        </a:p>
      </dsp:txBody>
      <dsp:txXfrm>
        <a:off x="38838" y="1816707"/>
        <a:ext cx="10437924" cy="717924"/>
      </dsp:txXfrm>
    </dsp:sp>
    <dsp:sp modelId="{CD534A79-6002-4C13-B2A4-D02DE53F726C}">
      <dsp:nvSpPr>
        <dsp:cNvPr id="0" name=""/>
        <dsp:cNvSpPr/>
      </dsp:nvSpPr>
      <dsp:spPr>
        <a:xfrm>
          <a:off x="0" y="2631069"/>
          <a:ext cx="10515600"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Πληροφοριακά συστήματα υγείας: Συστήματα συλλογής, ανάλυσης και διάδοσης πληροφοριών υγείας για τη λήψη αποφάσεων</a:t>
          </a:r>
          <a:endParaRPr lang="en-US" sz="2000" kern="1200"/>
        </a:p>
      </dsp:txBody>
      <dsp:txXfrm>
        <a:off x="38838" y="2669907"/>
        <a:ext cx="10437924" cy="717924"/>
      </dsp:txXfrm>
    </dsp:sp>
    <dsp:sp modelId="{2B5D1ACE-C070-4464-B021-14975FBEDD06}">
      <dsp:nvSpPr>
        <dsp:cNvPr id="0" name=""/>
        <dsp:cNvSpPr/>
      </dsp:nvSpPr>
      <dsp:spPr>
        <a:xfrm>
          <a:off x="0" y="3484269"/>
          <a:ext cx="10515600"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Διακυβέρνηση και πολιτικές: Οι πολιτικές, οι κανονισμοί και οι δομές που διέπουν τη λειτουργία του συστήματος και διασφαλίζουν την ποιότητα των υπηρεσιών</a:t>
          </a:r>
          <a:endParaRPr lang="en-US" sz="2000" kern="1200"/>
        </a:p>
      </dsp:txBody>
      <dsp:txXfrm>
        <a:off x="38838" y="3523107"/>
        <a:ext cx="10437924"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41C85-1D9F-4209-B5DD-4C9ADF6B3DE9}">
      <dsp:nvSpPr>
        <dsp:cNvPr id="0" name=""/>
        <dsp:cNvSpPr/>
      </dsp:nvSpPr>
      <dsp:spPr>
        <a:xfrm>
          <a:off x="0" y="555260"/>
          <a:ext cx="6666833" cy="104480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1. Χρηματοδότηση - συγκέντρωση και διαχείριση των οικονομικών πόρων μέσω φόρων, ασφαλιστικών εισφορών ή ιδιωτικών πληρωμών</a:t>
          </a:r>
          <a:endParaRPr lang="en-US" sz="1900" kern="1200"/>
        </a:p>
      </dsp:txBody>
      <dsp:txXfrm>
        <a:off x="51003" y="606263"/>
        <a:ext cx="6564827" cy="942803"/>
      </dsp:txXfrm>
    </dsp:sp>
    <dsp:sp modelId="{7008DB37-14E8-445B-8421-C4FEDA5BB2A7}">
      <dsp:nvSpPr>
        <dsp:cNvPr id="0" name=""/>
        <dsp:cNvSpPr/>
      </dsp:nvSpPr>
      <dsp:spPr>
        <a:xfrm>
          <a:off x="0" y="1654789"/>
          <a:ext cx="6666833" cy="1044809"/>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2. Παροχή υπηρεσιών υγείας - προσφορά υπηρεσιών πρωτοβάθμιας, δευτεροβάθμιας και τριτοβάθμιας φροντίδας, τόσο από δημόσιους όσο και από ιδιωτικούς φορείς</a:t>
          </a:r>
          <a:endParaRPr lang="en-US" sz="1900" kern="1200"/>
        </a:p>
      </dsp:txBody>
      <dsp:txXfrm>
        <a:off x="51003" y="1705792"/>
        <a:ext cx="6564827" cy="942803"/>
      </dsp:txXfrm>
    </dsp:sp>
    <dsp:sp modelId="{3E301EB4-9209-4AC2-8840-BB998063F586}">
      <dsp:nvSpPr>
        <dsp:cNvPr id="0" name=""/>
        <dsp:cNvSpPr/>
      </dsp:nvSpPr>
      <dsp:spPr>
        <a:xfrm>
          <a:off x="0" y="2754320"/>
          <a:ext cx="6666833" cy="1044809"/>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3. Ρύθμιση και οργάνωση - θέσπιση κανόνων, ελέγχων και μηχανισμών εποπτείας που διασφαλίζουν την ορθή λειτουργία και διαφάνεια του συστήματος</a:t>
          </a:r>
          <a:endParaRPr lang="en-US" sz="1900" kern="1200"/>
        </a:p>
      </dsp:txBody>
      <dsp:txXfrm>
        <a:off x="51003" y="2805323"/>
        <a:ext cx="6564827" cy="942803"/>
      </dsp:txXfrm>
    </dsp:sp>
    <dsp:sp modelId="{E7D6CC00-9B05-45EE-893C-F2B212532A1A}">
      <dsp:nvSpPr>
        <dsp:cNvPr id="0" name=""/>
        <dsp:cNvSpPr/>
      </dsp:nvSpPr>
      <dsp:spPr>
        <a:xfrm>
          <a:off x="0" y="3853850"/>
          <a:ext cx="6666833" cy="104480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4. Ποιότητα και ασφάλεια - συνεχής αξιολόγηση των υπηρεσιών, διασφάλιση υψηλών προτύπων φροντίδας και εφαρμογή πρακτικών που προστατεύουν τους ασθενείς</a:t>
          </a:r>
          <a:endParaRPr lang="en-US" sz="1900" kern="1200"/>
        </a:p>
      </dsp:txBody>
      <dsp:txXfrm>
        <a:off x="51003" y="3904853"/>
        <a:ext cx="6564827" cy="94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5623-BEEE-1D4E-BBED-6028A15AC092}">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3F665-D381-954A-BACD-58DEC95EB98C}">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kern="1200"/>
            <a:t>Μεγάλες λίστες αναμονής.</a:t>
          </a:r>
          <a:endParaRPr lang="en-US" sz="1800" kern="1200"/>
        </a:p>
      </dsp:txBody>
      <dsp:txXfrm>
        <a:off x="299702" y="1282093"/>
        <a:ext cx="2200851" cy="1366505"/>
      </dsp:txXfrm>
    </dsp:sp>
    <dsp:sp modelId="{32851422-69C1-7F4C-918B-E979DDD68112}">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C5BD4-C469-F04D-90B4-E293D0A89714}">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kern="1200"/>
            <a:t>Γραφειοκρατία και βραδύτητα στη λήψη αποφάσεων.</a:t>
          </a:r>
          <a:endParaRPr lang="en-US" sz="1800" kern="1200"/>
        </a:p>
      </dsp:txBody>
      <dsp:txXfrm>
        <a:off x="3093555" y="1282093"/>
        <a:ext cx="2200851" cy="1366505"/>
      </dsp:txXfrm>
    </dsp:sp>
    <dsp:sp modelId="{22B53E42-FBE2-C541-B355-D53E7601AEFD}">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BF2BC7-C3CD-AC45-AA40-0214088A2C16}">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kern="1200"/>
            <a:t>Περιορισμένη ελευθερία επιλογής γιατρών σε κάποιες χώρες.</a:t>
          </a:r>
          <a:endParaRPr lang="en-US" sz="1800" kern="1200"/>
        </a:p>
      </dsp:txBody>
      <dsp:txXfrm>
        <a:off x="5887408" y="1282093"/>
        <a:ext cx="2200851" cy="1366505"/>
      </dsp:txXfrm>
    </dsp:sp>
    <dsp:sp modelId="{38CB2FE7-A176-C346-9985-3555FBFF7C1C}">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7DF35-ADAE-3044-891C-A4F0FE2EA1BD}">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kern="1200"/>
            <a:t>Λίγοι πόροι και υποχρηματοδότηση σε περιόδους κρίσης.</a:t>
          </a:r>
          <a:endParaRPr lang="en-US" sz="1800" kern="1200"/>
        </a:p>
      </dsp:txBody>
      <dsp:txXfrm>
        <a:off x="8681261" y="1282093"/>
        <a:ext cx="2200851" cy="1366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032E9-9D17-E245-9A80-715D210E2B1C}">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DCA31-821D-4240-93A6-73B54E05BBBA}">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kern="1200"/>
            <a:t>Ακριβό σύστημα για το κράτος και τους πολίτες.</a:t>
          </a:r>
          <a:endParaRPr lang="en-US" sz="1800" kern="1200"/>
        </a:p>
      </dsp:txBody>
      <dsp:txXfrm>
        <a:off x="299702" y="1282093"/>
        <a:ext cx="2200851" cy="1366505"/>
      </dsp:txXfrm>
    </dsp:sp>
    <dsp:sp modelId="{6B36B5E7-291B-BC41-B0F3-B2861489CBDB}">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64AEE-9E5C-F84A-86E1-6B5332643C3D}">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kern="1200"/>
            <a:t>Μεγάλες ανισότητες μεταξύ ταμείων και κοινωνικών ομάδων .</a:t>
          </a:r>
          <a:endParaRPr lang="en-US" sz="1800" kern="1200"/>
        </a:p>
      </dsp:txBody>
      <dsp:txXfrm>
        <a:off x="3093555" y="1282093"/>
        <a:ext cx="2200851" cy="1366505"/>
      </dsp:txXfrm>
    </dsp:sp>
    <dsp:sp modelId="{88979A8A-EEC0-9B42-B269-D8EC210E20C7}">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1CE5CC-6F23-0A41-9BC7-7CA78713D243}">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kern="1200"/>
            <a:t>Πολυπλοκότητα και υψηλή διοικητική δαπάνη.</a:t>
          </a:r>
          <a:endParaRPr lang="en-US" sz="1800" kern="1200"/>
        </a:p>
      </dsp:txBody>
      <dsp:txXfrm>
        <a:off x="5887408" y="1282093"/>
        <a:ext cx="2200851" cy="1366505"/>
      </dsp:txXfrm>
    </dsp:sp>
    <dsp:sp modelId="{D9918D42-31BC-5642-A004-D6592AC46899}">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C9504-1E9F-C24D-8448-297FA8901428}">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kern="1200"/>
            <a:t>Ισχυρή εξάρτηση από την απασχόληση (μολονότι σήμερα έχει αμβλυνθεί).</a:t>
          </a:r>
          <a:endParaRPr lang="en-US" sz="1800" kern="1200"/>
        </a:p>
      </dsp:txBody>
      <dsp:txXfrm>
        <a:off x="8681261" y="1282093"/>
        <a:ext cx="2200851" cy="1366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054CB-6D89-CD4E-9F02-BD3D8C9CDDCA}">
      <dsp:nvSpPr>
        <dsp:cNvPr id="0" name=""/>
        <dsp:cNvSpPr/>
      </dsp:nvSpPr>
      <dsp:spPr>
        <a:xfrm>
          <a:off x="0" y="0"/>
          <a:ext cx="7952690" cy="197739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Είναι συστήματα υγείας τα οποία </a:t>
          </a:r>
          <a:r>
            <a:rPr lang="el-GR" sz="2400" b="0" kern="1200"/>
            <a:t>συνδυάζουν χρηματοδότηση από φόρους και εισφορές, παροχή από δημόσιους και ιδιωτικούς φορείς, δηλαδή ούτε καθαρό Beveridge ούτε Bismarck.</a:t>
          </a:r>
          <a:endParaRPr lang="en-US" sz="2400" kern="1200"/>
        </a:p>
      </dsp:txBody>
      <dsp:txXfrm>
        <a:off x="57916" y="57916"/>
        <a:ext cx="5908903" cy="1861558"/>
      </dsp:txXfrm>
    </dsp:sp>
    <dsp:sp modelId="{A51C49AC-9C9D-E344-BEAD-F05A0EE9D030}">
      <dsp:nvSpPr>
        <dsp:cNvPr id="0" name=""/>
        <dsp:cNvSpPr/>
      </dsp:nvSpPr>
      <dsp:spPr>
        <a:xfrm>
          <a:off x="1403416" y="2416810"/>
          <a:ext cx="7952690" cy="1977390"/>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Oι</a:t>
          </a:r>
          <a:r>
            <a:rPr lang="el-GR" sz="2400" b="0" kern="1200"/>
            <a:t> ευρωπαϊκές χώρες έχουν αναπτύξει διάφορες ειδικές παραλλαγές των βασικών μοντέλων υγείας, με ιδιαίτερα χαρακτηριστικά η κάθε χώρα.</a:t>
          </a:r>
          <a:endParaRPr lang="en-US" sz="2400" kern="1200"/>
        </a:p>
      </dsp:txBody>
      <dsp:txXfrm>
        <a:off x="1461332" y="2474726"/>
        <a:ext cx="5148139" cy="1861558"/>
      </dsp:txXfrm>
    </dsp:sp>
    <dsp:sp modelId="{B1C4D153-2776-C74D-A9EA-DA025202CABD}">
      <dsp:nvSpPr>
        <dsp:cNvPr id="0" name=""/>
        <dsp:cNvSpPr/>
      </dsp:nvSpPr>
      <dsp:spPr>
        <a:xfrm>
          <a:off x="6667387" y="1554448"/>
          <a:ext cx="1285303" cy="1285303"/>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56580" y="1554448"/>
        <a:ext cx="706917" cy="967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04E86-E10A-C647-9F5E-3734FAB42377}">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BDC8D-2729-1245-B45A-9D228CCF53E2}">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0" kern="1200"/>
            <a:t>Υψηλή ιδιωτική δαπάνη.</a:t>
          </a:r>
          <a:endParaRPr lang="en-US" sz="1700" kern="1200"/>
        </a:p>
      </dsp:txBody>
      <dsp:txXfrm>
        <a:off x="299702" y="1282093"/>
        <a:ext cx="2200851" cy="1366505"/>
      </dsp:txXfrm>
    </dsp:sp>
    <dsp:sp modelId="{CE105E09-2AD0-8E4E-BF09-5E48F41CB0FD}">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E75D5-08EA-0545-81E8-D6E77CF8B0C9}">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0" kern="1200"/>
            <a:t>Ανομοιογενής ποιότητα υπηρεσιών.</a:t>
          </a:r>
          <a:endParaRPr lang="en-US" sz="1700" kern="1200"/>
        </a:p>
      </dsp:txBody>
      <dsp:txXfrm>
        <a:off x="3093555" y="1282093"/>
        <a:ext cx="2200851" cy="1366505"/>
      </dsp:txXfrm>
    </dsp:sp>
    <dsp:sp modelId="{614E266D-6DC8-F144-A1DC-A855D6D2C481}">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308C18-65E7-9B4F-95EF-9C2A67A525EC}">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0" kern="1200"/>
            <a:t>Διπλό σύστημα  σημαίνει πολυπλοκότητα, γραφειοκρατία, επικαλύψεις.</a:t>
          </a:r>
          <a:endParaRPr lang="en-US" sz="1700" kern="1200"/>
        </a:p>
      </dsp:txBody>
      <dsp:txXfrm>
        <a:off x="5887408" y="1282093"/>
        <a:ext cx="2200851" cy="1366505"/>
      </dsp:txXfrm>
    </dsp:sp>
    <dsp:sp modelId="{2B2D4051-CE45-2347-9A61-4B409B339BAD}">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EB27D-952F-6641-9B67-1B579ADE1523}">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b="0" kern="1200"/>
            <a:t>Μπορεί να δημιουργούνται ανισότητες πρόσβασης (δημόσιο vs ιδιωτικό).</a:t>
          </a:r>
          <a:endParaRPr lang="en-US" sz="1700" kern="1200"/>
        </a:p>
      </dsp:txBody>
      <dsp:txXfrm>
        <a:off x="8681261" y="1282093"/>
        <a:ext cx="2200851" cy="1366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1AFFC-79FF-2C41-9120-ECA2C6655763}">
      <dsp:nvSpPr>
        <dsp:cNvPr id="0" name=""/>
        <dsp:cNvSpPr/>
      </dsp:nvSpPr>
      <dsp:spPr>
        <a:xfrm>
          <a:off x="3496905" y="1842"/>
          <a:ext cx="3934018" cy="8055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a:t>Προηγμένη ιατρική τεχνολογία</a:t>
          </a:r>
          <a:endParaRPr lang="en-US" sz="2200" kern="1200"/>
        </a:p>
      </dsp:txBody>
      <dsp:txXfrm>
        <a:off x="3536231" y="41168"/>
        <a:ext cx="3855366" cy="726947"/>
      </dsp:txXfrm>
    </dsp:sp>
    <dsp:sp modelId="{72753A0F-961F-FA4F-AE70-DB4835454CC9}">
      <dsp:nvSpPr>
        <dsp:cNvPr id="0" name=""/>
        <dsp:cNvSpPr/>
      </dsp:nvSpPr>
      <dsp:spPr>
        <a:xfrm>
          <a:off x="3496905" y="847722"/>
          <a:ext cx="3934018" cy="8055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a:t>Υψηλές επενδύσεις σε έρευνα μέσω NIH</a:t>
          </a:r>
          <a:endParaRPr lang="en-US" sz="2200" kern="1200"/>
        </a:p>
      </dsp:txBody>
      <dsp:txXfrm>
        <a:off x="3536231" y="887048"/>
        <a:ext cx="3855366" cy="726947"/>
      </dsp:txXfrm>
    </dsp:sp>
    <dsp:sp modelId="{1CE15239-2411-134D-8242-98815F6A8F65}">
      <dsp:nvSpPr>
        <dsp:cNvPr id="0" name=""/>
        <dsp:cNvSpPr/>
      </dsp:nvSpPr>
      <dsp:spPr>
        <a:xfrm>
          <a:off x="3496905" y="1693602"/>
          <a:ext cx="3934018" cy="80559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a:t>Ποιοτική φροντίδα σε κορυφαία νοσοκομεία</a:t>
          </a:r>
          <a:endParaRPr lang="en-US" sz="2200" kern="1200"/>
        </a:p>
      </dsp:txBody>
      <dsp:txXfrm>
        <a:off x="3536231" y="1732928"/>
        <a:ext cx="3855366" cy="726947"/>
      </dsp:txXfrm>
    </dsp:sp>
    <dsp:sp modelId="{423D912D-0650-F148-A1CD-50C82839FE46}">
      <dsp:nvSpPr>
        <dsp:cNvPr id="0" name=""/>
        <dsp:cNvSpPr/>
      </dsp:nvSpPr>
      <dsp:spPr>
        <a:xfrm>
          <a:off x="3496905" y="2539482"/>
          <a:ext cx="3934018" cy="80559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a:t>Ταχεία πρόσβαση σε καινοτόμες θεραπείες</a:t>
          </a:r>
          <a:endParaRPr lang="en-US" sz="2200" kern="1200"/>
        </a:p>
      </dsp:txBody>
      <dsp:txXfrm>
        <a:off x="3536231" y="2578808"/>
        <a:ext cx="3855366" cy="726947"/>
      </dsp:txXfrm>
    </dsp:sp>
    <dsp:sp modelId="{71ACA014-5611-7B4F-BC0E-3AC58BC6EF49}">
      <dsp:nvSpPr>
        <dsp:cNvPr id="0" name=""/>
        <dsp:cNvSpPr/>
      </dsp:nvSpPr>
      <dsp:spPr>
        <a:xfrm>
          <a:off x="3496905" y="3385362"/>
          <a:ext cx="3934018" cy="80559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a:t>Ευελιξία και ανταγωνισμός ιδιωτικών παρόχων</a:t>
          </a:r>
          <a:endParaRPr lang="en-US" sz="2200" kern="1200"/>
        </a:p>
      </dsp:txBody>
      <dsp:txXfrm>
        <a:off x="3536231" y="3424688"/>
        <a:ext cx="3855366" cy="7269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75FFC-AD7F-6141-A473-220724EE6657}">
      <dsp:nvSpPr>
        <dsp:cNvPr id="0" name=""/>
        <dsp:cNvSpPr/>
      </dsp:nvSpPr>
      <dsp:spPr>
        <a:xfrm rot="16200000">
          <a:off x="1717542" y="-1666877"/>
          <a:ext cx="1784614" cy="521970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kern="1200" dirty="0"/>
            <a:t>Σχεδόν καθολική κάλυψη</a:t>
          </a:r>
        </a:p>
      </dsp:txBody>
      <dsp:txXfrm rot="5400000">
        <a:off x="-1" y="50666"/>
        <a:ext cx="5219700" cy="1338460"/>
      </dsp:txXfrm>
    </dsp:sp>
    <dsp:sp modelId="{DEBE84F1-A528-8E40-8561-E1815DF1E4C8}">
      <dsp:nvSpPr>
        <dsp:cNvPr id="0" name=""/>
        <dsp:cNvSpPr/>
      </dsp:nvSpPr>
      <dsp:spPr>
        <a:xfrm>
          <a:off x="5152470" y="13884"/>
          <a:ext cx="5219700" cy="178461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kern="1200" dirty="0"/>
            <a:t>Χαμηλότερο κόστος</a:t>
          </a:r>
        </a:p>
      </dsp:txBody>
      <dsp:txXfrm>
        <a:off x="5152470" y="13884"/>
        <a:ext cx="5219700" cy="1338460"/>
      </dsp:txXfrm>
    </dsp:sp>
    <dsp:sp modelId="{655900E2-48D4-D643-83F7-D41DED1DB746}">
      <dsp:nvSpPr>
        <dsp:cNvPr id="0" name=""/>
        <dsp:cNvSpPr/>
      </dsp:nvSpPr>
      <dsp:spPr>
        <a:xfrm rot="10800000">
          <a:off x="0" y="1784614"/>
          <a:ext cx="5219700" cy="1784614"/>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kern="1200" dirty="0"/>
            <a:t>Μικρότερες Ανισότητες </a:t>
          </a:r>
        </a:p>
      </dsp:txBody>
      <dsp:txXfrm rot="10800000">
        <a:off x="0" y="2230768"/>
        <a:ext cx="5219700" cy="1338460"/>
      </dsp:txXfrm>
    </dsp:sp>
    <dsp:sp modelId="{7287F5FD-152C-8B42-925C-8E53E4770BC0}">
      <dsp:nvSpPr>
        <dsp:cNvPr id="0" name=""/>
        <dsp:cNvSpPr/>
      </dsp:nvSpPr>
      <dsp:spPr>
        <a:xfrm rot="5400000">
          <a:off x="6937242" y="67071"/>
          <a:ext cx="1784614" cy="521970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l-GR" sz="2300" kern="1200" dirty="0"/>
            <a:t>Καλύτερη οργάνωση με πιο δυνατή πρωτοβάθμια υγεία</a:t>
          </a:r>
        </a:p>
      </dsp:txBody>
      <dsp:txXfrm rot="-5400000">
        <a:off x="5219699" y="2230768"/>
        <a:ext cx="5219700" cy="1338460"/>
      </dsp:txXfrm>
    </dsp:sp>
    <dsp:sp modelId="{DF90F228-59B9-F641-8F23-11A2CFFC965C}">
      <dsp:nvSpPr>
        <dsp:cNvPr id="0" name=""/>
        <dsp:cNvSpPr/>
      </dsp:nvSpPr>
      <dsp:spPr>
        <a:xfrm>
          <a:off x="3653790" y="1338460"/>
          <a:ext cx="3131820" cy="892307"/>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ΣΥΣΤΗΜΑΤΑ ΕΥΡΩΠΗΣ</a:t>
          </a:r>
        </a:p>
      </dsp:txBody>
      <dsp:txXfrm>
        <a:off x="3697349" y="1382019"/>
        <a:ext cx="3044702" cy="805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68619-9FB9-F243-940A-3753977DF516}" type="datetimeFigureOut">
              <a:rPr lang="el-GR" smtClean="0"/>
              <a:t>15/12/25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D4979-C7C0-C747-A2F6-5E5F06C85A8C}" type="slidenum">
              <a:rPr lang="el-GR" smtClean="0"/>
              <a:t>‹#›</a:t>
            </a:fld>
            <a:endParaRPr lang="el-GR"/>
          </a:p>
        </p:txBody>
      </p:sp>
    </p:spTree>
    <p:extLst>
      <p:ext uri="{BB962C8B-B14F-4D97-AF65-F5344CB8AC3E}">
        <p14:creationId xmlns:p14="http://schemas.microsoft.com/office/powerpoint/2010/main" val="181782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l.wikipedia.org/wiki/%CE%A5%CE%B3%CE%B5%CE%AF%CE%B1"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el.wikipedia.org/wiki/%CE%95%CE%BA%CF%80%CE%B1%CE%AF%CE%B4%CE%B5%CF%85%CF%83%CE%B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Πρωτοβάθμια </a:t>
            </a:r>
            <a:r>
              <a:rPr lang="el-GR" dirty="0" err="1"/>
              <a:t>υγεια</a:t>
            </a:r>
            <a:r>
              <a:rPr lang="el-GR" dirty="0"/>
              <a:t> : </a:t>
            </a:r>
            <a:r>
              <a:rPr lang="el-GR" sz="1200" b="0" i="0" u="none" strike="noStrike" kern="1200" dirty="0">
                <a:solidFill>
                  <a:schemeClr val="tx1"/>
                </a:solidFill>
                <a:effectLst/>
                <a:latin typeface="+mn-lt"/>
                <a:ea typeface="+mn-ea"/>
                <a:cs typeface="+mn-cs"/>
              </a:rPr>
              <a:t>Η πρωτοβάθμια υγεία περιλαμβάνει όλες τις </a:t>
            </a:r>
            <a:r>
              <a:rPr lang="el-GR" sz="1200" b="1" i="0" u="none" strike="noStrike" kern="1200" dirty="0">
                <a:solidFill>
                  <a:schemeClr val="tx1"/>
                </a:solidFill>
                <a:effectLst/>
                <a:latin typeface="+mn-lt"/>
                <a:ea typeface="+mn-ea"/>
                <a:cs typeface="+mn-cs"/>
              </a:rPr>
              <a:t>βασικές υπηρεσίες υγείας</a:t>
            </a:r>
            <a:r>
              <a:rPr lang="el-GR" sz="1200" b="0" i="0" u="none" strike="noStrike" kern="1200" dirty="0">
                <a:solidFill>
                  <a:schemeClr val="tx1"/>
                </a:solidFill>
                <a:effectLst/>
                <a:latin typeface="+mn-lt"/>
                <a:ea typeface="+mn-ea"/>
                <a:cs typeface="+mn-cs"/>
              </a:rPr>
              <a:t> που παρέχονται στην κοινότητα, πριν χρειαστεί κάποιος να πάει στο νοσοκομείο. Είναι ο χώρος όπου ο πολίτης:</a:t>
            </a:r>
          </a:p>
          <a:p>
            <a:r>
              <a:rPr lang="el-GR" sz="1200" b="0" i="0" u="none" strike="noStrike" kern="1200" dirty="0">
                <a:solidFill>
                  <a:schemeClr val="tx1"/>
                </a:solidFill>
                <a:effectLst/>
                <a:latin typeface="+mn-lt"/>
                <a:ea typeface="+mn-ea"/>
                <a:cs typeface="+mn-cs"/>
              </a:rPr>
              <a:t>κάνει τις πρώτες εξετάσεις,</a:t>
            </a:r>
          </a:p>
          <a:p>
            <a:r>
              <a:rPr lang="el-GR" sz="1200" b="0" i="0" u="none" strike="noStrike" kern="1200" dirty="0">
                <a:solidFill>
                  <a:schemeClr val="tx1"/>
                </a:solidFill>
                <a:effectLst/>
                <a:latin typeface="+mn-lt"/>
                <a:ea typeface="+mn-ea"/>
                <a:cs typeface="+mn-cs"/>
              </a:rPr>
              <a:t>λαμβάνει συμβουλές υγείας,</a:t>
            </a:r>
          </a:p>
          <a:p>
            <a:r>
              <a:rPr lang="el-GR" sz="1200" b="0" i="0" u="none" strike="noStrike" kern="1200" dirty="0">
                <a:solidFill>
                  <a:schemeClr val="tx1"/>
                </a:solidFill>
                <a:effectLst/>
                <a:latin typeface="+mn-lt"/>
                <a:ea typeface="+mn-ea"/>
                <a:cs typeface="+mn-cs"/>
              </a:rPr>
              <a:t>παρακολουθείται για χρόνιες παθήσεις,</a:t>
            </a:r>
          </a:p>
          <a:p>
            <a:r>
              <a:rPr lang="el-GR" sz="1200" b="0" i="0" u="none" strike="noStrike" kern="1200" dirty="0">
                <a:solidFill>
                  <a:schemeClr val="tx1"/>
                </a:solidFill>
                <a:effectLst/>
                <a:latin typeface="+mn-lt"/>
                <a:ea typeface="+mn-ea"/>
                <a:cs typeface="+mn-cs"/>
              </a:rPr>
              <a:t>προλαμβάνει τις ασθένειες,</a:t>
            </a:r>
          </a:p>
          <a:p>
            <a:r>
              <a:rPr lang="el-GR" sz="1200" b="0" i="0" u="none" strike="noStrike" kern="1200" dirty="0">
                <a:solidFill>
                  <a:schemeClr val="tx1"/>
                </a:solidFill>
                <a:effectLst/>
                <a:latin typeface="+mn-lt"/>
                <a:ea typeface="+mn-ea"/>
                <a:cs typeface="+mn-cs"/>
              </a:rPr>
              <a:t>καθοδηγείται όταν χρειάζεται ειδικό ή νοσοκομείο.</a:t>
            </a:r>
          </a:p>
          <a:p>
            <a:r>
              <a:rPr lang="el-GR" dirty="0"/>
              <a:t>άτομα χαμηλού εισοδήματος,</a:t>
            </a:r>
          </a:p>
          <a:p>
            <a:r>
              <a:rPr lang="el-GR" dirty="0"/>
              <a:t>άτομα σε αγροτικές/απομακρυσμένες περιοχές,</a:t>
            </a:r>
          </a:p>
          <a:p>
            <a:r>
              <a:rPr lang="el-GR" dirty="0"/>
              <a:t>άτομα με πολύπλοκες ανάγκες.</a:t>
            </a:r>
          </a:p>
          <a:p>
            <a:endParaRPr lang="el-GR" sz="1200" b="0" i="0" u="none" strike="noStrike" kern="1200" dirty="0">
              <a:solidFill>
                <a:schemeClr val="tx1"/>
              </a:solidFill>
              <a:effectLst/>
              <a:latin typeface="+mn-lt"/>
              <a:ea typeface="+mn-ea"/>
              <a:cs typeface="+mn-cs"/>
            </a:endParaRPr>
          </a:p>
          <a:p>
            <a:endParaRPr lang="el-GR" sz="1200" b="0" i="0" u="none" strike="noStrike" kern="1200" dirty="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5"/>
          </p:nvPr>
        </p:nvSpPr>
        <p:spPr/>
        <p:txBody>
          <a:bodyPr/>
          <a:lstStyle/>
          <a:p>
            <a:fld id="{70863169-8158-864C-A175-B16D3A938D72}" type="slidenum">
              <a:rPr lang="el-GR" smtClean="0"/>
              <a:t>39</a:t>
            </a:fld>
            <a:endParaRPr lang="el-GR"/>
          </a:p>
        </p:txBody>
      </p:sp>
    </p:spTree>
    <p:extLst>
      <p:ext uri="{BB962C8B-B14F-4D97-AF65-F5344CB8AC3E}">
        <p14:creationId xmlns:p14="http://schemas.microsoft.com/office/powerpoint/2010/main" val="328147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dirty="0">
                <a:solidFill>
                  <a:schemeClr val="accent1"/>
                </a:solidFill>
              </a:rPr>
              <a:t>Οι διαφορές στα συστήματα υγείας δεν επικεντρώνονται μόνο στις οργανωτικές ή οικονομικές αλλαγές </a:t>
            </a:r>
          </a:p>
          <a:p>
            <a:pPr marL="0" indent="0">
              <a:buNone/>
            </a:pPr>
            <a:r>
              <a:rPr lang="el-GR" sz="1200" b="0" i="0" u="none" strike="noStrike" kern="1200" dirty="0">
                <a:solidFill>
                  <a:schemeClr val="tx1"/>
                </a:solidFill>
                <a:effectLst/>
                <a:latin typeface="+mn-lt"/>
                <a:ea typeface="+mn-ea"/>
                <a:cs typeface="+mn-cs"/>
              </a:rPr>
              <a:t>Το </a:t>
            </a:r>
            <a:r>
              <a:rPr lang="el-GR" sz="1200" b="1" i="0" u="none" strike="noStrike" kern="1200" dirty="0">
                <a:solidFill>
                  <a:schemeClr val="tx1"/>
                </a:solidFill>
                <a:effectLst/>
                <a:latin typeface="+mn-lt"/>
                <a:ea typeface="+mn-ea"/>
                <a:cs typeface="+mn-cs"/>
              </a:rPr>
              <a:t>κράτος πρόνοιας</a:t>
            </a:r>
            <a:r>
              <a:rPr lang="el-GR" sz="1200" b="0" i="0" u="none" strike="noStrike" kern="1200" dirty="0">
                <a:solidFill>
                  <a:schemeClr val="tx1"/>
                </a:solidFill>
                <a:effectLst/>
                <a:latin typeface="+mn-lt"/>
                <a:ea typeface="+mn-ea"/>
                <a:cs typeface="+mn-cs"/>
              </a:rPr>
              <a:t> είναι το θεσμικό πλαίσιο παροχής κοινωνικών δικαιωμάτων στους τομείς </a:t>
            </a:r>
            <a:r>
              <a:rPr lang="el-GR" sz="1200" b="0" i="0" u="none" strike="noStrike" kern="1200" dirty="0">
                <a:solidFill>
                  <a:schemeClr val="tx1"/>
                </a:solidFill>
                <a:effectLst/>
                <a:latin typeface="+mn-lt"/>
                <a:ea typeface="+mn-ea"/>
                <a:cs typeface="+mn-cs"/>
                <a:hlinkClick r:id="rId3" tooltip="Υγεία"/>
              </a:rPr>
              <a:t>υγείας</a:t>
            </a:r>
            <a:r>
              <a:rPr lang="el-GR" sz="1200" b="0" i="0" u="none" strike="noStrike" kern="120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hlinkClick r:id="rId4" tooltip="Εκπαίδευση"/>
              </a:rPr>
              <a:t>εκπαίδευσης</a:t>
            </a:r>
            <a:r>
              <a:rPr lang="el-GR" sz="1200" b="0" i="0" u="none" strike="noStrike" kern="1200" dirty="0">
                <a:solidFill>
                  <a:schemeClr val="tx1"/>
                </a:solidFill>
                <a:effectLst/>
                <a:latin typeface="+mn-lt"/>
                <a:ea typeface="+mn-ea"/>
                <a:cs typeface="+mn-cs"/>
              </a:rPr>
              <a:t> και εν γένει παροχής κοινωνικών υπηρεσιών. </a:t>
            </a:r>
            <a:endParaRPr lang="el-GR" dirty="0"/>
          </a:p>
          <a:p>
            <a:pPr marL="0" indent="0">
              <a:buNone/>
            </a:pPr>
            <a:r>
              <a:rPr lang="el-GR" sz="1200" b="0" i="0" u="none" strike="noStrike" kern="1200" dirty="0">
                <a:solidFill>
                  <a:schemeClr val="tx1"/>
                </a:solidFill>
                <a:effectLst/>
                <a:latin typeface="+mn-lt"/>
                <a:ea typeface="+mn-ea"/>
                <a:cs typeface="+mn-cs"/>
              </a:rPr>
              <a:t>Πολιτικά, τα ευρωπαϊκά κόμματα – τόσο σοσιαλδημοκρατικά όσο και κεντροδεξιά – αποδέχτηκαν την αρχή ότι η υγεία αποτελεί </a:t>
            </a:r>
            <a:r>
              <a:rPr lang="el-GR" sz="1200" b="1" i="0" u="none" strike="noStrike" kern="1200" dirty="0">
                <a:solidFill>
                  <a:schemeClr val="tx1"/>
                </a:solidFill>
                <a:effectLst/>
                <a:latin typeface="+mn-lt"/>
                <a:ea typeface="+mn-ea"/>
                <a:cs typeface="+mn-cs"/>
              </a:rPr>
              <a:t>δημόσιο αγαθό</a:t>
            </a:r>
            <a:r>
              <a:rPr lang="el-GR" sz="1200" b="0" i="0" u="none" strike="noStrike" kern="1200" dirty="0">
                <a:solidFill>
                  <a:schemeClr val="tx1"/>
                </a:solidFill>
                <a:effectLst/>
                <a:latin typeface="+mn-lt"/>
                <a:ea typeface="+mn-ea"/>
                <a:cs typeface="+mn-cs"/>
              </a:rPr>
              <a:t> και ευθύνη του κράτους</a:t>
            </a:r>
            <a:endParaRPr lang="en-US" sz="1200" b="0" i="0" u="none" strike="noStrike" kern="1200" dirty="0">
              <a:solidFill>
                <a:schemeClr val="tx1"/>
              </a:solidFill>
              <a:effectLst/>
              <a:latin typeface="+mn-lt"/>
              <a:ea typeface="+mn-ea"/>
              <a:cs typeface="+mn-cs"/>
            </a:endParaRPr>
          </a:p>
          <a:p>
            <a:pPr marL="0" indent="0">
              <a:buNone/>
            </a:pPr>
            <a:r>
              <a:rPr lang="el-GR" sz="1200" b="0" i="0" u="none" strike="noStrike" kern="1200" dirty="0">
                <a:solidFill>
                  <a:schemeClr val="tx1"/>
                </a:solidFill>
                <a:effectLst/>
                <a:latin typeface="+mn-lt"/>
                <a:ea typeface="+mn-ea"/>
                <a:cs typeface="+mn-cs"/>
              </a:rPr>
              <a:t>με το κράτος να παρεμβαίνει μόνο για συγκεκριμένες ομάδες (</a:t>
            </a:r>
            <a:r>
              <a:rPr lang="en" sz="1200" b="0" i="0" u="none" strike="noStrike" kern="1200" dirty="0">
                <a:solidFill>
                  <a:schemeClr val="tx1"/>
                </a:solidFill>
                <a:effectLst/>
                <a:latin typeface="+mn-lt"/>
                <a:ea typeface="+mn-ea"/>
                <a:cs typeface="+mn-cs"/>
              </a:rPr>
              <a:t>Medicare, Medicaid)</a:t>
            </a:r>
            <a:endParaRPr lang="el-GR" b="1" u="sng" dirty="0">
              <a:solidFill>
                <a:srgbClr val="0070C0"/>
              </a:solidFill>
            </a:endParaRPr>
          </a:p>
          <a:p>
            <a:endParaRPr lang="el-GR" dirty="0"/>
          </a:p>
        </p:txBody>
      </p:sp>
      <p:sp>
        <p:nvSpPr>
          <p:cNvPr id="4" name="Θέση αριθμού διαφάνειας 3"/>
          <p:cNvSpPr>
            <a:spLocks noGrp="1"/>
          </p:cNvSpPr>
          <p:nvPr>
            <p:ph type="sldNum" sz="quarter" idx="5"/>
          </p:nvPr>
        </p:nvSpPr>
        <p:spPr/>
        <p:txBody>
          <a:bodyPr/>
          <a:lstStyle/>
          <a:p>
            <a:fld id="{70863169-8158-864C-A175-B16D3A938D72}" type="slidenum">
              <a:rPr lang="el-GR" smtClean="0"/>
              <a:t>40</a:t>
            </a:fld>
            <a:endParaRPr lang="el-GR"/>
          </a:p>
        </p:txBody>
      </p:sp>
    </p:spTree>
    <p:extLst>
      <p:ext uri="{BB962C8B-B14F-4D97-AF65-F5344CB8AC3E}">
        <p14:creationId xmlns:p14="http://schemas.microsoft.com/office/powerpoint/2010/main" val="263496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dirty="0">
                <a:solidFill>
                  <a:schemeClr val="tx1"/>
                </a:solidFill>
                <a:effectLst/>
                <a:latin typeface="+mn-lt"/>
                <a:ea typeface="+mn-ea"/>
                <a:cs typeface="+mn-cs"/>
              </a:rPr>
              <a:t>Το </a:t>
            </a:r>
            <a:r>
              <a:rPr lang="en" sz="1200" b="0" i="1" u="none" strike="noStrike" kern="1200" dirty="0">
                <a:solidFill>
                  <a:schemeClr val="tx1"/>
                </a:solidFill>
                <a:effectLst/>
                <a:latin typeface="+mn-lt"/>
                <a:ea typeface="+mn-ea"/>
                <a:cs typeface="+mn-cs"/>
              </a:rPr>
              <a:t>Obamacare</a:t>
            </a:r>
            <a:r>
              <a:rPr lang="en" sz="1200" b="0" i="0" u="none" strike="noStrike" kern="1200" dirty="0">
                <a:solidFill>
                  <a:schemeClr val="tx1"/>
                </a:solidFill>
                <a:effectLst/>
                <a:latin typeface="+mn-lt"/>
                <a:ea typeface="+mn-ea"/>
                <a:cs typeface="+mn-cs"/>
              </a:rPr>
              <a:t> (Affordable Care Act, 2010) </a:t>
            </a:r>
            <a:r>
              <a:rPr lang="el-GR" sz="1200" b="0" i="0" u="none" strike="noStrike" kern="1200" dirty="0">
                <a:solidFill>
                  <a:schemeClr val="tx1"/>
                </a:solidFill>
                <a:effectLst/>
                <a:latin typeface="+mn-lt"/>
                <a:ea typeface="+mn-ea"/>
                <a:cs typeface="+mn-cs"/>
              </a:rPr>
              <a:t>είναι μια μεγάλη μεταρρύθμιση του αμερικανικού συστήματος υγείας που στόχευε στην αύξηση της πρόσβασης στην ασφάλιση υγείας, στη μείωση του κόστους και στη ρύθμιση της ιδιωτικής ασφάλισης. Εισήγαγε </a:t>
            </a:r>
            <a:r>
              <a:rPr lang="en" sz="1200" b="0" i="0" u="none" strike="noStrike" kern="1200" dirty="0">
                <a:solidFill>
                  <a:schemeClr val="tx1"/>
                </a:solidFill>
                <a:effectLst/>
                <a:latin typeface="+mn-lt"/>
                <a:ea typeface="+mn-ea"/>
                <a:cs typeface="+mn-cs"/>
              </a:rPr>
              <a:t>marketplaces </a:t>
            </a:r>
            <a:r>
              <a:rPr lang="el-GR" sz="1200" b="0" i="0" u="none" strike="noStrike" kern="1200" dirty="0">
                <a:solidFill>
                  <a:schemeClr val="tx1"/>
                </a:solidFill>
                <a:effectLst/>
                <a:latin typeface="+mn-lt"/>
                <a:ea typeface="+mn-ea"/>
                <a:cs typeface="+mn-cs"/>
              </a:rPr>
              <a:t>για αγορά ασφάλειας, επέκτεινε το </a:t>
            </a:r>
            <a:r>
              <a:rPr lang="en" sz="1200" b="0" i="0" u="none" strike="noStrike" kern="1200" dirty="0">
                <a:solidFill>
                  <a:schemeClr val="tx1"/>
                </a:solidFill>
                <a:effectLst/>
                <a:latin typeface="+mn-lt"/>
                <a:ea typeface="+mn-ea"/>
                <a:cs typeface="+mn-cs"/>
              </a:rPr>
              <a:t>Medicaid, </a:t>
            </a:r>
            <a:r>
              <a:rPr lang="el-GR" sz="1200" b="0" i="0" u="none" strike="noStrike" kern="1200" dirty="0">
                <a:solidFill>
                  <a:schemeClr val="tx1"/>
                </a:solidFill>
                <a:effectLst/>
                <a:latin typeface="+mn-lt"/>
                <a:ea typeface="+mn-ea"/>
                <a:cs typeface="+mn-cs"/>
              </a:rPr>
              <a:t>παρείχε επιδοτήσεις και απαγόρευσε στις ασφαλιστικές να απορρίπτουν άτομα με </a:t>
            </a:r>
            <a:r>
              <a:rPr lang="el-GR" sz="1200" b="0" i="0" u="none" strike="noStrike" kern="1200" dirty="0" err="1">
                <a:solidFill>
                  <a:schemeClr val="tx1"/>
                </a:solidFill>
                <a:effectLst/>
                <a:latin typeface="+mn-lt"/>
                <a:ea typeface="+mn-ea"/>
                <a:cs typeface="+mn-cs"/>
              </a:rPr>
              <a:t>προϋπάρχουσες</a:t>
            </a:r>
            <a:r>
              <a:rPr lang="el-GR" sz="1200" b="0" i="0" u="none" strike="noStrike" kern="1200" dirty="0">
                <a:solidFill>
                  <a:schemeClr val="tx1"/>
                </a:solidFill>
                <a:effectLst/>
                <a:latin typeface="+mn-lt"/>
                <a:ea typeface="+mn-ea"/>
                <a:cs typeface="+mn-cs"/>
              </a:rPr>
              <a:t> ασθένειες.</a:t>
            </a:r>
          </a:p>
          <a:p>
            <a:endParaRPr lang="el-GR" dirty="0"/>
          </a:p>
        </p:txBody>
      </p:sp>
      <p:sp>
        <p:nvSpPr>
          <p:cNvPr id="4" name="Θέση αριθμού διαφάνειας 3"/>
          <p:cNvSpPr>
            <a:spLocks noGrp="1"/>
          </p:cNvSpPr>
          <p:nvPr>
            <p:ph type="sldNum" sz="quarter" idx="5"/>
          </p:nvPr>
        </p:nvSpPr>
        <p:spPr/>
        <p:txBody>
          <a:bodyPr/>
          <a:lstStyle/>
          <a:p>
            <a:fld id="{70863169-8158-864C-A175-B16D3A938D72}" type="slidenum">
              <a:rPr lang="el-GR" smtClean="0"/>
              <a:t>43</a:t>
            </a:fld>
            <a:endParaRPr lang="el-GR"/>
          </a:p>
        </p:txBody>
      </p:sp>
    </p:spTree>
    <p:extLst>
      <p:ext uri="{BB962C8B-B14F-4D97-AF65-F5344CB8AC3E}">
        <p14:creationId xmlns:p14="http://schemas.microsoft.com/office/powerpoint/2010/main" val="200703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dirty="0">
                <a:solidFill>
                  <a:schemeClr val="tx1"/>
                </a:solidFill>
                <a:effectLst/>
                <a:latin typeface="+mn-lt"/>
                <a:ea typeface="+mn-ea"/>
                <a:cs typeface="+mn-cs"/>
              </a:rPr>
              <a:t>Στην Ευρώπη, ακόμη κι αν υπάρχουν διαφορετικά μοντέλα, </a:t>
            </a:r>
            <a:r>
              <a:rPr lang="el-GR" sz="1200" b="1" i="0" u="none" strike="noStrike" kern="1200" dirty="0">
                <a:solidFill>
                  <a:schemeClr val="tx1"/>
                </a:solidFill>
                <a:effectLst/>
                <a:latin typeface="+mn-lt"/>
                <a:ea typeface="+mn-ea"/>
                <a:cs typeface="+mn-cs"/>
              </a:rPr>
              <a:t>κάθε χώρα έχει σταθερό, πιο ενιαίο πλαίσιο οργάνωσης</a:t>
            </a:r>
            <a:r>
              <a:rPr lang="el-GR" sz="1200" b="0" i="0" u="none" strike="noStrike" kern="1200" dirty="0">
                <a:solidFill>
                  <a:schemeClr val="tx1"/>
                </a:solidFill>
                <a:effectLst/>
                <a:latin typeface="+mn-lt"/>
                <a:ea typeface="+mn-ea"/>
                <a:cs typeface="+mn-cs"/>
              </a:rPr>
              <a:t>, με ξεκάθαρους μηχανισμούς χρηματοδότησης και πρόσβασης (</a:t>
            </a:r>
            <a:r>
              <a:rPr lang="en" sz="1200" b="0" i="0" u="none" strike="noStrike" kern="1200" dirty="0">
                <a:solidFill>
                  <a:schemeClr val="tx1"/>
                </a:solidFill>
                <a:effectLst/>
                <a:latin typeface="+mn-lt"/>
                <a:ea typeface="+mn-ea"/>
                <a:cs typeface="+mn-cs"/>
              </a:rPr>
              <a:t>Beveridge/Bismarck/</a:t>
            </a:r>
            <a:r>
              <a:rPr lang="el-GR" sz="1200" b="0" i="0" u="none" strike="noStrike" kern="1200" dirty="0">
                <a:solidFill>
                  <a:schemeClr val="tx1"/>
                </a:solidFill>
                <a:effectLst/>
                <a:latin typeface="+mn-lt"/>
                <a:ea typeface="+mn-ea"/>
                <a:cs typeface="+mn-cs"/>
              </a:rPr>
              <a:t>υβριδικά) </a:t>
            </a:r>
          </a:p>
        </p:txBody>
      </p:sp>
      <p:sp>
        <p:nvSpPr>
          <p:cNvPr id="4" name="Θέση αριθμού διαφάνειας 3"/>
          <p:cNvSpPr>
            <a:spLocks noGrp="1"/>
          </p:cNvSpPr>
          <p:nvPr>
            <p:ph type="sldNum" sz="quarter" idx="5"/>
          </p:nvPr>
        </p:nvSpPr>
        <p:spPr/>
        <p:txBody>
          <a:bodyPr/>
          <a:lstStyle/>
          <a:p>
            <a:fld id="{70863169-8158-864C-A175-B16D3A938D72}" type="slidenum">
              <a:rPr lang="el-GR" smtClean="0"/>
              <a:t>46</a:t>
            </a:fld>
            <a:endParaRPr lang="el-GR"/>
          </a:p>
        </p:txBody>
      </p:sp>
    </p:spTree>
    <p:extLst>
      <p:ext uri="{BB962C8B-B14F-4D97-AF65-F5344CB8AC3E}">
        <p14:creationId xmlns:p14="http://schemas.microsoft.com/office/powerpoint/2010/main" val="4214853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409FF1-B1E6-6B24-D34F-4A390E8F18D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D64655E-F194-782B-BE2C-2BDA9B3C6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70B8FCB-916A-4D4C-E504-35DC52F83BC0}"/>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5" name="Θέση υποσέλιδου 4">
            <a:extLst>
              <a:ext uri="{FF2B5EF4-FFF2-40B4-BE49-F238E27FC236}">
                <a16:creationId xmlns:a16="http://schemas.microsoft.com/office/drawing/2014/main" id="{3FCF5977-EC52-383F-1B41-3175680B1E7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E3F4B9-805F-1358-CB28-E771F066D029}"/>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2886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7F42B8-3018-79D1-2F23-65CD75559E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AD28391-5CDD-B4BE-CA9F-D1217E96131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2B8CF1A-37E3-C838-5CE8-57A28C52D68D}"/>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5" name="Θέση υποσέλιδου 4">
            <a:extLst>
              <a:ext uri="{FF2B5EF4-FFF2-40B4-BE49-F238E27FC236}">
                <a16:creationId xmlns:a16="http://schemas.microsoft.com/office/drawing/2014/main" id="{3CCC525B-336B-CEB5-B29E-097E650DA7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3E828A1-B7F6-F9B2-212F-926BFD15B12E}"/>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294600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22475A5-A823-4D6E-5CF6-F0E6A5420F5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D463E43-D1B2-9C30-B20F-0D7FF83A6CB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7D2FCA0-9BFE-C0DC-2E0B-47AB292C5FBD}"/>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5" name="Θέση υποσέλιδου 4">
            <a:extLst>
              <a:ext uri="{FF2B5EF4-FFF2-40B4-BE49-F238E27FC236}">
                <a16:creationId xmlns:a16="http://schemas.microsoft.com/office/drawing/2014/main" id="{E4B5FD34-E135-259D-0043-EFB1A8DABBF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950B105-7349-86AE-EEA4-5AAE69CD5B84}"/>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356018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4B2CC5-841E-97CB-6C58-8BA073F8682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5291571-8537-49B1-2963-0D651AAAB49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A134F67-E5DC-CD19-5767-E92CA153994D}"/>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5" name="Θέση υποσέλιδου 4">
            <a:extLst>
              <a:ext uri="{FF2B5EF4-FFF2-40B4-BE49-F238E27FC236}">
                <a16:creationId xmlns:a16="http://schemas.microsoft.com/office/drawing/2014/main" id="{37005139-1F2B-1C2F-C540-1B019E2E91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4DD6ED6-693A-8F1B-5ACF-17C6CFB9B232}"/>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84610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D7558F-F45D-D76E-3F6E-61B4816CDCC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C4CB211-FB20-F568-DEC0-1E3301D9B9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7FDF99F-4292-7EFC-2808-A65F4835BB63}"/>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5" name="Θέση υποσέλιδου 4">
            <a:extLst>
              <a:ext uri="{FF2B5EF4-FFF2-40B4-BE49-F238E27FC236}">
                <a16:creationId xmlns:a16="http://schemas.microsoft.com/office/drawing/2014/main" id="{76C77ECA-8F04-50D5-B095-F12DA756197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908FB70-8961-9AA6-3D4D-EA4E027BC2A8}"/>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278887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EE5F1D-A46D-53F8-8FFD-E90F98352CD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3DAB30B-DD3F-EC80-5655-66EE03475F5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DC08E57-7054-BF50-62C0-D8F54521335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A66C677-3FC8-1D06-47ED-77CEC1EE06AF}"/>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6" name="Θέση υποσέλιδου 5">
            <a:extLst>
              <a:ext uri="{FF2B5EF4-FFF2-40B4-BE49-F238E27FC236}">
                <a16:creationId xmlns:a16="http://schemas.microsoft.com/office/drawing/2014/main" id="{5329C035-AF66-8071-27CA-80D35F4E8E5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BEFD6CB-6FED-121C-930D-3354C00396DF}"/>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189437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31FDB-5D0B-477A-1EFA-42A6ADBE252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315CBB0-39FC-E20B-88B8-27E842DDA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D97A1C4-3EFC-D56D-D082-24CD459C42F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F83378A-501A-60B5-525F-7E6608B84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AB5B888-9478-0035-3AE8-C1B23849DB9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C52ED37-2646-6EC6-6455-A61F3E69FB56}"/>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8" name="Θέση υποσέλιδου 7">
            <a:extLst>
              <a:ext uri="{FF2B5EF4-FFF2-40B4-BE49-F238E27FC236}">
                <a16:creationId xmlns:a16="http://schemas.microsoft.com/office/drawing/2014/main" id="{93337A83-8F13-0D29-F8A3-AA4D57CC55E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85477B1-ADF9-6A33-451D-9009E4D326E5}"/>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333181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8D1F22-FA2C-E742-C552-C0768153983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25AE677-EE71-F8F7-2ED0-283665512C56}"/>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4" name="Θέση υποσέλιδου 3">
            <a:extLst>
              <a:ext uri="{FF2B5EF4-FFF2-40B4-BE49-F238E27FC236}">
                <a16:creationId xmlns:a16="http://schemas.microsoft.com/office/drawing/2014/main" id="{C0F9C458-824C-F815-6370-2FFB6ABF318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4A86D30-5205-A5A0-5F80-C29C6136FDEE}"/>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249051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42B492B-C0E2-2B3C-4A99-1DAE75C2AC6E}"/>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3" name="Θέση υποσέλιδου 2">
            <a:extLst>
              <a:ext uri="{FF2B5EF4-FFF2-40B4-BE49-F238E27FC236}">
                <a16:creationId xmlns:a16="http://schemas.microsoft.com/office/drawing/2014/main" id="{36DB1D81-51E8-97B7-BC0C-55C7443A47B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0F8AE8-EFC4-7D9E-D376-09E25E188DDF}"/>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289702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17A24B-B3D7-126B-30DB-2BE9A82001F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FA66F58-C1AB-311D-55FE-72FC247D3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206DD41-8067-4DE5-33D6-DAA1BBEA0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CA0286-09DA-FEDE-A9D5-E545101B90AF}"/>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6" name="Θέση υποσέλιδου 5">
            <a:extLst>
              <a:ext uri="{FF2B5EF4-FFF2-40B4-BE49-F238E27FC236}">
                <a16:creationId xmlns:a16="http://schemas.microsoft.com/office/drawing/2014/main" id="{86A93B1B-DAA5-B626-2F69-661AF670BA0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D21C95C-2BAC-1773-DD0A-21FAED6D76FD}"/>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407811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ED53FB-4BF4-FF50-8942-9661AE06C47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32EAF97-26C8-7E64-821D-AC53C23B6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DE4DFA2-E8F7-4701-A484-B735662B7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C1501C4-FC03-7457-AFFF-9697D0F14B2B}"/>
              </a:ext>
            </a:extLst>
          </p:cNvPr>
          <p:cNvSpPr>
            <a:spLocks noGrp="1"/>
          </p:cNvSpPr>
          <p:nvPr>
            <p:ph type="dt" sz="half" idx="10"/>
          </p:nvPr>
        </p:nvSpPr>
        <p:spPr/>
        <p:txBody>
          <a:bodyPr/>
          <a:lstStyle/>
          <a:p>
            <a:fld id="{A9C8B611-D29B-4FDC-A16C-DBE82933C4A7}" type="datetimeFigureOut">
              <a:rPr lang="el-GR" smtClean="0"/>
              <a:t>15/12/25</a:t>
            </a:fld>
            <a:endParaRPr lang="el-GR"/>
          </a:p>
        </p:txBody>
      </p:sp>
      <p:sp>
        <p:nvSpPr>
          <p:cNvPr id="6" name="Θέση υποσέλιδου 5">
            <a:extLst>
              <a:ext uri="{FF2B5EF4-FFF2-40B4-BE49-F238E27FC236}">
                <a16:creationId xmlns:a16="http://schemas.microsoft.com/office/drawing/2014/main" id="{D483F7D9-93FF-68AB-ED5C-885E4F1EB72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0213BAB-B757-04A5-C825-6C940245CDE3}"/>
              </a:ext>
            </a:extLst>
          </p:cNvPr>
          <p:cNvSpPr>
            <a:spLocks noGrp="1"/>
          </p:cNvSpPr>
          <p:nvPr>
            <p:ph type="sldNum" sz="quarter" idx="12"/>
          </p:nvPr>
        </p:nvSpPr>
        <p:spPr/>
        <p:txBody>
          <a:bodyPr/>
          <a:lstStyle/>
          <a:p>
            <a:fld id="{B164FFBE-64C5-4AB6-9293-9DB5053917AB}" type="slidenum">
              <a:rPr lang="el-GR" smtClean="0"/>
              <a:t>‹#›</a:t>
            </a:fld>
            <a:endParaRPr lang="el-GR"/>
          </a:p>
        </p:txBody>
      </p:sp>
    </p:spTree>
    <p:extLst>
      <p:ext uri="{BB962C8B-B14F-4D97-AF65-F5344CB8AC3E}">
        <p14:creationId xmlns:p14="http://schemas.microsoft.com/office/powerpoint/2010/main" val="93210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D130930-5DFA-3ED6-AF75-EF85CE4567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1E8B6CF-85D3-7FCB-D7B4-132A6730F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22324CD-3833-0786-3770-401D5F38F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C8B611-D29B-4FDC-A16C-DBE82933C4A7}" type="datetimeFigureOut">
              <a:rPr lang="el-GR" smtClean="0"/>
              <a:t>15/12/25</a:t>
            </a:fld>
            <a:endParaRPr lang="el-GR"/>
          </a:p>
        </p:txBody>
      </p:sp>
      <p:sp>
        <p:nvSpPr>
          <p:cNvPr id="5" name="Θέση υποσέλιδου 4">
            <a:extLst>
              <a:ext uri="{FF2B5EF4-FFF2-40B4-BE49-F238E27FC236}">
                <a16:creationId xmlns:a16="http://schemas.microsoft.com/office/drawing/2014/main" id="{0DA0A564-063A-40AD-767B-7D1E5A64F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50FB1AF-860B-5F3A-6A8F-6D1994C512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64FFBE-64C5-4AB6-9293-9DB5053917AB}" type="slidenum">
              <a:rPr lang="el-GR" smtClean="0"/>
              <a:t>‹#›</a:t>
            </a:fld>
            <a:endParaRPr lang="el-GR"/>
          </a:p>
        </p:txBody>
      </p:sp>
    </p:spTree>
    <p:extLst>
      <p:ext uri="{BB962C8B-B14F-4D97-AF65-F5344CB8AC3E}">
        <p14:creationId xmlns:p14="http://schemas.microsoft.com/office/powerpoint/2010/main" val="1966196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8" Type="http://schemas.openxmlformats.org/officeDocument/2006/relationships/hyperlink" Target="https://www.oecd.org/en/publications/health-at-a-glance-europe-2024_b3704e14-en.html" TargetMode="External"/><Relationship Id="rId3" Type="http://schemas.openxmlformats.org/officeDocument/2006/relationships/hyperlink" Target="https://www.who.int/publications/i/item/everybody-s-business-strengthening-health-systems-to-improve-health-outcomes" TargetMode="External"/><Relationship Id="rId7" Type="http://schemas.openxmlformats.org/officeDocument/2006/relationships/hyperlink" Target="https://doi.org/10.1377/hlthaff.23.3.10" TargetMode="External"/><Relationship Id="rId2" Type="http://schemas.openxmlformats.org/officeDocument/2006/relationships/hyperlink" Target="https://www.who.int/publications/i/item/924156198X" TargetMode="External"/><Relationship Id="rId1" Type="http://schemas.openxmlformats.org/officeDocument/2006/relationships/slideLayout" Target="../slideLayouts/slideLayout2.xml"/><Relationship Id="rId6" Type="http://schemas.openxmlformats.org/officeDocument/2006/relationships/hyperlink" Target="https://www.commonwealthfund.org/publications" TargetMode="External"/><Relationship Id="rId5" Type="http://schemas.openxmlformats.org/officeDocument/2006/relationships/hyperlink" Target="https://doi.org/10.1016/j.healthpol.2009.03.020" TargetMode="External"/><Relationship Id="rId4" Type="http://schemas.openxmlformats.org/officeDocument/2006/relationships/hyperlink" Target="https://eurohealthobservatory.who.int/publicatio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Right_to_healt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2B777B6B-03B2-3FEE-EDAA-D4821862D511}"/>
              </a:ext>
            </a:extLst>
          </p:cNvPr>
          <p:cNvSpPr>
            <a:spLocks noGrp="1"/>
          </p:cNvSpPr>
          <p:nvPr>
            <p:ph type="ctrTitle"/>
          </p:nvPr>
        </p:nvSpPr>
        <p:spPr>
          <a:xfrm>
            <a:off x="1314824" y="735106"/>
            <a:ext cx="10053763" cy="2928470"/>
          </a:xfrm>
        </p:spPr>
        <p:txBody>
          <a:bodyPr anchor="b">
            <a:normAutofit/>
          </a:bodyPr>
          <a:lstStyle/>
          <a:p>
            <a:r>
              <a:rPr lang="el-GR" sz="4800" dirty="0">
                <a:solidFill>
                  <a:srgbClr val="FFFFFF"/>
                </a:solidFill>
              </a:rPr>
              <a:t>ΔΙΟΙΚΗΣΗ-ΣΥΣΤΗΜΑΤΑ ΥΓΕΙΑΣ: ΜΟΝΤΕΛΑ ΣΥΣΤΗΜΑΤΩΝ ΥΓΕΙΑΣ ΣΤΗΝ ΕΥΡΩΠΗ ΚΑΙ ΣΤΙΣ ΗΠΑ </a:t>
            </a:r>
          </a:p>
        </p:txBody>
      </p:sp>
      <p:sp>
        <p:nvSpPr>
          <p:cNvPr id="3" name="Υπότιτλος 2">
            <a:extLst>
              <a:ext uri="{FF2B5EF4-FFF2-40B4-BE49-F238E27FC236}">
                <a16:creationId xmlns:a16="http://schemas.microsoft.com/office/drawing/2014/main" id="{70E7F817-30F0-2183-20B4-54414F9C16B2}"/>
              </a:ext>
            </a:extLst>
          </p:cNvPr>
          <p:cNvSpPr>
            <a:spLocks noGrp="1"/>
          </p:cNvSpPr>
          <p:nvPr>
            <p:ph type="subTitle" idx="1"/>
          </p:nvPr>
        </p:nvSpPr>
        <p:spPr>
          <a:xfrm>
            <a:off x="1350682" y="4870824"/>
            <a:ext cx="10005951" cy="1458258"/>
          </a:xfrm>
        </p:spPr>
        <p:txBody>
          <a:bodyPr anchor="ctr">
            <a:normAutofit/>
          </a:bodyPr>
          <a:lstStyle/>
          <a:p>
            <a:pPr algn="l"/>
            <a:r>
              <a:rPr lang="el-GR" sz="2200"/>
              <a:t>ΑΣΦΑΛΕΙΑ ΚΑΙ ΥΓΙΕΙΝΗ ΕΡΓΑΣΙΑΣ</a:t>
            </a:r>
          </a:p>
          <a:p>
            <a:pPr algn="l"/>
            <a:r>
              <a:rPr lang="el-GR" sz="2200"/>
              <a:t>ΟΜΑΔΙΚΗ ΕΡΓΑΣΙΑ ΕΞΑΜΗΝΟΥ</a:t>
            </a:r>
          </a:p>
          <a:p>
            <a:pPr algn="l"/>
            <a:r>
              <a:rPr lang="el-GR" sz="2200"/>
              <a:t>ΑΛΜΠΑΝΙΔΟΥ ΑΝΘΗ, ΚΑΡΛΕΣ ΜΥΡΤΩ, ΚΡΕΜΜΥΔΑΣ ΣΩΚΡΑΤΗΣ, ΜΠΑΤΣΙΛΑ ΕΛΕΝΗ </a:t>
            </a:r>
          </a:p>
        </p:txBody>
      </p:sp>
    </p:spTree>
    <p:extLst>
      <p:ext uri="{BB962C8B-B14F-4D97-AF65-F5344CB8AC3E}">
        <p14:creationId xmlns:p14="http://schemas.microsoft.com/office/powerpoint/2010/main" val="370039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B7C662A-2EDC-FE01-FC41-C2BB07967C90}"/>
              </a:ext>
            </a:extLst>
          </p:cNvPr>
          <p:cNvSpPr>
            <a:spLocks noGrp="1"/>
          </p:cNvSpPr>
          <p:nvPr>
            <p:ph type="title"/>
          </p:nvPr>
        </p:nvSpPr>
        <p:spPr>
          <a:xfrm>
            <a:off x="1371599" y="294538"/>
            <a:ext cx="9895951" cy="1033669"/>
          </a:xfrm>
        </p:spPr>
        <p:txBody>
          <a:bodyPr>
            <a:normAutofit/>
          </a:bodyPr>
          <a:lstStyle/>
          <a:p>
            <a:r>
              <a:rPr lang="el-GR" sz="4000">
                <a:solidFill>
                  <a:srgbClr val="FFFFFF"/>
                </a:solidFill>
              </a:rPr>
              <a:t>ΜΟΝΤΕΛΟ </a:t>
            </a:r>
            <a:r>
              <a:rPr lang="en-US" sz="4000">
                <a:solidFill>
                  <a:srgbClr val="FFFFFF"/>
                </a:solidFill>
              </a:rPr>
              <a:t>BISMARCK</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47A3A308-B697-901A-2392-55238A4A8D7D}"/>
              </a:ext>
            </a:extLst>
          </p:cNvPr>
          <p:cNvSpPr>
            <a:spLocks noGrp="1"/>
          </p:cNvSpPr>
          <p:nvPr>
            <p:ph idx="1"/>
          </p:nvPr>
        </p:nvSpPr>
        <p:spPr>
          <a:xfrm>
            <a:off x="1371599" y="2318197"/>
            <a:ext cx="9724031" cy="3683358"/>
          </a:xfrm>
        </p:spPr>
        <p:txBody>
          <a:bodyPr anchor="ctr">
            <a:normAutofit/>
          </a:bodyPr>
          <a:lstStyle/>
          <a:p>
            <a:r>
              <a:rPr lang="en-US" sz="1300"/>
              <a:t>E</a:t>
            </a:r>
            <a:r>
              <a:rPr lang="el-GR" sz="1300">
                <a:effectLst/>
              </a:rPr>
              <a:t>ίναι ένα διαφορετικό σύστημα κοινωνικής ασφάλισης και υγείας. Δημιουργήθηκε από τον </a:t>
            </a:r>
            <a:r>
              <a:rPr lang="el-GR" sz="1300" b="0">
                <a:effectLst/>
              </a:rPr>
              <a:t>Otto von Bismarck</a:t>
            </a:r>
            <a:r>
              <a:rPr lang="el-GR" sz="1300">
                <a:effectLst/>
              </a:rPr>
              <a:t> στη Γερμανία τον 19ο αιώνα.</a:t>
            </a:r>
            <a:endParaRPr lang="en-US" sz="1300">
              <a:effectLst/>
            </a:endParaRPr>
          </a:p>
          <a:p>
            <a:r>
              <a:rPr lang="el-GR" sz="1300">
                <a:effectLst/>
              </a:rPr>
              <a:t> Πρόκειται για ένα σύστημα κοινωνικής ασφάλισης που χρηματοδοτείται κυρίως από εισφορές εργοδοτών και εργαζομένων σε ασφαλιστικά ταμεία. </a:t>
            </a:r>
            <a:endParaRPr lang="en-US" sz="1300">
              <a:effectLst/>
            </a:endParaRPr>
          </a:p>
          <a:p>
            <a:r>
              <a:rPr lang="el-GR" sz="1300">
                <a:effectLst/>
              </a:rPr>
              <a:t>Σε αυτό το μοντέλο, η ασφάλιση υγείας είναι υποχρεωτική και οργανώνεται μέσω πολλαπλών ταμείων (μη κερδοσκοπικών), τα οποία παρέχουν κάλυψη στους ασφαλισμένους. Η παροχή υπηρεσιών υγείας γίνεται κυρίως από ιδιωτικούς ή δημόσιους παρόχους, ενώ η διαχείριση είναι αποκεντρωμένη.</a:t>
            </a:r>
          </a:p>
          <a:p>
            <a:r>
              <a:rPr lang="el-GR" sz="1300">
                <a:effectLst/>
              </a:rPr>
              <a:t>το κράτος έχει ρυθμιστικό ρόλο, αλλά δεν είναι ο κύριος πάροχος όπως στο Beveridge. </a:t>
            </a:r>
          </a:p>
          <a:p>
            <a:r>
              <a:rPr lang="el-GR" sz="1300">
                <a:effectLst/>
              </a:rPr>
              <a:t>Η εφαρμογή του συγκεκριμένου μοντέλου γίνεται κυρίως σε χώρες όπως η Γερμανία, η Γαλλία, το Βέλγιο, η Ολλανδία και άλλες χώρες της Κεντρικής Ευρώπης.</a:t>
            </a:r>
          </a:p>
          <a:p>
            <a:endParaRPr lang="el-GR" sz="1300">
              <a:effectLst/>
            </a:endParaRPr>
          </a:p>
          <a:p>
            <a:endParaRPr lang="el-GR" sz="1300">
              <a:effectLst/>
            </a:endParaRPr>
          </a:p>
          <a:p>
            <a:pPr marL="0" indent="0">
              <a:buNone/>
            </a:pPr>
            <a:br>
              <a:rPr lang="el-GR" sz="1300">
                <a:effectLst/>
              </a:rPr>
            </a:br>
            <a:br>
              <a:rPr lang="el-GR" sz="1300">
                <a:effectLst/>
              </a:rPr>
            </a:br>
            <a:endParaRPr lang="el-GR" sz="1300">
              <a:effectLst/>
            </a:endParaRPr>
          </a:p>
          <a:p>
            <a:endParaRPr lang="el-GR" sz="1300"/>
          </a:p>
        </p:txBody>
      </p:sp>
    </p:spTree>
    <p:extLst>
      <p:ext uri="{BB962C8B-B14F-4D97-AF65-F5344CB8AC3E}">
        <p14:creationId xmlns:p14="http://schemas.microsoft.com/office/powerpoint/2010/main" val="101905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Εικονίδιο έννοιας μοντέλου Μπίσμαρκ - Εικονογράφηση υγειονομικής περίθαλψης, Μπίσμαρκ: 249127777">
            <a:extLst>
              <a:ext uri="{FF2B5EF4-FFF2-40B4-BE49-F238E27FC236}">
                <a16:creationId xmlns:a16="http://schemas.microsoft.com/office/drawing/2014/main" id="{B85C50A5-5C17-ABFD-27D0-1BC36B94F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1555" y="439608"/>
            <a:ext cx="3352650" cy="3541185"/>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1D08A84E-97B3-AAE1-6CAD-42886D8F241A}"/>
              </a:ext>
            </a:extLst>
          </p:cNvPr>
          <p:cNvSpPr>
            <a:spLocks noGrp="1"/>
          </p:cNvSpPr>
          <p:nvPr>
            <p:ph type="title"/>
          </p:nvPr>
        </p:nvSpPr>
        <p:spPr/>
        <p:txBody>
          <a:bodyPr/>
          <a:lstStyle/>
          <a:p>
            <a:pPr algn="ctr"/>
            <a:r>
              <a:rPr lang="el-GR" dirty="0"/>
              <a:t>ΒΑΣΙΚΑ ΧΑΡΑΚΤΗΡΙΣΤΙΚΑ </a:t>
            </a:r>
          </a:p>
        </p:txBody>
      </p:sp>
      <p:sp>
        <p:nvSpPr>
          <p:cNvPr id="3" name="Θέση περιεχομένου 2">
            <a:extLst>
              <a:ext uri="{FF2B5EF4-FFF2-40B4-BE49-F238E27FC236}">
                <a16:creationId xmlns:a16="http://schemas.microsoft.com/office/drawing/2014/main" id="{EA8DDF38-706E-A493-A6EF-DB7E36A57AFB}"/>
              </a:ext>
            </a:extLst>
          </p:cNvPr>
          <p:cNvSpPr>
            <a:spLocks noGrp="1"/>
          </p:cNvSpPr>
          <p:nvPr>
            <p:ph idx="1"/>
          </p:nvPr>
        </p:nvSpPr>
        <p:spPr/>
        <p:txBody>
          <a:bodyPr>
            <a:normAutofit/>
          </a:bodyPr>
          <a:lstStyle/>
          <a:p>
            <a:endParaRPr lang="en-US" sz="2000" dirty="0">
              <a:effectLst/>
            </a:endParaRPr>
          </a:p>
          <a:p>
            <a:endParaRPr lang="en-US" sz="2000" dirty="0"/>
          </a:p>
          <a:p>
            <a:r>
              <a:rPr lang="el-GR" sz="2000" dirty="0">
                <a:effectLst/>
              </a:rPr>
              <a:t>Η αποζημίωση γίνεται από τα ταμεία. </a:t>
            </a:r>
            <a:endParaRPr lang="en-US" sz="2000" dirty="0">
              <a:effectLst/>
            </a:endParaRPr>
          </a:p>
          <a:p>
            <a:r>
              <a:rPr lang="el-GR" sz="2000" dirty="0">
                <a:effectLst/>
              </a:rPr>
              <a:t>Πολλαπλά ασφαλιστικά ταμεία που ανταγωνίζονται μεταξύ τους.</a:t>
            </a:r>
          </a:p>
          <a:p>
            <a:r>
              <a:rPr lang="el-GR" sz="2000" dirty="0">
                <a:effectLst/>
              </a:rPr>
              <a:t>Υποχρεωτική ασφάλιση και κάλυψη σχεδόν όλου του πληθυσμού.</a:t>
            </a:r>
          </a:p>
          <a:p>
            <a:r>
              <a:rPr lang="el-GR" sz="2000" dirty="0">
                <a:effectLst/>
              </a:rPr>
              <a:t>Παροχή υπηρεσιών από δημόσιους και ιδιωτικούς φορείς</a:t>
            </a:r>
            <a:r>
              <a:rPr lang="en-US" sz="2000" dirty="0">
                <a:effectLst/>
              </a:rPr>
              <a:t> </a:t>
            </a:r>
            <a:r>
              <a:rPr lang="el-GR" sz="2000" dirty="0">
                <a:effectLst/>
              </a:rPr>
              <a:t>(Γιατροί, νοσοκομεία και άλλοι </a:t>
            </a:r>
            <a:r>
              <a:rPr lang="el-GR" sz="2000" dirty="0" err="1">
                <a:effectLst/>
              </a:rPr>
              <a:t>πάροχοι</a:t>
            </a:r>
            <a:r>
              <a:rPr lang="en-US" sz="2000" dirty="0">
                <a:effectLst/>
              </a:rPr>
              <a:t>)</a:t>
            </a:r>
            <a:r>
              <a:rPr lang="el-GR" sz="2000" dirty="0">
                <a:effectLst/>
              </a:rPr>
              <a:t> μπορεί να είναι </a:t>
            </a:r>
            <a:r>
              <a:rPr lang="el-GR" sz="2000" b="0" dirty="0">
                <a:effectLst/>
              </a:rPr>
              <a:t>ιδιωτικοί ή δημόσιοι,</a:t>
            </a:r>
            <a:r>
              <a:rPr lang="el-GR" sz="2000" dirty="0">
                <a:effectLst/>
              </a:rPr>
              <a:t> αλλά λειτουργούν σε ανταγωνιστικό πλαίσιο .</a:t>
            </a:r>
          </a:p>
          <a:p>
            <a:r>
              <a:rPr lang="el-GR" sz="2000" dirty="0">
                <a:effectLst/>
              </a:rPr>
              <a:t>Αποκεντρωμένη διοίκηση και ισχυρή συμμετοχή κοινωνικών εταίρων.</a:t>
            </a:r>
          </a:p>
          <a:p>
            <a:r>
              <a:rPr lang="el-GR" sz="2000" dirty="0">
                <a:effectLst/>
              </a:rPr>
              <a:t>Οι πολίτες συχνά μπορούν να επιλέξουν σε ποιο ταμείο θα ανήκουν. </a:t>
            </a:r>
            <a:endParaRPr lang="en-US" sz="2000" dirty="0">
              <a:effectLst/>
            </a:endParaRPr>
          </a:p>
          <a:p>
            <a:r>
              <a:rPr lang="el-GR" sz="2000" dirty="0">
                <a:effectLst/>
              </a:rPr>
              <a:t>Χρηματοδότηση μέσω υποχρεωτικών εισφορών κοινωνικής ασφάλισης από εργοδότες και εργαζόμενους (μηνιαίες εισφορές).</a:t>
            </a:r>
          </a:p>
          <a:p>
            <a:endParaRPr lang="en-US" sz="2000" dirty="0">
              <a:effectLst/>
            </a:endParaRPr>
          </a:p>
          <a:p>
            <a:endParaRPr lang="el-GR" sz="2000" dirty="0">
              <a:effectLst/>
            </a:endParaRPr>
          </a:p>
        </p:txBody>
      </p:sp>
    </p:spTree>
    <p:extLst>
      <p:ext uri="{BB962C8B-B14F-4D97-AF65-F5344CB8AC3E}">
        <p14:creationId xmlns:p14="http://schemas.microsoft.com/office/powerpoint/2010/main" val="139654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735742D-62F8-96F9-5F4C-12B165D3E5D4}"/>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ΜΕΙΟΝΕΚΤΗΜΑΤΑ</a:t>
            </a:r>
          </a:p>
        </p:txBody>
      </p:sp>
      <p:graphicFrame>
        <p:nvGraphicFramePr>
          <p:cNvPr id="14" name="Θέση περιεχομένου 2">
            <a:extLst>
              <a:ext uri="{FF2B5EF4-FFF2-40B4-BE49-F238E27FC236}">
                <a16:creationId xmlns:a16="http://schemas.microsoft.com/office/drawing/2014/main" id="{CA3E5AD4-7476-9518-F21C-FE3198B13F2F}"/>
              </a:ext>
            </a:extLst>
          </p:cNvPr>
          <p:cNvGraphicFramePr>
            <a:graphicFrameLocks noGrp="1"/>
          </p:cNvGraphicFramePr>
          <p:nvPr>
            <p:ph idx="1"/>
            <p:extLst>
              <p:ext uri="{D42A27DB-BD31-4B8C-83A1-F6EECF244321}">
                <p14:modId xmlns:p14="http://schemas.microsoft.com/office/powerpoint/2010/main" val="322710538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64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952884-571D-A74E-D7A3-C52E85C5AE5C}"/>
              </a:ext>
            </a:extLst>
          </p:cNvPr>
          <p:cNvSpPr>
            <a:spLocks noGrp="1"/>
          </p:cNvSpPr>
          <p:nvPr>
            <p:ph type="title"/>
          </p:nvPr>
        </p:nvSpPr>
        <p:spPr/>
        <p:txBody>
          <a:bodyPr/>
          <a:lstStyle/>
          <a:p>
            <a:pPr algn="ctr"/>
            <a:r>
              <a:rPr lang="el-GR"/>
              <a:t>ΔΙΑΦΟΡΕΣ</a:t>
            </a:r>
            <a:r>
              <a:rPr lang="en-US"/>
              <a:t> </a:t>
            </a:r>
            <a:endParaRPr lang="el-GR"/>
          </a:p>
        </p:txBody>
      </p:sp>
      <p:sp>
        <p:nvSpPr>
          <p:cNvPr id="3" name="Θέση κειμένου 2">
            <a:extLst>
              <a:ext uri="{FF2B5EF4-FFF2-40B4-BE49-F238E27FC236}">
                <a16:creationId xmlns:a16="http://schemas.microsoft.com/office/drawing/2014/main" id="{C98E4CC7-ACF2-FE57-B935-154CFA79FB10}"/>
              </a:ext>
            </a:extLst>
          </p:cNvPr>
          <p:cNvSpPr>
            <a:spLocks noGrp="1"/>
          </p:cNvSpPr>
          <p:nvPr>
            <p:ph type="body" idx="1"/>
          </p:nvPr>
        </p:nvSpPr>
        <p:spPr>
          <a:xfrm>
            <a:off x="702628" y="1352667"/>
            <a:ext cx="5157787" cy="823912"/>
          </a:xfrm>
        </p:spPr>
        <p:txBody>
          <a:bodyPr/>
          <a:lstStyle/>
          <a:p>
            <a:r>
              <a:rPr lang="en-US"/>
              <a:t>BEVERIDGE</a:t>
            </a:r>
            <a:endParaRPr lang="el-GR"/>
          </a:p>
        </p:txBody>
      </p:sp>
      <p:sp>
        <p:nvSpPr>
          <p:cNvPr id="4" name="Θέση περιεχομένου 3">
            <a:extLst>
              <a:ext uri="{FF2B5EF4-FFF2-40B4-BE49-F238E27FC236}">
                <a16:creationId xmlns:a16="http://schemas.microsoft.com/office/drawing/2014/main" id="{43087ED9-00AD-C5F7-56BE-D0E85650FE70}"/>
              </a:ext>
            </a:extLst>
          </p:cNvPr>
          <p:cNvSpPr>
            <a:spLocks noGrp="1"/>
          </p:cNvSpPr>
          <p:nvPr>
            <p:ph sz="half" idx="2"/>
          </p:nvPr>
        </p:nvSpPr>
        <p:spPr>
          <a:xfrm>
            <a:off x="633413" y="2259086"/>
            <a:ext cx="5157787" cy="3684588"/>
          </a:xfrm>
        </p:spPr>
        <p:txBody>
          <a:bodyPr/>
          <a:lstStyle/>
          <a:p>
            <a:r>
              <a:rPr lang="el-GR" sz="2000">
                <a:effectLst/>
              </a:rPr>
              <a:t>βασίζεται στη δημόσια χρηματοδότηση μέσω φόρων και στην καθολική δημόσια παροχή υπηρεσιών υγείας</a:t>
            </a:r>
          </a:p>
          <a:p>
            <a:endParaRPr lang="el-GR" sz="2000">
              <a:effectLst/>
            </a:endParaRPr>
          </a:p>
          <a:p>
            <a:r>
              <a:rPr lang="el-GR" sz="2000"/>
              <a:t>Εστιάζει στην κάλυψη των αναγκών και της κοινωνικής ζωής</a:t>
            </a:r>
            <a:r>
              <a:rPr lang="en-US" sz="2000"/>
              <a:t> </a:t>
            </a:r>
            <a:endParaRPr lang="en-US" sz="2000">
              <a:effectLst/>
            </a:endParaRPr>
          </a:p>
          <a:p>
            <a:endParaRPr lang="el-GR" sz="2000">
              <a:effectLst/>
            </a:endParaRPr>
          </a:p>
          <a:p>
            <a:endParaRPr lang="el-GR"/>
          </a:p>
        </p:txBody>
      </p:sp>
      <p:sp>
        <p:nvSpPr>
          <p:cNvPr id="5" name="Θέση κειμένου 4">
            <a:extLst>
              <a:ext uri="{FF2B5EF4-FFF2-40B4-BE49-F238E27FC236}">
                <a16:creationId xmlns:a16="http://schemas.microsoft.com/office/drawing/2014/main" id="{BCC7A865-5942-ADD2-4F0F-DDC41A24381F}"/>
              </a:ext>
            </a:extLst>
          </p:cNvPr>
          <p:cNvSpPr>
            <a:spLocks noGrp="1"/>
          </p:cNvSpPr>
          <p:nvPr>
            <p:ph type="body" sz="quarter" idx="3"/>
          </p:nvPr>
        </p:nvSpPr>
        <p:spPr>
          <a:xfrm>
            <a:off x="6169024" y="1295401"/>
            <a:ext cx="5183188" cy="823912"/>
          </a:xfrm>
        </p:spPr>
        <p:txBody>
          <a:bodyPr/>
          <a:lstStyle/>
          <a:p>
            <a:r>
              <a:rPr lang="en-US"/>
              <a:t>BISMARCK</a:t>
            </a:r>
            <a:endParaRPr lang="el-GR"/>
          </a:p>
        </p:txBody>
      </p:sp>
      <p:sp>
        <p:nvSpPr>
          <p:cNvPr id="6" name="Θέση περιεχομένου 5">
            <a:extLst>
              <a:ext uri="{FF2B5EF4-FFF2-40B4-BE49-F238E27FC236}">
                <a16:creationId xmlns:a16="http://schemas.microsoft.com/office/drawing/2014/main" id="{7A0D5EBD-AD03-8CED-BCDF-285AF305F9FF}"/>
              </a:ext>
            </a:extLst>
          </p:cNvPr>
          <p:cNvSpPr>
            <a:spLocks noGrp="1"/>
          </p:cNvSpPr>
          <p:nvPr>
            <p:ph sz="quarter" idx="4"/>
          </p:nvPr>
        </p:nvSpPr>
        <p:spPr>
          <a:xfrm>
            <a:off x="5947323" y="2348706"/>
            <a:ext cx="5183188" cy="3684588"/>
          </a:xfrm>
        </p:spPr>
        <p:txBody>
          <a:bodyPr/>
          <a:lstStyle/>
          <a:p>
            <a:r>
              <a:rPr lang="el-GR" sz="2000">
                <a:effectLst/>
              </a:rPr>
              <a:t>εστιάζει στην κοινωνική ασφάλιση μέσω εισφορών</a:t>
            </a:r>
          </a:p>
          <a:p>
            <a:endParaRPr lang="el-GR">
              <a:effectLst/>
            </a:endParaRPr>
          </a:p>
          <a:p>
            <a:r>
              <a:rPr lang="el-GR" sz="2000"/>
              <a:t>Εστιάζει στην κάλυψη της ζήτησης</a:t>
            </a:r>
          </a:p>
        </p:txBody>
      </p:sp>
      <p:sp>
        <p:nvSpPr>
          <p:cNvPr id="7" name="AutoShape 2" descr="Πώς λειτουργούν τα μοντέλα Bismarck και Beveridge">
            <a:extLst>
              <a:ext uri="{FF2B5EF4-FFF2-40B4-BE49-F238E27FC236}">
                <a16:creationId xmlns:a16="http://schemas.microsoft.com/office/drawing/2014/main" id="{DB09E462-1C8F-1DC3-A3C7-2044AE29A6F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4" descr="Πώς λειτουργούν τα μοντέλα Bismarck και Beveridge">
            <a:extLst>
              <a:ext uri="{FF2B5EF4-FFF2-40B4-BE49-F238E27FC236}">
                <a16:creationId xmlns:a16="http://schemas.microsoft.com/office/drawing/2014/main" id="{32767C43-0642-4918-445D-0E1ED28865B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6" descr="Πώς λειτουργούν τα μοντέλα Bismarck και Beveridge">
            <a:extLst>
              <a:ext uri="{FF2B5EF4-FFF2-40B4-BE49-F238E27FC236}">
                <a16:creationId xmlns:a16="http://schemas.microsoft.com/office/drawing/2014/main" id="{FB405BF7-5DB0-78B0-1B58-0FE4BB4157A6}"/>
              </a:ext>
            </a:extLst>
          </p:cNvPr>
          <p:cNvSpPr>
            <a:spLocks noChangeAspect="1" noChangeArrowheads="1"/>
          </p:cNvSpPr>
          <p:nvPr/>
        </p:nvSpPr>
        <p:spPr bwMode="auto">
          <a:xfrm>
            <a:off x="4440195" y="1773195"/>
            <a:ext cx="2113005" cy="21130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8" descr="Πώς λειτουργούν τα μοντέλα Bismarck και Beveridge">
            <a:extLst>
              <a:ext uri="{FF2B5EF4-FFF2-40B4-BE49-F238E27FC236}">
                <a16:creationId xmlns:a16="http://schemas.microsoft.com/office/drawing/2014/main" id="{43F7960D-A2EB-8866-A660-BBC50DF3F8D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AutoShape 10" descr="Πώς λειτουργούν τα μοντέλα Bismarck και Beveridge">
            <a:extLst>
              <a:ext uri="{FF2B5EF4-FFF2-40B4-BE49-F238E27FC236}">
                <a16:creationId xmlns:a16="http://schemas.microsoft.com/office/drawing/2014/main" id="{8882821A-8B50-DE20-DF77-A8E65FC6E243}"/>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2" name="AutoShape 12" descr="Πώς λειτουργούν τα μοντέλα Bismarck και Beveridge">
            <a:extLst>
              <a:ext uri="{FF2B5EF4-FFF2-40B4-BE49-F238E27FC236}">
                <a16:creationId xmlns:a16="http://schemas.microsoft.com/office/drawing/2014/main" id="{BDB63477-8C8E-DB3F-6AA0-B24C42CDE3D9}"/>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4" name="Εικόνα 13">
            <a:extLst>
              <a:ext uri="{FF2B5EF4-FFF2-40B4-BE49-F238E27FC236}">
                <a16:creationId xmlns:a16="http://schemas.microsoft.com/office/drawing/2014/main" id="{EE372EFE-44F5-3D7D-A629-6BEE75721C2D}"/>
              </a:ext>
            </a:extLst>
          </p:cNvPr>
          <p:cNvPicPr>
            <a:picLocks noChangeAspect="1"/>
          </p:cNvPicPr>
          <p:nvPr/>
        </p:nvPicPr>
        <p:blipFill>
          <a:blip r:embed="rId2"/>
          <a:stretch>
            <a:fillRect/>
          </a:stretch>
        </p:blipFill>
        <p:spPr>
          <a:xfrm>
            <a:off x="4501753" y="4343400"/>
            <a:ext cx="3188494" cy="2125663"/>
          </a:xfrm>
          <a:prstGeom prst="rect">
            <a:avLst/>
          </a:prstGeom>
        </p:spPr>
      </p:pic>
    </p:spTree>
    <p:extLst>
      <p:ext uri="{BB962C8B-B14F-4D97-AF65-F5344CB8AC3E}">
        <p14:creationId xmlns:p14="http://schemas.microsoft.com/office/powerpoint/2010/main" val="260738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0FB5F93-8B7C-9AC7-7BE4-C74BBBAC015A}"/>
              </a:ext>
            </a:extLst>
          </p:cNvPr>
          <p:cNvSpPr>
            <a:spLocks noGrp="1"/>
          </p:cNvSpPr>
          <p:nvPr>
            <p:ph type="title"/>
          </p:nvPr>
        </p:nvSpPr>
        <p:spPr>
          <a:xfrm>
            <a:off x="1188069" y="381935"/>
            <a:ext cx="9356106" cy="1200329"/>
          </a:xfrm>
        </p:spPr>
        <p:txBody>
          <a:bodyPr anchor="t">
            <a:normAutofit/>
          </a:bodyPr>
          <a:lstStyle/>
          <a:p>
            <a:r>
              <a:rPr lang="el-GR" sz="8000"/>
              <a:t>ΜΙΚΤΑ ΜΟΝΤΕΛΑ</a:t>
            </a:r>
          </a:p>
        </p:txBody>
      </p:sp>
      <p:grpSp>
        <p:nvGrpSpPr>
          <p:cNvPr id="12" name="Group 11">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D26A6F07-C413-7798-58B6-9CBC2D4CC08B}"/>
              </a:ext>
            </a:extLst>
          </p:cNvPr>
          <p:cNvGraphicFramePr>
            <a:graphicFrameLocks noGrp="1"/>
          </p:cNvGraphicFramePr>
          <p:nvPr>
            <p:ph idx="1"/>
            <p:extLst>
              <p:ext uri="{D42A27DB-BD31-4B8C-83A1-F6EECF244321}">
                <p14:modId xmlns:p14="http://schemas.microsoft.com/office/powerpoint/2010/main" val="3315022235"/>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08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73157DA-1BF1-8907-7162-C587303DB303}"/>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ΜΕΙΟΝΕΚΤΗΜΑΤΑ</a:t>
            </a:r>
          </a:p>
        </p:txBody>
      </p:sp>
      <p:graphicFrame>
        <p:nvGraphicFramePr>
          <p:cNvPr id="5" name="Θέση περιεχομένου 2">
            <a:extLst>
              <a:ext uri="{FF2B5EF4-FFF2-40B4-BE49-F238E27FC236}">
                <a16:creationId xmlns:a16="http://schemas.microsoft.com/office/drawing/2014/main" id="{E3729B57-8D63-B33C-8C6E-EC68F0153F79}"/>
              </a:ext>
            </a:extLst>
          </p:cNvPr>
          <p:cNvGraphicFramePr>
            <a:graphicFrameLocks noGrp="1"/>
          </p:cNvGraphicFramePr>
          <p:nvPr>
            <p:ph idx="1"/>
            <p:extLst>
              <p:ext uri="{D42A27DB-BD31-4B8C-83A1-F6EECF244321}">
                <p14:modId xmlns:p14="http://schemas.microsoft.com/office/powerpoint/2010/main" val="299890925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07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4FDC192-4B3E-F697-66FA-3E4B4B721793}"/>
              </a:ext>
            </a:extLst>
          </p:cNvPr>
          <p:cNvSpPr>
            <a:spLocks noGrp="1"/>
          </p:cNvSpPr>
          <p:nvPr>
            <p:ph type="title"/>
          </p:nvPr>
        </p:nvSpPr>
        <p:spPr>
          <a:xfrm>
            <a:off x="1371599" y="294538"/>
            <a:ext cx="9895951" cy="1033669"/>
          </a:xfrm>
        </p:spPr>
        <p:txBody>
          <a:bodyPr>
            <a:normAutofit/>
          </a:bodyPr>
          <a:lstStyle/>
          <a:p>
            <a:r>
              <a:rPr lang="el-GR" sz="2800" b="1">
                <a:solidFill>
                  <a:srgbClr val="FFFFFF"/>
                </a:solidFill>
              </a:rPr>
              <a:t>1. Σκανδιναβικό Μοντέλο (Σκανδιναβική παραλλαγή Beveridge)</a:t>
            </a:r>
            <a:br>
              <a:rPr lang="el-GR" sz="2800">
                <a:solidFill>
                  <a:srgbClr val="FFFFFF"/>
                </a:solidFill>
              </a:rPr>
            </a:br>
            <a:endParaRPr lang="el-GR" sz="2800">
              <a:solidFill>
                <a:srgbClr val="FFFFFF"/>
              </a:solidFill>
            </a:endParaRPr>
          </a:p>
        </p:txBody>
      </p:sp>
      <p:sp>
        <p:nvSpPr>
          <p:cNvPr id="3" name="Θέση περιεχομένου 2">
            <a:extLst>
              <a:ext uri="{FF2B5EF4-FFF2-40B4-BE49-F238E27FC236}">
                <a16:creationId xmlns:a16="http://schemas.microsoft.com/office/drawing/2014/main" id="{EDC4C33F-2D23-2561-9A8C-84FE6C41CB66}"/>
              </a:ext>
            </a:extLst>
          </p:cNvPr>
          <p:cNvSpPr>
            <a:spLocks noGrp="1"/>
          </p:cNvSpPr>
          <p:nvPr>
            <p:ph idx="1"/>
          </p:nvPr>
        </p:nvSpPr>
        <p:spPr>
          <a:xfrm>
            <a:off x="1371599" y="2318197"/>
            <a:ext cx="9724031" cy="3683358"/>
          </a:xfrm>
        </p:spPr>
        <p:txBody>
          <a:bodyPr anchor="ctr">
            <a:normAutofit/>
          </a:bodyPr>
          <a:lstStyle/>
          <a:p>
            <a:r>
              <a:rPr lang="el-GR" sz="2000">
                <a:effectLst/>
              </a:rPr>
              <a:t>Χώρες: Σουηδία, Δανία, Νορβηγία, Φινλανδία </a:t>
            </a:r>
            <a:br>
              <a:rPr lang="el-GR" sz="2000">
                <a:effectLst/>
              </a:rPr>
            </a:br>
            <a:br>
              <a:rPr lang="el-GR" sz="2000">
                <a:effectLst/>
              </a:rPr>
            </a:br>
            <a:br>
              <a:rPr lang="el-GR" sz="2000">
                <a:effectLst/>
              </a:rPr>
            </a:br>
            <a:endParaRPr lang="el-GR" sz="2000">
              <a:effectLst/>
            </a:endParaRPr>
          </a:p>
          <a:p>
            <a:pPr marL="0" indent="0">
              <a:buNone/>
            </a:pPr>
            <a:r>
              <a:rPr lang="el-GR" sz="2000" b="1">
                <a:effectLst/>
              </a:rPr>
              <a:t>Χαρακτηριστικά:</a:t>
            </a:r>
            <a:endParaRPr lang="el-GR" sz="2000">
              <a:effectLst/>
            </a:endParaRPr>
          </a:p>
          <a:p>
            <a:r>
              <a:rPr lang="el-GR" sz="2000">
                <a:effectLst/>
              </a:rPr>
              <a:t>Πολύ </a:t>
            </a:r>
            <a:r>
              <a:rPr lang="el-GR" sz="2000" b="1">
                <a:effectLst/>
              </a:rPr>
              <a:t>αποκεντρωμένο σύστημα</a:t>
            </a:r>
            <a:r>
              <a:rPr lang="el-GR" sz="2000">
                <a:effectLst/>
              </a:rPr>
              <a:t> (οι περιφέρειες/δήμοι διαχειρίζονται την υγεία).</a:t>
            </a:r>
          </a:p>
          <a:p>
            <a:r>
              <a:rPr lang="el-GR" sz="2000">
                <a:effectLst/>
              </a:rPr>
              <a:t>Ισχυρή </a:t>
            </a:r>
            <a:r>
              <a:rPr lang="el-GR" sz="2000" b="1">
                <a:effectLst/>
              </a:rPr>
              <a:t>φορολογική χρηματοδότηση</a:t>
            </a:r>
            <a:r>
              <a:rPr lang="el-GR" sz="2000">
                <a:effectLst/>
              </a:rPr>
              <a:t>.</a:t>
            </a:r>
          </a:p>
          <a:p>
            <a:r>
              <a:rPr lang="el-GR" sz="2000">
                <a:effectLst/>
              </a:rPr>
              <a:t>Ενίσχυση της </a:t>
            </a:r>
            <a:r>
              <a:rPr lang="el-GR" sz="2000" b="1">
                <a:effectLst/>
              </a:rPr>
              <a:t>πρωτοβάθμιας</a:t>
            </a:r>
            <a:r>
              <a:rPr lang="el-GR" sz="2000">
                <a:effectLst/>
              </a:rPr>
              <a:t> και της </a:t>
            </a:r>
            <a:r>
              <a:rPr lang="el-GR" sz="2000" b="1">
                <a:effectLst/>
              </a:rPr>
              <a:t>κοινοτικής φροντίδας</a:t>
            </a:r>
            <a:r>
              <a:rPr lang="el-GR" sz="2000">
                <a:effectLst/>
              </a:rPr>
              <a:t>.</a:t>
            </a:r>
          </a:p>
          <a:p>
            <a:r>
              <a:rPr lang="el-GR" sz="2000">
                <a:effectLst/>
              </a:rPr>
              <a:t>Μεγάλη </a:t>
            </a:r>
            <a:r>
              <a:rPr lang="el-GR" sz="2000" b="1">
                <a:effectLst/>
              </a:rPr>
              <a:t>ελευθερία επιλογής παρόχου</a:t>
            </a:r>
            <a:r>
              <a:rPr lang="el-GR" sz="2000">
                <a:effectLst/>
              </a:rPr>
              <a:t> μέσα στο δημόσιο σύστημα.</a:t>
            </a:r>
          </a:p>
          <a:p>
            <a:endParaRPr lang="el-GR" sz="2000"/>
          </a:p>
        </p:txBody>
      </p:sp>
    </p:spTree>
    <p:extLst>
      <p:ext uri="{BB962C8B-B14F-4D97-AF65-F5344CB8AC3E}">
        <p14:creationId xmlns:p14="http://schemas.microsoft.com/office/powerpoint/2010/main" val="571739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859BC9-29BD-7F95-E8C8-FC8673C3B7B6}"/>
              </a:ext>
            </a:extLst>
          </p:cNvPr>
          <p:cNvSpPr>
            <a:spLocks noGrp="1"/>
          </p:cNvSpPr>
          <p:nvPr>
            <p:ph type="title"/>
          </p:nvPr>
        </p:nvSpPr>
        <p:spPr>
          <a:xfrm>
            <a:off x="1371599" y="294538"/>
            <a:ext cx="9895951" cy="1033669"/>
          </a:xfrm>
        </p:spPr>
        <p:txBody>
          <a:bodyPr>
            <a:normAutofit/>
          </a:bodyPr>
          <a:lstStyle/>
          <a:p>
            <a:r>
              <a:rPr lang="el-GR" sz="3400" b="1">
                <a:solidFill>
                  <a:srgbClr val="FFFFFF"/>
                </a:solidFill>
              </a:rPr>
              <a:t>2. Βρετανική Παραλλαγή Beveridge </a:t>
            </a:r>
            <a:br>
              <a:rPr lang="el-GR" sz="3400">
                <a:solidFill>
                  <a:srgbClr val="FFFFFF"/>
                </a:solidFill>
              </a:rPr>
            </a:br>
            <a:endParaRPr lang="el-GR" sz="3400">
              <a:solidFill>
                <a:srgbClr val="FFFFFF"/>
              </a:solidFill>
            </a:endParaRPr>
          </a:p>
        </p:txBody>
      </p:sp>
      <p:sp>
        <p:nvSpPr>
          <p:cNvPr id="3" name="Θέση περιεχομένου 2">
            <a:extLst>
              <a:ext uri="{FF2B5EF4-FFF2-40B4-BE49-F238E27FC236}">
                <a16:creationId xmlns:a16="http://schemas.microsoft.com/office/drawing/2014/main" id="{99995EAC-F96C-4A12-B516-E39420378A59}"/>
              </a:ext>
            </a:extLst>
          </p:cNvPr>
          <p:cNvSpPr>
            <a:spLocks noGrp="1"/>
          </p:cNvSpPr>
          <p:nvPr>
            <p:ph idx="1"/>
          </p:nvPr>
        </p:nvSpPr>
        <p:spPr>
          <a:xfrm>
            <a:off x="1371599" y="2318197"/>
            <a:ext cx="9724031" cy="3683358"/>
          </a:xfrm>
        </p:spPr>
        <p:txBody>
          <a:bodyPr anchor="ctr">
            <a:normAutofit/>
          </a:bodyPr>
          <a:lstStyle/>
          <a:p>
            <a:r>
              <a:rPr lang="el-GR" sz="2000">
                <a:effectLst/>
              </a:rPr>
              <a:t>Χώρες: Ηνωμένο Βασίλειο, Ιρλανδία</a:t>
            </a:r>
            <a:br>
              <a:rPr lang="el-GR" sz="2000">
                <a:effectLst/>
              </a:rPr>
            </a:br>
            <a:br>
              <a:rPr lang="el-GR" sz="2000">
                <a:effectLst/>
              </a:rPr>
            </a:br>
            <a:endParaRPr lang="el-GR" sz="2000">
              <a:effectLst/>
            </a:endParaRPr>
          </a:p>
          <a:p>
            <a:pPr marL="0" indent="0">
              <a:buNone/>
            </a:pPr>
            <a:br>
              <a:rPr lang="el-GR" sz="2000">
                <a:effectLst/>
              </a:rPr>
            </a:br>
            <a:r>
              <a:rPr lang="el-GR" sz="2000" b="1">
                <a:effectLst/>
              </a:rPr>
              <a:t>Χαρακτηριστικά:</a:t>
            </a:r>
            <a:endParaRPr lang="el-GR" sz="2000">
              <a:effectLst/>
            </a:endParaRPr>
          </a:p>
          <a:p>
            <a:r>
              <a:rPr lang="el-GR" sz="2000">
                <a:effectLst/>
              </a:rPr>
              <a:t>Έντονα </a:t>
            </a:r>
            <a:r>
              <a:rPr lang="el-GR" sz="2000" b="1">
                <a:effectLst/>
              </a:rPr>
              <a:t>κρατικοποιημένη παροχή</a:t>
            </a:r>
            <a:r>
              <a:rPr lang="el-GR" sz="2000">
                <a:effectLst/>
              </a:rPr>
              <a:t> υπηρεσιών.</a:t>
            </a:r>
          </a:p>
          <a:p>
            <a:r>
              <a:rPr lang="el-GR" sz="2000">
                <a:effectLst/>
              </a:rPr>
              <a:t>Οι γιατροί πρωτοβάθμιας είναι συχνά </a:t>
            </a:r>
            <a:r>
              <a:rPr lang="el-GR" sz="2000" b="1">
                <a:effectLst/>
              </a:rPr>
              <a:t>ιδιώτες συμβεβλημένοι</a:t>
            </a:r>
            <a:r>
              <a:rPr lang="el-GR" sz="2000">
                <a:effectLst/>
              </a:rPr>
              <a:t> με το κράτος.</a:t>
            </a:r>
          </a:p>
          <a:p>
            <a:r>
              <a:rPr lang="el-GR" sz="2000">
                <a:effectLst/>
              </a:rPr>
              <a:t>Σχεδόν πλήρως </a:t>
            </a:r>
            <a:r>
              <a:rPr lang="el-GR" sz="2000" b="1">
                <a:effectLst/>
              </a:rPr>
              <a:t>δωρεάν στο σημείο χρήσης (κέντρα υγείας, νοσοκομεία)</a:t>
            </a:r>
            <a:r>
              <a:rPr lang="el-GR" sz="2000">
                <a:effectLst/>
              </a:rPr>
              <a:t>.</a:t>
            </a:r>
          </a:p>
          <a:p>
            <a:endParaRPr lang="el-GR" sz="2000"/>
          </a:p>
        </p:txBody>
      </p:sp>
    </p:spTree>
    <p:extLst>
      <p:ext uri="{BB962C8B-B14F-4D97-AF65-F5344CB8AC3E}">
        <p14:creationId xmlns:p14="http://schemas.microsoft.com/office/powerpoint/2010/main" val="227586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9CADBAA-41E6-6F90-77EB-FE5AD635279D}"/>
              </a:ext>
            </a:extLst>
          </p:cNvPr>
          <p:cNvSpPr>
            <a:spLocks noGrp="1"/>
          </p:cNvSpPr>
          <p:nvPr>
            <p:ph type="title"/>
          </p:nvPr>
        </p:nvSpPr>
        <p:spPr>
          <a:xfrm>
            <a:off x="1371599" y="294538"/>
            <a:ext cx="9895951" cy="1033669"/>
          </a:xfrm>
        </p:spPr>
        <p:txBody>
          <a:bodyPr>
            <a:normAutofit/>
          </a:bodyPr>
          <a:lstStyle/>
          <a:p>
            <a:r>
              <a:rPr lang="el-GR" sz="3400" b="1">
                <a:solidFill>
                  <a:srgbClr val="FFFFFF"/>
                </a:solidFill>
              </a:rPr>
              <a:t>3. Κεντροευρωπαϊκό Μοντέλο (Παραλλαγή Bismarck με πολλές μεταρρυθμίσεις)</a:t>
            </a:r>
            <a:endParaRPr lang="el-GR" sz="3400">
              <a:solidFill>
                <a:srgbClr val="FFFFFF"/>
              </a:solidFill>
            </a:endParaRPr>
          </a:p>
        </p:txBody>
      </p:sp>
      <p:sp>
        <p:nvSpPr>
          <p:cNvPr id="3" name="Θέση περιεχομένου 2">
            <a:extLst>
              <a:ext uri="{FF2B5EF4-FFF2-40B4-BE49-F238E27FC236}">
                <a16:creationId xmlns:a16="http://schemas.microsoft.com/office/drawing/2014/main" id="{9F31EC07-5700-D5DE-5EEF-D1C804F351AD}"/>
              </a:ext>
            </a:extLst>
          </p:cNvPr>
          <p:cNvSpPr>
            <a:spLocks noGrp="1"/>
          </p:cNvSpPr>
          <p:nvPr>
            <p:ph idx="1"/>
          </p:nvPr>
        </p:nvSpPr>
        <p:spPr>
          <a:xfrm>
            <a:off x="1371599" y="2318197"/>
            <a:ext cx="9724031" cy="3683358"/>
          </a:xfrm>
        </p:spPr>
        <p:txBody>
          <a:bodyPr anchor="ctr">
            <a:normAutofit/>
          </a:bodyPr>
          <a:lstStyle/>
          <a:p>
            <a:r>
              <a:rPr lang="el-GR" sz="2000">
                <a:effectLst/>
              </a:rPr>
              <a:t>Χώρες: Γερμανία, Ολλανδία, Αυστρία, Βέλγιο</a:t>
            </a:r>
            <a:br>
              <a:rPr lang="el-GR" sz="2000">
                <a:effectLst/>
              </a:rPr>
            </a:br>
            <a:br>
              <a:rPr lang="el-GR" sz="2000">
                <a:effectLst/>
              </a:rPr>
            </a:br>
            <a:br>
              <a:rPr lang="el-GR" sz="2000">
                <a:effectLst/>
              </a:rPr>
            </a:br>
            <a:br>
              <a:rPr lang="el-GR" sz="2000">
                <a:effectLst/>
              </a:rPr>
            </a:br>
            <a:endParaRPr lang="el-GR" sz="2000">
              <a:effectLst/>
            </a:endParaRPr>
          </a:p>
          <a:p>
            <a:r>
              <a:rPr lang="el-GR" sz="2000" b="1">
                <a:effectLst/>
              </a:rPr>
              <a:t>Χαρακτηριστικά:</a:t>
            </a:r>
            <a:endParaRPr lang="el-GR" sz="2000">
              <a:effectLst/>
            </a:endParaRPr>
          </a:p>
          <a:p>
            <a:r>
              <a:rPr lang="el-GR" sz="2000">
                <a:effectLst/>
              </a:rPr>
              <a:t>Πολλά </a:t>
            </a:r>
            <a:r>
              <a:rPr lang="el-GR" sz="2000" b="1">
                <a:effectLst/>
              </a:rPr>
              <a:t>ταμεία υγείας</a:t>
            </a:r>
            <a:r>
              <a:rPr lang="el-GR" sz="2000">
                <a:effectLst/>
              </a:rPr>
              <a:t> με ανταγωνισμό μεταξύ τους.</a:t>
            </a:r>
          </a:p>
          <a:p>
            <a:r>
              <a:rPr lang="el-GR" sz="2000">
                <a:effectLst/>
              </a:rPr>
              <a:t>Μεγάλη </a:t>
            </a:r>
            <a:r>
              <a:rPr lang="el-GR" sz="2000" b="1">
                <a:effectLst/>
              </a:rPr>
              <a:t>συμμετοχή ιδιωτικών παρόχων</a:t>
            </a:r>
            <a:r>
              <a:rPr lang="el-GR" sz="2000">
                <a:effectLst/>
              </a:rPr>
              <a:t>.</a:t>
            </a:r>
          </a:p>
          <a:p>
            <a:r>
              <a:rPr lang="el-GR" sz="2000">
                <a:effectLst/>
              </a:rPr>
              <a:t>Συνδυασμός </a:t>
            </a:r>
            <a:r>
              <a:rPr lang="el-GR" sz="2000" b="1">
                <a:effectLst/>
              </a:rPr>
              <a:t>εισφορών + φόρων</a:t>
            </a:r>
            <a:r>
              <a:rPr lang="el-GR" sz="2000">
                <a:effectLst/>
              </a:rPr>
              <a:t> (π.χ. Γερμανία).</a:t>
            </a:r>
          </a:p>
          <a:p>
            <a:r>
              <a:rPr lang="el-GR" sz="2000">
                <a:effectLst/>
              </a:rPr>
              <a:t>Στην Ολλανδία: ισχυρή </a:t>
            </a:r>
            <a:r>
              <a:rPr lang="el-GR" sz="2000" b="1">
                <a:effectLst/>
              </a:rPr>
              <a:t>ιδιωτική ασφάλιση με κρατική ρύθμιση.</a:t>
            </a:r>
            <a:endParaRPr lang="el-GR" sz="2000">
              <a:effectLst/>
            </a:endParaRPr>
          </a:p>
          <a:p>
            <a:endParaRPr lang="el-GR" sz="2000"/>
          </a:p>
        </p:txBody>
      </p:sp>
    </p:spTree>
    <p:extLst>
      <p:ext uri="{BB962C8B-B14F-4D97-AF65-F5344CB8AC3E}">
        <p14:creationId xmlns:p14="http://schemas.microsoft.com/office/powerpoint/2010/main" val="2070409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6B405CA-F1AA-F1A1-FAA0-11A6D3A0BB70}"/>
              </a:ext>
            </a:extLst>
          </p:cNvPr>
          <p:cNvSpPr>
            <a:spLocks noGrp="1"/>
          </p:cNvSpPr>
          <p:nvPr>
            <p:ph type="title"/>
          </p:nvPr>
        </p:nvSpPr>
        <p:spPr>
          <a:xfrm>
            <a:off x="1371599" y="294538"/>
            <a:ext cx="9895951" cy="1033669"/>
          </a:xfrm>
        </p:spPr>
        <p:txBody>
          <a:bodyPr>
            <a:normAutofit/>
          </a:bodyPr>
          <a:lstStyle/>
          <a:p>
            <a:r>
              <a:rPr lang="el-GR" sz="3100" b="1">
                <a:solidFill>
                  <a:srgbClr val="FFFFFF"/>
                </a:solidFill>
              </a:rPr>
              <a:t>4. Γαλλικό Υβριδικό Μοντέλο (Bismarck με ισχυρό κράτος)</a:t>
            </a:r>
            <a:br>
              <a:rPr lang="el-GR" sz="3100">
                <a:solidFill>
                  <a:srgbClr val="FFFFFF"/>
                </a:solidFill>
              </a:rPr>
            </a:br>
            <a:endParaRPr lang="el-GR" sz="3100">
              <a:solidFill>
                <a:srgbClr val="FFFFFF"/>
              </a:solidFill>
            </a:endParaRPr>
          </a:p>
        </p:txBody>
      </p:sp>
      <p:sp>
        <p:nvSpPr>
          <p:cNvPr id="3" name="Θέση περιεχομένου 2">
            <a:extLst>
              <a:ext uri="{FF2B5EF4-FFF2-40B4-BE49-F238E27FC236}">
                <a16:creationId xmlns:a16="http://schemas.microsoft.com/office/drawing/2014/main" id="{697ABB1A-0F1E-F487-52B9-54925637FD08}"/>
              </a:ext>
            </a:extLst>
          </p:cNvPr>
          <p:cNvSpPr>
            <a:spLocks noGrp="1"/>
          </p:cNvSpPr>
          <p:nvPr>
            <p:ph idx="1"/>
          </p:nvPr>
        </p:nvSpPr>
        <p:spPr>
          <a:xfrm>
            <a:off x="1371599" y="2318197"/>
            <a:ext cx="9724031" cy="3683358"/>
          </a:xfrm>
        </p:spPr>
        <p:txBody>
          <a:bodyPr anchor="ctr">
            <a:normAutofit/>
          </a:bodyPr>
          <a:lstStyle/>
          <a:p>
            <a:r>
              <a:rPr lang="el-GR" sz="1900">
                <a:effectLst/>
              </a:rPr>
              <a:t>Χώρα: Γαλλία</a:t>
            </a:r>
            <a:br>
              <a:rPr lang="el-GR" sz="1900">
                <a:effectLst/>
              </a:rPr>
            </a:br>
            <a:br>
              <a:rPr lang="el-GR" sz="1900">
                <a:effectLst/>
              </a:rPr>
            </a:br>
            <a:endParaRPr lang="el-GR" sz="1900">
              <a:effectLst/>
            </a:endParaRPr>
          </a:p>
          <a:p>
            <a:pPr marL="0" indent="0">
              <a:buNone/>
            </a:pPr>
            <a:br>
              <a:rPr lang="el-GR" sz="1900">
                <a:effectLst/>
              </a:rPr>
            </a:br>
            <a:r>
              <a:rPr lang="el-GR" sz="1900" b="1">
                <a:effectLst/>
              </a:rPr>
              <a:t>Χαρακτηριστικά:</a:t>
            </a:r>
            <a:endParaRPr lang="el-GR" sz="1900">
              <a:effectLst/>
            </a:endParaRPr>
          </a:p>
          <a:p>
            <a:r>
              <a:rPr lang="el-GR" sz="1900">
                <a:effectLst/>
              </a:rPr>
              <a:t>Το σύστημα βασίζεται στις </a:t>
            </a:r>
            <a:r>
              <a:rPr lang="el-GR" sz="1900" b="1">
                <a:effectLst/>
              </a:rPr>
              <a:t>εισφορές</a:t>
            </a:r>
            <a:r>
              <a:rPr lang="el-GR" sz="1900">
                <a:effectLst/>
              </a:rPr>
              <a:t>, αλλά το κράτος έχει πολύ </a:t>
            </a:r>
            <a:r>
              <a:rPr lang="el-GR" sz="1900" b="1">
                <a:effectLst/>
              </a:rPr>
              <a:t>ενισχυμένο εποπτικό ρόλο</a:t>
            </a:r>
            <a:r>
              <a:rPr lang="el-GR" sz="1900">
                <a:effectLst/>
              </a:rPr>
              <a:t>.</a:t>
            </a:r>
          </a:p>
          <a:p>
            <a:r>
              <a:rPr lang="el-GR" sz="1900">
                <a:effectLst/>
              </a:rPr>
              <a:t>Πολύ μεγάλη </a:t>
            </a:r>
            <a:r>
              <a:rPr lang="el-GR" sz="1900" b="1">
                <a:effectLst/>
              </a:rPr>
              <a:t>καθολική κάλυψη</a:t>
            </a:r>
            <a:r>
              <a:rPr lang="el-GR" sz="1900">
                <a:effectLst/>
              </a:rPr>
              <a:t> με υψηλής ποιότητας παρόχους.</a:t>
            </a:r>
          </a:p>
          <a:p>
            <a:r>
              <a:rPr lang="el-GR" sz="1900">
                <a:effectLst/>
              </a:rPr>
              <a:t>Μεγάλη χρήση </a:t>
            </a:r>
            <a:r>
              <a:rPr lang="el-GR" sz="1900" b="1">
                <a:effectLst/>
              </a:rPr>
              <a:t>ιδιωτικών συμπληρωματικών ασφαλίσεων</a:t>
            </a:r>
            <a:r>
              <a:rPr lang="el-GR" sz="1900">
                <a:effectLst/>
              </a:rPr>
              <a:t>.</a:t>
            </a:r>
          </a:p>
          <a:p>
            <a:pPr marL="0" indent="0">
              <a:buNone/>
            </a:pPr>
            <a:br>
              <a:rPr lang="el-GR" sz="1900"/>
            </a:br>
            <a:endParaRPr lang="el-GR" sz="1900"/>
          </a:p>
        </p:txBody>
      </p:sp>
    </p:spTree>
    <p:extLst>
      <p:ext uri="{BB962C8B-B14F-4D97-AF65-F5344CB8AC3E}">
        <p14:creationId xmlns:p14="http://schemas.microsoft.com/office/powerpoint/2010/main" val="268148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5369EB2-69D8-C170-2C47-868201B2B3C5}"/>
              </a:ext>
            </a:extLst>
          </p:cNvPr>
          <p:cNvSpPr>
            <a:spLocks noGrp="1"/>
          </p:cNvSpPr>
          <p:nvPr>
            <p:ph type="title"/>
          </p:nvPr>
        </p:nvSpPr>
        <p:spPr>
          <a:xfrm>
            <a:off x="1371599" y="294538"/>
            <a:ext cx="9895951" cy="1033669"/>
          </a:xfrm>
        </p:spPr>
        <p:txBody>
          <a:bodyPr>
            <a:normAutofit/>
          </a:bodyPr>
          <a:lstStyle/>
          <a:p>
            <a:r>
              <a:rPr lang="el-GR" sz="3700">
                <a:solidFill>
                  <a:srgbClr val="FFFFFF"/>
                </a:solidFill>
              </a:rPr>
              <a:t>ΕΙΣΑΓΩΓΗ ΣΤΑ ΜΟΝΤΕΛΑ ΣΥΣΤΗΜΑΤΩΝ ΥΓΕΙΑΣ </a:t>
            </a:r>
          </a:p>
        </p:txBody>
      </p:sp>
      <p:sp>
        <p:nvSpPr>
          <p:cNvPr id="3" name="Θέση περιεχομένου 2">
            <a:extLst>
              <a:ext uri="{FF2B5EF4-FFF2-40B4-BE49-F238E27FC236}">
                <a16:creationId xmlns:a16="http://schemas.microsoft.com/office/drawing/2014/main" id="{E3CD9835-28F6-C749-B360-1777F8B2FBD2}"/>
              </a:ext>
            </a:extLst>
          </p:cNvPr>
          <p:cNvSpPr>
            <a:spLocks noGrp="1"/>
          </p:cNvSpPr>
          <p:nvPr>
            <p:ph idx="1"/>
          </p:nvPr>
        </p:nvSpPr>
        <p:spPr>
          <a:xfrm>
            <a:off x="1371599" y="2318197"/>
            <a:ext cx="9724031" cy="3683358"/>
          </a:xfrm>
        </p:spPr>
        <p:txBody>
          <a:bodyPr anchor="ctr">
            <a:normAutofit/>
          </a:bodyPr>
          <a:lstStyle/>
          <a:p>
            <a:r>
              <a:rPr lang="el-GR" sz="2000" b="1" u="sng"/>
              <a:t>Σύστημα υγείας: </a:t>
            </a:r>
            <a:r>
              <a:rPr lang="el-GR" sz="2000"/>
              <a:t>ένα οργανωμένο σύνολο ανθρώπων, θεσμών και πόρων, με πρωταρχικό σκοπό την παροχή υπηρεσιών υγείας, για την προαγωγή, την αποκατάσταση και την διατήρηση της υγείας ενός συγκεκριμένου πληθυσμού</a:t>
            </a:r>
          </a:p>
          <a:p>
            <a:r>
              <a:rPr lang="el-GR" sz="2000"/>
              <a:t>Πρόκειται για μια σύνθετη κοινωνική δομή που εξασφαλίζει ότι ο κάθε πολίτης έχει πρόσβαση σε υπηρεσίες πρόληψης, διάγνωσης, θεραπείας και φροντίδας με αποτελεσματικό και ίσο τρόπο, ενώ παράλληλα επιδιώκει την αποφυγή οικονομικής επιβάρυνσης του πολίτη λόγω ασθένειας</a:t>
            </a:r>
          </a:p>
          <a:p>
            <a:r>
              <a:rPr lang="el-GR" sz="2000"/>
              <a:t>Ένα καλό σύστημα υγείας πρέπει να είναι προσιτό, αποτελεσματικό και ανθεκτικό, αντιμετωπίζοντας προκλήσεις όπως η γήρανση του πληθυσμού, οι χρόνιες ασθένειες, οι νέες τεχνολογίες και οι ελλείψεις εργατικού δυναμικού</a:t>
            </a:r>
          </a:p>
        </p:txBody>
      </p:sp>
    </p:spTree>
    <p:extLst>
      <p:ext uri="{BB962C8B-B14F-4D97-AF65-F5344CB8AC3E}">
        <p14:creationId xmlns:p14="http://schemas.microsoft.com/office/powerpoint/2010/main" val="391580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B2BD5A9-CB2D-E45B-08BE-61DA0073411D}"/>
              </a:ext>
            </a:extLst>
          </p:cNvPr>
          <p:cNvSpPr>
            <a:spLocks noGrp="1"/>
          </p:cNvSpPr>
          <p:nvPr>
            <p:ph type="title"/>
          </p:nvPr>
        </p:nvSpPr>
        <p:spPr>
          <a:xfrm>
            <a:off x="1371599" y="294538"/>
            <a:ext cx="9895951" cy="1033669"/>
          </a:xfrm>
        </p:spPr>
        <p:txBody>
          <a:bodyPr>
            <a:normAutofit/>
          </a:bodyPr>
          <a:lstStyle/>
          <a:p>
            <a:r>
              <a:rPr lang="el-GR" sz="2500" b="1">
                <a:solidFill>
                  <a:srgbClr val="FFFFFF"/>
                </a:solidFill>
              </a:rPr>
              <a:t>5. Νοτιοευρωπαϊκή Παραλλαγή Beveridge (Mediterranean Beveridge)</a:t>
            </a:r>
            <a:br>
              <a:rPr lang="el-GR" sz="2500">
                <a:solidFill>
                  <a:srgbClr val="FFFFFF"/>
                </a:solidFill>
              </a:rPr>
            </a:br>
            <a:endParaRPr lang="el-GR" sz="2500">
              <a:solidFill>
                <a:srgbClr val="FFFFFF"/>
              </a:solidFill>
            </a:endParaRPr>
          </a:p>
        </p:txBody>
      </p:sp>
      <p:sp>
        <p:nvSpPr>
          <p:cNvPr id="3" name="Θέση περιεχομένου 2">
            <a:extLst>
              <a:ext uri="{FF2B5EF4-FFF2-40B4-BE49-F238E27FC236}">
                <a16:creationId xmlns:a16="http://schemas.microsoft.com/office/drawing/2014/main" id="{8D5D97E8-CFEE-2571-59CA-A5B1D87FAE1E}"/>
              </a:ext>
            </a:extLst>
          </p:cNvPr>
          <p:cNvSpPr>
            <a:spLocks noGrp="1"/>
          </p:cNvSpPr>
          <p:nvPr>
            <p:ph idx="1"/>
          </p:nvPr>
        </p:nvSpPr>
        <p:spPr>
          <a:xfrm>
            <a:off x="1371599" y="2318197"/>
            <a:ext cx="9724031" cy="3683358"/>
          </a:xfrm>
        </p:spPr>
        <p:txBody>
          <a:bodyPr anchor="ctr">
            <a:normAutofit/>
          </a:bodyPr>
          <a:lstStyle/>
          <a:p>
            <a:r>
              <a:rPr lang="el-GR" sz="1700">
                <a:effectLst/>
              </a:rPr>
              <a:t>Χώρες: Ισπανία, Ιταλία, Πορτογαλία, Ελλάδα</a:t>
            </a:r>
          </a:p>
          <a:p>
            <a:pPr marL="0" indent="0">
              <a:buNone/>
            </a:pPr>
            <a:br>
              <a:rPr lang="el-GR" sz="1700">
                <a:effectLst/>
              </a:rPr>
            </a:br>
            <a:br>
              <a:rPr lang="el-GR" sz="1700">
                <a:effectLst/>
              </a:rPr>
            </a:br>
            <a:br>
              <a:rPr lang="el-GR" sz="1700">
                <a:effectLst/>
              </a:rPr>
            </a:br>
            <a:endParaRPr lang="el-GR" sz="1700">
              <a:effectLst/>
            </a:endParaRPr>
          </a:p>
          <a:p>
            <a:pPr marL="0" indent="0">
              <a:buNone/>
            </a:pPr>
            <a:br>
              <a:rPr lang="el-GR" sz="1700">
                <a:effectLst/>
              </a:rPr>
            </a:br>
            <a:r>
              <a:rPr lang="el-GR" sz="1700" b="1">
                <a:effectLst/>
              </a:rPr>
              <a:t>Χαρακτηριστικά:</a:t>
            </a:r>
            <a:endParaRPr lang="el-GR" sz="1700">
              <a:effectLst/>
            </a:endParaRPr>
          </a:p>
          <a:p>
            <a:r>
              <a:rPr lang="el-GR" sz="1700">
                <a:effectLst/>
              </a:rPr>
              <a:t>Χρηματοδότηση </a:t>
            </a:r>
            <a:r>
              <a:rPr lang="el-GR" sz="1700" i="1">
                <a:effectLst/>
              </a:rPr>
              <a:t>κυρίως</a:t>
            </a:r>
            <a:r>
              <a:rPr lang="el-GR" sz="1700">
                <a:effectLst/>
              </a:rPr>
              <a:t> από </a:t>
            </a:r>
            <a:r>
              <a:rPr lang="el-GR" sz="1700" b="1">
                <a:effectLst/>
              </a:rPr>
              <a:t>φόρους</a:t>
            </a:r>
            <a:r>
              <a:rPr lang="el-GR" sz="1700">
                <a:effectLst/>
              </a:rPr>
              <a:t>, αλλά με σημαντικά στοιχεία Bismarck από το παρελθόν.</a:t>
            </a:r>
          </a:p>
          <a:p>
            <a:r>
              <a:rPr lang="el-GR" sz="1700">
                <a:effectLst/>
              </a:rPr>
              <a:t>Μεγάλος ρόλος της </a:t>
            </a:r>
            <a:r>
              <a:rPr lang="el-GR" sz="1700" b="1">
                <a:effectLst/>
              </a:rPr>
              <a:t>ιδιωτικής δαπάνης</a:t>
            </a:r>
            <a:r>
              <a:rPr lang="el-GR" sz="1700">
                <a:effectLst/>
              </a:rPr>
              <a:t>.</a:t>
            </a:r>
          </a:p>
          <a:p>
            <a:r>
              <a:rPr lang="el-GR" sz="1700">
                <a:effectLst/>
              </a:rPr>
              <a:t>Δημόσια συστήματα με συχνά προβλήματα </a:t>
            </a:r>
            <a:r>
              <a:rPr lang="el-GR" sz="1700" b="1">
                <a:effectLst/>
              </a:rPr>
              <a:t>οργάνωσης, αναμονών και υποχρηματοδότησης</a:t>
            </a:r>
            <a:r>
              <a:rPr lang="el-GR" sz="1700">
                <a:effectLst/>
              </a:rPr>
              <a:t>.</a:t>
            </a:r>
          </a:p>
          <a:p>
            <a:endParaRPr lang="el-GR" sz="1700"/>
          </a:p>
        </p:txBody>
      </p:sp>
    </p:spTree>
    <p:extLst>
      <p:ext uri="{BB962C8B-B14F-4D97-AF65-F5344CB8AC3E}">
        <p14:creationId xmlns:p14="http://schemas.microsoft.com/office/powerpoint/2010/main" val="211355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8857111-D0A9-4345-07BB-312DDAF6E350}"/>
              </a:ext>
            </a:extLst>
          </p:cNvPr>
          <p:cNvSpPr>
            <a:spLocks noGrp="1"/>
          </p:cNvSpPr>
          <p:nvPr>
            <p:ph type="title"/>
          </p:nvPr>
        </p:nvSpPr>
        <p:spPr>
          <a:xfrm>
            <a:off x="1371599" y="294538"/>
            <a:ext cx="9895951" cy="1033669"/>
          </a:xfrm>
        </p:spPr>
        <p:txBody>
          <a:bodyPr>
            <a:normAutofit/>
          </a:bodyPr>
          <a:lstStyle/>
          <a:p>
            <a:r>
              <a:rPr lang="el-GR" sz="2800" b="1">
                <a:solidFill>
                  <a:srgbClr val="FFFFFF"/>
                </a:solidFill>
              </a:rPr>
              <a:t>6. Ελβετικό Μοντέλο (Ιδιωτική ασφάλιση με υποχρεωτικότητα)</a:t>
            </a:r>
            <a:br>
              <a:rPr lang="el-GR" sz="2800">
                <a:solidFill>
                  <a:srgbClr val="FFFFFF"/>
                </a:solidFill>
              </a:rPr>
            </a:br>
            <a:endParaRPr lang="el-GR" sz="2800">
              <a:solidFill>
                <a:srgbClr val="FFFFFF"/>
              </a:solidFill>
            </a:endParaRPr>
          </a:p>
        </p:txBody>
      </p:sp>
      <p:sp>
        <p:nvSpPr>
          <p:cNvPr id="3" name="Θέση περιεχομένου 2">
            <a:extLst>
              <a:ext uri="{FF2B5EF4-FFF2-40B4-BE49-F238E27FC236}">
                <a16:creationId xmlns:a16="http://schemas.microsoft.com/office/drawing/2014/main" id="{1E142B14-E839-E108-60AC-5DB426BC5A47}"/>
              </a:ext>
            </a:extLst>
          </p:cNvPr>
          <p:cNvSpPr>
            <a:spLocks noGrp="1"/>
          </p:cNvSpPr>
          <p:nvPr>
            <p:ph idx="1"/>
          </p:nvPr>
        </p:nvSpPr>
        <p:spPr>
          <a:xfrm>
            <a:off x="1371599" y="2318197"/>
            <a:ext cx="9724031" cy="3683358"/>
          </a:xfrm>
        </p:spPr>
        <p:txBody>
          <a:bodyPr anchor="ctr">
            <a:normAutofit/>
          </a:bodyPr>
          <a:lstStyle/>
          <a:p>
            <a:r>
              <a:rPr lang="el-GR" sz="2000">
                <a:effectLst/>
              </a:rPr>
              <a:t>Χώρα: Ελβετία</a:t>
            </a:r>
            <a:br>
              <a:rPr lang="el-GR" sz="2000">
                <a:effectLst/>
              </a:rPr>
            </a:br>
            <a:br>
              <a:rPr lang="el-GR" sz="2000">
                <a:effectLst/>
              </a:rPr>
            </a:br>
            <a:br>
              <a:rPr lang="el-GR" sz="2000">
                <a:effectLst/>
              </a:rPr>
            </a:br>
            <a:endParaRPr lang="el-GR" sz="2000">
              <a:effectLst/>
            </a:endParaRPr>
          </a:p>
          <a:p>
            <a:r>
              <a:rPr lang="el-GR" sz="2000" b="1">
                <a:effectLst/>
              </a:rPr>
              <a:t>Χαρακτηριστικά:</a:t>
            </a:r>
            <a:endParaRPr lang="el-GR" sz="2000">
              <a:effectLst/>
            </a:endParaRPr>
          </a:p>
          <a:p>
            <a:r>
              <a:rPr lang="el-GR" sz="2000">
                <a:effectLst/>
              </a:rPr>
              <a:t>Υποχρεωτική </a:t>
            </a:r>
            <a:r>
              <a:rPr lang="el-GR" sz="2000" b="1">
                <a:effectLst/>
              </a:rPr>
              <a:t>ιδιωτική ασφάλιση υγείας</a:t>
            </a:r>
            <a:r>
              <a:rPr lang="el-GR" sz="2000">
                <a:effectLst/>
              </a:rPr>
              <a:t>.</a:t>
            </a:r>
          </a:p>
          <a:p>
            <a:r>
              <a:rPr lang="el-GR" sz="2000">
                <a:effectLst/>
              </a:rPr>
              <a:t>Οι ασφαλιστικές είναι ιδιωτικές αλλά δεν επιτρέπεται κέρδος στο βασικό πακέτο.</a:t>
            </a:r>
          </a:p>
          <a:p>
            <a:r>
              <a:rPr lang="el-GR" sz="2000">
                <a:effectLst/>
              </a:rPr>
              <a:t>Ισχυρή κρατική ρύθμιση → συνδυασμός αγοράς + κοινωνικής προστασίας.</a:t>
            </a:r>
          </a:p>
          <a:p>
            <a:endParaRPr lang="el-GR" sz="2000"/>
          </a:p>
        </p:txBody>
      </p:sp>
    </p:spTree>
    <p:extLst>
      <p:ext uri="{BB962C8B-B14F-4D97-AF65-F5344CB8AC3E}">
        <p14:creationId xmlns:p14="http://schemas.microsoft.com/office/powerpoint/2010/main" val="311798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7507C86-82E0-C529-D086-938913ECFC5A}"/>
              </a:ext>
            </a:extLst>
          </p:cNvPr>
          <p:cNvSpPr>
            <a:spLocks noGrp="1"/>
          </p:cNvSpPr>
          <p:nvPr>
            <p:ph type="title"/>
          </p:nvPr>
        </p:nvSpPr>
        <p:spPr>
          <a:xfrm>
            <a:off x="1371599" y="294538"/>
            <a:ext cx="9895951" cy="1033669"/>
          </a:xfrm>
        </p:spPr>
        <p:txBody>
          <a:bodyPr>
            <a:normAutofit/>
          </a:bodyPr>
          <a:lstStyle/>
          <a:p>
            <a:r>
              <a:rPr lang="el-GR" sz="3400" b="1">
                <a:solidFill>
                  <a:srgbClr val="FFFFFF"/>
                </a:solidFill>
              </a:rPr>
              <a:t>7. Ημι-Αγορά Μοντέλο της Ολλανδίας (Managed Competition)</a:t>
            </a:r>
            <a:endParaRPr lang="el-GR" sz="3400">
              <a:solidFill>
                <a:srgbClr val="FFFFFF"/>
              </a:solidFill>
            </a:endParaRPr>
          </a:p>
        </p:txBody>
      </p:sp>
      <p:sp>
        <p:nvSpPr>
          <p:cNvPr id="3" name="Θέση περιεχομένου 2">
            <a:extLst>
              <a:ext uri="{FF2B5EF4-FFF2-40B4-BE49-F238E27FC236}">
                <a16:creationId xmlns:a16="http://schemas.microsoft.com/office/drawing/2014/main" id="{7F12F81C-B7F3-BC24-7DCD-5DEFBAEE49E6}"/>
              </a:ext>
            </a:extLst>
          </p:cNvPr>
          <p:cNvSpPr>
            <a:spLocks noGrp="1"/>
          </p:cNvSpPr>
          <p:nvPr>
            <p:ph idx="1"/>
          </p:nvPr>
        </p:nvSpPr>
        <p:spPr>
          <a:xfrm>
            <a:off x="1371599" y="2318197"/>
            <a:ext cx="9724031" cy="3683358"/>
          </a:xfrm>
        </p:spPr>
        <p:txBody>
          <a:bodyPr anchor="ctr">
            <a:normAutofit fontScale="55000" lnSpcReduction="20000"/>
          </a:bodyPr>
          <a:lstStyle/>
          <a:p>
            <a:r>
              <a:rPr lang="el-GR" sz="2600" dirty="0">
                <a:effectLst/>
              </a:rPr>
              <a:t>Χώρα: Ολλανδία</a:t>
            </a:r>
            <a:br>
              <a:rPr lang="el-GR" sz="2600" dirty="0">
                <a:effectLst/>
              </a:rPr>
            </a:br>
            <a:endParaRPr lang="el-GR" sz="2600" dirty="0">
              <a:effectLst/>
            </a:endParaRPr>
          </a:p>
          <a:p>
            <a:br>
              <a:rPr lang="el-GR" sz="2600" dirty="0">
                <a:effectLst/>
              </a:rPr>
            </a:br>
            <a:r>
              <a:rPr lang="el-GR" sz="2600" b="1" dirty="0">
                <a:effectLst/>
              </a:rPr>
              <a:t>Χαρακτηριστικά:</a:t>
            </a:r>
            <a:endParaRPr lang="el-GR" sz="2600" dirty="0">
              <a:effectLst/>
            </a:endParaRPr>
          </a:p>
          <a:p>
            <a:r>
              <a:rPr lang="el-GR" sz="2600" dirty="0">
                <a:effectLst/>
              </a:rPr>
              <a:t>Ασφαλιστικές εταιρείες (ιδιωτικές) σχεδιάζουν πακέτα.</a:t>
            </a:r>
          </a:p>
          <a:p>
            <a:r>
              <a:rPr lang="el-GR" sz="2600" dirty="0">
                <a:effectLst/>
              </a:rPr>
              <a:t>Το κράτος καθορίζει το βασικό, καθολικό πακέτο κάλυψης.</a:t>
            </a:r>
          </a:p>
          <a:p>
            <a:r>
              <a:rPr lang="el-GR" sz="2600" dirty="0">
                <a:effectLst/>
              </a:rPr>
              <a:t>Υψηλός ανταγωνισμός μεταξύ ασφαλιστικών αλλά με </a:t>
            </a:r>
            <a:r>
              <a:rPr lang="el-GR" sz="2600" b="1" dirty="0">
                <a:effectLst/>
              </a:rPr>
              <a:t>πολύ αυστηρή ρύθμιση</a:t>
            </a:r>
            <a:r>
              <a:rPr lang="el-GR" sz="2600" dirty="0">
                <a:effectLst/>
              </a:rPr>
              <a:t>.</a:t>
            </a:r>
          </a:p>
          <a:p>
            <a:r>
              <a:rPr lang="el-GR" sz="2600" dirty="0">
                <a:effectLst/>
              </a:rPr>
              <a:t>Επίσης, τόσο το σύστημα της Ολλανδίας όσο και το σύστημα της Ελβετίας έχει </a:t>
            </a:r>
            <a:r>
              <a:rPr lang="el-GR" sz="2600" b="1" dirty="0">
                <a:effectLst/>
              </a:rPr>
              <a:t>μειονεκτήματα</a:t>
            </a:r>
            <a:r>
              <a:rPr lang="el-GR" sz="2600" dirty="0">
                <a:effectLst/>
              </a:rPr>
              <a:t> τα οποία είναι:</a:t>
            </a:r>
          </a:p>
          <a:p>
            <a:r>
              <a:rPr lang="el-GR" sz="2600" b="0" dirty="0">
                <a:effectLst/>
              </a:rPr>
              <a:t>Από τα πιο ακριβά συστήματα στον κόσμο για τους πολίτες (ασφάλιστρα).</a:t>
            </a:r>
            <a:endParaRPr lang="el-GR" sz="2600" dirty="0">
              <a:effectLst/>
            </a:endParaRPr>
          </a:p>
          <a:p>
            <a:r>
              <a:rPr lang="el-GR" sz="2600" b="0" dirty="0">
                <a:effectLst/>
              </a:rPr>
              <a:t>Τα νοικοκυριά επιβαρύνονται με υψηλές συμμετοχές.</a:t>
            </a:r>
            <a:endParaRPr lang="el-GR" sz="2600" dirty="0">
              <a:effectLst/>
            </a:endParaRPr>
          </a:p>
          <a:p>
            <a:r>
              <a:rPr lang="el-GR" sz="2600" b="0" dirty="0">
                <a:effectLst/>
              </a:rPr>
              <a:t>Πιθανότητα εμφάνισης ανισοτήτων σε συμπληρωματικές καλύψεις.</a:t>
            </a:r>
            <a:endParaRPr lang="el-GR" sz="2600" dirty="0">
              <a:effectLst/>
            </a:endParaRPr>
          </a:p>
          <a:p>
            <a:r>
              <a:rPr lang="el-GR" sz="2600" b="0" dirty="0">
                <a:effectLst/>
              </a:rPr>
              <a:t>Πολύπλοκο σύστημα με έντονη διοικητική επιβάρυνση</a:t>
            </a:r>
          </a:p>
          <a:p>
            <a:pPr marL="0" indent="0">
              <a:buNone/>
            </a:pPr>
            <a:br>
              <a:rPr lang="el-GR" sz="2600" b="0" dirty="0">
                <a:effectLst/>
              </a:rPr>
            </a:br>
            <a:br>
              <a:rPr lang="el-GR" sz="2600" b="0" dirty="0">
                <a:effectLst/>
              </a:rPr>
            </a:br>
            <a:endParaRPr lang="el-GR" sz="2600" b="0" dirty="0">
              <a:effectLst/>
            </a:endParaRPr>
          </a:p>
          <a:p>
            <a:endParaRPr lang="el-GR" sz="800" dirty="0"/>
          </a:p>
        </p:txBody>
      </p:sp>
    </p:spTree>
    <p:extLst>
      <p:ext uri="{BB962C8B-B14F-4D97-AF65-F5344CB8AC3E}">
        <p14:creationId xmlns:p14="http://schemas.microsoft.com/office/powerpoint/2010/main" val="164418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15DF4E-5D78-D164-2F50-3559F2AEB1A8}"/>
              </a:ext>
            </a:extLst>
          </p:cNvPr>
          <p:cNvSpPr>
            <a:spLocks noGrp="1"/>
          </p:cNvSpPr>
          <p:nvPr>
            <p:ph type="title"/>
          </p:nvPr>
        </p:nvSpPr>
        <p:spPr>
          <a:xfrm>
            <a:off x="1371599" y="294538"/>
            <a:ext cx="9895951" cy="1033669"/>
          </a:xfrm>
        </p:spPr>
        <p:txBody>
          <a:bodyPr>
            <a:normAutofit/>
          </a:bodyPr>
          <a:lstStyle/>
          <a:p>
            <a:r>
              <a:rPr lang="el-GR" sz="3700" b="1">
                <a:solidFill>
                  <a:srgbClr val="FFFFFF"/>
                </a:solidFill>
              </a:rPr>
              <a:t>8. Ιδιωτικο-κοινωνικό Μοντέλο (Ημι-αγοραίο)</a:t>
            </a:r>
            <a:endParaRPr lang="el-GR" sz="3700">
              <a:solidFill>
                <a:srgbClr val="FFFFFF"/>
              </a:solidFill>
            </a:endParaRPr>
          </a:p>
        </p:txBody>
      </p:sp>
      <p:sp>
        <p:nvSpPr>
          <p:cNvPr id="3" name="Θέση περιεχομένου 2">
            <a:extLst>
              <a:ext uri="{FF2B5EF4-FFF2-40B4-BE49-F238E27FC236}">
                <a16:creationId xmlns:a16="http://schemas.microsoft.com/office/drawing/2014/main" id="{5A677F38-DF54-79D6-A5C6-74F7827FE6AD}"/>
              </a:ext>
            </a:extLst>
          </p:cNvPr>
          <p:cNvSpPr>
            <a:spLocks noGrp="1"/>
          </p:cNvSpPr>
          <p:nvPr>
            <p:ph idx="1"/>
          </p:nvPr>
        </p:nvSpPr>
        <p:spPr>
          <a:xfrm>
            <a:off x="1371599" y="2318197"/>
            <a:ext cx="9724031" cy="3683358"/>
          </a:xfrm>
        </p:spPr>
        <p:txBody>
          <a:bodyPr anchor="ctr">
            <a:normAutofit/>
          </a:bodyPr>
          <a:lstStyle/>
          <a:p>
            <a:r>
              <a:rPr lang="el-GR" sz="1900">
                <a:effectLst/>
              </a:rPr>
              <a:t>Χώρες: Λουξεμβούργο, Τσεχία, Σλοβακία</a:t>
            </a:r>
          </a:p>
          <a:p>
            <a:pPr marL="0" indent="0">
              <a:buNone/>
            </a:pPr>
            <a:br>
              <a:rPr lang="el-GR" sz="1900">
                <a:effectLst/>
              </a:rPr>
            </a:br>
            <a:br>
              <a:rPr lang="el-GR" sz="1900">
                <a:effectLst/>
              </a:rPr>
            </a:br>
            <a:br>
              <a:rPr lang="el-GR" sz="1900">
                <a:effectLst/>
              </a:rPr>
            </a:br>
            <a:r>
              <a:rPr lang="el-GR" sz="1900" b="1">
                <a:effectLst/>
              </a:rPr>
              <a:t>Χαρακτηριστικά:</a:t>
            </a:r>
            <a:endParaRPr lang="el-GR" sz="1900">
              <a:effectLst/>
            </a:endParaRPr>
          </a:p>
          <a:p>
            <a:r>
              <a:rPr lang="el-GR" sz="1900">
                <a:effectLst/>
              </a:rPr>
              <a:t>Βασίζεται σε εισφορές.</a:t>
            </a:r>
          </a:p>
          <a:p>
            <a:r>
              <a:rPr lang="el-GR" sz="1900">
                <a:effectLst/>
              </a:rPr>
              <a:t>Υπάρχει μεγαλύτερη επιρροή της αγοράς σε σχέση με κλασικό Bismarck.</a:t>
            </a:r>
          </a:p>
          <a:p>
            <a:r>
              <a:rPr lang="el-GR" sz="1900">
                <a:effectLst/>
              </a:rPr>
              <a:t>Ταμεία συχνά λειτουργούν με υβριδικό τρόπο (δημόσια/ιδιωτικά στοιχεία).</a:t>
            </a:r>
          </a:p>
          <a:p>
            <a:pPr marL="0" indent="0">
              <a:buNone/>
            </a:pPr>
            <a:br>
              <a:rPr lang="el-GR" sz="1900">
                <a:effectLst/>
              </a:rPr>
            </a:br>
            <a:br>
              <a:rPr lang="el-GR" sz="1900">
                <a:effectLst/>
              </a:rPr>
            </a:br>
            <a:endParaRPr lang="el-GR" sz="1900">
              <a:effectLst/>
            </a:endParaRPr>
          </a:p>
          <a:p>
            <a:endParaRPr lang="el-GR" sz="1900"/>
          </a:p>
        </p:txBody>
      </p:sp>
    </p:spTree>
    <p:extLst>
      <p:ext uri="{BB962C8B-B14F-4D97-AF65-F5344CB8AC3E}">
        <p14:creationId xmlns:p14="http://schemas.microsoft.com/office/powerpoint/2010/main" val="2799645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47AA-EAAB-97D2-BE7B-8889B08A493F}"/>
              </a:ext>
            </a:extLst>
          </p:cNvPr>
          <p:cNvSpPr>
            <a:spLocks noGrp="1"/>
          </p:cNvSpPr>
          <p:nvPr>
            <p:ph type="title"/>
          </p:nvPr>
        </p:nvSpPr>
        <p:spPr>
          <a:xfrm>
            <a:off x="640080" y="325369"/>
            <a:ext cx="4368602" cy="1956841"/>
          </a:xfrm>
        </p:spPr>
        <p:txBody>
          <a:bodyPr anchor="b">
            <a:normAutofit/>
          </a:bodyPr>
          <a:lstStyle/>
          <a:p>
            <a:r>
              <a:rPr lang="en-US" sz="4200"/>
              <a:t>                 ΣΥΣΤΗΜΑ ΥΓΕΙΑΣ ΤΩΝ ΗΠΑ</a:t>
            </a:r>
          </a:p>
        </p:txBody>
      </p:sp>
      <p:sp>
        <p:nvSpPr>
          <p:cNvPr id="8" name="Content Placeholder 7">
            <a:extLst>
              <a:ext uri="{FF2B5EF4-FFF2-40B4-BE49-F238E27FC236}">
                <a16:creationId xmlns:a16="http://schemas.microsoft.com/office/drawing/2014/main" id="{22A5A9AA-A19F-8ECB-A08A-76C2D5F37E2E}"/>
              </a:ext>
            </a:extLst>
          </p:cNvPr>
          <p:cNvSpPr>
            <a:spLocks noGrp="1"/>
          </p:cNvSpPr>
          <p:nvPr>
            <p:ph idx="1"/>
          </p:nvPr>
        </p:nvSpPr>
        <p:spPr>
          <a:xfrm>
            <a:off x="640080" y="2872899"/>
            <a:ext cx="4243589" cy="3320668"/>
          </a:xfrm>
        </p:spPr>
        <p:txBody>
          <a:bodyPr>
            <a:normAutofit/>
          </a:bodyPr>
          <a:lstStyle/>
          <a:p>
            <a:endParaRPr lang="en-US" sz="2200"/>
          </a:p>
        </p:txBody>
      </p:sp>
      <p:pic>
        <p:nvPicPr>
          <p:cNvPr id="4" name="Content Placeholder 3" descr="Αποτελέσματα εικόνων για Health and Insurance Clip Art">
            <a:extLst>
              <a:ext uri="{FF2B5EF4-FFF2-40B4-BE49-F238E27FC236}">
                <a16:creationId xmlns:a16="http://schemas.microsoft.com/office/drawing/2014/main" id="{F705D4A7-A9AD-AC26-4803-A4ABC731559F}"/>
              </a:ext>
            </a:extLst>
          </p:cNvPr>
          <p:cNvPicPr>
            <a:picLocks noChangeAspect="1"/>
          </p:cNvPicPr>
          <p:nvPr/>
        </p:nvPicPr>
        <p:blipFill>
          <a:blip r:embed="rId2"/>
          <a:srcRect r="52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8328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812C-2CD1-A924-325E-F40082E13550}"/>
              </a:ext>
            </a:extLst>
          </p:cNvPr>
          <p:cNvSpPr>
            <a:spLocks noGrp="1"/>
          </p:cNvSpPr>
          <p:nvPr>
            <p:ph type="title"/>
          </p:nvPr>
        </p:nvSpPr>
        <p:spPr>
          <a:xfrm>
            <a:off x="1371599" y="294538"/>
            <a:ext cx="9895951" cy="1033669"/>
          </a:xfrm>
        </p:spPr>
        <p:txBody>
          <a:bodyPr>
            <a:normAutofit/>
          </a:bodyPr>
          <a:lstStyle/>
          <a:p>
            <a:r>
              <a:rPr lang="el-GR" sz="4000" b="1">
                <a:solidFill>
                  <a:srgbClr val="FFFFFF"/>
                </a:solidFill>
              </a:rPr>
              <a:t>1. Εισαγωγή στο σύστημα υγείας των ΗΠΑ</a:t>
            </a:r>
          </a:p>
        </p:txBody>
      </p:sp>
      <p:sp>
        <p:nvSpPr>
          <p:cNvPr id="3" name="Θέση περιεχομένου 2">
            <a:extLst>
              <a:ext uri="{FF2B5EF4-FFF2-40B4-BE49-F238E27FC236}">
                <a16:creationId xmlns:a16="http://schemas.microsoft.com/office/drawing/2014/main" id="{02A83DA0-A1A8-9348-DA4A-E3587B70F0C6}"/>
              </a:ext>
            </a:extLst>
          </p:cNvPr>
          <p:cNvSpPr>
            <a:spLocks noGrp="1"/>
          </p:cNvSpPr>
          <p:nvPr>
            <p:ph idx="1"/>
          </p:nvPr>
        </p:nvSpPr>
        <p:spPr>
          <a:xfrm>
            <a:off x="1371599" y="2318197"/>
            <a:ext cx="9724031" cy="3683358"/>
          </a:xfrm>
        </p:spPr>
        <p:txBody>
          <a:bodyPr anchor="ctr">
            <a:normAutofit/>
          </a:bodyPr>
          <a:lstStyle/>
          <a:p>
            <a:r>
              <a:rPr lang="el-GR" sz="2000"/>
              <a:t>Το υγειονομικό σύστημα των Ηνωμένων Πολιτειών (ΗΠΑ) αποτελεί ένα από τα πιο σύνθετα, ακριβά και πολυσυζητημένα συστήματα υγείας διεθνώς. Σε αντίθεση με πολλές άλλες χώρες υψηλού εισοδήματος, οι ΗΠΑ δεν διαθέτουν ένα ενιαίο, καθολικό εθνικό σύστημα υγείας· αντίθετα, λειτουργούν μέσω ενός μικτού μοντέλου όπου ο ιδιωτικός τομέας διαδραματίζει κεντρικό ρόλο και ο δημόσιος τομέας λειτουργεί συμπληρωματικά.</a:t>
            </a:r>
          </a:p>
          <a:p>
            <a:endParaRPr lang="el-GR" sz="2000"/>
          </a:p>
          <a:p>
            <a:endParaRPr lang="el-GR" sz="2000"/>
          </a:p>
        </p:txBody>
      </p:sp>
    </p:spTree>
    <p:extLst>
      <p:ext uri="{BB962C8B-B14F-4D97-AF65-F5344CB8AC3E}">
        <p14:creationId xmlns:p14="http://schemas.microsoft.com/office/powerpoint/2010/main" val="457152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722D4C2-8851-D064-3B37-7FF8494D9D51}"/>
              </a:ext>
            </a:extLst>
          </p:cNvPr>
          <p:cNvSpPr>
            <a:spLocks noGrp="1"/>
          </p:cNvSpPr>
          <p:nvPr>
            <p:ph type="title"/>
          </p:nvPr>
        </p:nvSpPr>
        <p:spPr>
          <a:xfrm>
            <a:off x="1371599" y="294538"/>
            <a:ext cx="9895951" cy="1033669"/>
          </a:xfrm>
        </p:spPr>
        <p:txBody>
          <a:bodyPr>
            <a:normAutofit/>
          </a:bodyPr>
          <a:lstStyle/>
          <a:p>
            <a:r>
              <a:rPr lang="el-GR" sz="3400" b="1">
                <a:solidFill>
                  <a:srgbClr val="FFFFFF"/>
                </a:solidFill>
              </a:rPr>
              <a:t>2. </a:t>
            </a:r>
            <a:r>
              <a:rPr lang="en-US" sz="3400" b="1">
                <a:solidFill>
                  <a:srgbClr val="FFFFFF"/>
                </a:solidFill>
              </a:rPr>
              <a:t>Κύρια Ομοσπονδιακή Δομή – Department of Health and Human Services (HHS)</a:t>
            </a:r>
            <a:endParaRPr lang="el-GR" sz="3400" b="1">
              <a:solidFill>
                <a:srgbClr val="FFFFFF"/>
              </a:solidFill>
            </a:endParaRPr>
          </a:p>
        </p:txBody>
      </p:sp>
      <p:sp>
        <p:nvSpPr>
          <p:cNvPr id="3" name="Θέση περιεχομένου 2">
            <a:extLst>
              <a:ext uri="{FF2B5EF4-FFF2-40B4-BE49-F238E27FC236}">
                <a16:creationId xmlns:a16="http://schemas.microsoft.com/office/drawing/2014/main" id="{BFEDACDC-2BB3-253E-8183-6EDEF0BD6167}"/>
              </a:ext>
            </a:extLst>
          </p:cNvPr>
          <p:cNvSpPr>
            <a:spLocks noGrp="1"/>
          </p:cNvSpPr>
          <p:nvPr>
            <p:ph idx="1"/>
          </p:nvPr>
        </p:nvSpPr>
        <p:spPr>
          <a:xfrm>
            <a:off x="1371599" y="2318197"/>
            <a:ext cx="9724031" cy="3683358"/>
          </a:xfrm>
        </p:spPr>
        <p:txBody>
          <a:bodyPr anchor="ctr">
            <a:normAutofit fontScale="70000" lnSpcReduction="20000"/>
          </a:bodyPr>
          <a:lstStyle/>
          <a:p>
            <a:pPr algn="just"/>
            <a:r>
              <a:rPr lang="el-GR" sz="2000" dirty="0"/>
              <a:t>Ο βασικός ομοσπονδιακός οργανισμός υπεύθυνος για την υγεία είναι το Υπουργείο Υπηρεσιών Υγείας και Ανθρωπίνων Πόρων (</a:t>
            </a:r>
            <a:r>
              <a:rPr lang="en-US" sz="2000" dirty="0"/>
              <a:t>HHS). </a:t>
            </a:r>
            <a:r>
              <a:rPr lang="el-GR" sz="2000" dirty="0"/>
              <a:t>Το </a:t>
            </a:r>
            <a:r>
              <a:rPr lang="en-US" sz="2000" dirty="0"/>
              <a:t>HHS </a:t>
            </a:r>
            <a:r>
              <a:rPr lang="el-GR" sz="2000" dirty="0"/>
              <a:t>εποπτεύει κρίσιμους οργανισμούς, όπως:</a:t>
            </a:r>
          </a:p>
          <a:p>
            <a:pPr marL="0" indent="0" algn="just">
              <a:buNone/>
            </a:pPr>
            <a:endParaRPr lang="el-GR" sz="2000" dirty="0"/>
          </a:p>
          <a:p>
            <a:pPr algn="just"/>
            <a:r>
              <a:rPr lang="en-US" sz="2000" dirty="0"/>
              <a:t>Centers for Medicare &amp; Medicaid Services (CMS)</a:t>
            </a:r>
          </a:p>
          <a:p>
            <a:pPr marL="0" indent="0" algn="just">
              <a:buNone/>
            </a:pPr>
            <a:r>
              <a:rPr lang="el-GR" sz="2000" dirty="0"/>
              <a:t>Διαχειρίζονται τα προγράμματα </a:t>
            </a:r>
            <a:r>
              <a:rPr lang="en-US" sz="2000" dirty="0"/>
              <a:t>Medicare </a:t>
            </a:r>
            <a:r>
              <a:rPr lang="el-GR" sz="2000" dirty="0"/>
              <a:t>και </a:t>
            </a:r>
            <a:r>
              <a:rPr lang="en-US" sz="2000" dirty="0"/>
              <a:t>Medicaid.</a:t>
            </a:r>
          </a:p>
          <a:p>
            <a:pPr algn="just"/>
            <a:r>
              <a:rPr lang="en-US" sz="2000" dirty="0"/>
              <a:t>National Institutes of Health (NIH)</a:t>
            </a:r>
          </a:p>
          <a:p>
            <a:pPr marL="0" indent="0" algn="just">
              <a:buNone/>
            </a:pPr>
            <a:r>
              <a:rPr lang="el-GR" sz="2000" dirty="0"/>
              <a:t>Ο σημαντικότερος δημόσιος φορέας </a:t>
            </a:r>
            <a:r>
              <a:rPr lang="el-GR" sz="2000" dirty="0" err="1"/>
              <a:t>βιοϊατρικής</a:t>
            </a:r>
            <a:r>
              <a:rPr lang="el-GR" sz="2000" dirty="0"/>
              <a:t> έρευνας.</a:t>
            </a:r>
          </a:p>
          <a:p>
            <a:pPr algn="just"/>
            <a:r>
              <a:rPr lang="en-US" sz="2000" dirty="0"/>
              <a:t>Centers for Disease Control and Prevention (CDC)</a:t>
            </a:r>
          </a:p>
          <a:p>
            <a:pPr marL="0" indent="0" algn="just">
              <a:buNone/>
            </a:pPr>
            <a:r>
              <a:rPr lang="el-GR" sz="2000" dirty="0"/>
              <a:t>Ομοσπονδιακή αρχή για τη δημόσια υγεία και την πρόληψη.</a:t>
            </a:r>
          </a:p>
          <a:p>
            <a:pPr algn="just"/>
            <a:r>
              <a:rPr lang="en-US" sz="2000" dirty="0"/>
              <a:t>Food and Drug Administration (FDA)</a:t>
            </a:r>
          </a:p>
          <a:p>
            <a:pPr marL="0" indent="0" algn="just">
              <a:buNone/>
            </a:pPr>
            <a:r>
              <a:rPr lang="el-GR" sz="2000" dirty="0"/>
              <a:t>Ρυθμιστικός οργανισμός για τρόφιμα, φάρμακα, συσκευές κ.λπ.</a:t>
            </a:r>
          </a:p>
          <a:p>
            <a:pPr algn="just"/>
            <a:r>
              <a:rPr lang="en-US" sz="2000" dirty="0"/>
              <a:t>Veterans Health Administration (VHA)</a:t>
            </a:r>
          </a:p>
          <a:p>
            <a:pPr marL="0" indent="0" algn="just">
              <a:buNone/>
            </a:pPr>
            <a:r>
              <a:rPr lang="el-GR" sz="2000" dirty="0"/>
              <a:t>Παροχή φροντίδας σε βετεράνους.</a:t>
            </a:r>
          </a:p>
          <a:p>
            <a:endParaRPr lang="el-GR" sz="700" dirty="0"/>
          </a:p>
        </p:txBody>
      </p:sp>
    </p:spTree>
    <p:extLst>
      <p:ext uri="{BB962C8B-B14F-4D97-AF65-F5344CB8AC3E}">
        <p14:creationId xmlns:p14="http://schemas.microsoft.com/office/powerpoint/2010/main" val="20238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A2A3794-F171-0830-D75C-514CC4C158D4}"/>
              </a:ext>
            </a:extLst>
          </p:cNvPr>
          <p:cNvSpPr>
            <a:spLocks noGrp="1"/>
          </p:cNvSpPr>
          <p:nvPr>
            <p:ph type="title"/>
          </p:nvPr>
        </p:nvSpPr>
        <p:spPr>
          <a:xfrm>
            <a:off x="1371599" y="294538"/>
            <a:ext cx="9895951" cy="1033669"/>
          </a:xfrm>
        </p:spPr>
        <p:txBody>
          <a:bodyPr>
            <a:normAutofit/>
          </a:bodyPr>
          <a:lstStyle/>
          <a:p>
            <a:r>
              <a:rPr lang="el-GR" sz="2200" b="1">
                <a:solidFill>
                  <a:srgbClr val="FFFFFF"/>
                </a:solidFill>
              </a:rPr>
              <a:t>3. Ιστορική εξέλιξη του συστήματος</a:t>
            </a:r>
            <a:br>
              <a:rPr lang="el-GR" sz="2200">
                <a:solidFill>
                  <a:srgbClr val="FFFFFF"/>
                </a:solidFill>
              </a:rPr>
            </a:br>
            <a:br>
              <a:rPr lang="el-GR" sz="2200">
                <a:solidFill>
                  <a:srgbClr val="FFFFFF"/>
                </a:solidFill>
              </a:rPr>
            </a:br>
            <a:endParaRPr lang="el-GR" sz="2200">
              <a:solidFill>
                <a:srgbClr val="FFFFFF"/>
              </a:solidFill>
            </a:endParaRPr>
          </a:p>
        </p:txBody>
      </p:sp>
      <p:sp>
        <p:nvSpPr>
          <p:cNvPr id="3" name="Θέση περιεχομένου 2">
            <a:extLst>
              <a:ext uri="{FF2B5EF4-FFF2-40B4-BE49-F238E27FC236}">
                <a16:creationId xmlns:a16="http://schemas.microsoft.com/office/drawing/2014/main" id="{5EA7BDC1-1514-7927-E968-46403D58C265}"/>
              </a:ext>
            </a:extLst>
          </p:cNvPr>
          <p:cNvSpPr>
            <a:spLocks noGrp="1"/>
          </p:cNvSpPr>
          <p:nvPr>
            <p:ph idx="1"/>
          </p:nvPr>
        </p:nvSpPr>
        <p:spPr>
          <a:xfrm>
            <a:off x="1371599" y="2318197"/>
            <a:ext cx="9724031" cy="3683358"/>
          </a:xfrm>
        </p:spPr>
        <p:txBody>
          <a:bodyPr anchor="ctr">
            <a:normAutofit/>
          </a:bodyPr>
          <a:lstStyle/>
          <a:p>
            <a:pPr marL="0" indent="0">
              <a:buNone/>
            </a:pPr>
            <a:r>
              <a:rPr lang="el-GR" sz="1900"/>
              <a:t>Σε αντίθεση με το ευρωπαϊκό πρότυπο, το αμερικανικό σύστημα αναπτύχθηκε από τον ιδιωτικό τομέα ήδη πριν τον Β’ Παγκόσμιο Πόλεμο.</a:t>
            </a:r>
          </a:p>
          <a:p>
            <a:pPr marL="0" indent="0">
              <a:buNone/>
            </a:pPr>
            <a:r>
              <a:rPr lang="el-GR" sz="1900"/>
              <a:t>Τα μεγάλα ομοσπονδιακά προγράμματα εμφανίστηκαν καθυστερημένα, τη δεκαετία του 1960</a:t>
            </a:r>
          </a:p>
          <a:p>
            <a:endParaRPr lang="el-GR" sz="1900"/>
          </a:p>
          <a:p>
            <a:r>
              <a:rPr lang="el-GR" sz="1900"/>
              <a:t>3.1 Medicare</a:t>
            </a:r>
          </a:p>
          <a:p>
            <a:pPr marL="0" indent="0">
              <a:buNone/>
            </a:pPr>
            <a:r>
              <a:rPr lang="el-GR" sz="1900"/>
              <a:t>Θεσπίστηκε το 1965 και καλύπτει:</a:t>
            </a:r>
          </a:p>
          <a:p>
            <a:pPr marL="0" indent="0">
              <a:buNone/>
            </a:pPr>
            <a:endParaRPr lang="el-GR" sz="1900"/>
          </a:p>
          <a:p>
            <a:r>
              <a:rPr lang="el-GR" sz="1900"/>
              <a:t>άτομα 65+</a:t>
            </a:r>
          </a:p>
          <a:p>
            <a:r>
              <a:rPr lang="el-GR" sz="1900"/>
              <a:t>ορισμένα άτομα με αναπηρία</a:t>
            </a:r>
          </a:p>
          <a:p>
            <a:endParaRPr lang="el-GR" sz="1900"/>
          </a:p>
        </p:txBody>
      </p:sp>
    </p:spTree>
    <p:extLst>
      <p:ext uri="{BB962C8B-B14F-4D97-AF65-F5344CB8AC3E}">
        <p14:creationId xmlns:p14="http://schemas.microsoft.com/office/powerpoint/2010/main" val="551892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F78633C-950A-457D-64BA-8004063F4CFA}"/>
              </a:ext>
            </a:extLst>
          </p:cNvPr>
          <p:cNvSpPr>
            <a:spLocks noGrp="1"/>
          </p:cNvSpPr>
          <p:nvPr>
            <p:ph idx="1"/>
          </p:nvPr>
        </p:nvSpPr>
        <p:spPr>
          <a:xfrm>
            <a:off x="1144923" y="2405894"/>
            <a:ext cx="5315189" cy="3535083"/>
          </a:xfrm>
        </p:spPr>
        <p:txBody>
          <a:bodyPr anchor="t">
            <a:normAutofit/>
          </a:bodyPr>
          <a:lstStyle/>
          <a:p>
            <a:r>
              <a:rPr lang="el-GR" sz="1600"/>
              <a:t>3.2 Medicaid</a:t>
            </a:r>
          </a:p>
          <a:p>
            <a:endParaRPr lang="el-GR" sz="1600"/>
          </a:p>
          <a:p>
            <a:pPr marL="0" indent="0">
              <a:buNone/>
            </a:pPr>
            <a:r>
              <a:rPr lang="el-GR" sz="1600"/>
              <a:t>Παρέχει κάλυψη σε:</a:t>
            </a:r>
          </a:p>
          <a:p>
            <a:pPr marL="0" indent="0">
              <a:buNone/>
            </a:pPr>
            <a:endParaRPr lang="el-GR" sz="1600"/>
          </a:p>
          <a:p>
            <a:r>
              <a:rPr lang="el-GR" sz="1600"/>
              <a:t>άτομα με χαμηλό εισόδημα</a:t>
            </a:r>
          </a:p>
          <a:p>
            <a:r>
              <a:rPr lang="el-GR" sz="1600"/>
              <a:t>ορισμένες ευάλωτες ομάδες</a:t>
            </a:r>
          </a:p>
          <a:p>
            <a:endParaRPr lang="el-GR" sz="1600"/>
          </a:p>
          <a:p>
            <a:endParaRPr lang="el-GR" sz="1600"/>
          </a:p>
          <a:p>
            <a:pPr marL="0" indent="0">
              <a:buNone/>
            </a:pPr>
            <a:r>
              <a:rPr lang="el-GR" sz="1600"/>
              <a:t>Παρά τη σημασία αυτών των προγραμμάτων, η πλειονότητα των Αμερικανών εξακολουθεί να καλύπτεται από ιδιωτική ασφάλιση, κυρίως μέσω εργοδότη.</a:t>
            </a:r>
          </a:p>
          <a:p>
            <a:endParaRPr lang="el-GR" sz="1600"/>
          </a:p>
          <a:p>
            <a:endParaRPr lang="el-GR" sz="1600"/>
          </a:p>
          <a:p>
            <a:endParaRPr lang="el-GR" sz="1600"/>
          </a:p>
          <a:p>
            <a:endParaRPr lang="el-GR" sz="1600"/>
          </a:p>
        </p:txBody>
      </p:sp>
      <p:sp>
        <p:nvSpPr>
          <p:cNvPr id="10" name="Rectangle 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Αποτελέσματα εικόνων για Health and Insurance Clip Art">
            <a:extLst>
              <a:ext uri="{FF2B5EF4-FFF2-40B4-BE49-F238E27FC236}">
                <a16:creationId xmlns:a16="http://schemas.microsoft.com/office/drawing/2014/main" id="{17907D7B-E3A6-7CE1-46ED-75BCD18B7FF1}"/>
              </a:ext>
            </a:extLst>
          </p:cNvPr>
          <p:cNvPicPr>
            <a:picLocks noChangeAspect="1"/>
          </p:cNvPicPr>
          <p:nvPr/>
        </p:nvPicPr>
        <p:blipFill>
          <a:blip r:embed="rId2"/>
          <a:stretch>
            <a:fillRect/>
          </a:stretch>
        </p:blipFill>
        <p:spPr>
          <a:xfrm>
            <a:off x="7075967" y="1948996"/>
            <a:ext cx="4170530" cy="2991901"/>
          </a:xfrm>
          <a:prstGeom prst="rect">
            <a:avLst/>
          </a:prstGeom>
        </p:spPr>
      </p:pic>
    </p:spTree>
    <p:extLst>
      <p:ext uri="{BB962C8B-B14F-4D97-AF65-F5344CB8AC3E}">
        <p14:creationId xmlns:p14="http://schemas.microsoft.com/office/powerpoint/2010/main" val="1960088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7256079-9598-6D17-BB69-0502E7C4D0DC}"/>
              </a:ext>
            </a:extLst>
          </p:cNvPr>
          <p:cNvSpPr>
            <a:spLocks noGrp="1"/>
          </p:cNvSpPr>
          <p:nvPr>
            <p:ph idx="1"/>
          </p:nvPr>
        </p:nvSpPr>
        <p:spPr>
          <a:xfrm>
            <a:off x="1371599" y="2318197"/>
            <a:ext cx="9724031" cy="3683358"/>
          </a:xfrm>
        </p:spPr>
        <p:txBody>
          <a:bodyPr anchor="ctr">
            <a:normAutofit/>
          </a:bodyPr>
          <a:lstStyle/>
          <a:p>
            <a:pPr marL="0" indent="0" algn="just">
              <a:buNone/>
            </a:pPr>
            <a:r>
              <a:rPr lang="el-GR" sz="2000" dirty="0"/>
              <a:t>Για παιδιά από οικογένειες με εισόδημα </a:t>
            </a:r>
          </a:p>
          <a:p>
            <a:pPr marL="0" indent="0" algn="just">
              <a:buNone/>
            </a:pPr>
            <a:endParaRPr lang="el-GR" sz="2000" dirty="0"/>
          </a:p>
          <a:p>
            <a:pPr marL="0" indent="0" algn="just">
              <a:buNone/>
            </a:pPr>
            <a:r>
              <a:rPr lang="el-GR" sz="2000" dirty="0"/>
              <a:t>Πλεονέκτημα :</a:t>
            </a:r>
          </a:p>
          <a:p>
            <a:pPr marL="514350" indent="-514350" algn="just">
              <a:buAutoNum type="arabicPeriod"/>
            </a:pPr>
            <a:r>
              <a:rPr lang="el-GR" sz="2000" dirty="0"/>
              <a:t>Σχεδόν όλες οι πολιτείες καλύπτουν παιδιά έως 19 ετών</a:t>
            </a:r>
          </a:p>
          <a:p>
            <a:pPr marL="514350" indent="-514350" algn="just">
              <a:buAutoNum type="arabicPeriod"/>
            </a:pPr>
            <a:r>
              <a:rPr lang="el-GR" sz="2000" dirty="0"/>
              <a:t>Φθηνό ή δωρεάν </a:t>
            </a:r>
          </a:p>
          <a:p>
            <a:pPr marL="514350" indent="-514350" algn="just">
              <a:buAutoNum type="arabicPeriod"/>
            </a:pPr>
            <a:r>
              <a:rPr lang="el-GR" sz="2000" dirty="0"/>
              <a:t>Καλύπτει οδοντιατρική, οφθαλμολογική και προληπτικές υπηρεσίες </a:t>
            </a:r>
          </a:p>
        </p:txBody>
      </p:sp>
      <p:sp>
        <p:nvSpPr>
          <p:cNvPr id="4" name="TextBox 3">
            <a:extLst>
              <a:ext uri="{FF2B5EF4-FFF2-40B4-BE49-F238E27FC236}">
                <a16:creationId xmlns:a16="http://schemas.microsoft.com/office/drawing/2014/main" id="{44F2DC96-4B45-B337-7C84-29FA2CFE97E4}"/>
              </a:ext>
            </a:extLst>
          </p:cNvPr>
          <p:cNvSpPr txBox="1"/>
          <p:nvPr/>
        </p:nvSpPr>
        <p:spPr>
          <a:xfrm>
            <a:off x="1059366" y="814039"/>
            <a:ext cx="9311268" cy="461665"/>
          </a:xfrm>
          <a:prstGeom prst="rect">
            <a:avLst/>
          </a:prstGeom>
          <a:noFill/>
        </p:spPr>
        <p:txBody>
          <a:bodyPr wrap="square" rtlCol="0">
            <a:spAutoFit/>
          </a:bodyPr>
          <a:lstStyle/>
          <a:p>
            <a:r>
              <a:rPr lang="el-GR" sz="2400" dirty="0">
                <a:solidFill>
                  <a:schemeClr val="bg1"/>
                </a:solidFill>
              </a:rPr>
              <a:t>3.3 </a:t>
            </a:r>
            <a:r>
              <a:rPr lang="en-US" sz="2400" dirty="0">
                <a:solidFill>
                  <a:schemeClr val="bg1"/>
                </a:solidFill>
              </a:rPr>
              <a:t>CHIP: </a:t>
            </a:r>
            <a:r>
              <a:rPr lang="el-GR" sz="2400" dirty="0">
                <a:solidFill>
                  <a:schemeClr val="bg1"/>
                </a:solidFill>
              </a:rPr>
              <a:t>παιδικό πρόγραμμα ασφάλισης υγείας</a:t>
            </a:r>
          </a:p>
        </p:txBody>
      </p:sp>
    </p:spTree>
    <p:extLst>
      <p:ext uri="{BB962C8B-B14F-4D97-AF65-F5344CB8AC3E}">
        <p14:creationId xmlns:p14="http://schemas.microsoft.com/office/powerpoint/2010/main" val="383407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EA47B-B72B-E09B-2ED4-FD79845169ED}"/>
              </a:ext>
            </a:extLst>
          </p:cNvPr>
          <p:cNvSpPr>
            <a:spLocks noGrp="1"/>
          </p:cNvSpPr>
          <p:nvPr>
            <p:ph type="title"/>
          </p:nvPr>
        </p:nvSpPr>
        <p:spPr/>
        <p:txBody>
          <a:bodyPr>
            <a:normAutofit/>
          </a:bodyPr>
          <a:lstStyle/>
          <a:p>
            <a:r>
              <a:rPr lang="el-GR" sz="3200" dirty="0">
                <a:solidFill>
                  <a:schemeClr val="accent1"/>
                </a:solidFill>
              </a:rPr>
              <a:t>ΒΑΣΙΚΑ ΣΤΟΙΧΕΙΑ ΕΝΟΣ ΣΥΣΤΗΜΑΤΟΣ ΥΓΕΙΑΣ </a:t>
            </a:r>
          </a:p>
        </p:txBody>
      </p:sp>
      <p:graphicFrame>
        <p:nvGraphicFramePr>
          <p:cNvPr id="5" name="Θέση περιεχομένου 2">
            <a:extLst>
              <a:ext uri="{FF2B5EF4-FFF2-40B4-BE49-F238E27FC236}">
                <a16:creationId xmlns:a16="http://schemas.microsoft.com/office/drawing/2014/main" id="{39B39735-5FC9-A38F-6D61-0C6D5A7B879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817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925AB8B-352D-757E-17F3-AAC4EA6EEB2C}"/>
              </a:ext>
            </a:extLst>
          </p:cNvPr>
          <p:cNvSpPr>
            <a:spLocks noGrp="1"/>
          </p:cNvSpPr>
          <p:nvPr>
            <p:ph idx="1"/>
          </p:nvPr>
        </p:nvSpPr>
        <p:spPr>
          <a:xfrm>
            <a:off x="838200" y="457200"/>
            <a:ext cx="10515600" cy="5719763"/>
          </a:xfrm>
        </p:spPr>
        <p:txBody>
          <a:bodyPr>
            <a:normAutofit/>
          </a:bodyPr>
          <a:lstStyle/>
          <a:p>
            <a:r>
              <a:rPr lang="el-GR"/>
              <a:t>3.4   </a:t>
            </a:r>
            <a:r>
              <a:rPr lang="en-US"/>
              <a:t> VA- Veterans health administration </a:t>
            </a:r>
          </a:p>
          <a:p>
            <a:endParaRPr lang="en-US"/>
          </a:p>
          <a:p>
            <a:pPr marL="0" indent="0">
              <a:buNone/>
            </a:pPr>
            <a:r>
              <a:rPr lang="el-GR"/>
              <a:t> για τους βετεράνους του στρατού</a:t>
            </a:r>
          </a:p>
          <a:p>
            <a:pPr marL="0" indent="0">
              <a:buNone/>
            </a:pPr>
            <a:endParaRPr lang="el-GR"/>
          </a:p>
          <a:p>
            <a:pPr marL="0" indent="0">
              <a:buNone/>
            </a:pPr>
            <a:r>
              <a:rPr lang="el-GR" err="1"/>
              <a:t>Εχει</a:t>
            </a:r>
            <a:r>
              <a:rPr lang="el-GR"/>
              <a:t> το δικό της δίκτυο νοσοκομείων και κλινικών ενώ παράλληλα παρέχει δωρεάν ή σχεδόν δωρεάν υπηρεσίες</a:t>
            </a:r>
          </a:p>
          <a:p>
            <a:pPr marL="0" indent="0">
              <a:buNone/>
            </a:pPr>
            <a:endParaRPr lang="el-GR"/>
          </a:p>
          <a:p>
            <a:pPr marL="0" indent="0">
              <a:buNone/>
            </a:pPr>
            <a:r>
              <a:rPr lang="el-GR"/>
              <a:t>Προβλήματα: </a:t>
            </a:r>
          </a:p>
          <a:p>
            <a:pPr marL="514350" indent="-514350">
              <a:buAutoNum type="arabicPeriod"/>
            </a:pPr>
            <a:r>
              <a:rPr lang="el-GR"/>
              <a:t>Μεγάλοι χρόνοι αναμονής</a:t>
            </a:r>
          </a:p>
          <a:p>
            <a:pPr marL="514350" indent="-514350">
              <a:buAutoNum type="arabicPeriod"/>
            </a:pPr>
            <a:r>
              <a:rPr lang="el-GR"/>
              <a:t>Γραφειοκρατικές δυσκολίες</a:t>
            </a:r>
          </a:p>
        </p:txBody>
      </p:sp>
    </p:spTree>
    <p:extLst>
      <p:ext uri="{BB962C8B-B14F-4D97-AF65-F5344CB8AC3E}">
        <p14:creationId xmlns:p14="http://schemas.microsoft.com/office/powerpoint/2010/main" val="374848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7129A39-1BCF-0C58-48AF-5DB4576A865A}"/>
              </a:ext>
            </a:extLst>
          </p:cNvPr>
          <p:cNvSpPr>
            <a:spLocks noGrp="1"/>
          </p:cNvSpPr>
          <p:nvPr>
            <p:ph idx="1"/>
          </p:nvPr>
        </p:nvSpPr>
        <p:spPr>
          <a:xfrm>
            <a:off x="838200" y="440267"/>
            <a:ext cx="10515600" cy="5736696"/>
          </a:xfrm>
        </p:spPr>
        <p:txBody>
          <a:bodyPr/>
          <a:lstStyle/>
          <a:p>
            <a:r>
              <a:rPr lang="el-GR"/>
              <a:t>3.5 </a:t>
            </a:r>
            <a:r>
              <a:rPr lang="en-US"/>
              <a:t> TRICARE – </a:t>
            </a:r>
            <a:r>
              <a:rPr lang="el-GR"/>
              <a:t>για στρατιωτικούς και τις οικογένειες τους </a:t>
            </a:r>
          </a:p>
          <a:p>
            <a:pPr marL="0" indent="0">
              <a:buNone/>
            </a:pPr>
            <a:endParaRPr lang="el-GR"/>
          </a:p>
          <a:p>
            <a:pPr marL="0" indent="0">
              <a:buNone/>
            </a:pPr>
            <a:r>
              <a:rPr lang="el-GR"/>
              <a:t>Για : </a:t>
            </a:r>
          </a:p>
          <a:p>
            <a:pPr marL="514350" indent="-514350">
              <a:buAutoNum type="arabicPeriod"/>
            </a:pPr>
            <a:r>
              <a:rPr lang="el-GR"/>
              <a:t>ενεργό προσωπικό ένοπλων δυνάμεων</a:t>
            </a:r>
          </a:p>
          <a:p>
            <a:pPr marL="514350" indent="-514350">
              <a:buAutoNum type="arabicPeriod"/>
            </a:pPr>
            <a:r>
              <a:rPr lang="el-GR"/>
              <a:t>Οικογένειες</a:t>
            </a:r>
          </a:p>
          <a:p>
            <a:pPr marL="514350" indent="-514350">
              <a:buAutoNum type="arabicPeriod"/>
            </a:pPr>
            <a:r>
              <a:rPr lang="el-GR"/>
              <a:t>Συνταξιούχοι στρατού</a:t>
            </a:r>
          </a:p>
          <a:p>
            <a:pPr marL="514350" indent="-514350">
              <a:buAutoNum type="arabicPeriod"/>
            </a:pPr>
            <a:endParaRPr lang="el-GR"/>
          </a:p>
          <a:p>
            <a:pPr marL="0" indent="0">
              <a:buNone/>
            </a:pPr>
            <a:r>
              <a:rPr lang="el-GR"/>
              <a:t>Πλεονεκτήματα: </a:t>
            </a:r>
          </a:p>
          <a:p>
            <a:pPr>
              <a:buFontTx/>
              <a:buChar char="-"/>
            </a:pPr>
            <a:r>
              <a:rPr lang="el-GR"/>
              <a:t>Ευρεία κάλυψη</a:t>
            </a:r>
          </a:p>
          <a:p>
            <a:pPr>
              <a:buFontTx/>
              <a:buChar char="-"/>
            </a:pPr>
            <a:r>
              <a:rPr lang="el-GR"/>
              <a:t>Σταθερό, αξιόπιστο</a:t>
            </a:r>
          </a:p>
          <a:p>
            <a:pPr marL="0" indent="0">
              <a:buNone/>
            </a:pPr>
            <a:endParaRPr lang="el-GR"/>
          </a:p>
        </p:txBody>
      </p:sp>
      <p:pic>
        <p:nvPicPr>
          <p:cNvPr id="5" name="Picture 4" descr="Αποτελέσματα εικόνων για TRICARE clip art">
            <a:extLst>
              <a:ext uri="{FF2B5EF4-FFF2-40B4-BE49-F238E27FC236}">
                <a16:creationId xmlns:a16="http://schemas.microsoft.com/office/drawing/2014/main" id="{644EE648-8995-E361-C315-7CFAC514D753}"/>
              </a:ext>
            </a:extLst>
          </p:cNvPr>
          <p:cNvPicPr>
            <a:picLocks noChangeAspect="1"/>
          </p:cNvPicPr>
          <p:nvPr/>
        </p:nvPicPr>
        <p:blipFill>
          <a:blip r:embed="rId2"/>
          <a:stretch>
            <a:fillRect/>
          </a:stretch>
        </p:blipFill>
        <p:spPr>
          <a:xfrm>
            <a:off x="7514945" y="3309938"/>
            <a:ext cx="3101227" cy="2098301"/>
          </a:xfrm>
          <a:prstGeom prst="rect">
            <a:avLst/>
          </a:prstGeom>
        </p:spPr>
      </p:pic>
    </p:spTree>
    <p:extLst>
      <p:ext uri="{BB962C8B-B14F-4D97-AF65-F5344CB8AC3E}">
        <p14:creationId xmlns:p14="http://schemas.microsoft.com/office/powerpoint/2010/main" val="3280022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89425B0-B276-1538-C690-7C2E19C9C24D}"/>
              </a:ext>
            </a:extLst>
          </p:cNvPr>
          <p:cNvSpPr>
            <a:spLocks noGrp="1"/>
          </p:cNvSpPr>
          <p:nvPr>
            <p:ph idx="1"/>
          </p:nvPr>
        </p:nvSpPr>
        <p:spPr>
          <a:xfrm>
            <a:off x="838200" y="508000"/>
            <a:ext cx="10515600" cy="5668963"/>
          </a:xfrm>
        </p:spPr>
        <p:txBody>
          <a:bodyPr/>
          <a:lstStyle/>
          <a:p>
            <a:r>
              <a:rPr lang="el-GR"/>
              <a:t>3.6 </a:t>
            </a:r>
            <a:r>
              <a:rPr lang="en-US"/>
              <a:t>Indian health system (HIS)</a:t>
            </a:r>
          </a:p>
          <a:p>
            <a:endParaRPr lang="en-US"/>
          </a:p>
          <a:p>
            <a:pPr marL="0" indent="0">
              <a:buNone/>
            </a:pPr>
            <a:r>
              <a:rPr lang="el-GR"/>
              <a:t>Για ποιους: αυτόχθονες </a:t>
            </a:r>
            <a:r>
              <a:rPr lang="el-GR" err="1"/>
              <a:t>αμερικάνοι</a:t>
            </a:r>
            <a:r>
              <a:rPr lang="el-GR"/>
              <a:t> και κάτοικοι Αλάσκας </a:t>
            </a:r>
          </a:p>
          <a:p>
            <a:pPr marL="0" indent="0">
              <a:buNone/>
            </a:pPr>
            <a:endParaRPr lang="el-GR"/>
          </a:p>
          <a:p>
            <a:pPr marL="0" indent="0">
              <a:buNone/>
            </a:pPr>
            <a:r>
              <a:rPr lang="el-GR"/>
              <a:t>Πλεονεκτήματα: </a:t>
            </a:r>
          </a:p>
          <a:p>
            <a:pPr marL="514350" indent="-514350">
              <a:buAutoNum type="arabicPeriod"/>
            </a:pPr>
            <a:r>
              <a:rPr lang="el-GR"/>
              <a:t>Δωρεάν υπηρεσίες σε ειδικά </a:t>
            </a:r>
            <a:r>
              <a:rPr lang="el-GR" err="1"/>
              <a:t>ινδιανικά</a:t>
            </a:r>
            <a:r>
              <a:rPr lang="el-GR"/>
              <a:t> νοσοκομεία / κλινικές </a:t>
            </a:r>
          </a:p>
          <a:p>
            <a:pPr marL="514350" indent="-514350">
              <a:buAutoNum type="arabicPeriod"/>
            </a:pPr>
            <a:endParaRPr lang="el-GR"/>
          </a:p>
          <a:p>
            <a:pPr marL="0" indent="0">
              <a:buNone/>
            </a:pPr>
            <a:r>
              <a:rPr lang="el-GR"/>
              <a:t>Προβλήματα:</a:t>
            </a:r>
          </a:p>
          <a:p>
            <a:pPr marL="514350" indent="-514350">
              <a:buAutoNum type="arabicPeriod"/>
            </a:pPr>
            <a:r>
              <a:rPr lang="el-GR"/>
              <a:t>Χρόνια </a:t>
            </a:r>
            <a:r>
              <a:rPr lang="el-GR" err="1"/>
              <a:t>υποχρηματοδότηση</a:t>
            </a:r>
            <a:endParaRPr lang="el-GR"/>
          </a:p>
          <a:p>
            <a:pPr marL="514350" indent="-514350">
              <a:buAutoNum type="arabicPeriod"/>
            </a:pPr>
            <a:r>
              <a:rPr lang="el-GR"/>
              <a:t>Περιορισμένη πρόσβαση σε πολλές περιοχές</a:t>
            </a:r>
          </a:p>
          <a:p>
            <a:pPr marL="0" indent="0">
              <a:buNone/>
            </a:pPr>
            <a:endParaRPr lang="en-US"/>
          </a:p>
        </p:txBody>
      </p:sp>
    </p:spTree>
    <p:extLst>
      <p:ext uri="{BB962C8B-B14F-4D97-AF65-F5344CB8AC3E}">
        <p14:creationId xmlns:p14="http://schemas.microsoft.com/office/powerpoint/2010/main" val="1701532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618EAA-B109-FF37-23F0-EA3209A2256C}"/>
              </a:ext>
            </a:extLst>
          </p:cNvPr>
          <p:cNvSpPr>
            <a:spLocks noGrp="1"/>
          </p:cNvSpPr>
          <p:nvPr>
            <p:ph type="title"/>
          </p:nvPr>
        </p:nvSpPr>
        <p:spPr/>
        <p:txBody>
          <a:bodyPr/>
          <a:lstStyle/>
          <a:p>
            <a:r>
              <a:rPr lang="el-GR" b="1" dirty="0"/>
              <a:t>4. Ο ρόλος του ιδιωτικού τομέα</a:t>
            </a:r>
          </a:p>
        </p:txBody>
      </p:sp>
      <p:sp>
        <p:nvSpPr>
          <p:cNvPr id="3" name="Θέση περιεχομένου 2">
            <a:extLst>
              <a:ext uri="{FF2B5EF4-FFF2-40B4-BE49-F238E27FC236}">
                <a16:creationId xmlns:a16="http://schemas.microsoft.com/office/drawing/2014/main" id="{004A286D-D669-07F5-FA8F-492F601F845F}"/>
              </a:ext>
            </a:extLst>
          </p:cNvPr>
          <p:cNvSpPr>
            <a:spLocks noGrp="1"/>
          </p:cNvSpPr>
          <p:nvPr>
            <p:ph idx="1"/>
          </p:nvPr>
        </p:nvSpPr>
        <p:spPr>
          <a:xfrm>
            <a:off x="838200" y="1386840"/>
            <a:ext cx="10515600" cy="5295900"/>
          </a:xfrm>
        </p:spPr>
        <p:txBody>
          <a:bodyPr>
            <a:normAutofit fontScale="85000" lnSpcReduction="20000"/>
          </a:bodyPr>
          <a:lstStyle/>
          <a:p>
            <a:pPr marL="0" indent="0">
              <a:buNone/>
            </a:pPr>
            <a:r>
              <a:rPr lang="el-GR"/>
              <a:t>Το αμερικανικό σύστημα εξαρτάται σε μεγάλο βαθμό από την ιδιωτική ασφάλιση υγείας, η οποία είναι συχνά συνδεδεμένη με την εργασία.</a:t>
            </a:r>
          </a:p>
          <a:p>
            <a:endParaRPr lang="el-GR"/>
          </a:p>
          <a:p>
            <a:endParaRPr lang="el-GR"/>
          </a:p>
          <a:p>
            <a:r>
              <a:rPr lang="el-GR"/>
              <a:t>4.1 Φορολογική μεταχείριση εργοδοτικών εισφορών</a:t>
            </a:r>
          </a:p>
          <a:p>
            <a:endParaRPr lang="el-GR"/>
          </a:p>
          <a:p>
            <a:pPr marL="0" indent="0">
              <a:buNone/>
            </a:pPr>
            <a:r>
              <a:rPr lang="el-GR"/>
              <a:t>Ένα κρίσιμο χαρακτηριστικό είναι ότι:</a:t>
            </a:r>
          </a:p>
          <a:p>
            <a:pPr marL="0" indent="0">
              <a:buNone/>
            </a:pPr>
            <a:endParaRPr lang="el-GR"/>
          </a:p>
          <a:p>
            <a:pPr marL="0" indent="0">
              <a:buNone/>
            </a:pPr>
            <a:r>
              <a:rPr lang="el-GR"/>
              <a:t>Οι εισφορές των εργοδοτών σε ασφαλιστικά προγράμματα υγείας δεν θεωρούνται φορολογητέο εισόδημα για τον εργαζόμενο.</a:t>
            </a:r>
          </a:p>
          <a:p>
            <a:endParaRPr lang="el-GR"/>
          </a:p>
          <a:p>
            <a:pPr marL="0" indent="0">
              <a:buNone/>
            </a:pPr>
            <a:r>
              <a:rPr lang="el-GR"/>
              <a:t>Αυτό λειτουργεί σαν:</a:t>
            </a:r>
          </a:p>
          <a:p>
            <a:r>
              <a:rPr lang="el-GR"/>
              <a:t>μεγάλη φορολογική επιδότηση,</a:t>
            </a:r>
          </a:p>
          <a:p>
            <a:r>
              <a:rPr lang="el-GR"/>
              <a:t>οικονομικό κίνητρο για εργοδότες &amp; εργαζόμενους.</a:t>
            </a:r>
          </a:p>
          <a:p>
            <a:endParaRPr lang="el-GR"/>
          </a:p>
          <a:p>
            <a:endParaRPr lang="el-GR"/>
          </a:p>
          <a:p>
            <a:endParaRPr lang="el-GR"/>
          </a:p>
        </p:txBody>
      </p:sp>
    </p:spTree>
    <p:extLst>
      <p:ext uri="{BB962C8B-B14F-4D97-AF65-F5344CB8AC3E}">
        <p14:creationId xmlns:p14="http://schemas.microsoft.com/office/powerpoint/2010/main" val="782205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4CBBBF-AE25-047C-E100-F832407341A9}"/>
              </a:ext>
            </a:extLst>
          </p:cNvPr>
          <p:cNvSpPr>
            <a:spLocks noGrp="1"/>
          </p:cNvSpPr>
          <p:nvPr>
            <p:ph type="title"/>
          </p:nvPr>
        </p:nvSpPr>
        <p:spPr/>
        <p:txBody>
          <a:bodyPr/>
          <a:lstStyle/>
          <a:p>
            <a:r>
              <a:rPr lang="el-GR" b="1" dirty="0"/>
              <a:t>4. Ο ρόλος του ιδιωτικού τομέα</a:t>
            </a:r>
            <a:endParaRPr lang="el-GR" dirty="0"/>
          </a:p>
        </p:txBody>
      </p:sp>
      <p:sp>
        <p:nvSpPr>
          <p:cNvPr id="3" name="Θέση περιεχομένου 2">
            <a:extLst>
              <a:ext uri="{FF2B5EF4-FFF2-40B4-BE49-F238E27FC236}">
                <a16:creationId xmlns:a16="http://schemas.microsoft.com/office/drawing/2014/main" id="{FDFB9524-AF62-2327-DE17-7A5441AB4627}"/>
              </a:ext>
            </a:extLst>
          </p:cNvPr>
          <p:cNvSpPr>
            <a:spLocks noGrp="1"/>
          </p:cNvSpPr>
          <p:nvPr>
            <p:ph idx="1"/>
          </p:nvPr>
        </p:nvSpPr>
        <p:spPr>
          <a:xfrm>
            <a:off x="838200" y="1995060"/>
            <a:ext cx="10515600" cy="5163503"/>
          </a:xfrm>
        </p:spPr>
        <p:txBody>
          <a:bodyPr/>
          <a:lstStyle/>
          <a:p>
            <a:r>
              <a:rPr lang="el-GR" dirty="0"/>
              <a:t>Μελέτες σε </a:t>
            </a:r>
            <a:r>
              <a:rPr lang="el-GR" dirty="0" err="1"/>
              <a:t>PubMed</a:t>
            </a:r>
            <a:r>
              <a:rPr lang="el-GR" dirty="0"/>
              <a:t>, NBER και NIH επιβεβαιώνουν ότι η </a:t>
            </a:r>
            <a:r>
              <a:rPr lang="el-GR" dirty="0" err="1"/>
              <a:t>tax</a:t>
            </a:r>
            <a:r>
              <a:rPr lang="el-GR" dirty="0"/>
              <a:t> </a:t>
            </a:r>
            <a:r>
              <a:rPr lang="el-GR" dirty="0" err="1"/>
              <a:t>exclusion</a:t>
            </a:r>
            <a:r>
              <a:rPr lang="el-GR" dirty="0"/>
              <a:t>:</a:t>
            </a:r>
          </a:p>
          <a:p>
            <a:r>
              <a:rPr lang="el-GR" dirty="0"/>
              <a:t>μειώνει το φορολογητέο εισόδημα,</a:t>
            </a:r>
          </a:p>
          <a:p>
            <a:r>
              <a:rPr lang="el-GR" dirty="0"/>
              <a:t>αυξάνει την εξάρτηση από εργοδοτική ασφάλιση,</a:t>
            </a:r>
          </a:p>
          <a:p>
            <a:r>
              <a:rPr lang="el-GR" dirty="0"/>
              <a:t>ενθαρρύνει υψηλότερες δαπάνες υγείας.</a:t>
            </a:r>
          </a:p>
          <a:p>
            <a:endParaRPr lang="el-GR" dirty="0"/>
          </a:p>
        </p:txBody>
      </p:sp>
    </p:spTree>
    <p:extLst>
      <p:ext uri="{BB962C8B-B14F-4D97-AF65-F5344CB8AC3E}">
        <p14:creationId xmlns:p14="http://schemas.microsoft.com/office/powerpoint/2010/main" val="1912693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8BD620-04D7-7CA3-2121-6DAF6FD3980F}"/>
              </a:ext>
            </a:extLst>
          </p:cNvPr>
          <p:cNvSpPr>
            <a:spLocks noGrp="1"/>
          </p:cNvSpPr>
          <p:nvPr>
            <p:ph type="title"/>
          </p:nvPr>
        </p:nvSpPr>
        <p:spPr/>
        <p:txBody>
          <a:bodyPr/>
          <a:lstStyle/>
          <a:p>
            <a:r>
              <a:rPr lang="el-GR" b="1"/>
              <a:t>5. Δομή χρηματοδότησης του συστήματος</a:t>
            </a:r>
          </a:p>
        </p:txBody>
      </p:sp>
      <p:sp>
        <p:nvSpPr>
          <p:cNvPr id="3" name="Θέση περιεχομένου 2">
            <a:extLst>
              <a:ext uri="{FF2B5EF4-FFF2-40B4-BE49-F238E27FC236}">
                <a16:creationId xmlns:a16="http://schemas.microsoft.com/office/drawing/2014/main" id="{F3FD8EE1-DC85-6F44-F477-2B3A093DBF4F}"/>
              </a:ext>
            </a:extLst>
          </p:cNvPr>
          <p:cNvSpPr>
            <a:spLocks noGrp="1"/>
          </p:cNvSpPr>
          <p:nvPr>
            <p:ph idx="1"/>
          </p:nvPr>
        </p:nvSpPr>
        <p:spPr/>
        <p:txBody>
          <a:bodyPr>
            <a:normAutofit fontScale="85000" lnSpcReduction="20000"/>
          </a:bodyPr>
          <a:lstStyle/>
          <a:p>
            <a:pPr marL="0" indent="0">
              <a:buNone/>
            </a:pPr>
            <a:r>
              <a:rPr lang="el-GR"/>
              <a:t>Το σύστημα χρηματοδοτείται από:</a:t>
            </a:r>
          </a:p>
          <a:p>
            <a:pPr marL="0" indent="0">
              <a:buNone/>
            </a:pPr>
            <a:endParaRPr lang="el-GR"/>
          </a:p>
          <a:p>
            <a:r>
              <a:rPr lang="el-GR"/>
              <a:t>Ιδιωτική ασφάλιση υγείας (περίπου 50% του πληθυσμού)</a:t>
            </a:r>
          </a:p>
          <a:p>
            <a:r>
              <a:rPr lang="el-GR" err="1"/>
              <a:t>Medicare</a:t>
            </a:r>
            <a:endParaRPr lang="el-GR"/>
          </a:p>
          <a:p>
            <a:r>
              <a:rPr lang="el-GR" err="1"/>
              <a:t>Medicaid</a:t>
            </a:r>
            <a:endParaRPr lang="el-GR"/>
          </a:p>
          <a:p>
            <a:r>
              <a:rPr lang="el-GR" err="1"/>
              <a:t>Out</a:t>
            </a:r>
            <a:r>
              <a:rPr lang="el-GR"/>
              <a:t>-of-</a:t>
            </a:r>
            <a:r>
              <a:rPr lang="el-GR" err="1"/>
              <a:t>pocket</a:t>
            </a:r>
            <a:r>
              <a:rPr lang="el-GR"/>
              <a:t> πληρωμές (συμμετοχές, </a:t>
            </a:r>
            <a:r>
              <a:rPr lang="el-GR" err="1"/>
              <a:t>deductibles</a:t>
            </a:r>
            <a:r>
              <a:rPr lang="el-GR"/>
              <a:t> κ.λπ.)</a:t>
            </a:r>
          </a:p>
          <a:p>
            <a:r>
              <a:rPr lang="el-GR"/>
              <a:t>Προγράμματα ειδικών ομάδων (π.χ. VHA)</a:t>
            </a:r>
          </a:p>
          <a:p>
            <a:endParaRPr lang="el-GR"/>
          </a:p>
          <a:p>
            <a:pPr marL="0" indent="0">
              <a:buNone/>
            </a:pPr>
            <a:endParaRPr lang="el-GR"/>
          </a:p>
          <a:p>
            <a:pPr marL="0" indent="0">
              <a:buNone/>
            </a:pPr>
            <a:r>
              <a:rPr lang="el-GR"/>
              <a:t>Οι ΗΠΑ έχουν το υψηλότερο κόστος υγείας παγκοσμίως, υπερβαίνοντας το 17% του ΑΕΠ.</a:t>
            </a:r>
          </a:p>
        </p:txBody>
      </p:sp>
    </p:spTree>
    <p:extLst>
      <p:ext uri="{BB962C8B-B14F-4D97-AF65-F5344CB8AC3E}">
        <p14:creationId xmlns:p14="http://schemas.microsoft.com/office/powerpoint/2010/main" val="846091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8D50583-AD09-C39C-66FC-57DDB2D368A4}"/>
              </a:ext>
            </a:extLst>
          </p:cNvPr>
          <p:cNvSpPr>
            <a:spLocks noGrp="1"/>
          </p:cNvSpPr>
          <p:nvPr>
            <p:ph type="title"/>
          </p:nvPr>
        </p:nvSpPr>
        <p:spPr>
          <a:xfrm>
            <a:off x="1371597" y="348865"/>
            <a:ext cx="10044023" cy="877729"/>
          </a:xfrm>
        </p:spPr>
        <p:txBody>
          <a:bodyPr anchor="ctr">
            <a:normAutofit/>
          </a:bodyPr>
          <a:lstStyle/>
          <a:p>
            <a:r>
              <a:rPr lang="el-GR" sz="1900" dirty="0">
                <a:solidFill>
                  <a:srgbClr val="FFFFFF"/>
                </a:solidFill>
              </a:rPr>
              <a:t> ΠΛΕΟΝΕΚΤΗΜΑΤΑ</a:t>
            </a:r>
            <a:br>
              <a:rPr lang="el-GR" sz="1900" dirty="0">
                <a:solidFill>
                  <a:srgbClr val="FFFFFF"/>
                </a:solidFill>
              </a:rPr>
            </a:br>
            <a:br>
              <a:rPr lang="el-GR" sz="1900" dirty="0">
                <a:solidFill>
                  <a:srgbClr val="FFFFFF"/>
                </a:solidFill>
              </a:rPr>
            </a:br>
            <a:endParaRPr lang="el-GR" sz="1900" dirty="0">
              <a:solidFill>
                <a:srgbClr val="FFFFFF"/>
              </a:solidFill>
            </a:endParaRPr>
          </a:p>
        </p:txBody>
      </p:sp>
      <p:graphicFrame>
        <p:nvGraphicFramePr>
          <p:cNvPr id="5" name="Θέση περιεχομένου 2">
            <a:extLst>
              <a:ext uri="{FF2B5EF4-FFF2-40B4-BE49-F238E27FC236}">
                <a16:creationId xmlns:a16="http://schemas.microsoft.com/office/drawing/2014/main" id="{4C372D14-C916-D35F-D8DB-70A30020E44C}"/>
              </a:ext>
            </a:extLst>
          </p:cNvPr>
          <p:cNvGraphicFramePr>
            <a:graphicFrameLocks noGrp="1"/>
          </p:cNvGraphicFramePr>
          <p:nvPr>
            <p:ph idx="1"/>
            <p:extLst>
              <p:ext uri="{D42A27DB-BD31-4B8C-83A1-F6EECF244321}">
                <p14:modId xmlns:p14="http://schemas.microsoft.com/office/powerpoint/2010/main" val="77506176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806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80477D8F-C40F-8EBB-E43C-728E52074579}"/>
              </a:ext>
            </a:extLst>
          </p:cNvPr>
          <p:cNvSpPr>
            <a:spLocks noGrp="1"/>
          </p:cNvSpPr>
          <p:nvPr>
            <p:ph type="title"/>
          </p:nvPr>
        </p:nvSpPr>
        <p:spPr>
          <a:xfrm>
            <a:off x="826396" y="586855"/>
            <a:ext cx="4230100" cy="3387497"/>
          </a:xfrm>
        </p:spPr>
        <p:txBody>
          <a:bodyPr anchor="b">
            <a:normAutofit/>
          </a:bodyPr>
          <a:lstStyle/>
          <a:p>
            <a:pPr algn="r"/>
            <a:r>
              <a:rPr lang="el-GR" sz="4000">
                <a:solidFill>
                  <a:srgbClr val="FFFFFF"/>
                </a:solidFill>
              </a:rPr>
              <a:t>                                  ΜΕΙΟΝΕΚΤΗΜΑΤΑ</a:t>
            </a:r>
            <a:br>
              <a:rPr lang="el-GR" sz="4000">
                <a:solidFill>
                  <a:srgbClr val="FFFFFF"/>
                </a:solidFill>
              </a:rPr>
            </a:br>
            <a:br>
              <a:rPr lang="el-GR" sz="4000">
                <a:solidFill>
                  <a:srgbClr val="FFFFFF"/>
                </a:solidFill>
              </a:rPr>
            </a:br>
            <a:endParaRPr lang="el-GR" sz="4000">
              <a:solidFill>
                <a:srgbClr val="FFFFFF"/>
              </a:solidFill>
            </a:endParaRPr>
          </a:p>
        </p:txBody>
      </p:sp>
      <p:sp>
        <p:nvSpPr>
          <p:cNvPr id="3" name="Θέση περιεχομένου 2">
            <a:extLst>
              <a:ext uri="{FF2B5EF4-FFF2-40B4-BE49-F238E27FC236}">
                <a16:creationId xmlns:a16="http://schemas.microsoft.com/office/drawing/2014/main" id="{F48AB568-B123-DA63-09B7-DC356AF303CB}"/>
              </a:ext>
            </a:extLst>
          </p:cNvPr>
          <p:cNvSpPr>
            <a:spLocks noGrp="1"/>
          </p:cNvSpPr>
          <p:nvPr>
            <p:ph idx="1"/>
          </p:nvPr>
        </p:nvSpPr>
        <p:spPr>
          <a:xfrm>
            <a:off x="6503158" y="649480"/>
            <a:ext cx="4862447" cy="5546047"/>
          </a:xfrm>
        </p:spPr>
        <p:txBody>
          <a:bodyPr anchor="ctr">
            <a:normAutofit/>
          </a:bodyPr>
          <a:lstStyle/>
          <a:p>
            <a:r>
              <a:rPr lang="el-GR" sz="2000"/>
              <a:t>Απουσία καθολικής κάλυψης</a:t>
            </a:r>
          </a:p>
          <a:p>
            <a:r>
              <a:rPr lang="el-GR" sz="2000"/>
              <a:t>Υψηλό κόστος ασφάλισης</a:t>
            </a:r>
          </a:p>
          <a:p>
            <a:r>
              <a:rPr lang="el-GR" sz="2000"/>
              <a:t>Μεγάλες ανισότητες πρόσβασης</a:t>
            </a:r>
          </a:p>
          <a:p>
            <a:r>
              <a:rPr lang="el-GR" sz="2000"/>
              <a:t>Πολυπλοκότητα του συστήματος</a:t>
            </a:r>
          </a:p>
          <a:p>
            <a:r>
              <a:rPr lang="el-GR" sz="2000"/>
              <a:t>Το φαινόμενο medical bankruptcy (οικονομική χρεοκοπία λόγω υγείας)</a:t>
            </a:r>
          </a:p>
          <a:p>
            <a:endParaRPr lang="el-GR" sz="2000"/>
          </a:p>
        </p:txBody>
      </p:sp>
    </p:spTree>
    <p:extLst>
      <p:ext uri="{BB962C8B-B14F-4D97-AF65-F5344CB8AC3E}">
        <p14:creationId xmlns:p14="http://schemas.microsoft.com/office/powerpoint/2010/main" val="4126010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B83E3C-808D-04FF-548B-24B583C44B41}"/>
              </a:ext>
            </a:extLst>
          </p:cNvPr>
          <p:cNvSpPr>
            <a:spLocks noGrp="1"/>
          </p:cNvSpPr>
          <p:nvPr>
            <p:ph type="title"/>
          </p:nvPr>
        </p:nvSpPr>
        <p:spPr/>
        <p:txBody>
          <a:bodyPr/>
          <a:lstStyle/>
          <a:p>
            <a:r>
              <a:rPr lang="el-GR" dirty="0"/>
              <a:t>4. Συγκριτική Αξιολόγηση και Συμπεράσματα</a:t>
            </a:r>
          </a:p>
        </p:txBody>
      </p:sp>
      <p:graphicFrame>
        <p:nvGraphicFramePr>
          <p:cNvPr id="7" name="Θέση περιεχομένου 6">
            <a:extLst>
              <a:ext uri="{FF2B5EF4-FFF2-40B4-BE49-F238E27FC236}">
                <a16:creationId xmlns:a16="http://schemas.microsoft.com/office/drawing/2014/main" id="{C54F6A68-CD7C-BC89-23CF-6601DECFD31E}"/>
              </a:ext>
            </a:extLst>
          </p:cNvPr>
          <p:cNvGraphicFramePr>
            <a:graphicFrameLocks noGrp="1"/>
          </p:cNvGraphicFramePr>
          <p:nvPr>
            <p:ph idx="1"/>
          </p:nvPr>
        </p:nvGraphicFramePr>
        <p:xfrm>
          <a:off x="838200" y="2232310"/>
          <a:ext cx="10515600" cy="3032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796534735"/>
                    </a:ext>
                  </a:extLst>
                </a:gridCol>
                <a:gridCol w="5257800">
                  <a:extLst>
                    <a:ext uri="{9D8B030D-6E8A-4147-A177-3AD203B41FA5}">
                      <a16:colId xmlns:a16="http://schemas.microsoft.com/office/drawing/2014/main" val="2717918095"/>
                    </a:ext>
                  </a:extLst>
                </a:gridCol>
              </a:tblGrid>
              <a:tr h="370840">
                <a:tc>
                  <a:txBody>
                    <a:bodyPr/>
                    <a:lstStyle/>
                    <a:p>
                      <a:pPr algn="ctr"/>
                      <a:r>
                        <a:rPr lang="el-GR" sz="1800" b="1" kern="1200" dirty="0">
                          <a:solidFill>
                            <a:schemeClr val="lt1"/>
                          </a:solidFill>
                          <a:effectLst/>
                          <a:latin typeface="+mn-lt"/>
                          <a:ea typeface="+mn-ea"/>
                          <a:cs typeface="+mn-cs"/>
                        </a:rPr>
                        <a:t>ΜΟΝΤΕΛΑ ΣΥΣΤΗΜΑΤΩΝ ΥΓΕΙΑΣ ΣΤΗΝ ΕΥΡΩΠΗ</a:t>
                      </a:r>
                      <a:r>
                        <a:rPr lang="el-GR" dirty="0">
                          <a:effectLst/>
                        </a:rPr>
                        <a:t> </a:t>
                      </a:r>
                      <a:endParaRPr lang="el-GR" dirty="0"/>
                    </a:p>
                  </a:txBody>
                  <a:tcPr/>
                </a:tc>
                <a:tc>
                  <a:txBody>
                    <a:bodyPr/>
                    <a:lstStyle/>
                    <a:p>
                      <a:pPr algn="ctr"/>
                      <a:r>
                        <a:rPr lang="el-GR" sz="1800" b="1" kern="1200" dirty="0">
                          <a:solidFill>
                            <a:schemeClr val="lt1"/>
                          </a:solidFill>
                          <a:effectLst/>
                          <a:latin typeface="+mn-lt"/>
                          <a:ea typeface="+mn-ea"/>
                          <a:cs typeface="+mn-cs"/>
                        </a:rPr>
                        <a:t>ΜΟΝΤΕΛΑ ΣΥΣΤΗΜΑΤΩΝ ΥΓΕΙΑΣ ΗΠΑ</a:t>
                      </a:r>
                      <a:endParaRPr lang="el-GR" dirty="0"/>
                    </a:p>
                  </a:txBody>
                  <a:tcPr/>
                </a:tc>
                <a:extLst>
                  <a:ext uri="{0D108BD9-81ED-4DB2-BD59-A6C34878D82A}">
                    <a16:rowId xmlns:a16="http://schemas.microsoft.com/office/drawing/2014/main" val="2183660177"/>
                  </a:ext>
                </a:extLst>
              </a:tr>
              <a:tr h="370840">
                <a:tc>
                  <a:txBody>
                    <a:bodyPr/>
                    <a:lstStyle/>
                    <a:p>
                      <a:pPr algn="ctr"/>
                      <a:r>
                        <a:rPr lang="el-GR" dirty="0"/>
                        <a:t>Σχεδόν καθολική κάλυψη ανεξαρτήτους συστήματος</a:t>
                      </a:r>
                    </a:p>
                  </a:txBody>
                  <a:tcPr/>
                </a:tc>
                <a:tc>
                  <a:txBody>
                    <a:bodyPr/>
                    <a:lstStyle/>
                    <a:p>
                      <a:pPr algn="ctr"/>
                      <a:r>
                        <a:rPr lang="el-GR" dirty="0"/>
                        <a:t>Απουσία καθολικής κάλυψης </a:t>
                      </a:r>
                    </a:p>
                  </a:txBody>
                  <a:tcPr/>
                </a:tc>
                <a:extLst>
                  <a:ext uri="{0D108BD9-81ED-4DB2-BD59-A6C34878D82A}">
                    <a16:rowId xmlns:a16="http://schemas.microsoft.com/office/drawing/2014/main" val="1738404200"/>
                  </a:ext>
                </a:extLst>
              </a:tr>
              <a:tr h="370840">
                <a:tc>
                  <a:txBody>
                    <a:bodyPr/>
                    <a:lstStyle/>
                    <a:p>
                      <a:pPr algn="ctr"/>
                      <a:r>
                        <a:rPr lang="el-GR" dirty="0"/>
                        <a:t>Σχεδόν Ισοτιμία</a:t>
                      </a:r>
                    </a:p>
                  </a:txBody>
                  <a:tcPr/>
                </a:tc>
                <a:tc>
                  <a:txBody>
                    <a:bodyPr/>
                    <a:lstStyle/>
                    <a:p>
                      <a:pPr algn="ctr"/>
                      <a:r>
                        <a:rPr lang="el-GR" dirty="0"/>
                        <a:t>Ανισότητες στην πρόσβαση ανάλογη της ασφάλισης του πολίτη</a:t>
                      </a:r>
                    </a:p>
                  </a:txBody>
                  <a:tcPr/>
                </a:tc>
                <a:extLst>
                  <a:ext uri="{0D108BD9-81ED-4DB2-BD59-A6C34878D82A}">
                    <a16:rowId xmlns:a16="http://schemas.microsoft.com/office/drawing/2014/main" val="3286984438"/>
                  </a:ext>
                </a:extLst>
              </a:tr>
              <a:tr h="370840">
                <a:tc>
                  <a:txBody>
                    <a:bodyPr/>
                    <a:lstStyle/>
                    <a:p>
                      <a:pPr algn="ctr"/>
                      <a:r>
                        <a:rPr lang="el-GR" sz="1800" kern="1200" dirty="0">
                          <a:solidFill>
                            <a:schemeClr val="dk1"/>
                          </a:solidFill>
                          <a:effectLst/>
                          <a:latin typeface="+mn-lt"/>
                          <a:ea typeface="+mn-ea"/>
                          <a:cs typeface="+mn-cs"/>
                        </a:rPr>
                        <a:t>Ισχυρός ρόλος κράτους</a:t>
                      </a:r>
                      <a:endParaRPr lang="el-GR" dirty="0"/>
                    </a:p>
                  </a:txBody>
                  <a:tcPr/>
                </a:tc>
                <a:tc>
                  <a:txBody>
                    <a:bodyPr/>
                    <a:lstStyle/>
                    <a:p>
                      <a:pPr algn="ctr"/>
                      <a:r>
                        <a:rPr lang="el-GR" dirty="0"/>
                        <a:t>Πολυδιάσπαση : ιδιωτικές ασφαλιστικές + κρατικά προγράμματα</a:t>
                      </a:r>
                    </a:p>
                  </a:txBody>
                  <a:tcPr/>
                </a:tc>
                <a:extLst>
                  <a:ext uri="{0D108BD9-81ED-4DB2-BD59-A6C34878D82A}">
                    <a16:rowId xmlns:a16="http://schemas.microsoft.com/office/drawing/2014/main" val="67877382"/>
                  </a:ext>
                </a:extLst>
              </a:tr>
              <a:tr h="370840">
                <a:tc>
                  <a:txBody>
                    <a:bodyPr/>
                    <a:lstStyle/>
                    <a:p>
                      <a:pPr algn="ctr"/>
                      <a:r>
                        <a:rPr lang="el-GR" dirty="0"/>
                        <a:t>Χαμηλότερο Κόστος</a:t>
                      </a:r>
                    </a:p>
                  </a:txBody>
                  <a:tcPr/>
                </a:tc>
                <a:tc>
                  <a:txBody>
                    <a:bodyPr/>
                    <a:lstStyle/>
                    <a:p>
                      <a:pPr algn="ctr"/>
                      <a:r>
                        <a:rPr lang="el-GR" dirty="0"/>
                        <a:t>Πολύ υψηλό κόστος</a:t>
                      </a:r>
                    </a:p>
                  </a:txBody>
                  <a:tcPr/>
                </a:tc>
                <a:extLst>
                  <a:ext uri="{0D108BD9-81ED-4DB2-BD59-A6C34878D82A}">
                    <a16:rowId xmlns:a16="http://schemas.microsoft.com/office/drawing/2014/main" val="2117842910"/>
                  </a:ext>
                </a:extLst>
              </a:tr>
              <a:tr h="370840">
                <a:tc>
                  <a:txBody>
                    <a:bodyPr/>
                    <a:lstStyle/>
                    <a:p>
                      <a:pPr algn="ctr"/>
                      <a:r>
                        <a:rPr lang="el-GR" dirty="0"/>
                        <a:t>Χρηματοδότηση από φορείς / εισφορές</a:t>
                      </a:r>
                    </a:p>
                  </a:txBody>
                  <a:tcPr/>
                </a:tc>
                <a:tc>
                  <a:txBody>
                    <a:bodyPr/>
                    <a:lstStyle/>
                    <a:p>
                      <a:pPr algn="ctr"/>
                      <a:r>
                        <a:rPr lang="el-GR" dirty="0"/>
                        <a:t>Ιδιωτική Ασφάλιση </a:t>
                      </a:r>
                    </a:p>
                  </a:txBody>
                  <a:tcPr/>
                </a:tc>
                <a:extLst>
                  <a:ext uri="{0D108BD9-81ED-4DB2-BD59-A6C34878D82A}">
                    <a16:rowId xmlns:a16="http://schemas.microsoft.com/office/drawing/2014/main" val="876293431"/>
                  </a:ext>
                </a:extLst>
              </a:tr>
            </a:tbl>
          </a:graphicData>
        </a:graphic>
      </p:graphicFrame>
      <p:sp>
        <p:nvSpPr>
          <p:cNvPr id="9" name="TextBox 8">
            <a:extLst>
              <a:ext uri="{FF2B5EF4-FFF2-40B4-BE49-F238E27FC236}">
                <a16:creationId xmlns:a16="http://schemas.microsoft.com/office/drawing/2014/main" id="{589293FD-3F38-C715-A1D2-CF6194B0A724}"/>
              </a:ext>
            </a:extLst>
          </p:cNvPr>
          <p:cNvSpPr txBox="1"/>
          <p:nvPr/>
        </p:nvSpPr>
        <p:spPr>
          <a:xfrm>
            <a:off x="1937733" y="1592930"/>
            <a:ext cx="9907820" cy="523220"/>
          </a:xfrm>
          <a:prstGeom prst="rect">
            <a:avLst/>
          </a:prstGeom>
          <a:noFill/>
          <a:effectLst>
            <a:outerShdw blurRad="50800" dist="497183" dir="5400000" sx="71944" sy="71944" algn="ctr" rotWithShape="0">
              <a:srgbClr val="000000">
                <a:alpha val="99992"/>
              </a:srgbClr>
            </a:outerShdw>
          </a:effectLst>
        </p:spPr>
        <p:txBody>
          <a:bodyPr wrap="square" rtlCol="0">
            <a:spAutoFit/>
          </a:bodyPr>
          <a:lstStyle/>
          <a:p>
            <a:r>
              <a:rPr lang="el-GR" sz="2800" b="1" u="sng" dirty="0">
                <a:solidFill>
                  <a:srgbClr val="0070C0"/>
                </a:solidFill>
              </a:rPr>
              <a:t>4.1 Διαφορές Συστημάτων Υγείας Ευρώπης - ΗΠΑ</a:t>
            </a:r>
          </a:p>
        </p:txBody>
      </p:sp>
    </p:spTree>
    <p:extLst>
      <p:ext uri="{BB962C8B-B14F-4D97-AF65-F5344CB8AC3E}">
        <p14:creationId xmlns:p14="http://schemas.microsoft.com/office/powerpoint/2010/main" val="467133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στιάζοντας στην αξία: Αλλαγή του παραδείγματος, για ένα βιώσιμο και  αποδοτικό σύστημα υγείας - ΤΟ ΒΗΜΑ">
            <a:extLst>
              <a:ext uri="{FF2B5EF4-FFF2-40B4-BE49-F238E27FC236}">
                <a16:creationId xmlns:a16="http://schemas.microsoft.com/office/drawing/2014/main" id="{391DA98B-806D-7B33-9B7A-F306BB8A4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933"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A1A4A06E-E3AF-3C03-AB97-A23859D84636}"/>
              </a:ext>
            </a:extLst>
          </p:cNvPr>
          <p:cNvSpPr>
            <a:spLocks noGrp="1"/>
          </p:cNvSpPr>
          <p:nvPr>
            <p:ph type="title"/>
          </p:nvPr>
        </p:nvSpPr>
        <p:spPr>
          <a:xfrm>
            <a:off x="7531610" y="365125"/>
            <a:ext cx="3822189" cy="1899912"/>
          </a:xfrm>
        </p:spPr>
        <p:txBody>
          <a:bodyPr>
            <a:normAutofit/>
          </a:bodyPr>
          <a:lstStyle/>
          <a:p>
            <a:r>
              <a:rPr lang="el-GR" sz="4000" dirty="0"/>
              <a:t>4. Συγκριτική Αξιολόγηση και Συμπεράσματα</a:t>
            </a:r>
          </a:p>
        </p:txBody>
      </p:sp>
      <p:sp>
        <p:nvSpPr>
          <p:cNvPr id="6" name="Θέση περιεχομένου 5">
            <a:extLst>
              <a:ext uri="{FF2B5EF4-FFF2-40B4-BE49-F238E27FC236}">
                <a16:creationId xmlns:a16="http://schemas.microsoft.com/office/drawing/2014/main" id="{71A89777-733A-3902-2907-1EF3D6727AAE}"/>
              </a:ext>
            </a:extLst>
          </p:cNvPr>
          <p:cNvSpPr>
            <a:spLocks noGrp="1"/>
          </p:cNvSpPr>
          <p:nvPr>
            <p:ph idx="1"/>
          </p:nvPr>
        </p:nvSpPr>
        <p:spPr>
          <a:xfrm>
            <a:off x="7528564" y="2163268"/>
            <a:ext cx="3822189" cy="3742762"/>
          </a:xfrm>
        </p:spPr>
        <p:txBody>
          <a:bodyPr>
            <a:noAutofit/>
          </a:bodyPr>
          <a:lstStyle/>
          <a:p>
            <a:pPr marL="0" indent="0">
              <a:buNone/>
            </a:pPr>
            <a:r>
              <a:rPr lang="el-GR" sz="2000" b="1" u="sng" dirty="0">
                <a:solidFill>
                  <a:schemeClr val="accent1"/>
                </a:solidFill>
              </a:rPr>
              <a:t>4.2 Ομοιότητες Συστημάτων Υγείας Ευρώπης - ΗΠΑ</a:t>
            </a:r>
          </a:p>
          <a:p>
            <a:r>
              <a:rPr lang="el-GR" sz="2000" dirty="0"/>
              <a:t>Συνύπαρξη δημοσίου και ιδιωτικού τομέα</a:t>
            </a:r>
          </a:p>
          <a:p>
            <a:r>
              <a:rPr lang="el-GR" sz="2000" dirty="0"/>
              <a:t>Έμφαση στην πρωτοβάθμια υγεία</a:t>
            </a:r>
          </a:p>
          <a:p>
            <a:r>
              <a:rPr lang="el-GR" sz="2000" dirty="0"/>
              <a:t>Χρήση προηγμένης ιατρικής τεχνολογίας με σύγχρονες θεραπείες</a:t>
            </a:r>
          </a:p>
          <a:p>
            <a:r>
              <a:rPr lang="el-GR" sz="2000" dirty="0"/>
              <a:t>Κεντρικός Στόχος πρόληψη, κάλυψη αναγκών, βελτίωση ποιότητας ζωής</a:t>
            </a:r>
          </a:p>
          <a:p>
            <a:r>
              <a:rPr lang="el-GR" sz="2000" dirty="0"/>
              <a:t>Ύπαρξη ατόμων με διαφορετικές ανάγκες </a:t>
            </a:r>
          </a:p>
        </p:txBody>
      </p:sp>
    </p:spTree>
    <p:extLst>
      <p:ext uri="{BB962C8B-B14F-4D97-AF65-F5344CB8AC3E}">
        <p14:creationId xmlns:p14="http://schemas.microsoft.com/office/powerpoint/2010/main" val="137246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7FE19A9-64B3-9473-0016-8363CB266CF0}"/>
              </a:ext>
            </a:extLst>
          </p:cNvPr>
          <p:cNvSpPr>
            <a:spLocks noGrp="1"/>
          </p:cNvSpPr>
          <p:nvPr>
            <p:ph type="title"/>
          </p:nvPr>
        </p:nvSpPr>
        <p:spPr>
          <a:xfrm>
            <a:off x="586478" y="1683756"/>
            <a:ext cx="3115265" cy="2396359"/>
          </a:xfrm>
        </p:spPr>
        <p:txBody>
          <a:bodyPr anchor="b">
            <a:normAutofit/>
          </a:bodyPr>
          <a:lstStyle/>
          <a:p>
            <a:pPr algn="r"/>
            <a:r>
              <a:rPr lang="el-GR" sz="2800">
                <a:solidFill>
                  <a:srgbClr val="FFFFFF"/>
                </a:solidFill>
              </a:rPr>
              <a:t>ΤΑ ΣΥΣΤΗΜΑΤΑ ΥΓΕΙΑΣ ΣΤΗΡΙΖΟΝΤΑΙ ΣΕ ΤΕΣΣΕΡΙΣ ΒΑΣΙΚΕΣ ΛΕΙΤΟΥΡΓΙΕΣ </a:t>
            </a:r>
          </a:p>
        </p:txBody>
      </p:sp>
      <p:graphicFrame>
        <p:nvGraphicFramePr>
          <p:cNvPr id="5" name="Θέση περιεχομένου 2">
            <a:extLst>
              <a:ext uri="{FF2B5EF4-FFF2-40B4-BE49-F238E27FC236}">
                <a16:creationId xmlns:a16="http://schemas.microsoft.com/office/drawing/2014/main" id="{2FF1B259-0151-E127-30C8-174ED0F0C7F6}"/>
              </a:ext>
            </a:extLst>
          </p:cNvPr>
          <p:cNvGraphicFramePr>
            <a:graphicFrameLocks noGrp="1"/>
          </p:cNvGraphicFramePr>
          <p:nvPr>
            <p:ph idx="1"/>
            <p:extLst>
              <p:ext uri="{D42A27DB-BD31-4B8C-83A1-F6EECF244321}">
                <p14:modId xmlns:p14="http://schemas.microsoft.com/office/powerpoint/2010/main" val="346377513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0732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C84FDD-E275-48E4-B149-03A8A5F510AC}"/>
              </a:ext>
            </a:extLst>
          </p:cNvPr>
          <p:cNvSpPr>
            <a:spLocks noGrp="1"/>
          </p:cNvSpPr>
          <p:nvPr>
            <p:ph type="title"/>
          </p:nvPr>
        </p:nvSpPr>
        <p:spPr/>
        <p:txBody>
          <a:bodyPr/>
          <a:lstStyle/>
          <a:p>
            <a:r>
              <a:rPr lang="el-GR" dirty="0"/>
              <a:t>4. Συγκριτική Αξιολόγηση και Συμπεράσματα</a:t>
            </a:r>
          </a:p>
        </p:txBody>
      </p:sp>
      <p:sp>
        <p:nvSpPr>
          <p:cNvPr id="3" name="Θέση περιεχομένου 2">
            <a:extLst>
              <a:ext uri="{FF2B5EF4-FFF2-40B4-BE49-F238E27FC236}">
                <a16:creationId xmlns:a16="http://schemas.microsoft.com/office/drawing/2014/main" id="{D3E0F05C-3B26-41D3-774A-A9F983017206}"/>
              </a:ext>
            </a:extLst>
          </p:cNvPr>
          <p:cNvSpPr>
            <a:spLocks noGrp="1"/>
          </p:cNvSpPr>
          <p:nvPr>
            <p:ph idx="1"/>
          </p:nvPr>
        </p:nvSpPr>
        <p:spPr>
          <a:xfrm>
            <a:off x="838200" y="1842558"/>
            <a:ext cx="10515600" cy="4351338"/>
          </a:xfrm>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r>
              <a:rPr lang="el-GR" b="1" u="sng" dirty="0">
                <a:solidFill>
                  <a:schemeClr val="accent1"/>
                </a:solidFill>
              </a:rPr>
              <a:t>4.3  Κοινωνικές και Πολιτικές Επιρροές</a:t>
            </a:r>
          </a:p>
          <a:p>
            <a:pPr marL="0" indent="0" algn="just">
              <a:buNone/>
            </a:pPr>
            <a:r>
              <a:rPr lang="el-GR" b="1" dirty="0">
                <a:solidFill>
                  <a:schemeClr val="tx1"/>
                </a:solidFill>
              </a:rPr>
              <a:t>Συστήματα Ευρώπης 		Υγεία αποτελεί δημόσιο αγαθό</a:t>
            </a:r>
          </a:p>
          <a:p>
            <a:pPr marL="0" indent="0" algn="just">
              <a:buNone/>
            </a:pPr>
            <a:r>
              <a:rPr lang="el-GR" b="1" dirty="0">
                <a:solidFill>
                  <a:schemeClr val="tx1"/>
                </a:solidFill>
              </a:rPr>
              <a:t>Συστήματα ΗΠΑ 			Φιλελεύθερη αρχή ατομικής 						ευθύνης </a:t>
            </a:r>
          </a:p>
          <a:p>
            <a:pPr marL="0" indent="0" algn="just">
              <a:buNone/>
            </a:pPr>
            <a:r>
              <a:rPr lang="el-GR" b="1" u="sng" dirty="0">
                <a:solidFill>
                  <a:schemeClr val="tx1"/>
                </a:solidFill>
              </a:rPr>
              <a:t>ΠΩΣ ΠΡΟΚΥΠΤΟΥΝ;</a:t>
            </a:r>
          </a:p>
          <a:p>
            <a:pPr marL="0" indent="0" algn="just">
              <a:buNone/>
            </a:pPr>
            <a:r>
              <a:rPr lang="el-GR" b="1" dirty="0">
                <a:solidFill>
                  <a:schemeClr val="tx1"/>
                </a:solidFill>
              </a:rPr>
              <a:t>Ευρώπη 		Κυριαρχία κράτους πρόνοιας μετά τον β’ παγκόσμιο πόλεμο και ισχυρή κοινωνική κουλτούρα</a:t>
            </a:r>
            <a:r>
              <a:rPr lang="en-US" b="1" dirty="0">
                <a:solidFill>
                  <a:schemeClr val="tx1"/>
                </a:solidFill>
              </a:rPr>
              <a:t> </a:t>
            </a:r>
            <a:r>
              <a:rPr lang="el-GR" b="1" dirty="0">
                <a:solidFill>
                  <a:schemeClr val="tx1"/>
                </a:solidFill>
              </a:rPr>
              <a:t>συλλογικής ευθύνης</a:t>
            </a:r>
          </a:p>
          <a:p>
            <a:pPr marL="0" indent="0" algn="just">
              <a:buNone/>
            </a:pPr>
            <a:r>
              <a:rPr lang="el-GR" b="1" dirty="0">
                <a:solidFill>
                  <a:schemeClr val="tx1"/>
                </a:solidFill>
              </a:rPr>
              <a:t>ΗΠΑ			Ισχυρή επιρροή των ασφαλιστικών, φαρμακευτικών και επαγγελματικών εταιρειών</a:t>
            </a:r>
          </a:p>
        </p:txBody>
      </p:sp>
      <p:sp>
        <p:nvSpPr>
          <p:cNvPr id="4" name="Δεξιό βέλος 3">
            <a:extLst>
              <a:ext uri="{FF2B5EF4-FFF2-40B4-BE49-F238E27FC236}">
                <a16:creationId xmlns:a16="http://schemas.microsoft.com/office/drawing/2014/main" id="{0A831B76-9465-2928-651B-E9836D2A208A}"/>
              </a:ext>
            </a:extLst>
          </p:cNvPr>
          <p:cNvSpPr/>
          <p:nvPr/>
        </p:nvSpPr>
        <p:spPr>
          <a:xfrm>
            <a:off x="4521200" y="2421467"/>
            <a:ext cx="677333" cy="406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a:extLst>
              <a:ext uri="{FF2B5EF4-FFF2-40B4-BE49-F238E27FC236}">
                <a16:creationId xmlns:a16="http://schemas.microsoft.com/office/drawing/2014/main" id="{C44EAE95-728C-843A-8D1C-81CA980AE8A0}"/>
              </a:ext>
            </a:extLst>
          </p:cNvPr>
          <p:cNvSpPr/>
          <p:nvPr/>
        </p:nvSpPr>
        <p:spPr>
          <a:xfrm>
            <a:off x="4521199" y="3000906"/>
            <a:ext cx="677333" cy="4058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εξιό βέλος 5">
            <a:extLst>
              <a:ext uri="{FF2B5EF4-FFF2-40B4-BE49-F238E27FC236}">
                <a16:creationId xmlns:a16="http://schemas.microsoft.com/office/drawing/2014/main" id="{C7282E47-C588-6F37-1DED-F29E1912C6BB}"/>
              </a:ext>
            </a:extLst>
          </p:cNvPr>
          <p:cNvSpPr/>
          <p:nvPr/>
        </p:nvSpPr>
        <p:spPr>
          <a:xfrm>
            <a:off x="2523066" y="3962446"/>
            <a:ext cx="677333" cy="406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εξιό βέλος 6">
            <a:extLst>
              <a:ext uri="{FF2B5EF4-FFF2-40B4-BE49-F238E27FC236}">
                <a16:creationId xmlns:a16="http://schemas.microsoft.com/office/drawing/2014/main" id="{D32444EA-B78B-F953-6B38-0B71A30DE61C}"/>
              </a:ext>
            </a:extLst>
          </p:cNvPr>
          <p:cNvSpPr/>
          <p:nvPr/>
        </p:nvSpPr>
        <p:spPr>
          <a:xfrm>
            <a:off x="2523066" y="5044281"/>
            <a:ext cx="677333" cy="406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39886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519EE6F-C6F0-5DDE-D1E9-38714C19893B}"/>
              </a:ext>
            </a:extLst>
          </p:cNvPr>
          <p:cNvSpPr>
            <a:spLocks noGrp="1"/>
          </p:cNvSpPr>
          <p:nvPr>
            <p:ph type="title"/>
          </p:nvPr>
        </p:nvSpPr>
        <p:spPr>
          <a:xfrm>
            <a:off x="1371599" y="294538"/>
            <a:ext cx="9895951" cy="1033669"/>
          </a:xfrm>
        </p:spPr>
        <p:txBody>
          <a:bodyPr>
            <a:normAutofit/>
          </a:bodyPr>
          <a:lstStyle/>
          <a:p>
            <a:r>
              <a:rPr lang="el-GR" sz="4000">
                <a:solidFill>
                  <a:srgbClr val="FFFFFF"/>
                </a:solidFill>
              </a:rPr>
              <a:t>4. Συγκριτική Αξιολόγηση και Συμπεράσματα</a:t>
            </a:r>
          </a:p>
        </p:txBody>
      </p:sp>
      <p:sp>
        <p:nvSpPr>
          <p:cNvPr id="3" name="Θέση περιεχομένου 2">
            <a:extLst>
              <a:ext uri="{FF2B5EF4-FFF2-40B4-BE49-F238E27FC236}">
                <a16:creationId xmlns:a16="http://schemas.microsoft.com/office/drawing/2014/main" id="{DC5C4269-4129-48FC-6B7F-C18CE6A0CCB5}"/>
              </a:ext>
            </a:extLst>
          </p:cNvPr>
          <p:cNvSpPr>
            <a:spLocks noGrp="1"/>
          </p:cNvSpPr>
          <p:nvPr>
            <p:ph idx="1"/>
          </p:nvPr>
        </p:nvSpPr>
        <p:spPr>
          <a:xfrm>
            <a:off x="1371599" y="2318197"/>
            <a:ext cx="9724031" cy="3683358"/>
          </a:xfrm>
        </p:spPr>
        <p:txBody>
          <a:bodyPr anchor="ctr">
            <a:normAutofit/>
          </a:bodyPr>
          <a:lstStyle/>
          <a:p>
            <a:pPr marL="0" indent="0">
              <a:buNone/>
            </a:pPr>
            <a:r>
              <a:rPr lang="el-GR" sz="2000" b="1" u="sng"/>
              <a:t>4.4 Τάσεις και Μεταρρυθμίσεις στα Συστήματα Υγείας Ευρώπης και ΗΠΑ</a:t>
            </a:r>
          </a:p>
          <a:p>
            <a:pPr marL="0" indent="0">
              <a:buNone/>
            </a:pPr>
            <a:r>
              <a:rPr lang="el-GR" sz="2000"/>
              <a:t>Τα συστήματα βρίσκονται σε συνεχή διαδικασία μεταρρυθμίσεων λόγω ανάγκης αντιμετώπισης κοινών προβλημάτων:</a:t>
            </a:r>
          </a:p>
          <a:p>
            <a:pPr marL="514350" indent="-514350">
              <a:buFont typeface="+mj-lt"/>
              <a:buAutoNum type="arabicPeriod"/>
            </a:pPr>
            <a:r>
              <a:rPr lang="el-GR" sz="2000"/>
              <a:t>γήρανση του πληθυσμού</a:t>
            </a:r>
          </a:p>
          <a:p>
            <a:pPr marL="514350" indent="-514350">
              <a:buFont typeface="+mj-lt"/>
              <a:buAutoNum type="arabicPeriod"/>
            </a:pPr>
            <a:r>
              <a:rPr lang="el-GR" sz="2000"/>
              <a:t>ραγδαία αύξηση των χρόνιων νοσημάτων</a:t>
            </a:r>
          </a:p>
          <a:p>
            <a:pPr marL="514350" indent="-514350">
              <a:buFont typeface="+mj-lt"/>
              <a:buAutoNum type="arabicPeriod"/>
            </a:pPr>
            <a:r>
              <a:rPr lang="el-GR" sz="2000"/>
              <a:t>οικονομικές πιέσεις</a:t>
            </a:r>
          </a:p>
          <a:p>
            <a:pPr marL="514350" indent="-514350">
              <a:buFont typeface="+mj-lt"/>
              <a:buAutoNum type="arabicPeriod"/>
            </a:pPr>
            <a:r>
              <a:rPr lang="el-GR" sz="2000"/>
              <a:t>ανάγκη για τεχνολογικό εκσυγχρονισμό</a:t>
            </a:r>
          </a:p>
        </p:txBody>
      </p:sp>
    </p:spTree>
    <p:extLst>
      <p:ext uri="{BB962C8B-B14F-4D97-AF65-F5344CB8AC3E}">
        <p14:creationId xmlns:p14="http://schemas.microsoft.com/office/powerpoint/2010/main" val="317483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A452184-AB08-D334-0AD7-BD4EB5F27688}"/>
              </a:ext>
            </a:extLst>
          </p:cNvPr>
          <p:cNvSpPr>
            <a:spLocks noGrp="1"/>
          </p:cNvSpPr>
          <p:nvPr>
            <p:ph type="title"/>
          </p:nvPr>
        </p:nvSpPr>
        <p:spPr>
          <a:xfrm>
            <a:off x="1136397" y="502021"/>
            <a:ext cx="4959603" cy="1642969"/>
          </a:xfrm>
        </p:spPr>
        <p:txBody>
          <a:bodyPr anchor="b">
            <a:normAutofit/>
          </a:bodyPr>
          <a:lstStyle/>
          <a:p>
            <a:r>
              <a:rPr lang="el-GR" sz="3700"/>
              <a:t>4. Συγκριτική Αξιολόγηση και Συμπεράσματα</a:t>
            </a:r>
          </a:p>
        </p:txBody>
      </p:sp>
      <p:sp>
        <p:nvSpPr>
          <p:cNvPr id="3" name="Θέση περιεχομένου 2">
            <a:extLst>
              <a:ext uri="{FF2B5EF4-FFF2-40B4-BE49-F238E27FC236}">
                <a16:creationId xmlns:a16="http://schemas.microsoft.com/office/drawing/2014/main" id="{B0187E9C-B793-A7D2-B62B-04C5E341E257}"/>
              </a:ext>
            </a:extLst>
          </p:cNvPr>
          <p:cNvSpPr>
            <a:spLocks noGrp="1"/>
          </p:cNvSpPr>
          <p:nvPr>
            <p:ph idx="1"/>
          </p:nvPr>
        </p:nvSpPr>
        <p:spPr>
          <a:xfrm>
            <a:off x="1136397" y="2418408"/>
            <a:ext cx="4959603" cy="3522569"/>
          </a:xfrm>
        </p:spPr>
        <p:txBody>
          <a:bodyPr anchor="t">
            <a:normAutofit/>
          </a:bodyPr>
          <a:lstStyle/>
          <a:p>
            <a:pPr marL="0" indent="0">
              <a:buNone/>
            </a:pPr>
            <a:r>
              <a:rPr lang="el-GR" sz="2000" b="1"/>
              <a:t>Τάσεις και Μεταρρυθμίσεις στην Ευρώπη</a:t>
            </a:r>
          </a:p>
          <a:p>
            <a:pPr marL="514350" indent="-514350">
              <a:buFont typeface="+mj-lt"/>
              <a:buAutoNum type="arabicPeriod"/>
            </a:pPr>
            <a:r>
              <a:rPr lang="el-GR" sz="2000"/>
              <a:t>Ενίσχυση της Πρωτοβάθμιας Φροντίδας</a:t>
            </a:r>
          </a:p>
          <a:p>
            <a:pPr marL="514350" indent="-514350">
              <a:buFont typeface="+mj-lt"/>
              <a:buAutoNum type="arabicPeriod"/>
            </a:pPr>
            <a:r>
              <a:rPr lang="el-GR" sz="2000"/>
              <a:t>Ψηφιοποίηση και Ηλεκτρονική Υγεία</a:t>
            </a:r>
          </a:p>
          <a:p>
            <a:pPr marL="514350" indent="-514350">
              <a:buFont typeface="+mj-lt"/>
              <a:buAutoNum type="arabicPeriod"/>
            </a:pPr>
            <a:r>
              <a:rPr lang="el-GR" sz="2000"/>
              <a:t>Μείωση Ανισοτήτων και Ενίσχυση Καθολικότητας</a:t>
            </a:r>
          </a:p>
          <a:p>
            <a:pPr marL="514350" indent="-514350">
              <a:buFont typeface="+mj-lt"/>
              <a:buAutoNum type="arabicPeriod"/>
            </a:pPr>
            <a:r>
              <a:rPr lang="el-GR" sz="2000"/>
              <a:t>Αναβάθμιση Νοσοκομείων και Οργάνωσης</a:t>
            </a:r>
          </a:p>
          <a:p>
            <a:pPr marL="514350" indent="-514350">
              <a:buFont typeface="+mj-lt"/>
              <a:buAutoNum type="arabicPeriod"/>
            </a:pPr>
            <a:r>
              <a:rPr lang="el-GR" sz="2000"/>
              <a:t>Μεταρρυθμίσεις Χρηματοδότησης</a:t>
            </a:r>
          </a:p>
          <a:p>
            <a:endParaRPr lang="el-GR" sz="2000"/>
          </a:p>
        </p:txBody>
      </p:sp>
      <p:pic>
        <p:nvPicPr>
          <p:cNvPr id="4100" name="Picture 4" descr="Πάμε να εξερευνήσουμε την Ευρώπη!">
            <a:extLst>
              <a:ext uri="{FF2B5EF4-FFF2-40B4-BE49-F238E27FC236}">
                <a16:creationId xmlns:a16="http://schemas.microsoft.com/office/drawing/2014/main" id="{A22FE9CF-18E2-7BE6-92C1-D7D3D150861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Layer>
                </a14:imgProps>
              </a:ext>
              <a:ext uri="{28A0092B-C50C-407E-A947-70E740481C1C}">
                <a14:useLocalDpi xmlns:a14="http://schemas.microsoft.com/office/drawing/2010/main" val="0"/>
              </a:ext>
            </a:extLst>
          </a:blip>
          <a:stretch>
            <a:fillRect/>
          </a:stretch>
        </p:blipFill>
        <p:spPr bwMode="auto">
          <a:xfrm>
            <a:off x="6512442" y="1518786"/>
            <a:ext cx="5201023" cy="3406670"/>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410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05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7A6C390-B519-E1BC-ED38-141D40E893A7}"/>
              </a:ext>
            </a:extLst>
          </p:cNvPr>
          <p:cNvSpPr>
            <a:spLocks noGrp="1"/>
          </p:cNvSpPr>
          <p:nvPr>
            <p:ph type="title"/>
          </p:nvPr>
        </p:nvSpPr>
        <p:spPr>
          <a:xfrm>
            <a:off x="1371599" y="294538"/>
            <a:ext cx="9895951" cy="1033669"/>
          </a:xfrm>
        </p:spPr>
        <p:txBody>
          <a:bodyPr>
            <a:normAutofit/>
          </a:bodyPr>
          <a:lstStyle/>
          <a:p>
            <a:r>
              <a:rPr lang="el-GR" sz="4000">
                <a:solidFill>
                  <a:srgbClr val="FFFFFF"/>
                </a:solidFill>
              </a:rPr>
              <a:t>4. Συγκριτική Αξιολόγηση και Συμπεράσματα</a:t>
            </a:r>
          </a:p>
        </p:txBody>
      </p:sp>
      <p:sp>
        <p:nvSpPr>
          <p:cNvPr id="3" name="Θέση περιεχομένου 2">
            <a:extLst>
              <a:ext uri="{FF2B5EF4-FFF2-40B4-BE49-F238E27FC236}">
                <a16:creationId xmlns:a16="http://schemas.microsoft.com/office/drawing/2014/main" id="{6FFC4747-B3C1-C28E-B527-980621B939BF}"/>
              </a:ext>
            </a:extLst>
          </p:cNvPr>
          <p:cNvSpPr>
            <a:spLocks noGrp="1"/>
          </p:cNvSpPr>
          <p:nvPr>
            <p:ph idx="1"/>
          </p:nvPr>
        </p:nvSpPr>
        <p:spPr>
          <a:xfrm>
            <a:off x="1371599" y="2318197"/>
            <a:ext cx="9724031" cy="3683358"/>
          </a:xfrm>
        </p:spPr>
        <p:txBody>
          <a:bodyPr anchor="ctr">
            <a:normAutofit/>
          </a:bodyPr>
          <a:lstStyle/>
          <a:p>
            <a:pPr marL="0" indent="0">
              <a:buNone/>
            </a:pPr>
            <a:r>
              <a:rPr lang="el-GR" sz="2000" b="1"/>
              <a:t>Τάσεις και Μεταρρυθμίσεις στις ΗΠΑ</a:t>
            </a:r>
          </a:p>
          <a:p>
            <a:pPr marL="514350" indent="-514350">
              <a:buAutoNum type="arabicPeriod"/>
            </a:pPr>
            <a:r>
              <a:rPr lang="el-GR" sz="2000"/>
              <a:t>Επέκταση της Κάλυψης (μετά το </a:t>
            </a:r>
            <a:r>
              <a:rPr lang="en" sz="2000"/>
              <a:t>Obamacare)</a:t>
            </a:r>
            <a:endParaRPr lang="el-GR" sz="2000"/>
          </a:p>
          <a:p>
            <a:pPr marL="514350" indent="-514350">
              <a:buAutoNum type="arabicPeriod"/>
            </a:pPr>
            <a:r>
              <a:rPr lang="el-GR" sz="2000"/>
              <a:t>Ρύθμιση του Κόστους</a:t>
            </a:r>
          </a:p>
          <a:p>
            <a:pPr marL="514350" indent="-514350">
              <a:buAutoNum type="arabicPeriod"/>
            </a:pPr>
            <a:r>
              <a:rPr lang="el-GR" sz="2000"/>
              <a:t>Ενίσχυση της Πρωτοβάθμιας Υγείας και της Πρόληψης</a:t>
            </a:r>
          </a:p>
          <a:p>
            <a:pPr marL="514350" indent="-514350">
              <a:buAutoNum type="arabicPeriod"/>
            </a:pPr>
            <a:r>
              <a:rPr lang="el-GR" sz="2000"/>
              <a:t>Ψηφιακός Μετασχηματισμός</a:t>
            </a:r>
          </a:p>
          <a:p>
            <a:pPr marL="514350" indent="-514350">
              <a:buAutoNum type="arabicPeriod"/>
            </a:pPr>
            <a:r>
              <a:rPr lang="el-GR" sz="2000"/>
              <a:t>Μεταρρυθμίσεις στα Δημόσια Προγράμματα</a:t>
            </a:r>
            <a:endParaRPr lang="el-GR" sz="2000" b="1"/>
          </a:p>
        </p:txBody>
      </p:sp>
    </p:spTree>
    <p:extLst>
      <p:ext uri="{BB962C8B-B14F-4D97-AF65-F5344CB8AC3E}">
        <p14:creationId xmlns:p14="http://schemas.microsoft.com/office/powerpoint/2010/main" val="3650509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307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D31CF71-0E5A-6DD6-4C31-0F72B47D6225}"/>
              </a:ext>
            </a:extLst>
          </p:cNvPr>
          <p:cNvSpPr>
            <a:spLocks noGrp="1"/>
          </p:cNvSpPr>
          <p:nvPr>
            <p:ph type="title"/>
          </p:nvPr>
        </p:nvSpPr>
        <p:spPr>
          <a:xfrm>
            <a:off x="1136397" y="502020"/>
            <a:ext cx="5323715" cy="1642970"/>
          </a:xfrm>
        </p:spPr>
        <p:txBody>
          <a:bodyPr anchor="b">
            <a:normAutofit/>
          </a:bodyPr>
          <a:lstStyle/>
          <a:p>
            <a:r>
              <a:rPr lang="el-GR" sz="4000"/>
              <a:t>4. Συγκριτική Αξιολόγηση και Συμπεράσματα</a:t>
            </a:r>
          </a:p>
        </p:txBody>
      </p:sp>
      <p:sp>
        <p:nvSpPr>
          <p:cNvPr id="3" name="Θέση περιεχομένου 2">
            <a:extLst>
              <a:ext uri="{FF2B5EF4-FFF2-40B4-BE49-F238E27FC236}">
                <a16:creationId xmlns:a16="http://schemas.microsoft.com/office/drawing/2014/main" id="{D01B4C72-A5BB-83E7-8B64-3AB51EEDB4DB}"/>
              </a:ext>
            </a:extLst>
          </p:cNvPr>
          <p:cNvSpPr>
            <a:spLocks noGrp="1"/>
          </p:cNvSpPr>
          <p:nvPr>
            <p:ph idx="1"/>
          </p:nvPr>
        </p:nvSpPr>
        <p:spPr>
          <a:xfrm>
            <a:off x="1144923" y="2405894"/>
            <a:ext cx="5315189" cy="3535083"/>
          </a:xfrm>
        </p:spPr>
        <p:txBody>
          <a:bodyPr anchor="t">
            <a:normAutofit/>
          </a:bodyPr>
          <a:lstStyle/>
          <a:p>
            <a:pPr marL="0" indent="0">
              <a:buNone/>
            </a:pPr>
            <a:r>
              <a:rPr lang="el-GR" sz="2000" b="1" u="sng"/>
              <a:t>Συμπεράσματα </a:t>
            </a:r>
          </a:p>
          <a:p>
            <a:pPr marL="514350" indent="-514350">
              <a:buFont typeface="+mj-lt"/>
              <a:buAutoNum type="arabicPeriod"/>
            </a:pPr>
            <a:r>
              <a:rPr lang="el-GR" sz="2000" dirty="0"/>
              <a:t>Στην Ευρώπη η κάλυψη θεωρείται δικαίωμα, στις ΗΠΑ "παροχή" βάσει ασφαλιστικού πακέτου</a:t>
            </a:r>
            <a:endParaRPr lang="el-GR" sz="2000"/>
          </a:p>
          <a:p>
            <a:pPr marL="514350" indent="-514350">
              <a:buFont typeface="+mj-lt"/>
              <a:buAutoNum type="arabicPeriod"/>
            </a:pPr>
            <a:r>
              <a:rPr lang="el-GR" sz="2000" dirty="0"/>
              <a:t>Η Ευρώπη στηρίζεται σε δημόσιους μηχανισμούς, ενώ οι ΗΠΑ σε ιδιωτικά ασφαλιστήρια</a:t>
            </a:r>
            <a:endParaRPr lang="el-GR" sz="2000"/>
          </a:p>
          <a:p>
            <a:pPr marL="514350" indent="-514350">
              <a:buFont typeface="+mj-lt"/>
              <a:buAutoNum type="arabicPeriod"/>
            </a:pPr>
            <a:r>
              <a:rPr lang="el-GR" sz="2000" dirty="0"/>
              <a:t>Η Ευρώπη είναι πιο συνεκτική, οι ΗΠΑ είναι ένα μίγμα πολλών παράλληλων συστημάτων</a:t>
            </a:r>
            <a:endParaRPr lang="el-GR" sz="2000"/>
          </a:p>
          <a:p>
            <a:pPr marL="0" indent="0">
              <a:buNone/>
            </a:pPr>
            <a:endParaRPr lang="el-GR" sz="2000"/>
          </a:p>
        </p:txBody>
      </p:sp>
      <p:sp>
        <p:nvSpPr>
          <p:cNvPr id="3077" name="Rectangle 308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ΕΙΝΑΙ ΩΡΑ ΝΑ ΕΝΔΥΝΑΜΩΣΟΥΜΕ ΤΟ ΣΥΣΤΗΜΑ ΥΓΕΙΑΣ - ΤΟ ΒΗΜΑ">
            <a:extLst>
              <a:ext uri="{FF2B5EF4-FFF2-40B4-BE49-F238E27FC236}">
                <a16:creationId xmlns:a16="http://schemas.microsoft.com/office/drawing/2014/main" id="{630013D9-3F50-0F6E-1472-B46B379D0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615" b="-1"/>
          <a:stretch>
            <a:fillRect/>
          </a:stretch>
        </p:blipFill>
        <p:spPr bwMode="auto">
          <a:xfrm>
            <a:off x="7075967" y="1966020"/>
            <a:ext cx="4170530" cy="295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972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B714C65-77CB-7485-CB23-0EA82256E640}"/>
              </a:ext>
            </a:extLst>
          </p:cNvPr>
          <p:cNvSpPr>
            <a:spLocks noGrp="1"/>
          </p:cNvSpPr>
          <p:nvPr>
            <p:ph type="title"/>
          </p:nvPr>
        </p:nvSpPr>
        <p:spPr>
          <a:xfrm>
            <a:off x="1371599" y="294538"/>
            <a:ext cx="9895951" cy="1033669"/>
          </a:xfrm>
        </p:spPr>
        <p:txBody>
          <a:bodyPr>
            <a:normAutofit/>
          </a:bodyPr>
          <a:lstStyle/>
          <a:p>
            <a:r>
              <a:rPr lang="el-GR" sz="4000">
                <a:solidFill>
                  <a:srgbClr val="FFFFFF"/>
                </a:solidFill>
              </a:rPr>
              <a:t>4. Συγκριτική Αξιολόγηση και Συμπεράσματα</a:t>
            </a:r>
          </a:p>
        </p:txBody>
      </p:sp>
      <p:sp>
        <p:nvSpPr>
          <p:cNvPr id="3" name="Θέση περιεχομένου 2">
            <a:extLst>
              <a:ext uri="{FF2B5EF4-FFF2-40B4-BE49-F238E27FC236}">
                <a16:creationId xmlns:a16="http://schemas.microsoft.com/office/drawing/2014/main" id="{37C748EA-FE88-11FC-E643-E065E678792D}"/>
              </a:ext>
            </a:extLst>
          </p:cNvPr>
          <p:cNvSpPr>
            <a:spLocks noGrp="1"/>
          </p:cNvSpPr>
          <p:nvPr>
            <p:ph idx="1"/>
          </p:nvPr>
        </p:nvSpPr>
        <p:spPr>
          <a:xfrm>
            <a:off x="1371599" y="2318197"/>
            <a:ext cx="9724031" cy="3683358"/>
          </a:xfrm>
        </p:spPr>
        <p:txBody>
          <a:bodyPr anchor="ctr">
            <a:normAutofit/>
          </a:bodyPr>
          <a:lstStyle/>
          <a:p>
            <a:pPr marL="0" indent="0">
              <a:buNone/>
            </a:pPr>
            <a:r>
              <a:rPr lang="el-GR" sz="2000" b="1" u="sng"/>
              <a:t>Συμπεράσματα</a:t>
            </a:r>
          </a:p>
          <a:p>
            <a:pPr marL="0" indent="0">
              <a:buNone/>
            </a:pPr>
            <a:r>
              <a:rPr lang="el-GR" sz="2000"/>
              <a:t>4.   Η Ευρώπη προσφέρει φθηνότερη και πιο προσιτή περίθαλψη</a:t>
            </a:r>
          </a:p>
          <a:p>
            <a:pPr marL="514350" indent="-514350">
              <a:buAutoNum type="arabicPeriod" startAt="5"/>
            </a:pPr>
            <a:r>
              <a:rPr lang="el-GR" sz="2000"/>
              <a:t>Η Ευρώπη στοχεύει στην κοινωνική δικαιοσύνη, οι ΗΠΑ έχουν σημαντικές κοινωνικές ανισότητες </a:t>
            </a:r>
          </a:p>
          <a:p>
            <a:pPr marL="514350" indent="-514350">
              <a:buAutoNum type="arabicPeriod" startAt="5"/>
            </a:pPr>
            <a:r>
              <a:rPr lang="el-GR" sz="2000"/>
              <a:t>Στην Ευρώπη 	 αποτελεσματικά συστήματα με έμφαση στη δημόσια υγεία, την πρόληψη και την πρωτοβάθμια φροντίδα </a:t>
            </a:r>
          </a:p>
          <a:p>
            <a:pPr marL="514350" indent="-514350">
              <a:buAutoNum type="arabicPeriod" startAt="5"/>
            </a:pPr>
            <a:r>
              <a:rPr lang="el-GR" sz="2000"/>
              <a:t>ΗΠΑ υπεροχή σε τεχνολογία, καινοτομία, εξειδικευμένες θεραπείες</a:t>
            </a:r>
          </a:p>
          <a:p>
            <a:pPr marL="0" indent="0">
              <a:buNone/>
            </a:pPr>
            <a:endParaRPr lang="el-GR" sz="2000"/>
          </a:p>
        </p:txBody>
      </p:sp>
    </p:spTree>
    <p:extLst>
      <p:ext uri="{BB962C8B-B14F-4D97-AF65-F5344CB8AC3E}">
        <p14:creationId xmlns:p14="http://schemas.microsoft.com/office/powerpoint/2010/main" val="2288166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BF2F83-257E-A6F9-BBD6-54B6641AF533}"/>
              </a:ext>
            </a:extLst>
          </p:cNvPr>
          <p:cNvSpPr>
            <a:spLocks noGrp="1"/>
          </p:cNvSpPr>
          <p:nvPr>
            <p:ph type="title"/>
          </p:nvPr>
        </p:nvSpPr>
        <p:spPr/>
        <p:txBody>
          <a:bodyPr/>
          <a:lstStyle/>
          <a:p>
            <a:r>
              <a:rPr lang="el-GR" dirty="0"/>
              <a:t>4. Συγκριτική Αξιολόγηση και Συμπεράσματα</a:t>
            </a:r>
          </a:p>
        </p:txBody>
      </p:sp>
      <p:sp>
        <p:nvSpPr>
          <p:cNvPr id="6" name="Θέση περιεχομένου 5">
            <a:extLst>
              <a:ext uri="{FF2B5EF4-FFF2-40B4-BE49-F238E27FC236}">
                <a16:creationId xmlns:a16="http://schemas.microsoft.com/office/drawing/2014/main" id="{994F9FD5-CBFF-C75C-47AE-FC7ABD5643C9}"/>
              </a:ext>
            </a:extLst>
          </p:cNvPr>
          <p:cNvSpPr>
            <a:spLocks noGrp="1"/>
          </p:cNvSpPr>
          <p:nvPr>
            <p:ph idx="1"/>
          </p:nvPr>
        </p:nvSpPr>
        <p:spPr/>
        <p:txBody>
          <a:bodyPr/>
          <a:lstStyle/>
          <a:p>
            <a:pPr marL="0" indent="0" algn="ctr">
              <a:buNone/>
            </a:pPr>
            <a:r>
              <a:rPr lang="el-GR" b="1" u="sng" dirty="0">
                <a:solidFill>
                  <a:srgbClr val="0070C0"/>
                </a:solidFill>
              </a:rPr>
              <a:t>Σύμφωνα με τα παραπάνω συμπεράσματα εμφανίζονται αποτελεσματικότερα τα συστήματα της Ευρώπης ή ΗΠΑ;</a:t>
            </a:r>
            <a:endParaRPr lang="el-GR" dirty="0"/>
          </a:p>
        </p:txBody>
      </p:sp>
      <p:graphicFrame>
        <p:nvGraphicFramePr>
          <p:cNvPr id="9" name="Θέση περιεχομένου 3">
            <a:extLst>
              <a:ext uri="{FF2B5EF4-FFF2-40B4-BE49-F238E27FC236}">
                <a16:creationId xmlns:a16="http://schemas.microsoft.com/office/drawing/2014/main" id="{8D19CA14-534B-02DD-7005-80255C65EFF0}"/>
              </a:ext>
            </a:extLst>
          </p:cNvPr>
          <p:cNvGraphicFramePr>
            <a:graphicFrameLocks/>
          </p:cNvGraphicFramePr>
          <p:nvPr/>
        </p:nvGraphicFramePr>
        <p:xfrm>
          <a:off x="914400" y="2923646"/>
          <a:ext cx="10439400" cy="356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Ε.Ε. vs ΗΠΑ: Τι άφησαν πίσω τους οι επτά εμπορικοί πόλεμοι | Ειδήσεις για  την Οικονομία | newmoney">
            <a:extLst>
              <a:ext uri="{FF2B5EF4-FFF2-40B4-BE49-F238E27FC236}">
                <a16:creationId xmlns:a16="http://schemas.microsoft.com/office/drawing/2014/main" id="{29AF37A1-2EA3-2A3A-5E26-1891546F574C}"/>
              </a:ext>
            </a:extLst>
          </p:cNvPr>
          <p:cNvPicPr>
            <a:picLocks noChangeAspect="1" noChangeArrowheads="1"/>
          </p:cNvPicPr>
          <p:nvPr/>
        </p:nvPicPr>
        <p:blipFill>
          <a:blip r:embed="rId8">
            <a:alphaModFix amt="46000"/>
            <a:extLst>
              <a:ext uri="{28A0092B-C50C-407E-A947-70E740481C1C}">
                <a14:useLocalDpi xmlns:a14="http://schemas.microsoft.com/office/drawing/2010/main" val="0"/>
              </a:ext>
            </a:extLst>
          </a:blip>
          <a:srcRect/>
          <a:stretch>
            <a:fillRect/>
          </a:stretch>
        </p:blipFill>
        <p:spPr bwMode="auto">
          <a:xfrm>
            <a:off x="4580639" y="3873049"/>
            <a:ext cx="3106921" cy="164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017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9843F6D-5A3F-5490-DD9A-E339ABB1258B}"/>
              </a:ext>
            </a:extLst>
          </p:cNvPr>
          <p:cNvSpPr>
            <a:spLocks noGrp="1"/>
          </p:cNvSpPr>
          <p:nvPr>
            <p:ph type="title"/>
          </p:nvPr>
        </p:nvSpPr>
        <p:spPr>
          <a:xfrm>
            <a:off x="1371599" y="294538"/>
            <a:ext cx="9895951" cy="1033669"/>
          </a:xfrm>
        </p:spPr>
        <p:txBody>
          <a:bodyPr>
            <a:normAutofit/>
          </a:bodyPr>
          <a:lstStyle/>
          <a:p>
            <a:r>
              <a:rPr lang="el-GR" sz="4000" dirty="0">
                <a:solidFill>
                  <a:srgbClr val="FFFFFF"/>
                </a:solidFill>
              </a:rPr>
              <a:t>ΒΙΒΛΙΟΓΡΑΦΙΑ </a:t>
            </a:r>
          </a:p>
        </p:txBody>
      </p:sp>
      <p:sp>
        <p:nvSpPr>
          <p:cNvPr id="3" name="Θέση περιεχομένου 2">
            <a:extLst>
              <a:ext uri="{FF2B5EF4-FFF2-40B4-BE49-F238E27FC236}">
                <a16:creationId xmlns:a16="http://schemas.microsoft.com/office/drawing/2014/main" id="{F151EABD-B5EF-6ABA-E68D-3F9488F79537}"/>
              </a:ext>
            </a:extLst>
          </p:cNvPr>
          <p:cNvSpPr>
            <a:spLocks noGrp="1"/>
          </p:cNvSpPr>
          <p:nvPr>
            <p:ph idx="1"/>
          </p:nvPr>
        </p:nvSpPr>
        <p:spPr>
          <a:xfrm>
            <a:off x="1371599" y="1688123"/>
            <a:ext cx="9724031" cy="5047214"/>
          </a:xfrm>
        </p:spPr>
        <p:txBody>
          <a:bodyPr anchor="ctr">
            <a:normAutofit fontScale="40000" lnSpcReduction="20000"/>
          </a:bodyPr>
          <a:lstStyle/>
          <a:p>
            <a:pPr marL="0" indent="0" algn="just">
              <a:lnSpc>
                <a:spcPct val="120000"/>
              </a:lnSpc>
              <a:buNone/>
            </a:pPr>
            <a:endParaRPr lang="el-GR" sz="1900" b="1" dirty="0"/>
          </a:p>
          <a:p>
            <a:pPr marL="0" indent="0" algn="just">
              <a:lnSpc>
                <a:spcPct val="120000"/>
              </a:lnSpc>
              <a:buNone/>
            </a:pPr>
            <a:r>
              <a:rPr lang="en-US" sz="1900" b="1" dirty="0"/>
              <a:t>World Health Organization. (2000). The world health report 2000: Health systems—Improving performance. WHO Press. </a:t>
            </a:r>
            <a:r>
              <a:rPr lang="el-GR" sz="1900" b="1" dirty="0"/>
              <a:t> </a:t>
            </a:r>
            <a:r>
              <a:rPr lang="en-US" sz="1900" b="1" dirty="0">
                <a:hlinkClick r:id="rId2"/>
              </a:rPr>
              <a:t>https://www.who.int/publications/i/item/924156198X</a:t>
            </a:r>
            <a:r>
              <a:rPr lang="el-GR" sz="1900" b="1" dirty="0"/>
              <a:t> </a:t>
            </a:r>
            <a:r>
              <a:rPr lang="en-US" sz="1900" b="1" dirty="0"/>
              <a:t> </a:t>
            </a:r>
          </a:p>
          <a:p>
            <a:pPr marL="0" indent="0" algn="just">
              <a:lnSpc>
                <a:spcPct val="120000"/>
              </a:lnSpc>
              <a:buNone/>
            </a:pPr>
            <a:r>
              <a:rPr lang="en-US" sz="1900" b="1" dirty="0"/>
              <a:t>World Health Organization. (2007). Everybody’s business: Strengthening health systems to improve health outcomes. WHO Press. </a:t>
            </a:r>
            <a:r>
              <a:rPr lang="en-US" sz="1900" b="1" dirty="0">
                <a:hlinkClick r:id="rId3"/>
              </a:rPr>
              <a:t>https://www.who.int/publications/i/item/everybody-s-business-strengthening-health-systems-to-improve-health-outcomes</a:t>
            </a:r>
            <a:r>
              <a:rPr lang="el-GR" sz="1900" b="1" dirty="0"/>
              <a:t> </a:t>
            </a:r>
            <a:r>
              <a:rPr lang="en-US" sz="1900" b="1" dirty="0"/>
              <a:t> </a:t>
            </a:r>
            <a:r>
              <a:rPr lang="el-GR" sz="1900" b="1" dirty="0"/>
              <a:t> </a:t>
            </a:r>
            <a:endParaRPr lang="en-US" sz="1900" b="1" dirty="0"/>
          </a:p>
          <a:p>
            <a:pPr marL="0" indent="0" algn="just">
              <a:lnSpc>
                <a:spcPct val="120000"/>
              </a:lnSpc>
              <a:buNone/>
            </a:pPr>
            <a:r>
              <a:rPr lang="en-US" sz="1900" b="1" dirty="0"/>
              <a:t>European Observatory on Health Systems and Policies. (2012). Health systems, health policy and health reforms in Europe. WHO Regional Office for Europe. </a:t>
            </a:r>
            <a:r>
              <a:rPr lang="en-US" sz="1900" b="1" dirty="0">
                <a:hlinkClick r:id="rId4"/>
              </a:rPr>
              <a:t>https://eurohealthobservatory.who.int/publications</a:t>
            </a:r>
            <a:r>
              <a:rPr lang="el-GR" sz="1900" b="1" dirty="0"/>
              <a:t> </a:t>
            </a:r>
            <a:r>
              <a:rPr lang="en-US" sz="1900" b="1" dirty="0"/>
              <a:t> </a:t>
            </a:r>
          </a:p>
          <a:p>
            <a:pPr marL="0" indent="0" algn="just">
              <a:lnSpc>
                <a:spcPct val="120000"/>
              </a:lnSpc>
              <a:buNone/>
            </a:pPr>
            <a:r>
              <a:rPr lang="en-US" sz="1900" b="1" dirty="0"/>
              <a:t>Wendt, C. (2009). Mapping European healthcare systems: A comparative analysis of financing, service provision and access. Health Policy, 92(1), 1–8. </a:t>
            </a:r>
            <a:r>
              <a:rPr lang="en-US" sz="1900" b="1" dirty="0">
                <a:hlinkClick r:id="rId5"/>
              </a:rPr>
              <a:t>https://doi.org/10.1016/j.healthpol.2009.03.020</a:t>
            </a:r>
            <a:r>
              <a:rPr lang="el-GR" sz="1900" b="1" dirty="0"/>
              <a:t> </a:t>
            </a:r>
            <a:r>
              <a:rPr lang="en-US" sz="1900" b="1" dirty="0"/>
              <a:t> </a:t>
            </a:r>
          </a:p>
          <a:p>
            <a:pPr marL="0" indent="0" algn="just">
              <a:lnSpc>
                <a:spcPct val="120000"/>
              </a:lnSpc>
              <a:buNone/>
            </a:pPr>
            <a:r>
              <a:rPr lang="en-US" sz="1900" b="1" dirty="0" err="1"/>
              <a:t>Mossialos</a:t>
            </a:r>
            <a:r>
              <a:rPr lang="en-US" sz="1900" b="1" dirty="0"/>
              <a:t>, E., Wenzl, M., Osborn, R., &amp; Anderson, C. (2016). International profiles of health care systems. The Commonwealth Fund. </a:t>
            </a:r>
            <a:r>
              <a:rPr lang="en-US" sz="1900" b="1" dirty="0">
                <a:hlinkClick r:id="rId6"/>
              </a:rPr>
              <a:t>https://www.commonwealthfund.org/publications</a:t>
            </a:r>
            <a:r>
              <a:rPr lang="el-GR" sz="1900" b="1" dirty="0"/>
              <a:t> </a:t>
            </a:r>
            <a:r>
              <a:rPr lang="en-US" sz="1900" b="1" dirty="0"/>
              <a:t> </a:t>
            </a:r>
          </a:p>
          <a:p>
            <a:pPr marL="0" indent="0" algn="just">
              <a:lnSpc>
                <a:spcPct val="120000"/>
              </a:lnSpc>
              <a:buNone/>
            </a:pPr>
            <a:r>
              <a:rPr lang="en-US" sz="1900" b="1" dirty="0"/>
              <a:t>Reinhardt, U. E., Hussey, P. S., &amp; Anderson, G. F. (2004). U.S. health care spending in an international context. Health Affairs, 23(3), 10–25. </a:t>
            </a:r>
            <a:r>
              <a:rPr lang="en-US" sz="1900" b="1" dirty="0">
                <a:hlinkClick r:id="rId7"/>
              </a:rPr>
              <a:t>https://doi.org/10.1377/hlthaff.23.3.10</a:t>
            </a:r>
            <a:r>
              <a:rPr lang="el-GR" sz="1900" b="1" dirty="0"/>
              <a:t> </a:t>
            </a:r>
            <a:r>
              <a:rPr lang="en-US" sz="1900" b="1" dirty="0"/>
              <a:t> </a:t>
            </a:r>
            <a:endParaRPr lang="el-GR" sz="1900" b="1" dirty="0"/>
          </a:p>
          <a:p>
            <a:pPr marL="0" lvl="0" indent="0" algn="just" eaLnBrk="0" fontAlgn="base" hangingPunct="0">
              <a:lnSpc>
                <a:spcPct val="120000"/>
              </a:lnSpc>
              <a:spcBef>
                <a:spcPct val="0"/>
              </a:spcBef>
              <a:spcAft>
                <a:spcPct val="0"/>
              </a:spcAft>
              <a:buNone/>
            </a:pPr>
            <a:r>
              <a:rPr lang="el-GR" altLang="el-GR" sz="1900" b="1" dirty="0">
                <a:solidFill>
                  <a:srgbClr val="000000"/>
                </a:solidFill>
                <a:latin typeface="Aptos" panose="020B0004020202020204" pitchFamily="34" charset="0"/>
                <a:cs typeface="Arial" panose="020B0604020202020204" pitchFamily="34" charset="0"/>
              </a:rPr>
              <a:t>World Health Organization (</a:t>
            </a:r>
            <a:r>
              <a:rPr lang="el-GR" altLang="el-GR" sz="1900" b="1" dirty="0" err="1">
                <a:solidFill>
                  <a:srgbClr val="000000"/>
                </a:solidFill>
                <a:latin typeface="Aptos" panose="020B0004020202020204" pitchFamily="34" charset="0"/>
                <a:cs typeface="Arial" panose="020B0604020202020204" pitchFamily="34" charset="0"/>
              </a:rPr>
              <a:t>acting</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as</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host</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organization</a:t>
            </a:r>
            <a:r>
              <a:rPr lang="el-GR" altLang="el-GR" sz="1900" b="1" dirty="0">
                <a:solidFill>
                  <a:srgbClr val="000000"/>
                </a:solidFill>
                <a:latin typeface="Aptos" panose="020B0004020202020204" pitchFamily="34" charset="0"/>
                <a:cs typeface="Arial" panose="020B0604020202020204" pitchFamily="34" charset="0"/>
              </a:rPr>
              <a:t> for the European </a:t>
            </a:r>
            <a:r>
              <a:rPr lang="el-GR" altLang="el-GR" sz="1900" b="1" dirty="0" err="1">
                <a:solidFill>
                  <a:srgbClr val="000000"/>
                </a:solidFill>
                <a:latin typeface="Aptos" panose="020B0004020202020204" pitchFamily="34" charset="0"/>
                <a:cs typeface="Arial" panose="020B0604020202020204" pitchFamily="34" charset="0"/>
              </a:rPr>
              <a:t>Observatory</a:t>
            </a:r>
            <a:r>
              <a:rPr lang="el-GR" altLang="el-GR" sz="1900" b="1" dirty="0">
                <a:solidFill>
                  <a:srgbClr val="000000"/>
                </a:solidFill>
                <a:latin typeface="Aptos" panose="020B0004020202020204" pitchFamily="34" charset="0"/>
                <a:cs typeface="Arial" panose="020B0604020202020204" pitchFamily="34" charset="0"/>
              </a:rPr>
              <a:t> on Health Systems and </a:t>
            </a:r>
            <a:r>
              <a:rPr lang="el-GR" altLang="el-GR" sz="1900" b="1" dirty="0" err="1">
                <a:solidFill>
                  <a:srgbClr val="000000"/>
                </a:solidFill>
                <a:latin typeface="Aptos" panose="020B0004020202020204" pitchFamily="34" charset="0"/>
                <a:cs typeface="Arial" panose="020B0604020202020204" pitchFamily="34" charset="0"/>
              </a:rPr>
              <a:t>Policies</a:t>
            </a:r>
            <a:r>
              <a:rPr lang="el-GR" altLang="el-GR" sz="1900" b="1" dirty="0">
                <a:solidFill>
                  <a:srgbClr val="000000"/>
                </a:solidFill>
                <a:latin typeface="Aptos" panose="020B0004020202020204" pitchFamily="34" charset="0"/>
                <a:cs typeface="Arial" panose="020B0604020202020204" pitchFamily="34" charset="0"/>
              </a:rPr>
              <a:t>). United States of </a:t>
            </a:r>
            <a:r>
              <a:rPr lang="el-GR" altLang="el-GR" sz="1900" b="1" dirty="0" err="1">
                <a:solidFill>
                  <a:srgbClr val="000000"/>
                </a:solidFill>
                <a:latin typeface="Aptos" panose="020B0004020202020204" pitchFamily="34" charset="0"/>
                <a:cs typeface="Arial" panose="020B0604020202020204" pitchFamily="34" charset="0"/>
              </a:rPr>
              <a:t>America</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health</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system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review</a:t>
            </a:r>
            <a:r>
              <a:rPr lang="el-GR" altLang="el-GR" sz="1900" b="1" dirty="0">
                <a:solidFill>
                  <a:srgbClr val="000000"/>
                </a:solidFill>
                <a:latin typeface="Aptos" panose="020B0004020202020204" pitchFamily="34" charset="0"/>
                <a:cs typeface="Arial" panose="020B0604020202020204" pitchFamily="34" charset="0"/>
              </a:rPr>
              <a:t>. Health </a:t>
            </a:r>
            <a:r>
              <a:rPr lang="el-GR" altLang="el-GR" sz="1900" b="1" dirty="0" err="1">
                <a:solidFill>
                  <a:srgbClr val="000000"/>
                </a:solidFill>
                <a:latin typeface="Aptos" panose="020B0004020202020204" pitchFamily="34" charset="0"/>
                <a:cs typeface="Arial" panose="020B0604020202020204" pitchFamily="34" charset="0"/>
              </a:rPr>
              <a:t>Syst</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Transit</a:t>
            </a:r>
            <a:r>
              <a:rPr lang="el-GR" altLang="el-GR" sz="1900" b="1" dirty="0">
                <a:solidFill>
                  <a:srgbClr val="000000"/>
                </a:solidFill>
                <a:latin typeface="Aptos" panose="020B0004020202020204" pitchFamily="34" charset="0"/>
                <a:cs typeface="Arial" panose="020B0604020202020204" pitchFamily="34" charset="0"/>
              </a:rPr>
              <a:t>. 2013;15(3):1–150. PMID: 24025796. </a:t>
            </a:r>
            <a:r>
              <a:rPr lang="el-GR" altLang="el-GR" sz="1900" b="1" dirty="0" err="1">
                <a:solidFill>
                  <a:srgbClr val="000000"/>
                </a:solidFill>
                <a:latin typeface="Aptos" panose="020B0004020202020204" pitchFamily="34" charset="0"/>
                <a:cs typeface="Arial" panose="020B0604020202020204" pitchFamily="34" charset="0"/>
              </a:rPr>
              <a:t>Available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from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https</a:t>
            </a:r>
            <a:r>
              <a:rPr lang="el-GR" altLang="el-GR" sz="1900" b="1" dirty="0">
                <a:solidFill>
                  <a:srgbClr val="000000"/>
                </a:solidFill>
                <a:latin typeface="Aptos" panose="020B0004020202020204" pitchFamily="34" charset="0"/>
                <a:cs typeface="Arial" panose="020B0604020202020204" pitchFamily="34" charset="0"/>
              </a:rPr>
              <a:t>://</a:t>
            </a:r>
            <a:r>
              <a:rPr lang="el-GR" altLang="el-GR" sz="1900" b="1" dirty="0" err="1">
                <a:solidFill>
                  <a:srgbClr val="000000"/>
                </a:solidFill>
                <a:latin typeface="Aptos" panose="020B0004020202020204" pitchFamily="34" charset="0"/>
                <a:cs typeface="Arial" panose="020B0604020202020204" pitchFamily="34" charset="0"/>
              </a:rPr>
              <a:t>pubmed.ncbi.nlm.nih.gov</a:t>
            </a:r>
            <a:r>
              <a:rPr lang="el-GR" altLang="el-GR" sz="1900" b="1" dirty="0">
                <a:solidFill>
                  <a:srgbClr val="000000"/>
                </a:solidFill>
                <a:latin typeface="Aptos" panose="020B0004020202020204" pitchFamily="34" charset="0"/>
                <a:cs typeface="Arial" panose="020B0604020202020204" pitchFamily="34" charset="0"/>
              </a:rPr>
              <a:t>/24025796/  </a:t>
            </a:r>
            <a:r>
              <a:rPr lang="el-GR" altLang="el-GR" sz="1900" b="1" dirty="0">
                <a:latin typeface="Aptos" panose="020B0004020202020204" pitchFamily="34" charset="0"/>
                <a:cs typeface="Arial" panose="020B0604020202020204" pitchFamily="34" charset="0"/>
              </a:rPr>
              <a:t>​</a:t>
            </a:r>
            <a:endParaRPr lang="el-GR" altLang="el-GR" sz="1900" b="1" dirty="0">
              <a:solidFill>
                <a:srgbClr val="000000"/>
              </a:solidFill>
              <a:latin typeface="Arial" panose="020B0604020202020204" pitchFamily="34" charset="0"/>
              <a:cs typeface="Arial" panose="020B0604020202020204" pitchFamily="34" charset="0"/>
            </a:endParaRPr>
          </a:p>
          <a:p>
            <a:pPr marL="0" lvl="0" indent="0" algn="just" eaLnBrk="0" fontAlgn="base" hangingPunct="0">
              <a:lnSpc>
                <a:spcPct val="120000"/>
              </a:lnSpc>
              <a:spcBef>
                <a:spcPct val="0"/>
              </a:spcBef>
              <a:spcAft>
                <a:spcPct val="0"/>
              </a:spcAft>
              <a:buFontTx/>
              <a:buChar char="•"/>
            </a:pPr>
            <a:r>
              <a:rPr lang="el-GR" altLang="el-GR" sz="1900" b="1" dirty="0">
                <a:solidFill>
                  <a:srgbClr val="000000"/>
                </a:solidFill>
                <a:latin typeface="Aptos" panose="020B0004020202020204" pitchFamily="34" charset="0"/>
                <a:cs typeface="Arial" panose="020B0604020202020204" pitchFamily="34" charset="0"/>
              </a:rPr>
              <a:t>World Health Organization (</a:t>
            </a:r>
            <a:r>
              <a:rPr lang="el-GR" altLang="el-GR" sz="1900" b="1" dirty="0" err="1">
                <a:solidFill>
                  <a:srgbClr val="000000"/>
                </a:solidFill>
                <a:latin typeface="Aptos" panose="020B0004020202020204" pitchFamily="34" charset="0"/>
                <a:cs typeface="Arial" panose="020B0604020202020204" pitchFamily="34" charset="0"/>
              </a:rPr>
              <a:t>acting</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as</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host</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organization</a:t>
            </a:r>
            <a:r>
              <a:rPr lang="el-GR" altLang="el-GR" sz="1900" b="1" dirty="0">
                <a:solidFill>
                  <a:srgbClr val="000000"/>
                </a:solidFill>
                <a:latin typeface="Aptos" panose="020B0004020202020204" pitchFamily="34" charset="0"/>
                <a:cs typeface="Arial" panose="020B0604020202020204" pitchFamily="34" charset="0"/>
              </a:rPr>
              <a:t> for the European </a:t>
            </a:r>
            <a:r>
              <a:rPr lang="el-GR" altLang="el-GR" sz="1900" b="1" dirty="0" err="1">
                <a:solidFill>
                  <a:srgbClr val="000000"/>
                </a:solidFill>
                <a:latin typeface="Aptos" panose="020B0004020202020204" pitchFamily="34" charset="0"/>
                <a:cs typeface="Arial" panose="020B0604020202020204" pitchFamily="34" charset="0"/>
              </a:rPr>
              <a:t>Observatory</a:t>
            </a:r>
            <a:r>
              <a:rPr lang="el-GR" altLang="el-GR" sz="1900" b="1" dirty="0">
                <a:solidFill>
                  <a:srgbClr val="000000"/>
                </a:solidFill>
                <a:latin typeface="Aptos" panose="020B0004020202020204" pitchFamily="34" charset="0"/>
                <a:cs typeface="Arial" panose="020B0604020202020204" pitchFamily="34" charset="0"/>
              </a:rPr>
              <a:t> on Health Systems and </a:t>
            </a:r>
            <a:r>
              <a:rPr lang="el-GR" altLang="el-GR" sz="1900" b="1" dirty="0" err="1">
                <a:solidFill>
                  <a:srgbClr val="000000"/>
                </a:solidFill>
                <a:latin typeface="Aptos" panose="020B0004020202020204" pitchFamily="34" charset="0"/>
                <a:cs typeface="Arial" panose="020B0604020202020204" pitchFamily="34" charset="0"/>
              </a:rPr>
              <a:t>Policies</a:t>
            </a:r>
            <a:r>
              <a:rPr lang="el-GR" altLang="el-GR" sz="1900" b="1" dirty="0">
                <a:solidFill>
                  <a:srgbClr val="000000"/>
                </a:solidFill>
                <a:latin typeface="Aptos" panose="020B0004020202020204" pitchFamily="34" charset="0"/>
                <a:cs typeface="Arial" panose="020B0604020202020204" pitchFamily="34" charset="0"/>
              </a:rPr>
              <a:t>). United States: Health </a:t>
            </a:r>
            <a:r>
              <a:rPr lang="el-GR" altLang="el-GR" sz="1900" b="1" dirty="0" err="1">
                <a:solidFill>
                  <a:srgbClr val="000000"/>
                </a:solidFill>
                <a:latin typeface="Aptos" panose="020B0004020202020204" pitchFamily="34" charset="0"/>
                <a:cs typeface="Arial" panose="020B0604020202020204" pitchFamily="34" charset="0"/>
              </a:rPr>
              <a:t>System</a:t>
            </a:r>
            <a:r>
              <a:rPr lang="el-GR" altLang="el-GR" sz="1900" b="1" dirty="0">
                <a:solidFill>
                  <a:srgbClr val="000000"/>
                </a:solidFill>
                <a:latin typeface="Aptos" panose="020B0004020202020204" pitchFamily="34" charset="0"/>
                <a:cs typeface="Arial" panose="020B0604020202020204" pitchFamily="34" charset="0"/>
              </a:rPr>
              <a:t> Review. Health </a:t>
            </a:r>
            <a:r>
              <a:rPr lang="el-GR" altLang="el-GR" sz="1900" b="1" dirty="0" err="1">
                <a:solidFill>
                  <a:srgbClr val="000000"/>
                </a:solidFill>
                <a:latin typeface="Aptos" panose="020B0004020202020204" pitchFamily="34" charset="0"/>
                <a:cs typeface="Arial" panose="020B0604020202020204" pitchFamily="34" charset="0"/>
              </a:rPr>
              <a:t>Syst</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Transit</a:t>
            </a:r>
            <a:r>
              <a:rPr lang="el-GR" altLang="el-GR" sz="1900" b="1" dirty="0">
                <a:solidFill>
                  <a:srgbClr val="000000"/>
                </a:solidFill>
                <a:latin typeface="Aptos" panose="020B0004020202020204" pitchFamily="34" charset="0"/>
                <a:cs typeface="Arial" panose="020B0604020202020204" pitchFamily="34" charset="0"/>
              </a:rPr>
              <a:t>. 2020;*. PMID: 33527901. </a:t>
            </a:r>
            <a:r>
              <a:rPr lang="el-GR" altLang="el-GR" sz="1900" b="1" dirty="0" err="1">
                <a:solidFill>
                  <a:srgbClr val="000000"/>
                </a:solidFill>
                <a:latin typeface="Aptos" panose="020B0004020202020204" pitchFamily="34" charset="0"/>
                <a:cs typeface="Arial" panose="020B0604020202020204" pitchFamily="34" charset="0"/>
              </a:rPr>
              <a:t>Available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from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https</a:t>
            </a:r>
            <a:r>
              <a:rPr lang="el-GR" altLang="el-GR" sz="1900" b="1" dirty="0">
                <a:solidFill>
                  <a:srgbClr val="000000"/>
                </a:solidFill>
                <a:latin typeface="Aptos" panose="020B0004020202020204" pitchFamily="34" charset="0"/>
                <a:cs typeface="Arial" panose="020B0604020202020204" pitchFamily="34" charset="0"/>
              </a:rPr>
              <a:t>://</a:t>
            </a:r>
            <a:r>
              <a:rPr lang="el-GR" altLang="el-GR" sz="1900" b="1" dirty="0" err="1">
                <a:solidFill>
                  <a:srgbClr val="000000"/>
                </a:solidFill>
                <a:latin typeface="Aptos" panose="020B0004020202020204" pitchFamily="34" charset="0"/>
                <a:cs typeface="Arial" panose="020B0604020202020204" pitchFamily="34" charset="0"/>
              </a:rPr>
              <a:t>pubmed.ncbi.nlm.nih.gov</a:t>
            </a:r>
            <a:r>
              <a:rPr lang="el-GR" altLang="el-GR" sz="1900" b="1" dirty="0">
                <a:solidFill>
                  <a:srgbClr val="000000"/>
                </a:solidFill>
                <a:latin typeface="Aptos" panose="020B0004020202020204" pitchFamily="34" charset="0"/>
                <a:cs typeface="Arial" panose="020B0604020202020204" pitchFamily="34" charset="0"/>
              </a:rPr>
              <a:t>/33527901/  </a:t>
            </a:r>
            <a:r>
              <a:rPr lang="el-GR" altLang="el-GR" sz="1900" b="1" dirty="0">
                <a:latin typeface="Aptos" panose="020B0004020202020204" pitchFamily="34" charset="0"/>
                <a:cs typeface="Arial" panose="020B0604020202020204" pitchFamily="34" charset="0"/>
              </a:rPr>
              <a:t>​</a:t>
            </a:r>
            <a:endParaRPr lang="el-GR" altLang="el-GR" sz="1900" b="1" dirty="0">
              <a:solidFill>
                <a:srgbClr val="000000"/>
              </a:solidFill>
              <a:latin typeface="Arial" panose="020B0604020202020204" pitchFamily="34" charset="0"/>
              <a:cs typeface="Arial" panose="020B0604020202020204" pitchFamily="34" charset="0"/>
            </a:endParaRPr>
          </a:p>
          <a:p>
            <a:pPr marL="0" lvl="0" indent="0" algn="just" eaLnBrk="0" fontAlgn="base" hangingPunct="0">
              <a:lnSpc>
                <a:spcPct val="120000"/>
              </a:lnSpc>
              <a:spcBef>
                <a:spcPct val="0"/>
              </a:spcBef>
              <a:spcAft>
                <a:spcPct val="0"/>
              </a:spcAft>
              <a:buFontTx/>
              <a:buChar char="•"/>
            </a:pPr>
            <a:r>
              <a:rPr lang="el-GR" altLang="el-GR" sz="1900" b="1" dirty="0" err="1">
                <a:solidFill>
                  <a:srgbClr val="000000"/>
                </a:solidFill>
                <a:latin typeface="Aptos" panose="020B0004020202020204" pitchFamily="34" charset="0"/>
                <a:cs typeface="Arial" panose="020B0604020202020204" pitchFamily="34" charset="0"/>
              </a:rPr>
              <a:t>Sankaranarayanan</a:t>
            </a:r>
            <a:r>
              <a:rPr lang="el-GR" altLang="el-GR" sz="1900" b="1" dirty="0">
                <a:solidFill>
                  <a:srgbClr val="000000"/>
                </a:solidFill>
                <a:latin typeface="Aptos" panose="020B0004020202020204" pitchFamily="34" charset="0"/>
                <a:cs typeface="Arial" panose="020B0604020202020204" pitchFamily="34" charset="0"/>
              </a:rPr>
              <a:t> J, </a:t>
            </a:r>
            <a:r>
              <a:rPr lang="el-GR" altLang="el-GR" sz="1900" b="1" dirty="0" err="1">
                <a:solidFill>
                  <a:srgbClr val="000000"/>
                </a:solidFill>
                <a:latin typeface="Aptos" panose="020B0004020202020204" pitchFamily="34" charset="0"/>
                <a:cs typeface="Arial" panose="020B0604020202020204" pitchFamily="34" charset="0"/>
              </a:rPr>
              <a:t>et</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al</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Systematic</a:t>
            </a:r>
            <a:r>
              <a:rPr lang="el-GR" altLang="el-GR" sz="1900" b="1" dirty="0">
                <a:solidFill>
                  <a:srgbClr val="000000"/>
                </a:solidFill>
                <a:latin typeface="Aptos" panose="020B0004020202020204" pitchFamily="34" charset="0"/>
                <a:cs typeface="Arial" panose="020B0604020202020204" pitchFamily="34" charset="0"/>
              </a:rPr>
              <a:t> Review of </a:t>
            </a:r>
            <a:r>
              <a:rPr lang="el-GR" altLang="el-GR" sz="1900" b="1" dirty="0" err="1">
                <a:solidFill>
                  <a:srgbClr val="000000"/>
                </a:solidFill>
                <a:latin typeface="Aptos" panose="020B0004020202020204" pitchFamily="34" charset="0"/>
                <a:cs typeface="Arial" panose="020B0604020202020204" pitchFamily="34" charset="0"/>
              </a:rPr>
              <a:t>Integration</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Strategies</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Across</a:t>
            </a:r>
            <a:r>
              <a:rPr lang="el-GR" altLang="el-GR" sz="1900" b="1" dirty="0">
                <a:solidFill>
                  <a:srgbClr val="000000"/>
                </a:solidFill>
                <a:latin typeface="Aptos" panose="020B0004020202020204" pitchFamily="34" charset="0"/>
                <a:cs typeface="Arial" panose="020B0604020202020204" pitchFamily="34" charset="0"/>
              </a:rPr>
              <a:t> the US </a:t>
            </a:r>
            <a:r>
              <a:rPr lang="el-GR" altLang="el-GR" sz="1900" b="1" dirty="0" err="1">
                <a:solidFill>
                  <a:srgbClr val="000000"/>
                </a:solidFill>
                <a:latin typeface="Aptos" panose="020B0004020202020204" pitchFamily="34" charset="0"/>
                <a:cs typeface="Arial" panose="020B0604020202020204" pitchFamily="34" charset="0"/>
              </a:rPr>
              <a:t>Healthcare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System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Assessment</a:t>
            </a:r>
            <a:r>
              <a:rPr lang="el-GR" altLang="el-GR" sz="1900" b="1" dirty="0">
                <a:solidFill>
                  <a:srgbClr val="000000"/>
                </a:solidFill>
                <a:latin typeface="Aptos" panose="020B0004020202020204" pitchFamily="34" charset="0"/>
                <a:cs typeface="Arial" panose="020B0604020202020204" pitchFamily="34" charset="0"/>
              </a:rPr>
              <a:t> of </a:t>
            </a:r>
            <a:r>
              <a:rPr lang="el-GR" altLang="el-GR" sz="1900" b="1" dirty="0" err="1">
                <a:solidFill>
                  <a:srgbClr val="000000"/>
                </a:solidFill>
                <a:latin typeface="Aptos" panose="020B0004020202020204" pitchFamily="34" charset="0"/>
                <a:cs typeface="Arial" panose="020B0604020202020204" pitchFamily="34" charset="0"/>
              </a:rPr>
              <a:t>Price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Cost</a:t>
            </a:r>
            <a:r>
              <a:rPr lang="el-GR" altLang="el-GR" sz="1900" b="1" dirty="0">
                <a:solidFill>
                  <a:srgbClr val="000000"/>
                </a:solidFill>
                <a:latin typeface="Aptos" panose="020B0004020202020204" pitchFamily="34" charset="0"/>
                <a:cs typeface="Arial" panose="020B0604020202020204" pitchFamily="34" charset="0"/>
              </a:rPr>
              <a:t>, and Quality of </a:t>
            </a:r>
            <a:r>
              <a:rPr lang="el-GR" altLang="el-GR" sz="1900" b="1" dirty="0" err="1">
                <a:solidFill>
                  <a:srgbClr val="000000"/>
                </a:solidFill>
                <a:latin typeface="Aptos" panose="020B0004020202020204" pitchFamily="34" charset="0"/>
                <a:cs typeface="Arial" panose="020B0604020202020204" pitchFamily="34" charset="0"/>
              </a:rPr>
              <a:t>Care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published</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online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ahead</a:t>
            </a:r>
            <a:r>
              <a:rPr lang="el-GR" altLang="el-GR" sz="1900" b="1" dirty="0">
                <a:solidFill>
                  <a:srgbClr val="000000"/>
                </a:solidFill>
                <a:latin typeface="Aptos" panose="020B0004020202020204" pitchFamily="34" charset="0"/>
                <a:cs typeface="Arial" panose="020B0604020202020204" pitchFamily="34" charset="0"/>
              </a:rPr>
              <a:t> of </a:t>
            </a:r>
            <a:r>
              <a:rPr lang="el-GR" altLang="el-GR" sz="1900" b="1" dirty="0" err="1">
                <a:solidFill>
                  <a:srgbClr val="000000"/>
                </a:solidFill>
                <a:latin typeface="Aptos" panose="020B0004020202020204" pitchFamily="34" charset="0"/>
                <a:cs typeface="Arial" panose="020B0604020202020204" pitchFamily="34" charset="0"/>
              </a:rPr>
              <a:t>print</a:t>
            </a:r>
            <a:r>
              <a:rPr lang="el-GR" altLang="el-GR" sz="1900" b="1" dirty="0">
                <a:solidFill>
                  <a:srgbClr val="000000"/>
                </a:solidFill>
                <a:latin typeface="Aptos" panose="020B0004020202020204" pitchFamily="34" charset="0"/>
                <a:cs typeface="Arial" panose="020B0604020202020204" pitchFamily="34" charset="0"/>
              </a:rPr>
              <a:t> 2025]. PMID: 39636013. </a:t>
            </a:r>
            <a:r>
              <a:rPr lang="el-GR" altLang="el-GR" sz="1900" b="1" dirty="0" err="1">
                <a:solidFill>
                  <a:srgbClr val="000000"/>
                </a:solidFill>
                <a:latin typeface="Aptos" panose="020B0004020202020204" pitchFamily="34" charset="0"/>
                <a:cs typeface="Arial" panose="020B0604020202020204" pitchFamily="34" charset="0"/>
              </a:rPr>
              <a:t>Available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from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https</a:t>
            </a:r>
            <a:r>
              <a:rPr lang="el-GR" altLang="el-GR" sz="1900" b="1" dirty="0">
                <a:solidFill>
                  <a:srgbClr val="000000"/>
                </a:solidFill>
                <a:latin typeface="Aptos" panose="020B0004020202020204" pitchFamily="34" charset="0"/>
                <a:cs typeface="Arial" panose="020B0604020202020204" pitchFamily="34" charset="0"/>
              </a:rPr>
              <a:t>://</a:t>
            </a:r>
            <a:r>
              <a:rPr lang="el-GR" altLang="el-GR" sz="1900" b="1" dirty="0" err="1">
                <a:solidFill>
                  <a:srgbClr val="000000"/>
                </a:solidFill>
                <a:latin typeface="Aptos" panose="020B0004020202020204" pitchFamily="34" charset="0"/>
                <a:cs typeface="Arial" panose="020B0604020202020204" pitchFamily="34" charset="0"/>
              </a:rPr>
              <a:t>pubmed.ncbi.nlm.nih.gov</a:t>
            </a:r>
            <a:r>
              <a:rPr lang="el-GR" altLang="el-GR" sz="1900" b="1" dirty="0">
                <a:solidFill>
                  <a:srgbClr val="000000"/>
                </a:solidFill>
                <a:latin typeface="Aptos" panose="020B0004020202020204" pitchFamily="34" charset="0"/>
                <a:cs typeface="Arial" panose="020B0604020202020204" pitchFamily="34" charset="0"/>
              </a:rPr>
              <a:t>/39636013/  </a:t>
            </a:r>
            <a:r>
              <a:rPr lang="el-GR" altLang="el-GR" sz="1900" b="1" dirty="0">
                <a:latin typeface="Aptos" panose="020B0004020202020204" pitchFamily="34" charset="0"/>
                <a:cs typeface="Arial" panose="020B0604020202020204" pitchFamily="34" charset="0"/>
              </a:rPr>
              <a:t>​</a:t>
            </a:r>
            <a:endParaRPr lang="el-GR" altLang="el-GR" sz="1900" b="1" dirty="0">
              <a:solidFill>
                <a:srgbClr val="000000"/>
              </a:solidFill>
              <a:latin typeface="Arial" panose="020B0604020202020204" pitchFamily="34" charset="0"/>
              <a:cs typeface="Arial" panose="020B0604020202020204" pitchFamily="34" charset="0"/>
            </a:endParaRPr>
          </a:p>
          <a:p>
            <a:pPr marL="0" lvl="0" indent="0" algn="just" eaLnBrk="0" fontAlgn="base" hangingPunct="0">
              <a:lnSpc>
                <a:spcPct val="120000"/>
              </a:lnSpc>
              <a:spcBef>
                <a:spcPct val="0"/>
              </a:spcBef>
              <a:spcAft>
                <a:spcPct val="0"/>
              </a:spcAft>
              <a:buFontTx/>
              <a:buChar char="•"/>
            </a:pPr>
            <a:r>
              <a:rPr lang="el-GR" altLang="el-GR" sz="1900" b="1" dirty="0">
                <a:solidFill>
                  <a:srgbClr val="000000"/>
                </a:solidFill>
                <a:latin typeface="Aptos" panose="020B0004020202020204" pitchFamily="34" charset="0"/>
                <a:cs typeface="Arial" panose="020B0604020202020204" pitchFamily="34" charset="0"/>
              </a:rPr>
              <a:t>JAMA. Organization and </a:t>
            </a:r>
            <a:r>
              <a:rPr lang="el-GR" altLang="el-GR" sz="1900" b="1" dirty="0" err="1">
                <a:solidFill>
                  <a:srgbClr val="000000"/>
                </a:solidFill>
                <a:latin typeface="Aptos" panose="020B0004020202020204" pitchFamily="34" charset="0"/>
                <a:cs typeface="Arial" panose="020B0604020202020204" pitchFamily="34" charset="0"/>
              </a:rPr>
              <a:t>Performance</a:t>
            </a:r>
            <a:r>
              <a:rPr lang="el-GR" altLang="el-GR" sz="1900" b="1" dirty="0">
                <a:solidFill>
                  <a:srgbClr val="000000"/>
                </a:solidFill>
                <a:latin typeface="Aptos" panose="020B0004020202020204" pitchFamily="34" charset="0"/>
                <a:cs typeface="Arial" panose="020B0604020202020204" pitchFamily="34" charset="0"/>
              </a:rPr>
              <a:t> of US Health Systems. JAMA. 2025;333(16):1460. PMID: 40126471. </a:t>
            </a:r>
            <a:r>
              <a:rPr lang="el-GR" altLang="el-GR" sz="1900" b="1" dirty="0" err="1">
                <a:solidFill>
                  <a:srgbClr val="000000"/>
                </a:solidFill>
                <a:latin typeface="Aptos" panose="020B0004020202020204" pitchFamily="34" charset="0"/>
                <a:cs typeface="Arial" panose="020B0604020202020204" pitchFamily="34" charset="0"/>
              </a:rPr>
              <a:t>Available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from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https</a:t>
            </a:r>
            <a:r>
              <a:rPr lang="el-GR" altLang="el-GR" sz="1900" b="1" dirty="0">
                <a:solidFill>
                  <a:srgbClr val="000000"/>
                </a:solidFill>
                <a:latin typeface="Aptos" panose="020B0004020202020204" pitchFamily="34" charset="0"/>
                <a:cs typeface="Arial" panose="020B0604020202020204" pitchFamily="34" charset="0"/>
              </a:rPr>
              <a:t>://</a:t>
            </a:r>
            <a:r>
              <a:rPr lang="el-GR" altLang="el-GR" sz="1900" b="1" dirty="0" err="1">
                <a:solidFill>
                  <a:srgbClr val="000000"/>
                </a:solidFill>
                <a:latin typeface="Aptos" panose="020B0004020202020204" pitchFamily="34" charset="0"/>
                <a:cs typeface="Arial" panose="020B0604020202020204" pitchFamily="34" charset="0"/>
              </a:rPr>
              <a:t>pubmed.ncbi.nlm.nih.gov</a:t>
            </a:r>
            <a:r>
              <a:rPr lang="el-GR" altLang="el-GR" sz="1900" b="1" dirty="0">
                <a:solidFill>
                  <a:srgbClr val="000000"/>
                </a:solidFill>
                <a:latin typeface="Aptos" panose="020B0004020202020204" pitchFamily="34" charset="0"/>
                <a:cs typeface="Arial" panose="020B0604020202020204" pitchFamily="34" charset="0"/>
              </a:rPr>
              <a:t>/40126471/  </a:t>
            </a:r>
            <a:r>
              <a:rPr lang="el-GR" altLang="el-GR" sz="1900" b="1" dirty="0">
                <a:latin typeface="Aptos" panose="020B0004020202020204" pitchFamily="34" charset="0"/>
                <a:cs typeface="Arial" panose="020B0604020202020204" pitchFamily="34" charset="0"/>
              </a:rPr>
              <a:t>​</a:t>
            </a:r>
            <a:endParaRPr lang="el-GR" altLang="el-GR" sz="1900" b="1" dirty="0">
              <a:solidFill>
                <a:srgbClr val="000000"/>
              </a:solidFill>
              <a:latin typeface="Arial" panose="020B0604020202020204" pitchFamily="34" charset="0"/>
              <a:cs typeface="Arial" panose="020B0604020202020204" pitchFamily="34" charset="0"/>
            </a:endParaRPr>
          </a:p>
          <a:p>
            <a:pPr marL="0" lvl="0" indent="0" algn="just" eaLnBrk="0" fontAlgn="base" hangingPunct="0">
              <a:lnSpc>
                <a:spcPct val="120000"/>
              </a:lnSpc>
              <a:spcBef>
                <a:spcPct val="0"/>
              </a:spcBef>
              <a:spcAft>
                <a:spcPct val="0"/>
              </a:spcAft>
              <a:buFontTx/>
              <a:buChar char="•"/>
            </a:pPr>
            <a:r>
              <a:rPr lang="el-GR" altLang="el-GR" sz="1900" b="1" dirty="0" err="1">
                <a:solidFill>
                  <a:srgbClr val="000000"/>
                </a:solidFill>
                <a:latin typeface="Aptos" panose="020B0004020202020204" pitchFamily="34" charset="0"/>
                <a:cs typeface="Arial" panose="020B0604020202020204" pitchFamily="34" charset="0"/>
              </a:rPr>
              <a:t>Wennberg</a:t>
            </a:r>
            <a:r>
              <a:rPr lang="el-GR" altLang="el-GR" sz="1900" b="1" dirty="0">
                <a:solidFill>
                  <a:srgbClr val="000000"/>
                </a:solidFill>
                <a:latin typeface="Aptos" panose="020B0004020202020204" pitchFamily="34" charset="0"/>
                <a:cs typeface="Arial" panose="020B0604020202020204" pitchFamily="34" charset="0"/>
              </a:rPr>
              <a:t> JE, </a:t>
            </a:r>
            <a:r>
              <a:rPr lang="el-GR" altLang="el-GR" sz="1900" b="1" dirty="0" err="1">
                <a:solidFill>
                  <a:srgbClr val="000000"/>
                </a:solidFill>
                <a:latin typeface="Aptos" panose="020B0004020202020204" pitchFamily="34" charset="0"/>
                <a:cs typeface="Arial" panose="020B0604020202020204" pitchFamily="34" charset="0"/>
              </a:rPr>
              <a:t>et</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al</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What</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works</a:t>
            </a:r>
            <a:r>
              <a:rPr lang="el-GR" altLang="el-GR" sz="1900" b="1" dirty="0">
                <a:solidFill>
                  <a:srgbClr val="000000"/>
                </a:solidFill>
                <a:latin typeface="Aptos" panose="020B0004020202020204" pitchFamily="34" charset="0"/>
                <a:cs typeface="Arial" panose="020B0604020202020204" pitchFamily="34" charset="0"/>
              </a:rPr>
              <a:t> and </a:t>
            </a:r>
            <a:r>
              <a:rPr lang="el-GR" altLang="el-GR" sz="1900" b="1" dirty="0" err="1">
                <a:solidFill>
                  <a:srgbClr val="000000"/>
                </a:solidFill>
                <a:latin typeface="Aptos" panose="020B0004020202020204" pitchFamily="34" charset="0"/>
                <a:cs typeface="Arial" panose="020B0604020202020204" pitchFamily="34" charset="0"/>
              </a:rPr>
              <a:t>what</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doesn’t</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work</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well</a:t>
            </a:r>
            <a:r>
              <a:rPr lang="el-GR" altLang="el-GR" sz="1900" b="1" dirty="0">
                <a:solidFill>
                  <a:srgbClr val="000000"/>
                </a:solidFill>
                <a:latin typeface="Aptos" panose="020B0004020202020204" pitchFamily="34" charset="0"/>
                <a:cs typeface="Arial" panose="020B0604020202020204" pitchFamily="34" charset="0"/>
              </a:rPr>
              <a:t> in the US </a:t>
            </a:r>
            <a:r>
              <a:rPr lang="el-GR" altLang="el-GR" sz="1900" b="1" dirty="0" err="1">
                <a:solidFill>
                  <a:srgbClr val="000000"/>
                </a:solidFill>
                <a:latin typeface="Aptos" panose="020B0004020202020204" pitchFamily="34" charset="0"/>
                <a:cs typeface="Arial" panose="020B0604020202020204" pitchFamily="34" charset="0"/>
              </a:rPr>
              <a:t>healthcare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system</a:t>
            </a:r>
            <a:r>
              <a:rPr lang="el-GR" altLang="el-GR" sz="1900" b="1" dirty="0">
                <a:solidFill>
                  <a:srgbClr val="000000"/>
                </a:solidFill>
                <a:latin typeface="Aptos" panose="020B0004020202020204" pitchFamily="34" charset="0"/>
                <a:cs typeface="Arial" panose="020B0604020202020204" pitchFamily="34" charset="0"/>
              </a:rPr>
              <a:t>. Health </a:t>
            </a:r>
            <a:r>
              <a:rPr lang="el-GR" altLang="el-GR" sz="1900" b="1" dirty="0" err="1">
                <a:solidFill>
                  <a:srgbClr val="000000"/>
                </a:solidFill>
                <a:latin typeface="Aptos" panose="020B0004020202020204" pitchFamily="34" charset="0"/>
                <a:cs typeface="Arial" panose="020B0604020202020204" pitchFamily="34" charset="0"/>
              </a:rPr>
              <a:t>Aff</a:t>
            </a:r>
            <a:r>
              <a:rPr lang="el-GR" altLang="el-GR" sz="1900" b="1" dirty="0">
                <a:solidFill>
                  <a:srgbClr val="000000"/>
                </a:solidFill>
                <a:latin typeface="Aptos" panose="020B0004020202020204" pitchFamily="34" charset="0"/>
                <a:cs typeface="Arial" panose="020B0604020202020204" pitchFamily="34" charset="0"/>
              </a:rPr>
              <a:t>. 2013;*. PMID: 23389485. </a:t>
            </a:r>
            <a:r>
              <a:rPr lang="el-GR" altLang="el-GR" sz="1900" b="1" dirty="0" err="1">
                <a:solidFill>
                  <a:srgbClr val="000000"/>
                </a:solidFill>
                <a:latin typeface="Aptos" panose="020B0004020202020204" pitchFamily="34" charset="0"/>
                <a:cs typeface="Arial" panose="020B0604020202020204" pitchFamily="34" charset="0"/>
              </a:rPr>
              <a:t>Available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from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https</a:t>
            </a:r>
            <a:r>
              <a:rPr lang="el-GR" altLang="el-GR" sz="1900" b="1" dirty="0">
                <a:solidFill>
                  <a:srgbClr val="000000"/>
                </a:solidFill>
                <a:latin typeface="Aptos" panose="020B0004020202020204" pitchFamily="34" charset="0"/>
                <a:cs typeface="Arial" panose="020B0604020202020204" pitchFamily="34" charset="0"/>
              </a:rPr>
              <a:t>://</a:t>
            </a:r>
            <a:r>
              <a:rPr lang="el-GR" altLang="el-GR" sz="1900" b="1" dirty="0" err="1">
                <a:solidFill>
                  <a:srgbClr val="000000"/>
                </a:solidFill>
                <a:latin typeface="Aptos" panose="020B0004020202020204" pitchFamily="34" charset="0"/>
                <a:cs typeface="Arial" panose="020B0604020202020204" pitchFamily="34" charset="0"/>
              </a:rPr>
              <a:t>pubmed.ncbi.nlm.nih.gov</a:t>
            </a:r>
            <a:r>
              <a:rPr lang="el-GR" altLang="el-GR" sz="1900" b="1" dirty="0">
                <a:solidFill>
                  <a:srgbClr val="000000"/>
                </a:solidFill>
                <a:latin typeface="Aptos" panose="020B0004020202020204" pitchFamily="34" charset="0"/>
                <a:cs typeface="Arial" panose="020B0604020202020204" pitchFamily="34" charset="0"/>
              </a:rPr>
              <a:t>/23389485/  </a:t>
            </a:r>
            <a:r>
              <a:rPr lang="el-GR" altLang="el-GR" sz="1900" b="1" dirty="0">
                <a:latin typeface="Aptos" panose="020B0004020202020204" pitchFamily="34" charset="0"/>
                <a:cs typeface="Arial" panose="020B0604020202020204" pitchFamily="34" charset="0"/>
              </a:rPr>
              <a:t>​</a:t>
            </a:r>
            <a:endParaRPr lang="el-GR" altLang="el-GR" sz="1900" b="1" dirty="0">
              <a:solidFill>
                <a:srgbClr val="000000"/>
              </a:solidFill>
              <a:latin typeface="Arial" panose="020B0604020202020204" pitchFamily="34" charset="0"/>
              <a:cs typeface="Arial" panose="020B0604020202020204" pitchFamily="34" charset="0"/>
            </a:endParaRPr>
          </a:p>
          <a:p>
            <a:pPr marL="0" lvl="0" indent="0" algn="just" eaLnBrk="0" fontAlgn="base" hangingPunct="0">
              <a:lnSpc>
                <a:spcPct val="120000"/>
              </a:lnSpc>
              <a:spcBef>
                <a:spcPct val="0"/>
              </a:spcBef>
              <a:spcAft>
                <a:spcPct val="0"/>
              </a:spcAft>
              <a:buFontTx/>
              <a:buChar char="•"/>
            </a:pPr>
            <a:r>
              <a:rPr lang="el-GR" altLang="el-GR" sz="1900" b="1" dirty="0" err="1">
                <a:solidFill>
                  <a:srgbClr val="000000"/>
                </a:solidFill>
                <a:latin typeface="Aptos" panose="020B0004020202020204" pitchFamily="34" charset="0"/>
                <a:cs typeface="Arial" panose="020B0604020202020204" pitchFamily="34" charset="0"/>
              </a:rPr>
              <a:t>Carlson</a:t>
            </a:r>
            <a:r>
              <a:rPr lang="el-GR" altLang="el-GR" sz="1900" b="1" dirty="0">
                <a:solidFill>
                  <a:srgbClr val="000000"/>
                </a:solidFill>
                <a:latin typeface="Aptos" panose="020B0004020202020204" pitchFamily="34" charset="0"/>
                <a:cs typeface="Arial" panose="020B0604020202020204" pitchFamily="34" charset="0"/>
              </a:rPr>
              <a:t> SJ, </a:t>
            </a:r>
            <a:r>
              <a:rPr lang="el-GR" altLang="el-GR" sz="1900" b="1" dirty="0" err="1">
                <a:solidFill>
                  <a:srgbClr val="000000"/>
                </a:solidFill>
                <a:latin typeface="Aptos" panose="020B0004020202020204" pitchFamily="34" charset="0"/>
                <a:cs typeface="Arial" panose="020B0604020202020204" pitchFamily="34" charset="0"/>
              </a:rPr>
              <a:t>et</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al</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Landscape</a:t>
            </a:r>
            <a:r>
              <a:rPr lang="el-GR" altLang="el-GR" sz="1900" b="1" dirty="0">
                <a:solidFill>
                  <a:srgbClr val="000000"/>
                </a:solidFill>
                <a:latin typeface="Aptos" panose="020B0004020202020204" pitchFamily="34" charset="0"/>
                <a:cs typeface="Arial" panose="020B0604020202020204" pitchFamily="34" charset="0"/>
              </a:rPr>
              <a:t> of Health Systems in the United States. </a:t>
            </a:r>
            <a:r>
              <a:rPr lang="el-GR" altLang="el-GR" sz="1900" b="1" dirty="0" err="1">
                <a:solidFill>
                  <a:srgbClr val="000000"/>
                </a:solidFill>
                <a:latin typeface="Aptos" panose="020B0004020202020204" pitchFamily="34" charset="0"/>
                <a:cs typeface="Arial" panose="020B0604020202020204" pitchFamily="34" charset="0"/>
              </a:rPr>
              <a:t>Med</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Care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Res</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Rev</a:t>
            </a:r>
            <a:r>
              <a:rPr lang="el-GR" altLang="el-GR" sz="1900" b="1" dirty="0">
                <a:solidFill>
                  <a:srgbClr val="000000"/>
                </a:solidFill>
                <a:latin typeface="Aptos" panose="020B0004020202020204" pitchFamily="34" charset="0"/>
                <a:cs typeface="Arial" panose="020B0604020202020204" pitchFamily="34" charset="0"/>
              </a:rPr>
              <a:t>. 2019;*. PMID: 30674227. </a:t>
            </a:r>
            <a:r>
              <a:rPr lang="el-GR" altLang="el-GR" sz="1900" b="1" dirty="0" err="1">
                <a:solidFill>
                  <a:srgbClr val="000000"/>
                </a:solidFill>
                <a:latin typeface="Aptos" panose="020B0004020202020204" pitchFamily="34" charset="0"/>
                <a:cs typeface="Arial" panose="020B0604020202020204" pitchFamily="34" charset="0"/>
              </a:rPr>
              <a:t>Available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from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https</a:t>
            </a:r>
            <a:r>
              <a:rPr lang="el-GR" altLang="el-GR" sz="1900" b="1" dirty="0">
                <a:solidFill>
                  <a:srgbClr val="000000"/>
                </a:solidFill>
                <a:latin typeface="Aptos" panose="020B0004020202020204" pitchFamily="34" charset="0"/>
                <a:cs typeface="Arial" panose="020B0604020202020204" pitchFamily="34" charset="0"/>
              </a:rPr>
              <a:t>://</a:t>
            </a:r>
            <a:r>
              <a:rPr lang="el-GR" altLang="el-GR" sz="1900" b="1" dirty="0" err="1">
                <a:solidFill>
                  <a:srgbClr val="000000"/>
                </a:solidFill>
                <a:latin typeface="Aptos" panose="020B0004020202020204" pitchFamily="34" charset="0"/>
                <a:cs typeface="Arial" panose="020B0604020202020204" pitchFamily="34" charset="0"/>
              </a:rPr>
              <a:t>pubmed.ncbi.nlm.nih.gov</a:t>
            </a:r>
            <a:r>
              <a:rPr lang="el-GR" altLang="el-GR" sz="1900" b="1" dirty="0">
                <a:solidFill>
                  <a:srgbClr val="000000"/>
                </a:solidFill>
                <a:latin typeface="Aptos" panose="020B0004020202020204" pitchFamily="34" charset="0"/>
                <a:cs typeface="Arial" panose="020B0604020202020204" pitchFamily="34" charset="0"/>
              </a:rPr>
              <a:t>/30674227/  </a:t>
            </a:r>
            <a:r>
              <a:rPr lang="el-GR" altLang="el-GR" sz="1900" b="1" dirty="0">
                <a:latin typeface="Aptos" panose="020B0004020202020204" pitchFamily="34" charset="0"/>
                <a:cs typeface="Arial" panose="020B0604020202020204" pitchFamily="34" charset="0"/>
              </a:rPr>
              <a:t>​</a:t>
            </a:r>
            <a:endParaRPr lang="el-GR" altLang="el-GR" sz="1900" b="1" dirty="0">
              <a:solidFill>
                <a:srgbClr val="000000"/>
              </a:solidFill>
              <a:latin typeface="Arial" panose="020B0604020202020204" pitchFamily="34" charset="0"/>
              <a:cs typeface="Arial" panose="020B0604020202020204" pitchFamily="34" charset="0"/>
            </a:endParaRPr>
          </a:p>
          <a:p>
            <a:pPr marL="0" lvl="0" indent="0" algn="just" eaLnBrk="0" fontAlgn="base" hangingPunct="0">
              <a:lnSpc>
                <a:spcPct val="120000"/>
              </a:lnSpc>
              <a:spcBef>
                <a:spcPct val="0"/>
              </a:spcBef>
              <a:spcAft>
                <a:spcPct val="0"/>
              </a:spcAft>
              <a:buFontTx/>
              <a:buChar char="•"/>
            </a:pPr>
            <a:r>
              <a:rPr lang="el-GR" altLang="el-GR" sz="1900" b="1" dirty="0">
                <a:latin typeface="Aptos" panose="020B0004020202020204" pitchFamily="34" charset="0"/>
                <a:cs typeface="Arial" panose="020B0604020202020204" pitchFamily="34" charset="0"/>
              </a:rPr>
              <a:t>​</a:t>
            </a:r>
            <a:endParaRPr lang="el-GR" altLang="el-GR" sz="1900" b="1" dirty="0">
              <a:solidFill>
                <a:srgbClr val="000000"/>
              </a:solidFill>
              <a:latin typeface="Arial" panose="020B0604020202020204" pitchFamily="34" charset="0"/>
              <a:cs typeface="Arial" panose="020B0604020202020204" pitchFamily="34" charset="0"/>
            </a:endParaRPr>
          </a:p>
          <a:p>
            <a:pPr marL="0" lvl="0" indent="0" algn="just" eaLnBrk="0" fontAlgn="base" hangingPunct="0">
              <a:lnSpc>
                <a:spcPct val="120000"/>
              </a:lnSpc>
              <a:spcBef>
                <a:spcPct val="0"/>
              </a:spcBef>
              <a:spcAft>
                <a:spcPct val="0"/>
              </a:spcAft>
              <a:buFontTx/>
              <a:buChar char="•"/>
            </a:pPr>
            <a:r>
              <a:rPr lang="el-GR" altLang="el-GR" sz="1900" b="1" dirty="0">
                <a:solidFill>
                  <a:srgbClr val="000000"/>
                </a:solidFill>
                <a:latin typeface="Aptos" panose="020B0004020202020204" pitchFamily="34" charset="0"/>
                <a:cs typeface="Arial" panose="020B0604020202020204" pitchFamily="34" charset="0"/>
              </a:rPr>
              <a:t>OECD &amp; European Commission. (2024). Health </a:t>
            </a:r>
            <a:r>
              <a:rPr lang="el-GR" altLang="el-GR" sz="1900" b="1" dirty="0" err="1">
                <a:solidFill>
                  <a:srgbClr val="000000"/>
                </a:solidFill>
                <a:latin typeface="Aptos" panose="020B0004020202020204" pitchFamily="34" charset="0"/>
                <a:cs typeface="Arial" panose="020B0604020202020204" pitchFamily="34" charset="0"/>
              </a:rPr>
              <a:t>at</a:t>
            </a:r>
            <a:r>
              <a:rPr lang="el-GR" altLang="el-GR" sz="1900" b="1" dirty="0">
                <a:solidFill>
                  <a:srgbClr val="000000"/>
                </a:solidFill>
                <a:latin typeface="Aptos" panose="020B0004020202020204" pitchFamily="34" charset="0"/>
                <a:cs typeface="Arial" panose="020B0604020202020204" pitchFamily="34" charset="0"/>
              </a:rPr>
              <a:t> a </a:t>
            </a:r>
            <a:r>
              <a:rPr lang="el-GR" altLang="el-GR" sz="1900" b="1" dirty="0" err="1">
                <a:solidFill>
                  <a:srgbClr val="000000"/>
                </a:solidFill>
                <a:latin typeface="Aptos" panose="020B0004020202020204" pitchFamily="34" charset="0"/>
                <a:cs typeface="Arial" panose="020B0604020202020204" pitchFamily="34" charset="0"/>
              </a:rPr>
              <a:t>Glance</a:t>
            </a:r>
            <a:r>
              <a:rPr lang="el-GR" altLang="el-GR" sz="1900" b="1" dirty="0">
                <a:solidFill>
                  <a:srgbClr val="000000"/>
                </a:solidFill>
                <a:latin typeface="Aptos" panose="020B0004020202020204" pitchFamily="34" charset="0"/>
                <a:cs typeface="Arial" panose="020B0604020202020204" pitchFamily="34" charset="0"/>
              </a:rPr>
              <a:t>: Europe 2024. </a:t>
            </a:r>
            <a:r>
              <a:rPr lang="el-GR" altLang="el-GR" sz="1900" b="1" dirty="0" err="1">
                <a:solidFill>
                  <a:srgbClr val="000000"/>
                </a:solidFill>
                <a:latin typeface="Aptos" panose="020B0004020202020204" pitchFamily="34" charset="0"/>
                <a:cs typeface="Arial" panose="020B0604020202020204" pitchFamily="34" charset="0"/>
              </a:rPr>
              <a:t>Retrieved</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from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u="sng" dirty="0">
                <a:solidFill>
                  <a:srgbClr val="467886"/>
                </a:solidFill>
                <a:latin typeface="Aptos" panose="020B0004020202020204" pitchFamily="34" charset="0"/>
                <a:cs typeface="Arial" panose="020B0604020202020204" pitchFamily="34" charset="0"/>
                <a:hlinkClick r:id="rId8"/>
              </a:rPr>
              <a:t>https://www.oecd.org/en/publications/health-at-a-glance-europe-2024_b3704e14-en.html</a:t>
            </a:r>
            <a:r>
              <a:rPr lang="el-GR" altLang="el-GR" sz="1900" b="1" dirty="0">
                <a:latin typeface="Aptos" panose="020B0004020202020204" pitchFamily="34" charset="0"/>
                <a:cs typeface="Arial" panose="020B0604020202020204" pitchFamily="34" charset="0"/>
              </a:rPr>
              <a:t>​</a:t>
            </a:r>
            <a:endParaRPr lang="el-GR" altLang="el-GR" sz="1900" b="1" dirty="0">
              <a:solidFill>
                <a:srgbClr val="000000"/>
              </a:solidFill>
              <a:latin typeface="Arial" panose="020B0604020202020204" pitchFamily="34" charset="0"/>
              <a:cs typeface="Arial" panose="020B0604020202020204" pitchFamily="34" charset="0"/>
            </a:endParaRPr>
          </a:p>
          <a:p>
            <a:pPr marL="0" lvl="0" indent="0" algn="just" eaLnBrk="0" fontAlgn="base" hangingPunct="0">
              <a:lnSpc>
                <a:spcPct val="120000"/>
              </a:lnSpc>
              <a:spcBef>
                <a:spcPct val="0"/>
              </a:spcBef>
              <a:spcAft>
                <a:spcPct val="0"/>
              </a:spcAft>
              <a:buFontTx/>
              <a:buChar char="•"/>
            </a:pPr>
            <a:r>
              <a:rPr lang="el-GR" altLang="el-GR" sz="1900" b="1" dirty="0" err="1">
                <a:solidFill>
                  <a:srgbClr val="000000"/>
                </a:solidFill>
                <a:latin typeface="Aptos" panose="020B0004020202020204" pitchFamily="34" charset="0"/>
                <a:cs typeface="Arial" panose="020B0604020202020204" pitchFamily="34" charset="0"/>
              </a:rPr>
              <a:t>OECDEuropean</a:t>
            </a:r>
            <a:r>
              <a:rPr lang="el-GR" altLang="el-GR" sz="1900" b="1" dirty="0">
                <a:solidFill>
                  <a:srgbClr val="000000"/>
                </a:solidFill>
                <a:latin typeface="Aptos" panose="020B0004020202020204" pitchFamily="34" charset="0"/>
                <a:cs typeface="Arial" panose="020B0604020202020204" pitchFamily="34" charset="0"/>
              </a:rPr>
              <a:t> Commission. (2025). </a:t>
            </a:r>
            <a:r>
              <a:rPr lang="el-GR" altLang="el-GR" sz="1900" b="1" dirty="0" err="1">
                <a:solidFill>
                  <a:srgbClr val="000000"/>
                </a:solidFill>
                <a:latin typeface="Aptos" panose="020B0004020202020204" pitchFamily="34" charset="0"/>
                <a:cs typeface="Arial" panose="020B0604020202020204" pitchFamily="34" charset="0"/>
              </a:rPr>
              <a:t>State</a:t>
            </a:r>
            <a:r>
              <a:rPr lang="el-GR" altLang="el-GR" sz="1900" b="1" dirty="0">
                <a:solidFill>
                  <a:srgbClr val="000000"/>
                </a:solidFill>
                <a:latin typeface="Aptos" panose="020B0004020202020204" pitchFamily="34" charset="0"/>
                <a:cs typeface="Arial" panose="020B0604020202020204" pitchFamily="34" charset="0"/>
              </a:rPr>
              <a:t> of Health in the EU. </a:t>
            </a:r>
            <a:r>
              <a:rPr lang="el-GR" altLang="el-GR" sz="1900" b="1" dirty="0" err="1">
                <a:solidFill>
                  <a:srgbClr val="000000"/>
                </a:solidFill>
                <a:latin typeface="Aptos" panose="020B0004020202020204" pitchFamily="34" charset="0"/>
                <a:cs typeface="Arial" panose="020B0604020202020204" pitchFamily="34" charset="0"/>
              </a:rPr>
              <a:t>Retrieved</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from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https</a:t>
            </a:r>
            <a:r>
              <a:rPr lang="el-GR" altLang="el-GR" sz="1900" b="1" dirty="0">
                <a:solidFill>
                  <a:srgbClr val="000000"/>
                </a:solidFill>
                <a:latin typeface="Aptos" panose="020B0004020202020204" pitchFamily="34" charset="0"/>
                <a:cs typeface="Arial" panose="020B0604020202020204" pitchFamily="34" charset="0"/>
              </a:rPr>
              <a:t>://</a:t>
            </a:r>
            <a:r>
              <a:rPr lang="el-GR" altLang="el-GR" sz="1900" b="1" dirty="0" err="1">
                <a:solidFill>
                  <a:srgbClr val="000000"/>
                </a:solidFill>
                <a:latin typeface="Aptos" panose="020B0004020202020204" pitchFamily="34" charset="0"/>
                <a:cs typeface="Arial" panose="020B0604020202020204" pitchFamily="34" charset="0"/>
              </a:rPr>
              <a:t>health.ec.europa.eu</a:t>
            </a:r>
            <a:r>
              <a:rPr lang="el-GR" altLang="el-GR" sz="1900" b="1" dirty="0">
                <a:solidFill>
                  <a:srgbClr val="000000"/>
                </a:solidFill>
                <a:latin typeface="Aptos" panose="020B0004020202020204" pitchFamily="34" charset="0"/>
                <a:cs typeface="Arial" panose="020B0604020202020204" pitchFamily="34" charset="0"/>
              </a:rPr>
              <a:t>/</a:t>
            </a:r>
            <a:r>
              <a:rPr lang="el-GR" altLang="el-GR" sz="1900" b="1" dirty="0" err="1">
                <a:solidFill>
                  <a:srgbClr val="000000"/>
                </a:solidFill>
                <a:latin typeface="Aptos" panose="020B0004020202020204" pitchFamily="34" charset="0"/>
                <a:cs typeface="Arial" panose="020B0604020202020204" pitchFamily="34" charset="0"/>
              </a:rPr>
              <a:t>state-health-eu</a:t>
            </a:r>
            <a:r>
              <a:rPr lang="el-GR" altLang="el-GR" sz="1900" b="1" dirty="0">
                <a:solidFill>
                  <a:srgbClr val="000000"/>
                </a:solidFill>
                <a:latin typeface="Aptos" panose="020B0004020202020204" pitchFamily="34" charset="0"/>
                <a:cs typeface="Arial" panose="020B0604020202020204" pitchFamily="34" charset="0"/>
              </a:rPr>
              <a:t>/</a:t>
            </a:r>
            <a:r>
              <a:rPr lang="el-GR" altLang="el-GR" sz="1900" b="1" dirty="0" err="1">
                <a:solidFill>
                  <a:srgbClr val="000000"/>
                </a:solidFill>
                <a:latin typeface="Aptos" panose="020B0004020202020204" pitchFamily="34" charset="0"/>
                <a:cs typeface="Arial" panose="020B0604020202020204" pitchFamily="34" charset="0"/>
              </a:rPr>
              <a:t>overview_el</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Public</a:t>
            </a:r>
            <a:r>
              <a:rPr lang="el-GR" altLang="el-GR" sz="1900" b="1" dirty="0">
                <a:solidFill>
                  <a:srgbClr val="000000"/>
                </a:solidFill>
                <a:latin typeface="Aptos" panose="020B0004020202020204" pitchFamily="34" charset="0"/>
                <a:cs typeface="Arial" panose="020B0604020202020204" pitchFamily="34" charset="0"/>
              </a:rPr>
              <a:t> Health</a:t>
            </a:r>
            <a:r>
              <a:rPr lang="el-GR" altLang="el-GR" sz="1900" b="1" dirty="0">
                <a:latin typeface="Aptos" panose="020B0004020202020204" pitchFamily="34" charset="0"/>
                <a:cs typeface="Arial" panose="020B0604020202020204" pitchFamily="34" charset="0"/>
              </a:rPr>
              <a:t>​</a:t>
            </a:r>
            <a:endParaRPr lang="el-GR" altLang="el-GR" sz="1900" b="1" dirty="0">
              <a:solidFill>
                <a:srgbClr val="000000"/>
              </a:solidFill>
              <a:latin typeface="Arial" panose="020B0604020202020204" pitchFamily="34" charset="0"/>
              <a:cs typeface="Arial" panose="020B0604020202020204" pitchFamily="34" charset="0"/>
            </a:endParaRPr>
          </a:p>
          <a:p>
            <a:pPr marL="0" lvl="0" indent="0" algn="just" eaLnBrk="0" fontAlgn="base" hangingPunct="0">
              <a:lnSpc>
                <a:spcPct val="120000"/>
              </a:lnSpc>
              <a:spcBef>
                <a:spcPct val="0"/>
              </a:spcBef>
              <a:spcAft>
                <a:spcPct val="0"/>
              </a:spcAft>
              <a:buFontTx/>
              <a:buChar char="•"/>
            </a:pPr>
            <a:r>
              <a:rPr lang="el-GR" altLang="el-GR" sz="1900" b="1" dirty="0">
                <a:solidFill>
                  <a:srgbClr val="000000"/>
                </a:solidFill>
                <a:latin typeface="Aptos" panose="020B0004020202020204" pitchFamily="34" charset="0"/>
                <a:cs typeface="Arial" panose="020B0604020202020204" pitchFamily="34" charset="0"/>
              </a:rPr>
              <a:t>European </a:t>
            </a:r>
            <a:r>
              <a:rPr lang="el-GR" altLang="el-GR" sz="1900" b="1" dirty="0" err="1">
                <a:solidFill>
                  <a:srgbClr val="000000"/>
                </a:solidFill>
                <a:latin typeface="Aptos" panose="020B0004020202020204" pitchFamily="34" charset="0"/>
                <a:cs typeface="Arial" panose="020B0604020202020204" pitchFamily="34" charset="0"/>
              </a:rPr>
              <a:t>Observatory</a:t>
            </a:r>
            <a:r>
              <a:rPr lang="el-GR" altLang="el-GR" sz="1900" b="1" dirty="0">
                <a:solidFill>
                  <a:srgbClr val="000000"/>
                </a:solidFill>
                <a:latin typeface="Aptos" panose="020B0004020202020204" pitchFamily="34" charset="0"/>
                <a:cs typeface="Arial" panose="020B0604020202020204" pitchFamily="34" charset="0"/>
              </a:rPr>
              <a:t> on Health Systems and </a:t>
            </a:r>
            <a:r>
              <a:rPr lang="el-GR" altLang="el-GR" sz="1900" b="1" dirty="0" err="1">
                <a:solidFill>
                  <a:srgbClr val="000000"/>
                </a:solidFill>
                <a:latin typeface="Aptos" panose="020B0004020202020204" pitchFamily="34" charset="0"/>
                <a:cs typeface="Arial" panose="020B0604020202020204" pitchFamily="34" charset="0"/>
              </a:rPr>
              <a:t>Policies</a:t>
            </a:r>
            <a:r>
              <a:rPr lang="el-GR" altLang="el-GR" sz="1900" b="1" dirty="0">
                <a:solidFill>
                  <a:srgbClr val="000000"/>
                </a:solidFill>
                <a:latin typeface="Aptos" panose="020B0004020202020204" pitchFamily="34" charset="0"/>
                <a:cs typeface="Arial" panose="020B0604020202020204" pitchFamily="34" charset="0"/>
              </a:rPr>
              <a:t>. (2025). </a:t>
            </a:r>
            <a:r>
              <a:rPr lang="el-GR" altLang="el-GR" sz="1900" b="1" dirty="0" err="1">
                <a:solidFill>
                  <a:srgbClr val="000000"/>
                </a:solidFill>
                <a:latin typeface="Aptos" panose="020B0004020202020204" pitchFamily="34" charset="0"/>
                <a:cs typeface="Arial" panose="020B0604020202020204" pitchFamily="34" charset="0"/>
              </a:rPr>
              <a:t>Publications</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Retrieved</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from</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https</a:t>
            </a:r>
            <a:r>
              <a:rPr lang="el-GR" altLang="el-GR" sz="1900" b="1" dirty="0">
                <a:solidFill>
                  <a:srgbClr val="000000"/>
                </a:solidFill>
                <a:latin typeface="Aptos" panose="020B0004020202020204" pitchFamily="34" charset="0"/>
                <a:cs typeface="Arial" panose="020B0604020202020204" pitchFamily="34" charset="0"/>
              </a:rPr>
              <a:t>://</a:t>
            </a:r>
            <a:r>
              <a:rPr lang="el-GR" altLang="el-GR" sz="1900" b="1" dirty="0" err="1">
                <a:solidFill>
                  <a:srgbClr val="000000"/>
                </a:solidFill>
                <a:latin typeface="Aptos" panose="020B0004020202020204" pitchFamily="34" charset="0"/>
                <a:cs typeface="Arial" panose="020B0604020202020204" pitchFamily="34" charset="0"/>
              </a:rPr>
              <a:t>eurohealthobservatory.who.int</a:t>
            </a:r>
            <a:r>
              <a:rPr lang="el-GR" altLang="el-GR" sz="1900" b="1" dirty="0">
                <a:solidFill>
                  <a:srgbClr val="000000"/>
                </a:solidFill>
                <a:latin typeface="Aptos" panose="020B0004020202020204" pitchFamily="34" charset="0"/>
                <a:cs typeface="Arial" panose="020B0604020202020204" pitchFamily="34" charset="0"/>
              </a:rPr>
              <a:t>/ OBS</a:t>
            </a:r>
            <a:r>
              <a:rPr lang="el-GR" altLang="el-GR" sz="1900" b="1" dirty="0">
                <a:latin typeface="Aptos" panose="020B0004020202020204" pitchFamily="34" charset="0"/>
                <a:cs typeface="Arial" panose="020B0604020202020204" pitchFamily="34" charset="0"/>
              </a:rPr>
              <a:t>​</a:t>
            </a:r>
            <a:endParaRPr lang="el-GR" altLang="el-GR" sz="1900" b="1" dirty="0">
              <a:solidFill>
                <a:srgbClr val="000000"/>
              </a:solidFill>
              <a:latin typeface="Arial" panose="020B0604020202020204" pitchFamily="34" charset="0"/>
              <a:cs typeface="Arial" panose="020B0604020202020204" pitchFamily="34" charset="0"/>
            </a:endParaRPr>
          </a:p>
          <a:p>
            <a:pPr marL="0" lvl="0" indent="0" algn="just" eaLnBrk="0" fontAlgn="base" hangingPunct="0">
              <a:lnSpc>
                <a:spcPct val="120000"/>
              </a:lnSpc>
              <a:spcBef>
                <a:spcPct val="0"/>
              </a:spcBef>
              <a:spcAft>
                <a:spcPct val="0"/>
              </a:spcAft>
              <a:buFontTx/>
              <a:buChar char="•"/>
            </a:pPr>
            <a:r>
              <a:rPr lang="el-GR" altLang="el-GR" sz="1900" b="1" dirty="0" err="1">
                <a:solidFill>
                  <a:srgbClr val="000000"/>
                </a:solidFill>
                <a:latin typeface="Aptos" panose="020B0004020202020204" pitchFamily="34" charset="0"/>
                <a:cs typeface="Arial" panose="020B0604020202020204" pitchFamily="34" charset="0"/>
              </a:rPr>
              <a:t>Moisidou</a:t>
            </a:r>
            <a:r>
              <a:rPr lang="el-GR" altLang="el-GR" sz="1900" b="1" dirty="0">
                <a:solidFill>
                  <a:srgbClr val="000000"/>
                </a:solidFill>
                <a:latin typeface="Aptos" panose="020B0004020202020204" pitchFamily="34" charset="0"/>
                <a:cs typeface="Arial" panose="020B0604020202020204" pitchFamily="34" charset="0"/>
              </a:rPr>
              <a:t>, A. (2025). </a:t>
            </a:r>
            <a:r>
              <a:rPr lang="el-GR" altLang="el-GR" sz="1900" b="1" dirty="0" err="1">
                <a:solidFill>
                  <a:srgbClr val="000000"/>
                </a:solidFill>
                <a:latin typeface="Aptos" panose="020B0004020202020204" pitchFamily="34" charset="0"/>
                <a:cs typeface="Arial" panose="020B0604020202020204" pitchFamily="34" charset="0"/>
              </a:rPr>
              <a:t>Beveridge</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Bismarck</a:t>
            </a:r>
            <a:r>
              <a:rPr lang="el-GR" altLang="el-GR" sz="1900" b="1" dirty="0">
                <a:solidFill>
                  <a:srgbClr val="000000"/>
                </a:solidFill>
                <a:latin typeface="Aptos" panose="020B0004020202020204" pitchFamily="34" charset="0"/>
                <a:cs typeface="Arial" panose="020B0604020202020204" pitchFamily="34" charset="0"/>
              </a:rPr>
              <a:t> and Southern European Health </a:t>
            </a:r>
            <a:r>
              <a:rPr lang="el-GR" altLang="el-GR" sz="1900" b="1" dirty="0" err="1">
                <a:solidFill>
                  <a:srgbClr val="000000"/>
                </a:solidFill>
                <a:latin typeface="Aptos" panose="020B0004020202020204" pitchFamily="34" charset="0"/>
                <a:cs typeface="Arial" panose="020B0604020202020204" pitchFamily="34" charset="0"/>
              </a:rPr>
              <a:t>Care</a:t>
            </a:r>
            <a:r>
              <a:rPr lang="el-GR" altLang="el-GR" sz="1900" b="1" dirty="0">
                <a:solidFill>
                  <a:srgbClr val="000000"/>
                </a:solidFill>
                <a:latin typeface="Aptos" panose="020B0004020202020204" pitchFamily="34" charset="0"/>
                <a:cs typeface="Arial" panose="020B0604020202020204" pitchFamily="34" charset="0"/>
              </a:rPr>
              <a:t> Systems. European Journal of </a:t>
            </a:r>
            <a:r>
              <a:rPr lang="el-GR" altLang="el-GR" sz="1900" b="1" dirty="0" err="1">
                <a:solidFill>
                  <a:srgbClr val="000000"/>
                </a:solidFill>
                <a:latin typeface="Aptos" panose="020B0004020202020204" pitchFamily="34" charset="0"/>
                <a:cs typeface="Arial" panose="020B0604020202020204" pitchFamily="34" charset="0"/>
              </a:rPr>
              <a:t>Medicine</a:t>
            </a:r>
            <a:r>
              <a:rPr lang="el-GR" altLang="el-GR" sz="1900" b="1" dirty="0">
                <a:solidFill>
                  <a:srgbClr val="000000"/>
                </a:solidFill>
                <a:latin typeface="Aptos" panose="020B0004020202020204" pitchFamily="34" charset="0"/>
                <a:cs typeface="Arial" panose="020B0604020202020204" pitchFamily="34" charset="0"/>
              </a:rPr>
              <a:t> and </a:t>
            </a:r>
            <a:r>
              <a:rPr lang="el-GR" altLang="el-GR" sz="1900" b="1" dirty="0" err="1">
                <a:solidFill>
                  <a:srgbClr val="000000"/>
                </a:solidFill>
                <a:latin typeface="Aptos" panose="020B0004020202020204" pitchFamily="34" charset="0"/>
                <a:cs typeface="Arial" panose="020B0604020202020204" pitchFamily="34" charset="0"/>
              </a:rPr>
              <a:t>Natural</a:t>
            </a:r>
            <a:r>
              <a:rPr lang="el-GR" altLang="el-GR" sz="1900" b="1" dirty="0">
                <a:solidFill>
                  <a:srgbClr val="000000"/>
                </a:solidFill>
                <a:latin typeface="Aptos" panose="020B0004020202020204" pitchFamily="34" charset="0"/>
                <a:cs typeface="Arial" panose="020B0604020202020204" pitchFamily="34" charset="0"/>
              </a:rPr>
              <a:t> </a:t>
            </a:r>
            <a:r>
              <a:rPr lang="el-GR" altLang="el-GR" sz="1900" b="1" dirty="0" err="1">
                <a:solidFill>
                  <a:srgbClr val="000000"/>
                </a:solidFill>
                <a:latin typeface="Aptos" panose="020B0004020202020204" pitchFamily="34" charset="0"/>
                <a:cs typeface="Arial" panose="020B0604020202020204" pitchFamily="34" charset="0"/>
              </a:rPr>
              <a:t>Sciences</a:t>
            </a:r>
            <a:endParaRPr lang="el-GR" sz="1900" b="1" dirty="0"/>
          </a:p>
          <a:p>
            <a:pPr marL="0" lvl="0" indent="0" eaLnBrk="0" fontAlgn="base" hangingPunct="0">
              <a:lnSpc>
                <a:spcPct val="100000"/>
              </a:lnSpc>
              <a:spcBef>
                <a:spcPct val="0"/>
              </a:spcBef>
              <a:spcAft>
                <a:spcPct val="0"/>
              </a:spcAft>
              <a:buNone/>
            </a:pPr>
            <a:endParaRPr lang="el-GR" altLang="el-GR" sz="25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l-GR" altLang="el-GR" sz="2500" b="1" dirty="0" err="1">
                <a:solidFill>
                  <a:srgbClr val="000000"/>
                </a:solidFill>
                <a:latin typeface="Aptos" panose="020B0004020202020204" pitchFamily="34" charset="0"/>
                <a:cs typeface="Arial" panose="020B0604020202020204" pitchFamily="34" charset="0"/>
              </a:rPr>
              <a:t>Reinhardt</a:t>
            </a:r>
            <a:r>
              <a:rPr lang="el-GR" altLang="el-GR" sz="2500" b="1" dirty="0">
                <a:solidFill>
                  <a:srgbClr val="000000"/>
                </a:solidFill>
                <a:latin typeface="Aptos" panose="020B0004020202020204" pitchFamily="34" charset="0"/>
                <a:cs typeface="Arial" panose="020B0604020202020204" pitchFamily="34" charset="0"/>
              </a:rPr>
              <a:t>, U. E. (2004).</a:t>
            </a:r>
            <a:r>
              <a:rPr lang="el-GR" altLang="el-GR" sz="2500" dirty="0">
                <a:latin typeface="Aptos" panose="020B0004020202020204" pitchFamily="34" charset="0"/>
                <a:cs typeface="Arial" panose="020B0604020202020204" pitchFamily="34" charset="0"/>
              </a:rPr>
              <a:t>​</a:t>
            </a:r>
            <a:br>
              <a:rPr lang="el-GR" altLang="el-GR" sz="2500" dirty="0">
                <a:latin typeface="Aptos" panose="020B0004020202020204" pitchFamily="34" charset="0"/>
                <a:cs typeface="Arial" panose="020B0604020202020204" pitchFamily="34" charset="0"/>
              </a:rPr>
            </a:br>
            <a:r>
              <a:rPr lang="el-GR" altLang="el-GR" sz="2500" i="1" dirty="0">
                <a:solidFill>
                  <a:srgbClr val="000000"/>
                </a:solidFill>
                <a:latin typeface="Aptos" panose="020B0004020202020204" pitchFamily="34" charset="0"/>
                <a:cs typeface="Arial" panose="020B0604020202020204" pitchFamily="34" charset="0"/>
              </a:rPr>
              <a:t>The </a:t>
            </a:r>
            <a:r>
              <a:rPr lang="el-GR" altLang="el-GR" sz="2500" i="1" dirty="0" err="1">
                <a:solidFill>
                  <a:srgbClr val="000000"/>
                </a:solidFill>
                <a:latin typeface="Aptos" panose="020B0004020202020204" pitchFamily="34" charset="0"/>
                <a:cs typeface="Arial" panose="020B0604020202020204" pitchFamily="34" charset="0"/>
              </a:rPr>
              <a:t>Beveridge</a:t>
            </a:r>
            <a:r>
              <a:rPr lang="el-GR" altLang="el-GR" sz="2500" i="1" dirty="0">
                <a:solidFill>
                  <a:srgbClr val="000000"/>
                </a:solidFill>
                <a:latin typeface="Aptos" panose="020B0004020202020204" pitchFamily="34" charset="0"/>
                <a:cs typeface="Arial" panose="020B0604020202020204" pitchFamily="34" charset="0"/>
              </a:rPr>
              <a:t>, </a:t>
            </a:r>
            <a:r>
              <a:rPr lang="el-GR" altLang="el-GR" sz="2500" i="1" dirty="0" err="1">
                <a:solidFill>
                  <a:srgbClr val="000000"/>
                </a:solidFill>
                <a:latin typeface="Aptos" panose="020B0004020202020204" pitchFamily="34" charset="0"/>
                <a:cs typeface="Arial" panose="020B0604020202020204" pitchFamily="34" charset="0"/>
              </a:rPr>
              <a:t>Bismarck</a:t>
            </a:r>
            <a:r>
              <a:rPr lang="el-GR" altLang="el-GR" sz="2500" i="1" dirty="0">
                <a:solidFill>
                  <a:srgbClr val="000000"/>
                </a:solidFill>
                <a:latin typeface="Aptos" panose="020B0004020202020204" pitchFamily="34" charset="0"/>
                <a:cs typeface="Arial" panose="020B0604020202020204" pitchFamily="34" charset="0"/>
              </a:rPr>
              <a:t> and </a:t>
            </a:r>
            <a:r>
              <a:rPr lang="el-GR" altLang="el-GR" sz="2500" i="1" dirty="0" err="1">
                <a:solidFill>
                  <a:srgbClr val="000000"/>
                </a:solidFill>
                <a:latin typeface="Aptos" panose="020B0004020202020204" pitchFamily="34" charset="0"/>
                <a:cs typeface="Arial" panose="020B0604020202020204" pitchFamily="34" charset="0"/>
              </a:rPr>
              <a:t>National</a:t>
            </a:r>
            <a:r>
              <a:rPr lang="el-GR" altLang="el-GR" sz="2500" i="1" dirty="0">
                <a:solidFill>
                  <a:srgbClr val="000000"/>
                </a:solidFill>
                <a:latin typeface="Aptos" panose="020B0004020202020204" pitchFamily="34" charset="0"/>
                <a:cs typeface="Arial" panose="020B0604020202020204" pitchFamily="34" charset="0"/>
              </a:rPr>
              <a:t> Health Insurance </a:t>
            </a:r>
            <a:r>
              <a:rPr lang="el-GR" altLang="el-GR" sz="2500" i="1" dirty="0" err="1">
                <a:solidFill>
                  <a:srgbClr val="000000"/>
                </a:solidFill>
                <a:latin typeface="Aptos" panose="020B0004020202020204" pitchFamily="34" charset="0"/>
                <a:cs typeface="Arial" panose="020B0604020202020204" pitchFamily="34" charset="0"/>
              </a:rPr>
              <a:t>models</a:t>
            </a:r>
            <a:r>
              <a:rPr lang="el-GR" altLang="el-GR" sz="2500" i="1" dirty="0">
                <a:solidFill>
                  <a:srgbClr val="000000"/>
                </a:solidFill>
                <a:latin typeface="Aptos" panose="020B0004020202020204" pitchFamily="34" charset="0"/>
                <a:cs typeface="Arial" panose="020B0604020202020204" pitchFamily="34" charset="0"/>
              </a:rPr>
              <a:t>.</a:t>
            </a:r>
            <a:r>
              <a:rPr lang="el-GR" altLang="el-GR" sz="2500" dirty="0">
                <a:latin typeface="Aptos" panose="020B0004020202020204" pitchFamily="34" charset="0"/>
                <a:cs typeface="Arial" panose="020B0604020202020204" pitchFamily="34" charset="0"/>
              </a:rPr>
              <a:t>​ </a:t>
            </a:r>
            <a:r>
              <a:rPr lang="el-GR" altLang="el-GR" sz="2500" dirty="0">
                <a:solidFill>
                  <a:srgbClr val="000000"/>
                </a:solidFill>
                <a:latin typeface="Aptos" panose="020B0004020202020204" pitchFamily="34" charset="0"/>
                <a:cs typeface="Arial" panose="020B0604020202020204" pitchFamily="34" charset="0"/>
              </a:rPr>
              <a:t>BMJ, 328(7451), 1196–1198.</a:t>
            </a:r>
            <a:r>
              <a:rPr lang="el-GR" altLang="el-GR" sz="2500" dirty="0">
                <a:latin typeface="Aptos" panose="020B0004020202020204" pitchFamily="34" charset="0"/>
                <a:cs typeface="Arial" panose="020B0604020202020204" pitchFamily="34" charset="0"/>
              </a:rPr>
              <a:t>​</a:t>
            </a:r>
            <a:endParaRPr lang="el-GR" altLang="el-GR" sz="2500" dirty="0">
              <a:solidFill>
                <a:srgbClr val="000000"/>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r>
              <a:rPr lang="el-GR" altLang="el-GR" sz="2500" b="1" dirty="0" err="1">
                <a:solidFill>
                  <a:srgbClr val="000000"/>
                </a:solidFill>
                <a:latin typeface="Aptos" panose="020B0004020202020204" pitchFamily="34" charset="0"/>
                <a:cs typeface="Arial" panose="020B0604020202020204" pitchFamily="34" charset="0"/>
              </a:rPr>
              <a:t>Busse</a:t>
            </a:r>
            <a:r>
              <a:rPr lang="el-GR" altLang="el-GR" sz="2500" b="1" dirty="0">
                <a:solidFill>
                  <a:srgbClr val="000000"/>
                </a:solidFill>
                <a:latin typeface="Aptos" panose="020B0004020202020204" pitchFamily="34" charset="0"/>
                <a:cs typeface="Arial" panose="020B0604020202020204" pitchFamily="34" charset="0"/>
              </a:rPr>
              <a:t>, R., </a:t>
            </a:r>
            <a:r>
              <a:rPr lang="el-GR" altLang="el-GR" sz="2500" b="1" dirty="0" err="1">
                <a:solidFill>
                  <a:srgbClr val="000000"/>
                </a:solidFill>
                <a:latin typeface="Aptos" panose="020B0004020202020204" pitchFamily="34" charset="0"/>
                <a:cs typeface="Arial" panose="020B0604020202020204" pitchFamily="34" charset="0"/>
              </a:rPr>
              <a:t>Blümel</a:t>
            </a:r>
            <a:r>
              <a:rPr lang="el-GR" altLang="el-GR" sz="2500" b="1" dirty="0">
                <a:solidFill>
                  <a:srgbClr val="000000"/>
                </a:solidFill>
                <a:latin typeface="Aptos" panose="020B0004020202020204" pitchFamily="34" charset="0"/>
                <a:cs typeface="Arial" panose="020B0604020202020204" pitchFamily="34" charset="0"/>
              </a:rPr>
              <a:t>, M. (2014).</a:t>
            </a:r>
            <a:r>
              <a:rPr lang="el-GR" altLang="el-GR" sz="2500" dirty="0">
                <a:latin typeface="Aptos" panose="020B0004020202020204" pitchFamily="34" charset="0"/>
                <a:cs typeface="Arial" panose="020B0604020202020204" pitchFamily="34" charset="0"/>
              </a:rPr>
              <a:t>​</a:t>
            </a:r>
            <a:br>
              <a:rPr lang="el-GR" altLang="el-GR" sz="2500" dirty="0">
                <a:latin typeface="Aptos" panose="020B0004020202020204" pitchFamily="34" charset="0"/>
                <a:cs typeface="Arial" panose="020B0604020202020204" pitchFamily="34" charset="0"/>
              </a:rPr>
            </a:br>
            <a:r>
              <a:rPr lang="el-GR" altLang="el-GR" sz="2500" i="1" dirty="0" err="1">
                <a:solidFill>
                  <a:srgbClr val="000000"/>
                </a:solidFill>
                <a:latin typeface="Aptos" panose="020B0004020202020204" pitchFamily="34" charset="0"/>
                <a:cs typeface="Arial" panose="020B0604020202020204" pitchFamily="34" charset="0"/>
              </a:rPr>
              <a:t>Germany</a:t>
            </a:r>
            <a:r>
              <a:rPr lang="el-GR" altLang="el-GR" sz="2500" i="1" dirty="0">
                <a:solidFill>
                  <a:srgbClr val="000000"/>
                </a:solidFill>
                <a:latin typeface="Aptos" panose="020B0004020202020204" pitchFamily="34" charset="0"/>
                <a:cs typeface="Arial" panose="020B0604020202020204" pitchFamily="34" charset="0"/>
              </a:rPr>
              <a:t>: Health </a:t>
            </a:r>
            <a:r>
              <a:rPr lang="el-GR" altLang="el-GR" sz="2500" i="1" dirty="0" err="1">
                <a:solidFill>
                  <a:srgbClr val="000000"/>
                </a:solidFill>
                <a:latin typeface="Aptos" panose="020B0004020202020204" pitchFamily="34" charset="0"/>
                <a:cs typeface="Arial" panose="020B0604020202020204" pitchFamily="34" charset="0"/>
              </a:rPr>
              <a:t>system</a:t>
            </a:r>
            <a:r>
              <a:rPr lang="el-GR" altLang="el-GR" sz="2500" i="1" dirty="0">
                <a:solidFill>
                  <a:srgbClr val="000000"/>
                </a:solidFill>
                <a:latin typeface="Aptos" panose="020B0004020202020204" pitchFamily="34" charset="0"/>
                <a:cs typeface="Arial" panose="020B0604020202020204" pitchFamily="34" charset="0"/>
              </a:rPr>
              <a:t> </a:t>
            </a:r>
            <a:r>
              <a:rPr lang="el-GR" altLang="el-GR" sz="2500" i="1" dirty="0" err="1">
                <a:solidFill>
                  <a:srgbClr val="000000"/>
                </a:solidFill>
                <a:latin typeface="Aptos" panose="020B0004020202020204" pitchFamily="34" charset="0"/>
                <a:cs typeface="Arial" panose="020B0604020202020204" pitchFamily="34" charset="0"/>
              </a:rPr>
              <a:t>review</a:t>
            </a:r>
            <a:r>
              <a:rPr lang="el-GR" altLang="el-GR" sz="2500" i="1" dirty="0">
                <a:solidFill>
                  <a:srgbClr val="000000"/>
                </a:solidFill>
                <a:latin typeface="Aptos" panose="020B0004020202020204" pitchFamily="34" charset="0"/>
                <a:cs typeface="Arial" panose="020B0604020202020204" pitchFamily="34" charset="0"/>
              </a:rPr>
              <a:t>.</a:t>
            </a:r>
            <a:r>
              <a:rPr lang="el-GR" altLang="el-GR" sz="2500" dirty="0">
                <a:latin typeface="Aptos" panose="020B0004020202020204" pitchFamily="34" charset="0"/>
                <a:cs typeface="Arial" panose="020B0604020202020204" pitchFamily="34" charset="0"/>
              </a:rPr>
              <a:t>​</a:t>
            </a:r>
            <a:br>
              <a:rPr lang="el-GR" altLang="el-GR" sz="1600" dirty="0">
                <a:latin typeface="Aptos" panose="020B0004020202020204" pitchFamily="34" charset="0"/>
                <a:cs typeface="Arial" panose="020B0604020202020204" pitchFamily="34" charset="0"/>
              </a:rPr>
            </a:br>
            <a:endParaRPr lang="en-US" sz="1600" dirty="0"/>
          </a:p>
          <a:p>
            <a:endParaRPr lang="en-US" sz="1600" dirty="0"/>
          </a:p>
          <a:p>
            <a:endParaRPr lang="el-GR" sz="1600" dirty="0"/>
          </a:p>
        </p:txBody>
      </p:sp>
      <p:sp>
        <p:nvSpPr>
          <p:cNvPr id="6" name="Rectangle 3">
            <a:extLst>
              <a:ext uri="{FF2B5EF4-FFF2-40B4-BE49-F238E27FC236}">
                <a16:creationId xmlns:a16="http://schemas.microsoft.com/office/drawing/2014/main" id="{6B0B8CB2-587A-F402-ACC3-E2CE060291BD}"/>
              </a:ext>
            </a:extLst>
          </p:cNvPr>
          <p:cNvSpPr>
            <a:spLocks noChangeArrowheads="1"/>
          </p:cNvSpPr>
          <p:nvPr/>
        </p:nvSpPr>
        <p:spPr bwMode="auto">
          <a:xfrm>
            <a:off x="1706137" y="-431335"/>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547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52A1EAA3-FD2E-81B4-FC27-8A818D2012EB}"/>
              </a:ext>
            </a:extLst>
          </p:cNvPr>
          <p:cNvSpPr>
            <a:spLocks noGrp="1"/>
          </p:cNvSpPr>
          <p:nvPr>
            <p:ph type="title"/>
          </p:nvPr>
        </p:nvSpPr>
        <p:spPr>
          <a:xfrm>
            <a:off x="826396" y="586855"/>
            <a:ext cx="4230100" cy="3387497"/>
          </a:xfrm>
        </p:spPr>
        <p:txBody>
          <a:bodyPr anchor="b">
            <a:normAutofit/>
          </a:bodyPr>
          <a:lstStyle/>
          <a:p>
            <a:pPr algn="r"/>
            <a:r>
              <a:rPr lang="el-GR" sz="4000">
                <a:solidFill>
                  <a:srgbClr val="FFFFFF"/>
                </a:solidFill>
              </a:rPr>
              <a:t>ΚΡΙΤΗΡΙΑ ΣΥΓΚΡΙΣΗΣ ΣΥΣΤΗΜΑΤΩΝ ΥΓΕΙΑΣ </a:t>
            </a:r>
          </a:p>
        </p:txBody>
      </p:sp>
      <p:sp>
        <p:nvSpPr>
          <p:cNvPr id="3" name="Θέση περιεχομένου 2">
            <a:extLst>
              <a:ext uri="{FF2B5EF4-FFF2-40B4-BE49-F238E27FC236}">
                <a16:creationId xmlns:a16="http://schemas.microsoft.com/office/drawing/2014/main" id="{E667C898-A174-0F5B-D94A-D66961FEEA2A}"/>
              </a:ext>
            </a:extLst>
          </p:cNvPr>
          <p:cNvSpPr>
            <a:spLocks noGrp="1"/>
          </p:cNvSpPr>
          <p:nvPr>
            <p:ph idx="1"/>
          </p:nvPr>
        </p:nvSpPr>
        <p:spPr>
          <a:xfrm>
            <a:off x="6503158" y="649480"/>
            <a:ext cx="4862447" cy="5546047"/>
          </a:xfrm>
        </p:spPr>
        <p:txBody>
          <a:bodyPr anchor="ctr">
            <a:normAutofit/>
          </a:bodyPr>
          <a:lstStyle/>
          <a:p>
            <a:pPr marL="0" indent="0">
              <a:buNone/>
            </a:pPr>
            <a:r>
              <a:rPr lang="el-GR" sz="1700"/>
              <a:t>Για την σωστή αξιολόγηση και σύγκριση διαφορετικών συστημάτων υγείας, χρησιμοποιούνται διεθνώς ορισμένα κριτήρια σύγκρισης, τα οποία επιτρέπουν την αντικειμενική εκτίμηση της αποτελεσματικότητας τους.</a:t>
            </a:r>
          </a:p>
          <a:p>
            <a:r>
              <a:rPr lang="el-GR" sz="1700"/>
              <a:t>Αποδοτικότητα: Αξιοποίηση οικονομικών και ανθρώπινων πόρων με τον πιο αποτελεσματικό τρόπο</a:t>
            </a:r>
          </a:p>
          <a:p>
            <a:r>
              <a:rPr lang="el-GR" sz="1700"/>
              <a:t>Προσβασιμότητα: Δυνατότητα των πολιτών να λαμβάνουν υπηρεσίες υγείας χωρίς οικονομικά, γεωγραφικά ή άλλα εμπόδια</a:t>
            </a:r>
          </a:p>
          <a:p>
            <a:r>
              <a:rPr lang="el-GR" sz="1700"/>
              <a:t>Καθολικότητα: Εύρος πληθυσμιακής κάλυψης και παροχή ισότιμης πρόσβασης σε όλους</a:t>
            </a:r>
          </a:p>
          <a:p>
            <a:r>
              <a:rPr lang="el-GR" sz="1700"/>
              <a:t>Κόστος: Συνολικό οικονομικό βάρος για το κράτος, το σύστημα και τους πολίτες</a:t>
            </a:r>
          </a:p>
          <a:p>
            <a:r>
              <a:rPr lang="el-GR" sz="1700"/>
              <a:t>Ποιότητα υπηρεσιών: Επίπεδο παρεχόμενης φροντίδας, ασφάλεια ασθενών και βαθμός ικανοποίησης.</a:t>
            </a:r>
          </a:p>
        </p:txBody>
      </p:sp>
    </p:spTree>
    <p:extLst>
      <p:ext uri="{BB962C8B-B14F-4D97-AF65-F5344CB8AC3E}">
        <p14:creationId xmlns:p14="http://schemas.microsoft.com/office/powerpoint/2010/main" val="128286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D3C0B95-DA55-562F-41CE-D23FA8AFF7F0}"/>
              </a:ext>
            </a:extLst>
          </p:cNvPr>
          <p:cNvSpPr>
            <a:spLocks noGrp="1"/>
          </p:cNvSpPr>
          <p:nvPr>
            <p:ph type="title"/>
          </p:nvPr>
        </p:nvSpPr>
        <p:spPr>
          <a:xfrm>
            <a:off x="1371599" y="294538"/>
            <a:ext cx="9895951" cy="1033669"/>
          </a:xfrm>
        </p:spPr>
        <p:txBody>
          <a:bodyPr>
            <a:normAutofit/>
          </a:bodyPr>
          <a:lstStyle/>
          <a:p>
            <a:r>
              <a:rPr lang="el-GR" sz="3400">
                <a:solidFill>
                  <a:srgbClr val="FFFFFF"/>
                </a:solidFill>
              </a:rPr>
              <a:t>ΣΕ ΔΙΕΘΝΕΣ ΕΠΙΠΕΔΟ ΕΧΟΥΝ ΑΝΑΠΤΥΧΘΕΙ ΤΡΙΑ ΚΥΡΙΑ ΜΟΝΤΕΛΑ ΣΥΣΤΗΜΑΤΩΝ ΥΓΕΙΑΣ</a:t>
            </a:r>
          </a:p>
        </p:txBody>
      </p:sp>
      <p:sp>
        <p:nvSpPr>
          <p:cNvPr id="3" name="Θέση περιεχομένου 2">
            <a:extLst>
              <a:ext uri="{FF2B5EF4-FFF2-40B4-BE49-F238E27FC236}">
                <a16:creationId xmlns:a16="http://schemas.microsoft.com/office/drawing/2014/main" id="{BB3D0126-C20F-22C9-44CB-54C1B656E4BC}"/>
              </a:ext>
            </a:extLst>
          </p:cNvPr>
          <p:cNvSpPr>
            <a:spLocks noGrp="1"/>
          </p:cNvSpPr>
          <p:nvPr>
            <p:ph idx="1"/>
          </p:nvPr>
        </p:nvSpPr>
        <p:spPr>
          <a:xfrm>
            <a:off x="1371599" y="2318197"/>
            <a:ext cx="9724031" cy="3683358"/>
          </a:xfrm>
        </p:spPr>
        <p:txBody>
          <a:bodyPr anchor="ctr">
            <a:normAutofit/>
          </a:bodyPr>
          <a:lstStyle/>
          <a:p>
            <a:r>
              <a:rPr lang="el-GR" sz="1900"/>
              <a:t>Το μοντέλο Beveridge, που εφαρμόζεται σε χώρες όπως το Ηνωμένο Βασίλειο και η Σουηδία και βασίζεται στη φορολογία και στην παροχή κυρίως δημόσιων υπηρεσιών.</a:t>
            </a:r>
          </a:p>
          <a:p>
            <a:r>
              <a:rPr lang="el-GR" sz="1900"/>
              <a:t>Το μοντέλο Bismarck, χαρακτηριστικό της Γερμανίας, της Γαλλίας και άλλων ευρωπαϊκών χωρών, το οποίο στηρίζεται στις υποχρεωτικές κοινωνικές ασφαλίσεις και στη συνεργασία δημόσιου και ιδιωτικού τομέα.</a:t>
            </a:r>
          </a:p>
          <a:p>
            <a:r>
              <a:rPr lang="el-GR" sz="1900"/>
              <a:t>Το ιδιωτικοποιημένο/αγοραίο μοντέλο, που κυριαρχεί στις Ηνωμένες Πολιτείες, το οποίο δίνει έμφαση στην ιδιωτική ασφάλιση και στον ανταγωνισμό, με παράλληλα δημόσια προγράμματα για ευάλωτες ομάδες.</a:t>
            </a:r>
          </a:p>
          <a:p>
            <a:r>
              <a:rPr lang="el-GR" sz="1900"/>
              <a:t>Η μελέτη αυτών των μοντέλων, τόσο στην Ευρώπη όσο και στην Αμερική, επιτρέπει την κατανόηση των διαφορών στη χρηματοδότηση, την οργάνωση και τα αποτελέσματα υγείας, συμβάλλοντας στη διαμόρφωση τεκμηριωμένων προτάσεων για βελτίωση των σύγχρονων συστημάτων υγείας.</a:t>
            </a:r>
          </a:p>
        </p:txBody>
      </p:sp>
    </p:spTree>
    <p:extLst>
      <p:ext uri="{BB962C8B-B14F-4D97-AF65-F5344CB8AC3E}">
        <p14:creationId xmlns:p14="http://schemas.microsoft.com/office/powerpoint/2010/main" val="299481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177D60-79D6-B329-FE89-8C8558AD2271}"/>
              </a:ext>
            </a:extLst>
          </p:cNvPr>
          <p:cNvSpPr>
            <a:spLocks noGrp="1"/>
          </p:cNvSpPr>
          <p:nvPr>
            <p:ph type="title"/>
          </p:nvPr>
        </p:nvSpPr>
        <p:spPr/>
        <p:txBody>
          <a:bodyPr/>
          <a:lstStyle/>
          <a:p>
            <a:pPr algn="ctr"/>
            <a:r>
              <a:rPr lang="en-US" sz="1800" b="1">
                <a:solidFill>
                  <a:srgbClr val="FFFFFF"/>
                </a:solidFill>
                <a:latin typeface="Aptos"/>
              </a:rPr>
              <a:t>ΜΟΝΤΕΛΑ ΣΥΣΤΗΜΑΤΩΝ ΥΓΕΙΑΣ ΣΤΗΝ ΕΥΡΩΠΗ</a:t>
            </a:r>
            <a:endParaRPr lang="el-GR"/>
          </a:p>
          <a:p>
            <a:pPr algn="ctr"/>
            <a:r>
              <a:rPr lang="en-US" dirty="0" err="1"/>
              <a:t>Μοντέλ</a:t>
            </a:r>
            <a:r>
              <a:rPr lang="en-US" dirty="0"/>
              <a:t>α </a:t>
            </a:r>
            <a:r>
              <a:rPr lang="en-US" dirty="0" err="1"/>
              <a:t>Συστημάτων</a:t>
            </a:r>
            <a:r>
              <a:rPr lang="en-US" dirty="0"/>
              <a:t> </a:t>
            </a:r>
            <a:r>
              <a:rPr lang="en-US" dirty="0" err="1"/>
              <a:t>υγεί</a:t>
            </a:r>
            <a:r>
              <a:rPr lang="en-US" dirty="0"/>
              <a:t>ας </a:t>
            </a:r>
            <a:r>
              <a:rPr lang="en-US" dirty="0" err="1"/>
              <a:t>στην</a:t>
            </a:r>
            <a:r>
              <a:rPr lang="en-US" dirty="0"/>
              <a:t> </a:t>
            </a:r>
            <a:r>
              <a:rPr lang="en-US" dirty="0" err="1"/>
              <a:t>Ευρώ</a:t>
            </a:r>
            <a:r>
              <a:rPr lang="en-US" dirty="0"/>
              <a:t>πη</a:t>
            </a:r>
          </a:p>
        </p:txBody>
      </p:sp>
      <p:sp>
        <p:nvSpPr>
          <p:cNvPr id="3" name="Θέση περιεχομένου 2">
            <a:extLst>
              <a:ext uri="{FF2B5EF4-FFF2-40B4-BE49-F238E27FC236}">
                <a16:creationId xmlns:a16="http://schemas.microsoft.com/office/drawing/2014/main" id="{B86C6F30-AD4C-4856-06D9-783BE5D204E0}"/>
              </a:ext>
            </a:extLst>
          </p:cNvPr>
          <p:cNvSpPr>
            <a:spLocks noGrp="1"/>
          </p:cNvSpPr>
          <p:nvPr>
            <p:ph idx="1"/>
          </p:nvPr>
        </p:nvSpPr>
        <p:spPr/>
        <p:txBody>
          <a:bodyPr vert="horz" lIns="91440" tIns="45720" rIns="91440" bIns="45720" rtlCol="0" anchor="t">
            <a:noAutofit/>
          </a:bodyPr>
          <a:lstStyle/>
          <a:p>
            <a:pPr algn="ctr">
              <a:lnSpc>
                <a:spcPct val="114999"/>
              </a:lnSpc>
              <a:buNone/>
            </a:pPr>
            <a:r>
              <a:rPr lang="el-GR" sz="2000" b="1"/>
              <a:t>Το μοντέλο </a:t>
            </a:r>
            <a:r>
              <a:rPr lang="el-GR" sz="2000" b="1" err="1"/>
              <a:t>Beveridge</a:t>
            </a:r>
            <a:endParaRPr lang="el-GR" b="1" err="1"/>
          </a:p>
          <a:p>
            <a:pPr algn="l">
              <a:lnSpc>
                <a:spcPct val="114999"/>
              </a:lnSpc>
              <a:buNone/>
            </a:pPr>
            <a:r>
              <a:rPr lang="en-US" sz="2000" dirty="0">
                <a:effectLst/>
              </a:rPr>
              <a:t>E</a:t>
            </a:r>
            <a:r>
              <a:rPr lang="el-GR" sz="2000" dirty="0" err="1">
                <a:effectLst/>
              </a:rPr>
              <a:t>ίναι</a:t>
            </a:r>
            <a:r>
              <a:rPr lang="el-GR" sz="2000" dirty="0">
                <a:effectLst/>
              </a:rPr>
              <a:t> ένα από τα βασικά πρότυπα οργάνωσης κοινωνικής πρόνοιας και συστήματος υγείας, βασισμένο στις αρχές που πρότεινε ο </a:t>
            </a:r>
            <a:r>
              <a:rPr lang="el-GR" sz="2000" b="0" dirty="0" err="1">
                <a:effectLst/>
              </a:rPr>
              <a:t>William</a:t>
            </a:r>
            <a:r>
              <a:rPr lang="el-GR" sz="2000" b="0" dirty="0">
                <a:effectLst/>
              </a:rPr>
              <a:t> </a:t>
            </a:r>
            <a:r>
              <a:rPr lang="el-GR" sz="2000" b="0" dirty="0" err="1">
                <a:effectLst/>
              </a:rPr>
              <a:t>Beveridge</a:t>
            </a:r>
            <a:r>
              <a:rPr lang="el-GR" sz="2000" dirty="0">
                <a:effectLst/>
              </a:rPr>
              <a:t> που ιδρύθηκε αρχικά στο Ηνωμένο Βασίλειο το 1942.</a:t>
            </a:r>
            <a:endParaRPr lang="el-GR"/>
          </a:p>
          <a:p>
            <a:endParaRPr lang="el-GR" sz="2000" dirty="0">
              <a:effectLst/>
            </a:endParaRPr>
          </a:p>
          <a:p>
            <a:r>
              <a:rPr lang="el-GR" sz="2000" dirty="0"/>
              <a:t>Το μοντέλο </a:t>
            </a:r>
            <a:r>
              <a:rPr lang="el-GR" sz="2000" dirty="0" err="1"/>
              <a:t>Beveridge</a:t>
            </a:r>
            <a:r>
              <a:rPr lang="el-GR" sz="2000" dirty="0"/>
              <a:t> τονίζει </a:t>
            </a:r>
            <a:r>
              <a:rPr lang="el-GR" sz="2000" u="sng" dirty="0">
                <a:solidFill>
                  <a:srgbClr val="FF0000"/>
                </a:solidFill>
                <a:hlinkClick r:id="rId2">
                  <a:extLst>
                    <a:ext uri="{A12FA001-AC4F-418D-AE19-62706E023703}">
                      <ahyp:hlinkClr xmlns:ahyp="http://schemas.microsoft.com/office/drawing/2018/hyperlinkcolor" val="tx"/>
                    </a:ext>
                  </a:extLst>
                </a:hlinkClick>
              </a:rPr>
              <a:t>την υγεία ως ανθρώπινο δικαίωμα</a:t>
            </a:r>
            <a:r>
              <a:rPr lang="el-GR" sz="2000" u="sng" dirty="0">
                <a:solidFill>
                  <a:srgbClr val="FF0000"/>
                </a:solidFill>
              </a:rPr>
              <a:t> και δίνει έμφαση στην πρωτοβάθμια φροντίδα</a:t>
            </a:r>
            <a:r>
              <a:rPr lang="en-US" sz="2000" u="sng" dirty="0">
                <a:solidFill>
                  <a:srgbClr val="FF0000"/>
                </a:solidFill>
              </a:rPr>
              <a:t>.</a:t>
            </a:r>
            <a:endParaRPr lang="el-GR" sz="2000" u="sng" dirty="0">
              <a:solidFill>
                <a:srgbClr val="FF0000"/>
              </a:solidFill>
            </a:endParaRPr>
          </a:p>
          <a:p>
            <a:endParaRPr lang="el-GR" sz="2000" dirty="0">
              <a:effectLst/>
            </a:endParaRPr>
          </a:p>
          <a:p>
            <a:r>
              <a:rPr lang="el-GR" sz="2000" dirty="0">
                <a:effectLst/>
              </a:rPr>
              <a:t>Στην Ευρώπη, το συγκεκριμένο μοντέλο υπάρχει σε χώρες όπως το Ηνωμένο Βασίλειο, η Ιταλία, η Ιρλανδία, η Δανία, η Σουηδία, η Πορτογαλία, η Ισπανία, η Φινλανδία, η Κύπρος και άλλες. Αυτές οι χώρες χαρακτηρίζονται από δημόσια χρηματοδότηση και παροχή υπηρεσιών υγείας, με μεγάλο βαθμό ισότητας και αποδοτικότητας στην υγειονομική κάλυψη του πληθυσμού.</a:t>
            </a:r>
          </a:p>
          <a:p>
            <a:endParaRPr lang="el-GR" sz="2000" dirty="0">
              <a:effectLst/>
            </a:endParaRPr>
          </a:p>
          <a:p>
            <a:pPr marL="0" indent="0">
              <a:buNone/>
            </a:pPr>
            <a:endParaRPr lang="el-GR" sz="2000" dirty="0"/>
          </a:p>
          <a:p>
            <a:pPr marL="0" indent="0">
              <a:buNone/>
            </a:pPr>
            <a:endParaRPr lang="el-GR" sz="2000" dirty="0"/>
          </a:p>
          <a:p>
            <a:pPr marL="0" indent="0">
              <a:buNone/>
            </a:pPr>
            <a:r>
              <a:rPr lang="el-GR" sz="2000" dirty="0"/>
              <a:t> </a:t>
            </a:r>
            <a:endParaRPr lang="el-GR" sz="2000" dirty="0">
              <a:solidFill>
                <a:srgbClr val="FF0000"/>
              </a:solidFill>
            </a:endParaRPr>
          </a:p>
        </p:txBody>
      </p:sp>
    </p:spTree>
    <p:extLst>
      <p:ext uri="{BB962C8B-B14F-4D97-AF65-F5344CB8AC3E}">
        <p14:creationId xmlns:p14="http://schemas.microsoft.com/office/powerpoint/2010/main" val="84718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Εικονίδιο έννοιας μοντέλου Beveridge Εικόνα διανυσματικού αποθέματος &amp; τέχνη - Alamy">
            <a:extLst>
              <a:ext uri="{FF2B5EF4-FFF2-40B4-BE49-F238E27FC236}">
                <a16:creationId xmlns:a16="http://schemas.microsoft.com/office/drawing/2014/main" id="{71BE6B1C-2CE4-8EB2-B466-8016097B6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972" y="694338"/>
            <a:ext cx="2624866" cy="3189711"/>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33AFBBC0-5CF1-1FCA-8659-7EBF84259EB6}"/>
              </a:ext>
            </a:extLst>
          </p:cNvPr>
          <p:cNvSpPr>
            <a:spLocks noGrp="1"/>
          </p:cNvSpPr>
          <p:nvPr>
            <p:ph type="title"/>
          </p:nvPr>
        </p:nvSpPr>
        <p:spPr/>
        <p:txBody>
          <a:bodyPr>
            <a:normAutofit/>
          </a:bodyPr>
          <a:lstStyle/>
          <a:p>
            <a:pPr algn="ctr"/>
            <a:r>
              <a:rPr lang="el-GR" dirty="0"/>
              <a:t>ΒΑΣΙΚΑ ΧΑΡΑΚΤΗΡΙΣΤΙΚΑ</a:t>
            </a:r>
            <a:br>
              <a:rPr lang="el-GR" dirty="0">
                <a:effectLst/>
              </a:rPr>
            </a:br>
            <a:endParaRPr lang="el-GR" dirty="0"/>
          </a:p>
        </p:txBody>
      </p:sp>
      <p:sp>
        <p:nvSpPr>
          <p:cNvPr id="3" name="Θέση περιεχομένου 2">
            <a:extLst>
              <a:ext uri="{FF2B5EF4-FFF2-40B4-BE49-F238E27FC236}">
                <a16:creationId xmlns:a16="http://schemas.microsoft.com/office/drawing/2014/main" id="{BEE4AB2A-6A25-40BD-2380-01DD73547C08}"/>
              </a:ext>
            </a:extLst>
          </p:cNvPr>
          <p:cNvSpPr>
            <a:spLocks noGrp="1"/>
          </p:cNvSpPr>
          <p:nvPr>
            <p:ph idx="1"/>
          </p:nvPr>
        </p:nvSpPr>
        <p:spPr/>
        <p:txBody>
          <a:bodyPr/>
          <a:lstStyle/>
          <a:p>
            <a:endParaRPr lang="el-GR" sz="2000" dirty="0">
              <a:effectLst/>
            </a:endParaRPr>
          </a:p>
          <a:p>
            <a:endParaRPr lang="el-GR" sz="2000" dirty="0"/>
          </a:p>
          <a:p>
            <a:endParaRPr lang="el-GR" sz="2000" dirty="0">
              <a:effectLst/>
            </a:endParaRPr>
          </a:p>
          <a:p>
            <a:r>
              <a:rPr lang="el-GR" sz="2000" dirty="0">
                <a:effectLst/>
              </a:rPr>
              <a:t>Χρηματοδότηση μέσω δημοσιών φόρων (γενική φορολογία).</a:t>
            </a:r>
          </a:p>
          <a:p>
            <a:r>
              <a:rPr lang="el-GR" sz="2000" dirty="0">
                <a:effectLst/>
              </a:rPr>
              <a:t>Παροχή υπηρεσιών από δημόσιους φορείς.</a:t>
            </a:r>
          </a:p>
          <a:p>
            <a:r>
              <a:rPr lang="el-GR" sz="2000" dirty="0">
                <a:effectLst/>
              </a:rPr>
              <a:t>Καθολική κάλυψη για όλους τους πολίτες.</a:t>
            </a:r>
          </a:p>
          <a:p>
            <a:r>
              <a:rPr lang="el-GR" sz="2000" dirty="0">
                <a:effectLst/>
              </a:rPr>
              <a:t>Κεντρική οργάνωση και διαχείριση από το κράτος όπως δομές (νοσοκομεία, κέντρα υγείας, πρόσβαση).</a:t>
            </a:r>
          </a:p>
          <a:p>
            <a:r>
              <a:rPr lang="el-GR" sz="2000" dirty="0">
                <a:effectLst/>
              </a:rPr>
              <a:t>Δραστηριοποίηση με στόχο την ισότητα στην πρόσβαση και την ποιότητα των υπηρεσιών.</a:t>
            </a:r>
          </a:p>
          <a:p>
            <a:r>
              <a:rPr lang="el-GR" sz="2000" dirty="0">
                <a:effectLst/>
              </a:rPr>
              <a:t>Οι επαγγελματίες υγείας συχνά είναι κρατικοί υπάλληλοι</a:t>
            </a:r>
          </a:p>
          <a:p>
            <a:endParaRPr lang="el-GR" dirty="0"/>
          </a:p>
        </p:txBody>
      </p:sp>
    </p:spTree>
    <p:extLst>
      <p:ext uri="{BB962C8B-B14F-4D97-AF65-F5344CB8AC3E}">
        <p14:creationId xmlns:p14="http://schemas.microsoft.com/office/powerpoint/2010/main" val="168159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9ECD401-5695-EDF4-5DBF-289DA4CC6A0C}"/>
              </a:ext>
            </a:extLst>
          </p:cNvPr>
          <p:cNvSpPr>
            <a:spLocks noGrp="1"/>
          </p:cNvSpPr>
          <p:nvPr>
            <p:ph type="title"/>
          </p:nvPr>
        </p:nvSpPr>
        <p:spPr>
          <a:xfrm>
            <a:off x="1383564" y="348865"/>
            <a:ext cx="9718111" cy="1576446"/>
          </a:xfrm>
        </p:spPr>
        <p:txBody>
          <a:bodyPr anchor="ctr">
            <a:normAutofit/>
          </a:bodyPr>
          <a:lstStyle/>
          <a:p>
            <a:r>
              <a:rPr lang="el-GR" sz="4000" dirty="0">
                <a:solidFill>
                  <a:srgbClr val="FFFFFF"/>
                </a:solidFill>
              </a:rPr>
              <a:t>    ΜΕΙΟΝΕΚΤΗΜΑΤΑ</a:t>
            </a:r>
          </a:p>
        </p:txBody>
      </p:sp>
      <p:graphicFrame>
        <p:nvGraphicFramePr>
          <p:cNvPr id="17" name="Θέση περιεχομένου 2">
            <a:extLst>
              <a:ext uri="{FF2B5EF4-FFF2-40B4-BE49-F238E27FC236}">
                <a16:creationId xmlns:a16="http://schemas.microsoft.com/office/drawing/2014/main" id="{386D22E0-56B1-4190-28AE-DE32E1900484}"/>
              </a:ext>
            </a:extLst>
          </p:cNvPr>
          <p:cNvGraphicFramePr>
            <a:graphicFrameLocks noGrp="1"/>
          </p:cNvGraphicFramePr>
          <p:nvPr>
            <p:ph idx="1"/>
            <p:extLst>
              <p:ext uri="{D42A27DB-BD31-4B8C-83A1-F6EECF244321}">
                <p14:modId xmlns:p14="http://schemas.microsoft.com/office/powerpoint/2010/main" val="426360585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53109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282</TotalTime>
  <Words>3616</Words>
  <Application>Microsoft Macintosh PowerPoint</Application>
  <PresentationFormat>Ευρεία οθόνη</PresentationFormat>
  <Paragraphs>381</Paragraphs>
  <Slides>47</Slides>
  <Notes>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47</vt:i4>
      </vt:variant>
    </vt:vector>
  </HeadingPairs>
  <TitlesOfParts>
    <vt:vector size="51" baseType="lpstr">
      <vt:lpstr>Aptos</vt:lpstr>
      <vt:lpstr>Aptos Display</vt:lpstr>
      <vt:lpstr>Arial</vt:lpstr>
      <vt:lpstr>Θέμα του Office</vt:lpstr>
      <vt:lpstr>ΔΙΟΙΚΗΣΗ-ΣΥΣΤΗΜΑΤΑ ΥΓΕΙΑΣ: ΜΟΝΤΕΛΑ ΣΥΣΤΗΜΑΤΩΝ ΥΓΕΙΑΣ ΣΤΗΝ ΕΥΡΩΠΗ ΚΑΙ ΣΤΙΣ ΗΠΑ </vt:lpstr>
      <vt:lpstr>ΕΙΣΑΓΩΓΗ ΣΤΑ ΜΟΝΤΕΛΑ ΣΥΣΤΗΜΑΤΩΝ ΥΓΕΙΑΣ </vt:lpstr>
      <vt:lpstr>ΒΑΣΙΚΑ ΣΤΟΙΧΕΙΑ ΕΝΟΣ ΣΥΣΤΗΜΑΤΟΣ ΥΓΕΙΑΣ </vt:lpstr>
      <vt:lpstr>ΤΑ ΣΥΣΤΗΜΑΤΑ ΥΓΕΙΑΣ ΣΤΗΡΙΖΟΝΤΑΙ ΣΕ ΤΕΣΣΕΡΙΣ ΒΑΣΙΚΕΣ ΛΕΙΤΟΥΡΓΙΕΣ </vt:lpstr>
      <vt:lpstr>ΚΡΙΤΗΡΙΑ ΣΥΓΚΡΙΣΗΣ ΣΥΣΤΗΜΑΤΩΝ ΥΓΕΙΑΣ </vt:lpstr>
      <vt:lpstr>ΣΕ ΔΙΕΘΝΕΣ ΕΠΙΠΕΔΟ ΕΧΟΥΝ ΑΝΑΠΤΥΧΘΕΙ ΤΡΙΑ ΚΥΡΙΑ ΜΟΝΤΕΛΑ ΣΥΣΤΗΜΑΤΩΝ ΥΓΕΙΑΣ</vt:lpstr>
      <vt:lpstr>ΜΟΝΤΕΛΑ ΣΥΣΤΗΜΑΤΩΝ ΥΓΕΙΑΣ ΣΤΗΝ ΕΥΡΩΠΗ Μοντέλα Συστημάτων υγείας στην Ευρώπη</vt:lpstr>
      <vt:lpstr>ΒΑΣΙΚΑ ΧΑΡΑΚΤΗΡΙΣΤΙΚΑ </vt:lpstr>
      <vt:lpstr>    ΜΕΙΟΝΕΚΤΗΜΑΤΑ</vt:lpstr>
      <vt:lpstr>ΜΟΝΤΕΛΟ BISMARCK</vt:lpstr>
      <vt:lpstr>ΒΑΣΙΚΑ ΧΑΡΑΚΤΗΡΙΣΤΙΚΑ </vt:lpstr>
      <vt:lpstr>ΜΕΙΟΝΕΚΤΗΜΑΤΑ</vt:lpstr>
      <vt:lpstr>ΔΙΑΦΟΡΕΣ </vt:lpstr>
      <vt:lpstr>ΜΙΚΤΑ ΜΟΝΤΕΛΑ</vt:lpstr>
      <vt:lpstr>ΜΕΙΟΝΕΚΤΗΜΑΤΑ</vt:lpstr>
      <vt:lpstr>1. Σκανδιναβικό Μοντέλο (Σκανδιναβική παραλλαγή Beveridge) </vt:lpstr>
      <vt:lpstr>2. Βρετανική Παραλλαγή Beveridge  </vt:lpstr>
      <vt:lpstr>3. Κεντροευρωπαϊκό Μοντέλο (Παραλλαγή Bismarck με πολλές μεταρρυθμίσεις)</vt:lpstr>
      <vt:lpstr>4. Γαλλικό Υβριδικό Μοντέλο (Bismarck με ισχυρό κράτος) </vt:lpstr>
      <vt:lpstr>5. Νοτιοευρωπαϊκή Παραλλαγή Beveridge (Mediterranean Beveridge) </vt:lpstr>
      <vt:lpstr>6. Ελβετικό Μοντέλο (Ιδιωτική ασφάλιση με υποχρεωτικότητα) </vt:lpstr>
      <vt:lpstr>7. Ημι-Αγορά Μοντέλο της Ολλανδίας (Managed Competition)</vt:lpstr>
      <vt:lpstr>8. Ιδιωτικο-κοινωνικό Μοντέλο (Ημι-αγοραίο)</vt:lpstr>
      <vt:lpstr>                 ΣΥΣΤΗΜΑ ΥΓΕΙΑΣ ΤΩΝ ΗΠΑ</vt:lpstr>
      <vt:lpstr>1. Εισαγωγή στο σύστημα υγείας των ΗΠΑ</vt:lpstr>
      <vt:lpstr>2. Κύρια Ομοσπονδιακή Δομή – Department of Health and Human Services (HHS)</vt:lpstr>
      <vt:lpstr>3. Ιστορική εξέλιξη του συστήματος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4. Ο ρόλος του ιδιωτικού τομέα</vt:lpstr>
      <vt:lpstr>4. Ο ρόλος του ιδιωτικού τομέα</vt:lpstr>
      <vt:lpstr>5. Δομή χρηματοδότησης του συστήματος</vt:lpstr>
      <vt:lpstr> ΠΛΕΟΝΕΚΤΗΜΑΤΑ  </vt:lpstr>
      <vt:lpstr>                                  ΜΕΙΟΝΕΚΤΗΜΑΤΑ  </vt:lpstr>
      <vt:lpstr>4. Συγκριτική Αξιολόγηση και Συμπεράσματα</vt:lpstr>
      <vt:lpstr>4. Συγκριτική Αξιολόγηση και Συμπεράσματα</vt:lpstr>
      <vt:lpstr>4. Συγκριτική Αξιολόγηση και Συμπεράσματα</vt:lpstr>
      <vt:lpstr>4. Συγκριτική Αξιολόγηση και Συμπεράσματα</vt:lpstr>
      <vt:lpstr>4. Συγκριτική Αξιολόγηση και Συμπεράσματα</vt:lpstr>
      <vt:lpstr>4. Συγκριτική Αξιολόγηση και Συμπεράσματα</vt:lpstr>
      <vt:lpstr>4. Συγκριτική Αξιολόγηση και Συμπεράσματα</vt:lpstr>
      <vt:lpstr>4. Συγκριτική Αξιολόγηση και Συμπεράσματα</vt:lpstr>
      <vt:lpstr>4. Συγκριτική Αξιολόγηση και Συμπεράσματα</vt:lpstr>
      <vt:lpstr>ΒΙΒΛΙΟΓΡΑΦΙΑ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ΜΠΑΤΣΙΛΑ ΕΛΕΝΗ</dc:creator>
  <cp:lastModifiedBy>ΑΛΜΠΑΝΙΔΟΥ ΑΝΘΗ</cp:lastModifiedBy>
  <cp:revision>4</cp:revision>
  <dcterms:created xsi:type="dcterms:W3CDTF">2025-11-25T18:39:51Z</dcterms:created>
  <dcterms:modified xsi:type="dcterms:W3CDTF">2025-12-15T21:29:16Z</dcterms:modified>
</cp:coreProperties>
</file>