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6" r:id="rId29"/>
    <p:sldId id="284" r:id="rId30"/>
    <p:sldId id="259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6E65DB10-E117-4DF6-B91A-A309E37B69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95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5154" y="1052813"/>
            <a:ext cx="6795846" cy="1646302"/>
          </a:xfrm>
        </p:spPr>
        <p:txBody>
          <a:bodyPr/>
          <a:lstStyle/>
          <a:p>
            <a:r>
              <a:rPr lang="el-GR" sz="3600" b="1" dirty="0" smtClean="0"/>
              <a:t>ΠΟΛΙΤΙΚΗ ΚΟΙΝΩΝΙΟΛΟΓΙΑ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4487" y="3505200"/>
            <a:ext cx="7166113" cy="2038177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Μάθημα </a:t>
            </a:r>
            <a:r>
              <a:rPr lang="en-US" dirty="0"/>
              <a:t>7</a:t>
            </a:r>
            <a:r>
              <a:rPr lang="el-GR" baseline="30000" dirty="0" smtClean="0"/>
              <a:t>ο</a:t>
            </a:r>
            <a:endParaRPr lang="el-GR" dirty="0" smtClean="0"/>
          </a:p>
          <a:p>
            <a:pPr algn="ctr"/>
            <a:r>
              <a:rPr lang="el-GR" dirty="0"/>
              <a:t>Τμήμα Επιστημών της Εκπαίδευσης και της Αγωγής στην Προσχολική Ηλικία</a:t>
            </a: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Πανεπιστήμιο </a:t>
            </a:r>
            <a:r>
              <a:rPr lang="el-G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Πατρών</a:t>
            </a: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Διδάσκουσα: Μαρία </a:t>
            </a:r>
            <a:r>
              <a:rPr lang="el-GR" b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Τσαγκανού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C46D-54A2-D14A-B77F-93DBCD72AD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1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80305"/>
            <a:ext cx="8596668" cy="5861058"/>
          </a:xfrm>
        </p:spPr>
        <p:txBody>
          <a:bodyPr>
            <a:normAutofit/>
          </a:bodyPr>
          <a:lstStyle/>
          <a:p>
            <a:r>
              <a:rPr lang="el-GR" b="1" u="sng" dirty="0" err="1"/>
              <a:t>Κορπορατιστική</a:t>
            </a:r>
            <a:r>
              <a:rPr lang="el-GR" b="1" u="sng" dirty="0"/>
              <a:t> </a:t>
            </a:r>
            <a:r>
              <a:rPr lang="el-GR" b="1" u="sng" dirty="0" smtClean="0"/>
              <a:t>Προσέγγιση</a:t>
            </a:r>
          </a:p>
          <a:p>
            <a:pPr marL="0" indent="0">
              <a:buNone/>
            </a:pPr>
            <a:r>
              <a:rPr lang="el-GR" i="1" u="sng" dirty="0"/>
              <a:t>Βασική ιδέα:</a:t>
            </a:r>
          </a:p>
          <a:p>
            <a:r>
              <a:rPr lang="el-GR" dirty="0"/>
              <a:t>Το κράτος συνεργάζεται με </a:t>
            </a:r>
            <a:r>
              <a:rPr lang="el-GR" b="1" dirty="0"/>
              <a:t>συγκεκριμένες οργανωμένες ομάδες συμφερόντων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i="1" u="sng" dirty="0"/>
              <a:t>Κύρια χαρακτηριστικά: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Περιορισμένος αριθμός ομάδων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Αναγνώριση από το κράτος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Θεσμοθετημένη συνεργασία </a:t>
            </a:r>
          </a:p>
          <a:p>
            <a:pPr marL="0" indent="0">
              <a:buNone/>
            </a:pPr>
            <a:r>
              <a:rPr lang="el-GR" i="1" u="sng" dirty="0"/>
              <a:t>Τύποι </a:t>
            </a:r>
            <a:r>
              <a:rPr lang="el-GR" i="1" u="sng" dirty="0" err="1"/>
              <a:t>κορπορατισμού</a:t>
            </a:r>
            <a:r>
              <a:rPr lang="el-GR" i="1" u="sng" dirty="0"/>
              <a:t>:</a:t>
            </a:r>
          </a:p>
          <a:p>
            <a:r>
              <a:rPr lang="el-GR" b="1" dirty="0"/>
              <a:t>α) Κλασικός </a:t>
            </a:r>
            <a:r>
              <a:rPr lang="el-GR" b="1" dirty="0" err="1"/>
              <a:t>κορπορατισμός</a:t>
            </a:r>
            <a:endParaRPr lang="el-GR" b="1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Συνδέεται με αυταρχικά καθεστώτα </a:t>
            </a:r>
          </a:p>
          <a:p>
            <a:r>
              <a:rPr lang="el-GR" b="1" dirty="0"/>
              <a:t>β) </a:t>
            </a:r>
            <a:r>
              <a:rPr lang="el-GR" b="1" dirty="0" err="1"/>
              <a:t>Νεοκορπορατισμός</a:t>
            </a:r>
            <a:endParaRPr lang="el-GR" b="1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Δημοκρατικά κράτη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Συνεργασία κράτους–εργοδοτών–εργαζομένων </a:t>
            </a:r>
          </a:p>
        </p:txBody>
      </p:sp>
    </p:spTree>
    <p:extLst>
      <p:ext uri="{BB962C8B-B14F-4D97-AF65-F5344CB8AC3E}">
        <p14:creationId xmlns:p14="http://schemas.microsoft.com/office/powerpoint/2010/main" val="1155128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67487" y="1967406"/>
            <a:ext cx="8596668" cy="3880773"/>
          </a:xfrm>
        </p:spPr>
        <p:txBody>
          <a:bodyPr/>
          <a:lstStyle/>
          <a:p>
            <a:pPr marL="0" lvl="0" indent="0">
              <a:buClr>
                <a:srgbClr val="90C226"/>
              </a:buClr>
              <a:buNone/>
            </a:pPr>
            <a:r>
              <a:rPr lang="el-GR" i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Ρόλος ομάδων:</a:t>
            </a:r>
          </a:p>
          <a:p>
            <a:pPr lvl="0">
              <a:buClr>
                <a:srgbClr val="90C226"/>
              </a:buClr>
            </a:pP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Συμμετέχουν </a:t>
            </a:r>
            <a:r>
              <a:rPr lang="el-GR" dirty="0">
                <a:solidFill>
                  <a:prstClr val="black">
                    <a:lumMod val="75000"/>
                    <a:lumOff val="25000"/>
                  </a:prstClr>
                </a:solidFill>
              </a:rPr>
              <a:t>στη χάραξη πολιτικής</a:t>
            </a:r>
          </a:p>
          <a:p>
            <a:pPr lvl="0">
              <a:buClr>
                <a:srgbClr val="90C226"/>
              </a:buClr>
            </a:pPr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Πλεονεκτήματα:</a:t>
            </a:r>
          </a:p>
          <a:p>
            <a:pPr lvl="0">
              <a:buClr>
                <a:srgbClr val="90C226"/>
              </a:buClr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>
                    <a:lumMod val="75000"/>
                    <a:lumOff val="25000"/>
                  </a:prstClr>
                </a:solidFill>
              </a:rPr>
              <a:t>Σταθερότητα </a:t>
            </a:r>
          </a:p>
          <a:p>
            <a:pPr lvl="0">
              <a:buClr>
                <a:srgbClr val="90C226"/>
              </a:buClr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>
                    <a:lumMod val="75000"/>
                    <a:lumOff val="25000"/>
                  </a:prstClr>
                </a:solidFill>
              </a:rPr>
              <a:t>Συνεννόηση </a:t>
            </a:r>
          </a:p>
          <a:p>
            <a:pPr lvl="0">
              <a:buClr>
                <a:srgbClr val="90C226"/>
              </a:buClr>
            </a:pPr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Μειονεκτήματα:</a:t>
            </a:r>
          </a:p>
          <a:p>
            <a:pPr lvl="0">
              <a:buClr>
                <a:srgbClr val="90C226"/>
              </a:buClr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>
                    <a:lumMod val="75000"/>
                    <a:lumOff val="25000"/>
                  </a:prstClr>
                </a:solidFill>
              </a:rPr>
              <a:t>Αποκλεισμός μικρότερων ομάδων </a:t>
            </a:r>
          </a:p>
          <a:p>
            <a:pPr lvl="0">
              <a:buClr>
                <a:srgbClr val="90C226"/>
              </a:buClr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>
                    <a:lumMod val="75000"/>
                    <a:lumOff val="25000"/>
                  </a:prstClr>
                </a:solidFill>
              </a:rPr>
              <a:t>Περιορισμός δημοκρατίας</a:t>
            </a:r>
          </a:p>
          <a:p>
            <a:pPr lvl="0">
              <a:buClr>
                <a:srgbClr val="90C226"/>
              </a:buClr>
            </a:pPr>
            <a:endParaRPr lang="el-GR" sz="1100" b="1" u="sng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5528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Σύννεφο 3"/>
          <p:cNvSpPr/>
          <p:nvPr/>
        </p:nvSpPr>
        <p:spPr>
          <a:xfrm>
            <a:off x="283336" y="579550"/>
            <a:ext cx="8525814" cy="53576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/>
          <p:cNvSpPr txBox="1"/>
          <p:nvPr/>
        </p:nvSpPr>
        <p:spPr>
          <a:xfrm>
            <a:off x="1390918" y="1687132"/>
            <a:ext cx="64909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Οι ομάδες πίεσης επηρεάζουν πολιτικές χωρίς να </a:t>
            </a:r>
            <a:r>
              <a:rPr lang="el-GR" dirty="0" smtClean="0"/>
              <a:t>κυβερνούν.</a:t>
            </a:r>
          </a:p>
          <a:p>
            <a:r>
              <a:rPr lang="el-GR" dirty="0" smtClean="0"/>
              <a:t>Διακρίνονται </a:t>
            </a:r>
            <a:r>
              <a:rPr lang="el-GR" dirty="0"/>
              <a:t>σε</a:t>
            </a:r>
            <a:r>
              <a:rPr lang="el-GR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Ομάδες συμφερόντων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Ομάδες γνώμης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Ομάδες </a:t>
            </a:r>
            <a:r>
              <a:rPr lang="el-GR" dirty="0"/>
              <a:t>ειδικών </a:t>
            </a:r>
            <a:r>
              <a:rPr lang="el-GR" dirty="0" smtClean="0"/>
              <a:t>ζητημάτων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Λειτουργούν </a:t>
            </a:r>
            <a:r>
              <a:rPr lang="el-GR" dirty="0"/>
              <a:t>μέσω θεσμικών και μη θεσμικών </a:t>
            </a:r>
            <a:r>
              <a:rPr lang="el-GR" dirty="0" smtClean="0"/>
              <a:t>μέσων</a:t>
            </a:r>
          </a:p>
          <a:p>
            <a:r>
              <a:rPr lang="el-GR" dirty="0" smtClean="0"/>
              <a:t>Ερμηνεύονται </a:t>
            </a:r>
            <a:r>
              <a:rPr lang="el-GR" dirty="0"/>
              <a:t>θεωρητικά από</a:t>
            </a:r>
            <a:r>
              <a:rPr lang="el-GR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Πλουραλισμό </a:t>
            </a:r>
            <a:r>
              <a:rPr lang="el-GR" dirty="0"/>
              <a:t>→ </a:t>
            </a:r>
            <a:r>
              <a:rPr lang="el-GR" dirty="0" smtClean="0"/>
              <a:t>ισορροπία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/>
              <a:t>Μαρξισμό </a:t>
            </a:r>
            <a:r>
              <a:rPr lang="el-GR" dirty="0"/>
              <a:t>→ </a:t>
            </a:r>
            <a:r>
              <a:rPr lang="el-GR" dirty="0" smtClean="0"/>
              <a:t>ανισότητα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err="1" smtClean="0"/>
              <a:t>Κορπορατισμό</a:t>
            </a:r>
            <a:r>
              <a:rPr lang="el-GR" dirty="0" smtClean="0"/>
              <a:t> </a:t>
            </a:r>
            <a:r>
              <a:rPr lang="el-GR" dirty="0"/>
              <a:t>→ συνεργασία κράτους–ομάδων</a:t>
            </a:r>
          </a:p>
        </p:txBody>
      </p:sp>
    </p:spTree>
    <p:extLst>
      <p:ext uri="{BB962C8B-B14F-4D97-AF65-F5344CB8AC3E}">
        <p14:creationId xmlns:p14="http://schemas.microsoft.com/office/powerpoint/2010/main" val="3048169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3542" y="133082"/>
            <a:ext cx="8596668" cy="1320800"/>
          </a:xfrm>
        </p:spPr>
        <p:txBody>
          <a:bodyPr/>
          <a:lstStyle/>
          <a:p>
            <a:r>
              <a:rPr lang="el-GR" b="1" dirty="0"/>
              <a:t>Παράμετροι που καθορίζουν τις μεθόδους των ομάδων πίεσης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ομάδες πίεσης </a:t>
            </a:r>
            <a:r>
              <a:rPr lang="el-GR" b="1" dirty="0"/>
              <a:t>δεν δρουν όλες με τον ίδιο τρόπο</a:t>
            </a:r>
            <a:r>
              <a:rPr lang="el-GR" dirty="0"/>
              <a:t>. Οι στρατηγικές και τα μέσα που χρησιμοποιούν εξαρτώνται από ένα σύνολο θεσμικών, πολιτικών και κοινωνικών παραγόντων.</a:t>
            </a:r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dirty="0"/>
              <a:t>Οι βασικές παράμετροι είναι:</a:t>
            </a:r>
          </a:p>
          <a:p>
            <a:r>
              <a:rPr lang="el-GR" dirty="0"/>
              <a:t>Θεσμική δομή πολιτικού συστήματος </a:t>
            </a:r>
          </a:p>
          <a:p>
            <a:r>
              <a:rPr lang="el-GR" dirty="0"/>
              <a:t>Χαρακτηριστικά κομματικού συστήματος </a:t>
            </a:r>
          </a:p>
          <a:p>
            <a:r>
              <a:rPr lang="el-GR" dirty="0"/>
              <a:t>Πολιτική κουλτούρα </a:t>
            </a:r>
          </a:p>
          <a:p>
            <a:r>
              <a:rPr lang="el-GR" dirty="0"/>
              <a:t>Φύση πολιτικών ζητημάτων </a:t>
            </a:r>
          </a:p>
          <a:p>
            <a:r>
              <a:rPr lang="el-GR" dirty="0"/>
              <a:t>Χαρακτηριστικά των ίδιων των ομάδων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55627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8393" y="1426494"/>
            <a:ext cx="8596668" cy="4678092"/>
          </a:xfrm>
        </p:spPr>
        <p:txBody>
          <a:bodyPr>
            <a:normAutofit/>
          </a:bodyPr>
          <a:lstStyle/>
          <a:p>
            <a:r>
              <a:rPr lang="el-GR" b="1" i="1" u="sng" dirty="0"/>
              <a:t>1. ΘΕΣΜΙΚΗ ΔΟΜΗ ΠΟΛΙΤΙΚΟΥ </a:t>
            </a:r>
            <a:r>
              <a:rPr lang="el-GR" b="1" i="1" u="sng" dirty="0" smtClean="0"/>
              <a:t>ΣΥΣΤΗΜΑΤΟΣ</a:t>
            </a:r>
            <a:endParaRPr lang="en-US" b="1" i="1" u="sng" dirty="0" smtClean="0"/>
          </a:p>
          <a:p>
            <a:endParaRPr lang="el-GR" b="1" i="1" u="sng" dirty="0" smtClean="0"/>
          </a:p>
          <a:p>
            <a:r>
              <a:rPr lang="el-GR" dirty="0"/>
              <a:t>Η θεσμική οργάνωση του κράτους επηρεάζει άμεσα </a:t>
            </a:r>
            <a:r>
              <a:rPr lang="el-GR" b="1" dirty="0"/>
              <a:t>τα σημεία πρόσβασης (</a:t>
            </a:r>
            <a:r>
              <a:rPr lang="el-GR" b="1" dirty="0" err="1"/>
              <a:t>access</a:t>
            </a:r>
            <a:r>
              <a:rPr lang="el-GR" b="1" dirty="0"/>
              <a:t> </a:t>
            </a:r>
            <a:r>
              <a:rPr lang="el-GR" b="1" dirty="0" err="1"/>
              <a:t>points</a:t>
            </a:r>
            <a:r>
              <a:rPr lang="el-GR" b="1" dirty="0"/>
              <a:t>)</a:t>
            </a:r>
            <a:r>
              <a:rPr lang="el-GR" dirty="0"/>
              <a:t> των ομάδων πίεσης.</a:t>
            </a:r>
          </a:p>
          <a:p>
            <a:r>
              <a:rPr lang="el-GR" b="1" dirty="0"/>
              <a:t>1.1 </a:t>
            </a:r>
            <a:r>
              <a:rPr lang="el-GR" b="1" dirty="0" err="1"/>
              <a:t>Κεντρικοποιημένα</a:t>
            </a:r>
            <a:r>
              <a:rPr lang="el-GR" b="1" dirty="0"/>
              <a:t> </a:t>
            </a:r>
            <a:r>
              <a:rPr lang="el-GR" b="1" dirty="0" err="1"/>
              <a:t>vs</a:t>
            </a:r>
            <a:r>
              <a:rPr lang="el-GR" b="1" dirty="0"/>
              <a:t> αποκεντρωμένα συστήματα</a:t>
            </a:r>
          </a:p>
          <a:p>
            <a:pPr marL="0" indent="0">
              <a:buNone/>
            </a:pPr>
            <a:r>
              <a:rPr lang="el-GR" b="1" dirty="0" err="1"/>
              <a:t>Κεντρικοποιημένα</a:t>
            </a:r>
            <a:r>
              <a:rPr lang="el-GR" b="1" dirty="0"/>
              <a:t> κράτη: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Λίγα κέντρα εξουσίας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Δύσκολη πρόσβαση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Έμφαση σε: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l-GR" dirty="0" err="1"/>
              <a:t>lobbying</a:t>
            </a:r>
            <a:r>
              <a:rPr lang="el-GR" dirty="0"/>
              <a:t> σε υψηλό επίπεδο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l-GR" dirty="0"/>
              <a:t>σχέσεις με κυβερνητικά στελέχη </a:t>
            </a:r>
          </a:p>
          <a:p>
            <a:r>
              <a:rPr lang="el-GR" dirty="0" smtClean="0"/>
              <a:t> </a:t>
            </a:r>
            <a:r>
              <a:rPr lang="el-GR" dirty="0"/>
              <a:t>Παράδειγμα: ισχυρά εκτελεστικά συστήματα</a:t>
            </a:r>
          </a:p>
          <a:p>
            <a:endParaRPr lang="el-GR" b="1" i="1" u="sng" dirty="0"/>
          </a:p>
        </p:txBody>
      </p:sp>
    </p:spTree>
    <p:extLst>
      <p:ext uri="{BB962C8B-B14F-4D97-AF65-F5344CB8AC3E}">
        <p14:creationId xmlns:p14="http://schemas.microsoft.com/office/powerpoint/2010/main" val="4169344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359914" y="2160589"/>
            <a:ext cx="8596668" cy="3880773"/>
          </a:xfrm>
        </p:spPr>
        <p:txBody>
          <a:bodyPr/>
          <a:lstStyle/>
          <a:p>
            <a:r>
              <a:rPr lang="el-GR" b="1" dirty="0"/>
              <a:t>Αποκεντρωμένα / ομοσπονδιακά:</a:t>
            </a:r>
          </a:p>
          <a:p>
            <a:r>
              <a:rPr lang="el-GR" dirty="0"/>
              <a:t>Πολλαπλά επίπεδα εξουσίας </a:t>
            </a:r>
          </a:p>
          <a:p>
            <a:r>
              <a:rPr lang="el-GR" dirty="0"/>
              <a:t>Πολλαπλές ευκαιρίες παρέμβασης </a:t>
            </a:r>
          </a:p>
          <a:p>
            <a:r>
              <a:rPr lang="el-GR" dirty="0"/>
              <a:t>Δυνατότητα: </a:t>
            </a:r>
          </a:p>
          <a:p>
            <a:pPr lvl="1"/>
            <a:r>
              <a:rPr lang="el-GR" dirty="0"/>
              <a:t>τοπικής πίεσης </a:t>
            </a:r>
          </a:p>
          <a:p>
            <a:pPr lvl="1"/>
            <a:r>
              <a:rPr lang="el-GR" dirty="0"/>
              <a:t>δικαστικών προσφυγών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6064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1.2 Διάκριση εξουσιών</a:t>
            </a:r>
          </a:p>
          <a:p>
            <a:r>
              <a:rPr lang="el-GR" dirty="0"/>
              <a:t>Σε συστήματα με ισχυρή διάκριση εξουσιών:</a:t>
            </a:r>
            <a:br>
              <a:rPr lang="el-GR" dirty="0"/>
            </a:br>
            <a:r>
              <a:rPr lang="el-GR" dirty="0" smtClean="0"/>
              <a:t>Οι </a:t>
            </a:r>
            <a:r>
              <a:rPr lang="el-GR" dirty="0"/>
              <a:t>ομάδες πιέζουν: </a:t>
            </a:r>
          </a:p>
          <a:p>
            <a:pPr lvl="1"/>
            <a:r>
              <a:rPr lang="el-GR" dirty="0"/>
              <a:t>νομοθετική εξουσία </a:t>
            </a:r>
          </a:p>
          <a:p>
            <a:pPr lvl="1"/>
            <a:r>
              <a:rPr lang="el-GR" dirty="0"/>
              <a:t>εκτελεστική </a:t>
            </a:r>
          </a:p>
          <a:p>
            <a:pPr lvl="1"/>
            <a:r>
              <a:rPr lang="el-GR" dirty="0"/>
              <a:t>δικαστική </a:t>
            </a:r>
          </a:p>
          <a:p>
            <a:r>
              <a:rPr lang="el-GR" dirty="0"/>
              <a:t>Σε συστήματα συγκέντρωσης εξουσίας:</a:t>
            </a:r>
            <a:br>
              <a:rPr lang="el-GR" dirty="0"/>
            </a:br>
            <a:r>
              <a:rPr lang="el-GR" dirty="0" smtClean="0"/>
              <a:t> </a:t>
            </a:r>
            <a:r>
              <a:rPr lang="el-GR" dirty="0"/>
              <a:t>Εστίαση κυρίως στην κυβέρνηση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7812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515155"/>
            <a:ext cx="8596668" cy="5526207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1.3 Ανοικτό </a:t>
            </a:r>
            <a:r>
              <a:rPr lang="el-GR" dirty="0" err="1"/>
              <a:t>vs</a:t>
            </a:r>
            <a:r>
              <a:rPr lang="el-GR" dirty="0"/>
              <a:t> κλειστό </a:t>
            </a:r>
            <a:r>
              <a:rPr lang="el-GR" dirty="0" smtClean="0"/>
              <a:t>κράτος</a:t>
            </a:r>
          </a:p>
          <a:p>
            <a:pPr marL="0" indent="0">
              <a:buNone/>
            </a:pPr>
            <a:r>
              <a:rPr lang="el-GR" b="1" i="1" u="sng" dirty="0"/>
              <a:t>Ανοικτό:</a:t>
            </a:r>
          </a:p>
          <a:p>
            <a:r>
              <a:rPr lang="el-GR" dirty="0"/>
              <a:t>Διαφάνεια </a:t>
            </a:r>
          </a:p>
          <a:p>
            <a:r>
              <a:rPr lang="el-GR" dirty="0"/>
              <a:t>Συμμετοχή κοινωνίας </a:t>
            </a:r>
          </a:p>
          <a:p>
            <a:r>
              <a:rPr lang="el-GR" dirty="0"/>
              <a:t>Θεσμοθετημένο </a:t>
            </a:r>
            <a:r>
              <a:rPr lang="el-GR" dirty="0" err="1"/>
              <a:t>lobbying</a:t>
            </a:r>
            <a:r>
              <a:rPr lang="el-GR" dirty="0"/>
              <a:t> </a:t>
            </a:r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dirty="0"/>
              <a:t>Οι ομάδες χρησιμοποιούν:</a:t>
            </a:r>
          </a:p>
          <a:p>
            <a:r>
              <a:rPr lang="el-GR" dirty="0"/>
              <a:t>θεσμικά κανάλια </a:t>
            </a:r>
          </a:p>
          <a:p>
            <a:r>
              <a:rPr lang="el-GR" dirty="0"/>
              <a:t>διαβουλεύσεις </a:t>
            </a:r>
          </a:p>
          <a:p>
            <a:pPr marL="0" indent="0">
              <a:buNone/>
            </a:pPr>
            <a:r>
              <a:rPr lang="el-GR" b="1" i="1" u="sng" dirty="0"/>
              <a:t>Κλειστό:</a:t>
            </a:r>
          </a:p>
          <a:p>
            <a:r>
              <a:rPr lang="el-GR" dirty="0"/>
              <a:t>Περιορισμένη πρόσβαση </a:t>
            </a:r>
          </a:p>
          <a:p>
            <a:r>
              <a:rPr lang="el-GR" dirty="0"/>
              <a:t>Έλλειψη διαφάνειας </a:t>
            </a:r>
          </a:p>
          <a:p>
            <a:pPr marL="0" indent="0">
              <a:buNone/>
            </a:pPr>
            <a:r>
              <a:rPr lang="el-GR" dirty="0" smtClean="0"/>
              <a:t>Οι </a:t>
            </a:r>
            <a:r>
              <a:rPr lang="el-GR" dirty="0"/>
              <a:t>ομάδες στρέφονται σε:</a:t>
            </a:r>
          </a:p>
          <a:p>
            <a:r>
              <a:rPr lang="el-GR" dirty="0"/>
              <a:t>διαμαρτυρίες </a:t>
            </a:r>
          </a:p>
          <a:p>
            <a:r>
              <a:rPr lang="el-GR" dirty="0"/>
              <a:t>κινητοποιήσεις </a:t>
            </a:r>
          </a:p>
          <a:p>
            <a:r>
              <a:rPr lang="el-GR" dirty="0"/>
              <a:t>μη θεσμική δράση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13502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850007"/>
            <a:ext cx="8596668" cy="5191356"/>
          </a:xfrm>
        </p:spPr>
        <p:txBody>
          <a:bodyPr>
            <a:normAutofit/>
          </a:bodyPr>
          <a:lstStyle/>
          <a:p>
            <a:r>
              <a:rPr lang="el-GR" b="1" i="1" u="sng" dirty="0"/>
              <a:t>2. ΧΑΡΑΚΤΗΡΙΣΤΙΚΑ ΚΟΜΜΑΤΙΚΟΥ ΣΥΣΤΗΜΑΤΟΣ</a:t>
            </a:r>
            <a:endParaRPr lang="en-US" b="1" i="1" u="sng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l-GR" dirty="0" smtClean="0"/>
              <a:t>Το </a:t>
            </a:r>
            <a:r>
              <a:rPr lang="el-GR" dirty="0"/>
              <a:t>κομματικό σύστημα επηρεάζει τις </a:t>
            </a:r>
            <a:r>
              <a:rPr lang="el-GR" b="1" dirty="0"/>
              <a:t>σχέσεις ομάδων πίεσης–κομμάτων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i="1" u="sng" dirty="0"/>
              <a:t>2.1 Δικομματικό σύστημα</a:t>
            </a:r>
          </a:p>
          <a:p>
            <a:r>
              <a:rPr lang="el-GR" dirty="0"/>
              <a:t>Περιορισμένες επιλογές </a:t>
            </a:r>
          </a:p>
          <a:p>
            <a:r>
              <a:rPr lang="el-GR" dirty="0"/>
              <a:t>Οι ομάδες: </a:t>
            </a:r>
          </a:p>
          <a:p>
            <a:pPr lvl="1"/>
            <a:r>
              <a:rPr lang="el-GR" dirty="0"/>
              <a:t>ευθυγραμμίζονται με ένα κόμμα </a:t>
            </a:r>
          </a:p>
          <a:p>
            <a:pPr lvl="1"/>
            <a:r>
              <a:rPr lang="el-GR" dirty="0"/>
              <a:t>επενδύουν σε μακροχρόνιες σχέσεις</a:t>
            </a:r>
          </a:p>
          <a:p>
            <a:r>
              <a:rPr lang="el-GR" dirty="0"/>
              <a:t>Έμφαση σε: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lobbying</a:t>
            </a:r>
            <a:r>
              <a:rPr lang="el-G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χρηματοδότηση κομμάτων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4947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043189"/>
            <a:ext cx="8596668" cy="49981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i="1" u="sng" dirty="0"/>
              <a:t>2.2 Πολυκομματικό σύστημα</a:t>
            </a:r>
          </a:p>
          <a:p>
            <a:r>
              <a:rPr lang="el-GR" dirty="0"/>
              <a:t>Πολλαπλά κόμματα </a:t>
            </a:r>
          </a:p>
          <a:p>
            <a:r>
              <a:rPr lang="el-GR" dirty="0"/>
              <a:t>Περισσότερες ευκαιρίες επιρροής </a:t>
            </a:r>
          </a:p>
          <a:p>
            <a:r>
              <a:rPr lang="el-GR" dirty="0" smtClean="0"/>
              <a:t>Οι </a:t>
            </a:r>
            <a:r>
              <a:rPr lang="el-GR" dirty="0"/>
              <a:t>ομάδες:</a:t>
            </a:r>
          </a:p>
          <a:p>
            <a:r>
              <a:rPr lang="el-GR" dirty="0"/>
              <a:t>διασπείρουν την επιρροή τους </a:t>
            </a:r>
          </a:p>
          <a:p>
            <a:r>
              <a:rPr lang="el-GR" dirty="0"/>
              <a:t>συνεργάζονται με πολλούς </a:t>
            </a:r>
            <a:r>
              <a:rPr lang="el-GR" dirty="0" smtClean="0"/>
              <a:t>φορείς</a:t>
            </a:r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l-GR" i="1" u="sng" dirty="0" smtClean="0"/>
              <a:t>2.3 </a:t>
            </a:r>
            <a:r>
              <a:rPr lang="el-GR" i="1" u="sng" dirty="0"/>
              <a:t>Πειθαρχία κομμάτων</a:t>
            </a:r>
          </a:p>
          <a:p>
            <a:r>
              <a:rPr lang="el-GR" b="1" dirty="0"/>
              <a:t>Υψηλή κομματική πειθαρχία:</a:t>
            </a:r>
          </a:p>
          <a:p>
            <a:r>
              <a:rPr lang="el-GR" dirty="0"/>
              <a:t>Περιορισμένη επιρροή βουλευτών</a:t>
            </a:r>
            <a:br>
              <a:rPr lang="el-GR" dirty="0"/>
            </a:br>
            <a:r>
              <a:rPr lang="el-GR" dirty="0" smtClean="0"/>
              <a:t>Εστίαση </a:t>
            </a:r>
            <a:r>
              <a:rPr lang="el-GR" dirty="0"/>
              <a:t>στην ηγεσία </a:t>
            </a:r>
          </a:p>
          <a:p>
            <a:r>
              <a:rPr lang="el-GR" b="1" dirty="0"/>
              <a:t>Χαμηλή πειθαρχία:</a:t>
            </a:r>
          </a:p>
          <a:p>
            <a:r>
              <a:rPr lang="el-GR" dirty="0"/>
              <a:t>Μεγαλύτερη επιρροή σε μεμονωμένους πολιτικούς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50587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82997" y="2314798"/>
            <a:ext cx="7766936" cy="439080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/>
              <a:t>Κεφάλαιο </a:t>
            </a:r>
            <a:r>
              <a:rPr lang="en-US" sz="4000" b="1" dirty="0" smtClean="0"/>
              <a:t>5</a:t>
            </a:r>
            <a:endParaRPr lang="en-US" sz="4000" b="1" dirty="0" smtClean="0"/>
          </a:p>
          <a:p>
            <a:pPr algn="ctr"/>
            <a:r>
              <a:rPr lang="el-GR" sz="3200" b="1" dirty="0" smtClean="0"/>
              <a:t>Ομάδες Πίεσης</a:t>
            </a:r>
            <a:endParaRPr lang="el-G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5460872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00060" y="2366651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i="1" u="sng" dirty="0"/>
              <a:t>2.4 Ιδεολογικός ανταγωνισμός</a:t>
            </a:r>
          </a:p>
          <a:p>
            <a:r>
              <a:rPr lang="el-GR" dirty="0"/>
              <a:t>Σε έντονα ιδεολογικά συστήματα:</a:t>
            </a:r>
            <a:br>
              <a:rPr lang="el-GR" dirty="0"/>
            </a:br>
            <a:r>
              <a:rPr lang="el-GR" dirty="0" smtClean="0"/>
              <a:t>Οι </a:t>
            </a:r>
            <a:r>
              <a:rPr lang="el-GR" dirty="0"/>
              <a:t>ομάδες ευθυγραμμίζονται ιδεολογικά </a:t>
            </a:r>
          </a:p>
          <a:p>
            <a:r>
              <a:rPr lang="el-GR" dirty="0"/>
              <a:t>Σε πραγματιστικά συστήματα:</a:t>
            </a:r>
            <a:br>
              <a:rPr lang="el-GR" dirty="0"/>
            </a:br>
            <a:r>
              <a:rPr lang="el-GR" dirty="0" smtClean="0"/>
              <a:t>Οι </a:t>
            </a:r>
            <a:r>
              <a:rPr lang="el-GR" dirty="0"/>
              <a:t>ομάδες λειτουργούν πιο ευέλικτα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0011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42483" y="1323462"/>
            <a:ext cx="8596668" cy="42402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i="1" u="sng" dirty="0"/>
              <a:t>3. ΠΟΛΙΤΙΚΗ </a:t>
            </a:r>
            <a:r>
              <a:rPr lang="el-GR" b="1" i="1" u="sng" dirty="0" smtClean="0"/>
              <a:t>ΚΟΥΛΤΟΥΡΑ</a:t>
            </a:r>
            <a:endParaRPr lang="en-US" b="1" i="1" u="sng" dirty="0"/>
          </a:p>
          <a:p>
            <a:pPr marL="0" indent="0">
              <a:buNone/>
            </a:pPr>
            <a:endParaRPr lang="en-US" b="1" i="1" u="sng" dirty="0" smtClean="0"/>
          </a:p>
          <a:p>
            <a:r>
              <a:rPr lang="el-GR" dirty="0"/>
              <a:t>Η πολιτική κουλτούρα αφορά τις </a:t>
            </a:r>
            <a:r>
              <a:rPr lang="el-GR" b="1" dirty="0"/>
              <a:t>στάσεις και αξίες των πολιτών απέναντι στην πολιτική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i="1" u="sng" dirty="0"/>
              <a:t>3.1 Συμμετοχική κουλτούρα</a:t>
            </a:r>
          </a:p>
          <a:p>
            <a:r>
              <a:rPr lang="el-GR" dirty="0"/>
              <a:t>Υψηλή συμμετοχή πολιτών </a:t>
            </a:r>
          </a:p>
          <a:p>
            <a:r>
              <a:rPr lang="el-GR" dirty="0"/>
              <a:t>Αποδοχή κινητοποιήσεων </a:t>
            </a:r>
          </a:p>
          <a:p>
            <a:r>
              <a:rPr lang="el-GR" dirty="0" smtClean="0"/>
              <a:t>Οι </a:t>
            </a:r>
            <a:r>
              <a:rPr lang="el-GR" dirty="0"/>
              <a:t>ομάδες χρησιμοποιούν:</a:t>
            </a:r>
          </a:p>
          <a:p>
            <a:r>
              <a:rPr lang="el-GR" dirty="0"/>
              <a:t>διαδηλώσεις </a:t>
            </a:r>
          </a:p>
          <a:p>
            <a:r>
              <a:rPr lang="el-GR" dirty="0"/>
              <a:t>καμπάνιες </a:t>
            </a:r>
          </a:p>
          <a:p>
            <a:r>
              <a:rPr lang="el-GR" dirty="0" err="1"/>
              <a:t>grassroots</a:t>
            </a:r>
            <a:r>
              <a:rPr lang="el-GR" dirty="0"/>
              <a:t> δράσεις</a:t>
            </a:r>
          </a:p>
          <a:p>
            <a:pPr marL="0" indent="0">
              <a:buNone/>
            </a:pPr>
            <a:endParaRPr lang="el-GR" b="1" i="1" u="sng" dirty="0"/>
          </a:p>
        </p:txBody>
      </p:sp>
    </p:spTree>
    <p:extLst>
      <p:ext uri="{BB962C8B-B14F-4D97-AF65-F5344CB8AC3E}">
        <p14:creationId xmlns:p14="http://schemas.microsoft.com/office/powerpoint/2010/main" val="26793141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721217"/>
            <a:ext cx="8596668" cy="61367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i="1" u="sng" dirty="0"/>
              <a:t>3.2 Παθητική κουλτούρα</a:t>
            </a:r>
          </a:p>
          <a:p>
            <a:r>
              <a:rPr lang="el-GR" dirty="0"/>
              <a:t>Χαμηλή συμμετοχή </a:t>
            </a:r>
          </a:p>
          <a:p>
            <a:r>
              <a:rPr lang="el-GR" dirty="0"/>
              <a:t>Εμπιστοσύνη σε ελίτ </a:t>
            </a:r>
          </a:p>
          <a:p>
            <a:pPr marL="0" indent="0">
              <a:buNone/>
            </a:pPr>
            <a:r>
              <a:rPr lang="el-GR" dirty="0" smtClean="0"/>
              <a:t>Οι </a:t>
            </a:r>
            <a:r>
              <a:rPr lang="el-GR" dirty="0"/>
              <a:t>ομάδες:</a:t>
            </a:r>
          </a:p>
          <a:p>
            <a:r>
              <a:rPr lang="el-GR" dirty="0"/>
              <a:t>προτιμούν παρασκηνιακή δράση (</a:t>
            </a:r>
            <a:r>
              <a:rPr lang="el-GR" dirty="0" err="1"/>
              <a:t>lobbying</a:t>
            </a:r>
            <a:r>
              <a:rPr lang="el-GR" dirty="0" smtClean="0"/>
              <a:t>)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l-GR" i="1" u="sng" dirty="0"/>
              <a:t>3.3 Κουλτούρα διαμαρτυρίας </a:t>
            </a:r>
            <a:r>
              <a:rPr lang="el-GR" i="1" u="sng" dirty="0" err="1"/>
              <a:t>vs</a:t>
            </a:r>
            <a:r>
              <a:rPr lang="el-GR" i="1" u="sng" dirty="0"/>
              <a:t> συναίνεσης</a:t>
            </a:r>
          </a:p>
          <a:p>
            <a:r>
              <a:rPr lang="el-GR" b="1" u="sng" dirty="0"/>
              <a:t>Διαμαρτυρίας:</a:t>
            </a:r>
          </a:p>
          <a:p>
            <a:r>
              <a:rPr lang="el-GR" dirty="0"/>
              <a:t>Έντονες συγκρούσεις</a:t>
            </a:r>
            <a:br>
              <a:rPr lang="el-GR" dirty="0"/>
            </a:br>
            <a:r>
              <a:rPr lang="el-GR" dirty="0" smtClean="0"/>
              <a:t> </a:t>
            </a:r>
            <a:r>
              <a:rPr lang="el-GR" dirty="0"/>
              <a:t>χρήση: </a:t>
            </a:r>
          </a:p>
          <a:p>
            <a:r>
              <a:rPr lang="el-GR" dirty="0"/>
              <a:t>απεργιών </a:t>
            </a:r>
          </a:p>
          <a:p>
            <a:r>
              <a:rPr lang="el-GR" dirty="0"/>
              <a:t>κινητοποιήσεων </a:t>
            </a:r>
          </a:p>
          <a:p>
            <a:r>
              <a:rPr lang="el-GR" b="1" u="sng" dirty="0"/>
              <a:t>Συναίνεσης:</a:t>
            </a:r>
          </a:p>
          <a:p>
            <a:r>
              <a:rPr lang="el-GR" dirty="0"/>
              <a:t>Διάλογος</a:t>
            </a:r>
            <a:br>
              <a:rPr lang="el-GR" dirty="0"/>
            </a:br>
            <a:r>
              <a:rPr lang="el-GR" dirty="0" smtClean="0"/>
              <a:t> </a:t>
            </a:r>
            <a:r>
              <a:rPr lang="el-GR" dirty="0"/>
              <a:t>χρήση: </a:t>
            </a:r>
          </a:p>
          <a:p>
            <a:r>
              <a:rPr lang="el-GR" dirty="0"/>
              <a:t>διαπραγματεύσεων </a:t>
            </a:r>
          </a:p>
          <a:p>
            <a:r>
              <a:rPr lang="el-GR" dirty="0"/>
              <a:t>θεσμικής συνεργασίας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539420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223493"/>
            <a:ext cx="8596668" cy="4817869"/>
          </a:xfrm>
        </p:spPr>
        <p:txBody>
          <a:bodyPr>
            <a:normAutofit/>
          </a:bodyPr>
          <a:lstStyle/>
          <a:p>
            <a:r>
              <a:rPr lang="el-GR" b="1" i="1" u="sng" dirty="0"/>
              <a:t>4. ΠΟΛΙΤΙΚΕΣ ΘΕΜΑΤΙΚΕΣ &amp; </a:t>
            </a:r>
            <a:r>
              <a:rPr lang="el-GR" b="1" i="1" u="sng" dirty="0" smtClean="0"/>
              <a:t>ΖΗΤΗΜΑΤΑ</a:t>
            </a:r>
            <a:endParaRPr lang="el-GR" b="1" i="1" u="sng" dirty="0"/>
          </a:p>
          <a:p>
            <a:r>
              <a:rPr lang="el-GR" dirty="0"/>
              <a:t>Η φύση του ζητήματος καθορίζει τις στρατηγικές</a:t>
            </a:r>
            <a:r>
              <a:rPr lang="el-GR" dirty="0" smtClean="0"/>
              <a:t>.</a:t>
            </a:r>
            <a:endParaRPr lang="en-US" dirty="0" smtClean="0"/>
          </a:p>
          <a:p>
            <a:endParaRPr lang="el-GR" dirty="0"/>
          </a:p>
          <a:p>
            <a:pPr marL="0" indent="0">
              <a:buNone/>
            </a:pPr>
            <a:r>
              <a:rPr lang="el-GR" i="1" u="sng" dirty="0"/>
              <a:t>4.1 Ορατότητα ζητήματος</a:t>
            </a:r>
          </a:p>
          <a:p>
            <a:pPr marL="0" indent="0">
              <a:buNone/>
            </a:pPr>
            <a:r>
              <a:rPr lang="el-GR" b="1" dirty="0"/>
              <a:t>Υψηλή ορατότητα:</a:t>
            </a:r>
          </a:p>
          <a:p>
            <a:r>
              <a:rPr lang="el-GR" dirty="0"/>
              <a:t>Δημόσιο ενδιαφέρον</a:t>
            </a:r>
            <a:br>
              <a:rPr lang="el-GR" dirty="0"/>
            </a:br>
            <a:r>
              <a:rPr lang="el-GR" dirty="0" smtClean="0"/>
              <a:t> </a:t>
            </a:r>
            <a:r>
              <a:rPr lang="el-GR" dirty="0"/>
              <a:t>χρήση: </a:t>
            </a:r>
          </a:p>
          <a:p>
            <a:r>
              <a:rPr lang="el-GR" dirty="0"/>
              <a:t>ΜΜΕ </a:t>
            </a:r>
          </a:p>
          <a:p>
            <a:r>
              <a:rPr lang="el-GR" dirty="0"/>
              <a:t>κοινωνικά δίκτυα </a:t>
            </a:r>
          </a:p>
          <a:p>
            <a:pPr marL="0" indent="0">
              <a:buNone/>
            </a:pPr>
            <a:r>
              <a:rPr lang="el-GR" b="1" dirty="0"/>
              <a:t>Χαμηλή ορατότητα:</a:t>
            </a:r>
          </a:p>
          <a:p>
            <a:r>
              <a:rPr lang="el-GR" dirty="0" smtClean="0"/>
              <a:t>Θέμα που λίγοι γνωρίζουν ή συζητούν</a:t>
            </a:r>
            <a:endParaRPr lang="el-GR" dirty="0"/>
          </a:p>
          <a:p>
            <a:r>
              <a:rPr lang="el-GR" dirty="0"/>
              <a:t>εξειδικευμένο </a:t>
            </a:r>
            <a:r>
              <a:rPr lang="el-GR" dirty="0" err="1"/>
              <a:t>lobbying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6668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4455" y="1872706"/>
            <a:ext cx="8596668" cy="4985294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5. ΧΑΡΑΚΤΗΡΙΣΤΙΚΑ ΚΑΙ ΠΡΟΦΙΛ ΟΜΑΔΩΝ ΠΙΕΣΗΣ</a:t>
            </a:r>
          </a:p>
          <a:p>
            <a:r>
              <a:rPr lang="el-GR" b="1" dirty="0"/>
              <a:t>5.1 Πόροι (</a:t>
            </a:r>
            <a:r>
              <a:rPr lang="el-GR" b="1" dirty="0" err="1"/>
              <a:t>resources</a:t>
            </a:r>
            <a:r>
              <a:rPr lang="el-GR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Οικονομικοί πόροι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Ανθρώπινο δυναμικό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Τεχνογνωσία </a:t>
            </a:r>
          </a:p>
          <a:p>
            <a:r>
              <a:rPr lang="el-GR" dirty="0" smtClean="0"/>
              <a:t>Περισσότεροι </a:t>
            </a:r>
            <a:r>
              <a:rPr lang="el-GR" dirty="0"/>
              <a:t>πόροι = θεσμικές μέθοδοι (</a:t>
            </a:r>
            <a:r>
              <a:rPr lang="el-GR" dirty="0" err="1"/>
              <a:t>lobbying</a:t>
            </a:r>
            <a:r>
              <a:rPr lang="el-GR" dirty="0"/>
              <a:t>)</a:t>
            </a:r>
          </a:p>
          <a:p>
            <a:r>
              <a:rPr lang="el-GR" dirty="0" smtClean="0"/>
              <a:t>Λιγότεροι </a:t>
            </a:r>
            <a:r>
              <a:rPr lang="el-GR" dirty="0"/>
              <a:t>πόροι = κινητοποιήσεις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13785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481071"/>
            <a:ext cx="8596668" cy="4560292"/>
          </a:xfrm>
        </p:spPr>
        <p:txBody>
          <a:bodyPr/>
          <a:lstStyle/>
          <a:p>
            <a:r>
              <a:rPr lang="el-GR" i="1" u="sng" dirty="0"/>
              <a:t>5.2 Οργάνωση</a:t>
            </a:r>
          </a:p>
          <a:p>
            <a:r>
              <a:rPr lang="el-GR" dirty="0"/>
              <a:t>Ιεραρχικές ομάδες:</a:t>
            </a:r>
            <a:br>
              <a:rPr lang="el-GR" dirty="0"/>
            </a:br>
            <a:r>
              <a:rPr lang="el-GR" dirty="0" smtClean="0"/>
              <a:t>στρατηγική</a:t>
            </a:r>
            <a:r>
              <a:rPr lang="el-GR" dirty="0"/>
              <a:t>, σταθερή δράση </a:t>
            </a:r>
          </a:p>
          <a:p>
            <a:r>
              <a:rPr lang="el-GR" dirty="0"/>
              <a:t>Δικτυακές/χαλαρές:</a:t>
            </a:r>
            <a:br>
              <a:rPr lang="el-GR" dirty="0"/>
            </a:br>
            <a:r>
              <a:rPr lang="el-GR" dirty="0" smtClean="0"/>
              <a:t>ευέλικτες</a:t>
            </a:r>
            <a:r>
              <a:rPr lang="el-GR" dirty="0"/>
              <a:t>, κινηματικές δράσεις </a:t>
            </a:r>
            <a:endParaRPr lang="en-US" dirty="0" smtClean="0"/>
          </a:p>
          <a:p>
            <a:r>
              <a:rPr lang="el-GR" i="1" u="sng" dirty="0"/>
              <a:t>5.3 Κοινωνική βάση</a:t>
            </a:r>
          </a:p>
          <a:p>
            <a:r>
              <a:rPr lang="el-GR" dirty="0"/>
              <a:t>Μαζικές ομάδες:</a:t>
            </a:r>
            <a:br>
              <a:rPr lang="el-GR" dirty="0"/>
            </a:br>
            <a:r>
              <a:rPr lang="el-GR" dirty="0" smtClean="0"/>
              <a:t>διαδηλώσεις </a:t>
            </a:r>
            <a:endParaRPr lang="el-GR" dirty="0"/>
          </a:p>
          <a:p>
            <a:r>
              <a:rPr lang="el-GR" dirty="0"/>
              <a:t>Ελίτ ομάδες:</a:t>
            </a:r>
            <a:br>
              <a:rPr lang="el-GR" dirty="0"/>
            </a:br>
            <a:r>
              <a:rPr lang="el-GR" dirty="0" smtClean="0"/>
              <a:t>παρασκηνιακή </a:t>
            </a:r>
            <a:r>
              <a:rPr lang="el-GR" dirty="0"/>
              <a:t>επιρροή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924150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i="1" u="sng" dirty="0"/>
              <a:t>5.4 Νομιμοποίηση</a:t>
            </a:r>
          </a:p>
          <a:p>
            <a:r>
              <a:rPr lang="el-GR" dirty="0"/>
              <a:t>Υψηλή νομιμοποίηση:</a:t>
            </a:r>
            <a:br>
              <a:rPr lang="el-GR" dirty="0"/>
            </a:br>
            <a:r>
              <a:rPr lang="el-GR" dirty="0" smtClean="0"/>
              <a:t> </a:t>
            </a:r>
            <a:r>
              <a:rPr lang="el-GR" dirty="0"/>
              <a:t>πρόσβαση σε θεσμούς </a:t>
            </a:r>
          </a:p>
          <a:p>
            <a:r>
              <a:rPr lang="el-GR" dirty="0"/>
              <a:t>Χαμηλή:</a:t>
            </a:r>
            <a:br>
              <a:rPr lang="el-GR" dirty="0"/>
            </a:br>
            <a:r>
              <a:rPr lang="el-GR" dirty="0" smtClean="0"/>
              <a:t>καταφυγή </a:t>
            </a:r>
            <a:r>
              <a:rPr lang="el-GR" dirty="0"/>
              <a:t>σε ριζοσπαστικές </a:t>
            </a:r>
            <a:r>
              <a:rPr lang="el-GR" dirty="0" smtClean="0"/>
              <a:t>δράσεις</a:t>
            </a:r>
            <a:endParaRPr lang="en-US" dirty="0" smtClean="0"/>
          </a:p>
          <a:p>
            <a:endParaRPr lang="el-GR" dirty="0"/>
          </a:p>
          <a:p>
            <a:pPr marL="0" indent="0">
              <a:buNone/>
            </a:pPr>
            <a:r>
              <a:rPr lang="el-GR" i="1" u="sng" dirty="0"/>
              <a:t>5.5 Στόχοι</a:t>
            </a:r>
          </a:p>
          <a:p>
            <a:r>
              <a:rPr lang="el-GR" dirty="0"/>
              <a:t>Συγκεκριμένοι στόχοι:</a:t>
            </a:r>
            <a:br>
              <a:rPr lang="el-GR" dirty="0"/>
            </a:br>
            <a:r>
              <a:rPr lang="el-GR" dirty="0" err="1" smtClean="0"/>
              <a:t>στοχευμένη</a:t>
            </a:r>
            <a:r>
              <a:rPr lang="el-GR" dirty="0" smtClean="0"/>
              <a:t> </a:t>
            </a:r>
            <a:r>
              <a:rPr lang="el-GR" dirty="0"/>
              <a:t>πίεση </a:t>
            </a:r>
          </a:p>
          <a:p>
            <a:r>
              <a:rPr lang="el-GR" dirty="0"/>
              <a:t>Γενικοί στόχοι:</a:t>
            </a:r>
            <a:br>
              <a:rPr lang="el-GR" dirty="0"/>
            </a:br>
            <a:r>
              <a:rPr lang="el-GR" dirty="0" smtClean="0"/>
              <a:t>εκστρατείες </a:t>
            </a:r>
            <a:r>
              <a:rPr lang="el-GR" dirty="0"/>
              <a:t>ευαισθητοποίησης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412965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Σύννεφο 3"/>
          <p:cNvSpPr/>
          <p:nvPr/>
        </p:nvSpPr>
        <p:spPr>
          <a:xfrm>
            <a:off x="1197735" y="1107583"/>
            <a:ext cx="7856113" cy="508715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/>
          <p:cNvSpPr txBox="1"/>
          <p:nvPr/>
        </p:nvSpPr>
        <p:spPr>
          <a:xfrm>
            <a:off x="2588654" y="2253803"/>
            <a:ext cx="44689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u="sng" dirty="0"/>
              <a:t>Οι μέθοδοι των ομάδων πίεσης καθορίζονται από: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Θεσμούς (δομή κράτους)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Κόμματα (σύστημα &amp; πειθαρχία)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Κουλτούρα (συμμετοχή/διαμαρτυρία)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Ζητήματα (ορατότητα &amp; σύγκρουση)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Πόρους &amp; δομή ομάδων </a:t>
            </a:r>
          </a:p>
          <a:p>
            <a:r>
              <a:rPr lang="el-GR" dirty="0" smtClean="0"/>
              <a:t>Κεντρική </a:t>
            </a:r>
            <a:r>
              <a:rPr lang="el-GR" dirty="0"/>
              <a:t>ιδέα:</a:t>
            </a:r>
            <a:br>
              <a:rPr lang="el-GR" dirty="0"/>
            </a:br>
            <a:r>
              <a:rPr lang="el-GR" b="1" dirty="0"/>
              <a:t>Δεν υπάρχει μία στρατηγική — οι ομάδες προσαρμόζονται στο περιβάλλον τους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72634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173079"/>
              </p:ext>
            </p:extLst>
          </p:nvPr>
        </p:nvGraphicFramePr>
        <p:xfrm>
          <a:off x="309093" y="103023"/>
          <a:ext cx="10045520" cy="6503834"/>
        </p:xfrm>
        <a:graphic>
          <a:graphicData uri="http://schemas.openxmlformats.org/drawingml/2006/table">
            <a:tbl>
              <a:tblPr/>
              <a:tblGrid>
                <a:gridCol w="2511380"/>
                <a:gridCol w="2511380"/>
                <a:gridCol w="2511380"/>
                <a:gridCol w="2511380"/>
              </a:tblGrid>
              <a:tr h="223885">
                <a:tc>
                  <a:txBody>
                    <a:bodyPr/>
                    <a:lstStyle/>
                    <a:p>
                      <a:r>
                        <a:rPr lang="el-GR" sz="1200" b="1" dirty="0"/>
                        <a:t>Κατηγορία Παράγοντα</a:t>
                      </a:r>
                      <a:endParaRPr lang="el-GR" sz="1200" dirty="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/>
                        <a:t>Συγκεκριμένος Παράγοντας</a:t>
                      </a:r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/>
                        <a:t>Πώς επηρεάζει την επιρροή</a:t>
                      </a:r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/>
                        <a:t>Κατεύθυνση επιρροής</a:t>
                      </a:r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5785">
                <a:tc>
                  <a:txBody>
                    <a:bodyPr/>
                    <a:lstStyle/>
                    <a:p>
                      <a:r>
                        <a:rPr lang="el-GR" sz="1200" b="1" dirty="0"/>
                        <a:t>Πόροι</a:t>
                      </a:r>
                      <a:endParaRPr lang="el-GR" sz="1200" dirty="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Οικονομικοί πόροι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Χρηματοδότηση lobbying, καμπανιών, πρόσβαση σε ΜΜΕ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Μεγάλη αύξηση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endParaRPr lang="el-GR" sz="1200" dirty="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Ανθρώπινο δυναμικό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Μαζική συμμετοχή ή εξειδίκευση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Ανάλογα με τύπο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2276">
                <a:tc>
                  <a:txBody>
                    <a:bodyPr/>
                    <a:lstStyle/>
                    <a:p>
                      <a:endParaRPr lang="el-GR" sz="1200" dirty="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Τεχνογνωσία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Παροχή ειδικών γνώσεων σε πολιτικούς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Πολύ σημαντική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2276">
                <a:tc>
                  <a:txBody>
                    <a:bodyPr/>
                    <a:lstStyle/>
                    <a:p>
                      <a:r>
                        <a:rPr lang="el-GR" sz="1200" b="1" dirty="0"/>
                        <a:t>Οργάνωση</a:t>
                      </a:r>
                      <a:endParaRPr lang="el-GR" sz="1200" dirty="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Δομή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Ιεραρχία → σταθερότητα, δίκτυα → ευελιξία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Όσο πιο οργανωμένη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9835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Ηγεσία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Καθορίζει στρατηγική και συνοχή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Ισχυρή ηγεσία = ισχύς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endParaRPr lang="el-GR" sz="1200" dirty="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Συντονισμός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Ενιαία δράση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Αποτρέπει διάσπαση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2276">
                <a:tc>
                  <a:txBody>
                    <a:bodyPr/>
                    <a:lstStyle/>
                    <a:p>
                      <a:r>
                        <a:rPr lang="el-GR" sz="1200" b="1"/>
                        <a:t>Πρόσβαση</a:t>
                      </a:r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Θεσμική πρόσβαση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Συμμετοχή σε επιτροπές, διαβουλεύσεις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Πολύ υψηλή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9835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Πολιτικές διασυνδέσεις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Σχέσεις με κόμματα/πολιτικούς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Καθοριστική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r>
                        <a:rPr lang="el-GR" sz="1200" b="1"/>
                        <a:t>Φύση συμφερόντων</a:t>
                      </a:r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Συγκεντρωμένα συμφέροντα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Λίγοι με ισχυρό κίνητρο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Μεγάλη επιρροή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Διάχυτα συμφέροντα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Πολλοί με μικρό κίνητρο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↓ Περιορισμένη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621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Υλικά συμφέροντα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Οικονομικό όφελος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Πιο οργανωμένα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Ιδεολογικά συμφέροντα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Αξίες/ιδέες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↔ Μεταβλητή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r>
                        <a:rPr lang="el-GR" sz="1200" b="1"/>
                        <a:t>Πολιτικό περιβάλλον</a:t>
                      </a:r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Τύπος συστήματος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Ανοικτό </a:t>
                      </a:r>
                      <a:r>
                        <a:rPr lang="en-US" sz="1200"/>
                        <a:t>vs </a:t>
                      </a:r>
                      <a:r>
                        <a:rPr lang="el-GR" sz="1200"/>
                        <a:t>κλειστό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↑/↓ ανάλογα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Σταθερότητα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Προβλέψιμο πλαίσιο δράσης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Σταθερότητα βοηθά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Σχέση κράτους-ομάδων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Πλουραλισμός </a:t>
                      </a:r>
                      <a:r>
                        <a:rPr lang="en-US" sz="1200" dirty="0"/>
                        <a:t>vs </a:t>
                      </a:r>
                      <a:r>
                        <a:rPr lang="el-GR" sz="1200" dirty="0" err="1"/>
                        <a:t>κορπορατισμός</a:t>
                      </a:r>
                      <a:endParaRPr lang="el-GR" sz="1200" dirty="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Σε θεσμική συνεργασία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r>
                        <a:rPr lang="el-GR" sz="1200" b="1"/>
                        <a:t>Χαρακτηριστικά ζητήματος</a:t>
                      </a:r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Ορατότητα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Δημόσια προσοχή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Αν υψηλή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Πολυπλοκότητα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Τεχνική γνώση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Για ειδικές ομάδες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Επείγον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Ταχύτητα αντίδρασης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Σε κρίσεις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r>
                        <a:rPr lang="el-GR" sz="1200" b="1"/>
                        <a:t>Κοινή γνώμη</a:t>
                      </a:r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Δημόσια υποστήριξη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Πίεση σε πολιτικούς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Καθοριστική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Νομιμοποίηση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Κοινωνική αποδοχή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↑ Ενισχύει επιρροή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r>
                        <a:rPr lang="el-GR" sz="1200" b="1"/>
                        <a:t>Στρατηγική</a:t>
                      </a:r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Επιλογή μεθόδων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Lobbying, </a:t>
                      </a:r>
                      <a:r>
                        <a:rPr lang="el-GR" sz="1200" dirty="0"/>
                        <a:t>διαμαρτυρία κ.λπ.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↑ Αν σωστή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Ευελιξία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Προσαρμογή σε συνθήκες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↑ Σημαντική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r>
                        <a:rPr lang="el-GR" sz="1200" b="1"/>
                        <a:t>Συγκυρία</a:t>
                      </a:r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Πολιτική συγκυρία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Εκλογές, κρίσεις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↑ “παράθυρα ευκαιρίας”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3885">
                <a:tc>
                  <a:txBody>
                    <a:bodyPr/>
                    <a:lstStyle/>
                    <a:p>
                      <a:endParaRPr lang="el-GR" sz="1200"/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Timing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Σωστή χρονική στιγμή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↑ Καθοριστικό</a:t>
                      </a:r>
                    </a:p>
                  </a:txBody>
                  <a:tcPr marL="20111" marR="20111" marT="10056" marB="1005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54740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1150545"/>
              </p:ext>
            </p:extLst>
          </p:nvPr>
        </p:nvGraphicFramePr>
        <p:xfrm>
          <a:off x="360608" y="5"/>
          <a:ext cx="10328856" cy="6909386"/>
        </p:xfrm>
        <a:graphic>
          <a:graphicData uri="http://schemas.openxmlformats.org/drawingml/2006/table">
            <a:tbl>
              <a:tblPr/>
              <a:tblGrid>
                <a:gridCol w="2003952"/>
                <a:gridCol w="2081226"/>
                <a:gridCol w="2081226"/>
                <a:gridCol w="2081226"/>
                <a:gridCol w="2081226"/>
              </a:tblGrid>
              <a:tr h="260902">
                <a:tc>
                  <a:txBody>
                    <a:bodyPr/>
                    <a:lstStyle/>
                    <a:p>
                      <a:r>
                        <a:rPr lang="el-GR" sz="1100" b="1" dirty="0"/>
                        <a:t>Παράγοντας</a:t>
                      </a:r>
                      <a:endParaRPr lang="el-GR" sz="1100" dirty="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b="1"/>
                        <a:t>Κατάσταση / Τύπος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b="1"/>
                        <a:t>Κυρίαρχες Μέθοδοι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b="1"/>
                        <a:t>Επίπεδο Δράσης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b="1"/>
                        <a:t>Επίδραση στην Επιρροή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84532">
                <a:tc>
                  <a:txBody>
                    <a:bodyPr/>
                    <a:lstStyle/>
                    <a:p>
                      <a:r>
                        <a:rPr lang="el-GR" sz="1100" b="1" dirty="0"/>
                        <a:t>Οικονομικοί πόροι</a:t>
                      </a:r>
                      <a:endParaRPr lang="el-GR" sz="1100" dirty="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Υψηλοί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Lobbying, </a:t>
                      </a:r>
                      <a:r>
                        <a:rPr lang="el-GR" sz="1100"/>
                        <a:t>ΜΜΕ, χρηματοδότηση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Εθνικό / Θεσμικό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Πολύ ισχυρή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2717">
                <a:tc>
                  <a:txBody>
                    <a:bodyPr/>
                    <a:lstStyle/>
                    <a:p>
                      <a:endParaRPr lang="el-GR" sz="1100" dirty="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Χαμηλοί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Διαδηλώσεις, καμπάνιες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Τοπικό / Δημόσιος χώρος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↓ Περιορισμένη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r>
                        <a:rPr lang="el-GR" sz="1100" b="1"/>
                        <a:t>Ανθρώπινο δυναμικό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Μαζικό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Κινητοποιήσεις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Τοπικό / Εθνικό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Μέσω πίεσης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Εξειδικευμένο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Τεχνικό </a:t>
                      </a:r>
                      <a:r>
                        <a:rPr lang="en-US" sz="1100" dirty="0"/>
                        <a:t>lobbying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Θεσμικό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Στοχευμένη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r>
                        <a:rPr lang="el-GR" sz="1100" b="1"/>
                        <a:t>Οργάνωση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Ιεραρχική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Στρατηγικό </a:t>
                      </a:r>
                      <a:r>
                        <a:rPr lang="en-US" sz="1100" dirty="0"/>
                        <a:t>lobbying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Εθνικό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Σταθερή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Χαλαρή/δικτυακή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Ακτιβισμός, </a:t>
                      </a:r>
                      <a:r>
                        <a:rPr lang="en-US" sz="1100"/>
                        <a:t>social media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Δημόσιος χώρος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↔ Μεταβλητή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r>
                        <a:rPr lang="el-GR" sz="1100" b="1"/>
                        <a:t>Πρόσβαση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Υψηλή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Άμεση επιρροή πολιτικών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Θεσμικό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Καθοριστική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Χαμηλή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Διαμαρτυρίες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Δημόσιος χώρος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↓ Έμμεση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r>
                        <a:rPr lang="el-GR" sz="1100" b="1"/>
                        <a:t>Συμφέροντα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Συγκεντρωμένα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Έντονο </a:t>
                      </a:r>
                      <a:r>
                        <a:rPr lang="en-US" sz="1100"/>
                        <a:t>lobbying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Εθνικό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Ισχυρή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Διάχυτα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Καμπάνιες ενημέρωσης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Δημόσιος χώρος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↓ Αδύναμη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2717">
                <a:tc>
                  <a:txBody>
                    <a:bodyPr/>
                    <a:lstStyle/>
                    <a:p>
                      <a:r>
                        <a:rPr lang="el-GR" sz="1100" b="1"/>
                        <a:t>Πολιτικό σύστημα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Ανοικτό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Διαβουλεύσεις, θεσμική δράση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Εθνικό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Ευνοϊκή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Κλειστό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Κινητοποιήσεις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Τοπικό/Δημόσιο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↓ Περιορισμένη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r>
                        <a:rPr lang="el-GR" sz="1100" b="1"/>
                        <a:t>Κομματικό σύστημα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Πολυκομματικό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Συμμαχίες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Εθνικό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Πολλαπλές ευκαιρίες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Δικομματικό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 err="1"/>
                        <a:t>Στοχευμένη</a:t>
                      </a:r>
                      <a:r>
                        <a:rPr lang="el-GR" sz="1100" dirty="0"/>
                        <a:t> πίεση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Εθνικό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↔ Επιλεκτική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r>
                        <a:rPr lang="el-GR" sz="1100" b="1"/>
                        <a:t>Πολιτική κουλτούρα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Συμμετοχική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Διαδηλώσεις, ακτιβισμός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Δημόσιος χώρος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Μαζική πίεση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49086"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Παθητική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Lobbying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Θεσμικό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Ελίτ επιρροή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r>
                        <a:rPr lang="el-GR" sz="1100" b="1"/>
                        <a:t>Ζήτημα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Υψηλής ορατότητας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ΜΜΕ, </a:t>
                      </a:r>
                      <a:r>
                        <a:rPr lang="en-US" sz="1100" dirty="0"/>
                        <a:t>social media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Δημόσιος χώρος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Μεγάλη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Χαμηλής ορατότητας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Τεχνικό </a:t>
                      </a:r>
                      <a:r>
                        <a:rPr lang="en-US" sz="1100" dirty="0"/>
                        <a:t>lobbying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Θεσμικό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↑ Για ειδικούς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r>
                        <a:rPr lang="el-GR" sz="1100" b="1"/>
                        <a:t>Νομιμοποίηση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Υψηλή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Θεσμική συμμετοχή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Όλα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↑ Ενισχυμένη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Χαμηλή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Ριζοσπαστική δράση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Δημόσιος χώρος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↓ Περιορισμένη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r>
                        <a:rPr lang="el-GR" sz="1100" b="1"/>
                        <a:t>Στρατηγική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Κατάλληλη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Συνδυασμός μεθόδων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 err="1"/>
                        <a:t>Πολυεπίπεδο</a:t>
                      </a:r>
                      <a:endParaRPr lang="el-GR" sz="1100" dirty="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↑ Μέγιστη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Λανθασμένη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Αποσπασματική δράση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—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↓ Αποτυχία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r>
                        <a:rPr lang="el-GR" sz="1100" b="1"/>
                        <a:t>Συγκυρία</a:t>
                      </a:r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Ευνοϊκή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Εντατική πίεση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Όλα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↑ Απότομη αύξηση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0902">
                <a:tc>
                  <a:txBody>
                    <a:bodyPr/>
                    <a:lstStyle/>
                    <a:p>
                      <a:endParaRPr lang="el-GR" sz="1100"/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Μη ευνοϊκή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Περιορισμένη δράση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/>
                        <a:t>—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100" dirty="0"/>
                        <a:t>↓ Μικρή επιρροή</a:t>
                      </a:r>
                    </a:p>
                  </a:txBody>
                  <a:tcPr marL="32837" marR="32837" marT="16419" marB="164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834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901759" y="0"/>
            <a:ext cx="7766936" cy="772732"/>
          </a:xfrm>
        </p:spPr>
        <p:txBody>
          <a:bodyPr/>
          <a:lstStyle/>
          <a:p>
            <a:pPr algn="l"/>
            <a:r>
              <a:rPr lang="el-GR" sz="3600" b="1" dirty="0"/>
              <a:t>ΤΙ ΕΙΝΑΙ ΟΜΑΔΕΣ ΠΙΕΣΗΣ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69940" y="1455313"/>
            <a:ext cx="7766936" cy="4700788"/>
          </a:xfrm>
        </p:spPr>
        <p:txBody>
          <a:bodyPr>
            <a:normAutofit fontScale="92500" lnSpcReduction="20000"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l-GR" dirty="0">
                <a:solidFill>
                  <a:schemeClr val="tx1"/>
                </a:solidFill>
              </a:rPr>
              <a:t>Οι </a:t>
            </a:r>
            <a:r>
              <a:rPr lang="el-GR" b="1" u="sng" dirty="0">
                <a:solidFill>
                  <a:schemeClr val="tx1"/>
                </a:solidFill>
              </a:rPr>
              <a:t>ομάδες πίεσης</a:t>
            </a:r>
            <a:r>
              <a:rPr lang="el-GR" u="sng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(</a:t>
            </a:r>
            <a:r>
              <a:rPr lang="el-GR" dirty="0" err="1">
                <a:solidFill>
                  <a:schemeClr val="tx1"/>
                </a:solidFill>
              </a:rPr>
              <a:t>pressure</a:t>
            </a:r>
            <a:r>
              <a:rPr lang="el-GR" dirty="0">
                <a:solidFill>
                  <a:schemeClr val="tx1"/>
                </a:solidFill>
              </a:rPr>
              <a:t> </a:t>
            </a:r>
            <a:r>
              <a:rPr lang="el-GR" dirty="0" err="1">
                <a:solidFill>
                  <a:schemeClr val="tx1"/>
                </a:solidFill>
              </a:rPr>
              <a:t>groups</a:t>
            </a:r>
            <a:r>
              <a:rPr lang="el-GR" dirty="0">
                <a:solidFill>
                  <a:schemeClr val="tx1"/>
                </a:solidFill>
              </a:rPr>
              <a:t>) είναι οργανωμένες συλλογικότητες που επιδιώκουν να επηρεάσουν τη δημόσια πολιτική, τη λήψη αποφάσεων και την κρατική εξουσία </a:t>
            </a:r>
            <a:r>
              <a:rPr lang="el-GR" b="1" dirty="0">
                <a:solidFill>
                  <a:schemeClr val="tx1"/>
                </a:solidFill>
              </a:rPr>
              <a:t>χωρίς να επιδιώκουν την άμεση κατάληψη της πολιτικής εξουσίας</a:t>
            </a:r>
            <a:r>
              <a:rPr lang="el-GR" dirty="0">
                <a:solidFill>
                  <a:schemeClr val="tx1"/>
                </a:solidFill>
              </a:rPr>
              <a:t> (σε αντίθεση με τα πολιτικά κόμματα</a:t>
            </a:r>
            <a:r>
              <a:rPr lang="el-GR" dirty="0" smtClean="0">
                <a:solidFill>
                  <a:schemeClr val="tx1"/>
                </a:solidFill>
              </a:rPr>
              <a:t>).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l-GR" dirty="0" smtClean="0">
              <a:solidFill>
                <a:schemeClr val="tx1"/>
              </a:solidFill>
            </a:endParaRPr>
          </a:p>
          <a:p>
            <a:pPr algn="l"/>
            <a:r>
              <a:rPr lang="el-GR" b="1" dirty="0">
                <a:solidFill>
                  <a:schemeClr val="tx1"/>
                </a:solidFill>
              </a:rPr>
              <a:t>Βασικά χαρακτηριστικά</a:t>
            </a:r>
            <a:r>
              <a:rPr lang="el-GR" b="1" dirty="0" smtClean="0">
                <a:solidFill>
                  <a:schemeClr val="tx1"/>
                </a:solidFill>
              </a:rPr>
              <a:t>:</a:t>
            </a:r>
            <a:endParaRPr lang="el-GR" b="1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Δεν συμμετέχουν άμεσα στις εκλογές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Δεν επιδιώκουν κυβερνητική εξουσία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Στοχεύουν στην </a:t>
            </a:r>
            <a:r>
              <a:rPr lang="el-GR" b="1" dirty="0">
                <a:solidFill>
                  <a:schemeClr val="tx1"/>
                </a:solidFill>
              </a:rPr>
              <a:t>επιρροή πολιτικών αποφάσεων</a:t>
            </a:r>
            <a:r>
              <a:rPr lang="el-GR" dirty="0">
                <a:solidFill>
                  <a:schemeClr val="tx1"/>
                </a:solidFill>
              </a:rPr>
              <a:t>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Χρησιμοποιούν μέσα όπως: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dirty="0" err="1">
                <a:solidFill>
                  <a:schemeClr val="tx1"/>
                </a:solidFill>
              </a:rPr>
              <a:t>lobbying</a:t>
            </a:r>
            <a:r>
              <a:rPr lang="el-GR" dirty="0">
                <a:solidFill>
                  <a:schemeClr val="tx1"/>
                </a:solidFill>
              </a:rPr>
              <a:t>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διαμαρτυρίες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εκστρατείες ενημέρωσης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ΜΜΕ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κοινωνικά δίκτυα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l-GR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2843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2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404191" y="1282149"/>
            <a:ext cx="8218488" cy="4530725"/>
          </a:xfrm>
        </p:spPr>
        <p:txBody>
          <a:bodyPr/>
          <a:lstStyle/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/>
              <a:t>Απαγορεύεται η αναδημοσίευση ή αναπαραγωγή του παρόντος έργου με οποιονδήποτε τρόπο χωρίς γραπτή άδεια του εκδότη, σύμφωνα με το Ν. 2121/1993 και τη Διεθνή Σύμβαση της Βέρνης </a:t>
            </a:r>
          </a:p>
          <a:p>
            <a:pPr marL="0" indent="0" algn="ctr">
              <a:buNone/>
            </a:pPr>
            <a:r>
              <a:rPr lang="el-GR" sz="2400" dirty="0"/>
              <a:t>(που έχει κυρωθεί με τον Ν. 100/1975)</a:t>
            </a:r>
          </a:p>
          <a:p>
            <a:endParaRPr lang="el-GR" sz="2400" dirty="0"/>
          </a:p>
        </p:txBody>
      </p:sp>
      <p:sp>
        <p:nvSpPr>
          <p:cNvPr id="20489" name="Rectangle 9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  <p:sp>
        <p:nvSpPr>
          <p:cNvPr id="20490" name="Rectangle 10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69375805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l-GR" b="1" dirty="0"/>
              <a:t>ΚΑΤΗΓΟΡΙΕΣ ΟΜΑΔΩΝ ΠΙΕΣΗΣ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197735"/>
            <a:ext cx="8596668" cy="5660265"/>
          </a:xfrm>
        </p:spPr>
        <p:txBody>
          <a:bodyPr>
            <a:normAutofit/>
          </a:bodyPr>
          <a:lstStyle/>
          <a:p>
            <a:r>
              <a:rPr lang="el-GR" b="1" i="1" u="sng" dirty="0"/>
              <a:t>Ομάδες </a:t>
            </a:r>
            <a:r>
              <a:rPr lang="el-GR" b="1" i="1" u="sng" dirty="0" smtClean="0"/>
              <a:t>Συμφερόντων: </a:t>
            </a:r>
            <a:r>
              <a:rPr lang="el-GR" dirty="0" smtClean="0"/>
              <a:t>Ομάδες </a:t>
            </a:r>
            <a:r>
              <a:rPr lang="el-GR" dirty="0"/>
              <a:t>που εκπροσωπούν </a:t>
            </a:r>
            <a:r>
              <a:rPr lang="el-GR" b="1" dirty="0"/>
              <a:t>υλικά ή επαγγελματικά συμφέροντα συγκεκριμένων κοινωνικών ομάδων</a:t>
            </a:r>
            <a:r>
              <a:rPr lang="el-GR" dirty="0"/>
              <a:t>.</a:t>
            </a:r>
          </a:p>
          <a:p>
            <a:endParaRPr lang="el-GR" dirty="0" smtClean="0"/>
          </a:p>
          <a:p>
            <a:r>
              <a:rPr lang="el-GR" i="1" u="sng" dirty="0"/>
              <a:t>Παραδείγματα: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Συνδικάτα εργαζομένων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Επαγγελματικοί σύλλογοι (π.χ. γιατροί, δικηγόροι)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Επιχειρηματικές ενώσεις </a:t>
            </a:r>
          </a:p>
          <a:p>
            <a:r>
              <a:rPr lang="el-GR" i="1" u="sng" dirty="0"/>
              <a:t>Χαρακτηριστικά: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Σαφής κοινωνική βάση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Συχνά θεσμοποιημένες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Σταθερή δομή και οργάνωση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Άμεσο οικονομικό συμφέρον </a:t>
            </a:r>
          </a:p>
          <a:p>
            <a:r>
              <a:rPr lang="el-GR" i="1" u="sng" dirty="0" smtClean="0"/>
              <a:t>Στόχος</a:t>
            </a:r>
            <a:r>
              <a:rPr lang="el-GR" i="1" dirty="0" smtClean="0"/>
              <a:t>: </a:t>
            </a:r>
            <a:r>
              <a:rPr lang="el-GR" dirty="0" smtClean="0"/>
              <a:t>Προστασία </a:t>
            </a:r>
            <a:r>
              <a:rPr lang="el-GR" dirty="0"/>
              <a:t>και προώθηση των συμφερόντων των μελών τους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54683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6574" y="615124"/>
            <a:ext cx="8596668" cy="5502341"/>
          </a:xfrm>
        </p:spPr>
        <p:txBody>
          <a:bodyPr/>
          <a:lstStyle/>
          <a:p>
            <a:r>
              <a:rPr lang="el-GR" b="1" i="1" u="sng" dirty="0"/>
              <a:t>Ομάδες Γνώμης</a:t>
            </a:r>
            <a:r>
              <a:rPr lang="el-GR" dirty="0"/>
              <a:t>: Ομάδες που διαμορφώνονται γύρω από </a:t>
            </a:r>
            <a:r>
              <a:rPr lang="el-GR" b="1" dirty="0"/>
              <a:t>ιδέες, αξίες ή ιδεολογίες</a:t>
            </a:r>
            <a:r>
              <a:rPr lang="el-GR" dirty="0"/>
              <a:t>, όχι απαραίτητα υλικά συμφέροντα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i="1" u="sng" dirty="0"/>
              <a:t>Παραδείγματα:</a:t>
            </a:r>
          </a:p>
          <a:p>
            <a:r>
              <a:rPr lang="el-GR" dirty="0"/>
              <a:t>Οικολογικές οργανώσεις </a:t>
            </a:r>
          </a:p>
          <a:p>
            <a:r>
              <a:rPr lang="el-GR" dirty="0"/>
              <a:t>Ανθρωπιστικές ΜΚΟ </a:t>
            </a:r>
          </a:p>
          <a:p>
            <a:r>
              <a:rPr lang="el-GR" dirty="0"/>
              <a:t>Κινήματα δικαιωμάτων </a:t>
            </a:r>
          </a:p>
          <a:p>
            <a:pPr marL="0" indent="0">
              <a:buNone/>
            </a:pPr>
            <a:r>
              <a:rPr lang="el-GR" i="1" u="sng" dirty="0"/>
              <a:t>Χαρακτηριστικά:</a:t>
            </a:r>
          </a:p>
          <a:p>
            <a:r>
              <a:rPr lang="el-GR" dirty="0"/>
              <a:t>Εστιάζουν στη </a:t>
            </a:r>
            <a:r>
              <a:rPr lang="el-GR" b="1" dirty="0"/>
              <a:t>διαμόρφωση κοινής γνώμης</a:t>
            </a:r>
            <a:r>
              <a:rPr lang="el-GR" dirty="0"/>
              <a:t> </a:t>
            </a:r>
          </a:p>
          <a:p>
            <a:r>
              <a:rPr lang="el-GR" dirty="0"/>
              <a:t>Δεν έχουν πάντα σαφή κοινωνική βάση </a:t>
            </a:r>
          </a:p>
          <a:p>
            <a:r>
              <a:rPr lang="el-GR" dirty="0"/>
              <a:t>Συχνά χρησιμοποιούν μέσα επικοινωνίας και καμπάνιες </a:t>
            </a:r>
          </a:p>
          <a:p>
            <a:pPr marL="0" indent="0">
              <a:buNone/>
            </a:pPr>
            <a:r>
              <a:rPr lang="el-GR" i="1" u="sng" dirty="0"/>
              <a:t>Στόχος</a:t>
            </a:r>
            <a:r>
              <a:rPr lang="el-GR" i="1" dirty="0"/>
              <a:t>:</a:t>
            </a:r>
          </a:p>
          <a:p>
            <a:r>
              <a:rPr lang="el-GR" dirty="0" smtClean="0"/>
              <a:t> </a:t>
            </a:r>
            <a:r>
              <a:rPr lang="el-GR" dirty="0"/>
              <a:t>Αλλαγή στάσεων, αξιών και πολιτικών μέσα από πειθώ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5657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206063"/>
            <a:ext cx="8596668" cy="5835300"/>
          </a:xfrm>
        </p:spPr>
        <p:txBody>
          <a:bodyPr/>
          <a:lstStyle/>
          <a:p>
            <a:r>
              <a:rPr lang="el-GR" b="1" i="1" u="sng" dirty="0"/>
              <a:t>Ομάδες Προώθησης Ειδικών </a:t>
            </a:r>
            <a:r>
              <a:rPr lang="el-GR" b="1" i="1" u="sng" dirty="0" smtClean="0"/>
              <a:t>Ζητημάτων: </a:t>
            </a:r>
            <a:r>
              <a:rPr lang="el-GR" dirty="0"/>
              <a:t>Ομάδες που συγκροτούνται για την προώθηση ενός </a:t>
            </a:r>
            <a:r>
              <a:rPr lang="el-GR" b="1" dirty="0"/>
              <a:t>συγκεκριμένου ζητήματος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i="1" u="sng" dirty="0"/>
              <a:t>Παραδείγματα:</a:t>
            </a:r>
          </a:p>
          <a:p>
            <a:r>
              <a:rPr lang="el-GR" dirty="0"/>
              <a:t>Ομάδες κατά της κλιματικής αλλαγής </a:t>
            </a:r>
          </a:p>
          <a:p>
            <a:r>
              <a:rPr lang="el-GR" dirty="0"/>
              <a:t>Κινήματα υπέρ/κατά αμβλώσεων </a:t>
            </a:r>
          </a:p>
          <a:p>
            <a:r>
              <a:rPr lang="el-GR" dirty="0"/>
              <a:t>Δράσεις για δικαιώματα ζώων </a:t>
            </a:r>
          </a:p>
          <a:p>
            <a:pPr marL="0" indent="0">
              <a:buNone/>
            </a:pPr>
            <a:r>
              <a:rPr lang="el-GR" b="1" i="1" u="sng" dirty="0"/>
              <a:t>Χαρακτηριστικά:</a:t>
            </a:r>
          </a:p>
          <a:p>
            <a:r>
              <a:rPr lang="el-GR" dirty="0"/>
              <a:t>Εστίαση σε </a:t>
            </a:r>
            <a:r>
              <a:rPr lang="el-GR" b="1" dirty="0"/>
              <a:t>ένα ή λίγα συγκεκριμένα θέματα</a:t>
            </a:r>
            <a:r>
              <a:rPr lang="el-GR" dirty="0"/>
              <a:t> </a:t>
            </a:r>
          </a:p>
          <a:p>
            <a:r>
              <a:rPr lang="el-GR" dirty="0"/>
              <a:t>Συχνά προσωρινή ύπαρξη </a:t>
            </a:r>
          </a:p>
          <a:p>
            <a:r>
              <a:rPr lang="el-GR" dirty="0"/>
              <a:t>Μπορεί να είναι ριζοσπαστικές </a:t>
            </a:r>
          </a:p>
          <a:p>
            <a:pPr marL="0" indent="0">
              <a:buNone/>
            </a:pPr>
            <a:r>
              <a:rPr lang="el-GR" i="1" u="sng" dirty="0"/>
              <a:t>Στόχος:</a:t>
            </a:r>
          </a:p>
          <a:p>
            <a:r>
              <a:rPr lang="el-GR" dirty="0" smtClean="0"/>
              <a:t> </a:t>
            </a:r>
            <a:r>
              <a:rPr lang="el-GR" dirty="0"/>
              <a:t>Συγκεκριμένη πολιτική αλλαγή</a:t>
            </a:r>
          </a:p>
          <a:p>
            <a:endParaRPr lang="el-GR" b="1" i="1" u="sng" dirty="0"/>
          </a:p>
        </p:txBody>
      </p:sp>
    </p:spTree>
    <p:extLst>
      <p:ext uri="{BB962C8B-B14F-4D97-AF65-F5344CB8AC3E}">
        <p14:creationId xmlns:p14="http://schemas.microsoft.com/office/powerpoint/2010/main" val="422252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58839"/>
            <a:ext cx="8596668" cy="1320800"/>
          </a:xfrm>
        </p:spPr>
        <p:txBody>
          <a:bodyPr/>
          <a:lstStyle/>
          <a:p>
            <a:r>
              <a:rPr lang="el-GR" b="1" dirty="0"/>
              <a:t>ΜΕΣΑ ΔΡΑΣΗΣ ΟΜΑΔΩΝ ΠΙΕΣΗΣ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Θεσμικά μέσα: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Lobbying</a:t>
            </a:r>
            <a:r>
              <a:rPr lang="el-GR" dirty="0"/>
              <a:t> (παρασκηνιακή πίεση)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Συμμετοχή σε διαβουλεύσεις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Επαφές με πολιτικούς </a:t>
            </a:r>
          </a:p>
          <a:p>
            <a:r>
              <a:rPr lang="el-GR" b="1" dirty="0"/>
              <a:t>Μη θεσμικά μέσα: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Διαδηλώσεις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Απεργίες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Καταλήψεις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Εκστρατείες στα </a:t>
            </a:r>
            <a:r>
              <a:rPr lang="el-GR" dirty="0" err="1"/>
              <a:t>social</a:t>
            </a:r>
            <a:r>
              <a:rPr lang="el-GR" dirty="0"/>
              <a:t> </a:t>
            </a:r>
            <a:r>
              <a:rPr lang="el-GR" dirty="0" err="1"/>
              <a:t>media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78434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20203"/>
            <a:ext cx="8596668" cy="1320800"/>
          </a:xfrm>
        </p:spPr>
        <p:txBody>
          <a:bodyPr/>
          <a:lstStyle/>
          <a:p>
            <a:r>
              <a:rPr lang="el-GR" b="1" dirty="0"/>
              <a:t>ΘΕΩΡΗΤΙΚΕΣ ΠΡΟΣΕΓΓΙΣΕΙΣ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184857"/>
            <a:ext cx="8596668" cy="4856506"/>
          </a:xfrm>
        </p:spPr>
        <p:txBody>
          <a:bodyPr>
            <a:normAutofit lnSpcReduction="10000"/>
          </a:bodyPr>
          <a:lstStyle/>
          <a:p>
            <a:r>
              <a:rPr lang="el-GR" b="1" u="sng" dirty="0"/>
              <a:t>Πλουραλιστική </a:t>
            </a:r>
            <a:r>
              <a:rPr lang="el-GR" b="1" u="sng" dirty="0" smtClean="0"/>
              <a:t>Προσέγγιση</a:t>
            </a:r>
          </a:p>
          <a:p>
            <a:pPr marL="0" indent="0">
              <a:buNone/>
            </a:pPr>
            <a:r>
              <a:rPr lang="el-GR" i="1" u="sng" dirty="0"/>
              <a:t>Βασική ιδέα:</a:t>
            </a:r>
          </a:p>
          <a:p>
            <a:r>
              <a:rPr lang="el-GR" dirty="0"/>
              <a:t>Η κοινωνία αποτελείται από </a:t>
            </a:r>
            <a:r>
              <a:rPr lang="el-GR" b="1" dirty="0"/>
              <a:t>πολλές ανταγωνιστικές ομάδες</a:t>
            </a:r>
            <a:r>
              <a:rPr lang="el-GR" dirty="0"/>
              <a:t>, και η εξουσία είναι </a:t>
            </a:r>
            <a:r>
              <a:rPr lang="el-GR" b="1" dirty="0"/>
              <a:t>διασκορπισμένη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i="1" u="sng" dirty="0"/>
              <a:t>Κύρια σημεία: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Όλες οι ομάδες έχουν δυνατότητα πρόσβασης στο πολιτικό σύστημα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κράτος λειτουργεί ως </a:t>
            </a:r>
            <a:r>
              <a:rPr lang="el-GR" b="1" dirty="0"/>
              <a:t>ουδέτερος διαιτητής</a:t>
            </a:r>
            <a:r>
              <a:rPr lang="el-G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 δημοκρατία ενισχύεται μέσω του ανταγωνισμού ομάδων </a:t>
            </a:r>
          </a:p>
          <a:p>
            <a:pPr marL="0" indent="0">
              <a:buNone/>
            </a:pPr>
            <a:r>
              <a:rPr lang="el-GR" i="1" u="sng" dirty="0"/>
              <a:t>Ρόλος ομάδων πίεσης:</a:t>
            </a:r>
          </a:p>
          <a:p>
            <a:r>
              <a:rPr lang="el-GR" dirty="0" smtClean="0"/>
              <a:t> </a:t>
            </a:r>
            <a:r>
              <a:rPr lang="el-GR" dirty="0"/>
              <a:t>Θετικός — ενισχύουν τη δημοκρατία</a:t>
            </a:r>
          </a:p>
          <a:p>
            <a:pPr marL="0" indent="0">
              <a:buNone/>
            </a:pPr>
            <a:r>
              <a:rPr lang="el-GR" i="1" u="sng" dirty="0"/>
              <a:t>Κριτική: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Δεν έχουν όλες οι ομάδες ίση δύναμη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 ισχυρότερες (οικονομικά) επηρεάζουν περισσότερο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5821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746975"/>
            <a:ext cx="8596668" cy="5294387"/>
          </a:xfrm>
        </p:spPr>
        <p:txBody>
          <a:bodyPr>
            <a:normAutofit fontScale="92500" lnSpcReduction="20000"/>
          </a:bodyPr>
          <a:lstStyle/>
          <a:p>
            <a:r>
              <a:rPr lang="el-GR" b="1" u="sng" dirty="0"/>
              <a:t>Μαρξιστική </a:t>
            </a:r>
            <a:r>
              <a:rPr lang="el-GR" b="1" u="sng" dirty="0" smtClean="0"/>
              <a:t>Προσέγγιση</a:t>
            </a:r>
          </a:p>
          <a:p>
            <a:pPr marL="0" indent="0">
              <a:buNone/>
            </a:pPr>
            <a:r>
              <a:rPr lang="el-GR" i="1" u="sng" dirty="0"/>
              <a:t>Βασική ιδέα:</a:t>
            </a:r>
          </a:p>
          <a:p>
            <a:r>
              <a:rPr lang="el-GR" dirty="0"/>
              <a:t>Η κοινωνία είναι δομημένη γύρω από </a:t>
            </a:r>
            <a:r>
              <a:rPr lang="el-GR" b="1" dirty="0"/>
              <a:t>ταξικές ανισότητες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i="1" u="sng" dirty="0"/>
              <a:t>Κύρια σημεία: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 κράτος εξυπηρετεί τα συμφέροντα της </a:t>
            </a:r>
            <a:r>
              <a:rPr lang="el-GR" b="1" dirty="0"/>
              <a:t>κυρίαρχης τάξης</a:t>
            </a:r>
            <a:r>
              <a:rPr lang="el-G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 ομάδες πίεσης δεν είναι ισότιμες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 οικονομικά ισχυρές ομάδες έχουν δυσανάλογη επιρροή </a:t>
            </a:r>
          </a:p>
          <a:p>
            <a:pPr marL="0" indent="0">
              <a:buNone/>
            </a:pPr>
            <a:r>
              <a:rPr lang="el-GR" i="1" u="sng" dirty="0"/>
              <a:t>Ρόλος ομάδων πίεσης:</a:t>
            </a:r>
          </a:p>
          <a:p>
            <a:r>
              <a:rPr lang="el-GR" dirty="0" smtClean="0"/>
              <a:t>Αντικατοπτρίζουν </a:t>
            </a:r>
            <a:r>
              <a:rPr lang="el-GR" dirty="0"/>
              <a:t>την ταξική πάλη</a:t>
            </a:r>
          </a:p>
          <a:p>
            <a:pPr marL="0" indent="0">
              <a:buNone/>
            </a:pPr>
            <a:r>
              <a:rPr lang="el-GR" i="1" u="sng" dirty="0"/>
              <a:t>Σημαντική διάκριση: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Αστικές ομάδες → ισχυρή επιρροή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Λαϊκές ομάδες → περιορισμένη επιρροή </a:t>
            </a:r>
          </a:p>
          <a:p>
            <a:pPr marL="0" indent="0">
              <a:buNone/>
            </a:pPr>
            <a:r>
              <a:rPr lang="el-GR" i="1" u="sng" dirty="0"/>
              <a:t>Κριτική: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Υποτιμά την αυτονομία του κράτους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Δεν εξηγεί πλήρως τη συμμετοχή μικρότερων ομάδων</a:t>
            </a:r>
          </a:p>
          <a:p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3251894657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3886</TotalTime>
  <Words>1401</Words>
  <Application>Microsoft Office PowerPoint</Application>
  <PresentationFormat>Ευρεία οθόνη</PresentationFormat>
  <Paragraphs>461</Paragraphs>
  <Slides>30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6" baseType="lpstr">
      <vt:lpstr>Arial</vt:lpstr>
      <vt:lpstr>Calibri</vt:lpstr>
      <vt:lpstr>Trebuchet MS</vt:lpstr>
      <vt:lpstr>Wingdings</vt:lpstr>
      <vt:lpstr>Wingdings 3</vt:lpstr>
      <vt:lpstr>Όψη</vt:lpstr>
      <vt:lpstr>ΠΟΛΙΤΙΚΗ ΚΟΙΝΩΝΙΟΛΟΓΙΑ</vt:lpstr>
      <vt:lpstr>Παρουσίαση του PowerPoint</vt:lpstr>
      <vt:lpstr>ΤΙ ΕΙΝΑΙ ΟΜΑΔΕΣ ΠΙΕΣΗΣ</vt:lpstr>
      <vt:lpstr>ΚΑΤΗΓΟΡΙΕΣ ΟΜΑΔΩΝ ΠΙΕΣΗΣ</vt:lpstr>
      <vt:lpstr>Παρουσίαση του PowerPoint</vt:lpstr>
      <vt:lpstr>Παρουσίαση του PowerPoint</vt:lpstr>
      <vt:lpstr>ΜΕΣΑ ΔΡΑΣΗΣ ΟΜΑΔΩΝ ΠΙΕΣΗΣ</vt:lpstr>
      <vt:lpstr>ΘΕΩΡΗΤΙΚΕΣ ΠΡΟΣΕΓΓΙΣΕΙΣ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Παράμετροι που καθορίζουν τις μεθόδους των ομάδων πίεσης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ΠΟΛΙΤΙΚΗ ΚΟΙΝΩΝΙΟΛΟΓΙΑ</dc:title>
  <dc:creator>pc</dc:creator>
  <cp:lastModifiedBy>pc</cp:lastModifiedBy>
  <cp:revision>15</cp:revision>
  <dcterms:created xsi:type="dcterms:W3CDTF">2026-05-03T16:23:23Z</dcterms:created>
  <dcterms:modified xsi:type="dcterms:W3CDTF">2026-05-06T09:10:07Z</dcterms:modified>
</cp:coreProperties>
</file>