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59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0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8-9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0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6573" y="158840"/>
            <a:ext cx="9458340" cy="1320800"/>
          </a:xfrm>
        </p:spPr>
        <p:txBody>
          <a:bodyPr/>
          <a:lstStyle/>
          <a:p>
            <a:r>
              <a:rPr lang="el-GR" b="1" dirty="0"/>
              <a:t>ΦΙΛΕΛΕΥΘΕΡΕΣ ΠΡΟΣΕΓΓΙΣΕΙΣ ΣΤΗΝ ΑΝΤΙΠΡΟΣΩΠΕΥΣΗ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Βασικές Αρχές του Φιλελευθερισμού</a:t>
            </a:r>
          </a:p>
          <a:p>
            <a:pPr marL="0" indent="0">
              <a:buNone/>
            </a:pPr>
            <a:r>
              <a:rPr lang="el-GR" dirty="0"/>
              <a:t>Ο φιλελευθερισμός βασίζεται:</a:t>
            </a:r>
          </a:p>
          <a:p>
            <a:r>
              <a:rPr lang="el-GR" dirty="0"/>
              <a:t>στην ατομική ελευθερία,</a:t>
            </a:r>
          </a:p>
          <a:p>
            <a:r>
              <a:rPr lang="el-GR" dirty="0"/>
              <a:t>στα ατομικά δικαιώματα,</a:t>
            </a:r>
          </a:p>
          <a:p>
            <a:r>
              <a:rPr lang="el-GR" dirty="0"/>
              <a:t>στον περιορισμό της εξουσίας,</a:t>
            </a:r>
          </a:p>
          <a:p>
            <a:r>
              <a:rPr lang="el-GR" dirty="0"/>
              <a:t>στην αντιπροσωπευτική δημοκρατία.</a:t>
            </a:r>
          </a:p>
          <a:p>
            <a:pPr marL="0" indent="0">
              <a:buNone/>
            </a:pPr>
            <a:r>
              <a:rPr lang="el-GR" dirty="0"/>
              <a:t>Η πολιτική θεωρείται χώρος ανταγωνισμού ατόμων και συμφερόντων.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427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450761"/>
            <a:ext cx="8596668" cy="55906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u="sng" dirty="0"/>
              <a:t>Κλασικός Φιλελευθερισμός</a:t>
            </a:r>
          </a:p>
          <a:p>
            <a:pPr marL="0" indent="0">
              <a:buNone/>
            </a:pPr>
            <a:r>
              <a:rPr lang="el-GR" dirty="0"/>
              <a:t>Κύριοι θεωρητικοί:</a:t>
            </a:r>
          </a:p>
          <a:p>
            <a:r>
              <a:rPr lang="el-GR" dirty="0" err="1"/>
              <a:t>John</a:t>
            </a:r>
            <a:r>
              <a:rPr lang="el-GR" dirty="0"/>
              <a:t> </a:t>
            </a:r>
            <a:r>
              <a:rPr lang="el-GR" dirty="0" err="1"/>
              <a:t>Locke</a:t>
            </a:r>
            <a:r>
              <a:rPr lang="el-GR" dirty="0"/>
              <a:t>,</a:t>
            </a:r>
          </a:p>
          <a:p>
            <a:r>
              <a:rPr lang="el-GR" dirty="0" err="1"/>
              <a:t>Montesquieu</a:t>
            </a:r>
            <a:r>
              <a:rPr lang="el-GR" dirty="0"/>
              <a:t>,</a:t>
            </a:r>
          </a:p>
          <a:p>
            <a:r>
              <a:rPr lang="el-GR" dirty="0" err="1"/>
              <a:t>John</a:t>
            </a:r>
            <a:r>
              <a:rPr lang="el-GR" dirty="0"/>
              <a:t> </a:t>
            </a:r>
            <a:r>
              <a:rPr lang="el-GR" dirty="0" err="1"/>
              <a:t>Stuart</a:t>
            </a:r>
            <a:r>
              <a:rPr lang="el-GR" dirty="0"/>
              <a:t> </a:t>
            </a:r>
            <a:r>
              <a:rPr lang="el-GR" dirty="0" err="1"/>
              <a:t>Mill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b="1" dirty="0"/>
              <a:t>Βασικά Στοιχεία</a:t>
            </a:r>
          </a:p>
          <a:p>
            <a:r>
              <a:rPr lang="el-GR" dirty="0"/>
              <a:t>κυβέρνηση με συναίνεση των κυβερνωμένων,</a:t>
            </a:r>
          </a:p>
          <a:p>
            <a:r>
              <a:rPr lang="el-GR" dirty="0"/>
              <a:t>διάκριση εξουσιών,</a:t>
            </a:r>
          </a:p>
          <a:p>
            <a:r>
              <a:rPr lang="el-GR" dirty="0"/>
              <a:t>πολιτικά δικαιώματα,</a:t>
            </a:r>
          </a:p>
          <a:p>
            <a:r>
              <a:rPr lang="el-GR" dirty="0"/>
              <a:t>κοινοβουλευτισμός.</a:t>
            </a:r>
          </a:p>
          <a:p>
            <a:pPr marL="0" indent="0">
              <a:buNone/>
            </a:pPr>
            <a:r>
              <a:rPr lang="el-GR" b="1" dirty="0"/>
              <a:t>Ο Ρόλος των Εκλογών</a:t>
            </a:r>
          </a:p>
          <a:p>
            <a:pPr marL="0" indent="0">
              <a:buNone/>
            </a:pPr>
            <a:r>
              <a:rPr lang="el-GR" dirty="0"/>
              <a:t>Οι εκλογές θεωρούνται μηχανισμός:</a:t>
            </a:r>
          </a:p>
          <a:p>
            <a:r>
              <a:rPr lang="el-GR" dirty="0"/>
              <a:t>ελέγχου της εξουσίας,</a:t>
            </a:r>
          </a:p>
          <a:p>
            <a:r>
              <a:rPr lang="el-GR" dirty="0"/>
              <a:t>λογοδοσίας,</a:t>
            </a:r>
          </a:p>
          <a:p>
            <a:r>
              <a:rPr lang="el-GR" dirty="0"/>
              <a:t>πολιτικής νομιμοποίησης.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2918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32636" y="1143158"/>
            <a:ext cx="8596668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u="sng" dirty="0"/>
              <a:t>Πλουραλιστική Θεωρία</a:t>
            </a:r>
          </a:p>
          <a:p>
            <a:pPr marL="0" indent="0">
              <a:buNone/>
            </a:pPr>
            <a:r>
              <a:rPr lang="el-GR" dirty="0"/>
              <a:t>Η κοινωνία αποτελείται από πολλές ομάδες συμφερόντων.</a:t>
            </a:r>
          </a:p>
          <a:p>
            <a:pPr marL="0" indent="0">
              <a:buNone/>
            </a:pPr>
            <a:r>
              <a:rPr lang="el-GR" dirty="0"/>
              <a:t>Η πολιτική ισορροπία επιτυγχάνεται μέσω:</a:t>
            </a:r>
          </a:p>
          <a:p>
            <a:r>
              <a:rPr lang="el-GR" dirty="0"/>
              <a:t>ανταγωνισμού,</a:t>
            </a:r>
          </a:p>
          <a:p>
            <a:r>
              <a:rPr lang="el-GR" dirty="0"/>
              <a:t>διαπραγμάτευσης,</a:t>
            </a:r>
          </a:p>
          <a:p>
            <a:r>
              <a:rPr lang="el-GR" dirty="0"/>
              <a:t>συμμετοχής.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Συνδικάτα, επαγγελματικές ενώσεις και κοινωνικά κινήματα επηρεάζουν το κράτος.</a:t>
            </a:r>
          </a:p>
          <a:p>
            <a:pPr marL="0" indent="0">
              <a:buNone/>
            </a:pPr>
            <a:r>
              <a:rPr lang="el-GR" b="1" dirty="0"/>
              <a:t>Κριτική</a:t>
            </a:r>
          </a:p>
          <a:p>
            <a:r>
              <a:rPr lang="el-GR" dirty="0"/>
              <a:t>Οι ισχυρότερες ομάδες διαθέτουν μεγαλύτερη επιρροή.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2453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133341"/>
            <a:ext cx="8596668" cy="49080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Ελιτιστικές Προσεγγίσεις</a:t>
            </a:r>
          </a:p>
          <a:p>
            <a:pPr marL="0" indent="0">
              <a:buNone/>
            </a:pPr>
            <a:r>
              <a:rPr lang="el-GR" dirty="0"/>
              <a:t>Θεωρητικοί:</a:t>
            </a:r>
          </a:p>
          <a:p>
            <a:r>
              <a:rPr lang="el-GR" dirty="0" err="1"/>
              <a:t>Vilfredo</a:t>
            </a:r>
            <a:r>
              <a:rPr lang="el-GR" dirty="0"/>
              <a:t> </a:t>
            </a:r>
            <a:r>
              <a:rPr lang="el-GR" dirty="0" err="1"/>
              <a:t>Pareto</a:t>
            </a:r>
            <a:r>
              <a:rPr lang="el-GR" dirty="0"/>
              <a:t>,</a:t>
            </a:r>
          </a:p>
          <a:p>
            <a:r>
              <a:rPr lang="el-GR" dirty="0" err="1"/>
              <a:t>Gaetano</a:t>
            </a:r>
            <a:r>
              <a:rPr lang="el-GR" dirty="0"/>
              <a:t> </a:t>
            </a:r>
            <a:r>
              <a:rPr lang="el-GR" dirty="0" err="1"/>
              <a:t>Mosca</a:t>
            </a:r>
            <a:r>
              <a:rPr lang="el-GR" dirty="0"/>
              <a:t>,</a:t>
            </a:r>
          </a:p>
          <a:p>
            <a:r>
              <a:rPr lang="el-GR" dirty="0" err="1"/>
              <a:t>Robert</a:t>
            </a:r>
            <a:r>
              <a:rPr lang="el-GR" dirty="0"/>
              <a:t> </a:t>
            </a:r>
            <a:r>
              <a:rPr lang="el-GR" dirty="0" err="1"/>
              <a:t>Michels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b="1" dirty="0"/>
              <a:t>Βασική Θέση</a:t>
            </a:r>
          </a:p>
          <a:p>
            <a:r>
              <a:rPr lang="el-GR" dirty="0"/>
              <a:t>Σε κάθε κοινωνία κυβερνά μια μειοψηφία ελίτ.</a:t>
            </a:r>
          </a:p>
          <a:p>
            <a:r>
              <a:rPr lang="el-GR" dirty="0"/>
              <a:t>Ο </a:t>
            </a:r>
            <a:r>
              <a:rPr lang="el-GR" dirty="0" err="1"/>
              <a:t>Michels</a:t>
            </a:r>
            <a:r>
              <a:rPr lang="el-GR" dirty="0"/>
              <a:t> διατύπωσε τον «σιδερένιο νόμο της ολιγαρχίας»:</a:t>
            </a:r>
          </a:p>
          <a:p>
            <a:r>
              <a:rPr lang="el-GR" dirty="0"/>
              <a:t>«Κάθε οργάνωση τείνει προς την ολιγαρχία.»</a:t>
            </a:r>
          </a:p>
          <a:p>
            <a:pPr marL="0" indent="0">
              <a:buNone/>
            </a:pPr>
            <a:r>
              <a:rPr lang="el-GR" b="1" dirty="0"/>
              <a:t>Σημασία</a:t>
            </a:r>
          </a:p>
          <a:p>
            <a:r>
              <a:rPr lang="el-GR" dirty="0"/>
              <a:t>Ακόμη και οι δημοκρατίες καταλήγουν να διοικούνται από πολιτικές ελίτ.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9548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3542" y="0"/>
            <a:ext cx="8596668" cy="1320800"/>
          </a:xfrm>
        </p:spPr>
        <p:txBody>
          <a:bodyPr/>
          <a:lstStyle/>
          <a:p>
            <a:r>
              <a:rPr lang="el-GR" b="1" dirty="0"/>
              <a:t>ΚΟΛΕΚΤΙΒΙΣΤΙΚΕΣ ΠΡΟΣΕΓΓΙΣΕΙΣ ΣΤΗΝ ΑΝΤΙΠΡΟΣΩΠΕΥΣΗ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κολεκτιβιστικές προσεγγίσεις δίνουν έμφαση:</a:t>
            </a:r>
          </a:p>
          <a:p>
            <a:r>
              <a:rPr lang="el-GR" dirty="0"/>
              <a:t>στις κοινωνικές ομάδες,</a:t>
            </a:r>
          </a:p>
          <a:p>
            <a:r>
              <a:rPr lang="el-GR" dirty="0"/>
              <a:t>στις τάξεις,</a:t>
            </a:r>
          </a:p>
          <a:p>
            <a:r>
              <a:rPr lang="el-GR" dirty="0"/>
              <a:t>στη συλλογική δράση,</a:t>
            </a:r>
          </a:p>
          <a:p>
            <a:r>
              <a:rPr lang="el-GR" dirty="0"/>
              <a:t>στην κοινωνική αλληλεγγύη.</a:t>
            </a:r>
          </a:p>
          <a:p>
            <a:pPr marL="0" indent="0">
              <a:buNone/>
            </a:pPr>
            <a:r>
              <a:rPr lang="el-GR" dirty="0"/>
              <a:t>Το άτομο δεν θεωρείται αυτόνομη μονάδα αλλά μέλος κοινωνικών συλλογικοτήτων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5298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5363" y="1259068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Μαρξιστική Προσέγγιση</a:t>
            </a:r>
          </a:p>
          <a:p>
            <a:r>
              <a:rPr lang="el-GR" dirty="0"/>
              <a:t>Ο </a:t>
            </a:r>
            <a:r>
              <a:rPr lang="el-GR" dirty="0" err="1"/>
              <a:t>Karl</a:t>
            </a:r>
            <a:r>
              <a:rPr lang="el-GR" dirty="0"/>
              <a:t> </a:t>
            </a:r>
            <a:r>
              <a:rPr lang="el-GR" dirty="0" err="1"/>
              <a:t>Marx</a:t>
            </a:r>
            <a:r>
              <a:rPr lang="el-GR" dirty="0"/>
              <a:t> θεωρούσε ότι το κράτος εξυπηρετεί τα συμφέροντα της κυρίαρχης τάξης.</a:t>
            </a:r>
          </a:p>
          <a:p>
            <a:pPr marL="0" indent="0">
              <a:buNone/>
            </a:pPr>
            <a:r>
              <a:rPr lang="el-GR" b="1" dirty="0"/>
              <a:t>Βασικές Θέσεις</a:t>
            </a:r>
          </a:p>
          <a:p>
            <a:r>
              <a:rPr lang="el-GR" dirty="0"/>
              <a:t>οι εκλογές δεν εξαλείφουν τις ταξικές ανισότητες,</a:t>
            </a:r>
          </a:p>
          <a:p>
            <a:r>
              <a:rPr lang="el-GR" dirty="0"/>
              <a:t>η πολιτική εξουσία συνδέεται με την οικονομική εξουσία,</a:t>
            </a:r>
          </a:p>
          <a:p>
            <a:r>
              <a:rPr lang="el-GR" dirty="0"/>
              <a:t>το κοινοβούλιο συχνά λειτουργεί υπέρ της αστικής τάξης.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Μεγάλες επιχειρήσεις επηρεάζουν κυβερνητικές πολιτικές μέσω οικονομικής ισχύος.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05116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5362" y="1387856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Σοσιαλδημοκρατικές Προσεγγίσεις</a:t>
            </a:r>
          </a:p>
          <a:p>
            <a:pPr marL="0" indent="0">
              <a:buNone/>
            </a:pPr>
            <a:r>
              <a:rPr lang="el-GR" dirty="0"/>
              <a:t>Δίνουν έμφαση:</a:t>
            </a:r>
          </a:p>
          <a:p>
            <a:r>
              <a:rPr lang="el-GR" dirty="0"/>
              <a:t>στο κοινωνικό κράτος,</a:t>
            </a:r>
          </a:p>
          <a:p>
            <a:r>
              <a:rPr lang="el-GR" dirty="0"/>
              <a:t>στην κοινωνική δικαιοσύνη,</a:t>
            </a:r>
          </a:p>
          <a:p>
            <a:r>
              <a:rPr lang="el-GR" dirty="0"/>
              <a:t>στη συλλογική διαπραγμάτευση,</a:t>
            </a:r>
          </a:p>
          <a:p>
            <a:r>
              <a:rPr lang="el-GR" dirty="0"/>
              <a:t>στην προστασία αδύναμων ομάδων.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Πολιτικές δημόσιας υγείας και κοινωνικής πρόνοιας.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4288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746975"/>
            <a:ext cx="8596668" cy="5294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Συμμετοχική Δημοκρατία</a:t>
            </a:r>
          </a:p>
          <a:p>
            <a:pPr marL="0" indent="0">
              <a:buNone/>
            </a:pPr>
            <a:r>
              <a:rPr lang="el-GR" dirty="0"/>
              <a:t>Η δημοκρατία δεν περιορίζεται μόνο στις εκλογές.</a:t>
            </a:r>
          </a:p>
          <a:p>
            <a:pPr marL="0" indent="0">
              <a:buNone/>
            </a:pPr>
            <a:r>
              <a:rPr lang="el-GR" dirty="0"/>
              <a:t>Απαιτείται:</a:t>
            </a:r>
          </a:p>
          <a:p>
            <a:r>
              <a:rPr lang="el-GR" dirty="0"/>
              <a:t>συνεχής συμμετοχή πολιτών,</a:t>
            </a:r>
          </a:p>
          <a:p>
            <a:r>
              <a:rPr lang="el-GR" dirty="0"/>
              <a:t>διαβούλευση,</a:t>
            </a:r>
          </a:p>
          <a:p>
            <a:r>
              <a:rPr lang="el-GR" dirty="0"/>
              <a:t>αποκέντρωση,</a:t>
            </a:r>
          </a:p>
          <a:p>
            <a:r>
              <a:rPr lang="el-GR" dirty="0"/>
              <a:t>ενεργός κοινωνία πολιτών.</a:t>
            </a:r>
          </a:p>
          <a:p>
            <a:pPr marL="0" indent="0">
              <a:buNone/>
            </a:pPr>
            <a:r>
              <a:rPr lang="el-GR" b="1" dirty="0"/>
              <a:t>Μορφές</a:t>
            </a:r>
          </a:p>
          <a:p>
            <a:r>
              <a:rPr lang="el-GR" dirty="0"/>
              <a:t>τοπικές συνελεύσεις,</a:t>
            </a:r>
          </a:p>
          <a:p>
            <a:r>
              <a:rPr lang="el-GR" dirty="0"/>
              <a:t>ηλεκτρονική δημοκρατία,</a:t>
            </a:r>
          </a:p>
          <a:p>
            <a:r>
              <a:rPr lang="el-GR" dirty="0"/>
              <a:t>συμμετοχικός προϋπολογισμός.</a:t>
            </a:r>
          </a:p>
        </p:txBody>
      </p:sp>
    </p:spTree>
    <p:extLst>
      <p:ext uri="{BB962C8B-B14F-4D97-AF65-F5344CB8AC3E}">
        <p14:creationId xmlns:p14="http://schemas.microsoft.com/office/powerpoint/2010/main" val="1613402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07324"/>
            <a:ext cx="8596668" cy="1320800"/>
          </a:xfrm>
        </p:spPr>
        <p:txBody>
          <a:bodyPr/>
          <a:lstStyle/>
          <a:p>
            <a:r>
              <a:rPr lang="el-GR" b="1" dirty="0"/>
              <a:t>ΟΙ ΛΕΙΤΟΥΡΓΙΕΣ ΤΩΝ ΕΚΛΟΓΩΝ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Νομιμοποίηση της Εξουσίας</a:t>
            </a:r>
          </a:p>
          <a:p>
            <a:r>
              <a:rPr lang="el-GR" dirty="0"/>
              <a:t>Οι εκλογές παρέχουν δημοκρατική νομιμοποίηση στις κυβερνήσεις.</a:t>
            </a:r>
          </a:p>
          <a:p>
            <a:r>
              <a:rPr lang="el-GR" dirty="0"/>
              <a:t>Οι πολίτες αποδέχονται την εξουσία επειδή προκύπτει από εκλογική διαδικασία.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u="sng" dirty="0"/>
              <a:t>Επιλογή Πολιτικής Ηγεσίας</a:t>
            </a:r>
          </a:p>
          <a:p>
            <a:pPr marL="0" indent="0">
              <a:buNone/>
            </a:pPr>
            <a:r>
              <a:rPr lang="el-GR" dirty="0"/>
              <a:t>Οι πολίτες επιλέγουν:</a:t>
            </a:r>
          </a:p>
          <a:p>
            <a:r>
              <a:rPr lang="el-GR" dirty="0"/>
              <a:t>κόμματα,</a:t>
            </a:r>
          </a:p>
          <a:p>
            <a:r>
              <a:rPr lang="el-GR" dirty="0"/>
              <a:t>ηγέτες,</a:t>
            </a:r>
          </a:p>
          <a:p>
            <a:r>
              <a:rPr lang="el-GR" dirty="0"/>
              <a:t>πολιτικά προγράμματα.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6555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9909" y="885581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Πολιτική Κοινωνικοποίηση</a:t>
            </a:r>
          </a:p>
          <a:p>
            <a:r>
              <a:rPr lang="el-GR" dirty="0"/>
              <a:t>Οι εκλογές ενισχύουν:</a:t>
            </a:r>
          </a:p>
          <a:p>
            <a:r>
              <a:rPr lang="el-GR" dirty="0"/>
              <a:t>την πολιτική ενημέρωση,</a:t>
            </a:r>
          </a:p>
          <a:p>
            <a:r>
              <a:rPr lang="el-GR" dirty="0"/>
              <a:t>τη συμμετοχή,</a:t>
            </a:r>
          </a:p>
          <a:p>
            <a:r>
              <a:rPr lang="el-GR" dirty="0"/>
              <a:t>την πολιτική κουλτούρα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u="sng" dirty="0"/>
              <a:t>Ειρηνική Εναλλαγή της Εξουσίας</a:t>
            </a:r>
          </a:p>
          <a:p>
            <a:r>
              <a:rPr lang="el-GR" dirty="0"/>
              <a:t>Οι εκλογές επιτρέπουν την αλλαγή κυβέρνησης χωρίς βία.</a:t>
            </a:r>
          </a:p>
          <a:p>
            <a:r>
              <a:rPr lang="el-GR" dirty="0"/>
              <a:t>Αποτελούν βασικό στοιχείο σταθερότητας.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607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95876" y="1490550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</a:t>
            </a:r>
            <a:r>
              <a:rPr lang="el-GR" sz="4000" b="1" dirty="0" smtClean="0"/>
              <a:t>6</a:t>
            </a:r>
          </a:p>
          <a:p>
            <a:pPr algn="ctr"/>
            <a:r>
              <a:rPr lang="el-GR" sz="4000" b="1" dirty="0" smtClean="0"/>
              <a:t>Αντιπροσώπευση, εκλογ</a:t>
            </a:r>
            <a:r>
              <a:rPr lang="el-GR" sz="4000" b="1" dirty="0" smtClean="0"/>
              <a:t>ές και εκλογική συμπεριφορά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270577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0061" y="731034"/>
            <a:ext cx="8596668" cy="5940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Έλεγχος και Λογοδοσία</a:t>
            </a:r>
          </a:p>
          <a:p>
            <a:pPr marL="0" indent="0">
              <a:buNone/>
            </a:pPr>
            <a:r>
              <a:rPr lang="el-GR" dirty="0"/>
              <a:t>Οι κυβερνήσεις αξιολογούνται από τους πολίτες.</a:t>
            </a:r>
          </a:p>
          <a:p>
            <a:pPr marL="0" indent="0">
              <a:buNone/>
            </a:pPr>
            <a:r>
              <a:rPr lang="el-GR" dirty="0"/>
              <a:t>Οι ψηφοφόροι μπορούν:</a:t>
            </a:r>
          </a:p>
          <a:p>
            <a:r>
              <a:rPr lang="el-GR" dirty="0"/>
              <a:t>να επιβραβεύσουν,</a:t>
            </a:r>
          </a:p>
          <a:p>
            <a:r>
              <a:rPr lang="el-GR" dirty="0"/>
              <a:t>να τιμωρήσουν,</a:t>
            </a:r>
          </a:p>
          <a:p>
            <a:r>
              <a:rPr lang="el-GR" dirty="0"/>
              <a:t>να αποδοκιμάσουν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u="sng" dirty="0"/>
              <a:t>Ενσωμάτωση Κοινωνικών Ομάδων</a:t>
            </a:r>
          </a:p>
          <a:p>
            <a:r>
              <a:rPr lang="el-GR" dirty="0"/>
              <a:t>Οι εκλογές επιτρέπουν την πολιτική έκφραση:</a:t>
            </a:r>
          </a:p>
          <a:p>
            <a:r>
              <a:rPr lang="el-GR" dirty="0"/>
              <a:t>μειονοτήτων,</a:t>
            </a:r>
          </a:p>
          <a:p>
            <a:r>
              <a:rPr lang="el-GR" dirty="0"/>
              <a:t>κοινωνικών κινημάτων,</a:t>
            </a:r>
          </a:p>
          <a:p>
            <a:r>
              <a:rPr lang="el-GR" dirty="0"/>
              <a:t>περιφερειακών ομάδων.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1095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7937" y="197476"/>
            <a:ext cx="8596668" cy="1320800"/>
          </a:xfrm>
        </p:spPr>
        <p:txBody>
          <a:bodyPr/>
          <a:lstStyle/>
          <a:p>
            <a:r>
              <a:rPr lang="el-GR" b="1" dirty="0"/>
              <a:t>ΕΚΛΟΓΙΚΑ ΣΥΣΤΗΜΑΤΑ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/>
              <a:t>Πλειοψηφικό Σύστημα</a:t>
            </a:r>
          </a:p>
          <a:p>
            <a:pPr marL="0" indent="0">
              <a:buNone/>
            </a:pPr>
            <a:r>
              <a:rPr lang="el-GR" dirty="0"/>
              <a:t>Ο υποψήφιος με τις περισσότερες ψήφους εκλέγεται.</a:t>
            </a:r>
          </a:p>
          <a:p>
            <a:pPr marL="0" indent="0">
              <a:buNone/>
            </a:pPr>
            <a:r>
              <a:rPr lang="el-GR" b="1" dirty="0"/>
              <a:t>Πλεονεκτήματα</a:t>
            </a:r>
          </a:p>
          <a:p>
            <a:r>
              <a:rPr lang="el-GR" dirty="0"/>
              <a:t>σταθερές κυβερνήσεις,</a:t>
            </a:r>
          </a:p>
          <a:p>
            <a:r>
              <a:rPr lang="el-GR" dirty="0"/>
              <a:t>περιορισμός πολυκομματισμού.</a:t>
            </a:r>
          </a:p>
          <a:p>
            <a:pPr marL="0" indent="0">
              <a:buNone/>
            </a:pPr>
            <a:r>
              <a:rPr lang="el-GR" b="1" dirty="0"/>
              <a:t>Μειονεκτήματα</a:t>
            </a:r>
          </a:p>
          <a:p>
            <a:r>
              <a:rPr lang="el-GR" dirty="0"/>
              <a:t>αδικία εις βάρος μικρών κομμάτων,</a:t>
            </a:r>
          </a:p>
          <a:p>
            <a:r>
              <a:rPr lang="el-GR" dirty="0"/>
              <a:t>αναντιστοιχία ψήφων και εδρών.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Ηνωμένο Βασίλειο.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8846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7486" y="1091643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u="sng" dirty="0"/>
              <a:t>Αναλογικό Σύστημα</a:t>
            </a:r>
          </a:p>
          <a:p>
            <a:r>
              <a:rPr lang="el-GR" dirty="0"/>
              <a:t>Οι έδρες κατανέμονται ανάλογα με τα ποσοστά ψήφων.</a:t>
            </a:r>
          </a:p>
          <a:p>
            <a:pPr marL="0" indent="0">
              <a:buNone/>
            </a:pPr>
            <a:r>
              <a:rPr lang="el-GR" b="1" dirty="0"/>
              <a:t>Πλεονεκτήματα</a:t>
            </a:r>
          </a:p>
          <a:p>
            <a:r>
              <a:rPr lang="el-GR" dirty="0"/>
              <a:t>μεγαλύτερη αντιπροσώπευση,</a:t>
            </a:r>
          </a:p>
          <a:p>
            <a:r>
              <a:rPr lang="el-GR" dirty="0"/>
              <a:t>πολυφωνία.</a:t>
            </a:r>
          </a:p>
          <a:p>
            <a:pPr marL="0" indent="0">
              <a:buNone/>
            </a:pPr>
            <a:r>
              <a:rPr lang="el-GR" b="1" dirty="0"/>
              <a:t>Μειονεκτήματα</a:t>
            </a:r>
          </a:p>
          <a:p>
            <a:r>
              <a:rPr lang="el-GR" dirty="0"/>
              <a:t>κυβερνητική αστάθεια,</a:t>
            </a:r>
          </a:p>
          <a:p>
            <a:r>
              <a:rPr lang="el-GR" dirty="0"/>
              <a:t>ανάγκη συνεργασιών.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Ελλάδα (σε διάφορες περιόδους).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4036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Μικτά Συστήματα</a:t>
            </a:r>
          </a:p>
          <a:p>
            <a:r>
              <a:rPr lang="el-GR" dirty="0"/>
              <a:t>Συνδυάζουν στοιχεία πλειοψηφικού και αναλογικού.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Γερμανία.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0949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0816" y="171718"/>
            <a:ext cx="8596668" cy="1320800"/>
          </a:xfrm>
        </p:spPr>
        <p:txBody>
          <a:bodyPr/>
          <a:lstStyle/>
          <a:p>
            <a:r>
              <a:rPr lang="el-GR" b="1" dirty="0"/>
              <a:t>ΕΚΛΟΓΙΚΗ ΣΥΜΠΕΡΙΦΟΡΑ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38698" y="270150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Η εκλογική συμπεριφορά αφορά τον τρόπο με τον οποίο οι πολίτες αποφασίζουν:</a:t>
            </a:r>
          </a:p>
          <a:p>
            <a:r>
              <a:rPr lang="el-GR" dirty="0"/>
              <a:t>αν θα ψηφίσουν,</a:t>
            </a:r>
          </a:p>
          <a:p>
            <a:r>
              <a:rPr lang="el-GR" dirty="0"/>
              <a:t>ποιο κόμμα θα επιλέξουν,</a:t>
            </a:r>
          </a:p>
          <a:p>
            <a:r>
              <a:rPr lang="el-GR" dirty="0"/>
              <a:t>πώς διαμορφώνουν πολιτικές στάσεις.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80339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248992"/>
            <a:ext cx="8596668" cy="1320800"/>
          </a:xfrm>
        </p:spPr>
        <p:txBody>
          <a:bodyPr/>
          <a:lstStyle/>
          <a:p>
            <a:r>
              <a:rPr lang="el-GR" b="1" dirty="0"/>
              <a:t>ΘΕΩΡΙΕΣ ΕΚΛΟΓΙΚΗΣ ΣΥΜΠΕΡΙΦΟΡΑΣ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/>
              <a:t>Κοινωνιολογική Προσέγγιση</a:t>
            </a:r>
          </a:p>
          <a:p>
            <a:pPr marL="0" indent="0">
              <a:buNone/>
            </a:pPr>
            <a:r>
              <a:rPr lang="el-GR" dirty="0"/>
              <a:t>Η ψήφος επηρεάζεται από κοινωνικούς παράγοντες:</a:t>
            </a:r>
          </a:p>
          <a:p>
            <a:r>
              <a:rPr lang="el-GR" dirty="0"/>
              <a:t>κοινωνική τάξη,</a:t>
            </a:r>
          </a:p>
          <a:p>
            <a:r>
              <a:rPr lang="el-GR" dirty="0"/>
              <a:t>θρησκεία,</a:t>
            </a:r>
          </a:p>
          <a:p>
            <a:r>
              <a:rPr lang="el-GR" dirty="0"/>
              <a:t>επάγγελμα,</a:t>
            </a:r>
          </a:p>
          <a:p>
            <a:r>
              <a:rPr lang="el-GR" dirty="0"/>
              <a:t>οικογένεια,</a:t>
            </a:r>
          </a:p>
          <a:p>
            <a:r>
              <a:rPr lang="el-GR" dirty="0"/>
              <a:t>περιοχή κατοικίας.</a:t>
            </a:r>
          </a:p>
          <a:p>
            <a:pPr marL="0" indent="0">
              <a:buNone/>
            </a:pPr>
            <a:r>
              <a:rPr lang="el-GR" b="1" dirty="0"/>
              <a:t>Σχολή </a:t>
            </a:r>
            <a:r>
              <a:rPr lang="el-GR" b="1" dirty="0" err="1"/>
              <a:t>Columbia</a:t>
            </a:r>
            <a:endParaRPr lang="el-GR" b="1" dirty="0"/>
          </a:p>
          <a:p>
            <a:r>
              <a:rPr lang="el-GR" dirty="0"/>
              <a:t>Οι κοινωνικές ομάδες καθορίζουν πολιτικές προτιμήσεις.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Εργατική τάξη → αριστερά κόμματα.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4863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41729" y="1374978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Ψυχολογική Προσέγγιση</a:t>
            </a:r>
          </a:p>
          <a:p>
            <a:r>
              <a:rPr lang="el-GR" b="1" dirty="0"/>
              <a:t>Σχολή </a:t>
            </a:r>
            <a:r>
              <a:rPr lang="el-GR" b="1" dirty="0" err="1"/>
              <a:t>Michigan</a:t>
            </a:r>
            <a:endParaRPr lang="el-GR" b="1" dirty="0"/>
          </a:p>
          <a:p>
            <a:pPr marL="0" indent="0">
              <a:buNone/>
            </a:pPr>
            <a:r>
              <a:rPr lang="el-GR" dirty="0"/>
              <a:t>Έμφαση:</a:t>
            </a:r>
          </a:p>
          <a:p>
            <a:r>
              <a:rPr lang="el-GR" dirty="0"/>
              <a:t>στην κομματική ταύτιση,</a:t>
            </a:r>
          </a:p>
          <a:p>
            <a:r>
              <a:rPr lang="el-GR" dirty="0"/>
              <a:t>στα συναισθήματα,</a:t>
            </a:r>
          </a:p>
          <a:p>
            <a:r>
              <a:rPr lang="el-GR" dirty="0"/>
              <a:t>στην εικόνα ηγετών.</a:t>
            </a:r>
          </a:p>
          <a:p>
            <a:pPr marL="0" indent="0">
              <a:buNone/>
            </a:pPr>
            <a:r>
              <a:rPr lang="el-GR" dirty="0"/>
              <a:t>Οι ψηφοφόροι συχνά διατηρούν μακροχρόνια κομματική πίστη.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62511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Θεωρία Ορθολογικής Επιλογής</a:t>
            </a:r>
          </a:p>
          <a:p>
            <a:r>
              <a:rPr lang="el-GR" dirty="0"/>
              <a:t>Ο </a:t>
            </a:r>
            <a:r>
              <a:rPr lang="el-GR" dirty="0" err="1"/>
              <a:t>Anthony</a:t>
            </a:r>
            <a:r>
              <a:rPr lang="el-GR" dirty="0"/>
              <a:t> </a:t>
            </a:r>
            <a:r>
              <a:rPr lang="el-GR" dirty="0" err="1"/>
              <a:t>Downs</a:t>
            </a:r>
            <a:r>
              <a:rPr lang="el-GR" dirty="0"/>
              <a:t> υποστήριξε ότι οι πολίτες λειτουργούν ορθολογικά.</a:t>
            </a:r>
          </a:p>
          <a:p>
            <a:r>
              <a:rPr lang="el-GR" dirty="0"/>
              <a:t>Οι ψηφοφόροι επιλέγουν το κόμμα που μεγιστοποιεί το προσωπικό όφελος.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Ψηφοφόρος στηρίζει κυβέρνηση λόγω οικονομικών παροχών.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98523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Θεωρία Θεμάτων </a:t>
            </a:r>
            <a:endParaRPr lang="el-GR" b="1" u="sng" dirty="0" smtClean="0"/>
          </a:p>
          <a:p>
            <a:pPr marL="0" indent="0">
              <a:buNone/>
            </a:pPr>
            <a:r>
              <a:rPr lang="el-GR" dirty="0" smtClean="0"/>
              <a:t>Οι </a:t>
            </a:r>
            <a:r>
              <a:rPr lang="el-GR" dirty="0"/>
              <a:t>πολίτες ψηφίζουν με βάση συγκεκριμένα ζητήματα:</a:t>
            </a:r>
          </a:p>
          <a:p>
            <a:r>
              <a:rPr lang="el-GR" dirty="0"/>
              <a:t>οικονομία,</a:t>
            </a:r>
          </a:p>
          <a:p>
            <a:r>
              <a:rPr lang="el-GR" dirty="0"/>
              <a:t>μεταναστευτικό,</a:t>
            </a:r>
          </a:p>
          <a:p>
            <a:r>
              <a:rPr lang="el-GR" dirty="0"/>
              <a:t>παιδεία,</a:t>
            </a:r>
          </a:p>
          <a:p>
            <a:r>
              <a:rPr lang="el-GR" dirty="0"/>
              <a:t>ασφάλεια,</a:t>
            </a:r>
          </a:p>
          <a:p>
            <a:r>
              <a:rPr lang="el-GR" dirty="0"/>
              <a:t>περιβάλλον.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875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Θεωρία Ηγεσίας</a:t>
            </a:r>
          </a:p>
          <a:p>
            <a:r>
              <a:rPr lang="el-GR" dirty="0"/>
              <a:t>Η προσωπικότητα του ηγέτη επηρεάζει την ψήφο.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Χαρισματικοί ηγέτες αυξάνουν εκλογική επιρροή κομμάτων.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8789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24487" y="124972"/>
            <a:ext cx="7766936" cy="853822"/>
          </a:xfrm>
        </p:spPr>
        <p:txBody>
          <a:bodyPr/>
          <a:lstStyle/>
          <a:p>
            <a:pPr algn="l"/>
            <a:r>
              <a:rPr lang="el-GR" sz="3600" b="1" dirty="0"/>
              <a:t>Η ΕΝΝΟΙΑ ΤΗΣ ΑΝΤΙΠΡΟΣΩΠΕΥΣΗΣ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41151" y="1887182"/>
            <a:ext cx="10483163" cy="4809832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Η πολιτική αντιπροσώπευση είναι η διαδικασία μέσω της οποίας ορισμένα πρόσωπα ή θεσμοί ενεργούν εξ ονόματος άλλων πολιτών στη λήψη πολιτικών αποφάσεων.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Στις σύγχρονες αντιπροσωπευτικές δημοκρατίες οι πολίτες δεν ασκούν άμεσα την εξουσία, αλλά εκλέγουν αντιπροσώπους που κυβερνούν για συγκεκριμένο χρονικό διάστημα.</a:t>
            </a:r>
          </a:p>
          <a:p>
            <a:pPr algn="l"/>
            <a:r>
              <a:rPr lang="el-GR" dirty="0">
                <a:solidFill>
                  <a:schemeClr val="tx1"/>
                </a:solidFill>
              </a:rPr>
              <a:t>Η αντιπροσώπευση βασίζεται σε: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εκλογές,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νομιμοποίηση,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εμπιστοσύνη,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λογοδοσία,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tx1"/>
                </a:solidFill>
              </a:rPr>
              <a:t>πολιτική συμμετοχή.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95976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-69641" y="94445"/>
            <a:ext cx="9055061" cy="1320800"/>
          </a:xfrm>
        </p:spPr>
        <p:txBody>
          <a:bodyPr/>
          <a:lstStyle/>
          <a:p>
            <a:r>
              <a:rPr lang="el-GR" b="1" dirty="0"/>
              <a:t>ΠΑΡΑΓΟΝΤΕΣ ΠΟΥ ΕΠΗΡΕΑΖΟΥΝ ΤΗΝ ΕΚΛΟΓΙΚΗ ΣΥΜΠΕΡΙΦΟΡΑ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2392408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Κοινωνική Τάξη</a:t>
            </a:r>
          </a:p>
          <a:p>
            <a:pPr marL="0" indent="0">
              <a:buNone/>
            </a:pPr>
            <a:r>
              <a:rPr lang="el-GR" dirty="0"/>
              <a:t>Παραδοσιακά:</a:t>
            </a:r>
          </a:p>
          <a:p>
            <a:r>
              <a:rPr lang="el-GR" dirty="0"/>
              <a:t>εργατική τάξη → αριστερά κόμματα,</a:t>
            </a:r>
          </a:p>
          <a:p>
            <a:r>
              <a:rPr lang="el-GR" dirty="0"/>
              <a:t>ανώτερα στρώματα → συντηρητικά κόμματα.</a:t>
            </a:r>
          </a:p>
          <a:p>
            <a:pPr marL="0" indent="0">
              <a:buNone/>
            </a:pPr>
            <a:r>
              <a:rPr lang="el-GR" dirty="0"/>
              <a:t>Σήμερα παρατηρείται αποδυνάμωση των ταξικών ταυτίσεων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b="1" u="sng" dirty="0"/>
              <a:t>Ηλικία</a:t>
            </a:r>
          </a:p>
          <a:p>
            <a:r>
              <a:rPr lang="el-GR" dirty="0"/>
              <a:t>νέοι ψηφοφόροι → μεγαλύτερη ρευστότητα,</a:t>
            </a:r>
          </a:p>
          <a:p>
            <a:r>
              <a:rPr lang="el-GR" dirty="0"/>
              <a:t>μεγαλύτερες ηλικίες → σταθερότερες επιλογές.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82675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2337" y="357547"/>
            <a:ext cx="8596668" cy="6159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u="sng" dirty="0"/>
              <a:t>Εκπαίδευση</a:t>
            </a:r>
          </a:p>
          <a:p>
            <a:pPr marL="0" indent="0">
              <a:buNone/>
            </a:pPr>
            <a:r>
              <a:rPr lang="el-GR" dirty="0"/>
              <a:t>Η εκπαίδευση αυξάνει:</a:t>
            </a:r>
          </a:p>
          <a:p>
            <a:r>
              <a:rPr lang="el-GR" dirty="0"/>
              <a:t>πολιτική ενημέρωση,</a:t>
            </a:r>
          </a:p>
          <a:p>
            <a:r>
              <a:rPr lang="el-GR" dirty="0"/>
              <a:t>συμμετοχή,</a:t>
            </a:r>
          </a:p>
          <a:p>
            <a:r>
              <a:rPr lang="el-GR" dirty="0"/>
              <a:t>κριτική σκέψη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u="sng" dirty="0"/>
              <a:t>Φύλο</a:t>
            </a:r>
          </a:p>
          <a:p>
            <a:pPr marL="0" indent="0">
              <a:buNone/>
            </a:pPr>
            <a:r>
              <a:rPr lang="el-GR" dirty="0"/>
              <a:t>Παρατηρούνται διαφορές σε:</a:t>
            </a:r>
          </a:p>
          <a:p>
            <a:r>
              <a:rPr lang="el-GR" dirty="0"/>
              <a:t>πολιτικές προτεραιότητες,</a:t>
            </a:r>
          </a:p>
          <a:p>
            <a:r>
              <a:rPr lang="el-GR" dirty="0"/>
              <a:t>κοινωνικές ευαισθησίες,</a:t>
            </a:r>
          </a:p>
          <a:p>
            <a:r>
              <a:rPr lang="el-GR" dirty="0"/>
              <a:t>στάσεις απέναντι στο κράτος πρόνοιας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b="1" u="sng" dirty="0"/>
              <a:t>Μέσα Μαζικής Ενημέρωσης</a:t>
            </a:r>
          </a:p>
          <a:p>
            <a:r>
              <a:rPr lang="el-GR" dirty="0"/>
              <a:t>Τα ΜΜΕ επηρεάζουν:</a:t>
            </a:r>
          </a:p>
          <a:p>
            <a:r>
              <a:rPr lang="el-GR" dirty="0"/>
              <a:t>την ατζέντα,</a:t>
            </a:r>
          </a:p>
          <a:p>
            <a:r>
              <a:rPr lang="el-GR" dirty="0"/>
              <a:t>την εικόνα πολιτικών,</a:t>
            </a:r>
          </a:p>
          <a:p>
            <a:r>
              <a:rPr lang="el-GR" dirty="0"/>
              <a:t>τις πολιτικές προτεραιότητες.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1567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Οικονομική Κατάσταση</a:t>
            </a:r>
          </a:p>
          <a:p>
            <a:r>
              <a:rPr lang="el-GR" dirty="0"/>
              <a:t>Οικονομικές κρίσεις επηρεάζουν έντονα την εκλογική συμπεριφορά.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Αύξηση </a:t>
            </a:r>
            <a:r>
              <a:rPr lang="el-GR" dirty="0" err="1"/>
              <a:t>αντισυστημικών</a:t>
            </a:r>
            <a:r>
              <a:rPr lang="el-GR" dirty="0"/>
              <a:t> κομμάτων σε περιόδους λιτότητας.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68405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 ΡΟΛΟΣ ΤΩΝ ΜΜΕ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Τα Μέσα Μαζικής Ενημέρωσης αποτελούν βασικό θεσμό των σύγχρονων δημοκρατιών.</a:t>
            </a:r>
          </a:p>
          <a:p>
            <a:pPr marL="0" indent="0">
              <a:buNone/>
            </a:pPr>
            <a:r>
              <a:rPr lang="el-GR" dirty="0"/>
              <a:t>Βασικές λειτουργίες:</a:t>
            </a:r>
          </a:p>
          <a:p>
            <a:r>
              <a:rPr lang="el-GR" dirty="0"/>
              <a:t>ενημέρωση, </a:t>
            </a:r>
          </a:p>
          <a:p>
            <a:r>
              <a:rPr lang="el-GR" dirty="0"/>
              <a:t>διαμόρφωση κοινής γνώμης, </a:t>
            </a:r>
          </a:p>
          <a:p>
            <a:r>
              <a:rPr lang="el-GR" dirty="0"/>
              <a:t>πολιτικός έλεγχος, </a:t>
            </a:r>
          </a:p>
          <a:p>
            <a:r>
              <a:rPr lang="el-GR" dirty="0"/>
              <a:t>πολιτική κοινωνικοποίηση, </a:t>
            </a:r>
          </a:p>
          <a:p>
            <a:r>
              <a:rPr lang="el-GR" dirty="0"/>
              <a:t>διαμόρφωση δημόσιας ατζέντας. </a:t>
            </a:r>
          </a:p>
          <a:p>
            <a:r>
              <a:rPr lang="el-GR" dirty="0"/>
              <a:t>Τα ΜΜΕ συχνά αποκαλούνται «τέταρτη εξουσία».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05939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656823"/>
            <a:ext cx="8596668" cy="5384539"/>
          </a:xfrm>
        </p:spPr>
        <p:txBody>
          <a:bodyPr/>
          <a:lstStyle/>
          <a:p>
            <a:pPr marL="0" indent="0">
              <a:buNone/>
            </a:pPr>
            <a:r>
              <a:rPr lang="el-GR" u="sng" dirty="0"/>
              <a:t>Πολιτική </a:t>
            </a:r>
            <a:r>
              <a:rPr lang="el-GR" u="sng" dirty="0" smtClean="0"/>
              <a:t>Επικοινωνία</a:t>
            </a:r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πολιτική επικοινωνία αφορά</a:t>
            </a:r>
            <a:r>
              <a:rPr lang="el-GR" dirty="0" smtClean="0"/>
              <a:t>:</a:t>
            </a:r>
          </a:p>
          <a:p>
            <a:r>
              <a:rPr lang="el-GR" dirty="0" smtClean="0"/>
              <a:t>τη </a:t>
            </a:r>
            <a:r>
              <a:rPr lang="el-GR" dirty="0"/>
              <a:t>μετάδοση πολιτικών μηνυμάτων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την </a:t>
            </a:r>
            <a:r>
              <a:rPr lang="el-GR" dirty="0"/>
              <a:t>εικόνα πολιτικών ηγετών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τις </a:t>
            </a:r>
            <a:r>
              <a:rPr lang="el-GR" dirty="0"/>
              <a:t>προεκλογικές </a:t>
            </a:r>
            <a:r>
              <a:rPr lang="el-GR" dirty="0" err="1"/>
              <a:t>εκστρατείες,την</a:t>
            </a:r>
            <a:r>
              <a:rPr lang="el-GR" dirty="0"/>
              <a:t> πολιτική διαφήμιση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u="sng" dirty="0"/>
              <a:t>Θεωρία Διαμόρφωσης Ατζέντας </a:t>
            </a:r>
            <a:endParaRPr lang="el-GR" u="sng" dirty="0" smtClean="0"/>
          </a:p>
          <a:p>
            <a:pPr marL="0" indent="0">
              <a:buNone/>
            </a:pPr>
            <a:r>
              <a:rPr lang="el-GR" dirty="0" smtClean="0"/>
              <a:t>Τα </a:t>
            </a:r>
            <a:r>
              <a:rPr lang="el-GR" dirty="0"/>
              <a:t>ΜΜΕ επηρεάζουν ποια θέματα θεωρούν σημαντικά οι πολίτες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Παράδειγμα:</a:t>
            </a:r>
          </a:p>
          <a:p>
            <a:pPr marL="0" indent="0">
              <a:buNone/>
            </a:pPr>
            <a:r>
              <a:rPr lang="el-GR" dirty="0" smtClean="0"/>
              <a:t>Έντονη </a:t>
            </a:r>
            <a:r>
              <a:rPr lang="el-GR" dirty="0"/>
              <a:t>προβολή εγκληματικότητας αυξάνει την κοινωνική ανησυχία.</a:t>
            </a:r>
          </a:p>
        </p:txBody>
      </p:sp>
    </p:spTree>
    <p:extLst>
      <p:ext uri="{BB962C8B-B14F-4D97-AF65-F5344CB8AC3E}">
        <p14:creationId xmlns:p14="http://schemas.microsoft.com/office/powerpoint/2010/main" val="12361700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u="sng" dirty="0"/>
              <a:t>Θεωρία Πλαισίωσης </a:t>
            </a:r>
          </a:p>
          <a:p>
            <a:r>
              <a:rPr lang="el-GR" dirty="0" smtClean="0"/>
              <a:t>Ο </a:t>
            </a:r>
            <a:r>
              <a:rPr lang="el-GR" dirty="0"/>
              <a:t>τρόπος παρουσίασης μιας είδησης επηρεάζει την ερμηνεία της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Παράδειγμα: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Το </a:t>
            </a:r>
            <a:r>
              <a:rPr lang="el-GR" dirty="0"/>
              <a:t>μεταναστευτικό μπορεί να παρουσιαστεί</a:t>
            </a:r>
            <a:r>
              <a:rPr lang="el-GR" dirty="0" smtClean="0"/>
              <a:t>: ως </a:t>
            </a:r>
            <a:r>
              <a:rPr lang="el-GR" dirty="0"/>
              <a:t>ανθρωπιστικό </a:t>
            </a:r>
            <a:r>
              <a:rPr lang="el-GR" dirty="0" err="1"/>
              <a:t>ζήτημα,ως</a:t>
            </a:r>
            <a:r>
              <a:rPr lang="el-GR" dirty="0"/>
              <a:t> πρόβλημα ασφάλειας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u="sng" dirty="0" smtClean="0"/>
              <a:t>Θεωρία Καλλιέργειας</a:t>
            </a:r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συνεχής έκθεση στα ΜΜΕ επηρεάζει την αντίληψη της πραγματικότητας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Παράδειγμα: Υπερβολική </a:t>
            </a:r>
            <a:r>
              <a:rPr lang="el-GR" dirty="0"/>
              <a:t>προβολή βίας δημιουργεί αίσθηση ανασφάλειας.</a:t>
            </a:r>
          </a:p>
        </p:txBody>
      </p:sp>
    </p:spTree>
    <p:extLst>
      <p:ext uri="{BB962C8B-B14F-4D97-AF65-F5344CB8AC3E}">
        <p14:creationId xmlns:p14="http://schemas.microsoft.com/office/powerpoint/2010/main" val="27811002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50821" y="1297705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u="sng" dirty="0"/>
              <a:t>Προπαγάνδα και </a:t>
            </a:r>
            <a:r>
              <a:rPr lang="el-GR" u="sng" dirty="0" smtClean="0"/>
              <a:t>Χειραγώγηση</a:t>
            </a:r>
          </a:p>
          <a:p>
            <a:r>
              <a:rPr lang="el-GR" dirty="0" smtClean="0"/>
              <a:t>Τα </a:t>
            </a:r>
            <a:r>
              <a:rPr lang="el-GR" dirty="0"/>
              <a:t>ΜΜΕ μπορούν</a:t>
            </a:r>
            <a:r>
              <a:rPr lang="el-GR" dirty="0" smtClean="0"/>
              <a:t>:</a:t>
            </a:r>
          </a:p>
          <a:p>
            <a:r>
              <a:rPr lang="el-GR" dirty="0" smtClean="0"/>
              <a:t>να </a:t>
            </a:r>
            <a:r>
              <a:rPr lang="el-GR" dirty="0"/>
              <a:t>κατασκευάζουν πολιτικές εικόνες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να </a:t>
            </a:r>
            <a:r>
              <a:rPr lang="el-GR" dirty="0"/>
              <a:t>ενισχύουν στερεότυπα</a:t>
            </a:r>
            <a:r>
              <a:rPr lang="el-GR" dirty="0" smtClean="0"/>
              <a:t>,</a:t>
            </a:r>
          </a:p>
          <a:p>
            <a:r>
              <a:rPr lang="el-GR" dirty="0" smtClean="0"/>
              <a:t>να </a:t>
            </a:r>
            <a:r>
              <a:rPr lang="el-GR" dirty="0"/>
              <a:t>αποκρύπτουν πληροφορίες</a:t>
            </a:r>
            <a:r>
              <a:rPr lang="el-GR" dirty="0" smtClean="0"/>
              <a:t>,</a:t>
            </a:r>
          </a:p>
          <a:p>
            <a:r>
              <a:rPr lang="el-GR" dirty="0" smtClean="0"/>
              <a:t>να </a:t>
            </a:r>
            <a:r>
              <a:rPr lang="el-GR" dirty="0"/>
              <a:t>χειραγωγούν την κοινή γνώμη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u="sng" dirty="0" smtClean="0"/>
              <a:t>Παραπληροφόρηση</a:t>
            </a:r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ψηφιακή εποχή ενίσχυσε τη διάδοση ψευδών ειδήσεων</a:t>
            </a:r>
            <a:r>
              <a:rPr lang="el-GR" dirty="0" smtClean="0"/>
              <a:t>. Συνέπειες:</a:t>
            </a:r>
          </a:p>
          <a:p>
            <a:pPr marL="0" indent="0">
              <a:buNone/>
            </a:pPr>
            <a:r>
              <a:rPr lang="el-GR" dirty="0" smtClean="0"/>
              <a:t>πολιτική </a:t>
            </a:r>
            <a:r>
              <a:rPr lang="el-GR" dirty="0"/>
              <a:t>πόλωση</a:t>
            </a:r>
            <a:r>
              <a:rPr lang="el-GR" dirty="0" smtClean="0"/>
              <a:t>, κρίση </a:t>
            </a:r>
            <a:r>
              <a:rPr lang="el-GR" dirty="0"/>
              <a:t>εμπιστοσύνης</a:t>
            </a:r>
            <a:r>
              <a:rPr lang="el-GR" dirty="0" smtClean="0"/>
              <a:t>, αμφισβήτηση </a:t>
            </a:r>
            <a:r>
              <a:rPr lang="el-GR" dirty="0"/>
              <a:t>θεσμών.</a:t>
            </a:r>
          </a:p>
        </p:txBody>
      </p:sp>
    </p:spTree>
    <p:extLst>
      <p:ext uri="{BB962C8B-B14F-4D97-AF65-F5344CB8AC3E}">
        <p14:creationId xmlns:p14="http://schemas.microsoft.com/office/powerpoint/2010/main" val="4803253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0610844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360609"/>
            <a:ext cx="8596668" cy="56807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/>
              <a:t>Αρχαιότητα</a:t>
            </a:r>
          </a:p>
          <a:p>
            <a:r>
              <a:rPr lang="el-GR" dirty="0"/>
              <a:t>Στην αρχαία Αθήνα κυριαρχούσε η άμεση δημοκρατία. Οι πολίτες συμμετείχαν προσωπικά στην Εκκλησία του Δήμου.</a:t>
            </a:r>
          </a:p>
          <a:p>
            <a:pPr marL="0" indent="0">
              <a:buNone/>
            </a:pPr>
            <a:r>
              <a:rPr lang="el-GR" b="1" u="sng" dirty="0"/>
              <a:t>Μεσαίωνας</a:t>
            </a:r>
          </a:p>
          <a:p>
            <a:r>
              <a:rPr lang="el-GR" dirty="0"/>
              <a:t>Εμφανίζονται πρώιμες μορφές εκπροσώπησης μέσω συνελεύσεων ευγενών, κλήρου και συντεχνιών.</a:t>
            </a:r>
          </a:p>
          <a:p>
            <a:pPr marL="0" indent="0">
              <a:buNone/>
            </a:pPr>
            <a:r>
              <a:rPr lang="el-GR" b="1" u="sng" dirty="0"/>
              <a:t>Νεότερο Κράτος</a:t>
            </a:r>
          </a:p>
          <a:p>
            <a:pPr marL="0" indent="0">
              <a:buNone/>
            </a:pPr>
            <a:r>
              <a:rPr lang="el-GR" dirty="0"/>
              <a:t>Μετά τις αστικές επαναστάσεις:</a:t>
            </a:r>
          </a:p>
          <a:p>
            <a:r>
              <a:rPr lang="el-GR" dirty="0"/>
              <a:t>Αμερικανική Επανάσταση (1776)</a:t>
            </a:r>
          </a:p>
          <a:p>
            <a:r>
              <a:rPr lang="el-GR" dirty="0"/>
              <a:t>Γαλλική Επανάσταση (1789)</a:t>
            </a:r>
          </a:p>
          <a:p>
            <a:pPr marL="0" indent="0">
              <a:buNone/>
            </a:pPr>
            <a:r>
              <a:rPr lang="el-GR" dirty="0"/>
              <a:t>η αντιπροσώπευση συνδέθηκε με:</a:t>
            </a:r>
          </a:p>
          <a:p>
            <a:r>
              <a:rPr lang="el-GR" dirty="0"/>
              <a:t>τη λαϊκή κυριαρχία,</a:t>
            </a:r>
          </a:p>
          <a:p>
            <a:r>
              <a:rPr lang="el-GR" dirty="0"/>
              <a:t>τα πολιτικά δικαιώματα,</a:t>
            </a:r>
          </a:p>
          <a:p>
            <a:r>
              <a:rPr lang="el-GR" dirty="0"/>
              <a:t>το συνταγματικό κράτος.</a:t>
            </a:r>
          </a:p>
          <a:p>
            <a:pPr marL="0" indent="0">
              <a:buNone/>
            </a:pPr>
            <a:r>
              <a:rPr lang="el-GR" b="1" u="sng" dirty="0"/>
              <a:t>Σύγχρονη Εποχή</a:t>
            </a:r>
          </a:p>
          <a:p>
            <a:r>
              <a:rPr lang="el-GR" dirty="0"/>
              <a:t>Η καθολική ψήφος, η άνοδος των κομμάτων και η μαζική πολιτική συμμετοχή οδήγησαν στη σύγχρονη κοινοβουλευτική δημοκρατία.</a:t>
            </a:r>
          </a:p>
        </p:txBody>
      </p:sp>
    </p:spTree>
    <p:extLst>
      <p:ext uri="{BB962C8B-B14F-4D97-AF65-F5344CB8AC3E}">
        <p14:creationId xmlns:p14="http://schemas.microsoft.com/office/powerpoint/2010/main" val="1994119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el-GR" b="1" dirty="0"/>
              <a:t>ΘΕΩΡΙΕΣ ΑΝΤΙΠΡΟΣΩΠΕΥΣΗΣ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4" y="605306"/>
            <a:ext cx="8685607" cy="62526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l-GR" b="1" u="sng" dirty="0" smtClean="0"/>
          </a:p>
          <a:p>
            <a:pPr marL="0" indent="0">
              <a:buNone/>
            </a:pPr>
            <a:r>
              <a:rPr lang="el-GR" b="1" u="sng" dirty="0" smtClean="0"/>
              <a:t>Η </a:t>
            </a:r>
            <a:r>
              <a:rPr lang="el-GR" b="1" u="sng" dirty="0"/>
              <a:t>Εντολοδόχος Θεωρία </a:t>
            </a:r>
          </a:p>
          <a:p>
            <a:pPr marL="0" indent="0">
              <a:buNone/>
            </a:pPr>
            <a:r>
              <a:rPr lang="el-GR" dirty="0" smtClean="0"/>
              <a:t>Ο </a:t>
            </a:r>
            <a:r>
              <a:rPr lang="el-GR" dirty="0"/>
              <a:t>αντιπρόσωπος λειτουργεί ως εκφραστής της βούλησης των πολιτών.</a:t>
            </a:r>
          </a:p>
          <a:p>
            <a:pPr marL="0" indent="0">
              <a:buNone/>
            </a:pPr>
            <a:r>
              <a:rPr lang="el-GR" dirty="0"/>
              <a:t>Χαρακτηριστικά:</a:t>
            </a:r>
          </a:p>
          <a:p>
            <a:r>
              <a:rPr lang="el-GR" dirty="0"/>
              <a:t>δεσμεύεται από τις επιθυμίες των ψηφοφόρων,</a:t>
            </a:r>
          </a:p>
          <a:p>
            <a:r>
              <a:rPr lang="el-GR" dirty="0"/>
              <a:t>ενεργεί ως «φωνή» του λαού,</a:t>
            </a:r>
          </a:p>
          <a:p>
            <a:r>
              <a:rPr lang="el-GR" dirty="0"/>
              <a:t>περιορίζεται από τη λαϊκή εντολή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Βουλευτής που ψηφίζει σύμφωνα με τη γνώμη της εκλογικής του περιφέρειας ακόμη κι αν προσωπικά διαφωνεί.</a:t>
            </a:r>
          </a:p>
          <a:p>
            <a:pPr marL="0" indent="0">
              <a:buNone/>
            </a:pPr>
            <a:r>
              <a:rPr lang="el-GR" b="1" dirty="0"/>
              <a:t>Πλεονεκτήματα</a:t>
            </a:r>
          </a:p>
          <a:p>
            <a:r>
              <a:rPr lang="el-GR" dirty="0"/>
              <a:t>αυξημένη δημοκρατική νομιμοποίηση,</a:t>
            </a:r>
          </a:p>
          <a:p>
            <a:r>
              <a:rPr lang="el-GR" dirty="0"/>
              <a:t>άμεση σύνδεση πολίτη-εκπροσώπου.</a:t>
            </a:r>
          </a:p>
          <a:p>
            <a:pPr marL="0" indent="0">
              <a:buNone/>
            </a:pPr>
            <a:r>
              <a:rPr lang="el-GR" b="1" dirty="0"/>
              <a:t>Μειονεκτήματα</a:t>
            </a:r>
          </a:p>
          <a:p>
            <a:r>
              <a:rPr lang="el-GR" dirty="0"/>
              <a:t>δυσκολία λήψης σύνθετων αποφάσεων,</a:t>
            </a:r>
          </a:p>
          <a:p>
            <a:r>
              <a:rPr lang="el-GR" dirty="0"/>
              <a:t>πιθανός λαϊκισμός.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076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528035"/>
            <a:ext cx="8596668" cy="5513328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Η Θεωρία του </a:t>
            </a:r>
            <a:r>
              <a:rPr lang="el-GR" b="1" u="sng" dirty="0" smtClean="0"/>
              <a:t>Θεματοφύλακα</a:t>
            </a:r>
            <a:endParaRPr lang="el-GR" b="1" u="sng" dirty="0"/>
          </a:p>
          <a:p>
            <a:r>
              <a:rPr lang="el-GR" dirty="0"/>
              <a:t>Ο αντιπρόσωπος λειτουργεί με βάση τη δική του κρίση και εμπειρία.</a:t>
            </a:r>
          </a:p>
          <a:p>
            <a:r>
              <a:rPr lang="el-GR" dirty="0"/>
              <a:t>Ο </a:t>
            </a:r>
            <a:r>
              <a:rPr lang="el-GR" dirty="0" err="1"/>
              <a:t>Edmund</a:t>
            </a:r>
            <a:r>
              <a:rPr lang="el-GR" dirty="0"/>
              <a:t> </a:t>
            </a:r>
            <a:r>
              <a:rPr lang="el-GR" dirty="0" err="1"/>
              <a:t>Burke</a:t>
            </a:r>
            <a:r>
              <a:rPr lang="el-GR" dirty="0"/>
              <a:t> υποστήριξε ότι ο βουλευτής δεν είναι απλός εντολοδόχος αλλά οφείλει να χρησιμοποιεί τη συνείδηση και τη γνώση του.</a:t>
            </a:r>
          </a:p>
          <a:p>
            <a:pPr marL="0" indent="0">
              <a:buNone/>
            </a:pPr>
            <a:r>
              <a:rPr lang="el-GR" b="1" dirty="0"/>
              <a:t>Χαρακτηριστικά</a:t>
            </a:r>
          </a:p>
          <a:p>
            <a:r>
              <a:rPr lang="el-GR" dirty="0"/>
              <a:t>πολιτική αυτονομία,</a:t>
            </a:r>
          </a:p>
          <a:p>
            <a:r>
              <a:rPr lang="el-GR" dirty="0"/>
              <a:t>έμφαση στην εμπειρία,</a:t>
            </a:r>
          </a:p>
          <a:p>
            <a:r>
              <a:rPr lang="el-GR" dirty="0"/>
              <a:t>ανεξαρτησία από πρόσκαιρες πιέσεις.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Κυβέρνηση που λαμβάνει </a:t>
            </a:r>
            <a:r>
              <a:rPr lang="el-GR" dirty="0" err="1"/>
              <a:t>αντιδημοφιλή</a:t>
            </a:r>
            <a:r>
              <a:rPr lang="el-GR" dirty="0"/>
              <a:t> οικονομικά μέτρα θεωρώντας ότι είναι απαραίτητα για τη χώρα.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2289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9452" y="215879"/>
            <a:ext cx="8596668" cy="6545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Η Περιγραφική Αντιπροσώπευση</a:t>
            </a:r>
          </a:p>
          <a:p>
            <a:r>
              <a:rPr lang="el-GR" dirty="0"/>
              <a:t>Η αντιπροσώπευση θεωρείται επιτυχημένη όταν οι αντιπρόσωποι μοιάζουν κοινωνικά με τους εκπροσωπούμενους.</a:t>
            </a:r>
          </a:p>
          <a:p>
            <a:pPr marL="0" indent="0">
              <a:buNone/>
            </a:pPr>
            <a:r>
              <a:rPr lang="el-GR" dirty="0"/>
              <a:t>Κριτήρια:</a:t>
            </a:r>
          </a:p>
          <a:p>
            <a:r>
              <a:rPr lang="el-GR" dirty="0"/>
              <a:t>φύλο,</a:t>
            </a:r>
          </a:p>
          <a:p>
            <a:r>
              <a:rPr lang="el-GR" dirty="0"/>
              <a:t>κοινωνική τάξη,</a:t>
            </a:r>
          </a:p>
          <a:p>
            <a:r>
              <a:rPr lang="el-GR" dirty="0"/>
              <a:t>εθνότητα,</a:t>
            </a:r>
          </a:p>
          <a:p>
            <a:r>
              <a:rPr lang="el-GR" dirty="0"/>
              <a:t>ηλικία,</a:t>
            </a:r>
          </a:p>
          <a:p>
            <a:r>
              <a:rPr lang="el-GR" dirty="0"/>
              <a:t>θρησκεία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Αύξηση γυναικών στο κοινοβούλιο ώστε να εκπροσωπούνται καλύτερα οι γυναίκες.</a:t>
            </a:r>
          </a:p>
          <a:p>
            <a:pPr marL="0" indent="0">
              <a:buNone/>
            </a:pPr>
            <a:r>
              <a:rPr lang="el-GR" b="1" dirty="0"/>
              <a:t>Σύγχρονες Συζητήσεις</a:t>
            </a:r>
          </a:p>
          <a:p>
            <a:r>
              <a:rPr lang="el-GR" dirty="0"/>
              <a:t>ποσόστωση φύλου,</a:t>
            </a:r>
          </a:p>
          <a:p>
            <a:r>
              <a:rPr lang="el-GR" dirty="0"/>
              <a:t>πολυπολιτισμική εκπροσώπηση,</a:t>
            </a:r>
          </a:p>
          <a:p>
            <a:r>
              <a:rPr lang="el-GR" dirty="0"/>
              <a:t>εκπροσώπηση μειονοτήτων.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5578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Η Ουσιαστική Αντιπροσώπευση</a:t>
            </a:r>
          </a:p>
          <a:p>
            <a:r>
              <a:rPr lang="el-GR" dirty="0"/>
              <a:t>Δεν έχει σημασία ποιος εκπροσωπεί αλλά αν προωθούνται ουσιαστικά τα συμφέροντα των πολιτών.</a:t>
            </a:r>
          </a:p>
          <a:p>
            <a:pPr marL="0" indent="0">
              <a:buNone/>
            </a:pPr>
            <a:r>
              <a:rPr lang="el-GR" b="1" dirty="0"/>
              <a:t>Παράδειγμα</a:t>
            </a:r>
          </a:p>
          <a:p>
            <a:r>
              <a:rPr lang="el-GR" dirty="0"/>
              <a:t>Άνδρας πολιτικός που υποστηρίζει ενεργά πολιτικές ισότητας φύλων.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2777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19467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Η Κομματική Αντιπροσώπευση</a:t>
            </a:r>
          </a:p>
          <a:p>
            <a:pPr marL="0" indent="0">
              <a:buNone/>
            </a:pPr>
            <a:r>
              <a:rPr lang="el-GR" dirty="0"/>
              <a:t>Στις σύγχρονες δημοκρατίες οι πολίτες συχνά ψηφίζουν κόμματα και όχι πρόσωπα.</a:t>
            </a:r>
          </a:p>
          <a:p>
            <a:pPr marL="0" indent="0">
              <a:buNone/>
            </a:pPr>
            <a:r>
              <a:rPr lang="el-GR" dirty="0"/>
              <a:t>Τα κόμματα:</a:t>
            </a:r>
          </a:p>
          <a:p>
            <a:r>
              <a:rPr lang="el-GR" dirty="0"/>
              <a:t>οργανώνουν συμφέροντα,</a:t>
            </a:r>
          </a:p>
          <a:p>
            <a:r>
              <a:rPr lang="el-GR" dirty="0"/>
              <a:t>διαμορφώνουν ιδεολογίες,</a:t>
            </a:r>
          </a:p>
          <a:p>
            <a:r>
              <a:rPr lang="el-GR" dirty="0"/>
              <a:t>κινητοποιούν ψηφοφόρους,</a:t>
            </a:r>
          </a:p>
          <a:p>
            <a:r>
              <a:rPr lang="el-GR" dirty="0"/>
              <a:t>παράγουν πολιτικές ελίτ.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4344625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1709</TotalTime>
  <Words>1446</Words>
  <Application>Microsoft Office PowerPoint</Application>
  <PresentationFormat>Ευρεία οθόνη</PresentationFormat>
  <Paragraphs>324</Paragraphs>
  <Slides>37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37</vt:i4>
      </vt:variant>
    </vt:vector>
  </HeadingPairs>
  <TitlesOfParts>
    <vt:vector size="43" baseType="lpstr">
      <vt:lpstr>Arial</vt:lpstr>
      <vt:lpstr>Calibri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Η ΕΝΝΟΙΑ ΤΗΣ ΑΝΤΙΠΡΟΣΩΠΕΥΣΗΣ</vt:lpstr>
      <vt:lpstr>Παρουσίαση του PowerPoint</vt:lpstr>
      <vt:lpstr>ΘΕΩΡΙΕΣ ΑΝΤΙΠΡΟΣΩΠΕΥΣΗΣ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ΦΙΛΕΛΕΥΘΕΡΕΣ ΠΡΟΣΕΓΓΙΣΕΙΣ ΣΤΗΝ ΑΝΤΙΠΡΟΣΩΠΕΥΣΗ</vt:lpstr>
      <vt:lpstr>Παρουσίαση του PowerPoint</vt:lpstr>
      <vt:lpstr>Παρουσίαση του PowerPoint</vt:lpstr>
      <vt:lpstr>Παρουσίαση του PowerPoint</vt:lpstr>
      <vt:lpstr>ΚΟΛΕΚΤΙΒΙΣΤΙΚΕΣ ΠΡΟΣΕΓΓΙΣΕΙΣ ΣΤΗΝ ΑΝΤΙΠΡΟΣΩΠΕΥΣΗ</vt:lpstr>
      <vt:lpstr>Παρουσίαση του PowerPoint</vt:lpstr>
      <vt:lpstr>Παρουσίαση του PowerPoint</vt:lpstr>
      <vt:lpstr>Παρουσίαση του PowerPoint</vt:lpstr>
      <vt:lpstr>ΟΙ ΛΕΙΤΟΥΡΓΙΕΣ ΤΩΝ ΕΚΛΟΓΩΝ</vt:lpstr>
      <vt:lpstr>Παρουσίαση του PowerPoint</vt:lpstr>
      <vt:lpstr>Παρουσίαση του PowerPoint</vt:lpstr>
      <vt:lpstr>ΕΚΛΟΓΙΚΑ ΣΥΣΤΗΜΑΤΑ</vt:lpstr>
      <vt:lpstr>Παρουσίαση του PowerPoint</vt:lpstr>
      <vt:lpstr>Παρουσίαση του PowerPoint</vt:lpstr>
      <vt:lpstr>ΕΚΛΟΓΙΚΗ ΣΥΜΠΕΡΙΦΟΡΑ</vt:lpstr>
      <vt:lpstr>ΘΕΩΡΙΕΣ ΕΚΛΟΓΙΚΗΣ ΣΥΜΠΕΡΙΦΟΡΑΣ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ΠΑΡΑΓΟΝΤΕΣ ΠΟΥ ΕΠΗΡΕΑΖΟΥΝ ΤΗΝ ΕΚΛΟΓΙΚΗ ΣΥΜΠΕΡΙΦΟΡΑ</vt:lpstr>
      <vt:lpstr>Παρουσίαση του PowerPoint</vt:lpstr>
      <vt:lpstr>Παρουσίαση του PowerPoint</vt:lpstr>
      <vt:lpstr>Ο ΡΟΛΟΣ ΤΩΝ ΜΜΕ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18</cp:revision>
  <dcterms:created xsi:type="dcterms:W3CDTF">2026-05-12T11:39:10Z</dcterms:created>
  <dcterms:modified xsi:type="dcterms:W3CDTF">2026-05-13T16:08:49Z</dcterms:modified>
</cp:coreProperties>
</file>