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6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59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Τίτλος, Κείμενο και 2 Αντικεί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1"/>
            <a:ext cx="5384800" cy="2189163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41763"/>
            <a:ext cx="5384800" cy="218916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6E65DB10-E117-4DF6-B91A-A309E37B69D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4513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  <p:sldLayoutId id="214748366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05154" y="1052813"/>
            <a:ext cx="6795846" cy="1646302"/>
          </a:xfrm>
        </p:spPr>
        <p:txBody>
          <a:bodyPr/>
          <a:lstStyle/>
          <a:p>
            <a:r>
              <a:rPr lang="el-GR" sz="3600" b="1" dirty="0" smtClean="0"/>
              <a:t>ΠΟΛΙΤΙΚΗ ΚΟΙΝΩΝΙΟΛΟΓΙΑ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4487" y="3505200"/>
            <a:ext cx="7166113" cy="2038177"/>
          </a:xfrm>
        </p:spPr>
        <p:txBody>
          <a:bodyPr>
            <a:normAutofit/>
          </a:bodyPr>
          <a:lstStyle/>
          <a:p>
            <a:pPr algn="ctr"/>
            <a:r>
              <a:rPr lang="el-GR" dirty="0" smtClean="0"/>
              <a:t>Μάθημα </a:t>
            </a:r>
            <a:r>
              <a:rPr lang="en-US" dirty="0"/>
              <a:t>6</a:t>
            </a:r>
            <a:r>
              <a:rPr lang="el-GR" baseline="30000" dirty="0" smtClean="0"/>
              <a:t>ο</a:t>
            </a:r>
            <a:endParaRPr lang="el-GR" dirty="0" smtClean="0"/>
          </a:p>
          <a:p>
            <a:pPr algn="ctr"/>
            <a:r>
              <a:rPr lang="el-GR" dirty="0"/>
              <a:t>Τμήμα Επιστημών της Εκπαίδευσης και της Αγωγής στην Προσχολική Ηλικία</a:t>
            </a:r>
          </a:p>
          <a:p>
            <a:pPr algn="ctr"/>
            <a: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  <a:t>Πανεπιστήμιο </a:t>
            </a:r>
            <a:r>
              <a:rPr lang="el-GR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Πατρών</a:t>
            </a:r>
            <a: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  <a:t>Διδάσκουσα: Μαρία </a:t>
            </a:r>
            <a:r>
              <a:rPr lang="el-GR" b="1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Τσαγκανού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AC46D-54A2-D14A-B77F-93DBCD72AD5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833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29605" y="360608"/>
            <a:ext cx="8596668" cy="1320800"/>
          </a:xfrm>
        </p:spPr>
        <p:txBody>
          <a:bodyPr/>
          <a:lstStyle/>
          <a:p>
            <a:r>
              <a:rPr lang="el-GR" b="1" dirty="0"/>
              <a:t>ΚΟΜΜΟΥΝΙΣΤΙΚΑ ΚΟΜΜΑΤΑ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84151" y="1681408"/>
            <a:ext cx="8596668" cy="4444382"/>
          </a:xfrm>
        </p:spPr>
        <p:txBody>
          <a:bodyPr>
            <a:normAutofit lnSpcReduction="10000"/>
          </a:bodyPr>
          <a:lstStyle/>
          <a:p>
            <a:r>
              <a:rPr lang="el-GR" b="1" dirty="0"/>
              <a:t>Ιδεολογική βάση:</a:t>
            </a:r>
            <a:r>
              <a:rPr lang="el-GR" dirty="0"/>
              <a:t> Κομμουνισμός (Μαρξισμός)</a:t>
            </a:r>
          </a:p>
          <a:p>
            <a:r>
              <a:rPr lang="el-GR" b="1" dirty="0"/>
              <a:t>Κεντρικές αρχές:</a:t>
            </a:r>
            <a:endParaRPr lang="el-GR" dirty="0"/>
          </a:p>
          <a:p>
            <a:r>
              <a:rPr lang="el-GR" dirty="0"/>
              <a:t>Κατάργηση ιδιωτικής ιδιοκτησίας στα μέσα παραγωγής </a:t>
            </a:r>
          </a:p>
          <a:p>
            <a:r>
              <a:rPr lang="el-GR" dirty="0"/>
              <a:t>Ταξική πάλη </a:t>
            </a:r>
          </a:p>
          <a:p>
            <a:r>
              <a:rPr lang="el-GR" dirty="0"/>
              <a:t>Κοινωνική ισότητα </a:t>
            </a:r>
          </a:p>
          <a:p>
            <a:r>
              <a:rPr lang="el-GR" dirty="0"/>
              <a:t>Συλλογική ιδιοκτησία</a:t>
            </a:r>
          </a:p>
          <a:p>
            <a:pPr marL="0" indent="0">
              <a:buNone/>
            </a:pPr>
            <a:r>
              <a:rPr lang="el-GR" b="1" dirty="0"/>
              <a:t>Χαρακτηριστικά:</a:t>
            </a:r>
            <a:endParaRPr lang="el-GR" dirty="0"/>
          </a:p>
          <a:p>
            <a:r>
              <a:rPr lang="el-GR" dirty="0"/>
              <a:t>Ισχυρή ιδεολογία </a:t>
            </a:r>
          </a:p>
          <a:p>
            <a:r>
              <a:rPr lang="el-GR" dirty="0"/>
              <a:t>Πειθαρχημένη κομματική δομή </a:t>
            </a:r>
          </a:p>
          <a:p>
            <a:r>
              <a:rPr lang="el-GR" dirty="0"/>
              <a:t>Σαφές </a:t>
            </a:r>
            <a:r>
              <a:rPr lang="el-GR" dirty="0" smtClean="0"/>
              <a:t>πρόγραμμα</a:t>
            </a:r>
          </a:p>
          <a:p>
            <a:r>
              <a:rPr lang="el-GR" dirty="0"/>
              <a:t>Περιορισμός ατομικών ελευθεριών (σε ιστορικές εφαρμογές)Κεντρικός έλεγχος οικονομίας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212160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145960"/>
            <a:ext cx="8596668" cy="1320800"/>
          </a:xfrm>
        </p:spPr>
        <p:txBody>
          <a:bodyPr/>
          <a:lstStyle/>
          <a:p>
            <a:r>
              <a:rPr lang="el-GR" b="1" dirty="0"/>
              <a:t>ΣΟΣΙΑΛΔΗΜΟΚΡΑΤΙΚΑ ΚΟΜΜΑΤΑ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8393" y="1466760"/>
            <a:ext cx="8596668" cy="5011313"/>
          </a:xfrm>
        </p:spPr>
        <p:txBody>
          <a:bodyPr>
            <a:normAutofit lnSpcReduction="10000"/>
          </a:bodyPr>
          <a:lstStyle/>
          <a:p>
            <a:r>
              <a:rPr lang="el-GR" b="1" dirty="0"/>
              <a:t>Ιδεολογία:</a:t>
            </a:r>
            <a:r>
              <a:rPr lang="el-GR" dirty="0"/>
              <a:t> Σοσιαλδημοκρατία</a:t>
            </a:r>
          </a:p>
          <a:p>
            <a:pPr marL="0" indent="0">
              <a:buNone/>
            </a:pPr>
            <a:r>
              <a:rPr lang="el-GR" dirty="0" smtClean="0"/>
              <a:t>Συνδυασμός</a:t>
            </a:r>
            <a:r>
              <a:rPr lang="el-GR" dirty="0"/>
              <a:t>:</a:t>
            </a:r>
          </a:p>
          <a:p>
            <a:r>
              <a:rPr lang="el-GR" dirty="0"/>
              <a:t>Καπιταλισμού </a:t>
            </a:r>
          </a:p>
          <a:p>
            <a:r>
              <a:rPr lang="el-GR" dirty="0"/>
              <a:t>Κοινωνικού </a:t>
            </a:r>
            <a:r>
              <a:rPr lang="el-GR" dirty="0" smtClean="0"/>
              <a:t>κράτους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b="1" dirty="0"/>
              <a:t>Κεντρικές αρχές:</a:t>
            </a:r>
            <a:endParaRPr lang="el-GR" dirty="0"/>
          </a:p>
          <a:p>
            <a:r>
              <a:rPr lang="el-GR" dirty="0"/>
              <a:t>Αναδιανομή πλούτου </a:t>
            </a:r>
          </a:p>
          <a:p>
            <a:r>
              <a:rPr lang="el-GR" dirty="0"/>
              <a:t>Δημόσια υγεία &amp; παιδεία </a:t>
            </a:r>
          </a:p>
          <a:p>
            <a:r>
              <a:rPr lang="el-GR" dirty="0"/>
              <a:t>Κοινωνική </a:t>
            </a:r>
            <a:r>
              <a:rPr lang="el-GR" dirty="0" smtClean="0"/>
              <a:t>δικαιοσύνη</a:t>
            </a:r>
          </a:p>
          <a:p>
            <a:pPr marL="0" indent="0">
              <a:buNone/>
            </a:pPr>
            <a:r>
              <a:rPr lang="el-GR" b="1" dirty="0"/>
              <a:t>Χαρακτηριστικά:</a:t>
            </a:r>
            <a:endParaRPr lang="el-GR" dirty="0"/>
          </a:p>
          <a:p>
            <a:r>
              <a:rPr lang="el-GR" dirty="0"/>
              <a:t>Μετριοπαθής αριστερά </a:t>
            </a:r>
          </a:p>
          <a:p>
            <a:r>
              <a:rPr lang="el-GR" dirty="0"/>
              <a:t>Δέχονται την αγορά αλλά με ρύθμιση </a:t>
            </a:r>
          </a:p>
          <a:p>
            <a:r>
              <a:rPr lang="el-GR" dirty="0"/>
              <a:t>Έμφαση στο κράτος πρόνοιας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34375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62179" y="0"/>
            <a:ext cx="8596668" cy="1320800"/>
          </a:xfrm>
        </p:spPr>
        <p:txBody>
          <a:bodyPr/>
          <a:lstStyle/>
          <a:p>
            <a:r>
              <a:rPr lang="el-GR" b="1" dirty="0"/>
              <a:t>ΚΕΝΤΡΩΑ ΚΟΜΜΑΤΑ</a:t>
            </a:r>
            <a:br>
              <a:rPr lang="el-GR" b="1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81120" y="2170351"/>
            <a:ext cx="8596668" cy="4720562"/>
          </a:xfrm>
        </p:spPr>
        <p:txBody>
          <a:bodyPr/>
          <a:lstStyle/>
          <a:p>
            <a:r>
              <a:rPr lang="el-GR" b="1" dirty="0"/>
              <a:t>Ιδεολογία:</a:t>
            </a:r>
            <a:r>
              <a:rPr lang="el-GR" dirty="0"/>
              <a:t> Μετριοπάθεια</a:t>
            </a:r>
          </a:p>
          <a:p>
            <a:r>
              <a:rPr lang="el-GR" dirty="0" smtClean="0"/>
              <a:t>Δεν </a:t>
            </a:r>
            <a:r>
              <a:rPr lang="el-GR" dirty="0"/>
              <a:t>είναι “ουδέτερα” → συνδυάζουν </a:t>
            </a:r>
            <a:r>
              <a:rPr lang="el-GR" dirty="0" smtClean="0"/>
              <a:t>στοιχεία</a:t>
            </a:r>
          </a:p>
          <a:p>
            <a:pPr marL="0" indent="0">
              <a:buNone/>
            </a:pPr>
            <a:r>
              <a:rPr lang="el-GR" b="1" dirty="0"/>
              <a:t>Χαρακτηριστικά:</a:t>
            </a:r>
            <a:endParaRPr lang="el-GR" dirty="0"/>
          </a:p>
          <a:p>
            <a:r>
              <a:rPr lang="el-GR" dirty="0"/>
              <a:t>Συμβιβασμός </a:t>
            </a:r>
          </a:p>
          <a:p>
            <a:r>
              <a:rPr lang="el-GR" dirty="0"/>
              <a:t>Πραγματισμός </a:t>
            </a:r>
          </a:p>
          <a:p>
            <a:r>
              <a:rPr lang="el-GR" dirty="0"/>
              <a:t>Ευελιξία πολιτικής </a:t>
            </a:r>
          </a:p>
          <a:p>
            <a:r>
              <a:rPr lang="el-GR" dirty="0" smtClean="0"/>
              <a:t> </a:t>
            </a:r>
            <a:r>
              <a:rPr lang="el-GR" dirty="0"/>
              <a:t>Συχνά ρυθμιστικός ρόλος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239635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23542" y="274750"/>
            <a:ext cx="8596668" cy="1320800"/>
          </a:xfrm>
        </p:spPr>
        <p:txBody>
          <a:bodyPr/>
          <a:lstStyle/>
          <a:p>
            <a:r>
              <a:rPr lang="el-GR" b="1" dirty="0"/>
              <a:t>ΦΙΛΕΛΕΥΘΕΡΑ ΚΟΜΜΑΤΑ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Ιδεολογία:</a:t>
            </a:r>
            <a:r>
              <a:rPr lang="el-GR" dirty="0"/>
              <a:t> Φιλελευθερισμός</a:t>
            </a:r>
          </a:p>
          <a:p>
            <a:r>
              <a:rPr lang="el-GR" dirty="0" smtClean="0"/>
              <a:t>Κεντρική </a:t>
            </a:r>
            <a:r>
              <a:rPr lang="el-GR" dirty="0"/>
              <a:t>έννοια: </a:t>
            </a:r>
            <a:r>
              <a:rPr lang="el-GR" dirty="0" smtClean="0"/>
              <a:t>ελευθερία</a:t>
            </a:r>
          </a:p>
          <a:p>
            <a:pPr marL="0" indent="0">
              <a:buNone/>
            </a:pPr>
            <a:r>
              <a:rPr lang="el-GR" b="1" dirty="0"/>
              <a:t>Αρχές:</a:t>
            </a:r>
            <a:endParaRPr lang="el-GR" dirty="0"/>
          </a:p>
          <a:p>
            <a:r>
              <a:rPr lang="el-GR" dirty="0"/>
              <a:t>Ατομικά δικαιώματα </a:t>
            </a:r>
          </a:p>
          <a:p>
            <a:r>
              <a:rPr lang="el-GR" dirty="0"/>
              <a:t>Ελεύθερη αγορά </a:t>
            </a:r>
          </a:p>
          <a:p>
            <a:r>
              <a:rPr lang="el-GR" dirty="0"/>
              <a:t>Περιορισμένο </a:t>
            </a:r>
            <a:r>
              <a:rPr lang="el-GR" dirty="0" smtClean="0"/>
              <a:t>κράτος</a:t>
            </a:r>
          </a:p>
          <a:p>
            <a:pPr marL="0" indent="0">
              <a:buNone/>
            </a:pPr>
            <a:r>
              <a:rPr lang="el-GR" b="1" dirty="0"/>
              <a:t>Διακρίσεις:</a:t>
            </a:r>
            <a:endParaRPr lang="el-GR" dirty="0"/>
          </a:p>
          <a:p>
            <a:r>
              <a:rPr lang="el-GR" dirty="0"/>
              <a:t>Οικονομικός φιλελευθερισμός </a:t>
            </a:r>
          </a:p>
          <a:p>
            <a:r>
              <a:rPr lang="el-GR" dirty="0"/>
              <a:t>Κοινωνικός φιλελευθερισμός</a:t>
            </a: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49171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9300" y="171718"/>
            <a:ext cx="8596668" cy="1320800"/>
          </a:xfrm>
        </p:spPr>
        <p:txBody>
          <a:bodyPr/>
          <a:lstStyle/>
          <a:p>
            <a:r>
              <a:rPr lang="el-GR" b="1" dirty="0"/>
              <a:t>ΣΥΝΤΗΡΗΤΙΚΑ ΚΟΜΜΑΤΑ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Ιδεολογία:</a:t>
            </a:r>
            <a:r>
              <a:rPr lang="el-GR" dirty="0"/>
              <a:t> Συντηρητισμός</a:t>
            </a:r>
          </a:p>
          <a:p>
            <a:r>
              <a:rPr lang="el-GR" dirty="0" smtClean="0"/>
              <a:t>Έμφαση </a:t>
            </a:r>
            <a:r>
              <a:rPr lang="el-GR" dirty="0"/>
              <a:t>στη </a:t>
            </a:r>
            <a:r>
              <a:rPr lang="el-GR" dirty="0" smtClean="0"/>
              <a:t>σταθερότητα</a:t>
            </a:r>
          </a:p>
          <a:p>
            <a:pPr marL="0" indent="0">
              <a:buNone/>
            </a:pPr>
            <a:r>
              <a:rPr lang="el-GR" b="1" dirty="0"/>
              <a:t>Αρχές:</a:t>
            </a:r>
            <a:endParaRPr lang="el-GR" dirty="0"/>
          </a:p>
          <a:p>
            <a:r>
              <a:rPr lang="el-GR" dirty="0"/>
              <a:t>Παράδοση </a:t>
            </a:r>
          </a:p>
          <a:p>
            <a:r>
              <a:rPr lang="el-GR" dirty="0"/>
              <a:t>Τάξη </a:t>
            </a:r>
          </a:p>
          <a:p>
            <a:r>
              <a:rPr lang="el-GR" dirty="0"/>
              <a:t>Εθνική ταυτότητα </a:t>
            </a:r>
            <a:endParaRPr lang="el-GR" dirty="0" smtClean="0"/>
          </a:p>
          <a:p>
            <a:pPr marL="0" indent="0">
              <a:buNone/>
            </a:pPr>
            <a:r>
              <a:rPr lang="el-GR" b="1" dirty="0"/>
              <a:t>Χαρακτηριστικά:</a:t>
            </a:r>
            <a:endParaRPr lang="el-GR" dirty="0"/>
          </a:p>
          <a:p>
            <a:r>
              <a:rPr lang="el-GR" dirty="0"/>
              <a:t>Προσοχή στις αλλαγές </a:t>
            </a:r>
          </a:p>
          <a:p>
            <a:r>
              <a:rPr lang="el-GR" dirty="0"/>
              <a:t>Σταδιακές μεταρρυθμίσεις</a:t>
            </a: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419665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39452" y="210354"/>
            <a:ext cx="8596668" cy="1320800"/>
          </a:xfrm>
        </p:spPr>
        <p:txBody>
          <a:bodyPr/>
          <a:lstStyle/>
          <a:p>
            <a:r>
              <a:rPr lang="el-GR" b="1" dirty="0"/>
              <a:t>ΑΚΡΟΔΕΞΙΑ ΚΟΜΜΑΤΑ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Ιδεολογία:</a:t>
            </a:r>
            <a:r>
              <a:rPr lang="el-GR" dirty="0"/>
              <a:t> </a:t>
            </a:r>
            <a:r>
              <a:rPr lang="el-GR" dirty="0" smtClean="0"/>
              <a:t>Ακροδεξιά</a:t>
            </a:r>
          </a:p>
          <a:p>
            <a:pPr marL="0" indent="0">
              <a:buNone/>
            </a:pPr>
            <a:r>
              <a:rPr lang="el-GR" b="1" dirty="0"/>
              <a:t>Χαρακτηριστικά:</a:t>
            </a:r>
            <a:endParaRPr lang="el-GR" dirty="0"/>
          </a:p>
          <a:p>
            <a:r>
              <a:rPr lang="el-GR" dirty="0"/>
              <a:t>Έντονος εθνικισμός </a:t>
            </a:r>
          </a:p>
          <a:p>
            <a:r>
              <a:rPr lang="el-GR" dirty="0" err="1"/>
              <a:t>Αντι</a:t>
            </a:r>
            <a:r>
              <a:rPr lang="el-GR" dirty="0"/>
              <a:t>-μετανάστευση </a:t>
            </a:r>
          </a:p>
          <a:p>
            <a:r>
              <a:rPr lang="el-GR" dirty="0"/>
              <a:t>Αυταρχισμός </a:t>
            </a:r>
          </a:p>
          <a:p>
            <a:r>
              <a:rPr lang="el-GR" dirty="0"/>
              <a:t>Δεν ταυτίζονται όλα — υπάρχει ποικιλία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696758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7784" y="145961"/>
            <a:ext cx="8596668" cy="1320800"/>
          </a:xfrm>
        </p:spPr>
        <p:txBody>
          <a:bodyPr/>
          <a:lstStyle/>
          <a:p>
            <a:r>
              <a:rPr lang="el-GR" b="1" dirty="0"/>
              <a:t>ΟΙΚΟΛΟΓΙΚΑ (ΠΡΑΣΙΝΑ) ΚΟΜΜΑΤΑ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Ιδεολογία:</a:t>
            </a:r>
            <a:r>
              <a:rPr lang="el-GR" dirty="0"/>
              <a:t> </a:t>
            </a:r>
            <a:r>
              <a:rPr lang="el-GR" dirty="0" err="1" smtClean="0"/>
              <a:t>Οικολογισμός</a:t>
            </a:r>
            <a:endParaRPr lang="el-GR" dirty="0" smtClean="0"/>
          </a:p>
          <a:p>
            <a:pPr marL="0" indent="0">
              <a:buNone/>
            </a:pPr>
            <a:r>
              <a:rPr lang="el-GR" b="1" dirty="0"/>
              <a:t>Αρχές:</a:t>
            </a:r>
            <a:endParaRPr lang="el-GR" dirty="0"/>
          </a:p>
          <a:p>
            <a:r>
              <a:rPr lang="el-GR" dirty="0"/>
              <a:t>Προστασία περιβάλλοντος </a:t>
            </a:r>
          </a:p>
          <a:p>
            <a:r>
              <a:rPr lang="el-GR" dirty="0"/>
              <a:t>Βιώσιμη ανάπτυξη </a:t>
            </a:r>
          </a:p>
          <a:p>
            <a:r>
              <a:rPr lang="el-GR" dirty="0"/>
              <a:t>Κοινωνική </a:t>
            </a:r>
            <a:r>
              <a:rPr lang="el-GR" dirty="0" smtClean="0"/>
              <a:t>δικαιοσύνη</a:t>
            </a:r>
            <a:endParaRPr lang="el-GR" dirty="0"/>
          </a:p>
          <a:p>
            <a:pPr marL="0" indent="0">
              <a:buNone/>
            </a:pPr>
            <a:r>
              <a:rPr lang="el-GR" b="1" dirty="0"/>
              <a:t>Χαρακτηριστικά:</a:t>
            </a:r>
            <a:endParaRPr lang="el-GR" dirty="0"/>
          </a:p>
          <a:p>
            <a:r>
              <a:rPr lang="el-GR" dirty="0"/>
              <a:t>Νέα πολιτική κουλτούρα </a:t>
            </a:r>
          </a:p>
          <a:p>
            <a:r>
              <a:rPr lang="el-GR" dirty="0"/>
              <a:t>Συμμετοχική δημοκρατία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049931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62179" y="158840"/>
            <a:ext cx="8596668" cy="1320800"/>
          </a:xfrm>
        </p:spPr>
        <p:txBody>
          <a:bodyPr/>
          <a:lstStyle/>
          <a:p>
            <a:r>
              <a:rPr lang="el-GR" b="1" dirty="0"/>
              <a:t>ΘΡΗΣΚΕΥΤΙΚΑ ΚΟΜΜΑΤΑ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Ιδεολογία:</a:t>
            </a:r>
            <a:r>
              <a:rPr lang="el-GR" dirty="0"/>
              <a:t> Θρησκευτική βάση</a:t>
            </a:r>
          </a:p>
          <a:p>
            <a:pPr marL="0" indent="0">
              <a:buNone/>
            </a:pPr>
            <a:r>
              <a:rPr lang="el-GR" b="1" dirty="0"/>
              <a:t>Χαρακτηριστικά:</a:t>
            </a:r>
            <a:endParaRPr lang="el-GR" dirty="0"/>
          </a:p>
          <a:p>
            <a:r>
              <a:rPr lang="el-GR" dirty="0"/>
              <a:t>Σύνδεση πολιτικής &amp; θρησκείας </a:t>
            </a:r>
          </a:p>
          <a:p>
            <a:r>
              <a:rPr lang="el-GR" dirty="0"/>
              <a:t>Ηθικές αξίες </a:t>
            </a:r>
          </a:p>
          <a:p>
            <a:r>
              <a:rPr lang="el-GR" dirty="0"/>
              <a:t>Παραδοσιακές αντιλήψεις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895975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87936" y="171719"/>
            <a:ext cx="8596668" cy="1320800"/>
          </a:xfrm>
        </p:spPr>
        <p:txBody>
          <a:bodyPr/>
          <a:lstStyle/>
          <a:p>
            <a:r>
              <a:rPr lang="el-GR" b="1" dirty="0"/>
              <a:t>ΓΛΩΣΣΙΚΑ / ΕΘΝΟΤΙΚΑ ΚΟΜΜΑΤΑ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Ορισμός:</a:t>
            </a:r>
            <a:r>
              <a:rPr lang="el-GR" dirty="0"/>
              <a:t/>
            </a:r>
            <a:br>
              <a:rPr lang="el-GR" dirty="0"/>
            </a:br>
            <a:r>
              <a:rPr lang="el-GR" dirty="0"/>
              <a:t>Κόμματα που εκπροσωπούν:</a:t>
            </a:r>
          </a:p>
          <a:p>
            <a:r>
              <a:rPr lang="el-GR" dirty="0"/>
              <a:t>Γλωσσικές ομάδες </a:t>
            </a:r>
          </a:p>
          <a:p>
            <a:r>
              <a:rPr lang="el-GR" dirty="0"/>
              <a:t>Εθνικές μειονότητες</a:t>
            </a:r>
          </a:p>
          <a:p>
            <a:pPr marL="0" indent="0">
              <a:buNone/>
            </a:pPr>
            <a:r>
              <a:rPr lang="el-GR" b="1" dirty="0"/>
              <a:t>Στόχοι:</a:t>
            </a:r>
            <a:endParaRPr lang="el-GR" dirty="0"/>
          </a:p>
          <a:p>
            <a:r>
              <a:rPr lang="el-GR" dirty="0"/>
              <a:t>Πολιτιστική αναγνώριση </a:t>
            </a:r>
          </a:p>
          <a:p>
            <a:r>
              <a:rPr lang="el-GR" dirty="0"/>
              <a:t>Αυτονομία </a:t>
            </a:r>
          </a:p>
          <a:p>
            <a:r>
              <a:rPr lang="el-GR" dirty="0"/>
              <a:t>Δικαιώματα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632807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13694" y="158840"/>
            <a:ext cx="8596668" cy="1320800"/>
          </a:xfrm>
        </p:spPr>
        <p:txBody>
          <a:bodyPr/>
          <a:lstStyle/>
          <a:p>
            <a:r>
              <a:rPr lang="el-GR" b="1" dirty="0"/>
              <a:t>ΠΟΛΥΣΥΛΛΕΚΤΙΚΑ (</a:t>
            </a:r>
            <a:r>
              <a:rPr lang="en-US" b="1" dirty="0"/>
              <a:t>CATCH-ALL) </a:t>
            </a:r>
            <a:r>
              <a:rPr lang="el-GR" b="1" dirty="0"/>
              <a:t>ΚΟΜΜΑΤΑ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Ορισμός:</a:t>
            </a:r>
            <a:r>
              <a:rPr lang="el-GR" dirty="0"/>
              <a:t/>
            </a:r>
            <a:br>
              <a:rPr lang="el-GR" dirty="0"/>
            </a:br>
            <a:r>
              <a:rPr lang="el-GR" dirty="0"/>
              <a:t>Κόμματα που απευθύνονται σε </a:t>
            </a:r>
            <a:r>
              <a:rPr lang="el-GR" dirty="0" smtClean="0"/>
              <a:t>όλους</a:t>
            </a:r>
          </a:p>
          <a:p>
            <a:pPr marL="0" indent="0">
              <a:buNone/>
            </a:pPr>
            <a:r>
              <a:rPr lang="el-GR" b="1" dirty="0"/>
              <a:t>Χαρακτηριστικά:</a:t>
            </a:r>
            <a:endParaRPr lang="el-GR" dirty="0"/>
          </a:p>
          <a:p>
            <a:r>
              <a:rPr lang="el-GR" dirty="0"/>
              <a:t>Αδύναμη ιδεολογία </a:t>
            </a:r>
          </a:p>
          <a:p>
            <a:r>
              <a:rPr lang="el-GR" dirty="0"/>
              <a:t>Έμφαση σε εκλογές </a:t>
            </a:r>
          </a:p>
          <a:p>
            <a:r>
              <a:rPr lang="el-GR" dirty="0" smtClean="0"/>
              <a:t>Ευελιξία</a:t>
            </a:r>
          </a:p>
          <a:p>
            <a:r>
              <a:rPr lang="el-GR" dirty="0"/>
              <a:t>Κυριαρχούν σήμερα στις δημοκρατίες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85414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082997" y="2314798"/>
            <a:ext cx="7766936" cy="4390802"/>
          </a:xfrm>
        </p:spPr>
        <p:txBody>
          <a:bodyPr>
            <a:normAutofit/>
          </a:bodyPr>
          <a:lstStyle/>
          <a:p>
            <a:pPr algn="ctr"/>
            <a:r>
              <a:rPr lang="el-GR" sz="4000" b="1" dirty="0" smtClean="0"/>
              <a:t>Κεφάλαιο </a:t>
            </a:r>
            <a:r>
              <a:rPr lang="el-GR" sz="4000" b="1" dirty="0" smtClean="0"/>
              <a:t>4</a:t>
            </a:r>
            <a:endParaRPr lang="en-US" sz="4000" b="1" dirty="0" smtClean="0"/>
          </a:p>
          <a:p>
            <a:pPr algn="ctr"/>
            <a:r>
              <a:rPr lang="el-GR" sz="4000" b="1" dirty="0" smtClean="0"/>
              <a:t>Πολιτικά κόμματα και εκλογικά συστ</a:t>
            </a:r>
            <a:r>
              <a:rPr lang="el-GR" sz="4000" b="1" dirty="0" smtClean="0"/>
              <a:t>ήματα</a:t>
            </a:r>
            <a:endParaRPr lang="el-GR" sz="4000" b="1" dirty="0" smtClean="0"/>
          </a:p>
          <a:p>
            <a:pPr algn="l"/>
            <a:endParaRPr lang="el-GR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16337031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Τα κόμματα:</a:t>
            </a:r>
          </a:p>
          <a:p>
            <a:r>
              <a:rPr lang="el-GR" dirty="0"/>
              <a:t>Δεν ανήκουν μόνο σε μία κατηγορία </a:t>
            </a:r>
          </a:p>
          <a:p>
            <a:r>
              <a:rPr lang="el-GR" dirty="0"/>
              <a:t>Συνδυάζουν ιδεολογίες</a:t>
            </a:r>
          </a:p>
          <a:p>
            <a:pPr marL="0" indent="0">
              <a:buNone/>
            </a:pPr>
            <a:r>
              <a:rPr lang="el-GR" dirty="0"/>
              <a:t>Παράδειγμα:</a:t>
            </a:r>
            <a:br>
              <a:rPr lang="el-GR" dirty="0"/>
            </a:br>
            <a:r>
              <a:rPr lang="el-GR" dirty="0"/>
              <a:t>Ένα κόμμα μπορεί να είναι:</a:t>
            </a:r>
          </a:p>
          <a:p>
            <a:r>
              <a:rPr lang="el-GR" dirty="0"/>
              <a:t>Κεντρώο + φιλελεύθερο </a:t>
            </a:r>
          </a:p>
          <a:p>
            <a:r>
              <a:rPr lang="el-GR" dirty="0"/>
              <a:t>Συντηρητικό + </a:t>
            </a:r>
            <a:r>
              <a:rPr lang="el-GR" dirty="0" err="1"/>
              <a:t>λαϊκιστικό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558237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90968" y="326265"/>
            <a:ext cx="8596668" cy="1320800"/>
          </a:xfrm>
        </p:spPr>
        <p:txBody>
          <a:bodyPr/>
          <a:lstStyle/>
          <a:p>
            <a:r>
              <a:rPr lang="el-GR" b="1" dirty="0" smtClean="0"/>
              <a:t>ΚΟΜΜΑΤΙΚΗ ΔΟΜΗ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κομματική δομή είναι</a:t>
            </a:r>
            <a:r>
              <a:rPr lang="el-GR" dirty="0" smtClean="0"/>
              <a:t>: ο </a:t>
            </a:r>
            <a:r>
              <a:rPr lang="el-GR" dirty="0"/>
              <a:t>τρόπος με τον οποίο οργανώνεται, λειτουργεί και λαμβάνει αποφάσεις ένα πολιτικό </a:t>
            </a:r>
            <a:r>
              <a:rPr lang="el-GR" dirty="0" smtClean="0"/>
              <a:t>κόμμα</a:t>
            </a:r>
          </a:p>
          <a:p>
            <a:pPr marL="0" indent="0">
              <a:buNone/>
            </a:pPr>
            <a:r>
              <a:rPr lang="el-GR" dirty="0" smtClean="0"/>
              <a:t>Περιλαμβάνει: </a:t>
            </a:r>
          </a:p>
          <a:p>
            <a:r>
              <a:rPr lang="el-GR" dirty="0" smtClean="0"/>
              <a:t>ιεραρχία</a:t>
            </a:r>
          </a:p>
          <a:p>
            <a:r>
              <a:rPr lang="el-GR" dirty="0" smtClean="0"/>
              <a:t>Όργανα</a:t>
            </a:r>
          </a:p>
          <a:p>
            <a:r>
              <a:rPr lang="el-GR" dirty="0" smtClean="0"/>
              <a:t>Μέλη</a:t>
            </a:r>
          </a:p>
          <a:p>
            <a:r>
              <a:rPr lang="el-GR" dirty="0" smtClean="0"/>
              <a:t>διαδικασίες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06446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Η δομή καθορίζει:</a:t>
            </a:r>
          </a:p>
          <a:p>
            <a:r>
              <a:rPr lang="el-GR" dirty="0"/>
              <a:t>ποιος έχει την εξουσία </a:t>
            </a:r>
          </a:p>
          <a:p>
            <a:r>
              <a:rPr lang="el-GR" dirty="0"/>
              <a:t>πώς λαμβάνονται αποφάσεις </a:t>
            </a:r>
          </a:p>
          <a:p>
            <a:r>
              <a:rPr lang="el-GR" dirty="0"/>
              <a:t>πόσο δημοκρατικό είναι το κόμμα </a:t>
            </a:r>
          </a:p>
          <a:p>
            <a:pPr marL="0" indent="0">
              <a:buNone/>
            </a:pPr>
            <a:endParaRPr lang="el-GR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l-GR" dirty="0" smtClean="0"/>
              <a:t>Δεν </a:t>
            </a:r>
            <a:r>
              <a:rPr lang="el-GR" dirty="0"/>
              <a:t>είναι όλα τα κόμματα εσωτερικά δημοκρατικά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427006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62179" y="274749"/>
            <a:ext cx="8596668" cy="1320800"/>
          </a:xfrm>
        </p:spPr>
        <p:txBody>
          <a:bodyPr/>
          <a:lstStyle/>
          <a:p>
            <a:r>
              <a:rPr lang="el-GR" b="1" dirty="0"/>
              <a:t>ΒΑΣΙΚΑ ΣΤΟΙΧΕΙΑ ΚΟΜΜΑΤΙΚΗΣ ΔΟΜΗΣ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1. Ηγεσία</a:t>
            </a:r>
          </a:p>
          <a:p>
            <a:r>
              <a:rPr lang="el-GR" dirty="0"/>
              <a:t>Πρόεδρος / αρχηγός </a:t>
            </a:r>
          </a:p>
          <a:p>
            <a:r>
              <a:rPr lang="el-GR" dirty="0"/>
              <a:t>Πολιτική καθοδήγηση </a:t>
            </a:r>
          </a:p>
          <a:p>
            <a:r>
              <a:rPr lang="el-GR" dirty="0"/>
              <a:t>Δημόσια εκπροσώπηση </a:t>
            </a:r>
          </a:p>
          <a:p>
            <a:r>
              <a:rPr lang="el-GR" dirty="0" smtClean="0"/>
              <a:t>Σε </a:t>
            </a:r>
            <a:r>
              <a:rPr lang="el-GR" dirty="0"/>
              <a:t>πολλά σύγχρονα κόμματα:</a:t>
            </a:r>
            <a:br>
              <a:rPr lang="el-GR" dirty="0"/>
            </a:br>
            <a:r>
              <a:rPr lang="el-GR" b="1" dirty="0"/>
              <a:t>ισχυρή </a:t>
            </a:r>
            <a:r>
              <a:rPr lang="el-GR" b="1" dirty="0" err="1"/>
              <a:t>προσωποκεντρική</a:t>
            </a:r>
            <a:r>
              <a:rPr lang="el-GR" b="1" dirty="0"/>
              <a:t> ηγεσία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356750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179610" y="1349220"/>
            <a:ext cx="8596668" cy="3880773"/>
          </a:xfrm>
        </p:spPr>
        <p:txBody>
          <a:bodyPr/>
          <a:lstStyle/>
          <a:p>
            <a:pPr marL="0" indent="0">
              <a:buNone/>
            </a:pPr>
            <a:r>
              <a:rPr lang="el-GR" b="1" dirty="0"/>
              <a:t>2. Κεντρικά όργανα</a:t>
            </a:r>
          </a:p>
          <a:p>
            <a:r>
              <a:rPr lang="el-GR" dirty="0"/>
              <a:t>Κεντρική Επιτροπή </a:t>
            </a:r>
          </a:p>
          <a:p>
            <a:r>
              <a:rPr lang="el-GR" dirty="0"/>
              <a:t>Πολιτικό Συμβούλιο </a:t>
            </a:r>
          </a:p>
          <a:p>
            <a:r>
              <a:rPr lang="el-GR" dirty="0"/>
              <a:t>Εκτελεστική Επιτροπή </a:t>
            </a:r>
          </a:p>
          <a:p>
            <a:pPr marL="0" indent="0">
              <a:buNone/>
            </a:pPr>
            <a:r>
              <a:rPr lang="el-GR" dirty="0" smtClean="0"/>
              <a:t> </a:t>
            </a:r>
            <a:r>
              <a:rPr lang="el-GR" dirty="0"/>
              <a:t>Ρόλος:</a:t>
            </a:r>
          </a:p>
          <a:p>
            <a:r>
              <a:rPr lang="el-GR" dirty="0"/>
              <a:t>στρατηγική </a:t>
            </a:r>
          </a:p>
          <a:p>
            <a:r>
              <a:rPr lang="el-GR" dirty="0"/>
              <a:t>αποφάσεις </a:t>
            </a:r>
          </a:p>
          <a:p>
            <a:r>
              <a:rPr lang="el-GR" dirty="0"/>
              <a:t>έλεγχος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390153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960669" y="1478008"/>
            <a:ext cx="8596668" cy="3880773"/>
          </a:xfrm>
        </p:spPr>
        <p:txBody>
          <a:bodyPr/>
          <a:lstStyle/>
          <a:p>
            <a:pPr marL="0" indent="0">
              <a:buNone/>
            </a:pPr>
            <a:r>
              <a:rPr lang="el-GR" dirty="0"/>
              <a:t>3. Κομματική βάση (μέλη</a:t>
            </a:r>
            <a:r>
              <a:rPr lang="el-GR" dirty="0" smtClean="0"/>
              <a:t>)</a:t>
            </a:r>
          </a:p>
          <a:p>
            <a:r>
              <a:rPr lang="el-GR" dirty="0"/>
              <a:t>απλά μέλη </a:t>
            </a:r>
          </a:p>
          <a:p>
            <a:r>
              <a:rPr lang="el-GR" dirty="0"/>
              <a:t>τοπικές οργανώσεις </a:t>
            </a: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Ρόλος</a:t>
            </a:r>
            <a:r>
              <a:rPr lang="el-GR" dirty="0"/>
              <a:t>:</a:t>
            </a:r>
          </a:p>
          <a:p>
            <a:r>
              <a:rPr lang="el-GR" dirty="0"/>
              <a:t>συμμετοχή </a:t>
            </a:r>
          </a:p>
          <a:p>
            <a:r>
              <a:rPr lang="el-GR" dirty="0"/>
              <a:t>κινητοποίηση </a:t>
            </a:r>
          </a:p>
          <a:p>
            <a:r>
              <a:rPr lang="el-GR" dirty="0"/>
              <a:t>εκλογική στήριξη 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561663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4. Κοινοβουλευτική </a:t>
            </a:r>
            <a:r>
              <a:rPr lang="el-GR" dirty="0" smtClean="0"/>
              <a:t>ομάδα</a:t>
            </a:r>
          </a:p>
          <a:p>
            <a:r>
              <a:rPr lang="el-GR" dirty="0"/>
              <a:t>βουλευτές του κόμματος </a:t>
            </a:r>
          </a:p>
          <a:p>
            <a:pPr marL="0" indent="0">
              <a:buNone/>
            </a:pPr>
            <a:r>
              <a:rPr lang="el-GR" dirty="0" smtClean="0"/>
              <a:t>Ρόλος</a:t>
            </a:r>
            <a:r>
              <a:rPr lang="el-GR" dirty="0"/>
              <a:t>:</a:t>
            </a:r>
          </a:p>
          <a:p>
            <a:r>
              <a:rPr lang="el-GR" dirty="0"/>
              <a:t>νομοθετικό έργο </a:t>
            </a:r>
          </a:p>
          <a:p>
            <a:r>
              <a:rPr lang="el-GR" dirty="0"/>
              <a:t>εφαρμογή πολιτικής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417266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57638" y="1812860"/>
            <a:ext cx="8596668" cy="3880773"/>
          </a:xfrm>
        </p:spPr>
        <p:txBody>
          <a:bodyPr/>
          <a:lstStyle/>
          <a:p>
            <a:pPr marL="0" indent="0">
              <a:buNone/>
            </a:pPr>
            <a:r>
              <a:rPr lang="el-GR" b="1" dirty="0"/>
              <a:t>5. Οργανωτική γραφειοκρατία</a:t>
            </a:r>
          </a:p>
          <a:p>
            <a:r>
              <a:rPr lang="el-GR" dirty="0"/>
              <a:t>επαγγελματικά στελέχη </a:t>
            </a:r>
          </a:p>
          <a:p>
            <a:r>
              <a:rPr lang="el-GR" dirty="0"/>
              <a:t>διοικητικός μηχανισμός </a:t>
            </a:r>
          </a:p>
          <a:p>
            <a:pPr marL="0" indent="0">
              <a:buNone/>
            </a:pPr>
            <a:r>
              <a:rPr lang="el-GR" dirty="0" smtClean="0"/>
              <a:t>Διαχειρίζεται</a:t>
            </a:r>
            <a:r>
              <a:rPr lang="el-GR" dirty="0"/>
              <a:t>:</a:t>
            </a:r>
          </a:p>
          <a:p>
            <a:r>
              <a:rPr lang="el-GR" dirty="0"/>
              <a:t>καμπάνιες </a:t>
            </a:r>
          </a:p>
          <a:p>
            <a:r>
              <a:rPr lang="el-GR" dirty="0"/>
              <a:t>επικοινωνία </a:t>
            </a:r>
          </a:p>
          <a:p>
            <a:r>
              <a:rPr lang="el-GR" dirty="0"/>
              <a:t>οικονομικά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5044705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7334" y="180305"/>
            <a:ext cx="8596668" cy="5861058"/>
          </a:xfrm>
        </p:spPr>
        <p:txBody>
          <a:bodyPr/>
          <a:lstStyle/>
          <a:p>
            <a:pPr marL="0" indent="0">
              <a:buNone/>
            </a:pPr>
            <a:r>
              <a:rPr lang="el-GR" sz="2000" b="1" dirty="0"/>
              <a:t>ΕΠΙΠΕΔΑ </a:t>
            </a:r>
            <a:r>
              <a:rPr lang="el-GR" sz="2000" b="1" dirty="0" smtClean="0"/>
              <a:t>ΟΡΓΑΝΩΣΗΣ</a:t>
            </a:r>
          </a:p>
          <a:p>
            <a:pPr marL="0" indent="0">
              <a:buNone/>
            </a:pPr>
            <a:endParaRPr lang="el-GR" b="1" dirty="0" smtClean="0"/>
          </a:p>
          <a:p>
            <a:pPr marL="0" indent="0">
              <a:buNone/>
            </a:pPr>
            <a:r>
              <a:rPr lang="el-GR" dirty="0" smtClean="0"/>
              <a:t> </a:t>
            </a:r>
            <a:r>
              <a:rPr lang="el-GR" b="1" i="1" u="sng" dirty="0"/>
              <a:t>Κεντρικό </a:t>
            </a:r>
            <a:r>
              <a:rPr lang="el-GR" b="1" i="1" u="sng" dirty="0" smtClean="0"/>
              <a:t>επίπεδο</a:t>
            </a:r>
          </a:p>
          <a:p>
            <a:r>
              <a:rPr lang="el-GR" u="sng" dirty="0" smtClean="0"/>
              <a:t>Ηγεσία</a:t>
            </a:r>
          </a:p>
          <a:p>
            <a:r>
              <a:rPr lang="el-GR" dirty="0" smtClean="0"/>
              <a:t>εθνική στρατηγική</a:t>
            </a:r>
          </a:p>
          <a:p>
            <a:pPr marL="0" indent="0">
              <a:buNone/>
            </a:pPr>
            <a:r>
              <a:rPr lang="el-GR" b="1" i="1" u="sng" dirty="0" smtClean="0"/>
              <a:t>Περιφερειακό επίπεδο</a:t>
            </a:r>
          </a:p>
          <a:p>
            <a:r>
              <a:rPr lang="el-GR" dirty="0" smtClean="0"/>
              <a:t>τοπικές οργανώσεις</a:t>
            </a:r>
          </a:p>
          <a:p>
            <a:r>
              <a:rPr lang="el-GR" dirty="0" smtClean="0"/>
              <a:t>σύνδεση </a:t>
            </a:r>
            <a:r>
              <a:rPr lang="el-GR" dirty="0"/>
              <a:t>με </a:t>
            </a:r>
            <a:r>
              <a:rPr lang="el-GR" dirty="0" smtClean="0"/>
              <a:t>κοινωνία</a:t>
            </a:r>
          </a:p>
          <a:p>
            <a:pPr marL="0" indent="0">
              <a:buNone/>
            </a:pPr>
            <a:r>
              <a:rPr lang="el-GR" b="1" i="1" u="sng" dirty="0" smtClean="0"/>
              <a:t>Βάση </a:t>
            </a:r>
          </a:p>
          <a:p>
            <a:r>
              <a:rPr lang="el-GR" dirty="0" smtClean="0"/>
              <a:t>τα μέλη:</a:t>
            </a:r>
          </a:p>
          <a:p>
            <a:pPr marL="0" indent="0">
              <a:buNone/>
            </a:pPr>
            <a:r>
              <a:rPr lang="el-GR" dirty="0" smtClean="0"/>
              <a:t>Συμμετοχή</a:t>
            </a:r>
          </a:p>
          <a:p>
            <a:pPr marL="0" indent="0">
              <a:buNone/>
            </a:pPr>
            <a:r>
              <a:rPr lang="el-GR" dirty="0" smtClean="0"/>
              <a:t>Δράσεις</a:t>
            </a:r>
          </a:p>
          <a:p>
            <a:pPr marL="0" indent="0">
              <a:buNone/>
            </a:pPr>
            <a:r>
              <a:rPr lang="el-GR" dirty="0" smtClean="0"/>
              <a:t>επαφή </a:t>
            </a:r>
            <a:r>
              <a:rPr lang="el-GR" dirty="0"/>
              <a:t>με πολίτες</a:t>
            </a:r>
          </a:p>
        </p:txBody>
      </p:sp>
    </p:spTree>
    <p:extLst>
      <p:ext uri="{BB962C8B-B14F-4D97-AF65-F5344CB8AC3E}">
        <p14:creationId xmlns:p14="http://schemas.microsoft.com/office/powerpoint/2010/main" val="111935227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7334" y="296214"/>
            <a:ext cx="8596668" cy="65617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200" b="1" dirty="0"/>
              <a:t>ΤΥΠΟΙ ΚΟΜΜΑΤΙΚΗΣ </a:t>
            </a:r>
            <a:r>
              <a:rPr lang="el-GR" sz="2200" b="1" dirty="0" smtClean="0"/>
              <a:t>ΔΟΜΗΣ</a:t>
            </a:r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r>
              <a:rPr lang="el-GR" b="1" i="1" u="sng" dirty="0" smtClean="0"/>
              <a:t>Συγκεντρωτική δομή</a:t>
            </a:r>
          </a:p>
          <a:p>
            <a:r>
              <a:rPr lang="el-GR" dirty="0" smtClean="0"/>
              <a:t>εξουσία </a:t>
            </a:r>
            <a:r>
              <a:rPr lang="el-GR" dirty="0"/>
              <a:t>στην </a:t>
            </a:r>
            <a:r>
              <a:rPr lang="el-GR" dirty="0" smtClean="0"/>
              <a:t>κορυφή</a:t>
            </a:r>
          </a:p>
          <a:p>
            <a:r>
              <a:rPr lang="el-GR" dirty="0" smtClean="0"/>
              <a:t>ισχυρός αρχηγός</a:t>
            </a:r>
          </a:p>
          <a:p>
            <a:r>
              <a:rPr lang="el-GR" dirty="0" smtClean="0"/>
              <a:t> </a:t>
            </a:r>
            <a:r>
              <a:rPr lang="el-GR" dirty="0"/>
              <a:t>Γρήγορες αποφάσεις αλλά λιγότερη </a:t>
            </a:r>
            <a:r>
              <a:rPr lang="el-GR" dirty="0" smtClean="0"/>
              <a:t>δημοκρατία</a:t>
            </a:r>
          </a:p>
          <a:p>
            <a:pPr marL="0" indent="0">
              <a:buNone/>
            </a:pPr>
            <a:r>
              <a:rPr lang="el-GR" b="1" i="1" u="sng" dirty="0" smtClean="0"/>
              <a:t>Αποκεντρωμένη δομή</a:t>
            </a:r>
          </a:p>
          <a:p>
            <a:r>
              <a:rPr lang="el-GR" dirty="0" smtClean="0"/>
              <a:t>περισσότερη </a:t>
            </a:r>
            <a:r>
              <a:rPr lang="el-GR" dirty="0"/>
              <a:t>εξουσία στη </a:t>
            </a:r>
            <a:r>
              <a:rPr lang="el-GR" dirty="0" smtClean="0"/>
              <a:t>βάση</a:t>
            </a:r>
          </a:p>
          <a:p>
            <a:r>
              <a:rPr lang="el-GR" dirty="0" smtClean="0"/>
              <a:t>Πιο </a:t>
            </a:r>
            <a:r>
              <a:rPr lang="el-GR" dirty="0"/>
              <a:t>δημοκρατική αλλά πιο </a:t>
            </a:r>
            <a:r>
              <a:rPr lang="el-GR" dirty="0" smtClean="0"/>
              <a:t>αργή</a:t>
            </a:r>
          </a:p>
          <a:p>
            <a:pPr marL="0" indent="0">
              <a:buNone/>
            </a:pPr>
            <a:r>
              <a:rPr lang="el-GR" b="1" i="1" u="sng" dirty="0" smtClean="0"/>
              <a:t>Ιεραρχική δομή</a:t>
            </a:r>
          </a:p>
          <a:p>
            <a:r>
              <a:rPr lang="el-GR" dirty="0" smtClean="0"/>
              <a:t>σαφής </a:t>
            </a:r>
            <a:r>
              <a:rPr lang="el-GR" dirty="0"/>
              <a:t>αλυσίδα </a:t>
            </a:r>
            <a:r>
              <a:rPr lang="el-GR" dirty="0" smtClean="0"/>
              <a:t>εντολών</a:t>
            </a:r>
          </a:p>
          <a:p>
            <a:r>
              <a:rPr lang="el-GR" dirty="0" smtClean="0"/>
              <a:t> πειθαρχία</a:t>
            </a:r>
          </a:p>
          <a:p>
            <a:pPr marL="0" indent="0">
              <a:buNone/>
            </a:pPr>
            <a:r>
              <a:rPr lang="el-GR" b="1" i="1" u="sng" dirty="0" smtClean="0"/>
              <a:t>Δικτυακή δομή</a:t>
            </a:r>
          </a:p>
          <a:p>
            <a:r>
              <a:rPr lang="el-GR" dirty="0" smtClean="0"/>
              <a:t>οριζόντια οργάνωση</a:t>
            </a:r>
          </a:p>
          <a:p>
            <a:r>
              <a:rPr lang="el-GR" dirty="0" smtClean="0"/>
              <a:t>χρήση τεχνολογίας</a:t>
            </a:r>
          </a:p>
          <a:p>
            <a:r>
              <a:rPr lang="el-GR" dirty="0" smtClean="0"/>
              <a:t>σύγχρονη </a:t>
            </a:r>
            <a:r>
              <a:rPr lang="el-GR" dirty="0"/>
              <a:t>μορφή</a:t>
            </a:r>
          </a:p>
        </p:txBody>
      </p:sp>
    </p:spTree>
    <p:extLst>
      <p:ext uri="{BB962C8B-B14F-4D97-AF65-F5344CB8AC3E}">
        <p14:creationId xmlns:p14="http://schemas.microsoft.com/office/powerpoint/2010/main" val="3496486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785849" y="437881"/>
            <a:ext cx="7766936" cy="1062937"/>
          </a:xfrm>
        </p:spPr>
        <p:txBody>
          <a:bodyPr/>
          <a:lstStyle/>
          <a:p>
            <a:pPr algn="l"/>
            <a:r>
              <a:rPr lang="el-GR" sz="3600" b="1" dirty="0"/>
              <a:t>ΠΟΛΙΤΙΚΑ ΚΟΜΜΑΤΑ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953276" y="2286427"/>
            <a:ext cx="7766936" cy="3225731"/>
          </a:xfrm>
        </p:spPr>
        <p:txBody>
          <a:bodyPr>
            <a:normAutofit/>
          </a:bodyPr>
          <a:lstStyle/>
          <a:p>
            <a:pPr algn="l"/>
            <a:r>
              <a:rPr lang="el-GR" b="1" dirty="0">
                <a:solidFill>
                  <a:schemeClr val="tx1"/>
                </a:solidFill>
              </a:rPr>
              <a:t>Πολιτικό κόμμα</a:t>
            </a:r>
            <a:r>
              <a:rPr lang="el-GR" b="1" dirty="0" smtClean="0">
                <a:solidFill>
                  <a:schemeClr val="tx1"/>
                </a:solidFill>
              </a:rPr>
              <a:t>: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l-GR" dirty="0" smtClean="0">
                <a:solidFill>
                  <a:schemeClr val="tx1"/>
                </a:solidFill>
              </a:rPr>
              <a:t> </a:t>
            </a:r>
            <a:r>
              <a:rPr lang="el-GR" dirty="0">
                <a:solidFill>
                  <a:schemeClr val="tx1"/>
                </a:solidFill>
              </a:rPr>
              <a:t>Οργανωμένη συλλογική οντότητα που επιδιώκει</a:t>
            </a:r>
            <a:r>
              <a:rPr lang="el-GR" dirty="0" smtClean="0">
                <a:solidFill>
                  <a:schemeClr val="tx1"/>
                </a:solidFill>
              </a:rPr>
              <a:t>: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l-GR" dirty="0" smtClean="0">
                <a:solidFill>
                  <a:schemeClr val="tx1"/>
                </a:solidFill>
              </a:rPr>
              <a:t>Την </a:t>
            </a:r>
            <a:r>
              <a:rPr lang="el-GR" dirty="0">
                <a:solidFill>
                  <a:schemeClr val="tx1"/>
                </a:solidFill>
              </a:rPr>
              <a:t>κατάκτηση της </a:t>
            </a:r>
            <a:r>
              <a:rPr lang="el-GR" dirty="0" smtClean="0">
                <a:solidFill>
                  <a:schemeClr val="tx1"/>
                </a:solidFill>
              </a:rPr>
              <a:t>εξουσίας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l-GR" dirty="0" smtClean="0">
                <a:solidFill>
                  <a:schemeClr val="tx1"/>
                </a:solidFill>
              </a:rPr>
              <a:t>Τη </a:t>
            </a:r>
            <a:r>
              <a:rPr lang="el-GR" dirty="0">
                <a:solidFill>
                  <a:schemeClr val="tx1"/>
                </a:solidFill>
              </a:rPr>
              <a:t>διαμόρφωση </a:t>
            </a:r>
            <a:r>
              <a:rPr lang="el-GR" dirty="0" smtClean="0">
                <a:solidFill>
                  <a:schemeClr val="tx1"/>
                </a:solidFill>
              </a:rPr>
              <a:t>πολιτικής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l-GR" dirty="0" smtClean="0">
                <a:solidFill>
                  <a:schemeClr val="tx1"/>
                </a:solidFill>
              </a:rPr>
              <a:t>Την </a:t>
            </a:r>
            <a:r>
              <a:rPr lang="el-GR" dirty="0">
                <a:solidFill>
                  <a:schemeClr val="tx1"/>
                </a:solidFill>
              </a:rPr>
              <a:t>εκπροσώπηση κοινωνικών </a:t>
            </a:r>
            <a:r>
              <a:rPr lang="el-GR" dirty="0" smtClean="0">
                <a:solidFill>
                  <a:schemeClr val="tx1"/>
                </a:solidFill>
              </a:rPr>
              <a:t>ομάδων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l-GR" dirty="0" smtClean="0">
                <a:solidFill>
                  <a:schemeClr val="tx1"/>
                </a:solidFill>
              </a:rPr>
              <a:t>Δεν </a:t>
            </a:r>
            <a:r>
              <a:rPr lang="el-GR" dirty="0">
                <a:solidFill>
                  <a:schemeClr val="tx1"/>
                </a:solidFill>
              </a:rPr>
              <a:t>είναι απλώς ομάδα → είναι θεσμός της δημοκρατίας</a:t>
            </a:r>
          </a:p>
        </p:txBody>
      </p:sp>
    </p:spTree>
    <p:extLst>
      <p:ext uri="{BB962C8B-B14F-4D97-AF65-F5344CB8AC3E}">
        <p14:creationId xmlns:p14="http://schemas.microsoft.com/office/powerpoint/2010/main" val="199381647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62179" y="656822"/>
            <a:ext cx="8596668" cy="1320800"/>
          </a:xfrm>
        </p:spPr>
        <p:txBody>
          <a:bodyPr/>
          <a:lstStyle/>
          <a:p>
            <a:r>
              <a:rPr lang="el-GR" b="1" dirty="0"/>
              <a:t>Κομματικά Συστήματα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48545" y="2534076"/>
            <a:ext cx="8596668" cy="3880773"/>
          </a:xfrm>
        </p:spPr>
        <p:txBody>
          <a:bodyPr/>
          <a:lstStyle/>
          <a:p>
            <a:r>
              <a:rPr lang="el-GR" dirty="0"/>
              <a:t>Ο τρόπος οργάνωσης των κομμάτων σε ένα πολιτικό σύστημα</a:t>
            </a:r>
          </a:p>
          <a:p>
            <a:r>
              <a:rPr lang="el-GR" b="1" dirty="0"/>
              <a:t>Τύποι:</a:t>
            </a:r>
            <a:endParaRPr lang="el-GR" dirty="0"/>
          </a:p>
          <a:p>
            <a:r>
              <a:rPr lang="el-GR" dirty="0"/>
              <a:t>Δικομματικό → 2 κυρίαρχα κόμματα </a:t>
            </a:r>
          </a:p>
          <a:p>
            <a:r>
              <a:rPr lang="el-GR" dirty="0"/>
              <a:t>Πολυκομματικό → πολλά κόμματα </a:t>
            </a:r>
          </a:p>
          <a:p>
            <a:r>
              <a:rPr lang="el-GR" b="1" dirty="0"/>
              <a:t>Εξαρτάται από:</a:t>
            </a:r>
            <a:r>
              <a:rPr lang="el-GR" dirty="0"/>
              <a:t/>
            </a:r>
            <a:br>
              <a:rPr lang="el-GR" dirty="0"/>
            </a:br>
            <a:r>
              <a:rPr lang="el-GR" dirty="0" smtClean="0"/>
              <a:t> </a:t>
            </a:r>
            <a:r>
              <a:rPr lang="el-GR" dirty="0"/>
              <a:t>εκλογικό σύστημα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2939737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78089" y="339144"/>
            <a:ext cx="8596668" cy="1320800"/>
          </a:xfrm>
        </p:spPr>
        <p:txBody>
          <a:bodyPr/>
          <a:lstStyle/>
          <a:p>
            <a:r>
              <a:rPr lang="el-GR" b="1" dirty="0"/>
              <a:t>Εκλογικά Συστήματα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7334" y="1352283"/>
            <a:ext cx="8596668" cy="4689080"/>
          </a:xfrm>
        </p:spPr>
        <p:txBody>
          <a:bodyPr>
            <a:normAutofit/>
          </a:bodyPr>
          <a:lstStyle/>
          <a:p>
            <a:r>
              <a:rPr lang="el-GR" dirty="0" smtClean="0"/>
              <a:t>Ορισμός: Τρόπος </a:t>
            </a:r>
            <a:r>
              <a:rPr lang="el-GR" dirty="0"/>
              <a:t>μετατροπής ψήφων σε έδρες</a:t>
            </a:r>
          </a:p>
          <a:p>
            <a:pPr marL="0" indent="0">
              <a:buNone/>
            </a:pPr>
            <a:r>
              <a:rPr lang="el-GR" b="1" dirty="0"/>
              <a:t>Τύποι:</a:t>
            </a:r>
            <a:endParaRPr lang="el-GR" dirty="0"/>
          </a:p>
          <a:p>
            <a:r>
              <a:rPr lang="el-GR" dirty="0"/>
              <a:t>Πλειοψηφικό → νικητής τα παίρνει όλα </a:t>
            </a:r>
          </a:p>
          <a:p>
            <a:r>
              <a:rPr lang="el-GR" dirty="0"/>
              <a:t>Αναλογικό → αναλογία ψήφων-εδρών </a:t>
            </a:r>
          </a:p>
          <a:p>
            <a:r>
              <a:rPr lang="el-GR" dirty="0"/>
              <a:t>Μικτό → συνδυασμός</a:t>
            </a:r>
          </a:p>
          <a:p>
            <a:pPr marL="0" indent="0">
              <a:buNone/>
            </a:pPr>
            <a:r>
              <a:rPr lang="el-GR" b="1" i="1" u="sng" dirty="0"/>
              <a:t>Πλειοψηφικό:</a:t>
            </a:r>
            <a:endParaRPr lang="el-GR" i="1" u="sng" dirty="0"/>
          </a:p>
          <a:p>
            <a:r>
              <a:rPr lang="el-GR" dirty="0"/>
              <a:t>σταθερότητα </a:t>
            </a:r>
          </a:p>
          <a:p>
            <a:r>
              <a:rPr lang="el-GR" dirty="0"/>
              <a:t>λιγότερη αντιπροσώπευση </a:t>
            </a:r>
          </a:p>
          <a:p>
            <a:pPr marL="0" indent="0">
              <a:buNone/>
            </a:pPr>
            <a:r>
              <a:rPr lang="el-GR" b="1" i="1" u="sng" dirty="0"/>
              <a:t>Αναλογικό:</a:t>
            </a:r>
            <a:endParaRPr lang="el-GR" i="1" u="sng" dirty="0"/>
          </a:p>
          <a:p>
            <a:r>
              <a:rPr lang="el-GR" dirty="0"/>
              <a:t>δικαιοσύνη </a:t>
            </a:r>
          </a:p>
          <a:p>
            <a:r>
              <a:rPr lang="el-GR" dirty="0"/>
              <a:t>αστάθεια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3062940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Εκλογικό </a:t>
            </a:r>
            <a:r>
              <a:rPr lang="el-GR" dirty="0"/>
              <a:t>σύστημα → κομματικό σύστημα</a:t>
            </a:r>
          </a:p>
          <a:p>
            <a:r>
              <a:rPr lang="el-GR" dirty="0"/>
              <a:t>Πλειοψηφικό → δικομματισμός </a:t>
            </a:r>
          </a:p>
          <a:p>
            <a:r>
              <a:rPr lang="el-GR" dirty="0"/>
              <a:t>Αναλογικό → </a:t>
            </a:r>
            <a:r>
              <a:rPr lang="el-GR" dirty="0" smtClean="0"/>
              <a:t>πολυκομματισμός</a:t>
            </a:r>
          </a:p>
          <a:p>
            <a:endParaRPr lang="el-GR" dirty="0"/>
          </a:p>
          <a:p>
            <a:pPr>
              <a:buFont typeface="Wingdings" panose="05000000000000000000" pitchFamily="2" charset="2"/>
              <a:buChar char="q"/>
            </a:pPr>
            <a:r>
              <a:rPr lang="el-GR" dirty="0"/>
              <a:t>Κόμματα = βασικοί </a:t>
            </a:r>
            <a:r>
              <a:rPr lang="el-GR" dirty="0" smtClean="0"/>
              <a:t>θεσμοί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l-GR" dirty="0" smtClean="0"/>
              <a:t>Εκλογικά </a:t>
            </a:r>
            <a:r>
              <a:rPr lang="el-GR" dirty="0"/>
              <a:t>συστήματα = κανόνες </a:t>
            </a:r>
            <a:r>
              <a:rPr lang="el-GR" dirty="0" smtClean="0"/>
              <a:t>παιχνιδιού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l-GR" dirty="0" smtClean="0"/>
              <a:t>Δημοκρατία </a:t>
            </a:r>
            <a:r>
              <a:rPr lang="el-GR" dirty="0"/>
              <a:t>= συμμετοχή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4014950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2" name="Rectangle 12"/>
          <p:cNvSpPr>
            <a:spLocks noGrp="1" noChangeArrowheads="1"/>
          </p:cNvSpPr>
          <p:nvPr>
            <p:ph type="body" sz="half" idx="1"/>
          </p:nvPr>
        </p:nvSpPr>
        <p:spPr>
          <a:xfrm>
            <a:off x="404191" y="1282149"/>
            <a:ext cx="8218488" cy="4530725"/>
          </a:xfrm>
        </p:spPr>
        <p:txBody>
          <a:bodyPr/>
          <a:lstStyle/>
          <a:p>
            <a:pPr marL="0" indent="0" algn="ctr">
              <a:buNone/>
            </a:pPr>
            <a:endParaRPr lang="el-GR" sz="2400" dirty="0"/>
          </a:p>
          <a:p>
            <a:pPr marL="0" indent="0" algn="ctr">
              <a:buNone/>
            </a:pPr>
            <a:endParaRPr lang="el-GR" sz="2400" dirty="0"/>
          </a:p>
          <a:p>
            <a:pPr marL="0" indent="0" algn="ctr">
              <a:buNone/>
            </a:pPr>
            <a:r>
              <a:rPr lang="el-GR" sz="2400" dirty="0"/>
              <a:t>Απαγορεύεται η αναδημοσίευση ή αναπαραγωγή του παρόντος έργου με οποιονδήποτε τρόπο χωρίς γραπτή άδεια του εκδότη, σύμφωνα με το Ν. 2121/1993 και τη Διεθνή Σύμβαση της Βέρνης </a:t>
            </a:r>
          </a:p>
          <a:p>
            <a:pPr marL="0" indent="0" algn="ctr">
              <a:buNone/>
            </a:pPr>
            <a:r>
              <a:rPr lang="el-GR" sz="2400" dirty="0"/>
              <a:t>(που έχει κυρωθεί με τον Ν. 100/1975)</a:t>
            </a:r>
          </a:p>
          <a:p>
            <a:endParaRPr lang="el-GR" sz="2400" dirty="0"/>
          </a:p>
        </p:txBody>
      </p:sp>
      <p:sp>
        <p:nvSpPr>
          <p:cNvPr id="20489" name="Rectangle 9"/>
          <p:cNvSpPr>
            <a:spLocks noGrp="1" noChangeArrowheads="1"/>
          </p:cNvSpPr>
          <p:nvPr>
            <p:ph sz="quarter" idx="2"/>
          </p:nvPr>
        </p:nvSpPr>
        <p:spPr/>
        <p:txBody>
          <a:bodyPr/>
          <a:lstStyle/>
          <a:p>
            <a:endParaRPr lang="en-US" sz="2000"/>
          </a:p>
          <a:p>
            <a:endParaRPr lang="en-US" sz="2000"/>
          </a:p>
        </p:txBody>
      </p:sp>
      <p:sp>
        <p:nvSpPr>
          <p:cNvPr id="20490" name="Rectangle 10"/>
          <p:cNvSpPr>
            <a:spLocks noGrp="1" noChangeArrowheads="1"/>
          </p:cNvSpPr>
          <p:nvPr>
            <p:ph sz="quarter" idx="3"/>
          </p:nvPr>
        </p:nvSpPr>
        <p:spPr/>
        <p:txBody>
          <a:bodyPr/>
          <a:lstStyle/>
          <a:p>
            <a:endParaRPr lang="en-US" sz="2000"/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123902410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Ιστορική εξέλιξη κομμάτων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7334" y="2778775"/>
            <a:ext cx="8596668" cy="3880773"/>
          </a:xfrm>
        </p:spPr>
        <p:txBody>
          <a:bodyPr/>
          <a:lstStyle/>
          <a:p>
            <a:r>
              <a:rPr lang="el-GR" dirty="0"/>
              <a:t>19ος αιώνας → κόμματα ελίτ </a:t>
            </a:r>
          </a:p>
          <a:p>
            <a:r>
              <a:rPr lang="el-GR" dirty="0"/>
              <a:t>20ός αιώνας → μαζικά κόμματα </a:t>
            </a:r>
          </a:p>
          <a:p>
            <a:r>
              <a:rPr lang="el-GR" dirty="0"/>
              <a:t>Σήμερα → επαγγελματικά/επικοινωνιακά κόμματα </a:t>
            </a:r>
          </a:p>
          <a:p>
            <a:r>
              <a:rPr lang="el-GR" dirty="0" smtClean="0"/>
              <a:t>Μετάβαση</a:t>
            </a:r>
            <a:r>
              <a:rPr lang="el-GR" dirty="0"/>
              <a:t>: από ιδεολογία → επικοινωνία</a:t>
            </a:r>
          </a:p>
        </p:txBody>
      </p:sp>
    </p:spTree>
    <p:extLst>
      <p:ext uri="{BB962C8B-B14F-4D97-AF65-F5344CB8AC3E}">
        <p14:creationId xmlns:p14="http://schemas.microsoft.com/office/powerpoint/2010/main" val="4151703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Βασικά χαρακτηριστικά κομμάτων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7334" y="2508319"/>
            <a:ext cx="8596668" cy="3880773"/>
          </a:xfrm>
        </p:spPr>
        <p:txBody>
          <a:bodyPr/>
          <a:lstStyle/>
          <a:p>
            <a:r>
              <a:rPr lang="el-GR" dirty="0"/>
              <a:t>Ιδεολογία (π.χ. φιλελευθερισμός, σοσιαλισμός</a:t>
            </a:r>
            <a:r>
              <a:rPr lang="el-GR" dirty="0" smtClean="0"/>
              <a:t>)</a:t>
            </a:r>
            <a:endParaRPr lang="en-US" dirty="0" smtClean="0"/>
          </a:p>
          <a:p>
            <a:r>
              <a:rPr lang="el-GR" dirty="0" smtClean="0"/>
              <a:t>Οργανωτική </a:t>
            </a:r>
            <a:r>
              <a:rPr lang="el-GR" dirty="0"/>
              <a:t>δομή (μέλη, τοπικές οργανώσεις</a:t>
            </a:r>
            <a:r>
              <a:rPr lang="el-GR" dirty="0" smtClean="0"/>
              <a:t>)</a:t>
            </a:r>
            <a:endParaRPr lang="en-US" dirty="0" smtClean="0"/>
          </a:p>
          <a:p>
            <a:r>
              <a:rPr lang="el-GR" dirty="0" smtClean="0"/>
              <a:t>Ηγεσία </a:t>
            </a:r>
            <a:r>
              <a:rPr lang="el-GR" dirty="0"/>
              <a:t>(αρχηγός, ελίτ</a:t>
            </a:r>
            <a:r>
              <a:rPr lang="el-GR" dirty="0" smtClean="0"/>
              <a:t>)</a:t>
            </a:r>
            <a:endParaRPr lang="en-US" dirty="0" smtClean="0"/>
          </a:p>
          <a:p>
            <a:r>
              <a:rPr lang="el-GR" dirty="0" smtClean="0"/>
              <a:t>Εκλογική </a:t>
            </a:r>
            <a:r>
              <a:rPr lang="el-GR" dirty="0"/>
              <a:t>στρατηγική</a:t>
            </a:r>
          </a:p>
        </p:txBody>
      </p:sp>
    </p:spTree>
    <p:extLst>
      <p:ext uri="{BB962C8B-B14F-4D97-AF65-F5344CB8AC3E}">
        <p14:creationId xmlns:p14="http://schemas.microsoft.com/office/powerpoint/2010/main" val="37216544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Λειτουργίες κομμάτων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Τα κόμματα:</a:t>
            </a:r>
          </a:p>
          <a:p>
            <a:r>
              <a:rPr lang="el-GR" dirty="0"/>
              <a:t>Εκπροσωπούν κοινωνικά συμφέροντα </a:t>
            </a:r>
          </a:p>
          <a:p>
            <a:r>
              <a:rPr lang="el-GR" dirty="0"/>
              <a:t>Στρατολογούν πολιτικά στελέχη </a:t>
            </a:r>
          </a:p>
          <a:p>
            <a:r>
              <a:rPr lang="el-GR" dirty="0"/>
              <a:t>Διαμορφώνουν πολιτικές </a:t>
            </a:r>
          </a:p>
          <a:p>
            <a:r>
              <a:rPr lang="el-GR" dirty="0"/>
              <a:t>Ενσωματώνουν τους πολίτες στο σύστημα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l-GR" dirty="0" smtClean="0"/>
              <a:t> </a:t>
            </a:r>
            <a:r>
              <a:rPr lang="el-GR" i="1" dirty="0"/>
              <a:t>Είναι “γέφυρα” κοινωνίας – κράτους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242491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Πολιτική κοινωνικοποίηση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87182" y="2585592"/>
            <a:ext cx="8596668" cy="3880773"/>
          </a:xfrm>
        </p:spPr>
        <p:txBody>
          <a:bodyPr/>
          <a:lstStyle/>
          <a:p>
            <a:pPr marL="0" indent="0">
              <a:buNone/>
            </a:pPr>
            <a:r>
              <a:rPr lang="el-GR" dirty="0"/>
              <a:t>Τα κόμματα:</a:t>
            </a:r>
          </a:p>
          <a:p>
            <a:r>
              <a:rPr lang="el-GR" dirty="0"/>
              <a:t>Επηρεάζουν αξίες και στάσεις </a:t>
            </a:r>
          </a:p>
          <a:p>
            <a:r>
              <a:rPr lang="el-GR" dirty="0"/>
              <a:t>Διαμορφώνουν πολιτική ταυτότητα </a:t>
            </a:r>
          </a:p>
          <a:p>
            <a:r>
              <a:rPr lang="el-GR" dirty="0"/>
              <a:t>Μεταδίδουν ιδεολογίες </a:t>
            </a:r>
          </a:p>
          <a:p>
            <a:r>
              <a:rPr lang="el-GR" dirty="0" smtClean="0"/>
              <a:t>Μαθαίνουμε </a:t>
            </a:r>
            <a:r>
              <a:rPr lang="el-GR" dirty="0"/>
              <a:t>πολιτική μέσω οικογένειας, σχολείου, ΜΜΕ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334438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Τύποι κομμάτων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Τα κόμματα διαφέρουν γιατί:</a:t>
            </a:r>
          </a:p>
          <a:p>
            <a:r>
              <a:rPr lang="el-GR" dirty="0"/>
              <a:t>Εκπροσωπούν διαφορετικές κοινωνικές ομάδες </a:t>
            </a:r>
          </a:p>
          <a:p>
            <a:r>
              <a:rPr lang="el-GR" dirty="0"/>
              <a:t>Λειτουργούν σε διαφορετικά πολιτικά συστήματα </a:t>
            </a:r>
          </a:p>
          <a:p>
            <a:r>
              <a:rPr lang="el-GR" dirty="0"/>
              <a:t>Έχουν διαφορετική ιστορική προέλευση </a:t>
            </a:r>
          </a:p>
          <a:p>
            <a:r>
              <a:rPr lang="el-GR" dirty="0" smtClean="0"/>
              <a:t>Δεν </a:t>
            </a:r>
            <a:r>
              <a:rPr lang="el-GR" dirty="0"/>
              <a:t>υπάρχει “ένας τύπος κόμματος” → υπάρχουν μοντέλα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255725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38697" y="1439372"/>
            <a:ext cx="8596668" cy="3880773"/>
          </a:xfrm>
        </p:spPr>
        <p:txBody>
          <a:bodyPr/>
          <a:lstStyle/>
          <a:p>
            <a:endParaRPr lang="el-GR" dirty="0"/>
          </a:p>
          <a:p>
            <a:pPr marL="0" indent="0">
              <a:buNone/>
            </a:pPr>
            <a:r>
              <a:rPr lang="el-GR" dirty="0"/>
              <a:t>Τα πολιτικά κόμματα μπορούν να ταξινομηθούν με βάση:</a:t>
            </a:r>
          </a:p>
          <a:p>
            <a:r>
              <a:rPr lang="el-GR" dirty="0"/>
              <a:t>την ιδεολογία </a:t>
            </a:r>
          </a:p>
          <a:p>
            <a:r>
              <a:rPr lang="el-GR" dirty="0"/>
              <a:t>τις αξίες </a:t>
            </a:r>
          </a:p>
          <a:p>
            <a:r>
              <a:rPr lang="el-GR" dirty="0"/>
              <a:t>τη στάση απέναντι στην οικονομία &amp; </a:t>
            </a:r>
            <a:r>
              <a:rPr lang="el-GR" dirty="0" smtClean="0"/>
              <a:t>κοινωνία</a:t>
            </a:r>
          </a:p>
          <a:p>
            <a:endParaRPr lang="el-GR" dirty="0"/>
          </a:p>
          <a:p>
            <a:r>
              <a:rPr lang="el-GR" dirty="0"/>
              <a:t>Κομμουνιστικά → </a:t>
            </a:r>
            <a:r>
              <a:rPr lang="el-GR" dirty="0" smtClean="0"/>
              <a:t>ισότητα</a:t>
            </a:r>
          </a:p>
          <a:p>
            <a:r>
              <a:rPr lang="el-GR" dirty="0" smtClean="0"/>
              <a:t>Φιλελεύθερα </a:t>
            </a:r>
            <a:r>
              <a:rPr lang="el-GR" dirty="0"/>
              <a:t>→ </a:t>
            </a:r>
            <a:r>
              <a:rPr lang="el-GR" dirty="0" smtClean="0"/>
              <a:t>ελευθερία</a:t>
            </a:r>
          </a:p>
          <a:p>
            <a:r>
              <a:rPr lang="el-GR" dirty="0" smtClean="0"/>
              <a:t>Συντηρητικά </a:t>
            </a:r>
            <a:r>
              <a:rPr lang="el-GR" dirty="0"/>
              <a:t>→ παράδοση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84877231"/>
      </p:ext>
    </p:extLst>
  </p:cSld>
  <p:clrMapOvr>
    <a:masterClrMapping/>
  </p:clrMapOvr>
</p:sld>
</file>

<file path=ppt/theme/theme1.xml><?xml version="1.0" encoding="utf-8"?>
<a:theme xmlns:a="http://schemas.openxmlformats.org/drawingml/2006/main" name="Όψη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4466</TotalTime>
  <Words>752</Words>
  <Application>Microsoft Office PowerPoint</Application>
  <PresentationFormat>Ευρεία οθόνη</PresentationFormat>
  <Paragraphs>256</Paragraphs>
  <Slides>33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33</vt:i4>
      </vt:variant>
    </vt:vector>
  </HeadingPairs>
  <TitlesOfParts>
    <vt:vector size="39" baseType="lpstr">
      <vt:lpstr>Arial</vt:lpstr>
      <vt:lpstr>Calibri</vt:lpstr>
      <vt:lpstr>Trebuchet MS</vt:lpstr>
      <vt:lpstr>Wingdings</vt:lpstr>
      <vt:lpstr>Wingdings 3</vt:lpstr>
      <vt:lpstr>Όψη</vt:lpstr>
      <vt:lpstr>ΠΟΛΙΤΙΚΗ ΚΟΙΝΩΝΙΟΛΟΓΙΑ</vt:lpstr>
      <vt:lpstr>Παρουσίαση του PowerPoint</vt:lpstr>
      <vt:lpstr>ΠΟΛΙΤΙΚΑ ΚΟΜΜΑΤΑ</vt:lpstr>
      <vt:lpstr>Ιστορική εξέλιξη κομμάτων</vt:lpstr>
      <vt:lpstr>Βασικά χαρακτηριστικά κομμάτων</vt:lpstr>
      <vt:lpstr>Λειτουργίες κομμάτων</vt:lpstr>
      <vt:lpstr>Πολιτική κοινωνικοποίηση</vt:lpstr>
      <vt:lpstr>Τύποι κομμάτων</vt:lpstr>
      <vt:lpstr>Παρουσίαση του PowerPoint</vt:lpstr>
      <vt:lpstr>ΚΟΜΜΟΥΝΙΣΤΙΚΑ ΚΟΜΜΑΤΑ</vt:lpstr>
      <vt:lpstr>ΣΟΣΙΑΛΔΗΜΟΚΡΑΤΙΚΑ ΚΟΜΜΑΤΑ</vt:lpstr>
      <vt:lpstr>ΚΕΝΤΡΩΑ ΚΟΜΜΑΤΑ </vt:lpstr>
      <vt:lpstr>ΦΙΛΕΛΕΥΘΕΡΑ ΚΟΜΜΑΤΑ</vt:lpstr>
      <vt:lpstr>ΣΥΝΤΗΡΗΤΙΚΑ ΚΟΜΜΑΤΑ</vt:lpstr>
      <vt:lpstr>ΑΚΡΟΔΕΞΙΑ ΚΟΜΜΑΤΑ</vt:lpstr>
      <vt:lpstr>ΟΙΚΟΛΟΓΙΚΑ (ΠΡΑΣΙΝΑ) ΚΟΜΜΑΤΑ</vt:lpstr>
      <vt:lpstr>ΘΡΗΣΚΕΥΤΙΚΑ ΚΟΜΜΑΤΑ</vt:lpstr>
      <vt:lpstr>ΓΛΩΣΣΙΚΑ / ΕΘΝΟΤΙΚΑ ΚΟΜΜΑΤΑ</vt:lpstr>
      <vt:lpstr>ΠΟΛΥΣΥΛΛΕΚΤΙΚΑ (CATCH-ALL) ΚΟΜΜΑΤΑ</vt:lpstr>
      <vt:lpstr>Παρουσίαση του PowerPoint</vt:lpstr>
      <vt:lpstr>ΚΟΜΜΑΤΙΚΗ ΔΟΜΗ</vt:lpstr>
      <vt:lpstr>Παρουσίαση του PowerPoint</vt:lpstr>
      <vt:lpstr>ΒΑΣΙΚΑ ΣΤΟΙΧΕΙΑ ΚΟΜΜΑΤΙΚΗΣ ΔΟΜΗΣ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Κομματικά Συστήματα</vt:lpstr>
      <vt:lpstr>Εκλογικά Συστήματα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ΠΟΛΙΤΙΚΗ ΚΟΙΝΩΝΙΟΛΟΓΙΑ</dc:title>
  <dc:creator>pc</dc:creator>
  <cp:lastModifiedBy>pc</cp:lastModifiedBy>
  <cp:revision>17</cp:revision>
  <dcterms:created xsi:type="dcterms:W3CDTF">2026-04-20T15:22:20Z</dcterms:created>
  <dcterms:modified xsi:type="dcterms:W3CDTF">2026-04-23T17:48:59Z</dcterms:modified>
</cp:coreProperties>
</file>