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59" r:id="rId3"/>
    <p:sldId id="256" r:id="rId4"/>
    <p:sldId id="257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60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Τίτλος, Κείμενο και 2 Αντικεί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6E65DB10-E117-4DF6-B91A-A309E37B69D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160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  <p:sldLayoutId id="214748366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05154" y="1052813"/>
            <a:ext cx="6795846" cy="1646302"/>
          </a:xfrm>
        </p:spPr>
        <p:txBody>
          <a:bodyPr/>
          <a:lstStyle/>
          <a:p>
            <a:r>
              <a:rPr lang="el-GR" sz="3600" b="1" dirty="0" smtClean="0"/>
              <a:t>ΠΟΛΙΤΙΚΗ ΚΟΙΝΩΝΙΟΛΟΓΙΑ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4487" y="3505200"/>
            <a:ext cx="7166113" cy="2038177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Μάθημα </a:t>
            </a:r>
            <a:r>
              <a:rPr lang="el-GR" dirty="0"/>
              <a:t>5</a:t>
            </a:r>
            <a:r>
              <a:rPr lang="el-GR" baseline="30000" dirty="0" smtClean="0"/>
              <a:t>ο</a:t>
            </a:r>
            <a:endParaRPr lang="el-GR" dirty="0" smtClean="0"/>
          </a:p>
          <a:p>
            <a:pPr algn="ctr"/>
            <a:r>
              <a:rPr lang="el-GR" dirty="0"/>
              <a:t>Τμήμα Επιστημών της Εκπαίδευσης και της Αγωγής στην Προσχολική Ηλικία</a:t>
            </a:r>
          </a:p>
          <a:p>
            <a:pPr algn="ctr"/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Πανεπιστήμιο </a:t>
            </a:r>
            <a:r>
              <a:rPr lang="el-GR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Πατρών</a:t>
            </a: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l-GR" b="1" dirty="0">
                <a:solidFill>
                  <a:schemeClr val="tx1"/>
                </a:solidFill>
                <a:latin typeface="Calibri" panose="020F0502020204030204" pitchFamily="34" charset="0"/>
              </a:rPr>
              <a:t>Διδάσκουσα: Μαρία </a:t>
            </a:r>
            <a:r>
              <a:rPr lang="el-GR" b="1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Τσαγκανού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AC46D-54A2-D14A-B77F-93DBCD72AD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45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5362" y="486335"/>
            <a:ext cx="8596668" cy="6571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u="sng" dirty="0"/>
              <a:t>ΓΕΩΓΡΑΦΙΑ</a:t>
            </a:r>
            <a:r>
              <a:rPr lang="el-GR" b="1" dirty="0"/>
              <a:t> </a:t>
            </a:r>
          </a:p>
          <a:p>
            <a:r>
              <a:rPr lang="el-GR" dirty="0"/>
              <a:t>Η γεωγραφία επηρεάζει: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απομόνωση ή επικοινωνία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ανάπτυξη ή καθυστέρηση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πολιτική </a:t>
            </a:r>
            <a:r>
              <a:rPr lang="el-GR" dirty="0" smtClean="0"/>
              <a:t>συμμετοχή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 </a:t>
            </a:r>
            <a:r>
              <a:rPr lang="el-GR" dirty="0"/>
              <a:t>Ορεινές περιοχές: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απομόνωση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τοπικισμός </a:t>
            </a:r>
          </a:p>
          <a:p>
            <a:r>
              <a:rPr lang="el-GR" dirty="0" smtClean="0"/>
              <a:t> </a:t>
            </a:r>
            <a:r>
              <a:rPr lang="el-GR" dirty="0"/>
              <a:t>Νησιωτικές περιοχές (π.χ. Ελλάδα):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ισχυρή τοπική ταυτότητα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διαφοροποιημένη πολιτική συμπεριφορά </a:t>
            </a:r>
          </a:p>
          <a:p>
            <a:r>
              <a:rPr lang="el-GR" dirty="0" smtClean="0"/>
              <a:t>Αστικά </a:t>
            </a:r>
            <a:r>
              <a:rPr lang="el-GR" dirty="0"/>
              <a:t>κέντρα: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μεγαλύτερη πολιτική συμμετοχή </a:t>
            </a:r>
          </a:p>
          <a:p>
            <a:pPr marL="0" indent="0">
              <a:buNone/>
            </a:pPr>
            <a:r>
              <a:rPr lang="el-GR" dirty="0" smtClean="0"/>
              <a:t>Άρα</a:t>
            </a:r>
            <a:r>
              <a:rPr lang="el-GR" dirty="0"/>
              <a:t>: διαφορετική κουλτούρα ανά περιοχή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07462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74303" y="1390919"/>
            <a:ext cx="8596668" cy="5629238"/>
          </a:xfrm>
        </p:spPr>
        <p:txBody>
          <a:bodyPr/>
          <a:lstStyle/>
          <a:p>
            <a:pPr marL="0" indent="0">
              <a:buNone/>
            </a:pPr>
            <a:r>
              <a:rPr lang="el-GR" b="1" u="sng" dirty="0"/>
              <a:t>ΕΘΝΟΤΙΚΕΣ </a:t>
            </a:r>
            <a:r>
              <a:rPr lang="el-GR" b="1" u="sng" dirty="0" smtClean="0"/>
              <a:t>ΔΙΑΦΟΡΕΣ</a:t>
            </a:r>
          </a:p>
          <a:p>
            <a:r>
              <a:rPr lang="el-GR" dirty="0" smtClean="0"/>
              <a:t> </a:t>
            </a:r>
            <a:r>
              <a:rPr lang="el-GR" dirty="0" err="1" smtClean="0"/>
              <a:t>Ορισμός:Η</a:t>
            </a:r>
            <a:r>
              <a:rPr lang="el-GR" dirty="0" smtClean="0"/>
              <a:t> </a:t>
            </a:r>
            <a:r>
              <a:rPr lang="el-GR" dirty="0"/>
              <a:t>ύπαρξη </a:t>
            </a:r>
            <a:r>
              <a:rPr lang="el-GR" dirty="0" smtClean="0"/>
              <a:t>διαφορετικών </a:t>
            </a:r>
            <a:r>
              <a:rPr lang="el-GR" dirty="0" err="1" smtClean="0"/>
              <a:t>εθνοτήτων,γλωσσών,πολιτισμών</a:t>
            </a:r>
            <a:endParaRPr lang="el-GR" dirty="0" smtClean="0"/>
          </a:p>
          <a:p>
            <a:r>
              <a:rPr lang="el-GR" dirty="0" smtClean="0"/>
              <a:t>Επιπτώσεις:</a:t>
            </a:r>
          </a:p>
          <a:p>
            <a:r>
              <a:rPr lang="el-GR" dirty="0" smtClean="0"/>
              <a:t>διαφορετικές </a:t>
            </a:r>
            <a:r>
              <a:rPr lang="el-GR" dirty="0"/>
              <a:t>πολιτικές </a:t>
            </a:r>
            <a:r>
              <a:rPr lang="el-GR" dirty="0" smtClean="0"/>
              <a:t>αξίες</a:t>
            </a:r>
          </a:p>
          <a:p>
            <a:r>
              <a:rPr lang="el-GR" dirty="0" smtClean="0"/>
              <a:t>Συγκρούσεις</a:t>
            </a:r>
          </a:p>
          <a:p>
            <a:r>
              <a:rPr lang="el-GR" dirty="0" smtClean="0"/>
              <a:t>πολιτική πόλωση</a:t>
            </a:r>
          </a:p>
          <a:p>
            <a:pPr marL="0" indent="0">
              <a:buNone/>
            </a:pPr>
            <a:r>
              <a:rPr lang="el-GR" dirty="0" smtClean="0"/>
              <a:t>Παράδειγμα: πολυεθνικά </a:t>
            </a:r>
            <a:r>
              <a:rPr lang="el-GR" dirty="0"/>
              <a:t>κράτη → πολλαπλές πολιτικές </a:t>
            </a:r>
            <a:r>
              <a:rPr lang="el-GR" dirty="0" smtClean="0"/>
              <a:t>κουλτούρες. Δημιουργείται </a:t>
            </a:r>
            <a:r>
              <a:rPr lang="el-GR" dirty="0"/>
              <a:t>έντονη ετερογένεια</a:t>
            </a:r>
          </a:p>
        </p:txBody>
      </p:sp>
    </p:spTree>
    <p:extLst>
      <p:ext uri="{BB962C8B-B14F-4D97-AF65-F5344CB8AC3E}">
        <p14:creationId xmlns:p14="http://schemas.microsoft.com/office/powerpoint/2010/main" val="513257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004553"/>
            <a:ext cx="8596668" cy="50368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u="sng" dirty="0"/>
              <a:t>ΚΟΙΝΩΝΙΚΗ ΔΟΜΗ</a:t>
            </a:r>
          </a:p>
          <a:p>
            <a:r>
              <a:rPr lang="el-GR" dirty="0"/>
              <a:t>Η κοινωνική δομή περιλαμβάνει: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τάξεις (πλούσιοι – φτωχοί)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εκπαίδευση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επάγγελμα </a:t>
            </a:r>
          </a:p>
          <a:p>
            <a:pPr marL="0" indent="0">
              <a:buNone/>
            </a:pPr>
            <a:r>
              <a:rPr lang="el-GR" dirty="0" smtClean="0"/>
              <a:t>Επιπτώσεις</a:t>
            </a:r>
            <a:r>
              <a:rPr lang="el-GR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διαφορετική πρόσβαση στην πολιτική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διαφορετικά συμφέροντα </a:t>
            </a:r>
          </a:p>
          <a:p>
            <a:r>
              <a:rPr lang="el-GR" dirty="0" smtClean="0"/>
              <a:t>Παράδειγμα</a:t>
            </a:r>
            <a:r>
              <a:rPr lang="el-GR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ανώτερες τάξεις → μεγαλύτερη πολιτική επιρροή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κατώτερες τάξεις → αποξένωση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69519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619676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l-GR" b="1" u="sng" dirty="0"/>
              <a:t>ΟΙΚΟΝΟΜΙΚΗ ΔΟΜΗ</a:t>
            </a:r>
          </a:p>
          <a:p>
            <a:r>
              <a:rPr lang="el-GR" dirty="0"/>
              <a:t>Η οικονομία επηρεάζει: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ανισότητες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ευκαιρίες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πολιτική συμμετοχή </a:t>
            </a:r>
          </a:p>
          <a:p>
            <a:r>
              <a:rPr lang="el-GR" dirty="0" smtClean="0"/>
              <a:t>Παράδειγμα</a:t>
            </a:r>
            <a:r>
              <a:rPr lang="el-GR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οικονομική κρίση στην Ελλάδα</a:t>
            </a:r>
            <a:br>
              <a:rPr lang="el-GR" dirty="0"/>
            </a:br>
            <a:r>
              <a:rPr lang="el-GR" dirty="0"/>
              <a:t>→ αύξηση απογοήτευσης &amp; αποχής </a:t>
            </a:r>
          </a:p>
          <a:p>
            <a:pPr marL="0" indent="0">
              <a:buNone/>
            </a:pPr>
            <a:r>
              <a:rPr lang="el-GR" dirty="0" smtClean="0"/>
              <a:t> </a:t>
            </a:r>
            <a:r>
              <a:rPr lang="el-GR" dirty="0"/>
              <a:t>Δημιουργεί διαφορετικές πολιτικές στάσεις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457354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ΣΥΝΔΥΑΣΤΙΚΗ ΕΠΙΔΡΑΣΗ</a:t>
            </a:r>
          </a:p>
          <a:p>
            <a:r>
              <a:rPr lang="el-GR" dirty="0"/>
              <a:t>Οι παράγοντες: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δεν λειτουργούν μεμονωμένα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αλληλεπιδρούν </a:t>
            </a:r>
          </a:p>
          <a:p>
            <a:r>
              <a:rPr lang="el-GR" dirty="0" smtClean="0"/>
              <a:t>Παράδειγμα</a:t>
            </a:r>
            <a:r>
              <a:rPr lang="el-GR" dirty="0"/>
              <a:t>:</a:t>
            </a:r>
            <a:br>
              <a:rPr lang="el-GR" dirty="0"/>
            </a:br>
            <a:r>
              <a:rPr lang="el-GR" dirty="0"/>
              <a:t>Αποικιοκρατία + </a:t>
            </a:r>
            <a:r>
              <a:rPr lang="el-GR" dirty="0" err="1"/>
              <a:t>εθνοτικές</a:t>
            </a:r>
            <a:r>
              <a:rPr lang="el-GR" dirty="0"/>
              <a:t> διαφορές</a:t>
            </a:r>
            <a:br>
              <a:rPr lang="el-GR" dirty="0"/>
            </a:br>
            <a:r>
              <a:rPr lang="el-GR" dirty="0"/>
              <a:t>→ εμφύλιες συγκρούσεις</a:t>
            </a:r>
            <a:br>
              <a:rPr lang="el-GR" dirty="0"/>
            </a:br>
            <a:r>
              <a:rPr lang="el-GR" dirty="0"/>
              <a:t>→ έντονη πολιτισμική και πολιτική ετερογένεια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87651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u="sng" dirty="0"/>
              <a:t>ΣΥΝΕΠΕΙΕΣ ΑΝΟΜΟΙΟΓΕΝΕΙΑΣ</a:t>
            </a:r>
          </a:p>
          <a:p>
            <a:r>
              <a:rPr lang="el-GR" dirty="0" smtClean="0"/>
              <a:t> </a:t>
            </a:r>
            <a:r>
              <a:rPr lang="el-GR" dirty="0"/>
              <a:t>Θετικές: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πλουραλισμός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διαφορετικές απόψεις </a:t>
            </a:r>
          </a:p>
          <a:p>
            <a:r>
              <a:rPr lang="el-GR" dirty="0" smtClean="0"/>
              <a:t>Αρνητικές</a:t>
            </a:r>
            <a:r>
              <a:rPr lang="el-GR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συγκρούσεις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πολιτική αστάθεια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δυσκολία συναίνεσης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767581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29605" y="442175"/>
            <a:ext cx="8596668" cy="1320800"/>
          </a:xfrm>
        </p:spPr>
        <p:txBody>
          <a:bodyPr/>
          <a:lstStyle/>
          <a:p>
            <a:r>
              <a:rPr lang="el-GR" b="1" dirty="0"/>
              <a:t>ΟΨΕΙΣ ΤΗΣ ΠΟΛΙΤΙΚΗΣ ΚΟΥΛΤΟΥΡΑΣ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2559834"/>
            <a:ext cx="8596668" cy="3880773"/>
          </a:xfrm>
        </p:spPr>
        <p:txBody>
          <a:bodyPr/>
          <a:lstStyle/>
          <a:p>
            <a:r>
              <a:rPr lang="el-GR" dirty="0"/>
              <a:t>Η πολιτική κουλτούρα εκφράζεται μέσα από: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στάσεις απέναντι στην πολιτική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αντιλήψεις για το κράτος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επίπεδο συμμετοχής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αίσθηση επιρροής (πολιτική αποτελεσματικότητα)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594607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914401"/>
            <a:ext cx="8596668" cy="5126962"/>
          </a:xfrm>
        </p:spPr>
        <p:txBody>
          <a:bodyPr>
            <a:normAutofit/>
          </a:bodyPr>
          <a:lstStyle/>
          <a:p>
            <a:r>
              <a:rPr lang="el-GR" dirty="0"/>
              <a:t>Οι </a:t>
            </a:r>
            <a:r>
              <a:rPr lang="el-GR" b="1" dirty="0"/>
              <a:t>πολιτικές στάσεις </a:t>
            </a:r>
            <a:r>
              <a:rPr lang="el-GR" dirty="0"/>
              <a:t>είναι</a:t>
            </a:r>
            <a:r>
              <a:rPr lang="el-GR" dirty="0" smtClean="0"/>
              <a:t>: </a:t>
            </a:r>
            <a:r>
              <a:rPr lang="el-GR" dirty="0"/>
              <a:t>οι σταθερές απόψεις και συναισθήματα των πολιτών απέναντι: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στο πολιτικό σύστημα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στους θεσμούς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στους </a:t>
            </a:r>
            <a:r>
              <a:rPr lang="el-GR" dirty="0" smtClean="0"/>
              <a:t>πολιτικούς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 smtClean="0"/>
          </a:p>
          <a:p>
            <a:pPr marL="0" indent="0">
              <a:buNone/>
            </a:pPr>
            <a:r>
              <a:rPr lang="el-GR" b="1" u="sng" dirty="0"/>
              <a:t>ΚΑΤΗΓΟΡΙΕΣ ΠΟΛΙΤΙΚΩΝ ΣΤΑΣΕΩΝ</a:t>
            </a:r>
          </a:p>
          <a:p>
            <a:pPr>
              <a:buFont typeface="+mj-lt"/>
              <a:buAutoNum type="arabicPeriod"/>
            </a:pPr>
            <a:r>
              <a:rPr lang="el-GR" b="1" dirty="0"/>
              <a:t>Στάση προς το πολιτικό σύστημα</a:t>
            </a:r>
            <a:r>
              <a:rPr lang="el-GR" dirty="0"/>
              <a:t> </a:t>
            </a:r>
          </a:p>
          <a:p>
            <a:pPr lvl="1">
              <a:buFont typeface="+mj-lt"/>
              <a:buAutoNum type="arabicPeriod"/>
            </a:pPr>
            <a:r>
              <a:rPr lang="el-GR" dirty="0"/>
              <a:t>εμπιστοσύνη / δυσπιστία </a:t>
            </a:r>
          </a:p>
          <a:p>
            <a:pPr>
              <a:buFont typeface="+mj-lt"/>
              <a:buAutoNum type="arabicPeriod"/>
            </a:pPr>
            <a:r>
              <a:rPr lang="el-GR" b="1" dirty="0"/>
              <a:t>Στάση προς την εξουσία</a:t>
            </a:r>
            <a:r>
              <a:rPr lang="el-GR" dirty="0"/>
              <a:t> </a:t>
            </a:r>
          </a:p>
          <a:p>
            <a:pPr lvl="1">
              <a:buFont typeface="+mj-lt"/>
              <a:buAutoNum type="arabicPeriod"/>
            </a:pPr>
            <a:r>
              <a:rPr lang="el-GR" dirty="0"/>
              <a:t>αποδοχή / αμφισβήτηση </a:t>
            </a:r>
          </a:p>
          <a:p>
            <a:pPr>
              <a:buFont typeface="+mj-lt"/>
              <a:buAutoNum type="arabicPeriod"/>
            </a:pPr>
            <a:r>
              <a:rPr lang="el-GR" b="1" dirty="0"/>
              <a:t>Στάση προς τη συμμετοχή</a:t>
            </a:r>
            <a:r>
              <a:rPr lang="el-GR" dirty="0"/>
              <a:t> </a:t>
            </a:r>
          </a:p>
          <a:p>
            <a:pPr lvl="1">
              <a:buFont typeface="+mj-lt"/>
              <a:buAutoNum type="arabicPeriod"/>
            </a:pPr>
            <a:r>
              <a:rPr lang="el-GR" dirty="0"/>
              <a:t>ενεργητικότητα / παθητικότητα 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077176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74303" y="721217"/>
            <a:ext cx="8596668" cy="49841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b="1" u="sng" dirty="0"/>
              <a:t>ΒΑΘΜΟΣ ΠΟΛΙΤΙΚΗΣ ΣΥΜΜΕΤΟΧΗΣ</a:t>
            </a:r>
          </a:p>
          <a:p>
            <a:r>
              <a:rPr lang="el-GR" dirty="0"/>
              <a:t>Ο βαθμός συμμετοχής δείχνει</a:t>
            </a:r>
            <a:r>
              <a:rPr lang="el-GR" dirty="0" smtClean="0"/>
              <a:t>: </a:t>
            </a:r>
            <a:r>
              <a:rPr lang="el-GR" dirty="0"/>
              <a:t>πόσο ενεργά συμμετέχουν οι πολίτες</a:t>
            </a:r>
          </a:p>
          <a:p>
            <a:r>
              <a:rPr lang="el-GR" dirty="0" smtClean="0"/>
              <a:t>Μορφές</a:t>
            </a:r>
            <a:r>
              <a:rPr lang="el-GR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ψήφος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διαδηλώσεις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δημόσια συζήτηση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Εθελοντισμός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 marL="0" indent="0">
              <a:buNone/>
            </a:pPr>
            <a:r>
              <a:rPr lang="el-GR" b="1" u="sng" dirty="0"/>
              <a:t>ΤΥΠΟΙ ΣΥΜΜΕΤΟΧΗΣ</a:t>
            </a:r>
          </a:p>
          <a:p>
            <a:pPr>
              <a:buFont typeface="+mj-lt"/>
              <a:buAutoNum type="arabicPeriod"/>
            </a:pPr>
            <a:r>
              <a:rPr lang="el-GR" b="1" dirty="0"/>
              <a:t>Ενεργή συμμετοχή</a:t>
            </a:r>
            <a:r>
              <a:rPr lang="el-GR" dirty="0"/>
              <a:t> </a:t>
            </a:r>
          </a:p>
          <a:p>
            <a:pPr lvl="1">
              <a:buFont typeface="+mj-lt"/>
              <a:buAutoNum type="arabicPeriod"/>
            </a:pPr>
            <a:r>
              <a:rPr lang="el-GR" dirty="0"/>
              <a:t>συστηματική δράση </a:t>
            </a:r>
          </a:p>
          <a:p>
            <a:pPr>
              <a:buFont typeface="+mj-lt"/>
              <a:buAutoNum type="arabicPeriod"/>
            </a:pPr>
            <a:r>
              <a:rPr lang="el-GR" b="1" dirty="0"/>
              <a:t>Παθητική συμμετοχή</a:t>
            </a:r>
            <a:r>
              <a:rPr lang="el-GR" dirty="0"/>
              <a:t> </a:t>
            </a:r>
          </a:p>
          <a:p>
            <a:pPr lvl="1">
              <a:buFont typeface="+mj-lt"/>
              <a:buAutoNum type="arabicPeriod"/>
            </a:pPr>
            <a:r>
              <a:rPr lang="el-GR" dirty="0"/>
              <a:t>μόνο ψήφος </a:t>
            </a:r>
          </a:p>
          <a:p>
            <a:pPr>
              <a:buFont typeface="+mj-lt"/>
              <a:buAutoNum type="arabicPeriod"/>
            </a:pPr>
            <a:r>
              <a:rPr lang="el-GR" b="1" dirty="0"/>
              <a:t>Απουσία συμμετοχής</a:t>
            </a:r>
            <a:r>
              <a:rPr lang="el-GR" dirty="0"/>
              <a:t> </a:t>
            </a:r>
          </a:p>
          <a:p>
            <a:pPr lvl="1">
              <a:buFont typeface="+mj-lt"/>
              <a:buAutoNum type="arabicPeriod"/>
            </a:pPr>
            <a:r>
              <a:rPr lang="el-GR" dirty="0"/>
              <a:t>αποχή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716629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u="sng" dirty="0"/>
              <a:t>ΠΟΛΙΤΙΚΗ </a:t>
            </a:r>
            <a:r>
              <a:rPr lang="el-GR" b="1" u="sng" dirty="0" smtClean="0"/>
              <a:t>ΑΠΟΤΕΛΕΣΜΑΤΙΚΟΤΗΤΑ</a:t>
            </a:r>
            <a:endParaRPr lang="el-GR" b="1" u="sng" dirty="0"/>
          </a:p>
          <a:p>
            <a:r>
              <a:rPr lang="el-GR" b="1" dirty="0"/>
              <a:t>Ορισμός:</a:t>
            </a:r>
            <a:r>
              <a:rPr lang="el-GR" dirty="0"/>
              <a:t/>
            </a:r>
            <a:br>
              <a:rPr lang="el-GR" dirty="0"/>
            </a:br>
            <a:r>
              <a:rPr lang="el-GR" dirty="0"/>
              <a:t>Η αίσθηση του πολίτη </a:t>
            </a:r>
            <a:r>
              <a:rPr lang="el-GR" dirty="0" smtClean="0"/>
              <a:t>ότι: μπορεί </a:t>
            </a:r>
            <a:r>
              <a:rPr lang="el-GR" dirty="0"/>
              <a:t>να επηρεάσει την </a:t>
            </a:r>
            <a:r>
              <a:rPr lang="el-GR" dirty="0" smtClean="0"/>
              <a:t>πολιτική</a:t>
            </a:r>
          </a:p>
          <a:p>
            <a:endParaRPr lang="el-GR" dirty="0" smtClean="0"/>
          </a:p>
          <a:p>
            <a:r>
              <a:rPr lang="el-GR" b="1" dirty="0"/>
              <a:t>1. Εσωτερική (</a:t>
            </a:r>
            <a:r>
              <a:rPr lang="el-GR" b="1" dirty="0" err="1"/>
              <a:t>internal</a:t>
            </a:r>
            <a:r>
              <a:rPr lang="el-GR" b="1" dirty="0"/>
              <a:t> </a:t>
            </a:r>
            <a:r>
              <a:rPr lang="el-GR" b="1" dirty="0" err="1"/>
              <a:t>efficacy</a:t>
            </a:r>
            <a:r>
              <a:rPr lang="el-GR" b="1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«Καταλαβαίνω την πολιτική» </a:t>
            </a:r>
          </a:p>
          <a:p>
            <a:r>
              <a:rPr lang="el-GR" b="1" dirty="0"/>
              <a:t>2. Εξωτερική (</a:t>
            </a:r>
            <a:r>
              <a:rPr lang="el-GR" b="1" dirty="0" err="1"/>
              <a:t>external</a:t>
            </a:r>
            <a:r>
              <a:rPr lang="el-GR" b="1" dirty="0"/>
              <a:t> </a:t>
            </a:r>
            <a:r>
              <a:rPr lang="el-GR" b="1" dirty="0" err="1"/>
              <a:t>efficacy</a:t>
            </a:r>
            <a:r>
              <a:rPr lang="el-GR" b="1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«Το κράτος με ακούει»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77393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082997" y="2314798"/>
            <a:ext cx="7766936" cy="4390802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/>
              <a:t>Κεφάλαιο </a:t>
            </a:r>
            <a:r>
              <a:rPr lang="el-GR" sz="4000" b="1" dirty="0" smtClean="0"/>
              <a:t>4</a:t>
            </a:r>
            <a:endParaRPr lang="el-GR" sz="4000" b="1" dirty="0" smtClean="0"/>
          </a:p>
          <a:p>
            <a:pPr algn="ctr"/>
            <a:r>
              <a:rPr lang="el-GR" sz="4000" b="1" dirty="0" smtClean="0"/>
              <a:t>Πολιτική κουλτούρα</a:t>
            </a:r>
            <a:endParaRPr lang="el-GR" sz="4000" b="1" dirty="0" smtClean="0"/>
          </a:p>
          <a:p>
            <a:pPr algn="l"/>
            <a:endParaRPr lang="el-GR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39971728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b="1" dirty="0"/>
              <a:t>ΣΧΕΣΗ ΣΤΑΣΕΩΝ – ΣΥΜΜΕΤΟΧΗΣ</a:t>
            </a:r>
          </a:p>
          <a:p>
            <a:r>
              <a:rPr lang="el-GR" dirty="0" smtClean="0"/>
              <a:t>Υψηλή </a:t>
            </a:r>
            <a:r>
              <a:rPr lang="el-GR" dirty="0"/>
              <a:t>εμπιστοσύνη</a:t>
            </a:r>
            <a:br>
              <a:rPr lang="el-GR" dirty="0"/>
            </a:br>
            <a:r>
              <a:rPr lang="el-GR" dirty="0"/>
              <a:t>→ αυξημένη συμμετοχή</a:t>
            </a:r>
          </a:p>
          <a:p>
            <a:r>
              <a:rPr lang="el-GR" dirty="0" smtClean="0"/>
              <a:t>Χαμηλή </a:t>
            </a:r>
            <a:r>
              <a:rPr lang="el-GR" dirty="0"/>
              <a:t>εμπιστοσύνη</a:t>
            </a:r>
            <a:br>
              <a:rPr lang="el-GR" dirty="0"/>
            </a:br>
            <a:r>
              <a:rPr lang="el-GR" dirty="0"/>
              <a:t>→ αποχή</a:t>
            </a:r>
          </a:p>
          <a:p>
            <a:r>
              <a:rPr lang="el-GR" dirty="0" smtClean="0"/>
              <a:t>Αίσθηση </a:t>
            </a:r>
            <a:r>
              <a:rPr lang="el-GR" dirty="0"/>
              <a:t>αδυναμίας</a:t>
            </a:r>
            <a:br>
              <a:rPr lang="el-GR" dirty="0"/>
            </a:br>
            <a:r>
              <a:rPr lang="el-GR" dirty="0"/>
              <a:t>→ αδιαφορία</a:t>
            </a:r>
          </a:p>
          <a:p>
            <a:pPr marL="0" indent="0">
              <a:buNone/>
            </a:pPr>
            <a:r>
              <a:rPr lang="el-GR" b="1" i="1" dirty="0" smtClean="0"/>
              <a:t>Οι </a:t>
            </a:r>
            <a:r>
              <a:rPr lang="el-GR" b="1" i="1" dirty="0"/>
              <a:t>στάσεις καθορίζουν τη συμπεριφορά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4320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7784" y="133082"/>
            <a:ext cx="8596668" cy="1320800"/>
          </a:xfrm>
        </p:spPr>
        <p:txBody>
          <a:bodyPr/>
          <a:lstStyle/>
          <a:p>
            <a:r>
              <a:rPr lang="el-GR" b="1" dirty="0"/>
              <a:t>ΕΞΕΛΙΞΗ ΠΟΛΙΤΙΚΗΣ ΚΟΥΛΤΟΥΡΑΣ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εξέλιξη της πολιτικής κουλτούρας είναι</a:t>
            </a:r>
            <a:r>
              <a:rPr lang="el-GR" dirty="0" smtClean="0"/>
              <a:t>: </a:t>
            </a:r>
            <a:r>
              <a:rPr lang="el-GR" dirty="0"/>
              <a:t>η αλλαγή των πολιτικών αξιών, στάσεων και συμπεριφορών μέσα στον χρόνο</a:t>
            </a:r>
          </a:p>
          <a:p>
            <a:r>
              <a:rPr lang="el-GR" dirty="0" smtClean="0"/>
              <a:t> </a:t>
            </a:r>
            <a:r>
              <a:rPr lang="el-GR" dirty="0"/>
              <a:t>Δεν είναι στατική → μεταβάλλεται συνεχώς</a:t>
            </a:r>
          </a:p>
          <a:p>
            <a:r>
              <a:rPr lang="el-GR" dirty="0"/>
              <a:t>Η πολιτική κουλτούρα αλλάζει λόγω: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ιστορικών γεγονότων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οικονομικών αλλαγών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τεχνολογίας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εκπαίδευσης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παγκοσμιοποίησης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15288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57638" y="1091642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l-GR" b="1" u="sng" dirty="0"/>
              <a:t>ΠΟΛΙΤΙΚΗ ΚΟΙΝΩΝΙΚΟΠΟΙΗΣΗ</a:t>
            </a:r>
          </a:p>
          <a:p>
            <a:r>
              <a:rPr lang="el-GR" b="1" dirty="0"/>
              <a:t>Ορισμός:</a:t>
            </a:r>
            <a:r>
              <a:rPr lang="el-GR" dirty="0"/>
              <a:t/>
            </a:r>
            <a:br>
              <a:rPr lang="el-GR" dirty="0"/>
            </a:br>
            <a:r>
              <a:rPr lang="el-GR" dirty="0"/>
              <a:t>Η διαδικασία μέσω της οποίας το </a:t>
            </a:r>
            <a:r>
              <a:rPr lang="el-GR" dirty="0" smtClean="0"/>
              <a:t>άτομο: μαθαίνει </a:t>
            </a:r>
            <a:r>
              <a:rPr lang="el-GR" dirty="0"/>
              <a:t>και εσωτερικεύει την πολιτική </a:t>
            </a:r>
            <a:r>
              <a:rPr lang="el-GR" dirty="0" smtClean="0"/>
              <a:t>κουλτούρα</a:t>
            </a:r>
          </a:p>
          <a:p>
            <a:r>
              <a:rPr lang="el-GR" dirty="0"/>
              <a:t>Η πολιτική κοινωνικοποίηση: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ξεκινά από την παιδική ηλικία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συνεχίζεται σε όλη τη ζωή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είναι συνειδητή &amp; ασυνείδητη 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62014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529524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l-GR" b="1" u="sng" dirty="0"/>
              <a:t>ΣΤΑΔΙΑ ΠΟΛΙΤΙΚΗΣ ΚΟΙΝΩΝΙΚΟΠΟΙΗΣΗΣ</a:t>
            </a:r>
          </a:p>
          <a:p>
            <a:pPr>
              <a:buFont typeface="+mj-lt"/>
              <a:buAutoNum type="arabicPeriod"/>
            </a:pPr>
            <a:r>
              <a:rPr lang="el-GR" b="1" dirty="0"/>
              <a:t>Παιδική ηλικία</a:t>
            </a:r>
            <a:r>
              <a:rPr lang="el-GR" dirty="0"/>
              <a:t> </a:t>
            </a:r>
          </a:p>
          <a:p>
            <a:pPr lvl="1">
              <a:buFont typeface="+mj-lt"/>
              <a:buAutoNum type="arabicPeriod"/>
            </a:pPr>
            <a:r>
              <a:rPr lang="el-GR" dirty="0"/>
              <a:t>βασικές αξίες </a:t>
            </a:r>
          </a:p>
          <a:p>
            <a:pPr>
              <a:buFont typeface="+mj-lt"/>
              <a:buAutoNum type="arabicPeriod"/>
            </a:pPr>
            <a:r>
              <a:rPr lang="el-GR" b="1" dirty="0"/>
              <a:t>Εφηβεία</a:t>
            </a:r>
            <a:r>
              <a:rPr lang="el-GR" dirty="0"/>
              <a:t> </a:t>
            </a:r>
          </a:p>
          <a:p>
            <a:pPr lvl="1">
              <a:buFont typeface="+mj-lt"/>
              <a:buAutoNum type="arabicPeriod"/>
            </a:pPr>
            <a:r>
              <a:rPr lang="el-GR" dirty="0"/>
              <a:t>διαμόρφωση απόψεων </a:t>
            </a:r>
          </a:p>
          <a:p>
            <a:pPr>
              <a:buFont typeface="+mj-lt"/>
              <a:buAutoNum type="arabicPeriod"/>
            </a:pPr>
            <a:r>
              <a:rPr lang="el-GR" b="1" dirty="0"/>
              <a:t>Ενήλικη ζωή</a:t>
            </a:r>
            <a:r>
              <a:rPr lang="el-GR" dirty="0"/>
              <a:t> </a:t>
            </a:r>
          </a:p>
          <a:p>
            <a:pPr lvl="1">
              <a:buFont typeface="+mj-lt"/>
              <a:buAutoNum type="arabicPeriod"/>
            </a:pPr>
            <a:r>
              <a:rPr lang="el-GR" dirty="0"/>
              <a:t>ενεργή συμμετοχή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181713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03091" y="177243"/>
            <a:ext cx="8596668" cy="5618250"/>
          </a:xfrm>
        </p:spPr>
        <p:txBody>
          <a:bodyPr>
            <a:normAutofit/>
          </a:bodyPr>
          <a:lstStyle/>
          <a:p>
            <a:r>
              <a:rPr lang="el-GR" dirty="0"/>
              <a:t>Οι </a:t>
            </a:r>
            <a:r>
              <a:rPr lang="el-GR" b="1" u="sng" dirty="0"/>
              <a:t>φορείς κοινωνικοποίησης </a:t>
            </a:r>
            <a:r>
              <a:rPr lang="el-GR" dirty="0"/>
              <a:t>είναι</a:t>
            </a:r>
            <a:r>
              <a:rPr lang="el-GR" dirty="0" smtClean="0"/>
              <a:t>: </a:t>
            </a:r>
            <a:r>
              <a:rPr lang="el-GR" dirty="0"/>
              <a:t>τα άτομα, οι ομάδες και οι θεσμοί που μεταδίδουν: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αξίες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κανόνες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στάσεις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συμπεριφορές </a:t>
            </a:r>
          </a:p>
          <a:p>
            <a:r>
              <a:rPr lang="el-GR" dirty="0" smtClean="0"/>
              <a:t>Μέσω </a:t>
            </a:r>
            <a:r>
              <a:rPr lang="el-GR" dirty="0"/>
              <a:t>αυτών το άτομο γίνεται μέλος της </a:t>
            </a:r>
            <a:r>
              <a:rPr lang="el-GR" dirty="0" smtClean="0"/>
              <a:t>κοινωνίας</a:t>
            </a:r>
          </a:p>
          <a:p>
            <a:endParaRPr lang="el-GR" dirty="0"/>
          </a:p>
          <a:p>
            <a:r>
              <a:rPr lang="el-GR" dirty="0"/>
              <a:t>Οι </a:t>
            </a:r>
            <a:r>
              <a:rPr lang="el-GR" dirty="0" smtClean="0"/>
              <a:t>φορείς: διαμορφώνουν </a:t>
            </a:r>
            <a:r>
              <a:rPr lang="el-GR" dirty="0"/>
              <a:t>και την </a:t>
            </a:r>
            <a:r>
              <a:rPr lang="el-GR" i="1" dirty="0"/>
              <a:t>πολιτική κουλτούρα</a:t>
            </a:r>
            <a:endParaRPr lang="el-GR" dirty="0"/>
          </a:p>
          <a:p>
            <a:pPr marL="0" indent="0">
              <a:buNone/>
            </a:pPr>
            <a:r>
              <a:rPr lang="el-GR" dirty="0" smtClean="0"/>
              <a:t>Δηλαδή</a:t>
            </a:r>
            <a:r>
              <a:rPr lang="el-GR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πώς σκεφτόμαστε για την πολιτική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αν συμμετέχουμε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τι πιστεύουμε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547851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287887"/>
            <a:ext cx="8596668" cy="4753475"/>
          </a:xfrm>
        </p:spPr>
        <p:txBody>
          <a:bodyPr>
            <a:normAutofit fontScale="92500" lnSpcReduction="10000"/>
          </a:bodyPr>
          <a:lstStyle/>
          <a:p>
            <a:r>
              <a:rPr lang="el-GR" b="1" dirty="0"/>
              <a:t>ΠΡΩΤΟΓΕΝΕΙΣ ΦΟΡΕΙΣ</a:t>
            </a:r>
          </a:p>
          <a:p>
            <a:r>
              <a:rPr lang="el-GR" dirty="0" smtClean="0"/>
              <a:t>Έχουν </a:t>
            </a:r>
            <a:r>
              <a:rPr lang="el-GR" dirty="0"/>
              <a:t>άμεση και έντονη επίδραση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οικογένεια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σχολείο (πρώιμη ηλικία)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συνομήλικοι </a:t>
            </a:r>
          </a:p>
          <a:p>
            <a:r>
              <a:rPr lang="el-GR" dirty="0" smtClean="0"/>
              <a:t>Εμφανίζονται </a:t>
            </a:r>
            <a:r>
              <a:rPr lang="el-GR" dirty="0"/>
              <a:t>κυρίως στην παιδική </a:t>
            </a:r>
            <a:r>
              <a:rPr lang="el-GR" dirty="0" smtClean="0"/>
              <a:t>ηλικία</a:t>
            </a:r>
          </a:p>
          <a:p>
            <a:endParaRPr lang="el-GR" dirty="0"/>
          </a:p>
          <a:p>
            <a:r>
              <a:rPr lang="el-GR" b="1" dirty="0"/>
              <a:t>ΔΕΥΤΕΡΟΓΕΝΕΙΣ ΦΟΡΕΙΣ</a:t>
            </a:r>
          </a:p>
          <a:p>
            <a:r>
              <a:rPr lang="el-GR" dirty="0" smtClean="0"/>
              <a:t> </a:t>
            </a:r>
            <a:r>
              <a:rPr lang="el-GR" dirty="0"/>
              <a:t>Έμμεση αλλά σημαντική επίδραση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ΜΜΕ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κράτος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θρησκεία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εργασία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114389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056069"/>
            <a:ext cx="8596668" cy="4985294"/>
          </a:xfrm>
        </p:spPr>
        <p:txBody>
          <a:bodyPr/>
          <a:lstStyle/>
          <a:p>
            <a:r>
              <a:rPr lang="el-GR" b="1" u="sng" dirty="0"/>
              <a:t>Κοινωνικοποίηση</a:t>
            </a:r>
            <a:r>
              <a:rPr lang="el-GR" dirty="0"/>
              <a:t>: διαδικασία μέσω της οποίας το άτομο μαθαίνει αξίες, κανόνες και </a:t>
            </a:r>
            <a:r>
              <a:rPr lang="el-GR" dirty="0" smtClean="0"/>
              <a:t>συμπεριφορές</a:t>
            </a:r>
          </a:p>
          <a:p>
            <a:r>
              <a:rPr lang="el-GR" b="1" u="sng" dirty="0" smtClean="0"/>
              <a:t>Πολιτικό </a:t>
            </a:r>
            <a:r>
              <a:rPr lang="el-GR" b="1" u="sng" dirty="0"/>
              <a:t>σύστημα</a:t>
            </a:r>
            <a:r>
              <a:rPr lang="el-GR" dirty="0"/>
              <a:t>: σύνολο θεσμών και διαδικασιών εξουσίας (</a:t>
            </a:r>
            <a:r>
              <a:rPr lang="el-GR" dirty="0" err="1"/>
              <a:t>David</a:t>
            </a:r>
            <a:r>
              <a:rPr lang="el-GR" dirty="0"/>
              <a:t> </a:t>
            </a:r>
            <a:r>
              <a:rPr lang="el-GR" dirty="0" err="1"/>
              <a:t>Easton</a:t>
            </a:r>
            <a:r>
              <a:rPr lang="el-GR" dirty="0" smtClean="0"/>
              <a:t>)</a:t>
            </a:r>
          </a:p>
          <a:p>
            <a:r>
              <a:rPr lang="el-GR" dirty="0" smtClean="0"/>
              <a:t> </a:t>
            </a:r>
            <a:r>
              <a:rPr lang="el-GR" b="1" u="sng" dirty="0"/>
              <a:t>Πολιτική </a:t>
            </a:r>
            <a:r>
              <a:rPr lang="el-GR" b="1" u="sng" dirty="0" smtClean="0"/>
              <a:t>κοινωνικοποίηση</a:t>
            </a:r>
            <a:r>
              <a:rPr lang="el-GR" dirty="0" smtClean="0"/>
              <a:t>: </a:t>
            </a:r>
            <a:r>
              <a:rPr lang="el-GR" dirty="0"/>
              <a:t>Απόκτηση πολιτικών αξιών και στάσεων(</a:t>
            </a:r>
            <a:r>
              <a:rPr lang="el-GR" dirty="0" err="1"/>
              <a:t>Gabriel</a:t>
            </a:r>
            <a:r>
              <a:rPr lang="el-GR" dirty="0"/>
              <a:t> </a:t>
            </a:r>
            <a:r>
              <a:rPr lang="el-GR" dirty="0" err="1"/>
              <a:t>Almond</a:t>
            </a:r>
            <a:r>
              <a:rPr lang="el-GR" dirty="0"/>
              <a:t> &amp; </a:t>
            </a:r>
            <a:r>
              <a:rPr lang="el-GR" dirty="0" err="1"/>
              <a:t>Sidney</a:t>
            </a:r>
            <a:r>
              <a:rPr lang="el-GR" dirty="0"/>
              <a:t> Verba</a:t>
            </a:r>
            <a:r>
              <a:rPr lang="el-GR" dirty="0" smtClean="0"/>
              <a:t>)</a:t>
            </a:r>
          </a:p>
          <a:p>
            <a:endParaRPr lang="el-GR" dirty="0" smtClean="0"/>
          </a:p>
          <a:p>
            <a:r>
              <a:rPr lang="el-GR" b="1" dirty="0"/>
              <a:t>Πώς η κοινωνικοποίηση επηρεάζει το σύστημα</a:t>
            </a:r>
            <a:endParaRPr lang="el-GR" dirty="0"/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Πολίτες συμμετέχουν ή απέχουν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Στηρίζουν ή αμφισβητούν θεσμούς </a:t>
            </a:r>
          </a:p>
          <a:p>
            <a:r>
              <a:rPr lang="el-GR" dirty="0" smtClean="0"/>
              <a:t> </a:t>
            </a:r>
            <a:r>
              <a:rPr lang="el-GR" dirty="0"/>
              <a:t>Καθορίζει τη σταθερότητα του πολιτικού συστήματος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053416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2" name="Rectangle 12"/>
          <p:cNvSpPr>
            <a:spLocks noGrp="1" noChangeArrowheads="1"/>
          </p:cNvSpPr>
          <p:nvPr>
            <p:ph type="body" sz="half" idx="1"/>
          </p:nvPr>
        </p:nvSpPr>
        <p:spPr>
          <a:xfrm>
            <a:off x="404191" y="1282149"/>
            <a:ext cx="8218488" cy="4530725"/>
          </a:xfrm>
        </p:spPr>
        <p:txBody>
          <a:bodyPr/>
          <a:lstStyle/>
          <a:p>
            <a:pPr marL="0" indent="0" algn="ctr">
              <a:buNone/>
            </a:pPr>
            <a:endParaRPr lang="el-GR" sz="2400" dirty="0"/>
          </a:p>
          <a:p>
            <a:pPr marL="0" indent="0" algn="ctr">
              <a:buNone/>
            </a:pPr>
            <a:endParaRPr lang="el-GR" sz="2400" dirty="0"/>
          </a:p>
          <a:p>
            <a:pPr marL="0" indent="0" algn="ctr">
              <a:buNone/>
            </a:pPr>
            <a:r>
              <a:rPr lang="el-GR" sz="2400" dirty="0"/>
              <a:t>Απαγορεύεται η αναδημοσίευση ή αναπαραγωγή του παρόντος έργου με οποιονδήποτε τρόπο χωρίς γραπτή άδεια του εκδότη, σύμφωνα με το Ν. 2121/1993 και τη Διεθνή Σύμβαση της Βέρνης </a:t>
            </a:r>
          </a:p>
          <a:p>
            <a:pPr marL="0" indent="0" algn="ctr">
              <a:buNone/>
            </a:pPr>
            <a:r>
              <a:rPr lang="el-GR" sz="2400" dirty="0"/>
              <a:t>(που έχει κυρωθεί με τον Ν. 100/1975)</a:t>
            </a:r>
          </a:p>
          <a:p>
            <a:endParaRPr lang="el-GR" sz="2400" dirty="0"/>
          </a:p>
        </p:txBody>
      </p:sp>
      <p:sp>
        <p:nvSpPr>
          <p:cNvPr id="20489" name="Rectangle 9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endParaRPr lang="en-US" sz="2000"/>
          </a:p>
          <a:p>
            <a:endParaRPr lang="en-US" sz="2000"/>
          </a:p>
        </p:txBody>
      </p:sp>
      <p:sp>
        <p:nvSpPr>
          <p:cNvPr id="20490" name="Rectangle 10"/>
          <p:cNvSpPr>
            <a:spLocks noGrp="1" noChangeArrowheads="1"/>
          </p:cNvSpPr>
          <p:nvPr>
            <p:ph sz="quarter" idx="3"/>
          </p:nvPr>
        </p:nvSpPr>
        <p:spPr/>
        <p:txBody>
          <a:bodyPr/>
          <a:lstStyle/>
          <a:p>
            <a:endParaRPr lang="en-US" sz="2000"/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419053527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57061" y="817420"/>
            <a:ext cx="10264223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Η </a:t>
            </a:r>
            <a:r>
              <a:rPr kumimoji="0" lang="el-GR" sz="1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πολιτική κουλτούρα</a:t>
            </a:r>
            <a:r>
              <a:rPr kumimoji="0" lang="el-G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είναι το σύνολο των: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αξιών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πεποιθήσεων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στάσεων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γνώσεων</a:t>
            </a:r>
            <a:b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που έχουν οι πολίτες απέναντι στην πολιτική, το κράτος και τη συμμετοχή τους σε αυτό.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anose="020B0604020202020204" pitchFamily="34" charset="0"/>
              </a:rPr>
              <a:t>Η πολιτική κουλτούρα αφορά τον τρόπο με τον οποίο οι πολίτες αντιλαμβάνονται και βιώνουν το πολιτικό σύστημα.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l-GR" b="1" dirty="0">
              <a:solidFill>
                <a:srgbClr val="00B050"/>
              </a:solidFill>
              <a:latin typeface="Arial" panose="020B0604020202020204" pitchFamily="34" charset="0"/>
            </a:endParaRPr>
          </a:p>
          <a:p>
            <a:pPr lvl="0" algn="l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</a:rPr>
              <a:t>Είναι το “πώς σκέφτεται και νιώθει ένας λαός για την πολιτική</a:t>
            </a:r>
            <a:r>
              <a:rPr lang="el-GR" dirty="0" smtClean="0">
                <a:solidFill>
                  <a:schemeClr val="tx1"/>
                </a:solidFill>
                <a:latin typeface="Arial" panose="020B0604020202020204" pitchFamily="34" charset="0"/>
              </a:rPr>
              <a:t>”</a:t>
            </a:r>
          </a:p>
          <a:p>
            <a:pPr lvl="0" algn="l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l-GR" dirty="0" smtClean="0">
                <a:solidFill>
                  <a:schemeClr val="tx1"/>
                </a:solidFill>
                <a:latin typeface="Arial" panose="020B0604020202020204" pitchFamily="34" charset="0"/>
              </a:rPr>
              <a:t>Περιλαμβάνει:</a:t>
            </a:r>
          </a:p>
          <a:p>
            <a:pPr marL="285750" lvl="0" indent="-285750" algn="l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l-GR" dirty="0" smtClean="0">
                <a:solidFill>
                  <a:schemeClr val="tx1"/>
                </a:solidFill>
                <a:latin typeface="Arial" panose="020B0604020202020204" pitchFamily="34" charset="0"/>
              </a:rPr>
              <a:t>Αν </a:t>
            </a: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</a:rPr>
              <a:t>εμπιστεύονται την </a:t>
            </a:r>
            <a:r>
              <a:rPr lang="el-GR" dirty="0" smtClean="0">
                <a:solidFill>
                  <a:schemeClr val="tx1"/>
                </a:solidFill>
                <a:latin typeface="Arial" panose="020B0604020202020204" pitchFamily="34" charset="0"/>
              </a:rPr>
              <a:t>κυβέρνηση</a:t>
            </a:r>
          </a:p>
          <a:p>
            <a:pPr marL="285750" lvl="0" indent="-285750" algn="l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l-GR" dirty="0" smtClean="0">
                <a:solidFill>
                  <a:schemeClr val="tx1"/>
                </a:solidFill>
                <a:latin typeface="Arial" panose="020B0604020202020204" pitchFamily="34" charset="0"/>
              </a:rPr>
              <a:t>Αν ψηφίζουν</a:t>
            </a:r>
          </a:p>
          <a:p>
            <a:pPr marL="285750" lvl="0" indent="-285750" algn="l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l-GR" dirty="0" smtClean="0">
                <a:solidFill>
                  <a:schemeClr val="tx1"/>
                </a:solidFill>
                <a:latin typeface="Arial" panose="020B0604020202020204" pitchFamily="34" charset="0"/>
              </a:rPr>
              <a:t>Αν </a:t>
            </a: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</a:rPr>
              <a:t>συμμετέχουν σε </a:t>
            </a:r>
            <a:r>
              <a:rPr lang="el-GR" dirty="0" smtClean="0">
                <a:solidFill>
                  <a:schemeClr val="tx1"/>
                </a:solidFill>
                <a:latin typeface="Arial" panose="020B0604020202020204" pitchFamily="34" charset="0"/>
              </a:rPr>
              <a:t>διαμαρτυρίες</a:t>
            </a:r>
          </a:p>
          <a:p>
            <a:pPr marL="285750" lvl="0" indent="-285750" algn="l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el-GR" dirty="0" smtClean="0">
                <a:solidFill>
                  <a:schemeClr val="tx1"/>
                </a:solidFill>
                <a:latin typeface="Arial" panose="020B0604020202020204" pitchFamily="34" charset="0"/>
              </a:rPr>
              <a:t>Αν </a:t>
            </a:r>
            <a:r>
              <a:rPr lang="el-GR" dirty="0">
                <a:solidFill>
                  <a:schemeClr val="tx1"/>
                </a:solidFill>
                <a:latin typeface="Arial" panose="020B0604020202020204" pitchFamily="34" charset="0"/>
              </a:rPr>
              <a:t>πιστεύουν στη δημοκρατία</a:t>
            </a:r>
            <a:endParaRPr kumimoji="0" lang="el-GR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549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387857"/>
            <a:ext cx="8596668" cy="3880773"/>
          </a:xfrm>
        </p:spPr>
        <p:txBody>
          <a:bodyPr/>
          <a:lstStyle/>
          <a:p>
            <a:r>
              <a:rPr lang="el-GR" dirty="0"/>
              <a:t>Η πολιτική κουλτούρα: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επηρεάζει τη </a:t>
            </a:r>
            <a:r>
              <a:rPr lang="el-GR" b="1" dirty="0"/>
              <a:t>σταθερότητα της δημοκρατίας</a:t>
            </a:r>
            <a:r>
              <a:rPr lang="el-GR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καθορίζει τη </a:t>
            </a:r>
            <a:r>
              <a:rPr lang="el-GR" b="1" dirty="0"/>
              <a:t>συμμετοχή των πολιτών</a:t>
            </a:r>
            <a:r>
              <a:rPr lang="el-GR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διαμορφώνει τη </a:t>
            </a:r>
            <a:r>
              <a:rPr lang="el-GR" b="1" dirty="0"/>
              <a:t>σχέση πολίτη–κράτους</a:t>
            </a:r>
            <a:r>
              <a:rPr lang="el-GR" dirty="0"/>
              <a:t> </a:t>
            </a:r>
            <a:endParaRPr lang="el-GR" dirty="0" smtClean="0"/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 </a:t>
            </a:r>
            <a:r>
              <a:rPr lang="el-GR" dirty="0"/>
              <a:t>Παράδειγμα: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Σε χώρες με υψηλή εμπιστοσύνη → σταθερό πολιτικό σύστημα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Σε χώρες με δυσπιστία → κρίσεις και αποχή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8844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64455" y="1465130"/>
            <a:ext cx="8596668" cy="3880773"/>
          </a:xfrm>
        </p:spPr>
        <p:txBody>
          <a:bodyPr/>
          <a:lstStyle/>
          <a:p>
            <a:r>
              <a:rPr lang="el-GR" b="1" dirty="0"/>
              <a:t>ΒΑΣΙΚΑ ΣΤΟΙΧΕΙΑ ΠΟΛΙΤΙΚΗΣ ΚΟΥΛΤΟΥΡΑΣ</a:t>
            </a:r>
          </a:p>
          <a:p>
            <a:pPr>
              <a:buFont typeface="+mj-lt"/>
              <a:buAutoNum type="arabicPeriod"/>
            </a:pPr>
            <a:r>
              <a:rPr lang="el-GR" b="1" dirty="0"/>
              <a:t>Γνωστικό στοιχείο</a:t>
            </a:r>
            <a:r>
              <a:rPr lang="el-GR" dirty="0"/>
              <a:t> </a:t>
            </a:r>
          </a:p>
          <a:p>
            <a:pPr lvl="1">
              <a:buFont typeface="+mj-lt"/>
              <a:buAutoNum type="arabicPeriod"/>
            </a:pPr>
            <a:r>
              <a:rPr lang="el-GR" dirty="0"/>
              <a:t>Τι γνωρίζουν οι πολίτες για την πολιτική </a:t>
            </a:r>
          </a:p>
          <a:p>
            <a:pPr>
              <a:buFont typeface="+mj-lt"/>
              <a:buAutoNum type="arabicPeriod"/>
            </a:pPr>
            <a:r>
              <a:rPr lang="el-GR" b="1" dirty="0"/>
              <a:t>Συναισθηματικό στοιχείο</a:t>
            </a:r>
            <a:r>
              <a:rPr lang="el-GR" dirty="0"/>
              <a:t> </a:t>
            </a:r>
          </a:p>
          <a:p>
            <a:pPr lvl="1">
              <a:buFont typeface="+mj-lt"/>
              <a:buAutoNum type="arabicPeriod"/>
            </a:pPr>
            <a:r>
              <a:rPr lang="el-GR" dirty="0"/>
              <a:t>Πώς νιώθουν (π.χ. εμπιστοσύνη, φόβος) </a:t>
            </a:r>
          </a:p>
          <a:p>
            <a:pPr>
              <a:buFont typeface="+mj-lt"/>
              <a:buAutoNum type="arabicPeriod"/>
            </a:pPr>
            <a:r>
              <a:rPr lang="el-GR" b="1" dirty="0" err="1"/>
              <a:t>Αξιακό</a:t>
            </a:r>
            <a:r>
              <a:rPr lang="el-GR" b="1" dirty="0"/>
              <a:t> στοιχείο</a:t>
            </a:r>
            <a:r>
              <a:rPr lang="el-GR" dirty="0"/>
              <a:t> </a:t>
            </a:r>
          </a:p>
          <a:p>
            <a:pPr lvl="1">
              <a:buFont typeface="+mj-lt"/>
              <a:buAutoNum type="arabicPeriod"/>
            </a:pPr>
            <a:r>
              <a:rPr lang="el-GR" dirty="0"/>
              <a:t>Τι θεωρούν σωστό (π.χ. δημοκρατία, ισότητα)</a:t>
            </a:r>
          </a:p>
        </p:txBody>
      </p:sp>
    </p:spTree>
    <p:extLst>
      <p:ext uri="{BB962C8B-B14F-4D97-AF65-F5344CB8AC3E}">
        <p14:creationId xmlns:p14="http://schemas.microsoft.com/office/powerpoint/2010/main" val="2606666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00061" y="1053006"/>
            <a:ext cx="8596668" cy="6339467"/>
          </a:xfrm>
        </p:spPr>
        <p:txBody>
          <a:bodyPr>
            <a:normAutofit/>
          </a:bodyPr>
          <a:lstStyle/>
          <a:p>
            <a:r>
              <a:rPr lang="el-GR" dirty="0"/>
              <a:t>ΤΥΠΟΙ ΠΟΛΙΤΙΚΗΣ </a:t>
            </a:r>
            <a:r>
              <a:rPr lang="el-GR" dirty="0" smtClean="0"/>
              <a:t>ΚΟΥΛΤΟΥΡΑΣ</a:t>
            </a:r>
          </a:p>
          <a:p>
            <a:pPr marL="0" indent="0">
              <a:buNone/>
            </a:pPr>
            <a:r>
              <a:rPr lang="el-GR" dirty="0" smtClean="0"/>
              <a:t>1</a:t>
            </a:r>
            <a:r>
              <a:rPr lang="el-GR" dirty="0"/>
              <a:t>. Παραδοσιακή (</a:t>
            </a:r>
            <a:r>
              <a:rPr lang="el-GR" dirty="0" err="1"/>
              <a:t>Parochial</a:t>
            </a:r>
            <a:r>
              <a:rPr lang="el-GR" dirty="0" smtClean="0"/>
              <a:t>)</a:t>
            </a:r>
          </a:p>
          <a:p>
            <a:r>
              <a:rPr lang="el-GR" dirty="0" smtClean="0"/>
              <a:t>Οι </a:t>
            </a:r>
            <a:r>
              <a:rPr lang="el-GR" dirty="0"/>
              <a:t>πολίτες δεν ασχολούνται με την </a:t>
            </a:r>
            <a:r>
              <a:rPr lang="el-GR" dirty="0" smtClean="0"/>
              <a:t>πολιτική</a:t>
            </a:r>
          </a:p>
          <a:p>
            <a:r>
              <a:rPr lang="el-GR" dirty="0" smtClean="0"/>
              <a:t>Δεν </a:t>
            </a:r>
            <a:r>
              <a:rPr lang="el-GR" dirty="0"/>
              <a:t>έχουν γνώση ή </a:t>
            </a:r>
            <a:r>
              <a:rPr lang="el-GR" dirty="0" smtClean="0"/>
              <a:t>ενδιαφέρον</a:t>
            </a:r>
          </a:p>
          <a:p>
            <a:r>
              <a:rPr lang="el-GR" dirty="0" smtClean="0"/>
              <a:t> </a:t>
            </a:r>
            <a:r>
              <a:rPr lang="el-GR" dirty="0"/>
              <a:t>Παράδειγμα</a:t>
            </a:r>
            <a:r>
              <a:rPr lang="el-GR" dirty="0" smtClean="0"/>
              <a:t>: Μικρές </a:t>
            </a:r>
            <a:r>
              <a:rPr lang="el-GR" dirty="0"/>
              <a:t>αγροτικές </a:t>
            </a:r>
            <a:r>
              <a:rPr lang="el-GR" dirty="0" smtClean="0"/>
              <a:t>κοινωνίες</a:t>
            </a:r>
          </a:p>
          <a:p>
            <a:pPr marL="0" indent="0">
              <a:buNone/>
            </a:pPr>
            <a:r>
              <a:rPr lang="el-GR" dirty="0" smtClean="0"/>
              <a:t>2</a:t>
            </a:r>
            <a:r>
              <a:rPr lang="el-GR" dirty="0"/>
              <a:t>. Υποτακτική (</a:t>
            </a:r>
            <a:r>
              <a:rPr lang="el-GR" dirty="0" err="1" smtClean="0"/>
              <a:t>Subject</a:t>
            </a:r>
            <a:r>
              <a:rPr lang="el-GR" dirty="0" smtClean="0"/>
              <a:t>)</a:t>
            </a:r>
          </a:p>
          <a:p>
            <a:pPr>
              <a:buFont typeface="Trebuchet MS" panose="020B0603020202020204" pitchFamily="34" charset="0"/>
              <a:buChar char="•"/>
            </a:pPr>
            <a:r>
              <a:rPr lang="el-GR" dirty="0" smtClean="0"/>
              <a:t>Οι πολίτες γνωρίζουν το κράτος</a:t>
            </a:r>
          </a:p>
          <a:p>
            <a:pPr>
              <a:buFont typeface="Trebuchet MS" panose="020B0603020202020204" pitchFamily="34" charset="0"/>
              <a:buChar char="•"/>
            </a:pPr>
            <a:r>
              <a:rPr lang="el-GR" dirty="0" smtClean="0"/>
              <a:t>Αλλά δεν συμμετέχουν ενεργά</a:t>
            </a:r>
          </a:p>
          <a:p>
            <a:pPr>
              <a:buFont typeface="Trebuchet MS" panose="020B0603020202020204" pitchFamily="34" charset="0"/>
              <a:buChar char="•"/>
            </a:pPr>
            <a:r>
              <a:rPr lang="el-GR" dirty="0" smtClean="0"/>
              <a:t> </a:t>
            </a:r>
            <a:r>
              <a:rPr lang="el-GR" dirty="0" err="1" smtClean="0"/>
              <a:t>Παράδειγμα:Αυταρχικά</a:t>
            </a:r>
            <a:r>
              <a:rPr lang="el-GR" dirty="0" smtClean="0"/>
              <a:t> καθεστώτα</a:t>
            </a:r>
          </a:p>
          <a:p>
            <a:pPr marL="0" indent="0">
              <a:buNone/>
            </a:pPr>
            <a:r>
              <a:rPr lang="el-GR" dirty="0" smtClean="0"/>
              <a:t>3. Συμμετοχική (</a:t>
            </a:r>
            <a:r>
              <a:rPr lang="el-GR" dirty="0" err="1" smtClean="0"/>
              <a:t>Participant</a:t>
            </a:r>
            <a:r>
              <a:rPr lang="el-GR" dirty="0" smtClean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Οι πολίτες συμμετέχουν ενεργά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Ψηφίζουν, διαδηλώνουν, εκφράζονται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 smtClean="0"/>
              <a:t> Παράδειγμα: Σύγχρονες δημοκρατίες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9531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3390" y="0"/>
            <a:ext cx="8596668" cy="1320800"/>
          </a:xfrm>
        </p:spPr>
        <p:txBody>
          <a:bodyPr/>
          <a:lstStyle/>
          <a:p>
            <a:r>
              <a:rPr lang="el-GR" b="1" dirty="0"/>
              <a:t>ΕΝΝΟΙΑ ΑΝΟΜΟΙΟΓΕΝΕΙΑΣ ΠΟΛΙΤΙΚΗΣ ΚΟΥΛΤΟΥΡΑΣ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77334" y="1453882"/>
            <a:ext cx="10475770" cy="5307525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Η </a:t>
            </a:r>
            <a:r>
              <a:rPr lang="el-GR" b="1" i="1" dirty="0"/>
              <a:t>ανομοιογένεια πολιτικής κουλτούρας</a:t>
            </a:r>
            <a:r>
              <a:rPr lang="el-GR" b="1" dirty="0"/>
              <a:t> </a:t>
            </a:r>
            <a:r>
              <a:rPr lang="el-GR" dirty="0"/>
              <a:t>σημαίνει ότι μέσα σε μια κοινωνία: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δεν υπάρχουν κοινές πολιτικές αξίες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υπάρχουν διαφορετικές στάσεις απέναντι στο κράτος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συνυπάρχουν πολλαπλές “υποκουλτούρες” </a:t>
            </a:r>
          </a:p>
          <a:p>
            <a:pPr marL="0" indent="0">
              <a:buNone/>
            </a:pPr>
            <a:r>
              <a:rPr lang="el-GR" dirty="0" smtClean="0"/>
              <a:t>Δηλαδή: Δεν </a:t>
            </a:r>
            <a:r>
              <a:rPr lang="el-GR" dirty="0"/>
              <a:t>σκέφτονται όλοι οι πολίτες με τον ίδιο τρόπο για την </a:t>
            </a:r>
            <a:r>
              <a:rPr lang="el-GR" dirty="0" smtClean="0"/>
              <a:t>πολιτική.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b="1" i="1" u="sng" dirty="0"/>
              <a:t>ΤΙ ΠΡΟΚΑΛΕΙ ΤΗΝ ΑΝΟΜΟΙΟΓΕΝΕΙΑ</a:t>
            </a:r>
          </a:p>
          <a:p>
            <a:r>
              <a:rPr lang="el-GR" dirty="0"/>
              <a:t>Κύριοι παράγοντες: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Πολιτική ασυνέχεια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Αποικιοκρατία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Γεωγραφία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err="1"/>
              <a:t>Εθνοτικές</a:t>
            </a:r>
            <a:r>
              <a:rPr lang="el-GR" dirty="0"/>
              <a:t> διαφοροποιήσεις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Κοινωνική δομή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Οικονομική δομή </a:t>
            </a:r>
          </a:p>
          <a:p>
            <a:r>
              <a:rPr lang="el-GR" dirty="0" smtClean="0"/>
              <a:t>Αυτοί </a:t>
            </a:r>
            <a:r>
              <a:rPr lang="el-GR" dirty="0"/>
              <a:t>δημιουργούν </a:t>
            </a:r>
            <a:r>
              <a:rPr lang="el-GR" b="1" dirty="0"/>
              <a:t>διαφορετικές εμπειρίες → διαφορετικές πολιτικές αντιλήψεις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45062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22788" y="1271947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el-GR" b="1" u="sng" dirty="0"/>
              <a:t>ΠΟΛΙΤΙΚΗ ΑΣΥΝΕΧΕΙΑ </a:t>
            </a:r>
            <a:endParaRPr lang="el-GR" b="1" u="sng" dirty="0" smtClean="0"/>
          </a:p>
          <a:p>
            <a:r>
              <a:rPr lang="el-GR" b="1" dirty="0" smtClean="0"/>
              <a:t>Ορισμός</a:t>
            </a:r>
            <a:r>
              <a:rPr lang="el-GR" b="1" dirty="0"/>
              <a:t>:</a:t>
            </a:r>
            <a:r>
              <a:rPr lang="el-GR" dirty="0"/>
              <a:t/>
            </a:r>
            <a:br>
              <a:rPr lang="el-GR" dirty="0"/>
            </a:br>
            <a:r>
              <a:rPr lang="el-GR" dirty="0"/>
              <a:t>Η διακοπή της ομαλής πολιτικής εξέλιξης μιας χώρας, μέσω: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πραξικοπημάτων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δικτατοριών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πολέμων </a:t>
            </a:r>
          </a:p>
          <a:p>
            <a:r>
              <a:rPr lang="el-GR" dirty="0" smtClean="0"/>
              <a:t>Οδηγεί </a:t>
            </a:r>
            <a:r>
              <a:rPr lang="el-GR" dirty="0"/>
              <a:t>σε: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έλλειψη εμπιστοσύνης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αστάθεια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διαφορετικές πολιτικές μνήμες μεταξύ γενεών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07993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90968" y="215879"/>
            <a:ext cx="8596668" cy="69318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u="sng" dirty="0"/>
              <a:t>ΑΠΟΙΚΙΟΚΡΑΤΙΑ</a:t>
            </a:r>
            <a:r>
              <a:rPr lang="el-GR" b="1" dirty="0"/>
              <a:t> </a:t>
            </a:r>
          </a:p>
          <a:p>
            <a:r>
              <a:rPr lang="el-GR" b="1" dirty="0"/>
              <a:t>Ορισμός:</a:t>
            </a:r>
            <a:r>
              <a:rPr lang="el-GR" dirty="0"/>
              <a:t/>
            </a:r>
            <a:br>
              <a:rPr lang="el-GR" dirty="0"/>
            </a:br>
            <a:r>
              <a:rPr lang="el-GR" dirty="0"/>
              <a:t>Η κυριαρχία μιας χώρας πάνω σε άλλη (πολιτικά, οικονομικά, πολιτισμικά)</a:t>
            </a:r>
          </a:p>
          <a:p>
            <a:r>
              <a:rPr lang="el-GR" dirty="0" smtClean="0"/>
              <a:t>Παραδείγματα</a:t>
            </a:r>
            <a:r>
              <a:rPr lang="el-GR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Ηνωμένο Βασίλειο σε Αφρική &amp; Ασία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Γαλλία σε Βόρεια </a:t>
            </a:r>
            <a:r>
              <a:rPr lang="el-GR" dirty="0" smtClean="0"/>
              <a:t>Αφρική</a:t>
            </a:r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/>
              <a:t>Η αποικιοκρατία δημιουργεί:</a:t>
            </a:r>
          </a:p>
          <a:p>
            <a:pPr>
              <a:buFont typeface="+mj-lt"/>
              <a:buAutoNum type="arabicPeriod"/>
            </a:pPr>
            <a:r>
              <a:rPr lang="el-GR" b="1" dirty="0"/>
              <a:t>Θεσμική αστάθεια</a:t>
            </a:r>
            <a:r>
              <a:rPr lang="el-GR" dirty="0"/>
              <a:t> </a:t>
            </a:r>
          </a:p>
          <a:p>
            <a:pPr lvl="1">
              <a:buFont typeface="+mj-lt"/>
              <a:buAutoNum type="arabicPeriod"/>
            </a:pPr>
            <a:r>
              <a:rPr lang="el-GR" dirty="0"/>
              <a:t>εισαγόμενα πολιτικά συστήματα </a:t>
            </a:r>
          </a:p>
          <a:p>
            <a:pPr>
              <a:buFont typeface="+mj-lt"/>
              <a:buAutoNum type="arabicPeriod"/>
            </a:pPr>
            <a:r>
              <a:rPr lang="el-GR" b="1" dirty="0"/>
              <a:t>Διπλή πολιτική κουλτούρα</a:t>
            </a:r>
            <a:r>
              <a:rPr lang="el-GR" dirty="0"/>
              <a:t> </a:t>
            </a:r>
          </a:p>
          <a:p>
            <a:pPr lvl="1">
              <a:buFont typeface="+mj-lt"/>
              <a:buAutoNum type="arabicPeriod"/>
            </a:pPr>
            <a:r>
              <a:rPr lang="el-GR" dirty="0"/>
              <a:t>παραδοσιακή </a:t>
            </a:r>
            <a:r>
              <a:rPr lang="el-GR" dirty="0" err="1"/>
              <a:t>vs</a:t>
            </a:r>
            <a:r>
              <a:rPr lang="el-GR" dirty="0"/>
              <a:t> δυτική </a:t>
            </a:r>
          </a:p>
          <a:p>
            <a:pPr>
              <a:buFont typeface="+mj-lt"/>
              <a:buAutoNum type="arabicPeriod"/>
            </a:pPr>
            <a:r>
              <a:rPr lang="el-GR" b="1" dirty="0"/>
              <a:t>Δυσπιστία προς το κράτος</a:t>
            </a:r>
            <a:r>
              <a:rPr lang="el-GR" dirty="0"/>
              <a:t> </a:t>
            </a:r>
          </a:p>
          <a:p>
            <a:pPr lvl="1">
              <a:buFont typeface="+mj-lt"/>
              <a:buAutoNum type="arabicPeriod"/>
            </a:pPr>
            <a:r>
              <a:rPr lang="el-GR" dirty="0"/>
              <a:t>το κράτος συνδέεται με καταπίεση </a:t>
            </a:r>
          </a:p>
          <a:p>
            <a:r>
              <a:rPr lang="el-GR" dirty="0" smtClean="0"/>
              <a:t>Παράδειγμα: </a:t>
            </a:r>
            <a:r>
              <a:rPr lang="el-GR" dirty="0" err="1" smtClean="0"/>
              <a:t>μετα</a:t>
            </a:r>
            <a:r>
              <a:rPr lang="el-GR" dirty="0" smtClean="0"/>
              <a:t>-αποικιακά </a:t>
            </a:r>
            <a:r>
              <a:rPr lang="el-GR" dirty="0"/>
              <a:t>κράτη με συγκρούσεις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33527479"/>
      </p:ext>
    </p:extLst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114</TotalTime>
  <Words>750</Words>
  <Application>Microsoft Office PowerPoint</Application>
  <PresentationFormat>Ευρεία οθόνη</PresentationFormat>
  <Paragraphs>246</Paragraphs>
  <Slides>27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27</vt:i4>
      </vt:variant>
    </vt:vector>
  </HeadingPairs>
  <TitlesOfParts>
    <vt:vector size="33" baseType="lpstr">
      <vt:lpstr>Arial</vt:lpstr>
      <vt:lpstr>Calibri</vt:lpstr>
      <vt:lpstr>Trebuchet MS</vt:lpstr>
      <vt:lpstr>Wingdings</vt:lpstr>
      <vt:lpstr>Wingdings 3</vt:lpstr>
      <vt:lpstr>Όψη</vt:lpstr>
      <vt:lpstr>ΠΟΛΙΤΙΚΗ ΚΟΙΝΩΝΙΟΛΟΓΙΑ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ΕΝΝΟΙΑ ΑΝΟΜΟΙΟΓΕΝΕΙΑΣ ΠΟΛΙΤΙΚΗΣ ΚΟΥΛΤΟΥΡΑΣ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ΟΨΕΙΣ ΤΗΣ ΠΟΛΙΤΙΚΗΣ ΚΟΥΛΤΟΥΡΑΣ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ΕΞΕΛΙΞΗ ΠΟΛΙΤΙΚΗΣ ΚΟΥΛΤΟΥΡΑΣ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ΠΟΛΙΤΙΚΗ ΚΟΙΝΩΝΙΟΛΟΓΙΑ</dc:title>
  <dc:creator>pc</dc:creator>
  <cp:lastModifiedBy>pc</cp:lastModifiedBy>
  <cp:revision>13</cp:revision>
  <dcterms:created xsi:type="dcterms:W3CDTF">2026-03-30T15:15:02Z</dcterms:created>
  <dcterms:modified xsi:type="dcterms:W3CDTF">2026-03-30T17:09:46Z</dcterms:modified>
</cp:coreProperties>
</file>