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5" r:id="rId17"/>
    <p:sldId id="272" r:id="rId18"/>
    <p:sldId id="273" r:id="rId19"/>
    <p:sldId id="274" r:id="rId20"/>
    <p:sldId id="25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E65DB10-E117-4DF6-B91A-A309E37B69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38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154" y="1052813"/>
            <a:ext cx="6795846" cy="1646302"/>
          </a:xfrm>
        </p:spPr>
        <p:txBody>
          <a:bodyPr/>
          <a:lstStyle/>
          <a:p>
            <a:r>
              <a:rPr lang="el-GR" sz="3600" b="1" dirty="0" smtClean="0"/>
              <a:t>ΠΟΛΙΤΙΚΗ ΚΟΙΝΩΝΙΟΛΟΓΙΑ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487" y="3505200"/>
            <a:ext cx="7166113" cy="2038177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Μάθημα </a:t>
            </a:r>
            <a:r>
              <a:rPr lang="en-US" dirty="0"/>
              <a:t>4</a:t>
            </a:r>
            <a:r>
              <a:rPr lang="el-GR" baseline="30000" dirty="0" smtClean="0"/>
              <a:t>ο</a:t>
            </a:r>
            <a:endParaRPr lang="el-GR" dirty="0" smtClean="0"/>
          </a:p>
          <a:p>
            <a:pPr algn="ctr"/>
            <a:r>
              <a:rPr lang="el-GR" dirty="0"/>
              <a:t>Τμήμα Επιστημών της Εκπαίδευσης και της Αγωγής στην Προσχολική Ηλικία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Πανεπιστήμιο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Πατρών</a:t>
            </a: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Διδάσκουσα: Μαρία </a:t>
            </a:r>
            <a:r>
              <a:rPr lang="el-GR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Τσαγκανού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C46D-54A2-D14A-B77F-93DBCD72AD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9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249252"/>
            <a:ext cx="8596668" cy="44443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i="1" u="sng" dirty="0">
                <a:solidFill>
                  <a:srgbClr val="00B0F0"/>
                </a:solidFill>
              </a:rPr>
              <a:t>Συνέπεια</a:t>
            </a:r>
          </a:p>
          <a:p>
            <a:r>
              <a:rPr lang="el-GR" dirty="0"/>
              <a:t>Δυσκολία σύγκρισης κρατών </a:t>
            </a:r>
          </a:p>
          <a:p>
            <a:r>
              <a:rPr lang="el-GR" dirty="0"/>
              <a:t>Παρανοήσεις στις ταξινομήσεις </a:t>
            </a:r>
          </a:p>
          <a:p>
            <a:r>
              <a:rPr lang="el-GR" dirty="0"/>
              <a:t>Ιδεολογικές </a:t>
            </a:r>
            <a:r>
              <a:rPr lang="el-GR" dirty="0" smtClean="0"/>
              <a:t>συγκρούσεις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i="1" u="sng" dirty="0" smtClean="0">
                <a:solidFill>
                  <a:srgbClr val="00B0F0"/>
                </a:solidFill>
              </a:rPr>
              <a:t>Το </a:t>
            </a:r>
            <a:r>
              <a:rPr lang="el-GR" b="1" i="1" u="sng" dirty="0">
                <a:solidFill>
                  <a:srgbClr val="00B0F0"/>
                </a:solidFill>
              </a:rPr>
              <a:t>πρόβλημα των «ταμπελών</a:t>
            </a:r>
            <a:r>
              <a:rPr lang="el-GR" b="1" i="1" u="sng" dirty="0" smtClean="0">
                <a:solidFill>
                  <a:srgbClr val="00B0F0"/>
                </a:solidFill>
              </a:rPr>
              <a:t>»</a:t>
            </a:r>
          </a:p>
          <a:p>
            <a:pPr marL="0" indent="0">
              <a:buNone/>
            </a:pPr>
            <a:r>
              <a:rPr lang="el-GR" dirty="0" smtClean="0"/>
              <a:t>Κράτη </a:t>
            </a:r>
            <a:r>
              <a:rPr lang="el-GR" dirty="0"/>
              <a:t>αυτοχαρακτηρίζονται</a:t>
            </a:r>
            <a:r>
              <a:rPr lang="el-GR" dirty="0" smtClean="0"/>
              <a:t>:</a:t>
            </a:r>
          </a:p>
          <a:p>
            <a:r>
              <a:rPr lang="el-GR" dirty="0" smtClean="0"/>
              <a:t>«</a:t>
            </a:r>
            <a:r>
              <a:rPr lang="el-GR" dirty="0"/>
              <a:t>Δημοκρατικά</a:t>
            </a:r>
            <a:r>
              <a:rPr lang="el-GR" dirty="0" smtClean="0"/>
              <a:t>»</a:t>
            </a:r>
          </a:p>
          <a:p>
            <a:r>
              <a:rPr lang="el-GR" dirty="0" smtClean="0"/>
              <a:t>«</a:t>
            </a:r>
            <a:r>
              <a:rPr lang="el-GR" dirty="0"/>
              <a:t>Λαϊκά</a:t>
            </a:r>
            <a:r>
              <a:rPr lang="el-GR" dirty="0" smtClean="0"/>
              <a:t>»</a:t>
            </a:r>
          </a:p>
          <a:p>
            <a:r>
              <a:rPr lang="el-GR" dirty="0" smtClean="0"/>
              <a:t>«Σοσιαλιστικά</a:t>
            </a:r>
          </a:p>
          <a:p>
            <a:r>
              <a:rPr lang="el-GR" dirty="0" smtClean="0"/>
              <a:t> </a:t>
            </a:r>
            <a:r>
              <a:rPr lang="el-GR" dirty="0"/>
              <a:t>Αλλά η πραγματικότητα μπορεί να διαφέρει</a:t>
            </a:r>
          </a:p>
        </p:txBody>
      </p:sp>
    </p:spTree>
    <p:extLst>
      <p:ext uri="{BB962C8B-B14F-4D97-AF65-F5344CB8AC3E}">
        <p14:creationId xmlns:p14="http://schemas.microsoft.com/office/powerpoint/2010/main" val="2379332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579549"/>
            <a:ext cx="8596668" cy="5461813"/>
          </a:xfrm>
        </p:spPr>
        <p:txBody>
          <a:bodyPr/>
          <a:lstStyle/>
          <a:p>
            <a:pPr marL="0" indent="0">
              <a:buNone/>
            </a:pPr>
            <a:r>
              <a:rPr lang="el-GR" b="1" i="1" u="sng" dirty="0">
                <a:solidFill>
                  <a:srgbClr val="00B0F0"/>
                </a:solidFill>
              </a:rPr>
              <a:t>Τυπικό </a:t>
            </a:r>
            <a:r>
              <a:rPr lang="el-GR" b="1" i="1" u="sng" dirty="0" smtClean="0">
                <a:solidFill>
                  <a:srgbClr val="00B0F0"/>
                </a:solidFill>
              </a:rPr>
              <a:t>/ Πραγματικό</a:t>
            </a:r>
            <a:endParaRPr lang="el-GR" b="1" i="1" u="sng" dirty="0">
              <a:solidFill>
                <a:srgbClr val="00B0F0"/>
              </a:solidFill>
            </a:endParaRPr>
          </a:p>
          <a:p>
            <a:r>
              <a:rPr lang="el-GR" dirty="0"/>
              <a:t>Τυπικά: Σύνταγμα, νόμοι </a:t>
            </a:r>
          </a:p>
          <a:p>
            <a:r>
              <a:rPr lang="el-GR" dirty="0"/>
              <a:t>Πραγματικά: Πρακτικές εξουσίας </a:t>
            </a:r>
          </a:p>
          <a:p>
            <a:pPr marL="0" indent="0">
              <a:buNone/>
            </a:pPr>
            <a:r>
              <a:rPr lang="el-GR" dirty="0" smtClean="0"/>
              <a:t>Ένα </a:t>
            </a:r>
            <a:r>
              <a:rPr lang="el-GR" dirty="0"/>
              <a:t>κράτος μπορεί να είναι:</a:t>
            </a:r>
          </a:p>
          <a:p>
            <a:r>
              <a:rPr lang="el-GR" dirty="0"/>
              <a:t>Τυπικά δημοκρατικό </a:t>
            </a:r>
          </a:p>
          <a:p>
            <a:r>
              <a:rPr lang="el-GR" dirty="0"/>
              <a:t>Αλλά ουσιαστικά </a:t>
            </a:r>
            <a:r>
              <a:rPr lang="el-GR" dirty="0" smtClean="0"/>
              <a:t>αυταρχικό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b="1" i="1" u="sng" dirty="0">
                <a:solidFill>
                  <a:srgbClr val="00B0F0"/>
                </a:solidFill>
              </a:rPr>
              <a:t>Συνέπεια</a:t>
            </a:r>
          </a:p>
          <a:p>
            <a:r>
              <a:rPr lang="el-GR" dirty="0"/>
              <a:t>Παραπλανητικές κατηγοριοποιήσεις </a:t>
            </a:r>
          </a:p>
          <a:p>
            <a:r>
              <a:rPr lang="el-GR" dirty="0"/>
              <a:t>Δυσκολία αντικειμενικής ανάλυσης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4727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262131"/>
            <a:ext cx="8596668" cy="5138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i="1" u="sng" cap="small" dirty="0" smtClean="0">
                <a:solidFill>
                  <a:srgbClr val="00B0F0"/>
                </a:solidFill>
              </a:rPr>
              <a:t>Α</a:t>
            </a:r>
            <a:r>
              <a:rPr lang="el-GR" b="1" i="1" u="sng" dirty="0" smtClean="0">
                <a:solidFill>
                  <a:srgbClr val="00B0F0"/>
                </a:solidFill>
              </a:rPr>
              <a:t>ξιολογικές κρίσεις</a:t>
            </a:r>
          </a:p>
          <a:p>
            <a:pPr marL="0" indent="0">
              <a:buNone/>
            </a:pPr>
            <a:r>
              <a:rPr lang="el-GR" dirty="0"/>
              <a:t>Οι ταξινομήσεις συχνά περιέχουν:</a:t>
            </a:r>
          </a:p>
          <a:p>
            <a:r>
              <a:rPr lang="el-GR" dirty="0"/>
              <a:t>Κρίσεις αξίας </a:t>
            </a:r>
          </a:p>
          <a:p>
            <a:r>
              <a:rPr lang="el-GR" dirty="0"/>
              <a:t>Ιδεολογικές </a:t>
            </a:r>
            <a:r>
              <a:rPr lang="el-GR" dirty="0" smtClean="0"/>
              <a:t>προτιμήσεις</a:t>
            </a:r>
          </a:p>
          <a:p>
            <a:pPr marL="0" indent="0">
              <a:buNone/>
            </a:pPr>
            <a:r>
              <a:rPr lang="el-GR" dirty="0"/>
              <a:t>«Καλή» δημοκρατία </a:t>
            </a:r>
          </a:p>
          <a:p>
            <a:pPr marL="0" indent="0">
              <a:buNone/>
            </a:pPr>
            <a:r>
              <a:rPr lang="el-GR" dirty="0"/>
              <a:t>«Κακός» αυταρχισμός 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i="1" dirty="0" smtClean="0"/>
              <a:t>Οι </a:t>
            </a:r>
            <a:r>
              <a:rPr lang="el-GR" i="1" dirty="0"/>
              <a:t>όροι δεν είναι </a:t>
            </a:r>
            <a:r>
              <a:rPr lang="el-GR" i="1" dirty="0" smtClean="0"/>
              <a:t>ουδέτεροι</a:t>
            </a:r>
          </a:p>
          <a:p>
            <a:pPr marL="0" indent="0">
              <a:buNone/>
            </a:pPr>
            <a:endParaRPr lang="el-GR" i="1" dirty="0" smtClean="0"/>
          </a:p>
          <a:p>
            <a:r>
              <a:rPr lang="el-GR" dirty="0"/>
              <a:t>Έλλειψη επιστημονικής </a:t>
            </a:r>
            <a:r>
              <a:rPr lang="el-GR" dirty="0" smtClean="0"/>
              <a:t>ουδετερότητας</a:t>
            </a:r>
          </a:p>
          <a:p>
            <a:r>
              <a:rPr lang="el-GR" dirty="0" smtClean="0"/>
              <a:t>Επιρροή </a:t>
            </a:r>
            <a:r>
              <a:rPr lang="el-GR" dirty="0"/>
              <a:t>πολιτικών </a:t>
            </a:r>
            <a:r>
              <a:rPr lang="el-GR" dirty="0" smtClean="0"/>
              <a:t>ιδεολογιών</a:t>
            </a:r>
          </a:p>
          <a:p>
            <a:r>
              <a:rPr lang="el-GR" dirty="0" smtClean="0"/>
              <a:t>Κίνδυνος </a:t>
            </a:r>
            <a:r>
              <a:rPr lang="el-GR" dirty="0"/>
              <a:t>προκατάληψης</a:t>
            </a:r>
          </a:p>
          <a:p>
            <a:endParaRPr lang="el-GR" dirty="0"/>
          </a:p>
          <a:p>
            <a:pPr marL="0" indent="0">
              <a:buNone/>
            </a:pPr>
            <a:endParaRPr lang="el-GR" cap="small" dirty="0">
              <a:solidFill>
                <a:srgbClr val="00B0F0"/>
              </a:solidFill>
            </a:endParaRPr>
          </a:p>
        </p:txBody>
      </p:sp>
      <p:sp>
        <p:nvSpPr>
          <p:cNvPr id="4" name="Δεξιό βέλος 3"/>
          <p:cNvSpPr/>
          <p:nvPr/>
        </p:nvSpPr>
        <p:spPr>
          <a:xfrm>
            <a:off x="355362" y="4134118"/>
            <a:ext cx="321972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5560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15971" y="1468193"/>
            <a:ext cx="8596668" cy="4560292"/>
          </a:xfrm>
        </p:spPr>
        <p:txBody>
          <a:bodyPr/>
          <a:lstStyle/>
          <a:p>
            <a:pPr marL="0" indent="0">
              <a:buNone/>
            </a:pPr>
            <a:r>
              <a:rPr lang="el-GR" b="1" i="1" u="sng" dirty="0" smtClean="0">
                <a:solidFill>
                  <a:srgbClr val="00B0F0"/>
                </a:solidFill>
              </a:rPr>
              <a:t>Αδυναμία ενσωμάτωσης αλλαγής</a:t>
            </a:r>
          </a:p>
          <a:p>
            <a:pPr marL="0" indent="0">
              <a:buNone/>
            </a:pPr>
            <a:r>
              <a:rPr lang="el-GR" dirty="0">
                <a:solidFill>
                  <a:schemeClr val="tx1"/>
                </a:solidFill>
              </a:rPr>
              <a:t>Τα πολιτικά συστήματα</a:t>
            </a:r>
            <a:r>
              <a:rPr lang="el-GR" dirty="0" smtClean="0">
                <a:solidFill>
                  <a:schemeClr val="tx1"/>
                </a:solidFill>
              </a:rPr>
              <a:t>:</a:t>
            </a:r>
          </a:p>
          <a:p>
            <a:r>
              <a:rPr lang="el-GR" dirty="0" smtClean="0">
                <a:solidFill>
                  <a:schemeClr val="tx1"/>
                </a:solidFill>
              </a:rPr>
              <a:t>Αλλάζουν συνεχώς</a:t>
            </a:r>
          </a:p>
          <a:p>
            <a:r>
              <a:rPr lang="el-GR" dirty="0" smtClean="0">
                <a:solidFill>
                  <a:schemeClr val="tx1"/>
                </a:solidFill>
              </a:rPr>
              <a:t>Δεν </a:t>
            </a:r>
            <a:r>
              <a:rPr lang="el-GR" dirty="0">
                <a:solidFill>
                  <a:schemeClr val="tx1"/>
                </a:solidFill>
              </a:rPr>
              <a:t>είναι </a:t>
            </a:r>
            <a:r>
              <a:rPr lang="el-GR" dirty="0" smtClean="0">
                <a:solidFill>
                  <a:schemeClr val="tx1"/>
                </a:solidFill>
              </a:rPr>
              <a:t>στατικά</a:t>
            </a:r>
          </a:p>
          <a:p>
            <a:pPr marL="0" indent="0">
              <a:buNone/>
            </a:pPr>
            <a:r>
              <a:rPr lang="el-GR" i="1" dirty="0" smtClean="0">
                <a:solidFill>
                  <a:schemeClr val="tx1"/>
                </a:solidFill>
              </a:rPr>
              <a:t>(π.χ. αυταρχισμός </a:t>
            </a:r>
            <a:r>
              <a:rPr lang="el-GR" i="1" dirty="0">
                <a:solidFill>
                  <a:schemeClr val="tx1"/>
                </a:solidFill>
              </a:rPr>
              <a:t>→ </a:t>
            </a:r>
            <a:r>
              <a:rPr lang="el-GR" i="1" dirty="0" smtClean="0">
                <a:solidFill>
                  <a:schemeClr val="tx1"/>
                </a:solidFill>
              </a:rPr>
              <a:t>δημοκρατία)</a:t>
            </a:r>
          </a:p>
          <a:p>
            <a:r>
              <a:rPr lang="el-GR" dirty="0" smtClean="0">
                <a:solidFill>
                  <a:schemeClr val="tx1"/>
                </a:solidFill>
              </a:rPr>
              <a:t>Δεν </a:t>
            </a:r>
            <a:r>
              <a:rPr lang="el-GR" dirty="0">
                <a:solidFill>
                  <a:schemeClr val="tx1"/>
                </a:solidFill>
              </a:rPr>
              <a:t>χωρούν εύκολα σε </a:t>
            </a:r>
            <a:r>
              <a:rPr lang="el-GR" dirty="0" smtClean="0">
                <a:solidFill>
                  <a:schemeClr val="tx1"/>
                </a:solidFill>
              </a:rPr>
              <a:t>κατηγορίες</a:t>
            </a:r>
          </a:p>
          <a:p>
            <a:r>
              <a:rPr lang="el-GR" dirty="0" smtClean="0">
                <a:solidFill>
                  <a:schemeClr val="tx1"/>
                </a:solidFill>
              </a:rPr>
              <a:t>Οι ταξινομήσεις </a:t>
            </a:r>
            <a:r>
              <a:rPr lang="el-GR" dirty="0">
                <a:solidFill>
                  <a:schemeClr val="tx1"/>
                </a:solidFill>
              </a:rPr>
              <a:t>είναι «στιγμιότυπα</a:t>
            </a:r>
            <a:r>
              <a:rPr lang="el-GR" dirty="0" smtClean="0">
                <a:solidFill>
                  <a:schemeClr val="tx1"/>
                </a:solidFill>
              </a:rPr>
              <a:t>»</a:t>
            </a:r>
          </a:p>
          <a:p>
            <a:r>
              <a:rPr lang="el-GR" dirty="0" smtClean="0">
                <a:solidFill>
                  <a:schemeClr val="tx1"/>
                </a:solidFill>
              </a:rPr>
              <a:t>Δεν </a:t>
            </a:r>
            <a:r>
              <a:rPr lang="el-GR" dirty="0">
                <a:solidFill>
                  <a:schemeClr val="tx1"/>
                </a:solidFill>
              </a:rPr>
              <a:t>αποτυπώνουν </a:t>
            </a:r>
            <a:r>
              <a:rPr lang="el-GR" dirty="0" smtClean="0">
                <a:solidFill>
                  <a:schemeClr val="tx1"/>
                </a:solidFill>
              </a:rPr>
              <a:t>διαδικασίες</a:t>
            </a:r>
          </a:p>
          <a:p>
            <a:r>
              <a:rPr lang="el-GR" dirty="0" smtClean="0">
                <a:solidFill>
                  <a:schemeClr val="tx1"/>
                </a:solidFill>
              </a:rPr>
              <a:t>Αγνοούν </a:t>
            </a:r>
            <a:r>
              <a:rPr lang="el-GR" dirty="0">
                <a:solidFill>
                  <a:schemeClr val="tx1"/>
                </a:solidFill>
              </a:rPr>
              <a:t>ιστορική εξέλιξη</a:t>
            </a:r>
          </a:p>
        </p:txBody>
      </p:sp>
    </p:spTree>
    <p:extLst>
      <p:ext uri="{BB962C8B-B14F-4D97-AF65-F5344CB8AC3E}">
        <p14:creationId xmlns:p14="http://schemas.microsoft.com/office/powerpoint/2010/main" val="878866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l-GR" b="1" dirty="0"/>
              <a:t>Ταξινόμηση Πολιτικών Συστημάτων και Πολιτικών Δομών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38697" y="1787102"/>
            <a:ext cx="8596668" cy="45621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i="1" u="sng" dirty="0" smtClean="0"/>
              <a:t>Πολιτικό σύστημα</a:t>
            </a:r>
            <a:endParaRPr lang="el-GR" b="1" i="1" u="sng" dirty="0"/>
          </a:p>
          <a:p>
            <a:pPr marL="0" indent="0">
              <a:buNone/>
            </a:pPr>
            <a:r>
              <a:rPr lang="el-GR" dirty="0" smtClean="0"/>
              <a:t>Το </a:t>
            </a:r>
            <a:r>
              <a:rPr lang="el-GR" dirty="0"/>
              <a:t>σύνολο:</a:t>
            </a:r>
          </a:p>
          <a:p>
            <a:r>
              <a:rPr lang="el-GR" dirty="0"/>
              <a:t>θεσμών </a:t>
            </a:r>
          </a:p>
          <a:p>
            <a:r>
              <a:rPr lang="el-GR" dirty="0"/>
              <a:t>διαδικασιών </a:t>
            </a:r>
          </a:p>
          <a:p>
            <a:r>
              <a:rPr lang="el-GR" dirty="0"/>
              <a:t>σχέσεων εξουσίας </a:t>
            </a:r>
          </a:p>
          <a:p>
            <a:r>
              <a:rPr lang="el-GR" dirty="0"/>
              <a:t>που καθορίζουν:</a:t>
            </a:r>
            <a:br>
              <a:rPr lang="el-GR" dirty="0"/>
            </a:br>
            <a:r>
              <a:rPr lang="el-GR" dirty="0"/>
              <a:t>➡️ ποιος κυβερνά και πώς</a:t>
            </a:r>
          </a:p>
          <a:p>
            <a:endParaRPr lang="el-GR" i="1" u="sng" dirty="0" smtClean="0"/>
          </a:p>
          <a:p>
            <a:pPr marL="0" indent="0">
              <a:buNone/>
            </a:pPr>
            <a:r>
              <a:rPr lang="el-GR" i="1" u="sng" dirty="0"/>
              <a:t>Βασικά κριτήρια ταξινόμησης</a:t>
            </a:r>
          </a:p>
          <a:p>
            <a:r>
              <a:rPr lang="el-GR" dirty="0"/>
              <a:t>Βαθμός πολιτικής συμμετοχής </a:t>
            </a:r>
          </a:p>
          <a:p>
            <a:r>
              <a:rPr lang="el-GR" dirty="0"/>
              <a:t>Επίπεδο πολιτικού πλουραλισμού </a:t>
            </a:r>
          </a:p>
          <a:p>
            <a:r>
              <a:rPr lang="el-GR" dirty="0"/>
              <a:t>Σεβασμός δικαιωμάτων και ελευθεριών </a:t>
            </a:r>
          </a:p>
          <a:p>
            <a:r>
              <a:rPr lang="el-GR" dirty="0"/>
              <a:t>Τρόπος νομιμοποίησης εξουσίας </a:t>
            </a:r>
          </a:p>
          <a:p>
            <a:r>
              <a:rPr lang="el-GR" dirty="0"/>
              <a:t>Έλεγχος/περιορισμός εξουσίας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7869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90967" y="0"/>
            <a:ext cx="9831827" cy="736671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sz="2600" b="1" i="1" u="sng" dirty="0">
                <a:solidFill>
                  <a:srgbClr val="00B0F0"/>
                </a:solidFill>
              </a:rPr>
              <a:t>Κύριοι τύποι πολιτικών συστημάτων</a:t>
            </a:r>
          </a:p>
          <a:p>
            <a:endParaRPr lang="en-US" sz="1900" b="1" dirty="0" smtClean="0"/>
          </a:p>
          <a:p>
            <a:r>
              <a:rPr lang="el-GR" sz="2200" b="1" dirty="0" smtClean="0"/>
              <a:t>Δημοκρατικά</a:t>
            </a:r>
            <a:r>
              <a:rPr lang="el-GR" sz="2200" dirty="0" smtClean="0"/>
              <a:t> </a:t>
            </a:r>
            <a:endParaRPr lang="el-GR" sz="2200" dirty="0"/>
          </a:p>
          <a:p>
            <a:r>
              <a:rPr lang="el-GR" sz="2200" dirty="0"/>
              <a:t>Ελεύθερες, ανταγωνιστικές εκλογές </a:t>
            </a:r>
          </a:p>
          <a:p>
            <a:r>
              <a:rPr lang="el-GR" sz="2200" dirty="0"/>
              <a:t>Πολυκομματισμός </a:t>
            </a:r>
          </a:p>
          <a:p>
            <a:r>
              <a:rPr lang="el-GR" sz="2200" dirty="0"/>
              <a:t>Κράτος δικαίου </a:t>
            </a:r>
          </a:p>
          <a:p>
            <a:r>
              <a:rPr lang="el-GR" sz="2200" dirty="0"/>
              <a:t>Προστασία ατομικών δικαιωμάτων </a:t>
            </a:r>
          </a:p>
          <a:p>
            <a:r>
              <a:rPr lang="el-GR" sz="2200" dirty="0"/>
              <a:t>Ενεργός κοινωνία πολιτών </a:t>
            </a:r>
          </a:p>
          <a:p>
            <a:r>
              <a:rPr lang="el-GR" sz="2200" b="1" dirty="0"/>
              <a:t>Αυταρχικά</a:t>
            </a:r>
            <a:r>
              <a:rPr lang="el-GR" sz="2200" dirty="0"/>
              <a:t> </a:t>
            </a:r>
          </a:p>
          <a:p>
            <a:r>
              <a:rPr lang="el-GR" sz="2200" dirty="0"/>
              <a:t>Συγκέντρωση εξουσίας σε ηγέτη/ελίτ </a:t>
            </a:r>
          </a:p>
          <a:p>
            <a:r>
              <a:rPr lang="el-GR" sz="2200" dirty="0"/>
              <a:t>Περιορισμένη πολιτική συμμετοχή </a:t>
            </a:r>
          </a:p>
          <a:p>
            <a:r>
              <a:rPr lang="el-GR" sz="2200" dirty="0"/>
              <a:t>Ελεγχόμενες εκλογές (ή απουσία τους) </a:t>
            </a:r>
          </a:p>
          <a:p>
            <a:r>
              <a:rPr lang="el-GR" sz="2200" dirty="0"/>
              <a:t>Περιορισμός </a:t>
            </a:r>
            <a:r>
              <a:rPr lang="el-GR" sz="2200" dirty="0" smtClean="0"/>
              <a:t>ελευθεριών </a:t>
            </a:r>
            <a:endParaRPr lang="el-GR" sz="2200" dirty="0"/>
          </a:p>
          <a:p>
            <a:pPr lvl="8"/>
            <a:r>
              <a:rPr lang="el-GR" sz="1900" b="1" dirty="0"/>
              <a:t>Ολοκληρωτικά</a:t>
            </a:r>
            <a:r>
              <a:rPr lang="el-GR" sz="1900" dirty="0"/>
              <a:t> </a:t>
            </a:r>
          </a:p>
          <a:p>
            <a:pPr lvl="8"/>
            <a:r>
              <a:rPr lang="el-GR" sz="1900" dirty="0"/>
              <a:t>Απόλυτος έλεγχος κράτους σε κοινωνία </a:t>
            </a:r>
          </a:p>
          <a:p>
            <a:pPr lvl="8"/>
            <a:r>
              <a:rPr lang="el-GR" sz="1900" dirty="0"/>
              <a:t>Κυρίαρχη ιδεολογία </a:t>
            </a:r>
          </a:p>
          <a:p>
            <a:pPr lvl="8"/>
            <a:r>
              <a:rPr lang="el-GR" sz="1900" dirty="0"/>
              <a:t>Έλεγχος εκπαίδευσης, ΜΜΕ, πολιτισμού </a:t>
            </a:r>
          </a:p>
          <a:p>
            <a:pPr lvl="8"/>
            <a:r>
              <a:rPr lang="el-GR" sz="1900" dirty="0"/>
              <a:t>Μαζική πολιτική κινητοποίηση </a:t>
            </a:r>
          </a:p>
          <a:p>
            <a:pPr lvl="8"/>
            <a:r>
              <a:rPr lang="el-GR" sz="1900" dirty="0"/>
              <a:t>Καταστολή αντιπολίτευσης </a:t>
            </a:r>
          </a:p>
          <a:p>
            <a:pPr lvl="8"/>
            <a:r>
              <a:rPr lang="el-GR" sz="1900" b="1" dirty="0"/>
              <a:t>Υβριδικά (ενδιάμεσα)</a:t>
            </a:r>
            <a:r>
              <a:rPr lang="el-GR" sz="1900" dirty="0"/>
              <a:t> </a:t>
            </a:r>
          </a:p>
          <a:p>
            <a:pPr lvl="8"/>
            <a:r>
              <a:rPr lang="el-GR" sz="1900" dirty="0"/>
              <a:t>Συνδυασμός δημοκρατικών και αυταρχικών στοιχείων </a:t>
            </a:r>
          </a:p>
          <a:p>
            <a:pPr lvl="8"/>
            <a:r>
              <a:rPr lang="el-GR" sz="1900" dirty="0"/>
              <a:t>Εκλογές χωρίς πλήρη ελευθερία </a:t>
            </a:r>
          </a:p>
          <a:p>
            <a:pPr lvl="8"/>
            <a:r>
              <a:rPr lang="el-GR" sz="1900" dirty="0"/>
              <a:t>Τυπικοί θεσμοί, αλλά αδύναμη δημοκρατική λειτουργία</a:t>
            </a:r>
          </a:p>
          <a:p>
            <a:pPr lvl="8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4494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</p:nvPr>
        </p:nvGraphicFramePr>
        <p:xfrm>
          <a:off x="77274" y="360607"/>
          <a:ext cx="10122796" cy="5782614"/>
        </p:xfrm>
        <a:graphic>
          <a:graphicData uri="http://schemas.openxmlformats.org/drawingml/2006/table">
            <a:tbl>
              <a:tblPr/>
              <a:tblGrid>
                <a:gridCol w="2293060"/>
                <a:gridCol w="1957434"/>
                <a:gridCol w="1957434"/>
                <a:gridCol w="1957434"/>
                <a:gridCol w="1957434"/>
              </a:tblGrid>
              <a:tr h="335224">
                <a:tc>
                  <a:txBody>
                    <a:bodyPr/>
                    <a:lstStyle/>
                    <a:p>
                      <a:r>
                        <a:rPr lang="el-GR" sz="1400" b="1" dirty="0">
                          <a:solidFill>
                            <a:srgbClr val="0070C0"/>
                          </a:solidFill>
                        </a:rPr>
                        <a:t>Κριτήριο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dirty="0">
                          <a:solidFill>
                            <a:srgbClr val="0070C0"/>
                          </a:solidFill>
                        </a:rPr>
                        <a:t>Δημοκρατικά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dirty="0">
                          <a:solidFill>
                            <a:srgbClr val="0070C0"/>
                          </a:solidFill>
                        </a:rPr>
                        <a:t>Αυταρχικά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dirty="0">
                          <a:solidFill>
                            <a:srgbClr val="0070C0"/>
                          </a:solidFill>
                        </a:rPr>
                        <a:t>Ολοκληρωτικά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b="1" dirty="0">
                          <a:solidFill>
                            <a:srgbClr val="0070C0"/>
                          </a:solidFill>
                        </a:rPr>
                        <a:t>Υβριδικά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86642">
                <a:tc>
                  <a:txBody>
                    <a:bodyPr/>
                    <a:lstStyle/>
                    <a:p>
                      <a:r>
                        <a:rPr lang="el-GR" sz="1400" b="1" dirty="0"/>
                        <a:t>Συμμετοχή πολιτών</a:t>
                      </a:r>
                      <a:endParaRPr lang="el-GR" sz="1400" dirty="0"/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Υψηλή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Περιορισμένη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Μαζική αλλά ελεγχόμενη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Τυπική/μερική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1089478">
                <a:tc>
                  <a:txBody>
                    <a:bodyPr/>
                    <a:lstStyle/>
                    <a:p>
                      <a:r>
                        <a:rPr lang="el-GR" sz="1400" b="1" dirty="0"/>
                        <a:t>Εκλογές</a:t>
                      </a:r>
                      <a:endParaRPr lang="el-GR" sz="1400" dirty="0"/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Ελεύθερες &amp; ανταγωνιστικές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Ελεγχόμενες ή ανύπαρκτες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Προσχηματικές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Υπάρχουν αλλά όχι πλήρως ελεύθερες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86642">
                <a:tc>
                  <a:txBody>
                    <a:bodyPr/>
                    <a:lstStyle/>
                    <a:p>
                      <a:r>
                        <a:rPr lang="el-GR" sz="1400" b="1"/>
                        <a:t>Πλουραλισμός</a:t>
                      </a:r>
                      <a:endParaRPr lang="el-GR" sz="1400"/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Πολυκομματισμός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Περιορισμένος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Ανύπαρκτος (ένα κόμμα)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Τυπικός αλλά αδύναμος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86642">
                <a:tc>
                  <a:txBody>
                    <a:bodyPr/>
                    <a:lstStyle/>
                    <a:p>
                      <a:r>
                        <a:rPr lang="el-GR" sz="1400" b="1"/>
                        <a:t>Δικαιώματα/Ελευθερίες</a:t>
                      </a:r>
                      <a:endParaRPr lang="el-GR" sz="1400"/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Προστατεύονται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Περιορίζονται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Καταστέλλονται πλήρως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Μερικώς περιορισμένα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86642">
                <a:tc>
                  <a:txBody>
                    <a:bodyPr/>
                    <a:lstStyle/>
                    <a:p>
                      <a:r>
                        <a:rPr lang="el-GR" sz="1400" b="1"/>
                        <a:t>Έλεγχος εξουσίας</a:t>
                      </a:r>
                      <a:endParaRPr lang="el-GR" sz="1400"/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Ισχυρός (θεσμοί)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Αδύναμος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Ανύπαρκτος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Επιλεκτικός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838060">
                <a:tc>
                  <a:txBody>
                    <a:bodyPr/>
                    <a:lstStyle/>
                    <a:p>
                      <a:r>
                        <a:rPr lang="el-GR" sz="1400" b="1"/>
                        <a:t>Ιδεολογία</a:t>
                      </a:r>
                      <a:endParaRPr lang="el-GR" sz="1400"/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Πλουραλιστική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Όχι απαραίτητα κυρίαρχη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Κυρίαρχη ιδεολογία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Μεικτή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86642">
                <a:tc>
                  <a:txBody>
                    <a:bodyPr/>
                    <a:lstStyle/>
                    <a:p>
                      <a:r>
                        <a:rPr lang="el-GR" sz="1400" b="1"/>
                        <a:t>Ρόλος κράτους</a:t>
                      </a:r>
                      <a:endParaRPr lang="el-GR" sz="1400"/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Ρυθμιστικός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Κυριαρχικός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Απόλυτος έλεγχος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Ενδιάμεσος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86642">
                <a:tc>
                  <a:txBody>
                    <a:bodyPr/>
                    <a:lstStyle/>
                    <a:p>
                      <a:r>
                        <a:rPr lang="el-GR" sz="1400" b="1" dirty="0"/>
                        <a:t>Παραδείγματα (τυπικά)</a:t>
                      </a:r>
                      <a:endParaRPr lang="el-GR" sz="1400" dirty="0"/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Φιλελεύθερες δημοκρατίες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Στρατιωτικά καθεστώτα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Ναζισμός, Σταλινισμός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«Ατελείς δημοκρατίες»</a:t>
                      </a:r>
                    </a:p>
                  </a:txBody>
                  <a:tcPr marL="56253" marR="56253" marT="28126" marB="281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1756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4455" y="1542404"/>
            <a:ext cx="8596668" cy="4626576"/>
          </a:xfrm>
        </p:spPr>
        <p:txBody>
          <a:bodyPr>
            <a:normAutofit/>
          </a:bodyPr>
          <a:lstStyle/>
          <a:p>
            <a:r>
              <a:rPr lang="el-GR" b="1" dirty="0" smtClean="0"/>
              <a:t>Πολιτικές Δομές: </a:t>
            </a:r>
            <a:r>
              <a:rPr lang="el-GR" dirty="0"/>
              <a:t/>
            </a:r>
            <a:br>
              <a:rPr lang="el-GR" dirty="0"/>
            </a:br>
            <a:r>
              <a:rPr lang="el-GR" i="1" dirty="0"/>
              <a:t>Οι πολιτικές δομές είναι οι θεσμικοί μηχανισμοί μέσω των οποίων οργανώνεται και ασκείται η εξουσία (κράτος, κυβέρνηση, κοινοβούλιο, δικαιοσύνη, κόμματα</a:t>
            </a:r>
            <a:r>
              <a:rPr lang="el-GR" i="1" dirty="0" smtClean="0"/>
              <a:t>)</a:t>
            </a:r>
          </a:p>
          <a:p>
            <a:endParaRPr lang="el-GR" i="1" dirty="0" smtClean="0"/>
          </a:p>
          <a:p>
            <a:pPr marL="0" indent="0">
              <a:buNone/>
            </a:pPr>
            <a:r>
              <a:rPr lang="el-GR" b="1" dirty="0" smtClean="0"/>
              <a:t>Διάκριση εξουσιών:</a:t>
            </a:r>
            <a:endParaRPr lang="el-GR" b="1" dirty="0"/>
          </a:p>
          <a:p>
            <a:r>
              <a:rPr lang="el-GR" dirty="0"/>
              <a:t>Νομοθετική → παραγωγή νόμων </a:t>
            </a:r>
          </a:p>
          <a:p>
            <a:r>
              <a:rPr lang="el-GR" dirty="0"/>
              <a:t>Εκτελεστική → εφαρμογή πολιτικής </a:t>
            </a:r>
          </a:p>
          <a:p>
            <a:r>
              <a:rPr lang="el-GR" dirty="0"/>
              <a:t>Δικαστική → απονομή δικαιοσύνης </a:t>
            </a:r>
          </a:p>
          <a:p>
            <a:pPr marL="0" indent="0">
              <a:buNone/>
            </a:pPr>
            <a:r>
              <a:rPr lang="el-GR" b="1" dirty="0" smtClean="0"/>
              <a:t>Μορφές </a:t>
            </a:r>
            <a:r>
              <a:rPr lang="el-GR" b="1" dirty="0"/>
              <a:t>σχέσεων:</a:t>
            </a:r>
          </a:p>
          <a:p>
            <a:r>
              <a:rPr lang="el-GR" dirty="0"/>
              <a:t>Διαχωρισμός (</a:t>
            </a:r>
            <a:r>
              <a:rPr lang="el-GR" dirty="0" err="1"/>
              <a:t>checks</a:t>
            </a:r>
            <a:r>
              <a:rPr lang="el-GR" dirty="0"/>
              <a:t> &amp; </a:t>
            </a:r>
            <a:r>
              <a:rPr lang="el-GR" dirty="0" err="1"/>
              <a:t>balances</a:t>
            </a:r>
            <a:r>
              <a:rPr lang="el-GR" dirty="0"/>
              <a:t>) </a:t>
            </a:r>
          </a:p>
          <a:p>
            <a:r>
              <a:rPr lang="el-GR" dirty="0"/>
              <a:t>Συγχώνευση (π.χ. κοινοβουλευτικά συστήματα)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1669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28849" y="1349220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Εδαφική οργάνωση εξουσίας</a:t>
            </a:r>
            <a:endParaRPr lang="el-GR" dirty="0"/>
          </a:p>
          <a:p>
            <a:r>
              <a:rPr lang="el-GR" b="1" dirty="0"/>
              <a:t>Ενιαίο κράτος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Κεντρικοποιημένη</a:t>
            </a:r>
            <a:r>
              <a:rPr lang="el-GR" dirty="0"/>
              <a:t> εξουσία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Περιορισμένη αυτονομία περιφερειών </a:t>
            </a:r>
          </a:p>
          <a:p>
            <a:r>
              <a:rPr lang="el-GR" b="1" dirty="0"/>
              <a:t>Ομοσπονδιακό κράτος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Κατανομή εξουσίας μεταξύ κέντρου και περιφερειών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Συνταγματική κατοχύρωση </a:t>
            </a:r>
          </a:p>
          <a:p>
            <a:r>
              <a:rPr lang="el-GR" b="1" dirty="0"/>
              <a:t>Συνομοσπονδία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Χαλαρή ένωση κρατών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Διατήρηση ισχυρής αυτονομίας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7226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80365" y="563609"/>
            <a:ext cx="8596668" cy="5798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Κομματικά συστήματα</a:t>
            </a:r>
            <a:endParaRPr lang="el-GR" dirty="0"/>
          </a:p>
          <a:p>
            <a:r>
              <a:rPr lang="el-GR" dirty="0"/>
              <a:t>Μονοκομματικό → ένα κόμμα κυριαρχεί </a:t>
            </a:r>
          </a:p>
          <a:p>
            <a:r>
              <a:rPr lang="el-GR" dirty="0"/>
              <a:t>Δικομματικό → δύο κυρίαρχα κόμματα </a:t>
            </a:r>
          </a:p>
          <a:p>
            <a:r>
              <a:rPr lang="el-GR" dirty="0"/>
              <a:t>Πολυκομματικό → πολλαπλοί πολιτικοί ανταγωνιστές </a:t>
            </a:r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/>
              <a:t>Ρόλος κομμάτων:</a:t>
            </a:r>
          </a:p>
          <a:p>
            <a:r>
              <a:rPr lang="el-GR" dirty="0"/>
              <a:t>Εκπροσώπηση κοινωνίας </a:t>
            </a:r>
          </a:p>
          <a:p>
            <a:r>
              <a:rPr lang="el-GR" dirty="0"/>
              <a:t>Διαμόρφωση πολιτικής </a:t>
            </a:r>
          </a:p>
          <a:p>
            <a:r>
              <a:rPr lang="el-GR" dirty="0"/>
              <a:t>Πολιτική κοινωνικοποίηση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Οι </a:t>
            </a:r>
            <a:r>
              <a:rPr lang="el-GR" sz="2400" b="1" dirty="0">
                <a:solidFill>
                  <a:srgbClr val="00B0F0"/>
                </a:solidFill>
              </a:rPr>
              <a:t>πολιτικές δομές </a:t>
            </a:r>
            <a:r>
              <a:rPr lang="el-GR" sz="2400" dirty="0"/>
              <a:t>δείχνουν </a:t>
            </a:r>
            <a:r>
              <a:rPr lang="el-GR" sz="2400" i="1" dirty="0"/>
              <a:t>πώς </a:t>
            </a:r>
            <a:r>
              <a:rPr lang="el-GR" sz="2400" b="1" i="1" dirty="0">
                <a:solidFill>
                  <a:srgbClr val="00B0F0"/>
                </a:solidFill>
              </a:rPr>
              <a:t>οργανώνεται</a:t>
            </a:r>
            <a:r>
              <a:rPr lang="el-GR" sz="2400" i="1" dirty="0"/>
              <a:t> η εξουσία</a:t>
            </a:r>
            <a:r>
              <a:rPr lang="el-GR" sz="2400" dirty="0"/>
              <a:t>, ενώ το </a:t>
            </a:r>
            <a:r>
              <a:rPr lang="el-GR" sz="2400" b="1" dirty="0">
                <a:solidFill>
                  <a:srgbClr val="00B0F0"/>
                </a:solidFill>
              </a:rPr>
              <a:t>πολιτικό σύστημα </a:t>
            </a:r>
            <a:r>
              <a:rPr lang="el-GR" sz="2400" dirty="0"/>
              <a:t>δείχνει </a:t>
            </a:r>
            <a:r>
              <a:rPr lang="el-GR" sz="2400" i="1" dirty="0"/>
              <a:t>πώς </a:t>
            </a:r>
            <a:r>
              <a:rPr lang="el-GR" sz="2400" b="1" i="1" dirty="0">
                <a:solidFill>
                  <a:srgbClr val="00B0F0"/>
                </a:solidFill>
              </a:rPr>
              <a:t>λειτουργεί</a:t>
            </a:r>
            <a:r>
              <a:rPr lang="el-GR" sz="2400" i="1" dirty="0"/>
              <a:t> συνολικά</a:t>
            </a:r>
            <a:r>
              <a:rPr lang="el-GR" sz="2400" dirty="0"/>
              <a:t>.</a:t>
            </a:r>
          </a:p>
        </p:txBody>
      </p:sp>
      <p:sp>
        <p:nvSpPr>
          <p:cNvPr id="4" name="Δεξιό βέλος 3"/>
          <p:cNvSpPr/>
          <p:nvPr/>
        </p:nvSpPr>
        <p:spPr>
          <a:xfrm>
            <a:off x="226574" y="5177307"/>
            <a:ext cx="553791" cy="643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216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82997" y="2314798"/>
            <a:ext cx="7766936" cy="439080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Κεφάλαιο </a:t>
            </a:r>
            <a:r>
              <a:rPr lang="en-US" sz="4000" b="1" dirty="0" smtClean="0"/>
              <a:t>3</a:t>
            </a:r>
            <a:endParaRPr lang="el-GR" sz="4000" b="1" dirty="0" smtClean="0"/>
          </a:p>
          <a:p>
            <a:pPr algn="ctr"/>
            <a:r>
              <a:rPr lang="el-GR" sz="4000" b="1" dirty="0"/>
              <a:t>Ταξινόμηση Μορφών Διακυβέρνησης</a:t>
            </a:r>
            <a:endParaRPr lang="el-GR" sz="4000" b="1" dirty="0" smtClean="0"/>
          </a:p>
          <a:p>
            <a:pPr algn="l"/>
            <a:endParaRPr lang="el-G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3977327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404191" y="1282149"/>
            <a:ext cx="8218488" cy="4530725"/>
          </a:xfrm>
        </p:spPr>
        <p:txBody>
          <a:bodyPr/>
          <a:lstStyle/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Απαγορεύεται η αναδημοσίευση ή αναπαραγωγή του παρόντος έργου με οποιονδήποτε τρόπο χωρίς γραπτή άδεια του εκδότη, σύμφωνα με το Ν. 2121/1993 και τη Διεθνή Σύμβαση της Βέρνης </a:t>
            </a:r>
          </a:p>
          <a:p>
            <a:pPr marL="0" indent="0" algn="ctr">
              <a:buNone/>
            </a:pPr>
            <a:r>
              <a:rPr lang="el-GR" sz="2400" dirty="0"/>
              <a:t>(που έχει κυρωθεί με τον Ν. 100/1975)</a:t>
            </a:r>
          </a:p>
          <a:p>
            <a:endParaRPr lang="el-GR" sz="2400" dirty="0"/>
          </a:p>
        </p:txBody>
      </p:sp>
      <p:sp>
        <p:nvSpPr>
          <p:cNvPr id="20489" name="Rectangle 9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20490" name="Rectangle 10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144655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85850" y="0"/>
            <a:ext cx="7766936" cy="1646302"/>
          </a:xfrm>
        </p:spPr>
        <p:txBody>
          <a:bodyPr/>
          <a:lstStyle/>
          <a:p>
            <a:pPr algn="l"/>
            <a:r>
              <a:rPr lang="el-GR" sz="3600" b="1" dirty="0"/>
              <a:t>Ταξινόμηση μορφών διακυβέρνησης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184856" y="2365196"/>
            <a:ext cx="77273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dirty="0"/>
              <a:t>Η διακυβέρνηση επηρεάζει: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i="1" dirty="0"/>
              <a:t>Εκπαίδευση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i="1" dirty="0"/>
              <a:t>Κοινωνικές ανισότητες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i="1" dirty="0"/>
              <a:t>Δικαιώματα </a:t>
            </a:r>
            <a:r>
              <a:rPr lang="el-GR" i="1" dirty="0" smtClean="0"/>
              <a:t>παιδιών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b="1" i="1" u="sng" dirty="0" smtClean="0"/>
              <a:t>Αριστοτέλης</a:t>
            </a:r>
            <a:r>
              <a:rPr lang="el-GR" dirty="0"/>
              <a:t>: Ο φιλόσοφος ταξινομεί τα πολιτεύματα με βάση: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Πόσοι κυβερνούν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 κυβερνούν για το κοινό καλό ή το συμφέρον </a:t>
            </a:r>
            <a:r>
              <a:rPr lang="el-GR" dirty="0" smtClean="0"/>
              <a:t>τους</a:t>
            </a:r>
          </a:p>
          <a:p>
            <a:r>
              <a:rPr lang="el-GR" dirty="0"/>
              <a:t>Τυραννία → εκφυλισμός μοναρχίας </a:t>
            </a:r>
          </a:p>
          <a:p>
            <a:r>
              <a:rPr lang="el-GR" dirty="0"/>
              <a:t>Ολιγαρχία → πλούσιοι κυβερνούν </a:t>
            </a:r>
          </a:p>
          <a:p>
            <a:r>
              <a:rPr lang="el-GR" dirty="0"/>
              <a:t>Δημοκρατία → (για τον Αριστοτέλη) εκφυλισμένη μορφή </a:t>
            </a:r>
          </a:p>
          <a:p>
            <a:endParaRPr lang="el-GR" dirty="0" smtClean="0"/>
          </a:p>
          <a:p>
            <a:r>
              <a:rPr lang="el-GR" dirty="0" smtClean="0"/>
              <a:t>Διαφορετική </a:t>
            </a:r>
            <a:r>
              <a:rPr lang="el-GR" dirty="0"/>
              <a:t>έννοια δημοκρατίας από σήμερα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/>
          </a:p>
          <a:p>
            <a:endParaRPr lang="el-GR" dirty="0"/>
          </a:p>
        </p:txBody>
      </p:sp>
      <p:sp>
        <p:nvSpPr>
          <p:cNvPr id="5" name="Δεξιό βέλος 4"/>
          <p:cNvSpPr/>
          <p:nvPr/>
        </p:nvSpPr>
        <p:spPr>
          <a:xfrm>
            <a:off x="437881" y="5692462"/>
            <a:ext cx="746975" cy="3992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7577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99306" y="924218"/>
            <a:ext cx="8596668" cy="5508780"/>
          </a:xfrm>
        </p:spPr>
        <p:txBody>
          <a:bodyPr/>
          <a:lstStyle/>
          <a:p>
            <a:pPr marL="0" indent="0">
              <a:buNone/>
            </a:pPr>
            <a:r>
              <a:rPr lang="el-GR" b="1" i="1" u="sng" dirty="0" err="1"/>
              <a:t>Μοντεσκιέ</a:t>
            </a:r>
            <a:r>
              <a:rPr lang="el-GR" dirty="0"/>
              <a:t> :Διάκριση εξουσιών:</a:t>
            </a:r>
          </a:p>
          <a:p>
            <a:r>
              <a:rPr lang="el-GR" dirty="0"/>
              <a:t>Νομοθετική </a:t>
            </a:r>
          </a:p>
          <a:p>
            <a:r>
              <a:rPr lang="el-GR" dirty="0"/>
              <a:t>Εκτελεστική </a:t>
            </a:r>
          </a:p>
          <a:p>
            <a:r>
              <a:rPr lang="el-GR" dirty="0" smtClean="0"/>
              <a:t>Δικαστική</a:t>
            </a:r>
          </a:p>
          <a:p>
            <a:pPr marL="0" indent="0">
              <a:buNone/>
            </a:pPr>
            <a:r>
              <a:rPr lang="el-GR" b="1" dirty="0"/>
              <a:t>Τύποι </a:t>
            </a:r>
            <a:r>
              <a:rPr lang="el-GR" b="1" dirty="0" smtClean="0"/>
              <a:t>Πολιτευμάτων:</a:t>
            </a:r>
            <a:endParaRPr lang="el-GR" b="1" dirty="0"/>
          </a:p>
          <a:p>
            <a:r>
              <a:rPr lang="el-GR" dirty="0"/>
              <a:t>Δημοκρατία → κυριαρχία λαού </a:t>
            </a:r>
          </a:p>
          <a:p>
            <a:r>
              <a:rPr lang="el-GR" dirty="0"/>
              <a:t>Αριστοκρατία → κυριαρχία λίγων </a:t>
            </a:r>
          </a:p>
          <a:p>
            <a:r>
              <a:rPr lang="el-GR" dirty="0"/>
              <a:t>Μοναρχία → βασιλιάς με νόμους </a:t>
            </a:r>
          </a:p>
          <a:p>
            <a:r>
              <a:rPr lang="el-GR" dirty="0"/>
              <a:t>Δεσποτισμός → απόλυτη </a:t>
            </a:r>
            <a:r>
              <a:rPr lang="el-GR" dirty="0" smtClean="0"/>
              <a:t>εξουσία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Θεμέλιο </a:t>
            </a:r>
            <a:r>
              <a:rPr lang="el-GR" dirty="0"/>
              <a:t>σύγχρονων </a:t>
            </a:r>
            <a:r>
              <a:rPr lang="el-GR" dirty="0" smtClean="0"/>
              <a:t>δημοκρατιών / Προστασία </a:t>
            </a:r>
            <a:r>
              <a:rPr lang="el-GR" dirty="0"/>
              <a:t>από κατάχρηση εξουσίας</a:t>
            </a:r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Δεξιό βέλος 3"/>
          <p:cNvSpPr/>
          <p:nvPr/>
        </p:nvSpPr>
        <p:spPr>
          <a:xfrm>
            <a:off x="551169" y="4958366"/>
            <a:ext cx="381120" cy="373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745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50006" y="628003"/>
            <a:ext cx="8596668" cy="5592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u="sng" dirty="0" smtClean="0"/>
              <a:t>M</a:t>
            </a:r>
            <a:r>
              <a:rPr lang="el-GR" b="1" i="1" u="sng" dirty="0" smtClean="0"/>
              <a:t>. </a:t>
            </a:r>
            <a:r>
              <a:rPr lang="en-US" b="1" i="1" u="sng" dirty="0" err="1" smtClean="0"/>
              <a:t>Lipset</a:t>
            </a:r>
            <a:endParaRPr lang="el-GR" b="1" i="1" u="sng" dirty="0" smtClean="0"/>
          </a:p>
          <a:p>
            <a:r>
              <a:rPr lang="el-GR" b="1" dirty="0"/>
              <a:t>Εκσυγχρονισμός</a:t>
            </a:r>
          </a:p>
          <a:p>
            <a:r>
              <a:rPr lang="el-GR" dirty="0"/>
              <a:t>Η δημοκρατία συνδέεται με:</a:t>
            </a:r>
          </a:p>
          <a:p>
            <a:r>
              <a:rPr lang="el-GR" dirty="0"/>
              <a:t>Οικονομική ανάπτυξη </a:t>
            </a:r>
          </a:p>
          <a:p>
            <a:r>
              <a:rPr lang="el-GR" dirty="0"/>
              <a:t>Εκπαίδευση </a:t>
            </a:r>
          </a:p>
          <a:p>
            <a:r>
              <a:rPr lang="el-GR" dirty="0" smtClean="0"/>
              <a:t>Αστικοποίηση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«Όσο πιο ανεπτυγμένη μια χώρα, τόσο πιο πιθανή η δημοκρατία</a:t>
            </a:r>
            <a:r>
              <a:rPr lang="el-GR" dirty="0" smtClean="0"/>
              <a:t>»</a:t>
            </a:r>
          </a:p>
          <a:p>
            <a:endParaRPr lang="el-GR" b="1" dirty="0" smtClean="0"/>
          </a:p>
          <a:p>
            <a:pPr marL="0" indent="0">
              <a:buNone/>
            </a:pPr>
            <a:r>
              <a:rPr lang="el-GR" b="1" i="1" dirty="0" smtClean="0"/>
              <a:t>Παράγοντες</a:t>
            </a:r>
            <a:endParaRPr lang="el-GR" b="1" i="1" dirty="0"/>
          </a:p>
          <a:p>
            <a:r>
              <a:rPr lang="el-GR" dirty="0"/>
              <a:t>Πλούτος </a:t>
            </a:r>
          </a:p>
          <a:p>
            <a:r>
              <a:rPr lang="el-GR" dirty="0"/>
              <a:t>Μόρφωση </a:t>
            </a:r>
          </a:p>
          <a:p>
            <a:r>
              <a:rPr lang="el-GR" dirty="0"/>
              <a:t>Μεσαία τάξη </a:t>
            </a:r>
          </a:p>
          <a:p>
            <a:r>
              <a:rPr lang="el-GR" dirty="0"/>
              <a:t>Πολιτική κουλτούρα</a:t>
            </a:r>
          </a:p>
          <a:p>
            <a:pPr marL="0" indent="0">
              <a:buNone/>
            </a:pPr>
            <a:endParaRPr lang="el-GR" b="1" i="1" u="sng" dirty="0"/>
          </a:p>
        </p:txBody>
      </p:sp>
      <p:sp>
        <p:nvSpPr>
          <p:cNvPr id="4" name="Δεξιό βέλος 3"/>
          <p:cNvSpPr/>
          <p:nvPr/>
        </p:nvSpPr>
        <p:spPr>
          <a:xfrm>
            <a:off x="437882" y="3541690"/>
            <a:ext cx="412124" cy="206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210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03091" y="1194674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n-US" b="1" i="1" u="sng" dirty="0"/>
              <a:t>Barrington </a:t>
            </a:r>
            <a:r>
              <a:rPr lang="en-US" b="1" i="1" u="sng" dirty="0" smtClean="0"/>
              <a:t>Moore</a:t>
            </a:r>
            <a:endParaRPr lang="el-GR" b="1" i="1" u="sng" dirty="0" smtClean="0"/>
          </a:p>
          <a:p>
            <a:r>
              <a:rPr lang="el-GR" dirty="0"/>
              <a:t>Μελέτησε τη μετάβαση στις σύγχρονες </a:t>
            </a:r>
            <a:r>
              <a:rPr lang="el-GR" dirty="0" smtClean="0"/>
              <a:t>κοινωνίες</a:t>
            </a:r>
          </a:p>
          <a:p>
            <a:pPr marL="0" indent="0">
              <a:buNone/>
            </a:pPr>
            <a:r>
              <a:rPr lang="el-GR" b="1" dirty="0"/>
              <a:t>Τρεις </a:t>
            </a:r>
            <a:r>
              <a:rPr lang="el-GR" b="1" dirty="0" smtClean="0"/>
              <a:t>Δρόμοι:</a:t>
            </a:r>
            <a:endParaRPr lang="el-GR" b="1" dirty="0"/>
          </a:p>
          <a:p>
            <a:r>
              <a:rPr lang="el-GR" dirty="0"/>
              <a:t>Αστική επανάσταση → Δημοκρατία </a:t>
            </a:r>
          </a:p>
          <a:p>
            <a:r>
              <a:rPr lang="el-GR" dirty="0"/>
              <a:t>Συντηρητική επανάσταση → Φασισμός </a:t>
            </a:r>
          </a:p>
          <a:p>
            <a:r>
              <a:rPr lang="el-GR" dirty="0"/>
              <a:t>Αγροτική επανάσταση → Κομμουνισμός </a:t>
            </a:r>
          </a:p>
          <a:p>
            <a:r>
              <a:rPr lang="el-GR" dirty="0"/>
              <a:t>Αγγλία → Δημοκρατία </a:t>
            </a:r>
          </a:p>
          <a:p>
            <a:r>
              <a:rPr lang="el-GR" dirty="0"/>
              <a:t>Γερμανία → Φασισμός </a:t>
            </a:r>
          </a:p>
          <a:p>
            <a:r>
              <a:rPr lang="el-GR" dirty="0"/>
              <a:t>Ρωσία → Κομμουνισμός </a:t>
            </a:r>
          </a:p>
          <a:p>
            <a:endParaRPr lang="el-GR" b="1" i="1" u="sng" dirty="0"/>
          </a:p>
        </p:txBody>
      </p:sp>
    </p:spTree>
    <p:extLst>
      <p:ext uri="{BB962C8B-B14F-4D97-AF65-F5344CB8AC3E}">
        <p14:creationId xmlns:p14="http://schemas.microsoft.com/office/powerpoint/2010/main" val="1981129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u="sng" dirty="0" err="1"/>
              <a:t>Theda</a:t>
            </a:r>
            <a:r>
              <a:rPr lang="en-US" b="1" i="1" u="sng" dirty="0"/>
              <a:t> </a:t>
            </a:r>
            <a:r>
              <a:rPr lang="en-US" b="1" i="1" u="sng" dirty="0" err="1" smtClean="0"/>
              <a:t>Skocpol</a:t>
            </a:r>
            <a:endParaRPr lang="el-GR" b="1" i="1" u="sng" dirty="0" smtClean="0"/>
          </a:p>
          <a:p>
            <a:r>
              <a:rPr lang="el-GR" b="1" dirty="0"/>
              <a:t>Κράτος &amp; Επανάσταση</a:t>
            </a:r>
          </a:p>
          <a:p>
            <a:r>
              <a:rPr lang="el-GR" dirty="0" smtClean="0"/>
              <a:t>Πώς </a:t>
            </a:r>
            <a:r>
              <a:rPr lang="el-GR" dirty="0"/>
              <a:t>προκύπτουν επαναστάσεις </a:t>
            </a:r>
          </a:p>
          <a:p>
            <a:r>
              <a:rPr lang="el-GR" dirty="0" smtClean="0"/>
              <a:t>Ρόλος </a:t>
            </a:r>
            <a:r>
              <a:rPr lang="el-GR" dirty="0"/>
              <a:t>κράτους &amp; κοινωνικών </a:t>
            </a:r>
            <a:r>
              <a:rPr lang="el-GR" dirty="0" smtClean="0"/>
              <a:t>τάξεων</a:t>
            </a:r>
          </a:p>
          <a:p>
            <a:endParaRPr lang="el-GR" dirty="0"/>
          </a:p>
          <a:p>
            <a:r>
              <a:rPr lang="el-GR" dirty="0"/>
              <a:t>Οι επαναστάσεις δεν είναι μόνο αποτέλεσμα </a:t>
            </a:r>
            <a:r>
              <a:rPr lang="el-GR" dirty="0" smtClean="0"/>
              <a:t>ιδεών</a:t>
            </a:r>
          </a:p>
          <a:p>
            <a:pPr marL="0" indent="0">
              <a:buNone/>
            </a:pPr>
            <a:r>
              <a:rPr lang="el-GR" dirty="0" smtClean="0"/>
              <a:t>Σημαντικός </a:t>
            </a:r>
            <a:r>
              <a:rPr lang="el-GR" dirty="0"/>
              <a:t>ο ρόλος</a:t>
            </a:r>
            <a:r>
              <a:rPr lang="el-GR" dirty="0" smtClean="0"/>
              <a:t>:</a:t>
            </a:r>
          </a:p>
          <a:p>
            <a:r>
              <a:rPr lang="el-GR" dirty="0" smtClean="0"/>
              <a:t>Κρατικής δομής</a:t>
            </a:r>
          </a:p>
          <a:p>
            <a:r>
              <a:rPr lang="el-GR" dirty="0" smtClean="0"/>
              <a:t>Διεθνών πιέσεων</a:t>
            </a:r>
          </a:p>
          <a:p>
            <a:r>
              <a:rPr lang="el-GR" dirty="0" smtClean="0"/>
              <a:t>Αγροτών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2369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410183"/>
              </p:ext>
            </p:extLst>
          </p:nvPr>
        </p:nvGraphicFramePr>
        <p:xfrm>
          <a:off x="283332" y="888642"/>
          <a:ext cx="9646278" cy="4779703"/>
        </p:xfrm>
        <a:graphic>
          <a:graphicData uri="http://schemas.openxmlformats.org/drawingml/2006/table">
            <a:tbl>
              <a:tblPr/>
              <a:tblGrid>
                <a:gridCol w="3215426"/>
                <a:gridCol w="3215426"/>
                <a:gridCol w="3215426"/>
              </a:tblGrid>
              <a:tr h="320995">
                <a:tc>
                  <a:txBody>
                    <a:bodyPr/>
                    <a:lstStyle/>
                    <a:p>
                      <a:r>
                        <a:rPr lang="el-GR" sz="1800" b="1" dirty="0">
                          <a:solidFill>
                            <a:srgbClr val="0070C0"/>
                          </a:solidFill>
                        </a:rPr>
                        <a:t>Θεωρητικός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dirty="0">
                          <a:solidFill>
                            <a:srgbClr val="0070C0"/>
                          </a:solidFill>
                        </a:rPr>
                        <a:t>Κεντρική Ιδέα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dirty="0">
                          <a:solidFill>
                            <a:srgbClr val="0070C0"/>
                          </a:solidFill>
                        </a:rPr>
                        <a:t>Κλειδί / Εστίαση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1027168">
                <a:tc>
                  <a:txBody>
                    <a:bodyPr/>
                    <a:lstStyle/>
                    <a:p>
                      <a:r>
                        <a:rPr lang="el-GR" sz="1600" b="1" dirty="0"/>
                        <a:t>Αριστοτέλης</a:t>
                      </a:r>
                      <a:endParaRPr lang="el-GR" sz="1600" dirty="0"/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Πολιτεύματα ταξινομημένα με βάση ποιος κυβερνά και αν υπηρετούν το κοινό καλό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Ηθική &amp; κοινό καλό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562979">
                <a:tc>
                  <a:txBody>
                    <a:bodyPr/>
                    <a:lstStyle/>
                    <a:p>
                      <a:r>
                        <a:rPr lang="el-GR" sz="1600" b="1"/>
                        <a:t>Μοντεσκιέ</a:t>
                      </a:r>
                      <a:endParaRPr lang="el-GR" sz="1600"/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Διάκριση εξουσιών για να αποφευχθεί κατάχρηση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Νομοθετική / Εκτελεστική / Δικαστική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790129">
                <a:tc>
                  <a:txBody>
                    <a:bodyPr/>
                    <a:lstStyle/>
                    <a:p>
                      <a:r>
                        <a:rPr lang="en-US" sz="1600" b="1"/>
                        <a:t>Barrington Moore</a:t>
                      </a:r>
                      <a:endParaRPr lang="en-US" sz="1600"/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Η κοινωνική δομή καθορίζει το πολιτικό σύστημα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Τάξεις &amp; ιστορική πορεία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790129">
                <a:tc>
                  <a:txBody>
                    <a:bodyPr/>
                    <a:lstStyle/>
                    <a:p>
                      <a:r>
                        <a:rPr lang="en-US" sz="1600" b="1"/>
                        <a:t>Lipset</a:t>
                      </a:r>
                      <a:endParaRPr lang="en-US" sz="1600"/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Οικονομική ανάπτυξη και εκπαίδευση ενισχύουν τη δημοκρατία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Εκσυγχρονισμός / σταθερότητα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  <a:tr h="1264207">
                <a:tc>
                  <a:txBody>
                    <a:bodyPr/>
                    <a:lstStyle/>
                    <a:p>
                      <a:r>
                        <a:rPr lang="en-US" sz="1600" b="1"/>
                        <a:t>Skocpol</a:t>
                      </a:r>
                      <a:endParaRPr lang="en-US" sz="1600"/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/>
                        <a:t>Δομές κράτους + κοινωνικές τάξεις + εξωτερικές πιέσεις προκαλούν αλλαγές ή επαναστάσεις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Κράτος &amp; κοινωνία</a:t>
                      </a:r>
                    </a:p>
                  </a:txBody>
                  <a:tcPr marL="64691" marR="64691" marT="32345" marB="323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35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545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l-GR" b="1" dirty="0"/>
              <a:t>Προβλήματα στις ταξινομήσεις πολιτικών συστημάτων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3998" y="1930400"/>
            <a:ext cx="10424255" cy="54606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i="1" dirty="0"/>
              <a:t>Η ταξινόμηση:</a:t>
            </a:r>
          </a:p>
          <a:p>
            <a:r>
              <a:rPr lang="el-GR" i="1" dirty="0"/>
              <a:t>Απλοποιεί την πραγματικότητα </a:t>
            </a:r>
          </a:p>
          <a:p>
            <a:r>
              <a:rPr lang="el-GR" i="1" dirty="0"/>
              <a:t>Αλλά η πολιτική είναι σύνθετη και μεταβαλλόμενη </a:t>
            </a:r>
          </a:p>
          <a:p>
            <a:pPr marL="0" indent="0">
              <a:buNone/>
            </a:pPr>
            <a:r>
              <a:rPr lang="el-GR" i="1" dirty="0" smtClean="0"/>
              <a:t>Άρα</a:t>
            </a:r>
            <a:r>
              <a:rPr lang="el-GR" i="1" dirty="0"/>
              <a:t>: κάθε κατηγοριοποίηση έχει όρια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b="1" i="1" u="sng" dirty="0">
                <a:solidFill>
                  <a:srgbClr val="00B0F0"/>
                </a:solidFill>
              </a:rPr>
              <a:t>Ασάφεια Εννοιών</a:t>
            </a:r>
          </a:p>
          <a:p>
            <a:pPr marL="0" indent="0">
              <a:buNone/>
            </a:pPr>
            <a:r>
              <a:rPr lang="el-GR" dirty="0"/>
              <a:t>Έννοιες όπως:</a:t>
            </a:r>
          </a:p>
          <a:p>
            <a:r>
              <a:rPr lang="el-GR" dirty="0"/>
              <a:t>«Δημοκρατία» 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«Ελευθερία</a:t>
            </a:r>
            <a:r>
              <a:rPr lang="el-GR" dirty="0"/>
              <a:t>» </a:t>
            </a:r>
            <a:r>
              <a:rPr lang="el-GR" dirty="0" smtClean="0"/>
              <a:t>                                                            Δεν </a:t>
            </a:r>
            <a:r>
              <a:rPr lang="el-GR" dirty="0"/>
              <a:t>έχουν μία καθολική σημασία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«</a:t>
            </a:r>
            <a:r>
              <a:rPr lang="el-GR" dirty="0"/>
              <a:t>Δικαιώματα» </a:t>
            </a:r>
          </a:p>
          <a:p>
            <a:pPr marL="0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Δεξιό άγκιστρο 3"/>
          <p:cNvSpPr/>
          <p:nvPr/>
        </p:nvSpPr>
        <p:spPr>
          <a:xfrm>
            <a:off x="4082604" y="4634963"/>
            <a:ext cx="618186" cy="17655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0908767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674</TotalTime>
  <Words>745</Words>
  <Application>Microsoft Office PowerPoint</Application>
  <PresentationFormat>Ευρεία οθόνη</PresentationFormat>
  <Paragraphs>259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Όψη</vt:lpstr>
      <vt:lpstr>ΠΟΛΙΤΙΚΗ ΚΟΙΝΩΝΙΟΛΟΓΙΑ</vt:lpstr>
      <vt:lpstr>Παρουσίαση του PowerPoint</vt:lpstr>
      <vt:lpstr>Ταξινόμηση μορφών διακυβέρνησης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Προβλήματα στις ταξινομήσεις πολιτικών συστημάτων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Ταξινόμηση Πολιτικών Συστημάτων και Πολιτικών Δομών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ΠΟΛΙΤΙΚΗ ΚΟΙΝΩΝΙΟΛΟΓΙΑ</dc:title>
  <dc:creator>pc</dc:creator>
  <cp:lastModifiedBy>pc</cp:lastModifiedBy>
  <cp:revision>15</cp:revision>
  <dcterms:created xsi:type="dcterms:W3CDTF">2026-03-24T11:42:21Z</dcterms:created>
  <dcterms:modified xsi:type="dcterms:W3CDTF">2026-03-25T18:04:55Z</dcterms:modified>
</cp:coreProperties>
</file>