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3" r:id="rId19"/>
    <p:sldId id="275" r:id="rId20"/>
    <p:sldId id="276" r:id="rId21"/>
    <p:sldId id="277" r:id="rId22"/>
    <p:sldId id="278" r:id="rId23"/>
    <p:sldId id="279" r:id="rId24"/>
    <p:sldId id="25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TwoObj">
  <p:cSld name="Τίτλος, Κείμενο και 2 Αντικείμενα">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4"/>
            <a:ext cx="10972800" cy="1139825"/>
          </a:xfrm>
        </p:spPr>
        <p:txBody>
          <a:bodyPr/>
          <a:lstStyle/>
          <a:p>
            <a:r>
              <a:rPr lang="el-GR"/>
              <a:t>Κάντε κλικ για να επεξεργαστείτε τον τίτλο υποδείγματος</a:t>
            </a:r>
            <a:endParaRPr lang="en-US"/>
          </a:p>
        </p:txBody>
      </p:sp>
      <p:sp>
        <p:nvSpPr>
          <p:cNvPr id="3" name="Text Placeholder 2"/>
          <p:cNvSpPr>
            <a:spLocks noGrp="1"/>
          </p:cNvSpPr>
          <p:nvPr>
            <p:ph type="body" sz="half" idx="1"/>
          </p:nvPr>
        </p:nvSpPr>
        <p:spPr>
          <a:xfrm>
            <a:off x="609600" y="1600201"/>
            <a:ext cx="5384800" cy="45307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Content Placeholder 3"/>
          <p:cNvSpPr>
            <a:spLocks noGrp="1"/>
          </p:cNvSpPr>
          <p:nvPr>
            <p:ph sz="quarter" idx="2"/>
          </p:nvPr>
        </p:nvSpPr>
        <p:spPr>
          <a:xfrm>
            <a:off x="6197600" y="1600201"/>
            <a:ext cx="5384800" cy="218916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Content Placeholder 4"/>
          <p:cNvSpPr>
            <a:spLocks noGrp="1"/>
          </p:cNvSpPr>
          <p:nvPr>
            <p:ph sz="quarter" idx="3"/>
          </p:nvPr>
        </p:nvSpPr>
        <p:spPr>
          <a:xfrm>
            <a:off x="6197600" y="3941763"/>
            <a:ext cx="5384800" cy="218916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Date Placeholder 5"/>
          <p:cNvSpPr>
            <a:spLocks noGrp="1"/>
          </p:cNvSpPr>
          <p:nvPr>
            <p:ph type="dt" sz="half" idx="10"/>
          </p:nvPr>
        </p:nvSpPr>
        <p:spPr>
          <a:xfrm>
            <a:off x="609600" y="6248400"/>
            <a:ext cx="2844800" cy="457200"/>
          </a:xfrm>
        </p:spPr>
        <p:txBody>
          <a:bodyPr/>
          <a:lstStyle>
            <a:lvl1pPr>
              <a:defRPr/>
            </a:lvl1pPr>
          </a:lstStyle>
          <a:p>
            <a:endParaRPr lang="en-US">
              <a:solidFill>
                <a:srgbClr val="000000"/>
              </a:solidFill>
            </a:endParaRPr>
          </a:p>
        </p:txBody>
      </p:sp>
      <p:sp>
        <p:nvSpPr>
          <p:cNvPr id="7" name="Footer Placeholder 6"/>
          <p:cNvSpPr>
            <a:spLocks noGrp="1"/>
          </p:cNvSpPr>
          <p:nvPr>
            <p:ph type="ftr" sz="quarter" idx="11"/>
          </p:nvPr>
        </p:nvSpPr>
        <p:spPr>
          <a:xfrm>
            <a:off x="4165600" y="6248400"/>
            <a:ext cx="3860800" cy="457200"/>
          </a:xfrm>
        </p:spPr>
        <p:txBody>
          <a:bodyPr/>
          <a:lstStyle>
            <a:lvl1pPr>
              <a:defRPr/>
            </a:lvl1pPr>
          </a:lstStyle>
          <a:p>
            <a:endParaRPr lang="en-US">
              <a:solidFill>
                <a:srgbClr val="000000"/>
              </a:solidFill>
            </a:endParaRPr>
          </a:p>
        </p:txBody>
      </p:sp>
      <p:sp>
        <p:nvSpPr>
          <p:cNvPr id="8" name="Slide Number Placeholder 7"/>
          <p:cNvSpPr>
            <a:spLocks noGrp="1"/>
          </p:cNvSpPr>
          <p:nvPr>
            <p:ph type="sldNum" sz="quarter" idx="12"/>
          </p:nvPr>
        </p:nvSpPr>
        <p:spPr>
          <a:xfrm>
            <a:off x="8737600" y="6248400"/>
            <a:ext cx="2844800" cy="457200"/>
          </a:xfrm>
        </p:spPr>
        <p:txBody>
          <a:bodyPr/>
          <a:lstStyle>
            <a:lvl1pPr>
              <a:defRPr/>
            </a:lvl1pPr>
          </a:lstStyle>
          <a:p>
            <a:fld id="{6E65DB10-E117-4DF6-B91A-A309E37B69D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27845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42A54C80-263E-416B-A8E0-580EDEADCBDC}" type="datetimeFigureOut">
              <a:rPr lang="en-US" dirty="0"/>
              <a:t>3/15/2026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3/15/2026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3/15/2026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 id="214748366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5154" y="1052813"/>
            <a:ext cx="6795846" cy="1646302"/>
          </a:xfrm>
        </p:spPr>
        <p:txBody>
          <a:bodyPr/>
          <a:lstStyle/>
          <a:p>
            <a:r>
              <a:rPr lang="el-GR" sz="3600" b="1" dirty="0" smtClean="0"/>
              <a:t>ΠΟΛΙΤΙΚΗ ΚΟΙΝΩΝΙΟΛΟΓΙΑ</a:t>
            </a:r>
            <a:endParaRPr lang="en-US" sz="3600" b="1" dirty="0"/>
          </a:p>
        </p:txBody>
      </p:sp>
      <p:sp>
        <p:nvSpPr>
          <p:cNvPr id="3" name="Subtitle 2"/>
          <p:cNvSpPr>
            <a:spLocks noGrp="1"/>
          </p:cNvSpPr>
          <p:nvPr>
            <p:ph type="subTitle" idx="1"/>
          </p:nvPr>
        </p:nvSpPr>
        <p:spPr>
          <a:xfrm>
            <a:off x="1444487" y="3505200"/>
            <a:ext cx="7166113" cy="2038177"/>
          </a:xfrm>
        </p:spPr>
        <p:txBody>
          <a:bodyPr>
            <a:normAutofit/>
          </a:bodyPr>
          <a:lstStyle/>
          <a:p>
            <a:pPr algn="ctr"/>
            <a:r>
              <a:rPr lang="el-GR" dirty="0" smtClean="0"/>
              <a:t>Μάθημα </a:t>
            </a:r>
            <a:r>
              <a:rPr lang="en-US" dirty="0"/>
              <a:t>3</a:t>
            </a:r>
            <a:r>
              <a:rPr lang="el-GR" baseline="30000" dirty="0" smtClean="0"/>
              <a:t>ο</a:t>
            </a:r>
            <a:endParaRPr lang="el-GR" dirty="0" smtClean="0"/>
          </a:p>
          <a:p>
            <a:pPr algn="ctr"/>
            <a:r>
              <a:rPr lang="el-GR" dirty="0"/>
              <a:t>Τμήμα Επιστημών της Εκπαίδευσης και της Αγωγής στην Προσχολική Ηλικία</a:t>
            </a:r>
          </a:p>
          <a:p>
            <a:pPr algn="ctr"/>
            <a:r>
              <a:rPr lang="el-GR" b="1" dirty="0">
                <a:solidFill>
                  <a:schemeClr val="tx1"/>
                </a:solidFill>
                <a:latin typeface="Calibri" panose="020F0502020204030204" pitchFamily="34" charset="0"/>
              </a:rPr>
              <a:t/>
            </a:r>
            <a:br>
              <a:rPr lang="el-GR" b="1" dirty="0">
                <a:solidFill>
                  <a:schemeClr val="tx1"/>
                </a:solidFill>
                <a:latin typeface="Calibri" panose="020F0502020204030204" pitchFamily="34" charset="0"/>
              </a:rPr>
            </a:br>
            <a:r>
              <a:rPr lang="el-GR" b="1" dirty="0">
                <a:solidFill>
                  <a:schemeClr val="tx1"/>
                </a:solidFill>
                <a:latin typeface="Calibri" panose="020F0502020204030204" pitchFamily="34" charset="0"/>
              </a:rPr>
              <a:t>Πανεπιστήμιο </a:t>
            </a:r>
            <a:r>
              <a:rPr lang="el-GR" b="1" dirty="0" smtClean="0">
                <a:solidFill>
                  <a:schemeClr val="tx1"/>
                </a:solidFill>
                <a:latin typeface="Calibri" panose="020F0502020204030204" pitchFamily="34" charset="0"/>
              </a:rPr>
              <a:t>Πατρών</a:t>
            </a:r>
            <a:r>
              <a:rPr lang="el-GR" b="1" dirty="0">
                <a:solidFill>
                  <a:schemeClr val="tx1"/>
                </a:solidFill>
                <a:latin typeface="Calibri" panose="020F0502020204030204" pitchFamily="34" charset="0"/>
              </a:rPr>
              <a:t/>
            </a:r>
            <a:br>
              <a:rPr lang="el-GR" b="1" dirty="0">
                <a:solidFill>
                  <a:schemeClr val="tx1"/>
                </a:solidFill>
                <a:latin typeface="Calibri" panose="020F0502020204030204" pitchFamily="34" charset="0"/>
              </a:rPr>
            </a:br>
            <a:r>
              <a:rPr lang="el-GR" b="1" dirty="0">
                <a:solidFill>
                  <a:schemeClr val="tx1"/>
                </a:solidFill>
                <a:latin typeface="Calibri" panose="020F0502020204030204" pitchFamily="34" charset="0"/>
              </a:rPr>
              <a:t>Διδάσκουσα: Μαρία </a:t>
            </a:r>
            <a:r>
              <a:rPr lang="el-GR" b="1" dirty="0" err="1" smtClean="0">
                <a:solidFill>
                  <a:schemeClr val="tx1"/>
                </a:solidFill>
                <a:latin typeface="Calibri" panose="020F0502020204030204" pitchFamily="34" charset="0"/>
              </a:rPr>
              <a:t>Τσαγκανού</a:t>
            </a:r>
            <a:endParaRPr lang="el-GR" dirty="0"/>
          </a:p>
        </p:txBody>
      </p:sp>
      <p:sp>
        <p:nvSpPr>
          <p:cNvPr id="4" name="Slide Number Placeholder 3"/>
          <p:cNvSpPr>
            <a:spLocks noGrp="1"/>
          </p:cNvSpPr>
          <p:nvPr>
            <p:ph type="sldNum" sz="quarter" idx="12"/>
          </p:nvPr>
        </p:nvSpPr>
        <p:spPr/>
        <p:txBody>
          <a:bodyPr/>
          <a:lstStyle/>
          <a:p>
            <a:fld id="{17FAC46D-54A2-D14A-B77F-93DBCD72AD5E}" type="slidenum">
              <a:rPr lang="en-US" smtClean="0"/>
              <a:t>1</a:t>
            </a:fld>
            <a:endParaRPr lang="en-US"/>
          </a:p>
        </p:txBody>
      </p:sp>
    </p:spTree>
    <p:extLst>
      <p:ext uri="{BB962C8B-B14F-4D97-AF65-F5344CB8AC3E}">
        <p14:creationId xmlns:p14="http://schemas.microsoft.com/office/powerpoint/2010/main" val="1604532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38698" y="1645434"/>
            <a:ext cx="8596668" cy="3880773"/>
          </a:xfrm>
        </p:spPr>
        <p:txBody>
          <a:bodyPr/>
          <a:lstStyle/>
          <a:p>
            <a:r>
              <a:rPr lang="el-GR" b="1" dirty="0"/>
              <a:t>Πολιτικές </a:t>
            </a:r>
            <a:r>
              <a:rPr lang="el-GR" b="1" dirty="0" smtClean="0"/>
              <a:t>Αντιφάσεις</a:t>
            </a:r>
          </a:p>
          <a:p>
            <a:pPr>
              <a:buFont typeface="Arial" panose="020B0604020202020204" pitchFamily="34" charset="0"/>
              <a:buChar char="•"/>
            </a:pPr>
            <a:r>
              <a:rPr lang="el-GR" dirty="0"/>
              <a:t>Οι πολιτικές συγκρούσεις συχνά προκύπτουν όταν οι θεσμοί και οι πολιτικοί μηχανισμοί δεν εξυπηρετούν τα συμφέροντα συγκεκριμένων ομάδων</a:t>
            </a:r>
            <a:r>
              <a:rPr lang="el-GR" dirty="0" smtClean="0"/>
              <a:t>,</a:t>
            </a:r>
          </a:p>
          <a:p>
            <a:pPr>
              <a:buFont typeface="Arial" panose="020B0604020202020204" pitchFamily="34" charset="0"/>
              <a:buChar char="•"/>
            </a:pPr>
            <a:r>
              <a:rPr lang="el-GR" dirty="0" smtClean="0"/>
              <a:t> </a:t>
            </a:r>
            <a:r>
              <a:rPr lang="el-GR" dirty="0"/>
              <a:t>ή όταν υπάρχει αδυναμία εκπροσώπησης και συμμετοχής στη λήψη αποφάσεων. </a:t>
            </a:r>
            <a:endParaRPr lang="el-GR" dirty="0" smtClean="0"/>
          </a:p>
          <a:p>
            <a:pPr>
              <a:buFont typeface="Arial" panose="020B0604020202020204" pitchFamily="34" charset="0"/>
              <a:buChar char="•"/>
            </a:pPr>
            <a:r>
              <a:rPr lang="el-GR" dirty="0" smtClean="0"/>
              <a:t>Αυτές </a:t>
            </a:r>
            <a:r>
              <a:rPr lang="el-GR" dirty="0"/>
              <a:t>οι αντιφάσεις οδηγούν σε στρατηγικές κινητοποιήσεις από κοινωνικές ομάδες και πολιτικά κινήματα.</a:t>
            </a:r>
          </a:p>
        </p:txBody>
      </p:sp>
      <p:pic>
        <p:nvPicPr>
          <p:cNvPr id="4" name="Εικόνα 3"/>
          <p:cNvPicPr>
            <a:picLocks noChangeAspect="1"/>
          </p:cNvPicPr>
          <p:nvPr/>
        </p:nvPicPr>
        <p:blipFill>
          <a:blip r:embed="rId2"/>
          <a:stretch>
            <a:fillRect/>
          </a:stretch>
        </p:blipFill>
        <p:spPr>
          <a:xfrm>
            <a:off x="8809149" y="4597759"/>
            <a:ext cx="3382851" cy="2260242"/>
          </a:xfrm>
          <a:prstGeom prst="rect">
            <a:avLst/>
          </a:prstGeom>
        </p:spPr>
      </p:pic>
    </p:spTree>
    <p:extLst>
      <p:ext uri="{BB962C8B-B14F-4D97-AF65-F5344CB8AC3E}">
        <p14:creationId xmlns:p14="http://schemas.microsoft.com/office/powerpoint/2010/main" val="3304356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Κοινωνικά Σχήματα και Πολιτική Σύγκρουση</a:t>
            </a:r>
          </a:p>
        </p:txBody>
      </p:sp>
      <p:sp>
        <p:nvSpPr>
          <p:cNvPr id="3" name="Θέση περιεχομένου 2"/>
          <p:cNvSpPr>
            <a:spLocks noGrp="1"/>
          </p:cNvSpPr>
          <p:nvPr>
            <p:ph idx="1"/>
          </p:nvPr>
        </p:nvSpPr>
        <p:spPr>
          <a:xfrm>
            <a:off x="819002" y="2431046"/>
            <a:ext cx="7474993" cy="3880773"/>
          </a:xfrm>
        </p:spPr>
        <p:txBody>
          <a:bodyPr>
            <a:normAutofit/>
          </a:bodyPr>
          <a:lstStyle/>
          <a:p>
            <a:pPr marL="0" indent="0">
              <a:buNone/>
            </a:pPr>
            <a:r>
              <a:rPr lang="el-GR" sz="2000" dirty="0"/>
              <a:t>Ο όρος </a:t>
            </a:r>
            <a:r>
              <a:rPr lang="el-GR" sz="2000" b="1" dirty="0"/>
              <a:t>κοινωνικά σχήματα </a:t>
            </a:r>
            <a:r>
              <a:rPr lang="el-GR" sz="2000" dirty="0"/>
              <a:t>αναφέρεται σε διαρθρωτικά μοντέλα που καθορίζουν </a:t>
            </a:r>
            <a:r>
              <a:rPr lang="el-GR" sz="2000" b="1" dirty="0"/>
              <a:t>τον τρόπο </a:t>
            </a:r>
            <a:r>
              <a:rPr lang="el-GR" sz="2000" dirty="0"/>
              <a:t>με τον οποίο οι κοινωνίες οργανώνονται και λειτουργούν. Αυτά τα σχήματα περιλαμβάνουν τις </a:t>
            </a:r>
            <a:r>
              <a:rPr lang="el-GR" sz="2000" b="1" dirty="0"/>
              <a:t>κοινωνικές τάξεις</a:t>
            </a:r>
            <a:r>
              <a:rPr lang="el-GR" sz="2000" dirty="0"/>
              <a:t>, τις </a:t>
            </a:r>
            <a:r>
              <a:rPr lang="el-GR" sz="2000" b="1" dirty="0"/>
              <a:t>οικονομικές σχέσεις</a:t>
            </a:r>
            <a:r>
              <a:rPr lang="el-GR" sz="2000" dirty="0"/>
              <a:t>, τις </a:t>
            </a:r>
            <a:r>
              <a:rPr lang="el-GR" sz="2000" b="1" dirty="0"/>
              <a:t>ιδεολογικές διαρθρώσεις </a:t>
            </a:r>
            <a:r>
              <a:rPr lang="el-GR" sz="2000" dirty="0"/>
              <a:t>και τις </a:t>
            </a:r>
            <a:r>
              <a:rPr lang="el-GR" sz="2000" b="1" dirty="0"/>
              <a:t>πολιτικές δομές</a:t>
            </a:r>
            <a:r>
              <a:rPr lang="el-GR" sz="2000" dirty="0"/>
              <a:t>, και παίζουν καθοριστικό ρόλο στην εκδήλωση και επίλυση των πολιτικών συγκρούσεων.</a:t>
            </a:r>
          </a:p>
        </p:txBody>
      </p:sp>
      <p:pic>
        <p:nvPicPr>
          <p:cNvPr id="4" name="Εικόνα 3"/>
          <p:cNvPicPr>
            <a:picLocks noChangeAspect="1"/>
          </p:cNvPicPr>
          <p:nvPr/>
        </p:nvPicPr>
        <p:blipFill>
          <a:blip r:embed="rId2"/>
          <a:stretch>
            <a:fillRect/>
          </a:stretch>
        </p:blipFill>
        <p:spPr>
          <a:xfrm>
            <a:off x="9079607" y="4893972"/>
            <a:ext cx="3112394" cy="1964028"/>
          </a:xfrm>
          <a:prstGeom prst="rect">
            <a:avLst/>
          </a:prstGeom>
        </p:spPr>
      </p:pic>
    </p:spTree>
    <p:extLst>
      <p:ext uri="{BB962C8B-B14F-4D97-AF65-F5344CB8AC3E}">
        <p14:creationId xmlns:p14="http://schemas.microsoft.com/office/powerpoint/2010/main" val="1628873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Κοινωνικές Τάξεις και Σύγκρουση</a:t>
            </a:r>
          </a:p>
        </p:txBody>
      </p:sp>
      <p:sp>
        <p:nvSpPr>
          <p:cNvPr id="3" name="Θέση περιεχομένου 2"/>
          <p:cNvSpPr>
            <a:spLocks noGrp="1"/>
          </p:cNvSpPr>
          <p:nvPr>
            <p:ph idx="1"/>
          </p:nvPr>
        </p:nvSpPr>
        <p:spPr/>
        <p:txBody>
          <a:bodyPr/>
          <a:lstStyle/>
          <a:p>
            <a:r>
              <a:rPr lang="el-GR" dirty="0"/>
              <a:t>Τα </a:t>
            </a:r>
            <a:r>
              <a:rPr lang="el-GR" b="1" dirty="0"/>
              <a:t>κοινωνικά σχήματα των τάξεων </a:t>
            </a:r>
            <a:r>
              <a:rPr lang="el-GR" dirty="0"/>
              <a:t>(π.χ. αστική τάξη, εργατική τάξη) επηρεάζουν άμεσα την πολιτική σύγκρουση. </a:t>
            </a:r>
            <a:endParaRPr lang="el-GR" dirty="0" smtClean="0"/>
          </a:p>
          <a:p>
            <a:r>
              <a:rPr lang="el-GR" dirty="0" smtClean="0"/>
              <a:t>Τα </a:t>
            </a:r>
            <a:r>
              <a:rPr lang="el-GR" dirty="0"/>
              <a:t>συμφέροντα και οι αξίες που αναπτύσσονται σε κάθε τάξη δημιουργούν ανταγωνισμούς για τον έλεγχο των πόρων και της πολιτικής εξουσίας</a:t>
            </a:r>
            <a:r>
              <a:rPr lang="el-GR" dirty="0" smtClean="0"/>
              <a:t>.</a:t>
            </a:r>
          </a:p>
          <a:p>
            <a:r>
              <a:rPr lang="el-GR" dirty="0" smtClean="0"/>
              <a:t>Για </a:t>
            </a:r>
            <a:r>
              <a:rPr lang="el-GR" dirty="0"/>
              <a:t>παράδειγμα, στη θεωρία του </a:t>
            </a:r>
            <a:r>
              <a:rPr lang="el-GR" dirty="0" err="1"/>
              <a:t>Marx</a:t>
            </a:r>
            <a:r>
              <a:rPr lang="el-GR" dirty="0"/>
              <a:t>, η αστική τάξη κατέχει τα μέσα παραγωγής, ενώ η εργατική τάξη εκμεταλλεύεται την εργασία της, οδηγώντας σε μια διαρκή σύγκρουση για την ανακατανομή των πλουτοπαραγωγικών πηγών.</a:t>
            </a:r>
          </a:p>
        </p:txBody>
      </p:sp>
    </p:spTree>
    <p:extLst>
      <p:ext uri="{BB962C8B-B14F-4D97-AF65-F5344CB8AC3E}">
        <p14:creationId xmlns:p14="http://schemas.microsoft.com/office/powerpoint/2010/main" val="1804562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Κοινωνικές Κινητοποιήσεις και Συγκρούσεις</a:t>
            </a:r>
          </a:p>
        </p:txBody>
      </p:sp>
      <p:sp>
        <p:nvSpPr>
          <p:cNvPr id="3" name="Θέση περιεχομένου 2"/>
          <p:cNvSpPr>
            <a:spLocks noGrp="1"/>
          </p:cNvSpPr>
          <p:nvPr>
            <p:ph idx="1"/>
          </p:nvPr>
        </p:nvSpPr>
        <p:spPr>
          <a:xfrm>
            <a:off x="419757" y="2881806"/>
            <a:ext cx="8596668" cy="3880773"/>
          </a:xfrm>
        </p:spPr>
        <p:txBody>
          <a:bodyPr/>
          <a:lstStyle/>
          <a:p>
            <a:r>
              <a:rPr lang="el-GR" dirty="0"/>
              <a:t>Οι </a:t>
            </a:r>
            <a:r>
              <a:rPr lang="el-GR" b="1" dirty="0"/>
              <a:t>κοινωνικές κινητοποιήσεις </a:t>
            </a:r>
            <a:r>
              <a:rPr lang="el-GR" dirty="0"/>
              <a:t>και τα </a:t>
            </a:r>
            <a:r>
              <a:rPr lang="el-GR" b="1" dirty="0"/>
              <a:t>πολιτικά κινήματα </a:t>
            </a:r>
            <a:r>
              <a:rPr lang="el-GR" dirty="0"/>
              <a:t>διαδραματίζουν σημαντικό ρόλο στην ανατροπή ή στην επιβολή κοινωνικών σχημάτων</a:t>
            </a:r>
            <a:r>
              <a:rPr lang="el-GR" dirty="0" smtClean="0"/>
              <a:t>.</a:t>
            </a:r>
          </a:p>
          <a:p>
            <a:pPr marL="0" indent="0">
              <a:buNone/>
            </a:pPr>
            <a:endParaRPr lang="el-GR" dirty="0" smtClean="0"/>
          </a:p>
          <a:p>
            <a:r>
              <a:rPr lang="el-GR" dirty="0" smtClean="0"/>
              <a:t> </a:t>
            </a:r>
            <a:r>
              <a:rPr lang="el-GR" dirty="0"/>
              <a:t>Όταν μια κοινωνική ομάδα νιώθει ότι δεν εκπροσωπείται επαρκώς, μπορεί να αρχίσει να συγκρούεται με τις υπάρχουσες πολιτικές ή κοινωνικές δομές</a:t>
            </a:r>
            <a:r>
              <a:rPr lang="el-GR" dirty="0" smtClean="0"/>
              <a:t>.</a:t>
            </a:r>
          </a:p>
        </p:txBody>
      </p:sp>
      <p:pic>
        <p:nvPicPr>
          <p:cNvPr id="4" name="Εικόνα 3"/>
          <p:cNvPicPr>
            <a:picLocks noChangeAspect="1"/>
          </p:cNvPicPr>
          <p:nvPr/>
        </p:nvPicPr>
        <p:blipFill>
          <a:blip r:embed="rId2"/>
          <a:stretch>
            <a:fillRect/>
          </a:stretch>
        </p:blipFill>
        <p:spPr>
          <a:xfrm>
            <a:off x="8783392" y="4971245"/>
            <a:ext cx="3408608" cy="1886755"/>
          </a:xfrm>
          <a:prstGeom prst="rect">
            <a:avLst/>
          </a:prstGeom>
        </p:spPr>
      </p:pic>
    </p:spTree>
    <p:extLst>
      <p:ext uri="{BB962C8B-B14F-4D97-AF65-F5344CB8AC3E}">
        <p14:creationId xmlns:p14="http://schemas.microsoft.com/office/powerpoint/2010/main" val="2918420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 Εξουσία και η Πολιτική</a:t>
            </a:r>
          </a:p>
        </p:txBody>
      </p:sp>
      <p:sp>
        <p:nvSpPr>
          <p:cNvPr id="3" name="Θέση περιεχομένου 2"/>
          <p:cNvSpPr>
            <a:spLocks noGrp="1"/>
          </p:cNvSpPr>
          <p:nvPr>
            <p:ph idx="1"/>
          </p:nvPr>
        </p:nvSpPr>
        <p:spPr>
          <a:xfrm>
            <a:off x="419756" y="2469682"/>
            <a:ext cx="8596668" cy="3880773"/>
          </a:xfrm>
        </p:spPr>
        <p:txBody>
          <a:bodyPr/>
          <a:lstStyle/>
          <a:p>
            <a:r>
              <a:rPr lang="el-GR" dirty="0"/>
              <a:t>Η συγκρότηση και διατήρηση των </a:t>
            </a:r>
            <a:r>
              <a:rPr lang="el-GR" b="1" dirty="0"/>
              <a:t>θεσμών εξουσίας </a:t>
            </a:r>
            <a:r>
              <a:rPr lang="el-GR" dirty="0"/>
              <a:t>είναι καθοριστική για τη δημιουργία κοινωνικών σχημάτων</a:t>
            </a:r>
            <a:r>
              <a:rPr lang="el-GR" dirty="0" smtClean="0"/>
              <a:t>.</a:t>
            </a:r>
          </a:p>
          <a:p>
            <a:pPr marL="0" indent="0">
              <a:buNone/>
            </a:pPr>
            <a:endParaRPr lang="el-GR" dirty="0" smtClean="0"/>
          </a:p>
          <a:p>
            <a:r>
              <a:rPr lang="el-GR" dirty="0" smtClean="0"/>
              <a:t> </a:t>
            </a:r>
            <a:r>
              <a:rPr lang="el-GR" dirty="0"/>
              <a:t>Όταν οι θεσμοί αυτοί θεωρούνται άδικοι ή αποτυχημένοι, οι συγκρούσεις για την ανατροπή του πολιτικού καθεστώτος ή την κοινωνική αλλαγή ενδέχεται να είναι αναπόφευκτες</a:t>
            </a:r>
            <a:r>
              <a:rPr lang="el-GR" dirty="0" smtClean="0"/>
              <a:t>.</a:t>
            </a:r>
          </a:p>
        </p:txBody>
      </p:sp>
    </p:spTree>
    <p:extLst>
      <p:ext uri="{BB962C8B-B14F-4D97-AF65-F5344CB8AC3E}">
        <p14:creationId xmlns:p14="http://schemas.microsoft.com/office/powerpoint/2010/main" val="1523809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Επίλυση Πολιτικών Συγκρούσεων μέσω Κοινωνικών Σχημάτων</a:t>
            </a:r>
          </a:p>
        </p:txBody>
      </p:sp>
      <p:sp>
        <p:nvSpPr>
          <p:cNvPr id="3" name="Θέση περιεχομένου 2"/>
          <p:cNvSpPr>
            <a:spLocks noGrp="1"/>
          </p:cNvSpPr>
          <p:nvPr>
            <p:ph idx="1"/>
          </p:nvPr>
        </p:nvSpPr>
        <p:spPr>
          <a:xfrm>
            <a:off x="677334" y="2546955"/>
            <a:ext cx="8596668" cy="3880773"/>
          </a:xfrm>
        </p:spPr>
        <p:txBody>
          <a:bodyPr/>
          <a:lstStyle/>
          <a:p>
            <a:r>
              <a:rPr lang="el-GR" dirty="0"/>
              <a:t>Η </a:t>
            </a:r>
            <a:r>
              <a:rPr lang="el-GR" b="1" dirty="0"/>
              <a:t>πολιτική επίλυση συγκρούσεων </a:t>
            </a:r>
            <a:r>
              <a:rPr lang="el-GR" dirty="0"/>
              <a:t>μπορεί να επιτευχθεί μέσω της αναδιάρθρωσης των κοινωνικών σχημάτων, δηλαδή μέσω</a:t>
            </a:r>
            <a:r>
              <a:rPr lang="el-GR" dirty="0" smtClean="0"/>
              <a:t>: θεσμικών </a:t>
            </a:r>
            <a:r>
              <a:rPr lang="el-GR" dirty="0"/>
              <a:t>μεταρρυθμίσεων, που αλλάζουν τις κοινωνικές σχέσεις </a:t>
            </a:r>
            <a:r>
              <a:rPr lang="el-GR" dirty="0" smtClean="0"/>
              <a:t>εξουσίας, διαπραγμάτευσης </a:t>
            </a:r>
            <a:r>
              <a:rPr lang="el-GR" dirty="0"/>
              <a:t>και διαμεσολάβησης, που βοηθούν να κατανοηθούν οι ανάγκες και οι αξιώσεις των αντιμαχόμενων ομάδων</a:t>
            </a:r>
            <a:r>
              <a:rPr lang="el-GR" dirty="0" smtClean="0"/>
              <a:t>.</a:t>
            </a:r>
          </a:p>
          <a:p>
            <a:r>
              <a:rPr lang="el-GR" dirty="0" smtClean="0"/>
              <a:t>Αυτό </a:t>
            </a:r>
            <a:r>
              <a:rPr lang="el-GR" dirty="0"/>
              <a:t>μπορεί να οδηγήσει σε επιτυχή συμφωνία ή σε συμβιβασμό, με σκοπό την ειρηνική συνύπαρξη των κοινωνικών ομάδων.</a:t>
            </a:r>
          </a:p>
        </p:txBody>
      </p:sp>
    </p:spTree>
    <p:extLst>
      <p:ext uri="{BB962C8B-B14F-4D97-AF65-F5344CB8AC3E}">
        <p14:creationId xmlns:p14="http://schemas.microsoft.com/office/powerpoint/2010/main" val="2443145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7334" y="643945"/>
            <a:ext cx="8596668" cy="5397418"/>
          </a:xfrm>
        </p:spPr>
        <p:txBody>
          <a:bodyPr>
            <a:normAutofit/>
          </a:bodyPr>
          <a:lstStyle/>
          <a:p>
            <a:pPr marL="0" indent="0">
              <a:buNone/>
            </a:pPr>
            <a:r>
              <a:rPr lang="el-GR" b="1" dirty="0" smtClean="0"/>
              <a:t>Διαπραγμάτευση</a:t>
            </a:r>
          </a:p>
          <a:p>
            <a:r>
              <a:rPr lang="el-GR" dirty="0" smtClean="0"/>
              <a:t>Η </a:t>
            </a:r>
            <a:r>
              <a:rPr lang="el-GR" dirty="0"/>
              <a:t>διαπραγμάτευση αποτελεί μια βασική μέθοδο διευθέτησης συγκρούσεων και αναφέρεται στη διαδικασία μέσω της οποίας τα εμπλεκόμενα μέρη προσπαθούν να βρουν μια συμφωνία ή συμβιβασμό για τα αντιτιθέμενα συμφέροντά τους, χωρίς την ανάγκη εξωτερικής παρέμβασης ή βίας</a:t>
            </a:r>
            <a:r>
              <a:rPr lang="el-GR" dirty="0" smtClean="0"/>
              <a:t>.</a:t>
            </a:r>
          </a:p>
          <a:p>
            <a:r>
              <a:rPr lang="el-GR" dirty="0" smtClean="0"/>
              <a:t>Πρωταρχική </a:t>
            </a:r>
            <a:r>
              <a:rPr lang="el-GR" dirty="0"/>
              <a:t>σημασία: Η διαπραγμάτευση επικεντρώνεται στην αναγνώριση των διαφορετικών συμφερόντων των μερών και την αναζήτηση ενός κοινώς αποδεκτού λύσης</a:t>
            </a:r>
            <a:r>
              <a:rPr lang="el-GR" dirty="0" smtClean="0"/>
              <a:t>.</a:t>
            </a:r>
          </a:p>
          <a:p>
            <a:r>
              <a:rPr lang="el-GR" dirty="0" smtClean="0"/>
              <a:t>Διαδικασία</a:t>
            </a:r>
            <a:r>
              <a:rPr lang="el-GR" dirty="0"/>
              <a:t>: Η διαδικασία περιλαμβάνει τη συζήτηση των αιτημάτων, την ανταλλαγή προσφορών, τη βελτίωση των σχέσεων μεταξύ των εμπλεκόμενων μερών και την επίτευξη ενός διαρκούς συμβιβασμού</a:t>
            </a:r>
            <a:r>
              <a:rPr lang="el-GR" dirty="0" smtClean="0"/>
              <a:t>.</a:t>
            </a:r>
          </a:p>
          <a:p>
            <a:pPr marL="0" indent="0">
              <a:buNone/>
            </a:pPr>
            <a:r>
              <a:rPr lang="el-GR" dirty="0" smtClean="0"/>
              <a:t>Η </a:t>
            </a:r>
            <a:r>
              <a:rPr lang="el-GR" dirty="0"/>
              <a:t>διαπραγμάτευση μπορεί να είναι πιο επίσημη (όπως οι διακρατικές διαπραγματεύσεις) ή ανεπίσημη (π.χ., κοινωνικές ή πολιτικές κινητοποιήσεις που προσπαθούν να αναδείξουν ζητήματα).</a:t>
            </a:r>
          </a:p>
        </p:txBody>
      </p:sp>
    </p:spTree>
    <p:extLst>
      <p:ext uri="{BB962C8B-B14F-4D97-AF65-F5344CB8AC3E}">
        <p14:creationId xmlns:p14="http://schemas.microsoft.com/office/powerpoint/2010/main" val="2576073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7334" y="1068947"/>
            <a:ext cx="8596668" cy="4972416"/>
          </a:xfrm>
        </p:spPr>
        <p:txBody>
          <a:bodyPr/>
          <a:lstStyle/>
          <a:p>
            <a:pPr marL="0" indent="0">
              <a:buNone/>
            </a:pPr>
            <a:r>
              <a:rPr lang="el-GR" b="1" dirty="0" smtClean="0"/>
              <a:t>Διαμεσολάβηση</a:t>
            </a:r>
          </a:p>
          <a:p>
            <a:r>
              <a:rPr lang="el-GR" dirty="0"/>
              <a:t>Η </a:t>
            </a:r>
            <a:r>
              <a:rPr lang="el-GR" b="1" dirty="0"/>
              <a:t>διαμεσολάβηση</a:t>
            </a:r>
            <a:r>
              <a:rPr lang="el-GR" dirty="0"/>
              <a:t> είναι μια διαδικασία όπου ένα </a:t>
            </a:r>
            <a:r>
              <a:rPr lang="el-GR" b="1" dirty="0"/>
              <a:t>ουδέτερο τρίτο μέρος</a:t>
            </a:r>
            <a:r>
              <a:rPr lang="el-GR" dirty="0"/>
              <a:t> αναλαμβάνει να βοηθήσει τα αντιμαχόμενα μέρη να φτάσουν σε μια συμφωνία. Το διαμεσολαβητής δεν παίρνει θέση υπέρ κάποιας από τις πλευρές, αλλά διευκολύνει τη διαδικασία επίλυσης της σύγκρουσης.</a:t>
            </a:r>
          </a:p>
          <a:p>
            <a:pPr>
              <a:buFont typeface="Arial" panose="020B0604020202020204" pitchFamily="34" charset="0"/>
              <a:buChar char="•"/>
            </a:pPr>
            <a:r>
              <a:rPr lang="el-GR" b="1" dirty="0"/>
              <a:t>Ρόλος του διαμεσολαβητή</a:t>
            </a:r>
            <a:r>
              <a:rPr lang="el-GR" dirty="0"/>
              <a:t>: Ο διαμεσολαβητής βοηθά τα μέρη να επικεντρωθούν στα </a:t>
            </a:r>
            <a:r>
              <a:rPr lang="el-GR" b="1" dirty="0"/>
              <a:t>κοινά τους συμφέροντα</a:t>
            </a:r>
            <a:r>
              <a:rPr lang="el-GR" dirty="0"/>
              <a:t> και να επιλύσουν τις διαφορές τους μέσω μιας διαρθρωμένης διαδικασίας. Επίσης, προσφέρει </a:t>
            </a:r>
            <a:r>
              <a:rPr lang="el-GR" b="1" dirty="0"/>
              <a:t>ουδέτερη συμβουλή</a:t>
            </a:r>
            <a:r>
              <a:rPr lang="el-GR" dirty="0"/>
              <a:t> και συμβάλλει στην επίλυση των εντάσεων.</a:t>
            </a:r>
          </a:p>
          <a:p>
            <a:pPr>
              <a:buFont typeface="Arial" panose="020B0604020202020204" pitchFamily="34" charset="0"/>
              <a:buChar char="•"/>
            </a:pPr>
            <a:r>
              <a:rPr lang="el-GR" b="1" dirty="0"/>
              <a:t>Πλεονεκτήματα</a:t>
            </a:r>
            <a:r>
              <a:rPr lang="el-GR" dirty="0"/>
              <a:t>: Η διαμεσολάβηση προσφέρει έναν </a:t>
            </a:r>
            <a:r>
              <a:rPr lang="el-GR" b="1" dirty="0"/>
              <a:t>ειρηνικό και διαρθρωμένο τρόπο επίλυσης συγκρούσεων</a:t>
            </a:r>
            <a:r>
              <a:rPr lang="el-GR" dirty="0"/>
              <a:t>, ενισχύοντας τη συνεργασία μεταξύ των εμπλεκόμενων μερών.</a:t>
            </a:r>
          </a:p>
          <a:p>
            <a:pPr marL="0" indent="0">
              <a:buNone/>
            </a:pPr>
            <a:endParaRPr lang="el-GR" b="1" dirty="0"/>
          </a:p>
        </p:txBody>
      </p:sp>
    </p:spTree>
    <p:extLst>
      <p:ext uri="{BB962C8B-B14F-4D97-AF65-F5344CB8AC3E}">
        <p14:creationId xmlns:p14="http://schemas.microsoft.com/office/powerpoint/2010/main" val="1609718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7334" y="1403797"/>
            <a:ext cx="8596668" cy="4637565"/>
          </a:xfrm>
        </p:spPr>
        <p:txBody>
          <a:bodyPr>
            <a:normAutofit/>
          </a:bodyPr>
          <a:lstStyle/>
          <a:p>
            <a:pPr marL="0" indent="0">
              <a:buNone/>
            </a:pPr>
            <a:r>
              <a:rPr lang="el-GR" b="1" dirty="0" smtClean="0"/>
              <a:t>Διαιτησία</a:t>
            </a:r>
          </a:p>
          <a:p>
            <a:r>
              <a:rPr lang="el-GR" dirty="0"/>
              <a:t>Η διαιτησία είναι μια πιο δομημένη διαδικασία επίλυσης συγκρούσεων, όπου τα μέρη συμφωνούν να υποβάλουν τη διαφωνία τους σε έναν ή περισσότερους διαιτητές, οι οποίοι θα αποφασίσουν για την έκβαση της σύγκρουσης. Η απόφαση της διαιτησίας είναι </a:t>
            </a:r>
            <a:r>
              <a:rPr lang="el-GR" dirty="0" err="1"/>
              <a:t>δέσμευτη</a:t>
            </a:r>
            <a:r>
              <a:rPr lang="el-GR" dirty="0"/>
              <a:t> και πρέπει να ακολουθηθεί.</a:t>
            </a:r>
          </a:p>
          <a:p>
            <a:pPr>
              <a:buFont typeface="Arial" panose="020B0604020202020204" pitchFamily="34" charset="0"/>
              <a:buChar char="•"/>
            </a:pPr>
            <a:r>
              <a:rPr lang="el-GR" dirty="0"/>
              <a:t>Διαδικασία: Οι εμπλεκόμενοι καταθέτουν τις θέσεις τους σε έναν ανεξάρτητο τρίτο (ή σε μια επιτροπή διαιτητών), και ο τελευταίος εκδίδει μια δικαστική απόφαση που είναι τελική.</a:t>
            </a:r>
          </a:p>
          <a:p>
            <a:pPr>
              <a:buFont typeface="Arial" panose="020B0604020202020204" pitchFamily="34" charset="0"/>
              <a:buChar char="•"/>
            </a:pPr>
            <a:r>
              <a:rPr lang="el-GR" dirty="0"/>
              <a:t>Χρήση: Συχνά χρησιμοποιείται σε εμπορικές διαφορές ή σε καταστάσεις όπου οι πλευρές επιθυμούν μια νομική επίλυση.</a:t>
            </a:r>
          </a:p>
          <a:p>
            <a:pPr marL="0" indent="0">
              <a:buNone/>
            </a:pPr>
            <a:endParaRPr lang="el-GR" b="1" dirty="0"/>
          </a:p>
        </p:txBody>
      </p:sp>
    </p:spTree>
    <p:extLst>
      <p:ext uri="{BB962C8B-B14F-4D97-AF65-F5344CB8AC3E}">
        <p14:creationId xmlns:p14="http://schemas.microsoft.com/office/powerpoint/2010/main" val="3307974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7334" y="798491"/>
            <a:ext cx="8596668" cy="5242872"/>
          </a:xfrm>
        </p:spPr>
        <p:txBody>
          <a:bodyPr>
            <a:normAutofit/>
          </a:bodyPr>
          <a:lstStyle/>
          <a:p>
            <a:pPr marL="0" indent="0">
              <a:buNone/>
            </a:pPr>
            <a:r>
              <a:rPr lang="el-GR" b="1" dirty="0" smtClean="0"/>
              <a:t>Συμβιβασμός</a:t>
            </a:r>
          </a:p>
          <a:p>
            <a:r>
              <a:rPr lang="el-GR" dirty="0"/>
              <a:t>Ο </a:t>
            </a:r>
            <a:r>
              <a:rPr lang="el-GR" b="1" dirty="0"/>
              <a:t>συμβιβασμός</a:t>
            </a:r>
            <a:r>
              <a:rPr lang="el-GR" dirty="0"/>
              <a:t> είναι μια στρατηγική στην οποία τα μέρη αποδέχονται να </a:t>
            </a:r>
            <a:r>
              <a:rPr lang="el-GR" b="1" dirty="0"/>
              <a:t>παραχωρήσουν μέρος των αιτημάτων τους</a:t>
            </a:r>
            <a:r>
              <a:rPr lang="el-GR" dirty="0"/>
              <a:t> για να φτάσουν σε μια συμφωνία. Αντί να κερδίσει ή να χάσει κάποια πλευρά, και οι δύο πλευρές συναινούν να εγκαταλείψουν κάποιες από τις διεκδικήσεις τους για να επιτύχουν μια πιο ισότιμη λύση.</a:t>
            </a:r>
          </a:p>
          <a:p>
            <a:pPr>
              <a:buFont typeface="Arial" panose="020B0604020202020204" pitchFamily="34" charset="0"/>
              <a:buChar char="•"/>
            </a:pPr>
            <a:r>
              <a:rPr lang="el-GR" b="1" dirty="0"/>
              <a:t>Εφαρμογή</a:t>
            </a:r>
            <a:r>
              <a:rPr lang="el-GR" dirty="0"/>
              <a:t>: Ο συμβιβασμός χρησιμοποιείται όταν οι αντιφάσεις είναι αρκετά έντονες και οι πλευρές δεν επιθυμούν να συνεχίσουν τη σύγκρουση ή όταν δεν είναι εφικτή μια απόλυτη νίκη.</a:t>
            </a:r>
          </a:p>
          <a:p>
            <a:pPr>
              <a:buFont typeface="Arial" panose="020B0604020202020204" pitchFamily="34" charset="0"/>
              <a:buChar char="•"/>
            </a:pPr>
            <a:r>
              <a:rPr lang="el-GR" b="1" dirty="0"/>
              <a:t>Πλεονεκτήματα</a:t>
            </a:r>
            <a:r>
              <a:rPr lang="el-GR" dirty="0"/>
              <a:t>: Παρά την αποδοχή συμβιβασμού, η λύση μπορεί να είναι αποδεκτή από τα περισσότερα μέρη και να ενισχύσει τη </a:t>
            </a:r>
            <a:r>
              <a:rPr lang="el-GR" b="1" dirty="0"/>
              <a:t>σταθερότητα</a:t>
            </a:r>
            <a:r>
              <a:rPr lang="el-GR" dirty="0"/>
              <a:t>.</a:t>
            </a:r>
          </a:p>
          <a:p>
            <a:pPr marL="0" indent="0">
              <a:buNone/>
            </a:pPr>
            <a:endParaRPr lang="el-GR" b="1" dirty="0"/>
          </a:p>
        </p:txBody>
      </p:sp>
    </p:spTree>
    <p:extLst>
      <p:ext uri="{BB962C8B-B14F-4D97-AF65-F5344CB8AC3E}">
        <p14:creationId xmlns:p14="http://schemas.microsoft.com/office/powerpoint/2010/main" val="3549670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1082997" y="2314798"/>
            <a:ext cx="7766936" cy="4390802"/>
          </a:xfrm>
        </p:spPr>
        <p:txBody>
          <a:bodyPr>
            <a:normAutofit/>
          </a:bodyPr>
          <a:lstStyle/>
          <a:p>
            <a:pPr algn="ctr"/>
            <a:r>
              <a:rPr lang="el-GR" sz="4000" b="1" dirty="0" smtClean="0"/>
              <a:t>Κεφάλαιο </a:t>
            </a:r>
            <a:r>
              <a:rPr lang="en-US" sz="4000" b="1" dirty="0" smtClean="0"/>
              <a:t>2</a:t>
            </a:r>
            <a:endParaRPr lang="el-GR" sz="4000" b="1" dirty="0" smtClean="0"/>
          </a:p>
          <a:p>
            <a:pPr algn="l"/>
            <a:endParaRPr lang="el-GR" sz="3200" b="1" dirty="0" smtClean="0"/>
          </a:p>
        </p:txBody>
      </p:sp>
    </p:spTree>
    <p:extLst>
      <p:ext uri="{BB962C8B-B14F-4D97-AF65-F5344CB8AC3E}">
        <p14:creationId xmlns:p14="http://schemas.microsoft.com/office/powerpoint/2010/main" val="2820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Κατανομή Εξουσίας</a:t>
            </a:r>
          </a:p>
        </p:txBody>
      </p:sp>
      <p:sp>
        <p:nvSpPr>
          <p:cNvPr id="3" name="Θέση περιεχομένου 2"/>
          <p:cNvSpPr>
            <a:spLocks noGrp="1"/>
          </p:cNvSpPr>
          <p:nvPr>
            <p:ph idx="1"/>
          </p:nvPr>
        </p:nvSpPr>
        <p:spPr/>
        <p:txBody>
          <a:bodyPr/>
          <a:lstStyle/>
          <a:p>
            <a:r>
              <a:rPr lang="el-GR" dirty="0"/>
              <a:t>Η </a:t>
            </a:r>
            <a:r>
              <a:rPr lang="el-GR" b="1" dirty="0"/>
              <a:t>κατανομή εξουσίας</a:t>
            </a:r>
            <a:r>
              <a:rPr lang="el-GR" dirty="0"/>
              <a:t> αναφέρεται στο πώς η πολιτική εξουσία, οι πόροι και η επιρροή κατανέμονται μέσα σε μια κοινωνία. Στην πολιτική κοινωνιολογία, υπάρχουν διάφοροι τρόποι να κατανοήσουμε την κατανομή εξουσίας:</a:t>
            </a:r>
          </a:p>
          <a:p>
            <a:pPr>
              <a:buFont typeface="Arial" panose="020B0604020202020204" pitchFamily="34" charset="0"/>
              <a:buChar char="•"/>
            </a:pPr>
            <a:r>
              <a:rPr lang="el-GR" b="1" dirty="0"/>
              <a:t>Διαρθρωτική κατανομή</a:t>
            </a:r>
            <a:r>
              <a:rPr lang="el-GR" dirty="0"/>
              <a:t>: Αυτή η θεώρηση υποστηρίζει ότι η εξουσία είναι συγκεντρωμένη σε λίγα χέρια, όπως οι ελίτ ή οι κυρίαρχες τάξεις, και ότι αυτές οι ομάδες κατέχουν τα μέσα για να επιδρούν στις πολιτικές αποφάσεις.</a:t>
            </a:r>
          </a:p>
          <a:p>
            <a:pPr>
              <a:buFont typeface="Arial" panose="020B0604020202020204" pitchFamily="34" charset="0"/>
              <a:buChar char="•"/>
            </a:pPr>
            <a:r>
              <a:rPr lang="el-GR" b="1" dirty="0"/>
              <a:t>Δυναμική κατανομή</a:t>
            </a:r>
            <a:r>
              <a:rPr lang="el-GR" dirty="0"/>
              <a:t>: Υπογραμμίζει ότι η εξουσία μπορεί να είναι </a:t>
            </a:r>
            <a:r>
              <a:rPr lang="el-GR" b="1" dirty="0"/>
              <a:t>ρευστή</a:t>
            </a:r>
            <a:r>
              <a:rPr lang="el-GR" dirty="0"/>
              <a:t> και να αλλάζει συνεχώς, ανάλογα με τις κοινωνικές συγκρούσεις, τις κινητοποιήσεις και τις πολιτικές αλλαγές.</a:t>
            </a:r>
          </a:p>
          <a:p>
            <a:r>
              <a:rPr lang="el-GR" dirty="0"/>
              <a:t>Η κατανομή της εξουσίας καθορίζει σε μεγάλο βαθμό την πολιτική δυναμική της κοινωνίας και επηρεάζει τις πολιτικές αποφάσεις και την κοινωνική ισότητα.</a:t>
            </a:r>
          </a:p>
          <a:p>
            <a:endParaRPr lang="el-GR" dirty="0"/>
          </a:p>
        </p:txBody>
      </p:sp>
    </p:spTree>
    <p:extLst>
      <p:ext uri="{BB962C8B-B14F-4D97-AF65-F5344CB8AC3E}">
        <p14:creationId xmlns:p14="http://schemas.microsoft.com/office/powerpoint/2010/main" val="2450432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Πλουραλισμός</a:t>
            </a:r>
          </a:p>
        </p:txBody>
      </p:sp>
      <p:sp>
        <p:nvSpPr>
          <p:cNvPr id="3" name="Θέση περιεχομένου 2"/>
          <p:cNvSpPr>
            <a:spLocks noGrp="1"/>
          </p:cNvSpPr>
          <p:nvPr>
            <p:ph idx="1"/>
          </p:nvPr>
        </p:nvSpPr>
        <p:spPr/>
        <p:txBody>
          <a:bodyPr/>
          <a:lstStyle/>
          <a:p>
            <a:r>
              <a:rPr lang="el-GR" b="1" dirty="0"/>
              <a:t>Κύρια χαρακτηριστικά του πλουραλισμού:</a:t>
            </a:r>
          </a:p>
          <a:p>
            <a:pPr>
              <a:buFont typeface="Arial" panose="020B0604020202020204" pitchFamily="34" charset="0"/>
              <a:buChar char="•"/>
            </a:pPr>
            <a:r>
              <a:rPr lang="el-GR" dirty="0"/>
              <a:t>Η </a:t>
            </a:r>
            <a:r>
              <a:rPr lang="el-GR" b="1" dirty="0"/>
              <a:t>πολυφωνία</a:t>
            </a:r>
            <a:r>
              <a:rPr lang="el-GR" dirty="0"/>
              <a:t> και η </a:t>
            </a:r>
            <a:r>
              <a:rPr lang="el-GR" b="1" dirty="0"/>
              <a:t>ποικιλομορφία</a:t>
            </a:r>
            <a:r>
              <a:rPr lang="el-GR" dirty="0"/>
              <a:t> συμφερόντων: Σε μια πλουραλιστική κοινωνία, η εξουσία δεν ανήκει σε μια μοναδική ομάδα ή τάξη, αλλά διαμοιράζεται σε πολλούς </a:t>
            </a:r>
            <a:r>
              <a:rPr lang="el-GR" b="1" dirty="0"/>
              <a:t>κοινωνικούς και πολιτικούς φορείς</a:t>
            </a:r>
            <a:r>
              <a:rPr lang="el-GR" dirty="0"/>
              <a:t> (π.χ., κόμματα, συνδικάτα, επιχειρηματικοί οργανισμοί, εθνικές μειονότητες, κοινωνικά κινήματα).</a:t>
            </a:r>
          </a:p>
          <a:p>
            <a:pPr>
              <a:buFont typeface="Arial" panose="020B0604020202020204" pitchFamily="34" charset="0"/>
              <a:buChar char="•"/>
            </a:pPr>
            <a:r>
              <a:rPr lang="el-GR" dirty="0"/>
              <a:t>Η </a:t>
            </a:r>
            <a:r>
              <a:rPr lang="el-GR" b="1" dirty="0"/>
              <a:t>αντιπαράθεση συμφερόντων</a:t>
            </a:r>
            <a:r>
              <a:rPr lang="el-GR" dirty="0"/>
              <a:t>: Οι ομάδες ανταγωνίζονται για την επιρροή στις πολιτικές αποφάσεις μέσω δημοκρατικών διαδικασιών (εκλογές, δημόσιες συζητήσεις, </a:t>
            </a:r>
            <a:r>
              <a:rPr lang="el-GR" dirty="0" err="1"/>
              <a:t>λόμπινγκ</a:t>
            </a:r>
            <a:r>
              <a:rPr lang="el-GR" dirty="0"/>
              <a:t>).</a:t>
            </a:r>
          </a:p>
          <a:p>
            <a:pPr>
              <a:buFont typeface="Arial" panose="020B0604020202020204" pitchFamily="34" charset="0"/>
              <a:buChar char="•"/>
            </a:pPr>
            <a:r>
              <a:rPr lang="el-GR" b="1" dirty="0"/>
              <a:t>Ανοιχτό πολιτικό σύστημα</a:t>
            </a:r>
            <a:r>
              <a:rPr lang="el-GR" dirty="0"/>
              <a:t>: Η εξουσία είναι </a:t>
            </a:r>
            <a:r>
              <a:rPr lang="el-GR" dirty="0" err="1"/>
              <a:t>προσβάσιμη</a:t>
            </a:r>
            <a:r>
              <a:rPr lang="el-GR" dirty="0"/>
              <a:t> σε πολλούς φορείς και οι αποφάσεις προκύπτουν από διαπραγματεύσεις και συμφωνίες μεταξύ αυτών των διαφορετικών ομάδων.</a:t>
            </a:r>
          </a:p>
          <a:p>
            <a:endParaRPr lang="el-GR" dirty="0"/>
          </a:p>
        </p:txBody>
      </p:sp>
      <p:pic>
        <p:nvPicPr>
          <p:cNvPr id="4" name="Εικόνα 3"/>
          <p:cNvPicPr>
            <a:picLocks noChangeAspect="1"/>
          </p:cNvPicPr>
          <p:nvPr/>
        </p:nvPicPr>
        <p:blipFill>
          <a:blip r:embed="rId2"/>
          <a:stretch>
            <a:fillRect/>
          </a:stretch>
        </p:blipFill>
        <p:spPr>
          <a:xfrm>
            <a:off x="9582150" y="4803820"/>
            <a:ext cx="2609850" cy="2054180"/>
          </a:xfrm>
          <a:prstGeom prst="rect">
            <a:avLst/>
          </a:prstGeom>
        </p:spPr>
      </p:pic>
    </p:spTree>
    <p:extLst>
      <p:ext uri="{BB962C8B-B14F-4D97-AF65-F5344CB8AC3E}">
        <p14:creationId xmlns:p14="http://schemas.microsoft.com/office/powerpoint/2010/main" val="924012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Μαρξισμός</a:t>
            </a:r>
          </a:p>
        </p:txBody>
      </p:sp>
      <p:sp>
        <p:nvSpPr>
          <p:cNvPr id="3" name="Θέση περιεχομένου 2"/>
          <p:cNvSpPr>
            <a:spLocks noGrp="1"/>
          </p:cNvSpPr>
          <p:nvPr>
            <p:ph idx="1"/>
          </p:nvPr>
        </p:nvSpPr>
        <p:spPr/>
        <p:txBody>
          <a:bodyPr/>
          <a:lstStyle/>
          <a:p>
            <a:r>
              <a:rPr lang="el-GR" dirty="0"/>
              <a:t>Καταπίεση των εργατικών τάξεων: Η αστική τάξη κατέχει την πολιτική και οικονομική εξουσία, ενώ η εργατική τάξη ή προλεταριάτο εκμεταλλεύεται την εργασία για να δημιουργήσει πλούτο</a:t>
            </a:r>
            <a:r>
              <a:rPr lang="el-GR" dirty="0" smtClean="0"/>
              <a:t>.</a:t>
            </a:r>
          </a:p>
          <a:p>
            <a:r>
              <a:rPr lang="el-GR" dirty="0" smtClean="0"/>
              <a:t>Αντίφαση </a:t>
            </a:r>
            <a:r>
              <a:rPr lang="el-GR" dirty="0"/>
              <a:t>ανάμεσα στην αστική και την προλεταριακή τάξη: Οι δύο αυτές τάξεις βρίσκονται σε διαρκή σύγκρουση για την κατανομή των πόρων και της εξουσίας, με αποτέλεσμα τις κοινωνικές αναταραχές και την επαναστατική δράση</a:t>
            </a:r>
            <a:r>
              <a:rPr lang="el-GR" dirty="0" smtClean="0"/>
              <a:t>.</a:t>
            </a:r>
          </a:p>
          <a:p>
            <a:r>
              <a:rPr lang="el-GR" dirty="0" smtClean="0"/>
              <a:t>Δημόσια </a:t>
            </a:r>
            <a:r>
              <a:rPr lang="el-GR" dirty="0"/>
              <a:t>ιδιοκτησία των μέσων παραγωγής: Η τελική λύση της κοινωνικής σύγκρουσης κατά τους μαρξιστές είναι η σοσιαλιστική επανάσταση, όπου τα μέσα παραγωγής θα ανήκουν στους εργαζόμενους και η εξουσία θα κατανεμηθεί δίκαια.</a:t>
            </a:r>
          </a:p>
        </p:txBody>
      </p:sp>
    </p:spTree>
    <p:extLst>
      <p:ext uri="{BB962C8B-B14F-4D97-AF65-F5344CB8AC3E}">
        <p14:creationId xmlns:p14="http://schemas.microsoft.com/office/powerpoint/2010/main" val="298294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t>Κορπορατισμός</a:t>
            </a:r>
            <a:endParaRPr lang="el-GR" b="1" dirty="0"/>
          </a:p>
        </p:txBody>
      </p:sp>
      <p:sp>
        <p:nvSpPr>
          <p:cNvPr id="3" name="Θέση περιεχομένου 2"/>
          <p:cNvSpPr>
            <a:spLocks noGrp="1"/>
          </p:cNvSpPr>
          <p:nvPr>
            <p:ph idx="1"/>
          </p:nvPr>
        </p:nvSpPr>
        <p:spPr/>
        <p:txBody>
          <a:bodyPr/>
          <a:lstStyle/>
          <a:p>
            <a:r>
              <a:rPr lang="el-GR" b="1" dirty="0"/>
              <a:t>Κύρια χαρακτηριστικά του </a:t>
            </a:r>
            <a:r>
              <a:rPr lang="el-GR" b="1" dirty="0" err="1"/>
              <a:t>κορπορατισμού</a:t>
            </a:r>
            <a:r>
              <a:rPr lang="el-GR" b="1" dirty="0"/>
              <a:t>:</a:t>
            </a:r>
          </a:p>
          <a:p>
            <a:pPr>
              <a:buFont typeface="Arial" panose="020B0604020202020204" pitchFamily="34" charset="0"/>
              <a:buChar char="•"/>
            </a:pPr>
            <a:r>
              <a:rPr lang="el-GR" b="1" dirty="0"/>
              <a:t>Συνεργασία ομάδων συμφερόντων</a:t>
            </a:r>
            <a:r>
              <a:rPr lang="el-GR" dirty="0"/>
              <a:t>: Οι κοινωνικές ομάδες συνεννοούνται και συμφωνούν για τα μεγάλα πολιτικά και οικονομικά ζητήματα (π.χ., κοινωνική ασφάλιση, εργατικά δικαιώματα).</a:t>
            </a:r>
          </a:p>
          <a:p>
            <a:pPr>
              <a:buFont typeface="Arial" panose="020B0604020202020204" pitchFamily="34" charset="0"/>
              <a:buChar char="•"/>
            </a:pPr>
            <a:r>
              <a:rPr lang="el-GR" b="1" dirty="0"/>
              <a:t>Κεντρικός ρόλος του κράτους</a:t>
            </a:r>
            <a:r>
              <a:rPr lang="el-GR" dirty="0"/>
              <a:t>: Το κράτος αναγνωρίζει και ενσωματώνει αυτές τις ομάδες στη διαδικασία λήψης αποφάσεων και λειτουργεί ως </a:t>
            </a:r>
            <a:r>
              <a:rPr lang="el-GR" b="1" dirty="0"/>
              <a:t>μεσολαβητής</a:t>
            </a:r>
            <a:r>
              <a:rPr lang="el-GR" dirty="0"/>
              <a:t> και </a:t>
            </a:r>
            <a:r>
              <a:rPr lang="el-GR" b="1" dirty="0"/>
              <a:t>ρυθμιστής</a:t>
            </a:r>
            <a:r>
              <a:rPr lang="el-GR" dirty="0"/>
              <a:t> των σχέσεων.</a:t>
            </a:r>
          </a:p>
          <a:p>
            <a:pPr>
              <a:buFont typeface="Arial" panose="020B0604020202020204" pitchFamily="34" charset="0"/>
              <a:buChar char="•"/>
            </a:pPr>
            <a:r>
              <a:rPr lang="el-GR" b="1" dirty="0"/>
              <a:t>Μείωση κοινωνικών συγκρούσεων</a:t>
            </a:r>
            <a:r>
              <a:rPr lang="el-GR" dirty="0"/>
              <a:t>: Αντί για τις έντονες κοινωνικές συγκρούσεις που περιγράφονται στο μαρξισμό, ο </a:t>
            </a:r>
            <a:r>
              <a:rPr lang="el-GR" dirty="0" err="1"/>
              <a:t>κορπορατισμός</a:t>
            </a:r>
            <a:r>
              <a:rPr lang="el-GR" dirty="0"/>
              <a:t> στοχεύει στη δημιουργία μιας </a:t>
            </a:r>
            <a:r>
              <a:rPr lang="el-GR" b="1" dirty="0"/>
              <a:t>σταθερής κοινωνικής τάξης</a:t>
            </a:r>
            <a:r>
              <a:rPr lang="el-GR" dirty="0"/>
              <a:t> μέσα από συμφωνίες και </a:t>
            </a:r>
            <a:r>
              <a:rPr lang="el-GR" b="1" dirty="0"/>
              <a:t>συνεργασίες</a:t>
            </a:r>
            <a:r>
              <a:rPr lang="el-GR" dirty="0"/>
              <a:t>.</a:t>
            </a:r>
          </a:p>
          <a:p>
            <a:endParaRPr lang="el-GR" dirty="0"/>
          </a:p>
        </p:txBody>
      </p:sp>
      <p:pic>
        <p:nvPicPr>
          <p:cNvPr id="4" name="Εικόνα 3"/>
          <p:cNvPicPr>
            <a:picLocks noChangeAspect="1"/>
          </p:cNvPicPr>
          <p:nvPr/>
        </p:nvPicPr>
        <p:blipFill>
          <a:blip r:embed="rId2"/>
          <a:stretch>
            <a:fillRect/>
          </a:stretch>
        </p:blipFill>
        <p:spPr>
          <a:xfrm>
            <a:off x="9334500" y="4893972"/>
            <a:ext cx="2857500" cy="1947490"/>
          </a:xfrm>
          <a:prstGeom prst="rect">
            <a:avLst/>
          </a:prstGeom>
        </p:spPr>
      </p:pic>
    </p:spTree>
    <p:extLst>
      <p:ext uri="{BB962C8B-B14F-4D97-AF65-F5344CB8AC3E}">
        <p14:creationId xmlns:p14="http://schemas.microsoft.com/office/powerpoint/2010/main" val="1081671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2" name="Rectangle 12"/>
          <p:cNvSpPr>
            <a:spLocks noGrp="1" noChangeArrowheads="1"/>
          </p:cNvSpPr>
          <p:nvPr>
            <p:ph type="body" sz="half" idx="1"/>
          </p:nvPr>
        </p:nvSpPr>
        <p:spPr>
          <a:xfrm>
            <a:off x="404191" y="1282149"/>
            <a:ext cx="8218488" cy="4530725"/>
          </a:xfrm>
        </p:spPr>
        <p:txBody>
          <a:bodyPr/>
          <a:lstStyle/>
          <a:p>
            <a:pPr marL="0" indent="0" algn="ctr">
              <a:buNone/>
            </a:pPr>
            <a:endParaRPr lang="el-GR" sz="2400" dirty="0"/>
          </a:p>
          <a:p>
            <a:pPr marL="0" indent="0" algn="ctr">
              <a:buNone/>
            </a:pPr>
            <a:endParaRPr lang="el-GR" sz="2400" dirty="0"/>
          </a:p>
          <a:p>
            <a:pPr marL="0" indent="0" algn="ctr">
              <a:buNone/>
            </a:pPr>
            <a:r>
              <a:rPr lang="el-GR" sz="2400" dirty="0"/>
              <a:t>Απαγορεύεται η αναδημοσίευση ή αναπαραγωγή του παρόντος έργου με οποιονδήποτε τρόπο χωρίς γραπτή άδεια του εκδότη, σύμφωνα με το Ν. 2121/1993 και τη Διεθνή Σύμβαση της Βέρνης </a:t>
            </a:r>
          </a:p>
          <a:p>
            <a:pPr marL="0" indent="0" algn="ctr">
              <a:buNone/>
            </a:pPr>
            <a:r>
              <a:rPr lang="el-GR" sz="2400" dirty="0"/>
              <a:t>(που έχει κυρωθεί με τον Ν. 100/1975)</a:t>
            </a:r>
          </a:p>
          <a:p>
            <a:endParaRPr lang="el-GR" sz="2400" dirty="0"/>
          </a:p>
        </p:txBody>
      </p:sp>
      <p:sp>
        <p:nvSpPr>
          <p:cNvPr id="20489" name="Rectangle 9"/>
          <p:cNvSpPr>
            <a:spLocks noGrp="1" noChangeArrowheads="1"/>
          </p:cNvSpPr>
          <p:nvPr>
            <p:ph sz="quarter" idx="2"/>
          </p:nvPr>
        </p:nvSpPr>
        <p:spPr/>
        <p:txBody>
          <a:bodyPr/>
          <a:lstStyle/>
          <a:p>
            <a:endParaRPr lang="en-US" sz="2000"/>
          </a:p>
          <a:p>
            <a:endParaRPr lang="en-US" sz="2000"/>
          </a:p>
        </p:txBody>
      </p:sp>
      <p:sp>
        <p:nvSpPr>
          <p:cNvPr id="20490" name="Rectangle 10"/>
          <p:cNvSpPr>
            <a:spLocks noGrp="1" noChangeArrowheads="1"/>
          </p:cNvSpPr>
          <p:nvPr>
            <p:ph sz="quarter" idx="3"/>
          </p:nvPr>
        </p:nvSpPr>
        <p:spPr/>
        <p:txBody>
          <a:bodyPr/>
          <a:lstStyle/>
          <a:p>
            <a:endParaRPr lang="en-US" sz="2000"/>
          </a:p>
          <a:p>
            <a:endParaRPr lang="en-US" sz="2000"/>
          </a:p>
        </p:txBody>
      </p:sp>
    </p:spTree>
    <p:extLst>
      <p:ext uri="{BB962C8B-B14F-4D97-AF65-F5344CB8AC3E}">
        <p14:creationId xmlns:p14="http://schemas.microsoft.com/office/powerpoint/2010/main" val="4063270777"/>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24487" y="0"/>
            <a:ext cx="5009643" cy="1262130"/>
          </a:xfrm>
        </p:spPr>
        <p:txBody>
          <a:bodyPr/>
          <a:lstStyle/>
          <a:p>
            <a:pPr algn="l"/>
            <a:r>
              <a:rPr lang="el-GR" sz="3600" b="1" dirty="0" smtClean="0"/>
              <a:t>Πολιτική σύγκρουση</a:t>
            </a:r>
            <a:endParaRPr lang="el-GR" sz="3600" b="1" dirty="0"/>
          </a:p>
        </p:txBody>
      </p:sp>
      <p:sp>
        <p:nvSpPr>
          <p:cNvPr id="3" name="Υπότιτλος 2"/>
          <p:cNvSpPr>
            <a:spLocks noGrp="1"/>
          </p:cNvSpPr>
          <p:nvPr>
            <p:ph type="subTitle" idx="1"/>
          </p:nvPr>
        </p:nvSpPr>
        <p:spPr>
          <a:xfrm>
            <a:off x="1223732" y="2325064"/>
            <a:ext cx="7766936" cy="1096899"/>
          </a:xfrm>
        </p:spPr>
        <p:txBody>
          <a:bodyPr>
            <a:noAutofit/>
          </a:bodyPr>
          <a:lstStyle/>
          <a:p>
            <a:pPr algn="l"/>
            <a:r>
              <a:rPr lang="el-GR" sz="2400" dirty="0">
                <a:solidFill>
                  <a:schemeClr val="tx1"/>
                </a:solidFill>
              </a:rPr>
              <a:t>Η </a:t>
            </a:r>
            <a:r>
              <a:rPr lang="el-GR" sz="2400" b="1" dirty="0">
                <a:solidFill>
                  <a:schemeClr val="tx1"/>
                </a:solidFill>
              </a:rPr>
              <a:t>πολιτική σύγκρουση </a:t>
            </a:r>
            <a:r>
              <a:rPr lang="el-GR" sz="2400" dirty="0">
                <a:solidFill>
                  <a:schemeClr val="tx1"/>
                </a:solidFill>
              </a:rPr>
              <a:t>αποτελεί βασικό φαινόμενο της πολιτικής ζωής και αναφέρεται στην αντιπαράθεση μεταξύ κοινωνικών ομάδων, πολιτικών δρώντων ή θεσμών σχετικά με την κατανομή της εξουσίας, των πόρων και των κοινωνικών αξιών</a:t>
            </a:r>
            <a:r>
              <a:rPr lang="el-GR" sz="2400" dirty="0"/>
              <a:t>.</a:t>
            </a:r>
          </a:p>
        </p:txBody>
      </p:sp>
    </p:spTree>
    <p:extLst>
      <p:ext uri="{BB962C8B-B14F-4D97-AF65-F5344CB8AC3E}">
        <p14:creationId xmlns:p14="http://schemas.microsoft.com/office/powerpoint/2010/main" val="3881182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61424" y="1040127"/>
            <a:ext cx="8596668" cy="3880773"/>
          </a:xfrm>
        </p:spPr>
        <p:txBody>
          <a:bodyPr/>
          <a:lstStyle/>
          <a:p>
            <a:r>
              <a:rPr lang="el-GR" dirty="0"/>
              <a:t>Στην πολιτική κοινωνιολογία η σύγκρουση δεν θεωρείται απαραίτητα αρνητική. Αντίθετα, αποτελεί αναπόφευκτο και συχνά δημιουργικό στοιχείο της κοινωνικής και πολιτικής διαδικασίας, καθώς διαφορετικές ομάδες επιδιώκουν να προωθήσουν τα συμφέροντα και τις </a:t>
            </a:r>
            <a:r>
              <a:rPr lang="el-GR" dirty="0" smtClean="0"/>
              <a:t>ιδεολογίες </a:t>
            </a:r>
            <a:r>
              <a:rPr lang="el-GR" dirty="0"/>
              <a:t>τους</a:t>
            </a:r>
            <a:r>
              <a:rPr lang="el-GR" dirty="0" smtClean="0"/>
              <a:t>.</a:t>
            </a:r>
          </a:p>
          <a:p>
            <a:r>
              <a:rPr lang="el-GR" dirty="0"/>
              <a:t>Ο </a:t>
            </a:r>
            <a:r>
              <a:rPr lang="el-GR" dirty="0" err="1"/>
              <a:t>Karl</a:t>
            </a:r>
            <a:r>
              <a:rPr lang="el-GR" dirty="0"/>
              <a:t> </a:t>
            </a:r>
            <a:r>
              <a:rPr lang="el-GR" dirty="0" err="1"/>
              <a:t>Marx</a:t>
            </a:r>
            <a:r>
              <a:rPr lang="el-GR" dirty="0"/>
              <a:t> υποστήριξε ότι η σύγκρουση είναι εγγενές χαρακτηριστικό των κοινωνιών λόγω της άνισης κατανομής των οικονομικών πόρων. Στη θεωρία του, η πολιτική σύγκρουση προκύπτει κυρίως από την αντιπαράθεση μεταξύ κοινωνικών τάξεων</a:t>
            </a:r>
            <a:r>
              <a:rPr lang="el-GR" dirty="0" smtClean="0"/>
              <a:t>.</a:t>
            </a:r>
          </a:p>
          <a:p>
            <a:r>
              <a:rPr lang="el-GR" dirty="0"/>
              <a:t>Από διαφορετική σκοπιά, ο </a:t>
            </a:r>
            <a:r>
              <a:rPr lang="el-GR" dirty="0" err="1"/>
              <a:t>Max</a:t>
            </a:r>
            <a:r>
              <a:rPr lang="el-GR" dirty="0"/>
              <a:t> </a:t>
            </a:r>
            <a:r>
              <a:rPr lang="el-GR" dirty="0" err="1"/>
              <a:t>Weber</a:t>
            </a:r>
            <a:r>
              <a:rPr lang="el-GR" dirty="0"/>
              <a:t> υποστήριξε ότι οι συγκρούσεις δεν περιορίζονται μόνο στην οικονομία, αλλά σχετίζονται και με την εξουσία, το κύρος και τη νομιμοποίηση. Οι κοινωνικές ομάδες ανταγωνίζονται για επιρροή και έλεγχο των πολιτικών θεσμών.</a:t>
            </a:r>
          </a:p>
        </p:txBody>
      </p:sp>
      <p:pic>
        <p:nvPicPr>
          <p:cNvPr id="4" name="Εικόνα 3"/>
          <p:cNvPicPr>
            <a:picLocks noChangeAspect="1"/>
          </p:cNvPicPr>
          <p:nvPr/>
        </p:nvPicPr>
        <p:blipFill>
          <a:blip r:embed="rId2"/>
          <a:stretch>
            <a:fillRect/>
          </a:stretch>
        </p:blipFill>
        <p:spPr>
          <a:xfrm>
            <a:off x="8628845" y="4920901"/>
            <a:ext cx="3563155" cy="1937100"/>
          </a:xfrm>
          <a:prstGeom prst="rect">
            <a:avLst/>
          </a:prstGeom>
        </p:spPr>
      </p:pic>
    </p:spTree>
    <p:extLst>
      <p:ext uri="{BB962C8B-B14F-4D97-AF65-F5344CB8AC3E}">
        <p14:creationId xmlns:p14="http://schemas.microsoft.com/office/powerpoint/2010/main" val="73800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Αίτια της πολιτικής σύγκρουσης</a:t>
            </a:r>
          </a:p>
        </p:txBody>
      </p:sp>
      <p:sp>
        <p:nvSpPr>
          <p:cNvPr id="3" name="Θέση περιεχομένου 2"/>
          <p:cNvSpPr>
            <a:spLocks noGrp="1"/>
          </p:cNvSpPr>
          <p:nvPr>
            <p:ph idx="1"/>
          </p:nvPr>
        </p:nvSpPr>
        <p:spPr/>
        <p:txBody>
          <a:bodyPr/>
          <a:lstStyle/>
          <a:p>
            <a:r>
              <a:rPr lang="el-GR" dirty="0"/>
              <a:t>Οι πολιτικές συγκρούσεις μπορούν να προκύψουν από διάφορους παράγοντες</a:t>
            </a:r>
            <a:r>
              <a:rPr lang="el-GR" dirty="0" smtClean="0"/>
              <a:t>:</a:t>
            </a:r>
          </a:p>
          <a:p>
            <a:pPr>
              <a:buFont typeface="Arial" panose="020B0604020202020204" pitchFamily="34" charset="0"/>
              <a:buChar char="•"/>
            </a:pPr>
            <a:r>
              <a:rPr lang="el-GR" dirty="0" smtClean="0"/>
              <a:t>Οικονομικές </a:t>
            </a:r>
            <a:r>
              <a:rPr lang="el-GR" dirty="0"/>
              <a:t>ανισότητες και άνιση κατανομή </a:t>
            </a:r>
            <a:r>
              <a:rPr lang="el-GR" dirty="0" smtClean="0"/>
              <a:t>πόρων</a:t>
            </a:r>
          </a:p>
          <a:p>
            <a:pPr>
              <a:buFont typeface="Arial" panose="020B0604020202020204" pitchFamily="34" charset="0"/>
              <a:buChar char="•"/>
            </a:pPr>
            <a:r>
              <a:rPr lang="el-GR" dirty="0" smtClean="0"/>
              <a:t>Ιδεολογικές </a:t>
            </a:r>
            <a:r>
              <a:rPr lang="el-GR" dirty="0"/>
              <a:t>διαφορές μεταξύ πολιτικών </a:t>
            </a:r>
            <a:r>
              <a:rPr lang="el-GR" dirty="0" smtClean="0"/>
              <a:t>ομάδων</a:t>
            </a:r>
          </a:p>
          <a:p>
            <a:pPr>
              <a:buFont typeface="Arial" panose="020B0604020202020204" pitchFamily="34" charset="0"/>
              <a:buChar char="•"/>
            </a:pPr>
            <a:r>
              <a:rPr lang="el-GR" dirty="0" smtClean="0"/>
              <a:t>Κοινωνικές </a:t>
            </a:r>
            <a:r>
              <a:rPr lang="el-GR" dirty="0"/>
              <a:t>και πολιτισμικές </a:t>
            </a:r>
            <a:r>
              <a:rPr lang="el-GR" dirty="0" smtClean="0"/>
              <a:t>διαφοροποιήσεις</a:t>
            </a:r>
          </a:p>
          <a:p>
            <a:pPr>
              <a:buFont typeface="Arial" panose="020B0604020202020204" pitchFamily="34" charset="0"/>
              <a:buChar char="•"/>
            </a:pPr>
            <a:r>
              <a:rPr lang="el-GR" dirty="0" smtClean="0"/>
              <a:t>Ανταγωνισμό </a:t>
            </a:r>
            <a:r>
              <a:rPr lang="el-GR" dirty="0"/>
              <a:t>για πολιτική </a:t>
            </a:r>
            <a:r>
              <a:rPr lang="el-GR" dirty="0" smtClean="0"/>
              <a:t>εξουσία</a:t>
            </a:r>
          </a:p>
          <a:p>
            <a:pPr>
              <a:buFont typeface="Arial" panose="020B0604020202020204" pitchFamily="34" charset="0"/>
              <a:buChar char="•"/>
            </a:pPr>
            <a:r>
              <a:rPr lang="el-GR" dirty="0" smtClean="0"/>
              <a:t>Κρίση </a:t>
            </a:r>
            <a:r>
              <a:rPr lang="el-GR" dirty="0"/>
              <a:t>νομιμοποίησης των </a:t>
            </a:r>
            <a:r>
              <a:rPr lang="el-GR" dirty="0" smtClean="0"/>
              <a:t>θεσμών</a:t>
            </a:r>
          </a:p>
          <a:p>
            <a:pPr marL="0" indent="0">
              <a:buNone/>
            </a:pPr>
            <a:r>
              <a:rPr lang="el-GR" dirty="0" smtClean="0"/>
              <a:t>Σε </a:t>
            </a:r>
            <a:r>
              <a:rPr lang="el-GR" dirty="0"/>
              <a:t>δημοκρατικά πολιτεύματα, αυτές οι συγκρούσεις εκφράζονται κυρίως μέσα από θεσμοθετημένες διαδικασίες, όπως οι εκλογές, τα κοινοβούλια και ο δημόσιος πολιτικός διάλογος.</a:t>
            </a:r>
          </a:p>
        </p:txBody>
      </p:sp>
    </p:spTree>
    <p:extLst>
      <p:ext uri="{BB962C8B-B14F-4D97-AF65-F5344CB8AC3E}">
        <p14:creationId xmlns:p14="http://schemas.microsoft.com/office/powerpoint/2010/main" val="3450518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9452" y="493690"/>
            <a:ext cx="8596668" cy="1320800"/>
          </a:xfrm>
        </p:spPr>
        <p:txBody>
          <a:bodyPr/>
          <a:lstStyle/>
          <a:p>
            <a:r>
              <a:rPr lang="el-GR" b="1" dirty="0"/>
              <a:t>Η έννοια της πολιτικής ουδετερότητας</a:t>
            </a:r>
          </a:p>
        </p:txBody>
      </p:sp>
      <p:sp>
        <p:nvSpPr>
          <p:cNvPr id="3" name="Θέση περιεχομένου 2"/>
          <p:cNvSpPr>
            <a:spLocks noGrp="1"/>
          </p:cNvSpPr>
          <p:nvPr>
            <p:ph idx="1"/>
          </p:nvPr>
        </p:nvSpPr>
        <p:spPr/>
        <p:txBody>
          <a:bodyPr/>
          <a:lstStyle/>
          <a:p>
            <a:r>
              <a:rPr lang="el-GR" dirty="0"/>
              <a:t>Η πολιτική ουδετερότητα αναφέρεται στη στάση κατά την οποία ένα άτομο ή ένας θεσμός αποφεύγει να ταυτιστεί με συγκεκριμένες πολιτικές ή κομματικές θέσεις</a:t>
            </a:r>
            <a:r>
              <a:rPr lang="el-GR" dirty="0" smtClean="0"/>
              <a:t>.</a:t>
            </a:r>
          </a:p>
          <a:p>
            <a:r>
              <a:rPr lang="el-GR" dirty="0" smtClean="0"/>
              <a:t>Η </a:t>
            </a:r>
            <a:r>
              <a:rPr lang="el-GR" dirty="0"/>
              <a:t>έννοια αυτή είναι ιδιαίτερα σημαντική για θεσμούς που πρέπει να λειτουργούν με αμεροληψία και ισότητα απέναντι στους </a:t>
            </a:r>
            <a:r>
              <a:rPr lang="el-GR" dirty="0" err="1" smtClean="0"/>
              <a:t>πολίτες,όπως</a:t>
            </a:r>
            <a:r>
              <a:rPr lang="el-GR" dirty="0" smtClean="0"/>
              <a:t>: η </a:t>
            </a:r>
            <a:r>
              <a:rPr lang="el-GR" dirty="0"/>
              <a:t>δημόσια </a:t>
            </a:r>
            <a:r>
              <a:rPr lang="el-GR" dirty="0" smtClean="0"/>
              <a:t>διοίκηση, η δικαιοσύνη, το </a:t>
            </a:r>
            <a:r>
              <a:rPr lang="el-GR" dirty="0"/>
              <a:t>εκπαιδευτικό σύστημα</a:t>
            </a:r>
            <a:r>
              <a:rPr lang="el-GR" dirty="0" smtClean="0"/>
              <a:t>.</a:t>
            </a:r>
          </a:p>
          <a:p>
            <a:r>
              <a:rPr lang="el-GR" dirty="0" smtClean="0"/>
              <a:t>Η </a:t>
            </a:r>
            <a:r>
              <a:rPr lang="el-GR" dirty="0"/>
              <a:t>πολιτική ουδετερότητα δεν σημαίνει απουσία πολιτικών αξιών, αλλά σεβασμό της πολυφωνίας και των δημοκρατικών αρχών.</a:t>
            </a:r>
          </a:p>
        </p:txBody>
      </p:sp>
      <p:pic>
        <p:nvPicPr>
          <p:cNvPr id="4" name="Εικόνα 3"/>
          <p:cNvPicPr>
            <a:picLocks noChangeAspect="1"/>
          </p:cNvPicPr>
          <p:nvPr/>
        </p:nvPicPr>
        <p:blipFill>
          <a:blip r:embed="rId2"/>
          <a:stretch>
            <a:fillRect/>
          </a:stretch>
        </p:blipFill>
        <p:spPr>
          <a:xfrm>
            <a:off x="8538693" y="4456091"/>
            <a:ext cx="3653307" cy="2401910"/>
          </a:xfrm>
          <a:prstGeom prst="rect">
            <a:avLst/>
          </a:prstGeom>
        </p:spPr>
      </p:pic>
    </p:spTree>
    <p:extLst>
      <p:ext uri="{BB962C8B-B14F-4D97-AF65-F5344CB8AC3E}">
        <p14:creationId xmlns:p14="http://schemas.microsoft.com/office/powerpoint/2010/main" val="2364764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Σχέση πολιτικής σύγκρουσης και πολιτικής ουδετερότητας</a:t>
            </a:r>
          </a:p>
        </p:txBody>
      </p:sp>
      <p:sp>
        <p:nvSpPr>
          <p:cNvPr id="3" name="Θέση περιεχομένου 2"/>
          <p:cNvSpPr>
            <a:spLocks noGrp="1"/>
          </p:cNvSpPr>
          <p:nvPr>
            <p:ph idx="1"/>
          </p:nvPr>
        </p:nvSpPr>
        <p:spPr>
          <a:xfrm>
            <a:off x="458393" y="2418166"/>
            <a:ext cx="8596668" cy="3880773"/>
          </a:xfrm>
        </p:spPr>
        <p:txBody>
          <a:bodyPr/>
          <a:lstStyle/>
          <a:p>
            <a:r>
              <a:rPr lang="el-GR" dirty="0"/>
              <a:t>Η σχέση μεταξύ των δύο εννοιών είναι ιδιαίτερα σημαντική για τη λειτουργία των δημοκρατικών κοινωνιών</a:t>
            </a:r>
            <a:r>
              <a:rPr lang="el-GR" dirty="0" smtClean="0"/>
              <a:t>.</a:t>
            </a:r>
          </a:p>
          <a:p>
            <a:r>
              <a:rPr lang="el-GR" dirty="0" smtClean="0"/>
              <a:t>Η </a:t>
            </a:r>
            <a:r>
              <a:rPr lang="el-GR" dirty="0"/>
              <a:t>πολιτική σύγκρουση είναι αναπόφευκτη σε κάθε πλουραλιστική κοινωνία</a:t>
            </a:r>
            <a:r>
              <a:rPr lang="el-GR" dirty="0" smtClean="0"/>
              <a:t>.</a:t>
            </a:r>
          </a:p>
          <a:p>
            <a:r>
              <a:rPr lang="el-GR" dirty="0" smtClean="0"/>
              <a:t>Η </a:t>
            </a:r>
            <a:r>
              <a:rPr lang="el-GR" dirty="0"/>
              <a:t>πολιτική ουδετερότητα των θεσμών διασφαλίζει ότι αυτές οι συγκρούσεις αντιμετωπίζονται δίκαια και δημοκρατικά</a:t>
            </a:r>
            <a:r>
              <a:rPr lang="el-GR" dirty="0" smtClean="0"/>
              <a:t>. Με </a:t>
            </a:r>
            <a:r>
              <a:rPr lang="el-GR" dirty="0"/>
              <a:t>άλλα λόγια, η ουδετερότητα των θεσμών επιτρέπει την ύπαρξη πολιτικής σύγκρουσης χωρίς να οδηγεί σε αυταρχισμό ή κοινωνική αστάθεια.</a:t>
            </a:r>
          </a:p>
        </p:txBody>
      </p:sp>
    </p:spTree>
    <p:extLst>
      <p:ext uri="{BB962C8B-B14F-4D97-AF65-F5344CB8AC3E}">
        <p14:creationId xmlns:p14="http://schemas.microsoft.com/office/powerpoint/2010/main" val="415608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Πηγές Πολιτικών Συγκρούσεων</a:t>
            </a:r>
          </a:p>
        </p:txBody>
      </p:sp>
      <p:sp>
        <p:nvSpPr>
          <p:cNvPr id="3" name="Θέση περιεχομένου 2"/>
          <p:cNvSpPr>
            <a:spLocks noGrp="1"/>
          </p:cNvSpPr>
          <p:nvPr>
            <p:ph idx="1"/>
          </p:nvPr>
        </p:nvSpPr>
        <p:spPr/>
        <p:txBody>
          <a:bodyPr/>
          <a:lstStyle/>
          <a:p>
            <a:r>
              <a:rPr lang="el-GR" b="1" dirty="0"/>
              <a:t>Οικονομικές </a:t>
            </a:r>
            <a:r>
              <a:rPr lang="el-GR" b="1" dirty="0" smtClean="0"/>
              <a:t>Ανισότητες:</a:t>
            </a:r>
          </a:p>
          <a:p>
            <a:pPr>
              <a:buFont typeface="Arial" panose="020B0604020202020204" pitchFamily="34" charset="0"/>
              <a:buChar char="•"/>
            </a:pPr>
            <a:r>
              <a:rPr lang="el-GR" dirty="0" smtClean="0"/>
              <a:t>Οι </a:t>
            </a:r>
            <a:r>
              <a:rPr lang="el-GR" dirty="0"/>
              <a:t>οικονομικές ανισότητες και η άνιση κατανομή των πόρων αποτελούν μια από τις βασικές πηγές πολιτικής σύγκρουσης. </a:t>
            </a:r>
          </a:p>
          <a:p>
            <a:pPr>
              <a:buFont typeface="Arial" panose="020B0604020202020204" pitchFamily="34" charset="0"/>
              <a:buChar char="•"/>
            </a:pPr>
            <a:r>
              <a:rPr lang="el-GR" dirty="0" smtClean="0"/>
              <a:t>Κοινωνικές </a:t>
            </a:r>
            <a:r>
              <a:rPr lang="el-GR" dirty="0"/>
              <a:t>ομάδες που βιώνουν φτώχεια και περιθωριοποίηση συχνά συγκρούονται με εκείνες που κατέχουν τα μέσα παραγωγής ή τον πλούτο, προσπαθώντας να διεκδικήσουν την κατανομή του</a:t>
            </a:r>
            <a:r>
              <a:rPr lang="el-GR" dirty="0" smtClean="0"/>
              <a:t>.</a:t>
            </a:r>
          </a:p>
          <a:p>
            <a:pPr>
              <a:buFont typeface="Arial" panose="020B0604020202020204" pitchFamily="34" charset="0"/>
              <a:buChar char="•"/>
            </a:pPr>
            <a:r>
              <a:rPr lang="el-GR" dirty="0" smtClean="0"/>
              <a:t>Κλασικό </a:t>
            </a:r>
            <a:r>
              <a:rPr lang="el-GR" dirty="0"/>
              <a:t>παράδειγμα: Η σύγκρουση μεταξύ των εργατικών τάξεων και της καπιταλιστικής ελίτ στη θεωρία του </a:t>
            </a:r>
            <a:r>
              <a:rPr lang="el-GR" dirty="0" err="1"/>
              <a:t>Karl</a:t>
            </a:r>
            <a:r>
              <a:rPr lang="el-GR" dirty="0"/>
              <a:t> </a:t>
            </a:r>
            <a:r>
              <a:rPr lang="el-GR" dirty="0" err="1"/>
              <a:t>Marx</a:t>
            </a:r>
            <a:r>
              <a:rPr lang="el-GR" dirty="0"/>
              <a:t>, όπου οι ταξικές αντιφάσεις παράγουν κοινωνική ένταση.</a:t>
            </a:r>
          </a:p>
        </p:txBody>
      </p:sp>
    </p:spTree>
    <p:extLst>
      <p:ext uri="{BB962C8B-B14F-4D97-AF65-F5344CB8AC3E}">
        <p14:creationId xmlns:p14="http://schemas.microsoft.com/office/powerpoint/2010/main" val="9582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b="1" dirty="0"/>
              <a:t>Ιδεολογικές και Πολιτισμικές </a:t>
            </a:r>
            <a:r>
              <a:rPr lang="el-GR" b="1" dirty="0" smtClean="0"/>
              <a:t>Διαφορές</a:t>
            </a:r>
          </a:p>
          <a:p>
            <a:pPr>
              <a:buFont typeface="Arial" panose="020B0604020202020204" pitchFamily="34" charset="0"/>
              <a:buChar char="•"/>
            </a:pPr>
            <a:r>
              <a:rPr lang="el-GR" dirty="0" smtClean="0"/>
              <a:t>Η </a:t>
            </a:r>
            <a:r>
              <a:rPr lang="el-GR" dirty="0"/>
              <a:t>ιδεολογική σύγκρουση, είτε αφορά την πολιτική ιδεολογία, είτε τις πολιτισμικές αξίες, είναι άλλη μια σημαντική πηγή σύγκρουσης</a:t>
            </a:r>
            <a:r>
              <a:rPr lang="el-GR" dirty="0" smtClean="0"/>
              <a:t>.</a:t>
            </a:r>
          </a:p>
          <a:p>
            <a:pPr>
              <a:buFont typeface="Arial" panose="020B0604020202020204" pitchFamily="34" charset="0"/>
              <a:buChar char="•"/>
            </a:pPr>
            <a:r>
              <a:rPr lang="el-GR" dirty="0" smtClean="0"/>
              <a:t> </a:t>
            </a:r>
            <a:r>
              <a:rPr lang="el-GR" dirty="0"/>
              <a:t>Οι αντιπαραθέσεις μεταξύ διαφορετικών πολιτικών ομάδων ή </a:t>
            </a:r>
            <a:r>
              <a:rPr lang="el-GR" dirty="0" err="1"/>
              <a:t>εθνοτικών</a:t>
            </a:r>
            <a:r>
              <a:rPr lang="el-GR" dirty="0"/>
              <a:t> ομάδων για θέματα όπως τα ανθρώπινα δικαιώματα, η ισότητα, η ελευθερία και οι θρησκευτικές πεποιθήσεις, ενδέχεται να οδηγήσουν σε σοβαρές συγκρούσεις</a:t>
            </a:r>
            <a:r>
              <a:rPr lang="el-GR" dirty="0" smtClean="0"/>
              <a:t>.</a:t>
            </a:r>
          </a:p>
          <a:p>
            <a:pPr>
              <a:buFont typeface="Arial" panose="020B0604020202020204" pitchFamily="34" charset="0"/>
              <a:buChar char="•"/>
            </a:pPr>
            <a:r>
              <a:rPr lang="el-GR" dirty="0" smtClean="0"/>
              <a:t>Παράδειγμα</a:t>
            </a:r>
            <a:r>
              <a:rPr lang="el-GR" dirty="0"/>
              <a:t>: Οι συγκρούσεις που προκύπτουν από τις διαφορές σε κοινωνικά και πολιτισμικά ζητήματα (π.χ., μεταναστευτική πολιτική, θρησκευτικές συγκρούσεις, δικαιώματα μειονοτήτων).</a:t>
            </a:r>
          </a:p>
        </p:txBody>
      </p:sp>
    </p:spTree>
    <p:extLst>
      <p:ext uri="{BB962C8B-B14F-4D97-AF65-F5344CB8AC3E}">
        <p14:creationId xmlns:p14="http://schemas.microsoft.com/office/powerpoint/2010/main" val="1497826325"/>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4343</TotalTime>
  <Words>1771</Words>
  <Application>Microsoft Office PowerPoint</Application>
  <PresentationFormat>Ευρεία οθόνη</PresentationFormat>
  <Paragraphs>97</Paragraphs>
  <Slides>24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Arial</vt:lpstr>
      <vt:lpstr>Calibri</vt:lpstr>
      <vt:lpstr>Trebuchet MS</vt:lpstr>
      <vt:lpstr>Wingdings 3</vt:lpstr>
      <vt:lpstr>Όψη</vt:lpstr>
      <vt:lpstr>ΠΟΛΙΤΙΚΗ ΚΟΙΝΩΝΙΟΛΟΓΙΑ</vt:lpstr>
      <vt:lpstr>Παρουσίαση του PowerPoint</vt:lpstr>
      <vt:lpstr>Πολιτική σύγκρουση</vt:lpstr>
      <vt:lpstr>Παρουσίαση του PowerPoint</vt:lpstr>
      <vt:lpstr>Αίτια της πολιτικής σύγκρουσης</vt:lpstr>
      <vt:lpstr>Η έννοια της πολιτικής ουδετερότητας</vt:lpstr>
      <vt:lpstr>Σχέση πολιτικής σύγκρουσης και πολιτικής ουδετερότητας</vt:lpstr>
      <vt:lpstr>Πηγές Πολιτικών Συγκρούσεων</vt:lpstr>
      <vt:lpstr>Παρουσίαση του PowerPoint</vt:lpstr>
      <vt:lpstr>Παρουσίαση του PowerPoint</vt:lpstr>
      <vt:lpstr>Κοινωνικά Σχήματα και Πολιτική Σύγκρουση</vt:lpstr>
      <vt:lpstr>Κοινωνικές Τάξεις και Σύγκρουση</vt:lpstr>
      <vt:lpstr>Κοινωνικές Κινητοποιήσεις και Συγκρούσεις</vt:lpstr>
      <vt:lpstr>Η Εξουσία και η Πολιτική</vt:lpstr>
      <vt:lpstr>Επίλυση Πολιτικών Συγκρούσεων μέσω Κοινωνικών Σχημάτων</vt:lpstr>
      <vt:lpstr>Παρουσίαση του PowerPoint</vt:lpstr>
      <vt:lpstr>Παρουσίαση του PowerPoint</vt:lpstr>
      <vt:lpstr>Παρουσίαση του PowerPoint</vt:lpstr>
      <vt:lpstr>Παρουσίαση του PowerPoint</vt:lpstr>
      <vt:lpstr>Κατανομή Εξουσίας</vt:lpstr>
      <vt:lpstr>Πλουραλισμός</vt:lpstr>
      <vt:lpstr>Μαρξισμός</vt:lpstr>
      <vt:lpstr>Κορπορατισμός</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ΠΟΛΙΤΙΚΗ ΚΟΙΝΩΝΙΟΛΟΓΙΑ</dc:title>
  <dc:creator>pc</dc:creator>
  <cp:lastModifiedBy>pc</cp:lastModifiedBy>
  <cp:revision>8</cp:revision>
  <dcterms:created xsi:type="dcterms:W3CDTF">2026-03-15T17:24:32Z</dcterms:created>
  <dcterms:modified xsi:type="dcterms:W3CDTF">2026-03-18T17:48:04Z</dcterms:modified>
</cp:coreProperties>
</file>