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E65DB10-E117-4DF6-B91A-A309E37B69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07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154" y="1052813"/>
            <a:ext cx="6795846" cy="1646302"/>
          </a:xfrm>
        </p:spPr>
        <p:txBody>
          <a:bodyPr/>
          <a:lstStyle/>
          <a:p>
            <a:r>
              <a:rPr lang="el-GR" sz="3600" b="1" dirty="0" smtClean="0"/>
              <a:t>ΠΟΛΙΤΙΚΗ ΚΟΙΝΩΝΙΟΛΟΓΙΑ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487" y="3505200"/>
            <a:ext cx="7166113" cy="2038177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Μάθημα </a:t>
            </a:r>
            <a:r>
              <a:rPr lang="en-US" dirty="0" smtClean="0"/>
              <a:t>2</a:t>
            </a:r>
            <a:r>
              <a:rPr lang="el-GR" baseline="30000" dirty="0" smtClean="0"/>
              <a:t>ο</a:t>
            </a:r>
            <a:endParaRPr lang="el-GR" dirty="0" smtClean="0"/>
          </a:p>
          <a:p>
            <a:pPr algn="ctr"/>
            <a:r>
              <a:rPr lang="el-GR" dirty="0"/>
              <a:t>Τμήμα Επιστημών της Εκπαίδευσης και της Αγωγής στην Προσχολική Ηλικία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Πανεπιστήμιο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Πατρών</a:t>
            </a: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Διδάσκουσα: Μαρία </a:t>
            </a:r>
            <a:r>
              <a:rPr lang="el-GR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Τσαγκανού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C46D-54A2-D14A-B77F-93DBCD72AD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6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Πολιτική επιστήμη και πρακτική πολιτική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160589"/>
            <a:ext cx="5140370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Σχέση θεωρίας και πράξης</a:t>
            </a:r>
            <a:r>
              <a:rPr lang="el-GR" dirty="0" smtClean="0"/>
              <a:t>:</a:t>
            </a:r>
          </a:p>
          <a:p>
            <a:r>
              <a:rPr lang="el-GR" dirty="0" smtClean="0"/>
              <a:t>Παροχή </a:t>
            </a:r>
            <a:r>
              <a:rPr lang="el-GR" dirty="0"/>
              <a:t>εργαλείων ανάλυσης για πολιτικούς και θεσμούς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Αξιολόγηση </a:t>
            </a:r>
            <a:r>
              <a:rPr lang="el-GR" dirty="0"/>
              <a:t>πολιτικών στρατηγικών και προγραμμάτων</a:t>
            </a:r>
            <a:r>
              <a:rPr lang="el-GR" dirty="0" smtClean="0"/>
              <a:t>.</a:t>
            </a:r>
          </a:p>
          <a:p>
            <a:r>
              <a:rPr lang="el-GR" dirty="0" smtClean="0"/>
              <a:t>Κατανόηση </a:t>
            </a:r>
            <a:r>
              <a:rPr lang="el-GR" dirty="0"/>
              <a:t>κοινωνικών προβλημάτων και διαχείριση κρίσεων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Προκλήσεις:</a:t>
            </a:r>
          </a:p>
          <a:p>
            <a:r>
              <a:rPr lang="el-GR" dirty="0" smtClean="0"/>
              <a:t>Απόσταση </a:t>
            </a:r>
            <a:r>
              <a:rPr lang="el-GR" dirty="0"/>
              <a:t>θεωρίας και πραγματικής πολιτικής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Ηθικά </a:t>
            </a:r>
            <a:r>
              <a:rPr lang="el-GR" dirty="0"/>
              <a:t>διλήμματα στον ρόλο του πολιτικού επιστήμονα.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157" y="2807044"/>
            <a:ext cx="5141844" cy="405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419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Μετασυμπεριφορική</a:t>
            </a:r>
            <a:r>
              <a:rPr lang="el-GR" b="1" dirty="0"/>
              <a:t> Προσέγγιση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44812" y="2584659"/>
            <a:ext cx="6174040" cy="3880773"/>
          </a:xfrm>
        </p:spPr>
        <p:txBody>
          <a:bodyPr/>
          <a:lstStyle/>
          <a:p>
            <a:r>
              <a:rPr lang="el-GR" dirty="0"/>
              <a:t>Αντίδραση στη συμπεριφοριστική μέθοδο της δεκαετίας ’70</a:t>
            </a:r>
            <a:r>
              <a:rPr lang="el-GR" dirty="0" smtClean="0"/>
              <a:t>.</a:t>
            </a:r>
          </a:p>
          <a:p>
            <a:r>
              <a:rPr lang="el-GR" dirty="0" smtClean="0"/>
              <a:t>Δίνει </a:t>
            </a:r>
            <a:r>
              <a:rPr lang="el-GR" dirty="0"/>
              <a:t>σημασία στις αξίες, την ηθική και τη θεωρία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Θέλει </a:t>
            </a:r>
            <a:r>
              <a:rPr lang="el-GR" dirty="0"/>
              <a:t>να ενώσει θεωρία και πράξη στην πολιτική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Βασικό </a:t>
            </a:r>
            <a:r>
              <a:rPr lang="el-GR" dirty="0"/>
              <a:t>μήνυμα: Η πολιτική δεν είναι μόνο αριθμοί και δεδομένα.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5095" y="3616689"/>
            <a:ext cx="3226905" cy="324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744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Νεοθεσμικές</a:t>
            </a:r>
            <a:r>
              <a:rPr lang="el-GR" b="1" dirty="0"/>
              <a:t> Θεωρίες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478641"/>
            <a:ext cx="7472753" cy="3880773"/>
          </a:xfrm>
        </p:spPr>
        <p:txBody>
          <a:bodyPr/>
          <a:lstStyle/>
          <a:p>
            <a:r>
              <a:rPr lang="el-GR" dirty="0"/>
              <a:t>Επιστροφή στη μελέτη των θεσμών μετά τη δεκαετία ’80</a:t>
            </a:r>
            <a:r>
              <a:rPr lang="el-GR" dirty="0" smtClean="0"/>
              <a:t>.</a:t>
            </a:r>
          </a:p>
          <a:p>
            <a:r>
              <a:rPr lang="el-GR" dirty="0" smtClean="0"/>
              <a:t>Θεσμοί </a:t>
            </a:r>
            <a:r>
              <a:rPr lang="el-GR" dirty="0"/>
              <a:t>= κανόνες, αξίες και δομές που επηρεάζουν τη συμπεριφορά</a:t>
            </a:r>
            <a:r>
              <a:rPr lang="el-GR" dirty="0" smtClean="0"/>
              <a:t>.</a:t>
            </a:r>
          </a:p>
          <a:p>
            <a:r>
              <a:rPr lang="el-GR" dirty="0" smtClean="0"/>
              <a:t>Υπάρχουν </a:t>
            </a:r>
            <a:r>
              <a:rPr lang="el-GR" dirty="0"/>
              <a:t>διάφορες εκδοχές: ιστορικός, ρητορικός, </a:t>
            </a:r>
            <a:r>
              <a:rPr lang="el-GR" dirty="0" err="1"/>
              <a:t>συμπεριφορικός</a:t>
            </a:r>
            <a:r>
              <a:rPr lang="el-GR" dirty="0"/>
              <a:t> </a:t>
            </a:r>
            <a:r>
              <a:rPr lang="el-GR" dirty="0" err="1"/>
              <a:t>νεοθεσμισμός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Βασικό </a:t>
            </a:r>
            <a:r>
              <a:rPr lang="el-GR" dirty="0"/>
              <a:t>μήνυμα: Οι θεσμοί «διαμορφώνουν» την πολιτική και τις κοινωνίες.</a:t>
            </a: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5389" y="4622082"/>
            <a:ext cx="2696611" cy="223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46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Συμπέρασμα – Πολιτική Ανάλυση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46029" y="1930400"/>
            <a:ext cx="6849901" cy="3880773"/>
          </a:xfrm>
        </p:spPr>
        <p:txBody>
          <a:bodyPr/>
          <a:lstStyle/>
          <a:p>
            <a:r>
              <a:rPr lang="el-GR" sz="2000" dirty="0"/>
              <a:t>Η πολιτική ανάλυση είναι το εργαλείο που συνδέει θεωρία και πρακτική, συνδυάζοντας θεσμικές δομές, κοινωνικές συμπεριφορές και πολιτικά συστήματα. </a:t>
            </a:r>
            <a:endParaRPr lang="el-GR" sz="2000" dirty="0" smtClean="0"/>
          </a:p>
          <a:p>
            <a:r>
              <a:rPr lang="el-GR" sz="2000" dirty="0" smtClean="0"/>
              <a:t>Μέσα </a:t>
            </a:r>
            <a:r>
              <a:rPr lang="el-GR" sz="2000" dirty="0"/>
              <a:t>από παραδοσιακές, </a:t>
            </a:r>
            <a:r>
              <a:rPr lang="el-GR" sz="2000" dirty="0" err="1"/>
              <a:t>συμπεριφορικές</a:t>
            </a:r>
            <a:r>
              <a:rPr lang="el-GR" sz="2000" dirty="0"/>
              <a:t>, </a:t>
            </a:r>
            <a:r>
              <a:rPr lang="el-GR" sz="2000" dirty="0" err="1"/>
              <a:t>μετασυμπεριφορικές</a:t>
            </a:r>
            <a:r>
              <a:rPr lang="el-GR" sz="2000" dirty="0"/>
              <a:t> και </a:t>
            </a:r>
            <a:r>
              <a:rPr lang="el-GR" sz="2000" dirty="0" err="1"/>
              <a:t>νεοθεσμικές</a:t>
            </a:r>
            <a:r>
              <a:rPr lang="el-GR" sz="2000" dirty="0"/>
              <a:t> προσεγγίσεις, μας επιτρέπει να κατανοήσουμε πώς διαμορφώνονται οι αποφάσεις, πώς λειτουργούν οι θεσμοί, και πώς η κοινωνία </a:t>
            </a:r>
            <a:r>
              <a:rPr lang="el-GR" sz="2000" dirty="0" err="1"/>
              <a:t>αλληλεπιδρά</a:t>
            </a:r>
            <a:r>
              <a:rPr lang="el-GR" sz="2000" dirty="0"/>
              <a:t> με την πολιτική, </a:t>
            </a:r>
            <a:endParaRPr lang="el-GR" sz="2000" dirty="0" smtClean="0"/>
          </a:p>
          <a:p>
            <a:r>
              <a:rPr lang="el-GR" sz="2000" dirty="0" smtClean="0"/>
              <a:t>προσφέροντας </a:t>
            </a:r>
            <a:r>
              <a:rPr lang="el-GR" sz="2000" dirty="0"/>
              <a:t>γνώση για τη διαχείριση εξουσίας, πόρων και αξιών</a:t>
            </a:r>
            <a:r>
              <a:rPr lang="el-GR" dirty="0"/>
              <a:t>.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9393" y="3525078"/>
            <a:ext cx="3792607" cy="333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644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404191" y="1282149"/>
            <a:ext cx="8218488" cy="4530725"/>
          </a:xfrm>
        </p:spPr>
        <p:txBody>
          <a:bodyPr/>
          <a:lstStyle/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Απαγορεύεται η αναδημοσίευση ή αναπαραγωγή του παρόντος έργου με οποιονδήποτε τρόπο χωρίς γραπτή άδεια του εκδότη, σύμφωνα με το Ν. 2121/1993 και τη Διεθνή Σύμβαση της Βέρνης </a:t>
            </a:r>
          </a:p>
          <a:p>
            <a:pPr marL="0" indent="0" algn="ctr">
              <a:buNone/>
            </a:pPr>
            <a:r>
              <a:rPr lang="el-GR" sz="2400" dirty="0"/>
              <a:t>(που έχει κυρωθεί με τον Ν. 100/1975)</a:t>
            </a:r>
          </a:p>
          <a:p>
            <a:endParaRPr lang="el-GR" sz="2400" dirty="0"/>
          </a:p>
        </p:txBody>
      </p:sp>
      <p:sp>
        <p:nvSpPr>
          <p:cNvPr id="20489" name="Rectangle 9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20490" name="Rectangle 10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99429477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82997" y="2314798"/>
            <a:ext cx="7766936" cy="439080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Κεφάλαιο 1</a:t>
            </a:r>
          </a:p>
          <a:p>
            <a:pPr algn="ctr"/>
            <a:r>
              <a:rPr lang="el-GR" sz="4000" b="1" dirty="0" smtClean="0"/>
              <a:t>Εισαγωγή στην Πολιτική Επιστήμη</a:t>
            </a:r>
            <a:endParaRPr lang="el-GR" sz="4000" b="1" dirty="0" smtClean="0"/>
          </a:p>
          <a:p>
            <a:pPr algn="l"/>
            <a:endParaRPr lang="el-G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51017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963728" y="0"/>
            <a:ext cx="7766936" cy="1646302"/>
          </a:xfrm>
        </p:spPr>
        <p:txBody>
          <a:bodyPr/>
          <a:lstStyle/>
          <a:p>
            <a:pPr algn="l"/>
            <a:r>
              <a:rPr lang="el-GR" sz="3600" b="1" dirty="0"/>
              <a:t>Πολιτική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79415" y="2049755"/>
            <a:ext cx="7766936" cy="4311288"/>
          </a:xfrm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l-GR" sz="2000" dirty="0" smtClean="0">
                <a:solidFill>
                  <a:schemeClr val="tx1"/>
                </a:solidFill>
              </a:rPr>
              <a:t>Η </a:t>
            </a:r>
            <a:r>
              <a:rPr lang="el-GR" sz="2000" dirty="0">
                <a:solidFill>
                  <a:schemeClr val="tx1"/>
                </a:solidFill>
              </a:rPr>
              <a:t>διαδικασία λήψης αποφάσεων σε μια κοινωνία που κατανέμει αξίες και πόρους</a:t>
            </a:r>
            <a:r>
              <a:rPr lang="el-GR" sz="20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l-GR" sz="2000" dirty="0" smtClean="0">
                <a:solidFill>
                  <a:schemeClr val="tx1"/>
                </a:solidFill>
              </a:rPr>
              <a:t>Θεωρητικές </a:t>
            </a:r>
            <a:r>
              <a:rPr lang="el-GR" sz="2000" dirty="0">
                <a:solidFill>
                  <a:schemeClr val="tx1"/>
                </a:solidFill>
              </a:rPr>
              <a:t>προσεγγίσεις</a:t>
            </a:r>
            <a:r>
              <a:rPr lang="el-GR" sz="2000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sz="2000" dirty="0" smtClean="0">
                <a:solidFill>
                  <a:schemeClr val="tx1"/>
                </a:solidFill>
              </a:rPr>
              <a:t>Πολιτική </a:t>
            </a:r>
            <a:r>
              <a:rPr lang="el-GR" sz="2000" dirty="0">
                <a:solidFill>
                  <a:schemeClr val="tx1"/>
                </a:solidFill>
              </a:rPr>
              <a:t>ως δύναμη και εξουσία</a:t>
            </a:r>
            <a:r>
              <a:rPr lang="el-GR" sz="20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sz="2000" dirty="0" smtClean="0">
                <a:solidFill>
                  <a:schemeClr val="tx1"/>
                </a:solidFill>
              </a:rPr>
              <a:t>Πολιτική </a:t>
            </a:r>
            <a:r>
              <a:rPr lang="el-GR" sz="2000" dirty="0">
                <a:solidFill>
                  <a:schemeClr val="tx1"/>
                </a:solidFill>
              </a:rPr>
              <a:t>ως διακυβέρνηση και θεσμικές διαδικασίες</a:t>
            </a:r>
            <a:r>
              <a:rPr lang="el-GR" sz="20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sz="2000" dirty="0" smtClean="0">
                <a:solidFill>
                  <a:schemeClr val="tx1"/>
                </a:solidFill>
              </a:rPr>
              <a:t>Πολιτική </a:t>
            </a:r>
            <a:r>
              <a:rPr lang="el-GR" sz="2000" dirty="0">
                <a:solidFill>
                  <a:schemeClr val="tx1"/>
                </a:solidFill>
              </a:rPr>
              <a:t>ως συμμετοχή και δράση πολιτών</a:t>
            </a:r>
            <a:r>
              <a:rPr lang="el-GR" sz="20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l-GR" sz="20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l-GR" sz="2000" dirty="0">
              <a:solidFill>
                <a:schemeClr val="tx1"/>
              </a:solidFill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8695" y="3857121"/>
            <a:ext cx="4733305" cy="300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33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Το </a:t>
            </a:r>
            <a:r>
              <a:rPr lang="el-GR" b="1" dirty="0"/>
              <a:t>πρόβλημα των ορίων της πολιτικής επιστήμης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Δυσκολία στον σαφή προσδιορισμό του αντικειμένου</a:t>
            </a:r>
            <a:r>
              <a:rPr lang="el-GR" sz="2000" dirty="0" smtClean="0"/>
              <a:t>.</a:t>
            </a:r>
          </a:p>
          <a:p>
            <a:r>
              <a:rPr lang="el-GR" sz="2000" dirty="0" smtClean="0"/>
              <a:t>Ποιες </a:t>
            </a:r>
            <a:r>
              <a:rPr lang="el-GR" sz="2000" dirty="0"/>
              <a:t>σχέσεις και θεσμοί υπάγονται στην πολιτική επιστήμη</a:t>
            </a:r>
            <a:r>
              <a:rPr lang="el-GR" sz="2000" dirty="0" smtClean="0"/>
              <a:t>;</a:t>
            </a:r>
          </a:p>
          <a:p>
            <a:r>
              <a:rPr lang="el-GR" sz="2000" dirty="0" smtClean="0"/>
              <a:t>Διαχωρισμός </a:t>
            </a:r>
            <a:r>
              <a:rPr lang="el-GR" sz="2000" dirty="0"/>
              <a:t>από άλλες κοινωνικές επιστήμες (π.χ. κοινωνιολογία, οικονομία, ιστορία</a:t>
            </a:r>
            <a:r>
              <a:rPr lang="el-GR" sz="2000" dirty="0" smtClean="0"/>
              <a:t>).</a:t>
            </a:r>
          </a:p>
          <a:p>
            <a:r>
              <a:rPr lang="el-GR" sz="2000" dirty="0" smtClean="0"/>
              <a:t>Ζήτημα</a:t>
            </a:r>
            <a:r>
              <a:rPr lang="el-GR" sz="2000" dirty="0"/>
              <a:t>: Πολιτική ως «θεσμική» ή «</a:t>
            </a:r>
            <a:r>
              <a:rPr lang="el-GR" sz="2000" dirty="0" err="1"/>
              <a:t>συμπεριφορική</a:t>
            </a:r>
            <a:r>
              <a:rPr lang="el-GR" sz="2000" dirty="0"/>
              <a:t>» πραγματικότητα.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9340" y="4253948"/>
            <a:ext cx="5552660" cy="260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564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Παραδοσιακές </a:t>
            </a:r>
            <a:r>
              <a:rPr lang="el-GR" b="1" dirty="0"/>
              <a:t>προσεγγίσεις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2765" y="1930400"/>
            <a:ext cx="7368209" cy="3880773"/>
          </a:xfrm>
        </p:spPr>
        <p:txBody>
          <a:bodyPr/>
          <a:lstStyle/>
          <a:p>
            <a:r>
              <a:rPr lang="el-GR" sz="2000" dirty="0" err="1"/>
              <a:t>Ιστορικο</a:t>
            </a:r>
            <a:r>
              <a:rPr lang="el-GR" sz="2000" dirty="0"/>
              <a:t>-θεσμική μέθοδος: Έμφαση σε θεσμούς, νόμους, συντάγματα</a:t>
            </a:r>
            <a:r>
              <a:rPr lang="el-GR" sz="2000" dirty="0" smtClean="0"/>
              <a:t>.</a:t>
            </a:r>
            <a:endParaRPr lang="en-US" sz="2000" dirty="0" smtClean="0"/>
          </a:p>
          <a:p>
            <a:r>
              <a:rPr lang="el-GR" sz="2000" dirty="0" smtClean="0"/>
              <a:t>Συγκριτική </a:t>
            </a:r>
            <a:r>
              <a:rPr lang="el-GR" sz="2000" dirty="0"/>
              <a:t>μέθοδος (</a:t>
            </a:r>
            <a:r>
              <a:rPr lang="el-GR" sz="2000" dirty="0" err="1"/>
              <a:t>early</a:t>
            </a:r>
            <a:r>
              <a:rPr lang="el-GR" sz="2000" dirty="0"/>
              <a:t> 20th </a:t>
            </a:r>
            <a:r>
              <a:rPr lang="el-GR" sz="2000" dirty="0" err="1"/>
              <a:t>century</a:t>
            </a:r>
            <a:r>
              <a:rPr lang="el-GR" sz="2000" dirty="0"/>
              <a:t>):Μελέτη πολιτικών συστημάτων και </a:t>
            </a:r>
            <a:r>
              <a:rPr lang="el-GR" sz="2000" dirty="0" err="1"/>
              <a:t>δομών.Έμφαση</a:t>
            </a:r>
            <a:r>
              <a:rPr lang="el-GR" sz="2000" dirty="0"/>
              <a:t> σε κατηγοριοποίηση κρατών και θεσμών</a:t>
            </a:r>
            <a:r>
              <a:rPr lang="el-GR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r>
              <a:rPr lang="el-GR" sz="2000" dirty="0" smtClean="0"/>
              <a:t>Περιορισμοί:</a:t>
            </a:r>
            <a:r>
              <a:rPr lang="en-US" sz="2000" dirty="0" smtClean="0"/>
              <a:t> </a:t>
            </a:r>
            <a:r>
              <a:rPr lang="el-GR" sz="2000" dirty="0" smtClean="0"/>
              <a:t>Απομόνωση </a:t>
            </a:r>
            <a:r>
              <a:rPr lang="el-GR" sz="2000" dirty="0"/>
              <a:t>θεσμών από κοινωνικό-οικονομικό πλαίσιο</a:t>
            </a:r>
            <a:r>
              <a:rPr lang="el-GR" sz="2000" dirty="0" smtClean="0"/>
              <a:t>.</a:t>
            </a:r>
            <a:r>
              <a:rPr lang="en-US" sz="2000" dirty="0" smtClean="0"/>
              <a:t> </a:t>
            </a:r>
            <a:r>
              <a:rPr lang="el-GR" sz="2000" dirty="0" smtClean="0"/>
              <a:t>Στατική </a:t>
            </a:r>
            <a:r>
              <a:rPr lang="el-GR" sz="2000" dirty="0"/>
              <a:t>θεώρηση της πολιτικής</a:t>
            </a:r>
            <a:r>
              <a:rPr lang="el-GR" dirty="0"/>
              <a:t>.</a:t>
            </a: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0974" y="3193774"/>
            <a:ext cx="4731026" cy="366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017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Μεταβατικές προσεγγίσεις (</a:t>
            </a:r>
            <a:r>
              <a:rPr lang="en-US" b="1" dirty="0" err="1"/>
              <a:t>Wallas</a:t>
            </a:r>
            <a:r>
              <a:rPr lang="en-US" b="1" dirty="0"/>
              <a:t>, Bentley)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160589"/>
            <a:ext cx="5166875" cy="3590854"/>
          </a:xfrm>
        </p:spPr>
        <p:txBody>
          <a:bodyPr>
            <a:normAutofit/>
          </a:bodyPr>
          <a:lstStyle/>
          <a:p>
            <a:r>
              <a:rPr lang="el-GR" sz="2000" dirty="0"/>
              <a:t>G. </a:t>
            </a:r>
            <a:r>
              <a:rPr lang="el-GR" sz="2000" dirty="0" err="1"/>
              <a:t>Wallas</a:t>
            </a:r>
            <a:r>
              <a:rPr lang="el-GR" sz="2000" dirty="0"/>
              <a:t>: Πολιτική ως διαδικασία κοινωνικής αλλαγής και συλλογικής </a:t>
            </a:r>
            <a:r>
              <a:rPr lang="el-GR" sz="2000" dirty="0" smtClean="0"/>
              <a:t>δράσης.</a:t>
            </a:r>
            <a:endParaRPr lang="en-US" sz="2000" dirty="0"/>
          </a:p>
          <a:p>
            <a:r>
              <a:rPr lang="el-GR" sz="2000" dirty="0" err="1" smtClean="0"/>
              <a:t>Bentley</a:t>
            </a:r>
            <a:r>
              <a:rPr lang="el-GR" sz="2000" dirty="0"/>
              <a:t>: Πολιτική ως ανταγωνισμός ομάδων, έμφαση σε συμφέροντα και συγκρούσεις</a:t>
            </a:r>
            <a:r>
              <a:rPr lang="el-GR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r>
              <a:rPr lang="el-GR" sz="2000" dirty="0" smtClean="0"/>
              <a:t>Κοινό</a:t>
            </a:r>
            <a:r>
              <a:rPr lang="el-GR" sz="2000" dirty="0"/>
              <a:t>: Μετατόπιση από θεσμούς σε κοινωνικές διαδικασίες και συμπεριφορές.</a:t>
            </a: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3809" y="1930400"/>
            <a:ext cx="5738191" cy="49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348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Ανάλυση συστημάτων (</a:t>
            </a:r>
            <a:r>
              <a:rPr lang="en-US" b="1" dirty="0"/>
              <a:t>Easton)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79768" y="1930400"/>
            <a:ext cx="6094527" cy="3754783"/>
          </a:xfrm>
        </p:spPr>
        <p:txBody>
          <a:bodyPr/>
          <a:lstStyle/>
          <a:p>
            <a:pPr marL="0" indent="0">
              <a:buNone/>
            </a:pPr>
            <a:r>
              <a:rPr lang="el-GR" dirty="0" err="1"/>
              <a:t>David</a:t>
            </a:r>
            <a:r>
              <a:rPr lang="el-GR" dirty="0"/>
              <a:t> </a:t>
            </a:r>
            <a:r>
              <a:rPr lang="el-GR" dirty="0" err="1"/>
              <a:t>Easton</a:t>
            </a:r>
            <a:r>
              <a:rPr lang="el-GR" dirty="0"/>
              <a:t>: Πολιτικό σύστημα ως «μαύρο κουτί</a:t>
            </a:r>
            <a:r>
              <a:rPr lang="el-GR" dirty="0" smtClean="0"/>
              <a:t>».</a:t>
            </a:r>
            <a:endParaRPr lang="en-US" dirty="0" smtClean="0"/>
          </a:p>
          <a:p>
            <a:pPr marL="0" indent="0">
              <a:buNone/>
            </a:pPr>
            <a:r>
              <a:rPr lang="el-GR" i="1" u="sng" dirty="0" smtClean="0"/>
              <a:t>Βασικές </a:t>
            </a:r>
            <a:r>
              <a:rPr lang="el-GR" i="1" u="sng" dirty="0"/>
              <a:t>έννοιες</a:t>
            </a:r>
            <a:r>
              <a:rPr lang="el-GR" i="1" u="sng" dirty="0" smtClean="0"/>
              <a:t>:</a:t>
            </a:r>
            <a:endParaRPr lang="en-US" i="1" u="sng" dirty="0" smtClean="0"/>
          </a:p>
          <a:p>
            <a:r>
              <a:rPr lang="en-US" dirty="0" smtClean="0"/>
              <a:t> </a:t>
            </a:r>
            <a:r>
              <a:rPr lang="el-GR" dirty="0" smtClean="0"/>
              <a:t>Εισροές </a:t>
            </a:r>
            <a:r>
              <a:rPr lang="el-GR" dirty="0"/>
              <a:t>(</a:t>
            </a:r>
            <a:r>
              <a:rPr lang="el-GR" dirty="0" err="1"/>
              <a:t>inputs</a:t>
            </a:r>
            <a:r>
              <a:rPr lang="el-GR" dirty="0"/>
              <a:t>): αιτήματα, υποστήριξη πολιτών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Εκροές </a:t>
            </a:r>
            <a:r>
              <a:rPr lang="el-GR" dirty="0"/>
              <a:t>(</a:t>
            </a:r>
            <a:r>
              <a:rPr lang="el-GR" dirty="0" err="1"/>
              <a:t>outputs</a:t>
            </a:r>
            <a:r>
              <a:rPr lang="el-GR" dirty="0"/>
              <a:t>): αποφάσεις, πολιτικές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Ανατροφοδότηση </a:t>
            </a:r>
            <a:r>
              <a:rPr lang="el-GR" dirty="0"/>
              <a:t>(</a:t>
            </a:r>
            <a:r>
              <a:rPr lang="el-GR" dirty="0" err="1"/>
              <a:t>feedback</a:t>
            </a:r>
            <a:r>
              <a:rPr lang="el-GR" dirty="0"/>
              <a:t>) για σταθερότητα ή αλλαγή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Συστηματική </a:t>
            </a:r>
            <a:r>
              <a:rPr lang="el-GR" dirty="0"/>
              <a:t>θεώρηση της πολιτικής και δυναμικής.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4296" y="1736035"/>
            <a:ext cx="5817704" cy="512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905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Δομολειτουργισμός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3" y="2160589"/>
            <a:ext cx="5988510" cy="3880773"/>
          </a:xfrm>
        </p:spPr>
        <p:txBody>
          <a:bodyPr/>
          <a:lstStyle/>
          <a:p>
            <a:r>
              <a:rPr lang="el-GR" dirty="0"/>
              <a:t>Προσέγγιση: Πολιτική ως σύστημα με λειτουργίες για σταθερότητα και επιβίωση κοινωνίας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Κεντρικοί </a:t>
            </a:r>
            <a:r>
              <a:rPr lang="el-GR" dirty="0"/>
              <a:t>μηχανισμοί</a:t>
            </a:r>
            <a:r>
              <a:rPr lang="el-GR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Κανονισμός </a:t>
            </a:r>
            <a:r>
              <a:rPr lang="el-GR" dirty="0"/>
              <a:t>συγκρούσεων</a:t>
            </a:r>
            <a:r>
              <a:rPr lang="el-GR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Κατανομή </a:t>
            </a:r>
            <a:r>
              <a:rPr lang="el-GR" dirty="0"/>
              <a:t>αξιών</a:t>
            </a:r>
            <a:r>
              <a:rPr lang="el-GR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Διατήρηση </a:t>
            </a:r>
            <a:r>
              <a:rPr lang="el-GR" dirty="0"/>
              <a:t>τάξης και νόμου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Σύνδεση </a:t>
            </a:r>
            <a:r>
              <a:rPr lang="el-GR" dirty="0"/>
              <a:t>με ευρύτερες κοινωνιολογικές θεωρίες (</a:t>
            </a:r>
            <a:r>
              <a:rPr lang="el-GR" dirty="0" err="1"/>
              <a:t>Parsons</a:t>
            </a:r>
            <a:r>
              <a:rPr lang="el-GR" dirty="0"/>
              <a:t>, </a:t>
            </a:r>
            <a:r>
              <a:rPr lang="el-GR" dirty="0" err="1"/>
              <a:t>Almond</a:t>
            </a:r>
            <a:r>
              <a:rPr lang="el-GR" dirty="0"/>
              <a:t>).</a:t>
            </a: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4586" y="3551583"/>
            <a:ext cx="4817414" cy="3306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346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Δεκαετία του 1990 και μετά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160589"/>
            <a:ext cx="6796892" cy="3880773"/>
          </a:xfrm>
        </p:spPr>
        <p:txBody>
          <a:bodyPr>
            <a:normAutofit/>
          </a:bodyPr>
          <a:lstStyle/>
          <a:p>
            <a:r>
              <a:rPr lang="el-GR" dirty="0"/>
              <a:t>Αλλαγές στην πολιτική επιστήμη</a:t>
            </a:r>
            <a:r>
              <a:rPr lang="el-GR" dirty="0" smtClean="0"/>
              <a:t>:</a:t>
            </a:r>
          </a:p>
          <a:p>
            <a:pPr lvl="1"/>
            <a:r>
              <a:rPr lang="el-GR" sz="1800" dirty="0" smtClean="0"/>
              <a:t>Άνοδος </a:t>
            </a:r>
            <a:r>
              <a:rPr lang="el-GR" sz="1800" dirty="0"/>
              <a:t>συμπεριφοριστικών και </a:t>
            </a:r>
            <a:r>
              <a:rPr lang="el-GR" sz="1800" dirty="0" err="1"/>
              <a:t>μετα</a:t>
            </a:r>
            <a:r>
              <a:rPr lang="el-GR" sz="1800" dirty="0"/>
              <a:t>-συμπεριφοριστικών προσεγγίσεων</a:t>
            </a:r>
            <a:r>
              <a:rPr lang="el-GR" sz="1800" dirty="0" smtClean="0"/>
              <a:t>.</a:t>
            </a:r>
          </a:p>
          <a:p>
            <a:pPr lvl="1"/>
            <a:r>
              <a:rPr lang="el-GR" sz="1800" dirty="0" smtClean="0"/>
              <a:t>Έμφαση </a:t>
            </a:r>
            <a:r>
              <a:rPr lang="el-GR" sz="1800" dirty="0"/>
              <a:t>σε διεθνοποίηση, παγκοσμιοποίηση και δικτυακές μορφές πολιτικής</a:t>
            </a:r>
            <a:r>
              <a:rPr lang="el-GR" sz="1800" dirty="0" smtClean="0"/>
              <a:t>.</a:t>
            </a:r>
          </a:p>
          <a:p>
            <a:pPr lvl="1"/>
            <a:r>
              <a:rPr lang="el-GR" sz="1800" dirty="0" smtClean="0"/>
              <a:t>Μελέτη </a:t>
            </a:r>
            <a:r>
              <a:rPr lang="el-GR" sz="1800" dirty="0"/>
              <a:t>πολιτικής συμμετοχής και κοινωνικών </a:t>
            </a:r>
            <a:r>
              <a:rPr lang="el-GR" sz="1800" dirty="0" smtClean="0"/>
              <a:t>κινημάτων.</a:t>
            </a:r>
          </a:p>
          <a:p>
            <a:pPr lvl="1"/>
            <a:r>
              <a:rPr lang="el-GR" sz="1800" dirty="0" smtClean="0"/>
              <a:t>Νέες </a:t>
            </a:r>
            <a:r>
              <a:rPr lang="el-GR" sz="1800" dirty="0"/>
              <a:t>μέθοδοι: ποιοτική έρευνα, </a:t>
            </a:r>
            <a:r>
              <a:rPr lang="el-GR" sz="1800" dirty="0" err="1"/>
              <a:t>πολυμεταβλητή</a:t>
            </a:r>
            <a:r>
              <a:rPr lang="el-GR" sz="1800" dirty="0"/>
              <a:t> ανάλυση, συγκριτική πολιτική.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9835" y="4094923"/>
            <a:ext cx="4152166" cy="276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050854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580</Words>
  <Application>Microsoft Office PowerPoint</Application>
  <PresentationFormat>Ευρεία οθόνη</PresentationFormat>
  <Paragraphs>72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0" baseType="lpstr">
      <vt:lpstr>Arial</vt:lpstr>
      <vt:lpstr>Calibri</vt:lpstr>
      <vt:lpstr>Trebuchet MS</vt:lpstr>
      <vt:lpstr>Wingdings</vt:lpstr>
      <vt:lpstr>Wingdings 3</vt:lpstr>
      <vt:lpstr>Όψη</vt:lpstr>
      <vt:lpstr>ΠΟΛΙΤΙΚΗ ΚΟΙΝΩΝΙΟΛΟΓΙΑ</vt:lpstr>
      <vt:lpstr>Παρουσίαση του PowerPoint</vt:lpstr>
      <vt:lpstr>Πολιτική</vt:lpstr>
      <vt:lpstr>Το πρόβλημα των ορίων της πολιτικής επιστήμης</vt:lpstr>
      <vt:lpstr>Παραδοσιακές προσεγγίσεις</vt:lpstr>
      <vt:lpstr>Μεταβατικές προσεγγίσεις (Wallas, Bentley)</vt:lpstr>
      <vt:lpstr>Ανάλυση συστημάτων (Easton)</vt:lpstr>
      <vt:lpstr>Δομολειτουργισμός</vt:lpstr>
      <vt:lpstr>Δεκαετία του 1990 και μετά</vt:lpstr>
      <vt:lpstr>Πολιτική επιστήμη και πρακτική πολιτική</vt:lpstr>
      <vt:lpstr>Μετασυμπεριφορική Προσέγγιση</vt:lpstr>
      <vt:lpstr>Νεοθεσμικές Θεωρίες</vt:lpstr>
      <vt:lpstr>Συμπέρασμα – Πολιτική Ανάλυση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ΠΟΛΙΤΙΚΗ ΚΟΙΝΩΝΙΟΛΟΓΙΑ</dc:title>
  <dc:creator>pc</dc:creator>
  <cp:lastModifiedBy>pc</cp:lastModifiedBy>
  <cp:revision>8</cp:revision>
  <dcterms:created xsi:type="dcterms:W3CDTF">2026-03-10T18:26:40Z</dcterms:created>
  <dcterms:modified xsi:type="dcterms:W3CDTF">2026-03-10T19:39:28Z</dcterms:modified>
</cp:coreProperties>
</file>