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6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59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6E65DB10-E117-4DF6-B91A-A309E37B69D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40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  <p:sldLayoutId id="214748366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5154" y="1052813"/>
            <a:ext cx="6795846" cy="1646302"/>
          </a:xfrm>
        </p:spPr>
        <p:txBody>
          <a:bodyPr/>
          <a:lstStyle/>
          <a:p>
            <a:r>
              <a:rPr lang="el-GR" sz="3600" b="1" dirty="0" smtClean="0"/>
              <a:t>ΠΟΛΙΤΙΚΗ ΚΟΙΝΩΝΙΟΛΟΓΙΑ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4487" y="3505200"/>
            <a:ext cx="7166113" cy="2038177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Μάθημα </a:t>
            </a:r>
            <a:r>
              <a:rPr lang="el-GR" dirty="0" smtClean="0"/>
              <a:t>1</a:t>
            </a:r>
            <a:r>
              <a:rPr lang="en-US" dirty="0" smtClean="0"/>
              <a:t>2-13</a:t>
            </a:r>
            <a:endParaRPr lang="el-GR" dirty="0" smtClean="0"/>
          </a:p>
          <a:p>
            <a:pPr algn="ctr"/>
            <a:r>
              <a:rPr lang="el-GR" dirty="0"/>
              <a:t>Τμήμα Επιστημών της Εκπαίδευσης και της Αγωγής στην Προσχολική Ηλικία</a:t>
            </a:r>
          </a:p>
          <a:p>
            <a:pPr algn="ctr"/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>Πανεπιστήμιο </a:t>
            </a:r>
            <a:r>
              <a:rPr lang="el-GR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Πατρών</a:t>
            </a: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>Διδάσκουσα: Μαρία </a:t>
            </a:r>
            <a:r>
              <a:rPr lang="el-GR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Τσαγκανού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AC46D-54A2-D14A-B77F-93DBCD72AD5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97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45514" y="563609"/>
            <a:ext cx="8596668" cy="52962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u="sng" dirty="0"/>
              <a:t>Κοινωνικός </a:t>
            </a:r>
            <a:r>
              <a:rPr lang="el-GR" b="1" u="sng" dirty="0" smtClean="0"/>
              <a:t>Έλεγχος</a:t>
            </a:r>
          </a:p>
          <a:p>
            <a:pPr marL="0" indent="0">
              <a:buNone/>
            </a:pPr>
            <a:r>
              <a:rPr lang="el-GR" dirty="0" smtClean="0"/>
              <a:t>Τα </a:t>
            </a:r>
            <a:r>
              <a:rPr lang="el-GR" dirty="0"/>
              <a:t>δικαστήρια λειτουργούν και ως μηχανισμοί κοινωνικού ελέγχου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 smtClean="0"/>
              <a:t>Επιβάλλουν:</a:t>
            </a:r>
          </a:p>
          <a:p>
            <a:r>
              <a:rPr lang="el-GR" dirty="0" smtClean="0"/>
              <a:t>ποινές,</a:t>
            </a:r>
          </a:p>
          <a:p>
            <a:r>
              <a:rPr lang="el-GR" dirty="0" smtClean="0"/>
              <a:t>περιορισμούς,</a:t>
            </a:r>
          </a:p>
          <a:p>
            <a:r>
              <a:rPr lang="el-GR" dirty="0" smtClean="0"/>
              <a:t>συμμόρφωση </a:t>
            </a:r>
            <a:r>
              <a:rPr lang="el-GR" dirty="0"/>
              <a:t>σε κανόνες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b="1" dirty="0"/>
              <a:t>Ο </a:t>
            </a:r>
            <a:r>
              <a:rPr lang="el-GR" b="1" dirty="0" err="1"/>
              <a:t>Michel</a:t>
            </a:r>
            <a:r>
              <a:rPr lang="el-GR" b="1" dirty="0"/>
              <a:t> </a:t>
            </a:r>
            <a:r>
              <a:rPr lang="el-GR" b="1" dirty="0" err="1"/>
              <a:t>Foucault</a:t>
            </a:r>
            <a:endParaRPr lang="el-GR" b="1" dirty="0"/>
          </a:p>
          <a:p>
            <a:pPr marL="0" indent="0">
              <a:buNone/>
            </a:pPr>
            <a:r>
              <a:rPr lang="el-GR" dirty="0"/>
              <a:t>συνέδεσε τη δικαιοσύνη με:</a:t>
            </a:r>
          </a:p>
          <a:p>
            <a:r>
              <a:rPr lang="el-GR" dirty="0"/>
              <a:t>πειθαρχία, </a:t>
            </a:r>
          </a:p>
          <a:p>
            <a:r>
              <a:rPr lang="el-GR" dirty="0"/>
              <a:t>επιτήρηση, </a:t>
            </a:r>
          </a:p>
          <a:p>
            <a:r>
              <a:rPr lang="el-GR" dirty="0"/>
              <a:t>κοινωνικό έλεγχο.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21320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19003" y="1387857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b="1" u="sng" dirty="0"/>
              <a:t>Δικαιοσύνη και </a:t>
            </a:r>
            <a:r>
              <a:rPr lang="el-GR" b="1" u="sng" dirty="0" smtClean="0"/>
              <a:t>Ανισότητες</a:t>
            </a:r>
          </a:p>
          <a:p>
            <a:r>
              <a:rPr lang="el-GR" dirty="0" smtClean="0"/>
              <a:t>Η </a:t>
            </a:r>
            <a:r>
              <a:rPr lang="el-GR" dirty="0"/>
              <a:t>πρόσβαση στη δικαιοσύνη δεν είναι πάντα ίση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pPr marL="0" indent="0">
              <a:buNone/>
            </a:pPr>
            <a:r>
              <a:rPr lang="el-GR" b="1" dirty="0"/>
              <a:t>Παράγοντες ανισότητας</a:t>
            </a:r>
          </a:p>
          <a:p>
            <a:r>
              <a:rPr lang="el-GR" dirty="0"/>
              <a:t>οικονομική κατάσταση, </a:t>
            </a:r>
          </a:p>
          <a:p>
            <a:r>
              <a:rPr lang="el-GR" dirty="0"/>
              <a:t>μορφωτικό επίπεδο, </a:t>
            </a:r>
          </a:p>
          <a:p>
            <a:r>
              <a:rPr lang="el-GR" dirty="0"/>
              <a:t>κοινωνική τάξη, </a:t>
            </a:r>
          </a:p>
          <a:p>
            <a:r>
              <a:rPr lang="el-GR" dirty="0"/>
              <a:t>φύλο, </a:t>
            </a:r>
          </a:p>
          <a:p>
            <a:r>
              <a:rPr lang="el-GR" dirty="0"/>
              <a:t>εθνικότητα.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73064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38697" y="1065884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b="1" u="sng" dirty="0"/>
              <a:t>Ο </a:t>
            </a:r>
            <a:r>
              <a:rPr lang="el-GR" b="1" u="sng" dirty="0" err="1"/>
              <a:t>Marx</a:t>
            </a:r>
            <a:r>
              <a:rPr lang="el-GR" b="1" u="sng" dirty="0"/>
              <a:t> και το </a:t>
            </a:r>
            <a:r>
              <a:rPr lang="el-GR" b="1" u="sng" dirty="0" smtClean="0"/>
              <a:t>Δίκαιο</a:t>
            </a:r>
          </a:p>
          <a:p>
            <a:pPr marL="0" indent="0">
              <a:buNone/>
            </a:pPr>
            <a:r>
              <a:rPr lang="el-GR" dirty="0" smtClean="0"/>
              <a:t>Ο </a:t>
            </a:r>
            <a:r>
              <a:rPr lang="el-GR" dirty="0" err="1"/>
              <a:t>Karl</a:t>
            </a:r>
            <a:r>
              <a:rPr lang="el-GR" dirty="0"/>
              <a:t> </a:t>
            </a:r>
            <a:r>
              <a:rPr lang="el-GR" dirty="0" err="1"/>
              <a:t>Marx</a:t>
            </a:r>
            <a:r>
              <a:rPr lang="el-GR" dirty="0"/>
              <a:t> θεωρούσε ότι</a:t>
            </a:r>
            <a:r>
              <a:rPr lang="el-GR" dirty="0" smtClean="0"/>
              <a:t>:</a:t>
            </a:r>
          </a:p>
          <a:p>
            <a:r>
              <a:rPr lang="el-GR" dirty="0" smtClean="0"/>
              <a:t>το </a:t>
            </a:r>
            <a:r>
              <a:rPr lang="el-GR" dirty="0"/>
              <a:t>κράτος και οι νόμοι συχνά εξυπηρετούν τα συμφέροντα της κυρίαρχης τάξης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pPr marL="0" indent="0">
              <a:buNone/>
            </a:pPr>
            <a:r>
              <a:rPr lang="el-GR" dirty="0"/>
              <a:t>Σύμφωνα με αυτή την </a:t>
            </a:r>
            <a:r>
              <a:rPr lang="el-GR" dirty="0" smtClean="0"/>
              <a:t>προσέγγιση: </a:t>
            </a:r>
          </a:p>
          <a:p>
            <a:pPr marL="0" indent="0">
              <a:buNone/>
            </a:pPr>
            <a:r>
              <a:rPr lang="el-GR" b="1" dirty="0" smtClean="0"/>
              <a:t>Η </a:t>
            </a:r>
            <a:r>
              <a:rPr lang="el-GR" b="1" dirty="0"/>
              <a:t>δικαιοσύνη</a:t>
            </a:r>
            <a:r>
              <a:rPr lang="el-GR" b="1" dirty="0" smtClean="0"/>
              <a:t>:</a:t>
            </a:r>
          </a:p>
          <a:p>
            <a:r>
              <a:rPr lang="el-GR" dirty="0" smtClean="0"/>
              <a:t>δεν </a:t>
            </a:r>
            <a:r>
              <a:rPr lang="el-GR" dirty="0"/>
              <a:t>είναι πλήρως ουδέτερη</a:t>
            </a:r>
            <a:r>
              <a:rPr lang="el-GR" dirty="0" smtClean="0"/>
              <a:t>,</a:t>
            </a:r>
          </a:p>
          <a:p>
            <a:r>
              <a:rPr lang="el-GR" dirty="0" smtClean="0"/>
              <a:t>επηρεάζεται </a:t>
            </a:r>
            <a:r>
              <a:rPr lang="el-GR" dirty="0"/>
              <a:t>από κοινωνικές σχέσεις εξουσίας.</a:t>
            </a:r>
          </a:p>
        </p:txBody>
      </p:sp>
    </p:spTree>
    <p:extLst>
      <p:ext uri="{BB962C8B-B14F-4D97-AF65-F5344CB8AC3E}">
        <p14:creationId xmlns:p14="http://schemas.microsoft.com/office/powerpoint/2010/main" val="3785527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16726" y="0"/>
            <a:ext cx="8596668" cy="1320800"/>
          </a:xfrm>
        </p:spPr>
        <p:txBody>
          <a:bodyPr/>
          <a:lstStyle/>
          <a:p>
            <a:r>
              <a:rPr lang="el-GR" b="1" dirty="0"/>
              <a:t>Πολιτικός Έλεγχος της Δικαστικής Εξουσίας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725769"/>
            <a:ext cx="8596668" cy="4315593"/>
          </a:xfrm>
        </p:spPr>
        <p:txBody>
          <a:bodyPr>
            <a:normAutofit lnSpcReduction="10000"/>
          </a:bodyPr>
          <a:lstStyle/>
          <a:p>
            <a:r>
              <a:rPr lang="el-GR" dirty="0"/>
              <a:t>Παρότι η δικαιοσύνη είναι ανεξάρτητη, υπάρχει πολιτική επιρροή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b="1" u="sng" dirty="0"/>
              <a:t>Μορφές Πολιτικού </a:t>
            </a:r>
            <a:r>
              <a:rPr lang="el-GR" b="1" u="sng" dirty="0" smtClean="0"/>
              <a:t>Ελέγχου</a:t>
            </a:r>
          </a:p>
          <a:p>
            <a:r>
              <a:rPr lang="el-GR" dirty="0" smtClean="0"/>
              <a:t>α</a:t>
            </a:r>
            <a:r>
              <a:rPr lang="el-GR" dirty="0"/>
              <a:t>) </a:t>
            </a:r>
            <a:r>
              <a:rPr lang="el-GR" b="1" dirty="0"/>
              <a:t>Επιλογή ανώτατων </a:t>
            </a:r>
            <a:r>
              <a:rPr lang="el-GR" b="1" dirty="0" smtClean="0"/>
              <a:t>δικαστών</a:t>
            </a:r>
          </a:p>
          <a:p>
            <a:r>
              <a:rPr lang="el-GR" dirty="0" smtClean="0"/>
              <a:t>Η </a:t>
            </a:r>
            <a:r>
              <a:rPr lang="el-GR" dirty="0"/>
              <a:t>κυβέρνηση συχνά συμμετέχει στον διορισμό ανώτατων δικαστών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r>
              <a:rPr lang="el-GR" dirty="0" smtClean="0"/>
              <a:t>β</a:t>
            </a:r>
            <a:r>
              <a:rPr lang="el-GR" dirty="0"/>
              <a:t>) </a:t>
            </a:r>
            <a:r>
              <a:rPr lang="el-GR" b="1" dirty="0"/>
              <a:t>Νομοθετικές </a:t>
            </a:r>
            <a:r>
              <a:rPr lang="el-GR" b="1" dirty="0" smtClean="0"/>
              <a:t>αλλαγές</a:t>
            </a:r>
          </a:p>
          <a:p>
            <a:pPr marL="0" indent="0">
              <a:buNone/>
            </a:pPr>
            <a:r>
              <a:rPr lang="el-GR" dirty="0" smtClean="0"/>
              <a:t>Η </a:t>
            </a:r>
            <a:r>
              <a:rPr lang="el-GR" dirty="0"/>
              <a:t>Βουλή αλλάζει</a:t>
            </a:r>
            <a:r>
              <a:rPr lang="el-GR" dirty="0" smtClean="0"/>
              <a:t>:</a:t>
            </a:r>
          </a:p>
          <a:p>
            <a:r>
              <a:rPr lang="el-GR" dirty="0" smtClean="0"/>
              <a:t>νόμους,</a:t>
            </a:r>
          </a:p>
          <a:p>
            <a:r>
              <a:rPr lang="el-GR" dirty="0" smtClean="0"/>
              <a:t>αρμοδιότητες </a:t>
            </a:r>
            <a:r>
              <a:rPr lang="el-GR" dirty="0"/>
              <a:t>δικαστηρίων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διαδικασίες</a:t>
            </a:r>
            <a:r>
              <a:rPr lang="el-G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9016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986428" y="769672"/>
            <a:ext cx="8596668" cy="55538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γ) Οικονομικός έλεγχος</a:t>
            </a:r>
          </a:p>
          <a:p>
            <a:r>
              <a:rPr lang="el-GR" dirty="0"/>
              <a:t>Το κράτος καθορίζει: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προϋπολογισμούς,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πόρους,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υποδομές. </a:t>
            </a:r>
            <a:endParaRPr lang="el-GR" dirty="0" smtClean="0"/>
          </a:p>
          <a:p>
            <a:pPr>
              <a:buFont typeface="Arial" panose="020B0604020202020204" pitchFamily="34" charset="0"/>
              <a:buChar char="•"/>
            </a:pPr>
            <a:endParaRPr lang="el-GR" dirty="0"/>
          </a:p>
          <a:p>
            <a:pPr marL="0" indent="0">
              <a:buNone/>
            </a:pPr>
            <a:r>
              <a:rPr lang="el-GR" b="1" u="sng" dirty="0"/>
              <a:t>Κίνδυνοι Πολιτικού Ελέγχου</a:t>
            </a:r>
          </a:p>
          <a:p>
            <a:r>
              <a:rPr lang="el-GR" b="1" dirty="0"/>
              <a:t>Κίνδυνοι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περιορισμός ανεξαρτησίας,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κομματικοποίηση,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εξάρτηση δικαστών,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μείωση εμπιστοσύνης πολιτών.</a:t>
            </a:r>
          </a:p>
          <a:p>
            <a:pPr>
              <a:buFont typeface="Arial" panose="020B0604020202020204" pitchFamily="34" charset="0"/>
              <a:buChar char="•"/>
            </a:pP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4077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584101"/>
            <a:ext cx="8596668" cy="4457261"/>
          </a:xfrm>
        </p:spPr>
        <p:txBody>
          <a:bodyPr/>
          <a:lstStyle/>
          <a:p>
            <a:pPr marL="0" indent="0">
              <a:buNone/>
            </a:pPr>
            <a:r>
              <a:rPr lang="el-GR" b="1" u="sng" dirty="0"/>
              <a:t>Δικαστικός Ακτιβισμός</a:t>
            </a:r>
          </a:p>
          <a:p>
            <a:r>
              <a:rPr lang="el-GR" dirty="0"/>
              <a:t>Ορισμένα δικαστήρια παρεμβαίνουν έντονα στην πολιτική ζωή.</a:t>
            </a:r>
          </a:p>
          <a:p>
            <a:pPr marL="0" indent="0">
              <a:buNone/>
            </a:pPr>
            <a:r>
              <a:rPr lang="el-GR" b="1" dirty="0"/>
              <a:t>Παραδείγματα</a:t>
            </a:r>
          </a:p>
          <a:p>
            <a:r>
              <a:rPr lang="el-GR" dirty="0"/>
              <a:t>Αποφάσεις για: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γάμο ομοφύλων,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αμβλώσεις,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ανθρώπινα δικαιώματα,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μετανάστευση.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6849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28849" y="821186"/>
            <a:ext cx="8596668" cy="54121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Δικαιοσύνη και Δημοκρατία</a:t>
            </a:r>
          </a:p>
          <a:p>
            <a:r>
              <a:rPr lang="el-GR" dirty="0"/>
              <a:t>Η δημοκρατία απαιτεί: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ανεξάρτητη δικαιοσύνη,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λογοδοσία,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διαφάνεια,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προστασία δικαιωμάτων</a:t>
            </a:r>
            <a:r>
              <a:rPr lang="el-GR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b="1" dirty="0"/>
              <a:t>Χωρίς ανεξάρτητη δικαιοσύνη</a:t>
            </a:r>
          </a:p>
          <a:p>
            <a:r>
              <a:rPr lang="el-GR" dirty="0"/>
              <a:t>υπάρχει κίνδυνος: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αυταρχισμού,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αυθαιρεσίας,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κατάχρησης εξουσίας.</a:t>
            </a:r>
          </a:p>
          <a:p>
            <a:pPr>
              <a:buFont typeface="Arial" panose="020B0604020202020204" pitchFamily="34" charset="0"/>
              <a:buChar char="•"/>
            </a:pP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53990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48545" y="1619676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b="1" u="sng" dirty="0"/>
              <a:t>Δικαστήρια και Εκπαίδευση</a:t>
            </a:r>
          </a:p>
          <a:p>
            <a:r>
              <a:rPr lang="el-GR" dirty="0"/>
              <a:t>Τα δικαστήρια επηρεάζουν άμεσα την εκπαίδευση.</a:t>
            </a:r>
          </a:p>
          <a:p>
            <a:pPr marL="0" indent="0">
              <a:buNone/>
            </a:pPr>
            <a:r>
              <a:rPr lang="el-GR" b="1" dirty="0"/>
              <a:t>Παραδείγματα</a:t>
            </a:r>
          </a:p>
          <a:p>
            <a:r>
              <a:rPr lang="el-GR" dirty="0"/>
              <a:t>Αποφάσεις για: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θρησκευτικά,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πανεπιστημιακό άσυλο,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αξιολόγηση εκπαιδευτικών,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δικαιώματα μαθητών.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572961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u="sng" dirty="0"/>
              <a:t>Σύγχρονες Προκλήσεις</a:t>
            </a:r>
          </a:p>
          <a:p>
            <a:r>
              <a:rPr lang="el-GR" b="1" dirty="0"/>
              <a:t>Καθυστερήσεις απονομής δικαιοσύνης</a:t>
            </a:r>
          </a:p>
          <a:p>
            <a:r>
              <a:rPr lang="el-GR" b="1" dirty="0"/>
              <a:t>Υπερφόρτωση δικαστηρίων</a:t>
            </a:r>
          </a:p>
          <a:p>
            <a:r>
              <a:rPr lang="el-GR" b="1" dirty="0"/>
              <a:t>Ψηφιακή δικαιοσύνη</a:t>
            </a:r>
          </a:p>
          <a:p>
            <a:r>
              <a:rPr lang="el-GR" b="1" dirty="0"/>
              <a:t>Προστασία προσωπικών δεδομένων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421389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35167"/>
              </p:ext>
            </p:extLst>
          </p:nvPr>
        </p:nvGraphicFramePr>
        <p:xfrm>
          <a:off x="399245" y="141668"/>
          <a:ext cx="11359168" cy="6375649"/>
        </p:xfrm>
        <a:graphic>
          <a:graphicData uri="http://schemas.openxmlformats.org/drawingml/2006/table">
            <a:tbl>
              <a:tblPr/>
              <a:tblGrid>
                <a:gridCol w="2839792"/>
                <a:gridCol w="2839792"/>
                <a:gridCol w="2839792"/>
                <a:gridCol w="2839792"/>
              </a:tblGrid>
              <a:tr h="340682">
                <a:tc>
                  <a:txBody>
                    <a:bodyPr/>
                    <a:lstStyle/>
                    <a:p>
                      <a:r>
                        <a:rPr lang="el-GR" sz="1400" b="1" dirty="0">
                          <a:solidFill>
                            <a:srgbClr val="C00000"/>
                          </a:solidFill>
                        </a:rPr>
                        <a:t>Θεματική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 b="1">
                          <a:solidFill>
                            <a:srgbClr val="C00000"/>
                          </a:solidFill>
                        </a:rPr>
                        <a:t>Βασικά Χαρακτηριστικά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 b="1" dirty="0">
                          <a:solidFill>
                            <a:srgbClr val="C00000"/>
                          </a:solidFill>
                        </a:rPr>
                        <a:t>Παραδείγματα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 b="1" dirty="0">
                          <a:solidFill>
                            <a:srgbClr val="C00000"/>
                          </a:solidFill>
                        </a:rPr>
                        <a:t>Κοινωνιολογική Σημασία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778706">
                <a:tc>
                  <a:txBody>
                    <a:bodyPr/>
                    <a:lstStyle/>
                    <a:p>
                      <a:r>
                        <a:rPr lang="el-GR" sz="1200" dirty="0"/>
                        <a:t>Δικαστική Εξουσία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Εφαρμογή νόμων, απονομή δικαιοσύνης, έλεγχος νομιμότητας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Δικαστήρια, Άρειος Πάγος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Προστασία δημοκρατίας και δικαιωμάτων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40682">
                <a:tc>
                  <a:txBody>
                    <a:bodyPr/>
                    <a:lstStyle/>
                    <a:p>
                      <a:r>
                        <a:rPr lang="el-GR" sz="1200"/>
                        <a:t>Νομικό Σύστημα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Σύνολο νόμων και θεσμών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Σύνταγμα, ποινικός κώδικας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Ρύθμιση κοινωνικής ζωής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486692">
                <a:tc>
                  <a:txBody>
                    <a:bodyPr/>
                    <a:lstStyle/>
                    <a:p>
                      <a:r>
                        <a:rPr lang="el-GR" sz="1200"/>
                        <a:t>Ανεξαρτησία Δικαιοσύνης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Αμεροληψία και προστασία από πολιτικές πιέσεις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Μονιμότητα δικαστών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Περιορισμός αυθαιρεσίας εξουσίας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486692">
                <a:tc>
                  <a:txBody>
                    <a:bodyPr/>
                    <a:lstStyle/>
                    <a:p>
                      <a:r>
                        <a:rPr lang="el-GR" sz="1200"/>
                        <a:t>Πολιτικός Έλεγχος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Παρεμβάσεις κυβέρνησης ή Βουλής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Διορισμοί ανώτατων δικαστών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Κίνδυνος κομματικοποίησης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486692">
                <a:tc>
                  <a:txBody>
                    <a:bodyPr/>
                    <a:lstStyle/>
                    <a:p>
                      <a:r>
                        <a:rPr lang="el-GR" sz="1200"/>
                        <a:t>Κοινοβουλευτικός Έλεγχος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Αλλαγή νόμων και δικαστικών αρμοδιοτήτων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Αναθεώρηση δικαστικών διαδικασιών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Σχέση πολιτικής και δικαιοσύνης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486692">
                <a:tc>
                  <a:txBody>
                    <a:bodyPr/>
                    <a:lstStyle/>
                    <a:p>
                      <a:r>
                        <a:rPr lang="el-GR" sz="1200"/>
                        <a:t>Δικαστικός Ακτιβισμός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Παρέμβαση δικαστηρίων σε πολιτικά ζητήματα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Αποφάσεις για ανθρώπινα δικαιώματα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Επέκταση ρόλου δικαιοσύνης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40682">
                <a:tc>
                  <a:txBody>
                    <a:bodyPr/>
                    <a:lstStyle/>
                    <a:p>
                      <a:r>
                        <a:rPr lang="el-GR" sz="1200"/>
                        <a:t>Κοινωνικός Έλεγχος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Επιβολή κανόνων και πειθαρχίας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Ποινές, δικαστικές αποφάσεις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Διατήρηση κοινωνικής τάξης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486692">
                <a:tc>
                  <a:txBody>
                    <a:bodyPr/>
                    <a:lstStyle/>
                    <a:p>
                      <a:r>
                        <a:rPr lang="el-GR" sz="1200"/>
                        <a:t>Γραφειοκρατία Δικαιοσύνης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Διοικητική οργάνωση δικαστηρίων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Δικογραφίες, πρωτόκολλα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Οργάνωση κρατικής λειτουργίας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632699">
                <a:tc>
                  <a:txBody>
                    <a:bodyPr/>
                    <a:lstStyle/>
                    <a:p>
                      <a:r>
                        <a:rPr lang="el-GR" sz="1200"/>
                        <a:t>Πρόσβαση στη Δικαιοσύνη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Δυνατότητα πολιτών να διεκδικούν δικαιώματα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Νομική υποστήριξη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Κοινωνικές ανισότητες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40682">
                <a:tc>
                  <a:txBody>
                    <a:bodyPr/>
                    <a:lstStyle/>
                    <a:p>
                      <a:r>
                        <a:rPr lang="el-GR" sz="1200" dirty="0"/>
                        <a:t>Ψηφιακή Δικαιοσύνη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Ηλεκτρονικές διαδικασίες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Τηλεδιασκέψεις, ψηφιακά αρχεία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Εκσυγχρονισμός κράτους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486692">
                <a:tc>
                  <a:txBody>
                    <a:bodyPr/>
                    <a:lstStyle/>
                    <a:p>
                      <a:r>
                        <a:rPr lang="el-GR" sz="1200"/>
                        <a:t>Θεωρία </a:t>
                      </a:r>
                      <a:r>
                        <a:rPr lang="en-US" sz="1200"/>
                        <a:t>Weber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Νομιμο-ορθολογική εξουσία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Γραφειοκρατικό κράτος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Ορθολογική διοίκηση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40682">
                <a:tc>
                  <a:txBody>
                    <a:bodyPr/>
                    <a:lstStyle/>
                    <a:p>
                      <a:r>
                        <a:rPr lang="el-GR" sz="1200"/>
                        <a:t>Θεωρία </a:t>
                      </a:r>
                      <a:r>
                        <a:rPr lang="en-US" sz="1200"/>
                        <a:t>Marx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Το δίκαιο υπηρετεί κυρίαρχες τάξεις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Ταξική ανισότητα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Πολιτική διάσταση νόμου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40682">
                <a:tc>
                  <a:txBody>
                    <a:bodyPr/>
                    <a:lstStyle/>
                    <a:p>
                      <a:r>
                        <a:rPr lang="el-GR" sz="1200"/>
                        <a:t>Θεωρία </a:t>
                      </a:r>
                      <a:r>
                        <a:rPr lang="en-US" sz="1200"/>
                        <a:t>Foucault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Επιτήρηση και πειθαρχία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Φυλακές, σχολεία</a:t>
                      </a:r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Εξουσία στην </a:t>
                      </a:r>
                      <a:r>
                        <a:rPr lang="el-GR" sz="1200" dirty="0" smtClean="0"/>
                        <a:t>καθημερινότητα</a:t>
                      </a:r>
                      <a:endParaRPr lang="el-GR" sz="1200" dirty="0"/>
                    </a:p>
                  </a:txBody>
                  <a:tcPr marL="28126" marR="28126" marT="14063" marB="140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8683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5876" y="1490550"/>
            <a:ext cx="7766936" cy="439080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/>
              <a:t>Τα Δικαστήρια και η Πολιτική </a:t>
            </a:r>
            <a:r>
              <a:rPr lang="el-GR" sz="4000" b="1" dirty="0" smtClean="0"/>
              <a:t>Διαδικασία</a:t>
            </a:r>
          </a:p>
          <a:p>
            <a:pPr algn="ctr"/>
            <a:r>
              <a:rPr lang="el-GR" sz="4000" b="1" dirty="0" smtClean="0"/>
              <a:t>Στρατός και Πολιτική</a:t>
            </a:r>
          </a:p>
          <a:p>
            <a:pPr algn="ctr"/>
            <a:r>
              <a:rPr lang="el-GR" sz="4000" b="1" dirty="0" smtClean="0"/>
              <a:t>Πολιτική μεταβολή</a:t>
            </a:r>
            <a:endParaRPr lang="el-GR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25115335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90968" y="197476"/>
            <a:ext cx="8596668" cy="1320800"/>
          </a:xfrm>
        </p:spPr>
        <p:txBody>
          <a:bodyPr/>
          <a:lstStyle/>
          <a:p>
            <a:r>
              <a:rPr lang="el-GR" b="1" dirty="0"/>
              <a:t>Στρατός και Πολιτική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 στρατός αποτελεί βασικό θεσμό του κράτους και συνδέεται άμεσα με: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την εθνική ασφάλεια,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την κρατική κυριαρχία,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την άσκηση εξουσίας.</a:t>
            </a:r>
          </a:p>
          <a:p>
            <a:r>
              <a:rPr lang="el-GR" b="1" dirty="0"/>
              <a:t>Βασικές λειτουργίες στρατού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Άμυνα χώρας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Προστασία συνόρων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Διαχείριση κρίσεων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Συμμετοχή σε διεθνείς αποστολές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855569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u="sng" dirty="0"/>
              <a:t>Στρατός και </a:t>
            </a:r>
            <a:r>
              <a:rPr lang="el-GR" b="1" u="sng" dirty="0" smtClean="0"/>
              <a:t>Δημοκρατία</a:t>
            </a:r>
          </a:p>
          <a:p>
            <a:r>
              <a:rPr lang="el-GR" dirty="0" smtClean="0"/>
              <a:t>Στις </a:t>
            </a:r>
            <a:r>
              <a:rPr lang="el-GR" dirty="0"/>
              <a:t>δημοκρατίες ο στρατός πρέπει να υπακούει στην πολιτική εξουσία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b="1" dirty="0" smtClean="0"/>
              <a:t>Αρχή </a:t>
            </a:r>
            <a:r>
              <a:rPr lang="el-GR" b="1" dirty="0"/>
              <a:t>πολιτικού </a:t>
            </a:r>
            <a:r>
              <a:rPr lang="el-GR" b="1" dirty="0" smtClean="0"/>
              <a:t>ελέγχου</a:t>
            </a:r>
          </a:p>
          <a:p>
            <a:r>
              <a:rPr lang="el-GR" dirty="0" smtClean="0"/>
              <a:t>Οι </a:t>
            </a:r>
            <a:r>
              <a:rPr lang="el-GR" dirty="0"/>
              <a:t>ένοπλες δυνάμεις ελέγχονται από</a:t>
            </a:r>
            <a:r>
              <a:rPr lang="el-GR" dirty="0" smtClean="0"/>
              <a:t>:</a:t>
            </a:r>
          </a:p>
          <a:p>
            <a:r>
              <a:rPr lang="el-GR" dirty="0" smtClean="0"/>
              <a:t>κυβέρνηση,</a:t>
            </a:r>
          </a:p>
          <a:p>
            <a:r>
              <a:rPr lang="el-GR" dirty="0" smtClean="0"/>
              <a:t>κοινοβούλιο,</a:t>
            </a:r>
          </a:p>
          <a:p>
            <a:r>
              <a:rPr lang="el-GR" dirty="0" smtClean="0"/>
              <a:t>σύνταγμα</a:t>
            </a:r>
            <a:r>
              <a:rPr lang="el-G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07540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Στόχοι πολιτικού </a:t>
            </a:r>
            <a:r>
              <a:rPr lang="el-GR" b="1" dirty="0" smtClean="0"/>
              <a:t>ελέγχου</a:t>
            </a:r>
          </a:p>
          <a:p>
            <a:r>
              <a:rPr lang="el-GR" dirty="0" smtClean="0"/>
              <a:t>αποφυγή </a:t>
            </a:r>
            <a:r>
              <a:rPr lang="el-GR" dirty="0"/>
              <a:t>πραξικοπημάτων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προστασία </a:t>
            </a:r>
            <a:r>
              <a:rPr lang="el-GR" dirty="0"/>
              <a:t>δημοκρατίας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περιορισμός </a:t>
            </a:r>
            <a:r>
              <a:rPr lang="el-GR" dirty="0"/>
              <a:t>αυθαίρετης στρατιωτικής δύναμης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l-GR" dirty="0"/>
              <a:t>Η ισορροπία στρατού και πολιτικής αποτελεί δείκτη δημοκρατικής σταθερότητας.</a:t>
            </a:r>
            <a:endParaRPr lang="el-GR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8523868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9604" y="718156"/>
            <a:ext cx="8596668" cy="55280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u="sng" dirty="0"/>
              <a:t>Στρατιωτική Παρέμβαση στην </a:t>
            </a:r>
            <a:r>
              <a:rPr lang="el-GR" b="1" u="sng" dirty="0" smtClean="0"/>
              <a:t>Πολιτική</a:t>
            </a:r>
          </a:p>
          <a:p>
            <a:r>
              <a:rPr lang="el-GR" dirty="0" smtClean="0"/>
              <a:t>Σε </a:t>
            </a:r>
            <a:r>
              <a:rPr lang="el-GR" dirty="0"/>
              <a:t>ορισμένες περιπτώσεις ο στρατός παρεμβαίνει άμεσα στην πολιτική ζωή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b="1" dirty="0" smtClean="0"/>
              <a:t>Μορφές παρέμβασης</a:t>
            </a:r>
          </a:p>
          <a:p>
            <a:r>
              <a:rPr lang="el-GR" dirty="0" smtClean="0"/>
              <a:t>πραξικοπήματα,</a:t>
            </a:r>
          </a:p>
          <a:p>
            <a:r>
              <a:rPr lang="el-GR" dirty="0" smtClean="0"/>
              <a:t>στρατιωτικές </a:t>
            </a:r>
            <a:r>
              <a:rPr lang="el-GR" dirty="0"/>
              <a:t>δικτατορίες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κατάσταση </a:t>
            </a:r>
            <a:r>
              <a:rPr lang="el-GR" dirty="0"/>
              <a:t>έκτακτης ανάγκης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r>
              <a:rPr lang="el-GR" b="1" dirty="0"/>
              <a:t>Αίτια στρατιωτικών παρεμβάσεων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πολιτική αστάθεια,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οικονομική κρίση,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αδύναμοι θεσμοί,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κοινωνικές συγκρούσεις.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345352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45514" y="421941"/>
            <a:ext cx="8596668" cy="6184921"/>
          </a:xfrm>
        </p:spPr>
        <p:txBody>
          <a:bodyPr/>
          <a:lstStyle/>
          <a:p>
            <a:pPr marL="0" indent="0">
              <a:buNone/>
            </a:pPr>
            <a:r>
              <a:rPr lang="el-GR" b="1" u="sng" dirty="0"/>
              <a:t>Στρατός, Κοινωνία και </a:t>
            </a:r>
            <a:r>
              <a:rPr lang="el-GR" b="1" u="sng" dirty="0" smtClean="0"/>
              <a:t>Ιδεολογία</a:t>
            </a:r>
          </a:p>
          <a:p>
            <a:r>
              <a:rPr lang="el-GR" dirty="0" smtClean="0"/>
              <a:t>Ο </a:t>
            </a:r>
            <a:r>
              <a:rPr lang="el-GR" dirty="0"/>
              <a:t>στρατός λειτουργεί και ως θεσμός κοινωνικοποίησης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b="1" dirty="0" smtClean="0"/>
              <a:t>Μεταδίδει </a:t>
            </a:r>
          </a:p>
          <a:p>
            <a:r>
              <a:rPr lang="el-GR" dirty="0" smtClean="0"/>
              <a:t>πειθαρχία,</a:t>
            </a:r>
          </a:p>
          <a:p>
            <a:r>
              <a:rPr lang="el-GR" dirty="0" smtClean="0"/>
              <a:t>ιεραρχία,</a:t>
            </a:r>
          </a:p>
          <a:p>
            <a:r>
              <a:rPr lang="el-GR" dirty="0" smtClean="0"/>
              <a:t>εθνική </a:t>
            </a:r>
            <a:r>
              <a:rPr lang="el-GR" dirty="0"/>
              <a:t>ταυτότητα</a:t>
            </a:r>
            <a:r>
              <a:rPr lang="el-GR" dirty="0" smtClean="0"/>
              <a:t>,</a:t>
            </a:r>
          </a:p>
          <a:p>
            <a:r>
              <a:rPr lang="el-GR" dirty="0" smtClean="0"/>
              <a:t>υπακοή.</a:t>
            </a:r>
          </a:p>
          <a:p>
            <a:endParaRPr lang="el-GR" dirty="0"/>
          </a:p>
          <a:p>
            <a:r>
              <a:rPr lang="el-GR" b="1" dirty="0"/>
              <a:t>Υποχρεωτική θητεία</a:t>
            </a:r>
          </a:p>
          <a:p>
            <a:r>
              <a:rPr lang="el-GR" dirty="0"/>
              <a:t>Συνδέεται με: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διαμόρφωση εθνικής συνείδησης,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κοινωνική ένταξη,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κρατικό έλεγχο.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75111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978795"/>
            <a:ext cx="8596668" cy="5062568"/>
          </a:xfrm>
        </p:spPr>
        <p:txBody>
          <a:bodyPr>
            <a:normAutofit/>
          </a:bodyPr>
          <a:lstStyle/>
          <a:p>
            <a:r>
              <a:rPr lang="el-GR" b="1" dirty="0"/>
              <a:t>Σύγχρονες εξελίξεις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επαγγελματικοί στρατοί,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τεχνολογικός πόλεμος,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διεθνείς στρατιωτικές συμμαχίες</a:t>
            </a:r>
            <a:r>
              <a:rPr lang="el-GR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b="1" dirty="0"/>
              <a:t>Σύγχρονες προκλήσεις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τρομοκρατία,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err="1"/>
              <a:t>κυβερνοπόλεμος</a:t>
            </a:r>
            <a:r>
              <a:rPr lang="el-GR" dirty="0"/>
              <a:t>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γεωπολιτικές συγκρούσεις,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μεταναστευτικές κρίσεις,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διεθνείς επεμβάσεις.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88322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87936" y="107324"/>
            <a:ext cx="8596668" cy="1320800"/>
          </a:xfrm>
        </p:spPr>
        <p:txBody>
          <a:bodyPr/>
          <a:lstStyle/>
          <a:p>
            <a:r>
              <a:rPr lang="el-GR" b="1" dirty="0"/>
              <a:t>Διαδικασίες Μεταβολής στα Πολιτικά Συστήματα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3" y="1661375"/>
            <a:ext cx="10488649" cy="5196625"/>
          </a:xfrm>
        </p:spPr>
        <p:txBody>
          <a:bodyPr>
            <a:normAutofit/>
          </a:bodyPr>
          <a:lstStyle/>
          <a:p>
            <a:r>
              <a:rPr lang="el-GR" dirty="0"/>
              <a:t>Τα πολιτικά συστήματα δεν παραμένουν σταθερά. Μεταβάλλονται λόγω: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κοινωνικών αλλαγών,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οικονομικών κρίσεων,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πολέμων,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τεχνολογικών εξελίξεων,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πολιτικών συγκρούσεων.</a:t>
            </a:r>
          </a:p>
          <a:p>
            <a:r>
              <a:rPr lang="el-GR" b="1" dirty="0"/>
              <a:t>Πολιτικό σύστημα</a:t>
            </a:r>
          </a:p>
          <a:p>
            <a:r>
              <a:rPr lang="el-GR" dirty="0"/>
              <a:t>Είναι το σύνολο: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θεσμών,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κανόνων,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διαδικασιών,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σχέσεων εξουσίας </a:t>
            </a:r>
          </a:p>
          <a:p>
            <a:r>
              <a:rPr lang="el-GR" dirty="0"/>
              <a:t>που οργανώνουν τη διακυβέρνηση μιας κοινωνίας.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04913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16726" y="241637"/>
            <a:ext cx="8596668" cy="6352346"/>
          </a:xfrm>
        </p:spPr>
        <p:txBody>
          <a:bodyPr>
            <a:normAutofit/>
          </a:bodyPr>
          <a:lstStyle/>
          <a:p>
            <a:r>
              <a:rPr lang="el-GR" b="1" dirty="0"/>
              <a:t>Μορφές μεταβολής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μεταρρυθμίσεις,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επαναστάσεις,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πραξικοπήματα,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δημοκρατικές μεταβάσεις,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αυταρχικές αλλαγές</a:t>
            </a:r>
            <a:r>
              <a:rPr lang="el-GR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b="1" dirty="0"/>
              <a:t>Κοινωνιολογική προσέγγιση</a:t>
            </a:r>
          </a:p>
          <a:p>
            <a:r>
              <a:rPr lang="el-GR" dirty="0"/>
              <a:t>Οι πολιτικές αλλαγές συνδέονται με: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κοινωνικές τάξεις,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ιδεολογίες,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κοινωνικά κινήματα,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διεθνείς πιέσεις.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91344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13695" y="1040127"/>
            <a:ext cx="8596668" cy="5090217"/>
          </a:xfrm>
        </p:spPr>
        <p:txBody>
          <a:bodyPr>
            <a:normAutofit/>
          </a:bodyPr>
          <a:lstStyle/>
          <a:p>
            <a:endParaRPr lang="el-GR" dirty="0" smtClean="0"/>
          </a:p>
          <a:p>
            <a:pPr marL="0" indent="0">
              <a:buNone/>
            </a:pPr>
            <a:r>
              <a:rPr lang="el-GR" b="1" u="sng" dirty="0" smtClean="0">
                <a:solidFill>
                  <a:schemeClr val="accent2"/>
                </a:solidFill>
              </a:rPr>
              <a:t>Μεταρρύθμιση : Σταδιακή </a:t>
            </a:r>
            <a:r>
              <a:rPr lang="el-GR" b="1" u="sng" dirty="0">
                <a:solidFill>
                  <a:schemeClr val="accent2"/>
                </a:solidFill>
              </a:rPr>
              <a:t>αλλαγή θεσμών χωρίς ανατροπή του πολιτεύματος</a:t>
            </a:r>
            <a:r>
              <a:rPr lang="el-GR" b="1" u="sng" dirty="0" smtClean="0">
                <a:solidFill>
                  <a:schemeClr val="accent2"/>
                </a:solidFill>
              </a:rPr>
              <a:t>.</a:t>
            </a:r>
          </a:p>
          <a:p>
            <a:pPr marL="0" indent="0">
              <a:buNone/>
            </a:pPr>
            <a:r>
              <a:rPr lang="el-GR" dirty="0" smtClean="0"/>
              <a:t>Χαρακτηριστικά</a:t>
            </a:r>
          </a:p>
          <a:p>
            <a:r>
              <a:rPr lang="el-GR" dirty="0" smtClean="0"/>
              <a:t>ειρηνικές </a:t>
            </a:r>
            <a:r>
              <a:rPr lang="el-GR" dirty="0"/>
              <a:t>διαδικασίες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αλλαγές </a:t>
            </a:r>
            <a:r>
              <a:rPr lang="el-GR" dirty="0"/>
              <a:t>νόμων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θεσμικός </a:t>
            </a:r>
            <a:r>
              <a:rPr lang="el-GR" dirty="0"/>
              <a:t>εκσυγχρονισμός</a:t>
            </a:r>
            <a:r>
              <a:rPr lang="el-GR" dirty="0" smtClean="0"/>
              <a:t>.</a:t>
            </a:r>
          </a:p>
          <a:p>
            <a:r>
              <a:rPr lang="el-GR" b="1" dirty="0"/>
              <a:t>Παραδείγματα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επέκταση δικαιωμάτων ψήφου,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εκπαιδευτικές μεταρρυθμίσεις,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ψηφιακό κράτος,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κοινωνικό κράτος.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260752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83396" y="1735586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b="1" u="sng" dirty="0" smtClean="0"/>
              <a:t>Πλεονεκτήματα</a:t>
            </a:r>
          </a:p>
          <a:p>
            <a:r>
              <a:rPr lang="el-GR" dirty="0" smtClean="0"/>
              <a:t>σταθερότητα,</a:t>
            </a:r>
          </a:p>
          <a:p>
            <a:r>
              <a:rPr lang="el-GR" dirty="0" smtClean="0"/>
              <a:t>μικρότερες </a:t>
            </a:r>
            <a:r>
              <a:rPr lang="el-GR" dirty="0"/>
              <a:t>συγκρούσεις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θεσμική </a:t>
            </a:r>
            <a:r>
              <a:rPr lang="el-GR" dirty="0"/>
              <a:t>συνέχεια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pPr marL="0" indent="0">
              <a:buNone/>
            </a:pPr>
            <a:r>
              <a:rPr lang="el-GR" b="1" u="sng" dirty="0" smtClean="0"/>
              <a:t>Μειονεκτήματα</a:t>
            </a:r>
          </a:p>
          <a:p>
            <a:r>
              <a:rPr lang="el-GR" dirty="0" smtClean="0"/>
              <a:t>αργές </a:t>
            </a:r>
            <a:r>
              <a:rPr lang="el-GR" dirty="0"/>
              <a:t>αλλαγές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περιορισμένη </a:t>
            </a:r>
            <a:r>
              <a:rPr lang="el-GR" dirty="0"/>
              <a:t>κοινωνική μεταμόρφωση.</a:t>
            </a:r>
          </a:p>
        </p:txBody>
      </p:sp>
    </p:spTree>
    <p:extLst>
      <p:ext uri="{BB962C8B-B14F-4D97-AF65-F5344CB8AC3E}">
        <p14:creationId xmlns:p14="http://schemas.microsoft.com/office/powerpoint/2010/main" val="3985148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85850" y="0"/>
            <a:ext cx="7766936" cy="1646302"/>
          </a:xfrm>
        </p:spPr>
        <p:txBody>
          <a:bodyPr/>
          <a:lstStyle/>
          <a:p>
            <a:pPr algn="l"/>
            <a:r>
              <a:rPr lang="el-GR" sz="3600" b="1" dirty="0"/>
              <a:t>Τα Δικαστήρια και η Πολιτική Διαδικασία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07067" y="2369713"/>
            <a:ext cx="7766936" cy="3786388"/>
          </a:xfrm>
        </p:spPr>
        <p:txBody>
          <a:bodyPr>
            <a:norm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l-GR" dirty="0">
                <a:solidFill>
                  <a:schemeClr val="tx1"/>
                </a:solidFill>
              </a:rPr>
              <a:t>Η δικαστική εξουσία αποτελεί θεμελιώδη πυλώνα του σύγχρονου κράτους</a:t>
            </a:r>
            <a:r>
              <a:rPr lang="el-GR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l-GR" dirty="0" smtClean="0">
                <a:solidFill>
                  <a:schemeClr val="tx1"/>
                </a:solidFill>
              </a:rPr>
              <a:t>Τα </a:t>
            </a:r>
            <a:r>
              <a:rPr lang="el-GR" dirty="0">
                <a:solidFill>
                  <a:schemeClr val="tx1"/>
                </a:solidFill>
              </a:rPr>
              <a:t>δικαστήρια</a:t>
            </a:r>
            <a:r>
              <a:rPr lang="el-GR" dirty="0" smtClean="0">
                <a:solidFill>
                  <a:schemeClr val="tx1"/>
                </a:solidFill>
              </a:rPr>
              <a:t>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chemeClr val="tx1"/>
                </a:solidFill>
              </a:rPr>
              <a:t>εφαρμόζουν </a:t>
            </a:r>
            <a:r>
              <a:rPr lang="el-GR" dirty="0">
                <a:solidFill>
                  <a:schemeClr val="tx1"/>
                </a:solidFill>
              </a:rPr>
              <a:t>τους νόμους</a:t>
            </a:r>
            <a:r>
              <a:rPr lang="el-GR" dirty="0" smtClean="0">
                <a:solidFill>
                  <a:schemeClr val="tx1"/>
                </a:solidFill>
              </a:rPr>
              <a:t>,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chemeClr val="tx1"/>
                </a:solidFill>
              </a:rPr>
              <a:t>επιλύουν </a:t>
            </a:r>
            <a:r>
              <a:rPr lang="el-GR" dirty="0">
                <a:solidFill>
                  <a:schemeClr val="tx1"/>
                </a:solidFill>
              </a:rPr>
              <a:t>συγκρούσεις</a:t>
            </a:r>
            <a:r>
              <a:rPr lang="el-GR" dirty="0" smtClean="0">
                <a:solidFill>
                  <a:schemeClr val="tx1"/>
                </a:solidFill>
              </a:rPr>
              <a:t>,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chemeClr val="tx1"/>
                </a:solidFill>
              </a:rPr>
              <a:t>προστατεύουν </a:t>
            </a:r>
            <a:r>
              <a:rPr lang="el-GR" dirty="0">
                <a:solidFill>
                  <a:schemeClr val="tx1"/>
                </a:solidFill>
              </a:rPr>
              <a:t>δικαιώματα</a:t>
            </a:r>
            <a:r>
              <a:rPr lang="el-GR" dirty="0" smtClean="0">
                <a:solidFill>
                  <a:schemeClr val="tx1"/>
                </a:solidFill>
              </a:rPr>
              <a:t>,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chemeClr val="tx1"/>
                </a:solidFill>
              </a:rPr>
              <a:t>ελέγχουν </a:t>
            </a:r>
            <a:r>
              <a:rPr lang="el-GR" dirty="0">
                <a:solidFill>
                  <a:schemeClr val="tx1"/>
                </a:solidFill>
              </a:rPr>
              <a:t>τη νομιμότητα κρατικών ενεργειών</a:t>
            </a:r>
            <a:r>
              <a:rPr lang="el-GR" dirty="0" smtClean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l-GR" b="1" i="1" dirty="0">
                <a:solidFill>
                  <a:schemeClr val="tx1"/>
                </a:solidFill>
              </a:rPr>
              <a:t>Κεντρικό </a:t>
            </a:r>
            <a:r>
              <a:rPr lang="el-GR" b="1" i="1" dirty="0" smtClean="0">
                <a:solidFill>
                  <a:schemeClr val="tx1"/>
                </a:solidFill>
              </a:rPr>
              <a:t>ερώτημα: Είναι </a:t>
            </a:r>
            <a:r>
              <a:rPr lang="el-GR" b="1" i="1" dirty="0">
                <a:solidFill>
                  <a:schemeClr val="tx1"/>
                </a:solidFill>
              </a:rPr>
              <a:t>τα δικαστήρια ουδέτεροι θεσμοί ή επηρεάζονται από την πολιτική εξουσία και τις κοινωνικές σχέσεις;</a:t>
            </a:r>
          </a:p>
        </p:txBody>
      </p:sp>
    </p:spTree>
    <p:extLst>
      <p:ext uri="{BB962C8B-B14F-4D97-AF65-F5344CB8AC3E}">
        <p14:creationId xmlns:p14="http://schemas.microsoft.com/office/powerpoint/2010/main" val="41072591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2179" y="107324"/>
            <a:ext cx="8596668" cy="1320800"/>
          </a:xfrm>
        </p:spPr>
        <p:txBody>
          <a:bodyPr/>
          <a:lstStyle/>
          <a:p>
            <a:r>
              <a:rPr lang="el-GR" b="1" dirty="0"/>
              <a:t>Επαναστάσεις και Ριζική Μεταβολή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64455" y="1300766"/>
            <a:ext cx="8596668" cy="5100033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schemeClr val="accent2"/>
                </a:solidFill>
              </a:rPr>
              <a:t>Επανάσταση: Βίαιη </a:t>
            </a:r>
            <a:r>
              <a:rPr lang="el-GR" b="1" dirty="0">
                <a:solidFill>
                  <a:schemeClr val="accent2"/>
                </a:solidFill>
              </a:rPr>
              <a:t>ή ριζική ανατροπή πολιτικού και κοινωνικού συστήματος</a:t>
            </a:r>
            <a:r>
              <a:rPr lang="el-GR" b="1" dirty="0" smtClean="0">
                <a:solidFill>
                  <a:schemeClr val="accent2"/>
                </a:solidFill>
              </a:rPr>
              <a:t>.</a:t>
            </a:r>
          </a:p>
          <a:p>
            <a:pPr marL="0" indent="0">
              <a:buNone/>
            </a:pPr>
            <a:r>
              <a:rPr lang="el-GR" dirty="0" smtClean="0"/>
              <a:t>Αίτια</a:t>
            </a:r>
          </a:p>
          <a:p>
            <a:r>
              <a:rPr lang="el-GR" dirty="0" smtClean="0"/>
              <a:t>κοινωνικές </a:t>
            </a:r>
            <a:r>
              <a:rPr lang="el-GR" dirty="0"/>
              <a:t>ανισότητες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φτώχεια,</a:t>
            </a:r>
          </a:p>
          <a:p>
            <a:r>
              <a:rPr lang="el-GR" dirty="0" smtClean="0"/>
              <a:t>πολιτική </a:t>
            </a:r>
            <a:r>
              <a:rPr lang="el-GR" dirty="0"/>
              <a:t>καταπίεση</a:t>
            </a:r>
            <a:r>
              <a:rPr lang="el-GR" dirty="0" smtClean="0"/>
              <a:t>,</a:t>
            </a:r>
          </a:p>
          <a:p>
            <a:r>
              <a:rPr lang="el-GR" dirty="0" smtClean="0"/>
              <a:t>κρίση </a:t>
            </a:r>
            <a:r>
              <a:rPr lang="el-GR" dirty="0"/>
              <a:t>νομιμοποίησης κράτους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r>
              <a:rPr lang="el-GR" b="1" dirty="0"/>
              <a:t>Συνέπειες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αλλαγή καθεστώτος,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νέο σύνταγμα,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νέες κοινωνικές σχέσεις,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πολιτική αστάθεια.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48911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927279"/>
            <a:ext cx="8596668" cy="53704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u="sng" dirty="0"/>
              <a:t>Πραξικοπήματα και Αυταρχικές </a:t>
            </a:r>
            <a:r>
              <a:rPr lang="el-GR" b="1" u="sng" dirty="0" smtClean="0"/>
              <a:t>Μεταβολές</a:t>
            </a:r>
          </a:p>
          <a:p>
            <a:pPr marL="0" indent="0">
              <a:buNone/>
            </a:pPr>
            <a:r>
              <a:rPr lang="el-GR" b="1" dirty="0" smtClean="0"/>
              <a:t>Πραξικόπημα</a:t>
            </a:r>
          </a:p>
          <a:p>
            <a:pPr marL="0" indent="0">
              <a:buNone/>
            </a:pPr>
            <a:r>
              <a:rPr lang="el-GR" dirty="0" smtClean="0"/>
              <a:t>Κατάληψη </a:t>
            </a:r>
            <a:r>
              <a:rPr lang="el-GR" dirty="0"/>
              <a:t>εξουσίας από</a:t>
            </a:r>
            <a:r>
              <a:rPr lang="el-GR" dirty="0" smtClean="0"/>
              <a:t>:</a:t>
            </a:r>
          </a:p>
          <a:p>
            <a:r>
              <a:rPr lang="el-GR" dirty="0" smtClean="0"/>
              <a:t>στρατό,</a:t>
            </a:r>
          </a:p>
          <a:p>
            <a:r>
              <a:rPr lang="el-GR" dirty="0" smtClean="0"/>
              <a:t>πολιτικές </a:t>
            </a:r>
            <a:r>
              <a:rPr lang="el-GR" dirty="0"/>
              <a:t>ομάδες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αυταρχικούς </a:t>
            </a:r>
            <a:r>
              <a:rPr lang="el-GR" dirty="0"/>
              <a:t>μηχανισμούς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Χαρακτηριστικά</a:t>
            </a:r>
          </a:p>
          <a:p>
            <a:r>
              <a:rPr lang="el-GR" dirty="0" smtClean="0"/>
              <a:t>κατάργηση </a:t>
            </a:r>
            <a:r>
              <a:rPr lang="el-GR" dirty="0"/>
              <a:t>δημοκρατικών θεσμών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περιορισμός </a:t>
            </a:r>
            <a:r>
              <a:rPr lang="el-GR" dirty="0"/>
              <a:t>ελευθεριών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έλεγχος </a:t>
            </a:r>
            <a:r>
              <a:rPr lang="el-GR" dirty="0"/>
              <a:t>ΜΜΕ</a:t>
            </a:r>
            <a:r>
              <a:rPr lang="el-GR" dirty="0" smtClean="0"/>
              <a:t>,</a:t>
            </a:r>
          </a:p>
          <a:p>
            <a:r>
              <a:rPr lang="el-GR" dirty="0" smtClean="0"/>
              <a:t>καταστολή </a:t>
            </a:r>
            <a:r>
              <a:rPr lang="el-GR" dirty="0"/>
              <a:t>αντιπολίτευσης.</a:t>
            </a:r>
          </a:p>
        </p:txBody>
      </p:sp>
    </p:spTree>
    <p:extLst>
      <p:ext uri="{BB962C8B-B14F-4D97-AF65-F5344CB8AC3E}">
        <p14:creationId xmlns:p14="http://schemas.microsoft.com/office/powerpoint/2010/main" val="23752389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Δημοκρατική μετάβαση</a:t>
            </a:r>
          </a:p>
          <a:p>
            <a:r>
              <a:rPr lang="el-GR" dirty="0"/>
              <a:t>Μετάβαση από αυταρχικό καθεστώς σε δημοκρατία.</a:t>
            </a:r>
          </a:p>
          <a:p>
            <a:r>
              <a:rPr lang="el-GR" b="1" dirty="0"/>
              <a:t>Περιλαμβάνει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εκλογές,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νέο σύνταγμα,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αποκατάσταση δικαιωμάτων,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πολιτική νομιμοποίηση.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954810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528035"/>
            <a:ext cx="8596668" cy="5513328"/>
          </a:xfrm>
        </p:spPr>
        <p:txBody>
          <a:bodyPr>
            <a:normAutofit/>
          </a:bodyPr>
          <a:lstStyle/>
          <a:p>
            <a:r>
              <a:rPr lang="el-GR" b="1" dirty="0"/>
              <a:t>Παράγοντες σύγχρονων αλλαγών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παγκοσμιοποίηση,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οικονομικές κρίσεις,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τεχνολογία,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κοινωνικά κινήματα,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διεθνείς οργανισμοί</a:t>
            </a:r>
            <a:r>
              <a:rPr lang="el-GR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b="1" dirty="0"/>
              <a:t>Ρόλος κοινωνικών κινημάτων</a:t>
            </a:r>
          </a:p>
          <a:p>
            <a:r>
              <a:rPr lang="el-GR" dirty="0"/>
              <a:t>Κινήματα για: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δικαιώματα γυναικών,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περιβάλλον,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ισότητα,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δημοκρατία.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9996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Ο </a:t>
            </a:r>
            <a:r>
              <a:rPr lang="el-GR" b="1" dirty="0" err="1"/>
              <a:t>Max</a:t>
            </a:r>
            <a:r>
              <a:rPr lang="el-GR" b="1" dirty="0"/>
              <a:t> </a:t>
            </a:r>
            <a:r>
              <a:rPr lang="el-GR" b="1" dirty="0" err="1"/>
              <a:t>Weber</a:t>
            </a:r>
            <a:endParaRPr lang="el-GR" b="1" dirty="0"/>
          </a:p>
          <a:p>
            <a:r>
              <a:rPr lang="el-GR" dirty="0"/>
              <a:t>συνέδεσε τη σταθερότητα των πολιτικών συστημάτων με: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νομιμοποίηση,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αποδοχή εξουσίας από τους πολίτες.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195185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2" name="Rectangle 12"/>
          <p:cNvSpPr>
            <a:spLocks noGrp="1" noChangeArrowheads="1"/>
          </p:cNvSpPr>
          <p:nvPr>
            <p:ph type="body" sz="half" idx="1"/>
          </p:nvPr>
        </p:nvSpPr>
        <p:spPr>
          <a:xfrm>
            <a:off x="404191" y="1282149"/>
            <a:ext cx="8218488" cy="4530725"/>
          </a:xfrm>
        </p:spPr>
        <p:txBody>
          <a:bodyPr/>
          <a:lstStyle/>
          <a:p>
            <a:pPr marL="0" indent="0" algn="ctr">
              <a:buNone/>
            </a:pPr>
            <a:endParaRPr lang="el-GR" sz="2400" dirty="0"/>
          </a:p>
          <a:p>
            <a:pPr marL="0" indent="0" algn="ctr">
              <a:buNone/>
            </a:pPr>
            <a:endParaRPr lang="el-GR" sz="2400" dirty="0"/>
          </a:p>
          <a:p>
            <a:pPr marL="0" indent="0" algn="ctr">
              <a:buNone/>
            </a:pPr>
            <a:r>
              <a:rPr lang="el-GR" sz="2400" dirty="0"/>
              <a:t>Απαγορεύεται η αναδημοσίευση ή αναπαραγωγή του παρόντος έργου με οποιονδήποτε τρόπο χωρίς γραπτή άδεια του εκδότη, σύμφωνα με το Ν. 2121/1993 και τη Διεθνή Σύμβαση της Βέρνης </a:t>
            </a:r>
          </a:p>
          <a:p>
            <a:pPr marL="0" indent="0" algn="ctr">
              <a:buNone/>
            </a:pPr>
            <a:r>
              <a:rPr lang="el-GR" sz="2400" dirty="0"/>
              <a:t>(που έχει κυρωθεί με τον Ν. 100/1975</a:t>
            </a:r>
            <a:r>
              <a:rPr lang="el-GR" sz="2400" dirty="0" smtClean="0"/>
              <a:t>)</a:t>
            </a:r>
          </a:p>
          <a:p>
            <a:endParaRPr lang="el-GR" sz="2400" dirty="0"/>
          </a:p>
        </p:txBody>
      </p:sp>
      <p:sp>
        <p:nvSpPr>
          <p:cNvPr id="20489" name="Rectangle 9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endParaRPr lang="en-US" sz="2000"/>
          </a:p>
          <a:p>
            <a:endParaRPr lang="en-US" sz="2000"/>
          </a:p>
        </p:txBody>
      </p:sp>
      <p:sp>
        <p:nvSpPr>
          <p:cNvPr id="20490" name="Rectangle 10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587640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61424" y="782549"/>
            <a:ext cx="8596668" cy="56053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Δικαστική εξουσία</a:t>
            </a:r>
          </a:p>
          <a:p>
            <a:r>
              <a:rPr lang="el-GR" dirty="0"/>
              <a:t>ερμηνεύει νόμους, </a:t>
            </a:r>
          </a:p>
          <a:p>
            <a:r>
              <a:rPr lang="el-GR" dirty="0"/>
              <a:t>αποδίδει δικαιοσύνη, </a:t>
            </a:r>
          </a:p>
          <a:p>
            <a:r>
              <a:rPr lang="el-GR" dirty="0"/>
              <a:t>ελέγχει το κράτος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b="1" dirty="0"/>
              <a:t>Τι είναι το Νομικό Σύστημα;</a:t>
            </a:r>
          </a:p>
          <a:p>
            <a:r>
              <a:rPr lang="el-GR" dirty="0"/>
              <a:t>Το νομικό σύστημα είναι το σύνολο:</a:t>
            </a:r>
          </a:p>
          <a:p>
            <a:r>
              <a:rPr lang="el-GR" dirty="0"/>
              <a:t>νόμων, </a:t>
            </a:r>
          </a:p>
          <a:p>
            <a:r>
              <a:rPr lang="el-GR" dirty="0"/>
              <a:t>κανόνων, </a:t>
            </a:r>
          </a:p>
          <a:p>
            <a:r>
              <a:rPr lang="el-GR" dirty="0"/>
              <a:t>θεσμών, </a:t>
            </a:r>
          </a:p>
          <a:p>
            <a:r>
              <a:rPr lang="el-GR" dirty="0"/>
              <a:t>δικαστικών διαδικασιών </a:t>
            </a:r>
          </a:p>
          <a:p>
            <a:r>
              <a:rPr lang="el-GR" dirty="0"/>
              <a:t>που οργανώνουν την κοινωνική ζωή.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0132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2636" y="486335"/>
            <a:ext cx="8596668" cy="51030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b="1" dirty="0"/>
              <a:t>Λειτουργίες νομικού </a:t>
            </a:r>
            <a:r>
              <a:rPr lang="el-GR" b="1" dirty="0" smtClean="0"/>
              <a:t>συστήματος</a:t>
            </a:r>
          </a:p>
          <a:p>
            <a:r>
              <a:rPr lang="el-GR" dirty="0" smtClean="0"/>
              <a:t>ρύθμιση </a:t>
            </a:r>
            <a:r>
              <a:rPr lang="el-GR" dirty="0"/>
              <a:t>κοινωνικών σχέσεων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επίλυση </a:t>
            </a:r>
            <a:r>
              <a:rPr lang="el-GR" dirty="0"/>
              <a:t>συγκρούσεων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κοινωνικός </a:t>
            </a:r>
            <a:r>
              <a:rPr lang="el-GR" dirty="0"/>
              <a:t>έλεγχος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προστασία </a:t>
            </a:r>
            <a:r>
              <a:rPr lang="el-GR" dirty="0"/>
              <a:t>δικαιωμάτων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διατήρηση </a:t>
            </a:r>
            <a:r>
              <a:rPr lang="el-GR" dirty="0"/>
              <a:t>κοινωνικής τάξης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b="1" dirty="0"/>
              <a:t>Δίκαιο και Κοινωνία</a:t>
            </a:r>
          </a:p>
          <a:p>
            <a:r>
              <a:rPr lang="el-GR" dirty="0"/>
              <a:t>Το δίκαιο δεν είναι ουδέτερο.</a:t>
            </a:r>
          </a:p>
          <a:p>
            <a:pPr marL="0" indent="0">
              <a:buNone/>
            </a:pPr>
            <a:r>
              <a:rPr lang="el-GR" dirty="0"/>
              <a:t>Αντανακλά:</a:t>
            </a:r>
          </a:p>
          <a:p>
            <a:r>
              <a:rPr lang="el-GR" dirty="0"/>
              <a:t>πολιτικές συγκρούσεις, </a:t>
            </a:r>
          </a:p>
          <a:p>
            <a:r>
              <a:rPr lang="el-GR" dirty="0"/>
              <a:t>κοινωνικές αξίες, </a:t>
            </a:r>
          </a:p>
          <a:p>
            <a:r>
              <a:rPr lang="el-GR" dirty="0"/>
              <a:t>οικονομικά συμφέροντα, </a:t>
            </a:r>
          </a:p>
          <a:p>
            <a:r>
              <a:rPr lang="el-GR" dirty="0"/>
              <a:t>ιστορικές εξελίξεις.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9914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669701"/>
            <a:ext cx="8596668" cy="53716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Η Δικαστική Εξουσία</a:t>
            </a:r>
          </a:p>
          <a:p>
            <a:r>
              <a:rPr lang="el-GR" dirty="0"/>
              <a:t>Η δικαστική εξουσία:</a:t>
            </a:r>
          </a:p>
          <a:p>
            <a:r>
              <a:rPr lang="el-GR" dirty="0"/>
              <a:t>εφαρμόζει το Σύνταγμα, </a:t>
            </a:r>
          </a:p>
          <a:p>
            <a:r>
              <a:rPr lang="el-GR" dirty="0"/>
              <a:t>ελέγχει νομιμότητα, </a:t>
            </a:r>
          </a:p>
          <a:p>
            <a:r>
              <a:rPr lang="el-GR" dirty="0"/>
              <a:t>προστατεύει δικαιώματα πολιτών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b="1" dirty="0"/>
              <a:t>Βασικές </a:t>
            </a:r>
            <a:r>
              <a:rPr lang="el-GR" b="1" dirty="0" smtClean="0"/>
              <a:t>αρχές</a:t>
            </a:r>
          </a:p>
          <a:p>
            <a:r>
              <a:rPr lang="el-GR" dirty="0" smtClean="0"/>
              <a:t>Ανεξαρτησία</a:t>
            </a:r>
          </a:p>
          <a:p>
            <a:r>
              <a:rPr lang="el-GR" dirty="0" smtClean="0"/>
              <a:t>Οι </a:t>
            </a:r>
            <a:r>
              <a:rPr lang="el-GR" dirty="0"/>
              <a:t>δικαστές δεν πρέπει να επηρεάζονται πολιτικά</a:t>
            </a:r>
            <a:r>
              <a:rPr lang="el-GR" dirty="0" smtClean="0"/>
              <a:t>.</a:t>
            </a:r>
          </a:p>
          <a:p>
            <a:r>
              <a:rPr lang="el-GR" dirty="0" smtClean="0"/>
              <a:t>Αμεροληψία</a:t>
            </a:r>
          </a:p>
          <a:p>
            <a:r>
              <a:rPr lang="el-GR" dirty="0" smtClean="0"/>
              <a:t>Ίση </a:t>
            </a:r>
            <a:r>
              <a:rPr lang="el-GR" dirty="0"/>
              <a:t>μεταχείριση πολιτών</a:t>
            </a:r>
            <a:r>
              <a:rPr lang="el-GR" dirty="0" smtClean="0"/>
              <a:t>.</a:t>
            </a:r>
          </a:p>
          <a:p>
            <a:r>
              <a:rPr lang="el-GR" dirty="0" smtClean="0"/>
              <a:t>Νομιμότητα</a:t>
            </a:r>
          </a:p>
          <a:p>
            <a:r>
              <a:rPr lang="el-GR" dirty="0" smtClean="0"/>
              <a:t>Οι </a:t>
            </a:r>
            <a:r>
              <a:rPr lang="el-GR" dirty="0"/>
              <a:t>αποφάσεις βασίζονται στον νόμο.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5887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901521"/>
            <a:ext cx="8596668" cy="5139841"/>
          </a:xfrm>
        </p:spPr>
        <p:txBody>
          <a:bodyPr/>
          <a:lstStyle/>
          <a:p>
            <a:pPr marL="0" indent="0">
              <a:buNone/>
            </a:pPr>
            <a:r>
              <a:rPr lang="el-GR" b="1" u="sng" dirty="0"/>
              <a:t>Δομή του Δικαστικού Σώματος στην Ελλάδα</a:t>
            </a:r>
          </a:p>
          <a:p>
            <a:pPr marL="0" indent="0">
              <a:buNone/>
            </a:pPr>
            <a:r>
              <a:rPr lang="el-GR" b="1" dirty="0"/>
              <a:t>Πολιτικά δικαστήρια</a:t>
            </a:r>
          </a:p>
          <a:p>
            <a:r>
              <a:rPr lang="el-GR" dirty="0"/>
              <a:t>Αστικές και εμπορικές υποθέσεις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b="1" dirty="0"/>
              <a:t>Ποινικά δικαστήρια</a:t>
            </a:r>
          </a:p>
          <a:p>
            <a:r>
              <a:rPr lang="el-GR" dirty="0"/>
              <a:t>Εγκλήματα και ποινές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b="1" dirty="0"/>
              <a:t>Διοικητικά δικαστήρια</a:t>
            </a:r>
          </a:p>
          <a:p>
            <a:r>
              <a:rPr lang="el-GR" dirty="0"/>
              <a:t>Διαφορές πολιτών με το κράτος.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28272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2940" y="399245"/>
            <a:ext cx="8596668" cy="60401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u="sng" dirty="0"/>
              <a:t>Η Δικαιοσύνη στις </a:t>
            </a:r>
            <a:r>
              <a:rPr lang="el-GR" b="1" u="sng" dirty="0" smtClean="0"/>
              <a:t>Δημοκρατίες</a:t>
            </a:r>
          </a:p>
          <a:p>
            <a:pPr marL="0" indent="0">
              <a:buNone/>
            </a:pPr>
            <a:r>
              <a:rPr lang="el-GR" dirty="0" smtClean="0"/>
              <a:t>Η </a:t>
            </a:r>
            <a:r>
              <a:rPr lang="el-GR" dirty="0"/>
              <a:t>δικαιοσύνη θεωρείται</a:t>
            </a:r>
            <a:r>
              <a:rPr lang="el-GR" dirty="0" smtClean="0"/>
              <a:t>:</a:t>
            </a:r>
          </a:p>
          <a:p>
            <a:r>
              <a:rPr lang="el-GR" dirty="0" smtClean="0"/>
              <a:t>εγγυητής </a:t>
            </a:r>
            <a:r>
              <a:rPr lang="el-GR" dirty="0"/>
              <a:t>δικαιωμάτων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προστάτης </a:t>
            </a:r>
            <a:r>
              <a:rPr lang="el-GR" dirty="0"/>
              <a:t>Συντάγματος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αντίβαρο </a:t>
            </a:r>
            <a:r>
              <a:rPr lang="el-GR" dirty="0"/>
              <a:t>στην κρατική αυθαιρεσία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b="1" u="sng" dirty="0"/>
              <a:t>Δικαστήρια και Πολιτική </a:t>
            </a:r>
            <a:r>
              <a:rPr lang="el-GR" b="1" u="sng" dirty="0" smtClean="0"/>
              <a:t>Διαδικασία</a:t>
            </a:r>
          </a:p>
          <a:p>
            <a:pPr marL="0" indent="0">
              <a:buNone/>
            </a:pPr>
            <a:r>
              <a:rPr lang="el-GR" dirty="0" smtClean="0"/>
              <a:t>Τα </a:t>
            </a:r>
            <a:r>
              <a:rPr lang="el-GR" dirty="0"/>
              <a:t>δικαστήρια επηρεάζουν</a:t>
            </a:r>
            <a:r>
              <a:rPr lang="el-GR" dirty="0" smtClean="0"/>
              <a:t>:</a:t>
            </a:r>
          </a:p>
          <a:p>
            <a:r>
              <a:rPr lang="el-GR" dirty="0" smtClean="0"/>
              <a:t>πολιτικές </a:t>
            </a:r>
            <a:r>
              <a:rPr lang="el-GR" dirty="0"/>
              <a:t>αποφάσεις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κυβερνήσεις,</a:t>
            </a:r>
          </a:p>
          <a:p>
            <a:r>
              <a:rPr lang="el-GR" dirty="0" smtClean="0"/>
              <a:t>κοινωνικές </a:t>
            </a:r>
            <a:r>
              <a:rPr lang="el-GR" dirty="0"/>
              <a:t>αλλαγές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b="1" dirty="0" smtClean="0"/>
              <a:t>Παραδείγματα</a:t>
            </a:r>
            <a:r>
              <a:rPr lang="el-GR" dirty="0" smtClean="0"/>
              <a:t>: Αποφάσεις </a:t>
            </a:r>
            <a:r>
              <a:rPr lang="el-GR" dirty="0"/>
              <a:t>για</a:t>
            </a:r>
            <a:r>
              <a:rPr lang="el-GR" dirty="0" smtClean="0"/>
              <a:t>:</a:t>
            </a:r>
          </a:p>
          <a:p>
            <a:r>
              <a:rPr lang="el-GR" dirty="0" smtClean="0"/>
              <a:t>εκπαιδευτικές </a:t>
            </a:r>
            <a:r>
              <a:rPr lang="el-GR" dirty="0"/>
              <a:t>μεταρρυθμίσεις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δικαιώματα </a:t>
            </a:r>
            <a:r>
              <a:rPr lang="el-GR" dirty="0"/>
              <a:t>μειονοτήτων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εργασιακά </a:t>
            </a:r>
            <a:r>
              <a:rPr lang="el-GR" dirty="0"/>
              <a:t>δικαιώματα.</a:t>
            </a:r>
          </a:p>
        </p:txBody>
      </p:sp>
    </p:spTree>
    <p:extLst>
      <p:ext uri="{BB962C8B-B14F-4D97-AF65-F5344CB8AC3E}">
        <p14:creationId xmlns:p14="http://schemas.microsoft.com/office/powerpoint/2010/main" val="1576999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15970" y="251137"/>
            <a:ext cx="8596668" cy="66068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u="sng" dirty="0"/>
              <a:t>Λειτουργίες των </a:t>
            </a:r>
            <a:r>
              <a:rPr lang="el-GR" b="1" u="sng" dirty="0" smtClean="0"/>
              <a:t>Δικαστηρίων</a:t>
            </a:r>
          </a:p>
          <a:p>
            <a:pPr marL="0" indent="0">
              <a:buNone/>
            </a:pPr>
            <a:r>
              <a:rPr lang="el-GR" b="1" dirty="0" smtClean="0"/>
              <a:t>1</a:t>
            </a:r>
            <a:r>
              <a:rPr lang="el-GR" b="1" dirty="0"/>
              <a:t>. Επίλυση </a:t>
            </a:r>
            <a:r>
              <a:rPr lang="el-GR" b="1" dirty="0" smtClean="0"/>
              <a:t>συγκρούσεων</a:t>
            </a:r>
          </a:p>
          <a:p>
            <a:r>
              <a:rPr lang="el-GR" dirty="0" smtClean="0"/>
              <a:t>Μεταξύ: πολιτών,</a:t>
            </a:r>
          </a:p>
          <a:p>
            <a:r>
              <a:rPr lang="el-GR" dirty="0" smtClean="0"/>
              <a:t>οργανισμών,</a:t>
            </a:r>
          </a:p>
          <a:p>
            <a:r>
              <a:rPr lang="el-GR" dirty="0" smtClean="0"/>
              <a:t>κράτους </a:t>
            </a:r>
            <a:r>
              <a:rPr lang="el-GR" dirty="0"/>
              <a:t>και πολιτών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2</a:t>
            </a:r>
            <a:r>
              <a:rPr lang="el-GR" b="1" dirty="0"/>
              <a:t>. Ερμηνεία </a:t>
            </a:r>
            <a:r>
              <a:rPr lang="el-GR" b="1" dirty="0" smtClean="0"/>
              <a:t>νόμων</a:t>
            </a:r>
          </a:p>
          <a:p>
            <a:r>
              <a:rPr lang="el-GR" dirty="0" smtClean="0"/>
              <a:t>Οι </a:t>
            </a:r>
            <a:r>
              <a:rPr lang="el-GR" dirty="0"/>
              <a:t>δικαστές ερμηνεύουν</a:t>
            </a:r>
            <a:r>
              <a:rPr lang="el-GR" dirty="0" smtClean="0"/>
              <a:t>:</a:t>
            </a:r>
          </a:p>
          <a:p>
            <a:r>
              <a:rPr lang="el-GR" dirty="0" smtClean="0"/>
              <a:t>Σύνταγμα,</a:t>
            </a:r>
          </a:p>
          <a:p>
            <a:r>
              <a:rPr lang="el-GR" dirty="0" smtClean="0"/>
              <a:t>νόμους,</a:t>
            </a:r>
          </a:p>
          <a:p>
            <a:r>
              <a:rPr lang="el-GR" dirty="0" smtClean="0"/>
              <a:t>κανονισμούς.</a:t>
            </a:r>
          </a:p>
          <a:p>
            <a:endParaRPr lang="el-GR" dirty="0" smtClean="0"/>
          </a:p>
          <a:p>
            <a:r>
              <a:rPr lang="el-GR" b="1" dirty="0"/>
              <a:t>3. Προστασία δικαιωμάτων</a:t>
            </a:r>
          </a:p>
          <a:p>
            <a:r>
              <a:rPr lang="el-GR" dirty="0"/>
              <a:t>Προστασία:</a:t>
            </a:r>
          </a:p>
          <a:p>
            <a:r>
              <a:rPr lang="el-GR" dirty="0"/>
              <a:t>ελευθεριών, </a:t>
            </a:r>
          </a:p>
          <a:p>
            <a:r>
              <a:rPr lang="el-GR" dirty="0"/>
              <a:t>ισότητας, </a:t>
            </a:r>
          </a:p>
          <a:p>
            <a:r>
              <a:rPr lang="el-GR" dirty="0"/>
              <a:t>ανθρώπινων δικαιωμάτων. 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67087104"/>
      </p:ext>
    </p:extLst>
  </p:cSld>
  <p:clrMapOvr>
    <a:masterClrMapping/>
  </p:clrMapOvr>
</p:sld>
</file>

<file path=ppt/theme/theme1.xml><?xml version="1.0" encoding="utf-8"?>
<a:theme xmlns:a="http://schemas.openxmlformats.org/drawingml/2006/main" name="Όψη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1689</TotalTime>
  <Words>1281</Words>
  <Application>Microsoft Office PowerPoint</Application>
  <PresentationFormat>Ευρεία οθόνη</PresentationFormat>
  <Paragraphs>397</Paragraphs>
  <Slides>35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35</vt:i4>
      </vt:variant>
    </vt:vector>
  </HeadingPairs>
  <TitlesOfParts>
    <vt:vector size="41" baseType="lpstr">
      <vt:lpstr>Arial</vt:lpstr>
      <vt:lpstr>Calibri</vt:lpstr>
      <vt:lpstr>Trebuchet MS</vt:lpstr>
      <vt:lpstr>Wingdings</vt:lpstr>
      <vt:lpstr>Wingdings 3</vt:lpstr>
      <vt:lpstr>Όψη</vt:lpstr>
      <vt:lpstr>ΠΟΛΙΤΙΚΗ ΚΟΙΝΩΝΙΟΛΟΓΙΑ</vt:lpstr>
      <vt:lpstr>Παρουσίαση του PowerPoint</vt:lpstr>
      <vt:lpstr>Τα Δικαστήρια και η Πολιτική Διαδικασία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Πολιτικός Έλεγχος της Δικαστικής Εξουσίας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Στρατός και Πολιτική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Διαδικασίες Μεταβολής στα Πολιτικά Συστήματα</vt:lpstr>
      <vt:lpstr>Παρουσίαση του PowerPoint</vt:lpstr>
      <vt:lpstr>Παρουσίαση του PowerPoint</vt:lpstr>
      <vt:lpstr>Παρουσίαση του PowerPoint</vt:lpstr>
      <vt:lpstr>Επαναστάσεις και Ριζική Μεταβολή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ΠΟΛΙΤΙΚΗ ΚΟΙΝΩΝΙΟΛΟΓΙΑ</dc:title>
  <dc:creator>pc</dc:creator>
  <cp:lastModifiedBy>pc</cp:lastModifiedBy>
  <cp:revision>12</cp:revision>
  <dcterms:created xsi:type="dcterms:W3CDTF">2026-05-26T11:43:10Z</dcterms:created>
  <dcterms:modified xsi:type="dcterms:W3CDTF">2026-05-27T15:52:26Z</dcterms:modified>
</cp:coreProperties>
</file>