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  <p:sldId id="258" r:id="rId3"/>
    <p:sldId id="256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59" r:id="rId3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 με φρά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ή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5/19/2026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Τίτλος, Κείμενο και 2 Αντικεί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7814"/>
            <a:ext cx="10972800" cy="1139825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1"/>
            <a:ext cx="5384800" cy="2189163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41763"/>
            <a:ext cx="5384800" cy="2189162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8737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fld id="{6E65DB10-E117-4DF6-B91A-A309E37B69D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10275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5/19/2026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5/19/2026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  <p:sldLayoutId id="2147483668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05154" y="1052813"/>
            <a:ext cx="6795846" cy="1646302"/>
          </a:xfrm>
        </p:spPr>
        <p:txBody>
          <a:bodyPr/>
          <a:lstStyle/>
          <a:p>
            <a:r>
              <a:rPr lang="el-GR" sz="3600" b="1" dirty="0" smtClean="0"/>
              <a:t>ΠΟΛΙΤΙΚΗ ΚΟΙΝΩΝΙΟΛΟΓΙΑ</a:t>
            </a:r>
            <a:endParaRPr lang="en-US" sz="3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4487" y="3505200"/>
            <a:ext cx="7166113" cy="2038177"/>
          </a:xfrm>
        </p:spPr>
        <p:txBody>
          <a:bodyPr>
            <a:normAutofit/>
          </a:bodyPr>
          <a:lstStyle/>
          <a:p>
            <a:pPr algn="ctr"/>
            <a:r>
              <a:rPr lang="el-GR" dirty="0" smtClean="0"/>
              <a:t>Μάθημα </a:t>
            </a:r>
            <a:r>
              <a:rPr lang="el-GR" dirty="0" smtClean="0"/>
              <a:t>10-11</a:t>
            </a:r>
            <a:endParaRPr lang="el-GR" dirty="0" smtClean="0"/>
          </a:p>
          <a:p>
            <a:pPr algn="ctr"/>
            <a:r>
              <a:rPr lang="el-GR" dirty="0"/>
              <a:t>Τμήμα Επιστημών της Εκπαίδευσης και της Αγωγής στην Προσχολική Ηλικία</a:t>
            </a:r>
          </a:p>
          <a:p>
            <a:pPr algn="ctr"/>
            <a:r>
              <a:rPr lang="el-GR" b="1" dirty="0">
                <a:solidFill>
                  <a:schemeClr val="tx1"/>
                </a:solidFill>
                <a:latin typeface="Calibri" panose="020F0502020204030204" pitchFamily="34" charset="0"/>
              </a:rPr>
              <a:t/>
            </a:r>
            <a:br>
              <a:rPr lang="el-GR" b="1" dirty="0">
                <a:solidFill>
                  <a:schemeClr val="tx1"/>
                </a:solidFill>
                <a:latin typeface="Calibri" panose="020F0502020204030204" pitchFamily="34" charset="0"/>
              </a:rPr>
            </a:br>
            <a:r>
              <a:rPr lang="el-GR" b="1" dirty="0">
                <a:solidFill>
                  <a:schemeClr val="tx1"/>
                </a:solidFill>
                <a:latin typeface="Calibri" panose="020F0502020204030204" pitchFamily="34" charset="0"/>
              </a:rPr>
              <a:t>Πανεπιστήμιο </a:t>
            </a:r>
            <a:r>
              <a:rPr lang="el-GR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Πατρών</a:t>
            </a:r>
            <a:r>
              <a:rPr lang="el-GR" b="1" dirty="0">
                <a:solidFill>
                  <a:schemeClr val="tx1"/>
                </a:solidFill>
                <a:latin typeface="Calibri" panose="020F0502020204030204" pitchFamily="34" charset="0"/>
              </a:rPr>
              <a:t/>
            </a:r>
            <a:br>
              <a:rPr lang="el-GR" b="1" dirty="0">
                <a:solidFill>
                  <a:schemeClr val="tx1"/>
                </a:solidFill>
                <a:latin typeface="Calibri" panose="020F0502020204030204" pitchFamily="34" charset="0"/>
              </a:rPr>
            </a:br>
            <a:r>
              <a:rPr lang="el-GR" b="1" dirty="0">
                <a:solidFill>
                  <a:schemeClr val="tx1"/>
                </a:solidFill>
                <a:latin typeface="Calibri" panose="020F0502020204030204" pitchFamily="34" charset="0"/>
              </a:rPr>
              <a:t>Διδάσκουσα: Μαρία </a:t>
            </a:r>
            <a:r>
              <a:rPr lang="el-GR" b="1" dirty="0" err="1" smtClean="0">
                <a:solidFill>
                  <a:schemeClr val="tx1"/>
                </a:solidFill>
                <a:latin typeface="Calibri" panose="020F0502020204030204" pitchFamily="34" charset="0"/>
              </a:rPr>
              <a:t>Τσαγκανού</a:t>
            </a:r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AC46D-54A2-D14A-B77F-93DBCD72AD5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020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0" y="0"/>
            <a:ext cx="8596668" cy="1320800"/>
          </a:xfrm>
        </p:spPr>
        <p:txBody>
          <a:bodyPr/>
          <a:lstStyle/>
          <a:p>
            <a:r>
              <a:rPr lang="el-GR" b="1" dirty="0"/>
              <a:t>Οι Εκτελεστικοί Θεσμοί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00061" y="1413614"/>
            <a:ext cx="8596668" cy="452354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u="sng" dirty="0"/>
              <a:t>Οι εκτελεστικοί θεσμοί περιλαμβάνουν:</a:t>
            </a:r>
          </a:p>
          <a:p>
            <a:r>
              <a:rPr lang="el-GR" dirty="0"/>
              <a:t>την κυβέρνηση, </a:t>
            </a:r>
          </a:p>
          <a:p>
            <a:r>
              <a:rPr lang="el-GR" dirty="0"/>
              <a:t>τον πρωθυπουργό, </a:t>
            </a:r>
          </a:p>
          <a:p>
            <a:r>
              <a:rPr lang="el-GR" dirty="0"/>
              <a:t>τους υπουργούς, </a:t>
            </a:r>
          </a:p>
          <a:p>
            <a:r>
              <a:rPr lang="el-GR" dirty="0"/>
              <a:t>τη δημόσια διοίκηση, </a:t>
            </a:r>
          </a:p>
          <a:p>
            <a:r>
              <a:rPr lang="el-GR" dirty="0"/>
              <a:t>τους κρατικούς μηχανισμούς. </a:t>
            </a:r>
          </a:p>
          <a:p>
            <a:pPr marL="0" indent="0">
              <a:buNone/>
            </a:pPr>
            <a:r>
              <a:rPr lang="el-GR" u="sng" dirty="0"/>
              <a:t>Η εκτελεστική εξουσία:</a:t>
            </a:r>
          </a:p>
          <a:p>
            <a:r>
              <a:rPr lang="el-GR" dirty="0"/>
              <a:t>εφαρμόζει τους νόμους, </a:t>
            </a:r>
          </a:p>
          <a:p>
            <a:r>
              <a:rPr lang="el-GR" dirty="0"/>
              <a:t>διοικεί το κράτος, </a:t>
            </a:r>
          </a:p>
          <a:p>
            <a:r>
              <a:rPr lang="el-GR" dirty="0"/>
              <a:t>διαχειρίζεται την οικονομία, </a:t>
            </a:r>
          </a:p>
          <a:p>
            <a:r>
              <a:rPr lang="el-GR" dirty="0"/>
              <a:t>οργανώνει την εκπαίδευση, την υγεία και την ασφάλεια.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955574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0" y="158839"/>
            <a:ext cx="8596668" cy="1320800"/>
          </a:xfrm>
        </p:spPr>
        <p:txBody>
          <a:bodyPr/>
          <a:lstStyle/>
          <a:p>
            <a:r>
              <a:rPr lang="el-GR" b="1" dirty="0"/>
              <a:t>Η Σχέση Βουλής και Κυβέρνησης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l-GR" dirty="0"/>
              <a:t>Στα κοινοβουλευτικά συστήματα, όπως στην </a:t>
            </a:r>
            <a:r>
              <a:rPr lang="el-GR" dirty="0" smtClean="0"/>
              <a:t>Ελλάδα, </a:t>
            </a:r>
            <a:r>
              <a:rPr lang="el-GR" dirty="0"/>
              <a:t>η κυβέρνηση προκύπτει από τη Βουλή</a:t>
            </a:r>
            <a:r>
              <a:rPr lang="el-GR" dirty="0" smtClean="0"/>
              <a:t>.</a:t>
            </a:r>
          </a:p>
          <a:p>
            <a:pPr marL="0" indent="0">
              <a:buNone/>
            </a:pPr>
            <a:r>
              <a:rPr lang="el-GR" dirty="0" smtClean="0"/>
              <a:t>Αυτό </a:t>
            </a:r>
            <a:r>
              <a:rPr lang="el-GR" dirty="0"/>
              <a:t>σημαίνει ότι</a:t>
            </a:r>
            <a:r>
              <a:rPr lang="el-GR" dirty="0" smtClean="0"/>
              <a:t>:</a:t>
            </a:r>
          </a:p>
          <a:p>
            <a:r>
              <a:rPr lang="el-GR" dirty="0" smtClean="0"/>
              <a:t>η </a:t>
            </a:r>
            <a:r>
              <a:rPr lang="el-GR" dirty="0"/>
              <a:t>κυβέρνηση χρειάζεται την εμπιστοσύνη της Βουλής</a:t>
            </a:r>
            <a:r>
              <a:rPr lang="el-GR" dirty="0" smtClean="0"/>
              <a:t>,</a:t>
            </a:r>
          </a:p>
          <a:p>
            <a:r>
              <a:rPr lang="el-GR" dirty="0" smtClean="0"/>
              <a:t>η </a:t>
            </a:r>
            <a:r>
              <a:rPr lang="el-GR" dirty="0"/>
              <a:t>κοινοβουλευτική πλειοψηφία στηρίζει την κυβέρνηση</a:t>
            </a:r>
            <a:r>
              <a:rPr lang="el-GR" dirty="0" smtClean="0"/>
              <a:t>,</a:t>
            </a:r>
          </a:p>
          <a:p>
            <a:r>
              <a:rPr lang="el-GR" dirty="0" smtClean="0"/>
              <a:t>αν </a:t>
            </a:r>
            <a:r>
              <a:rPr lang="el-GR" dirty="0"/>
              <a:t>χαθεί η εμπιστοσύνη, η κυβέρνηση μπορεί να πέσει</a:t>
            </a:r>
            <a:r>
              <a:rPr lang="el-GR" dirty="0" smtClean="0"/>
              <a:t>.</a:t>
            </a:r>
          </a:p>
          <a:p>
            <a:pPr marL="0" indent="0">
              <a:buNone/>
            </a:pPr>
            <a:r>
              <a:rPr lang="el-GR" dirty="0" smtClean="0"/>
              <a:t>Ψήφος εμπιστοσύνης:</a:t>
            </a:r>
          </a:p>
          <a:p>
            <a:r>
              <a:rPr lang="el-GR" dirty="0" smtClean="0"/>
              <a:t>Η </a:t>
            </a:r>
            <a:r>
              <a:rPr lang="el-GR" dirty="0"/>
              <a:t>κυβέρνηση ζητά επίσημη στήριξη από τη Βουλή</a:t>
            </a:r>
            <a:r>
              <a:rPr lang="el-GR" dirty="0" smtClean="0"/>
              <a:t>.</a:t>
            </a:r>
          </a:p>
          <a:p>
            <a:r>
              <a:rPr lang="el-GR" dirty="0" smtClean="0"/>
              <a:t>Πρόταση δυσπιστίας: Η </a:t>
            </a:r>
            <a:r>
              <a:rPr lang="el-GR" dirty="0"/>
              <a:t>αντιπολίτευση μπορεί να ζητήσει την απομάκρυνση της κυβέρνησης.</a:t>
            </a:r>
          </a:p>
        </p:txBody>
      </p:sp>
    </p:spTree>
    <p:extLst>
      <p:ext uri="{BB962C8B-B14F-4D97-AF65-F5344CB8AC3E}">
        <p14:creationId xmlns:p14="http://schemas.microsoft.com/office/powerpoint/2010/main" val="6343901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71273" y="1442435"/>
            <a:ext cx="8596668" cy="3374264"/>
          </a:xfrm>
        </p:spPr>
        <p:txBody>
          <a:bodyPr/>
          <a:lstStyle/>
          <a:p>
            <a:pPr marL="0" indent="0">
              <a:buNone/>
            </a:pPr>
            <a:r>
              <a:rPr lang="el-GR" b="1" u="sng" dirty="0"/>
              <a:t>Έλεγχος της Εκτελεστικής Εξουσίας από τη Βουλή</a:t>
            </a:r>
          </a:p>
          <a:p>
            <a:pPr marL="0" indent="0">
              <a:buNone/>
            </a:pPr>
            <a:r>
              <a:rPr lang="el-GR" dirty="0"/>
              <a:t>Η Βουλή ελέγχει την κυβέρνηση μέσω:</a:t>
            </a:r>
          </a:p>
          <a:p>
            <a:r>
              <a:rPr lang="el-GR" b="1" dirty="0"/>
              <a:t>Κοινοβουλευτικού ελέγχου</a:t>
            </a:r>
          </a:p>
          <a:p>
            <a:r>
              <a:rPr lang="el-GR" dirty="0"/>
              <a:t>ερωτήσεων, </a:t>
            </a:r>
          </a:p>
          <a:p>
            <a:r>
              <a:rPr lang="el-GR" dirty="0"/>
              <a:t>επερωτήσεων, </a:t>
            </a:r>
          </a:p>
          <a:p>
            <a:r>
              <a:rPr lang="el-GR" dirty="0"/>
              <a:t>εξεταστικών επιτροπών, </a:t>
            </a:r>
          </a:p>
          <a:p>
            <a:r>
              <a:rPr lang="el-GR" dirty="0"/>
              <a:t>συζητήσεων.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764680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36420" y="0"/>
            <a:ext cx="11312897" cy="1223493"/>
          </a:xfrm>
        </p:spPr>
        <p:txBody>
          <a:bodyPr/>
          <a:lstStyle/>
          <a:p>
            <a:r>
              <a:rPr lang="el-GR" b="1" dirty="0"/>
              <a:t>Η Κυριαρχία της Εκτελεστικής Εξουσίας στις Σύγχρονες Δημοκρατίες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22787" y="1616299"/>
            <a:ext cx="9381066" cy="5241701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l-GR" dirty="0"/>
              <a:t>Παρότι θεωρητικά η Βουλή νομοθετεί, στις σύγχρονες κοινωνίες η κυβέρνηση συχνά κυριαρχεί πολιτικά.</a:t>
            </a:r>
          </a:p>
          <a:p>
            <a:pPr marL="0" indent="0">
              <a:buNone/>
            </a:pPr>
            <a:r>
              <a:rPr lang="el-GR" b="1" dirty="0"/>
              <a:t>Γιατί συμβαίνει αυτό;</a:t>
            </a:r>
          </a:p>
          <a:p>
            <a:r>
              <a:rPr lang="el-GR" b="1" dirty="0"/>
              <a:t>1. Κομματική πειθαρχία</a:t>
            </a:r>
          </a:p>
          <a:p>
            <a:r>
              <a:rPr lang="el-GR" dirty="0"/>
              <a:t>Οι βουλευτές ψηφίζουν συνήθως σύμφωνα με τη γραμμή του κόμματος.</a:t>
            </a:r>
          </a:p>
          <a:p>
            <a:r>
              <a:rPr lang="el-GR" b="1" dirty="0"/>
              <a:t>2. Πολυπλοκότητα σύγχρονου κράτους</a:t>
            </a:r>
          </a:p>
          <a:p>
            <a:r>
              <a:rPr lang="el-GR" dirty="0"/>
              <a:t>Η κυβέρνηση διαθέτει:</a:t>
            </a:r>
          </a:p>
          <a:p>
            <a:r>
              <a:rPr lang="el-GR" dirty="0"/>
              <a:t>ειδικούς, </a:t>
            </a:r>
          </a:p>
          <a:p>
            <a:r>
              <a:rPr lang="el-GR" dirty="0"/>
              <a:t>τεχνοκράτες, </a:t>
            </a:r>
          </a:p>
          <a:p>
            <a:r>
              <a:rPr lang="el-GR" dirty="0"/>
              <a:t>υπουργεία, </a:t>
            </a:r>
          </a:p>
          <a:p>
            <a:r>
              <a:rPr lang="el-GR" dirty="0"/>
              <a:t>διοικητικούς μηχανισμούς. </a:t>
            </a:r>
          </a:p>
          <a:p>
            <a:r>
              <a:rPr lang="el-GR" b="1" dirty="0"/>
              <a:t>3. Έλεγχος πληροφόρησης</a:t>
            </a:r>
          </a:p>
          <a:p>
            <a:r>
              <a:rPr lang="el-GR" dirty="0"/>
              <a:t>Η εκτελεστική εξουσία έχει πρόσβαση σε κρατικά δεδομένα και μηχανισμούς.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5193257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0" y="0"/>
            <a:ext cx="8596668" cy="824248"/>
          </a:xfrm>
        </p:spPr>
        <p:txBody>
          <a:bodyPr/>
          <a:lstStyle/>
          <a:p>
            <a:r>
              <a:rPr lang="el-GR" b="1" dirty="0"/>
              <a:t>Ο Ρόλος της Δημόσιας Διοίκησης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22788" y="1168916"/>
            <a:ext cx="8596668" cy="5689084"/>
          </a:xfrm>
        </p:spPr>
        <p:txBody>
          <a:bodyPr>
            <a:normAutofit/>
          </a:bodyPr>
          <a:lstStyle/>
          <a:p>
            <a:r>
              <a:rPr lang="el-GR" dirty="0"/>
              <a:t>Η δημόσια διοίκηση αποτελεί τον μόνιμο μηχανισμό εφαρμογής πολιτικών αποφάσεων</a:t>
            </a:r>
            <a:r>
              <a:rPr lang="el-GR" dirty="0" smtClean="0"/>
              <a:t>.</a:t>
            </a:r>
          </a:p>
          <a:p>
            <a:pPr marL="0" indent="0">
              <a:buNone/>
            </a:pPr>
            <a:r>
              <a:rPr lang="el-GR" dirty="0" smtClean="0"/>
              <a:t>Περιλαμβάνει:</a:t>
            </a:r>
          </a:p>
          <a:p>
            <a:r>
              <a:rPr lang="el-GR" dirty="0" smtClean="0"/>
              <a:t>υπουργεία,</a:t>
            </a:r>
          </a:p>
          <a:p>
            <a:r>
              <a:rPr lang="el-GR" dirty="0" smtClean="0"/>
              <a:t>διευθύνσεις </a:t>
            </a:r>
            <a:r>
              <a:rPr lang="el-GR" dirty="0"/>
              <a:t>εκπαίδευσης</a:t>
            </a:r>
            <a:r>
              <a:rPr lang="el-GR" dirty="0" smtClean="0"/>
              <a:t>,</a:t>
            </a:r>
          </a:p>
          <a:p>
            <a:r>
              <a:rPr lang="el-GR" dirty="0" smtClean="0"/>
              <a:t>δημόσιες </a:t>
            </a:r>
            <a:r>
              <a:rPr lang="el-GR" dirty="0"/>
              <a:t>υπηρεσίες</a:t>
            </a:r>
            <a:r>
              <a:rPr lang="el-GR" dirty="0" smtClean="0"/>
              <a:t>,</a:t>
            </a:r>
          </a:p>
          <a:p>
            <a:r>
              <a:rPr lang="el-GR" dirty="0" smtClean="0"/>
              <a:t>δήμους, περιφέρειες.</a:t>
            </a:r>
          </a:p>
          <a:p>
            <a:pPr marL="0" indent="0">
              <a:buNone/>
            </a:pPr>
            <a:r>
              <a:rPr lang="el-GR" b="1" u="sng" dirty="0" smtClean="0"/>
              <a:t>Σχέση </a:t>
            </a:r>
            <a:r>
              <a:rPr lang="el-GR" b="1" u="sng" dirty="0"/>
              <a:t>με τη </a:t>
            </a:r>
            <a:r>
              <a:rPr lang="el-GR" b="1" u="sng" dirty="0" smtClean="0"/>
              <a:t>Βουλή</a:t>
            </a:r>
          </a:p>
          <a:p>
            <a:r>
              <a:rPr lang="el-GR" dirty="0" smtClean="0"/>
              <a:t>Η </a:t>
            </a:r>
            <a:r>
              <a:rPr lang="el-GR" dirty="0"/>
              <a:t>Βουλή ψηφίζει έναν νόμο, αλλά</a:t>
            </a:r>
            <a:r>
              <a:rPr lang="el-GR" dirty="0" smtClean="0"/>
              <a:t>:</a:t>
            </a:r>
          </a:p>
          <a:p>
            <a:r>
              <a:rPr lang="el-GR" dirty="0" smtClean="0"/>
              <a:t>η </a:t>
            </a:r>
            <a:r>
              <a:rPr lang="el-GR" dirty="0"/>
              <a:t>δημόσια διοίκηση τον εφαρμόζει</a:t>
            </a:r>
            <a:r>
              <a:rPr lang="el-GR" dirty="0" smtClean="0"/>
              <a:t>,</a:t>
            </a:r>
          </a:p>
          <a:p>
            <a:r>
              <a:rPr lang="el-GR" dirty="0" smtClean="0"/>
              <a:t>εκδίδει </a:t>
            </a:r>
            <a:r>
              <a:rPr lang="el-GR" dirty="0"/>
              <a:t>εγκυκλίους</a:t>
            </a:r>
            <a:r>
              <a:rPr lang="el-GR" dirty="0" smtClean="0"/>
              <a:t>,</a:t>
            </a:r>
          </a:p>
          <a:p>
            <a:r>
              <a:rPr lang="el-GR" dirty="0" smtClean="0"/>
              <a:t>οργανώνει </a:t>
            </a:r>
            <a:r>
              <a:rPr lang="el-GR" dirty="0"/>
              <a:t>διαδικασίες</a:t>
            </a:r>
            <a:r>
              <a:rPr lang="el-GR" dirty="0" smtClean="0"/>
              <a:t>,</a:t>
            </a:r>
          </a:p>
          <a:p>
            <a:r>
              <a:rPr lang="el-GR" dirty="0" smtClean="0"/>
              <a:t>διαχειρίζεται </a:t>
            </a:r>
            <a:r>
              <a:rPr lang="el-GR" dirty="0"/>
              <a:t>προσωπικό και πόρους.</a:t>
            </a:r>
          </a:p>
        </p:txBody>
      </p:sp>
    </p:spTree>
    <p:extLst>
      <p:ext uri="{BB962C8B-B14F-4D97-AF65-F5344CB8AC3E}">
        <p14:creationId xmlns:p14="http://schemas.microsoft.com/office/powerpoint/2010/main" val="27408449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19756" y="167427"/>
            <a:ext cx="10720469" cy="652958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l-GR" dirty="0"/>
              <a:t>Η σχέση Βουλής και εκτελεστικών θεσμών δεν είναι μόνο θεσμική αλλά και κοινωνική.</a:t>
            </a:r>
          </a:p>
          <a:p>
            <a:pPr marL="0" indent="0">
              <a:buNone/>
            </a:pPr>
            <a:r>
              <a:rPr lang="el-GR" b="1" dirty="0"/>
              <a:t>Ο </a:t>
            </a:r>
            <a:r>
              <a:rPr lang="el-GR" b="1" dirty="0" err="1"/>
              <a:t>Max</a:t>
            </a:r>
            <a:r>
              <a:rPr lang="el-GR" b="1" dirty="0"/>
              <a:t> </a:t>
            </a:r>
            <a:r>
              <a:rPr lang="el-GR" b="1" dirty="0" err="1"/>
              <a:t>Weber</a:t>
            </a:r>
            <a:endParaRPr lang="el-GR" b="1" dirty="0"/>
          </a:p>
          <a:p>
            <a:r>
              <a:rPr lang="el-GR" dirty="0"/>
              <a:t>υποστήριξε ότι η γραφειοκρατία αποκτά τεράστια δύναμη επειδή: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κατέχει γνώση,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ελέγχει διαδικασίες,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διαθέτει εξειδίκευση.</a:t>
            </a:r>
          </a:p>
          <a:p>
            <a:endParaRPr lang="el-GR" dirty="0" smtClean="0"/>
          </a:p>
          <a:p>
            <a:pPr marL="0" indent="0">
              <a:buNone/>
            </a:pPr>
            <a:r>
              <a:rPr lang="el-GR" b="1" dirty="0"/>
              <a:t>Ο </a:t>
            </a:r>
            <a:r>
              <a:rPr lang="el-GR" b="1" dirty="0" err="1"/>
              <a:t>Karl</a:t>
            </a:r>
            <a:r>
              <a:rPr lang="el-GR" b="1" dirty="0"/>
              <a:t> </a:t>
            </a:r>
            <a:r>
              <a:rPr lang="el-GR" b="1" dirty="0" err="1"/>
              <a:t>Marx</a:t>
            </a:r>
            <a:endParaRPr lang="el-GR" b="1" dirty="0"/>
          </a:p>
          <a:p>
            <a:r>
              <a:rPr lang="el-GR" dirty="0"/>
              <a:t>θεωρούσε ότι:</a:t>
            </a:r>
          </a:p>
          <a:p>
            <a:r>
              <a:rPr lang="el-GR" dirty="0"/>
              <a:t>το κράτος λειτουργεί προς όφελος της κυρίαρχης τάξης, </a:t>
            </a:r>
          </a:p>
          <a:p>
            <a:r>
              <a:rPr lang="el-GR" dirty="0"/>
              <a:t>οι θεσμοί εξυπηρετούν κοινωνικά συμφέροντα.</a:t>
            </a:r>
          </a:p>
          <a:p>
            <a:endParaRPr lang="el-GR" dirty="0" smtClean="0"/>
          </a:p>
          <a:p>
            <a:pPr marL="0" indent="0">
              <a:buNone/>
            </a:pPr>
            <a:r>
              <a:rPr lang="el-GR" b="1" dirty="0"/>
              <a:t>Ο </a:t>
            </a:r>
            <a:r>
              <a:rPr lang="el-GR" b="1" dirty="0" err="1" smtClean="0"/>
              <a:t>Michel</a:t>
            </a:r>
            <a:r>
              <a:rPr lang="el-GR" b="1" dirty="0" smtClean="0"/>
              <a:t> </a:t>
            </a:r>
            <a:r>
              <a:rPr lang="el-GR" b="1" dirty="0" err="1"/>
              <a:t>Foucault</a:t>
            </a:r>
            <a:endParaRPr lang="el-GR" b="1" dirty="0"/>
          </a:p>
          <a:p>
            <a:r>
              <a:rPr lang="el-GR" dirty="0"/>
              <a:t>τόνισε ότι:</a:t>
            </a:r>
          </a:p>
          <a:p>
            <a:r>
              <a:rPr lang="el-GR" dirty="0"/>
              <a:t>η εξουσία ασκείται καθημερινά, </a:t>
            </a:r>
          </a:p>
          <a:p>
            <a:r>
              <a:rPr lang="el-GR" dirty="0"/>
              <a:t>οι διοικητικοί θεσμοί πειθαρχούν και οργανώνουν τη συμπεριφορά.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96502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0" y="0"/>
            <a:ext cx="8596668" cy="1320800"/>
          </a:xfrm>
        </p:spPr>
        <p:txBody>
          <a:bodyPr/>
          <a:lstStyle/>
          <a:p>
            <a:r>
              <a:rPr lang="el-GR" b="1" dirty="0"/>
              <a:t>Συγκρούσεις Βουλής και Εκτελεστικής Εξουσίας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Μπορεί να εμφανιστούν συγκρούσεις όταν:</a:t>
            </a:r>
          </a:p>
          <a:p>
            <a:r>
              <a:rPr lang="el-GR" dirty="0"/>
              <a:t>η κυβέρνηση χάνει κοινοβουλευτική στήριξη, </a:t>
            </a:r>
          </a:p>
          <a:p>
            <a:r>
              <a:rPr lang="el-GR" dirty="0"/>
              <a:t>υπάρχουν κοινωνικές αντιδράσεις, </a:t>
            </a:r>
          </a:p>
          <a:p>
            <a:r>
              <a:rPr lang="el-GR" dirty="0"/>
              <a:t>αμφισβητούνται κυβερνητικές αποφάσεις. </a:t>
            </a:r>
            <a:endParaRPr lang="el-GR" dirty="0" smtClean="0"/>
          </a:p>
          <a:p>
            <a:endParaRPr lang="el-GR" dirty="0"/>
          </a:p>
          <a:p>
            <a:pPr marL="0" indent="0">
              <a:buNone/>
            </a:pPr>
            <a:r>
              <a:rPr lang="el-GR" b="1" dirty="0"/>
              <a:t>Παραδείγματα συγκρούσεων</a:t>
            </a:r>
          </a:p>
          <a:p>
            <a:r>
              <a:rPr lang="el-GR" dirty="0"/>
              <a:t>νομοσχέδια που προκαλούν διαδηλώσεις, </a:t>
            </a:r>
          </a:p>
          <a:p>
            <a:r>
              <a:rPr lang="el-GR" dirty="0"/>
              <a:t>διαφωνίες μεταξύ κυβερνητικών βουλευτών, </a:t>
            </a:r>
          </a:p>
          <a:p>
            <a:r>
              <a:rPr lang="el-GR" dirty="0"/>
              <a:t>συγκρούσεις για εκπαιδευτικές μεταρρυθμίσεις.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8063728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25818" y="296214"/>
            <a:ext cx="8596668" cy="623337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l-GR" dirty="0"/>
              <a:t>Η Σχέση σε Περιόδους </a:t>
            </a:r>
            <a:r>
              <a:rPr lang="el-GR" dirty="0" smtClean="0"/>
              <a:t>Κρίσης</a:t>
            </a:r>
          </a:p>
          <a:p>
            <a:r>
              <a:rPr lang="el-GR" dirty="0" smtClean="0"/>
              <a:t>Σε </a:t>
            </a:r>
            <a:r>
              <a:rPr lang="el-GR" dirty="0"/>
              <a:t>κρίσεις</a:t>
            </a:r>
            <a:r>
              <a:rPr lang="el-GR" dirty="0" smtClean="0"/>
              <a:t>:</a:t>
            </a:r>
          </a:p>
          <a:p>
            <a:r>
              <a:rPr lang="el-GR" dirty="0" smtClean="0"/>
              <a:t>οικονομικές,</a:t>
            </a:r>
          </a:p>
          <a:p>
            <a:r>
              <a:rPr lang="el-GR" dirty="0" smtClean="0"/>
              <a:t>υγειονομικές,</a:t>
            </a:r>
          </a:p>
          <a:p>
            <a:r>
              <a:rPr lang="el-GR" dirty="0" smtClean="0"/>
              <a:t>πολεμικές, </a:t>
            </a:r>
          </a:p>
          <a:p>
            <a:r>
              <a:rPr lang="el-GR" dirty="0" smtClean="0"/>
              <a:t>η </a:t>
            </a:r>
            <a:r>
              <a:rPr lang="el-GR" dirty="0"/>
              <a:t>εκτελεστική εξουσία συνήθως ενισχύεται</a:t>
            </a:r>
            <a:r>
              <a:rPr lang="el-GR" dirty="0" smtClean="0"/>
              <a:t>.</a:t>
            </a:r>
          </a:p>
          <a:p>
            <a:endParaRPr lang="el-GR" dirty="0" smtClean="0"/>
          </a:p>
          <a:p>
            <a:pPr marL="0" indent="0">
              <a:buNone/>
            </a:pPr>
            <a:r>
              <a:rPr lang="el-GR" dirty="0" smtClean="0"/>
              <a:t>Παράδειγμα</a:t>
            </a:r>
            <a:r>
              <a:rPr lang="el-GR" dirty="0"/>
              <a:t>: Πανδημία </a:t>
            </a:r>
            <a:r>
              <a:rPr lang="el-GR" dirty="0" smtClean="0"/>
              <a:t>COVID-19</a:t>
            </a:r>
          </a:p>
          <a:p>
            <a:pPr marL="0" indent="0">
              <a:buNone/>
            </a:pPr>
            <a:r>
              <a:rPr lang="el-GR" u="sng" dirty="0" smtClean="0"/>
              <a:t>Η </a:t>
            </a:r>
            <a:r>
              <a:rPr lang="el-GR" u="sng" dirty="0"/>
              <a:t>κυβέρνηση</a:t>
            </a:r>
            <a:r>
              <a:rPr lang="el-GR" u="sng" dirty="0" smtClean="0"/>
              <a:t>:</a:t>
            </a:r>
          </a:p>
          <a:p>
            <a:r>
              <a:rPr lang="el-GR" dirty="0" smtClean="0"/>
              <a:t>επέβαλε </a:t>
            </a:r>
            <a:r>
              <a:rPr lang="el-GR" dirty="0"/>
              <a:t>περιορισμούς</a:t>
            </a:r>
            <a:r>
              <a:rPr lang="el-GR" dirty="0" smtClean="0"/>
              <a:t>,</a:t>
            </a:r>
          </a:p>
          <a:p>
            <a:r>
              <a:rPr lang="el-GR" dirty="0" smtClean="0"/>
              <a:t>οργάνωσε </a:t>
            </a:r>
            <a:r>
              <a:rPr lang="el-GR" dirty="0"/>
              <a:t>την </a:t>
            </a:r>
            <a:r>
              <a:rPr lang="el-GR" dirty="0" err="1"/>
              <a:t>τηλεκπαίδευση</a:t>
            </a:r>
            <a:r>
              <a:rPr lang="el-GR" dirty="0" smtClean="0"/>
              <a:t>,</a:t>
            </a:r>
          </a:p>
          <a:p>
            <a:r>
              <a:rPr lang="el-GR" dirty="0" smtClean="0"/>
              <a:t>εξέδωσε </a:t>
            </a:r>
            <a:r>
              <a:rPr lang="el-GR" dirty="0"/>
              <a:t>πράξεις νομοθετικού περιεχομένου</a:t>
            </a:r>
            <a:r>
              <a:rPr lang="el-GR" dirty="0" smtClean="0"/>
              <a:t>.</a:t>
            </a:r>
          </a:p>
          <a:p>
            <a:pPr marL="0" indent="0">
              <a:buNone/>
            </a:pPr>
            <a:r>
              <a:rPr lang="el-GR" u="sng" dirty="0" smtClean="0"/>
              <a:t>Η </a:t>
            </a:r>
            <a:r>
              <a:rPr lang="el-GR" u="sng" dirty="0"/>
              <a:t>Βουλή</a:t>
            </a:r>
            <a:r>
              <a:rPr lang="el-GR" u="sng" dirty="0" smtClean="0"/>
              <a:t>:</a:t>
            </a:r>
          </a:p>
          <a:p>
            <a:r>
              <a:rPr lang="el-GR" dirty="0" smtClean="0"/>
              <a:t>επικύρωνε </a:t>
            </a:r>
            <a:r>
              <a:rPr lang="el-GR" dirty="0"/>
              <a:t>μέτρα</a:t>
            </a:r>
            <a:r>
              <a:rPr lang="el-GR" dirty="0" smtClean="0"/>
              <a:t>,</a:t>
            </a:r>
          </a:p>
          <a:p>
            <a:r>
              <a:rPr lang="el-GR" dirty="0" smtClean="0"/>
              <a:t>ασκούσε </a:t>
            </a:r>
            <a:r>
              <a:rPr lang="el-GR" dirty="0"/>
              <a:t>περιορισμένο έλεγχο λόγω έκτακτων συνθηκών.</a:t>
            </a:r>
          </a:p>
        </p:txBody>
      </p:sp>
    </p:spTree>
    <p:extLst>
      <p:ext uri="{BB962C8B-B14F-4D97-AF65-F5344CB8AC3E}">
        <p14:creationId xmlns:p14="http://schemas.microsoft.com/office/powerpoint/2010/main" val="33904047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77334" y="811369"/>
            <a:ext cx="8596668" cy="522999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b="1" u="sng" dirty="0"/>
              <a:t>Δημοκρατικός Έλεγχος και </a:t>
            </a:r>
            <a:r>
              <a:rPr lang="el-GR" b="1" u="sng" dirty="0" smtClean="0"/>
              <a:t>Ισορροπία</a:t>
            </a:r>
          </a:p>
          <a:p>
            <a:pPr marL="0" indent="0">
              <a:buNone/>
            </a:pPr>
            <a:r>
              <a:rPr lang="el-GR" dirty="0" smtClean="0"/>
              <a:t>Η </a:t>
            </a:r>
            <a:r>
              <a:rPr lang="el-GR" dirty="0"/>
              <a:t>δημοκρατία απαιτεί</a:t>
            </a:r>
            <a:r>
              <a:rPr lang="el-GR" dirty="0" smtClean="0"/>
              <a:t>:</a:t>
            </a:r>
          </a:p>
          <a:p>
            <a:r>
              <a:rPr lang="el-GR" dirty="0" smtClean="0"/>
              <a:t>συνεργασία </a:t>
            </a:r>
            <a:r>
              <a:rPr lang="el-GR" dirty="0"/>
              <a:t>θεσμών</a:t>
            </a:r>
            <a:r>
              <a:rPr lang="el-GR" dirty="0" smtClean="0"/>
              <a:t>,</a:t>
            </a:r>
          </a:p>
          <a:p>
            <a:r>
              <a:rPr lang="el-GR" dirty="0" smtClean="0"/>
              <a:t>έλεγχο </a:t>
            </a:r>
            <a:r>
              <a:rPr lang="el-GR" dirty="0"/>
              <a:t>εξουσίας</a:t>
            </a:r>
            <a:r>
              <a:rPr lang="el-GR" dirty="0" smtClean="0"/>
              <a:t>,</a:t>
            </a:r>
          </a:p>
          <a:p>
            <a:r>
              <a:rPr lang="el-GR" dirty="0" smtClean="0"/>
              <a:t>διαφάνεια,</a:t>
            </a:r>
          </a:p>
          <a:p>
            <a:r>
              <a:rPr lang="el-GR" dirty="0" smtClean="0"/>
              <a:t>λογοδοσία.</a:t>
            </a:r>
          </a:p>
          <a:p>
            <a:pPr marL="0" indent="0">
              <a:buNone/>
            </a:pPr>
            <a:r>
              <a:rPr lang="el-GR" u="sng" dirty="0" smtClean="0"/>
              <a:t>Κεντρική αρχή</a:t>
            </a:r>
          </a:p>
          <a:p>
            <a:pPr marL="0" indent="0">
              <a:buNone/>
            </a:pPr>
            <a:r>
              <a:rPr lang="el-GR" i="1" dirty="0" smtClean="0"/>
              <a:t>Η </a:t>
            </a:r>
            <a:r>
              <a:rPr lang="el-GR" i="1" dirty="0"/>
              <a:t>Βουλή πρέπει</a:t>
            </a:r>
            <a:r>
              <a:rPr lang="el-GR" dirty="0" smtClean="0"/>
              <a:t>:</a:t>
            </a:r>
          </a:p>
          <a:p>
            <a:r>
              <a:rPr lang="el-GR" dirty="0" smtClean="0"/>
              <a:t>να </a:t>
            </a:r>
            <a:r>
              <a:rPr lang="el-GR" dirty="0"/>
              <a:t>ελέγχει την κυβέρνηση</a:t>
            </a:r>
            <a:r>
              <a:rPr lang="el-GR" dirty="0" smtClean="0"/>
              <a:t>,</a:t>
            </a:r>
          </a:p>
          <a:p>
            <a:r>
              <a:rPr lang="el-GR" dirty="0" smtClean="0"/>
              <a:t>αλλά </a:t>
            </a:r>
            <a:r>
              <a:rPr lang="el-GR" dirty="0"/>
              <a:t>και να επιτρέπει τη λειτουργία του κράτους</a:t>
            </a:r>
            <a:r>
              <a:rPr lang="el-GR" dirty="0" smtClean="0"/>
              <a:t>.</a:t>
            </a:r>
          </a:p>
          <a:p>
            <a:endParaRPr lang="el-GR" dirty="0" smtClean="0"/>
          </a:p>
          <a:p>
            <a:pPr marL="0" indent="0">
              <a:buNone/>
            </a:pPr>
            <a:r>
              <a:rPr lang="el-GR" i="1" dirty="0" smtClean="0"/>
              <a:t>Η </a:t>
            </a:r>
            <a:r>
              <a:rPr lang="el-GR" i="1" dirty="0"/>
              <a:t>εκτελεστική εξουσία πρέπει</a:t>
            </a:r>
            <a:r>
              <a:rPr lang="el-GR" i="1" dirty="0" smtClean="0"/>
              <a:t>:</a:t>
            </a:r>
          </a:p>
          <a:p>
            <a:r>
              <a:rPr lang="el-GR" dirty="0" smtClean="0"/>
              <a:t>να </a:t>
            </a:r>
            <a:r>
              <a:rPr lang="el-GR" dirty="0"/>
              <a:t>εφαρμόζει πολιτικές</a:t>
            </a:r>
            <a:r>
              <a:rPr lang="el-GR" dirty="0" smtClean="0"/>
              <a:t>,</a:t>
            </a:r>
          </a:p>
          <a:p>
            <a:r>
              <a:rPr lang="el-GR" dirty="0" smtClean="0"/>
              <a:t>χωρίς </a:t>
            </a:r>
            <a:r>
              <a:rPr lang="el-GR" dirty="0"/>
              <a:t>να υποκαθιστά τη δημοκρατική διαδικασία</a:t>
            </a:r>
          </a:p>
        </p:txBody>
      </p:sp>
    </p:spTree>
    <p:extLst>
      <p:ext uri="{BB962C8B-B14F-4D97-AF65-F5344CB8AC3E}">
        <p14:creationId xmlns:p14="http://schemas.microsoft.com/office/powerpoint/2010/main" val="22453380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0" y="0"/>
            <a:ext cx="8596668" cy="1320800"/>
          </a:xfrm>
        </p:spPr>
        <p:txBody>
          <a:bodyPr/>
          <a:lstStyle/>
          <a:p>
            <a:r>
              <a:rPr lang="el-GR" b="1" dirty="0"/>
              <a:t>Κρατική Γραφειοκρατία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77334" y="1320801"/>
            <a:ext cx="8596668" cy="4720562"/>
          </a:xfrm>
        </p:spPr>
        <p:txBody>
          <a:bodyPr>
            <a:normAutofit/>
          </a:bodyPr>
          <a:lstStyle/>
          <a:p>
            <a:r>
              <a:rPr lang="el-GR" dirty="0"/>
              <a:t>Η κρατική γραφειοκρατία αποτελεί τον διοικητικό μηχανισμό του κράτους. Είναι το σύνολο των υπηρεσιών, των υπαλλήλων και των διαδικασιών μέσω των οποίων εφαρμόζονται οι νόμοι και οι πολιτικές αποφάσεις</a:t>
            </a:r>
            <a:r>
              <a:rPr lang="el-GR" dirty="0" smtClean="0"/>
              <a:t>.</a:t>
            </a:r>
          </a:p>
          <a:p>
            <a:pPr marL="0" indent="0">
              <a:buNone/>
            </a:pPr>
            <a:r>
              <a:rPr lang="el-GR" dirty="0"/>
              <a:t>Η γραφειοκρατία:</a:t>
            </a:r>
          </a:p>
          <a:p>
            <a:r>
              <a:rPr lang="el-GR" dirty="0"/>
              <a:t>οργανώνει τη λειτουργία του κράτους, </a:t>
            </a:r>
          </a:p>
          <a:p>
            <a:r>
              <a:rPr lang="el-GR" dirty="0"/>
              <a:t>εφαρμόζει κυβερνητικές αποφάσεις, </a:t>
            </a:r>
          </a:p>
          <a:p>
            <a:r>
              <a:rPr lang="el-GR" dirty="0"/>
              <a:t>εξασφαλίζει τη συνέχεια της διοίκησης, </a:t>
            </a:r>
          </a:p>
          <a:p>
            <a:r>
              <a:rPr lang="el-GR" dirty="0"/>
              <a:t>συνδέει το κράτος με τους πολίτες. </a:t>
            </a:r>
            <a:endParaRPr lang="el-GR" dirty="0" smtClean="0"/>
          </a:p>
          <a:p>
            <a:endParaRPr lang="el-GR" dirty="0" smtClean="0"/>
          </a:p>
          <a:p>
            <a:pPr>
              <a:buFont typeface="Courier New" panose="02070309020205020404" pitchFamily="49" charset="0"/>
              <a:buChar char="o"/>
            </a:pPr>
            <a:r>
              <a:rPr lang="el-GR" dirty="0"/>
              <a:t>Ο </a:t>
            </a:r>
            <a:r>
              <a:rPr lang="el-GR" dirty="0" err="1"/>
              <a:t>Max</a:t>
            </a:r>
            <a:r>
              <a:rPr lang="el-GR" dirty="0"/>
              <a:t> </a:t>
            </a:r>
            <a:r>
              <a:rPr lang="el-GR" dirty="0" err="1"/>
              <a:t>Weber</a:t>
            </a:r>
            <a:r>
              <a:rPr lang="el-GR" dirty="0"/>
              <a:t> θεωρείται ο σημαντικότερος θεωρητικός της </a:t>
            </a:r>
            <a:r>
              <a:rPr lang="el-GR" dirty="0" smtClean="0"/>
              <a:t>γραφειοκρατίας.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l-GR" dirty="0" smtClean="0"/>
              <a:t>Για </a:t>
            </a:r>
            <a:r>
              <a:rPr lang="el-GR" dirty="0"/>
              <a:t>τον </a:t>
            </a:r>
            <a:r>
              <a:rPr lang="el-GR" dirty="0" err="1"/>
              <a:t>Weber</a:t>
            </a:r>
            <a:r>
              <a:rPr lang="el-GR" dirty="0"/>
              <a:t>, η γραφειοκρατία είναι η πιο ορθολογική μορφή διοίκησης στις σύγχρονες κοινωνίες.</a:t>
            </a:r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723931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095876" y="1490550"/>
            <a:ext cx="7766936" cy="4390802"/>
          </a:xfrm>
        </p:spPr>
        <p:txBody>
          <a:bodyPr>
            <a:normAutofit/>
          </a:bodyPr>
          <a:lstStyle/>
          <a:p>
            <a:pPr algn="ctr"/>
            <a:endParaRPr lang="el-GR" sz="4000" b="1" dirty="0" smtClean="0"/>
          </a:p>
          <a:p>
            <a:pPr algn="ctr"/>
            <a:r>
              <a:rPr lang="el-GR" sz="4000" b="1" dirty="0" smtClean="0"/>
              <a:t>ΔΟΜΕΣ ΔΙΑΚΥΒΕΡΝΗΣΗΣ</a:t>
            </a:r>
            <a:endParaRPr lang="en-US" sz="4000" b="1" dirty="0" smtClean="0"/>
          </a:p>
        </p:txBody>
      </p:sp>
    </p:spTree>
    <p:extLst>
      <p:ext uri="{BB962C8B-B14F-4D97-AF65-F5344CB8AC3E}">
        <p14:creationId xmlns:p14="http://schemas.microsoft.com/office/powerpoint/2010/main" val="53507966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0" y="94445"/>
            <a:ext cx="9145213" cy="1320800"/>
          </a:xfrm>
        </p:spPr>
        <p:txBody>
          <a:bodyPr/>
          <a:lstStyle/>
          <a:p>
            <a:r>
              <a:rPr lang="el-GR" b="1" dirty="0"/>
              <a:t>ΒΑΣΙΚΑ ΧΑΡΑΚΤΗΡΙΣΤΙΚΑ ΤΗΣ ΓΡΑΦΕΙΟΚΡΑΤΙΑΣ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b="1" dirty="0"/>
              <a:t>α) Ιεραρχική δομή</a:t>
            </a:r>
          </a:p>
          <a:p>
            <a:pPr marL="0" indent="0">
              <a:buNone/>
            </a:pPr>
            <a:r>
              <a:rPr lang="el-GR" dirty="0"/>
              <a:t>Υπάρχουν επίπεδα εξουσίας:</a:t>
            </a:r>
          </a:p>
          <a:p>
            <a:r>
              <a:rPr lang="el-GR" dirty="0"/>
              <a:t>ανώτεροι, </a:t>
            </a:r>
          </a:p>
          <a:p>
            <a:r>
              <a:rPr lang="el-GR" dirty="0"/>
              <a:t>κατώτεροι, </a:t>
            </a:r>
          </a:p>
          <a:p>
            <a:r>
              <a:rPr lang="el-GR" dirty="0"/>
              <a:t>σαφείς αρμοδιότητες</a:t>
            </a:r>
            <a:r>
              <a:rPr lang="el-GR" dirty="0" smtClean="0"/>
              <a:t>.</a:t>
            </a:r>
          </a:p>
          <a:p>
            <a:endParaRPr lang="el-GR" dirty="0"/>
          </a:p>
          <a:p>
            <a:r>
              <a:rPr lang="el-GR" b="1" dirty="0"/>
              <a:t>β) Εξειδίκευση εργασίας</a:t>
            </a:r>
          </a:p>
          <a:p>
            <a:r>
              <a:rPr lang="el-GR" dirty="0"/>
              <a:t>Κάθε υπάλληλος έχει συγκεκριμένα καθήκοντα.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90038715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81120" y="679518"/>
            <a:ext cx="8596668" cy="550234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b="1" dirty="0"/>
              <a:t>γ) Κανονισμοί και νόμοι</a:t>
            </a:r>
          </a:p>
          <a:p>
            <a:r>
              <a:rPr lang="el-GR" dirty="0"/>
              <a:t>Η λειτουργία βασίζεται σε:</a:t>
            </a:r>
          </a:p>
          <a:p>
            <a:r>
              <a:rPr lang="el-GR" dirty="0"/>
              <a:t>τυπικούς κανόνες, </a:t>
            </a:r>
          </a:p>
          <a:p>
            <a:r>
              <a:rPr lang="el-GR" dirty="0"/>
              <a:t>διαδικασίες, </a:t>
            </a:r>
          </a:p>
          <a:p>
            <a:r>
              <a:rPr lang="el-GR" dirty="0"/>
              <a:t>εγκυκλίους</a:t>
            </a:r>
            <a:r>
              <a:rPr lang="el-GR" dirty="0" smtClean="0"/>
              <a:t>.</a:t>
            </a:r>
          </a:p>
          <a:p>
            <a:endParaRPr lang="el-GR" dirty="0"/>
          </a:p>
          <a:p>
            <a:pPr marL="0" indent="0">
              <a:buNone/>
            </a:pPr>
            <a:r>
              <a:rPr lang="el-GR" b="1" dirty="0"/>
              <a:t>δ) Απρόσωπος χαρακτήρας</a:t>
            </a:r>
          </a:p>
          <a:p>
            <a:r>
              <a:rPr lang="el-GR" dirty="0"/>
              <a:t>Οι αποφάσεις πρέπει να λαμβάνονται χωρίς προσωπικά κριτήρια.</a:t>
            </a:r>
          </a:p>
          <a:p>
            <a:pPr marL="0" indent="0">
              <a:buNone/>
            </a:pPr>
            <a:r>
              <a:rPr lang="el-GR" dirty="0"/>
              <a:t>Στόχος:</a:t>
            </a:r>
          </a:p>
          <a:p>
            <a:r>
              <a:rPr lang="el-GR" dirty="0"/>
              <a:t>ισότητα, </a:t>
            </a:r>
          </a:p>
          <a:p>
            <a:r>
              <a:rPr lang="el-GR" dirty="0"/>
              <a:t>αντικειμενικότητα, </a:t>
            </a:r>
          </a:p>
          <a:p>
            <a:r>
              <a:rPr lang="el-GR" dirty="0"/>
              <a:t>αποφυγή πελατειακών σχέσεων.</a:t>
            </a:r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90548123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b="1" dirty="0"/>
              <a:t>ε) Μονιμότητα προσωπικού</a:t>
            </a:r>
          </a:p>
          <a:p>
            <a:r>
              <a:rPr lang="el-GR" dirty="0"/>
              <a:t>Οι δημόσιοι υπάλληλοι παραμένουν στη θέση τους ανεξάρτητα από κυβερνητικές αλλαγές.</a:t>
            </a:r>
          </a:p>
          <a:p>
            <a:pPr marL="0" indent="0">
              <a:buNone/>
            </a:pPr>
            <a:r>
              <a:rPr lang="el-GR" dirty="0"/>
              <a:t>Αυτό εξασφαλίζει:</a:t>
            </a:r>
          </a:p>
          <a:p>
            <a:r>
              <a:rPr lang="el-GR" dirty="0"/>
              <a:t>συνέχεια, </a:t>
            </a:r>
          </a:p>
          <a:p>
            <a:r>
              <a:rPr lang="el-GR" dirty="0"/>
              <a:t>σταθερότητα, </a:t>
            </a:r>
          </a:p>
          <a:p>
            <a:r>
              <a:rPr lang="el-GR" dirty="0"/>
              <a:t>διοικητική εμπειρία.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9426253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61424" y="1400735"/>
            <a:ext cx="8596668" cy="3880773"/>
          </a:xfrm>
        </p:spPr>
        <p:txBody>
          <a:bodyPr/>
          <a:lstStyle/>
          <a:p>
            <a:pPr marL="0" indent="0">
              <a:buNone/>
            </a:pPr>
            <a:r>
              <a:rPr lang="el-GR" b="1" i="1" u="sng" dirty="0"/>
              <a:t>ΘΕΤΙΚΑ ΣΤΟΙΧΕΙΑ ΤΗΣ ΓΡΑΦΕΙΟΚΡΑΤΙΑΣ</a:t>
            </a:r>
          </a:p>
          <a:p>
            <a:pPr marL="0" indent="0">
              <a:buNone/>
            </a:pPr>
            <a:r>
              <a:rPr lang="el-GR" b="1" u="sng" dirty="0"/>
              <a:t>Οργάνωση</a:t>
            </a:r>
          </a:p>
          <a:p>
            <a:r>
              <a:rPr lang="el-GR" dirty="0"/>
              <a:t>Το κράτος λειτουργεί συντονισμένα.</a:t>
            </a:r>
          </a:p>
          <a:p>
            <a:pPr marL="0" indent="0">
              <a:buNone/>
            </a:pPr>
            <a:r>
              <a:rPr lang="el-GR" b="1" u="sng" dirty="0" err="1"/>
              <a:t>Προβλεψιμότητα</a:t>
            </a:r>
            <a:endParaRPr lang="el-GR" b="1" u="sng" dirty="0"/>
          </a:p>
          <a:p>
            <a:r>
              <a:rPr lang="el-GR" dirty="0"/>
              <a:t>Οι πολίτες γνωρίζουν τις διαδικασίες.</a:t>
            </a:r>
          </a:p>
          <a:p>
            <a:pPr marL="0" indent="0">
              <a:buNone/>
            </a:pPr>
            <a:r>
              <a:rPr lang="el-GR" b="1" u="sng" dirty="0"/>
              <a:t>Συνέχεια κράτους</a:t>
            </a:r>
          </a:p>
          <a:p>
            <a:r>
              <a:rPr lang="el-GR" dirty="0"/>
              <a:t>Η διοίκηση δεν σταματά όταν αλλάζει κυβέρνηση.</a:t>
            </a:r>
          </a:p>
          <a:p>
            <a:pPr marL="0" indent="0">
              <a:buNone/>
            </a:pPr>
            <a:r>
              <a:rPr lang="el-GR" b="1" u="sng" dirty="0"/>
              <a:t>Νομιμότητα</a:t>
            </a:r>
          </a:p>
          <a:p>
            <a:r>
              <a:rPr lang="el-GR" dirty="0"/>
              <a:t>Οι αποφάσεις βασίζονται σε κανόνες.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235760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77334" y="1725769"/>
            <a:ext cx="8596668" cy="4315593"/>
          </a:xfrm>
        </p:spPr>
        <p:txBody>
          <a:bodyPr/>
          <a:lstStyle/>
          <a:p>
            <a:pPr marL="0" indent="0">
              <a:buNone/>
            </a:pPr>
            <a:r>
              <a:rPr lang="el-GR" b="1" dirty="0"/>
              <a:t>ΑΡΝΗΤΙΚΑ ΣΤΟΙΧΕΙΑ ΤΗΣ ΓΡΑΦΕΙΟΚΡΑΤΙΑΣ</a:t>
            </a:r>
          </a:p>
          <a:p>
            <a:pPr marL="0" indent="0">
              <a:buNone/>
            </a:pPr>
            <a:r>
              <a:rPr lang="el-GR" b="1" u="sng" dirty="0"/>
              <a:t>Υπερβολική τυπικότητα</a:t>
            </a:r>
          </a:p>
          <a:p>
            <a:r>
              <a:rPr lang="el-GR" dirty="0"/>
              <a:t>Πολλά έγγραφα και διαδικασίες.</a:t>
            </a:r>
          </a:p>
          <a:p>
            <a:pPr marL="0" indent="0">
              <a:buNone/>
            </a:pPr>
            <a:r>
              <a:rPr lang="el-GR" b="1" u="sng" dirty="0"/>
              <a:t>Καθυστερήσεις</a:t>
            </a:r>
          </a:p>
          <a:p>
            <a:r>
              <a:rPr lang="el-GR" dirty="0"/>
              <a:t>Αργή διεκπεραίωση υποθέσεων.</a:t>
            </a:r>
          </a:p>
          <a:p>
            <a:pPr marL="0" indent="0">
              <a:buNone/>
            </a:pPr>
            <a:r>
              <a:rPr lang="el-GR" b="1" u="sng" dirty="0"/>
              <a:t>Ακαμψία</a:t>
            </a:r>
          </a:p>
          <a:p>
            <a:r>
              <a:rPr lang="el-GR" dirty="0"/>
              <a:t>Δυσκολία προσαρμογής σε νέες ανάγκες.</a:t>
            </a:r>
          </a:p>
          <a:p>
            <a:pPr marL="0" indent="0">
              <a:buNone/>
            </a:pPr>
            <a:r>
              <a:rPr lang="el-GR" b="1" u="sng" dirty="0"/>
              <a:t>Αποξένωση πολίτη</a:t>
            </a:r>
          </a:p>
          <a:p>
            <a:r>
              <a:rPr lang="el-GR" dirty="0"/>
              <a:t>Οι πολίτες νιώθουν ότι αντιμετωπίζονται απρόσωπα.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87131783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0" y="0"/>
            <a:ext cx="9158092" cy="1320800"/>
          </a:xfrm>
        </p:spPr>
        <p:txBody>
          <a:bodyPr/>
          <a:lstStyle/>
          <a:p>
            <a:r>
              <a:rPr lang="el-GR" b="1" dirty="0"/>
              <a:t>Η ΓΡΑΦΕΙΟΚΡΑΤΙΑ ΩΣ ΜΗΧΑΝΙΣΜΟΣ ΕΞΟΥΣΙΑΣ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64455" y="1735586"/>
            <a:ext cx="8596668" cy="448491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l-GR" dirty="0"/>
              <a:t>Η γραφειοκρατία δεν είναι ουδέτερη</a:t>
            </a:r>
            <a:r>
              <a:rPr lang="el-GR" dirty="0" smtClean="0"/>
              <a:t>.</a:t>
            </a:r>
          </a:p>
          <a:p>
            <a:r>
              <a:rPr lang="el-GR" dirty="0" smtClean="0"/>
              <a:t>Η </a:t>
            </a:r>
            <a:r>
              <a:rPr lang="el-GR" dirty="0"/>
              <a:t>διοίκηση</a:t>
            </a:r>
            <a:r>
              <a:rPr lang="el-GR" dirty="0" smtClean="0"/>
              <a:t>:</a:t>
            </a:r>
          </a:p>
          <a:p>
            <a:r>
              <a:rPr lang="el-GR" dirty="0" smtClean="0"/>
              <a:t>ελέγχει </a:t>
            </a:r>
            <a:r>
              <a:rPr lang="el-GR" dirty="0"/>
              <a:t>πληροφορίες</a:t>
            </a:r>
            <a:r>
              <a:rPr lang="el-GR" dirty="0" smtClean="0"/>
              <a:t>,</a:t>
            </a:r>
          </a:p>
          <a:p>
            <a:r>
              <a:rPr lang="el-GR" dirty="0" smtClean="0"/>
              <a:t>οργανώνει </a:t>
            </a:r>
            <a:r>
              <a:rPr lang="el-GR" dirty="0"/>
              <a:t>κοινωνικές σχέσεις</a:t>
            </a:r>
            <a:r>
              <a:rPr lang="el-GR" dirty="0" smtClean="0"/>
              <a:t>,</a:t>
            </a:r>
          </a:p>
          <a:p>
            <a:r>
              <a:rPr lang="el-GR" dirty="0" smtClean="0"/>
              <a:t>εφαρμόζει </a:t>
            </a:r>
            <a:r>
              <a:rPr lang="el-GR" dirty="0"/>
              <a:t>πολιτικές επιλογές</a:t>
            </a:r>
            <a:r>
              <a:rPr lang="el-GR" dirty="0" smtClean="0"/>
              <a:t>.</a:t>
            </a:r>
          </a:p>
          <a:p>
            <a:endParaRPr lang="el-GR" dirty="0" smtClean="0"/>
          </a:p>
          <a:p>
            <a:pPr marL="0" indent="0">
              <a:buNone/>
            </a:pPr>
            <a:r>
              <a:rPr lang="el-GR" dirty="0" smtClean="0"/>
              <a:t>Ο </a:t>
            </a:r>
            <a:r>
              <a:rPr lang="el-GR" dirty="0" err="1"/>
              <a:t>Michel</a:t>
            </a:r>
            <a:r>
              <a:rPr lang="el-GR" dirty="0"/>
              <a:t> </a:t>
            </a:r>
            <a:r>
              <a:rPr lang="el-GR" dirty="0" err="1" smtClean="0"/>
              <a:t>Foucault</a:t>
            </a:r>
            <a:endParaRPr lang="el-GR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l-GR" dirty="0" smtClean="0"/>
              <a:t>υποστήριξε </a:t>
            </a:r>
            <a:r>
              <a:rPr lang="el-GR" dirty="0"/>
              <a:t>ότι οι διοικητικοί θεσμοί</a:t>
            </a:r>
            <a:r>
              <a:rPr lang="el-GR" dirty="0" smtClean="0"/>
              <a:t>:</a:t>
            </a:r>
          </a:p>
          <a:p>
            <a:r>
              <a:rPr lang="el-GR" dirty="0" smtClean="0"/>
              <a:t>επιτηρούν,</a:t>
            </a:r>
          </a:p>
          <a:p>
            <a:r>
              <a:rPr lang="el-GR" dirty="0" smtClean="0"/>
              <a:t>ταξινομούν,</a:t>
            </a:r>
          </a:p>
          <a:p>
            <a:r>
              <a:rPr lang="el-GR" dirty="0" smtClean="0"/>
              <a:t>πειθαρχούν </a:t>
            </a:r>
            <a:r>
              <a:rPr lang="el-GR" dirty="0"/>
              <a:t>τους ανθρώπους.</a:t>
            </a:r>
          </a:p>
        </p:txBody>
      </p:sp>
    </p:spTree>
    <p:extLst>
      <p:ext uri="{BB962C8B-B14F-4D97-AF65-F5344CB8AC3E}">
        <p14:creationId xmlns:p14="http://schemas.microsoft.com/office/powerpoint/2010/main" val="150397501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77334" y="231821"/>
            <a:ext cx="8596668" cy="580954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b="1" u="sng" dirty="0"/>
              <a:t>ΜΟΡΦΕΣ ΕΛΕΓΧΟΥ ΤΗΣ ΓΡΑΦΕΙΟΚΡΑΤΙΑΣ</a:t>
            </a:r>
          </a:p>
          <a:p>
            <a:r>
              <a:rPr lang="el-GR" dirty="0"/>
              <a:t>Η γραφειοκρατία χρειάζεται έλεγχο ώστε να αποφεύγονται:</a:t>
            </a:r>
          </a:p>
          <a:p>
            <a:r>
              <a:rPr lang="el-GR" dirty="0"/>
              <a:t>αυθαιρεσίες, </a:t>
            </a:r>
          </a:p>
          <a:p>
            <a:r>
              <a:rPr lang="el-GR" dirty="0"/>
              <a:t>διαφθορά, </a:t>
            </a:r>
          </a:p>
          <a:p>
            <a:r>
              <a:rPr lang="el-GR" dirty="0"/>
              <a:t>κατάχρηση εξουσίας</a:t>
            </a:r>
            <a:r>
              <a:rPr lang="el-GR" dirty="0" smtClean="0"/>
              <a:t>.</a:t>
            </a:r>
          </a:p>
          <a:p>
            <a:endParaRPr lang="el-GR" dirty="0" smtClean="0"/>
          </a:p>
          <a:p>
            <a:pPr marL="0" indent="0">
              <a:buNone/>
            </a:pPr>
            <a:r>
              <a:rPr lang="el-GR" b="1" u="sng" dirty="0" smtClean="0"/>
              <a:t>1. ΚΟΙΝΟΒΟΥΛΕΥΤΙΚΟΣ </a:t>
            </a:r>
            <a:r>
              <a:rPr lang="el-GR" b="1" u="sng" dirty="0"/>
              <a:t>ΕΛΕΓΧΟΣ</a:t>
            </a:r>
          </a:p>
          <a:p>
            <a:pPr marL="0" indent="0">
              <a:buNone/>
            </a:pPr>
            <a:r>
              <a:rPr lang="el-GR" dirty="0"/>
              <a:t>Η Βουλή ελέγχει τη δημόσια διοίκηση μέσω:</a:t>
            </a:r>
          </a:p>
          <a:p>
            <a:r>
              <a:rPr lang="el-GR" b="1" dirty="0"/>
              <a:t>Ερωτήσεων </a:t>
            </a:r>
            <a:r>
              <a:rPr lang="el-GR" b="1" dirty="0" smtClean="0"/>
              <a:t>υπουργών: </a:t>
            </a:r>
            <a:r>
              <a:rPr lang="el-GR" dirty="0" smtClean="0"/>
              <a:t>Οι </a:t>
            </a:r>
            <a:r>
              <a:rPr lang="el-GR" dirty="0"/>
              <a:t>βουλευτές ζητούν εξηγήσεις.</a:t>
            </a:r>
          </a:p>
          <a:p>
            <a:r>
              <a:rPr lang="el-GR" b="1" dirty="0"/>
              <a:t>Εξεταστικών </a:t>
            </a:r>
            <a:r>
              <a:rPr lang="el-GR" b="1" dirty="0" smtClean="0"/>
              <a:t>επιτροπών: </a:t>
            </a:r>
            <a:r>
              <a:rPr lang="el-GR" dirty="0" smtClean="0"/>
              <a:t>Διερεύνηση </a:t>
            </a:r>
            <a:r>
              <a:rPr lang="el-GR" dirty="0"/>
              <a:t>σκανδάλων ή δυσλειτουργιών.</a:t>
            </a:r>
          </a:p>
          <a:p>
            <a:r>
              <a:rPr lang="el-GR" b="1" dirty="0"/>
              <a:t>Συζητήσεων </a:t>
            </a:r>
            <a:r>
              <a:rPr lang="el-GR" b="1" dirty="0" smtClean="0"/>
              <a:t>προϋπολογισμού: </a:t>
            </a:r>
            <a:r>
              <a:rPr lang="el-GR" dirty="0" smtClean="0"/>
              <a:t>Έλεγχος </a:t>
            </a:r>
            <a:r>
              <a:rPr lang="el-GR" dirty="0"/>
              <a:t>κρατικών δαπανών.</a:t>
            </a:r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8175631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48546" y="518533"/>
            <a:ext cx="8596668" cy="633946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l-GR" b="1" u="sng" dirty="0" smtClean="0"/>
              <a:t>2. ΔΙΚΑΣΤΙΚΟΣ </a:t>
            </a:r>
            <a:r>
              <a:rPr lang="el-GR" b="1" u="sng" dirty="0"/>
              <a:t>ΕΛΕΓΧΟΣ</a:t>
            </a:r>
          </a:p>
          <a:p>
            <a:pPr marL="0" indent="0">
              <a:buNone/>
            </a:pPr>
            <a:r>
              <a:rPr lang="el-GR" dirty="0"/>
              <a:t>Τα δικαστήρια εξετάζουν:</a:t>
            </a:r>
          </a:p>
          <a:p>
            <a:r>
              <a:rPr lang="el-GR" dirty="0"/>
              <a:t>αν η διοίκηση εφαρμόζει σωστά τους νόμους, </a:t>
            </a:r>
          </a:p>
          <a:p>
            <a:r>
              <a:rPr lang="el-GR" dirty="0"/>
              <a:t>αν παραβιάζονται δικαιώματα πολιτών</a:t>
            </a:r>
            <a:r>
              <a:rPr lang="el-GR" dirty="0" smtClean="0"/>
              <a:t>.</a:t>
            </a:r>
          </a:p>
          <a:p>
            <a:endParaRPr lang="el-GR" dirty="0"/>
          </a:p>
          <a:p>
            <a:pPr marL="0" indent="0">
              <a:buNone/>
            </a:pPr>
            <a:r>
              <a:rPr lang="el-GR" b="1" u="sng" dirty="0" smtClean="0"/>
              <a:t>3. ΔΙΟΙΚΗΤΙΚΟΣ </a:t>
            </a:r>
            <a:r>
              <a:rPr lang="el-GR" b="1" u="sng" dirty="0"/>
              <a:t>ΕΛΕΓΧΟΣ</a:t>
            </a:r>
          </a:p>
          <a:p>
            <a:pPr marL="0" indent="0">
              <a:buNone/>
            </a:pPr>
            <a:r>
              <a:rPr lang="el-GR" dirty="0"/>
              <a:t>Η ίδια η διοίκηση ελέγχει τις υπηρεσίες της.</a:t>
            </a:r>
          </a:p>
          <a:p>
            <a:pPr marL="0" indent="0">
              <a:buNone/>
            </a:pPr>
            <a:r>
              <a:rPr lang="el-GR" b="1" dirty="0"/>
              <a:t>Περιλαμβάνει:</a:t>
            </a:r>
          </a:p>
          <a:p>
            <a:r>
              <a:rPr lang="el-GR" dirty="0"/>
              <a:t>επιθεωρήσεις, </a:t>
            </a:r>
          </a:p>
          <a:p>
            <a:r>
              <a:rPr lang="el-GR" dirty="0"/>
              <a:t>πειθαρχικά συμβούλια, </a:t>
            </a:r>
          </a:p>
          <a:p>
            <a:r>
              <a:rPr lang="el-GR" dirty="0"/>
              <a:t>εσωτερικούς </a:t>
            </a:r>
            <a:r>
              <a:rPr lang="el-GR" dirty="0" smtClean="0"/>
              <a:t>ελέγχους</a:t>
            </a:r>
          </a:p>
          <a:p>
            <a:endParaRPr lang="el-GR" dirty="0" smtClean="0"/>
          </a:p>
          <a:p>
            <a:pPr marL="0" indent="0">
              <a:buNone/>
            </a:pPr>
            <a:r>
              <a:rPr lang="el-GR" b="1" u="sng" dirty="0" smtClean="0"/>
              <a:t>4. ΚΟΙΝΩΝΙΚΟΣ </a:t>
            </a:r>
            <a:r>
              <a:rPr lang="el-GR" b="1" u="sng" dirty="0"/>
              <a:t>ΕΛΕΓΧΟΣ</a:t>
            </a:r>
          </a:p>
          <a:p>
            <a:pPr marL="0" indent="0">
              <a:buNone/>
            </a:pPr>
            <a:r>
              <a:rPr lang="el-GR" dirty="0"/>
              <a:t>Η κοινωνία ελέγχει τη γραφειοκρατία μέσω:</a:t>
            </a:r>
          </a:p>
          <a:p>
            <a:r>
              <a:rPr lang="el-GR" dirty="0"/>
              <a:t>ΜΜΕ, </a:t>
            </a:r>
          </a:p>
          <a:p>
            <a:r>
              <a:rPr lang="el-GR" dirty="0"/>
              <a:t>κοινωνικών κινημάτων, </a:t>
            </a:r>
          </a:p>
          <a:p>
            <a:r>
              <a:rPr lang="el-GR" dirty="0"/>
              <a:t>συνδικάτων, </a:t>
            </a:r>
          </a:p>
          <a:p>
            <a:r>
              <a:rPr lang="el-GR" dirty="0"/>
              <a:t>δημόσιας κριτικής.</a:t>
            </a:r>
          </a:p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324591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0" y="0"/>
            <a:ext cx="8596668" cy="1320800"/>
          </a:xfrm>
        </p:spPr>
        <p:txBody>
          <a:bodyPr/>
          <a:lstStyle/>
          <a:p>
            <a:r>
              <a:rPr lang="el-GR" b="1" dirty="0"/>
              <a:t>ΣΤΡΑΤΟΛΟΓΗΣΗ ΠΡΟΣΩΠΙΚΟΥ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71272" y="1320800"/>
            <a:ext cx="8596668" cy="4987186"/>
          </a:xfrm>
        </p:spPr>
        <p:txBody>
          <a:bodyPr>
            <a:normAutofit lnSpcReduction="10000"/>
          </a:bodyPr>
          <a:lstStyle/>
          <a:p>
            <a:r>
              <a:rPr lang="el-GR" dirty="0"/>
              <a:t>Η στρατολόγηση αφορά την επιλογή δημόσιων </a:t>
            </a:r>
            <a:r>
              <a:rPr lang="el-GR" dirty="0" smtClean="0"/>
              <a:t>υπαλλήλων.</a:t>
            </a:r>
          </a:p>
          <a:p>
            <a:pPr marL="0" indent="0">
              <a:buNone/>
            </a:pPr>
            <a:r>
              <a:rPr lang="el-GR" u="sng" dirty="0" smtClean="0"/>
              <a:t> ΤΡΟΠΟΙ ΣΤΡΑΤΟΛΟΓΗΣΗΣ</a:t>
            </a:r>
          </a:p>
          <a:p>
            <a:r>
              <a:rPr lang="el-GR" b="1" dirty="0" smtClean="0"/>
              <a:t>α</a:t>
            </a:r>
            <a:r>
              <a:rPr lang="el-GR" b="1" dirty="0"/>
              <a:t>) Αξιοκρατική </a:t>
            </a:r>
            <a:r>
              <a:rPr lang="el-GR" b="1" dirty="0" smtClean="0"/>
              <a:t>επιλογή</a:t>
            </a:r>
          </a:p>
          <a:p>
            <a:pPr marL="0" indent="0">
              <a:buNone/>
            </a:pPr>
            <a:r>
              <a:rPr lang="el-GR" dirty="0" smtClean="0"/>
              <a:t>Βασίζεται </a:t>
            </a:r>
            <a:r>
              <a:rPr lang="el-GR" dirty="0"/>
              <a:t>σε</a:t>
            </a:r>
            <a:r>
              <a:rPr lang="el-GR" dirty="0" smtClean="0"/>
              <a:t>:</a:t>
            </a:r>
          </a:p>
          <a:p>
            <a:r>
              <a:rPr lang="el-GR" dirty="0" smtClean="0"/>
              <a:t>προσόντα,</a:t>
            </a:r>
          </a:p>
          <a:p>
            <a:r>
              <a:rPr lang="el-GR" dirty="0" smtClean="0"/>
              <a:t>εξετάσεις,</a:t>
            </a:r>
          </a:p>
          <a:p>
            <a:r>
              <a:rPr lang="el-GR" dirty="0" smtClean="0"/>
              <a:t>τίτλους </a:t>
            </a:r>
            <a:r>
              <a:rPr lang="el-GR" dirty="0"/>
              <a:t>σπουδών</a:t>
            </a:r>
            <a:r>
              <a:rPr lang="el-GR" dirty="0" smtClean="0"/>
              <a:t>,</a:t>
            </a:r>
          </a:p>
          <a:p>
            <a:r>
              <a:rPr lang="el-GR" dirty="0" smtClean="0"/>
              <a:t>εμπειρία.</a:t>
            </a:r>
          </a:p>
          <a:p>
            <a:r>
              <a:rPr lang="el-GR" b="1" dirty="0"/>
              <a:t>β) Πελατειακή επιλογή</a:t>
            </a:r>
          </a:p>
          <a:p>
            <a:pPr marL="0" indent="0">
              <a:buNone/>
            </a:pPr>
            <a:r>
              <a:rPr lang="el-GR" dirty="0"/>
              <a:t>Βασίζεται σε:</a:t>
            </a:r>
          </a:p>
          <a:p>
            <a:r>
              <a:rPr lang="el-GR" dirty="0"/>
              <a:t>πολιτικές γνωριμίες, </a:t>
            </a:r>
          </a:p>
          <a:p>
            <a:r>
              <a:rPr lang="el-GR" dirty="0"/>
              <a:t>κομματικές σχέσεις, </a:t>
            </a:r>
          </a:p>
          <a:p>
            <a:r>
              <a:rPr lang="el-GR" dirty="0"/>
              <a:t>προσωπικές εξυπηρετήσεις.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0830771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0" y="107323"/>
            <a:ext cx="8596668" cy="1320800"/>
          </a:xfrm>
        </p:spPr>
        <p:txBody>
          <a:bodyPr/>
          <a:lstStyle/>
          <a:p>
            <a:r>
              <a:rPr lang="el-GR" b="1" dirty="0"/>
              <a:t>ΨΗΦΙΑΚΗ ΓΡΑΦΕΙΟΚΡΑΤΙΑ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45514" y="1428123"/>
            <a:ext cx="8596668" cy="5000065"/>
          </a:xfrm>
        </p:spPr>
        <p:txBody>
          <a:bodyPr>
            <a:normAutofit/>
          </a:bodyPr>
          <a:lstStyle/>
          <a:p>
            <a:r>
              <a:rPr lang="el-GR" dirty="0"/>
              <a:t>Η ηλεκτρονική διακυβέρνηση αλλάζει το κράτος.</a:t>
            </a:r>
          </a:p>
          <a:p>
            <a:pPr marL="0" indent="0">
              <a:buNone/>
            </a:pPr>
            <a:r>
              <a:rPr lang="el-GR" b="1" dirty="0"/>
              <a:t>Παραδείγματα</a:t>
            </a:r>
          </a:p>
          <a:p>
            <a:r>
              <a:rPr lang="el-GR" dirty="0"/>
              <a:t>ηλεκτρονικές αιτήσεις, </a:t>
            </a:r>
          </a:p>
          <a:p>
            <a:r>
              <a:rPr lang="el-GR" dirty="0"/>
              <a:t>ψηφιακές υπογραφές, </a:t>
            </a:r>
          </a:p>
          <a:p>
            <a:r>
              <a:rPr lang="el-GR" dirty="0"/>
              <a:t>gov.gr, </a:t>
            </a:r>
          </a:p>
          <a:p>
            <a:r>
              <a:rPr lang="el-GR" dirty="0"/>
              <a:t>ηλεκτρονικά μητρώα. </a:t>
            </a:r>
            <a:endParaRPr lang="el-GR" dirty="0" smtClean="0"/>
          </a:p>
          <a:p>
            <a:endParaRPr lang="el-GR" dirty="0"/>
          </a:p>
          <a:p>
            <a:pPr marL="0" indent="0">
              <a:buNone/>
            </a:pPr>
            <a:r>
              <a:rPr lang="el-GR" b="1" u="sng" dirty="0"/>
              <a:t>ΠΛΕΟΝΕΚΤΗΜΑΤΑ ΨΗΦΙΑΚΟΥ ΚΡΑΤΟΥΣ</a:t>
            </a:r>
          </a:p>
          <a:p>
            <a:r>
              <a:rPr lang="el-GR" dirty="0"/>
              <a:t>λιγότερη ταλαιπωρία, </a:t>
            </a:r>
          </a:p>
          <a:p>
            <a:r>
              <a:rPr lang="el-GR" dirty="0"/>
              <a:t>ταχύτερες υπηρεσίες, </a:t>
            </a:r>
          </a:p>
          <a:p>
            <a:r>
              <a:rPr lang="el-GR" dirty="0"/>
              <a:t>μεγαλύτερη διαφάνεια, </a:t>
            </a:r>
          </a:p>
          <a:p>
            <a:r>
              <a:rPr lang="el-GR" dirty="0"/>
              <a:t>περιορισμός διαφθοράς.</a:t>
            </a:r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099959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734334" y="137852"/>
            <a:ext cx="7766936" cy="699275"/>
          </a:xfrm>
        </p:spPr>
        <p:txBody>
          <a:bodyPr/>
          <a:lstStyle/>
          <a:p>
            <a:pPr algn="l"/>
            <a:r>
              <a:rPr lang="el-GR" sz="3600" b="1" dirty="0"/>
              <a:t>Η ΕΝΝΟΙΑ ΤΟΥ ΚΡΑΤΟΥΣ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734334" y="1442433"/>
            <a:ext cx="8294971" cy="4623515"/>
          </a:xfrm>
        </p:spPr>
        <p:txBody>
          <a:bodyPr>
            <a:norm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l-GR" dirty="0">
                <a:solidFill>
                  <a:schemeClr val="tx1"/>
                </a:solidFill>
              </a:rPr>
              <a:t>Το κράτος είναι η βασική μορφή πολιτικής οργάνωσης των σύγχρονων κοινωνιών.</a:t>
            </a:r>
          </a:p>
          <a:p>
            <a:pPr algn="l"/>
            <a:r>
              <a:rPr lang="el-GR" b="1" dirty="0">
                <a:solidFill>
                  <a:schemeClr val="tx1"/>
                </a:solidFill>
              </a:rPr>
              <a:t>Βασικά χαρακτηριστικά του κράτους</a:t>
            </a:r>
          </a:p>
          <a:p>
            <a:pPr marL="400050" indent="-400050" algn="l">
              <a:buFont typeface="+mj-lt"/>
              <a:buAutoNum type="romanUcPeriod"/>
            </a:pPr>
            <a:r>
              <a:rPr lang="el-GR" b="1" dirty="0">
                <a:solidFill>
                  <a:schemeClr val="tx1"/>
                </a:solidFill>
              </a:rPr>
              <a:t>Επικράτεια</a:t>
            </a:r>
            <a:r>
              <a:rPr lang="el-GR" dirty="0">
                <a:solidFill>
                  <a:schemeClr val="tx1"/>
                </a:solidFill>
              </a:rPr>
              <a:t/>
            </a:r>
            <a:br>
              <a:rPr lang="el-GR" dirty="0">
                <a:solidFill>
                  <a:schemeClr val="tx1"/>
                </a:solidFill>
              </a:rPr>
            </a:br>
            <a:r>
              <a:rPr lang="el-GR" dirty="0">
                <a:solidFill>
                  <a:schemeClr val="tx1"/>
                </a:solidFill>
              </a:rPr>
              <a:t>Συγκεκριμένος γεωγραφικός χώρος. </a:t>
            </a:r>
          </a:p>
          <a:p>
            <a:pPr marL="400050" indent="-400050" algn="l">
              <a:buFont typeface="+mj-lt"/>
              <a:buAutoNum type="romanUcPeriod"/>
            </a:pPr>
            <a:r>
              <a:rPr lang="el-GR" b="1" dirty="0" smtClean="0">
                <a:solidFill>
                  <a:schemeClr val="tx1"/>
                </a:solidFill>
              </a:rPr>
              <a:t>Πληθυσμός</a:t>
            </a:r>
            <a:r>
              <a:rPr lang="el-GR" dirty="0">
                <a:solidFill>
                  <a:schemeClr val="tx1"/>
                </a:solidFill>
              </a:rPr>
              <a:t/>
            </a:r>
            <a:br>
              <a:rPr lang="el-GR" dirty="0">
                <a:solidFill>
                  <a:schemeClr val="tx1"/>
                </a:solidFill>
              </a:rPr>
            </a:br>
            <a:r>
              <a:rPr lang="el-GR" dirty="0">
                <a:solidFill>
                  <a:schemeClr val="tx1"/>
                </a:solidFill>
              </a:rPr>
              <a:t>Οι πολίτες που ζουν μέσα στην </a:t>
            </a:r>
            <a:r>
              <a:rPr lang="el-GR" dirty="0" smtClean="0">
                <a:solidFill>
                  <a:schemeClr val="tx1"/>
                </a:solidFill>
              </a:rPr>
              <a:t>επικράτεια.</a:t>
            </a:r>
          </a:p>
          <a:p>
            <a:pPr marL="400050" indent="-400050" algn="l">
              <a:buFont typeface="+mj-lt"/>
              <a:buAutoNum type="romanUcPeriod"/>
            </a:pPr>
            <a:r>
              <a:rPr lang="el-GR" b="1" dirty="0" smtClean="0">
                <a:solidFill>
                  <a:schemeClr val="tx1"/>
                </a:solidFill>
              </a:rPr>
              <a:t>Κυβέρνηση</a:t>
            </a:r>
            <a:r>
              <a:rPr lang="el-GR" dirty="0">
                <a:solidFill>
                  <a:schemeClr val="tx1"/>
                </a:solidFill>
              </a:rPr>
              <a:t/>
            </a:r>
            <a:br>
              <a:rPr lang="el-GR" dirty="0">
                <a:solidFill>
                  <a:schemeClr val="tx1"/>
                </a:solidFill>
              </a:rPr>
            </a:br>
            <a:r>
              <a:rPr lang="el-GR" dirty="0">
                <a:solidFill>
                  <a:schemeClr val="tx1"/>
                </a:solidFill>
              </a:rPr>
              <a:t>Οι θεσμοί που </a:t>
            </a:r>
            <a:r>
              <a:rPr lang="el-GR" dirty="0" smtClean="0">
                <a:solidFill>
                  <a:schemeClr val="tx1"/>
                </a:solidFill>
              </a:rPr>
              <a:t>διοικούν.</a:t>
            </a:r>
          </a:p>
          <a:p>
            <a:pPr marL="400050" indent="-400050" algn="l">
              <a:buFont typeface="+mj-lt"/>
              <a:buAutoNum type="romanUcPeriod"/>
            </a:pPr>
            <a:r>
              <a:rPr lang="el-GR" b="1" dirty="0" smtClean="0">
                <a:solidFill>
                  <a:schemeClr val="tx1"/>
                </a:solidFill>
              </a:rPr>
              <a:t>Κυριαρχία</a:t>
            </a:r>
            <a:r>
              <a:rPr lang="el-GR" dirty="0">
                <a:solidFill>
                  <a:schemeClr val="tx1"/>
                </a:solidFill>
              </a:rPr>
              <a:t/>
            </a:r>
            <a:br>
              <a:rPr lang="el-GR" dirty="0">
                <a:solidFill>
                  <a:schemeClr val="tx1"/>
                </a:solidFill>
              </a:rPr>
            </a:br>
            <a:r>
              <a:rPr lang="el-GR" dirty="0">
                <a:solidFill>
                  <a:schemeClr val="tx1"/>
                </a:solidFill>
              </a:rPr>
              <a:t>Η ανώτατη εξουσία μέσα στην επικράτεια.</a:t>
            </a:r>
          </a:p>
          <a:p>
            <a:pPr algn="l"/>
            <a:endParaRPr lang="el-G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400377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b="1" dirty="0"/>
              <a:t>ΝΕΑ </a:t>
            </a:r>
            <a:r>
              <a:rPr lang="el-GR" b="1" dirty="0" smtClean="0"/>
              <a:t>ΠΡΟΒΛΗΜΑΤΑ:</a:t>
            </a:r>
            <a:endParaRPr lang="el-GR" b="1" dirty="0"/>
          </a:p>
          <a:p>
            <a:pPr marL="0" indent="0">
              <a:buNone/>
            </a:pPr>
            <a:r>
              <a:rPr lang="el-GR" b="1" u="sng" dirty="0"/>
              <a:t>Ψηφιακός αποκλεισμός</a:t>
            </a:r>
          </a:p>
          <a:p>
            <a:r>
              <a:rPr lang="el-GR" dirty="0"/>
              <a:t>Δεν έχουν όλοι πρόσβαση στην τεχνολογία.</a:t>
            </a:r>
          </a:p>
          <a:p>
            <a:pPr marL="0" indent="0">
              <a:buNone/>
            </a:pPr>
            <a:r>
              <a:rPr lang="el-GR" b="1" u="sng" dirty="0"/>
              <a:t>Παρακολούθηση δεδομένων</a:t>
            </a:r>
          </a:p>
          <a:p>
            <a:r>
              <a:rPr lang="el-GR" dirty="0"/>
              <a:t>Το κράτος συγκεντρώνει μεγάλες ποσότητες πληροφοριών.</a:t>
            </a:r>
          </a:p>
          <a:p>
            <a:pPr marL="0" indent="0">
              <a:buNone/>
            </a:pPr>
            <a:r>
              <a:rPr lang="el-GR" b="1" u="sng" dirty="0" err="1"/>
              <a:t>Κυβερνοασφάλεια</a:t>
            </a:r>
            <a:endParaRPr lang="el-GR" b="1" u="sng" dirty="0"/>
          </a:p>
          <a:p>
            <a:r>
              <a:rPr lang="el-GR" dirty="0"/>
              <a:t>Κίνδυνοι διαρροής προσωπικών δεδομένων.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9341596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23543" y="0"/>
            <a:ext cx="8596668" cy="1320800"/>
          </a:xfrm>
        </p:spPr>
        <p:txBody>
          <a:bodyPr/>
          <a:lstStyle/>
          <a:p>
            <a:r>
              <a:rPr lang="el-GR" b="1" dirty="0"/>
              <a:t>ΜΕΤΑΡΡΥΘΜΙΣΕΙΣ ΣΤΗ ΓΡΑΦΕΙΟΚΡΑΤΙΑ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77334" y="1532587"/>
            <a:ext cx="8596668" cy="532541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dirty="0"/>
              <a:t>Οι μεταρρυθμίσεις στοχεύουν:</a:t>
            </a:r>
          </a:p>
          <a:p>
            <a:r>
              <a:rPr lang="el-GR" dirty="0"/>
              <a:t>στη βελτίωση αποτελεσματικότητας, </a:t>
            </a:r>
          </a:p>
          <a:p>
            <a:r>
              <a:rPr lang="el-GR" dirty="0"/>
              <a:t>στη μείωση γραφειοκρατίας, </a:t>
            </a:r>
          </a:p>
          <a:p>
            <a:r>
              <a:rPr lang="el-GR" dirty="0"/>
              <a:t>στη διαφάνεια</a:t>
            </a:r>
            <a:r>
              <a:rPr lang="el-GR" dirty="0" smtClean="0"/>
              <a:t>.</a:t>
            </a:r>
          </a:p>
          <a:p>
            <a:endParaRPr lang="el-GR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el-GR" dirty="0" smtClean="0"/>
              <a:t>Από </a:t>
            </a:r>
            <a:r>
              <a:rPr lang="el-GR" dirty="0"/>
              <a:t>τη δεκαετία του 1980 εμφανίστηκε το μοντέλο:</a:t>
            </a:r>
          </a:p>
          <a:p>
            <a:r>
              <a:rPr lang="el-GR" b="1" dirty="0" err="1"/>
              <a:t>New</a:t>
            </a:r>
            <a:r>
              <a:rPr lang="el-GR" b="1" dirty="0"/>
              <a:t> </a:t>
            </a:r>
            <a:r>
              <a:rPr lang="el-GR" b="1" dirty="0" err="1"/>
              <a:t>Public</a:t>
            </a:r>
            <a:r>
              <a:rPr lang="el-GR" b="1" dirty="0"/>
              <a:t> </a:t>
            </a:r>
            <a:r>
              <a:rPr lang="el-GR" b="1" dirty="0" err="1"/>
              <a:t>Management</a:t>
            </a:r>
            <a:endParaRPr lang="el-GR" b="1" dirty="0"/>
          </a:p>
          <a:p>
            <a:pPr>
              <a:buFont typeface="Wingdings" panose="05000000000000000000" pitchFamily="2" charset="2"/>
              <a:buChar char="v"/>
            </a:pPr>
            <a:r>
              <a:rPr lang="el-GR" dirty="0"/>
              <a:t>Βασικές ιδέες:</a:t>
            </a:r>
          </a:p>
          <a:p>
            <a:r>
              <a:rPr lang="el-GR" dirty="0"/>
              <a:t>διοίκηση με ιδιωτικοοικονομικά κριτήρια, </a:t>
            </a:r>
          </a:p>
          <a:p>
            <a:r>
              <a:rPr lang="el-GR" dirty="0"/>
              <a:t>αξιολόγηση απόδοσης, </a:t>
            </a:r>
          </a:p>
          <a:p>
            <a:r>
              <a:rPr lang="el-GR" dirty="0"/>
              <a:t>μετρήσιμα αποτελέσματα, </a:t>
            </a:r>
          </a:p>
          <a:p>
            <a:r>
              <a:rPr lang="el-GR" dirty="0"/>
              <a:t>ανταγωνισμός υπηρεσιών.</a:t>
            </a:r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36889931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0" y="0"/>
            <a:ext cx="9067940" cy="1320800"/>
          </a:xfrm>
        </p:spPr>
        <p:txBody>
          <a:bodyPr/>
          <a:lstStyle/>
          <a:p>
            <a:r>
              <a:rPr lang="el-GR" b="1" dirty="0"/>
              <a:t>ΚΟΙΝΩΝΙΟΛΟΓΙΚΗ ΣΗΜΑΣΙΑ ΤΗΣ ΓΡΑΦΕΙΟΚΡΑΤΙΑΣ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Η γραφειοκρατία:</a:t>
            </a:r>
          </a:p>
          <a:p>
            <a:r>
              <a:rPr lang="el-GR" dirty="0"/>
              <a:t>οργανώνει το σύγχρονο κράτος, </a:t>
            </a:r>
          </a:p>
          <a:p>
            <a:r>
              <a:rPr lang="el-GR" dirty="0"/>
              <a:t>ασκεί κοινωνικό έλεγχο, </a:t>
            </a:r>
          </a:p>
          <a:p>
            <a:r>
              <a:rPr lang="el-GR" dirty="0"/>
              <a:t>επηρεάζει την καθημερινή ζωή, </a:t>
            </a:r>
          </a:p>
          <a:p>
            <a:r>
              <a:rPr lang="el-GR" dirty="0"/>
              <a:t>καθορίζει σχέσεις εξουσίας.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9165654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0" y="0"/>
            <a:ext cx="8223181" cy="987380"/>
          </a:xfrm>
        </p:spPr>
        <p:txBody>
          <a:bodyPr/>
          <a:lstStyle/>
          <a:p>
            <a:r>
              <a:rPr lang="el-GR" b="1" dirty="0"/>
              <a:t>ΣΥΜΠΕΡΑΣΜΑ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32635" y="2189408"/>
            <a:ext cx="11068198" cy="640079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l-GR" dirty="0"/>
              <a:t>Η κρατική γραφειοκρατία αποτελεί θεμελιώδη μηχανισμό του σύγχρονου κράτους. Παρά τα προβλήματα:</a:t>
            </a:r>
          </a:p>
          <a:p>
            <a:r>
              <a:rPr lang="el-GR" dirty="0"/>
              <a:t>καθυστερήσεων, </a:t>
            </a:r>
          </a:p>
          <a:p>
            <a:r>
              <a:rPr lang="el-GR" dirty="0"/>
              <a:t>τυπολατρίας, </a:t>
            </a:r>
          </a:p>
          <a:p>
            <a:r>
              <a:rPr lang="el-GR" dirty="0"/>
              <a:t>ακαμψίας,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l-GR" dirty="0"/>
              <a:t>παραμένει απαραίτητη για:</a:t>
            </a:r>
          </a:p>
          <a:p>
            <a:r>
              <a:rPr lang="el-GR" dirty="0"/>
              <a:t>τη διοίκηση, </a:t>
            </a:r>
          </a:p>
          <a:p>
            <a:r>
              <a:rPr lang="el-GR" dirty="0"/>
              <a:t>την εφαρμογή πολιτικών, </a:t>
            </a:r>
          </a:p>
          <a:p>
            <a:r>
              <a:rPr lang="el-GR" dirty="0"/>
              <a:t>τη λειτουργία της δημοκρατίας.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1793965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el-GR" dirty="0"/>
              <a:t>Οι σύγχρονες μεταρρυθμίσεις επιδιώκουν:</a:t>
            </a:r>
          </a:p>
          <a:p>
            <a:r>
              <a:rPr lang="el-GR" dirty="0"/>
              <a:t>αποτελεσματικότητα, </a:t>
            </a:r>
          </a:p>
          <a:p>
            <a:r>
              <a:rPr lang="el-GR" dirty="0"/>
              <a:t>διαφάνεια, </a:t>
            </a:r>
          </a:p>
          <a:p>
            <a:r>
              <a:rPr lang="el-GR" dirty="0"/>
              <a:t>ψηφιακό εκσυγχρονισμό,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l-GR" dirty="0"/>
              <a:t>ενώ παράλληλα τίθενται νέα ζητήματα:</a:t>
            </a:r>
          </a:p>
          <a:p>
            <a:r>
              <a:rPr lang="el-GR" dirty="0"/>
              <a:t>ελέγχου, </a:t>
            </a:r>
          </a:p>
          <a:p>
            <a:r>
              <a:rPr lang="el-GR" dirty="0"/>
              <a:t>επιτήρησης, </a:t>
            </a:r>
          </a:p>
          <a:p>
            <a:r>
              <a:rPr lang="el-GR" dirty="0"/>
              <a:t>κοινωνικών ανισοτήτων.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03663708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2" name="Rectangle 12"/>
          <p:cNvSpPr>
            <a:spLocks noGrp="1" noChangeArrowheads="1"/>
          </p:cNvSpPr>
          <p:nvPr>
            <p:ph type="body" sz="half" idx="1"/>
          </p:nvPr>
        </p:nvSpPr>
        <p:spPr>
          <a:xfrm>
            <a:off x="404191" y="1282149"/>
            <a:ext cx="8218488" cy="4530725"/>
          </a:xfrm>
        </p:spPr>
        <p:txBody>
          <a:bodyPr/>
          <a:lstStyle/>
          <a:p>
            <a:pPr marL="0" indent="0" algn="ctr">
              <a:buNone/>
            </a:pPr>
            <a:endParaRPr lang="el-GR" sz="2400" dirty="0"/>
          </a:p>
          <a:p>
            <a:pPr marL="0" indent="0" algn="ctr">
              <a:buNone/>
            </a:pPr>
            <a:endParaRPr lang="el-GR" sz="2400" dirty="0"/>
          </a:p>
          <a:p>
            <a:pPr marL="0" indent="0" algn="ctr">
              <a:buNone/>
            </a:pPr>
            <a:r>
              <a:rPr lang="el-GR" sz="2400" dirty="0"/>
              <a:t>Απαγορεύεται η αναδημοσίευση ή αναπαραγωγή του παρόντος έργου με οποιονδήποτε τρόπο χωρίς γραπτή άδεια του εκδότη, σύμφωνα με το Ν. 2121/1993 και τη Διεθνή Σύμβαση της Βέρνης </a:t>
            </a:r>
          </a:p>
          <a:p>
            <a:pPr marL="0" indent="0" algn="ctr">
              <a:buNone/>
            </a:pPr>
            <a:r>
              <a:rPr lang="el-GR" sz="2400" dirty="0"/>
              <a:t>(που έχει κυρωθεί με τον Ν. 100/1975</a:t>
            </a:r>
            <a:r>
              <a:rPr lang="el-GR" sz="2400" dirty="0" smtClean="0"/>
              <a:t>)</a:t>
            </a:r>
          </a:p>
          <a:p>
            <a:pPr marL="0" indent="0" algn="ctr">
              <a:buNone/>
            </a:pPr>
            <a:r>
              <a:rPr lang="en-US" sz="1050" dirty="0"/>
              <a:t>https://contogeorgis.gr/g-kontogiorgis-to-politiko-systima-echthriko-gia-tin-koinonia-kai-ti-chora/?utm_source=chatgpt.com</a:t>
            </a:r>
            <a:endParaRPr lang="el-GR" sz="1050" dirty="0"/>
          </a:p>
          <a:p>
            <a:endParaRPr lang="el-GR" sz="2400" dirty="0"/>
          </a:p>
        </p:txBody>
      </p:sp>
      <p:sp>
        <p:nvSpPr>
          <p:cNvPr id="20489" name="Rectangle 9"/>
          <p:cNvSpPr>
            <a:spLocks noGrp="1" noChangeArrowheads="1"/>
          </p:cNvSpPr>
          <p:nvPr>
            <p:ph sz="quarter" idx="2"/>
          </p:nvPr>
        </p:nvSpPr>
        <p:spPr/>
        <p:txBody>
          <a:bodyPr/>
          <a:lstStyle/>
          <a:p>
            <a:endParaRPr lang="en-US" sz="2000"/>
          </a:p>
          <a:p>
            <a:endParaRPr lang="en-US" sz="2000"/>
          </a:p>
        </p:txBody>
      </p:sp>
      <p:sp>
        <p:nvSpPr>
          <p:cNvPr id="20490" name="Rectangle 10"/>
          <p:cNvSpPr>
            <a:spLocks noGrp="1" noChangeArrowheads="1"/>
          </p:cNvSpPr>
          <p:nvPr>
            <p:ph sz="quarter" idx="3"/>
          </p:nvPr>
        </p:nvSpPr>
        <p:spPr/>
        <p:txBody>
          <a:bodyPr/>
          <a:lstStyle/>
          <a:p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10302581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Ο </a:t>
            </a:r>
            <a:r>
              <a:rPr lang="el-GR" dirty="0" err="1"/>
              <a:t>Max</a:t>
            </a:r>
            <a:r>
              <a:rPr lang="el-GR" dirty="0"/>
              <a:t> </a:t>
            </a:r>
            <a:r>
              <a:rPr lang="el-GR" dirty="0" err="1"/>
              <a:t>Weber</a:t>
            </a:r>
            <a:r>
              <a:rPr lang="el-GR" dirty="0"/>
              <a:t> όρισε το κράτος </a:t>
            </a:r>
            <a:r>
              <a:rPr lang="el-GR" dirty="0" err="1"/>
              <a:t>ως:«τον</a:t>
            </a:r>
            <a:r>
              <a:rPr lang="el-GR" dirty="0"/>
              <a:t> οργανισμό που κατέχει το μονοπώλιο της νόμιμης φυσικής βίας</a:t>
            </a:r>
            <a:r>
              <a:rPr lang="el-GR" dirty="0" smtClean="0"/>
              <a:t>».</a:t>
            </a:r>
          </a:p>
          <a:p>
            <a:r>
              <a:rPr lang="el-GR" dirty="0" smtClean="0"/>
              <a:t>Αυτό </a:t>
            </a:r>
            <a:r>
              <a:rPr lang="el-GR" dirty="0"/>
              <a:t>σημαίνει ότι μόνο το κράτος μπορεί νόμιμα να χρησιμοποιεί καταναγκασμό μέσω</a:t>
            </a:r>
            <a:r>
              <a:rPr lang="el-GR" dirty="0" smtClean="0"/>
              <a:t>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l-GR" dirty="0" smtClean="0"/>
              <a:t>αστυνομίας,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l-GR" dirty="0" smtClean="0"/>
              <a:t>στρατού,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l-GR" dirty="0" smtClean="0"/>
              <a:t>δικαστηρίων,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l-GR" dirty="0" smtClean="0"/>
              <a:t>φυλακών</a:t>
            </a:r>
            <a:r>
              <a:rPr lang="el-G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991025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36422" y="236113"/>
            <a:ext cx="8596668" cy="1320800"/>
          </a:xfrm>
        </p:spPr>
        <p:txBody>
          <a:bodyPr/>
          <a:lstStyle/>
          <a:p>
            <a:r>
              <a:rPr lang="el-GR" b="1" dirty="0"/>
              <a:t>ΔΙΑΚΡΙΣΗ ΤΩΝ ΕΞΟΥΣΙΩΝ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90212" y="1429555"/>
            <a:ext cx="8596668" cy="5023931"/>
          </a:xfrm>
        </p:spPr>
        <p:txBody>
          <a:bodyPr/>
          <a:lstStyle/>
          <a:p>
            <a:r>
              <a:rPr lang="el-GR" dirty="0"/>
              <a:t>Ο </a:t>
            </a:r>
            <a:r>
              <a:rPr lang="el-GR" dirty="0" err="1"/>
              <a:t>Montesquieu</a:t>
            </a:r>
            <a:r>
              <a:rPr lang="el-GR" dirty="0"/>
              <a:t> υποστήριξε ότι η δημοκρατία απαιτεί διαχωρισμό της εξουσίας ώστε να αποφεύγεται η τυραννία.</a:t>
            </a:r>
          </a:p>
          <a:p>
            <a:r>
              <a:rPr lang="el-GR" b="1" dirty="0"/>
              <a:t>Οι τρεις εξουσίες</a:t>
            </a:r>
          </a:p>
          <a:p>
            <a:pPr marL="0" indent="0">
              <a:buNone/>
            </a:pPr>
            <a:r>
              <a:rPr lang="el-GR" b="1" dirty="0"/>
              <a:t>1. Νομοθετική εξουσία</a:t>
            </a:r>
          </a:p>
          <a:p>
            <a:r>
              <a:rPr lang="el-GR" dirty="0"/>
              <a:t>Ψηφίζει νόμους. </a:t>
            </a:r>
          </a:p>
          <a:p>
            <a:r>
              <a:rPr lang="el-GR" dirty="0"/>
              <a:t>Εκφράζεται μέσω της Βουλής ή του Κοινοβουλίου. </a:t>
            </a:r>
          </a:p>
          <a:p>
            <a:pPr marL="0" indent="0">
              <a:buNone/>
            </a:pPr>
            <a:r>
              <a:rPr lang="el-GR" b="1" dirty="0"/>
              <a:t>2. Εκτελεστική εξουσία</a:t>
            </a:r>
          </a:p>
          <a:p>
            <a:r>
              <a:rPr lang="el-GR" dirty="0"/>
              <a:t>Εφαρμόζει τους νόμους. </a:t>
            </a:r>
          </a:p>
          <a:p>
            <a:r>
              <a:rPr lang="el-GR" dirty="0"/>
              <a:t>Περιλαμβάνει την κυβέρνηση. </a:t>
            </a:r>
          </a:p>
          <a:p>
            <a:pPr marL="0" indent="0">
              <a:buNone/>
            </a:pPr>
            <a:r>
              <a:rPr lang="el-GR" b="1" dirty="0"/>
              <a:t>3. Δικαστική εξουσία</a:t>
            </a:r>
          </a:p>
          <a:p>
            <a:r>
              <a:rPr lang="el-GR" dirty="0"/>
              <a:t>Ελέγχει την εφαρμογή των νόμων. </a:t>
            </a:r>
          </a:p>
          <a:p>
            <a:r>
              <a:rPr lang="el-GR" dirty="0"/>
              <a:t>Αποδίδει δικαιοσύνη.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3587489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90151" y="141667"/>
            <a:ext cx="10097037" cy="1320800"/>
          </a:xfrm>
        </p:spPr>
        <p:txBody>
          <a:bodyPr/>
          <a:lstStyle/>
          <a:p>
            <a:r>
              <a:rPr lang="el-GR" b="1" dirty="0"/>
              <a:t>ΟΙ ΒΟΥΛΕΣ ΚΑΙ Η ΝΟΜΟΘΕΤΙΚΗ ΕΞΟΥΣΙΑ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715971" y="1184856"/>
            <a:ext cx="8596668" cy="5318975"/>
          </a:xfrm>
        </p:spPr>
        <p:txBody>
          <a:bodyPr>
            <a:normAutofit fontScale="92500" lnSpcReduction="10000"/>
          </a:bodyPr>
          <a:lstStyle/>
          <a:p>
            <a:r>
              <a:rPr lang="el-GR" dirty="0"/>
              <a:t>Η Βουλή είναι ο βασικός θεσμός της αντιπροσωπευτικής δημοκρατίας</a:t>
            </a:r>
            <a:r>
              <a:rPr lang="el-GR" dirty="0" smtClean="0"/>
              <a:t>.</a:t>
            </a:r>
          </a:p>
          <a:p>
            <a:endParaRPr lang="el-GR" dirty="0"/>
          </a:p>
          <a:p>
            <a:pPr marL="0" indent="0">
              <a:buNone/>
            </a:pPr>
            <a:r>
              <a:rPr lang="el-GR" b="1" dirty="0"/>
              <a:t>Ρόλοι της </a:t>
            </a:r>
            <a:r>
              <a:rPr lang="el-GR" b="1" dirty="0" smtClean="0"/>
              <a:t>Βουλής:</a:t>
            </a:r>
            <a:endParaRPr lang="el-GR" b="1" dirty="0"/>
          </a:p>
          <a:p>
            <a:pPr marL="0" indent="0">
              <a:buNone/>
            </a:pPr>
            <a:r>
              <a:rPr lang="el-GR" b="1" u="sng" dirty="0"/>
              <a:t>Νομοθετικός ρόλος</a:t>
            </a:r>
          </a:p>
          <a:p>
            <a:r>
              <a:rPr lang="el-GR" dirty="0"/>
              <a:t>Ψηφίζει νόμους</a:t>
            </a:r>
            <a:r>
              <a:rPr lang="el-GR" dirty="0" smtClean="0"/>
              <a:t>.</a:t>
            </a:r>
            <a:endParaRPr lang="el-GR" dirty="0"/>
          </a:p>
          <a:p>
            <a:pPr marL="0" indent="0">
              <a:buNone/>
            </a:pPr>
            <a:r>
              <a:rPr lang="el-GR" b="1" u="sng" dirty="0"/>
              <a:t>Ελεγκτικός ρόλος</a:t>
            </a:r>
          </a:p>
          <a:p>
            <a:r>
              <a:rPr lang="el-GR" dirty="0"/>
              <a:t>Ελέγχει την κυβέρνηση μέσω:</a:t>
            </a:r>
          </a:p>
          <a:p>
            <a:r>
              <a:rPr lang="el-GR" dirty="0"/>
              <a:t>ερωτήσεων, </a:t>
            </a:r>
          </a:p>
          <a:p>
            <a:r>
              <a:rPr lang="el-GR" dirty="0"/>
              <a:t>εξεταστικών επιτροπών, </a:t>
            </a:r>
          </a:p>
          <a:p>
            <a:r>
              <a:rPr lang="el-GR" dirty="0"/>
              <a:t>συζητήσεων</a:t>
            </a:r>
            <a:r>
              <a:rPr lang="el-GR" dirty="0" smtClean="0"/>
              <a:t>.</a:t>
            </a:r>
          </a:p>
          <a:p>
            <a:pPr marL="0" indent="0">
              <a:buNone/>
            </a:pPr>
            <a:r>
              <a:rPr lang="el-GR" b="1" u="sng" dirty="0"/>
              <a:t>Αντιπροσωπευτικός ρόλος</a:t>
            </a:r>
          </a:p>
          <a:p>
            <a:r>
              <a:rPr lang="el-GR" dirty="0"/>
              <a:t>Εκφράζει τα συμφέροντα των πολιτών.</a:t>
            </a:r>
          </a:p>
          <a:p>
            <a:r>
              <a:rPr lang="el-GR" b="1" dirty="0"/>
              <a:t>Οικονομικός ρόλος</a:t>
            </a:r>
          </a:p>
          <a:p>
            <a:r>
              <a:rPr lang="el-GR" dirty="0"/>
              <a:t>Ψηφίζει τον κρατικό προϋπολογισμό.</a:t>
            </a:r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1510433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0" y="0"/>
            <a:ext cx="8596668" cy="1320800"/>
          </a:xfrm>
        </p:spPr>
        <p:txBody>
          <a:bodyPr/>
          <a:lstStyle/>
          <a:p>
            <a:r>
              <a:rPr lang="el-GR" b="1" dirty="0"/>
              <a:t>ΙΣΤΟΡΙΚΗ ΕΞΕΛΙΞΗ ΤΩΝ ΚΟΙΝΟΒΟΥΛΙΩΝ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77334" y="1416677"/>
            <a:ext cx="8596668" cy="46246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b="1" u="sng" dirty="0"/>
              <a:t>Μεσαίωνας</a:t>
            </a:r>
          </a:p>
          <a:p>
            <a:r>
              <a:rPr lang="el-GR" dirty="0"/>
              <a:t>Υπήρχαν συμβούλια ευγενών και κληρικών.</a:t>
            </a:r>
          </a:p>
          <a:p>
            <a:r>
              <a:rPr lang="el-GR" b="1" dirty="0"/>
              <a:t>Magna Carta (1215)</a:t>
            </a:r>
          </a:p>
          <a:p>
            <a:r>
              <a:rPr lang="el-GR" dirty="0"/>
              <a:t>Περιορίστηκε η απόλυτη εξουσία του βασιλιά στην </a:t>
            </a:r>
            <a:r>
              <a:rPr lang="el-GR" dirty="0" err="1"/>
              <a:t>England</a:t>
            </a:r>
            <a:r>
              <a:rPr lang="el-GR" dirty="0"/>
              <a:t>.</a:t>
            </a:r>
          </a:p>
          <a:p>
            <a:pPr marL="0" indent="0">
              <a:buNone/>
            </a:pPr>
            <a:r>
              <a:rPr lang="el-GR" b="1" u="sng" dirty="0"/>
              <a:t>Γαλλική Επανάσταση</a:t>
            </a:r>
          </a:p>
          <a:p>
            <a:r>
              <a:rPr lang="el-GR" dirty="0"/>
              <a:t>Η έννοια της λαϊκής κυριαρχίας έγινε κεντρική.</a:t>
            </a:r>
          </a:p>
          <a:p>
            <a:pPr marL="0" indent="0">
              <a:buNone/>
            </a:pPr>
            <a:r>
              <a:rPr lang="el-GR" b="1" u="sng" dirty="0"/>
              <a:t>Σύγχρονα κοινοβούλια</a:t>
            </a:r>
          </a:p>
          <a:p>
            <a:r>
              <a:rPr lang="el-GR" dirty="0"/>
              <a:t>Βασίζονται:</a:t>
            </a:r>
          </a:p>
          <a:p>
            <a:r>
              <a:rPr lang="el-GR" dirty="0"/>
              <a:t>στην καθολική ψήφο, </a:t>
            </a:r>
          </a:p>
          <a:p>
            <a:r>
              <a:rPr lang="el-GR" dirty="0"/>
              <a:t>στην αντιπροσώπευση, </a:t>
            </a:r>
          </a:p>
          <a:p>
            <a:r>
              <a:rPr lang="el-GR" dirty="0"/>
              <a:t>στα πολιτικά κόμματα.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320253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49300" y="107324"/>
            <a:ext cx="8596668" cy="1320800"/>
          </a:xfrm>
        </p:spPr>
        <p:txBody>
          <a:bodyPr/>
          <a:lstStyle/>
          <a:p>
            <a:r>
              <a:rPr lang="el-GR" b="1" dirty="0"/>
              <a:t>Η ΕΛΛΗΝΙΚΗ ΒΟΥΛΗ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64455" y="1787102"/>
            <a:ext cx="8596668" cy="3880773"/>
          </a:xfrm>
        </p:spPr>
        <p:txBody>
          <a:bodyPr/>
          <a:lstStyle/>
          <a:p>
            <a:pPr marL="0" indent="0">
              <a:buNone/>
            </a:pPr>
            <a:r>
              <a:rPr lang="el-GR" b="1" u="sng" dirty="0"/>
              <a:t>Βασικά χαρακτηριστικά</a:t>
            </a:r>
          </a:p>
          <a:p>
            <a:r>
              <a:rPr lang="el-GR" dirty="0"/>
              <a:t>300 βουλευτές </a:t>
            </a:r>
          </a:p>
          <a:p>
            <a:r>
              <a:rPr lang="el-GR" dirty="0"/>
              <a:t>Εκλογές κάθε 4 χρόνια </a:t>
            </a:r>
          </a:p>
          <a:p>
            <a:r>
              <a:rPr lang="el-GR" dirty="0"/>
              <a:t>Κοινοβουλευτικό σύστημα </a:t>
            </a:r>
          </a:p>
          <a:p>
            <a:pPr marL="0" indent="0">
              <a:buNone/>
            </a:pPr>
            <a:r>
              <a:rPr lang="el-GR" b="1" u="sng" dirty="0"/>
              <a:t>Αρμοδιότητες</a:t>
            </a:r>
          </a:p>
          <a:p>
            <a:r>
              <a:rPr lang="el-GR" dirty="0"/>
              <a:t>Ψήφιση νόμων </a:t>
            </a:r>
          </a:p>
          <a:p>
            <a:r>
              <a:rPr lang="el-GR" dirty="0"/>
              <a:t>Ψήφος εμπιστοσύνης στην κυβέρνηση </a:t>
            </a:r>
          </a:p>
          <a:p>
            <a:r>
              <a:rPr lang="el-GR" dirty="0"/>
              <a:t>Συνταγματική αναθεώρηση </a:t>
            </a:r>
          </a:p>
          <a:p>
            <a:r>
              <a:rPr lang="el-GR" dirty="0"/>
              <a:t>Έλεγχος υπουργών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032587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0" y="107324"/>
            <a:ext cx="8596668" cy="1320800"/>
          </a:xfrm>
        </p:spPr>
        <p:txBody>
          <a:bodyPr/>
          <a:lstStyle/>
          <a:p>
            <a:r>
              <a:rPr lang="el-GR" b="1" dirty="0"/>
              <a:t>Η Βουλή ως Νομοθετική Εξουσία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Η Βουλή:</a:t>
            </a:r>
          </a:p>
          <a:p>
            <a:r>
              <a:rPr lang="el-GR" dirty="0"/>
              <a:t>ψηφίζει νόμους, </a:t>
            </a:r>
          </a:p>
          <a:p>
            <a:r>
              <a:rPr lang="el-GR" dirty="0"/>
              <a:t>εκφράζει τη λαϊκή κυριαρχία, </a:t>
            </a:r>
          </a:p>
          <a:p>
            <a:r>
              <a:rPr lang="el-GR" dirty="0"/>
              <a:t>ελέγχει την κυβέρνηση, </a:t>
            </a:r>
          </a:p>
          <a:p>
            <a:r>
              <a:rPr lang="el-GR" dirty="0"/>
              <a:t>εγκρίνει τον κρατικό προϋπολογισμό, </a:t>
            </a:r>
          </a:p>
          <a:p>
            <a:r>
              <a:rPr lang="el-GR" dirty="0"/>
              <a:t>νομιμοποιεί πολιτικές αποφάσεις. </a:t>
            </a:r>
          </a:p>
          <a:p>
            <a:pPr marL="0" indent="0">
              <a:buNone/>
            </a:pPr>
            <a:endParaRPr lang="el-GR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el-GR" dirty="0" smtClean="0"/>
              <a:t>Στην </a:t>
            </a:r>
            <a:r>
              <a:rPr lang="el-GR" dirty="0"/>
              <a:t>αντιπροσωπευτική δημοκρατία οι πολίτες εκλέγουν βουλευτές, οι οποίοι αποφασίζουν για δημόσια ζητήματα.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182654"/>
      </p:ext>
    </p:extLst>
  </p:cSld>
  <p:clrMapOvr>
    <a:masterClrMapping/>
  </p:clrMapOvr>
</p:sld>
</file>

<file path=ppt/theme/theme1.xml><?xml version="1.0" encoding="utf-8"?>
<a:theme xmlns:a="http://schemas.openxmlformats.org/drawingml/2006/main" name="Όψη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1932</TotalTime>
  <Words>1513</Words>
  <Application>Microsoft Office PowerPoint</Application>
  <PresentationFormat>Ευρεία οθόνη</PresentationFormat>
  <Paragraphs>360</Paragraphs>
  <Slides>35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6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35</vt:i4>
      </vt:variant>
    </vt:vector>
  </HeadingPairs>
  <TitlesOfParts>
    <vt:vector size="42" baseType="lpstr">
      <vt:lpstr>Arial</vt:lpstr>
      <vt:lpstr>Calibri</vt:lpstr>
      <vt:lpstr>Courier New</vt:lpstr>
      <vt:lpstr>Trebuchet MS</vt:lpstr>
      <vt:lpstr>Wingdings</vt:lpstr>
      <vt:lpstr>Wingdings 3</vt:lpstr>
      <vt:lpstr>Όψη</vt:lpstr>
      <vt:lpstr>ΠΟΛΙΤΙΚΗ ΚΟΙΝΩΝΙΟΛΟΓΙΑ</vt:lpstr>
      <vt:lpstr>Παρουσίαση του PowerPoint</vt:lpstr>
      <vt:lpstr>Η ΕΝΝΟΙΑ ΤΟΥ ΚΡΑΤΟΥΣ</vt:lpstr>
      <vt:lpstr>Παρουσίαση του PowerPoint</vt:lpstr>
      <vt:lpstr>ΔΙΑΚΡΙΣΗ ΤΩΝ ΕΞΟΥΣΙΩΝ</vt:lpstr>
      <vt:lpstr>ΟΙ ΒΟΥΛΕΣ ΚΑΙ Η ΝΟΜΟΘΕΤΙΚΗ ΕΞΟΥΣΙΑ</vt:lpstr>
      <vt:lpstr>ΙΣΤΟΡΙΚΗ ΕΞΕΛΙΞΗ ΤΩΝ ΚΟΙΝΟΒΟΥΛΙΩΝ</vt:lpstr>
      <vt:lpstr>Η ΕΛΛΗΝΙΚΗ ΒΟΥΛΗ</vt:lpstr>
      <vt:lpstr>Η Βουλή ως Νομοθετική Εξουσία</vt:lpstr>
      <vt:lpstr>Οι Εκτελεστικοί Θεσμοί</vt:lpstr>
      <vt:lpstr>Η Σχέση Βουλής και Κυβέρνησης</vt:lpstr>
      <vt:lpstr>Παρουσίαση του PowerPoint</vt:lpstr>
      <vt:lpstr>Η Κυριαρχία της Εκτελεστικής Εξουσίας στις Σύγχρονες Δημοκρατίες</vt:lpstr>
      <vt:lpstr>Ο Ρόλος της Δημόσιας Διοίκησης</vt:lpstr>
      <vt:lpstr>Παρουσίαση του PowerPoint</vt:lpstr>
      <vt:lpstr>Συγκρούσεις Βουλής και Εκτελεστικής Εξουσίας</vt:lpstr>
      <vt:lpstr>Παρουσίαση του PowerPoint</vt:lpstr>
      <vt:lpstr>Παρουσίαση του PowerPoint</vt:lpstr>
      <vt:lpstr>Κρατική Γραφειοκρατία</vt:lpstr>
      <vt:lpstr>ΒΑΣΙΚΑ ΧΑΡΑΚΤΗΡΙΣΤΙΚΑ ΤΗΣ ΓΡΑΦΕΙΟΚΡΑΤΙΑΣ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Η ΓΡΑΦΕΙΟΚΡΑΤΙΑ ΩΣ ΜΗΧΑΝΙΣΜΟΣ ΕΞΟΥΣΙΑΣ</vt:lpstr>
      <vt:lpstr>Παρουσίαση του PowerPoint</vt:lpstr>
      <vt:lpstr>Παρουσίαση του PowerPoint</vt:lpstr>
      <vt:lpstr>ΣΤΡΑΤΟΛΟΓΗΣΗ ΠΡΟΣΩΠΙΚΟΥ</vt:lpstr>
      <vt:lpstr>ΨΗΦΙΑΚΗ ΓΡΑΦΕΙΟΚΡΑΤΙΑ</vt:lpstr>
      <vt:lpstr>Παρουσίαση του PowerPoint</vt:lpstr>
      <vt:lpstr>ΜΕΤΑΡΡΥΘΜΙΣΕΙΣ ΣΤΗ ΓΡΑΦΕΙΟΚΡΑΤΙΑ</vt:lpstr>
      <vt:lpstr>ΚΟΙΝΩΝΙΟΛΟΓΙΚΗ ΣΗΜΑΣΙΑ ΤΗΣ ΓΡΑΦΕΙΟΚΡΑΤΙΑΣ</vt:lpstr>
      <vt:lpstr>ΣΥΜΠΕΡΑΣΜΑ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ΠΟΛΙΤΙΚΗ ΚΟΙΝΩΝΙΟΛΟΓΙΑ</dc:title>
  <dc:creator>pc</dc:creator>
  <cp:lastModifiedBy>pc</cp:lastModifiedBy>
  <cp:revision>15</cp:revision>
  <dcterms:created xsi:type="dcterms:W3CDTF">2026-05-19T08:31:02Z</dcterms:created>
  <dcterms:modified xsi:type="dcterms:W3CDTF">2026-05-20T16:43:35Z</dcterms:modified>
</cp:coreProperties>
</file>