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6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59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Τίτλος, Κείμενο και 2 Αντικεί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6E65DB10-E117-4DF6-B91A-A309E37B69D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702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  <p:sldLayoutId id="214748366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5154" y="1052813"/>
            <a:ext cx="6795846" cy="1646302"/>
          </a:xfrm>
        </p:spPr>
        <p:txBody>
          <a:bodyPr/>
          <a:lstStyle/>
          <a:p>
            <a:r>
              <a:rPr lang="el-GR" sz="3600" b="1" dirty="0" smtClean="0"/>
              <a:t>ΠΟΛΙΤΙΚΗ ΚΟΙΝΩΝΙΟΛΟΓΙΑ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4487" y="3505200"/>
            <a:ext cx="7166113" cy="2038177"/>
          </a:xfrm>
        </p:spPr>
        <p:txBody>
          <a:bodyPr>
            <a:normAutofit/>
          </a:bodyPr>
          <a:lstStyle/>
          <a:p>
            <a:pPr algn="ctr"/>
            <a:r>
              <a:rPr lang="el-GR" dirty="0" smtClean="0"/>
              <a:t>Μάθημα 1</a:t>
            </a:r>
            <a:r>
              <a:rPr lang="el-GR" baseline="30000" dirty="0" smtClean="0"/>
              <a:t>ο</a:t>
            </a:r>
            <a:endParaRPr lang="el-GR" dirty="0" smtClean="0"/>
          </a:p>
          <a:p>
            <a:pPr algn="ctr"/>
            <a:r>
              <a:rPr lang="el-GR" dirty="0"/>
              <a:t>Τμήμα Επιστημών της Εκπαίδευσης και της Αγωγής στην Προσχολική Ηλικία</a:t>
            </a:r>
          </a:p>
          <a:p>
            <a:pPr algn="ctr"/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>Πανεπιστήμιο </a:t>
            </a:r>
            <a:r>
              <a:rPr lang="el-GR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Πατρών</a:t>
            </a:r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>Διδάσκουσα: Μαρία </a:t>
            </a:r>
            <a:r>
              <a:rPr lang="el-GR" b="1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Τσαγκανού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C46D-54A2-D14A-B77F-93DBCD72AD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4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36445" y="2107580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/>
              <a:t>Η σύγκρουση προκύπτει από</a:t>
            </a:r>
            <a:r>
              <a:rPr lang="el-GR" sz="2400" dirty="0" smtClean="0"/>
              <a:t>:</a:t>
            </a:r>
          </a:p>
          <a:p>
            <a:r>
              <a:rPr lang="el-GR" sz="2400" dirty="0" smtClean="0"/>
              <a:t>Την </a:t>
            </a:r>
            <a:r>
              <a:rPr lang="el-GR" sz="2400" dirty="0"/>
              <a:t>εκμετάλλευση της </a:t>
            </a:r>
            <a:r>
              <a:rPr lang="el-GR" sz="2400" dirty="0" smtClean="0"/>
              <a:t>εργασίας</a:t>
            </a:r>
          </a:p>
          <a:p>
            <a:r>
              <a:rPr lang="el-GR" sz="2400" dirty="0" smtClean="0"/>
              <a:t>Την </a:t>
            </a:r>
            <a:r>
              <a:rPr lang="el-GR" sz="2400" dirty="0"/>
              <a:t>άνιση κατανομή του </a:t>
            </a:r>
            <a:r>
              <a:rPr lang="el-GR" sz="2400" dirty="0" smtClean="0"/>
              <a:t>πλούτου</a:t>
            </a:r>
          </a:p>
          <a:p>
            <a:r>
              <a:rPr lang="el-GR" sz="2400" dirty="0" smtClean="0"/>
              <a:t>Την </a:t>
            </a:r>
            <a:r>
              <a:rPr lang="el-GR" sz="2400" dirty="0"/>
              <a:t>ιδιοκτησία των μέσων </a:t>
            </a:r>
            <a:r>
              <a:rPr lang="el-GR" sz="2400" dirty="0" smtClean="0"/>
              <a:t>παραγωγής</a:t>
            </a:r>
          </a:p>
          <a:p>
            <a:pPr marL="0" indent="0">
              <a:buNone/>
            </a:pPr>
            <a:r>
              <a:rPr lang="el-GR" sz="2400" dirty="0" smtClean="0"/>
              <a:t>Η </a:t>
            </a:r>
            <a:r>
              <a:rPr lang="el-GR" sz="2400" dirty="0"/>
              <a:t>κοινωνική σύγκρουση δεν είναι </a:t>
            </a:r>
            <a:r>
              <a:rPr lang="el-GR" sz="2400" dirty="0" smtClean="0"/>
              <a:t>τυχαία        </a:t>
            </a:r>
            <a:r>
              <a:rPr lang="el-GR" sz="2400" dirty="0"/>
              <a:t>είναι δομική.</a:t>
            </a:r>
          </a:p>
        </p:txBody>
      </p:sp>
      <p:cxnSp>
        <p:nvCxnSpPr>
          <p:cNvPr id="5" name="Ευθύγραμμο βέλος σύνδεσης 4"/>
          <p:cNvCxnSpPr/>
          <p:nvPr/>
        </p:nvCxnSpPr>
        <p:spPr>
          <a:xfrm>
            <a:off x="6453809" y="4320209"/>
            <a:ext cx="6096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3078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636105"/>
            <a:ext cx="8596668" cy="54052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Η πολιτική εξουσία εξυπηρετεί τα συμφέροντα της κυρίαρχης </a:t>
            </a:r>
            <a:r>
              <a:rPr lang="el-GR" dirty="0" smtClean="0"/>
              <a:t>τάξης</a:t>
            </a:r>
          </a:p>
          <a:p>
            <a:pPr marL="0" indent="0">
              <a:buNone/>
            </a:pPr>
            <a:r>
              <a:rPr lang="el-GR" b="1" u="sng" dirty="0"/>
              <a:t>Για τον Μαρξ, το κράτος αποτελεί μέρος του «εποικοδομήματος» της κοινωνίας.</a:t>
            </a:r>
          </a:p>
          <a:p>
            <a:pPr marL="0" indent="0">
              <a:buNone/>
            </a:pPr>
            <a:r>
              <a:rPr lang="el-GR" i="1" dirty="0"/>
              <a:t>Η οικονομική «βάση» (τρόπος παραγωγής) διαμορφώνει:</a:t>
            </a:r>
          </a:p>
          <a:p>
            <a:r>
              <a:rPr lang="el-GR" dirty="0"/>
              <a:t>Τους νόμους</a:t>
            </a:r>
          </a:p>
          <a:p>
            <a:r>
              <a:rPr lang="el-GR" dirty="0"/>
              <a:t>Τους θεσμούς</a:t>
            </a:r>
          </a:p>
          <a:p>
            <a:r>
              <a:rPr lang="el-GR" dirty="0"/>
              <a:t>Την ιδεολογία</a:t>
            </a:r>
          </a:p>
          <a:p>
            <a:r>
              <a:rPr lang="el-GR" dirty="0"/>
              <a:t>Την πολιτική εξουσία</a:t>
            </a:r>
          </a:p>
          <a:p>
            <a:pPr marL="0" indent="0">
              <a:buNone/>
            </a:pPr>
            <a:r>
              <a:rPr lang="el-GR" i="1" dirty="0"/>
              <a:t>Η πολιτική εξουσία:</a:t>
            </a:r>
          </a:p>
          <a:p>
            <a:r>
              <a:rPr lang="el-GR" dirty="0"/>
              <a:t>Δεν είναι ανεξάρτητη από την οικονομία</a:t>
            </a:r>
          </a:p>
          <a:p>
            <a:r>
              <a:rPr lang="el-GR" dirty="0"/>
              <a:t>Λειτουργεί για τη διατήρηση των υφιστάμενων σχέσεων παραγωγής</a:t>
            </a:r>
          </a:p>
          <a:p>
            <a:r>
              <a:rPr lang="el-GR" dirty="0"/>
              <a:t>Προστατεύει την ατομική ιδιοκτησία</a:t>
            </a:r>
          </a:p>
          <a:p>
            <a:r>
              <a:rPr lang="el-GR" dirty="0"/>
              <a:t>ο κράτος είναι «η επιτροπή που διαχειρίζεται τις κοινές υποθέσεις της αστικής τάξης».</a:t>
            </a:r>
          </a:p>
        </p:txBody>
      </p:sp>
    </p:spTree>
    <p:extLst>
      <p:ext uri="{BB962C8B-B14F-4D97-AF65-F5344CB8AC3E}">
        <p14:creationId xmlns:p14="http://schemas.microsoft.com/office/powerpoint/2010/main" val="5782864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1258957"/>
            <a:ext cx="8596668" cy="47824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/>
              <a:t>Το κράτος δεν είναι </a:t>
            </a:r>
            <a:r>
              <a:rPr lang="el-GR" sz="2000" dirty="0" smtClean="0"/>
              <a:t>ουδέτερο. Σε </a:t>
            </a:r>
            <a:r>
              <a:rPr lang="el-GR" sz="2000" dirty="0"/>
              <a:t>αντίθεση με τη φιλελεύθερη θεωρία που βλέπει το κράτος ως ρυθμιστή του κοινού συμφέροντος, η μαρξιστική προσέγγιση υποστηρίζει ότι:</a:t>
            </a:r>
          </a:p>
          <a:p>
            <a:r>
              <a:rPr lang="el-GR" sz="2000" dirty="0"/>
              <a:t>Οι νόμοι αντανακλούν ταξικά συμφέροντα</a:t>
            </a:r>
          </a:p>
          <a:p>
            <a:r>
              <a:rPr lang="el-GR" sz="2000" dirty="0"/>
              <a:t>Η δικαιοσύνη λειτουργεί μέσα σε ένα ταξικό πλαίσιο</a:t>
            </a:r>
          </a:p>
          <a:p>
            <a:r>
              <a:rPr lang="el-GR" sz="2000" dirty="0"/>
              <a:t>Οι κρατικοί μηχανισμοί συμβάλλουν στη διατήρηση της κυριαρχίας</a:t>
            </a:r>
          </a:p>
          <a:p>
            <a:r>
              <a:rPr lang="el-GR" sz="2000" dirty="0"/>
              <a:t>Το κράτος:</a:t>
            </a:r>
          </a:p>
          <a:p>
            <a:r>
              <a:rPr lang="el-GR" sz="2000" dirty="0"/>
              <a:t>Διασφαλίζει την καπιταλιστική οργάνωση της παραγωγής</a:t>
            </a:r>
          </a:p>
          <a:p>
            <a:r>
              <a:rPr lang="el-GR" sz="2000" dirty="0"/>
              <a:t>Παρεμβαίνει όταν απειλείται η κοινωνική τάξη</a:t>
            </a:r>
          </a:p>
          <a:p>
            <a:r>
              <a:rPr lang="el-GR" sz="2000" dirty="0"/>
              <a:t>Αναπαράγει τις κοινωνικές ανισότητες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9734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17091" y="981146"/>
            <a:ext cx="8596668" cy="48630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sz="2400" b="1" dirty="0"/>
              <a:t>Εξουσία ως σχέση </a:t>
            </a:r>
            <a:r>
              <a:rPr lang="el-GR" sz="2400" b="1" dirty="0" smtClean="0"/>
              <a:t>κυριαρχίας. </a:t>
            </a:r>
            <a:r>
              <a:rPr lang="el-GR" sz="2400" dirty="0" smtClean="0"/>
              <a:t>Η </a:t>
            </a:r>
            <a:r>
              <a:rPr lang="el-GR" sz="2400" dirty="0"/>
              <a:t>εξουσία στον Μαρξ δεν είναι απλώς πολιτική. Είναι:</a:t>
            </a:r>
          </a:p>
          <a:p>
            <a:r>
              <a:rPr lang="el-GR" sz="2400" dirty="0"/>
              <a:t>Οικονομική</a:t>
            </a:r>
          </a:p>
          <a:p>
            <a:r>
              <a:rPr lang="el-GR" sz="2400" dirty="0"/>
              <a:t>Ιδεολογική</a:t>
            </a:r>
          </a:p>
          <a:p>
            <a:r>
              <a:rPr lang="el-GR" sz="2400" dirty="0"/>
              <a:t>Θεσμική</a:t>
            </a:r>
          </a:p>
          <a:p>
            <a:r>
              <a:rPr lang="el-GR" sz="2400" dirty="0"/>
              <a:t>Η άρχουσα τάξη δεν κυριαρχεί μόνο μέσω της βίας, αλλά και μέσω:</a:t>
            </a:r>
          </a:p>
          <a:p>
            <a:r>
              <a:rPr lang="el-GR" sz="2400" dirty="0"/>
              <a:t>Της ιδεολογίας</a:t>
            </a:r>
          </a:p>
          <a:p>
            <a:r>
              <a:rPr lang="el-GR" sz="2400" dirty="0"/>
              <a:t>Της εκπαίδευσης</a:t>
            </a:r>
          </a:p>
          <a:p>
            <a:r>
              <a:rPr lang="el-GR" sz="2400" dirty="0"/>
              <a:t>Των θεσμών</a:t>
            </a:r>
          </a:p>
          <a:p>
            <a:pPr marL="0" indent="0">
              <a:buNone/>
            </a:pPr>
            <a:r>
              <a:rPr lang="el-GR" sz="2400" dirty="0"/>
              <a:t>Έτσι, η κοινωνική συναίνεση δεν σημαίνει απουσία σύγκρουσης, αλλά συχνά εσωτερίκευση της κυριαρχίας.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283308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44813" y="1298714"/>
            <a:ext cx="8596668" cy="5882336"/>
          </a:xfrm>
        </p:spPr>
        <p:txBody>
          <a:bodyPr/>
          <a:lstStyle/>
          <a:p>
            <a:pPr marL="0" indent="0">
              <a:buNone/>
            </a:pPr>
            <a:r>
              <a:rPr lang="el-GR" sz="2400" dirty="0"/>
              <a:t>Για τον </a:t>
            </a:r>
            <a:r>
              <a:rPr lang="el-GR" sz="2400" dirty="0" smtClean="0"/>
              <a:t>Μαρξ: </a:t>
            </a:r>
            <a:r>
              <a:rPr lang="el-GR" sz="2400" b="1" dirty="0" smtClean="0"/>
              <a:t>Η </a:t>
            </a:r>
            <a:r>
              <a:rPr lang="el-GR" sz="2400" b="1" dirty="0"/>
              <a:t>κοινωνική σύγκρουση ως κινητήρια δύναμη της </a:t>
            </a:r>
            <a:r>
              <a:rPr lang="el-GR" sz="2400" b="1" dirty="0" smtClean="0"/>
              <a:t>ιστορίας:</a:t>
            </a:r>
            <a:endParaRPr lang="el-GR" sz="2400" b="1" dirty="0"/>
          </a:p>
          <a:p>
            <a:r>
              <a:rPr lang="el-GR" sz="2400" dirty="0" smtClean="0"/>
              <a:t>Η </a:t>
            </a:r>
            <a:r>
              <a:rPr lang="el-GR" sz="2400" dirty="0"/>
              <a:t>ταξική σύγκρουση οδηγεί σε κοινωνικές αλλαγές.</a:t>
            </a:r>
          </a:p>
          <a:p>
            <a:r>
              <a:rPr lang="el-GR" sz="2400" dirty="0"/>
              <a:t>Οι επαναστάσεις προκύπτουν όταν οι παραγωγικές δυνάμεις συγκρούονται με τις σχέσεις παραγωγής.</a:t>
            </a:r>
          </a:p>
          <a:p>
            <a:r>
              <a:rPr lang="el-GR" sz="2400" dirty="0"/>
              <a:t>Ο καπιταλισμός εμπεριέχει εσωτερικές αντιφάσεις.</a:t>
            </a:r>
          </a:p>
          <a:p>
            <a:r>
              <a:rPr lang="el-GR" sz="2400" dirty="0"/>
              <a:t>Η σύγκρουση δεν είναι παθολογία του συστήματος — είναι ο μηχανισμός εξέλιξής του.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285301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Πίνακα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975664"/>
              </p:ext>
            </p:extLst>
          </p:nvPr>
        </p:nvGraphicFramePr>
        <p:xfrm>
          <a:off x="677863" y="927654"/>
          <a:ext cx="8596311" cy="4682412"/>
        </p:xfrm>
        <a:graphic>
          <a:graphicData uri="http://schemas.openxmlformats.org/drawingml/2006/table">
            <a:tbl>
              <a:tblPr/>
              <a:tblGrid>
                <a:gridCol w="2865437"/>
                <a:gridCol w="2865437"/>
                <a:gridCol w="2865437"/>
              </a:tblGrid>
              <a:tr h="567565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Weber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567565">
                <a:tc>
                  <a:txBody>
                    <a:bodyPr/>
                    <a:lstStyle/>
                    <a:p>
                      <a:r>
                        <a:rPr lang="el-GR" dirty="0"/>
                        <a:t>Βάση ανάλυσης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Οικονομία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Πολυδιάστατη κοινωνία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567565">
                <a:tc>
                  <a:txBody>
                    <a:bodyPr/>
                    <a:lstStyle/>
                    <a:p>
                      <a:r>
                        <a:rPr lang="el-GR"/>
                        <a:t>Κράτος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Ταξικό όργανο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Μονοπώλιο νόμιμης βίας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993239">
                <a:tc>
                  <a:txBody>
                    <a:bodyPr/>
                    <a:lstStyle/>
                    <a:p>
                      <a:r>
                        <a:rPr lang="el-GR"/>
                        <a:t>Εξουσία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Προϊόν οικονομικής κυριαρχίας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Νομιμοποιημένη κυριαρχία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993239">
                <a:tc>
                  <a:txBody>
                    <a:bodyPr/>
                    <a:lstStyle/>
                    <a:p>
                      <a:r>
                        <a:rPr lang="el-GR"/>
                        <a:t>Σύγκρουση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Κεντρική και επαναστατική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Πολλαπλή και θεσμικά </a:t>
                      </a:r>
                      <a:r>
                        <a:rPr lang="el-GR" dirty="0" err="1"/>
                        <a:t>διαχειρίσιμη</a:t>
                      </a:r>
                      <a:endParaRPr lang="el-G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993239">
                <a:tc>
                  <a:txBody>
                    <a:bodyPr/>
                    <a:lstStyle/>
                    <a:p>
                      <a:r>
                        <a:rPr lang="el-GR"/>
                        <a:t>Προοπτική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Ρήξη/Επανάσταση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Ορθολογικός εκσυγχρονισμός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35567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79769" y="1166676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b="1" u="sng" dirty="0"/>
              <a:t>Κεντρική Διαφορά</a:t>
            </a:r>
          </a:p>
          <a:p>
            <a:r>
              <a:rPr lang="el-GR" sz="2400" dirty="0"/>
              <a:t>Ο Μαρξ αναλύει την εξουσία με όρους </a:t>
            </a:r>
            <a:r>
              <a:rPr lang="el-GR" sz="2400" b="1" dirty="0"/>
              <a:t>υλικής δομής και ταξικής κυριαρχίας</a:t>
            </a:r>
            <a:r>
              <a:rPr lang="el-GR" sz="2400" dirty="0"/>
              <a:t>.</a:t>
            </a:r>
          </a:p>
          <a:p>
            <a:r>
              <a:rPr lang="el-GR" sz="2400" dirty="0"/>
              <a:t>Ο Βέμπερ αναλύει την εξουσία με όρους </a:t>
            </a:r>
            <a:r>
              <a:rPr lang="el-GR" sz="2400" b="1" dirty="0"/>
              <a:t>νομιμοποίησης και θεσμικής οργάνωσης</a:t>
            </a:r>
            <a:r>
              <a:rPr lang="el-GR" sz="2400" dirty="0"/>
              <a:t>.</a:t>
            </a:r>
          </a:p>
          <a:p>
            <a:pPr marL="0" indent="0">
              <a:buNone/>
            </a:pPr>
            <a:r>
              <a:rPr lang="el-GR" sz="2400" dirty="0"/>
              <a:t>Ο πρώτος είναι περισσότερο δομικός και συγκρουσιακός.</a:t>
            </a:r>
            <a:br>
              <a:rPr lang="el-GR" sz="2400" dirty="0"/>
            </a:br>
            <a:r>
              <a:rPr lang="el-GR" sz="2400" dirty="0"/>
              <a:t>Ο δεύτερος περισσότερο θεσμικός και αναλυτικός.</a:t>
            </a:r>
          </a:p>
        </p:txBody>
      </p:sp>
    </p:spTree>
    <p:extLst>
      <p:ext uri="{BB962C8B-B14F-4D97-AF65-F5344CB8AC3E}">
        <p14:creationId xmlns:p14="http://schemas.microsoft.com/office/powerpoint/2010/main" val="15765830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Σύγχρονη Προσέγγιση της </a:t>
            </a:r>
            <a:r>
              <a:rPr lang="el-GR" b="1" dirty="0" smtClean="0"/>
              <a:t>Εξουσίας(</a:t>
            </a:r>
            <a:r>
              <a:rPr lang="el-GR" b="1" dirty="0" err="1" smtClean="0"/>
              <a:t>Michel</a:t>
            </a:r>
            <a:r>
              <a:rPr lang="el-GR" b="1" dirty="0" smtClean="0"/>
              <a:t> </a:t>
            </a:r>
            <a:r>
              <a:rPr lang="el-GR" b="1" dirty="0" err="1" smtClean="0"/>
              <a:t>Foucault</a:t>
            </a:r>
            <a:r>
              <a:rPr lang="el-GR" b="1" dirty="0" smtClean="0"/>
              <a:t>)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05055" y="2160589"/>
            <a:ext cx="8596668" cy="469741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l-GR" sz="2400" b="1" u="sng" dirty="0"/>
              <a:t>Η εξουσία δεν ανήκει μόνο στο κράτος</a:t>
            </a:r>
          </a:p>
          <a:p>
            <a:r>
              <a:rPr lang="el-GR" sz="2400" dirty="0"/>
              <a:t>Η εξουσία δεν είναι ένα μονοπώλιο των θεσμικών εξουσιών (κράτος, κυβέρνηση, αστυνομία).</a:t>
            </a:r>
          </a:p>
          <a:p>
            <a:r>
              <a:rPr lang="el-GR" sz="2400" dirty="0"/>
              <a:t>Αντίθετα, είναι </a:t>
            </a:r>
            <a:r>
              <a:rPr lang="el-GR" sz="2400" b="1" dirty="0"/>
              <a:t>διασκορπισμένη</a:t>
            </a:r>
            <a:r>
              <a:rPr lang="el-GR" sz="2400" dirty="0"/>
              <a:t> σε διάφορους κοινωνικούς θεσμούς, πρακτικές και σχέσεις.</a:t>
            </a:r>
          </a:p>
          <a:p>
            <a:r>
              <a:rPr lang="el-GR" sz="2400" dirty="0"/>
              <a:t>Δεν ασκείται μόνο από πάνω προς τα κάτω, αλλά και μέσα από δίκτυα κοινωνικών σχέσεων.</a:t>
            </a:r>
          </a:p>
          <a:p>
            <a:pPr marL="0" indent="0">
              <a:buNone/>
            </a:pPr>
            <a:r>
              <a:rPr lang="el-GR" sz="2400" b="1" i="1" dirty="0"/>
              <a:t>Παραδείγματα θεσμών όπου διαχέεται η εξουσία:</a:t>
            </a:r>
          </a:p>
          <a:p>
            <a:r>
              <a:rPr lang="el-GR" sz="2400" dirty="0"/>
              <a:t>Εκπαίδευση</a:t>
            </a:r>
          </a:p>
          <a:p>
            <a:r>
              <a:rPr lang="el-GR" sz="2400" dirty="0"/>
              <a:t>Νοσοκομεία</a:t>
            </a:r>
          </a:p>
          <a:p>
            <a:r>
              <a:rPr lang="el-GR" sz="2400" dirty="0"/>
              <a:t>Σχολές</a:t>
            </a:r>
          </a:p>
          <a:p>
            <a:r>
              <a:rPr lang="el-GR" sz="2400" dirty="0"/>
              <a:t>Οικογένεια</a:t>
            </a:r>
          </a:p>
          <a:p>
            <a:r>
              <a:rPr lang="el-GR" sz="2400" dirty="0"/>
              <a:t>Μέσα Μαζικής Ενημέρωσης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140992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Η εξουσία λειτουργεί μέσω </a:t>
            </a:r>
            <a:r>
              <a:rPr lang="el-GR" sz="2400" dirty="0" err="1"/>
              <a:t>μικρο</a:t>
            </a:r>
            <a:r>
              <a:rPr lang="el-GR" sz="2400" dirty="0"/>
              <a:t>-μηχανισμών, καθημερινών πρακτικών και κανόνων</a:t>
            </a:r>
            <a:r>
              <a:rPr lang="el-GR" sz="2400" dirty="0" smtClean="0"/>
              <a:t>.</a:t>
            </a:r>
          </a:p>
          <a:p>
            <a:r>
              <a:rPr lang="el-GR" sz="2400" dirty="0" smtClean="0"/>
              <a:t>Δεν </a:t>
            </a:r>
            <a:r>
              <a:rPr lang="el-GR" sz="2400" dirty="0"/>
              <a:t>είναι μόνο κατασταλτική, αλλά και παραγωγική</a:t>
            </a:r>
            <a:r>
              <a:rPr lang="el-GR" sz="2400" dirty="0" smtClean="0"/>
              <a:t>.</a:t>
            </a:r>
          </a:p>
          <a:p>
            <a:r>
              <a:rPr lang="el-GR" sz="2400" dirty="0" smtClean="0"/>
              <a:t>Δημιουργεί </a:t>
            </a:r>
            <a:r>
              <a:rPr lang="el-GR" sz="2400" dirty="0"/>
              <a:t>μορφές συμπεριφοράς και κοινωνικούς ρόλους</a:t>
            </a:r>
            <a:r>
              <a:rPr lang="el-GR" sz="2400" dirty="0" smtClean="0"/>
              <a:t>.</a:t>
            </a:r>
          </a:p>
          <a:p>
            <a:r>
              <a:rPr lang="el-GR" sz="2400" dirty="0" smtClean="0"/>
              <a:t>Ελέγχει </a:t>
            </a:r>
            <a:r>
              <a:rPr lang="el-GR" sz="2400" dirty="0"/>
              <a:t>όχι μόνο τις πράξεις αλλά και τις σκέψεις, τις επιθυμίες και την ίδια την αλήθεια.</a:t>
            </a:r>
          </a:p>
        </p:txBody>
      </p:sp>
    </p:spTree>
    <p:extLst>
      <p:ext uri="{BB962C8B-B14F-4D97-AF65-F5344CB8AC3E}">
        <p14:creationId xmlns:p14="http://schemas.microsoft.com/office/powerpoint/2010/main" val="20174912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Η εξουσία παράγει «κανονικότητα»</a:t>
            </a:r>
          </a:p>
          <a:p>
            <a:r>
              <a:rPr lang="el-GR" dirty="0"/>
              <a:t>Μέσα από τις πρακτικές εξουσίας, ορίζεται τι είναι «φυσιολογικό» και τι «απόκλιση».</a:t>
            </a:r>
          </a:p>
          <a:p>
            <a:r>
              <a:rPr lang="el-GR" dirty="0"/>
              <a:t>Οι κοινωνικοί κανόνες, οι νόρμες και τα πρότυπα διαμορφώνονται μέσω αυτής της διαδικασίας.</a:t>
            </a:r>
          </a:p>
          <a:p>
            <a:r>
              <a:rPr lang="el-GR" dirty="0"/>
              <a:t>Η «κανονικότητα» λειτουργεί ως μέσο ελέγχου, γιατί οι άνθρωποι εσωτερικεύουν και συμμορφώνονται με τα κοινωνικά πρότυπα.</a:t>
            </a:r>
          </a:p>
          <a:p>
            <a:r>
              <a:rPr lang="el-GR" dirty="0"/>
              <a:t>Η εξουσία λειτουργεί πιο αποτελεσματικά όταν γίνεται αόρατη και γίνεται μέρος της καθημερινότητας.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04679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082997" y="2314798"/>
            <a:ext cx="7766936" cy="4390802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 smtClean="0"/>
              <a:t>ΕΙΣΑΓΩΓΗ</a:t>
            </a:r>
          </a:p>
          <a:p>
            <a:pPr algn="l"/>
            <a:endParaRPr lang="el-GR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8026520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914401"/>
            <a:ext cx="8596668" cy="5126962"/>
          </a:xfrm>
        </p:spPr>
        <p:txBody>
          <a:bodyPr/>
          <a:lstStyle/>
          <a:p>
            <a:pPr marL="0" indent="0">
              <a:buNone/>
            </a:pPr>
            <a:r>
              <a:rPr lang="el-GR" sz="2000" b="1" dirty="0" smtClean="0"/>
              <a:t>Η σχέση </a:t>
            </a:r>
            <a:r>
              <a:rPr lang="el-GR" sz="2000" b="1" dirty="0"/>
              <a:t>γνώσης – εξουσίας</a:t>
            </a:r>
          </a:p>
          <a:p>
            <a:r>
              <a:rPr lang="el-GR" sz="2000" dirty="0"/>
              <a:t>Η γνώση και η εξουσία είναι αλληλένδετες.</a:t>
            </a:r>
          </a:p>
          <a:p>
            <a:r>
              <a:rPr lang="el-GR" sz="2000" dirty="0"/>
              <a:t>Η παραγωγή της γνώσης δεν είναι ουδέτερη ή </a:t>
            </a:r>
            <a:r>
              <a:rPr lang="el-GR" sz="2000" dirty="0" err="1"/>
              <a:t>αποστασιοποιημένη</a:t>
            </a:r>
            <a:r>
              <a:rPr lang="el-GR" sz="2000" dirty="0"/>
              <a:t>, αλλά διαμορφώνεται από σχέσεις εξουσίας.</a:t>
            </a:r>
          </a:p>
          <a:p>
            <a:r>
              <a:rPr lang="el-GR" sz="2000" dirty="0"/>
              <a:t>Οι «επιστήμες», οι «θεωρίες», οι «ιδεολογίες» και οι «αλήθειες» λειτουργούν ως μέσα άσκησης εξουσίας.</a:t>
            </a:r>
          </a:p>
          <a:p>
            <a:r>
              <a:rPr lang="el-GR" sz="2000" dirty="0"/>
              <a:t>Μέσα από τη γνώση, καθορίζονται οι κοινωνικές κατηγορίες (π.χ. «υγιής» – «άρρωστος», «κανονικός» – «</a:t>
            </a:r>
            <a:r>
              <a:rPr lang="el-GR" sz="2000" dirty="0" err="1"/>
              <a:t>παραβατικός</a:t>
            </a:r>
            <a:r>
              <a:rPr lang="el-GR" sz="2000" dirty="0"/>
              <a:t>»).</a:t>
            </a:r>
          </a:p>
          <a:p>
            <a:r>
              <a:rPr lang="el-GR" sz="2000" dirty="0"/>
              <a:t>Η εξουσία επομένως «παράγει» υποκείμενα που εσωτερικεύουν ρόλους και συμπεριφορές.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843265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ΣΥΜΠΕΡΑΣΜΑΤΑ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339944" y="2134084"/>
            <a:ext cx="8596668" cy="388077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Ο </a:t>
            </a:r>
            <a:r>
              <a:rPr lang="el-GR" sz="2000" b="1" dirty="0" err="1"/>
              <a:t>Marx</a:t>
            </a:r>
            <a:r>
              <a:rPr lang="el-GR" sz="2000" dirty="0"/>
              <a:t> εστιάζει στην </a:t>
            </a:r>
            <a:r>
              <a:rPr lang="el-GR" sz="2000" b="1" dirty="0"/>
              <a:t>οικονομική δομή</a:t>
            </a:r>
            <a:r>
              <a:rPr lang="el-GR" sz="2000" dirty="0"/>
              <a:t> και την ταξική πάλη ως πηγή της εξουσίας και της κοινωνικής αλλαγής.</a:t>
            </a:r>
          </a:p>
          <a:p>
            <a:r>
              <a:rPr lang="el-GR" sz="2000" dirty="0"/>
              <a:t>Ο </a:t>
            </a:r>
            <a:r>
              <a:rPr lang="el-GR" sz="2000" b="1" dirty="0" err="1"/>
              <a:t>Weber</a:t>
            </a:r>
            <a:r>
              <a:rPr lang="el-GR" sz="2000" dirty="0"/>
              <a:t> αναλύει την εξουσία ως </a:t>
            </a:r>
            <a:r>
              <a:rPr lang="el-GR" sz="2000" b="1" dirty="0"/>
              <a:t>νομιμοποιημένη</a:t>
            </a:r>
            <a:r>
              <a:rPr lang="el-GR" sz="2000" dirty="0"/>
              <a:t> και </a:t>
            </a:r>
            <a:r>
              <a:rPr lang="el-GR" sz="2000" b="1" dirty="0"/>
              <a:t>θεσμική</a:t>
            </a:r>
            <a:r>
              <a:rPr lang="el-GR" sz="2000" dirty="0"/>
              <a:t>, με πολλαπλές μορφές νομιμοποίησης και αυτονομία κράτους.</a:t>
            </a:r>
          </a:p>
          <a:p>
            <a:r>
              <a:rPr lang="el-GR" sz="2000" dirty="0"/>
              <a:t>Ο </a:t>
            </a:r>
            <a:r>
              <a:rPr lang="el-GR" sz="2000" b="1" dirty="0" err="1"/>
              <a:t>Foucault</a:t>
            </a:r>
            <a:r>
              <a:rPr lang="el-GR" sz="2000" dirty="0"/>
              <a:t> απορρίπτει τις κλασικές δομικές προσεγγίσεις και εστιάζει στην </a:t>
            </a:r>
            <a:r>
              <a:rPr lang="el-GR" sz="2000" b="1" dirty="0"/>
              <a:t>εξουσία ως διασκορπισμένη πρακτική</a:t>
            </a:r>
            <a:r>
              <a:rPr lang="el-GR" sz="2000" dirty="0"/>
              <a:t>, που εσωτερικεύεται και παράγει κοινωνική «κανονικότητα» μέσω της γνώσης.</a:t>
            </a:r>
          </a:p>
          <a:p>
            <a:pPr marL="0" indent="0">
              <a:buNone/>
            </a:pPr>
            <a:r>
              <a:rPr lang="el-GR" sz="2000" dirty="0" smtClean="0"/>
              <a:t>   Η </a:t>
            </a:r>
            <a:r>
              <a:rPr lang="el-GR" sz="2000" dirty="0"/>
              <a:t>σύγχρονη πολιτική κοινωνιολογία αντλεί στοιχεία και από τις τρεις </a:t>
            </a:r>
            <a:r>
              <a:rPr lang="el-GR" sz="2000" dirty="0" smtClean="0"/>
              <a:t>   προσεγγίσεις </a:t>
            </a:r>
            <a:r>
              <a:rPr lang="el-GR" sz="2000" dirty="0"/>
              <a:t>για μια ολοκληρωμένη κατανόηση της εξουσίας.</a:t>
            </a:r>
          </a:p>
          <a:p>
            <a:endParaRPr lang="el-GR" sz="2000" dirty="0"/>
          </a:p>
        </p:txBody>
      </p:sp>
      <p:sp>
        <p:nvSpPr>
          <p:cNvPr id="4" name="Δεξιό βέλος 3"/>
          <p:cNvSpPr/>
          <p:nvPr/>
        </p:nvSpPr>
        <p:spPr>
          <a:xfrm>
            <a:off x="677334" y="4611756"/>
            <a:ext cx="661137" cy="5300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718242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2" name="Rectangle 12"/>
          <p:cNvSpPr>
            <a:spLocks noGrp="1" noChangeArrowheads="1"/>
          </p:cNvSpPr>
          <p:nvPr>
            <p:ph type="body" sz="half" idx="1"/>
          </p:nvPr>
        </p:nvSpPr>
        <p:spPr>
          <a:xfrm>
            <a:off x="404191" y="1282149"/>
            <a:ext cx="8218488" cy="4530725"/>
          </a:xfrm>
        </p:spPr>
        <p:txBody>
          <a:bodyPr/>
          <a:lstStyle/>
          <a:p>
            <a:pPr marL="0" indent="0" algn="ctr">
              <a:buNone/>
            </a:pPr>
            <a:endParaRPr lang="el-GR" sz="2400" dirty="0"/>
          </a:p>
          <a:p>
            <a:pPr marL="0" indent="0" algn="ctr">
              <a:buNone/>
            </a:pPr>
            <a:endParaRPr lang="el-GR" sz="2400" dirty="0"/>
          </a:p>
          <a:p>
            <a:pPr marL="0" indent="0" algn="ctr">
              <a:buNone/>
            </a:pPr>
            <a:r>
              <a:rPr lang="el-GR" sz="2400" dirty="0"/>
              <a:t>Απαγορεύεται η αναδημοσίευση ή αναπαραγωγή του παρόντος έργου με οποιονδήποτε τρόπο χωρίς γραπτή άδεια του εκδότη, σύμφωνα με το Ν. 2121/1993 και τη Διεθνή Σύμβαση της Βέρνης </a:t>
            </a:r>
          </a:p>
          <a:p>
            <a:pPr marL="0" indent="0" algn="ctr">
              <a:buNone/>
            </a:pPr>
            <a:r>
              <a:rPr lang="el-GR" sz="2400" dirty="0"/>
              <a:t>(που έχει κυρωθεί με τον Ν. 100/1975)</a:t>
            </a:r>
          </a:p>
          <a:p>
            <a:endParaRPr lang="el-GR" sz="2400" dirty="0"/>
          </a:p>
        </p:txBody>
      </p:sp>
      <p:sp>
        <p:nvSpPr>
          <p:cNvPr id="20489" name="Rectangle 9"/>
          <p:cNvSpPr>
            <a:spLocks noGrp="1" noChangeArrowheads="1"/>
          </p:cNvSpPr>
          <p:nvPr>
            <p:ph sz="quarter" idx="2"/>
          </p:nvPr>
        </p:nvSpPr>
        <p:spPr/>
        <p:txBody>
          <a:bodyPr/>
          <a:lstStyle/>
          <a:p>
            <a:endParaRPr lang="en-US" sz="2000"/>
          </a:p>
          <a:p>
            <a:endParaRPr lang="en-US" sz="2000"/>
          </a:p>
        </p:txBody>
      </p:sp>
      <p:sp>
        <p:nvSpPr>
          <p:cNvPr id="20490" name="Rectangle 10"/>
          <p:cNvSpPr>
            <a:spLocks noGrp="1" noChangeArrowheads="1"/>
          </p:cNvSpPr>
          <p:nvPr>
            <p:ph sz="quarter" idx="3"/>
          </p:nvPr>
        </p:nvSpPr>
        <p:spPr/>
        <p:txBody>
          <a:bodyPr/>
          <a:lstStyle/>
          <a:p>
            <a:endParaRPr lang="en-US" sz="2000"/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64435863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831205" y="0"/>
            <a:ext cx="10486150" cy="1646302"/>
          </a:xfrm>
        </p:spPr>
        <p:txBody>
          <a:bodyPr/>
          <a:lstStyle/>
          <a:p>
            <a:pPr algn="l"/>
            <a:r>
              <a:rPr lang="el-GR" sz="3600" b="1" dirty="0"/>
              <a:t>Τι είναι η </a:t>
            </a:r>
            <a:r>
              <a:rPr lang="el-GR" sz="3600" b="1" dirty="0" smtClean="0"/>
              <a:t>Πολιτική</a:t>
            </a:r>
            <a:r>
              <a:rPr lang="en-US" sz="3600" b="1" dirty="0" smtClean="0"/>
              <a:t> </a:t>
            </a:r>
            <a:r>
              <a:rPr lang="el-GR" sz="3600" b="1" dirty="0" smtClean="0"/>
              <a:t>Κοινωνιολογία</a:t>
            </a:r>
            <a:endParaRPr lang="el-GR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63727" y="2663687"/>
            <a:ext cx="1067168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/>
              <a:t>Η Πολιτική Κοινωνιολογία μελετά</a:t>
            </a:r>
            <a:r>
              <a:rPr lang="el-GR" sz="2400" dirty="0" smtClean="0"/>
              <a:t>:</a:t>
            </a: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400" dirty="0" smtClean="0"/>
              <a:t>τη </a:t>
            </a:r>
            <a:r>
              <a:rPr lang="el-GR" sz="2400" dirty="0"/>
              <a:t>σχέση κοινωνίας και πολιτικής </a:t>
            </a:r>
            <a:r>
              <a:rPr lang="el-GR" sz="2400" dirty="0" smtClean="0"/>
              <a:t>εξουσίας</a:t>
            </a: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400" dirty="0" smtClean="0"/>
              <a:t>τους </a:t>
            </a:r>
            <a:r>
              <a:rPr lang="el-GR" sz="2400" dirty="0"/>
              <a:t>θεσμούς που οργανώνουν την </a:t>
            </a:r>
            <a:r>
              <a:rPr lang="el-GR" sz="2400" dirty="0" smtClean="0"/>
              <a:t>κυριαρχία</a:t>
            </a: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400" dirty="0" smtClean="0"/>
              <a:t>τις </a:t>
            </a:r>
            <a:r>
              <a:rPr lang="el-GR" sz="2400" dirty="0"/>
              <a:t>κοινωνικές δυνάμεις που επηρεάζουν το </a:t>
            </a:r>
            <a:r>
              <a:rPr lang="el-GR" sz="2400" dirty="0" smtClean="0"/>
              <a:t>κράτος</a:t>
            </a: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400" dirty="0" smtClean="0"/>
              <a:t>τη </a:t>
            </a:r>
            <a:r>
              <a:rPr lang="el-GR" sz="2400" dirty="0"/>
              <a:t>νομιμοποίηση και την αμφισβήτηση της </a:t>
            </a:r>
            <a:r>
              <a:rPr lang="el-GR" sz="2400" dirty="0" smtClean="0"/>
              <a:t>εξουσίας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l-GR" sz="2400" b="1" u="sng" dirty="0" smtClean="0"/>
              <a:t>Κεντρικό </a:t>
            </a:r>
            <a:r>
              <a:rPr lang="el-GR" sz="2400" b="1" u="sng" dirty="0"/>
              <a:t>ερώτημα</a:t>
            </a:r>
            <a:r>
              <a:rPr lang="el-GR" sz="2400" dirty="0" smtClean="0"/>
              <a:t>: </a:t>
            </a:r>
            <a:r>
              <a:rPr lang="el-GR" sz="2400" i="1" dirty="0"/>
              <a:t>Πώς η κοινωνία διαμορφώνει την πολιτική και πώς η πολιτική διαμορφώνει την κοινωνία;</a:t>
            </a:r>
            <a:endParaRPr lang="el-GR" sz="2400" i="1" dirty="0"/>
          </a:p>
        </p:txBody>
      </p:sp>
    </p:spTree>
    <p:extLst>
      <p:ext uri="{BB962C8B-B14F-4D97-AF65-F5344CB8AC3E}">
        <p14:creationId xmlns:p14="http://schemas.microsoft.com/office/powerpoint/2010/main" val="2370820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Τι είναι </a:t>
            </a:r>
            <a:r>
              <a:rPr lang="el-GR" b="1" dirty="0" smtClean="0"/>
              <a:t>πολιτική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67665" y="2081076"/>
            <a:ext cx="9566596" cy="4531759"/>
          </a:xfrm>
        </p:spPr>
        <p:txBody>
          <a:bodyPr>
            <a:normAutofit fontScale="92500" lnSpcReduction="10000"/>
          </a:bodyPr>
          <a:lstStyle/>
          <a:p>
            <a:r>
              <a:rPr lang="el-GR" sz="2400" dirty="0"/>
              <a:t>Διαχείριση συλλογικής ζωής</a:t>
            </a:r>
          </a:p>
          <a:p>
            <a:r>
              <a:rPr lang="el-GR" sz="2400" dirty="0"/>
              <a:t>Κατανομή πόρων</a:t>
            </a:r>
          </a:p>
          <a:p>
            <a:r>
              <a:rPr lang="el-GR" sz="2400" dirty="0"/>
              <a:t>Λήψη δεσμευτικών αποφάσεων</a:t>
            </a:r>
          </a:p>
          <a:p>
            <a:r>
              <a:rPr lang="el-GR" sz="2400" dirty="0"/>
              <a:t>Άσκηση </a:t>
            </a:r>
            <a:r>
              <a:rPr lang="el-GR" sz="2400" dirty="0" smtClean="0"/>
              <a:t>εξουσίας</a:t>
            </a:r>
            <a:endParaRPr lang="en-US" sz="2400" dirty="0" smtClean="0"/>
          </a:p>
          <a:p>
            <a:endParaRPr lang="el-GR" sz="2400" dirty="0"/>
          </a:p>
          <a:p>
            <a:pPr marL="0" indent="0">
              <a:buNone/>
            </a:pPr>
            <a:r>
              <a:rPr lang="el-GR" sz="2400" dirty="0"/>
              <a:t>Η πολιτική υπάρχει:</a:t>
            </a:r>
          </a:p>
          <a:p>
            <a:r>
              <a:rPr lang="el-GR" sz="2400" dirty="0"/>
              <a:t>στο κράτος</a:t>
            </a:r>
          </a:p>
          <a:p>
            <a:r>
              <a:rPr lang="el-GR" sz="2400" dirty="0"/>
              <a:t>στην οικογένεια</a:t>
            </a:r>
          </a:p>
          <a:p>
            <a:r>
              <a:rPr lang="el-GR" sz="2400" dirty="0"/>
              <a:t>στην εργασία</a:t>
            </a:r>
          </a:p>
          <a:p>
            <a:r>
              <a:rPr lang="el-GR" sz="2400" dirty="0"/>
              <a:t>στα πανεπιστήμια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59314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Η έννοια της Εξουσίας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84569" y="1802781"/>
            <a:ext cx="8596668" cy="3880773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Max </a:t>
            </a:r>
            <a:r>
              <a:rPr lang="el-GR" sz="2400" b="1" dirty="0" err="1" smtClean="0"/>
              <a:t>Weber</a:t>
            </a:r>
            <a:r>
              <a:rPr lang="el-GR" sz="2400" b="1" dirty="0" smtClean="0"/>
              <a:t>:</a:t>
            </a: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>Η πιθανότητα επιβολής της βούλησης ενός δρώντος μέσα σε μια κοινωνική σχέση, ακόμη και απέναντι σε αντίσταση.</a:t>
            </a:r>
          </a:p>
          <a:p>
            <a:pPr marL="0" indent="0">
              <a:buNone/>
            </a:pPr>
            <a:r>
              <a:rPr lang="el-GR" sz="2400" i="1" u="sng" dirty="0"/>
              <a:t>Βασικά στοιχεία:</a:t>
            </a:r>
          </a:p>
          <a:p>
            <a:r>
              <a:rPr lang="el-GR" sz="2400" dirty="0"/>
              <a:t>Σχέση (όχι ατομικό χαρακτηριστικό)</a:t>
            </a:r>
          </a:p>
          <a:p>
            <a:r>
              <a:rPr lang="el-GR" sz="2400" dirty="0"/>
              <a:t>Προϋποθέτει ανισότητα</a:t>
            </a:r>
          </a:p>
          <a:p>
            <a:r>
              <a:rPr lang="el-GR" sz="2400" dirty="0"/>
              <a:t>Δεν είναι πάντα βία</a:t>
            </a:r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311501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Νομιμοποίηση της Εξουσίας (</a:t>
            </a:r>
            <a:r>
              <a:rPr lang="en-US" b="1" dirty="0"/>
              <a:t>Weber)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1656523"/>
            <a:ext cx="8596668" cy="442459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sz="2400" dirty="0" smtClean="0"/>
              <a:t>Τρεις </a:t>
            </a:r>
            <a:r>
              <a:rPr lang="el-GR" sz="2400" dirty="0"/>
              <a:t>τύποι:</a:t>
            </a:r>
          </a:p>
          <a:p>
            <a:r>
              <a:rPr lang="el-GR" sz="2400" b="1" dirty="0"/>
              <a:t>Παραδοσιακή </a:t>
            </a:r>
            <a:r>
              <a:rPr lang="el-GR" sz="2400" dirty="0" smtClean="0"/>
              <a:t>(βασίζεται: στην παράδοση, στα έθιμα, στην κληρονομικότητα, στη </a:t>
            </a:r>
            <a:r>
              <a:rPr lang="el-GR" sz="2400" dirty="0"/>
              <a:t>«φυσική τάξη πραγμάτων</a:t>
            </a:r>
            <a:r>
              <a:rPr lang="el-GR" sz="2400" dirty="0" smtClean="0"/>
              <a:t>». Οι </a:t>
            </a:r>
            <a:r>
              <a:rPr lang="el-GR" sz="2400" dirty="0"/>
              <a:t>πολίτες υπακούν επειδή «έτσι ήταν πάντα</a:t>
            </a:r>
            <a:r>
              <a:rPr lang="el-GR" sz="2400" dirty="0" smtClean="0"/>
              <a:t>»)</a:t>
            </a:r>
            <a:endParaRPr lang="el-GR" sz="2400" dirty="0"/>
          </a:p>
          <a:p>
            <a:r>
              <a:rPr lang="el-GR" sz="2400" b="1" dirty="0"/>
              <a:t>Χαρισματική </a:t>
            </a:r>
            <a:r>
              <a:rPr lang="el-GR" sz="2400" dirty="0" smtClean="0"/>
              <a:t>(βασίζεται: στην </a:t>
            </a:r>
            <a:r>
              <a:rPr lang="el-GR" sz="2400" dirty="0"/>
              <a:t>προσωπικότητα του </a:t>
            </a:r>
            <a:r>
              <a:rPr lang="el-GR" sz="2400" dirty="0" smtClean="0"/>
              <a:t>ηγέτη, στο </a:t>
            </a:r>
            <a:r>
              <a:rPr lang="el-GR" sz="2400" dirty="0"/>
              <a:t>«χάρισμα</a:t>
            </a:r>
            <a:r>
              <a:rPr lang="el-GR" sz="2400" dirty="0" smtClean="0"/>
              <a:t>», στην </a:t>
            </a:r>
            <a:r>
              <a:rPr lang="el-GR" sz="2400" dirty="0"/>
              <a:t>πίστη των </a:t>
            </a:r>
            <a:r>
              <a:rPr lang="el-GR" sz="2400" dirty="0" smtClean="0"/>
              <a:t>οπαδών. Οι </a:t>
            </a:r>
            <a:r>
              <a:rPr lang="el-GR" sz="2400" dirty="0"/>
              <a:t>πολίτες υπακούν λόγω προσωπικής αφοσίωσης</a:t>
            </a:r>
            <a:r>
              <a:rPr lang="el-GR" sz="2400" dirty="0" smtClean="0"/>
              <a:t>.)</a:t>
            </a:r>
            <a:endParaRPr lang="el-GR" sz="2400" dirty="0"/>
          </a:p>
          <a:p>
            <a:r>
              <a:rPr lang="el-GR" sz="2400" b="1" dirty="0" err="1" smtClean="0"/>
              <a:t>Νομικο</a:t>
            </a:r>
            <a:r>
              <a:rPr lang="el-GR" sz="2400" b="1" dirty="0"/>
              <a:t>-ορθολογική</a:t>
            </a:r>
            <a:r>
              <a:rPr lang="el-GR" sz="2400" dirty="0"/>
              <a:t> </a:t>
            </a:r>
            <a:r>
              <a:rPr lang="el-GR" sz="2400" dirty="0" smtClean="0"/>
              <a:t>(βασίζεται: στους νόμους, στους κανόνες, στο Σύνταγμα, στους θεσμούς. Οι </a:t>
            </a:r>
            <a:r>
              <a:rPr lang="el-GR" sz="2400" dirty="0"/>
              <a:t>πολίτες υπακούν όχι στο πρόσωπο, αλλά στη θεσμική θέση</a:t>
            </a:r>
            <a:r>
              <a:rPr lang="el-GR" sz="2400" dirty="0" smtClean="0"/>
              <a:t>.)</a:t>
            </a:r>
            <a:endParaRPr lang="el-GR" sz="2400" dirty="0"/>
          </a:p>
          <a:p>
            <a:pPr marL="0" indent="0">
              <a:buNone/>
            </a:pPr>
            <a:endParaRPr lang="el-GR" sz="2400" dirty="0" smtClean="0"/>
          </a:p>
          <a:p>
            <a:pPr marL="0" indent="0">
              <a:buNone/>
            </a:pPr>
            <a:endParaRPr lang="el-GR" sz="2400" dirty="0"/>
          </a:p>
          <a:p>
            <a:pPr marL="0" indent="0">
              <a:buNone/>
            </a:pPr>
            <a:r>
              <a:rPr lang="el-GR" sz="2400" b="1" i="1" dirty="0" smtClean="0"/>
              <a:t>Στη </a:t>
            </a:r>
            <a:r>
              <a:rPr lang="el-GR" sz="2400" b="1" i="1" dirty="0"/>
              <a:t>σύγχρονη κοινωνία κυριαρχεί η </a:t>
            </a:r>
            <a:r>
              <a:rPr lang="el-GR" sz="2400" b="1" i="1" dirty="0" err="1"/>
              <a:t>νομικο</a:t>
            </a:r>
            <a:r>
              <a:rPr lang="el-GR" sz="2400" b="1" i="1" dirty="0"/>
              <a:t>-ορθολογική μορφή.</a:t>
            </a:r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576284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Γιατί στη σύγχρονη κοινωνία κυριαρχεί η </a:t>
            </a:r>
            <a:r>
              <a:rPr lang="el-GR" b="1" dirty="0" err="1"/>
              <a:t>νομικο</a:t>
            </a:r>
            <a:r>
              <a:rPr lang="el-GR" b="1" dirty="0"/>
              <a:t>-ορθολογική μορφή;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49612" y="2558154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/>
              <a:t>Στις σύγχρονες κοινωνίες</a:t>
            </a:r>
            <a:r>
              <a:rPr lang="el-GR" sz="2400" dirty="0" smtClean="0"/>
              <a:t>:</a:t>
            </a:r>
          </a:p>
          <a:p>
            <a:r>
              <a:rPr lang="el-GR" sz="2400" dirty="0" smtClean="0"/>
              <a:t>Η </a:t>
            </a:r>
            <a:r>
              <a:rPr lang="el-GR" sz="2400" dirty="0"/>
              <a:t>εξουσία οργανώνεται θεσμικά</a:t>
            </a:r>
            <a:r>
              <a:rPr lang="el-GR" sz="2400" dirty="0" smtClean="0"/>
              <a:t>.</a:t>
            </a:r>
          </a:p>
          <a:p>
            <a:r>
              <a:rPr lang="el-GR" sz="2400" dirty="0" smtClean="0"/>
              <a:t>Οι </a:t>
            </a:r>
            <a:r>
              <a:rPr lang="el-GR" sz="2400" dirty="0"/>
              <a:t>κυβερνώντες εκλέγονται με διαδικασίες</a:t>
            </a:r>
            <a:r>
              <a:rPr lang="el-GR" sz="2400" dirty="0" smtClean="0"/>
              <a:t>.</a:t>
            </a:r>
          </a:p>
          <a:p>
            <a:r>
              <a:rPr lang="el-GR" sz="2400" dirty="0" smtClean="0"/>
              <a:t>Οι </a:t>
            </a:r>
            <a:r>
              <a:rPr lang="el-GR" sz="2400" dirty="0"/>
              <a:t>αποφάσεις λαμβάνονται βάσει νόμων</a:t>
            </a:r>
            <a:r>
              <a:rPr lang="el-GR" sz="2400" dirty="0" smtClean="0"/>
              <a:t>.</a:t>
            </a:r>
          </a:p>
          <a:p>
            <a:r>
              <a:rPr lang="el-GR" sz="2400" dirty="0" smtClean="0"/>
              <a:t>Υπάρχει </a:t>
            </a:r>
            <a:r>
              <a:rPr lang="el-GR" sz="2400" dirty="0"/>
              <a:t>διάκριση εξουσιών</a:t>
            </a:r>
            <a:r>
              <a:rPr lang="el-GR" sz="2400" dirty="0" smtClean="0"/>
              <a:t>.</a:t>
            </a:r>
          </a:p>
          <a:p>
            <a:r>
              <a:rPr lang="el-GR" sz="2400" dirty="0" smtClean="0"/>
              <a:t>Η </a:t>
            </a:r>
            <a:r>
              <a:rPr lang="el-GR" sz="2400" dirty="0"/>
              <a:t>δημόσια διοίκηση λειτουργεί με κανόνες.</a:t>
            </a:r>
          </a:p>
        </p:txBody>
      </p:sp>
    </p:spTree>
    <p:extLst>
      <p:ext uri="{BB962C8B-B14F-4D97-AF65-F5344CB8AC3E}">
        <p14:creationId xmlns:p14="http://schemas.microsoft.com/office/powerpoint/2010/main" val="1821793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07" y="994398"/>
            <a:ext cx="9632857" cy="51811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400" dirty="0"/>
              <a:t>Η μετάβαση αυτή συνδέεται με</a:t>
            </a:r>
            <a:r>
              <a:rPr lang="el-GR" sz="2400" dirty="0" smtClean="0"/>
              <a:t>:</a:t>
            </a:r>
          </a:p>
          <a:p>
            <a:r>
              <a:rPr lang="el-GR" sz="2400" dirty="0" smtClean="0"/>
              <a:t>Εκβιομηχάνιση</a:t>
            </a:r>
          </a:p>
          <a:p>
            <a:r>
              <a:rPr lang="el-GR" sz="2400" dirty="0" smtClean="0"/>
              <a:t>Καπιταλιστική οικονομία</a:t>
            </a:r>
          </a:p>
          <a:p>
            <a:r>
              <a:rPr lang="el-GR" sz="2400" dirty="0" smtClean="0"/>
              <a:t>Ανάπτυξη κράτους-έθνους</a:t>
            </a:r>
          </a:p>
          <a:p>
            <a:r>
              <a:rPr lang="el-GR" sz="2400" dirty="0" smtClean="0"/>
              <a:t>Ορθολογισμό </a:t>
            </a:r>
            <a:r>
              <a:rPr lang="el-GR" sz="2400" dirty="0"/>
              <a:t>και </a:t>
            </a:r>
            <a:r>
              <a:rPr lang="el-GR" sz="2400" dirty="0" err="1" smtClean="0"/>
              <a:t>εκκοσμίκευση</a:t>
            </a:r>
            <a:endParaRPr lang="el-GR" sz="2400" dirty="0" smtClean="0"/>
          </a:p>
          <a:p>
            <a:pPr marL="0" indent="0">
              <a:buNone/>
            </a:pPr>
            <a:endParaRPr lang="el-GR" sz="2400" i="1" dirty="0" smtClean="0"/>
          </a:p>
          <a:p>
            <a:pPr marL="0" indent="0">
              <a:buNone/>
            </a:pPr>
            <a:r>
              <a:rPr lang="el-GR" sz="2400" i="1" dirty="0" smtClean="0"/>
              <a:t>Η </a:t>
            </a:r>
            <a:r>
              <a:rPr lang="el-GR" sz="2400" i="1" dirty="0"/>
              <a:t>γραφειοκρατία, όπως την περιγράφει ο </a:t>
            </a:r>
            <a:r>
              <a:rPr lang="el-GR" sz="2400" i="1" dirty="0" err="1"/>
              <a:t>Max</a:t>
            </a:r>
            <a:r>
              <a:rPr lang="el-GR" sz="2400" i="1" dirty="0"/>
              <a:t> </a:t>
            </a:r>
            <a:r>
              <a:rPr lang="el-GR" sz="2400" i="1" dirty="0" err="1"/>
              <a:t>Weber</a:t>
            </a:r>
            <a:r>
              <a:rPr lang="el-GR" sz="2400" i="1" dirty="0"/>
              <a:t>, αποτελεί τον κατεξοχήν μηχανισμό της </a:t>
            </a:r>
            <a:r>
              <a:rPr lang="el-GR" sz="2400" i="1" dirty="0" err="1"/>
              <a:t>νομικο</a:t>
            </a:r>
            <a:r>
              <a:rPr lang="el-GR" sz="2400" i="1" dirty="0"/>
              <a:t>-ορθολογικής κυριαρχίας</a:t>
            </a:r>
            <a:r>
              <a:rPr lang="el-GR" sz="2400" i="1" dirty="0" smtClean="0"/>
              <a:t>: Ιεραρχία-Εξειδίκευση-Τυπικοί κανόνες-Αξιοκρατία</a:t>
            </a:r>
            <a:endParaRPr lang="el-GR" sz="2400" i="1" dirty="0"/>
          </a:p>
        </p:txBody>
      </p:sp>
    </p:spTree>
    <p:extLst>
      <p:ext uri="{BB962C8B-B14F-4D97-AF65-F5344CB8AC3E}">
        <p14:creationId xmlns:p14="http://schemas.microsoft.com/office/powerpoint/2010/main" val="3294668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Εξουσία και Κοινωνική </a:t>
            </a:r>
            <a:r>
              <a:rPr lang="el-GR" b="1" dirty="0" smtClean="0"/>
              <a:t>Σύγκρουση (</a:t>
            </a:r>
            <a:r>
              <a:rPr lang="el-GR" b="1" dirty="0" err="1" smtClean="0"/>
              <a:t>Karl</a:t>
            </a:r>
            <a:r>
              <a:rPr lang="el-GR" b="1" dirty="0" smtClean="0"/>
              <a:t> </a:t>
            </a:r>
            <a:r>
              <a:rPr lang="el-GR" b="1" dirty="0" err="1" smtClean="0"/>
              <a:t>Marx</a:t>
            </a:r>
            <a:r>
              <a:rPr lang="el-GR" b="1" dirty="0" smtClean="0"/>
              <a:t>)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Η κοινωνία οργανώνεται σε </a:t>
            </a:r>
            <a:r>
              <a:rPr lang="el-GR" sz="2400" dirty="0" smtClean="0"/>
              <a:t>τάξεις</a:t>
            </a:r>
          </a:p>
          <a:p>
            <a:r>
              <a:rPr lang="el-GR" sz="2400" dirty="0" smtClean="0"/>
              <a:t>Η ιστορία </a:t>
            </a:r>
            <a:r>
              <a:rPr lang="el-GR" sz="2400" dirty="0"/>
              <a:t>όλων των κοινωνιών είναι ιστορία ταξικών </a:t>
            </a:r>
            <a:r>
              <a:rPr lang="el-GR" sz="2400" dirty="0" smtClean="0"/>
              <a:t>αγώνων</a:t>
            </a:r>
          </a:p>
          <a:p>
            <a:r>
              <a:rPr lang="el-GR" sz="2400" dirty="0" smtClean="0"/>
              <a:t>Οι </a:t>
            </a:r>
            <a:r>
              <a:rPr lang="el-GR" sz="2400" dirty="0"/>
              <a:t>κοινωνίες χωρίζονται σε τάξεις με βάση τη θέση τους στην παραγωγή</a:t>
            </a:r>
            <a:r>
              <a:rPr lang="el-GR" sz="2400" dirty="0" smtClean="0"/>
              <a:t>.</a:t>
            </a:r>
          </a:p>
          <a:p>
            <a:pPr marL="0" indent="0">
              <a:buNone/>
            </a:pPr>
            <a:r>
              <a:rPr lang="el-GR" sz="2400" dirty="0" smtClean="0"/>
              <a:t>Στον </a:t>
            </a:r>
            <a:r>
              <a:rPr lang="el-GR" sz="2400" dirty="0"/>
              <a:t>καπιταλισμό, οι βασικές τάξεις είναι</a:t>
            </a:r>
            <a:r>
              <a:rPr lang="el-GR" sz="2400" dirty="0" smtClean="0"/>
              <a:t>:</a:t>
            </a:r>
          </a:p>
          <a:p>
            <a:r>
              <a:rPr lang="el-GR" sz="2400" dirty="0" smtClean="0"/>
              <a:t>Αστική </a:t>
            </a:r>
            <a:r>
              <a:rPr lang="el-GR" sz="2400" dirty="0"/>
              <a:t>τάξη (μπουρζουαζία) → κατέχει τα μέσα </a:t>
            </a:r>
            <a:r>
              <a:rPr lang="el-GR" sz="2400" dirty="0" smtClean="0"/>
              <a:t>παραγωγής</a:t>
            </a:r>
          </a:p>
          <a:p>
            <a:r>
              <a:rPr lang="el-GR" sz="2400" dirty="0" smtClean="0"/>
              <a:t>Εργατική </a:t>
            </a:r>
            <a:r>
              <a:rPr lang="el-GR" sz="2400" dirty="0"/>
              <a:t>τάξη (προλεταριάτο) → πουλά την εργασία της</a:t>
            </a:r>
          </a:p>
        </p:txBody>
      </p:sp>
    </p:spTree>
    <p:extLst>
      <p:ext uri="{BB962C8B-B14F-4D97-AF65-F5344CB8AC3E}">
        <p14:creationId xmlns:p14="http://schemas.microsoft.com/office/powerpoint/2010/main" val="1728584613"/>
      </p:ext>
    </p:extLst>
  </p:cSld>
  <p:clrMapOvr>
    <a:masterClrMapping/>
  </p:clrMapOvr>
</p:sld>
</file>

<file path=ppt/theme/theme1.xml><?xml version="1.0" encoding="utf-8"?>
<a:theme xmlns:a="http://schemas.openxmlformats.org/drawingml/2006/main" name="Όψη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119</TotalTime>
  <Words>1093</Words>
  <Application>Microsoft Office PowerPoint</Application>
  <PresentationFormat>Ευρεία οθόνη</PresentationFormat>
  <Paragraphs>155</Paragraphs>
  <Slides>22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27" baseType="lpstr">
      <vt:lpstr>Arial</vt:lpstr>
      <vt:lpstr>Calibri</vt:lpstr>
      <vt:lpstr>Trebuchet MS</vt:lpstr>
      <vt:lpstr>Wingdings 3</vt:lpstr>
      <vt:lpstr>Όψη</vt:lpstr>
      <vt:lpstr>ΠΟΛΙΤΙΚΗ ΚΟΙΝΩΝΙΟΛΟΓΙΑ</vt:lpstr>
      <vt:lpstr>Παρουσίαση του PowerPoint</vt:lpstr>
      <vt:lpstr>Τι είναι η Πολιτική Κοινωνιολογία</vt:lpstr>
      <vt:lpstr>Τι είναι πολιτική</vt:lpstr>
      <vt:lpstr>Η έννοια της Εξουσίας</vt:lpstr>
      <vt:lpstr>Νομιμοποίηση της Εξουσίας (Weber)</vt:lpstr>
      <vt:lpstr>Γιατί στη σύγχρονη κοινωνία κυριαρχεί η νομικο-ορθολογική μορφή;</vt:lpstr>
      <vt:lpstr>Παρουσίαση του PowerPoint</vt:lpstr>
      <vt:lpstr>Εξουσία και Κοινωνική Σύγκρουση (Karl Marx)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Σύγχρονη Προσέγγιση της Εξουσίας(Michel Foucault)</vt:lpstr>
      <vt:lpstr>Παρουσίαση του PowerPoint</vt:lpstr>
      <vt:lpstr>Παρουσίαση του PowerPoint</vt:lpstr>
      <vt:lpstr>Παρουσίαση του PowerPoint</vt:lpstr>
      <vt:lpstr>ΣΥΜΠΕΡΑΣΜΑΤΑ</vt:lpstr>
      <vt:lpstr>Παρουσίαση του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ΠΟΛΙΤΙΚΗ ΚΟΙΝΩΝΙΟΛΟΓΙΑ</dc:title>
  <dc:creator>pc</dc:creator>
  <cp:lastModifiedBy>pc</cp:lastModifiedBy>
  <cp:revision>10</cp:revision>
  <dcterms:created xsi:type="dcterms:W3CDTF">2026-03-04T18:39:02Z</dcterms:created>
  <dcterms:modified xsi:type="dcterms:W3CDTF">2026-03-04T20:38:34Z</dcterms:modified>
</cp:coreProperties>
</file>