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8" r:id="rId2"/>
    <p:sldId id="259" r:id="rId3"/>
    <p:sldId id="256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57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6E65DB10-E117-4DF6-B91A-A309E37B69D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281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  <p:sldLayoutId id="214748366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14754" y="946795"/>
            <a:ext cx="6795846" cy="1646302"/>
          </a:xfrm>
        </p:spPr>
        <p:txBody>
          <a:bodyPr/>
          <a:lstStyle/>
          <a:p>
            <a:r>
              <a:rPr lang="el-GR" sz="3600" b="1" dirty="0" smtClean="0"/>
              <a:t>ΤΑ ΔΙΚΑΙΩΜΑΤΑ ΤΟΥ ΠΑΙΔΙΟΥ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4487" y="3505200"/>
            <a:ext cx="7166113" cy="2038177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Μάθημα </a:t>
            </a:r>
            <a:r>
              <a:rPr lang="en-US" dirty="0" smtClean="0"/>
              <a:t>8-9</a:t>
            </a:r>
            <a:endParaRPr lang="el-GR" dirty="0" smtClean="0"/>
          </a:p>
          <a:p>
            <a:pPr algn="ctr"/>
            <a:r>
              <a:rPr lang="el-GR" dirty="0"/>
              <a:t>Τμήμα Επιστημών της Εκπαίδευσης και της Αγωγής στην Προσχολική Ηλικία</a:t>
            </a:r>
          </a:p>
          <a:p>
            <a:pPr algn="ctr"/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>Πανεπιστήμιο </a:t>
            </a:r>
            <a:r>
              <a:rPr lang="el-GR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Πατρών</a:t>
            </a: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>Διδάσκουσα: Μαρία </a:t>
            </a:r>
            <a:r>
              <a:rPr lang="el-GR" b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Τσαγκανού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AC46D-54A2-D14A-B77F-93DBCD72AD5E}" type="slidenum">
              <a:rPr lang="en-US" smtClean="0">
                <a:solidFill>
                  <a:srgbClr val="90C226"/>
                </a:solidFill>
              </a:rPr>
              <a:pPr/>
              <a:t>1</a:t>
            </a:fld>
            <a:endParaRPr 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96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03091" y="795428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l-GR" b="1" dirty="0"/>
              <a:t>Η ΚΕΝΤΡΙΚΗ ΑΝΤΙΦΑΣΗ</a:t>
            </a:r>
          </a:p>
          <a:p>
            <a:r>
              <a:rPr lang="el-GR" dirty="0"/>
              <a:t>Η Σύμβαση:</a:t>
            </a:r>
          </a:p>
          <a:p>
            <a:r>
              <a:rPr lang="el-GR" dirty="0"/>
              <a:t>αναγνωρίζει δικαιώματα,</a:t>
            </a:r>
            <a:br>
              <a:rPr lang="el-GR" dirty="0"/>
            </a:br>
            <a:r>
              <a:rPr lang="el-GR" dirty="0"/>
              <a:t>αλλά: </a:t>
            </a:r>
          </a:p>
          <a:p>
            <a:r>
              <a:rPr lang="el-GR" dirty="0"/>
              <a:t>θεωρεί το παιδί ανεπαρκές για πλήρη αυτονομία. </a:t>
            </a:r>
          </a:p>
          <a:p>
            <a:pPr marL="0" indent="0">
              <a:buNone/>
            </a:pPr>
            <a:endParaRPr lang="el-GR" b="1" dirty="0"/>
          </a:p>
          <a:p>
            <a:pPr marL="0" indent="0">
              <a:buNone/>
            </a:pPr>
            <a:r>
              <a:rPr lang="el-GR" b="1" dirty="0" smtClean="0"/>
              <a:t>Άρα</a:t>
            </a:r>
            <a:r>
              <a:rPr lang="el-GR" b="1" dirty="0"/>
              <a:t>:</a:t>
            </a:r>
          </a:p>
          <a:p>
            <a:r>
              <a:rPr lang="el-GR" dirty="0"/>
              <a:t>Το παιδί βρίσκεται:</a:t>
            </a:r>
            <a:br>
              <a:rPr lang="el-GR" dirty="0"/>
            </a:br>
            <a:r>
              <a:rPr lang="el-GR" dirty="0"/>
              <a:t>ανάμεσα στην εξάρτηση και την αυτοδιάθεση.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46085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0664" y="248991"/>
            <a:ext cx="8596668" cy="1320800"/>
          </a:xfrm>
        </p:spPr>
        <p:txBody>
          <a:bodyPr/>
          <a:lstStyle/>
          <a:p>
            <a:r>
              <a:rPr lang="el-GR" b="1" dirty="0"/>
              <a:t>Η ΕΝΝΟΙΑ ΤΗΣ «ΑΝΕΠΑΡΚΕΙΑΣ»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Η παιδική ηλικία ιστορικά συνδέθηκε με:</a:t>
            </a:r>
          </a:p>
          <a:p>
            <a:r>
              <a:rPr lang="el-GR" dirty="0"/>
              <a:t>ανωριμότητα, </a:t>
            </a:r>
          </a:p>
          <a:p>
            <a:r>
              <a:rPr lang="el-GR" dirty="0"/>
              <a:t>έλλειψη λογικής, </a:t>
            </a:r>
          </a:p>
          <a:p>
            <a:r>
              <a:rPr lang="el-GR" dirty="0"/>
              <a:t>συναισθηματική αστάθεια, </a:t>
            </a:r>
          </a:p>
          <a:p>
            <a:r>
              <a:rPr lang="el-GR" dirty="0"/>
              <a:t>εξάρτηση. </a:t>
            </a:r>
          </a:p>
          <a:p>
            <a:pPr marL="0" indent="0">
              <a:buNone/>
            </a:pPr>
            <a:endParaRPr lang="el-GR" b="1" dirty="0" smtClean="0"/>
          </a:p>
          <a:p>
            <a:pPr marL="0" indent="0">
              <a:buNone/>
            </a:pPr>
            <a:r>
              <a:rPr lang="el-GR" b="1" dirty="0" smtClean="0"/>
              <a:t>Συνεπώς</a:t>
            </a:r>
            <a:r>
              <a:rPr lang="el-GR" b="1" dirty="0"/>
              <a:t>:</a:t>
            </a:r>
          </a:p>
          <a:p>
            <a:r>
              <a:rPr lang="el-GR" dirty="0"/>
              <a:t>οι ενήλικες θεωρούνται φυσικοί εκπρόσωποι του παιδιού.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984571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94445"/>
            <a:ext cx="8596668" cy="1320800"/>
          </a:xfrm>
        </p:spPr>
        <p:txBody>
          <a:bodyPr/>
          <a:lstStyle/>
          <a:p>
            <a:r>
              <a:rPr lang="el-GR" b="1" dirty="0"/>
              <a:t>ΦΙΛΟΣΟΦΙΚΗ ΒΑΣΗ ΤΗΣ ΑΝΕΠΑΡΚΕΙΑΣ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00060" y="1864375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l-GR" dirty="0"/>
              <a:t>Ο </a:t>
            </a:r>
            <a:r>
              <a:rPr lang="el-GR" b="1" dirty="0"/>
              <a:t>κλασικός φιλελευθερισμός:</a:t>
            </a:r>
            <a:br>
              <a:rPr lang="el-GR" b="1" dirty="0"/>
            </a:br>
            <a:r>
              <a:rPr lang="el-GR" dirty="0"/>
              <a:t>συνδέει τα δικαιώματα με:</a:t>
            </a:r>
          </a:p>
          <a:p>
            <a:r>
              <a:rPr lang="el-GR" dirty="0"/>
              <a:t>αυτονομία, </a:t>
            </a:r>
          </a:p>
          <a:p>
            <a:r>
              <a:rPr lang="el-GR" dirty="0"/>
              <a:t>λογική, </a:t>
            </a:r>
          </a:p>
          <a:p>
            <a:r>
              <a:rPr lang="el-GR" dirty="0"/>
              <a:t>ορθολογική βούληση. </a:t>
            </a:r>
          </a:p>
          <a:p>
            <a:endParaRPr lang="el-GR" b="1" dirty="0" smtClean="0"/>
          </a:p>
          <a:p>
            <a:pPr marL="0" indent="0">
              <a:buNone/>
            </a:pPr>
            <a:r>
              <a:rPr lang="el-GR" b="1" dirty="0" smtClean="0"/>
              <a:t>Το </a:t>
            </a:r>
            <a:r>
              <a:rPr lang="el-GR" b="1" dirty="0"/>
              <a:t>«ορθολογικό άτομο»</a:t>
            </a:r>
          </a:p>
          <a:p>
            <a:r>
              <a:rPr lang="el-GR" dirty="0"/>
              <a:t>είναι το πρότυπο του φορέα δικαιωμάτων.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51566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35667" y="965916"/>
            <a:ext cx="8596668" cy="4148168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J</a:t>
            </a:r>
            <a:r>
              <a:rPr lang="el-GR" b="1" dirty="0" smtClean="0"/>
              <a:t>OHN </a:t>
            </a:r>
            <a:r>
              <a:rPr lang="el-GR" b="1" dirty="0"/>
              <a:t>LOCKE ΚΑΙ ΠΑΙΔΙΚΗ ΗΛΙΚΙΑ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Ο </a:t>
            </a:r>
            <a:r>
              <a:rPr lang="el-GR" dirty="0" err="1"/>
              <a:t>John</a:t>
            </a:r>
            <a:r>
              <a:rPr lang="el-GR" dirty="0"/>
              <a:t> </a:t>
            </a:r>
            <a:r>
              <a:rPr lang="el-GR" dirty="0" err="1"/>
              <a:t>Locke</a:t>
            </a:r>
            <a:r>
              <a:rPr lang="el-GR" dirty="0"/>
              <a:t>:</a:t>
            </a:r>
          </a:p>
          <a:p>
            <a:r>
              <a:rPr lang="el-GR" dirty="0"/>
              <a:t>αναγνωρίζει φυσικά δικαιώματα,</a:t>
            </a:r>
            <a:br>
              <a:rPr lang="el-GR" dirty="0"/>
            </a:br>
            <a:r>
              <a:rPr lang="el-GR" dirty="0"/>
              <a:t>αλλά: </a:t>
            </a:r>
          </a:p>
          <a:p>
            <a:r>
              <a:rPr lang="el-GR" dirty="0"/>
              <a:t>θεωρεί τα παιδιά ανώριμα για αυτοκυβέρνηση. </a:t>
            </a:r>
          </a:p>
          <a:p>
            <a:r>
              <a:rPr lang="el-GR" dirty="0"/>
              <a:t>Η γονική εξουσία:</a:t>
            </a:r>
            <a:br>
              <a:rPr lang="el-GR" dirty="0"/>
            </a:br>
            <a:r>
              <a:rPr lang="el-GR" dirty="0"/>
              <a:t>νομιμοποιείται ως προσωρινή προστασία.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82540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61424" y="1117400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l-GR" b="1" dirty="0"/>
              <a:t>KANT ΚΑΙ </a:t>
            </a:r>
            <a:r>
              <a:rPr lang="el-GR" b="1" dirty="0" smtClean="0"/>
              <a:t>ΑΥΤΟΝΟΜΙΑ</a:t>
            </a:r>
            <a:endParaRPr lang="en-US" b="1" dirty="0" smtClean="0"/>
          </a:p>
          <a:p>
            <a:pPr marL="0" indent="0">
              <a:buNone/>
            </a:pPr>
            <a:endParaRPr lang="el-GR" b="1" dirty="0"/>
          </a:p>
          <a:p>
            <a:r>
              <a:rPr lang="el-GR" dirty="0"/>
              <a:t>Ο </a:t>
            </a:r>
            <a:r>
              <a:rPr lang="el-GR" dirty="0" err="1" smtClean="0"/>
              <a:t>Kant</a:t>
            </a:r>
            <a:r>
              <a:rPr lang="el-GR" dirty="0"/>
              <a:t>:</a:t>
            </a:r>
            <a:br>
              <a:rPr lang="el-GR" dirty="0"/>
            </a:br>
            <a:r>
              <a:rPr lang="el-GR" dirty="0"/>
              <a:t>συνδέει την ανθρώπινη αξιοπρέπεια με:</a:t>
            </a:r>
          </a:p>
          <a:p>
            <a:r>
              <a:rPr lang="el-GR" dirty="0"/>
              <a:t>την αυτονομία, </a:t>
            </a:r>
          </a:p>
          <a:p>
            <a:r>
              <a:rPr lang="el-GR" dirty="0"/>
              <a:t>τη λογική. </a:t>
            </a:r>
          </a:p>
          <a:p>
            <a:r>
              <a:rPr lang="el-GR" dirty="0"/>
              <a:t>Το παιδί:</a:t>
            </a:r>
            <a:br>
              <a:rPr lang="el-GR" dirty="0"/>
            </a:br>
            <a:r>
              <a:rPr lang="el-GR" dirty="0"/>
              <a:t>δεν θεωρείται ακόμη πλήρως αυτόνομο ηθικό υποκείμενο.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37547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158839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ΚΡΙΤΙΚΗ ΣΤΗΝ ΕΝΝΟΙΑ ΤΗΣ ΑΝΕΠΑΡΚΕΙΑΣ</a:t>
            </a:r>
            <a:br>
              <a:rPr lang="el-GR" b="1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«ανεπάρκεια»:</a:t>
            </a:r>
            <a:br>
              <a:rPr lang="el-GR" dirty="0"/>
            </a:br>
            <a:r>
              <a:rPr lang="el-GR" dirty="0"/>
              <a:t>δεν είναι καθαρά βιολογική.</a:t>
            </a:r>
          </a:p>
          <a:p>
            <a:pPr marL="0" indent="0">
              <a:buNone/>
            </a:pPr>
            <a:r>
              <a:rPr lang="el-GR" dirty="0"/>
              <a:t>Είναι:</a:t>
            </a:r>
          </a:p>
          <a:p>
            <a:r>
              <a:rPr lang="el-GR" dirty="0"/>
              <a:t>κοινωνικά κατασκευασμένη, </a:t>
            </a:r>
          </a:p>
          <a:p>
            <a:r>
              <a:rPr lang="el-GR" dirty="0"/>
              <a:t>πολιτισμικά ορισμένη, </a:t>
            </a:r>
          </a:p>
          <a:p>
            <a:r>
              <a:rPr lang="el-GR" dirty="0"/>
              <a:t>πολιτικά λειτουργική. 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l-GR" b="1" dirty="0" smtClean="0"/>
              <a:t>Ορίζει</a:t>
            </a:r>
            <a:r>
              <a:rPr lang="el-GR" b="1" dirty="0"/>
              <a:t>:</a:t>
            </a:r>
          </a:p>
          <a:p>
            <a:r>
              <a:rPr lang="el-GR" dirty="0"/>
              <a:t>ποιος έχει εξουσία και ποιος όχι.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832529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41729" y="1207552"/>
            <a:ext cx="8596668" cy="3880773"/>
          </a:xfrm>
        </p:spPr>
        <p:txBody>
          <a:bodyPr/>
          <a:lstStyle/>
          <a:p>
            <a:r>
              <a:rPr lang="el-GR" dirty="0"/>
              <a:t>Στη νεωτερική σκέψη:</a:t>
            </a:r>
            <a:br>
              <a:rPr lang="el-GR" dirty="0"/>
            </a:br>
            <a:r>
              <a:rPr lang="el-GR" dirty="0"/>
              <a:t>το παιδί αντιμετωπίζεται ως:</a:t>
            </a:r>
          </a:p>
          <a:p>
            <a:r>
              <a:rPr lang="el-GR" b="1" dirty="0"/>
              <a:t>«ενήλικος υπό διαμόρφωση».</a:t>
            </a:r>
          </a:p>
          <a:p>
            <a:r>
              <a:rPr lang="el-GR" dirty="0"/>
              <a:t>Η αξία του παιδιού:</a:t>
            </a:r>
            <a:br>
              <a:rPr lang="el-GR" dirty="0"/>
            </a:br>
            <a:r>
              <a:rPr lang="el-GR" dirty="0"/>
              <a:t>τοποθετείται στο μέλλον.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l-GR" b="1" dirty="0" smtClean="0"/>
              <a:t>Συνέπεια</a:t>
            </a:r>
            <a:r>
              <a:rPr lang="el-GR" b="1" dirty="0"/>
              <a:t>:</a:t>
            </a:r>
          </a:p>
          <a:p>
            <a:r>
              <a:rPr lang="el-GR" dirty="0"/>
              <a:t>υποτίμηση της παρούσας παιδικής εμπειρίας.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229083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80365" y="1207553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l-GR" dirty="0"/>
              <a:t>Η νέα κοινωνιολογία της παιδικής ηλικίας:</a:t>
            </a:r>
            <a:br>
              <a:rPr lang="el-GR" dirty="0"/>
            </a:br>
            <a:r>
              <a:rPr lang="el-GR" dirty="0"/>
              <a:t>αντιμετωπίζει το παιδί ως:</a:t>
            </a:r>
          </a:p>
          <a:p>
            <a:r>
              <a:rPr lang="el-GR" dirty="0"/>
              <a:t>ενεργό κοινωνικό υποκείμενο, </a:t>
            </a:r>
          </a:p>
          <a:p>
            <a:r>
              <a:rPr lang="el-GR" dirty="0"/>
              <a:t>παραγωγό νοήματος, </a:t>
            </a:r>
          </a:p>
          <a:p>
            <a:r>
              <a:rPr lang="el-GR" dirty="0"/>
              <a:t>φορέα εμπειρίας.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Το </a:t>
            </a:r>
            <a:r>
              <a:rPr lang="el-GR" dirty="0"/>
              <a:t>παιδί:</a:t>
            </a:r>
            <a:br>
              <a:rPr lang="el-GR" dirty="0"/>
            </a:br>
            <a:r>
              <a:rPr lang="el-GR" dirty="0"/>
              <a:t>δεν είναι μόνο «μελλοντικός ενήλικος».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578376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42483" y="1349220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l-GR" b="1" dirty="0"/>
              <a:t>Η ΕΝΝΟΙΑ ΤΩΝ EVOLVING </a:t>
            </a:r>
            <a:r>
              <a:rPr lang="el-GR" b="1" dirty="0" smtClean="0"/>
              <a:t>CAPACITIES</a:t>
            </a:r>
          </a:p>
          <a:p>
            <a:pPr marL="0" indent="0">
              <a:buNone/>
            </a:pPr>
            <a:endParaRPr lang="el-GR" b="1" dirty="0"/>
          </a:p>
          <a:p>
            <a:pPr marL="0" indent="0">
              <a:buNone/>
            </a:pPr>
            <a:r>
              <a:rPr lang="el-GR" dirty="0"/>
              <a:t>Η </a:t>
            </a:r>
            <a:r>
              <a:rPr lang="el-GR" dirty="0" smtClean="0"/>
              <a:t>ΣΥΜΒΑΣΗ 1989 </a:t>
            </a:r>
            <a:r>
              <a:rPr lang="el-GR" dirty="0"/>
              <a:t>εισάγει:</a:t>
            </a:r>
          </a:p>
          <a:p>
            <a:r>
              <a:rPr lang="el-GR" b="1" dirty="0" err="1"/>
              <a:t>evolving</a:t>
            </a:r>
            <a:r>
              <a:rPr lang="el-GR" b="1" dirty="0"/>
              <a:t> </a:t>
            </a:r>
            <a:r>
              <a:rPr lang="el-GR" b="1" dirty="0" err="1"/>
              <a:t>capacities</a:t>
            </a:r>
            <a:endParaRPr lang="el-GR" b="1" dirty="0"/>
          </a:p>
          <a:p>
            <a:pPr marL="0" indent="0">
              <a:buNone/>
            </a:pPr>
            <a:r>
              <a:rPr lang="el-GR" dirty="0"/>
              <a:t>Δηλαδή:</a:t>
            </a:r>
            <a:br>
              <a:rPr lang="el-GR" dirty="0"/>
            </a:br>
            <a:r>
              <a:rPr lang="el-GR" dirty="0"/>
              <a:t>οι ικανότητες του παιδιού:</a:t>
            </a:r>
          </a:p>
          <a:p>
            <a:r>
              <a:rPr lang="el-GR" dirty="0"/>
              <a:t>αναπτύσσονται σταδιακά, </a:t>
            </a:r>
          </a:p>
          <a:p>
            <a:r>
              <a:rPr lang="el-GR" dirty="0"/>
              <a:t>δεν εμφανίζονται ξαφνικά σε μία ηλικία.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817020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90213" y="1400735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l-GR" b="1" dirty="0" smtClean="0"/>
              <a:t>Η </a:t>
            </a:r>
            <a:r>
              <a:rPr lang="el-GR" b="1" dirty="0"/>
              <a:t>ΑΥΘΑΙΡΕΣΙΑ ΤΗΣ </a:t>
            </a:r>
            <a:r>
              <a:rPr lang="el-GR" b="1" dirty="0" smtClean="0"/>
              <a:t>ΗΛΙΚΙΑΣ</a:t>
            </a:r>
          </a:p>
          <a:p>
            <a:pPr marL="0" indent="0">
              <a:buNone/>
            </a:pPr>
            <a:endParaRPr lang="el-GR" b="1" dirty="0"/>
          </a:p>
          <a:p>
            <a:pPr marL="0" indent="0">
              <a:buNone/>
            </a:pPr>
            <a:r>
              <a:rPr lang="el-GR" dirty="0"/>
              <a:t>Η ηλικία χρησιμοποιείται ως:</a:t>
            </a:r>
          </a:p>
          <a:p>
            <a:r>
              <a:rPr lang="el-GR" dirty="0"/>
              <a:t>καθολικό κριτήριο ωριμότητας. </a:t>
            </a:r>
          </a:p>
          <a:p>
            <a:pPr marL="0" indent="0">
              <a:buNone/>
            </a:pPr>
            <a:r>
              <a:rPr lang="el-GR" dirty="0"/>
              <a:t>Όμως:</a:t>
            </a:r>
            <a:br>
              <a:rPr lang="el-GR" dirty="0"/>
            </a:br>
            <a:r>
              <a:rPr lang="el-GR" dirty="0"/>
              <a:t>η ανάπτυξη:</a:t>
            </a:r>
          </a:p>
          <a:p>
            <a:r>
              <a:rPr lang="el-GR" dirty="0"/>
              <a:t>δεν είναι γραμμική, </a:t>
            </a:r>
          </a:p>
          <a:p>
            <a:r>
              <a:rPr lang="el-GR" dirty="0"/>
              <a:t>ούτε ίδια για όλα τα παιδιά.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52538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57240" y="1915552"/>
            <a:ext cx="7766936" cy="439080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/>
              <a:t>Κεφάλαιο </a:t>
            </a:r>
            <a:r>
              <a:rPr lang="el-GR" sz="4000" b="1" dirty="0" smtClean="0"/>
              <a:t>7</a:t>
            </a:r>
          </a:p>
          <a:p>
            <a:pPr algn="ctr"/>
            <a:r>
              <a:rPr lang="el-GR" sz="4000" b="1" dirty="0" smtClean="0"/>
              <a:t>Ανεπάρκεια του παιδιού ως φορέας δικαιωμάτων.</a:t>
            </a:r>
          </a:p>
          <a:p>
            <a:pPr algn="ctr"/>
            <a:r>
              <a:rPr lang="el-GR" sz="4000" b="1" dirty="0" smtClean="0"/>
              <a:t>Αυτονομία-Πατερναλισμός και παιδί</a:t>
            </a:r>
            <a:endParaRPr lang="en-US" sz="4000" b="1" dirty="0" smtClean="0"/>
          </a:p>
        </p:txBody>
      </p:sp>
    </p:spTree>
    <p:extLst>
      <p:ext uri="{BB962C8B-B14F-4D97-AF65-F5344CB8AC3E}">
        <p14:creationId xmlns:p14="http://schemas.microsoft.com/office/powerpoint/2010/main" val="32105177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107324"/>
            <a:ext cx="8596668" cy="1320800"/>
          </a:xfrm>
        </p:spPr>
        <p:txBody>
          <a:bodyPr/>
          <a:lstStyle/>
          <a:p>
            <a:r>
              <a:rPr lang="el-GR" b="1" dirty="0"/>
              <a:t>Η ΗΛΙΚΙΑ ΩΣ ΝΟΜΙΚΗ ΚΑΤΑΣΚΕΥΗ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/>
              <a:t>Τα κράτη:</a:t>
            </a:r>
            <a:br>
              <a:rPr lang="el-GR" dirty="0"/>
            </a:br>
            <a:r>
              <a:rPr lang="el-GR" dirty="0"/>
              <a:t>καθορίζουν ηλικιακά όρια για:</a:t>
            </a:r>
          </a:p>
          <a:p>
            <a:r>
              <a:rPr lang="el-GR" dirty="0"/>
              <a:t>ψήφο, </a:t>
            </a:r>
          </a:p>
          <a:p>
            <a:r>
              <a:rPr lang="el-GR" dirty="0"/>
              <a:t>εργασία, </a:t>
            </a:r>
          </a:p>
          <a:p>
            <a:r>
              <a:rPr lang="el-GR" dirty="0"/>
              <a:t>ποινική ευθύνη, </a:t>
            </a:r>
          </a:p>
          <a:p>
            <a:r>
              <a:rPr lang="el-GR" dirty="0"/>
              <a:t>συναίνεση, </a:t>
            </a:r>
          </a:p>
          <a:p>
            <a:r>
              <a:rPr lang="el-GR" dirty="0"/>
              <a:t>γάμο. </a:t>
            </a:r>
          </a:p>
          <a:p>
            <a:pPr marL="0" indent="0">
              <a:buNone/>
            </a:pPr>
            <a:endParaRPr lang="el-GR" b="1" dirty="0" smtClean="0"/>
          </a:p>
          <a:p>
            <a:pPr marL="0" indent="0">
              <a:buNone/>
            </a:pPr>
            <a:r>
              <a:rPr lang="el-GR" b="1" dirty="0" smtClean="0"/>
              <a:t>Τα </a:t>
            </a:r>
            <a:r>
              <a:rPr lang="el-GR" b="1" dirty="0"/>
              <a:t>όρια:</a:t>
            </a:r>
          </a:p>
          <a:p>
            <a:r>
              <a:rPr lang="el-GR" dirty="0"/>
              <a:t>δεν είναι φυσικά.</a:t>
            </a:r>
            <a:br>
              <a:rPr lang="el-GR" dirty="0"/>
            </a:br>
            <a:r>
              <a:rPr lang="el-GR" dirty="0"/>
              <a:t>Είναι κοινωνικές αποφάσεις.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664080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i="1" dirty="0"/>
              <a:t>ΠΑΡΑΔΕΙΓΜΑΤΑ ΔΙΑΦΟΡΟΠΟΙΗΣΗΣ</a:t>
            </a:r>
          </a:p>
          <a:p>
            <a:r>
              <a:rPr lang="el-GR" dirty="0"/>
              <a:t>Διαφορετικές χώρες:</a:t>
            </a:r>
          </a:p>
          <a:p>
            <a:r>
              <a:rPr lang="el-GR" dirty="0"/>
              <a:t>διαφορετικά όρια ποινικής ευθύνης, </a:t>
            </a:r>
          </a:p>
          <a:p>
            <a:r>
              <a:rPr lang="el-GR" dirty="0"/>
              <a:t>διαφορετικές ηλικίες συναίνεσης, </a:t>
            </a:r>
          </a:p>
          <a:p>
            <a:r>
              <a:rPr lang="el-GR" dirty="0"/>
              <a:t>διαφορετικές εκπαιδευτικές υποχρεώσεις. </a:t>
            </a:r>
          </a:p>
          <a:p>
            <a:pPr marL="0" indent="0">
              <a:buNone/>
            </a:pPr>
            <a:endParaRPr lang="el-GR" b="1" dirty="0" smtClean="0"/>
          </a:p>
          <a:p>
            <a:pPr marL="0" indent="0">
              <a:buNone/>
            </a:pPr>
            <a:r>
              <a:rPr lang="el-GR" b="1" dirty="0" smtClean="0"/>
              <a:t>Άρα</a:t>
            </a:r>
            <a:r>
              <a:rPr lang="el-GR" b="1" dirty="0"/>
              <a:t>:</a:t>
            </a:r>
          </a:p>
          <a:p>
            <a:r>
              <a:rPr lang="el-GR" dirty="0"/>
              <a:t>η ηλικία δεν είναι «αντικειμενική αλήθεια».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17442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0"/>
            <a:ext cx="8596668" cy="7547020"/>
          </a:xfrm>
        </p:spPr>
        <p:txBody>
          <a:bodyPr/>
          <a:lstStyle/>
          <a:p>
            <a:pPr marL="0" indent="0">
              <a:buNone/>
            </a:pPr>
            <a:r>
              <a:rPr lang="el-GR" b="1" dirty="0"/>
              <a:t>Η ΗΛΙΚΙΑ ΩΣ ΜΗΧΑΝΙΣΜΟΣ </a:t>
            </a:r>
            <a:r>
              <a:rPr lang="el-GR" b="1" dirty="0" smtClean="0"/>
              <a:t>ΕΞΟΥΣΙΑΣ</a:t>
            </a:r>
          </a:p>
          <a:p>
            <a:pPr marL="0" indent="0">
              <a:buNone/>
            </a:pPr>
            <a:endParaRPr lang="el-GR" b="1" dirty="0"/>
          </a:p>
          <a:p>
            <a:pPr marL="0" indent="0">
              <a:buNone/>
            </a:pPr>
            <a:r>
              <a:rPr lang="el-GR" dirty="0"/>
              <a:t>Το ηλικιακό κριτήριο:</a:t>
            </a:r>
          </a:p>
          <a:p>
            <a:r>
              <a:rPr lang="el-GR" dirty="0"/>
              <a:t>κατανέμει δικαιώματα, </a:t>
            </a:r>
          </a:p>
          <a:p>
            <a:r>
              <a:rPr lang="el-GR" dirty="0"/>
              <a:t>νομιμοποιεί εξουσίες, </a:t>
            </a:r>
          </a:p>
          <a:p>
            <a:r>
              <a:rPr lang="el-GR" dirty="0"/>
              <a:t>οργανώνει ιεραρχίες. 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Οι </a:t>
            </a:r>
            <a:r>
              <a:rPr lang="el-GR" dirty="0"/>
              <a:t>ενήλικες:</a:t>
            </a:r>
            <a:br>
              <a:rPr lang="el-GR" dirty="0"/>
            </a:br>
            <a:r>
              <a:rPr lang="el-GR" dirty="0"/>
              <a:t>παρουσιάζονται ως φυσικοί φορείς λογικής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Η συστηματική </a:t>
            </a:r>
            <a:r>
              <a:rPr lang="el-GR" dirty="0"/>
              <a:t>υπεροχή των ενηλίκων έναντι των </a:t>
            </a:r>
            <a:r>
              <a:rPr lang="el-GR" dirty="0" smtClean="0"/>
              <a:t>παιδιών</a:t>
            </a:r>
            <a:endParaRPr lang="el-GR" dirty="0"/>
          </a:p>
          <a:p>
            <a:r>
              <a:rPr lang="el-GR" dirty="0"/>
              <a:t>Βασίζεται στην ιδέα ότι:</a:t>
            </a:r>
            <a:br>
              <a:rPr lang="el-GR" dirty="0"/>
            </a:br>
            <a:r>
              <a:rPr lang="el-GR" dirty="0"/>
              <a:t>οι ενήλικες:</a:t>
            </a:r>
          </a:p>
          <a:p>
            <a:r>
              <a:rPr lang="el-GR" dirty="0"/>
              <a:t>γνωρίζουν καλύτερα, </a:t>
            </a:r>
          </a:p>
          <a:p>
            <a:r>
              <a:rPr lang="el-GR" dirty="0"/>
              <a:t>αποφασίζουν καλύτερα, </a:t>
            </a:r>
          </a:p>
          <a:p>
            <a:r>
              <a:rPr lang="el-GR" dirty="0"/>
              <a:t>έχουν μεγαλύτερη αξία.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764199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2940" y="1104522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l-GR" b="1" dirty="0"/>
              <a:t>Η ΥΠΕΡΠΡΟΣΤΑΣΙΑ ΩΣ ΠΕΡΙΟΡΙΣΜΟΣ</a:t>
            </a:r>
          </a:p>
          <a:p>
            <a:r>
              <a:rPr lang="el-GR" dirty="0"/>
              <a:t>Η προστασία:</a:t>
            </a:r>
            <a:br>
              <a:rPr lang="el-GR" dirty="0"/>
            </a:br>
            <a:r>
              <a:rPr lang="el-GR" dirty="0"/>
              <a:t>μπορεί να λειτουργεί:</a:t>
            </a:r>
          </a:p>
          <a:p>
            <a:r>
              <a:rPr lang="el-GR" dirty="0" err="1"/>
              <a:t>χειραφετητικά</a:t>
            </a:r>
            <a:r>
              <a:rPr lang="el-GR" dirty="0"/>
              <a:t>,</a:t>
            </a:r>
            <a:br>
              <a:rPr lang="el-GR" dirty="0"/>
            </a:br>
            <a:r>
              <a:rPr lang="el-GR" dirty="0"/>
              <a:t>ή: </a:t>
            </a:r>
          </a:p>
          <a:p>
            <a:r>
              <a:rPr lang="el-GR" dirty="0"/>
              <a:t>κατασταλτικά. </a:t>
            </a:r>
          </a:p>
          <a:p>
            <a:pPr marL="0" indent="0">
              <a:buNone/>
            </a:pPr>
            <a:endParaRPr lang="el-GR" b="1" dirty="0" smtClean="0"/>
          </a:p>
          <a:p>
            <a:pPr marL="0" indent="0">
              <a:buNone/>
            </a:pPr>
            <a:r>
              <a:rPr lang="el-GR" b="1" dirty="0" smtClean="0"/>
              <a:t>Παράδειγμα</a:t>
            </a:r>
            <a:r>
              <a:rPr lang="el-GR" b="1" dirty="0"/>
              <a:t>:</a:t>
            </a:r>
          </a:p>
          <a:p>
            <a:r>
              <a:rPr lang="el-GR" dirty="0"/>
              <a:t>αποκλεισμός παιδιών από αποφάσεις «για το καλό τους».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746954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97030" y="1593918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l-GR" b="1" dirty="0"/>
              <a:t>ΠΡΟΣΤΑΤΕΥΟΜΕΝΗ ΑΝΕΠΑΡΚΕΙΑ</a:t>
            </a:r>
          </a:p>
          <a:p>
            <a:r>
              <a:rPr lang="el-GR" dirty="0"/>
              <a:t>Το παιδί:</a:t>
            </a:r>
            <a:br>
              <a:rPr lang="el-GR" dirty="0"/>
            </a:br>
            <a:r>
              <a:rPr lang="el-GR" dirty="0"/>
              <a:t>θεωρείται:</a:t>
            </a:r>
          </a:p>
          <a:p>
            <a:r>
              <a:rPr lang="el-GR" dirty="0"/>
              <a:t>μη πλήρως ικανό,</a:t>
            </a:r>
            <a:br>
              <a:rPr lang="el-GR" dirty="0"/>
            </a:br>
            <a:r>
              <a:rPr lang="el-GR" dirty="0"/>
              <a:t>άρα: </a:t>
            </a:r>
          </a:p>
          <a:p>
            <a:r>
              <a:rPr lang="el-GR" dirty="0"/>
              <a:t>χρήζει προστασίας. 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Αλλά</a:t>
            </a:r>
            <a:r>
              <a:rPr lang="el-GR" dirty="0"/>
              <a:t>:</a:t>
            </a:r>
            <a:br>
              <a:rPr lang="el-GR" dirty="0"/>
            </a:br>
            <a:r>
              <a:rPr lang="el-GR" dirty="0"/>
              <a:t>παραμένει φορέας δικαιωμάτων.</a:t>
            </a:r>
          </a:p>
          <a:p>
            <a:r>
              <a:rPr lang="el-GR" b="1" dirty="0"/>
              <a:t>Εδώ βρίσκεται η θεμελιώδης ένταση.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524224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87182" y="1297705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l-GR" b="1" dirty="0"/>
              <a:t>ΣΥΓΧΡΟΝΕΣ ΠΡΟΣΕΓΓΙΣΕΙΣ</a:t>
            </a:r>
          </a:p>
          <a:p>
            <a:r>
              <a:rPr lang="el-GR" dirty="0"/>
              <a:t>Σήμερα:</a:t>
            </a:r>
            <a:br>
              <a:rPr lang="el-GR" dirty="0"/>
            </a:br>
            <a:r>
              <a:rPr lang="el-GR" dirty="0"/>
              <a:t>στόχος δεν είναι:</a:t>
            </a:r>
            <a:br>
              <a:rPr lang="el-GR" dirty="0"/>
            </a:br>
            <a:r>
              <a:rPr lang="el-GR" dirty="0"/>
              <a:t>ούτε:</a:t>
            </a:r>
          </a:p>
          <a:p>
            <a:r>
              <a:rPr lang="el-GR" dirty="0"/>
              <a:t>απόλυτη αυτονομία,</a:t>
            </a:r>
            <a:br>
              <a:rPr lang="el-GR" dirty="0"/>
            </a:br>
            <a:r>
              <a:rPr lang="el-GR" dirty="0"/>
              <a:t>ούτε: </a:t>
            </a:r>
          </a:p>
          <a:p>
            <a:r>
              <a:rPr lang="el-GR" dirty="0"/>
              <a:t>απόλυτη προστασία. 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Αλλά</a:t>
            </a:r>
            <a:r>
              <a:rPr lang="el-GR" dirty="0"/>
              <a:t>:</a:t>
            </a:r>
          </a:p>
          <a:p>
            <a:r>
              <a:rPr lang="el-GR" b="1" dirty="0"/>
              <a:t>ισορροπία προστασίας και συμμετοχής.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734969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39452" y="184597"/>
            <a:ext cx="8596668" cy="1320800"/>
          </a:xfrm>
        </p:spPr>
        <p:txBody>
          <a:bodyPr/>
          <a:lstStyle/>
          <a:p>
            <a:r>
              <a:rPr lang="el-GR" b="1" dirty="0"/>
              <a:t>Ο πατερναλισμός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390919"/>
            <a:ext cx="8596668" cy="46504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i="1" dirty="0"/>
              <a:t>Πατερναλισμός είναι η παρέμβαση ενός ενήλικα στη ζωή ενός άλλου προσώπου «για το καλό του», ακόμη κι αν περιορίζεται η ελευθερία του.</a:t>
            </a:r>
          </a:p>
          <a:p>
            <a:pPr marL="0" indent="0">
              <a:buNone/>
            </a:pPr>
            <a:endParaRPr lang="el-GR" b="1" dirty="0" smtClean="0"/>
          </a:p>
          <a:p>
            <a:pPr marL="0" indent="0">
              <a:buNone/>
            </a:pPr>
            <a:r>
              <a:rPr lang="el-GR" b="1" dirty="0" smtClean="0"/>
              <a:t>Μορφές </a:t>
            </a:r>
            <a:r>
              <a:rPr lang="el-GR" b="1" dirty="0"/>
              <a:t>πατερναλισμού στο νηπιαγωγείο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b="1" dirty="0"/>
              <a:t>Ήπιος πατερναλισμός</a:t>
            </a:r>
          </a:p>
          <a:p>
            <a:r>
              <a:rPr lang="el-GR" dirty="0"/>
              <a:t>προστασία από κίνδυνο </a:t>
            </a:r>
          </a:p>
          <a:p>
            <a:r>
              <a:rPr lang="el-GR" dirty="0"/>
              <a:t>καθοδήγηση </a:t>
            </a:r>
          </a:p>
          <a:p>
            <a:r>
              <a:rPr lang="el-GR" dirty="0"/>
              <a:t>θέσπιση ορίων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b="1" dirty="0"/>
              <a:t>Αυταρχικός πατερναλισμός</a:t>
            </a:r>
          </a:p>
          <a:p>
            <a:r>
              <a:rPr lang="el-GR" dirty="0"/>
              <a:t>συνεχείς εντολές </a:t>
            </a:r>
          </a:p>
          <a:p>
            <a:r>
              <a:rPr lang="el-GR" dirty="0"/>
              <a:t>έλλειψη επιλογών </a:t>
            </a:r>
          </a:p>
          <a:p>
            <a:r>
              <a:rPr lang="el-GR" dirty="0" err="1"/>
              <a:t>τιμωρητικές</a:t>
            </a:r>
            <a:r>
              <a:rPr lang="el-GR" dirty="0"/>
              <a:t> πρακτικές </a:t>
            </a:r>
          </a:p>
          <a:p>
            <a:r>
              <a:rPr lang="el-GR" dirty="0"/>
              <a:t>υποτίμηση γνώμης παιδιού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335355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Δίλημμα: Προστασία ή ελευθερία</a:t>
            </a:r>
            <a:r>
              <a:rPr lang="el-GR" b="1" dirty="0" smtClean="0"/>
              <a:t>;</a:t>
            </a:r>
          </a:p>
          <a:p>
            <a:pPr marL="0" indent="0">
              <a:buNone/>
            </a:pPr>
            <a:endParaRPr lang="el-GR" b="1" dirty="0"/>
          </a:p>
          <a:p>
            <a:r>
              <a:rPr lang="el-GR" b="1" dirty="0"/>
              <a:t>Βασικό παιδαγωγικό ερώτημα</a:t>
            </a:r>
          </a:p>
          <a:p>
            <a:r>
              <a:rPr lang="el-GR" dirty="0"/>
              <a:t>Πότε προστατεύουμε το παιδί και πότε σεβόμαστε την αυτονομία του;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219061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107583"/>
            <a:ext cx="8596668" cy="49337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/>
              <a:t>Κριτικές και προβληματισμοί</a:t>
            </a:r>
          </a:p>
          <a:p>
            <a:r>
              <a:rPr lang="el-GR" b="1" dirty="0"/>
              <a:t>Υπερβολική αυτονομία</a:t>
            </a:r>
          </a:p>
          <a:p>
            <a:pPr marL="0" indent="0">
              <a:buNone/>
            </a:pPr>
            <a:r>
              <a:rPr lang="el-GR" dirty="0"/>
              <a:t>Κίνδυνοι:</a:t>
            </a:r>
          </a:p>
          <a:p>
            <a:r>
              <a:rPr lang="el-GR" dirty="0"/>
              <a:t>έλλειψη ορίων </a:t>
            </a:r>
          </a:p>
          <a:p>
            <a:r>
              <a:rPr lang="el-GR" dirty="0"/>
              <a:t>δυσκολία κοινωνικοποίησης </a:t>
            </a:r>
          </a:p>
          <a:p>
            <a:r>
              <a:rPr lang="el-GR" dirty="0"/>
              <a:t>αδυναμία διαχείρισης ματαίωσης </a:t>
            </a:r>
          </a:p>
          <a:p>
            <a:r>
              <a:rPr lang="el-GR" b="1" dirty="0"/>
              <a:t>Υπερβολικός πατερναλισμός</a:t>
            </a:r>
          </a:p>
          <a:p>
            <a:pPr marL="0" indent="0">
              <a:buNone/>
            </a:pPr>
            <a:r>
              <a:rPr lang="el-GR" dirty="0"/>
              <a:t>Κίνδυνοι:</a:t>
            </a:r>
          </a:p>
          <a:p>
            <a:r>
              <a:rPr lang="el-GR" dirty="0"/>
              <a:t>εξάρτηση </a:t>
            </a:r>
          </a:p>
          <a:p>
            <a:r>
              <a:rPr lang="el-GR" dirty="0"/>
              <a:t>φόβος </a:t>
            </a:r>
          </a:p>
          <a:p>
            <a:r>
              <a:rPr lang="el-GR" dirty="0"/>
              <a:t>μειωμένη αυτοεκτίμηση </a:t>
            </a:r>
          </a:p>
          <a:p>
            <a:r>
              <a:rPr lang="el-GR" dirty="0"/>
              <a:t>παθητικότητα</a:t>
            </a:r>
          </a:p>
        </p:txBody>
      </p:sp>
    </p:spTree>
    <p:extLst>
      <p:ext uri="{BB962C8B-B14F-4D97-AF65-F5344CB8AC3E}">
        <p14:creationId xmlns:p14="http://schemas.microsoft.com/office/powerpoint/2010/main" val="7824677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7785" y="171718"/>
            <a:ext cx="8596668" cy="1320800"/>
          </a:xfrm>
        </p:spPr>
        <p:txBody>
          <a:bodyPr/>
          <a:lstStyle/>
          <a:p>
            <a:r>
              <a:rPr lang="el-GR" b="1" dirty="0"/>
              <a:t>Το Κίνημα Απελευθέρωσης των Παιδιών και η Αυτονομία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Το «Κίνημα Απελευθέρωσης των Παιδιών» αναπτύχθηκε κυρίως από τη δεκαετία του 1960 και μετά, επηρεασμένο από:</a:t>
            </a:r>
          </a:p>
          <a:p>
            <a:r>
              <a:rPr lang="el-GR" dirty="0"/>
              <a:t>τα κινήματα ανθρωπίνων δικαιωμάτων, </a:t>
            </a:r>
          </a:p>
          <a:p>
            <a:r>
              <a:rPr lang="el-GR" dirty="0"/>
              <a:t>τον φεμινισμό, </a:t>
            </a:r>
          </a:p>
          <a:p>
            <a:r>
              <a:rPr lang="el-GR" dirty="0"/>
              <a:t>τις </a:t>
            </a:r>
            <a:r>
              <a:rPr lang="el-GR" dirty="0" err="1"/>
              <a:t>αντι</a:t>
            </a:r>
            <a:r>
              <a:rPr lang="el-GR" dirty="0"/>
              <a:t>-αυταρχικές παιδαγωγικές θεωρίες, </a:t>
            </a:r>
          </a:p>
          <a:p>
            <a:r>
              <a:rPr lang="el-GR" dirty="0"/>
              <a:t>τις δημοκρατικές διεκδικήσεις συμμετοχής. </a:t>
            </a:r>
          </a:p>
          <a:p>
            <a:r>
              <a:rPr lang="el-GR" dirty="0"/>
              <a:t>Βασική ιδέα:</a:t>
            </a:r>
            <a:br>
              <a:rPr lang="el-GR" dirty="0"/>
            </a:br>
            <a:r>
              <a:rPr lang="el-GR" dirty="0"/>
              <a:t>Το παιδί δεν είναι «ανώριμος ενήλικας» ή παθητικός δέκτης ελέγχου, αλλά αυτόνομο πρόσωπο με δικαιώματα, φωνή και κοινωνική υπόσταση.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41706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2820" y="141668"/>
            <a:ext cx="7766936" cy="888642"/>
          </a:xfrm>
        </p:spPr>
        <p:txBody>
          <a:bodyPr/>
          <a:lstStyle/>
          <a:p>
            <a:pPr algn="l"/>
            <a:r>
              <a:rPr lang="el-GR" sz="3600" b="1" dirty="0" smtClean="0"/>
              <a:t>Το παιδί ως φορέας δικαιωμάτων</a:t>
            </a:r>
            <a:endParaRPr lang="el-GR" sz="3600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2820" y="2202287"/>
            <a:ext cx="10058159" cy="4172755"/>
          </a:xfrm>
        </p:spPr>
        <p:txBody>
          <a:bodyPr>
            <a:normAutofit/>
          </a:bodyPr>
          <a:lstStyle/>
          <a:p>
            <a:pPr algn="l"/>
            <a:r>
              <a:rPr lang="el-GR" b="1" dirty="0">
                <a:solidFill>
                  <a:schemeClr val="tx1"/>
                </a:solidFill>
              </a:rPr>
              <a:t>Το παιδί ανάμεσα: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tx1"/>
                </a:solidFill>
              </a:rPr>
              <a:t>στην προστασία,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tx1"/>
                </a:solidFill>
              </a:rPr>
              <a:t>στην εξάρτηση,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tx1"/>
                </a:solidFill>
              </a:rPr>
              <a:t>στην αυτονομία,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tx1"/>
                </a:solidFill>
              </a:rPr>
              <a:t>και στη συμμετοχή. </a:t>
            </a:r>
            <a:endParaRPr lang="el-GR" dirty="0" smtClean="0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l-GR" dirty="0">
              <a:solidFill>
                <a:schemeClr val="tx1"/>
              </a:solidFill>
            </a:endParaRPr>
          </a:p>
          <a:p>
            <a:pPr algn="l"/>
            <a:r>
              <a:rPr lang="el-GR" b="1" dirty="0">
                <a:solidFill>
                  <a:schemeClr val="tx1"/>
                </a:solidFill>
              </a:rPr>
              <a:t>Κεντρικός προβληματισμός:</a:t>
            </a:r>
          </a:p>
          <a:p>
            <a:pPr algn="l"/>
            <a:r>
              <a:rPr lang="el-GR" dirty="0">
                <a:solidFill>
                  <a:schemeClr val="tx1"/>
                </a:solidFill>
              </a:rPr>
              <a:t>Μπορεί το παιδί να θεωρηθεί πλήρες υποκείμενο δικαιωμάτων ενώ ταυτόχρονα θεωρείται «ανώριμο»;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64807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5362" y="1130279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l-GR" dirty="0"/>
              <a:t>Πρόκειται για θεωρητικό και κοινωνικό ρεύμα που:</a:t>
            </a:r>
          </a:p>
          <a:p>
            <a:r>
              <a:rPr lang="el-GR" dirty="0"/>
              <a:t>αμφισβητεί την απόλυτη εξουσία των ενηλίκων πάνω στα παιδιά, </a:t>
            </a:r>
          </a:p>
          <a:p>
            <a:r>
              <a:rPr lang="el-GR" dirty="0"/>
              <a:t>διεκδικεί περισσότερη ελευθερία και συμμετοχή των παιδιών, </a:t>
            </a:r>
          </a:p>
          <a:p>
            <a:r>
              <a:rPr lang="el-GR" dirty="0"/>
              <a:t>θεωρεί ότι πολλά κοινωνικά συστήματα καταπιέζουν τα παιδιά λόγω ηλικίας. 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Ο </a:t>
            </a:r>
            <a:r>
              <a:rPr lang="el-GR" dirty="0"/>
              <a:t>όρος συνδέεται με την έννοια:</a:t>
            </a:r>
          </a:p>
          <a:p>
            <a:r>
              <a:rPr lang="el-GR" b="1" dirty="0" smtClean="0">
                <a:solidFill>
                  <a:schemeClr val="tx1"/>
                </a:solidFill>
              </a:rPr>
              <a:t>«ηλικιακή διάκριση»</a:t>
            </a:r>
            <a:endParaRPr lang="el-GR" b="1" dirty="0">
              <a:solidFill>
                <a:schemeClr val="tx1"/>
              </a:solidFill>
            </a:endParaRPr>
          </a:p>
          <a:p>
            <a:r>
              <a:rPr lang="el-GR" dirty="0"/>
              <a:t>Δηλαδή:</a:t>
            </a:r>
            <a:br>
              <a:rPr lang="el-GR" dirty="0"/>
            </a:br>
            <a:r>
              <a:rPr lang="el-GR" dirty="0"/>
              <a:t>η υποτίμηση ή ο αποκλεισμός ενός ατόμου λόγω ηλικίας.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284188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15971" y="1362099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l-GR" b="1" dirty="0"/>
              <a:t>Τα παιδιά ως υποκείμενα δικαιωμάτων</a:t>
            </a:r>
          </a:p>
          <a:p>
            <a:r>
              <a:rPr lang="el-GR" dirty="0"/>
              <a:t>Τα παιδιά:</a:t>
            </a:r>
          </a:p>
          <a:p>
            <a:r>
              <a:rPr lang="el-GR" dirty="0"/>
              <a:t>έχουν άποψη, </a:t>
            </a:r>
          </a:p>
          <a:p>
            <a:r>
              <a:rPr lang="el-GR" dirty="0"/>
              <a:t>έχουν επιθυμίες, </a:t>
            </a:r>
          </a:p>
          <a:p>
            <a:r>
              <a:rPr lang="el-GR" dirty="0"/>
              <a:t>μπορούν να συμμετέχουν σε αποφάσεις, </a:t>
            </a:r>
          </a:p>
          <a:p>
            <a:r>
              <a:rPr lang="el-GR" dirty="0"/>
              <a:t>δεν είναι ιδιοκτησία γονέων ή κράτους.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711140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9909" y="1387857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l-GR" b="1" dirty="0"/>
              <a:t>Κριτική στον αυταρχισμό των ενηλίκων</a:t>
            </a:r>
          </a:p>
          <a:p>
            <a:pPr marL="0" indent="0">
              <a:buNone/>
            </a:pPr>
            <a:r>
              <a:rPr lang="el-GR" dirty="0"/>
              <a:t>Το κίνημα ασκεί κριτική:</a:t>
            </a:r>
          </a:p>
          <a:p>
            <a:r>
              <a:rPr lang="el-GR" dirty="0"/>
              <a:t>στην υπερβολική πειθαρχία, </a:t>
            </a:r>
          </a:p>
          <a:p>
            <a:r>
              <a:rPr lang="el-GR" dirty="0"/>
              <a:t>στον έλεγχο, </a:t>
            </a:r>
          </a:p>
          <a:p>
            <a:r>
              <a:rPr lang="el-GR" dirty="0"/>
              <a:t>στις τιμωρίες, </a:t>
            </a:r>
          </a:p>
          <a:p>
            <a:r>
              <a:rPr lang="el-GR" dirty="0"/>
              <a:t>στην καταστολή της παιδικής έκφρασης.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052289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Δικαίωμα συμμετοχής</a:t>
            </a:r>
          </a:p>
          <a:p>
            <a:r>
              <a:rPr lang="el-GR" dirty="0"/>
              <a:t>Το παιδί πρέπει να:</a:t>
            </a:r>
          </a:p>
          <a:p>
            <a:r>
              <a:rPr lang="el-GR" dirty="0"/>
              <a:t>ακούγεται, </a:t>
            </a:r>
          </a:p>
          <a:p>
            <a:r>
              <a:rPr lang="el-GR" dirty="0"/>
              <a:t>συμμετέχει, </a:t>
            </a:r>
          </a:p>
          <a:p>
            <a:r>
              <a:rPr lang="el-GR" dirty="0"/>
              <a:t>συναποφασίζει ανάλογα με την ηλικία και την ωριμότητά του.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450548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78089" y="357547"/>
            <a:ext cx="8596668" cy="65004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/>
              <a:t>Κριτική στον πατερναλισμό</a:t>
            </a:r>
          </a:p>
          <a:p>
            <a:r>
              <a:rPr lang="el-GR" b="1" dirty="0"/>
              <a:t>Πατερναλισμός</a:t>
            </a:r>
          </a:p>
          <a:p>
            <a:r>
              <a:rPr lang="el-GR" dirty="0"/>
              <a:t>Οι ενήλικες αποφασίζουν «για το καλό του παιδιού».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Το </a:t>
            </a:r>
            <a:r>
              <a:rPr lang="el-GR" dirty="0"/>
              <a:t>κίνημα υποστηρίζει ότι:</a:t>
            </a:r>
            <a:br>
              <a:rPr lang="el-GR" dirty="0"/>
            </a:br>
            <a:r>
              <a:rPr lang="el-GR" dirty="0"/>
              <a:t>πολλές φορές η προστασία μετατρέπεται σε:</a:t>
            </a:r>
          </a:p>
          <a:p>
            <a:r>
              <a:rPr lang="el-GR" dirty="0"/>
              <a:t>έλεγχο, </a:t>
            </a:r>
          </a:p>
          <a:p>
            <a:r>
              <a:rPr lang="el-GR" dirty="0"/>
              <a:t>καταπίεση, </a:t>
            </a:r>
          </a:p>
          <a:p>
            <a:r>
              <a:rPr lang="el-GR" dirty="0"/>
              <a:t>σιωπή του παιδιού.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Ορισμένοι </a:t>
            </a:r>
            <a:r>
              <a:rPr lang="el-GR" dirty="0"/>
              <a:t>θεωρητικοί πρότειναν:</a:t>
            </a:r>
          </a:p>
          <a:p>
            <a:r>
              <a:rPr lang="el-GR" dirty="0"/>
              <a:t>δικαίωμα πολιτικής συμμετοχής παιδιών, </a:t>
            </a:r>
          </a:p>
          <a:p>
            <a:r>
              <a:rPr lang="el-GR" dirty="0"/>
              <a:t>μεγαλύτερη ελευθερία επιλογών, </a:t>
            </a:r>
          </a:p>
          <a:p>
            <a:r>
              <a:rPr lang="el-GR" dirty="0"/>
              <a:t>περιορισμό της εξουσίας γονέων και σχολείου. </a:t>
            </a:r>
          </a:p>
          <a:p>
            <a:pPr marL="0" indent="0">
              <a:buNone/>
            </a:pPr>
            <a:r>
              <a:rPr lang="el-GR" u="sng" dirty="0"/>
              <a:t>Αυτές οι θέσεις προκάλεσαν αντιδράσεις.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180117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b="1" dirty="0"/>
              <a:t>Κριτικές προς το κίνημα</a:t>
            </a:r>
          </a:p>
          <a:p>
            <a:r>
              <a:rPr lang="el-GR" b="1" dirty="0"/>
              <a:t>Επιχειρήματα κριτικής</a:t>
            </a:r>
          </a:p>
          <a:p>
            <a:r>
              <a:rPr lang="el-GR" b="1" dirty="0"/>
              <a:t>Τα παιδιά χρειάζονται προστασία</a:t>
            </a:r>
          </a:p>
          <a:p>
            <a:r>
              <a:rPr lang="el-GR" dirty="0"/>
              <a:t>δεν έχουν πλήρη ωριμότητα, </a:t>
            </a:r>
          </a:p>
          <a:p>
            <a:r>
              <a:rPr lang="el-GR" dirty="0"/>
              <a:t>δυσκολεύονται στην εκτίμηση κινδύνου. </a:t>
            </a:r>
            <a:endParaRPr lang="el-GR" dirty="0" smtClean="0"/>
          </a:p>
          <a:p>
            <a:endParaRPr lang="el-GR" dirty="0"/>
          </a:p>
          <a:p>
            <a:r>
              <a:rPr lang="el-GR" b="1" dirty="0"/>
              <a:t>Κίνδυνος υπερβολικής ελευθερίας</a:t>
            </a:r>
          </a:p>
          <a:p>
            <a:r>
              <a:rPr lang="el-GR" dirty="0"/>
              <a:t>απουσία ορίων, </a:t>
            </a:r>
          </a:p>
          <a:p>
            <a:r>
              <a:rPr lang="el-GR" dirty="0"/>
              <a:t>δυσκολία κοινωνικοποίησης, </a:t>
            </a:r>
          </a:p>
          <a:p>
            <a:r>
              <a:rPr lang="el-GR" dirty="0"/>
              <a:t>αδυναμία ανάληψης ευθύνης.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523340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9604" y="975733"/>
            <a:ext cx="8596668" cy="388077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b="1" dirty="0"/>
              <a:t>Είδη πατερναλισμού</a:t>
            </a:r>
          </a:p>
          <a:p>
            <a:r>
              <a:rPr lang="el-GR" b="1" dirty="0"/>
              <a:t>Σκληρός πατερναλισμός</a:t>
            </a:r>
          </a:p>
          <a:p>
            <a:r>
              <a:rPr lang="el-GR" dirty="0"/>
              <a:t>αυταρχικός έλεγχος, </a:t>
            </a:r>
          </a:p>
          <a:p>
            <a:r>
              <a:rPr lang="el-GR" dirty="0"/>
              <a:t>επιβολή, </a:t>
            </a:r>
          </a:p>
          <a:p>
            <a:r>
              <a:rPr lang="el-GR" dirty="0"/>
              <a:t>περιορισμός χωρίς διάλογο</a:t>
            </a:r>
            <a:r>
              <a:rPr lang="el-GR" dirty="0" smtClean="0"/>
              <a:t>.</a:t>
            </a:r>
          </a:p>
          <a:p>
            <a:endParaRPr lang="el-GR" dirty="0"/>
          </a:p>
          <a:p>
            <a:r>
              <a:rPr lang="el-GR" b="1" dirty="0"/>
              <a:t>Ήπιος πατερναλισμός</a:t>
            </a:r>
          </a:p>
          <a:p>
            <a:r>
              <a:rPr lang="el-GR" dirty="0"/>
              <a:t>καθοδήγηση, </a:t>
            </a:r>
          </a:p>
          <a:p>
            <a:r>
              <a:rPr lang="el-GR" dirty="0"/>
              <a:t>προστασία, </a:t>
            </a:r>
          </a:p>
          <a:p>
            <a:r>
              <a:rPr lang="el-GR" dirty="0"/>
              <a:t>υποστήριξη με σεβασμό στο παιδί.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751538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Η αυτονομία του παιδιού:</a:t>
            </a:r>
          </a:p>
          <a:p>
            <a:r>
              <a:rPr lang="el-GR" dirty="0"/>
              <a:t>αποτελεί βασικό παιδαγωγικό και ηθικό στόχο, </a:t>
            </a:r>
          </a:p>
          <a:p>
            <a:r>
              <a:rPr lang="el-GR" dirty="0"/>
              <a:t>αλλά δεν είναι απεριόριστη. 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Ο </a:t>
            </a:r>
            <a:r>
              <a:rPr lang="el-GR" b="1" dirty="0"/>
              <a:t>φιλελεύθερος πατερναλισμός </a:t>
            </a:r>
            <a:r>
              <a:rPr lang="el-GR" dirty="0"/>
              <a:t>επιχειρεί:</a:t>
            </a:r>
          </a:p>
          <a:p>
            <a:r>
              <a:rPr lang="el-GR" dirty="0"/>
              <a:t>να συνδυάσει την ελευθερία με την προστασία, </a:t>
            </a:r>
          </a:p>
          <a:p>
            <a:r>
              <a:rPr lang="el-GR" dirty="0"/>
              <a:t>την καθοδήγηση με τον σεβασμό στη βούληση του παιδιού.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385843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0663" y="145961"/>
            <a:ext cx="8596668" cy="1320800"/>
          </a:xfrm>
        </p:spPr>
        <p:txBody>
          <a:bodyPr/>
          <a:lstStyle/>
          <a:p>
            <a:r>
              <a:rPr lang="el-GR" b="1" dirty="0"/>
              <a:t>Η Σύγχρονη Διάσταση της Αυτονομίας του Παιδιού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697411"/>
          </a:xfrm>
        </p:spPr>
        <p:txBody>
          <a:bodyPr>
            <a:normAutofit fontScale="92500" lnSpcReduction="10000"/>
          </a:bodyPr>
          <a:lstStyle/>
          <a:p>
            <a:r>
              <a:rPr lang="el-GR" dirty="0"/>
              <a:t>Η έννοια της αυτονομίας του παιδιού αποτελεί κεντρικό θέμα στη σύγχρονη παιδαγωγική, ψυχολογία και θεωρία δικαιωμάτων.</a:t>
            </a:r>
          </a:p>
          <a:p>
            <a:pPr marL="0" indent="0">
              <a:buNone/>
            </a:pPr>
            <a:r>
              <a:rPr lang="el-GR" dirty="0"/>
              <a:t>Σήμερα το παιδί δεν θεωρείται:</a:t>
            </a:r>
          </a:p>
          <a:p>
            <a:r>
              <a:rPr lang="el-GR" dirty="0"/>
              <a:t>παθητικός αποδέκτης γνώσεων, </a:t>
            </a:r>
          </a:p>
          <a:p>
            <a:r>
              <a:rPr lang="el-GR" dirty="0"/>
              <a:t>αντικείμενο πειθαρχίας, </a:t>
            </a:r>
          </a:p>
          <a:p>
            <a:r>
              <a:rPr lang="el-GR" dirty="0"/>
              <a:t>«ανώριμος ενήλικας». </a:t>
            </a:r>
          </a:p>
          <a:p>
            <a:pPr marL="0" indent="0">
              <a:buNone/>
            </a:pPr>
            <a:r>
              <a:rPr lang="el-GR" dirty="0"/>
              <a:t>Αντίθετα θεωρείται:</a:t>
            </a:r>
          </a:p>
          <a:p>
            <a:r>
              <a:rPr lang="el-GR" b="1" dirty="0"/>
              <a:t>ενεργό κοινωνικό υποκείμενο,</a:t>
            </a:r>
          </a:p>
          <a:p>
            <a:pPr marL="0" indent="0">
              <a:buNone/>
            </a:pPr>
            <a:r>
              <a:rPr lang="el-GR" dirty="0"/>
              <a:t>με:</a:t>
            </a:r>
          </a:p>
          <a:p>
            <a:r>
              <a:rPr lang="el-GR" dirty="0"/>
              <a:t>φωνή, </a:t>
            </a:r>
          </a:p>
          <a:p>
            <a:r>
              <a:rPr lang="el-GR" dirty="0"/>
              <a:t>δικαιώματα, </a:t>
            </a:r>
          </a:p>
          <a:p>
            <a:r>
              <a:rPr lang="el-GR" dirty="0"/>
              <a:t>δυνατότητα συμμετοχής, </a:t>
            </a:r>
          </a:p>
          <a:p>
            <a:r>
              <a:rPr lang="el-GR" dirty="0"/>
              <a:t>αναπτυσσόμενη ικανότητα λήψης αποφάσεων.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868669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48546" y="1156037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l-GR" dirty="0"/>
              <a:t>Μία σημαντική σύγχρονη θεωρία είναι:</a:t>
            </a:r>
          </a:p>
          <a:p>
            <a:r>
              <a:rPr lang="el-GR" b="1" dirty="0"/>
              <a:t>η σχεσιακή αυτονομία.</a:t>
            </a:r>
          </a:p>
          <a:p>
            <a:pPr marL="0" indent="0">
              <a:buNone/>
            </a:pPr>
            <a:r>
              <a:rPr lang="el-GR" dirty="0"/>
              <a:t>Υποστηρίζει ότι:</a:t>
            </a:r>
            <a:br>
              <a:rPr lang="el-GR" dirty="0"/>
            </a:br>
            <a:r>
              <a:rPr lang="el-GR" dirty="0"/>
              <a:t>κανένα άτομο δεν είναι πλήρως ανεξάρτητο.</a:t>
            </a:r>
          </a:p>
          <a:p>
            <a:pPr marL="0" indent="0">
              <a:buNone/>
            </a:pPr>
            <a:r>
              <a:rPr lang="el-GR" dirty="0"/>
              <a:t>Η αυτονομία διαμορφώνεται μέσα από:</a:t>
            </a:r>
          </a:p>
          <a:p>
            <a:r>
              <a:rPr lang="el-GR" dirty="0"/>
              <a:t>σχέσεις, </a:t>
            </a:r>
          </a:p>
          <a:p>
            <a:r>
              <a:rPr lang="el-GR" dirty="0"/>
              <a:t>κοινωνικό περιβάλλον, </a:t>
            </a:r>
          </a:p>
          <a:p>
            <a:r>
              <a:rPr lang="el-GR" dirty="0"/>
              <a:t>συναισθηματικούς δεσμούς, </a:t>
            </a:r>
          </a:p>
          <a:p>
            <a:r>
              <a:rPr lang="el-GR" dirty="0"/>
              <a:t>πολιτισμικά πλαίσια.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3631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ΒΑΣΙΚΑ ΕΡΩΤΗΜΑΤΑ</a:t>
            </a:r>
          </a:p>
          <a:p>
            <a:r>
              <a:rPr lang="el-GR" dirty="0"/>
              <a:t>Τι σημαίνει «φορέας δικαιωμάτων»; </a:t>
            </a:r>
          </a:p>
          <a:p>
            <a:r>
              <a:rPr lang="el-GR" dirty="0"/>
              <a:t>Γιατί η παιδική ηλικία συνδέθηκε με την ανεπάρκεια; </a:t>
            </a:r>
          </a:p>
          <a:p>
            <a:r>
              <a:rPr lang="el-GR" dirty="0"/>
              <a:t>Είναι η ηλικία αντικειμενικό κριτήριο; </a:t>
            </a:r>
          </a:p>
          <a:p>
            <a:r>
              <a:rPr lang="el-GR" dirty="0"/>
              <a:t>Ποια είναι τα όρια της γονικής και κρατικής προστασίας; </a:t>
            </a:r>
          </a:p>
          <a:p>
            <a:r>
              <a:rPr lang="el-GR" dirty="0"/>
              <a:t>Πότε η προστασία μετατρέπεται σε έλεγχο; </a:t>
            </a:r>
          </a:p>
          <a:p>
            <a:r>
              <a:rPr lang="el-GR" dirty="0"/>
              <a:t>Πώς συνδέονται τα δικαιώματα του παιδιού με τη δημοκρατική εκπαίδευση;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3594884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Η σύγχρονη κοινωνία συχνά υιοθετεί:</a:t>
            </a:r>
          </a:p>
          <a:p>
            <a:r>
              <a:rPr lang="el-GR" b="1" dirty="0"/>
              <a:t>ήπιες μορφές καθοδήγησης.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Ο </a:t>
            </a:r>
            <a:r>
              <a:rPr lang="el-GR" dirty="0"/>
              <a:t>ενήλικας:</a:t>
            </a:r>
          </a:p>
          <a:p>
            <a:r>
              <a:rPr lang="el-GR" dirty="0"/>
              <a:t>οργανώνει το περιβάλλον, </a:t>
            </a:r>
          </a:p>
          <a:p>
            <a:r>
              <a:rPr lang="el-GR" dirty="0"/>
              <a:t>επηρεάζει επιλογές, </a:t>
            </a:r>
          </a:p>
          <a:p>
            <a:r>
              <a:rPr lang="el-GR" dirty="0"/>
              <a:t>χωρίς άμεσο εξαναγκασμό.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056594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7785" y="0"/>
            <a:ext cx="8596668" cy="1320800"/>
          </a:xfrm>
        </p:spPr>
        <p:txBody>
          <a:bodyPr/>
          <a:lstStyle/>
          <a:p>
            <a:r>
              <a:rPr lang="el-GR" b="1" dirty="0"/>
              <a:t>Συμπέρασμα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506829"/>
            <a:ext cx="8596668" cy="453453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dirty="0"/>
              <a:t>Η σύγχρονη διάσταση της αυτονομίας:</a:t>
            </a:r>
          </a:p>
          <a:p>
            <a:r>
              <a:rPr lang="el-GR" dirty="0"/>
              <a:t>συνδέεται με τα δικαιώματα, </a:t>
            </a:r>
          </a:p>
          <a:p>
            <a:r>
              <a:rPr lang="el-GR" dirty="0"/>
              <a:t>τη δημοκρατία, </a:t>
            </a:r>
          </a:p>
          <a:p>
            <a:r>
              <a:rPr lang="el-GR" dirty="0"/>
              <a:t>τη συμμετοχή, </a:t>
            </a:r>
          </a:p>
          <a:p>
            <a:r>
              <a:rPr lang="el-GR" dirty="0"/>
              <a:t>τη συναισθηματική ανάπτυξη, </a:t>
            </a:r>
          </a:p>
          <a:p>
            <a:r>
              <a:rPr lang="el-GR" dirty="0"/>
              <a:t>τις κοινωνικές σχέσεις. </a:t>
            </a:r>
          </a:p>
          <a:p>
            <a:pPr marL="0" indent="0">
              <a:buNone/>
            </a:pPr>
            <a:r>
              <a:rPr lang="el-GR" dirty="0"/>
              <a:t>Το παιδί θεωρείται:</a:t>
            </a:r>
            <a:br>
              <a:rPr lang="el-GR" dirty="0"/>
            </a:br>
            <a:r>
              <a:rPr lang="el-GR" dirty="0"/>
              <a:t>όχι παθητικός αποδέκτης προστασίας,</a:t>
            </a:r>
            <a:br>
              <a:rPr lang="el-GR" dirty="0"/>
            </a:br>
            <a:r>
              <a:rPr lang="el-GR" dirty="0"/>
              <a:t>αλλά:</a:t>
            </a:r>
          </a:p>
          <a:p>
            <a:r>
              <a:rPr lang="el-GR" b="1" dirty="0"/>
              <a:t>ενεργός συμμέτοχος στη ζωή και στη μάθησή του.</a:t>
            </a:r>
          </a:p>
          <a:p>
            <a:pPr marL="0" indent="0">
              <a:buNone/>
            </a:pPr>
            <a:r>
              <a:rPr lang="el-GR" dirty="0"/>
              <a:t>Η σύγχρονη παιδαγωγική επιδιώκει:</a:t>
            </a:r>
          </a:p>
          <a:p>
            <a:r>
              <a:rPr lang="el-GR" dirty="0"/>
              <a:t>ισορροπία ανάμεσα στην αυτονομία και την προστασία, </a:t>
            </a:r>
          </a:p>
          <a:p>
            <a:r>
              <a:rPr lang="el-GR" dirty="0"/>
              <a:t>ενδυνάμωση χωρίς αυταρχισμό, </a:t>
            </a:r>
          </a:p>
          <a:p>
            <a:r>
              <a:rPr lang="el-GR" dirty="0"/>
              <a:t>ελευθερία με υπευθυνότητα.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045361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2" name="Rectangle 12"/>
          <p:cNvSpPr>
            <a:spLocks noGrp="1" noChangeArrowheads="1"/>
          </p:cNvSpPr>
          <p:nvPr>
            <p:ph type="body" sz="half" idx="1"/>
          </p:nvPr>
        </p:nvSpPr>
        <p:spPr>
          <a:xfrm>
            <a:off x="404191" y="1282149"/>
            <a:ext cx="8218488" cy="4530725"/>
          </a:xfrm>
        </p:spPr>
        <p:txBody>
          <a:bodyPr/>
          <a:lstStyle/>
          <a:p>
            <a:pPr marL="0" indent="0" algn="ctr">
              <a:buNone/>
            </a:pPr>
            <a:endParaRPr lang="el-GR" sz="2400" dirty="0"/>
          </a:p>
          <a:p>
            <a:pPr marL="0" indent="0" algn="ctr">
              <a:buNone/>
            </a:pPr>
            <a:r>
              <a:rPr lang="el-GR" sz="2400" dirty="0"/>
              <a:t>Απαγορεύεται η αναδημοσίευση ή αναπαραγωγή του παρόντος έργου με οποιονδήποτε τρόπο χωρίς γραπτή άδεια του εκδότη, σύμφωνα με το Ν. 2121/1993 και τη Διεθνή Σύμβαση της Βέρνης </a:t>
            </a:r>
          </a:p>
          <a:p>
            <a:pPr marL="0" indent="0" algn="ctr">
              <a:buNone/>
            </a:pPr>
            <a:r>
              <a:rPr lang="el-GR" sz="2400" dirty="0"/>
              <a:t>(που έχει κυρωθεί με τον Ν. 100/1975)</a:t>
            </a:r>
          </a:p>
          <a:p>
            <a:endParaRPr lang="el-GR" sz="2400" dirty="0"/>
          </a:p>
        </p:txBody>
      </p:sp>
      <p:sp>
        <p:nvSpPr>
          <p:cNvPr id="20489" name="Rectangle 9"/>
          <p:cNvSpPr>
            <a:spLocks noGrp="1" noChangeArrowheads="1"/>
          </p:cNvSpPr>
          <p:nvPr>
            <p:ph sz="quarter" idx="2"/>
          </p:nvPr>
        </p:nvSpPr>
        <p:spPr/>
        <p:txBody>
          <a:bodyPr/>
          <a:lstStyle/>
          <a:p>
            <a:endParaRPr lang="en-US" sz="2000" dirty="0"/>
          </a:p>
          <a:p>
            <a:endParaRPr lang="en-US" sz="2000" dirty="0"/>
          </a:p>
        </p:txBody>
      </p:sp>
      <p:sp>
        <p:nvSpPr>
          <p:cNvPr id="20490" name="Rectangle 10"/>
          <p:cNvSpPr>
            <a:spLocks noGrp="1" noChangeArrowheads="1"/>
          </p:cNvSpPr>
          <p:nvPr>
            <p:ph sz="quarter" idx="3"/>
          </p:nvPr>
        </p:nvSpPr>
        <p:spPr/>
        <p:txBody>
          <a:bodyPr/>
          <a:lstStyle/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6814614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5909" y="133082"/>
            <a:ext cx="9003546" cy="1320800"/>
          </a:xfrm>
        </p:spPr>
        <p:txBody>
          <a:bodyPr/>
          <a:lstStyle/>
          <a:p>
            <a:r>
              <a:rPr lang="el-GR" b="1"/>
              <a:t>Η ΠΑΙΔΙΚΗ ΗΛΙΚΙΑ ΩΣ ΚΟΙΝΩΝΙΚΗ ΚΑΤΑΣΚΕΥΗ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dirty="0"/>
              <a:t>Η παιδική ηλικία δεν είναι μόνο:</a:t>
            </a:r>
          </a:p>
          <a:p>
            <a:r>
              <a:rPr lang="el-GR" dirty="0"/>
              <a:t>βιολογική κατάσταση,</a:t>
            </a:r>
            <a:br>
              <a:rPr lang="el-GR" dirty="0"/>
            </a:br>
            <a:r>
              <a:rPr lang="el-GR" dirty="0"/>
              <a:t>αλλά: </a:t>
            </a:r>
          </a:p>
          <a:p>
            <a:r>
              <a:rPr lang="el-GR" dirty="0"/>
              <a:t>κοινωνική, </a:t>
            </a:r>
          </a:p>
          <a:p>
            <a:r>
              <a:rPr lang="el-GR" dirty="0"/>
              <a:t>ιστορική, </a:t>
            </a:r>
          </a:p>
          <a:p>
            <a:r>
              <a:rPr lang="el-GR" dirty="0"/>
              <a:t>πολιτισμική κατασκευή. </a:t>
            </a:r>
          </a:p>
          <a:p>
            <a:pPr marL="0" indent="0">
              <a:buNone/>
            </a:pPr>
            <a:r>
              <a:rPr lang="el-GR" b="1" dirty="0"/>
              <a:t>Ιστορικά:</a:t>
            </a:r>
          </a:p>
          <a:p>
            <a:r>
              <a:rPr lang="el-GR" dirty="0"/>
              <a:t>το παιδί:</a:t>
            </a:r>
          </a:p>
          <a:p>
            <a:r>
              <a:rPr lang="el-GR" dirty="0"/>
              <a:t>δεν αντιμετωπιζόταν πάντα ως ξεχωριστή κατηγορία. </a:t>
            </a:r>
          </a:p>
          <a:p>
            <a:r>
              <a:rPr lang="el-GR" dirty="0"/>
              <a:t>Ο </a:t>
            </a:r>
            <a:r>
              <a:rPr lang="el-GR" dirty="0" err="1"/>
              <a:t>Philippe</a:t>
            </a:r>
            <a:r>
              <a:rPr lang="el-GR" dirty="0"/>
              <a:t> </a:t>
            </a:r>
            <a:r>
              <a:rPr lang="el-GR" dirty="0" err="1"/>
              <a:t>Ariès</a:t>
            </a:r>
            <a:r>
              <a:rPr lang="el-GR" dirty="0"/>
              <a:t> υποστήριξε ότι:</a:t>
            </a:r>
            <a:br>
              <a:rPr lang="el-GR" dirty="0"/>
            </a:br>
            <a:r>
              <a:rPr lang="el-GR" dirty="0"/>
              <a:t>η σύγχρονη έννοια της παιδικής ηλικίας διαμορφώθηκε κυρίως στη </a:t>
            </a:r>
            <a:r>
              <a:rPr lang="el-GR" dirty="0" err="1"/>
              <a:t>νεωτερικότητα</a:t>
            </a:r>
            <a:r>
              <a:rPr lang="el-GR" dirty="0"/>
              <a:t>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52006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10355"/>
            <a:ext cx="9042182" cy="1320800"/>
          </a:xfrm>
        </p:spPr>
        <p:txBody>
          <a:bodyPr/>
          <a:lstStyle/>
          <a:p>
            <a:r>
              <a:rPr lang="el-GR" b="1" dirty="0"/>
              <a:t>ΠΡΟΝΕΩΤΕΡΙΚΕΣ ΑΝΤΙΛΗΨΕΙΣ ΓΙΑ ΤΟ ΠΑΙΔΙ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51576" y="2353773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l-GR" dirty="0"/>
              <a:t>Στις </a:t>
            </a:r>
            <a:r>
              <a:rPr lang="el-GR" dirty="0" err="1"/>
              <a:t>προνεωτερικές</a:t>
            </a:r>
            <a:r>
              <a:rPr lang="el-GR" dirty="0"/>
              <a:t> κοινωνίες:</a:t>
            </a:r>
          </a:p>
          <a:p>
            <a:r>
              <a:rPr lang="el-GR" dirty="0"/>
              <a:t>το παιδί θεωρούνταν «μικρός ενήλικος», </a:t>
            </a:r>
          </a:p>
          <a:p>
            <a:r>
              <a:rPr lang="el-GR" dirty="0"/>
              <a:t>συμμετείχε νωρίς στην εργασία, </a:t>
            </a:r>
          </a:p>
          <a:p>
            <a:r>
              <a:rPr lang="el-GR" dirty="0"/>
              <a:t>δεν υπήρχε σαφής διάκριση παιδικού/ενήλικου κόσμου. </a:t>
            </a:r>
          </a:p>
          <a:p>
            <a:pPr marL="0" indent="0">
              <a:buNone/>
            </a:pPr>
            <a:r>
              <a:rPr lang="el-GR" b="1" dirty="0"/>
              <a:t>Η οικογένεια:</a:t>
            </a:r>
          </a:p>
          <a:p>
            <a:r>
              <a:rPr lang="el-GR" dirty="0"/>
              <a:t>λειτουργούσε περισσότερο ως οικονομική μονάδα.</a:t>
            </a:r>
          </a:p>
          <a:p>
            <a:pPr marL="0" indent="0">
              <a:buNone/>
            </a:pPr>
            <a:r>
              <a:rPr lang="el-GR" b="1" dirty="0"/>
              <a:t>Τα παιδιά:</a:t>
            </a:r>
          </a:p>
          <a:p>
            <a:r>
              <a:rPr lang="el-GR" dirty="0"/>
              <a:t>δεν θεωρούνταν αυτόνομα πρόσωπα με ιδιαίτερα δικαιώματα.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29281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7784" y="248992"/>
            <a:ext cx="8596668" cy="1320800"/>
          </a:xfrm>
        </p:spPr>
        <p:txBody>
          <a:bodyPr/>
          <a:lstStyle/>
          <a:p>
            <a:r>
              <a:rPr lang="el-GR" b="1" dirty="0"/>
              <a:t>ΝΕΩΤΕΡΙΚΟΤΗΤΑ ΚΑΙ ΠΑΙΔΙΚΗ ΗΛΙΚΙΑ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841679"/>
            <a:ext cx="8596668" cy="419968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dirty="0"/>
              <a:t>Από τον 18ο–19ο αιώνα:</a:t>
            </a:r>
          </a:p>
          <a:p>
            <a:r>
              <a:rPr lang="el-GR" dirty="0"/>
              <a:t>το παιδί αντιμετωπίζεται ως ευάλωτο, </a:t>
            </a:r>
          </a:p>
          <a:p>
            <a:r>
              <a:rPr lang="el-GR" dirty="0"/>
              <a:t>αθώο, </a:t>
            </a:r>
          </a:p>
          <a:p>
            <a:r>
              <a:rPr lang="el-GR" dirty="0"/>
              <a:t>εξαρτημένο, </a:t>
            </a:r>
          </a:p>
          <a:p>
            <a:r>
              <a:rPr lang="el-GR" dirty="0" err="1"/>
              <a:t>χρήζον</a:t>
            </a:r>
            <a:r>
              <a:rPr lang="el-GR" dirty="0"/>
              <a:t> προστασίας. </a:t>
            </a:r>
          </a:p>
          <a:p>
            <a:pPr marL="0" indent="0">
              <a:buNone/>
            </a:pPr>
            <a:endParaRPr lang="el-GR" b="1" dirty="0" smtClean="0"/>
          </a:p>
          <a:p>
            <a:pPr marL="0" indent="0">
              <a:buNone/>
            </a:pPr>
            <a:r>
              <a:rPr lang="el-GR" b="1" dirty="0" smtClean="0"/>
              <a:t>Ανάπτυξη</a:t>
            </a:r>
            <a:r>
              <a:rPr lang="el-GR" b="1" dirty="0"/>
              <a:t>:</a:t>
            </a:r>
          </a:p>
          <a:p>
            <a:r>
              <a:rPr lang="el-GR" dirty="0"/>
              <a:t>σχολείου, </a:t>
            </a:r>
          </a:p>
          <a:p>
            <a:r>
              <a:rPr lang="el-GR" dirty="0"/>
              <a:t>παιδιατρικής, </a:t>
            </a:r>
          </a:p>
          <a:p>
            <a:r>
              <a:rPr lang="el-GR" dirty="0"/>
              <a:t>παιδοψυχολογίας, </a:t>
            </a:r>
          </a:p>
          <a:p>
            <a:r>
              <a:rPr lang="el-GR" dirty="0"/>
              <a:t>κρατικής παρέμβασης.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96630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2940" y="1478009"/>
            <a:ext cx="8596668" cy="3880773"/>
          </a:xfrm>
        </p:spPr>
        <p:txBody>
          <a:bodyPr>
            <a:normAutofit fontScale="92500" lnSpcReduction="20000"/>
          </a:bodyPr>
          <a:lstStyle/>
          <a:p>
            <a:r>
              <a:rPr lang="el-GR" b="1" dirty="0"/>
              <a:t>Η ΣΥΜΒΑΣΗ ΤΟΥ </a:t>
            </a:r>
            <a:r>
              <a:rPr lang="el-GR" b="1" dirty="0" smtClean="0"/>
              <a:t>1989 </a:t>
            </a:r>
            <a:r>
              <a:rPr lang="el-GR" dirty="0" smtClean="0"/>
              <a:t>μετατοπίζει </a:t>
            </a:r>
            <a:r>
              <a:rPr lang="el-GR" dirty="0"/>
              <a:t>το παιδί:</a:t>
            </a:r>
          </a:p>
          <a:p>
            <a:r>
              <a:rPr lang="el-GR" b="1" dirty="0"/>
              <a:t>από αντικείμενο προστασίας</a:t>
            </a:r>
          </a:p>
          <a:p>
            <a:r>
              <a:rPr lang="el-GR" b="1" dirty="0"/>
              <a:t>σε υποκείμενο δικαιωμάτων.</a:t>
            </a:r>
          </a:p>
          <a:p>
            <a:pPr marL="0" indent="0">
              <a:buNone/>
            </a:pPr>
            <a:r>
              <a:rPr lang="el-GR" dirty="0"/>
              <a:t>Αναγνωρίζει:</a:t>
            </a:r>
          </a:p>
          <a:p>
            <a:r>
              <a:rPr lang="el-GR" dirty="0"/>
              <a:t>ατομικά, </a:t>
            </a:r>
          </a:p>
          <a:p>
            <a:r>
              <a:rPr lang="el-GR" dirty="0"/>
              <a:t>κοινωνικά, </a:t>
            </a:r>
          </a:p>
          <a:p>
            <a:r>
              <a:rPr lang="el-GR" dirty="0"/>
              <a:t>πολιτικά, </a:t>
            </a:r>
          </a:p>
          <a:p>
            <a:r>
              <a:rPr lang="el-GR" dirty="0"/>
              <a:t>πολιτισμικά δικαιώματα. 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Κεντρική </a:t>
            </a:r>
            <a:r>
              <a:rPr lang="el-GR" dirty="0"/>
              <a:t>καινοτομία:</a:t>
            </a:r>
          </a:p>
          <a:p>
            <a:r>
              <a:rPr lang="el-GR" b="1" dirty="0"/>
              <a:t>συμμετοχικά δικαιώματα.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16450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93244" y="1284825"/>
            <a:ext cx="8596668" cy="3880773"/>
          </a:xfrm>
        </p:spPr>
        <p:txBody>
          <a:bodyPr/>
          <a:lstStyle/>
          <a:p>
            <a:r>
              <a:rPr lang="el-GR" b="1" dirty="0"/>
              <a:t>ΟΙ ΤΕΣΣΕΡΙΣ ΘΕΜΕΛΙΩΔΕΙΣ ΑΡΧΕΣ ΤΗΣ </a:t>
            </a:r>
            <a:r>
              <a:rPr lang="el-GR" b="1" dirty="0" smtClean="0"/>
              <a:t>ΣΥΜΒΑΣΗΣ 1989</a:t>
            </a:r>
            <a:endParaRPr lang="el-GR" b="1" dirty="0"/>
          </a:p>
          <a:p>
            <a:r>
              <a:rPr lang="el-GR" b="1" dirty="0"/>
              <a:t>1. Μη διάκριση</a:t>
            </a:r>
          </a:p>
          <a:p>
            <a:r>
              <a:rPr lang="el-GR" dirty="0"/>
              <a:t>(άρθρο 2)</a:t>
            </a:r>
          </a:p>
          <a:p>
            <a:r>
              <a:rPr lang="el-GR" b="1" dirty="0"/>
              <a:t>2. Βέλτιστο συμφέρον</a:t>
            </a:r>
          </a:p>
          <a:p>
            <a:r>
              <a:rPr lang="el-GR" dirty="0"/>
              <a:t>(άρθρο 3)</a:t>
            </a:r>
          </a:p>
          <a:p>
            <a:r>
              <a:rPr lang="el-GR" b="1" dirty="0"/>
              <a:t>3. Δικαίωμα στη ζωή και ανάπτυξη</a:t>
            </a:r>
          </a:p>
          <a:p>
            <a:r>
              <a:rPr lang="el-GR" dirty="0"/>
              <a:t>(άρθρο 6)</a:t>
            </a:r>
          </a:p>
          <a:p>
            <a:r>
              <a:rPr lang="el-GR" b="1" dirty="0"/>
              <a:t>4. Συμμετοχή και έκφραση γνώμης</a:t>
            </a:r>
          </a:p>
          <a:p>
            <a:r>
              <a:rPr lang="el-GR" dirty="0"/>
              <a:t>(άρθρο 12)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45650921"/>
      </p:ext>
    </p:extLst>
  </p:cSld>
  <p:clrMapOvr>
    <a:masterClrMapping/>
  </p:clrMapOvr>
</p:sld>
</file>

<file path=ppt/theme/theme1.xml><?xml version="1.0" encoding="utf-8"?>
<a:theme xmlns:a="http://schemas.openxmlformats.org/drawingml/2006/main" name="Όψη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3134</TotalTime>
  <Words>1036</Words>
  <Application>Microsoft Office PowerPoint</Application>
  <PresentationFormat>Ευρεία οθόνη</PresentationFormat>
  <Paragraphs>346</Paragraphs>
  <Slides>42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42</vt:i4>
      </vt:variant>
    </vt:vector>
  </HeadingPairs>
  <TitlesOfParts>
    <vt:vector size="47" baseType="lpstr">
      <vt:lpstr>Arial</vt:lpstr>
      <vt:lpstr>Calibri</vt:lpstr>
      <vt:lpstr>Trebuchet MS</vt:lpstr>
      <vt:lpstr>Wingdings 3</vt:lpstr>
      <vt:lpstr>Όψη</vt:lpstr>
      <vt:lpstr>ΤΑ ΔΙΚΑΙΩΜΑΤΑ ΤΟΥ ΠΑΙΔΙΟΥ</vt:lpstr>
      <vt:lpstr>Παρουσίαση του PowerPoint</vt:lpstr>
      <vt:lpstr>Το παιδί ως φορέας δικαιωμάτων</vt:lpstr>
      <vt:lpstr>Παρουσίαση του PowerPoint</vt:lpstr>
      <vt:lpstr>Η ΠΑΙΔΙΚΗ ΗΛΙΚΙΑ ΩΣ ΚΟΙΝΩΝΙΚΗ ΚΑΤΑΣΚΕΥΗ</vt:lpstr>
      <vt:lpstr>ΠΡΟΝΕΩΤΕΡΙΚΕΣ ΑΝΤΙΛΗΨΕΙΣ ΓΙΑ ΤΟ ΠΑΙΔΙ</vt:lpstr>
      <vt:lpstr>ΝΕΩΤΕΡΙΚΟΤΗΤΑ ΚΑΙ ΠΑΙΔΙΚΗ ΗΛΙΚΙΑ</vt:lpstr>
      <vt:lpstr>Παρουσίαση του PowerPoint</vt:lpstr>
      <vt:lpstr>Παρουσίαση του PowerPoint</vt:lpstr>
      <vt:lpstr>Παρουσίαση του PowerPoint</vt:lpstr>
      <vt:lpstr>Η ΕΝΝΟΙΑ ΤΗΣ «ΑΝΕΠΑΡΚΕΙΑΣ»</vt:lpstr>
      <vt:lpstr>ΦΙΛΟΣΟΦΙΚΗ ΒΑΣΗ ΤΗΣ ΑΝΕΠΑΡΚΕΙΑΣ</vt:lpstr>
      <vt:lpstr>Παρουσίαση του PowerPoint</vt:lpstr>
      <vt:lpstr>Παρουσίαση του PowerPoint</vt:lpstr>
      <vt:lpstr>ΚΡΙΤΙΚΗ ΣΤΗΝ ΕΝΝΟΙΑ ΤΗΣ ΑΝΕΠΑΡΚΕΙΑΣ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Η ΗΛΙΚΙΑ ΩΣ ΝΟΜΙΚΗ ΚΑΤΑΣΚΕΥΗ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Ο πατερναλισμός</vt:lpstr>
      <vt:lpstr>Παρουσίαση του PowerPoint</vt:lpstr>
      <vt:lpstr>Παρουσίαση του PowerPoint</vt:lpstr>
      <vt:lpstr>Το Κίνημα Απελευθέρωσης των Παιδιών και η Αυτονομία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Η Σύγχρονη Διάσταση της Αυτονομίας του Παιδιού</vt:lpstr>
      <vt:lpstr>Παρουσίαση του PowerPoint</vt:lpstr>
      <vt:lpstr>Παρουσίαση του PowerPoint</vt:lpstr>
      <vt:lpstr>Συμπέρασμα</vt:lpstr>
      <vt:lpstr>Παρουσίαση του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ΤΑ ΔΙΚΑΙΩΜΑΤΑ ΤΟΥ ΠΑΙΔΙΟΥ</dc:title>
  <dc:creator>pc</dc:creator>
  <cp:lastModifiedBy>pc</cp:lastModifiedBy>
  <cp:revision>19</cp:revision>
  <dcterms:created xsi:type="dcterms:W3CDTF">2026-05-11T11:40:21Z</dcterms:created>
  <dcterms:modified xsi:type="dcterms:W3CDTF">2026-05-13T15:54:40Z</dcterms:modified>
</cp:coreProperties>
</file>