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6"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5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smtClean="0"/>
              <a:t>Στυλ κύριου τίτλου</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smtClean="0"/>
              <a:t>Στυλ κύριου τίτλου</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l-GR" smtClean="0"/>
              <a:t>Στυλ κύριου τίτλου</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l-GR"/>
              <a:t>Κάντε κλικ για να επεξεργαστείτε τον τίτλο υποδείγματος</a:t>
            </a:r>
            <a:endParaRPr lang="en-US"/>
          </a:p>
        </p:txBody>
      </p:sp>
      <p:sp>
        <p:nvSpPr>
          <p:cNvPr id="3" name="Text Placeholder 2"/>
          <p:cNvSpPr>
            <a:spLocks noGrp="1"/>
          </p:cNvSpPr>
          <p:nvPr>
            <p:ph type="body" sz="half" idx="1"/>
          </p:nvPr>
        </p:nvSpPr>
        <p:spPr>
          <a:xfrm>
            <a:off x="609600" y="1600201"/>
            <a:ext cx="5384800" cy="4530725"/>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Content Placeholder 3"/>
          <p:cNvSpPr>
            <a:spLocks noGrp="1"/>
          </p:cNvSpPr>
          <p:nvPr>
            <p:ph sz="quarter" idx="2"/>
          </p:nvPr>
        </p:nvSpPr>
        <p:spPr>
          <a:xfrm>
            <a:off x="6197600" y="1600201"/>
            <a:ext cx="5384800" cy="2189163"/>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Content Placeholder 4"/>
          <p:cNvSpPr>
            <a:spLocks noGrp="1"/>
          </p:cNvSpPr>
          <p:nvPr>
            <p:ph sz="quarter" idx="3"/>
          </p:nvPr>
        </p:nvSpPr>
        <p:spPr>
          <a:xfrm>
            <a:off x="6197600" y="3941763"/>
            <a:ext cx="5384800" cy="218916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6" name="Date Placeholder 5"/>
          <p:cNvSpPr>
            <a:spLocks noGrp="1"/>
          </p:cNvSpPr>
          <p:nvPr>
            <p:ph type="dt" sz="half" idx="10"/>
          </p:nvPr>
        </p:nvSpPr>
        <p:spPr>
          <a:xfrm>
            <a:off x="609600" y="6248400"/>
            <a:ext cx="2844800" cy="457200"/>
          </a:xfrm>
        </p:spPr>
        <p:txBody>
          <a:bodyPr/>
          <a:lstStyle>
            <a:lvl1pPr>
              <a:defRPr/>
            </a:lvl1pPr>
          </a:lstStyle>
          <a:p>
            <a:endParaRPr lang="en-US">
              <a:solidFill>
                <a:srgbClr val="000000"/>
              </a:solidFill>
            </a:endParaRPr>
          </a:p>
        </p:txBody>
      </p:sp>
      <p:sp>
        <p:nvSpPr>
          <p:cNvPr id="7" name="Footer Placeholder 6"/>
          <p:cNvSpPr>
            <a:spLocks noGrp="1"/>
          </p:cNvSpPr>
          <p:nvPr>
            <p:ph type="ftr" sz="quarter" idx="11"/>
          </p:nvPr>
        </p:nvSpPr>
        <p:spPr>
          <a:xfrm>
            <a:off x="4165600" y="6248400"/>
            <a:ext cx="3860800" cy="45720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8737600" y="6248400"/>
            <a:ext cx="2844800" cy="457200"/>
          </a:xfrm>
        </p:spPr>
        <p:txBody>
          <a:bodyPr/>
          <a:lstStyle>
            <a:lvl1pPr>
              <a:defRPr/>
            </a:lvl1pPr>
          </a:lstStyle>
          <a:p>
            <a:fld id="{6E65DB10-E117-4DF6-B91A-A309E37B69D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38731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l-GR" smtClean="0"/>
              <a:t>Στυλ κύριου τίτλου</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42A54C80-263E-416B-A8E0-580EDEADCBDC}" type="datetimeFigureOut">
              <a:rPr lang="en-US" dirty="0"/>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4/28/2026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 id="214748366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4754" y="946795"/>
            <a:ext cx="6795846" cy="1646302"/>
          </a:xfrm>
        </p:spPr>
        <p:txBody>
          <a:bodyPr/>
          <a:lstStyle/>
          <a:p>
            <a:r>
              <a:rPr lang="el-GR" sz="3600" b="1" dirty="0" smtClean="0"/>
              <a:t>ΤΑ ΔΙΚΑΙΩΜΑΤΑ ΤΟΥ ΠΑΙΔΙΟΥ</a:t>
            </a:r>
            <a:endParaRPr lang="en-US" sz="3600" b="1" dirty="0"/>
          </a:p>
        </p:txBody>
      </p:sp>
      <p:sp>
        <p:nvSpPr>
          <p:cNvPr id="3" name="Subtitle 2"/>
          <p:cNvSpPr>
            <a:spLocks noGrp="1"/>
          </p:cNvSpPr>
          <p:nvPr>
            <p:ph type="subTitle" idx="1"/>
          </p:nvPr>
        </p:nvSpPr>
        <p:spPr>
          <a:xfrm>
            <a:off x="1444487" y="3505200"/>
            <a:ext cx="7166113" cy="2038177"/>
          </a:xfrm>
        </p:spPr>
        <p:txBody>
          <a:bodyPr>
            <a:normAutofit/>
          </a:bodyPr>
          <a:lstStyle/>
          <a:p>
            <a:pPr algn="ctr"/>
            <a:r>
              <a:rPr lang="el-GR" dirty="0" smtClean="0"/>
              <a:t>Μάθημα </a:t>
            </a:r>
            <a:r>
              <a:rPr lang="en-US" dirty="0"/>
              <a:t>7</a:t>
            </a:r>
            <a:r>
              <a:rPr lang="el-GR" baseline="30000" dirty="0" smtClean="0"/>
              <a:t>ο</a:t>
            </a:r>
            <a:endParaRPr lang="el-GR" dirty="0" smtClean="0"/>
          </a:p>
          <a:p>
            <a:pPr algn="ctr"/>
            <a:r>
              <a:rPr lang="el-GR" dirty="0"/>
              <a:t>Τμήμα Επιστημών της Εκπαίδευσης και της Αγωγής στην Προσχολική Ηλικία</a:t>
            </a:r>
          </a:p>
          <a:p>
            <a:pPr algn="ctr"/>
            <a:r>
              <a:rPr lang="el-GR" b="1" dirty="0">
                <a:solidFill>
                  <a:schemeClr val="tx1"/>
                </a:solidFill>
                <a:latin typeface="Calibri" panose="020F0502020204030204" pitchFamily="34" charset="0"/>
              </a:rPr>
              <a:t/>
            </a:r>
            <a:br>
              <a:rPr lang="el-GR" b="1" dirty="0">
                <a:solidFill>
                  <a:schemeClr val="tx1"/>
                </a:solidFill>
                <a:latin typeface="Calibri" panose="020F0502020204030204" pitchFamily="34" charset="0"/>
              </a:rPr>
            </a:br>
            <a:r>
              <a:rPr lang="el-GR" b="1" dirty="0">
                <a:solidFill>
                  <a:schemeClr val="tx1"/>
                </a:solidFill>
                <a:latin typeface="Calibri" panose="020F0502020204030204" pitchFamily="34" charset="0"/>
              </a:rPr>
              <a:t>Πανεπιστήμιο </a:t>
            </a:r>
            <a:r>
              <a:rPr lang="el-GR" b="1" dirty="0" smtClean="0">
                <a:solidFill>
                  <a:schemeClr val="tx1"/>
                </a:solidFill>
                <a:latin typeface="Calibri" panose="020F0502020204030204" pitchFamily="34" charset="0"/>
              </a:rPr>
              <a:t>Πατρών</a:t>
            </a:r>
            <a:r>
              <a:rPr lang="el-GR" b="1" dirty="0">
                <a:solidFill>
                  <a:schemeClr val="tx1"/>
                </a:solidFill>
                <a:latin typeface="Calibri" panose="020F0502020204030204" pitchFamily="34" charset="0"/>
              </a:rPr>
              <a:t/>
            </a:r>
            <a:br>
              <a:rPr lang="el-GR" b="1" dirty="0">
                <a:solidFill>
                  <a:schemeClr val="tx1"/>
                </a:solidFill>
                <a:latin typeface="Calibri" panose="020F0502020204030204" pitchFamily="34" charset="0"/>
              </a:rPr>
            </a:br>
            <a:r>
              <a:rPr lang="el-GR" b="1" dirty="0">
                <a:solidFill>
                  <a:schemeClr val="tx1"/>
                </a:solidFill>
                <a:latin typeface="Calibri" panose="020F0502020204030204" pitchFamily="34" charset="0"/>
              </a:rPr>
              <a:t>Διδάσκουσα: Μαρία </a:t>
            </a:r>
            <a:r>
              <a:rPr lang="el-GR" b="1" dirty="0" err="1" smtClean="0">
                <a:solidFill>
                  <a:schemeClr val="tx1"/>
                </a:solidFill>
                <a:latin typeface="Calibri" panose="020F0502020204030204" pitchFamily="34" charset="0"/>
              </a:rPr>
              <a:t>Τσαγκανού</a:t>
            </a:r>
            <a:endParaRPr lang="el-GR" dirty="0"/>
          </a:p>
        </p:txBody>
      </p:sp>
      <p:sp>
        <p:nvSpPr>
          <p:cNvPr id="4" name="Slide Number Placeholder 3"/>
          <p:cNvSpPr>
            <a:spLocks noGrp="1"/>
          </p:cNvSpPr>
          <p:nvPr>
            <p:ph type="sldNum" sz="quarter" idx="12"/>
          </p:nvPr>
        </p:nvSpPr>
        <p:spPr/>
        <p:txBody>
          <a:bodyPr/>
          <a:lstStyle/>
          <a:p>
            <a:fld id="{17FAC46D-54A2-D14A-B77F-93DBCD72AD5E}" type="slidenum">
              <a:rPr lang="en-US" smtClean="0">
                <a:solidFill>
                  <a:srgbClr val="90C226"/>
                </a:solidFill>
              </a:rPr>
              <a:pPr/>
              <a:t>1</a:t>
            </a:fld>
            <a:endParaRPr lang="en-US">
              <a:solidFill>
                <a:srgbClr val="90C226"/>
              </a:solidFill>
            </a:endParaRPr>
          </a:p>
        </p:txBody>
      </p:sp>
    </p:spTree>
    <p:extLst>
      <p:ext uri="{BB962C8B-B14F-4D97-AF65-F5344CB8AC3E}">
        <p14:creationId xmlns:p14="http://schemas.microsoft.com/office/powerpoint/2010/main" val="32421451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9604" y="261870"/>
            <a:ext cx="8596668" cy="1320800"/>
          </a:xfrm>
        </p:spPr>
        <p:txBody>
          <a:bodyPr/>
          <a:lstStyle/>
          <a:p>
            <a:r>
              <a:rPr lang="el-GR" b="1" dirty="0"/>
              <a:t>Μετάβαση στη θεωρία συμφέροντος</a:t>
            </a:r>
          </a:p>
        </p:txBody>
      </p:sp>
      <p:sp>
        <p:nvSpPr>
          <p:cNvPr id="3" name="Θέση περιεχομένου 2"/>
          <p:cNvSpPr>
            <a:spLocks noGrp="1"/>
          </p:cNvSpPr>
          <p:nvPr>
            <p:ph idx="1"/>
          </p:nvPr>
        </p:nvSpPr>
        <p:spPr>
          <a:xfrm>
            <a:off x="677334" y="2160589"/>
            <a:ext cx="7165900" cy="3880773"/>
          </a:xfrm>
        </p:spPr>
        <p:txBody>
          <a:bodyPr/>
          <a:lstStyle/>
          <a:p>
            <a:r>
              <a:rPr lang="el-GR" dirty="0"/>
              <a:t>Αντί να εστιάζει στην ικανότητα επιλογής, δίνει έμφαση στα συμφέροντα του ατόμου και στην ανάγκη προστασίας τους. </a:t>
            </a:r>
            <a:endParaRPr lang="el-GR" dirty="0" smtClean="0"/>
          </a:p>
          <a:p>
            <a:pPr marL="0" indent="0">
              <a:buNone/>
            </a:pPr>
            <a:endParaRPr lang="el-GR" dirty="0" smtClean="0"/>
          </a:p>
          <a:p>
            <a:r>
              <a:rPr lang="el-GR" dirty="0"/>
              <a:t>Με αυτόν τον τρόπο, επιτρέπει την αναγνώριση δικαιωμάτων σε άτομα που δεν μπορούν να ασκήσουν επιλογή. </a:t>
            </a:r>
          </a:p>
        </p:txBody>
      </p:sp>
    </p:spTree>
    <p:extLst>
      <p:ext uri="{BB962C8B-B14F-4D97-AF65-F5344CB8AC3E}">
        <p14:creationId xmlns:p14="http://schemas.microsoft.com/office/powerpoint/2010/main" val="3107019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a:t>Neil </a:t>
            </a:r>
            <a:r>
              <a:rPr lang="en-US" b="1" dirty="0" err="1"/>
              <a:t>MacCormick</a:t>
            </a:r>
            <a:endParaRPr lang="el-GR" b="1" dirty="0"/>
          </a:p>
        </p:txBody>
      </p:sp>
      <p:sp>
        <p:nvSpPr>
          <p:cNvPr id="3" name="Θέση περιεχομένου 2"/>
          <p:cNvSpPr>
            <a:spLocks noGrp="1"/>
          </p:cNvSpPr>
          <p:nvPr>
            <p:ph idx="1"/>
          </p:nvPr>
        </p:nvSpPr>
        <p:spPr/>
        <p:txBody>
          <a:bodyPr/>
          <a:lstStyle/>
          <a:p>
            <a:r>
              <a:rPr lang="el-GR" dirty="0"/>
              <a:t>Ο </a:t>
            </a:r>
            <a:r>
              <a:rPr lang="el-GR" dirty="0" err="1"/>
              <a:t>MacCormick</a:t>
            </a:r>
            <a:r>
              <a:rPr lang="el-GR" dirty="0"/>
              <a:t> υποστήριξε ότι τα δικαιώματα βασίζονται στην ύπαρξη σημαντικών συμφερόντων</a:t>
            </a:r>
            <a:r>
              <a:rPr lang="el-GR" dirty="0" smtClean="0"/>
              <a:t>.</a:t>
            </a:r>
          </a:p>
          <a:p>
            <a:r>
              <a:rPr lang="el-GR" dirty="0"/>
              <a:t>Η προσέγγισή του απορρίπτει την ιδέα ότι η ικανότητα επιλογής είναι απαραίτητη προϋπόθεση</a:t>
            </a:r>
            <a:r>
              <a:rPr lang="el-GR" dirty="0" smtClean="0"/>
              <a:t>.</a:t>
            </a:r>
          </a:p>
          <a:p>
            <a:r>
              <a:rPr lang="el-GR" dirty="0"/>
              <a:t>Αυτό επιτρέπει την αναγνώριση δικαιωμάτων σε παιδιά, τα οποία, αν και δεν μπορούν να τα ασκήσουν πλήρως, έχουν σαφή και σημαντικά συμφέροντα που πρέπει να προστατεύονται</a:t>
            </a:r>
            <a:r>
              <a:rPr lang="el-GR" dirty="0" smtClean="0"/>
              <a:t>.</a:t>
            </a:r>
          </a:p>
          <a:p>
            <a:r>
              <a:rPr lang="el-GR" dirty="0"/>
              <a:t>Η θεωρία του </a:t>
            </a:r>
            <a:r>
              <a:rPr lang="el-GR" dirty="0" err="1"/>
              <a:t>MacCormick</a:t>
            </a:r>
            <a:r>
              <a:rPr lang="el-GR" dirty="0"/>
              <a:t> έχει επηρεάσει σημαντικά τη σύγχρονη νομική σκέψη.</a:t>
            </a:r>
          </a:p>
        </p:txBody>
      </p:sp>
    </p:spTree>
    <p:extLst>
      <p:ext uri="{BB962C8B-B14F-4D97-AF65-F5344CB8AC3E}">
        <p14:creationId xmlns:p14="http://schemas.microsoft.com/office/powerpoint/2010/main" val="3818773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a:t>John </a:t>
            </a:r>
            <a:r>
              <a:rPr lang="en-US" b="1" dirty="0" err="1"/>
              <a:t>Eekelaar</a:t>
            </a:r>
            <a:endParaRPr lang="el-GR" b="1" dirty="0"/>
          </a:p>
        </p:txBody>
      </p:sp>
      <p:sp>
        <p:nvSpPr>
          <p:cNvPr id="3" name="Θέση περιεχομένου 2"/>
          <p:cNvSpPr>
            <a:spLocks noGrp="1"/>
          </p:cNvSpPr>
          <p:nvPr>
            <p:ph idx="1"/>
          </p:nvPr>
        </p:nvSpPr>
        <p:spPr/>
        <p:txBody>
          <a:bodyPr/>
          <a:lstStyle/>
          <a:p>
            <a:r>
              <a:rPr lang="el-GR" dirty="0"/>
              <a:t>Ο </a:t>
            </a:r>
            <a:r>
              <a:rPr lang="el-GR" dirty="0" err="1"/>
              <a:t>Eekelaar</a:t>
            </a:r>
            <a:r>
              <a:rPr lang="el-GR" dirty="0"/>
              <a:t> προτείνει μια πιο σύνθετη εκδοχή της θεωρίας συμφέροντος, εισάγοντας τη διάκριση μεταξύ διαφορετικών τύπων συμφερόντων</a:t>
            </a:r>
            <a:r>
              <a:rPr lang="el-GR" dirty="0" smtClean="0"/>
              <a:t>.</a:t>
            </a:r>
          </a:p>
          <a:p>
            <a:r>
              <a:rPr lang="el-GR" dirty="0"/>
              <a:t>Η συμβολή του είναι σημαντική, καθώς επιτρέπει μια πιο λεπτομερή κατανόηση των αναγκών του παιδιού. </a:t>
            </a:r>
            <a:endParaRPr lang="el-GR" dirty="0" smtClean="0"/>
          </a:p>
          <a:p>
            <a:r>
              <a:rPr lang="el-GR" dirty="0" smtClean="0"/>
              <a:t>Τα </a:t>
            </a:r>
            <a:r>
              <a:rPr lang="el-GR" dirty="0"/>
              <a:t>συμφέροντα δεν είναι ομοιογενή, αλλά μπορούν να διακριθούν σε βασικά, αναπτυξιακά και συμφέροντα αυτονομίας. </a:t>
            </a:r>
            <a:endParaRPr lang="el-GR" dirty="0" smtClean="0"/>
          </a:p>
          <a:p>
            <a:r>
              <a:rPr lang="el-GR" dirty="0"/>
              <a:t>Αυτή η διάκριση βοηθά στην κατανόηση του πότε και πώς πρέπει να παρεμβαίνουν οι ενήλικες στη ζωή του παιδιού.</a:t>
            </a:r>
          </a:p>
        </p:txBody>
      </p:sp>
    </p:spTree>
    <p:extLst>
      <p:ext uri="{BB962C8B-B14F-4D97-AF65-F5344CB8AC3E}">
        <p14:creationId xmlns:p14="http://schemas.microsoft.com/office/powerpoint/2010/main" val="2713279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32635" y="1336341"/>
            <a:ext cx="8596668" cy="3880773"/>
          </a:xfrm>
        </p:spPr>
        <p:txBody>
          <a:bodyPr/>
          <a:lstStyle/>
          <a:p>
            <a:r>
              <a:rPr lang="el-GR" dirty="0"/>
              <a:t>Τα βασικά συμφέροντα σχετίζονται με την επιβίωση και την υγεία και έχουν απόλυτη προτεραιότητα. </a:t>
            </a:r>
            <a:endParaRPr lang="el-GR" dirty="0" smtClean="0"/>
          </a:p>
          <a:p>
            <a:r>
              <a:rPr lang="el-GR" dirty="0" smtClean="0"/>
              <a:t>Τα </a:t>
            </a:r>
            <a:r>
              <a:rPr lang="el-GR" dirty="0"/>
              <a:t>αναπτυξιακά συμφέροντα αφορούν την εκπαίδευση και την κοινωνική ανάπτυξη, ενώ τα συμφέροντα αυτονομίας σχετίζονται με την ικανότητα του παιδιού να λαμβάνει αποφάσεις. </a:t>
            </a:r>
            <a:endParaRPr lang="el-GR" dirty="0" smtClean="0"/>
          </a:p>
          <a:p>
            <a:r>
              <a:rPr lang="el-GR" dirty="0" smtClean="0"/>
              <a:t>Η </a:t>
            </a:r>
            <a:r>
              <a:rPr lang="el-GR" dirty="0"/>
              <a:t>διάκριση αυτή είναι ιδιαίτερα χρήσιμη για την παιδαγωγική πρακτική, καθώς επιτρέπει στους εκπαιδευτικούς να κατανοούν πότε πρέπει να δίνουν έμφαση στην προστασία και πότε στην αυτονομία.</a:t>
            </a:r>
          </a:p>
        </p:txBody>
      </p:sp>
    </p:spTree>
    <p:extLst>
      <p:ext uri="{BB962C8B-B14F-4D97-AF65-F5344CB8AC3E}">
        <p14:creationId xmlns:p14="http://schemas.microsoft.com/office/powerpoint/2010/main" val="685008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a:t>Tom Campbell</a:t>
            </a:r>
            <a:br>
              <a:rPr lang="en-US" b="1" dirty="0"/>
            </a:br>
            <a:endParaRPr lang="el-GR" dirty="0"/>
          </a:p>
        </p:txBody>
      </p:sp>
      <p:sp>
        <p:nvSpPr>
          <p:cNvPr id="3" name="Θέση περιεχομένου 2"/>
          <p:cNvSpPr>
            <a:spLocks noGrp="1"/>
          </p:cNvSpPr>
          <p:nvPr>
            <p:ph idx="1"/>
          </p:nvPr>
        </p:nvSpPr>
        <p:spPr/>
        <p:txBody>
          <a:bodyPr/>
          <a:lstStyle/>
          <a:p>
            <a:r>
              <a:rPr lang="el-GR" dirty="0"/>
              <a:t>Ο </a:t>
            </a:r>
            <a:r>
              <a:rPr lang="el-GR" dirty="0" err="1"/>
              <a:t>Campbell</a:t>
            </a:r>
            <a:r>
              <a:rPr lang="el-GR" dirty="0"/>
              <a:t> προσεγγίζει τα δικαιώματα του παιδιού από μια πιο πολιτική σκοπιά. </a:t>
            </a:r>
            <a:endParaRPr lang="el-GR" dirty="0" smtClean="0"/>
          </a:p>
          <a:p>
            <a:r>
              <a:rPr lang="el-GR" dirty="0" smtClean="0"/>
              <a:t>Υποστηρίζει </a:t>
            </a:r>
            <a:r>
              <a:rPr lang="el-GR" dirty="0"/>
              <a:t>ότι τα δικαιώματα δεν είναι απλώς ηθικές έννοιες, αλλά και εργαλεία κοινωνικής δικαιοσύνης</a:t>
            </a:r>
            <a:r>
              <a:rPr lang="el-GR" dirty="0" smtClean="0"/>
              <a:t>.</a:t>
            </a:r>
          </a:p>
          <a:p>
            <a:r>
              <a:rPr lang="el-GR" dirty="0" smtClean="0"/>
              <a:t> </a:t>
            </a:r>
            <a:r>
              <a:rPr lang="el-GR" dirty="0"/>
              <a:t>Μέσω των δικαιωμάτων, τα παιδιά προστατεύονται από την κατάχρηση εξουσίας και αποκτούν φωνή μέσα στην κοινωνία. </a:t>
            </a:r>
            <a:endParaRPr lang="el-GR" dirty="0" smtClean="0"/>
          </a:p>
          <a:p>
            <a:r>
              <a:rPr lang="el-GR" dirty="0" smtClean="0"/>
              <a:t>Η </a:t>
            </a:r>
            <a:r>
              <a:rPr lang="el-GR" dirty="0"/>
              <a:t>προσέγγισή του τονίζει τη σημασία των θεσμών και του δικαίου στην προστασία των παιδιών.</a:t>
            </a:r>
          </a:p>
        </p:txBody>
      </p:sp>
    </p:spTree>
    <p:extLst>
      <p:ext uri="{BB962C8B-B14F-4D97-AF65-F5344CB8AC3E}">
        <p14:creationId xmlns:p14="http://schemas.microsoft.com/office/powerpoint/2010/main" val="935564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97476"/>
            <a:ext cx="8596668" cy="1320800"/>
          </a:xfrm>
        </p:spPr>
        <p:txBody>
          <a:bodyPr/>
          <a:lstStyle/>
          <a:p>
            <a:r>
              <a:rPr lang="en-US" b="1" dirty="0"/>
              <a:t>Katherine Hunt </a:t>
            </a:r>
            <a:r>
              <a:rPr lang="en-US" b="1" dirty="0" err="1"/>
              <a:t>Federle</a:t>
            </a:r>
            <a:endParaRPr lang="el-GR" b="1" dirty="0"/>
          </a:p>
        </p:txBody>
      </p:sp>
      <p:sp>
        <p:nvSpPr>
          <p:cNvPr id="3" name="Θέση περιεχομένου 2"/>
          <p:cNvSpPr>
            <a:spLocks noGrp="1"/>
          </p:cNvSpPr>
          <p:nvPr>
            <p:ph idx="1"/>
          </p:nvPr>
        </p:nvSpPr>
        <p:spPr>
          <a:xfrm>
            <a:off x="677334" y="2160589"/>
            <a:ext cx="8376514" cy="3880773"/>
          </a:xfrm>
        </p:spPr>
        <p:txBody>
          <a:bodyPr/>
          <a:lstStyle/>
          <a:p>
            <a:r>
              <a:rPr lang="el-GR" dirty="0"/>
              <a:t>Η </a:t>
            </a:r>
            <a:r>
              <a:rPr lang="el-GR" dirty="0" err="1"/>
              <a:t>Federle</a:t>
            </a:r>
            <a:r>
              <a:rPr lang="el-GR" dirty="0"/>
              <a:t> ασκεί κριτική στη θεωρία συμφέροντος, υποστηρίζοντας ότι μπορεί να οδηγήσει σε υπερβολικό πατερναλισμό</a:t>
            </a:r>
            <a:r>
              <a:rPr lang="el-GR" dirty="0" smtClean="0"/>
              <a:t>.</a:t>
            </a:r>
          </a:p>
          <a:p>
            <a:r>
              <a:rPr lang="el-GR" dirty="0" smtClean="0"/>
              <a:t> </a:t>
            </a:r>
            <a:r>
              <a:rPr lang="el-GR" dirty="0"/>
              <a:t>Σύμφωνα με την ίδια, όταν οι ενήλικες αποφασίζουν αποκλειστικά με βάση το συμφέρον του παιδιού, υπάρχει κίνδυνος να αγνοηθεί η φωνή του παιδιού. </a:t>
            </a:r>
            <a:endParaRPr lang="el-GR" dirty="0" smtClean="0"/>
          </a:p>
          <a:p>
            <a:r>
              <a:rPr lang="el-GR" dirty="0" smtClean="0"/>
              <a:t>Αυτό </a:t>
            </a:r>
            <a:r>
              <a:rPr lang="el-GR" dirty="0"/>
              <a:t>μπορεί να οδηγήσει σε καταστάσεις όπου το παιδί αντιμετωπίζεται ως αντικείμενο προστασίας και όχι ως ενεργό υποκείμενο.</a:t>
            </a:r>
          </a:p>
          <a:p>
            <a:endParaRPr lang="el-GR" dirty="0"/>
          </a:p>
        </p:txBody>
      </p:sp>
    </p:spTree>
    <p:extLst>
      <p:ext uri="{BB962C8B-B14F-4D97-AF65-F5344CB8AC3E}">
        <p14:creationId xmlns:p14="http://schemas.microsoft.com/office/powerpoint/2010/main" val="1688472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Οι σύγχρονες θεωρίες προσπαθούν να συνδυάσουν τη θεωρία επιλογής και τη θεωρία συμφέροντος. </a:t>
            </a:r>
            <a:endParaRPr lang="el-GR" dirty="0" smtClean="0"/>
          </a:p>
          <a:p>
            <a:r>
              <a:rPr lang="el-GR" dirty="0" smtClean="0"/>
              <a:t>Αναγνωρίζουν </a:t>
            </a:r>
            <a:r>
              <a:rPr lang="el-GR" dirty="0"/>
              <a:t>ότι τα παιδιά χρειάζονται προστασία, αλλά και ότι πρέπει να συμμετέχουν στις αποφάσεις που τα αφορούν</a:t>
            </a:r>
            <a:r>
              <a:rPr lang="el-GR" dirty="0" smtClean="0"/>
              <a:t>.</a:t>
            </a:r>
          </a:p>
          <a:p>
            <a:r>
              <a:rPr lang="el-GR" dirty="0" smtClean="0"/>
              <a:t> </a:t>
            </a:r>
            <a:r>
              <a:rPr lang="el-GR" dirty="0"/>
              <a:t>Η έννοια της «εξελισσόμενης ικανότητας» (</a:t>
            </a:r>
            <a:r>
              <a:rPr lang="el-GR" dirty="0" err="1"/>
              <a:t>evolving</a:t>
            </a:r>
            <a:r>
              <a:rPr lang="el-GR" dirty="0"/>
              <a:t> </a:t>
            </a:r>
            <a:r>
              <a:rPr lang="el-GR" dirty="0" err="1"/>
              <a:t>capacities</a:t>
            </a:r>
            <a:r>
              <a:rPr lang="el-GR" dirty="0"/>
              <a:t>) εκφράζει αυτή τη δυναμική προσέγγιση, σύμφωνα με την οποία τα παιδιά αποκτούν σταδιακά μεγαλύτερη αυτονομία.</a:t>
            </a:r>
          </a:p>
          <a:p>
            <a:endParaRPr lang="el-GR" dirty="0"/>
          </a:p>
        </p:txBody>
      </p:sp>
    </p:spTree>
    <p:extLst>
      <p:ext uri="{BB962C8B-B14F-4D97-AF65-F5344CB8AC3E}">
        <p14:creationId xmlns:p14="http://schemas.microsoft.com/office/powerpoint/2010/main" val="2230554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38697" y="1284825"/>
            <a:ext cx="8596668" cy="3880773"/>
          </a:xfrm>
        </p:spPr>
        <p:txBody>
          <a:bodyPr>
            <a:normAutofit lnSpcReduction="10000"/>
          </a:bodyPr>
          <a:lstStyle/>
          <a:p>
            <a:pPr marL="0" indent="0">
              <a:buNone/>
            </a:pPr>
            <a:r>
              <a:rPr lang="el-GR" sz="2000" b="1" u="sng" dirty="0" smtClean="0"/>
              <a:t>ΣΥΜΠΕΡΑΣΜΑ</a:t>
            </a:r>
          </a:p>
          <a:p>
            <a:endParaRPr lang="el-GR" dirty="0"/>
          </a:p>
          <a:p>
            <a:r>
              <a:rPr lang="el-GR" dirty="0" smtClean="0"/>
              <a:t>Η </a:t>
            </a:r>
            <a:r>
              <a:rPr lang="el-GR" dirty="0"/>
              <a:t>ανάλυση των θεωριών επιλογής και συμφέροντος δείχνει ότι καμία από τις δύο δεν επαρκεί από μόνη της για την κατανόηση των δικαιωμάτων του παιδιού</a:t>
            </a:r>
            <a:r>
              <a:rPr lang="el-GR" dirty="0" smtClean="0"/>
              <a:t>.</a:t>
            </a:r>
          </a:p>
          <a:p>
            <a:r>
              <a:rPr lang="el-GR" dirty="0" smtClean="0"/>
              <a:t> </a:t>
            </a:r>
            <a:r>
              <a:rPr lang="el-GR" dirty="0"/>
              <a:t>Η θεωρία επιλογής υπογραμμίζει τη σημασία της αυτονομίας, αλλά αποκλείει τα παιδιά, ενώ η θεωρία συμφέροντος τα περιλαμβάνει αλλά κινδυνεύει από πατερναλισμό. </a:t>
            </a:r>
            <a:endParaRPr lang="el-GR" dirty="0" smtClean="0"/>
          </a:p>
          <a:p>
            <a:r>
              <a:rPr lang="el-GR" dirty="0" smtClean="0"/>
              <a:t>Η </a:t>
            </a:r>
            <a:r>
              <a:rPr lang="el-GR" dirty="0"/>
              <a:t>σύγχρονη προσέγγιση απαιτεί έναν συνδυασμό των δύο, με στόχο την ισορροπία μεταξύ προστασίας και αυτονομίας. Το παιδί πρέπει να αντιμετωπίζεται ως υποκείμενο δικαιωμάτων που εξελίσσεται και όχι ως παθητικός αποδέκτης φροντίδας.</a:t>
            </a:r>
          </a:p>
        </p:txBody>
      </p:sp>
    </p:spTree>
    <p:extLst>
      <p:ext uri="{BB962C8B-B14F-4D97-AF65-F5344CB8AC3E}">
        <p14:creationId xmlns:p14="http://schemas.microsoft.com/office/powerpoint/2010/main" val="1199693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a:t>Michael Freeman </a:t>
            </a:r>
            <a:endParaRPr lang="el-GR" b="1" dirty="0"/>
          </a:p>
        </p:txBody>
      </p:sp>
      <p:sp>
        <p:nvSpPr>
          <p:cNvPr id="3" name="Θέση περιεχομένου 2"/>
          <p:cNvSpPr>
            <a:spLocks noGrp="1"/>
          </p:cNvSpPr>
          <p:nvPr>
            <p:ph idx="1"/>
          </p:nvPr>
        </p:nvSpPr>
        <p:spPr/>
        <p:txBody>
          <a:bodyPr/>
          <a:lstStyle/>
          <a:p>
            <a:r>
              <a:rPr lang="el-GR" dirty="0" smtClean="0"/>
              <a:t>Υποστηρίζει </a:t>
            </a:r>
            <a:r>
              <a:rPr lang="el-GR" dirty="0"/>
              <a:t>ότι τα παιδιά δεν πρέπει να θεωρούνται απλώς «μέλλοντες ενήλικες», αλλά πλήρη ηθικά υποκείμενα στο παρόν</a:t>
            </a:r>
            <a:r>
              <a:rPr lang="el-GR" dirty="0" smtClean="0"/>
              <a:t>.</a:t>
            </a:r>
          </a:p>
          <a:p>
            <a:r>
              <a:rPr lang="el-GR" dirty="0" smtClean="0"/>
              <a:t> </a:t>
            </a:r>
            <a:r>
              <a:rPr lang="el-GR" dirty="0"/>
              <a:t>Η βασική του θέση είναι ότι τα παιδιά έχουν δικαιώματα όχι επειδή θα γίνουν αυτόνομα, αλλά επειδή ήδη έχουν ηθική αξία ως πρόσωπα. </a:t>
            </a:r>
            <a:endParaRPr lang="el-GR" dirty="0" smtClean="0"/>
          </a:p>
          <a:p>
            <a:r>
              <a:rPr lang="el-GR" dirty="0" smtClean="0"/>
              <a:t>Αυτό </a:t>
            </a:r>
            <a:r>
              <a:rPr lang="el-GR" dirty="0"/>
              <a:t>σημαίνει ότι τα δικαιώματα δεν είναι εργαλείο προετοιμασίας για την ενηλικίωση, αλλά αναγνώριση της παρούσας ανθρώπινης κατάστασης του παιδιού. Η προσέγγισή του είναι έντονα </a:t>
            </a:r>
            <a:r>
              <a:rPr lang="el-GR" dirty="0" err="1"/>
              <a:t>αντι</a:t>
            </a:r>
            <a:r>
              <a:rPr lang="el-GR" dirty="0"/>
              <a:t>-πατερναλιστική.</a:t>
            </a:r>
          </a:p>
        </p:txBody>
      </p:sp>
    </p:spTree>
    <p:extLst>
      <p:ext uri="{BB962C8B-B14F-4D97-AF65-F5344CB8AC3E}">
        <p14:creationId xmlns:p14="http://schemas.microsoft.com/office/powerpoint/2010/main" val="2182426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Ο </a:t>
            </a:r>
            <a:r>
              <a:rPr lang="el-GR" dirty="0" err="1"/>
              <a:t>Freeman</a:t>
            </a:r>
            <a:r>
              <a:rPr lang="el-GR" dirty="0"/>
              <a:t> ασκεί έντονη κριτική τόσο στη θεωρία επιλογής όσο και στη θεωρία συμφέροντος. </a:t>
            </a:r>
            <a:endParaRPr lang="el-GR" dirty="0" smtClean="0"/>
          </a:p>
          <a:p>
            <a:r>
              <a:rPr lang="el-GR" dirty="0" smtClean="0"/>
              <a:t>Θεωρεί </a:t>
            </a:r>
            <a:r>
              <a:rPr lang="el-GR" dirty="0"/>
              <a:t>ότι η πρώτη είναι υπερβολικά περιοριστική, ενώ η δεύτερη υπερβολικά πατερναλιστική. </a:t>
            </a:r>
            <a:endParaRPr lang="el-GR" dirty="0" smtClean="0"/>
          </a:p>
          <a:p>
            <a:r>
              <a:rPr lang="el-GR" dirty="0" smtClean="0"/>
              <a:t>Στη </a:t>
            </a:r>
            <a:r>
              <a:rPr lang="el-GR" dirty="0"/>
              <a:t>θεωρία συμφέροντος, οι ενήλικες αποφασίζουν τι είναι καλό για το παιδί, κάτι που αφαιρεί τη φωνή του παιδιού</a:t>
            </a:r>
            <a:r>
              <a:rPr lang="el-GR" dirty="0" smtClean="0"/>
              <a:t>.</a:t>
            </a:r>
          </a:p>
          <a:p>
            <a:r>
              <a:rPr lang="el-GR" dirty="0"/>
              <a:t>Υ</a:t>
            </a:r>
            <a:r>
              <a:rPr lang="el-GR" dirty="0" smtClean="0"/>
              <a:t>ποστηρίζει </a:t>
            </a:r>
            <a:r>
              <a:rPr lang="el-GR" dirty="0"/>
              <a:t>ότι αυτό οδηγεί σε μια μορφή «καλοπροαίρετου αυταρχισμού». Αντίθετα, προτείνει να λαμβάνεται σοβαρά υπόψη η άποψη του παιδιού, ακόμη και όταν δεν είναι πλήρως ώριμη.</a:t>
            </a:r>
          </a:p>
        </p:txBody>
      </p:sp>
    </p:spTree>
    <p:extLst>
      <p:ext uri="{BB962C8B-B14F-4D97-AF65-F5344CB8AC3E}">
        <p14:creationId xmlns:p14="http://schemas.microsoft.com/office/powerpoint/2010/main" val="3607355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057240" y="1915552"/>
            <a:ext cx="7766936" cy="4390802"/>
          </a:xfrm>
        </p:spPr>
        <p:txBody>
          <a:bodyPr>
            <a:normAutofit/>
          </a:bodyPr>
          <a:lstStyle/>
          <a:p>
            <a:pPr algn="ctr"/>
            <a:r>
              <a:rPr lang="el-GR" sz="4000" b="1" dirty="0" smtClean="0"/>
              <a:t>Κεφάλαιο </a:t>
            </a:r>
            <a:r>
              <a:rPr lang="en-US" sz="4000" b="1" dirty="0" smtClean="0"/>
              <a:t>6</a:t>
            </a:r>
          </a:p>
          <a:p>
            <a:pPr algn="ctr"/>
            <a:r>
              <a:rPr lang="el-GR" sz="4000" b="1" dirty="0" smtClean="0"/>
              <a:t>Το θεωρητικό πλαίσιο απόδοσης δικαιωμάτων του παιδιού</a:t>
            </a:r>
            <a:endParaRPr lang="el-GR" sz="4000" b="1" dirty="0" smtClean="0"/>
          </a:p>
        </p:txBody>
      </p:sp>
    </p:spTree>
    <p:extLst>
      <p:ext uri="{BB962C8B-B14F-4D97-AF65-F5344CB8AC3E}">
        <p14:creationId xmlns:p14="http://schemas.microsoft.com/office/powerpoint/2010/main" val="3625933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2179" y="506569"/>
            <a:ext cx="8596668" cy="1320800"/>
          </a:xfrm>
        </p:spPr>
        <p:txBody>
          <a:bodyPr/>
          <a:lstStyle/>
          <a:p>
            <a:r>
              <a:rPr lang="el-GR" b="1" dirty="0" smtClean="0"/>
              <a:t>Έννοια </a:t>
            </a:r>
            <a:r>
              <a:rPr lang="el-GR" b="1" dirty="0"/>
              <a:t>της συμμετοχής</a:t>
            </a:r>
          </a:p>
        </p:txBody>
      </p:sp>
      <p:sp>
        <p:nvSpPr>
          <p:cNvPr id="3" name="Θέση περιεχομένου 2"/>
          <p:cNvSpPr>
            <a:spLocks noGrp="1"/>
          </p:cNvSpPr>
          <p:nvPr>
            <p:ph idx="1"/>
          </p:nvPr>
        </p:nvSpPr>
        <p:spPr/>
        <p:txBody>
          <a:bodyPr/>
          <a:lstStyle/>
          <a:p>
            <a:r>
              <a:rPr lang="el-GR" dirty="0"/>
              <a:t>Για τον </a:t>
            </a:r>
            <a:r>
              <a:rPr lang="el-GR" dirty="0" err="1"/>
              <a:t>Freeman</a:t>
            </a:r>
            <a:r>
              <a:rPr lang="el-GR" dirty="0"/>
              <a:t>, τα παιδιά πρέπει να αντιμετωπίζονται ως συμμετέχοντα υποκείμενα στη λήψη αποφάσεων. </a:t>
            </a:r>
            <a:endParaRPr lang="el-GR" dirty="0" smtClean="0"/>
          </a:p>
          <a:p>
            <a:r>
              <a:rPr lang="el-GR" dirty="0" smtClean="0"/>
              <a:t>Αυτό </a:t>
            </a:r>
            <a:r>
              <a:rPr lang="el-GR" dirty="0"/>
              <a:t>δεν σημαίνει ότι έχουν πλήρη αυτονομία, αλλά ότι η γνώμη τους έχει ηθικό βάρος. </a:t>
            </a:r>
            <a:endParaRPr lang="el-GR" dirty="0" smtClean="0"/>
          </a:p>
          <a:p>
            <a:r>
              <a:rPr lang="el-GR" dirty="0" smtClean="0"/>
              <a:t>Η </a:t>
            </a:r>
            <a:r>
              <a:rPr lang="el-GR" dirty="0"/>
              <a:t>συμμετοχή τους δεν είναι διακοσμητική, αλλά ουσιαστική</a:t>
            </a:r>
            <a:r>
              <a:rPr lang="el-GR" dirty="0" smtClean="0"/>
              <a:t>.</a:t>
            </a:r>
          </a:p>
          <a:p>
            <a:r>
              <a:rPr lang="el-GR" dirty="0" smtClean="0"/>
              <a:t> </a:t>
            </a:r>
            <a:r>
              <a:rPr lang="el-GR" dirty="0"/>
              <a:t>Η προσέγγιση αυτή συνδέεται με την ιδέα της «σταδιακής αυτονομίας», όπου το παιδί αποκτά όλο και μεγαλύτερη δυνατότητα λήψης αποφάσεων. Έτσι, το δίκαιο πρέπει να είναι ευαίσθητο στην ανάπτυξη και όχι στατικό.</a:t>
            </a:r>
          </a:p>
        </p:txBody>
      </p:sp>
    </p:spTree>
    <p:extLst>
      <p:ext uri="{BB962C8B-B14F-4D97-AF65-F5344CB8AC3E}">
        <p14:creationId xmlns:p14="http://schemas.microsoft.com/office/powerpoint/2010/main" val="2080217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t>Matthew </a:t>
            </a:r>
            <a:r>
              <a:rPr lang="en-US" b="1" dirty="0"/>
              <a:t>L. Brennan</a:t>
            </a:r>
            <a:endParaRPr lang="el-GR" b="1" dirty="0"/>
          </a:p>
        </p:txBody>
      </p:sp>
      <p:sp>
        <p:nvSpPr>
          <p:cNvPr id="3" name="Θέση περιεχομένου 2"/>
          <p:cNvSpPr>
            <a:spLocks noGrp="1"/>
          </p:cNvSpPr>
          <p:nvPr>
            <p:ph idx="1"/>
          </p:nvPr>
        </p:nvSpPr>
        <p:spPr/>
        <p:txBody>
          <a:bodyPr/>
          <a:lstStyle/>
          <a:p>
            <a:r>
              <a:rPr lang="el-GR" dirty="0"/>
              <a:t>Ο </a:t>
            </a:r>
            <a:r>
              <a:rPr lang="el-GR" dirty="0" err="1"/>
              <a:t>Brennan</a:t>
            </a:r>
            <a:r>
              <a:rPr lang="el-GR" dirty="0"/>
              <a:t> προσεγγίζει τα δικαιώματα από μια πιο θεσμική και </a:t>
            </a:r>
            <a:r>
              <a:rPr lang="el-GR" dirty="0" err="1"/>
              <a:t>ηθικοπολιτική</a:t>
            </a:r>
            <a:r>
              <a:rPr lang="el-GR" dirty="0"/>
              <a:t> σκοπιά. </a:t>
            </a:r>
            <a:endParaRPr lang="el-GR" dirty="0" smtClean="0"/>
          </a:p>
          <a:p>
            <a:r>
              <a:rPr lang="el-GR" dirty="0" smtClean="0"/>
              <a:t>Υποστηρίζει </a:t>
            </a:r>
            <a:r>
              <a:rPr lang="el-GR" dirty="0"/>
              <a:t>ότι τα δικαιώματα των παιδιών δεν πρέπει να θεμελιώνονται μόνο σε ατομικά συμφέροντα, αλλά και στη δομή της κοινωνίας που τα περιβάλλει</a:t>
            </a:r>
            <a:r>
              <a:rPr lang="el-GR" dirty="0" smtClean="0"/>
              <a:t>.</a:t>
            </a:r>
          </a:p>
          <a:p>
            <a:r>
              <a:rPr lang="el-GR" dirty="0" smtClean="0"/>
              <a:t> </a:t>
            </a:r>
            <a:r>
              <a:rPr lang="el-GR" dirty="0"/>
              <a:t>Το παιδί είναι ενσωματωμένο σε σχέσεις εξάρτησης και φροντίδας, και άρα τα δικαιώματά του πρέπει να αντικατοπτρίζουν αυτές τις σχέσεις</a:t>
            </a:r>
            <a:r>
              <a:rPr lang="el-GR" dirty="0" smtClean="0"/>
              <a:t>.</a:t>
            </a:r>
          </a:p>
          <a:p>
            <a:r>
              <a:rPr lang="el-GR" dirty="0" smtClean="0"/>
              <a:t> </a:t>
            </a:r>
            <a:r>
              <a:rPr lang="el-GR" dirty="0"/>
              <a:t>Η θεωρία του τονίζει τη σημασία των κοινωνικών θεσμών και όχι μόνο της ατομικής ηθικής.</a:t>
            </a:r>
          </a:p>
        </p:txBody>
      </p:sp>
    </p:spTree>
    <p:extLst>
      <p:ext uri="{BB962C8B-B14F-4D97-AF65-F5344CB8AC3E}">
        <p14:creationId xmlns:p14="http://schemas.microsoft.com/office/powerpoint/2010/main" val="3437758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Σύμφωνα με τον </a:t>
            </a:r>
            <a:r>
              <a:rPr lang="el-GR" dirty="0" err="1"/>
              <a:t>Brennan</a:t>
            </a:r>
            <a:r>
              <a:rPr lang="el-GR" dirty="0"/>
              <a:t>, τα δικαιώματα των παιδιών πρέπει να κατανοούνται μέσα σε δίκτυα σχέσεων εξάρτησης. </a:t>
            </a:r>
            <a:endParaRPr lang="el-GR" dirty="0" smtClean="0"/>
          </a:p>
          <a:p>
            <a:r>
              <a:rPr lang="el-GR" dirty="0" smtClean="0"/>
              <a:t>Το </a:t>
            </a:r>
            <a:r>
              <a:rPr lang="el-GR" dirty="0"/>
              <a:t>παιδί δεν είναι ανεξάρτητο άτομο που απλώς χρειάζεται προστασία, αλλά μέρος μιας δομής φροντίδας</a:t>
            </a:r>
            <a:r>
              <a:rPr lang="el-GR" dirty="0" smtClean="0"/>
              <a:t>.</a:t>
            </a:r>
          </a:p>
          <a:p>
            <a:r>
              <a:rPr lang="el-GR" dirty="0" smtClean="0"/>
              <a:t> </a:t>
            </a:r>
            <a:r>
              <a:rPr lang="el-GR" dirty="0"/>
              <a:t>Οι γονείς, οι εκπαιδευτικοί και το κράτος έχουν θεσμικούς ρόλους που καθορίζουν το περιεχόμενο των δικαιωμάτων. </a:t>
            </a:r>
            <a:endParaRPr lang="el-GR" dirty="0" smtClean="0"/>
          </a:p>
          <a:p>
            <a:r>
              <a:rPr lang="el-GR" dirty="0" smtClean="0"/>
              <a:t>Έτσι</a:t>
            </a:r>
            <a:r>
              <a:rPr lang="el-GR" dirty="0"/>
              <a:t>, τα δικαιώματα δεν είναι αφηρημένες αρχές, αλλά πρακτικές ρυθμίσεις κοινωνικής ευθύνης.</a:t>
            </a:r>
          </a:p>
        </p:txBody>
      </p:sp>
    </p:spTree>
    <p:extLst>
      <p:ext uri="{BB962C8B-B14F-4D97-AF65-F5344CB8AC3E}">
        <p14:creationId xmlns:p14="http://schemas.microsoft.com/office/powerpoint/2010/main" val="3374497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Ο </a:t>
            </a:r>
            <a:r>
              <a:rPr lang="el-GR" dirty="0" err="1"/>
              <a:t>Brennan</a:t>
            </a:r>
            <a:r>
              <a:rPr lang="el-GR" dirty="0"/>
              <a:t> απορρίπτει την υπερβολικά ατομικιστική αντίληψη των δικαιωμάτων. </a:t>
            </a:r>
            <a:endParaRPr lang="el-GR" dirty="0" smtClean="0"/>
          </a:p>
          <a:p>
            <a:r>
              <a:rPr lang="el-GR" dirty="0" smtClean="0"/>
              <a:t>Θεωρεί </a:t>
            </a:r>
            <a:r>
              <a:rPr lang="el-GR" dirty="0"/>
              <a:t>ότι αυτή αγνοεί το γεγονός ότι τα παιδιά ζουν σε σχέσεις εξάρτησης. Αν δούμε το παιδί ως απομονωμένο φορέα δικαιωμάτων, τότε παραβλέπουμε τον ρόλο της φροντίδας και της κοινωνικής ευθύνης</a:t>
            </a:r>
            <a:r>
              <a:rPr lang="el-GR" dirty="0" smtClean="0"/>
              <a:t>.</a:t>
            </a:r>
          </a:p>
          <a:p>
            <a:r>
              <a:rPr lang="el-GR" dirty="0" smtClean="0"/>
              <a:t> </a:t>
            </a:r>
            <a:r>
              <a:rPr lang="el-GR" dirty="0"/>
              <a:t>Η θεωρία του επιχειρεί να επαναφέρει την κοινωνική διάσταση των δικαιωμάτων, όπου η ευθύνη είναι κατανεμημένη και όχι ατομική.</a:t>
            </a:r>
          </a:p>
        </p:txBody>
      </p:sp>
    </p:spTree>
    <p:extLst>
      <p:ext uri="{BB962C8B-B14F-4D97-AF65-F5344CB8AC3E}">
        <p14:creationId xmlns:p14="http://schemas.microsoft.com/office/powerpoint/2010/main" val="2698975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err="1"/>
              <a:t>Onora</a:t>
            </a:r>
            <a:r>
              <a:rPr lang="en-US" b="1" dirty="0"/>
              <a:t> O'Neill</a:t>
            </a:r>
            <a:endParaRPr lang="el-GR" b="1" dirty="0"/>
          </a:p>
        </p:txBody>
      </p:sp>
      <p:sp>
        <p:nvSpPr>
          <p:cNvPr id="3" name="Θέση περιεχομένου 2"/>
          <p:cNvSpPr>
            <a:spLocks noGrp="1"/>
          </p:cNvSpPr>
          <p:nvPr>
            <p:ph idx="1"/>
          </p:nvPr>
        </p:nvSpPr>
        <p:spPr/>
        <p:txBody>
          <a:bodyPr/>
          <a:lstStyle/>
          <a:p>
            <a:r>
              <a:rPr lang="el-GR" dirty="0"/>
              <a:t>Η </a:t>
            </a:r>
            <a:r>
              <a:rPr lang="el-GR" dirty="0" err="1"/>
              <a:t>O’Neill</a:t>
            </a:r>
            <a:r>
              <a:rPr lang="el-GR" dirty="0"/>
              <a:t> προτείνει μια εντελώς διαφορετική κατεύθυνση. Υποστηρίζει ότι τα δικαιώματα πρέπει να συνδέονται με υποχρεώσεις που μπορούν να αναληφθούν ρεαλιστικά. </a:t>
            </a:r>
            <a:endParaRPr lang="el-GR" dirty="0" smtClean="0"/>
          </a:p>
          <a:p>
            <a:r>
              <a:rPr lang="el-GR" dirty="0" smtClean="0"/>
              <a:t>Δεν </a:t>
            </a:r>
            <a:r>
              <a:rPr lang="el-GR" dirty="0"/>
              <a:t>έχει νόημα να μιλάμε για δικαιώματα χωρίς να μπορούμε να ορίσουμε ποιος έχει την ευθύνη να τα υλοποιήσει. </a:t>
            </a:r>
            <a:endParaRPr lang="el-GR" dirty="0" smtClean="0"/>
          </a:p>
          <a:p>
            <a:r>
              <a:rPr lang="el-GR" dirty="0" smtClean="0"/>
              <a:t>Για </a:t>
            </a:r>
            <a:r>
              <a:rPr lang="el-GR" dirty="0"/>
              <a:t>τα παιδιά, αυτό σημαίνει ότι τα δικαιώματά τους εξαρτώνται από το σύστημα φροντίδας και όχι από αφηρημένες έννοιες αυτονομίας.</a:t>
            </a:r>
          </a:p>
        </p:txBody>
      </p:sp>
    </p:spTree>
    <p:extLst>
      <p:ext uri="{BB962C8B-B14F-4D97-AF65-F5344CB8AC3E}">
        <p14:creationId xmlns:p14="http://schemas.microsoft.com/office/powerpoint/2010/main" val="3871390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Η </a:t>
            </a:r>
            <a:r>
              <a:rPr lang="el-GR" dirty="0" err="1"/>
              <a:t>O’Neill</a:t>
            </a:r>
            <a:r>
              <a:rPr lang="el-GR" dirty="0"/>
              <a:t> είναι ιδιαίτερα κριτική απέναντι στη ρητορική των δικαιωμάτων όταν αυτή δεν συνοδεύεται από συγκεκριμένες υποχρεώσεις</a:t>
            </a:r>
            <a:r>
              <a:rPr lang="el-GR" dirty="0" smtClean="0"/>
              <a:t>.</a:t>
            </a:r>
          </a:p>
          <a:p>
            <a:r>
              <a:rPr lang="el-GR" dirty="0" smtClean="0"/>
              <a:t> </a:t>
            </a:r>
            <a:r>
              <a:rPr lang="el-GR" dirty="0"/>
              <a:t>Θεωρεί ότι πολλά δικαιώματα παιδιών είναι ρητορικά ισχυρά αλλά πρακτικά ασαφή. Για παράδειγμα, το δικαίωμα στην ευημερία δεν έχει νόημα αν δεν ορίζεται ποιος είναι υπεύθυνος για την παροχή του. </a:t>
            </a:r>
            <a:endParaRPr lang="el-GR" dirty="0" smtClean="0"/>
          </a:p>
          <a:p>
            <a:r>
              <a:rPr lang="el-GR" dirty="0" smtClean="0"/>
              <a:t>Έτσι</a:t>
            </a:r>
            <a:r>
              <a:rPr lang="el-GR" dirty="0"/>
              <a:t>, προτείνει μια πιο «ρεαλιστική» θεώρηση των δικαιωμάτων.</a:t>
            </a:r>
          </a:p>
        </p:txBody>
      </p:sp>
    </p:spTree>
    <p:extLst>
      <p:ext uri="{BB962C8B-B14F-4D97-AF65-F5344CB8AC3E}">
        <p14:creationId xmlns:p14="http://schemas.microsoft.com/office/powerpoint/2010/main" val="3125157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ύννεφο 3"/>
          <p:cNvSpPr/>
          <p:nvPr/>
        </p:nvSpPr>
        <p:spPr>
          <a:xfrm>
            <a:off x="1287887" y="1596979"/>
            <a:ext cx="5962919" cy="352425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TextBox 4"/>
          <p:cNvSpPr txBox="1"/>
          <p:nvPr/>
        </p:nvSpPr>
        <p:spPr>
          <a:xfrm>
            <a:off x="2215166" y="2346817"/>
            <a:ext cx="4468968" cy="1754326"/>
          </a:xfrm>
          <a:prstGeom prst="rect">
            <a:avLst/>
          </a:prstGeom>
          <a:noFill/>
        </p:spPr>
        <p:txBody>
          <a:bodyPr wrap="square" rtlCol="0">
            <a:spAutoFit/>
          </a:bodyPr>
          <a:lstStyle/>
          <a:p>
            <a:r>
              <a:rPr lang="el-GR" i="1" dirty="0"/>
              <a:t>Το παιδί δεν είναι ούτε απλώς παθητικό ούτε πλήρως αυτόνομο. Είναι ένα υποκείμενο σε ανάπτυξη μέσα σε σχέσεις, θεσμούς και υποχρεώσεις</a:t>
            </a:r>
            <a:r>
              <a:rPr lang="el-GR" i="1" dirty="0" smtClean="0"/>
              <a:t>. Έχει δικαιώματα ανεξάρτητα αν μπορεί να τα ασκήσει.</a:t>
            </a:r>
            <a:endParaRPr lang="el-GR" i="1" dirty="0"/>
          </a:p>
        </p:txBody>
      </p:sp>
    </p:spTree>
    <p:extLst>
      <p:ext uri="{BB962C8B-B14F-4D97-AF65-F5344CB8AC3E}">
        <p14:creationId xmlns:p14="http://schemas.microsoft.com/office/powerpoint/2010/main" val="1648381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2" name="Rectangle 12"/>
          <p:cNvSpPr>
            <a:spLocks noGrp="1" noChangeArrowheads="1"/>
          </p:cNvSpPr>
          <p:nvPr>
            <p:ph type="body" sz="half" idx="1"/>
          </p:nvPr>
        </p:nvSpPr>
        <p:spPr>
          <a:xfrm>
            <a:off x="404191" y="1282149"/>
            <a:ext cx="8218488" cy="4530725"/>
          </a:xfrm>
        </p:spPr>
        <p:txBody>
          <a:bodyPr/>
          <a:lstStyle/>
          <a:p>
            <a:pPr marL="0" indent="0" algn="ctr">
              <a:buNone/>
            </a:pPr>
            <a:endParaRPr lang="el-GR" sz="2400" dirty="0"/>
          </a:p>
          <a:p>
            <a:pPr marL="0" indent="0" algn="ctr">
              <a:buNone/>
            </a:pPr>
            <a:r>
              <a:rPr lang="el-GR" sz="2400" dirty="0"/>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p>
          <a:p>
            <a:pPr marL="0" indent="0" algn="ctr">
              <a:buNone/>
            </a:pPr>
            <a:r>
              <a:rPr lang="el-GR" sz="2400" dirty="0"/>
              <a:t>(που έχει κυρωθεί με τον Ν. 100/1975)</a:t>
            </a:r>
          </a:p>
          <a:p>
            <a:endParaRPr lang="el-GR" sz="2400" dirty="0"/>
          </a:p>
        </p:txBody>
      </p:sp>
      <p:sp>
        <p:nvSpPr>
          <p:cNvPr id="20489" name="Rectangle 9"/>
          <p:cNvSpPr>
            <a:spLocks noGrp="1" noChangeArrowheads="1"/>
          </p:cNvSpPr>
          <p:nvPr>
            <p:ph sz="quarter" idx="2"/>
          </p:nvPr>
        </p:nvSpPr>
        <p:spPr/>
        <p:txBody>
          <a:bodyPr/>
          <a:lstStyle/>
          <a:p>
            <a:endParaRPr lang="en-US" sz="2000" dirty="0"/>
          </a:p>
          <a:p>
            <a:endParaRPr lang="en-US" sz="2000" dirty="0"/>
          </a:p>
        </p:txBody>
      </p:sp>
      <p:sp>
        <p:nvSpPr>
          <p:cNvPr id="20490" name="Rectangle 10"/>
          <p:cNvSpPr>
            <a:spLocks noGrp="1" noChangeArrowheads="1"/>
          </p:cNvSpPr>
          <p:nvPr>
            <p:ph sz="quarter" idx="3"/>
          </p:nvPr>
        </p:nvSpPr>
        <p:spPr/>
        <p:txBody>
          <a:bodyPr/>
          <a:lstStyle/>
          <a:p>
            <a:endParaRPr lang="en-US" sz="2000" dirty="0"/>
          </a:p>
          <a:p>
            <a:endParaRPr lang="en-US" sz="2000" dirty="0"/>
          </a:p>
        </p:txBody>
      </p:sp>
    </p:spTree>
    <p:extLst>
      <p:ext uri="{BB962C8B-B14F-4D97-AF65-F5344CB8AC3E}">
        <p14:creationId xmlns:p14="http://schemas.microsoft.com/office/powerpoint/2010/main" val="1097457893"/>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004790" y="266641"/>
            <a:ext cx="7766936" cy="712153"/>
          </a:xfrm>
        </p:spPr>
        <p:txBody>
          <a:bodyPr/>
          <a:lstStyle/>
          <a:p>
            <a:pPr algn="l"/>
            <a:r>
              <a:rPr lang="el-GR" sz="3600" b="1" dirty="0" smtClean="0"/>
              <a:t>Εισαγωγή</a:t>
            </a:r>
            <a:endParaRPr lang="el-GR" sz="3600" b="1" dirty="0"/>
          </a:p>
        </p:txBody>
      </p:sp>
      <p:sp>
        <p:nvSpPr>
          <p:cNvPr id="3" name="Υπότιτλος 2"/>
          <p:cNvSpPr>
            <a:spLocks noGrp="1"/>
          </p:cNvSpPr>
          <p:nvPr>
            <p:ph type="subTitle" idx="1"/>
          </p:nvPr>
        </p:nvSpPr>
        <p:spPr>
          <a:xfrm>
            <a:off x="669940" y="2234912"/>
            <a:ext cx="9079368" cy="3959826"/>
          </a:xfrm>
        </p:spPr>
        <p:txBody>
          <a:bodyPr/>
          <a:lstStyle/>
          <a:p>
            <a:pPr marL="285750" indent="-285750" algn="l">
              <a:buFont typeface="Wingdings" panose="05000000000000000000" pitchFamily="2" charset="2"/>
              <a:buChar char="Ø"/>
            </a:pPr>
            <a:r>
              <a:rPr lang="el-GR" dirty="0"/>
              <a:t>Το παιδί δεν μπορεί να θεωρηθεί ούτε πλήρως αυτόνομο ούτε πλήρως εξαρτημένο υποκείμενο, γεγονός που δημιουργεί σημαντικές θεωρητικές δυσκολίες</a:t>
            </a:r>
            <a:r>
              <a:rPr lang="el-GR" dirty="0" smtClean="0"/>
              <a:t>.</a:t>
            </a:r>
          </a:p>
          <a:p>
            <a:pPr marL="285750" indent="-285750" algn="l">
              <a:buFont typeface="Wingdings" panose="05000000000000000000" pitchFamily="2" charset="2"/>
              <a:buChar char="Ø"/>
            </a:pPr>
            <a:r>
              <a:rPr lang="el-GR" dirty="0" smtClean="0"/>
              <a:t>Με </a:t>
            </a:r>
            <a:r>
              <a:rPr lang="el-GR" dirty="0"/>
              <a:t>ποια κριτήρια αποδίδουμε δικαιώματα σε ένα υποκείμενο που δεν μπορεί πάντα να τα ασκήσει</a:t>
            </a:r>
            <a:r>
              <a:rPr lang="el-GR" dirty="0" smtClean="0"/>
              <a:t>;</a:t>
            </a:r>
          </a:p>
          <a:p>
            <a:pPr marL="285750" indent="-285750" algn="l">
              <a:buFont typeface="Wingdings" panose="05000000000000000000" pitchFamily="2" charset="2"/>
              <a:buChar char="Ø"/>
            </a:pPr>
            <a:r>
              <a:rPr lang="el-GR" dirty="0"/>
              <a:t>Η απάντηση σε αυτό το ερώτημα έχει οδηγήσει στη διαμόρφωση δύο κύριων θεωριών: της </a:t>
            </a:r>
            <a:r>
              <a:rPr lang="el-GR" b="1" dirty="0"/>
              <a:t>θεωρίας επιλογής </a:t>
            </a:r>
            <a:r>
              <a:rPr lang="el-GR" dirty="0"/>
              <a:t>και της θεωρίας </a:t>
            </a:r>
            <a:r>
              <a:rPr lang="el-GR" b="1" dirty="0"/>
              <a:t>συμφέροντος</a:t>
            </a:r>
            <a:r>
              <a:rPr lang="el-GR" dirty="0"/>
              <a:t>.</a:t>
            </a:r>
            <a:endParaRPr lang="el-GR" dirty="0" smtClean="0"/>
          </a:p>
          <a:p>
            <a:pPr marL="285750" indent="-285750" algn="l">
              <a:buFont typeface="Wingdings" panose="05000000000000000000" pitchFamily="2" charset="2"/>
              <a:buChar char="Ø"/>
            </a:pPr>
            <a:endParaRPr lang="el-GR" dirty="0"/>
          </a:p>
        </p:txBody>
      </p:sp>
    </p:spTree>
    <p:extLst>
      <p:ext uri="{BB962C8B-B14F-4D97-AF65-F5344CB8AC3E}">
        <p14:creationId xmlns:p14="http://schemas.microsoft.com/office/powerpoint/2010/main" val="3806962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3998" y="442175"/>
            <a:ext cx="8880003" cy="1320800"/>
          </a:xfrm>
        </p:spPr>
        <p:txBody>
          <a:bodyPr/>
          <a:lstStyle/>
          <a:p>
            <a:r>
              <a:rPr lang="el-GR" b="1" dirty="0"/>
              <a:t>Το φιλοσοφικό πρόβλημα των δικαιωμάτων</a:t>
            </a:r>
          </a:p>
        </p:txBody>
      </p:sp>
      <p:sp>
        <p:nvSpPr>
          <p:cNvPr id="3" name="Θέση περιεχομένου 2"/>
          <p:cNvSpPr>
            <a:spLocks noGrp="1"/>
          </p:cNvSpPr>
          <p:nvPr>
            <p:ph idx="1"/>
          </p:nvPr>
        </p:nvSpPr>
        <p:spPr/>
        <p:txBody>
          <a:bodyPr/>
          <a:lstStyle/>
          <a:p>
            <a:r>
              <a:rPr lang="el-GR" dirty="0"/>
              <a:t>Στη φιλοσοφία του δικαίου, τα δικαιώματα συνδέονται στενά με την έννοια της αυτονομίας, δηλαδή με την ικανότητα του ατόμου να λαμβάνει ελεύθερες και ορθολογικές αποφάσεις</a:t>
            </a:r>
            <a:r>
              <a:rPr lang="el-GR" dirty="0" smtClean="0"/>
              <a:t>.</a:t>
            </a:r>
            <a:endParaRPr lang="en-US" dirty="0" smtClean="0"/>
          </a:p>
          <a:p>
            <a:r>
              <a:rPr lang="el-GR" dirty="0" smtClean="0"/>
              <a:t>Θεωρητικό </a:t>
            </a:r>
            <a:r>
              <a:rPr lang="el-GR" dirty="0"/>
              <a:t>παράδοξο: ενώ τα παιδιά θεωρούνται ότι πρέπει να προστατεύονται και να έχουν δικαιώματα, δεν μπορούν να τα ασκήσουν με τον ίδιο τρόπο όπως οι ενήλικες. </a:t>
            </a:r>
            <a:endParaRPr lang="el-GR" dirty="0" smtClean="0"/>
          </a:p>
          <a:p>
            <a:r>
              <a:rPr lang="el-GR" dirty="0" smtClean="0"/>
              <a:t>Το </a:t>
            </a:r>
            <a:r>
              <a:rPr lang="el-GR" dirty="0"/>
              <a:t>πρόβλημα αυτό έχει οδηγήσει σε έντονες θεωρητικές αντιπαραθέσεις σχετικά με το τι συνιστά δικαίωμα</a:t>
            </a:r>
            <a:r>
              <a:rPr lang="el-GR" dirty="0" smtClean="0"/>
              <a:t>.</a:t>
            </a:r>
          </a:p>
          <a:p>
            <a:r>
              <a:rPr lang="el-GR" dirty="0"/>
              <a:t>Ορισμένοι θεωρητικοί υποστηρίζουν ότι χωρίς ικανότητα επιλογής δεν υπάρχει δικαίωμα, ενώ άλλοι θεωρούν ότι τα δικαιώματα πρέπει να βασίζονται στην προστασία συμφερόντων</a:t>
            </a:r>
          </a:p>
        </p:txBody>
      </p:sp>
    </p:spTree>
    <p:extLst>
      <p:ext uri="{BB962C8B-B14F-4D97-AF65-F5344CB8AC3E}">
        <p14:creationId xmlns:p14="http://schemas.microsoft.com/office/powerpoint/2010/main" val="1402032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331" y="197476"/>
            <a:ext cx="8596668" cy="1320800"/>
          </a:xfrm>
        </p:spPr>
        <p:txBody>
          <a:bodyPr/>
          <a:lstStyle/>
          <a:p>
            <a:r>
              <a:rPr lang="el-GR" b="1" dirty="0"/>
              <a:t>Η θεωρία επιλογής</a:t>
            </a:r>
          </a:p>
        </p:txBody>
      </p:sp>
      <p:sp>
        <p:nvSpPr>
          <p:cNvPr id="3" name="Θέση περιεχομένου 2"/>
          <p:cNvSpPr>
            <a:spLocks noGrp="1"/>
          </p:cNvSpPr>
          <p:nvPr>
            <p:ph idx="1"/>
          </p:nvPr>
        </p:nvSpPr>
        <p:spPr>
          <a:xfrm>
            <a:off x="768093" y="2379530"/>
            <a:ext cx="6456956" cy="3880773"/>
          </a:xfrm>
        </p:spPr>
        <p:txBody>
          <a:bodyPr/>
          <a:lstStyle/>
          <a:p>
            <a:r>
              <a:rPr lang="el-GR" dirty="0"/>
              <a:t>Η θεωρία επιλογής </a:t>
            </a:r>
            <a:r>
              <a:rPr lang="el-GR" dirty="0" smtClean="0"/>
              <a:t>υποστηρίζει </a:t>
            </a:r>
            <a:r>
              <a:rPr lang="el-GR" dirty="0"/>
              <a:t>ότι τα δικαιώματα είναι άρρηκτα συνδεδεμένα με την ικανότητα του ατόμου να επιλέγει</a:t>
            </a:r>
            <a:r>
              <a:rPr lang="el-GR" dirty="0" smtClean="0"/>
              <a:t>.</a:t>
            </a:r>
          </a:p>
          <a:p>
            <a:r>
              <a:rPr lang="el-GR" dirty="0" smtClean="0"/>
              <a:t>Ένα </a:t>
            </a:r>
            <a:r>
              <a:rPr lang="el-GR" dirty="0"/>
              <a:t>άτομο έχει δικαίωμα όταν μπορεί να αποφασίσει αν θα το ασκήσει ή όχι</a:t>
            </a:r>
            <a:r>
              <a:rPr lang="el-GR" dirty="0" smtClean="0"/>
              <a:t>.</a:t>
            </a:r>
          </a:p>
          <a:p>
            <a:r>
              <a:rPr lang="el-GR" dirty="0"/>
              <a:t>Το δικαίωμα, δηλαδή, νοείται ως μια μορφή ελέγχου πάνω στις υποχρεώσεις των άλλων. </a:t>
            </a:r>
          </a:p>
        </p:txBody>
      </p:sp>
    </p:spTree>
    <p:extLst>
      <p:ext uri="{BB962C8B-B14F-4D97-AF65-F5344CB8AC3E}">
        <p14:creationId xmlns:p14="http://schemas.microsoft.com/office/powerpoint/2010/main" val="214190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12940" y="1851496"/>
            <a:ext cx="7230294" cy="3880773"/>
          </a:xfrm>
        </p:spPr>
        <p:txBody>
          <a:bodyPr/>
          <a:lstStyle/>
          <a:p>
            <a:r>
              <a:rPr lang="el-GR" dirty="0"/>
              <a:t>Η θεωρία αυτή δίνει έμφαση στην ατομική ελευθερία και στην έννοια της προσωπικής ευθύνης</a:t>
            </a:r>
            <a:r>
              <a:rPr lang="el-GR" dirty="0" smtClean="0"/>
              <a:t>.</a:t>
            </a:r>
          </a:p>
          <a:p>
            <a:r>
              <a:rPr lang="el-GR" dirty="0"/>
              <a:t>Ωστόσο, προϋποθέτει ότι το άτομο διαθέτει τις γνωστικές και ηθικές ικανότητες που απαιτούνται για τη λήψη αποφάσεων</a:t>
            </a:r>
            <a:r>
              <a:rPr lang="el-GR" dirty="0" smtClean="0"/>
              <a:t>.</a:t>
            </a:r>
          </a:p>
          <a:p>
            <a:r>
              <a:rPr lang="el-GR" dirty="0"/>
              <a:t>Αυτό σημαίνει ότι η θεωρία επιλογής είναι στενά συνδεδεμένη με μια συγκεκριμένη αντίληψη για το άτομο ως αυτόνομο και λογικό ον.</a:t>
            </a:r>
          </a:p>
        </p:txBody>
      </p:sp>
    </p:spTree>
    <p:extLst>
      <p:ext uri="{BB962C8B-B14F-4D97-AF65-F5344CB8AC3E}">
        <p14:creationId xmlns:p14="http://schemas.microsoft.com/office/powerpoint/2010/main" val="2810801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26573" y="1014369"/>
            <a:ext cx="9393945" cy="3880773"/>
          </a:xfrm>
        </p:spPr>
        <p:txBody>
          <a:bodyPr>
            <a:normAutofit/>
          </a:bodyPr>
          <a:lstStyle/>
          <a:p>
            <a:pPr marL="0" indent="0">
              <a:buNone/>
            </a:pPr>
            <a:r>
              <a:rPr lang="el-GR" sz="2000" b="1" u="sng" dirty="0"/>
              <a:t>H. L. A. </a:t>
            </a:r>
            <a:r>
              <a:rPr lang="el-GR" sz="2000" b="1" u="sng" dirty="0" err="1"/>
              <a:t>Hart</a:t>
            </a:r>
            <a:r>
              <a:rPr lang="el-GR" sz="2000" b="1" u="sng" dirty="0"/>
              <a:t> και η θεωρία </a:t>
            </a:r>
            <a:r>
              <a:rPr lang="el-GR" sz="2000" b="1" u="sng" dirty="0" smtClean="0"/>
              <a:t>επιλογής</a:t>
            </a:r>
          </a:p>
          <a:p>
            <a:pPr marL="0" indent="0">
              <a:buNone/>
            </a:pPr>
            <a:endParaRPr lang="el-GR" sz="2000" b="1" u="sng" dirty="0" smtClean="0"/>
          </a:p>
          <a:p>
            <a:pPr>
              <a:buFont typeface="Wingdings" panose="05000000000000000000" pitchFamily="2" charset="2"/>
              <a:buChar char="Ø"/>
            </a:pPr>
            <a:r>
              <a:rPr lang="el-GR" dirty="0" smtClean="0"/>
              <a:t>Τα </a:t>
            </a:r>
            <a:r>
              <a:rPr lang="el-GR" dirty="0"/>
              <a:t>δικαιώματα είναι «μικρές περιοχές ελευθερίας» μέσα στις οποίες το άτομο έχει τον </a:t>
            </a:r>
            <a:r>
              <a:rPr lang="el-GR" dirty="0" smtClean="0"/>
              <a:t>έλεγχο</a:t>
            </a:r>
          </a:p>
          <a:p>
            <a:pPr>
              <a:buFont typeface="Wingdings" panose="05000000000000000000" pitchFamily="2" charset="2"/>
              <a:buChar char="Ø"/>
            </a:pPr>
            <a:r>
              <a:rPr lang="el-GR" dirty="0"/>
              <a:t>Αυτό σημαίνει ότι το άτομο μπορεί να επιβάλλει ή να άρει μια υποχρέωση άλλου προσώπου. Η έννοια αυτή καθιστά τα δικαιώματα μορφές εξουσίας και όχι απλώς προστασίας</a:t>
            </a:r>
            <a:r>
              <a:rPr lang="el-GR" dirty="0" smtClean="0"/>
              <a:t>.</a:t>
            </a:r>
          </a:p>
          <a:p>
            <a:pPr>
              <a:buFont typeface="Wingdings" panose="05000000000000000000" pitchFamily="2" charset="2"/>
              <a:buChar char="Ø"/>
            </a:pPr>
            <a:r>
              <a:rPr lang="el-GR" dirty="0"/>
              <a:t>Ο </a:t>
            </a:r>
            <a:r>
              <a:rPr lang="el-GR" dirty="0" err="1"/>
              <a:t>Hart</a:t>
            </a:r>
            <a:r>
              <a:rPr lang="el-GR" dirty="0"/>
              <a:t> συνδέει τα δικαιώματα με τη βούληση του υποκειμένου, υποστηρίζοντας ότι χωρίς τη δυνατότητα επιλογής δεν μπορεί να υπάρξει ουσιαστικό δικαίωμα. </a:t>
            </a:r>
            <a:endParaRPr lang="el-GR" dirty="0" smtClean="0"/>
          </a:p>
          <a:p>
            <a:pPr>
              <a:buFont typeface="Wingdings" panose="05000000000000000000" pitchFamily="2" charset="2"/>
              <a:buChar char="Ø"/>
            </a:pPr>
            <a:endParaRPr lang="el-GR" b="1" u="sng" dirty="0"/>
          </a:p>
        </p:txBody>
      </p:sp>
    </p:spTree>
    <p:extLst>
      <p:ext uri="{BB962C8B-B14F-4D97-AF65-F5344CB8AC3E}">
        <p14:creationId xmlns:p14="http://schemas.microsoft.com/office/powerpoint/2010/main" val="3821792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58839"/>
            <a:ext cx="8596668" cy="1320800"/>
          </a:xfrm>
        </p:spPr>
        <p:txBody>
          <a:bodyPr/>
          <a:lstStyle/>
          <a:p>
            <a:r>
              <a:rPr lang="el-GR" b="1" dirty="0"/>
              <a:t>Προϋποθέσεις της θεωρίας επιλογής</a:t>
            </a:r>
          </a:p>
        </p:txBody>
      </p:sp>
      <p:sp>
        <p:nvSpPr>
          <p:cNvPr id="3" name="Θέση περιεχομένου 2"/>
          <p:cNvSpPr>
            <a:spLocks noGrp="1"/>
          </p:cNvSpPr>
          <p:nvPr>
            <p:ph idx="1"/>
          </p:nvPr>
        </p:nvSpPr>
        <p:spPr>
          <a:xfrm>
            <a:off x="278088" y="1748465"/>
            <a:ext cx="9625766" cy="3880773"/>
          </a:xfrm>
        </p:spPr>
        <p:txBody>
          <a:bodyPr/>
          <a:lstStyle/>
          <a:p>
            <a:r>
              <a:rPr lang="el-GR" dirty="0"/>
              <a:t>Η θεωρία επιλογής προϋποθέτει μια σειρά από ικανότητες που δεν είναι δεδομένες σε όλα τα άτομα (ικανότητα κατανόησης των διαθέσιμων επιλογών, την πρόβλεψη των συνεπειών κάθε επιλογής και τη δυνατότητα λήψης αποφάσεων με βάση αυτή τη </a:t>
            </a:r>
            <a:r>
              <a:rPr lang="el-GR" dirty="0" smtClean="0"/>
              <a:t>γνώση).</a:t>
            </a:r>
          </a:p>
          <a:p>
            <a:r>
              <a:rPr lang="el-GR" dirty="0" smtClean="0"/>
              <a:t>Προϋποθέτει επίσης ένα </a:t>
            </a:r>
            <a:r>
              <a:rPr lang="el-GR" dirty="0"/>
              <a:t>επίπεδο ηθικής κρίσης που επιτρέπει στο άτομο να αξιολογεί τις πράξεις </a:t>
            </a:r>
            <a:r>
              <a:rPr lang="el-GR" dirty="0" smtClean="0"/>
              <a:t>του.</a:t>
            </a:r>
          </a:p>
          <a:p>
            <a:r>
              <a:rPr lang="el-GR" dirty="0" smtClean="0"/>
              <a:t>Αυτές </a:t>
            </a:r>
            <a:r>
              <a:rPr lang="el-GR" dirty="0"/>
              <a:t>οι προϋποθέσεις καθιστούν τη θεωρία επιλογής προβληματική όταν εφαρμόζεται σε παιδιά, καθώς τα παιδιά δεν διαθέτουν πλήρως ανεπτυγμένες αυτές τις ικανότητες.</a:t>
            </a:r>
          </a:p>
        </p:txBody>
      </p:sp>
    </p:spTree>
    <p:extLst>
      <p:ext uri="{BB962C8B-B14F-4D97-AF65-F5344CB8AC3E}">
        <p14:creationId xmlns:p14="http://schemas.microsoft.com/office/powerpoint/2010/main" val="3752204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331" y="158839"/>
            <a:ext cx="8596668" cy="1320800"/>
          </a:xfrm>
        </p:spPr>
        <p:txBody>
          <a:bodyPr/>
          <a:lstStyle/>
          <a:p>
            <a:r>
              <a:rPr lang="el-GR" b="1" dirty="0"/>
              <a:t>Κριτική της θεωρίας επιλογής</a:t>
            </a:r>
          </a:p>
        </p:txBody>
      </p:sp>
      <p:sp>
        <p:nvSpPr>
          <p:cNvPr id="3" name="Θέση περιεχομένου 2"/>
          <p:cNvSpPr>
            <a:spLocks noGrp="1"/>
          </p:cNvSpPr>
          <p:nvPr>
            <p:ph idx="1"/>
          </p:nvPr>
        </p:nvSpPr>
        <p:spPr/>
        <p:txBody>
          <a:bodyPr/>
          <a:lstStyle/>
          <a:p>
            <a:r>
              <a:rPr lang="el-GR" dirty="0"/>
              <a:t>Η θεωρία επιλογής έχει δεχθεί έντονη κριτική, κυρίως επειδή οδηγεί σε αποκλεισμό ευάλωτων ομάδων</a:t>
            </a:r>
            <a:r>
              <a:rPr lang="el-GR" dirty="0" smtClean="0"/>
              <a:t>.</a:t>
            </a:r>
          </a:p>
          <a:p>
            <a:r>
              <a:rPr lang="el-GR" dirty="0" smtClean="0"/>
              <a:t>Δεν ανταποκρίνεται </a:t>
            </a:r>
            <a:r>
              <a:rPr lang="el-GR" dirty="0"/>
              <a:t>στην κοινωνική πραγματικότητα, όπου τα δικαιώματα των παιδιών αναγνωρίζονται και προστατεύονται</a:t>
            </a:r>
            <a:r>
              <a:rPr lang="el-GR" dirty="0" smtClean="0"/>
              <a:t>.</a:t>
            </a:r>
          </a:p>
          <a:p>
            <a:r>
              <a:rPr lang="el-GR" dirty="0"/>
              <a:t>Η αδυναμία της να εξηγήσει αυτές τις περιπτώσεις την καθιστά ανεπαρκή ως γενική θεωρία δικαιωμάτων.</a:t>
            </a:r>
          </a:p>
        </p:txBody>
      </p:sp>
    </p:spTree>
    <p:extLst>
      <p:ext uri="{BB962C8B-B14F-4D97-AF65-F5344CB8AC3E}">
        <p14:creationId xmlns:p14="http://schemas.microsoft.com/office/powerpoint/2010/main" val="2215168442"/>
      </p:ext>
    </p:extLst>
  </p:cSld>
  <p:clrMapOvr>
    <a:masterClrMapping/>
  </p:clrMapOvr>
</p:sld>
</file>

<file path=ppt/theme/theme1.xml><?xml version="1.0" encoding="utf-8"?>
<a:theme xmlns:a="http://schemas.openxmlformats.org/drawingml/2006/main" name="Όψη">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251</TotalTime>
  <Words>1712</Words>
  <Application>Microsoft Office PowerPoint</Application>
  <PresentationFormat>Ευρεία οθόνη</PresentationFormat>
  <Paragraphs>106</Paragraphs>
  <Slides>27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27</vt:i4>
      </vt:variant>
    </vt:vector>
  </HeadingPairs>
  <TitlesOfParts>
    <vt:vector size="33" baseType="lpstr">
      <vt:lpstr>Arial</vt:lpstr>
      <vt:lpstr>Calibri</vt:lpstr>
      <vt:lpstr>Trebuchet MS</vt:lpstr>
      <vt:lpstr>Wingdings</vt:lpstr>
      <vt:lpstr>Wingdings 3</vt:lpstr>
      <vt:lpstr>Όψη</vt:lpstr>
      <vt:lpstr>ΤΑ ΔΙΚΑΙΩΜΑΤΑ ΤΟΥ ΠΑΙΔΙΟΥ</vt:lpstr>
      <vt:lpstr>Παρουσίαση του PowerPoint</vt:lpstr>
      <vt:lpstr>Εισαγωγή</vt:lpstr>
      <vt:lpstr>Το φιλοσοφικό πρόβλημα των δικαιωμάτων</vt:lpstr>
      <vt:lpstr>Η θεωρία επιλογής</vt:lpstr>
      <vt:lpstr>Παρουσίαση του PowerPoint</vt:lpstr>
      <vt:lpstr>Παρουσίαση του PowerPoint</vt:lpstr>
      <vt:lpstr>Προϋποθέσεις της θεωρίας επιλογής</vt:lpstr>
      <vt:lpstr>Κριτική της θεωρίας επιλογής</vt:lpstr>
      <vt:lpstr>Μετάβαση στη θεωρία συμφέροντος</vt:lpstr>
      <vt:lpstr>Neil MacCormick</vt:lpstr>
      <vt:lpstr>John Eekelaar</vt:lpstr>
      <vt:lpstr>Παρουσίαση του PowerPoint</vt:lpstr>
      <vt:lpstr>Tom Campbell </vt:lpstr>
      <vt:lpstr>Katherine Hunt Federle</vt:lpstr>
      <vt:lpstr>Παρουσίαση του PowerPoint</vt:lpstr>
      <vt:lpstr>Παρουσίαση του PowerPoint</vt:lpstr>
      <vt:lpstr>Michael Freeman </vt:lpstr>
      <vt:lpstr>Παρουσίαση του PowerPoint</vt:lpstr>
      <vt:lpstr>Έννοια της συμμετοχής</vt:lpstr>
      <vt:lpstr>Matthew L. Brennan</vt:lpstr>
      <vt:lpstr>Παρουσίαση του PowerPoint</vt:lpstr>
      <vt:lpstr>Παρουσίαση του PowerPoint</vt:lpstr>
      <vt:lpstr>Onora O'Neill</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 ΔΙΚΑΙΩΜΑΤΑ ΤΟΥ ΠΑΙΔΙΟΥ</dc:title>
  <dc:creator>pc</dc:creator>
  <cp:lastModifiedBy>pc</cp:lastModifiedBy>
  <cp:revision>13</cp:revision>
  <dcterms:created xsi:type="dcterms:W3CDTF">2026-04-28T13:46:50Z</dcterms:created>
  <dcterms:modified xsi:type="dcterms:W3CDTF">2026-04-28T17:58:18Z</dcterms:modified>
</cp:coreProperties>
</file>