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7" r:id="rId2"/>
    <p:sldId id="258" r:id="rId3"/>
    <p:sldId id="261" r:id="rId4"/>
    <p:sldId id="264" r:id="rId5"/>
    <p:sldId id="262" r:id="rId6"/>
    <p:sldId id="263" r:id="rId7"/>
    <p:sldId id="267" r:id="rId8"/>
    <p:sldId id="268" r:id="rId9"/>
    <p:sldId id="265" r:id="rId10"/>
    <p:sldId id="266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59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σαγωγικά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 με φρά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ή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4/19/2026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Τίτλος, Κείμενο και 2 Αντικεί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7814"/>
            <a:ext cx="10972800" cy="1139825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1"/>
            <a:ext cx="5384800" cy="2189163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97600" y="3941763"/>
            <a:ext cx="5384800" cy="2189162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6E65DB10-E117-4DF6-B91A-A309E37B69D7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51171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4/19/2026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4/19/2026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4/19/2026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4/19/2026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4/19/2026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4/19/2026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  <p:sldLayoutId id="2147483668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14754" y="946795"/>
            <a:ext cx="6795846" cy="1646302"/>
          </a:xfrm>
        </p:spPr>
        <p:txBody>
          <a:bodyPr/>
          <a:lstStyle/>
          <a:p>
            <a:r>
              <a:rPr lang="el-GR" sz="3600" b="1" dirty="0" smtClean="0"/>
              <a:t>ΤΑ ΔΙΚΑΙΩΜΑΤΑ ΤΟΥ ΠΑΙΔΙΟΥ</a:t>
            </a:r>
            <a:endParaRPr lang="en-US" sz="36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4487" y="3505200"/>
            <a:ext cx="7166113" cy="2038177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Μάθημα </a:t>
            </a:r>
            <a:r>
              <a:rPr lang="el-GR" dirty="0"/>
              <a:t>6</a:t>
            </a:r>
            <a:r>
              <a:rPr lang="el-GR" baseline="30000" dirty="0" smtClean="0"/>
              <a:t>ο</a:t>
            </a:r>
            <a:endParaRPr lang="el-GR" dirty="0" smtClean="0"/>
          </a:p>
          <a:p>
            <a:pPr algn="ctr"/>
            <a:r>
              <a:rPr lang="el-GR" dirty="0"/>
              <a:t>Τμήμα Επιστημών της Εκπαίδευσης και της Αγωγής στην Προσχολική Ηλικία</a:t>
            </a:r>
          </a:p>
          <a:p>
            <a:pPr algn="ctr"/>
            <a:r>
              <a:rPr lang="el-GR" b="1" dirty="0">
                <a:solidFill>
                  <a:schemeClr val="tx1"/>
                </a:solidFill>
                <a:latin typeface="Calibri" panose="020F0502020204030204" pitchFamily="34" charset="0"/>
              </a:rPr>
              <a:t/>
            </a:r>
            <a:br>
              <a:rPr lang="el-GR" b="1" dirty="0">
                <a:solidFill>
                  <a:schemeClr val="tx1"/>
                </a:solidFill>
                <a:latin typeface="Calibri" panose="020F0502020204030204" pitchFamily="34" charset="0"/>
              </a:rPr>
            </a:br>
            <a:r>
              <a:rPr lang="el-GR" b="1" dirty="0">
                <a:solidFill>
                  <a:schemeClr val="tx1"/>
                </a:solidFill>
                <a:latin typeface="Calibri" panose="020F0502020204030204" pitchFamily="34" charset="0"/>
              </a:rPr>
              <a:t>Πανεπιστήμιο </a:t>
            </a:r>
            <a:r>
              <a:rPr lang="el-GR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Πατρών</a:t>
            </a:r>
            <a:r>
              <a:rPr lang="el-GR" b="1" dirty="0">
                <a:solidFill>
                  <a:schemeClr val="tx1"/>
                </a:solidFill>
                <a:latin typeface="Calibri" panose="020F0502020204030204" pitchFamily="34" charset="0"/>
              </a:rPr>
              <a:t/>
            </a:r>
            <a:br>
              <a:rPr lang="el-GR" b="1" dirty="0">
                <a:solidFill>
                  <a:schemeClr val="tx1"/>
                </a:solidFill>
                <a:latin typeface="Calibri" panose="020F0502020204030204" pitchFamily="34" charset="0"/>
              </a:rPr>
            </a:br>
            <a:r>
              <a:rPr lang="el-GR" b="1" dirty="0">
                <a:solidFill>
                  <a:schemeClr val="tx1"/>
                </a:solidFill>
                <a:latin typeface="Calibri" panose="020F0502020204030204" pitchFamily="34" charset="0"/>
              </a:rPr>
              <a:t>Διδάσκουσα: Μαρία </a:t>
            </a:r>
            <a:r>
              <a:rPr lang="el-GR" b="1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Τσαγκανού</a:t>
            </a: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AC46D-54A2-D14A-B77F-93DBCD72AD5E}" type="slidenum">
              <a:rPr lang="en-US" smtClean="0">
                <a:solidFill>
                  <a:srgbClr val="90C226"/>
                </a:solidFill>
              </a:rPr>
              <a:pPr/>
              <a:t>1</a:t>
            </a:fld>
            <a:endParaRPr lang="en-US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8970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Michael Freeman</a:t>
            </a:r>
            <a:endParaRPr lang="el-GR" b="1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77333" y="2160589"/>
            <a:ext cx="9986373" cy="3880773"/>
          </a:xfrm>
        </p:spPr>
        <p:txBody>
          <a:bodyPr/>
          <a:lstStyle/>
          <a:p>
            <a:r>
              <a:rPr lang="el-GR" dirty="0"/>
              <a:t>Ο </a:t>
            </a:r>
            <a:r>
              <a:rPr lang="el-GR" dirty="0" err="1"/>
              <a:t>Freeman</a:t>
            </a:r>
            <a:r>
              <a:rPr lang="el-GR" dirty="0"/>
              <a:t> προσπαθεί να ξεπεράσει το δίλημμα:</a:t>
            </a:r>
          </a:p>
          <a:p>
            <a:pPr marL="0" indent="0">
              <a:buNone/>
            </a:pPr>
            <a:r>
              <a:rPr lang="el-GR" dirty="0"/>
              <a:t>προστασία </a:t>
            </a:r>
            <a:r>
              <a:rPr lang="el-GR" dirty="0" err="1"/>
              <a:t>vs</a:t>
            </a:r>
            <a:r>
              <a:rPr lang="el-GR" dirty="0"/>
              <a:t> αυτονομία</a:t>
            </a:r>
          </a:p>
          <a:p>
            <a:pPr marL="0" indent="0">
              <a:buNone/>
            </a:pPr>
            <a:r>
              <a:rPr lang="el-GR" b="1" u="sng" dirty="0"/>
              <a:t>Κεντρική ιδέα</a:t>
            </a:r>
          </a:p>
          <a:p>
            <a:r>
              <a:rPr lang="el-GR" dirty="0" smtClean="0"/>
              <a:t>Τα </a:t>
            </a:r>
            <a:r>
              <a:rPr lang="el-GR" dirty="0"/>
              <a:t>δικαιώματα του παιδιού είναι:</a:t>
            </a:r>
            <a:br>
              <a:rPr lang="el-GR" dirty="0"/>
            </a:br>
            <a:r>
              <a:rPr lang="el-GR" b="1" dirty="0"/>
              <a:t>συνδυασμός προστασίας και </a:t>
            </a:r>
            <a:r>
              <a:rPr lang="el-GR" b="1" dirty="0" smtClean="0"/>
              <a:t>αυτονομίας</a:t>
            </a:r>
            <a:endParaRPr lang="en-US" b="1" dirty="0" smtClean="0"/>
          </a:p>
          <a:p>
            <a:r>
              <a:rPr lang="el-GR" dirty="0"/>
              <a:t>Εισάγει την ιδέα ότι:</a:t>
            </a:r>
          </a:p>
          <a:p>
            <a:r>
              <a:rPr lang="el-GR" dirty="0"/>
              <a:t>το παιδί είναι φορέας δικαιωμάτων </a:t>
            </a:r>
          </a:p>
          <a:p>
            <a:r>
              <a:rPr lang="el-GR" dirty="0"/>
              <a:t>αλλά όχι πλήρως αυτόνομο </a:t>
            </a:r>
          </a:p>
          <a:p>
            <a:pPr marL="0" indent="0">
              <a:buNone/>
            </a:pPr>
            <a:r>
              <a:rPr lang="el-GR" dirty="0" smtClean="0"/>
              <a:t> Άρα:</a:t>
            </a:r>
            <a:r>
              <a:rPr lang="en-US" dirty="0" smtClean="0"/>
              <a:t> </a:t>
            </a:r>
            <a:r>
              <a:rPr lang="el-GR" dirty="0" smtClean="0"/>
              <a:t>χρειάζεται </a:t>
            </a:r>
            <a:r>
              <a:rPr lang="el-GR" b="1" dirty="0"/>
              <a:t>ισορροπία </a:t>
            </a:r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703660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«Best </a:t>
            </a:r>
            <a:r>
              <a:rPr lang="el-GR" dirty="0" err="1"/>
              <a:t>interests</a:t>
            </a:r>
            <a:r>
              <a:rPr lang="el-GR" dirty="0"/>
              <a:t> of the </a:t>
            </a:r>
            <a:r>
              <a:rPr lang="el-GR" dirty="0" err="1"/>
              <a:t>child</a:t>
            </a:r>
            <a:r>
              <a:rPr lang="el-GR" dirty="0" smtClean="0"/>
              <a:t>»</a:t>
            </a:r>
            <a:r>
              <a:rPr lang="en-US" dirty="0" smtClean="0"/>
              <a:t> </a:t>
            </a:r>
            <a:r>
              <a:rPr lang="el-GR" dirty="0" smtClean="0"/>
              <a:t>(</a:t>
            </a:r>
            <a:r>
              <a:rPr lang="el-GR" dirty="0"/>
              <a:t>βέλτιστο συμφέρον)</a:t>
            </a:r>
          </a:p>
          <a:p>
            <a:pPr marL="0" indent="0">
              <a:buNone/>
            </a:pPr>
            <a:r>
              <a:rPr lang="el-GR" dirty="0"/>
              <a:t>Αλλά:</a:t>
            </a:r>
          </a:p>
          <a:p>
            <a:r>
              <a:rPr lang="el-GR" dirty="0"/>
              <a:t>δεν είναι αντικειμενικό </a:t>
            </a:r>
          </a:p>
          <a:p>
            <a:r>
              <a:rPr lang="el-GR" dirty="0"/>
              <a:t>εξαρτάται από ερμηνεία</a:t>
            </a:r>
          </a:p>
          <a:p>
            <a:pPr marL="0" indent="0">
              <a:buNone/>
            </a:pPr>
            <a:r>
              <a:rPr lang="el-GR" b="1" u="sng" dirty="0"/>
              <a:t>Κριτική</a:t>
            </a:r>
          </a:p>
          <a:p>
            <a:r>
              <a:rPr lang="el-GR" dirty="0"/>
              <a:t>Ποιος αποφασίζει το «βέλτιστο»; </a:t>
            </a:r>
          </a:p>
          <a:p>
            <a:r>
              <a:rPr lang="el-GR" dirty="0"/>
              <a:t>Κίνδυνος να παραμένει ο ενήλικας κυρίαρχος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150525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Barbara Bennett Woodhouse (1990)</a:t>
            </a:r>
            <a:endParaRPr lang="el-GR" b="1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77334" y="1825738"/>
            <a:ext cx="8596668" cy="4510667"/>
          </a:xfrm>
        </p:spPr>
        <p:txBody>
          <a:bodyPr>
            <a:normAutofit/>
          </a:bodyPr>
          <a:lstStyle/>
          <a:p>
            <a:r>
              <a:rPr lang="el-GR" dirty="0" err="1"/>
              <a:t>Relational</a:t>
            </a:r>
            <a:r>
              <a:rPr lang="el-GR" dirty="0"/>
              <a:t> </a:t>
            </a:r>
            <a:r>
              <a:rPr lang="el-GR" dirty="0" err="1"/>
              <a:t>approach</a:t>
            </a:r>
            <a:r>
              <a:rPr lang="el-GR" dirty="0"/>
              <a:t> (σχεσιακή προσέγγιση</a:t>
            </a:r>
            <a:r>
              <a:rPr lang="el-GR" dirty="0" smtClean="0"/>
              <a:t>)</a:t>
            </a:r>
            <a:endParaRPr lang="en-US" dirty="0" smtClean="0"/>
          </a:p>
          <a:p>
            <a:pPr marL="0" indent="0">
              <a:buNone/>
            </a:pPr>
            <a:r>
              <a:rPr lang="el-GR" dirty="0" smtClean="0"/>
              <a:t> </a:t>
            </a:r>
            <a:r>
              <a:rPr lang="el-GR" u="sng" dirty="0"/>
              <a:t>Κεντρική </a:t>
            </a:r>
            <a:r>
              <a:rPr lang="el-GR" u="sng" dirty="0" smtClean="0"/>
              <a:t>ιδέα</a:t>
            </a:r>
            <a:endParaRPr lang="en-US" u="sng" dirty="0" smtClean="0"/>
          </a:p>
          <a:p>
            <a:r>
              <a:rPr lang="el-GR" dirty="0" smtClean="0"/>
              <a:t> </a:t>
            </a:r>
            <a:r>
              <a:rPr lang="el-GR" dirty="0"/>
              <a:t>Το παιδί</a:t>
            </a:r>
            <a:r>
              <a:rPr lang="el-GR" dirty="0" smtClean="0"/>
              <a:t>:</a:t>
            </a:r>
            <a:r>
              <a:rPr lang="en-US" dirty="0" smtClean="0"/>
              <a:t> </a:t>
            </a:r>
            <a:r>
              <a:rPr lang="el-GR" dirty="0" smtClean="0"/>
              <a:t>δεν </a:t>
            </a:r>
            <a:r>
              <a:rPr lang="el-GR" dirty="0"/>
              <a:t>είναι απομονωμένο </a:t>
            </a:r>
            <a:r>
              <a:rPr lang="el-GR" dirty="0" smtClean="0"/>
              <a:t>άτομο</a:t>
            </a:r>
            <a:endParaRPr lang="en-US" dirty="0" smtClean="0"/>
          </a:p>
          <a:p>
            <a:r>
              <a:rPr lang="el-GR" dirty="0" smtClean="0"/>
              <a:t>αλλά </a:t>
            </a:r>
            <a:r>
              <a:rPr lang="el-GR" dirty="0"/>
              <a:t>αναπτύσσεται μέσα σε </a:t>
            </a:r>
            <a:r>
              <a:rPr lang="el-GR" dirty="0" smtClean="0"/>
              <a:t>σχέσεις</a:t>
            </a:r>
            <a:endParaRPr lang="en-US" dirty="0" smtClean="0"/>
          </a:p>
          <a:p>
            <a:pPr marL="0" indent="0">
              <a:buNone/>
            </a:pPr>
            <a:r>
              <a:rPr lang="el-GR" dirty="0"/>
              <a:t>Η αυτονομία:</a:t>
            </a:r>
          </a:p>
          <a:p>
            <a:r>
              <a:rPr lang="el-GR" dirty="0"/>
              <a:t>δεν σημαίνει ανεξαρτησία </a:t>
            </a:r>
          </a:p>
          <a:p>
            <a:r>
              <a:rPr lang="el-GR" dirty="0"/>
              <a:t>σημαίνει </a:t>
            </a:r>
            <a:r>
              <a:rPr lang="el-GR" b="1" dirty="0"/>
              <a:t>υποστηριζόμενη ανάπτυξη</a:t>
            </a:r>
            <a:r>
              <a:rPr lang="el-GR" dirty="0"/>
              <a:t> </a:t>
            </a:r>
          </a:p>
          <a:p>
            <a:pPr marL="0" indent="0">
              <a:buNone/>
            </a:pPr>
            <a:r>
              <a:rPr lang="el-GR" dirty="0" smtClean="0"/>
              <a:t> </a:t>
            </a:r>
            <a:r>
              <a:rPr lang="el-GR" dirty="0"/>
              <a:t>Το περιβάλλον είναι καθοριστικό:</a:t>
            </a:r>
          </a:p>
          <a:p>
            <a:r>
              <a:rPr lang="el-GR" dirty="0"/>
              <a:t>οικογένεια </a:t>
            </a:r>
          </a:p>
          <a:p>
            <a:r>
              <a:rPr lang="el-GR" dirty="0"/>
              <a:t>σχολείο </a:t>
            </a:r>
          </a:p>
          <a:p>
            <a:r>
              <a:rPr lang="el-GR" dirty="0"/>
              <a:t>κοινωνία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425250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Απορρίπτει</a:t>
            </a:r>
            <a:r>
              <a:rPr lang="el-GR" dirty="0" smtClean="0"/>
              <a:t>: τον </a:t>
            </a:r>
            <a:r>
              <a:rPr lang="el-GR" dirty="0"/>
              <a:t>ακραίο </a:t>
            </a:r>
            <a:r>
              <a:rPr lang="el-GR" dirty="0" smtClean="0"/>
              <a:t>ατομικισμό</a:t>
            </a:r>
            <a:endParaRPr lang="en-US" dirty="0" smtClean="0"/>
          </a:p>
          <a:p>
            <a:r>
              <a:rPr lang="el-GR" dirty="0" smtClean="0"/>
              <a:t>αλλά </a:t>
            </a:r>
            <a:r>
              <a:rPr lang="el-GR" dirty="0"/>
              <a:t>και τον αυστηρό </a:t>
            </a:r>
            <a:r>
              <a:rPr lang="el-GR" dirty="0" smtClean="0"/>
              <a:t>πατερναλισμό</a:t>
            </a:r>
            <a:endParaRPr lang="en-US" dirty="0" smtClean="0"/>
          </a:p>
          <a:p>
            <a:pPr marL="0" indent="0">
              <a:buNone/>
            </a:pPr>
            <a:r>
              <a:rPr lang="el-GR" u="sng" dirty="0" smtClean="0"/>
              <a:t>Κριτική</a:t>
            </a:r>
            <a:endParaRPr lang="en-US" u="sng" dirty="0" smtClean="0"/>
          </a:p>
          <a:p>
            <a:r>
              <a:rPr lang="el-GR" dirty="0" smtClean="0"/>
              <a:t>Μπορεί </a:t>
            </a:r>
            <a:r>
              <a:rPr lang="el-GR" dirty="0"/>
              <a:t>να είναι «αόριστη» στην </a:t>
            </a:r>
            <a:r>
              <a:rPr lang="el-GR" dirty="0" smtClean="0"/>
              <a:t>πράξη</a:t>
            </a:r>
            <a:endParaRPr lang="en-US" dirty="0" smtClean="0"/>
          </a:p>
          <a:p>
            <a:r>
              <a:rPr lang="el-GR" dirty="0" smtClean="0"/>
              <a:t>Δεν </a:t>
            </a:r>
            <a:r>
              <a:rPr lang="el-GR" dirty="0"/>
              <a:t>δίνει πάντα σαφή όρια</a:t>
            </a:r>
          </a:p>
        </p:txBody>
      </p:sp>
    </p:spTree>
    <p:extLst>
      <p:ext uri="{BB962C8B-B14F-4D97-AF65-F5344CB8AC3E}">
        <p14:creationId xmlns:p14="http://schemas.microsoft.com/office/powerpoint/2010/main" val="1979839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39452" y="120203"/>
            <a:ext cx="8596668" cy="1320800"/>
          </a:xfrm>
        </p:spPr>
        <p:txBody>
          <a:bodyPr/>
          <a:lstStyle/>
          <a:p>
            <a:r>
              <a:rPr lang="en-US" b="1" dirty="0"/>
              <a:t>Neil </a:t>
            </a:r>
            <a:r>
              <a:rPr lang="en-US" b="1" dirty="0" err="1"/>
              <a:t>MacCormick</a:t>
            </a:r>
            <a:endParaRPr lang="el-GR" b="1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77334" y="1622738"/>
            <a:ext cx="8596668" cy="4919729"/>
          </a:xfrm>
        </p:spPr>
        <p:txBody>
          <a:bodyPr>
            <a:normAutofit fontScale="92500" lnSpcReduction="10000"/>
          </a:bodyPr>
          <a:lstStyle/>
          <a:p>
            <a:r>
              <a:rPr lang="el-GR" dirty="0"/>
              <a:t>Νομική και φιλοσοφική ανάλυση </a:t>
            </a:r>
            <a:r>
              <a:rPr lang="el-GR" dirty="0" smtClean="0"/>
              <a:t>δικαιωμάτων</a:t>
            </a:r>
            <a:endParaRPr lang="en-US" dirty="0" smtClean="0"/>
          </a:p>
          <a:p>
            <a:endParaRPr lang="en-US" dirty="0" smtClean="0"/>
          </a:p>
          <a:p>
            <a:pPr marL="0" indent="0">
              <a:buNone/>
            </a:pPr>
            <a:r>
              <a:rPr lang="el-GR" b="1" u="sng" dirty="0"/>
              <a:t>Κεντρική ιδέα</a:t>
            </a:r>
          </a:p>
          <a:p>
            <a:r>
              <a:rPr lang="el-GR" dirty="0" smtClean="0"/>
              <a:t>Τα </a:t>
            </a:r>
            <a:r>
              <a:rPr lang="el-GR" dirty="0"/>
              <a:t>δικαιώματα συνδέονται με:</a:t>
            </a:r>
            <a:br>
              <a:rPr lang="el-GR" dirty="0"/>
            </a:br>
            <a:r>
              <a:rPr lang="el-GR" b="1" dirty="0"/>
              <a:t>την ικανότητα του </a:t>
            </a:r>
            <a:r>
              <a:rPr lang="el-GR" b="1" dirty="0" smtClean="0"/>
              <a:t>υποκειμένου</a:t>
            </a:r>
            <a:endParaRPr lang="en-US" b="1" dirty="0" smtClean="0"/>
          </a:p>
          <a:p>
            <a:pPr marL="0" indent="0">
              <a:buNone/>
            </a:pPr>
            <a:r>
              <a:rPr lang="el-GR" dirty="0"/>
              <a:t>Βασική </a:t>
            </a:r>
            <a:r>
              <a:rPr lang="el-GR" dirty="0" smtClean="0"/>
              <a:t>έννοια</a:t>
            </a:r>
            <a:endParaRPr lang="en-US" dirty="0" smtClean="0"/>
          </a:p>
          <a:p>
            <a:r>
              <a:rPr lang="el-GR" dirty="0" smtClean="0"/>
              <a:t> </a:t>
            </a:r>
            <a:r>
              <a:rPr lang="el-GR" dirty="0"/>
              <a:t>«</a:t>
            </a:r>
            <a:r>
              <a:rPr lang="el-GR" dirty="0" err="1"/>
              <a:t>Evolving</a:t>
            </a:r>
            <a:r>
              <a:rPr lang="el-GR" dirty="0"/>
              <a:t> </a:t>
            </a:r>
            <a:r>
              <a:rPr lang="el-GR" dirty="0" err="1"/>
              <a:t>capacities</a:t>
            </a:r>
            <a:r>
              <a:rPr lang="el-GR" dirty="0"/>
              <a:t>»(εξελισσόμενες ικανότητες</a:t>
            </a:r>
            <a:r>
              <a:rPr lang="el-GR" dirty="0" smtClean="0"/>
              <a:t>)</a:t>
            </a:r>
            <a:endParaRPr lang="en-US" dirty="0" smtClean="0"/>
          </a:p>
          <a:p>
            <a:endParaRPr lang="el-GR" dirty="0"/>
          </a:p>
          <a:p>
            <a:r>
              <a:rPr lang="el-GR" dirty="0"/>
              <a:t>Το παιδί αναπτύσσει σταδιακά: </a:t>
            </a:r>
          </a:p>
          <a:p>
            <a:pPr lvl="1"/>
            <a:r>
              <a:rPr lang="el-GR" dirty="0"/>
              <a:t>κρίση </a:t>
            </a:r>
          </a:p>
          <a:p>
            <a:pPr lvl="1"/>
            <a:r>
              <a:rPr lang="el-GR" dirty="0"/>
              <a:t>κατανόηση </a:t>
            </a:r>
          </a:p>
          <a:p>
            <a:pPr lvl="1"/>
            <a:r>
              <a:rPr lang="el-GR" dirty="0"/>
              <a:t>ευθύνη </a:t>
            </a:r>
          </a:p>
          <a:p>
            <a:r>
              <a:rPr lang="el-GR" dirty="0" smtClean="0"/>
              <a:t> </a:t>
            </a:r>
            <a:r>
              <a:rPr lang="el-GR" dirty="0"/>
              <a:t>Άρα:</a:t>
            </a:r>
            <a:br>
              <a:rPr lang="el-GR" dirty="0"/>
            </a:br>
            <a:r>
              <a:rPr lang="el-GR" dirty="0"/>
              <a:t>η αυτονομία είναι </a:t>
            </a:r>
            <a:r>
              <a:rPr lang="el-GR" b="1" dirty="0"/>
              <a:t>βαθμιαία</a:t>
            </a:r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3956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b="1" dirty="0"/>
              <a:t>Σημαντική </a:t>
            </a:r>
            <a:r>
              <a:rPr lang="el-GR" b="1" dirty="0" smtClean="0"/>
              <a:t>συνέπεια</a:t>
            </a:r>
            <a:endParaRPr lang="en-US" b="1" dirty="0" smtClean="0"/>
          </a:p>
          <a:p>
            <a:r>
              <a:rPr lang="el-GR" dirty="0" smtClean="0"/>
              <a:t>Δεν </a:t>
            </a:r>
            <a:r>
              <a:rPr lang="el-GR" dirty="0" err="1"/>
              <a:t>υπάρχει:«έχει</a:t>
            </a:r>
            <a:r>
              <a:rPr lang="el-GR" dirty="0"/>
              <a:t> ή δεν έχει δικαιώματα</a:t>
            </a:r>
            <a:r>
              <a:rPr lang="el-GR" dirty="0" smtClean="0"/>
              <a:t>»</a:t>
            </a:r>
            <a:endParaRPr lang="en-US" dirty="0" smtClean="0"/>
          </a:p>
          <a:p>
            <a:r>
              <a:rPr lang="el-GR" dirty="0" err="1" smtClean="0"/>
              <a:t>Αλλά</a:t>
            </a:r>
            <a:r>
              <a:rPr lang="el-GR" dirty="0" err="1"/>
              <a:t>:«σε</a:t>
            </a:r>
            <a:r>
              <a:rPr lang="el-GR" dirty="0"/>
              <a:t> ποιο βαθμό τα ασκεί</a:t>
            </a:r>
            <a:r>
              <a:rPr lang="el-GR" dirty="0" smtClean="0"/>
              <a:t>»</a:t>
            </a:r>
            <a:endParaRPr lang="en-US" dirty="0" smtClean="0"/>
          </a:p>
          <a:p>
            <a:endParaRPr lang="en-US" dirty="0" smtClean="0"/>
          </a:p>
          <a:p>
            <a:pPr marL="0" indent="0">
              <a:buNone/>
            </a:pPr>
            <a:r>
              <a:rPr lang="el-GR" b="1" u="sng" dirty="0" smtClean="0"/>
              <a:t>Κριτική</a:t>
            </a:r>
            <a:endParaRPr lang="en-US" b="1" u="sng" dirty="0" smtClean="0"/>
          </a:p>
          <a:p>
            <a:r>
              <a:rPr lang="el-GR" dirty="0" smtClean="0"/>
              <a:t>Μπορεί </a:t>
            </a:r>
            <a:r>
              <a:rPr lang="el-GR" dirty="0"/>
              <a:t>να χρησιμοποιηθεί για περιορισμό </a:t>
            </a:r>
            <a:r>
              <a:rPr lang="el-GR" dirty="0" smtClean="0"/>
              <a:t>δικαιωμάτων</a:t>
            </a:r>
            <a:endParaRPr lang="en-US" dirty="0" smtClean="0"/>
          </a:p>
          <a:p>
            <a:r>
              <a:rPr lang="el-GR" dirty="0" smtClean="0"/>
              <a:t>εξαρτάται </a:t>
            </a:r>
            <a:r>
              <a:rPr lang="el-GR" dirty="0"/>
              <a:t>από αξιολόγηση ενηλίκων</a:t>
            </a:r>
          </a:p>
        </p:txBody>
      </p:sp>
    </p:spTree>
    <p:extLst>
      <p:ext uri="{BB962C8B-B14F-4D97-AF65-F5344CB8AC3E}">
        <p14:creationId xmlns:p14="http://schemas.microsoft.com/office/powerpoint/2010/main" val="20504510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Hugh Campbell</a:t>
            </a:r>
            <a:endParaRPr lang="el-GR" b="1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dirty="0" smtClean="0"/>
              <a:t>Θεωρητικό πλαίσιο</a:t>
            </a:r>
            <a:endParaRPr lang="en-US" dirty="0" smtClean="0"/>
          </a:p>
          <a:p>
            <a:r>
              <a:rPr lang="el-GR" dirty="0" smtClean="0"/>
              <a:t>Συνδέεται </a:t>
            </a:r>
            <a:r>
              <a:rPr lang="el-GR" dirty="0"/>
              <a:t>με νομική θεωρία και κοινωνική </a:t>
            </a:r>
            <a:r>
              <a:rPr lang="el-GR" dirty="0" smtClean="0"/>
              <a:t>διάσταση</a:t>
            </a:r>
            <a:endParaRPr lang="en-US" dirty="0" smtClean="0"/>
          </a:p>
          <a:p>
            <a:pPr marL="0" indent="0">
              <a:buNone/>
            </a:pPr>
            <a:r>
              <a:rPr lang="el-GR" b="1" u="sng" dirty="0" smtClean="0"/>
              <a:t> </a:t>
            </a:r>
            <a:r>
              <a:rPr lang="el-GR" b="1" u="sng" dirty="0"/>
              <a:t>Κεντρική </a:t>
            </a:r>
            <a:r>
              <a:rPr lang="el-GR" b="1" u="sng" dirty="0" smtClean="0"/>
              <a:t>ιδέα</a:t>
            </a:r>
            <a:endParaRPr lang="en-US" b="1" u="sng" dirty="0" smtClean="0"/>
          </a:p>
          <a:p>
            <a:r>
              <a:rPr lang="el-GR" dirty="0" smtClean="0"/>
              <a:t>Τα </a:t>
            </a:r>
            <a:r>
              <a:rPr lang="el-GR" dirty="0"/>
              <a:t>δικαιώματα του παιδιού</a:t>
            </a:r>
            <a:r>
              <a:rPr lang="el-GR" dirty="0" smtClean="0"/>
              <a:t>:</a:t>
            </a:r>
            <a:r>
              <a:rPr lang="en-US" dirty="0" smtClean="0"/>
              <a:t> </a:t>
            </a:r>
            <a:r>
              <a:rPr lang="el-GR" dirty="0" smtClean="0"/>
              <a:t>πρέπει </a:t>
            </a:r>
            <a:r>
              <a:rPr lang="el-GR" dirty="0"/>
              <a:t>να λαμβάνουν υπόψη</a:t>
            </a:r>
            <a:r>
              <a:rPr lang="el-GR" dirty="0" smtClean="0"/>
              <a:t>:</a:t>
            </a:r>
            <a:endParaRPr lang="en-US" dirty="0" smtClean="0"/>
          </a:p>
          <a:p>
            <a:r>
              <a:rPr lang="el-GR" dirty="0" smtClean="0"/>
              <a:t>κοινωνικό πλαίσιο</a:t>
            </a:r>
            <a:endParaRPr lang="en-US" dirty="0" smtClean="0"/>
          </a:p>
          <a:p>
            <a:r>
              <a:rPr lang="el-GR" dirty="0" smtClean="0"/>
              <a:t>σχέσεις εξουσίας</a:t>
            </a:r>
            <a:endParaRPr lang="en-US" dirty="0" smtClean="0"/>
          </a:p>
          <a:p>
            <a:pPr marL="0" indent="0">
              <a:buNone/>
            </a:pPr>
            <a:r>
              <a:rPr lang="el-GR" dirty="0" smtClean="0"/>
              <a:t> </a:t>
            </a:r>
            <a:r>
              <a:rPr lang="el-GR" dirty="0"/>
              <a:t>Βαθύτερη </a:t>
            </a:r>
            <a:r>
              <a:rPr lang="el-GR" dirty="0" smtClean="0"/>
              <a:t>ανάλυση</a:t>
            </a:r>
            <a:endParaRPr lang="en-US" dirty="0" smtClean="0"/>
          </a:p>
          <a:p>
            <a:r>
              <a:rPr lang="el-GR" dirty="0" smtClean="0"/>
              <a:t> το παιδί </a:t>
            </a:r>
            <a:r>
              <a:rPr lang="el-GR" dirty="0"/>
              <a:t>δεν είναι μόνο </a:t>
            </a:r>
            <a:r>
              <a:rPr lang="el-GR" dirty="0" smtClean="0"/>
              <a:t>άτομο</a:t>
            </a:r>
            <a:endParaRPr lang="en-US" dirty="0" smtClean="0"/>
          </a:p>
          <a:p>
            <a:r>
              <a:rPr lang="el-GR" dirty="0" smtClean="0"/>
              <a:t>είναι </a:t>
            </a:r>
            <a:r>
              <a:rPr lang="el-GR" dirty="0"/>
              <a:t>μέρος κοινωνικού </a:t>
            </a:r>
            <a:r>
              <a:rPr lang="el-GR" dirty="0" smtClean="0"/>
              <a:t>συστήματος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2988760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1" indent="-342900"/>
            <a:r>
              <a:rPr lang="el-GR" sz="1800" dirty="0" smtClean="0"/>
              <a:t> </a:t>
            </a:r>
            <a:r>
              <a:rPr lang="el-GR" sz="1800" dirty="0" err="1"/>
              <a:t>Άρα:η</a:t>
            </a:r>
            <a:r>
              <a:rPr lang="el-GR" sz="1800" dirty="0"/>
              <a:t> αυτονομία επηρεάζεται από</a:t>
            </a:r>
            <a:r>
              <a:rPr lang="el-GR" sz="1800" dirty="0" smtClean="0"/>
              <a:t>:</a:t>
            </a:r>
          </a:p>
          <a:p>
            <a:pPr marL="342900" lvl="1" indent="-342900"/>
            <a:r>
              <a:rPr lang="el-GR" sz="1800" dirty="0" smtClean="0"/>
              <a:t>Οικογένεια</a:t>
            </a:r>
          </a:p>
          <a:p>
            <a:pPr marL="342900" lvl="1" indent="-342900"/>
            <a:r>
              <a:rPr lang="el-GR" sz="1800" dirty="0" smtClean="0"/>
              <a:t>Σχολείο</a:t>
            </a:r>
          </a:p>
          <a:p>
            <a:pPr marL="342900" lvl="1" indent="-342900"/>
            <a:r>
              <a:rPr lang="el-GR" sz="1800" dirty="0" smtClean="0"/>
              <a:t>Πολιτισμό</a:t>
            </a:r>
          </a:p>
          <a:p>
            <a:pPr marL="342900" lvl="1" indent="-342900"/>
            <a:endParaRPr lang="el-GR" sz="1800" dirty="0" smtClean="0"/>
          </a:p>
          <a:p>
            <a:pPr marL="0" lvl="1" indent="0">
              <a:buNone/>
            </a:pPr>
            <a:r>
              <a:rPr lang="el-GR" sz="1800" b="1" u="sng" dirty="0" smtClean="0"/>
              <a:t> Κριτική</a:t>
            </a:r>
          </a:p>
          <a:p>
            <a:pPr marL="0" lvl="1" indent="0">
              <a:buNone/>
            </a:pPr>
            <a:r>
              <a:rPr lang="el-GR" sz="1800" dirty="0" smtClean="0"/>
              <a:t>Μπορεί </a:t>
            </a:r>
            <a:r>
              <a:rPr lang="el-GR" sz="1800" dirty="0"/>
              <a:t>να «διαλύει» την έννοια της ατομικής </a:t>
            </a:r>
            <a:r>
              <a:rPr lang="el-GR" sz="1800" dirty="0" smtClean="0"/>
              <a:t>αυτονομίας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971311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«ΔΙΚΑΙΩΜΑ ΚΑΤΟΧΗΣ ΔΙΚΑΙΩΜΑΤΩΝ»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b="1" dirty="0"/>
              <a:t>Βασική ιδέα (</a:t>
            </a:r>
            <a:r>
              <a:rPr lang="el-GR" b="1" dirty="0" err="1"/>
              <a:t>Freeman</a:t>
            </a:r>
            <a:r>
              <a:rPr lang="el-GR" b="1" dirty="0"/>
              <a:t>)</a:t>
            </a:r>
          </a:p>
          <a:p>
            <a:r>
              <a:rPr lang="el-GR" dirty="0" smtClean="0"/>
              <a:t>Το </a:t>
            </a:r>
            <a:r>
              <a:rPr lang="el-GR" dirty="0"/>
              <a:t>πιο θεμελιώδες δικαίωμα του παιδιού είναι:</a:t>
            </a:r>
            <a:br>
              <a:rPr lang="el-GR" dirty="0"/>
            </a:br>
            <a:r>
              <a:rPr lang="el-GR" b="1" dirty="0"/>
              <a:t>να αναγνωρίζεται ως υποκείμενο δικαιωμάτων</a:t>
            </a:r>
            <a:endParaRPr lang="el-GR" dirty="0"/>
          </a:p>
          <a:p>
            <a:pPr marL="0" indent="0">
              <a:buNone/>
            </a:pPr>
            <a:r>
              <a:rPr lang="el-GR" dirty="0"/>
              <a:t>Δηλαδή:</a:t>
            </a:r>
          </a:p>
          <a:p>
            <a:r>
              <a:rPr lang="el-GR" dirty="0"/>
              <a:t>όχι αντικείμενο προστασίας </a:t>
            </a:r>
          </a:p>
          <a:p>
            <a:r>
              <a:rPr lang="el-GR" dirty="0"/>
              <a:t>όχι «ιδιοκτησία» των ενηλίκων </a:t>
            </a:r>
          </a:p>
          <a:p>
            <a:r>
              <a:rPr lang="el-GR" dirty="0"/>
              <a:t>αλλά </a:t>
            </a:r>
            <a:r>
              <a:rPr lang="el-GR" b="1" dirty="0"/>
              <a:t>φορέας δικαιωμάτων από μόνο του</a:t>
            </a:r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348357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err="1"/>
              <a:t>Rodham</a:t>
            </a:r>
            <a:r>
              <a:rPr lang="el-GR" dirty="0"/>
              <a:t> → παιδί ως </a:t>
            </a:r>
            <a:r>
              <a:rPr lang="el-GR" dirty="0" smtClean="0"/>
              <a:t>αντικείμενο</a:t>
            </a:r>
          </a:p>
          <a:p>
            <a:r>
              <a:rPr lang="el-GR" dirty="0" err="1" smtClean="0"/>
              <a:t>Freeman</a:t>
            </a:r>
            <a:r>
              <a:rPr lang="el-GR" dirty="0" smtClean="0"/>
              <a:t> </a:t>
            </a:r>
            <a:r>
              <a:rPr lang="el-GR" dirty="0"/>
              <a:t>→ παιδί ως φορέας </a:t>
            </a:r>
            <a:r>
              <a:rPr lang="el-GR" dirty="0" smtClean="0"/>
              <a:t>δικαιωμάτων</a:t>
            </a:r>
          </a:p>
          <a:p>
            <a:r>
              <a:rPr lang="el-GR" dirty="0" err="1" smtClean="0"/>
              <a:t>Woodhouse</a:t>
            </a:r>
            <a:r>
              <a:rPr lang="el-GR" dirty="0" smtClean="0"/>
              <a:t> </a:t>
            </a:r>
            <a:r>
              <a:rPr lang="el-GR" dirty="0"/>
              <a:t>→ παιδί σε </a:t>
            </a:r>
            <a:r>
              <a:rPr lang="el-GR" dirty="0" smtClean="0"/>
              <a:t>σχέσεις</a:t>
            </a:r>
          </a:p>
          <a:p>
            <a:r>
              <a:rPr lang="el-GR" dirty="0" err="1" smtClean="0"/>
              <a:t>MacCormick</a:t>
            </a:r>
            <a:r>
              <a:rPr lang="el-GR" dirty="0" smtClean="0"/>
              <a:t> </a:t>
            </a:r>
            <a:r>
              <a:rPr lang="el-GR" dirty="0"/>
              <a:t>→ παιδί που </a:t>
            </a:r>
            <a:r>
              <a:rPr lang="el-GR" dirty="0" smtClean="0"/>
              <a:t>αναπτύσσεται</a:t>
            </a:r>
          </a:p>
          <a:p>
            <a:endParaRPr lang="el-GR" dirty="0"/>
          </a:p>
          <a:p>
            <a:pPr marL="0" indent="0">
              <a:buNone/>
            </a:pPr>
            <a:r>
              <a:rPr lang="el-GR" i="1" dirty="0" smtClean="0"/>
              <a:t>Το </a:t>
            </a:r>
            <a:r>
              <a:rPr lang="el-GR" i="1" dirty="0"/>
              <a:t>σημείο καμπής είναι όταν το παιδί αποκτά δικαίωμα να έχει </a:t>
            </a:r>
            <a:r>
              <a:rPr lang="el-GR" i="1" dirty="0" smtClean="0"/>
              <a:t>δικαιώματα</a:t>
            </a:r>
            <a:endParaRPr lang="el-GR" i="1" dirty="0"/>
          </a:p>
        </p:txBody>
      </p:sp>
    </p:spTree>
    <p:extLst>
      <p:ext uri="{BB962C8B-B14F-4D97-AF65-F5344CB8AC3E}">
        <p14:creationId xmlns:p14="http://schemas.microsoft.com/office/powerpoint/2010/main" val="35741817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082997" y="2314798"/>
            <a:ext cx="7766936" cy="4390802"/>
          </a:xfrm>
        </p:spPr>
        <p:txBody>
          <a:bodyPr>
            <a:normAutofit/>
          </a:bodyPr>
          <a:lstStyle/>
          <a:p>
            <a:pPr algn="ctr"/>
            <a:r>
              <a:rPr lang="el-GR" sz="4000" b="1" dirty="0" smtClean="0"/>
              <a:t>Κεφάλαιο </a:t>
            </a:r>
            <a:r>
              <a:rPr lang="el-GR" sz="4000" b="1" dirty="0" smtClean="0"/>
              <a:t>5</a:t>
            </a:r>
          </a:p>
          <a:p>
            <a:pPr algn="ctr"/>
            <a:r>
              <a:rPr lang="el-GR" sz="4000" b="1" dirty="0" smtClean="0"/>
              <a:t>Η προβληματική για τα δικαιώματα του παιδιού</a:t>
            </a:r>
            <a:endParaRPr lang="el-GR" sz="4000" b="1" dirty="0" smtClean="0"/>
          </a:p>
        </p:txBody>
      </p:sp>
    </p:spTree>
    <p:extLst>
      <p:ext uri="{BB962C8B-B14F-4D97-AF65-F5344CB8AC3E}">
        <p14:creationId xmlns:p14="http://schemas.microsoft.com/office/powerpoint/2010/main" val="11392519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Θέση περιεχομένου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10147384"/>
              </p:ext>
            </p:extLst>
          </p:nvPr>
        </p:nvGraphicFramePr>
        <p:xfrm>
          <a:off x="677863" y="1751528"/>
          <a:ext cx="8596312" cy="3767098"/>
        </p:xfrm>
        <a:graphic>
          <a:graphicData uri="http://schemas.openxmlformats.org/drawingml/2006/table">
            <a:tbl>
              <a:tblPr/>
              <a:tblGrid>
                <a:gridCol w="2149078"/>
                <a:gridCol w="2149078"/>
                <a:gridCol w="2149078"/>
                <a:gridCol w="2149078"/>
              </a:tblGrid>
              <a:tr h="486077">
                <a:tc>
                  <a:txBody>
                    <a:bodyPr/>
                    <a:lstStyle/>
                    <a:p>
                      <a:r>
                        <a:rPr lang="el-GR" b="1" dirty="0">
                          <a:solidFill>
                            <a:srgbClr val="C00000"/>
                          </a:solidFill>
                        </a:rPr>
                        <a:t>Προσέγγιση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lumMod val="40000"/>
                            <a:lumOff val="60000"/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lumMod val="40000"/>
                            <a:lumOff val="60000"/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lumMod val="40000"/>
                            <a:lumOff val="6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l-GR" b="1" dirty="0">
                          <a:solidFill>
                            <a:srgbClr val="C00000"/>
                          </a:solidFill>
                        </a:rPr>
                        <a:t>Τι σημαίνει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lumMod val="40000"/>
                            <a:lumOff val="60000"/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lumMod val="40000"/>
                            <a:lumOff val="60000"/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lumMod val="40000"/>
                            <a:lumOff val="6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l-GR" b="1" dirty="0">
                          <a:solidFill>
                            <a:srgbClr val="C00000"/>
                          </a:solidFill>
                        </a:rPr>
                        <a:t>Ρόλος ενήλικα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lumMod val="40000"/>
                            <a:lumOff val="60000"/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lumMod val="40000"/>
                            <a:lumOff val="60000"/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lumMod val="40000"/>
                            <a:lumOff val="6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l-GR" b="1" dirty="0">
                          <a:solidFill>
                            <a:srgbClr val="C00000"/>
                          </a:solidFill>
                        </a:rPr>
                        <a:t>Θέση παιδιού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lumMod val="40000"/>
                            <a:lumOff val="60000"/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lumMod val="40000"/>
                            <a:lumOff val="60000"/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lumMod val="40000"/>
                            <a:lumOff val="6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</a:tr>
              <a:tr h="1215193">
                <a:tc>
                  <a:txBody>
                    <a:bodyPr/>
                    <a:lstStyle/>
                    <a:p>
                      <a:r>
                        <a:rPr lang="el-GR"/>
                        <a:t>Ανάγκες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lumMod val="40000"/>
                            <a:lumOff val="60000"/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lumMod val="40000"/>
                            <a:lumOff val="60000"/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lumMod val="40000"/>
                            <a:lumOff val="6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Το παιδί χρειάζεται φροντίδα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lumMod val="40000"/>
                            <a:lumOff val="60000"/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lumMod val="40000"/>
                            <a:lumOff val="60000"/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lumMod val="40000"/>
                            <a:lumOff val="6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Αποφασίζει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lumMod val="40000"/>
                            <a:lumOff val="60000"/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lumMod val="40000"/>
                            <a:lumOff val="60000"/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lumMod val="40000"/>
                            <a:lumOff val="6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l-GR"/>
                        <a:t>Παθητικό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lumMod val="40000"/>
                            <a:lumOff val="60000"/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lumMod val="40000"/>
                            <a:lumOff val="60000"/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lumMod val="40000"/>
                            <a:lumOff val="6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</a:tr>
              <a:tr h="850635">
                <a:tc>
                  <a:txBody>
                    <a:bodyPr/>
                    <a:lstStyle/>
                    <a:p>
                      <a:r>
                        <a:rPr lang="el-GR"/>
                        <a:t>Δικαιώματα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lumMod val="40000"/>
                            <a:lumOff val="60000"/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lumMod val="40000"/>
                            <a:lumOff val="60000"/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lumMod val="40000"/>
                            <a:lumOff val="6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l-GR"/>
                        <a:t>Το παιδί έχει αξιώσεις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lumMod val="40000"/>
                            <a:lumOff val="60000"/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lumMod val="40000"/>
                            <a:lumOff val="60000"/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lumMod val="40000"/>
                            <a:lumOff val="6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Υποχρεούται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lumMod val="40000"/>
                            <a:lumOff val="60000"/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lumMod val="40000"/>
                            <a:lumOff val="60000"/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lumMod val="40000"/>
                            <a:lumOff val="6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Ενεργό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lumMod val="40000"/>
                            <a:lumOff val="60000"/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lumMod val="40000"/>
                            <a:lumOff val="60000"/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lumMod val="40000"/>
                            <a:lumOff val="6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</a:tr>
              <a:tr h="1215193">
                <a:tc>
                  <a:txBody>
                    <a:bodyPr/>
                    <a:lstStyle/>
                    <a:p>
                      <a:r>
                        <a:rPr lang="el-GR"/>
                        <a:t>Δικαίωμα κατοχής δικαιωμάτων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lumMod val="40000"/>
                            <a:lumOff val="60000"/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lumMod val="40000"/>
                            <a:lumOff val="60000"/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lumMod val="40000"/>
                            <a:lumOff val="6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l-GR"/>
                        <a:t>Το παιδί αναγνωρίζεται ως υποκείμενο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lumMod val="40000"/>
                            <a:lumOff val="60000"/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lumMod val="40000"/>
                            <a:lumOff val="60000"/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lumMod val="40000"/>
                            <a:lumOff val="6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l-GR"/>
                        <a:t>Οφείλει να αναγνωρίζει και να σέβεται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lumMod val="40000"/>
                            <a:lumOff val="60000"/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lumMod val="40000"/>
                            <a:lumOff val="60000"/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lumMod val="40000"/>
                            <a:lumOff val="6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Φορέας δικαιωμάτων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lumMod val="40000"/>
                            <a:lumOff val="60000"/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lumMod val="40000"/>
                            <a:lumOff val="60000"/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lumMod val="40000"/>
                            <a:lumOff val="6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269156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Θέση περιεχομένου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66338549"/>
              </p:ext>
            </p:extLst>
          </p:nvPr>
        </p:nvGraphicFramePr>
        <p:xfrm>
          <a:off x="677863" y="1378038"/>
          <a:ext cx="8596311" cy="3774828"/>
        </p:xfrm>
        <a:graphic>
          <a:graphicData uri="http://schemas.openxmlformats.org/drawingml/2006/table">
            <a:tbl>
              <a:tblPr/>
              <a:tblGrid>
                <a:gridCol w="2865437"/>
                <a:gridCol w="2865437"/>
                <a:gridCol w="2865437"/>
              </a:tblGrid>
              <a:tr h="1148860">
                <a:tc>
                  <a:txBody>
                    <a:bodyPr/>
                    <a:lstStyle/>
                    <a:p>
                      <a:r>
                        <a:rPr lang="el-GR" dirty="0">
                          <a:solidFill>
                            <a:srgbClr val="C00000"/>
                          </a:solidFill>
                        </a:rPr>
                        <a:t>Έννοια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lumMod val="40000"/>
                            <a:lumOff val="60000"/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lumMod val="40000"/>
                            <a:lumOff val="60000"/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lumMod val="40000"/>
                            <a:lumOff val="60000"/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l-GR" dirty="0">
                          <a:solidFill>
                            <a:srgbClr val="C00000"/>
                          </a:solidFill>
                        </a:rPr>
                        <a:t>Χωρίς το δικαίωμα κατοχής δικαιωμάτων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lumMod val="40000"/>
                            <a:lumOff val="60000"/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lumMod val="40000"/>
                            <a:lumOff val="60000"/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lumMod val="40000"/>
                            <a:lumOff val="60000"/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l-GR" dirty="0">
                          <a:solidFill>
                            <a:srgbClr val="C00000"/>
                          </a:solidFill>
                        </a:rPr>
                        <a:t>Με το δικαίωμα κατοχής δικαιωμάτων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lumMod val="40000"/>
                            <a:lumOff val="60000"/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lumMod val="40000"/>
                            <a:lumOff val="60000"/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lumMod val="40000"/>
                            <a:lumOff val="60000"/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  <a:tr h="656492">
                <a:tc>
                  <a:txBody>
                    <a:bodyPr/>
                    <a:lstStyle/>
                    <a:p>
                      <a:r>
                        <a:rPr lang="el-GR"/>
                        <a:t>Αυτονομία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lumMod val="40000"/>
                            <a:lumOff val="60000"/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lumMod val="40000"/>
                            <a:lumOff val="60000"/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lumMod val="40000"/>
                            <a:lumOff val="60000"/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Δεν υφίσταται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lumMod val="40000"/>
                            <a:lumOff val="60000"/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lumMod val="40000"/>
                            <a:lumOff val="60000"/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lumMod val="40000"/>
                            <a:lumOff val="60000"/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l-GR"/>
                        <a:t>Θεμελιώνεται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lumMod val="40000"/>
                            <a:lumOff val="60000"/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lumMod val="40000"/>
                            <a:lumOff val="60000"/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lumMod val="40000"/>
                            <a:lumOff val="60000"/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  <a:tr h="656492">
                <a:tc>
                  <a:txBody>
                    <a:bodyPr/>
                    <a:lstStyle/>
                    <a:p>
                      <a:r>
                        <a:rPr lang="el-GR"/>
                        <a:t>Συμμετοχή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lumMod val="40000"/>
                            <a:lumOff val="60000"/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lumMod val="40000"/>
                            <a:lumOff val="60000"/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lumMod val="40000"/>
                            <a:lumOff val="60000"/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Συμβολική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lumMod val="40000"/>
                            <a:lumOff val="60000"/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lumMod val="40000"/>
                            <a:lumOff val="60000"/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lumMod val="40000"/>
                            <a:lumOff val="60000"/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l-GR"/>
                        <a:t>Ουσιαστική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lumMod val="40000"/>
                            <a:lumOff val="60000"/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lumMod val="40000"/>
                            <a:lumOff val="60000"/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lumMod val="40000"/>
                            <a:lumOff val="60000"/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  <a:tr h="656492">
                <a:tc>
                  <a:txBody>
                    <a:bodyPr/>
                    <a:lstStyle/>
                    <a:p>
                      <a:r>
                        <a:rPr lang="el-GR"/>
                        <a:t>Έκφραση γνώμης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lumMod val="40000"/>
                            <a:lumOff val="60000"/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lumMod val="40000"/>
                            <a:lumOff val="60000"/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lumMod val="40000"/>
                            <a:lumOff val="60000"/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Αγνοείται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lumMod val="40000"/>
                            <a:lumOff val="60000"/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lumMod val="40000"/>
                            <a:lumOff val="60000"/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lumMod val="40000"/>
                            <a:lumOff val="60000"/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Λαμβάνεται υπόψη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lumMod val="40000"/>
                            <a:lumOff val="60000"/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lumMod val="40000"/>
                            <a:lumOff val="60000"/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lumMod val="40000"/>
                            <a:lumOff val="60000"/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  <a:tr h="656492">
                <a:tc>
                  <a:txBody>
                    <a:bodyPr/>
                    <a:lstStyle/>
                    <a:p>
                      <a:r>
                        <a:rPr lang="el-GR"/>
                        <a:t>Ρόλος παιδιού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lumMod val="40000"/>
                            <a:lumOff val="60000"/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lumMod val="40000"/>
                            <a:lumOff val="60000"/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lumMod val="40000"/>
                            <a:lumOff val="60000"/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Αντικείμενο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lumMod val="40000"/>
                            <a:lumOff val="60000"/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lumMod val="40000"/>
                            <a:lumOff val="60000"/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lumMod val="40000"/>
                            <a:lumOff val="60000"/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Υποκείμενο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lumMod val="40000"/>
                            <a:lumOff val="60000"/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lumMod val="40000"/>
                            <a:lumOff val="60000"/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lumMod val="40000"/>
                            <a:lumOff val="60000"/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834209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2" name="Rectangle 12"/>
          <p:cNvSpPr>
            <a:spLocks noGrp="1" noChangeArrowheads="1"/>
          </p:cNvSpPr>
          <p:nvPr>
            <p:ph type="body" sz="half" idx="1"/>
          </p:nvPr>
        </p:nvSpPr>
        <p:spPr>
          <a:xfrm>
            <a:off x="404191" y="1282149"/>
            <a:ext cx="8218488" cy="4530725"/>
          </a:xfrm>
        </p:spPr>
        <p:txBody>
          <a:bodyPr/>
          <a:lstStyle/>
          <a:p>
            <a:pPr marL="0" indent="0" algn="ctr">
              <a:buNone/>
            </a:pPr>
            <a:endParaRPr lang="el-GR" sz="2400" dirty="0"/>
          </a:p>
          <a:p>
            <a:pPr marL="0" indent="0" algn="ctr">
              <a:buNone/>
            </a:pPr>
            <a:r>
              <a:rPr lang="el-GR" sz="2400" dirty="0"/>
              <a:t>Απαγορεύεται η αναδημοσίευση ή αναπαραγωγή του παρόντος έργου με οποιονδήποτε τρόπο χωρίς γραπτή άδεια του εκδότη, σύμφωνα με το Ν. 2121/1993 και τη Διεθνή Σύμβαση της Βέρνης </a:t>
            </a:r>
          </a:p>
          <a:p>
            <a:pPr marL="0" indent="0" algn="ctr">
              <a:buNone/>
            </a:pPr>
            <a:r>
              <a:rPr lang="el-GR" sz="2400" dirty="0"/>
              <a:t>(που έχει κυρωθεί με τον Ν. 100/1975)</a:t>
            </a:r>
          </a:p>
          <a:p>
            <a:endParaRPr lang="el-GR" sz="2400" dirty="0"/>
          </a:p>
        </p:txBody>
      </p:sp>
      <p:sp>
        <p:nvSpPr>
          <p:cNvPr id="20489" name="Rectangle 9"/>
          <p:cNvSpPr>
            <a:spLocks noGrp="1" noChangeArrowheads="1"/>
          </p:cNvSpPr>
          <p:nvPr>
            <p:ph sz="quarter" idx="2"/>
          </p:nvPr>
        </p:nvSpPr>
        <p:spPr/>
        <p:txBody>
          <a:bodyPr/>
          <a:lstStyle/>
          <a:p>
            <a:endParaRPr lang="en-US" sz="2000" dirty="0"/>
          </a:p>
          <a:p>
            <a:endParaRPr lang="en-US" sz="2000" dirty="0"/>
          </a:p>
        </p:txBody>
      </p:sp>
      <p:sp>
        <p:nvSpPr>
          <p:cNvPr id="20490" name="Rectangle 10"/>
          <p:cNvSpPr>
            <a:spLocks noGrp="1" noChangeArrowheads="1"/>
          </p:cNvSpPr>
          <p:nvPr>
            <p:ph sz="quarter" idx="3"/>
          </p:nvPr>
        </p:nvSpPr>
        <p:spPr/>
        <p:txBody>
          <a:bodyPr/>
          <a:lstStyle/>
          <a:p>
            <a:endParaRPr lang="en-US" sz="2000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54994990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Εισαγωγικά</a:t>
            </a:r>
            <a:endParaRPr lang="el-GR" b="1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74303" y="2662865"/>
            <a:ext cx="8596668" cy="3880773"/>
          </a:xfrm>
        </p:spPr>
        <p:txBody>
          <a:bodyPr>
            <a:normAutofit/>
          </a:bodyPr>
          <a:lstStyle/>
          <a:p>
            <a:r>
              <a:rPr lang="el-GR" sz="2000" b="1" i="1" dirty="0">
                <a:solidFill>
                  <a:srgbClr val="FF0000"/>
                </a:solidFill>
              </a:rPr>
              <a:t>Δικαίωμα</a:t>
            </a:r>
            <a:r>
              <a:rPr lang="el-GR" sz="2000" i="1" dirty="0"/>
              <a:t> = </a:t>
            </a:r>
            <a:r>
              <a:rPr lang="el-GR" sz="2000" b="1" i="1" dirty="0"/>
              <a:t>ηθικά και νομικά κατοχυρωμένη αξίωση που επιβάλλει υποχρεώσεις στους άλλους</a:t>
            </a:r>
            <a:endParaRPr lang="en-US" sz="2000" b="1" i="1" dirty="0" smtClean="0"/>
          </a:p>
          <a:p>
            <a:r>
              <a:rPr lang="el-GR" sz="2000" b="1" dirty="0" smtClean="0"/>
              <a:t>Κεντρικό </a:t>
            </a:r>
            <a:r>
              <a:rPr lang="el-GR" sz="2000" b="1" dirty="0"/>
              <a:t>ερώτημα:</a:t>
            </a:r>
            <a:r>
              <a:rPr lang="el-GR" sz="2000" dirty="0"/>
              <a:t/>
            </a:r>
            <a:br>
              <a:rPr lang="el-GR" sz="2000" dirty="0"/>
            </a:br>
            <a:r>
              <a:rPr lang="el-GR" sz="2000" dirty="0" smtClean="0"/>
              <a:t> </a:t>
            </a:r>
            <a:r>
              <a:rPr lang="el-GR" sz="2000" dirty="0"/>
              <a:t>Το παιδί χρειάζεται προστασία ή αυτονομία;</a:t>
            </a:r>
          </a:p>
          <a:p>
            <a:r>
              <a:rPr lang="el-GR" sz="2000" b="1" i="1" dirty="0"/>
              <a:t>Προστασία</a:t>
            </a:r>
            <a:r>
              <a:rPr lang="el-GR" sz="2000" dirty="0"/>
              <a:t> → λόγω ανωριμότητας </a:t>
            </a:r>
          </a:p>
          <a:p>
            <a:r>
              <a:rPr lang="el-GR" sz="2000" b="1" i="1" dirty="0"/>
              <a:t>Αυτονομία</a:t>
            </a:r>
            <a:r>
              <a:rPr lang="el-GR" sz="2000" dirty="0"/>
              <a:t> → ως πρόσωπο με δικαιώματα</a:t>
            </a:r>
          </a:p>
          <a:p>
            <a:r>
              <a:rPr lang="el-GR" sz="2000" dirty="0" smtClean="0"/>
              <a:t>Θεωρητικό </a:t>
            </a:r>
            <a:r>
              <a:rPr lang="el-GR" sz="2000" dirty="0"/>
              <a:t>δίλημμα</a:t>
            </a:r>
            <a:r>
              <a:rPr lang="el-GR" sz="2000" dirty="0" smtClean="0"/>
              <a:t>: </a:t>
            </a:r>
            <a:r>
              <a:rPr lang="el-GR" sz="2000" dirty="0" err="1" smtClean="0"/>
              <a:t>paternalism</a:t>
            </a:r>
            <a:r>
              <a:rPr lang="el-GR" sz="2000" dirty="0" smtClean="0"/>
              <a:t> </a:t>
            </a:r>
            <a:r>
              <a:rPr lang="el-GR" sz="2000" dirty="0"/>
              <a:t>(πατερναλισμός)</a:t>
            </a:r>
            <a:r>
              <a:rPr lang="el-GR" sz="2000" dirty="0" err="1"/>
              <a:t>vs</a:t>
            </a:r>
            <a:r>
              <a:rPr lang="el-GR" sz="2000" dirty="0"/>
              <a:t> </a:t>
            </a:r>
            <a:r>
              <a:rPr lang="el-GR" sz="2000" dirty="0" err="1"/>
              <a:t>autonomy</a:t>
            </a:r>
            <a:r>
              <a:rPr lang="el-GR" sz="2000" dirty="0"/>
              <a:t> (αυτονομία</a:t>
            </a:r>
            <a:r>
              <a:rPr lang="el-GR" sz="2000" dirty="0" smtClean="0"/>
              <a:t>)</a:t>
            </a:r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28372310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12939" y="1735586"/>
            <a:ext cx="8596668" cy="3880773"/>
          </a:xfrm>
        </p:spPr>
        <p:txBody>
          <a:bodyPr/>
          <a:lstStyle/>
          <a:p>
            <a:pPr marL="0" indent="0">
              <a:buNone/>
            </a:pPr>
            <a:r>
              <a:rPr lang="el-GR" b="1" dirty="0"/>
              <a:t>Πατερναλισμός</a:t>
            </a:r>
          </a:p>
          <a:p>
            <a:r>
              <a:rPr lang="el-GR" dirty="0"/>
              <a:t>«Ο ενήλικας ξέρει καλύτερα» </a:t>
            </a:r>
          </a:p>
          <a:p>
            <a:r>
              <a:rPr lang="el-GR" dirty="0"/>
              <a:t>βασίζεται στην ανωριμότητα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l-GR" b="1" dirty="0"/>
              <a:t>Φιλελεύθερη αυτονομία</a:t>
            </a:r>
          </a:p>
          <a:p>
            <a:r>
              <a:rPr lang="el-GR" dirty="0"/>
              <a:t>«Το άτομο αποφασίζει για τον εαυτό του» </a:t>
            </a:r>
          </a:p>
          <a:p>
            <a:pPr marL="0" indent="0">
              <a:buNone/>
            </a:pPr>
            <a:r>
              <a:rPr lang="el-GR" u="sng" dirty="0" smtClean="0"/>
              <a:t>Το </a:t>
            </a:r>
            <a:r>
              <a:rPr lang="el-GR" u="sng" dirty="0"/>
              <a:t>πρόβλημα:</a:t>
            </a:r>
            <a:br>
              <a:rPr lang="el-GR" u="sng" dirty="0"/>
            </a:br>
            <a:r>
              <a:rPr lang="el-GR" dirty="0"/>
              <a:t>Το παιδί δεν ταιριάζει πλήρως σε καμία κατηγορία</a:t>
            </a:r>
          </a:p>
          <a:p>
            <a:endParaRPr lang="en-US" dirty="0"/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21492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77334" y="746975"/>
            <a:ext cx="11029562" cy="5294387"/>
          </a:xfrm>
        </p:spPr>
        <p:txBody>
          <a:bodyPr/>
          <a:lstStyle/>
          <a:p>
            <a:r>
              <a:rPr lang="el-GR" dirty="0"/>
              <a:t>Η έννοια του «βέλτιστου συμφέροντος του παιδιού» είναι συχνά </a:t>
            </a:r>
            <a:r>
              <a:rPr lang="el-GR" dirty="0" smtClean="0"/>
              <a:t>υποκειμενική</a:t>
            </a:r>
            <a:endParaRPr lang="en-US" dirty="0" smtClean="0"/>
          </a:p>
          <a:p>
            <a:r>
              <a:rPr lang="el-GR" dirty="0"/>
              <a:t>«Αν αφήσουμε πλήρη αυτονομία, αγνοούμε την ανωριμότητα.</a:t>
            </a:r>
            <a:br>
              <a:rPr lang="el-GR" dirty="0"/>
            </a:br>
            <a:r>
              <a:rPr lang="el-GR" dirty="0"/>
              <a:t>Αν επιβάλουμε πλήρη έλεγχο, ακυρώνουμε τα δικαιώματα</a:t>
            </a:r>
            <a:r>
              <a:rPr lang="el-GR" dirty="0" smtClean="0"/>
              <a:t>.»</a:t>
            </a:r>
            <a:endParaRPr lang="en-US" dirty="0" smtClean="0"/>
          </a:p>
          <a:p>
            <a:endParaRPr lang="el-GR" dirty="0"/>
          </a:p>
          <a:p>
            <a:pPr marL="0" indent="0">
              <a:buNone/>
            </a:pPr>
            <a:r>
              <a:rPr lang="en-US" u="sng" dirty="0" smtClean="0"/>
              <a:t>T</a:t>
            </a:r>
            <a:r>
              <a:rPr lang="el-GR" u="sng" dirty="0" smtClean="0"/>
              <a:t>ι </a:t>
            </a:r>
            <a:r>
              <a:rPr lang="el-GR" u="sng" dirty="0"/>
              <a:t>είναι τα δικαιώματα του παιδιού</a:t>
            </a:r>
            <a:r>
              <a:rPr lang="el-GR" u="sng" dirty="0" smtClean="0"/>
              <a:t>;</a:t>
            </a:r>
            <a:endParaRPr lang="en-US" u="sng" dirty="0" smtClean="0"/>
          </a:p>
          <a:p>
            <a:r>
              <a:rPr lang="el-GR" dirty="0" smtClean="0"/>
              <a:t>Καθολικά</a:t>
            </a:r>
            <a:endParaRPr lang="en-US" dirty="0" smtClean="0"/>
          </a:p>
          <a:p>
            <a:r>
              <a:rPr lang="el-GR" dirty="0" smtClean="0"/>
              <a:t>Αδιαίρετα</a:t>
            </a:r>
            <a:endParaRPr lang="en-US" dirty="0" smtClean="0"/>
          </a:p>
          <a:p>
            <a:r>
              <a:rPr lang="el-GR" dirty="0" smtClean="0"/>
              <a:t>Αφορούν </a:t>
            </a:r>
            <a:r>
              <a:rPr lang="el-GR" dirty="0"/>
              <a:t>όλα </a:t>
            </a:r>
            <a:r>
              <a:rPr lang="el-GR" dirty="0" smtClean="0"/>
              <a:t>τα</a:t>
            </a:r>
            <a:r>
              <a:rPr lang="en-US" dirty="0"/>
              <a:t> </a:t>
            </a:r>
            <a:r>
              <a:rPr lang="el-GR" dirty="0" smtClean="0"/>
              <a:t>παιδιά</a:t>
            </a:r>
            <a:endParaRPr lang="en-US" dirty="0" smtClean="0"/>
          </a:p>
          <a:p>
            <a:pPr marL="0" indent="0">
              <a:buNone/>
            </a:pPr>
            <a:r>
              <a:rPr lang="el-GR" u="sng" dirty="0" smtClean="0"/>
              <a:t>Κατηγορίες:</a:t>
            </a:r>
            <a:endParaRPr lang="en-US" u="sng" dirty="0" smtClean="0"/>
          </a:p>
          <a:p>
            <a:r>
              <a:rPr lang="el-GR" dirty="0" smtClean="0"/>
              <a:t>Επιβίωσης</a:t>
            </a:r>
            <a:endParaRPr lang="en-US" dirty="0" smtClean="0"/>
          </a:p>
          <a:p>
            <a:r>
              <a:rPr lang="el-GR" dirty="0" smtClean="0"/>
              <a:t>Προστασίας</a:t>
            </a:r>
            <a:endParaRPr lang="en-US" dirty="0" smtClean="0"/>
          </a:p>
          <a:p>
            <a:r>
              <a:rPr lang="el-GR" dirty="0" smtClean="0"/>
              <a:t>Ανάπτυξης</a:t>
            </a:r>
            <a:endParaRPr lang="en-US" dirty="0" smtClean="0"/>
          </a:p>
          <a:p>
            <a:r>
              <a:rPr lang="el-GR" dirty="0" smtClean="0"/>
              <a:t>Συμμετοχής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00215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Περίοδος </a:t>
            </a:r>
            <a:r>
              <a:rPr lang="en-US" b="1" dirty="0"/>
              <a:t>Rodham (1973)</a:t>
            </a:r>
            <a:endParaRPr lang="el-GR" b="1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22788" y="1812859"/>
            <a:ext cx="8596668" cy="3880773"/>
          </a:xfrm>
        </p:spPr>
        <p:txBody>
          <a:bodyPr/>
          <a:lstStyle/>
          <a:p>
            <a:endParaRPr lang="en-US" dirty="0" smtClean="0"/>
          </a:p>
          <a:p>
            <a:r>
              <a:rPr lang="el-GR" dirty="0"/>
              <a:t>Η </a:t>
            </a:r>
            <a:r>
              <a:rPr lang="el-GR" dirty="0" err="1"/>
              <a:t>Rodham</a:t>
            </a:r>
            <a:r>
              <a:rPr lang="el-GR" dirty="0"/>
              <a:t> εκφράζει μια πρώιμη προσέγγιση των δικαιωμάτων του παιδιού, που βασίζεται σε:</a:t>
            </a:r>
          </a:p>
          <a:p>
            <a:r>
              <a:rPr lang="el-GR" dirty="0"/>
              <a:t>νομικό πατερναλισμό </a:t>
            </a:r>
          </a:p>
          <a:p>
            <a:r>
              <a:rPr lang="el-GR" dirty="0"/>
              <a:t>προστατευτική λογική </a:t>
            </a:r>
          </a:p>
          <a:p>
            <a:pPr marL="0" indent="0">
              <a:buNone/>
            </a:pPr>
            <a:r>
              <a:rPr lang="el-GR" dirty="0" smtClean="0"/>
              <a:t>Το </a:t>
            </a:r>
            <a:r>
              <a:rPr lang="el-GR" dirty="0"/>
              <a:t>παιδί θεωρείται:</a:t>
            </a:r>
          </a:p>
          <a:p>
            <a:r>
              <a:rPr lang="el-GR" dirty="0"/>
              <a:t>ανώριμο </a:t>
            </a:r>
          </a:p>
          <a:p>
            <a:r>
              <a:rPr lang="el-GR" dirty="0"/>
              <a:t>ευάλωτο </a:t>
            </a:r>
          </a:p>
          <a:p>
            <a:r>
              <a:rPr lang="el-GR" dirty="0"/>
              <a:t>εξαρτημένο</a:t>
            </a:r>
          </a:p>
        </p:txBody>
      </p:sp>
    </p:spTree>
    <p:extLst>
      <p:ext uri="{BB962C8B-B14F-4D97-AF65-F5344CB8AC3E}">
        <p14:creationId xmlns:p14="http://schemas.microsoft.com/office/powerpoint/2010/main" val="41133852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77334" y="978795"/>
            <a:ext cx="8596668" cy="5062568"/>
          </a:xfrm>
        </p:spPr>
        <p:txBody>
          <a:bodyPr>
            <a:normAutofit/>
          </a:bodyPr>
          <a:lstStyle/>
          <a:p>
            <a:r>
              <a:rPr lang="el-GR" b="1" dirty="0"/>
              <a:t>Κεντρική ιδέα</a:t>
            </a:r>
          </a:p>
          <a:p>
            <a:pPr marL="0" indent="0">
              <a:buNone/>
            </a:pPr>
            <a:r>
              <a:rPr lang="el-GR" dirty="0" smtClean="0"/>
              <a:t>Τα </a:t>
            </a:r>
            <a:r>
              <a:rPr lang="el-GR" dirty="0"/>
              <a:t>δικαιώματα του παιδιού είναι κυρίως:</a:t>
            </a:r>
          </a:p>
          <a:p>
            <a:r>
              <a:rPr lang="el-GR" dirty="0"/>
              <a:t>δικαιώματα προστασίας (</a:t>
            </a:r>
            <a:r>
              <a:rPr lang="el-GR" dirty="0" err="1"/>
              <a:t>protection</a:t>
            </a:r>
            <a:r>
              <a:rPr lang="el-GR" dirty="0"/>
              <a:t> </a:t>
            </a:r>
            <a:r>
              <a:rPr lang="el-GR" dirty="0" err="1"/>
              <a:t>rights</a:t>
            </a:r>
            <a:r>
              <a:rPr lang="el-GR" dirty="0"/>
              <a:t>) </a:t>
            </a:r>
          </a:p>
          <a:p>
            <a:pPr marL="0" indent="0">
              <a:buNone/>
            </a:pPr>
            <a:r>
              <a:rPr lang="el-GR" dirty="0"/>
              <a:t>Όχι:</a:t>
            </a:r>
          </a:p>
          <a:p>
            <a:r>
              <a:rPr lang="el-GR" dirty="0"/>
              <a:t>δικαιώματα </a:t>
            </a:r>
            <a:r>
              <a:rPr lang="el-GR" dirty="0" smtClean="0"/>
              <a:t>αυτονομίας</a:t>
            </a:r>
            <a:endParaRPr lang="en-US" dirty="0" smtClean="0"/>
          </a:p>
          <a:p>
            <a:endParaRPr lang="en-US" dirty="0" smtClean="0"/>
          </a:p>
          <a:p>
            <a:pPr marL="0" indent="0">
              <a:buNone/>
            </a:pPr>
            <a:r>
              <a:rPr lang="el-GR" dirty="0"/>
              <a:t>Η σκέψη της βασίζεται σε ένα θεμελιώδες επιχείρημα:</a:t>
            </a:r>
          </a:p>
          <a:p>
            <a:r>
              <a:rPr lang="el-GR" dirty="0" smtClean="0"/>
              <a:t> </a:t>
            </a:r>
            <a:r>
              <a:rPr lang="el-GR" dirty="0"/>
              <a:t>«Το παιδί δεν έχει επαρκή λογική ικανότητα για να λαμβάνει αποφάσεις»</a:t>
            </a:r>
          </a:p>
          <a:p>
            <a:pPr marL="0" indent="0">
              <a:buNone/>
            </a:pPr>
            <a:r>
              <a:rPr lang="el-GR" dirty="0"/>
              <a:t>Άρα:</a:t>
            </a:r>
          </a:p>
          <a:p>
            <a:r>
              <a:rPr lang="el-GR" dirty="0"/>
              <a:t>οι ενήλικες (γονείς/κράτος) αποφασίζουν </a:t>
            </a:r>
          </a:p>
          <a:p>
            <a:r>
              <a:rPr lang="el-GR" dirty="0"/>
              <a:t>με βάση το «συμφέρον του παιδιού»</a:t>
            </a:r>
          </a:p>
          <a:p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611874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b="1" u="sng" dirty="0"/>
              <a:t>Κριτική</a:t>
            </a:r>
          </a:p>
          <a:p>
            <a:r>
              <a:rPr lang="el-GR" dirty="0"/>
              <a:t>Υποτιμά τις ικανότητες των παιδιών </a:t>
            </a:r>
          </a:p>
          <a:p>
            <a:r>
              <a:rPr lang="el-GR" dirty="0"/>
              <a:t>Αποκλείει τη φωνή τους </a:t>
            </a:r>
          </a:p>
          <a:p>
            <a:r>
              <a:rPr lang="el-GR" dirty="0"/>
              <a:t>Δημιουργεί εξάρτηση </a:t>
            </a:r>
            <a:endParaRPr lang="en-US" dirty="0" smtClean="0"/>
          </a:p>
          <a:p>
            <a:endParaRPr lang="el-GR" dirty="0"/>
          </a:p>
          <a:p>
            <a:pPr marL="0" indent="0">
              <a:buNone/>
            </a:pPr>
            <a:r>
              <a:rPr lang="el-GR" u="sng" dirty="0" smtClean="0"/>
              <a:t>Σοβαρό σημείο:</a:t>
            </a:r>
            <a:r>
              <a:rPr lang="en-US" u="sng" dirty="0" smtClean="0"/>
              <a:t> </a:t>
            </a:r>
            <a:r>
              <a:rPr lang="el-GR" dirty="0" smtClean="0"/>
              <a:t>Το </a:t>
            </a:r>
            <a:r>
              <a:rPr lang="el-GR" dirty="0"/>
              <a:t>«συμφέρον του παιδιού» καθορίζεται </a:t>
            </a:r>
            <a:r>
              <a:rPr lang="el-GR" b="1" dirty="0"/>
              <a:t>χωρίς το παιδί</a:t>
            </a:r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913771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Μεταστροφή μετά το 1989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77334" y="2701502"/>
            <a:ext cx="8596668" cy="3880773"/>
          </a:xfrm>
        </p:spPr>
        <p:txBody>
          <a:bodyPr/>
          <a:lstStyle/>
          <a:p>
            <a:r>
              <a:rPr lang="el-GR" dirty="0"/>
              <a:t>Η αλλαγή δεν είναι μόνο νομική — είναι </a:t>
            </a:r>
            <a:r>
              <a:rPr lang="el-GR" b="1" dirty="0"/>
              <a:t>παραδειγματική </a:t>
            </a:r>
            <a:endParaRPr lang="en-US" b="1" dirty="0" smtClean="0"/>
          </a:p>
          <a:p>
            <a:pPr marL="0" indent="0">
              <a:buNone/>
            </a:pPr>
            <a:r>
              <a:rPr lang="el-GR" dirty="0" smtClean="0"/>
              <a:t>Το </a:t>
            </a:r>
            <a:r>
              <a:rPr lang="el-GR" dirty="0"/>
              <a:t>παιδί:</a:t>
            </a:r>
          </a:p>
          <a:p>
            <a:r>
              <a:rPr lang="el-GR" dirty="0"/>
              <a:t>γίνεται «φορέας δικαιωμάτων» </a:t>
            </a:r>
          </a:p>
          <a:p>
            <a:r>
              <a:rPr lang="el-GR" dirty="0"/>
              <a:t>αποκτά δυνατότητα </a:t>
            </a:r>
            <a:r>
              <a:rPr lang="el-GR" dirty="0" smtClean="0"/>
              <a:t>δράσης</a:t>
            </a:r>
            <a:r>
              <a:rPr lang="en-US" dirty="0" smtClean="0"/>
              <a:t> &amp; </a:t>
            </a:r>
            <a:r>
              <a:rPr lang="el-GR" dirty="0" smtClean="0"/>
              <a:t>επιρροή </a:t>
            </a:r>
            <a:r>
              <a:rPr lang="el-GR" dirty="0"/>
              <a:t>στο περιβάλλον</a:t>
            </a:r>
          </a:p>
        </p:txBody>
      </p:sp>
    </p:spTree>
    <p:extLst>
      <p:ext uri="{BB962C8B-B14F-4D97-AF65-F5344CB8AC3E}">
        <p14:creationId xmlns:p14="http://schemas.microsoft.com/office/powerpoint/2010/main" val="557800794"/>
      </p:ext>
    </p:extLst>
  </p:cSld>
  <p:clrMapOvr>
    <a:masterClrMapping/>
  </p:clrMapOvr>
</p:sld>
</file>

<file path=ppt/theme/theme1.xml><?xml version="1.0" encoding="utf-8"?>
<a:theme xmlns:a="http://schemas.openxmlformats.org/drawingml/2006/main" name="Όψη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1343</TotalTime>
  <Words>614</Words>
  <Application>Microsoft Office PowerPoint</Application>
  <PresentationFormat>Ευρεία οθόνη</PresentationFormat>
  <Paragraphs>180</Paragraphs>
  <Slides>22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22</vt:i4>
      </vt:variant>
    </vt:vector>
  </HeadingPairs>
  <TitlesOfParts>
    <vt:vector size="27" baseType="lpstr">
      <vt:lpstr>Arial</vt:lpstr>
      <vt:lpstr>Calibri</vt:lpstr>
      <vt:lpstr>Trebuchet MS</vt:lpstr>
      <vt:lpstr>Wingdings 3</vt:lpstr>
      <vt:lpstr>Όψη</vt:lpstr>
      <vt:lpstr>ΤΑ ΔΙΚΑΙΩΜΑΤΑ ΤΟΥ ΠΑΙΔΙΟΥ</vt:lpstr>
      <vt:lpstr>Παρουσίαση του PowerPoint</vt:lpstr>
      <vt:lpstr>Εισαγωγικά</vt:lpstr>
      <vt:lpstr>Παρουσίαση του PowerPoint</vt:lpstr>
      <vt:lpstr>Παρουσίαση του PowerPoint</vt:lpstr>
      <vt:lpstr>Περίοδος Rodham (1973)</vt:lpstr>
      <vt:lpstr>Παρουσίαση του PowerPoint</vt:lpstr>
      <vt:lpstr>Παρουσίαση του PowerPoint</vt:lpstr>
      <vt:lpstr>Μεταστροφή μετά το 1989</vt:lpstr>
      <vt:lpstr>Michael Freeman</vt:lpstr>
      <vt:lpstr>Παρουσίαση του PowerPoint</vt:lpstr>
      <vt:lpstr>Barbara Bennett Woodhouse (1990)</vt:lpstr>
      <vt:lpstr>Παρουσίαση του PowerPoint</vt:lpstr>
      <vt:lpstr>Neil MacCormick</vt:lpstr>
      <vt:lpstr>Παρουσίαση του PowerPoint</vt:lpstr>
      <vt:lpstr>Hugh Campbell</vt:lpstr>
      <vt:lpstr>Παρουσίαση του PowerPoint</vt:lpstr>
      <vt:lpstr>«ΔΙΚΑΙΩΜΑ ΚΑΤΟΧΗΣ ΔΙΚΑΙΩΜΑΤΩΝ»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ΤΑ ΔΙΚΑΙΩΜΑΤΑ ΤΟΥ ΠΑΙΔΙΟΥ</dc:title>
  <dc:creator>pc</dc:creator>
  <cp:lastModifiedBy>pc</cp:lastModifiedBy>
  <cp:revision>16</cp:revision>
  <dcterms:created xsi:type="dcterms:W3CDTF">2026-04-19T16:46:42Z</dcterms:created>
  <dcterms:modified xsi:type="dcterms:W3CDTF">2026-04-20T15:09:50Z</dcterms:modified>
</cp:coreProperties>
</file>