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5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37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/>
              <a:t>5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i="1" dirty="0"/>
              <a:t>Περιορισμοί</a:t>
            </a:r>
          </a:p>
          <a:p>
            <a:r>
              <a:rPr lang="el-GR" b="1" dirty="0"/>
              <a:t>1. Πατερναλισμός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= παθητικός αποδέκτης βοήθειας </a:t>
            </a:r>
          </a:p>
          <a:p>
            <a:r>
              <a:rPr lang="el-GR" b="1" dirty="0"/>
              <a:t>2. Έλλειψη συμμετοχής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Δεν αναγνωρίζεται η φωνή του παιδιού </a:t>
            </a:r>
          </a:p>
          <a:p>
            <a:r>
              <a:rPr lang="el-GR" b="1" dirty="0"/>
              <a:t>3. Φιλανθρωπικός χαρακτήρας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Όχι πλήρως θεσμικά κατοχυρωμένα δικαιώματα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567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5362" y="158839"/>
            <a:ext cx="8596668" cy="1320800"/>
          </a:xfrm>
        </p:spPr>
        <p:txBody>
          <a:bodyPr/>
          <a:lstStyle/>
          <a:p>
            <a:r>
              <a:rPr lang="el-GR" b="1" dirty="0" smtClean="0"/>
              <a:t>Η Διακήρυξη της Γενεύης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Καθοριστική συμβολή είχε: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err="1"/>
              <a:t>Save</a:t>
            </a:r>
            <a:r>
              <a:rPr lang="el-GR" dirty="0"/>
              <a:t> the Children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και η δράση της </a:t>
            </a:r>
            <a:r>
              <a:rPr lang="el-GR" dirty="0" err="1"/>
              <a:t>Eglantyne</a:t>
            </a:r>
            <a:r>
              <a:rPr lang="el-GR" dirty="0"/>
              <a:t> </a:t>
            </a:r>
            <a:r>
              <a:rPr lang="el-GR" dirty="0" err="1"/>
              <a:t>Jebb</a:t>
            </a:r>
            <a:r>
              <a:rPr lang="el-GR" dirty="0"/>
              <a:t> </a:t>
            </a:r>
          </a:p>
          <a:p>
            <a:r>
              <a:rPr lang="el-GR" dirty="0" smtClean="0"/>
              <a:t> </a:t>
            </a:r>
            <a:r>
              <a:rPr lang="el-GR" dirty="0"/>
              <a:t>Η </a:t>
            </a:r>
            <a:r>
              <a:rPr lang="el-GR" dirty="0" err="1"/>
              <a:t>Jebb</a:t>
            </a:r>
            <a:r>
              <a:rPr lang="el-GR" dirty="0"/>
              <a:t> διατύπωσε το αρχικό κείμενο της Διακήρυξης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/>
              <a:t>Θεσμική κατοχύρωση</a:t>
            </a:r>
          </a:p>
          <a:p>
            <a:r>
              <a:rPr lang="el-GR" dirty="0"/>
              <a:t>Η Διακήρυξη υιοθετήθηκε από την: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Κοινωνία των Εθνών το 1924 </a:t>
            </a:r>
          </a:p>
          <a:p>
            <a:r>
              <a:rPr lang="el-GR" dirty="0" smtClean="0"/>
              <a:t>Πρόκειται για➡️ </a:t>
            </a:r>
            <a:r>
              <a:rPr lang="el-GR" dirty="0"/>
              <a:t>το </a:t>
            </a:r>
            <a:r>
              <a:rPr lang="el-GR" b="1" dirty="0"/>
              <a:t>πρώτο διεθνές κείμενο αναγνώρισης δικαιωμάτων του παιδιού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3527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7937" y="248992"/>
            <a:ext cx="8596668" cy="1320800"/>
          </a:xfrm>
        </p:spPr>
        <p:txBody>
          <a:bodyPr/>
          <a:lstStyle/>
          <a:p>
            <a:r>
              <a:rPr lang="el-GR" b="1" dirty="0"/>
              <a:t>Δομή και περιεχόμενο της Διακήρυξης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Αρχή 1</a:t>
            </a:r>
          </a:p>
          <a:p>
            <a:r>
              <a:rPr lang="el-GR" b="1" dirty="0"/>
              <a:t>«Το παιδί πρέπει να έχει τα μέσα για φυσιολογική ανάπτυξη»</a:t>
            </a:r>
          </a:p>
          <a:p>
            <a:r>
              <a:rPr lang="el-GR" dirty="0" smtClean="0"/>
              <a:t>Περιλαμβάνει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σωματική ανάπτυξη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ψυχική ανάπτυξη </a:t>
            </a:r>
          </a:p>
          <a:p>
            <a:pPr marL="0" indent="0">
              <a:buNone/>
            </a:pPr>
            <a:r>
              <a:rPr lang="el-GR" b="1" dirty="0" smtClean="0"/>
              <a:t>Ερμηνεία</a:t>
            </a:r>
            <a:r>
              <a:rPr lang="el-GR" b="1" dirty="0"/>
              <a:t>:</a:t>
            </a:r>
          </a:p>
          <a:p>
            <a:r>
              <a:rPr lang="el-GR" dirty="0"/>
              <a:t>Για πρώτη φορά αναγνωρίζεται ότι:</a:t>
            </a:r>
            <a:br>
              <a:rPr lang="el-GR" dirty="0"/>
            </a:br>
            <a:r>
              <a:rPr lang="el-GR" dirty="0"/>
              <a:t>➡️ η ανάπτυξη είναι </a:t>
            </a:r>
            <a:r>
              <a:rPr lang="el-GR" b="1" dirty="0"/>
              <a:t>δικαίωμα</a:t>
            </a:r>
            <a:r>
              <a:rPr lang="el-GR" dirty="0"/>
              <a:t>, όχι τύχη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4482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Αρχή 2</a:t>
            </a:r>
          </a:p>
          <a:p>
            <a:r>
              <a:rPr lang="el-GR" b="1" dirty="0"/>
              <a:t>«Το πεινασμένο παιδί πρέπει να τρέφεται, το άρρωστο να θεραπεύεται»</a:t>
            </a:r>
          </a:p>
          <a:p>
            <a:r>
              <a:rPr lang="el-GR" dirty="0" smtClean="0"/>
              <a:t>Εστιάζει </a:t>
            </a:r>
            <a:r>
              <a:rPr lang="el-GR" dirty="0"/>
              <a:t>σε βασικές ανάγκες: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τροφή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υγεία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περίθαλψη </a:t>
            </a:r>
          </a:p>
          <a:p>
            <a:pPr marL="0" indent="0">
              <a:buNone/>
            </a:pPr>
            <a:r>
              <a:rPr lang="el-GR" b="1" dirty="0" smtClean="0"/>
              <a:t>Σημασία</a:t>
            </a:r>
            <a:r>
              <a:rPr lang="el-GR" b="1" dirty="0"/>
              <a:t>:</a:t>
            </a:r>
          </a:p>
          <a:p>
            <a:r>
              <a:rPr lang="el-GR" dirty="0"/>
              <a:t>➡️ Καθιερώνεται η ιδέα της </a:t>
            </a:r>
            <a:r>
              <a:rPr lang="el-GR" b="1" dirty="0"/>
              <a:t>υποχρέωσης φροντίδας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6339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Αρχή 3</a:t>
            </a:r>
          </a:p>
          <a:p>
            <a:r>
              <a:rPr lang="el-GR" b="1" dirty="0"/>
              <a:t>«Το παιδί πρέπει να είναι το πρώτο που λαμβάνει βοήθεια»</a:t>
            </a:r>
          </a:p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περιόδους:</a:t>
            </a:r>
          </a:p>
          <a:p>
            <a:r>
              <a:rPr lang="el-GR" dirty="0"/>
              <a:t>κρίσεων </a:t>
            </a:r>
          </a:p>
          <a:p>
            <a:r>
              <a:rPr lang="el-GR" dirty="0"/>
              <a:t>πολέμων </a:t>
            </a:r>
          </a:p>
          <a:p>
            <a:r>
              <a:rPr lang="el-GR" dirty="0"/>
              <a:t>φυσικών καταστροφών </a:t>
            </a:r>
          </a:p>
          <a:p>
            <a:pPr marL="0" indent="0">
              <a:buNone/>
            </a:pPr>
            <a:r>
              <a:rPr lang="el-GR" b="1" dirty="0" smtClean="0"/>
              <a:t>Σημασία</a:t>
            </a:r>
            <a:r>
              <a:rPr lang="el-GR" b="1" dirty="0"/>
              <a:t>:</a:t>
            </a:r>
          </a:p>
          <a:p>
            <a:r>
              <a:rPr lang="el-GR" dirty="0"/>
              <a:t>➡️ Αρχή προτεραιότητας του παιδιού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766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99981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Αρχή 4</a:t>
            </a:r>
          </a:p>
          <a:p>
            <a:r>
              <a:rPr lang="el-GR" b="1" dirty="0"/>
              <a:t>«Το παιδί πρέπει να προστατεύεται από εκμετάλλευση»</a:t>
            </a:r>
          </a:p>
          <a:p>
            <a:r>
              <a:rPr lang="el-GR" dirty="0" smtClean="0"/>
              <a:t>Αναφέρεται </a:t>
            </a:r>
            <a:r>
              <a:rPr lang="el-GR" dirty="0"/>
              <a:t>σε: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παιδική εργασία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κακοποίηση </a:t>
            </a:r>
          </a:p>
          <a:p>
            <a:pPr marL="0" indent="0">
              <a:buNone/>
            </a:pPr>
            <a:r>
              <a:rPr lang="el-GR" b="1" dirty="0" smtClean="0"/>
              <a:t>Σημασία</a:t>
            </a:r>
            <a:r>
              <a:rPr lang="el-GR" b="1" dirty="0"/>
              <a:t>:</a:t>
            </a:r>
          </a:p>
          <a:p>
            <a:r>
              <a:rPr lang="el-GR" dirty="0"/>
              <a:t>➡️ Πρώτη διεθνής αναφορά στην </a:t>
            </a:r>
            <a:r>
              <a:rPr lang="el-GR" b="1" dirty="0"/>
              <a:t>εκμετάλλευση παιδιών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3034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06123" y="183861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Αρχή 5</a:t>
            </a:r>
          </a:p>
          <a:p>
            <a:r>
              <a:rPr lang="el-GR" b="1" dirty="0"/>
              <a:t>«Το παιδί πρέπει να ανατρέφεται με αίσθημα κοινωνικής ευθύνης»</a:t>
            </a:r>
          </a:p>
          <a:p>
            <a:r>
              <a:rPr lang="el-GR" dirty="0" smtClean="0"/>
              <a:t>Εκπαίδευση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ηθική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κοινωνική </a:t>
            </a:r>
          </a:p>
          <a:p>
            <a:pPr marL="0" indent="0">
              <a:buNone/>
            </a:pPr>
            <a:r>
              <a:rPr lang="el-GR" b="1" dirty="0" smtClean="0"/>
              <a:t>Σημασία</a:t>
            </a:r>
            <a:r>
              <a:rPr lang="el-GR" b="1" dirty="0"/>
              <a:t>:</a:t>
            </a:r>
          </a:p>
          <a:p>
            <a:r>
              <a:rPr lang="el-GR" dirty="0"/>
              <a:t>➡️ Το παιδί ως </a:t>
            </a:r>
            <a:r>
              <a:rPr lang="el-GR" b="1" dirty="0"/>
              <a:t>μελλοντικός πολίτης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5564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r>
              <a:rPr lang="el-GR" dirty="0"/>
              <a:t>Η Διακήρυξη αποτελεί ιστορικό ορόσημο – είναι όμως </a:t>
            </a:r>
            <a:r>
              <a:rPr lang="el-GR" b="1" dirty="0"/>
              <a:t>πρώιμη, περιορισμένη και με αρκετά θεωρητικά &amp; πρακτικά προβλήματα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1. Μη </a:t>
            </a:r>
            <a:r>
              <a:rPr lang="el-GR" b="1" dirty="0"/>
              <a:t>νομικά δεσμευτικός χαρακτήρας</a:t>
            </a:r>
          </a:p>
          <a:p>
            <a:pPr marL="0" indent="0">
              <a:buNone/>
            </a:pPr>
            <a:r>
              <a:rPr lang="el-GR" b="1" dirty="0" smtClean="0"/>
              <a:t>Πρόβλημα</a:t>
            </a:r>
            <a:endParaRPr lang="el-GR" b="1" dirty="0"/>
          </a:p>
          <a:p>
            <a:r>
              <a:rPr lang="el-GR" dirty="0"/>
              <a:t>Η Διακήρυξη δεν είναι σύμβαση/συμφωνία με νομική ισχύ.</a:t>
            </a:r>
          </a:p>
          <a:p>
            <a:r>
              <a:rPr lang="el-GR" b="1" dirty="0" smtClean="0"/>
              <a:t> </a:t>
            </a:r>
            <a:r>
              <a:rPr lang="el-GR" b="1" dirty="0"/>
              <a:t>Επί της ουσίας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Κανένα κράτος </a:t>
            </a:r>
            <a:r>
              <a:rPr lang="el-GR" b="1" dirty="0"/>
              <a:t>δεν υποχρεούται</a:t>
            </a:r>
            <a:r>
              <a:rPr lang="el-GR" dirty="0"/>
              <a:t> να εφαρμόσει τα άρθρα της.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Δεν υπάρχει μηχανισμός επιβολής ή κυρώσεων σε περίπτωση μη εφαρμογής. </a:t>
            </a:r>
          </a:p>
          <a:p>
            <a:pPr marL="0" indent="0">
              <a:buNone/>
            </a:pPr>
            <a:r>
              <a:rPr lang="el-GR" b="1" dirty="0" smtClean="0"/>
              <a:t>Κριτική</a:t>
            </a:r>
            <a:endParaRPr lang="el-GR" b="1" dirty="0"/>
          </a:p>
          <a:p>
            <a:r>
              <a:rPr lang="el-GR" dirty="0"/>
              <a:t>Αν και ορίζει αρχές, αυτές παραμένουν </a:t>
            </a:r>
            <a:r>
              <a:rPr lang="el-GR" b="1" dirty="0"/>
              <a:t>ηθικές παραινέσεις</a:t>
            </a:r>
            <a:r>
              <a:rPr lang="el-GR" dirty="0"/>
              <a:t>, όχι δεσμευτικά δικαιώματα.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2255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1120" y="1313645"/>
            <a:ext cx="8596668" cy="4675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2. Πατερναλιστική και υποκειμενική προσέγγιση</a:t>
            </a:r>
          </a:p>
          <a:p>
            <a:r>
              <a:rPr lang="el-GR" dirty="0" smtClean="0"/>
              <a:t>Τα </a:t>
            </a:r>
            <a:r>
              <a:rPr lang="el-GR" dirty="0"/>
              <a:t>άρθρα μιλούν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«πρέπει να τρέφεται»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«πρέπει να προστατεύεται»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«πρέπει να βοηθηθεί» κ.λπ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/>
              <a:t>Κριτική</a:t>
            </a:r>
          </a:p>
          <a:p>
            <a:r>
              <a:rPr lang="el-GR" dirty="0"/>
              <a:t>Η διατύπωση είναι </a:t>
            </a:r>
            <a:r>
              <a:rPr lang="el-GR" b="1" dirty="0"/>
              <a:t>πατερναλιστική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Δεν διατυπώνει </a:t>
            </a:r>
            <a:r>
              <a:rPr lang="el-GR" i="1" dirty="0"/>
              <a:t>δικαιώματα</a:t>
            </a:r>
            <a:r>
              <a:rPr lang="el-GR" dirty="0"/>
              <a:t> με όρους </a:t>
            </a:r>
            <a:r>
              <a:rPr lang="el-GR" b="1" dirty="0" err="1"/>
              <a:t>δικαιϊκούς</a:t>
            </a:r>
            <a:r>
              <a:rPr lang="el-GR" dirty="0"/>
              <a:t> αλλά </a:t>
            </a:r>
            <a:r>
              <a:rPr lang="el-GR" b="1" dirty="0"/>
              <a:t>υποχρεώσεις ευαισθησίας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Είναι καλοπροαίρετη έκκληση, όχι νομική αξίωση.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1045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22787" y="1558344"/>
            <a:ext cx="8596668" cy="486938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3. Αντιμετώπιση του παιδιού ως παθητικό αντικείμενο</a:t>
            </a:r>
          </a:p>
          <a:p>
            <a:r>
              <a:rPr lang="el-GR" dirty="0" smtClean="0"/>
              <a:t>Η </a:t>
            </a:r>
            <a:r>
              <a:rPr lang="el-GR" dirty="0"/>
              <a:t>διακήρυξη μιλά κυρίως για μέριμνα και προστασία </a:t>
            </a:r>
            <a:r>
              <a:rPr lang="el-GR" i="1" dirty="0"/>
              <a:t>προς</a:t>
            </a:r>
            <a:r>
              <a:rPr lang="el-GR" dirty="0"/>
              <a:t> το παιδί. </a:t>
            </a:r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dirty="0"/>
              <a:t>Κριτική</a:t>
            </a:r>
          </a:p>
          <a:p>
            <a:r>
              <a:rPr lang="el-GR" dirty="0"/>
              <a:t>Δεν υπάρχει </a:t>
            </a:r>
            <a:r>
              <a:rPr lang="el-GR" b="1" dirty="0"/>
              <a:t>ενεργός ρόλος του παιδιού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Κανένα άρθρο δεν διασφαλίζει συμμετοχή στη λήψη αποφάσεων.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Το παιδί παρουσιάζεται ως </a:t>
            </a:r>
            <a:r>
              <a:rPr lang="el-GR" i="1" dirty="0"/>
              <a:t>ανίκανο</a:t>
            </a:r>
            <a:r>
              <a:rPr lang="el-GR" dirty="0"/>
              <a:t> ‒ όχι ως </a:t>
            </a:r>
            <a:r>
              <a:rPr lang="el-GR" b="1" dirty="0"/>
              <a:t>φορέας δικαιωμάτων με φωνή</a:t>
            </a:r>
            <a:r>
              <a:rPr lang="el-GR" dirty="0"/>
              <a:t>. </a:t>
            </a:r>
          </a:p>
          <a:p>
            <a:r>
              <a:rPr lang="el-GR" dirty="0"/>
              <a:t>Αυτό σημαίνει </a:t>
            </a:r>
            <a:r>
              <a:rPr lang="el-GR" dirty="0" smtClean="0"/>
              <a:t>ότι: το </a:t>
            </a:r>
            <a:r>
              <a:rPr lang="el-GR" dirty="0"/>
              <a:t>παιδί δεν έχει θέση ως </a:t>
            </a:r>
            <a:r>
              <a:rPr lang="el-GR" b="1" dirty="0"/>
              <a:t>δίκαιο υποκείμενο</a:t>
            </a:r>
            <a:r>
              <a:rPr lang="el-GR" dirty="0"/>
              <a:t>, αλλά ως </a:t>
            </a:r>
            <a:r>
              <a:rPr lang="el-GR" b="1" dirty="0"/>
              <a:t>αντικείμενο μέριμνας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4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l-GR" sz="4000" b="1" dirty="0" smtClean="0"/>
              <a:t>4</a:t>
            </a:r>
            <a:endParaRPr lang="el-GR" sz="4000" b="1" dirty="0" smtClean="0"/>
          </a:p>
          <a:p>
            <a:pPr algn="ctr"/>
            <a:r>
              <a:rPr lang="el-GR" sz="4000" b="1" dirty="0" smtClean="0"/>
              <a:t>Η πρώιμη θεσμοθέτηση των δικαιωμάτων του παιδιού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93711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365161"/>
            <a:ext cx="8596668" cy="4676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4. Έλλειψη ορισμών και συγκεκριμένων δικαιωμάτων</a:t>
            </a:r>
          </a:p>
          <a:p>
            <a:r>
              <a:rPr lang="el-GR" dirty="0" smtClean="0"/>
              <a:t>Η </a:t>
            </a:r>
            <a:r>
              <a:rPr lang="el-GR" dirty="0"/>
              <a:t>Διακήρυξη περιέχει γενικές αρχές για: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ανάπτυξη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τροφή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βοήθεια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προστασία από εκμετάλλευση</a:t>
            </a:r>
            <a:br>
              <a:rPr lang="el-GR" dirty="0"/>
            </a:br>
            <a:r>
              <a:rPr lang="el-GR" dirty="0"/>
              <a:t>αλλά </a:t>
            </a:r>
            <a:r>
              <a:rPr lang="el-GR" b="1" dirty="0"/>
              <a:t>δεν προσδιορίζει</a:t>
            </a:r>
            <a:r>
              <a:rPr lang="el-GR" dirty="0"/>
              <a:t> πού, πώς και υπό ποιες συνθήκες.</a:t>
            </a:r>
          </a:p>
          <a:p>
            <a:pPr marL="0" indent="0">
              <a:buNone/>
            </a:pPr>
            <a:r>
              <a:rPr lang="el-GR" b="1" dirty="0"/>
              <a:t>Κριτική</a:t>
            </a:r>
          </a:p>
          <a:p>
            <a:r>
              <a:rPr lang="el-GR" dirty="0"/>
              <a:t>Δεν υπάρχει: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σαφής ορισμός «παιδιού»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καθορισμός ορίων ηλικίας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αναφορά σε συγκεκριμένα δικαιώματα (π.χ. εκπαίδευση ή ελευθερία έκφρασης)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1379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365161"/>
            <a:ext cx="8596668" cy="4676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5.  </a:t>
            </a:r>
            <a:r>
              <a:rPr lang="el-GR" b="1" dirty="0"/>
              <a:t>Περιορισμένη ιστορική/πολιτισμική προσέγγιση</a:t>
            </a:r>
          </a:p>
          <a:p>
            <a:r>
              <a:rPr lang="el-GR" b="1" dirty="0" smtClean="0"/>
              <a:t>Χρονική </a:t>
            </a:r>
            <a:r>
              <a:rPr lang="el-GR" b="1" dirty="0"/>
              <a:t>συγκυρία</a:t>
            </a:r>
          </a:p>
          <a:p>
            <a:r>
              <a:rPr lang="el-GR" dirty="0"/>
              <a:t>Γράφτηκε σε μια μεταπολεμική εποχή φτώχειας, όχι σε συνθήκες ισότητας δικαιωμάτων. </a:t>
            </a:r>
          </a:p>
          <a:p>
            <a:pPr marL="0" indent="0">
              <a:buNone/>
            </a:pPr>
            <a:r>
              <a:rPr lang="el-GR" b="1" dirty="0" smtClean="0"/>
              <a:t>Κριτική</a:t>
            </a:r>
            <a:endParaRPr lang="el-GR" b="1" dirty="0"/>
          </a:p>
          <a:p>
            <a:r>
              <a:rPr lang="el-GR" dirty="0"/>
              <a:t>Έχει: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περιορισμένο οικουμενικό χαρακτήρα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έμφαση στην </a:t>
            </a:r>
            <a:r>
              <a:rPr lang="el-GR" i="1" dirty="0"/>
              <a:t>επιβίωση</a:t>
            </a:r>
            <a:r>
              <a:rPr lang="el-GR" dirty="0"/>
              <a:t> και όχι σε πλήρη ανθρώπινα δικαιώματα </a:t>
            </a:r>
          </a:p>
          <a:p>
            <a:r>
              <a:rPr lang="el-GR" dirty="0"/>
              <a:t>Αυτό έχει ως συνέπεια:</a:t>
            </a:r>
          </a:p>
          <a:p>
            <a:r>
              <a:rPr lang="el-GR" dirty="0"/>
              <a:t>➡️ δεν λαμβάνει υπόψη κοινωνικές, πολιτισμικές και νομικές διαφοροποιήσεις ανά κράτος.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3036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656823"/>
            <a:ext cx="8596668" cy="5384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Σύγκριση με μεταγενέστερα κείμενα</a:t>
            </a:r>
          </a:p>
          <a:p>
            <a:r>
              <a:rPr lang="el-GR" dirty="0"/>
              <a:t>Η Διακήρυξη του 1924 επαναπροσδιορίστηκε και επεκτάθηκε σε:</a:t>
            </a:r>
          </a:p>
          <a:p>
            <a:r>
              <a:rPr lang="el-GR" dirty="0" smtClean="0"/>
              <a:t> </a:t>
            </a:r>
            <a:r>
              <a:rPr lang="el-GR" b="1" dirty="0"/>
              <a:t>1959 Διακήρυξη των Δικαιωμάτων του Παιδιού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 </a:t>
            </a:r>
            <a:r>
              <a:rPr lang="el-GR" b="1" dirty="0"/>
              <a:t>1989 Σύμβαση για τα Δικαιώματα του Παιδιού</a:t>
            </a:r>
            <a:endParaRPr lang="el-GR" dirty="0"/>
          </a:p>
          <a:p>
            <a:r>
              <a:rPr lang="el-GR" dirty="0"/>
              <a:t>Σε σχέση μ’ αυτά, το 1924:</a:t>
            </a:r>
          </a:p>
          <a:p>
            <a:r>
              <a:rPr lang="el-GR" dirty="0" smtClean="0"/>
              <a:t> </a:t>
            </a:r>
            <a:r>
              <a:rPr lang="el-GR" dirty="0"/>
              <a:t>αναγνώρισε </a:t>
            </a:r>
            <a:r>
              <a:rPr lang="el-GR" dirty="0" smtClean="0"/>
              <a:t>ανάγκες</a:t>
            </a:r>
          </a:p>
          <a:p>
            <a:r>
              <a:rPr lang="el-GR" dirty="0" smtClean="0"/>
              <a:t>αλλά </a:t>
            </a:r>
            <a:r>
              <a:rPr lang="el-GR" b="1" dirty="0"/>
              <a:t>δεν κατοχύρωσε δικαιώματα </a:t>
            </a:r>
            <a:r>
              <a:rPr lang="el-GR" b="1" dirty="0" smtClean="0"/>
              <a:t>νομικά</a:t>
            </a:r>
          </a:p>
          <a:p>
            <a:r>
              <a:rPr lang="el-GR" dirty="0" smtClean="0"/>
              <a:t> </a:t>
            </a:r>
            <a:r>
              <a:rPr lang="el-GR" b="1" dirty="0"/>
              <a:t>Δεν αναφέρει</a:t>
            </a:r>
            <a:r>
              <a:rPr lang="el-GR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εκπαίδευση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άποψη του παιδιού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Συμμετοχή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/>
              <a:t>Δεν </a:t>
            </a:r>
            <a:r>
              <a:rPr lang="el-GR" b="1" dirty="0"/>
              <a:t>καθορίζει </a:t>
            </a:r>
            <a:r>
              <a:rPr lang="el-GR" dirty="0"/>
              <a:t>εφαρμοστέα υποχρέωση κρατών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0035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546" y="261871"/>
            <a:ext cx="8990667" cy="1320800"/>
          </a:xfrm>
        </p:spPr>
        <p:txBody>
          <a:bodyPr/>
          <a:lstStyle/>
          <a:p>
            <a:r>
              <a:rPr lang="el-GR" b="1"/>
              <a:t>Διακήρυξη των Δικαιωμάτων του Παιδιού (1959)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i="1" u="sng" dirty="0"/>
              <a:t>Αρχή 1 – Δικαίωμα στην ισότητα χωρίς διάκριση</a:t>
            </a:r>
          </a:p>
          <a:p>
            <a:r>
              <a:rPr lang="el-GR" dirty="0" smtClean="0"/>
              <a:t>Κάθε </a:t>
            </a:r>
            <a:r>
              <a:rPr lang="el-GR" dirty="0"/>
              <a:t>παιδί, από τη γέννησή του, έχει τα ίδια δικαιώματα που περιέχονται στη Διακήρυξη </a:t>
            </a:r>
            <a:r>
              <a:rPr lang="el-GR" b="1" dirty="0"/>
              <a:t>χωρίς καμιά εξαίρεση ούτε διάκριση</a:t>
            </a:r>
            <a:r>
              <a:rPr lang="el-GR" dirty="0"/>
              <a:t> λόγω φυλής, φύλου, θρησκείας, γλώσσας, πολιτικών ή άλλων πεποιθήσεων, κοινωνικής ή οικονομικής κατάστασης, ή οποιασδήποτε κατάστασης δικής του ή της οικογένειάς του.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Εισάγει </a:t>
            </a:r>
            <a:r>
              <a:rPr lang="el-GR" dirty="0"/>
              <a:t>την αρχή της </a:t>
            </a:r>
            <a:r>
              <a:rPr lang="el-GR" b="1" dirty="0"/>
              <a:t>μη διάκρισης (non‑</a:t>
            </a:r>
            <a:r>
              <a:rPr lang="el-GR" b="1" dirty="0" err="1"/>
              <a:t>discrimination</a:t>
            </a:r>
            <a:r>
              <a:rPr lang="el-GR" b="1" dirty="0"/>
              <a:t>)</a:t>
            </a:r>
            <a:r>
              <a:rPr lang="el-GR" dirty="0"/>
              <a:t> για τα παιδιά, δηλαδή </a:t>
            </a:r>
            <a:r>
              <a:rPr lang="el-GR" b="1" dirty="0"/>
              <a:t>εξίσωση όλων ανεξαιρέτως</a:t>
            </a:r>
            <a:r>
              <a:rPr lang="el-GR" dirty="0"/>
              <a:t> σε δικαιώματα.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αρχή αυτή αποτελεί τη βάση για οποιαδήποτε μέριμνα ή νομοθετικό πλαίσιο σχετικά με τα παιδιά, καθώς καθιστά σαφές ότι </a:t>
            </a:r>
            <a:r>
              <a:rPr lang="el-GR" b="1" dirty="0"/>
              <a:t>ουδείς αποκλείεται</a:t>
            </a:r>
            <a:r>
              <a:rPr lang="el-GR" dirty="0"/>
              <a:t> από τα θεμελιώδη δικαιώματα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0905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5514" y="1812859"/>
            <a:ext cx="8596668" cy="3880773"/>
          </a:xfrm>
        </p:spPr>
        <p:txBody>
          <a:bodyPr>
            <a:normAutofit/>
          </a:bodyPr>
          <a:lstStyle/>
          <a:p>
            <a:r>
              <a:rPr lang="el-GR" b="1" i="1" u="sng" dirty="0"/>
              <a:t>Αρχή 2 – Δικαίωμα σε ειδική προστασία και </a:t>
            </a:r>
            <a:r>
              <a:rPr lang="el-GR" b="1" i="1" u="sng" dirty="0" smtClean="0"/>
              <a:t>ανάπτυξη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πρέπει να προστατεύεται και να έχει ευκαιρίες και διευκολύνσεις, με νόμο και με άλλα μέσα, ώστε να αναπτύσσεται </a:t>
            </a:r>
            <a:r>
              <a:rPr lang="el-GR" b="1" dirty="0"/>
              <a:t>σωματικά, διανοητικά, ηθικά, πνευματικά και κοινωνικά</a:t>
            </a:r>
            <a:r>
              <a:rPr lang="el-GR" dirty="0"/>
              <a:t> με υγιεινό και φυσιολογικό τρόπο, </a:t>
            </a:r>
            <a:r>
              <a:rPr lang="el-GR" b="1" dirty="0"/>
              <a:t>σε συνθήκες ελευθερίας και αξιοπρέπειας</a:t>
            </a:r>
            <a:r>
              <a:rPr lang="el-GR" dirty="0"/>
              <a:t> · το “καλύτερο συμφέρον του παιδιού” πρέπει να αποτελεί τον πρωταρχικό στόχο κατά τη νομοθέτηση. </a:t>
            </a:r>
          </a:p>
          <a:p>
            <a:r>
              <a:rPr lang="el-GR" dirty="0" smtClean="0"/>
              <a:t>Αυτή </a:t>
            </a:r>
            <a:r>
              <a:rPr lang="el-GR" dirty="0"/>
              <a:t>η αρχή καθιερώνει την </a:t>
            </a:r>
            <a:r>
              <a:rPr lang="el-GR" b="1" dirty="0"/>
              <a:t>ολιστική ανάπτυξη του παιδιού</a:t>
            </a:r>
            <a:r>
              <a:rPr lang="el-GR" dirty="0"/>
              <a:t>: όχι μόνο σωματική αλλά και συναισθηματική, ψυχολογική και κοινωνική. </a:t>
            </a:r>
          </a:p>
          <a:p>
            <a:r>
              <a:rPr lang="el-GR" dirty="0"/>
              <a:t>Θέτει ως κεντρική κατεύθυνση τη </a:t>
            </a:r>
            <a:r>
              <a:rPr lang="el-GR" b="1" dirty="0" err="1"/>
              <a:t>βελτίστη</a:t>
            </a:r>
            <a:r>
              <a:rPr lang="el-GR" b="1" dirty="0"/>
              <a:t> δυνατή εξέλιξη των παιδιών</a:t>
            </a:r>
            <a:r>
              <a:rPr lang="el-GR" dirty="0"/>
              <a:t> σε κάθε επίπεδο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1675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38697" y="1581039"/>
            <a:ext cx="8596668" cy="3880773"/>
          </a:xfrm>
        </p:spPr>
        <p:txBody>
          <a:bodyPr/>
          <a:lstStyle/>
          <a:p>
            <a:r>
              <a:rPr lang="el-GR" b="1" i="1" u="sng" dirty="0"/>
              <a:t>Αρχή 3 – Δικαίωμα σε όνομα και </a:t>
            </a:r>
            <a:r>
              <a:rPr lang="el-GR" b="1" i="1" u="sng" dirty="0" smtClean="0"/>
              <a:t>υπηκοότητα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δικαιούται </a:t>
            </a:r>
            <a:r>
              <a:rPr lang="el-GR" b="1" dirty="0"/>
              <a:t>όνομα και υπηκοότητα από τη στιγμή της γέννησής του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Το </a:t>
            </a:r>
            <a:r>
              <a:rPr lang="el-GR" dirty="0"/>
              <a:t>όνομα και η υπηκοότητα αποτελούν προϋπόθεση για άσκηση πολλών άλλων δικαιωμάτων, όπως πρόσβαση στην εκπαίδευση, υγεία και κοινωνική προστασία.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απουσία υπηκοότητας (π.χ. σε περιπτώσεις προσφύγων ή μεταναστών) μπορεί να οδηγήσει σε </a:t>
            </a:r>
            <a:r>
              <a:rPr lang="el-GR" b="1" dirty="0"/>
              <a:t>νομική αοριστία</a:t>
            </a:r>
            <a:r>
              <a:rPr lang="el-GR" dirty="0"/>
              <a:t> και αποκλεισμό από θεμελιώδη δικαιώματα.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4656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2940" y="1684071"/>
            <a:ext cx="8596668" cy="3880773"/>
          </a:xfrm>
        </p:spPr>
        <p:txBody>
          <a:bodyPr>
            <a:normAutofit/>
          </a:bodyPr>
          <a:lstStyle/>
          <a:p>
            <a:r>
              <a:rPr lang="el-GR" b="1" i="1" u="sng" dirty="0"/>
              <a:t>Αρχή 4 – Δικαίωμα σε κοινωνική ασφάλιση, υγεία, διατροφή, στέγη και </a:t>
            </a:r>
            <a:r>
              <a:rPr lang="el-GR" b="1" i="1" u="sng" dirty="0" smtClean="0"/>
              <a:t>αναψυχή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πρέπει να απολαμβάνει τα οφέλη της κοινωνικής ασφάλισης, </a:t>
            </a:r>
            <a:r>
              <a:rPr lang="el-GR" b="1" dirty="0"/>
              <a:t>να αναπτύσσεται σε υγεία</a:t>
            </a:r>
            <a:r>
              <a:rPr lang="el-GR" dirty="0"/>
              <a:t>, και να έχει πρόσβαση σε </a:t>
            </a:r>
            <a:r>
              <a:rPr lang="el-GR" b="1" dirty="0"/>
              <a:t>κατάλληλη διατροφή, στέγη, αναψυχή και ιατρικές υπηρεσίες</a:t>
            </a:r>
            <a:r>
              <a:rPr lang="el-GR" dirty="0"/>
              <a:t> · ειδική φροντίδα πρέπει να παρέχεται και στη μητέρα πριν και μετά τον τοκετό.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Προσεγγίζει </a:t>
            </a:r>
            <a:r>
              <a:rPr lang="el-GR" dirty="0"/>
              <a:t>το παιδί από την πλευρά </a:t>
            </a:r>
            <a:r>
              <a:rPr lang="el-GR" b="1" dirty="0"/>
              <a:t>υλικών συνθηκών διαβίωσης και υγείας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Αναγνωρίζει ότι η φυσική ευημερία και η υγιής ανάπτυξη είναι απαραίτητα στοιχεία για την πλήρη άσκηση των υπόλοιπων δικαιωμάτων.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5975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61424" y="1503766"/>
            <a:ext cx="8596668" cy="3880773"/>
          </a:xfrm>
        </p:spPr>
        <p:txBody>
          <a:bodyPr/>
          <a:lstStyle/>
          <a:p>
            <a:r>
              <a:rPr lang="el-GR" b="1" i="1" u="sng" dirty="0"/>
              <a:t>Αρχή 5 – Δικαίωμα σε ειδική μεταχείριση για παιδιά με </a:t>
            </a:r>
            <a:r>
              <a:rPr lang="el-GR" b="1" i="1" u="sng" dirty="0" smtClean="0"/>
              <a:t>αναπηρία</a:t>
            </a:r>
          </a:p>
          <a:p>
            <a:r>
              <a:rPr lang="el-GR" dirty="0" smtClean="0"/>
              <a:t>Τα </a:t>
            </a:r>
            <a:r>
              <a:rPr lang="el-GR" dirty="0"/>
              <a:t>παιδιά που έχουν σωματικές, ψυχικές ή κοινωνικές δυσκολίες πρέπει να λαμβάνουν </a:t>
            </a:r>
            <a:r>
              <a:rPr lang="el-GR" b="1" dirty="0"/>
              <a:t>ειδική μεταχείριση, εκπαίδευση και φροντίδα</a:t>
            </a:r>
            <a:r>
              <a:rPr lang="el-GR" dirty="0"/>
              <a:t> ανάλογη με την ιδιαίτερη κατάστασή τους.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Προωθεί </a:t>
            </a:r>
            <a:r>
              <a:rPr lang="el-GR" dirty="0"/>
              <a:t>την </a:t>
            </a:r>
            <a:r>
              <a:rPr lang="el-GR" b="1" dirty="0"/>
              <a:t>ενσωμάτωση και προσαρμογή στα ιδιαίτερα απαιτούμενα επίπεδα μέριμνας</a:t>
            </a:r>
            <a:r>
              <a:rPr lang="el-GR" dirty="0"/>
              <a:t> για παιδιά με αναπηρίες.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Λαμβάνει υπόψη το δικαίωμα στη </a:t>
            </a:r>
            <a:r>
              <a:rPr lang="el-GR" b="1" dirty="0"/>
              <a:t>διαφορετικότητα και προσαρμοσμένη υποστήριξη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4969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2635" y="1336341"/>
            <a:ext cx="8596668" cy="3880773"/>
          </a:xfrm>
        </p:spPr>
        <p:txBody>
          <a:bodyPr>
            <a:normAutofit/>
          </a:bodyPr>
          <a:lstStyle/>
          <a:p>
            <a:r>
              <a:rPr lang="el-GR" b="1" i="1" u="sng" dirty="0"/>
              <a:t>Αρχή 6 – Δικαίωμα σε αγάπη, ασφάλεια και οικογενειακή </a:t>
            </a:r>
            <a:r>
              <a:rPr lang="el-GR" b="1" i="1" u="sng" dirty="0" smtClean="0"/>
              <a:t>φροντίδα</a:t>
            </a:r>
          </a:p>
          <a:p>
            <a:r>
              <a:rPr lang="el-GR" dirty="0" smtClean="0"/>
              <a:t>Για </a:t>
            </a:r>
            <a:r>
              <a:rPr lang="el-GR" dirty="0"/>
              <a:t>την πλήρη ανάπτυξη της προσωπικότητάς του, το παιδί χρειάζεται </a:t>
            </a:r>
            <a:r>
              <a:rPr lang="el-GR" b="1" dirty="0"/>
              <a:t>αγάπη και κατανόηση</a:t>
            </a:r>
            <a:r>
              <a:rPr lang="el-GR" dirty="0"/>
              <a:t>. Όπου είναι δυνατόν, πρέπει να μεγαλώνει με την ευθύνη και στην φροντίδα των γονέων του, σε </a:t>
            </a:r>
            <a:r>
              <a:rPr lang="el-GR" b="1" dirty="0"/>
              <a:t>περιβάλλον αγάπης, ηθικής και υλικής ασφάλειας</a:t>
            </a:r>
            <a:r>
              <a:rPr lang="el-GR" dirty="0"/>
              <a:t> · ένα παιδί μικρής ηλικίας δεν πρέπει να χωρίζεται από τη μητέρα του εκτός εξαιρετικών λόγων.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Τονίζει </a:t>
            </a:r>
            <a:r>
              <a:rPr lang="el-GR" dirty="0"/>
              <a:t>την </a:t>
            </a:r>
            <a:r>
              <a:rPr lang="el-GR" b="1" dirty="0"/>
              <a:t>αξία της οικογένειας και της σταθερής φροντίδας</a:t>
            </a:r>
            <a:r>
              <a:rPr lang="el-GR" dirty="0"/>
              <a:t> στην ανάπτυξη του παιδιού.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Αναγνωρίζει ότι </a:t>
            </a:r>
            <a:r>
              <a:rPr lang="el-GR" b="1" dirty="0"/>
              <a:t>η συναισθηματική σταθερότητα είναι απαραίτητη</a:t>
            </a:r>
            <a:r>
              <a:rPr lang="el-GR" dirty="0"/>
              <a:t> για την υγιή ανάπτυξη.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116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22787" y="1568161"/>
            <a:ext cx="8596668" cy="3880773"/>
          </a:xfrm>
        </p:spPr>
        <p:txBody>
          <a:bodyPr/>
          <a:lstStyle/>
          <a:p>
            <a:r>
              <a:rPr lang="el-GR" b="1" i="1" u="sng" dirty="0"/>
              <a:t>Αρχή 7 – Δικαίωμα στην εκπαίδευση και </a:t>
            </a:r>
            <a:r>
              <a:rPr lang="el-GR" b="1" i="1" u="sng" dirty="0" smtClean="0"/>
              <a:t>αναψυχή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έχει δικαίωμα να λάβει </a:t>
            </a:r>
            <a:r>
              <a:rPr lang="el-GR" b="1" dirty="0"/>
              <a:t>εκπαίδευση</a:t>
            </a:r>
            <a:r>
              <a:rPr lang="el-GR" dirty="0"/>
              <a:t> — τουλάχιστον ουσιαστική, δωρεάν και υποχρεωτική κατά τα βασικά επίπεδα — που θα προάγει την γενική του καλλιέργεια και θα ενισχύει την ηθική και κοινωνική του υπευθυνότητα. Πρέπει επίσης να έχει πλήρη ευκαιρία για </a:t>
            </a:r>
            <a:r>
              <a:rPr lang="el-GR" b="1" dirty="0"/>
              <a:t>παιχνίδι και αναψυχή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Συνδέει </a:t>
            </a:r>
            <a:r>
              <a:rPr lang="el-GR" dirty="0"/>
              <a:t>άμεσα την </a:t>
            </a:r>
            <a:r>
              <a:rPr lang="el-GR" b="1" dirty="0"/>
              <a:t>εκπαίδευση με την κοινωνική και ηθική ανάπτυξη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Αναγνωρίζει το </a:t>
            </a:r>
            <a:r>
              <a:rPr lang="el-GR" b="1" dirty="0"/>
              <a:t>παιχνίδι και την αναψυχή</a:t>
            </a:r>
            <a:r>
              <a:rPr lang="el-GR" dirty="0"/>
              <a:t> ως αναπόσπαστο μέρος της παιδικής ηλικίας.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736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0157" y="978795"/>
            <a:ext cx="94917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/>
              <a:t>Στα τέλη του 19ου αιώνα και αρχές 20ού: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Δεν υπήρχε διεθνές σύστημα προστασίας παιδιών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Τα παιδιά αντιμετωπίζονταν κυρίως μέσω: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οικογένειας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φιλανθρωπικών οργανώσεων </a:t>
            </a:r>
            <a:endParaRPr lang="el-GR" dirty="0" smtClean="0"/>
          </a:p>
          <a:p>
            <a:pPr lvl="1"/>
            <a:endParaRPr lang="el-GR" dirty="0"/>
          </a:p>
          <a:p>
            <a:endParaRPr lang="el-G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 smtClean="0"/>
              <a:t> </a:t>
            </a:r>
            <a:r>
              <a:rPr lang="el-GR" dirty="0"/>
              <a:t>Η ανάγκη για </a:t>
            </a:r>
            <a:r>
              <a:rPr lang="el-GR" b="1" dirty="0"/>
              <a:t>διακρατική προστασία</a:t>
            </a:r>
            <a:r>
              <a:rPr lang="el-GR" dirty="0"/>
              <a:t> προκύπτει λόγω: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μετακινήσεων πληθυσμών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μικτών οικογενειών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εγκατάλειψης </a:t>
            </a:r>
            <a:r>
              <a:rPr lang="el-GR" dirty="0" smtClean="0"/>
              <a:t>παιδιών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endParaRPr lang="el-G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accent2"/>
                </a:solidFill>
              </a:rPr>
              <a:t>1902 – 5η Σύμβαση της Χάγης→ προστασία μέσω </a:t>
            </a:r>
            <a:r>
              <a:rPr lang="el-GR" b="1" dirty="0" smtClean="0">
                <a:solidFill>
                  <a:schemeClr val="accent2"/>
                </a:solidFill>
              </a:rPr>
              <a:t>επιτροπείας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accent2"/>
                </a:solidFill>
              </a:rPr>
              <a:t>1919 </a:t>
            </a:r>
            <a:r>
              <a:rPr lang="el-GR" b="1" dirty="0">
                <a:solidFill>
                  <a:schemeClr val="accent2"/>
                </a:solidFill>
              </a:rPr>
              <a:t>– </a:t>
            </a:r>
            <a:r>
              <a:rPr lang="el-GR" b="1" dirty="0" err="1">
                <a:solidFill>
                  <a:schemeClr val="accent2"/>
                </a:solidFill>
              </a:rPr>
              <a:t>Save</a:t>
            </a:r>
            <a:r>
              <a:rPr lang="el-GR" b="1" dirty="0">
                <a:solidFill>
                  <a:schemeClr val="accent2"/>
                </a:solidFill>
              </a:rPr>
              <a:t> the Children→ ανθρωπιστική </a:t>
            </a:r>
            <a:r>
              <a:rPr lang="el-GR" b="1" dirty="0" smtClean="0">
                <a:solidFill>
                  <a:schemeClr val="accent2"/>
                </a:solidFill>
              </a:rPr>
              <a:t>ευαισθητοποίηση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accent2"/>
                </a:solidFill>
              </a:rPr>
              <a:t>1924 </a:t>
            </a:r>
            <a:r>
              <a:rPr lang="el-GR" b="1" dirty="0">
                <a:solidFill>
                  <a:schemeClr val="accent2"/>
                </a:solidFill>
              </a:rPr>
              <a:t>– Διακήρυξη της Γενεύης→ πρώτη αναφορά σε </a:t>
            </a:r>
            <a:r>
              <a:rPr lang="el-GR" b="1" dirty="0" smtClean="0">
                <a:solidFill>
                  <a:schemeClr val="accent2"/>
                </a:solidFill>
              </a:rPr>
              <a:t>δικαιώματα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accent2"/>
                </a:solidFill>
              </a:rPr>
              <a:t>1989 </a:t>
            </a:r>
            <a:r>
              <a:rPr lang="el-GR" b="1" dirty="0">
                <a:solidFill>
                  <a:schemeClr val="accent2"/>
                </a:solidFill>
              </a:rPr>
              <a:t>– Σύμβαση για τα Δικαιώματα του Παιδιού→ πλήρης αναγνώριση</a:t>
            </a:r>
          </a:p>
        </p:txBody>
      </p:sp>
    </p:spTree>
    <p:extLst>
      <p:ext uri="{BB962C8B-B14F-4D97-AF65-F5344CB8AC3E}">
        <p14:creationId xmlns:p14="http://schemas.microsoft.com/office/powerpoint/2010/main" val="134580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1119" y="576487"/>
            <a:ext cx="8596668" cy="6081890"/>
          </a:xfrm>
        </p:spPr>
        <p:txBody>
          <a:bodyPr>
            <a:normAutofit fontScale="92500" lnSpcReduction="10000"/>
          </a:bodyPr>
          <a:lstStyle/>
          <a:p>
            <a:r>
              <a:rPr lang="el-GR" b="1" i="1" u="sng" dirty="0"/>
              <a:t>Αρχή 8 – Προτεραιότητα στην προστασία και </a:t>
            </a:r>
            <a:r>
              <a:rPr lang="el-GR" b="1" i="1" u="sng" dirty="0" smtClean="0"/>
              <a:t>βοήθεια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πρέπει, σε όλες τις περιστάσεις, να είναι από τα </a:t>
            </a:r>
            <a:r>
              <a:rPr lang="el-GR" b="1" dirty="0"/>
              <a:t>πρώτα που θα λάβουν προστασία και βοήθεια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Αφορά </a:t>
            </a:r>
            <a:r>
              <a:rPr lang="el-GR" dirty="0"/>
              <a:t>την </a:t>
            </a:r>
            <a:r>
              <a:rPr lang="el-GR" b="1" dirty="0"/>
              <a:t>πρώιμη παρέμβαση και υποστήριξη</a:t>
            </a:r>
            <a:r>
              <a:rPr lang="el-GR" dirty="0"/>
              <a:t> σε καταστάσεις κρίσης, όπως φυσικές καταστροφές, πόλεμοι ή </a:t>
            </a:r>
            <a:r>
              <a:rPr lang="el-GR" dirty="0" smtClean="0"/>
              <a:t>φτώχεια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b="1" i="1" u="sng" dirty="0"/>
              <a:t>Αρχή 9 – Προστασία από παραμέληση, κακοποίηση και </a:t>
            </a:r>
            <a:r>
              <a:rPr lang="el-GR" b="1" i="1" u="sng" dirty="0" smtClean="0"/>
              <a:t>εκμετάλλευση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πρέπει να προστατεύεται από: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παραμέληση</a:t>
            </a:r>
            <a:r>
              <a:rPr lang="el-G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βαναυσότητα</a:t>
            </a:r>
            <a:r>
              <a:rPr lang="el-G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εκμετάλλευση</a:t>
            </a:r>
            <a:r>
              <a:rPr lang="el-G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εμπορία/</a:t>
            </a:r>
            <a:r>
              <a:rPr lang="el-GR" b="1" dirty="0" err="1"/>
              <a:t>trafficking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και δεν πρέπει να επιτρέπεται να εργάζεται μέχρι την κατάλληλη ηλικία ή σε συνθήκες που θα βλάπτουν την υγεία, την εκπαίδευση ή την ηθική του ανάπτυξη.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Καθιερώνει </a:t>
            </a:r>
            <a:r>
              <a:rPr lang="el-GR" dirty="0"/>
              <a:t>προστατευτικά μέτρα για να αποτραπεί η </a:t>
            </a:r>
            <a:r>
              <a:rPr lang="el-GR" b="1" dirty="0"/>
              <a:t>παραβίαση της ανθρώπινης αξιοπρέπειας του παιδιού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Αναφέρεται ρητά στην ανάγκη </a:t>
            </a:r>
            <a:r>
              <a:rPr lang="el-GR" b="1" dirty="0"/>
              <a:t>καθορισμού κατάλληλης ελάχιστης ηλικίας εργασίας</a:t>
            </a:r>
            <a:r>
              <a:rPr lang="el-G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54492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38698" y="1542403"/>
            <a:ext cx="8596668" cy="3880773"/>
          </a:xfrm>
        </p:spPr>
        <p:txBody>
          <a:bodyPr/>
          <a:lstStyle/>
          <a:p>
            <a:r>
              <a:rPr lang="el-GR" b="1" i="1" u="sng" dirty="0"/>
              <a:t>Αρχή 10 – Προστασία από διακρίσεις &amp; πνεύμα ειρήνης και </a:t>
            </a:r>
            <a:r>
              <a:rPr lang="el-GR" b="1" i="1" u="sng" dirty="0" smtClean="0"/>
              <a:t>αδελφοσύνης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πρέπει να προστατεύεται από πρακτικές που προάγουν φυλετικές, θρησκευτικές ή άλλες διακρίσεις και να μεγαλώνει με πνεύμα </a:t>
            </a:r>
            <a:r>
              <a:rPr lang="el-GR" b="1" dirty="0"/>
              <a:t>κατανόησης, ανοχής, φιλίας ανάμεσα στους λαούς, ειρήνης και παγκόσμιας αδελφοσύνης</a:t>
            </a:r>
            <a:r>
              <a:rPr lang="el-G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Προωθεί </a:t>
            </a:r>
            <a:r>
              <a:rPr lang="el-GR" dirty="0"/>
              <a:t>την </a:t>
            </a:r>
            <a:r>
              <a:rPr lang="el-GR" b="1" dirty="0"/>
              <a:t>κοινωνική συνοχή, τον σεβασμό στη διαφορετικότητα</a:t>
            </a:r>
            <a:r>
              <a:rPr lang="el-GR" dirty="0"/>
              <a:t> και την ειρήνη ως θεμέλιο της παιδικής ανάπτυξης.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Συνδέει τα δικαιώματα του παιδιού με </a:t>
            </a:r>
            <a:r>
              <a:rPr lang="el-GR" b="1" dirty="0"/>
              <a:t>ευρύτερα ανθρωπιστικά ιδεώδη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90299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3184" y="154547"/>
            <a:ext cx="7565145" cy="601014"/>
          </a:xfrm>
        </p:spPr>
        <p:txBody>
          <a:bodyPr>
            <a:noAutofit/>
          </a:bodyPr>
          <a:lstStyle/>
          <a:p>
            <a:r>
              <a:rPr lang="el-GR" b="1" dirty="0" smtClean="0"/>
              <a:t>Συμπεράσματα</a:t>
            </a:r>
            <a:endParaRPr lang="el-GR" b="1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949585"/>
              </p:ext>
            </p:extLst>
          </p:nvPr>
        </p:nvGraphicFramePr>
        <p:xfrm>
          <a:off x="1352279" y="1307702"/>
          <a:ext cx="8087934" cy="5010214"/>
        </p:xfrm>
        <a:graphic>
          <a:graphicData uri="http://schemas.openxmlformats.org/drawingml/2006/table">
            <a:tbl>
              <a:tblPr/>
              <a:tblGrid>
                <a:gridCol w="2695978"/>
                <a:gridCol w="2695978"/>
                <a:gridCol w="2695978"/>
              </a:tblGrid>
              <a:tr h="440309">
                <a:tc>
                  <a:txBody>
                    <a:bodyPr/>
                    <a:lstStyle/>
                    <a:p>
                      <a:r>
                        <a:rPr lang="el-GR" sz="1600" b="1" dirty="0">
                          <a:solidFill>
                            <a:schemeClr val="accent4"/>
                          </a:solidFill>
                        </a:rPr>
                        <a:t>Χαρακτηριστικό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1" dirty="0">
                          <a:solidFill>
                            <a:schemeClr val="accent4"/>
                          </a:solidFill>
                        </a:rPr>
                        <a:t>Διακήρυξη Γενεύης 1924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1" dirty="0">
                          <a:solidFill>
                            <a:schemeClr val="accent4"/>
                          </a:solidFill>
                        </a:rPr>
                        <a:t>Διακήρυξη ΟΗΕ 1959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633898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Ιστορική σημασία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Πρώτη αναγνώριση δικαιωμάτων παιδιών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Επέκταση και </a:t>
                      </a:r>
                      <a:r>
                        <a:rPr lang="el-GR" sz="1600" dirty="0" err="1">
                          <a:solidFill>
                            <a:schemeClr val="accent4"/>
                          </a:solidFill>
                        </a:rPr>
                        <a:t>νομτική</a:t>
                      </a:r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 αναγνώριση σε διεθνές πλαίσιο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827487"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Πεδίο εφαρμογής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Επιβίωση, υγεία, προστασία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Ολιστική: εκπαίδευση, υγεία, προστασία, αγάπη, αναψυχή, ισότητα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440309"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Νομική δεσμευτικότητα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Καμία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Καμία (μη δεσμευτική)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827487"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Πατερναλισμός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Υψηλός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Υψηλός αλλά πιο αναπτυγμένος (παιδοκεντρική φροντίδα)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633898"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Δικαίωμα συμμετοχής του παιδιού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Όχι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Όχι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021076"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Καινοτομία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>
                          <a:solidFill>
                            <a:schemeClr val="accent4"/>
                          </a:solidFill>
                        </a:rPr>
                        <a:t>Συμβολική και ανθρωπιστική αξία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accent4"/>
                          </a:solidFill>
                        </a:rPr>
                        <a:t>Εισαγωγή αρχών «καλύτερου συμφέροντος» και ολοκληρωμένη προστασία</a:t>
                      </a:r>
                    </a:p>
                  </a:txBody>
                  <a:tcPr marL="66921" marR="66921" marT="33461" marB="334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312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133342"/>
            <a:ext cx="8596668" cy="4586050"/>
          </a:xfrm>
        </p:spPr>
        <p:txBody>
          <a:bodyPr/>
          <a:lstStyle/>
          <a:p>
            <a:r>
              <a:rPr lang="el-GR" dirty="0"/>
              <a:t>Και οι δύο Διακηρύξεις αποτελούν σταθμούς στην ιστορία των παιδικών δικαιωμάτων</a:t>
            </a:r>
            <a:r>
              <a:rPr lang="el-GR" dirty="0" smtClean="0"/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με τη Γενεύη (1924) να θέτει το πρώτο πλαίσιο και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την ΟΗΕ (1959) να διευρύνει και να οριοθετεί αρχές προστασίας και ανάπτυξης.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l-GR" dirty="0" smtClean="0"/>
          </a:p>
          <a:p>
            <a:r>
              <a:rPr lang="el-GR" dirty="0" smtClean="0"/>
              <a:t>Και </a:t>
            </a:r>
            <a:r>
              <a:rPr lang="el-GR" dirty="0"/>
              <a:t>οι δύο δεν έχουν νομική ισχύ, παραμένοντας ηθικά και πολιτικά κείμενα, ενώ η συμμετοχή των παιδιών ως υποκείμενα δικαιωμάτων λειτουργεί περιοριστικά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πραγματική κατοχύρωση των δικαιωμάτων και η συμμετοχή του παιδιού θα έρθει με τη Σύμβαση του ΟΗΕ για τα Δικαιώματα του Παιδιού (1989).</a:t>
            </a:r>
          </a:p>
        </p:txBody>
      </p:sp>
    </p:spTree>
    <p:extLst>
      <p:ext uri="{BB962C8B-B14F-4D97-AF65-F5344CB8AC3E}">
        <p14:creationId xmlns:p14="http://schemas.microsoft.com/office/powerpoint/2010/main" val="1082873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4237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Διάσκεψη της Χάγης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03043"/>
            <a:ext cx="8596668" cy="4238320"/>
          </a:xfrm>
        </p:spPr>
        <p:txBody>
          <a:bodyPr>
            <a:normAutofit/>
          </a:bodyPr>
          <a:lstStyle/>
          <a:p>
            <a:r>
              <a:rPr lang="el-GR" dirty="0"/>
              <a:t>Η Διάσκεψη της Χάγης για το Ιδιωτικό Διεθνές Δίκαιο ιδρύθηκε για να ρυθμίσει ζητήματα μεταξύ κρατών.</a:t>
            </a:r>
          </a:p>
          <a:p>
            <a:r>
              <a:rPr lang="el-GR" dirty="0" smtClean="0"/>
              <a:t>Στόχος: να </a:t>
            </a:r>
            <a:r>
              <a:rPr lang="el-GR" dirty="0"/>
              <a:t>δημιουργήσει </a:t>
            </a:r>
            <a:r>
              <a:rPr lang="el-GR" b="1" dirty="0"/>
              <a:t>κοινά νομικά πλαίσια</a:t>
            </a:r>
            <a:r>
              <a:rPr lang="el-GR" dirty="0"/>
              <a:t> </a:t>
            </a:r>
            <a:endParaRPr lang="el-GR" dirty="0" smtClean="0"/>
          </a:p>
          <a:p>
            <a:endParaRPr lang="el-GR" dirty="0"/>
          </a:p>
          <a:p>
            <a:r>
              <a:rPr lang="el-GR" dirty="0"/>
              <a:t>Η </a:t>
            </a:r>
            <a:r>
              <a:rPr lang="el-GR" b="1" dirty="0"/>
              <a:t>5η Σύμβαση της Χάγης </a:t>
            </a:r>
            <a:r>
              <a:rPr lang="el-GR" dirty="0"/>
              <a:t>αφορά</a:t>
            </a:r>
            <a:r>
              <a:rPr lang="el-GR" dirty="0" smtClean="0"/>
              <a:t>:</a:t>
            </a:r>
            <a:r>
              <a:rPr lang="el-GR" b="1" dirty="0" smtClean="0"/>
              <a:t> </a:t>
            </a:r>
            <a:r>
              <a:rPr lang="el-GR" b="1" dirty="0"/>
              <a:t>«Την επιτροπεία ανηλίκων</a:t>
            </a:r>
            <a:r>
              <a:rPr lang="el-GR" b="1" dirty="0" smtClean="0"/>
              <a:t>»</a:t>
            </a:r>
          </a:p>
          <a:p>
            <a:pPr marL="0" indent="0">
              <a:buNone/>
            </a:pPr>
            <a:r>
              <a:rPr lang="el-GR" dirty="0"/>
              <a:t>Ό</a:t>
            </a:r>
            <a:r>
              <a:rPr lang="el-GR" dirty="0" smtClean="0"/>
              <a:t>ριζε</a:t>
            </a:r>
            <a:r>
              <a:rPr lang="el-GR" dirty="0"/>
              <a:t>:</a:t>
            </a:r>
          </a:p>
          <a:p>
            <a:r>
              <a:rPr lang="el-GR" dirty="0"/>
              <a:t>Ποιο κράτος είναι υπεύθυνο για ένα παιδί </a:t>
            </a:r>
          </a:p>
          <a:p>
            <a:r>
              <a:rPr lang="el-GR" dirty="0"/>
              <a:t>Ποιο δίκαιο εφαρμόζεται σε θέματα: </a:t>
            </a:r>
          </a:p>
          <a:p>
            <a:pPr lvl="1"/>
            <a:r>
              <a:rPr lang="el-GR" dirty="0"/>
              <a:t>επιτροπείας </a:t>
            </a:r>
          </a:p>
          <a:p>
            <a:pPr lvl="1"/>
            <a:r>
              <a:rPr lang="el-GR" dirty="0"/>
              <a:t>προστασίας ανηλίκων </a:t>
            </a:r>
          </a:p>
          <a:p>
            <a:pPr marL="0" indent="0">
              <a:buNone/>
            </a:pPr>
            <a:r>
              <a:rPr lang="el-GR" b="1" i="1" u="sng" dirty="0" smtClean="0"/>
              <a:t>Πρώτη </a:t>
            </a:r>
            <a:r>
              <a:rPr lang="el-GR" b="1" i="1" u="sng" dirty="0"/>
              <a:t>προσπάθεια νομικής προστασίας σε διεθνές επίπεδο</a:t>
            </a:r>
          </a:p>
          <a:p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238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421" y="206062"/>
            <a:ext cx="8596668" cy="160842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Ίδρυση Ταμείου για τη Σωτηρία των Παιδιών &amp; Διεθνούς Ένωσης για τη Σωτηρία των Παιδιών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24301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ίδρυση του </a:t>
            </a:r>
            <a:r>
              <a:rPr lang="el-GR" dirty="0" err="1"/>
              <a:t>Save</a:t>
            </a:r>
            <a:r>
              <a:rPr lang="el-GR" dirty="0"/>
              <a:t> the Children από την </a:t>
            </a:r>
            <a:r>
              <a:rPr lang="el-GR" dirty="0" err="1"/>
              <a:t>Eglantyne</a:t>
            </a:r>
            <a:r>
              <a:rPr lang="el-GR" dirty="0"/>
              <a:t> </a:t>
            </a:r>
            <a:r>
              <a:rPr lang="el-GR" dirty="0" err="1"/>
              <a:t>Jebb</a:t>
            </a:r>
            <a:r>
              <a:rPr lang="el-GR" dirty="0"/>
              <a:t> αποτελεί σημείο καμπής.</a:t>
            </a:r>
          </a:p>
          <a:p>
            <a:pPr marL="0" indent="0">
              <a:buNone/>
            </a:pPr>
            <a:r>
              <a:rPr lang="el-GR" dirty="0"/>
              <a:t>Μετά τον Α΄ </a:t>
            </a:r>
            <a:r>
              <a:rPr lang="el-GR" dirty="0" smtClean="0"/>
              <a:t>Παγκόσμιο Πόλεμο:</a:t>
            </a:r>
            <a:endParaRPr lang="el-GR" dirty="0"/>
          </a:p>
          <a:p>
            <a:r>
              <a:rPr lang="el-GR" dirty="0"/>
              <a:t>Παιδιά στην Ευρώπη βρίσκονταν σε: </a:t>
            </a:r>
          </a:p>
          <a:p>
            <a:pPr lvl="1"/>
            <a:r>
              <a:rPr lang="el-GR" dirty="0"/>
              <a:t>ακραία φτώχεια </a:t>
            </a:r>
          </a:p>
          <a:p>
            <a:pPr lvl="1"/>
            <a:r>
              <a:rPr lang="el-GR" dirty="0"/>
              <a:t>πείνα </a:t>
            </a:r>
          </a:p>
          <a:p>
            <a:pPr lvl="1"/>
            <a:r>
              <a:rPr lang="el-GR" dirty="0"/>
              <a:t>ασθένειες </a:t>
            </a:r>
          </a:p>
          <a:p>
            <a:r>
              <a:rPr lang="el-GR" dirty="0"/>
              <a:t>Ιδιαίτερα σε «ηττημένες» χώρες (π.χ. Γερμανία, Αυστρία)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βοήθεια τότε </a:t>
            </a:r>
            <a:r>
              <a:rPr lang="el-GR" b="1" dirty="0"/>
              <a:t>δεν θεωρούνταν αυτονόητη για όλους</a:t>
            </a:r>
            <a:r>
              <a:rPr lang="el-GR" dirty="0"/>
              <a:t> (υπήρχαν πολιτικές αντιστάσεις)</a:t>
            </a:r>
          </a:p>
          <a:p>
            <a:r>
              <a:rPr lang="el-GR" b="1" dirty="0" smtClean="0"/>
              <a:t>Καινοτομία:</a:t>
            </a:r>
            <a:r>
              <a:rPr lang="el-GR" dirty="0" smtClean="0"/>
              <a:t> </a:t>
            </a:r>
            <a:r>
              <a:rPr lang="el-GR" dirty="0"/>
              <a:t>Για πρώτη φορά τα παιδιά αντιμετωπίζονται ως </a:t>
            </a:r>
            <a:r>
              <a:rPr lang="el-GR" b="1" dirty="0"/>
              <a:t>φορείς δικαιωμάτων</a:t>
            </a:r>
            <a:r>
              <a:rPr lang="el-GR" dirty="0"/>
              <a:t>, όχι μόνο ως αποδέκτες φιλανθρωπίας.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221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i="1" u="sng" dirty="0"/>
              <a:t>Στόχοι του Ταμείου</a:t>
            </a:r>
          </a:p>
          <a:p>
            <a:r>
              <a:rPr lang="el-GR" dirty="0"/>
              <a:t>Παροχή τροφής και ιατρικής βοήθειας </a:t>
            </a:r>
          </a:p>
          <a:p>
            <a:r>
              <a:rPr lang="el-GR" dirty="0"/>
              <a:t>Προστασία παιδιών από εκμετάλλευση </a:t>
            </a:r>
          </a:p>
          <a:p>
            <a:r>
              <a:rPr lang="el-GR" dirty="0"/>
              <a:t>Βελτίωση συνθηκών ζωής </a:t>
            </a:r>
          </a:p>
          <a:p>
            <a:r>
              <a:rPr lang="el-GR" dirty="0" smtClean="0"/>
              <a:t>Όμως </a:t>
            </a:r>
            <a:r>
              <a:rPr lang="el-GR" dirty="0"/>
              <a:t>η καινοτομία ήταν βαθύτερη</a:t>
            </a:r>
            <a:r>
              <a:rPr lang="el-GR" dirty="0" smtClean="0"/>
              <a:t>: </a:t>
            </a:r>
            <a:r>
              <a:rPr lang="el-GR" dirty="0"/>
              <a:t>Τα παιδιά αντιμετωπίζονται ως </a:t>
            </a:r>
            <a:r>
              <a:rPr lang="el-GR" b="1" dirty="0"/>
              <a:t>φορείς </a:t>
            </a:r>
            <a:r>
              <a:rPr lang="el-GR" b="1" dirty="0" smtClean="0"/>
              <a:t>δικαιωμάτων</a:t>
            </a:r>
            <a:r>
              <a:rPr lang="el-GR" dirty="0" smtClean="0"/>
              <a:t> και </a:t>
            </a:r>
            <a:r>
              <a:rPr lang="el-GR" dirty="0"/>
              <a:t>όχι απλώς ως αποδέκτες ελεημοσύνης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963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Eglantyne</a:t>
            </a:r>
            <a:r>
              <a:rPr lang="el-GR" dirty="0"/>
              <a:t> </a:t>
            </a:r>
            <a:r>
              <a:rPr lang="el-GR" dirty="0" err="1"/>
              <a:t>Jebb</a:t>
            </a:r>
            <a:r>
              <a:rPr lang="el-GR" dirty="0"/>
              <a:t> </a:t>
            </a:r>
            <a:r>
              <a:rPr lang="el-GR" dirty="0" err="1"/>
              <a:t>υποστήριξε:«Κάθε</a:t>
            </a:r>
            <a:r>
              <a:rPr lang="el-GR" dirty="0"/>
              <a:t> παιδί έχει δικαιώματα, ανεξάρτητα από εθνικότητα</a:t>
            </a:r>
            <a:r>
              <a:rPr lang="el-GR" dirty="0" smtClean="0"/>
              <a:t>»</a:t>
            </a:r>
          </a:p>
          <a:p>
            <a:r>
              <a:rPr lang="el-GR" dirty="0" smtClean="0"/>
              <a:t> </a:t>
            </a:r>
            <a:r>
              <a:rPr lang="el-GR" dirty="0"/>
              <a:t>Αυτό ήταν επαναστατικό για την εποχή, γιατί</a:t>
            </a:r>
            <a:r>
              <a:rPr lang="el-GR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 ξεπερνούσε </a:t>
            </a:r>
            <a:r>
              <a:rPr lang="el-GR" dirty="0"/>
              <a:t>τα εθνικά </a:t>
            </a:r>
            <a:r>
              <a:rPr lang="el-GR" dirty="0" smtClean="0"/>
              <a:t>σύνορα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αμφισβητούσε </a:t>
            </a:r>
            <a:r>
              <a:rPr lang="el-GR" dirty="0"/>
              <a:t>πολιτικές τιμωρίας μετά τον </a:t>
            </a:r>
            <a:r>
              <a:rPr lang="el-GR" dirty="0" smtClean="0"/>
              <a:t>πόλεμο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  <a:p>
            <a:pPr marL="0" indent="0">
              <a:buNone/>
            </a:pPr>
            <a:r>
              <a:rPr lang="el-GR" dirty="0"/>
              <a:t>Πριν:</a:t>
            </a:r>
          </a:p>
          <a:p>
            <a:r>
              <a:rPr lang="el-GR" dirty="0"/>
              <a:t>βοήθεια = ηθική επιλογή </a:t>
            </a:r>
          </a:p>
          <a:p>
            <a:pPr marL="0" indent="0">
              <a:buNone/>
            </a:pPr>
            <a:r>
              <a:rPr lang="el-GR" dirty="0"/>
              <a:t>Με το Ταμείο:</a:t>
            </a:r>
          </a:p>
          <a:p>
            <a:r>
              <a:rPr lang="el-GR" dirty="0"/>
              <a:t>βοήθεια = </a:t>
            </a:r>
            <a:r>
              <a:rPr lang="el-GR" b="1" dirty="0"/>
              <a:t>ηθική υποχρέωση + αρχή δικαιωμάτων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14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i="1" u="sng" dirty="0"/>
              <a:t>Η Ένωση για τη Σωτηρία των Παιδιών</a:t>
            </a:r>
          </a:p>
          <a:p>
            <a:r>
              <a:rPr lang="el-GR" dirty="0"/>
              <a:t>Το Ταμείο εξελίχθηκε σε διεθνές δίκτυο</a:t>
            </a:r>
            <a:r>
              <a:rPr lang="el-GR" dirty="0" smtClean="0"/>
              <a:t>: </a:t>
            </a:r>
            <a:r>
              <a:rPr lang="el-GR" dirty="0"/>
              <a:t>International </a:t>
            </a:r>
            <a:r>
              <a:rPr lang="el-GR" dirty="0" err="1"/>
              <a:t>Save</a:t>
            </a:r>
            <a:r>
              <a:rPr lang="el-GR" dirty="0"/>
              <a:t> the Children Union (1920</a:t>
            </a:r>
            <a:r>
              <a:rPr lang="el-GR" dirty="0" smtClean="0"/>
              <a:t>)</a:t>
            </a:r>
          </a:p>
          <a:p>
            <a:endParaRPr lang="el-GR" dirty="0"/>
          </a:p>
          <a:p>
            <a:r>
              <a:rPr lang="el-GR" b="1" dirty="0"/>
              <a:t>Σκοπός της Ένωσης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Συντονισμός δράσεων μεταξύ χωρών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Διεθνοποίηση της προστασίας των παιδιών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Πίεση για θεσμικές αλλαγές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425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Ένωση:</a:t>
            </a:r>
          </a:p>
          <a:p>
            <a:r>
              <a:rPr lang="el-GR" b="1" dirty="0" smtClean="0"/>
              <a:t>Μετατρέπει </a:t>
            </a:r>
            <a:r>
              <a:rPr lang="el-GR" b="1" dirty="0"/>
              <a:t>την προστασία σε διεθνές ζήτημα</a:t>
            </a:r>
          </a:p>
          <a:p>
            <a:r>
              <a:rPr lang="el-GR" b="1" dirty="0" smtClean="0"/>
              <a:t>Δημιουργεί </a:t>
            </a:r>
            <a:r>
              <a:rPr lang="el-GR" b="1" dirty="0"/>
              <a:t>συνεργασία κρατών και οργανώσεων</a:t>
            </a:r>
          </a:p>
          <a:p>
            <a:r>
              <a:rPr lang="el-GR" b="1" dirty="0" smtClean="0"/>
              <a:t> </a:t>
            </a:r>
            <a:r>
              <a:rPr lang="el-GR" b="1" dirty="0"/>
              <a:t>Προετοιμάζει το έδαφος για διεθνή </a:t>
            </a:r>
            <a:r>
              <a:rPr lang="el-GR" b="1" dirty="0" smtClean="0"/>
              <a:t>κείμενα</a:t>
            </a:r>
          </a:p>
          <a:p>
            <a:endParaRPr lang="el-GR" b="1" dirty="0"/>
          </a:p>
          <a:p>
            <a:pPr marL="0" indent="0">
              <a:buNone/>
            </a:pPr>
            <a:r>
              <a:rPr lang="el-GR" dirty="0"/>
              <a:t>Η δράση της Ένωσης οδήγησε στη:</a:t>
            </a:r>
          </a:p>
          <a:p>
            <a:r>
              <a:rPr lang="el-GR" dirty="0" smtClean="0"/>
              <a:t> </a:t>
            </a:r>
            <a:r>
              <a:rPr lang="el-GR" dirty="0"/>
              <a:t>Διακήρυξη της Γενεύης για τα Δικαιώματα του Παιδιού</a:t>
            </a:r>
          </a:p>
          <a:p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3459063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186</TotalTime>
  <Words>1889</Words>
  <Application>Microsoft Office PowerPoint</Application>
  <PresentationFormat>Ευρεία οθόνη</PresentationFormat>
  <Paragraphs>262</Paragraphs>
  <Slides>34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0" baseType="lpstr">
      <vt:lpstr>Arial</vt:lpstr>
      <vt:lpstr>Calibri</vt:lpstr>
      <vt:lpstr>Trebuchet MS</vt:lpstr>
      <vt:lpstr>Wingdings</vt:lpstr>
      <vt:lpstr>Wingdings 3</vt:lpstr>
      <vt:lpstr>Όψη</vt:lpstr>
      <vt:lpstr>ΤΑ ΔΙΚΑΙΩΜΑΤΑ ΤΟΥ ΠΑΙΔΙΟΥ</vt:lpstr>
      <vt:lpstr>Παρουσίαση του PowerPoint</vt:lpstr>
      <vt:lpstr>Παρουσίαση του PowerPoint</vt:lpstr>
      <vt:lpstr>Η Διάσκεψη της Χάγης</vt:lpstr>
      <vt:lpstr>Ίδρυση Ταμείου για τη Σωτηρία των Παιδιών &amp; Διεθνούς Ένωσης για τη Σωτηρία των Παιδιών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Διακήρυξη της Γενεύης</vt:lpstr>
      <vt:lpstr>Δομή και περιεχόμενο της Διακήρυξης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Διακήρυξη των Δικαιωμάτων του Παιδιού (1959)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Συμπεράσματα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13</cp:revision>
  <dcterms:created xsi:type="dcterms:W3CDTF">2026-03-29T16:33:22Z</dcterms:created>
  <dcterms:modified xsi:type="dcterms:W3CDTF">2026-03-29T19:39:25Z</dcterms:modified>
</cp:coreProperties>
</file>