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1"/>
  </p:notesMasterIdLst>
  <p:sldIdLst>
    <p:sldId id="257" r:id="rId2"/>
    <p:sldId id="258" r:id="rId3"/>
    <p:sldId id="256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59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98B185-C41A-4BCC-833F-2236DD57BFE6}" type="datetimeFigureOut">
              <a:rPr lang="el-GR" smtClean="0"/>
              <a:t>25/3/2026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71D21A-1C6A-4EC9-BB67-AF18B9BE9D9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68266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1D21A-1C6A-4EC9-BB67-AF18B9BE9D9A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9944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6E65DB10-E117-4DF6-B91A-A309E37B69D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947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  <p:sldLayoutId id="214748366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89vPKYZrGHM" TargetMode="Externa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14754" y="946795"/>
            <a:ext cx="6795846" cy="1646302"/>
          </a:xfrm>
        </p:spPr>
        <p:txBody>
          <a:bodyPr/>
          <a:lstStyle/>
          <a:p>
            <a:r>
              <a:rPr lang="el-GR" sz="3600" b="1" dirty="0" smtClean="0"/>
              <a:t>ΤΑ ΔΙΚΑΙΩΜΑΤΑ ΤΟΥ ΠΑΙΔΙΟΥ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4487" y="3505200"/>
            <a:ext cx="7166113" cy="2038177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Μάθημα </a:t>
            </a:r>
            <a:r>
              <a:rPr lang="en-US" dirty="0"/>
              <a:t>4</a:t>
            </a:r>
            <a:r>
              <a:rPr lang="el-GR" baseline="30000" dirty="0" smtClean="0"/>
              <a:t>ο</a:t>
            </a:r>
            <a:endParaRPr lang="el-GR" dirty="0" smtClean="0"/>
          </a:p>
          <a:p>
            <a:pPr algn="ctr"/>
            <a:r>
              <a:rPr lang="el-GR" dirty="0"/>
              <a:t>Τμήμα Επιστημών της Εκπαίδευσης και της Αγωγής στην Προσχολική Ηλικία</a:t>
            </a:r>
          </a:p>
          <a:p>
            <a:pPr algn="ctr"/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>Πανεπιστήμιο </a:t>
            </a:r>
            <a:r>
              <a:rPr lang="el-GR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Πατρών</a:t>
            </a: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>Διδάσκουσα: Μαρία </a:t>
            </a:r>
            <a:r>
              <a:rPr lang="el-GR" b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Τσαγκανού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AC46D-54A2-D14A-B77F-93DBCD72AD5E}" type="slidenum">
              <a:rPr lang="en-US" smtClean="0">
                <a:solidFill>
                  <a:srgbClr val="90C226"/>
                </a:solidFill>
              </a:rPr>
              <a:pPr/>
              <a:t>1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80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3264" y="145774"/>
            <a:ext cx="8596668" cy="1320800"/>
          </a:xfrm>
        </p:spPr>
        <p:txBody>
          <a:bodyPr/>
          <a:lstStyle/>
          <a:p>
            <a:r>
              <a:rPr lang="el-GR" b="1" dirty="0"/>
              <a:t>19ος αιώνας: Το Κίνημα Σωτηρίας των Παιδιών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722783"/>
            <a:ext cx="8596668" cy="4664765"/>
          </a:xfrm>
        </p:spPr>
        <p:txBody>
          <a:bodyPr>
            <a:normAutofit/>
          </a:bodyPr>
          <a:lstStyle/>
          <a:p>
            <a:r>
              <a:rPr lang="el-GR" dirty="0"/>
              <a:t>Κοινωνικό και νομικό κίνημα που στοχεύει: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στην προστασία παιδιών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στη «διάσωση» από φτώχεια και εγκληματικότητα</a:t>
            </a:r>
          </a:p>
          <a:p>
            <a:r>
              <a:rPr lang="el-GR" b="1" dirty="0"/>
              <a:t>Χαρακτηριστικά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Δημιουργία: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αναμορφωτηρίων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ιδρυμάτων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παιδικών δικαστηρίων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Έμφαση στην ηθική διαπαιδαγώγηση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Σύνδεση με εγκληματικότητα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94865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457739"/>
            <a:ext cx="8596668" cy="4583623"/>
          </a:xfrm>
        </p:spPr>
        <p:txBody>
          <a:bodyPr/>
          <a:lstStyle/>
          <a:p>
            <a:r>
              <a:rPr lang="el-GR" b="1" dirty="0"/>
              <a:t>Ρόλος του κράτους</a:t>
            </a:r>
          </a:p>
          <a:p>
            <a:r>
              <a:rPr lang="el-GR" dirty="0" smtClean="0"/>
              <a:t> </a:t>
            </a:r>
            <a:r>
              <a:rPr lang="el-GR" dirty="0"/>
              <a:t>Εδώ το </a:t>
            </a:r>
            <a:r>
              <a:rPr lang="el-GR" b="1" dirty="0" err="1"/>
              <a:t>parens</a:t>
            </a:r>
            <a:r>
              <a:rPr lang="el-GR" b="1" dirty="0"/>
              <a:t> </a:t>
            </a:r>
            <a:r>
              <a:rPr lang="el-GR" b="1" dirty="0" err="1"/>
              <a:t>patriae</a:t>
            </a:r>
            <a:r>
              <a:rPr lang="el-GR" dirty="0"/>
              <a:t> εφαρμόζεται πλήρως</a:t>
            </a:r>
          </a:p>
          <a:p>
            <a:r>
              <a:rPr lang="el-GR" dirty="0"/>
              <a:t>Το κράτος: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παρεμβαίνει ενεργά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αντικαθιστά την οικογένεια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«αναμορφώνει» το παιδί</a:t>
            </a:r>
          </a:p>
          <a:p>
            <a:pPr marL="0" indent="0">
              <a:buNone/>
            </a:pPr>
            <a:r>
              <a:rPr lang="el-GR" b="1" i="1" u="sng" dirty="0"/>
              <a:t>Παράδειγμα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Παιδί που κλέβει: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δεν φυλακίζεται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στέλνεται σε αναμορφωτήριο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98441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50830" y="1338471"/>
            <a:ext cx="8596668" cy="4053536"/>
          </a:xfrm>
        </p:spPr>
        <p:txBody>
          <a:bodyPr/>
          <a:lstStyle/>
          <a:p>
            <a:r>
              <a:rPr lang="el-GR" b="1" dirty="0"/>
              <a:t>Θετικά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Προστασία παιδιών από κακοποίηση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Αναγνώριση ευθύνης κράτους </a:t>
            </a:r>
          </a:p>
          <a:p>
            <a:r>
              <a:rPr lang="el-GR" b="1" dirty="0" smtClean="0"/>
              <a:t>Αρνητικά</a:t>
            </a:r>
            <a:endParaRPr lang="el-GR" b="1" dirty="0"/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Υπερβολικός έλεγχος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 err="1"/>
              <a:t>Ιδρυματοποίηση</a:t>
            </a:r>
            <a:r>
              <a:rPr lang="el-GR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Στέρηση ελευθερίας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 err="1"/>
              <a:t>Στοχοποίηση</a:t>
            </a:r>
            <a:r>
              <a:rPr lang="el-GR" dirty="0"/>
              <a:t> φτωχών παιδιών </a:t>
            </a:r>
          </a:p>
          <a:p>
            <a:r>
              <a:rPr lang="el-GR" dirty="0" smtClean="0"/>
              <a:t>Το </a:t>
            </a:r>
            <a:r>
              <a:rPr lang="el-GR" dirty="0"/>
              <a:t>παιδί δεν έχει ακόμα πλήρη δικαιώματα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07302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176697"/>
            <a:ext cx="8596668" cy="1320800"/>
          </a:xfrm>
        </p:spPr>
        <p:txBody>
          <a:bodyPr/>
          <a:lstStyle/>
          <a:p>
            <a:r>
              <a:rPr lang="el-GR" b="1" dirty="0" smtClean="0"/>
              <a:t>Απαγόρευση </a:t>
            </a:r>
            <a:r>
              <a:rPr lang="el-GR" b="1" dirty="0"/>
              <a:t>της παιδικής </a:t>
            </a:r>
            <a:r>
              <a:rPr lang="el-GR" b="1" dirty="0" smtClean="0"/>
              <a:t>εργασίας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510749"/>
            <a:ext cx="8596668" cy="4956312"/>
          </a:xfrm>
        </p:spPr>
        <p:txBody>
          <a:bodyPr>
            <a:normAutofit lnSpcReduction="10000"/>
          </a:bodyPr>
          <a:lstStyle/>
          <a:p>
            <a:r>
              <a:rPr lang="el-GR" dirty="0"/>
              <a:t>Η απαγόρευση της παιδικής εργασίας </a:t>
            </a:r>
            <a:r>
              <a:rPr lang="el-GR" dirty="0" smtClean="0"/>
              <a:t>= η </a:t>
            </a:r>
            <a:r>
              <a:rPr lang="el-GR" dirty="0"/>
              <a:t>θεσμοθέτηση νόμων που: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περιορίζουν ή απαγορεύουν την εργασία παιδιών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προστατεύουν την υγεία και την ανάπτυξή τους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προωθούν την εκπαίδευση</a:t>
            </a:r>
          </a:p>
          <a:p>
            <a:r>
              <a:rPr lang="el-GR" b="1" dirty="0"/>
              <a:t>Πριν την απαγόρευση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Παιδική εργασία = φυσιολογική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Συμβαίνει: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σε αγροτικές κοινωνίες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σε οικογενειακές </a:t>
            </a:r>
            <a:r>
              <a:rPr lang="el-GR" dirty="0" smtClean="0"/>
              <a:t>εργασίες</a:t>
            </a:r>
          </a:p>
          <a:p>
            <a:r>
              <a:rPr lang="el-GR" b="1" dirty="0"/>
              <a:t>Βιομηχανική Επανάσταση</a:t>
            </a:r>
          </a:p>
          <a:p>
            <a:pPr marL="0" indent="0">
              <a:buNone/>
            </a:pPr>
            <a:r>
              <a:rPr lang="el-GR" dirty="0" smtClean="0"/>
              <a:t>Το </a:t>
            </a:r>
            <a:r>
              <a:rPr lang="el-GR" dirty="0"/>
              <a:t>φαινόμενο εκρήγνυται: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Μαζική εργασία παιδιών σε εργοστάσια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Εκμετάλλευση σε ακραίο βαθμό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59913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58065" y="755374"/>
            <a:ext cx="8596668" cy="6387548"/>
          </a:xfrm>
        </p:spPr>
        <p:txBody>
          <a:bodyPr>
            <a:normAutofit/>
          </a:bodyPr>
          <a:lstStyle/>
          <a:p>
            <a:r>
              <a:rPr lang="el-GR" b="1" dirty="0"/>
              <a:t>Γιατί προέκυψε ανάγκη απαγόρευσης</a:t>
            </a:r>
          </a:p>
          <a:p>
            <a:pPr marL="0" indent="0">
              <a:buNone/>
            </a:pPr>
            <a:r>
              <a:rPr lang="el-GR" b="1" i="1" u="sng" dirty="0" smtClean="0"/>
              <a:t> </a:t>
            </a:r>
            <a:r>
              <a:rPr lang="el-GR" b="1" i="1" u="sng" dirty="0"/>
              <a:t>Κοινωνικοί λόγοι</a:t>
            </a:r>
          </a:p>
          <a:p>
            <a:r>
              <a:rPr lang="el-GR" dirty="0"/>
              <a:t>Ακραία εκμετάλλευση </a:t>
            </a:r>
          </a:p>
          <a:p>
            <a:r>
              <a:rPr lang="el-GR" dirty="0"/>
              <a:t>Παιδική θνησιμότητα </a:t>
            </a:r>
          </a:p>
          <a:p>
            <a:r>
              <a:rPr lang="el-GR" dirty="0"/>
              <a:t>Φτώχεια </a:t>
            </a:r>
          </a:p>
          <a:p>
            <a:pPr marL="0" indent="0">
              <a:buNone/>
            </a:pPr>
            <a:r>
              <a:rPr lang="el-GR" b="1" dirty="0" smtClean="0"/>
              <a:t> </a:t>
            </a:r>
            <a:r>
              <a:rPr lang="el-GR" b="1" i="1" u="sng" dirty="0"/>
              <a:t>Επιστημονικοί λόγοι</a:t>
            </a:r>
          </a:p>
          <a:p>
            <a:r>
              <a:rPr lang="el-GR" dirty="0"/>
              <a:t>Ιατροί καταγράφουν: </a:t>
            </a:r>
          </a:p>
          <a:p>
            <a:pPr lvl="1"/>
            <a:r>
              <a:rPr lang="el-GR" dirty="0"/>
              <a:t>παραμορφώσεις σώματος </a:t>
            </a:r>
          </a:p>
          <a:p>
            <a:pPr lvl="1"/>
            <a:r>
              <a:rPr lang="el-GR" dirty="0"/>
              <a:t>ασθένειες </a:t>
            </a:r>
          </a:p>
          <a:p>
            <a:pPr marL="0" indent="0">
              <a:buNone/>
            </a:pPr>
            <a:r>
              <a:rPr lang="el-GR" b="1" dirty="0" smtClean="0"/>
              <a:t> </a:t>
            </a:r>
            <a:r>
              <a:rPr lang="el-GR" b="1" i="1" u="sng" dirty="0"/>
              <a:t>Ηθικοί λόγοι</a:t>
            </a:r>
          </a:p>
          <a:p>
            <a:r>
              <a:rPr lang="el-GR" dirty="0"/>
              <a:t>Ανάπτυξη νέας αντίληψης για το παιδί </a:t>
            </a:r>
          </a:p>
          <a:p>
            <a:r>
              <a:rPr lang="el-GR" dirty="0"/>
              <a:t>Το παιδί ως ευάλωτο υποκείμενο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82620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815549"/>
            <a:ext cx="8596668" cy="4225814"/>
          </a:xfrm>
        </p:spPr>
        <p:txBody>
          <a:bodyPr/>
          <a:lstStyle/>
          <a:p>
            <a:r>
              <a:rPr lang="el-GR" b="1" dirty="0"/>
              <a:t>Κρατική </a:t>
            </a:r>
            <a:r>
              <a:rPr lang="el-GR" b="1" dirty="0" smtClean="0"/>
              <a:t>παρέμβαση:</a:t>
            </a:r>
            <a:r>
              <a:rPr lang="el-GR" dirty="0" smtClean="0"/>
              <a:t> </a:t>
            </a:r>
            <a:r>
              <a:rPr lang="el-GR" dirty="0"/>
              <a:t>Το κράτος αρχίζει να παρεμβαίνει τον 19ο </a:t>
            </a:r>
            <a:r>
              <a:rPr lang="el-GR" dirty="0" smtClean="0"/>
              <a:t>αιώνα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b="1" i="1" u="sng" dirty="0" smtClean="0"/>
              <a:t>Χαρακτηριστικά</a:t>
            </a:r>
            <a:endParaRPr lang="el-GR" b="1" i="1" u="sng" dirty="0"/>
          </a:p>
          <a:p>
            <a:r>
              <a:rPr lang="el-GR" dirty="0"/>
              <a:t>Σταδιακή παρέμβαση </a:t>
            </a:r>
          </a:p>
          <a:p>
            <a:r>
              <a:rPr lang="el-GR" dirty="0"/>
              <a:t>Όχι πλήρης απαγόρευση από την αρχή </a:t>
            </a:r>
          </a:p>
          <a:p>
            <a:r>
              <a:rPr lang="el-GR" dirty="0"/>
              <a:t>Ρύθμιση αντί για άμεση κατάργηση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630660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Το «δικαίωμα να μην </a:t>
            </a:r>
            <a:r>
              <a:rPr lang="el-GR" dirty="0" smtClean="0"/>
              <a:t>εργάζονται»</a:t>
            </a:r>
          </a:p>
          <a:p>
            <a:r>
              <a:rPr lang="el-GR" dirty="0" smtClean="0"/>
              <a:t>Το </a:t>
            </a:r>
            <a:r>
              <a:rPr lang="el-GR" dirty="0" err="1"/>
              <a:t>παιδί:δεν</a:t>
            </a:r>
            <a:r>
              <a:rPr lang="el-GR" dirty="0"/>
              <a:t> υποχρεούται να </a:t>
            </a:r>
            <a:r>
              <a:rPr lang="el-GR" dirty="0" smtClean="0"/>
              <a:t>εργάζεται</a:t>
            </a:r>
          </a:p>
          <a:p>
            <a:r>
              <a:rPr lang="el-GR" dirty="0" smtClean="0"/>
              <a:t>έχει </a:t>
            </a:r>
            <a:r>
              <a:rPr lang="el-GR" dirty="0"/>
              <a:t>δικαίωμα</a:t>
            </a:r>
            <a:r>
              <a:rPr lang="el-GR" dirty="0" smtClean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 smtClean="0"/>
              <a:t>στην εκπαίδευση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 smtClean="0"/>
              <a:t>στο παιχνίδι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 smtClean="0"/>
              <a:t>στην ανάπτυξη</a:t>
            </a:r>
          </a:p>
          <a:p>
            <a:pPr marL="0" indent="0">
              <a:buNone/>
            </a:pPr>
            <a:r>
              <a:rPr lang="el-GR" dirty="0" smtClean="0"/>
              <a:t>Μεγάλη αλλαγή: </a:t>
            </a:r>
            <a:r>
              <a:rPr lang="el-GR" dirty="0" err="1" smtClean="0"/>
              <a:t>Από:παιδί</a:t>
            </a:r>
            <a:r>
              <a:rPr lang="el-GR" dirty="0" smtClean="0"/>
              <a:t> </a:t>
            </a:r>
            <a:r>
              <a:rPr lang="el-GR" dirty="0"/>
              <a:t>= </a:t>
            </a:r>
            <a:r>
              <a:rPr lang="el-GR" dirty="0" smtClean="0"/>
              <a:t>εργάτης       </a:t>
            </a:r>
            <a:r>
              <a:rPr lang="el-GR" dirty="0" err="1" smtClean="0"/>
              <a:t>Σε:παιδί</a:t>
            </a:r>
            <a:r>
              <a:rPr lang="el-GR" dirty="0" smtClean="0"/>
              <a:t> </a:t>
            </a:r>
            <a:r>
              <a:rPr lang="el-GR" dirty="0"/>
              <a:t>= φορέας δικαιωμάτων</a:t>
            </a:r>
          </a:p>
        </p:txBody>
      </p:sp>
      <p:sp>
        <p:nvSpPr>
          <p:cNvPr id="4" name="Δεξιό βέλος 3"/>
          <p:cNvSpPr/>
          <p:nvPr/>
        </p:nvSpPr>
        <p:spPr>
          <a:xfrm>
            <a:off x="4723877" y="4678018"/>
            <a:ext cx="251791" cy="1855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59881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66517" y="92766"/>
            <a:ext cx="8596668" cy="1320800"/>
          </a:xfrm>
        </p:spPr>
        <p:txBody>
          <a:bodyPr/>
          <a:lstStyle/>
          <a:p>
            <a:r>
              <a:rPr lang="el-GR" b="1" dirty="0"/>
              <a:t>Η θέσπιση της υποχρεωτικής εκπαίδευσης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71316" y="1930400"/>
            <a:ext cx="10096683" cy="5239026"/>
          </a:xfrm>
        </p:spPr>
        <p:txBody>
          <a:bodyPr/>
          <a:lstStyle/>
          <a:p>
            <a:r>
              <a:rPr lang="el-GR" dirty="0"/>
              <a:t>Στον Μεσαίωνα η εκπαίδευση είναι σχεδόν αποκλειστικά υπό τον έλεγχο της Εκκλησίας.</a:t>
            </a:r>
          </a:p>
          <a:p>
            <a:r>
              <a:rPr lang="el-GR" dirty="0" smtClean="0"/>
              <a:t>Η </a:t>
            </a:r>
            <a:r>
              <a:rPr lang="el-GR" dirty="0"/>
              <a:t>Εκκλησία: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οργανώνει τα πρώτα σχολεία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καθορίζει το περιεχόμενο μάθησης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ελέγχει ποιος έχει </a:t>
            </a:r>
            <a:r>
              <a:rPr lang="el-GR" dirty="0" smtClean="0"/>
              <a:t>πρόσβαση</a:t>
            </a:r>
          </a:p>
          <a:p>
            <a:r>
              <a:rPr lang="el-GR" b="1" dirty="0"/>
              <a:t>Μορφές εκπαίδευσης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Μοναστηριακά σχολεία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Καθεδρικά σχολεία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Εκπαίδευση </a:t>
            </a:r>
            <a:r>
              <a:rPr lang="el-GR" dirty="0" smtClean="0"/>
              <a:t>κληρικών</a:t>
            </a:r>
          </a:p>
          <a:p>
            <a:pPr marL="0" indent="0">
              <a:buNone/>
            </a:pPr>
            <a:r>
              <a:rPr lang="el-GR" u="sng" dirty="0" smtClean="0"/>
              <a:t>Στόχοι: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 smtClean="0"/>
              <a:t>Θρησκευτική διαπαιδαγώγηση - Ηθική συμμόρφωση- Διατήρηση </a:t>
            </a:r>
            <a:r>
              <a:rPr lang="el-GR" dirty="0"/>
              <a:t>κοινωνικής </a:t>
            </a:r>
            <a:r>
              <a:rPr lang="el-GR" dirty="0" smtClean="0"/>
              <a:t>τάξης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 smtClean="0"/>
              <a:t> </a:t>
            </a:r>
            <a:r>
              <a:rPr lang="el-GR" dirty="0"/>
              <a:t>Όχι μαζική εκπαίδευση, αλλά εκπαίδευση για λίγους</a:t>
            </a:r>
            <a:endParaRPr lang="el-GR" dirty="0" smtClean="0"/>
          </a:p>
          <a:p>
            <a:pPr>
              <a:buFont typeface="Arial" panose="020B0604020202020204" pitchFamily="34" charset="0"/>
              <a:buChar char="•"/>
            </a:pPr>
            <a:endParaRPr lang="el-GR" dirty="0"/>
          </a:p>
          <a:p>
            <a:pPr>
              <a:buFont typeface="Arial" panose="020B0604020202020204" pitchFamily="34" charset="0"/>
              <a:buChar char="•"/>
            </a:pP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36070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742123"/>
            <a:ext cx="8596668" cy="529924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b="1" i="1" u="sng" dirty="0"/>
              <a:t>Φιλανθρωπικά σχολεία (17ος–18ος αι</a:t>
            </a:r>
            <a:r>
              <a:rPr lang="el-GR" b="1" i="1" u="sng" dirty="0" smtClean="0"/>
              <a:t>.)</a:t>
            </a:r>
          </a:p>
          <a:p>
            <a:pPr marL="0" indent="0">
              <a:buNone/>
            </a:pPr>
            <a:r>
              <a:rPr lang="el-GR" dirty="0"/>
              <a:t>Σχολεία για</a:t>
            </a:r>
            <a:r>
              <a:rPr lang="el-GR" dirty="0" smtClean="0"/>
              <a:t>:</a:t>
            </a:r>
          </a:p>
          <a:p>
            <a:r>
              <a:rPr lang="el-GR" dirty="0" smtClean="0"/>
              <a:t>φτωχά παιδιά</a:t>
            </a:r>
          </a:p>
          <a:p>
            <a:r>
              <a:rPr lang="el-GR" dirty="0" smtClean="0"/>
              <a:t>Ορφανά</a:t>
            </a:r>
          </a:p>
          <a:p>
            <a:r>
              <a:rPr lang="el-GR" dirty="0" smtClean="0"/>
              <a:t>παιδιά </a:t>
            </a:r>
            <a:r>
              <a:rPr lang="el-GR" dirty="0"/>
              <a:t>εργατικών </a:t>
            </a:r>
            <a:r>
              <a:rPr lang="el-GR" dirty="0" smtClean="0"/>
              <a:t>τάξεων</a:t>
            </a:r>
          </a:p>
          <a:p>
            <a:pPr marL="0" indent="0">
              <a:buNone/>
            </a:pPr>
            <a:r>
              <a:rPr lang="el-GR" u="sng" dirty="0" smtClean="0"/>
              <a:t>Ποιος </a:t>
            </a:r>
            <a:r>
              <a:rPr lang="el-GR" u="sng" dirty="0"/>
              <a:t>τα </a:t>
            </a:r>
            <a:r>
              <a:rPr lang="el-GR" u="sng" dirty="0" smtClean="0"/>
              <a:t>οργανώνει</a:t>
            </a:r>
            <a:r>
              <a:rPr lang="el-GR" dirty="0" smtClean="0"/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Εκκλησία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φιλανθρωπικές οργανώσεις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εύποροι ιδιώτες</a:t>
            </a:r>
          </a:p>
          <a:p>
            <a:pPr marL="0" indent="0">
              <a:buNone/>
            </a:pPr>
            <a:r>
              <a:rPr lang="el-GR" u="sng" dirty="0" smtClean="0"/>
              <a:t> Στόχοι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 </a:t>
            </a:r>
            <a:r>
              <a:rPr lang="el-GR" dirty="0"/>
              <a:t>Όχι μόνο εκπαίδευση</a:t>
            </a:r>
            <a:r>
              <a:rPr lang="el-GR" dirty="0" smtClean="0"/>
              <a:t>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 </a:t>
            </a:r>
            <a:r>
              <a:rPr lang="el-GR" dirty="0"/>
              <a:t>αλλά</a:t>
            </a:r>
            <a:r>
              <a:rPr lang="el-GR" dirty="0" smtClean="0"/>
              <a:t>: ηθική διαμόρφωση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κοινωνικός έλεγχος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πρόληψη εγκληματικότητας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Διδάσκουν βασική </a:t>
            </a:r>
            <a:r>
              <a:rPr lang="el-GR" dirty="0"/>
              <a:t>ανάγνωση και </a:t>
            </a:r>
            <a:r>
              <a:rPr lang="el-GR" dirty="0" smtClean="0"/>
              <a:t>γραφή, θρησκευτικά, υπακοή </a:t>
            </a:r>
            <a:r>
              <a:rPr lang="el-GR" dirty="0"/>
              <a:t>και πειθαρχία</a:t>
            </a:r>
          </a:p>
        </p:txBody>
      </p:sp>
    </p:spTree>
    <p:extLst>
      <p:ext uri="{BB962C8B-B14F-4D97-AF65-F5344CB8AC3E}">
        <p14:creationId xmlns:p14="http://schemas.microsoft.com/office/powerpoint/2010/main" val="33706873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497497"/>
            <a:ext cx="8596668" cy="4543866"/>
          </a:xfrm>
        </p:spPr>
        <p:txBody>
          <a:bodyPr/>
          <a:lstStyle/>
          <a:p>
            <a:r>
              <a:rPr lang="el-GR" b="1" dirty="0"/>
              <a:t>Ο Διαφωτισμός και η αλλαγή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Εκπαίδευση για όλους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Έμφαση στη λογική και την πρόοδο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Νέα αντίληψη για το παιδί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Σημαντικοί στοχαστές: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 err="1"/>
              <a:t>John</a:t>
            </a:r>
            <a:r>
              <a:rPr lang="el-GR" dirty="0"/>
              <a:t> </a:t>
            </a:r>
            <a:r>
              <a:rPr lang="el-GR" dirty="0" err="1"/>
              <a:t>Locke</a:t>
            </a:r>
            <a:r>
              <a:rPr lang="el-GR" dirty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 err="1"/>
              <a:t>Jean-Jacques</a:t>
            </a:r>
            <a:r>
              <a:rPr lang="el-GR" dirty="0"/>
              <a:t> </a:t>
            </a:r>
            <a:r>
              <a:rPr lang="el-GR" dirty="0" err="1"/>
              <a:t>Rousseau</a:t>
            </a:r>
            <a:r>
              <a:rPr lang="el-GR" dirty="0"/>
              <a:t> </a:t>
            </a:r>
          </a:p>
          <a:p>
            <a:r>
              <a:rPr lang="el-GR" dirty="0" smtClean="0"/>
              <a:t> </a:t>
            </a:r>
            <a:r>
              <a:rPr lang="el-GR" dirty="0"/>
              <a:t>Η εκπαίδευση γίνεται κοινωνικό και πολιτικό εργαλείο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39325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82997" y="2314798"/>
            <a:ext cx="7766936" cy="439080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/>
              <a:t>Κεφάλαιο </a:t>
            </a:r>
            <a:r>
              <a:rPr lang="en-US" sz="4000" b="1" dirty="0" smtClean="0"/>
              <a:t>3</a:t>
            </a:r>
            <a:endParaRPr lang="el-GR" sz="4000" b="1" dirty="0" smtClean="0"/>
          </a:p>
          <a:p>
            <a:pPr algn="ctr"/>
            <a:r>
              <a:rPr lang="el-GR" sz="4000" b="1" dirty="0" smtClean="0"/>
              <a:t>Η κρατική παρέμβαση για τη σωτηρία των παιδιών </a:t>
            </a:r>
            <a:endParaRPr lang="el-GR" sz="3200" b="1" dirty="0"/>
          </a:p>
        </p:txBody>
      </p:sp>
    </p:spTree>
    <p:extLst>
      <p:ext uri="{BB962C8B-B14F-4D97-AF65-F5344CB8AC3E}">
        <p14:creationId xmlns:p14="http://schemas.microsoft.com/office/powerpoint/2010/main" val="42522616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590261"/>
            <a:ext cx="8596668" cy="4451101"/>
          </a:xfrm>
        </p:spPr>
        <p:txBody>
          <a:bodyPr/>
          <a:lstStyle/>
          <a:p>
            <a:r>
              <a:rPr lang="el-GR" b="1" dirty="0"/>
              <a:t>Το κράτος αναλαμβάνει την εκπαίδευση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Δημιουργία δημόσιων σχολείων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Υποχρεωτική εκπαίδευση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Ενιαίο πρόγραμμα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Μείωση επιρροής Εκκλησίας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Στόχοι: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εθνική ενότητα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διαμόρφωση πολιτών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κοινωνικός έλεγχος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010715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749287"/>
            <a:ext cx="8596668" cy="429207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l-GR" i="1" u="sng" dirty="0"/>
              <a:t>Σύνδεση με Βιομηχανική Επανάσταση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Το σχολείο διαμορφώνει: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πειθαρχία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υπακοή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τήρηση ωραρίου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Ομοιότητες σχολείου – εργοστασίου: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κουδούνι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κανόνες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ιεραρχία </a:t>
            </a:r>
          </a:p>
          <a:p>
            <a:r>
              <a:rPr lang="el-GR" dirty="0" smtClean="0"/>
              <a:t> </a:t>
            </a:r>
            <a:r>
              <a:rPr lang="el-GR" dirty="0"/>
              <a:t>Το παιδί προετοιμάζεται για τον ρόλο του εργαζόμενου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765596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79768" y="119270"/>
            <a:ext cx="8596668" cy="1320800"/>
          </a:xfrm>
        </p:spPr>
        <p:txBody>
          <a:bodyPr/>
          <a:lstStyle/>
          <a:p>
            <a:r>
              <a:rPr lang="el-GR" b="1" dirty="0"/>
              <a:t>Η προσφορά αρωγής στα παιδιά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17090" y="1882294"/>
            <a:ext cx="8596668" cy="3880773"/>
          </a:xfrm>
        </p:spPr>
        <p:txBody>
          <a:bodyPr/>
          <a:lstStyle/>
          <a:p>
            <a:r>
              <a:rPr lang="el-GR" dirty="0" smtClean="0"/>
              <a:t>Βιομηχανική Επανάσταση</a:t>
            </a:r>
          </a:p>
          <a:p>
            <a:r>
              <a:rPr lang="el-GR" dirty="0" smtClean="0"/>
              <a:t>Αστικοποίηση</a:t>
            </a:r>
          </a:p>
          <a:p>
            <a:r>
              <a:rPr lang="el-GR" dirty="0" smtClean="0"/>
              <a:t>Μαζική φτώχεια</a:t>
            </a:r>
          </a:p>
          <a:p>
            <a:r>
              <a:rPr lang="el-GR" dirty="0" smtClean="0"/>
              <a:t>Παιδική εργασία</a:t>
            </a:r>
          </a:p>
          <a:p>
            <a:r>
              <a:rPr lang="el-GR" dirty="0" smtClean="0"/>
              <a:t>Τα </a:t>
            </a:r>
            <a:r>
              <a:rPr lang="el-GR" dirty="0"/>
              <a:t>παιδιά των φτωχών τάξεων</a:t>
            </a:r>
            <a:r>
              <a:rPr lang="el-GR" dirty="0" smtClean="0"/>
              <a:t>: ζουν </a:t>
            </a:r>
            <a:r>
              <a:rPr lang="el-GR" dirty="0"/>
              <a:t>σε άθλιες </a:t>
            </a:r>
            <a:r>
              <a:rPr lang="el-GR" dirty="0" smtClean="0"/>
              <a:t>συνθήκες, εργάζονται </a:t>
            </a:r>
            <a:r>
              <a:rPr lang="el-GR" dirty="0"/>
              <a:t>από μικρή </a:t>
            </a:r>
            <a:r>
              <a:rPr lang="el-GR" dirty="0" smtClean="0"/>
              <a:t>ηλικία, εγκαταλείπονται </a:t>
            </a:r>
            <a:r>
              <a:rPr lang="el-GR" dirty="0"/>
              <a:t>ή περιφέρονται στους </a:t>
            </a:r>
            <a:r>
              <a:rPr lang="el-GR" dirty="0" smtClean="0"/>
              <a:t>δρόμους</a:t>
            </a:r>
          </a:p>
          <a:p>
            <a:r>
              <a:rPr lang="el-GR" b="1" dirty="0" smtClean="0"/>
              <a:t>Ποιοι </a:t>
            </a:r>
            <a:r>
              <a:rPr lang="el-GR" b="1" dirty="0"/>
              <a:t>παρέχουν βοήθεια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Εκκλησία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ιδιώτες ευεργέτες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φιλανθρωπικές οργανώσεις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854828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88151" y="1260586"/>
            <a:ext cx="8596668" cy="43450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i="1" u="sng" dirty="0"/>
              <a:t>Μορφές </a:t>
            </a:r>
            <a:r>
              <a:rPr lang="el-GR" b="1" i="1" u="sng" dirty="0" smtClean="0"/>
              <a:t>αρωγής</a:t>
            </a:r>
          </a:p>
          <a:p>
            <a:r>
              <a:rPr lang="el-GR" dirty="0" smtClean="0"/>
              <a:t>Ορφανοτροφεία</a:t>
            </a:r>
          </a:p>
          <a:p>
            <a:r>
              <a:rPr lang="el-GR" dirty="0" smtClean="0"/>
              <a:t>Φιλανθρωπικά σχολεία</a:t>
            </a:r>
          </a:p>
          <a:p>
            <a:r>
              <a:rPr lang="el-GR" dirty="0" smtClean="0"/>
              <a:t>Συσσίτια</a:t>
            </a:r>
          </a:p>
          <a:p>
            <a:r>
              <a:rPr lang="el-GR" dirty="0" smtClean="0"/>
              <a:t>Ιδρύματα </a:t>
            </a:r>
            <a:r>
              <a:rPr lang="el-GR" dirty="0"/>
              <a:t>«διάσωσης</a:t>
            </a:r>
            <a:r>
              <a:rPr lang="el-GR" dirty="0" smtClean="0"/>
              <a:t>»</a:t>
            </a:r>
          </a:p>
          <a:p>
            <a:pPr marL="0" indent="0">
              <a:buNone/>
            </a:pPr>
            <a:r>
              <a:rPr lang="el-GR" b="1" dirty="0" smtClean="0"/>
              <a:t> Χαρακτηριστικά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b="1" dirty="0" smtClean="0"/>
              <a:t>Δεν </a:t>
            </a:r>
            <a:r>
              <a:rPr lang="el-GR" dirty="0"/>
              <a:t>υπάρχουν </a:t>
            </a:r>
            <a:r>
              <a:rPr lang="el-GR" dirty="0" smtClean="0"/>
              <a:t>δικαιώματα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dirty="0" smtClean="0"/>
              <a:t>Η </a:t>
            </a:r>
            <a:r>
              <a:rPr lang="el-GR" dirty="0"/>
              <a:t>βοήθεια είναι </a:t>
            </a:r>
            <a:r>
              <a:rPr lang="el-GR" dirty="0" smtClean="0"/>
              <a:t>επιλεκτική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dirty="0" smtClean="0"/>
              <a:t>Έμφαση </a:t>
            </a:r>
            <a:r>
              <a:rPr lang="el-GR" dirty="0"/>
              <a:t>στην ηθική </a:t>
            </a:r>
            <a:r>
              <a:rPr lang="el-GR" dirty="0" smtClean="0"/>
              <a:t>διαμόρφωση</a:t>
            </a:r>
          </a:p>
          <a:p>
            <a:pPr marL="0" indent="0">
              <a:buNone/>
            </a:pPr>
            <a:r>
              <a:rPr lang="el-GR" dirty="0" smtClean="0"/>
              <a:t> </a:t>
            </a:r>
            <a:r>
              <a:rPr lang="el-GR" dirty="0"/>
              <a:t>Το παιδί αντιμετωπίζεται ως</a:t>
            </a:r>
            <a:r>
              <a:rPr lang="el-GR" dirty="0" smtClean="0"/>
              <a:t>: «</a:t>
            </a:r>
            <a:r>
              <a:rPr lang="el-GR" dirty="0"/>
              <a:t>θύμα» αλλά </a:t>
            </a:r>
            <a:r>
              <a:rPr lang="el-GR" dirty="0" smtClean="0"/>
              <a:t>και «</a:t>
            </a:r>
            <a:r>
              <a:rPr lang="el-GR" dirty="0"/>
              <a:t>εν δυνάμει παραβάτης»</a:t>
            </a:r>
          </a:p>
        </p:txBody>
      </p:sp>
      <p:sp>
        <p:nvSpPr>
          <p:cNvPr id="7" name="Δεξιό βέλος 6"/>
          <p:cNvSpPr/>
          <p:nvPr/>
        </p:nvSpPr>
        <p:spPr>
          <a:xfrm>
            <a:off x="652302" y="4956315"/>
            <a:ext cx="435849" cy="2252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036898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6474" y="291548"/>
            <a:ext cx="9818388" cy="1320800"/>
          </a:xfrm>
        </p:spPr>
        <p:txBody>
          <a:bodyPr/>
          <a:lstStyle/>
          <a:p>
            <a:r>
              <a:rPr lang="el-GR" b="1" dirty="0"/>
              <a:t>Το Κίνημα Σωτηρίας των Παιδιών (19ος αι.)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484243"/>
            <a:ext cx="8596668" cy="5035827"/>
          </a:xfrm>
        </p:spPr>
        <p:txBody>
          <a:bodyPr>
            <a:normAutofit lnSpcReduction="10000"/>
          </a:bodyPr>
          <a:lstStyle/>
          <a:p>
            <a:r>
              <a:rPr lang="el-GR" dirty="0"/>
              <a:t>Κοινωνικό και μεταρρυθμιστικό κίνημα (κυρίως σε Αγγλία &amp; ΗΠΑ) που επιδιώκει: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την προστασία παιδιών από φτώχεια και εκμετάλλευση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την πρόληψη εγκληματικότητας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την ηθική «αναμόρφωση»</a:t>
            </a:r>
          </a:p>
          <a:p>
            <a:r>
              <a:rPr lang="el-GR" b="1" dirty="0"/>
              <a:t>Ιστορικό πλαίσιο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Βιομηχανική Επανάσταση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Μαζική φτώχεια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Παιδιά στους δρόμους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Αύξηση νεανικής παραβατικότητας </a:t>
            </a:r>
          </a:p>
          <a:p>
            <a:r>
              <a:rPr lang="el-GR" dirty="0" smtClean="0"/>
              <a:t>Τα </a:t>
            </a:r>
            <a:r>
              <a:rPr lang="el-GR" dirty="0"/>
              <a:t>παιδιά θεωρούνται: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ευάλωτα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αλλά και «επικίνδυνα»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196036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64082" y="1404730"/>
            <a:ext cx="8596668" cy="4212563"/>
          </a:xfrm>
        </p:spPr>
        <p:txBody>
          <a:bodyPr>
            <a:normAutofit/>
          </a:bodyPr>
          <a:lstStyle/>
          <a:p>
            <a:r>
              <a:rPr lang="el-GR" b="1" dirty="0" smtClean="0"/>
              <a:t> </a:t>
            </a:r>
            <a:r>
              <a:rPr lang="el-GR" b="1" dirty="0"/>
              <a:t>Βασικές αρχές του </a:t>
            </a:r>
            <a:r>
              <a:rPr lang="el-GR" b="1" dirty="0" smtClean="0"/>
              <a:t>κινήματος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 </a:t>
            </a:r>
            <a:r>
              <a:rPr lang="el-GR" dirty="0"/>
              <a:t>1. Το παιδί είναι «διαμορφώσιμο</a:t>
            </a:r>
            <a:r>
              <a:rPr lang="el-GR" dirty="0" smtClean="0"/>
              <a:t>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 smtClean="0"/>
              <a:t>Δεν </a:t>
            </a:r>
            <a:r>
              <a:rPr lang="el-GR" dirty="0"/>
              <a:t>είναι έμφυτα </a:t>
            </a:r>
            <a:r>
              <a:rPr lang="el-GR" dirty="0" smtClean="0"/>
              <a:t>εγκληματικό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 smtClean="0"/>
              <a:t>Μπορεί </a:t>
            </a:r>
            <a:r>
              <a:rPr lang="el-GR" dirty="0"/>
              <a:t>να «σωθεί» μέσω </a:t>
            </a:r>
            <a:r>
              <a:rPr lang="el-GR" dirty="0" smtClean="0"/>
              <a:t>εκπαίδευσης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2</a:t>
            </a:r>
            <a:r>
              <a:rPr lang="el-GR" dirty="0"/>
              <a:t>. Το περιβάλλον </a:t>
            </a:r>
            <a:r>
              <a:rPr lang="el-GR" dirty="0" smtClean="0"/>
              <a:t>φταίει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 smtClean="0"/>
              <a:t>Φτώχεια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 smtClean="0"/>
              <a:t>Οικογένεια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 smtClean="0"/>
              <a:t>Δρόμος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3</a:t>
            </a:r>
            <a:r>
              <a:rPr lang="el-GR" dirty="0"/>
              <a:t>. Η κοινωνία έχει </a:t>
            </a:r>
            <a:r>
              <a:rPr lang="el-GR" dirty="0" smtClean="0"/>
              <a:t>ευθύνη</a:t>
            </a:r>
          </a:p>
          <a:p>
            <a:pPr marL="0" indent="0">
              <a:buNone/>
            </a:pPr>
            <a:r>
              <a:rPr lang="el-GR" dirty="0" smtClean="0"/>
              <a:t>Εδώ </a:t>
            </a:r>
            <a:r>
              <a:rPr lang="el-GR" dirty="0"/>
              <a:t>εφαρμόζεται η αρχή</a:t>
            </a:r>
            <a:r>
              <a:rPr lang="el-GR" dirty="0" smtClean="0"/>
              <a:t>: </a:t>
            </a:r>
            <a:r>
              <a:rPr lang="el-GR" dirty="0" err="1" smtClean="0"/>
              <a:t>Parens</a:t>
            </a:r>
            <a:r>
              <a:rPr lang="el-GR" dirty="0" smtClean="0"/>
              <a:t> </a:t>
            </a:r>
            <a:r>
              <a:rPr lang="el-GR" dirty="0" err="1"/>
              <a:t>patriae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50969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56847" y="1869041"/>
            <a:ext cx="8596668" cy="3880773"/>
          </a:xfrm>
        </p:spPr>
        <p:txBody>
          <a:bodyPr/>
          <a:lstStyle/>
          <a:p>
            <a:r>
              <a:rPr lang="el-GR" b="1" dirty="0"/>
              <a:t>Μέσα παρέμβασης</a:t>
            </a:r>
          </a:p>
          <a:p>
            <a:r>
              <a:rPr lang="el-GR" b="1" dirty="0" smtClean="0"/>
              <a:t>Ιδρύματα</a:t>
            </a:r>
            <a:endParaRPr lang="el-GR" b="1" dirty="0"/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Αναμορφωτήρια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Ορφανοτροφεία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Industrial </a:t>
            </a:r>
            <a:r>
              <a:rPr lang="el-GR" dirty="0" err="1"/>
              <a:t>schools</a:t>
            </a:r>
            <a:r>
              <a:rPr lang="el-GR" dirty="0"/>
              <a:t> </a:t>
            </a:r>
          </a:p>
          <a:p>
            <a:r>
              <a:rPr lang="el-GR" b="1" dirty="0" smtClean="0"/>
              <a:t>Πρακτικές</a:t>
            </a:r>
            <a:endParaRPr lang="el-GR" b="1" dirty="0"/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Απομάκρυνση παιδιών από οικογένεια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Πειθαρχία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Εκπαίδευση μέσω εργασίας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728763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90330" y="146258"/>
            <a:ext cx="9301553" cy="6837638"/>
          </a:xfrm>
        </p:spPr>
        <p:txBody>
          <a:bodyPr>
            <a:normAutofit fontScale="92500" lnSpcReduction="20000"/>
          </a:bodyPr>
          <a:lstStyle/>
          <a:p>
            <a:r>
              <a:rPr lang="el-GR" b="1" u="sng" dirty="0"/>
              <a:t>Δημιουργία Δικαστηρίων </a:t>
            </a:r>
            <a:r>
              <a:rPr lang="el-GR" b="1" u="sng" dirty="0" smtClean="0"/>
              <a:t>Ανηλίκων</a:t>
            </a:r>
          </a:p>
          <a:p>
            <a:r>
              <a:rPr lang="el-GR" dirty="0" smtClean="0"/>
              <a:t>Τέλη </a:t>
            </a:r>
            <a:r>
              <a:rPr lang="el-GR" dirty="0"/>
              <a:t>19ου αιώνα (πρώτο στις ΗΠΑ – </a:t>
            </a:r>
            <a:r>
              <a:rPr lang="el-GR" dirty="0" smtClean="0"/>
              <a:t>1899)</a:t>
            </a:r>
            <a:r>
              <a:rPr lang="el-GR" dirty="0"/>
              <a:t> </a:t>
            </a:r>
            <a:r>
              <a:rPr lang="el-GR" dirty="0" err="1" smtClean="0"/>
              <a:t>Juvenile</a:t>
            </a:r>
            <a:r>
              <a:rPr lang="el-GR" dirty="0" smtClean="0"/>
              <a:t> Court</a:t>
            </a:r>
          </a:p>
          <a:p>
            <a:pPr marL="0" indent="0">
              <a:buNone/>
            </a:pPr>
            <a:r>
              <a:rPr lang="el-GR" dirty="0" smtClean="0"/>
              <a:t>Γιατί δημιουργήθηκαν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Τα </a:t>
            </a:r>
            <a:r>
              <a:rPr lang="el-GR" dirty="0"/>
              <a:t>παιδιά δεν είναι «μικροί ενήλικες</a:t>
            </a:r>
            <a:r>
              <a:rPr lang="el-GR" dirty="0" smtClean="0"/>
              <a:t>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Χρειάζονται </a:t>
            </a:r>
            <a:r>
              <a:rPr lang="el-GR" dirty="0"/>
              <a:t>διαφορετική </a:t>
            </a:r>
            <a:r>
              <a:rPr lang="el-GR" dirty="0" smtClean="0"/>
              <a:t>αντιμετώπιση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Έμφαση </a:t>
            </a:r>
            <a:r>
              <a:rPr lang="el-GR" dirty="0"/>
              <a:t>στην αναμόρφωση, όχι στην </a:t>
            </a:r>
            <a:r>
              <a:rPr lang="el-GR" dirty="0" smtClean="0"/>
              <a:t>τιμωρία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dirty="0"/>
          </a:p>
          <a:p>
            <a:r>
              <a:rPr lang="el-GR" b="1" dirty="0"/>
              <a:t>1. Μη </a:t>
            </a:r>
            <a:r>
              <a:rPr lang="el-GR" b="1" dirty="0" err="1"/>
              <a:t>τιμωρητικός</a:t>
            </a:r>
            <a:r>
              <a:rPr lang="el-GR" b="1" dirty="0"/>
              <a:t> χαρακτήρας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Στόχος: επανένταξη </a:t>
            </a:r>
          </a:p>
          <a:p>
            <a:r>
              <a:rPr lang="el-GR" b="1" dirty="0"/>
              <a:t>2. Εξατομικευμένη κρίση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Εξετάζεται: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οικογένεια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περιβάλλον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συνθήκες ζωής </a:t>
            </a:r>
          </a:p>
          <a:p>
            <a:r>
              <a:rPr lang="el-GR" b="1" dirty="0"/>
              <a:t>3. Ευέλικτες αποφάσεις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Επιτήρηση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Τοποθέτηση σε ίδρυμα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Ανάθεση σε </a:t>
            </a:r>
            <a:r>
              <a:rPr lang="el-GR" dirty="0" smtClean="0"/>
              <a:t>οικογένεια</a:t>
            </a:r>
          </a:p>
          <a:p>
            <a:pPr marL="0" indent="0">
              <a:buNone/>
            </a:pPr>
            <a:r>
              <a:rPr lang="el-GR" b="1" i="1" dirty="0" smtClean="0">
                <a:solidFill>
                  <a:srgbClr val="00B050"/>
                </a:solidFill>
              </a:rPr>
              <a:t>Οι γυναίκες διαδραματίζουν </a:t>
            </a:r>
            <a:r>
              <a:rPr lang="el-GR" b="1" i="1" dirty="0">
                <a:solidFill>
                  <a:srgbClr val="00B050"/>
                </a:solidFill>
              </a:rPr>
              <a:t>καθοριστικό </a:t>
            </a:r>
            <a:r>
              <a:rPr lang="el-GR" b="1" i="1" dirty="0" smtClean="0">
                <a:solidFill>
                  <a:srgbClr val="00B050"/>
                </a:solidFill>
              </a:rPr>
              <a:t>ρόλο, συμβάλλουν </a:t>
            </a:r>
            <a:r>
              <a:rPr lang="el-GR" b="1" i="1" dirty="0">
                <a:solidFill>
                  <a:srgbClr val="00B050"/>
                </a:solidFill>
              </a:rPr>
              <a:t>στη θεσμοθέτηση παιδικής προστασίας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dirty="0"/>
          </a:p>
        </p:txBody>
      </p:sp>
      <p:sp>
        <p:nvSpPr>
          <p:cNvPr id="4" name="Δεξιό βέλος 3"/>
          <p:cNvSpPr/>
          <p:nvPr/>
        </p:nvSpPr>
        <p:spPr>
          <a:xfrm>
            <a:off x="0" y="6122504"/>
            <a:ext cx="490330" cy="1987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35146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616765"/>
            <a:ext cx="8596668" cy="442459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Η κρατική ανησυχία για τα παιδιά εξελίχθηκε από </a:t>
            </a:r>
            <a:r>
              <a:rPr lang="el-GR" b="1" dirty="0"/>
              <a:t>φιλανθρωπία και ηθική μέριμνα</a:t>
            </a:r>
            <a:r>
              <a:rPr lang="el-GR" dirty="0"/>
              <a:t> σε </a:t>
            </a:r>
            <a:r>
              <a:rPr lang="el-GR" b="1" dirty="0"/>
              <a:t>θεσμοθετημένη προστασία και αναγνώριση δικαιωμάτων</a:t>
            </a:r>
            <a:r>
              <a:rPr lang="el-GR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Συνδέεται με: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υποχρεωτική εκπαίδευση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απαγόρευση παιδικής εργασίας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δικαστήρια ανηλίκων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κοινωνική παρέμβαση γυναικών και μεταρρυθμιστών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Σήμερα αποτελεί βάση για διεθνή νομοθεσία και πολιτική παιδικής προστασίας </a:t>
            </a:r>
          </a:p>
          <a:p>
            <a:endParaRPr lang="el-GR" dirty="0"/>
          </a:p>
        </p:txBody>
      </p:sp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66474" y="291548"/>
            <a:ext cx="9818388" cy="1320800"/>
          </a:xfrm>
        </p:spPr>
        <p:txBody>
          <a:bodyPr/>
          <a:lstStyle/>
          <a:p>
            <a:r>
              <a:rPr lang="el-GR" b="1" dirty="0" smtClean="0"/>
              <a:t>Συμπέρασμα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40792120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2" name="Rectangle 12"/>
          <p:cNvSpPr>
            <a:spLocks noGrp="1" noChangeArrowheads="1"/>
          </p:cNvSpPr>
          <p:nvPr>
            <p:ph type="body" sz="half" idx="1"/>
          </p:nvPr>
        </p:nvSpPr>
        <p:spPr>
          <a:xfrm>
            <a:off x="404191" y="1282149"/>
            <a:ext cx="8218488" cy="4530725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dirty="0">
                <a:hlinkClick r:id="rId2"/>
              </a:rPr>
              <a:t>https://</a:t>
            </a:r>
            <a:r>
              <a:rPr lang="en-US" sz="2400" dirty="0" smtClean="0">
                <a:hlinkClick r:id="rId2"/>
              </a:rPr>
              <a:t>www.youtube.com/watch?v=89vPKYZrGHM</a:t>
            </a:r>
            <a:endParaRPr lang="el-GR" sz="2400" dirty="0" smtClean="0"/>
          </a:p>
          <a:p>
            <a:pPr marL="0" indent="0" algn="ctr">
              <a:buNone/>
            </a:pPr>
            <a:endParaRPr lang="el-GR" sz="2400" dirty="0"/>
          </a:p>
          <a:p>
            <a:pPr marL="0" indent="0" algn="ctr">
              <a:buNone/>
            </a:pPr>
            <a:r>
              <a:rPr lang="el-GR" sz="2400" dirty="0"/>
              <a:t>Απαγορεύεται η αναδημοσίευση ή αναπαραγωγή του παρόντος έργου με οποιονδήποτε τρόπο χωρίς γραπτή άδεια του εκδότη, σύμφωνα με το Ν. 2121/1993 και τη Διεθνή Σύμβαση της Βέρνης </a:t>
            </a:r>
          </a:p>
          <a:p>
            <a:pPr marL="0" indent="0" algn="ctr">
              <a:buNone/>
            </a:pPr>
            <a:r>
              <a:rPr lang="el-GR" sz="2400" dirty="0"/>
              <a:t>(που έχει κυρωθεί με τον Ν. 100/1975)</a:t>
            </a:r>
          </a:p>
          <a:p>
            <a:endParaRPr lang="el-GR" sz="2400" dirty="0"/>
          </a:p>
        </p:txBody>
      </p:sp>
      <p:sp>
        <p:nvSpPr>
          <p:cNvPr id="20489" name="Rectangle 9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endParaRPr lang="en-US" sz="2000" dirty="0"/>
          </a:p>
          <a:p>
            <a:endParaRPr lang="en-US" sz="2000" dirty="0"/>
          </a:p>
        </p:txBody>
      </p:sp>
      <p:sp>
        <p:nvSpPr>
          <p:cNvPr id="20490" name="Rectangle 10"/>
          <p:cNvSpPr>
            <a:spLocks noGrp="1" noChangeArrowheads="1"/>
          </p:cNvSpPr>
          <p:nvPr>
            <p:ph sz="quarter" idx="3"/>
          </p:nvPr>
        </p:nvSpPr>
        <p:spPr/>
        <p:txBody>
          <a:bodyPr/>
          <a:lstStyle/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055357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982347" y="0"/>
            <a:ext cx="8816376" cy="1646302"/>
          </a:xfrm>
        </p:spPr>
        <p:txBody>
          <a:bodyPr/>
          <a:lstStyle/>
          <a:p>
            <a:pPr algn="l"/>
            <a:r>
              <a:rPr lang="el-GR" sz="3600" b="1" dirty="0" smtClean="0"/>
              <a:t>Από </a:t>
            </a:r>
            <a:r>
              <a:rPr lang="el-GR" sz="3600" b="1" dirty="0"/>
              <a:t>τον Μεσαίωνα στη θεσμική παρέμβαση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982347" y="2703444"/>
            <a:ext cx="8604342" cy="2828602"/>
          </a:xfrm>
        </p:spPr>
        <p:txBody>
          <a:bodyPr>
            <a:normAutofit/>
          </a:bodyPr>
          <a:lstStyle/>
          <a:p>
            <a:pPr algn="l"/>
            <a:r>
              <a:rPr lang="el-GR" sz="2000" dirty="0">
                <a:solidFill>
                  <a:schemeClr val="tx1"/>
                </a:solidFill>
              </a:rPr>
              <a:t>Βασικά χαρακτηριστικά (Μεσαίωνας</a:t>
            </a:r>
            <a:r>
              <a:rPr lang="el-GR" sz="2000" dirty="0" smtClean="0">
                <a:solidFill>
                  <a:schemeClr val="tx1"/>
                </a:solidFill>
              </a:rPr>
              <a:t>)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l-GR" sz="2000" dirty="0" smtClean="0">
                <a:solidFill>
                  <a:schemeClr val="tx1"/>
                </a:solidFill>
              </a:rPr>
              <a:t>Απουσία </a:t>
            </a:r>
            <a:r>
              <a:rPr lang="el-GR" sz="2000" dirty="0">
                <a:solidFill>
                  <a:schemeClr val="tx1"/>
                </a:solidFill>
              </a:rPr>
              <a:t>οργανωμένης κρατικής πολιτικής για τα </a:t>
            </a:r>
            <a:r>
              <a:rPr lang="el-GR" sz="2000" dirty="0" smtClean="0">
                <a:solidFill>
                  <a:schemeClr val="tx1"/>
                </a:solidFill>
              </a:rPr>
              <a:t>παιδιά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l-GR" sz="2000" dirty="0" smtClean="0">
                <a:solidFill>
                  <a:schemeClr val="tx1"/>
                </a:solidFill>
              </a:rPr>
              <a:t>Η </a:t>
            </a:r>
            <a:r>
              <a:rPr lang="el-GR" sz="2000" dirty="0">
                <a:solidFill>
                  <a:schemeClr val="tx1"/>
                </a:solidFill>
              </a:rPr>
              <a:t>ευθύνη ανήκει</a:t>
            </a:r>
            <a:r>
              <a:rPr lang="el-GR" sz="2000" dirty="0" smtClean="0">
                <a:solidFill>
                  <a:schemeClr val="tx1"/>
                </a:solidFill>
              </a:rPr>
              <a:t>: στην οικογένεια &amp; στην Εκκλησία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l-GR" sz="2000" dirty="0" smtClean="0">
                <a:solidFill>
                  <a:schemeClr val="tx1"/>
                </a:solidFill>
              </a:rPr>
              <a:t>Παιδί </a:t>
            </a:r>
            <a:r>
              <a:rPr lang="el-GR" sz="2000" dirty="0">
                <a:solidFill>
                  <a:schemeClr val="tx1"/>
                </a:solidFill>
              </a:rPr>
              <a:t>= οικονομική μονάδα (εργασία</a:t>
            </a:r>
            <a:r>
              <a:rPr lang="el-GR" sz="2000" dirty="0" smtClean="0">
                <a:solidFill>
                  <a:schemeClr val="tx1"/>
                </a:solidFill>
              </a:rPr>
              <a:t>)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l-GR" sz="2000" dirty="0" smtClean="0">
                <a:solidFill>
                  <a:schemeClr val="tx1"/>
                </a:solidFill>
              </a:rPr>
              <a:t>Υψηλά </a:t>
            </a:r>
            <a:r>
              <a:rPr lang="el-GR" sz="2000" dirty="0">
                <a:solidFill>
                  <a:schemeClr val="tx1"/>
                </a:solidFill>
              </a:rPr>
              <a:t>ποσοστά εγκατάλειψης και </a:t>
            </a:r>
            <a:r>
              <a:rPr lang="el-GR" sz="2000" dirty="0" smtClean="0">
                <a:solidFill>
                  <a:schemeClr val="tx1"/>
                </a:solidFill>
              </a:rPr>
              <a:t>θνησιμότητας</a:t>
            </a:r>
          </a:p>
          <a:p>
            <a:pPr algn="l"/>
            <a:r>
              <a:rPr lang="el-GR" sz="2000" dirty="0" smtClean="0">
                <a:solidFill>
                  <a:schemeClr val="tx1"/>
                </a:solidFill>
              </a:rPr>
              <a:t> </a:t>
            </a:r>
            <a:r>
              <a:rPr lang="el-GR" sz="2000" dirty="0">
                <a:solidFill>
                  <a:schemeClr val="tx1"/>
                </a:solidFill>
              </a:rPr>
              <a:t>Δεν μιλάμε για «δικαιώματα», αλλά για επιβίωση και φιλανθρωπία</a:t>
            </a:r>
          </a:p>
        </p:txBody>
      </p:sp>
    </p:spTree>
    <p:extLst>
      <p:ext uri="{BB962C8B-B14F-4D97-AF65-F5344CB8AC3E}">
        <p14:creationId xmlns:p14="http://schemas.microsoft.com/office/powerpoint/2010/main" val="3707956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000" b="1" dirty="0"/>
              <a:t>Πρώιμες μορφές παρέμβασης (12ος–16ος αι.)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/>
              <a:t>Δημιουργία ιδρυμάτων για εγκαταλελειμμένα παιδιά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/>
              <a:t>Έλεγχος της βρεφοκτονίας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/>
              <a:t>Καταγραφή «άπορων» και «επικίνδυνων» παιδιών </a:t>
            </a:r>
          </a:p>
          <a:p>
            <a:r>
              <a:rPr lang="el-GR" sz="2000" dirty="0" smtClean="0"/>
              <a:t>Η </a:t>
            </a:r>
            <a:r>
              <a:rPr lang="el-GR" sz="2000" dirty="0"/>
              <a:t>παρέμβαση δεν είναι ακόμα κρατική → είναι </a:t>
            </a:r>
            <a:r>
              <a:rPr lang="el-GR" sz="2000" b="1" dirty="0"/>
              <a:t>εκκλησιαστική και τοπική</a:t>
            </a:r>
            <a:endParaRPr lang="el-GR" sz="20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78399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66517" y="463827"/>
            <a:ext cx="8596668" cy="1320800"/>
          </a:xfrm>
        </p:spPr>
        <p:txBody>
          <a:bodyPr/>
          <a:lstStyle/>
          <a:p>
            <a:r>
              <a:rPr lang="el-GR" b="1" dirty="0"/>
              <a:t>Μετάβαση σε κρατική παρέμβαση (16ος–18ος αι.)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2695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b="1" i="1" u="sng" dirty="0" smtClean="0"/>
              <a:t> </a:t>
            </a:r>
            <a:r>
              <a:rPr lang="el-GR" b="1" i="1" u="sng" dirty="0"/>
              <a:t>Κοινωνικές αλλαγές</a:t>
            </a:r>
          </a:p>
          <a:p>
            <a:r>
              <a:rPr lang="el-GR" dirty="0"/>
              <a:t>Αστικοποίηση </a:t>
            </a:r>
          </a:p>
          <a:p>
            <a:r>
              <a:rPr lang="el-GR" dirty="0"/>
              <a:t>Φτώχεια </a:t>
            </a:r>
          </a:p>
          <a:p>
            <a:r>
              <a:rPr lang="el-GR" dirty="0"/>
              <a:t>Παιδική αλητεία </a:t>
            </a:r>
          </a:p>
          <a:p>
            <a:pPr marL="0" indent="0">
              <a:buNone/>
            </a:pPr>
            <a:r>
              <a:rPr lang="el-GR" b="1" i="1" u="sng" dirty="0" smtClean="0"/>
              <a:t> </a:t>
            </a:r>
            <a:r>
              <a:rPr lang="el-GR" b="1" i="1" u="sng" dirty="0"/>
              <a:t>Πρώτοι νόμοι</a:t>
            </a:r>
          </a:p>
          <a:p>
            <a:r>
              <a:rPr lang="el-GR" dirty="0"/>
              <a:t>Νόμοι για φτωχούς (</a:t>
            </a:r>
            <a:r>
              <a:rPr lang="el-GR" dirty="0" err="1"/>
              <a:t>Poor</a:t>
            </a:r>
            <a:r>
              <a:rPr lang="el-GR" dirty="0"/>
              <a:t> </a:t>
            </a:r>
            <a:r>
              <a:rPr lang="el-GR" dirty="0" err="1"/>
              <a:t>Laws</a:t>
            </a:r>
            <a:r>
              <a:rPr lang="el-GR" dirty="0"/>
              <a:t>) </a:t>
            </a:r>
          </a:p>
          <a:p>
            <a:r>
              <a:rPr lang="el-GR" dirty="0"/>
              <a:t>Έλεγχος παιδιών χωρίς οικογένεια </a:t>
            </a:r>
          </a:p>
          <a:p>
            <a:r>
              <a:rPr lang="el-GR" dirty="0"/>
              <a:t>Υποχρεωτική εργασία σε ιδρύματα </a:t>
            </a:r>
          </a:p>
          <a:p>
            <a:pPr marL="0" indent="0">
              <a:buNone/>
            </a:pPr>
            <a:r>
              <a:rPr lang="el-GR" dirty="0" smtClean="0"/>
              <a:t> </a:t>
            </a:r>
            <a:r>
              <a:rPr lang="el-GR" dirty="0"/>
              <a:t>Το κράτος αρχίζει να βλέπει τα παιδιά ως:</a:t>
            </a:r>
          </a:p>
          <a:p>
            <a:r>
              <a:rPr lang="el-GR" dirty="0"/>
              <a:t>πιθανή απειλή </a:t>
            </a:r>
          </a:p>
          <a:p>
            <a:r>
              <a:rPr lang="el-GR" dirty="0"/>
              <a:t>αλλά και ως μελλοντικό εργατικό δυναμικό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61519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007165"/>
            <a:ext cx="8596668" cy="5034197"/>
          </a:xfrm>
        </p:spPr>
        <p:txBody>
          <a:bodyPr>
            <a:normAutofit/>
          </a:bodyPr>
          <a:lstStyle/>
          <a:p>
            <a:r>
              <a:rPr lang="el-GR" sz="2000" u="sng" dirty="0"/>
              <a:t>Η έννοια του </a:t>
            </a:r>
            <a:r>
              <a:rPr lang="el-GR" sz="2000" b="1" u="sng" dirty="0" err="1"/>
              <a:t>patria</a:t>
            </a:r>
            <a:r>
              <a:rPr lang="el-GR" sz="2000" b="1" u="sng" dirty="0"/>
              <a:t> </a:t>
            </a:r>
            <a:r>
              <a:rPr lang="el-GR" sz="2000" b="1" u="sng" dirty="0" err="1" smtClean="0"/>
              <a:t>potestas</a:t>
            </a:r>
            <a:endParaRPr lang="el-GR" sz="2000" b="1" u="sng" dirty="0" smtClean="0"/>
          </a:p>
          <a:p>
            <a:endParaRPr lang="el-GR" sz="2000" b="1" dirty="0" smtClean="0"/>
          </a:p>
          <a:p>
            <a:r>
              <a:rPr lang="el-GR" sz="2000" b="1" dirty="0"/>
              <a:t>Η</a:t>
            </a:r>
            <a:r>
              <a:rPr lang="el-GR" sz="2000" b="1" dirty="0" smtClean="0"/>
              <a:t> </a:t>
            </a:r>
            <a:r>
              <a:rPr lang="el-GR" sz="2000" b="1" dirty="0"/>
              <a:t>απόλυτη εξουσία του πατέρα πάνω στο παιδί (από το ρωμαϊκό </a:t>
            </a:r>
            <a:r>
              <a:rPr lang="el-GR" sz="2000" b="1" dirty="0" smtClean="0"/>
              <a:t>δίκαιο)</a:t>
            </a:r>
          </a:p>
          <a:p>
            <a:pPr marL="0" indent="0">
              <a:buNone/>
            </a:pPr>
            <a:r>
              <a:rPr lang="el-GR" sz="2000" b="1" i="1" u="sng" dirty="0" smtClean="0"/>
              <a:t>Χαρακτηριστικά:</a:t>
            </a:r>
          </a:p>
          <a:p>
            <a:pPr marL="0" indent="0">
              <a:buNone/>
            </a:pPr>
            <a:r>
              <a:rPr lang="el-GR" sz="2000" b="1" dirty="0" smtClean="0"/>
              <a:t>Ο </a:t>
            </a:r>
            <a:r>
              <a:rPr lang="el-GR" sz="2000" b="1" dirty="0"/>
              <a:t>πατέρας έχει</a:t>
            </a:r>
            <a:r>
              <a:rPr lang="el-GR" sz="2000" b="1" dirty="0" smtClean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b="1" dirty="0" smtClean="0"/>
              <a:t>πλήρη </a:t>
            </a:r>
            <a:r>
              <a:rPr lang="el-GR" sz="2000" b="1" dirty="0"/>
              <a:t>έλεγχο ζωής και θανάτου (αρχικά</a:t>
            </a:r>
            <a:r>
              <a:rPr lang="el-GR" sz="2000" b="1" dirty="0" smtClean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b="1" dirty="0" smtClean="0"/>
              <a:t>δικαίωμα τιμωρίας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b="1" dirty="0" smtClean="0"/>
              <a:t>έλεγχο περιουσίας</a:t>
            </a:r>
          </a:p>
          <a:p>
            <a:pPr>
              <a:buFont typeface="Arial" panose="020B0604020202020204" pitchFamily="34" charset="0"/>
              <a:buChar char="•"/>
            </a:pPr>
            <a:endParaRPr lang="el-GR" sz="20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sz="2000" b="1" dirty="0" smtClean="0"/>
              <a:t>Το </a:t>
            </a:r>
            <a:r>
              <a:rPr lang="el-GR" sz="2000" b="1" dirty="0"/>
              <a:t>παιδί</a:t>
            </a:r>
            <a:r>
              <a:rPr lang="el-GR" sz="2000" b="1" dirty="0" smtClean="0"/>
              <a:t>: δεν </a:t>
            </a:r>
            <a:r>
              <a:rPr lang="el-GR" sz="2000" b="1" dirty="0"/>
              <a:t>έχει νομική </a:t>
            </a:r>
            <a:r>
              <a:rPr lang="el-GR" sz="2000" b="1" dirty="0" smtClean="0"/>
              <a:t>αυτονομία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000" b="1" dirty="0" smtClean="0"/>
              <a:t>θεωρείται </a:t>
            </a:r>
            <a:r>
              <a:rPr lang="el-GR" sz="2000" b="1" dirty="0"/>
              <a:t>«ιδιοκτησία»</a:t>
            </a:r>
            <a:endParaRPr lang="el-GR" sz="2000" b="1" dirty="0" smtClean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96804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90587" y="702365"/>
            <a:ext cx="8596668" cy="5592417"/>
          </a:xfrm>
        </p:spPr>
        <p:txBody>
          <a:bodyPr>
            <a:normAutofit/>
          </a:bodyPr>
          <a:lstStyle/>
          <a:p>
            <a:r>
              <a:rPr lang="el-GR" b="1" dirty="0"/>
              <a:t>Εξέλιξη στον Μεσαίωνα – Νεότερη εποχή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Η έννοια διατηρείται σε ευρωπαϊκά νομικά συστήματα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Σταδιακά περιορίζεται: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μέσω Εκκλησίας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μέσω κρατικών παρεμβάσεων </a:t>
            </a:r>
          </a:p>
          <a:p>
            <a:r>
              <a:rPr lang="el-GR" dirty="0" smtClean="0"/>
              <a:t> </a:t>
            </a:r>
            <a:r>
              <a:rPr lang="el-GR" dirty="0"/>
              <a:t>Ωστόσο:</a:t>
            </a:r>
            <a:br>
              <a:rPr lang="el-GR" dirty="0"/>
            </a:br>
            <a:r>
              <a:rPr lang="el-GR" dirty="0"/>
              <a:t>Η οικογένεια παραμένει </a:t>
            </a:r>
            <a:r>
              <a:rPr lang="el-GR" b="1" dirty="0"/>
              <a:t>κυρίαρχη μονάδα </a:t>
            </a:r>
            <a:r>
              <a:rPr lang="el-GR" b="1" dirty="0" smtClean="0"/>
              <a:t>εξουσίας</a:t>
            </a:r>
          </a:p>
          <a:p>
            <a:pPr marL="0" indent="0">
              <a:buNone/>
            </a:pPr>
            <a:r>
              <a:rPr lang="el-GR" dirty="0" smtClean="0"/>
              <a:t>Ο Πατέρας αποφασίζει για:</a:t>
            </a:r>
            <a:endParaRPr lang="el-GR" dirty="0"/>
          </a:p>
          <a:p>
            <a:r>
              <a:rPr lang="el-GR" dirty="0"/>
              <a:t>εργασία παιδιού </a:t>
            </a:r>
          </a:p>
          <a:p>
            <a:r>
              <a:rPr lang="el-GR" dirty="0"/>
              <a:t>γάμο </a:t>
            </a:r>
          </a:p>
          <a:p>
            <a:r>
              <a:rPr lang="el-GR" dirty="0"/>
              <a:t>εκπαίδευση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64711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742123"/>
            <a:ext cx="8596668" cy="5299240"/>
          </a:xfrm>
        </p:spPr>
        <p:txBody>
          <a:bodyPr/>
          <a:lstStyle/>
          <a:p>
            <a:r>
              <a:rPr lang="el-GR" u="sng" dirty="0"/>
              <a:t>Η έννοια του </a:t>
            </a:r>
            <a:r>
              <a:rPr lang="el-GR" b="1" u="sng" dirty="0" err="1"/>
              <a:t>parens</a:t>
            </a:r>
            <a:r>
              <a:rPr lang="el-GR" b="1" u="sng" dirty="0"/>
              <a:t> </a:t>
            </a:r>
            <a:r>
              <a:rPr lang="el-GR" b="1" u="sng" dirty="0" err="1" smtClean="0"/>
              <a:t>patriae</a:t>
            </a:r>
            <a:endParaRPr lang="el-GR" b="1" u="sng" dirty="0" smtClean="0"/>
          </a:p>
          <a:p>
            <a:endParaRPr lang="el-GR" b="1" u="sng" dirty="0" smtClean="0"/>
          </a:p>
          <a:p>
            <a:r>
              <a:rPr lang="el-GR" dirty="0"/>
              <a:t>Τ</a:t>
            </a:r>
            <a:r>
              <a:rPr lang="el-GR" dirty="0" smtClean="0"/>
              <a:t>ο </a:t>
            </a:r>
            <a:r>
              <a:rPr lang="el-GR" dirty="0"/>
              <a:t>κράτος ως «γονέας του έθνους</a:t>
            </a:r>
            <a:r>
              <a:rPr lang="el-GR" dirty="0" smtClean="0"/>
              <a:t>»</a:t>
            </a:r>
          </a:p>
          <a:p>
            <a:r>
              <a:rPr lang="el-GR" dirty="0" smtClean="0"/>
              <a:t> Προέλευση: Αγγλικό </a:t>
            </a:r>
            <a:r>
              <a:rPr lang="el-GR" dirty="0"/>
              <a:t>δίκαιο (Crown</a:t>
            </a:r>
            <a:r>
              <a:rPr lang="el-GR" dirty="0" smtClean="0"/>
              <a:t>) - Ο </a:t>
            </a:r>
            <a:r>
              <a:rPr lang="el-GR" dirty="0"/>
              <a:t>μονάρχης ως προστάτης των «αδυνάτων</a:t>
            </a:r>
            <a:r>
              <a:rPr lang="el-GR" dirty="0" smtClean="0"/>
              <a:t>»</a:t>
            </a:r>
          </a:p>
          <a:p>
            <a:pPr marL="0" indent="0">
              <a:buNone/>
            </a:pPr>
            <a:r>
              <a:rPr lang="el-GR" dirty="0" smtClean="0"/>
              <a:t>Εφαρμόζεται σε: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Ορφανά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Εγκαταλελειμμένα παιδιά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Παιδιά </a:t>
            </a:r>
            <a:r>
              <a:rPr lang="el-GR" dirty="0"/>
              <a:t>σε </a:t>
            </a:r>
            <a:r>
              <a:rPr lang="el-GR" dirty="0" smtClean="0"/>
              <a:t>κίνδυνο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Άτομα </a:t>
            </a:r>
            <a:r>
              <a:rPr lang="el-GR" dirty="0"/>
              <a:t>χωρίς ικανότητα </a:t>
            </a:r>
            <a:r>
              <a:rPr lang="el-GR" dirty="0" smtClean="0"/>
              <a:t>αυτοπροστασίας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dirty="0"/>
          </a:p>
          <a:p>
            <a:pPr marL="0" indent="0">
              <a:buNone/>
            </a:pPr>
            <a:r>
              <a:rPr lang="el-GR" b="1" u="sng" dirty="0"/>
              <a:t>Βασική ιδέα</a:t>
            </a:r>
          </a:p>
          <a:p>
            <a:r>
              <a:rPr lang="el-GR" dirty="0" smtClean="0"/>
              <a:t> </a:t>
            </a:r>
            <a:r>
              <a:rPr lang="el-GR" dirty="0"/>
              <a:t>Όταν η οικογένεια αποτυγχάνει, το κράτος παρεμβαίνει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08116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510749"/>
            <a:ext cx="8596668" cy="4530614"/>
          </a:xfrm>
        </p:spPr>
        <p:txBody>
          <a:bodyPr/>
          <a:lstStyle/>
          <a:p>
            <a:pPr marL="0" indent="0">
              <a:buNone/>
            </a:pPr>
            <a:r>
              <a:rPr lang="el-GR" i="1" u="sng" dirty="0"/>
              <a:t>Μορφές </a:t>
            </a:r>
            <a:r>
              <a:rPr lang="el-GR" i="1" u="sng" dirty="0" smtClean="0"/>
              <a:t>παρέμβασης:</a:t>
            </a:r>
          </a:p>
          <a:p>
            <a:r>
              <a:rPr lang="el-GR" dirty="0" smtClean="0"/>
              <a:t>Αφαίρεση επιμέλειας</a:t>
            </a:r>
          </a:p>
          <a:p>
            <a:r>
              <a:rPr lang="el-GR" dirty="0" smtClean="0"/>
              <a:t>Τοποθέτηση </a:t>
            </a:r>
            <a:r>
              <a:rPr lang="el-GR" dirty="0"/>
              <a:t>σε </a:t>
            </a:r>
            <a:r>
              <a:rPr lang="el-GR" dirty="0" smtClean="0"/>
              <a:t>ιδρύματα</a:t>
            </a:r>
          </a:p>
          <a:p>
            <a:r>
              <a:rPr lang="el-GR" dirty="0" smtClean="0"/>
              <a:t>Νομική προστασία</a:t>
            </a:r>
          </a:p>
          <a:p>
            <a:r>
              <a:rPr lang="el-GR" dirty="0" smtClean="0"/>
              <a:t>Έλεγχος ανατροφής</a:t>
            </a:r>
          </a:p>
          <a:p>
            <a:pPr marL="0" indent="0">
              <a:buNone/>
            </a:pPr>
            <a:r>
              <a:rPr lang="el-GR" dirty="0" smtClean="0"/>
              <a:t> </a:t>
            </a:r>
          </a:p>
          <a:p>
            <a:pPr marL="0" indent="0">
              <a:buNone/>
            </a:pPr>
            <a:r>
              <a:rPr lang="el-GR" u="sng" dirty="0" smtClean="0"/>
              <a:t>Παράδειγμα</a:t>
            </a:r>
            <a:r>
              <a:rPr lang="el-GR" dirty="0" smtClean="0"/>
              <a:t>: Αν το παιδί κακοποιείται </a:t>
            </a:r>
            <a:r>
              <a:rPr lang="el-GR" dirty="0"/>
              <a:t>το κράτος αφαιρεί το παιδί από την οικογένεια</a:t>
            </a:r>
          </a:p>
        </p:txBody>
      </p:sp>
    </p:spTree>
    <p:extLst>
      <p:ext uri="{BB962C8B-B14F-4D97-AF65-F5344CB8AC3E}">
        <p14:creationId xmlns:p14="http://schemas.microsoft.com/office/powerpoint/2010/main" val="620961778"/>
      </p:ext>
    </p:extLst>
  </p:cSld>
  <p:clrMapOvr>
    <a:masterClrMapping/>
  </p:clrMapOvr>
</p:sld>
</file>

<file path=ppt/theme/theme1.xml><?xml version="1.0" encoding="utf-8"?>
<a:theme xmlns:a="http://schemas.openxmlformats.org/drawingml/2006/main" name="Όψη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189</TotalTime>
  <Words>1128</Words>
  <Application>Microsoft Office PowerPoint</Application>
  <PresentationFormat>Ευρεία οθόνη</PresentationFormat>
  <Paragraphs>280</Paragraphs>
  <Slides>29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5" baseType="lpstr">
      <vt:lpstr>Arial</vt:lpstr>
      <vt:lpstr>Calibri</vt:lpstr>
      <vt:lpstr>Trebuchet MS</vt:lpstr>
      <vt:lpstr>Wingdings</vt:lpstr>
      <vt:lpstr>Wingdings 3</vt:lpstr>
      <vt:lpstr>Όψη</vt:lpstr>
      <vt:lpstr>ΤΑ ΔΙΚΑΙΩΜΑΤΑ ΤΟΥ ΠΑΙΔΙΟΥ</vt:lpstr>
      <vt:lpstr>Παρουσίαση του PowerPoint</vt:lpstr>
      <vt:lpstr>Από τον Μεσαίωνα στη θεσμική παρέμβαση</vt:lpstr>
      <vt:lpstr>Παρουσίαση του PowerPoint</vt:lpstr>
      <vt:lpstr>Μετάβαση σε κρατική παρέμβαση (16ος–18ος αι.)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19ος αιώνας: Το Κίνημα Σωτηρίας των Παιδιών</vt:lpstr>
      <vt:lpstr>Παρουσίαση του PowerPoint</vt:lpstr>
      <vt:lpstr>Παρουσίαση του PowerPoint</vt:lpstr>
      <vt:lpstr>Απαγόρευση της παιδικής εργασίας</vt:lpstr>
      <vt:lpstr>Παρουσίαση του PowerPoint</vt:lpstr>
      <vt:lpstr>Παρουσίαση του PowerPoint</vt:lpstr>
      <vt:lpstr>Παρουσίαση του PowerPoint</vt:lpstr>
      <vt:lpstr>Η θέσπιση της υποχρεωτικής εκπαίδευσης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Η προσφορά αρωγής στα παιδιά</vt:lpstr>
      <vt:lpstr>Παρουσίαση του PowerPoint</vt:lpstr>
      <vt:lpstr>Το Κίνημα Σωτηρίας των Παιδιών (19ος αι.)</vt:lpstr>
      <vt:lpstr>Παρουσίαση του PowerPoint</vt:lpstr>
      <vt:lpstr>Παρουσίαση του PowerPoint</vt:lpstr>
      <vt:lpstr>Παρουσίαση του PowerPoint</vt:lpstr>
      <vt:lpstr>Συμπέρασμα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ΤΑ ΔΙΚΑΙΩΜΑΤΑ ΤΟΥ ΠΑΙΔΙΟΥ</dc:title>
  <dc:creator>pc</dc:creator>
  <cp:lastModifiedBy>pc</cp:lastModifiedBy>
  <cp:revision>19</cp:revision>
  <dcterms:created xsi:type="dcterms:W3CDTF">2026-03-22T17:24:50Z</dcterms:created>
  <dcterms:modified xsi:type="dcterms:W3CDTF">2026-03-25T19:48:53Z</dcterms:modified>
</cp:coreProperties>
</file>