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5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E65DB10-E117-4DF6-B91A-A309E37B69D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4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754" y="946795"/>
            <a:ext cx="6795846" cy="1646302"/>
          </a:xfrm>
        </p:spPr>
        <p:txBody>
          <a:bodyPr/>
          <a:lstStyle/>
          <a:p>
            <a:r>
              <a:rPr lang="el-GR" sz="3600" b="1" dirty="0" smtClean="0"/>
              <a:t>ΤΑ ΔΙΚΑΙΩΜΑΤΑ ΤΟΥ ΠΑΙΔΙΟΥ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487" y="3505200"/>
            <a:ext cx="7166113" cy="2038177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Μάθημα </a:t>
            </a:r>
            <a:r>
              <a:rPr lang="en-US" dirty="0" smtClean="0"/>
              <a:t>3</a:t>
            </a:r>
            <a:r>
              <a:rPr lang="el-GR" baseline="30000" dirty="0" smtClean="0"/>
              <a:t>ο</a:t>
            </a:r>
            <a:endParaRPr lang="el-GR" dirty="0" smtClean="0"/>
          </a:p>
          <a:p>
            <a:pPr algn="ctr"/>
            <a:r>
              <a:rPr lang="el-GR" dirty="0"/>
              <a:t>Τμήμα Επιστημών της Εκπαίδευσης και της Αγωγής στην Προσχολική Ηλικία</a:t>
            </a:r>
          </a:p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Πανεπιστήμιο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Πατρών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Διδάσκουσα: Μαρία </a:t>
            </a:r>
            <a:r>
              <a:rPr lang="el-GR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Τσαγκανού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C46D-54A2-D14A-B77F-93DBCD72AD5E}" type="slidenum">
              <a:rPr lang="en-US" smtClean="0">
                <a:solidFill>
                  <a:srgbClr val="90C226"/>
                </a:solidFill>
              </a:rPr>
              <a:pPr/>
              <a:t>1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05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824249"/>
            <a:ext cx="8596668" cy="5217114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/>
              <a:t>Η αλλαγή που φέρνει ο </a:t>
            </a:r>
            <a:r>
              <a:rPr lang="el-GR" b="1" u="sng" dirty="0" smtClean="0"/>
              <a:t>Χριστιανισμός</a:t>
            </a:r>
          </a:p>
          <a:p>
            <a:pPr marL="0" indent="0">
              <a:buNone/>
            </a:pPr>
            <a:endParaRPr lang="el-GR" b="1" u="sng" dirty="0"/>
          </a:p>
          <a:p>
            <a:r>
              <a:rPr lang="el-GR" dirty="0"/>
              <a:t>Με την εμφάνιση του χριστιανισμού στην εποχή της </a:t>
            </a:r>
            <a:r>
              <a:rPr lang="el-GR" b="1" dirty="0"/>
              <a:t>Ρωμαϊκή Αυτοκρατορία</a:t>
            </a:r>
            <a:r>
              <a:rPr lang="el-GR" dirty="0"/>
              <a:t>, αρχίζει να διαμορφώνεται μια διαφορετική στάση απέναντι στα παιδιά.</a:t>
            </a:r>
          </a:p>
          <a:p>
            <a:r>
              <a:rPr lang="el-GR" dirty="0"/>
              <a:t>Κεντρικές ιδέες: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 παιδί έχει </a:t>
            </a:r>
            <a:r>
              <a:rPr lang="el-GR" b="1" dirty="0"/>
              <a:t>πνευματική αξία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όλα τα παιδιά είναι </a:t>
            </a:r>
            <a:r>
              <a:rPr lang="el-GR" b="1" dirty="0"/>
              <a:t>ίσα ενώπιον του Θεού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παιδική ηλικία θεωρείται </a:t>
            </a:r>
            <a:r>
              <a:rPr lang="el-GR" b="1" dirty="0"/>
              <a:t>στάδιο που χρειάζεται προστασία και φροντίδα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379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19757" y="151484"/>
            <a:ext cx="8596668" cy="75243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Η διδασκαλία του Ιησού για τα παιδιά</a:t>
            </a:r>
          </a:p>
          <a:p>
            <a:r>
              <a:rPr lang="el-GR" dirty="0"/>
              <a:t>Στη διδασκαλία του Ιησούς Χριστός τα παιδιά αποκτούν ιδιαίτερη σημασία.</a:t>
            </a:r>
          </a:p>
          <a:p>
            <a:r>
              <a:rPr lang="el-GR" dirty="0"/>
              <a:t>Χαρακτηριστικές ιδέες: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τα παιδιά συμβολίζουν την </a:t>
            </a:r>
            <a:r>
              <a:rPr lang="el-GR" b="1" dirty="0"/>
              <a:t>αγνότητα και την ταπεινότητα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αποτελούν </a:t>
            </a:r>
            <a:r>
              <a:rPr lang="el-GR" b="1" dirty="0"/>
              <a:t>πρότυπο πίστης</a:t>
            </a:r>
            <a:endParaRPr lang="el-GR" dirty="0"/>
          </a:p>
          <a:p>
            <a:r>
              <a:rPr lang="el-GR" dirty="0"/>
              <a:t>Χαρακτηριστικό μήνυμα από τα Ευαγγέλια: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«Αφήστε τα παιδιά να έρθουν κοντά μου».</a:t>
            </a:r>
          </a:p>
          <a:p>
            <a:r>
              <a:rPr lang="el-GR" dirty="0"/>
              <a:t>Η στάση αυτή έδινε </a:t>
            </a:r>
            <a:r>
              <a:rPr lang="el-GR" b="1" dirty="0"/>
              <a:t>ηθική αξία στην παιδική ηλικία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b="1" u="sng" dirty="0"/>
              <a:t>Το παιδί ως εικόνα του Θεού</a:t>
            </a:r>
          </a:p>
          <a:p>
            <a:r>
              <a:rPr lang="el-GR" dirty="0"/>
              <a:t>Στη χριστιανική θεολογία: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κάθε άνθρωπος, άρα και κάθε παιδί, δημιουργείται </a:t>
            </a:r>
            <a:r>
              <a:rPr lang="el-GR" b="1" dirty="0"/>
              <a:t>κατ’ εικόνα και καθ’ ομοίωση του Θεού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 παιδί έχει </a:t>
            </a:r>
            <a:r>
              <a:rPr lang="el-GR" b="1" dirty="0"/>
              <a:t>αξία ανεξάρτητα από το φύλο ή την κοινωνική θέση</a:t>
            </a:r>
            <a:endParaRPr lang="el-GR" dirty="0"/>
          </a:p>
          <a:p>
            <a:r>
              <a:rPr lang="el-GR" dirty="0"/>
              <a:t>Αυτό διαφοροποιείται από πολλές πρακτικές της αρχαιότητας, όπως: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εγκατάλειψη βρεφών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χαμηλότερη αξία των κοριτσιών.</a:t>
            </a:r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9154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u="sng" dirty="0"/>
              <a:t>Η οικογένεια και η ανατροφή του παιδιού</a:t>
            </a:r>
          </a:p>
          <a:p>
            <a:r>
              <a:rPr lang="el-GR" dirty="0"/>
              <a:t>Στον χριστιανισμό δίνεται μεγάλη σημασία: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στην οικογένεια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στην ηθική διαπαιδαγώγηση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στην αγάπη και τη φροντίδα των παιδιών.</a:t>
            </a:r>
          </a:p>
          <a:p>
            <a:r>
              <a:rPr lang="el-GR" dirty="0"/>
              <a:t>Οι γονείς θεωρούνται υπεύθυνοι: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για τη </a:t>
            </a:r>
            <a:r>
              <a:rPr lang="el-GR" b="1" dirty="0"/>
              <a:t>σωματική φροντίδα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για τη </a:t>
            </a:r>
            <a:r>
              <a:rPr lang="el-GR" b="1" dirty="0"/>
              <a:t>θρησκευτική και ηθική αγωγή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5271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Μεσαίωνας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995512"/>
          </a:xfrm>
        </p:spPr>
        <p:txBody>
          <a:bodyPr/>
          <a:lstStyle/>
          <a:p>
            <a:r>
              <a:rPr lang="el-GR"/>
              <a:t>Ο Μεσαίωνας εκτείνεται περίπου από τον 5ο έως τον 15ο αιώνα στην </a:t>
            </a:r>
            <a:r>
              <a:rPr lang="el-GR" b="1"/>
              <a:t>Ευρώπη</a:t>
            </a:r>
            <a:r>
              <a:rPr lang="el-GR"/>
              <a:t>.</a:t>
            </a:r>
          </a:p>
          <a:p>
            <a:r>
              <a:rPr lang="el-GR" dirty="0"/>
              <a:t>Χαρακτηριστικά της εποχής: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κυριαρχία της φεουδαρχίας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έντονη επιρροή της Εκκλησίας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αγροτική οικονομία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υψηλή παιδική θνησιμότητα</a:t>
            </a:r>
          </a:p>
          <a:p>
            <a:r>
              <a:rPr lang="el-GR" dirty="0"/>
              <a:t>Οι συνθήκες αυτές επηρέασαν σημαντικά τον τρόπο με τον οποίο οι κοινωνίες αντιλαμβάνονταν τα παιδιά.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1339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45514" y="872702"/>
            <a:ext cx="8596668" cy="5347794"/>
          </a:xfrm>
        </p:spPr>
        <p:txBody>
          <a:bodyPr>
            <a:normAutofit/>
          </a:bodyPr>
          <a:lstStyle/>
          <a:p>
            <a:r>
              <a:rPr lang="el-GR" dirty="0"/>
              <a:t>Στον Μεσαίωνα το παιδί συχνά θεωρούνταν: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μικρός ενήλικας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μέλος της οικογένειας που πρέπει σύντομα να αναλάβει ρόλο στην εργασία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άτομο που χρειάζεται κυρίως </a:t>
            </a:r>
            <a:r>
              <a:rPr lang="el-GR" b="1" dirty="0"/>
              <a:t>ηθική και θρησκευτική καθοδήγηση</a:t>
            </a:r>
            <a:endParaRPr lang="el-GR" dirty="0"/>
          </a:p>
          <a:p>
            <a:r>
              <a:rPr lang="el-GR" dirty="0"/>
              <a:t>Η παιδική ηλικία δεν αναγνωριζόταν πάντα ως ξεχωριστό στάδιο ανάπτυξης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r>
              <a:rPr lang="el-GR" b="1" dirty="0"/>
              <a:t>Ο ρόλος της Εκκλησίας</a:t>
            </a:r>
          </a:p>
          <a:p>
            <a:r>
              <a:rPr lang="el-GR" dirty="0"/>
              <a:t>Η χριστιανική θρησκεία επηρέαζε βαθιά τη ζωή των παιδιών.</a:t>
            </a:r>
          </a:p>
          <a:p>
            <a:r>
              <a:rPr lang="el-GR" dirty="0"/>
              <a:t>Η διδασκαλία του Ιησούς Χριστός και η παράδοση της Εκκλησίας τόνιζαν: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την αξία της ψυχής του παιδιού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την ανάγκη για ηθική αγωγή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 σημασία της θρησκευτικής εκπαίδευσης.</a:t>
            </a:r>
          </a:p>
          <a:p>
            <a:r>
              <a:rPr lang="el-GR" dirty="0"/>
              <a:t>Η βάπτιση θεωρούνταν πολύ σημαντική για τη σωτηρία του παιδιού.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6017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8393" y="1426493"/>
            <a:ext cx="8596668" cy="3880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u="sng" dirty="0"/>
              <a:t>Η οικογένεια και η ανατροφή</a:t>
            </a:r>
          </a:p>
          <a:p>
            <a:r>
              <a:rPr lang="el-GR" dirty="0"/>
              <a:t>Η οικογένεια αποτελούσε το βασικό πλαίσιο ανατροφής.</a:t>
            </a:r>
          </a:p>
          <a:p>
            <a:r>
              <a:rPr lang="el-GR" dirty="0"/>
              <a:t>Χαρακτηριστικά: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οι γονείς είχαν μεγάλη εξουσία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τα παιδιά βοηθούσαν στις εργασίες από μικρή ηλικία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πειθαρχία ήταν συχνά αυστηρή</a:t>
            </a:r>
          </a:p>
          <a:p>
            <a:r>
              <a:rPr lang="el-GR" dirty="0"/>
              <a:t>Η εκπαίδευση των παιδιών γινόταν κυρίως: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στο σπίτι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στο εργαστήριο του πατέρα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ή σε μοναστήρια.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3777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184857"/>
            <a:ext cx="8596668" cy="48565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Εκπαίδευση στον Μεσαίωνα</a:t>
            </a:r>
          </a:p>
          <a:p>
            <a:r>
              <a:rPr lang="el-GR" dirty="0"/>
              <a:t>Η οργανωμένη εκπαίδευση ήταν περιορισμένη.</a:t>
            </a:r>
          </a:p>
          <a:p>
            <a:r>
              <a:rPr lang="el-GR" dirty="0"/>
              <a:t>Τα περισσότερα σχολεία λειτουργούσαν από την Εκκλησία.</a:t>
            </a:r>
          </a:p>
          <a:p>
            <a:r>
              <a:rPr lang="el-GR" dirty="0"/>
              <a:t>Παραδείγματα: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μοναστηριακά σχολεία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καθεδρικά σχολεία</a:t>
            </a:r>
          </a:p>
          <a:p>
            <a:r>
              <a:rPr lang="el-GR" dirty="0"/>
              <a:t>Τα παιδιά μάθαιναν: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ανάγνωση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γραφή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θρησκευτικά κείμενα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λατινικά.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6956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566671"/>
            <a:ext cx="8596668" cy="54746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1" u="sng" dirty="0"/>
              <a:t>Παιδιά και εργασία</a:t>
            </a:r>
          </a:p>
          <a:p>
            <a:r>
              <a:rPr lang="el-GR" dirty="0"/>
              <a:t>Πολλά παιδιά άρχιζαν να εργάζονται από πολύ μικρή ηλικία.</a:t>
            </a:r>
          </a:p>
          <a:p>
            <a:r>
              <a:rPr lang="el-GR" dirty="0"/>
              <a:t>Παραδείγματα: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αγροτικές εργασίες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μαθητεία σε τεχνίτες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βοήθεια στο εμπόριο της οικογένειας.</a:t>
            </a:r>
          </a:p>
          <a:p>
            <a:r>
              <a:rPr lang="el-GR" dirty="0"/>
              <a:t>Η μαθητεία αποτελούσε σημαντικό τρόπο εκπαίδευσης για ένα επάγγελμα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u="sng" dirty="0"/>
              <a:t>Βελτίωση της φροντίδας των παιδιών</a:t>
            </a:r>
          </a:p>
          <a:p>
            <a:r>
              <a:rPr lang="el-GR" dirty="0"/>
              <a:t>Κατά τον ύστερο Μεσαίωνα αρχίζουν να εμφανίζονται: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περισσότερα ορφανοτροφεία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φιλανθρωπικά ιδρύματα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μεγαλύτερη κοινωνική φροντίδα για τα παιδιά.</a:t>
            </a:r>
          </a:p>
          <a:p>
            <a:r>
              <a:rPr lang="el-GR" dirty="0"/>
              <a:t>Η εξέλιξη αυτή συνδέεται με τη δράση της Εκκλησίας και των μοναστικών κοινοτήτων.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2820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Αναγέννηση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635617"/>
            <a:ext cx="8596668" cy="4405745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Η </a:t>
            </a:r>
            <a:r>
              <a:rPr lang="el-GR" b="1" dirty="0"/>
              <a:t>Αναγέννηση</a:t>
            </a:r>
            <a:r>
              <a:rPr lang="el-GR" dirty="0"/>
              <a:t> (14ος–16ος αιώνας) ξεκινά κυρίως στην </a:t>
            </a:r>
            <a:r>
              <a:rPr lang="el-GR" b="1" dirty="0"/>
              <a:t>Ιταλία</a:t>
            </a:r>
            <a:r>
              <a:rPr lang="el-GR" dirty="0"/>
              <a:t> και εξαπλώνεται στην </a:t>
            </a:r>
            <a:r>
              <a:rPr lang="el-GR" b="1" dirty="0"/>
              <a:t>Ευρώπη</a:t>
            </a:r>
            <a:r>
              <a:rPr lang="el-GR" dirty="0"/>
              <a:t>.</a:t>
            </a:r>
          </a:p>
          <a:p>
            <a:r>
              <a:rPr lang="el-GR" dirty="0"/>
              <a:t>Κύρια χαρακτηριστικά: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αναβίωση της αρχαίας ελληνικής και ρωμαϊκής παιδείας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ανάπτυξη του ανθρωπισμού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αυξημένο ενδιαφέρον για την εκπαίδευση.</a:t>
            </a:r>
          </a:p>
          <a:p>
            <a:r>
              <a:rPr lang="el-GR" dirty="0"/>
              <a:t>Η εποχή αυτή αρχίζει να βλέπει το παιδί </a:t>
            </a:r>
            <a:r>
              <a:rPr lang="el-GR" b="1" dirty="0"/>
              <a:t>ως άτομο με δυνατότητες ανάπτυξης</a:t>
            </a:r>
            <a:r>
              <a:rPr lang="el-GR" dirty="0"/>
              <a:t>.</a:t>
            </a:r>
          </a:p>
          <a:p>
            <a:r>
              <a:rPr lang="el-GR" dirty="0"/>
              <a:t>Η φιλοσοφία του </a:t>
            </a:r>
            <a:r>
              <a:rPr lang="el-GR" b="1" dirty="0" smtClean="0"/>
              <a:t>Ουμανισμού</a:t>
            </a:r>
            <a:r>
              <a:rPr lang="el-GR" dirty="0" smtClean="0"/>
              <a:t> </a:t>
            </a:r>
            <a:r>
              <a:rPr lang="el-GR" dirty="0"/>
              <a:t>επηρέασε έντονα την εκπαίδευση.</a:t>
            </a:r>
          </a:p>
          <a:p>
            <a:r>
              <a:rPr lang="el-GR" dirty="0"/>
              <a:t>Οι ουμανιστές υποστήριζαν ότι: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εκπαίδευση πρέπει να καλλιεργεί </a:t>
            </a:r>
            <a:r>
              <a:rPr lang="el-GR" b="1" dirty="0"/>
              <a:t>ολόπλευρα την προσωπικότητα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παιδεία είναι απαραίτητη για τη διαμόρφωση του ανθρώπου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τα παιδιά χρειάζονται </a:t>
            </a:r>
            <a:r>
              <a:rPr lang="el-GR" b="1" dirty="0"/>
              <a:t>σωστή καθοδήγηση από μικρή ηλικία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1848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940159"/>
            <a:ext cx="8596668" cy="5101204"/>
          </a:xfrm>
        </p:spPr>
        <p:txBody>
          <a:bodyPr>
            <a:normAutofit/>
          </a:bodyPr>
          <a:lstStyle/>
          <a:p>
            <a:r>
              <a:rPr lang="el-GR" dirty="0"/>
              <a:t>Κατά την Αναγέννηση: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δίνεται μεγαλύτερη σημασία στη </a:t>
            </a:r>
            <a:r>
              <a:rPr lang="el-GR" b="1" dirty="0"/>
              <a:t>μόρφωση των παιδιών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δημιουργούνται περισσότερα σχολεία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αναπτύσσονται νέες παιδαγωγικές ιδέες.</a:t>
            </a:r>
          </a:p>
          <a:p>
            <a:r>
              <a:rPr lang="el-GR" dirty="0"/>
              <a:t>Η εκπαίδευση αρχίζει να θεωρείται </a:t>
            </a:r>
            <a:r>
              <a:rPr lang="el-GR" b="1" dirty="0"/>
              <a:t>μέσο διαμόρφωσης του χαρακτήρα</a:t>
            </a:r>
            <a:r>
              <a:rPr lang="el-GR" dirty="0"/>
              <a:t>.</a:t>
            </a:r>
          </a:p>
          <a:p>
            <a:r>
              <a:rPr lang="el-GR" dirty="0"/>
              <a:t>Η </a:t>
            </a:r>
            <a:r>
              <a:rPr lang="el-GR" b="1" u="sng" dirty="0"/>
              <a:t>Προτεσταντική Μεταρρύθμιση</a:t>
            </a:r>
            <a:r>
              <a:rPr lang="el-GR" u="sng" dirty="0"/>
              <a:t> </a:t>
            </a:r>
            <a:r>
              <a:rPr lang="el-GR" dirty="0"/>
              <a:t>τον 16ο αιώνα επηρέασε σημαντικά την εκπαίδευση των παιδιών.</a:t>
            </a:r>
          </a:p>
          <a:p>
            <a:r>
              <a:rPr lang="el-GR" dirty="0"/>
              <a:t>Κεντρική μορφή: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Μαρτίνος Λούθηρος</a:t>
            </a:r>
          </a:p>
          <a:p>
            <a:r>
              <a:rPr lang="el-GR" dirty="0"/>
              <a:t>Βασικές ιδέες: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όλοι πρέπει να μπορούν να </a:t>
            </a:r>
            <a:r>
              <a:rPr lang="el-GR" b="1" dirty="0"/>
              <a:t>διαβάζουν τη Βίβλο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άρα πρέπει να εκπαιδεύονται </a:t>
            </a:r>
            <a:r>
              <a:rPr lang="el-GR" b="1" dirty="0"/>
              <a:t>όλα τα παιδιά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764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82997" y="2314798"/>
            <a:ext cx="7766936" cy="439080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Κεφάλαιο </a:t>
            </a:r>
            <a:r>
              <a:rPr lang="en-US" sz="4000" b="1" dirty="0" smtClean="0"/>
              <a:t>2</a:t>
            </a:r>
            <a:endParaRPr lang="el-GR" sz="3200" b="1" dirty="0"/>
          </a:p>
          <a:p>
            <a:pPr algn="ctr"/>
            <a:r>
              <a:rPr lang="el-GR" sz="3200" b="1" dirty="0" smtClean="0"/>
              <a:t>Ανάπτυξη της σύγχρονης σύλληψης της παιδικής ηλικίας</a:t>
            </a:r>
            <a:endParaRPr lang="el-GR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737255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u="sng" dirty="0"/>
              <a:t>οικογένεια</a:t>
            </a:r>
            <a:r>
              <a:rPr lang="el-GR" dirty="0"/>
              <a:t> αποκτά σημαντικό ρόλο στην αγωγή των παιδιών.</a:t>
            </a:r>
          </a:p>
          <a:p>
            <a:r>
              <a:rPr lang="el-GR" dirty="0"/>
              <a:t>Οι γονείς θεωρούνται υπεύθυνοι για: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 θρησκευτική διαπαιδαγώγηση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την ηθική ανάπτυξη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 μόρφωση.</a:t>
            </a:r>
          </a:p>
          <a:p>
            <a:r>
              <a:rPr lang="el-GR" dirty="0"/>
              <a:t>Η καθημερινή ζωή των παιδιών συνδέεται στενά με την οικογένεια και την εκκλησία.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7266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262131"/>
            <a:ext cx="8596668" cy="4779232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Ο </a:t>
            </a:r>
            <a:r>
              <a:rPr lang="el-GR" b="1" dirty="0"/>
              <a:t>Πουριτανισμός</a:t>
            </a:r>
            <a:r>
              <a:rPr lang="el-GR" dirty="0"/>
              <a:t> ήταν θρησκευτικό κίνημα που αναπτύχθηκε κυρίως στην </a:t>
            </a:r>
            <a:r>
              <a:rPr lang="el-GR" b="1" dirty="0"/>
              <a:t>Αγγλία</a:t>
            </a:r>
            <a:r>
              <a:rPr lang="el-GR" dirty="0"/>
              <a:t> τον 16ο και 17ο αιώνα και αργότερα στη </a:t>
            </a:r>
            <a:r>
              <a:rPr lang="el-GR" b="1" dirty="0"/>
              <a:t>Βόρεια Αμερική</a:t>
            </a:r>
            <a:r>
              <a:rPr lang="el-GR" dirty="0"/>
              <a:t>.</a:t>
            </a:r>
          </a:p>
          <a:p>
            <a:r>
              <a:rPr lang="el-GR" dirty="0"/>
              <a:t>Βασικός στόχος ήταν: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«κάθαρση» της εκκλησίας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αυστηρή ηθική ζωή</a:t>
            </a:r>
            <a:r>
              <a:rPr lang="el-GR" dirty="0" smtClean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l-GR" u="sng" dirty="0"/>
          </a:p>
          <a:p>
            <a:pPr marL="400050" lvl="1" indent="0">
              <a:buNone/>
            </a:pPr>
            <a:r>
              <a:rPr lang="el-GR" b="1" u="sng" dirty="0"/>
              <a:t>Η αντίληψη για το παιδί</a:t>
            </a:r>
          </a:p>
          <a:p>
            <a:r>
              <a:rPr lang="el-GR" dirty="0"/>
              <a:t>Στον πουριτανισμό το παιδί θεωρούνταν: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πλάσμα με </a:t>
            </a:r>
            <a:r>
              <a:rPr lang="el-GR" b="1" dirty="0"/>
              <a:t>τάση προς την αμαρτία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άτομο που χρειάζεται </a:t>
            </a:r>
            <a:r>
              <a:rPr lang="el-GR" b="1" dirty="0"/>
              <a:t>αυστηρή ηθική καθοδήγηση</a:t>
            </a:r>
            <a:r>
              <a:rPr lang="el-GR" dirty="0"/>
              <a:t>.</a:t>
            </a:r>
          </a:p>
          <a:p>
            <a:r>
              <a:rPr lang="el-GR" dirty="0"/>
              <a:t>Για αυτό: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πειθαρχία ήταν αυστηρή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θρησκευτική αγωγή πολύ σημαντική.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5417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Παρά την αυστηρότητα, οι πουριτανοί έδιναν μεγάλη σημασία στη μάθηση.</a:t>
            </a:r>
          </a:p>
          <a:p>
            <a:r>
              <a:rPr lang="el-GR" dirty="0"/>
              <a:t>Τα παιδιά έπρεπε να μάθουν: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να διαβάζουν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να μελετούν τη Βίβλο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να αναπτύσσουν ηθικό χαρακτήρα.</a:t>
            </a:r>
          </a:p>
          <a:p>
            <a:r>
              <a:rPr lang="el-GR" dirty="0"/>
              <a:t>Έτσι προώθησαν: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 διάδοση των σχολείων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τη βασική εκπαίδευση για όλα τα παιδιά.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5904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68241" y="412124"/>
            <a:ext cx="8596668" cy="58727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u="sng" dirty="0" smtClean="0"/>
              <a:t>Διαφωτισμός</a:t>
            </a:r>
          </a:p>
          <a:p>
            <a:r>
              <a:rPr lang="el-GR" dirty="0" smtClean="0"/>
              <a:t>Ο </a:t>
            </a:r>
            <a:r>
              <a:rPr lang="el-GR" b="1" dirty="0"/>
              <a:t>Διαφωτισμός</a:t>
            </a:r>
            <a:r>
              <a:rPr lang="el-GR" dirty="0"/>
              <a:t> (17ος–18ος αιώνας) αποτελεί σημαντική περίοδο αλλαγών στην </a:t>
            </a:r>
            <a:r>
              <a:rPr lang="el-GR" b="1" dirty="0"/>
              <a:t>Ευρώπη</a:t>
            </a:r>
            <a:r>
              <a:rPr lang="el-GR" dirty="0"/>
              <a:t>.</a:t>
            </a:r>
          </a:p>
          <a:p>
            <a:r>
              <a:rPr lang="el-GR" dirty="0"/>
              <a:t>Βασικά χαρακτηριστικά: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έμφαση στη λογική και την επιστήμη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κριτική στην αυθεντία της παράδοσης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ανάπτυξη νέων ιδεών για την εκπαίδευση.</a:t>
            </a:r>
          </a:p>
          <a:p>
            <a:r>
              <a:rPr lang="el-GR" dirty="0"/>
              <a:t>Κατά την περίοδο αυτή αρχίζει να αναγνωρίζεται περισσότερο ότι </a:t>
            </a:r>
            <a:r>
              <a:rPr lang="el-GR" b="1" dirty="0"/>
              <a:t>η παιδική ηλικία είναι ιδιαίτερο στάδιο ανάπτυξης</a:t>
            </a:r>
            <a:r>
              <a:rPr lang="el-GR" dirty="0" smtClean="0"/>
              <a:t>.</a:t>
            </a:r>
          </a:p>
          <a:p>
            <a:r>
              <a:rPr lang="el-GR" dirty="0"/>
              <a:t>Οι διανοητές του Διαφωτισμού υποστήριζαν ότι: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 παιδί έχει </a:t>
            </a:r>
            <a:r>
              <a:rPr lang="el-GR" b="1" dirty="0"/>
              <a:t>δυνατότητες που αναπτύσσονται μέσω της εκπαίδευσης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αγωγή μπορεί να διαμορφώσει τον χαρακτήρα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μάθηση πρέπει να λαμβάνει υπόψη την </a:t>
            </a:r>
            <a:r>
              <a:rPr lang="el-GR" b="1" dirty="0"/>
              <a:t>ανάπτυξη του παιδιού</a:t>
            </a:r>
            <a:r>
              <a:rPr lang="el-GR" dirty="0"/>
              <a:t>.</a:t>
            </a:r>
          </a:p>
          <a:p>
            <a:r>
              <a:rPr lang="el-GR" dirty="0"/>
              <a:t>Έτσι αρχίζει να διαμορφώνεται η ιδέα της </a:t>
            </a:r>
            <a:r>
              <a:rPr lang="el-GR" b="1" dirty="0"/>
              <a:t>παιδοκεντρικής εκπαίδευσης</a:t>
            </a:r>
            <a:r>
              <a:rPr lang="el-GR" dirty="0"/>
              <a:t>.</a:t>
            </a:r>
          </a:p>
          <a:p>
            <a:endParaRPr lang="el-GR" dirty="0" smtClean="0"/>
          </a:p>
          <a:p>
            <a:endParaRPr lang="el-GR" sz="2000" dirty="0"/>
          </a:p>
          <a:p>
            <a:pPr marL="0" indent="0">
              <a:buNone/>
            </a:pPr>
            <a:endParaRPr lang="el-GR" sz="2000" b="1" u="sng" dirty="0"/>
          </a:p>
        </p:txBody>
      </p:sp>
    </p:spTree>
    <p:extLst>
      <p:ext uri="{BB962C8B-B14F-4D97-AF65-F5344CB8AC3E}">
        <p14:creationId xmlns:p14="http://schemas.microsoft.com/office/powerpoint/2010/main" val="3676779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Ο </a:t>
            </a:r>
            <a:r>
              <a:rPr lang="el-GR" b="1" dirty="0" err="1"/>
              <a:t>John</a:t>
            </a:r>
            <a:r>
              <a:rPr lang="el-GR" b="1" dirty="0"/>
              <a:t> </a:t>
            </a:r>
            <a:r>
              <a:rPr lang="el-GR" b="1" dirty="0" err="1"/>
              <a:t>Locke</a:t>
            </a:r>
            <a:r>
              <a:rPr lang="el-GR" b="1" dirty="0"/>
              <a:t> και η παιδαγωγική του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Σημαντικός φιλόσοφος της εποχής ήταν ο</a:t>
            </a:r>
            <a:br>
              <a:rPr lang="el-GR" dirty="0"/>
            </a:br>
            <a:r>
              <a:rPr lang="el-GR" dirty="0" err="1"/>
              <a:t>John</a:t>
            </a:r>
            <a:r>
              <a:rPr lang="el-GR" dirty="0"/>
              <a:t> </a:t>
            </a:r>
            <a:r>
              <a:rPr lang="el-GR" dirty="0" err="1"/>
              <a:t>Locke</a:t>
            </a:r>
            <a:r>
              <a:rPr lang="el-GR" dirty="0"/>
              <a:t> (1632–1704).</a:t>
            </a:r>
          </a:p>
          <a:p>
            <a:r>
              <a:rPr lang="el-GR" dirty="0"/>
              <a:t>Θεωρείται από τους πρώτους στοχαστές που ανέπτυξαν </a:t>
            </a:r>
            <a:r>
              <a:rPr lang="el-GR" b="1" dirty="0"/>
              <a:t>συστηματική θεωρία για την ανατροφή των παιδιών</a:t>
            </a:r>
            <a:r>
              <a:rPr lang="el-GR" dirty="0" smtClean="0"/>
              <a:t>.</a:t>
            </a:r>
          </a:p>
          <a:p>
            <a:r>
              <a:rPr lang="el-GR" dirty="0"/>
              <a:t>Ο </a:t>
            </a:r>
            <a:r>
              <a:rPr lang="el-GR" dirty="0" err="1"/>
              <a:t>John</a:t>
            </a:r>
            <a:r>
              <a:rPr lang="el-GR" dirty="0"/>
              <a:t> </a:t>
            </a:r>
            <a:r>
              <a:rPr lang="el-GR" dirty="0" err="1"/>
              <a:t>Locke</a:t>
            </a:r>
            <a:r>
              <a:rPr lang="el-GR" dirty="0"/>
              <a:t> υποστήριξε ότι το παιδί γεννιέται με νου σαν: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«</a:t>
            </a:r>
            <a:r>
              <a:rPr lang="el-GR" b="1" dirty="0" err="1"/>
              <a:t>tabula</a:t>
            </a:r>
            <a:r>
              <a:rPr lang="el-GR" b="1" dirty="0"/>
              <a:t> </a:t>
            </a:r>
            <a:r>
              <a:rPr lang="el-GR" b="1" dirty="0" err="1"/>
              <a:t>rasa</a:t>
            </a:r>
            <a:r>
              <a:rPr lang="el-GR" b="1" dirty="0"/>
              <a:t>» (λευκή πλάκα)</a:t>
            </a:r>
            <a:r>
              <a:rPr lang="el-GR" dirty="0"/>
              <a:t>.</a:t>
            </a:r>
          </a:p>
          <a:p>
            <a:r>
              <a:rPr lang="el-GR" dirty="0"/>
              <a:t>Αυτό σημαίνει ότι: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οι εμπειρίες και το περιβάλλον διαμορφώνουν τη γνώση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εκπαίδευση έχει καθοριστικό ρόλο στην ανάπτυξη του παιδιού.</a:t>
            </a:r>
          </a:p>
          <a:p>
            <a:r>
              <a:rPr lang="el-GR" dirty="0"/>
              <a:t>Η ιδέα αυτή επηρέασε έντονα τη μεταγενέστερη παιδαγωγική και ψυχολογία.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7840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5666" y="1001490"/>
            <a:ext cx="8596668" cy="5141733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Σύμφωνα με τον </a:t>
            </a:r>
            <a:r>
              <a:rPr lang="el-GR" dirty="0" err="1"/>
              <a:t>John</a:t>
            </a:r>
            <a:r>
              <a:rPr lang="el-GR" dirty="0"/>
              <a:t> </a:t>
            </a:r>
            <a:r>
              <a:rPr lang="el-GR" dirty="0" err="1"/>
              <a:t>Locke</a:t>
            </a:r>
            <a:r>
              <a:rPr lang="el-G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γνώση προέρχεται από </a:t>
            </a:r>
            <a:r>
              <a:rPr lang="el-GR" b="1" dirty="0"/>
              <a:t>την εμπειρία και τις αισθήσεις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τα παιδιά μαθαίνουν καλύτερα μέσω: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πρακτικών εμπειριών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παρατήρησης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καθημερινών δραστηριοτήτων.</a:t>
            </a:r>
          </a:p>
          <a:p>
            <a:r>
              <a:rPr lang="el-GR" dirty="0"/>
              <a:t>Αυτή η αντίληψη αποτελεί βάση της </a:t>
            </a:r>
            <a:r>
              <a:rPr lang="el-GR" b="1" dirty="0"/>
              <a:t>εμπειρικής μάθησης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r>
              <a:rPr lang="el-GR" dirty="0"/>
              <a:t>Ο </a:t>
            </a:r>
            <a:r>
              <a:rPr lang="el-GR" dirty="0" err="1"/>
              <a:t>John</a:t>
            </a:r>
            <a:r>
              <a:rPr lang="el-GR" dirty="0"/>
              <a:t> </a:t>
            </a:r>
            <a:r>
              <a:rPr lang="el-GR" dirty="0" err="1"/>
              <a:t>Locke</a:t>
            </a:r>
            <a:r>
              <a:rPr lang="el-GR" dirty="0"/>
              <a:t> έδινε έμφαση: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 </a:t>
            </a:r>
            <a:r>
              <a:rPr lang="el-GR" b="1" dirty="0"/>
              <a:t>διαμόρφωση του χαρακτήρα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στην </a:t>
            </a:r>
            <a:r>
              <a:rPr lang="el-GR" b="1" dirty="0"/>
              <a:t>αυτοπειθαρχία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στην ανάπτυξη </a:t>
            </a:r>
            <a:r>
              <a:rPr lang="el-GR" b="1" dirty="0"/>
              <a:t>καλών συνηθειών</a:t>
            </a:r>
            <a:r>
              <a:rPr lang="el-GR" dirty="0"/>
              <a:t>.</a:t>
            </a:r>
          </a:p>
          <a:p>
            <a:r>
              <a:rPr lang="el-GR" dirty="0"/>
              <a:t>Πίστευε ότι η εκπαίδευση πρέπει να βασίζεται: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περισσότερο στην ενθάρρυνση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λιγότερο στη σωματική τιμωρία.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26487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Η παιδική ηλικία στη σκέψη του </a:t>
            </a:r>
            <a:r>
              <a:rPr lang="el-GR" b="1" dirty="0" err="1"/>
              <a:t>Rousseau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14453"/>
          </a:xfrm>
        </p:spPr>
        <p:txBody>
          <a:bodyPr>
            <a:normAutofit/>
          </a:bodyPr>
          <a:lstStyle/>
          <a:p>
            <a:r>
              <a:rPr lang="el-GR" dirty="0"/>
              <a:t>Ο </a:t>
            </a:r>
            <a:r>
              <a:rPr lang="el-GR" dirty="0" err="1"/>
              <a:t>Jean‑Jacques</a:t>
            </a:r>
            <a:r>
              <a:rPr lang="el-GR" dirty="0"/>
              <a:t> </a:t>
            </a:r>
            <a:r>
              <a:rPr lang="el-GR" dirty="0" err="1"/>
              <a:t>Rousseau</a:t>
            </a:r>
            <a:r>
              <a:rPr lang="el-GR" dirty="0"/>
              <a:t> ήταν από τους πρώτους που υποστήριξαν ότι: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 παιδί </a:t>
            </a:r>
            <a:r>
              <a:rPr lang="el-GR" b="1" dirty="0"/>
              <a:t>δεν είναι μικρός ενήλικας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παιδική ηλικία είναι </a:t>
            </a:r>
            <a:r>
              <a:rPr lang="el-GR" b="1" dirty="0"/>
              <a:t>ξεχωριστό στάδιο ανάπτυξης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κάθε ηλικία έχει </a:t>
            </a:r>
            <a:r>
              <a:rPr lang="el-GR" b="1" dirty="0"/>
              <a:t>δικές της ανάγκες και χαρακτηριστικά</a:t>
            </a:r>
            <a:r>
              <a:rPr lang="el-GR" dirty="0"/>
              <a:t>.</a:t>
            </a:r>
          </a:p>
          <a:p>
            <a:r>
              <a:rPr lang="el-GR" dirty="0"/>
              <a:t>Η άποψη αυτή αποτέλεσε </a:t>
            </a:r>
            <a:r>
              <a:rPr lang="el-GR" b="1" dirty="0"/>
              <a:t>μεγάλη αλλαγή στην ιστορία της παιδαγωγικής</a:t>
            </a:r>
            <a:r>
              <a:rPr lang="el-GR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το </a:t>
            </a:r>
            <a:r>
              <a:rPr lang="el-GR" dirty="0"/>
              <a:t>παιδί γεννιέται </a:t>
            </a:r>
            <a:r>
              <a:rPr lang="el-GR" b="1" dirty="0"/>
              <a:t>φυσικά καλό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κοινωνία είναι αυτή που συχνά το διαφθείρει.</a:t>
            </a:r>
          </a:p>
          <a:p>
            <a:r>
              <a:rPr lang="el-GR" dirty="0"/>
              <a:t>Για αυτό πρότεινε μια αγωγή που: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προστατεύει τη φυσική ανάπτυξη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αποφεύγει την υπερβολική παρέμβαση των ενηλίκων.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68593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87182" y="502277"/>
            <a:ext cx="8596668" cy="5925452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Ο </a:t>
            </a:r>
            <a:r>
              <a:rPr lang="el-GR" dirty="0" err="1"/>
              <a:t>Rousseau</a:t>
            </a:r>
            <a:r>
              <a:rPr lang="el-GR" dirty="0"/>
              <a:t> υποστήριζε την </a:t>
            </a:r>
            <a:r>
              <a:rPr lang="el-GR" b="1" dirty="0"/>
              <a:t>αγωγή σύμφωνα με τη φύση</a:t>
            </a:r>
            <a:r>
              <a:rPr lang="el-GR" dirty="0"/>
              <a:t>.</a:t>
            </a:r>
          </a:p>
          <a:p>
            <a:r>
              <a:rPr lang="el-GR" dirty="0"/>
              <a:t>Αυτό σημαίνει: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σεβασμός στον ρυθμό ανάπτυξης του παιδιού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μάθηση μέσω εμπειρίας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ελευθερία εξερεύνησης.</a:t>
            </a:r>
          </a:p>
          <a:p>
            <a:r>
              <a:rPr lang="el-GR" dirty="0"/>
              <a:t>Η εκπαίδευση πρέπει να βασίζεται: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στην παρατήρηση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στην εμπειρία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στην αλληλεπίδραση με το περιβάλλον.</a:t>
            </a:r>
          </a:p>
          <a:p>
            <a:r>
              <a:rPr lang="el-GR" dirty="0"/>
              <a:t>Για τον </a:t>
            </a:r>
            <a:r>
              <a:rPr lang="el-GR" dirty="0" err="1"/>
              <a:t>Rousseau</a:t>
            </a:r>
            <a:r>
              <a:rPr lang="el-G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 παιχνίδι είναι </a:t>
            </a:r>
            <a:r>
              <a:rPr lang="el-GR" b="1" dirty="0"/>
              <a:t>φυσικός τρόπος μάθησης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 παιδί μαθαίνει μέσα από: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κίνηση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δραστηριότητα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εξερεύνηση.</a:t>
            </a:r>
          </a:p>
          <a:p>
            <a:r>
              <a:rPr lang="el-GR" dirty="0"/>
              <a:t>Αυτή η ιδέα επηρέασε αργότερα την προσχολική παιδαγωγική.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32888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δάσκαλος σύμφωνα με τον </a:t>
            </a:r>
            <a:r>
              <a:rPr lang="el-GR" dirty="0" err="1"/>
              <a:t>Rousseau</a:t>
            </a:r>
            <a:r>
              <a:rPr lang="el-G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δεν πρέπει να επιβάλλει γνώση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πρέπει να </a:t>
            </a:r>
            <a:r>
              <a:rPr lang="el-GR" b="1" dirty="0"/>
              <a:t>καθοδηγεί διακριτικά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να δημιουργεί εμπειρίες που βοηθούν το παιδί να μάθει μόνο του.</a:t>
            </a:r>
          </a:p>
          <a:p>
            <a:r>
              <a:rPr lang="el-GR" dirty="0"/>
              <a:t>Ο ρόλος του είναι περισσότερο </a:t>
            </a:r>
            <a:r>
              <a:rPr lang="el-GR" b="1" dirty="0"/>
              <a:t>καθοδηγητικός παρά αυταρχικός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95276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Η παιδική ηλικία στη Βιομηχανική Επανάσταση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b="1" dirty="0"/>
              <a:t>Βιομηχανική Επανάσταση</a:t>
            </a:r>
            <a:r>
              <a:rPr lang="el-GR" dirty="0"/>
              <a:t> (18ος–19ος αιώνας) ξεκίνησε κυρίως στην </a:t>
            </a:r>
            <a:r>
              <a:rPr lang="el-GR" b="1" dirty="0"/>
              <a:t>Μεγάλη Βρετανία</a:t>
            </a:r>
            <a:r>
              <a:rPr lang="el-GR" dirty="0"/>
              <a:t> και εξαπλώθηκε στην </a:t>
            </a:r>
            <a:r>
              <a:rPr lang="el-GR" b="1" dirty="0"/>
              <a:t>Ευρώπη</a:t>
            </a:r>
            <a:r>
              <a:rPr lang="el-GR" dirty="0"/>
              <a:t> και την </a:t>
            </a:r>
            <a:r>
              <a:rPr lang="el-GR" b="1" dirty="0"/>
              <a:t>Βόρεια Αμερική</a:t>
            </a:r>
            <a:r>
              <a:rPr lang="el-GR" dirty="0"/>
              <a:t>.</a:t>
            </a:r>
          </a:p>
          <a:p>
            <a:r>
              <a:rPr lang="el-GR" dirty="0"/>
              <a:t>Χαρακτηριστικά της περιόδου: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ανάπτυξη βιομηχανίας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αστικοποίηση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εργοστάσια και μηχανές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αλλαγές στην κοινωνική δομή.</a:t>
            </a:r>
          </a:p>
          <a:p>
            <a:r>
              <a:rPr lang="el-GR" dirty="0"/>
              <a:t>Οι αλλαγές αυτές επηρέασαν έντονα τη ζωή των παιδιών.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2833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2820" y="0"/>
            <a:ext cx="7766936" cy="1646302"/>
          </a:xfrm>
        </p:spPr>
        <p:txBody>
          <a:bodyPr/>
          <a:lstStyle/>
          <a:p>
            <a:pPr algn="l"/>
            <a:r>
              <a:rPr lang="el-GR" sz="3600" b="1" dirty="0" smtClean="0"/>
              <a:t>Αρχαιότητα</a:t>
            </a:r>
            <a:endParaRPr lang="el-GR" sz="3600" b="1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561078" y="2379969"/>
            <a:ext cx="9497322" cy="3930679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Η έννοια της παιδικής ηλικίας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δεν ήταν ίδια με τη σημερινή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Τα παιδιά θεωρούνταν συχνά: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l-G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μέλη της οικογένειας με μελλοντικό ρόλο</a:t>
            </a:r>
            <a:endParaRPr lang="el-GR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l-G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μελλοντικοί πολίτες ή εργάτες</a:t>
            </a:r>
            <a:endParaRPr lang="el-GR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Υπήρχε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υψηλή παιδική θνησιμότητα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κάτι που επηρέαζε τη στάση των ενηλίκων.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Η παιδική ηλικία αντιμετωπιζόταν συχνά ως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μεταβατική περίοδος προς την ενηλικίωση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algn="l"/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728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3542" y="0"/>
            <a:ext cx="8596668" cy="7340958"/>
          </a:xfrm>
        </p:spPr>
        <p:txBody>
          <a:bodyPr/>
          <a:lstStyle/>
          <a:p>
            <a:r>
              <a:rPr lang="el-GR" dirty="0"/>
              <a:t>Κατά τη διάρκεια της </a:t>
            </a:r>
            <a:r>
              <a:rPr lang="el-GR" b="1" dirty="0"/>
              <a:t>Βιομηχανικής Επανάστασης</a:t>
            </a:r>
            <a:r>
              <a:rPr lang="el-GR" dirty="0"/>
              <a:t> πολλά παιδιά εργάζονταν σε: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εργοστάσια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ορυχεία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υφαντουργεία.</a:t>
            </a:r>
          </a:p>
          <a:p>
            <a:r>
              <a:rPr lang="el-GR" dirty="0"/>
              <a:t>Χαρακτηριστικά της παιδικής εργασίας: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πολύωρη εργασία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χαμηλοί μισθοί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επικίνδυνες συνθήκες.</a:t>
            </a:r>
          </a:p>
          <a:p>
            <a:r>
              <a:rPr lang="el-GR" dirty="0"/>
              <a:t>Τα παιδιά συχνά εργάζονταν από </a:t>
            </a:r>
            <a:r>
              <a:rPr lang="el-GR" b="1" dirty="0"/>
              <a:t>πολύ μικρή ηλικία</a:t>
            </a:r>
            <a:r>
              <a:rPr lang="el-GR" dirty="0" smtClean="0"/>
              <a:t>.</a:t>
            </a:r>
          </a:p>
          <a:p>
            <a:r>
              <a:rPr lang="el-GR" dirty="0"/>
              <a:t>Οι δύσκολες συνθήκες εργασίας των παιδιών οδήγησαν σε: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κοινωνικές μεταρρυθμίσεις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πρώτους εργατικούς νόμους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περιορισμό της παιδικής εργασίας.</a:t>
            </a:r>
          </a:p>
          <a:p>
            <a:r>
              <a:rPr lang="el-GR" dirty="0"/>
              <a:t>Σταδιακά άρχισε να αναπτύσσεται η ιδέα ότι: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τα παιδιά πρέπει να </a:t>
            </a:r>
            <a:r>
              <a:rPr lang="el-GR" b="1" dirty="0"/>
              <a:t>προστατεύονται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πρέπει να έχουν </a:t>
            </a:r>
            <a:r>
              <a:rPr lang="el-GR" b="1" dirty="0"/>
              <a:t>δικαίωμα στην εκπαίδευση</a:t>
            </a:r>
            <a:r>
              <a:rPr lang="el-GR" dirty="0"/>
              <a:t>.</a:t>
            </a:r>
          </a:p>
          <a:p>
            <a:endParaRPr lang="el-GR" dirty="0" smtClean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8363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422" y="160271"/>
            <a:ext cx="8596668" cy="1320800"/>
          </a:xfrm>
        </p:spPr>
        <p:txBody>
          <a:bodyPr/>
          <a:lstStyle/>
          <a:p>
            <a:r>
              <a:rPr lang="el-GR" b="1" dirty="0"/>
              <a:t>Η παιδική ηλικία στον Ρομαντισμό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481071"/>
            <a:ext cx="8596668" cy="5215944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Ο </a:t>
            </a:r>
            <a:r>
              <a:rPr lang="el-GR" b="1" dirty="0"/>
              <a:t>Ρομαντισμός</a:t>
            </a:r>
            <a:r>
              <a:rPr lang="el-GR" dirty="0"/>
              <a:t> (τέλη 18ου – αρχές 19ου αιώνα) ήταν πολιτιστικό και πνευματικό κίνημα που αναπτύχθηκε στην </a:t>
            </a:r>
            <a:r>
              <a:rPr lang="el-GR" b="1" dirty="0"/>
              <a:t>Ευρώπη</a:t>
            </a:r>
            <a:r>
              <a:rPr lang="el-GR" dirty="0"/>
              <a:t>.</a:t>
            </a:r>
          </a:p>
          <a:p>
            <a:r>
              <a:rPr lang="el-GR" dirty="0"/>
              <a:t>Έδινε έμφαση: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στο συναίσθημα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 φύση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 φαντασία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στην ατομικότητα.</a:t>
            </a:r>
          </a:p>
          <a:p>
            <a:r>
              <a:rPr lang="el-GR" dirty="0"/>
              <a:t>Στον Ρομαντισμό το παιδί θεωρείται: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αγνό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αυθόρμητο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κοντά στη φύση.</a:t>
            </a:r>
          </a:p>
          <a:p>
            <a:r>
              <a:rPr lang="el-GR" dirty="0"/>
              <a:t>Η παιδική ηλικία αντιμετωπίζεται ως: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περίοδος αθωότητας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σημαντικό στάδιο ανάπτυξης της προσωπικότητας.</a:t>
            </a:r>
          </a:p>
          <a:p>
            <a:r>
              <a:rPr lang="el-GR" dirty="0"/>
              <a:t>Η αντίληψη αυτή επηρεάστηκε έντονα από τις ιδέες του</a:t>
            </a:r>
            <a:br>
              <a:rPr lang="el-GR" dirty="0"/>
            </a:br>
            <a:r>
              <a:rPr lang="el-GR" dirty="0" err="1"/>
              <a:t>Jean-Jacques</a:t>
            </a:r>
            <a:r>
              <a:rPr lang="el-GR" dirty="0"/>
              <a:t> </a:t>
            </a:r>
            <a:r>
              <a:rPr lang="el-GR" dirty="0" err="1"/>
              <a:t>Rousseau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82346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90213" y="2572713"/>
            <a:ext cx="8596668" cy="3880773"/>
          </a:xfrm>
        </p:spPr>
        <p:txBody>
          <a:bodyPr/>
          <a:lstStyle/>
          <a:p>
            <a:r>
              <a:rPr lang="el-GR" dirty="0"/>
              <a:t>Ο Ρομαντισμός επηρέασε την παιδαγωγική γιατί: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έδωσε έμφαση στο συναίσθημα και τη φαντασία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αναγνώρισε τη σημασία της παιδικής ηλικίας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υποστήριξε την ανάπτυξη του παιδιού μέσα από τη φύση και την εμπειρία.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0980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Ο «Αιώνας του Παιδιού</a:t>
            </a:r>
            <a:r>
              <a:rPr lang="el-GR" dirty="0"/>
              <a:t>»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803043"/>
            <a:ext cx="10733348" cy="5054958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Ο όρος </a:t>
            </a:r>
            <a:r>
              <a:rPr lang="el-GR" b="1" dirty="0"/>
              <a:t>The </a:t>
            </a:r>
            <a:r>
              <a:rPr lang="el-GR" b="1" dirty="0" err="1"/>
              <a:t>Century</a:t>
            </a:r>
            <a:r>
              <a:rPr lang="el-GR" b="1" dirty="0"/>
              <a:t> of the </a:t>
            </a:r>
            <a:r>
              <a:rPr lang="el-GR" b="1" dirty="0" err="1"/>
              <a:t>Child</a:t>
            </a:r>
            <a:r>
              <a:rPr lang="el-GR" dirty="0"/>
              <a:t> χρησιμοποιήθηκε από τη Σουηδή παιδαγωγό</a:t>
            </a:r>
            <a:br>
              <a:rPr lang="el-GR" dirty="0"/>
            </a:br>
            <a:r>
              <a:rPr lang="el-GR" dirty="0" err="1"/>
              <a:t>Ellen</a:t>
            </a:r>
            <a:r>
              <a:rPr lang="el-GR" dirty="0"/>
              <a:t> </a:t>
            </a:r>
            <a:r>
              <a:rPr lang="el-GR" dirty="0" err="1"/>
              <a:t>Key</a:t>
            </a:r>
            <a:r>
              <a:rPr lang="el-GR" dirty="0"/>
              <a:t> το 1900.</a:t>
            </a:r>
          </a:p>
          <a:p>
            <a:r>
              <a:rPr lang="el-GR" dirty="0"/>
              <a:t>Με τον όρο αυτό περιέγραψε την ιδέα ότι ο </a:t>
            </a:r>
            <a:r>
              <a:rPr lang="el-GR" b="1" dirty="0"/>
              <a:t>20ός αιώνας θα πρέπει να αφιερωθεί στην προστασία και ανάπτυξη του παιδιού</a:t>
            </a:r>
            <a:r>
              <a:rPr lang="el-GR" dirty="0"/>
              <a:t>.</a:t>
            </a:r>
          </a:p>
          <a:p>
            <a:r>
              <a:rPr lang="el-GR" dirty="0"/>
              <a:t>Κατά τον «Αιώνα του Παιδιού»: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 παιδί θεωρείται </a:t>
            </a:r>
            <a:r>
              <a:rPr lang="el-GR" b="1" dirty="0"/>
              <a:t>ξεχωριστή προσωπικότητα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αναγνωρίζονται οι ανάγκες της ανάπτυξής του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ενισχύεται η σημασία της εκπαίδευσης και της φροντίδας.</a:t>
            </a:r>
          </a:p>
          <a:p>
            <a:r>
              <a:rPr lang="el-GR" dirty="0"/>
              <a:t>Στον 20ό αιώνα: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εκπαίδευση γίνεται πιο συστηματική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δημιουργούνται παιδοκεντρικές μέθοδοι διδασκαλίας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αναγνωρίζονται τα </a:t>
            </a:r>
            <a:r>
              <a:rPr lang="el-GR" b="1" dirty="0"/>
              <a:t>δικαιώματα του παιδιού</a:t>
            </a:r>
            <a:r>
              <a:rPr lang="el-GR" dirty="0"/>
              <a:t>.</a:t>
            </a:r>
          </a:p>
          <a:p>
            <a:r>
              <a:rPr lang="el-GR" dirty="0"/>
              <a:t>Σημαντικό ορόσημο αποτελεί η</a:t>
            </a:r>
            <a:br>
              <a:rPr lang="el-GR" dirty="0"/>
            </a:br>
            <a:r>
              <a:rPr lang="el-GR" dirty="0"/>
              <a:t>Σύμβαση για τα Δικαιώματα του Παιδιού (1989), που υιοθετήθηκε από τον</a:t>
            </a:r>
            <a:br>
              <a:rPr lang="el-GR" dirty="0"/>
            </a:br>
            <a:r>
              <a:rPr lang="el-GR" dirty="0"/>
              <a:t>Οργανισμός Ηνωμένων Εθνών.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753419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104220"/>
              </p:ext>
            </p:extLst>
          </p:nvPr>
        </p:nvGraphicFramePr>
        <p:xfrm>
          <a:off x="334850" y="115910"/>
          <a:ext cx="11539470" cy="6495997"/>
        </p:xfrm>
        <a:graphic>
          <a:graphicData uri="http://schemas.openxmlformats.org/drawingml/2006/table">
            <a:tbl>
              <a:tblPr/>
              <a:tblGrid>
                <a:gridCol w="3846490"/>
                <a:gridCol w="3846490"/>
                <a:gridCol w="3846490"/>
              </a:tblGrid>
              <a:tr h="483897">
                <a:tc>
                  <a:txBody>
                    <a:bodyPr/>
                    <a:lstStyle/>
                    <a:p>
                      <a:r>
                        <a:rPr lang="el-GR" sz="1200" b="1" dirty="0">
                          <a:solidFill>
                            <a:srgbClr val="FF0000"/>
                          </a:solidFill>
                        </a:rPr>
                        <a:t>Περίοδος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>
                          <a:solidFill>
                            <a:srgbClr val="FF0000"/>
                          </a:solidFill>
                        </a:rPr>
                        <a:t>Αντίληψη για το παιδί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>
                          <a:solidFill>
                            <a:srgbClr val="FF0000"/>
                          </a:solidFill>
                        </a:rPr>
                        <a:t>Κύρια χαρακτηριστικά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1075336">
                <a:tc>
                  <a:txBody>
                    <a:bodyPr/>
                    <a:lstStyle/>
                    <a:p>
                      <a:r>
                        <a:rPr lang="el-GR" sz="1200" b="1" dirty="0"/>
                        <a:t>Αρχαιότητα</a:t>
                      </a:r>
                      <a:endParaRPr lang="el-GR" sz="1200" dirty="0"/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Το παιδί ως μελλοντικός πολίτης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Πατριαρχική εξουσία, περιορισμένα δικαιώματα παιδιού, εκπαίδευση κυρίως για αγόρια στην Αρχαία Αθήνα και στρατιωτική αγωγή στην Αρχαία Σπάρτη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928699">
                <a:tc>
                  <a:txBody>
                    <a:bodyPr/>
                    <a:lstStyle/>
                    <a:p>
                      <a:r>
                        <a:rPr lang="el-GR" sz="1200" b="1" dirty="0"/>
                        <a:t>Χριστιανισμός</a:t>
                      </a:r>
                      <a:endParaRPr lang="el-GR" sz="1200" dirty="0"/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Το παιδί ως πνευματική ύπαρξη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Έμφαση στην αγάπη, τη φροντίδα και την ηθική διαπαιδαγώγηση σύμφωνα με τη διδασκαλία του Ιησούς Χριστός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635425">
                <a:tc>
                  <a:txBody>
                    <a:bodyPr/>
                    <a:lstStyle/>
                    <a:p>
                      <a:r>
                        <a:rPr lang="el-GR" sz="1200" b="1" dirty="0"/>
                        <a:t>Μεσαίωνας</a:t>
                      </a:r>
                      <a:endParaRPr lang="el-GR" sz="1200" dirty="0"/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Το παιδί ως «μικρός ενήλικας»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Πρώιμη ένταξη στην εργασία, ισχυρός ρόλος οικογένειας και Εκκλησίας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635425">
                <a:tc>
                  <a:txBody>
                    <a:bodyPr/>
                    <a:lstStyle/>
                    <a:p>
                      <a:r>
                        <a:rPr lang="el-GR" sz="1200" b="1" dirty="0"/>
                        <a:t>Αναγέννηση – Μεταρρύθμιση</a:t>
                      </a:r>
                      <a:endParaRPr lang="el-GR" sz="1200" dirty="0"/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Το παιδί ως άτομο που χρειάζεται μόρφωση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Ανάπτυξη σχολείων και εκπαίδευσης μετά την Προτεσταντική Μεταρρύθμιση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342151">
                <a:tc>
                  <a:txBody>
                    <a:bodyPr/>
                    <a:lstStyle/>
                    <a:p>
                      <a:r>
                        <a:rPr lang="el-GR" sz="1200" b="1"/>
                        <a:t>Διαφωτισμός</a:t>
                      </a:r>
                      <a:endParaRPr lang="el-GR" sz="1200"/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Το παιδί ως αποτέλεσμα εμπειριών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Η θεωρία της «tabula rasa» του John Locke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635425">
                <a:tc>
                  <a:txBody>
                    <a:bodyPr/>
                    <a:lstStyle/>
                    <a:p>
                      <a:r>
                        <a:rPr lang="el-GR" sz="1200" b="1"/>
                        <a:t>Νέα παιδαγωγική αντίληψη</a:t>
                      </a:r>
                      <a:endParaRPr lang="el-GR" sz="1200"/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Το παιδί ως ξεχωριστή φάση ζωής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Φυσική ανάπτυξη και παιδοκεντρική αγωγή στον Jean-Jacques Rousseau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635425">
                <a:tc>
                  <a:txBody>
                    <a:bodyPr/>
                    <a:lstStyle/>
                    <a:p>
                      <a:r>
                        <a:rPr lang="el-GR" sz="1200" b="1"/>
                        <a:t>Βιομηχανική Επανάσταση</a:t>
                      </a:r>
                      <a:endParaRPr lang="el-GR" sz="1200"/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Το παιδί ως εργατικό δυναμικό αλλά και κοινωνική ευθύνη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Παιδική εργασία και κοινωνικές μεταρρυθμίσεις κατά τη Βιομηχανική Επανάσταση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488789">
                <a:tc>
                  <a:txBody>
                    <a:bodyPr/>
                    <a:lstStyle/>
                    <a:p>
                      <a:r>
                        <a:rPr lang="el-GR" sz="1200" b="1"/>
                        <a:t>Ρομαντισμός</a:t>
                      </a:r>
                      <a:endParaRPr lang="el-GR" sz="1200"/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Το παιδί ως σύμβολο αθωότητας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Έμφαση στη φύση, το συναίσθημα και τη φαντασία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635425">
                <a:tc>
                  <a:txBody>
                    <a:bodyPr/>
                    <a:lstStyle/>
                    <a:p>
                      <a:r>
                        <a:rPr lang="el-GR" sz="1200" b="1" dirty="0"/>
                        <a:t>20ός αιώνας – «Αιώνας του παιδιού»</a:t>
                      </a:r>
                      <a:endParaRPr lang="el-GR" sz="1200" dirty="0"/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/>
                        <a:t>Το παιδί ως φορέας δικαιωμάτων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dirty="0"/>
                        <a:t>Ιδέες της </a:t>
                      </a:r>
                      <a:r>
                        <a:rPr lang="el-GR" sz="1200" dirty="0" err="1"/>
                        <a:t>Ellen</a:t>
                      </a:r>
                      <a:r>
                        <a:rPr lang="el-GR" sz="1200" dirty="0"/>
                        <a:t> </a:t>
                      </a:r>
                      <a:r>
                        <a:rPr lang="el-GR" sz="1200" dirty="0" err="1"/>
                        <a:t>Key</a:t>
                      </a:r>
                      <a:r>
                        <a:rPr lang="el-GR" sz="1200" dirty="0"/>
                        <a:t> και διεθνής προστασία μέσω της Σύμβασης για τα Δικαιώματα του Παιδιού</a:t>
                      </a:r>
                    </a:p>
                  </a:txBody>
                  <a:tcPr marL="30562" marR="30562" marT="15281" marB="152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2491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404191" y="1282149"/>
            <a:ext cx="8218488" cy="4530725"/>
          </a:xfrm>
        </p:spPr>
        <p:txBody>
          <a:bodyPr/>
          <a:lstStyle/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</a:p>
          <a:p>
            <a:pPr marL="0" indent="0" algn="ctr">
              <a:buNone/>
            </a:pPr>
            <a:r>
              <a:rPr lang="el-GR" sz="2400" dirty="0"/>
              <a:t>(που έχει κυρωθεί με τον Ν. 100/1975)</a:t>
            </a:r>
          </a:p>
          <a:p>
            <a:endParaRPr lang="el-GR" sz="2400" dirty="0"/>
          </a:p>
        </p:txBody>
      </p:sp>
      <p:sp>
        <p:nvSpPr>
          <p:cNvPr id="20489" name="Rectangle 9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000"/>
          </a:p>
          <a:p>
            <a:endParaRPr lang="en-US" sz="2000"/>
          </a:p>
        </p:txBody>
      </p:sp>
      <p:sp>
        <p:nvSpPr>
          <p:cNvPr id="20490" name="Rectangle 10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000"/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0246440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244699"/>
            <a:ext cx="8596668" cy="57966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Κοινωνική θέση του παιδιού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 παιδί ανήκε </a:t>
            </a:r>
            <a:r>
              <a:rPr lang="el-GR" b="1" dirty="0"/>
              <a:t>στην εξουσία του πατέρα (πατριαρχική οικογένεια)</a:t>
            </a:r>
            <a:r>
              <a:rPr lang="el-GR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 πατέρας αποφάσιζε: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1800" dirty="0"/>
              <a:t>αν το νεογέννητο θα μεγαλώσει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1800" dirty="0"/>
              <a:t>για την εκπαίδευση και τη ζωή του</a:t>
            </a:r>
            <a:r>
              <a:rPr lang="el-GR" sz="1800" dirty="0" smtClean="0"/>
              <a:t>.</a:t>
            </a:r>
            <a:endParaRPr lang="el-GR" sz="1800" dirty="0"/>
          </a:p>
          <a:p>
            <a:r>
              <a:rPr lang="el-GR" dirty="0"/>
              <a:t>Στην </a:t>
            </a:r>
            <a:r>
              <a:rPr lang="el-GR" b="1" dirty="0"/>
              <a:t>Αρχαία Σπάρτη</a:t>
            </a:r>
            <a:r>
              <a:rPr lang="el-GR" dirty="0"/>
              <a:t> υπήρχε ακόμη και έλεγχος από το κράτος για τη σωματική υγεία των νεογέννητων.</a:t>
            </a:r>
          </a:p>
          <a:p>
            <a:r>
              <a:rPr lang="el-GR" dirty="0"/>
              <a:t>Στην </a:t>
            </a:r>
            <a:r>
              <a:rPr lang="el-GR" b="1" dirty="0"/>
              <a:t>Αρχαία Αθήνα</a:t>
            </a:r>
            <a:r>
              <a:rPr lang="el-GR" dirty="0"/>
              <a:t> υπήρχαν συγκεκριμένες πρακτικές: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err="1"/>
              <a:t>Αμφιδρόμια</a:t>
            </a:r>
            <a:r>
              <a:rPr lang="el-GR" dirty="0"/>
              <a:t>: τελετή αποδοχής του παιδιού στην οικογένεια.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 ο πατέρας </a:t>
            </a:r>
            <a:r>
              <a:rPr lang="el-GR" b="1" dirty="0"/>
              <a:t>δεν αποδεχόταν το παιδί</a:t>
            </a:r>
            <a:r>
              <a:rPr lang="el-GR" dirty="0"/>
              <a:t>, μπορούσε να το εγκαταλείψει (έκθεση βρεφών).</a:t>
            </a:r>
          </a:p>
          <a:p>
            <a:r>
              <a:rPr lang="el-GR" dirty="0"/>
              <a:t>Λόγοι εγκατάλειψης: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φτώχεια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αναπηρία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ανεπιθύμητο φύλο (κυρίως κορίτσια)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986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41669"/>
            <a:ext cx="8596668" cy="589969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u="sng" dirty="0"/>
              <a:t>Η καθημερινή ζωή των παιδιών</a:t>
            </a:r>
          </a:p>
          <a:p>
            <a:r>
              <a:rPr lang="el-GR" dirty="0"/>
              <a:t>Τα παιδιά περνούσαν μεγάλο μέρος της ημέρας: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στο σπίτι με τη μητέρα ή τροφό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στο παιχνίδι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βοηθώντας στις εργασίες της οικογένειας</a:t>
            </a:r>
          </a:p>
          <a:p>
            <a:r>
              <a:rPr lang="el-GR" dirty="0"/>
              <a:t>Σημαντικό στοιχείο:</a:t>
            </a:r>
            <a:br>
              <a:rPr lang="el-GR" dirty="0"/>
            </a:br>
            <a:r>
              <a:rPr lang="el-GR" dirty="0"/>
              <a:t>το </a:t>
            </a:r>
            <a:r>
              <a:rPr lang="el-GR" b="1" dirty="0"/>
              <a:t>παιχνίδι είχε ήδη αναγνωριστεί ως σημαντικό για την ανάπτυξη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u="sng" dirty="0"/>
              <a:t>Παιχνίδια και δραστηριότητες</a:t>
            </a:r>
          </a:p>
          <a:p>
            <a:r>
              <a:rPr lang="el-GR" dirty="0"/>
              <a:t>Αρχαιολογικά ευρήματα δείχνουν ότι τα παιδιά έπαιζαν με: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πήλινες κούκλες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μικρά άρματα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μπάλες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ζάρια</a:t>
            </a:r>
          </a:p>
          <a:p>
            <a:r>
              <a:rPr lang="el-GR" dirty="0"/>
              <a:t>Το παιχνίδι λειτουργούσε ως: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μίμηση των ενηλίκων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κοινωνικοποίηση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εκμάθηση ρόλων.</a:t>
            </a:r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0725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80305"/>
            <a:ext cx="8596668" cy="58610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Εκπαίδευση των παιδιών</a:t>
            </a:r>
          </a:p>
          <a:p>
            <a:r>
              <a:rPr lang="el-GR" dirty="0"/>
              <a:t>Η εκπαίδευση αφορούσε κυρίως </a:t>
            </a:r>
            <a:r>
              <a:rPr lang="el-GR" b="1" dirty="0"/>
              <a:t>αγόρια</a:t>
            </a:r>
            <a:r>
              <a:rPr lang="el-GR" dirty="0"/>
              <a:t>.</a:t>
            </a:r>
          </a:p>
          <a:p>
            <a:r>
              <a:rPr lang="el-GR" dirty="0"/>
              <a:t>Στην </a:t>
            </a:r>
            <a:r>
              <a:rPr lang="el-GR" b="1" dirty="0"/>
              <a:t>Αρχαία Αθήνα</a:t>
            </a:r>
            <a:r>
              <a:rPr lang="el-G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γραφή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ανάγνωση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μουσική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γυμναστική</a:t>
            </a:r>
          </a:p>
          <a:p>
            <a:r>
              <a:rPr lang="el-GR" dirty="0"/>
              <a:t>Στην </a:t>
            </a:r>
            <a:r>
              <a:rPr lang="el-GR" b="1" dirty="0"/>
              <a:t>Αρχαία Σπάρτη</a:t>
            </a:r>
            <a:r>
              <a:rPr lang="el-G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στρατιωτική εκπαίδευση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πειθαρχία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αντοχή</a:t>
            </a:r>
          </a:p>
          <a:p>
            <a:r>
              <a:rPr lang="el-GR" dirty="0"/>
              <a:t>Τα κορίτσια εκπαιδεύονταν κυρίως: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στις οικιακές εργασίες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στη διαχείριση του σπιτιού.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9478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u="sng" dirty="0"/>
              <a:t>Η φιλοσοφική θεώρηση του παιδιού</a:t>
            </a:r>
          </a:p>
          <a:p>
            <a:r>
              <a:rPr lang="el-GR" dirty="0"/>
              <a:t>Σημαντικοί φιλόσοφοι ασχολήθηκαν με την αγωγή: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Πλάτων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Αριστοτέλης</a:t>
            </a:r>
          </a:p>
          <a:p>
            <a:r>
              <a:rPr lang="el-GR" dirty="0"/>
              <a:t>Ο Πλάτων: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τόνιζε τη σημασία της παιδείας για τη διαμόρφωση του πολίτη.</a:t>
            </a:r>
          </a:p>
          <a:p>
            <a:r>
              <a:rPr lang="el-GR" dirty="0"/>
              <a:t>Ο Αριστοτέλης: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θεωρούσε ότι η αγωγή πρέπει να είναι </a:t>
            </a:r>
            <a:r>
              <a:rPr lang="el-GR" b="1" dirty="0"/>
              <a:t>προσαρμοσμένη στην ηλικία του παιδιού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2307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622739"/>
            <a:ext cx="8596668" cy="4418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Το παιδί στη Ρωμαϊκή κοινωνία</a:t>
            </a:r>
          </a:p>
          <a:p>
            <a:r>
              <a:rPr lang="el-GR" dirty="0"/>
              <a:t>Στη </a:t>
            </a:r>
            <a:r>
              <a:rPr lang="el-GR" b="1" dirty="0"/>
              <a:t>Αρχαία Ρώμη</a:t>
            </a:r>
            <a:r>
              <a:rPr lang="el-G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 πατέρας είχε απόλυτη εξουσία (</a:t>
            </a:r>
            <a:r>
              <a:rPr lang="el-GR" b="1" dirty="0" err="1"/>
              <a:t>patria</a:t>
            </a:r>
            <a:r>
              <a:rPr lang="el-GR" b="1" dirty="0"/>
              <a:t> </a:t>
            </a:r>
            <a:r>
              <a:rPr lang="el-GR" b="1" dirty="0" err="1"/>
              <a:t>potestas</a:t>
            </a:r>
            <a:r>
              <a:rPr lang="el-GR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Μπορούσε να αποφασίσει για: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τη ζωή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την εκπαίδευση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τον γάμο του παιδιού.</a:t>
            </a:r>
          </a:p>
          <a:p>
            <a:r>
              <a:rPr lang="el-GR" dirty="0"/>
              <a:t>Τα παιδιά θεωρούνταν: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κληρονόμοι της οικογένειας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μελλοντικοί πολίτες της αυτοκρατορίας.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154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425003"/>
            <a:ext cx="8596668" cy="5616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Εκπαίδευση στη Ρώμη</a:t>
            </a:r>
          </a:p>
          <a:p>
            <a:r>
              <a:rPr lang="el-GR" dirty="0"/>
              <a:t>Τα παιδιά μάθαιναν: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λατινική γλώσσα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ρητορική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γραμματική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αριθμητική</a:t>
            </a:r>
          </a:p>
          <a:p>
            <a:r>
              <a:rPr lang="el-GR" dirty="0"/>
              <a:t>Η εκπαίδευση στόχευε στην </a:t>
            </a:r>
            <a:r>
              <a:rPr lang="el-GR" b="1" dirty="0"/>
              <a:t>προετοιμασία για δημόσια ζωή και πολιτική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b="1" u="sng" dirty="0"/>
              <a:t>Παιδί και οικογένεια</a:t>
            </a:r>
          </a:p>
          <a:p>
            <a:r>
              <a:rPr lang="el-GR" dirty="0"/>
              <a:t>Παρότι η εξουσία του πατέρα ήταν μεγάλη, υπάρχουν ενδείξεις ότι: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οι γονείς αγαπούσαν τα παιδιά τους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υπήρχαν παιχνίδια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υπήρχαν μνημεία για παιδιά που πέθαναν.</a:t>
            </a:r>
          </a:p>
          <a:p>
            <a:r>
              <a:rPr lang="el-GR" dirty="0"/>
              <a:t>Αυτό δείχνει ότι υπήρχε </a:t>
            </a:r>
            <a:r>
              <a:rPr lang="el-GR" b="1" dirty="0"/>
              <a:t>συναισθηματικός δεσμός</a:t>
            </a:r>
            <a:r>
              <a:rPr lang="el-GR" dirty="0"/>
              <a:t>, παρότι η κοινωνία λειτουργούσε διαφορετικά από τη σημερινή.</a:t>
            </a:r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2507287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83</TotalTime>
  <Words>2059</Words>
  <Application>Microsoft Office PowerPoint</Application>
  <PresentationFormat>Ευρεία οθόνη</PresentationFormat>
  <Paragraphs>383</Paragraphs>
  <Slides>35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0" baseType="lpstr">
      <vt:lpstr>Arial</vt:lpstr>
      <vt:lpstr>Calibri</vt:lpstr>
      <vt:lpstr>Trebuchet MS</vt:lpstr>
      <vt:lpstr>Wingdings 3</vt:lpstr>
      <vt:lpstr>Όψη</vt:lpstr>
      <vt:lpstr>ΤΑ ΔΙΚΑΙΩΜΑΤΑ ΤΟΥ ΠΑΙΔΙΟΥ</vt:lpstr>
      <vt:lpstr>Παρουσίαση του PowerPoint</vt:lpstr>
      <vt:lpstr>Αρχαιότητα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Μεσαίωνας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Αναγέννηση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Ο John Locke και η παιδαγωγική του</vt:lpstr>
      <vt:lpstr>Παρουσίαση του PowerPoint</vt:lpstr>
      <vt:lpstr>Η παιδική ηλικία στη σκέψη του Rousseau</vt:lpstr>
      <vt:lpstr>Παρουσίαση του PowerPoint</vt:lpstr>
      <vt:lpstr>Παρουσίαση του PowerPoint</vt:lpstr>
      <vt:lpstr>Η παιδική ηλικία στη Βιομηχανική Επανάσταση</vt:lpstr>
      <vt:lpstr>Παρουσίαση του PowerPoint</vt:lpstr>
      <vt:lpstr>Η παιδική ηλικία στον Ρομαντισμό</vt:lpstr>
      <vt:lpstr>Παρουσίαση του PowerPoint</vt:lpstr>
      <vt:lpstr>Ο «Αιώνας του Παιδιού»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ΔΙΚΑΙΩΜΑΤΑ ΤΟΥ ΠΑΙΔΙΟΥ</dc:title>
  <dc:creator>pc</dc:creator>
  <cp:lastModifiedBy>pc</cp:lastModifiedBy>
  <cp:revision>7</cp:revision>
  <dcterms:created xsi:type="dcterms:W3CDTF">2026-03-16T10:42:34Z</dcterms:created>
  <dcterms:modified xsi:type="dcterms:W3CDTF">2026-03-16T12:06:33Z</dcterms:modified>
</cp:coreProperties>
</file>