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57" r:id="rId3"/>
    <p:sldId id="256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0" r:id="rId17"/>
    <p:sldId id="273" r:id="rId18"/>
    <p:sldId id="274" r:id="rId19"/>
    <p:sldId id="258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6E65DB10-E117-4DF6-B91A-A309E37B69D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550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  <p:sldLayoutId id="214748366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4754" y="946795"/>
            <a:ext cx="6795846" cy="1646302"/>
          </a:xfrm>
        </p:spPr>
        <p:txBody>
          <a:bodyPr/>
          <a:lstStyle/>
          <a:p>
            <a:r>
              <a:rPr lang="el-GR" sz="3600" b="1" dirty="0" smtClean="0"/>
              <a:t>ΤΑ ΔΙΚΑΙΩΜΑΤΑ ΤΟΥ ΠΑΙΔΙΟΥ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4487" y="3505200"/>
            <a:ext cx="7166113" cy="2038177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Μάθημα </a:t>
            </a:r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endParaRPr lang="el-GR" dirty="0" smtClean="0"/>
          </a:p>
          <a:p>
            <a:pPr algn="ctr"/>
            <a:r>
              <a:rPr lang="el-GR" dirty="0"/>
              <a:t>Τμήμα Επιστημών της Εκπαίδευσης και της Αγωγής στην Προσχολική Ηλικία</a:t>
            </a:r>
          </a:p>
          <a:p>
            <a:pPr algn="ctr"/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Πανεπιστήμιο </a:t>
            </a:r>
            <a:r>
              <a:rPr lang="el-GR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Πατρών</a:t>
            </a: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Διδάσκουσα: Μαρία </a:t>
            </a:r>
            <a:r>
              <a:rPr lang="el-GR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Τσαγκανού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C46D-54A2-D14A-B77F-93DBCD72AD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63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Το έργο του </a:t>
            </a:r>
            <a:r>
              <a:rPr lang="el-GR" b="1" dirty="0" err="1"/>
              <a:t>Lloyd</a:t>
            </a:r>
            <a:r>
              <a:rPr lang="el-GR" b="1" dirty="0"/>
              <a:t> </a:t>
            </a:r>
            <a:r>
              <a:rPr lang="el-GR" b="1" dirty="0" err="1"/>
              <a:t>deMause</a:t>
            </a:r>
            <a:r>
              <a:rPr lang="el-GR" b="1" dirty="0"/>
              <a:t> για την ιστορία της παιδικής ηλικίας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1674" y="2447192"/>
            <a:ext cx="8596668" cy="3880773"/>
          </a:xfrm>
        </p:spPr>
        <p:txBody>
          <a:bodyPr>
            <a:normAutofit/>
          </a:bodyPr>
          <a:lstStyle/>
          <a:p>
            <a:r>
              <a:rPr lang="el-GR" sz="2000" dirty="0"/>
              <a:t>Ο </a:t>
            </a:r>
            <a:r>
              <a:rPr lang="el-GR" sz="2000" dirty="0" err="1"/>
              <a:t>Lloyd</a:t>
            </a:r>
            <a:r>
              <a:rPr lang="el-GR" sz="2000" dirty="0"/>
              <a:t> </a:t>
            </a:r>
            <a:r>
              <a:rPr lang="el-GR" sz="2000" dirty="0" err="1"/>
              <a:t>deMause</a:t>
            </a:r>
            <a:r>
              <a:rPr lang="el-GR" sz="2000" dirty="0"/>
              <a:t> ήταν ιστορικός και </a:t>
            </a:r>
            <a:r>
              <a:rPr lang="el-GR" sz="2000" dirty="0" err="1"/>
              <a:t>ψυχοϊστορικός</a:t>
            </a:r>
            <a:r>
              <a:rPr lang="el-GR" sz="2000" dirty="0"/>
              <a:t> που προσπάθησε να </a:t>
            </a:r>
            <a:r>
              <a:rPr lang="el-GR" sz="2000" dirty="0" err="1" smtClean="0"/>
              <a:t>συνδυάσει:ιστορία,ψυχανάλυση,κοινωνική</a:t>
            </a:r>
            <a:r>
              <a:rPr lang="el-GR" sz="2000" dirty="0" smtClean="0"/>
              <a:t> </a:t>
            </a:r>
            <a:r>
              <a:rPr lang="el-GR" sz="2000" dirty="0"/>
              <a:t>θεωρία</a:t>
            </a:r>
            <a:r>
              <a:rPr lang="el-GR" sz="2000" dirty="0" smtClean="0"/>
              <a:t>.</a:t>
            </a:r>
          </a:p>
          <a:p>
            <a:r>
              <a:rPr lang="el-GR" sz="2000" dirty="0" smtClean="0"/>
              <a:t>Σύμφωνα </a:t>
            </a:r>
            <a:r>
              <a:rPr lang="el-GR" sz="2000" dirty="0"/>
              <a:t>με τον </a:t>
            </a:r>
            <a:r>
              <a:rPr lang="el-GR" sz="2000" dirty="0" err="1"/>
              <a:t>deMause</a:t>
            </a:r>
            <a:r>
              <a:rPr lang="el-GR" sz="2000" dirty="0"/>
              <a:t>, η ιστορία της παιδικής ηλικίας χαρακτηρίζεται από μια μακρά πορεία βελτίωσης της μεταχείρισης των παιδιών</a:t>
            </a:r>
            <a:r>
              <a:rPr lang="el-GR" sz="2000" dirty="0" smtClean="0"/>
              <a:t>.</a:t>
            </a:r>
          </a:p>
          <a:p>
            <a:r>
              <a:rPr lang="el-GR" sz="2000" dirty="0" smtClean="0"/>
              <a:t>Η </a:t>
            </a:r>
            <a:r>
              <a:rPr lang="el-GR" sz="2000" dirty="0"/>
              <a:t>διάσημη φράση του </a:t>
            </a:r>
            <a:r>
              <a:rPr lang="el-GR" sz="2000" dirty="0" err="1"/>
              <a:t>είναι:«</a:t>
            </a:r>
            <a:r>
              <a:rPr lang="el-GR" sz="2000" i="1" dirty="0" err="1"/>
              <a:t>Η</a:t>
            </a:r>
            <a:r>
              <a:rPr lang="el-GR" sz="2000" i="1" dirty="0"/>
              <a:t> ιστορία της παιδικής ηλικίας είναι ένας εφιάλτης από τον οποίο μόλις πρόσφατα αρχίζουμε να ξυπνάμε</a:t>
            </a:r>
            <a:r>
              <a:rPr lang="el-GR" sz="2000" dirty="0" smtClean="0"/>
              <a:t>». Με </a:t>
            </a:r>
            <a:r>
              <a:rPr lang="el-GR" sz="2000" dirty="0"/>
              <a:t>αυτή τη φράση θέλει να δείξει ότι στο παρελθόν τα παιδιά συχνά υπέφεραν </a:t>
            </a:r>
            <a:r>
              <a:rPr lang="el-GR" sz="2000" dirty="0" smtClean="0"/>
              <a:t>από: κακοποίηση, εγκατάλειψη, παραμέληση</a:t>
            </a:r>
            <a:r>
              <a:rPr lang="el-G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1239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563757"/>
            <a:ext cx="8596668" cy="4477605"/>
          </a:xfrm>
        </p:spPr>
        <p:txBody>
          <a:bodyPr/>
          <a:lstStyle/>
          <a:p>
            <a:pPr marL="0" indent="0">
              <a:buNone/>
            </a:pPr>
            <a:r>
              <a:rPr lang="el-GR" sz="2000" dirty="0"/>
              <a:t>Η θεωρία του βασίζεται στην </a:t>
            </a:r>
            <a:r>
              <a:rPr lang="el-GR" sz="2000" b="1" dirty="0" err="1"/>
              <a:t>ψυχοϊστορία</a:t>
            </a:r>
            <a:r>
              <a:rPr lang="el-GR" sz="2000" dirty="0"/>
              <a:t>, δηλαδή στη σύνδεση της ιστορίας με την ψυχολογία.</a:t>
            </a:r>
          </a:p>
          <a:p>
            <a:pPr marL="0" indent="0">
              <a:buNone/>
            </a:pPr>
            <a:r>
              <a:rPr lang="el-GR" sz="2000" dirty="0"/>
              <a:t>Ο </a:t>
            </a:r>
            <a:r>
              <a:rPr lang="el-GR" sz="2000" dirty="0" err="1"/>
              <a:t>deMause</a:t>
            </a:r>
            <a:r>
              <a:rPr lang="el-GR" sz="2000" dirty="0"/>
              <a:t> θεωρεί ότι:</a:t>
            </a:r>
          </a:p>
          <a:p>
            <a:r>
              <a:rPr lang="el-GR" sz="2000" dirty="0"/>
              <a:t>οι εμπειρίες της παιδικής ηλικίας επηρεάζουν βαθιά την προσωπικότητα των ανθρώπων</a:t>
            </a:r>
          </a:p>
          <a:p>
            <a:r>
              <a:rPr lang="el-GR" sz="2000" dirty="0"/>
              <a:t>οι σχέσεις γονέων και παιδιών επηρεάζουν την εξέλιξη της κοινωνίας.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77503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842053"/>
            <a:ext cx="8596668" cy="419931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000" dirty="0"/>
              <a:t>Ο </a:t>
            </a:r>
            <a:r>
              <a:rPr lang="el-GR" sz="2000" dirty="0" err="1"/>
              <a:t>deMause</a:t>
            </a:r>
            <a:r>
              <a:rPr lang="el-GR" sz="2000" dirty="0"/>
              <a:t> περιγράφει μια εξέλιξη έξι σταδίων στη σχέση γονέων και παιδιών:</a:t>
            </a:r>
          </a:p>
          <a:p>
            <a:r>
              <a:rPr lang="el-GR" sz="2000" b="1" dirty="0"/>
              <a:t>Παιδοκτονία</a:t>
            </a:r>
            <a:r>
              <a:rPr lang="el-GR" sz="2000" dirty="0"/>
              <a:t> – συχνή στην αρχαιότητα.</a:t>
            </a:r>
          </a:p>
          <a:p>
            <a:r>
              <a:rPr lang="el-GR" sz="2000" b="1" dirty="0"/>
              <a:t>Εγκατάλειψη</a:t>
            </a:r>
            <a:r>
              <a:rPr lang="el-GR" sz="2000" dirty="0"/>
              <a:t> – πολλά παιδιά δίνονταν σε άλλες οικογένειες ή ιδρύματα.</a:t>
            </a:r>
          </a:p>
          <a:p>
            <a:r>
              <a:rPr lang="el-GR" sz="2000" b="1" dirty="0"/>
              <a:t>Αμφιθυμία</a:t>
            </a:r>
            <a:r>
              <a:rPr lang="el-GR" sz="2000" dirty="0"/>
              <a:t> – μεγαλύτερη φροντίδα αλλά και αυστηρή πειθαρχία.</a:t>
            </a:r>
          </a:p>
          <a:p>
            <a:r>
              <a:rPr lang="el-GR" sz="2000" b="1" dirty="0" err="1"/>
              <a:t>Παρεμβατικότητα</a:t>
            </a:r>
            <a:r>
              <a:rPr lang="el-GR" sz="2000" dirty="0"/>
              <a:t> – οι γονείς ελέγχουν έντονα τη διαμόρφωση του παιδιού.</a:t>
            </a:r>
          </a:p>
          <a:p>
            <a:r>
              <a:rPr lang="el-GR" sz="2000" b="1" dirty="0"/>
              <a:t>Κοινωνικοποίηση</a:t>
            </a:r>
            <a:r>
              <a:rPr lang="el-GR" sz="2000" dirty="0"/>
              <a:t> – στόχος είναι η ένταξη του παιδιού στην κοινωνία.</a:t>
            </a:r>
          </a:p>
          <a:p>
            <a:r>
              <a:rPr lang="el-GR" sz="2000" b="1" dirty="0"/>
              <a:t>Υποστηρικτική ανατροφή</a:t>
            </a:r>
            <a:r>
              <a:rPr lang="el-GR" sz="2000" dirty="0"/>
              <a:t> – σύγχρονη περίοδος με έμφαση στις ανάγκες του παιδιού.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1184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5" y="1325216"/>
            <a:ext cx="8596668" cy="45836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Η θεωρία του </a:t>
            </a:r>
            <a:r>
              <a:rPr lang="el-GR" sz="2000" dirty="0" err="1"/>
              <a:t>deMause</a:t>
            </a:r>
            <a:r>
              <a:rPr lang="el-GR" sz="2000" dirty="0"/>
              <a:t> έχει δεχτεί κριτική γιατί:</a:t>
            </a:r>
          </a:p>
          <a:p>
            <a:r>
              <a:rPr lang="el-GR" sz="2000" dirty="0"/>
              <a:t>παρουσιάζει το παρελθόν υπερβολικά βίαιο</a:t>
            </a:r>
          </a:p>
          <a:p>
            <a:r>
              <a:rPr lang="el-GR" sz="2000" dirty="0"/>
              <a:t>βασίζεται σε περιορισμένες ιστορικές πηγές</a:t>
            </a:r>
          </a:p>
          <a:p>
            <a:r>
              <a:rPr lang="el-GR" sz="2000" dirty="0"/>
              <a:t>θεωρεί ότι η ιστορία εξελίσσεται γραμμικά προς την πρόοδο</a:t>
            </a:r>
            <a:r>
              <a:rPr lang="el-GR" sz="2000" dirty="0" smtClean="0"/>
              <a:t>.</a:t>
            </a:r>
          </a:p>
          <a:p>
            <a:endParaRPr lang="el-GR" sz="2000" dirty="0"/>
          </a:p>
          <a:p>
            <a:pPr>
              <a:buFont typeface="Wingdings" panose="05000000000000000000" pitchFamily="2" charset="2"/>
              <a:buChar char="v"/>
            </a:pPr>
            <a:r>
              <a:rPr lang="el-GR" sz="2000" dirty="0"/>
              <a:t>Η θεωρία του </a:t>
            </a:r>
            <a:r>
              <a:rPr lang="el-GR" sz="2000" dirty="0" err="1"/>
              <a:t>Lloyd</a:t>
            </a:r>
            <a:r>
              <a:rPr lang="el-GR" sz="2000" dirty="0"/>
              <a:t> </a:t>
            </a:r>
            <a:r>
              <a:rPr lang="el-GR" sz="2000" dirty="0" err="1"/>
              <a:t>deMause</a:t>
            </a:r>
            <a:r>
              <a:rPr lang="el-GR" sz="2000" dirty="0"/>
              <a:t> τονίζει ότι οι κοινωνίες έχουν μετακινηθεί από </a:t>
            </a:r>
            <a:r>
              <a:rPr lang="el-GR" sz="2000" b="1" dirty="0"/>
              <a:t>βίαιες και αυταρχικές μορφές ανατροφής</a:t>
            </a:r>
            <a:r>
              <a:rPr lang="el-GR" sz="2000" dirty="0"/>
              <a:t> προς πιο </a:t>
            </a:r>
            <a:r>
              <a:rPr lang="el-GR" sz="2000" b="1" dirty="0"/>
              <a:t>υποστηρικτικές και προστατευτικές σχέσεις με τα παιδιά</a:t>
            </a:r>
            <a:r>
              <a:rPr lang="el-GR" sz="2000" dirty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2000" dirty="0"/>
              <a:t>Παρά τις κριτικές, το έργο του συνέβαλε σημαντικά στη μελέτη της ιστορίας της παιδικής ηλικίας.</a:t>
            </a:r>
          </a:p>
          <a:p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034889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0890665"/>
              </p:ext>
            </p:extLst>
          </p:nvPr>
        </p:nvGraphicFramePr>
        <p:xfrm>
          <a:off x="450574" y="198784"/>
          <a:ext cx="8984973" cy="6173892"/>
        </p:xfrm>
        <a:graphic>
          <a:graphicData uri="http://schemas.openxmlformats.org/drawingml/2006/table">
            <a:tbl>
              <a:tblPr/>
              <a:tblGrid>
                <a:gridCol w="2994991"/>
                <a:gridCol w="2994991"/>
                <a:gridCol w="2994991"/>
              </a:tblGrid>
              <a:tr h="374282">
                <a:tc>
                  <a:txBody>
                    <a:bodyPr/>
                    <a:lstStyle/>
                    <a:p>
                      <a:endParaRPr lang="el-GR" sz="1800" dirty="0">
                        <a:solidFill>
                          <a:srgbClr val="FF0000"/>
                        </a:solidFill>
                      </a:endParaRP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Philippe </a:t>
                      </a:r>
                      <a:r>
                        <a:rPr lang="en-US" sz="1800" dirty="0" err="1">
                          <a:solidFill>
                            <a:srgbClr val="FF0000"/>
                          </a:solidFill>
                        </a:rPr>
                        <a:t>Ariès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rgbClr val="FF0000"/>
                          </a:solidFill>
                        </a:rPr>
                        <a:t>Lloyd deMause</a:t>
                      </a: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404832">
                <a:tc>
                  <a:txBody>
                    <a:bodyPr/>
                    <a:lstStyle/>
                    <a:p>
                      <a:r>
                        <a:rPr lang="el-GR" sz="1400" dirty="0"/>
                        <a:t>Βασικό έργο</a:t>
                      </a: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Centuries of Childhood</a:t>
                      </a: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The History of Childhood</a:t>
                      </a: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1017672">
                <a:tc>
                  <a:txBody>
                    <a:bodyPr/>
                    <a:lstStyle/>
                    <a:p>
                      <a:r>
                        <a:rPr lang="el-GR" sz="1400" dirty="0"/>
                        <a:t>Προσέγγιση</a:t>
                      </a: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/>
                        <a:t>Κοινωνική και πολιτισμική ιστορία της παιδικής ηλικίας</a:t>
                      </a: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Ψυχοϊστορική προσέγγιση</a:t>
                      </a: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1324091">
                <a:tc>
                  <a:txBody>
                    <a:bodyPr/>
                    <a:lstStyle/>
                    <a:p>
                      <a:r>
                        <a:rPr lang="el-GR" sz="1400"/>
                        <a:t>Κύρια ιδέα</a:t>
                      </a: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/>
                        <a:t>Η έννοια της παιδικής ηλικίας διαμορφώθηκε ιστορικά και εμφανίστηκε αργά</a:t>
                      </a: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Η ιστορία της παιδικής ηλικίας είναι πορεία από τη βία προς τη φροντίδα</a:t>
                      </a: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1017672">
                <a:tc>
                  <a:txBody>
                    <a:bodyPr/>
                    <a:lstStyle/>
                    <a:p>
                      <a:r>
                        <a:rPr lang="el-GR" sz="1400"/>
                        <a:t>Αντίληψη για τον Μεσαίωνα</a:t>
                      </a: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/>
                        <a:t>Τα παιδιά αντιμετωπίζονταν ως «μικροί ενήλικες»</a:t>
                      </a: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/>
                        <a:t>Τα παιδιά συχνά υφίσταντο κακοποίηση και εγκατάλειψη</a:t>
                      </a: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1324091">
                <a:tc>
                  <a:txBody>
                    <a:bodyPr/>
                    <a:lstStyle/>
                    <a:p>
                      <a:r>
                        <a:rPr lang="el-GR" sz="1400"/>
                        <a:t>Εξέλιξη της παιδικής ηλικίας</a:t>
                      </a: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/>
                        <a:t>Αλλαγή κοινωνικών αντιλήψεων λόγω οικογένειας και εκπαίδευσης</a:t>
                      </a: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/>
                        <a:t>Έξι στάδια εξέλιξης των σχέσεων γονέων–παιδιών</a:t>
                      </a: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711252">
                <a:tc>
                  <a:txBody>
                    <a:bodyPr/>
                    <a:lstStyle/>
                    <a:p>
                      <a:r>
                        <a:rPr lang="el-GR" sz="1400"/>
                        <a:t>Κριτική</a:t>
                      </a: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/>
                        <a:t>Υπερβολική χρήση εικονογραφίας</a:t>
                      </a: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/>
                        <a:t>Υπερβολική έμφαση στη βία του παρελθόντος</a:t>
                      </a:r>
                    </a:p>
                  </a:txBody>
                  <a:tcPr marL="63630" marR="63630" marT="31815" marB="318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6443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Συμπεράσματα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Ο </a:t>
            </a:r>
            <a:r>
              <a:rPr lang="el-GR" sz="2400" b="1" dirty="0" err="1">
                <a:solidFill>
                  <a:schemeClr val="accent1"/>
                </a:solidFill>
              </a:rPr>
              <a:t>Ariès</a:t>
            </a:r>
            <a:r>
              <a:rPr lang="el-GR" sz="2400" b="1" dirty="0">
                <a:solidFill>
                  <a:schemeClr val="accent1"/>
                </a:solidFill>
              </a:rPr>
              <a:t> </a:t>
            </a:r>
            <a:r>
              <a:rPr lang="el-GR" sz="2400" dirty="0"/>
              <a:t>δείχνει ότι η παιδική ηλικία είναι </a:t>
            </a:r>
            <a:r>
              <a:rPr lang="el-GR" sz="2400" dirty="0">
                <a:solidFill>
                  <a:schemeClr val="accent1"/>
                </a:solidFill>
              </a:rPr>
              <a:t>κοινωνική κατασκευή </a:t>
            </a:r>
            <a:r>
              <a:rPr lang="el-GR" sz="2400" dirty="0"/>
              <a:t>που εμφανίστηκε σταδιακά στην ιστορία</a:t>
            </a:r>
            <a:r>
              <a:rPr lang="el-GR" sz="2400" dirty="0" smtClean="0"/>
              <a:t>.</a:t>
            </a:r>
          </a:p>
          <a:p>
            <a:endParaRPr lang="el-GR" sz="2400" dirty="0" smtClean="0"/>
          </a:p>
          <a:p>
            <a:r>
              <a:rPr lang="el-GR" sz="2400" dirty="0" smtClean="0"/>
              <a:t>Ο </a:t>
            </a:r>
            <a:r>
              <a:rPr lang="el-GR" sz="2400" b="1" dirty="0" err="1">
                <a:solidFill>
                  <a:schemeClr val="accent1"/>
                </a:solidFill>
              </a:rPr>
              <a:t>deMause</a:t>
            </a:r>
            <a:r>
              <a:rPr lang="el-GR" sz="2400" dirty="0"/>
              <a:t> υποστηρίζει ότι η ιστορία της παιδικής ηλικίας είναι μια </a:t>
            </a:r>
            <a:r>
              <a:rPr lang="el-GR" sz="2400" dirty="0">
                <a:solidFill>
                  <a:schemeClr val="accent1"/>
                </a:solidFill>
              </a:rPr>
              <a:t>σταδιακή βελτίωση της μεταχείρισης των παιδιών.</a:t>
            </a:r>
          </a:p>
        </p:txBody>
      </p:sp>
    </p:spTree>
    <p:extLst>
      <p:ext uri="{BB962C8B-B14F-4D97-AF65-F5344CB8AC3E}">
        <p14:creationId xmlns:p14="http://schemas.microsoft.com/office/powerpoint/2010/main" val="2727152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808867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sz="2400" b="1" dirty="0" err="1"/>
              <a:t>Edward</a:t>
            </a:r>
            <a:r>
              <a:rPr lang="el-GR" sz="2400" b="1" dirty="0"/>
              <a:t> </a:t>
            </a:r>
            <a:r>
              <a:rPr lang="el-GR" sz="2400" b="1" dirty="0" err="1" smtClean="0"/>
              <a:t>Shorter</a:t>
            </a:r>
            <a:endParaRPr lang="en-US" sz="2400" b="1" dirty="0" smtClean="0"/>
          </a:p>
          <a:p>
            <a:pPr marL="0" indent="0">
              <a:buNone/>
            </a:pPr>
            <a:endParaRPr lang="el-GR" sz="2400" b="1" dirty="0"/>
          </a:p>
          <a:p>
            <a:pPr marL="0" indent="0">
              <a:buNone/>
            </a:pPr>
            <a:r>
              <a:rPr lang="el-GR" sz="2000" dirty="0"/>
              <a:t>Βασικό έργο: The </a:t>
            </a:r>
            <a:r>
              <a:rPr lang="el-GR" sz="2000" dirty="0" err="1"/>
              <a:t>Making</a:t>
            </a:r>
            <a:r>
              <a:rPr lang="el-GR" sz="2000" dirty="0"/>
              <a:t> of the </a:t>
            </a:r>
            <a:r>
              <a:rPr lang="el-GR" sz="2000" dirty="0" err="1"/>
              <a:t>Modern</a:t>
            </a:r>
            <a:r>
              <a:rPr lang="el-GR" sz="2000" dirty="0"/>
              <a:t> </a:t>
            </a:r>
            <a:r>
              <a:rPr lang="el-GR" sz="2000" dirty="0" err="1"/>
              <a:t>Family</a:t>
            </a:r>
            <a:endParaRPr lang="el-GR" sz="2000" dirty="0"/>
          </a:p>
          <a:p>
            <a:r>
              <a:rPr lang="el-GR" sz="2000" dirty="0"/>
              <a:t>Μελέτησε την εξέλιξη της οικογένειας από τον 18ο αιώνα και μετά.</a:t>
            </a:r>
          </a:p>
          <a:p>
            <a:r>
              <a:rPr lang="el-GR" sz="2000" dirty="0"/>
              <a:t>Υποστήριξε ότι η </a:t>
            </a:r>
            <a:r>
              <a:rPr lang="el-GR" sz="2000" b="1" dirty="0"/>
              <a:t>σύγχρονη οικογένεια βασίζεται περισσότερο στη συναισθηματική σχέση μεταξύ γονέων και παιδιών</a:t>
            </a:r>
            <a:r>
              <a:rPr lang="el-GR" sz="2000" dirty="0"/>
              <a:t>.</a:t>
            </a:r>
          </a:p>
          <a:p>
            <a:r>
              <a:rPr lang="el-GR" sz="2000" dirty="0"/>
              <a:t>Τόνισε ότι με τη νεότερη εποχή αναπτύχθηκε μεγαλύτερη </a:t>
            </a:r>
            <a:r>
              <a:rPr lang="el-GR" sz="2000" b="1" dirty="0"/>
              <a:t>γονική φροντίδα και στοργή</a:t>
            </a:r>
            <a:r>
              <a:rPr lang="el-GR" sz="2000" dirty="0"/>
              <a:t> προς τα παιδιά.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2059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91804" y="1365459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sz="2400" b="1" dirty="0" err="1"/>
              <a:t>Lawrence</a:t>
            </a:r>
            <a:r>
              <a:rPr lang="el-GR" sz="2400" b="1" dirty="0"/>
              <a:t> </a:t>
            </a:r>
            <a:r>
              <a:rPr lang="el-GR" sz="2400" b="1" dirty="0" err="1" smtClean="0"/>
              <a:t>Stone</a:t>
            </a:r>
            <a:endParaRPr lang="en-US" sz="2400" b="1" dirty="0" smtClean="0"/>
          </a:p>
          <a:p>
            <a:pPr marL="0" indent="0">
              <a:buNone/>
            </a:pPr>
            <a:endParaRPr lang="el-GR" sz="2000" b="1" dirty="0"/>
          </a:p>
          <a:p>
            <a:pPr marL="0" indent="0">
              <a:buNone/>
            </a:pPr>
            <a:r>
              <a:rPr lang="el-GR" sz="2000" dirty="0"/>
              <a:t>Βασικό έργο: The </a:t>
            </a:r>
            <a:r>
              <a:rPr lang="el-GR" sz="2000" dirty="0" err="1"/>
              <a:t>Family</a:t>
            </a:r>
            <a:r>
              <a:rPr lang="el-GR" sz="2000" dirty="0"/>
              <a:t>, </a:t>
            </a:r>
            <a:r>
              <a:rPr lang="el-GR" sz="2000" dirty="0" err="1"/>
              <a:t>Sex</a:t>
            </a:r>
            <a:r>
              <a:rPr lang="el-GR" sz="2000" dirty="0"/>
              <a:t> and </a:t>
            </a:r>
            <a:r>
              <a:rPr lang="el-GR" sz="2000" dirty="0" err="1"/>
              <a:t>Marriage</a:t>
            </a:r>
            <a:r>
              <a:rPr lang="el-GR" sz="2000" dirty="0"/>
              <a:t> in </a:t>
            </a:r>
            <a:r>
              <a:rPr lang="el-GR" sz="2000" dirty="0" err="1"/>
              <a:t>England</a:t>
            </a:r>
            <a:r>
              <a:rPr lang="el-GR" sz="2000" dirty="0"/>
              <a:t> </a:t>
            </a:r>
            <a:r>
              <a:rPr lang="el-GR" sz="2000" dirty="0" smtClean="0"/>
              <a:t>1500–1800</a:t>
            </a:r>
            <a:endParaRPr lang="el-GR" sz="2000" dirty="0"/>
          </a:p>
          <a:p>
            <a:r>
              <a:rPr lang="el-GR" sz="2000" dirty="0"/>
              <a:t>Μελέτησε την ιστορία της οικογένειας στην Αγγλία.</a:t>
            </a:r>
          </a:p>
          <a:p>
            <a:r>
              <a:rPr lang="el-GR" sz="2000" dirty="0"/>
              <a:t>Υποστήριξε ότι η οικογένεια εξελίχθηκε από μια </a:t>
            </a:r>
            <a:r>
              <a:rPr lang="el-GR" sz="2000" b="1" dirty="0"/>
              <a:t>αυταρχική και πατριαρχική δομή</a:t>
            </a:r>
            <a:r>
              <a:rPr lang="el-GR" sz="2000" dirty="0"/>
              <a:t> σε μια πιο </a:t>
            </a:r>
            <a:r>
              <a:rPr lang="el-GR" sz="2000" b="1" dirty="0"/>
              <a:t>συναισθηματική οικογένεια</a:t>
            </a:r>
            <a:r>
              <a:rPr lang="el-GR" sz="2000" dirty="0"/>
              <a:t>.</a:t>
            </a:r>
          </a:p>
          <a:p>
            <a:r>
              <a:rPr lang="el-GR" sz="2000" dirty="0"/>
              <a:t>Η σχέση γονέων–παιδιών έγινε σταδιακά πιο στενή και προσωπικ</a:t>
            </a:r>
            <a:r>
              <a:rPr lang="el-GR" dirty="0"/>
              <a:t>ή.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7169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5300" y="1140172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sz="2400" b="1" dirty="0" err="1"/>
              <a:t>Linda</a:t>
            </a:r>
            <a:r>
              <a:rPr lang="el-GR" sz="2400" b="1" dirty="0"/>
              <a:t> </a:t>
            </a:r>
            <a:r>
              <a:rPr lang="el-GR" sz="2400" b="1" dirty="0" err="1"/>
              <a:t>Pollock</a:t>
            </a:r>
            <a:endParaRPr lang="el-GR" sz="2400" b="1" dirty="0"/>
          </a:p>
          <a:p>
            <a:endParaRPr lang="en-US" dirty="0" smtClean="0"/>
          </a:p>
          <a:p>
            <a:pPr marL="0" indent="0">
              <a:buNone/>
            </a:pPr>
            <a:r>
              <a:rPr lang="el-GR" sz="2000" dirty="0" smtClean="0"/>
              <a:t>Βασικό </a:t>
            </a:r>
            <a:r>
              <a:rPr lang="el-GR" sz="2000" dirty="0"/>
              <a:t>έργο: </a:t>
            </a:r>
            <a:r>
              <a:rPr lang="el-GR" sz="2000" dirty="0" err="1"/>
              <a:t>Forgotten</a:t>
            </a:r>
            <a:r>
              <a:rPr lang="el-GR" sz="2000" dirty="0"/>
              <a:t> Children</a:t>
            </a:r>
          </a:p>
          <a:p>
            <a:r>
              <a:rPr lang="el-GR" sz="2000" dirty="0"/>
              <a:t>Άσκησε κριτική σε ιστορικούς όπως ο </a:t>
            </a:r>
            <a:r>
              <a:rPr lang="el-GR" sz="2000" dirty="0" err="1"/>
              <a:t>Philippe</a:t>
            </a:r>
            <a:r>
              <a:rPr lang="el-GR" sz="2000" dirty="0"/>
              <a:t> </a:t>
            </a:r>
            <a:r>
              <a:rPr lang="el-GR" sz="2000" dirty="0" err="1"/>
              <a:t>Ariès</a:t>
            </a:r>
            <a:r>
              <a:rPr lang="el-GR" sz="2000" dirty="0"/>
              <a:t>.</a:t>
            </a:r>
          </a:p>
          <a:p>
            <a:r>
              <a:rPr lang="el-GR" sz="2000" dirty="0"/>
              <a:t>Υποστήριξε ότι ακόμη και σε παλαιότερες εποχές οι γονείς </a:t>
            </a:r>
            <a:r>
              <a:rPr lang="el-GR" sz="2000" b="1" dirty="0"/>
              <a:t>αγαπούσαν και φρόντιζαν τα παιδιά τους</a:t>
            </a:r>
            <a:r>
              <a:rPr lang="el-GR" sz="2000" dirty="0"/>
              <a:t>.</a:t>
            </a:r>
          </a:p>
          <a:p>
            <a:r>
              <a:rPr lang="el-GR" sz="2000" dirty="0"/>
              <a:t>Βασίστηκε σε πηγές όπως </a:t>
            </a:r>
            <a:r>
              <a:rPr lang="el-GR" sz="2000" b="1" dirty="0"/>
              <a:t>ημερολόγια και οικογενειακές επιστολές</a:t>
            </a:r>
            <a:r>
              <a:rPr lang="el-GR" sz="2000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0238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2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404191" y="1282149"/>
            <a:ext cx="8218488" cy="4530725"/>
          </a:xfrm>
        </p:spPr>
        <p:txBody>
          <a:bodyPr/>
          <a:lstStyle/>
          <a:p>
            <a:pPr marL="0" indent="0" algn="ctr">
              <a:buNone/>
            </a:pPr>
            <a:endParaRPr lang="el-GR" sz="2400" dirty="0"/>
          </a:p>
          <a:p>
            <a:pPr marL="0" indent="0" algn="ctr">
              <a:buNone/>
            </a:pPr>
            <a:endParaRPr lang="el-GR" sz="2400" dirty="0"/>
          </a:p>
          <a:p>
            <a:pPr marL="0" indent="0" algn="ctr">
              <a:buNone/>
            </a:pPr>
            <a:r>
              <a:rPr lang="el-GR" sz="2400" dirty="0"/>
              <a:t>Απαγορεύεται η αναδημοσίευση ή αναπαραγωγή του παρόντος έργου με οποιονδήποτε τρόπο χωρίς γραπτή άδεια του εκδότη, σύμφωνα με το Ν. 2121/1993 και τη Διεθνή Σύμβαση της Βέρνης </a:t>
            </a:r>
          </a:p>
          <a:p>
            <a:pPr marL="0" indent="0" algn="ctr">
              <a:buNone/>
            </a:pPr>
            <a:r>
              <a:rPr lang="el-GR" sz="2400" dirty="0"/>
              <a:t>(που έχει κυρωθεί με τον Ν. 100/1975)</a:t>
            </a:r>
          </a:p>
          <a:p>
            <a:endParaRPr lang="el-GR" sz="2400" dirty="0"/>
          </a:p>
        </p:txBody>
      </p:sp>
      <p:sp>
        <p:nvSpPr>
          <p:cNvPr id="20489" name="Rectangle 9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en-US" sz="2000"/>
          </a:p>
          <a:p>
            <a:endParaRPr lang="en-US" sz="2000"/>
          </a:p>
        </p:txBody>
      </p:sp>
      <p:sp>
        <p:nvSpPr>
          <p:cNvPr id="20490" name="Rectangle 10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endParaRPr lang="en-US" sz="2000"/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2225383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82997" y="2314798"/>
            <a:ext cx="7766936" cy="439080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/>
              <a:t>Κεφάλαιο 1</a:t>
            </a:r>
          </a:p>
          <a:p>
            <a:pPr algn="ctr"/>
            <a:r>
              <a:rPr lang="el-GR" sz="4000" b="1" dirty="0" smtClean="0"/>
              <a:t>Η ιστορική διάσταση της παιδικής ηλικίας</a:t>
            </a:r>
            <a:endParaRPr lang="el-GR" sz="4000" b="1" dirty="0" smtClean="0"/>
          </a:p>
          <a:p>
            <a:pPr algn="l"/>
            <a:endParaRPr lang="el-GR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722231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804702" y="111908"/>
            <a:ext cx="7766936" cy="1646302"/>
          </a:xfrm>
        </p:spPr>
        <p:txBody>
          <a:bodyPr/>
          <a:lstStyle/>
          <a:p>
            <a:pPr algn="l"/>
            <a:r>
              <a:rPr lang="el-GR" sz="3600" b="1" dirty="0" smtClean="0"/>
              <a:t>Η παιδική ηλικία ως αντικείμενο ιστορικής μελέτης</a:t>
            </a:r>
            <a:endParaRPr lang="el-GR" sz="3600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804702" y="2685860"/>
            <a:ext cx="7766936" cy="1096899"/>
          </a:xfrm>
        </p:spPr>
        <p:txBody>
          <a:bodyPr>
            <a:no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l-GR" sz="2000" dirty="0" smtClean="0">
                <a:solidFill>
                  <a:schemeClr val="tx1"/>
                </a:solidFill>
              </a:rPr>
              <a:t>Απαραίτητη η σύνδεση των εννοιών «παιδικής ηλικίας» και «παιδί»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l-GR" sz="2000" dirty="0" smtClean="0">
                <a:solidFill>
                  <a:schemeClr val="tx1"/>
                </a:solidFill>
              </a:rPr>
              <a:t>Πρέπει να κατανοηθούν οι παράγοντες που επηρεάζουν τη ζωή του παιδιού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l-GR" sz="2000" dirty="0" smtClean="0">
                <a:solidFill>
                  <a:schemeClr val="tx1"/>
                </a:solidFill>
              </a:rPr>
              <a:t>Πρέπει να ληφθεί υπόψη η βιωματική εμπειρία της έννοια «παιδί»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l-GR" sz="2000" dirty="0" smtClean="0">
                <a:solidFill>
                  <a:schemeClr val="tx1"/>
                </a:solidFill>
              </a:rPr>
              <a:t>Στις ιστορικές αναφορές απουσιάζει η έννοια του «παιδιού»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l-GR" sz="2000" dirty="0" smtClean="0">
                <a:solidFill>
                  <a:schemeClr val="tx1"/>
                </a:solidFill>
              </a:rPr>
              <a:t>Οι πηγές είναι ελλιπείς &amp; εστιάζουν στην έννοια της «παιδικής ηλικίας»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l-G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573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Η νέα ιστορία της παιδικής ηλικίας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08" y="2425632"/>
            <a:ext cx="8596668" cy="388077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Η παιδική ηλικία </a:t>
            </a:r>
            <a:r>
              <a:rPr lang="el-GR" sz="2000" dirty="0" err="1" smtClean="0"/>
              <a:t>μελετούταν</a:t>
            </a:r>
            <a:r>
              <a:rPr lang="el-GR" sz="2000" dirty="0" smtClean="0"/>
              <a:t> σε συνάρτηση με τη ζωή των ενηλίκων </a:t>
            </a:r>
          </a:p>
          <a:p>
            <a:r>
              <a:rPr lang="el-GR" sz="2000" dirty="0" smtClean="0"/>
              <a:t>Σύγχρονα έργα προσεγγίσουν τα παιδιά ως ενεργούς διαμορφωτές των κοινωνιών του παρελθόντος</a:t>
            </a:r>
          </a:p>
          <a:p>
            <a:r>
              <a:rPr lang="el-GR" sz="2000" dirty="0" smtClean="0"/>
              <a:t>Το παιδί προσεγγίζεται ως </a:t>
            </a:r>
            <a:r>
              <a:rPr lang="el-GR" sz="2000" dirty="0" err="1" smtClean="0"/>
              <a:t>δρων</a:t>
            </a:r>
            <a:r>
              <a:rPr lang="el-GR" sz="2000" dirty="0" smtClean="0"/>
              <a:t> κοινωνικά υποκείμενο</a:t>
            </a:r>
          </a:p>
          <a:p>
            <a:r>
              <a:rPr lang="el-GR" sz="2000" dirty="0" smtClean="0"/>
              <a:t>Τα έργα της «νέας ιστορίας της παιδικής ηλικίας» διερευνούν σε βάθος τη συμβολή του παιδιού στην εξέλιξη των κοινωνιών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643457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Η θεωρία του </a:t>
            </a:r>
            <a:r>
              <a:rPr lang="el-GR" b="1" dirty="0" err="1"/>
              <a:t>Philippe</a:t>
            </a:r>
            <a:r>
              <a:rPr lang="el-GR" b="1" dirty="0"/>
              <a:t> </a:t>
            </a:r>
            <a:r>
              <a:rPr lang="el-GR" b="1" dirty="0" err="1"/>
              <a:t>Ariès</a:t>
            </a:r>
            <a:r>
              <a:rPr lang="el-GR" b="1" dirty="0"/>
              <a:t> για την ιστορία της παιδικής ηλικίας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58065" y="2319615"/>
            <a:ext cx="8596668" cy="3880773"/>
          </a:xfrm>
        </p:spPr>
        <p:txBody>
          <a:bodyPr>
            <a:normAutofit/>
          </a:bodyPr>
          <a:lstStyle/>
          <a:p>
            <a:r>
              <a:rPr lang="el-GR" sz="2000" dirty="0"/>
              <a:t>Η μελέτη της παιδικής ηλικίας ως ιστορικού και κοινωνικού φαινομένου άρχισε να αναπτύσσεται συστηματικά τον 20ό </a:t>
            </a:r>
            <a:r>
              <a:rPr lang="el-GR" sz="2000" dirty="0" smtClean="0"/>
              <a:t>αιώνα</a:t>
            </a:r>
            <a:endParaRPr lang="en-US" sz="2000" dirty="0" smtClean="0"/>
          </a:p>
          <a:p>
            <a:r>
              <a:rPr lang="el-GR" sz="2000" dirty="0"/>
              <a:t>Η βασική συμβολή του </a:t>
            </a:r>
            <a:r>
              <a:rPr lang="el-GR" sz="2000" dirty="0" err="1"/>
              <a:t>Ariès</a:t>
            </a:r>
            <a:r>
              <a:rPr lang="el-GR" sz="2000" dirty="0"/>
              <a:t> είναι ότι υποστήριξε </a:t>
            </a:r>
            <a:r>
              <a:rPr lang="el-GR" sz="2000" i="1" dirty="0"/>
              <a:t>πως </a:t>
            </a:r>
            <a:r>
              <a:rPr lang="el-GR" sz="2000" b="1" i="1" dirty="0"/>
              <a:t>η παιδική ηλικία δεν αποτελεί μια φυσική και διαχρονική κατηγορία της ανθρώπινης ζωής, αλλά μια κοινωνική και πολιτισμική κατασκευή που διαμορφώθηκε ιστορικά στη Δυτική Ευρώπη</a:t>
            </a:r>
            <a:r>
              <a:rPr lang="el-GR" sz="2000" i="1" dirty="0" smtClean="0"/>
              <a:t>.</a:t>
            </a:r>
            <a:endParaRPr lang="en-US" sz="2000" i="1" dirty="0" smtClean="0"/>
          </a:p>
          <a:p>
            <a:r>
              <a:rPr lang="el-GR" sz="2000" dirty="0"/>
              <a:t>Μέχρι τότε η επικρατούσα άποψη ήταν ότι η παιδική ηλικία υπήρχε πάντοτε με την ίδια μορφή</a:t>
            </a:r>
          </a:p>
        </p:txBody>
      </p:sp>
    </p:spTree>
    <p:extLst>
      <p:ext uri="{BB962C8B-B14F-4D97-AF65-F5344CB8AC3E}">
        <p14:creationId xmlns:p14="http://schemas.microsoft.com/office/powerpoint/2010/main" val="623151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78551" y="848624"/>
            <a:ext cx="8596668" cy="4558263"/>
          </a:xfrm>
        </p:spPr>
        <p:txBody>
          <a:bodyPr>
            <a:noAutofit/>
          </a:bodyPr>
          <a:lstStyle/>
          <a:p>
            <a:r>
              <a:rPr lang="el-GR" sz="2000" dirty="0"/>
              <a:t>Κεντρική έννοια στη θεωρία του </a:t>
            </a:r>
            <a:r>
              <a:rPr lang="el-GR" sz="2000" dirty="0" err="1"/>
              <a:t>Ariès</a:t>
            </a:r>
            <a:r>
              <a:rPr lang="el-GR" sz="2000" dirty="0"/>
              <a:t> είναι αυτό που ονομάζει </a:t>
            </a:r>
            <a:r>
              <a:rPr lang="el-GR" sz="2000" b="1" dirty="0"/>
              <a:t>«αίσθημα της παιδικής ηλικίας</a:t>
            </a:r>
            <a:r>
              <a:rPr lang="el-GR" sz="2000" b="1" dirty="0" smtClean="0"/>
              <a:t>», δηλ. εννοεί:</a:t>
            </a:r>
          </a:p>
          <a:p>
            <a:endParaRPr lang="el-GR" sz="2000" b="1" dirty="0"/>
          </a:p>
          <a:p>
            <a:r>
              <a:rPr lang="el-GR" sz="2000" dirty="0" smtClean="0"/>
              <a:t>την </a:t>
            </a:r>
            <a:r>
              <a:rPr lang="el-GR" sz="2000" dirty="0"/>
              <a:t>κοινωνική συνείδηση ότι το παιδί αποτελεί </a:t>
            </a:r>
            <a:r>
              <a:rPr lang="el-GR" sz="2000" b="1" dirty="0"/>
              <a:t>ξεχωριστό στάδιο ζωής</a:t>
            </a:r>
            <a:endParaRPr lang="el-GR" sz="2000" dirty="0"/>
          </a:p>
          <a:p>
            <a:r>
              <a:rPr lang="el-GR" sz="2000" dirty="0"/>
              <a:t>την αναγνώριση ότι τα παιδιά έχουν </a:t>
            </a:r>
            <a:r>
              <a:rPr lang="el-GR" sz="2000" b="1" dirty="0"/>
              <a:t>διαφορετικές ανάγκες, συμπεριφορά και ψυχολογία από τους ενήλικες</a:t>
            </a:r>
            <a:endParaRPr lang="el-GR" sz="2000" dirty="0"/>
          </a:p>
          <a:p>
            <a:r>
              <a:rPr lang="el-GR" sz="2000" dirty="0"/>
              <a:t>την ανάγκη </a:t>
            </a:r>
            <a:r>
              <a:rPr lang="el-GR" sz="2000" b="1" dirty="0"/>
              <a:t>προστασίας, εκπαίδευσης και διαμόρφωσης</a:t>
            </a:r>
            <a:r>
              <a:rPr lang="el-GR" sz="2000" dirty="0"/>
              <a:t> των παιδιών.</a:t>
            </a:r>
          </a:p>
          <a:p>
            <a:pPr marL="0" indent="0">
              <a:buNone/>
            </a:pPr>
            <a:r>
              <a:rPr lang="el-GR" sz="2000" dirty="0"/>
              <a:t>Σύμφωνα με τον </a:t>
            </a:r>
            <a:r>
              <a:rPr lang="el-GR" sz="2000" dirty="0" err="1"/>
              <a:t>Ariès</a:t>
            </a:r>
            <a:r>
              <a:rPr lang="el-GR" sz="2000" dirty="0"/>
              <a:t>, αυτό το «αίσθημα» </a:t>
            </a:r>
            <a:r>
              <a:rPr lang="el-GR" sz="2000" b="1" dirty="0"/>
              <a:t>δεν υπήρχε στον Μεσαίωνα</a:t>
            </a:r>
            <a:r>
              <a:rPr lang="el-GR" sz="2000" dirty="0"/>
              <a:t> και αναπτύχθηκε σταδιακά από τον 16ο έως τον 19ο αιώνα.</a:t>
            </a:r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967731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238539"/>
            <a:ext cx="8596668" cy="66194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>
                <a:solidFill>
                  <a:schemeClr val="accent1"/>
                </a:solidFill>
              </a:rPr>
              <a:t>Σύμφωνα με τον </a:t>
            </a:r>
            <a:r>
              <a:rPr lang="el-GR" dirty="0" err="1">
                <a:solidFill>
                  <a:schemeClr val="accent1"/>
                </a:solidFill>
              </a:rPr>
              <a:t>Ariès</a:t>
            </a:r>
            <a:r>
              <a:rPr lang="el-GR" dirty="0">
                <a:solidFill>
                  <a:schemeClr val="accent1"/>
                </a:solidFill>
              </a:rPr>
              <a:t>, κατά τον Μεσαίωνα η έννοια της παιδικής ηλικίας ήταν </a:t>
            </a:r>
            <a:r>
              <a:rPr lang="el-GR" dirty="0" smtClean="0">
                <a:solidFill>
                  <a:schemeClr val="accent1"/>
                </a:solidFill>
              </a:rPr>
              <a:t>περιορισμένη:</a:t>
            </a:r>
            <a:endParaRPr lang="el-GR" dirty="0">
              <a:solidFill>
                <a:schemeClr val="accent1"/>
              </a:solidFill>
            </a:endParaRPr>
          </a:p>
          <a:p>
            <a:r>
              <a:rPr lang="el-GR" b="1" dirty="0" smtClean="0"/>
              <a:t>Υψηλή </a:t>
            </a:r>
            <a:r>
              <a:rPr lang="el-GR" b="1" dirty="0"/>
              <a:t>παιδική θνησιμότητα</a:t>
            </a:r>
            <a:endParaRPr lang="el-GR" dirty="0"/>
          </a:p>
          <a:p>
            <a:pPr lvl="1"/>
            <a:r>
              <a:rPr lang="el-GR" dirty="0"/>
              <a:t>Πολλά παιδιά πέθαιναν σε πολύ μικρή ηλικία.</a:t>
            </a:r>
          </a:p>
          <a:p>
            <a:pPr lvl="1"/>
            <a:r>
              <a:rPr lang="el-GR" dirty="0"/>
              <a:t>Αυτό επηρέαζε τη συναισθηματική σχέση των γονέων με τα παιδιά.</a:t>
            </a:r>
          </a:p>
          <a:p>
            <a:r>
              <a:rPr lang="el-GR" b="1" dirty="0"/>
              <a:t>Γρήγορη ένταξη στον κόσμο των ενηλίκων</a:t>
            </a:r>
            <a:endParaRPr lang="el-GR" dirty="0"/>
          </a:p>
          <a:p>
            <a:pPr lvl="1"/>
            <a:r>
              <a:rPr lang="el-GR" dirty="0"/>
              <a:t>Μετά τα πρώτα χρόνια ζωής τα παιδιά συμμετείχαν:</a:t>
            </a:r>
          </a:p>
          <a:p>
            <a:pPr lvl="2"/>
            <a:r>
              <a:rPr lang="el-GR" dirty="0"/>
              <a:t>στην εργασία</a:t>
            </a:r>
          </a:p>
          <a:p>
            <a:pPr lvl="2"/>
            <a:r>
              <a:rPr lang="el-GR" dirty="0"/>
              <a:t>στις κοινωνικές δραστηριότητες</a:t>
            </a:r>
          </a:p>
          <a:p>
            <a:pPr lvl="2"/>
            <a:r>
              <a:rPr lang="el-GR" dirty="0"/>
              <a:t>στη δημόσια ζωή.</a:t>
            </a:r>
          </a:p>
          <a:p>
            <a:r>
              <a:rPr lang="el-GR" b="1" dirty="0"/>
              <a:t>Απουσία σαφούς κοινωνικού διαχωρισμού</a:t>
            </a:r>
            <a:endParaRPr lang="el-GR" dirty="0"/>
          </a:p>
          <a:p>
            <a:pPr lvl="1"/>
            <a:r>
              <a:rPr lang="el-GR" dirty="0"/>
              <a:t>Τα παιδιά φορούσαν παρόμοια ρούχα με τους ενήλικες.</a:t>
            </a:r>
          </a:p>
          <a:p>
            <a:pPr lvl="1"/>
            <a:r>
              <a:rPr lang="el-GR" dirty="0"/>
              <a:t>Δεν υπήρχαν ιδιαίτεροι χώροι ή θεσμοί αποκλειστικά για παιδιά.</a:t>
            </a:r>
          </a:p>
          <a:p>
            <a:r>
              <a:rPr lang="el-GR" b="1" dirty="0"/>
              <a:t>Μικρή διάρκεια παιδικής ηλικίας</a:t>
            </a:r>
            <a:endParaRPr lang="el-GR" dirty="0"/>
          </a:p>
          <a:p>
            <a:pPr lvl="1"/>
            <a:r>
              <a:rPr lang="el-GR" dirty="0"/>
              <a:t>Η παιδική ηλικία θεωρούνταν ένα πολύ σύντομο στάδιο.</a:t>
            </a:r>
          </a:p>
          <a:p>
            <a:pPr marL="0" indent="0">
              <a:buNone/>
            </a:pPr>
            <a:r>
              <a:rPr lang="el-GR" dirty="0"/>
              <a:t>Ο </a:t>
            </a:r>
            <a:r>
              <a:rPr lang="el-GR" dirty="0" err="1"/>
              <a:t>Ariès</a:t>
            </a:r>
            <a:r>
              <a:rPr lang="el-GR" dirty="0"/>
              <a:t> υποστηρίζει ότι σε αυτή την περίοδο </a:t>
            </a:r>
            <a:r>
              <a:rPr lang="el-GR" b="1" dirty="0"/>
              <a:t>τα παιδιά αντιμετωπίζονταν ως “μικροί ενήλικες”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95869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37578" y="1073426"/>
            <a:ext cx="8596668" cy="4292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Το έργο του </a:t>
            </a:r>
            <a:r>
              <a:rPr lang="el-GR" dirty="0" err="1"/>
              <a:t>Ariès</a:t>
            </a:r>
            <a:r>
              <a:rPr lang="el-GR" dirty="0"/>
              <a:t> θεωρείται θεμελιώδες γιατί</a:t>
            </a:r>
            <a:r>
              <a:rPr lang="el-GR" dirty="0" smtClean="0"/>
              <a:t>:</a:t>
            </a:r>
          </a:p>
          <a:p>
            <a:r>
              <a:rPr lang="el-GR" b="1" dirty="0" smtClean="0"/>
              <a:t>Δημιούργησε </a:t>
            </a:r>
            <a:r>
              <a:rPr lang="el-GR" b="1" dirty="0"/>
              <a:t>το πεδίο της ιστορίας της παιδικής ηλικίας</a:t>
            </a:r>
          </a:p>
          <a:p>
            <a:pPr marL="0" indent="0">
              <a:buNone/>
            </a:pPr>
            <a:r>
              <a:rPr lang="el-GR" dirty="0"/>
              <a:t>Πριν από αυτόν η παιδική ηλικία δεν αποτελούσε σημαντικό αντικείμενο ιστορικής έρευνας.</a:t>
            </a:r>
          </a:p>
          <a:p>
            <a:r>
              <a:rPr lang="el-GR" b="1" dirty="0" smtClean="0"/>
              <a:t>Εισήγαγε </a:t>
            </a:r>
            <a:r>
              <a:rPr lang="el-GR" b="1" dirty="0"/>
              <a:t>την έννοια της κοινωνικής κατασκευής</a:t>
            </a:r>
          </a:p>
          <a:p>
            <a:r>
              <a:rPr lang="el-GR" dirty="0"/>
              <a:t>Έδειξε ότι η παιδική ηλικία είναι: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l-GR" sz="1800" dirty="0" smtClean="0"/>
              <a:t>κοινωνικό </a:t>
            </a:r>
            <a:r>
              <a:rPr lang="el-GR" sz="1800" dirty="0"/>
              <a:t>προϊόν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l-GR" sz="1800" dirty="0"/>
              <a:t>αποτέλεσμα πολιτισμικών και ιστορικών διαδικασιών.</a:t>
            </a:r>
          </a:p>
          <a:p>
            <a:r>
              <a:rPr lang="el-GR" b="1" dirty="0" smtClean="0"/>
              <a:t>Επηρέασε </a:t>
            </a:r>
            <a:r>
              <a:rPr lang="el-GR" b="1" dirty="0"/>
              <a:t>πολλές επιστήμες</a:t>
            </a:r>
          </a:p>
        </p:txBody>
      </p:sp>
    </p:spTree>
    <p:extLst>
      <p:ext uri="{BB962C8B-B14F-4D97-AF65-F5344CB8AC3E}">
        <p14:creationId xmlns:p14="http://schemas.microsoft.com/office/powerpoint/2010/main" val="2219835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397565"/>
            <a:ext cx="8596668" cy="56437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Παρά τη μεγάλη επιρροή του έργου του, πολλοί ιστορικοί έχουν ασκήσει κριτική.</a:t>
            </a:r>
          </a:p>
          <a:p>
            <a:pPr marL="0" indent="0">
              <a:buNone/>
            </a:pPr>
            <a:r>
              <a:rPr lang="el-GR" b="1" i="1" u="sng" dirty="0"/>
              <a:t>Υπερβολική γενίκευση</a:t>
            </a:r>
          </a:p>
          <a:p>
            <a:pPr marL="0" indent="0">
              <a:buNone/>
            </a:pPr>
            <a:r>
              <a:rPr lang="el-GR" dirty="0"/>
              <a:t>Ορισμένοι ερευνητές υποστηρίζουν ότι ο </a:t>
            </a:r>
            <a:r>
              <a:rPr lang="el-GR" dirty="0" err="1"/>
              <a:t>Ariès</a:t>
            </a:r>
            <a:r>
              <a:rPr lang="el-GR" dirty="0"/>
              <a:t>:</a:t>
            </a:r>
          </a:p>
          <a:p>
            <a:r>
              <a:rPr lang="el-GR" dirty="0"/>
              <a:t>γενίκευσε συμπεράσματα από περιορισμένες πηγές</a:t>
            </a:r>
          </a:p>
          <a:p>
            <a:r>
              <a:rPr lang="el-GR" dirty="0"/>
              <a:t>αγνόησε κοινωνικές διαφοροποιήσεις.</a:t>
            </a:r>
          </a:p>
          <a:p>
            <a:pPr marL="0" indent="0">
              <a:buNone/>
            </a:pPr>
            <a:r>
              <a:rPr lang="el-GR" b="1" i="1" u="sng" dirty="0"/>
              <a:t>Ερμηνεία της εικονογραφίας</a:t>
            </a:r>
          </a:p>
          <a:p>
            <a:pPr marL="0" indent="0">
              <a:buNone/>
            </a:pPr>
            <a:r>
              <a:rPr lang="el-GR" dirty="0"/>
              <a:t>Κάποιοι ιστορικοί θεωρούν ότι:</a:t>
            </a:r>
          </a:p>
          <a:p>
            <a:r>
              <a:rPr lang="el-GR" dirty="0"/>
              <a:t>οι καλλιτεχνικές συμβάσεις της εποχής επηρέαζαν την απεικόνιση των παιδιών</a:t>
            </a:r>
          </a:p>
          <a:p>
            <a:r>
              <a:rPr lang="el-GR" dirty="0"/>
              <a:t>οι εικόνες δεν αντικατοπτρίζουν πάντα την πραγματική κοινωνική ζωή.</a:t>
            </a:r>
          </a:p>
          <a:p>
            <a:pPr marL="0" indent="0">
              <a:buNone/>
            </a:pPr>
            <a:r>
              <a:rPr lang="el-GR" b="1" i="1" u="sng" dirty="0"/>
              <a:t>Υποτίμηση της γονικής αγάπης στον Μεσαίωνα</a:t>
            </a:r>
          </a:p>
          <a:p>
            <a:r>
              <a:rPr lang="el-GR" dirty="0"/>
              <a:t>Μεταγενέστερες έρευνες δείχνουν ότι οι γονείς:</a:t>
            </a:r>
          </a:p>
          <a:p>
            <a:r>
              <a:rPr lang="el-GR" dirty="0"/>
              <a:t>είχαν ισχυρούς συναισθηματικούς δεσμούς με τα παιδιά</a:t>
            </a:r>
          </a:p>
          <a:p>
            <a:r>
              <a:rPr lang="el-GR" dirty="0"/>
              <a:t>ενδιαφέρονταν για την ανατροφή τους.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56776412"/>
      </p:ext>
    </p:extLst>
  </p:cSld>
  <p:clrMapOvr>
    <a:masterClrMapping/>
  </p:clrMapOvr>
</p:sld>
</file>

<file path=ppt/theme/theme1.xml><?xml version="1.0" encoding="utf-8"?>
<a:theme xmlns:a="http://schemas.openxmlformats.org/drawingml/2006/main" name="Όψη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155</TotalTime>
  <Words>1152</Words>
  <Application>Microsoft Office PowerPoint</Application>
  <PresentationFormat>Ευρεία οθόνη</PresentationFormat>
  <Paragraphs>132</Paragraphs>
  <Slides>19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5" baseType="lpstr">
      <vt:lpstr>Arial</vt:lpstr>
      <vt:lpstr>Calibri</vt:lpstr>
      <vt:lpstr>Trebuchet MS</vt:lpstr>
      <vt:lpstr>Wingdings</vt:lpstr>
      <vt:lpstr>Wingdings 3</vt:lpstr>
      <vt:lpstr>Όψη</vt:lpstr>
      <vt:lpstr>ΤΑ ΔΙΚΑΙΩΜΑΤΑ ΤΟΥ ΠΑΙΔΙΟΥ</vt:lpstr>
      <vt:lpstr>Παρουσίαση του PowerPoint</vt:lpstr>
      <vt:lpstr>Η παιδική ηλικία ως αντικείμενο ιστορικής μελέτης</vt:lpstr>
      <vt:lpstr>Η νέα ιστορία της παιδικής ηλικίας</vt:lpstr>
      <vt:lpstr>Η θεωρία του Philippe Ariès για την ιστορία της παιδικής ηλικίας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Το έργο του Lloyd deMause για την ιστορία της παιδικής ηλικίας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Συμπεράσματα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ΤΑ ΔΙΚΑΙΩΜΑΤΑ ΤΟΥ ΠΑΙΔΙΟΥ</dc:title>
  <dc:creator>pc</dc:creator>
  <cp:lastModifiedBy>pc</cp:lastModifiedBy>
  <cp:revision>13</cp:revision>
  <dcterms:created xsi:type="dcterms:W3CDTF">2026-03-10T15:50:05Z</dcterms:created>
  <dcterms:modified xsi:type="dcterms:W3CDTF">2026-03-10T18:25:14Z</dcterms:modified>
</cp:coreProperties>
</file>