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7" r:id="rId2"/>
    <p:sldId id="258" r:id="rId3"/>
    <p:sldId id="256" r:id="rId4"/>
    <p:sldId id="260" r:id="rId5"/>
    <p:sldId id="261" r:id="rId6"/>
    <p:sldId id="262" r:id="rId7"/>
    <p:sldId id="265" r:id="rId8"/>
    <p:sldId id="266" r:id="rId9"/>
    <p:sldId id="264" r:id="rId10"/>
    <p:sldId id="263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2" r:id="rId37"/>
    <p:sldId id="293" r:id="rId38"/>
    <p:sldId id="294" r:id="rId39"/>
    <p:sldId id="259" r:id="rId4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Τίτλος και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Εισαγωγικά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Κάρτα ονόματ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Κάρτα ονόματος με φρά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ή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5/25/2026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Τίτλος, Κείμενο και 2 Αντικεί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7814"/>
            <a:ext cx="10972800" cy="1139825"/>
          </a:xfrm>
        </p:spPr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30725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6197600" y="1600201"/>
            <a:ext cx="5384800" cy="2189163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6197600" y="3941763"/>
            <a:ext cx="5384800" cy="2189162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>
          <a:xfrm>
            <a:off x="609600" y="6248400"/>
            <a:ext cx="2844800" cy="45720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>
          <a:xfrm>
            <a:off x="8737600" y="6248400"/>
            <a:ext cx="2844800" cy="457200"/>
          </a:xfrm>
        </p:spPr>
        <p:txBody>
          <a:bodyPr/>
          <a:lstStyle>
            <a:lvl1pPr>
              <a:defRPr/>
            </a:lvl1pPr>
          </a:lstStyle>
          <a:p>
            <a:fld id="{6E65DB10-E117-4DF6-B91A-A309E37B69D7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65732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5/25/2026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5/25/2026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5/25/2026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5/25/2026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5/25/2026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l-GR" smtClean="0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5/25/2026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5/25/2026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  <p:sldLayoutId id="2147483668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14754" y="946795"/>
            <a:ext cx="6795846" cy="1646302"/>
          </a:xfrm>
        </p:spPr>
        <p:txBody>
          <a:bodyPr/>
          <a:lstStyle/>
          <a:p>
            <a:r>
              <a:rPr lang="el-GR" sz="3600" b="1" dirty="0" smtClean="0"/>
              <a:t>ΤΑ ΔΙΚΑΙΩΜΑΤΑ ΤΟΥ ΠΑΙΔΙΟΥ</a:t>
            </a:r>
            <a:endParaRPr lang="en-US" sz="36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44487" y="3505200"/>
            <a:ext cx="7166113" cy="2038177"/>
          </a:xfrm>
        </p:spPr>
        <p:txBody>
          <a:bodyPr>
            <a:normAutofit/>
          </a:bodyPr>
          <a:lstStyle/>
          <a:p>
            <a:pPr algn="ctr"/>
            <a:r>
              <a:rPr lang="el-GR" dirty="0" smtClean="0"/>
              <a:t>Μάθημα </a:t>
            </a:r>
            <a:r>
              <a:rPr lang="el-GR" dirty="0" smtClean="0"/>
              <a:t>12-13</a:t>
            </a:r>
            <a:endParaRPr lang="el-GR" dirty="0" smtClean="0"/>
          </a:p>
          <a:p>
            <a:pPr algn="ctr"/>
            <a:r>
              <a:rPr lang="el-GR" dirty="0"/>
              <a:t>Τμήμα Επιστημών της Εκπαίδευσης και της Αγωγής στην Προσχολική Ηλικία</a:t>
            </a:r>
          </a:p>
          <a:p>
            <a:pPr algn="ctr"/>
            <a:r>
              <a:rPr lang="el-GR" b="1" dirty="0">
                <a:solidFill>
                  <a:schemeClr val="tx1"/>
                </a:solidFill>
                <a:latin typeface="Calibri" panose="020F0502020204030204" pitchFamily="34" charset="0"/>
              </a:rPr>
              <a:t/>
            </a:r>
            <a:br>
              <a:rPr lang="el-GR" b="1" dirty="0">
                <a:solidFill>
                  <a:schemeClr val="tx1"/>
                </a:solidFill>
                <a:latin typeface="Calibri" panose="020F0502020204030204" pitchFamily="34" charset="0"/>
              </a:rPr>
            </a:br>
            <a:r>
              <a:rPr lang="el-GR" b="1" dirty="0">
                <a:solidFill>
                  <a:schemeClr val="tx1"/>
                </a:solidFill>
                <a:latin typeface="Calibri" panose="020F0502020204030204" pitchFamily="34" charset="0"/>
              </a:rPr>
              <a:t>Πανεπιστήμιο </a:t>
            </a:r>
            <a:r>
              <a:rPr lang="el-GR" b="1" dirty="0" smtClean="0">
                <a:solidFill>
                  <a:schemeClr val="tx1"/>
                </a:solidFill>
                <a:latin typeface="Calibri" panose="020F0502020204030204" pitchFamily="34" charset="0"/>
              </a:rPr>
              <a:t>Πατρών</a:t>
            </a:r>
            <a:r>
              <a:rPr lang="el-GR" b="1" dirty="0">
                <a:solidFill>
                  <a:schemeClr val="tx1"/>
                </a:solidFill>
                <a:latin typeface="Calibri" panose="020F0502020204030204" pitchFamily="34" charset="0"/>
              </a:rPr>
              <a:t/>
            </a:r>
            <a:br>
              <a:rPr lang="el-GR" b="1" dirty="0">
                <a:solidFill>
                  <a:schemeClr val="tx1"/>
                </a:solidFill>
                <a:latin typeface="Calibri" panose="020F0502020204030204" pitchFamily="34" charset="0"/>
              </a:rPr>
            </a:br>
            <a:r>
              <a:rPr lang="el-GR" b="1" dirty="0">
                <a:solidFill>
                  <a:schemeClr val="tx1"/>
                </a:solidFill>
                <a:latin typeface="Calibri" panose="020F0502020204030204" pitchFamily="34" charset="0"/>
              </a:rPr>
              <a:t>Διδάσκουσα: Μαρία </a:t>
            </a:r>
            <a:r>
              <a:rPr lang="el-GR" b="1" dirty="0" err="1" smtClean="0">
                <a:solidFill>
                  <a:schemeClr val="tx1"/>
                </a:solidFill>
                <a:latin typeface="Calibri" panose="020F0502020204030204" pitchFamily="34" charset="0"/>
              </a:rPr>
              <a:t>Τσαγκανού</a:t>
            </a:r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FAC46D-54A2-D14A-B77F-93DBCD72AD5E}" type="slidenum">
              <a:rPr lang="en-US" smtClean="0">
                <a:solidFill>
                  <a:srgbClr val="90C226"/>
                </a:solidFill>
              </a:rPr>
              <a:pPr/>
              <a:t>1</a:t>
            </a:fld>
            <a:endParaRPr lang="en-US">
              <a:solidFill>
                <a:srgbClr val="90C2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4125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703092" y="1761344"/>
            <a:ext cx="8596668" cy="3880773"/>
          </a:xfrm>
        </p:spPr>
        <p:txBody>
          <a:bodyPr/>
          <a:lstStyle/>
          <a:p>
            <a:pPr marL="0" indent="0">
              <a:buNone/>
            </a:pPr>
            <a:r>
              <a:rPr lang="el-GR" dirty="0"/>
              <a:t>Αναφορά μπορούν να υποβάλουν</a:t>
            </a:r>
            <a:r>
              <a:rPr lang="el-GR" dirty="0" smtClean="0"/>
              <a:t>:</a:t>
            </a:r>
          </a:p>
          <a:p>
            <a:r>
              <a:rPr lang="el-GR" dirty="0" smtClean="0"/>
              <a:t>παιδιά,</a:t>
            </a:r>
          </a:p>
          <a:p>
            <a:r>
              <a:rPr lang="el-GR" dirty="0" smtClean="0"/>
              <a:t>ομάδες </a:t>
            </a:r>
            <a:r>
              <a:rPr lang="el-GR" dirty="0"/>
              <a:t>παιδιών</a:t>
            </a:r>
            <a:r>
              <a:rPr lang="el-GR" dirty="0" smtClean="0"/>
              <a:t>,</a:t>
            </a:r>
          </a:p>
          <a:p>
            <a:r>
              <a:rPr lang="el-GR" dirty="0" smtClean="0"/>
              <a:t>γονείς,</a:t>
            </a:r>
          </a:p>
          <a:p>
            <a:r>
              <a:rPr lang="el-GR" dirty="0" smtClean="0"/>
              <a:t>νόμιμοι </a:t>
            </a:r>
            <a:r>
              <a:rPr lang="el-GR" dirty="0"/>
              <a:t>εκπρόσωποι</a:t>
            </a:r>
            <a:r>
              <a:rPr lang="el-GR" dirty="0" smtClean="0"/>
              <a:t>,</a:t>
            </a:r>
          </a:p>
          <a:p>
            <a:r>
              <a:rPr lang="el-GR" dirty="0" smtClean="0"/>
              <a:t>οργανώσεις </a:t>
            </a:r>
            <a:r>
              <a:rPr lang="el-GR" dirty="0"/>
              <a:t>προστασίας παιδιών</a:t>
            </a:r>
            <a:r>
              <a:rPr lang="el-GR" dirty="0" smtClean="0"/>
              <a:t>.</a:t>
            </a:r>
          </a:p>
          <a:p>
            <a:pPr marL="0" indent="0">
              <a:buNone/>
            </a:pPr>
            <a:r>
              <a:rPr lang="el-GR" dirty="0" smtClean="0"/>
              <a:t>Η </a:t>
            </a:r>
            <a:r>
              <a:rPr lang="el-GR" dirty="0"/>
              <a:t>αναφορά γίνεται όταν</a:t>
            </a:r>
            <a:r>
              <a:rPr lang="el-GR" dirty="0" smtClean="0"/>
              <a:t>:</a:t>
            </a:r>
          </a:p>
          <a:p>
            <a:r>
              <a:rPr lang="el-GR" dirty="0" smtClean="0"/>
              <a:t>ένα </a:t>
            </a:r>
            <a:r>
              <a:rPr lang="el-GR" dirty="0"/>
              <a:t>κράτος παραβιάζει δικαιώματα που προβλέπονται στη Σύμβαση ή στα Προαιρετικά Πρωτόκολλα.</a:t>
            </a:r>
          </a:p>
        </p:txBody>
      </p:sp>
    </p:spTree>
    <p:extLst>
      <p:ext uri="{BB962C8B-B14F-4D97-AF65-F5344CB8AC3E}">
        <p14:creationId xmlns:p14="http://schemas.microsoft.com/office/powerpoint/2010/main" val="18285718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dirty="0"/>
              <a:t>Παρά τη σημασία </a:t>
            </a:r>
            <a:r>
              <a:rPr lang="el-GR" dirty="0" smtClean="0"/>
              <a:t>του Πρωτοκόλλου, </a:t>
            </a:r>
            <a:r>
              <a:rPr lang="el-GR" dirty="0"/>
              <a:t>υπάρχουν περιορισμοί</a:t>
            </a:r>
            <a:r>
              <a:rPr lang="el-GR" dirty="0" smtClean="0"/>
              <a:t>:</a:t>
            </a:r>
          </a:p>
          <a:p>
            <a:r>
              <a:rPr lang="el-GR" dirty="0" smtClean="0"/>
              <a:t>δεν </a:t>
            </a:r>
            <a:r>
              <a:rPr lang="el-GR" dirty="0"/>
              <a:t>έχουν όλα τα κράτη επικυρώσει το Πρωτόκολλο</a:t>
            </a:r>
            <a:r>
              <a:rPr lang="el-GR" dirty="0" smtClean="0"/>
              <a:t>,</a:t>
            </a:r>
          </a:p>
          <a:p>
            <a:r>
              <a:rPr lang="el-GR" dirty="0" smtClean="0"/>
              <a:t>πολλά </a:t>
            </a:r>
            <a:r>
              <a:rPr lang="el-GR" dirty="0"/>
              <a:t>παιδιά δεν γνωρίζουν τα δικαιώματά τους</a:t>
            </a:r>
            <a:r>
              <a:rPr lang="el-GR" dirty="0" smtClean="0"/>
              <a:t>,</a:t>
            </a:r>
          </a:p>
          <a:p>
            <a:r>
              <a:rPr lang="el-GR" dirty="0" smtClean="0"/>
              <a:t>η </a:t>
            </a:r>
            <a:r>
              <a:rPr lang="el-GR" dirty="0"/>
              <a:t>πρόσβαση στη διαδικασία είναι δύσκολη για ορισμένα παιδιά</a:t>
            </a:r>
            <a:r>
              <a:rPr lang="el-GR" dirty="0" smtClean="0"/>
              <a:t>.</a:t>
            </a:r>
          </a:p>
          <a:p>
            <a:r>
              <a:rPr lang="el-GR" dirty="0" err="1" smtClean="0"/>
              <a:t>Επίσης:οι</a:t>
            </a:r>
            <a:r>
              <a:rPr lang="el-GR" dirty="0" smtClean="0"/>
              <a:t> </a:t>
            </a:r>
            <a:r>
              <a:rPr lang="el-GR" dirty="0"/>
              <a:t>αποφάσεις της Επιτροπής έχουν κυρίως συστατικό χαρακτήρα</a:t>
            </a:r>
            <a:r>
              <a:rPr lang="el-GR" dirty="0" smtClean="0"/>
              <a:t>, δεν </a:t>
            </a:r>
            <a:r>
              <a:rPr lang="el-GR" dirty="0"/>
              <a:t>επιβάλλονται όπως οι αποφάσεις δικαστηρίων.</a:t>
            </a:r>
          </a:p>
        </p:txBody>
      </p:sp>
    </p:spTree>
    <p:extLst>
      <p:ext uri="{BB962C8B-B14F-4D97-AF65-F5344CB8AC3E}">
        <p14:creationId xmlns:p14="http://schemas.microsoft.com/office/powerpoint/2010/main" val="6208583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smtClean="0"/>
              <a:t>Συμπέρασμα</a:t>
            </a:r>
            <a:endParaRPr lang="el-GR" b="1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dirty="0"/>
              <a:t>Το Προαιρετικό Πρωτόκολλο Αναφορών αποτελεί σημαντικό βήμα</a:t>
            </a:r>
            <a:r>
              <a:rPr lang="el-GR" dirty="0" smtClean="0"/>
              <a:t>:</a:t>
            </a:r>
          </a:p>
          <a:p>
            <a:r>
              <a:rPr lang="el-GR" dirty="0" smtClean="0"/>
              <a:t>για </a:t>
            </a:r>
            <a:r>
              <a:rPr lang="el-GR" dirty="0"/>
              <a:t>τη διεθνή προστασία των παιδιών</a:t>
            </a:r>
            <a:r>
              <a:rPr lang="el-GR" dirty="0" smtClean="0"/>
              <a:t>,</a:t>
            </a:r>
          </a:p>
          <a:p>
            <a:r>
              <a:rPr lang="el-GR" dirty="0" smtClean="0"/>
              <a:t>για </a:t>
            </a:r>
            <a:r>
              <a:rPr lang="el-GR" dirty="0"/>
              <a:t>την εφαρμογή της Σύμβασης</a:t>
            </a:r>
            <a:r>
              <a:rPr lang="el-GR" dirty="0" smtClean="0"/>
              <a:t>,</a:t>
            </a:r>
          </a:p>
          <a:p>
            <a:r>
              <a:rPr lang="el-GR" dirty="0" smtClean="0"/>
              <a:t>για </a:t>
            </a:r>
            <a:r>
              <a:rPr lang="el-GR" dirty="0"/>
              <a:t>την ενίσχυση της παιδικής συμμετοχής</a:t>
            </a:r>
            <a:r>
              <a:rPr lang="el-GR" dirty="0" smtClean="0"/>
              <a:t>.</a:t>
            </a:r>
          </a:p>
          <a:p>
            <a:pPr marL="0" indent="0">
              <a:buNone/>
            </a:pPr>
            <a:r>
              <a:rPr lang="el-GR" dirty="0" smtClean="0"/>
              <a:t>Αναγνωρίζει </a:t>
            </a:r>
            <a:r>
              <a:rPr lang="el-GR" dirty="0"/>
              <a:t>ότι</a:t>
            </a:r>
            <a:r>
              <a:rPr lang="el-GR" dirty="0" smtClean="0"/>
              <a:t>:</a:t>
            </a:r>
          </a:p>
          <a:p>
            <a:r>
              <a:rPr lang="el-GR" dirty="0" smtClean="0"/>
              <a:t>τα </a:t>
            </a:r>
            <a:r>
              <a:rPr lang="el-GR" dirty="0"/>
              <a:t>παιδιά δεν είναι μόνο αποδέκτες προστασίας </a:t>
            </a:r>
          </a:p>
          <a:p>
            <a:r>
              <a:rPr lang="el-GR" dirty="0" smtClean="0"/>
              <a:t>αλλά </a:t>
            </a:r>
            <a:r>
              <a:rPr lang="el-GR" dirty="0"/>
              <a:t>ενεργοί φορείς δικαιωμάτων με δυνατότητα να διεκδικούν διεθνώς την προστασία τους.</a:t>
            </a:r>
          </a:p>
        </p:txBody>
      </p:sp>
    </p:spTree>
    <p:extLst>
      <p:ext uri="{BB962C8B-B14F-4D97-AF65-F5344CB8AC3E}">
        <p14:creationId xmlns:p14="http://schemas.microsoft.com/office/powerpoint/2010/main" val="47252721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0"/>
            <a:ext cx="8596668" cy="1077532"/>
          </a:xfrm>
        </p:spPr>
        <p:txBody>
          <a:bodyPr>
            <a:normAutofit fontScale="90000"/>
          </a:bodyPr>
          <a:lstStyle/>
          <a:p>
            <a:r>
              <a:rPr lang="el-GR" b="1" dirty="0"/>
              <a:t>Οι Τέσσερις Θεμελιώδεις Αρχές της Σύμβασης για τα Δικαιώματα του Παιδιού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677334" y="1453882"/>
            <a:ext cx="8596668" cy="5165859"/>
          </a:xfrm>
        </p:spPr>
        <p:txBody>
          <a:bodyPr/>
          <a:lstStyle/>
          <a:p>
            <a:pPr marL="0" indent="0">
              <a:buNone/>
            </a:pPr>
            <a:r>
              <a:rPr lang="el-GR" dirty="0" smtClean="0"/>
              <a:t>Ο οργανισμός </a:t>
            </a:r>
            <a:r>
              <a:rPr lang="el-GR" dirty="0"/>
              <a:t>Ηνωμένων Εθνών βασίζεται σε τέσσερις θεμελιώδεις αρχές που διατρέχουν ολόκληρο το κείμενο της Σύμβασης και καθοδηγούν</a:t>
            </a:r>
            <a:r>
              <a:rPr lang="el-GR" dirty="0" smtClean="0"/>
              <a:t>:</a:t>
            </a:r>
          </a:p>
          <a:p>
            <a:r>
              <a:rPr lang="el-GR" dirty="0" smtClean="0"/>
              <a:t>την </a:t>
            </a:r>
            <a:r>
              <a:rPr lang="el-GR" dirty="0"/>
              <a:t>ερμηνεία όλων των δικαιωμάτων</a:t>
            </a:r>
            <a:r>
              <a:rPr lang="el-GR" dirty="0" smtClean="0"/>
              <a:t>,</a:t>
            </a:r>
          </a:p>
          <a:p>
            <a:r>
              <a:rPr lang="el-GR" dirty="0" smtClean="0"/>
              <a:t>τη </a:t>
            </a:r>
            <a:r>
              <a:rPr lang="el-GR" dirty="0"/>
              <a:t>νομοθεσία</a:t>
            </a:r>
            <a:r>
              <a:rPr lang="el-GR" dirty="0" smtClean="0"/>
              <a:t>,</a:t>
            </a:r>
          </a:p>
          <a:p>
            <a:r>
              <a:rPr lang="el-GR" dirty="0" smtClean="0"/>
              <a:t>την </a:t>
            </a:r>
            <a:r>
              <a:rPr lang="el-GR" dirty="0"/>
              <a:t>εκπαίδευση</a:t>
            </a:r>
            <a:r>
              <a:rPr lang="el-GR" dirty="0" smtClean="0"/>
              <a:t>,</a:t>
            </a:r>
          </a:p>
          <a:p>
            <a:r>
              <a:rPr lang="el-GR" dirty="0" smtClean="0"/>
              <a:t>την </a:t>
            </a:r>
            <a:r>
              <a:rPr lang="el-GR" dirty="0"/>
              <a:t>κοινωνική πολιτική</a:t>
            </a:r>
            <a:r>
              <a:rPr lang="el-GR" dirty="0" smtClean="0"/>
              <a:t>,</a:t>
            </a:r>
          </a:p>
          <a:p>
            <a:r>
              <a:rPr lang="el-GR" dirty="0" smtClean="0"/>
              <a:t>τη </a:t>
            </a:r>
            <a:r>
              <a:rPr lang="el-GR" dirty="0"/>
              <a:t>δικαστική προστασία των παιδιών</a:t>
            </a:r>
            <a:r>
              <a:rPr lang="el-GR" dirty="0" smtClean="0"/>
              <a:t>.</a:t>
            </a:r>
          </a:p>
          <a:p>
            <a:pPr marL="0" indent="0">
              <a:buNone/>
            </a:pPr>
            <a:r>
              <a:rPr lang="el-GR" dirty="0" smtClean="0"/>
              <a:t>Οι </a:t>
            </a:r>
            <a:r>
              <a:rPr lang="el-GR" dirty="0"/>
              <a:t>αρχές αυτές </a:t>
            </a:r>
            <a:r>
              <a:rPr lang="el-GR" dirty="0" smtClean="0"/>
              <a:t>είναι:</a:t>
            </a:r>
          </a:p>
          <a:p>
            <a:r>
              <a:rPr lang="el-GR" dirty="0" smtClean="0"/>
              <a:t>Μη </a:t>
            </a:r>
            <a:r>
              <a:rPr lang="el-GR" dirty="0"/>
              <a:t>διάκριση (Άρθρο 2</a:t>
            </a:r>
            <a:r>
              <a:rPr lang="el-GR" dirty="0" smtClean="0"/>
              <a:t>)</a:t>
            </a:r>
          </a:p>
          <a:p>
            <a:r>
              <a:rPr lang="el-GR" dirty="0" smtClean="0"/>
              <a:t>Βέλτιστο </a:t>
            </a:r>
            <a:r>
              <a:rPr lang="el-GR" dirty="0"/>
              <a:t>συμφέρον του παιδιού (Άρθρο 3</a:t>
            </a:r>
            <a:r>
              <a:rPr lang="el-GR" dirty="0" smtClean="0"/>
              <a:t>)</a:t>
            </a:r>
          </a:p>
          <a:p>
            <a:r>
              <a:rPr lang="el-GR" dirty="0" smtClean="0"/>
              <a:t>Δικαίωμα </a:t>
            </a:r>
            <a:r>
              <a:rPr lang="el-GR" dirty="0"/>
              <a:t>στη ζωή, επιβίωση και ανάπτυξη (Άρθρο 6</a:t>
            </a:r>
            <a:r>
              <a:rPr lang="el-GR" dirty="0" smtClean="0"/>
              <a:t>)</a:t>
            </a:r>
          </a:p>
          <a:p>
            <a:r>
              <a:rPr lang="el-GR" dirty="0" smtClean="0"/>
              <a:t>Σεβασμός </a:t>
            </a:r>
            <a:r>
              <a:rPr lang="el-GR" dirty="0"/>
              <a:t>στις απόψεις του παιδιού (Άρθρο 12)</a:t>
            </a:r>
          </a:p>
        </p:txBody>
      </p:sp>
    </p:spTree>
    <p:extLst>
      <p:ext uri="{BB962C8B-B14F-4D97-AF65-F5344CB8AC3E}">
        <p14:creationId xmlns:p14="http://schemas.microsoft.com/office/powerpoint/2010/main" val="156922161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0"/>
            <a:ext cx="8596668" cy="1320800"/>
          </a:xfrm>
        </p:spPr>
        <p:txBody>
          <a:bodyPr/>
          <a:lstStyle/>
          <a:p>
            <a:r>
              <a:rPr lang="el-GR" b="1" dirty="0"/>
              <a:t>Άρθρο 2 — Αρχή της Μη Διάκρι</a:t>
            </a:r>
            <a:r>
              <a:rPr lang="el-GR" dirty="0"/>
              <a:t>σης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677334" y="1171977"/>
            <a:ext cx="8596668" cy="557655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dirty="0"/>
              <a:t>Το άρθρο 2 ορίζει ότι</a:t>
            </a:r>
            <a:r>
              <a:rPr lang="el-GR" dirty="0" smtClean="0"/>
              <a:t>: όλα </a:t>
            </a:r>
            <a:r>
              <a:rPr lang="el-GR" dirty="0"/>
              <a:t>τα παιδιά έχουν τα ίδια δικαιώματα χωρίς καμία διάκριση</a:t>
            </a:r>
            <a:r>
              <a:rPr lang="el-GR" dirty="0" smtClean="0"/>
              <a:t>.</a:t>
            </a:r>
          </a:p>
          <a:p>
            <a:pPr marL="0" indent="0">
              <a:buNone/>
            </a:pPr>
            <a:r>
              <a:rPr lang="el-GR" dirty="0" smtClean="0"/>
              <a:t>Τα </a:t>
            </a:r>
            <a:r>
              <a:rPr lang="el-GR" dirty="0"/>
              <a:t>κράτη υποχρεούνται να προστατεύουν κάθε παιδί ανεξάρτητα από</a:t>
            </a:r>
            <a:r>
              <a:rPr lang="el-GR" dirty="0" smtClean="0"/>
              <a:t>:</a:t>
            </a:r>
          </a:p>
          <a:p>
            <a:r>
              <a:rPr lang="el-GR" dirty="0" smtClean="0"/>
              <a:t>φύλο,</a:t>
            </a:r>
          </a:p>
          <a:p>
            <a:r>
              <a:rPr lang="el-GR" dirty="0" smtClean="0"/>
              <a:t>φυλή,</a:t>
            </a:r>
          </a:p>
          <a:p>
            <a:r>
              <a:rPr lang="el-GR" dirty="0" smtClean="0"/>
              <a:t>χρώμα,</a:t>
            </a:r>
          </a:p>
          <a:p>
            <a:r>
              <a:rPr lang="el-GR" dirty="0" smtClean="0"/>
              <a:t>γλώσσα,</a:t>
            </a:r>
          </a:p>
          <a:p>
            <a:r>
              <a:rPr lang="el-GR" dirty="0" smtClean="0"/>
              <a:t>θρησκεία,</a:t>
            </a:r>
          </a:p>
          <a:p>
            <a:r>
              <a:rPr lang="el-GR" dirty="0" smtClean="0"/>
              <a:t>εθνικότητα,</a:t>
            </a:r>
          </a:p>
          <a:p>
            <a:r>
              <a:rPr lang="el-GR" dirty="0" smtClean="0"/>
              <a:t>κοινωνική </a:t>
            </a:r>
            <a:r>
              <a:rPr lang="el-GR" dirty="0"/>
              <a:t>προέλευση</a:t>
            </a:r>
            <a:r>
              <a:rPr lang="el-GR" dirty="0" smtClean="0"/>
              <a:t>,</a:t>
            </a:r>
          </a:p>
          <a:p>
            <a:r>
              <a:rPr lang="el-GR" dirty="0" smtClean="0"/>
              <a:t>οικονομική </a:t>
            </a:r>
            <a:r>
              <a:rPr lang="el-GR" dirty="0"/>
              <a:t>κατάσταση</a:t>
            </a:r>
            <a:r>
              <a:rPr lang="el-GR" dirty="0" smtClean="0"/>
              <a:t>,</a:t>
            </a:r>
          </a:p>
          <a:p>
            <a:r>
              <a:rPr lang="el-GR" dirty="0" smtClean="0"/>
              <a:t>αναπηρία,</a:t>
            </a:r>
          </a:p>
          <a:p>
            <a:r>
              <a:rPr lang="el-GR" dirty="0" smtClean="0"/>
              <a:t>πολιτικές </a:t>
            </a:r>
            <a:r>
              <a:rPr lang="el-GR" dirty="0"/>
              <a:t>πεποιθήσεις</a:t>
            </a:r>
            <a:r>
              <a:rPr lang="el-GR" dirty="0" smtClean="0"/>
              <a:t>,</a:t>
            </a:r>
          </a:p>
          <a:p>
            <a:r>
              <a:rPr lang="el-GR" dirty="0" smtClean="0"/>
              <a:t>οικογενειακή </a:t>
            </a:r>
            <a:r>
              <a:rPr lang="el-GR" dirty="0"/>
              <a:t>κατάσταση.</a:t>
            </a:r>
          </a:p>
        </p:txBody>
      </p:sp>
    </p:spTree>
    <p:extLst>
      <p:ext uri="{BB962C8B-B14F-4D97-AF65-F5344CB8AC3E}">
        <p14:creationId xmlns:p14="http://schemas.microsoft.com/office/powerpoint/2010/main" val="273127888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u="sng" dirty="0"/>
              <a:t>Βασική </a:t>
            </a:r>
            <a:r>
              <a:rPr lang="el-GR" u="sng" dirty="0" smtClean="0"/>
              <a:t>Σημασία</a:t>
            </a:r>
          </a:p>
          <a:p>
            <a:r>
              <a:rPr lang="el-GR" dirty="0" smtClean="0"/>
              <a:t>Η </a:t>
            </a:r>
            <a:r>
              <a:rPr lang="el-GR" dirty="0"/>
              <a:t>αρχή αυτή κατοχυρώνει</a:t>
            </a:r>
            <a:r>
              <a:rPr lang="el-GR" dirty="0" smtClean="0"/>
              <a:t>:</a:t>
            </a:r>
          </a:p>
          <a:p>
            <a:r>
              <a:rPr lang="el-GR" dirty="0" smtClean="0"/>
              <a:t>ισότητα,</a:t>
            </a:r>
          </a:p>
          <a:p>
            <a:r>
              <a:rPr lang="el-GR" dirty="0" smtClean="0"/>
              <a:t>ίση </a:t>
            </a:r>
            <a:r>
              <a:rPr lang="el-GR" dirty="0"/>
              <a:t>μεταχείριση</a:t>
            </a:r>
            <a:r>
              <a:rPr lang="el-GR" dirty="0" smtClean="0"/>
              <a:t>,</a:t>
            </a:r>
          </a:p>
          <a:p>
            <a:r>
              <a:rPr lang="el-GR" dirty="0" smtClean="0"/>
              <a:t>καθολικότητα </a:t>
            </a:r>
            <a:r>
              <a:rPr lang="el-GR" dirty="0"/>
              <a:t>των δικαιωμάτων</a:t>
            </a:r>
            <a:r>
              <a:rPr lang="el-GR" dirty="0" smtClean="0"/>
              <a:t>.</a:t>
            </a:r>
          </a:p>
          <a:p>
            <a:pPr marL="0" indent="0">
              <a:buNone/>
            </a:pPr>
            <a:r>
              <a:rPr lang="el-GR" dirty="0" smtClean="0"/>
              <a:t>Κανένα </a:t>
            </a:r>
            <a:r>
              <a:rPr lang="el-GR" dirty="0"/>
              <a:t>παιδί</a:t>
            </a:r>
            <a:r>
              <a:rPr lang="el-GR" dirty="0" smtClean="0"/>
              <a:t>:</a:t>
            </a:r>
          </a:p>
          <a:p>
            <a:r>
              <a:rPr lang="el-GR" dirty="0" smtClean="0"/>
              <a:t>δεν </a:t>
            </a:r>
            <a:r>
              <a:rPr lang="el-GR" dirty="0"/>
              <a:t>μπορεί να αποκλείεται</a:t>
            </a:r>
            <a:r>
              <a:rPr lang="el-GR" dirty="0" smtClean="0"/>
              <a:t>,</a:t>
            </a:r>
          </a:p>
          <a:p>
            <a:r>
              <a:rPr lang="el-GR" dirty="0" smtClean="0"/>
              <a:t>να </a:t>
            </a:r>
            <a:r>
              <a:rPr lang="el-GR" dirty="0"/>
              <a:t>στιγματίζεται</a:t>
            </a:r>
            <a:r>
              <a:rPr lang="el-GR" dirty="0" smtClean="0"/>
              <a:t>,</a:t>
            </a:r>
          </a:p>
          <a:p>
            <a:r>
              <a:rPr lang="el-GR" dirty="0" smtClean="0"/>
              <a:t>ή </a:t>
            </a:r>
            <a:r>
              <a:rPr lang="el-GR" dirty="0"/>
              <a:t>να στερείται δικαιώματα λόγω διαφορετικότητας.</a:t>
            </a:r>
          </a:p>
        </p:txBody>
      </p:sp>
    </p:spTree>
    <p:extLst>
      <p:ext uri="{BB962C8B-B14F-4D97-AF65-F5344CB8AC3E}">
        <p14:creationId xmlns:p14="http://schemas.microsoft.com/office/powerpoint/2010/main" val="322190537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715970" y="1581040"/>
            <a:ext cx="8596668" cy="3880773"/>
          </a:xfrm>
        </p:spPr>
        <p:txBody>
          <a:bodyPr/>
          <a:lstStyle/>
          <a:p>
            <a:pPr marL="0" indent="0">
              <a:buNone/>
            </a:pPr>
            <a:r>
              <a:rPr lang="el-GR" u="sng" dirty="0"/>
              <a:t>Υποχρεώσεις των </a:t>
            </a:r>
            <a:r>
              <a:rPr lang="el-GR" u="sng" dirty="0" smtClean="0"/>
              <a:t>Κρατών</a:t>
            </a:r>
          </a:p>
          <a:p>
            <a:pPr marL="0" indent="0">
              <a:buNone/>
            </a:pPr>
            <a:r>
              <a:rPr lang="el-GR" dirty="0" smtClean="0"/>
              <a:t>Τα </a:t>
            </a:r>
            <a:r>
              <a:rPr lang="el-GR" dirty="0"/>
              <a:t>κράτη οφείλουν</a:t>
            </a:r>
            <a:r>
              <a:rPr lang="el-GR" dirty="0" smtClean="0"/>
              <a:t>:</a:t>
            </a:r>
          </a:p>
          <a:p>
            <a:r>
              <a:rPr lang="el-GR" dirty="0" smtClean="0"/>
              <a:t>να </a:t>
            </a:r>
            <a:r>
              <a:rPr lang="el-GR" dirty="0"/>
              <a:t>λαμβάνουν μέτρα κατά των διακρίσεων</a:t>
            </a:r>
            <a:r>
              <a:rPr lang="el-GR" dirty="0" smtClean="0"/>
              <a:t>,</a:t>
            </a:r>
          </a:p>
          <a:p>
            <a:r>
              <a:rPr lang="el-GR" dirty="0" smtClean="0"/>
              <a:t>να </a:t>
            </a:r>
            <a:r>
              <a:rPr lang="el-GR" dirty="0"/>
              <a:t>εξασφαλίζουν ίσες ευκαιρίες</a:t>
            </a:r>
            <a:r>
              <a:rPr lang="el-GR" dirty="0" smtClean="0"/>
              <a:t>,</a:t>
            </a:r>
          </a:p>
          <a:p>
            <a:r>
              <a:rPr lang="el-GR" dirty="0" smtClean="0"/>
              <a:t>να </a:t>
            </a:r>
            <a:r>
              <a:rPr lang="el-GR" dirty="0"/>
              <a:t>προστατεύουν ευάλωτες ομάδες παιδιών.</a:t>
            </a:r>
          </a:p>
        </p:txBody>
      </p:sp>
    </p:spTree>
    <p:extLst>
      <p:ext uri="{BB962C8B-B14F-4D97-AF65-F5344CB8AC3E}">
        <p14:creationId xmlns:p14="http://schemas.microsoft.com/office/powerpoint/2010/main" val="307645353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0"/>
            <a:ext cx="8596668" cy="991673"/>
          </a:xfrm>
        </p:spPr>
        <p:txBody>
          <a:bodyPr>
            <a:normAutofit fontScale="90000"/>
          </a:bodyPr>
          <a:lstStyle/>
          <a:p>
            <a:r>
              <a:rPr lang="el-GR" b="1" dirty="0"/>
              <a:t>Άρθρο 3 — Το Βέλτιστο Συμφέρον του Παιδιού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dirty="0"/>
              <a:t>Το άρθρο 3 προβλέπει ότι</a:t>
            </a:r>
            <a:r>
              <a:rPr lang="el-GR" dirty="0" smtClean="0"/>
              <a:t>:</a:t>
            </a:r>
          </a:p>
          <a:p>
            <a:r>
              <a:rPr lang="el-GR" dirty="0" smtClean="0"/>
              <a:t>σε </a:t>
            </a:r>
            <a:r>
              <a:rPr lang="el-GR" dirty="0"/>
              <a:t>κάθε απόφαση που αφορά παιδιά, πρωταρχικό κριτήριο πρέπει να είναι το βέλτιστο συμφέρον του παιδιού</a:t>
            </a:r>
            <a:r>
              <a:rPr lang="el-GR" dirty="0" smtClean="0"/>
              <a:t>.</a:t>
            </a:r>
          </a:p>
          <a:p>
            <a:pPr marL="0" indent="0">
              <a:buNone/>
            </a:pPr>
            <a:r>
              <a:rPr lang="el-GR" dirty="0" smtClean="0"/>
              <a:t>Η </a:t>
            </a:r>
            <a:r>
              <a:rPr lang="el-GR" dirty="0"/>
              <a:t>αρχή αυτή εφαρμόζεται</a:t>
            </a:r>
            <a:r>
              <a:rPr lang="el-GR" dirty="0" smtClean="0"/>
              <a:t>:</a:t>
            </a:r>
          </a:p>
          <a:p>
            <a:r>
              <a:rPr lang="el-GR" dirty="0" smtClean="0"/>
              <a:t>από </a:t>
            </a:r>
            <a:r>
              <a:rPr lang="el-GR" dirty="0"/>
              <a:t>δικαστήρια</a:t>
            </a:r>
            <a:r>
              <a:rPr lang="el-GR" dirty="0" smtClean="0"/>
              <a:t>,</a:t>
            </a:r>
          </a:p>
          <a:p>
            <a:r>
              <a:rPr lang="el-GR" dirty="0" smtClean="0"/>
              <a:t>σχολεία,</a:t>
            </a:r>
          </a:p>
          <a:p>
            <a:r>
              <a:rPr lang="el-GR" dirty="0" smtClean="0"/>
              <a:t>κοινωνικές </a:t>
            </a:r>
            <a:r>
              <a:rPr lang="el-GR" dirty="0"/>
              <a:t>υπηρεσίες</a:t>
            </a:r>
            <a:r>
              <a:rPr lang="el-GR" dirty="0" smtClean="0"/>
              <a:t>,</a:t>
            </a:r>
          </a:p>
          <a:p>
            <a:r>
              <a:rPr lang="el-GR" dirty="0" smtClean="0"/>
              <a:t>νοσοκομεία,</a:t>
            </a:r>
          </a:p>
          <a:p>
            <a:r>
              <a:rPr lang="el-GR" dirty="0" smtClean="0"/>
              <a:t>κυβερνήσεις,</a:t>
            </a:r>
          </a:p>
          <a:p>
            <a:r>
              <a:rPr lang="el-GR" dirty="0" smtClean="0"/>
              <a:t>οικογένειες</a:t>
            </a:r>
            <a:r>
              <a:rPr lang="el-GR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1128598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03846" y="460578"/>
            <a:ext cx="8596668" cy="628795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dirty="0"/>
              <a:t>Τι σημαίνει «βέλτιστο συμφέρον</a:t>
            </a:r>
            <a:r>
              <a:rPr lang="el-GR" dirty="0" smtClean="0"/>
              <a:t>»;</a:t>
            </a:r>
          </a:p>
          <a:p>
            <a:pPr marL="0" indent="0">
              <a:buNone/>
            </a:pPr>
            <a:r>
              <a:rPr lang="el-GR" dirty="0" smtClean="0"/>
              <a:t>Σημαίνει </a:t>
            </a:r>
            <a:r>
              <a:rPr lang="el-GR" dirty="0"/>
              <a:t>ότι</a:t>
            </a:r>
            <a:r>
              <a:rPr lang="el-GR" dirty="0" smtClean="0"/>
              <a:t>:</a:t>
            </a:r>
          </a:p>
          <a:p>
            <a:r>
              <a:rPr lang="el-GR" dirty="0" smtClean="0"/>
              <a:t>κάθε </a:t>
            </a:r>
            <a:r>
              <a:rPr lang="el-GR" dirty="0"/>
              <a:t>παιδί πρέπει να προστατεύεται</a:t>
            </a:r>
            <a:r>
              <a:rPr lang="el-GR" dirty="0" smtClean="0"/>
              <a:t>,</a:t>
            </a:r>
          </a:p>
          <a:p>
            <a:r>
              <a:rPr lang="el-GR" dirty="0" smtClean="0"/>
              <a:t>να </a:t>
            </a:r>
            <a:r>
              <a:rPr lang="el-GR" dirty="0"/>
              <a:t>φροντίζεται</a:t>
            </a:r>
            <a:r>
              <a:rPr lang="el-GR" dirty="0" smtClean="0"/>
              <a:t>,</a:t>
            </a:r>
          </a:p>
          <a:p>
            <a:r>
              <a:rPr lang="el-GR" dirty="0" smtClean="0"/>
              <a:t>να </a:t>
            </a:r>
            <a:r>
              <a:rPr lang="el-GR" dirty="0"/>
              <a:t>αναπτύσσεται ολόπλευρα</a:t>
            </a:r>
            <a:r>
              <a:rPr lang="el-GR" dirty="0" smtClean="0"/>
              <a:t>,</a:t>
            </a:r>
          </a:p>
          <a:p>
            <a:r>
              <a:rPr lang="el-GR" dirty="0" smtClean="0"/>
              <a:t>να </a:t>
            </a:r>
            <a:r>
              <a:rPr lang="el-GR" dirty="0"/>
              <a:t>λαμβάνονται αποφάσεις προς όφελός του</a:t>
            </a:r>
            <a:r>
              <a:rPr lang="el-GR" dirty="0" smtClean="0"/>
              <a:t>.</a:t>
            </a:r>
            <a:endParaRPr lang="el-GR" dirty="0"/>
          </a:p>
          <a:p>
            <a:endParaRPr lang="el-GR" dirty="0" smtClean="0"/>
          </a:p>
          <a:p>
            <a:pPr marL="0" indent="0">
              <a:buNone/>
            </a:pPr>
            <a:r>
              <a:rPr lang="el-GR" dirty="0"/>
              <a:t>Περιλαμβάνει</a:t>
            </a:r>
            <a:r>
              <a:rPr lang="el-GR" dirty="0" smtClean="0"/>
              <a:t>:</a:t>
            </a:r>
          </a:p>
          <a:p>
            <a:r>
              <a:rPr lang="el-GR" dirty="0" smtClean="0"/>
              <a:t>σωματική </a:t>
            </a:r>
            <a:r>
              <a:rPr lang="el-GR" dirty="0"/>
              <a:t>ασφάλεια</a:t>
            </a:r>
            <a:r>
              <a:rPr lang="el-GR" dirty="0" smtClean="0"/>
              <a:t>,</a:t>
            </a:r>
          </a:p>
          <a:p>
            <a:r>
              <a:rPr lang="el-GR" dirty="0" smtClean="0"/>
              <a:t>ψυχική </a:t>
            </a:r>
            <a:r>
              <a:rPr lang="el-GR" dirty="0"/>
              <a:t>υγεία</a:t>
            </a:r>
            <a:r>
              <a:rPr lang="el-GR" dirty="0" smtClean="0"/>
              <a:t>,</a:t>
            </a:r>
          </a:p>
          <a:p>
            <a:r>
              <a:rPr lang="el-GR" dirty="0" smtClean="0"/>
              <a:t>συναισθηματική </a:t>
            </a:r>
            <a:r>
              <a:rPr lang="el-GR" dirty="0"/>
              <a:t>ευημερία</a:t>
            </a:r>
            <a:r>
              <a:rPr lang="el-GR" dirty="0" smtClean="0"/>
              <a:t>,</a:t>
            </a:r>
          </a:p>
          <a:p>
            <a:r>
              <a:rPr lang="el-GR" dirty="0" smtClean="0"/>
              <a:t>εκπαίδευση,</a:t>
            </a:r>
          </a:p>
          <a:p>
            <a:r>
              <a:rPr lang="el-GR" dirty="0" smtClean="0"/>
              <a:t>κοινωνική </a:t>
            </a:r>
            <a:r>
              <a:rPr lang="el-GR" dirty="0"/>
              <a:t>ανάπτυξη</a:t>
            </a:r>
            <a:r>
              <a:rPr lang="el-GR" dirty="0" smtClean="0"/>
              <a:t>,</a:t>
            </a:r>
          </a:p>
          <a:p>
            <a:r>
              <a:rPr lang="el-GR" dirty="0" smtClean="0"/>
              <a:t>σταθερό </a:t>
            </a:r>
            <a:r>
              <a:rPr lang="el-GR" dirty="0"/>
              <a:t>και ασφαλές περιβάλλον.</a:t>
            </a:r>
          </a:p>
        </p:txBody>
      </p:sp>
    </p:spTree>
    <p:extLst>
      <p:ext uri="{BB962C8B-B14F-4D97-AF65-F5344CB8AC3E}">
        <p14:creationId xmlns:p14="http://schemas.microsoft.com/office/powerpoint/2010/main" val="230519540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Η έννοια του «βέλτιστου συμφέροντος</a:t>
            </a:r>
            <a:r>
              <a:rPr lang="el-GR" dirty="0" smtClean="0"/>
              <a:t>»: είναι </a:t>
            </a:r>
            <a:r>
              <a:rPr lang="el-GR" dirty="0"/>
              <a:t>αρκετά γενική</a:t>
            </a:r>
            <a:r>
              <a:rPr lang="el-GR" dirty="0" smtClean="0"/>
              <a:t>, μπορεί </a:t>
            </a:r>
            <a:r>
              <a:rPr lang="el-GR" dirty="0"/>
              <a:t>να ερμηνευτεί διαφορετικά</a:t>
            </a:r>
            <a:r>
              <a:rPr lang="el-GR" dirty="0" smtClean="0"/>
              <a:t>.</a:t>
            </a:r>
          </a:p>
          <a:p>
            <a:r>
              <a:rPr lang="el-GR" dirty="0" smtClean="0"/>
              <a:t>Υπάρχει </a:t>
            </a:r>
            <a:r>
              <a:rPr lang="el-GR" dirty="0"/>
              <a:t>κίνδυνος</a:t>
            </a:r>
            <a:r>
              <a:rPr lang="el-GR" dirty="0" smtClean="0"/>
              <a:t>: οι </a:t>
            </a:r>
            <a:r>
              <a:rPr lang="el-GR" dirty="0"/>
              <a:t>ενήλικες να αποφασίζουν χωρίς τη συμμετοχή του παιδιού</a:t>
            </a:r>
            <a:r>
              <a:rPr lang="el-GR" dirty="0" smtClean="0"/>
              <a:t>, χρησιμοποιώντας </a:t>
            </a:r>
            <a:r>
              <a:rPr lang="el-GR" dirty="0"/>
              <a:t>το «συμφέρον» ως μορφή ελέγχου</a:t>
            </a:r>
            <a:r>
              <a:rPr lang="el-GR" dirty="0" smtClean="0"/>
              <a:t>.</a:t>
            </a:r>
          </a:p>
          <a:p>
            <a:r>
              <a:rPr lang="el-GR" dirty="0" smtClean="0"/>
              <a:t>Για </a:t>
            </a:r>
            <a:r>
              <a:rPr lang="el-GR" dirty="0"/>
              <a:t>αυτό</a:t>
            </a:r>
            <a:r>
              <a:rPr lang="el-GR" dirty="0" smtClean="0"/>
              <a:t>: το </a:t>
            </a:r>
            <a:r>
              <a:rPr lang="el-GR" dirty="0"/>
              <a:t>άρθρο 3 συνδέεται άμεσα με το άρθρο 12 (συμμετοχή παιδιού).</a:t>
            </a:r>
          </a:p>
        </p:txBody>
      </p:sp>
    </p:spTree>
    <p:extLst>
      <p:ext uri="{BB962C8B-B14F-4D97-AF65-F5344CB8AC3E}">
        <p14:creationId xmlns:p14="http://schemas.microsoft.com/office/powerpoint/2010/main" val="18202638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057240" y="1915552"/>
            <a:ext cx="7766936" cy="4390802"/>
          </a:xfrm>
        </p:spPr>
        <p:txBody>
          <a:bodyPr>
            <a:normAutofit/>
          </a:bodyPr>
          <a:lstStyle/>
          <a:p>
            <a:pPr algn="ctr"/>
            <a:r>
              <a:rPr lang="el-GR" sz="4000" b="1" dirty="0" smtClean="0"/>
              <a:t>Η Διεθνής Σύμβαση για τα δικαιώματα του παιδιού</a:t>
            </a:r>
            <a:endParaRPr lang="el-GR" sz="4000" b="1" dirty="0" smtClean="0"/>
          </a:p>
        </p:txBody>
      </p:sp>
    </p:spTree>
    <p:extLst>
      <p:ext uri="{BB962C8B-B14F-4D97-AF65-F5344CB8AC3E}">
        <p14:creationId xmlns:p14="http://schemas.microsoft.com/office/powerpoint/2010/main" val="231131936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0"/>
            <a:ext cx="8913394" cy="1320800"/>
          </a:xfrm>
        </p:spPr>
        <p:txBody>
          <a:bodyPr/>
          <a:lstStyle/>
          <a:p>
            <a:r>
              <a:rPr lang="el-GR" b="1" dirty="0"/>
              <a:t>Άρθρο 6 — Δικαίωμα στη Ζωή, Επιβίωση και Ανάπτυξη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dirty="0"/>
              <a:t>Το άρθρο 6 αναγνωρίζει</a:t>
            </a:r>
            <a:r>
              <a:rPr lang="el-GR" dirty="0" smtClean="0"/>
              <a:t>:</a:t>
            </a:r>
          </a:p>
          <a:p>
            <a:r>
              <a:rPr lang="el-GR" dirty="0" smtClean="0"/>
              <a:t>το </a:t>
            </a:r>
            <a:r>
              <a:rPr lang="el-GR" dirty="0"/>
              <a:t>εγγενές δικαίωμα κάθε παιδιού στη ζωή</a:t>
            </a:r>
            <a:r>
              <a:rPr lang="el-GR" dirty="0" smtClean="0"/>
              <a:t>.</a:t>
            </a:r>
          </a:p>
          <a:p>
            <a:pPr marL="0" indent="0">
              <a:buNone/>
            </a:pPr>
            <a:r>
              <a:rPr lang="el-GR" dirty="0" smtClean="0"/>
              <a:t>Τα </a:t>
            </a:r>
            <a:r>
              <a:rPr lang="el-GR" dirty="0"/>
              <a:t>κράτη οφείλουν</a:t>
            </a:r>
            <a:r>
              <a:rPr lang="el-GR" dirty="0" smtClean="0"/>
              <a:t>:</a:t>
            </a:r>
          </a:p>
          <a:p>
            <a:r>
              <a:rPr lang="el-GR" dirty="0" smtClean="0"/>
              <a:t>να </a:t>
            </a:r>
            <a:r>
              <a:rPr lang="el-GR" dirty="0"/>
              <a:t>διασφαλίζουν την επιβίωση</a:t>
            </a:r>
            <a:r>
              <a:rPr lang="el-GR" dirty="0" smtClean="0"/>
              <a:t>,</a:t>
            </a:r>
          </a:p>
          <a:p>
            <a:r>
              <a:rPr lang="el-GR" dirty="0" smtClean="0"/>
              <a:t>την </a:t>
            </a:r>
            <a:r>
              <a:rPr lang="el-GR" dirty="0"/>
              <a:t>ανάπτυξη</a:t>
            </a:r>
            <a:r>
              <a:rPr lang="el-GR" dirty="0" smtClean="0"/>
              <a:t>,</a:t>
            </a:r>
          </a:p>
          <a:p>
            <a:r>
              <a:rPr lang="el-GR" dirty="0" smtClean="0"/>
              <a:t>την </a:t>
            </a:r>
            <a:r>
              <a:rPr lang="el-GR" dirty="0"/>
              <a:t>ευημερία του παιδιού.</a:t>
            </a:r>
          </a:p>
        </p:txBody>
      </p:sp>
    </p:spTree>
    <p:extLst>
      <p:ext uri="{BB962C8B-B14F-4D97-AF65-F5344CB8AC3E}">
        <p14:creationId xmlns:p14="http://schemas.microsoft.com/office/powerpoint/2010/main" val="49073445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Η ανάπτυξη δεν αφορά </a:t>
            </a:r>
            <a:r>
              <a:rPr lang="el-GR" dirty="0" smtClean="0"/>
              <a:t>μόνο: τη </a:t>
            </a:r>
            <a:r>
              <a:rPr lang="el-GR" dirty="0"/>
              <a:t>βιολογική επιβίωση</a:t>
            </a:r>
            <a:r>
              <a:rPr lang="el-GR" dirty="0" smtClean="0"/>
              <a:t>.</a:t>
            </a:r>
          </a:p>
          <a:p>
            <a:pPr marL="0" indent="0">
              <a:buNone/>
            </a:pPr>
            <a:r>
              <a:rPr lang="el-GR" dirty="0" smtClean="0"/>
              <a:t>Περιλαμβάνει:</a:t>
            </a:r>
          </a:p>
          <a:p>
            <a:r>
              <a:rPr lang="el-GR" dirty="0" smtClean="0"/>
              <a:t>σωματική </a:t>
            </a:r>
            <a:r>
              <a:rPr lang="el-GR" dirty="0"/>
              <a:t>ανάπτυξη</a:t>
            </a:r>
            <a:r>
              <a:rPr lang="el-GR" dirty="0" smtClean="0"/>
              <a:t>,</a:t>
            </a:r>
          </a:p>
          <a:p>
            <a:r>
              <a:rPr lang="el-GR" dirty="0" smtClean="0"/>
              <a:t>ψυχική </a:t>
            </a:r>
            <a:r>
              <a:rPr lang="el-GR" dirty="0"/>
              <a:t>ανάπτυξη</a:t>
            </a:r>
            <a:r>
              <a:rPr lang="el-GR" dirty="0" smtClean="0"/>
              <a:t>,</a:t>
            </a:r>
          </a:p>
          <a:p>
            <a:r>
              <a:rPr lang="el-GR" dirty="0" smtClean="0"/>
              <a:t>συναισθηματική </a:t>
            </a:r>
            <a:r>
              <a:rPr lang="el-GR" dirty="0"/>
              <a:t>ανάπτυξη</a:t>
            </a:r>
            <a:r>
              <a:rPr lang="el-GR" dirty="0" smtClean="0"/>
              <a:t>,</a:t>
            </a:r>
          </a:p>
          <a:p>
            <a:r>
              <a:rPr lang="el-GR" dirty="0" smtClean="0"/>
              <a:t>γνωστική </a:t>
            </a:r>
            <a:r>
              <a:rPr lang="el-GR" dirty="0"/>
              <a:t>ανάπτυξη</a:t>
            </a:r>
            <a:r>
              <a:rPr lang="el-GR" dirty="0" smtClean="0"/>
              <a:t>,</a:t>
            </a:r>
          </a:p>
          <a:p>
            <a:r>
              <a:rPr lang="el-GR" dirty="0" smtClean="0"/>
              <a:t>κοινωνική </a:t>
            </a:r>
            <a:r>
              <a:rPr lang="el-GR" dirty="0" err="1"/>
              <a:t>ανάπτυξη,πολιτισμική</a:t>
            </a:r>
            <a:r>
              <a:rPr lang="el-GR" dirty="0"/>
              <a:t> ανάπτυξη.</a:t>
            </a:r>
          </a:p>
        </p:txBody>
      </p:sp>
    </p:spTree>
    <p:extLst>
      <p:ext uri="{BB962C8B-B14F-4D97-AF65-F5344CB8AC3E}">
        <p14:creationId xmlns:p14="http://schemas.microsoft.com/office/powerpoint/2010/main" val="337084366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dirty="0"/>
              <a:t>Υποχρεώσεις των </a:t>
            </a:r>
            <a:r>
              <a:rPr lang="el-GR" dirty="0" smtClean="0"/>
              <a:t>Κρατών</a:t>
            </a:r>
          </a:p>
          <a:p>
            <a:r>
              <a:rPr lang="el-GR" dirty="0" smtClean="0"/>
              <a:t>Τα </a:t>
            </a:r>
            <a:r>
              <a:rPr lang="el-GR" dirty="0"/>
              <a:t>κράτη πρέπει να παρέχουν</a:t>
            </a:r>
            <a:r>
              <a:rPr lang="el-GR" dirty="0" smtClean="0"/>
              <a:t>:</a:t>
            </a:r>
          </a:p>
          <a:p>
            <a:r>
              <a:rPr lang="el-GR" dirty="0" smtClean="0"/>
              <a:t>υγειονομική </a:t>
            </a:r>
            <a:r>
              <a:rPr lang="el-GR" dirty="0"/>
              <a:t>περίθαλψη</a:t>
            </a:r>
            <a:r>
              <a:rPr lang="el-GR" dirty="0" smtClean="0"/>
              <a:t>,</a:t>
            </a:r>
          </a:p>
          <a:p>
            <a:r>
              <a:rPr lang="el-GR" dirty="0" smtClean="0"/>
              <a:t>εκπαίδευση,</a:t>
            </a:r>
          </a:p>
          <a:p>
            <a:r>
              <a:rPr lang="el-GR" dirty="0" smtClean="0"/>
              <a:t>επαρκή </a:t>
            </a:r>
            <a:r>
              <a:rPr lang="el-GR" dirty="0"/>
              <a:t>διατροφή</a:t>
            </a:r>
            <a:r>
              <a:rPr lang="el-GR" dirty="0" smtClean="0"/>
              <a:t>,</a:t>
            </a:r>
          </a:p>
          <a:p>
            <a:r>
              <a:rPr lang="el-GR" dirty="0" smtClean="0"/>
              <a:t>ασφαλές </a:t>
            </a:r>
            <a:r>
              <a:rPr lang="el-GR" dirty="0"/>
              <a:t>περιβάλλον</a:t>
            </a:r>
            <a:r>
              <a:rPr lang="el-GR" dirty="0" smtClean="0"/>
              <a:t>,</a:t>
            </a:r>
          </a:p>
          <a:p>
            <a:r>
              <a:rPr lang="el-GR" dirty="0" smtClean="0"/>
              <a:t>κοινωνική </a:t>
            </a:r>
            <a:r>
              <a:rPr lang="el-GR" dirty="0"/>
              <a:t>προστασία.</a:t>
            </a:r>
          </a:p>
        </p:txBody>
      </p:sp>
    </p:spTree>
    <p:extLst>
      <p:ext uri="{BB962C8B-B14F-4D97-AF65-F5344CB8AC3E}">
        <p14:creationId xmlns:p14="http://schemas.microsoft.com/office/powerpoint/2010/main" val="15552747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0"/>
            <a:ext cx="8596668" cy="1320800"/>
          </a:xfrm>
        </p:spPr>
        <p:txBody>
          <a:bodyPr/>
          <a:lstStyle/>
          <a:p>
            <a:r>
              <a:rPr lang="el-GR" b="1" dirty="0"/>
              <a:t>Άρθρο 12 — Σεβασμός στις Απόψεις του Παιδιού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84150" y="2817411"/>
            <a:ext cx="8596668" cy="3880773"/>
          </a:xfrm>
        </p:spPr>
        <p:txBody>
          <a:bodyPr/>
          <a:lstStyle/>
          <a:p>
            <a:r>
              <a:rPr lang="el-GR" dirty="0"/>
              <a:t>Αναγνωρίζει ότι</a:t>
            </a:r>
            <a:r>
              <a:rPr lang="el-GR" dirty="0" smtClean="0"/>
              <a:t>: το </a:t>
            </a:r>
            <a:r>
              <a:rPr lang="el-GR" dirty="0"/>
              <a:t>παιδί έχει δικαίωμα να εκφράζει ελεύθερα τη γνώμη του σε όλα τα ζητήματα που το αφορούν</a:t>
            </a:r>
            <a:r>
              <a:rPr lang="el-GR" dirty="0" smtClean="0"/>
              <a:t>.</a:t>
            </a:r>
          </a:p>
          <a:p>
            <a:pPr marL="0" indent="0">
              <a:buNone/>
            </a:pPr>
            <a:r>
              <a:rPr lang="el-GR" dirty="0" smtClean="0"/>
              <a:t>Η </a:t>
            </a:r>
            <a:r>
              <a:rPr lang="el-GR" dirty="0"/>
              <a:t>γνώμη του </a:t>
            </a:r>
            <a:r>
              <a:rPr lang="el-GR" dirty="0" smtClean="0"/>
              <a:t>παιδιού:</a:t>
            </a:r>
          </a:p>
          <a:p>
            <a:r>
              <a:rPr lang="el-GR" dirty="0" smtClean="0"/>
              <a:t>πρέπει να </a:t>
            </a:r>
            <a:r>
              <a:rPr lang="el-GR" dirty="0"/>
              <a:t>λαμβάνεται σοβαρά υπόψη</a:t>
            </a:r>
            <a:r>
              <a:rPr lang="el-GR" dirty="0" smtClean="0"/>
              <a:t>,</a:t>
            </a:r>
          </a:p>
          <a:p>
            <a:r>
              <a:rPr lang="el-GR" dirty="0" smtClean="0"/>
              <a:t>ανάλογα </a:t>
            </a:r>
            <a:r>
              <a:rPr lang="el-GR" dirty="0"/>
              <a:t>με</a:t>
            </a:r>
            <a:r>
              <a:rPr lang="el-GR" dirty="0" smtClean="0"/>
              <a:t>: την </a:t>
            </a:r>
            <a:r>
              <a:rPr lang="el-GR" dirty="0"/>
              <a:t>ηλικία</a:t>
            </a:r>
            <a:r>
              <a:rPr lang="el-GR" dirty="0" smtClean="0"/>
              <a:t>, την </a:t>
            </a:r>
            <a:r>
              <a:rPr lang="el-GR" dirty="0"/>
              <a:t>ωριμότητα.</a:t>
            </a:r>
          </a:p>
        </p:txBody>
      </p:sp>
    </p:spTree>
    <p:extLst>
      <p:ext uri="{BB962C8B-B14F-4D97-AF65-F5344CB8AC3E}">
        <p14:creationId xmlns:p14="http://schemas.microsoft.com/office/powerpoint/2010/main" val="65013244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703092" y="576487"/>
            <a:ext cx="8596668" cy="666144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dirty="0"/>
              <a:t>Για πρώτη φορά</a:t>
            </a:r>
            <a:r>
              <a:rPr lang="el-GR" dirty="0" smtClean="0"/>
              <a:t>:</a:t>
            </a:r>
          </a:p>
          <a:p>
            <a:r>
              <a:rPr lang="el-GR" dirty="0" smtClean="0"/>
              <a:t>το </a:t>
            </a:r>
            <a:r>
              <a:rPr lang="el-GR" dirty="0"/>
              <a:t>παιδί αντιμετωπίζεται ως ενεργός συμμετέχων</a:t>
            </a:r>
            <a:r>
              <a:rPr lang="el-GR" dirty="0" smtClean="0"/>
              <a:t>,</a:t>
            </a:r>
          </a:p>
          <a:p>
            <a:r>
              <a:rPr lang="el-GR" dirty="0" smtClean="0"/>
              <a:t>όχι </a:t>
            </a:r>
            <a:r>
              <a:rPr lang="el-GR" dirty="0"/>
              <a:t>μόνο ως αντικείμενο προστασίας</a:t>
            </a:r>
            <a:r>
              <a:rPr lang="el-GR" dirty="0" smtClean="0"/>
              <a:t>.</a:t>
            </a:r>
          </a:p>
          <a:p>
            <a:endParaRPr lang="el-GR" dirty="0" smtClean="0"/>
          </a:p>
          <a:p>
            <a:pPr marL="0" indent="0">
              <a:buNone/>
            </a:pPr>
            <a:r>
              <a:rPr lang="el-GR" dirty="0" smtClean="0"/>
              <a:t>Το </a:t>
            </a:r>
            <a:r>
              <a:rPr lang="el-GR" dirty="0"/>
              <a:t>άρθρο αυτό θεμελιώνει</a:t>
            </a:r>
            <a:r>
              <a:rPr lang="el-GR" dirty="0" smtClean="0"/>
              <a:t>:</a:t>
            </a:r>
          </a:p>
          <a:p>
            <a:r>
              <a:rPr lang="el-GR" dirty="0" smtClean="0"/>
              <a:t>Συμμετοχή</a:t>
            </a:r>
          </a:p>
          <a:p>
            <a:r>
              <a:rPr lang="el-GR" dirty="0" smtClean="0"/>
              <a:t>δημοκρατική </a:t>
            </a:r>
            <a:r>
              <a:rPr lang="el-GR" dirty="0"/>
              <a:t>εκπαίδευση</a:t>
            </a:r>
            <a:r>
              <a:rPr lang="el-GR" dirty="0" smtClean="0"/>
              <a:t>,</a:t>
            </a:r>
          </a:p>
          <a:p>
            <a:r>
              <a:rPr lang="el-GR" dirty="0" smtClean="0"/>
              <a:t>παιδική φωνή</a:t>
            </a:r>
          </a:p>
          <a:p>
            <a:endParaRPr lang="el-GR" dirty="0"/>
          </a:p>
          <a:p>
            <a:pPr marL="0" indent="0">
              <a:buNone/>
            </a:pPr>
            <a:r>
              <a:rPr lang="el-GR" dirty="0"/>
              <a:t>Το παιδί πρέπει να ακούγεται</a:t>
            </a:r>
            <a:r>
              <a:rPr lang="el-GR" dirty="0" smtClean="0"/>
              <a:t>:</a:t>
            </a:r>
          </a:p>
          <a:p>
            <a:r>
              <a:rPr lang="el-GR" dirty="0" smtClean="0"/>
              <a:t>στο </a:t>
            </a:r>
            <a:r>
              <a:rPr lang="el-GR" dirty="0"/>
              <a:t>σχολείο</a:t>
            </a:r>
            <a:r>
              <a:rPr lang="el-GR" dirty="0" smtClean="0"/>
              <a:t>,</a:t>
            </a:r>
          </a:p>
          <a:p>
            <a:r>
              <a:rPr lang="el-GR" dirty="0" smtClean="0"/>
              <a:t>στην </a:t>
            </a:r>
            <a:r>
              <a:rPr lang="el-GR" dirty="0"/>
              <a:t>οικογένεια</a:t>
            </a:r>
            <a:r>
              <a:rPr lang="el-GR" dirty="0" smtClean="0"/>
              <a:t>,</a:t>
            </a:r>
          </a:p>
          <a:p>
            <a:r>
              <a:rPr lang="el-GR" dirty="0" smtClean="0"/>
              <a:t>σε </a:t>
            </a:r>
            <a:r>
              <a:rPr lang="el-GR" dirty="0"/>
              <a:t>δικαστικές διαδικασίες</a:t>
            </a:r>
            <a:r>
              <a:rPr lang="el-GR" dirty="0" smtClean="0"/>
              <a:t>,</a:t>
            </a:r>
          </a:p>
          <a:p>
            <a:r>
              <a:rPr lang="el-GR" dirty="0" smtClean="0"/>
              <a:t>σε </a:t>
            </a:r>
            <a:r>
              <a:rPr lang="el-GR" dirty="0"/>
              <a:t>κοινωνικές υπηρεσίες</a:t>
            </a:r>
            <a:r>
              <a:rPr lang="el-GR" dirty="0" smtClean="0"/>
              <a:t>,</a:t>
            </a:r>
          </a:p>
          <a:p>
            <a:r>
              <a:rPr lang="el-GR" dirty="0" smtClean="0"/>
              <a:t>σε </a:t>
            </a:r>
            <a:r>
              <a:rPr lang="el-GR" dirty="0"/>
              <a:t>θέματα υγείας.</a:t>
            </a:r>
            <a:endParaRPr lang="el-GR" dirty="0" smtClean="0"/>
          </a:p>
        </p:txBody>
      </p:sp>
    </p:spTree>
    <p:extLst>
      <p:ext uri="{BB962C8B-B14F-4D97-AF65-F5344CB8AC3E}">
        <p14:creationId xmlns:p14="http://schemas.microsoft.com/office/powerpoint/2010/main" val="423171229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dirty="0"/>
              <a:t>Παρά τη σημασία του</a:t>
            </a:r>
            <a:r>
              <a:rPr lang="el-GR" dirty="0" smtClean="0"/>
              <a:t>:</a:t>
            </a:r>
          </a:p>
          <a:p>
            <a:r>
              <a:rPr lang="el-GR" dirty="0" smtClean="0"/>
              <a:t>συχνά </a:t>
            </a:r>
            <a:r>
              <a:rPr lang="el-GR" dirty="0"/>
              <a:t>οι ενήλικες δεν λαμβάνουν σοβαρά υπόψη τη γνώμη των παιδιών</a:t>
            </a:r>
            <a:r>
              <a:rPr lang="el-GR" dirty="0" smtClean="0"/>
              <a:t>,</a:t>
            </a:r>
          </a:p>
          <a:p>
            <a:r>
              <a:rPr lang="el-GR" dirty="0" smtClean="0"/>
              <a:t>η </a:t>
            </a:r>
            <a:r>
              <a:rPr lang="el-GR" dirty="0"/>
              <a:t>συμμετοχή περιορίζεται συμβολικά</a:t>
            </a:r>
            <a:r>
              <a:rPr lang="el-GR" dirty="0" smtClean="0"/>
              <a:t>,</a:t>
            </a:r>
          </a:p>
          <a:p>
            <a:r>
              <a:rPr lang="el-GR" dirty="0" smtClean="0"/>
              <a:t>μικρά </a:t>
            </a:r>
            <a:r>
              <a:rPr lang="el-GR" dirty="0"/>
              <a:t>παιδιά αποκλείονται λόγω ηλικίας.</a:t>
            </a:r>
          </a:p>
        </p:txBody>
      </p:sp>
    </p:spTree>
    <p:extLst>
      <p:ext uri="{BB962C8B-B14F-4D97-AF65-F5344CB8AC3E}">
        <p14:creationId xmlns:p14="http://schemas.microsoft.com/office/powerpoint/2010/main" val="243482434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-1" y="-1"/>
            <a:ext cx="9388699" cy="1339403"/>
          </a:xfrm>
        </p:spPr>
        <p:txBody>
          <a:bodyPr>
            <a:normAutofit/>
          </a:bodyPr>
          <a:lstStyle/>
          <a:p>
            <a:r>
              <a:rPr lang="el-GR" b="1" dirty="0"/>
              <a:t>Η Οικουμενικότητα των Δικαιωμάτων του Παιδιού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96014" y="2112135"/>
            <a:ext cx="8596668" cy="4341351"/>
          </a:xfrm>
        </p:spPr>
        <p:txBody>
          <a:bodyPr>
            <a:normAutofit/>
          </a:bodyPr>
          <a:lstStyle/>
          <a:p>
            <a:r>
              <a:rPr lang="el-GR" dirty="0"/>
              <a:t>Η αρχή της οικουμενικότητας αποτελεί μία από τις σημαντικότερες βάσεις των ανθρωπίνων δικαιωμάτων και των δικαιωμάτων του παιδιού. </a:t>
            </a:r>
            <a:endParaRPr lang="el-GR" dirty="0" smtClean="0"/>
          </a:p>
          <a:p>
            <a:pPr marL="0" indent="0">
              <a:buNone/>
            </a:pPr>
            <a:r>
              <a:rPr lang="el-GR" dirty="0" smtClean="0"/>
              <a:t>Σύμφωνα </a:t>
            </a:r>
            <a:r>
              <a:rPr lang="el-GR" dirty="0"/>
              <a:t>με αυτή την αρχή</a:t>
            </a:r>
            <a:r>
              <a:rPr lang="el-GR" dirty="0" smtClean="0"/>
              <a:t>:</a:t>
            </a:r>
          </a:p>
          <a:p>
            <a:r>
              <a:rPr lang="el-GR" dirty="0" smtClean="0"/>
              <a:t>όλα </a:t>
            </a:r>
            <a:r>
              <a:rPr lang="el-GR" dirty="0"/>
              <a:t>τα παιδιά έχουν τα ίδια δικαιώματα</a:t>
            </a:r>
            <a:r>
              <a:rPr lang="el-GR" dirty="0" smtClean="0"/>
              <a:t>,</a:t>
            </a:r>
          </a:p>
          <a:p>
            <a:r>
              <a:rPr lang="el-GR" dirty="0" smtClean="0"/>
              <a:t> </a:t>
            </a:r>
            <a:r>
              <a:rPr lang="el-GR" dirty="0"/>
              <a:t>ανεξάρτητα από οποιαδήποτε διαφορά ή χαρακτηριστικό</a:t>
            </a:r>
            <a:r>
              <a:rPr lang="el-GR" dirty="0" smtClean="0"/>
              <a:t>.</a:t>
            </a:r>
          </a:p>
          <a:p>
            <a:pPr marL="0" indent="0">
              <a:buNone/>
            </a:pPr>
            <a:r>
              <a:rPr lang="el-GR" dirty="0" smtClean="0"/>
              <a:t>Η </a:t>
            </a:r>
            <a:r>
              <a:rPr lang="el-GR" dirty="0"/>
              <a:t>οικουμενικότητα σημαίνει ότι τα δικαιώματα</a:t>
            </a:r>
            <a:r>
              <a:rPr lang="el-GR" dirty="0" smtClean="0"/>
              <a:t>:</a:t>
            </a:r>
          </a:p>
          <a:p>
            <a:r>
              <a:rPr lang="el-GR" dirty="0" smtClean="0"/>
              <a:t> ανήκουν </a:t>
            </a:r>
            <a:r>
              <a:rPr lang="el-GR" dirty="0"/>
              <a:t>σε κάθε άνθρωπο</a:t>
            </a:r>
            <a:r>
              <a:rPr lang="el-GR" dirty="0" smtClean="0"/>
              <a:t>,</a:t>
            </a:r>
          </a:p>
          <a:p>
            <a:r>
              <a:rPr lang="el-GR" dirty="0" smtClean="0"/>
              <a:t>είναι </a:t>
            </a:r>
            <a:r>
              <a:rPr lang="el-GR" dirty="0"/>
              <a:t>καθολικά</a:t>
            </a:r>
            <a:r>
              <a:rPr lang="el-GR" dirty="0" smtClean="0"/>
              <a:t>,</a:t>
            </a:r>
          </a:p>
          <a:p>
            <a:r>
              <a:rPr lang="el-GR" dirty="0" smtClean="0"/>
              <a:t>ισχύουν </a:t>
            </a:r>
            <a:r>
              <a:rPr lang="el-GR" dirty="0"/>
              <a:t>παντού</a:t>
            </a:r>
            <a:r>
              <a:rPr lang="el-GR" dirty="0" smtClean="0"/>
              <a:t>,</a:t>
            </a:r>
          </a:p>
          <a:p>
            <a:r>
              <a:rPr lang="el-GR" dirty="0" smtClean="0"/>
              <a:t>δεν </a:t>
            </a:r>
            <a:r>
              <a:rPr lang="el-GR" dirty="0"/>
              <a:t>εξαρτώνται από</a:t>
            </a:r>
            <a:r>
              <a:rPr lang="el-GR" dirty="0" smtClean="0"/>
              <a:t>: εθνικότητα, φύλο, θρησκεία, </a:t>
            </a:r>
            <a:r>
              <a:rPr lang="el-GR" dirty="0" err="1" smtClean="0"/>
              <a:t>πολιτισμό,κοινωνική</a:t>
            </a:r>
            <a:r>
              <a:rPr lang="el-GR" dirty="0" smtClean="0"/>
              <a:t> </a:t>
            </a:r>
            <a:r>
              <a:rPr lang="el-GR" dirty="0"/>
              <a:t>τάξη</a:t>
            </a:r>
            <a:r>
              <a:rPr lang="el-GR" dirty="0" smtClean="0"/>
              <a:t>, οικονομική </a:t>
            </a:r>
            <a:r>
              <a:rPr lang="el-GR" dirty="0"/>
              <a:t>κατάσταση.</a:t>
            </a:r>
          </a:p>
        </p:txBody>
      </p:sp>
    </p:spTree>
    <p:extLst>
      <p:ext uri="{BB962C8B-B14F-4D97-AF65-F5344CB8AC3E}">
        <p14:creationId xmlns:p14="http://schemas.microsoft.com/office/powerpoint/2010/main" val="237970079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677334" y="1918953"/>
            <a:ext cx="8596668" cy="4122410"/>
          </a:xfrm>
        </p:spPr>
        <p:txBody>
          <a:bodyPr/>
          <a:lstStyle/>
          <a:p>
            <a:r>
              <a:rPr lang="el-GR" dirty="0"/>
              <a:t>Η οικουμενικότητα σημαίνει ότι</a:t>
            </a:r>
            <a:r>
              <a:rPr lang="el-GR" dirty="0" smtClean="0"/>
              <a:t>: τα </a:t>
            </a:r>
            <a:r>
              <a:rPr lang="el-GR" dirty="0"/>
              <a:t>δικαιώματα ανήκουν σε όλα τα παιδιά επειδή είναι άνθρωποι</a:t>
            </a:r>
            <a:r>
              <a:rPr lang="el-GR" dirty="0" smtClean="0"/>
              <a:t>.</a:t>
            </a:r>
          </a:p>
          <a:p>
            <a:pPr marL="0" indent="0">
              <a:buNone/>
            </a:pPr>
            <a:r>
              <a:rPr lang="el-GR" dirty="0" smtClean="0"/>
              <a:t>Τα </a:t>
            </a:r>
            <a:r>
              <a:rPr lang="el-GR" dirty="0"/>
              <a:t>δικαιώματα</a:t>
            </a:r>
            <a:r>
              <a:rPr lang="el-GR" dirty="0" smtClean="0"/>
              <a:t>:</a:t>
            </a:r>
          </a:p>
          <a:p>
            <a:r>
              <a:rPr lang="el-GR" dirty="0" smtClean="0"/>
              <a:t>δεν </a:t>
            </a:r>
            <a:r>
              <a:rPr lang="el-GR" dirty="0"/>
              <a:t>χαρίζονται από το κράτος</a:t>
            </a:r>
            <a:r>
              <a:rPr lang="el-GR" dirty="0" smtClean="0"/>
              <a:t>,</a:t>
            </a:r>
          </a:p>
          <a:p>
            <a:r>
              <a:rPr lang="el-GR" dirty="0" smtClean="0"/>
              <a:t>δεν </a:t>
            </a:r>
            <a:r>
              <a:rPr lang="el-GR" dirty="0"/>
              <a:t>εξαρτώνται από κοινωνική θέση</a:t>
            </a:r>
            <a:r>
              <a:rPr lang="el-GR" dirty="0" smtClean="0"/>
              <a:t>,</a:t>
            </a:r>
          </a:p>
          <a:p>
            <a:r>
              <a:rPr lang="el-GR" dirty="0" smtClean="0"/>
              <a:t>δεν </a:t>
            </a:r>
            <a:r>
              <a:rPr lang="el-GR" dirty="0"/>
              <a:t>αποτελούν προνόμιο ορισμένων ομάδων</a:t>
            </a:r>
            <a:r>
              <a:rPr lang="el-GR" dirty="0" smtClean="0"/>
              <a:t>.</a:t>
            </a:r>
          </a:p>
          <a:p>
            <a:r>
              <a:rPr lang="el-GR" dirty="0" smtClean="0"/>
              <a:t>Άρα: κάθε </a:t>
            </a:r>
            <a:r>
              <a:rPr lang="el-GR" dirty="0"/>
              <a:t>παιδί έχει ίση ανθρώπινη αξία και αξιοπρέπεια.</a:t>
            </a:r>
          </a:p>
        </p:txBody>
      </p:sp>
    </p:spTree>
    <p:extLst>
      <p:ext uri="{BB962C8B-B14F-4D97-AF65-F5344CB8AC3E}">
        <p14:creationId xmlns:p14="http://schemas.microsoft.com/office/powerpoint/2010/main" val="106533515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dirty="0"/>
              <a:t>Η ιδέα των καθολικών δικαιωμάτων αναπτύχθηκε ιδιαίτερα </a:t>
            </a:r>
            <a:r>
              <a:rPr lang="el-GR" dirty="0" err="1"/>
              <a:t>μετά:τον</a:t>
            </a:r>
            <a:r>
              <a:rPr lang="el-GR" dirty="0"/>
              <a:t> Β΄ Παγκόσμιο Πόλεμο</a:t>
            </a:r>
            <a:r>
              <a:rPr lang="el-GR" dirty="0" smtClean="0"/>
              <a:t>,</a:t>
            </a:r>
          </a:p>
          <a:p>
            <a:r>
              <a:rPr lang="el-GR" dirty="0" smtClean="0"/>
              <a:t>τα </a:t>
            </a:r>
            <a:r>
              <a:rPr lang="el-GR" dirty="0"/>
              <a:t>εγκλήματα κατά της ανθρωπότητας</a:t>
            </a:r>
            <a:r>
              <a:rPr lang="el-GR" dirty="0" smtClean="0"/>
              <a:t>,</a:t>
            </a:r>
          </a:p>
          <a:p>
            <a:r>
              <a:rPr lang="el-GR" dirty="0" smtClean="0"/>
              <a:t>τις </a:t>
            </a:r>
            <a:r>
              <a:rPr lang="el-GR" dirty="0"/>
              <a:t>μαζικές παραβιάσεις δικαιωμάτων</a:t>
            </a:r>
            <a:r>
              <a:rPr lang="el-GR" dirty="0" smtClean="0"/>
              <a:t>.</a:t>
            </a:r>
          </a:p>
          <a:p>
            <a:pPr marL="0" indent="0">
              <a:buNone/>
            </a:pPr>
            <a:endParaRPr lang="el-GR" dirty="0" smtClean="0"/>
          </a:p>
          <a:p>
            <a:pPr marL="0" indent="0">
              <a:buNone/>
            </a:pPr>
            <a:r>
              <a:rPr lang="el-GR" dirty="0" smtClean="0"/>
              <a:t>Η </a:t>
            </a:r>
            <a:r>
              <a:rPr lang="el-GR" dirty="0"/>
              <a:t>διεθνής κοινότητα αναγνώρισε ότι</a:t>
            </a:r>
            <a:r>
              <a:rPr lang="el-GR" dirty="0" smtClean="0"/>
              <a:t>:</a:t>
            </a:r>
          </a:p>
          <a:p>
            <a:r>
              <a:rPr lang="el-GR" dirty="0" smtClean="0"/>
              <a:t>τα </a:t>
            </a:r>
            <a:r>
              <a:rPr lang="el-GR" dirty="0"/>
              <a:t>ανθρώπινα δικαιώματα πρέπει να προστατεύονται παγκόσμια.</a:t>
            </a:r>
          </a:p>
        </p:txBody>
      </p:sp>
    </p:spTree>
    <p:extLst>
      <p:ext uri="{BB962C8B-B14F-4D97-AF65-F5344CB8AC3E}">
        <p14:creationId xmlns:p14="http://schemas.microsoft.com/office/powerpoint/2010/main" val="316062248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dirty="0"/>
              <a:t>Η Διακήρυξη </a:t>
            </a:r>
            <a:r>
              <a:rPr lang="el-GR" dirty="0" smtClean="0"/>
              <a:t>του 1948 υποστήριξε </a:t>
            </a:r>
            <a:r>
              <a:rPr lang="el-GR" dirty="0"/>
              <a:t>ότι</a:t>
            </a:r>
            <a:r>
              <a:rPr lang="el-GR" dirty="0" smtClean="0"/>
              <a:t>:</a:t>
            </a:r>
          </a:p>
          <a:p>
            <a:r>
              <a:rPr lang="el-GR" dirty="0" smtClean="0"/>
              <a:t>όλοι </a:t>
            </a:r>
            <a:r>
              <a:rPr lang="el-GR" dirty="0"/>
              <a:t>οι άνθρωποι γεννιούνται ελεύθεροι</a:t>
            </a:r>
            <a:r>
              <a:rPr lang="el-GR" dirty="0" smtClean="0"/>
              <a:t>,</a:t>
            </a:r>
          </a:p>
          <a:p>
            <a:r>
              <a:rPr lang="el-GR" dirty="0" smtClean="0"/>
              <a:t>είναι </a:t>
            </a:r>
            <a:r>
              <a:rPr lang="el-GR" dirty="0"/>
              <a:t>ίσοι στην αξιοπρέπεια και στα δικαιώματα</a:t>
            </a:r>
            <a:r>
              <a:rPr lang="el-GR" dirty="0" smtClean="0"/>
              <a:t>.</a:t>
            </a:r>
          </a:p>
          <a:p>
            <a:endParaRPr lang="el-GR" dirty="0" smtClean="0"/>
          </a:p>
          <a:p>
            <a:pPr marL="0" indent="0">
              <a:buNone/>
            </a:pPr>
            <a:r>
              <a:rPr lang="el-GR" dirty="0" smtClean="0"/>
              <a:t>Αυτή </a:t>
            </a:r>
            <a:r>
              <a:rPr lang="el-GR" dirty="0"/>
              <a:t>η λογική μεταφέρθηκε αργότερα</a:t>
            </a:r>
            <a:r>
              <a:rPr lang="el-GR" dirty="0" smtClean="0"/>
              <a:t>:</a:t>
            </a:r>
          </a:p>
          <a:p>
            <a:r>
              <a:rPr lang="el-GR" dirty="0" smtClean="0"/>
              <a:t>στα </a:t>
            </a:r>
            <a:r>
              <a:rPr lang="el-GR" dirty="0"/>
              <a:t>δικαιώματα του παιδιού</a:t>
            </a:r>
            <a:r>
              <a:rPr lang="el-GR" dirty="0" smtClean="0"/>
              <a:t>,</a:t>
            </a:r>
          </a:p>
          <a:p>
            <a:r>
              <a:rPr lang="el-GR" dirty="0" smtClean="0"/>
              <a:t>μέσω </a:t>
            </a:r>
            <a:r>
              <a:rPr lang="el-GR" dirty="0"/>
              <a:t>της Σύμβασης του 1989.</a:t>
            </a:r>
          </a:p>
        </p:txBody>
      </p:sp>
    </p:spTree>
    <p:extLst>
      <p:ext uri="{BB962C8B-B14F-4D97-AF65-F5344CB8AC3E}">
        <p14:creationId xmlns:p14="http://schemas.microsoft.com/office/powerpoint/2010/main" val="20709785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579789" y="0"/>
            <a:ext cx="9182398" cy="1352282"/>
          </a:xfrm>
        </p:spPr>
        <p:txBody>
          <a:bodyPr/>
          <a:lstStyle/>
          <a:p>
            <a:pPr algn="l"/>
            <a:r>
              <a:rPr lang="el-GR" sz="3600" b="1" dirty="0"/>
              <a:t>Ο Ρόλος του Παιδιού στην Προστασία των Δικαιωμάτων του</a:t>
            </a: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708576" y="3072038"/>
            <a:ext cx="10019524" cy="5646959"/>
          </a:xfrm>
        </p:spPr>
        <p:txBody>
          <a:bodyPr>
            <a:normAutofit/>
          </a:bodyPr>
          <a:lstStyle/>
          <a:p>
            <a:pPr marL="342900" indent="-342900" algn="l">
              <a:buAutoNum type="arabicPeriod"/>
            </a:pPr>
            <a:r>
              <a:rPr lang="el-GR" dirty="0" smtClean="0">
                <a:solidFill>
                  <a:schemeClr val="tx1"/>
                </a:solidFill>
              </a:rPr>
              <a:t>Το </a:t>
            </a:r>
            <a:r>
              <a:rPr lang="el-GR" dirty="0">
                <a:solidFill>
                  <a:schemeClr val="tx1"/>
                </a:solidFill>
              </a:rPr>
              <a:t>Παιδί ως Ενεργό </a:t>
            </a:r>
            <a:r>
              <a:rPr lang="el-GR" dirty="0" smtClean="0">
                <a:solidFill>
                  <a:schemeClr val="tx1"/>
                </a:solidFill>
              </a:rPr>
              <a:t>Υποκείμενο</a:t>
            </a:r>
          </a:p>
          <a:p>
            <a:pPr marL="342900" indent="-342900" algn="l">
              <a:buAutoNum type="arabicPeriod"/>
            </a:pPr>
            <a:r>
              <a:rPr lang="el-GR" dirty="0" smtClean="0">
                <a:solidFill>
                  <a:schemeClr val="tx1"/>
                </a:solidFill>
              </a:rPr>
              <a:t>Τα </a:t>
            </a:r>
            <a:r>
              <a:rPr lang="el-GR" dirty="0">
                <a:solidFill>
                  <a:schemeClr val="tx1"/>
                </a:solidFill>
              </a:rPr>
              <a:t>παιδιά διαθέτουν </a:t>
            </a:r>
            <a:r>
              <a:rPr lang="el-GR" dirty="0" smtClean="0">
                <a:solidFill>
                  <a:schemeClr val="tx1"/>
                </a:solidFill>
              </a:rPr>
              <a:t>ικανότητα </a:t>
            </a:r>
            <a:r>
              <a:rPr lang="el-GR" dirty="0">
                <a:solidFill>
                  <a:schemeClr val="tx1"/>
                </a:solidFill>
              </a:rPr>
              <a:t>δράσης και συμμετοχής στην κοινωνική ζωή</a:t>
            </a:r>
            <a:r>
              <a:rPr lang="el-GR" dirty="0" smtClean="0">
                <a:solidFill>
                  <a:schemeClr val="tx1"/>
                </a:solidFill>
              </a:rPr>
              <a:t>. Άρα: δεν </a:t>
            </a:r>
            <a:r>
              <a:rPr lang="el-GR" dirty="0">
                <a:solidFill>
                  <a:schemeClr val="tx1"/>
                </a:solidFill>
              </a:rPr>
              <a:t>είναι μόνο αντικείμενα προστασίας</a:t>
            </a:r>
            <a:r>
              <a:rPr lang="el-GR" dirty="0" smtClean="0">
                <a:solidFill>
                  <a:schemeClr val="tx1"/>
                </a:solidFill>
              </a:rPr>
              <a:t>, αλλά </a:t>
            </a:r>
            <a:r>
              <a:rPr lang="el-GR" dirty="0">
                <a:solidFill>
                  <a:schemeClr val="tx1"/>
                </a:solidFill>
              </a:rPr>
              <a:t>και φορείς δικαιωμάτων που μπορούν να συμβάλλουν στην προάσπισή τους</a:t>
            </a:r>
            <a:r>
              <a:rPr lang="el-GR" dirty="0" smtClean="0">
                <a:solidFill>
                  <a:schemeClr val="tx1"/>
                </a:solidFill>
              </a:rPr>
              <a:t>.</a:t>
            </a:r>
          </a:p>
          <a:p>
            <a:pPr marL="342900" indent="-342900" algn="l">
              <a:buAutoNum type="arabicPeriod"/>
            </a:pPr>
            <a:r>
              <a:rPr lang="el-GR" dirty="0" smtClean="0">
                <a:solidFill>
                  <a:schemeClr val="tx1"/>
                </a:solidFill>
              </a:rPr>
              <a:t> </a:t>
            </a:r>
            <a:r>
              <a:rPr lang="el-GR" dirty="0">
                <a:solidFill>
                  <a:schemeClr val="tx1"/>
                </a:solidFill>
              </a:rPr>
              <a:t>Συμμετοχή και Έκφραση </a:t>
            </a:r>
            <a:r>
              <a:rPr lang="el-GR" dirty="0" smtClean="0">
                <a:solidFill>
                  <a:schemeClr val="tx1"/>
                </a:solidFill>
              </a:rPr>
              <a:t>Γνώμης: Το </a:t>
            </a:r>
            <a:r>
              <a:rPr lang="el-GR" dirty="0">
                <a:solidFill>
                  <a:schemeClr val="tx1"/>
                </a:solidFill>
              </a:rPr>
              <a:t>παιδί προστατεύει τα δικαιώματά του όταν</a:t>
            </a:r>
            <a:r>
              <a:rPr lang="el-GR" dirty="0" smtClean="0">
                <a:solidFill>
                  <a:schemeClr val="tx1"/>
                </a:solidFill>
              </a:rPr>
              <a:t>: εκφράζει </a:t>
            </a:r>
            <a:r>
              <a:rPr lang="el-GR" dirty="0">
                <a:solidFill>
                  <a:schemeClr val="tx1"/>
                </a:solidFill>
              </a:rPr>
              <a:t>ανάγκες και συναισθήματα</a:t>
            </a:r>
            <a:r>
              <a:rPr lang="el-GR" dirty="0" smtClean="0">
                <a:solidFill>
                  <a:schemeClr val="tx1"/>
                </a:solidFill>
              </a:rPr>
              <a:t>, αναφέρει </a:t>
            </a:r>
            <a:r>
              <a:rPr lang="el-GR" dirty="0">
                <a:solidFill>
                  <a:schemeClr val="tx1"/>
                </a:solidFill>
              </a:rPr>
              <a:t>περιστατικά βίας ή αδικίας</a:t>
            </a:r>
            <a:r>
              <a:rPr lang="el-GR" dirty="0" smtClean="0">
                <a:solidFill>
                  <a:schemeClr val="tx1"/>
                </a:solidFill>
              </a:rPr>
              <a:t>, συμμετέχει </a:t>
            </a:r>
            <a:r>
              <a:rPr lang="el-GR" dirty="0">
                <a:solidFill>
                  <a:schemeClr val="tx1"/>
                </a:solidFill>
              </a:rPr>
              <a:t>σε αποφάσεις</a:t>
            </a:r>
            <a:r>
              <a:rPr lang="el-GR" dirty="0" smtClean="0">
                <a:solidFill>
                  <a:schemeClr val="tx1"/>
                </a:solidFill>
              </a:rPr>
              <a:t>, διεκδικεί </a:t>
            </a:r>
            <a:r>
              <a:rPr lang="el-GR" dirty="0">
                <a:solidFill>
                  <a:schemeClr val="tx1"/>
                </a:solidFill>
              </a:rPr>
              <a:t>σεβασμό και ισότητα.</a:t>
            </a:r>
            <a:endParaRPr lang="el-GR" dirty="0" smtClean="0">
              <a:solidFill>
                <a:schemeClr val="tx1"/>
              </a:solidFill>
            </a:endParaRPr>
          </a:p>
          <a:p>
            <a:pPr marL="342900" indent="-342900" algn="l">
              <a:buAutoNum type="arabicPeriod"/>
            </a:pPr>
            <a:endParaRPr lang="el-GR" dirty="0" smtClean="0"/>
          </a:p>
          <a:p>
            <a:pPr marL="342900" indent="-342900" algn="l">
              <a:buAutoNum type="arabicPeriod"/>
            </a:pP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38993018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8393" y="1014370"/>
            <a:ext cx="8596668" cy="4407636"/>
          </a:xfrm>
        </p:spPr>
        <p:txBody>
          <a:bodyPr>
            <a:normAutofit/>
          </a:bodyPr>
          <a:lstStyle/>
          <a:p>
            <a:r>
              <a:rPr lang="el-GR" dirty="0" smtClean="0"/>
              <a:t>Όλα </a:t>
            </a:r>
            <a:r>
              <a:rPr lang="el-GR" dirty="0"/>
              <a:t>τα παιδιά χωρίς εξαίρεση έχουν δικαιώματα</a:t>
            </a:r>
            <a:r>
              <a:rPr lang="el-GR" dirty="0" smtClean="0"/>
              <a:t>.</a:t>
            </a:r>
          </a:p>
          <a:p>
            <a:r>
              <a:rPr lang="el-GR" dirty="0" smtClean="0"/>
              <a:t>Η </a:t>
            </a:r>
            <a:r>
              <a:rPr lang="el-GR" dirty="0"/>
              <a:t>οικουμενικότητα συνδέεται άμεσα με</a:t>
            </a:r>
            <a:r>
              <a:rPr lang="el-GR" dirty="0" smtClean="0"/>
              <a:t>: το </a:t>
            </a:r>
            <a:r>
              <a:rPr lang="el-GR" dirty="0"/>
              <a:t>Άρθρο 2 — Αρχή της Μη </a:t>
            </a:r>
            <a:r>
              <a:rPr lang="el-GR" dirty="0" smtClean="0"/>
              <a:t>Διάκρισης</a:t>
            </a:r>
          </a:p>
          <a:p>
            <a:pPr marL="0" indent="0">
              <a:buNone/>
            </a:pPr>
            <a:r>
              <a:rPr lang="el-GR" dirty="0" smtClean="0"/>
              <a:t>Περιλαμβάνει </a:t>
            </a:r>
            <a:r>
              <a:rPr lang="el-GR" dirty="0"/>
              <a:t>όλα τα παιδιά</a:t>
            </a:r>
            <a:r>
              <a:rPr lang="el-GR" dirty="0" smtClean="0"/>
              <a:t>:</a:t>
            </a:r>
          </a:p>
          <a:p>
            <a:r>
              <a:rPr lang="el-GR" dirty="0" smtClean="0"/>
              <a:t>ανεξαρτήτως </a:t>
            </a:r>
            <a:r>
              <a:rPr lang="el-GR" dirty="0"/>
              <a:t>φύλου</a:t>
            </a:r>
            <a:r>
              <a:rPr lang="el-GR" dirty="0" smtClean="0"/>
              <a:t>,</a:t>
            </a:r>
          </a:p>
          <a:p>
            <a:r>
              <a:rPr lang="el-GR" dirty="0" smtClean="0"/>
              <a:t>φυλής,</a:t>
            </a:r>
          </a:p>
          <a:p>
            <a:r>
              <a:rPr lang="el-GR" dirty="0" smtClean="0"/>
              <a:t>αναπηρίας,</a:t>
            </a:r>
          </a:p>
          <a:p>
            <a:r>
              <a:rPr lang="el-GR" dirty="0" smtClean="0"/>
              <a:t>θρησκείας,</a:t>
            </a:r>
          </a:p>
          <a:p>
            <a:r>
              <a:rPr lang="el-GR" dirty="0" smtClean="0"/>
              <a:t>γλώσσας,</a:t>
            </a:r>
          </a:p>
          <a:p>
            <a:r>
              <a:rPr lang="el-GR" dirty="0" smtClean="0"/>
              <a:t>μεταναστευτικής </a:t>
            </a:r>
            <a:r>
              <a:rPr lang="el-GR" dirty="0"/>
              <a:t>κατάστασης</a:t>
            </a:r>
            <a:r>
              <a:rPr lang="el-GR" dirty="0" smtClean="0"/>
              <a:t>,</a:t>
            </a:r>
          </a:p>
          <a:p>
            <a:r>
              <a:rPr lang="el-GR" dirty="0" smtClean="0"/>
              <a:t>κοινωνικής </a:t>
            </a:r>
            <a:r>
              <a:rPr lang="el-GR" dirty="0"/>
              <a:t>τάξης</a:t>
            </a:r>
            <a:r>
              <a:rPr lang="el-GR" dirty="0" smtClean="0"/>
              <a:t>,</a:t>
            </a:r>
          </a:p>
          <a:p>
            <a:r>
              <a:rPr lang="el-GR" dirty="0" smtClean="0"/>
              <a:t>οικογενειακής </a:t>
            </a:r>
            <a:r>
              <a:rPr lang="el-GR" dirty="0"/>
              <a:t>κατάστασης.</a:t>
            </a:r>
          </a:p>
        </p:txBody>
      </p:sp>
    </p:spTree>
    <p:extLst>
      <p:ext uri="{BB962C8B-B14F-4D97-AF65-F5344CB8AC3E}">
        <p14:creationId xmlns:p14="http://schemas.microsoft.com/office/powerpoint/2010/main" val="420175746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677334" y="940159"/>
            <a:ext cx="8596668" cy="510120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u="sng" dirty="0"/>
              <a:t>Βασικά Χαρακτηριστικά της </a:t>
            </a:r>
            <a:r>
              <a:rPr lang="el-GR" u="sng" dirty="0" smtClean="0"/>
              <a:t>Οικουμενικότητας</a:t>
            </a:r>
          </a:p>
          <a:p>
            <a:pPr marL="0" indent="0">
              <a:buNone/>
            </a:pPr>
            <a:r>
              <a:rPr lang="el-GR" dirty="0" smtClean="0"/>
              <a:t>α</a:t>
            </a:r>
            <a:r>
              <a:rPr lang="el-GR" dirty="0"/>
              <a:t>) </a:t>
            </a:r>
            <a:r>
              <a:rPr lang="el-GR" dirty="0" smtClean="0"/>
              <a:t>Καθολικότητα</a:t>
            </a:r>
          </a:p>
          <a:p>
            <a:r>
              <a:rPr lang="el-GR" dirty="0" smtClean="0"/>
              <a:t>Τα </a:t>
            </a:r>
            <a:r>
              <a:rPr lang="el-GR" dirty="0"/>
              <a:t>δικαιώματα</a:t>
            </a:r>
            <a:r>
              <a:rPr lang="el-GR" dirty="0" smtClean="0"/>
              <a:t>:</a:t>
            </a:r>
          </a:p>
          <a:p>
            <a:r>
              <a:rPr lang="el-GR" dirty="0" smtClean="0"/>
              <a:t>ισχύουν </a:t>
            </a:r>
            <a:r>
              <a:rPr lang="el-GR" dirty="0"/>
              <a:t>για όλα τα παιδιά</a:t>
            </a:r>
            <a:r>
              <a:rPr lang="el-GR" dirty="0" smtClean="0"/>
              <a:t>,</a:t>
            </a:r>
          </a:p>
          <a:p>
            <a:r>
              <a:rPr lang="el-GR" dirty="0" smtClean="0"/>
              <a:t>σε </a:t>
            </a:r>
            <a:r>
              <a:rPr lang="el-GR" dirty="0"/>
              <a:t>όλες τις χώρες</a:t>
            </a:r>
            <a:r>
              <a:rPr lang="el-GR" dirty="0" smtClean="0"/>
              <a:t>,</a:t>
            </a:r>
          </a:p>
          <a:p>
            <a:r>
              <a:rPr lang="el-GR" dirty="0" smtClean="0"/>
              <a:t>σε </a:t>
            </a:r>
            <a:r>
              <a:rPr lang="el-GR" dirty="0"/>
              <a:t>όλες τις κοινωνίες</a:t>
            </a:r>
            <a:r>
              <a:rPr lang="el-GR" dirty="0" smtClean="0"/>
              <a:t>.</a:t>
            </a:r>
          </a:p>
          <a:p>
            <a:endParaRPr lang="el-GR" dirty="0" smtClean="0"/>
          </a:p>
          <a:p>
            <a:pPr marL="0" indent="0">
              <a:buNone/>
            </a:pPr>
            <a:r>
              <a:rPr lang="el-GR" dirty="0" smtClean="0"/>
              <a:t>β</a:t>
            </a:r>
            <a:r>
              <a:rPr lang="el-GR" dirty="0"/>
              <a:t>) Αδιαίρετο των </a:t>
            </a:r>
            <a:r>
              <a:rPr lang="el-GR" dirty="0" smtClean="0"/>
              <a:t>Δικαιωμάτων</a:t>
            </a:r>
          </a:p>
          <a:p>
            <a:r>
              <a:rPr lang="el-GR" dirty="0" smtClean="0"/>
              <a:t>Όλα </a:t>
            </a:r>
            <a:r>
              <a:rPr lang="el-GR" dirty="0"/>
              <a:t>τα δικαιώματα</a:t>
            </a:r>
            <a:r>
              <a:rPr lang="el-GR" dirty="0" smtClean="0"/>
              <a:t>:</a:t>
            </a:r>
          </a:p>
          <a:p>
            <a:r>
              <a:rPr lang="el-GR" dirty="0" smtClean="0"/>
              <a:t>είναι </a:t>
            </a:r>
            <a:r>
              <a:rPr lang="el-GR" dirty="0"/>
              <a:t>εξίσου σημαντικά</a:t>
            </a:r>
            <a:r>
              <a:rPr lang="el-GR" dirty="0" smtClean="0"/>
              <a:t>,</a:t>
            </a:r>
          </a:p>
          <a:p>
            <a:r>
              <a:rPr lang="el-GR" dirty="0" smtClean="0"/>
              <a:t>συνδέονται </a:t>
            </a:r>
            <a:r>
              <a:rPr lang="el-GR" dirty="0"/>
              <a:t>μεταξύ τους</a:t>
            </a:r>
            <a:r>
              <a:rPr lang="el-GR" dirty="0" smtClean="0"/>
              <a:t>.</a:t>
            </a:r>
          </a:p>
          <a:p>
            <a:r>
              <a:rPr lang="el-GR" dirty="0" smtClean="0"/>
              <a:t>Παράδειγμα: χωρίς </a:t>
            </a:r>
            <a:r>
              <a:rPr lang="el-GR" dirty="0"/>
              <a:t>εκπαίδευση δυσκολεύεται η </a:t>
            </a:r>
            <a:r>
              <a:rPr lang="el-GR" dirty="0" err="1"/>
              <a:t>συμμετοχή,χωρίς</a:t>
            </a:r>
            <a:r>
              <a:rPr lang="el-GR" dirty="0"/>
              <a:t> υγεία δυσκολεύεται η ανάπτυξη.</a:t>
            </a:r>
          </a:p>
        </p:txBody>
      </p:sp>
    </p:spTree>
    <p:extLst>
      <p:ext uri="{BB962C8B-B14F-4D97-AF65-F5344CB8AC3E}">
        <p14:creationId xmlns:p14="http://schemas.microsoft.com/office/powerpoint/2010/main" val="283388902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883396" y="1722708"/>
            <a:ext cx="8596668" cy="388077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l-GR" dirty="0"/>
              <a:t>γ) </a:t>
            </a:r>
            <a:r>
              <a:rPr lang="el-GR" dirty="0" smtClean="0"/>
              <a:t>Αλληλεξάρτηση</a:t>
            </a:r>
          </a:p>
          <a:p>
            <a:pPr marL="0" indent="0">
              <a:buNone/>
            </a:pPr>
            <a:r>
              <a:rPr lang="el-GR" dirty="0" smtClean="0"/>
              <a:t>Τα </a:t>
            </a:r>
            <a:r>
              <a:rPr lang="el-GR" dirty="0"/>
              <a:t>δικαιώματα</a:t>
            </a:r>
            <a:r>
              <a:rPr lang="el-GR" dirty="0" smtClean="0"/>
              <a:t>:</a:t>
            </a:r>
          </a:p>
          <a:p>
            <a:r>
              <a:rPr lang="el-GR" dirty="0" smtClean="0"/>
              <a:t>λειτουργούν </a:t>
            </a:r>
            <a:r>
              <a:rPr lang="el-GR" dirty="0"/>
              <a:t>συνδυαστικά</a:t>
            </a:r>
            <a:r>
              <a:rPr lang="el-GR" dirty="0" smtClean="0"/>
              <a:t>,</a:t>
            </a:r>
          </a:p>
          <a:p>
            <a:r>
              <a:rPr lang="el-GR" dirty="0" smtClean="0"/>
              <a:t>η </a:t>
            </a:r>
            <a:r>
              <a:rPr lang="el-GR" dirty="0"/>
              <a:t>παραβίαση ενός επηρεάζει τα υπόλοιπα</a:t>
            </a:r>
            <a:r>
              <a:rPr lang="el-GR" dirty="0" smtClean="0"/>
              <a:t>.</a:t>
            </a:r>
          </a:p>
          <a:p>
            <a:pPr marL="0" indent="0">
              <a:buNone/>
            </a:pPr>
            <a:endParaRPr lang="el-GR" dirty="0" smtClean="0"/>
          </a:p>
          <a:p>
            <a:pPr marL="0" indent="0">
              <a:buNone/>
            </a:pPr>
            <a:r>
              <a:rPr lang="el-GR" dirty="0" smtClean="0"/>
              <a:t>δ</a:t>
            </a:r>
            <a:r>
              <a:rPr lang="el-GR" dirty="0"/>
              <a:t>) Ίση </a:t>
            </a:r>
            <a:r>
              <a:rPr lang="el-GR" dirty="0" smtClean="0"/>
              <a:t>Αξιοπρέπεια</a:t>
            </a:r>
          </a:p>
          <a:p>
            <a:pPr marL="0" indent="0">
              <a:buNone/>
            </a:pPr>
            <a:r>
              <a:rPr lang="el-GR" dirty="0" smtClean="0"/>
              <a:t>Κάθε </a:t>
            </a:r>
            <a:r>
              <a:rPr lang="el-GR" dirty="0"/>
              <a:t>παιδί</a:t>
            </a:r>
            <a:r>
              <a:rPr lang="el-GR" dirty="0" smtClean="0"/>
              <a:t>:</a:t>
            </a:r>
          </a:p>
          <a:p>
            <a:r>
              <a:rPr lang="el-GR" dirty="0" smtClean="0"/>
              <a:t>έχει </a:t>
            </a:r>
            <a:r>
              <a:rPr lang="el-GR" dirty="0"/>
              <a:t>ίση ανθρώπινη αξία</a:t>
            </a:r>
            <a:r>
              <a:rPr lang="el-GR" dirty="0" smtClean="0"/>
              <a:t>,</a:t>
            </a:r>
          </a:p>
          <a:p>
            <a:r>
              <a:rPr lang="el-GR" dirty="0" smtClean="0"/>
              <a:t>αξίζει </a:t>
            </a:r>
            <a:r>
              <a:rPr lang="el-GR" dirty="0"/>
              <a:t>σεβασμό </a:t>
            </a:r>
            <a:endParaRPr lang="el-GR" dirty="0" smtClean="0"/>
          </a:p>
          <a:p>
            <a:r>
              <a:rPr lang="el-GR" dirty="0" smtClean="0"/>
              <a:t>και </a:t>
            </a:r>
            <a:r>
              <a:rPr lang="el-GR" dirty="0"/>
              <a:t>προστασία.</a:t>
            </a:r>
          </a:p>
        </p:txBody>
      </p:sp>
    </p:spTree>
    <p:extLst>
      <p:ext uri="{BB962C8B-B14F-4D97-AF65-F5344CB8AC3E}">
        <p14:creationId xmlns:p14="http://schemas.microsoft.com/office/powerpoint/2010/main" val="167681213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535666" y="1259068"/>
            <a:ext cx="8596668" cy="3880773"/>
          </a:xfrm>
        </p:spPr>
        <p:txBody>
          <a:bodyPr/>
          <a:lstStyle/>
          <a:p>
            <a:pPr marL="0" indent="0">
              <a:buNone/>
            </a:pPr>
            <a:r>
              <a:rPr lang="el-GR" u="sng" dirty="0"/>
              <a:t>Οικουμενικότητα και Πολιτισμική </a:t>
            </a:r>
            <a:r>
              <a:rPr lang="el-GR" u="sng" dirty="0" smtClean="0"/>
              <a:t>Διαφορετικότητα</a:t>
            </a:r>
          </a:p>
          <a:p>
            <a:pPr marL="0" indent="0">
              <a:buNone/>
            </a:pPr>
            <a:r>
              <a:rPr lang="el-GR" dirty="0" smtClean="0"/>
              <a:t>Ένα </a:t>
            </a:r>
            <a:r>
              <a:rPr lang="el-GR" dirty="0"/>
              <a:t>βασικό ζήτημα είναι η σχέση</a:t>
            </a:r>
            <a:r>
              <a:rPr lang="el-GR" dirty="0" smtClean="0"/>
              <a:t>:</a:t>
            </a:r>
          </a:p>
          <a:p>
            <a:r>
              <a:rPr lang="el-GR" dirty="0" smtClean="0"/>
              <a:t>οικουμενικότητας,</a:t>
            </a:r>
          </a:p>
          <a:p>
            <a:r>
              <a:rPr lang="el-GR" dirty="0" smtClean="0"/>
              <a:t>πολιτισμικού </a:t>
            </a:r>
            <a:r>
              <a:rPr lang="el-GR" dirty="0"/>
              <a:t>σχετικισμού</a:t>
            </a:r>
            <a:r>
              <a:rPr lang="el-GR" dirty="0" smtClean="0"/>
              <a:t>.</a:t>
            </a:r>
          </a:p>
          <a:p>
            <a:endParaRPr lang="el-GR" dirty="0"/>
          </a:p>
          <a:p>
            <a:pPr marL="0" indent="0">
              <a:buNone/>
            </a:pPr>
            <a:r>
              <a:rPr lang="el-GR" u="sng" dirty="0"/>
              <a:t>Πολιτισμικός </a:t>
            </a:r>
            <a:r>
              <a:rPr lang="el-GR" u="sng" dirty="0" smtClean="0"/>
              <a:t>Σχετικισμός</a:t>
            </a:r>
          </a:p>
          <a:p>
            <a:pPr marL="0" indent="0">
              <a:buNone/>
            </a:pPr>
            <a:r>
              <a:rPr lang="el-GR" dirty="0" smtClean="0"/>
              <a:t>Η </a:t>
            </a:r>
            <a:r>
              <a:rPr lang="el-GR" dirty="0"/>
              <a:t>άποψη αυτή υποστηρίζει ότι</a:t>
            </a:r>
            <a:r>
              <a:rPr lang="el-GR" dirty="0" smtClean="0"/>
              <a:t>:</a:t>
            </a:r>
          </a:p>
          <a:p>
            <a:r>
              <a:rPr lang="el-GR" dirty="0" smtClean="0"/>
              <a:t>κάθε </a:t>
            </a:r>
            <a:r>
              <a:rPr lang="el-GR" dirty="0"/>
              <a:t>κοινωνία έχει διαφορετικές αξίες</a:t>
            </a:r>
            <a:r>
              <a:rPr lang="el-GR" dirty="0" smtClean="0"/>
              <a:t>,</a:t>
            </a:r>
          </a:p>
          <a:p>
            <a:r>
              <a:rPr lang="el-GR" dirty="0" smtClean="0"/>
              <a:t>τα </a:t>
            </a:r>
            <a:r>
              <a:rPr lang="el-GR" dirty="0"/>
              <a:t>δικαιώματα πρέπει να ερμηνεύονται ανάλογα με τον πολιτισμό.</a:t>
            </a:r>
          </a:p>
        </p:txBody>
      </p:sp>
    </p:spTree>
    <p:extLst>
      <p:ext uri="{BB962C8B-B14F-4D97-AF65-F5344CB8AC3E}">
        <p14:creationId xmlns:p14="http://schemas.microsoft.com/office/powerpoint/2010/main" val="184723494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690213" y="1220431"/>
            <a:ext cx="8596668" cy="3880773"/>
          </a:xfrm>
        </p:spPr>
        <p:txBody>
          <a:bodyPr/>
          <a:lstStyle/>
          <a:p>
            <a:pPr marL="0" indent="0">
              <a:buNone/>
            </a:pPr>
            <a:r>
              <a:rPr lang="el-GR" dirty="0"/>
              <a:t>Η Οικουμενική Προσέγγιση Αντιτείνει </a:t>
            </a:r>
            <a:r>
              <a:rPr lang="el-GR" dirty="0" smtClean="0"/>
              <a:t>Ότι:</a:t>
            </a:r>
          </a:p>
          <a:p>
            <a:r>
              <a:rPr lang="el-GR" dirty="0" smtClean="0"/>
              <a:t>ορισμένα </a:t>
            </a:r>
            <a:r>
              <a:rPr lang="el-GR" dirty="0"/>
              <a:t>δικαιώματα</a:t>
            </a:r>
            <a:r>
              <a:rPr lang="el-GR" dirty="0" smtClean="0"/>
              <a:t>:</a:t>
            </a:r>
          </a:p>
          <a:p>
            <a:r>
              <a:rPr lang="el-GR" dirty="0" smtClean="0"/>
              <a:t>δεν </a:t>
            </a:r>
            <a:r>
              <a:rPr lang="el-GR" dirty="0"/>
              <a:t>μπορούν να </a:t>
            </a:r>
            <a:r>
              <a:rPr lang="el-GR" dirty="0" smtClean="0"/>
              <a:t>παραβιάζονται,</a:t>
            </a:r>
          </a:p>
          <a:p>
            <a:r>
              <a:rPr lang="el-GR" dirty="0" smtClean="0"/>
              <a:t>ανεξάρτητα </a:t>
            </a:r>
            <a:r>
              <a:rPr lang="el-GR" dirty="0"/>
              <a:t>από πολιτισμικές παραδόσεις</a:t>
            </a:r>
            <a:r>
              <a:rPr lang="el-GR" dirty="0" smtClean="0"/>
              <a:t>.</a:t>
            </a:r>
          </a:p>
          <a:p>
            <a:pPr marL="0" indent="0">
              <a:buNone/>
            </a:pPr>
            <a:r>
              <a:rPr lang="el-GR" dirty="0" smtClean="0"/>
              <a:t>Για </a:t>
            </a:r>
            <a:r>
              <a:rPr lang="el-GR" dirty="0"/>
              <a:t>παράδειγμα</a:t>
            </a:r>
            <a:r>
              <a:rPr lang="el-GR" dirty="0" smtClean="0"/>
              <a:t>:</a:t>
            </a:r>
          </a:p>
          <a:p>
            <a:r>
              <a:rPr lang="el-GR" dirty="0" smtClean="0"/>
              <a:t> προστασία </a:t>
            </a:r>
            <a:r>
              <a:rPr lang="el-GR" dirty="0"/>
              <a:t>από βία</a:t>
            </a:r>
            <a:r>
              <a:rPr lang="el-GR" dirty="0" smtClean="0"/>
              <a:t>,</a:t>
            </a:r>
          </a:p>
          <a:p>
            <a:r>
              <a:rPr lang="el-GR" dirty="0" smtClean="0"/>
              <a:t>εκπαίδευση,</a:t>
            </a:r>
          </a:p>
          <a:p>
            <a:r>
              <a:rPr lang="el-GR" dirty="0" smtClean="0"/>
              <a:t>αξιοπρέπεια,</a:t>
            </a:r>
          </a:p>
          <a:p>
            <a:r>
              <a:rPr lang="el-GR" dirty="0" smtClean="0"/>
              <a:t>προστασία </a:t>
            </a:r>
            <a:r>
              <a:rPr lang="el-GR" dirty="0"/>
              <a:t>από εκμετάλλευση.</a:t>
            </a:r>
          </a:p>
        </p:txBody>
      </p:sp>
    </p:spTree>
    <p:extLst>
      <p:ext uri="{BB962C8B-B14F-4D97-AF65-F5344CB8AC3E}">
        <p14:creationId xmlns:p14="http://schemas.microsoft.com/office/powerpoint/2010/main" val="305495348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29604" y="550729"/>
            <a:ext cx="8596668" cy="578567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u="sng" dirty="0"/>
              <a:t>Ορισμένοι θεωρητικοί υποστηρίζουν </a:t>
            </a:r>
            <a:r>
              <a:rPr lang="el-GR" u="sng" dirty="0" smtClean="0"/>
              <a:t>ότι:</a:t>
            </a:r>
          </a:p>
          <a:p>
            <a:r>
              <a:rPr lang="el-GR" dirty="0" smtClean="0"/>
              <a:t>η </a:t>
            </a:r>
            <a:r>
              <a:rPr lang="el-GR" dirty="0"/>
              <a:t>έννοια των δικαιωμάτων βασίζεται κυρίως σε δυτικές αντιλήψεις</a:t>
            </a:r>
            <a:r>
              <a:rPr lang="el-GR" dirty="0" smtClean="0"/>
              <a:t>,</a:t>
            </a:r>
          </a:p>
          <a:p>
            <a:r>
              <a:rPr lang="el-GR" dirty="0" smtClean="0"/>
              <a:t>δεν </a:t>
            </a:r>
            <a:r>
              <a:rPr lang="el-GR" dirty="0"/>
              <a:t>λαμβάνει πάντα υπόψη πολιτισμικές ιδιαιτερότητες</a:t>
            </a:r>
            <a:r>
              <a:rPr lang="el-GR" dirty="0" smtClean="0"/>
              <a:t>.</a:t>
            </a:r>
          </a:p>
          <a:p>
            <a:pPr marL="0" indent="0">
              <a:buNone/>
            </a:pPr>
            <a:r>
              <a:rPr lang="el-GR" u="sng" dirty="0" smtClean="0"/>
              <a:t>Άλλοι </a:t>
            </a:r>
            <a:r>
              <a:rPr lang="el-GR" u="sng" dirty="0"/>
              <a:t>θεωρούν ότι</a:t>
            </a:r>
            <a:r>
              <a:rPr lang="el-GR" u="sng" dirty="0" smtClean="0"/>
              <a:t>:</a:t>
            </a:r>
          </a:p>
          <a:p>
            <a:r>
              <a:rPr lang="el-GR" dirty="0" smtClean="0"/>
              <a:t>χωρίς </a:t>
            </a:r>
            <a:r>
              <a:rPr lang="el-GR" dirty="0"/>
              <a:t>οικουμενικά δικαιώματα δεν μπορεί να υπάρξει προστασία παιδιών από καταπίεση και εκμετάλλευση</a:t>
            </a:r>
            <a:r>
              <a:rPr lang="el-GR" dirty="0" smtClean="0"/>
              <a:t>.</a:t>
            </a:r>
          </a:p>
          <a:p>
            <a:endParaRPr lang="el-GR" dirty="0"/>
          </a:p>
          <a:p>
            <a:r>
              <a:rPr lang="el-GR" dirty="0"/>
              <a:t>Η οικουμενικότητα αποτελεί θεμελιώδη αρχή των δικαιωμάτων του παιδιού</a:t>
            </a:r>
            <a:r>
              <a:rPr lang="el-GR" dirty="0" smtClean="0"/>
              <a:t>.</a:t>
            </a:r>
          </a:p>
          <a:p>
            <a:r>
              <a:rPr lang="el-GR" dirty="0" smtClean="0"/>
              <a:t>Υποστηρίζει </a:t>
            </a:r>
            <a:r>
              <a:rPr lang="el-GR" dirty="0"/>
              <a:t>ότι</a:t>
            </a:r>
            <a:r>
              <a:rPr lang="el-GR" dirty="0" smtClean="0"/>
              <a:t>: όλα </a:t>
            </a:r>
            <a:r>
              <a:rPr lang="el-GR" dirty="0"/>
              <a:t>τα παιδιά έχουν ίση αξία</a:t>
            </a:r>
            <a:r>
              <a:rPr lang="el-GR" dirty="0" smtClean="0"/>
              <a:t>, όλα </a:t>
            </a:r>
            <a:r>
              <a:rPr lang="el-GR" dirty="0"/>
              <a:t>δικαιούνται προστασία, ανάπτυξη και συμμετοχή</a:t>
            </a:r>
            <a:r>
              <a:rPr lang="el-GR" dirty="0" smtClean="0"/>
              <a:t>, κανένα </a:t>
            </a:r>
            <a:r>
              <a:rPr lang="el-GR" dirty="0"/>
              <a:t>παιδί δεν πρέπει να αποκλείεται ή να υφίσταται διακρίσεις</a:t>
            </a:r>
            <a:r>
              <a:rPr lang="el-GR" dirty="0" smtClean="0"/>
              <a:t>.</a:t>
            </a:r>
          </a:p>
          <a:p>
            <a:r>
              <a:rPr lang="el-GR" dirty="0" smtClean="0"/>
              <a:t>Παρά </a:t>
            </a:r>
            <a:r>
              <a:rPr lang="el-GR" dirty="0"/>
              <a:t>τις κοινωνικές και πολιτισμικές διαφορές</a:t>
            </a:r>
            <a:r>
              <a:rPr lang="el-GR" dirty="0" smtClean="0"/>
              <a:t>: τα </a:t>
            </a:r>
            <a:r>
              <a:rPr lang="el-GR" dirty="0"/>
              <a:t>δικαιώματα του παιδιού θεωρούνται καθολικά, αδιαίρετα και αναφαίρετα</a:t>
            </a:r>
            <a:r>
              <a:rPr lang="el-GR" dirty="0" smtClean="0"/>
              <a:t>.</a:t>
            </a:r>
          </a:p>
          <a:p>
            <a:r>
              <a:rPr lang="el-GR" dirty="0" smtClean="0"/>
              <a:t>Η </a:t>
            </a:r>
            <a:r>
              <a:rPr lang="el-GR" dirty="0"/>
              <a:t>αρχή αυτή επηρεάζει</a:t>
            </a:r>
            <a:r>
              <a:rPr lang="el-GR" dirty="0" smtClean="0"/>
              <a:t>: τη </a:t>
            </a:r>
            <a:r>
              <a:rPr lang="el-GR" dirty="0"/>
              <a:t>νομοθεσία</a:t>
            </a:r>
            <a:r>
              <a:rPr lang="el-GR" dirty="0" smtClean="0"/>
              <a:t>, την </a:t>
            </a:r>
            <a:r>
              <a:rPr lang="el-GR" dirty="0"/>
              <a:t>εκπαίδευση</a:t>
            </a:r>
            <a:r>
              <a:rPr lang="el-GR" dirty="0" smtClean="0"/>
              <a:t>, την </a:t>
            </a:r>
            <a:r>
              <a:rPr lang="el-GR" dirty="0"/>
              <a:t>κοινωνική πολιτική</a:t>
            </a:r>
            <a:r>
              <a:rPr lang="el-GR" dirty="0" smtClean="0"/>
              <a:t>, και </a:t>
            </a:r>
            <a:r>
              <a:rPr lang="el-GR" dirty="0"/>
              <a:t>τη σύγχρονη παιδαγωγική πρακτική.</a:t>
            </a:r>
          </a:p>
        </p:txBody>
      </p:sp>
    </p:spTree>
    <p:extLst>
      <p:ext uri="{BB962C8B-B14F-4D97-AF65-F5344CB8AC3E}">
        <p14:creationId xmlns:p14="http://schemas.microsoft.com/office/powerpoint/2010/main" val="26801000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0" y="-1"/>
            <a:ext cx="8596668" cy="1545465"/>
          </a:xfrm>
        </p:spPr>
        <p:txBody>
          <a:bodyPr>
            <a:normAutofit fontScale="90000"/>
          </a:bodyPr>
          <a:lstStyle/>
          <a:p>
            <a:r>
              <a:rPr lang="el-GR" b="1" dirty="0"/>
              <a:t>Η Σημαντικότητα της Διεθνούς Σύμβασης για τα Δικαιώματα του Παιδιού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625818" y="2598472"/>
            <a:ext cx="8596668" cy="3880773"/>
          </a:xfrm>
        </p:spPr>
        <p:txBody>
          <a:bodyPr/>
          <a:lstStyle/>
          <a:p>
            <a:r>
              <a:rPr lang="el-GR" dirty="0"/>
              <a:t>Η Σύμβαση</a:t>
            </a:r>
            <a:r>
              <a:rPr lang="el-GR" dirty="0" smtClean="0"/>
              <a:t>: άλλαξε </a:t>
            </a:r>
            <a:r>
              <a:rPr lang="el-GR" dirty="0"/>
              <a:t>ριζικά τον τρόπο με τον οποίο η κοινωνία αντιλαμβάνεται το παιδί</a:t>
            </a:r>
            <a:r>
              <a:rPr lang="el-GR" dirty="0" smtClean="0"/>
              <a:t>,</a:t>
            </a:r>
          </a:p>
          <a:p>
            <a:r>
              <a:rPr lang="el-GR" dirty="0" smtClean="0"/>
              <a:t>επηρέασε </a:t>
            </a:r>
            <a:r>
              <a:rPr lang="el-GR" dirty="0"/>
              <a:t>τη νομοθεσία και τις πολιτικές των κρατών</a:t>
            </a:r>
            <a:r>
              <a:rPr lang="el-GR" dirty="0" smtClean="0"/>
              <a:t>,</a:t>
            </a:r>
          </a:p>
          <a:p>
            <a:r>
              <a:rPr lang="el-GR" dirty="0" smtClean="0"/>
              <a:t>καθιέρωσε </a:t>
            </a:r>
            <a:r>
              <a:rPr lang="el-GR" dirty="0"/>
              <a:t>το παιδί ως ενεργό φορέα δικαιωμάτων</a:t>
            </a:r>
            <a:r>
              <a:rPr lang="el-GR" dirty="0" smtClean="0"/>
              <a:t>.</a:t>
            </a:r>
          </a:p>
          <a:p>
            <a:r>
              <a:rPr lang="el-GR" dirty="0" smtClean="0"/>
              <a:t>Παρά </a:t>
            </a:r>
            <a:r>
              <a:rPr lang="el-GR" dirty="0"/>
              <a:t>τη μεγάλη σημασία της, η εφαρμογή της παρουσιάζει δυσκολίες, αντιφάσεις και νέες προκλήσεις που σχετίζονται με τις κοινωνικές ανισότητες, τις παγκόσμιες κρίσεις και τις σύγχρονες μορφές αποκλεισμού.</a:t>
            </a:r>
          </a:p>
        </p:txBody>
      </p:sp>
    </p:spTree>
    <p:extLst>
      <p:ext uri="{BB962C8B-B14F-4D97-AF65-F5344CB8AC3E}">
        <p14:creationId xmlns:p14="http://schemas.microsoft.com/office/powerpoint/2010/main" val="117353322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664455" y="962854"/>
            <a:ext cx="8596668" cy="3880773"/>
          </a:xfrm>
        </p:spPr>
        <p:txBody>
          <a:bodyPr/>
          <a:lstStyle/>
          <a:p>
            <a:r>
              <a:rPr lang="el-GR" dirty="0"/>
              <a:t>αποτελεί το σημαντικότερο διεθνές κείμενο για τα δικαιώματα των παιδιών</a:t>
            </a:r>
            <a:r>
              <a:rPr lang="el-GR" dirty="0" smtClean="0"/>
              <a:t>,</a:t>
            </a:r>
          </a:p>
          <a:p>
            <a:r>
              <a:rPr lang="el-GR" dirty="0" smtClean="0"/>
              <a:t>αναγνώρισε </a:t>
            </a:r>
            <a:r>
              <a:rPr lang="el-GR" dirty="0"/>
              <a:t>το παιδί ως ενεργό υποκείμενο δικαιωμάτων</a:t>
            </a:r>
            <a:r>
              <a:rPr lang="el-GR" dirty="0" smtClean="0"/>
              <a:t>,</a:t>
            </a:r>
          </a:p>
          <a:p>
            <a:r>
              <a:rPr lang="el-GR" dirty="0" smtClean="0"/>
              <a:t>καθιέρωσε </a:t>
            </a:r>
            <a:r>
              <a:rPr lang="el-GR" dirty="0"/>
              <a:t>τη δικαιωματική προσέγγιση της παιδικής ηλικίας</a:t>
            </a:r>
            <a:r>
              <a:rPr lang="el-GR" dirty="0" smtClean="0"/>
              <a:t>.</a:t>
            </a:r>
          </a:p>
          <a:p>
            <a:endParaRPr lang="el-GR" dirty="0" smtClean="0"/>
          </a:p>
          <a:p>
            <a:pPr marL="0" indent="0">
              <a:buNone/>
            </a:pPr>
            <a:r>
              <a:rPr lang="el-GR" b="1" u="sng" dirty="0" smtClean="0"/>
              <a:t>Βασικές Συμβολές</a:t>
            </a:r>
          </a:p>
          <a:p>
            <a:r>
              <a:rPr lang="el-GR" dirty="0" smtClean="0"/>
              <a:t>Καθολική </a:t>
            </a:r>
            <a:r>
              <a:rPr lang="el-GR" dirty="0"/>
              <a:t>αναγνώριση δικαιωμάτων όλων των παιδιών</a:t>
            </a:r>
            <a:r>
              <a:rPr lang="el-GR" dirty="0" smtClean="0"/>
              <a:t>.</a:t>
            </a:r>
          </a:p>
          <a:p>
            <a:r>
              <a:rPr lang="el-GR" dirty="0" smtClean="0"/>
              <a:t>Προστασία από: βία, εκμετάλλευση, κακοποίηση, διακρίσεις.</a:t>
            </a:r>
          </a:p>
          <a:p>
            <a:r>
              <a:rPr lang="el-GR" dirty="0" smtClean="0"/>
              <a:t>Κατοχύρωση: συμμετοχής, παιδικής </a:t>
            </a:r>
            <a:r>
              <a:rPr lang="el-GR" dirty="0"/>
              <a:t>φωνής</a:t>
            </a:r>
            <a:r>
              <a:rPr lang="el-GR" dirty="0" smtClean="0"/>
              <a:t>, αξιοπρέπειας.</a:t>
            </a:r>
          </a:p>
          <a:p>
            <a:r>
              <a:rPr lang="el-GR" dirty="0" smtClean="0"/>
              <a:t>Επιρροή: στην </a:t>
            </a:r>
            <a:r>
              <a:rPr lang="el-GR" dirty="0"/>
              <a:t>εκπαίδευση</a:t>
            </a:r>
            <a:r>
              <a:rPr lang="el-GR" dirty="0" smtClean="0"/>
              <a:t>, στη </a:t>
            </a:r>
            <a:r>
              <a:rPr lang="el-GR" dirty="0"/>
              <a:t>νομοθεσία</a:t>
            </a:r>
            <a:r>
              <a:rPr lang="el-GR" dirty="0" smtClean="0"/>
              <a:t>, στις </a:t>
            </a:r>
            <a:r>
              <a:rPr lang="el-GR" dirty="0"/>
              <a:t>κοινωνικές πολιτικές</a:t>
            </a:r>
            <a:r>
              <a:rPr lang="el-GR" dirty="0" smtClean="0"/>
              <a:t>, στη </a:t>
            </a:r>
            <a:r>
              <a:rPr lang="el-GR" dirty="0"/>
              <a:t>δημοκρατική παιδαγωγική.</a:t>
            </a:r>
          </a:p>
        </p:txBody>
      </p:sp>
    </p:spTree>
    <p:extLst>
      <p:ext uri="{BB962C8B-B14F-4D97-AF65-F5344CB8AC3E}">
        <p14:creationId xmlns:p14="http://schemas.microsoft.com/office/powerpoint/2010/main" val="40199608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2635" y="206062"/>
            <a:ext cx="8596668" cy="6651938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l-GR" b="1" u="sng" dirty="0"/>
              <a:t>Κριτική στη </a:t>
            </a:r>
            <a:r>
              <a:rPr lang="el-GR" b="1" u="sng" dirty="0" smtClean="0"/>
              <a:t>Σύμβαση</a:t>
            </a:r>
          </a:p>
          <a:p>
            <a:r>
              <a:rPr lang="el-GR" dirty="0" smtClean="0"/>
              <a:t>Απόσταση </a:t>
            </a:r>
            <a:r>
              <a:rPr lang="el-GR" dirty="0"/>
              <a:t>μεταξύ θεωρίας και πράξης</a:t>
            </a:r>
            <a:r>
              <a:rPr lang="el-GR" dirty="0" smtClean="0"/>
              <a:t>.</a:t>
            </a:r>
          </a:p>
          <a:p>
            <a:r>
              <a:rPr lang="el-GR" dirty="0" smtClean="0"/>
              <a:t>Πολλά </a:t>
            </a:r>
            <a:r>
              <a:rPr lang="el-GR" dirty="0"/>
              <a:t>παιδιά συνεχίζουν να </a:t>
            </a:r>
            <a:r>
              <a:rPr lang="el-GR" dirty="0" err="1"/>
              <a:t>βιώνουν:φτώχεια,βία,αποκλεισμό,έλλειψη</a:t>
            </a:r>
            <a:r>
              <a:rPr lang="el-GR" dirty="0"/>
              <a:t> εκπαίδευσης</a:t>
            </a:r>
            <a:r>
              <a:rPr lang="el-GR" dirty="0" smtClean="0"/>
              <a:t>.</a:t>
            </a:r>
          </a:p>
          <a:p>
            <a:r>
              <a:rPr lang="el-GR" dirty="0" smtClean="0"/>
              <a:t>Η </a:t>
            </a:r>
            <a:r>
              <a:rPr lang="el-GR" dirty="0"/>
              <a:t>συμμετοχή των παιδιών συχνά παραμένει συμβολική</a:t>
            </a:r>
            <a:r>
              <a:rPr lang="el-GR" dirty="0" smtClean="0"/>
              <a:t>.</a:t>
            </a:r>
          </a:p>
          <a:p>
            <a:r>
              <a:rPr lang="el-GR" dirty="0" smtClean="0"/>
              <a:t>Κυριαρχεί </a:t>
            </a:r>
            <a:r>
              <a:rPr lang="el-GR" dirty="0"/>
              <a:t>ακόμη ο ενήλικος </a:t>
            </a:r>
            <a:r>
              <a:rPr lang="el-GR" dirty="0" err="1"/>
              <a:t>κεντρισμός</a:t>
            </a:r>
            <a:r>
              <a:rPr lang="el-GR" dirty="0"/>
              <a:t> (</a:t>
            </a:r>
            <a:r>
              <a:rPr lang="el-GR" dirty="0" err="1"/>
              <a:t>adultism</a:t>
            </a:r>
            <a:r>
              <a:rPr lang="el-GR" dirty="0" smtClean="0"/>
              <a:t>).</a:t>
            </a:r>
          </a:p>
          <a:p>
            <a:pPr marL="0" indent="0">
              <a:buNone/>
            </a:pPr>
            <a:r>
              <a:rPr lang="el-GR" b="1" u="sng" dirty="0" smtClean="0"/>
              <a:t>Σύγχρονες </a:t>
            </a:r>
            <a:r>
              <a:rPr lang="el-GR" b="1" u="sng" dirty="0"/>
              <a:t>και Μελλοντικές </a:t>
            </a:r>
            <a:r>
              <a:rPr lang="el-GR" b="1" u="sng" dirty="0" smtClean="0"/>
              <a:t>Προκλήσεις</a:t>
            </a:r>
          </a:p>
          <a:p>
            <a:r>
              <a:rPr lang="el-GR" dirty="0" smtClean="0"/>
              <a:t>Ψηφιακή </a:t>
            </a:r>
            <a:r>
              <a:rPr lang="el-GR" dirty="0"/>
              <a:t>ασφάλεια και </a:t>
            </a:r>
            <a:r>
              <a:rPr lang="el-GR" dirty="0" err="1"/>
              <a:t>cyberbullying</a:t>
            </a:r>
            <a:r>
              <a:rPr lang="el-GR" dirty="0" smtClean="0"/>
              <a:t>.</a:t>
            </a:r>
          </a:p>
          <a:p>
            <a:r>
              <a:rPr lang="el-GR" dirty="0" smtClean="0"/>
              <a:t>Πόλεμοι </a:t>
            </a:r>
            <a:r>
              <a:rPr lang="el-GR" dirty="0"/>
              <a:t>και προσφυγικές κρίσεις</a:t>
            </a:r>
            <a:r>
              <a:rPr lang="el-GR" dirty="0" smtClean="0"/>
              <a:t>.</a:t>
            </a:r>
          </a:p>
          <a:p>
            <a:r>
              <a:rPr lang="el-GR" dirty="0" smtClean="0"/>
              <a:t>Κλιματική </a:t>
            </a:r>
            <a:r>
              <a:rPr lang="el-GR" dirty="0"/>
              <a:t>αλλαγή</a:t>
            </a:r>
            <a:r>
              <a:rPr lang="el-GR" dirty="0" smtClean="0"/>
              <a:t>.</a:t>
            </a:r>
          </a:p>
          <a:p>
            <a:r>
              <a:rPr lang="el-GR" dirty="0" smtClean="0"/>
              <a:t>Ψυχική </a:t>
            </a:r>
            <a:r>
              <a:rPr lang="el-GR" dirty="0"/>
              <a:t>υγεία παιδιών και εφήβων</a:t>
            </a:r>
            <a:r>
              <a:rPr lang="el-GR" dirty="0" smtClean="0"/>
              <a:t>.</a:t>
            </a:r>
          </a:p>
          <a:p>
            <a:r>
              <a:rPr lang="el-GR" dirty="0" smtClean="0"/>
              <a:t>Συμπεριληπτική </a:t>
            </a:r>
            <a:r>
              <a:rPr lang="el-GR" dirty="0"/>
              <a:t>εκπαίδευση και ισότητα ευκαιριών</a:t>
            </a:r>
            <a:r>
              <a:rPr lang="el-GR" dirty="0" smtClean="0"/>
              <a:t>.</a:t>
            </a:r>
          </a:p>
          <a:p>
            <a:pPr marL="0" indent="0">
              <a:buNone/>
            </a:pPr>
            <a:r>
              <a:rPr lang="el-GR" b="1" u="sng" dirty="0" smtClean="0"/>
              <a:t>Βασικό Ζητούμενο</a:t>
            </a:r>
          </a:p>
          <a:p>
            <a:r>
              <a:rPr lang="el-GR" dirty="0" smtClean="0"/>
              <a:t>Η </a:t>
            </a:r>
            <a:r>
              <a:rPr lang="el-GR" dirty="0"/>
              <a:t>ουσιαστική εφαρμογή των δικαιωμάτων</a:t>
            </a:r>
            <a:r>
              <a:rPr lang="el-GR" dirty="0" smtClean="0"/>
              <a:t>:</a:t>
            </a:r>
          </a:p>
          <a:p>
            <a:r>
              <a:rPr lang="el-GR" dirty="0" smtClean="0"/>
              <a:t>στην </a:t>
            </a:r>
            <a:r>
              <a:rPr lang="el-GR" dirty="0"/>
              <a:t>καθημερινή ζωή</a:t>
            </a:r>
            <a:r>
              <a:rPr lang="el-GR" dirty="0" smtClean="0"/>
              <a:t>,</a:t>
            </a:r>
          </a:p>
          <a:p>
            <a:r>
              <a:rPr lang="el-GR" dirty="0" smtClean="0"/>
              <a:t>στο </a:t>
            </a:r>
            <a:r>
              <a:rPr lang="el-GR" dirty="0"/>
              <a:t>σχολείο</a:t>
            </a:r>
            <a:r>
              <a:rPr lang="el-GR" dirty="0" smtClean="0"/>
              <a:t>,</a:t>
            </a:r>
          </a:p>
          <a:p>
            <a:r>
              <a:rPr lang="el-GR" dirty="0" smtClean="0"/>
              <a:t>στην </a:t>
            </a:r>
            <a:r>
              <a:rPr lang="el-GR" dirty="0"/>
              <a:t>οικογένεια</a:t>
            </a:r>
            <a:r>
              <a:rPr lang="el-GR" dirty="0" smtClean="0"/>
              <a:t>,</a:t>
            </a:r>
          </a:p>
          <a:p>
            <a:r>
              <a:rPr lang="el-GR" dirty="0" smtClean="0"/>
              <a:t>στην </a:t>
            </a:r>
            <a:r>
              <a:rPr lang="el-GR" dirty="0"/>
              <a:t>κοινωνία</a:t>
            </a:r>
            <a:r>
              <a:rPr lang="el-GR" dirty="0" smtClean="0"/>
              <a:t>.</a:t>
            </a:r>
          </a:p>
          <a:p>
            <a:pPr marL="0" indent="0">
              <a:buNone/>
            </a:pPr>
            <a:r>
              <a:rPr lang="el-GR" i="1" dirty="0" smtClean="0">
                <a:solidFill>
                  <a:srgbClr val="00B050"/>
                </a:solidFill>
              </a:rPr>
              <a:t>Στόχος </a:t>
            </a:r>
            <a:r>
              <a:rPr lang="el-GR" i="1" dirty="0">
                <a:solidFill>
                  <a:srgbClr val="00B050"/>
                </a:solidFill>
              </a:rPr>
              <a:t>είναι ένα δημοκρατικό και παιδοκεντρικό περιβάλλον όπου όλα τα παιδιά προστατεύονται, συμμετέχουν και ακούγονται.</a:t>
            </a:r>
          </a:p>
        </p:txBody>
      </p:sp>
    </p:spTree>
    <p:extLst>
      <p:ext uri="{BB962C8B-B14F-4D97-AF65-F5344CB8AC3E}">
        <p14:creationId xmlns:p14="http://schemas.microsoft.com/office/powerpoint/2010/main" val="66200891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2" name="Rectangle 12"/>
          <p:cNvSpPr>
            <a:spLocks noGrp="1" noChangeArrowheads="1"/>
          </p:cNvSpPr>
          <p:nvPr>
            <p:ph type="body" sz="half" idx="1"/>
          </p:nvPr>
        </p:nvSpPr>
        <p:spPr>
          <a:xfrm>
            <a:off x="404191" y="1282149"/>
            <a:ext cx="8218488" cy="453072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el-GR" sz="2400" dirty="0"/>
          </a:p>
          <a:p>
            <a:pPr marL="0" indent="0" algn="ctr">
              <a:buNone/>
            </a:pPr>
            <a:r>
              <a:rPr lang="el-GR" sz="2400" dirty="0"/>
              <a:t>Απαγορεύεται η αναδημοσίευση ή αναπαραγωγή του παρόντος έργου με οποιονδήποτε τρόπο χωρίς γραπτή άδεια του εκδότη, σύμφωνα με το Ν. 2121/1993 και τη Διεθνή Σύμβαση της Βέρνης </a:t>
            </a:r>
          </a:p>
          <a:p>
            <a:pPr marL="0" indent="0" algn="ctr">
              <a:buNone/>
            </a:pPr>
            <a:r>
              <a:rPr lang="el-GR" sz="2400" dirty="0"/>
              <a:t>(που έχει κυρωθεί με τον Ν. 100/1975</a:t>
            </a:r>
            <a:r>
              <a:rPr lang="el-GR" sz="2400" dirty="0" smtClean="0"/>
              <a:t>)</a:t>
            </a:r>
            <a:endParaRPr lang="en-US" sz="2400" dirty="0" smtClean="0"/>
          </a:p>
          <a:p>
            <a:pPr marL="0" indent="0" algn="ctr">
              <a:buNone/>
            </a:pPr>
            <a:endParaRPr lang="en-US" sz="2400" dirty="0"/>
          </a:p>
        </p:txBody>
      </p:sp>
      <p:sp>
        <p:nvSpPr>
          <p:cNvPr id="20489" name="Rectangle 9"/>
          <p:cNvSpPr>
            <a:spLocks noGrp="1" noChangeArrowheads="1"/>
          </p:cNvSpPr>
          <p:nvPr>
            <p:ph sz="quarter" idx="2"/>
          </p:nvPr>
        </p:nvSpPr>
        <p:spPr/>
        <p:txBody>
          <a:bodyPr/>
          <a:lstStyle/>
          <a:p>
            <a:endParaRPr lang="en-US" sz="2000" dirty="0"/>
          </a:p>
          <a:p>
            <a:endParaRPr lang="en-US" sz="2000" dirty="0"/>
          </a:p>
        </p:txBody>
      </p:sp>
      <p:sp>
        <p:nvSpPr>
          <p:cNvPr id="20490" name="Rectangle 10"/>
          <p:cNvSpPr>
            <a:spLocks noGrp="1" noChangeArrowheads="1"/>
          </p:cNvSpPr>
          <p:nvPr>
            <p:ph sz="quarter" idx="3"/>
          </p:nvPr>
        </p:nvSpPr>
        <p:spPr/>
        <p:txBody>
          <a:bodyPr/>
          <a:lstStyle/>
          <a:p>
            <a:endParaRPr lang="en-US" sz="2000" dirty="0"/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62468144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97785" y="94445"/>
            <a:ext cx="8596668" cy="1320800"/>
          </a:xfrm>
        </p:spPr>
        <p:txBody>
          <a:bodyPr>
            <a:normAutofit fontScale="90000"/>
          </a:bodyPr>
          <a:lstStyle/>
          <a:p>
            <a:r>
              <a:rPr lang="el-GR" b="1" dirty="0"/>
              <a:t>Προαιρετικό Πρωτόκολλο </a:t>
            </a:r>
            <a:r>
              <a:rPr lang="el-GR" b="1" dirty="0" smtClean="0"/>
              <a:t>Αναφορών στην </a:t>
            </a:r>
            <a:r>
              <a:rPr lang="el-GR" b="1" dirty="0"/>
              <a:t>Επιτροπή για τα Δικαιώματα του Παιδιού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252331" y="2112135"/>
            <a:ext cx="10269708" cy="3633013"/>
          </a:xfrm>
        </p:spPr>
        <p:txBody>
          <a:bodyPr/>
          <a:lstStyle/>
          <a:p>
            <a:pPr marL="0" indent="0">
              <a:buNone/>
            </a:pPr>
            <a:r>
              <a:rPr lang="el-GR" dirty="0" smtClean="0"/>
              <a:t>Είναι </a:t>
            </a:r>
            <a:r>
              <a:rPr lang="el-GR" dirty="0"/>
              <a:t>ένα διεθνές νομικό κείμενο που συνδέεται με </a:t>
            </a:r>
            <a:r>
              <a:rPr lang="el-GR" dirty="0" smtClean="0"/>
              <a:t>τον Οργανισμό Ηνωμένων </a:t>
            </a:r>
            <a:r>
              <a:rPr lang="el-GR" dirty="0"/>
              <a:t>Εθνών </a:t>
            </a:r>
            <a:r>
              <a:rPr lang="el-GR" dirty="0" smtClean="0"/>
              <a:t>και </a:t>
            </a:r>
            <a:r>
              <a:rPr lang="el-GR" dirty="0"/>
              <a:t>δίνει τη δυνατότητα:</a:t>
            </a:r>
          </a:p>
          <a:p>
            <a:r>
              <a:rPr lang="el-GR" dirty="0"/>
              <a:t>σε παιδιά, </a:t>
            </a:r>
          </a:p>
          <a:p>
            <a:r>
              <a:rPr lang="el-GR" dirty="0"/>
              <a:t>ομάδες παιδιών, </a:t>
            </a:r>
          </a:p>
          <a:p>
            <a:r>
              <a:rPr lang="el-GR" dirty="0"/>
              <a:t>ή εκπροσώπους τους, </a:t>
            </a:r>
          </a:p>
          <a:p>
            <a:r>
              <a:rPr lang="el-GR" dirty="0"/>
              <a:t>να υποβάλλουν επίσημες αναφορές/καταγγελίες στην:</a:t>
            </a:r>
          </a:p>
          <a:p>
            <a:r>
              <a:rPr lang="el-GR" b="1" dirty="0"/>
              <a:t>Επιτροπή για τα Δικαιώματα του </a:t>
            </a:r>
            <a:r>
              <a:rPr lang="el-GR" b="1" dirty="0" smtClean="0"/>
              <a:t>Παιδιού </a:t>
            </a:r>
            <a:r>
              <a:rPr lang="el-GR" dirty="0" smtClean="0"/>
              <a:t>του </a:t>
            </a:r>
            <a:r>
              <a:rPr lang="el-GR" dirty="0"/>
              <a:t>ΟΗΕ,</a:t>
            </a:r>
            <a:br>
              <a:rPr lang="el-GR" dirty="0"/>
            </a:br>
            <a:r>
              <a:rPr lang="el-GR" dirty="0"/>
              <a:t>όταν θεωρούν ότι παραβιάζονται τα δικαιώματά τους.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7315886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Το Πρωτόκολλο</a:t>
            </a:r>
            <a:r>
              <a:rPr lang="el-GR" dirty="0" smtClean="0"/>
              <a:t>: υιοθετήθηκε </a:t>
            </a:r>
            <a:r>
              <a:rPr lang="el-GR" dirty="0"/>
              <a:t>από τη Γενική Συνέλευση του ΟΗΕ το 2011,τέθηκε σε ισχύ το 2014</a:t>
            </a:r>
            <a:r>
              <a:rPr lang="el-GR" dirty="0" smtClean="0"/>
              <a:t>.</a:t>
            </a:r>
          </a:p>
          <a:p>
            <a:r>
              <a:rPr lang="el-GR" dirty="0" smtClean="0"/>
              <a:t>Αποτελεί: σημαντικό </a:t>
            </a:r>
            <a:r>
              <a:rPr lang="el-GR" dirty="0"/>
              <a:t>μηχανισμό διεθνούς προστασίας των δικαιωμάτων του παιδιού</a:t>
            </a:r>
            <a:r>
              <a:rPr lang="el-GR" dirty="0" smtClean="0"/>
              <a:t>.</a:t>
            </a:r>
          </a:p>
          <a:p>
            <a:r>
              <a:rPr lang="el-GR" dirty="0" smtClean="0"/>
              <a:t>Βασικός </a:t>
            </a:r>
            <a:r>
              <a:rPr lang="el-GR" dirty="0"/>
              <a:t>στόχος είναι</a:t>
            </a:r>
            <a:r>
              <a:rPr lang="el-GR" dirty="0" smtClean="0"/>
              <a:t>: η </a:t>
            </a:r>
            <a:r>
              <a:rPr lang="el-GR" dirty="0"/>
              <a:t>ενίσχυση της εφαρμογής της Σύμβασης</a:t>
            </a:r>
            <a:r>
              <a:rPr lang="el-GR" dirty="0" smtClean="0"/>
              <a:t>, η </a:t>
            </a:r>
            <a:r>
              <a:rPr lang="el-GR" dirty="0"/>
              <a:t>δυνατότητα διεθνούς ελέγχου παραβιάσεων</a:t>
            </a:r>
            <a:r>
              <a:rPr lang="el-GR" dirty="0" smtClean="0"/>
              <a:t>, η </a:t>
            </a:r>
            <a:r>
              <a:rPr lang="el-GR" dirty="0"/>
              <a:t>ενδυνάμωση της φωνής των παιδιών</a:t>
            </a:r>
            <a:r>
              <a:rPr lang="el-GR" dirty="0" smtClean="0"/>
              <a:t>.</a:t>
            </a:r>
          </a:p>
          <a:p>
            <a:r>
              <a:rPr lang="el-GR" dirty="0"/>
              <a:t>Το Πρωτόκολλο αναγνωρίζει </a:t>
            </a:r>
            <a:r>
              <a:rPr lang="el-GR" dirty="0" err="1"/>
              <a:t>ότι:τα</a:t>
            </a:r>
            <a:r>
              <a:rPr lang="el-GR" dirty="0"/>
              <a:t> παιδιά δεν πρέπει μόνο να έχουν δικαιώματα αλλά και δυνατότητα προσφυγής όταν αυτά παραβιάζονται.</a:t>
            </a:r>
          </a:p>
        </p:txBody>
      </p:sp>
    </p:spTree>
    <p:extLst>
      <p:ext uri="{BB962C8B-B14F-4D97-AF65-F5344CB8AC3E}">
        <p14:creationId xmlns:p14="http://schemas.microsoft.com/office/powerpoint/2010/main" val="210990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715971" y="1928770"/>
            <a:ext cx="8596668" cy="3880773"/>
          </a:xfrm>
        </p:spPr>
        <p:txBody>
          <a:bodyPr/>
          <a:lstStyle/>
          <a:p>
            <a:pPr marL="0" indent="0">
              <a:buNone/>
            </a:pPr>
            <a:r>
              <a:rPr lang="el-GR" dirty="0"/>
              <a:t>Η Επιτροπή είναι όργανο του ΟΗΕ που</a:t>
            </a:r>
            <a:r>
              <a:rPr lang="el-GR" dirty="0" smtClean="0"/>
              <a:t>:</a:t>
            </a:r>
          </a:p>
          <a:p>
            <a:r>
              <a:rPr lang="el-GR" dirty="0" smtClean="0"/>
              <a:t>παρακολουθεί </a:t>
            </a:r>
            <a:r>
              <a:rPr lang="el-GR" dirty="0"/>
              <a:t>την εφαρμογή της Σύμβασης</a:t>
            </a:r>
            <a:r>
              <a:rPr lang="el-GR" dirty="0" smtClean="0"/>
              <a:t>,</a:t>
            </a:r>
          </a:p>
          <a:p>
            <a:r>
              <a:rPr lang="el-GR" dirty="0" smtClean="0"/>
              <a:t>εξετάζει </a:t>
            </a:r>
            <a:r>
              <a:rPr lang="el-GR" dirty="0"/>
              <a:t>εκθέσεις κρατών</a:t>
            </a:r>
            <a:r>
              <a:rPr lang="el-GR" dirty="0" smtClean="0"/>
              <a:t>,</a:t>
            </a:r>
          </a:p>
          <a:p>
            <a:r>
              <a:rPr lang="el-GR" dirty="0" smtClean="0"/>
              <a:t>προστατεύει </a:t>
            </a:r>
            <a:r>
              <a:rPr lang="el-GR" dirty="0"/>
              <a:t>τα δικαιώματα των παιδιών διεθνώς</a:t>
            </a:r>
            <a:r>
              <a:rPr lang="el-GR" dirty="0" smtClean="0"/>
              <a:t>.</a:t>
            </a:r>
          </a:p>
          <a:p>
            <a:r>
              <a:rPr lang="el-GR" dirty="0" smtClean="0"/>
              <a:t>Αποτελείται </a:t>
            </a:r>
            <a:r>
              <a:rPr lang="el-GR" dirty="0"/>
              <a:t>από</a:t>
            </a:r>
            <a:r>
              <a:rPr lang="el-GR" dirty="0" smtClean="0"/>
              <a:t>: ανεξάρτητους </a:t>
            </a:r>
            <a:r>
              <a:rPr lang="el-GR" dirty="0"/>
              <a:t>ειδικούς στα δικαιώματα του παιδιού.</a:t>
            </a:r>
          </a:p>
        </p:txBody>
      </p:sp>
    </p:spTree>
    <p:extLst>
      <p:ext uri="{BB962C8B-B14F-4D97-AF65-F5344CB8AC3E}">
        <p14:creationId xmlns:p14="http://schemas.microsoft.com/office/powerpoint/2010/main" val="28566360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dirty="0"/>
              <a:t>Η Επιτροπή</a:t>
            </a:r>
            <a:r>
              <a:rPr lang="el-GR" dirty="0" smtClean="0"/>
              <a:t>:</a:t>
            </a:r>
          </a:p>
          <a:p>
            <a:r>
              <a:rPr lang="el-GR" dirty="0" smtClean="0"/>
              <a:t>εξετάζει </a:t>
            </a:r>
            <a:r>
              <a:rPr lang="el-GR" dirty="0"/>
              <a:t>την αναφορά</a:t>
            </a:r>
            <a:r>
              <a:rPr lang="el-GR" dirty="0" smtClean="0"/>
              <a:t>,</a:t>
            </a:r>
          </a:p>
          <a:p>
            <a:r>
              <a:rPr lang="el-GR" dirty="0" smtClean="0"/>
              <a:t>ζητά </a:t>
            </a:r>
            <a:r>
              <a:rPr lang="el-GR" dirty="0"/>
              <a:t>πληροφορίες από το κράτος</a:t>
            </a:r>
            <a:r>
              <a:rPr lang="el-GR" dirty="0" smtClean="0"/>
              <a:t>,</a:t>
            </a:r>
          </a:p>
          <a:p>
            <a:r>
              <a:rPr lang="el-GR" dirty="0" smtClean="0"/>
              <a:t>αξιολογεί </a:t>
            </a:r>
            <a:r>
              <a:rPr lang="el-GR" dirty="0"/>
              <a:t>αν υπήρξε παραβίαση δικαιωμάτων</a:t>
            </a:r>
            <a:r>
              <a:rPr lang="el-GR" dirty="0" smtClean="0"/>
              <a:t>.</a:t>
            </a:r>
          </a:p>
          <a:p>
            <a:r>
              <a:rPr lang="el-GR" dirty="0" smtClean="0"/>
              <a:t>Στη </a:t>
            </a:r>
            <a:r>
              <a:rPr lang="el-GR" dirty="0"/>
              <a:t>συνέχεια</a:t>
            </a:r>
            <a:r>
              <a:rPr lang="el-GR" dirty="0" smtClean="0"/>
              <a:t>: εκδίδει </a:t>
            </a:r>
            <a:r>
              <a:rPr lang="el-GR" dirty="0"/>
              <a:t>συστάσεις και παρατηρήσεις προς το κράτος.</a:t>
            </a:r>
          </a:p>
        </p:txBody>
      </p:sp>
    </p:spTree>
    <p:extLst>
      <p:ext uri="{BB962C8B-B14F-4D97-AF65-F5344CB8AC3E}">
        <p14:creationId xmlns:p14="http://schemas.microsoft.com/office/powerpoint/2010/main" val="21688168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dirty="0"/>
              <a:t>Το Πρωτόκολλο είναι ιδιαίτερα σημαντικό γιατί</a:t>
            </a:r>
            <a:r>
              <a:rPr lang="el-GR" dirty="0" smtClean="0"/>
              <a:t>:</a:t>
            </a:r>
          </a:p>
          <a:p>
            <a:r>
              <a:rPr lang="el-GR" dirty="0" smtClean="0"/>
              <a:t>ενισχύει </a:t>
            </a:r>
            <a:r>
              <a:rPr lang="el-GR" dirty="0"/>
              <a:t>τη συμμετοχή των παιδιών</a:t>
            </a:r>
            <a:r>
              <a:rPr lang="el-GR" dirty="0" smtClean="0"/>
              <a:t>,</a:t>
            </a:r>
          </a:p>
          <a:p>
            <a:r>
              <a:rPr lang="el-GR" dirty="0" smtClean="0"/>
              <a:t>αναγνωρίζει </a:t>
            </a:r>
            <a:r>
              <a:rPr lang="el-GR" dirty="0"/>
              <a:t>τη φωνή τους</a:t>
            </a:r>
            <a:r>
              <a:rPr lang="el-GR" dirty="0" smtClean="0"/>
              <a:t>,</a:t>
            </a:r>
          </a:p>
          <a:p>
            <a:r>
              <a:rPr lang="el-GR" dirty="0" smtClean="0"/>
              <a:t>προσφέρει </a:t>
            </a:r>
            <a:r>
              <a:rPr lang="el-GR" dirty="0"/>
              <a:t>διεθνή προστασία</a:t>
            </a:r>
            <a:r>
              <a:rPr lang="el-GR" dirty="0" smtClean="0"/>
              <a:t>,</a:t>
            </a:r>
          </a:p>
          <a:p>
            <a:r>
              <a:rPr lang="el-GR" dirty="0" smtClean="0"/>
              <a:t>αυξάνει </a:t>
            </a:r>
            <a:r>
              <a:rPr lang="el-GR" dirty="0"/>
              <a:t>την ευθύνη των κρατών</a:t>
            </a:r>
            <a:r>
              <a:rPr lang="el-GR" dirty="0" smtClean="0"/>
              <a:t>.</a:t>
            </a:r>
          </a:p>
          <a:p>
            <a:r>
              <a:rPr lang="el-GR" dirty="0" smtClean="0"/>
              <a:t>Για </a:t>
            </a:r>
            <a:r>
              <a:rPr lang="el-GR" dirty="0"/>
              <a:t>πρώτη φορά</a:t>
            </a:r>
            <a:r>
              <a:rPr lang="el-GR" dirty="0" smtClean="0"/>
              <a:t>: τα </a:t>
            </a:r>
            <a:r>
              <a:rPr lang="el-GR" dirty="0"/>
              <a:t>παιδιά αποκτούν δυνατότητα διεθνούς νομικής προσφυγής.</a:t>
            </a:r>
          </a:p>
        </p:txBody>
      </p:sp>
    </p:spTree>
    <p:extLst>
      <p:ext uri="{BB962C8B-B14F-4D97-AF65-F5344CB8AC3E}">
        <p14:creationId xmlns:p14="http://schemas.microsoft.com/office/powerpoint/2010/main" val="31132700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651576" y="1890132"/>
            <a:ext cx="8596668" cy="3880773"/>
          </a:xfrm>
        </p:spPr>
        <p:txBody>
          <a:bodyPr/>
          <a:lstStyle/>
          <a:p>
            <a:pPr marL="0" indent="0">
              <a:buNone/>
            </a:pPr>
            <a:r>
              <a:rPr lang="el-GR" dirty="0"/>
              <a:t>Για να εξεταστεί μια αναφορά</a:t>
            </a:r>
            <a:r>
              <a:rPr lang="el-GR" dirty="0" smtClean="0"/>
              <a:t>:</a:t>
            </a:r>
          </a:p>
          <a:p>
            <a:r>
              <a:rPr lang="el-GR" dirty="0" smtClean="0"/>
              <a:t>πρέπει </a:t>
            </a:r>
            <a:r>
              <a:rPr lang="el-GR" dirty="0"/>
              <a:t>πρώτα να έχουν εξαντληθεί τα εσωτερικά ένδικα μέσα του κράτους</a:t>
            </a:r>
            <a:r>
              <a:rPr lang="el-GR" dirty="0" smtClean="0"/>
              <a:t>,</a:t>
            </a:r>
          </a:p>
          <a:p>
            <a:r>
              <a:rPr lang="el-GR" dirty="0" smtClean="0"/>
              <a:t>η </a:t>
            </a:r>
            <a:r>
              <a:rPr lang="el-GR" dirty="0"/>
              <a:t>καταγγελία να μην είναι ανώνυμη</a:t>
            </a:r>
            <a:r>
              <a:rPr lang="el-GR" dirty="0" smtClean="0"/>
              <a:t>,</a:t>
            </a:r>
          </a:p>
          <a:p>
            <a:r>
              <a:rPr lang="el-GR" dirty="0" smtClean="0"/>
              <a:t>να </a:t>
            </a:r>
            <a:r>
              <a:rPr lang="el-GR" dirty="0"/>
              <a:t>αφορά κράτος που έχει αποδεχτεί το Πρωτόκολλο</a:t>
            </a:r>
            <a:r>
              <a:rPr lang="el-GR" dirty="0" smtClean="0"/>
              <a:t>,</a:t>
            </a:r>
          </a:p>
          <a:p>
            <a:r>
              <a:rPr lang="el-GR" dirty="0" smtClean="0"/>
              <a:t>να </a:t>
            </a:r>
            <a:r>
              <a:rPr lang="el-GR" dirty="0"/>
              <a:t>σχετίζεται με δικαιώματα της Σύμβασης.</a:t>
            </a:r>
          </a:p>
        </p:txBody>
      </p:sp>
    </p:spTree>
    <p:extLst>
      <p:ext uri="{BB962C8B-B14F-4D97-AF65-F5344CB8AC3E}">
        <p14:creationId xmlns:p14="http://schemas.microsoft.com/office/powerpoint/2010/main" val="2820045923"/>
      </p:ext>
    </p:extLst>
  </p:cSld>
  <p:clrMapOvr>
    <a:masterClrMapping/>
  </p:clrMapOvr>
</p:sld>
</file>

<file path=ppt/theme/theme1.xml><?xml version="1.0" encoding="utf-8"?>
<a:theme xmlns:a="http://schemas.openxmlformats.org/drawingml/2006/main" name="Όψη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1512</TotalTime>
  <Words>1918</Words>
  <Application>Microsoft Office PowerPoint</Application>
  <PresentationFormat>Ευρεία οθόνη</PresentationFormat>
  <Paragraphs>300</Paragraphs>
  <Slides>39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4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39</vt:i4>
      </vt:variant>
    </vt:vector>
  </HeadingPairs>
  <TitlesOfParts>
    <vt:vector size="44" baseType="lpstr">
      <vt:lpstr>Arial</vt:lpstr>
      <vt:lpstr>Calibri</vt:lpstr>
      <vt:lpstr>Trebuchet MS</vt:lpstr>
      <vt:lpstr>Wingdings 3</vt:lpstr>
      <vt:lpstr>Όψη</vt:lpstr>
      <vt:lpstr>ΤΑ ΔΙΚΑΙΩΜΑΤΑ ΤΟΥ ΠΑΙΔΙΟΥ</vt:lpstr>
      <vt:lpstr>Παρουσίαση του PowerPoint</vt:lpstr>
      <vt:lpstr>Ο Ρόλος του Παιδιού στην Προστασία των Δικαιωμάτων του</vt:lpstr>
      <vt:lpstr>Προαιρετικό Πρωτόκολλο Αναφορών στην Επιτροπή για τα Δικαιώματα του Παιδιού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Συμπέρασμα</vt:lpstr>
      <vt:lpstr>Οι Τέσσερις Θεμελιώδεις Αρχές της Σύμβασης για τα Δικαιώματα του Παιδιού</vt:lpstr>
      <vt:lpstr>Άρθρο 2 — Αρχή της Μη Διάκρισης</vt:lpstr>
      <vt:lpstr>Παρουσίαση του PowerPoint</vt:lpstr>
      <vt:lpstr>Παρουσίαση του PowerPoint</vt:lpstr>
      <vt:lpstr>Άρθρο 3 — Το Βέλτιστο Συμφέρον του Παιδιού</vt:lpstr>
      <vt:lpstr>Παρουσίαση του PowerPoint</vt:lpstr>
      <vt:lpstr>Παρουσίαση του PowerPoint</vt:lpstr>
      <vt:lpstr>Άρθρο 6 — Δικαίωμα στη Ζωή, Επιβίωση και Ανάπτυξη</vt:lpstr>
      <vt:lpstr>Παρουσίαση του PowerPoint</vt:lpstr>
      <vt:lpstr>Παρουσίαση του PowerPoint</vt:lpstr>
      <vt:lpstr>Άρθρο 12 — Σεβασμός στις Απόψεις του Παιδιού</vt:lpstr>
      <vt:lpstr>Παρουσίαση του PowerPoint</vt:lpstr>
      <vt:lpstr>Παρουσίαση του PowerPoint</vt:lpstr>
      <vt:lpstr>Η Οικουμενικότητα των Δικαιωμάτων του Παιδιού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Η Σημαντικότητα της Διεθνούς Σύμβασης για τα Δικαιώματα του Παιδιού</vt:lpstr>
      <vt:lpstr>Παρουσίαση του PowerPoint</vt:lpstr>
      <vt:lpstr>Παρουσίαση του PowerPoint</vt:lpstr>
      <vt:lpstr>Παρουσίαση του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ΤΑ ΔΙΚΑΙΩΜΑΤΑ ΤΟΥ ΠΑΙΔΙΟΥ</dc:title>
  <dc:creator>pc</dc:creator>
  <cp:lastModifiedBy>pc</cp:lastModifiedBy>
  <cp:revision>19</cp:revision>
  <dcterms:created xsi:type="dcterms:W3CDTF">2026-05-25T15:38:10Z</dcterms:created>
  <dcterms:modified xsi:type="dcterms:W3CDTF">2026-05-26T16:50:15Z</dcterms:modified>
</cp:coreProperties>
</file>