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6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59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E65DB10-E117-4DF6-B91A-A309E37B69D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4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  <p:sldLayoutId id="214748366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4754" y="946795"/>
            <a:ext cx="6795846" cy="1646302"/>
          </a:xfrm>
        </p:spPr>
        <p:txBody>
          <a:bodyPr/>
          <a:lstStyle/>
          <a:p>
            <a:r>
              <a:rPr lang="el-GR" sz="3600" b="1" dirty="0" smtClean="0"/>
              <a:t>ΤΑ ΔΙΚΑΙΩΜΑΤΑ ΤΟΥ ΠΑΙΔΙΟΥ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4487" y="3505200"/>
            <a:ext cx="7166113" cy="2038177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Μάθημα </a:t>
            </a:r>
            <a:r>
              <a:rPr lang="el-GR" dirty="0" smtClean="0"/>
              <a:t>10-11</a:t>
            </a:r>
            <a:endParaRPr lang="el-GR" dirty="0" smtClean="0"/>
          </a:p>
          <a:p>
            <a:pPr algn="ctr"/>
            <a:r>
              <a:rPr lang="el-GR" dirty="0"/>
              <a:t>Τμήμα Επιστημών της Εκπαίδευσης και της Αγωγής στην Προσχολική Ηλικία</a:t>
            </a:r>
          </a:p>
          <a:p>
            <a:pPr algn="ctr"/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Πανεπιστήμιο </a:t>
            </a:r>
            <a:r>
              <a:rPr lang="el-G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Πατρών</a:t>
            </a: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Διδάσκουσα: Μαρία </a:t>
            </a:r>
            <a:r>
              <a:rPr lang="el-GR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Τσαγκανού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C46D-54A2-D14A-B77F-93DBCD72AD5E}" type="slidenum">
              <a:rPr lang="en-US" smtClean="0">
                <a:solidFill>
                  <a:srgbClr val="90C226"/>
                </a:solidFill>
              </a:rPr>
              <a:pPr/>
              <a:t>1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94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51577" y="1529524"/>
            <a:ext cx="8196210" cy="3880773"/>
          </a:xfrm>
        </p:spPr>
        <p:txBody>
          <a:bodyPr/>
          <a:lstStyle/>
          <a:p>
            <a:pPr marL="0" indent="0">
              <a:buNone/>
            </a:pPr>
            <a:r>
              <a:rPr lang="el-GR" u="sng" dirty="0"/>
              <a:t>Ηθική </a:t>
            </a:r>
            <a:r>
              <a:rPr lang="el-GR" u="sng" dirty="0" smtClean="0"/>
              <a:t>Ανάπτυξη</a:t>
            </a:r>
          </a:p>
          <a:p>
            <a:r>
              <a:rPr lang="el-GR" dirty="0" smtClean="0"/>
              <a:t>Ετερόνομη ηθική: Το </a:t>
            </a:r>
            <a:r>
              <a:rPr lang="el-GR" dirty="0"/>
              <a:t>παιδί</a:t>
            </a:r>
            <a:r>
              <a:rPr lang="el-GR" dirty="0" smtClean="0"/>
              <a:t>: υπακούει </a:t>
            </a:r>
            <a:r>
              <a:rPr lang="el-GR" dirty="0"/>
              <a:t>σε κανόνες</a:t>
            </a:r>
            <a:r>
              <a:rPr lang="el-GR" dirty="0" smtClean="0"/>
              <a:t>, θεωρεί </a:t>
            </a:r>
            <a:r>
              <a:rPr lang="el-GR" dirty="0"/>
              <a:t>την εξουσία απόλυτη</a:t>
            </a:r>
            <a:r>
              <a:rPr lang="el-GR" dirty="0" smtClean="0"/>
              <a:t>.</a:t>
            </a:r>
          </a:p>
          <a:p>
            <a:r>
              <a:rPr lang="el-GR" dirty="0" smtClean="0"/>
              <a:t>Αυτόνομη ηθική: Το </a:t>
            </a:r>
            <a:r>
              <a:rPr lang="el-GR" dirty="0"/>
              <a:t>παιδί</a:t>
            </a:r>
            <a:r>
              <a:rPr lang="el-GR" dirty="0" smtClean="0"/>
              <a:t>: κατανοεί </a:t>
            </a:r>
            <a:r>
              <a:rPr lang="el-GR" dirty="0"/>
              <a:t>συνεργασία</a:t>
            </a:r>
            <a:r>
              <a:rPr lang="el-GR" dirty="0" smtClean="0"/>
              <a:t>, αμοιβαιότητα, διαπραγμάτευση.</a:t>
            </a:r>
          </a:p>
          <a:p>
            <a:pPr marL="0" indent="0">
              <a:buNone/>
            </a:pPr>
            <a:r>
              <a:rPr lang="el-GR" u="sng" dirty="0"/>
              <a:t>Εκπαιδευτική </a:t>
            </a:r>
            <a:r>
              <a:rPr lang="el-GR" u="sng" dirty="0" smtClean="0"/>
              <a:t>Σημασία</a:t>
            </a:r>
          </a:p>
          <a:p>
            <a:r>
              <a:rPr lang="el-GR" dirty="0" smtClean="0"/>
              <a:t>Το </a:t>
            </a:r>
            <a:r>
              <a:rPr lang="el-GR" dirty="0"/>
              <a:t>σχολείο</a:t>
            </a:r>
            <a:r>
              <a:rPr lang="el-GR" dirty="0" smtClean="0"/>
              <a:t>:  ενισχύει </a:t>
            </a:r>
            <a:r>
              <a:rPr lang="el-GR" dirty="0"/>
              <a:t>συνεργασία</a:t>
            </a:r>
            <a:r>
              <a:rPr lang="el-GR" dirty="0" smtClean="0"/>
              <a:t>, συζήτηση, ενεργό </a:t>
            </a:r>
            <a:r>
              <a:rPr lang="el-GR" dirty="0"/>
              <a:t>μάθηση</a:t>
            </a:r>
            <a:r>
              <a:rPr lang="el-GR" dirty="0" smtClean="0"/>
              <a:t>.</a:t>
            </a:r>
          </a:p>
          <a:p>
            <a:r>
              <a:rPr lang="el-GR" dirty="0" smtClean="0"/>
              <a:t>Κριτική: Η </a:t>
            </a:r>
            <a:r>
              <a:rPr lang="el-GR" dirty="0"/>
              <a:t>θεωρία</a:t>
            </a:r>
            <a:r>
              <a:rPr lang="el-GR" dirty="0" smtClean="0"/>
              <a:t>: υποτιμά </a:t>
            </a:r>
            <a:r>
              <a:rPr lang="el-GR" dirty="0"/>
              <a:t>κοινωνικές ανισότητες</a:t>
            </a:r>
            <a:r>
              <a:rPr lang="el-GR" dirty="0" smtClean="0"/>
              <a:t>, θεωρεί </a:t>
            </a:r>
            <a:r>
              <a:rPr lang="el-GR" dirty="0"/>
              <a:t>καθολική την ανάπτυξη.</a:t>
            </a:r>
          </a:p>
        </p:txBody>
      </p:sp>
    </p:spTree>
    <p:extLst>
      <p:ext uri="{BB962C8B-B14F-4D97-AF65-F5344CB8AC3E}">
        <p14:creationId xmlns:p14="http://schemas.microsoft.com/office/powerpoint/2010/main" val="24063884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682581"/>
            <a:ext cx="9471218" cy="5358782"/>
          </a:xfrm>
        </p:spPr>
        <p:txBody>
          <a:bodyPr/>
          <a:lstStyle/>
          <a:p>
            <a:pPr marL="0" indent="0">
              <a:buNone/>
            </a:pPr>
            <a:r>
              <a:rPr lang="el-GR" b="1" u="sng" dirty="0"/>
              <a:t>Θεωρία Κοινωνικής </a:t>
            </a:r>
            <a:r>
              <a:rPr lang="el-GR" b="1" u="sng" dirty="0" smtClean="0"/>
              <a:t>Μάθησης</a:t>
            </a:r>
          </a:p>
          <a:p>
            <a:pPr marL="0" indent="0">
              <a:buNone/>
            </a:pPr>
            <a:endParaRPr lang="el-GR" b="1" u="sng" dirty="0" smtClean="0"/>
          </a:p>
          <a:p>
            <a:r>
              <a:rPr lang="el-GR" dirty="0" smtClean="0"/>
              <a:t>Εκπρόσωπος: </a:t>
            </a:r>
            <a:r>
              <a:rPr lang="el-GR" dirty="0" err="1" smtClean="0"/>
              <a:t>Albert</a:t>
            </a:r>
            <a:r>
              <a:rPr lang="el-GR" dirty="0" smtClean="0"/>
              <a:t> </a:t>
            </a:r>
            <a:r>
              <a:rPr lang="el-GR" dirty="0" err="1" smtClean="0"/>
              <a:t>Bandura</a:t>
            </a:r>
            <a:endParaRPr lang="el-GR" dirty="0" smtClean="0"/>
          </a:p>
          <a:p>
            <a:r>
              <a:rPr lang="el-GR" dirty="0" smtClean="0"/>
              <a:t>Βασική Ιδέα: Τα </a:t>
            </a:r>
            <a:r>
              <a:rPr lang="el-GR" dirty="0"/>
              <a:t>παιδιά μαθαίνουν</a:t>
            </a:r>
            <a:r>
              <a:rPr lang="el-GR" dirty="0" smtClean="0"/>
              <a:t>: μέσω </a:t>
            </a:r>
            <a:r>
              <a:rPr lang="el-GR" dirty="0"/>
              <a:t>παρατήρησης</a:t>
            </a:r>
            <a:r>
              <a:rPr lang="el-GR" dirty="0" smtClean="0"/>
              <a:t>, μίμησης, προτύπων.</a:t>
            </a:r>
          </a:p>
          <a:p>
            <a:r>
              <a:rPr lang="el-GR" dirty="0" smtClean="0"/>
              <a:t>Παρατήρηση </a:t>
            </a:r>
            <a:r>
              <a:rPr lang="el-GR" dirty="0"/>
              <a:t>και </a:t>
            </a:r>
            <a:r>
              <a:rPr lang="el-GR" dirty="0" smtClean="0"/>
              <a:t>Μίμηση: Το </a:t>
            </a:r>
            <a:r>
              <a:rPr lang="el-GR" dirty="0"/>
              <a:t>παιδί</a:t>
            </a:r>
            <a:r>
              <a:rPr lang="el-GR" dirty="0" smtClean="0"/>
              <a:t>: παρακολουθεί </a:t>
            </a:r>
            <a:r>
              <a:rPr lang="el-GR" dirty="0"/>
              <a:t>συμπεριφορές</a:t>
            </a:r>
            <a:r>
              <a:rPr lang="el-GR" dirty="0" smtClean="0"/>
              <a:t>, μιμείται </a:t>
            </a:r>
            <a:r>
              <a:rPr lang="el-GR" dirty="0"/>
              <a:t>ενήλικες και </a:t>
            </a:r>
            <a:r>
              <a:rPr lang="el-GR" dirty="0" smtClean="0"/>
              <a:t>συνομηλίκους.</a:t>
            </a:r>
          </a:p>
          <a:p>
            <a:r>
              <a:rPr lang="el-GR" dirty="0"/>
              <a:t>Ο </a:t>
            </a:r>
            <a:r>
              <a:rPr lang="el-GR" dirty="0" err="1"/>
              <a:t>Bandura</a:t>
            </a:r>
            <a:r>
              <a:rPr lang="el-GR" dirty="0"/>
              <a:t> έδειξε ότι</a:t>
            </a:r>
            <a:r>
              <a:rPr lang="el-GR" dirty="0" smtClean="0"/>
              <a:t>: τα </a:t>
            </a:r>
            <a:r>
              <a:rPr lang="el-GR" dirty="0"/>
              <a:t>παιδιά μιμούνται επιθετική συμπεριφορά</a:t>
            </a:r>
            <a:r>
              <a:rPr lang="el-GR" dirty="0" smtClean="0"/>
              <a:t>.</a:t>
            </a:r>
          </a:p>
          <a:p>
            <a:r>
              <a:rPr lang="el-GR" dirty="0" smtClean="0"/>
              <a:t>Ρόλος </a:t>
            </a:r>
            <a:r>
              <a:rPr lang="el-GR" dirty="0"/>
              <a:t>Μέσων </a:t>
            </a:r>
            <a:r>
              <a:rPr lang="el-GR" dirty="0" smtClean="0"/>
              <a:t>Ενημέρωσης: Η </a:t>
            </a:r>
            <a:r>
              <a:rPr lang="el-GR" dirty="0"/>
              <a:t>τηλεόραση και τα </a:t>
            </a:r>
            <a:r>
              <a:rPr lang="el-GR" dirty="0" err="1"/>
              <a:t>social</a:t>
            </a:r>
            <a:r>
              <a:rPr lang="el-GR" dirty="0"/>
              <a:t> </a:t>
            </a:r>
            <a:r>
              <a:rPr lang="el-GR" dirty="0" err="1"/>
              <a:t>media</a:t>
            </a:r>
            <a:r>
              <a:rPr lang="el-GR" dirty="0" smtClean="0"/>
              <a:t>: επηρεάζουν </a:t>
            </a:r>
            <a:r>
              <a:rPr lang="el-GR" dirty="0"/>
              <a:t>πρότυπα συμπεριφοράς.</a:t>
            </a:r>
          </a:p>
        </p:txBody>
      </p:sp>
    </p:spTree>
    <p:extLst>
      <p:ext uri="{BB962C8B-B14F-4D97-AF65-F5344CB8AC3E}">
        <p14:creationId xmlns:p14="http://schemas.microsoft.com/office/powerpoint/2010/main" val="3976722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65209" y="1120463"/>
            <a:ext cx="8596668" cy="49209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u="sng" dirty="0"/>
              <a:t>Νέα Κοινωνιολογία της Παιδικής </a:t>
            </a:r>
            <a:r>
              <a:rPr lang="el-GR" b="1" u="sng" dirty="0" smtClean="0"/>
              <a:t>Ηλικίας</a:t>
            </a:r>
          </a:p>
          <a:p>
            <a:pPr marL="0" indent="0">
              <a:buNone/>
            </a:pPr>
            <a:r>
              <a:rPr lang="el-GR" b="1" dirty="0"/>
              <a:t>Βασική Ιδέα</a:t>
            </a:r>
          </a:p>
          <a:p>
            <a:r>
              <a:rPr lang="el-GR" dirty="0"/>
              <a:t>Το παιδί:</a:t>
            </a:r>
          </a:p>
          <a:p>
            <a:r>
              <a:rPr lang="el-GR" dirty="0"/>
              <a:t>δεν κοινωνικοποιείται παθητικά, </a:t>
            </a:r>
          </a:p>
          <a:p>
            <a:r>
              <a:rPr lang="el-GR" dirty="0"/>
              <a:t>αλλά συμμετέχει ενεργά. </a:t>
            </a:r>
            <a:endParaRPr lang="el-GR" dirty="0" smtClean="0"/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Τα παιδιά:</a:t>
            </a:r>
          </a:p>
          <a:p>
            <a:r>
              <a:rPr lang="el-GR" dirty="0"/>
              <a:t>δημιουργούν δικές τους κουλτούρες, </a:t>
            </a:r>
          </a:p>
          <a:p>
            <a:r>
              <a:rPr lang="el-GR" dirty="0"/>
              <a:t>διαπραγματεύονται κανόνες, </a:t>
            </a:r>
          </a:p>
          <a:p>
            <a:r>
              <a:rPr lang="el-GR" dirty="0"/>
              <a:t>επηρεάζουν ενήλικες. </a:t>
            </a:r>
            <a:endParaRPr lang="el-GR" dirty="0" smtClean="0"/>
          </a:p>
          <a:p>
            <a:endParaRPr lang="el-GR" dirty="0"/>
          </a:p>
          <a:p>
            <a:r>
              <a:rPr lang="el-GR" dirty="0"/>
              <a:t>Τα παιδιά</a:t>
            </a:r>
            <a:r>
              <a:rPr lang="el-GR" dirty="0" smtClean="0"/>
              <a:t>: δεν </a:t>
            </a:r>
            <a:r>
              <a:rPr lang="el-GR" dirty="0"/>
              <a:t>αντιγράφουν απλώς κοινωνικούς κανόνες</a:t>
            </a:r>
            <a:r>
              <a:rPr lang="el-GR" dirty="0" smtClean="0"/>
              <a:t>, αλλά </a:t>
            </a:r>
            <a:r>
              <a:rPr lang="el-GR" dirty="0"/>
              <a:t>τους μετασχηματίζουν.</a:t>
            </a:r>
          </a:p>
          <a:p>
            <a:pPr marL="0" indent="0">
              <a:buNone/>
            </a:pPr>
            <a:endParaRPr lang="el-GR" b="1" u="sng" dirty="0"/>
          </a:p>
        </p:txBody>
      </p:sp>
    </p:spTree>
    <p:extLst>
      <p:ext uri="{BB962C8B-B14F-4D97-AF65-F5344CB8AC3E}">
        <p14:creationId xmlns:p14="http://schemas.microsoft.com/office/powerpoint/2010/main" val="3894068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67486" y="1645435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Οι </a:t>
            </a:r>
            <a:r>
              <a:rPr lang="el-GR" dirty="0" err="1"/>
              <a:t>James</a:t>
            </a:r>
            <a:r>
              <a:rPr lang="el-GR" dirty="0"/>
              <a:t> και </a:t>
            </a:r>
            <a:r>
              <a:rPr lang="el-GR" dirty="0" err="1"/>
              <a:t>Prout</a:t>
            </a:r>
            <a:r>
              <a:rPr lang="el-GR" dirty="0"/>
              <a:t> υποστηρίζουν </a:t>
            </a:r>
            <a:r>
              <a:rPr lang="el-GR" dirty="0" smtClean="0"/>
              <a:t>ότι: δεν </a:t>
            </a:r>
            <a:r>
              <a:rPr lang="el-GR" dirty="0"/>
              <a:t>υπάρχει μία καθολική παιδική ηλικία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Υπάρχουν: διαφορετικές </a:t>
            </a:r>
            <a:r>
              <a:rPr lang="el-GR" dirty="0"/>
              <a:t>παιδικές </a:t>
            </a:r>
            <a:r>
              <a:rPr lang="el-GR" dirty="0" smtClean="0"/>
              <a:t>ηλικίες, ανάλογα </a:t>
            </a:r>
            <a:r>
              <a:rPr lang="el-GR" dirty="0"/>
              <a:t>με</a:t>
            </a:r>
            <a:r>
              <a:rPr lang="el-GR" dirty="0" smtClean="0"/>
              <a:t>:</a:t>
            </a:r>
          </a:p>
          <a:p>
            <a:r>
              <a:rPr lang="el-GR" dirty="0" smtClean="0"/>
              <a:t> την </a:t>
            </a:r>
            <a:r>
              <a:rPr lang="el-GR" dirty="0"/>
              <a:t>κοινωνική τάξη</a:t>
            </a:r>
            <a:r>
              <a:rPr lang="el-GR" dirty="0" smtClean="0"/>
              <a:t>, </a:t>
            </a:r>
          </a:p>
          <a:p>
            <a:r>
              <a:rPr lang="el-GR" dirty="0" smtClean="0"/>
              <a:t>το </a:t>
            </a:r>
            <a:r>
              <a:rPr lang="el-GR" dirty="0"/>
              <a:t>φύλο</a:t>
            </a:r>
            <a:r>
              <a:rPr lang="el-GR" dirty="0" smtClean="0"/>
              <a:t>, </a:t>
            </a:r>
          </a:p>
          <a:p>
            <a:r>
              <a:rPr lang="el-GR" dirty="0" smtClean="0"/>
              <a:t>τον </a:t>
            </a:r>
            <a:r>
              <a:rPr lang="el-GR" dirty="0"/>
              <a:t>πολιτισμό</a:t>
            </a:r>
            <a:r>
              <a:rPr lang="el-GR" dirty="0" smtClean="0"/>
              <a:t>,</a:t>
            </a:r>
          </a:p>
          <a:p>
            <a:r>
              <a:rPr lang="el-GR" dirty="0" smtClean="0"/>
              <a:t> τη </a:t>
            </a:r>
            <a:r>
              <a:rPr lang="el-GR" dirty="0"/>
              <a:t>θρησκεία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 την </a:t>
            </a:r>
            <a:r>
              <a:rPr lang="el-GR" dirty="0"/>
              <a:t>εθνικότητα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 τις </a:t>
            </a:r>
            <a:r>
              <a:rPr lang="el-GR" dirty="0"/>
              <a:t>κοινωνικές συνθήκες.</a:t>
            </a:r>
          </a:p>
        </p:txBody>
      </p:sp>
    </p:spTree>
    <p:extLst>
      <p:ext uri="{BB962C8B-B14F-4D97-AF65-F5344CB8AC3E}">
        <p14:creationId xmlns:p14="http://schemas.microsoft.com/office/powerpoint/2010/main" val="2185786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249251"/>
          </a:xfrm>
        </p:spPr>
        <p:txBody>
          <a:bodyPr>
            <a:normAutofit/>
          </a:bodyPr>
          <a:lstStyle/>
          <a:p>
            <a:r>
              <a:rPr lang="el-GR" b="1" dirty="0" smtClean="0"/>
              <a:t>Από το παραδοσιακό στο σύγχρονο μοντέλο</a:t>
            </a:r>
            <a:endParaRPr lang="el-GR" b="1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5054658"/>
              </p:ext>
            </p:extLst>
          </p:nvPr>
        </p:nvGraphicFramePr>
        <p:xfrm>
          <a:off x="347729" y="1777285"/>
          <a:ext cx="8926446" cy="4082602"/>
        </p:xfrm>
        <a:graphic>
          <a:graphicData uri="http://schemas.openxmlformats.org/drawingml/2006/table">
            <a:tbl>
              <a:tblPr/>
              <a:tblGrid>
                <a:gridCol w="4463223"/>
                <a:gridCol w="4463223"/>
              </a:tblGrid>
              <a:tr h="660887">
                <a:tc>
                  <a:txBody>
                    <a:bodyPr/>
                    <a:lstStyle/>
                    <a:p>
                      <a:r>
                        <a:rPr lang="el-GR" b="1" dirty="0">
                          <a:solidFill>
                            <a:srgbClr val="C00000"/>
                          </a:solidFill>
                        </a:rPr>
                        <a:t>Παραδοσιακό Μοντέλο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b="1" dirty="0">
                          <a:solidFill>
                            <a:srgbClr val="C00000"/>
                          </a:solidFill>
                        </a:rPr>
                        <a:t>Δικαιωματικό Μοντέλο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60887">
                <a:tc>
                  <a:txBody>
                    <a:bodyPr/>
                    <a:lstStyle/>
                    <a:p>
                      <a:r>
                        <a:rPr lang="el-GR" dirty="0"/>
                        <a:t>Υπακοή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Συμμετοχή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60887">
                <a:tc>
                  <a:txBody>
                    <a:bodyPr/>
                    <a:lstStyle/>
                    <a:p>
                      <a:r>
                        <a:rPr lang="el-GR" dirty="0"/>
                        <a:t>Πειθαρχία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Διάλογος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60887">
                <a:tc>
                  <a:txBody>
                    <a:bodyPr/>
                    <a:lstStyle/>
                    <a:p>
                      <a:r>
                        <a:rPr lang="el-GR" dirty="0"/>
                        <a:t>Παθητικό παιδί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Ενεργό παιδί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660887">
                <a:tc>
                  <a:txBody>
                    <a:bodyPr/>
                    <a:lstStyle/>
                    <a:p>
                      <a:r>
                        <a:rPr lang="el-GR" dirty="0"/>
                        <a:t>Εξουσία ενηλίκων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/>
                        <a:t>Συνεργασία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78167">
                <a:tc>
                  <a:txBody>
                    <a:bodyPr/>
                    <a:lstStyle/>
                    <a:p>
                      <a:r>
                        <a:rPr lang="el-GR" dirty="0"/>
                        <a:t>Έλεγχος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Ενδυνάμωση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6003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κοινωνιολογία της παιδικής ηλικίας συνέβαλε καθοριστικά:</a:t>
            </a:r>
          </a:p>
          <a:p>
            <a:r>
              <a:rPr lang="el-GR" dirty="0"/>
              <a:t>στην αναγνώριση του παιδιού ως φορέα δικαιωμάτων, </a:t>
            </a:r>
          </a:p>
          <a:p>
            <a:r>
              <a:rPr lang="el-GR" dirty="0"/>
              <a:t>στην ενίσχυση της συμμετοχής και της φωνής των παιδιών, </a:t>
            </a:r>
          </a:p>
          <a:p>
            <a:r>
              <a:rPr lang="el-GR" dirty="0"/>
              <a:t>στην αμφισβήτηση της απόλυτης εξουσίας των ενηλίκων, </a:t>
            </a:r>
          </a:p>
          <a:p>
            <a:r>
              <a:rPr lang="el-GR" dirty="0"/>
              <a:t>στη δημιουργία δημοκρατικών και παιδοκεντρικών μορφών εκπαίδευσης.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19131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785" y="0"/>
            <a:ext cx="8596668" cy="1320800"/>
          </a:xfrm>
        </p:spPr>
        <p:txBody>
          <a:bodyPr/>
          <a:lstStyle/>
          <a:p>
            <a:r>
              <a:rPr lang="el-GR" b="1" dirty="0"/>
              <a:t>Η Υιοθέτηση της Διεθνούς Σύμβασης για τα Δικαιώματα του Παιδιού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77334" y="3085313"/>
            <a:ext cx="8209089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dirty="0">
                <a:solidFill>
                  <a:schemeClr val="tx1"/>
                </a:solidFill>
              </a:rPr>
              <a:t>Η </a:t>
            </a:r>
            <a:r>
              <a:rPr lang="el-GR" dirty="0" smtClean="0">
                <a:solidFill>
                  <a:schemeClr val="tx1"/>
                </a:solidFill>
              </a:rPr>
              <a:t>Διεθνής Σύμβαση αποτελεί </a:t>
            </a:r>
            <a:r>
              <a:rPr lang="el-GR" dirty="0">
                <a:solidFill>
                  <a:schemeClr val="tx1"/>
                </a:solidFill>
              </a:rPr>
              <a:t>το σημαντικότερο διεθνές νομικό κείμενο για την προστασία και τα δικαιώματα των παιδιών</a:t>
            </a:r>
            <a:r>
              <a:rPr lang="el-GR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n-US" dirty="0" smtClean="0">
              <a:solidFill>
                <a:schemeClr val="tx1"/>
              </a:solidFill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l-GR" dirty="0" smtClean="0">
                <a:solidFill>
                  <a:schemeClr val="tx1"/>
                </a:solidFill>
              </a:rPr>
              <a:t>Υιοθετήθηκε </a:t>
            </a:r>
            <a:r>
              <a:rPr lang="el-GR" dirty="0">
                <a:solidFill>
                  <a:schemeClr val="tx1"/>
                </a:solidFill>
              </a:rPr>
              <a:t>από τη Γενική Συνέλευση του ΟΗΕ</a:t>
            </a:r>
            <a:r>
              <a:rPr lang="el-GR" dirty="0" smtClean="0">
                <a:solidFill>
                  <a:schemeClr val="tx1"/>
                </a:solidFill>
              </a:rPr>
              <a:t>: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l-GR" dirty="0" smtClean="0">
                <a:solidFill>
                  <a:schemeClr val="tx1"/>
                </a:solidFill>
              </a:rPr>
              <a:t>στις </a:t>
            </a:r>
            <a:r>
              <a:rPr lang="el-GR" dirty="0">
                <a:solidFill>
                  <a:schemeClr val="tx1"/>
                </a:solidFill>
              </a:rPr>
              <a:t>20 Νοεμβρίου 1989</a:t>
            </a:r>
            <a:r>
              <a:rPr lang="el-GR" dirty="0" smtClean="0">
                <a:solidFill>
                  <a:schemeClr val="tx1"/>
                </a:solidFill>
              </a:rPr>
              <a:t>,</a:t>
            </a:r>
            <a:endParaRPr lang="en-US" dirty="0" smtClean="0">
              <a:solidFill>
                <a:schemeClr val="tx1"/>
              </a:solidFill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l-GR" dirty="0" smtClean="0">
                <a:solidFill>
                  <a:schemeClr val="tx1"/>
                </a:solidFill>
              </a:rPr>
              <a:t>και </a:t>
            </a:r>
            <a:r>
              <a:rPr lang="el-GR" dirty="0">
                <a:solidFill>
                  <a:schemeClr val="tx1"/>
                </a:solidFill>
              </a:rPr>
              <a:t>τέθηκε σε ισχύ στις 2 Σεπτεμβρίου 1990</a:t>
            </a:r>
            <a:r>
              <a:rPr lang="el-GR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l-GR" dirty="0" smtClean="0">
                <a:solidFill>
                  <a:schemeClr val="tx1"/>
                </a:solidFill>
              </a:rPr>
              <a:t>Αποτελεί: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l-GR" dirty="0" smtClean="0">
                <a:solidFill>
                  <a:schemeClr val="tx1"/>
                </a:solidFill>
              </a:rPr>
              <a:t>τη </a:t>
            </a:r>
            <a:r>
              <a:rPr lang="el-GR" dirty="0">
                <a:solidFill>
                  <a:schemeClr val="tx1"/>
                </a:solidFill>
              </a:rPr>
              <a:t>διεθνή αναγνώριση του παιδιού ως πλήρους υποκειμένου δικαιωμάτων.</a:t>
            </a: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864803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535666" y="1497837"/>
            <a:ext cx="700865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Η ανάγκη προστασίας των παιδιών εμφανίστηκε έντονα: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μετά τους δύο Παγκόσμιους Πολέμους,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λόγω: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φτώχειας,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παιδικής εργασίας,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εκμετάλλευσης,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πολέμων, 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κοινωνικών ανισοτήτων.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Η διεθνής κοινότητα άρχισε να αναγνωρίζει ότι: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τα παιδιά χρειάζονται ειδική προστασία και ιδιαίτερα δικαιώματα.</a:t>
            </a:r>
          </a:p>
        </p:txBody>
      </p:sp>
    </p:spTree>
    <p:extLst>
      <p:ext uri="{BB962C8B-B14F-4D97-AF65-F5344CB8AC3E}">
        <p14:creationId xmlns:p14="http://schemas.microsoft.com/office/powerpoint/2010/main" val="36890849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798491"/>
            <a:ext cx="8596668" cy="52428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u="sng" dirty="0"/>
              <a:t>Προγενέστερα Διεθνή </a:t>
            </a:r>
            <a:r>
              <a:rPr lang="el-GR" b="1" u="sng" dirty="0" smtClean="0"/>
              <a:t>Κείμενα</a:t>
            </a:r>
          </a:p>
          <a:p>
            <a:pPr marL="0" indent="0">
              <a:buNone/>
            </a:pPr>
            <a:r>
              <a:rPr lang="el-GR" dirty="0" smtClean="0"/>
              <a:t>Πριν </a:t>
            </a:r>
            <a:r>
              <a:rPr lang="el-GR" dirty="0"/>
              <a:t>από τη Σύμβαση υπήρξαν σημαντικά στάδια</a:t>
            </a:r>
            <a:r>
              <a:rPr lang="el-GR" dirty="0" smtClean="0"/>
              <a:t>: </a:t>
            </a:r>
          </a:p>
          <a:p>
            <a:pPr marL="0" indent="0">
              <a:buNone/>
            </a:pPr>
            <a:r>
              <a:rPr lang="el-GR" i="1" u="sng" dirty="0" smtClean="0"/>
              <a:t>α</a:t>
            </a:r>
            <a:r>
              <a:rPr lang="el-GR" i="1" u="sng" dirty="0"/>
              <a:t>) Διακήρυξη της Γενεύης (1924)Υιοθετήθηκε από</a:t>
            </a:r>
            <a:r>
              <a:rPr lang="el-GR" i="1" u="sng" dirty="0" smtClean="0"/>
              <a:t>: Κοινωνία των Εθνών</a:t>
            </a:r>
          </a:p>
          <a:p>
            <a:r>
              <a:rPr lang="el-GR" dirty="0" smtClean="0"/>
              <a:t>Ήταν </a:t>
            </a:r>
            <a:r>
              <a:rPr lang="el-GR" dirty="0"/>
              <a:t>το πρώτο διεθνές κείμενο για την προστασία των παιδιών</a:t>
            </a:r>
            <a:r>
              <a:rPr lang="el-GR" dirty="0" smtClean="0"/>
              <a:t>.</a:t>
            </a:r>
          </a:p>
          <a:p>
            <a:r>
              <a:rPr lang="el-GR" dirty="0" smtClean="0"/>
              <a:t>Τόνιζε: φροντίδα, </a:t>
            </a:r>
            <a:r>
              <a:rPr lang="el-GR" dirty="0" err="1" smtClean="0"/>
              <a:t>προστασία,επιβίωση</a:t>
            </a:r>
            <a:r>
              <a:rPr lang="el-GR" dirty="0" smtClean="0"/>
              <a:t> </a:t>
            </a:r>
            <a:r>
              <a:rPr lang="el-GR" dirty="0"/>
              <a:t>των παιδιών</a:t>
            </a:r>
            <a:r>
              <a:rPr lang="el-GR" dirty="0" smtClean="0"/>
              <a:t>.</a:t>
            </a:r>
          </a:p>
          <a:p>
            <a:r>
              <a:rPr lang="el-GR" dirty="0" smtClean="0"/>
              <a:t>Ωστόσο: δεν </a:t>
            </a:r>
            <a:r>
              <a:rPr lang="el-GR" dirty="0"/>
              <a:t>είχε νομικά δεσμευτικό χαρακτήρα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β</a:t>
            </a:r>
            <a:r>
              <a:rPr lang="el-GR" i="1" u="sng" dirty="0"/>
              <a:t>) Οικουμενική Διακήρυξη των Δικαιωμάτων του Ανθρώπου (1948</a:t>
            </a:r>
            <a:r>
              <a:rPr lang="el-GR" i="1" u="sng" dirty="0" smtClean="0"/>
              <a:t>)</a:t>
            </a:r>
          </a:p>
          <a:p>
            <a:r>
              <a:rPr lang="el-GR" dirty="0"/>
              <a:t>Η Κοινωνία των </a:t>
            </a:r>
            <a:r>
              <a:rPr lang="el-GR" dirty="0" smtClean="0"/>
              <a:t>Εθνών αναγνώρισε: την </a:t>
            </a:r>
            <a:r>
              <a:rPr lang="el-GR" dirty="0"/>
              <a:t>αξία και αξιοπρέπεια κάθε ανθρώπου</a:t>
            </a:r>
            <a:r>
              <a:rPr lang="el-GR" dirty="0" smtClean="0"/>
              <a:t>, ειδική </a:t>
            </a:r>
            <a:r>
              <a:rPr lang="el-GR" dirty="0"/>
              <a:t>φροντίδα για μητρότητα και παιδική ηλικία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i="1" u="sng" dirty="0" smtClean="0"/>
              <a:t>γ</a:t>
            </a:r>
            <a:r>
              <a:rPr lang="el-GR" i="1" u="sng" dirty="0"/>
              <a:t>) Διακήρυξη των Δικαιωμάτων του Παιδιού (1959</a:t>
            </a:r>
            <a:r>
              <a:rPr lang="el-GR" i="1" u="sng" dirty="0" smtClean="0"/>
              <a:t>)</a:t>
            </a:r>
          </a:p>
          <a:p>
            <a:r>
              <a:rPr lang="el-GR" dirty="0" smtClean="0"/>
              <a:t>Υιοθετήθηκε </a:t>
            </a:r>
            <a:r>
              <a:rPr lang="el-GR" dirty="0"/>
              <a:t>από τον ΟΗΕ</a:t>
            </a:r>
            <a:r>
              <a:rPr lang="el-GR" dirty="0" smtClean="0"/>
              <a:t>.</a:t>
            </a:r>
          </a:p>
          <a:p>
            <a:r>
              <a:rPr lang="el-GR" dirty="0" smtClean="0"/>
              <a:t>Περιλάμβανε:10 </a:t>
            </a:r>
            <a:r>
              <a:rPr lang="el-GR" dirty="0"/>
              <a:t>βασικές αρχές προστασίας παιδιών</a:t>
            </a:r>
            <a:r>
              <a:rPr lang="el-GR" dirty="0" smtClean="0"/>
              <a:t>.</a:t>
            </a:r>
          </a:p>
          <a:p>
            <a:r>
              <a:rPr lang="el-GR" dirty="0" smtClean="0"/>
              <a:t>Ωστόσο: δεν </a:t>
            </a:r>
            <a:r>
              <a:rPr lang="el-GR" dirty="0"/>
              <a:t>ήταν νομικά υποχρεωτική</a:t>
            </a:r>
            <a:r>
              <a:rPr lang="el-GR" dirty="0" smtClean="0"/>
              <a:t>, αποτελούσε </a:t>
            </a:r>
            <a:r>
              <a:rPr lang="el-GR" dirty="0"/>
              <a:t>περισσότερο ηθική διακήρυξη.</a:t>
            </a:r>
          </a:p>
        </p:txBody>
      </p:sp>
    </p:spTree>
    <p:extLst>
      <p:ext uri="{BB962C8B-B14F-4D97-AF65-F5344CB8AC3E}">
        <p14:creationId xmlns:p14="http://schemas.microsoft.com/office/powerpoint/2010/main" val="573166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97030" y="718156"/>
            <a:ext cx="8596668" cy="581143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b="1" u="sng" dirty="0"/>
              <a:t>Η Διαδικασία Δημιουργίας της </a:t>
            </a:r>
            <a:r>
              <a:rPr lang="el-GR" b="1" u="sng" dirty="0" smtClean="0"/>
              <a:t>Σύμβασης</a:t>
            </a:r>
          </a:p>
          <a:p>
            <a:r>
              <a:rPr lang="el-GR" dirty="0" smtClean="0"/>
              <a:t>Η </a:t>
            </a:r>
            <a:r>
              <a:rPr lang="el-GR" dirty="0"/>
              <a:t>δημιουργία της Σύμβασης ήταν μακρόχρονη διαδικασία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Πρωτοβουλία </a:t>
            </a:r>
            <a:r>
              <a:rPr lang="el-GR" dirty="0"/>
              <a:t>της </a:t>
            </a:r>
            <a:r>
              <a:rPr lang="el-GR" dirty="0" smtClean="0"/>
              <a:t>Πολωνίας</a:t>
            </a:r>
          </a:p>
          <a:p>
            <a:r>
              <a:rPr lang="el-GR" dirty="0" smtClean="0"/>
              <a:t>Το </a:t>
            </a:r>
            <a:r>
              <a:rPr lang="el-GR" dirty="0"/>
              <a:t>1978 η </a:t>
            </a:r>
            <a:r>
              <a:rPr lang="el-GR" dirty="0" smtClean="0"/>
              <a:t>Πολωνία </a:t>
            </a:r>
            <a:r>
              <a:rPr lang="el-GR" dirty="0"/>
              <a:t>πρότεινε στον ΟΗΕ</a:t>
            </a:r>
            <a:r>
              <a:rPr lang="el-GR" dirty="0" smtClean="0"/>
              <a:t>: τη </a:t>
            </a:r>
            <a:r>
              <a:rPr lang="el-GR" dirty="0"/>
              <a:t>δημιουργία δεσμευτικής σύμβασης για τα δικαιώματα του παιδιού</a:t>
            </a:r>
            <a:r>
              <a:rPr lang="el-GR" dirty="0" smtClean="0"/>
              <a:t>.</a:t>
            </a:r>
          </a:p>
          <a:p>
            <a:r>
              <a:rPr lang="el-GR" dirty="0" smtClean="0"/>
              <a:t>Η </a:t>
            </a:r>
            <a:r>
              <a:rPr lang="el-GR" dirty="0"/>
              <a:t>πρόταση συνδέθηκε</a:t>
            </a:r>
            <a:r>
              <a:rPr lang="el-GR" dirty="0" smtClean="0"/>
              <a:t>: με </a:t>
            </a:r>
            <a:r>
              <a:rPr lang="el-GR" dirty="0"/>
              <a:t>το Διεθνές Έτος του Παιδιού (1979</a:t>
            </a:r>
            <a:r>
              <a:rPr lang="el-GR" dirty="0" smtClean="0"/>
              <a:t>).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u="sng" dirty="0"/>
              <a:t>Ομάδα Εργασίας του ΟΗΕ</a:t>
            </a:r>
          </a:p>
          <a:p>
            <a:r>
              <a:rPr lang="el-GR" dirty="0"/>
              <a:t>Δημιουργήθηκε ειδική ομάδα </a:t>
            </a:r>
            <a:r>
              <a:rPr lang="el-GR" dirty="0" err="1" smtClean="0"/>
              <a:t>εργασίας:στην</a:t>
            </a:r>
            <a:r>
              <a:rPr lang="el-GR" dirty="0" smtClean="0"/>
              <a:t> </a:t>
            </a:r>
            <a:r>
              <a:rPr lang="el-GR" dirty="0"/>
              <a:t>Επιτροπή Ανθρωπίνων Δικαιωμάτων του ΟΗΕ. </a:t>
            </a:r>
          </a:p>
          <a:p>
            <a:pPr marL="0" indent="0">
              <a:buNone/>
            </a:pPr>
            <a:r>
              <a:rPr lang="el-GR" dirty="0"/>
              <a:t>Συμμετείχαν:</a:t>
            </a:r>
          </a:p>
          <a:p>
            <a:r>
              <a:rPr lang="el-GR" dirty="0"/>
              <a:t>κράτη, </a:t>
            </a:r>
          </a:p>
          <a:p>
            <a:r>
              <a:rPr lang="el-GR" dirty="0"/>
              <a:t>διεθνείς οργανισμοί, </a:t>
            </a:r>
          </a:p>
          <a:p>
            <a:r>
              <a:rPr lang="el-GR" dirty="0"/>
              <a:t>νομικοί, </a:t>
            </a:r>
          </a:p>
          <a:p>
            <a:r>
              <a:rPr lang="el-GR" dirty="0"/>
              <a:t>κοινωνικοί επιστήμονες, </a:t>
            </a:r>
          </a:p>
          <a:p>
            <a:r>
              <a:rPr lang="el-GR" dirty="0"/>
              <a:t>οργανώσεις παιδικής προστασίας.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06702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57240" y="1915552"/>
            <a:ext cx="7766936" cy="439080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/>
              <a:t>Κεφάλαιο </a:t>
            </a:r>
            <a:r>
              <a:rPr lang="el-GR" sz="4000" b="1" dirty="0" smtClean="0"/>
              <a:t>8</a:t>
            </a:r>
            <a:endParaRPr lang="el-GR" sz="4000" b="1" dirty="0" smtClean="0"/>
          </a:p>
          <a:p>
            <a:pPr algn="ctr"/>
            <a:r>
              <a:rPr lang="el-GR" sz="4000" b="1" dirty="0" smtClean="0"/>
              <a:t>Κοινωνιολογία της παιδικής ηλικίας</a:t>
            </a:r>
            <a:endParaRPr lang="en-US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16956061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03847" y="489397"/>
            <a:ext cx="8596668" cy="48553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u="sng" dirty="0"/>
              <a:t>Σημαντικός Ρόλος της UNICEF</a:t>
            </a:r>
          </a:p>
          <a:p>
            <a:r>
              <a:rPr lang="el-GR" dirty="0"/>
              <a:t>Η UNICEF συνέβαλε σημαντικά:</a:t>
            </a:r>
          </a:p>
          <a:p>
            <a:r>
              <a:rPr lang="el-GR" dirty="0"/>
              <a:t>στη διαμόρφωση της Σύμβασης, </a:t>
            </a:r>
          </a:p>
          <a:p>
            <a:r>
              <a:rPr lang="el-GR" dirty="0"/>
              <a:t>στην προώθηση των δικαιωμάτων του παιδιού, </a:t>
            </a:r>
          </a:p>
          <a:p>
            <a:r>
              <a:rPr lang="el-GR" dirty="0"/>
              <a:t>στη διεθνή συνεργασία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b="1" u="sng" dirty="0"/>
              <a:t>Διάρκεια Διαπραγματεύσεων</a:t>
            </a:r>
          </a:p>
          <a:p>
            <a:pPr marL="0" indent="0">
              <a:buNone/>
            </a:pPr>
            <a:r>
              <a:rPr lang="el-GR" dirty="0"/>
              <a:t>Οι διαπραγματεύσεις κράτησαν:</a:t>
            </a:r>
          </a:p>
          <a:p>
            <a:r>
              <a:rPr lang="el-GR" b="1" dirty="0"/>
              <a:t>περίπου 10 χρόνια (1979–1989)</a:t>
            </a:r>
          </a:p>
          <a:p>
            <a:r>
              <a:rPr lang="el-GR" dirty="0"/>
              <a:t>Κατά τη διάρκεια αυτής της περιόδου:</a:t>
            </a:r>
          </a:p>
          <a:p>
            <a:r>
              <a:rPr lang="el-GR" dirty="0"/>
              <a:t>συζητήθηκαν πολιτισμικές και πολιτικές διαφορές, </a:t>
            </a:r>
          </a:p>
          <a:p>
            <a:r>
              <a:rPr lang="el-GR" dirty="0"/>
              <a:t>διαμορφώθηκαν κοινές αρχές προστασίας και δικαιωμάτων.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42730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5363" y="1130279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b="1" u="sng" dirty="0"/>
              <a:t>Υιοθέτηση της </a:t>
            </a:r>
            <a:r>
              <a:rPr lang="el-GR" b="1" u="sng" dirty="0" smtClean="0"/>
              <a:t>Σύμβασης</a:t>
            </a:r>
          </a:p>
          <a:p>
            <a:r>
              <a:rPr lang="el-GR" dirty="0" smtClean="0"/>
              <a:t>Η </a:t>
            </a:r>
            <a:r>
              <a:rPr lang="el-GR" dirty="0"/>
              <a:t>Σύμβαση</a:t>
            </a:r>
            <a:r>
              <a:rPr lang="el-GR" dirty="0" smtClean="0"/>
              <a:t>: εγκρίθηκε </a:t>
            </a:r>
            <a:r>
              <a:rPr lang="el-GR" dirty="0"/>
              <a:t>ομόφωνα</a:t>
            </a:r>
            <a:r>
              <a:rPr lang="el-GR" dirty="0" smtClean="0"/>
              <a:t>, από </a:t>
            </a:r>
            <a:r>
              <a:rPr lang="el-GR" dirty="0"/>
              <a:t>τη Γενική Συνέλευση του ΟΗΕ</a:t>
            </a:r>
            <a:r>
              <a:rPr lang="el-GR" dirty="0" smtClean="0"/>
              <a:t>, στις </a:t>
            </a:r>
            <a:r>
              <a:rPr lang="el-GR" dirty="0"/>
              <a:t>20 Νοεμβρίου 1989</a:t>
            </a:r>
            <a:r>
              <a:rPr lang="el-GR" dirty="0" smtClean="0"/>
              <a:t>.</a:t>
            </a:r>
          </a:p>
          <a:p>
            <a:r>
              <a:rPr lang="el-GR" dirty="0" smtClean="0"/>
              <a:t>Η </a:t>
            </a:r>
            <a:r>
              <a:rPr lang="el-GR" dirty="0"/>
              <a:t>ημερομηνία αυτή θεωρείται ιστορική γιατί</a:t>
            </a:r>
            <a:r>
              <a:rPr lang="el-GR" dirty="0" smtClean="0"/>
              <a:t>: για </a:t>
            </a:r>
            <a:r>
              <a:rPr lang="el-GR" dirty="0"/>
              <a:t>πρώτη φορά το παιδί αναγνωρίστηκε διεθνώς ως φορέας δικαιωμάτων</a:t>
            </a:r>
            <a:r>
              <a:rPr lang="el-GR" dirty="0" smtClean="0"/>
              <a:t>.</a:t>
            </a:r>
          </a:p>
          <a:p>
            <a:r>
              <a:rPr lang="el-GR" dirty="0"/>
              <a:t>Η Σύμβαση τέθηκε σε ισχύ</a:t>
            </a:r>
            <a:r>
              <a:rPr lang="el-GR" dirty="0" smtClean="0"/>
              <a:t>: στις </a:t>
            </a:r>
            <a:r>
              <a:rPr lang="el-GR" dirty="0"/>
              <a:t>2 Σεπτεμβρίου 1990,αφού επικυρώθηκε από τον απαιτούμενο αριθμό κρατών</a:t>
            </a:r>
            <a:r>
              <a:rPr lang="el-GR" dirty="0" smtClean="0"/>
              <a:t>.</a:t>
            </a:r>
          </a:p>
          <a:p>
            <a:r>
              <a:rPr lang="el-GR" dirty="0"/>
              <a:t>Η Σύμβαση θεωρείται</a:t>
            </a:r>
            <a:r>
              <a:rPr lang="el-GR" dirty="0" smtClean="0"/>
              <a:t>: η </a:t>
            </a:r>
            <a:r>
              <a:rPr lang="el-GR" dirty="0"/>
              <a:t>πιο ευρέως αποδεκτή διεθνής σύμβαση ανθρωπίνων δικαιωμάτων</a:t>
            </a:r>
            <a:r>
              <a:rPr lang="el-GR" dirty="0" smtClean="0"/>
              <a:t>. Σχεδόν </a:t>
            </a:r>
            <a:r>
              <a:rPr lang="el-GR" dirty="0"/>
              <a:t>όλα τα κράτη του κόσμου την έχουν επικυρώσει</a:t>
            </a:r>
            <a:r>
              <a:rPr lang="el-GR" dirty="0" smtClean="0"/>
              <a:t>.</a:t>
            </a:r>
          </a:p>
          <a:p>
            <a:r>
              <a:rPr lang="el-GR" dirty="0"/>
              <a:t>Μετά τη Σύμβαση</a:t>
            </a:r>
            <a:r>
              <a:rPr lang="el-GR" dirty="0" smtClean="0"/>
              <a:t>: Το </a:t>
            </a:r>
            <a:r>
              <a:rPr lang="el-GR" dirty="0"/>
              <a:t>παιδί θεωρείται</a:t>
            </a:r>
            <a:r>
              <a:rPr lang="el-GR" dirty="0" smtClean="0"/>
              <a:t>: ενεργός </a:t>
            </a:r>
            <a:r>
              <a:rPr lang="el-GR" dirty="0"/>
              <a:t>φορέας δικαιωμάτων</a:t>
            </a:r>
            <a:r>
              <a:rPr lang="el-GR" dirty="0" smtClean="0"/>
              <a:t>, κοινωνικό </a:t>
            </a:r>
            <a:r>
              <a:rPr lang="el-GR" dirty="0"/>
              <a:t>υποκείμενο</a:t>
            </a:r>
            <a:r>
              <a:rPr lang="el-GR" dirty="0" smtClean="0"/>
              <a:t>, πρόσωπο </a:t>
            </a:r>
            <a:r>
              <a:rPr lang="el-GR" dirty="0"/>
              <a:t>με φωνή και συμμετοχή.</a:t>
            </a:r>
          </a:p>
        </p:txBody>
      </p:sp>
    </p:spTree>
    <p:extLst>
      <p:ext uri="{BB962C8B-B14F-4D97-AF65-F5344CB8AC3E}">
        <p14:creationId xmlns:p14="http://schemas.microsoft.com/office/powerpoint/2010/main" val="4129679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120203"/>
            <a:ext cx="8596668" cy="1320800"/>
          </a:xfrm>
        </p:spPr>
        <p:txBody>
          <a:bodyPr/>
          <a:lstStyle/>
          <a:p>
            <a:r>
              <a:rPr lang="el-GR" b="1" dirty="0"/>
              <a:t>Επιπτώσεις της Σύμβασης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87182" y="1441003"/>
            <a:ext cx="8596668" cy="5061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u="sng" dirty="0"/>
              <a:t>Η υιοθέτηση της Σύμβασης επηρέασε</a:t>
            </a:r>
            <a:r>
              <a:rPr lang="el-GR" b="1" u="sng" dirty="0" smtClean="0"/>
              <a:t>:</a:t>
            </a:r>
          </a:p>
          <a:p>
            <a:r>
              <a:rPr lang="el-GR" dirty="0" smtClean="0"/>
              <a:t>την </a:t>
            </a:r>
            <a:r>
              <a:rPr lang="el-GR" dirty="0"/>
              <a:t>εκπαίδευση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τη </a:t>
            </a:r>
            <a:r>
              <a:rPr lang="el-GR" dirty="0"/>
              <a:t>νομοθεσία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την </a:t>
            </a:r>
            <a:r>
              <a:rPr lang="el-GR" dirty="0"/>
              <a:t>κοινωνική πολιτική</a:t>
            </a:r>
            <a:r>
              <a:rPr lang="el-GR" dirty="0" smtClean="0"/>
              <a:t>,</a:t>
            </a:r>
          </a:p>
          <a:p>
            <a:r>
              <a:rPr lang="el-GR" dirty="0" smtClean="0"/>
              <a:t>τη </a:t>
            </a:r>
            <a:r>
              <a:rPr lang="el-GR" dirty="0"/>
              <a:t>δικαιοσύνη ανηλίκων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την </a:t>
            </a:r>
            <a:r>
              <a:rPr lang="el-GR" dirty="0"/>
              <a:t>παιδική προστασία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i="1" u="sng" dirty="0" smtClean="0"/>
              <a:t>Στην Εκπαίδευση</a:t>
            </a:r>
          </a:p>
          <a:p>
            <a:pPr marL="0" indent="0">
              <a:buNone/>
            </a:pPr>
            <a:r>
              <a:rPr lang="el-GR" dirty="0" smtClean="0"/>
              <a:t>Προωθήθηκαν: </a:t>
            </a:r>
          </a:p>
          <a:p>
            <a:r>
              <a:rPr lang="el-GR" dirty="0" smtClean="0"/>
              <a:t>παιδοκεντρικές </a:t>
            </a:r>
            <a:r>
              <a:rPr lang="el-GR" dirty="0"/>
              <a:t>πρακτικές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συμμετοχή </a:t>
            </a:r>
            <a:r>
              <a:rPr lang="el-GR" dirty="0"/>
              <a:t>μαθητών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δημοκρατικό </a:t>
            </a:r>
            <a:r>
              <a:rPr lang="el-GR" dirty="0"/>
              <a:t>σχολείο</a:t>
            </a:r>
            <a:r>
              <a:rPr lang="el-GR" dirty="0" smtClean="0"/>
              <a:t>,</a:t>
            </a:r>
          </a:p>
          <a:p>
            <a:r>
              <a:rPr lang="el-GR" dirty="0" smtClean="0"/>
              <a:t>σεβασμός </a:t>
            </a:r>
            <a:r>
              <a:rPr lang="el-GR" dirty="0"/>
              <a:t>της διαφορετικότητας.</a:t>
            </a:r>
          </a:p>
        </p:txBody>
      </p:sp>
    </p:spTree>
    <p:extLst>
      <p:ext uri="{BB962C8B-B14F-4D97-AF65-F5344CB8AC3E}">
        <p14:creationId xmlns:p14="http://schemas.microsoft.com/office/powerpoint/2010/main" val="34359028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-1" y="0"/>
            <a:ext cx="11050073" cy="1333679"/>
          </a:xfrm>
        </p:spPr>
        <p:txBody>
          <a:bodyPr/>
          <a:lstStyle/>
          <a:p>
            <a:r>
              <a:rPr lang="el-GR" b="1" dirty="0"/>
              <a:t>Κατηγοριοποίηση των Δικαιωμάτων του Παιδιού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584101"/>
            <a:ext cx="8596668" cy="499700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b="1" u="sng" dirty="0"/>
              <a:t>1. Δικαιώματα Προστασίας</a:t>
            </a:r>
          </a:p>
          <a:p>
            <a:r>
              <a:rPr lang="el-GR" dirty="0" smtClean="0"/>
              <a:t>Αφορούν </a:t>
            </a:r>
            <a:r>
              <a:rPr lang="el-GR" dirty="0"/>
              <a:t>την προστασία του παιδιού από:</a:t>
            </a:r>
          </a:p>
          <a:p>
            <a:r>
              <a:rPr lang="el-GR" dirty="0"/>
              <a:t>βία, </a:t>
            </a:r>
          </a:p>
          <a:p>
            <a:r>
              <a:rPr lang="el-GR" dirty="0"/>
              <a:t>κακοποίηση, </a:t>
            </a:r>
          </a:p>
          <a:p>
            <a:r>
              <a:rPr lang="el-GR" dirty="0"/>
              <a:t>εκμετάλλευση, </a:t>
            </a:r>
          </a:p>
          <a:p>
            <a:r>
              <a:rPr lang="el-GR" dirty="0"/>
              <a:t>παραμέληση, </a:t>
            </a:r>
          </a:p>
          <a:p>
            <a:r>
              <a:rPr lang="el-GR" dirty="0"/>
              <a:t>παιδική εργασία, </a:t>
            </a:r>
          </a:p>
          <a:p>
            <a:r>
              <a:rPr lang="el-GR" dirty="0"/>
              <a:t>διακρίσεις, </a:t>
            </a:r>
          </a:p>
          <a:p>
            <a:r>
              <a:rPr lang="el-GR" dirty="0"/>
              <a:t>πολέμους και κακές συνθήκες ζωής. </a:t>
            </a:r>
          </a:p>
          <a:p>
            <a:pPr marL="0" indent="0">
              <a:buNone/>
            </a:pPr>
            <a:r>
              <a:rPr lang="el-GR" b="1" u="sng" dirty="0"/>
              <a:t>Στόχος:</a:t>
            </a:r>
          </a:p>
          <a:p>
            <a:r>
              <a:rPr lang="el-GR" dirty="0"/>
              <a:t>Η διασφάλιση της ασφάλειας και της ευημερίας του παιδιού.</a:t>
            </a:r>
          </a:p>
          <a:p>
            <a:r>
              <a:rPr lang="el-GR" b="1" dirty="0"/>
              <a:t>Παραδείγματα:</a:t>
            </a:r>
          </a:p>
          <a:p>
            <a:r>
              <a:rPr lang="el-GR" dirty="0"/>
              <a:t>προστασία από σωματική και ψυχολογική βία, </a:t>
            </a:r>
          </a:p>
          <a:p>
            <a:r>
              <a:rPr lang="el-GR" dirty="0"/>
              <a:t>προστασία από κακοποίηση, </a:t>
            </a:r>
          </a:p>
          <a:p>
            <a:r>
              <a:rPr lang="el-GR" dirty="0"/>
              <a:t>προστασία προσφύγων και ασυνόδευτων παιδιών.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091966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489397"/>
            <a:ext cx="8596668" cy="59886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b="1" u="sng" dirty="0"/>
              <a:t>2. Δικαιώματα </a:t>
            </a:r>
            <a:r>
              <a:rPr lang="el-GR" b="1" u="sng" dirty="0" smtClean="0"/>
              <a:t>Παροχών</a:t>
            </a:r>
            <a:endParaRPr lang="el-GR" b="1" dirty="0"/>
          </a:p>
          <a:p>
            <a:r>
              <a:rPr lang="el-GR" dirty="0"/>
              <a:t>Αφορούν τις παροχές και τις υπηρεσίες που χρειάζεται το παιδί για την ανάπτυξή του.</a:t>
            </a:r>
          </a:p>
          <a:p>
            <a:pPr marL="0" indent="0">
              <a:buNone/>
            </a:pPr>
            <a:r>
              <a:rPr lang="el-GR" b="1" u="sng" dirty="0"/>
              <a:t>Περιλαμβάνουν:</a:t>
            </a:r>
          </a:p>
          <a:p>
            <a:r>
              <a:rPr lang="el-GR" dirty="0"/>
              <a:t>εκπαίδευση, </a:t>
            </a:r>
          </a:p>
          <a:p>
            <a:r>
              <a:rPr lang="el-GR" dirty="0"/>
              <a:t>υγεία, </a:t>
            </a:r>
          </a:p>
          <a:p>
            <a:r>
              <a:rPr lang="el-GR" dirty="0"/>
              <a:t>τροφή, </a:t>
            </a:r>
          </a:p>
          <a:p>
            <a:r>
              <a:rPr lang="el-GR" dirty="0"/>
              <a:t>στέγη, </a:t>
            </a:r>
          </a:p>
          <a:p>
            <a:r>
              <a:rPr lang="el-GR" dirty="0"/>
              <a:t>φροντίδα, </a:t>
            </a:r>
          </a:p>
          <a:p>
            <a:r>
              <a:rPr lang="el-GR" dirty="0"/>
              <a:t>κοινωνική πρόνοια, </a:t>
            </a:r>
          </a:p>
          <a:p>
            <a:r>
              <a:rPr lang="el-GR" dirty="0"/>
              <a:t>παιχνίδι και ψυχαγωγία. </a:t>
            </a:r>
          </a:p>
          <a:p>
            <a:pPr marL="0" indent="0">
              <a:buNone/>
            </a:pPr>
            <a:r>
              <a:rPr lang="el-GR" b="1" u="sng" dirty="0"/>
              <a:t>Στόχος:</a:t>
            </a:r>
          </a:p>
          <a:p>
            <a:r>
              <a:rPr lang="el-GR" dirty="0"/>
              <a:t>Η ολόπλευρη ανάπτυξη του παιδιού.</a:t>
            </a:r>
          </a:p>
          <a:p>
            <a:r>
              <a:rPr lang="el-GR" b="1" dirty="0"/>
              <a:t>Παραδείγματα:</a:t>
            </a:r>
          </a:p>
          <a:p>
            <a:r>
              <a:rPr lang="el-GR" dirty="0"/>
              <a:t>δικαίωμα στο σχολείο, </a:t>
            </a:r>
          </a:p>
          <a:p>
            <a:r>
              <a:rPr lang="el-GR" dirty="0"/>
              <a:t>πρόσβαση σε ιατρική περίθαλψη, </a:t>
            </a:r>
          </a:p>
          <a:p>
            <a:r>
              <a:rPr lang="el-GR" dirty="0"/>
              <a:t>επαρκής διατροφή.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953853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515155"/>
            <a:ext cx="8596668" cy="62462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3</a:t>
            </a:r>
            <a:r>
              <a:rPr lang="el-GR" b="1" u="sng" dirty="0"/>
              <a:t>. Δικαιώματα </a:t>
            </a:r>
            <a:r>
              <a:rPr lang="el-GR" b="1" u="sng" dirty="0" smtClean="0"/>
              <a:t>Συμμετοχής</a:t>
            </a:r>
            <a:endParaRPr lang="el-GR" b="1" u="sng" dirty="0"/>
          </a:p>
          <a:p>
            <a:pPr marL="0" indent="0">
              <a:buNone/>
            </a:pPr>
            <a:r>
              <a:rPr lang="el-GR" dirty="0"/>
              <a:t>Αφορούν το δικαίωμα του παιδιού:</a:t>
            </a:r>
          </a:p>
          <a:p>
            <a:r>
              <a:rPr lang="el-GR" dirty="0"/>
              <a:t>να εκφράζει ελεύθερα τη γνώμη του, </a:t>
            </a:r>
          </a:p>
          <a:p>
            <a:r>
              <a:rPr lang="el-GR" dirty="0"/>
              <a:t>να ακούγεται, </a:t>
            </a:r>
          </a:p>
          <a:p>
            <a:r>
              <a:rPr lang="el-GR" dirty="0"/>
              <a:t>να συμμετέχει στις αποφάσεις που το αφορούν. </a:t>
            </a:r>
          </a:p>
          <a:p>
            <a:pPr marL="0" indent="0">
              <a:buNone/>
            </a:pPr>
            <a:r>
              <a:rPr lang="el-GR" b="1" u="sng" dirty="0"/>
              <a:t>Βασική αρχή:</a:t>
            </a:r>
          </a:p>
          <a:p>
            <a:r>
              <a:rPr lang="el-GR" dirty="0"/>
              <a:t>Το παιδί θεωρείται ενεργό κοινωνικό υποκείμενο.</a:t>
            </a:r>
          </a:p>
          <a:p>
            <a:r>
              <a:rPr lang="el-GR" b="1" dirty="0"/>
              <a:t>Περιλαμβάνουν:</a:t>
            </a:r>
          </a:p>
          <a:p>
            <a:r>
              <a:rPr lang="el-GR" dirty="0"/>
              <a:t>ελευθερία έκφρασης, </a:t>
            </a:r>
          </a:p>
          <a:p>
            <a:r>
              <a:rPr lang="el-GR" dirty="0"/>
              <a:t>συμμετοχή στο σχολείο και στην κοινωνία, </a:t>
            </a:r>
          </a:p>
          <a:p>
            <a:r>
              <a:rPr lang="el-GR" dirty="0"/>
              <a:t>πρόσβαση στην πληροφορία, </a:t>
            </a:r>
          </a:p>
          <a:p>
            <a:r>
              <a:rPr lang="el-GR" dirty="0"/>
              <a:t>ελευθερία σκέψης και άποψης. </a:t>
            </a:r>
          </a:p>
          <a:p>
            <a:pPr marL="0" indent="0">
              <a:buNone/>
            </a:pPr>
            <a:r>
              <a:rPr lang="el-GR" b="1" u="sng" dirty="0"/>
              <a:t>Παραδείγματα:</a:t>
            </a:r>
          </a:p>
          <a:p>
            <a:r>
              <a:rPr lang="el-GR" dirty="0"/>
              <a:t>συμμετοχή στη διαμόρφωση σχολικών κανόνων, </a:t>
            </a:r>
          </a:p>
          <a:p>
            <a:r>
              <a:rPr lang="el-GR" dirty="0"/>
              <a:t>έκφραση γνώμης μέσα στην τάξη, </a:t>
            </a:r>
          </a:p>
          <a:p>
            <a:r>
              <a:rPr lang="el-GR" dirty="0"/>
              <a:t>συμμετοχή σε μαθητικά συμβούλια.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03366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κατηγοριοποίηση δείχνει ότι</a:t>
            </a:r>
            <a:r>
              <a:rPr lang="el-GR" dirty="0" smtClean="0"/>
              <a:t>:</a:t>
            </a:r>
            <a:endParaRPr lang="en-US" dirty="0" smtClean="0"/>
          </a:p>
          <a:p>
            <a:r>
              <a:rPr lang="el-GR" dirty="0" smtClean="0"/>
              <a:t>τα </a:t>
            </a:r>
            <a:r>
              <a:rPr lang="el-GR" dirty="0"/>
              <a:t>παιδιά δεν χρειάζονται μόνο προστασία</a:t>
            </a:r>
            <a:r>
              <a:rPr lang="el-GR" dirty="0" smtClean="0"/>
              <a:t>,</a:t>
            </a:r>
            <a:endParaRPr lang="en-US" dirty="0" smtClean="0"/>
          </a:p>
          <a:p>
            <a:r>
              <a:rPr lang="el-GR" dirty="0" smtClean="0"/>
              <a:t>αλλά </a:t>
            </a:r>
            <a:r>
              <a:rPr lang="el-GR" dirty="0"/>
              <a:t>και παροχές </a:t>
            </a:r>
            <a:endParaRPr lang="en-US" dirty="0" smtClean="0"/>
          </a:p>
          <a:p>
            <a:r>
              <a:rPr lang="el-GR" dirty="0" smtClean="0"/>
              <a:t>και </a:t>
            </a:r>
            <a:r>
              <a:rPr lang="el-GR" dirty="0"/>
              <a:t>ενεργό συμμετοχή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Άρα:</a:t>
            </a:r>
            <a:r>
              <a:rPr lang="en-US" dirty="0" smtClean="0"/>
              <a:t> </a:t>
            </a:r>
            <a:r>
              <a:rPr lang="el-GR" dirty="0" smtClean="0"/>
              <a:t>το </a:t>
            </a:r>
            <a:r>
              <a:rPr lang="el-GR" dirty="0"/>
              <a:t>παιδί αντιμετωπίζεται ως πλήρες υποκείμενο δικαιωμάτων και όχι απλώς ως άτομο που χρειάζεται φροντίδα.</a:t>
            </a:r>
          </a:p>
        </p:txBody>
      </p:sp>
    </p:spTree>
    <p:extLst>
      <p:ext uri="{BB962C8B-B14F-4D97-AF65-F5344CB8AC3E}">
        <p14:creationId xmlns:p14="http://schemas.microsoft.com/office/powerpoint/2010/main" val="32125947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2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404191" y="1282149"/>
            <a:ext cx="8218488" cy="4530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r>
              <a:rPr lang="el-GR" sz="2400" dirty="0"/>
              <a:t>Απαγορεύεται η αναδημοσίευση ή αναπαραγωγή του παρόντος έργου με οποιονδήποτε τρόπο χωρίς γραπτή άδεια του εκδότη, σύμφωνα με το Ν. 2121/1993 και τη Διεθνή Σύμβαση της Βέρνης </a:t>
            </a:r>
          </a:p>
          <a:p>
            <a:pPr marL="0" indent="0" algn="ctr">
              <a:buNone/>
            </a:pPr>
            <a:r>
              <a:rPr lang="el-GR" sz="2400" dirty="0"/>
              <a:t>(που έχει κυρωθεί με τον Ν. 100/1975</a:t>
            </a:r>
            <a:r>
              <a:rPr lang="el-GR" sz="2400" dirty="0" smtClean="0"/>
              <a:t>)</a:t>
            </a:r>
            <a:endParaRPr lang="en-US" sz="2400" dirty="0" smtClean="0"/>
          </a:p>
          <a:p>
            <a:pPr marL="0" indent="0" algn="ctr">
              <a:buNone/>
            </a:pPr>
            <a:endParaRPr lang="en-US" sz="2400" dirty="0"/>
          </a:p>
          <a:p>
            <a:pPr marL="0" indent="0" algn="ctr">
              <a:buNone/>
            </a:pPr>
            <a:r>
              <a:rPr lang="en-US" sz="1100" dirty="0"/>
              <a:t>https://www.newmoney.gr/journal/%ce%b7-%cf%80%ce%b1%ce%b9%ce%b4%ce%b9%ce%ba%ce%ae-%ce%b7%ce%bb%ce%b9%ce%ba%ce%af%ce%b1-%cf%89%cf%82-%cf%80%cf%81%cf%8c%cf%84%ce%b6%ce%b5%ce%ba%cf%84-%cf%80%cf%8e%cf%82-%ce%bf%ce%b9-%ce%b3%ce%bf%ce%bd/</a:t>
            </a:r>
            <a:endParaRPr lang="el-GR" sz="1100" dirty="0"/>
          </a:p>
          <a:p>
            <a:endParaRPr lang="el-GR" sz="1100" dirty="0"/>
          </a:p>
        </p:txBody>
      </p:sp>
      <p:sp>
        <p:nvSpPr>
          <p:cNvPr id="20489" name="Rectangle 9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</p:txBody>
      </p:sp>
      <p:sp>
        <p:nvSpPr>
          <p:cNvPr id="20490" name="Rectangle 10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466812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47214" y="292399"/>
            <a:ext cx="7766936" cy="1646302"/>
          </a:xfrm>
        </p:spPr>
        <p:txBody>
          <a:bodyPr/>
          <a:lstStyle/>
          <a:p>
            <a:pPr algn="l"/>
            <a:r>
              <a:rPr lang="el-GR" sz="3600" b="1" dirty="0"/>
              <a:t>Η Βασική Αντίληψη του </a:t>
            </a:r>
            <a:r>
              <a:rPr lang="el-GR" sz="3600" b="1" dirty="0" err="1"/>
              <a:t>Piaget</a:t>
            </a:r>
            <a:r>
              <a:rPr lang="el-GR" sz="3600" b="1" dirty="0"/>
              <a:t> για το Παιδί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674491" y="2762336"/>
            <a:ext cx="7984663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Ο </a:t>
            </a: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Piaget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θεωρεί ότι: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το παιδί δεν είναι ένας μικρός ενήλικας.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Αντίθετα: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σκέφτεται διαφορετικά,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αναπτύσσει σταδιακά τη λογική του,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</a:rPr>
              <a:t>οικοδομεί</a:t>
            </a: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ενεργά τη γνώση μέσω εμπειρίας.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Αυτή η θέση υπήρξε επαναστατική γιατί: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αναγνώρισε την ιδιαιτερότητα της παιδικής ηλικίας,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έδωσε αξία στον τρόπο σκέψης των παιδιών.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86553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θεωρία του </a:t>
            </a:r>
            <a:r>
              <a:rPr lang="el-GR" dirty="0" err="1"/>
              <a:t>Piaget</a:t>
            </a:r>
            <a:r>
              <a:rPr lang="el-GR" dirty="0"/>
              <a:t> συνδέεται με τα δικαιώματα του παιδιού κυρίως μέσα από:</a:t>
            </a:r>
          </a:p>
          <a:p>
            <a:r>
              <a:rPr lang="el-GR" b="1" dirty="0"/>
              <a:t>α) Το δικαίωμα στην ανάπτυξη</a:t>
            </a:r>
          </a:p>
          <a:p>
            <a:r>
              <a:rPr lang="el-GR" b="1" dirty="0"/>
              <a:t>β) Το δικαίωμα στη μάθηση</a:t>
            </a:r>
          </a:p>
          <a:p>
            <a:r>
              <a:rPr lang="el-GR" b="1" dirty="0"/>
              <a:t>γ) Το δικαίωμα στη συμμετοχή</a:t>
            </a:r>
          </a:p>
          <a:p>
            <a:r>
              <a:rPr lang="el-GR" b="1" dirty="0"/>
              <a:t>δ) Το δικαίωμα στον σεβασμό της παιδικής ηλικίας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56538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87937" y="1696950"/>
            <a:ext cx="9870463" cy="3880773"/>
          </a:xfrm>
        </p:spPr>
        <p:txBody>
          <a:bodyPr/>
          <a:lstStyle/>
          <a:p>
            <a:r>
              <a:rPr lang="el-GR" dirty="0"/>
              <a:t>Ο </a:t>
            </a:r>
            <a:r>
              <a:rPr lang="el-GR" dirty="0" err="1"/>
              <a:t>Piaget</a:t>
            </a:r>
            <a:r>
              <a:rPr lang="el-GR" dirty="0"/>
              <a:t> μελέτησε και την ανάπτυξη της ηθικής σκέψης</a:t>
            </a:r>
            <a:r>
              <a:rPr lang="el-GR" dirty="0" smtClean="0"/>
              <a:t>.</a:t>
            </a:r>
            <a:endParaRPr lang="en-US" dirty="0" smtClean="0"/>
          </a:p>
          <a:p>
            <a:r>
              <a:rPr lang="el-GR" dirty="0" smtClean="0"/>
              <a:t>Διέκρινε </a:t>
            </a:r>
            <a:r>
              <a:rPr lang="el-GR" dirty="0"/>
              <a:t>δύο μορφές ηθικής</a:t>
            </a:r>
            <a:r>
              <a:rPr lang="el-GR" dirty="0" smtClean="0"/>
              <a:t>: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α</a:t>
            </a:r>
            <a:r>
              <a:rPr lang="el-GR" dirty="0"/>
              <a:t>) Ετερόνομη </a:t>
            </a:r>
            <a:r>
              <a:rPr lang="el-GR" dirty="0" smtClean="0"/>
              <a:t>ηθική</a:t>
            </a:r>
            <a:r>
              <a:rPr lang="en-US" dirty="0" smtClean="0"/>
              <a:t>: </a:t>
            </a:r>
            <a:r>
              <a:rPr lang="el-GR" dirty="0" smtClean="0"/>
              <a:t>Το </a:t>
            </a:r>
            <a:r>
              <a:rPr lang="el-GR" dirty="0"/>
              <a:t>μικρό παιδί</a:t>
            </a:r>
            <a:r>
              <a:rPr lang="el-GR" dirty="0" smtClean="0"/>
              <a:t>: βλέπει </a:t>
            </a:r>
            <a:r>
              <a:rPr lang="el-GR" dirty="0"/>
              <a:t>τους κανόνες ως απόλυτους</a:t>
            </a:r>
            <a:r>
              <a:rPr lang="el-GR" dirty="0" smtClean="0"/>
              <a:t>, υπακούει </a:t>
            </a:r>
            <a:r>
              <a:rPr lang="el-GR" dirty="0"/>
              <a:t>στην εξουσία ενηλίκων</a:t>
            </a:r>
            <a:r>
              <a:rPr lang="el-GR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el-GR" dirty="0" smtClean="0"/>
              <a:t>β</a:t>
            </a:r>
            <a:r>
              <a:rPr lang="el-GR" dirty="0"/>
              <a:t>) Αυτόνομη </a:t>
            </a:r>
            <a:r>
              <a:rPr lang="el-GR" dirty="0" smtClean="0"/>
              <a:t>ηθική</a:t>
            </a:r>
            <a:r>
              <a:rPr lang="en-US" dirty="0" smtClean="0"/>
              <a:t>: </a:t>
            </a:r>
            <a:r>
              <a:rPr lang="el-GR" dirty="0" smtClean="0"/>
              <a:t>Το </a:t>
            </a:r>
            <a:r>
              <a:rPr lang="el-GR" dirty="0"/>
              <a:t>μεγαλύτερο </a:t>
            </a:r>
            <a:r>
              <a:rPr lang="el-GR" dirty="0" smtClean="0"/>
              <a:t>παιδί: κατανοεί</a:t>
            </a:r>
            <a:r>
              <a:rPr lang="en-US" dirty="0" smtClean="0"/>
              <a:t> </a:t>
            </a:r>
            <a:r>
              <a:rPr lang="el-GR" dirty="0" smtClean="0"/>
              <a:t>συνεργασία,      </a:t>
            </a:r>
            <a:r>
              <a:rPr lang="el-GR" dirty="0" err="1" smtClean="0"/>
              <a:t>αμοιβαιότητα,δικαιοσύνη,διαπραγμάτευση</a:t>
            </a:r>
            <a:r>
              <a:rPr lang="el-GR" dirty="0" smtClean="0"/>
              <a:t> </a:t>
            </a:r>
            <a:r>
              <a:rPr lang="el-GR" dirty="0"/>
              <a:t>κανόνων.</a:t>
            </a:r>
          </a:p>
        </p:txBody>
      </p:sp>
    </p:spTree>
    <p:extLst>
      <p:ext uri="{BB962C8B-B14F-4D97-AF65-F5344CB8AC3E}">
        <p14:creationId xmlns:p14="http://schemas.microsoft.com/office/powerpoint/2010/main" val="2789532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2331" y="184597"/>
            <a:ext cx="8596668" cy="1320800"/>
          </a:xfrm>
        </p:spPr>
        <p:txBody>
          <a:bodyPr/>
          <a:lstStyle/>
          <a:p>
            <a:r>
              <a:rPr lang="el-GR" b="1" dirty="0"/>
              <a:t>Θεωρίες Κοινωνικοποίησης και Δικαιώματα του Παιδιού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77334" y="2115818"/>
            <a:ext cx="10346981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Οι θεωρίες κοινωνικοποίησης προσπαθούν να εξηγήσουν: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πώς το παιδί γίνεται μέλος της κοινωνίας,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πώς μαθαίνει κανόνες,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πώς αναπτύσσει ταυτότητα,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πώς διαμορφώνει συμπεριφορά.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Η σύγχρονη θεωρία δικαιωμάτων του παιδιού άλλαξε ριζικά τον τρόπο που βλέπουμε την κοινωνικοποίηση.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Παλαιότερα: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το παιδί θεωρούνταν παθητικός αποδέκτης κοινωνικών κανόνων.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Σήμερα: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το παιδί θεωρείται ενεργό κοινωνικό υποκείμενο με δικαιώματα, φωνή και συμμετοχή.</a:t>
            </a:r>
          </a:p>
        </p:txBody>
      </p:sp>
    </p:spTree>
    <p:extLst>
      <p:ext uri="{BB962C8B-B14F-4D97-AF65-F5344CB8AC3E}">
        <p14:creationId xmlns:p14="http://schemas.microsoft.com/office/powerpoint/2010/main" val="2380936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712891"/>
            <a:ext cx="8596668" cy="4328472"/>
          </a:xfrm>
        </p:spPr>
        <p:txBody>
          <a:bodyPr/>
          <a:lstStyle/>
          <a:p>
            <a:pPr marL="0" indent="0">
              <a:buNone/>
            </a:pPr>
            <a:r>
              <a:rPr lang="el-GR" b="1" u="sng" dirty="0" err="1"/>
              <a:t>Λειτουργιστική</a:t>
            </a:r>
            <a:r>
              <a:rPr lang="el-GR" b="1" u="sng" dirty="0"/>
              <a:t> </a:t>
            </a:r>
            <a:r>
              <a:rPr lang="el-GR" b="1" u="sng" dirty="0" smtClean="0"/>
              <a:t>Θεωρία</a:t>
            </a:r>
          </a:p>
          <a:p>
            <a:pPr marL="0" indent="0">
              <a:buNone/>
            </a:pPr>
            <a:endParaRPr lang="el-GR" b="1" u="sng" dirty="0" smtClean="0"/>
          </a:p>
          <a:p>
            <a:r>
              <a:rPr lang="el-GR" dirty="0" smtClean="0"/>
              <a:t>Κύριος </a:t>
            </a:r>
            <a:r>
              <a:rPr lang="el-GR" dirty="0"/>
              <a:t>εκπρόσωπος</a:t>
            </a:r>
            <a:r>
              <a:rPr lang="el-GR" dirty="0" smtClean="0"/>
              <a:t>: </a:t>
            </a:r>
            <a:r>
              <a:rPr lang="el-GR" dirty="0" err="1" smtClean="0"/>
              <a:t>Talcott</a:t>
            </a:r>
            <a:r>
              <a:rPr lang="el-GR" dirty="0" smtClean="0"/>
              <a:t> </a:t>
            </a:r>
            <a:r>
              <a:rPr lang="el-GR" dirty="0" err="1" smtClean="0"/>
              <a:t>Parsons</a:t>
            </a:r>
            <a:endParaRPr lang="el-GR" dirty="0" smtClean="0"/>
          </a:p>
          <a:p>
            <a:r>
              <a:rPr lang="el-GR" dirty="0" smtClean="0"/>
              <a:t>Βασική Ιδέα: Η </a:t>
            </a:r>
            <a:r>
              <a:rPr lang="el-GR" dirty="0"/>
              <a:t>κοινωνία λειτουργεί σαν οργανωμένο σύστημα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Η </a:t>
            </a:r>
            <a:r>
              <a:rPr lang="el-GR" dirty="0"/>
              <a:t>κοινωνικοποίηση</a:t>
            </a:r>
            <a:r>
              <a:rPr lang="el-GR" dirty="0" smtClean="0"/>
              <a:t>: εξασφαλίζει </a:t>
            </a:r>
            <a:r>
              <a:rPr lang="el-GR" dirty="0"/>
              <a:t>κοινωνική τάξη</a:t>
            </a:r>
            <a:r>
              <a:rPr lang="el-GR" dirty="0" smtClean="0"/>
              <a:t>, σταθερότητα, συνοχή.</a:t>
            </a:r>
          </a:p>
          <a:p>
            <a:r>
              <a:rPr lang="el-GR" dirty="0" smtClean="0"/>
              <a:t>Το </a:t>
            </a:r>
            <a:r>
              <a:rPr lang="el-GR" dirty="0"/>
              <a:t>παιδί</a:t>
            </a:r>
            <a:r>
              <a:rPr lang="el-GR" dirty="0" smtClean="0"/>
              <a:t>: μαθαίνει </a:t>
            </a:r>
            <a:r>
              <a:rPr lang="el-GR" dirty="0"/>
              <a:t>να συμμορφώνεται στους κοινωνικούς κανόνες.</a:t>
            </a:r>
          </a:p>
        </p:txBody>
      </p:sp>
    </p:spTree>
    <p:extLst>
      <p:ext uri="{BB962C8B-B14F-4D97-AF65-F5344CB8AC3E}">
        <p14:creationId xmlns:p14="http://schemas.microsoft.com/office/powerpoint/2010/main" val="4110938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528035"/>
            <a:ext cx="8596668" cy="5513328"/>
          </a:xfrm>
        </p:spPr>
        <p:txBody>
          <a:bodyPr/>
          <a:lstStyle/>
          <a:p>
            <a:pPr marL="0" indent="0">
              <a:buNone/>
            </a:pPr>
            <a:r>
              <a:rPr lang="el-GR" u="sng" dirty="0"/>
              <a:t>Ο Ρόλος της </a:t>
            </a:r>
            <a:r>
              <a:rPr lang="el-GR" u="sng" dirty="0" smtClean="0"/>
              <a:t>Οικογένειας</a:t>
            </a:r>
          </a:p>
          <a:p>
            <a:r>
              <a:rPr lang="el-GR" dirty="0" smtClean="0"/>
              <a:t>Η </a:t>
            </a:r>
            <a:r>
              <a:rPr lang="el-GR" dirty="0" err="1"/>
              <a:t>οικογένεια:μεταδίδει</a:t>
            </a:r>
            <a:r>
              <a:rPr lang="el-GR" dirty="0"/>
              <a:t> </a:t>
            </a:r>
            <a:r>
              <a:rPr lang="el-GR" dirty="0" err="1"/>
              <a:t>αξίες,ελέγχει</a:t>
            </a:r>
            <a:r>
              <a:rPr lang="el-GR" dirty="0"/>
              <a:t> τη </a:t>
            </a:r>
            <a:r>
              <a:rPr lang="el-GR" dirty="0" err="1"/>
              <a:t>συμπεριφορά,προετοιμάζει</a:t>
            </a:r>
            <a:r>
              <a:rPr lang="el-GR" dirty="0"/>
              <a:t> το παιδί για την κοινωνία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u="sng" dirty="0" smtClean="0"/>
              <a:t>Ο </a:t>
            </a:r>
            <a:r>
              <a:rPr lang="el-GR" u="sng" dirty="0"/>
              <a:t>Ρόλος του </a:t>
            </a:r>
            <a:r>
              <a:rPr lang="el-GR" u="sng" dirty="0" smtClean="0"/>
              <a:t>Σχολείου</a:t>
            </a:r>
          </a:p>
          <a:p>
            <a:r>
              <a:rPr lang="el-GR" dirty="0" smtClean="0"/>
              <a:t>Το </a:t>
            </a:r>
            <a:r>
              <a:rPr lang="el-GR" dirty="0"/>
              <a:t>σχολείο</a:t>
            </a:r>
            <a:r>
              <a:rPr lang="el-GR" dirty="0" smtClean="0"/>
              <a:t>: διδάσκει </a:t>
            </a:r>
            <a:r>
              <a:rPr lang="el-GR" dirty="0" err="1"/>
              <a:t>πειθαρχία,κοινωνικούς</a:t>
            </a:r>
            <a:r>
              <a:rPr lang="el-GR" dirty="0"/>
              <a:t> </a:t>
            </a:r>
            <a:r>
              <a:rPr lang="el-GR" dirty="0" err="1"/>
              <a:t>ρόλους,συνεργασία,υπευθυνότητα</a:t>
            </a:r>
            <a:r>
              <a:rPr lang="el-GR" dirty="0" smtClean="0"/>
              <a:t>.</a:t>
            </a:r>
          </a:p>
          <a:p>
            <a:r>
              <a:rPr lang="el-GR" dirty="0" err="1" smtClean="0"/>
              <a:t>Παράδειγμα:Το</a:t>
            </a:r>
            <a:r>
              <a:rPr lang="el-GR" dirty="0" smtClean="0"/>
              <a:t> </a:t>
            </a:r>
            <a:r>
              <a:rPr lang="el-GR" dirty="0"/>
              <a:t>παιδί μαθαίνει</a:t>
            </a:r>
            <a:r>
              <a:rPr lang="el-GR" dirty="0" smtClean="0"/>
              <a:t>: να </a:t>
            </a:r>
            <a:r>
              <a:rPr lang="el-GR" dirty="0"/>
              <a:t>περιμένει σειρά</a:t>
            </a:r>
            <a:r>
              <a:rPr lang="el-GR" dirty="0" smtClean="0"/>
              <a:t>, να </a:t>
            </a:r>
            <a:r>
              <a:rPr lang="el-GR" dirty="0"/>
              <a:t>υπακούει σε κανόνες</a:t>
            </a:r>
            <a:r>
              <a:rPr lang="el-GR" dirty="0" smtClean="0"/>
              <a:t>, να </a:t>
            </a:r>
            <a:r>
              <a:rPr lang="el-GR" dirty="0"/>
              <a:t>σέβεται την αυθεντία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Κριτική: Η </a:t>
            </a:r>
            <a:r>
              <a:rPr lang="el-GR" dirty="0"/>
              <a:t>θεωρία κατηγορείται ότι</a:t>
            </a:r>
            <a:r>
              <a:rPr lang="el-GR" dirty="0" smtClean="0"/>
              <a:t>: βλέπει </a:t>
            </a:r>
            <a:r>
              <a:rPr lang="el-GR" dirty="0"/>
              <a:t>το παιδί παθητικά</a:t>
            </a:r>
            <a:r>
              <a:rPr lang="el-GR" dirty="0" smtClean="0"/>
              <a:t>, νομιμοποιεί </a:t>
            </a:r>
            <a:r>
              <a:rPr lang="el-GR" dirty="0"/>
              <a:t>την εξουσία ενηλίκων</a:t>
            </a:r>
            <a:r>
              <a:rPr lang="el-GR" dirty="0" smtClean="0"/>
              <a:t>, αγνοεί </a:t>
            </a:r>
            <a:r>
              <a:rPr lang="el-GR" dirty="0"/>
              <a:t>συγκρούσεις και ανισότητες.</a:t>
            </a:r>
          </a:p>
        </p:txBody>
      </p:sp>
    </p:spTree>
    <p:extLst>
      <p:ext uri="{BB962C8B-B14F-4D97-AF65-F5344CB8AC3E}">
        <p14:creationId xmlns:p14="http://schemas.microsoft.com/office/powerpoint/2010/main" val="2780690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u="sng" dirty="0"/>
              <a:t>Θεωρία Γνωστικής </a:t>
            </a:r>
            <a:r>
              <a:rPr lang="el-GR" b="1" u="sng" dirty="0" smtClean="0"/>
              <a:t>Ανάπτυξης</a:t>
            </a:r>
          </a:p>
          <a:p>
            <a:r>
              <a:rPr lang="el-GR" dirty="0" err="1" smtClean="0"/>
              <a:t>Εκπρόσωπος:Jean</a:t>
            </a:r>
            <a:r>
              <a:rPr lang="el-GR" dirty="0" smtClean="0"/>
              <a:t> </a:t>
            </a:r>
            <a:r>
              <a:rPr lang="el-GR" dirty="0" err="1" smtClean="0"/>
              <a:t>Piaget</a:t>
            </a:r>
            <a:endParaRPr lang="el-GR" dirty="0" smtClean="0"/>
          </a:p>
          <a:p>
            <a:r>
              <a:rPr lang="el-GR" dirty="0" smtClean="0"/>
              <a:t>Βασική Ιδέα: Η </a:t>
            </a:r>
            <a:r>
              <a:rPr lang="el-GR" dirty="0"/>
              <a:t>κοινωνικοποίηση εξαρτάται από</a:t>
            </a:r>
            <a:r>
              <a:rPr lang="el-GR" dirty="0" smtClean="0"/>
              <a:t>: τη </a:t>
            </a:r>
            <a:r>
              <a:rPr lang="el-GR" dirty="0"/>
              <a:t>γνωστική ανάπτυξη</a:t>
            </a:r>
            <a:r>
              <a:rPr lang="el-GR" dirty="0" smtClean="0"/>
              <a:t>, την </a:t>
            </a:r>
            <a:r>
              <a:rPr lang="el-GR" dirty="0"/>
              <a:t>ικανότητα σκέψης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Το </a:t>
            </a:r>
            <a:r>
              <a:rPr lang="el-GR" dirty="0"/>
              <a:t>παιδί</a:t>
            </a:r>
            <a:r>
              <a:rPr lang="el-GR" dirty="0" smtClean="0"/>
              <a:t>: </a:t>
            </a:r>
            <a:r>
              <a:rPr lang="el-GR" dirty="0" err="1" smtClean="0"/>
              <a:t>οικοδομεί</a:t>
            </a:r>
            <a:r>
              <a:rPr lang="el-GR" dirty="0" smtClean="0"/>
              <a:t> </a:t>
            </a:r>
            <a:r>
              <a:rPr lang="el-GR" dirty="0"/>
              <a:t>ενεργά την κοινωνική γνώση.</a:t>
            </a:r>
          </a:p>
        </p:txBody>
      </p:sp>
    </p:spTree>
    <p:extLst>
      <p:ext uri="{BB962C8B-B14F-4D97-AF65-F5344CB8AC3E}">
        <p14:creationId xmlns:p14="http://schemas.microsoft.com/office/powerpoint/2010/main" val="3117105844"/>
      </p:ext>
    </p:extLst>
  </p:cSld>
  <p:clrMapOvr>
    <a:masterClrMapping/>
  </p:clrMapOvr>
</p:sld>
</file>

<file path=ppt/theme/theme1.xml><?xml version="1.0" encoding="utf-8"?>
<a:theme xmlns:a="http://schemas.openxmlformats.org/drawingml/2006/main" name="Όψη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6105</TotalTime>
  <Words>1458</Words>
  <Application>Microsoft Office PowerPoint</Application>
  <PresentationFormat>Ευρεία οθόνη</PresentationFormat>
  <Paragraphs>240</Paragraphs>
  <Slides>27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27</vt:i4>
      </vt:variant>
    </vt:vector>
  </HeadingPairs>
  <TitlesOfParts>
    <vt:vector size="33" baseType="lpstr">
      <vt:lpstr>Arial</vt:lpstr>
      <vt:lpstr>Calibri</vt:lpstr>
      <vt:lpstr>Trebuchet MS</vt:lpstr>
      <vt:lpstr>Wingdings</vt:lpstr>
      <vt:lpstr>Wingdings 3</vt:lpstr>
      <vt:lpstr>Όψη</vt:lpstr>
      <vt:lpstr>ΤΑ ΔΙΚΑΙΩΜΑΤΑ ΤΟΥ ΠΑΙΔΙΟΥ</vt:lpstr>
      <vt:lpstr>Παρουσίαση του PowerPoint</vt:lpstr>
      <vt:lpstr>Η Βασική Αντίληψη του Piaget για το Παιδί</vt:lpstr>
      <vt:lpstr>Παρουσίαση του PowerPoint</vt:lpstr>
      <vt:lpstr>Παρουσίαση του PowerPoint</vt:lpstr>
      <vt:lpstr>Θεωρίες Κοινωνικοποίησης και Δικαιώματα του Παιδιού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Από το παραδοσιακό στο σύγχρονο μοντέλο</vt:lpstr>
      <vt:lpstr>Παρουσίαση του PowerPoint</vt:lpstr>
      <vt:lpstr>Η Υιοθέτηση της Διεθνούς Σύμβασης για τα Δικαιώματα του Παιδιού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Επιπτώσεις της Σύμβασης</vt:lpstr>
      <vt:lpstr>Κατηγοριοποίηση των Δικαιωμάτων του Παιδιού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ΤΑ ΔΙΚΑΙΩΜΑΤΑ ΤΟΥ ΠΑΙΔΙΟΥ</dc:title>
  <dc:creator>pc</dc:creator>
  <cp:lastModifiedBy>pc</cp:lastModifiedBy>
  <cp:revision>28</cp:revision>
  <dcterms:created xsi:type="dcterms:W3CDTF">2026-05-16T10:22:37Z</dcterms:created>
  <dcterms:modified xsi:type="dcterms:W3CDTF">2026-05-20T16:08:35Z</dcterms:modified>
</cp:coreProperties>
</file>