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5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E65DB10-E117-4DF6-B91A-A309E37B69D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0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754" y="946795"/>
            <a:ext cx="6795846" cy="1646302"/>
          </a:xfrm>
        </p:spPr>
        <p:txBody>
          <a:bodyPr/>
          <a:lstStyle/>
          <a:p>
            <a:r>
              <a:rPr lang="el-GR" sz="3600" b="1" dirty="0" smtClean="0"/>
              <a:t>ΤΑ ΔΙΚΑΙΩΜΑΤΑ ΤΟΥ ΠΑΙΔΙΟΥ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487" y="3505200"/>
            <a:ext cx="7166113" cy="2038177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Μάθημα 1</a:t>
            </a:r>
            <a:r>
              <a:rPr lang="el-GR" baseline="30000" dirty="0" smtClean="0"/>
              <a:t>ο</a:t>
            </a:r>
            <a:endParaRPr lang="el-GR" dirty="0" smtClean="0"/>
          </a:p>
          <a:p>
            <a:pPr algn="ctr"/>
            <a:r>
              <a:rPr lang="el-GR" dirty="0"/>
              <a:t>Τμήμα Επιστημών της Εκπαίδευσης και της Αγωγής στην Προσχολική Ηλικία</a:t>
            </a:r>
          </a:p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Πανεπιστήμιο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Πατρών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Διδάσκουσα: Μαρία </a:t>
            </a:r>
            <a:r>
              <a:rPr lang="el-GR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Τσαγκανού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C46D-54A2-D14A-B77F-93DBCD72AD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 1924 - 1959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5613742"/>
              </p:ext>
            </p:extLst>
          </p:nvPr>
        </p:nvGraphicFramePr>
        <p:xfrm>
          <a:off x="677863" y="1762535"/>
          <a:ext cx="8596311" cy="4691273"/>
        </p:xfrm>
        <a:graphic>
          <a:graphicData uri="http://schemas.openxmlformats.org/drawingml/2006/table">
            <a:tbl>
              <a:tblPr/>
              <a:tblGrid>
                <a:gridCol w="2865437"/>
                <a:gridCol w="2865437"/>
                <a:gridCol w="2865437"/>
              </a:tblGrid>
              <a:tr h="1693748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1924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1959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99505">
                <a:tc>
                  <a:txBody>
                    <a:bodyPr/>
                    <a:lstStyle/>
                    <a:p>
                      <a:r>
                        <a:rPr lang="el-GR" dirty="0"/>
                        <a:t>Φορέας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rgbClr val="C00000"/>
                          </a:solidFill>
                        </a:rPr>
                        <a:t>Κοινωνία των Εθνών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rgbClr val="C00000"/>
                          </a:solidFill>
                        </a:rPr>
                        <a:t>ΟΗΕ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99505">
                <a:tc>
                  <a:txBody>
                    <a:bodyPr/>
                    <a:lstStyle/>
                    <a:p>
                      <a:r>
                        <a:rPr lang="el-GR"/>
                        <a:t>Χαρακτήρας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Ανθρωπιστικός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Δικαιωματικός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99505">
                <a:tc>
                  <a:txBody>
                    <a:bodyPr/>
                    <a:lstStyle/>
                    <a:p>
                      <a:r>
                        <a:rPr lang="el-GR"/>
                        <a:t>Έμφαση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Προστασία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Προστασία + αξιοπρέπεια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99505">
                <a:tc>
                  <a:txBody>
                    <a:bodyPr/>
                    <a:lstStyle/>
                    <a:p>
                      <a:r>
                        <a:rPr lang="el-GR" dirty="0"/>
                        <a:t>Νομική ισχύς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Μη δεσμευτική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Μη δεσμευτική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99505">
                <a:tc>
                  <a:txBody>
                    <a:bodyPr/>
                    <a:lstStyle/>
                    <a:p>
                      <a:r>
                        <a:rPr lang="el-GR" dirty="0"/>
                        <a:t>Αυτονομία παιδιού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Όχι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Περιορισμένη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1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69843" y="609600"/>
            <a:ext cx="8704159" cy="1320800"/>
          </a:xfrm>
        </p:spPr>
        <p:txBody>
          <a:bodyPr/>
          <a:lstStyle/>
          <a:p>
            <a:r>
              <a:rPr lang="el-GR" b="1" dirty="0" smtClean="0"/>
              <a:t>Κίνημα </a:t>
            </a:r>
            <a:r>
              <a:rPr lang="el-GR" b="1" dirty="0"/>
              <a:t>Απελευθέρωσης των Παιδιών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Ριζοσπαστικό </a:t>
            </a:r>
            <a:r>
              <a:rPr lang="el-GR" sz="2800" dirty="0"/>
              <a:t>ρεύμα σκέψης και ακτιβισμού που αναπτύχθηκε κυρίως στις δεκαετίες </a:t>
            </a:r>
            <a:r>
              <a:rPr lang="el-GR" sz="2800" dirty="0" smtClean="0"/>
              <a:t>1960–1970</a:t>
            </a:r>
          </a:p>
          <a:p>
            <a:r>
              <a:rPr lang="el-GR" sz="2800" dirty="0" smtClean="0"/>
              <a:t>Επηρεασμένο </a:t>
            </a:r>
            <a:r>
              <a:rPr lang="el-GR" sz="2800" dirty="0"/>
              <a:t>από τα κινήματα πολιτικών δικαιωμάτων, τον φεμινισμό και τα κινήματα νεολαίας</a:t>
            </a:r>
            <a:r>
              <a:rPr lang="el-GR" sz="2800" dirty="0" smtClean="0"/>
              <a:t>.</a:t>
            </a:r>
          </a:p>
          <a:p>
            <a:r>
              <a:rPr lang="el-GR" sz="2800" dirty="0" smtClean="0"/>
              <a:t>Δεν </a:t>
            </a:r>
            <a:r>
              <a:rPr lang="el-GR" sz="2800" dirty="0"/>
              <a:t>περιορίζεται στην προστασία των παιδιών, αλλά θέτει ένα βαθύτερο ερώτημα</a:t>
            </a:r>
            <a:r>
              <a:rPr lang="el-GR" sz="2800" dirty="0" smtClean="0"/>
              <a:t>: </a:t>
            </a:r>
            <a:r>
              <a:rPr lang="el-GR" sz="2800" i="1" dirty="0" smtClean="0"/>
              <a:t>Είναι </a:t>
            </a:r>
            <a:r>
              <a:rPr lang="el-GR" sz="2800" i="1" dirty="0"/>
              <a:t>τα παιδιά μια καταπιεσμένη κοινωνική ομάδα;</a:t>
            </a:r>
          </a:p>
        </p:txBody>
      </p:sp>
    </p:spTree>
    <p:extLst>
      <p:ext uri="{BB962C8B-B14F-4D97-AF65-F5344CB8AC3E}">
        <p14:creationId xmlns:p14="http://schemas.microsoft.com/office/powerpoint/2010/main" val="238625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9281" y="610085"/>
            <a:ext cx="9447327" cy="6122019"/>
          </a:xfrm>
        </p:spPr>
        <p:txBody>
          <a:bodyPr>
            <a:normAutofit fontScale="92500" lnSpcReduction="10000"/>
          </a:bodyPr>
          <a:lstStyle/>
          <a:p>
            <a:r>
              <a:rPr lang="el-GR" sz="2800" b="1" u="sng" dirty="0" smtClean="0"/>
              <a:t>Κεντρική ιδέα</a:t>
            </a:r>
            <a:r>
              <a:rPr lang="el-GR" sz="2800" dirty="0" smtClean="0"/>
              <a:t>: Η </a:t>
            </a:r>
            <a:r>
              <a:rPr lang="el-GR" sz="2800" dirty="0"/>
              <a:t>παιδική ηλικία δεν είναι απλώς βιολογικό </a:t>
            </a:r>
            <a:r>
              <a:rPr lang="el-GR" sz="2800" dirty="0" smtClean="0"/>
              <a:t>στάδιο</a:t>
            </a:r>
            <a:r>
              <a:rPr lang="el-GR" sz="2800" dirty="0"/>
              <a:t>, αλλά κοινωνική σχέση εξουσίας</a:t>
            </a:r>
            <a:r>
              <a:rPr lang="el-GR" sz="2800" dirty="0" smtClean="0"/>
              <a:t>.</a:t>
            </a:r>
          </a:p>
          <a:p>
            <a:pPr marL="0" indent="0">
              <a:buNone/>
            </a:pPr>
            <a:r>
              <a:rPr lang="el-GR" sz="2600" u="sng" dirty="0" smtClean="0"/>
              <a:t>Τα </a:t>
            </a:r>
            <a:r>
              <a:rPr lang="el-GR" sz="2600" u="sng" dirty="0"/>
              <a:t>παιδιά ως καταπιεσμένη </a:t>
            </a:r>
            <a:r>
              <a:rPr lang="el-GR" sz="2600" u="sng" dirty="0" smtClean="0"/>
              <a:t>ομάδα: </a:t>
            </a:r>
          </a:p>
          <a:p>
            <a:r>
              <a:rPr lang="el-GR" sz="2600" dirty="0" smtClean="0"/>
              <a:t>Δεν </a:t>
            </a:r>
            <a:r>
              <a:rPr lang="el-GR" sz="2600" dirty="0"/>
              <a:t>έχουν πολιτικά </a:t>
            </a:r>
            <a:r>
              <a:rPr lang="el-GR" sz="2600" dirty="0" smtClean="0"/>
              <a:t>δικαιώματα</a:t>
            </a:r>
          </a:p>
          <a:p>
            <a:r>
              <a:rPr lang="el-GR" sz="2600" dirty="0" smtClean="0"/>
              <a:t>Δεν </a:t>
            </a:r>
            <a:r>
              <a:rPr lang="el-GR" sz="2600" dirty="0"/>
              <a:t>ελέγχουν τη ζωή </a:t>
            </a:r>
            <a:r>
              <a:rPr lang="el-GR" sz="2600" dirty="0" smtClean="0"/>
              <a:t>τους</a:t>
            </a:r>
          </a:p>
          <a:p>
            <a:r>
              <a:rPr lang="el-GR" sz="2600" dirty="0" smtClean="0"/>
              <a:t>Υφίστανται </a:t>
            </a:r>
            <a:r>
              <a:rPr lang="el-GR" sz="2600" dirty="0"/>
              <a:t>θεσμική εξάρτηση από </a:t>
            </a:r>
            <a:r>
              <a:rPr lang="el-GR" sz="2600" dirty="0" smtClean="0"/>
              <a:t>ενήλικες</a:t>
            </a:r>
          </a:p>
          <a:p>
            <a:r>
              <a:rPr lang="el-GR" sz="2600" dirty="0" smtClean="0"/>
              <a:t>Η </a:t>
            </a:r>
            <a:r>
              <a:rPr lang="el-GR" sz="2600" dirty="0"/>
              <a:t>παιδική ηλικία θεωρείται μορφή νομικής και κοινωνικής υποτέλειας</a:t>
            </a:r>
            <a:r>
              <a:rPr lang="el-GR" sz="2600" dirty="0" smtClean="0"/>
              <a:t>.</a:t>
            </a:r>
          </a:p>
          <a:p>
            <a:pPr marL="0" indent="0">
              <a:buNone/>
            </a:pPr>
            <a:r>
              <a:rPr lang="el-GR" sz="2600" dirty="0" smtClean="0"/>
              <a:t> </a:t>
            </a:r>
            <a:r>
              <a:rPr lang="el-GR" sz="2600" u="sng" dirty="0"/>
              <a:t>Κριτική στον </a:t>
            </a:r>
            <a:r>
              <a:rPr lang="el-GR" sz="2600" u="sng" dirty="0" smtClean="0"/>
              <a:t>πατερναλισμό</a:t>
            </a:r>
          </a:p>
          <a:p>
            <a:pPr marL="0" indent="0">
              <a:buNone/>
            </a:pPr>
            <a:r>
              <a:rPr lang="el-GR" sz="2600" dirty="0" smtClean="0"/>
              <a:t>Το </a:t>
            </a:r>
            <a:r>
              <a:rPr lang="el-GR" sz="2600" dirty="0"/>
              <a:t>κίνημα αμφισβητεί</a:t>
            </a:r>
            <a:r>
              <a:rPr lang="el-GR" sz="2600" dirty="0" smtClean="0"/>
              <a:t>:</a:t>
            </a:r>
          </a:p>
          <a:p>
            <a:r>
              <a:rPr lang="el-GR" sz="2600" dirty="0" smtClean="0"/>
              <a:t>Την </a:t>
            </a:r>
            <a:r>
              <a:rPr lang="el-GR" sz="2600" dirty="0"/>
              <a:t>απόλυτη γονική </a:t>
            </a:r>
            <a:r>
              <a:rPr lang="el-GR" sz="2600" dirty="0" smtClean="0"/>
              <a:t>εξουσία</a:t>
            </a:r>
          </a:p>
          <a:p>
            <a:r>
              <a:rPr lang="el-GR" sz="2600" dirty="0" smtClean="0"/>
              <a:t>Την </a:t>
            </a:r>
            <a:r>
              <a:rPr lang="el-GR" sz="2600" dirty="0"/>
              <a:t>υποχρεωτική </a:t>
            </a:r>
            <a:r>
              <a:rPr lang="el-GR" sz="2600" dirty="0" smtClean="0"/>
              <a:t>εκπαίδευση</a:t>
            </a:r>
          </a:p>
          <a:p>
            <a:r>
              <a:rPr lang="el-GR" sz="2600" dirty="0" smtClean="0"/>
              <a:t>Τη </a:t>
            </a:r>
            <a:r>
              <a:rPr lang="el-GR" sz="2600" dirty="0"/>
              <a:t>νομική ανικανότητα των παιδιών</a:t>
            </a:r>
          </a:p>
        </p:txBody>
      </p:sp>
    </p:spTree>
    <p:extLst>
      <p:ext uri="{BB962C8B-B14F-4D97-AF65-F5344CB8AC3E}">
        <p14:creationId xmlns:p14="http://schemas.microsoft.com/office/powerpoint/2010/main" val="63291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64082" y="398049"/>
            <a:ext cx="8596668" cy="5843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b="1" u="sng" dirty="0"/>
              <a:t>Σχέση με τη Σύμβαση του 1989</a:t>
            </a:r>
          </a:p>
          <a:p>
            <a:pPr marL="0" indent="0">
              <a:buNone/>
            </a:pPr>
            <a:r>
              <a:rPr lang="el-GR" sz="2800" dirty="0"/>
              <a:t>Η Σύμβαση για τα Δικαιώματα του Παιδιού:</a:t>
            </a:r>
          </a:p>
          <a:p>
            <a:r>
              <a:rPr lang="el-GR" sz="2800" dirty="0"/>
              <a:t>Δεν υιοθέτησε ριζοσπαστική ισότητα παιδιών-ενηλίκων</a:t>
            </a:r>
          </a:p>
          <a:p>
            <a:r>
              <a:rPr lang="el-GR" sz="2800" dirty="0"/>
              <a:t>Ενσωμάτωσε όμως την ιδέα της συμμετοχής</a:t>
            </a:r>
          </a:p>
          <a:p>
            <a:r>
              <a:rPr lang="el-GR" sz="2800" dirty="0"/>
              <a:t>Αναγνώρισε το παιδί ως φορέα άποψης</a:t>
            </a:r>
          </a:p>
          <a:p>
            <a:pPr marL="0" indent="0">
              <a:buNone/>
            </a:pPr>
            <a:r>
              <a:rPr lang="el-GR" sz="2800" i="1" dirty="0"/>
              <a:t>Άρα το κίνημα επηρέασε, αλλά δεν καθόρισε πλήρως το διεθνές πλαίσιο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74056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Η Θεωρία της Επιλογής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Ένα δικαίωμα είναι</a:t>
            </a:r>
            <a:r>
              <a:rPr lang="el-GR" sz="2800" dirty="0" smtClean="0"/>
              <a:t>:</a:t>
            </a:r>
          </a:p>
          <a:p>
            <a:r>
              <a:rPr lang="el-GR" sz="2800" dirty="0" smtClean="0"/>
              <a:t>Μια </a:t>
            </a:r>
            <a:r>
              <a:rPr lang="el-GR" sz="2800" dirty="0"/>
              <a:t>εξουσία ελέγχου που έχει το υποκείμενο πάνω σε ένα καθήκον άλλου</a:t>
            </a:r>
            <a:r>
              <a:rPr lang="el-GR" sz="2800" dirty="0" smtClean="0"/>
              <a:t>.</a:t>
            </a:r>
          </a:p>
          <a:p>
            <a:r>
              <a:rPr lang="el-GR" sz="2800" dirty="0" smtClean="0"/>
              <a:t>Δηλαδή: Το </a:t>
            </a:r>
            <a:r>
              <a:rPr lang="el-GR" sz="2800" dirty="0"/>
              <a:t>άτομο που έχει το δικαίωμα μπορεί να επιλέξει αν θα το ασκήσει ή όχι</a:t>
            </a:r>
            <a:r>
              <a:rPr lang="el-GR" sz="2800" dirty="0" smtClean="0"/>
              <a:t>.</a:t>
            </a:r>
          </a:p>
          <a:p>
            <a:r>
              <a:rPr lang="el-GR" sz="2800" dirty="0" smtClean="0"/>
              <a:t>Το </a:t>
            </a:r>
            <a:r>
              <a:rPr lang="el-GR" sz="2800" dirty="0"/>
              <a:t>δικαίωμα είναι νομική κυριαρχία βούλησης.</a:t>
            </a:r>
          </a:p>
        </p:txBody>
      </p:sp>
    </p:spTree>
    <p:extLst>
      <p:ext uri="{BB962C8B-B14F-4D97-AF65-F5344CB8AC3E}">
        <p14:creationId xmlns:p14="http://schemas.microsoft.com/office/powerpoint/2010/main" val="202589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5055" y="1405215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u="sng" dirty="0"/>
              <a:t>Η θεωρία της επιλογής </a:t>
            </a:r>
            <a:r>
              <a:rPr lang="el-GR" sz="2800" dirty="0"/>
              <a:t>δυσκολεύεται να εξηγήσει</a:t>
            </a:r>
            <a:r>
              <a:rPr lang="el-GR" sz="2800" dirty="0" smtClean="0"/>
              <a:t>:</a:t>
            </a:r>
          </a:p>
          <a:p>
            <a:r>
              <a:rPr lang="el-GR" sz="2800" dirty="0" smtClean="0"/>
              <a:t>Πώς </a:t>
            </a:r>
            <a:r>
              <a:rPr lang="el-GR" sz="2800" dirty="0"/>
              <a:t>έχουν δικαιώματα τα βρέφη</a:t>
            </a:r>
            <a:r>
              <a:rPr lang="el-GR" sz="2800" dirty="0" smtClean="0"/>
              <a:t>;</a:t>
            </a:r>
          </a:p>
          <a:p>
            <a:r>
              <a:rPr lang="el-GR" sz="2800" dirty="0" smtClean="0"/>
              <a:t>Πώς </a:t>
            </a:r>
            <a:r>
              <a:rPr lang="el-GR" sz="2800" dirty="0"/>
              <a:t>έχουν δικαιώματα άτομα χωρίς πλήρη ικανότητα κρίσης</a:t>
            </a:r>
            <a:r>
              <a:rPr lang="el-GR" sz="2800" dirty="0" smtClean="0"/>
              <a:t>;</a:t>
            </a:r>
          </a:p>
          <a:p>
            <a:pPr marL="0" indent="0">
              <a:buNone/>
            </a:pPr>
            <a:r>
              <a:rPr lang="el-GR" sz="2800" dirty="0" smtClean="0"/>
              <a:t>Αν </a:t>
            </a:r>
            <a:r>
              <a:rPr lang="el-GR" sz="2800" dirty="0"/>
              <a:t>το δικαίωμα απαιτεί ικανότητα επιλογής, τότε</a:t>
            </a:r>
            <a:r>
              <a:rPr lang="el-GR" sz="2800" dirty="0" smtClean="0"/>
              <a:t>: </a:t>
            </a:r>
            <a:r>
              <a:rPr lang="el-GR" sz="2800" dirty="0"/>
              <a:t>Τα μικρά παιδιά δεν έχουν πλήρη δικαιώματα</a:t>
            </a:r>
            <a:r>
              <a:rPr lang="el-GR" sz="2800" dirty="0" smtClean="0"/>
              <a:t>. Αυτό </a:t>
            </a:r>
            <a:r>
              <a:rPr lang="el-GR" sz="2800" dirty="0"/>
              <a:t>οδηγεί σε περιοριστική αντίληψη.</a:t>
            </a:r>
          </a:p>
        </p:txBody>
      </p:sp>
    </p:spTree>
    <p:extLst>
      <p:ext uri="{BB962C8B-B14F-4D97-AF65-F5344CB8AC3E}">
        <p14:creationId xmlns:p14="http://schemas.microsoft.com/office/powerpoint/2010/main" val="218733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Η Θεωρία του Συμφέροντος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Ένα </a:t>
            </a:r>
            <a:r>
              <a:rPr lang="el-GR" sz="2800" dirty="0"/>
              <a:t>δικαίωμα υπάρχει </a:t>
            </a:r>
            <a:r>
              <a:rPr lang="el-GR" sz="2800" dirty="0" err="1" smtClean="0"/>
              <a:t>όταν:Ένα</a:t>
            </a:r>
            <a:r>
              <a:rPr lang="el-GR" sz="2800" dirty="0" smtClean="0"/>
              <a:t> </a:t>
            </a:r>
            <a:r>
              <a:rPr lang="el-GR" sz="2800" dirty="0"/>
              <a:t>σημαντικό συμφέρον ενός προσώπου θεμελιώνει καθήκον σε άλλους</a:t>
            </a:r>
            <a:r>
              <a:rPr lang="el-GR" sz="2800" dirty="0" smtClean="0"/>
              <a:t>.</a:t>
            </a:r>
          </a:p>
          <a:p>
            <a:r>
              <a:rPr lang="el-GR" sz="2800" dirty="0" smtClean="0"/>
              <a:t>Το </a:t>
            </a:r>
            <a:r>
              <a:rPr lang="el-GR" sz="2800" dirty="0"/>
              <a:t>δικαίωμα δεν εξαρτάται από την ικανότητα επιλογής, αλλά από την ύπαρξη συμφερόντων.</a:t>
            </a:r>
          </a:p>
        </p:txBody>
      </p:sp>
    </p:spTree>
    <p:extLst>
      <p:ext uri="{BB962C8B-B14F-4D97-AF65-F5344CB8AC3E}">
        <p14:creationId xmlns:p14="http://schemas.microsoft.com/office/powerpoint/2010/main" val="46814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b="1" u="sng" dirty="0"/>
              <a:t>Κεντρικά </a:t>
            </a:r>
            <a:r>
              <a:rPr lang="el-GR" sz="2800" b="1" u="sng" dirty="0" smtClean="0"/>
              <a:t>χαρακτηριστικά:</a:t>
            </a:r>
          </a:p>
          <a:p>
            <a:r>
              <a:rPr lang="el-GR" sz="2800" dirty="0" smtClean="0"/>
              <a:t>Το </a:t>
            </a:r>
            <a:r>
              <a:rPr lang="el-GR" sz="2800" dirty="0"/>
              <a:t>άτομο έχει συμφέρον (π.χ. υγεία, εκπαίδευση</a:t>
            </a:r>
            <a:r>
              <a:rPr lang="el-GR" sz="2800" dirty="0" smtClean="0"/>
              <a:t>).</a:t>
            </a:r>
          </a:p>
          <a:p>
            <a:r>
              <a:rPr lang="el-GR" sz="2800" dirty="0" smtClean="0"/>
              <a:t>Το </a:t>
            </a:r>
            <a:r>
              <a:rPr lang="el-GR" sz="2800" dirty="0"/>
              <a:t>συμφέρον είναι αρκετά σημαντικό</a:t>
            </a:r>
            <a:r>
              <a:rPr lang="el-GR" sz="2800" dirty="0" smtClean="0"/>
              <a:t>.</a:t>
            </a:r>
          </a:p>
          <a:p>
            <a:r>
              <a:rPr lang="el-GR" sz="2800" dirty="0" smtClean="0"/>
              <a:t>Δημιουργεί </a:t>
            </a:r>
            <a:r>
              <a:rPr lang="el-GR" sz="2800" dirty="0"/>
              <a:t>υποχρέωση σε άλλους (γονείς, κράτος</a:t>
            </a:r>
            <a:r>
              <a:rPr lang="el-G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61651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6847" y="822120"/>
            <a:ext cx="8596668" cy="55389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sz="3900" b="1" u="sng" dirty="0"/>
              <a:t>Σχέση με τα Δικαιώματα του </a:t>
            </a:r>
            <a:r>
              <a:rPr lang="el-GR" sz="3900" b="1" u="sng" dirty="0" smtClean="0"/>
              <a:t>Παιδιού</a:t>
            </a:r>
          </a:p>
          <a:p>
            <a:pPr marL="0" indent="0">
              <a:buNone/>
            </a:pPr>
            <a:endParaRPr lang="el-GR" sz="3900" b="1" u="sng" dirty="0"/>
          </a:p>
          <a:p>
            <a:pPr marL="0" indent="0">
              <a:buNone/>
            </a:pPr>
            <a:r>
              <a:rPr lang="el-GR" sz="3400" dirty="0"/>
              <a:t>Η Σύμβαση για τα Δικαιώματα του Παιδιού ενσωματώνει και τις δύο λογικές:</a:t>
            </a:r>
          </a:p>
          <a:p>
            <a:pPr marL="0" indent="0">
              <a:buNone/>
            </a:pPr>
            <a:r>
              <a:rPr lang="el-GR" sz="3400" b="1" i="1" dirty="0"/>
              <a:t>Στοιχεία θεωρίας συμφέροντος:</a:t>
            </a:r>
          </a:p>
          <a:p>
            <a:r>
              <a:rPr lang="el-GR" sz="3400" dirty="0"/>
              <a:t>Δικαίωμα στην επιβίωση</a:t>
            </a:r>
          </a:p>
          <a:p>
            <a:r>
              <a:rPr lang="el-GR" sz="3400" dirty="0"/>
              <a:t>Δικαίωμα στην υγεία</a:t>
            </a:r>
          </a:p>
          <a:p>
            <a:r>
              <a:rPr lang="el-GR" sz="3400" dirty="0"/>
              <a:t>Αρχή «βέλτιστο συμφέρον του παιδιού»</a:t>
            </a:r>
          </a:p>
          <a:p>
            <a:pPr marL="0" indent="0">
              <a:buNone/>
            </a:pPr>
            <a:r>
              <a:rPr lang="el-GR" sz="3400" b="1" i="1" dirty="0"/>
              <a:t>Στοιχεία θεωρίας επιλογής:</a:t>
            </a:r>
          </a:p>
          <a:p>
            <a:r>
              <a:rPr lang="el-GR" sz="3400" dirty="0"/>
              <a:t>Δικαίωμα έκφρασης γνώμης</a:t>
            </a:r>
          </a:p>
          <a:p>
            <a:r>
              <a:rPr lang="el-GR" sz="3400" dirty="0"/>
              <a:t>Δικαίωμα συμμετοχής</a:t>
            </a:r>
          </a:p>
          <a:p>
            <a:r>
              <a:rPr lang="el-GR" sz="3400" dirty="0"/>
              <a:t>Σεβασμός εξελισσόμενης ικανότητας</a:t>
            </a:r>
          </a:p>
          <a:p>
            <a:pPr marL="0" indent="0">
              <a:buNone/>
            </a:pPr>
            <a:r>
              <a:rPr lang="el-GR" sz="3400" dirty="0"/>
              <a:t>Η Σύμβαση επιχειρεί </a:t>
            </a:r>
            <a:r>
              <a:rPr lang="el-GR" sz="3400" b="1" dirty="0"/>
              <a:t>σύνθεση προστασίας και αυτονομίας.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910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5786" y="716102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el-GR" sz="2800" dirty="0"/>
              <a:t>Αν το δικαίωμα βασίζεται στην </a:t>
            </a:r>
            <a:r>
              <a:rPr lang="el-GR" sz="2800" b="1" dirty="0"/>
              <a:t>επιλογή</a:t>
            </a:r>
            <a:r>
              <a:rPr lang="el-GR" sz="2800" dirty="0"/>
              <a:t> → τα παιδιά δεν είναι πλήρεις φορείς.</a:t>
            </a:r>
          </a:p>
          <a:p>
            <a:r>
              <a:rPr lang="el-GR" sz="2800" dirty="0"/>
              <a:t>Αν βασίζεται στο </a:t>
            </a:r>
            <a:r>
              <a:rPr lang="el-GR" sz="2800" b="1" dirty="0"/>
              <a:t>συμφέρον</a:t>
            </a:r>
            <a:r>
              <a:rPr lang="el-GR" sz="2800" dirty="0"/>
              <a:t> → τα παιδιά είναι φορείς ακόμη και χωρίς αυτονομία</a:t>
            </a:r>
            <a:r>
              <a:rPr lang="el-GR" sz="2800" dirty="0" smtClean="0"/>
              <a:t>.</a:t>
            </a:r>
          </a:p>
          <a:p>
            <a:endParaRPr lang="el-GR" sz="2800" dirty="0"/>
          </a:p>
          <a:p>
            <a:pPr marL="0" indent="0">
              <a:buNone/>
            </a:pPr>
            <a:r>
              <a:rPr lang="el-GR" sz="2800" dirty="0"/>
              <a:t>Αυτό οδηγεί στο ερώτημα:</a:t>
            </a:r>
          </a:p>
          <a:p>
            <a:r>
              <a:rPr lang="el-GR" sz="2800" dirty="0" smtClean="0"/>
              <a:t> </a:t>
            </a:r>
            <a:r>
              <a:rPr lang="el-GR" sz="2800" dirty="0"/>
              <a:t>Είναι τα δικαιώματα πρωτίστως ελευθερίες ή πρωτίστως εγγυήσεις συμφερόντων;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62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82997" y="2314798"/>
            <a:ext cx="7766936" cy="439080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ΕΙΣΑΓΩΓΗ</a:t>
            </a:r>
          </a:p>
          <a:p>
            <a:pPr algn="l"/>
            <a:endParaRPr lang="el-GR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1994960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Η </a:t>
            </a:r>
            <a:r>
              <a:rPr lang="el-GR" sz="2800" b="1" dirty="0"/>
              <a:t>θεωρία επιλογής </a:t>
            </a:r>
            <a:r>
              <a:rPr lang="el-GR" sz="2800" dirty="0"/>
              <a:t>εξηγεί τα δικαιώματα συμμετοχής</a:t>
            </a:r>
            <a:r>
              <a:rPr lang="el-GR" sz="2800" dirty="0" smtClean="0"/>
              <a:t>.</a:t>
            </a:r>
          </a:p>
          <a:p>
            <a:r>
              <a:rPr lang="el-GR" sz="2800" dirty="0" smtClean="0"/>
              <a:t>Η </a:t>
            </a:r>
            <a:r>
              <a:rPr lang="el-GR" sz="2800" b="1" dirty="0"/>
              <a:t>θεωρία συμφέροντος</a:t>
            </a:r>
            <a:r>
              <a:rPr lang="el-GR" sz="2800" dirty="0"/>
              <a:t> εξηγεί τα δικαιώματα προστασίας</a:t>
            </a:r>
            <a:r>
              <a:rPr lang="el-GR" sz="2800" dirty="0" smtClean="0"/>
              <a:t>.</a:t>
            </a:r>
          </a:p>
          <a:p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Στα </a:t>
            </a:r>
            <a:r>
              <a:rPr lang="el-GR" sz="2800" dirty="0"/>
              <a:t>παιδιά, η δεύτερη είναι θεμελιωτική</a:t>
            </a:r>
            <a:r>
              <a:rPr lang="el-GR" sz="2800" dirty="0" smtClean="0"/>
              <a:t>. Η </a:t>
            </a:r>
            <a:r>
              <a:rPr lang="el-GR" sz="2800" dirty="0"/>
              <a:t>πρώτη γίνεται ισχυρότερη όσο αυξάνεται η ωριμότητα.</a:t>
            </a:r>
          </a:p>
        </p:txBody>
      </p:sp>
    </p:spTree>
    <p:extLst>
      <p:ext uri="{BB962C8B-B14F-4D97-AF65-F5344CB8AC3E}">
        <p14:creationId xmlns:p14="http://schemas.microsoft.com/office/powerpoint/2010/main" val="262955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404191" y="1282149"/>
            <a:ext cx="8218488" cy="4530725"/>
          </a:xfrm>
        </p:spPr>
        <p:txBody>
          <a:bodyPr/>
          <a:lstStyle/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</a:p>
          <a:p>
            <a:pPr marL="0" indent="0" algn="ctr">
              <a:buNone/>
            </a:pPr>
            <a:r>
              <a:rPr lang="el-GR" sz="2400" dirty="0"/>
              <a:t>(που έχει κυρωθεί με τον Ν. 100/1975)</a:t>
            </a:r>
          </a:p>
          <a:p>
            <a:endParaRPr lang="el-GR" sz="2400" dirty="0"/>
          </a:p>
        </p:txBody>
      </p:sp>
      <p:sp>
        <p:nvSpPr>
          <p:cNvPr id="20489" name="Rectangle 9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000"/>
          </a:p>
          <a:p>
            <a:endParaRPr lang="en-US" sz="2000"/>
          </a:p>
        </p:txBody>
      </p:sp>
      <p:sp>
        <p:nvSpPr>
          <p:cNvPr id="20490" name="Rectangle 10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000"/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1444639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Η έννοια των δικαιωμάτων του παιδιού</a:t>
            </a:r>
            <a:br>
              <a:rPr lang="el-GR" b="1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Autofit/>
          </a:bodyPr>
          <a:lstStyle/>
          <a:p>
            <a:r>
              <a:rPr lang="el-GR" sz="2400" dirty="0" smtClean="0"/>
              <a:t>Η πρώτη ιδέα είναι ότι τα παιδιά αποτελούν περιουσία  των γονέων ή προέκτασή τους</a:t>
            </a:r>
          </a:p>
          <a:p>
            <a:endParaRPr lang="el-GR" sz="2400" dirty="0" smtClean="0"/>
          </a:p>
          <a:p>
            <a:r>
              <a:rPr lang="el-GR" sz="2400" dirty="0" smtClean="0"/>
              <a:t>Η δεύτερη ιδέα είναι ότι τα παιδιά είναι ατελείς ενήλικες, δηλ. δεν έχουν τις ικανότητες για την κατοχή δικαιωμάτων</a:t>
            </a:r>
          </a:p>
          <a:p>
            <a:endParaRPr lang="el-GR" sz="2400" dirty="0" smtClean="0"/>
          </a:p>
          <a:p>
            <a:r>
              <a:rPr lang="el-GR" sz="2400" dirty="0" smtClean="0"/>
              <a:t>Στα μέσα του 20ου αιώνα τα πρώτα θεσμικά κείμενα για τα δικαιώματα του παιδιού- τα παιδιά χωρίς κοινωνικές δεξιότητες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799983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Πώς διαμορφώνονται τα δικαιώματα του παιδιού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84569" y="2650919"/>
            <a:ext cx="8596668" cy="3880773"/>
          </a:xfrm>
        </p:spPr>
        <p:txBody>
          <a:bodyPr>
            <a:normAutofit/>
          </a:bodyPr>
          <a:lstStyle/>
          <a:p>
            <a:r>
              <a:rPr lang="el-GR" sz="2400" dirty="0"/>
              <a:t>Η διαμόρφωση των δικαιωμάτων του παιδιού δεν είναι φυσική ή αυτονόητη </a:t>
            </a:r>
            <a:r>
              <a:rPr lang="el-GR" sz="2400" dirty="0" smtClean="0"/>
              <a:t>διαδικασία</a:t>
            </a:r>
          </a:p>
          <a:p>
            <a:r>
              <a:rPr lang="el-GR" sz="2400" dirty="0" smtClean="0"/>
              <a:t> </a:t>
            </a:r>
            <a:r>
              <a:rPr lang="el-GR" sz="2400" dirty="0"/>
              <a:t>είναι αποτέλεσμα ιστορικής εξέλιξης, κοινωνικών συγκρούσεων, επιστημονικής γνώσης και πολιτικής διαπραγμάτευσης</a:t>
            </a:r>
          </a:p>
        </p:txBody>
      </p:sp>
    </p:spTree>
    <p:extLst>
      <p:ext uri="{BB962C8B-B14F-4D97-AF65-F5344CB8AC3E}">
        <p14:creationId xmlns:p14="http://schemas.microsoft.com/office/powerpoint/2010/main" val="1489353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3751" y="292032"/>
            <a:ext cx="8596668" cy="628104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sz="5100" b="1" dirty="0">
                <a:solidFill>
                  <a:schemeClr val="accent1"/>
                </a:solidFill>
              </a:rPr>
              <a:t>1924 – Η Διακήρυξη της Γενεύης για τα Δικαιώματα του </a:t>
            </a:r>
            <a:r>
              <a:rPr lang="el-GR" sz="5100" b="1" dirty="0" smtClean="0">
                <a:solidFill>
                  <a:schemeClr val="accent1"/>
                </a:solidFill>
              </a:rPr>
              <a:t>Παιδιού</a:t>
            </a:r>
          </a:p>
          <a:p>
            <a:pPr marL="0" indent="0">
              <a:buNone/>
            </a:pPr>
            <a:endParaRPr lang="el-GR" sz="3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l-GR" sz="3600" dirty="0"/>
              <a:t>Μετά τον Α’ Παγκόσμιο Πόλεμο:</a:t>
            </a:r>
          </a:p>
          <a:p>
            <a:r>
              <a:rPr lang="el-GR" sz="3600" dirty="0"/>
              <a:t>Μαζική φτώχεια</a:t>
            </a:r>
          </a:p>
          <a:p>
            <a:r>
              <a:rPr lang="el-GR" sz="3600" dirty="0"/>
              <a:t>Ορφανά παιδιά</a:t>
            </a:r>
          </a:p>
          <a:p>
            <a:r>
              <a:rPr lang="el-GR" sz="3600" dirty="0"/>
              <a:t>Προσφυγικές μετακινήσεις</a:t>
            </a:r>
          </a:p>
          <a:p>
            <a:r>
              <a:rPr lang="el-GR" sz="3600" dirty="0"/>
              <a:t>Υποσιτισμός</a:t>
            </a:r>
          </a:p>
          <a:p>
            <a:pPr marL="0" indent="0">
              <a:buNone/>
            </a:pPr>
            <a:r>
              <a:rPr lang="el-GR" sz="3600" dirty="0"/>
              <a:t>Το παιδί εμφανίζεται ως </a:t>
            </a:r>
            <a:r>
              <a:rPr lang="el-GR" sz="3600" b="1" dirty="0"/>
              <a:t>θύμα πολέμου και κοινωνικής κατάρρευσης</a:t>
            </a:r>
            <a:r>
              <a:rPr lang="el-GR" sz="3600" dirty="0"/>
              <a:t>.</a:t>
            </a:r>
          </a:p>
          <a:p>
            <a:r>
              <a:rPr lang="el-GR" sz="3600" dirty="0"/>
              <a:t>Η πρώτη διεθνής πράξη προστασίας είναι η:</a:t>
            </a:r>
          </a:p>
          <a:p>
            <a:pPr marL="0" indent="0">
              <a:buNone/>
            </a:pPr>
            <a:r>
              <a:rPr lang="el-GR" sz="3600" b="1" dirty="0"/>
              <a:t>Διακήρυξη της Γενεύης για τα Δικαιώματα του Παιδιού</a:t>
            </a:r>
          </a:p>
          <a:p>
            <a:pPr marL="0" indent="0">
              <a:buNone/>
            </a:pPr>
            <a:r>
              <a:rPr lang="el-GR" sz="3600" dirty="0"/>
              <a:t>Υιοθετήθηκε από την Κοινωνία των Εθνών.</a:t>
            </a:r>
          </a:p>
          <a:p>
            <a:pPr marL="0" indent="0">
              <a:buNone/>
            </a:pPr>
            <a:endParaRPr lang="el-GR" sz="3600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l-GR" sz="2400" i="1" u="sng" dirty="0"/>
          </a:p>
        </p:txBody>
      </p:sp>
    </p:spTree>
    <p:extLst>
      <p:ext uri="{BB962C8B-B14F-4D97-AF65-F5344CB8AC3E}">
        <p14:creationId xmlns:p14="http://schemas.microsoft.com/office/powerpoint/2010/main" val="285721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91804" y="795615"/>
            <a:ext cx="8596668" cy="54726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b="1" u="sng" dirty="0" smtClean="0"/>
              <a:t>5 </a:t>
            </a:r>
            <a:r>
              <a:rPr lang="el-GR" sz="2800" b="1" u="sng" dirty="0"/>
              <a:t>βασικές </a:t>
            </a:r>
            <a:r>
              <a:rPr lang="el-GR" sz="2800" b="1" u="sng" dirty="0" smtClean="0"/>
              <a:t>αρχές </a:t>
            </a:r>
            <a:r>
              <a:rPr lang="el-GR" sz="2800" b="1" dirty="0" smtClean="0"/>
              <a:t>της</a:t>
            </a:r>
            <a:r>
              <a:rPr lang="el-GR" sz="2800" b="1" u="sng" dirty="0" smtClean="0"/>
              <a:t> </a:t>
            </a:r>
            <a:r>
              <a:rPr lang="el-GR" sz="2800" b="1" dirty="0" smtClean="0"/>
              <a:t>Διακήρυξης </a:t>
            </a:r>
            <a:r>
              <a:rPr lang="el-GR" sz="2800" b="1" dirty="0"/>
              <a:t>της Γενεύης για τα Δικαιώματα του </a:t>
            </a:r>
            <a:r>
              <a:rPr lang="el-GR" sz="2800" b="1" dirty="0" smtClean="0"/>
              <a:t>Παιδιού</a:t>
            </a:r>
            <a:endParaRPr lang="el-GR" sz="2800" b="1" u="sng" dirty="0"/>
          </a:p>
          <a:p>
            <a:r>
              <a:rPr lang="el-GR" sz="2800" dirty="0"/>
              <a:t>Το παιδί πρέπει να έχει τα μέσα για φυσιολογική ανάπτυξη.</a:t>
            </a:r>
          </a:p>
          <a:p>
            <a:r>
              <a:rPr lang="el-GR" sz="2800" dirty="0"/>
              <a:t>Το πεινασμένο παιδί πρέπει να τρέφεται.</a:t>
            </a:r>
          </a:p>
          <a:p>
            <a:r>
              <a:rPr lang="el-GR" sz="2800" dirty="0"/>
              <a:t>Το άρρωστο παιδί πρέπει να θεραπεύεται.</a:t>
            </a:r>
          </a:p>
          <a:p>
            <a:r>
              <a:rPr lang="el-GR" sz="2800" dirty="0"/>
              <a:t>Το ορφανό και εγκαταλελειμμένο παιδί πρέπει να προστατεύεται.</a:t>
            </a:r>
          </a:p>
          <a:p>
            <a:r>
              <a:rPr lang="el-GR" sz="2800" dirty="0"/>
              <a:t>Το παιδί πρέπει να μεγαλώνει με συναίσθημα κοινωνικής ευθύνης.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11637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50830" y="1140171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sz="2800" dirty="0"/>
              <a:t>Το 1924:</a:t>
            </a:r>
          </a:p>
          <a:p>
            <a:r>
              <a:rPr lang="el-GR" sz="2800" dirty="0"/>
              <a:t>Δεν μιλάμε ακόμη για «δικαιώματα» με σύγχρονη έννοια.</a:t>
            </a:r>
          </a:p>
          <a:p>
            <a:r>
              <a:rPr lang="el-GR" sz="2800" dirty="0"/>
              <a:t>Μιλάμε για </a:t>
            </a:r>
            <a:r>
              <a:rPr lang="el-GR" sz="2800" b="1" dirty="0"/>
              <a:t>υποχρεώσεις των ενηλίκων προς το παιδί</a:t>
            </a:r>
            <a:r>
              <a:rPr lang="el-GR" sz="2800" dirty="0"/>
              <a:t>.</a:t>
            </a:r>
          </a:p>
          <a:p>
            <a:r>
              <a:rPr lang="el-GR" sz="2800" dirty="0"/>
              <a:t>Το παιδί είναι αντικείμενο προστασίας, όχι φορέας αυτονομίας.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573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25543" y="172278"/>
            <a:ext cx="8596668" cy="1320800"/>
          </a:xfrm>
        </p:spPr>
        <p:txBody>
          <a:bodyPr/>
          <a:lstStyle/>
          <a:p>
            <a:r>
              <a:rPr lang="el-GR" b="1" dirty="0" smtClean="0"/>
              <a:t>1959 </a:t>
            </a:r>
            <a:r>
              <a:rPr lang="el-GR" b="1" dirty="0"/>
              <a:t>– Η Διακήρυξη των Δικαιωμάτων του Παιδιού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Μετά τον Β’ Παγκόσμιο Πόλεμο:</a:t>
            </a:r>
          </a:p>
          <a:p>
            <a:r>
              <a:rPr lang="el-GR" sz="2800" dirty="0"/>
              <a:t>Τραύμα Ολοκαυτώματος</a:t>
            </a:r>
          </a:p>
          <a:p>
            <a:r>
              <a:rPr lang="el-GR" sz="2800" dirty="0"/>
              <a:t>Διεθνοποίηση των ανθρωπίνων δικαιωμάτων</a:t>
            </a:r>
          </a:p>
          <a:p>
            <a:r>
              <a:rPr lang="el-GR" sz="2800" dirty="0"/>
              <a:t>Ίδρυση του Οργανισμός Ηνωμένων Εθνών</a:t>
            </a:r>
          </a:p>
          <a:p>
            <a:r>
              <a:rPr lang="el-GR" sz="2800" dirty="0"/>
              <a:t>Προηγείται η Οικουμενική Διακήρυξη Δικαιωμάτων του Ανθρώπου (1948).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8026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5786" y="769110"/>
            <a:ext cx="8596668" cy="38807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800" b="1" dirty="0" smtClean="0"/>
              <a:t>Περιεχόμενο της Διακήρυξης </a:t>
            </a:r>
            <a:r>
              <a:rPr lang="el-GR" sz="2800" b="1" dirty="0"/>
              <a:t>των Δικαιωμάτων του </a:t>
            </a:r>
            <a:r>
              <a:rPr lang="el-GR" sz="2800" b="1" dirty="0" smtClean="0"/>
              <a:t>Παιδιού:</a:t>
            </a:r>
          </a:p>
          <a:p>
            <a:endParaRPr lang="el-GR" sz="2800" dirty="0" smtClean="0"/>
          </a:p>
          <a:p>
            <a:r>
              <a:rPr lang="el-GR" sz="2800" dirty="0"/>
              <a:t>Αρχή της μη διάκρισης</a:t>
            </a:r>
          </a:p>
          <a:p>
            <a:r>
              <a:rPr lang="el-GR" sz="2800" dirty="0"/>
              <a:t>Δικαίωμα σε όνομα και ιθαγένεια</a:t>
            </a:r>
          </a:p>
          <a:p>
            <a:r>
              <a:rPr lang="el-GR" sz="2800" dirty="0"/>
              <a:t>Δικαίωμα σε εκπαίδευση</a:t>
            </a:r>
          </a:p>
          <a:p>
            <a:r>
              <a:rPr lang="el-GR" sz="2800" dirty="0"/>
              <a:t>Δικαίωμα σε κοινωνική ασφάλιση</a:t>
            </a:r>
          </a:p>
          <a:p>
            <a:r>
              <a:rPr lang="el-GR" sz="2800" dirty="0"/>
              <a:t>Ειδική προστασία λόγω ανωριμότητας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8522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465</TotalTime>
  <Words>835</Words>
  <Application>Microsoft Office PowerPoint</Application>
  <PresentationFormat>Ευρεία οθόνη</PresentationFormat>
  <Paragraphs>129</Paragraphs>
  <Slides>21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6" baseType="lpstr">
      <vt:lpstr>Arial</vt:lpstr>
      <vt:lpstr>Calibri</vt:lpstr>
      <vt:lpstr>Trebuchet MS</vt:lpstr>
      <vt:lpstr>Wingdings 3</vt:lpstr>
      <vt:lpstr>Όψη</vt:lpstr>
      <vt:lpstr>ΤΑ ΔΙΚΑΙΩΜΑΤΑ ΤΟΥ ΠΑΙΔΙΟΥ</vt:lpstr>
      <vt:lpstr>Παρουσίαση του PowerPoint</vt:lpstr>
      <vt:lpstr>Η έννοια των δικαιωμάτων του παιδιού </vt:lpstr>
      <vt:lpstr>Πώς διαμορφώνονται τα δικαιώματα του παιδιού</vt:lpstr>
      <vt:lpstr>Παρουσίαση του PowerPoint</vt:lpstr>
      <vt:lpstr>Παρουσίαση του PowerPoint</vt:lpstr>
      <vt:lpstr>Παρουσίαση του PowerPoint</vt:lpstr>
      <vt:lpstr>1959 – Η Διακήρυξη των Δικαιωμάτων του Παιδιού</vt:lpstr>
      <vt:lpstr>Παρουσίαση του PowerPoint</vt:lpstr>
      <vt:lpstr>Σύγκριση 1924 - 1959</vt:lpstr>
      <vt:lpstr>Κίνημα Απελευθέρωσης των Παιδιών</vt:lpstr>
      <vt:lpstr>Παρουσίαση του PowerPoint</vt:lpstr>
      <vt:lpstr>Παρουσίαση του PowerPoint</vt:lpstr>
      <vt:lpstr>Η Θεωρία της Επιλογής</vt:lpstr>
      <vt:lpstr>Παρουσίαση του PowerPoint</vt:lpstr>
      <vt:lpstr>Η Θεωρία του Συμφέροντος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ΔΙΚΑΙΩΜΑΤΑ ΤΟΥ ΠΑΙΔΙΟΥ</dc:title>
  <dc:creator>pc</dc:creator>
  <cp:lastModifiedBy>pc</cp:lastModifiedBy>
  <cp:revision>14</cp:revision>
  <dcterms:created xsi:type="dcterms:W3CDTF">2026-03-04T10:50:29Z</dcterms:created>
  <dcterms:modified xsi:type="dcterms:W3CDTF">2026-03-04T18:36:09Z</dcterms:modified>
</cp:coreProperties>
</file>