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64" r:id="rId4"/>
    <p:sldId id="259" r:id="rId5"/>
    <p:sldId id="258" r:id="rId6"/>
    <p:sldId id="262" r:id="rId7"/>
    <p:sldId id="260" r:id="rId8"/>
    <p:sldId id="261" r:id="rId9"/>
    <p:sldId id="265" r:id="rId10"/>
    <p:sldId id="266" r:id="rId11"/>
    <p:sldId id="267" r:id="rId12"/>
    <p:sldId id="268" r:id="rId13"/>
    <p:sldId id="270" r:id="rId14"/>
    <p:sldId id="269" r:id="rId15"/>
    <p:sldId id="271" r:id="rId16"/>
    <p:sldId id="272" r:id="rId17"/>
    <p:sldId id="273" r:id="rId18"/>
    <p:sldId id="274" r:id="rId19"/>
    <p:sldId id="276" r:id="rId20"/>
    <p:sldId id="275" r:id="rId21"/>
    <p:sldId id="278" r:id="rId22"/>
    <p:sldId id="279" r:id="rId23"/>
    <p:sldId id="281" r:id="rId24"/>
    <p:sldId id="282" r:id="rId25"/>
    <p:sldId id="283" r:id="rId26"/>
    <p:sldId id="284" r:id="rId27"/>
    <p:sldId id="286" r:id="rId28"/>
    <p:sldId id="285" r:id="rId29"/>
    <p:sldId id="257" r:id="rId30"/>
    <p:sldId id="289" r:id="rId31"/>
    <p:sldId id="290"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91" autoAdjust="0"/>
    <p:restoredTop sz="86355" autoAdjust="0"/>
  </p:normalViewPr>
  <p:slideViewPr>
    <p:cSldViewPr snapToGrid="0" snapToObjects="1">
      <p:cViewPr varScale="1">
        <p:scale>
          <a:sx n="78" d="100"/>
          <a:sy n="78" d="100"/>
        </p:scale>
        <p:origin x="-120" y="-240"/>
      </p:cViewPr>
      <p:guideLst>
        <p:guide orient="horz" pos="2160"/>
        <p:guide pos="2880"/>
      </p:guideLst>
    </p:cSldViewPr>
  </p:slideViewPr>
  <p:outlineViewPr>
    <p:cViewPr>
      <p:scale>
        <a:sx n="33" d="100"/>
        <a:sy n="33" d="100"/>
      </p:scale>
      <p:origin x="0" y="446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eaLnBrk="1" latinLnBrk="0" hangingPunct="1"/>
            <a:fld id="{23A271A1-F6D6-438B-A432-4747EE7ECD40}" type="datetimeFigureOut">
              <a:rPr lang="en-US" smtClean="0"/>
              <a:pPr algn="ctr" eaLnBrk="1" latinLnBrk="0" hangingPunct="1"/>
              <a:t>24/11/2016</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24/11/2016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eaLnBrk="1" latinLnBrk="0" hangingPunct="1"/>
            <a:fld id="{23A271A1-F6D6-438B-A432-4747EE7ECD40}" type="datetimeFigureOut">
              <a:rPr lang="en-US" smtClean="0"/>
              <a:pPr eaLnBrk="1" latinLnBrk="0" hangingPunct="1"/>
              <a:t>24/11/2016</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kumimoji="0"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F0C94032-CD4C-4C25-B0C2-CEC720522D92}" type="slidenum">
              <a:rPr kumimoji="0" lang="en-US" smtClean="0"/>
              <a:pPr eaLnBrk="1" latinLnBrk="0" hangingPunct="1"/>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24/11/2016</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24/11/2016</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2400" dirty="0">
              <a:solidFill>
                <a:srgbClr val="FFFFFF"/>
              </a:solidFill>
            </a:endParaRPr>
          </a:p>
        </p:txBody>
      </p:sp>
      <p:sp>
        <p:nvSpPr>
          <p:cNvPr id="14" name="Footer Placeholder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24/11/2016</a:t>
            </a:fld>
            <a:endParaRPr lang="en-US"/>
          </a:p>
        </p:txBody>
      </p:sp>
      <p:sp>
        <p:nvSpPr>
          <p:cNvPr id="10" name="Slide Number Placeholder 9"/>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2" name="Footer Placeholder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24/11/2016</a:t>
            </a:fld>
            <a:endParaRPr lang="en-US"/>
          </a:p>
        </p:txBody>
      </p:sp>
      <p:sp>
        <p:nvSpPr>
          <p:cNvPr id="12" name="Slide Number Placeholder 11"/>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4" name="Footer Placeholder 13"/>
          <p:cNvSpPr>
            <a:spLocks noGrp="1"/>
          </p:cNvSpPr>
          <p:nvPr>
            <p:ph type="ftr" sz="quarter" idx="17"/>
          </p:nvPr>
        </p:nvSpPr>
        <p:spPr/>
        <p:txBody>
          <a:bodyPr rtlCol="0"/>
          <a:lstStyle/>
          <a:p>
            <a:endParaRPr kumimoji="0"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24/11/2016</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24/11/2016</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24/11/2016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eaLnBrk="1" latinLnBrk="0" hangingPunct="1"/>
            <a:fld id="{23A271A1-F6D6-438B-A432-4747EE7ECD40}" type="datetimeFigureOut">
              <a:rPr lang="en-US" smtClean="0"/>
              <a:pPr eaLnBrk="1" latinLnBrk="0" hangingPunct="1"/>
              <a:t>24/11/2016</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eaLnBrk="1" latinLnBrk="0" hangingPunct="1"/>
            <a:fld id="{F0C94032-CD4C-4C25-B0C2-CEC720522D92}" type="slidenum">
              <a:rPr kumimoji="0" lang="en-US" smtClean="0"/>
              <a:pPr algn="ctr" eaLnBrk="1" latinLnBrk="0" hangingPunct="1"/>
              <a:t>‹#›</a:t>
            </a:fld>
            <a:endParaRPr kumimoji="0"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endParaRPr kumimoji="0"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Drag picture to placeholder or click icon to add</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eaLnBrk="1" latinLnBrk="0" hangingPunct="1"/>
            <a:fld id="{23A271A1-F6D6-438B-A432-4747EE7ECD40}" type="datetimeFigureOut">
              <a:rPr lang="en-US" smtClean="0"/>
              <a:pPr eaLnBrk="1" latinLnBrk="0" hangingPunct="1"/>
              <a:t>24/11/2016</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3413639"/>
            <a:ext cx="6477000" cy="2453761"/>
          </a:xfrm>
        </p:spPr>
        <p:txBody>
          <a:bodyPr>
            <a:normAutofit/>
          </a:bodyPr>
          <a:lstStyle/>
          <a:p>
            <a:r>
              <a:rPr lang="el-GR" dirty="0" smtClean="0">
                <a:latin typeface="Cambria"/>
                <a:cs typeface="Cambria"/>
              </a:rPr>
              <a:t/>
            </a:r>
            <a:br>
              <a:rPr lang="el-GR" dirty="0" smtClean="0">
                <a:latin typeface="Cambria"/>
                <a:cs typeface="Cambria"/>
              </a:rPr>
            </a:br>
            <a:r>
              <a:rPr lang="el-GR" dirty="0" smtClean="0">
                <a:latin typeface="Cambria"/>
                <a:cs typeface="Cambria"/>
              </a:rPr>
              <a:t>Η </a:t>
            </a:r>
            <a:r>
              <a:rPr lang="el-GR" dirty="0" smtClean="0">
                <a:latin typeface="Cambria"/>
                <a:cs typeface="Cambria"/>
              </a:rPr>
              <a:t>ΠΟΙΟΤΗΤΑ </a:t>
            </a:r>
            <a:br>
              <a:rPr lang="el-GR" dirty="0" smtClean="0">
                <a:latin typeface="Cambria"/>
                <a:cs typeface="Cambria"/>
              </a:rPr>
            </a:br>
            <a:r>
              <a:rPr lang="el-GR" dirty="0" smtClean="0">
                <a:latin typeface="Cambria"/>
                <a:cs typeface="Cambria"/>
              </a:rPr>
              <a:t>&amp; ΟΙ ΛΟΓΙΚΕΣ ΤΗΣ</a:t>
            </a:r>
            <a:endParaRPr lang="en-US" dirty="0">
              <a:latin typeface="Cambria"/>
              <a:cs typeface="Cambria"/>
            </a:endParaRPr>
          </a:p>
        </p:txBody>
      </p:sp>
      <p:sp>
        <p:nvSpPr>
          <p:cNvPr id="3" name="Subtitle 2"/>
          <p:cNvSpPr>
            <a:spLocks noGrp="1"/>
          </p:cNvSpPr>
          <p:nvPr>
            <p:ph type="subTitle" idx="1"/>
          </p:nvPr>
        </p:nvSpPr>
        <p:spPr/>
        <p:txBody>
          <a:bodyPr/>
          <a:lstStyle/>
          <a:p>
            <a:r>
              <a:rPr lang="el-GR" dirty="0" smtClean="0"/>
              <a:t>ΓΙΟΥΛΗ ΠΑΠΑΔΙΑΜΑΝΤΑΚΗ </a:t>
            </a:r>
            <a:r>
              <a:rPr lang="en-US" dirty="0" smtClean="0"/>
              <a:t>–</a:t>
            </a:r>
            <a:r>
              <a:rPr lang="el-GR" dirty="0" smtClean="0"/>
              <a:t> ΝΟΕΜΒΡΙΟΣ 2016</a:t>
            </a:r>
            <a:endParaRPr lang="en-US" dirty="0"/>
          </a:p>
        </p:txBody>
      </p:sp>
      <p:sp>
        <p:nvSpPr>
          <p:cNvPr id="4" name="TextBox 3"/>
          <p:cNvSpPr txBox="1"/>
          <p:nvPr/>
        </p:nvSpPr>
        <p:spPr>
          <a:xfrm>
            <a:off x="0" y="6200826"/>
            <a:ext cx="2131349" cy="492443"/>
          </a:xfrm>
          <a:prstGeom prst="rect">
            <a:avLst/>
          </a:prstGeom>
          <a:noFill/>
        </p:spPr>
        <p:txBody>
          <a:bodyPr wrap="square" rtlCol="0">
            <a:spAutoFit/>
          </a:bodyPr>
          <a:lstStyle/>
          <a:p>
            <a:r>
              <a:rPr lang="el-GR" sz="2600" dirty="0"/>
              <a:t>Θ.Ε</a:t>
            </a:r>
            <a:r>
              <a:rPr lang="el-GR" sz="2600" dirty="0" smtClean="0"/>
              <a:t>.7. </a:t>
            </a:r>
            <a:r>
              <a:rPr lang="en-US" sz="2600" dirty="0"/>
              <a:t>MA-HEP </a:t>
            </a:r>
          </a:p>
        </p:txBody>
      </p:sp>
    </p:spTree>
    <p:extLst>
      <p:ext uri="{BB962C8B-B14F-4D97-AF65-F5344CB8AC3E}">
        <p14:creationId xmlns:p14="http://schemas.microsoft.com/office/powerpoint/2010/main" val="7363402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1600200"/>
            <a:ext cx="8153400" cy="4694550"/>
          </a:xfrm>
        </p:spPr>
        <p:txBody>
          <a:bodyPr>
            <a:normAutofit fontScale="92500" lnSpcReduction="20000"/>
          </a:bodyPr>
          <a:lstStyle/>
          <a:p>
            <a:pPr marL="114300" indent="0">
              <a:buNone/>
            </a:pPr>
            <a:r>
              <a:rPr lang="el-GR" dirty="0">
                <a:cs typeface="Calibri"/>
              </a:rPr>
              <a:t>Η άποψη που θεωρεί την ποιότητα ως μια ιδιότητα σπάνια και  «εξαιρετική» υιοθετεί αξιωματικά τη θέση  ότι η ποιότητα </a:t>
            </a:r>
            <a:r>
              <a:rPr lang="el-GR" dirty="0" smtClean="0">
                <a:cs typeface="Calibri"/>
              </a:rPr>
              <a:t>είναι κάτι το </a:t>
            </a:r>
            <a:r>
              <a:rPr lang="el-GR" dirty="0">
                <a:cs typeface="Calibri"/>
              </a:rPr>
              <a:t>ιδιαίτερο</a:t>
            </a:r>
            <a:r>
              <a:rPr lang="el-GR" dirty="0"/>
              <a:t>. </a:t>
            </a:r>
            <a:endParaRPr lang="el-GR" dirty="0" smtClean="0"/>
          </a:p>
          <a:p>
            <a:pPr marL="114300" indent="0">
              <a:buNone/>
            </a:pPr>
            <a:r>
              <a:rPr lang="el-GR" dirty="0" smtClean="0">
                <a:cs typeface="Calibri"/>
              </a:rPr>
              <a:t>Υπάρχουν </a:t>
            </a:r>
            <a:r>
              <a:rPr lang="el-GR" dirty="0">
                <a:cs typeface="Calibri"/>
              </a:rPr>
              <a:t>τρεις παραλλαγές.  </a:t>
            </a:r>
          </a:p>
          <a:p>
            <a:r>
              <a:rPr lang="el-GR" dirty="0">
                <a:cs typeface="Calibri"/>
              </a:rPr>
              <a:t>Η παραδοσιακή θεώρηση της ποιότητας που τη συνδέει με τη </a:t>
            </a:r>
            <a:r>
              <a:rPr lang="el-GR" dirty="0" smtClean="0">
                <a:cs typeface="Calibri"/>
              </a:rPr>
              <a:t>«διάκριση» (λογική της </a:t>
            </a:r>
            <a:r>
              <a:rPr lang="en-US" dirty="0" smtClean="0">
                <a:latin typeface="Calibri"/>
                <a:cs typeface="Calibri"/>
              </a:rPr>
              <a:t>elite</a:t>
            </a:r>
            <a:r>
              <a:rPr lang="en-US" dirty="0">
                <a:latin typeface="Calibri"/>
                <a:cs typeface="Calibri"/>
              </a:rPr>
              <a:t>)</a:t>
            </a:r>
            <a:endParaRPr lang="el-GR" dirty="0">
              <a:cs typeface="Calibri"/>
            </a:endParaRPr>
          </a:p>
          <a:p>
            <a:r>
              <a:rPr lang="el-GR" dirty="0">
                <a:cs typeface="Calibri"/>
              </a:rPr>
              <a:t>Η θεώρηση που συνδέει την ποιότητα με την αριστεία και την πλήρωση </a:t>
            </a:r>
            <a:r>
              <a:rPr lang="el-GR" dirty="0" smtClean="0">
                <a:cs typeface="Calibri"/>
              </a:rPr>
              <a:t>των υψηλότερων </a:t>
            </a:r>
            <a:r>
              <a:rPr lang="el-GR" dirty="0">
                <a:cs typeface="Calibri"/>
              </a:rPr>
              <a:t>προδιαγρφών</a:t>
            </a:r>
            <a:r>
              <a:rPr lang="en-US" dirty="0">
                <a:latin typeface="Calibri"/>
                <a:cs typeface="Calibri"/>
              </a:rPr>
              <a:t> (highest standards)</a:t>
            </a:r>
            <a:endParaRPr lang="el-GR" dirty="0">
              <a:cs typeface="Calibri"/>
            </a:endParaRPr>
          </a:p>
          <a:p>
            <a:r>
              <a:rPr lang="el-GR" dirty="0">
                <a:cs typeface="Calibri"/>
              </a:rPr>
              <a:t>Μια τρίτη παραλλαγή συνδέει την ποιότητα με την πλήρωση ελάχιστων προδιαγραφών </a:t>
            </a:r>
            <a:r>
              <a:rPr lang="en-US" dirty="0">
                <a:latin typeface="Calibri"/>
                <a:cs typeface="Calibri"/>
              </a:rPr>
              <a:t>(minimum standards)</a:t>
            </a:r>
          </a:p>
          <a:p>
            <a:endParaRPr lang="en-US" dirty="0"/>
          </a:p>
        </p:txBody>
      </p:sp>
      <p:sp>
        <p:nvSpPr>
          <p:cNvPr id="4" name="Rectangle 3"/>
          <p:cNvSpPr/>
          <p:nvPr/>
        </p:nvSpPr>
        <p:spPr>
          <a:xfrm>
            <a:off x="612649" y="431496"/>
            <a:ext cx="7553284" cy="707886"/>
          </a:xfrm>
          <a:prstGeom prst="rect">
            <a:avLst/>
          </a:prstGeom>
        </p:spPr>
        <p:txBody>
          <a:bodyPr wrap="square">
            <a:spAutoFit/>
          </a:bodyPr>
          <a:lstStyle/>
          <a:p>
            <a:r>
              <a:rPr lang="el-GR" dirty="0"/>
              <a:t> </a:t>
            </a:r>
            <a:r>
              <a:rPr lang="el-GR" sz="4000" dirty="0">
                <a:solidFill>
                  <a:srgbClr val="775F55"/>
                </a:solidFill>
              </a:rPr>
              <a:t>ΠΟΙΟΤΗΤΑ &amp; «ΔΙΑΚΡΙΣΗ»</a:t>
            </a:r>
            <a:endParaRPr lang="en-US" sz="4000" dirty="0">
              <a:solidFill>
                <a:srgbClr val="775F55"/>
              </a:solidFill>
            </a:endParaRPr>
          </a:p>
        </p:txBody>
      </p:sp>
    </p:spTree>
    <p:extLst>
      <p:ext uri="{BB962C8B-B14F-4D97-AF65-F5344CB8AC3E}">
        <p14:creationId xmlns:p14="http://schemas.microsoft.com/office/powerpoint/2010/main" val="18486936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 </a:t>
            </a:r>
            <a:r>
              <a:rPr lang="en-US" dirty="0" smtClean="0"/>
              <a:t>1. </a:t>
            </a:r>
            <a:r>
              <a:rPr lang="el-GR" dirty="0" smtClean="0"/>
              <a:t>ΠΟΙΟΤΗΤΑ &amp; «ΔΙΑΚΡΙΣΗ»</a:t>
            </a:r>
            <a:endParaRPr lang="en-US" dirty="0"/>
          </a:p>
        </p:txBody>
      </p:sp>
      <p:sp>
        <p:nvSpPr>
          <p:cNvPr id="3" name="Content Placeholder 2"/>
          <p:cNvSpPr>
            <a:spLocks noGrp="1"/>
          </p:cNvSpPr>
          <p:nvPr>
            <p:ph sz="quarter" idx="1"/>
          </p:nvPr>
        </p:nvSpPr>
        <p:spPr/>
        <p:txBody>
          <a:bodyPr>
            <a:normAutofit fontScale="85000" lnSpcReduction="10000"/>
          </a:bodyPr>
          <a:lstStyle/>
          <a:p>
            <a:pPr marL="114300" indent="0">
              <a:buNone/>
            </a:pPr>
            <a:r>
              <a:rPr lang="el-GR" dirty="0">
                <a:cs typeface="Calibri"/>
              </a:rPr>
              <a:t>Παραδοσιακα η ποιότητα </a:t>
            </a:r>
            <a:r>
              <a:rPr lang="el-GR" dirty="0" smtClean="0">
                <a:cs typeface="Calibri"/>
              </a:rPr>
              <a:t>είχε </a:t>
            </a:r>
            <a:r>
              <a:rPr lang="el-GR" dirty="0">
                <a:cs typeface="Calibri"/>
              </a:rPr>
              <a:t>συνδεθεί με την  έννοια της διάκρισης (</a:t>
            </a:r>
            <a:r>
              <a:rPr lang="en-US" dirty="0">
                <a:latin typeface="Calibri"/>
                <a:cs typeface="Calibri"/>
              </a:rPr>
              <a:t>distinction)</a:t>
            </a:r>
            <a:r>
              <a:rPr lang="el-GR" dirty="0">
                <a:cs typeface="Calibri"/>
              </a:rPr>
              <a:t>. Ένα ποιοτικό προϊόν αυξάνει το κύρος του κατόχου του. </a:t>
            </a:r>
            <a:endParaRPr lang="en-US" dirty="0">
              <a:latin typeface="Calibri"/>
              <a:cs typeface="Calibri"/>
            </a:endParaRPr>
          </a:p>
          <a:p>
            <a:pPr marL="114300" indent="0">
              <a:buNone/>
            </a:pPr>
            <a:r>
              <a:rPr lang="el-GR" dirty="0">
                <a:cs typeface="Calibri"/>
              </a:rPr>
              <a:t>Συνδέεται επίσης με την έννοια της αποκλειστικότητας</a:t>
            </a:r>
            <a:r>
              <a:rPr lang="en-US" dirty="0">
                <a:latin typeface="Calibri"/>
                <a:cs typeface="Calibri"/>
              </a:rPr>
              <a:t> (</a:t>
            </a:r>
            <a:r>
              <a:rPr lang="en-US" dirty="0" smtClean="0">
                <a:latin typeface="Calibri"/>
                <a:cs typeface="Calibri"/>
              </a:rPr>
              <a:t>exclusivity)</a:t>
            </a:r>
            <a:r>
              <a:rPr lang="el-GR" dirty="0" smtClean="0">
                <a:cs typeface="Calibri"/>
              </a:rPr>
              <a:t> </a:t>
            </a:r>
            <a:r>
              <a:rPr lang="el-GR" dirty="0">
                <a:cs typeface="Calibri"/>
              </a:rPr>
              <a:t>και της </a:t>
            </a:r>
            <a:r>
              <a:rPr lang="el-GR" dirty="0" smtClean="0">
                <a:cs typeface="Calibri"/>
              </a:rPr>
              <a:t>μοναδικότητας</a:t>
            </a:r>
            <a:r>
              <a:rPr lang="en-US" dirty="0" smtClean="0">
                <a:cs typeface="Calibri"/>
              </a:rPr>
              <a:t> (uniqueness)</a:t>
            </a:r>
            <a:r>
              <a:rPr lang="el-GR" dirty="0" smtClean="0">
                <a:cs typeface="Calibri"/>
              </a:rPr>
              <a:t>. </a:t>
            </a:r>
            <a:endParaRPr lang="en-US" dirty="0">
              <a:latin typeface="Calibri"/>
              <a:cs typeface="Calibri"/>
            </a:endParaRPr>
          </a:p>
          <a:p>
            <a:pPr marL="114300" indent="0">
              <a:buNone/>
            </a:pPr>
            <a:r>
              <a:rPr lang="el-GR" dirty="0">
                <a:cs typeface="Calibri"/>
              </a:rPr>
              <a:t>Είναι το είδος της ποιότητας που μπορεί να συνδεθεί με την ελιτίστικη άποψη για την υψηλή ποιότητα των σπουδών στην Οξφόρδη ή το Καίμπριτζ.</a:t>
            </a:r>
            <a:r>
              <a:rPr lang="en-US" dirty="0">
                <a:latin typeface="Calibri"/>
                <a:cs typeface="Calibri"/>
              </a:rPr>
              <a:t> </a:t>
            </a:r>
            <a:r>
              <a:rPr lang="el-GR" dirty="0">
                <a:cs typeface="Calibri"/>
              </a:rPr>
              <a:t>Αυτή η θεώρηση δεν μας παρέχει κριτήρια ή επίπεδα αναφοράς με βάση τα οποία θα μετρήσουμε την ποιότητα. Η σπανιότητα, η μοναδικότητα και η δυσκολία πρόσβασης σε προϊόντα ή υπηρεσίες είναι που τα καθιστά «ποιότικά»</a:t>
            </a:r>
          </a:p>
          <a:p>
            <a:endParaRPr lang="en-US" dirty="0"/>
          </a:p>
        </p:txBody>
      </p:sp>
    </p:spTree>
    <p:extLst>
      <p:ext uri="{BB962C8B-B14F-4D97-AF65-F5344CB8AC3E}">
        <p14:creationId xmlns:p14="http://schemas.microsoft.com/office/powerpoint/2010/main" val="706353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ΠΟΙΟΤΗΤΑ &amp; «ΔΙΑΚΡΙΣΗ»</a:t>
            </a:r>
            <a:endParaRPr lang="en-US" dirty="0"/>
          </a:p>
        </p:txBody>
      </p:sp>
      <p:sp>
        <p:nvSpPr>
          <p:cNvPr id="3" name="Content Placeholder 2"/>
          <p:cNvSpPr>
            <a:spLocks noGrp="1"/>
          </p:cNvSpPr>
          <p:nvPr>
            <p:ph sz="quarter" idx="1"/>
          </p:nvPr>
        </p:nvSpPr>
        <p:spPr/>
        <p:txBody>
          <a:bodyPr>
            <a:normAutofit fontScale="85000" lnSpcReduction="20000"/>
          </a:bodyPr>
          <a:lstStyle/>
          <a:p>
            <a:pPr marL="114300" indent="0">
              <a:buNone/>
            </a:pPr>
            <a:r>
              <a:rPr lang="el-GR" dirty="0">
                <a:latin typeface="Cambria"/>
                <a:cs typeface="Cambria"/>
              </a:rPr>
              <a:t>Η φύση της ποιότητας είναι «αποδεικτική» την αναγνωρίζουμε ενστικτωδώς όταν την δούμε. Έτσι οι πανεπιστημιακές σπουδές είναι «εκ φύσεως» ποιοτικές και δεν χρειάζεται να το αποδείξουν.</a:t>
            </a:r>
          </a:p>
          <a:p>
            <a:pPr marL="114300" indent="0">
              <a:buNone/>
            </a:pPr>
            <a:r>
              <a:rPr lang="el-GR" dirty="0">
                <a:latin typeface="Cambria"/>
                <a:cs typeface="Cambria"/>
              </a:rPr>
              <a:t>Τέτοιες απόψεις διαπερνούσαν </a:t>
            </a:r>
            <a:r>
              <a:rPr lang="el-GR" dirty="0" smtClean="0">
                <a:latin typeface="Cambria"/>
                <a:cs typeface="Cambria"/>
              </a:rPr>
              <a:t>στην πρώτη φάση το </a:t>
            </a:r>
            <a:r>
              <a:rPr lang="en-US" dirty="0" smtClean="0">
                <a:latin typeface="Cambria"/>
                <a:cs typeface="Cambria"/>
              </a:rPr>
              <a:t> </a:t>
            </a:r>
            <a:r>
              <a:rPr lang="en-US" dirty="0">
                <a:latin typeface="Cambria"/>
                <a:cs typeface="Cambria"/>
              </a:rPr>
              <a:t>research</a:t>
            </a:r>
            <a:r>
              <a:rPr lang="el-GR" dirty="0">
                <a:latin typeface="Cambria"/>
                <a:cs typeface="Cambria"/>
              </a:rPr>
              <a:t> </a:t>
            </a:r>
            <a:r>
              <a:rPr lang="en-US" dirty="0">
                <a:latin typeface="Cambria"/>
                <a:cs typeface="Cambria"/>
              </a:rPr>
              <a:t>assessment exercise </a:t>
            </a:r>
            <a:r>
              <a:rPr lang="el-GR" dirty="0">
                <a:latin typeface="Cambria"/>
                <a:cs typeface="Cambria"/>
              </a:rPr>
              <a:t>στη Βρετανία όπου εθεωρείτο ότι τα πάνελ των αξιολογητών θα αναγνώριζαν την ποιότητα όταν θα την έβλεπαν.</a:t>
            </a:r>
          </a:p>
          <a:p>
            <a:pPr marL="114300" indent="0">
              <a:buNone/>
            </a:pPr>
            <a:r>
              <a:rPr lang="el-GR" dirty="0">
                <a:latin typeface="Cambria"/>
                <a:cs typeface="Cambria"/>
              </a:rPr>
              <a:t>Συναντάται πολύ και στ</a:t>
            </a:r>
            <a:r>
              <a:rPr lang="en-US" dirty="0">
                <a:latin typeface="Cambria"/>
                <a:cs typeface="Cambria"/>
              </a:rPr>
              <a:t>o</a:t>
            </a:r>
            <a:r>
              <a:rPr lang="el-GR" dirty="0">
                <a:latin typeface="Cambria"/>
                <a:cs typeface="Cambria"/>
              </a:rPr>
              <a:t> Γερμανικό εκπαιδευτικό σύστημα.</a:t>
            </a:r>
          </a:p>
          <a:p>
            <a:pPr marL="114300" indent="0">
              <a:buNone/>
            </a:pPr>
            <a:r>
              <a:rPr lang="el-GR" dirty="0">
                <a:cs typeface="Calibri"/>
              </a:rPr>
              <a:t>Αυτή η έννοια της ποιότητας μας είναι άχρηστη στις διαδικασίες διασφάλισης της ποιότητας γιατί δεν επιτρέπει την αποτίμηση της ποιότητας.</a:t>
            </a:r>
          </a:p>
          <a:p>
            <a:endParaRPr lang="en-US" dirty="0"/>
          </a:p>
        </p:txBody>
      </p:sp>
    </p:spTree>
    <p:extLst>
      <p:ext uri="{BB962C8B-B14F-4D97-AF65-F5344CB8AC3E}">
        <p14:creationId xmlns:p14="http://schemas.microsoft.com/office/powerpoint/2010/main" val="1210669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r>
              <a:rPr lang="el-GR" dirty="0" smtClean="0"/>
              <a:t> </a:t>
            </a:r>
            <a:r>
              <a:rPr lang="en-US" dirty="0" smtClean="0"/>
              <a:t>H </a:t>
            </a:r>
            <a:r>
              <a:rPr lang="el-GR" dirty="0" smtClean="0"/>
              <a:t>ΠΟΙΟΤΗΤΑ ΩΣ «ΑΡΙΣΤΕΙΑ»</a:t>
            </a:r>
            <a:endParaRPr lang="en-US" dirty="0"/>
          </a:p>
        </p:txBody>
      </p:sp>
      <p:sp>
        <p:nvSpPr>
          <p:cNvPr id="3" name="Content Placeholder 2"/>
          <p:cNvSpPr>
            <a:spLocks noGrp="1"/>
          </p:cNvSpPr>
          <p:nvPr>
            <p:ph sz="quarter" idx="1"/>
          </p:nvPr>
        </p:nvSpPr>
        <p:spPr>
          <a:xfrm>
            <a:off x="612648" y="1788746"/>
            <a:ext cx="8153400" cy="4307253"/>
          </a:xfrm>
        </p:spPr>
        <p:txBody>
          <a:bodyPr/>
          <a:lstStyle/>
          <a:p>
            <a:pPr>
              <a:buFont typeface="Wingdings" charset="2"/>
              <a:buChar char="q"/>
            </a:pPr>
            <a:r>
              <a:rPr lang="el-GR" dirty="0">
                <a:cs typeface="Calibri"/>
              </a:rPr>
              <a:t>Η </a:t>
            </a:r>
            <a:r>
              <a:rPr lang="en-US" dirty="0">
                <a:latin typeface="Calibri"/>
                <a:cs typeface="Calibri"/>
              </a:rPr>
              <a:t> </a:t>
            </a:r>
            <a:r>
              <a:rPr lang="el-GR" dirty="0">
                <a:cs typeface="Calibri"/>
              </a:rPr>
              <a:t>‘ποιότητα’ και η ‘αριστεία’ είναι δύο έννοιες αλληλένδετες. </a:t>
            </a:r>
            <a:endParaRPr lang="el-GR" dirty="0" smtClean="0">
              <a:cs typeface="Calibri"/>
            </a:endParaRPr>
          </a:p>
          <a:p>
            <a:pPr>
              <a:buFont typeface="Wingdings" charset="2"/>
              <a:buChar char="q"/>
            </a:pPr>
            <a:r>
              <a:rPr lang="el-GR" dirty="0" smtClean="0">
                <a:cs typeface="Calibri"/>
              </a:rPr>
              <a:t>Ωστόσο </a:t>
            </a:r>
            <a:r>
              <a:rPr lang="el-GR" dirty="0">
                <a:cs typeface="Calibri"/>
              </a:rPr>
              <a:t>και εδώ υπάρχουν αποχρώσεις καθώς η </a:t>
            </a:r>
            <a:r>
              <a:rPr lang="el-GR" dirty="0" smtClean="0">
                <a:cs typeface="Calibri"/>
              </a:rPr>
              <a:t>«αριστεία» </a:t>
            </a:r>
            <a:r>
              <a:rPr lang="el-GR" dirty="0">
                <a:cs typeface="Calibri"/>
              </a:rPr>
              <a:t>μπορεί να νοηθεί </a:t>
            </a:r>
          </a:p>
          <a:p>
            <a:pPr>
              <a:buFont typeface="Wingdings" charset="2"/>
              <a:buChar char="q"/>
            </a:pPr>
            <a:r>
              <a:rPr lang="el-GR" dirty="0">
                <a:cs typeface="Calibri"/>
              </a:rPr>
              <a:t>είτε σε σχέση </a:t>
            </a:r>
            <a:r>
              <a:rPr lang="el-GR" dirty="0" smtClean="0">
                <a:cs typeface="Calibri"/>
              </a:rPr>
              <a:t>με </a:t>
            </a:r>
            <a:r>
              <a:rPr lang="en-US" dirty="0" smtClean="0">
                <a:latin typeface="Calibri"/>
                <a:cs typeface="Calibri"/>
              </a:rPr>
              <a:t>standards</a:t>
            </a:r>
            <a:r>
              <a:rPr lang="el-GR" dirty="0" smtClean="0">
                <a:cs typeface="Calibri"/>
              </a:rPr>
              <a:t> </a:t>
            </a:r>
            <a:r>
              <a:rPr lang="el-GR" dirty="0">
                <a:cs typeface="Calibri"/>
              </a:rPr>
              <a:t>(αριστεία </a:t>
            </a:r>
            <a:r>
              <a:rPr lang="el-GR" dirty="0" smtClean="0">
                <a:cs typeface="Calibri"/>
              </a:rPr>
              <a:t>Ι &amp; ΙΙ)</a:t>
            </a:r>
            <a:endParaRPr lang="el-GR" dirty="0">
              <a:cs typeface="Calibri"/>
            </a:endParaRPr>
          </a:p>
          <a:p>
            <a:pPr>
              <a:buFont typeface="Wingdings" charset="2"/>
              <a:buChar char="q"/>
            </a:pPr>
            <a:r>
              <a:rPr lang="el-GR" dirty="0">
                <a:cs typeface="Calibri"/>
              </a:rPr>
              <a:t>είτε και ως απουσία </a:t>
            </a:r>
            <a:r>
              <a:rPr lang="el-GR" dirty="0" smtClean="0">
                <a:cs typeface="Calibri"/>
              </a:rPr>
              <a:t>ελαττωμάτων</a:t>
            </a:r>
            <a:r>
              <a:rPr lang="en-US" dirty="0" smtClean="0">
                <a:cs typeface="Calibri"/>
              </a:rPr>
              <a:t> - </a:t>
            </a:r>
            <a:r>
              <a:rPr lang="el-GR" dirty="0" smtClean="0">
                <a:cs typeface="Calibri"/>
              </a:rPr>
              <a:t> </a:t>
            </a:r>
            <a:r>
              <a:rPr lang="en-US" dirty="0">
                <a:latin typeface="Calibri"/>
                <a:cs typeface="Calibri"/>
              </a:rPr>
              <a:t>'zero defects’</a:t>
            </a:r>
            <a:r>
              <a:rPr lang="el-GR" dirty="0">
                <a:cs typeface="Calibri"/>
              </a:rPr>
              <a:t>(αριστεία </a:t>
            </a:r>
            <a:r>
              <a:rPr lang="el-GR" dirty="0" smtClean="0">
                <a:cs typeface="Calibri"/>
              </a:rPr>
              <a:t>ΙΙΙ)</a:t>
            </a:r>
            <a:endParaRPr lang="en-US" dirty="0">
              <a:latin typeface="Calibri"/>
              <a:cs typeface="Calibri"/>
            </a:endParaRPr>
          </a:p>
          <a:p>
            <a:pPr marL="0" indent="0">
              <a:buNone/>
            </a:pPr>
            <a:endParaRPr lang="en-US" dirty="0"/>
          </a:p>
        </p:txBody>
      </p:sp>
    </p:spTree>
    <p:extLst>
      <p:ext uri="{BB962C8B-B14F-4D97-AF65-F5344CB8AC3E}">
        <p14:creationId xmlns:p14="http://schemas.microsoft.com/office/powerpoint/2010/main" val="22308216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2</a:t>
            </a:r>
            <a:r>
              <a:rPr lang="el-GR" baseline="30000" dirty="0" smtClean="0"/>
              <a:t>α</a:t>
            </a:r>
            <a:r>
              <a:rPr lang="el-GR" dirty="0" smtClean="0"/>
              <a:t>. «ΑΡΙΣΤΕΙΑ Ι»</a:t>
            </a:r>
            <a:endParaRPr lang="en-US" dirty="0"/>
          </a:p>
        </p:txBody>
      </p:sp>
      <p:sp>
        <p:nvSpPr>
          <p:cNvPr id="3" name="Content Placeholder 2"/>
          <p:cNvSpPr>
            <a:spLocks noGrp="1"/>
          </p:cNvSpPr>
          <p:nvPr>
            <p:ph sz="quarter" idx="1"/>
          </p:nvPr>
        </p:nvSpPr>
        <p:spPr/>
        <p:txBody>
          <a:bodyPr>
            <a:normAutofit fontScale="85000" lnSpcReduction="10000"/>
          </a:bodyPr>
          <a:lstStyle/>
          <a:p>
            <a:pPr marL="571500" indent="-457200">
              <a:buFont typeface="Wingdings" charset="2"/>
              <a:buChar char="q"/>
            </a:pPr>
            <a:r>
              <a:rPr lang="el-GR" dirty="0">
                <a:cs typeface="Calibri"/>
              </a:rPr>
              <a:t>Είναι μια θεώρηση εξ ίσου ελιτίστικη με την παραδοσιακή θεώρηση της ποιότητας, αλλά εδώ έχουμε αποφύγει τον «αποδεικτικό» χαρακτήρα της έννοιας.</a:t>
            </a:r>
          </a:p>
          <a:p>
            <a:pPr marL="571500" indent="-457200">
              <a:buFont typeface="Wingdings" charset="2"/>
              <a:buChar char="q"/>
            </a:pPr>
            <a:r>
              <a:rPr lang="el-GR" dirty="0">
                <a:cs typeface="Calibri"/>
              </a:rPr>
              <a:t>Τα στάνταρντ και τα πρότυπα αναφοράς </a:t>
            </a:r>
            <a:r>
              <a:rPr lang="en-US" dirty="0">
                <a:latin typeface="Calibri"/>
                <a:cs typeface="Calibri"/>
              </a:rPr>
              <a:t>–</a:t>
            </a:r>
            <a:r>
              <a:rPr lang="el-GR" dirty="0">
                <a:cs typeface="Calibri"/>
              </a:rPr>
              <a:t> όσο υψηλά κι αν είναι </a:t>
            </a:r>
            <a:r>
              <a:rPr lang="en-US" dirty="0">
                <a:latin typeface="Calibri"/>
                <a:cs typeface="Calibri"/>
              </a:rPr>
              <a:t>–</a:t>
            </a:r>
            <a:r>
              <a:rPr lang="el-GR" dirty="0">
                <a:cs typeface="Calibri"/>
              </a:rPr>
              <a:t> έχουν συγκεκριμένα, μετρήσιμα χαρακτηριστικά. </a:t>
            </a:r>
          </a:p>
          <a:p>
            <a:pPr marL="571500" indent="-457200">
              <a:buFont typeface="Wingdings" charset="2"/>
              <a:buChar char="q"/>
            </a:pPr>
            <a:r>
              <a:rPr lang="en-US" dirty="0">
                <a:latin typeface="Calibri"/>
                <a:cs typeface="Calibri"/>
              </a:rPr>
              <a:t>“</a:t>
            </a:r>
            <a:r>
              <a:rPr lang="el-GR" dirty="0">
                <a:cs typeface="Calibri"/>
              </a:rPr>
              <a:t>Ε</a:t>
            </a:r>
            <a:r>
              <a:rPr lang="en-US" dirty="0" err="1">
                <a:latin typeface="Calibri"/>
                <a:cs typeface="Calibri"/>
              </a:rPr>
              <a:t>xcelling</a:t>
            </a:r>
            <a:r>
              <a:rPr lang="en-US" dirty="0">
                <a:latin typeface="Calibri"/>
                <a:cs typeface="Calibri"/>
              </a:rPr>
              <a:t> in input and output” – </a:t>
            </a:r>
            <a:r>
              <a:rPr lang="el-GR" dirty="0">
                <a:cs typeface="Calibri"/>
              </a:rPr>
              <a:t>αυτή η έννοια της αριστείας, που συνδέεται με </a:t>
            </a:r>
            <a:r>
              <a:rPr lang="el-GR" dirty="0" smtClean="0">
                <a:cs typeface="Calibri"/>
              </a:rPr>
              <a:t>το εξαιρετικά </a:t>
            </a:r>
            <a:r>
              <a:rPr lang="el-GR" dirty="0">
                <a:cs typeface="Calibri"/>
              </a:rPr>
              <a:t>υψηλό επίπεδο σπουδών, συναντάται </a:t>
            </a:r>
            <a:r>
              <a:rPr lang="el-GR" dirty="0" smtClean="0">
                <a:cs typeface="Calibri"/>
              </a:rPr>
              <a:t>πολύ </a:t>
            </a:r>
            <a:r>
              <a:rPr lang="el-GR" dirty="0">
                <a:cs typeface="Calibri"/>
              </a:rPr>
              <a:t>στη Βρετανία (ιδίως στα υψηλού κύρους ιδρύματα</a:t>
            </a:r>
            <a:r>
              <a:rPr lang="el-GR" dirty="0" smtClean="0">
                <a:cs typeface="Calibri"/>
              </a:rPr>
              <a:t>) </a:t>
            </a:r>
            <a:r>
              <a:rPr lang="el-GR" dirty="0">
                <a:cs typeface="Calibri"/>
              </a:rPr>
              <a:t>και στην Αμερική. </a:t>
            </a:r>
          </a:p>
          <a:p>
            <a:pPr marL="571500" indent="-457200">
              <a:buFont typeface="Wingdings" charset="2"/>
              <a:buChar char="q"/>
            </a:pPr>
            <a:r>
              <a:rPr lang="el-GR" dirty="0">
                <a:cs typeface="Calibri"/>
              </a:rPr>
              <a:t>Η ίδρυση των </a:t>
            </a:r>
            <a:r>
              <a:rPr lang="el-GR" b="1" dirty="0">
                <a:solidFill>
                  <a:srgbClr val="DD8047"/>
                </a:solidFill>
                <a:cs typeface="Calibri"/>
              </a:rPr>
              <a:t>κέντρων αριστείας </a:t>
            </a:r>
            <a:r>
              <a:rPr lang="el-GR" dirty="0">
                <a:cs typeface="Calibri"/>
              </a:rPr>
              <a:t>στην εκπαίδευση συνδέεται με αυτή την έννοια της ποιότητας</a:t>
            </a:r>
            <a:endParaRPr lang="en-US" dirty="0">
              <a:latin typeface="Calibri"/>
              <a:cs typeface="Calibri"/>
            </a:endParaRPr>
          </a:p>
          <a:p>
            <a:endParaRPr lang="en-US" dirty="0"/>
          </a:p>
        </p:txBody>
      </p:sp>
    </p:spTree>
    <p:extLst>
      <p:ext uri="{BB962C8B-B14F-4D97-AF65-F5344CB8AC3E}">
        <p14:creationId xmlns:p14="http://schemas.microsoft.com/office/powerpoint/2010/main" val="37892579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2</a:t>
            </a:r>
            <a:r>
              <a:rPr lang="el-GR" baseline="30000" dirty="0"/>
              <a:t>α</a:t>
            </a:r>
            <a:r>
              <a:rPr lang="el-GR" dirty="0"/>
              <a:t>. «ΑΡΙΣΤΕΙΑ </a:t>
            </a:r>
            <a:r>
              <a:rPr lang="el-GR" dirty="0" smtClean="0"/>
              <a:t>ΙΙ»</a:t>
            </a:r>
            <a:endParaRPr lang="en-US" dirty="0"/>
          </a:p>
        </p:txBody>
      </p:sp>
      <p:sp>
        <p:nvSpPr>
          <p:cNvPr id="3" name="Content Placeholder 2"/>
          <p:cNvSpPr>
            <a:spLocks noGrp="1"/>
          </p:cNvSpPr>
          <p:nvPr>
            <p:ph sz="quarter" idx="1"/>
          </p:nvPr>
        </p:nvSpPr>
        <p:spPr/>
        <p:txBody>
          <a:bodyPr>
            <a:normAutofit fontScale="92500" lnSpcReduction="10000"/>
          </a:bodyPr>
          <a:lstStyle/>
          <a:p>
            <a:pPr marL="114300" indent="0">
              <a:buNone/>
            </a:pPr>
            <a:r>
              <a:rPr lang="el-GR" dirty="0">
                <a:cs typeface="Calibri"/>
              </a:rPr>
              <a:t>Εδώ η αριστεία</a:t>
            </a:r>
            <a:r>
              <a:rPr lang="en-US" dirty="0">
                <a:latin typeface="Calibri"/>
                <a:cs typeface="Calibri"/>
              </a:rPr>
              <a:t> </a:t>
            </a:r>
            <a:r>
              <a:rPr lang="el-GR" dirty="0">
                <a:cs typeface="Calibri"/>
              </a:rPr>
              <a:t>επιτυγχάνεται εάν πληρούνται συγκεκριμένα κριτήρια που διασφαλίζουν ένα επίπεδο. Η ποιότητα αποδίδεται σε προϊόντα ή υπηρεσίες που πληρούν συγκεκριμένες (ελάχιστες) προδιαγραφές.</a:t>
            </a:r>
          </a:p>
          <a:p>
            <a:r>
              <a:rPr lang="en-US" dirty="0">
                <a:latin typeface="Calibri"/>
                <a:cs typeface="Calibri"/>
              </a:rPr>
              <a:t> 'scientific quality</a:t>
            </a:r>
            <a:r>
              <a:rPr lang="el-GR" dirty="0">
                <a:cs typeface="Calibri"/>
              </a:rPr>
              <a:t> </a:t>
            </a:r>
            <a:r>
              <a:rPr lang="fr-FR" dirty="0">
                <a:latin typeface="Calibri"/>
                <a:cs typeface="Calibri"/>
              </a:rPr>
              <a:t>control'</a:t>
            </a:r>
            <a:endParaRPr lang="el-GR" dirty="0">
              <a:cs typeface="Calibri"/>
            </a:endParaRPr>
          </a:p>
          <a:p>
            <a:r>
              <a:rPr lang="en-US" dirty="0">
                <a:latin typeface="Calibri"/>
                <a:cs typeface="Calibri"/>
              </a:rPr>
              <a:t> </a:t>
            </a:r>
            <a:r>
              <a:rPr lang="el-GR" dirty="0">
                <a:cs typeface="Calibri"/>
              </a:rPr>
              <a:t>Σε κάθε στιγμή υπάρχει ένα επίπεδο αναφοράς (</a:t>
            </a:r>
            <a:r>
              <a:rPr lang="en-US" dirty="0">
                <a:latin typeface="Calibri"/>
                <a:cs typeface="Calibri"/>
              </a:rPr>
              <a:t>benchmark) </a:t>
            </a:r>
            <a:r>
              <a:rPr lang="el-GR" dirty="0">
                <a:cs typeface="Calibri"/>
              </a:rPr>
              <a:t>η σύγκριση με το οποίο μας αποκαλύπτει εάν το «κατώφλι της ποιότητας» έχει καλυφθεί. </a:t>
            </a:r>
          </a:p>
          <a:p>
            <a:r>
              <a:rPr lang="el-GR" dirty="0">
                <a:cs typeface="Calibri"/>
              </a:rPr>
              <a:t>Το επίπεδο της ποιότητας μπορεί να μετράται είτε σε κλίμακα είτε ως </a:t>
            </a:r>
            <a:r>
              <a:rPr lang="en-US" dirty="0">
                <a:latin typeface="Calibri"/>
                <a:cs typeface="Calibri"/>
              </a:rPr>
              <a:t>pass/fail.</a:t>
            </a:r>
          </a:p>
          <a:p>
            <a:endParaRPr lang="en-US" dirty="0"/>
          </a:p>
        </p:txBody>
      </p:sp>
    </p:spTree>
    <p:extLst>
      <p:ext uri="{BB962C8B-B14F-4D97-AF65-F5344CB8AC3E}">
        <p14:creationId xmlns:p14="http://schemas.microsoft.com/office/powerpoint/2010/main" val="22927079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2</a:t>
            </a:r>
            <a:r>
              <a:rPr lang="el-GR" baseline="30000" dirty="0"/>
              <a:t>α</a:t>
            </a:r>
            <a:r>
              <a:rPr lang="el-GR" dirty="0"/>
              <a:t>. «ΑΡΙΣΤΕΙΑ ΙΙ»</a:t>
            </a:r>
            <a:endParaRPr lang="en-US" dirty="0"/>
          </a:p>
        </p:txBody>
      </p:sp>
      <p:sp>
        <p:nvSpPr>
          <p:cNvPr id="3" name="Content Placeholder 2"/>
          <p:cNvSpPr>
            <a:spLocks noGrp="1"/>
          </p:cNvSpPr>
          <p:nvPr>
            <p:ph sz="quarter" idx="1"/>
          </p:nvPr>
        </p:nvSpPr>
        <p:spPr/>
        <p:txBody>
          <a:bodyPr>
            <a:normAutofit lnSpcReduction="10000"/>
          </a:bodyPr>
          <a:lstStyle/>
          <a:p>
            <a:pPr marL="571500" indent="-457200">
              <a:buFont typeface="Wingdings" charset="2"/>
              <a:buChar char="q"/>
            </a:pPr>
            <a:r>
              <a:rPr lang="el-GR" dirty="0">
                <a:cs typeface="Calibri"/>
              </a:rPr>
              <a:t>Η παραδοχή πίσω από αυτή την έννοια της ποιότητας είναι ότι η ποιότητα μπορεί να «βελτιωθεί» εάν διαφοροποιηθούν τα κριτήρια με τα οποία ελέγχεται η ποιότητα. </a:t>
            </a:r>
          </a:p>
          <a:p>
            <a:pPr marL="571500" indent="-457200">
              <a:buFont typeface="Wingdings" charset="2"/>
              <a:buChar char="q"/>
            </a:pPr>
            <a:r>
              <a:rPr lang="el-GR" dirty="0">
                <a:cs typeface="Calibri"/>
              </a:rPr>
              <a:t>Είναι μια άποψη πολύ διαδεδομένη στο χώρο της ανώτατης εκπαίδευσης όπου η «βελτίωση της ποιότητας» (</a:t>
            </a:r>
            <a:r>
              <a:rPr lang="en-US" dirty="0">
                <a:latin typeface="Calibri"/>
                <a:cs typeface="Calibri"/>
              </a:rPr>
              <a:t>quality enhancement) </a:t>
            </a:r>
            <a:r>
              <a:rPr lang="el-GR" dirty="0">
                <a:cs typeface="Calibri"/>
              </a:rPr>
              <a:t>συνδέεται με τις αλλαγές στο σχεδιασμό και το περιεχόμενο των προγραμμάτων σπουδών και τον έλεγχο των διαδικασιών.</a:t>
            </a:r>
          </a:p>
          <a:p>
            <a:endParaRPr lang="en-US" dirty="0"/>
          </a:p>
        </p:txBody>
      </p:sp>
    </p:spTree>
    <p:extLst>
      <p:ext uri="{BB962C8B-B14F-4D97-AF65-F5344CB8AC3E}">
        <p14:creationId xmlns:p14="http://schemas.microsoft.com/office/powerpoint/2010/main" val="24942619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pPr>
              <a:buFont typeface="Wingdings" charset="2"/>
              <a:buChar char="q"/>
            </a:pPr>
            <a:r>
              <a:rPr lang="el-GR" dirty="0">
                <a:cs typeface="Calibri"/>
              </a:rPr>
              <a:t>Η σύνδεση των </a:t>
            </a:r>
            <a:r>
              <a:rPr lang="en-US" dirty="0">
                <a:latin typeface="Calibri"/>
                <a:cs typeface="Calibri"/>
              </a:rPr>
              <a:t>standard </a:t>
            </a:r>
            <a:r>
              <a:rPr lang="el-GR" dirty="0">
                <a:cs typeface="Calibri"/>
              </a:rPr>
              <a:t>με την ποιότητα είναι εμφανής στο λόγο όσων ισχυρίζονται πως η ποιότητα των σπουδών υποβαθμίζεται καθώς τα κριτήρια εισόδου αλλάζουν για να επιτρέψουν την είσοδο στο σύστημα περισσότερων ατόμων </a:t>
            </a:r>
            <a:r>
              <a:rPr lang="en-US" dirty="0">
                <a:latin typeface="Calibri"/>
                <a:cs typeface="Calibri"/>
              </a:rPr>
              <a:t>(Damping down quality)</a:t>
            </a:r>
            <a:r>
              <a:rPr lang="el-GR" dirty="0">
                <a:cs typeface="Calibri"/>
              </a:rPr>
              <a:t>.</a:t>
            </a:r>
          </a:p>
          <a:p>
            <a:pPr>
              <a:buFont typeface="Wingdings" charset="2"/>
              <a:buChar char="q"/>
            </a:pPr>
            <a:r>
              <a:rPr lang="el-GR" dirty="0">
                <a:cs typeface="Calibri"/>
              </a:rPr>
              <a:t>Η αντίθετη άποψη υποστηρίζει πως «περισσότεροι δεν σημαίνει χειρότεροι» απλά «διαφορετικοί»</a:t>
            </a:r>
            <a:r>
              <a:rPr lang="en-US" dirty="0">
                <a:latin typeface="Calibri"/>
                <a:cs typeface="Calibri"/>
              </a:rPr>
              <a:t>. </a:t>
            </a:r>
            <a:endParaRPr lang="el-GR" dirty="0">
              <a:cs typeface="Calibri"/>
            </a:endParaRPr>
          </a:p>
          <a:p>
            <a:pPr>
              <a:buFont typeface="Wingdings" charset="2"/>
              <a:buChar char="q"/>
            </a:pPr>
            <a:r>
              <a:rPr lang="el-GR" dirty="0" smtClean="0">
                <a:cs typeface="Calibri"/>
              </a:rPr>
              <a:t>Βάση </a:t>
            </a:r>
            <a:r>
              <a:rPr lang="el-GR" dirty="0">
                <a:cs typeface="Calibri"/>
              </a:rPr>
              <a:t>του 10....</a:t>
            </a:r>
          </a:p>
          <a:p>
            <a:endParaRPr lang="en-US" dirty="0"/>
          </a:p>
        </p:txBody>
      </p:sp>
    </p:spTree>
    <p:extLst>
      <p:ext uri="{BB962C8B-B14F-4D97-AF65-F5344CB8AC3E}">
        <p14:creationId xmlns:p14="http://schemas.microsoft.com/office/powerpoint/2010/main" val="1579794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r>
              <a:rPr lang="el-GR" dirty="0">
                <a:cs typeface="Calibri"/>
              </a:rPr>
              <a:t>Οι απόψεις για την αριστεία έχουν κυριαρχήσει στο διάλογο για την ποιότητα στην εκπαίδευση ιδίως στο βαθμό που συνδέονται με τη «διατήρηση ενός υψηλού επιπέδου σπουδών» καθώς τα εκπαιδευτικά συστήματα διευρύνονται επιτρέποντας την προσβαση σε μεγαλύτερο αριθμό φοιτητών.</a:t>
            </a:r>
          </a:p>
          <a:p>
            <a:r>
              <a:rPr lang="el-GR" dirty="0">
                <a:cs typeface="Calibri"/>
              </a:rPr>
              <a:t>Υπονοείται πως τα </a:t>
            </a:r>
            <a:r>
              <a:rPr lang="en-US" dirty="0">
                <a:latin typeface="Calibri"/>
                <a:cs typeface="Calibri"/>
              </a:rPr>
              <a:t>standard</a:t>
            </a:r>
            <a:r>
              <a:rPr lang="el-GR" dirty="0">
                <a:cs typeface="Calibri"/>
              </a:rPr>
              <a:t> είναι στατικά και αντικειμενικά, κάτι που δεν είναι πάντα αληθές.(π.χ. βαθμολογίες). </a:t>
            </a:r>
          </a:p>
          <a:p>
            <a:r>
              <a:rPr lang="en-US" dirty="0"/>
              <a:t> </a:t>
            </a:r>
            <a:r>
              <a:rPr lang="en-US" dirty="0">
                <a:latin typeface="Calibri"/>
                <a:cs typeface="Calibri"/>
              </a:rPr>
              <a:t>cross-institutional, cross-subject and cross-temporal</a:t>
            </a:r>
            <a:r>
              <a:rPr lang="el-GR" dirty="0">
                <a:cs typeface="Calibri"/>
              </a:rPr>
              <a:t> </a:t>
            </a:r>
            <a:r>
              <a:rPr lang="en-US" dirty="0">
                <a:latin typeface="Calibri"/>
                <a:cs typeface="Calibri"/>
              </a:rPr>
              <a:t>standards</a:t>
            </a:r>
          </a:p>
          <a:p>
            <a:endParaRPr lang="en-US" dirty="0"/>
          </a:p>
        </p:txBody>
      </p:sp>
    </p:spTree>
    <p:extLst>
      <p:ext uri="{BB962C8B-B14F-4D97-AF65-F5344CB8AC3E}">
        <p14:creationId xmlns:p14="http://schemas.microsoft.com/office/powerpoint/2010/main" val="32087865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2β. «ΑΡΙΣΤΕΙΑ ΙΙΙ»</a:t>
            </a:r>
            <a:endParaRPr lang="en-US" dirty="0"/>
          </a:p>
        </p:txBody>
      </p:sp>
      <p:sp>
        <p:nvSpPr>
          <p:cNvPr id="3" name="Content Placeholder 2"/>
          <p:cNvSpPr>
            <a:spLocks noGrp="1"/>
          </p:cNvSpPr>
          <p:nvPr>
            <p:ph sz="quarter" idx="1"/>
          </p:nvPr>
        </p:nvSpPr>
        <p:spPr/>
        <p:txBody>
          <a:bodyPr>
            <a:normAutofit fontScale="92500" lnSpcReduction="20000"/>
          </a:bodyPr>
          <a:lstStyle/>
          <a:p>
            <a:pPr marL="0" indent="0">
              <a:buNone/>
            </a:pPr>
            <a:r>
              <a:rPr lang="el-GR" dirty="0">
                <a:cs typeface="Calibri"/>
              </a:rPr>
              <a:t>Αυτή η προσέγγιση εστιάζει στην ποιότητα ως προσέγγιση προς συγκεκριμένες προδιαγραφές τις οποίες επιδιώκει να επιτύχει απολύτως.</a:t>
            </a:r>
          </a:p>
          <a:p>
            <a:pPr marL="0" indent="0">
              <a:buNone/>
            </a:pPr>
            <a:r>
              <a:rPr lang="en-US" dirty="0">
                <a:latin typeface="Calibri"/>
                <a:cs typeface="Calibri"/>
              </a:rPr>
              <a:t>Zero defects (</a:t>
            </a:r>
            <a:r>
              <a:rPr lang="el-GR" dirty="0">
                <a:cs typeface="Calibri"/>
              </a:rPr>
              <a:t>Αριστεία </a:t>
            </a:r>
            <a:r>
              <a:rPr lang="el-GR" dirty="0" smtClean="0">
                <a:cs typeface="Calibri"/>
              </a:rPr>
              <a:t>ΙΙΙ) </a:t>
            </a:r>
            <a:r>
              <a:rPr lang="en-US" dirty="0">
                <a:latin typeface="Calibri"/>
                <a:cs typeface="Calibri"/>
              </a:rPr>
              <a:t>–</a:t>
            </a:r>
            <a:r>
              <a:rPr lang="el-GR" dirty="0">
                <a:cs typeface="Calibri"/>
              </a:rPr>
              <a:t> </a:t>
            </a:r>
            <a:r>
              <a:rPr lang="en-US" dirty="0">
                <a:latin typeface="Calibri"/>
                <a:cs typeface="Calibri"/>
              </a:rPr>
              <a:t>Getting things right first time</a:t>
            </a:r>
          </a:p>
          <a:p>
            <a:pPr marL="114300" indent="0">
              <a:buNone/>
            </a:pPr>
            <a:r>
              <a:rPr lang="el-GR" dirty="0">
                <a:cs typeface="Calibri"/>
              </a:rPr>
              <a:t>Η αριστεία επιτυγχάνεται με την συνέπεια σε ένα σετ προδιαγραφών (μετρήσιμων)  που έχουν τεθεί εκ των προτέρων και τις οποίες επιτυγχάνουμε συνεχώς και σταθερά.</a:t>
            </a:r>
          </a:p>
          <a:p>
            <a:pPr marL="114300" indent="0">
              <a:buNone/>
            </a:pPr>
            <a:r>
              <a:rPr lang="el-GR" dirty="0">
                <a:cs typeface="Calibri"/>
              </a:rPr>
              <a:t>Η αξιοπιστία των διαδικασιών, την οποία </a:t>
            </a:r>
            <a:r>
              <a:rPr lang="el-GR" dirty="0" smtClean="0">
                <a:cs typeface="Calibri"/>
              </a:rPr>
              <a:t>θεωρούν δεδομένη ή </a:t>
            </a:r>
            <a:r>
              <a:rPr lang="el-GR" dirty="0">
                <a:cs typeface="Calibri"/>
              </a:rPr>
              <a:t>αυτονόητη </a:t>
            </a:r>
            <a:r>
              <a:rPr lang="el-GR" dirty="0" smtClean="0">
                <a:cs typeface="Calibri"/>
              </a:rPr>
              <a:t>οι άλλες λογικές της αριστείας, </a:t>
            </a:r>
            <a:r>
              <a:rPr lang="el-GR" dirty="0">
                <a:cs typeface="Calibri"/>
              </a:rPr>
              <a:t>εδώ γίνεται ιδιαίτερα σημαντική και το κατ εξοχήν χαρακτηριστικό της </a:t>
            </a:r>
            <a:r>
              <a:rPr lang="el-GR" dirty="0" smtClean="0">
                <a:cs typeface="Calibri"/>
              </a:rPr>
              <a:t>αριστείας. </a:t>
            </a:r>
            <a:endParaRPr lang="en-US" dirty="0"/>
          </a:p>
        </p:txBody>
      </p:sp>
    </p:spTree>
    <p:extLst>
      <p:ext uri="{BB962C8B-B14F-4D97-AF65-F5344CB8AC3E}">
        <p14:creationId xmlns:p14="http://schemas.microsoft.com/office/powerpoint/2010/main" val="451200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200" dirty="0" smtClean="0"/>
              <a:t>«Το Ζεν και </a:t>
            </a:r>
            <a:r>
              <a:rPr lang="el-GR" sz="3200" dirty="0"/>
              <a:t>η τέχνη της συντήρησης </a:t>
            </a:r>
            <a:r>
              <a:rPr lang="el-GR" sz="3200" dirty="0" smtClean="0"/>
              <a:t>της μοτοσυκλέτας</a:t>
            </a:r>
            <a:r>
              <a:rPr lang="el-GR" sz="3200" dirty="0" smtClean="0"/>
              <a:t>» - </a:t>
            </a:r>
            <a:r>
              <a:rPr lang="en-US" sz="3200" dirty="0" smtClean="0"/>
              <a:t>Robert </a:t>
            </a:r>
            <a:r>
              <a:rPr lang="en-US" sz="3200" dirty="0" err="1" smtClean="0"/>
              <a:t>Pirsig</a:t>
            </a:r>
            <a:r>
              <a:rPr lang="en-US" sz="3200" dirty="0" smtClean="0"/>
              <a:t>, 1974</a:t>
            </a:r>
            <a:endParaRPr lang="en-US" sz="3200" dirty="0"/>
          </a:p>
        </p:txBody>
      </p:sp>
      <p:sp>
        <p:nvSpPr>
          <p:cNvPr id="3" name="Content Placeholder 2"/>
          <p:cNvSpPr>
            <a:spLocks noGrp="1"/>
          </p:cNvSpPr>
          <p:nvPr>
            <p:ph sz="quarter" idx="1"/>
          </p:nvPr>
        </p:nvSpPr>
        <p:spPr/>
        <p:txBody>
          <a:bodyPr>
            <a:normAutofit lnSpcReduction="10000"/>
          </a:bodyPr>
          <a:lstStyle/>
          <a:p>
            <a:pPr marL="0" indent="0">
              <a:buNone/>
            </a:pPr>
            <a:r>
              <a:rPr lang="el-GR" dirty="0"/>
              <a:t>«Ποιότητα</a:t>
            </a:r>
            <a:r>
              <a:rPr lang="el-GR" dirty="0" smtClean="0"/>
              <a:t>… Ξέρεις τι είναι,</a:t>
            </a:r>
            <a:r>
              <a:rPr lang="en-US" dirty="0"/>
              <a:t> </a:t>
            </a:r>
            <a:r>
              <a:rPr lang="el-GR" dirty="0" smtClean="0"/>
              <a:t>μα δεν ξέρεις τι είναι.</a:t>
            </a:r>
            <a:br>
              <a:rPr lang="el-GR" dirty="0" smtClean="0"/>
            </a:br>
            <a:r>
              <a:rPr lang="el-GR" dirty="0" smtClean="0"/>
              <a:t>Αυτό είναι αντιφατικό ... αλλά μερικά πράγματα είναι καλύτερα</a:t>
            </a:r>
            <a:r>
              <a:rPr lang="en-US" dirty="0" smtClean="0"/>
              <a:t> </a:t>
            </a:r>
            <a:r>
              <a:rPr lang="el-GR" dirty="0" smtClean="0"/>
              <a:t>από</a:t>
            </a:r>
            <a:r>
              <a:rPr lang="en-US" dirty="0" smtClean="0"/>
              <a:t> </a:t>
            </a:r>
            <a:r>
              <a:rPr lang="el-GR" dirty="0" smtClean="0"/>
              <a:t>άλλα, </a:t>
            </a:r>
            <a:r>
              <a:rPr lang="en-US" dirty="0" smtClean="0"/>
              <a:t> </a:t>
            </a:r>
            <a:r>
              <a:rPr lang="el-GR" dirty="0" smtClean="0"/>
              <a:t>δηλαδή </a:t>
            </a:r>
            <a:r>
              <a:rPr lang="en-US" dirty="0" smtClean="0"/>
              <a:t> </a:t>
            </a:r>
            <a:r>
              <a:rPr lang="el-GR" dirty="0" smtClean="0"/>
              <a:t>έχουν </a:t>
            </a:r>
            <a:r>
              <a:rPr lang="en-US" dirty="0" smtClean="0"/>
              <a:t> </a:t>
            </a:r>
            <a:r>
              <a:rPr lang="el-GR" dirty="0" smtClean="0"/>
              <a:t>περισσότερη </a:t>
            </a:r>
            <a:r>
              <a:rPr lang="en-US" dirty="0" smtClean="0"/>
              <a:t> </a:t>
            </a:r>
            <a:r>
              <a:rPr lang="el-GR" dirty="0" smtClean="0"/>
              <a:t>ποιότητα.</a:t>
            </a:r>
            <a:r>
              <a:rPr lang="en-US" dirty="0" smtClean="0"/>
              <a:t> </a:t>
            </a:r>
            <a:r>
              <a:rPr lang="el-GR" dirty="0" smtClean="0"/>
              <a:t> </a:t>
            </a:r>
            <a:r>
              <a:rPr lang="en-US" dirty="0" smtClean="0"/>
              <a:t> </a:t>
            </a:r>
            <a:r>
              <a:rPr lang="el-GR" dirty="0" smtClean="0"/>
              <a:t>Όμως </a:t>
            </a:r>
            <a:r>
              <a:rPr lang="en-US" dirty="0" smtClean="0"/>
              <a:t> </a:t>
            </a:r>
            <a:r>
              <a:rPr lang="el-GR" dirty="0" smtClean="0"/>
              <a:t>όταν </a:t>
            </a:r>
            <a:r>
              <a:rPr lang="en-US" dirty="0" smtClean="0"/>
              <a:t> </a:t>
            </a:r>
            <a:r>
              <a:rPr lang="el-GR" dirty="0" smtClean="0"/>
              <a:t>προσπαθείς </a:t>
            </a:r>
            <a:r>
              <a:rPr lang="en-US" dirty="0" smtClean="0"/>
              <a:t> </a:t>
            </a:r>
            <a:r>
              <a:rPr lang="el-GR" dirty="0" smtClean="0"/>
              <a:t>να </a:t>
            </a:r>
            <a:r>
              <a:rPr lang="en-US" dirty="0" smtClean="0"/>
              <a:t> </a:t>
            </a:r>
            <a:r>
              <a:rPr lang="el-GR" dirty="0" smtClean="0"/>
              <a:t>πεις </a:t>
            </a:r>
            <a:r>
              <a:rPr lang="en-US" dirty="0" smtClean="0"/>
              <a:t> </a:t>
            </a:r>
            <a:r>
              <a:rPr lang="el-GR" dirty="0" smtClean="0"/>
              <a:t>τι </a:t>
            </a:r>
            <a:r>
              <a:rPr lang="en-US" dirty="0" smtClean="0"/>
              <a:t> </a:t>
            </a:r>
            <a:r>
              <a:rPr lang="el-GR" dirty="0" smtClean="0"/>
              <a:t>είναι </a:t>
            </a:r>
            <a:r>
              <a:rPr lang="en-US" dirty="0" smtClean="0"/>
              <a:t> </a:t>
            </a:r>
            <a:r>
              <a:rPr lang="el-GR" dirty="0" smtClean="0"/>
              <a:t>η </a:t>
            </a:r>
            <a:r>
              <a:rPr lang="en-US" dirty="0" smtClean="0"/>
              <a:t> </a:t>
            </a:r>
            <a:r>
              <a:rPr lang="el-GR" dirty="0" smtClean="0"/>
              <a:t>ποιότητα,</a:t>
            </a:r>
            <a:r>
              <a:rPr lang="en-US" dirty="0" smtClean="0"/>
              <a:t> </a:t>
            </a:r>
            <a:r>
              <a:rPr lang="el-GR" dirty="0" smtClean="0"/>
              <a:t>πέρα </a:t>
            </a:r>
            <a:r>
              <a:rPr lang="en-US" dirty="0" smtClean="0"/>
              <a:t> </a:t>
            </a:r>
            <a:r>
              <a:rPr lang="el-GR" dirty="0" smtClean="0"/>
              <a:t>από </a:t>
            </a:r>
            <a:r>
              <a:rPr lang="en-US" dirty="0" smtClean="0"/>
              <a:t> </a:t>
            </a:r>
            <a:r>
              <a:rPr lang="el-GR" dirty="0" smtClean="0"/>
              <a:t>τα </a:t>
            </a:r>
            <a:r>
              <a:rPr lang="en-US" dirty="0" smtClean="0"/>
              <a:t> </a:t>
            </a:r>
            <a:r>
              <a:rPr lang="el-GR" dirty="0" smtClean="0"/>
              <a:t>πράγματα </a:t>
            </a:r>
            <a:r>
              <a:rPr lang="en-US" dirty="0" smtClean="0"/>
              <a:t> </a:t>
            </a:r>
            <a:r>
              <a:rPr lang="el-GR" dirty="0" smtClean="0"/>
              <a:t>που </a:t>
            </a:r>
            <a:r>
              <a:rPr lang="en-US" dirty="0" smtClean="0"/>
              <a:t> </a:t>
            </a:r>
            <a:r>
              <a:rPr lang="el-GR" dirty="0" smtClean="0"/>
              <a:t>έχουν </a:t>
            </a:r>
            <a:r>
              <a:rPr lang="en-US" dirty="0" smtClean="0"/>
              <a:t> </a:t>
            </a:r>
            <a:r>
              <a:rPr lang="el-GR" dirty="0" smtClean="0"/>
              <a:t>ποιότητα,</a:t>
            </a:r>
            <a:r>
              <a:rPr lang="en-US" dirty="0" smtClean="0"/>
              <a:t> </a:t>
            </a:r>
            <a:r>
              <a:rPr lang="el-GR" dirty="0" smtClean="0"/>
              <a:t>η </a:t>
            </a:r>
            <a:r>
              <a:rPr lang="en-US" dirty="0" smtClean="0"/>
              <a:t> </a:t>
            </a:r>
            <a:r>
              <a:rPr lang="el-GR" dirty="0" smtClean="0"/>
              <a:t>προσπάθεια </a:t>
            </a:r>
            <a:r>
              <a:rPr lang="en-US" dirty="0" smtClean="0"/>
              <a:t> </a:t>
            </a:r>
            <a:r>
              <a:rPr lang="el-GR" dirty="0" smtClean="0"/>
              <a:t>είναι </a:t>
            </a:r>
            <a:r>
              <a:rPr lang="en-US" dirty="0" smtClean="0"/>
              <a:t> </a:t>
            </a:r>
            <a:r>
              <a:rPr lang="el-GR" dirty="0" smtClean="0"/>
              <a:t>μάταιη!</a:t>
            </a:r>
            <a:r>
              <a:rPr lang="en-US" dirty="0" smtClean="0"/>
              <a:t> </a:t>
            </a:r>
            <a:r>
              <a:rPr lang="el-GR" dirty="0"/>
              <a:t>Δεν </a:t>
            </a:r>
            <a:r>
              <a:rPr lang="en-US" dirty="0"/>
              <a:t> </a:t>
            </a:r>
            <a:r>
              <a:rPr lang="el-GR" dirty="0"/>
              <a:t>υπάρχει</a:t>
            </a:r>
            <a:r>
              <a:rPr lang="en-US" dirty="0"/>
              <a:t> </a:t>
            </a:r>
            <a:r>
              <a:rPr lang="el-GR" dirty="0"/>
              <a:t>κάτι </a:t>
            </a:r>
            <a:r>
              <a:rPr lang="en-US" dirty="0"/>
              <a:t> </a:t>
            </a:r>
            <a:r>
              <a:rPr lang="el-GR" dirty="0"/>
              <a:t>που</a:t>
            </a:r>
            <a:r>
              <a:rPr lang="en-US" dirty="0"/>
              <a:t> </a:t>
            </a:r>
            <a:r>
              <a:rPr lang="el-GR" dirty="0"/>
              <a:t>να</a:t>
            </a:r>
            <a:r>
              <a:rPr lang="en-US" dirty="0"/>
              <a:t> </a:t>
            </a:r>
            <a:r>
              <a:rPr lang="el-GR" dirty="0"/>
              <a:t>μπορούμε </a:t>
            </a:r>
            <a:r>
              <a:rPr lang="en-US" dirty="0"/>
              <a:t> </a:t>
            </a:r>
            <a:r>
              <a:rPr lang="el-GR" dirty="0"/>
              <a:t>να </a:t>
            </a:r>
            <a:r>
              <a:rPr lang="en-US" dirty="0"/>
              <a:t> </a:t>
            </a:r>
            <a:r>
              <a:rPr lang="el-GR" dirty="0"/>
              <a:t>πούμε.</a:t>
            </a:r>
            <a:r>
              <a:rPr lang="en-US" dirty="0"/>
              <a:t> </a:t>
            </a:r>
            <a:r>
              <a:rPr lang="el-GR" dirty="0"/>
              <a:t>Όμως</a:t>
            </a:r>
            <a:r>
              <a:rPr lang="en-US" dirty="0"/>
              <a:t> </a:t>
            </a:r>
            <a:r>
              <a:rPr lang="el-GR" dirty="0"/>
              <a:t>αν </a:t>
            </a:r>
            <a:r>
              <a:rPr lang="en-US" dirty="0"/>
              <a:t> </a:t>
            </a:r>
            <a:r>
              <a:rPr lang="el-GR" dirty="0"/>
              <a:t>δεν</a:t>
            </a:r>
            <a:r>
              <a:rPr lang="en-US" dirty="0"/>
              <a:t> </a:t>
            </a:r>
            <a:r>
              <a:rPr lang="el-GR" dirty="0"/>
              <a:t>μπορείς </a:t>
            </a:r>
            <a:r>
              <a:rPr lang="en-US" dirty="0"/>
              <a:t> </a:t>
            </a:r>
            <a:r>
              <a:rPr lang="el-GR" dirty="0"/>
              <a:t>να </a:t>
            </a:r>
            <a:r>
              <a:rPr lang="en-US" dirty="0"/>
              <a:t> </a:t>
            </a:r>
            <a:r>
              <a:rPr lang="el-GR" dirty="0"/>
              <a:t>πεις</a:t>
            </a:r>
            <a:r>
              <a:rPr lang="en-US" dirty="0"/>
              <a:t> </a:t>
            </a:r>
            <a:r>
              <a:rPr lang="el-GR" dirty="0"/>
              <a:t>τι </a:t>
            </a:r>
            <a:r>
              <a:rPr lang="en-US" dirty="0"/>
              <a:t> </a:t>
            </a:r>
            <a:r>
              <a:rPr lang="el-GR" dirty="0"/>
              <a:t>είναι </a:t>
            </a:r>
            <a:r>
              <a:rPr lang="en-US" dirty="0"/>
              <a:t> </a:t>
            </a:r>
            <a:r>
              <a:rPr lang="el-GR" dirty="0"/>
              <a:t>ποιότητα,</a:t>
            </a:r>
            <a:r>
              <a:rPr lang="en-US" dirty="0"/>
              <a:t> </a:t>
            </a:r>
            <a:r>
              <a:rPr lang="el-GR" dirty="0"/>
              <a:t>πώς </a:t>
            </a:r>
            <a:r>
              <a:rPr lang="en-US" dirty="0"/>
              <a:t> </a:t>
            </a:r>
            <a:r>
              <a:rPr lang="el-GR" dirty="0"/>
              <a:t>ξέρεις </a:t>
            </a:r>
            <a:r>
              <a:rPr lang="en-US" dirty="0"/>
              <a:t> </a:t>
            </a:r>
            <a:r>
              <a:rPr lang="el-GR" dirty="0"/>
              <a:t>τι </a:t>
            </a:r>
            <a:r>
              <a:rPr lang="en-US" dirty="0"/>
              <a:t> </a:t>
            </a:r>
            <a:r>
              <a:rPr lang="el-GR" dirty="0"/>
              <a:t>είναι,</a:t>
            </a:r>
            <a:r>
              <a:rPr lang="en-US" dirty="0"/>
              <a:t> </a:t>
            </a:r>
            <a:r>
              <a:rPr lang="el-GR" dirty="0"/>
              <a:t>πώς </a:t>
            </a:r>
            <a:r>
              <a:rPr lang="en-US" dirty="0"/>
              <a:t> </a:t>
            </a:r>
            <a:r>
              <a:rPr lang="el-GR" dirty="0"/>
              <a:t>γνωρίζεις </a:t>
            </a:r>
            <a:r>
              <a:rPr lang="en-US" dirty="0"/>
              <a:t> </a:t>
            </a:r>
            <a:r>
              <a:rPr lang="el-GR" dirty="0"/>
              <a:t>αν υπάρχει;</a:t>
            </a:r>
            <a:r>
              <a:rPr lang="en-US" dirty="0"/>
              <a:t> </a:t>
            </a:r>
            <a:r>
              <a:rPr lang="el-GR" dirty="0"/>
              <a:t> </a:t>
            </a:r>
            <a:r>
              <a:rPr lang="en-US" dirty="0"/>
              <a:t> </a:t>
            </a:r>
            <a:r>
              <a:rPr lang="el-GR" dirty="0"/>
              <a:t>Αν </a:t>
            </a:r>
            <a:r>
              <a:rPr lang="en-US" dirty="0"/>
              <a:t> </a:t>
            </a:r>
            <a:r>
              <a:rPr lang="el-GR" dirty="0"/>
              <a:t>κανείς </a:t>
            </a:r>
            <a:r>
              <a:rPr lang="en-US" dirty="0"/>
              <a:t> </a:t>
            </a:r>
            <a:r>
              <a:rPr lang="el-GR" dirty="0"/>
              <a:t>δεν </a:t>
            </a:r>
            <a:r>
              <a:rPr lang="en-US" dirty="0"/>
              <a:t> </a:t>
            </a:r>
            <a:r>
              <a:rPr lang="el-GR" dirty="0"/>
              <a:t>γνωρίζει </a:t>
            </a:r>
            <a:r>
              <a:rPr lang="en-US" dirty="0"/>
              <a:t> </a:t>
            </a:r>
            <a:r>
              <a:rPr lang="el-GR" dirty="0"/>
              <a:t>τι </a:t>
            </a:r>
            <a:r>
              <a:rPr lang="en-US" dirty="0"/>
              <a:t> </a:t>
            </a:r>
            <a:r>
              <a:rPr lang="el-GR" dirty="0"/>
              <a:t>είναι,</a:t>
            </a:r>
            <a:r>
              <a:rPr lang="en-US" dirty="0"/>
              <a:t> </a:t>
            </a:r>
            <a:r>
              <a:rPr lang="el-GR" dirty="0"/>
              <a:t>τότε,</a:t>
            </a:r>
            <a:r>
              <a:rPr lang="en-US" dirty="0"/>
              <a:t> </a:t>
            </a:r>
            <a:r>
              <a:rPr lang="el-GR" dirty="0"/>
              <a:t>για </a:t>
            </a:r>
            <a:r>
              <a:rPr lang="en-US" dirty="0"/>
              <a:t> </a:t>
            </a:r>
            <a:r>
              <a:rPr lang="el-GR" dirty="0"/>
              <a:t>πρακτικούς </a:t>
            </a:r>
            <a:r>
              <a:rPr lang="en-US" dirty="0"/>
              <a:t> </a:t>
            </a:r>
            <a:r>
              <a:rPr lang="el-GR" dirty="0"/>
              <a:t>λόγους, δεν </a:t>
            </a:r>
            <a:r>
              <a:rPr lang="en-US" dirty="0"/>
              <a:t> </a:t>
            </a:r>
            <a:r>
              <a:rPr lang="el-GR" dirty="0"/>
              <a:t>υπάρχει </a:t>
            </a:r>
            <a:r>
              <a:rPr lang="en-US" dirty="0"/>
              <a:t> </a:t>
            </a:r>
            <a:r>
              <a:rPr lang="el-GR" dirty="0"/>
              <a:t>καθόλου....</a:t>
            </a:r>
            <a:r>
              <a:rPr lang="en-US" dirty="0"/>
              <a:t> </a:t>
            </a:r>
            <a:r>
              <a:rPr lang="el-GR" dirty="0"/>
              <a:t> </a:t>
            </a:r>
            <a:r>
              <a:rPr lang="en-US" dirty="0"/>
              <a:t> </a:t>
            </a:r>
          </a:p>
          <a:p>
            <a:pPr marL="0" indent="0">
              <a:buNone/>
            </a:pPr>
            <a:endParaRPr lang="el-GR" dirty="0" smtClean="0"/>
          </a:p>
        </p:txBody>
      </p:sp>
    </p:spTree>
    <p:extLst>
      <p:ext uri="{BB962C8B-B14F-4D97-AF65-F5344CB8AC3E}">
        <p14:creationId xmlns:p14="http://schemas.microsoft.com/office/powerpoint/2010/main" val="32279123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a:xfrm>
            <a:off x="464284" y="1600200"/>
            <a:ext cx="8520972" cy="4495800"/>
          </a:xfrm>
        </p:spPr>
        <p:txBody>
          <a:bodyPr>
            <a:noAutofit/>
          </a:bodyPr>
          <a:lstStyle/>
          <a:p>
            <a:r>
              <a:rPr lang="el-GR" sz="2400" dirty="0">
                <a:cs typeface="Calibri"/>
              </a:rPr>
              <a:t>Η έννοια αυτή της Αριστείας επικεντρώνεται κυρίως στην πρόληψη των λαθών περισσότερο παρά στον έλεγχο των διαδικασιών και των αποτελεσμάτων.</a:t>
            </a:r>
          </a:p>
          <a:p>
            <a:r>
              <a:rPr lang="el-GR" sz="2400" dirty="0">
                <a:cs typeface="Calibri"/>
              </a:rPr>
              <a:t>Συνδέεται με την άποψη που προκρίνει τη διαμόρφωση μιας κουλτούρας ποιότητας στα ιδρύματα </a:t>
            </a:r>
            <a:r>
              <a:rPr lang="en-US" sz="2400" dirty="0">
                <a:latin typeface="Calibri"/>
                <a:cs typeface="Calibri"/>
              </a:rPr>
              <a:t>”quality culture”.</a:t>
            </a:r>
          </a:p>
          <a:p>
            <a:r>
              <a:rPr lang="en-US" sz="2400" dirty="0">
                <a:latin typeface="Calibri"/>
                <a:cs typeface="Calibri"/>
              </a:rPr>
              <a:t>H o</a:t>
            </a:r>
            <a:r>
              <a:rPr lang="el-GR" sz="2400" dirty="0">
                <a:cs typeface="Calibri"/>
              </a:rPr>
              <a:t>ργάνωση νοείται ώς ένα σύστημα «κόμβων»/ </a:t>
            </a:r>
            <a:r>
              <a:rPr lang="en-US" sz="2400" dirty="0">
                <a:latin typeface="Calibri"/>
                <a:cs typeface="Calibri"/>
              </a:rPr>
              <a:t>nodes </a:t>
            </a:r>
            <a:r>
              <a:rPr lang="el-GR" sz="2400" dirty="0">
                <a:cs typeface="Calibri"/>
              </a:rPr>
              <a:t>ο καθένας από τους οποίους έχει τα δικά του αποτελέσματα και επηρεάζει το συνολικό αποτέλεσμα. Η υψηλή ποιότητα (</a:t>
            </a:r>
            <a:r>
              <a:rPr lang="en-US" sz="2400" dirty="0">
                <a:latin typeface="Calibri"/>
                <a:cs typeface="Calibri"/>
              </a:rPr>
              <a:t>zero defects)</a:t>
            </a:r>
            <a:r>
              <a:rPr lang="el-GR" sz="2400" dirty="0">
                <a:cs typeface="Calibri"/>
              </a:rPr>
              <a:t> πρέπει να επιτυγχάνεται σε κάθε στάδιο της διαδικασίας και σε κάθε κόμβο.</a:t>
            </a:r>
          </a:p>
          <a:p>
            <a:r>
              <a:rPr lang="el-GR" sz="2400" dirty="0">
                <a:cs typeface="Calibri"/>
              </a:rPr>
              <a:t>Ο έλεγχος των αποτελεσμάτων </a:t>
            </a:r>
            <a:r>
              <a:rPr lang="en-US" sz="2400" dirty="0">
                <a:latin typeface="Calibri"/>
                <a:cs typeface="Calibri"/>
              </a:rPr>
              <a:t>–</a:t>
            </a:r>
            <a:r>
              <a:rPr lang="el-GR" sz="2400" dirty="0">
                <a:cs typeface="Calibri"/>
              </a:rPr>
              <a:t> </a:t>
            </a:r>
            <a:r>
              <a:rPr lang="en-US" sz="2400" dirty="0">
                <a:latin typeface="Calibri"/>
                <a:cs typeface="Calibri"/>
              </a:rPr>
              <a:t>quality control</a:t>
            </a:r>
            <a:r>
              <a:rPr lang="el-GR" sz="2400" dirty="0">
                <a:cs typeface="Calibri"/>
              </a:rPr>
              <a:t> </a:t>
            </a:r>
            <a:r>
              <a:rPr lang="en-US" sz="2400" dirty="0">
                <a:latin typeface="Calibri"/>
                <a:cs typeface="Calibri"/>
              </a:rPr>
              <a:t>–</a:t>
            </a:r>
            <a:r>
              <a:rPr lang="el-GR" sz="2400" dirty="0">
                <a:cs typeface="Calibri"/>
              </a:rPr>
              <a:t> θεωρείται «ανάθεμα» από όσους επιδιώκουν τη διαμόρφωση κουλτούρας ποιότητας</a:t>
            </a:r>
            <a:r>
              <a:rPr lang="el-GR" sz="2400" dirty="0" smtClean="0">
                <a:cs typeface="Calibri"/>
              </a:rPr>
              <a:t>.</a:t>
            </a:r>
            <a:endParaRPr lang="en-US" sz="2400" dirty="0">
              <a:latin typeface="Calibri"/>
              <a:cs typeface="Calibri"/>
            </a:endParaRPr>
          </a:p>
        </p:txBody>
      </p:sp>
    </p:spTree>
    <p:extLst>
      <p:ext uri="{BB962C8B-B14F-4D97-AF65-F5344CB8AC3E}">
        <p14:creationId xmlns:p14="http://schemas.microsoft.com/office/powerpoint/2010/main" val="20702890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3. ΚΑΤΑΛΛΗΛΟΤΗΤΑ ΓΙΑ ΤΟ ΣΚΟΠΟ</a:t>
            </a:r>
            <a:endParaRPr lang="en-US" dirty="0"/>
          </a:p>
        </p:txBody>
      </p:sp>
      <p:sp>
        <p:nvSpPr>
          <p:cNvPr id="3" name="Content Placeholder 2"/>
          <p:cNvSpPr>
            <a:spLocks noGrp="1"/>
          </p:cNvSpPr>
          <p:nvPr>
            <p:ph sz="quarter" idx="1"/>
          </p:nvPr>
        </p:nvSpPr>
        <p:spPr/>
        <p:txBody>
          <a:bodyPr>
            <a:normAutofit fontScale="92500" lnSpcReduction="20000"/>
          </a:bodyPr>
          <a:lstStyle/>
          <a:p>
            <a:r>
              <a:rPr lang="el-GR" dirty="0">
                <a:cs typeface="Calibri"/>
              </a:rPr>
              <a:t>Η ποιότητα συσχετίζεται με το σκοπό ενός προϊόντος ή μιας υπηρεσίας και προσδιορίζεται από το εάν προσιδιάζει προς τον επιδιωκόμενο σκοπό.</a:t>
            </a:r>
          </a:p>
          <a:p>
            <a:r>
              <a:rPr lang="el-GR" dirty="0">
                <a:cs typeface="Calibri"/>
              </a:rPr>
              <a:t>Η ποιότητα </a:t>
            </a:r>
            <a:r>
              <a:rPr lang="el-GR" dirty="0" smtClean="0">
                <a:cs typeface="Calibri"/>
              </a:rPr>
              <a:t>ορίζεται </a:t>
            </a:r>
            <a:r>
              <a:rPr lang="el-GR" dirty="0">
                <a:cs typeface="Calibri"/>
              </a:rPr>
              <a:t>«λειτουργικά» και δεν θεωρείται κάτι εξαιρετικό ή ιδιαίτερο.</a:t>
            </a:r>
          </a:p>
          <a:p>
            <a:r>
              <a:rPr lang="el-GR" dirty="0">
                <a:cs typeface="Calibri"/>
              </a:rPr>
              <a:t>Σε αντίθεση με την παραδοσιακή θεώρηση ή την αριστεία </a:t>
            </a:r>
            <a:r>
              <a:rPr lang="el-GR" dirty="0" smtClean="0">
                <a:cs typeface="Calibri"/>
              </a:rPr>
              <a:t>που </a:t>
            </a:r>
            <a:r>
              <a:rPr lang="el-GR" dirty="0">
                <a:cs typeface="Calibri"/>
              </a:rPr>
              <a:t>νοεί την ποιότητα ως χαρακτηριστικό εξαιρετικό το οποίο δεν</a:t>
            </a:r>
            <a:r>
              <a:rPr lang="en-US" dirty="0">
                <a:latin typeface="Calibri"/>
                <a:cs typeface="Calibri"/>
              </a:rPr>
              <a:t> (</a:t>
            </a:r>
            <a:r>
              <a:rPr lang="el-GR" dirty="0">
                <a:cs typeface="Calibri"/>
              </a:rPr>
              <a:t>μπορούν να) διαθέτουν όλοι (</a:t>
            </a:r>
            <a:r>
              <a:rPr lang="en-US" dirty="0">
                <a:latin typeface="Calibri"/>
                <a:cs typeface="Calibri"/>
              </a:rPr>
              <a:t>exclusive notion) </a:t>
            </a:r>
            <a:r>
              <a:rPr lang="el-GR" dirty="0">
                <a:cs typeface="Calibri"/>
              </a:rPr>
              <a:t>η έννοια της καταλληλότητας για το σκοπό όπως και η αριστεία </a:t>
            </a:r>
            <a:r>
              <a:rPr lang="el-GR" dirty="0" smtClean="0">
                <a:cs typeface="Calibri"/>
              </a:rPr>
              <a:t>ΙΙΙ </a:t>
            </a:r>
            <a:r>
              <a:rPr lang="el-GR" dirty="0">
                <a:cs typeface="Calibri"/>
              </a:rPr>
              <a:t>(</a:t>
            </a:r>
            <a:r>
              <a:rPr lang="en-US" dirty="0">
                <a:latin typeface="Calibri"/>
                <a:cs typeface="Calibri"/>
              </a:rPr>
              <a:t>zero defects) </a:t>
            </a:r>
            <a:r>
              <a:rPr lang="el-GR" dirty="0">
                <a:cs typeface="Calibri"/>
              </a:rPr>
              <a:t>νοεί την ποιότητα ως χαρακτηριστικό που όλοι μπορούν να διαθέτουν (</a:t>
            </a:r>
            <a:r>
              <a:rPr lang="en-US" dirty="0" err="1">
                <a:latin typeface="Calibri"/>
                <a:cs typeface="Calibri"/>
              </a:rPr>
              <a:t>inlcusive</a:t>
            </a:r>
            <a:r>
              <a:rPr lang="en-US" dirty="0">
                <a:latin typeface="Calibri"/>
                <a:cs typeface="Calibri"/>
              </a:rPr>
              <a:t> notion)</a:t>
            </a:r>
            <a:r>
              <a:rPr lang="el-GR" dirty="0">
                <a:cs typeface="Calibri"/>
              </a:rPr>
              <a:t>.</a:t>
            </a:r>
            <a:endParaRPr lang="en-US" dirty="0">
              <a:latin typeface="Calibri"/>
              <a:cs typeface="Calibri"/>
            </a:endParaRPr>
          </a:p>
          <a:p>
            <a:endParaRPr lang="en-US" dirty="0"/>
          </a:p>
        </p:txBody>
      </p:sp>
    </p:spTree>
    <p:extLst>
      <p:ext uri="{BB962C8B-B14F-4D97-AF65-F5344CB8AC3E}">
        <p14:creationId xmlns:p14="http://schemas.microsoft.com/office/powerpoint/2010/main" val="5824722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pPr marL="114300" indent="0">
              <a:buNone/>
            </a:pPr>
            <a:r>
              <a:rPr lang="el-GR" dirty="0">
                <a:cs typeface="Calibri"/>
              </a:rPr>
              <a:t>Η έννοια της καταλληλότητας για το σκοπό χαλιναγωγεί</a:t>
            </a:r>
            <a:r>
              <a:rPr lang="en-US" dirty="0">
                <a:latin typeface="Calibri"/>
                <a:cs typeface="Calibri"/>
              </a:rPr>
              <a:t> </a:t>
            </a:r>
            <a:r>
              <a:rPr lang="el-GR" dirty="0">
                <a:cs typeface="Calibri"/>
              </a:rPr>
              <a:t>και περιορίζει την απόλυτη διάθεση για τελειότητα που φανερώνει η έννοια της αριστείας </a:t>
            </a:r>
            <a:r>
              <a:rPr lang="el-GR" dirty="0" smtClean="0">
                <a:cs typeface="Calibri"/>
              </a:rPr>
              <a:t>ΙΙΙ </a:t>
            </a:r>
            <a:r>
              <a:rPr lang="el-GR" dirty="0">
                <a:cs typeface="Calibri"/>
              </a:rPr>
              <a:t>(</a:t>
            </a:r>
            <a:r>
              <a:rPr lang="en-US" dirty="0">
                <a:latin typeface="Calibri"/>
                <a:cs typeface="Calibri"/>
              </a:rPr>
              <a:t>zero defects). </a:t>
            </a:r>
          </a:p>
          <a:p>
            <a:pPr marL="114300" indent="0">
              <a:buNone/>
            </a:pPr>
            <a:r>
              <a:rPr lang="en-US" dirty="0">
                <a:latin typeface="Calibri"/>
                <a:cs typeface="Calibri"/>
              </a:rPr>
              <a:t>A</a:t>
            </a:r>
            <a:r>
              <a:rPr lang="el-GR" dirty="0">
                <a:cs typeface="Calibri"/>
              </a:rPr>
              <a:t>ν και η σύλληψη φαίνεται απλή κρύβει 2 ειδών προβλήματα που προβλήματα που τίθενται εδώ είναι </a:t>
            </a:r>
          </a:p>
          <a:p>
            <a:r>
              <a:rPr lang="el-GR" dirty="0">
                <a:cs typeface="Calibri"/>
              </a:rPr>
              <a:t>Τίνος το </a:t>
            </a:r>
            <a:r>
              <a:rPr lang="el-GR" b="1" dirty="0">
                <a:cs typeface="Calibri"/>
              </a:rPr>
              <a:t>σκοπό</a:t>
            </a:r>
            <a:r>
              <a:rPr lang="en-US" dirty="0">
                <a:latin typeface="Calibri"/>
                <a:cs typeface="Calibri"/>
              </a:rPr>
              <a:t>; </a:t>
            </a:r>
            <a:r>
              <a:rPr lang="el-GR" dirty="0">
                <a:cs typeface="Calibri"/>
              </a:rPr>
              <a:t>(</a:t>
            </a:r>
            <a:r>
              <a:rPr lang="en-US" dirty="0">
                <a:latin typeface="Calibri"/>
                <a:cs typeface="Calibri"/>
              </a:rPr>
              <a:t>Whose purpose?)</a:t>
            </a:r>
          </a:p>
          <a:p>
            <a:r>
              <a:rPr lang="el-GR" dirty="0">
                <a:cs typeface="Calibri"/>
              </a:rPr>
              <a:t>Πώς προσεγγίζεται η </a:t>
            </a:r>
            <a:r>
              <a:rPr lang="el-GR" b="1" dirty="0">
                <a:cs typeface="Calibri"/>
              </a:rPr>
              <a:t>καταλληλότητα</a:t>
            </a:r>
            <a:r>
              <a:rPr lang="en-US" b="1" dirty="0">
                <a:latin typeface="Calibri"/>
                <a:cs typeface="Calibri"/>
              </a:rPr>
              <a:t>;</a:t>
            </a:r>
            <a:r>
              <a:rPr lang="el-GR" dirty="0">
                <a:cs typeface="Calibri"/>
              </a:rPr>
              <a:t> (Ηο</a:t>
            </a:r>
            <a:r>
              <a:rPr lang="en-US" dirty="0">
                <a:latin typeface="Calibri"/>
                <a:cs typeface="Calibri"/>
              </a:rPr>
              <a:t>w is fitness addressed?)</a:t>
            </a:r>
          </a:p>
          <a:p>
            <a:endParaRPr lang="en-US" dirty="0"/>
          </a:p>
        </p:txBody>
      </p:sp>
    </p:spTree>
    <p:extLst>
      <p:ext uri="{BB962C8B-B14F-4D97-AF65-F5344CB8AC3E}">
        <p14:creationId xmlns:p14="http://schemas.microsoft.com/office/powerpoint/2010/main" val="37984106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2"/>
                </a:solidFill>
                <a:latin typeface="Calibri"/>
                <a:cs typeface="Calibri"/>
              </a:rPr>
              <a:t>Customer Specification….</a:t>
            </a:r>
            <a:r>
              <a:rPr lang="en-US" dirty="0" smtClean="0">
                <a:solidFill>
                  <a:schemeClr val="accent2"/>
                </a:solidFill>
                <a:latin typeface="Calibri"/>
                <a:cs typeface="Calibri"/>
              </a:rPr>
              <a:t>.</a:t>
            </a:r>
            <a:endParaRPr lang="en-US" dirty="0">
              <a:solidFill>
                <a:schemeClr val="accent2"/>
              </a:solidFill>
            </a:endParaRPr>
          </a:p>
        </p:txBody>
      </p:sp>
      <p:sp>
        <p:nvSpPr>
          <p:cNvPr id="3" name="Content Placeholder 2"/>
          <p:cNvSpPr>
            <a:spLocks noGrp="1"/>
          </p:cNvSpPr>
          <p:nvPr>
            <p:ph sz="quarter" idx="1"/>
          </p:nvPr>
        </p:nvSpPr>
        <p:spPr/>
        <p:txBody>
          <a:bodyPr>
            <a:normAutofit lnSpcReduction="10000"/>
          </a:bodyPr>
          <a:lstStyle/>
          <a:p>
            <a:pPr marL="114300" indent="0">
              <a:buNone/>
            </a:pPr>
            <a:endParaRPr lang="el-GR" dirty="0">
              <a:cs typeface="Calibri"/>
            </a:endParaRPr>
          </a:p>
          <a:p>
            <a:pPr marL="114300" indent="0">
              <a:buNone/>
            </a:pPr>
            <a:r>
              <a:rPr lang="en-US" dirty="0">
                <a:latin typeface="Calibri"/>
                <a:cs typeface="Calibri"/>
              </a:rPr>
              <a:t>H </a:t>
            </a:r>
            <a:r>
              <a:rPr lang="el-GR" dirty="0">
                <a:cs typeface="Calibri"/>
              </a:rPr>
              <a:t>ποιοτητα καθορίζεται από το εάν το προϊόν ή η υπηρεσία συμφωνεί με τις προδιαγραφές που διαμορφώνει ή θέτει ο «πελάτης». </a:t>
            </a:r>
          </a:p>
          <a:p>
            <a:pPr marL="114300" indent="0">
              <a:buNone/>
            </a:pPr>
            <a:r>
              <a:rPr lang="el-GR" dirty="0">
                <a:cs typeface="Calibri"/>
              </a:rPr>
              <a:t>Στην πράξη σπάνια γίνεται αυτό.... </a:t>
            </a:r>
          </a:p>
          <a:p>
            <a:pPr marL="114300" indent="0">
              <a:buNone/>
            </a:pPr>
            <a:r>
              <a:rPr lang="el-GR" dirty="0">
                <a:cs typeface="Calibri"/>
              </a:rPr>
              <a:t>Ο πάροχος καλείται να μαντέψει τις επιθυμίες ή τις προδιαγραφές που θα ζητεί ο πελάτης του και να προσαρμόσει το προϊόν αντίστοιχα λαμβάνοντας υπόψη τους περιορισμούς του κόστους και του χρόνου.</a:t>
            </a:r>
            <a:endParaRPr lang="en-US" dirty="0">
              <a:latin typeface="Calibri"/>
              <a:cs typeface="Calibri"/>
            </a:endParaRPr>
          </a:p>
          <a:p>
            <a:endParaRPr lang="en-US" dirty="0"/>
          </a:p>
        </p:txBody>
      </p:sp>
    </p:spTree>
    <p:extLst>
      <p:ext uri="{BB962C8B-B14F-4D97-AF65-F5344CB8AC3E}">
        <p14:creationId xmlns:p14="http://schemas.microsoft.com/office/powerpoint/2010/main" val="12421036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2"/>
                </a:solidFill>
                <a:latin typeface="Calibri"/>
                <a:cs typeface="Calibri"/>
              </a:rPr>
              <a:t>Customer Specification….</a:t>
            </a:r>
            <a:r>
              <a:rPr lang="en-US" dirty="0" smtClean="0">
                <a:solidFill>
                  <a:schemeClr val="accent2"/>
                </a:solidFill>
                <a:latin typeface="Calibri"/>
                <a:cs typeface="Calibri"/>
              </a:rPr>
              <a:t>.</a:t>
            </a:r>
            <a:endParaRPr lang="en-US" dirty="0">
              <a:solidFill>
                <a:schemeClr val="accent2"/>
              </a:solidFill>
            </a:endParaRPr>
          </a:p>
        </p:txBody>
      </p:sp>
      <p:sp>
        <p:nvSpPr>
          <p:cNvPr id="3" name="Content Placeholder 2"/>
          <p:cNvSpPr>
            <a:spLocks noGrp="1"/>
          </p:cNvSpPr>
          <p:nvPr>
            <p:ph sz="quarter" idx="1"/>
          </p:nvPr>
        </p:nvSpPr>
        <p:spPr/>
        <p:txBody>
          <a:bodyPr>
            <a:normAutofit/>
          </a:bodyPr>
          <a:lstStyle/>
          <a:p>
            <a:pPr marL="114300" indent="0">
              <a:buNone/>
            </a:pPr>
            <a:endParaRPr lang="el-GR" dirty="0">
              <a:cs typeface="Calibri"/>
            </a:endParaRPr>
          </a:p>
          <a:p>
            <a:pPr marL="114300" indent="0">
              <a:buNone/>
            </a:pPr>
            <a:r>
              <a:rPr lang="el-GR" dirty="0">
                <a:cs typeface="Calibri"/>
              </a:rPr>
              <a:t>Συχνά ο «πελάτης» (ο φοιτητής π.χ.) δεν είναι σε θέση να γνωρίζει τι ακριβώς επιθυμεί ή ποιές είναι η κατάλληλες προδιαγραφές του προϊόντος. </a:t>
            </a:r>
          </a:p>
          <a:p>
            <a:pPr marL="114300" indent="0">
              <a:buNone/>
            </a:pPr>
            <a:r>
              <a:rPr lang="el-GR" dirty="0">
                <a:cs typeface="Calibri"/>
              </a:rPr>
              <a:t>Η πείρα έχει δείξει ότι οι φοιτητές προσαρμόζονται στις υφιστάμενες επιλογές...</a:t>
            </a:r>
          </a:p>
          <a:p>
            <a:pPr marL="114300" indent="0">
              <a:buNone/>
            </a:pPr>
            <a:r>
              <a:rPr lang="el-GR" dirty="0">
                <a:cs typeface="Calibri"/>
              </a:rPr>
              <a:t>Τίθεται λοιπόν το ερώτημα ποιός ορίζει τις προδιαγραφές της ποιότητας....</a:t>
            </a:r>
          </a:p>
          <a:p>
            <a:endParaRPr lang="en-US" dirty="0"/>
          </a:p>
        </p:txBody>
      </p:sp>
    </p:spTree>
    <p:extLst>
      <p:ext uri="{BB962C8B-B14F-4D97-AF65-F5344CB8AC3E}">
        <p14:creationId xmlns:p14="http://schemas.microsoft.com/office/powerpoint/2010/main" val="36659861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solidFill>
                  <a:srgbClr val="DD8047"/>
                </a:solidFill>
                <a:cs typeface="Calibri"/>
              </a:rPr>
              <a:t>Αποστολή του Ιδρύματος </a:t>
            </a:r>
            <a:r>
              <a:rPr lang="en-US" dirty="0">
                <a:solidFill>
                  <a:srgbClr val="DD8047"/>
                </a:solidFill>
                <a:latin typeface="Calibri"/>
                <a:cs typeface="Calibri"/>
              </a:rPr>
              <a:t>…..</a:t>
            </a:r>
            <a:r>
              <a:rPr lang="el-GR" dirty="0">
                <a:solidFill>
                  <a:srgbClr val="DD8047"/>
                </a:solidFill>
                <a:cs typeface="Calibri"/>
              </a:rPr>
              <a:t> </a:t>
            </a:r>
            <a:r>
              <a:rPr lang="el-GR" dirty="0" smtClean="0">
                <a:solidFill>
                  <a:srgbClr val="DD8047"/>
                </a:solidFill>
                <a:cs typeface="Calibri"/>
              </a:rPr>
              <a:t>Μ</a:t>
            </a:r>
            <a:r>
              <a:rPr lang="en-US" dirty="0" err="1" smtClean="0">
                <a:solidFill>
                  <a:srgbClr val="DD8047"/>
                </a:solidFill>
                <a:latin typeface="Calibri"/>
                <a:cs typeface="Calibri"/>
              </a:rPr>
              <a:t>ission</a:t>
            </a:r>
            <a:endParaRPr lang="en-US" dirty="0">
              <a:solidFill>
                <a:srgbClr val="DD8047"/>
              </a:solidFill>
            </a:endParaRPr>
          </a:p>
        </p:txBody>
      </p:sp>
      <p:sp>
        <p:nvSpPr>
          <p:cNvPr id="3" name="Content Placeholder 2"/>
          <p:cNvSpPr>
            <a:spLocks noGrp="1"/>
          </p:cNvSpPr>
          <p:nvPr>
            <p:ph sz="quarter" idx="1"/>
          </p:nvPr>
        </p:nvSpPr>
        <p:spPr/>
        <p:txBody>
          <a:bodyPr>
            <a:normAutofit fontScale="92500" lnSpcReduction="20000"/>
          </a:bodyPr>
          <a:lstStyle/>
          <a:p>
            <a:pPr marL="114300" indent="0">
              <a:buNone/>
            </a:pPr>
            <a:r>
              <a:rPr lang="en-US" dirty="0">
                <a:latin typeface="Calibri"/>
                <a:cs typeface="Calibri"/>
              </a:rPr>
              <a:t>T</a:t>
            </a:r>
            <a:r>
              <a:rPr lang="el-GR" dirty="0">
                <a:cs typeface="Calibri"/>
              </a:rPr>
              <a:t>ελικά είναι ο πάροχος της εκπαίδευσης μάλλον παρά οι πελάτες-φοιτητές που καθορίζουν τις προδιαγραφές ποιότητας του ιδρύματος.</a:t>
            </a:r>
          </a:p>
          <a:p>
            <a:pPr marL="114300" indent="0">
              <a:buNone/>
            </a:pPr>
            <a:r>
              <a:rPr lang="el-GR" dirty="0">
                <a:cs typeface="Calibri"/>
              </a:rPr>
              <a:t>Με το χώρο της ανώτατης εκπαίδευσης να επηρρεάζεται όλο και περισσότερο από το εξαιρετικά διαφοροποιημένο αμερικανικό σύστημα ανώτατης εκπαίδευσης </a:t>
            </a:r>
            <a:r>
              <a:rPr lang="en-US" dirty="0">
                <a:latin typeface="Calibri"/>
                <a:cs typeface="Calibri"/>
              </a:rPr>
              <a:t>–</a:t>
            </a:r>
            <a:r>
              <a:rPr lang="el-GR" dirty="0">
                <a:cs typeface="Calibri"/>
              </a:rPr>
              <a:t> το οποίο λειτουργεί σε συνθήκες «αγοράς», κερδίζει συνεχώς έδαφος η λογική της ποιότητας που προσδιορίζεται από την αποστολή του ιδρύματος. Έτσι κάθε ίδρυμα μπορεί να αποκτήσει τη φυσιογνωμία του και να διεκδικήσει το χώρο του στην «αγορά» της «παροχής εκπαιδευτικών υπηρεσιών»</a:t>
            </a:r>
          </a:p>
          <a:p>
            <a:endParaRPr lang="en-US" dirty="0"/>
          </a:p>
        </p:txBody>
      </p:sp>
    </p:spTree>
    <p:extLst>
      <p:ext uri="{BB962C8B-B14F-4D97-AF65-F5344CB8AC3E}">
        <p14:creationId xmlns:p14="http://schemas.microsoft.com/office/powerpoint/2010/main" val="12264431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DD8047"/>
                </a:solidFill>
                <a:latin typeface="Calibri"/>
                <a:cs typeface="Calibri"/>
              </a:rPr>
              <a:t>Quality Assurance ….</a:t>
            </a:r>
            <a:r>
              <a:rPr lang="en-US" dirty="0" smtClean="0">
                <a:solidFill>
                  <a:srgbClr val="DD8047"/>
                </a:solidFill>
                <a:latin typeface="Calibri"/>
                <a:cs typeface="Calibri"/>
              </a:rPr>
              <a:t>.</a:t>
            </a:r>
            <a:endParaRPr lang="en-US" dirty="0">
              <a:solidFill>
                <a:srgbClr val="DD8047"/>
              </a:solidFill>
            </a:endParaRPr>
          </a:p>
        </p:txBody>
      </p:sp>
      <p:sp>
        <p:nvSpPr>
          <p:cNvPr id="3" name="Content Placeholder 2"/>
          <p:cNvSpPr>
            <a:spLocks noGrp="1"/>
          </p:cNvSpPr>
          <p:nvPr>
            <p:ph sz="quarter" idx="1"/>
          </p:nvPr>
        </p:nvSpPr>
        <p:spPr/>
        <p:txBody>
          <a:bodyPr>
            <a:normAutofit fontScale="92500"/>
          </a:bodyPr>
          <a:lstStyle/>
          <a:p>
            <a:pPr marL="114300" indent="0">
              <a:buNone/>
            </a:pPr>
            <a:r>
              <a:rPr lang="en-US" dirty="0">
                <a:latin typeface="Calibri"/>
                <a:cs typeface="Calibri"/>
              </a:rPr>
              <a:t>To </a:t>
            </a:r>
            <a:r>
              <a:rPr lang="el-GR" dirty="0">
                <a:cs typeface="Calibri"/>
              </a:rPr>
              <a:t>να βαρύνουμε τα ιδρύματα με το ρόλο να «ανακαλύψουν» και να υλοποιήσουν ένα πρόγραμμα σπουδών που θα ανταποκρίνεται στις ανάγκες των πελατών-φοιτητών του δεν λύνεται οριστικά το θέμα της καταλληλότητας για το σκοπό. </a:t>
            </a:r>
          </a:p>
          <a:p>
            <a:pPr marL="114300" indent="0">
              <a:buNone/>
            </a:pPr>
            <a:r>
              <a:rPr lang="el-GR" dirty="0">
                <a:cs typeface="Calibri"/>
              </a:rPr>
              <a:t>Παραμένει το ερώτημα εάν το ίδρυμα επιτυγχάνει τους στόχους που το ίδιο διατυπώνει στην «αποστολή» του ....</a:t>
            </a:r>
          </a:p>
          <a:p>
            <a:pPr marL="114300" indent="0">
              <a:buNone/>
            </a:pPr>
            <a:r>
              <a:rPr lang="el-GR" dirty="0">
                <a:cs typeface="Calibri"/>
              </a:rPr>
              <a:t>Εδώ μπάινει στη ζωή μας η διαδικασία διασφάλισης της ποιότητας,  ως ελεγκτικός μηχανισμός. </a:t>
            </a:r>
            <a:endParaRPr lang="en-US" dirty="0">
              <a:latin typeface="Calibri"/>
              <a:cs typeface="Calibri"/>
            </a:endParaRPr>
          </a:p>
          <a:p>
            <a:endParaRPr lang="en-US" dirty="0"/>
          </a:p>
        </p:txBody>
      </p:sp>
    </p:spTree>
    <p:extLst>
      <p:ext uri="{BB962C8B-B14F-4D97-AF65-F5344CB8AC3E}">
        <p14:creationId xmlns:p14="http://schemas.microsoft.com/office/powerpoint/2010/main" val="34640217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DD8047"/>
                </a:solidFill>
                <a:latin typeface="Calibri"/>
                <a:cs typeface="Calibri"/>
              </a:rPr>
              <a:t>Quality Assurance ….</a:t>
            </a:r>
            <a:r>
              <a:rPr lang="en-US" dirty="0" smtClean="0">
                <a:solidFill>
                  <a:srgbClr val="DD8047"/>
                </a:solidFill>
                <a:latin typeface="Calibri"/>
                <a:cs typeface="Calibri"/>
              </a:rPr>
              <a:t>.</a:t>
            </a:r>
            <a:endParaRPr lang="en-US" dirty="0">
              <a:solidFill>
                <a:srgbClr val="DD8047"/>
              </a:solidFill>
            </a:endParaRPr>
          </a:p>
        </p:txBody>
      </p:sp>
      <p:sp>
        <p:nvSpPr>
          <p:cNvPr id="3" name="Content Placeholder 2"/>
          <p:cNvSpPr>
            <a:spLocks noGrp="1"/>
          </p:cNvSpPr>
          <p:nvPr>
            <p:ph sz="quarter" idx="1"/>
          </p:nvPr>
        </p:nvSpPr>
        <p:spPr/>
        <p:txBody>
          <a:bodyPr>
            <a:normAutofit lnSpcReduction="10000"/>
          </a:bodyPr>
          <a:lstStyle/>
          <a:p>
            <a:pPr marL="114300" indent="0">
              <a:buNone/>
            </a:pPr>
            <a:r>
              <a:rPr lang="el-GR" dirty="0">
                <a:cs typeface="Calibri"/>
              </a:rPr>
              <a:t>Οι διαδικασίες διασφάλισης της ποιότητας διαπιστώνουν  ότι το ίδρυμα έχει διαμορφώσει τις διαδικασίες που θα του επιτρέπουν να επιτύχει την επιδιωκόμενη ποιότητα, όπως κι αν έχει οριστεί αυτή. </a:t>
            </a:r>
          </a:p>
          <a:p>
            <a:pPr marL="114300" indent="0">
              <a:buNone/>
            </a:pPr>
            <a:r>
              <a:rPr lang="el-GR" dirty="0">
                <a:solidFill>
                  <a:srgbClr val="DD8047"/>
                </a:solidFill>
                <a:cs typeface="Calibri"/>
              </a:rPr>
              <a:t>Οι μηχανισμοί διασφάλισης της ποιότητας δεν διαμορφώνουν κριτήρια ποιότητας. </a:t>
            </a:r>
          </a:p>
          <a:p>
            <a:pPr marL="114300" indent="0">
              <a:buNone/>
            </a:pPr>
            <a:r>
              <a:rPr lang="el-GR" dirty="0">
                <a:cs typeface="Calibri"/>
              </a:rPr>
              <a:t>Είναι διαδικασίες που ελέγχουν την ύπαρξη ή όχι </a:t>
            </a:r>
            <a:r>
              <a:rPr lang="el-GR" dirty="0" smtClean="0">
                <a:cs typeface="Calibri"/>
              </a:rPr>
              <a:t>διαδικασιών</a:t>
            </a:r>
            <a:r>
              <a:rPr lang="el-GR" dirty="0">
                <a:cs typeface="Calibri"/>
              </a:rPr>
              <a:t>,  που το ίδιο το ίδρυμα δημιουργεί και διαμορφώνει. </a:t>
            </a:r>
            <a:endParaRPr lang="en-US" dirty="0">
              <a:latin typeface="Calibri"/>
              <a:cs typeface="Calibri"/>
            </a:endParaRPr>
          </a:p>
          <a:p>
            <a:endParaRPr lang="en-US" dirty="0"/>
          </a:p>
        </p:txBody>
      </p:sp>
    </p:spTree>
    <p:extLst>
      <p:ext uri="{BB962C8B-B14F-4D97-AF65-F5344CB8AC3E}">
        <p14:creationId xmlns:p14="http://schemas.microsoft.com/office/powerpoint/2010/main" val="41880260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628" y="228600"/>
            <a:ext cx="8534628" cy="990600"/>
          </a:xfrm>
        </p:spPr>
        <p:txBody>
          <a:bodyPr>
            <a:noAutofit/>
          </a:bodyPr>
          <a:lstStyle/>
          <a:p>
            <a:r>
              <a:rPr lang="el-GR" sz="3600" dirty="0" smtClean="0">
                <a:latin typeface="Cambria"/>
                <a:cs typeface="Cambria"/>
              </a:rPr>
              <a:t>4. ΑΠΟΔΟΤΙΚΟΤΗΤΑ - </a:t>
            </a:r>
            <a:r>
              <a:rPr lang="en-US" sz="3600" dirty="0" smtClean="0">
                <a:latin typeface="Cambria"/>
                <a:cs typeface="Cambria"/>
              </a:rPr>
              <a:t>VALUE </a:t>
            </a:r>
            <a:r>
              <a:rPr lang="en-US" sz="3600" dirty="0">
                <a:latin typeface="Cambria"/>
                <a:cs typeface="Cambria"/>
              </a:rPr>
              <a:t>FOR MONEY</a:t>
            </a:r>
            <a:endParaRPr lang="en-US" sz="3600" dirty="0"/>
          </a:p>
        </p:txBody>
      </p:sp>
      <p:sp>
        <p:nvSpPr>
          <p:cNvPr id="3" name="Content Placeholder 2"/>
          <p:cNvSpPr>
            <a:spLocks noGrp="1"/>
          </p:cNvSpPr>
          <p:nvPr>
            <p:ph sz="quarter" idx="1"/>
          </p:nvPr>
        </p:nvSpPr>
        <p:spPr>
          <a:xfrm>
            <a:off x="450628" y="1600200"/>
            <a:ext cx="8315420" cy="4495800"/>
          </a:xfrm>
        </p:spPr>
        <p:txBody>
          <a:bodyPr>
            <a:normAutofit fontScale="92500" lnSpcReduction="10000"/>
          </a:bodyPr>
          <a:lstStyle/>
          <a:p>
            <a:pPr>
              <a:buFont typeface="Wingdings" charset="2"/>
              <a:buChar char="q"/>
            </a:pPr>
            <a:r>
              <a:rPr lang="el-GR" dirty="0">
                <a:cs typeface="Calibri"/>
              </a:rPr>
              <a:t>Λαϊκίστικη προσέγγιση</a:t>
            </a:r>
            <a:r>
              <a:rPr lang="el-GR" dirty="0" smtClean="0">
                <a:cs typeface="Calibri"/>
              </a:rPr>
              <a:t>.</a:t>
            </a:r>
            <a:endParaRPr lang="en-US" dirty="0" smtClean="0">
              <a:cs typeface="Calibri"/>
            </a:endParaRPr>
          </a:p>
          <a:p>
            <a:pPr>
              <a:buFont typeface="Wingdings" charset="2"/>
              <a:buChar char="q"/>
            </a:pPr>
            <a:r>
              <a:rPr lang="en-US" dirty="0" smtClean="0">
                <a:latin typeface="Calibri"/>
                <a:cs typeface="Calibri"/>
              </a:rPr>
              <a:t>'</a:t>
            </a:r>
            <a:r>
              <a:rPr lang="en-US" dirty="0">
                <a:latin typeface="Calibri"/>
                <a:cs typeface="Calibri"/>
              </a:rPr>
              <a:t>Quality products at economy prices', </a:t>
            </a:r>
            <a:endParaRPr lang="el-GR" dirty="0">
              <a:cs typeface="Calibri"/>
            </a:endParaRPr>
          </a:p>
          <a:p>
            <a:pPr>
              <a:buFont typeface="Wingdings" charset="2"/>
              <a:buChar char="q"/>
            </a:pPr>
            <a:r>
              <a:rPr lang="en-US" dirty="0">
                <a:latin typeface="Calibri"/>
                <a:cs typeface="Calibri"/>
              </a:rPr>
              <a:t>'Quality at a price you can afford’</a:t>
            </a:r>
            <a:endParaRPr lang="el-GR" dirty="0">
              <a:cs typeface="Calibri"/>
            </a:endParaRPr>
          </a:p>
          <a:p>
            <a:pPr>
              <a:buFont typeface="Wingdings" charset="2"/>
              <a:buChar char="q"/>
            </a:pPr>
            <a:r>
              <a:rPr lang="en-US" dirty="0">
                <a:latin typeface="Calibri"/>
                <a:cs typeface="Calibri"/>
              </a:rPr>
              <a:t>Y</a:t>
            </a:r>
            <a:r>
              <a:rPr lang="el-GR" dirty="0">
                <a:cs typeface="Calibri"/>
              </a:rPr>
              <a:t>πονοεί υψηλά </a:t>
            </a:r>
            <a:r>
              <a:rPr lang="en-US" dirty="0">
                <a:latin typeface="Calibri"/>
                <a:cs typeface="Calibri"/>
              </a:rPr>
              <a:t>standard, </a:t>
            </a:r>
            <a:r>
              <a:rPr lang="el-GR" dirty="0">
                <a:cs typeface="Calibri"/>
              </a:rPr>
              <a:t>χωρίς να τα </a:t>
            </a:r>
            <a:r>
              <a:rPr lang="el-GR" dirty="0" smtClean="0">
                <a:cs typeface="Calibri"/>
              </a:rPr>
              <a:t>υπόσχεται</a:t>
            </a:r>
            <a:endParaRPr lang="el-GR" dirty="0">
              <a:cs typeface="Calibri"/>
            </a:endParaRPr>
          </a:p>
          <a:p>
            <a:pPr>
              <a:buFont typeface="Wingdings" charset="2"/>
              <a:buChar char="q"/>
            </a:pPr>
            <a:r>
              <a:rPr lang="el-GR" dirty="0">
                <a:cs typeface="Calibri"/>
              </a:rPr>
              <a:t>Χρησιμοποιείται κατά κόρον από τις κυβερνήσεις, υπερεθνικούς οργανισμούς</a:t>
            </a:r>
            <a:r>
              <a:rPr lang="en-US" dirty="0">
                <a:latin typeface="Calibri"/>
                <a:cs typeface="Calibri"/>
              </a:rPr>
              <a:t> </a:t>
            </a:r>
            <a:r>
              <a:rPr lang="el-GR" dirty="0">
                <a:cs typeface="Calibri"/>
              </a:rPr>
              <a:t>και άλλους φορείς χρηματοδότησης και συχνά συνδυάζεται με τη λογοδοσία</a:t>
            </a:r>
          </a:p>
          <a:p>
            <a:pPr>
              <a:buFont typeface="Wingdings" charset="2"/>
              <a:buChar char="q"/>
            </a:pPr>
            <a:r>
              <a:rPr lang="el-GR" dirty="0">
                <a:cs typeface="Calibri"/>
              </a:rPr>
              <a:t>Συντείνει στη διαμόρφωση </a:t>
            </a:r>
            <a:r>
              <a:rPr lang="el-GR" dirty="0">
                <a:solidFill>
                  <a:srgbClr val="DD8047"/>
                </a:solidFill>
                <a:cs typeface="Calibri"/>
              </a:rPr>
              <a:t>δεικτών επίδοσης και οικονομικής αποδοτικότητας, </a:t>
            </a:r>
            <a:r>
              <a:rPr lang="en-US" dirty="0">
                <a:solidFill>
                  <a:srgbClr val="DD8047"/>
                </a:solidFill>
                <a:latin typeface="Calibri"/>
                <a:cs typeface="Calibri"/>
              </a:rPr>
              <a:t>(performance indicators)</a:t>
            </a:r>
          </a:p>
          <a:p>
            <a:endParaRPr lang="en-US" dirty="0"/>
          </a:p>
        </p:txBody>
      </p:sp>
    </p:spTree>
    <p:extLst>
      <p:ext uri="{BB962C8B-B14F-4D97-AF65-F5344CB8AC3E}">
        <p14:creationId xmlns:p14="http://schemas.microsoft.com/office/powerpoint/2010/main" val="41119901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5</a:t>
            </a:r>
            <a:r>
              <a:rPr lang="el-GR" dirty="0" smtClean="0"/>
              <a:t>. «</a:t>
            </a:r>
            <a:r>
              <a:rPr lang="el-GR" dirty="0"/>
              <a:t>Μ</a:t>
            </a:r>
            <a:r>
              <a:rPr lang="el-GR" dirty="0" smtClean="0"/>
              <a:t>ετασχηματισμός»</a:t>
            </a:r>
            <a:endParaRPr lang="en-US" dirty="0"/>
          </a:p>
        </p:txBody>
      </p:sp>
      <p:sp>
        <p:nvSpPr>
          <p:cNvPr id="3" name="Content Placeholder 2"/>
          <p:cNvSpPr>
            <a:spLocks noGrp="1"/>
          </p:cNvSpPr>
          <p:nvPr>
            <p:ph sz="quarter" idx="1"/>
          </p:nvPr>
        </p:nvSpPr>
        <p:spPr/>
        <p:txBody>
          <a:bodyPr>
            <a:normAutofit/>
          </a:bodyPr>
          <a:lstStyle/>
          <a:p>
            <a:pPr marL="114300" indent="0">
              <a:buNone/>
            </a:pPr>
            <a:r>
              <a:rPr lang="el-GR" dirty="0">
                <a:cs typeface="Calibri"/>
              </a:rPr>
              <a:t>Έχει συσχετιστεί με την ποιοτική αλλαγή.</a:t>
            </a:r>
          </a:p>
          <a:p>
            <a:pPr marL="114300" indent="0">
              <a:buNone/>
            </a:pPr>
            <a:r>
              <a:rPr lang="el-GR" dirty="0">
                <a:cs typeface="Calibri"/>
              </a:rPr>
              <a:t>Πραγματικά εάν κανείς ασπαστεί αυτή την έννοια της ποιότητας οφείλει να αναρωτηθεί κατά πόσο είναι χρήσιμες έννοιες της ποιότητας όπως η καταλληλότητα για το σκοπό που υιοθετούν μια λογική της ποιότητας ως προϊόντος ή υπηρεσίας. </a:t>
            </a:r>
          </a:p>
          <a:p>
            <a:r>
              <a:rPr lang="en-US" dirty="0"/>
              <a:t> </a:t>
            </a:r>
            <a:r>
              <a:rPr lang="en-US" dirty="0">
                <a:latin typeface="Calibri"/>
                <a:cs typeface="Calibri"/>
              </a:rPr>
              <a:t>Education is not a service for  a customer but an ongoing </a:t>
            </a:r>
            <a:r>
              <a:rPr lang="en-US" dirty="0">
                <a:solidFill>
                  <a:srgbClr val="DD8047"/>
                </a:solidFill>
                <a:latin typeface="Calibri"/>
                <a:cs typeface="Calibri"/>
              </a:rPr>
              <a:t>process of transformation </a:t>
            </a:r>
            <a:r>
              <a:rPr lang="en-US" dirty="0">
                <a:latin typeface="Calibri"/>
                <a:cs typeface="Calibri"/>
              </a:rPr>
              <a:t>of</a:t>
            </a:r>
            <a:r>
              <a:rPr lang="el-GR" dirty="0">
                <a:cs typeface="Calibri"/>
              </a:rPr>
              <a:t> </a:t>
            </a:r>
            <a:r>
              <a:rPr lang="en-US" dirty="0">
                <a:latin typeface="Calibri"/>
                <a:cs typeface="Calibri"/>
              </a:rPr>
              <a:t>the participant, be it student or researcher</a:t>
            </a:r>
            <a:r>
              <a:rPr lang="en-US" dirty="0"/>
              <a:t>.</a:t>
            </a:r>
            <a:endParaRPr lang="el-GR" dirty="0"/>
          </a:p>
        </p:txBody>
      </p:sp>
    </p:spTree>
    <p:extLst>
      <p:ext uri="{BB962C8B-B14F-4D97-AF65-F5344CB8AC3E}">
        <p14:creationId xmlns:p14="http://schemas.microsoft.com/office/powerpoint/2010/main" val="3899674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973" y="228600"/>
            <a:ext cx="8329075" cy="990600"/>
          </a:xfrm>
        </p:spPr>
        <p:txBody>
          <a:bodyPr>
            <a:noAutofit/>
          </a:bodyPr>
          <a:lstStyle/>
          <a:p>
            <a:r>
              <a:rPr lang="el-GR" sz="3200" dirty="0"/>
              <a:t>«Το Ζεν και η τέχνη της συντήρησης της μοτοσυκλέτας»</a:t>
            </a:r>
            <a:endParaRPr lang="en-US" sz="3200" dirty="0"/>
          </a:p>
        </p:txBody>
      </p:sp>
      <p:sp>
        <p:nvSpPr>
          <p:cNvPr id="3" name="Content Placeholder 2"/>
          <p:cNvSpPr>
            <a:spLocks noGrp="1"/>
          </p:cNvSpPr>
          <p:nvPr>
            <p:ph sz="quarter" idx="1"/>
          </p:nvPr>
        </p:nvSpPr>
        <p:spPr>
          <a:xfrm>
            <a:off x="436973" y="1600200"/>
            <a:ext cx="8561937" cy="4790132"/>
          </a:xfrm>
        </p:spPr>
        <p:txBody>
          <a:bodyPr>
            <a:normAutofit fontScale="92500"/>
          </a:bodyPr>
          <a:lstStyle/>
          <a:p>
            <a:pPr marL="0" indent="0">
              <a:buNone/>
            </a:pPr>
            <a:r>
              <a:rPr lang="el-GR" dirty="0"/>
              <a:t>Αλλά </a:t>
            </a:r>
            <a:r>
              <a:rPr lang="en-US" dirty="0"/>
              <a:t> </a:t>
            </a:r>
            <a:r>
              <a:rPr lang="el-GR" dirty="0"/>
              <a:t>πάλι </a:t>
            </a:r>
            <a:r>
              <a:rPr lang="en-US" dirty="0"/>
              <a:t> </a:t>
            </a:r>
            <a:r>
              <a:rPr lang="el-GR" dirty="0"/>
              <a:t>για </a:t>
            </a:r>
            <a:r>
              <a:rPr lang="en-US" dirty="0"/>
              <a:t> </a:t>
            </a:r>
            <a:r>
              <a:rPr lang="el-GR" dirty="0"/>
              <a:t>πρακτικούς </a:t>
            </a:r>
            <a:r>
              <a:rPr lang="en-US" dirty="0"/>
              <a:t> </a:t>
            </a:r>
            <a:r>
              <a:rPr lang="el-GR" dirty="0"/>
              <a:t>λόγους </a:t>
            </a:r>
            <a:r>
              <a:rPr lang="en-US" dirty="0"/>
              <a:t> </a:t>
            </a:r>
            <a:r>
              <a:rPr lang="el-GR" dirty="0"/>
              <a:t>πραγματικά </a:t>
            </a:r>
            <a:r>
              <a:rPr lang="en-US" dirty="0"/>
              <a:t> </a:t>
            </a:r>
            <a:r>
              <a:rPr lang="el-GR" dirty="0"/>
              <a:t>υπάρχει.</a:t>
            </a:r>
            <a:r>
              <a:rPr lang="en-US" dirty="0"/>
              <a:t> </a:t>
            </a:r>
            <a:r>
              <a:rPr lang="el-GR" dirty="0"/>
              <a:t> </a:t>
            </a:r>
            <a:r>
              <a:rPr lang="en-US" dirty="0"/>
              <a:t> </a:t>
            </a:r>
            <a:endParaRPr lang="el-GR" dirty="0" smtClean="0"/>
          </a:p>
          <a:p>
            <a:pPr marL="0" indent="0">
              <a:buNone/>
            </a:pPr>
            <a:r>
              <a:rPr lang="el-GR" dirty="0" smtClean="0"/>
              <a:t>Αλλοιώς</a:t>
            </a:r>
            <a:r>
              <a:rPr lang="en-US" dirty="0" smtClean="0"/>
              <a:t> </a:t>
            </a:r>
            <a:r>
              <a:rPr lang="el-GR" dirty="0"/>
              <a:t>σε </a:t>
            </a:r>
            <a:r>
              <a:rPr lang="en-US" dirty="0"/>
              <a:t> </a:t>
            </a:r>
            <a:r>
              <a:rPr lang="el-GR" dirty="0"/>
              <a:t>τι </a:t>
            </a:r>
            <a:r>
              <a:rPr lang="en-US" dirty="0"/>
              <a:t> </a:t>
            </a:r>
            <a:r>
              <a:rPr lang="el-GR" dirty="0" smtClean="0"/>
              <a:t>βασίζονται</a:t>
            </a:r>
            <a:r>
              <a:rPr lang="en-US" dirty="0" smtClean="0"/>
              <a:t> </a:t>
            </a:r>
            <a:r>
              <a:rPr lang="el-GR" dirty="0"/>
              <a:t>οι </a:t>
            </a:r>
            <a:r>
              <a:rPr lang="en-US" dirty="0"/>
              <a:t> </a:t>
            </a:r>
            <a:r>
              <a:rPr lang="el-GR" dirty="0"/>
              <a:t>βαθμοί;</a:t>
            </a:r>
            <a:r>
              <a:rPr lang="en-US" dirty="0"/>
              <a:t> </a:t>
            </a:r>
            <a:r>
              <a:rPr lang="el-GR" dirty="0"/>
              <a:t> </a:t>
            </a:r>
            <a:r>
              <a:rPr lang="en-US" dirty="0"/>
              <a:t> </a:t>
            </a:r>
            <a:r>
              <a:rPr lang="el-GR" dirty="0" smtClean="0"/>
              <a:t>Αλλοιώς </a:t>
            </a:r>
            <a:r>
              <a:rPr lang="en-US" dirty="0" smtClean="0"/>
              <a:t> </a:t>
            </a:r>
            <a:r>
              <a:rPr lang="el-GR" dirty="0"/>
              <a:t>γιατί </a:t>
            </a:r>
            <a:r>
              <a:rPr lang="en-US" dirty="0"/>
              <a:t> </a:t>
            </a:r>
            <a:r>
              <a:rPr lang="el-GR" dirty="0"/>
              <a:t>οι </a:t>
            </a:r>
            <a:r>
              <a:rPr lang="en-US" dirty="0"/>
              <a:t> </a:t>
            </a:r>
            <a:r>
              <a:rPr lang="el-GR" dirty="0"/>
              <a:t>άνθρωποι </a:t>
            </a:r>
            <a:r>
              <a:rPr lang="en-US" dirty="0"/>
              <a:t> </a:t>
            </a:r>
            <a:r>
              <a:rPr lang="el-GR" dirty="0" smtClean="0"/>
              <a:t>πληρώνουν περιουσίες </a:t>
            </a:r>
            <a:r>
              <a:rPr lang="en-US" dirty="0" smtClean="0"/>
              <a:t> </a:t>
            </a:r>
            <a:r>
              <a:rPr lang="el-GR" dirty="0"/>
              <a:t>για </a:t>
            </a:r>
            <a:r>
              <a:rPr lang="en-US" dirty="0"/>
              <a:t> </a:t>
            </a:r>
            <a:r>
              <a:rPr lang="el-GR" dirty="0"/>
              <a:t>κάποια </a:t>
            </a:r>
            <a:r>
              <a:rPr lang="en-US" dirty="0"/>
              <a:t> </a:t>
            </a:r>
            <a:r>
              <a:rPr lang="el-GR" dirty="0"/>
              <a:t>πράγματα </a:t>
            </a:r>
            <a:r>
              <a:rPr lang="en-US" dirty="0"/>
              <a:t> </a:t>
            </a:r>
            <a:r>
              <a:rPr lang="el-GR" dirty="0"/>
              <a:t>και </a:t>
            </a:r>
            <a:r>
              <a:rPr lang="en-US" dirty="0"/>
              <a:t> </a:t>
            </a:r>
            <a:r>
              <a:rPr lang="el-GR" dirty="0" smtClean="0"/>
              <a:t>άλλα </a:t>
            </a:r>
            <a:r>
              <a:rPr lang="en-US" dirty="0" smtClean="0"/>
              <a:t> </a:t>
            </a:r>
            <a:r>
              <a:rPr lang="el-GR" dirty="0" smtClean="0"/>
              <a:t>τα ρίχνουν στα </a:t>
            </a:r>
            <a:r>
              <a:rPr lang="en-US" dirty="0" smtClean="0"/>
              <a:t> </a:t>
            </a:r>
            <a:r>
              <a:rPr lang="el-GR" dirty="0"/>
              <a:t>σκουπίδια;</a:t>
            </a:r>
            <a:r>
              <a:rPr lang="en-US" dirty="0"/>
              <a:t> </a:t>
            </a:r>
            <a:r>
              <a:rPr lang="el-GR" dirty="0"/>
              <a:t> </a:t>
            </a:r>
            <a:r>
              <a:rPr lang="en-US" dirty="0"/>
              <a:t> </a:t>
            </a:r>
            <a:endParaRPr lang="el-GR" dirty="0" smtClean="0"/>
          </a:p>
          <a:p>
            <a:pPr marL="0" indent="0">
              <a:buNone/>
            </a:pPr>
            <a:r>
              <a:rPr lang="el-GR" dirty="0" smtClean="0"/>
              <a:t>Προφανώς</a:t>
            </a:r>
            <a:r>
              <a:rPr lang="en-US" dirty="0" smtClean="0"/>
              <a:t> </a:t>
            </a:r>
            <a:r>
              <a:rPr lang="el-GR" dirty="0"/>
              <a:t>κάποια </a:t>
            </a:r>
            <a:r>
              <a:rPr lang="en-US" dirty="0"/>
              <a:t> </a:t>
            </a:r>
            <a:r>
              <a:rPr lang="el-GR" dirty="0" smtClean="0"/>
              <a:t>πράγματα</a:t>
            </a:r>
            <a:r>
              <a:rPr lang="en-US" dirty="0" smtClean="0"/>
              <a:t> </a:t>
            </a:r>
            <a:r>
              <a:rPr lang="el-GR" dirty="0" smtClean="0"/>
              <a:t>είναι</a:t>
            </a:r>
            <a:r>
              <a:rPr lang="en-US" dirty="0" smtClean="0"/>
              <a:t> </a:t>
            </a:r>
            <a:r>
              <a:rPr lang="el-GR" dirty="0"/>
              <a:t>καλύτερα </a:t>
            </a:r>
            <a:r>
              <a:rPr lang="en-US" dirty="0"/>
              <a:t> </a:t>
            </a:r>
            <a:r>
              <a:rPr lang="el-GR" dirty="0"/>
              <a:t>από </a:t>
            </a:r>
            <a:r>
              <a:rPr lang="en-US" dirty="0"/>
              <a:t> </a:t>
            </a:r>
            <a:r>
              <a:rPr lang="el-GR" dirty="0"/>
              <a:t>άλλα… </a:t>
            </a:r>
            <a:r>
              <a:rPr lang="en-US" dirty="0"/>
              <a:t> </a:t>
            </a:r>
            <a:r>
              <a:rPr lang="el-GR" dirty="0" smtClean="0"/>
              <a:t>αλλά</a:t>
            </a:r>
            <a:r>
              <a:rPr lang="en-US" dirty="0" smtClean="0"/>
              <a:t> </a:t>
            </a:r>
            <a:r>
              <a:rPr lang="el-GR" dirty="0"/>
              <a:t>τι </a:t>
            </a:r>
            <a:r>
              <a:rPr lang="en-US" dirty="0"/>
              <a:t> </a:t>
            </a:r>
            <a:r>
              <a:rPr lang="el-GR" dirty="0"/>
              <a:t>είναι </a:t>
            </a:r>
            <a:r>
              <a:rPr lang="en-US" dirty="0"/>
              <a:t> </a:t>
            </a:r>
            <a:r>
              <a:rPr lang="el-GR" dirty="0"/>
              <a:t>το </a:t>
            </a:r>
            <a:r>
              <a:rPr lang="en-US" dirty="0"/>
              <a:t> </a:t>
            </a:r>
            <a:r>
              <a:rPr lang="el-GR" dirty="0" smtClean="0"/>
              <a:t>«καλύτερο»</a:t>
            </a:r>
            <a:r>
              <a:rPr lang="en-US" dirty="0" smtClean="0"/>
              <a:t> </a:t>
            </a:r>
            <a:r>
              <a:rPr lang="el-GR" dirty="0"/>
              <a:t>;</a:t>
            </a:r>
            <a:r>
              <a:rPr lang="en-US" dirty="0"/>
              <a:t> </a:t>
            </a:r>
            <a:r>
              <a:rPr lang="el-GR" dirty="0"/>
              <a:t> </a:t>
            </a:r>
            <a:r>
              <a:rPr lang="en-US" dirty="0"/>
              <a:t> </a:t>
            </a:r>
            <a:endParaRPr lang="el-GR" dirty="0" smtClean="0"/>
          </a:p>
          <a:p>
            <a:pPr marL="0" indent="0">
              <a:buNone/>
            </a:pPr>
            <a:r>
              <a:rPr lang="el-GR" dirty="0" smtClean="0"/>
              <a:t>Έτσι </a:t>
            </a:r>
            <a:r>
              <a:rPr lang="en-US" dirty="0" smtClean="0"/>
              <a:t> </a:t>
            </a:r>
            <a:r>
              <a:rPr lang="el-GR" dirty="0"/>
              <a:t>πηγαίνεις </a:t>
            </a:r>
            <a:r>
              <a:rPr lang="en-US" dirty="0"/>
              <a:t> </a:t>
            </a:r>
            <a:r>
              <a:rPr lang="el-GR" dirty="0"/>
              <a:t>πάνω-</a:t>
            </a:r>
            <a:r>
              <a:rPr lang="en-US" dirty="0"/>
              <a:t> </a:t>
            </a:r>
            <a:r>
              <a:rPr lang="el-GR" dirty="0"/>
              <a:t>κάτω,</a:t>
            </a:r>
            <a:r>
              <a:rPr lang="en-US" dirty="0"/>
              <a:t> </a:t>
            </a:r>
            <a:r>
              <a:rPr lang="el-GR" dirty="0"/>
              <a:t> </a:t>
            </a:r>
            <a:r>
              <a:rPr lang="en-US" dirty="0"/>
              <a:t> </a:t>
            </a:r>
            <a:r>
              <a:rPr lang="el-GR" dirty="0"/>
              <a:t>στριφογυρίζοντας </a:t>
            </a:r>
            <a:r>
              <a:rPr lang="en-US" dirty="0"/>
              <a:t> </a:t>
            </a:r>
            <a:r>
              <a:rPr lang="el-GR" dirty="0"/>
              <a:t>τις </a:t>
            </a:r>
            <a:r>
              <a:rPr lang="en-US" dirty="0"/>
              <a:t> </a:t>
            </a:r>
            <a:r>
              <a:rPr lang="el-GR" dirty="0"/>
              <a:t>σκέψεις </a:t>
            </a:r>
            <a:r>
              <a:rPr lang="en-US" dirty="0"/>
              <a:t> </a:t>
            </a:r>
            <a:r>
              <a:rPr lang="el-GR" dirty="0"/>
              <a:t>σου,</a:t>
            </a:r>
            <a:r>
              <a:rPr lang="en-US" dirty="0"/>
              <a:t> </a:t>
            </a:r>
            <a:r>
              <a:rPr lang="el-GR" dirty="0"/>
              <a:t> </a:t>
            </a:r>
            <a:r>
              <a:rPr lang="en-US" dirty="0"/>
              <a:t> </a:t>
            </a:r>
            <a:r>
              <a:rPr lang="el-GR" dirty="0" smtClean="0"/>
              <a:t>μη</a:t>
            </a:r>
            <a:r>
              <a:rPr lang="en-US" dirty="0" smtClean="0"/>
              <a:t> </a:t>
            </a:r>
            <a:r>
              <a:rPr lang="el-GR" dirty="0"/>
              <a:t>βρίσκοντας </a:t>
            </a:r>
            <a:r>
              <a:rPr lang="el-GR" dirty="0" smtClean="0"/>
              <a:t>να κρατηθείς από πουθενά.Τι στο</a:t>
            </a:r>
            <a:r>
              <a:rPr lang="el-GR" dirty="0"/>
              <a:t> </a:t>
            </a:r>
            <a:r>
              <a:rPr lang="el-GR" dirty="0" smtClean="0"/>
              <a:t>διάολο είναι η ποιότητα;Τι ακριβώς είναι;»</a:t>
            </a:r>
            <a:r>
              <a:rPr lang="el-GR" dirty="0"/>
              <a:t> </a:t>
            </a:r>
            <a:endParaRPr lang="el-GR" dirty="0" smtClean="0"/>
          </a:p>
          <a:p>
            <a:pPr marL="0" indent="0">
              <a:buNone/>
            </a:pPr>
            <a:r>
              <a:rPr lang="el-GR" dirty="0" smtClean="0"/>
              <a:t>(Robert Pirsig, 1974:179)</a:t>
            </a:r>
            <a:endParaRPr lang="en-US" dirty="0"/>
          </a:p>
          <a:p>
            <a:endParaRPr lang="en-US" dirty="0"/>
          </a:p>
        </p:txBody>
      </p:sp>
    </p:spTree>
    <p:extLst>
      <p:ext uri="{BB962C8B-B14F-4D97-AF65-F5344CB8AC3E}">
        <p14:creationId xmlns:p14="http://schemas.microsoft.com/office/powerpoint/2010/main" val="38652515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5</a:t>
            </a:r>
            <a:r>
              <a:rPr lang="el-GR" dirty="0" smtClean="0"/>
              <a:t>. «</a:t>
            </a:r>
            <a:r>
              <a:rPr lang="el-GR" dirty="0"/>
              <a:t>Μ</a:t>
            </a:r>
            <a:r>
              <a:rPr lang="el-GR" dirty="0" smtClean="0"/>
              <a:t>ετασχηματισμός»</a:t>
            </a:r>
            <a:endParaRPr lang="en-US" dirty="0"/>
          </a:p>
        </p:txBody>
      </p:sp>
      <p:sp>
        <p:nvSpPr>
          <p:cNvPr id="3" name="Content Placeholder 2"/>
          <p:cNvSpPr>
            <a:spLocks noGrp="1"/>
          </p:cNvSpPr>
          <p:nvPr>
            <p:ph sz="quarter" idx="1"/>
          </p:nvPr>
        </p:nvSpPr>
        <p:spPr/>
        <p:txBody>
          <a:bodyPr>
            <a:normAutofit fontScale="85000" lnSpcReduction="20000"/>
          </a:bodyPr>
          <a:lstStyle/>
          <a:p>
            <a:pPr marL="114300" indent="0">
              <a:buNone/>
            </a:pPr>
            <a:r>
              <a:rPr lang="el-GR" dirty="0">
                <a:solidFill>
                  <a:srgbClr val="DD8047"/>
                </a:solidFill>
                <a:cs typeface="Calibri"/>
              </a:rPr>
              <a:t>Βελτίωση συμμετεχόντων </a:t>
            </a:r>
            <a:r>
              <a:rPr lang="en-US" dirty="0">
                <a:solidFill>
                  <a:srgbClr val="DD8047"/>
                </a:solidFill>
                <a:latin typeface="Calibri"/>
                <a:cs typeface="Calibri"/>
              </a:rPr>
              <a:t>…..</a:t>
            </a:r>
            <a:endParaRPr lang="el-GR" dirty="0">
              <a:solidFill>
                <a:srgbClr val="DD8047"/>
              </a:solidFill>
              <a:cs typeface="Calibri"/>
            </a:endParaRPr>
          </a:p>
          <a:p>
            <a:pPr marL="114300" indent="0">
              <a:buNone/>
            </a:pPr>
            <a:r>
              <a:rPr lang="el-GR" dirty="0" smtClean="0">
                <a:cs typeface="Calibri"/>
              </a:rPr>
              <a:t>Η </a:t>
            </a:r>
            <a:r>
              <a:rPr lang="el-GR" dirty="0">
                <a:cs typeface="Calibri"/>
              </a:rPr>
              <a:t>ποιοτική εκπαίδευση βελτιώνει τις ικανότητες των συμμετεχόντων σ’ αυτήν (φοιτητών και διδασκόντων). </a:t>
            </a:r>
          </a:p>
          <a:p>
            <a:pPr marL="114300" indent="0">
              <a:buNone/>
            </a:pPr>
            <a:r>
              <a:rPr lang="el-GR" dirty="0">
                <a:solidFill>
                  <a:srgbClr val="DD8047"/>
                </a:solidFill>
                <a:cs typeface="Calibri"/>
              </a:rPr>
              <a:t>Συνδέεται με την έννοια της «προστιθέμενης αξίας». </a:t>
            </a:r>
          </a:p>
          <a:p>
            <a:pPr marL="114300" indent="0">
              <a:buNone/>
            </a:pPr>
            <a:r>
              <a:rPr lang="el-GR" dirty="0">
                <a:cs typeface="Calibri"/>
              </a:rPr>
              <a:t>Η ανατροφοδότηση από τους φοιτητές αποτελεί βασική όψη της αξιολόγησης, και προτιμώνται ποιοτικές μάλλον παρά ποσοτικές μέθοδοι καθώς αυτές επιτρέπουν τη σε βάθος διερεύνηση των απόψεων των φοιτητών για την ποιότητα της μάθησης. </a:t>
            </a:r>
          </a:p>
          <a:p>
            <a:pPr marL="114300" indent="0">
              <a:buNone/>
            </a:pPr>
            <a:r>
              <a:rPr lang="el-GR" dirty="0">
                <a:cs typeface="Calibri"/>
              </a:rPr>
              <a:t>Βάζοντας τον φοιτητή στο κέντρο της διαδικασίας ουσιαστικά μετατοπίζεται η έμφαση από την προστιθέμενη αξία της μάθησης προς την ενδυνάμωση του φοιτητή.</a:t>
            </a:r>
          </a:p>
        </p:txBody>
      </p:sp>
    </p:spTree>
    <p:extLst>
      <p:ext uri="{BB962C8B-B14F-4D97-AF65-F5344CB8AC3E}">
        <p14:creationId xmlns:p14="http://schemas.microsoft.com/office/powerpoint/2010/main" val="21484712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20000"/>
          </a:bodyPr>
          <a:lstStyle/>
          <a:p>
            <a:pPr marL="114300" indent="0">
              <a:buNone/>
            </a:pPr>
            <a:r>
              <a:rPr lang="el-GR" dirty="0">
                <a:solidFill>
                  <a:schemeClr val="accent2"/>
                </a:solidFill>
                <a:cs typeface="Calibri"/>
              </a:rPr>
              <a:t>Ενδυνάμωση των συμμετεχόντων</a:t>
            </a:r>
            <a:r>
              <a:rPr lang="en-US" dirty="0">
                <a:solidFill>
                  <a:schemeClr val="accent2"/>
                </a:solidFill>
                <a:latin typeface="Calibri"/>
                <a:cs typeface="Calibri"/>
              </a:rPr>
              <a:t> …..</a:t>
            </a:r>
            <a:endParaRPr lang="el-GR" dirty="0">
              <a:solidFill>
                <a:schemeClr val="accent2"/>
              </a:solidFill>
              <a:cs typeface="Calibri"/>
            </a:endParaRPr>
          </a:p>
          <a:p>
            <a:pPr marL="114300" indent="0">
              <a:buNone/>
            </a:pPr>
            <a:r>
              <a:rPr lang="el-GR" dirty="0">
                <a:cs typeface="Calibri"/>
              </a:rPr>
              <a:t>Δίνεται η δύναμη στους συμμετέχοντες να επηρρεάσουν τις διαδικασίες που θα οδηγήσουν στο μετασχηματισμό τους.  </a:t>
            </a:r>
          </a:p>
          <a:p>
            <a:pPr marL="114300" indent="0">
              <a:buNone/>
            </a:pPr>
            <a:r>
              <a:rPr lang="el-GR" dirty="0">
                <a:cs typeface="Calibri"/>
              </a:rPr>
              <a:t>Τέσσερις τρόποι ενδυνάμωσης</a:t>
            </a:r>
          </a:p>
          <a:p>
            <a:pPr marL="571500" indent="-457200">
              <a:buFont typeface="Wingdings" charset="2"/>
              <a:buChar char="q"/>
            </a:pPr>
            <a:r>
              <a:rPr lang="el-GR" dirty="0">
                <a:cs typeface="Calibri"/>
              </a:rPr>
              <a:t>Μέσω της αξιολόγησης των μαθημάτων (</a:t>
            </a:r>
            <a:r>
              <a:rPr lang="en-US" dirty="0">
                <a:latin typeface="Calibri"/>
                <a:cs typeface="Calibri"/>
              </a:rPr>
              <a:t>student evaluation)</a:t>
            </a:r>
          </a:p>
          <a:p>
            <a:pPr marL="571500" indent="-457200">
              <a:buFont typeface="Wingdings" charset="2"/>
              <a:buChar char="q"/>
            </a:pPr>
            <a:r>
              <a:rPr lang="el-GR" dirty="0">
                <a:cs typeface="Calibri"/>
              </a:rPr>
              <a:t>Δυνατότητα επιλογής μαθημάτων (ευέλικτο πρόγραμμα σπουδών)</a:t>
            </a:r>
          </a:p>
          <a:p>
            <a:pPr marL="571500" indent="-457200">
              <a:buFont typeface="Wingdings" charset="2"/>
              <a:buChar char="q"/>
            </a:pPr>
            <a:r>
              <a:rPr lang="el-GR" dirty="0">
                <a:cs typeface="Calibri"/>
              </a:rPr>
              <a:t>Ανάπτυξη κριτικής ικανότητας</a:t>
            </a:r>
          </a:p>
          <a:p>
            <a:pPr marL="571500" indent="-457200">
              <a:buFont typeface="Wingdings" charset="2"/>
              <a:buChar char="q"/>
            </a:pPr>
            <a:r>
              <a:rPr lang="el-GR" dirty="0">
                <a:cs typeface="Calibri"/>
              </a:rPr>
              <a:t>Μ</a:t>
            </a:r>
            <a:r>
              <a:rPr lang="en-US" dirty="0" err="1">
                <a:latin typeface="Calibri"/>
                <a:cs typeface="Calibri"/>
              </a:rPr>
              <a:t>inimum</a:t>
            </a:r>
            <a:r>
              <a:rPr lang="en-US" dirty="0">
                <a:latin typeface="Calibri"/>
                <a:cs typeface="Calibri"/>
              </a:rPr>
              <a:t> </a:t>
            </a:r>
            <a:r>
              <a:rPr lang="el-GR" dirty="0">
                <a:cs typeface="Calibri"/>
              </a:rPr>
              <a:t>παροχές.</a:t>
            </a:r>
            <a:endParaRPr lang="en-US" dirty="0">
              <a:latin typeface="Calibri"/>
              <a:cs typeface="Calibri"/>
            </a:endParaRPr>
          </a:p>
          <a:p>
            <a:endParaRPr lang="en-US" dirty="0"/>
          </a:p>
        </p:txBody>
      </p:sp>
    </p:spTree>
    <p:extLst>
      <p:ext uri="{BB962C8B-B14F-4D97-AF65-F5344CB8AC3E}">
        <p14:creationId xmlns:p14="http://schemas.microsoft.com/office/powerpoint/2010/main" val="391228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a:cs typeface="Cambria"/>
              </a:rPr>
              <a:t>“What </a:t>
            </a:r>
            <a:r>
              <a:rPr lang="en-US" dirty="0">
                <a:latin typeface="Cambria"/>
                <a:cs typeface="Cambria"/>
              </a:rPr>
              <a:t>the hell is </a:t>
            </a:r>
            <a:r>
              <a:rPr lang="en-US" dirty="0" smtClean="0">
                <a:latin typeface="Cambria"/>
                <a:cs typeface="Cambria"/>
              </a:rPr>
              <a:t>quality? ”</a:t>
            </a:r>
            <a:endParaRPr lang="en-US" dirty="0"/>
          </a:p>
        </p:txBody>
      </p:sp>
      <p:sp>
        <p:nvSpPr>
          <p:cNvPr id="3" name="Content Placeholder 2"/>
          <p:cNvSpPr>
            <a:spLocks noGrp="1"/>
          </p:cNvSpPr>
          <p:nvPr>
            <p:ph sz="quarter" idx="1"/>
          </p:nvPr>
        </p:nvSpPr>
        <p:spPr>
          <a:xfrm>
            <a:off x="612648" y="1897983"/>
            <a:ext cx="8153400" cy="4198016"/>
          </a:xfrm>
        </p:spPr>
        <p:txBody>
          <a:bodyPr>
            <a:normAutofit lnSpcReduction="10000"/>
          </a:bodyPr>
          <a:lstStyle/>
          <a:p>
            <a:pPr>
              <a:buFont typeface="Wingdings" charset="2"/>
              <a:buChar char="q"/>
            </a:pPr>
            <a:r>
              <a:rPr lang="en-US" dirty="0"/>
              <a:t> </a:t>
            </a:r>
            <a:r>
              <a:rPr lang="el-GR" dirty="0">
                <a:cs typeface="Calibri"/>
              </a:rPr>
              <a:t>Πολλά έχουν γραφεί για την ποιότητα στην εκπαίδευση Τα περισσότερα αφορούν τον </a:t>
            </a:r>
            <a:r>
              <a:rPr lang="el-GR" dirty="0" smtClean="0">
                <a:cs typeface="Calibri"/>
              </a:rPr>
              <a:t>έλεγχο, </a:t>
            </a:r>
            <a:r>
              <a:rPr lang="el-GR" dirty="0">
                <a:cs typeface="Calibri"/>
              </a:rPr>
              <a:t>τη διασφάλιση, τη διαχείριση ή την πολιτική για την ποιότητα.</a:t>
            </a:r>
          </a:p>
          <a:p>
            <a:pPr>
              <a:buFont typeface="Wingdings" charset="2"/>
              <a:buChar char="q"/>
            </a:pPr>
            <a:r>
              <a:rPr lang="el-GR" dirty="0">
                <a:cs typeface="Calibri"/>
              </a:rPr>
              <a:t>Λίγα έχουν γραφεί για την ίδια τη φύση της έννοιας</a:t>
            </a:r>
            <a:r>
              <a:rPr lang="el-GR" dirty="0" smtClean="0">
                <a:cs typeface="Calibri"/>
              </a:rPr>
              <a:t>.</a:t>
            </a:r>
            <a:endParaRPr lang="en-US" dirty="0" smtClean="0">
              <a:cs typeface="Calibri"/>
            </a:endParaRPr>
          </a:p>
          <a:p>
            <a:pPr>
              <a:buFont typeface="Wingdings" charset="2"/>
              <a:buChar char="q"/>
            </a:pPr>
            <a:r>
              <a:rPr lang="en-US" dirty="0">
                <a:cs typeface="Calibri"/>
              </a:rPr>
              <a:t> </a:t>
            </a:r>
            <a:r>
              <a:rPr lang="el-GR" dirty="0" smtClean="0">
                <a:cs typeface="Calibri"/>
              </a:rPr>
              <a:t>Θα ξεκιν</a:t>
            </a:r>
            <a:r>
              <a:rPr lang="el-GR" dirty="0" smtClean="0">
                <a:cs typeface="Calibri"/>
              </a:rPr>
              <a:t>ήσουμε </a:t>
            </a:r>
            <a:r>
              <a:rPr lang="el-GR" smtClean="0">
                <a:cs typeface="Calibri"/>
              </a:rPr>
              <a:t>τη συζήτηση παρουσιάζοντας και </a:t>
            </a:r>
            <a:r>
              <a:rPr lang="el-GR" dirty="0" smtClean="0">
                <a:cs typeface="Calibri"/>
              </a:rPr>
              <a:t>αναλύοντας ένα «κλασσικό» κείμενο των </a:t>
            </a:r>
            <a:r>
              <a:rPr lang="en-US" dirty="0" err="1" smtClean="0">
                <a:cs typeface="Calibri"/>
              </a:rPr>
              <a:t>Harvey&amp;Green</a:t>
            </a:r>
            <a:r>
              <a:rPr lang="en-US" dirty="0" smtClean="0">
                <a:cs typeface="Calibri"/>
              </a:rPr>
              <a:t> (1993)</a:t>
            </a:r>
            <a:endParaRPr lang="en-US" dirty="0"/>
          </a:p>
        </p:txBody>
      </p:sp>
    </p:spTree>
    <p:extLst>
      <p:ext uri="{BB962C8B-B14F-4D97-AF65-F5344CB8AC3E}">
        <p14:creationId xmlns:p14="http://schemas.microsoft.com/office/powerpoint/2010/main" val="255191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latin typeface="Cambria"/>
                <a:cs typeface="Cambria"/>
              </a:rPr>
              <a:t>ΟΡΙΖΟΝΤΑΣ ΤΗΝ ΠΟΙΟΤΗΤΑ</a:t>
            </a:r>
            <a:endParaRPr lang="en-US" dirty="0"/>
          </a:p>
        </p:txBody>
      </p:sp>
      <p:sp>
        <p:nvSpPr>
          <p:cNvPr id="3" name="Content Placeholder 2"/>
          <p:cNvSpPr>
            <a:spLocks noGrp="1"/>
          </p:cNvSpPr>
          <p:nvPr>
            <p:ph sz="quarter" idx="1"/>
          </p:nvPr>
        </p:nvSpPr>
        <p:spPr/>
        <p:txBody>
          <a:bodyPr>
            <a:normAutofit fontScale="85000" lnSpcReduction="20000"/>
          </a:bodyPr>
          <a:lstStyle/>
          <a:p>
            <a:pPr marL="114300" indent="0">
              <a:buNone/>
            </a:pPr>
            <a:r>
              <a:rPr lang="el-GR" dirty="0" smtClean="0">
                <a:cs typeface="Calibri"/>
              </a:rPr>
              <a:t>Η ποιότητα της ανώτατης εκπαίδευσης αποτελεί σημαντικό ζήτημα εκπαιδευτικής πολιτικής. Για τους συμμετέχοντες στην εκπαιδευτική διδικασία η ποιότητα ήταν πάντα σημαντική αν και συχνά εθεωρείτο αυτονόητη και δεδομένη </a:t>
            </a:r>
          </a:p>
          <a:p>
            <a:pPr marL="114300" indent="0">
              <a:buNone/>
            </a:pPr>
            <a:r>
              <a:rPr lang="el-GR" dirty="0" smtClean="0">
                <a:cs typeface="Calibri"/>
              </a:rPr>
              <a:t>Μια σειρά από παράγοντες όπως για παράδειγμα, </a:t>
            </a:r>
          </a:p>
          <a:p>
            <a:pPr>
              <a:buFont typeface="Wingdings" charset="2"/>
              <a:buChar char="q"/>
            </a:pPr>
            <a:r>
              <a:rPr lang="el-GR" dirty="0" smtClean="0">
                <a:cs typeface="Calibri"/>
              </a:rPr>
              <a:t>τα αυξημένα επίπεδα συμμετοχής στην ανώτατη εκπαίδευση, η διευρυμένη πρόσβαση, </a:t>
            </a:r>
          </a:p>
          <a:p>
            <a:pPr>
              <a:buFont typeface="Wingdings" charset="2"/>
              <a:buChar char="q"/>
            </a:pPr>
            <a:r>
              <a:rPr lang="el-GR" dirty="0" smtClean="0">
                <a:cs typeface="Calibri"/>
              </a:rPr>
              <a:t>η ανάγκη για καλύτερα εκπαιδευμένο εργατικό δυναμικό και οι απαιτήσεις των εργοδοτών </a:t>
            </a:r>
          </a:p>
          <a:p>
            <a:pPr marL="114300" indent="0">
              <a:buNone/>
            </a:pPr>
            <a:r>
              <a:rPr lang="el-GR" dirty="0" smtClean="0">
                <a:cs typeface="Calibri"/>
              </a:rPr>
              <a:t>αύξησαν τη σημασία που σήμερα αποδίδεται στην ποιοτική εκπαίδευση</a:t>
            </a:r>
          </a:p>
          <a:p>
            <a:endParaRPr lang="en-US" dirty="0" smtClean="0"/>
          </a:p>
        </p:txBody>
      </p:sp>
    </p:spTree>
    <p:extLst>
      <p:ext uri="{BB962C8B-B14F-4D97-AF65-F5344CB8AC3E}">
        <p14:creationId xmlns:p14="http://schemas.microsoft.com/office/powerpoint/2010/main" val="1877040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Ποιότητα: Έννοια απόλυτη</a:t>
            </a:r>
            <a:r>
              <a:rPr lang="en-US" dirty="0" smtClean="0"/>
              <a:t>;</a:t>
            </a:r>
            <a:endParaRPr lang="en-US" dirty="0"/>
          </a:p>
        </p:txBody>
      </p:sp>
      <p:sp>
        <p:nvSpPr>
          <p:cNvPr id="3" name="Content Placeholder 2"/>
          <p:cNvSpPr>
            <a:spLocks noGrp="1"/>
          </p:cNvSpPr>
          <p:nvPr>
            <p:ph sz="quarter" idx="1"/>
          </p:nvPr>
        </p:nvSpPr>
        <p:spPr/>
        <p:txBody>
          <a:bodyPr>
            <a:normAutofit lnSpcReduction="10000"/>
          </a:bodyPr>
          <a:lstStyle/>
          <a:p>
            <a:pPr>
              <a:buFont typeface="Wingdings" charset="2"/>
              <a:buChar char="q"/>
            </a:pPr>
            <a:r>
              <a:rPr lang="el-GR" dirty="0" smtClean="0">
                <a:cs typeface="Calibri"/>
              </a:rPr>
              <a:t>Υπάρχει </a:t>
            </a:r>
            <a:r>
              <a:rPr lang="el-GR" dirty="0">
                <a:cs typeface="Calibri"/>
              </a:rPr>
              <a:t>μια αυταπόδεικτη, αδιαπραγμάτευτη απόλυτη έννοια της ποιότητας  </a:t>
            </a:r>
            <a:r>
              <a:rPr lang="el-GR" dirty="0" smtClean="0">
                <a:cs typeface="Calibri"/>
              </a:rPr>
              <a:t> (</a:t>
            </a:r>
            <a:r>
              <a:rPr lang="el-GR" dirty="0">
                <a:cs typeface="Calibri"/>
              </a:rPr>
              <a:t>‘αποδεικτική’ όπως θα έλλεγε ο </a:t>
            </a:r>
            <a:r>
              <a:rPr lang="en-US" dirty="0">
                <a:latin typeface="Calibri"/>
                <a:cs typeface="Calibri"/>
              </a:rPr>
              <a:t>Husserl). </a:t>
            </a:r>
            <a:endParaRPr lang="el-GR" dirty="0">
              <a:cs typeface="Calibri"/>
            </a:endParaRPr>
          </a:p>
          <a:p>
            <a:pPr>
              <a:buFont typeface="Wingdings" charset="2"/>
              <a:buChar char="q"/>
            </a:pPr>
            <a:r>
              <a:rPr lang="el-GR" dirty="0">
                <a:cs typeface="Calibri"/>
              </a:rPr>
              <a:t>Ως έννοια απόλυτη η ποιότητα έχει φύση παρόμοια με αυτή της «αλήθειας» και της «ομορφιάς». Είναι ένα ιδεώδες.</a:t>
            </a:r>
            <a:endParaRPr lang="en-US" dirty="0">
              <a:latin typeface="Calibri"/>
              <a:cs typeface="Calibri"/>
            </a:endParaRPr>
          </a:p>
          <a:p>
            <a:pPr>
              <a:buFont typeface="Wingdings" charset="2"/>
              <a:buChar char="q"/>
            </a:pPr>
            <a:r>
              <a:rPr lang="el-GR" dirty="0">
                <a:cs typeface="Calibri"/>
              </a:rPr>
              <a:t>Όλοι έχουμε μια «διαισθητική» αντίληψη της έννοιας της ποιότητας, όμως μας είναι δύσκολο να την περιγράψουμε ακριβώς και να ορίσουμε το περιεχόμενό της.</a:t>
            </a:r>
          </a:p>
          <a:p>
            <a:endParaRPr lang="en-US" dirty="0"/>
          </a:p>
        </p:txBody>
      </p:sp>
    </p:spTree>
    <p:extLst>
      <p:ext uri="{BB962C8B-B14F-4D97-AF65-F5344CB8AC3E}">
        <p14:creationId xmlns:p14="http://schemas.microsoft.com/office/powerpoint/2010/main" val="3917269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Ποιότητα: Έννοια σχετική</a:t>
            </a:r>
            <a:r>
              <a:rPr lang="en-US" dirty="0" smtClean="0"/>
              <a:t>;</a:t>
            </a:r>
            <a:endParaRPr lang="en-US" dirty="0"/>
          </a:p>
        </p:txBody>
      </p:sp>
      <p:sp>
        <p:nvSpPr>
          <p:cNvPr id="3" name="Content Placeholder 2"/>
          <p:cNvSpPr>
            <a:spLocks noGrp="1"/>
          </p:cNvSpPr>
          <p:nvPr>
            <p:ph sz="quarter" idx="1"/>
          </p:nvPr>
        </p:nvSpPr>
        <p:spPr/>
        <p:txBody>
          <a:bodyPr>
            <a:normAutofit fontScale="92500"/>
          </a:bodyPr>
          <a:lstStyle/>
          <a:p>
            <a:pPr marL="114300" indent="0">
              <a:buNone/>
            </a:pPr>
            <a:r>
              <a:rPr lang="el-GR" dirty="0" smtClean="0">
                <a:cs typeface="Calibri"/>
              </a:rPr>
              <a:t>Συχνότερα πια </a:t>
            </a:r>
            <a:r>
              <a:rPr lang="el-GR" dirty="0">
                <a:cs typeface="Calibri"/>
              </a:rPr>
              <a:t>αναφερόμαστε στην ποιότητα ως έννοια «σχετική». Το περιεχόμενό της διαφέρει ανάλογα με το</a:t>
            </a:r>
          </a:p>
          <a:p>
            <a:pPr>
              <a:buFont typeface="Wingdings" charset="2"/>
              <a:buChar char="q"/>
            </a:pPr>
            <a:r>
              <a:rPr lang="el-GR" dirty="0">
                <a:cs typeface="Calibri"/>
              </a:rPr>
              <a:t>ποιός χρησιμοποιεί τον όρο αυτό</a:t>
            </a:r>
          </a:p>
          <a:p>
            <a:pPr>
              <a:buFont typeface="Wingdings" charset="2"/>
              <a:buChar char="q"/>
            </a:pPr>
            <a:r>
              <a:rPr lang="el-GR" dirty="0">
                <a:cs typeface="Calibri"/>
              </a:rPr>
              <a:t>τις συνθήκες κάτω από τις οποίες τον χρησιμοποιεί.</a:t>
            </a:r>
          </a:p>
          <a:p>
            <a:pPr marL="114300" indent="0">
              <a:buNone/>
            </a:pPr>
            <a:r>
              <a:rPr lang="el-GR" dirty="0">
                <a:cs typeface="Calibri"/>
              </a:rPr>
              <a:t>Το περιεχόμενο της έννοιας είναι δυνατό να διαφέρει και η ποιότητα αποκτά διαφορετικό περιεχόμενο για διαφορετικούς «κοινωνικούς δρώντες»/συμμετέχοντες στην εκπαιδευτική διαδικασία.</a:t>
            </a:r>
          </a:p>
          <a:p>
            <a:endParaRPr lang="en-US" dirty="0"/>
          </a:p>
        </p:txBody>
      </p:sp>
    </p:spTree>
    <p:extLst>
      <p:ext uri="{BB962C8B-B14F-4D97-AF65-F5344CB8AC3E}">
        <p14:creationId xmlns:p14="http://schemas.microsoft.com/office/powerpoint/2010/main" val="4188348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85000" lnSpcReduction="10000"/>
          </a:bodyPr>
          <a:lstStyle/>
          <a:p>
            <a:pPr marL="571500" indent="-457200">
              <a:buFont typeface="Wingdings" charset="2"/>
              <a:buChar char="q"/>
            </a:pPr>
            <a:r>
              <a:rPr lang="el-GR" dirty="0">
                <a:cs typeface="Calibri"/>
              </a:rPr>
              <a:t>Οι φοιτητές, οι εργοδότες, οι ακαδημαϊκοί, η κυβερνήσεις, χρηματοδοτικοί φορείς, οι αρχές διασφάλισης της ποιότητας, οι αξιολογητές ακόμα και οι επαγγελματικές οργανώσεις και τα επιμελητήρια, είναι δυνατόν να υιοθετούν διαφορετικές οπτικές για την ποιότητα. </a:t>
            </a:r>
            <a:endParaRPr lang="el-GR" dirty="0" smtClean="0">
              <a:cs typeface="Calibri"/>
            </a:endParaRPr>
          </a:p>
          <a:p>
            <a:pPr marL="571500" indent="-457200">
              <a:buFont typeface="Wingdings" charset="2"/>
              <a:buChar char="q"/>
            </a:pPr>
            <a:r>
              <a:rPr lang="el-GR" dirty="0" smtClean="0">
                <a:cs typeface="Calibri"/>
              </a:rPr>
              <a:t>Ακόμα </a:t>
            </a:r>
            <a:r>
              <a:rPr lang="el-GR" dirty="0">
                <a:cs typeface="Calibri"/>
              </a:rPr>
              <a:t>και το ίδιο άτομο είναι δυνατόν να εννοιολογεί διαφορετικά την ποιότητα σε διαφορετικές στιγμές</a:t>
            </a:r>
            <a:r>
              <a:rPr lang="en-US" dirty="0">
                <a:latin typeface="Calibri"/>
                <a:cs typeface="Calibri"/>
              </a:rPr>
              <a:t> .</a:t>
            </a:r>
            <a:endParaRPr lang="el-GR" dirty="0">
              <a:cs typeface="Calibri"/>
            </a:endParaRPr>
          </a:p>
          <a:p>
            <a:pPr marL="571500" indent="-457200">
              <a:buFont typeface="Wingdings" charset="2"/>
              <a:buChar char="q"/>
            </a:pPr>
            <a:r>
              <a:rPr lang="el-GR" dirty="0">
                <a:cs typeface="Calibri"/>
              </a:rPr>
              <a:t>Πολύ συχνά δεν πρόκειται για διαφορετική αντιμετώπιση του ίδιου πράγματος αλλά για διαφορετική αντιμετώπιση διαφορετικών πραγμάτων, που ομαδοποιούνται κάτω από μια κοινή ετικέττα</a:t>
            </a:r>
            <a:r>
              <a:rPr lang="en-US" dirty="0">
                <a:latin typeface="Calibri"/>
                <a:cs typeface="Calibri"/>
              </a:rPr>
              <a:t>.</a:t>
            </a:r>
          </a:p>
          <a:p>
            <a:pPr>
              <a:buFont typeface="Wingdings" charset="2"/>
              <a:buChar char="q"/>
            </a:pPr>
            <a:endParaRPr lang="en-US" dirty="0"/>
          </a:p>
        </p:txBody>
      </p:sp>
    </p:spTree>
    <p:extLst>
      <p:ext uri="{BB962C8B-B14F-4D97-AF65-F5344CB8AC3E}">
        <p14:creationId xmlns:p14="http://schemas.microsoft.com/office/powerpoint/2010/main" val="3832165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351" y="228600"/>
            <a:ext cx="8383697" cy="990600"/>
          </a:xfrm>
        </p:spPr>
        <p:txBody>
          <a:bodyPr/>
          <a:lstStyle/>
          <a:p>
            <a:r>
              <a:rPr lang="el-GR" dirty="0" smtClean="0"/>
              <a:t>ΛΟΓΙΚΕΣ ΤΗΣ ΠΟΙΟΤΗΤΑΣ</a:t>
            </a:r>
            <a:endParaRPr lang="en-US" dirty="0"/>
          </a:p>
        </p:txBody>
      </p:sp>
      <p:sp>
        <p:nvSpPr>
          <p:cNvPr id="3" name="Content Placeholder 2"/>
          <p:cNvSpPr>
            <a:spLocks noGrp="1"/>
          </p:cNvSpPr>
          <p:nvPr>
            <p:ph sz="quarter" idx="1"/>
          </p:nvPr>
        </p:nvSpPr>
        <p:spPr>
          <a:xfrm>
            <a:off x="382351" y="1600199"/>
            <a:ext cx="8657527" cy="4831095"/>
          </a:xfrm>
        </p:spPr>
        <p:txBody>
          <a:bodyPr>
            <a:normAutofit fontScale="92500"/>
          </a:bodyPr>
          <a:lstStyle/>
          <a:p>
            <a:pPr marL="114300" indent="0">
              <a:buNone/>
            </a:pPr>
            <a:r>
              <a:rPr lang="el-GR" dirty="0">
                <a:cs typeface="Calibri"/>
              </a:rPr>
              <a:t>Υπάρχουν πολλές διαφορετικές εννιολογήσεις της ποιότητας, οι οποίες μπορούν να συνοψιστούν σε 5 διαφορετικές οπτικές ή λογικές της ποιότητας.</a:t>
            </a:r>
            <a:endParaRPr lang="en-US" dirty="0">
              <a:latin typeface="Calibri"/>
              <a:cs typeface="Calibri"/>
            </a:endParaRPr>
          </a:p>
          <a:p>
            <a:pPr marL="114300" indent="0">
              <a:buNone/>
            </a:pPr>
            <a:r>
              <a:rPr lang="el-GR" dirty="0">
                <a:cs typeface="Calibri"/>
              </a:rPr>
              <a:t>Η ποιότητα μπορεί να νοηθεί ως</a:t>
            </a:r>
          </a:p>
          <a:p>
            <a:pPr>
              <a:buFont typeface="Wingdings" charset="2"/>
              <a:buChar char="q"/>
            </a:pPr>
            <a:r>
              <a:rPr lang="el-GR" dirty="0">
                <a:cs typeface="Calibri"/>
              </a:rPr>
              <a:t>Εξαιρετική </a:t>
            </a:r>
            <a:r>
              <a:rPr lang="el-GR" dirty="0" smtClean="0">
                <a:cs typeface="Calibri"/>
              </a:rPr>
              <a:t>/ </a:t>
            </a:r>
            <a:r>
              <a:rPr lang="en-US" dirty="0" smtClean="0">
                <a:latin typeface="Calibri"/>
                <a:cs typeface="Calibri"/>
              </a:rPr>
              <a:t>exceptional-exclusive-unique,  </a:t>
            </a:r>
            <a:endParaRPr lang="el-GR" dirty="0">
              <a:cs typeface="Calibri"/>
            </a:endParaRPr>
          </a:p>
          <a:p>
            <a:pPr>
              <a:buFont typeface="Wingdings" charset="2"/>
              <a:buChar char="q"/>
            </a:pPr>
            <a:r>
              <a:rPr lang="el-GR" dirty="0" smtClean="0">
                <a:cs typeface="Calibri"/>
              </a:rPr>
              <a:t>Αριστεία:Τελειότητα </a:t>
            </a:r>
            <a:r>
              <a:rPr lang="el-GR" dirty="0">
                <a:cs typeface="Calibri"/>
              </a:rPr>
              <a:t>(αριστεία 1)</a:t>
            </a:r>
            <a:r>
              <a:rPr lang="el-GR" dirty="0" smtClean="0">
                <a:cs typeface="Calibri"/>
              </a:rPr>
              <a:t> ή </a:t>
            </a:r>
            <a:r>
              <a:rPr lang="el-GR" dirty="0">
                <a:cs typeface="Calibri"/>
              </a:rPr>
              <a:t>συνέπεια (αριστεία 2) </a:t>
            </a:r>
            <a:br>
              <a:rPr lang="el-GR" dirty="0">
                <a:cs typeface="Calibri"/>
              </a:rPr>
            </a:br>
            <a:r>
              <a:rPr lang="el-GR" dirty="0">
                <a:cs typeface="Calibri"/>
              </a:rPr>
              <a:t>/</a:t>
            </a:r>
            <a:r>
              <a:rPr lang="en-US" dirty="0">
                <a:latin typeface="Calibri"/>
                <a:cs typeface="Calibri"/>
              </a:rPr>
              <a:t> perfection  or </a:t>
            </a:r>
            <a:r>
              <a:rPr lang="en-US" dirty="0" smtClean="0">
                <a:latin typeface="Calibri"/>
                <a:cs typeface="Calibri"/>
              </a:rPr>
              <a:t>consistency</a:t>
            </a:r>
            <a:r>
              <a:rPr lang="el-GR" dirty="0" smtClean="0">
                <a:latin typeface="Calibri"/>
                <a:cs typeface="Calibri"/>
              </a:rPr>
              <a:t> (</a:t>
            </a:r>
            <a:r>
              <a:rPr lang="en-US" dirty="0" smtClean="0">
                <a:latin typeface="Calibri"/>
                <a:cs typeface="Calibri"/>
              </a:rPr>
              <a:t>zero defects), </a:t>
            </a:r>
            <a:endParaRPr lang="el-GR" dirty="0">
              <a:cs typeface="Calibri"/>
            </a:endParaRPr>
          </a:p>
          <a:p>
            <a:pPr>
              <a:buFont typeface="Wingdings" charset="2"/>
              <a:buChar char="q"/>
            </a:pPr>
            <a:r>
              <a:rPr lang="el-GR" dirty="0">
                <a:cs typeface="Calibri"/>
              </a:rPr>
              <a:t>Καταληλότητα για το σκοπό/</a:t>
            </a:r>
            <a:r>
              <a:rPr lang="en-US" dirty="0">
                <a:latin typeface="Calibri"/>
                <a:cs typeface="Calibri"/>
              </a:rPr>
              <a:t> fitness</a:t>
            </a:r>
            <a:r>
              <a:rPr lang="el-GR" dirty="0">
                <a:cs typeface="Calibri"/>
              </a:rPr>
              <a:t> </a:t>
            </a:r>
            <a:r>
              <a:rPr lang="en-US" dirty="0">
                <a:latin typeface="Calibri"/>
                <a:cs typeface="Calibri"/>
              </a:rPr>
              <a:t>for purpose,  </a:t>
            </a:r>
            <a:endParaRPr lang="el-GR" dirty="0">
              <a:cs typeface="Calibri"/>
            </a:endParaRPr>
          </a:p>
          <a:p>
            <a:pPr>
              <a:buFont typeface="Wingdings" charset="2"/>
              <a:buChar char="q"/>
            </a:pPr>
            <a:r>
              <a:rPr lang="el-GR" dirty="0">
                <a:cs typeface="Calibri"/>
              </a:rPr>
              <a:t>Ανταποδοτικότητα/</a:t>
            </a:r>
            <a:r>
              <a:rPr lang="en-US" dirty="0">
                <a:latin typeface="Calibri"/>
                <a:cs typeface="Calibri"/>
              </a:rPr>
              <a:t> value for money  </a:t>
            </a:r>
            <a:r>
              <a:rPr lang="el-GR" dirty="0">
                <a:cs typeface="Calibri"/>
              </a:rPr>
              <a:t>και</a:t>
            </a:r>
          </a:p>
          <a:p>
            <a:pPr>
              <a:buFont typeface="Wingdings" charset="2"/>
              <a:buChar char="q"/>
            </a:pPr>
            <a:r>
              <a:rPr lang="el-GR" dirty="0">
                <a:cs typeface="Calibri"/>
              </a:rPr>
              <a:t>Μετασχηματιστική Εμπειρία/</a:t>
            </a:r>
            <a:r>
              <a:rPr lang="en-US" dirty="0">
                <a:latin typeface="Calibri"/>
                <a:cs typeface="Calibri"/>
              </a:rPr>
              <a:t> transformative.</a:t>
            </a:r>
          </a:p>
          <a:p>
            <a:endParaRPr lang="en-US" dirty="0"/>
          </a:p>
        </p:txBody>
      </p:sp>
    </p:spTree>
    <p:extLst>
      <p:ext uri="{BB962C8B-B14F-4D97-AF65-F5344CB8AC3E}">
        <p14:creationId xmlns:p14="http://schemas.microsoft.com/office/powerpoint/2010/main" val="20718751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120</TotalTime>
  <Words>2318</Words>
  <Application>Microsoft Macintosh PowerPoint</Application>
  <PresentationFormat>On-screen Show (4:3)</PresentationFormat>
  <Paragraphs>142</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Median</vt:lpstr>
      <vt:lpstr> Η ΠΟΙΟΤΗΤΑ  &amp; ΟΙ ΛΟΓΙΚΕΣ ΤΗΣ</vt:lpstr>
      <vt:lpstr>«Το Ζεν και η τέχνη της συντήρησης της μοτοσυκλέτας» - Robert Pirsig, 1974</vt:lpstr>
      <vt:lpstr>«Το Ζεν και η τέχνη της συντήρησης της μοτοσυκλέτας»</vt:lpstr>
      <vt:lpstr>“What the hell is quality? ”</vt:lpstr>
      <vt:lpstr>ΟΡΙΖΟΝΤΑΣ ΤΗΝ ΠΟΙΟΤΗΤΑ</vt:lpstr>
      <vt:lpstr>Ποιότητα: Έννοια απόλυτη;</vt:lpstr>
      <vt:lpstr>Ποιότητα: Έννοια σχετική;</vt:lpstr>
      <vt:lpstr>PowerPoint Presentation</vt:lpstr>
      <vt:lpstr>ΛΟΓΙΚΕΣ ΤΗΣ ΠΟΙΟΤΗΤΑΣ</vt:lpstr>
      <vt:lpstr>PowerPoint Presentation</vt:lpstr>
      <vt:lpstr> 1. ΠΟΙΟΤΗΤΑ &amp; «ΔΙΑΚΡΙΣΗ»</vt:lpstr>
      <vt:lpstr>ΠΟΙΟΤΗΤΑ &amp; «ΔΙΑΚΡΙΣΗ»</vt:lpstr>
      <vt:lpstr>2. H ΠΟΙΟΤΗΤΑ ΩΣ «ΑΡΙΣΤΕΙΑ»</vt:lpstr>
      <vt:lpstr>2α. «ΑΡΙΣΤΕΙΑ Ι»</vt:lpstr>
      <vt:lpstr>2α. «ΑΡΙΣΤΕΙΑ ΙΙ»</vt:lpstr>
      <vt:lpstr>2α. «ΑΡΙΣΤΕΙΑ ΙΙ»</vt:lpstr>
      <vt:lpstr>PowerPoint Presentation</vt:lpstr>
      <vt:lpstr>PowerPoint Presentation</vt:lpstr>
      <vt:lpstr>2β. «ΑΡΙΣΤΕΙΑ ΙΙΙ»</vt:lpstr>
      <vt:lpstr>PowerPoint Presentation</vt:lpstr>
      <vt:lpstr>3. ΚΑΤΑΛΛΗΛΟΤΗΤΑ ΓΙΑ ΤΟ ΣΚΟΠΟ</vt:lpstr>
      <vt:lpstr>PowerPoint Presentation</vt:lpstr>
      <vt:lpstr>Customer Specification…..</vt:lpstr>
      <vt:lpstr>Customer Specification…..</vt:lpstr>
      <vt:lpstr>Αποστολή του Ιδρύματος ….. Μission</vt:lpstr>
      <vt:lpstr>Quality Assurance …..</vt:lpstr>
      <vt:lpstr>Quality Assurance …..</vt:lpstr>
      <vt:lpstr>4. ΑΠΟΔΟΤΙΚΟΤΗΤΑ - VALUE FOR MONEY</vt:lpstr>
      <vt:lpstr>5. «Μετασχηματισμός»</vt:lpstr>
      <vt:lpstr>5. «Μετασχηματισμός»</vt:lpstr>
      <vt:lpstr>PowerPoint Presentation</vt:lpstr>
    </vt:vector>
  </TitlesOfParts>
  <Company>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ΠΟΙΟΤΗΤΑ  &amp; ΟΙ ΛΟΓΙΚΕΣ ΤΗΣ</dc:title>
  <dc:creator>Jimmy ΒΒ</dc:creator>
  <cp:lastModifiedBy>Jimmy ΒΒ</cp:lastModifiedBy>
  <cp:revision>23</cp:revision>
  <dcterms:created xsi:type="dcterms:W3CDTF">2016-11-19T10:26:17Z</dcterms:created>
  <dcterms:modified xsi:type="dcterms:W3CDTF">2016-11-24T11:53:28Z</dcterms:modified>
</cp:coreProperties>
</file>