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0" r:id="rId3"/>
    <p:sldId id="258" r:id="rId4"/>
    <p:sldId id="369" r:id="rId5"/>
    <p:sldId id="261" r:id="rId6"/>
    <p:sldId id="257" r:id="rId7"/>
    <p:sldId id="370" r:id="rId8"/>
  </p:sldIdLst>
  <p:sldSz cx="9144000" cy="6858000" type="screen4x3"/>
  <p:notesSz cx="6867525" cy="99949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718"/>
  </p:normalViewPr>
  <p:slideViewPr>
    <p:cSldViewPr>
      <p:cViewPr varScale="1">
        <p:scale>
          <a:sx n="88" d="100"/>
          <a:sy n="88" d="100"/>
        </p:scale>
        <p:origin x="193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656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F2958-390F-4608-A89B-B0E9129FFC02}" type="datetimeFigureOut">
              <a:rPr lang="el-GR" smtClean="0"/>
              <a:t>11/2/21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1249363"/>
            <a:ext cx="4498975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7388" y="4810125"/>
            <a:ext cx="5492750" cy="3935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93250"/>
            <a:ext cx="297656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9375" y="9493250"/>
            <a:ext cx="297656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CF482-E27E-4D70-B6E9-6A570DCC95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774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>
              <a:latin typeface="Arial" panose="020B0604020202020204" pitchFamily="34" charset="0"/>
            </a:endParaRPr>
          </a:p>
        </p:txBody>
      </p:sp>
      <p:sp>
        <p:nvSpPr>
          <p:cNvPr id="778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988212-6415-4758-956A-5E5124333240}" type="slidenum">
              <a:rPr kumimoji="0" lang="el-GR" altLang="el-G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kumimoji="0"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7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169A-9C2B-4692-9960-E98BAF7F0249}" type="datetimeFigureOut">
              <a:rPr lang="el-GR" smtClean="0"/>
              <a:t>11/2/21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429D-2B96-464A-BB57-BCC63751F9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835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169A-9C2B-4692-9960-E98BAF7F0249}" type="datetimeFigureOut">
              <a:rPr lang="el-GR" smtClean="0"/>
              <a:t>11/2/21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429D-2B96-464A-BB57-BCC63751F9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338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169A-9C2B-4692-9960-E98BAF7F0249}" type="datetimeFigureOut">
              <a:rPr lang="el-GR" smtClean="0"/>
              <a:t>11/2/21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429D-2B96-464A-BB57-BCC63751F9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5638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71550" y="2276475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2497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2161401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916930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2185064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54711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875989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40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5182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169A-9C2B-4692-9960-E98BAF7F0249}" type="datetimeFigureOut">
              <a:rPr lang="el-GR" smtClean="0"/>
              <a:t>11/2/21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429D-2B96-464A-BB57-BCC63751F9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199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747165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606456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785421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1150938" y="617538"/>
            <a:ext cx="7804150" cy="5514975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61195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169A-9C2B-4692-9960-E98BAF7F0249}" type="datetimeFigureOut">
              <a:rPr lang="el-GR" smtClean="0"/>
              <a:t>11/2/21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429D-2B96-464A-BB57-BCC63751F9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058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169A-9C2B-4692-9960-E98BAF7F0249}" type="datetimeFigureOut">
              <a:rPr lang="el-GR" smtClean="0"/>
              <a:t>11/2/21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429D-2B96-464A-BB57-BCC63751F9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052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169A-9C2B-4692-9960-E98BAF7F0249}" type="datetimeFigureOut">
              <a:rPr lang="el-GR" smtClean="0"/>
              <a:t>11/2/21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429D-2B96-464A-BB57-BCC63751F9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998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169A-9C2B-4692-9960-E98BAF7F0249}" type="datetimeFigureOut">
              <a:rPr lang="el-GR" smtClean="0"/>
              <a:t>11/2/21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429D-2B96-464A-BB57-BCC63751F9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436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169A-9C2B-4692-9960-E98BAF7F0249}" type="datetimeFigureOut">
              <a:rPr lang="el-GR" smtClean="0"/>
              <a:t>11/2/21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429D-2B96-464A-BB57-BCC63751F9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613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169A-9C2B-4692-9960-E98BAF7F0249}" type="datetimeFigureOut">
              <a:rPr lang="el-GR" smtClean="0"/>
              <a:t>11/2/21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429D-2B96-464A-BB57-BCC63751F9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117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169A-9C2B-4692-9960-E98BAF7F0249}" type="datetimeFigureOut">
              <a:rPr lang="el-GR" smtClean="0"/>
              <a:t>11/2/21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429D-2B96-464A-BB57-BCC63751F9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49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0169A-9C2B-4692-9960-E98BAF7F0249}" type="datetimeFigureOut">
              <a:rPr lang="el-GR" smtClean="0"/>
              <a:t>11/2/21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E429D-2B96-464A-BB57-BCC63751F9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788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l-GR" altLang="el-GR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ltGray">
          <a:xfrm>
            <a:off x="912813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l-GR" altLang="el-GR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4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Click to edit Master title style</a:t>
            </a: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Click to edit Master text styles</a:t>
            </a:r>
          </a:p>
          <a:p>
            <a:pPr lvl="1"/>
            <a:r>
              <a:rPr lang="el-GR" altLang="el-GR"/>
              <a:t>Second level</a:t>
            </a:r>
          </a:p>
          <a:p>
            <a:pPr lvl="2"/>
            <a:r>
              <a:rPr lang="el-GR" altLang="el-GR"/>
              <a:t>Third level</a:t>
            </a:r>
          </a:p>
          <a:p>
            <a:pPr lvl="3"/>
            <a:r>
              <a:rPr lang="el-GR" altLang="el-GR"/>
              <a:t>Fourth level</a:t>
            </a:r>
          </a:p>
          <a:p>
            <a:pPr lvl="4"/>
            <a:r>
              <a:rPr lang="el-GR" altLang="el-GR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060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2" t="21468" r="21216" b="6284"/>
          <a:stretch>
            <a:fillRect/>
          </a:stretch>
        </p:blipFill>
        <p:spPr bwMode="auto">
          <a:xfrm>
            <a:off x="0" y="-50800"/>
            <a:ext cx="9144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1 - Τίτλος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2089150"/>
          </a:xfrm>
        </p:spPr>
        <p:txBody>
          <a:bodyPr/>
          <a:lstStyle/>
          <a:p>
            <a:pPr algn="ctr"/>
            <a:r>
              <a:rPr lang="el-GR" altLang="el-GR" sz="3600" b="1" dirty="0">
                <a:solidFill>
                  <a:schemeClr val="bg1"/>
                </a:solidFill>
              </a:rPr>
              <a:t>Διερευνητική μάθηση στο νηπιαγωγείο: Σχέδια εργασίας, θεματικές ενότητες, εις βάθους μελέτες (</a:t>
            </a:r>
            <a:r>
              <a:rPr lang="en-US" altLang="el-GR" sz="3600" b="1" dirty="0">
                <a:solidFill>
                  <a:schemeClr val="bg1"/>
                </a:solidFill>
              </a:rPr>
              <a:t>project)</a:t>
            </a:r>
            <a:endParaRPr lang="el-GR" altLang="el-GR" dirty="0"/>
          </a:p>
        </p:txBody>
      </p:sp>
      <p:sp>
        <p:nvSpPr>
          <p:cNvPr id="31748" name="2 - Υπότιτλος"/>
          <p:cNvSpPr>
            <a:spLocks noGrp="1"/>
          </p:cNvSpPr>
          <p:nvPr>
            <p:ph type="subTitle" idx="1"/>
          </p:nvPr>
        </p:nvSpPr>
        <p:spPr>
          <a:xfrm>
            <a:off x="395288" y="5300663"/>
            <a:ext cx="8280400" cy="720725"/>
          </a:xfrm>
        </p:spPr>
        <p:txBody>
          <a:bodyPr/>
          <a:lstStyle/>
          <a:p>
            <a:r>
              <a:rPr lang="el-GR" altLang="el-GR" sz="2000" b="1" dirty="0" err="1">
                <a:solidFill>
                  <a:schemeClr val="bg1"/>
                </a:solidFill>
              </a:rPr>
              <a:t>Στελλάκης</a:t>
            </a:r>
            <a:r>
              <a:rPr lang="el-GR" altLang="el-GR" sz="2000" b="1" dirty="0">
                <a:solidFill>
                  <a:schemeClr val="bg1"/>
                </a:solidFill>
              </a:rPr>
              <a:t> Νεκτάριος </a:t>
            </a:r>
            <a:endParaRPr lang="en-US" altLang="el-G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4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60648"/>
            <a:ext cx="8928992" cy="908720"/>
          </a:xfrm>
        </p:spPr>
        <p:txBody>
          <a:bodyPr>
            <a:normAutofit/>
          </a:bodyPr>
          <a:lstStyle/>
          <a:p>
            <a:r>
              <a:rPr lang="el-GR" sz="2400" b="1" dirty="0"/>
              <a:t>Σχέδιο εργασίας (</a:t>
            </a:r>
            <a:r>
              <a:rPr lang="en-US" sz="2400" b="1" dirty="0"/>
              <a:t>project)/ </a:t>
            </a:r>
            <a:r>
              <a:rPr lang="el-GR" sz="2400" b="1" dirty="0"/>
              <a:t>θεματική ενότητα/ εις βάθους μελέτη:</a:t>
            </a:r>
            <a:br>
              <a:rPr lang="el-GR" sz="2400" b="1" dirty="0"/>
            </a:br>
            <a:r>
              <a:rPr lang="el-GR" sz="2400" b="1" dirty="0"/>
              <a:t>Πορεία ανάπτυξης (</a:t>
            </a:r>
            <a:r>
              <a:rPr lang="el-GR" sz="2400" b="1" dirty="0" err="1"/>
              <a:t>Katz</a:t>
            </a:r>
            <a:r>
              <a:rPr lang="el-GR" sz="2400" b="1" dirty="0"/>
              <a:t> &amp; </a:t>
            </a:r>
            <a:r>
              <a:rPr lang="el-GR" sz="2400" b="1" dirty="0" err="1"/>
              <a:t>Chard</a:t>
            </a:r>
            <a:r>
              <a:rPr lang="el-GR" sz="2400" b="1" dirty="0"/>
              <a:t>, 2004)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07910" y="1520824"/>
            <a:ext cx="2628900" cy="1143000"/>
          </a:xfrm>
          <a:prstGeom prst="wedgeRoundRectCallout">
            <a:avLst>
              <a:gd name="adj1" fmla="val 49266"/>
              <a:gd name="adj2" fmla="val 2226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l-GR" altLang="el-GR" sz="1200" b="1" dirty="0">
                <a:latin typeface="Arial" charset="0"/>
                <a:cs typeface="Times New Roman" pitchFamily="18" charset="0"/>
              </a:rPr>
              <a:t>Α. Αρχική φάση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l-GR" altLang="el-GR" sz="1200" dirty="0">
                <a:latin typeface="Arial" charset="0"/>
              </a:rPr>
              <a:t>Καταγραφή γνώσεων και ερωτημάτων των παιδιών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l-GR" altLang="el-GR" sz="1200" dirty="0">
                <a:latin typeface="Arial" charset="0"/>
              </a:rPr>
              <a:t>Προσχέδιο δράσης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l-GR" altLang="el-GR" sz="1200" dirty="0">
                <a:latin typeface="Arial" charset="0"/>
              </a:rPr>
              <a:t>Ενημέρωση γονέων</a:t>
            </a:r>
            <a:endParaRPr lang="el-GR" altLang="el-GR" dirty="0">
              <a:latin typeface="Arial" charset="0"/>
            </a:endParaRPr>
          </a:p>
          <a:p>
            <a:pPr eaLnBrk="1" hangingPunct="1"/>
            <a:endParaRPr lang="el-GR" altLang="el-GR" dirty="0">
              <a:latin typeface="Arial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836810" y="1520824"/>
            <a:ext cx="2628900" cy="3348336"/>
          </a:xfrm>
          <a:prstGeom prst="wedgeRoundRectCallout">
            <a:avLst>
              <a:gd name="adj1" fmla="val 49266"/>
              <a:gd name="adj2" fmla="val 2226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l-GR" altLang="el-GR" sz="1200" b="1" dirty="0">
                <a:latin typeface="Arial" charset="0"/>
                <a:cs typeface="Times New Roman" pitchFamily="18" charset="0"/>
              </a:rPr>
              <a:t>Β. Υλοποίηση της έρευνας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l-GR" altLang="el-GR" sz="1200" dirty="0">
                <a:latin typeface="Arial" charset="0"/>
              </a:rPr>
              <a:t>Διερεύνηση του θέματος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l-GR" altLang="el-GR" sz="1200" dirty="0">
                <a:latin typeface="Arial" charset="0"/>
              </a:rPr>
              <a:t>Συλλογή πληροφοριών (έντυπα, διαδίκτυο, ταινίες, μουσική, συνεντεύξεις κτλ.)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l-GR" altLang="el-GR" sz="1200" dirty="0">
                <a:latin typeface="Arial" charset="0"/>
              </a:rPr>
              <a:t>Έρευνα πεδίου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l-GR" altLang="el-GR" sz="1200" dirty="0">
                <a:latin typeface="Arial" charset="0"/>
              </a:rPr>
              <a:t>Επισκέψεις ειδικών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l-GR" altLang="el-GR" sz="1200" dirty="0">
                <a:latin typeface="Arial" charset="0"/>
              </a:rPr>
              <a:t>Καταγραφές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l-GR" altLang="el-GR" sz="1200" dirty="0">
                <a:latin typeface="Arial" charset="0"/>
              </a:rPr>
              <a:t>Εμπλουτισμός βιβλιοθήκης και περιβάλλοντος τάξης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l-GR" altLang="el-GR" sz="1200" dirty="0">
                <a:latin typeface="Arial" charset="0"/>
              </a:rPr>
              <a:t>Εργασία σε ομάδες και παρουσιάσεις έργων (δημιουργία – έκφραση)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l-GR" altLang="el-GR" sz="1200" dirty="0">
                <a:latin typeface="Arial" charset="0"/>
              </a:rPr>
              <a:t>Επεξεργασία νέων ερωτημάτων</a:t>
            </a:r>
          </a:p>
          <a:p>
            <a:pPr eaLnBrk="1" hangingPunct="1"/>
            <a:endParaRPr lang="el-GR" altLang="el-GR" dirty="0">
              <a:latin typeface="Arial" charset="0"/>
            </a:endParaRPr>
          </a:p>
          <a:p>
            <a:pPr eaLnBrk="1" hangingPunct="1"/>
            <a:endParaRPr lang="el-GR" altLang="el-GR" dirty="0">
              <a:latin typeface="Arial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465710" y="1539419"/>
            <a:ext cx="2628900" cy="1385525"/>
          </a:xfrm>
          <a:prstGeom prst="wedgeRoundRectCallout">
            <a:avLst>
              <a:gd name="adj1" fmla="val 49266"/>
              <a:gd name="adj2" fmla="val 2226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l-GR" altLang="el-GR" sz="1200" b="1" dirty="0">
                <a:latin typeface="Arial" charset="0"/>
                <a:cs typeface="Times New Roman" pitchFamily="18" charset="0"/>
              </a:rPr>
              <a:t>Γ. Δραστηριότητες ολοκλήρωσης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l-GR" altLang="el-GR" sz="1200" dirty="0">
                <a:latin typeface="Arial" charset="0"/>
                <a:cs typeface="Times New Roman" pitchFamily="18" charset="0"/>
              </a:rPr>
              <a:t>Ανακεφαλαίωση του προγράμματος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l-GR" altLang="el-GR" sz="1200" dirty="0">
                <a:latin typeface="Arial" charset="0"/>
                <a:cs typeface="Times New Roman" pitchFamily="18" charset="0"/>
              </a:rPr>
              <a:t>Παρουσίαση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l-GR" altLang="el-GR" sz="1200" dirty="0">
                <a:latin typeface="Arial" charset="0"/>
                <a:cs typeface="Times New Roman" pitchFamily="18" charset="0"/>
              </a:rPr>
              <a:t>Αξιολόγηση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l-GR" altLang="el-GR" sz="1200" dirty="0">
                <a:latin typeface="Arial" charset="0"/>
                <a:cs typeface="Times New Roman" pitchFamily="18" charset="0"/>
              </a:rPr>
              <a:t>Ετοιμασία φακέλου </a:t>
            </a:r>
          </a:p>
          <a:p>
            <a:pPr eaLnBrk="1" hangingPunct="1"/>
            <a:r>
              <a:rPr lang="el-GR" altLang="el-GR" sz="1200" dirty="0">
                <a:latin typeface="Arial" charset="0"/>
                <a:cs typeface="Times New Roman" pitchFamily="18" charset="0"/>
              </a:rPr>
              <a:t>	</a:t>
            </a:r>
            <a:endParaRPr lang="el-GR" altLang="el-GR" dirty="0">
              <a:latin typeface="Arial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539552" y="5373216"/>
            <a:ext cx="7828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project</a:t>
            </a:r>
            <a:r>
              <a:rPr lang="el-GR" dirty="0"/>
              <a:t> είναι μια εκτεταμένη σε βάθος έρευνα ενός θέματος, που εμπλέκει τα παιδιά σε μια κατευθυνόμενη έρευνα σε γεγονότα ή φαινόμενα του άμεσου περιβάλλοντος. (</a:t>
            </a:r>
            <a:r>
              <a:rPr lang="el-GR" dirty="0" err="1"/>
              <a:t>Γκλιάου</a:t>
            </a:r>
            <a:r>
              <a:rPr lang="el-GR" dirty="0"/>
              <a:t>, 2002)</a:t>
            </a:r>
          </a:p>
        </p:txBody>
      </p:sp>
    </p:spTree>
    <p:extLst>
      <p:ext uri="{BB962C8B-B14F-4D97-AF65-F5344CB8AC3E}">
        <p14:creationId xmlns:p14="http://schemas.microsoft.com/office/powerpoint/2010/main" val="414434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1143000"/>
          </a:xfrm>
        </p:spPr>
        <p:txBody>
          <a:bodyPr>
            <a:normAutofit/>
          </a:bodyPr>
          <a:lstStyle/>
          <a:p>
            <a:r>
              <a:rPr lang="el-GR" sz="3200" dirty="0"/>
              <a:t>Μελέτη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82358"/>
            <a:ext cx="3888432" cy="544380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74" y="1700808"/>
            <a:ext cx="2993216" cy="422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3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l-GR" dirty="0"/>
              <a:t>Βασικά χαρακτηριστικά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764704"/>
            <a:ext cx="8640960" cy="5976664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Δεν εστιάζουμε στο μαθησιακό αποτέλεσμα αλλά στη </a:t>
            </a:r>
            <a:r>
              <a:rPr lang="el-GR" b="1" dirty="0"/>
              <a:t>διαδικασία</a:t>
            </a:r>
          </a:p>
          <a:p>
            <a:r>
              <a:rPr lang="el-GR" b="1" dirty="0"/>
              <a:t>Ο λόγος των παιδιών </a:t>
            </a:r>
            <a:r>
              <a:rPr lang="el-GR" dirty="0"/>
              <a:t>και η συνεργασία μεταξύ τους έχουν προτεραιότητα</a:t>
            </a:r>
          </a:p>
          <a:p>
            <a:r>
              <a:rPr lang="el-GR" dirty="0"/>
              <a:t>Ο εκπαιδευτικός έχει σημαντικό ρόλο, αλλά αυτός δεν μοιάζει καθόλου με τον παραδοσιακό </a:t>
            </a:r>
          </a:p>
          <a:p>
            <a:r>
              <a:rPr lang="el-GR" dirty="0"/>
              <a:t>Αξιοποιούνται </a:t>
            </a:r>
            <a:r>
              <a:rPr lang="el-GR" b="1" dirty="0"/>
              <a:t>ποικίλες πηγές</a:t>
            </a:r>
            <a:r>
              <a:rPr lang="el-GR" dirty="0"/>
              <a:t>  (βιβλία, ντοκιμαντέρ, πρόσωπα της κοινότητας, ίντερνετ) και γίνονται όπου είναι εφικτό </a:t>
            </a:r>
            <a:r>
              <a:rPr lang="el-GR" b="1" dirty="0"/>
              <a:t>επί τόπου έρευνες </a:t>
            </a:r>
            <a:r>
              <a:rPr lang="el-GR" dirty="0"/>
              <a:t>και καταγραφές</a:t>
            </a:r>
          </a:p>
          <a:p>
            <a:r>
              <a:rPr lang="el-GR" dirty="0"/>
              <a:t>Καταγράφονται με ποικίλους τρόπους τα ευρήματα και αποτυπώνεται η πορεία αναζήτησης (ημερολόγιο, φωτογραφίες, σύντομες ταινίες, «οι τοίχοι ως πίνακες»)</a:t>
            </a:r>
          </a:p>
          <a:p>
            <a:r>
              <a:rPr lang="el-GR" dirty="0"/>
              <a:t>Αξιολογούνται κατά προτεραιότητα η συνεργασία, η εργασία σε ομάδες, η δημιουργικότητα, η ανάπτυξη επικοινωνιακών ικανοτήτων και μετά οι γνώσεις.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022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1"/>
          <p:cNvSpPr>
            <a:spLocks noChangeArrowheads="1"/>
          </p:cNvSpPr>
          <p:nvPr/>
        </p:nvSpPr>
        <p:spPr bwMode="auto">
          <a:xfrm>
            <a:off x="3412371" y="1844824"/>
            <a:ext cx="1943100" cy="685800"/>
          </a:xfrm>
          <a:prstGeom prst="flowChartPreparat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l-GR" altLang="el-GR" sz="2000" b="1" dirty="0">
                <a:latin typeface="Times New Roman" pitchFamily="18" charset="0"/>
                <a:cs typeface="Times New Roman" pitchFamily="18" charset="0"/>
              </a:rPr>
              <a:t>   Θέμα</a:t>
            </a:r>
          </a:p>
          <a:p>
            <a:endParaRPr lang="el-GR" altLang="el-GR" dirty="0">
              <a:latin typeface="Arial" charset="0"/>
            </a:endParaRPr>
          </a:p>
        </p:txBody>
      </p:sp>
      <p:sp>
        <p:nvSpPr>
          <p:cNvPr id="11267" name="AutoShape 10"/>
          <p:cNvSpPr>
            <a:spLocks noChangeArrowheads="1"/>
          </p:cNvSpPr>
          <p:nvPr/>
        </p:nvSpPr>
        <p:spPr bwMode="auto">
          <a:xfrm>
            <a:off x="978694" y="648947"/>
            <a:ext cx="2628900" cy="628650"/>
          </a:xfrm>
          <a:prstGeom prst="wedgeRoundRectCallout">
            <a:avLst>
              <a:gd name="adj1" fmla="val 52889"/>
              <a:gd name="adj2" fmla="val 151278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l-GR" altLang="el-GR" sz="1200" dirty="0">
                <a:cs typeface="Times New Roman" pitchFamily="18" charset="0"/>
              </a:rPr>
              <a:t>ΠΑΙΔΙ ΚΑΙ ΜΑΘΗΜΑΤΙΚΑ</a:t>
            </a:r>
            <a:endParaRPr lang="el-GR" altLang="el-GR" dirty="0">
              <a:latin typeface="Arial" charset="0"/>
            </a:endParaRPr>
          </a:p>
        </p:txBody>
      </p:sp>
      <p:sp>
        <p:nvSpPr>
          <p:cNvPr id="11268" name="AutoShape 9"/>
          <p:cNvSpPr>
            <a:spLocks noChangeArrowheads="1"/>
          </p:cNvSpPr>
          <p:nvPr/>
        </p:nvSpPr>
        <p:spPr bwMode="auto">
          <a:xfrm>
            <a:off x="5600700" y="873124"/>
            <a:ext cx="3075756" cy="1187723"/>
          </a:xfrm>
          <a:prstGeom prst="wedgeRoundRectCallout">
            <a:avLst>
              <a:gd name="adj1" fmla="val -61284"/>
              <a:gd name="adj2" fmla="val 46286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l-GR" altLang="el-GR" sz="1200" dirty="0">
                <a:latin typeface="Arial" charset="0"/>
                <a:cs typeface="Times New Roman" pitchFamily="18" charset="0"/>
              </a:rPr>
              <a:t>ΠΑΙΔΙ ΚΑΙ ΠΕΡΙΒΑΛΛΟΝ:</a:t>
            </a:r>
            <a:endParaRPr lang="en-US" altLang="el-GR" sz="1200" dirty="0">
              <a:latin typeface="Arial" charset="0"/>
              <a:cs typeface="Times New Roman" pitchFamily="18" charset="0"/>
            </a:endParaRPr>
          </a:p>
          <a:p>
            <a:pPr eaLnBrk="1" hangingPunct="1"/>
            <a:r>
              <a:rPr lang="el-GR" altLang="el-GR" sz="1200" dirty="0">
                <a:latin typeface="Arial" charset="0"/>
                <a:cs typeface="Times New Roman" pitchFamily="18" charset="0"/>
              </a:rPr>
              <a:t> </a:t>
            </a:r>
            <a:r>
              <a:rPr lang="en-US" altLang="el-GR" sz="1200" dirty="0">
                <a:latin typeface="Arial" charset="0"/>
                <a:cs typeface="Times New Roman" pitchFamily="18" charset="0"/>
              </a:rPr>
              <a:t>&gt; </a:t>
            </a:r>
            <a:r>
              <a:rPr lang="el-GR" altLang="el-GR" sz="1200" dirty="0">
                <a:latin typeface="Arial" charset="0"/>
                <a:cs typeface="Times New Roman" pitchFamily="18" charset="0"/>
              </a:rPr>
              <a:t>ΑΝΘΡΩΠΟΓΕΝΕΣ ΠΕΡΙΒΑΛΛΟΝ ΚΑΙ ΑΛΛΗΛΕΠΙΔΡΑΣΗ</a:t>
            </a:r>
            <a:endParaRPr lang="en-US" altLang="el-GR" sz="1200" dirty="0">
              <a:latin typeface="Arial" charset="0"/>
              <a:cs typeface="Times New Roman" pitchFamily="18" charset="0"/>
            </a:endParaRPr>
          </a:p>
          <a:p>
            <a:pPr eaLnBrk="1" hangingPunct="1"/>
            <a:r>
              <a:rPr lang="en-US" altLang="el-GR" sz="1200" dirty="0">
                <a:latin typeface="Arial" charset="0"/>
                <a:cs typeface="Times New Roman" pitchFamily="18" charset="0"/>
              </a:rPr>
              <a:t>&gt; </a:t>
            </a:r>
            <a:r>
              <a:rPr lang="el-GR" altLang="el-GR" sz="1200" dirty="0">
                <a:latin typeface="Arial" charset="0"/>
                <a:cs typeface="Times New Roman" pitchFamily="18" charset="0"/>
              </a:rPr>
              <a:t>ΦΥΣΙΚΟ ΠΕΡΙΒΑΛΛΟΝ ΚΑΙ ΑΛΛΗΛΕΠΙΔΡΑΣΗ</a:t>
            </a:r>
            <a:endParaRPr lang="el-GR" altLang="el-GR" sz="1200" dirty="0">
              <a:latin typeface="Arial" charset="0"/>
            </a:endParaRPr>
          </a:p>
          <a:p>
            <a:pPr eaLnBrk="1" hangingPunct="1"/>
            <a:endParaRPr lang="el-GR" altLang="el-GR" dirty="0">
              <a:latin typeface="Arial" charset="0"/>
            </a:endParaRPr>
          </a:p>
        </p:txBody>
      </p:sp>
      <p:sp>
        <p:nvSpPr>
          <p:cNvPr id="11270" name="AutoShape 7"/>
          <p:cNvSpPr>
            <a:spLocks noChangeArrowheads="1"/>
          </p:cNvSpPr>
          <p:nvPr/>
        </p:nvSpPr>
        <p:spPr bwMode="auto">
          <a:xfrm>
            <a:off x="207910" y="1520824"/>
            <a:ext cx="2628900" cy="1143000"/>
          </a:xfrm>
          <a:prstGeom prst="wedgeRoundRectCallout">
            <a:avLst>
              <a:gd name="adj1" fmla="val 74939"/>
              <a:gd name="adj2" fmla="val 16547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l-GR" altLang="el-GR" sz="1200" dirty="0">
                <a:latin typeface="Arial" charset="0"/>
                <a:cs typeface="Times New Roman" pitchFamily="18" charset="0"/>
              </a:rPr>
              <a:t>ΠΑΙΔΙ ΚΑΙ ΔΗΜΙΟΥΡΓΙΑ – ΕΚΦΡΑΣΗ:</a:t>
            </a:r>
            <a:endParaRPr lang="el-GR" altLang="el-GR" sz="1100" dirty="0">
              <a:latin typeface="Arial" charset="0"/>
            </a:endParaRPr>
          </a:p>
          <a:p>
            <a:r>
              <a:rPr lang="el-GR" altLang="el-GR" sz="800" dirty="0">
                <a:latin typeface="Arial" charset="0"/>
                <a:cs typeface="Times New Roman" pitchFamily="18" charset="0"/>
              </a:rPr>
              <a:t>Ι. ΕΙΚΑΣΤΙΚΑ</a:t>
            </a:r>
            <a:endParaRPr lang="el-GR" altLang="el-GR" sz="1100" dirty="0">
              <a:latin typeface="Arial" charset="0"/>
            </a:endParaRPr>
          </a:p>
          <a:p>
            <a:r>
              <a:rPr lang="el-GR" altLang="el-GR" sz="800" dirty="0">
                <a:latin typeface="Arial" charset="0"/>
                <a:cs typeface="Times New Roman" pitchFamily="18" charset="0"/>
              </a:rPr>
              <a:t>ΙΙ. ΘΕΑΤΡΟ – ΔΡΑΜΑΤΙΚΗ ΤΕΧΝΗ</a:t>
            </a:r>
            <a:endParaRPr lang="el-GR" altLang="el-GR" sz="1100" dirty="0">
              <a:latin typeface="Arial" charset="0"/>
            </a:endParaRPr>
          </a:p>
          <a:p>
            <a:r>
              <a:rPr lang="el-GR" altLang="el-GR" sz="800" dirty="0">
                <a:latin typeface="Arial" charset="0"/>
                <a:cs typeface="Times New Roman" pitchFamily="18" charset="0"/>
              </a:rPr>
              <a:t>ΙΙΙ. ΦΥΣΙΚΗ ΑΓΩΓΗ</a:t>
            </a:r>
            <a:endParaRPr lang="el-GR" altLang="el-GR" sz="1100" dirty="0">
              <a:latin typeface="Arial" charset="0"/>
            </a:endParaRPr>
          </a:p>
          <a:p>
            <a:r>
              <a:rPr lang="el-GR" altLang="el-GR" sz="800" dirty="0">
                <a:latin typeface="Arial" charset="0"/>
                <a:cs typeface="Times New Roman" pitchFamily="18" charset="0"/>
              </a:rPr>
              <a:t>Ι</a:t>
            </a:r>
            <a:r>
              <a:rPr lang="en-US" altLang="el-GR" sz="800" dirty="0">
                <a:latin typeface="Arial" charset="0"/>
                <a:cs typeface="Times New Roman" pitchFamily="18" charset="0"/>
              </a:rPr>
              <a:t>V. </a:t>
            </a:r>
            <a:r>
              <a:rPr lang="el-GR" altLang="el-GR" sz="800" dirty="0">
                <a:latin typeface="Arial" charset="0"/>
                <a:cs typeface="Times New Roman" pitchFamily="18" charset="0"/>
              </a:rPr>
              <a:t>ΜΟΥΣΙΚΗ</a:t>
            </a:r>
            <a:endParaRPr lang="el-GR" altLang="el-GR" dirty="0">
              <a:latin typeface="Arial" charset="0"/>
            </a:endParaRPr>
          </a:p>
        </p:txBody>
      </p:sp>
      <p:sp>
        <p:nvSpPr>
          <p:cNvPr id="11271" name="AutoShape 4"/>
          <p:cNvSpPr>
            <a:spLocks noChangeArrowheads="1"/>
          </p:cNvSpPr>
          <p:nvPr/>
        </p:nvSpPr>
        <p:spPr bwMode="auto">
          <a:xfrm>
            <a:off x="5868144" y="2347910"/>
            <a:ext cx="2768589" cy="617538"/>
          </a:xfrm>
          <a:prstGeom prst="wedgeRoundRectCallout">
            <a:avLst>
              <a:gd name="adj1" fmla="val -14759"/>
              <a:gd name="adj2" fmla="val -4700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l-GR" altLang="el-GR" sz="1200" b="1">
                <a:latin typeface="Arial" charset="0"/>
                <a:cs typeface="Times New Roman" pitchFamily="18" charset="0"/>
              </a:rPr>
              <a:t>ΠΑΙΔΙ ΚΑΙ ΠΛΗΡΟΦΟΡΙΚΗ</a:t>
            </a:r>
            <a:r>
              <a:rPr lang="el-GR" altLang="el-GR" sz="1200">
                <a:latin typeface="Arial" charset="0"/>
                <a:cs typeface="Times New Roman" pitchFamily="18" charset="0"/>
              </a:rPr>
              <a:t> – ΝΕΕΣ ΤΕΧΝΟΛΟΓΙΕΣ</a:t>
            </a:r>
            <a:endParaRPr lang="el-GR" altLang="el-GR">
              <a:latin typeface="Arial" charset="0"/>
            </a:endParaRPr>
          </a:p>
        </p:txBody>
      </p:sp>
      <p:sp>
        <p:nvSpPr>
          <p:cNvPr id="11272" name="AutoShape 6"/>
          <p:cNvSpPr>
            <a:spLocks noChangeArrowheads="1"/>
          </p:cNvSpPr>
          <p:nvPr/>
        </p:nvSpPr>
        <p:spPr bwMode="auto">
          <a:xfrm>
            <a:off x="0" y="2780928"/>
            <a:ext cx="6012160" cy="4077073"/>
          </a:xfrm>
          <a:prstGeom prst="wedgeRoundRectCallout">
            <a:avLst>
              <a:gd name="adj1" fmla="val 35241"/>
              <a:gd name="adj2" fmla="val -50167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l-GR" altLang="el-GR" sz="1200" b="1" dirty="0">
                <a:latin typeface="Arial" charset="0"/>
                <a:cs typeface="Times New Roman" pitchFamily="18" charset="0"/>
              </a:rPr>
              <a:t>ΠΑΙΔΙ ΚΑΙ ΓΛΩΣΣΑ</a:t>
            </a:r>
            <a:r>
              <a:rPr lang="el-GR" altLang="el-GR" sz="1200" dirty="0">
                <a:latin typeface="Arial" charset="0"/>
                <a:cs typeface="Times New Roman" pitchFamily="18" charset="0"/>
              </a:rPr>
              <a:t>:</a:t>
            </a:r>
            <a:endParaRPr lang="el-GR" altLang="el-GR" sz="1100" dirty="0">
              <a:latin typeface="Arial" charset="0"/>
            </a:endParaRPr>
          </a:p>
          <a:p>
            <a:r>
              <a:rPr lang="el-GR" altLang="el-GR" sz="1000" u="sng" dirty="0">
                <a:latin typeface="Arial" charset="0"/>
                <a:cs typeface="Times New Roman" pitchFamily="18" charset="0"/>
              </a:rPr>
              <a:t>Ι. ΠΡΟΦΟΡΙΚΗ ΕΠΙΚΟΙΝΩΝΙΑ – ΟΜΙΛΙΑ ΚΑΙ ΑΚΡΟΑΣΗ</a:t>
            </a:r>
            <a:endParaRPr lang="en-US" altLang="el-GR" sz="1000" u="sng" dirty="0">
              <a:latin typeface="Arial" charset="0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Font typeface="Tahoma"/>
              <a:buChar char="•"/>
              <a:tabLst>
                <a:tab pos="457200" algn="l"/>
              </a:tabLst>
            </a:pPr>
            <a:r>
              <a:rPr lang="el-GR" sz="1000" dirty="0">
                <a:effectLst/>
                <a:latin typeface="Times New Roman"/>
                <a:ea typeface="Times New Roman"/>
                <a:cs typeface="Times New Roman"/>
              </a:rPr>
              <a:t>Διήγηση / Αφήγηση</a:t>
            </a:r>
          </a:p>
          <a:p>
            <a:pPr marL="342900" lvl="0" indent="-342900">
              <a:spcAft>
                <a:spcPts val="0"/>
              </a:spcAft>
              <a:buFont typeface="Tahoma"/>
              <a:buChar char="•"/>
              <a:tabLst>
                <a:tab pos="457200" algn="l"/>
              </a:tabLst>
            </a:pPr>
            <a:r>
              <a:rPr lang="el-GR" sz="1000" dirty="0">
                <a:effectLst/>
                <a:latin typeface="Times New Roman"/>
                <a:ea typeface="Times New Roman"/>
                <a:cs typeface="Times New Roman"/>
              </a:rPr>
              <a:t>Περιγραφή</a:t>
            </a:r>
          </a:p>
          <a:p>
            <a:pPr marL="342900" lvl="0" indent="-342900">
              <a:spcAft>
                <a:spcPts val="0"/>
              </a:spcAft>
              <a:buFont typeface="Tahoma"/>
              <a:buChar char="•"/>
              <a:tabLst>
                <a:tab pos="457200" algn="l"/>
              </a:tabLst>
            </a:pPr>
            <a:r>
              <a:rPr lang="el-GR" sz="1000" dirty="0">
                <a:effectLst/>
                <a:latin typeface="Times New Roman"/>
                <a:ea typeface="Times New Roman"/>
                <a:cs typeface="Times New Roman"/>
              </a:rPr>
              <a:t>Εξήγηση / Ερμηνεία</a:t>
            </a:r>
          </a:p>
          <a:p>
            <a:pPr marL="342900" lvl="0" indent="-342900">
              <a:spcAft>
                <a:spcPts val="0"/>
              </a:spcAft>
              <a:buFont typeface="Tahoma"/>
              <a:buChar char="•"/>
              <a:tabLst>
                <a:tab pos="457200" algn="l"/>
              </a:tabLst>
            </a:pPr>
            <a:r>
              <a:rPr lang="el-GR" sz="1000" dirty="0">
                <a:effectLst/>
                <a:latin typeface="Times New Roman"/>
                <a:ea typeface="Times New Roman"/>
                <a:cs typeface="Times New Roman"/>
              </a:rPr>
              <a:t>Επιχειρηματολογία</a:t>
            </a:r>
          </a:p>
          <a:p>
            <a:pPr marL="342900" lvl="0" indent="-342900">
              <a:spcAft>
                <a:spcPts val="0"/>
              </a:spcAft>
              <a:buFont typeface="Tahoma"/>
              <a:buChar char="•"/>
              <a:tabLst>
                <a:tab pos="457200" algn="l"/>
              </a:tabLst>
            </a:pPr>
            <a:r>
              <a:rPr lang="el-GR" sz="1000" dirty="0">
                <a:effectLst/>
                <a:latin typeface="Times New Roman"/>
                <a:ea typeface="Times New Roman"/>
                <a:cs typeface="Times New Roman"/>
              </a:rPr>
              <a:t>Εμπλουτισμός λεξιλογίου</a:t>
            </a:r>
          </a:p>
          <a:p>
            <a:pPr marL="342900" lvl="0" indent="-342900">
              <a:spcAft>
                <a:spcPts val="0"/>
              </a:spcAft>
              <a:buFont typeface="Tahoma"/>
              <a:buChar char="•"/>
              <a:tabLst>
                <a:tab pos="457200" algn="l"/>
              </a:tabLst>
            </a:pPr>
            <a:r>
              <a:rPr lang="el-GR" sz="1000" dirty="0">
                <a:effectLst/>
                <a:latin typeface="Times New Roman"/>
                <a:ea typeface="Times New Roman"/>
                <a:cs typeface="Times New Roman"/>
              </a:rPr>
              <a:t>Φωνολογική / </a:t>
            </a:r>
            <a:r>
              <a:rPr lang="el-GR" sz="1000" dirty="0" err="1">
                <a:effectLst/>
                <a:latin typeface="Times New Roman"/>
                <a:ea typeface="Times New Roman"/>
                <a:cs typeface="Times New Roman"/>
              </a:rPr>
              <a:t>Φωνημική</a:t>
            </a:r>
            <a:r>
              <a:rPr lang="el-GR" sz="1000" dirty="0">
                <a:effectLst/>
                <a:latin typeface="Times New Roman"/>
                <a:ea typeface="Times New Roman"/>
                <a:cs typeface="Times New Roman"/>
              </a:rPr>
              <a:t> επίγνωση</a:t>
            </a:r>
            <a:endParaRPr lang="el-GR" altLang="el-GR" sz="1000" u="sng" dirty="0">
              <a:latin typeface="Arial" charset="0"/>
            </a:endParaRPr>
          </a:p>
          <a:p>
            <a:r>
              <a:rPr lang="el-GR" altLang="el-GR" sz="1000" u="sng" dirty="0">
                <a:latin typeface="Arial" charset="0"/>
                <a:cs typeface="Times New Roman" pitchFamily="18" charset="0"/>
              </a:rPr>
              <a:t>ΙΙ. ΑΝΑΓΝΩΣΗ</a:t>
            </a:r>
            <a:endParaRPr lang="en-US" altLang="el-GR" sz="1000" u="sng" dirty="0">
              <a:latin typeface="Arial" charset="0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Font typeface="Tahoma"/>
              <a:buChar char="•"/>
              <a:tabLst>
                <a:tab pos="457200" algn="l"/>
              </a:tabLst>
            </a:pPr>
            <a:r>
              <a:rPr lang="el-GR" sz="1000" dirty="0">
                <a:effectLst/>
                <a:latin typeface="Times New Roman"/>
                <a:ea typeface="Times New Roman"/>
                <a:cs typeface="Times New Roman"/>
              </a:rPr>
              <a:t>Επαφή με διαφορετικά είδη έντυπου λόγου (ενημερωτικά, περιγραφικά, αφηγηματικά, επιστολές, φυλλάδια, ιστοσελίδες, χάρτες, κ.ά.).</a:t>
            </a:r>
          </a:p>
          <a:p>
            <a:pPr marL="342900" lvl="0" indent="-342900">
              <a:spcAft>
                <a:spcPts val="0"/>
              </a:spcAft>
              <a:buFont typeface="Tahoma"/>
              <a:buChar char="•"/>
              <a:tabLst>
                <a:tab pos="457200" algn="l"/>
              </a:tabLst>
            </a:pPr>
            <a:r>
              <a:rPr lang="el-GR" sz="1000" dirty="0">
                <a:effectLst/>
                <a:latin typeface="Times New Roman"/>
                <a:ea typeface="Times New Roman"/>
                <a:cs typeface="Times New Roman"/>
              </a:rPr>
              <a:t>Συνειδητοποίηση της λειτουργικότητας των διαφορετικών εκδοχών γραπτού λόγου</a:t>
            </a:r>
          </a:p>
          <a:p>
            <a:pPr marL="342900" lvl="0" indent="-342900">
              <a:spcAft>
                <a:spcPts val="0"/>
              </a:spcAft>
              <a:buFont typeface="Tahoma"/>
              <a:buChar char="•"/>
              <a:tabLst>
                <a:tab pos="457200" algn="l"/>
              </a:tabLst>
            </a:pPr>
            <a:r>
              <a:rPr lang="el-GR" sz="1000" dirty="0">
                <a:effectLst/>
                <a:latin typeface="Times New Roman"/>
                <a:ea typeface="Times New Roman"/>
                <a:cs typeface="Times New Roman"/>
              </a:rPr>
              <a:t>Άντληση πληροφοριών από διαφορετικές πηγές</a:t>
            </a:r>
          </a:p>
          <a:p>
            <a:pPr marL="342900" lvl="0" indent="-342900">
              <a:spcAft>
                <a:spcPts val="0"/>
              </a:spcAft>
              <a:buFont typeface="Tahoma"/>
              <a:buChar char="•"/>
              <a:tabLst>
                <a:tab pos="457200" algn="l"/>
              </a:tabLst>
            </a:pPr>
            <a:r>
              <a:rPr lang="el-GR" sz="1000" dirty="0">
                <a:effectLst/>
                <a:latin typeface="Times New Roman"/>
                <a:ea typeface="Times New Roman"/>
                <a:cs typeface="Times New Roman"/>
              </a:rPr>
              <a:t>Χρήση της βιβλιοθήκης</a:t>
            </a:r>
          </a:p>
          <a:p>
            <a:pPr marL="342900" lvl="0" indent="-342900">
              <a:spcAft>
                <a:spcPts val="0"/>
              </a:spcAft>
              <a:buFont typeface="Tahoma"/>
              <a:buChar char="•"/>
              <a:tabLst>
                <a:tab pos="457200" algn="l"/>
              </a:tabLst>
            </a:pPr>
            <a:r>
              <a:rPr lang="el-GR" sz="1000" dirty="0">
                <a:effectLst/>
                <a:latin typeface="Times New Roman"/>
                <a:ea typeface="Times New Roman"/>
                <a:cs typeface="Times New Roman"/>
              </a:rPr>
              <a:t>Διάκριση διαφορετικών σημειωτικών συστημάτων και αλφαβήτων</a:t>
            </a:r>
          </a:p>
          <a:p>
            <a:pPr marL="342900" lvl="0" indent="-342900">
              <a:spcAft>
                <a:spcPts val="0"/>
              </a:spcAft>
              <a:buFont typeface="Tahoma"/>
              <a:buChar char="•"/>
              <a:tabLst>
                <a:tab pos="457200" algn="l"/>
              </a:tabLst>
            </a:pPr>
            <a:r>
              <a:rPr lang="el-GR" sz="1000" dirty="0">
                <a:effectLst/>
                <a:latin typeface="Times New Roman"/>
                <a:ea typeface="Times New Roman"/>
                <a:cs typeface="Times New Roman"/>
              </a:rPr>
              <a:t>Υιοθέτηση βασικών συμβάσεων ανάγνωσης</a:t>
            </a:r>
          </a:p>
          <a:p>
            <a:pPr marL="342900" lvl="0" indent="-342900">
              <a:spcAft>
                <a:spcPts val="0"/>
              </a:spcAft>
              <a:buFont typeface="Tahoma"/>
              <a:buChar char="•"/>
              <a:tabLst>
                <a:tab pos="457200" algn="l"/>
              </a:tabLst>
            </a:pPr>
            <a:r>
              <a:rPr lang="el-GR" sz="1000" dirty="0">
                <a:effectLst/>
                <a:latin typeface="Times New Roman"/>
                <a:ea typeface="Times New Roman"/>
                <a:cs typeface="Times New Roman"/>
              </a:rPr>
              <a:t>Πίνακες αναφοράς</a:t>
            </a:r>
          </a:p>
          <a:p>
            <a:pPr marL="342900" lvl="0" indent="-342900">
              <a:spcAft>
                <a:spcPts val="0"/>
              </a:spcAft>
              <a:buFont typeface="Tahoma"/>
              <a:buChar char="•"/>
              <a:tabLst>
                <a:tab pos="457200" algn="l"/>
              </a:tabLst>
            </a:pPr>
            <a:r>
              <a:rPr lang="el-GR" sz="1000" dirty="0" err="1">
                <a:effectLst/>
                <a:latin typeface="Times New Roman"/>
                <a:ea typeface="Times New Roman"/>
                <a:cs typeface="Times New Roman"/>
              </a:rPr>
              <a:t>Γραφοφωνημικές</a:t>
            </a:r>
            <a:r>
              <a:rPr lang="el-GR" sz="1000" dirty="0">
                <a:effectLst/>
                <a:latin typeface="Times New Roman"/>
                <a:ea typeface="Times New Roman"/>
                <a:cs typeface="Times New Roman"/>
              </a:rPr>
              <a:t> αντιστοιχίσεις</a:t>
            </a:r>
            <a:endParaRPr lang="el-GR" altLang="el-GR" sz="1000" u="sng" dirty="0">
              <a:latin typeface="Arial" charset="0"/>
            </a:endParaRPr>
          </a:p>
          <a:p>
            <a:r>
              <a:rPr lang="el-GR" altLang="el-GR" sz="1000" u="sng" dirty="0">
                <a:latin typeface="Arial" charset="0"/>
                <a:cs typeface="Times New Roman" pitchFamily="18" charset="0"/>
              </a:rPr>
              <a:t>ΙΙΙ. ΓΡΑΦΗ ΚΑΙ ΓΡΑΠΤΗ ΕΚΦΡΑΣΗ</a:t>
            </a:r>
            <a:endParaRPr lang="el-GR" altLang="el-GR" sz="1000" u="sng" dirty="0">
              <a:latin typeface="Arial" charset="0"/>
            </a:endParaRPr>
          </a:p>
          <a:p>
            <a:pPr marL="342900" lvl="0" indent="-342900">
              <a:spcAft>
                <a:spcPts val="0"/>
              </a:spcAft>
              <a:buFont typeface="Tahoma"/>
              <a:buChar char="•"/>
              <a:tabLst>
                <a:tab pos="457200" algn="l"/>
              </a:tabLst>
            </a:pPr>
            <a:r>
              <a:rPr lang="el-GR" sz="1000" dirty="0">
                <a:effectLst/>
                <a:latin typeface="Times New Roman"/>
                <a:ea typeface="Times New Roman"/>
                <a:cs typeface="Times New Roman"/>
              </a:rPr>
              <a:t>Συνειδητοποίηση της χρήσης του γραπτού λόγου</a:t>
            </a:r>
          </a:p>
          <a:p>
            <a:pPr marL="342900" lvl="0" indent="-342900">
              <a:spcAft>
                <a:spcPts val="0"/>
              </a:spcAft>
              <a:buFont typeface="Tahoma"/>
              <a:buChar char="•"/>
              <a:tabLst>
                <a:tab pos="457200" algn="l"/>
              </a:tabLst>
            </a:pPr>
            <a:r>
              <a:rPr lang="el-GR" sz="1000" dirty="0">
                <a:effectLst/>
                <a:latin typeface="Times New Roman"/>
                <a:ea typeface="Times New Roman"/>
                <a:cs typeface="Times New Roman"/>
              </a:rPr>
              <a:t>Παραγωγή (ατομικά ή/και ομαδικά) κείμενων με διαφορετικούς επικοινωνιακούς στόχους (π.χ. ενημερωτικά φυλλάδια, κάρτες, αφηγηματικά κείμενα).</a:t>
            </a:r>
          </a:p>
          <a:p>
            <a:pPr marL="342900" lvl="0" indent="-342900">
              <a:spcAft>
                <a:spcPts val="0"/>
              </a:spcAft>
              <a:buFont typeface="Tahoma"/>
              <a:buChar char="•"/>
              <a:tabLst>
                <a:tab pos="457200" algn="l"/>
              </a:tabLst>
            </a:pPr>
            <a:r>
              <a:rPr lang="el-GR" sz="1000" dirty="0">
                <a:effectLst/>
                <a:latin typeface="Times New Roman"/>
                <a:ea typeface="Times New Roman"/>
                <a:cs typeface="Times New Roman"/>
              </a:rPr>
              <a:t>Υπαγόρευση κείμενων στην/στον εκπαιδευτικό (π.χ. επιστολές, προσκλήσεις) </a:t>
            </a:r>
          </a:p>
          <a:p>
            <a:pPr marL="342900" lvl="0" indent="-342900">
              <a:spcAft>
                <a:spcPts val="0"/>
              </a:spcAft>
              <a:buFont typeface="Tahoma"/>
              <a:buChar char="•"/>
              <a:tabLst>
                <a:tab pos="457200" algn="l"/>
              </a:tabLst>
            </a:pPr>
            <a:r>
              <a:rPr lang="el-GR" sz="1000" dirty="0">
                <a:effectLst/>
                <a:latin typeface="Times New Roman"/>
                <a:ea typeface="Times New Roman"/>
                <a:cs typeface="Times New Roman"/>
              </a:rPr>
              <a:t>Γραφή του ονόματος.</a:t>
            </a:r>
          </a:p>
          <a:p>
            <a:endParaRPr lang="el-GR" altLang="el-GR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73" name="AutoShape 5"/>
          <p:cNvSpPr>
            <a:spLocks noChangeArrowheads="1"/>
          </p:cNvSpPr>
          <p:nvPr/>
        </p:nvSpPr>
        <p:spPr bwMode="auto">
          <a:xfrm>
            <a:off x="6156176" y="3284984"/>
            <a:ext cx="2857500" cy="1371600"/>
          </a:xfrm>
          <a:prstGeom prst="wedgeRoundRectCallout">
            <a:avLst>
              <a:gd name="adj1" fmla="val -34245"/>
              <a:gd name="adj2" fmla="val -8472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l-GR" altLang="el-GR" sz="1000" dirty="0">
                <a:latin typeface="Arial" charset="0"/>
                <a:cs typeface="Times New Roman" pitchFamily="18" charset="0"/>
              </a:rPr>
              <a:t>ΘΕΜΑΤΑ ΠΕΡΙΒΑΛΛΟΝΤΟΣ</a:t>
            </a:r>
            <a:endParaRPr lang="el-GR" altLang="el-GR" sz="1100" dirty="0">
              <a:latin typeface="Arial" charset="0"/>
            </a:endParaRPr>
          </a:p>
          <a:p>
            <a:r>
              <a:rPr lang="el-GR" altLang="el-GR" sz="1000" dirty="0">
                <a:latin typeface="Arial" charset="0"/>
                <a:cs typeface="Times New Roman" pitchFamily="18" charset="0"/>
              </a:rPr>
              <a:t>ΘΕΜΑΤΑ ΤΟΠΙΚΗΣ ΙΣΤΟΡΙΑΣ</a:t>
            </a:r>
            <a:endParaRPr lang="el-GR" altLang="el-GR" sz="1100" dirty="0">
              <a:latin typeface="Arial" charset="0"/>
            </a:endParaRPr>
          </a:p>
          <a:p>
            <a:r>
              <a:rPr lang="el-GR" altLang="el-GR" sz="1000" dirty="0">
                <a:latin typeface="Arial" charset="0"/>
                <a:cs typeface="Times New Roman" pitchFamily="18" charset="0"/>
              </a:rPr>
              <a:t>ΘΕΜΑΤΑ ΑΓΩΓΗΣ ΥΓΕΙΑΣ</a:t>
            </a:r>
            <a:endParaRPr lang="el-GR" altLang="el-GR" sz="1100" dirty="0">
              <a:latin typeface="Arial" charset="0"/>
            </a:endParaRPr>
          </a:p>
          <a:p>
            <a:r>
              <a:rPr lang="el-GR" altLang="el-GR" sz="1000" dirty="0">
                <a:latin typeface="Arial" charset="0"/>
                <a:cs typeface="Times New Roman" pitchFamily="18" charset="0"/>
              </a:rPr>
              <a:t>ΘΕΜΑΤΑ ΑΓΩΓΗΣ ΤΟΥ ΚΑΤΑΝΑΛΩΤΗ, ΙΣΟΤΗΤΑΣ ΦΥΛΩΝ, ΣΥΜΜΕΤΟΧΗ ΣΕ ΕΞΩΣΧΟΛΙΚΑ ΔΡΩΜΕΝΑ, ΦΙΛΑΝΑΓΝΩΣΙΑΣ</a:t>
            </a:r>
            <a:endParaRPr lang="el-GR" altLang="el-GR" sz="1100" dirty="0">
              <a:latin typeface="Arial" charset="0"/>
            </a:endParaRPr>
          </a:p>
          <a:p>
            <a:endParaRPr lang="el-GR" altLang="el-GR" dirty="0">
              <a:latin typeface="Arial" charset="0"/>
            </a:endParaRPr>
          </a:p>
        </p:txBody>
      </p:sp>
      <p:sp>
        <p:nvSpPr>
          <p:cNvPr id="11274" name="Rectangle 12"/>
          <p:cNvSpPr>
            <a:spLocks noChangeArrowheads="1"/>
          </p:cNvSpPr>
          <p:nvPr/>
        </p:nvSpPr>
        <p:spPr bwMode="auto">
          <a:xfrm>
            <a:off x="323850" y="260350"/>
            <a:ext cx="39385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l-GR" altLang="el-GR" sz="1200">
                <a:latin typeface="Arial" charset="0"/>
                <a:cs typeface="Times New Roman" pitchFamily="18" charset="0"/>
              </a:rPr>
              <a:t>Παράδειγμα εξακτίνωσης (σύνδεση με μαθησιακές περιοχές)</a:t>
            </a:r>
            <a:endParaRPr lang="el-GR" altLang="el-GR" sz="1100">
              <a:latin typeface="Arial" charset="0"/>
            </a:endParaRPr>
          </a:p>
          <a:p>
            <a:endParaRPr lang="el-GR" altLang="el-G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493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/>
              <a:t>“</a:t>
            </a:r>
            <a:r>
              <a:rPr lang="el-GR" b="1" i="1" dirty="0"/>
              <a:t>H εκπαίδευση είναι από την εμπειρία, για την εμπειρία και μέσω της εμπειρίας</a:t>
            </a:r>
            <a:r>
              <a:rPr lang="el-GR" dirty="0"/>
              <a:t>”.</a:t>
            </a:r>
          </a:p>
          <a:p>
            <a:pPr marL="0" indent="0">
              <a:buNone/>
            </a:pPr>
            <a:r>
              <a:rPr lang="el-GR" dirty="0"/>
              <a:t>“</a:t>
            </a:r>
            <a:r>
              <a:rPr lang="el-GR" b="1" i="1" dirty="0"/>
              <a:t>Το σχολείο δεν είναι προετοιμασία για τη ζωή, είναι ζωή</a:t>
            </a:r>
            <a:r>
              <a:rPr lang="el-GR" dirty="0"/>
              <a:t>”.</a:t>
            </a:r>
          </a:p>
          <a:p>
            <a:pPr marL="0" indent="0">
              <a:buNone/>
            </a:pPr>
            <a:r>
              <a:rPr lang="el-GR" dirty="0"/>
              <a:t>                                                   </a:t>
            </a:r>
            <a:r>
              <a:rPr lang="el-GR" dirty="0" err="1"/>
              <a:t>Dewey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spcBef>
                <a:spcPct val="0"/>
              </a:spcBef>
              <a:buNone/>
            </a:pPr>
            <a:r>
              <a:rPr lang="el-GR" altLang="el-GR" dirty="0"/>
              <a:t>ΦΕΚ 93-Β/ 10-2-1999: «Πρόγραμμα Σπουδών της Νεοελληνικής Γλώσσας στην προ-Δημοτική Εκπαίδευση - Νηπιαγωγείο και στο Δημοτικό Σχολείο»</a:t>
            </a:r>
          </a:p>
          <a:p>
            <a:pPr>
              <a:spcBef>
                <a:spcPct val="0"/>
              </a:spcBef>
              <a:buNone/>
            </a:pPr>
            <a:r>
              <a:rPr lang="el-GR" altLang="el-GR" dirty="0"/>
              <a:t>ΦΕΚ 1376-β/ 18-10-2001: «Διαθεματικό Ενιαίο Πλαίσιο Προγραμμάτων Σπουδών για το Νηπιαγωγείο».</a:t>
            </a:r>
          </a:p>
          <a:p>
            <a:pPr>
              <a:spcBef>
                <a:spcPct val="0"/>
              </a:spcBef>
              <a:buNone/>
            </a:pPr>
            <a:r>
              <a:rPr lang="el-GR" altLang="el-GR" dirty="0" err="1"/>
              <a:t>Δαφέρμου</a:t>
            </a:r>
            <a:r>
              <a:rPr lang="el-GR" altLang="el-GR" dirty="0"/>
              <a:t>, Χ., Κουλούρη, Π. &amp; </a:t>
            </a:r>
            <a:r>
              <a:rPr lang="el-GR" altLang="el-GR" dirty="0" err="1"/>
              <a:t>Μπασαγιάννη</a:t>
            </a:r>
            <a:r>
              <a:rPr lang="el-GR" altLang="el-GR" dirty="0"/>
              <a:t>, Ε. (2006). Οδηγός Νηπιαγωγού: Εκπαιδευτικοί Σχεδιασμοί – Δημιουργικά περιβάλλοντα μάθησης. ΥΠΕΠΘ: Παιδαγωγικό Ινστιτούτο.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820722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Δίχρωμος συνδυασμός">
  <a:themeElements>
    <a:clrScheme name="Δίχρωμος συνδυασμός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Δίχρωμος συνδυασμός">
      <a:majorFont>
        <a:latin typeface="Lucida Grande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Δίχρωμος συνδυασμός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χρωμος συνδυασμός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Δίχρωμος συνδυασμός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Δίχρωμος συνδυασμός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χρωμος συνδυασμός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Δίχρωμος συνδυασμός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Δίχρωμος συνδυασμός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572</Words>
  <Application>Microsoft Macintosh PowerPoint</Application>
  <PresentationFormat>On-screen Show (4:3)</PresentationFormat>
  <Paragraphs>77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Lucida Grande</vt:lpstr>
      <vt:lpstr>Tahoma</vt:lpstr>
      <vt:lpstr>Times New Roman</vt:lpstr>
      <vt:lpstr>Wingdings</vt:lpstr>
      <vt:lpstr>Θέμα του Office</vt:lpstr>
      <vt:lpstr>1_Δίχρωμος συνδυασμός</vt:lpstr>
      <vt:lpstr>Διερευνητική μάθηση στο νηπιαγωγείο: Σχέδια εργασίας, θεματικές ενότητες, εις βάθους μελέτες (project)</vt:lpstr>
      <vt:lpstr>Σχέδιο εργασίας (project)/ θεματική ενότητα/ εις βάθους μελέτη: Πορεία ανάπτυξης (Katz &amp; Chard, 2004)</vt:lpstr>
      <vt:lpstr>Μελέτη</vt:lpstr>
      <vt:lpstr>Βασικά χαρακτηριστικά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Nektarios</dc:creator>
  <cp:lastModifiedBy>Microsoft Office User</cp:lastModifiedBy>
  <cp:revision>21</cp:revision>
  <cp:lastPrinted>2014-01-22T14:47:05Z</cp:lastPrinted>
  <dcterms:created xsi:type="dcterms:W3CDTF">2014-01-22T13:50:30Z</dcterms:created>
  <dcterms:modified xsi:type="dcterms:W3CDTF">2021-02-11T08:36:11Z</dcterms:modified>
</cp:coreProperties>
</file>