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5" r:id="rId10"/>
    <p:sldId id="266" r:id="rId11"/>
    <p:sldId id="264"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3/24/2023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3/24/2023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3/24/2023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2A57D7DE-61AE-4BC6-A87E-9454F8FD646E}" type="datetimeFigureOut">
              <a:rPr lang="en-US" dirty="0"/>
              <a:t>3/24/2023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AAA0FC-AF95-454C-A4E6-937690C7EEE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96DFF08F-DC6B-4601-B491-B0F83F6DD2DA}" type="datetimeFigureOut">
              <a:rPr lang="en-US" dirty="0"/>
              <a:t>3/24/2023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97278" y="1845734"/>
            <a:ext cx="4937760" cy="402335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3/24/2023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lumMod val="9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97280" y="2582334"/>
            <a:ext cx="4937760" cy="3378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lumMod val="9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17920" y="2582334"/>
            <a:ext cx="4937760" cy="3378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3/24/2023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3/24/2023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DFF08F-DC6B-4601-B491-B0F83F6DD2DA}" type="datetimeFigureOut">
              <a:rPr lang="en-US" dirty="0"/>
              <a:pPr/>
              <a:t>3/24/2023</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0" y="0"/>
            <a:ext cx="4050791"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6DFF08F-DC6B-4601-B491-B0F83F6DD2DA}" type="datetimeFigureOut">
              <a:rPr lang="en-US" dirty="0"/>
              <a:pPr/>
              <a:t>3/24/2023</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chemeClr val="tx1"/>
                </a:solidFill>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5" y="0"/>
            <a:ext cx="12191985" cy="4915076"/>
          </a:xfrm>
          <a:solidFill>
            <a:schemeClr val="bg1">
              <a:lumMod val="50000"/>
              <a:lumOff val="5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lvl1pPr>
              <a:defRPr>
                <a:solidFill>
                  <a:schemeClr val="tx2"/>
                </a:solidFill>
              </a:defRPr>
            </a:lvl1pPr>
          </a:lstStyle>
          <a:p>
            <a:fld id="{96DFF08F-DC6B-4601-B491-B0F83F6DD2DA}" type="datetimeFigureOut">
              <a:rPr lang="en-US" dirty="0"/>
              <a:pPr/>
              <a:t>3/24/2023</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75000"/>
            <a:lumOff val="25000"/>
          </a:schemeClr>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dirty="0"/>
              <a:pPr/>
              <a:t>3/24/2023</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3"/>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flipbookpdf.net/web/site/9f78c7f308ed295bba4d0379ca2220b7fe301d3c202303.pdf.html" TargetMode="External"/><Relationship Id="rId7" Type="http://schemas.openxmlformats.org/officeDocument/2006/relationships/hyperlink" Target="https://newlearningonline.com/learning-by-design/the-knowledge-processes" TargetMode="External"/><Relationship Id="rId2" Type="http://schemas.openxmlformats.org/officeDocument/2006/relationships/hyperlink" Target="https://www.didaktorika.gr/eadd/handle/10442/51455" TargetMode="External"/><Relationship Id="rId1" Type="http://schemas.openxmlformats.org/officeDocument/2006/relationships/slideLayout" Target="../slideLayouts/slideLayout2.xml"/><Relationship Id="rId6" Type="http://schemas.openxmlformats.org/officeDocument/2006/relationships/hyperlink" Target="http://neamathisi.com/learning-by-design/the-knowledge-processes" TargetMode="External"/><Relationship Id="rId5" Type="http://schemas.openxmlformats.org/officeDocument/2006/relationships/hyperlink" Target="http://neamathisi.com/learning-by-design" TargetMode="External"/><Relationship Id="rId4" Type="http://schemas.openxmlformats.org/officeDocument/2006/relationships/hyperlink" Target="https://newlearningonline.com/learning-by-design"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flipbookpdf.net/web/site/9f78c7f308ed295bba4d0379ca2220b7fe301d3c202303.pdf.html"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45BD06-56DF-0AAE-72E4-BAA4A597069D}"/>
              </a:ext>
            </a:extLst>
          </p:cNvPr>
          <p:cNvSpPr>
            <a:spLocks noGrp="1"/>
          </p:cNvSpPr>
          <p:nvPr>
            <p:ph type="ctrTitle"/>
          </p:nvPr>
        </p:nvSpPr>
        <p:spPr>
          <a:xfrm>
            <a:off x="1100051" y="1027893"/>
            <a:ext cx="10058400" cy="1822883"/>
          </a:xfrm>
        </p:spPr>
        <p:txBody>
          <a:bodyPr>
            <a:normAutofit/>
          </a:bodyPr>
          <a:lstStyle/>
          <a:p>
            <a:pPr algn="ctr"/>
            <a:r>
              <a:rPr lang="el-GR" sz="4400" b="1" dirty="0">
                <a:effectLst>
                  <a:outerShdw blurRad="38100" dist="38100" dir="2700000" algn="tl">
                    <a:srgbClr val="000000">
                      <a:alpha val="43137"/>
                    </a:srgbClr>
                  </a:outerShdw>
                </a:effectLst>
              </a:rPr>
              <a:t>Μάθηση μέσω Σχεδιασμού</a:t>
            </a:r>
            <a:br>
              <a:rPr lang="el-GR" sz="4400" b="1" dirty="0">
                <a:effectLst>
                  <a:outerShdw blurRad="38100" dist="38100" dir="2700000" algn="tl">
                    <a:srgbClr val="000000">
                      <a:alpha val="43137"/>
                    </a:srgbClr>
                  </a:outerShdw>
                </a:effectLst>
              </a:rPr>
            </a:br>
            <a:r>
              <a:rPr lang="en-US" sz="4400" b="1" dirty="0">
                <a:effectLst>
                  <a:outerShdw blurRad="38100" dist="38100" dir="2700000" algn="tl">
                    <a:srgbClr val="000000">
                      <a:alpha val="43137"/>
                    </a:srgbClr>
                  </a:outerShdw>
                </a:effectLst>
              </a:rPr>
              <a:t>(Learning by Design)</a:t>
            </a:r>
            <a:endParaRPr lang="el-GR" sz="4400" b="1" dirty="0">
              <a:effectLst>
                <a:outerShdw blurRad="38100" dist="38100" dir="2700000" algn="tl">
                  <a:srgbClr val="000000">
                    <a:alpha val="43137"/>
                  </a:srgbClr>
                </a:outerShdw>
              </a:effectLst>
            </a:endParaRPr>
          </a:p>
        </p:txBody>
      </p:sp>
      <p:sp>
        <p:nvSpPr>
          <p:cNvPr id="3" name="Υπότιτλος 2">
            <a:extLst>
              <a:ext uri="{FF2B5EF4-FFF2-40B4-BE49-F238E27FC236}">
                <a16:creationId xmlns:a16="http://schemas.microsoft.com/office/drawing/2014/main" id="{AA2836C9-CF58-19DE-8D5B-A2FE12229932}"/>
              </a:ext>
            </a:extLst>
          </p:cNvPr>
          <p:cNvSpPr>
            <a:spLocks noGrp="1"/>
          </p:cNvSpPr>
          <p:nvPr>
            <p:ph type="subTitle" idx="1"/>
          </p:nvPr>
        </p:nvSpPr>
        <p:spPr/>
        <p:txBody>
          <a:bodyPr/>
          <a:lstStyle/>
          <a:p>
            <a:pPr algn="ctr"/>
            <a:r>
              <a:rPr lang="el-GR" b="1" dirty="0">
                <a:effectLst>
                  <a:outerShdw blurRad="38100" dist="38100" dir="2700000" algn="tl">
                    <a:srgbClr val="000000">
                      <a:alpha val="43137"/>
                    </a:srgbClr>
                  </a:outerShdw>
                </a:effectLst>
              </a:rPr>
              <a:t>Δρ. </a:t>
            </a:r>
            <a:r>
              <a:rPr lang="el-GR" b="1" dirty="0" err="1">
                <a:effectLst>
                  <a:outerShdw blurRad="38100" dist="38100" dir="2700000" algn="tl">
                    <a:srgbClr val="000000">
                      <a:alpha val="43137"/>
                    </a:srgbClr>
                  </a:outerShdw>
                </a:effectLst>
              </a:rPr>
              <a:t>μαρια</a:t>
            </a:r>
            <a:r>
              <a:rPr lang="el-GR" b="1" dirty="0">
                <a:effectLst>
                  <a:outerShdw blurRad="38100" dist="38100" dir="2700000" algn="tl">
                    <a:srgbClr val="000000">
                      <a:alpha val="43137"/>
                    </a:srgbClr>
                  </a:outerShdw>
                </a:effectLst>
              </a:rPr>
              <a:t> </a:t>
            </a:r>
            <a:r>
              <a:rPr lang="el-GR" b="1" dirty="0" err="1">
                <a:effectLst>
                  <a:outerShdw blurRad="38100" dist="38100" dir="2700000" algn="tl">
                    <a:srgbClr val="000000">
                      <a:alpha val="43137"/>
                    </a:srgbClr>
                  </a:outerShdw>
                </a:effectLst>
              </a:rPr>
              <a:t>βλαχου</a:t>
            </a:r>
            <a:endParaRPr lang="el-GR"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50443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Θέση περιεχομένου 4">
            <a:extLst>
              <a:ext uri="{FF2B5EF4-FFF2-40B4-BE49-F238E27FC236}">
                <a16:creationId xmlns:a16="http://schemas.microsoft.com/office/drawing/2014/main" id="{F1611BA5-2166-4DC0-5BDC-2C9D48438993}"/>
              </a:ext>
            </a:extLst>
          </p:cNvPr>
          <p:cNvPicPr>
            <a:picLocks noGrp="1" noChangeAspect="1"/>
          </p:cNvPicPr>
          <p:nvPr>
            <p:ph idx="1"/>
          </p:nvPr>
        </p:nvPicPr>
        <p:blipFill>
          <a:blip r:embed="rId2"/>
          <a:stretch>
            <a:fillRect/>
          </a:stretch>
        </p:blipFill>
        <p:spPr>
          <a:xfrm>
            <a:off x="3096368" y="92693"/>
            <a:ext cx="5999264" cy="4508594"/>
          </a:xfrm>
        </p:spPr>
      </p:pic>
      <p:pic>
        <p:nvPicPr>
          <p:cNvPr id="7" name="Εικόνα 6">
            <a:extLst>
              <a:ext uri="{FF2B5EF4-FFF2-40B4-BE49-F238E27FC236}">
                <a16:creationId xmlns:a16="http://schemas.microsoft.com/office/drawing/2014/main" id="{8BE8AD5D-CE90-2A93-4C00-41F33D633116}"/>
              </a:ext>
            </a:extLst>
          </p:cNvPr>
          <p:cNvPicPr>
            <a:picLocks noChangeAspect="1"/>
          </p:cNvPicPr>
          <p:nvPr/>
        </p:nvPicPr>
        <p:blipFill>
          <a:blip r:embed="rId3"/>
          <a:stretch>
            <a:fillRect/>
          </a:stretch>
        </p:blipFill>
        <p:spPr>
          <a:xfrm>
            <a:off x="3096368" y="4601287"/>
            <a:ext cx="5999264" cy="2015232"/>
          </a:xfrm>
          <a:prstGeom prst="rect">
            <a:avLst/>
          </a:prstGeom>
        </p:spPr>
      </p:pic>
    </p:spTree>
    <p:extLst>
      <p:ext uri="{BB962C8B-B14F-4D97-AF65-F5344CB8AC3E}">
        <p14:creationId xmlns:p14="http://schemas.microsoft.com/office/powerpoint/2010/main" val="24143287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AB63F91-EAD6-895A-3ACD-03ACBCC5D699}"/>
              </a:ext>
            </a:extLst>
          </p:cNvPr>
          <p:cNvSpPr>
            <a:spLocks noGrp="1"/>
          </p:cNvSpPr>
          <p:nvPr>
            <p:ph type="title"/>
          </p:nvPr>
        </p:nvSpPr>
        <p:spPr>
          <a:xfrm>
            <a:off x="1097280" y="286604"/>
            <a:ext cx="10058400" cy="896738"/>
          </a:xfrm>
        </p:spPr>
        <p:txBody>
          <a:bodyPr>
            <a:normAutofit/>
          </a:bodyPr>
          <a:lstStyle/>
          <a:p>
            <a:pPr algn="ctr"/>
            <a:r>
              <a:rPr lang="el-GR" sz="3200" b="1" dirty="0">
                <a:effectLst>
                  <a:outerShdw blurRad="38100" dist="38100" dir="2700000" algn="tl">
                    <a:srgbClr val="000000">
                      <a:alpha val="43137"/>
                    </a:srgbClr>
                  </a:outerShdw>
                </a:effectLst>
              </a:rPr>
              <a:t>Πηγές</a:t>
            </a:r>
          </a:p>
        </p:txBody>
      </p:sp>
      <p:sp>
        <p:nvSpPr>
          <p:cNvPr id="3" name="Θέση περιεχομένου 2">
            <a:extLst>
              <a:ext uri="{FF2B5EF4-FFF2-40B4-BE49-F238E27FC236}">
                <a16:creationId xmlns:a16="http://schemas.microsoft.com/office/drawing/2014/main" id="{1047D5A4-B1FB-B23D-D1A4-32D3417C6C5E}"/>
              </a:ext>
            </a:extLst>
          </p:cNvPr>
          <p:cNvSpPr>
            <a:spLocks noGrp="1"/>
          </p:cNvSpPr>
          <p:nvPr>
            <p:ph idx="1"/>
          </p:nvPr>
        </p:nvSpPr>
        <p:spPr>
          <a:xfrm>
            <a:off x="627529" y="1873624"/>
            <a:ext cx="11035553" cy="4697772"/>
          </a:xfrm>
        </p:spPr>
        <p:txBody>
          <a:bodyPr>
            <a:normAutofit fontScale="70000" lnSpcReduction="20000"/>
          </a:bodyPr>
          <a:lstStyle/>
          <a:p>
            <a:pPr algn="just">
              <a:buFont typeface="Wingdings" panose="05000000000000000000" pitchFamily="2" charset="2"/>
              <a:buChar char="§"/>
            </a:pPr>
            <a:r>
              <a:rPr lang="en-US" sz="2600" dirty="0"/>
              <a:t> </a:t>
            </a:r>
            <a:r>
              <a:rPr lang="el-GR" sz="2600" dirty="0"/>
              <a:t>Βλάχου, Μ. (2022). </a:t>
            </a:r>
            <a:r>
              <a:rPr lang="el-GR" sz="2600" i="1" dirty="0"/>
              <a:t>Διαφοροποιημένη Παιδαγωγική και Διαπολιτισμική Μάθηση στην Προσχολική Εκπαίδευση: Η αξιοποίηση των βιογραφιών των μαθητών στην παραγωγή διαπολιτισμικού παραμυθιού. </a:t>
            </a:r>
            <a:r>
              <a:rPr lang="el-GR" sz="2600" dirty="0"/>
              <a:t>(Διδακτορική διατριβή). Διαθέσιμο από: Εθνικό Αρχείο Διδακτορικών Διατριβών. (σσ.152-164).</a:t>
            </a:r>
          </a:p>
          <a:p>
            <a:pPr marL="0" indent="0" algn="just">
              <a:buNone/>
            </a:pPr>
            <a:r>
              <a:rPr lang="el-GR" sz="2600" dirty="0"/>
              <a:t>Ανακτήθηκε από </a:t>
            </a:r>
            <a:r>
              <a:rPr lang="en-US" sz="2600" dirty="0">
                <a:hlinkClick r:id="rId2"/>
              </a:rPr>
              <a:t>https://www.didaktorika.gr/eadd/handle/10442/51455</a:t>
            </a:r>
            <a:r>
              <a:rPr lang="el-GR" sz="2600" dirty="0"/>
              <a:t> </a:t>
            </a:r>
          </a:p>
          <a:p>
            <a:pPr marL="0" indent="0">
              <a:buNone/>
            </a:pPr>
            <a:r>
              <a:rPr lang="el-GR" sz="2600" dirty="0"/>
              <a:t>«Παράξενος κόσμος»: </a:t>
            </a:r>
            <a:r>
              <a:rPr lang="en-US" sz="2600" dirty="0">
                <a:hlinkClick r:id="rId3"/>
              </a:rPr>
              <a:t>https://www.flipbookpdf.net/web/site/9f78c7f308ed295bba4d0379ca2220b7fe301d3c202303.pdf.html</a:t>
            </a:r>
            <a:r>
              <a:rPr lang="en-US" sz="2600" dirty="0"/>
              <a:t>  </a:t>
            </a:r>
            <a:endParaRPr lang="el-GR" sz="2600" dirty="0"/>
          </a:p>
          <a:p>
            <a:pPr algn="just"/>
            <a:endParaRPr lang="en-US" sz="2600" dirty="0"/>
          </a:p>
          <a:p>
            <a:pPr algn="just">
              <a:buFont typeface="Wingdings" panose="05000000000000000000" pitchFamily="2" charset="2"/>
              <a:buChar char="§"/>
            </a:pPr>
            <a:r>
              <a:rPr lang="en-US" sz="2600" dirty="0"/>
              <a:t> </a:t>
            </a:r>
            <a:r>
              <a:rPr lang="en-US" sz="2600" dirty="0" err="1"/>
              <a:t>Kalantzis</a:t>
            </a:r>
            <a:r>
              <a:rPr lang="en-US" sz="2600" dirty="0"/>
              <a:t>, </a:t>
            </a:r>
            <a:r>
              <a:rPr lang="el-GR" sz="2600" dirty="0"/>
              <a:t>M., &amp; </a:t>
            </a:r>
            <a:r>
              <a:rPr lang="el-GR" sz="2600" dirty="0" err="1"/>
              <a:t>Cope</a:t>
            </a:r>
            <a:r>
              <a:rPr lang="el-GR" sz="2600" dirty="0"/>
              <a:t>, B. (2013). </a:t>
            </a:r>
            <a:r>
              <a:rPr lang="el-GR" sz="2600" i="1" dirty="0"/>
              <a:t>Νέα Μάθηση: Βασικές Αρχές για την Επιστήμη της Εκπαίδευσης.</a:t>
            </a:r>
            <a:r>
              <a:rPr lang="el-GR" sz="2600" dirty="0"/>
              <a:t> Αθήνα: Κριτική. </a:t>
            </a:r>
            <a:endParaRPr lang="en-US" sz="2600" dirty="0"/>
          </a:p>
          <a:p>
            <a:pPr algn="just">
              <a:buFont typeface="Wingdings" panose="05000000000000000000" pitchFamily="2" charset="2"/>
              <a:buChar char="§"/>
            </a:pPr>
            <a:r>
              <a:rPr lang="en-US" sz="2600" dirty="0"/>
              <a:t> Learning by Design </a:t>
            </a:r>
            <a:r>
              <a:rPr lang="en-US" sz="2600" dirty="0">
                <a:hlinkClick r:id="rId4"/>
              </a:rPr>
              <a:t>https://newlearningonline.com/learning-by-design</a:t>
            </a:r>
            <a:r>
              <a:rPr lang="en-US" sz="2600" dirty="0"/>
              <a:t>  </a:t>
            </a:r>
          </a:p>
          <a:p>
            <a:pPr algn="just">
              <a:buFont typeface="Wingdings" panose="05000000000000000000" pitchFamily="2" charset="2"/>
              <a:buChar char="§"/>
            </a:pPr>
            <a:r>
              <a:rPr lang="en-US" sz="2600" dirty="0"/>
              <a:t> </a:t>
            </a:r>
            <a:r>
              <a:rPr lang="en-US" sz="2600" dirty="0" err="1"/>
              <a:t>Νέ</a:t>
            </a:r>
            <a:r>
              <a:rPr lang="en-US" sz="2600" dirty="0"/>
              <a:t>α Μάθηση </a:t>
            </a:r>
            <a:r>
              <a:rPr lang="en-US" sz="2600" dirty="0">
                <a:hlinkClick r:id="rId5"/>
              </a:rPr>
              <a:t>http://neamathisi.com/learning-by-design</a:t>
            </a:r>
            <a:r>
              <a:rPr lang="en-US" sz="2600" dirty="0"/>
              <a:t>  </a:t>
            </a:r>
          </a:p>
          <a:p>
            <a:pPr algn="just">
              <a:buFont typeface="Wingdings" panose="05000000000000000000" pitchFamily="2" charset="2"/>
              <a:buChar char="§"/>
            </a:pPr>
            <a:r>
              <a:rPr lang="en-US" sz="2600" dirty="0"/>
              <a:t> </a:t>
            </a:r>
            <a:r>
              <a:rPr lang="en-US" sz="2600" dirty="0">
                <a:hlinkClick r:id="rId6"/>
              </a:rPr>
              <a:t>http://neamathisi.com/learning-by-design/the-knowledge-processes</a:t>
            </a:r>
            <a:r>
              <a:rPr lang="en-US" sz="2600" dirty="0"/>
              <a:t>  </a:t>
            </a:r>
          </a:p>
          <a:p>
            <a:pPr algn="just">
              <a:buFont typeface="Wingdings" panose="05000000000000000000" pitchFamily="2" charset="2"/>
              <a:buChar char="§"/>
            </a:pPr>
            <a:r>
              <a:rPr lang="en-US" sz="2600" dirty="0"/>
              <a:t> </a:t>
            </a:r>
            <a:r>
              <a:rPr lang="en-US" sz="2600" dirty="0">
                <a:hlinkClick r:id="rId6"/>
              </a:rPr>
              <a:t>http://neamathisi.com/learning-by-design/the-knowledge-processes</a:t>
            </a:r>
            <a:r>
              <a:rPr lang="en-US" sz="2600" dirty="0"/>
              <a:t>    </a:t>
            </a:r>
          </a:p>
          <a:p>
            <a:pPr algn="just">
              <a:buFont typeface="Wingdings" panose="05000000000000000000" pitchFamily="2" charset="2"/>
              <a:buChar char="§"/>
            </a:pPr>
            <a:r>
              <a:rPr lang="en-US" sz="2600" dirty="0"/>
              <a:t> </a:t>
            </a:r>
            <a:r>
              <a:rPr lang="en-US" sz="2600" dirty="0">
                <a:hlinkClick r:id="rId7"/>
              </a:rPr>
              <a:t>https://newlearningonline.com/learning-by-design/the-knowledge-processes</a:t>
            </a:r>
            <a:r>
              <a:rPr lang="en-US" sz="2600" dirty="0"/>
              <a:t>  </a:t>
            </a:r>
          </a:p>
          <a:p>
            <a:pPr algn="just"/>
            <a:endParaRPr lang="el-GR" dirty="0"/>
          </a:p>
          <a:p>
            <a:endParaRPr lang="el-GR" dirty="0"/>
          </a:p>
        </p:txBody>
      </p:sp>
    </p:spTree>
    <p:extLst>
      <p:ext uri="{BB962C8B-B14F-4D97-AF65-F5344CB8AC3E}">
        <p14:creationId xmlns:p14="http://schemas.microsoft.com/office/powerpoint/2010/main" val="1228766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12073D-51A2-0887-C87B-73A9B838525C}"/>
              </a:ext>
            </a:extLst>
          </p:cNvPr>
          <p:cNvSpPr>
            <a:spLocks noGrp="1"/>
          </p:cNvSpPr>
          <p:nvPr>
            <p:ph type="title"/>
          </p:nvPr>
        </p:nvSpPr>
        <p:spPr>
          <a:xfrm>
            <a:off x="1097280" y="286604"/>
            <a:ext cx="10058400" cy="1219468"/>
          </a:xfrm>
        </p:spPr>
        <p:txBody>
          <a:bodyPr>
            <a:normAutofit/>
          </a:bodyPr>
          <a:lstStyle/>
          <a:p>
            <a:pPr algn="ctr"/>
            <a:r>
              <a:rPr lang="el-GR" sz="3600" b="1" dirty="0">
                <a:effectLst>
                  <a:outerShdw blurRad="38100" dist="38100" dir="2700000" algn="tl">
                    <a:srgbClr val="000000">
                      <a:alpha val="43137"/>
                    </a:srgbClr>
                  </a:outerShdw>
                </a:effectLst>
              </a:rPr>
              <a:t>Μάθηση μέσω Σχεδιασμού</a:t>
            </a:r>
            <a:br>
              <a:rPr lang="el-GR" sz="3600" b="1" dirty="0">
                <a:effectLst>
                  <a:outerShdw blurRad="38100" dist="38100" dir="2700000" algn="tl">
                    <a:srgbClr val="000000">
                      <a:alpha val="43137"/>
                    </a:srgbClr>
                  </a:outerShdw>
                </a:effectLst>
              </a:rPr>
            </a:br>
            <a:r>
              <a:rPr lang="el-GR" sz="3600" b="1" dirty="0">
                <a:effectLst>
                  <a:outerShdw blurRad="38100" dist="38100" dir="2700000" algn="tl">
                    <a:srgbClr val="000000">
                      <a:alpha val="43137"/>
                    </a:srgbClr>
                  </a:outerShdw>
                </a:effectLst>
              </a:rPr>
              <a:t>(</a:t>
            </a:r>
            <a:r>
              <a:rPr lang="el-GR" sz="3600" b="1" dirty="0" err="1">
                <a:effectLst>
                  <a:outerShdw blurRad="38100" dist="38100" dir="2700000" algn="tl">
                    <a:srgbClr val="000000">
                      <a:alpha val="43137"/>
                    </a:srgbClr>
                  </a:outerShdw>
                </a:effectLst>
              </a:rPr>
              <a:t>Learning</a:t>
            </a:r>
            <a:r>
              <a:rPr lang="el-GR" sz="3600" b="1" dirty="0">
                <a:effectLst>
                  <a:outerShdw blurRad="38100" dist="38100" dir="2700000" algn="tl">
                    <a:srgbClr val="000000">
                      <a:alpha val="43137"/>
                    </a:srgbClr>
                  </a:outerShdw>
                </a:effectLst>
              </a:rPr>
              <a:t> </a:t>
            </a:r>
            <a:r>
              <a:rPr lang="el-GR" sz="3600" b="1" dirty="0" err="1">
                <a:effectLst>
                  <a:outerShdw blurRad="38100" dist="38100" dir="2700000" algn="tl">
                    <a:srgbClr val="000000">
                      <a:alpha val="43137"/>
                    </a:srgbClr>
                  </a:outerShdw>
                </a:effectLst>
              </a:rPr>
              <a:t>by</a:t>
            </a:r>
            <a:r>
              <a:rPr lang="el-GR" sz="3600" b="1" dirty="0">
                <a:effectLst>
                  <a:outerShdw blurRad="38100" dist="38100" dir="2700000" algn="tl">
                    <a:srgbClr val="000000">
                      <a:alpha val="43137"/>
                    </a:srgbClr>
                  </a:outerShdw>
                </a:effectLst>
              </a:rPr>
              <a:t> </a:t>
            </a:r>
            <a:r>
              <a:rPr lang="el-GR" sz="3600" b="1" dirty="0" err="1">
                <a:effectLst>
                  <a:outerShdw blurRad="38100" dist="38100" dir="2700000" algn="tl">
                    <a:srgbClr val="000000">
                      <a:alpha val="43137"/>
                    </a:srgbClr>
                  </a:outerShdw>
                </a:effectLst>
              </a:rPr>
              <a:t>Design</a:t>
            </a:r>
            <a:r>
              <a:rPr lang="el-GR" sz="3600" b="1" dirty="0">
                <a:effectLst>
                  <a:outerShdw blurRad="38100" dist="38100" dir="2700000" algn="tl">
                    <a:srgbClr val="000000">
                      <a:alpha val="43137"/>
                    </a:srgbClr>
                  </a:outerShdw>
                </a:effectLst>
              </a:rPr>
              <a:t>)</a:t>
            </a:r>
          </a:p>
        </p:txBody>
      </p:sp>
      <p:sp>
        <p:nvSpPr>
          <p:cNvPr id="3" name="Θέση περιεχομένου 2">
            <a:extLst>
              <a:ext uri="{FF2B5EF4-FFF2-40B4-BE49-F238E27FC236}">
                <a16:creationId xmlns:a16="http://schemas.microsoft.com/office/drawing/2014/main" id="{4B434FDB-8ECA-E9FC-1A19-FC60203B6E30}"/>
              </a:ext>
            </a:extLst>
          </p:cNvPr>
          <p:cNvSpPr>
            <a:spLocks noGrp="1"/>
          </p:cNvSpPr>
          <p:nvPr>
            <p:ph idx="1"/>
          </p:nvPr>
        </p:nvSpPr>
        <p:spPr>
          <a:xfrm>
            <a:off x="1097280" y="2142564"/>
            <a:ext cx="10058400" cy="3726529"/>
          </a:xfrm>
        </p:spPr>
        <p:txBody>
          <a:bodyPr>
            <a:normAutofit fontScale="92500" lnSpcReduction="20000"/>
          </a:bodyPr>
          <a:lstStyle/>
          <a:p>
            <a:pPr>
              <a:buFont typeface="Wingdings" panose="05000000000000000000" pitchFamily="2" charset="2"/>
              <a:buChar char="§"/>
            </a:pPr>
            <a:r>
              <a:rPr lang="el-GR" dirty="0"/>
              <a:t> </a:t>
            </a:r>
            <a:r>
              <a:rPr lang="el-GR" sz="2400" dirty="0"/>
              <a:t>Παιδαγωγική προσέγγιση.</a:t>
            </a:r>
          </a:p>
          <a:p>
            <a:pPr>
              <a:buFont typeface="Wingdings" panose="05000000000000000000" pitchFamily="2" charset="2"/>
              <a:buChar char="§"/>
            </a:pPr>
            <a:r>
              <a:rPr lang="el-GR" sz="2400" dirty="0"/>
              <a:t> Βασική ιδέα: οι μαθητές έχουν διαφοροποιημένες μαθησιακές ανάγκες και τρόπους απόκτησης της μάθησης.</a:t>
            </a:r>
          </a:p>
          <a:p>
            <a:pPr>
              <a:buFont typeface="Wingdings" panose="05000000000000000000" pitchFamily="2" charset="2"/>
              <a:buChar char="§"/>
            </a:pPr>
            <a:r>
              <a:rPr lang="el-GR" sz="2400" dirty="0"/>
              <a:t> </a:t>
            </a:r>
            <a:r>
              <a:rPr lang="el-GR" sz="2400" dirty="0" err="1"/>
              <a:t>Βιόκοσμος</a:t>
            </a:r>
            <a:r>
              <a:rPr lang="el-GR" sz="2400" dirty="0"/>
              <a:t> του μαθητή. </a:t>
            </a:r>
          </a:p>
          <a:p>
            <a:pPr>
              <a:buFont typeface="Wingdings" panose="05000000000000000000" pitchFamily="2" charset="2"/>
              <a:buChar char="§"/>
            </a:pPr>
            <a:r>
              <a:rPr lang="el-GR" sz="2400" dirty="0"/>
              <a:t> Η διαφορετικότητα ως πόρος και ευκαιρία μάθησης.</a:t>
            </a:r>
          </a:p>
          <a:p>
            <a:pPr>
              <a:buFont typeface="Wingdings" panose="05000000000000000000" pitchFamily="2" charset="2"/>
              <a:buChar char="§"/>
            </a:pPr>
            <a:r>
              <a:rPr lang="el-GR" sz="2400" dirty="0"/>
              <a:t> Διαφοροποιημένη διδακτική.</a:t>
            </a:r>
          </a:p>
          <a:p>
            <a:pPr>
              <a:buFont typeface="Wingdings" panose="05000000000000000000" pitchFamily="2" charset="2"/>
              <a:buChar char="§"/>
            </a:pPr>
            <a:r>
              <a:rPr lang="el-GR" sz="2400" dirty="0"/>
              <a:t> </a:t>
            </a:r>
            <a:r>
              <a:rPr lang="el-GR" sz="2400" dirty="0" err="1"/>
              <a:t>Πολυτροπικά</a:t>
            </a:r>
            <a:r>
              <a:rPr lang="el-GR" sz="2400" dirty="0"/>
              <a:t> περιβάλλοντα δημιουργίας νοήματος.</a:t>
            </a:r>
          </a:p>
          <a:p>
            <a:pPr>
              <a:buFont typeface="Wingdings" panose="05000000000000000000" pitchFamily="2" charset="2"/>
              <a:buChar char="§"/>
            </a:pPr>
            <a:r>
              <a:rPr lang="el-GR" sz="2400" dirty="0"/>
              <a:t> Πρόγραμμα Σπουδών.</a:t>
            </a:r>
          </a:p>
          <a:p>
            <a:pPr>
              <a:buFont typeface="Wingdings" panose="05000000000000000000" pitchFamily="2" charset="2"/>
              <a:buChar char="§"/>
            </a:pPr>
            <a:r>
              <a:rPr lang="el-GR" sz="2400" dirty="0"/>
              <a:t> Κοινότητα μάθησης.</a:t>
            </a:r>
          </a:p>
          <a:p>
            <a:endParaRPr lang="el-GR" dirty="0"/>
          </a:p>
        </p:txBody>
      </p:sp>
    </p:spTree>
    <p:extLst>
      <p:ext uri="{BB962C8B-B14F-4D97-AF65-F5344CB8AC3E}">
        <p14:creationId xmlns:p14="http://schemas.microsoft.com/office/powerpoint/2010/main" val="1906076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86A963-6350-FE68-082E-453A13AE54CB}"/>
              </a:ext>
            </a:extLst>
          </p:cNvPr>
          <p:cNvSpPr>
            <a:spLocks noGrp="1"/>
          </p:cNvSpPr>
          <p:nvPr>
            <p:ph type="title"/>
          </p:nvPr>
        </p:nvSpPr>
        <p:spPr>
          <a:xfrm>
            <a:off x="1097280" y="286604"/>
            <a:ext cx="10058400" cy="1174644"/>
          </a:xfrm>
        </p:spPr>
        <p:txBody>
          <a:bodyPr>
            <a:normAutofit/>
          </a:bodyPr>
          <a:lstStyle/>
          <a:p>
            <a:pPr algn="ctr"/>
            <a:r>
              <a:rPr lang="el-GR" sz="3200" b="1" dirty="0">
                <a:effectLst>
                  <a:outerShdw blurRad="38100" dist="38100" dir="2700000" algn="tl">
                    <a:srgbClr val="000000">
                      <a:alpha val="43137"/>
                    </a:srgbClr>
                  </a:outerShdw>
                </a:effectLst>
              </a:rPr>
              <a:t>Μάθηση μέσω Σχεδιασμού </a:t>
            </a:r>
            <a:br>
              <a:rPr lang="el-GR" sz="3200" b="1" dirty="0">
                <a:effectLst>
                  <a:outerShdw blurRad="38100" dist="38100" dir="2700000" algn="tl">
                    <a:srgbClr val="000000">
                      <a:alpha val="43137"/>
                    </a:srgbClr>
                  </a:outerShdw>
                </a:effectLst>
              </a:rPr>
            </a:br>
            <a:r>
              <a:rPr lang="el-GR" sz="3200" b="1" dirty="0">
                <a:effectLst>
                  <a:outerShdw blurRad="38100" dist="38100" dir="2700000" algn="tl">
                    <a:srgbClr val="000000">
                      <a:alpha val="43137"/>
                    </a:srgbClr>
                  </a:outerShdw>
                </a:effectLst>
              </a:rPr>
              <a:t>Γνωστική Διαδικασία</a:t>
            </a:r>
          </a:p>
        </p:txBody>
      </p:sp>
      <p:pic>
        <p:nvPicPr>
          <p:cNvPr id="4" name="Θέση περιεχομένου 3">
            <a:extLst>
              <a:ext uri="{FF2B5EF4-FFF2-40B4-BE49-F238E27FC236}">
                <a16:creationId xmlns:a16="http://schemas.microsoft.com/office/drawing/2014/main" id="{2E7A03E6-9FB6-EB16-757F-D32ADB2E50B3}"/>
              </a:ext>
            </a:extLst>
          </p:cNvPr>
          <p:cNvPicPr>
            <a:picLocks noGrp="1" noChangeAspect="1"/>
          </p:cNvPicPr>
          <p:nvPr>
            <p:ph idx="1"/>
          </p:nvPr>
        </p:nvPicPr>
        <p:blipFill>
          <a:blip r:embed="rId2"/>
          <a:stretch>
            <a:fillRect/>
          </a:stretch>
        </p:blipFill>
        <p:spPr>
          <a:xfrm>
            <a:off x="2904467" y="1917274"/>
            <a:ext cx="6383065" cy="707197"/>
          </a:xfrm>
          <a:prstGeom prst="rect">
            <a:avLst/>
          </a:prstGeom>
        </p:spPr>
      </p:pic>
      <p:sp>
        <p:nvSpPr>
          <p:cNvPr id="6" name="TextBox 5">
            <a:extLst>
              <a:ext uri="{FF2B5EF4-FFF2-40B4-BE49-F238E27FC236}">
                <a16:creationId xmlns:a16="http://schemas.microsoft.com/office/drawing/2014/main" id="{AD79F130-6FB8-6625-BF95-00729C5AC7AF}"/>
              </a:ext>
            </a:extLst>
          </p:cNvPr>
          <p:cNvSpPr txBox="1"/>
          <p:nvPr/>
        </p:nvSpPr>
        <p:spPr>
          <a:xfrm>
            <a:off x="1510553" y="3008779"/>
            <a:ext cx="9170894" cy="2246769"/>
          </a:xfrm>
          <a:prstGeom prst="rect">
            <a:avLst/>
          </a:prstGeom>
          <a:noFill/>
        </p:spPr>
        <p:txBody>
          <a:bodyPr wrap="square">
            <a:spAutoFit/>
          </a:bodyPr>
          <a:lstStyle/>
          <a:p>
            <a:pPr algn="ctr"/>
            <a:r>
              <a:rPr lang="el-GR" sz="2800" dirty="0"/>
              <a:t>Ο εκπαιδευτικός χρησιμοποιεί </a:t>
            </a:r>
          </a:p>
          <a:p>
            <a:pPr algn="ctr"/>
            <a:r>
              <a:rPr lang="el-GR" sz="2800" b="1" i="1" dirty="0">
                <a:effectLst>
                  <a:outerShdw blurRad="38100" dist="38100" dir="2700000" algn="tl">
                    <a:srgbClr val="000000">
                      <a:alpha val="43137"/>
                    </a:srgbClr>
                  </a:outerShdw>
                </a:effectLst>
              </a:rPr>
              <a:t>οκτώ</a:t>
            </a:r>
            <a:r>
              <a:rPr lang="el-GR" sz="2800" i="1" dirty="0"/>
              <a:t> </a:t>
            </a:r>
            <a:r>
              <a:rPr lang="el-GR" sz="2800" b="1" i="1" dirty="0">
                <a:effectLst>
                  <a:outerShdw blurRad="38100" dist="38100" dir="2700000" algn="tl">
                    <a:srgbClr val="000000">
                      <a:alpha val="43137"/>
                    </a:srgbClr>
                  </a:outerShdw>
                </a:effectLst>
              </a:rPr>
              <a:t>«Γνωστικές Διαδικασίες» </a:t>
            </a:r>
          </a:p>
          <a:p>
            <a:pPr algn="ctr"/>
            <a:r>
              <a:rPr lang="el-GR" sz="2800" dirty="0"/>
              <a:t>(δηλ. ένα είδος δραστηριότητας που αποτελεί ξεχωριστό τρόπο παραγωγής/οικοδόμησης της γνώσης και της μάθησης).</a:t>
            </a:r>
          </a:p>
        </p:txBody>
      </p:sp>
    </p:spTree>
    <p:extLst>
      <p:ext uri="{BB962C8B-B14F-4D97-AF65-F5344CB8AC3E}">
        <p14:creationId xmlns:p14="http://schemas.microsoft.com/office/powerpoint/2010/main" val="2791250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BE11F9-8A52-1497-301B-C93BC557BE33}"/>
              </a:ext>
            </a:extLst>
          </p:cNvPr>
          <p:cNvSpPr>
            <a:spLocks noGrp="1"/>
          </p:cNvSpPr>
          <p:nvPr>
            <p:ph type="title"/>
          </p:nvPr>
        </p:nvSpPr>
        <p:spPr>
          <a:xfrm>
            <a:off x="1097280" y="286604"/>
            <a:ext cx="10058400" cy="995350"/>
          </a:xfrm>
        </p:spPr>
        <p:txBody>
          <a:bodyPr>
            <a:normAutofit/>
          </a:bodyPr>
          <a:lstStyle/>
          <a:p>
            <a:pPr algn="ctr"/>
            <a:r>
              <a:rPr lang="el-GR" sz="3600" b="1" dirty="0">
                <a:effectLst>
                  <a:outerShdw blurRad="38100" dist="38100" dir="2700000" algn="tl">
                    <a:srgbClr val="000000">
                      <a:alpha val="43137"/>
                    </a:srgbClr>
                  </a:outerShdw>
                </a:effectLst>
              </a:rPr>
              <a:t>Γνωστικές Διαδικασίες</a:t>
            </a:r>
          </a:p>
        </p:txBody>
      </p:sp>
      <p:pic>
        <p:nvPicPr>
          <p:cNvPr id="4" name="Θέση περιεχομένου 3">
            <a:extLst>
              <a:ext uri="{FF2B5EF4-FFF2-40B4-BE49-F238E27FC236}">
                <a16:creationId xmlns:a16="http://schemas.microsoft.com/office/drawing/2014/main" id="{2CDA0CDB-BCEE-8B3C-1BB0-9F49D9111CF9}"/>
              </a:ext>
            </a:extLst>
          </p:cNvPr>
          <p:cNvPicPr>
            <a:picLocks noGrp="1" noChangeAspect="1"/>
          </p:cNvPicPr>
          <p:nvPr>
            <p:ph idx="1"/>
          </p:nvPr>
        </p:nvPicPr>
        <p:blipFill>
          <a:blip r:embed="rId2"/>
          <a:stretch>
            <a:fillRect/>
          </a:stretch>
        </p:blipFill>
        <p:spPr>
          <a:xfrm>
            <a:off x="1359960" y="1792594"/>
            <a:ext cx="4485027" cy="4479071"/>
          </a:xfrm>
          <a:prstGeom prst="rect">
            <a:avLst/>
          </a:prstGeom>
        </p:spPr>
      </p:pic>
      <p:sp>
        <p:nvSpPr>
          <p:cNvPr id="6" name="TextBox 5">
            <a:extLst>
              <a:ext uri="{FF2B5EF4-FFF2-40B4-BE49-F238E27FC236}">
                <a16:creationId xmlns:a16="http://schemas.microsoft.com/office/drawing/2014/main" id="{74FCDF3C-C1BC-0D7C-172A-6B0D264F90B1}"/>
              </a:ext>
            </a:extLst>
          </p:cNvPr>
          <p:cNvSpPr txBox="1"/>
          <p:nvPr/>
        </p:nvSpPr>
        <p:spPr>
          <a:xfrm>
            <a:off x="6786283" y="1882123"/>
            <a:ext cx="6096000" cy="4247317"/>
          </a:xfrm>
          <a:prstGeom prst="rect">
            <a:avLst/>
          </a:prstGeom>
          <a:noFill/>
        </p:spPr>
        <p:txBody>
          <a:bodyPr wrap="square">
            <a:spAutoFit/>
          </a:bodyPr>
          <a:lstStyle/>
          <a:p>
            <a:r>
              <a:rPr lang="el-GR" b="1" dirty="0">
                <a:solidFill>
                  <a:schemeClr val="accent5">
                    <a:lumMod val="75000"/>
                  </a:schemeClr>
                </a:solidFill>
                <a:effectLst>
                  <a:outerShdw blurRad="38100" dist="38100" dir="2700000" algn="tl">
                    <a:srgbClr val="000000">
                      <a:alpha val="43137"/>
                    </a:srgbClr>
                  </a:outerShdw>
                </a:effectLst>
              </a:rPr>
              <a:t>Εμπειρία (</a:t>
            </a:r>
            <a:r>
              <a:rPr lang="el-GR" b="1" dirty="0" err="1">
                <a:solidFill>
                  <a:schemeClr val="accent5">
                    <a:lumMod val="75000"/>
                  </a:schemeClr>
                </a:solidFill>
                <a:effectLst>
                  <a:outerShdw blurRad="38100" dist="38100" dir="2700000" algn="tl">
                    <a:srgbClr val="000000">
                      <a:alpha val="43137"/>
                    </a:srgbClr>
                  </a:outerShdw>
                </a:effectLst>
              </a:rPr>
              <a:t>Experiencing</a:t>
            </a:r>
            <a:r>
              <a:rPr lang="el-GR" b="1" dirty="0">
                <a:solidFill>
                  <a:schemeClr val="accent5">
                    <a:lumMod val="75000"/>
                  </a:schemeClr>
                </a:solidFill>
                <a:effectLst>
                  <a:outerShdw blurRad="38100" dist="38100" dir="2700000" algn="tl">
                    <a:srgbClr val="000000">
                      <a:alpha val="43137"/>
                    </a:srgbClr>
                  </a:outerShdw>
                </a:effectLst>
              </a:rPr>
              <a:t>)</a:t>
            </a:r>
          </a:p>
          <a:p>
            <a:r>
              <a:rPr lang="el-GR" dirty="0"/>
              <a:t>Βιώνοντας το γνωστό</a:t>
            </a:r>
          </a:p>
          <a:p>
            <a:r>
              <a:rPr lang="el-GR" dirty="0"/>
              <a:t>Βιώνοντας το νέο</a:t>
            </a:r>
          </a:p>
          <a:p>
            <a:endParaRPr lang="el-GR" dirty="0"/>
          </a:p>
          <a:p>
            <a:r>
              <a:rPr lang="el-GR" b="1" dirty="0" err="1">
                <a:solidFill>
                  <a:schemeClr val="accent5">
                    <a:lumMod val="75000"/>
                  </a:schemeClr>
                </a:solidFill>
                <a:effectLst>
                  <a:outerShdw blurRad="38100" dist="38100" dir="2700000" algn="tl">
                    <a:srgbClr val="000000">
                      <a:alpha val="43137"/>
                    </a:srgbClr>
                  </a:outerShdw>
                </a:effectLst>
              </a:rPr>
              <a:t>Εννοιολόγηση</a:t>
            </a:r>
            <a:r>
              <a:rPr lang="el-GR" b="1" dirty="0">
                <a:solidFill>
                  <a:schemeClr val="accent5">
                    <a:lumMod val="75000"/>
                  </a:schemeClr>
                </a:solidFill>
                <a:effectLst>
                  <a:outerShdw blurRad="38100" dist="38100" dir="2700000" algn="tl">
                    <a:srgbClr val="000000">
                      <a:alpha val="43137"/>
                    </a:srgbClr>
                  </a:outerShdw>
                </a:effectLst>
              </a:rPr>
              <a:t> (</a:t>
            </a:r>
            <a:r>
              <a:rPr lang="el-GR" b="1" dirty="0" err="1">
                <a:solidFill>
                  <a:schemeClr val="accent5">
                    <a:lumMod val="75000"/>
                  </a:schemeClr>
                </a:solidFill>
                <a:effectLst>
                  <a:outerShdw blurRad="38100" dist="38100" dir="2700000" algn="tl">
                    <a:srgbClr val="000000">
                      <a:alpha val="43137"/>
                    </a:srgbClr>
                  </a:outerShdw>
                </a:effectLst>
              </a:rPr>
              <a:t>Conceptualising</a:t>
            </a:r>
            <a:r>
              <a:rPr lang="el-GR" b="1" dirty="0">
                <a:solidFill>
                  <a:schemeClr val="accent5">
                    <a:lumMod val="75000"/>
                  </a:schemeClr>
                </a:solidFill>
                <a:effectLst>
                  <a:outerShdw blurRad="38100" dist="38100" dir="2700000" algn="tl">
                    <a:srgbClr val="000000">
                      <a:alpha val="43137"/>
                    </a:srgbClr>
                  </a:outerShdw>
                </a:effectLst>
              </a:rPr>
              <a:t>)</a:t>
            </a:r>
          </a:p>
          <a:p>
            <a:r>
              <a:rPr lang="el-GR" dirty="0" err="1"/>
              <a:t>Εννοιολόγηση</a:t>
            </a:r>
            <a:r>
              <a:rPr lang="el-GR" dirty="0"/>
              <a:t> με ορολογία</a:t>
            </a:r>
          </a:p>
          <a:p>
            <a:r>
              <a:rPr lang="el-GR" dirty="0" err="1"/>
              <a:t>Εννοιολόγηση</a:t>
            </a:r>
            <a:r>
              <a:rPr lang="el-GR" dirty="0"/>
              <a:t> με θεωρία</a:t>
            </a:r>
          </a:p>
          <a:p>
            <a:endParaRPr lang="el-GR" dirty="0"/>
          </a:p>
          <a:p>
            <a:r>
              <a:rPr lang="el-GR" b="1" dirty="0">
                <a:solidFill>
                  <a:schemeClr val="accent5">
                    <a:lumMod val="75000"/>
                  </a:schemeClr>
                </a:solidFill>
              </a:rPr>
              <a:t>Ανάλυση (</a:t>
            </a:r>
            <a:r>
              <a:rPr lang="el-GR" b="1" dirty="0" err="1">
                <a:solidFill>
                  <a:schemeClr val="accent5">
                    <a:lumMod val="75000"/>
                  </a:schemeClr>
                </a:solidFill>
              </a:rPr>
              <a:t>Analysing</a:t>
            </a:r>
            <a:r>
              <a:rPr lang="el-GR" b="1" dirty="0">
                <a:solidFill>
                  <a:schemeClr val="accent5">
                    <a:lumMod val="75000"/>
                  </a:schemeClr>
                </a:solidFill>
              </a:rPr>
              <a:t>)</a:t>
            </a:r>
          </a:p>
          <a:p>
            <a:r>
              <a:rPr lang="el-GR" dirty="0"/>
              <a:t>Αναλύοντας λειτουργικά</a:t>
            </a:r>
          </a:p>
          <a:p>
            <a:r>
              <a:rPr lang="el-GR" dirty="0"/>
              <a:t>Αναλύοντας κριτικά</a:t>
            </a:r>
          </a:p>
          <a:p>
            <a:endParaRPr lang="el-GR" dirty="0"/>
          </a:p>
          <a:p>
            <a:r>
              <a:rPr lang="el-GR" b="1" dirty="0">
                <a:solidFill>
                  <a:schemeClr val="accent5">
                    <a:lumMod val="75000"/>
                  </a:schemeClr>
                </a:solidFill>
              </a:rPr>
              <a:t>Εφαρμογή (</a:t>
            </a:r>
            <a:r>
              <a:rPr lang="el-GR" b="1" dirty="0" err="1">
                <a:solidFill>
                  <a:schemeClr val="accent5">
                    <a:lumMod val="75000"/>
                  </a:schemeClr>
                </a:solidFill>
              </a:rPr>
              <a:t>Applying</a:t>
            </a:r>
            <a:r>
              <a:rPr lang="el-GR" b="1" dirty="0">
                <a:solidFill>
                  <a:schemeClr val="accent5">
                    <a:lumMod val="75000"/>
                  </a:schemeClr>
                </a:solidFill>
              </a:rPr>
              <a:t>)</a:t>
            </a:r>
          </a:p>
          <a:p>
            <a:r>
              <a:rPr lang="el-GR" dirty="0"/>
              <a:t>Εφαρμόζοντας κατάλληλα</a:t>
            </a:r>
          </a:p>
          <a:p>
            <a:r>
              <a:rPr lang="el-GR" dirty="0"/>
              <a:t>Εφαρμόζοντας δημιουργικά</a:t>
            </a:r>
          </a:p>
        </p:txBody>
      </p:sp>
    </p:spTree>
    <p:extLst>
      <p:ext uri="{BB962C8B-B14F-4D97-AF65-F5344CB8AC3E}">
        <p14:creationId xmlns:p14="http://schemas.microsoft.com/office/powerpoint/2010/main" val="3550925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6EF740-8481-E742-4657-7E682B2E0A1F}"/>
              </a:ext>
            </a:extLst>
          </p:cNvPr>
          <p:cNvSpPr>
            <a:spLocks noGrp="1"/>
          </p:cNvSpPr>
          <p:nvPr>
            <p:ph type="title"/>
          </p:nvPr>
        </p:nvSpPr>
        <p:spPr>
          <a:xfrm>
            <a:off x="1097280" y="286604"/>
            <a:ext cx="10058400" cy="1120856"/>
          </a:xfrm>
        </p:spPr>
        <p:txBody>
          <a:bodyPr>
            <a:noAutofit/>
          </a:bodyPr>
          <a:lstStyle/>
          <a:p>
            <a:pPr algn="ctr"/>
            <a:r>
              <a:rPr lang="el-GR" sz="2800" b="1" dirty="0">
                <a:effectLst>
                  <a:outerShdw blurRad="38100" dist="38100" dir="2700000" algn="tl">
                    <a:srgbClr val="000000">
                      <a:alpha val="43137"/>
                    </a:srgbClr>
                  </a:outerShdw>
                </a:effectLst>
              </a:rPr>
              <a:t>Βήματα για τον </a:t>
            </a:r>
            <a:br>
              <a:rPr lang="el-GR" sz="2800" b="1" dirty="0">
                <a:effectLst>
                  <a:outerShdw blurRad="38100" dist="38100" dir="2700000" algn="tl">
                    <a:srgbClr val="000000">
                      <a:alpha val="43137"/>
                    </a:srgbClr>
                  </a:outerShdw>
                </a:effectLst>
              </a:rPr>
            </a:br>
            <a:r>
              <a:rPr lang="el-GR" sz="2800" b="1" dirty="0">
                <a:effectLst>
                  <a:outerShdw blurRad="38100" dist="38100" dir="2700000" algn="tl">
                    <a:srgbClr val="000000">
                      <a:alpha val="43137"/>
                    </a:srgbClr>
                  </a:outerShdw>
                </a:effectLst>
              </a:rPr>
              <a:t>Σχεδιασμό διδακτικού σεναρίου</a:t>
            </a:r>
            <a:br>
              <a:rPr lang="el-GR" sz="2800" b="1" dirty="0">
                <a:effectLst>
                  <a:outerShdw blurRad="38100" dist="38100" dir="2700000" algn="tl">
                    <a:srgbClr val="000000">
                      <a:alpha val="43137"/>
                    </a:srgbClr>
                  </a:outerShdw>
                </a:effectLst>
              </a:rPr>
            </a:br>
            <a:r>
              <a:rPr lang="el-GR" sz="2800" b="1" dirty="0">
                <a:effectLst>
                  <a:outerShdw blurRad="38100" dist="38100" dir="2700000" algn="tl">
                    <a:srgbClr val="000000">
                      <a:alpha val="43137"/>
                    </a:srgbClr>
                  </a:outerShdw>
                </a:effectLst>
              </a:rPr>
              <a:t>μέσω Μάθησης Σχεδιασμού (1)</a:t>
            </a:r>
          </a:p>
        </p:txBody>
      </p:sp>
      <p:sp>
        <p:nvSpPr>
          <p:cNvPr id="6" name="Θέση περιεχομένου 5">
            <a:extLst>
              <a:ext uri="{FF2B5EF4-FFF2-40B4-BE49-F238E27FC236}">
                <a16:creationId xmlns:a16="http://schemas.microsoft.com/office/drawing/2014/main" id="{D1B933E5-68CD-0BFC-47B5-6870E37A82D7}"/>
              </a:ext>
            </a:extLst>
          </p:cNvPr>
          <p:cNvSpPr>
            <a:spLocks noGrp="1"/>
          </p:cNvSpPr>
          <p:nvPr>
            <p:ph idx="1"/>
          </p:nvPr>
        </p:nvSpPr>
        <p:spPr>
          <a:xfrm>
            <a:off x="2590800" y="1845734"/>
            <a:ext cx="8564880" cy="4447490"/>
          </a:xfrm>
        </p:spPr>
        <p:txBody>
          <a:bodyPr>
            <a:normAutofit fontScale="85000" lnSpcReduction="20000"/>
          </a:bodyPr>
          <a:lstStyle/>
          <a:p>
            <a:pPr marL="0" indent="0" algn="just">
              <a:buNone/>
            </a:pPr>
            <a:r>
              <a:rPr lang="el-GR" dirty="0"/>
              <a:t>1. </a:t>
            </a:r>
            <a:r>
              <a:rPr lang="el-GR" b="1" dirty="0"/>
              <a:t>Πολλαπλή ανάγνωση του διαπολιτισμικού παραμυθιού </a:t>
            </a:r>
            <a:r>
              <a:rPr lang="el-GR" dirty="0">
                <a:solidFill>
                  <a:schemeClr val="accent5">
                    <a:lumMod val="75000"/>
                  </a:schemeClr>
                </a:solidFill>
                <a:effectLst>
                  <a:outerShdw blurRad="38100" dist="38100" dir="2700000" algn="tl">
                    <a:srgbClr val="000000">
                      <a:alpha val="43137"/>
                    </a:srgbClr>
                  </a:outerShdw>
                </a:effectLst>
              </a:rPr>
              <a:t>«Παράξενος κόσμος» </a:t>
            </a:r>
          </a:p>
          <a:p>
            <a:pPr marL="0" indent="0" algn="just">
              <a:buNone/>
            </a:pPr>
            <a:endParaRPr lang="el-GR" dirty="0"/>
          </a:p>
          <a:p>
            <a:pPr marL="0" indent="0" algn="just">
              <a:buNone/>
            </a:pPr>
            <a:r>
              <a:rPr lang="el-GR" dirty="0"/>
              <a:t>2. </a:t>
            </a:r>
            <a:r>
              <a:rPr lang="el-GR" b="1" dirty="0"/>
              <a:t>Επικέντρωση σε μια θεματική </a:t>
            </a:r>
            <a:r>
              <a:rPr lang="el-GR" dirty="0"/>
              <a:t>πάνω στην οποία θα μελετήσετε για να κάνετε τον σχεδιασμό σας. </a:t>
            </a:r>
          </a:p>
          <a:p>
            <a:pPr marL="0" indent="0" algn="just">
              <a:buNone/>
            </a:pPr>
            <a:r>
              <a:rPr lang="el-GR" dirty="0"/>
              <a:t>     </a:t>
            </a:r>
            <a:r>
              <a:rPr lang="el-GR" i="1" dirty="0"/>
              <a:t>Αναδυόμενες θεματικές του παραμυθιού:</a:t>
            </a:r>
          </a:p>
          <a:p>
            <a:pPr algn="just">
              <a:buFont typeface="Wingdings" panose="05000000000000000000" pitchFamily="2" charset="2"/>
              <a:buChar char="Ø"/>
            </a:pPr>
            <a:r>
              <a:rPr lang="el-GR" dirty="0">
                <a:solidFill>
                  <a:schemeClr val="accent5">
                    <a:lumMod val="75000"/>
                  </a:schemeClr>
                </a:solidFill>
              </a:rPr>
              <a:t>Ο διαφορετικός «άλλος»</a:t>
            </a:r>
          </a:p>
          <a:p>
            <a:pPr algn="just">
              <a:buFont typeface="Wingdings" panose="05000000000000000000" pitchFamily="2" charset="2"/>
              <a:buChar char="Ø"/>
            </a:pPr>
            <a:r>
              <a:rPr lang="el-GR" dirty="0">
                <a:solidFill>
                  <a:schemeClr val="accent5">
                    <a:lumMod val="75000"/>
                  </a:schemeClr>
                </a:solidFill>
              </a:rPr>
              <a:t> Ο «ξένος»</a:t>
            </a:r>
          </a:p>
          <a:p>
            <a:pPr algn="just">
              <a:buFont typeface="Wingdings" panose="05000000000000000000" pitchFamily="2" charset="2"/>
              <a:buChar char="Ø"/>
            </a:pPr>
            <a:r>
              <a:rPr lang="el-GR" dirty="0">
                <a:solidFill>
                  <a:schemeClr val="accent5">
                    <a:lumMod val="75000"/>
                  </a:schemeClr>
                </a:solidFill>
              </a:rPr>
              <a:t> Το δικαίωμα στη διαφορετικότητα</a:t>
            </a:r>
          </a:p>
          <a:p>
            <a:pPr algn="just">
              <a:buFont typeface="Wingdings" panose="05000000000000000000" pitchFamily="2" charset="2"/>
              <a:buChar char="Ø"/>
            </a:pPr>
            <a:r>
              <a:rPr lang="el-GR" dirty="0">
                <a:solidFill>
                  <a:schemeClr val="accent5">
                    <a:lumMod val="75000"/>
                  </a:schemeClr>
                </a:solidFill>
              </a:rPr>
              <a:t> </a:t>
            </a:r>
            <a:r>
              <a:rPr lang="el-GR" dirty="0" err="1">
                <a:solidFill>
                  <a:schemeClr val="accent5">
                    <a:lumMod val="75000"/>
                  </a:schemeClr>
                </a:solidFill>
              </a:rPr>
              <a:t>Έμφυλα</a:t>
            </a:r>
            <a:r>
              <a:rPr lang="el-GR" dirty="0">
                <a:solidFill>
                  <a:schemeClr val="accent5">
                    <a:lumMod val="75000"/>
                  </a:schemeClr>
                </a:solidFill>
              </a:rPr>
              <a:t> παιχνίδια</a:t>
            </a:r>
          </a:p>
          <a:p>
            <a:pPr algn="just">
              <a:buFont typeface="Wingdings" panose="05000000000000000000" pitchFamily="2" charset="2"/>
              <a:buChar char="Ø"/>
            </a:pPr>
            <a:r>
              <a:rPr lang="el-GR" dirty="0">
                <a:solidFill>
                  <a:schemeClr val="accent5">
                    <a:lumMod val="75000"/>
                  </a:schemeClr>
                </a:solidFill>
              </a:rPr>
              <a:t>Στερεότυπα/Προκαταλήψεις</a:t>
            </a:r>
          </a:p>
          <a:p>
            <a:pPr algn="just">
              <a:buFont typeface="Wingdings" panose="05000000000000000000" pitchFamily="2" charset="2"/>
              <a:buChar char="Ø"/>
            </a:pPr>
            <a:r>
              <a:rPr lang="el-GR" dirty="0">
                <a:solidFill>
                  <a:schemeClr val="accent5">
                    <a:lumMod val="75000"/>
                  </a:schemeClr>
                </a:solidFill>
              </a:rPr>
              <a:t> Πολυγλωσσία</a:t>
            </a:r>
          </a:p>
          <a:p>
            <a:pPr algn="just">
              <a:buFont typeface="Wingdings" panose="05000000000000000000" pitchFamily="2" charset="2"/>
              <a:buChar char="Ø"/>
            </a:pPr>
            <a:r>
              <a:rPr lang="el-GR" dirty="0">
                <a:solidFill>
                  <a:schemeClr val="accent5">
                    <a:lumMod val="75000"/>
                  </a:schemeClr>
                </a:solidFill>
              </a:rPr>
              <a:t> Οι πολιτισμοί του κόσμου</a:t>
            </a:r>
          </a:p>
          <a:p>
            <a:pPr algn="just">
              <a:buFont typeface="Wingdings" panose="05000000000000000000" pitchFamily="2" charset="2"/>
              <a:buChar char="Ø"/>
            </a:pPr>
            <a:r>
              <a:rPr lang="el-GR" dirty="0">
                <a:solidFill>
                  <a:schemeClr val="accent5">
                    <a:lumMod val="75000"/>
                  </a:schemeClr>
                </a:solidFill>
              </a:rPr>
              <a:t> Παγκόσμιος πολίτης</a:t>
            </a:r>
          </a:p>
        </p:txBody>
      </p:sp>
      <p:pic>
        <p:nvPicPr>
          <p:cNvPr id="7" name="Εικόνα 6">
            <a:extLst>
              <a:ext uri="{FF2B5EF4-FFF2-40B4-BE49-F238E27FC236}">
                <a16:creationId xmlns:a16="http://schemas.microsoft.com/office/drawing/2014/main" id="{E13B3F70-5193-7D51-9022-B82DCD212F37}"/>
              </a:ext>
            </a:extLst>
          </p:cNvPr>
          <p:cNvPicPr>
            <a:picLocks noChangeAspect="1"/>
          </p:cNvPicPr>
          <p:nvPr/>
        </p:nvPicPr>
        <p:blipFill>
          <a:blip r:embed="rId2"/>
          <a:stretch>
            <a:fillRect/>
          </a:stretch>
        </p:blipFill>
        <p:spPr>
          <a:xfrm>
            <a:off x="0" y="0"/>
            <a:ext cx="2604773" cy="3244614"/>
          </a:xfrm>
          <a:prstGeom prst="rect">
            <a:avLst/>
          </a:prstGeom>
        </p:spPr>
      </p:pic>
      <p:sp>
        <p:nvSpPr>
          <p:cNvPr id="9" name="TextBox 8">
            <a:extLst>
              <a:ext uri="{FF2B5EF4-FFF2-40B4-BE49-F238E27FC236}">
                <a16:creationId xmlns:a16="http://schemas.microsoft.com/office/drawing/2014/main" id="{2E5B07DF-108F-4F48-AF38-4C5831B4F8AE}"/>
              </a:ext>
            </a:extLst>
          </p:cNvPr>
          <p:cNvSpPr txBox="1"/>
          <p:nvPr/>
        </p:nvSpPr>
        <p:spPr>
          <a:xfrm>
            <a:off x="2590799" y="2033649"/>
            <a:ext cx="8803341" cy="338554"/>
          </a:xfrm>
          <a:prstGeom prst="rect">
            <a:avLst/>
          </a:prstGeom>
          <a:noFill/>
        </p:spPr>
        <p:txBody>
          <a:bodyPr wrap="square">
            <a:spAutoFit/>
          </a:bodyPr>
          <a:lstStyle/>
          <a:p>
            <a:r>
              <a:rPr lang="en-US" sz="1600" dirty="0">
                <a:hlinkClick r:id="rId3"/>
              </a:rPr>
              <a:t>https://www.flipbookpdf.net/web/site/9f78c7f308ed295bba4d0379ca2220b7fe301d3c202303.pdf.html</a:t>
            </a:r>
            <a:r>
              <a:rPr lang="el-GR" sz="1600" dirty="0"/>
              <a:t> </a:t>
            </a:r>
            <a:r>
              <a:rPr lang="en-US" sz="1600" dirty="0"/>
              <a:t> </a:t>
            </a:r>
            <a:endParaRPr lang="el-GR" sz="1600" dirty="0"/>
          </a:p>
        </p:txBody>
      </p:sp>
    </p:spTree>
    <p:extLst>
      <p:ext uri="{BB962C8B-B14F-4D97-AF65-F5344CB8AC3E}">
        <p14:creationId xmlns:p14="http://schemas.microsoft.com/office/powerpoint/2010/main" val="3040740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F7E77E-8965-52A5-6867-89C2C8785A38}"/>
              </a:ext>
            </a:extLst>
          </p:cNvPr>
          <p:cNvSpPr>
            <a:spLocks noGrp="1"/>
          </p:cNvSpPr>
          <p:nvPr>
            <p:ph type="title"/>
          </p:nvPr>
        </p:nvSpPr>
        <p:spPr>
          <a:xfrm>
            <a:off x="1097280" y="286603"/>
            <a:ext cx="10058400" cy="1210503"/>
          </a:xfrm>
        </p:spPr>
        <p:txBody>
          <a:bodyPr>
            <a:normAutofit/>
          </a:bodyPr>
          <a:lstStyle/>
          <a:p>
            <a:pPr algn="ctr"/>
            <a:r>
              <a:rPr lang="el-GR" sz="2800" b="1" dirty="0">
                <a:effectLst>
                  <a:outerShdw blurRad="38100" dist="38100" dir="2700000" algn="tl">
                    <a:srgbClr val="000000">
                      <a:alpha val="43137"/>
                    </a:srgbClr>
                  </a:outerShdw>
                </a:effectLst>
              </a:rPr>
              <a:t>Βήματα για τον </a:t>
            </a:r>
            <a:br>
              <a:rPr lang="el-GR" sz="2800" b="1" dirty="0">
                <a:effectLst>
                  <a:outerShdw blurRad="38100" dist="38100" dir="2700000" algn="tl">
                    <a:srgbClr val="000000">
                      <a:alpha val="43137"/>
                    </a:srgbClr>
                  </a:outerShdw>
                </a:effectLst>
              </a:rPr>
            </a:br>
            <a:r>
              <a:rPr lang="el-GR" sz="2800" b="1" dirty="0">
                <a:effectLst>
                  <a:outerShdw blurRad="38100" dist="38100" dir="2700000" algn="tl">
                    <a:srgbClr val="000000">
                      <a:alpha val="43137"/>
                    </a:srgbClr>
                  </a:outerShdw>
                </a:effectLst>
              </a:rPr>
              <a:t>Σχεδιασμό διδακτικού σεναρίου</a:t>
            </a:r>
            <a:br>
              <a:rPr lang="el-GR" sz="2800" b="1" dirty="0">
                <a:effectLst>
                  <a:outerShdw blurRad="38100" dist="38100" dir="2700000" algn="tl">
                    <a:srgbClr val="000000">
                      <a:alpha val="43137"/>
                    </a:srgbClr>
                  </a:outerShdw>
                </a:effectLst>
              </a:rPr>
            </a:br>
            <a:r>
              <a:rPr lang="el-GR" sz="2800" b="1" dirty="0">
                <a:effectLst>
                  <a:outerShdw blurRad="38100" dist="38100" dir="2700000" algn="tl">
                    <a:srgbClr val="000000">
                      <a:alpha val="43137"/>
                    </a:srgbClr>
                  </a:outerShdw>
                </a:effectLst>
              </a:rPr>
              <a:t>μέσω Μάθησης Σχεδιασμού (2)</a:t>
            </a:r>
          </a:p>
        </p:txBody>
      </p:sp>
      <p:sp>
        <p:nvSpPr>
          <p:cNvPr id="3" name="Θέση περιεχομένου 2">
            <a:extLst>
              <a:ext uri="{FF2B5EF4-FFF2-40B4-BE49-F238E27FC236}">
                <a16:creationId xmlns:a16="http://schemas.microsoft.com/office/drawing/2014/main" id="{3230B746-FFFB-5D3F-E74E-3F55260AC677}"/>
              </a:ext>
            </a:extLst>
          </p:cNvPr>
          <p:cNvSpPr>
            <a:spLocks noGrp="1"/>
          </p:cNvSpPr>
          <p:nvPr>
            <p:ph idx="1"/>
          </p:nvPr>
        </p:nvSpPr>
        <p:spPr>
          <a:xfrm>
            <a:off x="1097280" y="2581835"/>
            <a:ext cx="10058400" cy="3287258"/>
          </a:xfrm>
        </p:spPr>
        <p:txBody>
          <a:bodyPr>
            <a:normAutofit/>
          </a:bodyPr>
          <a:lstStyle/>
          <a:p>
            <a:r>
              <a:rPr lang="el-GR" dirty="0"/>
              <a:t>3. </a:t>
            </a:r>
            <a:r>
              <a:rPr lang="el-GR" b="1" dirty="0">
                <a:solidFill>
                  <a:schemeClr val="tx1"/>
                </a:solidFill>
              </a:rPr>
              <a:t>Εργαλείο Σχεδιασμού: </a:t>
            </a:r>
            <a:r>
              <a:rPr lang="el-GR" dirty="0"/>
              <a:t>Το εργαλείο «</a:t>
            </a:r>
            <a:r>
              <a:rPr lang="el-GR" dirty="0" err="1"/>
              <a:t>Placemat</a:t>
            </a:r>
            <a:r>
              <a:rPr lang="el-GR" dirty="0"/>
              <a:t>» για ένα διδακτικό σενάριο οκτώ γνωστικών δραστηριοτήτων.</a:t>
            </a:r>
          </a:p>
          <a:p>
            <a:pPr algn="just"/>
            <a:r>
              <a:rPr lang="el-GR" b="1" dirty="0"/>
              <a:t>4. Συνεργατικός Σχεδιασμός: </a:t>
            </a:r>
            <a:r>
              <a:rPr lang="el-GR" dirty="0"/>
              <a:t>Διάλογος.</a:t>
            </a:r>
          </a:p>
          <a:p>
            <a:pPr algn="just"/>
            <a:r>
              <a:rPr lang="el-GR" b="1" dirty="0"/>
              <a:t>5. Σκοπός του Σχεδιασμού: </a:t>
            </a:r>
            <a:r>
              <a:rPr lang="el-GR" dirty="0"/>
              <a:t>Ξεκαθαρίζω α) τον σκοπό της μάθησης και τις επιδιώξεις, β) τις κεντρικές ιδέες, γ) τις βασικές ερωτήσεις, δ) τη σύνδεση με τη γνωστική περιοχή του Προγράμματος Σπουδών, ε) την ηλικιακή βαθμίδα και το μαθησιακό επίπεδο.</a:t>
            </a:r>
          </a:p>
          <a:p>
            <a:r>
              <a:rPr lang="el-GR" b="1" dirty="0"/>
              <a:t>6. Σχεδιασμός οκτώ γνωστικών δραστηριοτήτων σε σχέση με τη θεματική επιλογής.</a:t>
            </a:r>
          </a:p>
          <a:p>
            <a:pPr marL="0" indent="0">
              <a:buNone/>
            </a:pPr>
            <a:endParaRPr lang="el-GR" dirty="0"/>
          </a:p>
        </p:txBody>
      </p:sp>
    </p:spTree>
    <p:extLst>
      <p:ext uri="{BB962C8B-B14F-4D97-AF65-F5344CB8AC3E}">
        <p14:creationId xmlns:p14="http://schemas.microsoft.com/office/powerpoint/2010/main" val="717192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EFA061-B2B7-8ACF-EC7F-8CEEFE948BF3}"/>
              </a:ext>
            </a:extLst>
          </p:cNvPr>
          <p:cNvSpPr>
            <a:spLocks noGrp="1"/>
          </p:cNvSpPr>
          <p:nvPr>
            <p:ph type="title"/>
          </p:nvPr>
        </p:nvSpPr>
        <p:spPr>
          <a:xfrm>
            <a:off x="1097280" y="286604"/>
            <a:ext cx="10058400" cy="1147750"/>
          </a:xfrm>
        </p:spPr>
        <p:txBody>
          <a:bodyPr>
            <a:normAutofit/>
          </a:bodyPr>
          <a:lstStyle/>
          <a:p>
            <a:pPr algn="ctr"/>
            <a:r>
              <a:rPr lang="el-GR" sz="3200" b="1" dirty="0">
                <a:effectLst>
                  <a:outerShdw blurRad="38100" dist="38100" dir="2700000" algn="tl">
                    <a:srgbClr val="000000">
                      <a:alpha val="43137"/>
                    </a:srgbClr>
                  </a:outerShdw>
                </a:effectLst>
              </a:rPr>
              <a:t>Προτεινόμενες Μέθοδοι και Τεχνικές Παιδαγωγικών Παρεμβάσεων</a:t>
            </a:r>
          </a:p>
        </p:txBody>
      </p:sp>
      <p:sp>
        <p:nvSpPr>
          <p:cNvPr id="3" name="Θέση περιεχομένου 2">
            <a:extLst>
              <a:ext uri="{FF2B5EF4-FFF2-40B4-BE49-F238E27FC236}">
                <a16:creationId xmlns:a16="http://schemas.microsoft.com/office/drawing/2014/main" id="{707C65D2-A280-289A-F018-DC5866B0100B}"/>
              </a:ext>
            </a:extLst>
          </p:cNvPr>
          <p:cNvSpPr>
            <a:spLocks noGrp="1"/>
          </p:cNvSpPr>
          <p:nvPr>
            <p:ph idx="1"/>
          </p:nvPr>
        </p:nvSpPr>
        <p:spPr>
          <a:xfrm>
            <a:off x="1097280" y="1845734"/>
            <a:ext cx="10058400" cy="4330948"/>
          </a:xfrm>
        </p:spPr>
        <p:txBody>
          <a:bodyPr>
            <a:normAutofit fontScale="77500" lnSpcReduction="20000"/>
          </a:bodyPr>
          <a:lstStyle/>
          <a:p>
            <a:pPr algn="just">
              <a:buFont typeface="Arial" panose="020B0604020202020204" pitchFamily="34" charset="0"/>
              <a:buChar char="•"/>
            </a:pPr>
            <a:r>
              <a:rPr lang="el-GR" dirty="0"/>
              <a:t> </a:t>
            </a:r>
            <a:r>
              <a:rPr lang="el-GR" sz="2200" dirty="0"/>
              <a:t>Πολυπολιτισμική λογοτεχνία (παραμύθια, ποίηση, </a:t>
            </a:r>
            <a:r>
              <a:rPr lang="el-GR" sz="2200" dirty="0" err="1"/>
              <a:t>κειμενικά</a:t>
            </a:r>
            <a:r>
              <a:rPr lang="el-GR" sz="2200" dirty="0"/>
              <a:t> είδη, κτλ.).</a:t>
            </a:r>
          </a:p>
          <a:p>
            <a:pPr algn="just">
              <a:buFont typeface="Arial" panose="020B0604020202020204" pitchFamily="34" charset="0"/>
              <a:buChar char="•"/>
            </a:pPr>
            <a:r>
              <a:rPr lang="el-GR" sz="2200" dirty="0"/>
              <a:t> Διαπολιτισμικός διάλογος και προφορική επικοινωνία (παιχνίδια ρόλων, καταιγισμός ιδεών, συνεντεύξεις, </a:t>
            </a:r>
            <a:r>
              <a:rPr lang="el-GR" sz="2200" dirty="0" err="1"/>
              <a:t>language</a:t>
            </a:r>
            <a:r>
              <a:rPr lang="el-GR" sz="2200" dirty="0"/>
              <a:t>/</a:t>
            </a:r>
            <a:r>
              <a:rPr lang="el-GR" sz="2200" dirty="0" err="1"/>
              <a:t>culture</a:t>
            </a:r>
            <a:r>
              <a:rPr lang="el-GR" sz="2200" dirty="0"/>
              <a:t> </a:t>
            </a:r>
            <a:r>
              <a:rPr lang="el-GR" sz="2200" dirty="0" err="1"/>
              <a:t>tandem</a:t>
            </a:r>
            <a:r>
              <a:rPr lang="el-GR" sz="2200" dirty="0"/>
              <a:t>, </a:t>
            </a:r>
            <a:r>
              <a:rPr lang="el-GR" sz="2200" dirty="0" err="1"/>
              <a:t>debate</a:t>
            </a:r>
            <a:r>
              <a:rPr lang="el-GR" sz="2200" dirty="0"/>
              <a:t>, αφήγηση ιστοριών, μονόλογος, δημιουργική γραφή, σύνδεση εικόνας - κειμένου).</a:t>
            </a:r>
          </a:p>
          <a:p>
            <a:pPr algn="just">
              <a:buFont typeface="Arial" panose="020B0604020202020204" pitchFamily="34" charset="0"/>
              <a:buChar char="•"/>
            </a:pPr>
            <a:r>
              <a:rPr lang="el-GR" sz="2200" dirty="0"/>
              <a:t> Δραματοποίηση, γλώσσα του σώματος και εκφράσεις (μίμηση, θεατρική παράσταση, θέατρο σκιών, κουκλοθέατρο, χορός/μουσική, σύνδεση εικόνας - κίνησης).</a:t>
            </a:r>
          </a:p>
          <a:p>
            <a:pPr algn="just">
              <a:buFont typeface="Arial" panose="020B0604020202020204" pitchFamily="34" charset="0"/>
              <a:buChar char="•"/>
            </a:pPr>
            <a:r>
              <a:rPr lang="el-GR" sz="2200" dirty="0"/>
              <a:t> Χρήση νέων τεχνολογιών και </a:t>
            </a:r>
            <a:r>
              <a:rPr lang="el-GR" sz="2200" dirty="0" err="1"/>
              <a:t>μιντιακού</a:t>
            </a:r>
            <a:r>
              <a:rPr lang="el-GR" sz="2200" dirty="0"/>
              <a:t> περιεχομένου (ταινίες μικρού μήκους, διαφημίσεις, ψηφιακά εργαλεία).</a:t>
            </a:r>
          </a:p>
          <a:p>
            <a:pPr algn="just">
              <a:buFont typeface="Arial" panose="020B0604020202020204" pitchFamily="34" charset="0"/>
              <a:buChar char="•"/>
            </a:pPr>
            <a:r>
              <a:rPr lang="el-GR" sz="2200" dirty="0"/>
              <a:t> Παραγωγή ψηφιακής αφήγησης (π.χ. </a:t>
            </a:r>
            <a:r>
              <a:rPr lang="el-GR" sz="2200" dirty="0" err="1"/>
              <a:t>storybird</a:t>
            </a:r>
            <a:r>
              <a:rPr lang="el-GR" sz="2200" dirty="0"/>
              <a:t>, </a:t>
            </a:r>
            <a:r>
              <a:rPr lang="el-GR" sz="2200" dirty="0" err="1"/>
              <a:t>storyjumper</a:t>
            </a:r>
            <a:r>
              <a:rPr lang="el-GR" sz="2200" dirty="0"/>
              <a:t>, </a:t>
            </a:r>
            <a:r>
              <a:rPr lang="el-GR" sz="2200" dirty="0" err="1"/>
              <a:t>powtoon</a:t>
            </a:r>
            <a:r>
              <a:rPr lang="el-GR" sz="2200" dirty="0"/>
              <a:t>, </a:t>
            </a:r>
            <a:r>
              <a:rPr lang="el-GR" sz="2200" dirty="0" err="1"/>
              <a:t>podcast</a:t>
            </a:r>
            <a:r>
              <a:rPr lang="el-GR" sz="2200" dirty="0"/>
              <a:t>, εκπαιδευτικό ντοκιμαντέρ).</a:t>
            </a:r>
          </a:p>
          <a:p>
            <a:pPr algn="just">
              <a:buFont typeface="Arial" panose="020B0604020202020204" pitchFamily="34" charset="0"/>
              <a:buChar char="•"/>
            </a:pPr>
            <a:r>
              <a:rPr lang="el-GR" sz="2200" dirty="0"/>
              <a:t> Κατασκευές (ζωγραφική, μοντελισμός, κολλάζ, </a:t>
            </a:r>
            <a:r>
              <a:rPr lang="el-GR" sz="2200" dirty="0" err="1"/>
              <a:t>μόμπιλε</a:t>
            </a:r>
            <a:r>
              <a:rPr lang="el-GR" sz="2200" dirty="0"/>
              <a:t>, ανακυκλώσιμο υλικό, υλικό από τη φύση, κτλ.).</a:t>
            </a:r>
          </a:p>
          <a:p>
            <a:pPr algn="just">
              <a:buFont typeface="Arial" panose="020B0604020202020204" pitchFamily="34" charset="0"/>
              <a:buChar char="•"/>
            </a:pPr>
            <a:r>
              <a:rPr lang="el-GR" sz="2200" dirty="0"/>
              <a:t> Πορτραίτα - μπορούν να βοηθήσουν τους μαθητές να σκεφτούν τη σχέση μεταξύ εικόνας και πραγματικότητας, μεταξύ ιδιωτικού και δημόσιου εαυτού (π.χ. έργα τέχνης, φωτογραφίες κτλ.).</a:t>
            </a:r>
          </a:p>
          <a:p>
            <a:pPr algn="just">
              <a:buFont typeface="Arial" panose="020B0604020202020204" pitchFamily="34" charset="0"/>
              <a:buChar char="•"/>
            </a:pPr>
            <a:r>
              <a:rPr lang="el-GR" sz="2200" dirty="0"/>
              <a:t> Χρήση ή/και δημιουργία παιδαγωγικών παιχνιδιών (επιτραπέζια, κουίζ, πάζλ, τουβλάκια, </a:t>
            </a:r>
            <a:r>
              <a:rPr lang="el-GR" sz="2200" dirty="0" err="1"/>
              <a:t>bingo</a:t>
            </a:r>
            <a:r>
              <a:rPr lang="el-GR" sz="2200" dirty="0"/>
              <a:t>, </a:t>
            </a:r>
            <a:r>
              <a:rPr lang="el-GR" sz="2200" dirty="0" err="1"/>
              <a:t>lego</a:t>
            </a:r>
            <a:r>
              <a:rPr lang="el-GR" sz="2200" dirty="0"/>
              <a:t>).</a:t>
            </a:r>
          </a:p>
          <a:p>
            <a:pPr algn="just">
              <a:buFont typeface="Arial" panose="020B0604020202020204" pitchFamily="34" charset="0"/>
              <a:buChar char="•"/>
            </a:pPr>
            <a:r>
              <a:rPr lang="el-GR" sz="2200" dirty="0"/>
              <a:t> Συμμετοχή σε συλλογικές δραστηριότητες/εκδηλώσεις σε εξωτερικό χώρο/</a:t>
            </a:r>
            <a:r>
              <a:rPr lang="el-GR" sz="2200" dirty="0" err="1"/>
              <a:t>ανοικτότητα</a:t>
            </a:r>
            <a:r>
              <a:rPr lang="el-GR" sz="2200" dirty="0"/>
              <a:t> στην κοινωνία (εκπαιδευτικές επισκέψεις, εκθέσεις, εθελοντικές δράσεις, φεστιβάλ, ψυχοκινητικά παιχνίδια, μουσικοκινητικά παιχνίδια, </a:t>
            </a:r>
            <a:r>
              <a:rPr lang="el-GR" sz="2200" dirty="0" err="1"/>
              <a:t>επιδαπέδια</a:t>
            </a:r>
            <a:r>
              <a:rPr lang="el-GR" sz="2200" dirty="0"/>
              <a:t> παιχνίδια).</a:t>
            </a:r>
          </a:p>
          <a:p>
            <a:endParaRPr lang="el-GR" dirty="0"/>
          </a:p>
        </p:txBody>
      </p:sp>
    </p:spTree>
    <p:extLst>
      <p:ext uri="{BB962C8B-B14F-4D97-AF65-F5344CB8AC3E}">
        <p14:creationId xmlns:p14="http://schemas.microsoft.com/office/powerpoint/2010/main" val="2099059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4EE2CE-2FED-7080-F25F-B3FB5766E0D1}"/>
              </a:ext>
            </a:extLst>
          </p:cNvPr>
          <p:cNvSpPr>
            <a:spLocks noGrp="1"/>
          </p:cNvSpPr>
          <p:nvPr>
            <p:ph type="title"/>
          </p:nvPr>
        </p:nvSpPr>
        <p:spPr>
          <a:xfrm>
            <a:off x="1097280" y="286603"/>
            <a:ext cx="10058400" cy="1031209"/>
          </a:xfrm>
          <a:solidFill>
            <a:schemeClr val="accent1"/>
          </a:solidFill>
        </p:spPr>
        <p:txBody>
          <a:bodyPr>
            <a:normAutofit/>
          </a:bodyPr>
          <a:lstStyle/>
          <a:p>
            <a:pPr algn="ctr"/>
            <a:r>
              <a:rPr lang="el-GR" sz="3200" b="1" dirty="0">
                <a:solidFill>
                  <a:schemeClr val="accent2"/>
                </a:solidFill>
                <a:effectLst>
                  <a:outerShdw blurRad="38100" dist="38100" dir="2700000" algn="tl">
                    <a:srgbClr val="000000">
                      <a:alpha val="43137"/>
                    </a:srgbClr>
                  </a:outerShdw>
                </a:effectLst>
              </a:rPr>
              <a:t>Παράδειγμα </a:t>
            </a:r>
            <a:br>
              <a:rPr lang="el-GR" sz="3200" b="1" dirty="0">
                <a:solidFill>
                  <a:schemeClr val="accent2"/>
                </a:solidFill>
                <a:effectLst>
                  <a:outerShdw blurRad="38100" dist="38100" dir="2700000" algn="tl">
                    <a:srgbClr val="000000">
                      <a:alpha val="43137"/>
                    </a:srgbClr>
                  </a:outerShdw>
                </a:effectLst>
              </a:rPr>
            </a:br>
            <a:r>
              <a:rPr lang="el-GR" sz="3200" b="1" dirty="0">
                <a:solidFill>
                  <a:schemeClr val="accent2"/>
                </a:solidFill>
                <a:effectLst>
                  <a:outerShdw blurRad="38100" dist="38100" dir="2700000" algn="tl">
                    <a:srgbClr val="000000">
                      <a:alpha val="43137"/>
                    </a:srgbClr>
                  </a:outerShdw>
                </a:effectLst>
              </a:rPr>
              <a:t>Σχεδιασμού μέσω Μάθησης (1)</a:t>
            </a:r>
          </a:p>
        </p:txBody>
      </p:sp>
      <p:sp>
        <p:nvSpPr>
          <p:cNvPr id="3" name="Θέση περιεχομένου 2">
            <a:extLst>
              <a:ext uri="{FF2B5EF4-FFF2-40B4-BE49-F238E27FC236}">
                <a16:creationId xmlns:a16="http://schemas.microsoft.com/office/drawing/2014/main" id="{125ECD53-FB31-3466-2438-055122336D4B}"/>
              </a:ext>
            </a:extLst>
          </p:cNvPr>
          <p:cNvSpPr>
            <a:spLocks noGrp="1"/>
          </p:cNvSpPr>
          <p:nvPr>
            <p:ph idx="1"/>
          </p:nvPr>
        </p:nvSpPr>
        <p:spPr/>
        <p:txBody>
          <a:bodyPr>
            <a:normAutofit fontScale="85000" lnSpcReduction="20000"/>
          </a:bodyPr>
          <a:lstStyle/>
          <a:p>
            <a:r>
              <a:rPr lang="el-GR" b="1" dirty="0"/>
              <a:t>Βασικός σκοπός </a:t>
            </a:r>
            <a:r>
              <a:rPr lang="el-GR" dirty="0"/>
              <a:t>της διδακτικής παρέμβασης είναι τα παιδιά προσχολικής ηλικίας (4-6 ετών) να κατανοήσουν την αξία της ειρήνης. </a:t>
            </a:r>
          </a:p>
          <a:p>
            <a:r>
              <a:rPr lang="el-GR" dirty="0"/>
              <a:t>Εντάσσεται στη </a:t>
            </a:r>
            <a:r>
              <a:rPr lang="el-GR" b="1" dirty="0"/>
              <a:t>μαθησιακή περιοχή</a:t>
            </a:r>
            <a:r>
              <a:rPr lang="el-GR" dirty="0"/>
              <a:t>: Προσωπική και Κοινωνική Ανάπτυξη (Πρόγραμμα Σπουδών Νηπιαγωγείου, 2011). </a:t>
            </a:r>
          </a:p>
          <a:p>
            <a:r>
              <a:rPr lang="el-GR" b="1" dirty="0"/>
              <a:t>Κεντρικές ιδέες</a:t>
            </a:r>
            <a:r>
              <a:rPr lang="el-GR" dirty="0"/>
              <a:t>:</a:t>
            </a:r>
          </a:p>
          <a:p>
            <a:r>
              <a:rPr lang="el-GR" dirty="0"/>
              <a:t>- Τα παιδιά να αντιληφθούν τις αξίες της ειρήνης, της φιλίας, του σεβασμού και να παρακινηθούν σε κοινωνική δράση.</a:t>
            </a:r>
          </a:p>
          <a:p>
            <a:r>
              <a:rPr lang="el-GR" dirty="0"/>
              <a:t>- Να αναγνωρίσουν τα οφέλη της ειρήνης και τις καταστρεπτικές συνέπειες του πολέμου.</a:t>
            </a:r>
          </a:p>
          <a:p>
            <a:r>
              <a:rPr lang="el-GR" dirty="0"/>
              <a:t>- Να εκφράσουν τα συναισθήματά τους για τον πόλεμο και την ειρήνη. </a:t>
            </a:r>
          </a:p>
          <a:p>
            <a:r>
              <a:rPr lang="el-GR" dirty="0"/>
              <a:t>- Να αναπτύξουν τη κριτική τους σκέψη.</a:t>
            </a:r>
          </a:p>
          <a:p>
            <a:r>
              <a:rPr lang="el-GR" dirty="0"/>
              <a:t>- Να καλλιεργήσουν την </a:t>
            </a:r>
            <a:r>
              <a:rPr lang="el-GR" dirty="0" err="1"/>
              <a:t>ενσυναίσθηση</a:t>
            </a:r>
            <a:r>
              <a:rPr lang="el-GR" dirty="0"/>
              <a:t>.</a:t>
            </a:r>
          </a:p>
          <a:p>
            <a:r>
              <a:rPr lang="el-GR" dirty="0"/>
              <a:t> Στο τέλος της διδακτικής παρέμβασης αναμένεται οι μικροί μαθητές να μπορούν να αναγνωρίζουν την αξία της ειρήνης και πόσο σημαντική είναι αυτή για την ευτυχία και την ευημερία του ανθρώπου.</a:t>
            </a:r>
          </a:p>
          <a:p>
            <a:endParaRPr lang="el-GR" dirty="0"/>
          </a:p>
        </p:txBody>
      </p:sp>
    </p:spTree>
    <p:extLst>
      <p:ext uri="{BB962C8B-B14F-4D97-AF65-F5344CB8AC3E}">
        <p14:creationId xmlns:p14="http://schemas.microsoft.com/office/powerpoint/2010/main" val="3854542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C79082-3946-1399-7A49-B3EF5AFE189D}"/>
              </a:ext>
            </a:extLst>
          </p:cNvPr>
          <p:cNvSpPr>
            <a:spLocks noGrp="1"/>
          </p:cNvSpPr>
          <p:nvPr>
            <p:ph type="title"/>
          </p:nvPr>
        </p:nvSpPr>
        <p:spPr>
          <a:xfrm>
            <a:off x="1097280" y="286603"/>
            <a:ext cx="10058400" cy="1058103"/>
          </a:xfrm>
          <a:solidFill>
            <a:schemeClr val="accent1"/>
          </a:solidFill>
        </p:spPr>
        <p:txBody>
          <a:bodyPr/>
          <a:lstStyle/>
          <a:p>
            <a:pPr algn="ctr"/>
            <a:r>
              <a:rPr kumimoji="0" lang="el-GR" sz="3200" b="1" i="0" u="none" strike="noStrike" kern="1200" cap="none" spc="-50" normalizeH="0" baseline="0" noProof="0" dirty="0">
                <a:ln>
                  <a:noFill/>
                </a:ln>
                <a:solidFill>
                  <a:srgbClr val="CF543F"/>
                </a:solidFill>
                <a:effectLst>
                  <a:outerShdw blurRad="38100" dist="38100" dir="2700000" algn="tl">
                    <a:srgbClr val="000000">
                      <a:alpha val="43137"/>
                    </a:srgbClr>
                  </a:outerShdw>
                </a:effectLst>
                <a:uLnTx/>
                <a:uFillTx/>
                <a:latin typeface="Calibri Light" panose="020F0302020204030204"/>
                <a:ea typeface="+mj-ea"/>
                <a:cs typeface="+mj-cs"/>
              </a:rPr>
              <a:t>Παράδειγμα </a:t>
            </a:r>
            <a:br>
              <a:rPr kumimoji="0" lang="el-GR" sz="3200" b="1" i="0" u="none" strike="noStrike" kern="1200" cap="none" spc="-50" normalizeH="0" baseline="0" noProof="0" dirty="0">
                <a:ln>
                  <a:noFill/>
                </a:ln>
                <a:solidFill>
                  <a:srgbClr val="CF543F"/>
                </a:solidFill>
                <a:effectLst>
                  <a:outerShdw blurRad="38100" dist="38100" dir="2700000" algn="tl">
                    <a:srgbClr val="000000">
                      <a:alpha val="43137"/>
                    </a:srgbClr>
                  </a:outerShdw>
                </a:effectLst>
                <a:uLnTx/>
                <a:uFillTx/>
                <a:latin typeface="Calibri Light" panose="020F0302020204030204"/>
                <a:ea typeface="+mj-ea"/>
                <a:cs typeface="+mj-cs"/>
              </a:rPr>
            </a:br>
            <a:r>
              <a:rPr kumimoji="0" lang="el-GR" sz="3200" b="1" i="0" u="none" strike="noStrike" kern="1200" cap="none" spc="-50" normalizeH="0" baseline="0" noProof="0" dirty="0">
                <a:ln>
                  <a:noFill/>
                </a:ln>
                <a:solidFill>
                  <a:srgbClr val="CF543F"/>
                </a:solidFill>
                <a:effectLst>
                  <a:outerShdw blurRad="38100" dist="38100" dir="2700000" algn="tl">
                    <a:srgbClr val="000000">
                      <a:alpha val="43137"/>
                    </a:srgbClr>
                  </a:outerShdw>
                </a:effectLst>
                <a:uLnTx/>
                <a:uFillTx/>
                <a:latin typeface="Calibri Light" panose="020F0302020204030204"/>
                <a:ea typeface="+mj-ea"/>
                <a:cs typeface="+mj-cs"/>
              </a:rPr>
              <a:t>Σχεδιασμού μέσω Μάθησης (2)</a:t>
            </a:r>
            <a:endParaRPr lang="el-GR" dirty="0"/>
          </a:p>
        </p:txBody>
      </p:sp>
      <p:sp>
        <p:nvSpPr>
          <p:cNvPr id="3" name="Θέση περιεχομένου 2">
            <a:extLst>
              <a:ext uri="{FF2B5EF4-FFF2-40B4-BE49-F238E27FC236}">
                <a16:creationId xmlns:a16="http://schemas.microsoft.com/office/drawing/2014/main" id="{02D2777D-3142-9C63-931D-A4B39FE9882D}"/>
              </a:ext>
            </a:extLst>
          </p:cNvPr>
          <p:cNvSpPr>
            <a:spLocks noGrp="1"/>
          </p:cNvSpPr>
          <p:nvPr>
            <p:ph idx="1"/>
          </p:nvPr>
        </p:nvSpPr>
        <p:spPr/>
        <p:txBody>
          <a:bodyPr/>
          <a:lstStyle/>
          <a:p>
            <a:pPr algn="ctr"/>
            <a:r>
              <a:rPr lang="el-GR" b="1" dirty="0"/>
              <a:t>Βασικές ερωτήσεις του διδακτικού σεναρίου</a:t>
            </a:r>
          </a:p>
        </p:txBody>
      </p:sp>
      <p:pic>
        <p:nvPicPr>
          <p:cNvPr id="4" name="Εικόνα 3">
            <a:extLst>
              <a:ext uri="{FF2B5EF4-FFF2-40B4-BE49-F238E27FC236}">
                <a16:creationId xmlns:a16="http://schemas.microsoft.com/office/drawing/2014/main" id="{2D1F456D-CF9D-CFA2-D632-E41FB7329BAF}"/>
              </a:ext>
            </a:extLst>
          </p:cNvPr>
          <p:cNvPicPr>
            <a:picLocks noChangeAspect="1"/>
          </p:cNvPicPr>
          <p:nvPr/>
        </p:nvPicPr>
        <p:blipFill>
          <a:blip r:embed="rId2"/>
          <a:stretch>
            <a:fillRect/>
          </a:stretch>
        </p:blipFill>
        <p:spPr>
          <a:xfrm>
            <a:off x="2860721" y="1604682"/>
            <a:ext cx="6776338" cy="5325035"/>
          </a:xfrm>
          <a:prstGeom prst="rect">
            <a:avLst/>
          </a:prstGeom>
        </p:spPr>
      </p:pic>
    </p:spTree>
    <p:extLst>
      <p:ext uri="{BB962C8B-B14F-4D97-AF65-F5344CB8AC3E}">
        <p14:creationId xmlns:p14="http://schemas.microsoft.com/office/powerpoint/2010/main" val="2155706816"/>
      </p:ext>
    </p:extLst>
  </p:cSld>
  <p:clrMapOvr>
    <a:masterClrMapping/>
  </p:clrMapOvr>
</p:sld>
</file>

<file path=ppt/theme/theme1.xml><?xml version="1.0" encoding="utf-8"?>
<a:theme xmlns:a="http://schemas.openxmlformats.org/drawingml/2006/main" name="Ανασκόπηση">
  <a:themeElements>
    <a:clrScheme name="Retrospect">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E3DA18C2-75F1-4980-A5F0-165F6F71DE6D}"/>
    </a:ext>
  </a:extLst>
</a:theme>
</file>

<file path=docProps/app.xml><?xml version="1.0" encoding="utf-8"?>
<Properties xmlns="http://schemas.openxmlformats.org/officeDocument/2006/extended-properties" xmlns:vt="http://schemas.openxmlformats.org/officeDocument/2006/docPropsVTypes">
  <Template>Retrospect</Template>
  <TotalTime>1864</TotalTime>
  <Words>890</Words>
  <Application>Microsoft Office PowerPoint</Application>
  <PresentationFormat>Ευρεία οθόνη</PresentationFormat>
  <Paragraphs>83</Paragraphs>
  <Slides>11</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11</vt:i4>
      </vt:variant>
    </vt:vector>
  </HeadingPairs>
  <TitlesOfParts>
    <vt:vector size="16" baseType="lpstr">
      <vt:lpstr>Arial</vt:lpstr>
      <vt:lpstr>Calibri</vt:lpstr>
      <vt:lpstr>Calibri Light</vt:lpstr>
      <vt:lpstr>Wingdings</vt:lpstr>
      <vt:lpstr>Ανασκόπηση</vt:lpstr>
      <vt:lpstr>Μάθηση μέσω Σχεδιασμού (Learning by Design)</vt:lpstr>
      <vt:lpstr>Μάθηση μέσω Σχεδιασμού (Learning by Design)</vt:lpstr>
      <vt:lpstr>Μάθηση μέσω Σχεδιασμού  Γνωστική Διαδικασία</vt:lpstr>
      <vt:lpstr>Γνωστικές Διαδικασίες</vt:lpstr>
      <vt:lpstr>Βήματα για τον  Σχεδιασμό διδακτικού σεναρίου μέσω Μάθησης Σχεδιασμού (1)</vt:lpstr>
      <vt:lpstr>Βήματα για τον  Σχεδιασμό διδακτικού σεναρίου μέσω Μάθησης Σχεδιασμού (2)</vt:lpstr>
      <vt:lpstr>Προτεινόμενες Μέθοδοι και Τεχνικές Παιδαγωγικών Παρεμβάσεων</vt:lpstr>
      <vt:lpstr>Παράδειγμα  Σχεδιασμού μέσω Μάθησης (1)</vt:lpstr>
      <vt:lpstr>Παράδειγμα  Σχεδιασμού μέσω Μάθησης (2)</vt:lpstr>
      <vt:lpstr>Παρουσίαση του PowerPoint</vt:lpstr>
      <vt:lpstr>Πηγές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Μάθηση μέσω Σχεδιασμού (Learning by Design)</dc:title>
  <dc:creator>ΜΑΡΙΑ ΒΛΑΧΟΥ</dc:creator>
  <cp:lastModifiedBy>Eugenia Arvanitis</cp:lastModifiedBy>
  <cp:revision>15</cp:revision>
  <dcterms:created xsi:type="dcterms:W3CDTF">2023-03-23T06:40:16Z</dcterms:created>
  <dcterms:modified xsi:type="dcterms:W3CDTF">2023-03-24T16:06:15Z</dcterms:modified>
</cp:coreProperties>
</file>