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334" r:id="rId4"/>
    <p:sldId id="263" r:id="rId5"/>
    <p:sldId id="294" r:id="rId6"/>
    <p:sldId id="335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277" r:id="rId17"/>
    <p:sldId id="287" r:id="rId18"/>
    <p:sldId id="288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8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0ED8F-D2BB-4E52-A5D2-5E11A215144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232822A1-81BD-4181-A2D6-77225E730859}">
      <dgm:prSet phldrT="[Κείμενο]" custT="1"/>
      <dgm:spPr/>
      <dgm:t>
        <a:bodyPr/>
        <a:lstStyle/>
        <a:p>
          <a:r>
            <a:rPr lang="el-GR" sz="1800" b="1" dirty="0"/>
            <a:t>Υλικές</a:t>
          </a:r>
        </a:p>
        <a:p>
          <a:r>
            <a:rPr lang="el-GR" sz="1400" i="1" dirty="0"/>
            <a:t>(Κοινωνική τάξη, τόπος κατοικίας, οικογένεια)</a:t>
          </a:r>
        </a:p>
      </dgm:t>
    </dgm:pt>
    <dgm:pt modelId="{8EAD4B46-17B5-4B54-B925-1D677A5B5D08}" type="parTrans" cxnId="{9E23540D-8286-4D6D-A4E0-0BBC9CEE0F27}">
      <dgm:prSet/>
      <dgm:spPr/>
      <dgm:t>
        <a:bodyPr/>
        <a:lstStyle/>
        <a:p>
          <a:endParaRPr lang="el-GR"/>
        </a:p>
      </dgm:t>
    </dgm:pt>
    <dgm:pt modelId="{0F137BD7-AB55-4A14-8B20-B15E9E76E82F}" type="sibTrans" cxnId="{9E23540D-8286-4D6D-A4E0-0BBC9CEE0F27}">
      <dgm:prSet/>
      <dgm:spPr/>
      <dgm:t>
        <a:bodyPr/>
        <a:lstStyle/>
        <a:p>
          <a:endParaRPr lang="el-GR"/>
        </a:p>
      </dgm:t>
    </dgm:pt>
    <dgm:pt modelId="{ED004E04-94C2-42D3-BA3A-F3FBA2E8F190}">
      <dgm:prSet phldrT="[Κείμενο]" custT="1"/>
      <dgm:spPr/>
      <dgm:t>
        <a:bodyPr/>
        <a:lstStyle/>
        <a:p>
          <a:r>
            <a:rPr lang="el-GR" sz="1800" b="1" dirty="0"/>
            <a:t>Συμβολικές</a:t>
          </a:r>
        </a:p>
        <a:p>
          <a:r>
            <a:rPr lang="el-GR" sz="1400" i="1" dirty="0"/>
            <a:t>(Κουλτούρα, εθνικότητα, γλώσσα)</a:t>
          </a:r>
        </a:p>
      </dgm:t>
    </dgm:pt>
    <dgm:pt modelId="{11A30B26-3EDD-4FF0-867D-6E07C770DCD6}" type="parTrans" cxnId="{51062631-756C-4F10-B311-E03E24AF83CD}">
      <dgm:prSet/>
      <dgm:spPr/>
      <dgm:t>
        <a:bodyPr/>
        <a:lstStyle/>
        <a:p>
          <a:endParaRPr lang="el-GR"/>
        </a:p>
      </dgm:t>
    </dgm:pt>
    <dgm:pt modelId="{7BEC776F-E8AF-46B9-A008-ECF74E5B2B4B}" type="sibTrans" cxnId="{51062631-756C-4F10-B311-E03E24AF83CD}">
      <dgm:prSet/>
      <dgm:spPr/>
      <dgm:t>
        <a:bodyPr/>
        <a:lstStyle/>
        <a:p>
          <a:endParaRPr lang="el-GR"/>
        </a:p>
      </dgm:t>
    </dgm:pt>
    <dgm:pt modelId="{D9B5BAC2-62ED-48C9-BB26-BEE581C93626}">
      <dgm:prSet phldrT="[Κείμενο]" custT="1"/>
      <dgm:spPr/>
      <dgm:t>
        <a:bodyPr/>
        <a:lstStyle/>
        <a:p>
          <a:r>
            <a:rPr lang="el-GR" sz="1800" b="1" dirty="0"/>
            <a:t>Σωματικές</a:t>
          </a:r>
        </a:p>
        <a:p>
          <a:r>
            <a:rPr lang="el-GR" sz="1400" i="1" dirty="0"/>
            <a:t>(Ηλικία, φυλή, βιολογικό φύλο, σωματικές &amp; νοητικές ικανότητες)</a:t>
          </a:r>
        </a:p>
      </dgm:t>
    </dgm:pt>
    <dgm:pt modelId="{5365CC5B-EB04-4AB5-A398-A211E11497AE}" type="parTrans" cxnId="{1F3A322F-9CEB-40F9-BC34-8CC9A333AE2C}">
      <dgm:prSet/>
      <dgm:spPr/>
      <dgm:t>
        <a:bodyPr/>
        <a:lstStyle/>
        <a:p>
          <a:endParaRPr lang="el-GR"/>
        </a:p>
      </dgm:t>
    </dgm:pt>
    <dgm:pt modelId="{3AEB6CCE-0392-4B0A-BD02-692F6EC11CBD}" type="sibTrans" cxnId="{1F3A322F-9CEB-40F9-BC34-8CC9A333AE2C}">
      <dgm:prSet/>
      <dgm:spPr/>
      <dgm:t>
        <a:bodyPr/>
        <a:lstStyle/>
        <a:p>
          <a:endParaRPr lang="el-GR"/>
        </a:p>
      </dgm:t>
    </dgm:pt>
    <dgm:pt modelId="{1C6384F3-49F7-401E-832A-ECF6BD343D46}" type="pres">
      <dgm:prSet presAssocID="{BD20ED8F-D2BB-4E52-A5D2-5E11A2151449}" presName="compositeShape" presStyleCnt="0">
        <dgm:presLayoutVars>
          <dgm:chMax val="7"/>
          <dgm:dir/>
          <dgm:resizeHandles val="exact"/>
        </dgm:presLayoutVars>
      </dgm:prSet>
      <dgm:spPr/>
    </dgm:pt>
    <dgm:pt modelId="{6DC0461E-9EC3-49C8-87F9-3B905D2AC75A}" type="pres">
      <dgm:prSet presAssocID="{232822A1-81BD-4181-A2D6-77225E730859}" presName="circ1" presStyleLbl="vennNode1" presStyleIdx="0" presStyleCnt="3"/>
      <dgm:spPr/>
    </dgm:pt>
    <dgm:pt modelId="{9231786D-E9A7-4E8F-8AC4-0D025F2FAB43}" type="pres">
      <dgm:prSet presAssocID="{232822A1-81BD-4181-A2D6-77225E7308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D62B07-C7E9-4D8A-96B6-04E1D82DCF96}" type="pres">
      <dgm:prSet presAssocID="{ED004E04-94C2-42D3-BA3A-F3FBA2E8F190}" presName="circ2" presStyleLbl="vennNode1" presStyleIdx="1" presStyleCnt="3"/>
      <dgm:spPr/>
    </dgm:pt>
    <dgm:pt modelId="{1A85AD4E-74AD-48AE-AFEE-A56EDA69BD64}" type="pres">
      <dgm:prSet presAssocID="{ED004E04-94C2-42D3-BA3A-F3FBA2E8F1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76DAB6-7560-4984-BD9B-469C7EB62DCC}" type="pres">
      <dgm:prSet presAssocID="{D9B5BAC2-62ED-48C9-BB26-BEE581C93626}" presName="circ3" presStyleLbl="vennNode1" presStyleIdx="2" presStyleCnt="3"/>
      <dgm:spPr/>
    </dgm:pt>
    <dgm:pt modelId="{5D629243-27BB-4D77-B0FF-1582CDEC6A58}" type="pres">
      <dgm:prSet presAssocID="{D9B5BAC2-62ED-48C9-BB26-BEE581C9362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1E18300-CA40-438A-8BAC-E19E65CDA59C}" type="presOf" srcId="{D9B5BAC2-62ED-48C9-BB26-BEE581C93626}" destId="{5D629243-27BB-4D77-B0FF-1582CDEC6A58}" srcOrd="1" destOrd="0" presId="urn:microsoft.com/office/officeart/2005/8/layout/venn1"/>
    <dgm:cxn modelId="{9E23540D-8286-4D6D-A4E0-0BBC9CEE0F27}" srcId="{BD20ED8F-D2BB-4E52-A5D2-5E11A2151449}" destId="{232822A1-81BD-4181-A2D6-77225E730859}" srcOrd="0" destOrd="0" parTransId="{8EAD4B46-17B5-4B54-B925-1D677A5B5D08}" sibTransId="{0F137BD7-AB55-4A14-8B20-B15E9E76E82F}"/>
    <dgm:cxn modelId="{7155F723-D9D9-4348-897C-28B5CCEDE982}" type="presOf" srcId="{BD20ED8F-D2BB-4E52-A5D2-5E11A2151449}" destId="{1C6384F3-49F7-401E-832A-ECF6BD343D46}" srcOrd="0" destOrd="0" presId="urn:microsoft.com/office/officeart/2005/8/layout/venn1"/>
    <dgm:cxn modelId="{1F3A322F-9CEB-40F9-BC34-8CC9A333AE2C}" srcId="{BD20ED8F-D2BB-4E52-A5D2-5E11A2151449}" destId="{D9B5BAC2-62ED-48C9-BB26-BEE581C93626}" srcOrd="2" destOrd="0" parTransId="{5365CC5B-EB04-4AB5-A398-A211E11497AE}" sibTransId="{3AEB6CCE-0392-4B0A-BD02-692F6EC11CBD}"/>
    <dgm:cxn modelId="{51062631-756C-4F10-B311-E03E24AF83CD}" srcId="{BD20ED8F-D2BB-4E52-A5D2-5E11A2151449}" destId="{ED004E04-94C2-42D3-BA3A-F3FBA2E8F190}" srcOrd="1" destOrd="0" parTransId="{11A30B26-3EDD-4FF0-867D-6E07C770DCD6}" sibTransId="{7BEC776F-E8AF-46B9-A008-ECF74E5B2B4B}"/>
    <dgm:cxn modelId="{79B63C5D-55B7-45E1-A96B-7EC08855F393}" type="presOf" srcId="{ED004E04-94C2-42D3-BA3A-F3FBA2E8F190}" destId="{1A85AD4E-74AD-48AE-AFEE-A56EDA69BD64}" srcOrd="1" destOrd="0" presId="urn:microsoft.com/office/officeart/2005/8/layout/venn1"/>
    <dgm:cxn modelId="{F807E143-AF7F-4AE4-BB31-42CC11596A1E}" type="presOf" srcId="{232822A1-81BD-4181-A2D6-77225E730859}" destId="{9231786D-E9A7-4E8F-8AC4-0D025F2FAB43}" srcOrd="1" destOrd="0" presId="urn:microsoft.com/office/officeart/2005/8/layout/venn1"/>
    <dgm:cxn modelId="{A7899D93-2381-49DD-8794-FAD4A581A41E}" type="presOf" srcId="{ED004E04-94C2-42D3-BA3A-F3FBA2E8F190}" destId="{D1D62B07-C7E9-4D8A-96B6-04E1D82DCF96}" srcOrd="0" destOrd="0" presId="urn:microsoft.com/office/officeart/2005/8/layout/venn1"/>
    <dgm:cxn modelId="{5E52DC98-3DDE-49B0-9E25-CFAD890867A4}" type="presOf" srcId="{232822A1-81BD-4181-A2D6-77225E730859}" destId="{6DC0461E-9EC3-49C8-87F9-3B905D2AC75A}" srcOrd="0" destOrd="0" presId="urn:microsoft.com/office/officeart/2005/8/layout/venn1"/>
    <dgm:cxn modelId="{F9A4DFDB-28BD-4C2D-8A32-A20B01EF5A34}" type="presOf" srcId="{D9B5BAC2-62ED-48C9-BB26-BEE581C93626}" destId="{2376DAB6-7560-4984-BD9B-469C7EB62DCC}" srcOrd="0" destOrd="0" presId="urn:microsoft.com/office/officeart/2005/8/layout/venn1"/>
    <dgm:cxn modelId="{74D61EA8-B1E2-46A7-9229-A083DCA98F45}" type="presParOf" srcId="{1C6384F3-49F7-401E-832A-ECF6BD343D46}" destId="{6DC0461E-9EC3-49C8-87F9-3B905D2AC75A}" srcOrd="0" destOrd="0" presId="urn:microsoft.com/office/officeart/2005/8/layout/venn1"/>
    <dgm:cxn modelId="{E397BBD4-AD7B-4959-9094-9F7D21B279F9}" type="presParOf" srcId="{1C6384F3-49F7-401E-832A-ECF6BD343D46}" destId="{9231786D-E9A7-4E8F-8AC4-0D025F2FAB43}" srcOrd="1" destOrd="0" presId="urn:microsoft.com/office/officeart/2005/8/layout/venn1"/>
    <dgm:cxn modelId="{11BE3DC1-A3DA-4984-84A2-97FBDFF3CA4D}" type="presParOf" srcId="{1C6384F3-49F7-401E-832A-ECF6BD343D46}" destId="{D1D62B07-C7E9-4D8A-96B6-04E1D82DCF96}" srcOrd="2" destOrd="0" presId="urn:microsoft.com/office/officeart/2005/8/layout/venn1"/>
    <dgm:cxn modelId="{E6047C19-DA49-4FE3-8B70-AB1998DD5CDB}" type="presParOf" srcId="{1C6384F3-49F7-401E-832A-ECF6BD343D46}" destId="{1A85AD4E-74AD-48AE-AFEE-A56EDA69BD64}" srcOrd="3" destOrd="0" presId="urn:microsoft.com/office/officeart/2005/8/layout/venn1"/>
    <dgm:cxn modelId="{608D8A15-7089-439F-BA64-886C4FD11D4D}" type="presParOf" srcId="{1C6384F3-49F7-401E-832A-ECF6BD343D46}" destId="{2376DAB6-7560-4984-BD9B-469C7EB62DCC}" srcOrd="4" destOrd="0" presId="urn:microsoft.com/office/officeart/2005/8/layout/venn1"/>
    <dgm:cxn modelId="{9B6DD4A6-E8C8-4D4E-9BB5-ED3DE6905274}" type="presParOf" srcId="{1C6384F3-49F7-401E-832A-ECF6BD343D46}" destId="{5D629243-27BB-4D77-B0FF-1582CDEC6A5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943DA-8850-4247-ADB0-2F6BEFDF480F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A2420631-708F-4EE9-8A7C-A65B5E9FF334}">
      <dgm:prSet phldrT="[Κείμενο]" custT="1"/>
      <dgm:spPr/>
      <dgm:t>
        <a:bodyPr/>
        <a:lstStyle/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Δικαίωμα στην εκπαίδευση</a:t>
          </a:r>
        </a:p>
      </dgm:t>
    </dgm:pt>
    <dgm:pt modelId="{CE05300F-B4DD-4D53-97D3-4A25F8548DEE}" type="parTrans" cxnId="{DD01C0FF-BEC4-4DA7-9D7E-35C44618BDBE}">
      <dgm:prSet/>
      <dgm:spPr/>
      <dgm:t>
        <a:bodyPr/>
        <a:lstStyle/>
        <a:p>
          <a:endParaRPr lang="el-GR"/>
        </a:p>
      </dgm:t>
    </dgm:pt>
    <dgm:pt modelId="{F745E522-A535-485E-94EE-37554A2D3388}" type="sibTrans" cxnId="{DD01C0FF-BEC4-4DA7-9D7E-35C44618BDBE}">
      <dgm:prSet/>
      <dgm:spPr/>
      <dgm:t>
        <a:bodyPr/>
        <a:lstStyle/>
        <a:p>
          <a:endParaRPr lang="el-GR"/>
        </a:p>
      </dgm:t>
    </dgm:pt>
    <dgm:pt modelId="{F747873F-05E3-4972-B2CD-F55E19E587A6}">
      <dgm:prSet phldrT="[Κείμενο]" custT="1"/>
      <dgm:spPr/>
      <dgm:t>
        <a:bodyPr/>
        <a:lstStyle/>
        <a:p>
          <a:endParaRPr lang="el-GR" sz="1600" dirty="0"/>
        </a:p>
        <a:p>
          <a:r>
            <a: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Συμμετοχή στο ίδιο σχολικό περιβάλλον με ποιοτικούς στόχους</a:t>
          </a:r>
        </a:p>
      </dgm:t>
    </dgm:pt>
    <dgm:pt modelId="{5C0D83A0-82D3-4E9B-826D-09E8E0401FF0}" type="parTrans" cxnId="{686120CC-37CF-41DA-9883-E3CAE8DE7D9A}">
      <dgm:prSet/>
      <dgm:spPr/>
      <dgm:t>
        <a:bodyPr/>
        <a:lstStyle/>
        <a:p>
          <a:endParaRPr lang="el-GR"/>
        </a:p>
      </dgm:t>
    </dgm:pt>
    <dgm:pt modelId="{BC7E1DE0-8FBC-4A9D-A044-3F2EA9E6C1E7}" type="sibTrans" cxnId="{686120CC-37CF-41DA-9883-E3CAE8DE7D9A}">
      <dgm:prSet/>
      <dgm:spPr/>
      <dgm:t>
        <a:bodyPr/>
        <a:lstStyle/>
        <a:p>
          <a:endParaRPr lang="el-GR"/>
        </a:p>
      </dgm:t>
    </dgm:pt>
    <dgm:pt modelId="{AB8D6B09-814F-4107-9CB1-46FD363ABFE1}">
      <dgm:prSet phldrT="[Κείμενο]" custT="1"/>
      <dgm:spPr/>
      <dgm:t>
        <a:bodyPr/>
        <a:lstStyle/>
        <a:p>
          <a:endParaRPr lang="el-GR" sz="1600" dirty="0"/>
        </a:p>
        <a:p>
          <a:r>
            <a: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Μέρος μιας μαθησιακής εμπειρίας κατά την οποία προάγεται η ικανότητα δράσης ως μαθητή</a:t>
          </a:r>
        </a:p>
      </dgm:t>
    </dgm:pt>
    <dgm:pt modelId="{97C23ED2-AD85-4A4A-BAAD-882F529F64A1}" type="parTrans" cxnId="{C9A7AB95-AB97-461E-9D1C-67B72C0D5EC9}">
      <dgm:prSet/>
      <dgm:spPr/>
      <dgm:t>
        <a:bodyPr/>
        <a:lstStyle/>
        <a:p>
          <a:endParaRPr lang="el-GR"/>
        </a:p>
      </dgm:t>
    </dgm:pt>
    <dgm:pt modelId="{B4CE530D-8139-4C4B-9772-FAE91A0D3E00}" type="sibTrans" cxnId="{C9A7AB95-AB97-461E-9D1C-67B72C0D5EC9}">
      <dgm:prSet/>
      <dgm:spPr/>
      <dgm:t>
        <a:bodyPr/>
        <a:lstStyle/>
        <a:p>
          <a:endParaRPr lang="el-GR"/>
        </a:p>
      </dgm:t>
    </dgm:pt>
    <dgm:pt modelId="{CDBE2016-2CC4-4C66-92B6-2722ECC76AA0}">
      <dgm:prSet phldrT="[Κείμενο]" custT="1"/>
      <dgm:spPr/>
      <dgm:t>
        <a:bodyPr/>
        <a:lstStyle/>
        <a:p>
          <a:r>
            <a: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Αίσθημα του «</a:t>
          </a:r>
          <a:r>
            <a:rPr lang="el-GR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ανήκειν</a:t>
          </a:r>
          <a:r>
            <a: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να αισθάνεται και να είναι μέλος της ομάδας (ομότιμος)</a:t>
          </a:r>
        </a:p>
      </dgm:t>
    </dgm:pt>
    <dgm:pt modelId="{D874281F-DBEA-4C8F-B480-406E12CE86D1}" type="parTrans" cxnId="{748B0970-F104-4EE9-8FFB-445868B01174}">
      <dgm:prSet/>
      <dgm:spPr/>
      <dgm:t>
        <a:bodyPr/>
        <a:lstStyle/>
        <a:p>
          <a:endParaRPr lang="el-GR"/>
        </a:p>
      </dgm:t>
    </dgm:pt>
    <dgm:pt modelId="{406D78FE-DB46-460F-B617-495FC66848EC}" type="sibTrans" cxnId="{748B0970-F104-4EE9-8FFB-445868B01174}">
      <dgm:prSet/>
      <dgm:spPr/>
      <dgm:t>
        <a:bodyPr/>
        <a:lstStyle/>
        <a:p>
          <a:endParaRPr lang="el-GR"/>
        </a:p>
      </dgm:t>
    </dgm:pt>
    <dgm:pt modelId="{FD5C116C-81AD-4054-AEE2-A20E9C217AB7}">
      <dgm:prSet phldrT="[Κείμενο]" custT="1"/>
      <dgm:spPr/>
      <dgm:t>
        <a:bodyPr/>
        <a:lstStyle/>
        <a:p>
          <a:r>
            <a: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Δέσμευση στη διαδικασία της συμμετοχικής μάθησης</a:t>
          </a:r>
        </a:p>
      </dgm:t>
    </dgm:pt>
    <dgm:pt modelId="{E1B59ABA-B624-4F57-9BC6-8F445F727B33}" type="parTrans" cxnId="{A77AC15C-AA06-4DBE-8729-6771DA1216D9}">
      <dgm:prSet/>
      <dgm:spPr/>
      <dgm:t>
        <a:bodyPr/>
        <a:lstStyle/>
        <a:p>
          <a:endParaRPr lang="el-GR"/>
        </a:p>
      </dgm:t>
    </dgm:pt>
    <dgm:pt modelId="{F7B5F1CC-7B63-4F24-ACA1-04AF6220B3E0}" type="sibTrans" cxnId="{A77AC15C-AA06-4DBE-8729-6771DA1216D9}">
      <dgm:prSet/>
      <dgm:spPr/>
      <dgm:t>
        <a:bodyPr/>
        <a:lstStyle/>
        <a:p>
          <a:endParaRPr lang="el-GR"/>
        </a:p>
      </dgm:t>
    </dgm:pt>
    <dgm:pt modelId="{8A06CFC3-473C-4BE6-808B-CF1384968C49}" type="pres">
      <dgm:prSet presAssocID="{150943DA-8850-4247-ADB0-2F6BEFDF480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71890E-32D8-4F11-8D4E-FA68C1E7A6B0}" type="pres">
      <dgm:prSet presAssocID="{150943DA-8850-4247-ADB0-2F6BEFDF480F}" presName="matrix" presStyleCnt="0"/>
      <dgm:spPr/>
    </dgm:pt>
    <dgm:pt modelId="{C8E3468B-8CF4-4B32-A4F8-D21D20E0971A}" type="pres">
      <dgm:prSet presAssocID="{150943DA-8850-4247-ADB0-2F6BEFDF480F}" presName="tile1" presStyleLbl="node1" presStyleIdx="0" presStyleCnt="4"/>
      <dgm:spPr/>
    </dgm:pt>
    <dgm:pt modelId="{3FB1DF3E-2ADB-45BC-8246-296AB0F50B72}" type="pres">
      <dgm:prSet presAssocID="{150943DA-8850-4247-ADB0-2F6BEFDF48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2B78F80-E95A-4D7D-A4CB-1664335F20A8}" type="pres">
      <dgm:prSet presAssocID="{150943DA-8850-4247-ADB0-2F6BEFDF480F}" presName="tile2" presStyleLbl="node1" presStyleIdx="1" presStyleCnt="4" custLinFactNeighborX="1235"/>
      <dgm:spPr/>
    </dgm:pt>
    <dgm:pt modelId="{539796F4-2BCA-4DA2-A78A-05EE13749BB1}" type="pres">
      <dgm:prSet presAssocID="{150943DA-8850-4247-ADB0-2F6BEFDF48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5D3A73-4DE4-4C3C-803E-4A29883014E0}" type="pres">
      <dgm:prSet presAssocID="{150943DA-8850-4247-ADB0-2F6BEFDF480F}" presName="tile3" presStyleLbl="node1" presStyleIdx="2" presStyleCnt="4"/>
      <dgm:spPr/>
    </dgm:pt>
    <dgm:pt modelId="{FB7FBE21-9630-4095-8343-22A0F0E4154F}" type="pres">
      <dgm:prSet presAssocID="{150943DA-8850-4247-ADB0-2F6BEFDF48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AABEE59-B9AD-4F8A-8D09-2EEC4D66F840}" type="pres">
      <dgm:prSet presAssocID="{150943DA-8850-4247-ADB0-2F6BEFDF480F}" presName="tile4" presStyleLbl="node1" presStyleIdx="3" presStyleCnt="4"/>
      <dgm:spPr/>
    </dgm:pt>
    <dgm:pt modelId="{BE29D0F7-39A3-4AB5-A52E-95EE3FFD6D68}" type="pres">
      <dgm:prSet presAssocID="{150943DA-8850-4247-ADB0-2F6BEFDF48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7A19EAD-B2C9-47F1-BF39-967313806771}" type="pres">
      <dgm:prSet presAssocID="{150943DA-8850-4247-ADB0-2F6BEFDF480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D005F26-8FEE-42A1-A0A1-5D0B4CAA4ADB}" type="presOf" srcId="{CDBE2016-2CC4-4C66-92B6-2722ECC76AA0}" destId="{FB7FBE21-9630-4095-8343-22A0F0E4154F}" srcOrd="1" destOrd="0" presId="urn:microsoft.com/office/officeart/2005/8/layout/matrix1"/>
    <dgm:cxn modelId="{A77AC15C-AA06-4DBE-8729-6771DA1216D9}" srcId="{A2420631-708F-4EE9-8A7C-A65B5E9FF334}" destId="{FD5C116C-81AD-4054-AEE2-A20E9C217AB7}" srcOrd="3" destOrd="0" parTransId="{E1B59ABA-B624-4F57-9BC6-8F445F727B33}" sibTransId="{F7B5F1CC-7B63-4F24-ACA1-04AF6220B3E0}"/>
    <dgm:cxn modelId="{AE0E1848-3366-4828-9C4E-B4426DAE1660}" type="presOf" srcId="{FD5C116C-81AD-4054-AEE2-A20E9C217AB7}" destId="{5AABEE59-B9AD-4F8A-8D09-2EEC4D66F840}" srcOrd="0" destOrd="0" presId="urn:microsoft.com/office/officeart/2005/8/layout/matrix1"/>
    <dgm:cxn modelId="{6671BF6D-8F36-4176-9C8D-A2C328A559FC}" type="presOf" srcId="{150943DA-8850-4247-ADB0-2F6BEFDF480F}" destId="{8A06CFC3-473C-4BE6-808B-CF1384968C49}" srcOrd="0" destOrd="0" presId="urn:microsoft.com/office/officeart/2005/8/layout/matrix1"/>
    <dgm:cxn modelId="{748B0970-F104-4EE9-8FFB-445868B01174}" srcId="{A2420631-708F-4EE9-8A7C-A65B5E9FF334}" destId="{CDBE2016-2CC4-4C66-92B6-2722ECC76AA0}" srcOrd="2" destOrd="0" parTransId="{D874281F-DBEA-4C8F-B480-406E12CE86D1}" sibTransId="{406D78FE-DB46-460F-B617-495FC66848EC}"/>
    <dgm:cxn modelId="{65161E53-3BDD-4464-BAD8-C561BFEC6BDF}" type="presOf" srcId="{CDBE2016-2CC4-4C66-92B6-2722ECC76AA0}" destId="{0F5D3A73-4DE4-4C3C-803E-4A29883014E0}" srcOrd="0" destOrd="0" presId="urn:microsoft.com/office/officeart/2005/8/layout/matrix1"/>
    <dgm:cxn modelId="{A09A4D54-F6F6-4E58-9442-D4092A4B0A2D}" type="presOf" srcId="{AB8D6B09-814F-4107-9CB1-46FD363ABFE1}" destId="{539796F4-2BCA-4DA2-A78A-05EE13749BB1}" srcOrd="1" destOrd="0" presId="urn:microsoft.com/office/officeart/2005/8/layout/matrix1"/>
    <dgm:cxn modelId="{5D368356-5C9D-456F-9965-A29D30034CDC}" type="presOf" srcId="{F747873F-05E3-4972-B2CD-F55E19E587A6}" destId="{C8E3468B-8CF4-4B32-A4F8-D21D20E0971A}" srcOrd="0" destOrd="0" presId="urn:microsoft.com/office/officeart/2005/8/layout/matrix1"/>
    <dgm:cxn modelId="{88739981-C098-408D-A052-41AD2E725BB6}" type="presOf" srcId="{F747873F-05E3-4972-B2CD-F55E19E587A6}" destId="{3FB1DF3E-2ADB-45BC-8246-296AB0F50B72}" srcOrd="1" destOrd="0" presId="urn:microsoft.com/office/officeart/2005/8/layout/matrix1"/>
    <dgm:cxn modelId="{C9A7AB95-AB97-461E-9D1C-67B72C0D5EC9}" srcId="{A2420631-708F-4EE9-8A7C-A65B5E9FF334}" destId="{AB8D6B09-814F-4107-9CB1-46FD363ABFE1}" srcOrd="1" destOrd="0" parTransId="{97C23ED2-AD85-4A4A-BAAD-882F529F64A1}" sibTransId="{B4CE530D-8139-4C4B-9772-FAE91A0D3E00}"/>
    <dgm:cxn modelId="{9023EEA8-309A-4F27-B256-7D78F96647B5}" type="presOf" srcId="{A2420631-708F-4EE9-8A7C-A65B5E9FF334}" destId="{E7A19EAD-B2C9-47F1-BF39-967313806771}" srcOrd="0" destOrd="0" presId="urn:microsoft.com/office/officeart/2005/8/layout/matrix1"/>
    <dgm:cxn modelId="{67C891B3-03F0-498B-97BB-F8110ECC162C}" type="presOf" srcId="{AB8D6B09-814F-4107-9CB1-46FD363ABFE1}" destId="{92B78F80-E95A-4D7D-A4CB-1664335F20A8}" srcOrd="0" destOrd="0" presId="urn:microsoft.com/office/officeart/2005/8/layout/matrix1"/>
    <dgm:cxn modelId="{686120CC-37CF-41DA-9883-E3CAE8DE7D9A}" srcId="{A2420631-708F-4EE9-8A7C-A65B5E9FF334}" destId="{F747873F-05E3-4972-B2CD-F55E19E587A6}" srcOrd="0" destOrd="0" parTransId="{5C0D83A0-82D3-4E9B-826D-09E8E0401FF0}" sibTransId="{BC7E1DE0-8FBC-4A9D-A044-3F2EA9E6C1E7}"/>
    <dgm:cxn modelId="{666F43FD-013B-4679-85D1-85BFA3F00539}" type="presOf" srcId="{FD5C116C-81AD-4054-AEE2-A20E9C217AB7}" destId="{BE29D0F7-39A3-4AB5-A52E-95EE3FFD6D68}" srcOrd="1" destOrd="0" presId="urn:microsoft.com/office/officeart/2005/8/layout/matrix1"/>
    <dgm:cxn modelId="{DD01C0FF-BEC4-4DA7-9D7E-35C44618BDBE}" srcId="{150943DA-8850-4247-ADB0-2F6BEFDF480F}" destId="{A2420631-708F-4EE9-8A7C-A65B5E9FF334}" srcOrd="0" destOrd="0" parTransId="{CE05300F-B4DD-4D53-97D3-4A25F8548DEE}" sibTransId="{F745E522-A535-485E-94EE-37554A2D3388}"/>
    <dgm:cxn modelId="{E483CA08-9FE0-4163-8032-E8FDC73DB6F7}" type="presParOf" srcId="{8A06CFC3-473C-4BE6-808B-CF1384968C49}" destId="{5571890E-32D8-4F11-8D4E-FA68C1E7A6B0}" srcOrd="0" destOrd="0" presId="urn:microsoft.com/office/officeart/2005/8/layout/matrix1"/>
    <dgm:cxn modelId="{33B9E61F-5FB3-406E-BD04-C7C13ECCF7EF}" type="presParOf" srcId="{5571890E-32D8-4F11-8D4E-FA68C1E7A6B0}" destId="{C8E3468B-8CF4-4B32-A4F8-D21D20E0971A}" srcOrd="0" destOrd="0" presId="urn:microsoft.com/office/officeart/2005/8/layout/matrix1"/>
    <dgm:cxn modelId="{150217E7-35AC-4A8D-87A9-EB8FC229EDC5}" type="presParOf" srcId="{5571890E-32D8-4F11-8D4E-FA68C1E7A6B0}" destId="{3FB1DF3E-2ADB-45BC-8246-296AB0F50B72}" srcOrd="1" destOrd="0" presId="urn:microsoft.com/office/officeart/2005/8/layout/matrix1"/>
    <dgm:cxn modelId="{EB3DC651-731D-41F3-8FBE-50272004502A}" type="presParOf" srcId="{5571890E-32D8-4F11-8D4E-FA68C1E7A6B0}" destId="{92B78F80-E95A-4D7D-A4CB-1664335F20A8}" srcOrd="2" destOrd="0" presId="urn:microsoft.com/office/officeart/2005/8/layout/matrix1"/>
    <dgm:cxn modelId="{DAB5002D-B547-42BA-AC2A-529EA42DD105}" type="presParOf" srcId="{5571890E-32D8-4F11-8D4E-FA68C1E7A6B0}" destId="{539796F4-2BCA-4DA2-A78A-05EE13749BB1}" srcOrd="3" destOrd="0" presId="urn:microsoft.com/office/officeart/2005/8/layout/matrix1"/>
    <dgm:cxn modelId="{5076DAA5-EA40-4558-85A1-CE02A1D104BF}" type="presParOf" srcId="{5571890E-32D8-4F11-8D4E-FA68C1E7A6B0}" destId="{0F5D3A73-4DE4-4C3C-803E-4A29883014E0}" srcOrd="4" destOrd="0" presId="urn:microsoft.com/office/officeart/2005/8/layout/matrix1"/>
    <dgm:cxn modelId="{81FDB635-EF8A-4EF2-9C7B-D81C87D603EF}" type="presParOf" srcId="{5571890E-32D8-4F11-8D4E-FA68C1E7A6B0}" destId="{FB7FBE21-9630-4095-8343-22A0F0E4154F}" srcOrd="5" destOrd="0" presId="urn:microsoft.com/office/officeart/2005/8/layout/matrix1"/>
    <dgm:cxn modelId="{B0E86117-886A-4E84-A723-A8FC31E32925}" type="presParOf" srcId="{5571890E-32D8-4F11-8D4E-FA68C1E7A6B0}" destId="{5AABEE59-B9AD-4F8A-8D09-2EEC4D66F840}" srcOrd="6" destOrd="0" presId="urn:microsoft.com/office/officeart/2005/8/layout/matrix1"/>
    <dgm:cxn modelId="{34D3D800-A160-48FA-A4AB-087B64055169}" type="presParOf" srcId="{5571890E-32D8-4F11-8D4E-FA68C1E7A6B0}" destId="{BE29D0F7-39A3-4AB5-A52E-95EE3FFD6D68}" srcOrd="7" destOrd="0" presId="urn:microsoft.com/office/officeart/2005/8/layout/matrix1"/>
    <dgm:cxn modelId="{F5148E48-80CD-4F08-B888-8D32A903FF82}" type="presParOf" srcId="{8A06CFC3-473C-4BE6-808B-CF1384968C49}" destId="{E7A19EAD-B2C9-47F1-BF39-9673138067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24730-4BCC-4E2E-8796-A03125DC7340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9A60516F-09EE-49EB-9264-83FA50AAFAAD}">
      <dgm:prSet phldrT="[Κείμενο]"/>
      <dgm:spPr/>
      <dgm:t>
        <a:bodyPr/>
        <a:lstStyle/>
        <a:p>
          <a:r>
            <a: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Διαπολιτισμική εκπαίδευση</a:t>
          </a:r>
        </a:p>
      </dgm:t>
    </dgm:pt>
    <dgm:pt modelId="{2790308B-C19F-4959-9D93-E5D41135A88B}" type="parTrans" cxnId="{22966949-D157-4F06-A01A-58FD44653A2F}">
      <dgm:prSet/>
      <dgm:spPr/>
      <dgm:t>
        <a:bodyPr/>
        <a:lstStyle/>
        <a:p>
          <a:endParaRPr lang="el-GR"/>
        </a:p>
      </dgm:t>
    </dgm:pt>
    <dgm:pt modelId="{4B17B2FA-1266-4C11-9697-AC9422087126}" type="sibTrans" cxnId="{22966949-D157-4F06-A01A-58FD44653A2F}">
      <dgm:prSet/>
      <dgm:spPr/>
      <dgm:t>
        <a:bodyPr/>
        <a:lstStyle/>
        <a:p>
          <a:endParaRPr lang="el-GR"/>
        </a:p>
      </dgm:t>
    </dgm:pt>
    <dgm:pt modelId="{291E0776-75AF-4AC4-A740-C1A9E534CA41}">
      <dgm:prSet phldrT="[Κείμενο]"/>
      <dgm:spPr/>
      <dgm:t>
        <a:bodyPr/>
        <a:lstStyle/>
        <a:p>
          <a:r>
            <a: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Διαφοροποιημένη διδασκαλία</a:t>
          </a:r>
        </a:p>
      </dgm:t>
    </dgm:pt>
    <dgm:pt modelId="{A4406B1F-6879-4643-8076-3E74174EB6FF}" type="parTrans" cxnId="{3A28720C-ABD4-40D5-A976-F32FDD747368}">
      <dgm:prSet/>
      <dgm:spPr/>
      <dgm:t>
        <a:bodyPr/>
        <a:lstStyle/>
        <a:p>
          <a:endParaRPr lang="el-GR"/>
        </a:p>
      </dgm:t>
    </dgm:pt>
    <dgm:pt modelId="{5FFE44F9-AA50-4D1B-ACC1-3F32A08D8486}" type="sibTrans" cxnId="{3A28720C-ABD4-40D5-A976-F32FDD747368}">
      <dgm:prSet/>
      <dgm:spPr/>
      <dgm:t>
        <a:bodyPr/>
        <a:lstStyle/>
        <a:p>
          <a:endParaRPr lang="el-GR"/>
        </a:p>
      </dgm:t>
    </dgm:pt>
    <dgm:pt modelId="{13537CEC-BC5B-4144-B390-4D500CF2C095}" type="pres">
      <dgm:prSet presAssocID="{D3D24730-4BCC-4E2E-8796-A03125DC7340}" presName="diagram" presStyleCnt="0">
        <dgm:presLayoutVars>
          <dgm:dir/>
          <dgm:resizeHandles val="exact"/>
        </dgm:presLayoutVars>
      </dgm:prSet>
      <dgm:spPr/>
    </dgm:pt>
    <dgm:pt modelId="{D442273C-442E-4B5E-AD71-50A667A3CB8A}" type="pres">
      <dgm:prSet presAssocID="{9A60516F-09EE-49EB-9264-83FA50AAFAAD}" presName="arrow" presStyleLbl="node1" presStyleIdx="0" presStyleCnt="2">
        <dgm:presLayoutVars>
          <dgm:bulletEnabled val="1"/>
        </dgm:presLayoutVars>
      </dgm:prSet>
      <dgm:spPr/>
    </dgm:pt>
    <dgm:pt modelId="{B2DF8AE0-25EF-4379-BEF6-05BBAA31AB9B}" type="pres">
      <dgm:prSet presAssocID="{291E0776-75AF-4AC4-A740-C1A9E534CA41}" presName="arrow" presStyleLbl="node1" presStyleIdx="1" presStyleCnt="2">
        <dgm:presLayoutVars>
          <dgm:bulletEnabled val="1"/>
        </dgm:presLayoutVars>
      </dgm:prSet>
      <dgm:spPr/>
    </dgm:pt>
  </dgm:ptLst>
  <dgm:cxnLst>
    <dgm:cxn modelId="{3A28720C-ABD4-40D5-A976-F32FDD747368}" srcId="{D3D24730-4BCC-4E2E-8796-A03125DC7340}" destId="{291E0776-75AF-4AC4-A740-C1A9E534CA41}" srcOrd="1" destOrd="0" parTransId="{A4406B1F-6879-4643-8076-3E74174EB6FF}" sibTransId="{5FFE44F9-AA50-4D1B-ACC1-3F32A08D8486}"/>
    <dgm:cxn modelId="{22966949-D157-4F06-A01A-58FD44653A2F}" srcId="{D3D24730-4BCC-4E2E-8796-A03125DC7340}" destId="{9A60516F-09EE-49EB-9264-83FA50AAFAAD}" srcOrd="0" destOrd="0" parTransId="{2790308B-C19F-4959-9D93-E5D41135A88B}" sibTransId="{4B17B2FA-1266-4C11-9697-AC9422087126}"/>
    <dgm:cxn modelId="{6332B5A4-0AF2-4E06-832F-D752560E695A}" type="presOf" srcId="{D3D24730-4BCC-4E2E-8796-A03125DC7340}" destId="{13537CEC-BC5B-4144-B390-4D500CF2C095}" srcOrd="0" destOrd="0" presId="urn:microsoft.com/office/officeart/2005/8/layout/arrow5"/>
    <dgm:cxn modelId="{53B764B0-E945-4CF3-A7C0-43CF9A072D09}" type="presOf" srcId="{291E0776-75AF-4AC4-A740-C1A9E534CA41}" destId="{B2DF8AE0-25EF-4379-BEF6-05BBAA31AB9B}" srcOrd="0" destOrd="0" presId="urn:microsoft.com/office/officeart/2005/8/layout/arrow5"/>
    <dgm:cxn modelId="{7D03A6B9-E771-4B24-AA90-CD29CD8ED08E}" type="presOf" srcId="{9A60516F-09EE-49EB-9264-83FA50AAFAAD}" destId="{D442273C-442E-4B5E-AD71-50A667A3CB8A}" srcOrd="0" destOrd="0" presId="urn:microsoft.com/office/officeart/2005/8/layout/arrow5"/>
    <dgm:cxn modelId="{F31A89BB-93BF-418E-A483-6F2D2AE95C21}" type="presParOf" srcId="{13537CEC-BC5B-4144-B390-4D500CF2C095}" destId="{D442273C-442E-4B5E-AD71-50A667A3CB8A}" srcOrd="0" destOrd="0" presId="urn:microsoft.com/office/officeart/2005/8/layout/arrow5"/>
    <dgm:cxn modelId="{BA3E6CE6-D22F-43CB-9ADD-F169004BCC22}" type="presParOf" srcId="{13537CEC-BC5B-4144-B390-4D500CF2C095}" destId="{B2DF8AE0-25EF-4379-BEF6-05BBAA31AB9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4401E-90BB-4488-9ABE-ECA5C12A3357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870DAC29-B451-4EFD-B9FB-0D3BE4402974}">
      <dgm:prSet phldrT="[Κείμενο]" custT="1"/>
      <dgm:spPr/>
      <dgm:t>
        <a:bodyPr/>
        <a:lstStyle/>
        <a:p>
          <a:r>
            <a:rPr lang="el-GR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ΟΠΤΙΚΟΣ</a:t>
          </a:r>
        </a:p>
      </dgm:t>
    </dgm:pt>
    <dgm:pt modelId="{78FF3062-0D81-4C46-9B2F-9AE8949BD2B3}" type="parTrans" cxnId="{6B98B556-A8DC-4435-BE3A-F2485D8C29F4}">
      <dgm:prSet/>
      <dgm:spPr/>
      <dgm:t>
        <a:bodyPr/>
        <a:lstStyle/>
        <a:p>
          <a:endParaRPr lang="el-GR"/>
        </a:p>
      </dgm:t>
    </dgm:pt>
    <dgm:pt modelId="{471D3E86-13A2-44AC-A9C9-6E4ACBF3DE7F}" type="sibTrans" cxnId="{6B98B556-A8DC-4435-BE3A-F2485D8C29F4}">
      <dgm:prSet/>
      <dgm:spPr/>
      <dgm:t>
        <a:bodyPr/>
        <a:lstStyle/>
        <a:p>
          <a:endParaRPr lang="el-GR"/>
        </a:p>
      </dgm:t>
    </dgm:pt>
    <dgm:pt modelId="{CEAEF432-70DD-4083-A934-BED626E60D96}">
      <dgm:prSet phldrT="[Κείμενο]" custT="1"/>
      <dgm:spPr/>
      <dgm:t>
        <a:bodyPr/>
        <a:lstStyle/>
        <a:p>
          <a:r>
            <a:rPr lang="el-G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ΑΚΟΥΣΤΙΚΟΣ</a:t>
          </a:r>
        </a:p>
      </dgm:t>
    </dgm:pt>
    <dgm:pt modelId="{56A110FC-1477-43D2-A722-2EFFB738AB01}" type="parTrans" cxnId="{FD8992ED-EBF7-496E-BF80-8D0B5500E723}">
      <dgm:prSet/>
      <dgm:spPr/>
      <dgm:t>
        <a:bodyPr/>
        <a:lstStyle/>
        <a:p>
          <a:endParaRPr lang="el-GR"/>
        </a:p>
      </dgm:t>
    </dgm:pt>
    <dgm:pt modelId="{B36AD0BA-A993-415E-9873-0E2C3A8CAECA}" type="sibTrans" cxnId="{FD8992ED-EBF7-496E-BF80-8D0B5500E723}">
      <dgm:prSet/>
      <dgm:spPr/>
      <dgm:t>
        <a:bodyPr/>
        <a:lstStyle/>
        <a:p>
          <a:endParaRPr lang="el-GR"/>
        </a:p>
      </dgm:t>
    </dgm:pt>
    <dgm:pt modelId="{C606F354-CD49-47BE-AB33-6BD4F91D2604}">
      <dgm:prSet phldrT="[Κείμενο]" custT="1"/>
      <dgm:spPr/>
      <dgm:t>
        <a:bodyPr/>
        <a:lstStyle/>
        <a:p>
          <a:r>
            <a:rPr lang="el-GR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ΓΛΩΣΣΙΚΟΣ</a:t>
          </a:r>
        </a:p>
      </dgm:t>
    </dgm:pt>
    <dgm:pt modelId="{68602AAC-C0DE-4F58-B7C4-DE64B48ACDB6}" type="parTrans" cxnId="{8B5BB5B0-63D2-456F-A5B6-820EEEB03929}">
      <dgm:prSet/>
      <dgm:spPr/>
      <dgm:t>
        <a:bodyPr/>
        <a:lstStyle/>
        <a:p>
          <a:endParaRPr lang="el-GR"/>
        </a:p>
      </dgm:t>
    </dgm:pt>
    <dgm:pt modelId="{7088D11A-A683-492B-94CA-99B7FFF3EFD2}" type="sibTrans" cxnId="{8B5BB5B0-63D2-456F-A5B6-820EEEB03929}">
      <dgm:prSet/>
      <dgm:spPr/>
      <dgm:t>
        <a:bodyPr/>
        <a:lstStyle/>
        <a:p>
          <a:endParaRPr lang="el-GR"/>
        </a:p>
      </dgm:t>
    </dgm:pt>
    <dgm:pt modelId="{6DB33CF5-D30C-4307-BB46-DC93CAD272B8}">
      <dgm:prSet/>
      <dgm:spPr/>
      <dgm:t>
        <a:bodyPr/>
        <a:lstStyle/>
        <a:p>
          <a:endParaRPr lang="el-GR"/>
        </a:p>
      </dgm:t>
    </dgm:pt>
    <dgm:pt modelId="{618092A3-E950-4393-8AA6-F45764E14A52}" type="parTrans" cxnId="{2DFDAF33-37EB-4D55-AB7F-7FEA36D93B44}">
      <dgm:prSet/>
      <dgm:spPr/>
      <dgm:t>
        <a:bodyPr/>
        <a:lstStyle/>
        <a:p>
          <a:endParaRPr lang="el-GR"/>
        </a:p>
      </dgm:t>
    </dgm:pt>
    <dgm:pt modelId="{EBE2C165-8716-42F5-B11A-F320375AE37B}" type="sibTrans" cxnId="{2DFDAF33-37EB-4D55-AB7F-7FEA36D93B44}">
      <dgm:prSet/>
      <dgm:spPr/>
      <dgm:t>
        <a:bodyPr/>
        <a:lstStyle/>
        <a:p>
          <a:endParaRPr lang="el-GR"/>
        </a:p>
      </dgm:t>
    </dgm:pt>
    <dgm:pt modelId="{682B2B6D-AD62-4B70-A9DC-C6A8FFF92F97}">
      <dgm:prSet/>
      <dgm:spPr/>
      <dgm:t>
        <a:bodyPr/>
        <a:lstStyle/>
        <a:p>
          <a:endParaRPr lang="el-GR"/>
        </a:p>
      </dgm:t>
    </dgm:pt>
    <dgm:pt modelId="{738191D3-C647-4DC5-9597-58B4A4CDC883}" type="parTrans" cxnId="{18DA1F34-55A8-49FD-9492-AEBE8E3CD6E0}">
      <dgm:prSet/>
      <dgm:spPr/>
      <dgm:t>
        <a:bodyPr/>
        <a:lstStyle/>
        <a:p>
          <a:endParaRPr lang="el-GR"/>
        </a:p>
      </dgm:t>
    </dgm:pt>
    <dgm:pt modelId="{6D16183F-A9DC-4412-B262-48C9E079FCFC}" type="sibTrans" cxnId="{18DA1F34-55A8-49FD-9492-AEBE8E3CD6E0}">
      <dgm:prSet/>
      <dgm:spPr/>
      <dgm:t>
        <a:bodyPr/>
        <a:lstStyle/>
        <a:p>
          <a:endParaRPr lang="el-GR"/>
        </a:p>
      </dgm:t>
    </dgm:pt>
    <dgm:pt modelId="{9034DAC9-E573-4C01-BB4B-7A0C89D87BA8}" type="pres">
      <dgm:prSet presAssocID="{9134401E-90BB-4488-9ABE-ECA5C12A3357}" presName="compositeShape" presStyleCnt="0">
        <dgm:presLayoutVars>
          <dgm:chMax val="7"/>
          <dgm:dir/>
          <dgm:resizeHandles val="exact"/>
        </dgm:presLayoutVars>
      </dgm:prSet>
      <dgm:spPr/>
    </dgm:pt>
    <dgm:pt modelId="{95A9A189-2DCA-4963-B68F-839E60E0BBBB}" type="pres">
      <dgm:prSet presAssocID="{9134401E-90BB-4488-9ABE-ECA5C12A3357}" presName="wedge1" presStyleLbl="node1" presStyleIdx="0" presStyleCnt="5"/>
      <dgm:spPr/>
    </dgm:pt>
    <dgm:pt modelId="{AEBF9F5E-9B61-4256-ACFD-62FBCB521409}" type="pres">
      <dgm:prSet presAssocID="{9134401E-90BB-4488-9ABE-ECA5C12A3357}" presName="dummy1a" presStyleCnt="0"/>
      <dgm:spPr/>
    </dgm:pt>
    <dgm:pt modelId="{25C2319C-238A-481B-8CB9-4B71531A72B7}" type="pres">
      <dgm:prSet presAssocID="{9134401E-90BB-4488-9ABE-ECA5C12A3357}" presName="dummy1b" presStyleCnt="0"/>
      <dgm:spPr/>
    </dgm:pt>
    <dgm:pt modelId="{D2DCC118-BE42-40AA-A825-98C38D27B000}" type="pres">
      <dgm:prSet presAssocID="{9134401E-90BB-4488-9ABE-ECA5C12A335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0366803-AE84-4A37-BE0D-0E6F450734FF}" type="pres">
      <dgm:prSet presAssocID="{9134401E-90BB-4488-9ABE-ECA5C12A3357}" presName="wedge2" presStyleLbl="node1" presStyleIdx="1" presStyleCnt="5"/>
      <dgm:spPr/>
    </dgm:pt>
    <dgm:pt modelId="{46489D01-1CE4-4BB4-8DD7-37576A1BC6F9}" type="pres">
      <dgm:prSet presAssocID="{9134401E-90BB-4488-9ABE-ECA5C12A3357}" presName="dummy2a" presStyleCnt="0"/>
      <dgm:spPr/>
    </dgm:pt>
    <dgm:pt modelId="{353BD2F4-4AE2-4054-B0E9-0351E303B55B}" type="pres">
      <dgm:prSet presAssocID="{9134401E-90BB-4488-9ABE-ECA5C12A3357}" presName="dummy2b" presStyleCnt="0"/>
      <dgm:spPr/>
    </dgm:pt>
    <dgm:pt modelId="{D58414E6-8FAA-4EAA-812F-C100AFA0E5A3}" type="pres">
      <dgm:prSet presAssocID="{9134401E-90BB-4488-9ABE-ECA5C12A335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45BEABC-CBB7-469B-9F5C-957D5D8C4C1F}" type="pres">
      <dgm:prSet presAssocID="{9134401E-90BB-4488-9ABE-ECA5C12A3357}" presName="wedge3" presStyleLbl="node1" presStyleIdx="2" presStyleCnt="5"/>
      <dgm:spPr/>
    </dgm:pt>
    <dgm:pt modelId="{4774FCD7-36F4-4352-86F5-6F60459B7678}" type="pres">
      <dgm:prSet presAssocID="{9134401E-90BB-4488-9ABE-ECA5C12A3357}" presName="dummy3a" presStyleCnt="0"/>
      <dgm:spPr/>
    </dgm:pt>
    <dgm:pt modelId="{C3BB4629-D0D6-481F-9BE4-E2E345A53822}" type="pres">
      <dgm:prSet presAssocID="{9134401E-90BB-4488-9ABE-ECA5C12A3357}" presName="dummy3b" presStyleCnt="0"/>
      <dgm:spPr/>
    </dgm:pt>
    <dgm:pt modelId="{3568D1B6-9D81-457B-86FA-DF20647F7D5C}" type="pres">
      <dgm:prSet presAssocID="{9134401E-90BB-4488-9ABE-ECA5C12A335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BC7D58D-C07F-497A-BE3F-6BB7FB7D422A}" type="pres">
      <dgm:prSet presAssocID="{9134401E-90BB-4488-9ABE-ECA5C12A3357}" presName="wedge4" presStyleLbl="node1" presStyleIdx="3" presStyleCnt="5"/>
      <dgm:spPr/>
    </dgm:pt>
    <dgm:pt modelId="{40568BA0-F9F2-4931-B8DC-7A0E1F291E55}" type="pres">
      <dgm:prSet presAssocID="{9134401E-90BB-4488-9ABE-ECA5C12A3357}" presName="dummy4a" presStyleCnt="0"/>
      <dgm:spPr/>
    </dgm:pt>
    <dgm:pt modelId="{21B766A5-2DD3-43D6-BB2E-99AC55D5D6EA}" type="pres">
      <dgm:prSet presAssocID="{9134401E-90BB-4488-9ABE-ECA5C12A3357}" presName="dummy4b" presStyleCnt="0"/>
      <dgm:spPr/>
    </dgm:pt>
    <dgm:pt modelId="{BAF8197D-B848-4F19-B8D9-74793965DC7B}" type="pres">
      <dgm:prSet presAssocID="{9134401E-90BB-4488-9ABE-ECA5C12A335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A2F739E-F79C-40F7-8964-E751B8B1B283}" type="pres">
      <dgm:prSet presAssocID="{9134401E-90BB-4488-9ABE-ECA5C12A3357}" presName="wedge5" presStyleLbl="node1" presStyleIdx="4" presStyleCnt="5"/>
      <dgm:spPr/>
    </dgm:pt>
    <dgm:pt modelId="{EFAFCA32-B8EA-4FAD-AEC8-A76C8E369910}" type="pres">
      <dgm:prSet presAssocID="{9134401E-90BB-4488-9ABE-ECA5C12A3357}" presName="dummy5a" presStyleCnt="0"/>
      <dgm:spPr/>
    </dgm:pt>
    <dgm:pt modelId="{2EE7E907-D38C-46C5-AA9D-46A7D0607F44}" type="pres">
      <dgm:prSet presAssocID="{9134401E-90BB-4488-9ABE-ECA5C12A3357}" presName="dummy5b" presStyleCnt="0"/>
      <dgm:spPr/>
    </dgm:pt>
    <dgm:pt modelId="{BAF4FD00-1DB8-4608-A643-7C988ADE6C2C}" type="pres">
      <dgm:prSet presAssocID="{9134401E-90BB-4488-9ABE-ECA5C12A335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E49AFAC-C87B-4087-BE0D-A8773F4A4950}" type="pres">
      <dgm:prSet presAssocID="{471D3E86-13A2-44AC-A9C9-6E4ACBF3DE7F}" presName="arrowWedge1" presStyleLbl="fgSibTrans2D1" presStyleIdx="0" presStyleCnt="5"/>
      <dgm:spPr/>
    </dgm:pt>
    <dgm:pt modelId="{5E8DFBD3-1C95-4184-8DCE-8693BDA5586F}" type="pres">
      <dgm:prSet presAssocID="{B36AD0BA-A993-415E-9873-0E2C3A8CAECA}" presName="arrowWedge2" presStyleLbl="fgSibTrans2D1" presStyleIdx="1" presStyleCnt="5"/>
      <dgm:spPr/>
    </dgm:pt>
    <dgm:pt modelId="{4C5D34C2-6117-48A5-AE98-971193EB72E9}" type="pres">
      <dgm:prSet presAssocID="{7088D11A-A683-492B-94CA-99B7FFF3EFD2}" presName="arrowWedge3" presStyleLbl="fgSibTrans2D1" presStyleIdx="2" presStyleCnt="5"/>
      <dgm:spPr/>
    </dgm:pt>
    <dgm:pt modelId="{A5681761-0575-44C4-A3D4-6F60746506EC}" type="pres">
      <dgm:prSet presAssocID="{EBE2C165-8716-42F5-B11A-F320375AE37B}" presName="arrowWedge4" presStyleLbl="fgSibTrans2D1" presStyleIdx="3" presStyleCnt="5"/>
      <dgm:spPr/>
    </dgm:pt>
    <dgm:pt modelId="{FACBD727-2291-4B48-B373-167F3A92178C}" type="pres">
      <dgm:prSet presAssocID="{6D16183F-A9DC-4412-B262-48C9E079FCFC}" presName="arrowWedge5" presStyleLbl="fgSibTrans2D1" presStyleIdx="4" presStyleCnt="5"/>
      <dgm:spPr/>
    </dgm:pt>
  </dgm:ptLst>
  <dgm:cxnLst>
    <dgm:cxn modelId="{2DFDAF33-37EB-4D55-AB7F-7FEA36D93B44}" srcId="{9134401E-90BB-4488-9ABE-ECA5C12A3357}" destId="{6DB33CF5-D30C-4307-BB46-DC93CAD272B8}" srcOrd="3" destOrd="0" parTransId="{618092A3-E950-4393-8AA6-F45764E14A52}" sibTransId="{EBE2C165-8716-42F5-B11A-F320375AE37B}"/>
    <dgm:cxn modelId="{18DA1F34-55A8-49FD-9492-AEBE8E3CD6E0}" srcId="{9134401E-90BB-4488-9ABE-ECA5C12A3357}" destId="{682B2B6D-AD62-4B70-A9DC-C6A8FFF92F97}" srcOrd="4" destOrd="0" parTransId="{738191D3-C647-4DC5-9597-58B4A4CDC883}" sibTransId="{6D16183F-A9DC-4412-B262-48C9E079FCFC}"/>
    <dgm:cxn modelId="{3A5F2652-85F9-4411-B67D-40BD04272CE8}" type="presOf" srcId="{C606F354-CD49-47BE-AB33-6BD4F91D2604}" destId="{3568D1B6-9D81-457B-86FA-DF20647F7D5C}" srcOrd="1" destOrd="0" presId="urn:microsoft.com/office/officeart/2005/8/layout/cycle8"/>
    <dgm:cxn modelId="{9F6B9A54-44D6-4ED0-A30C-405A92999B3E}" type="presOf" srcId="{682B2B6D-AD62-4B70-A9DC-C6A8FFF92F97}" destId="{DA2F739E-F79C-40F7-8964-E751B8B1B283}" srcOrd="0" destOrd="0" presId="urn:microsoft.com/office/officeart/2005/8/layout/cycle8"/>
    <dgm:cxn modelId="{6B98B556-A8DC-4435-BE3A-F2485D8C29F4}" srcId="{9134401E-90BB-4488-9ABE-ECA5C12A3357}" destId="{870DAC29-B451-4EFD-B9FB-0D3BE4402974}" srcOrd="0" destOrd="0" parTransId="{78FF3062-0D81-4C46-9B2F-9AE8949BD2B3}" sibTransId="{471D3E86-13A2-44AC-A9C9-6E4ACBF3DE7F}"/>
    <dgm:cxn modelId="{4A6ADD78-8C3C-4D0C-AEDD-74642691393A}" type="presOf" srcId="{682B2B6D-AD62-4B70-A9DC-C6A8FFF92F97}" destId="{BAF4FD00-1DB8-4608-A643-7C988ADE6C2C}" srcOrd="1" destOrd="0" presId="urn:microsoft.com/office/officeart/2005/8/layout/cycle8"/>
    <dgm:cxn modelId="{CD18058C-2FD3-46E5-ABAE-CE37060E91D2}" type="presOf" srcId="{CEAEF432-70DD-4083-A934-BED626E60D96}" destId="{D58414E6-8FAA-4EAA-812F-C100AFA0E5A3}" srcOrd="1" destOrd="0" presId="urn:microsoft.com/office/officeart/2005/8/layout/cycle8"/>
    <dgm:cxn modelId="{8B5BB5B0-63D2-456F-A5B6-820EEEB03929}" srcId="{9134401E-90BB-4488-9ABE-ECA5C12A3357}" destId="{C606F354-CD49-47BE-AB33-6BD4F91D2604}" srcOrd="2" destOrd="0" parTransId="{68602AAC-C0DE-4F58-B7C4-DE64B48ACDB6}" sibTransId="{7088D11A-A683-492B-94CA-99B7FFF3EFD2}"/>
    <dgm:cxn modelId="{751217BA-5164-4DC5-B3FD-4AE733D7AED0}" type="presOf" srcId="{C606F354-CD49-47BE-AB33-6BD4F91D2604}" destId="{845BEABC-CBB7-469B-9F5C-957D5D8C4C1F}" srcOrd="0" destOrd="0" presId="urn:microsoft.com/office/officeart/2005/8/layout/cycle8"/>
    <dgm:cxn modelId="{B01CB7BD-F580-4B9C-9185-6A773497E55C}" type="presOf" srcId="{870DAC29-B451-4EFD-B9FB-0D3BE4402974}" destId="{D2DCC118-BE42-40AA-A825-98C38D27B000}" srcOrd="1" destOrd="0" presId="urn:microsoft.com/office/officeart/2005/8/layout/cycle8"/>
    <dgm:cxn modelId="{A34627C0-D625-4A35-A888-69249909C333}" type="presOf" srcId="{870DAC29-B451-4EFD-B9FB-0D3BE4402974}" destId="{95A9A189-2DCA-4963-B68F-839E60E0BBBB}" srcOrd="0" destOrd="0" presId="urn:microsoft.com/office/officeart/2005/8/layout/cycle8"/>
    <dgm:cxn modelId="{BDC06CD2-6E46-4E58-AA8B-3A78ADB6B0B0}" type="presOf" srcId="{9134401E-90BB-4488-9ABE-ECA5C12A3357}" destId="{9034DAC9-E573-4C01-BB4B-7A0C89D87BA8}" srcOrd="0" destOrd="0" presId="urn:microsoft.com/office/officeart/2005/8/layout/cycle8"/>
    <dgm:cxn modelId="{FC1D80DB-E3C7-4A8E-919E-59D1B9857A23}" type="presOf" srcId="{6DB33CF5-D30C-4307-BB46-DC93CAD272B8}" destId="{6BC7D58D-C07F-497A-BE3F-6BB7FB7D422A}" srcOrd="0" destOrd="0" presId="urn:microsoft.com/office/officeart/2005/8/layout/cycle8"/>
    <dgm:cxn modelId="{FD8992ED-EBF7-496E-BF80-8D0B5500E723}" srcId="{9134401E-90BB-4488-9ABE-ECA5C12A3357}" destId="{CEAEF432-70DD-4083-A934-BED626E60D96}" srcOrd="1" destOrd="0" parTransId="{56A110FC-1477-43D2-A722-2EFFB738AB01}" sibTransId="{B36AD0BA-A993-415E-9873-0E2C3A8CAECA}"/>
    <dgm:cxn modelId="{3C4C25F4-E10B-4FC8-8643-EE57A1185EDA}" type="presOf" srcId="{6DB33CF5-D30C-4307-BB46-DC93CAD272B8}" destId="{BAF8197D-B848-4F19-B8D9-74793965DC7B}" srcOrd="1" destOrd="0" presId="urn:microsoft.com/office/officeart/2005/8/layout/cycle8"/>
    <dgm:cxn modelId="{5C346CFC-2099-4B96-9693-EB9701CDFD1F}" type="presOf" srcId="{CEAEF432-70DD-4083-A934-BED626E60D96}" destId="{20366803-AE84-4A37-BE0D-0E6F450734FF}" srcOrd="0" destOrd="0" presId="urn:microsoft.com/office/officeart/2005/8/layout/cycle8"/>
    <dgm:cxn modelId="{544EDEBF-EF8E-47A6-8E8B-B9AD12A4F03A}" type="presParOf" srcId="{9034DAC9-E573-4C01-BB4B-7A0C89D87BA8}" destId="{95A9A189-2DCA-4963-B68F-839E60E0BBBB}" srcOrd="0" destOrd="0" presId="urn:microsoft.com/office/officeart/2005/8/layout/cycle8"/>
    <dgm:cxn modelId="{E91BF534-4EF6-44B0-9BB9-7DD63BF83A81}" type="presParOf" srcId="{9034DAC9-E573-4C01-BB4B-7A0C89D87BA8}" destId="{AEBF9F5E-9B61-4256-ACFD-62FBCB521409}" srcOrd="1" destOrd="0" presId="urn:microsoft.com/office/officeart/2005/8/layout/cycle8"/>
    <dgm:cxn modelId="{EE37B644-471E-47D1-8007-1CC9F1E8C521}" type="presParOf" srcId="{9034DAC9-E573-4C01-BB4B-7A0C89D87BA8}" destId="{25C2319C-238A-481B-8CB9-4B71531A72B7}" srcOrd="2" destOrd="0" presId="urn:microsoft.com/office/officeart/2005/8/layout/cycle8"/>
    <dgm:cxn modelId="{1B7556BE-4736-4357-8EB6-A31B4C3EE970}" type="presParOf" srcId="{9034DAC9-E573-4C01-BB4B-7A0C89D87BA8}" destId="{D2DCC118-BE42-40AA-A825-98C38D27B000}" srcOrd="3" destOrd="0" presId="urn:microsoft.com/office/officeart/2005/8/layout/cycle8"/>
    <dgm:cxn modelId="{C4C943BD-8D4E-47F7-8513-95A378747A39}" type="presParOf" srcId="{9034DAC9-E573-4C01-BB4B-7A0C89D87BA8}" destId="{20366803-AE84-4A37-BE0D-0E6F450734FF}" srcOrd="4" destOrd="0" presId="urn:microsoft.com/office/officeart/2005/8/layout/cycle8"/>
    <dgm:cxn modelId="{17F55792-78E6-4D81-AD74-C7E9D5A6F69F}" type="presParOf" srcId="{9034DAC9-E573-4C01-BB4B-7A0C89D87BA8}" destId="{46489D01-1CE4-4BB4-8DD7-37576A1BC6F9}" srcOrd="5" destOrd="0" presId="urn:microsoft.com/office/officeart/2005/8/layout/cycle8"/>
    <dgm:cxn modelId="{E121B330-D3EA-4D25-B863-AF0B07A3B064}" type="presParOf" srcId="{9034DAC9-E573-4C01-BB4B-7A0C89D87BA8}" destId="{353BD2F4-4AE2-4054-B0E9-0351E303B55B}" srcOrd="6" destOrd="0" presId="urn:microsoft.com/office/officeart/2005/8/layout/cycle8"/>
    <dgm:cxn modelId="{15C59BFB-EAF0-4447-B42E-B1A4C8B673F1}" type="presParOf" srcId="{9034DAC9-E573-4C01-BB4B-7A0C89D87BA8}" destId="{D58414E6-8FAA-4EAA-812F-C100AFA0E5A3}" srcOrd="7" destOrd="0" presId="urn:microsoft.com/office/officeart/2005/8/layout/cycle8"/>
    <dgm:cxn modelId="{F884AF04-264C-4792-80C8-9E6E7D13CF05}" type="presParOf" srcId="{9034DAC9-E573-4C01-BB4B-7A0C89D87BA8}" destId="{845BEABC-CBB7-469B-9F5C-957D5D8C4C1F}" srcOrd="8" destOrd="0" presId="urn:microsoft.com/office/officeart/2005/8/layout/cycle8"/>
    <dgm:cxn modelId="{E273D91D-2901-425D-BF76-DBD89CA9D358}" type="presParOf" srcId="{9034DAC9-E573-4C01-BB4B-7A0C89D87BA8}" destId="{4774FCD7-36F4-4352-86F5-6F60459B7678}" srcOrd="9" destOrd="0" presId="urn:microsoft.com/office/officeart/2005/8/layout/cycle8"/>
    <dgm:cxn modelId="{AC0D9E7C-806C-44E4-9DD7-71EB05D76219}" type="presParOf" srcId="{9034DAC9-E573-4C01-BB4B-7A0C89D87BA8}" destId="{C3BB4629-D0D6-481F-9BE4-E2E345A53822}" srcOrd="10" destOrd="0" presId="urn:microsoft.com/office/officeart/2005/8/layout/cycle8"/>
    <dgm:cxn modelId="{8E781B94-BB94-49D8-9042-15440AE56664}" type="presParOf" srcId="{9034DAC9-E573-4C01-BB4B-7A0C89D87BA8}" destId="{3568D1B6-9D81-457B-86FA-DF20647F7D5C}" srcOrd="11" destOrd="0" presId="urn:microsoft.com/office/officeart/2005/8/layout/cycle8"/>
    <dgm:cxn modelId="{3AAF8957-972E-4937-B7AB-9801AF8896E5}" type="presParOf" srcId="{9034DAC9-E573-4C01-BB4B-7A0C89D87BA8}" destId="{6BC7D58D-C07F-497A-BE3F-6BB7FB7D422A}" srcOrd="12" destOrd="0" presId="urn:microsoft.com/office/officeart/2005/8/layout/cycle8"/>
    <dgm:cxn modelId="{D2596179-12A9-4483-BBC4-C6C48BA6AE52}" type="presParOf" srcId="{9034DAC9-E573-4C01-BB4B-7A0C89D87BA8}" destId="{40568BA0-F9F2-4931-B8DC-7A0E1F291E55}" srcOrd="13" destOrd="0" presId="urn:microsoft.com/office/officeart/2005/8/layout/cycle8"/>
    <dgm:cxn modelId="{1A354183-E75F-4E4D-A403-F69AAD863FC3}" type="presParOf" srcId="{9034DAC9-E573-4C01-BB4B-7A0C89D87BA8}" destId="{21B766A5-2DD3-43D6-BB2E-99AC55D5D6EA}" srcOrd="14" destOrd="0" presId="urn:microsoft.com/office/officeart/2005/8/layout/cycle8"/>
    <dgm:cxn modelId="{A875E6C0-38CD-486A-93EC-FF08C2B5DFA8}" type="presParOf" srcId="{9034DAC9-E573-4C01-BB4B-7A0C89D87BA8}" destId="{BAF8197D-B848-4F19-B8D9-74793965DC7B}" srcOrd="15" destOrd="0" presId="urn:microsoft.com/office/officeart/2005/8/layout/cycle8"/>
    <dgm:cxn modelId="{DFD573F4-B214-4C66-B9D5-6084DA4F86CB}" type="presParOf" srcId="{9034DAC9-E573-4C01-BB4B-7A0C89D87BA8}" destId="{DA2F739E-F79C-40F7-8964-E751B8B1B283}" srcOrd="16" destOrd="0" presId="urn:microsoft.com/office/officeart/2005/8/layout/cycle8"/>
    <dgm:cxn modelId="{1C20A065-1982-432E-9035-83293E82709E}" type="presParOf" srcId="{9034DAC9-E573-4C01-BB4B-7A0C89D87BA8}" destId="{EFAFCA32-B8EA-4FAD-AEC8-A76C8E369910}" srcOrd="17" destOrd="0" presId="urn:microsoft.com/office/officeart/2005/8/layout/cycle8"/>
    <dgm:cxn modelId="{06A9ACB4-222E-4680-8242-6E883EFCF038}" type="presParOf" srcId="{9034DAC9-E573-4C01-BB4B-7A0C89D87BA8}" destId="{2EE7E907-D38C-46C5-AA9D-46A7D0607F44}" srcOrd="18" destOrd="0" presId="urn:microsoft.com/office/officeart/2005/8/layout/cycle8"/>
    <dgm:cxn modelId="{99782D0D-0224-4611-8809-D201AB208AFD}" type="presParOf" srcId="{9034DAC9-E573-4C01-BB4B-7A0C89D87BA8}" destId="{BAF4FD00-1DB8-4608-A643-7C988ADE6C2C}" srcOrd="19" destOrd="0" presId="urn:microsoft.com/office/officeart/2005/8/layout/cycle8"/>
    <dgm:cxn modelId="{1618A7D7-CB87-44A2-BDA5-DFF9258BEE25}" type="presParOf" srcId="{9034DAC9-E573-4C01-BB4B-7A0C89D87BA8}" destId="{FE49AFAC-C87B-4087-BE0D-A8773F4A4950}" srcOrd="20" destOrd="0" presId="urn:microsoft.com/office/officeart/2005/8/layout/cycle8"/>
    <dgm:cxn modelId="{2D5CF9E2-0093-4A18-816F-88874C818753}" type="presParOf" srcId="{9034DAC9-E573-4C01-BB4B-7A0C89D87BA8}" destId="{5E8DFBD3-1C95-4184-8DCE-8693BDA5586F}" srcOrd="21" destOrd="0" presId="urn:microsoft.com/office/officeart/2005/8/layout/cycle8"/>
    <dgm:cxn modelId="{CCF4C1DC-75A9-42FE-9340-EAA10469220E}" type="presParOf" srcId="{9034DAC9-E573-4C01-BB4B-7A0C89D87BA8}" destId="{4C5D34C2-6117-48A5-AE98-971193EB72E9}" srcOrd="22" destOrd="0" presId="urn:microsoft.com/office/officeart/2005/8/layout/cycle8"/>
    <dgm:cxn modelId="{7571A771-E125-49AC-9C7A-9177DC9698AC}" type="presParOf" srcId="{9034DAC9-E573-4C01-BB4B-7A0C89D87BA8}" destId="{A5681761-0575-44C4-A3D4-6F60746506EC}" srcOrd="23" destOrd="0" presId="urn:microsoft.com/office/officeart/2005/8/layout/cycle8"/>
    <dgm:cxn modelId="{695C4BC2-7042-4089-905C-CEFBB0B63DEA}" type="presParOf" srcId="{9034DAC9-E573-4C01-BB4B-7A0C89D87BA8}" destId="{FACBD727-2291-4B48-B373-167F3A92178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0461E-9EC3-49C8-87F9-3B905D2AC75A}">
      <dsp:nvSpPr>
        <dsp:cNvPr id="0" name=""/>
        <dsp:cNvSpPr/>
      </dsp:nvSpPr>
      <dsp:spPr>
        <a:xfrm>
          <a:off x="1629980" y="50151"/>
          <a:ext cx="2407261" cy="24072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Υλικές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i="1" kern="1200" dirty="0"/>
            <a:t>(Κοινωνική τάξη, τόπος κατοικίας, οικογένεια)</a:t>
          </a:r>
        </a:p>
      </dsp:txBody>
      <dsp:txXfrm>
        <a:off x="1950948" y="471421"/>
        <a:ext cx="1765324" cy="1083267"/>
      </dsp:txXfrm>
    </dsp:sp>
    <dsp:sp modelId="{D1D62B07-C7E9-4D8A-96B6-04E1D82DCF96}">
      <dsp:nvSpPr>
        <dsp:cNvPr id="0" name=""/>
        <dsp:cNvSpPr/>
      </dsp:nvSpPr>
      <dsp:spPr>
        <a:xfrm>
          <a:off x="2498600" y="1554689"/>
          <a:ext cx="2407261" cy="240726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Συμβολικές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i="1" kern="1200" dirty="0"/>
            <a:t>(Κουλτούρα, εθνικότητα, γλώσσα)</a:t>
          </a:r>
        </a:p>
      </dsp:txBody>
      <dsp:txXfrm>
        <a:off x="3234821" y="2176565"/>
        <a:ext cx="1444356" cy="1323993"/>
      </dsp:txXfrm>
    </dsp:sp>
    <dsp:sp modelId="{2376DAB6-7560-4984-BD9B-469C7EB62DCC}">
      <dsp:nvSpPr>
        <dsp:cNvPr id="0" name=""/>
        <dsp:cNvSpPr/>
      </dsp:nvSpPr>
      <dsp:spPr>
        <a:xfrm>
          <a:off x="761360" y="1554689"/>
          <a:ext cx="2407261" cy="240726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Σωματικές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i="1" kern="1200" dirty="0"/>
            <a:t>(Ηλικία, φυλή, βιολογικό φύλο, σωματικές &amp; νοητικές ικανότητες)</a:t>
          </a:r>
        </a:p>
      </dsp:txBody>
      <dsp:txXfrm>
        <a:off x="988044" y="2176565"/>
        <a:ext cx="1444356" cy="132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468B-8CF4-4B32-A4F8-D21D20E0971A}">
      <dsp:nvSpPr>
        <dsp:cNvPr id="0" name=""/>
        <dsp:cNvSpPr/>
      </dsp:nvSpPr>
      <dsp:spPr>
        <a:xfrm rot="16200000">
          <a:off x="626126" y="-626126"/>
          <a:ext cx="1664072" cy="2916324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Συμμετοχή στο ίδιο σχολικό περιβάλλον με ποιοτικούς στόχους</a:t>
          </a:r>
        </a:p>
      </dsp:txBody>
      <dsp:txXfrm rot="5400000">
        <a:off x="-1" y="1"/>
        <a:ext cx="2916324" cy="1248054"/>
      </dsp:txXfrm>
    </dsp:sp>
    <dsp:sp modelId="{92B78F80-E95A-4D7D-A4CB-1664335F20A8}">
      <dsp:nvSpPr>
        <dsp:cNvPr id="0" name=""/>
        <dsp:cNvSpPr/>
      </dsp:nvSpPr>
      <dsp:spPr>
        <a:xfrm>
          <a:off x="2916324" y="0"/>
          <a:ext cx="2916324" cy="1664072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Μέρος μιας μαθησιακής εμπειρίας κατά την οποία προάγεται η ικανότητα δράσης ως μαθητή</a:t>
          </a:r>
        </a:p>
      </dsp:txBody>
      <dsp:txXfrm>
        <a:off x="2916324" y="0"/>
        <a:ext cx="2916324" cy="1248054"/>
      </dsp:txXfrm>
    </dsp:sp>
    <dsp:sp modelId="{0F5D3A73-4DE4-4C3C-803E-4A29883014E0}">
      <dsp:nvSpPr>
        <dsp:cNvPr id="0" name=""/>
        <dsp:cNvSpPr/>
      </dsp:nvSpPr>
      <dsp:spPr>
        <a:xfrm rot="10800000">
          <a:off x="0" y="1664072"/>
          <a:ext cx="2916324" cy="1664072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Αίσθημα του «</a:t>
          </a:r>
          <a:r>
            <a:rPr lang="el-GR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ανήκειν</a:t>
          </a:r>
          <a:r>
            <a:rPr lang="el-G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να αισθάνεται και να είναι μέλος της ομάδας (ομότιμος)</a:t>
          </a:r>
        </a:p>
      </dsp:txBody>
      <dsp:txXfrm rot="10800000">
        <a:off x="0" y="2080090"/>
        <a:ext cx="2916324" cy="1248054"/>
      </dsp:txXfrm>
    </dsp:sp>
    <dsp:sp modelId="{5AABEE59-B9AD-4F8A-8D09-2EEC4D66F840}">
      <dsp:nvSpPr>
        <dsp:cNvPr id="0" name=""/>
        <dsp:cNvSpPr/>
      </dsp:nvSpPr>
      <dsp:spPr>
        <a:xfrm rot="5400000">
          <a:off x="3542450" y="1037946"/>
          <a:ext cx="1664072" cy="2916324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Δέσμευση στη διαδικασία της συμμετοχικής μάθησης</a:t>
          </a:r>
        </a:p>
      </dsp:txBody>
      <dsp:txXfrm rot="-5400000">
        <a:off x="2916324" y="2080090"/>
        <a:ext cx="2916324" cy="1248054"/>
      </dsp:txXfrm>
    </dsp:sp>
    <dsp:sp modelId="{E7A19EAD-B2C9-47F1-BF39-967313806771}">
      <dsp:nvSpPr>
        <dsp:cNvPr id="0" name=""/>
        <dsp:cNvSpPr/>
      </dsp:nvSpPr>
      <dsp:spPr>
        <a:xfrm>
          <a:off x="2041426" y="1248054"/>
          <a:ext cx="1749794" cy="832036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Δικαίωμα στην εκπαίδευση</a:t>
          </a:r>
        </a:p>
      </dsp:txBody>
      <dsp:txXfrm>
        <a:off x="2082043" y="1288671"/>
        <a:ext cx="1668560" cy="75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2273C-442E-4B5E-AD71-50A667A3CB8A}">
      <dsp:nvSpPr>
        <dsp:cNvPr id="0" name=""/>
        <dsp:cNvSpPr/>
      </dsp:nvSpPr>
      <dsp:spPr>
        <a:xfrm rot="16200000">
          <a:off x="1308" y="879"/>
          <a:ext cx="3166593" cy="316659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Διαπολιτισμική εκπαίδευση</a:t>
          </a:r>
        </a:p>
      </dsp:txBody>
      <dsp:txXfrm rot="5400000">
        <a:off x="1308" y="792527"/>
        <a:ext cx="2612439" cy="1583297"/>
      </dsp:txXfrm>
    </dsp:sp>
    <dsp:sp modelId="{B2DF8AE0-25EF-4379-BEF6-05BBAA31AB9B}">
      <dsp:nvSpPr>
        <dsp:cNvPr id="0" name=""/>
        <dsp:cNvSpPr/>
      </dsp:nvSpPr>
      <dsp:spPr>
        <a:xfrm rot="5400000">
          <a:off x="3888881" y="879"/>
          <a:ext cx="3166593" cy="316659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Διαφοροποιημένη διδασκαλία</a:t>
          </a:r>
        </a:p>
      </dsp:txBody>
      <dsp:txXfrm rot="-5400000">
        <a:off x="4443035" y="792527"/>
        <a:ext cx="2612439" cy="1583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A189-2DCA-4963-B68F-839E60E0BBBB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ΟΠΤΙΚΟΣ</a:t>
          </a:r>
        </a:p>
      </dsp:txBody>
      <dsp:txXfrm>
        <a:off x="3169920" y="825398"/>
        <a:ext cx="1097280" cy="731520"/>
      </dsp:txXfrm>
    </dsp:sp>
    <dsp:sp modelId="{20366803-AE84-4A37-BE0D-0E6F450734FF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ΑΚΟΥΣΤΙΚΟΣ</a:t>
          </a:r>
        </a:p>
      </dsp:txBody>
      <dsp:txXfrm>
        <a:off x="3616960" y="1902358"/>
        <a:ext cx="1016000" cy="812800"/>
      </dsp:txXfrm>
    </dsp:sp>
    <dsp:sp modelId="{845BEABC-CBB7-469B-9F5C-957D5D8C4C1F}">
      <dsp:nvSpPr>
        <dsp:cNvPr id="0" name=""/>
        <dsp:cNvSpPr/>
      </dsp:nvSpPr>
      <dsp:spPr>
        <a:xfrm>
          <a:off x="1341119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ΓΛΩΣΣΙΚΟΣ</a:t>
          </a:r>
        </a:p>
      </dsp:txBody>
      <dsp:txXfrm>
        <a:off x="2560320" y="2796438"/>
        <a:ext cx="975360" cy="894080"/>
      </dsp:txXfrm>
    </dsp:sp>
    <dsp:sp modelId="{6BC7D58D-C07F-497A-BE3F-6BB7FB7D422A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200" kern="1200"/>
        </a:p>
      </dsp:txBody>
      <dsp:txXfrm>
        <a:off x="1463040" y="1902358"/>
        <a:ext cx="1016000" cy="812800"/>
      </dsp:txXfrm>
    </dsp:sp>
    <dsp:sp modelId="{DA2F739E-F79C-40F7-8964-E751B8B1B283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700" kern="1200"/>
        </a:p>
      </dsp:txBody>
      <dsp:txXfrm>
        <a:off x="1828800" y="825398"/>
        <a:ext cx="1097280" cy="731520"/>
      </dsp:txXfrm>
    </dsp:sp>
    <dsp:sp modelId="{FE49AFAC-C87B-4087-BE0D-A8773F4A495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DFBD3-1C95-4184-8DCE-8693BDA5586F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D34C2-6117-48A5-AE98-971193EB72E9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81761-0575-44C4-A3D4-6F60746506EC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BD727-2291-4B48-B373-167F3A92178C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D922A-99F2-4129-945E-63F7E0DB8E4A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BF1A-FA7F-4A16-A13A-6E0D289A60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36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BF1A-FA7F-4A16-A13A-6E0D289A608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6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7046AF-49A2-41A3-8782-F3F6F279B1E9}" type="datetime1">
              <a:rPr lang="el-GR" smtClean="0"/>
              <a:t>16/12/2024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5256-EE56-49D4-9350-B88A1E3F9EBC}" type="datetime1">
              <a:rPr lang="el-GR" smtClean="0"/>
              <a:t>16/12/2024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3BAFBF-77B1-492B-B317-EA9130B9E0A3}" type="datetime1">
              <a:rPr lang="el-GR" smtClean="0"/>
              <a:t>16/12/2024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25C9FEF-C950-4840-B808-7FCAD71EF0FA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4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34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74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70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>
              <a:solidFill>
                <a:srgbClr val="DD8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0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7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49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92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A20-A179-4E54-8F24-D3B1E7673956}" type="datetime1">
              <a:rPr lang="el-GR" smtClean="0"/>
              <a:t>16/12/2024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42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51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79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726B-5C62-4A30-91FA-BED64AC95028}" type="datetime1">
              <a:rPr lang="el-GR" smtClean="0"/>
              <a:t>16/12/2024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F20E35-A725-4CC6-8993-86F0C7A764F3}" type="datetime1">
              <a:rPr lang="el-GR" smtClean="0"/>
              <a:t>16/12/2024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1F8B6-5102-4DDD-92BF-E52BFD1D17D1}" type="datetime1">
              <a:rPr lang="el-GR" smtClean="0"/>
              <a:t>16/12/2024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ECD-1B15-44A3-94A0-BB0F8D05E729}" type="datetime1">
              <a:rPr lang="el-GR" smtClean="0"/>
              <a:t>16/12/2024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212F-7ECB-41CD-81AE-C10BF85B8E19}" type="datetime1">
              <a:rPr lang="el-GR" smtClean="0"/>
              <a:t>16/12/2024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9B3-ECF2-401E-9758-2CEDB04579F3}" type="datetime1">
              <a:rPr lang="el-GR" smtClean="0"/>
              <a:t>16/12/2024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1A19C6-1A87-43ED-B289-EBF39A6A682F}" type="datetime1">
              <a:rPr lang="el-GR" smtClean="0"/>
              <a:t>16/12/2024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49C980-7E41-49D0-9AC5-97A5D11E8EAC}" type="datetime1">
              <a:rPr lang="el-GR" smtClean="0"/>
              <a:t>16/12/2024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6493A8-C137-4FC8-90E1-65164E57600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BBE45B5-B270-4056-925D-0F314C4C5B82}" type="datetimeFigureOut">
              <a:rPr lang="el-GR" smtClean="0">
                <a:solidFill>
                  <a:srgbClr val="DD8047"/>
                </a:solidFill>
              </a:rPr>
              <a:pPr/>
              <a:t>16/12/2024</a:t>
            </a:fld>
            <a:endParaRPr lang="el-GR">
              <a:solidFill>
                <a:srgbClr val="DD8047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>
              <a:solidFill>
                <a:srgbClr val="DD8047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5C9FEF-C950-4840-B808-7FCAD71EF0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5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83768" y="6050037"/>
            <a:ext cx="4392488" cy="685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l-G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Λευκάδα, 19.12.2024</a:t>
            </a:r>
          </a:p>
          <a:p>
            <a:endParaRPr lang="el-GR" sz="29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00F0F-D831-D475-CC85-0769C0DDD423}"/>
              </a:ext>
            </a:extLst>
          </p:cNvPr>
          <p:cNvSpPr txBox="1"/>
          <p:nvPr/>
        </p:nvSpPr>
        <p:spPr>
          <a:xfrm>
            <a:off x="595559" y="3933056"/>
            <a:ext cx="80648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«Πρακτικές διαφοροποιημένης διαπολιτισμικής παιδαγωγικής»</a:t>
            </a:r>
          </a:p>
          <a:p>
            <a:pPr algn="ctr"/>
            <a:endParaRPr lang="el-GR" sz="2400" dirty="0"/>
          </a:p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Δρ. Μαρία Βλάχου</a:t>
            </a:r>
          </a:p>
          <a:p>
            <a:pPr algn="ctr"/>
            <a:r>
              <a:rPr lang="el-GR" sz="1500" i="1" dirty="0"/>
              <a:t>Σύμβουλος Εκπαίδευσης Νηπιαγωγών </a:t>
            </a:r>
          </a:p>
          <a:p>
            <a:pPr algn="ctr"/>
            <a:r>
              <a:rPr lang="el-GR" sz="1500" i="1" dirty="0"/>
              <a:t>2</a:t>
            </a:r>
            <a:r>
              <a:rPr lang="el-GR" sz="1500" i="1" baseline="30000" dirty="0"/>
              <a:t>ης</a:t>
            </a:r>
            <a:r>
              <a:rPr lang="el-GR" sz="1500" i="1" dirty="0"/>
              <a:t> θέσης ΔΙΠΕ Αιτωλοακαρνανίας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C78805-378E-A7C3-EFFF-4E860F43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89396"/>
            <a:ext cx="2343477" cy="23636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6C5F1CD-882E-11FB-F28E-235A4A45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54" y="122938"/>
            <a:ext cx="5344271" cy="58110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9871976-C05E-8A8A-1EBA-09E9B18E6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213" y="2525810"/>
            <a:ext cx="2343477" cy="962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23203-8AE8-369D-2517-12C924A09EE3}"/>
              </a:ext>
            </a:extLst>
          </p:cNvPr>
          <p:cNvSpPr txBox="1"/>
          <p:nvPr/>
        </p:nvSpPr>
        <p:spPr>
          <a:xfrm>
            <a:off x="611558" y="1132388"/>
            <a:ext cx="5799861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Φόρουμ </a:t>
            </a:r>
          </a:p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ΔΙΑΠΟΛΙΤΙΣΜΙΚΟΥ ΔΙΑΛΟΓΟΥ &amp; ΜΑΘΗΣΗΣ</a:t>
            </a:r>
          </a:p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«Παραγωγική διαφορετικότητα στην Εκπαίδευση και την Τοπική Κοινωνία»</a:t>
            </a:r>
          </a:p>
        </p:txBody>
      </p:sp>
    </p:spTree>
    <p:extLst>
      <p:ext uri="{BB962C8B-B14F-4D97-AF65-F5344CB8AC3E}">
        <p14:creationId xmlns:p14="http://schemas.microsoft.com/office/powerpoint/2010/main" val="16414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9A9744-A2D1-7189-CDD4-0F5943FB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l-G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Πολυτροπική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μάθηση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19258EB2-89F2-1D06-624E-9AD0D8B2E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153054"/>
              </p:ext>
            </p:extLst>
          </p:nvPr>
        </p:nvGraphicFramePr>
        <p:xfrm>
          <a:off x="420216" y="21700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FEC4395-D870-CEB3-5501-366AD6F28F15}"/>
              </a:ext>
            </a:extLst>
          </p:cNvPr>
          <p:cNvSpPr txBox="1"/>
          <p:nvPr/>
        </p:nvSpPr>
        <p:spPr>
          <a:xfrm>
            <a:off x="1936490" y="431540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ΧΩΡΙΚΟΣ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5D22E-D02A-85B3-A166-F9979679AA9A}"/>
              </a:ext>
            </a:extLst>
          </p:cNvPr>
          <p:cNvSpPr txBox="1"/>
          <p:nvPr/>
        </p:nvSpPr>
        <p:spPr>
          <a:xfrm>
            <a:off x="1943708" y="310422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ΧΕΙΡΟΝΟΜΙΚΟΣ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7D43F-0284-5726-D7C4-6B9D1BA80F66}"/>
              </a:ext>
            </a:extLst>
          </p:cNvPr>
          <p:cNvSpPr txBox="1"/>
          <p:nvPr/>
        </p:nvSpPr>
        <p:spPr>
          <a:xfrm>
            <a:off x="5292080" y="5085184"/>
            <a:ext cx="37804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Εναλλακτικός τρόπος μάθησης.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Πολλαπλές μαθησιακές εμπειρίες.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Ρόλος των ΤΠΕ.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Ισότιμη ευκαιρία εμπλοκής.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184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18054-2903-CF2C-CBD9-095C316A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Συνεργατική μάθηση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3B508-FB16-F947-5DE9-982204060293}"/>
              </a:ext>
            </a:extLst>
          </p:cNvPr>
          <p:cNvSpPr txBox="1"/>
          <p:nvPr/>
        </p:nvSpPr>
        <p:spPr>
          <a:xfrm>
            <a:off x="457200" y="2060848"/>
            <a:ext cx="8075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/>
              <a:t>Οργάνωση του σχολείου ως μια διεθνοποιημένη κοινότητα μάθησης που συζητά δυναμικά την αναδιάρθρωσή της προκειμένου να βελτιώσει τη διαπολιτισμική επίγνωση και τις επιδόσεις των μαθητών.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Οργάνωση του μαθησιακού περιβάλλοντος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Εργασία σε ζεύγη, ομάδες, ολομέλεια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Αλληλεπίδραση, διάλογος, συλλογικές διαδικασίες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Κριτικές συζητήσεις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Συνεργατική συναρμολόγηση</a:t>
            </a:r>
            <a:r>
              <a:rPr lang="en-US" sz="1600" dirty="0"/>
              <a:t> (Jigsaw)</a:t>
            </a:r>
            <a:r>
              <a:rPr lang="el-GR" sz="1600" dirty="0"/>
              <a:t>, Μοιράζομαι και Συγκρίνω (</a:t>
            </a:r>
            <a:r>
              <a:rPr lang="en-US" sz="1600" dirty="0"/>
              <a:t>Think-pair-share)</a:t>
            </a: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Αμοιβαία μάθηση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Εποικοδόμηση της γνώσης (</a:t>
            </a:r>
            <a:r>
              <a:rPr lang="en-US" sz="1600" dirty="0"/>
              <a:t>Scaffolding</a:t>
            </a:r>
            <a:r>
              <a:rPr lang="el-G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Πολιτισμική ανταλλαγή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Ενδιάμεσος ή τρίτος χώρος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Κοινότητες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83062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65792-6DD5-7B73-E1D3-F76358F8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Διαπολιτισμική μάθηση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B17312-7BD9-19F3-DB83-48461A48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2416320"/>
            <a:ext cx="3826768" cy="4441680"/>
          </a:xfrm>
        </p:spPr>
        <p:txBody>
          <a:bodyPr>
            <a:normAutofit/>
          </a:bodyPr>
          <a:lstStyle/>
          <a:p>
            <a:r>
              <a:rPr lang="el-GR" sz="1400" dirty="0"/>
              <a:t>Διαπολιτισμικό Μοντέλο Διαχείρισης της Διαφορετικότητας</a:t>
            </a:r>
            <a:br>
              <a:rPr lang="el-GR" sz="1400" dirty="0"/>
            </a:br>
            <a:endParaRPr lang="en-US" sz="1400" dirty="0"/>
          </a:p>
          <a:p>
            <a:r>
              <a:rPr lang="el-GR" sz="1400" dirty="0"/>
              <a:t>Η δια βίου διαδικασία απόκτησης γνώσεων, δεξιοτήτων και στάσεων κατά την αλληλεπίδραση με διαφορετικά στοιχεία (</a:t>
            </a:r>
            <a:r>
              <a:rPr lang="el-GR" sz="1400" dirty="0" err="1"/>
              <a:t>Deardorff</a:t>
            </a:r>
            <a:r>
              <a:rPr lang="el-GR" sz="1400" dirty="0"/>
              <a:t>, 2019).</a:t>
            </a:r>
          </a:p>
          <a:p>
            <a:endParaRPr lang="el-GR" sz="1400" dirty="0"/>
          </a:p>
          <a:p>
            <a:r>
              <a:rPr lang="el-GR" sz="1400" dirty="0"/>
              <a:t>Η νέα διαπολιτισμική μάθηση διευκολύνει την ανάπτυξη σύνθετων συστημάτων επικοινωνίας σε διαπολιτισμικά περιβάλλοντα προσδίδοντας νόημα στην ανάπτυξη διαπολιτισμικών σχέσεων προάγοντας τον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διαπολιτισμικό </a:t>
            </a:r>
            <a:r>
              <a:rPr lang="el-G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γραμματισμό</a:t>
            </a:r>
            <a:r>
              <a:rPr lang="el-GR" sz="1400" dirty="0"/>
              <a:t> (Βλάχου, 2022).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EC9477-B7EF-38DC-3A42-86D565C6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92476"/>
            <a:ext cx="48833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1849BC-BC2A-9342-F479-EAD2C95D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64" y="836712"/>
            <a:ext cx="8229600" cy="10668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Θεωρία Μάθησης Σχεδιασμού</a:t>
            </a:r>
            <a:b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by Design) 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C4DA0F9-D850-A7F6-A347-9962A1163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95" y="2492896"/>
            <a:ext cx="4169483" cy="362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338D0B-566C-2A39-91CF-A701E3A4F905}"/>
              </a:ext>
            </a:extLst>
          </p:cNvPr>
          <p:cNvSpPr txBox="1"/>
          <p:nvPr/>
        </p:nvSpPr>
        <p:spPr>
          <a:xfrm>
            <a:off x="4860031" y="2348880"/>
            <a:ext cx="379437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/>
              <a:t>Κάθε μαθητής</a:t>
            </a:r>
            <a:r>
              <a:rPr lang="en-US" sz="1500" dirty="0"/>
              <a:t> </a:t>
            </a:r>
            <a:r>
              <a:rPr lang="el-GR" sz="1500" dirty="0"/>
              <a:t>διαθέτει ένα ατομικό γνωσιακό ρεπερτόριο (</a:t>
            </a:r>
            <a:r>
              <a:rPr lang="el-GR" sz="1500" dirty="0" err="1"/>
              <a:t>knowledge</a:t>
            </a:r>
            <a:r>
              <a:rPr lang="el-GR" sz="1500" dirty="0"/>
              <a:t> </a:t>
            </a:r>
            <a:r>
              <a:rPr lang="el-GR" sz="1500" dirty="0" err="1"/>
              <a:t>repertoire</a:t>
            </a:r>
            <a:r>
              <a:rPr lang="el-GR" sz="1500" dirty="0"/>
              <a:t>) (</a:t>
            </a:r>
            <a:r>
              <a:rPr lang="el-GR" sz="1500" dirty="0" err="1"/>
              <a:t>Kalantzis</a:t>
            </a:r>
            <a:r>
              <a:rPr lang="el-GR" sz="1500" dirty="0"/>
              <a:t> &amp; </a:t>
            </a:r>
            <a:r>
              <a:rPr lang="el-GR" sz="1500" dirty="0" err="1"/>
              <a:t>Cope</a:t>
            </a:r>
            <a:r>
              <a:rPr lang="el-GR" sz="1500" dirty="0"/>
              <a:t>, 2013).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/>
              <a:t> Η γνώση αποκτάται συνδυαστικά μέσα από πολλές και διαφορετικές «γνωσιακές διαδικασίες» (</a:t>
            </a:r>
            <a:r>
              <a:rPr lang="el-GR" sz="1500" dirty="0" err="1"/>
              <a:t>Kalantzis</a:t>
            </a:r>
            <a:r>
              <a:rPr lang="el-GR" sz="1500" dirty="0"/>
              <a:t> &amp; </a:t>
            </a:r>
            <a:r>
              <a:rPr lang="el-GR" sz="1500" dirty="0" err="1"/>
              <a:t>Cope</a:t>
            </a:r>
            <a:r>
              <a:rPr lang="el-GR" sz="1500" dirty="0"/>
              <a:t>, 2013:327).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/>
              <a:t> Οι «γνωσιακές διαδικασίες» κινούνται σε τέσσερις άξονες: το «τι βιώνουμε», «πως </a:t>
            </a:r>
            <a:r>
              <a:rPr lang="el-GR" sz="1500" dirty="0" err="1"/>
              <a:t>εννοιολογούμε</a:t>
            </a:r>
            <a:r>
              <a:rPr lang="el-GR" sz="1500" dirty="0"/>
              <a:t>», «πως αναλύουμε»» και «πως εφαρμόζουμε».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/>
              <a:t> Δραστηριότητες: Βίωσης, </a:t>
            </a:r>
            <a:r>
              <a:rPr lang="el-GR" sz="1500" dirty="0" err="1"/>
              <a:t>Εννοιολόγησης</a:t>
            </a:r>
            <a:r>
              <a:rPr lang="el-GR" sz="1500" dirty="0"/>
              <a:t>, Ανάλυσης, Εφαρμογής.</a:t>
            </a:r>
          </a:p>
        </p:txBody>
      </p:sp>
    </p:spTree>
    <p:extLst>
      <p:ext uri="{BB962C8B-B14F-4D97-AF65-F5344CB8AC3E}">
        <p14:creationId xmlns:p14="http://schemas.microsoft.com/office/powerpoint/2010/main" val="406758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A5A986-B0B2-71B6-DF62-486324CA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72" y="908720"/>
            <a:ext cx="8229600" cy="1066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l-G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Αναστοχαστικές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διεργασίες/Αξιολόγηση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9DE7-3BA8-2F6D-A89A-F15B2412F7A4}"/>
              </a:ext>
            </a:extLst>
          </p:cNvPr>
          <p:cNvSpPr txBox="1"/>
          <p:nvPr/>
        </p:nvSpPr>
        <p:spPr>
          <a:xfrm>
            <a:off x="971600" y="4366932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1600" dirty="0"/>
              <a:t>Σύγχρονες μορφές αξιολόγησης (με χρήση διαφοροποιημένων εργαλείων) (π.χ. «Διάγραμμα K-W-L-H», </a:t>
            </a:r>
            <a:r>
              <a:rPr lang="el-GR" sz="1600" dirty="0" err="1"/>
              <a:t>Ρουτίνες</a:t>
            </a:r>
            <a:r>
              <a:rPr lang="el-GR" sz="1600" dirty="0"/>
              <a:t> σκέψης, δελτία εξόδου, εννοιολογικοί χάρτες, ρουμπρίκες </a:t>
            </a:r>
            <a:r>
              <a:rPr lang="el-GR" sz="1600" dirty="0" err="1"/>
              <a:t>αυτοαξιολόγησης</a:t>
            </a:r>
            <a:r>
              <a:rPr lang="el-GR" sz="1600" dirty="0"/>
              <a:t>/</a:t>
            </a:r>
            <a:r>
              <a:rPr lang="el-GR" sz="1600" dirty="0" err="1"/>
              <a:t>ετεροαξιολόγησης</a:t>
            </a:r>
            <a:r>
              <a:rPr lang="el-GR" sz="1600" dirty="0"/>
              <a:t>, κύκλοι συνεργασίας, κτλ.).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1600" dirty="0"/>
              <a:t> Προώθηση της συλλογιστικής σκέψης, των συλλογικών </a:t>
            </a:r>
            <a:r>
              <a:rPr lang="el-GR" sz="1600" dirty="0" err="1"/>
              <a:t>αναστοχαστικών</a:t>
            </a:r>
            <a:r>
              <a:rPr lang="el-GR" sz="1600" dirty="0"/>
              <a:t> διεργασιών και της διατύπωσης/αποδοχής πολλαπλών οπτικών.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5CDA150-6A46-9C23-0394-F1CB7A75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251959"/>
            <a:ext cx="2808312" cy="18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3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47864" y="228600"/>
            <a:ext cx="5418184" cy="990600"/>
          </a:xfrm>
        </p:spPr>
        <p:txBody>
          <a:bodyPr>
            <a:noAutofit/>
          </a:bodyPr>
          <a:lstStyle/>
          <a:p>
            <a:pPr algn="ctr"/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Επαναπροσδιορισμός του ρόλου του εκπαιδευτικού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55576" y="3212975"/>
            <a:ext cx="7920880" cy="37018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sz="1700" dirty="0"/>
              <a:t>Ως 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ερευνητή δράσης </a:t>
            </a:r>
            <a:r>
              <a:rPr lang="el-GR" sz="1700" dirty="0"/>
              <a:t>και ως </a:t>
            </a:r>
            <a:r>
              <a:rPr lang="el-GR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στοχαζόμενος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επαγγελματίας</a:t>
            </a:r>
            <a:r>
              <a:rPr lang="el-GR" sz="1700" dirty="0"/>
              <a:t> </a:t>
            </a:r>
            <a:r>
              <a:rPr lang="el-GR" sz="1700" i="1" dirty="0"/>
              <a:t>(παρατήρηση, καταγραφές, αξιολογήσεις, κτλ).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1700" dirty="0"/>
              <a:t>Ως συντονιστής με ευέλικτη διαχείριση του χρόνου αλλά και 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ευελιξία</a:t>
            </a:r>
            <a:r>
              <a:rPr lang="el-GR" sz="1700" dirty="0"/>
              <a:t> σε σχέση με τους επιδιωκόμενους στόχους </a:t>
            </a:r>
            <a:r>
              <a:rPr lang="el-GR" sz="1700" u="sng" dirty="0"/>
              <a:t>με προσαρμογή των στόχων του αναλυτικού προγράμματος στο δυναμικό της τάξης του</a:t>
            </a:r>
            <a:r>
              <a:rPr lang="el-GR" sz="1700" dirty="0"/>
              <a:t> </a:t>
            </a:r>
            <a:r>
              <a:rPr lang="el-GR" sz="1700" i="1" dirty="0"/>
              <a:t>(προσδοκίες, εργασίες διαβαθμισμένης δυσκολίας, ευέλικτη ομαδοποίηση, διάλογος, κτλ).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1700" dirty="0"/>
              <a:t>Η ανταλλαγή παιδαγωγικών ρεπερτορίων, η μεθοδολογία της συμμετοχικής έρευνας δράσης, οι συνέργειες μέσω εκτενούς διαλόγου, ο προβληματισμός και η ανατροφοδότηση για ζητήματα διαφοροποιημένων πρακτικών συνθέτουν μια 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εκπαιδευτική κοινότητα πρακτικής και επαγγελματικής μάθησης</a:t>
            </a:r>
            <a:r>
              <a:rPr lang="el-GR" sz="1700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7410" name="Picture 2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6493A8-C137-4FC8-90E1-65164E57600C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20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Βιβλιογραφικές αναφορές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6493A8-C137-4FC8-90E1-65164E57600C}" type="slidenum">
              <a:rPr lang="el-GR" smtClean="0"/>
              <a:t>16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171945-61F4-5560-5F07-F63AD48C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1" y="1516698"/>
            <a:ext cx="6773711" cy="33932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95C6A4D-89E8-FACF-5913-1ED6F77D1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03" y="4369274"/>
            <a:ext cx="6773711" cy="2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l-G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Ευχαριστώ </a:t>
            </a:r>
          </a:p>
          <a:p>
            <a:pPr marL="0" indent="0" algn="ctr">
              <a:buNone/>
            </a:pPr>
            <a:r>
              <a:rPr lang="el-G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για την προσοχή σας!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6493A8-C137-4FC8-90E1-65164E57600C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64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DC334-5D2A-008C-2333-8737B5C0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ΔΟΜΗ ΠΑΡΟΥΣΙΑΣΗΣ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549DB7B-0908-9730-1811-CAB900D2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6493A8-C137-4FC8-90E1-65164E57600C}" type="slidenum">
              <a:rPr lang="el-GR" smtClean="0"/>
              <a:t>2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6B476-4043-CF4F-4BEE-8513813B05D9}"/>
              </a:ext>
            </a:extLst>
          </p:cNvPr>
          <p:cNvSpPr txBox="1"/>
          <p:nvPr/>
        </p:nvSpPr>
        <p:spPr>
          <a:xfrm>
            <a:off x="971600" y="1988840"/>
            <a:ext cx="684076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/>
              <a:t>Σύγχρονη εκπαιδευτική πραγματικότητα.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/>
              <a:t>Διαστάσεις της διαφορετικότητας.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/>
              <a:t>Διαπολιτισμικά διαφοροποιημένη διδασκαλία.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/>
              <a:t>Πρακτικές.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/>
              <a:t>Ρόλος του εκπαιδευτικού.</a:t>
            </a:r>
          </a:p>
        </p:txBody>
      </p:sp>
    </p:spTree>
    <p:extLst>
      <p:ext uri="{BB962C8B-B14F-4D97-AF65-F5344CB8AC3E}">
        <p14:creationId xmlns:p14="http://schemas.microsoft.com/office/powerpoint/2010/main" val="154674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Σύγχρονη εκπαιδευτική πραγματικότητα: </a:t>
            </a:r>
            <a:b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ποικιλομορφία των σχολικών τάξεων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992888" cy="13681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sz="1800" dirty="0"/>
              <a:t>Διαφορετικότητα: Δυναμικό αποτέλεσμα μιας ιδιαίτερης ‘σύνθεσης’ γνωρισμάτων ατομικών και ομαδικών που παραπέμπει στη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μοναδικότητα</a:t>
            </a:r>
            <a:r>
              <a:rPr lang="el-GR" sz="1800" dirty="0"/>
              <a:t> ή στην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ατομική ταυτότητα</a:t>
            </a:r>
            <a:r>
              <a:rPr lang="el-GR" sz="1800" dirty="0"/>
              <a:t>.</a:t>
            </a:r>
          </a:p>
          <a:p>
            <a:pPr algn="just"/>
            <a:r>
              <a:rPr lang="el-GR" sz="1800" dirty="0"/>
              <a:t>«</a:t>
            </a:r>
            <a:r>
              <a:rPr lang="el-GR" sz="1800" dirty="0" err="1"/>
              <a:t>Yπερ</a:t>
            </a:r>
            <a:r>
              <a:rPr lang="el-GR" sz="1800" dirty="0"/>
              <a:t>-διαφορετικότητα» (“</a:t>
            </a:r>
            <a:r>
              <a:rPr lang="el-GR" sz="1800" dirty="0" err="1"/>
              <a:t>super-diversity</a:t>
            </a:r>
            <a:r>
              <a:rPr lang="el-GR" sz="1800" dirty="0"/>
              <a:t>”)(</a:t>
            </a:r>
            <a:r>
              <a:rPr lang="el-GR" sz="1800" dirty="0" err="1"/>
              <a:t>Vertovec</a:t>
            </a:r>
            <a:r>
              <a:rPr lang="el-GR" sz="1800" dirty="0"/>
              <a:t>, 2007:1025) των συλλογικών ταυτοτήτων.</a:t>
            </a:r>
          </a:p>
          <a:p>
            <a:pPr algn="just"/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Μετάβαση</a:t>
            </a:r>
            <a:r>
              <a:rPr lang="el-GR" sz="1800" dirty="0"/>
              <a:t> από την ετερογένεια στη διαφορετικότητα (Βλάχου, 2021).</a:t>
            </a:r>
          </a:p>
          <a:p>
            <a:pPr algn="just"/>
            <a:endParaRPr lang="el-GR" sz="2500" dirty="0"/>
          </a:p>
          <a:p>
            <a:pPr algn="just"/>
            <a:endParaRPr lang="el-GR" sz="2500" dirty="0"/>
          </a:p>
          <a:p>
            <a:pPr algn="just">
              <a:buFont typeface="Wingdings" pitchFamily="2" charset="2"/>
              <a:buChar char="§"/>
            </a:pPr>
            <a:endParaRPr lang="el-GR" sz="25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6493A8-C137-4FC8-90E1-65164E57600C}" type="slidenum">
              <a:rPr lang="el-GR" smtClean="0"/>
              <a:t>3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4DE9967-09D6-16AB-F4BD-A773690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36" y="2996952"/>
            <a:ext cx="6206128" cy="34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1778" y="692696"/>
            <a:ext cx="7920880" cy="648072"/>
          </a:xfrm>
        </p:spPr>
        <p:txBody>
          <a:bodyPr>
            <a:no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Διαστάσεις της διαφορετικότητας των μαθητών </a:t>
            </a:r>
            <a:b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dirty="0"/>
              <a:t>(</a:t>
            </a:r>
            <a:r>
              <a:rPr lang="en-US" sz="1600" dirty="0" err="1"/>
              <a:t>Kalantzis</a:t>
            </a:r>
            <a:r>
              <a:rPr lang="en-US" sz="1600" dirty="0"/>
              <a:t> &amp; Cope, 2013</a:t>
            </a:r>
            <a:r>
              <a:rPr lang="el-GR" sz="1600" dirty="0"/>
              <a:t>)</a:t>
            </a:r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662588934"/>
              </p:ext>
            </p:extLst>
          </p:nvPr>
        </p:nvGraphicFramePr>
        <p:xfrm>
          <a:off x="179512" y="1462437"/>
          <a:ext cx="5667222" cy="401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33403" y="1999273"/>
            <a:ext cx="316835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Διασταυρώσεις διαφορών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        (</a:t>
            </a:r>
            <a:r>
              <a:rPr lang="en-US" sz="1400" dirty="0" err="1">
                <a:solidFill>
                  <a:prstClr val="black"/>
                </a:solidFill>
              </a:rPr>
              <a:t>Kalantzis</a:t>
            </a:r>
            <a:r>
              <a:rPr lang="en-US" sz="1400" dirty="0">
                <a:solidFill>
                  <a:prstClr val="black"/>
                </a:solidFill>
              </a:rPr>
              <a:t> &amp; Cope, 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2924211"/>
            <a:ext cx="3795014" cy="61555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Πολλαπλότητα -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αλληλοεπικάλυψη</a:t>
            </a:r>
          </a:p>
          <a:p>
            <a:r>
              <a:rPr lang="el-GR" sz="1600" dirty="0">
                <a:solidFill>
                  <a:prstClr val="black"/>
                </a:solidFill>
              </a:rPr>
              <a:t>              </a:t>
            </a:r>
            <a:r>
              <a:rPr lang="en-US" sz="1600" dirty="0">
                <a:solidFill>
                  <a:prstClr val="black"/>
                </a:solidFill>
              </a:rPr>
              <a:t>     </a:t>
            </a:r>
            <a:r>
              <a:rPr lang="el-GR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Dietz, 2007</a:t>
            </a:r>
            <a:r>
              <a:rPr lang="el-GR" sz="1600" dirty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1797" y="4005064"/>
            <a:ext cx="3168352" cy="61555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Πλέγμα διασυνδέσεων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   </a:t>
            </a:r>
            <a:r>
              <a:rPr lang="el-GR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Kalantzis</a:t>
            </a:r>
            <a:r>
              <a:rPr lang="en-US" sz="1400" dirty="0">
                <a:solidFill>
                  <a:prstClr val="black"/>
                </a:solidFill>
              </a:rPr>
              <a:t>  et al., 2019)</a:t>
            </a:r>
            <a:r>
              <a:rPr lang="el-GR" sz="1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5" y="5589240"/>
            <a:ext cx="83343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0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57688B-2049-E4CB-9CC5-39635E01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είδους Εκπαίδευση πρέπει να παρέχουμε;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093E2A-32BA-B496-C484-C4D36253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/>
              <a:t>Καθένας έχει την ικανότητα μάθησης, απλώς ο καθένας έχει διαφορετικό ρυθμό και τρόπο μάθησης.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/>
              <a:t>Διαπολιτισμική εκπαίδευση βασισμένη στα ανθρώπινα δικαιώματα, στην Παιδεία της Δημοκρατίας με </a:t>
            </a:r>
            <a:r>
              <a:rPr lang="el-GR" sz="1600" dirty="0" err="1"/>
              <a:t>προαπαιτούμενο</a:t>
            </a:r>
            <a:r>
              <a:rPr lang="el-GR" sz="1600" dirty="0"/>
              <a:t> τη συμπεριληπτική εκπαίδευση.</a:t>
            </a:r>
          </a:p>
          <a:p>
            <a:pPr marL="109728" indent="0">
              <a:buNone/>
            </a:pPr>
            <a:endParaRPr lang="el-GR" dirty="0"/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772AA6D0-A7C1-B206-B050-C02BD9E6C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155441"/>
              </p:ext>
            </p:extLst>
          </p:nvPr>
        </p:nvGraphicFramePr>
        <p:xfrm>
          <a:off x="1763688" y="3140968"/>
          <a:ext cx="583264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65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20EE35-B749-6A45-7449-E198B0DB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2856"/>
            <a:ext cx="8229600" cy="557808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Διαπολιτισμικά διαφοροποιημένη διδασκαλία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4055CB2C-8FD8-F46E-D605-AF07F7577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784281"/>
              </p:ext>
            </p:extLst>
          </p:nvPr>
        </p:nvGraphicFramePr>
        <p:xfrm>
          <a:off x="1187624" y="1988840"/>
          <a:ext cx="705678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D4E2A6-F8D0-55B8-1644-66C232835B55}"/>
              </a:ext>
            </a:extLst>
          </p:cNvPr>
          <p:cNvSpPr txBox="1"/>
          <p:nvPr/>
        </p:nvSpPr>
        <p:spPr>
          <a:xfrm>
            <a:off x="3923928" y="5365328"/>
            <a:ext cx="187220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Συμπεριληπτικό Σχολείο</a:t>
            </a:r>
          </a:p>
        </p:txBody>
      </p:sp>
    </p:spTree>
    <p:extLst>
      <p:ext uri="{BB962C8B-B14F-4D97-AF65-F5344CB8AC3E}">
        <p14:creationId xmlns:p14="http://schemas.microsoft.com/office/powerpoint/2010/main" val="46046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53143F-FEB6-505F-DDB9-BE87831D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Πρακτικές</a:t>
            </a:r>
            <a:r>
              <a:rPr lang="el-GR" sz="2400" dirty="0"/>
              <a:t> 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6B9C8099-6242-E90E-4306-E92622FBF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768" y="1484784"/>
            <a:ext cx="7012463" cy="5233070"/>
          </a:xfrm>
        </p:spPr>
      </p:pic>
    </p:spTree>
    <p:extLst>
      <p:ext uri="{BB962C8B-B14F-4D97-AF65-F5344CB8AC3E}">
        <p14:creationId xmlns:p14="http://schemas.microsoft.com/office/powerpoint/2010/main" val="148371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E334DC-5593-7D0E-88BD-219CAB2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Αναγνώριση και εκτίμηση της βιογραφικής διαφορετικότητας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E3C253-F234-774C-1BF8-362292E2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Αξιοποίηση ως πόρο μάθησης/Ενσωμάτωση των κεφαλαίων γνώσης στις διδακτικές πρακτικές.</a:t>
            </a:r>
          </a:p>
          <a:p>
            <a:pPr marL="109728" indent="0" algn="just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Παραγωγική διαφορετικότητα (μάθηση μέσω της συνύπαρξης με τους «άλλους») (Βλάχου, 2022).</a:t>
            </a:r>
          </a:p>
          <a:p>
            <a:pPr marL="109728" indent="0" algn="just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Επικέντρωση στον μαθητή και στις πραγματικές του ανάγκες.</a:t>
            </a:r>
          </a:p>
          <a:p>
            <a:pPr marL="109728" indent="0">
              <a:buNone/>
            </a:pP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/>
              <a:t>Βιογραφίες/βιογραφικές αναφορές</a:t>
            </a:r>
          </a:p>
          <a:p>
            <a:r>
              <a:rPr lang="el-GR" sz="1600" dirty="0"/>
              <a:t>Προσδιορίζει τη μαθησιακή ετοιμότητα </a:t>
            </a:r>
            <a:r>
              <a:rPr lang="en-US" sz="1600" dirty="0"/>
              <a:t>(entry point</a:t>
            </a:r>
            <a:r>
              <a:rPr lang="el-GR" sz="1600" dirty="0"/>
              <a:t>)</a:t>
            </a:r>
          </a:p>
          <a:p>
            <a:r>
              <a:rPr lang="el-GR" sz="1600" dirty="0"/>
              <a:t>Εστίαση σε κεφάλαια που έχουν προσωπικό νόημα για τους μαθητές</a:t>
            </a:r>
          </a:p>
          <a:p>
            <a:r>
              <a:rPr lang="el-GR" sz="1600" dirty="0"/>
              <a:t>Κείμενα ταυτότητας, εδραίωση ταυτότητας</a:t>
            </a:r>
          </a:p>
          <a:p>
            <a:r>
              <a:rPr lang="el-GR" sz="1600" dirty="0"/>
              <a:t>Ευέλικτη διδασκαλία </a:t>
            </a:r>
            <a:r>
              <a:rPr lang="en-US" sz="1600" dirty="0"/>
              <a:t>(Tomlinson &amp; McTighe, 2006) </a:t>
            </a:r>
            <a:endParaRPr lang="el-GR" sz="1600" dirty="0"/>
          </a:p>
          <a:p>
            <a:endParaRPr lang="el-GR" sz="1800" dirty="0"/>
          </a:p>
          <a:p>
            <a:pPr marL="109728" indent="0">
              <a:buNone/>
            </a:pPr>
            <a:endParaRPr lang="el-GR" sz="2000" dirty="0"/>
          </a:p>
          <a:p>
            <a:pPr marL="109728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873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66A358-4BA5-58BB-D62A-C83442C6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Διαφοροποιημένη διδασκαλία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5CE4DC-62E9-1CE6-6678-040E8D45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3" y="2420888"/>
            <a:ext cx="7697274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3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στικό">
  <a:themeElements>
    <a:clrScheme name="Προσαρμοσμένο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32525</TotalTime>
  <Words>799</Words>
  <Application>Microsoft Office PowerPoint</Application>
  <PresentationFormat>Προβολή στην οθόνη (4:3)</PresentationFormat>
  <Paragraphs>114</Paragraphs>
  <Slides>17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Arial</vt:lpstr>
      <vt:lpstr>Calibri</vt:lpstr>
      <vt:lpstr>Georgia</vt:lpstr>
      <vt:lpstr>Trebuchet MS</vt:lpstr>
      <vt:lpstr>Tw Cen MT</vt:lpstr>
      <vt:lpstr>Wingdings</vt:lpstr>
      <vt:lpstr>Wingdings 2</vt:lpstr>
      <vt:lpstr>Διάμεσος</vt:lpstr>
      <vt:lpstr>Αστικό</vt:lpstr>
      <vt:lpstr>Παρουσίαση του PowerPoint</vt:lpstr>
      <vt:lpstr>ΔΟΜΗ ΠΑΡΟΥΣΙΑΣΗΣ</vt:lpstr>
      <vt:lpstr>Σύγχρονη εκπαιδευτική πραγματικότητα:  ποικιλομορφία των σχολικών τάξεων</vt:lpstr>
      <vt:lpstr>Διαστάσεις της διαφορετικότητας των μαθητών  (Kalantzis &amp; Cope, 2013)</vt:lpstr>
      <vt:lpstr>Τι είδους Εκπαίδευση πρέπει να παρέχουμε;</vt:lpstr>
      <vt:lpstr>Διαπολιτισμικά διαφοροποιημένη διδασκαλία</vt:lpstr>
      <vt:lpstr>Πρακτικές </vt:lpstr>
      <vt:lpstr>1. Αναγνώριση και εκτίμηση της βιογραφικής διαφορετικότητας</vt:lpstr>
      <vt:lpstr>2. Διαφοροποιημένη διδασκαλία</vt:lpstr>
      <vt:lpstr>3. Πολυτροπική μάθηση</vt:lpstr>
      <vt:lpstr>4. Συνεργατική μάθηση</vt:lpstr>
      <vt:lpstr>5. Διαπολιτισμική μάθηση</vt:lpstr>
      <vt:lpstr>6. Θεωρία Μάθησης Σχεδιασμού (Learning by Design) </vt:lpstr>
      <vt:lpstr>7. Αναστοχαστικές διεργασίες/Αξιολόγηση </vt:lpstr>
      <vt:lpstr>Επαναπροσδιορισμός του ρόλου του εκπαιδευτικού </vt:lpstr>
      <vt:lpstr>Βιβλιογραφικές αναφορές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ΔΙΑΦΟΡΟΠΟΙΗΜΕΝΗ ΔΙΔΑΣΚΑΛΙΑ ΚΑΙ ΜΑΘΗΣΗ: ΠΡΟΚΛΗΣΕΙΣ ΚΑΙ ΠΡΟΟΠΤΙΚΕΣ  ΣΤΗ ΣΥΓΧΡΟΝΗ ΕΚΠΑΙΔΕΥΣΗ</dc:title>
  <dc:creator>user</dc:creator>
  <cp:lastModifiedBy>ΜΑΡΙΑ ΒΛΑΧΟΥ</cp:lastModifiedBy>
  <cp:revision>367</cp:revision>
  <dcterms:created xsi:type="dcterms:W3CDTF">2021-09-05T04:08:36Z</dcterms:created>
  <dcterms:modified xsi:type="dcterms:W3CDTF">2024-12-19T05:54:35Z</dcterms:modified>
</cp:coreProperties>
</file>