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68" r:id="rId14"/>
    <p:sldId id="272" r:id="rId15"/>
    <p:sldId id="270" r:id="rId16"/>
    <p:sldId id="275" r:id="rId17"/>
    <p:sldId id="273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35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0205-E778-4E5D-98B8-D279E2FBE7F9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719F-32F0-4016-A16E-18E31F8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73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0205-E778-4E5D-98B8-D279E2FBE7F9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719F-32F0-4016-A16E-18E31F8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6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0205-E778-4E5D-98B8-D279E2FBE7F9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719F-32F0-4016-A16E-18E31F8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0205-E778-4E5D-98B8-D279E2FBE7F9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719F-32F0-4016-A16E-18E31F8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56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0205-E778-4E5D-98B8-D279E2FBE7F9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719F-32F0-4016-A16E-18E31F8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0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0205-E778-4E5D-98B8-D279E2FBE7F9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719F-32F0-4016-A16E-18E31F8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3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0205-E778-4E5D-98B8-D279E2FBE7F9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719F-32F0-4016-A16E-18E31F8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5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0205-E778-4E5D-98B8-D279E2FBE7F9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719F-32F0-4016-A16E-18E31F8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0205-E778-4E5D-98B8-D279E2FBE7F9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719F-32F0-4016-A16E-18E31F8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8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0205-E778-4E5D-98B8-D279E2FBE7F9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719F-32F0-4016-A16E-18E31F8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5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0205-E778-4E5D-98B8-D279E2FBE7F9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9719F-32F0-4016-A16E-18E31F8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29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D0205-E778-4E5D-98B8-D279E2FBE7F9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9719F-32F0-4016-A16E-18E31F8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6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261257"/>
            <a:ext cx="9144000" cy="1995560"/>
          </a:xfrm>
          <a:solidFill>
            <a:srgbClr val="00B050"/>
          </a:solidFill>
        </p:spPr>
        <p:txBody>
          <a:bodyPr/>
          <a:lstStyle/>
          <a:p>
            <a:r>
              <a:rPr lang="el-GR" dirty="0" smtClean="0"/>
              <a:t>Τέχνη ως έκφραση</a:t>
            </a:r>
            <a:endParaRPr lang="en-US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2256817"/>
            <a:ext cx="9144000" cy="403077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l-GR" sz="2800" i="1" dirty="0" smtClean="0">
              <a:latin typeface="Book Antiqua" panose="02040602050305030304" pitchFamily="18" charset="0"/>
            </a:endParaRPr>
          </a:p>
          <a:p>
            <a:endParaRPr lang="el-GR" sz="2800" i="1" dirty="0">
              <a:latin typeface="Book Antiqua" panose="02040602050305030304" pitchFamily="18" charset="0"/>
            </a:endParaRPr>
          </a:p>
          <a:p>
            <a:endParaRPr lang="el-GR" sz="2800" i="1" dirty="0" smtClean="0">
              <a:latin typeface="Book Antiqua" panose="02040602050305030304" pitchFamily="18" charset="0"/>
            </a:endParaRPr>
          </a:p>
          <a:p>
            <a:r>
              <a:rPr lang="el-GR" sz="2800" i="1" dirty="0" smtClean="0">
                <a:latin typeface="Book Antiqua" panose="02040602050305030304" pitchFamily="18" charset="0"/>
              </a:rPr>
              <a:t>Εκφρασιοκεντρικές θεωρίες για την τέχνη (συνέχεια)</a:t>
            </a:r>
            <a:endParaRPr lang="en-US" sz="2800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228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66725"/>
            <a:ext cx="10515600" cy="5710238"/>
          </a:xfrm>
          <a:gradFill>
            <a:gsLst>
              <a:gs pos="79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</a:t>
            </a:r>
            <a:r>
              <a:rPr lang="el-GR" dirty="0"/>
              <a:t> αναφορά </a:t>
            </a:r>
            <a:r>
              <a:rPr lang="el-GR" dirty="0" smtClean="0"/>
              <a:t>στην τέχνη ως έκφραση συναισθήματος </a:t>
            </a:r>
            <a:r>
              <a:rPr lang="el-GR" dirty="0"/>
              <a:t>φαίνεται να συνδέει τη λειτουργία της τέχνης με την έκφραση της προσωπικότητας του καλλιτέχνη, έτσι τουλάχιστον ερμηνεύθηκε από πολλούς.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Ωστόσο</a:t>
            </a:r>
            <a:r>
              <a:rPr lang="el-GR" dirty="0"/>
              <a:t>, </a:t>
            </a:r>
            <a:r>
              <a:rPr lang="el-GR" b="1" dirty="0"/>
              <a:t>δεν πρόκειται για την έκφραση της ‘πρακτικής’ προσωπικότητας του καλλιτέχνη, όπως αυτή παρουσιάζεται στη βιογραφία </a:t>
            </a:r>
            <a:r>
              <a:rPr lang="el-GR" b="1" dirty="0" smtClean="0"/>
              <a:t>του</a:t>
            </a:r>
            <a:r>
              <a:rPr lang="el-GR" dirty="0" smtClean="0"/>
              <a:t>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Η καλλιτεχνική έκφραση </a:t>
            </a:r>
            <a:r>
              <a:rPr lang="el-GR" b="1" dirty="0" smtClean="0"/>
              <a:t>υπερβαίνει </a:t>
            </a:r>
            <a:r>
              <a:rPr lang="el-GR" b="1" dirty="0"/>
              <a:t>το συγκεκριμένο πρόσωπο </a:t>
            </a:r>
            <a:r>
              <a:rPr lang="el-GR" dirty="0"/>
              <a:t>και τη συγκεκριμένη συγκίνηση και</a:t>
            </a:r>
            <a:r>
              <a:rPr lang="el-GR" b="1" dirty="0"/>
              <a:t> </a:t>
            </a:r>
            <a:endParaRPr lang="el-GR" b="1" dirty="0" smtClean="0"/>
          </a:p>
          <a:p>
            <a:pPr marL="0" indent="0">
              <a:buNone/>
            </a:pPr>
            <a:r>
              <a:rPr lang="el-GR" b="1" dirty="0" smtClean="0"/>
              <a:t>μέσω </a:t>
            </a:r>
            <a:r>
              <a:rPr lang="el-GR" b="1" dirty="0"/>
              <a:t>της μορφής της </a:t>
            </a:r>
            <a:r>
              <a:rPr lang="el-GR" b="1" dirty="0" smtClean="0"/>
              <a:t>τείνει σε μια </a:t>
            </a:r>
            <a:r>
              <a:rPr lang="el-GR" b="1" dirty="0"/>
              <a:t>καθολικότητα ή κοσμική ολότητα</a:t>
            </a:r>
            <a:r>
              <a:rPr lang="el-GR" dirty="0"/>
              <a:t>, όπως την ονομάζει ο ίδιος ο Κρότσε σ’ ένα δοκίμιό του τού 1918, με τίτλο «Ο χαρακτήρας της ολότητας της καλλιτεχνικής έκφρασης».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671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76226"/>
            <a:ext cx="10515600" cy="6248400"/>
          </a:xfrm>
          <a:gradFill>
            <a:gsLst>
              <a:gs pos="79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800" dirty="0" smtClean="0"/>
          </a:p>
          <a:p>
            <a:pPr marL="0" indent="0">
              <a:buNone/>
            </a:pPr>
            <a:r>
              <a:rPr lang="el-GR" b="1" dirty="0" smtClean="0"/>
              <a:t>Οι καλλιτεχνικές εκφράσεις,  δηλαδή, δεν είναι </a:t>
            </a:r>
            <a:r>
              <a:rPr lang="el-GR" b="1" dirty="0"/>
              <a:t>υποκειμενικές </a:t>
            </a:r>
            <a:r>
              <a:rPr lang="el-GR" b="1" dirty="0" smtClean="0"/>
              <a:t>καθαρά </a:t>
            </a:r>
            <a:r>
              <a:rPr lang="el-GR" b="1" dirty="0" smtClean="0"/>
              <a:t>εκφράσεις</a:t>
            </a:r>
            <a:r>
              <a:rPr lang="el-GR" dirty="0"/>
              <a:t>.</a:t>
            </a:r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Τα </a:t>
            </a:r>
            <a:r>
              <a:rPr lang="el-GR" b="1" dirty="0"/>
              <a:t>έργα τέχνης, μέσα από την ατομικότητά τους, εκφράζουν τελικά κάτι που υπερβαίνει το υποκείμενο πίσω από αυτά, κάτι που είναι κοινό σε όλους τους ανθρώπους</a:t>
            </a:r>
            <a:r>
              <a:rPr lang="el-GR" dirty="0"/>
              <a:t>· μ’ αυτήν την έννοια εκφράζουν την, κατά Κρότσε, κοσμική ολότητα.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06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038225"/>
            <a:ext cx="10515600" cy="5138738"/>
          </a:xfrm>
          <a:gradFill>
            <a:gsLst>
              <a:gs pos="7900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69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/>
          <a:lstStyle/>
          <a:p>
            <a:endParaRPr lang="el-GR" dirty="0" smtClean="0"/>
          </a:p>
          <a:p>
            <a:r>
              <a:rPr lang="el-GR" dirty="0" smtClean="0"/>
              <a:t>Το ιδιαίτερο ενδιαφέρον της εκφρασιοκεντρικής θεωρίας του Κρότσε εστιάζεται στο ότι ξεκινώντας από την ταυτότητα εποπτείας-έκφρασης,  οδηγείται σε παρατηρήσεις και συμπεράσματα, μέσω των οποίων </a:t>
            </a:r>
            <a:r>
              <a:rPr lang="el-GR" b="1" dirty="0" smtClean="0"/>
              <a:t>αναθεωρούνται </a:t>
            </a:r>
            <a:r>
              <a:rPr lang="el-GR" b="1" dirty="0" smtClean="0"/>
              <a:t>καθιερωμένες</a:t>
            </a:r>
            <a:r>
              <a:rPr lang="el-GR" dirty="0" smtClean="0"/>
              <a:t>, αλλ’ αμφισβητούμενες ήδη την εποχή εκείνη, </a:t>
            </a:r>
            <a:r>
              <a:rPr lang="el-GR" b="1" dirty="0" smtClean="0"/>
              <a:t>αντιλήψεις για την τέχνη.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897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314325"/>
            <a:ext cx="10515600" cy="6362700"/>
          </a:xfrm>
          <a:gradFill>
            <a:gsLst>
              <a:gs pos="79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α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Σύμφωνα με την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κροτσιανή θεωρία 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της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έκφρασης, 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το 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έργο τέχνης 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δεν είναι το αποτέλεσμα ικανοποιητικής επεξεργασίας εσωτερικών εικόνων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Είναι η ίδια η σαφής και εναργής εικόνα όπως αυτή συλλαμβάνεται από τον καλλιτέχνη, κατά τη διάρκεια της εκφραστικής διαδικασίας, ως μορφή.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Όσο για τον πίνακα  που βλέπουμε ή το μουσικό κομμάτι που ακούμε, για παράδειγμα, αυτό δεν είναι παρά η υλοποίηση της ήδη πλήρους μορφής, έτσι όπως αυτή υπάρχει στο νου του καλλιτέχνη, ανεξάρτητα από το υλικό στο οποίο θα υποστασιοποιηθεί. </a:t>
            </a:r>
            <a:endParaRPr lang="el-G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Το </a:t>
            </a:r>
            <a:r>
              <a:rPr lang="el-GR" b="1" dirty="0">
                <a:solidFill>
                  <a:schemeClr val="accent2">
                    <a:lumMod val="50000"/>
                  </a:schemeClr>
                </a:solidFill>
              </a:rPr>
              <a:t>έργο, ως πράγμα εσωτερικό, δεν έχει καμία σχέση με τη φυσική εξωτερίκευσή του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l-G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Το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αισθητικό αποσυνδέεται πλήρως από το φυσικό </a:t>
            </a:r>
          </a:p>
          <a:p>
            <a:pPr marL="0" indent="0">
              <a:buNone/>
            </a:pP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598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9000">
              <a:schemeClr val="accent2">
                <a:lumMod val="40000"/>
                <a:lumOff val="60000"/>
              </a:schemeClr>
            </a:gs>
            <a:gs pos="15000">
              <a:schemeClr val="accent1">
                <a:lumMod val="45000"/>
                <a:lumOff val="55000"/>
              </a:schemeClr>
            </a:gs>
            <a:gs pos="14000">
              <a:schemeClr val="accent1">
                <a:lumMod val="45000"/>
                <a:lumOff val="55000"/>
              </a:schemeClr>
            </a:gs>
            <a:gs pos="8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4851" y="419100"/>
            <a:ext cx="10887074" cy="6096000"/>
          </a:xfrm>
          <a:gradFill>
            <a:gsLst>
              <a:gs pos="29000">
                <a:schemeClr val="accent2">
                  <a:lumMod val="40000"/>
                  <a:lumOff val="60000"/>
                </a:schemeClr>
              </a:gs>
              <a:gs pos="15000">
                <a:schemeClr val="accent1">
                  <a:lumMod val="45000"/>
                  <a:lumOff val="55000"/>
                </a:schemeClr>
              </a:gs>
              <a:gs pos="14000">
                <a:schemeClr val="accent1">
                  <a:lumMod val="45000"/>
                  <a:lumOff val="55000"/>
                </a:schemeClr>
              </a:gs>
              <a:gs pos="8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endParaRPr lang="el-GR" sz="900" dirty="0" smtClean="0"/>
          </a:p>
          <a:p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β) 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Δεδομένης 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της ταύτισης της τέχνης με μια εκφραστική-εποπτική διαδικασία, αυτό που επίσης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παύει να έχει νόημα είναι και η οποιαδήποτε προσπάθεια υπεράσπισης μιας μιμητικής θεωρίας για την τέχνη.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l-G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Η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επιδίωξη της πιστής αναπαράστασης δεν έχει καμία σχέση με την τέχνη καθαυτή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. Ένας ικανός τεχνίτης μπορεί να κατασκευάζει κέρινα ομοιώματα εκπληκτικής πιστότητας σε σχέση με το πρωτότυπο, όμως αυτό δεν σημαίνει ότι δημιουργεί έργα τέχνης.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Όταν το πνεύμα δεν εποπτεύει, τέχνη δεν μπορεί να υπάρξει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. Γι’ αυτό και η φωτογραφία, όπως λέει ο Κρότσε, δεν είναι πλήρως τέχνη. Το στοιχείο της φύσης μέσα της παραμένει βαθιά ριζωμένο, δεν κατακτάται ποτέ εντελώς.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84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514350"/>
            <a:ext cx="10515600" cy="6181725"/>
          </a:xfrm>
          <a:gradFill>
            <a:gsLst>
              <a:gs pos="96000">
                <a:schemeClr val="accent1">
                  <a:lumMod val="45000"/>
                  <a:lumOff val="55000"/>
                </a:schemeClr>
              </a:gs>
              <a:gs pos="87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Αυτή η θέση του Κρότσε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συμπίπτει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, κατά έναν πολύ ενδιαφέροντα τρόπο,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με την ανάγκη πολλών καλλιτεχνών της εποχής εκείνης να αναδείξουν τον πνευματικό χαρακτήρα της τέχνης και να την αποδεσμεύσουν από οποιαδήποτε νατουραλιστική δέσμευση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el-GR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l-GR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Εξπρεσιονισμός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, αφαιρετική και αφηρημένη τέχνη, σουπρεματισμός, κυβισμός, φουτουρισμός, σουρεαλισμός, έθεταν με ριζοσπαστικό τρόπο το ζήτημα της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απαγκίστρωσης της καλλιτεχνικής δημιουργίας από τα δεσμά της νατουραλιστικής αναπαράστασης και της απελευθέρωσης της καλλιτεχνικής μορφής από την υποχρέωση απεικόνισης του φυσικού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αντικειμένου. 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Υπερασπίζονταν έτσι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, με το δικό τους τρόπο, 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τη μορφοποιό επενέργεια 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του πνεύματος και 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την καλλιτεχνική αυτονομία, 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όπως και ο Κρότσε σε φιλοσοφικό-αισθητικό επίπεδο.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723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514350"/>
            <a:ext cx="10515600" cy="6181725"/>
          </a:xfrm>
          <a:gradFill>
            <a:gsLst>
              <a:gs pos="96000">
                <a:schemeClr val="accent1">
                  <a:lumMod val="45000"/>
                  <a:lumOff val="55000"/>
                </a:schemeClr>
              </a:gs>
              <a:gs pos="87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hangingPunct="0"/>
            <a:endParaRPr lang="el-G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hangingPunct="0"/>
            <a:endParaRPr lang="el-GR" dirty="0">
              <a:solidFill>
                <a:schemeClr val="accent6">
                  <a:lumMod val="50000"/>
                </a:schemeClr>
              </a:solidFill>
            </a:endParaRPr>
          </a:p>
          <a:p>
            <a:pPr hangingPunct="0"/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Είναι 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εξαιρετικά ενδιαφέρον το γεγονός ότι δέκα χρόνια μετά την </a:t>
            </a:r>
            <a:r>
              <a:rPr lang="el-GR" i="1" dirty="0">
                <a:solidFill>
                  <a:schemeClr val="accent6">
                    <a:lumMod val="50000"/>
                  </a:schemeClr>
                </a:solidFill>
              </a:rPr>
              <a:t>Αισθητική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του Κρότσε, το 1912, εκδόθηκε το σημαντικό θεωρητικό έργο του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Wassily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Kandinsky </a:t>
            </a:r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</a:rPr>
              <a:t>Για </a:t>
            </a:r>
            <a:r>
              <a:rPr lang="el-GR" i="1" dirty="0">
                <a:solidFill>
                  <a:schemeClr val="accent6">
                    <a:lumMod val="50000"/>
                  </a:schemeClr>
                </a:solidFill>
              </a:rPr>
              <a:t>το πνευματικό στην τέχνη και ειδικότερα στη </a:t>
            </a:r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</a:rPr>
              <a:t>ζωγραφική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και την επόμενη χρονιά το περίφημο μανιφέστο του «Σουπρεματισμού» του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Kasimir Malevich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69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rgbClr val="7030A0"/>
            </a:gs>
            <a:gs pos="14000">
              <a:schemeClr val="accent1">
                <a:lumMod val="45000"/>
                <a:lumOff val="55000"/>
              </a:schemeClr>
            </a:gs>
            <a:gs pos="28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  <a:gradFill>
            <a:gsLst>
              <a:gs pos="100000">
                <a:srgbClr val="7030A0"/>
              </a:gs>
              <a:gs pos="66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endParaRPr lang="el-GR" sz="900" dirty="0" smtClean="0"/>
          </a:p>
          <a:p>
            <a:endParaRPr lang="el-GR" sz="2400" dirty="0" smtClean="0">
              <a:latin typeface="Bookman Old Style" panose="02050604050505020204" pitchFamily="18" charset="0"/>
            </a:endParaRPr>
          </a:p>
          <a:p>
            <a:r>
              <a:rPr lang="el-GR" sz="2400" dirty="0" smtClean="0">
                <a:latin typeface="Bookman Old Style" panose="02050604050505020204" pitchFamily="18" charset="0"/>
              </a:rPr>
              <a:t>Η </a:t>
            </a:r>
            <a:r>
              <a:rPr lang="el-GR" sz="2400" dirty="0">
                <a:latin typeface="Bookman Old Style" panose="02050604050505020204" pitchFamily="18" charset="0"/>
              </a:rPr>
              <a:t>μεγάλη προσφορά του Κρότσε </a:t>
            </a:r>
            <a:r>
              <a:rPr lang="el-GR" sz="2400" dirty="0" smtClean="0">
                <a:latin typeface="Bookman Old Style" panose="02050604050505020204" pitchFamily="18" charset="0"/>
              </a:rPr>
              <a:t>είναι </a:t>
            </a:r>
            <a:r>
              <a:rPr lang="el-GR" sz="2400" dirty="0">
                <a:latin typeface="Bookman Old Style" panose="02050604050505020204" pitchFamily="18" charset="0"/>
              </a:rPr>
              <a:t>ότι </a:t>
            </a:r>
            <a:r>
              <a:rPr lang="el-GR" sz="2400" dirty="0" smtClean="0">
                <a:latin typeface="Bookman Old Style" panose="02050604050505020204" pitchFamily="18" charset="0"/>
              </a:rPr>
              <a:t>διατύπωσε </a:t>
            </a:r>
            <a:r>
              <a:rPr lang="el-GR" sz="2400" dirty="0">
                <a:latin typeface="Bookman Old Style" panose="02050604050505020204" pitchFamily="18" charset="0"/>
              </a:rPr>
              <a:t>μία συνεκτική θεωρία </a:t>
            </a:r>
            <a:r>
              <a:rPr lang="el-GR" sz="2400" b="1" dirty="0">
                <a:latin typeface="Bookman Old Style" panose="02050604050505020204" pitchFamily="18" charset="0"/>
              </a:rPr>
              <a:t>περί της αυτονομίας της τέχνης</a:t>
            </a:r>
            <a:r>
              <a:rPr lang="el-GR" sz="2400" dirty="0">
                <a:latin typeface="Bookman Old Style" panose="02050604050505020204" pitchFamily="18" charset="0"/>
              </a:rPr>
              <a:t>, </a:t>
            </a:r>
            <a:r>
              <a:rPr lang="el-GR" sz="2400" dirty="0" smtClean="0">
                <a:latin typeface="Bookman Old Style" panose="02050604050505020204" pitchFamily="18" charset="0"/>
              </a:rPr>
              <a:t>και </a:t>
            </a:r>
            <a:r>
              <a:rPr lang="el-GR" sz="2400" dirty="0" smtClean="0">
                <a:latin typeface="Bookman Old Style" panose="02050604050505020204" pitchFamily="18" charset="0"/>
              </a:rPr>
              <a:t>πρόσφερε </a:t>
            </a:r>
            <a:r>
              <a:rPr lang="el-GR" sz="2400" dirty="0">
                <a:latin typeface="Bookman Old Style" panose="02050604050505020204" pitchFamily="18" charset="0"/>
              </a:rPr>
              <a:t>έτσι ένα </a:t>
            </a:r>
            <a:r>
              <a:rPr lang="el-GR" sz="2400" b="1" dirty="0" smtClean="0">
                <a:latin typeface="Bookman Old Style" panose="02050604050505020204" pitchFamily="18" charset="0"/>
              </a:rPr>
              <a:t>σημαντικό</a:t>
            </a:r>
            <a:r>
              <a:rPr lang="el-GR" sz="2400" b="1" dirty="0">
                <a:latin typeface="Bookman Old Style" panose="02050604050505020204" pitchFamily="18" charset="0"/>
              </a:rPr>
              <a:t> </a:t>
            </a:r>
            <a:r>
              <a:rPr lang="el-GR" sz="2400" b="1" dirty="0" smtClean="0">
                <a:latin typeface="Bookman Old Style" panose="02050604050505020204" pitchFamily="18" charset="0"/>
              </a:rPr>
              <a:t>θεωρητικό </a:t>
            </a:r>
            <a:r>
              <a:rPr lang="el-GR" sz="2400" b="1" dirty="0">
                <a:latin typeface="Bookman Old Style" panose="02050604050505020204" pitchFamily="18" charset="0"/>
              </a:rPr>
              <a:t>υπόβαθρο στις </a:t>
            </a:r>
            <a:r>
              <a:rPr lang="el-GR" sz="2400" b="1" dirty="0" smtClean="0">
                <a:latin typeface="Bookman Old Style" panose="02050604050505020204" pitchFamily="18" charset="0"/>
              </a:rPr>
              <a:t>καλλιτεχνικές αναζητήσεις της εποχής του</a:t>
            </a:r>
            <a:r>
              <a:rPr lang="el-GR" sz="2400" dirty="0" smtClean="0">
                <a:latin typeface="Bookman Old Style" panose="02050604050505020204" pitchFamily="18" charset="0"/>
              </a:rPr>
              <a:t>. </a:t>
            </a:r>
          </a:p>
          <a:p>
            <a:endParaRPr lang="el-GR" sz="2400" dirty="0" smtClean="0">
              <a:latin typeface="Bookman Old Style" panose="02050604050505020204" pitchFamily="18" charset="0"/>
            </a:endParaRPr>
          </a:p>
          <a:p>
            <a:r>
              <a:rPr lang="el-GR" sz="2400" dirty="0" smtClean="0">
                <a:latin typeface="Bookman Old Style" panose="02050604050505020204" pitchFamily="18" charset="0"/>
              </a:rPr>
              <a:t>Ταυτοχρόνως </a:t>
            </a:r>
            <a:r>
              <a:rPr lang="el-GR" sz="2400" dirty="0">
                <a:latin typeface="Bookman Old Style" panose="02050604050505020204" pitchFamily="18" charset="0"/>
              </a:rPr>
              <a:t>όμως, και εξαιτίας </a:t>
            </a:r>
            <a:r>
              <a:rPr lang="el-GR" sz="2400" dirty="0" smtClean="0">
                <a:latin typeface="Bookman Old Style" panose="02050604050505020204" pitchFamily="18" charset="0"/>
              </a:rPr>
              <a:t>των </a:t>
            </a:r>
            <a:r>
              <a:rPr lang="el-GR" sz="2400" dirty="0">
                <a:latin typeface="Bookman Old Style" panose="02050604050505020204" pitchFamily="18" charset="0"/>
              </a:rPr>
              <a:t>ιδεαλιστικών καταβολών της, η θεωρία </a:t>
            </a:r>
            <a:r>
              <a:rPr lang="el-GR" sz="2400" dirty="0" smtClean="0">
                <a:latin typeface="Bookman Old Style" panose="02050604050505020204" pitchFamily="18" charset="0"/>
              </a:rPr>
              <a:t>παρουσιάζει </a:t>
            </a:r>
            <a:r>
              <a:rPr lang="el-GR" sz="2400" dirty="0">
                <a:latin typeface="Bookman Old Style" panose="02050604050505020204" pitchFamily="18" charset="0"/>
              </a:rPr>
              <a:t>δυσεπίλυτα </a:t>
            </a:r>
            <a:r>
              <a:rPr lang="el-GR" sz="2400" b="1" dirty="0">
                <a:latin typeface="Bookman Old Style" panose="02050604050505020204" pitchFamily="18" charset="0"/>
              </a:rPr>
              <a:t>προβλήματα</a:t>
            </a:r>
            <a:r>
              <a:rPr lang="el-GR" sz="2400" dirty="0">
                <a:latin typeface="Bookman Old Style" panose="02050604050505020204" pitchFamily="18" charset="0"/>
              </a:rPr>
              <a:t>, τα οποία σχετίζονται </a:t>
            </a:r>
            <a:r>
              <a:rPr lang="el-GR" sz="2400" dirty="0" smtClean="0">
                <a:latin typeface="Bookman Old Style" panose="02050604050505020204" pitchFamily="18" charset="0"/>
              </a:rPr>
              <a:t>με </a:t>
            </a:r>
            <a:r>
              <a:rPr lang="el-GR" sz="2400" dirty="0">
                <a:latin typeface="Bookman Old Style" panose="02050604050505020204" pitchFamily="18" charset="0"/>
              </a:rPr>
              <a:t>την </a:t>
            </a:r>
            <a:r>
              <a:rPr lang="el-GR" sz="2400" b="1" dirty="0" smtClean="0">
                <a:latin typeface="Bookman Old Style" panose="02050604050505020204" pitchFamily="18" charset="0"/>
              </a:rPr>
              <a:t>επίμονη</a:t>
            </a:r>
            <a:r>
              <a:rPr lang="el-GR" sz="2400" b="1" dirty="0" smtClean="0">
                <a:latin typeface="Bookman Old Style" panose="02050604050505020204" pitchFamily="18" charset="0"/>
              </a:rPr>
              <a:t> </a:t>
            </a:r>
            <a:r>
              <a:rPr lang="el-GR" sz="2400" b="1" dirty="0">
                <a:latin typeface="Bookman Old Style" panose="02050604050505020204" pitchFamily="18" charset="0"/>
              </a:rPr>
              <a:t>υπεράσπιση του εσωτερικού χαρακτήρα της έκφρασης</a:t>
            </a:r>
            <a:r>
              <a:rPr lang="el-GR" sz="2400" dirty="0">
                <a:latin typeface="Bookman Old Style" panose="02050604050505020204" pitchFamily="18" charset="0"/>
              </a:rPr>
              <a:t>.</a:t>
            </a:r>
            <a:endParaRPr lang="en-US" sz="2400" dirty="0">
              <a:latin typeface="Bookman Old Style" panose="02050604050505020204" pitchFamily="18" charset="0"/>
            </a:endParaRPr>
          </a:p>
          <a:p>
            <a:pPr hangingPunct="0"/>
            <a:r>
              <a:rPr lang="el-GR" sz="2400" b="1" dirty="0">
                <a:latin typeface="Bookman Old Style" panose="02050604050505020204" pitchFamily="18" charset="0"/>
              </a:rPr>
              <a:t>Ταυτίζοντας την τέχνη με την έκφραση, με ένα πνευματικό γεγονός δηλ</a:t>
            </a:r>
            <a:r>
              <a:rPr lang="el-GR" sz="2400" dirty="0">
                <a:latin typeface="Bookman Old Style" panose="02050604050505020204" pitchFamily="18" charset="0"/>
              </a:rPr>
              <a:t>. (είναι ιδιότητα του πνεύματος να εκφράζεται), </a:t>
            </a:r>
            <a:r>
              <a:rPr lang="el-GR" sz="2400" b="1" dirty="0">
                <a:latin typeface="Bookman Old Style" panose="02050604050505020204" pitchFamily="18" charset="0"/>
              </a:rPr>
              <a:t>την αποσύνδεσε από οποιαδήποτε πρακτική δραστηριότητα. </a:t>
            </a:r>
            <a:endParaRPr lang="el-GR" sz="2400" b="1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173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rgbClr val="7030A0"/>
            </a:gs>
            <a:gs pos="14000">
              <a:schemeClr val="accent1">
                <a:lumMod val="45000"/>
                <a:lumOff val="55000"/>
              </a:schemeClr>
            </a:gs>
            <a:gs pos="28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0975"/>
            <a:ext cx="10515600" cy="6581775"/>
          </a:xfrm>
          <a:gradFill>
            <a:gsLst>
              <a:gs pos="100000">
                <a:srgbClr val="9381C6"/>
              </a:gs>
              <a:gs pos="0">
                <a:schemeClr val="accent1">
                  <a:lumMod val="45000"/>
                  <a:lumOff val="55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800" b="1" dirty="0" smtClean="0"/>
          </a:p>
          <a:p>
            <a:pPr marL="0" indent="0">
              <a:buNone/>
            </a:pPr>
            <a:r>
              <a:rPr lang="el-GR" b="1" dirty="0" smtClean="0"/>
              <a:t>Το γεγονός ότι</a:t>
            </a:r>
            <a:r>
              <a:rPr lang="el-GR" dirty="0" smtClean="0"/>
              <a:t> </a:t>
            </a:r>
            <a:r>
              <a:rPr lang="el-GR" b="1" dirty="0" smtClean="0"/>
              <a:t>η έκφραση λαβαίνει υλική υπόσταση</a:t>
            </a:r>
            <a:r>
              <a:rPr lang="el-GR" dirty="0"/>
              <a:t>,</a:t>
            </a:r>
            <a:r>
              <a:rPr lang="el-GR" dirty="0" smtClean="0"/>
              <a:t> αποτυπώνεται δηλ. σε κάτι αντιληπτό μέσω των αισθήσεων,                                                                         </a:t>
            </a:r>
            <a:r>
              <a:rPr lang="el-GR" b="1" dirty="0" smtClean="0"/>
              <a:t>δεν ανήκει στην αληθινή φύση της τέχνης</a:t>
            </a:r>
            <a:r>
              <a:rPr lang="el-GR" dirty="0" smtClean="0"/>
              <a:t>. </a:t>
            </a:r>
          </a:p>
          <a:p>
            <a:pPr marL="0" indent="0">
              <a:buNone/>
            </a:pPr>
            <a:r>
              <a:rPr lang="el-GR" dirty="0" smtClean="0"/>
              <a:t>Είναι μια </a:t>
            </a:r>
            <a:r>
              <a:rPr lang="el-GR" b="1" dirty="0" smtClean="0"/>
              <a:t>πρακτική δραστηριότητα, της οποίας το αποτέλεσμα  έχει μεγάλη ομοιότητα με την τέχνη αλλά δεν είναι τέχνη</a:t>
            </a:r>
            <a:r>
              <a:rPr lang="el-GR" dirty="0" smtClean="0"/>
              <a:t>. </a:t>
            </a:r>
          </a:p>
          <a:p>
            <a:pPr marL="0" indent="0">
              <a:buNone/>
            </a:pPr>
            <a:r>
              <a:rPr lang="el-GR" dirty="0" smtClean="0"/>
              <a:t>Επομένως</a:t>
            </a:r>
            <a:r>
              <a:rPr lang="el-GR" dirty="0"/>
              <a:t>, </a:t>
            </a:r>
            <a:r>
              <a:rPr lang="el-GR" b="1" dirty="0"/>
              <a:t>το πραγματικό έργο τέχνης θα πρέπει να αναζητηθεί στο πνεύμα του καλλιτέχνη, στο εσωτερικό αισθητικό γεγονός</a:t>
            </a:r>
            <a:r>
              <a:rPr lang="el-GR" dirty="0"/>
              <a:t>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dirty="0"/>
              <a:t>ανεξαρτησία της τέχνης έτσι διασφαλίζεται αλλά ταυτοχρόνως εγείρονται οδυνηρές απορίες εν σχέσει προς τον τρόπο ύπαρξης του έργου τέχνης αλλά και της επικοινωνίας μας με αυτό.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8757" y="311285"/>
            <a:ext cx="10885251" cy="6293796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b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ΘΕΩΡΙΕΣ ΤΗΣ ΕΚΦΡΑΣΗΣ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b="1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Α. Τέχνη ως έκφραση της εσωτερικότητας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Croce </a:t>
            </a:r>
            <a:r>
              <a:rPr lang="el-GR" b="1" i="1" dirty="0" smtClean="0">
                <a:solidFill>
                  <a:srgbClr val="00B050"/>
                </a:solidFill>
                <a:latin typeface="Book Antiqua" panose="02040602050305030304" pitchFamily="18" charset="0"/>
              </a:rPr>
              <a:t>(συνέχεια)</a:t>
            </a:r>
            <a:endParaRPr lang="en-US" b="1" i="1" dirty="0">
              <a:solidFill>
                <a:srgbClr val="00B05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263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301557"/>
            <a:ext cx="10515600" cy="587540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>
              <a:buNone/>
            </a:pPr>
            <a:endParaRPr lang="el-G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Έ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χοντας ταυτίσει την τέχνη με την εποπτεία-έκφραση, ο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Croce 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θέτει την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παρουσία ή απουσία έκφρασης 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ως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διαφοροποιητικό χαρακτηριστικό της τέχνης από την μη-τέχνη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Στην αποδοχή αυτής της ταυτότητας επίσης, στηρίζεται  και ο προσδιορισμός του τι είναι: α) καλλιτέχνης και β)έργο τέχνης.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0936" y="340468"/>
            <a:ext cx="11001983" cy="6313251"/>
          </a:xfrm>
          <a:gradFill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Καλλιτέχνης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και έργο τέχνης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l-GR" sz="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α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καλλιτέχνες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είναι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εκείνα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τα ιδιοφυή πνεύματα (</a:t>
            </a:r>
            <a:r>
              <a:rPr lang="fr-FR" b="1" dirty="0">
                <a:solidFill>
                  <a:schemeClr val="accent6">
                    <a:lumMod val="50000"/>
                  </a:schemeClr>
                </a:solidFill>
              </a:rPr>
              <a:t>g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é</a:t>
            </a:r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</a:rPr>
              <a:t>nies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),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που έχουν μεγαλύτερη κλίση και διάθεση από τους άλλους να εκφράσουν ορισμένες σύνθετες ψυχικές καταστάσεις 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και </a:t>
            </a:r>
            <a:endParaRPr lang="el-G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β)ως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έργα τέχνης 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είναι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εκείνα τα έργα τα οποία έχουν ως κοινό χαρακτηριστικό τους το ότι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αποτελούν την πραγματοποίηση (σπάνια άλλωστε) της έκφρασης αυτών των δύσκολων και περίπλοκων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καταστάσεων.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85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0"/>
            <a:ext cx="10668000" cy="68580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Σχέση</a:t>
            </a:r>
            <a:r>
              <a:rPr lang="el-GR" b="1" dirty="0" smtClean="0"/>
              <a:t> </a:t>
            </a:r>
            <a:r>
              <a:rPr lang="el-GR" b="1" dirty="0"/>
              <a:t>περιεχομένου-μορφής </a:t>
            </a:r>
            <a:r>
              <a:rPr lang="el-GR" b="1" dirty="0" smtClean="0"/>
              <a:t>ή ύλης και </a:t>
            </a:r>
            <a:r>
              <a:rPr lang="el-GR" b="1" dirty="0"/>
              <a:t>μορφής</a:t>
            </a:r>
            <a:r>
              <a:rPr lang="el-GR" dirty="0"/>
              <a:t>, όπως επίσης το θέτει ο Κρότσε. 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Κατά </a:t>
            </a:r>
            <a:r>
              <a:rPr lang="el-GR" dirty="0"/>
              <a:t>τον φιλόσοφο, το αισθητικό γεγονός δεν είναι </a:t>
            </a:r>
            <a:r>
              <a:rPr lang="el-GR" b="1" dirty="0"/>
              <a:t>ούτε μόνον ύλη </a:t>
            </a:r>
            <a:r>
              <a:rPr lang="el-GR" b="1" dirty="0" smtClean="0"/>
              <a:t>ούτε </a:t>
            </a:r>
            <a:r>
              <a:rPr lang="el-GR" b="1" dirty="0"/>
              <a:t>μόνον μορφή </a:t>
            </a:r>
            <a:r>
              <a:rPr lang="el-GR" dirty="0"/>
              <a:t>αλλ’ </a:t>
            </a:r>
            <a:r>
              <a:rPr lang="el-GR" b="1" dirty="0"/>
              <a:t>ούτε και απλή συνάθροιση των δύο</a:t>
            </a:r>
            <a:r>
              <a:rPr lang="el-GR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l-GR" dirty="0"/>
              <a:t>α) Η </a:t>
            </a:r>
            <a:r>
              <a:rPr lang="el-GR" b="1" dirty="0"/>
              <a:t>ύλη είναι το μεταβαλλόμενο υπόστρωμα των εντυπώσεων και των αισθημάτων</a:t>
            </a:r>
            <a:r>
              <a:rPr lang="el-GR" dirty="0"/>
              <a:t>, είναι </a:t>
            </a:r>
            <a:r>
              <a:rPr lang="el-GR" b="1" dirty="0"/>
              <a:t>παθητικότητα</a:t>
            </a:r>
            <a:r>
              <a:rPr lang="el-GR" dirty="0"/>
              <a:t>, είναι αυτό που το πνεύμα υφίσταται αλλά δεν το παράγει</a:t>
            </a:r>
            <a:r>
              <a:rPr lang="el-GR" b="1" dirty="0"/>
              <a:t>· δεν </a:t>
            </a:r>
            <a:r>
              <a:rPr lang="el-GR" b="1" dirty="0" smtClean="0"/>
              <a:t>είναι </a:t>
            </a:r>
            <a:r>
              <a:rPr lang="el-GR" b="1" dirty="0"/>
              <a:t>επομένως εποπτεία</a:t>
            </a:r>
            <a:r>
              <a:rPr lang="el-GR" dirty="0"/>
              <a:t>, δεν είναι αισθητικό ενέργημα </a:t>
            </a:r>
            <a:r>
              <a:rPr lang="el-GR" dirty="0" smtClean="0"/>
              <a:t>(</a:t>
            </a:r>
            <a:r>
              <a:rPr lang="it-IT" dirty="0" smtClean="0"/>
              <a:t>atto</a:t>
            </a:r>
            <a:r>
              <a:rPr lang="el-GR" dirty="0" smtClean="0"/>
              <a:t>). 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β</a:t>
            </a:r>
            <a:r>
              <a:rPr lang="el-GR" dirty="0"/>
              <a:t>) </a:t>
            </a:r>
            <a:r>
              <a:rPr lang="el-GR" b="1" dirty="0"/>
              <a:t>Εποπτεία έχομε μόνον όταν η εσωτερική ενέργεια του πνεύματος κατορθώνει να κυριαρχήσει </a:t>
            </a:r>
            <a:r>
              <a:rPr lang="el-GR" b="1" dirty="0" smtClean="0"/>
              <a:t>πάνω στην ύλη</a:t>
            </a:r>
            <a:r>
              <a:rPr lang="el-GR" dirty="0" smtClean="0"/>
              <a:t>· </a:t>
            </a:r>
            <a:r>
              <a:rPr lang="el-GR" dirty="0"/>
              <a:t>όταν, δηλαδή, η εσωτερική ενέργεια του πνεύματος μεταμορφώνει την ύλη υποτάσσοντάς την στη μορφή.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75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6325" y="381000"/>
            <a:ext cx="10125075" cy="6172200"/>
          </a:xfrm>
          <a:gradFill>
            <a:gsLst>
              <a:gs pos="79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>
              <a:buNone/>
            </a:pPr>
            <a:r>
              <a:rPr lang="el-GR" dirty="0"/>
              <a:t>γ</a:t>
            </a:r>
            <a:r>
              <a:rPr lang="el-GR" dirty="0" smtClean="0"/>
              <a:t>) Συμπερασματικά:</a:t>
            </a:r>
          </a:p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dirty="0"/>
              <a:t>αισθητική εποπτεία ή το αισθητικό ενέργημα </a:t>
            </a:r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δεν </a:t>
            </a:r>
            <a:r>
              <a:rPr lang="el-GR" b="1" dirty="0"/>
              <a:t>είναι </a:t>
            </a:r>
            <a:r>
              <a:rPr lang="el-GR" b="1" dirty="0" smtClean="0"/>
              <a:t>μόνο </a:t>
            </a:r>
            <a:r>
              <a:rPr lang="el-GR" b="1" dirty="0"/>
              <a:t>ύλη</a:t>
            </a:r>
            <a:r>
              <a:rPr lang="el-GR" dirty="0"/>
              <a:t>, </a:t>
            </a:r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δεν </a:t>
            </a:r>
            <a:r>
              <a:rPr lang="el-GR" b="1" dirty="0"/>
              <a:t>συνίσταται μόνο σε περιεχόμενο </a:t>
            </a:r>
            <a:r>
              <a:rPr lang="el-GR" dirty="0"/>
              <a:t>(σε απλές εντυπώσεις ή αισθήματα δηλαδή), </a:t>
            </a:r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ούτε </a:t>
            </a:r>
            <a:r>
              <a:rPr lang="el-GR" b="1" dirty="0"/>
              <a:t>όμως </a:t>
            </a:r>
            <a:r>
              <a:rPr lang="el-GR" b="1" dirty="0" smtClean="0"/>
              <a:t>είναι προσθήκη </a:t>
            </a:r>
            <a:r>
              <a:rPr lang="el-GR" b="1" dirty="0"/>
              <a:t>μορφής </a:t>
            </a:r>
            <a:r>
              <a:rPr lang="el-GR" b="1" dirty="0" smtClean="0"/>
              <a:t>πάνω στην ύλη</a:t>
            </a:r>
            <a:r>
              <a:rPr lang="el-GR" dirty="0" smtClean="0"/>
              <a:t>, </a:t>
            </a:r>
            <a:r>
              <a:rPr lang="el-GR" dirty="0"/>
              <a:t>δεν </a:t>
            </a:r>
            <a:r>
              <a:rPr lang="el-GR" dirty="0" smtClean="0"/>
              <a:t>πρόκειται, δηλαδή, </a:t>
            </a:r>
            <a:r>
              <a:rPr lang="el-GR" dirty="0"/>
              <a:t>για τη σύνθεση δύο ανεξάρτητων γεγονότων, δεδομένου ότι το ένα εξ αυτών, οι εντυπώσεις δηλαδή, δεν είναι αυθύπαρκτο.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Το </a:t>
            </a:r>
            <a:r>
              <a:rPr lang="el-GR" b="1" dirty="0"/>
              <a:t>περιεχόμενο</a:t>
            </a:r>
            <a:r>
              <a:rPr lang="el-GR" dirty="0"/>
              <a:t> γίνεται αισθητικό μόνον μετά τον μετασχηματισμό του· </a:t>
            </a:r>
            <a:r>
              <a:rPr lang="el-GR" b="1" dirty="0"/>
              <a:t>μόνον ως μορφοποιημένο περιεχόμενο </a:t>
            </a:r>
            <a:r>
              <a:rPr lang="el-GR" dirty="0" smtClean="0"/>
              <a:t>μπορούμε να το αντιληφθούμε και να το κατανοήσουμε.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362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0075" y="447675"/>
            <a:ext cx="10877550" cy="6096000"/>
          </a:xfrm>
          <a:gradFill>
            <a:gsLst>
              <a:gs pos="79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Το πολυσυζητημένο θέμα της </a:t>
            </a:r>
            <a:r>
              <a:rPr lang="el-GR" b="1" dirty="0"/>
              <a:t>σχέσης μορφής-περιεχομένου</a:t>
            </a:r>
            <a:r>
              <a:rPr lang="el-GR" dirty="0"/>
              <a:t>, που είχε τόσο προβληματίσει την αισθητική </a:t>
            </a:r>
            <a:r>
              <a:rPr lang="el-GR" dirty="0" smtClean="0"/>
              <a:t>σκέψη, </a:t>
            </a:r>
            <a:r>
              <a:rPr lang="el-GR" b="1" dirty="0" smtClean="0"/>
              <a:t>‘</a:t>
            </a:r>
            <a:r>
              <a:rPr lang="el-GR" b="1" dirty="0"/>
              <a:t>λύνεται’, </a:t>
            </a:r>
            <a:r>
              <a:rPr lang="el-GR" dirty="0"/>
              <a:t>θα μπορούσαμε να πούμε, </a:t>
            </a:r>
            <a:r>
              <a:rPr lang="el-GR" b="1" dirty="0"/>
              <a:t>με μια κίνηση υπέρβασής του ως προβλήματος και </a:t>
            </a:r>
            <a:r>
              <a:rPr lang="el-GR" b="1" dirty="0" smtClean="0"/>
              <a:t>καταλήγει </a:t>
            </a:r>
            <a:r>
              <a:rPr lang="el-GR" b="1" dirty="0"/>
              <a:t>σε μια ακόμα ταυτότητα</a:t>
            </a:r>
            <a:r>
              <a:rPr lang="el-GR" dirty="0"/>
              <a:t>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Στα </a:t>
            </a:r>
            <a:r>
              <a:rPr lang="el-GR" dirty="0"/>
              <a:t>αισθητικά ενεργήματα, </a:t>
            </a:r>
            <a:r>
              <a:rPr lang="el-GR" b="1" dirty="0"/>
              <a:t>η εκφραστική δραστηριότητα δεν προστίθεται στο γεγονός των εντυπώσεων</a:t>
            </a:r>
            <a:r>
              <a:rPr lang="el-GR" dirty="0"/>
              <a:t>· </a:t>
            </a:r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η </a:t>
            </a:r>
            <a:r>
              <a:rPr lang="el-GR" b="1" dirty="0"/>
              <a:t>εκφραστική δραστηριότητα επεξεργάζεται και </a:t>
            </a:r>
            <a:r>
              <a:rPr lang="el-GR" b="1" dirty="0" smtClean="0"/>
              <a:t>μορφοποιεί τις εντυπώσεις</a:t>
            </a:r>
            <a:r>
              <a:rPr lang="el-GR" dirty="0" smtClean="0"/>
              <a:t>. </a:t>
            </a:r>
          </a:p>
          <a:p>
            <a:pPr marL="0" indent="0">
              <a:buNone/>
            </a:pPr>
            <a:r>
              <a:rPr lang="el-GR" b="1" dirty="0" smtClean="0"/>
              <a:t>το </a:t>
            </a:r>
            <a:r>
              <a:rPr lang="el-GR" b="1" dirty="0"/>
              <a:t>αισθητικό ενέργημα </a:t>
            </a:r>
            <a:r>
              <a:rPr lang="el-GR" dirty="0"/>
              <a:t>δεν αποτελεί κάποιου είδους σύνθεση, προσθήκη ή συσχέτιση δύο όρων· </a:t>
            </a:r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           «</a:t>
            </a:r>
            <a:r>
              <a:rPr lang="el-GR" b="1" dirty="0"/>
              <a:t>είναι μορφή και τίποτ’ άλλο από μορφή». </a:t>
            </a:r>
            <a:endParaRPr lang="el-GR" b="1" dirty="0" smtClean="0"/>
          </a:p>
          <a:p>
            <a:pPr marL="0" indent="0">
              <a:buNone/>
            </a:pPr>
            <a:r>
              <a:rPr lang="el-GR" dirty="0" smtClean="0"/>
              <a:t>Ο </a:t>
            </a:r>
            <a:r>
              <a:rPr lang="el-GR" dirty="0"/>
              <a:t>ορισμός της καλλιτεχνικής ή αισθητικής εποπτείας μπορεί να συνοψιστεί στην ταυτότητα: </a:t>
            </a:r>
            <a:r>
              <a:rPr lang="el-GR" b="1" dirty="0"/>
              <a:t>εποπτεία= έκφραση= μορφή</a:t>
            </a:r>
            <a:r>
              <a:rPr lang="el-GR" dirty="0"/>
              <a:t>. </a:t>
            </a:r>
            <a:endParaRPr lang="en-US" dirty="0"/>
          </a:p>
          <a:p>
            <a:pPr marL="0" indent="0" hangingPunc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397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905500"/>
          </a:xfrm>
          <a:gradFill>
            <a:gsLst>
              <a:gs pos="79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r>
              <a:rPr lang="el-GR" b="1" dirty="0" smtClean="0"/>
              <a:t>Κάθε </a:t>
            </a:r>
            <a:r>
              <a:rPr lang="el-GR" b="1" dirty="0"/>
              <a:t>καλλιτεχνική εποπτεία-έκφραση είναι ένα σύμπλεγμα εκφράσεων </a:t>
            </a:r>
            <a:r>
              <a:rPr lang="el-GR" dirty="0"/>
              <a:t>(ένα σύμπλεγμα ατομικών εποπτειών) που έχει ωστόσο πάντα </a:t>
            </a:r>
            <a:r>
              <a:rPr lang="el-GR" b="1" dirty="0"/>
              <a:t>μία δική του ενότητα</a:t>
            </a:r>
            <a:r>
              <a:rPr lang="el-GR" dirty="0"/>
              <a:t>·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οφείλει </a:t>
            </a:r>
            <a:r>
              <a:rPr lang="el-GR" dirty="0"/>
              <a:t>δε την ενότητά του αυτή, την ταυτότητά του και τη συνοχή του στο </a:t>
            </a:r>
            <a:r>
              <a:rPr lang="el-GR" b="1" dirty="0" smtClean="0"/>
              <a:t>συναίσθημα</a:t>
            </a:r>
            <a:r>
              <a:rPr lang="el-GR" dirty="0" smtClean="0"/>
              <a:t>:</a:t>
            </a:r>
          </a:p>
          <a:p>
            <a:pPr marL="457200" lvl="1" indent="0">
              <a:buNone/>
            </a:pPr>
            <a:r>
              <a:rPr lang="el-GR" dirty="0" smtClean="0"/>
              <a:t>«εκείνο </a:t>
            </a:r>
            <a:r>
              <a:rPr lang="el-GR" dirty="0"/>
              <a:t>που προσδίνει συνοχή και ενότητα στην ενόραση </a:t>
            </a:r>
            <a:r>
              <a:rPr lang="el-GR" dirty="0" smtClean="0"/>
              <a:t>(εποπτεία</a:t>
            </a:r>
            <a:r>
              <a:rPr lang="el-GR" dirty="0"/>
              <a:t>) είναι το συναίσθημα: η ενόραση είναι αληθινά ενόραση γιατί </a:t>
            </a:r>
            <a:r>
              <a:rPr lang="el-GR" dirty="0" smtClean="0"/>
              <a:t>παριστάνει </a:t>
            </a:r>
            <a:r>
              <a:rPr lang="el-GR" dirty="0"/>
              <a:t>ένα συναίσθημα και μονάχα απ’ αυτό και πάνω απ’ αυτό μπορεί να αναδυθεί. Δεν είναι η ιδέα αλλά </a:t>
            </a:r>
            <a:r>
              <a:rPr lang="el-GR" dirty="0" smtClean="0"/>
              <a:t>το </a:t>
            </a:r>
            <a:r>
              <a:rPr lang="el-GR" dirty="0"/>
              <a:t>συναίσθημα εκείνο που προσδίδει στην τέχνη την αιθεριότητα του συμβόλου: μια ανάταση ψυχής περικλεισμένη μέσα στον κύκλο μιας παράστασης, αυτό είναι η τέχνη». </a:t>
            </a:r>
            <a:endParaRPr lang="el-G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25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6105525"/>
          </a:xfrm>
          <a:gradFill>
            <a:gsLst>
              <a:gs pos="79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>
              <a:buNone/>
            </a:pPr>
            <a:r>
              <a:rPr lang="el-GR" dirty="0"/>
              <a:t>Επομένως η ταυτότητα στην οποία αναφερθήκαμε, θα μπορούσαμε και να διατυπωθεί ως εξής: </a:t>
            </a:r>
            <a:r>
              <a:rPr lang="el-GR" b="1" dirty="0"/>
              <a:t>τέχνη= εποπτεία= έκφραση= </a:t>
            </a:r>
            <a:r>
              <a:rPr lang="el-GR" b="1" dirty="0" smtClean="0"/>
              <a:t>παράσταση </a:t>
            </a:r>
            <a:r>
              <a:rPr lang="el-GR" b="1" dirty="0"/>
              <a:t>συναισθήματος.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Σ</a:t>
            </a:r>
            <a:r>
              <a:rPr lang="el-GR" dirty="0" smtClean="0"/>
              <a:t>υνδέοντας </a:t>
            </a:r>
            <a:r>
              <a:rPr lang="el-GR" dirty="0"/>
              <a:t>ωστόσο την εποπτεία-έκφραση με το συναίσθημα, ο Κρότσε </a:t>
            </a:r>
            <a:r>
              <a:rPr lang="el-GR" b="1" dirty="0"/>
              <a:t>δεν </a:t>
            </a:r>
            <a:r>
              <a:rPr lang="el-GR" b="1" dirty="0" smtClean="0"/>
              <a:t>υποστηρίζει </a:t>
            </a:r>
            <a:r>
              <a:rPr lang="el-GR" b="1" dirty="0"/>
              <a:t>μια μιμητική θεωρία του συναισθήματος </a:t>
            </a:r>
            <a:r>
              <a:rPr lang="el-GR" dirty="0"/>
              <a:t>ούτε </a:t>
            </a:r>
            <a:r>
              <a:rPr lang="el-GR" dirty="0" smtClean="0"/>
              <a:t>υποκύπτει </a:t>
            </a:r>
            <a:r>
              <a:rPr lang="el-GR" dirty="0"/>
              <a:t>στην απλοϊκή, αλλά και ευρύτατα διαδεδομένη, άποψη που </a:t>
            </a:r>
            <a:r>
              <a:rPr lang="el-GR" dirty="0" smtClean="0"/>
              <a:t>αντιλαμβάνεται </a:t>
            </a:r>
            <a:r>
              <a:rPr lang="el-GR" dirty="0"/>
              <a:t>την έκφραση –και μάλιστα την μέσω της τέχνης έκφραση– </a:t>
            </a:r>
            <a:r>
              <a:rPr lang="el-GR" dirty="0" smtClean="0"/>
              <a:t>σαν μία </a:t>
            </a:r>
            <a:r>
              <a:rPr lang="el-GR" dirty="0"/>
              <a:t>εκτόνωση συμπυκνωμένου ‘ψυχικού ατμού’.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Στο </a:t>
            </a:r>
            <a:r>
              <a:rPr lang="el-GR" dirty="0"/>
              <a:t>πλαίσιο της  κροτσιανής θεωρίας, </a:t>
            </a:r>
            <a:r>
              <a:rPr lang="el-GR" b="1" dirty="0"/>
              <a:t>η εποπτεία-έκφραση νοείται μάλλον ως μετασχηματισμένη έκφραση,</a:t>
            </a:r>
            <a:r>
              <a:rPr lang="el-GR" dirty="0"/>
              <a:t> υπόκειται σε μια διαδικασία </a:t>
            </a:r>
            <a:r>
              <a:rPr lang="el-GR" b="1" dirty="0"/>
              <a:t>μεταμόρφωσης</a:t>
            </a:r>
            <a:r>
              <a:rPr lang="el-GR" dirty="0"/>
              <a:t> και </a:t>
            </a:r>
            <a:r>
              <a:rPr lang="el-GR" b="1" dirty="0"/>
              <a:t>πνευματικοποίησης</a:t>
            </a:r>
            <a:r>
              <a:rPr lang="el-G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0848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714</TotalTime>
  <Words>1421</Words>
  <Application>Microsoft Office PowerPoint</Application>
  <PresentationFormat>Ευρεία οθόνη</PresentationFormat>
  <Paragraphs>83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4" baseType="lpstr">
      <vt:lpstr>Arial</vt:lpstr>
      <vt:lpstr>Book Antiqua</vt:lpstr>
      <vt:lpstr>Bookman Old Style</vt:lpstr>
      <vt:lpstr>Calibri</vt:lpstr>
      <vt:lpstr>Calibri Light</vt:lpstr>
      <vt:lpstr>Θέμα του Office</vt:lpstr>
      <vt:lpstr>Τέχνη ως έκφραση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Τέχνη ως έκφραση</dc:title>
  <dc:creator>aleka.mouriki@outlook.com</dc:creator>
  <cp:lastModifiedBy>user</cp:lastModifiedBy>
  <cp:revision>30</cp:revision>
  <dcterms:created xsi:type="dcterms:W3CDTF">2020-11-24T17:41:19Z</dcterms:created>
  <dcterms:modified xsi:type="dcterms:W3CDTF">2023-12-05T15:27:22Z</dcterms:modified>
</cp:coreProperties>
</file>